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5" r:id="rId1"/>
  </p:sldMasterIdLst>
  <p:notesMasterIdLst>
    <p:notesMasterId r:id="rId119"/>
  </p:notesMasterIdLst>
  <p:sldIdLst>
    <p:sldId id="373" r:id="rId2"/>
    <p:sldId id="407" r:id="rId3"/>
    <p:sldId id="257" r:id="rId4"/>
    <p:sldId id="258" r:id="rId5"/>
    <p:sldId id="408" r:id="rId6"/>
    <p:sldId id="259" r:id="rId7"/>
    <p:sldId id="260" r:id="rId8"/>
    <p:sldId id="261" r:id="rId9"/>
    <p:sldId id="409" r:id="rId10"/>
    <p:sldId id="411" r:id="rId11"/>
    <p:sldId id="262" r:id="rId12"/>
    <p:sldId id="263" r:id="rId13"/>
    <p:sldId id="412" r:id="rId14"/>
    <p:sldId id="374" r:id="rId15"/>
    <p:sldId id="264" r:id="rId16"/>
    <p:sldId id="265" r:id="rId17"/>
    <p:sldId id="266" r:id="rId18"/>
    <p:sldId id="267" r:id="rId19"/>
    <p:sldId id="269" r:id="rId20"/>
    <p:sldId id="270" r:id="rId21"/>
    <p:sldId id="271" r:id="rId22"/>
    <p:sldId id="272" r:id="rId23"/>
    <p:sldId id="278" r:id="rId24"/>
    <p:sldId id="375" r:id="rId25"/>
    <p:sldId id="376" r:id="rId26"/>
    <p:sldId id="377" r:id="rId27"/>
    <p:sldId id="378" r:id="rId28"/>
    <p:sldId id="414" r:id="rId29"/>
    <p:sldId id="379" r:id="rId30"/>
    <p:sldId id="380" r:id="rId31"/>
    <p:sldId id="415" r:id="rId32"/>
    <p:sldId id="381" r:id="rId33"/>
    <p:sldId id="382" r:id="rId34"/>
    <p:sldId id="383" r:id="rId35"/>
    <p:sldId id="384" r:id="rId36"/>
    <p:sldId id="385" r:id="rId37"/>
    <p:sldId id="386" r:id="rId38"/>
    <p:sldId id="387" r:id="rId39"/>
    <p:sldId id="388" r:id="rId40"/>
    <p:sldId id="389" r:id="rId41"/>
    <p:sldId id="390" r:id="rId42"/>
    <p:sldId id="413" r:id="rId43"/>
    <p:sldId id="300" r:id="rId44"/>
    <p:sldId id="301" r:id="rId45"/>
    <p:sldId id="302" r:id="rId46"/>
    <p:sldId id="303" r:id="rId47"/>
    <p:sldId id="304" r:id="rId48"/>
    <p:sldId id="305" r:id="rId49"/>
    <p:sldId id="306" r:id="rId50"/>
    <p:sldId id="307" r:id="rId51"/>
    <p:sldId id="308" r:id="rId52"/>
    <p:sldId id="355" r:id="rId53"/>
    <p:sldId id="356" r:id="rId54"/>
    <p:sldId id="357" r:id="rId55"/>
    <p:sldId id="358" r:id="rId56"/>
    <p:sldId id="359" r:id="rId57"/>
    <p:sldId id="360" r:id="rId58"/>
    <p:sldId id="367" r:id="rId59"/>
    <p:sldId id="309" r:id="rId60"/>
    <p:sldId id="361" r:id="rId61"/>
    <p:sldId id="362" r:id="rId62"/>
    <p:sldId id="363" r:id="rId63"/>
    <p:sldId id="364" r:id="rId64"/>
    <p:sldId id="365" r:id="rId65"/>
    <p:sldId id="391" r:id="rId66"/>
    <p:sldId id="310" r:id="rId67"/>
    <p:sldId id="311" r:id="rId68"/>
    <p:sldId id="312" r:id="rId69"/>
    <p:sldId id="313" r:id="rId70"/>
    <p:sldId id="314" r:id="rId71"/>
    <p:sldId id="315" r:id="rId72"/>
    <p:sldId id="393" r:id="rId73"/>
    <p:sldId id="396" r:id="rId74"/>
    <p:sldId id="397" r:id="rId75"/>
    <p:sldId id="398" r:id="rId76"/>
    <p:sldId id="399" r:id="rId77"/>
    <p:sldId id="320" r:id="rId78"/>
    <p:sldId id="321" r:id="rId79"/>
    <p:sldId id="392" r:id="rId80"/>
    <p:sldId id="325" r:id="rId81"/>
    <p:sldId id="400" r:id="rId82"/>
    <p:sldId id="370" r:id="rId83"/>
    <p:sldId id="371" r:id="rId84"/>
    <p:sldId id="372" r:id="rId85"/>
    <p:sldId id="328" r:id="rId86"/>
    <p:sldId id="329" r:id="rId87"/>
    <p:sldId id="330" r:id="rId88"/>
    <p:sldId id="331" r:id="rId89"/>
    <p:sldId id="332" r:id="rId90"/>
    <p:sldId id="333" r:id="rId91"/>
    <p:sldId id="334" r:id="rId92"/>
    <p:sldId id="335" r:id="rId93"/>
    <p:sldId id="336" r:id="rId94"/>
    <p:sldId id="337" r:id="rId95"/>
    <p:sldId id="338" r:id="rId96"/>
    <p:sldId id="401" r:id="rId97"/>
    <p:sldId id="339" r:id="rId98"/>
    <p:sldId id="340" r:id="rId99"/>
    <p:sldId id="341" r:id="rId100"/>
    <p:sldId id="404" r:id="rId101"/>
    <p:sldId id="342" r:id="rId102"/>
    <p:sldId id="402" r:id="rId103"/>
    <p:sldId id="403" r:id="rId104"/>
    <p:sldId id="343" r:id="rId105"/>
    <p:sldId id="344" r:id="rId106"/>
    <p:sldId id="345" r:id="rId107"/>
    <p:sldId id="346" r:id="rId108"/>
    <p:sldId id="347" r:id="rId109"/>
    <p:sldId id="348" r:id="rId110"/>
    <p:sldId id="349" r:id="rId111"/>
    <p:sldId id="405" r:id="rId112"/>
    <p:sldId id="350" r:id="rId113"/>
    <p:sldId id="351" r:id="rId114"/>
    <p:sldId id="352" r:id="rId115"/>
    <p:sldId id="406" r:id="rId116"/>
    <p:sldId id="353" r:id="rId117"/>
    <p:sldId id="354" r:id="rId1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kern="1200">
        <a:solidFill>
          <a:schemeClr val="tx1"/>
        </a:solidFill>
        <a:latin typeface="Comic Sans MS" pitchFamily="66" charset="0"/>
        <a:ea typeface="宋体" pitchFamily="2" charset="-122"/>
        <a:cs typeface="+mn-cs"/>
      </a:defRPr>
    </a:lvl5pPr>
    <a:lvl6pPr marL="2286000" algn="l" defTabSz="914400" rtl="0" eaLnBrk="1" latinLnBrk="0" hangingPunct="1">
      <a:defRPr kern="1200">
        <a:solidFill>
          <a:schemeClr val="tx1"/>
        </a:solidFill>
        <a:latin typeface="Comic Sans MS" pitchFamily="66" charset="0"/>
        <a:ea typeface="宋体" pitchFamily="2" charset="-122"/>
        <a:cs typeface="+mn-cs"/>
      </a:defRPr>
    </a:lvl6pPr>
    <a:lvl7pPr marL="2743200" algn="l" defTabSz="914400" rtl="0" eaLnBrk="1" latinLnBrk="0" hangingPunct="1">
      <a:defRPr kern="1200">
        <a:solidFill>
          <a:schemeClr val="tx1"/>
        </a:solidFill>
        <a:latin typeface="Comic Sans MS" pitchFamily="66" charset="0"/>
        <a:ea typeface="宋体" pitchFamily="2" charset="-122"/>
        <a:cs typeface="+mn-cs"/>
      </a:defRPr>
    </a:lvl7pPr>
    <a:lvl8pPr marL="3200400" algn="l" defTabSz="914400" rtl="0" eaLnBrk="1" latinLnBrk="0" hangingPunct="1">
      <a:defRPr kern="1200">
        <a:solidFill>
          <a:schemeClr val="tx1"/>
        </a:solidFill>
        <a:latin typeface="Comic Sans MS" pitchFamily="66" charset="0"/>
        <a:ea typeface="宋体" pitchFamily="2" charset="-122"/>
        <a:cs typeface="+mn-cs"/>
      </a:defRPr>
    </a:lvl8pPr>
    <a:lvl9pPr marL="3657600" algn="l" defTabSz="914400" rtl="0" eaLnBrk="1" latinLnBrk="0" hangingPunct="1">
      <a:defRPr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000066"/>
    <a:srgbClr val="2F00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88" autoAdjust="0"/>
    <p:restoredTop sz="94660"/>
  </p:normalViewPr>
  <p:slideViewPr>
    <p:cSldViewPr>
      <p:cViewPr varScale="1">
        <p:scale>
          <a:sx n="106" d="100"/>
          <a:sy n="106" d="100"/>
        </p:scale>
        <p:origin x="-167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26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notesMaster" Target="notesMasters/notesMaster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0BBF5A-8453-42A4-BC5A-3C3E4972C008}" type="doc">
      <dgm:prSet loTypeId="urn:microsoft.com/office/officeart/2005/8/layout/radial1" loCatId="relationship" qsTypeId="urn:microsoft.com/office/officeart/2005/8/quickstyle/simple3" qsCatId="simple" csTypeId="urn:microsoft.com/office/officeart/2005/8/colors/accent1_2" csCatId="accent1" phldr="1"/>
      <dgm:spPr/>
      <dgm:t>
        <a:bodyPr/>
        <a:lstStyle/>
        <a:p>
          <a:endParaRPr lang="zh-CN" altLang="en-US"/>
        </a:p>
      </dgm:t>
    </dgm:pt>
    <dgm:pt modelId="{BAF455C8-0F20-416B-8D3A-8A572DC7F529}">
      <dgm:prSet phldrT="[文本]"/>
      <dgm:spPr/>
      <dgm:t>
        <a:bodyPr/>
        <a:lstStyle/>
        <a:p>
          <a:pPr>
            <a:lnSpc>
              <a:spcPct val="100000"/>
            </a:lnSpc>
            <a:spcAft>
              <a:spcPts val="0"/>
            </a:spcAft>
          </a:pPr>
          <a:r>
            <a:rPr lang="zh-CN" altLang="en-US" b="1" dirty="0" smtClean="0">
              <a:solidFill>
                <a:srgbClr val="660033"/>
              </a:solidFill>
              <a:latin typeface="微软雅黑" pitchFamily="34" charset="-122"/>
              <a:ea typeface="微软雅黑" pitchFamily="34" charset="-122"/>
            </a:rPr>
            <a:t>ＰＥＳＴ</a:t>
          </a:r>
          <a:endParaRPr lang="en-US" altLang="zh-CN" b="1" dirty="0" smtClean="0">
            <a:solidFill>
              <a:srgbClr val="660033"/>
            </a:solidFill>
            <a:latin typeface="微软雅黑" pitchFamily="34" charset="-122"/>
            <a:ea typeface="微软雅黑" pitchFamily="34" charset="-122"/>
          </a:endParaRPr>
        </a:p>
        <a:p>
          <a:pPr>
            <a:lnSpc>
              <a:spcPct val="100000"/>
            </a:lnSpc>
            <a:spcAft>
              <a:spcPts val="0"/>
            </a:spcAft>
          </a:pPr>
          <a:r>
            <a:rPr lang="zh-CN" altLang="en-US" b="1" dirty="0" smtClean="0">
              <a:solidFill>
                <a:srgbClr val="660033"/>
              </a:solidFill>
              <a:latin typeface="微软雅黑" pitchFamily="34" charset="-122"/>
              <a:ea typeface="微软雅黑" pitchFamily="34" charset="-122"/>
            </a:rPr>
            <a:t>分析</a:t>
          </a:r>
          <a:endParaRPr lang="zh-CN" altLang="en-US" b="1" dirty="0">
            <a:solidFill>
              <a:srgbClr val="660033"/>
            </a:solidFill>
            <a:latin typeface="微软雅黑" pitchFamily="34" charset="-122"/>
            <a:ea typeface="微软雅黑" pitchFamily="34" charset="-122"/>
          </a:endParaRPr>
        </a:p>
      </dgm:t>
    </dgm:pt>
    <dgm:pt modelId="{D2BAF218-09F5-4AEC-9E04-770F209913A7}" type="parTrans" cxnId="{56D53D70-D16B-42DB-8F11-4BAFDB60636F}">
      <dgm:prSet/>
      <dgm:spPr/>
      <dgm:t>
        <a:bodyPr/>
        <a:lstStyle/>
        <a:p>
          <a:endParaRPr lang="zh-CN" altLang="en-US" b="1"/>
        </a:p>
      </dgm:t>
    </dgm:pt>
    <dgm:pt modelId="{90285E46-6036-4DA2-A4E7-443E18A0693B}" type="sibTrans" cxnId="{56D53D70-D16B-42DB-8F11-4BAFDB60636F}">
      <dgm:prSet/>
      <dgm:spPr/>
      <dgm:t>
        <a:bodyPr/>
        <a:lstStyle/>
        <a:p>
          <a:endParaRPr lang="zh-CN" altLang="en-US" b="1"/>
        </a:p>
      </dgm:t>
    </dgm:pt>
    <dgm:pt modelId="{E63BFE32-39EF-48F2-BA61-4AC8C50AB324}">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政治法律环境</a:t>
          </a:r>
          <a:endParaRPr lang="zh-CN" altLang="en-US" b="1" dirty="0"/>
        </a:p>
      </dgm:t>
    </dgm:pt>
    <dgm:pt modelId="{C21C73E6-D123-4F05-9370-5517C76E54B4}" type="parTrans" cxnId="{CE968F69-A53A-4A28-A809-AF47563DEE98}">
      <dgm:prSet/>
      <dgm:spPr/>
      <dgm:t>
        <a:bodyPr/>
        <a:lstStyle/>
        <a:p>
          <a:endParaRPr lang="zh-CN" altLang="en-US" b="1"/>
        </a:p>
      </dgm:t>
    </dgm:pt>
    <dgm:pt modelId="{8D966C5A-72B0-4546-9FC4-C1834E8B3221}" type="sibTrans" cxnId="{CE968F69-A53A-4A28-A809-AF47563DEE98}">
      <dgm:prSet/>
      <dgm:spPr/>
      <dgm:t>
        <a:bodyPr/>
        <a:lstStyle/>
        <a:p>
          <a:endParaRPr lang="zh-CN" altLang="en-US" b="1"/>
        </a:p>
      </dgm:t>
    </dgm:pt>
    <dgm:pt modelId="{AA4F0490-B7F1-428D-9564-7E466534E1C5}">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社会文化</a:t>
          </a:r>
          <a:endParaRPr lang="en-US" altLang="zh-CN"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环境</a:t>
          </a:r>
          <a:endParaRPr lang="zh-CN" altLang="en-US" b="1" dirty="0"/>
        </a:p>
      </dgm:t>
    </dgm:pt>
    <dgm:pt modelId="{A38FF8BB-8384-4938-BE98-27E4331A7A3B}" type="parTrans" cxnId="{D167A35B-BB6B-41CA-87F2-E8353D51C83D}">
      <dgm:prSet/>
      <dgm:spPr/>
      <dgm:t>
        <a:bodyPr/>
        <a:lstStyle/>
        <a:p>
          <a:endParaRPr lang="zh-CN" altLang="en-US" b="1"/>
        </a:p>
      </dgm:t>
    </dgm:pt>
    <dgm:pt modelId="{9F88A8FA-9309-49D7-927F-0CE1DA3739AC}" type="sibTrans" cxnId="{D167A35B-BB6B-41CA-87F2-E8353D51C83D}">
      <dgm:prSet/>
      <dgm:spPr/>
      <dgm:t>
        <a:bodyPr/>
        <a:lstStyle/>
        <a:p>
          <a:endParaRPr lang="zh-CN" altLang="en-US" b="1"/>
        </a:p>
      </dgm:t>
    </dgm:pt>
    <dgm:pt modelId="{CB6E00BC-C5B8-44FB-A921-E8731F5CDEF8}">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科技</a:t>
          </a:r>
          <a:endParaRPr lang="en-US" altLang="zh-CN"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环境</a:t>
          </a:r>
          <a:endParaRPr lang="zh-CN" altLang="en-US" b="1" dirty="0"/>
        </a:p>
      </dgm:t>
    </dgm:pt>
    <dgm:pt modelId="{2EDC3829-71BA-4C1E-AD6D-27951AF7C482}" type="parTrans" cxnId="{00EDF7C3-0737-4998-A1F9-D1D56B46B4E9}">
      <dgm:prSet/>
      <dgm:spPr/>
      <dgm:t>
        <a:bodyPr/>
        <a:lstStyle/>
        <a:p>
          <a:endParaRPr lang="zh-CN" altLang="en-US" b="1"/>
        </a:p>
      </dgm:t>
    </dgm:pt>
    <dgm:pt modelId="{C8A53F5E-5C9C-477A-8007-E0C7C7F3DAF9}" type="sibTrans" cxnId="{00EDF7C3-0737-4998-A1F9-D1D56B46B4E9}">
      <dgm:prSet/>
      <dgm:spPr/>
      <dgm:t>
        <a:bodyPr/>
        <a:lstStyle/>
        <a:p>
          <a:endParaRPr lang="zh-CN" altLang="en-US" b="1"/>
        </a:p>
      </dgm:t>
    </dgm:pt>
    <dgm:pt modelId="{3A892B77-DAD8-476B-BDC4-D6BD5136F50E}">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经济</a:t>
          </a:r>
          <a:endParaRPr lang="en-US" altLang="zh-CN"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环境</a:t>
          </a:r>
          <a:endParaRPr lang="zh-CN" altLang="en-US" b="1" dirty="0"/>
        </a:p>
      </dgm:t>
    </dgm:pt>
    <dgm:pt modelId="{C96D2679-D689-414F-96B9-A97795C382C5}" type="parTrans" cxnId="{B06CB016-54D9-4056-9E67-295605635D81}">
      <dgm:prSet/>
      <dgm:spPr/>
      <dgm:t>
        <a:bodyPr/>
        <a:lstStyle/>
        <a:p>
          <a:endParaRPr lang="zh-CN" altLang="en-US" b="1"/>
        </a:p>
      </dgm:t>
    </dgm:pt>
    <dgm:pt modelId="{8FFA4B21-6F48-49FD-B1A2-6189F075DE52}" type="sibTrans" cxnId="{B06CB016-54D9-4056-9E67-295605635D81}">
      <dgm:prSet/>
      <dgm:spPr/>
      <dgm:t>
        <a:bodyPr/>
        <a:lstStyle/>
        <a:p>
          <a:endParaRPr lang="zh-CN" altLang="en-US" b="1"/>
        </a:p>
      </dgm:t>
    </dgm:pt>
    <dgm:pt modelId="{3A446410-CD29-4F66-8DC0-30BA0EF44EB7}" type="pres">
      <dgm:prSet presAssocID="{B30BBF5A-8453-42A4-BC5A-3C3E4972C008}" presName="cycle" presStyleCnt="0">
        <dgm:presLayoutVars>
          <dgm:chMax val="1"/>
          <dgm:dir/>
          <dgm:animLvl val="ctr"/>
          <dgm:resizeHandles val="exact"/>
        </dgm:presLayoutVars>
      </dgm:prSet>
      <dgm:spPr/>
      <dgm:t>
        <a:bodyPr/>
        <a:lstStyle/>
        <a:p>
          <a:endParaRPr lang="zh-CN" altLang="en-US"/>
        </a:p>
      </dgm:t>
    </dgm:pt>
    <dgm:pt modelId="{356A892B-39A7-468B-8F1B-9D555C5BCCE4}" type="pres">
      <dgm:prSet presAssocID="{BAF455C8-0F20-416B-8D3A-8A572DC7F529}" presName="centerShape" presStyleLbl="node0" presStyleIdx="0" presStyleCnt="1" custScaleX="133485" custScaleY="109854"/>
      <dgm:spPr/>
      <dgm:t>
        <a:bodyPr/>
        <a:lstStyle/>
        <a:p>
          <a:endParaRPr lang="zh-CN" altLang="en-US"/>
        </a:p>
      </dgm:t>
    </dgm:pt>
    <dgm:pt modelId="{FA41FD25-7860-4E84-89A6-DD55DBC61935}" type="pres">
      <dgm:prSet presAssocID="{C21C73E6-D123-4F05-9370-5517C76E54B4}" presName="Name9" presStyleLbl="parChTrans1D2" presStyleIdx="0" presStyleCnt="4"/>
      <dgm:spPr/>
      <dgm:t>
        <a:bodyPr/>
        <a:lstStyle/>
        <a:p>
          <a:endParaRPr lang="zh-CN" altLang="en-US"/>
        </a:p>
      </dgm:t>
    </dgm:pt>
    <dgm:pt modelId="{8AD01DAE-6D98-45D7-9B09-3CCCFF8E52D0}" type="pres">
      <dgm:prSet presAssocID="{C21C73E6-D123-4F05-9370-5517C76E54B4}" presName="connTx" presStyleLbl="parChTrans1D2" presStyleIdx="0" presStyleCnt="4"/>
      <dgm:spPr/>
      <dgm:t>
        <a:bodyPr/>
        <a:lstStyle/>
        <a:p>
          <a:endParaRPr lang="zh-CN" altLang="en-US"/>
        </a:p>
      </dgm:t>
    </dgm:pt>
    <dgm:pt modelId="{DA2E4F04-0A4D-4AAF-AB1F-631D0225370E}" type="pres">
      <dgm:prSet presAssocID="{E63BFE32-39EF-48F2-BA61-4AC8C50AB324}" presName="node" presStyleLbl="node1" presStyleIdx="0" presStyleCnt="4" custScaleX="140098">
        <dgm:presLayoutVars>
          <dgm:bulletEnabled val="1"/>
        </dgm:presLayoutVars>
      </dgm:prSet>
      <dgm:spPr/>
      <dgm:t>
        <a:bodyPr/>
        <a:lstStyle/>
        <a:p>
          <a:endParaRPr lang="zh-CN" altLang="en-US"/>
        </a:p>
      </dgm:t>
    </dgm:pt>
    <dgm:pt modelId="{A8078B8D-DF9C-49C3-ABE6-6426E9F495E5}" type="pres">
      <dgm:prSet presAssocID="{A38FF8BB-8384-4938-BE98-27E4331A7A3B}" presName="Name9" presStyleLbl="parChTrans1D2" presStyleIdx="1" presStyleCnt="4"/>
      <dgm:spPr/>
      <dgm:t>
        <a:bodyPr/>
        <a:lstStyle/>
        <a:p>
          <a:endParaRPr lang="zh-CN" altLang="en-US"/>
        </a:p>
      </dgm:t>
    </dgm:pt>
    <dgm:pt modelId="{AAFD37F4-1999-4C3E-A206-034DC9F987AD}" type="pres">
      <dgm:prSet presAssocID="{A38FF8BB-8384-4938-BE98-27E4331A7A3B}" presName="connTx" presStyleLbl="parChTrans1D2" presStyleIdx="1" presStyleCnt="4"/>
      <dgm:spPr/>
      <dgm:t>
        <a:bodyPr/>
        <a:lstStyle/>
        <a:p>
          <a:endParaRPr lang="zh-CN" altLang="en-US"/>
        </a:p>
      </dgm:t>
    </dgm:pt>
    <dgm:pt modelId="{FB01C74B-3A69-4D41-8D12-C19BB807DA31}" type="pres">
      <dgm:prSet presAssocID="{AA4F0490-B7F1-428D-9564-7E466534E1C5}" presName="node" presStyleLbl="node1" presStyleIdx="1" presStyleCnt="4" custScaleX="146009" custRadScaleRad="129492" custRadScaleInc="2832">
        <dgm:presLayoutVars>
          <dgm:bulletEnabled val="1"/>
        </dgm:presLayoutVars>
      </dgm:prSet>
      <dgm:spPr/>
      <dgm:t>
        <a:bodyPr/>
        <a:lstStyle/>
        <a:p>
          <a:endParaRPr lang="zh-CN" altLang="en-US"/>
        </a:p>
      </dgm:t>
    </dgm:pt>
    <dgm:pt modelId="{014CBD72-FB19-425D-AF75-7A64BEF2DD6C}" type="pres">
      <dgm:prSet presAssocID="{2EDC3829-71BA-4C1E-AD6D-27951AF7C482}" presName="Name9" presStyleLbl="parChTrans1D2" presStyleIdx="2" presStyleCnt="4"/>
      <dgm:spPr/>
      <dgm:t>
        <a:bodyPr/>
        <a:lstStyle/>
        <a:p>
          <a:endParaRPr lang="zh-CN" altLang="en-US"/>
        </a:p>
      </dgm:t>
    </dgm:pt>
    <dgm:pt modelId="{D0A7C3B2-30DB-459F-A04B-5DF271896903}" type="pres">
      <dgm:prSet presAssocID="{2EDC3829-71BA-4C1E-AD6D-27951AF7C482}" presName="connTx" presStyleLbl="parChTrans1D2" presStyleIdx="2" presStyleCnt="4"/>
      <dgm:spPr/>
      <dgm:t>
        <a:bodyPr/>
        <a:lstStyle/>
        <a:p>
          <a:endParaRPr lang="zh-CN" altLang="en-US"/>
        </a:p>
      </dgm:t>
    </dgm:pt>
    <dgm:pt modelId="{C81C4519-8DA1-461A-8996-CFE402BDC94C}" type="pres">
      <dgm:prSet presAssocID="{CB6E00BC-C5B8-44FB-A921-E8731F5CDEF8}" presName="node" presStyleLbl="node1" presStyleIdx="2" presStyleCnt="4" custScaleX="153881" custScaleY="83317">
        <dgm:presLayoutVars>
          <dgm:bulletEnabled val="1"/>
        </dgm:presLayoutVars>
      </dgm:prSet>
      <dgm:spPr/>
      <dgm:t>
        <a:bodyPr/>
        <a:lstStyle/>
        <a:p>
          <a:endParaRPr lang="zh-CN" altLang="en-US"/>
        </a:p>
      </dgm:t>
    </dgm:pt>
    <dgm:pt modelId="{6513A655-B088-4190-8CA2-24B29856F3E7}" type="pres">
      <dgm:prSet presAssocID="{C96D2679-D689-414F-96B9-A97795C382C5}" presName="Name9" presStyleLbl="parChTrans1D2" presStyleIdx="3" presStyleCnt="4"/>
      <dgm:spPr/>
      <dgm:t>
        <a:bodyPr/>
        <a:lstStyle/>
        <a:p>
          <a:endParaRPr lang="zh-CN" altLang="en-US"/>
        </a:p>
      </dgm:t>
    </dgm:pt>
    <dgm:pt modelId="{2CB36795-2296-405D-BE26-16AB76460F5E}" type="pres">
      <dgm:prSet presAssocID="{C96D2679-D689-414F-96B9-A97795C382C5}" presName="connTx" presStyleLbl="parChTrans1D2" presStyleIdx="3" presStyleCnt="4"/>
      <dgm:spPr/>
      <dgm:t>
        <a:bodyPr/>
        <a:lstStyle/>
        <a:p>
          <a:endParaRPr lang="zh-CN" altLang="en-US"/>
        </a:p>
      </dgm:t>
    </dgm:pt>
    <dgm:pt modelId="{5E195278-625C-4DFF-A696-310967140DE8}" type="pres">
      <dgm:prSet presAssocID="{3A892B77-DAD8-476B-BDC4-D6BD5136F50E}" presName="node" presStyleLbl="node1" presStyleIdx="3" presStyleCnt="4" custScaleX="118443" custRadScaleRad="116809" custRadScaleInc="3386">
        <dgm:presLayoutVars>
          <dgm:bulletEnabled val="1"/>
        </dgm:presLayoutVars>
      </dgm:prSet>
      <dgm:spPr/>
      <dgm:t>
        <a:bodyPr/>
        <a:lstStyle/>
        <a:p>
          <a:endParaRPr lang="zh-CN" altLang="en-US"/>
        </a:p>
      </dgm:t>
    </dgm:pt>
  </dgm:ptLst>
  <dgm:cxnLst>
    <dgm:cxn modelId="{00EDF7C3-0737-4998-A1F9-D1D56B46B4E9}" srcId="{BAF455C8-0F20-416B-8D3A-8A572DC7F529}" destId="{CB6E00BC-C5B8-44FB-A921-E8731F5CDEF8}" srcOrd="2" destOrd="0" parTransId="{2EDC3829-71BA-4C1E-AD6D-27951AF7C482}" sibTransId="{C8A53F5E-5C9C-477A-8007-E0C7C7F3DAF9}"/>
    <dgm:cxn modelId="{6164BDF3-7523-41CB-BC84-496D8ED17364}" type="presOf" srcId="{B30BBF5A-8453-42A4-BC5A-3C3E4972C008}" destId="{3A446410-CD29-4F66-8DC0-30BA0EF44EB7}" srcOrd="0" destOrd="0" presId="urn:microsoft.com/office/officeart/2005/8/layout/radial1"/>
    <dgm:cxn modelId="{8C6F0634-C887-470D-9B81-0600D3AB5E64}" type="presOf" srcId="{C96D2679-D689-414F-96B9-A97795C382C5}" destId="{2CB36795-2296-405D-BE26-16AB76460F5E}" srcOrd="1" destOrd="0" presId="urn:microsoft.com/office/officeart/2005/8/layout/radial1"/>
    <dgm:cxn modelId="{D167A35B-BB6B-41CA-87F2-E8353D51C83D}" srcId="{BAF455C8-0F20-416B-8D3A-8A572DC7F529}" destId="{AA4F0490-B7F1-428D-9564-7E466534E1C5}" srcOrd="1" destOrd="0" parTransId="{A38FF8BB-8384-4938-BE98-27E4331A7A3B}" sibTransId="{9F88A8FA-9309-49D7-927F-0CE1DA3739AC}"/>
    <dgm:cxn modelId="{B9FFA9A5-7E32-4711-AAB1-2A0E8D6B8D08}" type="presOf" srcId="{C21C73E6-D123-4F05-9370-5517C76E54B4}" destId="{8AD01DAE-6D98-45D7-9B09-3CCCFF8E52D0}" srcOrd="1" destOrd="0" presId="urn:microsoft.com/office/officeart/2005/8/layout/radial1"/>
    <dgm:cxn modelId="{E7DCE0B7-051F-44C3-A0AD-1F4111AD054D}" type="presOf" srcId="{E63BFE32-39EF-48F2-BA61-4AC8C50AB324}" destId="{DA2E4F04-0A4D-4AAF-AB1F-631D0225370E}" srcOrd="0" destOrd="0" presId="urn:microsoft.com/office/officeart/2005/8/layout/radial1"/>
    <dgm:cxn modelId="{00E1A88D-DFBA-48E6-800C-0A4B2CCD6813}" type="presOf" srcId="{A38FF8BB-8384-4938-BE98-27E4331A7A3B}" destId="{A8078B8D-DF9C-49C3-ABE6-6426E9F495E5}" srcOrd="0" destOrd="0" presId="urn:microsoft.com/office/officeart/2005/8/layout/radial1"/>
    <dgm:cxn modelId="{CE968F69-A53A-4A28-A809-AF47563DEE98}" srcId="{BAF455C8-0F20-416B-8D3A-8A572DC7F529}" destId="{E63BFE32-39EF-48F2-BA61-4AC8C50AB324}" srcOrd="0" destOrd="0" parTransId="{C21C73E6-D123-4F05-9370-5517C76E54B4}" sibTransId="{8D966C5A-72B0-4546-9FC4-C1834E8B3221}"/>
    <dgm:cxn modelId="{D815B482-7DE4-491F-98B0-3C9FFB1F3AED}" type="presOf" srcId="{2EDC3829-71BA-4C1E-AD6D-27951AF7C482}" destId="{014CBD72-FB19-425D-AF75-7A64BEF2DD6C}" srcOrd="0" destOrd="0" presId="urn:microsoft.com/office/officeart/2005/8/layout/radial1"/>
    <dgm:cxn modelId="{1443D1F4-5069-4358-A2C9-6CB21B032FE8}" type="presOf" srcId="{A38FF8BB-8384-4938-BE98-27E4331A7A3B}" destId="{AAFD37F4-1999-4C3E-A206-034DC9F987AD}" srcOrd="1" destOrd="0" presId="urn:microsoft.com/office/officeart/2005/8/layout/radial1"/>
    <dgm:cxn modelId="{56D53D70-D16B-42DB-8F11-4BAFDB60636F}" srcId="{B30BBF5A-8453-42A4-BC5A-3C3E4972C008}" destId="{BAF455C8-0F20-416B-8D3A-8A572DC7F529}" srcOrd="0" destOrd="0" parTransId="{D2BAF218-09F5-4AEC-9E04-770F209913A7}" sibTransId="{90285E46-6036-4DA2-A4E7-443E18A0693B}"/>
    <dgm:cxn modelId="{C5847594-31B8-4D3B-9117-9420D9B38F65}" type="presOf" srcId="{AA4F0490-B7F1-428D-9564-7E466534E1C5}" destId="{FB01C74B-3A69-4D41-8D12-C19BB807DA31}" srcOrd="0" destOrd="0" presId="urn:microsoft.com/office/officeart/2005/8/layout/radial1"/>
    <dgm:cxn modelId="{B06CB016-54D9-4056-9E67-295605635D81}" srcId="{BAF455C8-0F20-416B-8D3A-8A572DC7F529}" destId="{3A892B77-DAD8-476B-BDC4-D6BD5136F50E}" srcOrd="3" destOrd="0" parTransId="{C96D2679-D689-414F-96B9-A97795C382C5}" sibTransId="{8FFA4B21-6F48-49FD-B1A2-6189F075DE52}"/>
    <dgm:cxn modelId="{8C8E21DD-4AD7-422C-9E65-8D279BBC5064}" type="presOf" srcId="{2EDC3829-71BA-4C1E-AD6D-27951AF7C482}" destId="{D0A7C3B2-30DB-459F-A04B-5DF271896903}" srcOrd="1" destOrd="0" presId="urn:microsoft.com/office/officeart/2005/8/layout/radial1"/>
    <dgm:cxn modelId="{443996B2-5340-4691-882B-0CE635A77406}" type="presOf" srcId="{C21C73E6-D123-4F05-9370-5517C76E54B4}" destId="{FA41FD25-7860-4E84-89A6-DD55DBC61935}" srcOrd="0" destOrd="0" presId="urn:microsoft.com/office/officeart/2005/8/layout/radial1"/>
    <dgm:cxn modelId="{C8D964C3-EC7E-47A8-9919-04BC0C7E8179}" type="presOf" srcId="{C96D2679-D689-414F-96B9-A97795C382C5}" destId="{6513A655-B088-4190-8CA2-24B29856F3E7}" srcOrd="0" destOrd="0" presId="urn:microsoft.com/office/officeart/2005/8/layout/radial1"/>
    <dgm:cxn modelId="{0D586F37-F942-4243-89BD-D754A8704F4B}" type="presOf" srcId="{CB6E00BC-C5B8-44FB-A921-E8731F5CDEF8}" destId="{C81C4519-8DA1-461A-8996-CFE402BDC94C}" srcOrd="0" destOrd="0" presId="urn:microsoft.com/office/officeart/2005/8/layout/radial1"/>
    <dgm:cxn modelId="{61FB83F5-7EAC-4CB7-8412-8A976EA58085}" type="presOf" srcId="{BAF455C8-0F20-416B-8D3A-8A572DC7F529}" destId="{356A892B-39A7-468B-8F1B-9D555C5BCCE4}" srcOrd="0" destOrd="0" presId="urn:microsoft.com/office/officeart/2005/8/layout/radial1"/>
    <dgm:cxn modelId="{026DA2A0-6287-471E-B340-B213E54146B4}" type="presOf" srcId="{3A892B77-DAD8-476B-BDC4-D6BD5136F50E}" destId="{5E195278-625C-4DFF-A696-310967140DE8}" srcOrd="0" destOrd="0" presId="urn:microsoft.com/office/officeart/2005/8/layout/radial1"/>
    <dgm:cxn modelId="{9680977D-49C2-4F6B-9611-A3C0E6E2FBD6}" type="presParOf" srcId="{3A446410-CD29-4F66-8DC0-30BA0EF44EB7}" destId="{356A892B-39A7-468B-8F1B-9D555C5BCCE4}" srcOrd="0" destOrd="0" presId="urn:microsoft.com/office/officeart/2005/8/layout/radial1"/>
    <dgm:cxn modelId="{AB26CE82-D594-4856-AEEA-2FA8C5741BB9}" type="presParOf" srcId="{3A446410-CD29-4F66-8DC0-30BA0EF44EB7}" destId="{FA41FD25-7860-4E84-89A6-DD55DBC61935}" srcOrd="1" destOrd="0" presId="urn:microsoft.com/office/officeart/2005/8/layout/radial1"/>
    <dgm:cxn modelId="{BB09EB43-C47B-4FDB-B0FF-203B90DBC3D4}" type="presParOf" srcId="{FA41FD25-7860-4E84-89A6-DD55DBC61935}" destId="{8AD01DAE-6D98-45D7-9B09-3CCCFF8E52D0}" srcOrd="0" destOrd="0" presId="urn:microsoft.com/office/officeart/2005/8/layout/radial1"/>
    <dgm:cxn modelId="{02451A33-5626-4699-96F8-1C8CCA6B10FC}" type="presParOf" srcId="{3A446410-CD29-4F66-8DC0-30BA0EF44EB7}" destId="{DA2E4F04-0A4D-4AAF-AB1F-631D0225370E}" srcOrd="2" destOrd="0" presId="urn:microsoft.com/office/officeart/2005/8/layout/radial1"/>
    <dgm:cxn modelId="{56E720B5-6B9E-4C1C-AC2F-CFD59AA1A20A}" type="presParOf" srcId="{3A446410-CD29-4F66-8DC0-30BA0EF44EB7}" destId="{A8078B8D-DF9C-49C3-ABE6-6426E9F495E5}" srcOrd="3" destOrd="0" presId="urn:microsoft.com/office/officeart/2005/8/layout/radial1"/>
    <dgm:cxn modelId="{D0BE5343-219E-4023-BD2B-F296C0F788C0}" type="presParOf" srcId="{A8078B8D-DF9C-49C3-ABE6-6426E9F495E5}" destId="{AAFD37F4-1999-4C3E-A206-034DC9F987AD}" srcOrd="0" destOrd="0" presId="urn:microsoft.com/office/officeart/2005/8/layout/radial1"/>
    <dgm:cxn modelId="{FFBE2766-0DC0-4CCF-9E6B-A8BB46C2CA4E}" type="presParOf" srcId="{3A446410-CD29-4F66-8DC0-30BA0EF44EB7}" destId="{FB01C74B-3A69-4D41-8D12-C19BB807DA31}" srcOrd="4" destOrd="0" presId="urn:microsoft.com/office/officeart/2005/8/layout/radial1"/>
    <dgm:cxn modelId="{9893CAB8-7A9C-4CD8-9B0D-2BCDE939796D}" type="presParOf" srcId="{3A446410-CD29-4F66-8DC0-30BA0EF44EB7}" destId="{014CBD72-FB19-425D-AF75-7A64BEF2DD6C}" srcOrd="5" destOrd="0" presId="urn:microsoft.com/office/officeart/2005/8/layout/radial1"/>
    <dgm:cxn modelId="{6DA9A28A-B202-48FA-91EE-DF8FD05C051A}" type="presParOf" srcId="{014CBD72-FB19-425D-AF75-7A64BEF2DD6C}" destId="{D0A7C3B2-30DB-459F-A04B-5DF271896903}" srcOrd="0" destOrd="0" presId="urn:microsoft.com/office/officeart/2005/8/layout/radial1"/>
    <dgm:cxn modelId="{5BD67454-2BFE-4899-B373-1934A90B0605}" type="presParOf" srcId="{3A446410-CD29-4F66-8DC0-30BA0EF44EB7}" destId="{C81C4519-8DA1-461A-8996-CFE402BDC94C}" srcOrd="6" destOrd="0" presId="urn:microsoft.com/office/officeart/2005/8/layout/radial1"/>
    <dgm:cxn modelId="{835DB7B8-51D4-4FAE-99CB-CB529F1723A1}" type="presParOf" srcId="{3A446410-CD29-4F66-8DC0-30BA0EF44EB7}" destId="{6513A655-B088-4190-8CA2-24B29856F3E7}" srcOrd="7" destOrd="0" presId="urn:microsoft.com/office/officeart/2005/8/layout/radial1"/>
    <dgm:cxn modelId="{3CE4FAD7-C079-43FE-8DFC-E742C53DAC65}" type="presParOf" srcId="{6513A655-B088-4190-8CA2-24B29856F3E7}" destId="{2CB36795-2296-405D-BE26-16AB76460F5E}" srcOrd="0" destOrd="0" presId="urn:microsoft.com/office/officeart/2005/8/layout/radial1"/>
    <dgm:cxn modelId="{DCB05685-859E-4427-B1D7-6503AC5A15CC}" type="presParOf" srcId="{3A446410-CD29-4F66-8DC0-30BA0EF44EB7}" destId="{5E195278-625C-4DFF-A696-310967140DE8}"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ED4753-11D0-4938-B07A-170761BEBF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E0CB50C-F472-4178-BC28-67B474BD6388}">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市场分布</a:t>
          </a:r>
        </a:p>
      </dgm:t>
    </dgm:pt>
    <dgm:pt modelId="{8B4A77A0-F0D9-4E30-B2AA-46B539AAD00D}" type="parTrans" cxnId="{3B8804EB-5236-4698-912F-63DEE9B0C69D}">
      <dgm:prSet/>
      <dgm:spPr/>
      <dgm:t>
        <a:bodyPr/>
        <a:lstStyle/>
        <a:p>
          <a:endParaRPr lang="zh-CN" altLang="en-US"/>
        </a:p>
      </dgm:t>
    </dgm:pt>
    <dgm:pt modelId="{CFBD7764-0C09-4431-954B-06484D7512A8}" type="sibTrans" cxnId="{3B8804EB-5236-4698-912F-63DEE9B0C69D}">
      <dgm:prSet/>
      <dgm:spPr/>
      <dgm:t>
        <a:bodyPr/>
        <a:lstStyle/>
        <a:p>
          <a:endParaRPr lang="zh-CN" altLang="en-US"/>
        </a:p>
      </dgm:t>
    </dgm:pt>
    <dgm:pt modelId="{95BB9066-D427-4214-A432-DACD8E3F1ABC}">
      <dgm:prSet phldrT="[文本]" custT="1"/>
      <dgm:spPr/>
      <dgm:t>
        <a:bodyPr/>
        <a:lstStyle/>
        <a:p>
          <a:r>
            <a:rPr lang="zh-CN" altLang="zh-CN" sz="1600" dirty="0" smtClean="0"/>
            <a:t>市场的地理分布、运输条件、市场潜力和容量、市场的配套设施和相关的政策法规、与其他市场的经济联系等</a:t>
          </a:r>
          <a:endParaRPr lang="zh-CN" altLang="en-US" sz="1600" dirty="0"/>
        </a:p>
      </dgm:t>
    </dgm:pt>
    <dgm:pt modelId="{C66CF293-3B99-448F-9A95-3A61A322589A}" type="parTrans" cxnId="{2BB1244C-BC97-4E93-889A-24CDC2237878}">
      <dgm:prSet/>
      <dgm:spPr/>
      <dgm:t>
        <a:bodyPr/>
        <a:lstStyle/>
        <a:p>
          <a:endParaRPr lang="zh-CN" altLang="en-US"/>
        </a:p>
      </dgm:t>
    </dgm:pt>
    <dgm:pt modelId="{A661A5E1-6618-456E-83B7-B20CF7D1927C}" type="sibTrans" cxnId="{2BB1244C-BC97-4E93-889A-24CDC2237878}">
      <dgm:prSet/>
      <dgm:spPr/>
      <dgm:t>
        <a:bodyPr/>
        <a:lstStyle/>
        <a:p>
          <a:endParaRPr lang="zh-CN" altLang="en-US"/>
        </a:p>
      </dgm:t>
    </dgm:pt>
    <dgm:pt modelId="{BFFFE59F-7A8B-431C-9C08-85B453ED796F}">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市场供求</a:t>
          </a:r>
        </a:p>
      </dgm:t>
    </dgm:pt>
    <dgm:pt modelId="{0691A3EA-5023-4D9F-A289-B6D2356AF9A3}" type="parTrans" cxnId="{4AF5BDA9-8393-42EE-B35F-A98B5A0F3F0D}">
      <dgm:prSet/>
      <dgm:spPr/>
      <dgm:t>
        <a:bodyPr/>
        <a:lstStyle/>
        <a:p>
          <a:endParaRPr lang="zh-CN" altLang="en-US"/>
        </a:p>
      </dgm:t>
    </dgm:pt>
    <dgm:pt modelId="{2D85B166-0E1E-4C9E-80B6-3E8C1AE73EE9}" type="sibTrans" cxnId="{4AF5BDA9-8393-42EE-B35F-A98B5A0F3F0D}">
      <dgm:prSet/>
      <dgm:spPr/>
      <dgm:t>
        <a:bodyPr/>
        <a:lstStyle/>
        <a:p>
          <a:endParaRPr lang="zh-CN" altLang="en-US"/>
        </a:p>
      </dgm:t>
    </dgm:pt>
    <dgm:pt modelId="{94EB62C7-D5F2-4114-AD10-46FF25FC147D}">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600" dirty="0" smtClean="0"/>
            <a:t>有关商品的生产状况、可供市场销售的商品量、商品的库存情况、运输能力及变化、商品的进出口情况、替代产品的情况等供给信息及消费的需求特点、需求的波动情况、商品的需求趋势</a:t>
          </a:r>
          <a:endParaRPr lang="zh-CN" altLang="en-US" dirty="0"/>
        </a:p>
      </dgm:t>
    </dgm:pt>
    <dgm:pt modelId="{C0D1DABC-D9D1-4206-BFDA-8D6C24F0FAF1}" type="parTrans" cxnId="{8514A3AB-3050-4C8B-A761-C716470F5C0E}">
      <dgm:prSet/>
      <dgm:spPr/>
      <dgm:t>
        <a:bodyPr/>
        <a:lstStyle/>
        <a:p>
          <a:endParaRPr lang="zh-CN" altLang="en-US"/>
        </a:p>
      </dgm:t>
    </dgm:pt>
    <dgm:pt modelId="{73E0A234-07A0-450B-8FF2-5B7CAD23C5F4}" type="sibTrans" cxnId="{8514A3AB-3050-4C8B-A761-C716470F5C0E}">
      <dgm:prSet/>
      <dgm:spPr/>
      <dgm:t>
        <a:bodyPr/>
        <a:lstStyle/>
        <a:p>
          <a:endParaRPr lang="zh-CN" altLang="en-US"/>
        </a:p>
      </dgm:t>
    </dgm:pt>
    <dgm:pt modelId="{38217E86-E4B5-422C-BE89-03F2F6320C71}">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市场销售</a:t>
          </a:r>
          <a:endParaRPr lang="zh-CN" altLang="en-US" sz="2000" dirty="0"/>
        </a:p>
      </dgm:t>
    </dgm:pt>
    <dgm:pt modelId="{85501468-D772-4A51-993A-C95662B9B71F}" type="parTrans" cxnId="{2D99FAEA-A2CA-43E8-8CCA-8058DB0DE2B8}">
      <dgm:prSet/>
      <dgm:spPr/>
      <dgm:t>
        <a:bodyPr/>
        <a:lstStyle/>
        <a:p>
          <a:endParaRPr lang="zh-CN" altLang="en-US"/>
        </a:p>
      </dgm:t>
    </dgm:pt>
    <dgm:pt modelId="{D886A738-3903-4C14-B872-88F164AD31E5}" type="sibTrans" cxnId="{2D99FAEA-A2CA-43E8-8CCA-8058DB0DE2B8}">
      <dgm:prSet/>
      <dgm:spPr/>
      <dgm:t>
        <a:bodyPr/>
        <a:lstStyle/>
        <a:p>
          <a:endParaRPr lang="zh-CN" altLang="en-US"/>
        </a:p>
      </dgm:t>
    </dgm:pt>
    <dgm:pt modelId="{823B2F58-1C79-44A0-8774-1A767E1A46BA}">
      <dgm:prSet phldrT="[文本]" custT="1"/>
      <dgm:spPr/>
      <dgm:t>
        <a:bodyPr/>
        <a:lstStyle/>
        <a:p>
          <a:r>
            <a:rPr lang="zh-CN" altLang="zh-CN" sz="1600" dirty="0" smtClean="0"/>
            <a:t>有关商品的市场销售量、市场份额、销售价格、商品的寿命周期、经销途径、促销措施与效果等</a:t>
          </a:r>
          <a:endParaRPr lang="zh-CN" altLang="en-US" sz="1600" dirty="0"/>
        </a:p>
      </dgm:t>
    </dgm:pt>
    <dgm:pt modelId="{A702BC78-3340-43E7-86A0-2BD93B41F9D3}" type="parTrans" cxnId="{05981A88-D0F2-4C17-9CD0-5C1F9C5E3F60}">
      <dgm:prSet/>
      <dgm:spPr/>
      <dgm:t>
        <a:bodyPr/>
        <a:lstStyle/>
        <a:p>
          <a:endParaRPr lang="zh-CN" altLang="en-US"/>
        </a:p>
      </dgm:t>
    </dgm:pt>
    <dgm:pt modelId="{EBE4D6FA-275D-45F0-B097-03D840858499}" type="sibTrans" cxnId="{05981A88-D0F2-4C17-9CD0-5C1F9C5E3F60}">
      <dgm:prSet/>
      <dgm:spPr/>
      <dgm:t>
        <a:bodyPr/>
        <a:lstStyle/>
        <a:p>
          <a:endParaRPr lang="zh-CN" altLang="en-US"/>
        </a:p>
      </dgm:t>
    </dgm:pt>
    <dgm:pt modelId="{469BE60A-271F-4B86-ACEB-055BEB94B38E}">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市场竞争</a:t>
          </a:r>
          <a:endParaRPr lang="zh-CN" altLang="en-US" sz="2000" dirty="0"/>
        </a:p>
      </dgm:t>
    </dgm:pt>
    <dgm:pt modelId="{8C0AA1C7-C652-458E-A6AC-86FD93D2A5BF}" type="parTrans" cxnId="{C9F8636A-0227-426A-84D6-4B7526E9F1C8}">
      <dgm:prSet/>
      <dgm:spPr/>
      <dgm:t>
        <a:bodyPr/>
        <a:lstStyle/>
        <a:p>
          <a:endParaRPr lang="zh-CN" altLang="en-US"/>
        </a:p>
      </dgm:t>
    </dgm:pt>
    <dgm:pt modelId="{00D5077D-16FB-47B1-8A8F-F75E7515253D}" type="sibTrans" cxnId="{C9F8636A-0227-426A-84D6-4B7526E9F1C8}">
      <dgm:prSet/>
      <dgm:spPr/>
      <dgm:t>
        <a:bodyPr/>
        <a:lstStyle/>
        <a:p>
          <a:endParaRPr lang="zh-CN" altLang="en-US"/>
        </a:p>
      </dgm:t>
    </dgm:pt>
    <dgm:pt modelId="{F0FFD559-645E-480B-811F-F5134576D504}">
      <dgm:prSet custT="1"/>
      <dgm:spPr/>
      <dgm:t>
        <a:bodyPr/>
        <a:lstStyle/>
        <a:p>
          <a:r>
            <a:rPr lang="zh-CN" altLang="zh-CN" sz="1600" dirty="0" smtClean="0"/>
            <a:t>主要竞争者和潜在竞争者是谁；其产品、价格、渠道、促销等方面的信息资料，其资信情况等</a:t>
          </a:r>
          <a:endParaRPr lang="zh-CN" altLang="en-US" sz="1600" dirty="0"/>
        </a:p>
      </dgm:t>
    </dgm:pt>
    <dgm:pt modelId="{17F2CC9E-0224-4BD9-B589-0409399E2BE4}" type="parTrans" cxnId="{EAFB9229-ED4D-4F01-A41D-9D3885F32EBC}">
      <dgm:prSet/>
      <dgm:spPr/>
      <dgm:t>
        <a:bodyPr/>
        <a:lstStyle/>
        <a:p>
          <a:endParaRPr lang="zh-CN" altLang="en-US"/>
        </a:p>
      </dgm:t>
    </dgm:pt>
    <dgm:pt modelId="{1DA05CA0-25AF-4298-A2E6-280B7663AEB8}" type="sibTrans" cxnId="{EAFB9229-ED4D-4F01-A41D-9D3885F32EBC}">
      <dgm:prSet/>
      <dgm:spPr/>
      <dgm:t>
        <a:bodyPr/>
        <a:lstStyle/>
        <a:p>
          <a:endParaRPr lang="zh-CN" altLang="en-US"/>
        </a:p>
      </dgm:t>
    </dgm:pt>
    <dgm:pt modelId="{9570914A-479F-4A47-840E-0695B7143DA9}" type="pres">
      <dgm:prSet presAssocID="{5DED4753-11D0-4938-B07A-170761BEBFA8}" presName="Name0" presStyleCnt="0">
        <dgm:presLayoutVars>
          <dgm:dir/>
          <dgm:animLvl val="lvl"/>
          <dgm:resizeHandles val="exact"/>
        </dgm:presLayoutVars>
      </dgm:prSet>
      <dgm:spPr/>
      <dgm:t>
        <a:bodyPr/>
        <a:lstStyle/>
        <a:p>
          <a:endParaRPr lang="zh-CN" altLang="en-US"/>
        </a:p>
      </dgm:t>
    </dgm:pt>
    <dgm:pt modelId="{567BFF1D-1B06-4CA7-96D8-71C0C07B3FA2}" type="pres">
      <dgm:prSet presAssocID="{8E0CB50C-F472-4178-BC28-67B474BD6388}" presName="linNode" presStyleCnt="0"/>
      <dgm:spPr/>
    </dgm:pt>
    <dgm:pt modelId="{D97AD9FB-C8E1-4567-BC75-015495AE0EAE}" type="pres">
      <dgm:prSet presAssocID="{8E0CB50C-F472-4178-BC28-67B474BD6388}" presName="parentText" presStyleLbl="node1" presStyleIdx="0" presStyleCnt="4">
        <dgm:presLayoutVars>
          <dgm:chMax val="1"/>
          <dgm:bulletEnabled val="1"/>
        </dgm:presLayoutVars>
      </dgm:prSet>
      <dgm:spPr/>
      <dgm:t>
        <a:bodyPr/>
        <a:lstStyle/>
        <a:p>
          <a:endParaRPr lang="zh-CN" altLang="en-US"/>
        </a:p>
      </dgm:t>
    </dgm:pt>
    <dgm:pt modelId="{FC980765-F7E0-4CE1-8180-7F0E5234677E}" type="pres">
      <dgm:prSet presAssocID="{8E0CB50C-F472-4178-BC28-67B474BD6388}" presName="descendantText" presStyleLbl="alignAccFollowNode1" presStyleIdx="0" presStyleCnt="4">
        <dgm:presLayoutVars>
          <dgm:bulletEnabled val="1"/>
        </dgm:presLayoutVars>
      </dgm:prSet>
      <dgm:spPr/>
      <dgm:t>
        <a:bodyPr/>
        <a:lstStyle/>
        <a:p>
          <a:endParaRPr lang="zh-CN" altLang="en-US"/>
        </a:p>
      </dgm:t>
    </dgm:pt>
    <dgm:pt modelId="{30D721C7-7D3C-4BC3-BA37-804E6A00EEB2}" type="pres">
      <dgm:prSet presAssocID="{CFBD7764-0C09-4431-954B-06484D7512A8}" presName="sp" presStyleCnt="0"/>
      <dgm:spPr/>
    </dgm:pt>
    <dgm:pt modelId="{D53FA93D-2D83-49A8-92E2-25E278885915}" type="pres">
      <dgm:prSet presAssocID="{BFFFE59F-7A8B-431C-9C08-85B453ED796F}" presName="linNode" presStyleCnt="0"/>
      <dgm:spPr/>
    </dgm:pt>
    <dgm:pt modelId="{61FB2D8B-0CC8-4C60-B3F7-036C395D7050}" type="pres">
      <dgm:prSet presAssocID="{BFFFE59F-7A8B-431C-9C08-85B453ED796F}" presName="parentText" presStyleLbl="node1" presStyleIdx="1" presStyleCnt="4">
        <dgm:presLayoutVars>
          <dgm:chMax val="1"/>
          <dgm:bulletEnabled val="1"/>
        </dgm:presLayoutVars>
      </dgm:prSet>
      <dgm:spPr/>
      <dgm:t>
        <a:bodyPr/>
        <a:lstStyle/>
        <a:p>
          <a:endParaRPr lang="zh-CN" altLang="en-US"/>
        </a:p>
      </dgm:t>
    </dgm:pt>
    <dgm:pt modelId="{4720AD78-8375-4B54-AF76-520FCB3E5FF4}" type="pres">
      <dgm:prSet presAssocID="{BFFFE59F-7A8B-431C-9C08-85B453ED796F}" presName="descendantText" presStyleLbl="alignAccFollowNode1" presStyleIdx="1" presStyleCnt="4" custScaleX="100600" custScaleY="140089">
        <dgm:presLayoutVars>
          <dgm:bulletEnabled val="1"/>
        </dgm:presLayoutVars>
      </dgm:prSet>
      <dgm:spPr/>
      <dgm:t>
        <a:bodyPr/>
        <a:lstStyle/>
        <a:p>
          <a:endParaRPr lang="zh-CN" altLang="en-US"/>
        </a:p>
      </dgm:t>
    </dgm:pt>
    <dgm:pt modelId="{1884E04A-6342-464C-807E-72B172DBA5F3}" type="pres">
      <dgm:prSet presAssocID="{2D85B166-0E1E-4C9E-80B6-3E8C1AE73EE9}" presName="sp" presStyleCnt="0"/>
      <dgm:spPr/>
    </dgm:pt>
    <dgm:pt modelId="{8023C991-5B27-4ABF-B128-72B77EDDDBE2}" type="pres">
      <dgm:prSet presAssocID="{38217E86-E4B5-422C-BE89-03F2F6320C71}" presName="linNode" presStyleCnt="0"/>
      <dgm:spPr/>
    </dgm:pt>
    <dgm:pt modelId="{EFC3D94F-6AE0-4A76-B34D-C55AB496AE35}" type="pres">
      <dgm:prSet presAssocID="{38217E86-E4B5-422C-BE89-03F2F6320C71}" presName="parentText" presStyleLbl="node1" presStyleIdx="2" presStyleCnt="4">
        <dgm:presLayoutVars>
          <dgm:chMax val="1"/>
          <dgm:bulletEnabled val="1"/>
        </dgm:presLayoutVars>
      </dgm:prSet>
      <dgm:spPr/>
      <dgm:t>
        <a:bodyPr/>
        <a:lstStyle/>
        <a:p>
          <a:endParaRPr lang="zh-CN" altLang="en-US"/>
        </a:p>
      </dgm:t>
    </dgm:pt>
    <dgm:pt modelId="{C3A7D42E-708B-4BA6-9197-B291E1F01AB3}" type="pres">
      <dgm:prSet presAssocID="{38217E86-E4B5-422C-BE89-03F2F6320C71}" presName="descendantText" presStyleLbl="alignAccFollowNode1" presStyleIdx="2" presStyleCnt="4">
        <dgm:presLayoutVars>
          <dgm:bulletEnabled val="1"/>
        </dgm:presLayoutVars>
      </dgm:prSet>
      <dgm:spPr/>
      <dgm:t>
        <a:bodyPr/>
        <a:lstStyle/>
        <a:p>
          <a:endParaRPr lang="zh-CN" altLang="en-US"/>
        </a:p>
      </dgm:t>
    </dgm:pt>
    <dgm:pt modelId="{4217B646-AA2D-440E-92B5-330A642492B2}" type="pres">
      <dgm:prSet presAssocID="{D886A738-3903-4C14-B872-88F164AD31E5}" presName="sp" presStyleCnt="0"/>
      <dgm:spPr/>
    </dgm:pt>
    <dgm:pt modelId="{BD89CE16-BFB6-4A78-910B-315B1CB23B95}" type="pres">
      <dgm:prSet presAssocID="{469BE60A-271F-4B86-ACEB-055BEB94B38E}" presName="linNode" presStyleCnt="0"/>
      <dgm:spPr/>
    </dgm:pt>
    <dgm:pt modelId="{06D553C2-A44F-49EA-B96E-129C64FC157E}" type="pres">
      <dgm:prSet presAssocID="{469BE60A-271F-4B86-ACEB-055BEB94B38E}" presName="parentText" presStyleLbl="node1" presStyleIdx="3" presStyleCnt="4">
        <dgm:presLayoutVars>
          <dgm:chMax val="1"/>
          <dgm:bulletEnabled val="1"/>
        </dgm:presLayoutVars>
      </dgm:prSet>
      <dgm:spPr/>
      <dgm:t>
        <a:bodyPr/>
        <a:lstStyle/>
        <a:p>
          <a:endParaRPr lang="zh-CN" altLang="en-US"/>
        </a:p>
      </dgm:t>
    </dgm:pt>
    <dgm:pt modelId="{FA22E58E-CFD0-497A-A7E7-DC9D45E1EF13}" type="pres">
      <dgm:prSet presAssocID="{469BE60A-271F-4B86-ACEB-055BEB94B38E}" presName="descendantText" presStyleLbl="alignAccFollowNode1" presStyleIdx="3" presStyleCnt="4">
        <dgm:presLayoutVars>
          <dgm:bulletEnabled val="1"/>
        </dgm:presLayoutVars>
      </dgm:prSet>
      <dgm:spPr/>
      <dgm:t>
        <a:bodyPr/>
        <a:lstStyle/>
        <a:p>
          <a:endParaRPr lang="zh-CN" altLang="en-US"/>
        </a:p>
      </dgm:t>
    </dgm:pt>
  </dgm:ptLst>
  <dgm:cxnLst>
    <dgm:cxn modelId="{65997505-DC26-44DD-9455-58EBB3BB46B1}" type="presOf" srcId="{8E0CB50C-F472-4178-BC28-67B474BD6388}" destId="{D97AD9FB-C8E1-4567-BC75-015495AE0EAE}" srcOrd="0" destOrd="0" presId="urn:microsoft.com/office/officeart/2005/8/layout/vList5"/>
    <dgm:cxn modelId="{4AF5BDA9-8393-42EE-B35F-A98B5A0F3F0D}" srcId="{5DED4753-11D0-4938-B07A-170761BEBFA8}" destId="{BFFFE59F-7A8B-431C-9C08-85B453ED796F}" srcOrd="1" destOrd="0" parTransId="{0691A3EA-5023-4D9F-A289-B6D2356AF9A3}" sibTransId="{2D85B166-0E1E-4C9E-80B6-3E8C1AE73EE9}"/>
    <dgm:cxn modelId="{05981A88-D0F2-4C17-9CD0-5C1F9C5E3F60}" srcId="{38217E86-E4B5-422C-BE89-03F2F6320C71}" destId="{823B2F58-1C79-44A0-8774-1A767E1A46BA}" srcOrd="0" destOrd="0" parTransId="{A702BC78-3340-43E7-86A0-2BD93B41F9D3}" sibTransId="{EBE4D6FA-275D-45F0-B097-03D840858499}"/>
    <dgm:cxn modelId="{AC9437B1-CCAE-4CCD-9FED-ADA66CBEB8EC}" type="presOf" srcId="{95BB9066-D427-4214-A432-DACD8E3F1ABC}" destId="{FC980765-F7E0-4CE1-8180-7F0E5234677E}" srcOrd="0" destOrd="0" presId="urn:microsoft.com/office/officeart/2005/8/layout/vList5"/>
    <dgm:cxn modelId="{68AF5EF9-EFB0-4F61-B0FC-70D4D481CB8A}" type="presOf" srcId="{823B2F58-1C79-44A0-8774-1A767E1A46BA}" destId="{C3A7D42E-708B-4BA6-9197-B291E1F01AB3}" srcOrd="0" destOrd="0" presId="urn:microsoft.com/office/officeart/2005/8/layout/vList5"/>
    <dgm:cxn modelId="{0EA80573-E5BB-45F3-8B2B-B73BCAFCC3D6}" type="presOf" srcId="{38217E86-E4B5-422C-BE89-03F2F6320C71}" destId="{EFC3D94F-6AE0-4A76-B34D-C55AB496AE35}" srcOrd="0" destOrd="0" presId="urn:microsoft.com/office/officeart/2005/8/layout/vList5"/>
    <dgm:cxn modelId="{8514A3AB-3050-4C8B-A761-C716470F5C0E}" srcId="{BFFFE59F-7A8B-431C-9C08-85B453ED796F}" destId="{94EB62C7-D5F2-4114-AD10-46FF25FC147D}" srcOrd="0" destOrd="0" parTransId="{C0D1DABC-D9D1-4206-BFDA-8D6C24F0FAF1}" sibTransId="{73E0A234-07A0-450B-8FF2-5B7CAD23C5F4}"/>
    <dgm:cxn modelId="{C9F8636A-0227-426A-84D6-4B7526E9F1C8}" srcId="{5DED4753-11D0-4938-B07A-170761BEBFA8}" destId="{469BE60A-271F-4B86-ACEB-055BEB94B38E}" srcOrd="3" destOrd="0" parTransId="{8C0AA1C7-C652-458E-A6AC-86FD93D2A5BF}" sibTransId="{00D5077D-16FB-47B1-8A8F-F75E7515253D}"/>
    <dgm:cxn modelId="{916FA882-AED1-4030-93B2-1F71DA5ADC38}" type="presOf" srcId="{F0FFD559-645E-480B-811F-F5134576D504}" destId="{FA22E58E-CFD0-497A-A7E7-DC9D45E1EF13}" srcOrd="0" destOrd="0" presId="urn:microsoft.com/office/officeart/2005/8/layout/vList5"/>
    <dgm:cxn modelId="{2BB1244C-BC97-4E93-889A-24CDC2237878}" srcId="{8E0CB50C-F472-4178-BC28-67B474BD6388}" destId="{95BB9066-D427-4214-A432-DACD8E3F1ABC}" srcOrd="0" destOrd="0" parTransId="{C66CF293-3B99-448F-9A95-3A61A322589A}" sibTransId="{A661A5E1-6618-456E-83B7-B20CF7D1927C}"/>
    <dgm:cxn modelId="{DB22A249-536C-4F80-B660-456764759A45}" type="presOf" srcId="{469BE60A-271F-4B86-ACEB-055BEB94B38E}" destId="{06D553C2-A44F-49EA-B96E-129C64FC157E}" srcOrd="0" destOrd="0" presId="urn:microsoft.com/office/officeart/2005/8/layout/vList5"/>
    <dgm:cxn modelId="{ECE4423E-9E91-4518-A45B-E0B9B7C43C95}" type="presOf" srcId="{5DED4753-11D0-4938-B07A-170761BEBFA8}" destId="{9570914A-479F-4A47-840E-0695B7143DA9}" srcOrd="0" destOrd="0" presId="urn:microsoft.com/office/officeart/2005/8/layout/vList5"/>
    <dgm:cxn modelId="{2D99FAEA-A2CA-43E8-8CCA-8058DB0DE2B8}" srcId="{5DED4753-11D0-4938-B07A-170761BEBFA8}" destId="{38217E86-E4B5-422C-BE89-03F2F6320C71}" srcOrd="2" destOrd="0" parTransId="{85501468-D772-4A51-993A-C95662B9B71F}" sibTransId="{D886A738-3903-4C14-B872-88F164AD31E5}"/>
    <dgm:cxn modelId="{4D7EBDDC-7D8E-44CE-9726-8B0DA1B48DEC}" type="presOf" srcId="{BFFFE59F-7A8B-431C-9C08-85B453ED796F}" destId="{61FB2D8B-0CC8-4C60-B3F7-036C395D7050}" srcOrd="0" destOrd="0" presId="urn:microsoft.com/office/officeart/2005/8/layout/vList5"/>
    <dgm:cxn modelId="{0C8BFED7-D8F4-401D-8C0B-0C65ABE7B390}" type="presOf" srcId="{94EB62C7-D5F2-4114-AD10-46FF25FC147D}" destId="{4720AD78-8375-4B54-AF76-520FCB3E5FF4}" srcOrd="0" destOrd="0" presId="urn:microsoft.com/office/officeart/2005/8/layout/vList5"/>
    <dgm:cxn modelId="{3B8804EB-5236-4698-912F-63DEE9B0C69D}" srcId="{5DED4753-11D0-4938-B07A-170761BEBFA8}" destId="{8E0CB50C-F472-4178-BC28-67B474BD6388}" srcOrd="0" destOrd="0" parTransId="{8B4A77A0-F0D9-4E30-B2AA-46B539AAD00D}" sibTransId="{CFBD7764-0C09-4431-954B-06484D7512A8}"/>
    <dgm:cxn modelId="{EAFB9229-ED4D-4F01-A41D-9D3885F32EBC}" srcId="{469BE60A-271F-4B86-ACEB-055BEB94B38E}" destId="{F0FFD559-645E-480B-811F-F5134576D504}" srcOrd="0" destOrd="0" parTransId="{17F2CC9E-0224-4BD9-B589-0409399E2BE4}" sibTransId="{1DA05CA0-25AF-4298-A2E6-280B7663AEB8}"/>
    <dgm:cxn modelId="{22C73542-0544-4380-878E-F1ECC60422AE}" type="presParOf" srcId="{9570914A-479F-4A47-840E-0695B7143DA9}" destId="{567BFF1D-1B06-4CA7-96D8-71C0C07B3FA2}" srcOrd="0" destOrd="0" presId="urn:microsoft.com/office/officeart/2005/8/layout/vList5"/>
    <dgm:cxn modelId="{79EF607E-E351-4014-AACF-E8C422B2E6AA}" type="presParOf" srcId="{567BFF1D-1B06-4CA7-96D8-71C0C07B3FA2}" destId="{D97AD9FB-C8E1-4567-BC75-015495AE0EAE}" srcOrd="0" destOrd="0" presId="urn:microsoft.com/office/officeart/2005/8/layout/vList5"/>
    <dgm:cxn modelId="{07196441-2228-4A96-80B0-D5420084E186}" type="presParOf" srcId="{567BFF1D-1B06-4CA7-96D8-71C0C07B3FA2}" destId="{FC980765-F7E0-4CE1-8180-7F0E5234677E}" srcOrd="1" destOrd="0" presId="urn:microsoft.com/office/officeart/2005/8/layout/vList5"/>
    <dgm:cxn modelId="{DFE5759B-ED67-47E6-A1D2-CBFAB9F93C71}" type="presParOf" srcId="{9570914A-479F-4A47-840E-0695B7143DA9}" destId="{30D721C7-7D3C-4BC3-BA37-804E6A00EEB2}" srcOrd="1" destOrd="0" presId="urn:microsoft.com/office/officeart/2005/8/layout/vList5"/>
    <dgm:cxn modelId="{3E39EDD3-82E1-457A-A58B-6B93B3BD1669}" type="presParOf" srcId="{9570914A-479F-4A47-840E-0695B7143DA9}" destId="{D53FA93D-2D83-49A8-92E2-25E278885915}" srcOrd="2" destOrd="0" presId="urn:microsoft.com/office/officeart/2005/8/layout/vList5"/>
    <dgm:cxn modelId="{5FF022F9-750C-4EA8-A5CE-7D9A3064BF37}" type="presParOf" srcId="{D53FA93D-2D83-49A8-92E2-25E278885915}" destId="{61FB2D8B-0CC8-4C60-B3F7-036C395D7050}" srcOrd="0" destOrd="0" presId="urn:microsoft.com/office/officeart/2005/8/layout/vList5"/>
    <dgm:cxn modelId="{629B6738-99D4-43BE-BE16-5BA3E3510A1D}" type="presParOf" srcId="{D53FA93D-2D83-49A8-92E2-25E278885915}" destId="{4720AD78-8375-4B54-AF76-520FCB3E5FF4}" srcOrd="1" destOrd="0" presId="urn:microsoft.com/office/officeart/2005/8/layout/vList5"/>
    <dgm:cxn modelId="{8B42AD6C-96F9-4CC9-80A1-AAE0926D3533}" type="presParOf" srcId="{9570914A-479F-4A47-840E-0695B7143DA9}" destId="{1884E04A-6342-464C-807E-72B172DBA5F3}" srcOrd="3" destOrd="0" presId="urn:microsoft.com/office/officeart/2005/8/layout/vList5"/>
    <dgm:cxn modelId="{FC5053C8-F237-44DA-A266-0E3D480DB1AF}" type="presParOf" srcId="{9570914A-479F-4A47-840E-0695B7143DA9}" destId="{8023C991-5B27-4ABF-B128-72B77EDDDBE2}" srcOrd="4" destOrd="0" presId="urn:microsoft.com/office/officeart/2005/8/layout/vList5"/>
    <dgm:cxn modelId="{ADEE1AE4-B637-45A8-9B89-C0BD24A7DB08}" type="presParOf" srcId="{8023C991-5B27-4ABF-B128-72B77EDDDBE2}" destId="{EFC3D94F-6AE0-4A76-B34D-C55AB496AE35}" srcOrd="0" destOrd="0" presId="urn:microsoft.com/office/officeart/2005/8/layout/vList5"/>
    <dgm:cxn modelId="{CF50C050-FC8A-43DC-998E-8D77099AAE2D}" type="presParOf" srcId="{8023C991-5B27-4ABF-B128-72B77EDDDBE2}" destId="{C3A7D42E-708B-4BA6-9197-B291E1F01AB3}" srcOrd="1" destOrd="0" presId="urn:microsoft.com/office/officeart/2005/8/layout/vList5"/>
    <dgm:cxn modelId="{7E0CE84A-DB0C-46E7-8F2E-AE352938AB9F}" type="presParOf" srcId="{9570914A-479F-4A47-840E-0695B7143DA9}" destId="{4217B646-AA2D-440E-92B5-330A642492B2}" srcOrd="5" destOrd="0" presId="urn:microsoft.com/office/officeart/2005/8/layout/vList5"/>
    <dgm:cxn modelId="{70A69594-5F2A-4465-A478-10D854101E3A}" type="presParOf" srcId="{9570914A-479F-4A47-840E-0695B7143DA9}" destId="{BD89CE16-BFB6-4A78-910B-315B1CB23B95}" srcOrd="6" destOrd="0" presId="urn:microsoft.com/office/officeart/2005/8/layout/vList5"/>
    <dgm:cxn modelId="{CBFB657A-4A16-41C5-B5A8-A7D79DF8FFE7}" type="presParOf" srcId="{BD89CE16-BFB6-4A78-910B-315B1CB23B95}" destId="{06D553C2-A44F-49EA-B96E-129C64FC157E}" srcOrd="0" destOrd="0" presId="urn:microsoft.com/office/officeart/2005/8/layout/vList5"/>
    <dgm:cxn modelId="{88F9C0C0-D08E-4E68-B8FA-4FF062B9CA7E}" type="presParOf" srcId="{BD89CE16-BFB6-4A78-910B-315B1CB23B95}" destId="{FA22E58E-CFD0-497A-A7E7-DC9D45E1EF1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A892B-39A7-468B-8F1B-9D555C5BCCE4}">
      <dsp:nvSpPr>
        <dsp:cNvPr id="0" name=""/>
        <dsp:cNvSpPr/>
      </dsp:nvSpPr>
      <dsp:spPr>
        <a:xfrm>
          <a:off x="3012902" y="1268381"/>
          <a:ext cx="1306856" cy="1075502"/>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100000"/>
            </a:lnSpc>
            <a:spcBef>
              <a:spcPct val="0"/>
            </a:spcBef>
            <a:spcAft>
              <a:spcPts val="0"/>
            </a:spcAft>
          </a:pPr>
          <a:r>
            <a:rPr lang="zh-CN" altLang="en-US" sz="1500" b="1" kern="1200" dirty="0" smtClean="0">
              <a:solidFill>
                <a:srgbClr val="660033"/>
              </a:solidFill>
              <a:latin typeface="微软雅黑" pitchFamily="34" charset="-122"/>
              <a:ea typeface="微软雅黑" pitchFamily="34" charset="-122"/>
            </a:rPr>
            <a:t>ＰＥＳＴ</a:t>
          </a:r>
          <a:endParaRPr lang="en-US" altLang="zh-CN" sz="1500" b="1" kern="1200" dirty="0" smtClean="0">
            <a:solidFill>
              <a:srgbClr val="660033"/>
            </a:solidFill>
            <a:latin typeface="微软雅黑" pitchFamily="34" charset="-122"/>
            <a:ea typeface="微软雅黑" pitchFamily="34" charset="-122"/>
          </a:endParaRPr>
        </a:p>
        <a:p>
          <a:pPr lvl="0" algn="ctr" defTabSz="666750">
            <a:lnSpc>
              <a:spcPct val="100000"/>
            </a:lnSpc>
            <a:spcBef>
              <a:spcPct val="0"/>
            </a:spcBef>
            <a:spcAft>
              <a:spcPts val="0"/>
            </a:spcAft>
          </a:pPr>
          <a:r>
            <a:rPr lang="zh-CN" altLang="en-US" sz="1500" b="1" kern="1200" dirty="0" smtClean="0">
              <a:solidFill>
                <a:srgbClr val="660033"/>
              </a:solidFill>
              <a:latin typeface="微软雅黑" pitchFamily="34" charset="-122"/>
              <a:ea typeface="微软雅黑" pitchFamily="34" charset="-122"/>
            </a:rPr>
            <a:t>分析</a:t>
          </a:r>
          <a:endParaRPr lang="zh-CN" altLang="en-US" sz="1500" b="1" kern="1200" dirty="0">
            <a:solidFill>
              <a:srgbClr val="660033"/>
            </a:solidFill>
            <a:latin typeface="微软雅黑" pitchFamily="34" charset="-122"/>
            <a:ea typeface="微软雅黑" pitchFamily="34" charset="-122"/>
          </a:endParaRPr>
        </a:p>
      </dsp:txBody>
      <dsp:txXfrm>
        <a:off x="3204287" y="1425885"/>
        <a:ext cx="924086" cy="760494"/>
      </dsp:txXfrm>
    </dsp:sp>
    <dsp:sp modelId="{FA41FD25-7860-4E84-89A6-DD55DBC61935}">
      <dsp:nvSpPr>
        <dsp:cNvPr id="0" name=""/>
        <dsp:cNvSpPr/>
      </dsp:nvSpPr>
      <dsp:spPr>
        <a:xfrm rot="16200000">
          <a:off x="3543511" y="1133763"/>
          <a:ext cx="245637" cy="23598"/>
        </a:xfrm>
        <a:custGeom>
          <a:avLst/>
          <a:gdLst/>
          <a:ahLst/>
          <a:cxnLst/>
          <a:rect l="0" t="0" r="0" b="0"/>
          <a:pathLst>
            <a:path>
              <a:moveTo>
                <a:pt x="0" y="11799"/>
              </a:moveTo>
              <a:lnTo>
                <a:pt x="245637"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3660189" y="1139421"/>
        <a:ext cx="12281" cy="12281"/>
      </dsp:txXfrm>
    </dsp:sp>
    <dsp:sp modelId="{DA2E4F04-0A4D-4AAF-AB1F-631D0225370E}">
      <dsp:nvSpPr>
        <dsp:cNvPr id="0" name=""/>
        <dsp:cNvSpPr/>
      </dsp:nvSpPr>
      <dsp:spPr>
        <a:xfrm>
          <a:off x="2980530" y="43715"/>
          <a:ext cx="1371599" cy="979028"/>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政治法律环境</a:t>
          </a:r>
          <a:endParaRPr lang="zh-CN" altLang="en-US" b="1" kern="1200" dirty="0"/>
        </a:p>
      </dsp:txBody>
      <dsp:txXfrm>
        <a:off x="3181396" y="187090"/>
        <a:ext cx="969867" cy="692278"/>
      </dsp:txXfrm>
    </dsp:sp>
    <dsp:sp modelId="{A8078B8D-DF9C-49C3-ABE6-6426E9F495E5}">
      <dsp:nvSpPr>
        <dsp:cNvPr id="0" name=""/>
        <dsp:cNvSpPr/>
      </dsp:nvSpPr>
      <dsp:spPr>
        <a:xfrm rot="76464">
          <a:off x="4319485" y="1811982"/>
          <a:ext cx="280421" cy="23598"/>
        </a:xfrm>
        <a:custGeom>
          <a:avLst/>
          <a:gdLst/>
          <a:ahLst/>
          <a:cxnLst/>
          <a:rect l="0" t="0" r="0" b="0"/>
          <a:pathLst>
            <a:path>
              <a:moveTo>
                <a:pt x="0" y="11799"/>
              </a:moveTo>
              <a:lnTo>
                <a:pt x="280421"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4452685" y="1816771"/>
        <a:ext cx="14021" cy="14021"/>
      </dsp:txXfrm>
    </dsp:sp>
    <dsp:sp modelId="{FB01C74B-3A69-4D41-8D12-C19BB807DA31}">
      <dsp:nvSpPr>
        <dsp:cNvPr id="0" name=""/>
        <dsp:cNvSpPr/>
      </dsp:nvSpPr>
      <dsp:spPr>
        <a:xfrm>
          <a:off x="4599495" y="1353277"/>
          <a:ext cx="1429469" cy="979028"/>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社会文化</a:t>
          </a:r>
          <a:endParaRPr lang="en-US" altLang="zh-CN" sz="18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环境</a:t>
          </a:r>
          <a:endParaRPr lang="zh-CN" altLang="en-US" b="1" kern="1200" dirty="0"/>
        </a:p>
      </dsp:txBody>
      <dsp:txXfrm>
        <a:off x="4808836" y="1496652"/>
        <a:ext cx="1010787" cy="692278"/>
      </dsp:txXfrm>
    </dsp:sp>
    <dsp:sp modelId="{014CBD72-FB19-425D-AF75-7A64BEF2DD6C}">
      <dsp:nvSpPr>
        <dsp:cNvPr id="0" name=""/>
        <dsp:cNvSpPr/>
      </dsp:nvSpPr>
      <dsp:spPr>
        <a:xfrm rot="5400000">
          <a:off x="3502678" y="2495736"/>
          <a:ext cx="327303" cy="23598"/>
        </a:xfrm>
        <a:custGeom>
          <a:avLst/>
          <a:gdLst/>
          <a:ahLst/>
          <a:cxnLst/>
          <a:rect l="0" t="0" r="0" b="0"/>
          <a:pathLst>
            <a:path>
              <a:moveTo>
                <a:pt x="0" y="11799"/>
              </a:moveTo>
              <a:lnTo>
                <a:pt x="327303"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3658147" y="2499353"/>
        <a:ext cx="16365" cy="16365"/>
      </dsp:txXfrm>
    </dsp:sp>
    <dsp:sp modelId="{C81C4519-8DA1-461A-8996-CFE402BDC94C}">
      <dsp:nvSpPr>
        <dsp:cNvPr id="0" name=""/>
        <dsp:cNvSpPr/>
      </dsp:nvSpPr>
      <dsp:spPr>
        <a:xfrm>
          <a:off x="2913060" y="2671187"/>
          <a:ext cx="1506539" cy="81569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科技</a:t>
          </a:r>
          <a:endParaRPr lang="en-US" altLang="zh-CN" sz="18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环境</a:t>
          </a:r>
          <a:endParaRPr lang="zh-CN" altLang="en-US" b="1" kern="1200" dirty="0"/>
        </a:p>
      </dsp:txBody>
      <dsp:txXfrm>
        <a:off x="3133688" y="2790643"/>
        <a:ext cx="1065283" cy="576785"/>
      </dsp:txXfrm>
    </dsp:sp>
    <dsp:sp modelId="{6513A655-B088-4190-8CA2-24B29856F3E7}">
      <dsp:nvSpPr>
        <dsp:cNvPr id="0" name=""/>
        <dsp:cNvSpPr/>
      </dsp:nvSpPr>
      <dsp:spPr>
        <a:xfrm rot="10891422">
          <a:off x="2759453" y="1773586"/>
          <a:ext cx="253834" cy="23598"/>
        </a:xfrm>
        <a:custGeom>
          <a:avLst/>
          <a:gdLst/>
          <a:ahLst/>
          <a:cxnLst/>
          <a:rect l="0" t="0" r="0" b="0"/>
          <a:pathLst>
            <a:path>
              <a:moveTo>
                <a:pt x="0" y="11799"/>
              </a:moveTo>
              <a:lnTo>
                <a:pt x="253834"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rot="10800000">
        <a:off x="2880024" y="1779040"/>
        <a:ext cx="12691" cy="12691"/>
      </dsp:txXfrm>
    </dsp:sp>
    <dsp:sp modelId="{5E195278-625C-4DFF-A696-310967140DE8}">
      <dsp:nvSpPr>
        <dsp:cNvPr id="0" name=""/>
        <dsp:cNvSpPr/>
      </dsp:nvSpPr>
      <dsp:spPr>
        <a:xfrm>
          <a:off x="1600195" y="1277082"/>
          <a:ext cx="1159590" cy="979028"/>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经济</a:t>
          </a:r>
          <a:endParaRPr lang="en-US" altLang="zh-CN" sz="18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环境</a:t>
          </a:r>
          <a:endParaRPr lang="zh-CN" altLang="en-US" b="1" kern="1200" dirty="0"/>
        </a:p>
      </dsp:txBody>
      <dsp:txXfrm>
        <a:off x="1770013" y="1420457"/>
        <a:ext cx="819954" cy="6922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980765-F7E0-4CE1-8180-7F0E5234677E}">
      <dsp:nvSpPr>
        <dsp:cNvPr id="0" name=""/>
        <dsp:cNvSpPr/>
      </dsp:nvSpPr>
      <dsp:spPr>
        <a:xfrm rot="5400000">
          <a:off x="4658787" y="-1825032"/>
          <a:ext cx="941992" cy="482803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市场的地理分布、运输条件、市场潜力和容量、市场的配套设施和相关的政策法规、与其他市场的经济联系等</a:t>
          </a:r>
          <a:endParaRPr lang="zh-CN" altLang="en-US" sz="1600" kern="1200" dirty="0"/>
        </a:p>
      </dsp:txBody>
      <dsp:txXfrm rot="-5400000">
        <a:off x="2715767" y="163972"/>
        <a:ext cx="4782048" cy="850024"/>
      </dsp:txXfrm>
    </dsp:sp>
    <dsp:sp modelId="{D97AD9FB-C8E1-4567-BC75-015495AE0EAE}">
      <dsp:nvSpPr>
        <dsp:cNvPr id="0" name=""/>
        <dsp:cNvSpPr/>
      </dsp:nvSpPr>
      <dsp:spPr>
        <a:xfrm>
          <a:off x="0" y="237"/>
          <a:ext cx="2715768"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市场分布</a:t>
          </a:r>
        </a:p>
      </dsp:txBody>
      <dsp:txXfrm>
        <a:off x="57480" y="57717"/>
        <a:ext cx="2600808" cy="1062530"/>
      </dsp:txXfrm>
    </dsp:sp>
    <dsp:sp modelId="{4720AD78-8375-4B54-AF76-520FCB3E5FF4}">
      <dsp:nvSpPr>
        <dsp:cNvPr id="0" name=""/>
        <dsp:cNvSpPr/>
      </dsp:nvSpPr>
      <dsp:spPr>
        <a:xfrm rot="5400000">
          <a:off x="4464359" y="-522596"/>
          <a:ext cx="1319628" cy="48380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zh-CN" altLang="zh-CN" sz="1600" kern="1200" dirty="0" smtClean="0"/>
            <a:t>有关商品的生产状况、可供市场销售的商品量、商品的库存情况、运输能力及变化、商品的进出口情况、替代产品的情况等供给信息及消费的需求特点、需求的波动情况、商品的需求趋势</a:t>
          </a:r>
          <a:endParaRPr lang="zh-CN" altLang="en-US" kern="1200" dirty="0"/>
        </a:p>
      </dsp:txBody>
      <dsp:txXfrm rot="-5400000">
        <a:off x="2705160" y="1301022"/>
        <a:ext cx="4773608" cy="1190790"/>
      </dsp:txXfrm>
    </dsp:sp>
    <dsp:sp modelId="{61FB2D8B-0CC8-4C60-B3F7-036C395D7050}">
      <dsp:nvSpPr>
        <dsp:cNvPr id="0" name=""/>
        <dsp:cNvSpPr/>
      </dsp:nvSpPr>
      <dsp:spPr>
        <a:xfrm>
          <a:off x="0" y="1307671"/>
          <a:ext cx="2705159"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市场供求</a:t>
          </a:r>
        </a:p>
      </dsp:txBody>
      <dsp:txXfrm>
        <a:off x="57480" y="1365151"/>
        <a:ext cx="2590199" cy="1062530"/>
      </dsp:txXfrm>
    </dsp:sp>
    <dsp:sp modelId="{C3A7D42E-708B-4BA6-9197-B291E1F01AB3}">
      <dsp:nvSpPr>
        <dsp:cNvPr id="0" name=""/>
        <dsp:cNvSpPr/>
      </dsp:nvSpPr>
      <dsp:spPr>
        <a:xfrm rot="5400000">
          <a:off x="4658787" y="789835"/>
          <a:ext cx="941992" cy="482803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有关商品的市场销售量、市场份额、销售价格、商品的寿命周期、经销途径、促销措施与效果等</a:t>
          </a:r>
          <a:endParaRPr lang="zh-CN" altLang="en-US" sz="1600" kern="1200" dirty="0"/>
        </a:p>
      </dsp:txBody>
      <dsp:txXfrm rot="-5400000">
        <a:off x="2715767" y="2778839"/>
        <a:ext cx="4782048" cy="850024"/>
      </dsp:txXfrm>
    </dsp:sp>
    <dsp:sp modelId="{EFC3D94F-6AE0-4A76-B34D-C55AB496AE35}">
      <dsp:nvSpPr>
        <dsp:cNvPr id="0" name=""/>
        <dsp:cNvSpPr/>
      </dsp:nvSpPr>
      <dsp:spPr>
        <a:xfrm>
          <a:off x="0" y="2615105"/>
          <a:ext cx="2715768"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市场销售</a:t>
          </a:r>
          <a:endParaRPr lang="zh-CN" altLang="en-US" sz="2000" kern="1200" dirty="0"/>
        </a:p>
      </dsp:txBody>
      <dsp:txXfrm>
        <a:off x="57480" y="2672585"/>
        <a:ext cx="2600808" cy="1062530"/>
      </dsp:txXfrm>
    </dsp:sp>
    <dsp:sp modelId="{FA22E58E-CFD0-497A-A7E7-DC9D45E1EF13}">
      <dsp:nvSpPr>
        <dsp:cNvPr id="0" name=""/>
        <dsp:cNvSpPr/>
      </dsp:nvSpPr>
      <dsp:spPr>
        <a:xfrm rot="5400000">
          <a:off x="4658787" y="2026200"/>
          <a:ext cx="941992" cy="482803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主要竞争者和潜在竞争者是谁；其产品、价格、渠道、促销等方面的信息资料，其资信情况等</a:t>
          </a:r>
          <a:endParaRPr lang="zh-CN" altLang="en-US" sz="1600" kern="1200" dirty="0"/>
        </a:p>
      </dsp:txBody>
      <dsp:txXfrm rot="-5400000">
        <a:off x="2715767" y="4015204"/>
        <a:ext cx="4782048" cy="850024"/>
      </dsp:txXfrm>
    </dsp:sp>
    <dsp:sp modelId="{06D553C2-A44F-49EA-B96E-129C64FC157E}">
      <dsp:nvSpPr>
        <dsp:cNvPr id="0" name=""/>
        <dsp:cNvSpPr/>
      </dsp:nvSpPr>
      <dsp:spPr>
        <a:xfrm>
          <a:off x="0" y="3851471"/>
          <a:ext cx="2715768"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市场竞争</a:t>
          </a:r>
          <a:endParaRPr lang="zh-CN" altLang="en-US" sz="2000" kern="1200" dirty="0"/>
        </a:p>
      </dsp:txBody>
      <dsp:txXfrm>
        <a:off x="57480" y="3908951"/>
        <a:ext cx="2600808" cy="106253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194115-62D3-4C52-9027-9AD9EBCCF60A}" type="datetimeFigureOut">
              <a:rPr lang="zh-CN" altLang="en-US" smtClean="0"/>
              <a:t>2021/11/26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81AB45-8F0D-4593-BFC3-34772344B7E5}" type="slidenum">
              <a:rPr lang="zh-CN" altLang="en-US" smtClean="0"/>
              <a:t>‹#›</a:t>
            </a:fld>
            <a:endParaRPr lang="zh-CN" altLang="en-US"/>
          </a:p>
        </p:txBody>
      </p:sp>
    </p:spTree>
    <p:extLst>
      <p:ext uri="{BB962C8B-B14F-4D97-AF65-F5344CB8AC3E}">
        <p14:creationId xmlns:p14="http://schemas.microsoft.com/office/powerpoint/2010/main" val="3132628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3"/>
          <p:cNvSpPr>
            <a:spLocks noGrp="1" noChangeArrowheads="1"/>
          </p:cNvSpPr>
          <p:nvPr>
            <p:ph type="sldNum" sz="quarter" idx="5"/>
          </p:nvPr>
        </p:nvSpPr>
        <p:spPr>
          <a:noFill/>
          <a:ln>
            <a:headEnd/>
            <a:tailEnd/>
          </a:ln>
        </p:spPr>
        <p:txBody>
          <a:bodyPr/>
          <a:lstStyle/>
          <a:p>
            <a:pPr>
              <a:buFont typeface="Arial" pitchFamily="34" charset="0"/>
              <a:buChar char="•"/>
            </a:pPr>
            <a:fld id="{40F18037-7FEF-4064-B4A1-154A1A5FFA92}" type="slidenum">
              <a:rPr lang="zh-CN" altLang="en-US" smtClean="0"/>
              <a:pPr>
                <a:buFont typeface="Arial" pitchFamily="34" charset="0"/>
                <a:buChar char="•"/>
              </a:pPr>
              <a:t>5</a:t>
            </a:fld>
            <a:endParaRPr lang="zh-CN" altLang="en-US" smtClean="0"/>
          </a:p>
        </p:txBody>
      </p:sp>
      <p:sp>
        <p:nvSpPr>
          <p:cNvPr id="34819" name="Rectangle 7"/>
          <p:cNvSpPr txBox="1">
            <a:spLocks noGrp="1" noChangeArrowheads="1"/>
          </p:cNvSpPr>
          <p:nvPr/>
        </p:nvSpPr>
        <p:spPr bwMode="auto">
          <a:xfrm>
            <a:off x="3885792" y="8687226"/>
            <a:ext cx="2972208" cy="456774"/>
          </a:xfrm>
          <a:prstGeom prst="rect">
            <a:avLst/>
          </a:prstGeom>
          <a:noFill/>
          <a:ln w="9525">
            <a:noFill/>
            <a:miter lim="800000"/>
            <a:headEnd/>
            <a:tailEnd/>
          </a:ln>
        </p:spPr>
        <p:txBody>
          <a:bodyPr lIns="91430" tIns="45714" rIns="91430" bIns="45714" anchor="b"/>
          <a:lstStyle/>
          <a:p>
            <a:pPr algn="r" defTabSz="914324"/>
            <a:fld id="{EFD3DFC1-EFE8-42DB-8611-6847B8ECE2CA}" type="slidenum">
              <a:rPr lang="en-US" altLang="zh-CN" sz="1200">
                <a:latin typeface="Times New Roman" pitchFamily="18" charset="0"/>
              </a:rPr>
              <a:pPr algn="r" defTabSz="914324"/>
              <a:t>5</a:t>
            </a:fld>
            <a:endParaRPr lang="en-US" altLang="zh-CN" sz="1200">
              <a:latin typeface="Times New Roman" pitchFamily="18" charset="0"/>
            </a:endParaRPr>
          </a:p>
        </p:txBody>
      </p:sp>
      <p:sp>
        <p:nvSpPr>
          <p:cNvPr id="34820" name="Rectangle 2"/>
          <p:cNvSpPr>
            <a:spLocks noGrp="1" noRot="1" noChangeAspect="1" noChangeArrowheads="1" noTextEdit="1"/>
          </p:cNvSpPr>
          <p:nvPr>
            <p:ph type="sldImg" idx="4294967295"/>
          </p:nvPr>
        </p:nvSpPr>
        <p:spPr>
          <a:ln/>
        </p:spPr>
      </p:sp>
      <p:sp>
        <p:nvSpPr>
          <p:cNvPr id="34821" name="备注占位符 1"/>
          <p:cNvSpPr>
            <a:spLocks noGrp="1" noChangeArrowheads="1"/>
          </p:cNvSpPr>
          <p:nvPr/>
        </p:nvSpPr>
        <p:spPr bwMode="auto">
          <a:xfrm>
            <a:off x="915116" y="4343613"/>
            <a:ext cx="5027769" cy="4115226"/>
          </a:xfrm>
          <a:prstGeom prst="rect">
            <a:avLst/>
          </a:prstGeom>
          <a:solidFill>
            <a:srgbClr val="FFFFFF"/>
          </a:solidFill>
          <a:ln w="9525">
            <a:solidFill>
              <a:srgbClr val="000000"/>
            </a:solidFill>
            <a:miter lim="800000"/>
            <a:headEnd/>
            <a:tailEnd/>
          </a:ln>
        </p:spPr>
        <p:txBody>
          <a:bodyPr lIns="91430" tIns="45714" rIns="91430" bIns="45714"/>
          <a:lstStyle/>
          <a:p>
            <a:pPr>
              <a:spcBef>
                <a:spcPct val="30000"/>
              </a:spcBef>
            </a:pPr>
            <a:endParaRPr lang="zh-CN" altLang="en-US" sz="110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1469A5FD-1322-4BF1-A9AF-67F062BA0B77}" type="slidenum">
              <a:rPr lang="en-US" altLang="zh-CN">
                <a:ea typeface="宋体" charset="-122"/>
              </a:rPr>
              <a:pPr/>
              <a:t>13</a:t>
            </a:fld>
            <a:endParaRPr lang="en-US" altLang="zh-CN">
              <a:ea typeface="宋体" charset="-122"/>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zh-CN"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headEnd/>
            <a:tailEnd/>
          </a:ln>
        </p:spPr>
        <p:txBody>
          <a:bodyPr/>
          <a:lstStyle/>
          <a:p>
            <a:fld id="{526FDA10-AF8B-40B4-8D5D-C58FCA381C07}" type="slidenum">
              <a:rPr lang="en-US" altLang="zh-CN" smtClean="0"/>
              <a:pPr/>
              <a:t>31</a:t>
            </a:fld>
            <a:endParaRPr lang="en-US" altLang="zh-CN" smtClean="0"/>
          </a:p>
        </p:txBody>
      </p:sp>
      <p:sp>
        <p:nvSpPr>
          <p:cNvPr id="34819" name="Rectangle 7"/>
          <p:cNvSpPr txBox="1">
            <a:spLocks noGrp="1" noChangeArrowheads="1"/>
          </p:cNvSpPr>
          <p:nvPr/>
        </p:nvSpPr>
        <p:spPr bwMode="auto">
          <a:xfrm>
            <a:off x="3886201" y="8686800"/>
            <a:ext cx="2971800" cy="457200"/>
          </a:xfrm>
          <a:prstGeom prst="rect">
            <a:avLst/>
          </a:prstGeom>
          <a:noFill/>
          <a:ln w="9525">
            <a:noFill/>
            <a:miter lim="800000"/>
            <a:headEnd/>
            <a:tailEnd/>
          </a:ln>
        </p:spPr>
        <p:txBody>
          <a:bodyPr anchor="b"/>
          <a:lstStyle/>
          <a:p>
            <a:pPr algn="r"/>
            <a:fld id="{4E444B75-4148-4654-920B-B838EEA2A0DF}" type="slidenum">
              <a:rPr lang="en-US" altLang="zh-CN" sz="1200">
                <a:latin typeface="Times New Roman" pitchFamily="18" charset="0"/>
              </a:rPr>
              <a:pPr algn="r"/>
              <a:t>31</a:t>
            </a:fld>
            <a:endParaRPr lang="en-US" altLang="zh-CN" sz="1200">
              <a:latin typeface="Times New Roman" pitchFamily="18" charset="0"/>
            </a:endParaRPr>
          </a:p>
        </p:txBody>
      </p:sp>
      <p:sp>
        <p:nvSpPr>
          <p:cNvPr id="34820" name="Rectangle 2"/>
          <p:cNvSpPr>
            <a:spLocks noGrp="1" noRot="1" noChangeAspect="1" noChangeArrowheads="1" noTextEdit="1"/>
          </p:cNvSpPr>
          <p:nvPr>
            <p:ph type="sldImg" idx="4294967295"/>
          </p:nvPr>
        </p:nvSpPr>
        <p:spPr>
          <a:ln/>
        </p:spPr>
      </p:sp>
      <p:sp>
        <p:nvSpPr>
          <p:cNvPr id="34821" name="备注占位符 1"/>
          <p:cNvSpPr>
            <a:spLocks noGrp="1" noChangeArrowheads="1"/>
          </p:cNvSpPr>
          <p:nvPr/>
        </p:nvSpPr>
        <p:spPr bwMode="auto">
          <a:xfrm>
            <a:off x="914401" y="4343401"/>
            <a:ext cx="5029200" cy="4114800"/>
          </a:xfrm>
          <a:prstGeom prst="rect">
            <a:avLst/>
          </a:prstGeom>
          <a:solidFill>
            <a:srgbClr val="FFFFFF"/>
          </a:solidFill>
          <a:ln w="9525">
            <a:solidFill>
              <a:srgbClr val="000000"/>
            </a:solidFill>
            <a:miter lim="800000"/>
            <a:headEnd/>
            <a:tailEnd/>
          </a:ln>
        </p:spPr>
        <p:txBody>
          <a:bodyPr/>
          <a:lstStyle/>
          <a:p>
            <a:pPr>
              <a:spcBef>
                <a:spcPct val="30000"/>
              </a:spcBef>
            </a:pPr>
            <a:endParaRPr lang="zh-CN"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C85DBA4-6F07-48B6-98CE-C66840A916B7}" type="slidenum">
              <a:rPr lang="en-US" altLang="zh-CN" smtClean="0"/>
              <a:pPr/>
              <a:t>‹#›</a:t>
            </a:fld>
            <a:endParaRPr lang="en-US" altLang="zh-CN"/>
          </a:p>
        </p:txBody>
      </p:sp>
    </p:spTree>
    <p:extLst>
      <p:ext uri="{BB962C8B-B14F-4D97-AF65-F5344CB8AC3E}">
        <p14:creationId xmlns:p14="http://schemas.microsoft.com/office/powerpoint/2010/main" val="2227413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3E5A06C0-A577-4460-8E41-9877E0B12BDA}" type="slidenum">
              <a:rPr lang="en-US" altLang="zh-CN" smtClean="0"/>
              <a:pPr/>
              <a:t>‹#›</a:t>
            </a:fld>
            <a:endParaRPr lang="en-US" altLang="zh-CN"/>
          </a:p>
        </p:txBody>
      </p:sp>
    </p:spTree>
    <p:extLst>
      <p:ext uri="{BB962C8B-B14F-4D97-AF65-F5344CB8AC3E}">
        <p14:creationId xmlns:p14="http://schemas.microsoft.com/office/powerpoint/2010/main" val="4289746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1547F46-9288-45D6-A797-8AAF25999824}" type="slidenum">
              <a:rPr lang="en-US" altLang="zh-CN" smtClean="0"/>
              <a:pPr/>
              <a:t>‹#›</a:t>
            </a:fld>
            <a:endParaRPr lang="en-US" altLang="zh-CN"/>
          </a:p>
        </p:txBody>
      </p:sp>
    </p:spTree>
    <p:extLst>
      <p:ext uri="{BB962C8B-B14F-4D97-AF65-F5344CB8AC3E}">
        <p14:creationId xmlns:p14="http://schemas.microsoft.com/office/powerpoint/2010/main" val="3273971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5560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9493A8-CB86-4C7C-9BCC-0ADF4ADD9E98}" type="slidenum">
              <a:rPr lang="en-US" altLang="zh-CN"/>
              <a:pPr/>
              <a:t>‹#›</a:t>
            </a:fld>
            <a:endParaRPr lang="en-US" altLang="zh-CN"/>
          </a:p>
        </p:txBody>
      </p:sp>
    </p:spTree>
    <p:extLst>
      <p:ext uri="{BB962C8B-B14F-4D97-AF65-F5344CB8AC3E}">
        <p14:creationId xmlns:p14="http://schemas.microsoft.com/office/powerpoint/2010/main" val="3714141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101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5560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70946E06-1A48-4E33-8FD6-5F39BE2CC4DE}" type="slidenum">
              <a:rPr lang="en-US" altLang="zh-CN"/>
              <a:pPr/>
              <a:t>‹#›</a:t>
            </a:fld>
            <a:endParaRPr lang="en-US" altLang="zh-CN"/>
          </a:p>
        </p:txBody>
      </p:sp>
    </p:spTree>
    <p:extLst>
      <p:ext uri="{BB962C8B-B14F-4D97-AF65-F5344CB8AC3E}">
        <p14:creationId xmlns:p14="http://schemas.microsoft.com/office/powerpoint/2010/main" val="2033499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828800"/>
            <a:ext cx="7696200" cy="3657600"/>
          </a:xfrm>
        </p:spPr>
        <p:txBody>
          <a:bodyPr/>
          <a:lstStyle/>
          <a:p>
            <a:endParaRPr lang="zh-CN" altLang="en-US"/>
          </a:p>
        </p:txBody>
      </p:sp>
      <p:sp>
        <p:nvSpPr>
          <p:cNvPr id="4" name="日期占位符 3"/>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5" name="页脚占位符 4"/>
          <p:cNvSpPr>
            <a:spLocks noGrp="1"/>
          </p:cNvSpPr>
          <p:nvPr>
            <p:ph type="ftr" sz="quarter" idx="11"/>
          </p:nvPr>
        </p:nvSpPr>
        <p:spPr>
          <a:xfrm>
            <a:off x="3556000" y="6248400"/>
            <a:ext cx="2895600" cy="45720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718300" y="6248400"/>
            <a:ext cx="1905000" cy="457200"/>
          </a:xfrm>
        </p:spPr>
        <p:txBody>
          <a:bodyPr/>
          <a:lstStyle>
            <a:lvl1pPr>
              <a:defRPr/>
            </a:lvl1pPr>
          </a:lstStyle>
          <a:p>
            <a:fld id="{A439ADFA-65BB-4A14-8031-2E914DD4B891}" type="slidenum">
              <a:rPr lang="en-US" altLang="zh-CN"/>
              <a:pPr/>
              <a:t>‹#›</a:t>
            </a:fld>
            <a:endParaRPr lang="en-US" altLang="zh-CN"/>
          </a:p>
        </p:txBody>
      </p:sp>
    </p:spTree>
    <p:extLst>
      <p:ext uri="{BB962C8B-B14F-4D97-AF65-F5344CB8AC3E}">
        <p14:creationId xmlns:p14="http://schemas.microsoft.com/office/powerpoint/2010/main" val="812394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10100" y="1828800"/>
            <a:ext cx="3771900" cy="3657600"/>
          </a:xfrm>
        </p:spPr>
        <p:txBody>
          <a:bodyPr/>
          <a:lstStyle/>
          <a:p>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5560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BC649962-73CF-4A70-8679-D66E46952AEC}" type="slidenum">
              <a:rPr lang="en-US" altLang="zh-CN"/>
              <a:pPr/>
              <a:t>‹#›</a:t>
            </a:fld>
            <a:endParaRPr lang="en-US" altLang="zh-CN"/>
          </a:p>
        </p:txBody>
      </p:sp>
    </p:spTree>
    <p:extLst>
      <p:ext uri="{BB962C8B-B14F-4D97-AF65-F5344CB8AC3E}">
        <p14:creationId xmlns:p14="http://schemas.microsoft.com/office/powerpoint/2010/main" val="2441396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AFED87AD-7E07-47A4-B0B0-64F295BFB54D}" type="slidenum">
              <a:rPr lang="en-US" altLang="zh-CN" smtClean="0"/>
              <a:pPr/>
              <a:t>‹#›</a:t>
            </a:fld>
            <a:endParaRPr lang="en-US" altLang="zh-CN"/>
          </a:p>
        </p:txBody>
      </p:sp>
    </p:spTree>
    <p:extLst>
      <p:ext uri="{BB962C8B-B14F-4D97-AF65-F5344CB8AC3E}">
        <p14:creationId xmlns:p14="http://schemas.microsoft.com/office/powerpoint/2010/main" val="1879859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A3FB742C-E6D5-40EA-A29E-651035763A06}" type="slidenum">
              <a:rPr lang="en-US" altLang="zh-CN" smtClean="0"/>
              <a:pPr/>
              <a:t>‹#›</a:t>
            </a:fld>
            <a:endParaRPr lang="en-US" altLang="zh-CN"/>
          </a:p>
        </p:txBody>
      </p:sp>
    </p:spTree>
    <p:extLst>
      <p:ext uri="{BB962C8B-B14F-4D97-AF65-F5344CB8AC3E}">
        <p14:creationId xmlns:p14="http://schemas.microsoft.com/office/powerpoint/2010/main" val="2447689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407CCFE0-8AB4-476B-87D9-48F57BC2B4F4}" type="slidenum">
              <a:rPr lang="en-US" altLang="zh-CN" smtClean="0"/>
              <a:pPr/>
              <a:t>‹#›</a:t>
            </a:fld>
            <a:endParaRPr lang="en-US" altLang="zh-CN"/>
          </a:p>
        </p:txBody>
      </p:sp>
    </p:spTree>
    <p:extLst>
      <p:ext uri="{BB962C8B-B14F-4D97-AF65-F5344CB8AC3E}">
        <p14:creationId xmlns:p14="http://schemas.microsoft.com/office/powerpoint/2010/main" val="789744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4087F8E7-1AE9-4BF3-8031-521C24EB92DC}" type="slidenum">
              <a:rPr lang="en-US" altLang="zh-CN" smtClean="0"/>
              <a:pPr/>
              <a:t>‹#›</a:t>
            </a:fld>
            <a:endParaRPr lang="en-US" altLang="zh-CN"/>
          </a:p>
        </p:txBody>
      </p:sp>
    </p:spTree>
    <p:extLst>
      <p:ext uri="{BB962C8B-B14F-4D97-AF65-F5344CB8AC3E}">
        <p14:creationId xmlns:p14="http://schemas.microsoft.com/office/powerpoint/2010/main" val="2379096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52CB7E3-7B17-48BE-8A99-9C7487B06F4E}" type="slidenum">
              <a:rPr lang="en-US" altLang="zh-CN" smtClean="0"/>
              <a:pPr/>
              <a:t>‹#›</a:t>
            </a:fld>
            <a:endParaRPr lang="en-US" altLang="zh-CN"/>
          </a:p>
        </p:txBody>
      </p:sp>
    </p:spTree>
    <p:extLst>
      <p:ext uri="{BB962C8B-B14F-4D97-AF65-F5344CB8AC3E}">
        <p14:creationId xmlns:p14="http://schemas.microsoft.com/office/powerpoint/2010/main" val="206693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0C11A4F7-808B-4F9C-AF2C-DB17698F81A4}" type="slidenum">
              <a:rPr lang="en-US" altLang="zh-CN" smtClean="0"/>
              <a:pPr/>
              <a:t>‹#›</a:t>
            </a:fld>
            <a:endParaRPr lang="en-US" altLang="zh-CN"/>
          </a:p>
        </p:txBody>
      </p:sp>
    </p:spTree>
    <p:extLst>
      <p:ext uri="{BB962C8B-B14F-4D97-AF65-F5344CB8AC3E}">
        <p14:creationId xmlns:p14="http://schemas.microsoft.com/office/powerpoint/2010/main" val="1813379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2F228C80-DC16-47FB-AE5A-CEA7B0EA65E5}" type="slidenum">
              <a:rPr lang="en-US" altLang="zh-CN" smtClean="0"/>
              <a:pPr/>
              <a:t>‹#›</a:t>
            </a:fld>
            <a:endParaRPr lang="en-US" altLang="zh-CN"/>
          </a:p>
        </p:txBody>
      </p:sp>
    </p:spTree>
    <p:extLst>
      <p:ext uri="{BB962C8B-B14F-4D97-AF65-F5344CB8AC3E}">
        <p14:creationId xmlns:p14="http://schemas.microsoft.com/office/powerpoint/2010/main" val="4019699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8BBD8F30-5786-4BD1-BE43-58BE24506609}" type="slidenum">
              <a:rPr lang="en-US" altLang="zh-CN" smtClean="0"/>
              <a:pPr/>
              <a:t>‹#›</a:t>
            </a:fld>
            <a:endParaRPr lang="en-US" altLang="zh-CN"/>
          </a:p>
        </p:txBody>
      </p:sp>
    </p:spTree>
    <p:extLst>
      <p:ext uri="{BB962C8B-B14F-4D97-AF65-F5344CB8AC3E}">
        <p14:creationId xmlns:p14="http://schemas.microsoft.com/office/powerpoint/2010/main" val="2856618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86836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71600"/>
            <a:ext cx="8305800" cy="487680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FB6DA-2AA3-45C3-AA8B-5F2B30B09B28}" type="slidenum">
              <a:rPr lang="en-US" altLang="zh-CN" smtClean="0"/>
              <a:pPr/>
              <a:t>‹#›</a:t>
            </a:fld>
            <a:endParaRPr lang="en-US" altLang="zh-CN"/>
          </a:p>
        </p:txBody>
      </p:sp>
    </p:spTree>
    <p:extLst>
      <p:ext uri="{BB962C8B-B14F-4D97-AF65-F5344CB8AC3E}">
        <p14:creationId xmlns:p14="http://schemas.microsoft.com/office/powerpoint/2010/main" val="3873032925"/>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9" r:id="rId13"/>
    <p:sldLayoutId id="2147483820" r:id="rId14"/>
    <p:sldLayoutId id="2147483821" r:id="rId15"/>
  </p:sldLayoutIdLst>
  <p:txStyles>
    <p:titleStyle>
      <a:lvl1pPr algn="ctr" defTabSz="914400" rtl="0" eaLnBrk="1" latinLnBrk="0" hangingPunct="1">
        <a:spcBef>
          <a:spcPct val="0"/>
        </a:spcBef>
        <a:buNone/>
        <a:defRPr sz="3600" b="1" kern="1200">
          <a:solidFill>
            <a:srgbClr val="660033"/>
          </a:solidFill>
          <a:latin typeface="微软雅黑" pitchFamily="34" charset="-122"/>
          <a:ea typeface="微软雅黑" pitchFamily="34" charset="-122"/>
          <a:cs typeface="+mj-cs"/>
        </a:defRPr>
      </a:lvl1pPr>
    </p:titleStyle>
    <p:bodyStyle>
      <a:lvl1pPr marL="252000" indent="-252000" algn="l" defTabSz="914400" rtl="0" eaLnBrk="1" latinLnBrk="0" hangingPunct="1">
        <a:spcBef>
          <a:spcPct val="20000"/>
        </a:spcBef>
        <a:buClr>
          <a:srgbClr val="660033"/>
        </a:buClr>
        <a:buSzPct val="113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wm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3.xml"/><Relationship Id="rId4" Type="http://schemas.openxmlformats.org/officeDocument/2006/relationships/image" Target="../media/image49.jpeg"/></Relationships>
</file>

<file path=ppt/slides/_rels/slide11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3.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msn.auction1.taobao.com/auction/23-230202/item_detail-0db1-3a8af2cd645b225b2dc70ff904ac9bf5.jhtml"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slideLayout" Target="../slideLayouts/slideLayout2.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3.wmf"/></Relationships>
</file>

<file path=ppt/slides/_rels/slide71.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89181" y="1219201"/>
            <a:ext cx="5197219" cy="1295400"/>
          </a:xfrm>
          <a:solidFill>
            <a:schemeClr val="accent5">
              <a:lumMod val="20000"/>
              <a:lumOff val="80000"/>
            </a:schemeClr>
          </a:solidFill>
        </p:spPr>
        <p:txBody>
          <a:bodyPr>
            <a:normAutofit/>
          </a:bodyPr>
          <a:lstStyle/>
          <a:p>
            <a:pPr algn="ctr">
              <a:spcBef>
                <a:spcPts val="1200"/>
              </a:spcBef>
            </a:pPr>
            <a:r>
              <a:rPr lang="zh-CN" altLang="en-US" dirty="0" smtClean="0"/>
              <a:t>商务谈判与推销技巧</a:t>
            </a:r>
            <a:r>
              <a:rPr lang="en-US" altLang="zh-CN" dirty="0" smtClean="0"/>
              <a:t/>
            </a:r>
            <a:br>
              <a:rPr lang="en-US" altLang="zh-CN" dirty="0" smtClean="0"/>
            </a:br>
            <a:r>
              <a:rPr lang="zh-CN" altLang="en-US" sz="3200" dirty="0" smtClean="0"/>
              <a:t>（第</a:t>
            </a:r>
            <a:r>
              <a:rPr lang="en-US" altLang="zh-CN" sz="3200" dirty="0" smtClean="0"/>
              <a:t>4</a:t>
            </a:r>
            <a:r>
              <a:rPr lang="zh-CN" altLang="en-US" sz="3200" dirty="0" smtClean="0"/>
              <a:t>版）</a:t>
            </a:r>
            <a:endParaRPr lang="zh-CN" altLang="en-US" dirty="0"/>
          </a:p>
        </p:txBody>
      </p:sp>
      <p:sp>
        <p:nvSpPr>
          <p:cNvPr id="3" name="内容占位符 2"/>
          <p:cNvSpPr>
            <a:spLocks noGrp="1"/>
          </p:cNvSpPr>
          <p:nvPr>
            <p:ph type="body" idx="1"/>
          </p:nvPr>
        </p:nvSpPr>
        <p:spPr>
          <a:xfrm>
            <a:off x="609600" y="2971800"/>
            <a:ext cx="4764087" cy="750887"/>
          </a:xfrm>
        </p:spPr>
        <p:txBody>
          <a:bodyPr/>
          <a:lstStyle/>
          <a:p>
            <a:pPr algn="ctr"/>
            <a:r>
              <a:rPr lang="zh-CN" altLang="en-US" dirty="0" smtClean="0">
                <a:solidFill>
                  <a:schemeClr val="tx1"/>
                </a:solidFill>
              </a:rPr>
              <a:t>主编　龚　荒</a:t>
            </a:r>
            <a:endParaRPr lang="zh-CN" altLang="en-US" dirty="0">
              <a:solidFill>
                <a:schemeClr val="tx1"/>
              </a:solidFill>
            </a:endParaRPr>
          </a:p>
        </p:txBody>
      </p:sp>
      <p:pic>
        <p:nvPicPr>
          <p:cNvPr id="316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581" y="443345"/>
            <a:ext cx="3386892"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770963" y="5105400"/>
            <a:ext cx="3298969" cy="1200329"/>
          </a:xfrm>
          <a:prstGeom prst="rect">
            <a:avLst/>
          </a:prstGeom>
          <a:solidFill>
            <a:schemeClr val="bg2">
              <a:lumMod val="20000"/>
              <a:lumOff val="80000"/>
            </a:schemeClr>
          </a:solidFill>
        </p:spPr>
        <p:txBody>
          <a:bodyPr wrap="square">
            <a:spAutoFit/>
          </a:bodyPr>
          <a:lstStyle/>
          <a:p>
            <a:pPr>
              <a:lnSpc>
                <a:spcPct val="120000"/>
              </a:lnSpc>
            </a:pPr>
            <a:r>
              <a:rPr lang="zh-CN" altLang="en-US" sz="2000" dirty="0" smtClean="0">
                <a:latin typeface="微软雅黑" pitchFamily="34" charset="-122"/>
                <a:ea typeface="微软雅黑" pitchFamily="34" charset="-122"/>
              </a:rPr>
              <a:t>注：本课件在第３版基础上对改版后的内容进行了相应调整和补充</a:t>
            </a:r>
            <a:endParaRPr lang="zh-CN" altLang="en-US" sz="2000" dirty="0">
              <a:latin typeface="微软雅黑" pitchFamily="34" charset="-122"/>
              <a:ea typeface="微软雅黑" pitchFamily="34" charset="-122"/>
            </a:endParaRPr>
          </a:p>
        </p:txBody>
      </p:sp>
      <p:pic>
        <p:nvPicPr>
          <p:cNvPr id="270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1" y="4614157"/>
            <a:ext cx="2682875"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7457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smtClean="0"/>
              <a:t>分橙子的谈判</a:t>
            </a:r>
          </a:p>
        </p:txBody>
      </p:sp>
      <p:sp>
        <p:nvSpPr>
          <p:cNvPr id="549891" name="Rectangle 3"/>
          <p:cNvSpPr>
            <a:spLocks noGrp="1" noChangeArrowheads="1"/>
          </p:cNvSpPr>
          <p:nvPr>
            <p:ph idx="1"/>
          </p:nvPr>
        </p:nvSpPr>
        <p:spPr>
          <a:xfrm>
            <a:off x="297873" y="2893737"/>
            <a:ext cx="8334158" cy="2363158"/>
          </a:xfrm>
        </p:spPr>
        <p:txBody>
          <a:bodyPr/>
          <a:lstStyle/>
          <a:p>
            <a:pPr eaLnBrk="1" hangingPunct="1">
              <a:lnSpc>
                <a:spcPct val="80000"/>
              </a:lnSpc>
              <a:defRPr/>
            </a:pPr>
            <a:r>
              <a:rPr kumimoji="1" lang="zh-CN" altLang="en-US" sz="2400" b="0" dirty="0" smtClean="0">
                <a:solidFill>
                  <a:srgbClr val="000066"/>
                </a:solidFill>
                <a:ea typeface="楷体_GB2312" panose="02010609030101010101" pitchFamily="49" charset="-122"/>
              </a:rPr>
              <a:t>这两个孩子按照商定的办法</a:t>
            </a:r>
            <a:r>
              <a:rPr kumimoji="1" lang="zh-CN" altLang="en-US" sz="2400" dirty="0" smtClean="0">
                <a:solidFill>
                  <a:srgbClr val="000066"/>
                </a:solidFill>
                <a:latin typeface="+mj-lt"/>
                <a:ea typeface="宋体" panose="02010600030101010101" pitchFamily="2" charset="-122"/>
              </a:rPr>
              <a:t>（</a:t>
            </a:r>
            <a:r>
              <a:rPr kumimoji="1" lang="en-US" altLang="zh-CN" sz="2400" dirty="0" smtClean="0">
                <a:solidFill>
                  <a:srgbClr val="000066"/>
                </a:solidFill>
                <a:latin typeface="+mj-lt"/>
                <a:ea typeface="宋体" panose="02010600030101010101" pitchFamily="2" charset="-122"/>
              </a:rPr>
              <a:t>one cut, another choose）</a:t>
            </a:r>
            <a:r>
              <a:rPr kumimoji="1" lang="zh-CN" altLang="en-US" sz="2400" b="0" dirty="0" smtClean="0">
                <a:solidFill>
                  <a:srgbClr val="000066"/>
                </a:solidFill>
                <a:ea typeface="楷体_GB2312" panose="02010609030101010101" pitchFamily="49" charset="-122"/>
              </a:rPr>
              <a:t>各自取得了一半橙子，高高兴兴地拿回家去了。第一个孩子把半个橙子拿到家，把皮剥掉扔进了垃圾桶，把果肉放到果汁机上打果汁喝。另一个孩子回到家把果肉挖掉扔进了垃圾桶，把橙子皮留下来磨碎了，混在面粉里烤蛋糕吃。</a:t>
            </a:r>
          </a:p>
          <a:p>
            <a:pPr eaLnBrk="1" hangingPunct="1">
              <a:lnSpc>
                <a:spcPct val="80000"/>
              </a:lnSpc>
              <a:defRPr/>
            </a:pPr>
            <a:r>
              <a:rPr kumimoji="1" lang="zh-CN" altLang="en-US" sz="2400" b="0" dirty="0" smtClean="0">
                <a:solidFill>
                  <a:srgbClr val="000066"/>
                </a:solidFill>
                <a:ea typeface="楷体_GB2312" panose="02010609030101010101" pitchFamily="49" charset="-122"/>
              </a:rPr>
              <a:t>虽然两个孩子各自拿到了看似公平的一半，然而，他们各自得到的东西却未物尽其用。</a:t>
            </a:r>
          </a:p>
        </p:txBody>
      </p:sp>
      <p:sp>
        <p:nvSpPr>
          <p:cNvPr id="549892" name="Rectangle 4"/>
          <p:cNvSpPr>
            <a:spLocks noChangeArrowheads="1"/>
          </p:cNvSpPr>
          <p:nvPr/>
        </p:nvSpPr>
        <p:spPr bwMode="auto">
          <a:xfrm>
            <a:off x="297873" y="1524000"/>
            <a:ext cx="8229600" cy="1264962"/>
          </a:xfrm>
          <a:prstGeom prst="rect">
            <a:avLst/>
          </a:prstGeom>
          <a:noFill/>
          <a:ln w="12700">
            <a:noFill/>
            <a:miter lim="800000"/>
            <a:headEnd/>
            <a:tailEnd/>
          </a:ln>
        </p:spPr>
        <p:txBody>
          <a:bodyPr wrap="square" tIns="0">
            <a:spAutoFit/>
          </a:bodyPr>
          <a:lstStyle/>
          <a:p>
            <a:pPr marL="342900" indent="-342900">
              <a:lnSpc>
                <a:spcPct val="110000"/>
              </a:lnSpc>
              <a:buClr>
                <a:srgbClr val="660033"/>
              </a:buClr>
              <a:buSzPct val="106000"/>
              <a:buFont typeface="Arial" pitchFamily="34" charset="0"/>
              <a:buChar char="•"/>
            </a:pPr>
            <a:r>
              <a:rPr lang="zh-CN" altLang="en-US" sz="2400" dirty="0">
                <a:solidFill>
                  <a:srgbClr val="000066"/>
                </a:solidFill>
                <a:latin typeface="楷体_GB2312" pitchFamily="49" charset="-122"/>
                <a:ea typeface="楷体_GB2312" pitchFamily="49" charset="-122"/>
              </a:rPr>
              <a:t>有一个妈妈把一个橙子给了邻居的两个孩子。这两个孩子便讨论起来如何分这个橙子。两个人吵来吵去，都想由自己来分配这个橙子。那么，怎么样做才能做到公平呢？</a:t>
            </a:r>
          </a:p>
        </p:txBody>
      </p:sp>
      <p:sp>
        <p:nvSpPr>
          <p:cNvPr id="5" name="云形 4"/>
          <p:cNvSpPr/>
          <p:nvPr/>
        </p:nvSpPr>
        <p:spPr bwMode="auto">
          <a:xfrm>
            <a:off x="1331640" y="5517232"/>
            <a:ext cx="7398235" cy="1152128"/>
          </a:xfrm>
          <a:prstGeom prst="cloud">
            <a:avLst/>
          </a:prstGeom>
          <a:solidFill>
            <a:schemeClr val="accent6">
              <a:lumMod val="40000"/>
              <a:lumOff val="60000"/>
            </a:schemeClr>
          </a:solidFill>
          <a:ln w="12700" cap="sq" cmpd="sng" algn="ctr">
            <a:solidFill>
              <a:schemeClr val="tx1"/>
            </a:solidFill>
            <a:prstDash val="solid"/>
            <a:round/>
            <a:headEnd type="none" w="sm" len="sm"/>
            <a:tailEnd type="none" w="sm" len="sm"/>
          </a:ln>
        </p:spPr>
        <p:txBody>
          <a:bodyPr vert="horz" wrap="square" lIns="91440" tIns="0" rIns="91440" bIns="45720" numCol="1" rtlCol="0" anchor="t" anchorCtr="0" compatLnSpc="1"/>
          <a:lstStyle/>
          <a:p>
            <a:pPr marL="0" marR="0" indent="0" algn="ctr" defTabSz="914400" rtl="0" eaLnBrk="0" fontAlgn="base" latinLnBrk="0" hangingPunct="0">
              <a:lnSpc>
                <a:spcPct val="150000"/>
              </a:lnSpc>
              <a:spcBef>
                <a:spcPct val="20000"/>
              </a:spcBef>
              <a:spcAft>
                <a:spcPct val="0"/>
              </a:spcAft>
              <a:buClrTx/>
              <a:buSzTx/>
              <a:buFontTx/>
              <a:buNone/>
            </a:pPr>
            <a:r>
              <a:rPr kumimoji="0" lang="zh-CN" altLang="en-US" sz="2400" b="1" i="0" u="none" strike="noStrike" cap="none" normalizeH="0" baseline="0" dirty="0" smtClean="0">
                <a:ln>
                  <a:noFill/>
                </a:ln>
                <a:solidFill>
                  <a:srgbClr val="660066"/>
                </a:solidFill>
                <a:effectLst/>
                <a:latin typeface="微软雅黑" pitchFamily="34" charset="-122"/>
                <a:ea typeface="微软雅黑" pitchFamily="34" charset="-122"/>
              </a:rPr>
              <a:t>这个小案例对谈判活动有何启示？</a:t>
            </a:r>
          </a:p>
        </p:txBody>
      </p:sp>
    </p:spTree>
    <p:extLst>
      <p:ext uri="{BB962C8B-B14F-4D97-AF65-F5344CB8AC3E}">
        <p14:creationId xmlns:p14="http://schemas.microsoft.com/office/powerpoint/2010/main" val="1911951760"/>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49891">
                                            <p:txEl>
                                              <p:pRg st="0" end="0"/>
                                            </p:txEl>
                                          </p:spTgt>
                                        </p:tgtEl>
                                        <p:attrNameLst>
                                          <p:attrName>style.visibility</p:attrName>
                                        </p:attrNameLst>
                                      </p:cBhvr>
                                      <p:to>
                                        <p:strVal val="visible"/>
                                      </p:to>
                                    </p:set>
                                    <p:animEffect transition="in" filter="box(in)">
                                      <p:cBhvr>
                                        <p:cTn id="7" dur="500"/>
                                        <p:tgtEl>
                                          <p:spTgt spid="549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49891">
                                            <p:txEl>
                                              <p:pRg st="1" end="1"/>
                                            </p:txEl>
                                          </p:spTgt>
                                        </p:tgtEl>
                                        <p:attrNameLst>
                                          <p:attrName>style.visibility</p:attrName>
                                        </p:attrNameLst>
                                      </p:cBhvr>
                                      <p:to>
                                        <p:strVal val="visible"/>
                                      </p:to>
                                    </p:set>
                                    <p:animEffect transition="in" filter="box(in)">
                                      <p:cBhvr>
                                        <p:cTn id="12" dur="500"/>
                                        <p:tgtEl>
                                          <p:spTgt spid="5498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9891" grpId="0" build="p"/>
      <p:bldP spid="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latin typeface="楷体_GB2312" pitchFamily="49" charset="-122"/>
                <a:ea typeface="楷体_GB2312" pitchFamily="49" charset="-122"/>
              </a:rPr>
              <a:t>5.4.4 </a:t>
            </a:r>
            <a:r>
              <a:rPr lang="zh-CN" altLang="zh-CN" sz="3200" dirty="0">
                <a:latin typeface="楷体_GB2312" pitchFamily="49" charset="-122"/>
                <a:ea typeface="楷体_GB2312" pitchFamily="49" charset="-122"/>
              </a:rPr>
              <a:t>南亚商人的谈判</a:t>
            </a:r>
            <a:r>
              <a:rPr lang="zh-CN" altLang="zh-CN" sz="3200" dirty="0" smtClean="0">
                <a:latin typeface="楷体_GB2312" pitchFamily="49" charset="-122"/>
                <a:ea typeface="楷体_GB2312" pitchFamily="49" charset="-122"/>
              </a:rPr>
              <a:t>风格</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a:xfrm>
            <a:off x="457200" y="1371600"/>
            <a:ext cx="8305800" cy="5105400"/>
          </a:xfrm>
        </p:spPr>
        <p:txBody>
          <a:bodyPr>
            <a:normAutofit fontScale="92500"/>
          </a:bodyPr>
          <a:lstStyle/>
          <a:p>
            <a:pPr marL="0" indent="0">
              <a:buNone/>
            </a:pPr>
            <a:r>
              <a:rPr lang="en-US" altLang="zh-CN" b="1" dirty="0" smtClean="0"/>
              <a:t>1</a:t>
            </a:r>
            <a:r>
              <a:rPr lang="en-US" altLang="zh-CN" b="1" dirty="0"/>
              <a:t>.</a:t>
            </a:r>
            <a:r>
              <a:rPr lang="zh-CN" altLang="zh-CN" b="1" dirty="0"/>
              <a:t>印度商人的谈判风格</a:t>
            </a:r>
            <a:endParaRPr lang="zh-CN" altLang="zh-CN" dirty="0"/>
          </a:p>
          <a:p>
            <a:r>
              <a:rPr lang="zh-CN" altLang="zh-CN" dirty="0"/>
              <a:t>跟印度当地商人建立良好的关系是开展商务往来的前提。</a:t>
            </a:r>
          </a:p>
          <a:p>
            <a:r>
              <a:rPr lang="zh-CN" altLang="zh-CN" dirty="0"/>
              <a:t>印度人非常擅长讨价还价，通常在市场杀价方面是真正的专家。</a:t>
            </a:r>
          </a:p>
          <a:p>
            <a:r>
              <a:rPr lang="zh-CN" altLang="zh-CN" dirty="0"/>
              <a:t>谈判最擅长的招术就是拖延时间，以此探清对方的底牌</a:t>
            </a:r>
          </a:p>
          <a:p>
            <a:r>
              <a:rPr lang="zh-CN" altLang="zh-CN" dirty="0"/>
              <a:t>谈判的重要议题都要高层来做决定</a:t>
            </a:r>
          </a:p>
          <a:p>
            <a:r>
              <a:rPr lang="zh-CN" altLang="zh-CN" dirty="0"/>
              <a:t>印度的出口手续复杂，作为买方应尽量避免内陆交货，作为卖方应尽量避免目的地交货。</a:t>
            </a:r>
          </a:p>
          <a:p>
            <a:pPr marL="0" indent="0">
              <a:spcBef>
                <a:spcPts val="1800"/>
              </a:spcBef>
              <a:buNone/>
            </a:pPr>
            <a:r>
              <a:rPr lang="en-US" altLang="zh-CN" b="1" dirty="0"/>
              <a:t>2.</a:t>
            </a:r>
            <a:r>
              <a:rPr lang="zh-CN" altLang="zh-CN" b="1" dirty="0"/>
              <a:t>巴基斯坦商人的谈判风格</a:t>
            </a:r>
            <a:endParaRPr lang="zh-CN" altLang="zh-CN" dirty="0"/>
          </a:p>
          <a:p>
            <a:r>
              <a:rPr lang="zh-CN" altLang="zh-CN" dirty="0"/>
              <a:t>巴基斯坦商人注重建立关系，包括与政府官员的关系</a:t>
            </a:r>
          </a:p>
          <a:p>
            <a:r>
              <a:rPr lang="zh-CN" altLang="zh-CN" dirty="0"/>
              <a:t>通常由经理制定全部决策</a:t>
            </a:r>
          </a:p>
          <a:p>
            <a:r>
              <a:rPr lang="zh-CN" altLang="zh-CN" dirty="0"/>
              <a:t>巴基斯坦商人很友好、热情，喜欢公平交易、自由地讨价还价</a:t>
            </a:r>
          </a:p>
          <a:p>
            <a:endParaRPr lang="zh-CN" altLang="en-US" dirty="0"/>
          </a:p>
        </p:txBody>
      </p:sp>
    </p:spTree>
    <p:extLst>
      <p:ext uri="{BB962C8B-B14F-4D97-AF65-F5344CB8AC3E}">
        <p14:creationId xmlns:p14="http://schemas.microsoft.com/office/powerpoint/2010/main" val="22900893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5.4.5</a:t>
            </a:r>
            <a:r>
              <a:rPr lang="zh-CN" altLang="en-US" sz="2800" b="1" dirty="0" smtClean="0">
                <a:latin typeface="楷体_GB2312" pitchFamily="49" charset="-122"/>
                <a:ea typeface="楷体_GB2312" pitchFamily="49" charset="-122"/>
              </a:rPr>
              <a:t>　阿拉伯</a:t>
            </a:r>
            <a:r>
              <a:rPr lang="zh-CN" altLang="en-US" sz="2800" b="1" dirty="0">
                <a:latin typeface="楷体_GB2312" pitchFamily="49" charset="-122"/>
                <a:ea typeface="楷体_GB2312" pitchFamily="49" charset="-122"/>
              </a:rPr>
              <a:t>商人的谈判风格</a:t>
            </a:r>
          </a:p>
        </p:txBody>
      </p:sp>
      <p:sp>
        <p:nvSpPr>
          <p:cNvPr id="263171" name="Rectangle 3"/>
          <p:cNvSpPr>
            <a:spLocks noGrp="1" noChangeArrowheads="1"/>
          </p:cNvSpPr>
          <p:nvPr>
            <p:ph idx="1"/>
          </p:nvPr>
        </p:nvSpPr>
        <p:spPr/>
        <p:txBody>
          <a:bodyPr/>
          <a:lstStyle/>
          <a:p>
            <a:pPr>
              <a:lnSpc>
                <a:spcPct val="170000"/>
              </a:lnSpc>
            </a:pPr>
            <a:r>
              <a:rPr lang="zh-CN" altLang="en-US" sz="2000">
                <a:ea typeface="楷体_GB2312" pitchFamily="49" charset="-122"/>
              </a:rPr>
              <a:t>以宗教划派，以部族为群，保守，有严重的家族主义观念</a:t>
            </a:r>
          </a:p>
          <a:p>
            <a:pPr>
              <a:lnSpc>
                <a:spcPct val="170000"/>
              </a:lnSpc>
            </a:pPr>
            <a:r>
              <a:rPr lang="zh-CN" altLang="en-US" sz="2000">
                <a:ea typeface="楷体_GB2312" pitchFamily="49" charset="-122"/>
              </a:rPr>
              <a:t>性格比较固执，脾气倔强，不轻易信人</a:t>
            </a:r>
          </a:p>
          <a:p>
            <a:pPr>
              <a:lnSpc>
                <a:spcPct val="170000"/>
              </a:lnSpc>
            </a:pPr>
            <a:r>
              <a:rPr lang="zh-CN" altLang="en-US" sz="2000">
                <a:ea typeface="楷体_GB2312" pitchFamily="49" charset="-122"/>
              </a:rPr>
              <a:t>好客，但缺乏时间观念</a:t>
            </a:r>
          </a:p>
          <a:p>
            <a:pPr>
              <a:lnSpc>
                <a:spcPct val="170000"/>
              </a:lnSpc>
            </a:pPr>
            <a:r>
              <a:rPr lang="zh-CN" altLang="en-US" sz="2000">
                <a:ea typeface="楷体_GB2312" pitchFamily="49" charset="-122"/>
              </a:rPr>
              <a:t>重友情，先交友，后谈生意</a:t>
            </a:r>
          </a:p>
          <a:p>
            <a:pPr>
              <a:lnSpc>
                <a:spcPct val="170000"/>
              </a:lnSpc>
            </a:pPr>
            <a:r>
              <a:rPr lang="zh-CN" altLang="en-US" sz="2000">
                <a:ea typeface="楷体_GB2312" pitchFamily="49" charset="-122"/>
              </a:rPr>
              <a:t>做生意喜欢讨价还价</a:t>
            </a:r>
          </a:p>
          <a:p>
            <a:pPr>
              <a:lnSpc>
                <a:spcPct val="170000"/>
              </a:lnSpc>
            </a:pPr>
            <a:r>
              <a:rPr lang="zh-CN" altLang="en-US" sz="2000">
                <a:ea typeface="楷体_GB2312" pitchFamily="49" charset="-122"/>
              </a:rPr>
              <a:t>代理商阶层作用明显</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a:t>5.5 </a:t>
            </a:r>
            <a:r>
              <a:rPr lang="zh-CN" altLang="zh-CN" dirty="0"/>
              <a:t>大洋洲和非洲商人的谈判</a:t>
            </a:r>
            <a:r>
              <a:rPr lang="zh-CN" altLang="zh-CN" dirty="0" smtClean="0"/>
              <a:t>风格</a:t>
            </a:r>
            <a:endParaRPr lang="zh-CN" altLang="en-US" dirty="0"/>
          </a:p>
        </p:txBody>
      </p:sp>
      <p:sp>
        <p:nvSpPr>
          <p:cNvPr id="3" name="内容占位符 2"/>
          <p:cNvSpPr>
            <a:spLocks noGrp="1"/>
          </p:cNvSpPr>
          <p:nvPr>
            <p:ph idx="1"/>
          </p:nvPr>
        </p:nvSpPr>
        <p:spPr>
          <a:xfrm>
            <a:off x="457200" y="1371600"/>
            <a:ext cx="8077200" cy="4876800"/>
          </a:xfrm>
        </p:spPr>
        <p:txBody>
          <a:bodyPr/>
          <a:lstStyle/>
          <a:p>
            <a:pPr marL="0" indent="0">
              <a:buNone/>
            </a:pPr>
            <a:r>
              <a:rPr lang="en-US" altLang="zh-CN" sz="2800" b="1" dirty="0" smtClean="0">
                <a:solidFill>
                  <a:srgbClr val="660033"/>
                </a:solidFill>
                <a:latin typeface="楷体_GB2312" pitchFamily="49" charset="-122"/>
                <a:ea typeface="楷体_GB2312" pitchFamily="49" charset="-122"/>
              </a:rPr>
              <a:t>5.5.1 </a:t>
            </a:r>
            <a:r>
              <a:rPr lang="zh-CN" altLang="zh-CN" sz="2800" b="1" dirty="0">
                <a:solidFill>
                  <a:srgbClr val="660033"/>
                </a:solidFill>
                <a:latin typeface="楷体_GB2312" pitchFamily="49" charset="-122"/>
                <a:ea typeface="楷体_GB2312" pitchFamily="49" charset="-122"/>
              </a:rPr>
              <a:t>澳大利亚商人的谈判风格</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1</a:t>
            </a:r>
            <a:r>
              <a:rPr lang="zh-CN" altLang="zh-CN" dirty="0">
                <a:latin typeface="微软雅黑" pitchFamily="34" charset="-122"/>
                <a:ea typeface="微软雅黑" pitchFamily="34" charset="-122"/>
              </a:rPr>
              <a:t>）注重办事效率</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2</a:t>
            </a:r>
            <a:r>
              <a:rPr lang="zh-CN" altLang="zh-CN" dirty="0">
                <a:latin typeface="微软雅黑" pitchFamily="34" charset="-122"/>
                <a:ea typeface="微软雅黑" pitchFamily="34" charset="-122"/>
              </a:rPr>
              <a:t>）具有较强的时间观</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3</a:t>
            </a:r>
            <a:r>
              <a:rPr lang="zh-CN" altLang="zh-CN" dirty="0">
                <a:latin typeface="微软雅黑" pitchFamily="34" charset="-122"/>
                <a:ea typeface="微软雅黑" pitchFamily="34" charset="-122"/>
              </a:rPr>
              <a:t>）签约谨慎</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4</a:t>
            </a:r>
            <a:r>
              <a:rPr lang="zh-CN" altLang="zh-CN" dirty="0">
                <a:latin typeface="微软雅黑" pitchFamily="34" charset="-122"/>
                <a:ea typeface="微软雅黑" pitchFamily="34" charset="-122"/>
              </a:rPr>
              <a:t>）精于谈判</a:t>
            </a:r>
          </a:p>
          <a:p>
            <a:pPr lvl="1">
              <a:spcBef>
                <a:spcPts val="1200"/>
              </a:spcBef>
              <a:buFont typeface="Wingdings" pitchFamily="2" charset="2"/>
              <a:buChar char="Ø"/>
            </a:pPr>
            <a:r>
              <a:rPr lang="zh-CN" altLang="zh-CN" dirty="0">
                <a:latin typeface="楷体_GB2312" pitchFamily="49" charset="-122"/>
                <a:ea typeface="楷体_GB2312" pitchFamily="49" charset="-122"/>
              </a:rPr>
              <a:t>澳大利亚人差异很大，有的善于表达，有的不善言辞，这取决于他们的族裔背景。例如，希腊籍或者意大利籍的澳洲人，较其父辈来自英国、伊朗和北欧的同伴，会使用更多的肢体语言，更大声说话或者更常常打断他人的话语。</a:t>
            </a:r>
          </a:p>
          <a:p>
            <a:endParaRPr lang="zh-CN" altLang="en-US" dirty="0"/>
          </a:p>
        </p:txBody>
      </p:sp>
    </p:spTree>
    <p:extLst>
      <p:ext uri="{BB962C8B-B14F-4D97-AF65-F5344CB8AC3E}">
        <p14:creationId xmlns:p14="http://schemas.microsoft.com/office/powerpoint/2010/main" val="41961381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latin typeface="楷体_GB2312" pitchFamily="49" charset="-122"/>
                <a:ea typeface="楷体_GB2312" pitchFamily="49" charset="-122"/>
              </a:rPr>
              <a:t>5.5.2</a:t>
            </a:r>
            <a:r>
              <a:rPr lang="zh-CN" altLang="en-US"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非洲商人的谈判</a:t>
            </a:r>
            <a:r>
              <a:rPr lang="zh-CN" altLang="zh-CN" sz="2800" dirty="0" smtClean="0">
                <a:latin typeface="楷体_GB2312" pitchFamily="49" charset="-122"/>
                <a:ea typeface="楷体_GB2312" pitchFamily="49" charset="-122"/>
              </a:rPr>
              <a:t>风格</a:t>
            </a:r>
            <a:endParaRPr lang="zh-CN" altLang="en-US" sz="2800" dirty="0"/>
          </a:p>
        </p:txBody>
      </p:sp>
      <p:sp>
        <p:nvSpPr>
          <p:cNvPr id="3" name="内容占位符 2"/>
          <p:cNvSpPr>
            <a:spLocks noGrp="1"/>
          </p:cNvSpPr>
          <p:nvPr>
            <p:ph idx="1"/>
          </p:nvPr>
        </p:nvSpPr>
        <p:spPr/>
        <p:txBody>
          <a:bodyPr>
            <a:normAutofit/>
          </a:bodyPr>
          <a:lstStyle/>
          <a:p>
            <a:r>
              <a:rPr lang="zh-CN" altLang="zh-CN" dirty="0" smtClean="0"/>
              <a:t>非洲</a:t>
            </a:r>
            <a:r>
              <a:rPr lang="zh-CN" altLang="zh-CN" dirty="0"/>
              <a:t>有</a:t>
            </a:r>
            <a:r>
              <a:rPr lang="en-US" altLang="zh-CN" dirty="0"/>
              <a:t>50</a:t>
            </a:r>
            <a:r>
              <a:rPr lang="zh-CN" altLang="zh-CN" dirty="0"/>
              <a:t>多个国家，近</a:t>
            </a:r>
            <a:r>
              <a:rPr lang="en-US" altLang="zh-CN" dirty="0"/>
              <a:t>6 </a:t>
            </a:r>
            <a:r>
              <a:rPr lang="zh-CN" altLang="zh-CN" dirty="0"/>
              <a:t>亿人口，绝大多数国家属于发展中国家，经济贸易不发达，加上各国内部的暴力冲突和外部战乱连年不断，天灾人祸，使他们在经济上严重依赖大国 。</a:t>
            </a:r>
          </a:p>
          <a:p>
            <a:pPr marL="457200" lvl="1" indent="0">
              <a:buNone/>
            </a:pPr>
            <a:r>
              <a:rPr lang="zh-CN" altLang="zh-CN" dirty="0"/>
              <a:t>（</a:t>
            </a:r>
            <a:r>
              <a:rPr lang="en-US" altLang="zh-CN" dirty="0"/>
              <a:t>1</a:t>
            </a:r>
            <a:r>
              <a:rPr lang="zh-CN" altLang="zh-CN" dirty="0"/>
              <a:t>）各地区商人谈判风格差异较大</a:t>
            </a:r>
          </a:p>
          <a:p>
            <a:pPr marL="457200" lvl="1" indent="0">
              <a:buNone/>
            </a:pPr>
            <a:r>
              <a:rPr lang="zh-CN" altLang="zh-CN" dirty="0"/>
              <a:t>（</a:t>
            </a:r>
            <a:r>
              <a:rPr lang="en-US" altLang="zh-CN" dirty="0"/>
              <a:t>2</a:t>
            </a:r>
            <a:r>
              <a:rPr lang="zh-CN" altLang="zh-CN" dirty="0"/>
              <a:t>）权力意识强，利用采购权吃回扣的事屡见不鲜</a:t>
            </a:r>
          </a:p>
          <a:p>
            <a:pPr marL="457200" lvl="1" indent="0">
              <a:buNone/>
            </a:pPr>
            <a:r>
              <a:rPr lang="zh-CN" altLang="zh-CN" dirty="0"/>
              <a:t>（</a:t>
            </a:r>
            <a:r>
              <a:rPr lang="en-US" altLang="zh-CN" dirty="0"/>
              <a:t>3</a:t>
            </a:r>
            <a:r>
              <a:rPr lang="zh-CN" altLang="zh-CN" dirty="0"/>
              <a:t>）时间观念极差</a:t>
            </a:r>
          </a:p>
          <a:p>
            <a:pPr marL="457200" lvl="1" indent="0">
              <a:buNone/>
            </a:pPr>
            <a:r>
              <a:rPr lang="zh-CN" altLang="zh-CN" dirty="0"/>
              <a:t>（</a:t>
            </a:r>
            <a:r>
              <a:rPr lang="en-US" altLang="zh-CN" dirty="0"/>
              <a:t>4</a:t>
            </a:r>
            <a:r>
              <a:rPr lang="zh-CN" altLang="zh-CN" dirty="0"/>
              <a:t>）要特别重视书面合同的严密性</a:t>
            </a:r>
          </a:p>
          <a:p>
            <a:endParaRPr lang="en-US" altLang="zh-CN" b="1" dirty="0" smtClean="0"/>
          </a:p>
          <a:p>
            <a:pPr marL="0" indent="0">
              <a:buNone/>
            </a:pPr>
            <a:r>
              <a:rPr lang="zh-CN" altLang="zh-CN" b="1" dirty="0" smtClean="0">
                <a:solidFill>
                  <a:srgbClr val="000066"/>
                </a:solidFill>
                <a:latin typeface="楷体_GB2312" pitchFamily="49" charset="-122"/>
                <a:ea typeface="楷体_GB2312" pitchFamily="49" charset="-122"/>
              </a:rPr>
              <a:t>【视野拓展】</a:t>
            </a:r>
            <a:r>
              <a:rPr lang="zh-CN" altLang="zh-CN" dirty="0">
                <a:solidFill>
                  <a:srgbClr val="000066"/>
                </a:solidFill>
                <a:latin typeface="楷体_GB2312" pitchFamily="49" charset="-122"/>
                <a:ea typeface="楷体_GB2312" pitchFamily="49" charset="-122"/>
              </a:rPr>
              <a:t>趣谈各国肢体语言的差异</a:t>
            </a:r>
            <a:r>
              <a:rPr lang="zh-CN" altLang="zh-CN" b="1" dirty="0">
                <a:solidFill>
                  <a:srgbClr val="000066"/>
                </a:solidFill>
                <a:latin typeface="楷体_GB2312" pitchFamily="49" charset="-122"/>
                <a:ea typeface="楷体_GB2312" pitchFamily="49" charset="-122"/>
              </a:rPr>
              <a:t>（视频）</a:t>
            </a:r>
            <a:endParaRPr lang="zh-CN" altLang="zh-CN" dirty="0">
              <a:solidFill>
                <a:srgbClr val="000066"/>
              </a:solidFill>
              <a:latin typeface="楷体_GB2312" pitchFamily="49" charset="-122"/>
              <a:ea typeface="楷体_GB2312" pitchFamily="49" charset="-122"/>
            </a:endParaRPr>
          </a:p>
          <a:p>
            <a:pPr marL="0" indent="0">
              <a:buNone/>
            </a:pPr>
            <a:r>
              <a:rPr lang="zh-CN" altLang="zh-CN" b="1" dirty="0">
                <a:solidFill>
                  <a:srgbClr val="000066"/>
                </a:solidFill>
                <a:latin typeface="楷体_GB2312" pitchFamily="49" charset="-122"/>
                <a:ea typeface="楷体_GB2312" pitchFamily="49" charset="-122"/>
              </a:rPr>
              <a:t>【视野拓展】</a:t>
            </a:r>
            <a:r>
              <a:rPr lang="zh-CN" altLang="zh-CN" dirty="0">
                <a:solidFill>
                  <a:srgbClr val="000066"/>
                </a:solidFill>
                <a:latin typeface="楷体_GB2312" pitchFamily="49" charset="-122"/>
                <a:ea typeface="楷体_GB2312" pitchFamily="49" charset="-122"/>
              </a:rPr>
              <a:t>名家论坛：各国商人谈判特点</a:t>
            </a:r>
            <a:r>
              <a:rPr lang="zh-CN" altLang="zh-CN" b="1" dirty="0">
                <a:solidFill>
                  <a:srgbClr val="000066"/>
                </a:solidFill>
                <a:latin typeface="楷体_GB2312" pitchFamily="49" charset="-122"/>
                <a:ea typeface="楷体_GB2312" pitchFamily="49" charset="-122"/>
              </a:rPr>
              <a:t>（视频） </a:t>
            </a:r>
            <a:endParaRPr lang="zh-CN" altLang="zh-CN" dirty="0">
              <a:solidFill>
                <a:srgbClr val="000066"/>
              </a:solidFill>
              <a:latin typeface="楷体_GB2312" pitchFamily="49" charset="-122"/>
              <a:ea typeface="楷体_GB2312" pitchFamily="49" charset="-122"/>
            </a:endParaRPr>
          </a:p>
          <a:p>
            <a:endParaRPr lang="zh-CN" altLang="en-US" dirty="0"/>
          </a:p>
        </p:txBody>
      </p:sp>
    </p:spTree>
    <p:extLst>
      <p:ext uri="{BB962C8B-B14F-4D97-AF65-F5344CB8AC3E}">
        <p14:creationId xmlns:p14="http://schemas.microsoft.com/office/powerpoint/2010/main" val="399230998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solidFill>
            <a:schemeClr val="accent5">
              <a:lumMod val="20000"/>
              <a:lumOff val="80000"/>
            </a:schemeClr>
          </a:solidFill>
        </p:spPr>
        <p:txBody>
          <a:bodyPr/>
          <a:lstStyle/>
          <a:p>
            <a:r>
              <a:rPr lang="zh-CN" altLang="en-US" sz="3600" b="1" dirty="0"/>
              <a:t>第</a:t>
            </a:r>
            <a:r>
              <a:rPr lang="en-US" altLang="zh-CN" sz="3600" b="1" dirty="0"/>
              <a:t>6</a:t>
            </a:r>
            <a:r>
              <a:rPr lang="zh-CN" altLang="en-US" sz="3600" b="1" dirty="0"/>
              <a:t>章 商务谈判礼仪</a:t>
            </a:r>
          </a:p>
        </p:txBody>
      </p:sp>
      <p:sp>
        <p:nvSpPr>
          <p:cNvPr id="264195" name="Rectangle 3"/>
          <p:cNvSpPr>
            <a:spLocks noGrp="1" noChangeArrowheads="1"/>
          </p:cNvSpPr>
          <p:nvPr>
            <p:ph idx="1"/>
          </p:nvPr>
        </p:nvSpPr>
        <p:spPr>
          <a:xfrm>
            <a:off x="1143000" y="1371600"/>
            <a:ext cx="7620000" cy="4876800"/>
          </a:xfrm>
        </p:spPr>
        <p:txBody>
          <a:bodyPr/>
          <a:lstStyle/>
          <a:p>
            <a:pPr>
              <a:lnSpc>
                <a:spcPct val="15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55000"/>
              </a:lnSpc>
              <a:buFontTx/>
              <a:buNone/>
            </a:pPr>
            <a:r>
              <a:rPr lang="zh-CN" altLang="en-US" sz="2400" dirty="0">
                <a:latin typeface="楷体_GB2312" pitchFamily="49" charset="-122"/>
                <a:ea typeface="楷体_GB2312" pitchFamily="49" charset="-122"/>
              </a:rPr>
              <a:t>◎礼仪的含义与作用</a:t>
            </a:r>
          </a:p>
          <a:p>
            <a:pPr marL="0" lvl="0" indent="0">
              <a:buNone/>
            </a:pPr>
            <a:r>
              <a:rPr lang="zh-CN" altLang="en-US" sz="2400" dirty="0" smtClean="0">
                <a:latin typeface="楷体_GB2312" pitchFamily="49" charset="-122"/>
                <a:ea typeface="楷体_GB2312" pitchFamily="49" charset="-122"/>
              </a:rPr>
              <a:t>◎</a:t>
            </a:r>
            <a:r>
              <a:rPr lang="zh-CN" altLang="zh-CN" dirty="0">
                <a:latin typeface="楷体_GB2312" pitchFamily="49" charset="-122"/>
                <a:ea typeface="楷体_GB2312" pitchFamily="49" charset="-122"/>
              </a:rPr>
              <a:t>服饰礼仪</a:t>
            </a:r>
          </a:p>
          <a:p>
            <a:pPr marL="0" lvl="0" indent="0">
              <a:buNone/>
            </a:pPr>
            <a:r>
              <a:rPr lang="zh-CN" altLang="en-US" dirty="0">
                <a:latin typeface="楷体_GB2312" pitchFamily="49" charset="-122"/>
                <a:ea typeface="楷体_GB2312" pitchFamily="49" charset="-122"/>
              </a:rPr>
              <a:t>◎</a:t>
            </a:r>
            <a:r>
              <a:rPr lang="zh-CN" altLang="zh-CN" dirty="0" smtClean="0">
                <a:latin typeface="楷体_GB2312" pitchFamily="49" charset="-122"/>
                <a:ea typeface="楷体_GB2312" pitchFamily="49" charset="-122"/>
              </a:rPr>
              <a:t>会面</a:t>
            </a:r>
            <a:r>
              <a:rPr lang="zh-CN" altLang="zh-CN" dirty="0">
                <a:latin typeface="楷体_GB2312" pitchFamily="49" charset="-122"/>
                <a:ea typeface="楷体_GB2312" pitchFamily="49" charset="-122"/>
              </a:rPr>
              <a:t>及名片礼仪</a:t>
            </a:r>
          </a:p>
          <a:p>
            <a:pPr marL="0" lvl="0" indent="0">
              <a:buNone/>
            </a:pPr>
            <a:r>
              <a:rPr lang="zh-CN" altLang="en-US" dirty="0">
                <a:latin typeface="楷体_GB2312" pitchFamily="49" charset="-122"/>
                <a:ea typeface="楷体_GB2312" pitchFamily="49" charset="-122"/>
              </a:rPr>
              <a:t>◎</a:t>
            </a:r>
            <a:r>
              <a:rPr lang="zh-CN" altLang="zh-CN" dirty="0" smtClean="0">
                <a:latin typeface="楷体_GB2312" pitchFamily="49" charset="-122"/>
                <a:ea typeface="楷体_GB2312" pitchFamily="49" charset="-122"/>
              </a:rPr>
              <a:t>言行</a:t>
            </a:r>
            <a:r>
              <a:rPr lang="zh-CN" altLang="zh-CN" dirty="0">
                <a:latin typeface="楷体_GB2312" pitchFamily="49" charset="-122"/>
                <a:ea typeface="楷体_GB2312" pitchFamily="49" charset="-122"/>
              </a:rPr>
              <a:t>举止的礼仪</a:t>
            </a:r>
          </a:p>
          <a:p>
            <a:pPr marL="0" lvl="0" indent="0">
              <a:buNone/>
            </a:pPr>
            <a:r>
              <a:rPr lang="zh-CN" altLang="en-US" dirty="0">
                <a:latin typeface="楷体_GB2312" pitchFamily="49" charset="-122"/>
                <a:ea typeface="楷体_GB2312" pitchFamily="49" charset="-122"/>
              </a:rPr>
              <a:t>◎</a:t>
            </a:r>
            <a:r>
              <a:rPr lang="zh-CN" altLang="zh-CN" dirty="0" smtClean="0">
                <a:latin typeface="楷体_GB2312" pitchFamily="49" charset="-122"/>
                <a:ea typeface="楷体_GB2312" pitchFamily="49" charset="-122"/>
              </a:rPr>
              <a:t>接待</a:t>
            </a:r>
            <a:r>
              <a:rPr lang="zh-CN" altLang="zh-CN" dirty="0">
                <a:latin typeface="楷体_GB2312" pitchFamily="49" charset="-122"/>
                <a:ea typeface="楷体_GB2312" pitchFamily="49" charset="-122"/>
              </a:rPr>
              <a:t>与签字仪式</a:t>
            </a:r>
          </a:p>
        </p:txBody>
      </p:sp>
      <p:pic>
        <p:nvPicPr>
          <p:cNvPr id="264196"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solidFill>
            <a:schemeClr val="accent3">
              <a:lumMod val="20000"/>
              <a:lumOff val="80000"/>
            </a:schemeClr>
          </a:solidFill>
        </p:spPr>
        <p:txBody>
          <a:bodyPr/>
          <a:lstStyle/>
          <a:p>
            <a:r>
              <a:rPr lang="en-US" altLang="zh-CN" sz="3600" b="1" dirty="0" smtClean="0"/>
              <a:t>6.1</a:t>
            </a:r>
            <a:r>
              <a:rPr lang="zh-CN" altLang="en-US" sz="3600" b="1" dirty="0" smtClean="0"/>
              <a:t>　礼仪的含义及作用</a:t>
            </a:r>
            <a:endParaRPr lang="zh-CN" altLang="en-US" sz="3600" b="1" dirty="0"/>
          </a:p>
        </p:txBody>
      </p:sp>
      <p:sp>
        <p:nvSpPr>
          <p:cNvPr id="265219" name="Rectangle 3"/>
          <p:cNvSpPr>
            <a:spLocks noGrp="1" noChangeArrowheads="1"/>
          </p:cNvSpPr>
          <p:nvPr>
            <p:ph idx="1"/>
          </p:nvPr>
        </p:nvSpPr>
        <p:spPr>
          <a:xfrm>
            <a:off x="990600" y="1600200"/>
            <a:ext cx="7543800" cy="4876800"/>
          </a:xfrm>
        </p:spPr>
        <p:txBody>
          <a:bodyPr/>
          <a:lstStyle/>
          <a:p>
            <a:pPr>
              <a:lnSpc>
                <a:spcPct val="90000"/>
              </a:lnSpc>
              <a:buFontTx/>
              <a:buNone/>
            </a:pPr>
            <a:r>
              <a:rPr lang="en-US" altLang="zh-CN" sz="2800" b="1" dirty="0" smtClean="0">
                <a:solidFill>
                  <a:srgbClr val="660033"/>
                </a:solidFill>
                <a:latin typeface="楷体_GB2312" pitchFamily="49" charset="-122"/>
                <a:ea typeface="楷体_GB2312" pitchFamily="49" charset="-122"/>
              </a:rPr>
              <a:t>6.1.1</a:t>
            </a:r>
            <a:r>
              <a:rPr lang="zh-CN" altLang="en-US" sz="2800" b="1" dirty="0" smtClean="0">
                <a:solidFill>
                  <a:srgbClr val="660033"/>
                </a:solidFill>
                <a:latin typeface="楷体_GB2312" pitchFamily="49" charset="-122"/>
                <a:ea typeface="楷体_GB2312" pitchFamily="49" charset="-122"/>
              </a:rPr>
              <a:t>　礼仪</a:t>
            </a:r>
            <a:r>
              <a:rPr lang="zh-CN" altLang="en-US" sz="2800" b="1" dirty="0">
                <a:solidFill>
                  <a:srgbClr val="660033"/>
                </a:solidFill>
                <a:latin typeface="楷体_GB2312" pitchFamily="49" charset="-122"/>
                <a:ea typeface="楷体_GB2312" pitchFamily="49" charset="-122"/>
              </a:rPr>
              <a:t>的含义</a:t>
            </a:r>
          </a:p>
          <a:p>
            <a:pPr>
              <a:lnSpc>
                <a:spcPct val="90000"/>
              </a:lnSpc>
            </a:pPr>
            <a:r>
              <a:rPr lang="zh-CN" altLang="en-US" sz="2400" dirty="0">
                <a:latin typeface="楷体_GB2312" pitchFamily="49" charset="-122"/>
                <a:ea typeface="楷体_GB2312" pitchFamily="49" charset="-122"/>
              </a:rPr>
              <a:t>礼仪，是礼和仪的总称，是人类社会活动的行为规范，是人们在社交活动中应遵守的行为准则。</a:t>
            </a:r>
          </a:p>
          <a:p>
            <a:pPr>
              <a:lnSpc>
                <a:spcPct val="90000"/>
              </a:lnSpc>
              <a:buFontTx/>
              <a:buNone/>
            </a:pPr>
            <a:r>
              <a:rPr lang="zh-CN" altLang="en-US" sz="2400" dirty="0">
                <a:latin typeface="楷体_GB2312" pitchFamily="49" charset="-122"/>
                <a:ea typeface="楷体_GB2312" pitchFamily="49" charset="-122"/>
              </a:rPr>
              <a:t>礼仪具体表现为：</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礼貌</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礼节</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仪表</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仪式</a:t>
            </a:r>
            <a:endParaRPr lang="zh-CN" altLang="en-US" dirty="0">
              <a:latin typeface="楷体_GB2312" pitchFamily="49" charset="-122"/>
              <a:ea typeface="楷体_GB2312" pitchFamily="49" charset="-122"/>
            </a:endParaRPr>
          </a:p>
        </p:txBody>
      </p:sp>
      <p:pic>
        <p:nvPicPr>
          <p:cNvPr id="265237"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4481661"/>
            <a:ext cx="3429000" cy="2179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6.1.2</a:t>
            </a:r>
            <a:r>
              <a:rPr lang="zh-CN" altLang="en-US" sz="2800" b="1" dirty="0" smtClean="0">
                <a:latin typeface="楷体_GB2312" pitchFamily="49" charset="-122"/>
                <a:ea typeface="楷体_GB2312" pitchFamily="49" charset="-122"/>
              </a:rPr>
              <a:t>　礼仪</a:t>
            </a:r>
            <a:r>
              <a:rPr lang="zh-CN" altLang="en-US" sz="2800" b="1" dirty="0">
                <a:latin typeface="楷体_GB2312" pitchFamily="49" charset="-122"/>
                <a:ea typeface="楷体_GB2312" pitchFamily="49" charset="-122"/>
              </a:rPr>
              <a:t>的作用</a:t>
            </a:r>
          </a:p>
        </p:txBody>
      </p:sp>
      <p:sp>
        <p:nvSpPr>
          <p:cNvPr id="267267" name="Rectangle 3"/>
          <p:cNvSpPr>
            <a:spLocks noGrp="1" noChangeArrowheads="1"/>
          </p:cNvSpPr>
          <p:nvPr>
            <p:ph idx="1"/>
          </p:nvPr>
        </p:nvSpPr>
        <p:spPr>
          <a:xfrm>
            <a:off x="990600" y="1371600"/>
            <a:ext cx="6858000" cy="4495800"/>
          </a:xfrm>
        </p:spPr>
        <p:txBody>
          <a:bodyPr>
            <a:normAutofit/>
          </a:bodyPr>
          <a:lstStyle/>
          <a:p>
            <a:r>
              <a:rPr lang="zh-CN" altLang="en-US" dirty="0"/>
              <a:t>在商务交往中，礼仪的</a:t>
            </a:r>
            <a:r>
              <a:rPr lang="zh-CN" altLang="en-US" dirty="0" smtClean="0"/>
              <a:t>作用主要</a:t>
            </a:r>
            <a:r>
              <a:rPr lang="zh-CN" altLang="en-US" dirty="0"/>
              <a:t>表现为以下几个</a:t>
            </a:r>
            <a:r>
              <a:rPr lang="zh-CN" altLang="en-US" dirty="0" smtClean="0"/>
              <a:t>方面：</a:t>
            </a:r>
            <a:endParaRPr lang="en-US" altLang="zh-CN" dirty="0" smtClean="0"/>
          </a:p>
          <a:p>
            <a:pPr lvl="1"/>
            <a:r>
              <a:rPr lang="zh-CN" altLang="en-US" dirty="0"/>
              <a:t>规范行为</a:t>
            </a:r>
          </a:p>
          <a:p>
            <a:pPr lvl="1"/>
            <a:r>
              <a:rPr lang="zh-CN" altLang="en-US" dirty="0"/>
              <a:t>传递</a:t>
            </a:r>
            <a:r>
              <a:rPr lang="zh-CN" altLang="en-US" dirty="0" smtClean="0"/>
              <a:t>信息</a:t>
            </a:r>
            <a:endParaRPr lang="en-US" altLang="zh-CN" dirty="0" smtClean="0"/>
          </a:p>
          <a:p>
            <a:pPr lvl="1"/>
            <a:r>
              <a:rPr lang="zh-CN" altLang="en-US" dirty="0" smtClean="0"/>
              <a:t>树立</a:t>
            </a:r>
            <a:r>
              <a:rPr lang="zh-CN" altLang="en-US" dirty="0"/>
              <a:t>形象</a:t>
            </a:r>
          </a:p>
          <a:p>
            <a:pPr lvl="1"/>
            <a:r>
              <a:rPr lang="zh-CN" altLang="en-US" dirty="0"/>
              <a:t>协调人际关系 </a:t>
            </a:r>
          </a:p>
          <a:p>
            <a:pPr>
              <a:buFontTx/>
              <a:buNone/>
            </a:pPr>
            <a:endParaRPr lang="zh-CN" altLang="en-US" dirty="0" smtClean="0"/>
          </a:p>
          <a:p>
            <a:pPr>
              <a:buFontTx/>
              <a:buNone/>
            </a:pPr>
            <a:endParaRPr lang="en-US" altLang="zh-CN" dirty="0"/>
          </a:p>
        </p:txBody>
      </p:sp>
      <p:pic>
        <p:nvPicPr>
          <p:cNvPr id="279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886200"/>
            <a:ext cx="4113213" cy="274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685800" y="457200"/>
            <a:ext cx="6870700" cy="914400"/>
          </a:xfrm>
          <a:solidFill>
            <a:schemeClr val="accent3">
              <a:lumMod val="20000"/>
              <a:lumOff val="80000"/>
            </a:schemeClr>
          </a:solidFill>
        </p:spPr>
        <p:txBody>
          <a:bodyPr/>
          <a:lstStyle/>
          <a:p>
            <a:r>
              <a:rPr lang="en-US" altLang="zh-CN" sz="3200" b="1" dirty="0"/>
              <a:t>6.2 </a:t>
            </a:r>
            <a:r>
              <a:rPr lang="zh-CN" altLang="en-US" sz="3200" b="1" dirty="0"/>
              <a:t>商务礼仪</a:t>
            </a:r>
          </a:p>
        </p:txBody>
      </p:sp>
      <p:sp>
        <p:nvSpPr>
          <p:cNvPr id="268291" name="Rectangle 3"/>
          <p:cNvSpPr>
            <a:spLocks noGrp="1" noChangeArrowheads="1"/>
          </p:cNvSpPr>
          <p:nvPr>
            <p:ph idx="1"/>
          </p:nvPr>
        </p:nvSpPr>
        <p:spPr>
          <a:xfrm>
            <a:off x="533400" y="1524000"/>
            <a:ext cx="8077200" cy="2971800"/>
          </a:xfrm>
        </p:spPr>
        <p:txBody>
          <a:bodyPr>
            <a:normAutofit/>
          </a:bodyPr>
          <a:lstStyle/>
          <a:p>
            <a:pPr>
              <a:buFontTx/>
              <a:buNone/>
            </a:pPr>
            <a:r>
              <a:rPr lang="en-US" altLang="zh-CN" b="1" dirty="0" smtClean="0">
                <a:solidFill>
                  <a:srgbClr val="660033"/>
                </a:solidFill>
                <a:latin typeface="楷体_GB2312" pitchFamily="49" charset="-122"/>
                <a:ea typeface="楷体_GB2312" pitchFamily="49" charset="-122"/>
              </a:rPr>
              <a:t>6.2.1</a:t>
            </a:r>
            <a:r>
              <a:rPr lang="zh-CN" altLang="en-US" b="1" dirty="0" smtClean="0">
                <a:solidFill>
                  <a:srgbClr val="660033"/>
                </a:solidFill>
                <a:latin typeface="楷体_GB2312" pitchFamily="49" charset="-122"/>
                <a:ea typeface="楷体_GB2312" pitchFamily="49" charset="-122"/>
              </a:rPr>
              <a:t>　服饰礼仪</a:t>
            </a:r>
            <a:endParaRPr lang="zh-CN" altLang="en-US" b="1" dirty="0">
              <a:solidFill>
                <a:srgbClr val="660033"/>
              </a:solidFill>
              <a:latin typeface="楷体_GB2312" pitchFamily="49" charset="-122"/>
              <a:ea typeface="楷体_GB2312" pitchFamily="49" charset="-122"/>
            </a:endParaRPr>
          </a:p>
          <a:p>
            <a:pPr>
              <a:lnSpc>
                <a:spcPct val="150000"/>
              </a:lnSpc>
              <a:spcBef>
                <a:spcPct val="0"/>
              </a:spcBef>
            </a:pPr>
            <a:r>
              <a:rPr lang="zh-CN" altLang="en-US" sz="2000" dirty="0"/>
              <a:t>民族不同以及性别、习惯、年龄的差异，在服饰上也有很大</a:t>
            </a:r>
            <a:r>
              <a:rPr lang="zh-CN" altLang="en-US" sz="2000" dirty="0" smtClean="0"/>
              <a:t>的区别</a:t>
            </a:r>
            <a:r>
              <a:rPr lang="zh-CN" altLang="en-US" sz="2000" dirty="0"/>
              <a:t>。在商务谈判中，服饰的颜色、式样及搭配等的合适与否，</a:t>
            </a:r>
            <a:r>
              <a:rPr lang="zh-CN" altLang="en-US" sz="2000" dirty="0" smtClean="0"/>
              <a:t>对谈判</a:t>
            </a:r>
            <a:r>
              <a:rPr lang="zh-CN" altLang="en-US" sz="2000" dirty="0"/>
              <a:t>人员的精神面貌，给对方的印象和感觉等方面都会带来一定</a:t>
            </a:r>
            <a:r>
              <a:rPr lang="zh-CN" altLang="en-US" sz="2000" dirty="0" smtClean="0"/>
              <a:t>影响</a:t>
            </a:r>
            <a:r>
              <a:rPr lang="zh-CN" altLang="en-US" sz="2000" dirty="0"/>
              <a:t>。</a:t>
            </a:r>
            <a:endParaRPr lang="en-US" altLang="zh-CN" sz="2000" dirty="0"/>
          </a:p>
          <a:p>
            <a:pPr>
              <a:lnSpc>
                <a:spcPct val="150000"/>
              </a:lnSpc>
              <a:spcBef>
                <a:spcPct val="0"/>
              </a:spcBef>
            </a:pPr>
            <a:r>
              <a:rPr lang="zh-CN" altLang="en-US" sz="2000" dirty="0"/>
              <a:t>在商务谈判的场合，穿着一般选择灰色或者褐色甚至黑色等</a:t>
            </a:r>
            <a:r>
              <a:rPr lang="zh-CN" altLang="en-US" sz="2000" dirty="0" smtClean="0"/>
              <a:t>深色</a:t>
            </a:r>
            <a:r>
              <a:rPr lang="zh-CN" altLang="en-US" sz="2000" dirty="0"/>
              <a:t>服装，这些颜色会给人一种坚实、端庄、严肃的感觉。</a:t>
            </a:r>
          </a:p>
        </p:txBody>
      </p:sp>
      <p:sp>
        <p:nvSpPr>
          <p:cNvPr id="2" name="矩形 1"/>
          <p:cNvSpPr/>
          <p:nvPr/>
        </p:nvSpPr>
        <p:spPr>
          <a:xfrm>
            <a:off x="1066800" y="4572000"/>
            <a:ext cx="6629400" cy="1077218"/>
          </a:xfrm>
          <a:prstGeom prst="rect">
            <a:avLst/>
          </a:prstGeom>
        </p:spPr>
        <p:txBody>
          <a:bodyPr wrap="square">
            <a:spAutoFit/>
          </a:bodyPr>
          <a:lstStyle/>
          <a:p>
            <a:pPr>
              <a:spcBef>
                <a:spcPts val="600"/>
              </a:spcBef>
            </a:pPr>
            <a:r>
              <a:rPr lang="zh-CN" altLang="zh-CN" b="1" dirty="0" smtClean="0">
                <a:solidFill>
                  <a:srgbClr val="000066"/>
                </a:solidFill>
                <a:latin typeface="楷体_GB2312" pitchFamily="49" charset="-122"/>
                <a:ea typeface="楷体_GB2312" pitchFamily="49" charset="-122"/>
              </a:rPr>
              <a:t>【视野拓展】</a:t>
            </a:r>
            <a:r>
              <a:rPr lang="zh-CN" altLang="zh-CN" dirty="0">
                <a:solidFill>
                  <a:srgbClr val="000066"/>
                </a:solidFill>
                <a:latin typeface="楷体_GB2312" pitchFamily="49" charset="-122"/>
                <a:ea typeface="楷体_GB2312" pitchFamily="49" charset="-122"/>
              </a:rPr>
              <a:t>两性奥秘试验：着装形象对异性的吸引力</a:t>
            </a:r>
            <a:r>
              <a:rPr lang="zh-CN" altLang="zh-CN" b="1" dirty="0">
                <a:solidFill>
                  <a:srgbClr val="000066"/>
                </a:solidFill>
                <a:latin typeface="楷体_GB2312" pitchFamily="49" charset="-122"/>
                <a:ea typeface="楷体_GB2312" pitchFamily="49" charset="-122"/>
              </a:rPr>
              <a:t>（视频）</a:t>
            </a:r>
            <a:endParaRPr lang="zh-CN" altLang="zh-CN" dirty="0">
              <a:solidFill>
                <a:srgbClr val="000066"/>
              </a:solidFill>
              <a:latin typeface="楷体_GB2312" pitchFamily="49" charset="-122"/>
              <a:ea typeface="楷体_GB2312" pitchFamily="49" charset="-122"/>
            </a:endParaRPr>
          </a:p>
          <a:p>
            <a:pPr>
              <a:spcBef>
                <a:spcPts val="600"/>
              </a:spcBef>
            </a:pPr>
            <a:r>
              <a:rPr lang="zh-CN" altLang="zh-CN" b="1" dirty="0" smtClean="0">
                <a:solidFill>
                  <a:srgbClr val="000066"/>
                </a:solidFill>
                <a:latin typeface="楷体_GB2312" pitchFamily="49" charset="-122"/>
                <a:ea typeface="楷体_GB2312" pitchFamily="49" charset="-122"/>
              </a:rPr>
              <a:t>【视野拓展】</a:t>
            </a:r>
            <a:r>
              <a:rPr lang="zh-CN" altLang="zh-CN" dirty="0">
                <a:solidFill>
                  <a:srgbClr val="000066"/>
                </a:solidFill>
                <a:latin typeface="楷体_GB2312" pitchFamily="49" charset="-122"/>
                <a:ea typeface="楷体_GB2312" pitchFamily="49" charset="-122"/>
              </a:rPr>
              <a:t>面试关之职场小白形象篇：服装礼仪</a:t>
            </a:r>
            <a:r>
              <a:rPr lang="zh-CN" altLang="zh-CN" b="1" dirty="0">
                <a:solidFill>
                  <a:srgbClr val="000066"/>
                </a:solidFill>
                <a:latin typeface="楷体_GB2312" pitchFamily="49" charset="-122"/>
                <a:ea typeface="楷体_GB2312" pitchFamily="49" charset="-122"/>
              </a:rPr>
              <a:t>（视频）</a:t>
            </a:r>
            <a:endParaRPr lang="zh-CN" altLang="zh-CN" dirty="0">
              <a:solidFill>
                <a:srgbClr val="000066"/>
              </a:solidFill>
              <a:latin typeface="楷体_GB2312" pitchFamily="49" charset="-122"/>
              <a:ea typeface="楷体_GB2312" pitchFamily="49" charset="-122"/>
            </a:endParaRPr>
          </a:p>
          <a:p>
            <a:pPr>
              <a:spcBef>
                <a:spcPts val="600"/>
              </a:spcBef>
            </a:pPr>
            <a:r>
              <a:rPr lang="zh-CN" altLang="zh-CN" b="1" dirty="0" smtClean="0">
                <a:solidFill>
                  <a:srgbClr val="000066"/>
                </a:solidFill>
                <a:latin typeface="楷体_GB2312" pitchFamily="49" charset="-122"/>
                <a:ea typeface="楷体_GB2312" pitchFamily="49" charset="-122"/>
              </a:rPr>
              <a:t>【视野拓展】</a:t>
            </a:r>
            <a:r>
              <a:rPr lang="zh-CN" altLang="zh-CN" dirty="0">
                <a:solidFill>
                  <a:srgbClr val="000066"/>
                </a:solidFill>
                <a:latin typeface="楷体_GB2312" pitchFamily="49" charset="-122"/>
                <a:ea typeface="楷体_GB2312" pitchFamily="49" charset="-122"/>
              </a:rPr>
              <a:t>名家论坛：商务谈判的行为举止礼仪 </a:t>
            </a:r>
            <a:r>
              <a:rPr lang="zh-CN" altLang="zh-CN" b="1" dirty="0">
                <a:solidFill>
                  <a:srgbClr val="000066"/>
                </a:solidFill>
                <a:latin typeface="楷体_GB2312" pitchFamily="49" charset="-122"/>
                <a:ea typeface="楷体_GB2312" pitchFamily="49" charset="-122"/>
              </a:rPr>
              <a:t>（视频）</a:t>
            </a:r>
            <a:endParaRPr lang="zh-CN" altLang="zh-CN" dirty="0">
              <a:solidFill>
                <a:srgbClr val="000066"/>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6.2.2</a:t>
            </a:r>
            <a:r>
              <a:rPr lang="zh-CN" altLang="en-US" sz="2800" b="1" dirty="0" smtClean="0">
                <a:latin typeface="楷体_GB2312" pitchFamily="49" charset="-122"/>
                <a:ea typeface="楷体_GB2312" pitchFamily="49" charset="-122"/>
              </a:rPr>
              <a:t>　会面礼仪</a:t>
            </a:r>
            <a:endParaRPr lang="zh-CN" altLang="en-US" sz="2800" b="1" dirty="0">
              <a:latin typeface="楷体_GB2312" pitchFamily="49" charset="-122"/>
              <a:ea typeface="楷体_GB2312" pitchFamily="49" charset="-122"/>
            </a:endParaRPr>
          </a:p>
        </p:txBody>
      </p:sp>
      <p:sp>
        <p:nvSpPr>
          <p:cNvPr id="269315" name="Rectangle 3"/>
          <p:cNvSpPr>
            <a:spLocks noGrp="1" noChangeArrowheads="1"/>
          </p:cNvSpPr>
          <p:nvPr>
            <p:ph idx="1"/>
          </p:nvPr>
        </p:nvSpPr>
        <p:spPr/>
        <p:txBody>
          <a:bodyPr/>
          <a:lstStyle/>
          <a:p>
            <a:pPr>
              <a:buFontTx/>
              <a:buNone/>
            </a:pPr>
            <a:r>
              <a:rPr lang="zh-CN" altLang="en-US" sz="2400">
                <a:ea typeface="楷体_GB2312" pitchFamily="49" charset="-122"/>
              </a:rPr>
              <a:t>以下为几种常见的会面礼节：</a:t>
            </a:r>
          </a:p>
          <a:p>
            <a:pPr>
              <a:buFontTx/>
              <a:buNone/>
            </a:pPr>
            <a:endParaRPr lang="en-US" altLang="zh-CN" sz="2400">
              <a:ea typeface="楷体_GB2312" pitchFamily="49" charset="-122"/>
            </a:endParaRPr>
          </a:p>
        </p:txBody>
      </p:sp>
      <p:graphicFrame>
        <p:nvGraphicFramePr>
          <p:cNvPr id="269318" name="Object 6"/>
          <p:cNvGraphicFramePr>
            <a:graphicFrameLocks noChangeAspect="1"/>
          </p:cNvGraphicFramePr>
          <p:nvPr/>
        </p:nvGraphicFramePr>
        <p:xfrm>
          <a:off x="990600" y="2438400"/>
          <a:ext cx="1447800" cy="969963"/>
        </p:xfrm>
        <a:graphic>
          <a:graphicData uri="http://schemas.openxmlformats.org/presentationml/2006/ole">
            <mc:AlternateContent xmlns:mc="http://schemas.openxmlformats.org/markup-compatibility/2006">
              <mc:Choice xmlns:v="urn:schemas-microsoft-com:vml" Requires="v">
                <p:oleObj spid="_x0000_s269361" name="剪辑" r:id="rId3" imgW="913320" imgH="1176480" progId="MS_ClipArt_Gallery.2">
                  <p:embed/>
                </p:oleObj>
              </mc:Choice>
              <mc:Fallback>
                <p:oleObj name="剪辑" r:id="rId3" imgW="913320" imgH="1176480" progId="MS_ClipArt_Gallery.2">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438400"/>
                        <a:ext cx="1447800" cy="969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9319" name="Rectangle 7"/>
          <p:cNvSpPr>
            <a:spLocks noChangeArrowheads="1"/>
          </p:cNvSpPr>
          <p:nvPr/>
        </p:nvSpPr>
        <p:spPr bwMode="auto">
          <a:xfrm>
            <a:off x="1295400" y="3581400"/>
            <a:ext cx="984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楷体_GB2312" pitchFamily="49" charset="-122"/>
                <a:ea typeface="楷体_GB2312" pitchFamily="49" charset="-122"/>
              </a:rPr>
              <a:t>握手礼 </a:t>
            </a:r>
          </a:p>
        </p:txBody>
      </p:sp>
      <p:pic>
        <p:nvPicPr>
          <p:cNvPr id="269321" name="Picture 9" descr="12385657004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2605088"/>
            <a:ext cx="1028700" cy="1295400"/>
          </a:xfrm>
          <a:prstGeom prst="rect">
            <a:avLst/>
          </a:prstGeom>
          <a:noFill/>
          <a:extLst>
            <a:ext uri="{909E8E84-426E-40DD-AFC4-6F175D3DCCD1}">
              <a14:hiddenFill xmlns:a14="http://schemas.microsoft.com/office/drawing/2010/main">
                <a:solidFill>
                  <a:srgbClr val="FFFFFF"/>
                </a:solidFill>
              </a14:hiddenFill>
            </a:ext>
          </a:extLst>
        </p:spPr>
      </p:pic>
      <p:sp>
        <p:nvSpPr>
          <p:cNvPr id="269322" name="Rectangle 10"/>
          <p:cNvSpPr>
            <a:spLocks noChangeArrowheads="1"/>
          </p:cNvSpPr>
          <p:nvPr/>
        </p:nvSpPr>
        <p:spPr bwMode="auto">
          <a:xfrm>
            <a:off x="2895600" y="3976688"/>
            <a:ext cx="984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楷体_GB2312" pitchFamily="49" charset="-122"/>
                <a:ea typeface="楷体_GB2312" pitchFamily="49" charset="-122"/>
              </a:rPr>
              <a:t>鞠躬礼 </a:t>
            </a:r>
          </a:p>
        </p:txBody>
      </p:sp>
      <p:pic>
        <p:nvPicPr>
          <p:cNvPr id="269324" name="Picture 12" descr="01300000178518123046459700270_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9600" y="2590800"/>
            <a:ext cx="1190625" cy="1733550"/>
          </a:xfrm>
          <a:prstGeom prst="rect">
            <a:avLst/>
          </a:prstGeom>
          <a:noFill/>
          <a:extLst>
            <a:ext uri="{909E8E84-426E-40DD-AFC4-6F175D3DCCD1}">
              <a14:hiddenFill xmlns:a14="http://schemas.microsoft.com/office/drawing/2010/main">
                <a:solidFill>
                  <a:srgbClr val="FFFFFF"/>
                </a:solidFill>
              </a14:hiddenFill>
            </a:ext>
          </a:extLst>
        </p:spPr>
      </p:pic>
      <p:sp>
        <p:nvSpPr>
          <p:cNvPr id="269325" name="Rectangle 13"/>
          <p:cNvSpPr>
            <a:spLocks noChangeArrowheads="1"/>
          </p:cNvSpPr>
          <p:nvPr/>
        </p:nvSpPr>
        <p:spPr bwMode="auto">
          <a:xfrm>
            <a:off x="4495800" y="4572000"/>
            <a:ext cx="984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楷体_GB2312" pitchFamily="49" charset="-122"/>
                <a:ea typeface="楷体_GB2312" pitchFamily="49" charset="-122"/>
              </a:rPr>
              <a:t>拥抱礼 </a:t>
            </a:r>
          </a:p>
        </p:txBody>
      </p:sp>
      <p:pic>
        <p:nvPicPr>
          <p:cNvPr id="269327" name="Picture 15" descr="2009626103358212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2833688"/>
            <a:ext cx="1368425" cy="1828800"/>
          </a:xfrm>
          <a:prstGeom prst="rect">
            <a:avLst/>
          </a:prstGeom>
          <a:noFill/>
          <a:extLst>
            <a:ext uri="{909E8E84-426E-40DD-AFC4-6F175D3DCCD1}">
              <a14:hiddenFill xmlns:a14="http://schemas.microsoft.com/office/drawing/2010/main">
                <a:solidFill>
                  <a:srgbClr val="FFFFFF"/>
                </a:solidFill>
              </a14:hiddenFill>
            </a:ext>
          </a:extLst>
        </p:spPr>
      </p:pic>
      <p:sp>
        <p:nvSpPr>
          <p:cNvPr id="269328" name="Rectangle 16"/>
          <p:cNvSpPr>
            <a:spLocks noChangeArrowheads="1"/>
          </p:cNvSpPr>
          <p:nvPr/>
        </p:nvSpPr>
        <p:spPr bwMode="auto">
          <a:xfrm>
            <a:off x="6248400" y="4967288"/>
            <a:ext cx="984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楷体_GB2312" pitchFamily="49" charset="-122"/>
                <a:ea typeface="楷体_GB2312" pitchFamily="49" charset="-122"/>
              </a:rPr>
              <a:t>合十礼 </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6.2.3</a:t>
            </a:r>
            <a:r>
              <a:rPr lang="zh-CN" altLang="en-US" sz="2800" b="1" dirty="0" smtClean="0">
                <a:latin typeface="楷体_GB2312" pitchFamily="49" charset="-122"/>
                <a:ea typeface="楷体_GB2312" pitchFamily="49" charset="-122"/>
              </a:rPr>
              <a:t>　名片礼仪</a:t>
            </a:r>
            <a:endParaRPr lang="zh-CN" altLang="en-US" sz="2800" b="1" dirty="0">
              <a:latin typeface="楷体_GB2312" pitchFamily="49" charset="-122"/>
              <a:ea typeface="楷体_GB2312" pitchFamily="49" charset="-122"/>
            </a:endParaRPr>
          </a:p>
        </p:txBody>
      </p:sp>
      <p:sp>
        <p:nvSpPr>
          <p:cNvPr id="271363" name="Rectangle 3"/>
          <p:cNvSpPr>
            <a:spLocks noGrp="1" noChangeArrowheads="1"/>
          </p:cNvSpPr>
          <p:nvPr>
            <p:ph idx="1"/>
          </p:nvPr>
        </p:nvSpPr>
        <p:spPr/>
        <p:txBody>
          <a:bodyPr/>
          <a:lstStyle/>
          <a:p>
            <a:pPr>
              <a:buFontTx/>
              <a:buNone/>
            </a:pPr>
            <a:r>
              <a:rPr lang="en-US" altLang="zh-CN" sz="1600" dirty="0">
                <a:solidFill>
                  <a:srgbClr val="660033"/>
                </a:solidFill>
                <a:ea typeface="楷体_GB2312" pitchFamily="49" charset="-122"/>
              </a:rPr>
              <a:t>●</a:t>
            </a:r>
            <a:r>
              <a:rPr lang="zh-CN" altLang="en-US" sz="2400" b="1" dirty="0">
                <a:solidFill>
                  <a:srgbClr val="660033"/>
                </a:solidFill>
                <a:ea typeface="楷体_GB2312" pitchFamily="49" charset="-122"/>
              </a:rPr>
              <a:t>名片的准备</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名片不要和钱包、笔记本等放在一起，原则上应该使用名片夹。</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名片可放在上衣口袋（但不可放在裤兜里）。</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要保持名片或名片夹的清洁、平整。</a:t>
            </a:r>
          </a:p>
          <a:p>
            <a:pPr>
              <a:buFontTx/>
              <a:buNone/>
            </a:pPr>
            <a:r>
              <a:rPr lang="zh-CN" altLang="en-US" sz="1600" b="1" dirty="0">
                <a:solidFill>
                  <a:srgbClr val="660033"/>
                </a:solidFill>
                <a:ea typeface="楷体_GB2312" pitchFamily="49" charset="-122"/>
              </a:rPr>
              <a:t>●</a:t>
            </a:r>
            <a:r>
              <a:rPr lang="zh-CN" altLang="en-US" sz="2400" b="1" dirty="0">
                <a:solidFill>
                  <a:srgbClr val="660033"/>
                </a:solidFill>
                <a:ea typeface="楷体_GB2312" pitchFamily="49" charset="-122"/>
              </a:rPr>
              <a:t>接受名片</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必须起身接收名片，并用双手接收。</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接收的名片不要在上面作标记或写字。</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接收的名片不可来回摆弄。</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接收名片时，要认真地看一遍。</a:t>
            </a:r>
          </a:p>
          <a:p>
            <a:pPr>
              <a:buFontTx/>
              <a:buNone/>
            </a:pPr>
            <a:r>
              <a:rPr lang="zh-CN" altLang="en-US" sz="1800" dirty="0">
                <a:latin typeface="楷体_GB2312" pitchFamily="49" charset="-122"/>
                <a:ea typeface="楷体_GB2312" pitchFamily="49" charset="-122"/>
              </a:rPr>
              <a:t>   </a:t>
            </a:r>
            <a:r>
              <a:rPr lang="en-US" altLang="zh-CN" sz="1800" dirty="0">
                <a:latin typeface="Arial"/>
                <a:ea typeface="楷体_GB2312" pitchFamily="49" charset="-122"/>
              </a:rPr>
              <a:t>—</a:t>
            </a:r>
            <a:r>
              <a:rPr lang="zh-CN" altLang="en-US" sz="1800" dirty="0">
                <a:latin typeface="楷体_GB2312" pitchFamily="49" charset="-122"/>
                <a:ea typeface="楷体_GB2312" pitchFamily="49" charset="-122"/>
              </a:rPr>
              <a:t>不要将对方的名片遗忘在座位上，或存放时不注意落在地上。</a:t>
            </a:r>
          </a:p>
          <a:p>
            <a:pPr>
              <a:buFontTx/>
              <a:buNone/>
            </a:pPr>
            <a:endParaRPr lang="zh-CN" altLang="en-US" sz="1800" dirty="0">
              <a:latin typeface="楷体_GB2312" pitchFamily="49" charset="-122"/>
              <a:ea typeface="楷体_GB2312" pitchFamily="49" charset="-122"/>
            </a:endParaRPr>
          </a:p>
          <a:p>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600200" y="457200"/>
            <a:ext cx="6337300" cy="914400"/>
          </a:xfrm>
          <a:solidFill>
            <a:schemeClr val="accent3">
              <a:lumMod val="20000"/>
              <a:lumOff val="80000"/>
            </a:schemeClr>
          </a:solidFill>
        </p:spPr>
        <p:txBody>
          <a:bodyPr/>
          <a:lstStyle/>
          <a:p>
            <a:pPr algn="l"/>
            <a:r>
              <a:rPr lang="en-US" altLang="zh-CN" sz="3200" b="1" dirty="0" smtClean="0"/>
              <a:t>1.2</a:t>
            </a:r>
            <a:r>
              <a:rPr lang="zh-CN" altLang="en-US" sz="3200" b="1" dirty="0" smtClean="0"/>
              <a:t>　商务</a:t>
            </a:r>
            <a:r>
              <a:rPr lang="zh-CN" altLang="en-US" sz="3200" b="1" dirty="0"/>
              <a:t>谈判的原则与方法</a:t>
            </a:r>
          </a:p>
        </p:txBody>
      </p:sp>
      <p:sp>
        <p:nvSpPr>
          <p:cNvPr id="40963" name="Rectangle 3"/>
          <p:cNvSpPr>
            <a:spLocks noGrp="1" noChangeArrowheads="1"/>
          </p:cNvSpPr>
          <p:nvPr>
            <p:ph idx="1"/>
          </p:nvPr>
        </p:nvSpPr>
        <p:spPr>
          <a:xfrm>
            <a:off x="990600" y="1792771"/>
            <a:ext cx="6553200" cy="4012223"/>
          </a:xfrm>
        </p:spPr>
        <p:txBody>
          <a:bodyPr>
            <a:normAutofit lnSpcReduction="10000"/>
          </a:bodyPr>
          <a:lstStyle/>
          <a:p>
            <a:pPr>
              <a:lnSpc>
                <a:spcPct val="110000"/>
              </a:lnSpc>
              <a:buFontTx/>
              <a:buNone/>
            </a:pPr>
            <a:r>
              <a:rPr lang="en-US" altLang="zh-CN" sz="2800" b="1" dirty="0" smtClean="0">
                <a:solidFill>
                  <a:srgbClr val="660033"/>
                </a:solidFill>
                <a:latin typeface="楷体_GB2312" pitchFamily="49" charset="-122"/>
                <a:ea typeface="楷体_GB2312" pitchFamily="49" charset="-122"/>
              </a:rPr>
              <a:t>1.2.1</a:t>
            </a:r>
            <a:r>
              <a:rPr lang="zh-CN" altLang="en-US" sz="2800" b="1" dirty="0" smtClean="0">
                <a:solidFill>
                  <a:srgbClr val="660033"/>
                </a:solidFill>
                <a:latin typeface="楷体_GB2312" pitchFamily="49" charset="-122"/>
                <a:ea typeface="楷体_GB2312" pitchFamily="49" charset="-122"/>
              </a:rPr>
              <a:t>　商务</a:t>
            </a:r>
            <a:r>
              <a:rPr lang="zh-CN" altLang="en-US" sz="2800" b="1" dirty="0">
                <a:solidFill>
                  <a:srgbClr val="660033"/>
                </a:solidFill>
                <a:latin typeface="楷体_GB2312" pitchFamily="49" charset="-122"/>
                <a:ea typeface="楷体_GB2312" pitchFamily="49" charset="-122"/>
              </a:rPr>
              <a:t>谈判的原则</a:t>
            </a:r>
          </a:p>
          <a:p>
            <a:pPr>
              <a:lnSpc>
                <a:spcPct val="110000"/>
              </a:lnSpc>
            </a:pPr>
            <a:r>
              <a:rPr lang="zh-CN" altLang="en-US" dirty="0"/>
              <a:t>在商务谈判中，谈判者应遵循的原则主要有以下</a:t>
            </a:r>
            <a:r>
              <a:rPr lang="en-US" altLang="zh-CN" dirty="0"/>
              <a:t>5</a:t>
            </a:r>
            <a:r>
              <a:rPr lang="zh-CN" altLang="en-US" dirty="0"/>
              <a:t>个方面：</a:t>
            </a:r>
          </a:p>
          <a:p>
            <a:pPr lvl="1">
              <a:lnSpc>
                <a:spcPct val="110000"/>
              </a:lnSpc>
            </a:pPr>
            <a:r>
              <a:rPr lang="zh-CN" altLang="en-US" dirty="0" smtClean="0">
                <a:latin typeface="微软雅黑" pitchFamily="34" charset="-122"/>
                <a:ea typeface="微软雅黑" pitchFamily="34" charset="-122"/>
              </a:rPr>
              <a:t>平等互利</a:t>
            </a:r>
            <a:r>
              <a:rPr lang="zh-CN" altLang="en-US" dirty="0">
                <a:latin typeface="微软雅黑" pitchFamily="34" charset="-122"/>
                <a:ea typeface="微软雅黑" pitchFamily="34" charset="-122"/>
              </a:rPr>
              <a:t>原则</a:t>
            </a:r>
          </a:p>
          <a:p>
            <a:pPr lvl="1">
              <a:lnSpc>
                <a:spcPct val="110000"/>
              </a:lnSpc>
            </a:pPr>
            <a:r>
              <a:rPr lang="zh-CN" altLang="en-US" dirty="0" smtClean="0">
                <a:latin typeface="微软雅黑" pitchFamily="34" charset="-122"/>
                <a:ea typeface="微软雅黑" pitchFamily="34" charset="-122"/>
              </a:rPr>
              <a:t>把</a:t>
            </a:r>
            <a:r>
              <a:rPr lang="zh-CN" altLang="en-US" dirty="0">
                <a:latin typeface="微软雅黑" pitchFamily="34" charset="-122"/>
                <a:ea typeface="微软雅黑" pitchFamily="34" charset="-122"/>
              </a:rPr>
              <a:t>人与问题分开的原则</a:t>
            </a:r>
          </a:p>
          <a:p>
            <a:pPr lvl="1">
              <a:lnSpc>
                <a:spcPct val="110000"/>
              </a:lnSpc>
            </a:pPr>
            <a:r>
              <a:rPr lang="en-US" altLang="zh-CN" dirty="0" err="1" smtClean="0">
                <a:solidFill>
                  <a:schemeClr val="tx1"/>
                </a:solidFill>
                <a:latin typeface="微软雅黑" pitchFamily="34" charset="-122"/>
                <a:ea typeface="微软雅黑" pitchFamily="34" charset="-122"/>
              </a:rPr>
              <a:t>立场服从利益的原则</a:t>
            </a:r>
            <a:endParaRPr lang="en-US" altLang="zh-CN" dirty="0" smtClean="0">
              <a:solidFill>
                <a:schemeClr val="tx1"/>
              </a:solidFill>
              <a:latin typeface="微软雅黑" pitchFamily="34" charset="-122"/>
              <a:ea typeface="微软雅黑" pitchFamily="34" charset="-122"/>
            </a:endParaRPr>
          </a:p>
          <a:p>
            <a:pPr lvl="1">
              <a:lnSpc>
                <a:spcPct val="110000"/>
              </a:lnSpc>
            </a:pPr>
            <a:r>
              <a:rPr lang="en-US" altLang="zh-CN" dirty="0" err="1" smtClean="0">
                <a:solidFill>
                  <a:schemeClr val="tx1"/>
                </a:solidFill>
                <a:latin typeface="微软雅黑" pitchFamily="34" charset="-122"/>
                <a:ea typeface="微软雅黑" pitchFamily="34" charset="-122"/>
              </a:rPr>
              <a:t>求同存异的原则</a:t>
            </a:r>
            <a:endParaRPr lang="zh-CN" altLang="en-US" dirty="0">
              <a:latin typeface="微软雅黑" pitchFamily="34" charset="-122"/>
              <a:ea typeface="微软雅黑" pitchFamily="34" charset="-122"/>
            </a:endParaRPr>
          </a:p>
          <a:p>
            <a:pPr lvl="1">
              <a:lnSpc>
                <a:spcPct val="110000"/>
              </a:lnSpc>
            </a:pPr>
            <a:r>
              <a:rPr lang="zh-CN" altLang="en-US" dirty="0" smtClean="0">
                <a:latin typeface="微软雅黑" pitchFamily="34" charset="-122"/>
                <a:ea typeface="微软雅黑" pitchFamily="34" charset="-122"/>
              </a:rPr>
              <a:t>客观</a:t>
            </a:r>
            <a:r>
              <a:rPr lang="zh-CN" altLang="en-US" dirty="0">
                <a:latin typeface="微软雅黑" pitchFamily="34" charset="-122"/>
                <a:ea typeface="微软雅黑" pitchFamily="34" charset="-122"/>
              </a:rPr>
              <a:t>标准的原则</a:t>
            </a:r>
          </a:p>
          <a:p>
            <a:pPr lvl="1">
              <a:lnSpc>
                <a:spcPct val="110000"/>
              </a:lnSpc>
            </a:pPr>
            <a:r>
              <a:rPr lang="zh-CN" altLang="en-US" dirty="0" smtClean="0">
                <a:latin typeface="微软雅黑" pitchFamily="34" charset="-122"/>
                <a:ea typeface="微软雅黑" pitchFamily="34" charset="-122"/>
              </a:rPr>
              <a:t>科学性</a:t>
            </a:r>
            <a:r>
              <a:rPr lang="zh-CN" altLang="en-US" dirty="0">
                <a:latin typeface="微软雅黑" pitchFamily="34" charset="-122"/>
                <a:ea typeface="微软雅黑" pitchFamily="34" charset="-122"/>
              </a:rPr>
              <a:t>与艺术性相结合的原则</a:t>
            </a:r>
          </a:p>
        </p:txBody>
      </p:sp>
      <p:pic>
        <p:nvPicPr>
          <p:cNvPr id="40964" name="Picture 4" descr="PE0184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5172808"/>
            <a:ext cx="30480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8" name="Rectangle 4"/>
          <p:cNvSpPr>
            <a:spLocks noChangeArrowheads="1"/>
          </p:cNvSpPr>
          <p:nvPr/>
        </p:nvSpPr>
        <p:spPr bwMode="auto">
          <a:xfrm>
            <a:off x="381000" y="691000"/>
            <a:ext cx="762000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50000"/>
              </a:lnSpc>
            </a:pPr>
            <a:r>
              <a:rPr lang="en-US" altLang="zh-CN" sz="2400" dirty="0">
                <a:solidFill>
                  <a:srgbClr val="660033"/>
                </a:solidFill>
                <a:latin typeface="楷体_GB2312" pitchFamily="49" charset="-122"/>
                <a:ea typeface="楷体_GB2312" pitchFamily="49" charset="-122"/>
              </a:rPr>
              <a:t>●</a:t>
            </a:r>
            <a:r>
              <a:rPr lang="zh-CN" altLang="en-US" sz="2400" b="1" dirty="0">
                <a:solidFill>
                  <a:srgbClr val="660033"/>
                </a:solidFill>
                <a:latin typeface="楷体_GB2312" pitchFamily="49" charset="-122"/>
                <a:ea typeface="楷体_GB2312" pitchFamily="49" charset="-122"/>
              </a:rPr>
              <a:t>递名片</a:t>
            </a:r>
          </a:p>
          <a:p>
            <a:pPr>
              <a:lnSpc>
                <a:spcPct val="150000"/>
              </a:lnSpc>
            </a:pPr>
            <a:r>
              <a:rPr lang="zh-CN" altLang="en-US" dirty="0">
                <a:latin typeface="楷体_GB2312" pitchFamily="49" charset="-122"/>
                <a:ea typeface="楷体_GB2312" pitchFamily="49" charset="-122"/>
              </a:rPr>
              <a:t>    </a:t>
            </a:r>
            <a:r>
              <a:rPr lang="en-US" altLang="zh-CN" dirty="0">
                <a:latin typeface="Arial"/>
                <a:ea typeface="楷体_GB2312" pitchFamily="49" charset="-122"/>
              </a:rPr>
              <a:t>—</a:t>
            </a:r>
            <a:r>
              <a:rPr lang="zh-CN" altLang="en-US" dirty="0">
                <a:latin typeface="楷体_GB2312" pitchFamily="49" charset="-122"/>
                <a:ea typeface="楷体_GB2312" pitchFamily="49" charset="-122"/>
              </a:rPr>
              <a:t>递名片的次序是由下级或访问方先递名片，如是介绍时，应由先被介绍方递名片。</a:t>
            </a:r>
          </a:p>
          <a:p>
            <a:pPr>
              <a:lnSpc>
                <a:spcPct val="150000"/>
              </a:lnSpc>
            </a:pPr>
            <a:r>
              <a:rPr lang="zh-CN" altLang="en-US" dirty="0">
                <a:latin typeface="楷体_GB2312" pitchFamily="49" charset="-122"/>
                <a:ea typeface="楷体_GB2312" pitchFamily="49" charset="-122"/>
              </a:rPr>
              <a:t>    </a:t>
            </a:r>
            <a:r>
              <a:rPr lang="en-US" altLang="zh-CN" dirty="0">
                <a:latin typeface="Arial"/>
                <a:ea typeface="楷体_GB2312" pitchFamily="49" charset="-122"/>
              </a:rPr>
              <a:t>—</a:t>
            </a:r>
            <a:r>
              <a:rPr lang="zh-CN" altLang="en-US" dirty="0">
                <a:latin typeface="楷体_GB2312" pitchFamily="49" charset="-122"/>
                <a:ea typeface="楷体_GB2312" pitchFamily="49" charset="-122"/>
              </a:rPr>
              <a:t>递名片时，应说些</a:t>
            </a:r>
            <a:r>
              <a:rPr lang="zh-CN" altLang="en-US" dirty="0">
                <a:latin typeface="Arial"/>
                <a:ea typeface="楷体_GB2312" pitchFamily="49" charset="-122"/>
              </a:rPr>
              <a:t>“</a:t>
            </a:r>
            <a:r>
              <a:rPr lang="zh-CN" altLang="en-US" dirty="0">
                <a:latin typeface="楷体_GB2312" pitchFamily="49" charset="-122"/>
                <a:ea typeface="楷体_GB2312" pitchFamily="49" charset="-122"/>
              </a:rPr>
              <a:t>请多关照</a:t>
            </a:r>
            <a:r>
              <a:rPr lang="zh-CN" altLang="en-US" dirty="0">
                <a:latin typeface="Arial"/>
                <a:ea typeface="楷体_GB2312" pitchFamily="49" charset="-122"/>
              </a:rPr>
              <a:t>”</a:t>
            </a:r>
            <a:r>
              <a:rPr lang="zh-CN" altLang="en-US" dirty="0">
                <a:latin typeface="楷体_GB2312" pitchFamily="49" charset="-122"/>
                <a:ea typeface="楷体_GB2312" pitchFamily="49" charset="-122"/>
              </a:rPr>
              <a:t>、</a:t>
            </a:r>
            <a:r>
              <a:rPr lang="zh-CN" altLang="en-US" dirty="0">
                <a:latin typeface="Arial"/>
                <a:ea typeface="楷体_GB2312" pitchFamily="49" charset="-122"/>
              </a:rPr>
              <a:t>“</a:t>
            </a:r>
            <a:r>
              <a:rPr lang="zh-CN" altLang="en-US" dirty="0">
                <a:latin typeface="楷体_GB2312" pitchFamily="49" charset="-122"/>
                <a:ea typeface="楷体_GB2312" pitchFamily="49" charset="-122"/>
              </a:rPr>
              <a:t>请多指教</a:t>
            </a:r>
            <a:r>
              <a:rPr lang="zh-CN" altLang="en-US" dirty="0">
                <a:latin typeface="Arial"/>
                <a:ea typeface="楷体_GB2312" pitchFamily="49" charset="-122"/>
              </a:rPr>
              <a:t>”</a:t>
            </a:r>
            <a:r>
              <a:rPr lang="zh-CN" altLang="en-US" dirty="0">
                <a:latin typeface="楷体_GB2312" pitchFamily="49" charset="-122"/>
                <a:ea typeface="楷体_GB2312" pitchFamily="49" charset="-122"/>
              </a:rPr>
              <a:t>之类的寒喧语。</a:t>
            </a:r>
          </a:p>
          <a:p>
            <a:pPr>
              <a:lnSpc>
                <a:spcPct val="150000"/>
              </a:lnSpc>
            </a:pPr>
            <a:r>
              <a:rPr lang="zh-CN" altLang="en-US" dirty="0">
                <a:latin typeface="楷体_GB2312" pitchFamily="49" charset="-122"/>
                <a:ea typeface="楷体_GB2312" pitchFamily="49" charset="-122"/>
              </a:rPr>
              <a:t>互换名片时，应用右手拿着自己的名片，用左手接对方的名片后，用双手托住。</a:t>
            </a:r>
          </a:p>
          <a:p>
            <a:pPr>
              <a:lnSpc>
                <a:spcPct val="150000"/>
              </a:lnSpc>
            </a:pPr>
            <a:r>
              <a:rPr lang="zh-CN" altLang="en-US" dirty="0">
                <a:latin typeface="楷体_GB2312" pitchFamily="49" charset="-122"/>
                <a:ea typeface="楷体_GB2312" pitchFamily="49" charset="-122"/>
              </a:rPr>
              <a:t>    </a:t>
            </a:r>
            <a:r>
              <a:rPr lang="en-US" altLang="zh-CN" dirty="0">
                <a:latin typeface="Arial"/>
                <a:ea typeface="楷体_GB2312" pitchFamily="49" charset="-122"/>
              </a:rPr>
              <a:t>—</a:t>
            </a:r>
            <a:r>
              <a:rPr lang="zh-CN" altLang="en-US" dirty="0">
                <a:latin typeface="楷体_GB2312" pitchFamily="49" charset="-122"/>
                <a:ea typeface="楷体_GB2312" pitchFamily="49" charset="-122"/>
              </a:rPr>
              <a:t>互换名片时，也要看一遍对方职务、姓名等。</a:t>
            </a:r>
          </a:p>
          <a:p>
            <a:pPr>
              <a:lnSpc>
                <a:spcPct val="150000"/>
              </a:lnSpc>
            </a:pPr>
            <a:r>
              <a:rPr lang="zh-CN" altLang="en-US" dirty="0">
                <a:latin typeface="楷体_GB2312" pitchFamily="49" charset="-122"/>
                <a:ea typeface="楷体_GB2312" pitchFamily="49" charset="-122"/>
              </a:rPr>
              <a:t>    </a:t>
            </a:r>
            <a:r>
              <a:rPr lang="en-US" altLang="zh-CN" dirty="0">
                <a:latin typeface="Arial"/>
                <a:ea typeface="楷体_GB2312" pitchFamily="49" charset="-122"/>
              </a:rPr>
              <a:t>—</a:t>
            </a:r>
            <a:r>
              <a:rPr lang="zh-CN" altLang="en-US" dirty="0">
                <a:latin typeface="楷体_GB2312" pitchFamily="49" charset="-122"/>
                <a:ea typeface="楷体_GB2312" pitchFamily="49" charset="-122"/>
              </a:rPr>
              <a:t>在会议室如遇到多数人相互交换名片时，可按对方座次排列名片。</a:t>
            </a:r>
          </a:p>
          <a:p>
            <a:pPr>
              <a:lnSpc>
                <a:spcPct val="150000"/>
              </a:lnSpc>
            </a:pPr>
            <a:r>
              <a:rPr lang="zh-CN" altLang="en-US" dirty="0">
                <a:latin typeface="楷体_GB2312" pitchFamily="49" charset="-122"/>
                <a:ea typeface="楷体_GB2312" pitchFamily="49" charset="-122"/>
              </a:rPr>
              <a:t>    </a:t>
            </a:r>
            <a:r>
              <a:rPr lang="en-US" altLang="zh-CN" dirty="0">
                <a:latin typeface="Arial"/>
                <a:ea typeface="楷体_GB2312" pitchFamily="49" charset="-122"/>
              </a:rPr>
              <a:t>—</a:t>
            </a:r>
            <a:r>
              <a:rPr lang="zh-CN" altLang="en-US" dirty="0">
                <a:latin typeface="楷体_GB2312" pitchFamily="49" charset="-122"/>
                <a:ea typeface="楷体_GB2312" pitchFamily="49" charset="-122"/>
              </a:rPr>
              <a:t>会谈中，应称呼对方的职务、职称，如</a:t>
            </a:r>
            <a:r>
              <a:rPr lang="zh-CN" altLang="en-US" dirty="0">
                <a:latin typeface="Arial"/>
                <a:ea typeface="楷体_GB2312" pitchFamily="49" charset="-122"/>
              </a:rPr>
              <a:t>“</a:t>
            </a:r>
            <a:r>
              <a:rPr lang="en-US" altLang="zh-CN" dirty="0">
                <a:latin typeface="楷体_GB2312" pitchFamily="49" charset="-122"/>
                <a:ea typeface="楷体_GB2312" pitchFamily="49" charset="-122"/>
              </a:rPr>
              <a:t>X</a:t>
            </a:r>
            <a:r>
              <a:rPr lang="zh-CN" altLang="en-US" dirty="0">
                <a:latin typeface="楷体_GB2312" pitchFamily="49" charset="-122"/>
                <a:ea typeface="楷体_GB2312" pitchFamily="49" charset="-122"/>
              </a:rPr>
              <a:t>经理</a:t>
            </a:r>
            <a:r>
              <a:rPr lang="zh-CN" altLang="en-US" dirty="0">
                <a:latin typeface="Arial"/>
                <a:ea typeface="楷体_GB2312" pitchFamily="49" charset="-122"/>
              </a:rPr>
              <a:t>”</a:t>
            </a:r>
            <a:r>
              <a:rPr lang="zh-CN" altLang="en-US" dirty="0">
                <a:latin typeface="楷体_GB2312" pitchFamily="49" charset="-122"/>
                <a:ea typeface="楷体_GB2312" pitchFamily="49" charset="-122"/>
              </a:rPr>
              <a:t>、</a:t>
            </a:r>
            <a:r>
              <a:rPr lang="zh-CN" altLang="en-US" dirty="0">
                <a:latin typeface="Arial"/>
                <a:ea typeface="楷体_GB2312" pitchFamily="49" charset="-122"/>
              </a:rPr>
              <a:t>“</a:t>
            </a:r>
            <a:r>
              <a:rPr lang="en-US" altLang="zh-CN" dirty="0">
                <a:latin typeface="楷体_GB2312" pitchFamily="49" charset="-122"/>
                <a:ea typeface="楷体_GB2312" pitchFamily="49" charset="-122"/>
              </a:rPr>
              <a:t>X</a:t>
            </a:r>
            <a:r>
              <a:rPr lang="zh-CN" altLang="en-US" dirty="0">
                <a:latin typeface="楷体_GB2312" pitchFamily="49" charset="-122"/>
                <a:ea typeface="楷体_GB2312" pitchFamily="49" charset="-122"/>
              </a:rPr>
              <a:t>教授</a:t>
            </a:r>
            <a:r>
              <a:rPr lang="zh-CN" altLang="en-US" dirty="0">
                <a:latin typeface="Arial"/>
                <a:ea typeface="楷体_GB2312" pitchFamily="49" charset="-122"/>
              </a:rPr>
              <a:t>”</a:t>
            </a:r>
            <a:r>
              <a:rPr lang="zh-CN" altLang="en-US" dirty="0">
                <a:latin typeface="楷体_GB2312" pitchFamily="49" charset="-122"/>
                <a:ea typeface="楷体_GB2312" pitchFamily="49" charset="-122"/>
              </a:rPr>
              <a:t>等。无职务、职称时，称</a:t>
            </a:r>
            <a:r>
              <a:rPr lang="zh-CN" altLang="en-US" dirty="0">
                <a:latin typeface="Arial"/>
                <a:ea typeface="楷体_GB2312" pitchFamily="49" charset="-122"/>
              </a:rPr>
              <a:t>“</a:t>
            </a:r>
            <a:r>
              <a:rPr lang="en-US" altLang="zh-CN" dirty="0">
                <a:latin typeface="楷体_GB2312" pitchFamily="49" charset="-122"/>
                <a:ea typeface="楷体_GB2312" pitchFamily="49" charset="-122"/>
              </a:rPr>
              <a:t>X</a:t>
            </a:r>
            <a:r>
              <a:rPr lang="zh-CN" altLang="en-US" dirty="0">
                <a:latin typeface="楷体_GB2312" pitchFamily="49" charset="-122"/>
                <a:ea typeface="楷体_GB2312" pitchFamily="49" charset="-122"/>
              </a:rPr>
              <a:t>先生</a:t>
            </a:r>
            <a:r>
              <a:rPr lang="zh-CN" altLang="en-US" dirty="0">
                <a:latin typeface="Arial"/>
                <a:ea typeface="楷体_GB2312" pitchFamily="49" charset="-122"/>
              </a:rPr>
              <a:t>”</a:t>
            </a:r>
            <a:r>
              <a:rPr lang="zh-CN" altLang="en-US" dirty="0">
                <a:latin typeface="楷体_GB2312" pitchFamily="49" charset="-122"/>
                <a:ea typeface="楷体_GB2312" pitchFamily="49" charset="-122"/>
              </a:rPr>
              <a:t>、</a:t>
            </a:r>
            <a:r>
              <a:rPr lang="zh-CN" altLang="en-US" dirty="0">
                <a:latin typeface="Arial"/>
                <a:ea typeface="楷体_GB2312" pitchFamily="49" charset="-122"/>
              </a:rPr>
              <a:t>“</a:t>
            </a:r>
            <a:r>
              <a:rPr lang="en-US" altLang="zh-CN" dirty="0">
                <a:latin typeface="楷体_GB2312" pitchFamily="49" charset="-122"/>
                <a:ea typeface="楷体_GB2312" pitchFamily="49" charset="-122"/>
              </a:rPr>
              <a:t>X</a:t>
            </a:r>
            <a:r>
              <a:rPr lang="zh-CN" altLang="en-US" dirty="0">
                <a:latin typeface="楷体_GB2312" pitchFamily="49" charset="-122"/>
                <a:ea typeface="楷体_GB2312" pitchFamily="49" charset="-122"/>
              </a:rPr>
              <a:t>小姐</a:t>
            </a:r>
            <a:r>
              <a:rPr lang="zh-CN" altLang="en-US" dirty="0">
                <a:latin typeface="Arial"/>
                <a:ea typeface="楷体_GB2312" pitchFamily="49" charset="-122"/>
              </a:rPr>
              <a:t>”</a:t>
            </a:r>
            <a:r>
              <a:rPr lang="zh-CN" altLang="en-US" dirty="0">
                <a:latin typeface="楷体_GB2312" pitchFamily="49" charset="-122"/>
                <a:ea typeface="楷体_GB2312" pitchFamily="49" charset="-122"/>
              </a:rPr>
              <a:t>等，而尽量不使用</a:t>
            </a:r>
            <a:r>
              <a:rPr lang="zh-CN" altLang="en-US" dirty="0">
                <a:latin typeface="Arial"/>
                <a:ea typeface="楷体_GB2312" pitchFamily="49" charset="-122"/>
              </a:rPr>
              <a:t>“</a:t>
            </a:r>
            <a:r>
              <a:rPr lang="zh-CN" altLang="en-US" dirty="0">
                <a:latin typeface="楷体_GB2312" pitchFamily="49" charset="-122"/>
                <a:ea typeface="楷体_GB2312" pitchFamily="49" charset="-122"/>
              </a:rPr>
              <a:t>你</a:t>
            </a:r>
            <a:r>
              <a:rPr lang="zh-CN" altLang="en-US" dirty="0">
                <a:latin typeface="Arial"/>
                <a:ea typeface="楷体_GB2312" pitchFamily="49" charset="-122"/>
              </a:rPr>
              <a:t>”</a:t>
            </a:r>
            <a:r>
              <a:rPr lang="zh-CN" altLang="en-US" dirty="0">
                <a:latin typeface="楷体_GB2312" pitchFamily="49" charset="-122"/>
                <a:ea typeface="楷体_GB2312" pitchFamily="49" charset="-122"/>
              </a:rPr>
              <a:t>字，或直呼其名。</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685800" y="152400"/>
            <a:ext cx="6870700" cy="1371600"/>
          </a:xfrm>
        </p:spPr>
        <p:txBody>
          <a:bodyPr/>
          <a:lstStyle/>
          <a:p>
            <a:pPr algn="l"/>
            <a:r>
              <a:rPr lang="en-US" altLang="zh-CN" sz="2800" b="1" dirty="0" smtClean="0">
                <a:latin typeface="楷体_GB2312" pitchFamily="49" charset="-122"/>
                <a:ea typeface="楷体_GB2312" pitchFamily="49" charset="-122"/>
              </a:rPr>
              <a:t>6.2.4</a:t>
            </a:r>
            <a:r>
              <a:rPr lang="zh-CN" altLang="en-US" sz="2800" b="1" dirty="0" smtClean="0">
                <a:latin typeface="楷体_GB2312" pitchFamily="49" charset="-122"/>
                <a:ea typeface="楷体_GB2312" pitchFamily="49" charset="-122"/>
              </a:rPr>
              <a:t>　言行举止的礼仪</a:t>
            </a:r>
            <a:endParaRPr lang="zh-CN" altLang="en-US" sz="2800" b="1" dirty="0">
              <a:latin typeface="楷体_GB2312" pitchFamily="49" charset="-122"/>
              <a:ea typeface="楷体_GB2312" pitchFamily="49" charset="-122"/>
            </a:endParaRPr>
          </a:p>
        </p:txBody>
      </p:sp>
      <p:sp>
        <p:nvSpPr>
          <p:cNvPr id="273422" name="Rectangle 14"/>
          <p:cNvSpPr>
            <a:spLocks noGrp="1" noChangeArrowheads="1"/>
          </p:cNvSpPr>
          <p:nvPr>
            <p:ph type="body" sz="half" idx="2"/>
          </p:nvPr>
        </p:nvSpPr>
        <p:spPr>
          <a:xfrm>
            <a:off x="4584700" y="1676400"/>
            <a:ext cx="4254500" cy="4648200"/>
          </a:xfrm>
        </p:spPr>
        <p:txBody>
          <a:bodyPr>
            <a:noAutofit/>
          </a:bodyPr>
          <a:lstStyle/>
          <a:p>
            <a:r>
              <a:rPr lang="zh-CN" altLang="zh-CN" sz="2000" dirty="0"/>
              <a:t>坐姿</a:t>
            </a:r>
          </a:p>
          <a:p>
            <a:pPr marL="576000" lvl="1" indent="-216000"/>
            <a:r>
              <a:rPr lang="zh-CN" altLang="zh-CN" sz="1600" dirty="0"/>
              <a:t>坐时，应从椅子的左边入座。坐在椅子上不要转动或移动椅子的位置。坐下后，身体应尽量坐端正，并把两腿平行放好</a:t>
            </a:r>
            <a:r>
              <a:rPr lang="zh-CN" altLang="zh-CN" sz="1600" dirty="0" smtClean="0"/>
              <a:t>。</a:t>
            </a:r>
            <a:endParaRPr lang="en-US" altLang="zh-CN" sz="1600" dirty="0" smtClean="0"/>
          </a:p>
          <a:p>
            <a:pPr marL="576000" lvl="1" indent="-216000"/>
            <a:r>
              <a:rPr lang="zh-CN" altLang="zh-CN" sz="1600" dirty="0" smtClean="0"/>
              <a:t>交谈</a:t>
            </a:r>
            <a:r>
              <a:rPr lang="zh-CN" altLang="zh-CN" sz="1600" dirty="0"/>
              <a:t>时，可根据话题调整上身的前倾度。坐久了，可轻靠椅背，但最忌半躺半坐或将两腿平伸。</a:t>
            </a:r>
            <a:endParaRPr lang="zh-CN" altLang="zh-CN" sz="2000" dirty="0"/>
          </a:p>
          <a:p>
            <a:r>
              <a:rPr lang="zh-CN" altLang="zh-CN" sz="2000" dirty="0"/>
              <a:t>站姿</a:t>
            </a:r>
          </a:p>
          <a:p>
            <a:pPr marL="576000" lvl="1" indent="-216000"/>
            <a:r>
              <a:rPr lang="zh-CN" altLang="zh-CN" sz="1600" dirty="0"/>
              <a:t>正确的站姿应该是两脚跟着地，腰背挺直，自然挺胸，脖颈伸直，须微向下，两臂自然下垂。在此基础上，可将足尖稍稍分开</a:t>
            </a:r>
            <a:r>
              <a:rPr lang="zh-CN" altLang="zh-CN" sz="1600" dirty="0" smtClean="0"/>
              <a:t>。</a:t>
            </a:r>
            <a:endParaRPr lang="en-US" altLang="zh-CN" sz="1600" dirty="0" smtClean="0"/>
          </a:p>
          <a:p>
            <a:pPr marL="576000" lvl="1" indent="-216000"/>
            <a:r>
              <a:rPr lang="zh-CN" altLang="zh-CN" sz="1600" dirty="0" smtClean="0"/>
              <a:t>女性</a:t>
            </a:r>
            <a:r>
              <a:rPr lang="zh-CN" altLang="zh-CN" sz="1600" dirty="0"/>
              <a:t>可站丁字步，男性可将两脚自然分开。在正式场合，不宜将手插在裤袋里或交叉抱于</a:t>
            </a:r>
            <a:r>
              <a:rPr lang="zh-CN" altLang="zh-CN" sz="1600" dirty="0" smtClean="0"/>
              <a:t>胸</a:t>
            </a:r>
            <a:r>
              <a:rPr lang="zh-CN" altLang="en-US" sz="1600" dirty="0" smtClean="0"/>
              <a:t>。</a:t>
            </a:r>
            <a:endParaRPr lang="zh-CN" altLang="en-US" sz="1400" dirty="0">
              <a:latin typeface="楷体_GB2312" pitchFamily="49" charset="-122"/>
              <a:ea typeface="楷体_GB2312" pitchFamily="49" charset="-122"/>
            </a:endParaRPr>
          </a:p>
        </p:txBody>
      </p:sp>
      <p:pic>
        <p:nvPicPr>
          <p:cNvPr id="273413" name="Picture 5" descr="20090705172530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600" y="2336800"/>
            <a:ext cx="1014413" cy="2109788"/>
          </a:xfrm>
          <a:prstGeom prst="rect">
            <a:avLst/>
          </a:prstGeom>
          <a:noFill/>
          <a:extLst>
            <a:ext uri="{909E8E84-426E-40DD-AFC4-6F175D3DCCD1}">
              <a14:hiddenFill xmlns:a14="http://schemas.microsoft.com/office/drawing/2010/main">
                <a:solidFill>
                  <a:srgbClr val="FFFFFF"/>
                </a:solidFill>
              </a14:hiddenFill>
            </a:ext>
          </a:extLst>
        </p:spPr>
      </p:pic>
      <p:sp>
        <p:nvSpPr>
          <p:cNvPr id="273414" name="Rectangle 6"/>
          <p:cNvSpPr>
            <a:spLocks noChangeArrowheads="1"/>
          </p:cNvSpPr>
          <p:nvPr/>
        </p:nvSpPr>
        <p:spPr bwMode="auto">
          <a:xfrm>
            <a:off x="965200" y="4546600"/>
            <a:ext cx="75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楷体_GB2312" pitchFamily="49" charset="-122"/>
                <a:ea typeface="楷体_GB2312" pitchFamily="49" charset="-122"/>
              </a:rPr>
              <a:t>坐姿 </a:t>
            </a:r>
          </a:p>
        </p:txBody>
      </p:sp>
      <p:pic>
        <p:nvPicPr>
          <p:cNvPr id="273416" name="Picture 8" descr="101U2562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209800"/>
            <a:ext cx="979488" cy="2195513"/>
          </a:xfrm>
          <a:prstGeom prst="rect">
            <a:avLst/>
          </a:prstGeom>
          <a:noFill/>
          <a:extLst>
            <a:ext uri="{909E8E84-426E-40DD-AFC4-6F175D3DCCD1}">
              <a14:hiddenFill xmlns:a14="http://schemas.microsoft.com/office/drawing/2010/main">
                <a:solidFill>
                  <a:srgbClr val="FFFFFF"/>
                </a:solidFill>
              </a14:hiddenFill>
            </a:ext>
          </a:extLst>
        </p:spPr>
      </p:pic>
      <p:sp>
        <p:nvSpPr>
          <p:cNvPr id="273417" name="Rectangle 9"/>
          <p:cNvSpPr>
            <a:spLocks noChangeArrowheads="1"/>
          </p:cNvSpPr>
          <p:nvPr/>
        </p:nvSpPr>
        <p:spPr bwMode="auto">
          <a:xfrm>
            <a:off x="2935288" y="4557713"/>
            <a:ext cx="755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楷体_GB2312" pitchFamily="49" charset="-122"/>
                <a:ea typeface="楷体_GB2312" pitchFamily="49" charset="-122"/>
              </a:rPr>
              <a:t>站姿 </a:t>
            </a:r>
          </a:p>
        </p:txBody>
      </p:sp>
      <p:pic>
        <p:nvPicPr>
          <p:cNvPr id="273419" name="Picture 11" descr="20097301022307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9488" y="2208213"/>
            <a:ext cx="985837" cy="22098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11200" y="5504873"/>
            <a:ext cx="4114800" cy="646331"/>
          </a:xfrm>
          <a:prstGeom prst="rect">
            <a:avLst/>
          </a:prstGeom>
          <a:solidFill>
            <a:schemeClr val="accent5">
              <a:lumMod val="20000"/>
              <a:lumOff val="80000"/>
            </a:schemeClr>
          </a:solidFill>
        </p:spPr>
        <p:txBody>
          <a:bodyPr wrap="square">
            <a:spAutoFit/>
          </a:bodyPr>
          <a:lstStyle/>
          <a:p>
            <a:r>
              <a:rPr lang="zh-CN" altLang="zh-CN" b="1" dirty="0">
                <a:latin typeface="楷体_GB2312" pitchFamily="49" charset="-122"/>
                <a:ea typeface="楷体_GB2312" pitchFamily="49" charset="-122"/>
              </a:rPr>
              <a:t>名家论坛：商务谈判的行为举止</a:t>
            </a:r>
            <a:r>
              <a:rPr lang="zh-CN" altLang="zh-CN" b="1" dirty="0" smtClean="0">
                <a:latin typeface="楷体_GB2312" pitchFamily="49" charset="-122"/>
                <a:ea typeface="楷体_GB2312" pitchFamily="49" charset="-122"/>
              </a:rPr>
              <a:t>礼仪</a:t>
            </a:r>
            <a:r>
              <a:rPr lang="zh-CN" altLang="en-US" b="1" dirty="0" smtClean="0">
                <a:latin typeface="楷体_GB2312" pitchFamily="49" charset="-122"/>
                <a:ea typeface="楷体_GB2312" pitchFamily="49" charset="-122"/>
              </a:rPr>
              <a:t>（视频）</a:t>
            </a:r>
            <a:endParaRPr lang="zh-CN" altLang="zh-CN" b="1" dirty="0">
              <a:latin typeface="楷体_GB2312" pitchFamily="49" charset="-122"/>
              <a:ea typeface="楷体_GB2312" pitchFamily="49" charset="-122"/>
            </a:endParaRPr>
          </a:p>
        </p:txBody>
      </p:sp>
    </p:spTree>
    <p:extLst>
      <p:ext uri="{BB962C8B-B14F-4D97-AF65-F5344CB8AC3E}">
        <p14:creationId xmlns:p14="http://schemas.microsoft.com/office/powerpoint/2010/main" val="421524653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685800" y="152400"/>
            <a:ext cx="6870700" cy="1371600"/>
          </a:xfrm>
        </p:spPr>
        <p:txBody>
          <a:bodyPr/>
          <a:lstStyle/>
          <a:p>
            <a:pPr algn="l"/>
            <a:r>
              <a:rPr lang="en-US" altLang="zh-CN" sz="2800" b="1" dirty="0" smtClean="0">
                <a:latin typeface="楷体_GB2312" pitchFamily="49" charset="-122"/>
                <a:ea typeface="楷体_GB2312" pitchFamily="49" charset="-122"/>
              </a:rPr>
              <a:t>6.2.4</a:t>
            </a:r>
            <a:r>
              <a:rPr lang="zh-CN" altLang="en-US" sz="2800" b="1" dirty="0" smtClean="0">
                <a:latin typeface="楷体_GB2312" pitchFamily="49" charset="-122"/>
                <a:ea typeface="楷体_GB2312" pitchFamily="49" charset="-122"/>
              </a:rPr>
              <a:t>　言行举止的礼仪</a:t>
            </a:r>
            <a:endParaRPr lang="zh-CN" altLang="en-US" sz="2800" b="1" dirty="0">
              <a:latin typeface="楷体_GB2312" pitchFamily="49" charset="-122"/>
              <a:ea typeface="楷体_GB2312" pitchFamily="49" charset="-122"/>
            </a:endParaRPr>
          </a:p>
        </p:txBody>
      </p:sp>
      <p:sp>
        <p:nvSpPr>
          <p:cNvPr id="273422" name="Rectangle 14"/>
          <p:cNvSpPr>
            <a:spLocks noGrp="1" noChangeArrowheads="1"/>
          </p:cNvSpPr>
          <p:nvPr>
            <p:ph type="body" sz="half" idx="2"/>
          </p:nvPr>
        </p:nvSpPr>
        <p:spPr>
          <a:xfrm>
            <a:off x="4610100" y="1371600"/>
            <a:ext cx="4305300" cy="4648200"/>
          </a:xfrm>
        </p:spPr>
        <p:txBody>
          <a:bodyPr>
            <a:noAutofit/>
          </a:bodyPr>
          <a:lstStyle/>
          <a:p>
            <a:r>
              <a:rPr lang="zh-CN" altLang="en-US" dirty="0" smtClean="0"/>
              <a:t>行姿</a:t>
            </a:r>
            <a:endParaRPr lang="zh-CN" altLang="en-US" dirty="0"/>
          </a:p>
          <a:p>
            <a:pPr marL="576000" lvl="1" indent="-216000"/>
            <a:r>
              <a:rPr lang="zh-CN" altLang="en-US" sz="1600" dirty="0">
                <a:latin typeface="+mn-ea"/>
              </a:rPr>
              <a:t>男士行走时，上身不动、两肩不摇、步态稳健，</a:t>
            </a:r>
            <a:r>
              <a:rPr lang="zh-CN" altLang="en-US" sz="1600" dirty="0" smtClean="0">
                <a:latin typeface="+mn-ea"/>
              </a:rPr>
              <a:t>以显示</a:t>
            </a:r>
            <a:r>
              <a:rPr lang="zh-CN" altLang="en-US" sz="1600" dirty="0">
                <a:latin typeface="+mn-ea"/>
              </a:rPr>
              <a:t>出刚健、英武、豪迈的男子汉风度；</a:t>
            </a:r>
          </a:p>
          <a:p>
            <a:pPr marL="576000" lvl="1" indent="-216000"/>
            <a:r>
              <a:rPr lang="zh-CN" altLang="en-US" sz="1600" dirty="0">
                <a:latin typeface="+mn-ea"/>
              </a:rPr>
              <a:t>女性的步态应自如、轻柔而富有美感，以显示出</a:t>
            </a:r>
            <a:r>
              <a:rPr lang="zh-CN" altLang="en-US" sz="1600" dirty="0" smtClean="0">
                <a:latin typeface="+mn-ea"/>
              </a:rPr>
              <a:t>女性</a:t>
            </a:r>
            <a:r>
              <a:rPr lang="zh-CN" altLang="en-US" sz="1600" dirty="0">
                <a:latin typeface="+mn-ea"/>
              </a:rPr>
              <a:t>的端庄、文静和温柔。</a:t>
            </a:r>
          </a:p>
          <a:p>
            <a:r>
              <a:rPr lang="zh-CN" altLang="en-US" dirty="0"/>
              <a:t>微笑</a:t>
            </a:r>
          </a:p>
          <a:p>
            <a:pPr marL="576000" lvl="1" indent="-216000"/>
            <a:r>
              <a:rPr lang="zh-CN" altLang="en-US" sz="1600" dirty="0">
                <a:latin typeface="+mn-ea"/>
              </a:rPr>
              <a:t>给予对方真诚的、自然的、亲切的微笑，有助于</a:t>
            </a:r>
            <a:r>
              <a:rPr lang="zh-CN" altLang="en-US" sz="1600" dirty="0" smtClean="0">
                <a:latin typeface="+mn-ea"/>
              </a:rPr>
              <a:t>良好</a:t>
            </a:r>
            <a:r>
              <a:rPr lang="zh-CN" altLang="en-US" sz="1600" dirty="0">
                <a:latin typeface="+mn-ea"/>
              </a:rPr>
              <a:t>的人际关系的建立。</a:t>
            </a:r>
          </a:p>
          <a:p>
            <a:r>
              <a:rPr lang="zh-CN" altLang="en-US" dirty="0"/>
              <a:t>手势</a:t>
            </a:r>
          </a:p>
          <a:p>
            <a:pPr marL="576000" lvl="1" indent="-216000"/>
            <a:r>
              <a:rPr lang="zh-CN" altLang="en-US" sz="1600" dirty="0">
                <a:latin typeface="+mn-ea"/>
              </a:rPr>
              <a:t>手势幅度不宜过大，频率不宜过多，不要过于</a:t>
            </a:r>
            <a:r>
              <a:rPr lang="zh-CN" altLang="en-US" sz="1600" dirty="0" smtClean="0">
                <a:latin typeface="+mn-ea"/>
              </a:rPr>
              <a:t>夸张</a:t>
            </a:r>
            <a:r>
              <a:rPr lang="zh-CN" altLang="en-US" sz="1600" dirty="0">
                <a:latin typeface="+mn-ea"/>
              </a:rPr>
              <a:t>，要清晰、简单；</a:t>
            </a:r>
          </a:p>
          <a:p>
            <a:pPr marL="576000" lvl="1" indent="-216000"/>
            <a:r>
              <a:rPr lang="zh-CN" altLang="en-US" sz="1600" dirty="0">
                <a:latin typeface="+mn-ea"/>
              </a:rPr>
              <a:t>禁止用手或手中的物件指着对方；谈话过程中乱</a:t>
            </a:r>
            <a:r>
              <a:rPr lang="zh-CN" altLang="en-US" sz="1600" dirty="0" smtClean="0">
                <a:latin typeface="+mn-ea"/>
              </a:rPr>
              <a:t>拍桌子</a:t>
            </a:r>
            <a:r>
              <a:rPr lang="zh-CN" altLang="en-US" sz="1600" dirty="0">
                <a:latin typeface="+mn-ea"/>
              </a:rPr>
              <a:t>；兴奋时拍自己的大腿，交谈时抓耳挠腮，</a:t>
            </a:r>
            <a:r>
              <a:rPr lang="zh-CN" altLang="en-US" sz="1600" dirty="0" smtClean="0">
                <a:latin typeface="+mn-ea"/>
              </a:rPr>
              <a:t>骚首</a:t>
            </a:r>
            <a:r>
              <a:rPr lang="zh-CN" altLang="en-US" sz="1600" dirty="0">
                <a:latin typeface="+mn-ea"/>
              </a:rPr>
              <a:t>弄姿等。</a:t>
            </a:r>
          </a:p>
        </p:txBody>
      </p:sp>
      <p:pic>
        <p:nvPicPr>
          <p:cNvPr id="280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752600"/>
            <a:ext cx="3133725"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a:xfrm>
            <a:off x="630215" y="329781"/>
            <a:ext cx="5694385" cy="868362"/>
          </a:xfrm>
        </p:spPr>
        <p:txBody>
          <a:bodyPr/>
          <a:lstStyle/>
          <a:p>
            <a:pPr algn="l"/>
            <a:r>
              <a:rPr lang="zh-CN" altLang="en-US" sz="2800" b="1" dirty="0" smtClean="0"/>
              <a:t>交谈的礼仪</a:t>
            </a:r>
            <a:endParaRPr lang="zh-CN" altLang="en-US" sz="2800" b="1" dirty="0"/>
          </a:p>
        </p:txBody>
      </p:sp>
      <p:sp>
        <p:nvSpPr>
          <p:cNvPr id="275459" name="Rectangle 3"/>
          <p:cNvSpPr>
            <a:spLocks noGrp="1" noChangeArrowheads="1"/>
          </p:cNvSpPr>
          <p:nvPr>
            <p:ph idx="1"/>
          </p:nvPr>
        </p:nvSpPr>
        <p:spPr>
          <a:xfrm>
            <a:off x="472107" y="1179301"/>
            <a:ext cx="8305800" cy="4876800"/>
          </a:xfrm>
        </p:spPr>
        <p:txBody>
          <a:bodyPr>
            <a:normAutofit/>
          </a:bodyPr>
          <a:lstStyle/>
          <a:p>
            <a:r>
              <a:rPr lang="zh-CN" altLang="en-US" sz="2000" dirty="0"/>
              <a:t>正确运用距离</a:t>
            </a:r>
            <a:r>
              <a:rPr lang="zh-CN" altLang="en-US" sz="2000" dirty="0" smtClean="0"/>
              <a:t>语言（如表</a:t>
            </a:r>
            <a:r>
              <a:rPr lang="en-US" altLang="zh-CN" sz="2000" dirty="0" smtClean="0"/>
              <a:t>6</a:t>
            </a:r>
            <a:r>
              <a:rPr lang="zh-CN" altLang="en-US" sz="2000" dirty="0" smtClean="0"/>
              <a:t>－</a:t>
            </a:r>
            <a:r>
              <a:rPr lang="en-US" altLang="zh-CN" sz="2000" dirty="0" smtClean="0"/>
              <a:t>1</a:t>
            </a:r>
            <a:r>
              <a:rPr lang="zh-CN" altLang="en-US" sz="2000" dirty="0" smtClean="0"/>
              <a:t>）。</a:t>
            </a:r>
            <a:endParaRPr lang="zh-CN" altLang="en-US" sz="2000" dirty="0"/>
          </a:p>
          <a:p>
            <a:r>
              <a:rPr lang="zh-CN" altLang="en-US" sz="2000" dirty="0"/>
              <a:t>交谈时运用眼神要得当。</a:t>
            </a:r>
          </a:p>
          <a:p>
            <a:r>
              <a:rPr lang="zh-CN" altLang="en-US" sz="2000" dirty="0"/>
              <a:t>交谈现场超过三个人时，不要冷落其他人。</a:t>
            </a:r>
          </a:p>
          <a:p>
            <a:r>
              <a:rPr lang="zh-CN" altLang="en-US" sz="2000" dirty="0"/>
              <a:t>交谈时，一些禁忌话题不要涉及。</a:t>
            </a:r>
          </a:p>
          <a:p>
            <a:r>
              <a:rPr lang="zh-CN" altLang="en-US" sz="2000" dirty="0"/>
              <a:t>谈判中说话的速度要平稳中速。</a:t>
            </a:r>
          </a:p>
          <a:p>
            <a:r>
              <a:rPr lang="zh-CN" altLang="en-US" sz="2000" dirty="0"/>
              <a:t>交谈中要使用礼貌用语。</a:t>
            </a:r>
          </a:p>
        </p:txBody>
      </p:sp>
      <p:grpSp>
        <p:nvGrpSpPr>
          <p:cNvPr id="275460" name="Group 4"/>
          <p:cNvGrpSpPr>
            <a:grpSpLocks/>
          </p:cNvGrpSpPr>
          <p:nvPr/>
        </p:nvGrpSpPr>
        <p:grpSpPr bwMode="auto">
          <a:xfrm>
            <a:off x="6686605" y="228600"/>
            <a:ext cx="2232025" cy="1079500"/>
            <a:chOff x="1004" y="2254"/>
            <a:chExt cx="860" cy="369"/>
          </a:xfrm>
        </p:grpSpPr>
        <p:sp>
          <p:nvSpPr>
            <p:cNvPr id="275461" name="Freeform 5"/>
            <p:cNvSpPr>
              <a:spLocks/>
            </p:cNvSpPr>
            <p:nvPr/>
          </p:nvSpPr>
          <p:spPr bwMode="auto">
            <a:xfrm>
              <a:off x="1778" y="2380"/>
              <a:ext cx="58" cy="158"/>
            </a:xfrm>
            <a:custGeom>
              <a:avLst/>
              <a:gdLst>
                <a:gd name="T0" fmla="*/ 50 w 58"/>
                <a:gd name="T1" fmla="*/ 0 h 158"/>
                <a:gd name="T2" fmla="*/ 0 w 58"/>
                <a:gd name="T3" fmla="*/ 37 h 158"/>
                <a:gd name="T4" fmla="*/ 30 w 58"/>
                <a:gd name="T5" fmla="*/ 157 h 158"/>
                <a:gd name="T6" fmla="*/ 57 w 58"/>
                <a:gd name="T7" fmla="*/ 7 h 158"/>
                <a:gd name="T8" fmla="*/ 50 w 58"/>
                <a:gd name="T9" fmla="*/ 0 h 158"/>
                <a:gd name="T10" fmla="*/ 50 w 58"/>
                <a:gd name="T11" fmla="*/ 0 h 158"/>
              </a:gdLst>
              <a:ahLst/>
              <a:cxnLst>
                <a:cxn ang="0">
                  <a:pos x="T0" y="T1"/>
                </a:cxn>
                <a:cxn ang="0">
                  <a:pos x="T2" y="T3"/>
                </a:cxn>
                <a:cxn ang="0">
                  <a:pos x="T4" y="T5"/>
                </a:cxn>
                <a:cxn ang="0">
                  <a:pos x="T6" y="T7"/>
                </a:cxn>
                <a:cxn ang="0">
                  <a:pos x="T8" y="T9"/>
                </a:cxn>
                <a:cxn ang="0">
                  <a:pos x="T10" y="T11"/>
                </a:cxn>
              </a:cxnLst>
              <a:rect l="0" t="0" r="r" b="b"/>
              <a:pathLst>
                <a:path w="58" h="158">
                  <a:moveTo>
                    <a:pt x="50" y="0"/>
                  </a:moveTo>
                  <a:lnTo>
                    <a:pt x="0" y="37"/>
                  </a:lnTo>
                  <a:lnTo>
                    <a:pt x="30" y="157"/>
                  </a:lnTo>
                  <a:lnTo>
                    <a:pt x="57" y="7"/>
                  </a:lnTo>
                  <a:lnTo>
                    <a:pt x="50" y="0"/>
                  </a:lnTo>
                  <a:lnTo>
                    <a:pt x="50" y="0"/>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2" name="Freeform 6"/>
            <p:cNvSpPr>
              <a:spLocks/>
            </p:cNvSpPr>
            <p:nvPr/>
          </p:nvSpPr>
          <p:spPr bwMode="auto">
            <a:xfrm>
              <a:off x="1778" y="2431"/>
              <a:ext cx="29" cy="102"/>
            </a:xfrm>
            <a:custGeom>
              <a:avLst/>
              <a:gdLst>
                <a:gd name="T0" fmla="*/ 6 w 29"/>
                <a:gd name="T1" fmla="*/ 0 h 102"/>
                <a:gd name="T2" fmla="*/ 8 w 29"/>
                <a:gd name="T3" fmla="*/ 0 h 102"/>
                <a:gd name="T4" fmla="*/ 16 w 29"/>
                <a:gd name="T5" fmla="*/ 8 h 102"/>
                <a:gd name="T6" fmla="*/ 12 w 29"/>
                <a:gd name="T7" fmla="*/ 15 h 102"/>
                <a:gd name="T8" fmla="*/ 15 w 29"/>
                <a:gd name="T9" fmla="*/ 26 h 102"/>
                <a:gd name="T10" fmla="*/ 20 w 29"/>
                <a:gd name="T11" fmla="*/ 51 h 102"/>
                <a:gd name="T12" fmla="*/ 20 w 29"/>
                <a:gd name="T13" fmla="*/ 64 h 102"/>
                <a:gd name="T14" fmla="*/ 28 w 29"/>
                <a:gd name="T15" fmla="*/ 87 h 102"/>
                <a:gd name="T16" fmla="*/ 18 w 29"/>
                <a:gd name="T17" fmla="*/ 101 h 102"/>
                <a:gd name="T18" fmla="*/ 6 w 29"/>
                <a:gd name="T19" fmla="*/ 73 h 102"/>
                <a:gd name="T20" fmla="*/ 0 w 29"/>
                <a:gd name="T21" fmla="*/ 3 h 102"/>
                <a:gd name="T22" fmla="*/ 6 w 29"/>
                <a:gd name="T23" fmla="*/ 0 h 102"/>
                <a:gd name="T24" fmla="*/ 6 w 29"/>
                <a:gd name="T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02">
                  <a:moveTo>
                    <a:pt x="6" y="0"/>
                  </a:moveTo>
                  <a:lnTo>
                    <a:pt x="8" y="0"/>
                  </a:lnTo>
                  <a:lnTo>
                    <a:pt x="16" y="8"/>
                  </a:lnTo>
                  <a:lnTo>
                    <a:pt x="12" y="15"/>
                  </a:lnTo>
                  <a:lnTo>
                    <a:pt x="15" y="26"/>
                  </a:lnTo>
                  <a:lnTo>
                    <a:pt x="20" y="51"/>
                  </a:lnTo>
                  <a:lnTo>
                    <a:pt x="20" y="64"/>
                  </a:lnTo>
                  <a:lnTo>
                    <a:pt x="28" y="87"/>
                  </a:lnTo>
                  <a:lnTo>
                    <a:pt x="18" y="101"/>
                  </a:lnTo>
                  <a:lnTo>
                    <a:pt x="6" y="73"/>
                  </a:lnTo>
                  <a:lnTo>
                    <a:pt x="0" y="3"/>
                  </a:lnTo>
                  <a:lnTo>
                    <a:pt x="6" y="0"/>
                  </a:lnTo>
                  <a:lnTo>
                    <a:pt x="6" y="0"/>
                  </a:lnTo>
                </a:path>
              </a:pathLst>
            </a:custGeom>
            <a:solidFill>
              <a:srgbClr val="FF0000"/>
            </a:solidFill>
            <a:ln w="9167"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3" name="Freeform 7"/>
            <p:cNvSpPr>
              <a:spLocks/>
            </p:cNvSpPr>
            <p:nvPr/>
          </p:nvSpPr>
          <p:spPr bwMode="auto">
            <a:xfrm>
              <a:off x="1738" y="2287"/>
              <a:ext cx="111" cy="73"/>
            </a:xfrm>
            <a:custGeom>
              <a:avLst/>
              <a:gdLst>
                <a:gd name="T0" fmla="*/ 0 w 111"/>
                <a:gd name="T1" fmla="*/ 28 h 73"/>
                <a:gd name="T2" fmla="*/ 19 w 111"/>
                <a:gd name="T3" fmla="*/ 38 h 73"/>
                <a:gd name="T4" fmla="*/ 36 w 111"/>
                <a:gd name="T5" fmla="*/ 61 h 73"/>
                <a:gd name="T6" fmla="*/ 108 w 111"/>
                <a:gd name="T7" fmla="*/ 72 h 73"/>
                <a:gd name="T8" fmla="*/ 110 w 111"/>
                <a:gd name="T9" fmla="*/ 50 h 73"/>
                <a:gd name="T10" fmla="*/ 108 w 111"/>
                <a:gd name="T11" fmla="*/ 30 h 73"/>
                <a:gd name="T12" fmla="*/ 96 w 111"/>
                <a:gd name="T13" fmla="*/ 7 h 73"/>
                <a:gd name="T14" fmla="*/ 68 w 111"/>
                <a:gd name="T15" fmla="*/ 0 h 73"/>
                <a:gd name="T16" fmla="*/ 29 w 111"/>
                <a:gd name="T17" fmla="*/ 0 h 73"/>
                <a:gd name="T18" fmla="*/ 9 w 111"/>
                <a:gd name="T19" fmla="*/ 10 h 73"/>
                <a:gd name="T20" fmla="*/ 2 w 111"/>
                <a:gd name="T21" fmla="*/ 20 h 73"/>
                <a:gd name="T22" fmla="*/ 0 w 111"/>
                <a:gd name="T23" fmla="*/ 28 h 73"/>
                <a:gd name="T24" fmla="*/ 0 w 111"/>
                <a:gd name="T2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73">
                  <a:moveTo>
                    <a:pt x="0" y="28"/>
                  </a:moveTo>
                  <a:lnTo>
                    <a:pt x="19" y="38"/>
                  </a:lnTo>
                  <a:lnTo>
                    <a:pt x="36" y="61"/>
                  </a:lnTo>
                  <a:lnTo>
                    <a:pt x="108" y="72"/>
                  </a:lnTo>
                  <a:lnTo>
                    <a:pt x="110" y="50"/>
                  </a:lnTo>
                  <a:lnTo>
                    <a:pt x="108" y="30"/>
                  </a:lnTo>
                  <a:lnTo>
                    <a:pt x="96" y="7"/>
                  </a:lnTo>
                  <a:lnTo>
                    <a:pt x="68" y="0"/>
                  </a:lnTo>
                  <a:lnTo>
                    <a:pt x="29" y="0"/>
                  </a:lnTo>
                  <a:lnTo>
                    <a:pt x="9" y="10"/>
                  </a:lnTo>
                  <a:lnTo>
                    <a:pt x="2" y="20"/>
                  </a:lnTo>
                  <a:lnTo>
                    <a:pt x="0" y="28"/>
                  </a:lnTo>
                  <a:lnTo>
                    <a:pt x="0" y="28"/>
                  </a:lnTo>
                </a:path>
              </a:pathLst>
            </a:custGeom>
            <a:solidFill>
              <a:srgbClr val="622100"/>
            </a:solidFill>
            <a:ln w="9167" cap="flat" cmpd="sng">
              <a:solidFill>
                <a:srgbClr val="6221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4" name="Freeform 8"/>
            <p:cNvSpPr>
              <a:spLocks/>
            </p:cNvSpPr>
            <p:nvPr/>
          </p:nvSpPr>
          <p:spPr bwMode="auto">
            <a:xfrm>
              <a:off x="1731" y="2323"/>
              <a:ext cx="92" cy="97"/>
            </a:xfrm>
            <a:custGeom>
              <a:avLst/>
              <a:gdLst>
                <a:gd name="T0" fmla="*/ 44 w 92"/>
                <a:gd name="T1" fmla="*/ 16 h 97"/>
                <a:gd name="T2" fmla="*/ 44 w 92"/>
                <a:gd name="T3" fmla="*/ 6 h 97"/>
                <a:gd name="T4" fmla="*/ 16 w 92"/>
                <a:gd name="T5" fmla="*/ 0 h 97"/>
                <a:gd name="T6" fmla="*/ 8 w 92"/>
                <a:gd name="T7" fmla="*/ 14 h 97"/>
                <a:gd name="T8" fmla="*/ 7 w 92"/>
                <a:gd name="T9" fmla="*/ 17 h 97"/>
                <a:gd name="T10" fmla="*/ 14 w 92"/>
                <a:gd name="T11" fmla="*/ 22 h 97"/>
                <a:gd name="T12" fmla="*/ 14 w 92"/>
                <a:gd name="T13" fmla="*/ 26 h 97"/>
                <a:gd name="T14" fmla="*/ 10 w 92"/>
                <a:gd name="T15" fmla="*/ 24 h 97"/>
                <a:gd name="T16" fmla="*/ 0 w 92"/>
                <a:gd name="T17" fmla="*/ 43 h 97"/>
                <a:gd name="T18" fmla="*/ 0 w 92"/>
                <a:gd name="T19" fmla="*/ 47 h 97"/>
                <a:gd name="T20" fmla="*/ 11 w 92"/>
                <a:gd name="T21" fmla="*/ 49 h 97"/>
                <a:gd name="T22" fmla="*/ 8 w 92"/>
                <a:gd name="T23" fmla="*/ 54 h 97"/>
                <a:gd name="T24" fmla="*/ 10 w 92"/>
                <a:gd name="T25" fmla="*/ 61 h 97"/>
                <a:gd name="T26" fmla="*/ 14 w 92"/>
                <a:gd name="T27" fmla="*/ 62 h 97"/>
                <a:gd name="T28" fmla="*/ 12 w 92"/>
                <a:gd name="T29" fmla="*/ 66 h 97"/>
                <a:gd name="T30" fmla="*/ 14 w 92"/>
                <a:gd name="T31" fmla="*/ 71 h 97"/>
                <a:gd name="T32" fmla="*/ 12 w 92"/>
                <a:gd name="T33" fmla="*/ 76 h 97"/>
                <a:gd name="T34" fmla="*/ 12 w 92"/>
                <a:gd name="T35" fmla="*/ 79 h 97"/>
                <a:gd name="T36" fmla="*/ 14 w 92"/>
                <a:gd name="T37" fmla="*/ 82 h 97"/>
                <a:gd name="T38" fmla="*/ 31 w 92"/>
                <a:gd name="T39" fmla="*/ 82 h 97"/>
                <a:gd name="T40" fmla="*/ 46 w 92"/>
                <a:gd name="T41" fmla="*/ 84 h 97"/>
                <a:gd name="T42" fmla="*/ 59 w 92"/>
                <a:gd name="T43" fmla="*/ 96 h 97"/>
                <a:gd name="T44" fmla="*/ 87 w 92"/>
                <a:gd name="T45" fmla="*/ 65 h 97"/>
                <a:gd name="T46" fmla="*/ 91 w 92"/>
                <a:gd name="T47" fmla="*/ 29 h 97"/>
                <a:gd name="T48" fmla="*/ 72 w 92"/>
                <a:gd name="T49" fmla="*/ 21 h 97"/>
                <a:gd name="T50" fmla="*/ 53 w 92"/>
                <a:gd name="T51" fmla="*/ 28 h 97"/>
                <a:gd name="T52" fmla="*/ 44 w 92"/>
                <a:gd name="T53" fmla="*/ 16 h 97"/>
                <a:gd name="T54" fmla="*/ 44 w 92"/>
                <a:gd name="T55"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97">
                  <a:moveTo>
                    <a:pt x="44" y="16"/>
                  </a:moveTo>
                  <a:lnTo>
                    <a:pt x="44" y="6"/>
                  </a:lnTo>
                  <a:lnTo>
                    <a:pt x="16" y="0"/>
                  </a:lnTo>
                  <a:lnTo>
                    <a:pt x="8" y="14"/>
                  </a:lnTo>
                  <a:lnTo>
                    <a:pt x="7" y="17"/>
                  </a:lnTo>
                  <a:lnTo>
                    <a:pt x="14" y="22"/>
                  </a:lnTo>
                  <a:lnTo>
                    <a:pt x="14" y="26"/>
                  </a:lnTo>
                  <a:lnTo>
                    <a:pt x="10" y="24"/>
                  </a:lnTo>
                  <a:lnTo>
                    <a:pt x="0" y="43"/>
                  </a:lnTo>
                  <a:lnTo>
                    <a:pt x="0" y="47"/>
                  </a:lnTo>
                  <a:lnTo>
                    <a:pt x="11" y="49"/>
                  </a:lnTo>
                  <a:lnTo>
                    <a:pt x="8" y="54"/>
                  </a:lnTo>
                  <a:lnTo>
                    <a:pt x="10" y="61"/>
                  </a:lnTo>
                  <a:lnTo>
                    <a:pt x="14" y="62"/>
                  </a:lnTo>
                  <a:lnTo>
                    <a:pt x="12" y="66"/>
                  </a:lnTo>
                  <a:lnTo>
                    <a:pt x="14" y="71"/>
                  </a:lnTo>
                  <a:lnTo>
                    <a:pt x="12" y="76"/>
                  </a:lnTo>
                  <a:lnTo>
                    <a:pt x="12" y="79"/>
                  </a:lnTo>
                  <a:lnTo>
                    <a:pt x="14" y="82"/>
                  </a:lnTo>
                  <a:lnTo>
                    <a:pt x="31" y="82"/>
                  </a:lnTo>
                  <a:lnTo>
                    <a:pt x="46" y="84"/>
                  </a:lnTo>
                  <a:lnTo>
                    <a:pt x="59" y="96"/>
                  </a:lnTo>
                  <a:lnTo>
                    <a:pt x="87" y="65"/>
                  </a:lnTo>
                  <a:lnTo>
                    <a:pt x="91" y="29"/>
                  </a:lnTo>
                  <a:lnTo>
                    <a:pt x="72" y="21"/>
                  </a:lnTo>
                  <a:lnTo>
                    <a:pt x="53" y="28"/>
                  </a:lnTo>
                  <a:lnTo>
                    <a:pt x="44" y="16"/>
                  </a:lnTo>
                  <a:lnTo>
                    <a:pt x="44" y="16"/>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5" name="Freeform 9"/>
            <p:cNvSpPr>
              <a:spLocks/>
            </p:cNvSpPr>
            <p:nvPr/>
          </p:nvSpPr>
          <p:spPr bwMode="auto">
            <a:xfrm>
              <a:off x="1572" y="2494"/>
              <a:ext cx="82" cy="45"/>
            </a:xfrm>
            <a:custGeom>
              <a:avLst/>
              <a:gdLst>
                <a:gd name="T0" fmla="*/ 64 w 82"/>
                <a:gd name="T1" fmla="*/ 44 h 45"/>
                <a:gd name="T2" fmla="*/ 55 w 82"/>
                <a:gd name="T3" fmla="*/ 44 h 45"/>
                <a:gd name="T4" fmla="*/ 42 w 82"/>
                <a:gd name="T5" fmla="*/ 42 h 45"/>
                <a:gd name="T6" fmla="*/ 8 w 82"/>
                <a:gd name="T7" fmla="*/ 30 h 45"/>
                <a:gd name="T8" fmla="*/ 0 w 82"/>
                <a:gd name="T9" fmla="*/ 20 h 45"/>
                <a:gd name="T10" fmla="*/ 46 w 82"/>
                <a:gd name="T11" fmla="*/ 0 h 45"/>
                <a:gd name="T12" fmla="*/ 76 w 82"/>
                <a:gd name="T13" fmla="*/ 11 h 45"/>
                <a:gd name="T14" fmla="*/ 81 w 82"/>
                <a:gd name="T15" fmla="*/ 26 h 45"/>
                <a:gd name="T16" fmla="*/ 64 w 82"/>
                <a:gd name="T17" fmla="*/ 44 h 45"/>
                <a:gd name="T18" fmla="*/ 64 w 82"/>
                <a:gd name="T1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45">
                  <a:moveTo>
                    <a:pt x="64" y="44"/>
                  </a:moveTo>
                  <a:lnTo>
                    <a:pt x="55" y="44"/>
                  </a:lnTo>
                  <a:lnTo>
                    <a:pt x="42" y="42"/>
                  </a:lnTo>
                  <a:lnTo>
                    <a:pt x="8" y="30"/>
                  </a:lnTo>
                  <a:lnTo>
                    <a:pt x="0" y="20"/>
                  </a:lnTo>
                  <a:lnTo>
                    <a:pt x="46" y="0"/>
                  </a:lnTo>
                  <a:lnTo>
                    <a:pt x="76" y="11"/>
                  </a:lnTo>
                  <a:lnTo>
                    <a:pt x="81" y="26"/>
                  </a:lnTo>
                  <a:lnTo>
                    <a:pt x="64" y="44"/>
                  </a:lnTo>
                  <a:lnTo>
                    <a:pt x="64" y="44"/>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6" name="Freeform 10"/>
            <p:cNvSpPr>
              <a:spLocks/>
            </p:cNvSpPr>
            <p:nvPr/>
          </p:nvSpPr>
          <p:spPr bwMode="auto">
            <a:xfrm>
              <a:off x="1432" y="2369"/>
              <a:ext cx="279" cy="152"/>
            </a:xfrm>
            <a:custGeom>
              <a:avLst/>
              <a:gdLst>
                <a:gd name="T0" fmla="*/ 0 w 279"/>
                <a:gd name="T1" fmla="*/ 115 h 152"/>
                <a:gd name="T2" fmla="*/ 6 w 279"/>
                <a:gd name="T3" fmla="*/ 96 h 152"/>
                <a:gd name="T4" fmla="*/ 22 w 279"/>
                <a:gd name="T5" fmla="*/ 81 h 152"/>
                <a:gd name="T6" fmla="*/ 33 w 279"/>
                <a:gd name="T7" fmla="*/ 60 h 152"/>
                <a:gd name="T8" fmla="*/ 43 w 279"/>
                <a:gd name="T9" fmla="*/ 54 h 152"/>
                <a:gd name="T10" fmla="*/ 49 w 279"/>
                <a:gd name="T11" fmla="*/ 30 h 152"/>
                <a:gd name="T12" fmla="*/ 59 w 279"/>
                <a:gd name="T13" fmla="*/ 9 h 152"/>
                <a:gd name="T14" fmla="*/ 75 w 279"/>
                <a:gd name="T15" fmla="*/ 1 h 152"/>
                <a:gd name="T16" fmla="*/ 83 w 279"/>
                <a:gd name="T17" fmla="*/ 3 h 152"/>
                <a:gd name="T18" fmla="*/ 89 w 279"/>
                <a:gd name="T19" fmla="*/ 3 h 152"/>
                <a:gd name="T20" fmla="*/ 97 w 279"/>
                <a:gd name="T21" fmla="*/ 0 h 152"/>
                <a:gd name="T22" fmla="*/ 165 w 279"/>
                <a:gd name="T23" fmla="*/ 0 h 152"/>
                <a:gd name="T24" fmla="*/ 197 w 279"/>
                <a:gd name="T25" fmla="*/ 12 h 152"/>
                <a:gd name="T26" fmla="*/ 210 w 279"/>
                <a:gd name="T27" fmla="*/ 20 h 152"/>
                <a:gd name="T28" fmla="*/ 225 w 279"/>
                <a:gd name="T29" fmla="*/ 24 h 152"/>
                <a:gd name="T30" fmla="*/ 231 w 279"/>
                <a:gd name="T31" fmla="*/ 23 h 152"/>
                <a:gd name="T32" fmla="*/ 238 w 279"/>
                <a:gd name="T33" fmla="*/ 27 h 152"/>
                <a:gd name="T34" fmla="*/ 248 w 279"/>
                <a:gd name="T35" fmla="*/ 47 h 152"/>
                <a:gd name="T36" fmla="*/ 242 w 279"/>
                <a:gd name="T37" fmla="*/ 61 h 152"/>
                <a:gd name="T38" fmla="*/ 248 w 279"/>
                <a:gd name="T39" fmla="*/ 82 h 152"/>
                <a:gd name="T40" fmla="*/ 263 w 279"/>
                <a:gd name="T41" fmla="*/ 95 h 152"/>
                <a:gd name="T42" fmla="*/ 265 w 279"/>
                <a:gd name="T43" fmla="*/ 115 h 152"/>
                <a:gd name="T44" fmla="*/ 278 w 279"/>
                <a:gd name="T45" fmla="*/ 132 h 152"/>
                <a:gd name="T46" fmla="*/ 246 w 279"/>
                <a:gd name="T47" fmla="*/ 151 h 152"/>
                <a:gd name="T48" fmla="*/ 218 w 279"/>
                <a:gd name="T49" fmla="*/ 143 h 152"/>
                <a:gd name="T50" fmla="*/ 212 w 279"/>
                <a:gd name="T51" fmla="*/ 136 h 152"/>
                <a:gd name="T52" fmla="*/ 188 w 279"/>
                <a:gd name="T53" fmla="*/ 130 h 152"/>
                <a:gd name="T54" fmla="*/ 149 w 279"/>
                <a:gd name="T55" fmla="*/ 145 h 152"/>
                <a:gd name="T56" fmla="*/ 0 w 279"/>
                <a:gd name="T57" fmla="*/ 115 h 152"/>
                <a:gd name="T58" fmla="*/ 0 w 279"/>
                <a:gd name="T59"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9" h="152">
                  <a:moveTo>
                    <a:pt x="0" y="115"/>
                  </a:moveTo>
                  <a:lnTo>
                    <a:pt x="6" y="96"/>
                  </a:lnTo>
                  <a:lnTo>
                    <a:pt x="22" y="81"/>
                  </a:lnTo>
                  <a:lnTo>
                    <a:pt x="33" y="60"/>
                  </a:lnTo>
                  <a:lnTo>
                    <a:pt x="43" y="54"/>
                  </a:lnTo>
                  <a:lnTo>
                    <a:pt x="49" y="30"/>
                  </a:lnTo>
                  <a:lnTo>
                    <a:pt x="59" y="9"/>
                  </a:lnTo>
                  <a:lnTo>
                    <a:pt x="75" y="1"/>
                  </a:lnTo>
                  <a:lnTo>
                    <a:pt x="83" y="3"/>
                  </a:lnTo>
                  <a:lnTo>
                    <a:pt x="89" y="3"/>
                  </a:lnTo>
                  <a:lnTo>
                    <a:pt x="97" y="0"/>
                  </a:lnTo>
                  <a:lnTo>
                    <a:pt x="165" y="0"/>
                  </a:lnTo>
                  <a:lnTo>
                    <a:pt x="197" y="12"/>
                  </a:lnTo>
                  <a:lnTo>
                    <a:pt x="210" y="20"/>
                  </a:lnTo>
                  <a:lnTo>
                    <a:pt x="225" y="24"/>
                  </a:lnTo>
                  <a:lnTo>
                    <a:pt x="231" y="23"/>
                  </a:lnTo>
                  <a:lnTo>
                    <a:pt x="238" y="27"/>
                  </a:lnTo>
                  <a:lnTo>
                    <a:pt x="248" y="47"/>
                  </a:lnTo>
                  <a:lnTo>
                    <a:pt x="242" y="61"/>
                  </a:lnTo>
                  <a:lnTo>
                    <a:pt x="248" y="82"/>
                  </a:lnTo>
                  <a:lnTo>
                    <a:pt x="263" y="95"/>
                  </a:lnTo>
                  <a:lnTo>
                    <a:pt x="265" y="115"/>
                  </a:lnTo>
                  <a:lnTo>
                    <a:pt x="278" y="132"/>
                  </a:lnTo>
                  <a:lnTo>
                    <a:pt x="246" y="151"/>
                  </a:lnTo>
                  <a:lnTo>
                    <a:pt x="218" y="143"/>
                  </a:lnTo>
                  <a:lnTo>
                    <a:pt x="212" y="136"/>
                  </a:lnTo>
                  <a:lnTo>
                    <a:pt x="188" y="130"/>
                  </a:lnTo>
                  <a:lnTo>
                    <a:pt x="149" y="145"/>
                  </a:lnTo>
                  <a:lnTo>
                    <a:pt x="0" y="115"/>
                  </a:lnTo>
                  <a:lnTo>
                    <a:pt x="0" y="115"/>
                  </a:lnTo>
                </a:path>
              </a:pathLst>
            </a:custGeom>
            <a:solidFill>
              <a:srgbClr val="104160"/>
            </a:solidFill>
            <a:ln w="9167" cap="flat" cmpd="sng">
              <a:solidFill>
                <a:srgbClr val="10416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7" name="Freeform 11"/>
            <p:cNvSpPr>
              <a:spLocks/>
            </p:cNvSpPr>
            <p:nvPr/>
          </p:nvSpPr>
          <p:spPr bwMode="auto">
            <a:xfrm>
              <a:off x="1545" y="2378"/>
              <a:ext cx="64" cy="91"/>
            </a:xfrm>
            <a:custGeom>
              <a:avLst/>
              <a:gdLst>
                <a:gd name="T0" fmla="*/ 0 w 64"/>
                <a:gd name="T1" fmla="*/ 23 h 91"/>
                <a:gd name="T2" fmla="*/ 9 w 64"/>
                <a:gd name="T3" fmla="*/ 47 h 91"/>
                <a:gd name="T4" fmla="*/ 11 w 64"/>
                <a:gd name="T5" fmla="*/ 70 h 91"/>
                <a:gd name="T6" fmla="*/ 18 w 64"/>
                <a:gd name="T7" fmla="*/ 90 h 91"/>
                <a:gd name="T8" fmla="*/ 48 w 64"/>
                <a:gd name="T9" fmla="*/ 81 h 91"/>
                <a:gd name="T10" fmla="*/ 63 w 64"/>
                <a:gd name="T11" fmla="*/ 12 h 91"/>
                <a:gd name="T12" fmla="*/ 60 w 64"/>
                <a:gd name="T13" fmla="*/ 0 h 91"/>
                <a:gd name="T14" fmla="*/ 28 w 64"/>
                <a:gd name="T15" fmla="*/ 0 h 91"/>
                <a:gd name="T16" fmla="*/ 0 w 64"/>
                <a:gd name="T17" fmla="*/ 23 h 91"/>
                <a:gd name="T18" fmla="*/ 0 w 64"/>
                <a:gd name="T19"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91">
                  <a:moveTo>
                    <a:pt x="0" y="23"/>
                  </a:moveTo>
                  <a:lnTo>
                    <a:pt x="9" y="47"/>
                  </a:lnTo>
                  <a:lnTo>
                    <a:pt x="11" y="70"/>
                  </a:lnTo>
                  <a:lnTo>
                    <a:pt x="18" y="90"/>
                  </a:lnTo>
                  <a:lnTo>
                    <a:pt x="48" y="81"/>
                  </a:lnTo>
                  <a:lnTo>
                    <a:pt x="63" y="12"/>
                  </a:lnTo>
                  <a:lnTo>
                    <a:pt x="60" y="0"/>
                  </a:lnTo>
                  <a:lnTo>
                    <a:pt x="28" y="0"/>
                  </a:lnTo>
                  <a:lnTo>
                    <a:pt x="0" y="23"/>
                  </a:lnTo>
                  <a:lnTo>
                    <a:pt x="0" y="23"/>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8" name="Freeform 12"/>
            <p:cNvSpPr>
              <a:spLocks/>
            </p:cNvSpPr>
            <p:nvPr/>
          </p:nvSpPr>
          <p:spPr bwMode="auto">
            <a:xfrm>
              <a:off x="1561" y="2414"/>
              <a:ext cx="18" cy="56"/>
            </a:xfrm>
            <a:custGeom>
              <a:avLst/>
              <a:gdLst>
                <a:gd name="T0" fmla="*/ 6 w 18"/>
                <a:gd name="T1" fmla="*/ 2 h 56"/>
                <a:gd name="T2" fmla="*/ 11 w 18"/>
                <a:gd name="T3" fmla="*/ 11 h 56"/>
                <a:gd name="T4" fmla="*/ 8 w 18"/>
                <a:gd name="T5" fmla="*/ 15 h 56"/>
                <a:gd name="T6" fmla="*/ 9 w 18"/>
                <a:gd name="T7" fmla="*/ 17 h 56"/>
                <a:gd name="T8" fmla="*/ 3 w 18"/>
                <a:gd name="T9" fmla="*/ 31 h 56"/>
                <a:gd name="T10" fmla="*/ 0 w 18"/>
                <a:gd name="T11" fmla="*/ 51 h 56"/>
                <a:gd name="T12" fmla="*/ 6 w 18"/>
                <a:gd name="T13" fmla="*/ 55 h 56"/>
                <a:gd name="T14" fmla="*/ 17 w 18"/>
                <a:gd name="T15" fmla="*/ 50 h 56"/>
                <a:gd name="T16" fmla="*/ 17 w 18"/>
                <a:gd name="T17" fmla="*/ 27 h 56"/>
                <a:gd name="T18" fmla="*/ 12 w 18"/>
                <a:gd name="T19" fmla="*/ 15 h 56"/>
                <a:gd name="T20" fmla="*/ 17 w 18"/>
                <a:gd name="T21" fmla="*/ 8 h 56"/>
                <a:gd name="T22" fmla="*/ 14 w 18"/>
                <a:gd name="T23" fmla="*/ 1 h 56"/>
                <a:gd name="T24" fmla="*/ 8 w 18"/>
                <a:gd name="T25" fmla="*/ 0 h 56"/>
                <a:gd name="T26" fmla="*/ 6 w 18"/>
                <a:gd name="T27" fmla="*/ 2 h 56"/>
                <a:gd name="T28" fmla="*/ 6 w 18"/>
                <a:gd name="T29"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56">
                  <a:moveTo>
                    <a:pt x="6" y="2"/>
                  </a:moveTo>
                  <a:lnTo>
                    <a:pt x="11" y="11"/>
                  </a:lnTo>
                  <a:lnTo>
                    <a:pt x="8" y="15"/>
                  </a:lnTo>
                  <a:lnTo>
                    <a:pt x="9" y="17"/>
                  </a:lnTo>
                  <a:lnTo>
                    <a:pt x="3" y="31"/>
                  </a:lnTo>
                  <a:lnTo>
                    <a:pt x="0" y="51"/>
                  </a:lnTo>
                  <a:lnTo>
                    <a:pt x="6" y="55"/>
                  </a:lnTo>
                  <a:lnTo>
                    <a:pt x="17" y="50"/>
                  </a:lnTo>
                  <a:lnTo>
                    <a:pt x="17" y="27"/>
                  </a:lnTo>
                  <a:lnTo>
                    <a:pt x="12" y="15"/>
                  </a:lnTo>
                  <a:lnTo>
                    <a:pt x="17" y="8"/>
                  </a:lnTo>
                  <a:lnTo>
                    <a:pt x="14" y="1"/>
                  </a:lnTo>
                  <a:lnTo>
                    <a:pt x="8" y="0"/>
                  </a:lnTo>
                  <a:lnTo>
                    <a:pt x="6" y="2"/>
                  </a:lnTo>
                  <a:lnTo>
                    <a:pt x="6" y="2"/>
                  </a:lnTo>
                </a:path>
              </a:pathLst>
            </a:custGeom>
            <a:solidFill>
              <a:srgbClr val="FF0000"/>
            </a:solidFill>
            <a:ln w="9167"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69" name="Freeform 13"/>
            <p:cNvSpPr>
              <a:spLocks/>
            </p:cNvSpPr>
            <p:nvPr/>
          </p:nvSpPr>
          <p:spPr bwMode="auto">
            <a:xfrm>
              <a:off x="1544" y="2294"/>
              <a:ext cx="86" cy="86"/>
            </a:xfrm>
            <a:custGeom>
              <a:avLst/>
              <a:gdLst>
                <a:gd name="T0" fmla="*/ 1 w 86"/>
                <a:gd name="T1" fmla="*/ 25 h 86"/>
                <a:gd name="T2" fmla="*/ 0 w 86"/>
                <a:gd name="T3" fmla="*/ 22 h 86"/>
                <a:gd name="T4" fmla="*/ 3 w 86"/>
                <a:gd name="T5" fmla="*/ 14 h 86"/>
                <a:gd name="T6" fmla="*/ 13 w 86"/>
                <a:gd name="T7" fmla="*/ 4 h 86"/>
                <a:gd name="T8" fmla="*/ 26 w 86"/>
                <a:gd name="T9" fmla="*/ 0 h 86"/>
                <a:gd name="T10" fmla="*/ 43 w 86"/>
                <a:gd name="T11" fmla="*/ 0 h 86"/>
                <a:gd name="T12" fmla="*/ 52 w 86"/>
                <a:gd name="T13" fmla="*/ 1 h 86"/>
                <a:gd name="T14" fmla="*/ 67 w 86"/>
                <a:gd name="T15" fmla="*/ 7 h 86"/>
                <a:gd name="T16" fmla="*/ 71 w 86"/>
                <a:gd name="T17" fmla="*/ 10 h 86"/>
                <a:gd name="T18" fmla="*/ 71 w 86"/>
                <a:gd name="T19" fmla="*/ 14 h 86"/>
                <a:gd name="T20" fmla="*/ 74 w 86"/>
                <a:gd name="T21" fmla="*/ 17 h 86"/>
                <a:gd name="T22" fmla="*/ 79 w 86"/>
                <a:gd name="T23" fmla="*/ 31 h 86"/>
                <a:gd name="T24" fmla="*/ 78 w 86"/>
                <a:gd name="T25" fmla="*/ 35 h 86"/>
                <a:gd name="T26" fmla="*/ 85 w 86"/>
                <a:gd name="T27" fmla="*/ 47 h 86"/>
                <a:gd name="T28" fmla="*/ 85 w 86"/>
                <a:gd name="T29" fmla="*/ 60 h 86"/>
                <a:gd name="T30" fmla="*/ 83 w 86"/>
                <a:gd name="T31" fmla="*/ 68 h 86"/>
                <a:gd name="T32" fmla="*/ 47 w 86"/>
                <a:gd name="T33" fmla="*/ 85 h 86"/>
                <a:gd name="T34" fmla="*/ 1 w 86"/>
                <a:gd name="T35" fmla="*/ 25 h 86"/>
                <a:gd name="T36" fmla="*/ 1 w 86"/>
                <a:gd name="T37" fmla="*/ 2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86">
                  <a:moveTo>
                    <a:pt x="1" y="25"/>
                  </a:moveTo>
                  <a:lnTo>
                    <a:pt x="0" y="22"/>
                  </a:lnTo>
                  <a:lnTo>
                    <a:pt x="3" y="14"/>
                  </a:lnTo>
                  <a:lnTo>
                    <a:pt x="13" y="4"/>
                  </a:lnTo>
                  <a:lnTo>
                    <a:pt x="26" y="0"/>
                  </a:lnTo>
                  <a:lnTo>
                    <a:pt x="43" y="0"/>
                  </a:lnTo>
                  <a:lnTo>
                    <a:pt x="52" y="1"/>
                  </a:lnTo>
                  <a:lnTo>
                    <a:pt x="67" y="7"/>
                  </a:lnTo>
                  <a:lnTo>
                    <a:pt x="71" y="10"/>
                  </a:lnTo>
                  <a:lnTo>
                    <a:pt x="71" y="14"/>
                  </a:lnTo>
                  <a:lnTo>
                    <a:pt x="74" y="17"/>
                  </a:lnTo>
                  <a:lnTo>
                    <a:pt x="79" y="31"/>
                  </a:lnTo>
                  <a:lnTo>
                    <a:pt x="78" y="35"/>
                  </a:lnTo>
                  <a:lnTo>
                    <a:pt x="85" y="47"/>
                  </a:lnTo>
                  <a:lnTo>
                    <a:pt x="85" y="60"/>
                  </a:lnTo>
                  <a:lnTo>
                    <a:pt x="83" y="68"/>
                  </a:lnTo>
                  <a:lnTo>
                    <a:pt x="47" y="85"/>
                  </a:lnTo>
                  <a:lnTo>
                    <a:pt x="1" y="25"/>
                  </a:lnTo>
                  <a:lnTo>
                    <a:pt x="1" y="25"/>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0" name="Freeform 14"/>
            <p:cNvSpPr>
              <a:spLocks/>
            </p:cNvSpPr>
            <p:nvPr/>
          </p:nvSpPr>
          <p:spPr bwMode="auto">
            <a:xfrm>
              <a:off x="1533" y="2314"/>
              <a:ext cx="86" cy="98"/>
            </a:xfrm>
            <a:custGeom>
              <a:avLst/>
              <a:gdLst>
                <a:gd name="T0" fmla="*/ 18 w 86"/>
                <a:gd name="T1" fmla="*/ 2 h 98"/>
                <a:gd name="T2" fmla="*/ 11 w 86"/>
                <a:gd name="T3" fmla="*/ 6 h 98"/>
                <a:gd name="T4" fmla="*/ 7 w 86"/>
                <a:gd name="T5" fmla="*/ 13 h 98"/>
                <a:gd name="T6" fmla="*/ 5 w 86"/>
                <a:gd name="T7" fmla="*/ 22 h 98"/>
                <a:gd name="T8" fmla="*/ 5 w 86"/>
                <a:gd name="T9" fmla="*/ 24 h 98"/>
                <a:gd name="T10" fmla="*/ 8 w 86"/>
                <a:gd name="T11" fmla="*/ 30 h 98"/>
                <a:gd name="T12" fmla="*/ 3 w 86"/>
                <a:gd name="T13" fmla="*/ 34 h 98"/>
                <a:gd name="T14" fmla="*/ 2 w 86"/>
                <a:gd name="T15" fmla="*/ 42 h 98"/>
                <a:gd name="T16" fmla="*/ 2 w 86"/>
                <a:gd name="T17" fmla="*/ 49 h 98"/>
                <a:gd name="T18" fmla="*/ 0 w 86"/>
                <a:gd name="T19" fmla="*/ 55 h 98"/>
                <a:gd name="T20" fmla="*/ 2 w 86"/>
                <a:gd name="T21" fmla="*/ 62 h 98"/>
                <a:gd name="T22" fmla="*/ 2 w 86"/>
                <a:gd name="T23" fmla="*/ 71 h 98"/>
                <a:gd name="T24" fmla="*/ 3 w 86"/>
                <a:gd name="T25" fmla="*/ 75 h 98"/>
                <a:gd name="T26" fmla="*/ 11 w 86"/>
                <a:gd name="T27" fmla="*/ 86 h 98"/>
                <a:gd name="T28" fmla="*/ 29 w 86"/>
                <a:gd name="T29" fmla="*/ 97 h 98"/>
                <a:gd name="T30" fmla="*/ 37 w 86"/>
                <a:gd name="T31" fmla="*/ 95 h 98"/>
                <a:gd name="T32" fmla="*/ 48 w 86"/>
                <a:gd name="T33" fmla="*/ 91 h 98"/>
                <a:gd name="T34" fmla="*/ 54 w 86"/>
                <a:gd name="T35" fmla="*/ 80 h 98"/>
                <a:gd name="T36" fmla="*/ 67 w 86"/>
                <a:gd name="T37" fmla="*/ 67 h 98"/>
                <a:gd name="T38" fmla="*/ 71 w 86"/>
                <a:gd name="T39" fmla="*/ 67 h 98"/>
                <a:gd name="T40" fmla="*/ 77 w 86"/>
                <a:gd name="T41" fmla="*/ 62 h 98"/>
                <a:gd name="T42" fmla="*/ 85 w 86"/>
                <a:gd name="T43" fmla="*/ 48 h 98"/>
                <a:gd name="T44" fmla="*/ 83 w 86"/>
                <a:gd name="T45" fmla="*/ 41 h 98"/>
                <a:gd name="T46" fmla="*/ 77 w 86"/>
                <a:gd name="T47" fmla="*/ 37 h 98"/>
                <a:gd name="T48" fmla="*/ 73 w 86"/>
                <a:gd name="T49" fmla="*/ 39 h 98"/>
                <a:gd name="T50" fmla="*/ 67 w 86"/>
                <a:gd name="T51" fmla="*/ 43 h 98"/>
                <a:gd name="T52" fmla="*/ 66 w 86"/>
                <a:gd name="T53" fmla="*/ 48 h 98"/>
                <a:gd name="T54" fmla="*/ 63 w 86"/>
                <a:gd name="T55" fmla="*/ 47 h 98"/>
                <a:gd name="T56" fmla="*/ 60 w 86"/>
                <a:gd name="T57" fmla="*/ 38 h 98"/>
                <a:gd name="T58" fmla="*/ 61 w 86"/>
                <a:gd name="T59" fmla="*/ 35 h 98"/>
                <a:gd name="T60" fmla="*/ 58 w 86"/>
                <a:gd name="T61" fmla="*/ 25 h 98"/>
                <a:gd name="T62" fmla="*/ 61 w 86"/>
                <a:gd name="T63" fmla="*/ 17 h 98"/>
                <a:gd name="T64" fmla="*/ 61 w 86"/>
                <a:gd name="T65" fmla="*/ 5 h 98"/>
                <a:gd name="T66" fmla="*/ 58 w 86"/>
                <a:gd name="T67" fmla="*/ 2 h 98"/>
                <a:gd name="T68" fmla="*/ 48 w 86"/>
                <a:gd name="T69" fmla="*/ 0 h 98"/>
                <a:gd name="T70" fmla="*/ 46 w 86"/>
                <a:gd name="T71" fmla="*/ 3 h 98"/>
                <a:gd name="T72" fmla="*/ 41 w 86"/>
                <a:gd name="T73" fmla="*/ 3 h 98"/>
                <a:gd name="T74" fmla="*/ 39 w 86"/>
                <a:gd name="T75" fmla="*/ 4 h 98"/>
                <a:gd name="T76" fmla="*/ 36 w 86"/>
                <a:gd name="T77" fmla="*/ 2 h 98"/>
                <a:gd name="T78" fmla="*/ 27 w 86"/>
                <a:gd name="T79" fmla="*/ 6 h 98"/>
                <a:gd name="T80" fmla="*/ 20 w 86"/>
                <a:gd name="T81" fmla="*/ 3 h 98"/>
                <a:gd name="T82" fmla="*/ 18 w 86"/>
                <a:gd name="T83" fmla="*/ 2 h 98"/>
                <a:gd name="T84" fmla="*/ 18 w 86"/>
                <a:gd name="T85" fmla="*/ 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98">
                  <a:moveTo>
                    <a:pt x="18" y="2"/>
                  </a:moveTo>
                  <a:lnTo>
                    <a:pt x="11" y="6"/>
                  </a:lnTo>
                  <a:lnTo>
                    <a:pt x="7" y="13"/>
                  </a:lnTo>
                  <a:lnTo>
                    <a:pt x="5" y="22"/>
                  </a:lnTo>
                  <a:lnTo>
                    <a:pt x="5" y="24"/>
                  </a:lnTo>
                  <a:lnTo>
                    <a:pt x="8" y="30"/>
                  </a:lnTo>
                  <a:lnTo>
                    <a:pt x="3" y="34"/>
                  </a:lnTo>
                  <a:lnTo>
                    <a:pt x="2" y="42"/>
                  </a:lnTo>
                  <a:lnTo>
                    <a:pt x="2" y="49"/>
                  </a:lnTo>
                  <a:lnTo>
                    <a:pt x="0" y="55"/>
                  </a:lnTo>
                  <a:lnTo>
                    <a:pt x="2" y="62"/>
                  </a:lnTo>
                  <a:lnTo>
                    <a:pt x="2" y="71"/>
                  </a:lnTo>
                  <a:lnTo>
                    <a:pt x="3" y="75"/>
                  </a:lnTo>
                  <a:lnTo>
                    <a:pt x="11" y="86"/>
                  </a:lnTo>
                  <a:lnTo>
                    <a:pt x="29" y="97"/>
                  </a:lnTo>
                  <a:lnTo>
                    <a:pt x="37" y="95"/>
                  </a:lnTo>
                  <a:lnTo>
                    <a:pt x="48" y="91"/>
                  </a:lnTo>
                  <a:lnTo>
                    <a:pt x="54" y="80"/>
                  </a:lnTo>
                  <a:lnTo>
                    <a:pt x="67" y="67"/>
                  </a:lnTo>
                  <a:lnTo>
                    <a:pt x="71" y="67"/>
                  </a:lnTo>
                  <a:lnTo>
                    <a:pt x="77" y="62"/>
                  </a:lnTo>
                  <a:lnTo>
                    <a:pt x="85" y="48"/>
                  </a:lnTo>
                  <a:lnTo>
                    <a:pt x="83" y="41"/>
                  </a:lnTo>
                  <a:lnTo>
                    <a:pt x="77" y="37"/>
                  </a:lnTo>
                  <a:lnTo>
                    <a:pt x="73" y="39"/>
                  </a:lnTo>
                  <a:lnTo>
                    <a:pt x="67" y="43"/>
                  </a:lnTo>
                  <a:lnTo>
                    <a:pt x="66" y="48"/>
                  </a:lnTo>
                  <a:lnTo>
                    <a:pt x="63" y="47"/>
                  </a:lnTo>
                  <a:lnTo>
                    <a:pt x="60" y="38"/>
                  </a:lnTo>
                  <a:lnTo>
                    <a:pt x="61" y="35"/>
                  </a:lnTo>
                  <a:lnTo>
                    <a:pt x="58" y="25"/>
                  </a:lnTo>
                  <a:lnTo>
                    <a:pt x="61" y="17"/>
                  </a:lnTo>
                  <a:lnTo>
                    <a:pt x="61" y="5"/>
                  </a:lnTo>
                  <a:lnTo>
                    <a:pt x="58" y="2"/>
                  </a:lnTo>
                  <a:lnTo>
                    <a:pt x="48" y="0"/>
                  </a:lnTo>
                  <a:lnTo>
                    <a:pt x="46" y="3"/>
                  </a:lnTo>
                  <a:lnTo>
                    <a:pt x="41" y="3"/>
                  </a:lnTo>
                  <a:lnTo>
                    <a:pt x="39" y="4"/>
                  </a:lnTo>
                  <a:lnTo>
                    <a:pt x="36" y="2"/>
                  </a:lnTo>
                  <a:lnTo>
                    <a:pt x="27" y="6"/>
                  </a:lnTo>
                  <a:lnTo>
                    <a:pt x="20" y="3"/>
                  </a:lnTo>
                  <a:lnTo>
                    <a:pt x="18" y="2"/>
                  </a:lnTo>
                  <a:lnTo>
                    <a:pt x="18" y="2"/>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1" name="Freeform 15"/>
            <p:cNvSpPr>
              <a:spLocks/>
            </p:cNvSpPr>
            <p:nvPr/>
          </p:nvSpPr>
          <p:spPr bwMode="auto">
            <a:xfrm>
              <a:off x="1157" y="2389"/>
              <a:ext cx="264" cy="177"/>
            </a:xfrm>
            <a:custGeom>
              <a:avLst/>
              <a:gdLst>
                <a:gd name="T0" fmla="*/ 93 w 264"/>
                <a:gd name="T1" fmla="*/ 0 h 177"/>
                <a:gd name="T2" fmla="*/ 58 w 264"/>
                <a:gd name="T3" fmla="*/ 7 h 177"/>
                <a:gd name="T4" fmla="*/ 15 w 264"/>
                <a:gd name="T5" fmla="*/ 36 h 177"/>
                <a:gd name="T6" fmla="*/ 0 w 264"/>
                <a:gd name="T7" fmla="*/ 154 h 177"/>
                <a:gd name="T8" fmla="*/ 17 w 264"/>
                <a:gd name="T9" fmla="*/ 176 h 177"/>
                <a:gd name="T10" fmla="*/ 198 w 264"/>
                <a:gd name="T11" fmla="*/ 176 h 177"/>
                <a:gd name="T12" fmla="*/ 196 w 264"/>
                <a:gd name="T13" fmla="*/ 142 h 177"/>
                <a:gd name="T14" fmla="*/ 190 w 264"/>
                <a:gd name="T15" fmla="*/ 142 h 177"/>
                <a:gd name="T16" fmla="*/ 149 w 264"/>
                <a:gd name="T17" fmla="*/ 136 h 177"/>
                <a:gd name="T18" fmla="*/ 169 w 264"/>
                <a:gd name="T19" fmla="*/ 113 h 177"/>
                <a:gd name="T20" fmla="*/ 178 w 264"/>
                <a:gd name="T21" fmla="*/ 110 h 177"/>
                <a:gd name="T22" fmla="*/ 183 w 264"/>
                <a:gd name="T23" fmla="*/ 102 h 177"/>
                <a:gd name="T24" fmla="*/ 187 w 264"/>
                <a:gd name="T25" fmla="*/ 111 h 177"/>
                <a:gd name="T26" fmla="*/ 228 w 264"/>
                <a:gd name="T27" fmla="*/ 140 h 177"/>
                <a:gd name="T28" fmla="*/ 255 w 264"/>
                <a:gd name="T29" fmla="*/ 140 h 177"/>
                <a:gd name="T30" fmla="*/ 263 w 264"/>
                <a:gd name="T31" fmla="*/ 98 h 177"/>
                <a:gd name="T32" fmla="*/ 234 w 264"/>
                <a:gd name="T33" fmla="*/ 88 h 177"/>
                <a:gd name="T34" fmla="*/ 205 w 264"/>
                <a:gd name="T35" fmla="*/ 61 h 177"/>
                <a:gd name="T36" fmla="*/ 202 w 264"/>
                <a:gd name="T37" fmla="*/ 55 h 177"/>
                <a:gd name="T38" fmla="*/ 183 w 264"/>
                <a:gd name="T39" fmla="*/ 40 h 177"/>
                <a:gd name="T40" fmla="*/ 93 w 264"/>
                <a:gd name="T41" fmla="*/ 0 h 177"/>
                <a:gd name="T42" fmla="*/ 93 w 264"/>
                <a:gd name="T4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4" h="177">
                  <a:moveTo>
                    <a:pt x="93" y="0"/>
                  </a:moveTo>
                  <a:lnTo>
                    <a:pt x="58" y="7"/>
                  </a:lnTo>
                  <a:lnTo>
                    <a:pt x="15" y="36"/>
                  </a:lnTo>
                  <a:lnTo>
                    <a:pt x="0" y="154"/>
                  </a:lnTo>
                  <a:lnTo>
                    <a:pt x="17" y="176"/>
                  </a:lnTo>
                  <a:lnTo>
                    <a:pt x="198" y="176"/>
                  </a:lnTo>
                  <a:lnTo>
                    <a:pt x="196" y="142"/>
                  </a:lnTo>
                  <a:lnTo>
                    <a:pt x="190" y="142"/>
                  </a:lnTo>
                  <a:lnTo>
                    <a:pt x="149" y="136"/>
                  </a:lnTo>
                  <a:lnTo>
                    <a:pt x="169" y="113"/>
                  </a:lnTo>
                  <a:lnTo>
                    <a:pt x="178" y="110"/>
                  </a:lnTo>
                  <a:lnTo>
                    <a:pt x="183" y="102"/>
                  </a:lnTo>
                  <a:lnTo>
                    <a:pt x="187" y="111"/>
                  </a:lnTo>
                  <a:lnTo>
                    <a:pt x="228" y="140"/>
                  </a:lnTo>
                  <a:lnTo>
                    <a:pt x="255" y="140"/>
                  </a:lnTo>
                  <a:lnTo>
                    <a:pt x="263" y="98"/>
                  </a:lnTo>
                  <a:lnTo>
                    <a:pt x="234" y="88"/>
                  </a:lnTo>
                  <a:lnTo>
                    <a:pt x="205" y="61"/>
                  </a:lnTo>
                  <a:lnTo>
                    <a:pt x="202" y="55"/>
                  </a:lnTo>
                  <a:lnTo>
                    <a:pt x="183" y="40"/>
                  </a:lnTo>
                  <a:lnTo>
                    <a:pt x="93" y="0"/>
                  </a:lnTo>
                  <a:lnTo>
                    <a:pt x="93" y="0"/>
                  </a:lnTo>
                </a:path>
              </a:pathLst>
            </a:custGeom>
            <a:solidFill>
              <a:srgbClr val="622100"/>
            </a:solidFill>
            <a:ln w="9167" cap="flat" cmpd="sng">
              <a:solidFill>
                <a:srgbClr val="6221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2" name="Freeform 16"/>
            <p:cNvSpPr>
              <a:spLocks/>
            </p:cNvSpPr>
            <p:nvPr/>
          </p:nvSpPr>
          <p:spPr bwMode="auto">
            <a:xfrm>
              <a:off x="1389" y="2459"/>
              <a:ext cx="223" cy="106"/>
            </a:xfrm>
            <a:custGeom>
              <a:avLst/>
              <a:gdLst>
                <a:gd name="T0" fmla="*/ 0 w 223"/>
                <a:gd name="T1" fmla="*/ 100 h 106"/>
                <a:gd name="T2" fmla="*/ 27 w 223"/>
                <a:gd name="T3" fmla="*/ 30 h 106"/>
                <a:gd name="T4" fmla="*/ 76 w 223"/>
                <a:gd name="T5" fmla="*/ 43 h 106"/>
                <a:gd name="T6" fmla="*/ 118 w 223"/>
                <a:gd name="T7" fmla="*/ 41 h 106"/>
                <a:gd name="T8" fmla="*/ 118 w 223"/>
                <a:gd name="T9" fmla="*/ 17 h 106"/>
                <a:gd name="T10" fmla="*/ 164 w 223"/>
                <a:gd name="T11" fmla="*/ 17 h 106"/>
                <a:gd name="T12" fmla="*/ 202 w 223"/>
                <a:gd name="T13" fmla="*/ 2 h 106"/>
                <a:gd name="T14" fmla="*/ 222 w 223"/>
                <a:gd name="T15" fmla="*/ 0 h 106"/>
                <a:gd name="T16" fmla="*/ 222 w 223"/>
                <a:gd name="T17" fmla="*/ 26 h 106"/>
                <a:gd name="T18" fmla="*/ 219 w 223"/>
                <a:gd name="T19" fmla="*/ 43 h 106"/>
                <a:gd name="T20" fmla="*/ 185 w 223"/>
                <a:gd name="T21" fmla="*/ 58 h 106"/>
                <a:gd name="T22" fmla="*/ 173 w 223"/>
                <a:gd name="T23" fmla="*/ 63 h 106"/>
                <a:gd name="T24" fmla="*/ 126 w 223"/>
                <a:gd name="T25" fmla="*/ 63 h 106"/>
                <a:gd name="T26" fmla="*/ 104 w 223"/>
                <a:gd name="T27" fmla="*/ 93 h 106"/>
                <a:gd name="T28" fmla="*/ 36 w 223"/>
                <a:gd name="T29" fmla="*/ 105 h 106"/>
                <a:gd name="T30" fmla="*/ 0 w 223"/>
                <a:gd name="T31" fmla="*/ 100 h 106"/>
                <a:gd name="T32" fmla="*/ 0 w 223"/>
                <a:gd name="T33"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3" h="106">
                  <a:moveTo>
                    <a:pt x="0" y="100"/>
                  </a:moveTo>
                  <a:lnTo>
                    <a:pt x="27" y="30"/>
                  </a:lnTo>
                  <a:lnTo>
                    <a:pt x="76" y="43"/>
                  </a:lnTo>
                  <a:lnTo>
                    <a:pt x="118" y="41"/>
                  </a:lnTo>
                  <a:lnTo>
                    <a:pt x="118" y="17"/>
                  </a:lnTo>
                  <a:lnTo>
                    <a:pt x="164" y="17"/>
                  </a:lnTo>
                  <a:lnTo>
                    <a:pt x="202" y="2"/>
                  </a:lnTo>
                  <a:lnTo>
                    <a:pt x="222" y="0"/>
                  </a:lnTo>
                  <a:lnTo>
                    <a:pt x="222" y="26"/>
                  </a:lnTo>
                  <a:lnTo>
                    <a:pt x="219" y="43"/>
                  </a:lnTo>
                  <a:lnTo>
                    <a:pt x="185" y="58"/>
                  </a:lnTo>
                  <a:lnTo>
                    <a:pt x="173" y="63"/>
                  </a:lnTo>
                  <a:lnTo>
                    <a:pt x="126" y="63"/>
                  </a:lnTo>
                  <a:lnTo>
                    <a:pt x="104" y="93"/>
                  </a:lnTo>
                  <a:lnTo>
                    <a:pt x="36" y="105"/>
                  </a:lnTo>
                  <a:lnTo>
                    <a:pt x="0" y="100"/>
                  </a:lnTo>
                  <a:lnTo>
                    <a:pt x="0" y="100"/>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3" name="Freeform 17"/>
            <p:cNvSpPr>
              <a:spLocks/>
            </p:cNvSpPr>
            <p:nvPr/>
          </p:nvSpPr>
          <p:spPr bwMode="auto">
            <a:xfrm>
              <a:off x="1238" y="2581"/>
              <a:ext cx="185" cy="31"/>
            </a:xfrm>
            <a:custGeom>
              <a:avLst/>
              <a:gdLst>
                <a:gd name="T0" fmla="*/ 0 w 185"/>
                <a:gd name="T1" fmla="*/ 24 h 31"/>
                <a:gd name="T2" fmla="*/ 66 w 185"/>
                <a:gd name="T3" fmla="*/ 0 h 31"/>
                <a:gd name="T4" fmla="*/ 184 w 185"/>
                <a:gd name="T5" fmla="*/ 11 h 31"/>
                <a:gd name="T6" fmla="*/ 155 w 185"/>
                <a:gd name="T7" fmla="*/ 30 h 31"/>
                <a:gd name="T8" fmla="*/ 79 w 185"/>
                <a:gd name="T9" fmla="*/ 30 h 31"/>
                <a:gd name="T10" fmla="*/ 0 w 185"/>
                <a:gd name="T11" fmla="*/ 24 h 31"/>
                <a:gd name="T12" fmla="*/ 0 w 185"/>
                <a:gd name="T13" fmla="*/ 24 h 31"/>
              </a:gdLst>
              <a:ahLst/>
              <a:cxnLst>
                <a:cxn ang="0">
                  <a:pos x="T0" y="T1"/>
                </a:cxn>
                <a:cxn ang="0">
                  <a:pos x="T2" y="T3"/>
                </a:cxn>
                <a:cxn ang="0">
                  <a:pos x="T4" y="T5"/>
                </a:cxn>
                <a:cxn ang="0">
                  <a:pos x="T6" y="T7"/>
                </a:cxn>
                <a:cxn ang="0">
                  <a:pos x="T8" y="T9"/>
                </a:cxn>
                <a:cxn ang="0">
                  <a:pos x="T10" y="T11"/>
                </a:cxn>
                <a:cxn ang="0">
                  <a:pos x="T12" y="T13"/>
                </a:cxn>
              </a:cxnLst>
              <a:rect l="0" t="0" r="r" b="b"/>
              <a:pathLst>
                <a:path w="185" h="31">
                  <a:moveTo>
                    <a:pt x="0" y="24"/>
                  </a:moveTo>
                  <a:lnTo>
                    <a:pt x="66" y="0"/>
                  </a:lnTo>
                  <a:lnTo>
                    <a:pt x="184" y="11"/>
                  </a:lnTo>
                  <a:lnTo>
                    <a:pt x="155" y="30"/>
                  </a:lnTo>
                  <a:lnTo>
                    <a:pt x="79" y="30"/>
                  </a:lnTo>
                  <a:lnTo>
                    <a:pt x="0" y="24"/>
                  </a:lnTo>
                  <a:lnTo>
                    <a:pt x="0" y="24"/>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4" name="Freeform 18"/>
            <p:cNvSpPr>
              <a:spLocks/>
            </p:cNvSpPr>
            <p:nvPr/>
          </p:nvSpPr>
          <p:spPr bwMode="auto">
            <a:xfrm>
              <a:off x="1335" y="2532"/>
              <a:ext cx="44" cy="41"/>
            </a:xfrm>
            <a:custGeom>
              <a:avLst/>
              <a:gdLst>
                <a:gd name="T0" fmla="*/ 15 w 44"/>
                <a:gd name="T1" fmla="*/ 36 h 41"/>
                <a:gd name="T2" fmla="*/ 15 w 44"/>
                <a:gd name="T3" fmla="*/ 40 h 41"/>
                <a:gd name="T4" fmla="*/ 0 w 44"/>
                <a:gd name="T5" fmla="*/ 40 h 41"/>
                <a:gd name="T6" fmla="*/ 0 w 44"/>
                <a:gd name="T7" fmla="*/ 38 h 41"/>
                <a:gd name="T8" fmla="*/ 2 w 44"/>
                <a:gd name="T9" fmla="*/ 19 h 41"/>
                <a:gd name="T10" fmla="*/ 6 w 44"/>
                <a:gd name="T11" fmla="*/ 8 h 41"/>
                <a:gd name="T12" fmla="*/ 11 w 44"/>
                <a:gd name="T13" fmla="*/ 5 h 41"/>
                <a:gd name="T14" fmla="*/ 15 w 44"/>
                <a:gd name="T15" fmla="*/ 2 h 41"/>
                <a:gd name="T16" fmla="*/ 43 w 44"/>
                <a:gd name="T17" fmla="*/ 0 h 41"/>
                <a:gd name="T18" fmla="*/ 20 w 44"/>
                <a:gd name="T19" fmla="*/ 26 h 41"/>
                <a:gd name="T20" fmla="*/ 15 w 44"/>
                <a:gd name="T21" fmla="*/ 36 h 41"/>
                <a:gd name="T22" fmla="*/ 15 w 44"/>
                <a:gd name="T23"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1">
                  <a:moveTo>
                    <a:pt x="15" y="36"/>
                  </a:moveTo>
                  <a:lnTo>
                    <a:pt x="15" y="40"/>
                  </a:lnTo>
                  <a:lnTo>
                    <a:pt x="0" y="40"/>
                  </a:lnTo>
                  <a:lnTo>
                    <a:pt x="0" y="38"/>
                  </a:lnTo>
                  <a:lnTo>
                    <a:pt x="2" y="19"/>
                  </a:lnTo>
                  <a:lnTo>
                    <a:pt x="6" y="8"/>
                  </a:lnTo>
                  <a:lnTo>
                    <a:pt x="11" y="5"/>
                  </a:lnTo>
                  <a:lnTo>
                    <a:pt x="15" y="2"/>
                  </a:lnTo>
                  <a:lnTo>
                    <a:pt x="43" y="0"/>
                  </a:lnTo>
                  <a:lnTo>
                    <a:pt x="20" y="26"/>
                  </a:lnTo>
                  <a:lnTo>
                    <a:pt x="15" y="36"/>
                  </a:lnTo>
                  <a:lnTo>
                    <a:pt x="15" y="36"/>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5" name="Freeform 19"/>
            <p:cNvSpPr>
              <a:spLocks/>
            </p:cNvSpPr>
            <p:nvPr/>
          </p:nvSpPr>
          <p:spPr bwMode="auto">
            <a:xfrm>
              <a:off x="1351" y="2525"/>
              <a:ext cx="94" cy="48"/>
            </a:xfrm>
            <a:custGeom>
              <a:avLst/>
              <a:gdLst>
                <a:gd name="T0" fmla="*/ 93 w 94"/>
                <a:gd name="T1" fmla="*/ 8 h 48"/>
                <a:gd name="T2" fmla="*/ 91 w 94"/>
                <a:gd name="T3" fmla="*/ 4 h 48"/>
                <a:gd name="T4" fmla="*/ 84 w 94"/>
                <a:gd name="T5" fmla="*/ 1 h 48"/>
                <a:gd name="T6" fmla="*/ 70 w 94"/>
                <a:gd name="T7" fmla="*/ 0 h 48"/>
                <a:gd name="T8" fmla="*/ 59 w 94"/>
                <a:gd name="T9" fmla="*/ 0 h 48"/>
                <a:gd name="T10" fmla="*/ 42 w 94"/>
                <a:gd name="T11" fmla="*/ 3 h 48"/>
                <a:gd name="T12" fmla="*/ 23 w 94"/>
                <a:gd name="T13" fmla="*/ 9 h 48"/>
                <a:gd name="T14" fmla="*/ 17 w 94"/>
                <a:gd name="T15" fmla="*/ 10 h 48"/>
                <a:gd name="T16" fmla="*/ 5 w 94"/>
                <a:gd name="T17" fmla="*/ 34 h 48"/>
                <a:gd name="T18" fmla="*/ 0 w 94"/>
                <a:gd name="T19" fmla="*/ 43 h 48"/>
                <a:gd name="T20" fmla="*/ 11 w 94"/>
                <a:gd name="T21" fmla="*/ 47 h 48"/>
                <a:gd name="T22" fmla="*/ 53 w 94"/>
                <a:gd name="T23" fmla="*/ 47 h 48"/>
                <a:gd name="T24" fmla="*/ 71 w 94"/>
                <a:gd name="T25" fmla="*/ 38 h 48"/>
                <a:gd name="T26" fmla="*/ 78 w 94"/>
                <a:gd name="T27" fmla="*/ 20 h 48"/>
                <a:gd name="T28" fmla="*/ 80 w 94"/>
                <a:gd name="T29" fmla="*/ 15 h 48"/>
                <a:gd name="T30" fmla="*/ 91 w 94"/>
                <a:gd name="T31" fmla="*/ 12 h 48"/>
                <a:gd name="T32" fmla="*/ 93 w 94"/>
                <a:gd name="T33" fmla="*/ 8 h 48"/>
                <a:gd name="T34" fmla="*/ 93 w 94"/>
                <a:gd name="T3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48">
                  <a:moveTo>
                    <a:pt x="93" y="8"/>
                  </a:moveTo>
                  <a:lnTo>
                    <a:pt x="91" y="4"/>
                  </a:lnTo>
                  <a:lnTo>
                    <a:pt x="84" y="1"/>
                  </a:lnTo>
                  <a:lnTo>
                    <a:pt x="70" y="0"/>
                  </a:lnTo>
                  <a:lnTo>
                    <a:pt x="59" y="0"/>
                  </a:lnTo>
                  <a:lnTo>
                    <a:pt x="42" y="3"/>
                  </a:lnTo>
                  <a:lnTo>
                    <a:pt x="23" y="9"/>
                  </a:lnTo>
                  <a:lnTo>
                    <a:pt x="17" y="10"/>
                  </a:lnTo>
                  <a:lnTo>
                    <a:pt x="5" y="34"/>
                  </a:lnTo>
                  <a:lnTo>
                    <a:pt x="0" y="43"/>
                  </a:lnTo>
                  <a:lnTo>
                    <a:pt x="11" y="47"/>
                  </a:lnTo>
                  <a:lnTo>
                    <a:pt x="53" y="47"/>
                  </a:lnTo>
                  <a:lnTo>
                    <a:pt x="71" y="38"/>
                  </a:lnTo>
                  <a:lnTo>
                    <a:pt x="78" y="20"/>
                  </a:lnTo>
                  <a:lnTo>
                    <a:pt x="80" y="15"/>
                  </a:lnTo>
                  <a:lnTo>
                    <a:pt x="91" y="12"/>
                  </a:lnTo>
                  <a:lnTo>
                    <a:pt x="93" y="8"/>
                  </a:lnTo>
                  <a:lnTo>
                    <a:pt x="93" y="8"/>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6" name="Freeform 20"/>
            <p:cNvSpPr>
              <a:spLocks/>
            </p:cNvSpPr>
            <p:nvPr/>
          </p:nvSpPr>
          <p:spPr bwMode="auto">
            <a:xfrm>
              <a:off x="1251" y="2393"/>
              <a:ext cx="52" cy="122"/>
            </a:xfrm>
            <a:custGeom>
              <a:avLst/>
              <a:gdLst>
                <a:gd name="T0" fmla="*/ 29 w 52"/>
                <a:gd name="T1" fmla="*/ 121 h 122"/>
                <a:gd name="T2" fmla="*/ 33 w 52"/>
                <a:gd name="T3" fmla="*/ 112 h 122"/>
                <a:gd name="T4" fmla="*/ 39 w 52"/>
                <a:gd name="T5" fmla="*/ 107 h 122"/>
                <a:gd name="T6" fmla="*/ 45 w 52"/>
                <a:gd name="T7" fmla="*/ 92 h 122"/>
                <a:gd name="T8" fmla="*/ 51 w 52"/>
                <a:gd name="T9" fmla="*/ 55 h 122"/>
                <a:gd name="T10" fmla="*/ 35 w 52"/>
                <a:gd name="T11" fmla="*/ 32 h 122"/>
                <a:gd name="T12" fmla="*/ 11 w 52"/>
                <a:gd name="T13" fmla="*/ 12 h 122"/>
                <a:gd name="T14" fmla="*/ 6 w 52"/>
                <a:gd name="T15" fmla="*/ 0 h 122"/>
                <a:gd name="T16" fmla="*/ 0 w 52"/>
                <a:gd name="T17" fmla="*/ 0 h 122"/>
                <a:gd name="T18" fmla="*/ 2 w 52"/>
                <a:gd name="T19" fmla="*/ 8 h 122"/>
                <a:gd name="T20" fmla="*/ 14 w 52"/>
                <a:gd name="T21" fmla="*/ 53 h 122"/>
                <a:gd name="T22" fmla="*/ 26 w 52"/>
                <a:gd name="T23" fmla="*/ 114 h 122"/>
                <a:gd name="T24" fmla="*/ 29 w 52"/>
                <a:gd name="T25" fmla="*/ 121 h 122"/>
                <a:gd name="T26" fmla="*/ 29 w 52"/>
                <a:gd name="T27"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122">
                  <a:moveTo>
                    <a:pt x="29" y="121"/>
                  </a:moveTo>
                  <a:lnTo>
                    <a:pt x="33" y="112"/>
                  </a:lnTo>
                  <a:lnTo>
                    <a:pt x="39" y="107"/>
                  </a:lnTo>
                  <a:lnTo>
                    <a:pt x="45" y="92"/>
                  </a:lnTo>
                  <a:lnTo>
                    <a:pt x="51" y="55"/>
                  </a:lnTo>
                  <a:lnTo>
                    <a:pt x="35" y="32"/>
                  </a:lnTo>
                  <a:lnTo>
                    <a:pt x="11" y="12"/>
                  </a:lnTo>
                  <a:lnTo>
                    <a:pt x="6" y="0"/>
                  </a:lnTo>
                  <a:lnTo>
                    <a:pt x="0" y="0"/>
                  </a:lnTo>
                  <a:lnTo>
                    <a:pt x="2" y="8"/>
                  </a:lnTo>
                  <a:lnTo>
                    <a:pt x="14" y="53"/>
                  </a:lnTo>
                  <a:lnTo>
                    <a:pt x="26" y="114"/>
                  </a:lnTo>
                  <a:lnTo>
                    <a:pt x="29" y="121"/>
                  </a:lnTo>
                  <a:lnTo>
                    <a:pt x="29" y="121"/>
                  </a:lnTo>
                </a:path>
              </a:pathLst>
            </a:custGeom>
            <a:solidFill>
              <a:srgbClr val="FFFFFF"/>
            </a:solidFill>
            <a:ln w="9167"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7" name="Freeform 21"/>
            <p:cNvSpPr>
              <a:spLocks/>
            </p:cNvSpPr>
            <p:nvPr/>
          </p:nvSpPr>
          <p:spPr bwMode="auto">
            <a:xfrm>
              <a:off x="1292" y="2437"/>
              <a:ext cx="12" cy="49"/>
            </a:xfrm>
            <a:custGeom>
              <a:avLst/>
              <a:gdLst>
                <a:gd name="T0" fmla="*/ 11 w 12"/>
                <a:gd name="T1" fmla="*/ 13 h 49"/>
                <a:gd name="T2" fmla="*/ 11 w 12"/>
                <a:gd name="T3" fmla="*/ 22 h 49"/>
                <a:gd name="T4" fmla="*/ 4 w 12"/>
                <a:gd name="T5" fmla="*/ 48 h 49"/>
                <a:gd name="T6" fmla="*/ 2 w 12"/>
                <a:gd name="T7" fmla="*/ 30 h 49"/>
                <a:gd name="T8" fmla="*/ 4 w 12"/>
                <a:gd name="T9" fmla="*/ 23 h 49"/>
                <a:gd name="T10" fmla="*/ 0 w 12"/>
                <a:gd name="T11" fmla="*/ 16 h 49"/>
                <a:gd name="T12" fmla="*/ 4 w 12"/>
                <a:gd name="T13" fmla="*/ 0 h 49"/>
                <a:gd name="T14" fmla="*/ 11 w 12"/>
                <a:gd name="T15" fmla="*/ 13 h 49"/>
                <a:gd name="T16" fmla="*/ 11 w 12"/>
                <a:gd name="T17"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9">
                  <a:moveTo>
                    <a:pt x="11" y="13"/>
                  </a:moveTo>
                  <a:lnTo>
                    <a:pt x="11" y="22"/>
                  </a:lnTo>
                  <a:lnTo>
                    <a:pt x="4" y="48"/>
                  </a:lnTo>
                  <a:lnTo>
                    <a:pt x="2" y="30"/>
                  </a:lnTo>
                  <a:lnTo>
                    <a:pt x="4" y="23"/>
                  </a:lnTo>
                  <a:lnTo>
                    <a:pt x="0" y="16"/>
                  </a:lnTo>
                  <a:lnTo>
                    <a:pt x="4" y="0"/>
                  </a:lnTo>
                  <a:lnTo>
                    <a:pt x="11" y="13"/>
                  </a:lnTo>
                  <a:lnTo>
                    <a:pt x="11" y="13"/>
                  </a:lnTo>
                </a:path>
              </a:pathLst>
            </a:custGeom>
            <a:solidFill>
              <a:srgbClr val="FFFF00"/>
            </a:solidFill>
            <a:ln w="9167" cap="flat" cmpd="sng">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8" name="Freeform 22"/>
            <p:cNvSpPr>
              <a:spLocks/>
            </p:cNvSpPr>
            <p:nvPr/>
          </p:nvSpPr>
          <p:spPr bwMode="auto">
            <a:xfrm>
              <a:off x="1252" y="2297"/>
              <a:ext cx="117" cy="106"/>
            </a:xfrm>
            <a:custGeom>
              <a:avLst/>
              <a:gdLst>
                <a:gd name="T0" fmla="*/ 116 w 117"/>
                <a:gd name="T1" fmla="*/ 38 h 106"/>
                <a:gd name="T2" fmla="*/ 65 w 117"/>
                <a:gd name="T3" fmla="*/ 105 h 106"/>
                <a:gd name="T4" fmla="*/ 25 w 117"/>
                <a:gd name="T5" fmla="*/ 104 h 106"/>
                <a:gd name="T6" fmla="*/ 0 w 117"/>
                <a:gd name="T7" fmla="*/ 70 h 106"/>
                <a:gd name="T8" fmla="*/ 0 w 117"/>
                <a:gd name="T9" fmla="*/ 40 h 106"/>
                <a:gd name="T10" fmla="*/ 7 w 117"/>
                <a:gd name="T11" fmla="*/ 27 h 106"/>
                <a:gd name="T12" fmla="*/ 29 w 117"/>
                <a:gd name="T13" fmla="*/ 7 h 106"/>
                <a:gd name="T14" fmla="*/ 48 w 117"/>
                <a:gd name="T15" fmla="*/ 1 h 106"/>
                <a:gd name="T16" fmla="*/ 60 w 117"/>
                <a:gd name="T17" fmla="*/ 0 h 106"/>
                <a:gd name="T18" fmla="*/ 74 w 117"/>
                <a:gd name="T19" fmla="*/ 3 h 106"/>
                <a:gd name="T20" fmla="*/ 85 w 117"/>
                <a:gd name="T21" fmla="*/ 9 h 106"/>
                <a:gd name="T22" fmla="*/ 116 w 117"/>
                <a:gd name="T23" fmla="*/ 38 h 106"/>
                <a:gd name="T24" fmla="*/ 116 w 117"/>
                <a:gd name="T25" fmla="*/ 3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06">
                  <a:moveTo>
                    <a:pt x="116" y="38"/>
                  </a:moveTo>
                  <a:lnTo>
                    <a:pt x="65" y="105"/>
                  </a:lnTo>
                  <a:lnTo>
                    <a:pt x="25" y="104"/>
                  </a:lnTo>
                  <a:lnTo>
                    <a:pt x="0" y="70"/>
                  </a:lnTo>
                  <a:lnTo>
                    <a:pt x="0" y="40"/>
                  </a:lnTo>
                  <a:lnTo>
                    <a:pt x="7" y="27"/>
                  </a:lnTo>
                  <a:lnTo>
                    <a:pt x="29" y="7"/>
                  </a:lnTo>
                  <a:lnTo>
                    <a:pt x="48" y="1"/>
                  </a:lnTo>
                  <a:lnTo>
                    <a:pt x="60" y="0"/>
                  </a:lnTo>
                  <a:lnTo>
                    <a:pt x="74" y="3"/>
                  </a:lnTo>
                  <a:lnTo>
                    <a:pt x="85" y="9"/>
                  </a:lnTo>
                  <a:lnTo>
                    <a:pt x="116" y="38"/>
                  </a:lnTo>
                  <a:lnTo>
                    <a:pt x="116" y="38"/>
                  </a:lnTo>
                </a:path>
              </a:pathLst>
            </a:custGeom>
            <a:solidFill>
              <a:srgbClr val="622100"/>
            </a:solidFill>
            <a:ln w="9167" cap="flat" cmpd="sng">
              <a:solidFill>
                <a:srgbClr val="6221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79" name="Freeform 23"/>
            <p:cNvSpPr>
              <a:spLocks/>
            </p:cNvSpPr>
            <p:nvPr/>
          </p:nvSpPr>
          <p:spPr bwMode="auto">
            <a:xfrm>
              <a:off x="1260" y="2359"/>
              <a:ext cx="103" cy="79"/>
            </a:xfrm>
            <a:custGeom>
              <a:avLst/>
              <a:gdLst>
                <a:gd name="T0" fmla="*/ 100 w 103"/>
                <a:gd name="T1" fmla="*/ 4 h 79"/>
                <a:gd name="T2" fmla="*/ 102 w 103"/>
                <a:gd name="T3" fmla="*/ 18 h 79"/>
                <a:gd name="T4" fmla="*/ 96 w 103"/>
                <a:gd name="T5" fmla="*/ 28 h 79"/>
                <a:gd name="T6" fmla="*/ 98 w 103"/>
                <a:gd name="T7" fmla="*/ 46 h 79"/>
                <a:gd name="T8" fmla="*/ 97 w 103"/>
                <a:gd name="T9" fmla="*/ 47 h 79"/>
                <a:gd name="T10" fmla="*/ 88 w 103"/>
                <a:gd name="T11" fmla="*/ 49 h 79"/>
                <a:gd name="T12" fmla="*/ 85 w 103"/>
                <a:gd name="T13" fmla="*/ 56 h 79"/>
                <a:gd name="T14" fmla="*/ 84 w 103"/>
                <a:gd name="T15" fmla="*/ 57 h 79"/>
                <a:gd name="T16" fmla="*/ 81 w 103"/>
                <a:gd name="T17" fmla="*/ 62 h 79"/>
                <a:gd name="T18" fmla="*/ 78 w 103"/>
                <a:gd name="T19" fmla="*/ 66 h 79"/>
                <a:gd name="T20" fmla="*/ 81 w 103"/>
                <a:gd name="T21" fmla="*/ 70 h 79"/>
                <a:gd name="T22" fmla="*/ 81 w 103"/>
                <a:gd name="T23" fmla="*/ 72 h 79"/>
                <a:gd name="T24" fmla="*/ 80 w 103"/>
                <a:gd name="T25" fmla="*/ 77 h 79"/>
                <a:gd name="T26" fmla="*/ 69 w 103"/>
                <a:gd name="T27" fmla="*/ 78 h 79"/>
                <a:gd name="T28" fmla="*/ 47 w 103"/>
                <a:gd name="T29" fmla="*/ 78 h 79"/>
                <a:gd name="T30" fmla="*/ 29 w 103"/>
                <a:gd name="T31" fmla="*/ 73 h 79"/>
                <a:gd name="T32" fmla="*/ 24 w 103"/>
                <a:gd name="T33" fmla="*/ 67 h 79"/>
                <a:gd name="T34" fmla="*/ 14 w 103"/>
                <a:gd name="T35" fmla="*/ 58 h 79"/>
                <a:gd name="T36" fmla="*/ 2 w 103"/>
                <a:gd name="T37" fmla="*/ 48 h 79"/>
                <a:gd name="T38" fmla="*/ 0 w 103"/>
                <a:gd name="T39" fmla="*/ 37 h 79"/>
                <a:gd name="T40" fmla="*/ 9 w 103"/>
                <a:gd name="T41" fmla="*/ 42 h 79"/>
                <a:gd name="T42" fmla="*/ 17 w 103"/>
                <a:gd name="T43" fmla="*/ 42 h 79"/>
                <a:gd name="T44" fmla="*/ 20 w 103"/>
                <a:gd name="T45" fmla="*/ 43 h 79"/>
                <a:gd name="T46" fmla="*/ 26 w 103"/>
                <a:gd name="T47" fmla="*/ 34 h 79"/>
                <a:gd name="T48" fmla="*/ 42 w 103"/>
                <a:gd name="T49" fmla="*/ 28 h 79"/>
                <a:gd name="T50" fmla="*/ 45 w 103"/>
                <a:gd name="T51" fmla="*/ 30 h 79"/>
                <a:gd name="T52" fmla="*/ 62 w 103"/>
                <a:gd name="T53" fmla="*/ 37 h 79"/>
                <a:gd name="T54" fmla="*/ 78 w 103"/>
                <a:gd name="T55" fmla="*/ 10 h 79"/>
                <a:gd name="T56" fmla="*/ 81 w 103"/>
                <a:gd name="T57" fmla="*/ 8 h 79"/>
                <a:gd name="T58" fmla="*/ 87 w 103"/>
                <a:gd name="T59" fmla="*/ 8 h 79"/>
                <a:gd name="T60" fmla="*/ 97 w 103"/>
                <a:gd name="T61" fmla="*/ 0 h 79"/>
                <a:gd name="T62" fmla="*/ 100 w 103"/>
                <a:gd name="T63" fmla="*/ 4 h 79"/>
                <a:gd name="T64" fmla="*/ 100 w 103"/>
                <a:gd name="T65" fmla="*/ 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79">
                  <a:moveTo>
                    <a:pt x="100" y="4"/>
                  </a:moveTo>
                  <a:lnTo>
                    <a:pt x="102" y="18"/>
                  </a:lnTo>
                  <a:lnTo>
                    <a:pt x="96" y="28"/>
                  </a:lnTo>
                  <a:lnTo>
                    <a:pt x="98" y="46"/>
                  </a:lnTo>
                  <a:lnTo>
                    <a:pt x="97" y="47"/>
                  </a:lnTo>
                  <a:lnTo>
                    <a:pt x="88" y="49"/>
                  </a:lnTo>
                  <a:lnTo>
                    <a:pt x="85" y="56"/>
                  </a:lnTo>
                  <a:lnTo>
                    <a:pt x="84" y="57"/>
                  </a:lnTo>
                  <a:lnTo>
                    <a:pt x="81" y="62"/>
                  </a:lnTo>
                  <a:lnTo>
                    <a:pt x="78" y="66"/>
                  </a:lnTo>
                  <a:lnTo>
                    <a:pt x="81" y="70"/>
                  </a:lnTo>
                  <a:lnTo>
                    <a:pt x="81" y="72"/>
                  </a:lnTo>
                  <a:lnTo>
                    <a:pt x="80" y="77"/>
                  </a:lnTo>
                  <a:lnTo>
                    <a:pt x="69" y="78"/>
                  </a:lnTo>
                  <a:lnTo>
                    <a:pt x="47" y="78"/>
                  </a:lnTo>
                  <a:lnTo>
                    <a:pt x="29" y="73"/>
                  </a:lnTo>
                  <a:lnTo>
                    <a:pt x="24" y="67"/>
                  </a:lnTo>
                  <a:lnTo>
                    <a:pt x="14" y="58"/>
                  </a:lnTo>
                  <a:lnTo>
                    <a:pt x="2" y="48"/>
                  </a:lnTo>
                  <a:lnTo>
                    <a:pt x="0" y="37"/>
                  </a:lnTo>
                  <a:lnTo>
                    <a:pt x="9" y="42"/>
                  </a:lnTo>
                  <a:lnTo>
                    <a:pt x="17" y="42"/>
                  </a:lnTo>
                  <a:lnTo>
                    <a:pt x="20" y="43"/>
                  </a:lnTo>
                  <a:lnTo>
                    <a:pt x="26" y="34"/>
                  </a:lnTo>
                  <a:lnTo>
                    <a:pt x="42" y="28"/>
                  </a:lnTo>
                  <a:lnTo>
                    <a:pt x="45" y="30"/>
                  </a:lnTo>
                  <a:lnTo>
                    <a:pt x="62" y="37"/>
                  </a:lnTo>
                  <a:lnTo>
                    <a:pt x="78" y="10"/>
                  </a:lnTo>
                  <a:lnTo>
                    <a:pt x="81" y="8"/>
                  </a:lnTo>
                  <a:lnTo>
                    <a:pt x="87" y="8"/>
                  </a:lnTo>
                  <a:lnTo>
                    <a:pt x="97" y="0"/>
                  </a:lnTo>
                  <a:lnTo>
                    <a:pt x="100" y="4"/>
                  </a:lnTo>
                  <a:lnTo>
                    <a:pt x="100" y="4"/>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0" name="Freeform 24"/>
            <p:cNvSpPr>
              <a:spLocks/>
            </p:cNvSpPr>
            <p:nvPr/>
          </p:nvSpPr>
          <p:spPr bwMode="auto">
            <a:xfrm>
              <a:off x="1004" y="2419"/>
              <a:ext cx="244" cy="180"/>
            </a:xfrm>
            <a:custGeom>
              <a:avLst/>
              <a:gdLst>
                <a:gd name="T0" fmla="*/ 242 w 244"/>
                <a:gd name="T1" fmla="*/ 138 h 180"/>
                <a:gd name="T2" fmla="*/ 243 w 244"/>
                <a:gd name="T3" fmla="*/ 133 h 180"/>
                <a:gd name="T4" fmla="*/ 201 w 244"/>
                <a:gd name="T5" fmla="*/ 133 h 180"/>
                <a:gd name="T6" fmla="*/ 191 w 244"/>
                <a:gd name="T7" fmla="*/ 131 h 180"/>
                <a:gd name="T8" fmla="*/ 181 w 244"/>
                <a:gd name="T9" fmla="*/ 131 h 180"/>
                <a:gd name="T10" fmla="*/ 173 w 244"/>
                <a:gd name="T11" fmla="*/ 133 h 180"/>
                <a:gd name="T12" fmla="*/ 170 w 244"/>
                <a:gd name="T13" fmla="*/ 133 h 180"/>
                <a:gd name="T14" fmla="*/ 165 w 244"/>
                <a:gd name="T15" fmla="*/ 128 h 180"/>
                <a:gd name="T16" fmla="*/ 159 w 244"/>
                <a:gd name="T17" fmla="*/ 131 h 180"/>
                <a:gd name="T18" fmla="*/ 160 w 244"/>
                <a:gd name="T19" fmla="*/ 123 h 180"/>
                <a:gd name="T20" fmla="*/ 145 w 244"/>
                <a:gd name="T21" fmla="*/ 118 h 180"/>
                <a:gd name="T22" fmla="*/ 146 w 244"/>
                <a:gd name="T23" fmla="*/ 112 h 180"/>
                <a:gd name="T24" fmla="*/ 134 w 244"/>
                <a:gd name="T25" fmla="*/ 103 h 180"/>
                <a:gd name="T26" fmla="*/ 13 w 244"/>
                <a:gd name="T27" fmla="*/ 0 h 180"/>
                <a:gd name="T28" fmla="*/ 0 w 244"/>
                <a:gd name="T29" fmla="*/ 6 h 180"/>
                <a:gd name="T30" fmla="*/ 0 w 244"/>
                <a:gd name="T31" fmla="*/ 167 h 180"/>
                <a:gd name="T32" fmla="*/ 9 w 244"/>
                <a:gd name="T33" fmla="*/ 179 h 180"/>
                <a:gd name="T34" fmla="*/ 130 w 244"/>
                <a:gd name="T35" fmla="*/ 179 h 180"/>
                <a:gd name="T36" fmla="*/ 151 w 244"/>
                <a:gd name="T37" fmla="*/ 176 h 180"/>
                <a:gd name="T38" fmla="*/ 242 w 244"/>
                <a:gd name="T39" fmla="*/ 138 h 180"/>
                <a:gd name="T40" fmla="*/ 242 w 244"/>
                <a:gd name="T41" fmla="*/ 13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4" h="180">
                  <a:moveTo>
                    <a:pt x="242" y="138"/>
                  </a:moveTo>
                  <a:lnTo>
                    <a:pt x="243" y="133"/>
                  </a:lnTo>
                  <a:lnTo>
                    <a:pt x="201" y="133"/>
                  </a:lnTo>
                  <a:lnTo>
                    <a:pt x="191" y="131"/>
                  </a:lnTo>
                  <a:lnTo>
                    <a:pt x="181" y="131"/>
                  </a:lnTo>
                  <a:lnTo>
                    <a:pt x="173" y="133"/>
                  </a:lnTo>
                  <a:lnTo>
                    <a:pt x="170" y="133"/>
                  </a:lnTo>
                  <a:lnTo>
                    <a:pt x="165" y="128"/>
                  </a:lnTo>
                  <a:lnTo>
                    <a:pt x="159" y="131"/>
                  </a:lnTo>
                  <a:lnTo>
                    <a:pt x="160" y="123"/>
                  </a:lnTo>
                  <a:lnTo>
                    <a:pt x="145" y="118"/>
                  </a:lnTo>
                  <a:lnTo>
                    <a:pt x="146" y="112"/>
                  </a:lnTo>
                  <a:lnTo>
                    <a:pt x="134" y="103"/>
                  </a:lnTo>
                  <a:lnTo>
                    <a:pt x="13" y="0"/>
                  </a:lnTo>
                  <a:lnTo>
                    <a:pt x="0" y="6"/>
                  </a:lnTo>
                  <a:lnTo>
                    <a:pt x="0" y="167"/>
                  </a:lnTo>
                  <a:lnTo>
                    <a:pt x="9" y="179"/>
                  </a:lnTo>
                  <a:lnTo>
                    <a:pt x="130" y="179"/>
                  </a:lnTo>
                  <a:lnTo>
                    <a:pt x="151" y="176"/>
                  </a:lnTo>
                  <a:lnTo>
                    <a:pt x="242" y="138"/>
                  </a:lnTo>
                  <a:lnTo>
                    <a:pt x="242" y="138"/>
                  </a:lnTo>
                </a:path>
              </a:pathLst>
            </a:custGeom>
            <a:solidFill>
              <a:srgbClr val="FF0000"/>
            </a:solidFill>
            <a:ln w="9167"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1" name="Freeform 25"/>
            <p:cNvSpPr>
              <a:spLocks/>
            </p:cNvSpPr>
            <p:nvPr/>
          </p:nvSpPr>
          <p:spPr bwMode="auto">
            <a:xfrm>
              <a:off x="1026" y="2396"/>
              <a:ext cx="99" cy="164"/>
            </a:xfrm>
            <a:custGeom>
              <a:avLst/>
              <a:gdLst>
                <a:gd name="T0" fmla="*/ 3 w 99"/>
                <a:gd name="T1" fmla="*/ 0 h 164"/>
                <a:gd name="T2" fmla="*/ 0 w 99"/>
                <a:gd name="T3" fmla="*/ 6 h 164"/>
                <a:gd name="T4" fmla="*/ 11 w 99"/>
                <a:gd name="T5" fmla="*/ 83 h 164"/>
                <a:gd name="T6" fmla="*/ 13 w 99"/>
                <a:gd name="T7" fmla="*/ 85 h 164"/>
                <a:gd name="T8" fmla="*/ 98 w 99"/>
                <a:gd name="T9" fmla="*/ 163 h 164"/>
                <a:gd name="T10" fmla="*/ 98 w 99"/>
                <a:gd name="T11" fmla="*/ 98 h 164"/>
                <a:gd name="T12" fmla="*/ 85 w 99"/>
                <a:gd name="T13" fmla="*/ 73 h 164"/>
                <a:gd name="T14" fmla="*/ 85 w 99"/>
                <a:gd name="T15" fmla="*/ 55 h 164"/>
                <a:gd name="T16" fmla="*/ 60 w 99"/>
                <a:gd name="T17" fmla="*/ 19 h 164"/>
                <a:gd name="T18" fmla="*/ 3 w 99"/>
                <a:gd name="T19" fmla="*/ 0 h 164"/>
                <a:gd name="T20" fmla="*/ 3 w 99"/>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4">
                  <a:moveTo>
                    <a:pt x="3" y="0"/>
                  </a:moveTo>
                  <a:lnTo>
                    <a:pt x="0" y="6"/>
                  </a:lnTo>
                  <a:lnTo>
                    <a:pt x="11" y="83"/>
                  </a:lnTo>
                  <a:lnTo>
                    <a:pt x="13" y="85"/>
                  </a:lnTo>
                  <a:lnTo>
                    <a:pt x="98" y="163"/>
                  </a:lnTo>
                  <a:lnTo>
                    <a:pt x="98" y="98"/>
                  </a:lnTo>
                  <a:lnTo>
                    <a:pt x="85" y="73"/>
                  </a:lnTo>
                  <a:lnTo>
                    <a:pt x="85" y="55"/>
                  </a:lnTo>
                  <a:lnTo>
                    <a:pt x="60" y="19"/>
                  </a:lnTo>
                  <a:lnTo>
                    <a:pt x="3" y="0"/>
                  </a:lnTo>
                  <a:lnTo>
                    <a:pt x="3" y="0"/>
                  </a:lnTo>
                </a:path>
              </a:pathLst>
            </a:custGeom>
            <a:solidFill>
              <a:srgbClr val="FFFF00"/>
            </a:solidFill>
            <a:ln w="9167" cap="flat" cmpd="sng">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2" name="Freeform 26"/>
            <p:cNvSpPr>
              <a:spLocks/>
            </p:cNvSpPr>
            <p:nvPr/>
          </p:nvSpPr>
          <p:spPr bwMode="auto">
            <a:xfrm>
              <a:off x="1229" y="2524"/>
              <a:ext cx="74" cy="61"/>
            </a:xfrm>
            <a:custGeom>
              <a:avLst/>
              <a:gdLst>
                <a:gd name="T0" fmla="*/ 17 w 74"/>
                <a:gd name="T1" fmla="*/ 60 h 61"/>
                <a:gd name="T2" fmla="*/ 39 w 74"/>
                <a:gd name="T3" fmla="*/ 55 h 61"/>
                <a:gd name="T4" fmla="*/ 50 w 74"/>
                <a:gd name="T5" fmla="*/ 44 h 61"/>
                <a:gd name="T6" fmla="*/ 54 w 74"/>
                <a:gd name="T7" fmla="*/ 48 h 61"/>
                <a:gd name="T8" fmla="*/ 57 w 74"/>
                <a:gd name="T9" fmla="*/ 48 h 61"/>
                <a:gd name="T10" fmla="*/ 73 w 74"/>
                <a:gd name="T11" fmla="*/ 34 h 61"/>
                <a:gd name="T12" fmla="*/ 71 w 74"/>
                <a:gd name="T13" fmla="*/ 19 h 61"/>
                <a:gd name="T14" fmla="*/ 48 w 74"/>
                <a:gd name="T15" fmla="*/ 0 h 61"/>
                <a:gd name="T16" fmla="*/ 35 w 74"/>
                <a:gd name="T17" fmla="*/ 0 h 61"/>
                <a:gd name="T18" fmla="*/ 31 w 74"/>
                <a:gd name="T19" fmla="*/ 4 h 61"/>
                <a:gd name="T20" fmla="*/ 21 w 74"/>
                <a:gd name="T21" fmla="*/ 30 h 61"/>
                <a:gd name="T22" fmla="*/ 15 w 74"/>
                <a:gd name="T23" fmla="*/ 34 h 61"/>
                <a:gd name="T24" fmla="*/ 0 w 74"/>
                <a:gd name="T25" fmla="*/ 51 h 61"/>
                <a:gd name="T26" fmla="*/ 17 w 74"/>
                <a:gd name="T27" fmla="*/ 60 h 61"/>
                <a:gd name="T28" fmla="*/ 17 w 74"/>
                <a:gd name="T29"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61">
                  <a:moveTo>
                    <a:pt x="17" y="60"/>
                  </a:moveTo>
                  <a:lnTo>
                    <a:pt x="39" y="55"/>
                  </a:lnTo>
                  <a:lnTo>
                    <a:pt x="50" y="44"/>
                  </a:lnTo>
                  <a:lnTo>
                    <a:pt x="54" y="48"/>
                  </a:lnTo>
                  <a:lnTo>
                    <a:pt x="57" y="48"/>
                  </a:lnTo>
                  <a:lnTo>
                    <a:pt x="73" y="34"/>
                  </a:lnTo>
                  <a:lnTo>
                    <a:pt x="71" y="19"/>
                  </a:lnTo>
                  <a:lnTo>
                    <a:pt x="48" y="0"/>
                  </a:lnTo>
                  <a:lnTo>
                    <a:pt x="35" y="0"/>
                  </a:lnTo>
                  <a:lnTo>
                    <a:pt x="31" y="4"/>
                  </a:lnTo>
                  <a:lnTo>
                    <a:pt x="21" y="30"/>
                  </a:lnTo>
                  <a:lnTo>
                    <a:pt x="15" y="34"/>
                  </a:lnTo>
                  <a:lnTo>
                    <a:pt x="0" y="51"/>
                  </a:lnTo>
                  <a:lnTo>
                    <a:pt x="17" y="60"/>
                  </a:lnTo>
                  <a:lnTo>
                    <a:pt x="17" y="60"/>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3" name="Freeform 27"/>
            <p:cNvSpPr>
              <a:spLocks/>
            </p:cNvSpPr>
            <p:nvPr/>
          </p:nvSpPr>
          <p:spPr bwMode="auto">
            <a:xfrm>
              <a:off x="1009" y="2255"/>
              <a:ext cx="147" cy="150"/>
            </a:xfrm>
            <a:custGeom>
              <a:avLst/>
              <a:gdLst>
                <a:gd name="T0" fmla="*/ 41 w 147"/>
                <a:gd name="T1" fmla="*/ 149 h 150"/>
                <a:gd name="T2" fmla="*/ 25 w 147"/>
                <a:gd name="T3" fmla="*/ 145 h 150"/>
                <a:gd name="T4" fmla="*/ 13 w 147"/>
                <a:gd name="T5" fmla="*/ 132 h 150"/>
                <a:gd name="T6" fmla="*/ 7 w 147"/>
                <a:gd name="T7" fmla="*/ 121 h 150"/>
                <a:gd name="T8" fmla="*/ 3 w 147"/>
                <a:gd name="T9" fmla="*/ 117 h 150"/>
                <a:gd name="T10" fmla="*/ 0 w 147"/>
                <a:gd name="T11" fmla="*/ 102 h 150"/>
                <a:gd name="T12" fmla="*/ 4 w 147"/>
                <a:gd name="T13" fmla="*/ 94 h 150"/>
                <a:gd name="T14" fmla="*/ 4 w 147"/>
                <a:gd name="T15" fmla="*/ 40 h 150"/>
                <a:gd name="T16" fmla="*/ 8 w 147"/>
                <a:gd name="T17" fmla="*/ 36 h 150"/>
                <a:gd name="T18" fmla="*/ 4 w 147"/>
                <a:gd name="T19" fmla="*/ 25 h 150"/>
                <a:gd name="T20" fmla="*/ 10 w 147"/>
                <a:gd name="T21" fmla="*/ 21 h 150"/>
                <a:gd name="T22" fmla="*/ 6 w 147"/>
                <a:gd name="T23" fmla="*/ 17 h 150"/>
                <a:gd name="T24" fmla="*/ 8 w 147"/>
                <a:gd name="T25" fmla="*/ 13 h 150"/>
                <a:gd name="T26" fmla="*/ 18 w 147"/>
                <a:gd name="T27" fmla="*/ 6 h 150"/>
                <a:gd name="T28" fmla="*/ 38 w 147"/>
                <a:gd name="T29" fmla="*/ 6 h 150"/>
                <a:gd name="T30" fmla="*/ 50 w 147"/>
                <a:gd name="T31" fmla="*/ 0 h 150"/>
                <a:gd name="T32" fmla="*/ 75 w 147"/>
                <a:gd name="T33" fmla="*/ 6 h 150"/>
                <a:gd name="T34" fmla="*/ 109 w 147"/>
                <a:gd name="T35" fmla="*/ 22 h 150"/>
                <a:gd name="T36" fmla="*/ 118 w 147"/>
                <a:gd name="T37" fmla="*/ 30 h 150"/>
                <a:gd name="T38" fmla="*/ 126 w 147"/>
                <a:gd name="T39" fmla="*/ 47 h 150"/>
                <a:gd name="T40" fmla="*/ 137 w 147"/>
                <a:gd name="T41" fmla="*/ 54 h 150"/>
                <a:gd name="T42" fmla="*/ 146 w 147"/>
                <a:gd name="T43" fmla="*/ 77 h 150"/>
                <a:gd name="T44" fmla="*/ 143 w 147"/>
                <a:gd name="T45" fmla="*/ 84 h 150"/>
                <a:gd name="T46" fmla="*/ 138 w 147"/>
                <a:gd name="T47" fmla="*/ 82 h 150"/>
                <a:gd name="T48" fmla="*/ 135 w 147"/>
                <a:gd name="T49" fmla="*/ 87 h 150"/>
                <a:gd name="T50" fmla="*/ 129 w 147"/>
                <a:gd name="T51" fmla="*/ 87 h 150"/>
                <a:gd name="T52" fmla="*/ 50 w 147"/>
                <a:gd name="T53" fmla="*/ 146 h 150"/>
                <a:gd name="T54" fmla="*/ 41 w 147"/>
                <a:gd name="T55" fmla="*/ 149 h 150"/>
                <a:gd name="T56" fmla="*/ 41 w 147"/>
                <a:gd name="T57" fmla="*/ 14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7" h="150">
                  <a:moveTo>
                    <a:pt x="41" y="149"/>
                  </a:moveTo>
                  <a:lnTo>
                    <a:pt x="25" y="145"/>
                  </a:lnTo>
                  <a:lnTo>
                    <a:pt x="13" y="132"/>
                  </a:lnTo>
                  <a:lnTo>
                    <a:pt x="7" y="121"/>
                  </a:lnTo>
                  <a:lnTo>
                    <a:pt x="3" y="117"/>
                  </a:lnTo>
                  <a:lnTo>
                    <a:pt x="0" y="102"/>
                  </a:lnTo>
                  <a:lnTo>
                    <a:pt x="4" y="94"/>
                  </a:lnTo>
                  <a:lnTo>
                    <a:pt x="4" y="40"/>
                  </a:lnTo>
                  <a:lnTo>
                    <a:pt x="8" y="36"/>
                  </a:lnTo>
                  <a:lnTo>
                    <a:pt x="4" y="25"/>
                  </a:lnTo>
                  <a:lnTo>
                    <a:pt x="10" y="21"/>
                  </a:lnTo>
                  <a:lnTo>
                    <a:pt x="6" y="17"/>
                  </a:lnTo>
                  <a:lnTo>
                    <a:pt x="8" y="13"/>
                  </a:lnTo>
                  <a:lnTo>
                    <a:pt x="18" y="6"/>
                  </a:lnTo>
                  <a:lnTo>
                    <a:pt x="38" y="6"/>
                  </a:lnTo>
                  <a:lnTo>
                    <a:pt x="50" y="0"/>
                  </a:lnTo>
                  <a:lnTo>
                    <a:pt x="75" y="6"/>
                  </a:lnTo>
                  <a:lnTo>
                    <a:pt x="109" y="22"/>
                  </a:lnTo>
                  <a:lnTo>
                    <a:pt x="118" y="30"/>
                  </a:lnTo>
                  <a:lnTo>
                    <a:pt x="126" y="47"/>
                  </a:lnTo>
                  <a:lnTo>
                    <a:pt x="137" y="54"/>
                  </a:lnTo>
                  <a:lnTo>
                    <a:pt x="146" y="77"/>
                  </a:lnTo>
                  <a:lnTo>
                    <a:pt x="143" y="84"/>
                  </a:lnTo>
                  <a:lnTo>
                    <a:pt x="138" y="82"/>
                  </a:lnTo>
                  <a:lnTo>
                    <a:pt x="135" y="87"/>
                  </a:lnTo>
                  <a:lnTo>
                    <a:pt x="129" y="87"/>
                  </a:lnTo>
                  <a:lnTo>
                    <a:pt x="50" y="146"/>
                  </a:lnTo>
                  <a:lnTo>
                    <a:pt x="41" y="149"/>
                  </a:lnTo>
                  <a:lnTo>
                    <a:pt x="41" y="149"/>
                  </a:lnTo>
                </a:path>
              </a:pathLst>
            </a:custGeom>
            <a:solidFill>
              <a:srgbClr val="FFFF00"/>
            </a:solidFill>
            <a:ln w="9167" cap="flat" cmpd="sng">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4" name="Freeform 28"/>
            <p:cNvSpPr>
              <a:spLocks/>
            </p:cNvSpPr>
            <p:nvPr/>
          </p:nvSpPr>
          <p:spPr bwMode="auto">
            <a:xfrm>
              <a:off x="1047" y="2323"/>
              <a:ext cx="101" cy="178"/>
            </a:xfrm>
            <a:custGeom>
              <a:avLst/>
              <a:gdLst>
                <a:gd name="T0" fmla="*/ 90 w 101"/>
                <a:gd name="T1" fmla="*/ 61 h 178"/>
                <a:gd name="T2" fmla="*/ 91 w 101"/>
                <a:gd name="T3" fmla="*/ 52 h 178"/>
                <a:gd name="T4" fmla="*/ 100 w 101"/>
                <a:gd name="T5" fmla="*/ 46 h 178"/>
                <a:gd name="T6" fmla="*/ 100 w 101"/>
                <a:gd name="T7" fmla="*/ 44 h 178"/>
                <a:gd name="T8" fmla="*/ 100 w 101"/>
                <a:gd name="T9" fmla="*/ 42 h 178"/>
                <a:gd name="T10" fmla="*/ 90 w 101"/>
                <a:gd name="T11" fmla="*/ 29 h 178"/>
                <a:gd name="T12" fmla="*/ 95 w 101"/>
                <a:gd name="T13" fmla="*/ 22 h 178"/>
                <a:gd name="T14" fmla="*/ 96 w 101"/>
                <a:gd name="T15" fmla="*/ 18 h 178"/>
                <a:gd name="T16" fmla="*/ 94 w 101"/>
                <a:gd name="T17" fmla="*/ 14 h 178"/>
                <a:gd name="T18" fmla="*/ 88 w 101"/>
                <a:gd name="T19" fmla="*/ 0 h 178"/>
                <a:gd name="T20" fmla="*/ 84 w 101"/>
                <a:gd name="T21" fmla="*/ 6 h 178"/>
                <a:gd name="T22" fmla="*/ 62 w 101"/>
                <a:gd name="T23" fmla="*/ 18 h 178"/>
                <a:gd name="T24" fmla="*/ 50 w 101"/>
                <a:gd name="T25" fmla="*/ 29 h 178"/>
                <a:gd name="T26" fmla="*/ 34 w 101"/>
                <a:gd name="T27" fmla="*/ 37 h 178"/>
                <a:gd name="T28" fmla="*/ 27 w 101"/>
                <a:gd name="T29" fmla="*/ 41 h 178"/>
                <a:gd name="T30" fmla="*/ 20 w 101"/>
                <a:gd name="T31" fmla="*/ 58 h 178"/>
                <a:gd name="T32" fmla="*/ 10 w 101"/>
                <a:gd name="T33" fmla="*/ 74 h 178"/>
                <a:gd name="T34" fmla="*/ 0 w 101"/>
                <a:gd name="T35" fmla="*/ 79 h 178"/>
                <a:gd name="T36" fmla="*/ 0 w 101"/>
                <a:gd name="T37" fmla="*/ 82 h 178"/>
                <a:gd name="T38" fmla="*/ 22 w 101"/>
                <a:gd name="T39" fmla="*/ 126 h 178"/>
                <a:gd name="T40" fmla="*/ 53 w 101"/>
                <a:gd name="T41" fmla="*/ 162 h 178"/>
                <a:gd name="T42" fmla="*/ 59 w 101"/>
                <a:gd name="T43" fmla="*/ 177 h 178"/>
                <a:gd name="T44" fmla="*/ 52 w 101"/>
                <a:gd name="T45" fmla="*/ 144 h 178"/>
                <a:gd name="T46" fmla="*/ 39 w 101"/>
                <a:gd name="T47" fmla="*/ 114 h 178"/>
                <a:gd name="T48" fmla="*/ 47 w 101"/>
                <a:gd name="T49" fmla="*/ 108 h 178"/>
                <a:gd name="T50" fmla="*/ 52 w 101"/>
                <a:gd name="T51" fmla="*/ 98 h 178"/>
                <a:gd name="T52" fmla="*/ 57 w 101"/>
                <a:gd name="T53" fmla="*/ 93 h 178"/>
                <a:gd name="T54" fmla="*/ 80 w 101"/>
                <a:gd name="T55" fmla="*/ 88 h 178"/>
                <a:gd name="T56" fmla="*/ 86 w 101"/>
                <a:gd name="T57" fmla="*/ 79 h 178"/>
                <a:gd name="T58" fmla="*/ 86 w 101"/>
                <a:gd name="T59" fmla="*/ 76 h 178"/>
                <a:gd name="T60" fmla="*/ 84 w 101"/>
                <a:gd name="T61" fmla="*/ 73 h 178"/>
                <a:gd name="T62" fmla="*/ 89 w 101"/>
                <a:gd name="T63" fmla="*/ 68 h 178"/>
                <a:gd name="T64" fmla="*/ 88 w 101"/>
                <a:gd name="T65" fmla="*/ 64 h 178"/>
                <a:gd name="T66" fmla="*/ 90 w 101"/>
                <a:gd name="T67" fmla="*/ 61 h 178"/>
                <a:gd name="T68" fmla="*/ 90 w 101"/>
                <a:gd name="T69" fmla="*/ 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1" h="178">
                  <a:moveTo>
                    <a:pt x="90" y="61"/>
                  </a:moveTo>
                  <a:lnTo>
                    <a:pt x="91" y="52"/>
                  </a:lnTo>
                  <a:lnTo>
                    <a:pt x="100" y="46"/>
                  </a:lnTo>
                  <a:lnTo>
                    <a:pt x="100" y="44"/>
                  </a:lnTo>
                  <a:lnTo>
                    <a:pt x="100" y="42"/>
                  </a:lnTo>
                  <a:lnTo>
                    <a:pt x="90" y="29"/>
                  </a:lnTo>
                  <a:lnTo>
                    <a:pt x="95" y="22"/>
                  </a:lnTo>
                  <a:lnTo>
                    <a:pt x="96" y="18"/>
                  </a:lnTo>
                  <a:lnTo>
                    <a:pt x="94" y="14"/>
                  </a:lnTo>
                  <a:lnTo>
                    <a:pt x="88" y="0"/>
                  </a:lnTo>
                  <a:lnTo>
                    <a:pt x="84" y="6"/>
                  </a:lnTo>
                  <a:lnTo>
                    <a:pt x="62" y="18"/>
                  </a:lnTo>
                  <a:lnTo>
                    <a:pt x="50" y="29"/>
                  </a:lnTo>
                  <a:lnTo>
                    <a:pt x="34" y="37"/>
                  </a:lnTo>
                  <a:lnTo>
                    <a:pt x="27" y="41"/>
                  </a:lnTo>
                  <a:lnTo>
                    <a:pt x="20" y="58"/>
                  </a:lnTo>
                  <a:lnTo>
                    <a:pt x="10" y="74"/>
                  </a:lnTo>
                  <a:lnTo>
                    <a:pt x="0" y="79"/>
                  </a:lnTo>
                  <a:lnTo>
                    <a:pt x="0" y="82"/>
                  </a:lnTo>
                  <a:lnTo>
                    <a:pt x="22" y="126"/>
                  </a:lnTo>
                  <a:lnTo>
                    <a:pt x="53" y="162"/>
                  </a:lnTo>
                  <a:lnTo>
                    <a:pt x="59" y="177"/>
                  </a:lnTo>
                  <a:lnTo>
                    <a:pt x="52" y="144"/>
                  </a:lnTo>
                  <a:lnTo>
                    <a:pt x="39" y="114"/>
                  </a:lnTo>
                  <a:lnTo>
                    <a:pt x="47" y="108"/>
                  </a:lnTo>
                  <a:lnTo>
                    <a:pt x="52" y="98"/>
                  </a:lnTo>
                  <a:lnTo>
                    <a:pt x="57" y="93"/>
                  </a:lnTo>
                  <a:lnTo>
                    <a:pt x="80" y="88"/>
                  </a:lnTo>
                  <a:lnTo>
                    <a:pt x="86" y="79"/>
                  </a:lnTo>
                  <a:lnTo>
                    <a:pt x="86" y="76"/>
                  </a:lnTo>
                  <a:lnTo>
                    <a:pt x="84" y="73"/>
                  </a:lnTo>
                  <a:lnTo>
                    <a:pt x="89" y="68"/>
                  </a:lnTo>
                  <a:lnTo>
                    <a:pt x="88" y="64"/>
                  </a:lnTo>
                  <a:lnTo>
                    <a:pt x="90" y="61"/>
                  </a:lnTo>
                  <a:lnTo>
                    <a:pt x="90" y="61"/>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5" name="Freeform 29"/>
            <p:cNvSpPr>
              <a:spLocks/>
            </p:cNvSpPr>
            <p:nvPr/>
          </p:nvSpPr>
          <p:spPr bwMode="auto">
            <a:xfrm>
              <a:off x="1089" y="2373"/>
              <a:ext cx="7" cy="8"/>
            </a:xfrm>
            <a:custGeom>
              <a:avLst/>
              <a:gdLst>
                <a:gd name="T0" fmla="*/ 4 w 7"/>
                <a:gd name="T1" fmla="*/ 0 h 8"/>
                <a:gd name="T2" fmla="*/ 1 w 7"/>
                <a:gd name="T3" fmla="*/ 2 h 8"/>
                <a:gd name="T4" fmla="*/ 0 w 7"/>
                <a:gd name="T5" fmla="*/ 5 h 8"/>
                <a:gd name="T6" fmla="*/ 2 w 7"/>
                <a:gd name="T7" fmla="*/ 7 h 8"/>
                <a:gd name="T8" fmla="*/ 5 w 7"/>
                <a:gd name="T9" fmla="*/ 7 h 8"/>
                <a:gd name="T10" fmla="*/ 6 w 7"/>
                <a:gd name="T11" fmla="*/ 6 h 8"/>
                <a:gd name="T12" fmla="*/ 6 w 7"/>
                <a:gd name="T13" fmla="*/ 2 h 8"/>
                <a:gd name="T14" fmla="*/ 4 w 7"/>
                <a:gd name="T15" fmla="*/ 0 h 8"/>
                <a:gd name="T16" fmla="*/ 4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0"/>
                  </a:moveTo>
                  <a:lnTo>
                    <a:pt x="1" y="2"/>
                  </a:lnTo>
                  <a:lnTo>
                    <a:pt x="0" y="5"/>
                  </a:lnTo>
                  <a:lnTo>
                    <a:pt x="2" y="7"/>
                  </a:lnTo>
                  <a:lnTo>
                    <a:pt x="5" y="7"/>
                  </a:lnTo>
                  <a:lnTo>
                    <a:pt x="6" y="6"/>
                  </a:lnTo>
                  <a:lnTo>
                    <a:pt x="6" y="2"/>
                  </a:lnTo>
                  <a:lnTo>
                    <a:pt x="4" y="0"/>
                  </a:lnTo>
                  <a:lnTo>
                    <a:pt x="4" y="0"/>
                  </a:lnTo>
                </a:path>
              </a:pathLst>
            </a:custGeom>
            <a:solidFill>
              <a:srgbClr val="FF0000"/>
            </a:solidFill>
            <a:ln w="9167" cap="flat"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6" name="Freeform 30"/>
            <p:cNvSpPr>
              <a:spLocks/>
            </p:cNvSpPr>
            <p:nvPr/>
          </p:nvSpPr>
          <p:spPr bwMode="auto">
            <a:xfrm>
              <a:off x="1464" y="2479"/>
              <a:ext cx="44" cy="24"/>
            </a:xfrm>
            <a:custGeom>
              <a:avLst/>
              <a:gdLst>
                <a:gd name="T0" fmla="*/ 30 w 44"/>
                <a:gd name="T1" fmla="*/ 23 h 24"/>
                <a:gd name="T2" fmla="*/ 43 w 44"/>
                <a:gd name="T3" fmla="*/ 21 h 24"/>
                <a:gd name="T4" fmla="*/ 43 w 44"/>
                <a:gd name="T5" fmla="*/ 10 h 24"/>
                <a:gd name="T6" fmla="*/ 28 w 44"/>
                <a:gd name="T7" fmla="*/ 0 h 24"/>
                <a:gd name="T8" fmla="*/ 12 w 44"/>
                <a:gd name="T9" fmla="*/ 5 h 24"/>
                <a:gd name="T10" fmla="*/ 0 w 44"/>
                <a:gd name="T11" fmla="*/ 22 h 24"/>
                <a:gd name="T12" fmla="*/ 30 w 44"/>
                <a:gd name="T13" fmla="*/ 23 h 24"/>
                <a:gd name="T14" fmla="*/ 30 w 44"/>
                <a:gd name="T15" fmla="*/ 2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4">
                  <a:moveTo>
                    <a:pt x="30" y="23"/>
                  </a:moveTo>
                  <a:lnTo>
                    <a:pt x="43" y="21"/>
                  </a:lnTo>
                  <a:lnTo>
                    <a:pt x="43" y="10"/>
                  </a:lnTo>
                  <a:lnTo>
                    <a:pt x="28" y="0"/>
                  </a:lnTo>
                  <a:lnTo>
                    <a:pt x="12" y="5"/>
                  </a:lnTo>
                  <a:lnTo>
                    <a:pt x="0" y="22"/>
                  </a:lnTo>
                  <a:lnTo>
                    <a:pt x="30" y="23"/>
                  </a:lnTo>
                  <a:lnTo>
                    <a:pt x="30" y="23"/>
                  </a:lnTo>
                </a:path>
              </a:pathLst>
            </a:custGeom>
            <a:solidFill>
              <a:srgbClr val="FFC281"/>
            </a:solidFill>
            <a:ln w="9167" cap="flat" cmpd="sng">
              <a:solidFill>
                <a:srgbClr val="FFC28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7" name="Freeform 31"/>
            <p:cNvSpPr>
              <a:spLocks/>
            </p:cNvSpPr>
            <p:nvPr/>
          </p:nvSpPr>
          <p:spPr bwMode="auto">
            <a:xfrm>
              <a:off x="1131" y="2337"/>
              <a:ext cx="13" cy="8"/>
            </a:xfrm>
            <a:custGeom>
              <a:avLst/>
              <a:gdLst>
                <a:gd name="T0" fmla="*/ 9 w 13"/>
                <a:gd name="T1" fmla="*/ 5 h 8"/>
                <a:gd name="T2" fmla="*/ 12 w 13"/>
                <a:gd name="T3" fmla="*/ 3 h 8"/>
                <a:gd name="T4" fmla="*/ 12 w 13"/>
                <a:gd name="T5" fmla="*/ 2 h 8"/>
                <a:gd name="T6" fmla="*/ 8 w 13"/>
                <a:gd name="T7" fmla="*/ 0 h 8"/>
                <a:gd name="T8" fmla="*/ 6 w 13"/>
                <a:gd name="T9" fmla="*/ 0 h 8"/>
                <a:gd name="T10" fmla="*/ 0 w 13"/>
                <a:gd name="T11" fmla="*/ 7 h 8"/>
                <a:gd name="T12" fmla="*/ 6 w 13"/>
                <a:gd name="T13" fmla="*/ 2 h 8"/>
                <a:gd name="T14" fmla="*/ 8 w 13"/>
                <a:gd name="T15" fmla="*/ 2 h 8"/>
                <a:gd name="T16" fmla="*/ 9 w 13"/>
                <a:gd name="T17" fmla="*/ 5 h 8"/>
                <a:gd name="T18" fmla="*/ 9 w 13"/>
                <a:gd name="T1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9" y="5"/>
                  </a:moveTo>
                  <a:lnTo>
                    <a:pt x="12" y="3"/>
                  </a:lnTo>
                  <a:lnTo>
                    <a:pt x="12" y="2"/>
                  </a:lnTo>
                  <a:lnTo>
                    <a:pt x="8" y="0"/>
                  </a:lnTo>
                  <a:lnTo>
                    <a:pt x="6" y="0"/>
                  </a:lnTo>
                  <a:lnTo>
                    <a:pt x="0" y="7"/>
                  </a:lnTo>
                  <a:lnTo>
                    <a:pt x="6" y="2"/>
                  </a:lnTo>
                  <a:lnTo>
                    <a:pt x="8" y="2"/>
                  </a:lnTo>
                  <a:lnTo>
                    <a:pt x="9" y="5"/>
                  </a:lnTo>
                  <a:lnTo>
                    <a:pt x="9" y="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8" name="Freeform 32"/>
            <p:cNvSpPr>
              <a:spLocks/>
            </p:cNvSpPr>
            <p:nvPr/>
          </p:nvSpPr>
          <p:spPr bwMode="auto">
            <a:xfrm>
              <a:off x="1130" y="2346"/>
              <a:ext cx="15" cy="9"/>
            </a:xfrm>
            <a:custGeom>
              <a:avLst/>
              <a:gdLst>
                <a:gd name="T0" fmla="*/ 9 w 15"/>
                <a:gd name="T1" fmla="*/ 0 h 9"/>
                <a:gd name="T2" fmla="*/ 7 w 15"/>
                <a:gd name="T3" fmla="*/ 2 h 9"/>
                <a:gd name="T4" fmla="*/ 0 w 15"/>
                <a:gd name="T5" fmla="*/ 5 h 9"/>
                <a:gd name="T6" fmla="*/ 4 w 15"/>
                <a:gd name="T7" fmla="*/ 8 h 9"/>
                <a:gd name="T8" fmla="*/ 6 w 15"/>
                <a:gd name="T9" fmla="*/ 6 h 9"/>
                <a:gd name="T10" fmla="*/ 9 w 15"/>
                <a:gd name="T11" fmla="*/ 5 h 9"/>
                <a:gd name="T12" fmla="*/ 10 w 15"/>
                <a:gd name="T13" fmla="*/ 6 h 9"/>
                <a:gd name="T14" fmla="*/ 14 w 15"/>
                <a:gd name="T15" fmla="*/ 5 h 9"/>
                <a:gd name="T16" fmla="*/ 11 w 15"/>
                <a:gd name="T17" fmla="*/ 3 h 9"/>
                <a:gd name="T18" fmla="*/ 10 w 15"/>
                <a:gd name="T19" fmla="*/ 1 h 9"/>
                <a:gd name="T20" fmla="*/ 9 w 15"/>
                <a:gd name="T21" fmla="*/ 0 h 9"/>
                <a:gd name="T22" fmla="*/ 9 w 15"/>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9">
                  <a:moveTo>
                    <a:pt x="9" y="0"/>
                  </a:moveTo>
                  <a:lnTo>
                    <a:pt x="7" y="2"/>
                  </a:lnTo>
                  <a:lnTo>
                    <a:pt x="0" y="5"/>
                  </a:lnTo>
                  <a:lnTo>
                    <a:pt x="4" y="8"/>
                  </a:lnTo>
                  <a:lnTo>
                    <a:pt x="6" y="6"/>
                  </a:lnTo>
                  <a:lnTo>
                    <a:pt x="9" y="5"/>
                  </a:lnTo>
                  <a:lnTo>
                    <a:pt x="10" y="6"/>
                  </a:lnTo>
                  <a:lnTo>
                    <a:pt x="14" y="5"/>
                  </a:lnTo>
                  <a:lnTo>
                    <a:pt x="11" y="3"/>
                  </a:lnTo>
                  <a:lnTo>
                    <a:pt x="10" y="1"/>
                  </a:lnTo>
                  <a:lnTo>
                    <a:pt x="9" y="0"/>
                  </a:lnTo>
                  <a:lnTo>
                    <a:pt x="9"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89" name="Freeform 33"/>
            <p:cNvSpPr>
              <a:spLocks/>
            </p:cNvSpPr>
            <p:nvPr/>
          </p:nvSpPr>
          <p:spPr bwMode="auto">
            <a:xfrm>
              <a:off x="1129" y="2381"/>
              <a:ext cx="9" cy="7"/>
            </a:xfrm>
            <a:custGeom>
              <a:avLst/>
              <a:gdLst>
                <a:gd name="T0" fmla="*/ 8 w 9"/>
                <a:gd name="T1" fmla="*/ 0 h 7"/>
                <a:gd name="T2" fmla="*/ 8 w 9"/>
                <a:gd name="T3" fmla="*/ 4 h 7"/>
                <a:gd name="T4" fmla="*/ 5 w 9"/>
                <a:gd name="T5" fmla="*/ 6 h 7"/>
                <a:gd name="T6" fmla="*/ 0 w 9"/>
                <a:gd name="T7" fmla="*/ 6 h 7"/>
                <a:gd name="T8" fmla="*/ 3 w 9"/>
                <a:gd name="T9" fmla="*/ 5 h 7"/>
                <a:gd name="T10" fmla="*/ 7 w 9"/>
                <a:gd name="T11" fmla="*/ 1 h 7"/>
                <a:gd name="T12" fmla="*/ 8 w 9"/>
                <a:gd name="T13" fmla="*/ 0 h 7"/>
                <a:gd name="T14" fmla="*/ 8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8" y="0"/>
                  </a:moveTo>
                  <a:lnTo>
                    <a:pt x="8" y="4"/>
                  </a:lnTo>
                  <a:lnTo>
                    <a:pt x="5" y="6"/>
                  </a:lnTo>
                  <a:lnTo>
                    <a:pt x="0" y="6"/>
                  </a:lnTo>
                  <a:lnTo>
                    <a:pt x="3" y="5"/>
                  </a:lnTo>
                  <a:lnTo>
                    <a:pt x="7" y="1"/>
                  </a:lnTo>
                  <a:lnTo>
                    <a:pt x="8" y="0"/>
                  </a:lnTo>
                  <a:lnTo>
                    <a:pt x="8"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0" name="Freeform 34"/>
            <p:cNvSpPr>
              <a:spLocks/>
            </p:cNvSpPr>
            <p:nvPr/>
          </p:nvSpPr>
          <p:spPr bwMode="auto">
            <a:xfrm>
              <a:off x="1137" y="2367"/>
              <a:ext cx="11" cy="8"/>
            </a:xfrm>
            <a:custGeom>
              <a:avLst/>
              <a:gdLst>
                <a:gd name="T0" fmla="*/ 0 w 11"/>
                <a:gd name="T1" fmla="*/ 5 h 8"/>
                <a:gd name="T2" fmla="*/ 10 w 11"/>
                <a:gd name="T3" fmla="*/ 0 h 8"/>
                <a:gd name="T4" fmla="*/ 9 w 11"/>
                <a:gd name="T5" fmla="*/ 2 h 8"/>
                <a:gd name="T6" fmla="*/ 2 w 11"/>
                <a:gd name="T7" fmla="*/ 7 h 8"/>
                <a:gd name="T8" fmla="*/ 0 w 11"/>
                <a:gd name="T9" fmla="*/ 5 h 8"/>
                <a:gd name="T10" fmla="*/ 0 w 11"/>
                <a:gd name="T11" fmla="*/ 5 h 8"/>
              </a:gdLst>
              <a:ahLst/>
              <a:cxnLst>
                <a:cxn ang="0">
                  <a:pos x="T0" y="T1"/>
                </a:cxn>
                <a:cxn ang="0">
                  <a:pos x="T2" y="T3"/>
                </a:cxn>
                <a:cxn ang="0">
                  <a:pos x="T4" y="T5"/>
                </a:cxn>
                <a:cxn ang="0">
                  <a:pos x="T6" y="T7"/>
                </a:cxn>
                <a:cxn ang="0">
                  <a:pos x="T8" y="T9"/>
                </a:cxn>
                <a:cxn ang="0">
                  <a:pos x="T10" y="T11"/>
                </a:cxn>
              </a:cxnLst>
              <a:rect l="0" t="0" r="r" b="b"/>
              <a:pathLst>
                <a:path w="11" h="8">
                  <a:moveTo>
                    <a:pt x="0" y="5"/>
                  </a:moveTo>
                  <a:lnTo>
                    <a:pt x="10" y="0"/>
                  </a:lnTo>
                  <a:lnTo>
                    <a:pt x="9" y="2"/>
                  </a:lnTo>
                  <a:lnTo>
                    <a:pt x="2" y="7"/>
                  </a:lnTo>
                  <a:lnTo>
                    <a:pt x="0" y="5"/>
                  </a:lnTo>
                  <a:lnTo>
                    <a:pt x="0" y="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1" name="Freeform 35"/>
            <p:cNvSpPr>
              <a:spLocks/>
            </p:cNvSpPr>
            <p:nvPr/>
          </p:nvSpPr>
          <p:spPr bwMode="auto">
            <a:xfrm>
              <a:off x="1129" y="2390"/>
              <a:ext cx="8" cy="10"/>
            </a:xfrm>
            <a:custGeom>
              <a:avLst/>
              <a:gdLst>
                <a:gd name="T0" fmla="*/ 7 w 8"/>
                <a:gd name="T1" fmla="*/ 0 h 10"/>
                <a:gd name="T2" fmla="*/ 5 w 8"/>
                <a:gd name="T3" fmla="*/ 1 h 10"/>
                <a:gd name="T4" fmla="*/ 0 w 8"/>
                <a:gd name="T5" fmla="*/ 4 h 10"/>
                <a:gd name="T6" fmla="*/ 5 w 8"/>
                <a:gd name="T7" fmla="*/ 9 h 10"/>
                <a:gd name="T8" fmla="*/ 5 w 8"/>
                <a:gd name="T9" fmla="*/ 4 h 10"/>
                <a:gd name="T10" fmla="*/ 7 w 8"/>
                <a:gd name="T11" fmla="*/ 0 h 10"/>
                <a:gd name="T12" fmla="*/ 7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7" y="0"/>
                  </a:moveTo>
                  <a:lnTo>
                    <a:pt x="5" y="1"/>
                  </a:lnTo>
                  <a:lnTo>
                    <a:pt x="0" y="4"/>
                  </a:lnTo>
                  <a:lnTo>
                    <a:pt x="5" y="9"/>
                  </a:lnTo>
                  <a:lnTo>
                    <a:pt x="5" y="4"/>
                  </a:lnTo>
                  <a:lnTo>
                    <a:pt x="7" y="0"/>
                  </a:lnTo>
                  <a:lnTo>
                    <a:pt x="7"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2" name="Freeform 36"/>
            <p:cNvSpPr>
              <a:spLocks/>
            </p:cNvSpPr>
            <p:nvPr/>
          </p:nvSpPr>
          <p:spPr bwMode="auto">
            <a:xfrm>
              <a:off x="1092" y="2385"/>
              <a:ext cx="19" cy="20"/>
            </a:xfrm>
            <a:custGeom>
              <a:avLst/>
              <a:gdLst>
                <a:gd name="T0" fmla="*/ 5 w 19"/>
                <a:gd name="T1" fmla="*/ 0 h 20"/>
                <a:gd name="T2" fmla="*/ 8 w 19"/>
                <a:gd name="T3" fmla="*/ 8 h 20"/>
                <a:gd name="T4" fmla="*/ 18 w 19"/>
                <a:gd name="T5" fmla="*/ 19 h 20"/>
                <a:gd name="T6" fmla="*/ 9 w 19"/>
                <a:gd name="T7" fmla="*/ 18 h 20"/>
                <a:gd name="T8" fmla="*/ 9 w 19"/>
                <a:gd name="T9" fmla="*/ 16 h 20"/>
                <a:gd name="T10" fmla="*/ 3 w 19"/>
                <a:gd name="T11" fmla="*/ 12 h 20"/>
                <a:gd name="T12" fmla="*/ 0 w 19"/>
                <a:gd name="T13" fmla="*/ 2 h 20"/>
                <a:gd name="T14" fmla="*/ 5 w 19"/>
                <a:gd name="T15" fmla="*/ 0 h 20"/>
                <a:gd name="T16" fmla="*/ 5 w 1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5" y="0"/>
                  </a:moveTo>
                  <a:lnTo>
                    <a:pt x="8" y="8"/>
                  </a:lnTo>
                  <a:lnTo>
                    <a:pt x="18" y="19"/>
                  </a:lnTo>
                  <a:lnTo>
                    <a:pt x="9" y="18"/>
                  </a:lnTo>
                  <a:lnTo>
                    <a:pt x="9" y="16"/>
                  </a:lnTo>
                  <a:lnTo>
                    <a:pt x="3" y="12"/>
                  </a:lnTo>
                  <a:lnTo>
                    <a:pt x="0" y="2"/>
                  </a:lnTo>
                  <a:lnTo>
                    <a:pt x="5" y="0"/>
                  </a:lnTo>
                  <a:lnTo>
                    <a:pt x="5"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3" name="Freeform 37"/>
            <p:cNvSpPr>
              <a:spLocks/>
            </p:cNvSpPr>
            <p:nvPr/>
          </p:nvSpPr>
          <p:spPr bwMode="auto">
            <a:xfrm>
              <a:off x="1092" y="2403"/>
              <a:ext cx="40" cy="29"/>
            </a:xfrm>
            <a:custGeom>
              <a:avLst/>
              <a:gdLst>
                <a:gd name="T0" fmla="*/ 39 w 40"/>
                <a:gd name="T1" fmla="*/ 0 h 29"/>
                <a:gd name="T2" fmla="*/ 37 w 40"/>
                <a:gd name="T3" fmla="*/ 4 h 29"/>
                <a:gd name="T4" fmla="*/ 33 w 40"/>
                <a:gd name="T5" fmla="*/ 5 h 29"/>
                <a:gd name="T6" fmla="*/ 9 w 40"/>
                <a:gd name="T7" fmla="*/ 12 h 29"/>
                <a:gd name="T8" fmla="*/ 5 w 40"/>
                <a:gd name="T9" fmla="*/ 17 h 29"/>
                <a:gd name="T10" fmla="*/ 0 w 40"/>
                <a:gd name="T11" fmla="*/ 28 h 29"/>
                <a:gd name="T12" fmla="*/ 8 w 40"/>
                <a:gd name="T13" fmla="*/ 17 h 29"/>
                <a:gd name="T14" fmla="*/ 12 w 40"/>
                <a:gd name="T15" fmla="*/ 13 h 29"/>
                <a:gd name="T16" fmla="*/ 37 w 40"/>
                <a:gd name="T17" fmla="*/ 6 h 29"/>
                <a:gd name="T18" fmla="*/ 39 w 40"/>
                <a:gd name="T19" fmla="*/ 0 h 29"/>
                <a:gd name="T20" fmla="*/ 39 w 4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29">
                  <a:moveTo>
                    <a:pt x="39" y="0"/>
                  </a:moveTo>
                  <a:lnTo>
                    <a:pt x="37" y="4"/>
                  </a:lnTo>
                  <a:lnTo>
                    <a:pt x="33" y="5"/>
                  </a:lnTo>
                  <a:lnTo>
                    <a:pt x="9" y="12"/>
                  </a:lnTo>
                  <a:lnTo>
                    <a:pt x="5" y="17"/>
                  </a:lnTo>
                  <a:lnTo>
                    <a:pt x="0" y="28"/>
                  </a:lnTo>
                  <a:lnTo>
                    <a:pt x="8" y="17"/>
                  </a:lnTo>
                  <a:lnTo>
                    <a:pt x="12" y="13"/>
                  </a:lnTo>
                  <a:lnTo>
                    <a:pt x="37" y="6"/>
                  </a:lnTo>
                  <a:lnTo>
                    <a:pt x="39" y="0"/>
                  </a:lnTo>
                  <a:lnTo>
                    <a:pt x="39"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4" name="Freeform 38"/>
            <p:cNvSpPr>
              <a:spLocks/>
            </p:cNvSpPr>
            <p:nvPr/>
          </p:nvSpPr>
          <p:spPr bwMode="auto">
            <a:xfrm>
              <a:off x="1089" y="2374"/>
              <a:ext cx="8" cy="8"/>
            </a:xfrm>
            <a:custGeom>
              <a:avLst/>
              <a:gdLst>
                <a:gd name="T0" fmla="*/ 6 w 8"/>
                <a:gd name="T1" fmla="*/ 0 h 8"/>
                <a:gd name="T2" fmla="*/ 6 w 8"/>
                <a:gd name="T3" fmla="*/ 0 h 8"/>
                <a:gd name="T4" fmla="*/ 6 w 8"/>
                <a:gd name="T5" fmla="*/ 0 h 8"/>
                <a:gd name="T6" fmla="*/ 6 w 8"/>
                <a:gd name="T7" fmla="*/ 1 h 8"/>
                <a:gd name="T8" fmla="*/ 7 w 8"/>
                <a:gd name="T9" fmla="*/ 2 h 8"/>
                <a:gd name="T10" fmla="*/ 7 w 8"/>
                <a:gd name="T11" fmla="*/ 2 h 8"/>
                <a:gd name="T12" fmla="*/ 7 w 8"/>
                <a:gd name="T13" fmla="*/ 3 h 8"/>
                <a:gd name="T14" fmla="*/ 7 w 8"/>
                <a:gd name="T15" fmla="*/ 4 h 8"/>
                <a:gd name="T16" fmla="*/ 6 w 8"/>
                <a:gd name="T17" fmla="*/ 4 h 8"/>
                <a:gd name="T18" fmla="*/ 6 w 8"/>
                <a:gd name="T19" fmla="*/ 5 h 8"/>
                <a:gd name="T20" fmla="*/ 6 w 8"/>
                <a:gd name="T21" fmla="*/ 5 h 8"/>
                <a:gd name="T22" fmla="*/ 6 w 8"/>
                <a:gd name="T23" fmla="*/ 5 h 8"/>
                <a:gd name="T24" fmla="*/ 6 w 8"/>
                <a:gd name="T25" fmla="*/ 5 h 8"/>
                <a:gd name="T26" fmla="*/ 5 w 8"/>
                <a:gd name="T27" fmla="*/ 6 h 8"/>
                <a:gd name="T28" fmla="*/ 4 w 8"/>
                <a:gd name="T29" fmla="*/ 7 h 8"/>
                <a:gd name="T30" fmla="*/ 3 w 8"/>
                <a:gd name="T31" fmla="*/ 7 h 8"/>
                <a:gd name="T32" fmla="*/ 3 w 8"/>
                <a:gd name="T33" fmla="*/ 7 h 8"/>
                <a:gd name="T34" fmla="*/ 3 w 8"/>
                <a:gd name="T35" fmla="*/ 7 h 8"/>
                <a:gd name="T36" fmla="*/ 2 w 8"/>
                <a:gd name="T37" fmla="*/ 5 h 8"/>
                <a:gd name="T38" fmla="*/ 1 w 8"/>
                <a:gd name="T39" fmla="*/ 5 h 8"/>
                <a:gd name="T40" fmla="*/ 1 w 8"/>
                <a:gd name="T41" fmla="*/ 5 h 8"/>
                <a:gd name="T42" fmla="*/ 0 w 8"/>
                <a:gd name="T43" fmla="*/ 5 h 8"/>
                <a:gd name="T44" fmla="*/ 0 w 8"/>
                <a:gd name="T45" fmla="*/ 5 h 8"/>
                <a:gd name="T46" fmla="*/ 0 w 8"/>
                <a:gd name="T47" fmla="*/ 4 h 8"/>
                <a:gd name="T48" fmla="*/ 0 w 8"/>
                <a:gd name="T49" fmla="*/ 4 h 8"/>
                <a:gd name="T50" fmla="*/ 0 w 8"/>
                <a:gd name="T51" fmla="*/ 2 h 8"/>
                <a:gd name="T52" fmla="*/ 0 w 8"/>
                <a:gd name="T53" fmla="*/ 2 h 8"/>
                <a:gd name="T54" fmla="*/ 0 w 8"/>
                <a:gd name="T55" fmla="*/ 1 h 8"/>
                <a:gd name="T56" fmla="*/ 0 w 8"/>
                <a:gd name="T57" fmla="*/ 1 h 8"/>
                <a:gd name="T58" fmla="*/ 0 w 8"/>
                <a:gd name="T59" fmla="*/ 0 h 8"/>
                <a:gd name="T60" fmla="*/ 1 w 8"/>
                <a:gd name="T61" fmla="*/ 0 h 8"/>
                <a:gd name="T62" fmla="*/ 1 w 8"/>
                <a:gd name="T63" fmla="*/ 0 h 8"/>
                <a:gd name="T64" fmla="*/ 1 w 8"/>
                <a:gd name="T65" fmla="*/ 0 h 8"/>
                <a:gd name="T66" fmla="*/ 0 w 8"/>
                <a:gd name="T67" fmla="*/ 1 h 8"/>
                <a:gd name="T68" fmla="*/ 0 w 8"/>
                <a:gd name="T69" fmla="*/ 1 h 8"/>
                <a:gd name="T70" fmla="*/ 0 w 8"/>
                <a:gd name="T71" fmla="*/ 2 h 8"/>
                <a:gd name="T72" fmla="*/ 1 w 8"/>
                <a:gd name="T73" fmla="*/ 2 h 8"/>
                <a:gd name="T74" fmla="*/ 1 w 8"/>
                <a:gd name="T75" fmla="*/ 3 h 8"/>
                <a:gd name="T76" fmla="*/ 1 w 8"/>
                <a:gd name="T77" fmla="*/ 4 h 8"/>
                <a:gd name="T78" fmla="*/ 2 w 8"/>
                <a:gd name="T79" fmla="*/ 4 h 8"/>
                <a:gd name="T80" fmla="*/ 3 w 8"/>
                <a:gd name="T81" fmla="*/ 4 h 8"/>
                <a:gd name="T82" fmla="*/ 3 w 8"/>
                <a:gd name="T83" fmla="*/ 4 h 8"/>
                <a:gd name="T84" fmla="*/ 3 w 8"/>
                <a:gd name="T85" fmla="*/ 5 h 8"/>
                <a:gd name="T86" fmla="*/ 3 w 8"/>
                <a:gd name="T87" fmla="*/ 5 h 8"/>
                <a:gd name="T88" fmla="*/ 4 w 8"/>
                <a:gd name="T89" fmla="*/ 4 h 8"/>
                <a:gd name="T90" fmla="*/ 5 w 8"/>
                <a:gd name="T91" fmla="*/ 4 h 8"/>
                <a:gd name="T92" fmla="*/ 5 w 8"/>
                <a:gd name="T93" fmla="*/ 4 h 8"/>
                <a:gd name="T94" fmla="*/ 6 w 8"/>
                <a:gd name="T95" fmla="*/ 4 h 8"/>
                <a:gd name="T96" fmla="*/ 6 w 8"/>
                <a:gd name="T97" fmla="*/ 3 h 8"/>
                <a:gd name="T98" fmla="*/ 6 w 8"/>
                <a:gd name="T99" fmla="*/ 2 h 8"/>
                <a:gd name="T100" fmla="*/ 6 w 8"/>
                <a:gd name="T101" fmla="*/ 2 h 8"/>
                <a:gd name="T102" fmla="*/ 6 w 8"/>
                <a:gd name="T103" fmla="*/ 2 h 8"/>
                <a:gd name="T104" fmla="*/ 6 w 8"/>
                <a:gd name="T105" fmla="*/ 1 h 8"/>
                <a:gd name="T106" fmla="*/ 6 w 8"/>
                <a:gd name="T107" fmla="*/ 0 h 8"/>
                <a:gd name="T108" fmla="*/ 6 w 8"/>
                <a:gd name="T109" fmla="*/ 0 h 8"/>
                <a:gd name="T110" fmla="*/ 6 w 8"/>
                <a:gd name="T111" fmla="*/ 0 h 8"/>
                <a:gd name="T112" fmla="*/ 6 w 8"/>
                <a:gd name="T11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 h="8">
                  <a:moveTo>
                    <a:pt x="6" y="0"/>
                  </a:moveTo>
                  <a:lnTo>
                    <a:pt x="6" y="0"/>
                  </a:lnTo>
                  <a:lnTo>
                    <a:pt x="6" y="0"/>
                  </a:lnTo>
                  <a:lnTo>
                    <a:pt x="6" y="1"/>
                  </a:lnTo>
                  <a:lnTo>
                    <a:pt x="7" y="2"/>
                  </a:lnTo>
                  <a:lnTo>
                    <a:pt x="7" y="2"/>
                  </a:lnTo>
                  <a:lnTo>
                    <a:pt x="7" y="3"/>
                  </a:lnTo>
                  <a:lnTo>
                    <a:pt x="7" y="4"/>
                  </a:lnTo>
                  <a:lnTo>
                    <a:pt x="6" y="4"/>
                  </a:lnTo>
                  <a:lnTo>
                    <a:pt x="6" y="5"/>
                  </a:lnTo>
                  <a:lnTo>
                    <a:pt x="6" y="5"/>
                  </a:lnTo>
                  <a:lnTo>
                    <a:pt x="6" y="5"/>
                  </a:lnTo>
                  <a:lnTo>
                    <a:pt x="6" y="5"/>
                  </a:lnTo>
                  <a:lnTo>
                    <a:pt x="5" y="6"/>
                  </a:lnTo>
                  <a:lnTo>
                    <a:pt x="4" y="7"/>
                  </a:lnTo>
                  <a:lnTo>
                    <a:pt x="3" y="7"/>
                  </a:lnTo>
                  <a:lnTo>
                    <a:pt x="3" y="7"/>
                  </a:lnTo>
                  <a:lnTo>
                    <a:pt x="3" y="7"/>
                  </a:lnTo>
                  <a:lnTo>
                    <a:pt x="2" y="5"/>
                  </a:lnTo>
                  <a:lnTo>
                    <a:pt x="1" y="5"/>
                  </a:lnTo>
                  <a:lnTo>
                    <a:pt x="1" y="5"/>
                  </a:lnTo>
                  <a:lnTo>
                    <a:pt x="0" y="5"/>
                  </a:lnTo>
                  <a:lnTo>
                    <a:pt x="0" y="5"/>
                  </a:lnTo>
                  <a:lnTo>
                    <a:pt x="0" y="4"/>
                  </a:lnTo>
                  <a:lnTo>
                    <a:pt x="0" y="4"/>
                  </a:lnTo>
                  <a:lnTo>
                    <a:pt x="0" y="2"/>
                  </a:lnTo>
                  <a:lnTo>
                    <a:pt x="0" y="2"/>
                  </a:lnTo>
                  <a:lnTo>
                    <a:pt x="0" y="1"/>
                  </a:lnTo>
                  <a:lnTo>
                    <a:pt x="0" y="1"/>
                  </a:lnTo>
                  <a:lnTo>
                    <a:pt x="0" y="0"/>
                  </a:lnTo>
                  <a:lnTo>
                    <a:pt x="1" y="0"/>
                  </a:lnTo>
                  <a:lnTo>
                    <a:pt x="1" y="0"/>
                  </a:lnTo>
                  <a:lnTo>
                    <a:pt x="1" y="0"/>
                  </a:lnTo>
                  <a:lnTo>
                    <a:pt x="0" y="1"/>
                  </a:lnTo>
                  <a:lnTo>
                    <a:pt x="0" y="1"/>
                  </a:lnTo>
                  <a:lnTo>
                    <a:pt x="0" y="2"/>
                  </a:lnTo>
                  <a:lnTo>
                    <a:pt x="1" y="2"/>
                  </a:lnTo>
                  <a:lnTo>
                    <a:pt x="1" y="3"/>
                  </a:lnTo>
                  <a:lnTo>
                    <a:pt x="1" y="4"/>
                  </a:lnTo>
                  <a:lnTo>
                    <a:pt x="2" y="4"/>
                  </a:lnTo>
                  <a:lnTo>
                    <a:pt x="3" y="4"/>
                  </a:lnTo>
                  <a:lnTo>
                    <a:pt x="3" y="4"/>
                  </a:lnTo>
                  <a:lnTo>
                    <a:pt x="3" y="5"/>
                  </a:lnTo>
                  <a:lnTo>
                    <a:pt x="3" y="5"/>
                  </a:lnTo>
                  <a:lnTo>
                    <a:pt x="4" y="4"/>
                  </a:lnTo>
                  <a:lnTo>
                    <a:pt x="5" y="4"/>
                  </a:lnTo>
                  <a:lnTo>
                    <a:pt x="5" y="4"/>
                  </a:lnTo>
                  <a:lnTo>
                    <a:pt x="6" y="4"/>
                  </a:lnTo>
                  <a:lnTo>
                    <a:pt x="6" y="3"/>
                  </a:lnTo>
                  <a:lnTo>
                    <a:pt x="6" y="2"/>
                  </a:lnTo>
                  <a:lnTo>
                    <a:pt x="6" y="2"/>
                  </a:lnTo>
                  <a:lnTo>
                    <a:pt x="6" y="2"/>
                  </a:lnTo>
                  <a:lnTo>
                    <a:pt x="6" y="1"/>
                  </a:lnTo>
                  <a:lnTo>
                    <a:pt x="6" y="0"/>
                  </a:lnTo>
                  <a:lnTo>
                    <a:pt x="6" y="0"/>
                  </a:lnTo>
                  <a:lnTo>
                    <a:pt x="6" y="0"/>
                  </a:lnTo>
                  <a:lnTo>
                    <a:pt x="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5" name="Freeform 39"/>
            <p:cNvSpPr>
              <a:spLocks/>
            </p:cNvSpPr>
            <p:nvPr/>
          </p:nvSpPr>
          <p:spPr bwMode="auto">
            <a:xfrm>
              <a:off x="1135" y="2302"/>
              <a:ext cx="10" cy="34"/>
            </a:xfrm>
            <a:custGeom>
              <a:avLst/>
              <a:gdLst>
                <a:gd name="T0" fmla="*/ 6 w 10"/>
                <a:gd name="T1" fmla="*/ 33 h 34"/>
                <a:gd name="T2" fmla="*/ 1 w 10"/>
                <a:gd name="T3" fmla="*/ 19 h 34"/>
                <a:gd name="T4" fmla="*/ 2 w 10"/>
                <a:gd name="T5" fmla="*/ 9 h 34"/>
                <a:gd name="T6" fmla="*/ 0 w 10"/>
                <a:gd name="T7" fmla="*/ 0 h 34"/>
                <a:gd name="T8" fmla="*/ 3 w 10"/>
                <a:gd name="T9" fmla="*/ 8 h 34"/>
                <a:gd name="T10" fmla="*/ 4 w 10"/>
                <a:gd name="T11" fmla="*/ 13 h 34"/>
                <a:gd name="T12" fmla="*/ 9 w 10"/>
                <a:gd name="T13" fmla="*/ 16 h 34"/>
                <a:gd name="T14" fmla="*/ 9 w 10"/>
                <a:gd name="T15" fmla="*/ 27 h 34"/>
                <a:gd name="T16" fmla="*/ 6 w 10"/>
                <a:gd name="T17" fmla="*/ 33 h 34"/>
                <a:gd name="T18" fmla="*/ 6 w 10"/>
                <a:gd name="T19"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34">
                  <a:moveTo>
                    <a:pt x="6" y="33"/>
                  </a:moveTo>
                  <a:lnTo>
                    <a:pt x="1" y="19"/>
                  </a:lnTo>
                  <a:lnTo>
                    <a:pt x="2" y="9"/>
                  </a:lnTo>
                  <a:lnTo>
                    <a:pt x="0" y="0"/>
                  </a:lnTo>
                  <a:lnTo>
                    <a:pt x="3" y="8"/>
                  </a:lnTo>
                  <a:lnTo>
                    <a:pt x="4" y="13"/>
                  </a:lnTo>
                  <a:lnTo>
                    <a:pt x="9" y="16"/>
                  </a:lnTo>
                  <a:lnTo>
                    <a:pt x="9" y="27"/>
                  </a:lnTo>
                  <a:lnTo>
                    <a:pt x="6" y="33"/>
                  </a:lnTo>
                  <a:lnTo>
                    <a:pt x="6" y="3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6" name="Freeform 40"/>
            <p:cNvSpPr>
              <a:spLocks/>
            </p:cNvSpPr>
            <p:nvPr/>
          </p:nvSpPr>
          <p:spPr bwMode="auto">
            <a:xfrm>
              <a:off x="1136" y="2301"/>
              <a:ext cx="22" cy="40"/>
            </a:xfrm>
            <a:custGeom>
              <a:avLst/>
              <a:gdLst>
                <a:gd name="T0" fmla="*/ 10 w 22"/>
                <a:gd name="T1" fmla="*/ 36 h 40"/>
                <a:gd name="T2" fmla="*/ 14 w 22"/>
                <a:gd name="T3" fmla="*/ 34 h 40"/>
                <a:gd name="T4" fmla="*/ 16 w 22"/>
                <a:gd name="T5" fmla="*/ 34 h 40"/>
                <a:gd name="T6" fmla="*/ 19 w 22"/>
                <a:gd name="T7" fmla="*/ 28 h 40"/>
                <a:gd name="T8" fmla="*/ 10 w 22"/>
                <a:gd name="T9" fmla="*/ 7 h 40"/>
                <a:gd name="T10" fmla="*/ 0 w 22"/>
                <a:gd name="T11" fmla="*/ 0 h 40"/>
                <a:gd name="T12" fmla="*/ 11 w 22"/>
                <a:gd name="T13" fmla="*/ 7 h 40"/>
                <a:gd name="T14" fmla="*/ 21 w 22"/>
                <a:gd name="T15" fmla="*/ 28 h 40"/>
                <a:gd name="T16" fmla="*/ 21 w 22"/>
                <a:gd name="T17" fmla="*/ 31 h 40"/>
                <a:gd name="T18" fmla="*/ 16 w 22"/>
                <a:gd name="T19" fmla="*/ 39 h 40"/>
                <a:gd name="T20" fmla="*/ 10 w 22"/>
                <a:gd name="T21" fmla="*/ 36 h 40"/>
                <a:gd name="T22" fmla="*/ 10 w 22"/>
                <a:gd name="T2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0">
                  <a:moveTo>
                    <a:pt x="10" y="36"/>
                  </a:moveTo>
                  <a:lnTo>
                    <a:pt x="14" y="34"/>
                  </a:lnTo>
                  <a:lnTo>
                    <a:pt x="16" y="34"/>
                  </a:lnTo>
                  <a:lnTo>
                    <a:pt x="19" y="28"/>
                  </a:lnTo>
                  <a:lnTo>
                    <a:pt x="10" y="7"/>
                  </a:lnTo>
                  <a:lnTo>
                    <a:pt x="0" y="0"/>
                  </a:lnTo>
                  <a:lnTo>
                    <a:pt x="11" y="7"/>
                  </a:lnTo>
                  <a:lnTo>
                    <a:pt x="21" y="28"/>
                  </a:lnTo>
                  <a:lnTo>
                    <a:pt x="21" y="31"/>
                  </a:lnTo>
                  <a:lnTo>
                    <a:pt x="16" y="39"/>
                  </a:lnTo>
                  <a:lnTo>
                    <a:pt x="10" y="36"/>
                  </a:lnTo>
                  <a:lnTo>
                    <a:pt x="10" y="36"/>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7" name="Line 41"/>
            <p:cNvSpPr>
              <a:spLocks noChangeShapeType="1"/>
            </p:cNvSpPr>
            <p:nvPr/>
          </p:nvSpPr>
          <p:spPr bwMode="auto">
            <a:xfrm flipH="1">
              <a:off x="1145" y="2337"/>
              <a:ext cx="1" cy="3"/>
            </a:xfrm>
            <a:prstGeom prst="line">
              <a:avLst/>
            </a:prstGeom>
            <a:noFill/>
            <a:ln w="9167">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498" name="Freeform 42"/>
            <p:cNvSpPr>
              <a:spLocks/>
            </p:cNvSpPr>
            <p:nvPr/>
          </p:nvSpPr>
          <p:spPr bwMode="auto">
            <a:xfrm>
              <a:off x="1063" y="2302"/>
              <a:ext cx="72" cy="59"/>
            </a:xfrm>
            <a:custGeom>
              <a:avLst/>
              <a:gdLst>
                <a:gd name="T0" fmla="*/ 71 w 72"/>
                <a:gd name="T1" fmla="*/ 25 h 59"/>
                <a:gd name="T2" fmla="*/ 59 w 72"/>
                <a:gd name="T3" fmla="*/ 30 h 59"/>
                <a:gd name="T4" fmla="*/ 56 w 72"/>
                <a:gd name="T5" fmla="*/ 30 h 59"/>
                <a:gd name="T6" fmla="*/ 42 w 72"/>
                <a:gd name="T7" fmla="*/ 24 h 59"/>
                <a:gd name="T8" fmla="*/ 44 w 72"/>
                <a:gd name="T9" fmla="*/ 31 h 59"/>
                <a:gd name="T10" fmla="*/ 31 w 72"/>
                <a:gd name="T11" fmla="*/ 17 h 59"/>
                <a:gd name="T12" fmla="*/ 28 w 72"/>
                <a:gd name="T13" fmla="*/ 12 h 59"/>
                <a:gd name="T14" fmla="*/ 17 w 72"/>
                <a:gd name="T15" fmla="*/ 0 h 59"/>
                <a:gd name="T16" fmla="*/ 27 w 72"/>
                <a:gd name="T17" fmla="*/ 13 h 59"/>
                <a:gd name="T18" fmla="*/ 31 w 72"/>
                <a:gd name="T19" fmla="*/ 22 h 59"/>
                <a:gd name="T20" fmla="*/ 44 w 72"/>
                <a:gd name="T21" fmla="*/ 37 h 59"/>
                <a:gd name="T22" fmla="*/ 32 w 72"/>
                <a:gd name="T23" fmla="*/ 27 h 59"/>
                <a:gd name="T24" fmla="*/ 26 w 72"/>
                <a:gd name="T25" fmla="*/ 25 h 59"/>
                <a:gd name="T26" fmla="*/ 6 w 72"/>
                <a:gd name="T27" fmla="*/ 17 h 59"/>
                <a:gd name="T28" fmla="*/ 23 w 72"/>
                <a:gd name="T29" fmla="*/ 27 h 59"/>
                <a:gd name="T30" fmla="*/ 37 w 72"/>
                <a:gd name="T31" fmla="*/ 37 h 59"/>
                <a:gd name="T32" fmla="*/ 42 w 72"/>
                <a:gd name="T33" fmla="*/ 40 h 59"/>
                <a:gd name="T34" fmla="*/ 37 w 72"/>
                <a:gd name="T35" fmla="*/ 42 h 59"/>
                <a:gd name="T36" fmla="*/ 28 w 72"/>
                <a:gd name="T37" fmla="*/ 42 h 59"/>
                <a:gd name="T38" fmla="*/ 13 w 72"/>
                <a:gd name="T39" fmla="*/ 35 h 59"/>
                <a:gd name="T40" fmla="*/ 0 w 72"/>
                <a:gd name="T41" fmla="*/ 33 h 59"/>
                <a:gd name="T42" fmla="*/ 12 w 72"/>
                <a:gd name="T43" fmla="*/ 37 h 59"/>
                <a:gd name="T44" fmla="*/ 23 w 72"/>
                <a:gd name="T45" fmla="*/ 44 h 59"/>
                <a:gd name="T46" fmla="*/ 36 w 72"/>
                <a:gd name="T47" fmla="*/ 47 h 59"/>
                <a:gd name="T48" fmla="*/ 14 w 72"/>
                <a:gd name="T49" fmla="*/ 58 h 59"/>
                <a:gd name="T50" fmla="*/ 29 w 72"/>
                <a:gd name="T51" fmla="*/ 54 h 59"/>
                <a:gd name="T52" fmla="*/ 47 w 72"/>
                <a:gd name="T53" fmla="*/ 49 h 59"/>
                <a:gd name="T54" fmla="*/ 42 w 72"/>
                <a:gd name="T55" fmla="*/ 45 h 59"/>
                <a:gd name="T56" fmla="*/ 53 w 72"/>
                <a:gd name="T57" fmla="*/ 42 h 59"/>
                <a:gd name="T58" fmla="*/ 50 w 72"/>
                <a:gd name="T59" fmla="*/ 38 h 59"/>
                <a:gd name="T60" fmla="*/ 54 w 72"/>
                <a:gd name="T61" fmla="*/ 38 h 59"/>
                <a:gd name="T62" fmla="*/ 56 w 72"/>
                <a:gd name="T63" fmla="*/ 34 h 59"/>
                <a:gd name="T64" fmla="*/ 71 w 72"/>
                <a:gd name="T65" fmla="*/ 25 h 59"/>
                <a:gd name="T66" fmla="*/ 71 w 72"/>
                <a:gd name="T67"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59">
                  <a:moveTo>
                    <a:pt x="71" y="25"/>
                  </a:moveTo>
                  <a:lnTo>
                    <a:pt x="59" y="30"/>
                  </a:lnTo>
                  <a:lnTo>
                    <a:pt x="56" y="30"/>
                  </a:lnTo>
                  <a:lnTo>
                    <a:pt x="42" y="24"/>
                  </a:lnTo>
                  <a:lnTo>
                    <a:pt x="44" y="31"/>
                  </a:lnTo>
                  <a:lnTo>
                    <a:pt x="31" y="17"/>
                  </a:lnTo>
                  <a:lnTo>
                    <a:pt x="28" y="12"/>
                  </a:lnTo>
                  <a:lnTo>
                    <a:pt x="17" y="0"/>
                  </a:lnTo>
                  <a:lnTo>
                    <a:pt x="27" y="13"/>
                  </a:lnTo>
                  <a:lnTo>
                    <a:pt x="31" y="22"/>
                  </a:lnTo>
                  <a:lnTo>
                    <a:pt x="44" y="37"/>
                  </a:lnTo>
                  <a:lnTo>
                    <a:pt x="32" y="27"/>
                  </a:lnTo>
                  <a:lnTo>
                    <a:pt x="26" y="25"/>
                  </a:lnTo>
                  <a:lnTo>
                    <a:pt x="6" y="17"/>
                  </a:lnTo>
                  <a:lnTo>
                    <a:pt x="23" y="27"/>
                  </a:lnTo>
                  <a:lnTo>
                    <a:pt x="37" y="37"/>
                  </a:lnTo>
                  <a:lnTo>
                    <a:pt x="42" y="40"/>
                  </a:lnTo>
                  <a:lnTo>
                    <a:pt x="37" y="42"/>
                  </a:lnTo>
                  <a:lnTo>
                    <a:pt x="28" y="42"/>
                  </a:lnTo>
                  <a:lnTo>
                    <a:pt x="13" y="35"/>
                  </a:lnTo>
                  <a:lnTo>
                    <a:pt x="0" y="33"/>
                  </a:lnTo>
                  <a:lnTo>
                    <a:pt x="12" y="37"/>
                  </a:lnTo>
                  <a:lnTo>
                    <a:pt x="23" y="44"/>
                  </a:lnTo>
                  <a:lnTo>
                    <a:pt x="36" y="47"/>
                  </a:lnTo>
                  <a:lnTo>
                    <a:pt x="14" y="58"/>
                  </a:lnTo>
                  <a:lnTo>
                    <a:pt x="29" y="54"/>
                  </a:lnTo>
                  <a:lnTo>
                    <a:pt x="47" y="49"/>
                  </a:lnTo>
                  <a:lnTo>
                    <a:pt x="42" y="45"/>
                  </a:lnTo>
                  <a:lnTo>
                    <a:pt x="53" y="42"/>
                  </a:lnTo>
                  <a:lnTo>
                    <a:pt x="50" y="38"/>
                  </a:lnTo>
                  <a:lnTo>
                    <a:pt x="54" y="38"/>
                  </a:lnTo>
                  <a:lnTo>
                    <a:pt x="56" y="34"/>
                  </a:lnTo>
                  <a:lnTo>
                    <a:pt x="71" y="25"/>
                  </a:lnTo>
                  <a:lnTo>
                    <a:pt x="71" y="2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499" name="Freeform 43"/>
            <p:cNvSpPr>
              <a:spLocks/>
            </p:cNvSpPr>
            <p:nvPr/>
          </p:nvSpPr>
          <p:spPr bwMode="auto">
            <a:xfrm>
              <a:off x="1095" y="2344"/>
              <a:ext cx="20" cy="18"/>
            </a:xfrm>
            <a:custGeom>
              <a:avLst/>
              <a:gdLst>
                <a:gd name="T0" fmla="*/ 16 w 20"/>
                <a:gd name="T1" fmla="*/ 1 h 18"/>
                <a:gd name="T2" fmla="*/ 19 w 20"/>
                <a:gd name="T3" fmla="*/ 5 h 18"/>
                <a:gd name="T4" fmla="*/ 15 w 20"/>
                <a:gd name="T5" fmla="*/ 12 h 18"/>
                <a:gd name="T6" fmla="*/ 12 w 20"/>
                <a:gd name="T7" fmla="*/ 11 h 18"/>
                <a:gd name="T8" fmla="*/ 6 w 20"/>
                <a:gd name="T9" fmla="*/ 17 h 18"/>
                <a:gd name="T10" fmla="*/ 6 w 20"/>
                <a:gd name="T11" fmla="*/ 13 h 18"/>
                <a:gd name="T12" fmla="*/ 0 w 20"/>
                <a:gd name="T13" fmla="*/ 11 h 18"/>
                <a:gd name="T14" fmla="*/ 11 w 20"/>
                <a:gd name="T15" fmla="*/ 0 h 18"/>
                <a:gd name="T16" fmla="*/ 16 w 20"/>
                <a:gd name="T17" fmla="*/ 1 h 18"/>
                <a:gd name="T18" fmla="*/ 16 w 20"/>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8">
                  <a:moveTo>
                    <a:pt x="16" y="1"/>
                  </a:moveTo>
                  <a:lnTo>
                    <a:pt x="19" y="5"/>
                  </a:lnTo>
                  <a:lnTo>
                    <a:pt x="15" y="12"/>
                  </a:lnTo>
                  <a:lnTo>
                    <a:pt x="12" y="11"/>
                  </a:lnTo>
                  <a:lnTo>
                    <a:pt x="6" y="17"/>
                  </a:lnTo>
                  <a:lnTo>
                    <a:pt x="6" y="13"/>
                  </a:lnTo>
                  <a:lnTo>
                    <a:pt x="0" y="11"/>
                  </a:lnTo>
                  <a:lnTo>
                    <a:pt x="11" y="0"/>
                  </a:lnTo>
                  <a:lnTo>
                    <a:pt x="16" y="1"/>
                  </a:lnTo>
                  <a:lnTo>
                    <a:pt x="16"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0" name="Freeform 44"/>
            <p:cNvSpPr>
              <a:spLocks/>
            </p:cNvSpPr>
            <p:nvPr/>
          </p:nvSpPr>
          <p:spPr bwMode="auto">
            <a:xfrm>
              <a:off x="1086" y="2356"/>
              <a:ext cx="10" cy="10"/>
            </a:xfrm>
            <a:custGeom>
              <a:avLst/>
              <a:gdLst>
                <a:gd name="T0" fmla="*/ 3 w 10"/>
                <a:gd name="T1" fmla="*/ 0 h 10"/>
                <a:gd name="T2" fmla="*/ 0 w 10"/>
                <a:gd name="T3" fmla="*/ 4 h 10"/>
                <a:gd name="T4" fmla="*/ 3 w 10"/>
                <a:gd name="T5" fmla="*/ 5 h 10"/>
                <a:gd name="T6" fmla="*/ 4 w 10"/>
                <a:gd name="T7" fmla="*/ 8 h 10"/>
                <a:gd name="T8" fmla="*/ 9 w 10"/>
                <a:gd name="T9" fmla="*/ 9 h 10"/>
                <a:gd name="T10" fmla="*/ 6 w 10"/>
                <a:gd name="T11" fmla="*/ 0 h 10"/>
                <a:gd name="T12" fmla="*/ 3 w 10"/>
                <a:gd name="T13" fmla="*/ 0 h 10"/>
                <a:gd name="T14" fmla="*/ 3 w 10"/>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0">
                  <a:moveTo>
                    <a:pt x="3" y="0"/>
                  </a:moveTo>
                  <a:lnTo>
                    <a:pt x="0" y="4"/>
                  </a:lnTo>
                  <a:lnTo>
                    <a:pt x="3" y="5"/>
                  </a:lnTo>
                  <a:lnTo>
                    <a:pt x="4" y="8"/>
                  </a:lnTo>
                  <a:lnTo>
                    <a:pt x="9" y="9"/>
                  </a:lnTo>
                  <a:lnTo>
                    <a:pt x="6" y="0"/>
                  </a:lnTo>
                  <a:lnTo>
                    <a:pt x="3" y="0"/>
                  </a:lnTo>
                  <a:lnTo>
                    <a:pt x="3"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1" name="Freeform 45"/>
            <p:cNvSpPr>
              <a:spLocks/>
            </p:cNvSpPr>
            <p:nvPr/>
          </p:nvSpPr>
          <p:spPr bwMode="auto">
            <a:xfrm>
              <a:off x="1079" y="2357"/>
              <a:ext cx="11" cy="16"/>
            </a:xfrm>
            <a:custGeom>
              <a:avLst/>
              <a:gdLst>
                <a:gd name="T0" fmla="*/ 0 w 11"/>
                <a:gd name="T1" fmla="*/ 1 h 16"/>
                <a:gd name="T2" fmla="*/ 3 w 11"/>
                <a:gd name="T3" fmla="*/ 8 h 16"/>
                <a:gd name="T4" fmla="*/ 7 w 11"/>
                <a:gd name="T5" fmla="*/ 14 h 16"/>
                <a:gd name="T6" fmla="*/ 10 w 11"/>
                <a:gd name="T7" fmla="*/ 15 h 16"/>
                <a:gd name="T8" fmla="*/ 7 w 11"/>
                <a:gd name="T9" fmla="*/ 12 h 16"/>
                <a:gd name="T10" fmla="*/ 5 w 11"/>
                <a:gd name="T11" fmla="*/ 7 h 16"/>
                <a:gd name="T12" fmla="*/ 5 w 11"/>
                <a:gd name="T13" fmla="*/ 0 h 16"/>
                <a:gd name="T14" fmla="*/ 0 w 11"/>
                <a:gd name="T15" fmla="*/ 1 h 16"/>
                <a:gd name="T16" fmla="*/ 0 w 11"/>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0" y="1"/>
                  </a:moveTo>
                  <a:lnTo>
                    <a:pt x="3" y="8"/>
                  </a:lnTo>
                  <a:lnTo>
                    <a:pt x="7" y="14"/>
                  </a:lnTo>
                  <a:lnTo>
                    <a:pt x="10" y="15"/>
                  </a:lnTo>
                  <a:lnTo>
                    <a:pt x="7" y="12"/>
                  </a:lnTo>
                  <a:lnTo>
                    <a:pt x="5" y="7"/>
                  </a:lnTo>
                  <a:lnTo>
                    <a:pt x="5" y="0"/>
                  </a:lnTo>
                  <a:lnTo>
                    <a:pt x="0" y="1"/>
                  </a:lnTo>
                  <a:lnTo>
                    <a:pt x="0"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2" name="Freeform 46"/>
            <p:cNvSpPr>
              <a:spLocks/>
            </p:cNvSpPr>
            <p:nvPr/>
          </p:nvSpPr>
          <p:spPr bwMode="auto">
            <a:xfrm>
              <a:off x="1094" y="2286"/>
              <a:ext cx="34" cy="36"/>
            </a:xfrm>
            <a:custGeom>
              <a:avLst/>
              <a:gdLst>
                <a:gd name="T0" fmla="*/ 23 w 34"/>
                <a:gd name="T1" fmla="*/ 0 h 36"/>
                <a:gd name="T2" fmla="*/ 18 w 34"/>
                <a:gd name="T3" fmla="*/ 5 h 36"/>
                <a:gd name="T4" fmla="*/ 0 w 34"/>
                <a:gd name="T5" fmla="*/ 8 h 36"/>
                <a:gd name="T6" fmla="*/ 7 w 34"/>
                <a:gd name="T7" fmla="*/ 14 h 36"/>
                <a:gd name="T8" fmla="*/ 22 w 34"/>
                <a:gd name="T9" fmla="*/ 14 h 36"/>
                <a:gd name="T10" fmla="*/ 16 w 34"/>
                <a:gd name="T11" fmla="*/ 20 h 36"/>
                <a:gd name="T12" fmla="*/ 25 w 34"/>
                <a:gd name="T13" fmla="*/ 20 h 36"/>
                <a:gd name="T14" fmla="*/ 21 w 34"/>
                <a:gd name="T15" fmla="*/ 24 h 36"/>
                <a:gd name="T16" fmla="*/ 23 w 34"/>
                <a:gd name="T17" fmla="*/ 24 h 36"/>
                <a:gd name="T18" fmla="*/ 18 w 34"/>
                <a:gd name="T19" fmla="*/ 32 h 36"/>
                <a:gd name="T20" fmla="*/ 10 w 34"/>
                <a:gd name="T21" fmla="*/ 35 h 36"/>
                <a:gd name="T22" fmla="*/ 19 w 34"/>
                <a:gd name="T23" fmla="*/ 34 h 36"/>
                <a:gd name="T24" fmla="*/ 28 w 34"/>
                <a:gd name="T25" fmla="*/ 28 h 36"/>
                <a:gd name="T26" fmla="*/ 31 w 34"/>
                <a:gd name="T27" fmla="*/ 21 h 36"/>
                <a:gd name="T28" fmla="*/ 28 w 34"/>
                <a:gd name="T29" fmla="*/ 22 h 36"/>
                <a:gd name="T30" fmla="*/ 33 w 34"/>
                <a:gd name="T31" fmla="*/ 11 h 36"/>
                <a:gd name="T32" fmla="*/ 32 w 34"/>
                <a:gd name="T33" fmla="*/ 9 h 36"/>
                <a:gd name="T34" fmla="*/ 26 w 34"/>
                <a:gd name="T35" fmla="*/ 10 h 36"/>
                <a:gd name="T36" fmla="*/ 29 w 34"/>
                <a:gd name="T37" fmla="*/ 5 h 36"/>
                <a:gd name="T38" fmla="*/ 30 w 34"/>
                <a:gd name="T39" fmla="*/ 0 h 36"/>
                <a:gd name="T40" fmla="*/ 22 w 34"/>
                <a:gd name="T41" fmla="*/ 7 h 36"/>
                <a:gd name="T42" fmla="*/ 18 w 34"/>
                <a:gd name="T43" fmla="*/ 8 h 36"/>
                <a:gd name="T44" fmla="*/ 23 w 34"/>
                <a:gd name="T45" fmla="*/ 0 h 36"/>
                <a:gd name="T46" fmla="*/ 23 w 34"/>
                <a:gd name="T4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36">
                  <a:moveTo>
                    <a:pt x="23" y="0"/>
                  </a:moveTo>
                  <a:lnTo>
                    <a:pt x="18" y="5"/>
                  </a:lnTo>
                  <a:lnTo>
                    <a:pt x="0" y="8"/>
                  </a:lnTo>
                  <a:lnTo>
                    <a:pt x="7" y="14"/>
                  </a:lnTo>
                  <a:lnTo>
                    <a:pt x="22" y="14"/>
                  </a:lnTo>
                  <a:lnTo>
                    <a:pt x="16" y="20"/>
                  </a:lnTo>
                  <a:lnTo>
                    <a:pt x="25" y="20"/>
                  </a:lnTo>
                  <a:lnTo>
                    <a:pt x="21" y="24"/>
                  </a:lnTo>
                  <a:lnTo>
                    <a:pt x="23" y="24"/>
                  </a:lnTo>
                  <a:lnTo>
                    <a:pt x="18" y="32"/>
                  </a:lnTo>
                  <a:lnTo>
                    <a:pt x="10" y="35"/>
                  </a:lnTo>
                  <a:lnTo>
                    <a:pt x="19" y="34"/>
                  </a:lnTo>
                  <a:lnTo>
                    <a:pt x="28" y="28"/>
                  </a:lnTo>
                  <a:lnTo>
                    <a:pt x="31" y="21"/>
                  </a:lnTo>
                  <a:lnTo>
                    <a:pt x="28" y="22"/>
                  </a:lnTo>
                  <a:lnTo>
                    <a:pt x="33" y="11"/>
                  </a:lnTo>
                  <a:lnTo>
                    <a:pt x="32" y="9"/>
                  </a:lnTo>
                  <a:lnTo>
                    <a:pt x="26" y="10"/>
                  </a:lnTo>
                  <a:lnTo>
                    <a:pt x="29" y="5"/>
                  </a:lnTo>
                  <a:lnTo>
                    <a:pt x="30" y="0"/>
                  </a:lnTo>
                  <a:lnTo>
                    <a:pt x="22" y="7"/>
                  </a:lnTo>
                  <a:lnTo>
                    <a:pt x="18" y="8"/>
                  </a:lnTo>
                  <a:lnTo>
                    <a:pt x="23" y="0"/>
                  </a:lnTo>
                  <a:lnTo>
                    <a:pt x="23"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3" name="Freeform 47"/>
            <p:cNvSpPr>
              <a:spLocks/>
            </p:cNvSpPr>
            <p:nvPr/>
          </p:nvSpPr>
          <p:spPr bwMode="auto">
            <a:xfrm>
              <a:off x="1115" y="2308"/>
              <a:ext cx="17" cy="22"/>
            </a:xfrm>
            <a:custGeom>
              <a:avLst/>
              <a:gdLst>
                <a:gd name="T0" fmla="*/ 0 w 17"/>
                <a:gd name="T1" fmla="*/ 18 h 22"/>
                <a:gd name="T2" fmla="*/ 7 w 17"/>
                <a:gd name="T3" fmla="*/ 21 h 22"/>
                <a:gd name="T4" fmla="*/ 13 w 17"/>
                <a:gd name="T5" fmla="*/ 17 h 22"/>
                <a:gd name="T6" fmla="*/ 14 w 17"/>
                <a:gd name="T7" fmla="*/ 11 h 22"/>
                <a:gd name="T8" fmla="*/ 16 w 17"/>
                <a:gd name="T9" fmla="*/ 0 h 22"/>
                <a:gd name="T10" fmla="*/ 14 w 17"/>
                <a:gd name="T11" fmla="*/ 9 h 22"/>
                <a:gd name="T12" fmla="*/ 10 w 17"/>
                <a:gd name="T13" fmla="*/ 15 h 22"/>
                <a:gd name="T14" fmla="*/ 5 w 17"/>
                <a:gd name="T15" fmla="*/ 17 h 22"/>
                <a:gd name="T16" fmla="*/ 0 w 17"/>
                <a:gd name="T17" fmla="*/ 18 h 22"/>
                <a:gd name="T18" fmla="*/ 0 w 17"/>
                <a:gd name="T19"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2">
                  <a:moveTo>
                    <a:pt x="0" y="18"/>
                  </a:moveTo>
                  <a:lnTo>
                    <a:pt x="7" y="21"/>
                  </a:lnTo>
                  <a:lnTo>
                    <a:pt x="13" y="17"/>
                  </a:lnTo>
                  <a:lnTo>
                    <a:pt x="14" y="11"/>
                  </a:lnTo>
                  <a:lnTo>
                    <a:pt x="16" y="0"/>
                  </a:lnTo>
                  <a:lnTo>
                    <a:pt x="14" y="9"/>
                  </a:lnTo>
                  <a:lnTo>
                    <a:pt x="10" y="15"/>
                  </a:lnTo>
                  <a:lnTo>
                    <a:pt x="5" y="17"/>
                  </a:lnTo>
                  <a:lnTo>
                    <a:pt x="0" y="18"/>
                  </a:lnTo>
                  <a:lnTo>
                    <a:pt x="0" y="18"/>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4" name="Freeform 48"/>
            <p:cNvSpPr>
              <a:spLocks/>
            </p:cNvSpPr>
            <p:nvPr/>
          </p:nvSpPr>
          <p:spPr bwMode="auto">
            <a:xfrm>
              <a:off x="1033" y="2322"/>
              <a:ext cx="55" cy="60"/>
            </a:xfrm>
            <a:custGeom>
              <a:avLst/>
              <a:gdLst>
                <a:gd name="T0" fmla="*/ 54 w 55"/>
                <a:gd name="T1" fmla="*/ 59 h 60"/>
                <a:gd name="T2" fmla="*/ 53 w 55"/>
                <a:gd name="T3" fmla="*/ 56 h 60"/>
                <a:gd name="T4" fmla="*/ 46 w 55"/>
                <a:gd name="T5" fmla="*/ 50 h 60"/>
                <a:gd name="T6" fmla="*/ 41 w 55"/>
                <a:gd name="T7" fmla="*/ 39 h 60"/>
                <a:gd name="T8" fmla="*/ 36 w 55"/>
                <a:gd name="T9" fmla="*/ 35 h 60"/>
                <a:gd name="T10" fmla="*/ 41 w 55"/>
                <a:gd name="T11" fmla="*/ 32 h 60"/>
                <a:gd name="T12" fmla="*/ 30 w 55"/>
                <a:gd name="T13" fmla="*/ 29 h 60"/>
                <a:gd name="T14" fmla="*/ 33 w 55"/>
                <a:gd name="T15" fmla="*/ 26 h 60"/>
                <a:gd name="T16" fmla="*/ 32 w 55"/>
                <a:gd name="T17" fmla="*/ 24 h 60"/>
                <a:gd name="T18" fmla="*/ 26 w 55"/>
                <a:gd name="T19" fmla="*/ 24 h 60"/>
                <a:gd name="T20" fmla="*/ 0 w 55"/>
                <a:gd name="T21" fmla="*/ 0 h 60"/>
                <a:gd name="T22" fmla="*/ 1 w 55"/>
                <a:gd name="T23" fmla="*/ 13 h 60"/>
                <a:gd name="T24" fmla="*/ 3 w 55"/>
                <a:gd name="T25" fmla="*/ 9 h 60"/>
                <a:gd name="T26" fmla="*/ 22 w 55"/>
                <a:gd name="T27" fmla="*/ 27 h 60"/>
                <a:gd name="T28" fmla="*/ 29 w 55"/>
                <a:gd name="T29" fmla="*/ 30 h 60"/>
                <a:gd name="T30" fmla="*/ 22 w 55"/>
                <a:gd name="T31" fmla="*/ 30 h 60"/>
                <a:gd name="T32" fmla="*/ 4 w 55"/>
                <a:gd name="T33" fmla="*/ 20 h 60"/>
                <a:gd name="T34" fmla="*/ 1 w 55"/>
                <a:gd name="T35" fmla="*/ 17 h 60"/>
                <a:gd name="T36" fmla="*/ 3 w 55"/>
                <a:gd name="T37" fmla="*/ 22 h 60"/>
                <a:gd name="T38" fmla="*/ 12 w 55"/>
                <a:gd name="T39" fmla="*/ 33 h 60"/>
                <a:gd name="T40" fmla="*/ 6 w 55"/>
                <a:gd name="T41" fmla="*/ 29 h 60"/>
                <a:gd name="T42" fmla="*/ 7 w 55"/>
                <a:gd name="T43" fmla="*/ 33 h 60"/>
                <a:gd name="T44" fmla="*/ 22 w 55"/>
                <a:gd name="T45" fmla="*/ 42 h 60"/>
                <a:gd name="T46" fmla="*/ 38 w 55"/>
                <a:gd name="T47" fmla="*/ 44 h 60"/>
                <a:gd name="T48" fmla="*/ 29 w 55"/>
                <a:gd name="T49" fmla="*/ 54 h 60"/>
                <a:gd name="T50" fmla="*/ 17 w 55"/>
                <a:gd name="T51" fmla="*/ 57 h 60"/>
                <a:gd name="T52" fmla="*/ 27 w 55"/>
                <a:gd name="T53" fmla="*/ 57 h 60"/>
                <a:gd name="T54" fmla="*/ 35 w 55"/>
                <a:gd name="T55" fmla="*/ 57 h 60"/>
                <a:gd name="T56" fmla="*/ 38 w 55"/>
                <a:gd name="T57" fmla="*/ 56 h 60"/>
                <a:gd name="T58" fmla="*/ 46 w 55"/>
                <a:gd name="T59" fmla="*/ 52 h 60"/>
                <a:gd name="T60" fmla="*/ 54 w 55"/>
                <a:gd name="T61" fmla="*/ 59 h 60"/>
                <a:gd name="T62" fmla="*/ 54 w 55"/>
                <a:gd name="T63"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0">
                  <a:moveTo>
                    <a:pt x="54" y="59"/>
                  </a:moveTo>
                  <a:lnTo>
                    <a:pt x="53" y="56"/>
                  </a:lnTo>
                  <a:lnTo>
                    <a:pt x="46" y="50"/>
                  </a:lnTo>
                  <a:lnTo>
                    <a:pt x="41" y="39"/>
                  </a:lnTo>
                  <a:lnTo>
                    <a:pt x="36" y="35"/>
                  </a:lnTo>
                  <a:lnTo>
                    <a:pt x="41" y="32"/>
                  </a:lnTo>
                  <a:lnTo>
                    <a:pt x="30" y="29"/>
                  </a:lnTo>
                  <a:lnTo>
                    <a:pt x="33" y="26"/>
                  </a:lnTo>
                  <a:lnTo>
                    <a:pt x="32" y="24"/>
                  </a:lnTo>
                  <a:lnTo>
                    <a:pt x="26" y="24"/>
                  </a:lnTo>
                  <a:lnTo>
                    <a:pt x="0" y="0"/>
                  </a:lnTo>
                  <a:lnTo>
                    <a:pt x="1" y="13"/>
                  </a:lnTo>
                  <a:lnTo>
                    <a:pt x="3" y="9"/>
                  </a:lnTo>
                  <a:lnTo>
                    <a:pt x="22" y="27"/>
                  </a:lnTo>
                  <a:lnTo>
                    <a:pt x="29" y="30"/>
                  </a:lnTo>
                  <a:lnTo>
                    <a:pt x="22" y="30"/>
                  </a:lnTo>
                  <a:lnTo>
                    <a:pt x="4" y="20"/>
                  </a:lnTo>
                  <a:lnTo>
                    <a:pt x="1" y="17"/>
                  </a:lnTo>
                  <a:lnTo>
                    <a:pt x="3" y="22"/>
                  </a:lnTo>
                  <a:lnTo>
                    <a:pt x="12" y="33"/>
                  </a:lnTo>
                  <a:lnTo>
                    <a:pt x="6" y="29"/>
                  </a:lnTo>
                  <a:lnTo>
                    <a:pt x="7" y="33"/>
                  </a:lnTo>
                  <a:lnTo>
                    <a:pt x="22" y="42"/>
                  </a:lnTo>
                  <a:lnTo>
                    <a:pt x="38" y="44"/>
                  </a:lnTo>
                  <a:lnTo>
                    <a:pt x="29" y="54"/>
                  </a:lnTo>
                  <a:lnTo>
                    <a:pt x="17" y="57"/>
                  </a:lnTo>
                  <a:lnTo>
                    <a:pt x="27" y="57"/>
                  </a:lnTo>
                  <a:lnTo>
                    <a:pt x="35" y="57"/>
                  </a:lnTo>
                  <a:lnTo>
                    <a:pt x="38" y="56"/>
                  </a:lnTo>
                  <a:lnTo>
                    <a:pt x="46" y="52"/>
                  </a:lnTo>
                  <a:lnTo>
                    <a:pt x="54" y="59"/>
                  </a:lnTo>
                  <a:lnTo>
                    <a:pt x="54" y="59"/>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5" name="Freeform 49"/>
            <p:cNvSpPr>
              <a:spLocks/>
            </p:cNvSpPr>
            <p:nvPr/>
          </p:nvSpPr>
          <p:spPr bwMode="auto">
            <a:xfrm>
              <a:off x="1036" y="2289"/>
              <a:ext cx="44" cy="43"/>
            </a:xfrm>
            <a:custGeom>
              <a:avLst/>
              <a:gdLst>
                <a:gd name="T0" fmla="*/ 13 w 44"/>
                <a:gd name="T1" fmla="*/ 2 h 43"/>
                <a:gd name="T2" fmla="*/ 19 w 44"/>
                <a:gd name="T3" fmla="*/ 6 h 43"/>
                <a:gd name="T4" fmla="*/ 7 w 44"/>
                <a:gd name="T5" fmla="*/ 9 h 43"/>
                <a:gd name="T6" fmla="*/ 11 w 44"/>
                <a:gd name="T7" fmla="*/ 11 h 43"/>
                <a:gd name="T8" fmla="*/ 0 w 44"/>
                <a:gd name="T9" fmla="*/ 12 h 43"/>
                <a:gd name="T10" fmla="*/ 0 w 44"/>
                <a:gd name="T11" fmla="*/ 23 h 43"/>
                <a:gd name="T12" fmla="*/ 13 w 44"/>
                <a:gd name="T13" fmla="*/ 33 h 43"/>
                <a:gd name="T14" fmla="*/ 26 w 44"/>
                <a:gd name="T15" fmla="*/ 40 h 43"/>
                <a:gd name="T16" fmla="*/ 43 w 44"/>
                <a:gd name="T17" fmla="*/ 42 h 43"/>
                <a:gd name="T18" fmla="*/ 26 w 44"/>
                <a:gd name="T19" fmla="*/ 37 h 43"/>
                <a:gd name="T20" fmla="*/ 23 w 44"/>
                <a:gd name="T21" fmla="*/ 33 h 43"/>
                <a:gd name="T22" fmla="*/ 8 w 44"/>
                <a:gd name="T23" fmla="*/ 21 h 43"/>
                <a:gd name="T24" fmla="*/ 20 w 44"/>
                <a:gd name="T25" fmla="*/ 26 h 43"/>
                <a:gd name="T26" fmla="*/ 14 w 44"/>
                <a:gd name="T27" fmla="*/ 19 h 43"/>
                <a:gd name="T28" fmla="*/ 31 w 44"/>
                <a:gd name="T29" fmla="*/ 27 h 43"/>
                <a:gd name="T30" fmla="*/ 29 w 44"/>
                <a:gd name="T31" fmla="*/ 23 h 43"/>
                <a:gd name="T32" fmla="*/ 14 w 44"/>
                <a:gd name="T33" fmla="*/ 13 h 43"/>
                <a:gd name="T34" fmla="*/ 19 w 44"/>
                <a:gd name="T35" fmla="*/ 13 h 43"/>
                <a:gd name="T36" fmla="*/ 36 w 44"/>
                <a:gd name="T37" fmla="*/ 21 h 43"/>
                <a:gd name="T38" fmla="*/ 21 w 44"/>
                <a:gd name="T39" fmla="*/ 11 h 43"/>
                <a:gd name="T40" fmla="*/ 38 w 44"/>
                <a:gd name="T41" fmla="*/ 15 h 43"/>
                <a:gd name="T42" fmla="*/ 34 w 44"/>
                <a:gd name="T43" fmla="*/ 8 h 43"/>
                <a:gd name="T44" fmla="*/ 21 w 44"/>
                <a:gd name="T45" fmla="*/ 0 h 43"/>
                <a:gd name="T46" fmla="*/ 13 w 44"/>
                <a:gd name="T47" fmla="*/ 2 h 43"/>
                <a:gd name="T48" fmla="*/ 13 w 44"/>
                <a:gd name="T49"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 h="43">
                  <a:moveTo>
                    <a:pt x="13" y="2"/>
                  </a:moveTo>
                  <a:lnTo>
                    <a:pt x="19" y="6"/>
                  </a:lnTo>
                  <a:lnTo>
                    <a:pt x="7" y="9"/>
                  </a:lnTo>
                  <a:lnTo>
                    <a:pt x="11" y="11"/>
                  </a:lnTo>
                  <a:lnTo>
                    <a:pt x="0" y="12"/>
                  </a:lnTo>
                  <a:lnTo>
                    <a:pt x="0" y="23"/>
                  </a:lnTo>
                  <a:lnTo>
                    <a:pt x="13" y="33"/>
                  </a:lnTo>
                  <a:lnTo>
                    <a:pt x="26" y="40"/>
                  </a:lnTo>
                  <a:lnTo>
                    <a:pt x="43" y="42"/>
                  </a:lnTo>
                  <a:lnTo>
                    <a:pt x="26" y="37"/>
                  </a:lnTo>
                  <a:lnTo>
                    <a:pt x="23" y="33"/>
                  </a:lnTo>
                  <a:lnTo>
                    <a:pt x="8" y="21"/>
                  </a:lnTo>
                  <a:lnTo>
                    <a:pt x="20" y="26"/>
                  </a:lnTo>
                  <a:lnTo>
                    <a:pt x="14" y="19"/>
                  </a:lnTo>
                  <a:lnTo>
                    <a:pt x="31" y="27"/>
                  </a:lnTo>
                  <a:lnTo>
                    <a:pt x="29" y="23"/>
                  </a:lnTo>
                  <a:lnTo>
                    <a:pt x="14" y="13"/>
                  </a:lnTo>
                  <a:lnTo>
                    <a:pt x="19" y="13"/>
                  </a:lnTo>
                  <a:lnTo>
                    <a:pt x="36" y="21"/>
                  </a:lnTo>
                  <a:lnTo>
                    <a:pt x="21" y="11"/>
                  </a:lnTo>
                  <a:lnTo>
                    <a:pt x="38" y="15"/>
                  </a:lnTo>
                  <a:lnTo>
                    <a:pt x="34" y="8"/>
                  </a:lnTo>
                  <a:lnTo>
                    <a:pt x="21" y="0"/>
                  </a:lnTo>
                  <a:lnTo>
                    <a:pt x="13" y="2"/>
                  </a:lnTo>
                  <a:lnTo>
                    <a:pt x="13" y="2"/>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6" name="Freeform 50"/>
            <p:cNvSpPr>
              <a:spLocks/>
            </p:cNvSpPr>
            <p:nvPr/>
          </p:nvSpPr>
          <p:spPr bwMode="auto">
            <a:xfrm>
              <a:off x="1037" y="2275"/>
              <a:ext cx="14" cy="14"/>
            </a:xfrm>
            <a:custGeom>
              <a:avLst/>
              <a:gdLst>
                <a:gd name="T0" fmla="*/ 13 w 14"/>
                <a:gd name="T1" fmla="*/ 2 h 14"/>
                <a:gd name="T2" fmla="*/ 7 w 14"/>
                <a:gd name="T3" fmla="*/ 13 h 14"/>
                <a:gd name="T4" fmla="*/ 0 w 14"/>
                <a:gd name="T5" fmla="*/ 5 h 14"/>
                <a:gd name="T6" fmla="*/ 4 w 14"/>
                <a:gd name="T7" fmla="*/ 0 h 14"/>
                <a:gd name="T8" fmla="*/ 8 w 14"/>
                <a:gd name="T9" fmla="*/ 4 h 14"/>
                <a:gd name="T10" fmla="*/ 12 w 14"/>
                <a:gd name="T11" fmla="*/ 1 h 14"/>
                <a:gd name="T12" fmla="*/ 13 w 14"/>
                <a:gd name="T13" fmla="*/ 2 h 14"/>
                <a:gd name="T14" fmla="*/ 13 w 14"/>
                <a:gd name="T15" fmla="*/ 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13" y="2"/>
                  </a:moveTo>
                  <a:lnTo>
                    <a:pt x="7" y="13"/>
                  </a:lnTo>
                  <a:lnTo>
                    <a:pt x="0" y="5"/>
                  </a:lnTo>
                  <a:lnTo>
                    <a:pt x="4" y="0"/>
                  </a:lnTo>
                  <a:lnTo>
                    <a:pt x="8" y="4"/>
                  </a:lnTo>
                  <a:lnTo>
                    <a:pt x="12" y="1"/>
                  </a:lnTo>
                  <a:lnTo>
                    <a:pt x="13" y="2"/>
                  </a:lnTo>
                  <a:lnTo>
                    <a:pt x="13" y="2"/>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7" name="Freeform 51"/>
            <p:cNvSpPr>
              <a:spLocks/>
            </p:cNvSpPr>
            <p:nvPr/>
          </p:nvSpPr>
          <p:spPr bwMode="auto">
            <a:xfrm>
              <a:off x="1015" y="2269"/>
              <a:ext cx="22" cy="32"/>
            </a:xfrm>
            <a:custGeom>
              <a:avLst/>
              <a:gdLst>
                <a:gd name="T0" fmla="*/ 8 w 22"/>
                <a:gd name="T1" fmla="*/ 0 h 32"/>
                <a:gd name="T2" fmla="*/ 21 w 22"/>
                <a:gd name="T3" fmla="*/ 21 h 32"/>
                <a:gd name="T4" fmla="*/ 15 w 22"/>
                <a:gd name="T5" fmla="*/ 21 h 32"/>
                <a:gd name="T6" fmla="*/ 16 w 22"/>
                <a:gd name="T7" fmla="*/ 28 h 32"/>
                <a:gd name="T8" fmla="*/ 10 w 22"/>
                <a:gd name="T9" fmla="*/ 27 h 32"/>
                <a:gd name="T10" fmla="*/ 14 w 22"/>
                <a:gd name="T11" fmla="*/ 30 h 32"/>
                <a:gd name="T12" fmla="*/ 9 w 22"/>
                <a:gd name="T13" fmla="*/ 31 h 32"/>
                <a:gd name="T14" fmla="*/ 0 w 22"/>
                <a:gd name="T15" fmla="*/ 26 h 32"/>
                <a:gd name="T16" fmla="*/ 7 w 22"/>
                <a:gd name="T17" fmla="*/ 24 h 32"/>
                <a:gd name="T18" fmla="*/ 12 w 22"/>
                <a:gd name="T19" fmla="*/ 26 h 32"/>
                <a:gd name="T20" fmla="*/ 10 w 22"/>
                <a:gd name="T21" fmla="*/ 18 h 32"/>
                <a:gd name="T22" fmla="*/ 14 w 22"/>
                <a:gd name="T23" fmla="*/ 18 h 32"/>
                <a:gd name="T24" fmla="*/ 10 w 22"/>
                <a:gd name="T25" fmla="*/ 13 h 32"/>
                <a:gd name="T26" fmla="*/ 8 w 22"/>
                <a:gd name="T27" fmla="*/ 0 h 32"/>
                <a:gd name="T28" fmla="*/ 8 w 22"/>
                <a:gd name="T2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2">
                  <a:moveTo>
                    <a:pt x="8" y="0"/>
                  </a:moveTo>
                  <a:lnTo>
                    <a:pt x="21" y="21"/>
                  </a:lnTo>
                  <a:lnTo>
                    <a:pt x="15" y="21"/>
                  </a:lnTo>
                  <a:lnTo>
                    <a:pt x="16" y="28"/>
                  </a:lnTo>
                  <a:lnTo>
                    <a:pt x="10" y="27"/>
                  </a:lnTo>
                  <a:lnTo>
                    <a:pt x="14" y="30"/>
                  </a:lnTo>
                  <a:lnTo>
                    <a:pt x="9" y="31"/>
                  </a:lnTo>
                  <a:lnTo>
                    <a:pt x="0" y="26"/>
                  </a:lnTo>
                  <a:lnTo>
                    <a:pt x="7" y="24"/>
                  </a:lnTo>
                  <a:lnTo>
                    <a:pt x="12" y="26"/>
                  </a:lnTo>
                  <a:lnTo>
                    <a:pt x="10" y="18"/>
                  </a:lnTo>
                  <a:lnTo>
                    <a:pt x="14" y="18"/>
                  </a:lnTo>
                  <a:lnTo>
                    <a:pt x="10" y="13"/>
                  </a:lnTo>
                  <a:lnTo>
                    <a:pt x="8" y="0"/>
                  </a:lnTo>
                  <a:lnTo>
                    <a:pt x="8"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8" name="Freeform 52"/>
            <p:cNvSpPr>
              <a:spLocks/>
            </p:cNvSpPr>
            <p:nvPr/>
          </p:nvSpPr>
          <p:spPr bwMode="auto">
            <a:xfrm>
              <a:off x="1016" y="2304"/>
              <a:ext cx="13" cy="26"/>
            </a:xfrm>
            <a:custGeom>
              <a:avLst/>
              <a:gdLst>
                <a:gd name="T0" fmla="*/ 10 w 13"/>
                <a:gd name="T1" fmla="*/ 0 h 26"/>
                <a:gd name="T2" fmla="*/ 3 w 13"/>
                <a:gd name="T3" fmla="*/ 0 h 26"/>
                <a:gd name="T4" fmla="*/ 9 w 13"/>
                <a:gd name="T5" fmla="*/ 6 h 26"/>
                <a:gd name="T6" fmla="*/ 3 w 13"/>
                <a:gd name="T7" fmla="*/ 11 h 26"/>
                <a:gd name="T8" fmla="*/ 8 w 13"/>
                <a:gd name="T9" fmla="*/ 10 h 26"/>
                <a:gd name="T10" fmla="*/ 0 w 13"/>
                <a:gd name="T11" fmla="*/ 23 h 26"/>
                <a:gd name="T12" fmla="*/ 1 w 13"/>
                <a:gd name="T13" fmla="*/ 25 h 26"/>
                <a:gd name="T14" fmla="*/ 12 w 13"/>
                <a:gd name="T15" fmla="*/ 10 h 26"/>
                <a:gd name="T16" fmla="*/ 10 w 13"/>
                <a:gd name="T17" fmla="*/ 0 h 26"/>
                <a:gd name="T18" fmla="*/ 10 w 13"/>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6">
                  <a:moveTo>
                    <a:pt x="10" y="0"/>
                  </a:moveTo>
                  <a:lnTo>
                    <a:pt x="3" y="0"/>
                  </a:lnTo>
                  <a:lnTo>
                    <a:pt x="9" y="6"/>
                  </a:lnTo>
                  <a:lnTo>
                    <a:pt x="3" y="11"/>
                  </a:lnTo>
                  <a:lnTo>
                    <a:pt x="8" y="10"/>
                  </a:lnTo>
                  <a:lnTo>
                    <a:pt x="0" y="23"/>
                  </a:lnTo>
                  <a:lnTo>
                    <a:pt x="1" y="25"/>
                  </a:lnTo>
                  <a:lnTo>
                    <a:pt x="12" y="10"/>
                  </a:lnTo>
                  <a:lnTo>
                    <a:pt x="10" y="0"/>
                  </a:lnTo>
                  <a:lnTo>
                    <a:pt x="1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09" name="Freeform 53"/>
            <p:cNvSpPr>
              <a:spLocks/>
            </p:cNvSpPr>
            <p:nvPr/>
          </p:nvSpPr>
          <p:spPr bwMode="auto">
            <a:xfrm>
              <a:off x="1017" y="2333"/>
              <a:ext cx="43" cy="57"/>
            </a:xfrm>
            <a:custGeom>
              <a:avLst/>
              <a:gdLst>
                <a:gd name="T0" fmla="*/ 2 w 43"/>
                <a:gd name="T1" fmla="*/ 0 h 57"/>
                <a:gd name="T2" fmla="*/ 12 w 43"/>
                <a:gd name="T3" fmla="*/ 13 h 57"/>
                <a:gd name="T4" fmla="*/ 18 w 43"/>
                <a:gd name="T5" fmla="*/ 24 h 57"/>
                <a:gd name="T6" fmla="*/ 33 w 43"/>
                <a:gd name="T7" fmla="*/ 34 h 57"/>
                <a:gd name="T8" fmla="*/ 42 w 43"/>
                <a:gd name="T9" fmla="*/ 36 h 57"/>
                <a:gd name="T10" fmla="*/ 30 w 43"/>
                <a:gd name="T11" fmla="*/ 39 h 57"/>
                <a:gd name="T12" fmla="*/ 14 w 43"/>
                <a:gd name="T13" fmla="*/ 32 h 57"/>
                <a:gd name="T14" fmla="*/ 23 w 43"/>
                <a:gd name="T15" fmla="*/ 41 h 57"/>
                <a:gd name="T16" fmla="*/ 27 w 43"/>
                <a:gd name="T17" fmla="*/ 46 h 57"/>
                <a:gd name="T18" fmla="*/ 11 w 43"/>
                <a:gd name="T19" fmla="*/ 34 h 57"/>
                <a:gd name="T20" fmla="*/ 17 w 43"/>
                <a:gd name="T21" fmla="*/ 46 h 57"/>
                <a:gd name="T22" fmla="*/ 26 w 43"/>
                <a:gd name="T23" fmla="*/ 54 h 57"/>
                <a:gd name="T24" fmla="*/ 11 w 43"/>
                <a:gd name="T25" fmla="*/ 45 h 57"/>
                <a:gd name="T26" fmla="*/ 20 w 43"/>
                <a:gd name="T27" fmla="*/ 56 h 57"/>
                <a:gd name="T28" fmla="*/ 0 w 43"/>
                <a:gd name="T29" fmla="*/ 39 h 57"/>
                <a:gd name="T30" fmla="*/ 2 w 43"/>
                <a:gd name="T31" fmla="*/ 32 h 57"/>
                <a:gd name="T32" fmla="*/ 8 w 43"/>
                <a:gd name="T33" fmla="*/ 27 h 57"/>
                <a:gd name="T34" fmla="*/ 8 w 43"/>
                <a:gd name="T35" fmla="*/ 21 h 57"/>
                <a:gd name="T36" fmla="*/ 2 w 43"/>
                <a:gd name="T37" fmla="*/ 6 h 57"/>
                <a:gd name="T38" fmla="*/ 2 w 43"/>
                <a:gd name="T39" fmla="*/ 0 h 57"/>
                <a:gd name="T40" fmla="*/ 2 w 43"/>
                <a:gd name="T4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57">
                  <a:moveTo>
                    <a:pt x="2" y="0"/>
                  </a:moveTo>
                  <a:lnTo>
                    <a:pt x="12" y="13"/>
                  </a:lnTo>
                  <a:lnTo>
                    <a:pt x="18" y="24"/>
                  </a:lnTo>
                  <a:lnTo>
                    <a:pt x="33" y="34"/>
                  </a:lnTo>
                  <a:lnTo>
                    <a:pt x="42" y="36"/>
                  </a:lnTo>
                  <a:lnTo>
                    <a:pt x="30" y="39"/>
                  </a:lnTo>
                  <a:lnTo>
                    <a:pt x="14" y="32"/>
                  </a:lnTo>
                  <a:lnTo>
                    <a:pt x="23" y="41"/>
                  </a:lnTo>
                  <a:lnTo>
                    <a:pt x="27" y="46"/>
                  </a:lnTo>
                  <a:lnTo>
                    <a:pt x="11" y="34"/>
                  </a:lnTo>
                  <a:lnTo>
                    <a:pt x="17" y="46"/>
                  </a:lnTo>
                  <a:lnTo>
                    <a:pt x="26" y="54"/>
                  </a:lnTo>
                  <a:lnTo>
                    <a:pt x="11" y="45"/>
                  </a:lnTo>
                  <a:lnTo>
                    <a:pt x="20" y="56"/>
                  </a:lnTo>
                  <a:lnTo>
                    <a:pt x="0" y="39"/>
                  </a:lnTo>
                  <a:lnTo>
                    <a:pt x="2" y="32"/>
                  </a:lnTo>
                  <a:lnTo>
                    <a:pt x="8" y="27"/>
                  </a:lnTo>
                  <a:lnTo>
                    <a:pt x="8" y="21"/>
                  </a:lnTo>
                  <a:lnTo>
                    <a:pt x="2" y="6"/>
                  </a:lnTo>
                  <a:lnTo>
                    <a:pt x="2" y="0"/>
                  </a:lnTo>
                  <a:lnTo>
                    <a:pt x="2"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0" name="Freeform 54"/>
            <p:cNvSpPr>
              <a:spLocks/>
            </p:cNvSpPr>
            <p:nvPr/>
          </p:nvSpPr>
          <p:spPr bwMode="auto">
            <a:xfrm>
              <a:off x="1017" y="2378"/>
              <a:ext cx="41" cy="31"/>
            </a:xfrm>
            <a:custGeom>
              <a:avLst/>
              <a:gdLst>
                <a:gd name="T0" fmla="*/ 0 w 41"/>
                <a:gd name="T1" fmla="*/ 0 h 31"/>
                <a:gd name="T2" fmla="*/ 5 w 41"/>
                <a:gd name="T3" fmla="*/ 9 h 31"/>
                <a:gd name="T4" fmla="*/ 17 w 41"/>
                <a:gd name="T5" fmla="*/ 22 h 31"/>
                <a:gd name="T6" fmla="*/ 25 w 41"/>
                <a:gd name="T7" fmla="*/ 26 h 31"/>
                <a:gd name="T8" fmla="*/ 33 w 41"/>
                <a:gd name="T9" fmla="*/ 30 h 31"/>
                <a:gd name="T10" fmla="*/ 30 w 41"/>
                <a:gd name="T11" fmla="*/ 23 h 31"/>
                <a:gd name="T12" fmla="*/ 40 w 41"/>
                <a:gd name="T13" fmla="*/ 17 h 31"/>
                <a:gd name="T14" fmla="*/ 20 w 41"/>
                <a:gd name="T15" fmla="*/ 19 h 31"/>
                <a:gd name="T16" fmla="*/ 13 w 41"/>
                <a:gd name="T17" fmla="*/ 14 h 31"/>
                <a:gd name="T18" fmla="*/ 18 w 41"/>
                <a:gd name="T19" fmla="*/ 14 h 31"/>
                <a:gd name="T20" fmla="*/ 5 w 41"/>
                <a:gd name="T21" fmla="*/ 5 h 31"/>
                <a:gd name="T22" fmla="*/ 0 w 41"/>
                <a:gd name="T23" fmla="*/ 0 h 31"/>
                <a:gd name="T24" fmla="*/ 0 w 41"/>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1">
                  <a:moveTo>
                    <a:pt x="0" y="0"/>
                  </a:moveTo>
                  <a:lnTo>
                    <a:pt x="5" y="9"/>
                  </a:lnTo>
                  <a:lnTo>
                    <a:pt x="17" y="22"/>
                  </a:lnTo>
                  <a:lnTo>
                    <a:pt x="25" y="26"/>
                  </a:lnTo>
                  <a:lnTo>
                    <a:pt x="33" y="30"/>
                  </a:lnTo>
                  <a:lnTo>
                    <a:pt x="30" y="23"/>
                  </a:lnTo>
                  <a:lnTo>
                    <a:pt x="40" y="17"/>
                  </a:lnTo>
                  <a:lnTo>
                    <a:pt x="20" y="19"/>
                  </a:lnTo>
                  <a:lnTo>
                    <a:pt x="13" y="14"/>
                  </a:lnTo>
                  <a:lnTo>
                    <a:pt x="18" y="14"/>
                  </a:lnTo>
                  <a:lnTo>
                    <a:pt x="5" y="5"/>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1" name="Freeform 55"/>
            <p:cNvSpPr>
              <a:spLocks/>
            </p:cNvSpPr>
            <p:nvPr/>
          </p:nvSpPr>
          <p:spPr bwMode="auto">
            <a:xfrm>
              <a:off x="1008" y="2342"/>
              <a:ext cx="8" cy="30"/>
            </a:xfrm>
            <a:custGeom>
              <a:avLst/>
              <a:gdLst>
                <a:gd name="T0" fmla="*/ 4 w 8"/>
                <a:gd name="T1" fmla="*/ 0 h 30"/>
                <a:gd name="T2" fmla="*/ 4 w 8"/>
                <a:gd name="T3" fmla="*/ 6 h 30"/>
                <a:gd name="T4" fmla="*/ 0 w 8"/>
                <a:gd name="T5" fmla="*/ 13 h 30"/>
                <a:gd name="T6" fmla="*/ 4 w 8"/>
                <a:gd name="T7" fmla="*/ 29 h 30"/>
                <a:gd name="T8" fmla="*/ 7 w 8"/>
                <a:gd name="T9" fmla="*/ 22 h 30"/>
                <a:gd name="T10" fmla="*/ 2 w 8"/>
                <a:gd name="T11" fmla="*/ 14 h 30"/>
                <a:gd name="T12" fmla="*/ 5 w 8"/>
                <a:gd name="T13" fmla="*/ 6 h 30"/>
                <a:gd name="T14" fmla="*/ 4 w 8"/>
                <a:gd name="T15" fmla="*/ 0 h 30"/>
                <a:gd name="T16" fmla="*/ 4 w 8"/>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0">
                  <a:moveTo>
                    <a:pt x="4" y="0"/>
                  </a:moveTo>
                  <a:lnTo>
                    <a:pt x="4" y="6"/>
                  </a:lnTo>
                  <a:lnTo>
                    <a:pt x="0" y="13"/>
                  </a:lnTo>
                  <a:lnTo>
                    <a:pt x="4" y="29"/>
                  </a:lnTo>
                  <a:lnTo>
                    <a:pt x="7" y="22"/>
                  </a:lnTo>
                  <a:lnTo>
                    <a:pt x="2" y="14"/>
                  </a:lnTo>
                  <a:lnTo>
                    <a:pt x="5" y="6"/>
                  </a:lnTo>
                  <a:lnTo>
                    <a:pt x="4" y="0"/>
                  </a:lnTo>
                  <a:lnTo>
                    <a:pt x="4"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2" name="Freeform 56"/>
            <p:cNvSpPr>
              <a:spLocks/>
            </p:cNvSpPr>
            <p:nvPr/>
          </p:nvSpPr>
          <p:spPr bwMode="auto">
            <a:xfrm>
              <a:off x="1035" y="2260"/>
              <a:ext cx="60" cy="18"/>
            </a:xfrm>
            <a:custGeom>
              <a:avLst/>
              <a:gdLst>
                <a:gd name="T0" fmla="*/ 0 w 60"/>
                <a:gd name="T1" fmla="*/ 5 h 18"/>
                <a:gd name="T2" fmla="*/ 10 w 60"/>
                <a:gd name="T3" fmla="*/ 6 h 18"/>
                <a:gd name="T4" fmla="*/ 22 w 60"/>
                <a:gd name="T5" fmla="*/ 14 h 18"/>
                <a:gd name="T6" fmla="*/ 49 w 60"/>
                <a:gd name="T7" fmla="*/ 14 h 18"/>
                <a:gd name="T8" fmla="*/ 59 w 60"/>
                <a:gd name="T9" fmla="*/ 17 h 18"/>
                <a:gd name="T10" fmla="*/ 47 w 60"/>
                <a:gd name="T11" fmla="*/ 12 h 18"/>
                <a:gd name="T12" fmla="*/ 30 w 60"/>
                <a:gd name="T13" fmla="*/ 6 h 18"/>
                <a:gd name="T14" fmla="*/ 39 w 60"/>
                <a:gd name="T15" fmla="*/ 5 h 18"/>
                <a:gd name="T16" fmla="*/ 57 w 60"/>
                <a:gd name="T17" fmla="*/ 9 h 18"/>
                <a:gd name="T18" fmla="*/ 39 w 60"/>
                <a:gd name="T19" fmla="*/ 1 h 18"/>
                <a:gd name="T20" fmla="*/ 22 w 60"/>
                <a:gd name="T21" fmla="*/ 0 h 18"/>
                <a:gd name="T22" fmla="*/ 33 w 60"/>
                <a:gd name="T23" fmla="*/ 4 h 18"/>
                <a:gd name="T24" fmla="*/ 19 w 60"/>
                <a:gd name="T25" fmla="*/ 8 h 18"/>
                <a:gd name="T26" fmla="*/ 9 w 60"/>
                <a:gd name="T27" fmla="*/ 5 h 18"/>
                <a:gd name="T28" fmla="*/ 0 w 60"/>
                <a:gd name="T29" fmla="*/ 5 h 18"/>
                <a:gd name="T30" fmla="*/ 0 w 60"/>
                <a:gd name="T31"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18">
                  <a:moveTo>
                    <a:pt x="0" y="5"/>
                  </a:moveTo>
                  <a:lnTo>
                    <a:pt x="10" y="6"/>
                  </a:lnTo>
                  <a:lnTo>
                    <a:pt x="22" y="14"/>
                  </a:lnTo>
                  <a:lnTo>
                    <a:pt x="49" y="14"/>
                  </a:lnTo>
                  <a:lnTo>
                    <a:pt x="59" y="17"/>
                  </a:lnTo>
                  <a:lnTo>
                    <a:pt x="47" y="12"/>
                  </a:lnTo>
                  <a:lnTo>
                    <a:pt x="30" y="6"/>
                  </a:lnTo>
                  <a:lnTo>
                    <a:pt x="39" y="5"/>
                  </a:lnTo>
                  <a:lnTo>
                    <a:pt x="57" y="9"/>
                  </a:lnTo>
                  <a:lnTo>
                    <a:pt x="39" y="1"/>
                  </a:lnTo>
                  <a:lnTo>
                    <a:pt x="22" y="0"/>
                  </a:lnTo>
                  <a:lnTo>
                    <a:pt x="33" y="4"/>
                  </a:lnTo>
                  <a:lnTo>
                    <a:pt x="19" y="8"/>
                  </a:lnTo>
                  <a:lnTo>
                    <a:pt x="9" y="5"/>
                  </a:lnTo>
                  <a:lnTo>
                    <a:pt x="0" y="5"/>
                  </a:lnTo>
                  <a:lnTo>
                    <a:pt x="0" y="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3" name="Freeform 57"/>
            <p:cNvSpPr>
              <a:spLocks/>
            </p:cNvSpPr>
            <p:nvPr/>
          </p:nvSpPr>
          <p:spPr bwMode="auto">
            <a:xfrm>
              <a:off x="1082" y="2258"/>
              <a:ext cx="46" cy="26"/>
            </a:xfrm>
            <a:custGeom>
              <a:avLst/>
              <a:gdLst>
                <a:gd name="T0" fmla="*/ 0 w 46"/>
                <a:gd name="T1" fmla="*/ 0 h 26"/>
                <a:gd name="T2" fmla="*/ 34 w 46"/>
                <a:gd name="T3" fmla="*/ 16 h 26"/>
                <a:gd name="T4" fmla="*/ 45 w 46"/>
                <a:gd name="T5" fmla="*/ 25 h 26"/>
                <a:gd name="T6" fmla="*/ 37 w 46"/>
                <a:gd name="T7" fmla="*/ 21 h 26"/>
                <a:gd name="T8" fmla="*/ 22 w 46"/>
                <a:gd name="T9" fmla="*/ 25 h 26"/>
                <a:gd name="T10" fmla="*/ 1 w 46"/>
                <a:gd name="T11" fmla="*/ 23 h 26"/>
                <a:gd name="T12" fmla="*/ 19 w 46"/>
                <a:gd name="T13" fmla="*/ 23 h 26"/>
                <a:gd name="T14" fmla="*/ 25 w 46"/>
                <a:gd name="T15" fmla="*/ 21 h 26"/>
                <a:gd name="T16" fmla="*/ 10 w 46"/>
                <a:gd name="T17" fmla="*/ 18 h 26"/>
                <a:gd name="T18" fmla="*/ 2 w 46"/>
                <a:gd name="T19" fmla="*/ 14 h 26"/>
                <a:gd name="T20" fmla="*/ 20 w 46"/>
                <a:gd name="T21" fmla="*/ 16 h 26"/>
                <a:gd name="T22" fmla="*/ 7 w 46"/>
                <a:gd name="T23" fmla="*/ 9 h 26"/>
                <a:gd name="T24" fmla="*/ 22 w 46"/>
                <a:gd name="T25" fmla="*/ 12 h 26"/>
                <a:gd name="T26" fmla="*/ 0 w 46"/>
                <a:gd name="T27" fmla="*/ 0 h 26"/>
                <a:gd name="T28" fmla="*/ 0 w 46"/>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0" y="0"/>
                  </a:moveTo>
                  <a:lnTo>
                    <a:pt x="34" y="16"/>
                  </a:lnTo>
                  <a:lnTo>
                    <a:pt x="45" y="25"/>
                  </a:lnTo>
                  <a:lnTo>
                    <a:pt x="37" y="21"/>
                  </a:lnTo>
                  <a:lnTo>
                    <a:pt x="22" y="25"/>
                  </a:lnTo>
                  <a:lnTo>
                    <a:pt x="1" y="23"/>
                  </a:lnTo>
                  <a:lnTo>
                    <a:pt x="19" y="23"/>
                  </a:lnTo>
                  <a:lnTo>
                    <a:pt x="25" y="21"/>
                  </a:lnTo>
                  <a:lnTo>
                    <a:pt x="10" y="18"/>
                  </a:lnTo>
                  <a:lnTo>
                    <a:pt x="2" y="14"/>
                  </a:lnTo>
                  <a:lnTo>
                    <a:pt x="20" y="16"/>
                  </a:lnTo>
                  <a:lnTo>
                    <a:pt x="7" y="9"/>
                  </a:lnTo>
                  <a:lnTo>
                    <a:pt x="22" y="12"/>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4" name="Freeform 58"/>
            <p:cNvSpPr>
              <a:spLocks/>
            </p:cNvSpPr>
            <p:nvPr/>
          </p:nvSpPr>
          <p:spPr bwMode="auto">
            <a:xfrm>
              <a:off x="1012" y="2262"/>
              <a:ext cx="14" cy="76"/>
            </a:xfrm>
            <a:custGeom>
              <a:avLst/>
              <a:gdLst>
                <a:gd name="T0" fmla="*/ 13 w 14"/>
                <a:gd name="T1" fmla="*/ 0 h 76"/>
                <a:gd name="T2" fmla="*/ 5 w 14"/>
                <a:gd name="T3" fmla="*/ 6 h 76"/>
                <a:gd name="T4" fmla="*/ 3 w 14"/>
                <a:gd name="T5" fmla="*/ 10 h 76"/>
                <a:gd name="T6" fmla="*/ 7 w 14"/>
                <a:gd name="T7" fmla="*/ 12 h 76"/>
                <a:gd name="T8" fmla="*/ 1 w 14"/>
                <a:gd name="T9" fmla="*/ 18 h 76"/>
                <a:gd name="T10" fmla="*/ 5 w 14"/>
                <a:gd name="T11" fmla="*/ 27 h 76"/>
                <a:gd name="T12" fmla="*/ 0 w 14"/>
                <a:gd name="T13" fmla="*/ 33 h 76"/>
                <a:gd name="T14" fmla="*/ 0 w 14"/>
                <a:gd name="T15" fmla="*/ 75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6">
                  <a:moveTo>
                    <a:pt x="13" y="0"/>
                  </a:moveTo>
                  <a:lnTo>
                    <a:pt x="5" y="6"/>
                  </a:lnTo>
                  <a:lnTo>
                    <a:pt x="3" y="10"/>
                  </a:lnTo>
                  <a:lnTo>
                    <a:pt x="7" y="12"/>
                  </a:lnTo>
                  <a:lnTo>
                    <a:pt x="1" y="18"/>
                  </a:lnTo>
                  <a:lnTo>
                    <a:pt x="5" y="27"/>
                  </a:lnTo>
                  <a:lnTo>
                    <a:pt x="0" y="33"/>
                  </a:lnTo>
                  <a:lnTo>
                    <a:pt x="0" y="75"/>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5" name="Freeform 59"/>
            <p:cNvSpPr>
              <a:spLocks/>
            </p:cNvSpPr>
            <p:nvPr/>
          </p:nvSpPr>
          <p:spPr bwMode="auto">
            <a:xfrm>
              <a:off x="1047" y="2254"/>
              <a:ext cx="36" cy="6"/>
            </a:xfrm>
            <a:custGeom>
              <a:avLst/>
              <a:gdLst>
                <a:gd name="T0" fmla="*/ 0 w 36"/>
                <a:gd name="T1" fmla="*/ 5 h 6"/>
                <a:gd name="T2" fmla="*/ 11 w 36"/>
                <a:gd name="T3" fmla="*/ 0 h 6"/>
                <a:gd name="T4" fmla="*/ 35 w 36"/>
                <a:gd name="T5" fmla="*/ 4 h 6"/>
              </a:gdLst>
              <a:ahLst/>
              <a:cxnLst>
                <a:cxn ang="0">
                  <a:pos x="T0" y="T1"/>
                </a:cxn>
                <a:cxn ang="0">
                  <a:pos x="T2" y="T3"/>
                </a:cxn>
                <a:cxn ang="0">
                  <a:pos x="T4" y="T5"/>
                </a:cxn>
              </a:cxnLst>
              <a:rect l="0" t="0" r="r" b="b"/>
              <a:pathLst>
                <a:path w="36" h="6">
                  <a:moveTo>
                    <a:pt x="0" y="5"/>
                  </a:moveTo>
                  <a:lnTo>
                    <a:pt x="11" y="0"/>
                  </a:lnTo>
                  <a:lnTo>
                    <a:pt x="35" y="4"/>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6" name="Freeform 60"/>
            <p:cNvSpPr>
              <a:spLocks/>
            </p:cNvSpPr>
            <p:nvPr/>
          </p:nvSpPr>
          <p:spPr bwMode="auto">
            <a:xfrm>
              <a:off x="1015" y="2402"/>
              <a:ext cx="20" cy="48"/>
            </a:xfrm>
            <a:custGeom>
              <a:avLst/>
              <a:gdLst>
                <a:gd name="T0" fmla="*/ 7 w 20"/>
                <a:gd name="T1" fmla="*/ 0 h 48"/>
                <a:gd name="T2" fmla="*/ 0 w 20"/>
                <a:gd name="T3" fmla="*/ 19 h 48"/>
                <a:gd name="T4" fmla="*/ 19 w 20"/>
                <a:gd name="T5" fmla="*/ 47 h 48"/>
                <a:gd name="T6" fmla="*/ 11 w 20"/>
                <a:gd name="T7" fmla="*/ 5 h 48"/>
                <a:gd name="T8" fmla="*/ 7 w 20"/>
                <a:gd name="T9" fmla="*/ 0 h 48"/>
                <a:gd name="T10" fmla="*/ 7 w 20"/>
                <a:gd name="T11" fmla="*/ 0 h 48"/>
              </a:gdLst>
              <a:ahLst/>
              <a:cxnLst>
                <a:cxn ang="0">
                  <a:pos x="T0" y="T1"/>
                </a:cxn>
                <a:cxn ang="0">
                  <a:pos x="T2" y="T3"/>
                </a:cxn>
                <a:cxn ang="0">
                  <a:pos x="T4" y="T5"/>
                </a:cxn>
                <a:cxn ang="0">
                  <a:pos x="T6" y="T7"/>
                </a:cxn>
                <a:cxn ang="0">
                  <a:pos x="T8" y="T9"/>
                </a:cxn>
                <a:cxn ang="0">
                  <a:pos x="T10" y="T11"/>
                </a:cxn>
              </a:cxnLst>
              <a:rect l="0" t="0" r="r" b="b"/>
              <a:pathLst>
                <a:path w="20" h="48">
                  <a:moveTo>
                    <a:pt x="7" y="0"/>
                  </a:moveTo>
                  <a:lnTo>
                    <a:pt x="0" y="19"/>
                  </a:lnTo>
                  <a:lnTo>
                    <a:pt x="19" y="47"/>
                  </a:lnTo>
                  <a:lnTo>
                    <a:pt x="11" y="5"/>
                  </a:lnTo>
                  <a:lnTo>
                    <a:pt x="7" y="0"/>
                  </a:lnTo>
                  <a:lnTo>
                    <a:pt x="7"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7" name="Freeform 61"/>
            <p:cNvSpPr>
              <a:spLocks/>
            </p:cNvSpPr>
            <p:nvPr/>
          </p:nvSpPr>
          <p:spPr bwMode="auto">
            <a:xfrm>
              <a:off x="1004" y="2422"/>
              <a:ext cx="167" cy="199"/>
            </a:xfrm>
            <a:custGeom>
              <a:avLst/>
              <a:gdLst>
                <a:gd name="T0" fmla="*/ 8 w 167"/>
                <a:gd name="T1" fmla="*/ 0 h 199"/>
                <a:gd name="T2" fmla="*/ 30 w 167"/>
                <a:gd name="T3" fmla="*/ 38 h 199"/>
                <a:gd name="T4" fmla="*/ 35 w 167"/>
                <a:gd name="T5" fmla="*/ 57 h 199"/>
                <a:gd name="T6" fmla="*/ 41 w 167"/>
                <a:gd name="T7" fmla="*/ 58 h 199"/>
                <a:gd name="T8" fmla="*/ 71 w 167"/>
                <a:gd name="T9" fmla="*/ 44 h 199"/>
                <a:gd name="T10" fmla="*/ 125 w 167"/>
                <a:gd name="T11" fmla="*/ 145 h 199"/>
                <a:gd name="T12" fmla="*/ 133 w 167"/>
                <a:gd name="T13" fmla="*/ 148 h 199"/>
                <a:gd name="T14" fmla="*/ 133 w 167"/>
                <a:gd name="T15" fmla="*/ 151 h 199"/>
                <a:gd name="T16" fmla="*/ 130 w 167"/>
                <a:gd name="T17" fmla="*/ 156 h 199"/>
                <a:gd name="T18" fmla="*/ 137 w 167"/>
                <a:gd name="T19" fmla="*/ 166 h 199"/>
                <a:gd name="T20" fmla="*/ 146 w 167"/>
                <a:gd name="T21" fmla="*/ 165 h 199"/>
                <a:gd name="T22" fmla="*/ 132 w 167"/>
                <a:gd name="T23" fmla="*/ 174 h 199"/>
                <a:gd name="T24" fmla="*/ 122 w 167"/>
                <a:gd name="T25" fmla="*/ 175 h 199"/>
                <a:gd name="T26" fmla="*/ 166 w 167"/>
                <a:gd name="T27" fmla="*/ 198 h 199"/>
                <a:gd name="T28" fmla="*/ 0 w 167"/>
                <a:gd name="T29" fmla="*/ 198 h 199"/>
                <a:gd name="T30" fmla="*/ 0 w 167"/>
                <a:gd name="T31" fmla="*/ 133 h 199"/>
                <a:gd name="T32" fmla="*/ 8 w 167"/>
                <a:gd name="T33" fmla="*/ 162 h 199"/>
                <a:gd name="T34" fmla="*/ 28 w 167"/>
                <a:gd name="T35" fmla="*/ 171 h 199"/>
                <a:gd name="T36" fmla="*/ 19 w 167"/>
                <a:gd name="T37" fmla="*/ 158 h 199"/>
                <a:gd name="T38" fmla="*/ 28 w 167"/>
                <a:gd name="T39" fmla="*/ 159 h 199"/>
                <a:gd name="T40" fmla="*/ 13 w 167"/>
                <a:gd name="T41" fmla="*/ 116 h 199"/>
                <a:gd name="T42" fmla="*/ 5 w 167"/>
                <a:gd name="T43" fmla="*/ 123 h 199"/>
                <a:gd name="T44" fmla="*/ 0 w 167"/>
                <a:gd name="T45" fmla="*/ 96 h 199"/>
                <a:gd name="T46" fmla="*/ 0 w 167"/>
                <a:gd name="T47" fmla="*/ 15 h 199"/>
                <a:gd name="T48" fmla="*/ 15 w 167"/>
                <a:gd name="T49" fmla="*/ 36 h 199"/>
                <a:gd name="T50" fmla="*/ 6 w 167"/>
                <a:gd name="T51" fmla="*/ 7 h 199"/>
                <a:gd name="T52" fmla="*/ 8 w 167"/>
                <a:gd name="T53" fmla="*/ 0 h 199"/>
                <a:gd name="T54" fmla="*/ 8 w 167"/>
                <a:gd name="T5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99">
                  <a:moveTo>
                    <a:pt x="8" y="0"/>
                  </a:moveTo>
                  <a:lnTo>
                    <a:pt x="30" y="38"/>
                  </a:lnTo>
                  <a:lnTo>
                    <a:pt x="35" y="57"/>
                  </a:lnTo>
                  <a:lnTo>
                    <a:pt x="41" y="58"/>
                  </a:lnTo>
                  <a:lnTo>
                    <a:pt x="71" y="44"/>
                  </a:lnTo>
                  <a:lnTo>
                    <a:pt x="125" y="145"/>
                  </a:lnTo>
                  <a:lnTo>
                    <a:pt x="133" y="148"/>
                  </a:lnTo>
                  <a:lnTo>
                    <a:pt x="133" y="151"/>
                  </a:lnTo>
                  <a:lnTo>
                    <a:pt x="130" y="156"/>
                  </a:lnTo>
                  <a:lnTo>
                    <a:pt x="137" y="166"/>
                  </a:lnTo>
                  <a:lnTo>
                    <a:pt x="146" y="165"/>
                  </a:lnTo>
                  <a:lnTo>
                    <a:pt x="132" y="174"/>
                  </a:lnTo>
                  <a:lnTo>
                    <a:pt x="122" y="175"/>
                  </a:lnTo>
                  <a:lnTo>
                    <a:pt x="166" y="198"/>
                  </a:lnTo>
                  <a:lnTo>
                    <a:pt x="0" y="198"/>
                  </a:lnTo>
                  <a:lnTo>
                    <a:pt x="0" y="133"/>
                  </a:lnTo>
                  <a:lnTo>
                    <a:pt x="8" y="162"/>
                  </a:lnTo>
                  <a:lnTo>
                    <a:pt x="28" y="171"/>
                  </a:lnTo>
                  <a:lnTo>
                    <a:pt x="19" y="158"/>
                  </a:lnTo>
                  <a:lnTo>
                    <a:pt x="28" y="159"/>
                  </a:lnTo>
                  <a:lnTo>
                    <a:pt x="13" y="116"/>
                  </a:lnTo>
                  <a:lnTo>
                    <a:pt x="5" y="123"/>
                  </a:lnTo>
                  <a:lnTo>
                    <a:pt x="0" y="96"/>
                  </a:lnTo>
                  <a:lnTo>
                    <a:pt x="0" y="15"/>
                  </a:lnTo>
                  <a:lnTo>
                    <a:pt x="15" y="36"/>
                  </a:lnTo>
                  <a:lnTo>
                    <a:pt x="6" y="7"/>
                  </a:lnTo>
                  <a:lnTo>
                    <a:pt x="8" y="0"/>
                  </a:lnTo>
                  <a:lnTo>
                    <a:pt x="8"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8" name="Freeform 62"/>
            <p:cNvSpPr>
              <a:spLocks/>
            </p:cNvSpPr>
            <p:nvPr/>
          </p:nvSpPr>
          <p:spPr bwMode="auto">
            <a:xfrm>
              <a:off x="1082" y="2429"/>
              <a:ext cx="9" cy="27"/>
            </a:xfrm>
            <a:custGeom>
              <a:avLst/>
              <a:gdLst>
                <a:gd name="T0" fmla="*/ 8 w 9"/>
                <a:gd name="T1" fmla="*/ 3 h 27"/>
                <a:gd name="T2" fmla="*/ 2 w 9"/>
                <a:gd name="T3" fmla="*/ 15 h 27"/>
                <a:gd name="T4" fmla="*/ 2 w 9"/>
                <a:gd name="T5" fmla="*/ 26 h 27"/>
                <a:gd name="T6" fmla="*/ 0 w 9"/>
                <a:gd name="T7" fmla="*/ 16 h 27"/>
                <a:gd name="T8" fmla="*/ 5 w 9"/>
                <a:gd name="T9" fmla="*/ 0 h 27"/>
                <a:gd name="T10" fmla="*/ 8 w 9"/>
                <a:gd name="T11" fmla="*/ 3 h 27"/>
                <a:gd name="T12" fmla="*/ 8 w 9"/>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9" h="27">
                  <a:moveTo>
                    <a:pt x="8" y="3"/>
                  </a:moveTo>
                  <a:lnTo>
                    <a:pt x="2" y="15"/>
                  </a:lnTo>
                  <a:lnTo>
                    <a:pt x="2" y="26"/>
                  </a:lnTo>
                  <a:lnTo>
                    <a:pt x="0" y="16"/>
                  </a:lnTo>
                  <a:lnTo>
                    <a:pt x="5" y="0"/>
                  </a:lnTo>
                  <a:lnTo>
                    <a:pt x="8" y="3"/>
                  </a:lnTo>
                  <a:lnTo>
                    <a:pt x="8"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19" name="Freeform 63"/>
            <p:cNvSpPr>
              <a:spLocks/>
            </p:cNvSpPr>
            <p:nvPr/>
          </p:nvSpPr>
          <p:spPr bwMode="auto">
            <a:xfrm>
              <a:off x="1094" y="2422"/>
              <a:ext cx="66" cy="151"/>
            </a:xfrm>
            <a:custGeom>
              <a:avLst/>
              <a:gdLst>
                <a:gd name="T0" fmla="*/ 0 w 66"/>
                <a:gd name="T1" fmla="*/ 7 h 151"/>
                <a:gd name="T2" fmla="*/ 13 w 66"/>
                <a:gd name="T3" fmla="*/ 28 h 151"/>
                <a:gd name="T4" fmla="*/ 13 w 66"/>
                <a:gd name="T5" fmla="*/ 46 h 151"/>
                <a:gd name="T6" fmla="*/ 24 w 66"/>
                <a:gd name="T7" fmla="*/ 70 h 151"/>
                <a:gd name="T8" fmla="*/ 20 w 66"/>
                <a:gd name="T9" fmla="*/ 84 h 151"/>
                <a:gd name="T10" fmla="*/ 29 w 66"/>
                <a:gd name="T11" fmla="*/ 145 h 151"/>
                <a:gd name="T12" fmla="*/ 43 w 66"/>
                <a:gd name="T13" fmla="*/ 150 h 151"/>
                <a:gd name="T14" fmla="*/ 43 w 66"/>
                <a:gd name="T15" fmla="*/ 147 h 151"/>
                <a:gd name="T16" fmla="*/ 37 w 66"/>
                <a:gd name="T17" fmla="*/ 142 h 151"/>
                <a:gd name="T18" fmla="*/ 46 w 66"/>
                <a:gd name="T19" fmla="*/ 133 h 151"/>
                <a:gd name="T20" fmla="*/ 53 w 66"/>
                <a:gd name="T21" fmla="*/ 132 h 151"/>
                <a:gd name="T22" fmla="*/ 49 w 66"/>
                <a:gd name="T23" fmla="*/ 143 h 151"/>
                <a:gd name="T24" fmla="*/ 60 w 66"/>
                <a:gd name="T25" fmla="*/ 132 h 151"/>
                <a:gd name="T26" fmla="*/ 65 w 66"/>
                <a:gd name="T27" fmla="*/ 124 h 151"/>
                <a:gd name="T28" fmla="*/ 55 w 66"/>
                <a:gd name="T29" fmla="*/ 122 h 151"/>
                <a:gd name="T30" fmla="*/ 41 w 66"/>
                <a:gd name="T31" fmla="*/ 128 h 151"/>
                <a:gd name="T32" fmla="*/ 35 w 66"/>
                <a:gd name="T33" fmla="*/ 128 h 151"/>
                <a:gd name="T34" fmla="*/ 37 w 66"/>
                <a:gd name="T35" fmla="*/ 122 h 151"/>
                <a:gd name="T36" fmla="*/ 50 w 66"/>
                <a:gd name="T37" fmla="*/ 113 h 151"/>
                <a:gd name="T38" fmla="*/ 46 w 66"/>
                <a:gd name="T39" fmla="*/ 108 h 151"/>
                <a:gd name="T40" fmla="*/ 31 w 66"/>
                <a:gd name="T41" fmla="*/ 108 h 151"/>
                <a:gd name="T42" fmla="*/ 31 w 66"/>
                <a:gd name="T43" fmla="*/ 97 h 151"/>
                <a:gd name="T44" fmla="*/ 46 w 66"/>
                <a:gd name="T45" fmla="*/ 100 h 151"/>
                <a:gd name="T46" fmla="*/ 46 w 66"/>
                <a:gd name="T47" fmla="*/ 96 h 151"/>
                <a:gd name="T48" fmla="*/ 24 w 66"/>
                <a:gd name="T49" fmla="*/ 50 h 151"/>
                <a:gd name="T50" fmla="*/ 20 w 66"/>
                <a:gd name="T51" fmla="*/ 14 h 151"/>
                <a:gd name="T52" fmla="*/ 5 w 66"/>
                <a:gd name="T53" fmla="*/ 0 h 151"/>
                <a:gd name="T54" fmla="*/ 0 w 66"/>
                <a:gd name="T55" fmla="*/ 7 h 151"/>
                <a:gd name="T56" fmla="*/ 0 w 66"/>
                <a:gd name="T57"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151">
                  <a:moveTo>
                    <a:pt x="0" y="7"/>
                  </a:moveTo>
                  <a:lnTo>
                    <a:pt x="13" y="28"/>
                  </a:lnTo>
                  <a:lnTo>
                    <a:pt x="13" y="46"/>
                  </a:lnTo>
                  <a:lnTo>
                    <a:pt x="24" y="70"/>
                  </a:lnTo>
                  <a:lnTo>
                    <a:pt x="20" y="84"/>
                  </a:lnTo>
                  <a:lnTo>
                    <a:pt x="29" y="145"/>
                  </a:lnTo>
                  <a:lnTo>
                    <a:pt x="43" y="150"/>
                  </a:lnTo>
                  <a:lnTo>
                    <a:pt x="43" y="147"/>
                  </a:lnTo>
                  <a:lnTo>
                    <a:pt x="37" y="142"/>
                  </a:lnTo>
                  <a:lnTo>
                    <a:pt x="46" y="133"/>
                  </a:lnTo>
                  <a:lnTo>
                    <a:pt x="53" y="132"/>
                  </a:lnTo>
                  <a:lnTo>
                    <a:pt x="49" y="143"/>
                  </a:lnTo>
                  <a:lnTo>
                    <a:pt x="60" y="132"/>
                  </a:lnTo>
                  <a:lnTo>
                    <a:pt x="65" y="124"/>
                  </a:lnTo>
                  <a:lnTo>
                    <a:pt x="55" y="122"/>
                  </a:lnTo>
                  <a:lnTo>
                    <a:pt x="41" y="128"/>
                  </a:lnTo>
                  <a:lnTo>
                    <a:pt x="35" y="128"/>
                  </a:lnTo>
                  <a:lnTo>
                    <a:pt x="37" y="122"/>
                  </a:lnTo>
                  <a:lnTo>
                    <a:pt x="50" y="113"/>
                  </a:lnTo>
                  <a:lnTo>
                    <a:pt x="46" y="108"/>
                  </a:lnTo>
                  <a:lnTo>
                    <a:pt x="31" y="108"/>
                  </a:lnTo>
                  <a:lnTo>
                    <a:pt x="31" y="97"/>
                  </a:lnTo>
                  <a:lnTo>
                    <a:pt x="46" y="100"/>
                  </a:lnTo>
                  <a:lnTo>
                    <a:pt x="46" y="96"/>
                  </a:lnTo>
                  <a:lnTo>
                    <a:pt x="24" y="50"/>
                  </a:lnTo>
                  <a:lnTo>
                    <a:pt x="20" y="14"/>
                  </a:lnTo>
                  <a:lnTo>
                    <a:pt x="5" y="0"/>
                  </a:lnTo>
                  <a:lnTo>
                    <a:pt x="0" y="7"/>
                  </a:lnTo>
                  <a:lnTo>
                    <a:pt x="0" y="7"/>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0" name="Freeform 64"/>
            <p:cNvSpPr>
              <a:spLocks/>
            </p:cNvSpPr>
            <p:nvPr/>
          </p:nvSpPr>
          <p:spPr bwMode="auto">
            <a:xfrm>
              <a:off x="1146" y="2549"/>
              <a:ext cx="101" cy="47"/>
            </a:xfrm>
            <a:custGeom>
              <a:avLst/>
              <a:gdLst>
                <a:gd name="T0" fmla="*/ 0 w 101"/>
                <a:gd name="T1" fmla="*/ 26 h 47"/>
                <a:gd name="T2" fmla="*/ 8 w 101"/>
                <a:gd name="T3" fmla="*/ 5 h 47"/>
                <a:gd name="T4" fmla="*/ 21 w 101"/>
                <a:gd name="T5" fmla="*/ 0 h 47"/>
                <a:gd name="T6" fmla="*/ 13 w 101"/>
                <a:gd name="T7" fmla="*/ 7 h 47"/>
                <a:gd name="T8" fmla="*/ 9 w 101"/>
                <a:gd name="T9" fmla="*/ 20 h 47"/>
                <a:gd name="T10" fmla="*/ 21 w 101"/>
                <a:gd name="T11" fmla="*/ 11 h 47"/>
                <a:gd name="T12" fmla="*/ 26 w 101"/>
                <a:gd name="T13" fmla="*/ 11 h 47"/>
                <a:gd name="T14" fmla="*/ 22 w 101"/>
                <a:gd name="T15" fmla="*/ 21 h 47"/>
                <a:gd name="T16" fmla="*/ 29 w 101"/>
                <a:gd name="T17" fmla="*/ 24 h 47"/>
                <a:gd name="T18" fmla="*/ 53 w 101"/>
                <a:gd name="T19" fmla="*/ 2 h 47"/>
                <a:gd name="T20" fmla="*/ 61 w 101"/>
                <a:gd name="T21" fmla="*/ 6 h 47"/>
                <a:gd name="T22" fmla="*/ 99 w 101"/>
                <a:gd name="T23" fmla="*/ 6 h 47"/>
                <a:gd name="T24" fmla="*/ 93 w 101"/>
                <a:gd name="T25" fmla="*/ 18 h 47"/>
                <a:gd name="T26" fmla="*/ 93 w 101"/>
                <a:gd name="T27" fmla="*/ 27 h 47"/>
                <a:gd name="T28" fmla="*/ 100 w 101"/>
                <a:gd name="T29" fmla="*/ 33 h 47"/>
                <a:gd name="T30" fmla="*/ 90 w 101"/>
                <a:gd name="T31" fmla="*/ 37 h 47"/>
                <a:gd name="T32" fmla="*/ 89 w 101"/>
                <a:gd name="T33" fmla="*/ 46 h 47"/>
                <a:gd name="T34" fmla="*/ 8 w 101"/>
                <a:gd name="T35" fmla="*/ 46 h 47"/>
                <a:gd name="T36" fmla="*/ 19 w 101"/>
                <a:gd name="T37" fmla="*/ 30 h 47"/>
                <a:gd name="T38" fmla="*/ 13 w 101"/>
                <a:gd name="T39" fmla="*/ 28 h 47"/>
                <a:gd name="T40" fmla="*/ 16 w 101"/>
                <a:gd name="T41" fmla="*/ 18 h 47"/>
                <a:gd name="T42" fmla="*/ 4 w 101"/>
                <a:gd name="T43" fmla="*/ 26 h 47"/>
                <a:gd name="T44" fmla="*/ 0 w 101"/>
                <a:gd name="T45" fmla="*/ 26 h 47"/>
                <a:gd name="T46" fmla="*/ 0 w 101"/>
                <a:gd name="T47"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1" h="47">
                  <a:moveTo>
                    <a:pt x="0" y="26"/>
                  </a:moveTo>
                  <a:lnTo>
                    <a:pt x="8" y="5"/>
                  </a:lnTo>
                  <a:lnTo>
                    <a:pt x="21" y="0"/>
                  </a:lnTo>
                  <a:lnTo>
                    <a:pt x="13" y="7"/>
                  </a:lnTo>
                  <a:lnTo>
                    <a:pt x="9" y="20"/>
                  </a:lnTo>
                  <a:lnTo>
                    <a:pt x="21" y="11"/>
                  </a:lnTo>
                  <a:lnTo>
                    <a:pt x="26" y="11"/>
                  </a:lnTo>
                  <a:lnTo>
                    <a:pt x="22" y="21"/>
                  </a:lnTo>
                  <a:lnTo>
                    <a:pt x="29" y="24"/>
                  </a:lnTo>
                  <a:lnTo>
                    <a:pt x="53" y="2"/>
                  </a:lnTo>
                  <a:lnTo>
                    <a:pt x="61" y="6"/>
                  </a:lnTo>
                  <a:lnTo>
                    <a:pt x="99" y="6"/>
                  </a:lnTo>
                  <a:lnTo>
                    <a:pt x="93" y="18"/>
                  </a:lnTo>
                  <a:lnTo>
                    <a:pt x="93" y="27"/>
                  </a:lnTo>
                  <a:lnTo>
                    <a:pt x="100" y="33"/>
                  </a:lnTo>
                  <a:lnTo>
                    <a:pt x="90" y="37"/>
                  </a:lnTo>
                  <a:lnTo>
                    <a:pt x="89" y="46"/>
                  </a:lnTo>
                  <a:lnTo>
                    <a:pt x="8" y="46"/>
                  </a:lnTo>
                  <a:lnTo>
                    <a:pt x="19" y="30"/>
                  </a:lnTo>
                  <a:lnTo>
                    <a:pt x="13" y="28"/>
                  </a:lnTo>
                  <a:lnTo>
                    <a:pt x="16" y="18"/>
                  </a:lnTo>
                  <a:lnTo>
                    <a:pt x="4" y="26"/>
                  </a:lnTo>
                  <a:lnTo>
                    <a:pt x="0" y="26"/>
                  </a:lnTo>
                  <a:lnTo>
                    <a:pt x="0" y="26"/>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1" name="Freeform 65"/>
            <p:cNvSpPr>
              <a:spLocks/>
            </p:cNvSpPr>
            <p:nvPr/>
          </p:nvSpPr>
          <p:spPr bwMode="auto">
            <a:xfrm>
              <a:off x="1049" y="2406"/>
              <a:ext cx="57" cy="94"/>
            </a:xfrm>
            <a:custGeom>
              <a:avLst/>
              <a:gdLst>
                <a:gd name="T0" fmla="*/ 0 w 57"/>
                <a:gd name="T1" fmla="*/ 0 h 94"/>
                <a:gd name="T2" fmla="*/ 20 w 57"/>
                <a:gd name="T3" fmla="*/ 39 h 94"/>
                <a:gd name="T4" fmla="*/ 51 w 57"/>
                <a:gd name="T5" fmla="*/ 78 h 94"/>
                <a:gd name="T6" fmla="*/ 56 w 57"/>
                <a:gd name="T7" fmla="*/ 93 h 94"/>
                <a:gd name="T8" fmla="*/ 50 w 57"/>
                <a:gd name="T9" fmla="*/ 58 h 94"/>
                <a:gd name="T10" fmla="*/ 37 w 57"/>
                <a:gd name="T11" fmla="*/ 31 h 94"/>
              </a:gdLst>
              <a:ahLst/>
              <a:cxnLst>
                <a:cxn ang="0">
                  <a:pos x="T0" y="T1"/>
                </a:cxn>
                <a:cxn ang="0">
                  <a:pos x="T2" y="T3"/>
                </a:cxn>
                <a:cxn ang="0">
                  <a:pos x="T4" y="T5"/>
                </a:cxn>
                <a:cxn ang="0">
                  <a:pos x="T6" y="T7"/>
                </a:cxn>
                <a:cxn ang="0">
                  <a:pos x="T8" y="T9"/>
                </a:cxn>
                <a:cxn ang="0">
                  <a:pos x="T10" y="T11"/>
                </a:cxn>
              </a:cxnLst>
              <a:rect l="0" t="0" r="r" b="b"/>
              <a:pathLst>
                <a:path w="57" h="94">
                  <a:moveTo>
                    <a:pt x="0" y="0"/>
                  </a:moveTo>
                  <a:lnTo>
                    <a:pt x="20" y="39"/>
                  </a:lnTo>
                  <a:lnTo>
                    <a:pt x="51" y="78"/>
                  </a:lnTo>
                  <a:lnTo>
                    <a:pt x="56" y="93"/>
                  </a:lnTo>
                  <a:lnTo>
                    <a:pt x="50" y="58"/>
                  </a:lnTo>
                  <a:lnTo>
                    <a:pt x="37" y="31"/>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2" name="Freeform 66"/>
            <p:cNvSpPr>
              <a:spLocks/>
            </p:cNvSpPr>
            <p:nvPr/>
          </p:nvSpPr>
          <p:spPr bwMode="auto">
            <a:xfrm>
              <a:off x="1004" y="2420"/>
              <a:ext cx="10" cy="7"/>
            </a:xfrm>
            <a:custGeom>
              <a:avLst/>
              <a:gdLst>
                <a:gd name="T0" fmla="*/ 0 w 10"/>
                <a:gd name="T1" fmla="*/ 6 h 7"/>
                <a:gd name="T2" fmla="*/ 9 w 10"/>
                <a:gd name="T3" fmla="*/ 0 h 7"/>
                <a:gd name="T4" fmla="*/ 0 w 10"/>
                <a:gd name="T5" fmla="*/ 2 h 7"/>
                <a:gd name="T6" fmla="*/ 0 w 10"/>
                <a:gd name="T7" fmla="*/ 6 h 7"/>
                <a:gd name="T8" fmla="*/ 0 w 10"/>
                <a:gd name="T9" fmla="*/ 6 h 7"/>
              </a:gdLst>
              <a:ahLst/>
              <a:cxnLst>
                <a:cxn ang="0">
                  <a:pos x="T0" y="T1"/>
                </a:cxn>
                <a:cxn ang="0">
                  <a:pos x="T2" y="T3"/>
                </a:cxn>
                <a:cxn ang="0">
                  <a:pos x="T4" y="T5"/>
                </a:cxn>
                <a:cxn ang="0">
                  <a:pos x="T6" y="T7"/>
                </a:cxn>
                <a:cxn ang="0">
                  <a:pos x="T8" y="T9"/>
                </a:cxn>
              </a:cxnLst>
              <a:rect l="0" t="0" r="r" b="b"/>
              <a:pathLst>
                <a:path w="10" h="7">
                  <a:moveTo>
                    <a:pt x="0" y="6"/>
                  </a:moveTo>
                  <a:lnTo>
                    <a:pt x="9" y="0"/>
                  </a:lnTo>
                  <a:lnTo>
                    <a:pt x="0" y="2"/>
                  </a:lnTo>
                  <a:lnTo>
                    <a:pt x="0" y="6"/>
                  </a:lnTo>
                  <a:lnTo>
                    <a:pt x="0" y="6"/>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3" name="Freeform 67"/>
            <p:cNvSpPr>
              <a:spLocks/>
            </p:cNvSpPr>
            <p:nvPr/>
          </p:nvSpPr>
          <p:spPr bwMode="auto">
            <a:xfrm>
              <a:off x="1158" y="2422"/>
              <a:ext cx="60" cy="130"/>
            </a:xfrm>
            <a:custGeom>
              <a:avLst/>
              <a:gdLst>
                <a:gd name="T0" fmla="*/ 15 w 60"/>
                <a:gd name="T1" fmla="*/ 0 h 130"/>
                <a:gd name="T2" fmla="*/ 9 w 60"/>
                <a:gd name="T3" fmla="*/ 10 h 130"/>
                <a:gd name="T4" fmla="*/ 0 w 60"/>
                <a:gd name="T5" fmla="*/ 115 h 130"/>
                <a:gd name="T6" fmla="*/ 17 w 60"/>
                <a:gd name="T7" fmla="*/ 98 h 130"/>
                <a:gd name="T8" fmla="*/ 17 w 60"/>
                <a:gd name="T9" fmla="*/ 100 h 130"/>
                <a:gd name="T10" fmla="*/ 7 w 60"/>
                <a:gd name="T11" fmla="*/ 115 h 130"/>
                <a:gd name="T12" fmla="*/ 7 w 60"/>
                <a:gd name="T13" fmla="*/ 118 h 130"/>
                <a:gd name="T14" fmla="*/ 25 w 60"/>
                <a:gd name="T15" fmla="*/ 100 h 130"/>
                <a:gd name="T16" fmla="*/ 7 w 60"/>
                <a:gd name="T17" fmla="*/ 127 h 130"/>
                <a:gd name="T18" fmla="*/ 11 w 60"/>
                <a:gd name="T19" fmla="*/ 124 h 130"/>
                <a:gd name="T20" fmla="*/ 13 w 60"/>
                <a:gd name="T21" fmla="*/ 128 h 130"/>
                <a:gd name="T22" fmla="*/ 32 w 60"/>
                <a:gd name="T23" fmla="*/ 107 h 130"/>
                <a:gd name="T24" fmla="*/ 19 w 60"/>
                <a:gd name="T25" fmla="*/ 129 h 130"/>
                <a:gd name="T26" fmla="*/ 25 w 60"/>
                <a:gd name="T27" fmla="*/ 129 h 130"/>
                <a:gd name="T28" fmla="*/ 32 w 60"/>
                <a:gd name="T29" fmla="*/ 128 h 130"/>
                <a:gd name="T30" fmla="*/ 40 w 60"/>
                <a:gd name="T31" fmla="*/ 128 h 130"/>
                <a:gd name="T32" fmla="*/ 46 w 60"/>
                <a:gd name="T33" fmla="*/ 129 h 130"/>
                <a:gd name="T34" fmla="*/ 59 w 60"/>
                <a:gd name="T35" fmla="*/ 129 h 130"/>
                <a:gd name="T36" fmla="*/ 55 w 60"/>
                <a:gd name="T37" fmla="*/ 122 h 130"/>
                <a:gd name="T38" fmla="*/ 51 w 60"/>
                <a:gd name="T39" fmla="*/ 103 h 130"/>
                <a:gd name="T40" fmla="*/ 39 w 60"/>
                <a:gd name="T41" fmla="*/ 103 h 130"/>
                <a:gd name="T42" fmla="*/ 27 w 60"/>
                <a:gd name="T43" fmla="*/ 85 h 130"/>
                <a:gd name="T44" fmla="*/ 22 w 60"/>
                <a:gd name="T45" fmla="*/ 74 h 130"/>
                <a:gd name="T46" fmla="*/ 51 w 60"/>
                <a:gd name="T47" fmla="*/ 78 h 130"/>
                <a:gd name="T48" fmla="*/ 48 w 60"/>
                <a:gd name="T49" fmla="*/ 74 h 130"/>
                <a:gd name="T50" fmla="*/ 19 w 60"/>
                <a:gd name="T51" fmla="*/ 66 h 130"/>
                <a:gd name="T52" fmla="*/ 17 w 60"/>
                <a:gd name="T53" fmla="*/ 62 h 130"/>
                <a:gd name="T54" fmla="*/ 57 w 60"/>
                <a:gd name="T55" fmla="*/ 71 h 130"/>
                <a:gd name="T56" fmla="*/ 42 w 60"/>
                <a:gd name="T57" fmla="*/ 62 h 130"/>
                <a:gd name="T58" fmla="*/ 22 w 60"/>
                <a:gd name="T59" fmla="*/ 56 h 130"/>
                <a:gd name="T60" fmla="*/ 14 w 60"/>
                <a:gd name="T61" fmla="*/ 43 h 130"/>
                <a:gd name="T62" fmla="*/ 14 w 60"/>
                <a:gd name="T63" fmla="*/ 30 h 130"/>
                <a:gd name="T64" fmla="*/ 19 w 60"/>
                <a:gd name="T65" fmla="*/ 24 h 130"/>
                <a:gd name="T66" fmla="*/ 15 w 60"/>
                <a:gd name="T67" fmla="*/ 14 h 130"/>
                <a:gd name="T68" fmla="*/ 18 w 60"/>
                <a:gd name="T69" fmla="*/ 13 h 130"/>
                <a:gd name="T70" fmla="*/ 15 w 60"/>
                <a:gd name="T71" fmla="*/ 8 h 130"/>
                <a:gd name="T72" fmla="*/ 15 w 60"/>
                <a:gd name="T73" fmla="*/ 0 h 130"/>
                <a:gd name="T74" fmla="*/ 15 w 60"/>
                <a:gd name="T7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0">
                  <a:moveTo>
                    <a:pt x="15" y="0"/>
                  </a:moveTo>
                  <a:lnTo>
                    <a:pt x="9" y="10"/>
                  </a:lnTo>
                  <a:lnTo>
                    <a:pt x="0" y="115"/>
                  </a:lnTo>
                  <a:lnTo>
                    <a:pt x="17" y="98"/>
                  </a:lnTo>
                  <a:lnTo>
                    <a:pt x="17" y="100"/>
                  </a:lnTo>
                  <a:lnTo>
                    <a:pt x="7" y="115"/>
                  </a:lnTo>
                  <a:lnTo>
                    <a:pt x="7" y="118"/>
                  </a:lnTo>
                  <a:lnTo>
                    <a:pt x="25" y="100"/>
                  </a:lnTo>
                  <a:lnTo>
                    <a:pt x="7" y="127"/>
                  </a:lnTo>
                  <a:lnTo>
                    <a:pt x="11" y="124"/>
                  </a:lnTo>
                  <a:lnTo>
                    <a:pt x="13" y="128"/>
                  </a:lnTo>
                  <a:lnTo>
                    <a:pt x="32" y="107"/>
                  </a:lnTo>
                  <a:lnTo>
                    <a:pt x="19" y="129"/>
                  </a:lnTo>
                  <a:lnTo>
                    <a:pt x="25" y="129"/>
                  </a:lnTo>
                  <a:lnTo>
                    <a:pt x="32" y="128"/>
                  </a:lnTo>
                  <a:lnTo>
                    <a:pt x="40" y="128"/>
                  </a:lnTo>
                  <a:lnTo>
                    <a:pt x="46" y="129"/>
                  </a:lnTo>
                  <a:lnTo>
                    <a:pt x="59" y="129"/>
                  </a:lnTo>
                  <a:lnTo>
                    <a:pt x="55" y="122"/>
                  </a:lnTo>
                  <a:lnTo>
                    <a:pt x="51" y="103"/>
                  </a:lnTo>
                  <a:lnTo>
                    <a:pt x="39" y="103"/>
                  </a:lnTo>
                  <a:lnTo>
                    <a:pt x="27" y="85"/>
                  </a:lnTo>
                  <a:lnTo>
                    <a:pt x="22" y="74"/>
                  </a:lnTo>
                  <a:lnTo>
                    <a:pt x="51" y="78"/>
                  </a:lnTo>
                  <a:lnTo>
                    <a:pt x="48" y="74"/>
                  </a:lnTo>
                  <a:lnTo>
                    <a:pt x="19" y="66"/>
                  </a:lnTo>
                  <a:lnTo>
                    <a:pt x="17" y="62"/>
                  </a:lnTo>
                  <a:lnTo>
                    <a:pt x="57" y="71"/>
                  </a:lnTo>
                  <a:lnTo>
                    <a:pt x="42" y="62"/>
                  </a:lnTo>
                  <a:lnTo>
                    <a:pt x="22" y="56"/>
                  </a:lnTo>
                  <a:lnTo>
                    <a:pt x="14" y="43"/>
                  </a:lnTo>
                  <a:lnTo>
                    <a:pt x="14" y="30"/>
                  </a:lnTo>
                  <a:lnTo>
                    <a:pt x="19" y="24"/>
                  </a:lnTo>
                  <a:lnTo>
                    <a:pt x="15" y="14"/>
                  </a:lnTo>
                  <a:lnTo>
                    <a:pt x="18" y="13"/>
                  </a:lnTo>
                  <a:lnTo>
                    <a:pt x="15" y="8"/>
                  </a:lnTo>
                  <a:lnTo>
                    <a:pt x="15" y="0"/>
                  </a:lnTo>
                  <a:lnTo>
                    <a:pt x="15"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4" name="Freeform 68"/>
            <p:cNvSpPr>
              <a:spLocks/>
            </p:cNvSpPr>
            <p:nvPr/>
          </p:nvSpPr>
          <p:spPr bwMode="auto">
            <a:xfrm>
              <a:off x="1182" y="2469"/>
              <a:ext cx="24" cy="9"/>
            </a:xfrm>
            <a:custGeom>
              <a:avLst/>
              <a:gdLst>
                <a:gd name="T0" fmla="*/ 0 w 24"/>
                <a:gd name="T1" fmla="*/ 3 h 9"/>
                <a:gd name="T2" fmla="*/ 9 w 24"/>
                <a:gd name="T3" fmla="*/ 0 h 9"/>
                <a:gd name="T4" fmla="*/ 23 w 24"/>
                <a:gd name="T5" fmla="*/ 8 h 9"/>
                <a:gd name="T6" fmla="*/ 0 w 24"/>
                <a:gd name="T7" fmla="*/ 3 h 9"/>
                <a:gd name="T8" fmla="*/ 0 w 24"/>
                <a:gd name="T9" fmla="*/ 3 h 9"/>
              </a:gdLst>
              <a:ahLst/>
              <a:cxnLst>
                <a:cxn ang="0">
                  <a:pos x="T0" y="T1"/>
                </a:cxn>
                <a:cxn ang="0">
                  <a:pos x="T2" y="T3"/>
                </a:cxn>
                <a:cxn ang="0">
                  <a:pos x="T4" y="T5"/>
                </a:cxn>
                <a:cxn ang="0">
                  <a:pos x="T6" y="T7"/>
                </a:cxn>
                <a:cxn ang="0">
                  <a:pos x="T8" y="T9"/>
                </a:cxn>
              </a:cxnLst>
              <a:rect l="0" t="0" r="r" b="b"/>
              <a:pathLst>
                <a:path w="24" h="9">
                  <a:moveTo>
                    <a:pt x="0" y="3"/>
                  </a:moveTo>
                  <a:lnTo>
                    <a:pt x="9" y="0"/>
                  </a:lnTo>
                  <a:lnTo>
                    <a:pt x="23" y="8"/>
                  </a:lnTo>
                  <a:lnTo>
                    <a:pt x="0" y="3"/>
                  </a:lnTo>
                  <a:lnTo>
                    <a:pt x="0"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5" name="Freeform 69"/>
            <p:cNvSpPr>
              <a:spLocks/>
            </p:cNvSpPr>
            <p:nvPr/>
          </p:nvSpPr>
          <p:spPr bwMode="auto">
            <a:xfrm>
              <a:off x="1233" y="2522"/>
              <a:ext cx="28" cy="30"/>
            </a:xfrm>
            <a:custGeom>
              <a:avLst/>
              <a:gdLst>
                <a:gd name="T0" fmla="*/ 27 w 28"/>
                <a:gd name="T1" fmla="*/ 4 h 30"/>
                <a:gd name="T2" fmla="*/ 11 w 28"/>
                <a:gd name="T3" fmla="*/ 0 h 30"/>
                <a:gd name="T4" fmla="*/ 0 w 28"/>
                <a:gd name="T5" fmla="*/ 9 h 30"/>
                <a:gd name="T6" fmla="*/ 2 w 28"/>
                <a:gd name="T7" fmla="*/ 13 h 30"/>
                <a:gd name="T8" fmla="*/ 2 w 28"/>
                <a:gd name="T9" fmla="*/ 29 h 30"/>
                <a:gd name="T10" fmla="*/ 14 w 28"/>
                <a:gd name="T11" fmla="*/ 29 h 30"/>
                <a:gd name="T12" fmla="*/ 19 w 28"/>
                <a:gd name="T13" fmla="*/ 26 h 30"/>
                <a:gd name="T14" fmla="*/ 25 w 28"/>
                <a:gd name="T15" fmla="*/ 8 h 30"/>
                <a:gd name="T16" fmla="*/ 27 w 28"/>
                <a:gd name="T17" fmla="*/ 4 h 30"/>
                <a:gd name="T18" fmla="*/ 27 w 28"/>
                <a:gd name="T1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0">
                  <a:moveTo>
                    <a:pt x="27" y="4"/>
                  </a:moveTo>
                  <a:lnTo>
                    <a:pt x="11" y="0"/>
                  </a:lnTo>
                  <a:lnTo>
                    <a:pt x="0" y="9"/>
                  </a:lnTo>
                  <a:lnTo>
                    <a:pt x="2" y="13"/>
                  </a:lnTo>
                  <a:lnTo>
                    <a:pt x="2" y="29"/>
                  </a:lnTo>
                  <a:lnTo>
                    <a:pt x="14" y="29"/>
                  </a:lnTo>
                  <a:lnTo>
                    <a:pt x="19" y="26"/>
                  </a:lnTo>
                  <a:lnTo>
                    <a:pt x="25" y="8"/>
                  </a:lnTo>
                  <a:lnTo>
                    <a:pt x="27" y="4"/>
                  </a:lnTo>
                  <a:lnTo>
                    <a:pt x="27" y="4"/>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6" name="Freeform 70"/>
            <p:cNvSpPr>
              <a:spLocks/>
            </p:cNvSpPr>
            <p:nvPr/>
          </p:nvSpPr>
          <p:spPr bwMode="auto">
            <a:xfrm>
              <a:off x="1216" y="2522"/>
              <a:ext cx="22" cy="19"/>
            </a:xfrm>
            <a:custGeom>
              <a:avLst/>
              <a:gdLst>
                <a:gd name="T0" fmla="*/ 21 w 22"/>
                <a:gd name="T1" fmla="*/ 0 h 19"/>
                <a:gd name="T2" fmla="*/ 9 w 22"/>
                <a:gd name="T3" fmla="*/ 4 h 19"/>
                <a:gd name="T4" fmla="*/ 0 w 22"/>
                <a:gd name="T5" fmla="*/ 18 h 19"/>
                <a:gd name="T6" fmla="*/ 17 w 22"/>
                <a:gd name="T7" fmla="*/ 3 h 19"/>
                <a:gd name="T8" fmla="*/ 21 w 22"/>
                <a:gd name="T9" fmla="*/ 0 h 19"/>
                <a:gd name="T10" fmla="*/ 21 w 22"/>
                <a:gd name="T11" fmla="*/ 0 h 19"/>
              </a:gdLst>
              <a:ahLst/>
              <a:cxnLst>
                <a:cxn ang="0">
                  <a:pos x="T0" y="T1"/>
                </a:cxn>
                <a:cxn ang="0">
                  <a:pos x="T2" y="T3"/>
                </a:cxn>
                <a:cxn ang="0">
                  <a:pos x="T4" y="T5"/>
                </a:cxn>
                <a:cxn ang="0">
                  <a:pos x="T6" y="T7"/>
                </a:cxn>
                <a:cxn ang="0">
                  <a:pos x="T8" y="T9"/>
                </a:cxn>
                <a:cxn ang="0">
                  <a:pos x="T10" y="T11"/>
                </a:cxn>
              </a:cxnLst>
              <a:rect l="0" t="0" r="r" b="b"/>
              <a:pathLst>
                <a:path w="22" h="19">
                  <a:moveTo>
                    <a:pt x="21" y="0"/>
                  </a:moveTo>
                  <a:lnTo>
                    <a:pt x="9" y="4"/>
                  </a:lnTo>
                  <a:lnTo>
                    <a:pt x="0" y="18"/>
                  </a:lnTo>
                  <a:lnTo>
                    <a:pt x="17" y="3"/>
                  </a:lnTo>
                  <a:lnTo>
                    <a:pt x="21" y="0"/>
                  </a:lnTo>
                  <a:lnTo>
                    <a:pt x="2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7" name="Freeform 71"/>
            <p:cNvSpPr>
              <a:spLocks/>
            </p:cNvSpPr>
            <p:nvPr/>
          </p:nvSpPr>
          <p:spPr bwMode="auto">
            <a:xfrm>
              <a:off x="1230" y="2402"/>
              <a:ext cx="22" cy="59"/>
            </a:xfrm>
            <a:custGeom>
              <a:avLst/>
              <a:gdLst>
                <a:gd name="T0" fmla="*/ 0 w 22"/>
                <a:gd name="T1" fmla="*/ 0 h 59"/>
                <a:gd name="T2" fmla="*/ 5 w 22"/>
                <a:gd name="T3" fmla="*/ 48 h 59"/>
                <a:gd name="T4" fmla="*/ 17 w 22"/>
                <a:gd name="T5" fmla="*/ 58 h 59"/>
                <a:gd name="T6" fmla="*/ 21 w 22"/>
                <a:gd name="T7" fmla="*/ 56 h 59"/>
                <a:gd name="T8" fmla="*/ 6 w 22"/>
                <a:gd name="T9" fmla="*/ 47 h 59"/>
                <a:gd name="T10" fmla="*/ 0 w 22"/>
                <a:gd name="T11" fmla="*/ 0 h 59"/>
                <a:gd name="T12" fmla="*/ 0 w 2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2" h="59">
                  <a:moveTo>
                    <a:pt x="0" y="0"/>
                  </a:moveTo>
                  <a:lnTo>
                    <a:pt x="5" y="48"/>
                  </a:lnTo>
                  <a:lnTo>
                    <a:pt x="17" y="58"/>
                  </a:lnTo>
                  <a:lnTo>
                    <a:pt x="21" y="56"/>
                  </a:lnTo>
                  <a:lnTo>
                    <a:pt x="6" y="47"/>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8" name="Freeform 72"/>
            <p:cNvSpPr>
              <a:spLocks/>
            </p:cNvSpPr>
            <p:nvPr/>
          </p:nvSpPr>
          <p:spPr bwMode="auto">
            <a:xfrm>
              <a:off x="1237" y="2465"/>
              <a:ext cx="23" cy="56"/>
            </a:xfrm>
            <a:custGeom>
              <a:avLst/>
              <a:gdLst>
                <a:gd name="T0" fmla="*/ 22 w 23"/>
                <a:gd name="T1" fmla="*/ 55 h 56"/>
                <a:gd name="T2" fmla="*/ 0 w 23"/>
                <a:gd name="T3" fmla="*/ 50 h 56"/>
                <a:gd name="T4" fmla="*/ 10 w 23"/>
                <a:gd name="T5" fmla="*/ 49 h 56"/>
                <a:gd name="T6" fmla="*/ 3 w 23"/>
                <a:gd name="T7" fmla="*/ 35 h 56"/>
                <a:gd name="T8" fmla="*/ 17 w 23"/>
                <a:gd name="T9" fmla="*/ 48 h 56"/>
                <a:gd name="T10" fmla="*/ 15 w 23"/>
                <a:gd name="T11" fmla="*/ 36 h 56"/>
                <a:gd name="T12" fmla="*/ 1 w 23"/>
                <a:gd name="T13" fmla="*/ 0 h 56"/>
                <a:gd name="T14" fmla="*/ 6 w 23"/>
                <a:gd name="T15" fmla="*/ 4 h 56"/>
                <a:gd name="T16" fmla="*/ 22 w 23"/>
                <a:gd name="T17" fmla="*/ 39 h 56"/>
                <a:gd name="T18" fmla="*/ 22 w 23"/>
                <a:gd name="T19" fmla="*/ 55 h 56"/>
                <a:gd name="T20" fmla="*/ 22 w 23"/>
                <a:gd name="T2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56">
                  <a:moveTo>
                    <a:pt x="22" y="55"/>
                  </a:moveTo>
                  <a:lnTo>
                    <a:pt x="0" y="50"/>
                  </a:lnTo>
                  <a:lnTo>
                    <a:pt x="10" y="49"/>
                  </a:lnTo>
                  <a:lnTo>
                    <a:pt x="3" y="35"/>
                  </a:lnTo>
                  <a:lnTo>
                    <a:pt x="17" y="48"/>
                  </a:lnTo>
                  <a:lnTo>
                    <a:pt x="15" y="36"/>
                  </a:lnTo>
                  <a:lnTo>
                    <a:pt x="1" y="0"/>
                  </a:lnTo>
                  <a:lnTo>
                    <a:pt x="6" y="4"/>
                  </a:lnTo>
                  <a:lnTo>
                    <a:pt x="22" y="39"/>
                  </a:lnTo>
                  <a:lnTo>
                    <a:pt x="22" y="55"/>
                  </a:lnTo>
                  <a:lnTo>
                    <a:pt x="22" y="5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29" name="Freeform 73"/>
            <p:cNvSpPr>
              <a:spLocks/>
            </p:cNvSpPr>
            <p:nvPr/>
          </p:nvSpPr>
          <p:spPr bwMode="auto">
            <a:xfrm>
              <a:off x="1176" y="2389"/>
              <a:ext cx="65" cy="32"/>
            </a:xfrm>
            <a:custGeom>
              <a:avLst/>
              <a:gdLst>
                <a:gd name="T0" fmla="*/ 0 w 65"/>
                <a:gd name="T1" fmla="*/ 31 h 32"/>
                <a:gd name="T2" fmla="*/ 13 w 65"/>
                <a:gd name="T3" fmla="*/ 27 h 32"/>
                <a:gd name="T4" fmla="*/ 40 w 65"/>
                <a:gd name="T5" fmla="*/ 7 h 32"/>
                <a:gd name="T6" fmla="*/ 64 w 65"/>
                <a:gd name="T7" fmla="*/ 0 h 32"/>
                <a:gd name="T8" fmla="*/ 38 w 65"/>
                <a:gd name="T9" fmla="*/ 7 h 32"/>
                <a:gd name="T10" fmla="*/ 0 w 65"/>
                <a:gd name="T11" fmla="*/ 31 h 32"/>
                <a:gd name="T12" fmla="*/ 0 w 65"/>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0" y="31"/>
                  </a:moveTo>
                  <a:lnTo>
                    <a:pt x="13" y="27"/>
                  </a:lnTo>
                  <a:lnTo>
                    <a:pt x="40" y="7"/>
                  </a:lnTo>
                  <a:lnTo>
                    <a:pt x="64" y="0"/>
                  </a:lnTo>
                  <a:lnTo>
                    <a:pt x="38" y="7"/>
                  </a:lnTo>
                  <a:lnTo>
                    <a:pt x="0" y="31"/>
                  </a:lnTo>
                  <a:lnTo>
                    <a:pt x="0" y="3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0" name="Freeform 74"/>
            <p:cNvSpPr>
              <a:spLocks/>
            </p:cNvSpPr>
            <p:nvPr/>
          </p:nvSpPr>
          <p:spPr bwMode="auto">
            <a:xfrm>
              <a:off x="1257" y="2533"/>
              <a:ext cx="18" cy="19"/>
            </a:xfrm>
            <a:custGeom>
              <a:avLst/>
              <a:gdLst>
                <a:gd name="T0" fmla="*/ 0 w 18"/>
                <a:gd name="T1" fmla="*/ 18 h 19"/>
                <a:gd name="T2" fmla="*/ 16 w 18"/>
                <a:gd name="T3" fmla="*/ 0 h 19"/>
                <a:gd name="T4" fmla="*/ 17 w 18"/>
                <a:gd name="T5" fmla="*/ 0 h 19"/>
                <a:gd name="T6" fmla="*/ 8 w 18"/>
                <a:gd name="T7" fmla="*/ 17 h 19"/>
                <a:gd name="T8" fmla="*/ 0 w 18"/>
                <a:gd name="T9" fmla="*/ 18 h 19"/>
                <a:gd name="T10" fmla="*/ 0 w 18"/>
                <a:gd name="T11" fmla="*/ 18 h 19"/>
              </a:gdLst>
              <a:ahLst/>
              <a:cxnLst>
                <a:cxn ang="0">
                  <a:pos x="T0" y="T1"/>
                </a:cxn>
                <a:cxn ang="0">
                  <a:pos x="T2" y="T3"/>
                </a:cxn>
                <a:cxn ang="0">
                  <a:pos x="T4" y="T5"/>
                </a:cxn>
                <a:cxn ang="0">
                  <a:pos x="T6" y="T7"/>
                </a:cxn>
                <a:cxn ang="0">
                  <a:pos x="T8" y="T9"/>
                </a:cxn>
                <a:cxn ang="0">
                  <a:pos x="T10" y="T11"/>
                </a:cxn>
              </a:cxnLst>
              <a:rect l="0" t="0" r="r" b="b"/>
              <a:pathLst>
                <a:path w="18" h="19">
                  <a:moveTo>
                    <a:pt x="0" y="18"/>
                  </a:moveTo>
                  <a:lnTo>
                    <a:pt x="16" y="0"/>
                  </a:lnTo>
                  <a:lnTo>
                    <a:pt x="17" y="0"/>
                  </a:lnTo>
                  <a:lnTo>
                    <a:pt x="8" y="17"/>
                  </a:lnTo>
                  <a:lnTo>
                    <a:pt x="0" y="18"/>
                  </a:lnTo>
                  <a:lnTo>
                    <a:pt x="0" y="18"/>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1" name="Freeform 75"/>
            <p:cNvSpPr>
              <a:spLocks/>
            </p:cNvSpPr>
            <p:nvPr/>
          </p:nvSpPr>
          <p:spPr bwMode="auto">
            <a:xfrm>
              <a:off x="1260" y="2535"/>
              <a:ext cx="30" cy="45"/>
            </a:xfrm>
            <a:custGeom>
              <a:avLst/>
              <a:gdLst>
                <a:gd name="T0" fmla="*/ 17 w 30"/>
                <a:gd name="T1" fmla="*/ 0 h 45"/>
                <a:gd name="T2" fmla="*/ 17 w 30"/>
                <a:gd name="T3" fmla="*/ 8 h 45"/>
                <a:gd name="T4" fmla="*/ 15 w 30"/>
                <a:gd name="T5" fmla="*/ 12 h 45"/>
                <a:gd name="T6" fmla="*/ 12 w 30"/>
                <a:gd name="T7" fmla="*/ 25 h 45"/>
                <a:gd name="T8" fmla="*/ 11 w 30"/>
                <a:gd name="T9" fmla="*/ 35 h 45"/>
                <a:gd name="T10" fmla="*/ 7 w 30"/>
                <a:gd name="T11" fmla="*/ 42 h 45"/>
                <a:gd name="T12" fmla="*/ 0 w 30"/>
                <a:gd name="T13" fmla="*/ 44 h 45"/>
                <a:gd name="T14" fmla="*/ 9 w 30"/>
                <a:gd name="T15" fmla="*/ 42 h 45"/>
                <a:gd name="T16" fmla="*/ 18 w 30"/>
                <a:gd name="T17" fmla="*/ 32 h 45"/>
                <a:gd name="T18" fmla="*/ 22 w 30"/>
                <a:gd name="T19" fmla="*/ 31 h 45"/>
                <a:gd name="T20" fmla="*/ 29 w 30"/>
                <a:gd name="T21" fmla="*/ 29 h 45"/>
                <a:gd name="T22" fmla="*/ 19 w 30"/>
                <a:gd name="T23" fmla="*/ 29 h 45"/>
                <a:gd name="T24" fmla="*/ 19 w 30"/>
                <a:gd name="T25" fmla="*/ 5 h 45"/>
                <a:gd name="T26" fmla="*/ 17 w 30"/>
                <a:gd name="T27" fmla="*/ 0 h 45"/>
                <a:gd name="T28" fmla="*/ 17 w 30"/>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45">
                  <a:moveTo>
                    <a:pt x="17" y="0"/>
                  </a:moveTo>
                  <a:lnTo>
                    <a:pt x="17" y="8"/>
                  </a:lnTo>
                  <a:lnTo>
                    <a:pt x="15" y="12"/>
                  </a:lnTo>
                  <a:lnTo>
                    <a:pt x="12" y="25"/>
                  </a:lnTo>
                  <a:lnTo>
                    <a:pt x="11" y="35"/>
                  </a:lnTo>
                  <a:lnTo>
                    <a:pt x="7" y="42"/>
                  </a:lnTo>
                  <a:lnTo>
                    <a:pt x="0" y="44"/>
                  </a:lnTo>
                  <a:lnTo>
                    <a:pt x="9" y="42"/>
                  </a:lnTo>
                  <a:lnTo>
                    <a:pt x="18" y="32"/>
                  </a:lnTo>
                  <a:lnTo>
                    <a:pt x="22" y="31"/>
                  </a:lnTo>
                  <a:lnTo>
                    <a:pt x="29" y="29"/>
                  </a:lnTo>
                  <a:lnTo>
                    <a:pt x="19" y="29"/>
                  </a:lnTo>
                  <a:lnTo>
                    <a:pt x="19" y="5"/>
                  </a:lnTo>
                  <a:lnTo>
                    <a:pt x="17" y="0"/>
                  </a:lnTo>
                  <a:lnTo>
                    <a:pt x="17"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2" name="Freeform 76"/>
            <p:cNvSpPr>
              <a:spLocks/>
            </p:cNvSpPr>
            <p:nvPr/>
          </p:nvSpPr>
          <p:spPr bwMode="auto">
            <a:xfrm>
              <a:off x="1285" y="2540"/>
              <a:ext cx="8" cy="23"/>
            </a:xfrm>
            <a:custGeom>
              <a:avLst/>
              <a:gdLst>
                <a:gd name="T0" fmla="*/ 7 w 8"/>
                <a:gd name="T1" fmla="*/ 0 h 23"/>
                <a:gd name="T2" fmla="*/ 2 w 8"/>
                <a:gd name="T3" fmla="*/ 0 h 23"/>
                <a:gd name="T4" fmla="*/ 1 w 8"/>
                <a:gd name="T5" fmla="*/ 2 h 23"/>
                <a:gd name="T6" fmla="*/ 0 w 8"/>
                <a:gd name="T7" fmla="*/ 22 h 23"/>
                <a:gd name="T8" fmla="*/ 7 w 8"/>
                <a:gd name="T9" fmla="*/ 5 h 23"/>
                <a:gd name="T10" fmla="*/ 7 w 8"/>
                <a:gd name="T11" fmla="*/ 0 h 23"/>
                <a:gd name="T12" fmla="*/ 7 w 8"/>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 h="23">
                  <a:moveTo>
                    <a:pt x="7" y="0"/>
                  </a:moveTo>
                  <a:lnTo>
                    <a:pt x="2" y="0"/>
                  </a:lnTo>
                  <a:lnTo>
                    <a:pt x="1" y="2"/>
                  </a:lnTo>
                  <a:lnTo>
                    <a:pt x="0" y="22"/>
                  </a:lnTo>
                  <a:lnTo>
                    <a:pt x="7" y="5"/>
                  </a:lnTo>
                  <a:lnTo>
                    <a:pt x="7" y="0"/>
                  </a:lnTo>
                  <a:lnTo>
                    <a:pt x="7"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3" name="Freeform 77"/>
            <p:cNvSpPr>
              <a:spLocks/>
            </p:cNvSpPr>
            <p:nvPr/>
          </p:nvSpPr>
          <p:spPr bwMode="auto">
            <a:xfrm>
              <a:off x="1252" y="2397"/>
              <a:ext cx="30" cy="126"/>
            </a:xfrm>
            <a:custGeom>
              <a:avLst/>
              <a:gdLst>
                <a:gd name="T0" fmla="*/ 0 w 30"/>
                <a:gd name="T1" fmla="*/ 0 h 126"/>
                <a:gd name="T2" fmla="*/ 0 w 30"/>
                <a:gd name="T3" fmla="*/ 14 h 126"/>
                <a:gd name="T4" fmla="*/ 12 w 30"/>
                <a:gd name="T5" fmla="*/ 47 h 126"/>
                <a:gd name="T6" fmla="*/ 12 w 30"/>
                <a:gd name="T7" fmla="*/ 62 h 126"/>
                <a:gd name="T8" fmla="*/ 16 w 30"/>
                <a:gd name="T9" fmla="*/ 110 h 126"/>
                <a:gd name="T10" fmla="*/ 15 w 30"/>
                <a:gd name="T11" fmla="*/ 125 h 126"/>
                <a:gd name="T12" fmla="*/ 29 w 30"/>
                <a:gd name="T13" fmla="*/ 117 h 126"/>
                <a:gd name="T14" fmla="*/ 19 w 30"/>
                <a:gd name="T15" fmla="*/ 83 h 126"/>
                <a:gd name="T16" fmla="*/ 13 w 30"/>
                <a:gd name="T17" fmla="*/ 45 h 126"/>
                <a:gd name="T18" fmla="*/ 0 w 30"/>
                <a:gd name="T19" fmla="*/ 0 h 126"/>
                <a:gd name="T20" fmla="*/ 0 w 30"/>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26">
                  <a:moveTo>
                    <a:pt x="0" y="0"/>
                  </a:moveTo>
                  <a:lnTo>
                    <a:pt x="0" y="14"/>
                  </a:lnTo>
                  <a:lnTo>
                    <a:pt x="12" y="47"/>
                  </a:lnTo>
                  <a:lnTo>
                    <a:pt x="12" y="62"/>
                  </a:lnTo>
                  <a:lnTo>
                    <a:pt x="16" y="110"/>
                  </a:lnTo>
                  <a:lnTo>
                    <a:pt x="15" y="125"/>
                  </a:lnTo>
                  <a:lnTo>
                    <a:pt x="29" y="117"/>
                  </a:lnTo>
                  <a:lnTo>
                    <a:pt x="19" y="83"/>
                  </a:lnTo>
                  <a:lnTo>
                    <a:pt x="13" y="45"/>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4" name="Freeform 78"/>
            <p:cNvSpPr>
              <a:spLocks/>
            </p:cNvSpPr>
            <p:nvPr/>
          </p:nvSpPr>
          <p:spPr bwMode="auto">
            <a:xfrm>
              <a:off x="1285" y="2530"/>
              <a:ext cx="62" cy="43"/>
            </a:xfrm>
            <a:custGeom>
              <a:avLst/>
              <a:gdLst>
                <a:gd name="T0" fmla="*/ 1 w 62"/>
                <a:gd name="T1" fmla="*/ 1 h 43"/>
                <a:gd name="T2" fmla="*/ 14 w 62"/>
                <a:gd name="T3" fmla="*/ 14 h 43"/>
                <a:gd name="T4" fmla="*/ 15 w 62"/>
                <a:gd name="T5" fmla="*/ 16 h 43"/>
                <a:gd name="T6" fmla="*/ 15 w 62"/>
                <a:gd name="T7" fmla="*/ 28 h 43"/>
                <a:gd name="T8" fmla="*/ 9 w 62"/>
                <a:gd name="T9" fmla="*/ 29 h 43"/>
                <a:gd name="T10" fmla="*/ 0 w 62"/>
                <a:gd name="T11" fmla="*/ 40 h 43"/>
                <a:gd name="T12" fmla="*/ 10 w 62"/>
                <a:gd name="T13" fmla="*/ 37 h 43"/>
                <a:gd name="T14" fmla="*/ 26 w 62"/>
                <a:gd name="T15" fmla="*/ 42 h 43"/>
                <a:gd name="T16" fmla="*/ 41 w 62"/>
                <a:gd name="T17" fmla="*/ 42 h 43"/>
                <a:gd name="T18" fmla="*/ 50 w 62"/>
                <a:gd name="T19" fmla="*/ 39 h 43"/>
                <a:gd name="T20" fmla="*/ 52 w 62"/>
                <a:gd name="T21" fmla="*/ 26 h 43"/>
                <a:gd name="T22" fmla="*/ 56 w 62"/>
                <a:gd name="T23" fmla="*/ 12 h 43"/>
                <a:gd name="T24" fmla="*/ 61 w 62"/>
                <a:gd name="T25" fmla="*/ 7 h 43"/>
                <a:gd name="T26" fmla="*/ 19 w 62"/>
                <a:gd name="T27" fmla="*/ 0 h 43"/>
                <a:gd name="T28" fmla="*/ 12 w 62"/>
                <a:gd name="T29" fmla="*/ 1 h 43"/>
                <a:gd name="T30" fmla="*/ 1 w 62"/>
                <a:gd name="T31" fmla="*/ 1 h 43"/>
                <a:gd name="T32" fmla="*/ 1 w 62"/>
                <a:gd name="T3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3">
                  <a:moveTo>
                    <a:pt x="1" y="1"/>
                  </a:moveTo>
                  <a:lnTo>
                    <a:pt x="14" y="14"/>
                  </a:lnTo>
                  <a:lnTo>
                    <a:pt x="15" y="16"/>
                  </a:lnTo>
                  <a:lnTo>
                    <a:pt x="15" y="28"/>
                  </a:lnTo>
                  <a:lnTo>
                    <a:pt x="9" y="29"/>
                  </a:lnTo>
                  <a:lnTo>
                    <a:pt x="0" y="40"/>
                  </a:lnTo>
                  <a:lnTo>
                    <a:pt x="10" y="37"/>
                  </a:lnTo>
                  <a:lnTo>
                    <a:pt x="26" y="42"/>
                  </a:lnTo>
                  <a:lnTo>
                    <a:pt x="41" y="42"/>
                  </a:lnTo>
                  <a:lnTo>
                    <a:pt x="50" y="39"/>
                  </a:lnTo>
                  <a:lnTo>
                    <a:pt x="52" y="26"/>
                  </a:lnTo>
                  <a:lnTo>
                    <a:pt x="56" y="12"/>
                  </a:lnTo>
                  <a:lnTo>
                    <a:pt x="61" y="7"/>
                  </a:lnTo>
                  <a:lnTo>
                    <a:pt x="19" y="0"/>
                  </a:lnTo>
                  <a:lnTo>
                    <a:pt x="12" y="1"/>
                  </a:lnTo>
                  <a:lnTo>
                    <a:pt x="1" y="1"/>
                  </a:lnTo>
                  <a:lnTo>
                    <a:pt x="1"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5" name="Freeform 79"/>
            <p:cNvSpPr>
              <a:spLocks/>
            </p:cNvSpPr>
            <p:nvPr/>
          </p:nvSpPr>
          <p:spPr bwMode="auto">
            <a:xfrm>
              <a:off x="1289" y="2305"/>
              <a:ext cx="84" cy="72"/>
            </a:xfrm>
            <a:custGeom>
              <a:avLst/>
              <a:gdLst>
                <a:gd name="T0" fmla="*/ 47 w 84"/>
                <a:gd name="T1" fmla="*/ 0 h 72"/>
                <a:gd name="T2" fmla="*/ 79 w 84"/>
                <a:gd name="T3" fmla="*/ 26 h 72"/>
                <a:gd name="T4" fmla="*/ 83 w 84"/>
                <a:gd name="T5" fmla="*/ 32 h 72"/>
                <a:gd name="T6" fmla="*/ 83 w 84"/>
                <a:gd name="T7" fmla="*/ 39 h 72"/>
                <a:gd name="T8" fmla="*/ 82 w 84"/>
                <a:gd name="T9" fmla="*/ 50 h 72"/>
                <a:gd name="T10" fmla="*/ 73 w 84"/>
                <a:gd name="T11" fmla="*/ 62 h 72"/>
                <a:gd name="T12" fmla="*/ 74 w 84"/>
                <a:gd name="T13" fmla="*/ 56 h 72"/>
                <a:gd name="T14" fmla="*/ 59 w 84"/>
                <a:gd name="T15" fmla="*/ 64 h 72"/>
                <a:gd name="T16" fmla="*/ 68 w 84"/>
                <a:gd name="T17" fmla="*/ 52 h 72"/>
                <a:gd name="T18" fmla="*/ 58 w 84"/>
                <a:gd name="T19" fmla="*/ 60 h 72"/>
                <a:gd name="T20" fmla="*/ 52 w 84"/>
                <a:gd name="T21" fmla="*/ 60 h 72"/>
                <a:gd name="T22" fmla="*/ 61 w 84"/>
                <a:gd name="T23" fmla="*/ 50 h 72"/>
                <a:gd name="T24" fmla="*/ 52 w 84"/>
                <a:gd name="T25" fmla="*/ 50 h 72"/>
                <a:gd name="T26" fmla="*/ 49 w 84"/>
                <a:gd name="T27" fmla="*/ 59 h 72"/>
                <a:gd name="T28" fmla="*/ 23 w 84"/>
                <a:gd name="T29" fmla="*/ 71 h 72"/>
                <a:gd name="T30" fmla="*/ 46 w 84"/>
                <a:gd name="T31" fmla="*/ 51 h 72"/>
                <a:gd name="T32" fmla="*/ 44 w 84"/>
                <a:gd name="T33" fmla="*/ 47 h 72"/>
                <a:gd name="T34" fmla="*/ 18 w 84"/>
                <a:gd name="T35" fmla="*/ 65 h 72"/>
                <a:gd name="T36" fmla="*/ 13 w 84"/>
                <a:gd name="T37" fmla="*/ 64 h 72"/>
                <a:gd name="T38" fmla="*/ 55 w 84"/>
                <a:gd name="T39" fmla="*/ 32 h 72"/>
                <a:gd name="T40" fmla="*/ 11 w 84"/>
                <a:gd name="T41" fmla="*/ 59 h 72"/>
                <a:gd name="T42" fmla="*/ 38 w 84"/>
                <a:gd name="T43" fmla="*/ 34 h 72"/>
                <a:gd name="T44" fmla="*/ 0 w 84"/>
                <a:gd name="T45" fmla="*/ 49 h 72"/>
                <a:gd name="T46" fmla="*/ 11 w 84"/>
                <a:gd name="T47" fmla="*/ 36 h 72"/>
                <a:gd name="T48" fmla="*/ 29 w 84"/>
                <a:gd name="T49" fmla="*/ 27 h 72"/>
                <a:gd name="T50" fmla="*/ 13 w 84"/>
                <a:gd name="T51" fmla="*/ 27 h 72"/>
                <a:gd name="T52" fmla="*/ 33 w 84"/>
                <a:gd name="T53" fmla="*/ 21 h 72"/>
                <a:gd name="T54" fmla="*/ 61 w 84"/>
                <a:gd name="T55" fmla="*/ 23 h 72"/>
                <a:gd name="T56" fmla="*/ 63 w 84"/>
                <a:gd name="T57" fmla="*/ 20 h 72"/>
                <a:gd name="T58" fmla="*/ 52 w 84"/>
                <a:gd name="T59" fmla="*/ 16 h 72"/>
                <a:gd name="T60" fmla="*/ 61 w 84"/>
                <a:gd name="T61" fmla="*/ 16 h 72"/>
                <a:gd name="T62" fmla="*/ 47 w 84"/>
                <a:gd name="T63" fmla="*/ 0 h 72"/>
                <a:gd name="T64" fmla="*/ 47 w 84"/>
                <a:gd name="T6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72">
                  <a:moveTo>
                    <a:pt x="47" y="0"/>
                  </a:moveTo>
                  <a:lnTo>
                    <a:pt x="79" y="26"/>
                  </a:lnTo>
                  <a:lnTo>
                    <a:pt x="83" y="32"/>
                  </a:lnTo>
                  <a:lnTo>
                    <a:pt x="83" y="39"/>
                  </a:lnTo>
                  <a:lnTo>
                    <a:pt x="82" y="50"/>
                  </a:lnTo>
                  <a:lnTo>
                    <a:pt x="73" y="62"/>
                  </a:lnTo>
                  <a:lnTo>
                    <a:pt x="74" y="56"/>
                  </a:lnTo>
                  <a:lnTo>
                    <a:pt x="59" y="64"/>
                  </a:lnTo>
                  <a:lnTo>
                    <a:pt x="68" y="52"/>
                  </a:lnTo>
                  <a:lnTo>
                    <a:pt x="58" y="60"/>
                  </a:lnTo>
                  <a:lnTo>
                    <a:pt x="52" y="60"/>
                  </a:lnTo>
                  <a:lnTo>
                    <a:pt x="61" y="50"/>
                  </a:lnTo>
                  <a:lnTo>
                    <a:pt x="52" y="50"/>
                  </a:lnTo>
                  <a:lnTo>
                    <a:pt x="49" y="59"/>
                  </a:lnTo>
                  <a:lnTo>
                    <a:pt x="23" y="71"/>
                  </a:lnTo>
                  <a:lnTo>
                    <a:pt x="46" y="51"/>
                  </a:lnTo>
                  <a:lnTo>
                    <a:pt x="44" y="47"/>
                  </a:lnTo>
                  <a:lnTo>
                    <a:pt x="18" y="65"/>
                  </a:lnTo>
                  <a:lnTo>
                    <a:pt x="13" y="64"/>
                  </a:lnTo>
                  <a:lnTo>
                    <a:pt x="55" y="32"/>
                  </a:lnTo>
                  <a:lnTo>
                    <a:pt x="11" y="59"/>
                  </a:lnTo>
                  <a:lnTo>
                    <a:pt x="38" y="34"/>
                  </a:lnTo>
                  <a:lnTo>
                    <a:pt x="0" y="49"/>
                  </a:lnTo>
                  <a:lnTo>
                    <a:pt x="11" y="36"/>
                  </a:lnTo>
                  <a:lnTo>
                    <a:pt x="29" y="27"/>
                  </a:lnTo>
                  <a:lnTo>
                    <a:pt x="13" y="27"/>
                  </a:lnTo>
                  <a:lnTo>
                    <a:pt x="33" y="21"/>
                  </a:lnTo>
                  <a:lnTo>
                    <a:pt x="61" y="23"/>
                  </a:lnTo>
                  <a:lnTo>
                    <a:pt x="63" y="20"/>
                  </a:lnTo>
                  <a:lnTo>
                    <a:pt x="52" y="16"/>
                  </a:lnTo>
                  <a:lnTo>
                    <a:pt x="61" y="16"/>
                  </a:lnTo>
                  <a:lnTo>
                    <a:pt x="47" y="0"/>
                  </a:lnTo>
                  <a:lnTo>
                    <a:pt x="47"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6" name="Freeform 80"/>
            <p:cNvSpPr>
              <a:spLocks/>
            </p:cNvSpPr>
            <p:nvPr/>
          </p:nvSpPr>
          <p:spPr bwMode="auto">
            <a:xfrm>
              <a:off x="1305" y="2368"/>
              <a:ext cx="34" cy="35"/>
            </a:xfrm>
            <a:custGeom>
              <a:avLst/>
              <a:gdLst>
                <a:gd name="T0" fmla="*/ 33 w 34"/>
                <a:gd name="T1" fmla="*/ 0 h 35"/>
                <a:gd name="T2" fmla="*/ 14 w 34"/>
                <a:gd name="T3" fmla="*/ 34 h 35"/>
                <a:gd name="T4" fmla="*/ 11 w 34"/>
                <a:gd name="T5" fmla="*/ 31 h 35"/>
                <a:gd name="T6" fmla="*/ 7 w 34"/>
                <a:gd name="T7" fmla="*/ 31 h 35"/>
                <a:gd name="T8" fmla="*/ 9 w 34"/>
                <a:gd name="T9" fmla="*/ 25 h 35"/>
                <a:gd name="T10" fmla="*/ 0 w 34"/>
                <a:gd name="T11" fmla="*/ 19 h 35"/>
                <a:gd name="T12" fmla="*/ 25 w 34"/>
                <a:gd name="T13" fmla="*/ 4 h 35"/>
                <a:gd name="T14" fmla="*/ 10 w 34"/>
                <a:gd name="T15" fmla="*/ 22 h 35"/>
                <a:gd name="T16" fmla="*/ 17 w 34"/>
                <a:gd name="T17" fmla="*/ 19 h 35"/>
                <a:gd name="T18" fmla="*/ 17 w 34"/>
                <a:gd name="T19" fmla="*/ 22 h 35"/>
                <a:gd name="T20" fmla="*/ 33 w 34"/>
                <a:gd name="T21" fmla="*/ 0 h 35"/>
                <a:gd name="T22" fmla="*/ 33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33" y="0"/>
                  </a:moveTo>
                  <a:lnTo>
                    <a:pt x="14" y="34"/>
                  </a:lnTo>
                  <a:lnTo>
                    <a:pt x="11" y="31"/>
                  </a:lnTo>
                  <a:lnTo>
                    <a:pt x="7" y="31"/>
                  </a:lnTo>
                  <a:lnTo>
                    <a:pt x="9" y="25"/>
                  </a:lnTo>
                  <a:lnTo>
                    <a:pt x="0" y="19"/>
                  </a:lnTo>
                  <a:lnTo>
                    <a:pt x="25" y="4"/>
                  </a:lnTo>
                  <a:lnTo>
                    <a:pt x="10" y="22"/>
                  </a:lnTo>
                  <a:lnTo>
                    <a:pt x="17" y="19"/>
                  </a:lnTo>
                  <a:lnTo>
                    <a:pt x="17" y="22"/>
                  </a:lnTo>
                  <a:lnTo>
                    <a:pt x="33" y="0"/>
                  </a:lnTo>
                  <a:lnTo>
                    <a:pt x="33"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7" name="Freeform 81"/>
            <p:cNvSpPr>
              <a:spLocks/>
            </p:cNvSpPr>
            <p:nvPr/>
          </p:nvSpPr>
          <p:spPr bwMode="auto">
            <a:xfrm>
              <a:off x="1344" y="2376"/>
              <a:ext cx="20" cy="27"/>
            </a:xfrm>
            <a:custGeom>
              <a:avLst/>
              <a:gdLst>
                <a:gd name="T0" fmla="*/ 18 w 20"/>
                <a:gd name="T1" fmla="*/ 0 h 27"/>
                <a:gd name="T2" fmla="*/ 13 w 20"/>
                <a:gd name="T3" fmla="*/ 2 h 27"/>
                <a:gd name="T4" fmla="*/ 6 w 20"/>
                <a:gd name="T5" fmla="*/ 9 h 27"/>
                <a:gd name="T6" fmla="*/ 9 w 20"/>
                <a:gd name="T7" fmla="*/ 9 h 27"/>
                <a:gd name="T8" fmla="*/ 2 w 20"/>
                <a:gd name="T9" fmla="*/ 13 h 27"/>
                <a:gd name="T10" fmla="*/ 0 w 20"/>
                <a:gd name="T11" fmla="*/ 18 h 27"/>
                <a:gd name="T12" fmla="*/ 3 w 20"/>
                <a:gd name="T13" fmla="*/ 20 h 27"/>
                <a:gd name="T14" fmla="*/ 2 w 20"/>
                <a:gd name="T15" fmla="*/ 26 h 27"/>
                <a:gd name="T16" fmla="*/ 6 w 20"/>
                <a:gd name="T17" fmla="*/ 20 h 27"/>
                <a:gd name="T18" fmla="*/ 3 w 20"/>
                <a:gd name="T19" fmla="*/ 17 h 27"/>
                <a:gd name="T20" fmla="*/ 4 w 20"/>
                <a:gd name="T21" fmla="*/ 14 h 27"/>
                <a:gd name="T22" fmla="*/ 12 w 20"/>
                <a:gd name="T23" fmla="*/ 10 h 27"/>
                <a:gd name="T24" fmla="*/ 15 w 20"/>
                <a:gd name="T25" fmla="*/ 5 h 27"/>
                <a:gd name="T26" fmla="*/ 17 w 20"/>
                <a:gd name="T27" fmla="*/ 5 h 27"/>
                <a:gd name="T28" fmla="*/ 19 w 20"/>
                <a:gd name="T29" fmla="*/ 1 h 27"/>
                <a:gd name="T30" fmla="*/ 18 w 20"/>
                <a:gd name="T31" fmla="*/ 0 h 27"/>
                <a:gd name="T32" fmla="*/ 18 w 20"/>
                <a:gd name="T3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7">
                  <a:moveTo>
                    <a:pt x="18" y="0"/>
                  </a:moveTo>
                  <a:lnTo>
                    <a:pt x="13" y="2"/>
                  </a:lnTo>
                  <a:lnTo>
                    <a:pt x="6" y="9"/>
                  </a:lnTo>
                  <a:lnTo>
                    <a:pt x="9" y="9"/>
                  </a:lnTo>
                  <a:lnTo>
                    <a:pt x="2" y="13"/>
                  </a:lnTo>
                  <a:lnTo>
                    <a:pt x="0" y="18"/>
                  </a:lnTo>
                  <a:lnTo>
                    <a:pt x="3" y="20"/>
                  </a:lnTo>
                  <a:lnTo>
                    <a:pt x="2" y="26"/>
                  </a:lnTo>
                  <a:lnTo>
                    <a:pt x="6" y="20"/>
                  </a:lnTo>
                  <a:lnTo>
                    <a:pt x="3" y="17"/>
                  </a:lnTo>
                  <a:lnTo>
                    <a:pt x="4" y="14"/>
                  </a:lnTo>
                  <a:lnTo>
                    <a:pt x="12" y="10"/>
                  </a:lnTo>
                  <a:lnTo>
                    <a:pt x="15" y="5"/>
                  </a:lnTo>
                  <a:lnTo>
                    <a:pt x="17" y="5"/>
                  </a:lnTo>
                  <a:lnTo>
                    <a:pt x="19" y="1"/>
                  </a:lnTo>
                  <a:lnTo>
                    <a:pt x="18" y="0"/>
                  </a:lnTo>
                  <a:lnTo>
                    <a:pt x="18"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8" name="Freeform 82"/>
            <p:cNvSpPr>
              <a:spLocks/>
            </p:cNvSpPr>
            <p:nvPr/>
          </p:nvSpPr>
          <p:spPr bwMode="auto">
            <a:xfrm>
              <a:off x="1350" y="2386"/>
              <a:ext cx="9" cy="22"/>
            </a:xfrm>
            <a:custGeom>
              <a:avLst/>
              <a:gdLst>
                <a:gd name="T0" fmla="*/ 6 w 9"/>
                <a:gd name="T1" fmla="*/ 0 h 22"/>
                <a:gd name="T2" fmla="*/ 8 w 9"/>
                <a:gd name="T3" fmla="*/ 17 h 22"/>
                <a:gd name="T4" fmla="*/ 7 w 9"/>
                <a:gd name="T5" fmla="*/ 19 h 22"/>
                <a:gd name="T6" fmla="*/ 0 w 9"/>
                <a:gd name="T7" fmla="*/ 21 h 22"/>
              </a:gdLst>
              <a:ahLst/>
              <a:cxnLst>
                <a:cxn ang="0">
                  <a:pos x="T0" y="T1"/>
                </a:cxn>
                <a:cxn ang="0">
                  <a:pos x="T2" y="T3"/>
                </a:cxn>
                <a:cxn ang="0">
                  <a:pos x="T4" y="T5"/>
                </a:cxn>
                <a:cxn ang="0">
                  <a:pos x="T6" y="T7"/>
                </a:cxn>
              </a:cxnLst>
              <a:rect l="0" t="0" r="r" b="b"/>
              <a:pathLst>
                <a:path w="9" h="22">
                  <a:moveTo>
                    <a:pt x="6" y="0"/>
                  </a:moveTo>
                  <a:lnTo>
                    <a:pt x="8" y="17"/>
                  </a:lnTo>
                  <a:lnTo>
                    <a:pt x="7" y="19"/>
                  </a:lnTo>
                  <a:lnTo>
                    <a:pt x="0" y="21"/>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39" name="Freeform 83"/>
            <p:cNvSpPr>
              <a:spLocks/>
            </p:cNvSpPr>
            <p:nvPr/>
          </p:nvSpPr>
          <p:spPr bwMode="auto">
            <a:xfrm>
              <a:off x="1332" y="2404"/>
              <a:ext cx="17" cy="17"/>
            </a:xfrm>
            <a:custGeom>
              <a:avLst/>
              <a:gdLst>
                <a:gd name="T0" fmla="*/ 15 w 17"/>
                <a:gd name="T1" fmla="*/ 0 h 17"/>
                <a:gd name="T2" fmla="*/ 6 w 17"/>
                <a:gd name="T3" fmla="*/ 7 h 17"/>
                <a:gd name="T4" fmla="*/ 0 w 17"/>
                <a:gd name="T5" fmla="*/ 15 h 17"/>
                <a:gd name="T6" fmla="*/ 8 w 17"/>
                <a:gd name="T7" fmla="*/ 11 h 17"/>
                <a:gd name="T8" fmla="*/ 9 w 17"/>
                <a:gd name="T9" fmla="*/ 11 h 17"/>
                <a:gd name="T10" fmla="*/ 9 w 17"/>
                <a:gd name="T11" fmla="*/ 16 h 17"/>
                <a:gd name="T12" fmla="*/ 12 w 17"/>
                <a:gd name="T13" fmla="*/ 11 h 17"/>
                <a:gd name="T14" fmla="*/ 12 w 17"/>
                <a:gd name="T15" fmla="*/ 10 h 17"/>
                <a:gd name="T16" fmla="*/ 10 w 17"/>
                <a:gd name="T17" fmla="*/ 8 h 17"/>
                <a:gd name="T18" fmla="*/ 16 w 17"/>
                <a:gd name="T19" fmla="*/ 1 h 17"/>
                <a:gd name="T20" fmla="*/ 15 w 17"/>
                <a:gd name="T21" fmla="*/ 0 h 17"/>
                <a:gd name="T22" fmla="*/ 15 w 17"/>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7">
                  <a:moveTo>
                    <a:pt x="15" y="0"/>
                  </a:moveTo>
                  <a:lnTo>
                    <a:pt x="6" y="7"/>
                  </a:lnTo>
                  <a:lnTo>
                    <a:pt x="0" y="15"/>
                  </a:lnTo>
                  <a:lnTo>
                    <a:pt x="8" y="11"/>
                  </a:lnTo>
                  <a:lnTo>
                    <a:pt x="9" y="11"/>
                  </a:lnTo>
                  <a:lnTo>
                    <a:pt x="9" y="16"/>
                  </a:lnTo>
                  <a:lnTo>
                    <a:pt x="12" y="11"/>
                  </a:lnTo>
                  <a:lnTo>
                    <a:pt x="12" y="10"/>
                  </a:lnTo>
                  <a:lnTo>
                    <a:pt x="10" y="8"/>
                  </a:lnTo>
                  <a:lnTo>
                    <a:pt x="16" y="1"/>
                  </a:lnTo>
                  <a:lnTo>
                    <a:pt x="15" y="0"/>
                  </a:lnTo>
                  <a:lnTo>
                    <a:pt x="15"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0" name="Freeform 84"/>
            <p:cNvSpPr>
              <a:spLocks/>
            </p:cNvSpPr>
            <p:nvPr/>
          </p:nvSpPr>
          <p:spPr bwMode="auto">
            <a:xfrm>
              <a:off x="1335" y="2420"/>
              <a:ext cx="7" cy="10"/>
            </a:xfrm>
            <a:custGeom>
              <a:avLst/>
              <a:gdLst>
                <a:gd name="T0" fmla="*/ 6 w 7"/>
                <a:gd name="T1" fmla="*/ 0 h 10"/>
                <a:gd name="T2" fmla="*/ 0 w 7"/>
                <a:gd name="T3" fmla="*/ 5 h 10"/>
                <a:gd name="T4" fmla="*/ 3 w 7"/>
                <a:gd name="T5" fmla="*/ 5 h 10"/>
                <a:gd name="T6" fmla="*/ 5 w 7"/>
                <a:gd name="T7" fmla="*/ 6 h 10"/>
                <a:gd name="T8" fmla="*/ 6 w 7"/>
                <a:gd name="T9" fmla="*/ 9 h 10"/>
                <a:gd name="T10" fmla="*/ 6 w 7"/>
                <a:gd name="T11" fmla="*/ 6 h 10"/>
                <a:gd name="T12" fmla="*/ 5 w 7"/>
                <a:gd name="T13" fmla="*/ 3 h 10"/>
                <a:gd name="T14" fmla="*/ 6 w 7"/>
                <a:gd name="T15" fmla="*/ 0 h 10"/>
                <a:gd name="T16" fmla="*/ 6 w 7"/>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6" y="0"/>
                  </a:moveTo>
                  <a:lnTo>
                    <a:pt x="0" y="5"/>
                  </a:lnTo>
                  <a:lnTo>
                    <a:pt x="3" y="5"/>
                  </a:lnTo>
                  <a:lnTo>
                    <a:pt x="5" y="6"/>
                  </a:lnTo>
                  <a:lnTo>
                    <a:pt x="6" y="9"/>
                  </a:lnTo>
                  <a:lnTo>
                    <a:pt x="6" y="6"/>
                  </a:lnTo>
                  <a:lnTo>
                    <a:pt x="5" y="3"/>
                  </a:lnTo>
                  <a:lnTo>
                    <a:pt x="6" y="0"/>
                  </a:lnTo>
                  <a:lnTo>
                    <a:pt x="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1" name="Freeform 85"/>
            <p:cNvSpPr>
              <a:spLocks/>
            </p:cNvSpPr>
            <p:nvPr/>
          </p:nvSpPr>
          <p:spPr bwMode="auto">
            <a:xfrm>
              <a:off x="1344" y="2404"/>
              <a:ext cx="7" cy="12"/>
            </a:xfrm>
            <a:custGeom>
              <a:avLst/>
              <a:gdLst>
                <a:gd name="T0" fmla="*/ 6 w 7"/>
                <a:gd name="T1" fmla="*/ 0 h 12"/>
                <a:gd name="T2" fmla="*/ 0 w 7"/>
                <a:gd name="T3" fmla="*/ 11 h 12"/>
                <a:gd name="T4" fmla="*/ 3 w 7"/>
                <a:gd name="T5" fmla="*/ 10 h 12"/>
                <a:gd name="T6" fmla="*/ 6 w 7"/>
                <a:gd name="T7" fmla="*/ 0 h 12"/>
                <a:gd name="T8" fmla="*/ 6 w 7"/>
                <a:gd name="T9" fmla="*/ 0 h 12"/>
              </a:gdLst>
              <a:ahLst/>
              <a:cxnLst>
                <a:cxn ang="0">
                  <a:pos x="T0" y="T1"/>
                </a:cxn>
                <a:cxn ang="0">
                  <a:pos x="T2" y="T3"/>
                </a:cxn>
                <a:cxn ang="0">
                  <a:pos x="T4" y="T5"/>
                </a:cxn>
                <a:cxn ang="0">
                  <a:pos x="T6" y="T7"/>
                </a:cxn>
                <a:cxn ang="0">
                  <a:pos x="T8" y="T9"/>
                </a:cxn>
              </a:cxnLst>
              <a:rect l="0" t="0" r="r" b="b"/>
              <a:pathLst>
                <a:path w="7" h="12">
                  <a:moveTo>
                    <a:pt x="6" y="0"/>
                  </a:moveTo>
                  <a:lnTo>
                    <a:pt x="0" y="11"/>
                  </a:lnTo>
                  <a:lnTo>
                    <a:pt x="3" y="10"/>
                  </a:lnTo>
                  <a:lnTo>
                    <a:pt x="6" y="0"/>
                  </a:lnTo>
                  <a:lnTo>
                    <a:pt x="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2" name="Freeform 86"/>
            <p:cNvSpPr>
              <a:spLocks/>
            </p:cNvSpPr>
            <p:nvPr/>
          </p:nvSpPr>
          <p:spPr bwMode="auto">
            <a:xfrm>
              <a:off x="1239" y="2295"/>
              <a:ext cx="84" cy="123"/>
            </a:xfrm>
            <a:custGeom>
              <a:avLst/>
              <a:gdLst>
                <a:gd name="T0" fmla="*/ 59 w 84"/>
                <a:gd name="T1" fmla="*/ 0 h 123"/>
                <a:gd name="T2" fmla="*/ 40 w 84"/>
                <a:gd name="T3" fmla="*/ 6 h 123"/>
                <a:gd name="T4" fmla="*/ 14 w 84"/>
                <a:gd name="T5" fmla="*/ 37 h 123"/>
                <a:gd name="T6" fmla="*/ 12 w 84"/>
                <a:gd name="T7" fmla="*/ 63 h 123"/>
                <a:gd name="T8" fmla="*/ 0 w 84"/>
                <a:gd name="T9" fmla="*/ 84 h 123"/>
                <a:gd name="T10" fmla="*/ 18 w 84"/>
                <a:gd name="T11" fmla="*/ 99 h 123"/>
                <a:gd name="T12" fmla="*/ 35 w 84"/>
                <a:gd name="T13" fmla="*/ 122 h 123"/>
                <a:gd name="T14" fmla="*/ 23 w 84"/>
                <a:gd name="T15" fmla="*/ 101 h 123"/>
                <a:gd name="T16" fmla="*/ 36 w 84"/>
                <a:gd name="T17" fmla="*/ 105 h 123"/>
                <a:gd name="T18" fmla="*/ 47 w 84"/>
                <a:gd name="T19" fmla="*/ 97 h 123"/>
                <a:gd name="T20" fmla="*/ 55 w 84"/>
                <a:gd name="T21" fmla="*/ 99 h 123"/>
                <a:gd name="T22" fmla="*/ 63 w 84"/>
                <a:gd name="T23" fmla="*/ 120 h 123"/>
                <a:gd name="T24" fmla="*/ 63 w 84"/>
                <a:gd name="T25" fmla="*/ 118 h 123"/>
                <a:gd name="T26" fmla="*/ 58 w 84"/>
                <a:gd name="T27" fmla="*/ 97 h 123"/>
                <a:gd name="T28" fmla="*/ 61 w 84"/>
                <a:gd name="T29" fmla="*/ 90 h 123"/>
                <a:gd name="T30" fmla="*/ 41 w 84"/>
                <a:gd name="T31" fmla="*/ 102 h 123"/>
                <a:gd name="T32" fmla="*/ 61 w 84"/>
                <a:gd name="T33" fmla="*/ 86 h 123"/>
                <a:gd name="T34" fmla="*/ 47 w 84"/>
                <a:gd name="T35" fmla="*/ 86 h 123"/>
                <a:gd name="T36" fmla="*/ 63 w 84"/>
                <a:gd name="T37" fmla="*/ 74 h 123"/>
                <a:gd name="T38" fmla="*/ 68 w 84"/>
                <a:gd name="T39" fmla="*/ 56 h 123"/>
                <a:gd name="T40" fmla="*/ 48 w 84"/>
                <a:gd name="T41" fmla="*/ 69 h 123"/>
                <a:gd name="T42" fmla="*/ 41 w 84"/>
                <a:gd name="T43" fmla="*/ 71 h 123"/>
                <a:gd name="T44" fmla="*/ 65 w 84"/>
                <a:gd name="T45" fmla="*/ 41 h 123"/>
                <a:gd name="T46" fmla="*/ 55 w 84"/>
                <a:gd name="T47" fmla="*/ 36 h 123"/>
                <a:gd name="T48" fmla="*/ 62 w 84"/>
                <a:gd name="T49" fmla="*/ 28 h 123"/>
                <a:gd name="T50" fmla="*/ 38 w 84"/>
                <a:gd name="T51" fmla="*/ 63 h 123"/>
                <a:gd name="T52" fmla="*/ 29 w 84"/>
                <a:gd name="T53" fmla="*/ 86 h 123"/>
                <a:gd name="T54" fmla="*/ 37 w 84"/>
                <a:gd name="T55" fmla="*/ 56 h 123"/>
                <a:gd name="T56" fmla="*/ 61 w 84"/>
                <a:gd name="T57" fmla="*/ 18 h 123"/>
                <a:gd name="T58" fmla="*/ 36 w 84"/>
                <a:gd name="T59" fmla="*/ 29 h 123"/>
                <a:gd name="T60" fmla="*/ 28 w 84"/>
                <a:gd name="T61" fmla="*/ 27 h 123"/>
                <a:gd name="T62" fmla="*/ 22 w 84"/>
                <a:gd name="T63" fmla="*/ 28 h 123"/>
                <a:gd name="T64" fmla="*/ 59 w 84"/>
                <a:gd name="T65" fmla="*/ 6 h 123"/>
                <a:gd name="T66" fmla="*/ 73 w 84"/>
                <a:gd name="T67" fmla="*/ 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 h="123">
                  <a:moveTo>
                    <a:pt x="73" y="1"/>
                  </a:moveTo>
                  <a:lnTo>
                    <a:pt x="59" y="0"/>
                  </a:lnTo>
                  <a:lnTo>
                    <a:pt x="51" y="5"/>
                  </a:lnTo>
                  <a:lnTo>
                    <a:pt x="40" y="6"/>
                  </a:lnTo>
                  <a:lnTo>
                    <a:pt x="18" y="27"/>
                  </a:lnTo>
                  <a:lnTo>
                    <a:pt x="14" y="37"/>
                  </a:lnTo>
                  <a:lnTo>
                    <a:pt x="10" y="54"/>
                  </a:lnTo>
                  <a:lnTo>
                    <a:pt x="12" y="63"/>
                  </a:lnTo>
                  <a:lnTo>
                    <a:pt x="3" y="71"/>
                  </a:lnTo>
                  <a:lnTo>
                    <a:pt x="0" y="84"/>
                  </a:lnTo>
                  <a:lnTo>
                    <a:pt x="11" y="97"/>
                  </a:lnTo>
                  <a:lnTo>
                    <a:pt x="18" y="99"/>
                  </a:lnTo>
                  <a:lnTo>
                    <a:pt x="23" y="111"/>
                  </a:lnTo>
                  <a:lnTo>
                    <a:pt x="35" y="122"/>
                  </a:lnTo>
                  <a:lnTo>
                    <a:pt x="25" y="110"/>
                  </a:lnTo>
                  <a:lnTo>
                    <a:pt x="23" y="101"/>
                  </a:lnTo>
                  <a:lnTo>
                    <a:pt x="30" y="106"/>
                  </a:lnTo>
                  <a:lnTo>
                    <a:pt x="36" y="105"/>
                  </a:lnTo>
                  <a:lnTo>
                    <a:pt x="41" y="107"/>
                  </a:lnTo>
                  <a:lnTo>
                    <a:pt x="47" y="97"/>
                  </a:lnTo>
                  <a:lnTo>
                    <a:pt x="56" y="95"/>
                  </a:lnTo>
                  <a:lnTo>
                    <a:pt x="55" y="99"/>
                  </a:lnTo>
                  <a:lnTo>
                    <a:pt x="56" y="113"/>
                  </a:lnTo>
                  <a:lnTo>
                    <a:pt x="63" y="120"/>
                  </a:lnTo>
                  <a:lnTo>
                    <a:pt x="68" y="119"/>
                  </a:lnTo>
                  <a:lnTo>
                    <a:pt x="63" y="118"/>
                  </a:lnTo>
                  <a:lnTo>
                    <a:pt x="58" y="112"/>
                  </a:lnTo>
                  <a:lnTo>
                    <a:pt x="58" y="97"/>
                  </a:lnTo>
                  <a:lnTo>
                    <a:pt x="63" y="91"/>
                  </a:lnTo>
                  <a:lnTo>
                    <a:pt x="61" y="90"/>
                  </a:lnTo>
                  <a:lnTo>
                    <a:pt x="46" y="96"/>
                  </a:lnTo>
                  <a:lnTo>
                    <a:pt x="41" y="102"/>
                  </a:lnTo>
                  <a:lnTo>
                    <a:pt x="45" y="91"/>
                  </a:lnTo>
                  <a:lnTo>
                    <a:pt x="61" y="86"/>
                  </a:lnTo>
                  <a:lnTo>
                    <a:pt x="83" y="76"/>
                  </a:lnTo>
                  <a:lnTo>
                    <a:pt x="47" y="86"/>
                  </a:lnTo>
                  <a:lnTo>
                    <a:pt x="71" y="72"/>
                  </a:lnTo>
                  <a:lnTo>
                    <a:pt x="63" y="74"/>
                  </a:lnTo>
                  <a:lnTo>
                    <a:pt x="51" y="80"/>
                  </a:lnTo>
                  <a:lnTo>
                    <a:pt x="68" y="56"/>
                  </a:lnTo>
                  <a:lnTo>
                    <a:pt x="45" y="81"/>
                  </a:lnTo>
                  <a:lnTo>
                    <a:pt x="48" y="69"/>
                  </a:lnTo>
                  <a:lnTo>
                    <a:pt x="61" y="57"/>
                  </a:lnTo>
                  <a:lnTo>
                    <a:pt x="41" y="71"/>
                  </a:lnTo>
                  <a:lnTo>
                    <a:pt x="46" y="64"/>
                  </a:lnTo>
                  <a:lnTo>
                    <a:pt x="65" y="41"/>
                  </a:lnTo>
                  <a:lnTo>
                    <a:pt x="47" y="56"/>
                  </a:lnTo>
                  <a:lnTo>
                    <a:pt x="55" y="36"/>
                  </a:lnTo>
                  <a:lnTo>
                    <a:pt x="64" y="27"/>
                  </a:lnTo>
                  <a:lnTo>
                    <a:pt x="62" y="28"/>
                  </a:lnTo>
                  <a:lnTo>
                    <a:pt x="52" y="34"/>
                  </a:lnTo>
                  <a:lnTo>
                    <a:pt x="38" y="63"/>
                  </a:lnTo>
                  <a:lnTo>
                    <a:pt x="33" y="70"/>
                  </a:lnTo>
                  <a:lnTo>
                    <a:pt x="29" y="86"/>
                  </a:lnTo>
                  <a:lnTo>
                    <a:pt x="31" y="66"/>
                  </a:lnTo>
                  <a:lnTo>
                    <a:pt x="37" y="56"/>
                  </a:lnTo>
                  <a:lnTo>
                    <a:pt x="43" y="34"/>
                  </a:lnTo>
                  <a:lnTo>
                    <a:pt x="61" y="18"/>
                  </a:lnTo>
                  <a:lnTo>
                    <a:pt x="55" y="18"/>
                  </a:lnTo>
                  <a:lnTo>
                    <a:pt x="36" y="29"/>
                  </a:lnTo>
                  <a:lnTo>
                    <a:pt x="41" y="20"/>
                  </a:lnTo>
                  <a:lnTo>
                    <a:pt x="28" y="27"/>
                  </a:lnTo>
                  <a:lnTo>
                    <a:pt x="18" y="41"/>
                  </a:lnTo>
                  <a:lnTo>
                    <a:pt x="22" y="28"/>
                  </a:lnTo>
                  <a:lnTo>
                    <a:pt x="43" y="9"/>
                  </a:lnTo>
                  <a:lnTo>
                    <a:pt x="59" y="6"/>
                  </a:lnTo>
                  <a:lnTo>
                    <a:pt x="55" y="5"/>
                  </a:lnTo>
                  <a:lnTo>
                    <a:pt x="73" y="1"/>
                  </a:lnTo>
                  <a:lnTo>
                    <a:pt x="73"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3" name="Freeform 87"/>
            <p:cNvSpPr>
              <a:spLocks/>
            </p:cNvSpPr>
            <p:nvPr/>
          </p:nvSpPr>
          <p:spPr bwMode="auto">
            <a:xfrm>
              <a:off x="1300" y="2392"/>
              <a:ext cx="9" cy="17"/>
            </a:xfrm>
            <a:custGeom>
              <a:avLst/>
              <a:gdLst>
                <a:gd name="T0" fmla="*/ 8 w 9"/>
                <a:gd name="T1" fmla="*/ 4 h 17"/>
                <a:gd name="T2" fmla="*/ 4 w 9"/>
                <a:gd name="T3" fmla="*/ 0 h 17"/>
                <a:gd name="T4" fmla="*/ 2 w 9"/>
                <a:gd name="T5" fmla="*/ 2 h 17"/>
                <a:gd name="T6" fmla="*/ 0 w 9"/>
                <a:gd name="T7" fmla="*/ 8 h 17"/>
                <a:gd name="T8" fmla="*/ 2 w 9"/>
                <a:gd name="T9" fmla="*/ 16 h 17"/>
                <a:gd name="T10" fmla="*/ 1 w 9"/>
                <a:gd name="T11" fmla="*/ 10 h 17"/>
                <a:gd name="T12" fmla="*/ 2 w 9"/>
                <a:gd name="T13" fmla="*/ 5 h 17"/>
                <a:gd name="T14" fmla="*/ 7 w 9"/>
                <a:gd name="T15" fmla="*/ 11 h 17"/>
                <a:gd name="T16" fmla="*/ 8 w 9"/>
                <a:gd name="T17" fmla="*/ 8 h 17"/>
                <a:gd name="T18" fmla="*/ 8 w 9"/>
                <a:gd name="T19" fmla="*/ 4 h 17"/>
                <a:gd name="T20" fmla="*/ 8 w 9"/>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7">
                  <a:moveTo>
                    <a:pt x="8" y="4"/>
                  </a:moveTo>
                  <a:lnTo>
                    <a:pt x="4" y="0"/>
                  </a:lnTo>
                  <a:lnTo>
                    <a:pt x="2" y="2"/>
                  </a:lnTo>
                  <a:lnTo>
                    <a:pt x="0" y="8"/>
                  </a:lnTo>
                  <a:lnTo>
                    <a:pt x="2" y="16"/>
                  </a:lnTo>
                  <a:lnTo>
                    <a:pt x="1" y="10"/>
                  </a:lnTo>
                  <a:lnTo>
                    <a:pt x="2" y="5"/>
                  </a:lnTo>
                  <a:lnTo>
                    <a:pt x="7" y="11"/>
                  </a:lnTo>
                  <a:lnTo>
                    <a:pt x="8" y="8"/>
                  </a:lnTo>
                  <a:lnTo>
                    <a:pt x="8" y="4"/>
                  </a:lnTo>
                  <a:lnTo>
                    <a:pt x="8" y="4"/>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4" name="Freeform 88"/>
            <p:cNvSpPr>
              <a:spLocks/>
            </p:cNvSpPr>
            <p:nvPr/>
          </p:nvSpPr>
          <p:spPr bwMode="auto">
            <a:xfrm>
              <a:off x="1299" y="2413"/>
              <a:ext cx="6" cy="12"/>
            </a:xfrm>
            <a:custGeom>
              <a:avLst/>
              <a:gdLst>
                <a:gd name="T0" fmla="*/ 0 w 6"/>
                <a:gd name="T1" fmla="*/ 0 h 12"/>
                <a:gd name="T2" fmla="*/ 0 w 6"/>
                <a:gd name="T3" fmla="*/ 4 h 12"/>
                <a:gd name="T4" fmla="*/ 5 w 6"/>
                <a:gd name="T5" fmla="*/ 11 h 12"/>
                <a:gd name="T6" fmla="*/ 5 w 6"/>
                <a:gd name="T7" fmla="*/ 1 h 12"/>
                <a:gd name="T8" fmla="*/ 0 w 6"/>
                <a:gd name="T9" fmla="*/ 0 h 12"/>
                <a:gd name="T10" fmla="*/ 0 w 6"/>
                <a:gd name="T11" fmla="*/ 0 h 12"/>
              </a:gdLst>
              <a:ahLst/>
              <a:cxnLst>
                <a:cxn ang="0">
                  <a:pos x="T0" y="T1"/>
                </a:cxn>
                <a:cxn ang="0">
                  <a:pos x="T2" y="T3"/>
                </a:cxn>
                <a:cxn ang="0">
                  <a:pos x="T4" y="T5"/>
                </a:cxn>
                <a:cxn ang="0">
                  <a:pos x="T6" y="T7"/>
                </a:cxn>
                <a:cxn ang="0">
                  <a:pos x="T8" y="T9"/>
                </a:cxn>
                <a:cxn ang="0">
                  <a:pos x="T10" y="T11"/>
                </a:cxn>
              </a:cxnLst>
              <a:rect l="0" t="0" r="r" b="b"/>
              <a:pathLst>
                <a:path w="6" h="12">
                  <a:moveTo>
                    <a:pt x="0" y="0"/>
                  </a:moveTo>
                  <a:lnTo>
                    <a:pt x="0" y="4"/>
                  </a:lnTo>
                  <a:lnTo>
                    <a:pt x="5" y="11"/>
                  </a:lnTo>
                  <a:lnTo>
                    <a:pt x="5" y="1"/>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5" name="Freeform 89"/>
            <p:cNvSpPr>
              <a:spLocks/>
            </p:cNvSpPr>
            <p:nvPr/>
          </p:nvSpPr>
          <p:spPr bwMode="auto">
            <a:xfrm>
              <a:off x="1285" y="2425"/>
              <a:ext cx="56" cy="29"/>
            </a:xfrm>
            <a:custGeom>
              <a:avLst/>
              <a:gdLst>
                <a:gd name="T0" fmla="*/ 0 w 56"/>
                <a:gd name="T1" fmla="*/ 0 h 29"/>
                <a:gd name="T2" fmla="*/ 12 w 56"/>
                <a:gd name="T3" fmla="*/ 8 h 29"/>
                <a:gd name="T4" fmla="*/ 20 w 56"/>
                <a:gd name="T5" fmla="*/ 8 h 29"/>
                <a:gd name="T6" fmla="*/ 24 w 56"/>
                <a:gd name="T7" fmla="*/ 11 h 29"/>
                <a:gd name="T8" fmla="*/ 47 w 56"/>
                <a:gd name="T9" fmla="*/ 11 h 29"/>
                <a:gd name="T10" fmla="*/ 55 w 56"/>
                <a:gd name="T11" fmla="*/ 8 h 29"/>
                <a:gd name="T12" fmla="*/ 50 w 56"/>
                <a:gd name="T13" fmla="*/ 12 h 29"/>
                <a:gd name="T14" fmla="*/ 41 w 56"/>
                <a:gd name="T15" fmla="*/ 14 h 29"/>
                <a:gd name="T16" fmla="*/ 39 w 56"/>
                <a:gd name="T17" fmla="*/ 19 h 29"/>
                <a:gd name="T18" fmla="*/ 37 w 56"/>
                <a:gd name="T19" fmla="*/ 23 h 29"/>
                <a:gd name="T20" fmla="*/ 37 w 56"/>
                <a:gd name="T21" fmla="*/ 28 h 29"/>
                <a:gd name="T22" fmla="*/ 33 w 56"/>
                <a:gd name="T23" fmla="*/ 25 h 29"/>
                <a:gd name="T24" fmla="*/ 26 w 56"/>
                <a:gd name="T25" fmla="*/ 13 h 29"/>
                <a:gd name="T26" fmla="*/ 18 w 56"/>
                <a:gd name="T27" fmla="*/ 23 h 29"/>
                <a:gd name="T28" fmla="*/ 15 w 56"/>
                <a:gd name="T29" fmla="*/ 19 h 29"/>
                <a:gd name="T30" fmla="*/ 2 w 56"/>
                <a:gd name="T31" fmla="*/ 4 h 29"/>
                <a:gd name="T32" fmla="*/ 0 w 56"/>
                <a:gd name="T33" fmla="*/ 0 h 29"/>
                <a:gd name="T34" fmla="*/ 0 w 56"/>
                <a:gd name="T3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29">
                  <a:moveTo>
                    <a:pt x="0" y="0"/>
                  </a:moveTo>
                  <a:lnTo>
                    <a:pt x="12" y="8"/>
                  </a:lnTo>
                  <a:lnTo>
                    <a:pt x="20" y="8"/>
                  </a:lnTo>
                  <a:lnTo>
                    <a:pt x="24" y="11"/>
                  </a:lnTo>
                  <a:lnTo>
                    <a:pt x="47" y="11"/>
                  </a:lnTo>
                  <a:lnTo>
                    <a:pt x="55" y="8"/>
                  </a:lnTo>
                  <a:lnTo>
                    <a:pt x="50" y="12"/>
                  </a:lnTo>
                  <a:lnTo>
                    <a:pt x="41" y="14"/>
                  </a:lnTo>
                  <a:lnTo>
                    <a:pt x="39" y="19"/>
                  </a:lnTo>
                  <a:lnTo>
                    <a:pt x="37" y="23"/>
                  </a:lnTo>
                  <a:lnTo>
                    <a:pt x="37" y="28"/>
                  </a:lnTo>
                  <a:lnTo>
                    <a:pt x="33" y="25"/>
                  </a:lnTo>
                  <a:lnTo>
                    <a:pt x="26" y="13"/>
                  </a:lnTo>
                  <a:lnTo>
                    <a:pt x="18" y="23"/>
                  </a:lnTo>
                  <a:lnTo>
                    <a:pt x="15" y="19"/>
                  </a:lnTo>
                  <a:lnTo>
                    <a:pt x="2" y="4"/>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6" name="Freeform 90"/>
            <p:cNvSpPr>
              <a:spLocks/>
            </p:cNvSpPr>
            <p:nvPr/>
          </p:nvSpPr>
          <p:spPr bwMode="auto">
            <a:xfrm>
              <a:off x="1251" y="2396"/>
              <a:ext cx="23" cy="95"/>
            </a:xfrm>
            <a:custGeom>
              <a:avLst/>
              <a:gdLst>
                <a:gd name="T0" fmla="*/ 1 w 23"/>
                <a:gd name="T1" fmla="*/ 0 h 95"/>
                <a:gd name="T2" fmla="*/ 0 w 23"/>
                <a:gd name="T3" fmla="*/ 11 h 95"/>
                <a:gd name="T4" fmla="*/ 16 w 23"/>
                <a:gd name="T5" fmla="*/ 56 h 95"/>
                <a:gd name="T6" fmla="*/ 22 w 23"/>
                <a:gd name="T7" fmla="*/ 94 h 95"/>
                <a:gd name="T8" fmla="*/ 16 w 23"/>
                <a:gd name="T9" fmla="*/ 49 h 95"/>
                <a:gd name="T10" fmla="*/ 4 w 23"/>
                <a:gd name="T11" fmla="*/ 7 h 95"/>
                <a:gd name="T12" fmla="*/ 1 w 23"/>
                <a:gd name="T13" fmla="*/ 0 h 95"/>
                <a:gd name="T14" fmla="*/ 1 w 23"/>
                <a:gd name="T15" fmla="*/ 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5">
                  <a:moveTo>
                    <a:pt x="1" y="0"/>
                  </a:moveTo>
                  <a:lnTo>
                    <a:pt x="0" y="11"/>
                  </a:lnTo>
                  <a:lnTo>
                    <a:pt x="16" y="56"/>
                  </a:lnTo>
                  <a:lnTo>
                    <a:pt x="22" y="94"/>
                  </a:lnTo>
                  <a:lnTo>
                    <a:pt x="16" y="49"/>
                  </a:lnTo>
                  <a:lnTo>
                    <a:pt x="4" y="7"/>
                  </a:lnTo>
                  <a:lnTo>
                    <a:pt x="1" y="0"/>
                  </a:lnTo>
                  <a:lnTo>
                    <a:pt x="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7" name="Freeform 91"/>
            <p:cNvSpPr>
              <a:spLocks/>
            </p:cNvSpPr>
            <p:nvPr/>
          </p:nvSpPr>
          <p:spPr bwMode="auto">
            <a:xfrm>
              <a:off x="1285" y="2436"/>
              <a:ext cx="15" cy="57"/>
            </a:xfrm>
            <a:custGeom>
              <a:avLst/>
              <a:gdLst>
                <a:gd name="T0" fmla="*/ 10 w 15"/>
                <a:gd name="T1" fmla="*/ 0 h 57"/>
                <a:gd name="T2" fmla="*/ 0 w 15"/>
                <a:gd name="T3" fmla="*/ 16 h 57"/>
                <a:gd name="T4" fmla="*/ 9 w 15"/>
                <a:gd name="T5" fmla="*/ 24 h 57"/>
                <a:gd name="T6" fmla="*/ 4 w 15"/>
                <a:gd name="T7" fmla="*/ 36 h 57"/>
                <a:gd name="T8" fmla="*/ 7 w 15"/>
                <a:gd name="T9" fmla="*/ 39 h 57"/>
                <a:gd name="T10" fmla="*/ 7 w 15"/>
                <a:gd name="T11" fmla="*/ 56 h 57"/>
                <a:gd name="T12" fmla="*/ 11 w 15"/>
                <a:gd name="T13" fmla="*/ 48 h 57"/>
                <a:gd name="T14" fmla="*/ 11 w 15"/>
                <a:gd name="T15" fmla="*/ 28 h 57"/>
                <a:gd name="T16" fmla="*/ 14 w 15"/>
                <a:gd name="T17" fmla="*/ 21 h 57"/>
                <a:gd name="T18" fmla="*/ 10 w 15"/>
                <a:gd name="T19" fmla="*/ 16 h 57"/>
                <a:gd name="T20" fmla="*/ 12 w 15"/>
                <a:gd name="T21" fmla="*/ 2 h 57"/>
                <a:gd name="T22" fmla="*/ 10 w 15"/>
                <a:gd name="T23" fmla="*/ 0 h 57"/>
                <a:gd name="T24" fmla="*/ 10 w 15"/>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57">
                  <a:moveTo>
                    <a:pt x="10" y="0"/>
                  </a:moveTo>
                  <a:lnTo>
                    <a:pt x="0" y="16"/>
                  </a:lnTo>
                  <a:lnTo>
                    <a:pt x="9" y="24"/>
                  </a:lnTo>
                  <a:lnTo>
                    <a:pt x="4" y="36"/>
                  </a:lnTo>
                  <a:lnTo>
                    <a:pt x="7" y="39"/>
                  </a:lnTo>
                  <a:lnTo>
                    <a:pt x="7" y="56"/>
                  </a:lnTo>
                  <a:lnTo>
                    <a:pt x="11" y="48"/>
                  </a:lnTo>
                  <a:lnTo>
                    <a:pt x="11" y="28"/>
                  </a:lnTo>
                  <a:lnTo>
                    <a:pt x="14" y="21"/>
                  </a:lnTo>
                  <a:lnTo>
                    <a:pt x="10" y="16"/>
                  </a:lnTo>
                  <a:lnTo>
                    <a:pt x="12" y="2"/>
                  </a:lnTo>
                  <a:lnTo>
                    <a:pt x="10" y="0"/>
                  </a:lnTo>
                  <a:lnTo>
                    <a:pt x="1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8" name="Freeform 92"/>
            <p:cNvSpPr>
              <a:spLocks/>
            </p:cNvSpPr>
            <p:nvPr/>
          </p:nvSpPr>
          <p:spPr bwMode="auto">
            <a:xfrm>
              <a:off x="1304" y="2452"/>
              <a:ext cx="56" cy="51"/>
            </a:xfrm>
            <a:custGeom>
              <a:avLst/>
              <a:gdLst>
                <a:gd name="T0" fmla="*/ 25 w 56"/>
                <a:gd name="T1" fmla="*/ 7 h 51"/>
                <a:gd name="T2" fmla="*/ 18 w 56"/>
                <a:gd name="T3" fmla="*/ 26 h 51"/>
                <a:gd name="T4" fmla="*/ 10 w 56"/>
                <a:gd name="T5" fmla="*/ 32 h 51"/>
                <a:gd name="T6" fmla="*/ 0 w 56"/>
                <a:gd name="T7" fmla="*/ 50 h 51"/>
                <a:gd name="T8" fmla="*/ 10 w 56"/>
                <a:gd name="T9" fmla="*/ 49 h 51"/>
                <a:gd name="T10" fmla="*/ 16 w 56"/>
                <a:gd name="T11" fmla="*/ 32 h 51"/>
                <a:gd name="T12" fmla="*/ 48 w 56"/>
                <a:gd name="T13" fmla="*/ 22 h 51"/>
                <a:gd name="T14" fmla="*/ 37 w 56"/>
                <a:gd name="T15" fmla="*/ 20 h 51"/>
                <a:gd name="T16" fmla="*/ 43 w 56"/>
                <a:gd name="T17" fmla="*/ 10 h 51"/>
                <a:gd name="T18" fmla="*/ 55 w 56"/>
                <a:gd name="T19" fmla="*/ 0 h 51"/>
                <a:gd name="T20" fmla="*/ 41 w 56"/>
                <a:gd name="T21" fmla="*/ 7 h 51"/>
                <a:gd name="T22" fmla="*/ 26 w 56"/>
                <a:gd name="T23" fmla="*/ 25 h 51"/>
                <a:gd name="T24" fmla="*/ 23 w 56"/>
                <a:gd name="T25" fmla="*/ 18 h 51"/>
                <a:gd name="T26" fmla="*/ 26 w 56"/>
                <a:gd name="T27" fmla="*/ 9 h 51"/>
                <a:gd name="T28" fmla="*/ 25 w 56"/>
                <a:gd name="T29" fmla="*/ 7 h 51"/>
                <a:gd name="T30" fmla="*/ 25 w 56"/>
                <a:gd name="T31"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51">
                  <a:moveTo>
                    <a:pt x="25" y="7"/>
                  </a:moveTo>
                  <a:lnTo>
                    <a:pt x="18" y="26"/>
                  </a:lnTo>
                  <a:lnTo>
                    <a:pt x="10" y="32"/>
                  </a:lnTo>
                  <a:lnTo>
                    <a:pt x="0" y="50"/>
                  </a:lnTo>
                  <a:lnTo>
                    <a:pt x="10" y="49"/>
                  </a:lnTo>
                  <a:lnTo>
                    <a:pt x="16" y="32"/>
                  </a:lnTo>
                  <a:lnTo>
                    <a:pt x="48" y="22"/>
                  </a:lnTo>
                  <a:lnTo>
                    <a:pt x="37" y="20"/>
                  </a:lnTo>
                  <a:lnTo>
                    <a:pt x="43" y="10"/>
                  </a:lnTo>
                  <a:lnTo>
                    <a:pt x="55" y="0"/>
                  </a:lnTo>
                  <a:lnTo>
                    <a:pt x="41" y="7"/>
                  </a:lnTo>
                  <a:lnTo>
                    <a:pt x="26" y="25"/>
                  </a:lnTo>
                  <a:lnTo>
                    <a:pt x="23" y="18"/>
                  </a:lnTo>
                  <a:lnTo>
                    <a:pt x="26" y="9"/>
                  </a:lnTo>
                  <a:lnTo>
                    <a:pt x="25" y="7"/>
                  </a:lnTo>
                  <a:lnTo>
                    <a:pt x="25" y="7"/>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49" name="Freeform 93"/>
            <p:cNvSpPr>
              <a:spLocks/>
            </p:cNvSpPr>
            <p:nvPr/>
          </p:nvSpPr>
          <p:spPr bwMode="auto">
            <a:xfrm>
              <a:off x="1278" y="2501"/>
              <a:ext cx="49" cy="27"/>
            </a:xfrm>
            <a:custGeom>
              <a:avLst/>
              <a:gdLst>
                <a:gd name="T0" fmla="*/ 34 w 49"/>
                <a:gd name="T1" fmla="*/ 1 h 27"/>
                <a:gd name="T2" fmla="*/ 48 w 49"/>
                <a:gd name="T3" fmla="*/ 0 h 27"/>
                <a:gd name="T4" fmla="*/ 31 w 49"/>
                <a:gd name="T5" fmla="*/ 23 h 27"/>
                <a:gd name="T6" fmla="*/ 5 w 49"/>
                <a:gd name="T7" fmla="*/ 26 h 27"/>
                <a:gd name="T8" fmla="*/ 0 w 49"/>
                <a:gd name="T9" fmla="*/ 23 h 27"/>
                <a:gd name="T10" fmla="*/ 5 w 49"/>
                <a:gd name="T11" fmla="*/ 24 h 27"/>
                <a:gd name="T12" fmla="*/ 29 w 49"/>
                <a:gd name="T13" fmla="*/ 18 h 27"/>
                <a:gd name="T14" fmla="*/ 34 w 49"/>
                <a:gd name="T15" fmla="*/ 1 h 27"/>
                <a:gd name="T16" fmla="*/ 34 w 49"/>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7">
                  <a:moveTo>
                    <a:pt x="34" y="1"/>
                  </a:moveTo>
                  <a:lnTo>
                    <a:pt x="48" y="0"/>
                  </a:lnTo>
                  <a:lnTo>
                    <a:pt x="31" y="23"/>
                  </a:lnTo>
                  <a:lnTo>
                    <a:pt x="5" y="26"/>
                  </a:lnTo>
                  <a:lnTo>
                    <a:pt x="0" y="23"/>
                  </a:lnTo>
                  <a:lnTo>
                    <a:pt x="5" y="24"/>
                  </a:lnTo>
                  <a:lnTo>
                    <a:pt x="29" y="18"/>
                  </a:lnTo>
                  <a:lnTo>
                    <a:pt x="34" y="1"/>
                  </a:lnTo>
                  <a:lnTo>
                    <a:pt x="34"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0" name="Freeform 94"/>
            <p:cNvSpPr>
              <a:spLocks/>
            </p:cNvSpPr>
            <p:nvPr/>
          </p:nvSpPr>
          <p:spPr bwMode="auto">
            <a:xfrm>
              <a:off x="1274" y="2494"/>
              <a:ext cx="17" cy="22"/>
            </a:xfrm>
            <a:custGeom>
              <a:avLst/>
              <a:gdLst>
                <a:gd name="T0" fmla="*/ 0 w 17"/>
                <a:gd name="T1" fmla="*/ 0 h 22"/>
                <a:gd name="T2" fmla="*/ 6 w 17"/>
                <a:gd name="T3" fmla="*/ 21 h 22"/>
                <a:gd name="T4" fmla="*/ 10 w 17"/>
                <a:gd name="T5" fmla="*/ 10 h 22"/>
                <a:gd name="T6" fmla="*/ 16 w 17"/>
                <a:gd name="T7" fmla="*/ 5 h 22"/>
              </a:gdLst>
              <a:ahLst/>
              <a:cxnLst>
                <a:cxn ang="0">
                  <a:pos x="T0" y="T1"/>
                </a:cxn>
                <a:cxn ang="0">
                  <a:pos x="T2" y="T3"/>
                </a:cxn>
                <a:cxn ang="0">
                  <a:pos x="T4" y="T5"/>
                </a:cxn>
                <a:cxn ang="0">
                  <a:pos x="T6" y="T7"/>
                </a:cxn>
              </a:cxnLst>
              <a:rect l="0" t="0" r="r" b="b"/>
              <a:pathLst>
                <a:path w="17" h="22">
                  <a:moveTo>
                    <a:pt x="0" y="0"/>
                  </a:moveTo>
                  <a:lnTo>
                    <a:pt x="6" y="21"/>
                  </a:lnTo>
                  <a:lnTo>
                    <a:pt x="10" y="10"/>
                  </a:lnTo>
                  <a:lnTo>
                    <a:pt x="16" y="5"/>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1" name="Freeform 95"/>
            <p:cNvSpPr>
              <a:spLocks/>
            </p:cNvSpPr>
            <p:nvPr/>
          </p:nvSpPr>
          <p:spPr bwMode="auto">
            <a:xfrm>
              <a:off x="1323" y="2487"/>
              <a:ext cx="19" cy="18"/>
            </a:xfrm>
            <a:custGeom>
              <a:avLst/>
              <a:gdLst>
                <a:gd name="T0" fmla="*/ 18 w 19"/>
                <a:gd name="T1" fmla="*/ 0 h 18"/>
                <a:gd name="T2" fmla="*/ 13 w 19"/>
                <a:gd name="T3" fmla="*/ 8 h 18"/>
                <a:gd name="T4" fmla="*/ 0 w 19"/>
                <a:gd name="T5" fmla="*/ 17 h 18"/>
              </a:gdLst>
              <a:ahLst/>
              <a:cxnLst>
                <a:cxn ang="0">
                  <a:pos x="T0" y="T1"/>
                </a:cxn>
                <a:cxn ang="0">
                  <a:pos x="T2" y="T3"/>
                </a:cxn>
                <a:cxn ang="0">
                  <a:pos x="T4" y="T5"/>
                </a:cxn>
              </a:cxnLst>
              <a:rect l="0" t="0" r="r" b="b"/>
              <a:pathLst>
                <a:path w="19" h="18">
                  <a:moveTo>
                    <a:pt x="18" y="0"/>
                  </a:moveTo>
                  <a:lnTo>
                    <a:pt x="13" y="8"/>
                  </a:lnTo>
                  <a:lnTo>
                    <a:pt x="0" y="17"/>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2" name="Freeform 96"/>
            <p:cNvSpPr>
              <a:spLocks/>
            </p:cNvSpPr>
            <p:nvPr/>
          </p:nvSpPr>
          <p:spPr bwMode="auto">
            <a:xfrm>
              <a:off x="1327" y="2478"/>
              <a:ext cx="49" cy="23"/>
            </a:xfrm>
            <a:custGeom>
              <a:avLst/>
              <a:gdLst>
                <a:gd name="T0" fmla="*/ 0 w 49"/>
                <a:gd name="T1" fmla="*/ 4 h 23"/>
                <a:gd name="T2" fmla="*/ 12 w 49"/>
                <a:gd name="T3" fmla="*/ 11 h 23"/>
                <a:gd name="T4" fmla="*/ 17 w 49"/>
                <a:gd name="T5" fmla="*/ 21 h 23"/>
                <a:gd name="T6" fmla="*/ 35 w 49"/>
                <a:gd name="T7" fmla="*/ 22 h 23"/>
                <a:gd name="T8" fmla="*/ 48 w 49"/>
                <a:gd name="T9" fmla="*/ 21 h 23"/>
                <a:gd name="T10" fmla="*/ 25 w 49"/>
                <a:gd name="T11" fmla="*/ 16 h 23"/>
                <a:gd name="T12" fmla="*/ 17 w 49"/>
                <a:gd name="T13" fmla="*/ 9 h 23"/>
                <a:gd name="T14" fmla="*/ 28 w 49"/>
                <a:gd name="T15" fmla="*/ 9 h 23"/>
                <a:gd name="T16" fmla="*/ 43 w 49"/>
                <a:gd name="T17" fmla="*/ 0 h 23"/>
                <a:gd name="T18" fmla="*/ 14 w 49"/>
                <a:gd name="T19" fmla="*/ 6 h 23"/>
                <a:gd name="T20" fmla="*/ 2 w 49"/>
                <a:gd name="T21" fmla="*/ 0 h 23"/>
                <a:gd name="T22" fmla="*/ 0 w 49"/>
                <a:gd name="T23" fmla="*/ 4 h 23"/>
                <a:gd name="T24" fmla="*/ 0 w 49"/>
                <a:gd name="T25"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23">
                  <a:moveTo>
                    <a:pt x="0" y="4"/>
                  </a:moveTo>
                  <a:lnTo>
                    <a:pt x="12" y="11"/>
                  </a:lnTo>
                  <a:lnTo>
                    <a:pt x="17" y="21"/>
                  </a:lnTo>
                  <a:lnTo>
                    <a:pt x="35" y="22"/>
                  </a:lnTo>
                  <a:lnTo>
                    <a:pt x="48" y="21"/>
                  </a:lnTo>
                  <a:lnTo>
                    <a:pt x="25" y="16"/>
                  </a:lnTo>
                  <a:lnTo>
                    <a:pt x="17" y="9"/>
                  </a:lnTo>
                  <a:lnTo>
                    <a:pt x="28" y="9"/>
                  </a:lnTo>
                  <a:lnTo>
                    <a:pt x="43" y="0"/>
                  </a:lnTo>
                  <a:lnTo>
                    <a:pt x="14" y="6"/>
                  </a:lnTo>
                  <a:lnTo>
                    <a:pt x="2" y="0"/>
                  </a:lnTo>
                  <a:lnTo>
                    <a:pt x="0" y="4"/>
                  </a:lnTo>
                  <a:lnTo>
                    <a:pt x="0" y="4"/>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3" name="Freeform 97"/>
            <p:cNvSpPr>
              <a:spLocks/>
            </p:cNvSpPr>
            <p:nvPr/>
          </p:nvSpPr>
          <p:spPr bwMode="auto">
            <a:xfrm>
              <a:off x="1329" y="2492"/>
              <a:ext cx="72" cy="42"/>
            </a:xfrm>
            <a:custGeom>
              <a:avLst/>
              <a:gdLst>
                <a:gd name="T0" fmla="*/ 71 w 72"/>
                <a:gd name="T1" fmla="*/ 0 h 42"/>
                <a:gd name="T2" fmla="*/ 56 w 72"/>
                <a:gd name="T3" fmla="*/ 5 h 42"/>
                <a:gd name="T4" fmla="*/ 49 w 72"/>
                <a:gd name="T5" fmla="*/ 12 h 42"/>
                <a:gd name="T6" fmla="*/ 27 w 72"/>
                <a:gd name="T7" fmla="*/ 13 h 42"/>
                <a:gd name="T8" fmla="*/ 47 w 72"/>
                <a:gd name="T9" fmla="*/ 30 h 42"/>
                <a:gd name="T10" fmla="*/ 54 w 72"/>
                <a:gd name="T11" fmla="*/ 33 h 42"/>
                <a:gd name="T12" fmla="*/ 42 w 72"/>
                <a:gd name="T13" fmla="*/ 38 h 42"/>
                <a:gd name="T14" fmla="*/ 22 w 72"/>
                <a:gd name="T15" fmla="*/ 38 h 42"/>
                <a:gd name="T16" fmla="*/ 0 w 72"/>
                <a:gd name="T17" fmla="*/ 35 h 42"/>
                <a:gd name="T18" fmla="*/ 21 w 72"/>
                <a:gd name="T19" fmla="*/ 40 h 42"/>
                <a:gd name="T20" fmla="*/ 45 w 72"/>
                <a:gd name="T21" fmla="*/ 41 h 42"/>
                <a:gd name="T22" fmla="*/ 64 w 72"/>
                <a:gd name="T23" fmla="*/ 34 h 42"/>
                <a:gd name="T24" fmla="*/ 56 w 72"/>
                <a:gd name="T25" fmla="*/ 19 h 42"/>
                <a:gd name="T26" fmla="*/ 71 w 72"/>
                <a:gd name="T27" fmla="*/ 0 h 42"/>
                <a:gd name="T28" fmla="*/ 71 w 72"/>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42">
                  <a:moveTo>
                    <a:pt x="71" y="0"/>
                  </a:moveTo>
                  <a:lnTo>
                    <a:pt x="56" y="5"/>
                  </a:lnTo>
                  <a:lnTo>
                    <a:pt x="49" y="12"/>
                  </a:lnTo>
                  <a:lnTo>
                    <a:pt x="27" y="13"/>
                  </a:lnTo>
                  <a:lnTo>
                    <a:pt x="47" y="30"/>
                  </a:lnTo>
                  <a:lnTo>
                    <a:pt x="54" y="33"/>
                  </a:lnTo>
                  <a:lnTo>
                    <a:pt x="42" y="38"/>
                  </a:lnTo>
                  <a:lnTo>
                    <a:pt x="22" y="38"/>
                  </a:lnTo>
                  <a:lnTo>
                    <a:pt x="0" y="35"/>
                  </a:lnTo>
                  <a:lnTo>
                    <a:pt x="21" y="40"/>
                  </a:lnTo>
                  <a:lnTo>
                    <a:pt x="45" y="41"/>
                  </a:lnTo>
                  <a:lnTo>
                    <a:pt x="64" y="34"/>
                  </a:lnTo>
                  <a:lnTo>
                    <a:pt x="56" y="19"/>
                  </a:lnTo>
                  <a:lnTo>
                    <a:pt x="71" y="0"/>
                  </a:lnTo>
                  <a:lnTo>
                    <a:pt x="7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4" name="Freeform 98"/>
            <p:cNvSpPr>
              <a:spLocks/>
            </p:cNvSpPr>
            <p:nvPr/>
          </p:nvSpPr>
          <p:spPr bwMode="auto">
            <a:xfrm>
              <a:off x="1350" y="2537"/>
              <a:ext cx="25" cy="34"/>
            </a:xfrm>
            <a:custGeom>
              <a:avLst/>
              <a:gdLst>
                <a:gd name="T0" fmla="*/ 16 w 25"/>
                <a:gd name="T1" fmla="*/ 0 h 34"/>
                <a:gd name="T2" fmla="*/ 7 w 25"/>
                <a:gd name="T3" fmla="*/ 10 h 34"/>
                <a:gd name="T4" fmla="*/ 0 w 25"/>
                <a:gd name="T5" fmla="*/ 23 h 34"/>
                <a:gd name="T6" fmla="*/ 1 w 25"/>
                <a:gd name="T7" fmla="*/ 29 h 34"/>
                <a:gd name="T8" fmla="*/ 7 w 25"/>
                <a:gd name="T9" fmla="*/ 27 h 34"/>
                <a:gd name="T10" fmla="*/ 12 w 25"/>
                <a:gd name="T11" fmla="*/ 33 h 34"/>
                <a:gd name="T12" fmla="*/ 24 w 25"/>
                <a:gd name="T13" fmla="*/ 33 h 34"/>
                <a:gd name="T14" fmla="*/ 18 w 25"/>
                <a:gd name="T15" fmla="*/ 32 h 34"/>
                <a:gd name="T16" fmla="*/ 14 w 25"/>
                <a:gd name="T17" fmla="*/ 31 h 34"/>
                <a:gd name="T18" fmla="*/ 12 w 25"/>
                <a:gd name="T19" fmla="*/ 27 h 34"/>
                <a:gd name="T20" fmla="*/ 15 w 25"/>
                <a:gd name="T21" fmla="*/ 18 h 34"/>
                <a:gd name="T22" fmla="*/ 6 w 25"/>
                <a:gd name="T23" fmla="*/ 20 h 34"/>
                <a:gd name="T24" fmla="*/ 16 w 25"/>
                <a:gd name="T25" fmla="*/ 0 h 34"/>
                <a:gd name="T26" fmla="*/ 16 w 2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4">
                  <a:moveTo>
                    <a:pt x="16" y="0"/>
                  </a:moveTo>
                  <a:lnTo>
                    <a:pt x="7" y="10"/>
                  </a:lnTo>
                  <a:lnTo>
                    <a:pt x="0" y="23"/>
                  </a:lnTo>
                  <a:lnTo>
                    <a:pt x="1" y="29"/>
                  </a:lnTo>
                  <a:lnTo>
                    <a:pt x="7" y="27"/>
                  </a:lnTo>
                  <a:lnTo>
                    <a:pt x="12" y="33"/>
                  </a:lnTo>
                  <a:lnTo>
                    <a:pt x="24" y="33"/>
                  </a:lnTo>
                  <a:lnTo>
                    <a:pt x="18" y="32"/>
                  </a:lnTo>
                  <a:lnTo>
                    <a:pt x="14" y="31"/>
                  </a:lnTo>
                  <a:lnTo>
                    <a:pt x="12" y="27"/>
                  </a:lnTo>
                  <a:lnTo>
                    <a:pt x="15" y="18"/>
                  </a:lnTo>
                  <a:lnTo>
                    <a:pt x="6" y="20"/>
                  </a:lnTo>
                  <a:lnTo>
                    <a:pt x="16" y="0"/>
                  </a:lnTo>
                  <a:lnTo>
                    <a:pt x="1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5" name="Freeform 99"/>
            <p:cNvSpPr>
              <a:spLocks/>
            </p:cNvSpPr>
            <p:nvPr/>
          </p:nvSpPr>
          <p:spPr bwMode="auto">
            <a:xfrm>
              <a:off x="1347" y="2433"/>
              <a:ext cx="62" cy="49"/>
            </a:xfrm>
            <a:custGeom>
              <a:avLst/>
              <a:gdLst>
                <a:gd name="T0" fmla="*/ 0 w 62"/>
                <a:gd name="T1" fmla="*/ 0 h 49"/>
                <a:gd name="T2" fmla="*/ 13 w 62"/>
                <a:gd name="T3" fmla="*/ 9 h 49"/>
                <a:gd name="T4" fmla="*/ 15 w 62"/>
                <a:gd name="T5" fmla="*/ 16 h 49"/>
                <a:gd name="T6" fmla="*/ 43 w 62"/>
                <a:gd name="T7" fmla="*/ 42 h 49"/>
                <a:gd name="T8" fmla="*/ 61 w 62"/>
                <a:gd name="T9" fmla="*/ 48 h 49"/>
              </a:gdLst>
              <a:ahLst/>
              <a:cxnLst>
                <a:cxn ang="0">
                  <a:pos x="T0" y="T1"/>
                </a:cxn>
                <a:cxn ang="0">
                  <a:pos x="T2" y="T3"/>
                </a:cxn>
                <a:cxn ang="0">
                  <a:pos x="T4" y="T5"/>
                </a:cxn>
                <a:cxn ang="0">
                  <a:pos x="T6" y="T7"/>
                </a:cxn>
                <a:cxn ang="0">
                  <a:pos x="T8" y="T9"/>
                </a:cxn>
              </a:cxnLst>
              <a:rect l="0" t="0" r="r" b="b"/>
              <a:pathLst>
                <a:path w="62" h="49">
                  <a:moveTo>
                    <a:pt x="0" y="0"/>
                  </a:moveTo>
                  <a:lnTo>
                    <a:pt x="13" y="9"/>
                  </a:lnTo>
                  <a:lnTo>
                    <a:pt x="15" y="16"/>
                  </a:lnTo>
                  <a:lnTo>
                    <a:pt x="43" y="42"/>
                  </a:lnTo>
                  <a:lnTo>
                    <a:pt x="61" y="48"/>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6" name="Freeform 100"/>
            <p:cNvSpPr>
              <a:spLocks/>
            </p:cNvSpPr>
            <p:nvPr/>
          </p:nvSpPr>
          <p:spPr bwMode="auto">
            <a:xfrm>
              <a:off x="1303" y="2579"/>
              <a:ext cx="121" cy="23"/>
            </a:xfrm>
            <a:custGeom>
              <a:avLst/>
              <a:gdLst>
                <a:gd name="T0" fmla="*/ 0 w 121"/>
                <a:gd name="T1" fmla="*/ 0 h 23"/>
                <a:gd name="T2" fmla="*/ 120 w 121"/>
                <a:gd name="T3" fmla="*/ 11 h 23"/>
                <a:gd name="T4" fmla="*/ 104 w 121"/>
                <a:gd name="T5" fmla="*/ 22 h 23"/>
              </a:gdLst>
              <a:ahLst/>
              <a:cxnLst>
                <a:cxn ang="0">
                  <a:pos x="T0" y="T1"/>
                </a:cxn>
                <a:cxn ang="0">
                  <a:pos x="T2" y="T3"/>
                </a:cxn>
                <a:cxn ang="0">
                  <a:pos x="T4" y="T5"/>
                </a:cxn>
              </a:cxnLst>
              <a:rect l="0" t="0" r="r" b="b"/>
              <a:pathLst>
                <a:path w="121" h="23">
                  <a:moveTo>
                    <a:pt x="0" y="0"/>
                  </a:moveTo>
                  <a:lnTo>
                    <a:pt x="120" y="11"/>
                  </a:lnTo>
                  <a:lnTo>
                    <a:pt x="104" y="22"/>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7" name="Freeform 101"/>
            <p:cNvSpPr>
              <a:spLocks/>
            </p:cNvSpPr>
            <p:nvPr/>
          </p:nvSpPr>
          <p:spPr bwMode="auto">
            <a:xfrm>
              <a:off x="1407" y="2531"/>
              <a:ext cx="38" cy="9"/>
            </a:xfrm>
            <a:custGeom>
              <a:avLst/>
              <a:gdLst>
                <a:gd name="T0" fmla="*/ 0 w 38"/>
                <a:gd name="T1" fmla="*/ 4 h 9"/>
                <a:gd name="T2" fmla="*/ 8 w 38"/>
                <a:gd name="T3" fmla="*/ 3 h 9"/>
                <a:gd name="T4" fmla="*/ 23 w 38"/>
                <a:gd name="T5" fmla="*/ 3 h 9"/>
                <a:gd name="T6" fmla="*/ 30 w 38"/>
                <a:gd name="T7" fmla="*/ 4 h 9"/>
                <a:gd name="T8" fmla="*/ 34 w 38"/>
                <a:gd name="T9" fmla="*/ 4 h 9"/>
                <a:gd name="T10" fmla="*/ 37 w 38"/>
                <a:gd name="T11" fmla="*/ 0 h 9"/>
                <a:gd name="T12" fmla="*/ 37 w 38"/>
                <a:gd name="T13" fmla="*/ 4 h 9"/>
                <a:gd name="T14" fmla="*/ 33 w 38"/>
                <a:gd name="T15" fmla="*/ 8 h 9"/>
                <a:gd name="T16" fmla="*/ 25 w 38"/>
                <a:gd name="T17" fmla="*/ 8 h 9"/>
                <a:gd name="T18" fmla="*/ 16 w 38"/>
                <a:gd name="T19" fmla="*/ 4 h 9"/>
                <a:gd name="T20" fmla="*/ 0 w 38"/>
                <a:gd name="T21" fmla="*/ 4 h 9"/>
                <a:gd name="T22" fmla="*/ 0 w 38"/>
                <a:gd name="T23"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9">
                  <a:moveTo>
                    <a:pt x="0" y="4"/>
                  </a:moveTo>
                  <a:lnTo>
                    <a:pt x="8" y="3"/>
                  </a:lnTo>
                  <a:lnTo>
                    <a:pt x="23" y="3"/>
                  </a:lnTo>
                  <a:lnTo>
                    <a:pt x="30" y="4"/>
                  </a:lnTo>
                  <a:lnTo>
                    <a:pt x="34" y="4"/>
                  </a:lnTo>
                  <a:lnTo>
                    <a:pt x="37" y="0"/>
                  </a:lnTo>
                  <a:lnTo>
                    <a:pt x="37" y="4"/>
                  </a:lnTo>
                  <a:lnTo>
                    <a:pt x="33" y="8"/>
                  </a:lnTo>
                  <a:lnTo>
                    <a:pt x="25" y="8"/>
                  </a:lnTo>
                  <a:lnTo>
                    <a:pt x="16" y="4"/>
                  </a:lnTo>
                  <a:lnTo>
                    <a:pt x="0" y="4"/>
                  </a:lnTo>
                  <a:lnTo>
                    <a:pt x="0" y="4"/>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8" name="Freeform 102"/>
            <p:cNvSpPr>
              <a:spLocks/>
            </p:cNvSpPr>
            <p:nvPr/>
          </p:nvSpPr>
          <p:spPr bwMode="auto">
            <a:xfrm>
              <a:off x="1404" y="2539"/>
              <a:ext cx="28" cy="8"/>
            </a:xfrm>
            <a:custGeom>
              <a:avLst/>
              <a:gdLst>
                <a:gd name="T0" fmla="*/ 27 w 28"/>
                <a:gd name="T1" fmla="*/ 0 h 8"/>
                <a:gd name="T2" fmla="*/ 25 w 28"/>
                <a:gd name="T3" fmla="*/ 5 h 8"/>
                <a:gd name="T4" fmla="*/ 19 w 28"/>
                <a:gd name="T5" fmla="*/ 7 h 8"/>
                <a:gd name="T6" fmla="*/ 0 w 28"/>
                <a:gd name="T7" fmla="*/ 7 h 8"/>
              </a:gdLst>
              <a:ahLst/>
              <a:cxnLst>
                <a:cxn ang="0">
                  <a:pos x="T0" y="T1"/>
                </a:cxn>
                <a:cxn ang="0">
                  <a:pos x="T2" y="T3"/>
                </a:cxn>
                <a:cxn ang="0">
                  <a:pos x="T4" y="T5"/>
                </a:cxn>
                <a:cxn ang="0">
                  <a:pos x="T6" y="T7"/>
                </a:cxn>
              </a:cxnLst>
              <a:rect l="0" t="0" r="r" b="b"/>
              <a:pathLst>
                <a:path w="28" h="8">
                  <a:moveTo>
                    <a:pt x="27" y="0"/>
                  </a:moveTo>
                  <a:lnTo>
                    <a:pt x="25" y="5"/>
                  </a:lnTo>
                  <a:lnTo>
                    <a:pt x="19" y="7"/>
                  </a:lnTo>
                  <a:lnTo>
                    <a:pt x="0" y="7"/>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59" name="Line 103"/>
            <p:cNvSpPr>
              <a:spLocks noChangeShapeType="1"/>
            </p:cNvSpPr>
            <p:nvPr/>
          </p:nvSpPr>
          <p:spPr bwMode="auto">
            <a:xfrm flipH="1">
              <a:off x="1412" y="2555"/>
              <a:ext cx="6" cy="0"/>
            </a:xfrm>
            <a:prstGeom prst="line">
              <a:avLst/>
            </a:prstGeom>
            <a:noFill/>
            <a:ln w="9167">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560" name="Freeform 104"/>
            <p:cNvSpPr>
              <a:spLocks/>
            </p:cNvSpPr>
            <p:nvPr/>
          </p:nvSpPr>
          <p:spPr bwMode="auto">
            <a:xfrm>
              <a:off x="1400" y="2476"/>
              <a:ext cx="95" cy="47"/>
            </a:xfrm>
            <a:custGeom>
              <a:avLst/>
              <a:gdLst>
                <a:gd name="T0" fmla="*/ 3 w 95"/>
                <a:gd name="T1" fmla="*/ 46 h 47"/>
                <a:gd name="T2" fmla="*/ 0 w 95"/>
                <a:gd name="T3" fmla="*/ 37 h 47"/>
                <a:gd name="T4" fmla="*/ 7 w 95"/>
                <a:gd name="T5" fmla="*/ 11 h 47"/>
                <a:gd name="T6" fmla="*/ 16 w 95"/>
                <a:gd name="T7" fmla="*/ 9 h 47"/>
                <a:gd name="T8" fmla="*/ 23 w 95"/>
                <a:gd name="T9" fmla="*/ 11 h 47"/>
                <a:gd name="T10" fmla="*/ 32 w 95"/>
                <a:gd name="T11" fmla="*/ 5 h 47"/>
                <a:gd name="T12" fmla="*/ 53 w 95"/>
                <a:gd name="T13" fmla="*/ 0 h 47"/>
                <a:gd name="T14" fmla="*/ 75 w 95"/>
                <a:gd name="T15" fmla="*/ 8 h 47"/>
                <a:gd name="T16" fmla="*/ 64 w 95"/>
                <a:gd name="T17" fmla="*/ 23 h 47"/>
                <a:gd name="T18" fmla="*/ 94 w 95"/>
                <a:gd name="T19" fmla="*/ 25 h 47"/>
                <a:gd name="T20" fmla="*/ 63 w 95"/>
                <a:gd name="T21" fmla="*/ 28 h 47"/>
                <a:gd name="T22" fmla="*/ 15 w 95"/>
                <a:gd name="T23" fmla="*/ 14 h 47"/>
                <a:gd name="T24" fmla="*/ 12 w 95"/>
                <a:gd name="T25" fmla="*/ 25 h 47"/>
                <a:gd name="T26" fmla="*/ 3 w 95"/>
                <a:gd name="T27" fmla="*/ 46 h 47"/>
                <a:gd name="T28" fmla="*/ 3 w 95"/>
                <a:gd name="T2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47">
                  <a:moveTo>
                    <a:pt x="3" y="46"/>
                  </a:moveTo>
                  <a:lnTo>
                    <a:pt x="0" y="37"/>
                  </a:lnTo>
                  <a:lnTo>
                    <a:pt x="7" y="11"/>
                  </a:lnTo>
                  <a:lnTo>
                    <a:pt x="16" y="9"/>
                  </a:lnTo>
                  <a:lnTo>
                    <a:pt x="23" y="11"/>
                  </a:lnTo>
                  <a:lnTo>
                    <a:pt x="32" y="5"/>
                  </a:lnTo>
                  <a:lnTo>
                    <a:pt x="53" y="0"/>
                  </a:lnTo>
                  <a:lnTo>
                    <a:pt x="75" y="8"/>
                  </a:lnTo>
                  <a:lnTo>
                    <a:pt x="64" y="23"/>
                  </a:lnTo>
                  <a:lnTo>
                    <a:pt x="94" y="25"/>
                  </a:lnTo>
                  <a:lnTo>
                    <a:pt x="63" y="28"/>
                  </a:lnTo>
                  <a:lnTo>
                    <a:pt x="15" y="14"/>
                  </a:lnTo>
                  <a:lnTo>
                    <a:pt x="12" y="25"/>
                  </a:lnTo>
                  <a:lnTo>
                    <a:pt x="3" y="46"/>
                  </a:lnTo>
                  <a:lnTo>
                    <a:pt x="3" y="46"/>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1" name="Freeform 105"/>
            <p:cNvSpPr>
              <a:spLocks/>
            </p:cNvSpPr>
            <p:nvPr/>
          </p:nvSpPr>
          <p:spPr bwMode="auto">
            <a:xfrm>
              <a:off x="1404" y="2544"/>
              <a:ext cx="124" cy="53"/>
            </a:xfrm>
            <a:custGeom>
              <a:avLst/>
              <a:gdLst>
                <a:gd name="T0" fmla="*/ 26 w 124"/>
                <a:gd name="T1" fmla="*/ 0 h 53"/>
                <a:gd name="T2" fmla="*/ 19 w 124"/>
                <a:gd name="T3" fmla="*/ 2 h 53"/>
                <a:gd name="T4" fmla="*/ 19 w 124"/>
                <a:gd name="T5" fmla="*/ 7 h 53"/>
                <a:gd name="T6" fmla="*/ 13 w 124"/>
                <a:gd name="T7" fmla="*/ 11 h 53"/>
                <a:gd name="T8" fmla="*/ 16 w 124"/>
                <a:gd name="T9" fmla="*/ 15 h 53"/>
                <a:gd name="T10" fmla="*/ 0 w 124"/>
                <a:gd name="T11" fmla="*/ 27 h 53"/>
                <a:gd name="T12" fmla="*/ 19 w 124"/>
                <a:gd name="T13" fmla="*/ 40 h 53"/>
                <a:gd name="T14" fmla="*/ 56 w 124"/>
                <a:gd name="T15" fmla="*/ 52 h 53"/>
                <a:gd name="T16" fmla="*/ 123 w 124"/>
                <a:gd name="T17" fmla="*/ 23 h 53"/>
                <a:gd name="T18" fmla="*/ 99 w 124"/>
                <a:gd name="T19" fmla="*/ 21 h 53"/>
                <a:gd name="T20" fmla="*/ 73 w 124"/>
                <a:gd name="T21" fmla="*/ 8 h 53"/>
                <a:gd name="T22" fmla="*/ 22 w 124"/>
                <a:gd name="T23" fmla="*/ 14 h 53"/>
                <a:gd name="T24" fmla="*/ 26 w 124"/>
                <a:gd name="T25" fmla="*/ 7 h 53"/>
                <a:gd name="T26" fmla="*/ 26 w 124"/>
                <a:gd name="T27" fmla="*/ 0 h 53"/>
                <a:gd name="T28" fmla="*/ 26 w 124"/>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53">
                  <a:moveTo>
                    <a:pt x="26" y="0"/>
                  </a:moveTo>
                  <a:lnTo>
                    <a:pt x="19" y="2"/>
                  </a:lnTo>
                  <a:lnTo>
                    <a:pt x="19" y="7"/>
                  </a:lnTo>
                  <a:lnTo>
                    <a:pt x="13" y="11"/>
                  </a:lnTo>
                  <a:lnTo>
                    <a:pt x="16" y="15"/>
                  </a:lnTo>
                  <a:lnTo>
                    <a:pt x="0" y="27"/>
                  </a:lnTo>
                  <a:lnTo>
                    <a:pt x="19" y="40"/>
                  </a:lnTo>
                  <a:lnTo>
                    <a:pt x="56" y="52"/>
                  </a:lnTo>
                  <a:lnTo>
                    <a:pt x="123" y="23"/>
                  </a:lnTo>
                  <a:lnTo>
                    <a:pt x="99" y="21"/>
                  </a:lnTo>
                  <a:lnTo>
                    <a:pt x="73" y="8"/>
                  </a:lnTo>
                  <a:lnTo>
                    <a:pt x="22" y="14"/>
                  </a:lnTo>
                  <a:lnTo>
                    <a:pt x="26" y="7"/>
                  </a:lnTo>
                  <a:lnTo>
                    <a:pt x="26" y="0"/>
                  </a:lnTo>
                  <a:lnTo>
                    <a:pt x="2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2" name="Freeform 106"/>
            <p:cNvSpPr>
              <a:spLocks/>
            </p:cNvSpPr>
            <p:nvPr/>
          </p:nvSpPr>
          <p:spPr bwMode="auto">
            <a:xfrm>
              <a:off x="1434" y="2376"/>
              <a:ext cx="65" cy="100"/>
            </a:xfrm>
            <a:custGeom>
              <a:avLst/>
              <a:gdLst>
                <a:gd name="T0" fmla="*/ 57 w 65"/>
                <a:gd name="T1" fmla="*/ 0 h 100"/>
                <a:gd name="T2" fmla="*/ 47 w 65"/>
                <a:gd name="T3" fmla="*/ 15 h 100"/>
                <a:gd name="T4" fmla="*/ 43 w 65"/>
                <a:gd name="T5" fmla="*/ 29 h 100"/>
                <a:gd name="T6" fmla="*/ 39 w 65"/>
                <a:gd name="T7" fmla="*/ 35 h 100"/>
                <a:gd name="T8" fmla="*/ 38 w 65"/>
                <a:gd name="T9" fmla="*/ 44 h 100"/>
                <a:gd name="T10" fmla="*/ 29 w 65"/>
                <a:gd name="T11" fmla="*/ 52 h 100"/>
                <a:gd name="T12" fmla="*/ 25 w 65"/>
                <a:gd name="T13" fmla="*/ 60 h 100"/>
                <a:gd name="T14" fmla="*/ 17 w 65"/>
                <a:gd name="T15" fmla="*/ 73 h 100"/>
                <a:gd name="T16" fmla="*/ 3 w 65"/>
                <a:gd name="T17" fmla="*/ 87 h 100"/>
                <a:gd name="T18" fmla="*/ 0 w 65"/>
                <a:gd name="T19" fmla="*/ 99 h 100"/>
                <a:gd name="T20" fmla="*/ 4 w 65"/>
                <a:gd name="T21" fmla="*/ 88 h 100"/>
                <a:gd name="T22" fmla="*/ 20 w 65"/>
                <a:gd name="T23" fmla="*/ 76 h 100"/>
                <a:gd name="T24" fmla="*/ 25 w 65"/>
                <a:gd name="T25" fmla="*/ 76 h 100"/>
                <a:gd name="T26" fmla="*/ 30 w 65"/>
                <a:gd name="T27" fmla="*/ 81 h 100"/>
                <a:gd name="T28" fmla="*/ 28 w 65"/>
                <a:gd name="T29" fmla="*/ 73 h 100"/>
                <a:gd name="T30" fmla="*/ 26 w 65"/>
                <a:gd name="T31" fmla="*/ 68 h 100"/>
                <a:gd name="T32" fmla="*/ 29 w 65"/>
                <a:gd name="T33" fmla="*/ 61 h 100"/>
                <a:gd name="T34" fmla="*/ 41 w 65"/>
                <a:gd name="T35" fmla="*/ 62 h 100"/>
                <a:gd name="T36" fmla="*/ 47 w 65"/>
                <a:gd name="T37" fmla="*/ 62 h 100"/>
                <a:gd name="T38" fmla="*/ 49 w 65"/>
                <a:gd name="T39" fmla="*/ 60 h 100"/>
                <a:gd name="T40" fmla="*/ 40 w 65"/>
                <a:gd name="T41" fmla="*/ 56 h 100"/>
                <a:gd name="T42" fmla="*/ 34 w 65"/>
                <a:gd name="T43" fmla="*/ 53 h 100"/>
                <a:gd name="T44" fmla="*/ 43 w 65"/>
                <a:gd name="T45" fmla="*/ 49 h 100"/>
                <a:gd name="T46" fmla="*/ 58 w 65"/>
                <a:gd name="T47" fmla="*/ 65 h 100"/>
                <a:gd name="T48" fmla="*/ 46 w 65"/>
                <a:gd name="T49" fmla="*/ 48 h 100"/>
                <a:gd name="T50" fmla="*/ 48 w 65"/>
                <a:gd name="T51" fmla="*/ 40 h 100"/>
                <a:gd name="T52" fmla="*/ 47 w 65"/>
                <a:gd name="T53" fmla="*/ 24 h 100"/>
                <a:gd name="T54" fmla="*/ 53 w 65"/>
                <a:gd name="T55" fmla="*/ 12 h 100"/>
                <a:gd name="T56" fmla="*/ 54 w 65"/>
                <a:gd name="T57" fmla="*/ 32 h 100"/>
                <a:gd name="T58" fmla="*/ 54 w 65"/>
                <a:gd name="T59" fmla="*/ 38 h 100"/>
                <a:gd name="T60" fmla="*/ 64 w 65"/>
                <a:gd name="T61" fmla="*/ 65 h 100"/>
                <a:gd name="T62" fmla="*/ 64 w 65"/>
                <a:gd name="T63" fmla="*/ 60 h 100"/>
                <a:gd name="T64" fmla="*/ 63 w 65"/>
                <a:gd name="T65" fmla="*/ 54 h 100"/>
                <a:gd name="T66" fmla="*/ 63 w 65"/>
                <a:gd name="T67" fmla="*/ 36 h 100"/>
                <a:gd name="T68" fmla="*/ 60 w 65"/>
                <a:gd name="T69" fmla="*/ 41 h 100"/>
                <a:gd name="T70" fmla="*/ 56 w 65"/>
                <a:gd name="T71" fmla="*/ 14 h 100"/>
                <a:gd name="T72" fmla="*/ 57 w 65"/>
                <a:gd name="T73" fmla="*/ 0 h 100"/>
                <a:gd name="T74" fmla="*/ 57 w 65"/>
                <a:gd name="T7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 h="100">
                  <a:moveTo>
                    <a:pt x="57" y="0"/>
                  </a:moveTo>
                  <a:lnTo>
                    <a:pt x="47" y="15"/>
                  </a:lnTo>
                  <a:lnTo>
                    <a:pt x="43" y="29"/>
                  </a:lnTo>
                  <a:lnTo>
                    <a:pt x="39" y="35"/>
                  </a:lnTo>
                  <a:lnTo>
                    <a:pt x="38" y="44"/>
                  </a:lnTo>
                  <a:lnTo>
                    <a:pt x="29" y="52"/>
                  </a:lnTo>
                  <a:lnTo>
                    <a:pt x="25" y="60"/>
                  </a:lnTo>
                  <a:lnTo>
                    <a:pt x="17" y="73"/>
                  </a:lnTo>
                  <a:lnTo>
                    <a:pt x="3" y="87"/>
                  </a:lnTo>
                  <a:lnTo>
                    <a:pt x="0" y="99"/>
                  </a:lnTo>
                  <a:lnTo>
                    <a:pt x="4" y="88"/>
                  </a:lnTo>
                  <a:lnTo>
                    <a:pt x="20" y="76"/>
                  </a:lnTo>
                  <a:lnTo>
                    <a:pt x="25" y="76"/>
                  </a:lnTo>
                  <a:lnTo>
                    <a:pt x="30" y="81"/>
                  </a:lnTo>
                  <a:lnTo>
                    <a:pt x="28" y="73"/>
                  </a:lnTo>
                  <a:lnTo>
                    <a:pt x="26" y="68"/>
                  </a:lnTo>
                  <a:lnTo>
                    <a:pt x="29" y="61"/>
                  </a:lnTo>
                  <a:lnTo>
                    <a:pt x="41" y="62"/>
                  </a:lnTo>
                  <a:lnTo>
                    <a:pt x="47" y="62"/>
                  </a:lnTo>
                  <a:lnTo>
                    <a:pt x="49" y="60"/>
                  </a:lnTo>
                  <a:lnTo>
                    <a:pt x="40" y="56"/>
                  </a:lnTo>
                  <a:lnTo>
                    <a:pt x="34" y="53"/>
                  </a:lnTo>
                  <a:lnTo>
                    <a:pt x="43" y="49"/>
                  </a:lnTo>
                  <a:lnTo>
                    <a:pt x="58" y="65"/>
                  </a:lnTo>
                  <a:lnTo>
                    <a:pt x="46" y="48"/>
                  </a:lnTo>
                  <a:lnTo>
                    <a:pt x="48" y="40"/>
                  </a:lnTo>
                  <a:lnTo>
                    <a:pt x="47" y="24"/>
                  </a:lnTo>
                  <a:lnTo>
                    <a:pt x="53" y="12"/>
                  </a:lnTo>
                  <a:lnTo>
                    <a:pt x="54" y="32"/>
                  </a:lnTo>
                  <a:lnTo>
                    <a:pt x="54" y="38"/>
                  </a:lnTo>
                  <a:lnTo>
                    <a:pt x="64" y="65"/>
                  </a:lnTo>
                  <a:lnTo>
                    <a:pt x="64" y="60"/>
                  </a:lnTo>
                  <a:lnTo>
                    <a:pt x="63" y="54"/>
                  </a:lnTo>
                  <a:lnTo>
                    <a:pt x="63" y="36"/>
                  </a:lnTo>
                  <a:lnTo>
                    <a:pt x="60" y="41"/>
                  </a:lnTo>
                  <a:lnTo>
                    <a:pt x="56" y="14"/>
                  </a:lnTo>
                  <a:lnTo>
                    <a:pt x="57" y="0"/>
                  </a:lnTo>
                  <a:lnTo>
                    <a:pt x="57"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3" name="Freeform 107"/>
            <p:cNvSpPr>
              <a:spLocks/>
            </p:cNvSpPr>
            <p:nvPr/>
          </p:nvSpPr>
          <p:spPr bwMode="auto">
            <a:xfrm>
              <a:off x="1449" y="2447"/>
              <a:ext cx="59" cy="41"/>
            </a:xfrm>
            <a:custGeom>
              <a:avLst/>
              <a:gdLst>
                <a:gd name="T0" fmla="*/ 48 w 59"/>
                <a:gd name="T1" fmla="*/ 3 h 41"/>
                <a:gd name="T2" fmla="*/ 37 w 59"/>
                <a:gd name="T3" fmla="*/ 0 h 41"/>
                <a:gd name="T4" fmla="*/ 31 w 59"/>
                <a:gd name="T5" fmla="*/ 0 h 41"/>
                <a:gd name="T6" fmla="*/ 44 w 59"/>
                <a:gd name="T7" fmla="*/ 10 h 41"/>
                <a:gd name="T8" fmla="*/ 36 w 59"/>
                <a:gd name="T9" fmla="*/ 10 h 41"/>
                <a:gd name="T10" fmla="*/ 43 w 59"/>
                <a:gd name="T11" fmla="*/ 16 h 41"/>
                <a:gd name="T12" fmla="*/ 21 w 59"/>
                <a:gd name="T13" fmla="*/ 18 h 41"/>
                <a:gd name="T14" fmla="*/ 16 w 59"/>
                <a:gd name="T15" fmla="*/ 21 h 41"/>
                <a:gd name="T16" fmla="*/ 2 w 59"/>
                <a:gd name="T17" fmla="*/ 23 h 41"/>
                <a:gd name="T18" fmla="*/ 0 w 59"/>
                <a:gd name="T19" fmla="*/ 25 h 41"/>
                <a:gd name="T20" fmla="*/ 38 w 59"/>
                <a:gd name="T21" fmla="*/ 25 h 41"/>
                <a:gd name="T22" fmla="*/ 31 w 59"/>
                <a:gd name="T23" fmla="*/ 34 h 41"/>
                <a:gd name="T24" fmla="*/ 44 w 59"/>
                <a:gd name="T25" fmla="*/ 32 h 41"/>
                <a:gd name="T26" fmla="*/ 57 w 59"/>
                <a:gd name="T27" fmla="*/ 40 h 41"/>
                <a:gd name="T28" fmla="*/ 58 w 59"/>
                <a:gd name="T29" fmla="*/ 40 h 41"/>
                <a:gd name="T30" fmla="*/ 57 w 59"/>
                <a:gd name="T31" fmla="*/ 28 h 41"/>
                <a:gd name="T32" fmla="*/ 57 w 59"/>
                <a:gd name="T33" fmla="*/ 37 h 41"/>
                <a:gd name="T34" fmla="*/ 48 w 59"/>
                <a:gd name="T35" fmla="*/ 28 h 41"/>
                <a:gd name="T36" fmla="*/ 43 w 59"/>
                <a:gd name="T37" fmla="*/ 29 h 41"/>
                <a:gd name="T38" fmla="*/ 49 w 59"/>
                <a:gd name="T39" fmla="*/ 20 h 41"/>
                <a:gd name="T40" fmla="*/ 48 w 59"/>
                <a:gd name="T41" fmla="*/ 12 h 41"/>
                <a:gd name="T42" fmla="*/ 48 w 59"/>
                <a:gd name="T43" fmla="*/ 3 h 41"/>
                <a:gd name="T44" fmla="*/ 48 w 59"/>
                <a:gd name="T45"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41">
                  <a:moveTo>
                    <a:pt x="48" y="3"/>
                  </a:moveTo>
                  <a:lnTo>
                    <a:pt x="37" y="0"/>
                  </a:lnTo>
                  <a:lnTo>
                    <a:pt x="31" y="0"/>
                  </a:lnTo>
                  <a:lnTo>
                    <a:pt x="44" y="10"/>
                  </a:lnTo>
                  <a:lnTo>
                    <a:pt x="36" y="10"/>
                  </a:lnTo>
                  <a:lnTo>
                    <a:pt x="43" y="16"/>
                  </a:lnTo>
                  <a:lnTo>
                    <a:pt x="21" y="18"/>
                  </a:lnTo>
                  <a:lnTo>
                    <a:pt x="16" y="21"/>
                  </a:lnTo>
                  <a:lnTo>
                    <a:pt x="2" y="23"/>
                  </a:lnTo>
                  <a:lnTo>
                    <a:pt x="0" y="25"/>
                  </a:lnTo>
                  <a:lnTo>
                    <a:pt x="38" y="25"/>
                  </a:lnTo>
                  <a:lnTo>
                    <a:pt x="31" y="34"/>
                  </a:lnTo>
                  <a:lnTo>
                    <a:pt x="44" y="32"/>
                  </a:lnTo>
                  <a:lnTo>
                    <a:pt x="57" y="40"/>
                  </a:lnTo>
                  <a:lnTo>
                    <a:pt x="58" y="40"/>
                  </a:lnTo>
                  <a:lnTo>
                    <a:pt x="57" y="28"/>
                  </a:lnTo>
                  <a:lnTo>
                    <a:pt x="57" y="37"/>
                  </a:lnTo>
                  <a:lnTo>
                    <a:pt x="48" y="28"/>
                  </a:lnTo>
                  <a:lnTo>
                    <a:pt x="43" y="29"/>
                  </a:lnTo>
                  <a:lnTo>
                    <a:pt x="49" y="20"/>
                  </a:lnTo>
                  <a:lnTo>
                    <a:pt x="48" y="12"/>
                  </a:lnTo>
                  <a:lnTo>
                    <a:pt x="48" y="3"/>
                  </a:lnTo>
                  <a:lnTo>
                    <a:pt x="48"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4" name="Freeform 108"/>
            <p:cNvSpPr>
              <a:spLocks/>
            </p:cNvSpPr>
            <p:nvPr/>
          </p:nvSpPr>
          <p:spPr bwMode="auto">
            <a:xfrm>
              <a:off x="1488" y="2487"/>
              <a:ext cx="15" cy="8"/>
            </a:xfrm>
            <a:custGeom>
              <a:avLst/>
              <a:gdLst>
                <a:gd name="T0" fmla="*/ 0 w 15"/>
                <a:gd name="T1" fmla="*/ 0 h 8"/>
                <a:gd name="T2" fmla="*/ 0 w 15"/>
                <a:gd name="T3" fmla="*/ 2 h 8"/>
                <a:gd name="T4" fmla="*/ 5 w 15"/>
                <a:gd name="T5" fmla="*/ 5 h 8"/>
                <a:gd name="T6" fmla="*/ 14 w 15"/>
                <a:gd name="T7" fmla="*/ 7 h 8"/>
                <a:gd name="T8" fmla="*/ 0 w 15"/>
                <a:gd name="T9" fmla="*/ 0 h 8"/>
                <a:gd name="T10" fmla="*/ 0 w 15"/>
                <a:gd name="T11" fmla="*/ 0 h 8"/>
              </a:gdLst>
              <a:ahLst/>
              <a:cxnLst>
                <a:cxn ang="0">
                  <a:pos x="T0" y="T1"/>
                </a:cxn>
                <a:cxn ang="0">
                  <a:pos x="T2" y="T3"/>
                </a:cxn>
                <a:cxn ang="0">
                  <a:pos x="T4" y="T5"/>
                </a:cxn>
                <a:cxn ang="0">
                  <a:pos x="T6" y="T7"/>
                </a:cxn>
                <a:cxn ang="0">
                  <a:pos x="T8" y="T9"/>
                </a:cxn>
                <a:cxn ang="0">
                  <a:pos x="T10" y="T11"/>
                </a:cxn>
              </a:cxnLst>
              <a:rect l="0" t="0" r="r" b="b"/>
              <a:pathLst>
                <a:path w="15" h="8">
                  <a:moveTo>
                    <a:pt x="0" y="0"/>
                  </a:moveTo>
                  <a:lnTo>
                    <a:pt x="0" y="2"/>
                  </a:lnTo>
                  <a:lnTo>
                    <a:pt x="5" y="5"/>
                  </a:lnTo>
                  <a:lnTo>
                    <a:pt x="14" y="7"/>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5" name="Freeform 109"/>
            <p:cNvSpPr>
              <a:spLocks/>
            </p:cNvSpPr>
            <p:nvPr/>
          </p:nvSpPr>
          <p:spPr bwMode="auto">
            <a:xfrm>
              <a:off x="1516" y="2396"/>
              <a:ext cx="17" cy="20"/>
            </a:xfrm>
            <a:custGeom>
              <a:avLst/>
              <a:gdLst>
                <a:gd name="T0" fmla="*/ 3 w 17"/>
                <a:gd name="T1" fmla="*/ 3 h 20"/>
                <a:gd name="T2" fmla="*/ 0 w 17"/>
                <a:gd name="T3" fmla="*/ 7 h 20"/>
                <a:gd name="T4" fmla="*/ 16 w 17"/>
                <a:gd name="T5" fmla="*/ 19 h 20"/>
                <a:gd name="T6" fmla="*/ 2 w 17"/>
                <a:gd name="T7" fmla="*/ 0 h 20"/>
                <a:gd name="T8" fmla="*/ 3 w 17"/>
                <a:gd name="T9" fmla="*/ 3 h 20"/>
                <a:gd name="T10" fmla="*/ 3 w 17"/>
                <a:gd name="T11" fmla="*/ 3 h 20"/>
              </a:gdLst>
              <a:ahLst/>
              <a:cxnLst>
                <a:cxn ang="0">
                  <a:pos x="T0" y="T1"/>
                </a:cxn>
                <a:cxn ang="0">
                  <a:pos x="T2" y="T3"/>
                </a:cxn>
                <a:cxn ang="0">
                  <a:pos x="T4" y="T5"/>
                </a:cxn>
                <a:cxn ang="0">
                  <a:pos x="T6" y="T7"/>
                </a:cxn>
                <a:cxn ang="0">
                  <a:pos x="T8" y="T9"/>
                </a:cxn>
                <a:cxn ang="0">
                  <a:pos x="T10" y="T11"/>
                </a:cxn>
              </a:cxnLst>
              <a:rect l="0" t="0" r="r" b="b"/>
              <a:pathLst>
                <a:path w="17" h="20">
                  <a:moveTo>
                    <a:pt x="3" y="3"/>
                  </a:moveTo>
                  <a:lnTo>
                    <a:pt x="0" y="7"/>
                  </a:lnTo>
                  <a:lnTo>
                    <a:pt x="16" y="19"/>
                  </a:lnTo>
                  <a:lnTo>
                    <a:pt x="2" y="0"/>
                  </a:lnTo>
                  <a:lnTo>
                    <a:pt x="3" y="3"/>
                  </a:lnTo>
                  <a:lnTo>
                    <a:pt x="3"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6" name="Freeform 110"/>
            <p:cNvSpPr>
              <a:spLocks/>
            </p:cNvSpPr>
            <p:nvPr/>
          </p:nvSpPr>
          <p:spPr bwMode="auto">
            <a:xfrm>
              <a:off x="1507" y="2412"/>
              <a:ext cx="87" cy="66"/>
            </a:xfrm>
            <a:custGeom>
              <a:avLst/>
              <a:gdLst>
                <a:gd name="T0" fmla="*/ 5 w 87"/>
                <a:gd name="T1" fmla="*/ 13 h 66"/>
                <a:gd name="T2" fmla="*/ 3 w 87"/>
                <a:gd name="T3" fmla="*/ 17 h 66"/>
                <a:gd name="T4" fmla="*/ 12 w 87"/>
                <a:gd name="T5" fmla="*/ 58 h 66"/>
                <a:gd name="T6" fmla="*/ 8 w 87"/>
                <a:gd name="T7" fmla="*/ 62 h 66"/>
                <a:gd name="T8" fmla="*/ 0 w 87"/>
                <a:gd name="T9" fmla="*/ 62 h 66"/>
                <a:gd name="T10" fmla="*/ 7 w 87"/>
                <a:gd name="T11" fmla="*/ 64 h 66"/>
                <a:gd name="T12" fmla="*/ 21 w 87"/>
                <a:gd name="T13" fmla="*/ 65 h 66"/>
                <a:gd name="T14" fmla="*/ 51 w 87"/>
                <a:gd name="T15" fmla="*/ 62 h 66"/>
                <a:gd name="T16" fmla="*/ 86 w 87"/>
                <a:gd name="T17" fmla="*/ 46 h 66"/>
                <a:gd name="T18" fmla="*/ 75 w 87"/>
                <a:gd name="T19" fmla="*/ 49 h 66"/>
                <a:gd name="T20" fmla="*/ 73 w 87"/>
                <a:gd name="T21" fmla="*/ 29 h 66"/>
                <a:gd name="T22" fmla="*/ 68 w 87"/>
                <a:gd name="T23" fmla="*/ 17 h 66"/>
                <a:gd name="T24" fmla="*/ 71 w 87"/>
                <a:gd name="T25" fmla="*/ 12 h 66"/>
                <a:gd name="T26" fmla="*/ 78 w 87"/>
                <a:gd name="T27" fmla="*/ 23 h 66"/>
                <a:gd name="T28" fmla="*/ 75 w 87"/>
                <a:gd name="T29" fmla="*/ 12 h 66"/>
                <a:gd name="T30" fmla="*/ 71 w 87"/>
                <a:gd name="T31" fmla="*/ 8 h 66"/>
                <a:gd name="T32" fmla="*/ 68 w 87"/>
                <a:gd name="T33" fmla="*/ 0 h 66"/>
                <a:gd name="T34" fmla="*/ 69 w 87"/>
                <a:gd name="T35" fmla="*/ 8 h 66"/>
                <a:gd name="T36" fmla="*/ 65 w 87"/>
                <a:gd name="T37" fmla="*/ 17 h 66"/>
                <a:gd name="T38" fmla="*/ 67 w 87"/>
                <a:gd name="T39" fmla="*/ 25 h 66"/>
                <a:gd name="T40" fmla="*/ 63 w 87"/>
                <a:gd name="T41" fmla="*/ 24 h 66"/>
                <a:gd name="T42" fmla="*/ 68 w 87"/>
                <a:gd name="T43" fmla="*/ 38 h 66"/>
                <a:gd name="T44" fmla="*/ 65 w 87"/>
                <a:gd name="T45" fmla="*/ 50 h 66"/>
                <a:gd name="T46" fmla="*/ 68 w 87"/>
                <a:gd name="T47" fmla="*/ 48 h 66"/>
                <a:gd name="T48" fmla="*/ 68 w 87"/>
                <a:gd name="T49" fmla="*/ 52 h 66"/>
                <a:gd name="T50" fmla="*/ 46 w 87"/>
                <a:gd name="T51" fmla="*/ 60 h 66"/>
                <a:gd name="T52" fmla="*/ 20 w 87"/>
                <a:gd name="T53" fmla="*/ 60 h 66"/>
                <a:gd name="T54" fmla="*/ 15 w 87"/>
                <a:gd name="T55" fmla="*/ 58 h 66"/>
                <a:gd name="T56" fmla="*/ 5 w 87"/>
                <a:gd name="T57" fmla="*/ 13 h 66"/>
                <a:gd name="T58" fmla="*/ 5 w 87"/>
                <a:gd name="T59"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66">
                  <a:moveTo>
                    <a:pt x="5" y="13"/>
                  </a:moveTo>
                  <a:lnTo>
                    <a:pt x="3" y="17"/>
                  </a:lnTo>
                  <a:lnTo>
                    <a:pt x="12" y="58"/>
                  </a:lnTo>
                  <a:lnTo>
                    <a:pt x="8" y="62"/>
                  </a:lnTo>
                  <a:lnTo>
                    <a:pt x="0" y="62"/>
                  </a:lnTo>
                  <a:lnTo>
                    <a:pt x="7" y="64"/>
                  </a:lnTo>
                  <a:lnTo>
                    <a:pt x="21" y="65"/>
                  </a:lnTo>
                  <a:lnTo>
                    <a:pt x="51" y="62"/>
                  </a:lnTo>
                  <a:lnTo>
                    <a:pt x="86" y="46"/>
                  </a:lnTo>
                  <a:lnTo>
                    <a:pt x="75" y="49"/>
                  </a:lnTo>
                  <a:lnTo>
                    <a:pt x="73" y="29"/>
                  </a:lnTo>
                  <a:lnTo>
                    <a:pt x="68" y="17"/>
                  </a:lnTo>
                  <a:lnTo>
                    <a:pt x="71" y="12"/>
                  </a:lnTo>
                  <a:lnTo>
                    <a:pt x="78" y="23"/>
                  </a:lnTo>
                  <a:lnTo>
                    <a:pt x="75" y="12"/>
                  </a:lnTo>
                  <a:lnTo>
                    <a:pt x="71" y="8"/>
                  </a:lnTo>
                  <a:lnTo>
                    <a:pt x="68" y="0"/>
                  </a:lnTo>
                  <a:lnTo>
                    <a:pt x="69" y="8"/>
                  </a:lnTo>
                  <a:lnTo>
                    <a:pt x="65" y="17"/>
                  </a:lnTo>
                  <a:lnTo>
                    <a:pt x="67" y="25"/>
                  </a:lnTo>
                  <a:lnTo>
                    <a:pt x="63" y="24"/>
                  </a:lnTo>
                  <a:lnTo>
                    <a:pt x="68" y="38"/>
                  </a:lnTo>
                  <a:lnTo>
                    <a:pt x="65" y="50"/>
                  </a:lnTo>
                  <a:lnTo>
                    <a:pt x="68" y="48"/>
                  </a:lnTo>
                  <a:lnTo>
                    <a:pt x="68" y="52"/>
                  </a:lnTo>
                  <a:lnTo>
                    <a:pt x="46" y="60"/>
                  </a:lnTo>
                  <a:lnTo>
                    <a:pt x="20" y="60"/>
                  </a:lnTo>
                  <a:lnTo>
                    <a:pt x="15" y="58"/>
                  </a:lnTo>
                  <a:lnTo>
                    <a:pt x="5" y="13"/>
                  </a:lnTo>
                  <a:lnTo>
                    <a:pt x="5" y="1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7" name="Freeform 111"/>
            <p:cNvSpPr>
              <a:spLocks/>
            </p:cNvSpPr>
            <p:nvPr/>
          </p:nvSpPr>
          <p:spPr bwMode="auto">
            <a:xfrm>
              <a:off x="1561" y="2409"/>
              <a:ext cx="14" cy="17"/>
            </a:xfrm>
            <a:custGeom>
              <a:avLst/>
              <a:gdLst>
                <a:gd name="T0" fmla="*/ 8 w 14"/>
                <a:gd name="T1" fmla="*/ 0 h 17"/>
                <a:gd name="T2" fmla="*/ 0 w 14"/>
                <a:gd name="T3" fmla="*/ 16 h 17"/>
                <a:gd name="T4" fmla="*/ 6 w 14"/>
                <a:gd name="T5" fmla="*/ 7 h 17"/>
                <a:gd name="T6" fmla="*/ 11 w 14"/>
                <a:gd name="T7" fmla="*/ 14 h 17"/>
                <a:gd name="T8" fmla="*/ 11 w 14"/>
                <a:gd name="T9" fmla="*/ 11 h 17"/>
                <a:gd name="T10" fmla="*/ 8 w 14"/>
                <a:gd name="T11" fmla="*/ 5 h 17"/>
                <a:gd name="T12" fmla="*/ 13 w 14"/>
                <a:gd name="T13" fmla="*/ 5 h 17"/>
                <a:gd name="T14" fmla="*/ 8 w 14"/>
                <a:gd name="T15" fmla="*/ 0 h 17"/>
                <a:gd name="T16" fmla="*/ 8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8" y="0"/>
                  </a:moveTo>
                  <a:lnTo>
                    <a:pt x="0" y="16"/>
                  </a:lnTo>
                  <a:lnTo>
                    <a:pt x="6" y="7"/>
                  </a:lnTo>
                  <a:lnTo>
                    <a:pt x="11" y="14"/>
                  </a:lnTo>
                  <a:lnTo>
                    <a:pt x="11" y="11"/>
                  </a:lnTo>
                  <a:lnTo>
                    <a:pt x="8" y="5"/>
                  </a:lnTo>
                  <a:lnTo>
                    <a:pt x="13" y="5"/>
                  </a:lnTo>
                  <a:lnTo>
                    <a:pt x="8" y="0"/>
                  </a:lnTo>
                  <a:lnTo>
                    <a:pt x="8"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8" name="Freeform 112"/>
            <p:cNvSpPr>
              <a:spLocks/>
            </p:cNvSpPr>
            <p:nvPr/>
          </p:nvSpPr>
          <p:spPr bwMode="auto">
            <a:xfrm>
              <a:off x="1554" y="2423"/>
              <a:ext cx="16" cy="47"/>
            </a:xfrm>
            <a:custGeom>
              <a:avLst/>
              <a:gdLst>
                <a:gd name="T0" fmla="*/ 15 w 16"/>
                <a:gd name="T1" fmla="*/ 10 h 47"/>
                <a:gd name="T2" fmla="*/ 9 w 16"/>
                <a:gd name="T3" fmla="*/ 18 h 47"/>
                <a:gd name="T4" fmla="*/ 6 w 16"/>
                <a:gd name="T5" fmla="*/ 37 h 47"/>
                <a:gd name="T6" fmla="*/ 2 w 16"/>
                <a:gd name="T7" fmla="*/ 21 h 47"/>
                <a:gd name="T8" fmla="*/ 0 w 16"/>
                <a:gd name="T9" fmla="*/ 0 h 47"/>
                <a:gd name="T10" fmla="*/ 1 w 16"/>
                <a:gd name="T11" fmla="*/ 24 h 47"/>
                <a:gd name="T12" fmla="*/ 9 w 16"/>
                <a:gd name="T13" fmla="*/ 46 h 47"/>
                <a:gd name="T14" fmla="*/ 15 w 16"/>
                <a:gd name="T15" fmla="*/ 42 h 47"/>
                <a:gd name="T16" fmla="*/ 11 w 16"/>
                <a:gd name="T17" fmla="*/ 40 h 47"/>
                <a:gd name="T18" fmla="*/ 11 w 16"/>
                <a:gd name="T19" fmla="*/ 29 h 47"/>
                <a:gd name="T20" fmla="*/ 11 w 16"/>
                <a:gd name="T21" fmla="*/ 18 h 47"/>
                <a:gd name="T22" fmla="*/ 15 w 16"/>
                <a:gd name="T23" fmla="*/ 10 h 47"/>
                <a:gd name="T24" fmla="*/ 15 w 1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7">
                  <a:moveTo>
                    <a:pt x="15" y="10"/>
                  </a:moveTo>
                  <a:lnTo>
                    <a:pt x="9" y="18"/>
                  </a:lnTo>
                  <a:lnTo>
                    <a:pt x="6" y="37"/>
                  </a:lnTo>
                  <a:lnTo>
                    <a:pt x="2" y="21"/>
                  </a:lnTo>
                  <a:lnTo>
                    <a:pt x="0" y="0"/>
                  </a:lnTo>
                  <a:lnTo>
                    <a:pt x="1" y="24"/>
                  </a:lnTo>
                  <a:lnTo>
                    <a:pt x="9" y="46"/>
                  </a:lnTo>
                  <a:lnTo>
                    <a:pt x="15" y="42"/>
                  </a:lnTo>
                  <a:lnTo>
                    <a:pt x="11" y="40"/>
                  </a:lnTo>
                  <a:lnTo>
                    <a:pt x="11" y="29"/>
                  </a:lnTo>
                  <a:lnTo>
                    <a:pt x="11" y="18"/>
                  </a:lnTo>
                  <a:lnTo>
                    <a:pt x="15" y="10"/>
                  </a:lnTo>
                  <a:lnTo>
                    <a:pt x="15" y="1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69" name="Freeform 113"/>
            <p:cNvSpPr>
              <a:spLocks/>
            </p:cNvSpPr>
            <p:nvPr/>
          </p:nvSpPr>
          <p:spPr bwMode="auto">
            <a:xfrm>
              <a:off x="1580" y="2500"/>
              <a:ext cx="44" cy="17"/>
            </a:xfrm>
            <a:custGeom>
              <a:avLst/>
              <a:gdLst>
                <a:gd name="T0" fmla="*/ 29 w 44"/>
                <a:gd name="T1" fmla="*/ 0 h 17"/>
                <a:gd name="T2" fmla="*/ 0 w 44"/>
                <a:gd name="T3" fmla="*/ 10 h 17"/>
                <a:gd name="T4" fmla="*/ 0 w 44"/>
                <a:gd name="T5" fmla="*/ 14 h 17"/>
                <a:gd name="T6" fmla="*/ 4 w 44"/>
                <a:gd name="T7" fmla="*/ 16 h 17"/>
                <a:gd name="T8" fmla="*/ 23 w 44"/>
                <a:gd name="T9" fmla="*/ 14 h 17"/>
                <a:gd name="T10" fmla="*/ 41 w 44"/>
                <a:gd name="T11" fmla="*/ 15 h 17"/>
                <a:gd name="T12" fmla="*/ 43 w 44"/>
                <a:gd name="T13" fmla="*/ 12 h 17"/>
                <a:gd name="T14" fmla="*/ 41 w 44"/>
                <a:gd name="T15" fmla="*/ 10 h 17"/>
                <a:gd name="T16" fmla="*/ 42 w 44"/>
                <a:gd name="T17" fmla="*/ 5 h 17"/>
                <a:gd name="T18" fmla="*/ 39 w 44"/>
                <a:gd name="T19" fmla="*/ 0 h 17"/>
                <a:gd name="T20" fmla="*/ 29 w 44"/>
                <a:gd name="T21" fmla="*/ 0 h 17"/>
                <a:gd name="T22" fmla="*/ 29 w 44"/>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7">
                  <a:moveTo>
                    <a:pt x="29" y="0"/>
                  </a:moveTo>
                  <a:lnTo>
                    <a:pt x="0" y="10"/>
                  </a:lnTo>
                  <a:lnTo>
                    <a:pt x="0" y="14"/>
                  </a:lnTo>
                  <a:lnTo>
                    <a:pt x="4" y="16"/>
                  </a:lnTo>
                  <a:lnTo>
                    <a:pt x="23" y="14"/>
                  </a:lnTo>
                  <a:lnTo>
                    <a:pt x="41" y="15"/>
                  </a:lnTo>
                  <a:lnTo>
                    <a:pt x="43" y="12"/>
                  </a:lnTo>
                  <a:lnTo>
                    <a:pt x="41" y="10"/>
                  </a:lnTo>
                  <a:lnTo>
                    <a:pt x="42" y="5"/>
                  </a:lnTo>
                  <a:lnTo>
                    <a:pt x="39" y="0"/>
                  </a:lnTo>
                  <a:lnTo>
                    <a:pt x="29" y="0"/>
                  </a:lnTo>
                  <a:lnTo>
                    <a:pt x="29"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0" name="Freeform 114"/>
            <p:cNvSpPr>
              <a:spLocks/>
            </p:cNvSpPr>
            <p:nvPr/>
          </p:nvSpPr>
          <p:spPr bwMode="auto">
            <a:xfrm>
              <a:off x="1595" y="2521"/>
              <a:ext cx="33" cy="9"/>
            </a:xfrm>
            <a:custGeom>
              <a:avLst/>
              <a:gdLst>
                <a:gd name="T0" fmla="*/ 0 w 33"/>
                <a:gd name="T1" fmla="*/ 0 h 9"/>
                <a:gd name="T2" fmla="*/ 20 w 33"/>
                <a:gd name="T3" fmla="*/ 4 h 9"/>
                <a:gd name="T4" fmla="*/ 32 w 33"/>
                <a:gd name="T5" fmla="*/ 4 h 9"/>
                <a:gd name="T6" fmla="*/ 30 w 33"/>
                <a:gd name="T7" fmla="*/ 8 h 9"/>
                <a:gd name="T8" fmla="*/ 21 w 33"/>
                <a:gd name="T9" fmla="*/ 8 h 9"/>
                <a:gd name="T10" fmla="*/ 0 w 33"/>
                <a:gd name="T11" fmla="*/ 0 h 9"/>
                <a:gd name="T12" fmla="*/ 0 w 3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0" y="0"/>
                  </a:moveTo>
                  <a:lnTo>
                    <a:pt x="20" y="4"/>
                  </a:lnTo>
                  <a:lnTo>
                    <a:pt x="32" y="4"/>
                  </a:lnTo>
                  <a:lnTo>
                    <a:pt x="30" y="8"/>
                  </a:lnTo>
                  <a:lnTo>
                    <a:pt x="21" y="8"/>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1" name="Freeform 115"/>
            <p:cNvSpPr>
              <a:spLocks/>
            </p:cNvSpPr>
            <p:nvPr/>
          </p:nvSpPr>
          <p:spPr bwMode="auto">
            <a:xfrm>
              <a:off x="1614" y="2534"/>
              <a:ext cx="14" cy="4"/>
            </a:xfrm>
            <a:custGeom>
              <a:avLst/>
              <a:gdLst>
                <a:gd name="T0" fmla="*/ 0 w 14"/>
                <a:gd name="T1" fmla="*/ 0 h 4"/>
                <a:gd name="T2" fmla="*/ 13 w 14"/>
                <a:gd name="T3" fmla="*/ 3 h 4"/>
                <a:gd name="T4" fmla="*/ 10 w 14"/>
                <a:gd name="T5" fmla="*/ 3 h 4"/>
                <a:gd name="T6" fmla="*/ 2 w 14"/>
                <a:gd name="T7" fmla="*/ 1 h 4"/>
                <a:gd name="T8" fmla="*/ 0 w 14"/>
                <a:gd name="T9" fmla="*/ 0 h 4"/>
                <a:gd name="T10" fmla="*/ 0 w 14"/>
                <a:gd name="T11" fmla="*/ 0 h 4"/>
              </a:gdLst>
              <a:ahLst/>
              <a:cxnLst>
                <a:cxn ang="0">
                  <a:pos x="T0" y="T1"/>
                </a:cxn>
                <a:cxn ang="0">
                  <a:pos x="T2" y="T3"/>
                </a:cxn>
                <a:cxn ang="0">
                  <a:pos x="T4" y="T5"/>
                </a:cxn>
                <a:cxn ang="0">
                  <a:pos x="T6" y="T7"/>
                </a:cxn>
                <a:cxn ang="0">
                  <a:pos x="T8" y="T9"/>
                </a:cxn>
                <a:cxn ang="0">
                  <a:pos x="T10" y="T11"/>
                </a:cxn>
              </a:cxnLst>
              <a:rect l="0" t="0" r="r" b="b"/>
              <a:pathLst>
                <a:path w="14" h="4">
                  <a:moveTo>
                    <a:pt x="0" y="0"/>
                  </a:moveTo>
                  <a:lnTo>
                    <a:pt x="13" y="3"/>
                  </a:lnTo>
                  <a:lnTo>
                    <a:pt x="10" y="3"/>
                  </a:lnTo>
                  <a:lnTo>
                    <a:pt x="2" y="1"/>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2" name="Freeform 116"/>
            <p:cNvSpPr>
              <a:spLocks/>
            </p:cNvSpPr>
            <p:nvPr/>
          </p:nvSpPr>
          <p:spPr bwMode="auto">
            <a:xfrm>
              <a:off x="1495" y="2510"/>
              <a:ext cx="111" cy="39"/>
            </a:xfrm>
            <a:custGeom>
              <a:avLst/>
              <a:gdLst>
                <a:gd name="T0" fmla="*/ 110 w 111"/>
                <a:gd name="T1" fmla="*/ 21 h 39"/>
                <a:gd name="T2" fmla="*/ 88 w 111"/>
                <a:gd name="T3" fmla="*/ 12 h 39"/>
                <a:gd name="T4" fmla="*/ 82 w 111"/>
                <a:gd name="T5" fmla="*/ 5 h 39"/>
                <a:gd name="T6" fmla="*/ 74 w 111"/>
                <a:gd name="T7" fmla="*/ 5 h 39"/>
                <a:gd name="T8" fmla="*/ 66 w 111"/>
                <a:gd name="T9" fmla="*/ 7 h 39"/>
                <a:gd name="T10" fmla="*/ 56 w 111"/>
                <a:gd name="T11" fmla="*/ 7 h 39"/>
                <a:gd name="T12" fmla="*/ 25 w 111"/>
                <a:gd name="T13" fmla="*/ 0 h 39"/>
                <a:gd name="T14" fmla="*/ 0 w 111"/>
                <a:gd name="T15" fmla="*/ 38 h 39"/>
                <a:gd name="T16" fmla="*/ 52 w 111"/>
                <a:gd name="T17" fmla="*/ 38 h 39"/>
                <a:gd name="T18" fmla="*/ 79 w 111"/>
                <a:gd name="T19" fmla="*/ 32 h 39"/>
                <a:gd name="T20" fmla="*/ 100 w 111"/>
                <a:gd name="T21" fmla="*/ 34 h 39"/>
                <a:gd name="T22" fmla="*/ 110 w 111"/>
                <a:gd name="T23" fmla="*/ 33 h 39"/>
                <a:gd name="T24" fmla="*/ 110 w 111"/>
                <a:gd name="T25" fmla="*/ 21 h 39"/>
                <a:gd name="T26" fmla="*/ 110 w 111"/>
                <a:gd name="T27"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39">
                  <a:moveTo>
                    <a:pt x="110" y="21"/>
                  </a:moveTo>
                  <a:lnTo>
                    <a:pt x="88" y="12"/>
                  </a:lnTo>
                  <a:lnTo>
                    <a:pt x="82" y="5"/>
                  </a:lnTo>
                  <a:lnTo>
                    <a:pt x="74" y="5"/>
                  </a:lnTo>
                  <a:lnTo>
                    <a:pt x="66" y="7"/>
                  </a:lnTo>
                  <a:lnTo>
                    <a:pt x="56" y="7"/>
                  </a:lnTo>
                  <a:lnTo>
                    <a:pt x="25" y="0"/>
                  </a:lnTo>
                  <a:lnTo>
                    <a:pt x="0" y="38"/>
                  </a:lnTo>
                  <a:lnTo>
                    <a:pt x="52" y="38"/>
                  </a:lnTo>
                  <a:lnTo>
                    <a:pt x="79" y="32"/>
                  </a:lnTo>
                  <a:lnTo>
                    <a:pt x="100" y="34"/>
                  </a:lnTo>
                  <a:lnTo>
                    <a:pt x="110" y="33"/>
                  </a:lnTo>
                  <a:lnTo>
                    <a:pt x="110" y="21"/>
                  </a:lnTo>
                  <a:lnTo>
                    <a:pt x="110" y="2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3" name="Freeform 117"/>
            <p:cNvSpPr>
              <a:spLocks/>
            </p:cNvSpPr>
            <p:nvPr/>
          </p:nvSpPr>
          <p:spPr bwMode="auto">
            <a:xfrm>
              <a:off x="1495" y="2369"/>
              <a:ext cx="32" cy="6"/>
            </a:xfrm>
            <a:custGeom>
              <a:avLst/>
              <a:gdLst>
                <a:gd name="T0" fmla="*/ 0 w 32"/>
                <a:gd name="T1" fmla="*/ 5 h 6"/>
                <a:gd name="T2" fmla="*/ 12 w 32"/>
                <a:gd name="T3" fmla="*/ 0 h 6"/>
                <a:gd name="T4" fmla="*/ 20 w 32"/>
                <a:gd name="T5" fmla="*/ 1 h 6"/>
                <a:gd name="T6" fmla="*/ 27 w 32"/>
                <a:gd name="T7" fmla="*/ 1 h 6"/>
                <a:gd name="T8" fmla="*/ 31 w 32"/>
                <a:gd name="T9" fmla="*/ 0 h 6"/>
                <a:gd name="T10" fmla="*/ 27 w 32"/>
                <a:gd name="T11" fmla="*/ 3 h 6"/>
                <a:gd name="T12" fmla="*/ 20 w 32"/>
                <a:gd name="T13" fmla="*/ 3 h 6"/>
                <a:gd name="T14" fmla="*/ 12 w 32"/>
                <a:gd name="T15" fmla="*/ 0 h 6"/>
                <a:gd name="T16" fmla="*/ 0 w 32"/>
                <a:gd name="T17" fmla="*/ 5 h 6"/>
                <a:gd name="T18" fmla="*/ 0 w 32"/>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6">
                  <a:moveTo>
                    <a:pt x="0" y="5"/>
                  </a:moveTo>
                  <a:lnTo>
                    <a:pt x="12" y="0"/>
                  </a:lnTo>
                  <a:lnTo>
                    <a:pt x="20" y="1"/>
                  </a:lnTo>
                  <a:lnTo>
                    <a:pt x="27" y="1"/>
                  </a:lnTo>
                  <a:lnTo>
                    <a:pt x="31" y="0"/>
                  </a:lnTo>
                  <a:lnTo>
                    <a:pt x="27" y="3"/>
                  </a:lnTo>
                  <a:lnTo>
                    <a:pt x="20" y="3"/>
                  </a:lnTo>
                  <a:lnTo>
                    <a:pt x="12" y="0"/>
                  </a:lnTo>
                  <a:lnTo>
                    <a:pt x="0" y="5"/>
                  </a:lnTo>
                  <a:lnTo>
                    <a:pt x="0" y="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4" name="Freeform 118"/>
            <p:cNvSpPr>
              <a:spLocks/>
            </p:cNvSpPr>
            <p:nvPr/>
          </p:nvSpPr>
          <p:spPr bwMode="auto">
            <a:xfrm>
              <a:off x="1551" y="2343"/>
              <a:ext cx="30" cy="19"/>
            </a:xfrm>
            <a:custGeom>
              <a:avLst/>
              <a:gdLst>
                <a:gd name="T0" fmla="*/ 0 w 30"/>
                <a:gd name="T1" fmla="*/ 0 h 19"/>
                <a:gd name="T2" fmla="*/ 2 w 30"/>
                <a:gd name="T3" fmla="*/ 6 h 19"/>
                <a:gd name="T4" fmla="*/ 7 w 30"/>
                <a:gd name="T5" fmla="*/ 9 h 19"/>
                <a:gd name="T6" fmla="*/ 6 w 30"/>
                <a:gd name="T7" fmla="*/ 13 h 19"/>
                <a:gd name="T8" fmla="*/ 14 w 30"/>
                <a:gd name="T9" fmla="*/ 17 h 19"/>
                <a:gd name="T10" fmla="*/ 13 w 30"/>
                <a:gd name="T11" fmla="*/ 14 h 19"/>
                <a:gd name="T12" fmla="*/ 16 w 30"/>
                <a:gd name="T13" fmla="*/ 14 h 19"/>
                <a:gd name="T14" fmla="*/ 24 w 30"/>
                <a:gd name="T15" fmla="*/ 18 h 19"/>
                <a:gd name="T16" fmla="*/ 29 w 30"/>
                <a:gd name="T17" fmla="*/ 18 h 19"/>
                <a:gd name="T18" fmla="*/ 20 w 30"/>
                <a:gd name="T19" fmla="*/ 14 h 19"/>
                <a:gd name="T20" fmla="*/ 16 w 30"/>
                <a:gd name="T21" fmla="*/ 13 h 19"/>
                <a:gd name="T22" fmla="*/ 14 w 30"/>
                <a:gd name="T23" fmla="*/ 12 h 19"/>
                <a:gd name="T24" fmla="*/ 13 w 30"/>
                <a:gd name="T25" fmla="*/ 8 h 19"/>
                <a:gd name="T26" fmla="*/ 18 w 30"/>
                <a:gd name="T27" fmla="*/ 9 h 19"/>
                <a:gd name="T28" fmla="*/ 21 w 30"/>
                <a:gd name="T29" fmla="*/ 9 h 19"/>
                <a:gd name="T30" fmla="*/ 10 w 30"/>
                <a:gd name="T31" fmla="*/ 4 h 19"/>
                <a:gd name="T32" fmla="*/ 7 w 30"/>
                <a:gd name="T33" fmla="*/ 1 h 19"/>
                <a:gd name="T34" fmla="*/ 0 w 30"/>
                <a:gd name="T35" fmla="*/ 0 h 19"/>
                <a:gd name="T36" fmla="*/ 0 w 30"/>
                <a:gd name="T3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9">
                  <a:moveTo>
                    <a:pt x="0" y="0"/>
                  </a:moveTo>
                  <a:lnTo>
                    <a:pt x="2" y="6"/>
                  </a:lnTo>
                  <a:lnTo>
                    <a:pt x="7" y="9"/>
                  </a:lnTo>
                  <a:lnTo>
                    <a:pt x="6" y="13"/>
                  </a:lnTo>
                  <a:lnTo>
                    <a:pt x="14" y="17"/>
                  </a:lnTo>
                  <a:lnTo>
                    <a:pt x="13" y="14"/>
                  </a:lnTo>
                  <a:lnTo>
                    <a:pt x="16" y="14"/>
                  </a:lnTo>
                  <a:lnTo>
                    <a:pt x="24" y="18"/>
                  </a:lnTo>
                  <a:lnTo>
                    <a:pt x="29" y="18"/>
                  </a:lnTo>
                  <a:lnTo>
                    <a:pt x="20" y="14"/>
                  </a:lnTo>
                  <a:lnTo>
                    <a:pt x="16" y="13"/>
                  </a:lnTo>
                  <a:lnTo>
                    <a:pt x="14" y="12"/>
                  </a:lnTo>
                  <a:lnTo>
                    <a:pt x="13" y="8"/>
                  </a:lnTo>
                  <a:lnTo>
                    <a:pt x="18" y="9"/>
                  </a:lnTo>
                  <a:lnTo>
                    <a:pt x="21" y="9"/>
                  </a:lnTo>
                  <a:lnTo>
                    <a:pt x="10" y="4"/>
                  </a:lnTo>
                  <a:lnTo>
                    <a:pt x="7" y="1"/>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5" name="Freeform 119"/>
            <p:cNvSpPr>
              <a:spLocks/>
            </p:cNvSpPr>
            <p:nvPr/>
          </p:nvSpPr>
          <p:spPr bwMode="auto">
            <a:xfrm>
              <a:off x="1536" y="2336"/>
              <a:ext cx="11" cy="12"/>
            </a:xfrm>
            <a:custGeom>
              <a:avLst/>
              <a:gdLst>
                <a:gd name="T0" fmla="*/ 4 w 11"/>
                <a:gd name="T1" fmla="*/ 5 h 12"/>
                <a:gd name="T2" fmla="*/ 0 w 11"/>
                <a:gd name="T3" fmla="*/ 8 h 12"/>
                <a:gd name="T4" fmla="*/ 3 w 11"/>
                <a:gd name="T5" fmla="*/ 10 h 12"/>
                <a:gd name="T6" fmla="*/ 5 w 11"/>
                <a:gd name="T7" fmla="*/ 9 h 12"/>
                <a:gd name="T8" fmla="*/ 9 w 11"/>
                <a:gd name="T9" fmla="*/ 11 h 12"/>
                <a:gd name="T10" fmla="*/ 8 w 11"/>
                <a:gd name="T11" fmla="*/ 8 h 12"/>
                <a:gd name="T12" fmla="*/ 10 w 11"/>
                <a:gd name="T13" fmla="*/ 6 h 12"/>
                <a:gd name="T14" fmla="*/ 8 w 11"/>
                <a:gd name="T15" fmla="*/ 2 h 12"/>
                <a:gd name="T16" fmla="*/ 8 w 11"/>
                <a:gd name="T17" fmla="*/ 4 h 12"/>
                <a:gd name="T18" fmla="*/ 2 w 11"/>
                <a:gd name="T19" fmla="*/ 0 h 12"/>
                <a:gd name="T20" fmla="*/ 0 w 11"/>
                <a:gd name="T21" fmla="*/ 0 h 12"/>
                <a:gd name="T22" fmla="*/ 4 w 11"/>
                <a:gd name="T23" fmla="*/ 5 h 12"/>
                <a:gd name="T24" fmla="*/ 4 w 11"/>
                <a:gd name="T2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4" y="5"/>
                  </a:moveTo>
                  <a:lnTo>
                    <a:pt x="0" y="8"/>
                  </a:lnTo>
                  <a:lnTo>
                    <a:pt x="3" y="10"/>
                  </a:lnTo>
                  <a:lnTo>
                    <a:pt x="5" y="9"/>
                  </a:lnTo>
                  <a:lnTo>
                    <a:pt x="9" y="11"/>
                  </a:lnTo>
                  <a:lnTo>
                    <a:pt x="8" y="8"/>
                  </a:lnTo>
                  <a:lnTo>
                    <a:pt x="10" y="6"/>
                  </a:lnTo>
                  <a:lnTo>
                    <a:pt x="8" y="2"/>
                  </a:lnTo>
                  <a:lnTo>
                    <a:pt x="8" y="4"/>
                  </a:lnTo>
                  <a:lnTo>
                    <a:pt x="2" y="0"/>
                  </a:lnTo>
                  <a:lnTo>
                    <a:pt x="0" y="0"/>
                  </a:lnTo>
                  <a:lnTo>
                    <a:pt x="4" y="5"/>
                  </a:lnTo>
                  <a:lnTo>
                    <a:pt x="4" y="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6" name="Freeform 120"/>
            <p:cNvSpPr>
              <a:spLocks/>
            </p:cNvSpPr>
            <p:nvPr/>
          </p:nvSpPr>
          <p:spPr bwMode="auto">
            <a:xfrm>
              <a:off x="1537" y="2364"/>
              <a:ext cx="26" cy="22"/>
            </a:xfrm>
            <a:custGeom>
              <a:avLst/>
              <a:gdLst>
                <a:gd name="T0" fmla="*/ 0 w 26"/>
                <a:gd name="T1" fmla="*/ 3 h 22"/>
                <a:gd name="T2" fmla="*/ 4 w 26"/>
                <a:gd name="T3" fmla="*/ 5 h 22"/>
                <a:gd name="T4" fmla="*/ 10 w 26"/>
                <a:gd name="T5" fmla="*/ 5 h 22"/>
                <a:gd name="T6" fmla="*/ 8 w 26"/>
                <a:gd name="T7" fmla="*/ 8 h 22"/>
                <a:gd name="T8" fmla="*/ 9 w 26"/>
                <a:gd name="T9" fmla="*/ 10 h 22"/>
                <a:gd name="T10" fmla="*/ 16 w 26"/>
                <a:gd name="T11" fmla="*/ 12 h 22"/>
                <a:gd name="T12" fmla="*/ 20 w 26"/>
                <a:gd name="T13" fmla="*/ 15 h 22"/>
                <a:gd name="T14" fmla="*/ 20 w 26"/>
                <a:gd name="T15" fmla="*/ 10 h 22"/>
                <a:gd name="T16" fmla="*/ 16 w 26"/>
                <a:gd name="T17" fmla="*/ 0 h 22"/>
                <a:gd name="T18" fmla="*/ 20 w 26"/>
                <a:gd name="T19" fmla="*/ 8 h 22"/>
                <a:gd name="T20" fmla="*/ 22 w 26"/>
                <a:gd name="T21" fmla="*/ 17 h 22"/>
                <a:gd name="T22" fmla="*/ 25 w 26"/>
                <a:gd name="T23" fmla="*/ 21 h 22"/>
                <a:gd name="T24" fmla="*/ 20 w 26"/>
                <a:gd name="T25" fmla="*/ 19 h 22"/>
                <a:gd name="T26" fmla="*/ 20 w 26"/>
                <a:gd name="T27" fmla="*/ 15 h 22"/>
                <a:gd name="T28" fmla="*/ 16 w 26"/>
                <a:gd name="T29" fmla="*/ 14 h 22"/>
                <a:gd name="T30" fmla="*/ 10 w 26"/>
                <a:gd name="T31" fmla="*/ 14 h 22"/>
                <a:gd name="T32" fmla="*/ 2 w 26"/>
                <a:gd name="T33" fmla="*/ 10 h 22"/>
                <a:gd name="T34" fmla="*/ 2 w 26"/>
                <a:gd name="T35" fmla="*/ 6 h 22"/>
                <a:gd name="T36" fmla="*/ 0 w 26"/>
                <a:gd name="T37" fmla="*/ 3 h 22"/>
                <a:gd name="T38" fmla="*/ 0 w 26"/>
                <a:gd name="T39"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22">
                  <a:moveTo>
                    <a:pt x="0" y="3"/>
                  </a:moveTo>
                  <a:lnTo>
                    <a:pt x="4" y="5"/>
                  </a:lnTo>
                  <a:lnTo>
                    <a:pt x="10" y="5"/>
                  </a:lnTo>
                  <a:lnTo>
                    <a:pt x="8" y="8"/>
                  </a:lnTo>
                  <a:lnTo>
                    <a:pt x="9" y="10"/>
                  </a:lnTo>
                  <a:lnTo>
                    <a:pt x="16" y="12"/>
                  </a:lnTo>
                  <a:lnTo>
                    <a:pt x="20" y="15"/>
                  </a:lnTo>
                  <a:lnTo>
                    <a:pt x="20" y="10"/>
                  </a:lnTo>
                  <a:lnTo>
                    <a:pt x="16" y="0"/>
                  </a:lnTo>
                  <a:lnTo>
                    <a:pt x="20" y="8"/>
                  </a:lnTo>
                  <a:lnTo>
                    <a:pt x="22" y="17"/>
                  </a:lnTo>
                  <a:lnTo>
                    <a:pt x="25" y="21"/>
                  </a:lnTo>
                  <a:lnTo>
                    <a:pt x="20" y="19"/>
                  </a:lnTo>
                  <a:lnTo>
                    <a:pt x="20" y="15"/>
                  </a:lnTo>
                  <a:lnTo>
                    <a:pt x="16" y="14"/>
                  </a:lnTo>
                  <a:lnTo>
                    <a:pt x="10" y="14"/>
                  </a:lnTo>
                  <a:lnTo>
                    <a:pt x="2" y="10"/>
                  </a:lnTo>
                  <a:lnTo>
                    <a:pt x="2" y="6"/>
                  </a:lnTo>
                  <a:lnTo>
                    <a:pt x="0" y="3"/>
                  </a:lnTo>
                  <a:lnTo>
                    <a:pt x="0"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7" name="Freeform 121"/>
            <p:cNvSpPr>
              <a:spLocks/>
            </p:cNvSpPr>
            <p:nvPr/>
          </p:nvSpPr>
          <p:spPr bwMode="auto">
            <a:xfrm>
              <a:off x="1536" y="2372"/>
              <a:ext cx="4" cy="8"/>
            </a:xfrm>
            <a:custGeom>
              <a:avLst/>
              <a:gdLst>
                <a:gd name="T0" fmla="*/ 0 w 4"/>
                <a:gd name="T1" fmla="*/ 0 h 8"/>
                <a:gd name="T2" fmla="*/ 3 w 4"/>
                <a:gd name="T3" fmla="*/ 2 h 8"/>
                <a:gd name="T4" fmla="*/ 2 w 4"/>
                <a:gd name="T5" fmla="*/ 7 h 8"/>
                <a:gd name="T6" fmla="*/ 0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3" y="2"/>
                  </a:lnTo>
                  <a:lnTo>
                    <a:pt x="2" y="7"/>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8" name="Freeform 122"/>
            <p:cNvSpPr>
              <a:spLocks/>
            </p:cNvSpPr>
            <p:nvPr/>
          </p:nvSpPr>
          <p:spPr bwMode="auto">
            <a:xfrm>
              <a:off x="1540" y="2381"/>
              <a:ext cx="14" cy="5"/>
            </a:xfrm>
            <a:custGeom>
              <a:avLst/>
              <a:gdLst>
                <a:gd name="T0" fmla="*/ 1 w 14"/>
                <a:gd name="T1" fmla="*/ 0 h 5"/>
                <a:gd name="T2" fmla="*/ 8 w 14"/>
                <a:gd name="T3" fmla="*/ 3 h 5"/>
                <a:gd name="T4" fmla="*/ 13 w 14"/>
                <a:gd name="T5" fmla="*/ 3 h 5"/>
                <a:gd name="T6" fmla="*/ 10 w 14"/>
                <a:gd name="T7" fmla="*/ 4 h 5"/>
                <a:gd name="T8" fmla="*/ 7 w 14"/>
                <a:gd name="T9" fmla="*/ 4 h 5"/>
                <a:gd name="T10" fmla="*/ 0 w 14"/>
                <a:gd name="T11" fmla="*/ 0 h 5"/>
                <a:gd name="T12" fmla="*/ 1 w 14"/>
                <a:gd name="T13" fmla="*/ 0 h 5"/>
                <a:gd name="T14" fmla="*/ 1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 y="0"/>
                  </a:moveTo>
                  <a:lnTo>
                    <a:pt x="8" y="3"/>
                  </a:lnTo>
                  <a:lnTo>
                    <a:pt x="13" y="3"/>
                  </a:lnTo>
                  <a:lnTo>
                    <a:pt x="10" y="4"/>
                  </a:lnTo>
                  <a:lnTo>
                    <a:pt x="7" y="4"/>
                  </a:lnTo>
                  <a:lnTo>
                    <a:pt x="0" y="0"/>
                  </a:lnTo>
                  <a:lnTo>
                    <a:pt x="1" y="0"/>
                  </a:lnTo>
                  <a:lnTo>
                    <a:pt x="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79" name="Freeform 123"/>
            <p:cNvSpPr>
              <a:spLocks/>
            </p:cNvSpPr>
            <p:nvPr/>
          </p:nvSpPr>
          <p:spPr bwMode="auto">
            <a:xfrm>
              <a:off x="1533" y="2354"/>
              <a:ext cx="9" cy="21"/>
            </a:xfrm>
            <a:custGeom>
              <a:avLst/>
              <a:gdLst>
                <a:gd name="T0" fmla="*/ 8 w 9"/>
                <a:gd name="T1" fmla="*/ 1 h 21"/>
                <a:gd name="T2" fmla="*/ 3 w 9"/>
                <a:gd name="T3" fmla="*/ 5 h 21"/>
                <a:gd name="T4" fmla="*/ 2 w 9"/>
                <a:gd name="T5" fmla="*/ 0 h 21"/>
                <a:gd name="T6" fmla="*/ 2 w 9"/>
                <a:gd name="T7" fmla="*/ 7 h 21"/>
                <a:gd name="T8" fmla="*/ 0 w 9"/>
                <a:gd name="T9" fmla="*/ 13 h 21"/>
                <a:gd name="T10" fmla="*/ 2 w 9"/>
                <a:gd name="T11" fmla="*/ 20 h 21"/>
                <a:gd name="T12" fmla="*/ 0 w 9"/>
                <a:gd name="T13" fmla="*/ 13 h 21"/>
                <a:gd name="T14" fmla="*/ 4 w 9"/>
                <a:gd name="T15" fmla="*/ 7 h 21"/>
                <a:gd name="T16" fmla="*/ 8 w 9"/>
                <a:gd name="T17" fmla="*/ 1 h 21"/>
                <a:gd name="T18" fmla="*/ 8 w 9"/>
                <a:gd name="T19"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8" y="1"/>
                  </a:moveTo>
                  <a:lnTo>
                    <a:pt x="3" y="5"/>
                  </a:lnTo>
                  <a:lnTo>
                    <a:pt x="2" y="0"/>
                  </a:lnTo>
                  <a:lnTo>
                    <a:pt x="2" y="7"/>
                  </a:lnTo>
                  <a:lnTo>
                    <a:pt x="0" y="13"/>
                  </a:lnTo>
                  <a:lnTo>
                    <a:pt x="2" y="20"/>
                  </a:lnTo>
                  <a:lnTo>
                    <a:pt x="0" y="13"/>
                  </a:lnTo>
                  <a:lnTo>
                    <a:pt x="4" y="7"/>
                  </a:lnTo>
                  <a:lnTo>
                    <a:pt x="8" y="1"/>
                  </a:lnTo>
                  <a:lnTo>
                    <a:pt x="8"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0" name="Freeform 124"/>
            <p:cNvSpPr>
              <a:spLocks/>
            </p:cNvSpPr>
            <p:nvPr/>
          </p:nvSpPr>
          <p:spPr bwMode="auto">
            <a:xfrm>
              <a:off x="1545" y="2360"/>
              <a:ext cx="7" cy="4"/>
            </a:xfrm>
            <a:custGeom>
              <a:avLst/>
              <a:gdLst>
                <a:gd name="T0" fmla="*/ 2 w 7"/>
                <a:gd name="T1" fmla="*/ 0 h 4"/>
                <a:gd name="T2" fmla="*/ 0 w 7"/>
                <a:gd name="T3" fmla="*/ 2 h 4"/>
                <a:gd name="T4" fmla="*/ 1 w 7"/>
                <a:gd name="T5" fmla="*/ 3 h 4"/>
                <a:gd name="T6" fmla="*/ 6 w 7"/>
                <a:gd name="T7" fmla="*/ 2 h 4"/>
                <a:gd name="T8" fmla="*/ 2 w 7"/>
                <a:gd name="T9" fmla="*/ 0 h 4"/>
                <a:gd name="T10" fmla="*/ 2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2" y="0"/>
                  </a:moveTo>
                  <a:lnTo>
                    <a:pt x="0" y="2"/>
                  </a:lnTo>
                  <a:lnTo>
                    <a:pt x="1" y="3"/>
                  </a:lnTo>
                  <a:lnTo>
                    <a:pt x="6" y="2"/>
                  </a:lnTo>
                  <a:lnTo>
                    <a:pt x="2" y="0"/>
                  </a:lnTo>
                  <a:lnTo>
                    <a:pt x="2"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1" name="Freeform 125"/>
            <p:cNvSpPr>
              <a:spLocks/>
            </p:cNvSpPr>
            <p:nvPr/>
          </p:nvSpPr>
          <p:spPr bwMode="auto">
            <a:xfrm>
              <a:off x="1533" y="2374"/>
              <a:ext cx="4" cy="9"/>
            </a:xfrm>
            <a:custGeom>
              <a:avLst/>
              <a:gdLst>
                <a:gd name="T0" fmla="*/ 2 w 4"/>
                <a:gd name="T1" fmla="*/ 0 h 9"/>
                <a:gd name="T2" fmla="*/ 3 w 4"/>
                <a:gd name="T3" fmla="*/ 5 h 9"/>
                <a:gd name="T4" fmla="*/ 2 w 4"/>
                <a:gd name="T5" fmla="*/ 8 h 9"/>
                <a:gd name="T6" fmla="*/ 0 w 4"/>
                <a:gd name="T7" fmla="*/ 5 h 9"/>
                <a:gd name="T8" fmla="*/ 2 w 4"/>
                <a:gd name="T9" fmla="*/ 0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lnTo>
                    <a:pt x="3" y="5"/>
                  </a:lnTo>
                  <a:lnTo>
                    <a:pt x="2" y="8"/>
                  </a:lnTo>
                  <a:lnTo>
                    <a:pt x="0" y="5"/>
                  </a:lnTo>
                  <a:lnTo>
                    <a:pt x="2" y="0"/>
                  </a:lnTo>
                  <a:lnTo>
                    <a:pt x="2"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2" name="Freeform 126"/>
            <p:cNvSpPr>
              <a:spLocks/>
            </p:cNvSpPr>
            <p:nvPr/>
          </p:nvSpPr>
          <p:spPr bwMode="auto">
            <a:xfrm>
              <a:off x="1536" y="2386"/>
              <a:ext cx="16" cy="17"/>
            </a:xfrm>
            <a:custGeom>
              <a:avLst/>
              <a:gdLst>
                <a:gd name="T0" fmla="*/ 0 w 16"/>
                <a:gd name="T1" fmla="*/ 0 h 17"/>
                <a:gd name="T2" fmla="*/ 9 w 16"/>
                <a:gd name="T3" fmla="*/ 13 h 17"/>
                <a:gd name="T4" fmla="*/ 15 w 16"/>
                <a:gd name="T5" fmla="*/ 16 h 17"/>
                <a:gd name="T6" fmla="*/ 7 w 16"/>
                <a:gd name="T7" fmla="*/ 13 h 17"/>
                <a:gd name="T8" fmla="*/ 4 w 16"/>
                <a:gd name="T9" fmla="*/ 11 h 17"/>
                <a:gd name="T10" fmla="*/ 0 w 16"/>
                <a:gd name="T11" fmla="*/ 5 h 17"/>
                <a:gd name="T12" fmla="*/ 0 w 16"/>
                <a:gd name="T13" fmla="*/ 0 h 17"/>
                <a:gd name="T14" fmla="*/ 0 w 16"/>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7">
                  <a:moveTo>
                    <a:pt x="0" y="0"/>
                  </a:moveTo>
                  <a:lnTo>
                    <a:pt x="9" y="13"/>
                  </a:lnTo>
                  <a:lnTo>
                    <a:pt x="15" y="16"/>
                  </a:lnTo>
                  <a:lnTo>
                    <a:pt x="7" y="13"/>
                  </a:lnTo>
                  <a:lnTo>
                    <a:pt x="4" y="11"/>
                  </a:lnTo>
                  <a:lnTo>
                    <a:pt x="0" y="5"/>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3" name="Freeform 127"/>
            <p:cNvSpPr>
              <a:spLocks/>
            </p:cNvSpPr>
            <p:nvPr/>
          </p:nvSpPr>
          <p:spPr bwMode="auto">
            <a:xfrm>
              <a:off x="1538" y="2324"/>
              <a:ext cx="4" cy="11"/>
            </a:xfrm>
            <a:custGeom>
              <a:avLst/>
              <a:gdLst>
                <a:gd name="T0" fmla="*/ 2 w 4"/>
                <a:gd name="T1" fmla="*/ 0 h 11"/>
                <a:gd name="T2" fmla="*/ 0 w 4"/>
                <a:gd name="T3" fmla="*/ 10 h 11"/>
                <a:gd name="T4" fmla="*/ 3 w 4"/>
                <a:gd name="T5" fmla="*/ 7 h 11"/>
                <a:gd name="T6" fmla="*/ 2 w 4"/>
                <a:gd name="T7" fmla="*/ 0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lnTo>
                    <a:pt x="0" y="10"/>
                  </a:lnTo>
                  <a:lnTo>
                    <a:pt x="3" y="7"/>
                  </a:lnTo>
                  <a:lnTo>
                    <a:pt x="2" y="0"/>
                  </a:lnTo>
                  <a:lnTo>
                    <a:pt x="2"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4" name="Freeform 128"/>
            <p:cNvSpPr>
              <a:spLocks/>
            </p:cNvSpPr>
            <p:nvPr/>
          </p:nvSpPr>
          <p:spPr bwMode="auto">
            <a:xfrm>
              <a:off x="1575" y="2355"/>
              <a:ext cx="12" cy="4"/>
            </a:xfrm>
            <a:custGeom>
              <a:avLst/>
              <a:gdLst>
                <a:gd name="T0" fmla="*/ 0 w 12"/>
                <a:gd name="T1" fmla="*/ 0 h 4"/>
                <a:gd name="T2" fmla="*/ 5 w 12"/>
                <a:gd name="T3" fmla="*/ 2 h 4"/>
                <a:gd name="T4" fmla="*/ 11 w 12"/>
                <a:gd name="T5" fmla="*/ 0 h 4"/>
                <a:gd name="T6" fmla="*/ 6 w 12"/>
                <a:gd name="T7" fmla="*/ 3 h 4"/>
                <a:gd name="T8" fmla="*/ 5 w 12"/>
                <a:gd name="T9" fmla="*/ 3 h 4"/>
                <a:gd name="T10" fmla="*/ 0 w 12"/>
                <a:gd name="T11" fmla="*/ 0 h 4"/>
                <a:gd name="T12" fmla="*/ 0 w 1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0"/>
                  </a:moveTo>
                  <a:lnTo>
                    <a:pt x="5" y="2"/>
                  </a:lnTo>
                  <a:lnTo>
                    <a:pt x="11" y="0"/>
                  </a:lnTo>
                  <a:lnTo>
                    <a:pt x="6" y="3"/>
                  </a:lnTo>
                  <a:lnTo>
                    <a:pt x="5" y="3"/>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5" name="Freeform 129"/>
            <p:cNvSpPr>
              <a:spLocks/>
            </p:cNvSpPr>
            <p:nvPr/>
          </p:nvSpPr>
          <p:spPr bwMode="auto">
            <a:xfrm>
              <a:off x="1559" y="2301"/>
              <a:ext cx="33" cy="19"/>
            </a:xfrm>
            <a:custGeom>
              <a:avLst/>
              <a:gdLst>
                <a:gd name="T0" fmla="*/ 32 w 33"/>
                <a:gd name="T1" fmla="*/ 14 h 19"/>
                <a:gd name="T2" fmla="*/ 32 w 33"/>
                <a:gd name="T3" fmla="*/ 9 h 19"/>
                <a:gd name="T4" fmla="*/ 27 w 33"/>
                <a:gd name="T5" fmla="*/ 5 h 19"/>
                <a:gd name="T6" fmla="*/ 28 w 33"/>
                <a:gd name="T7" fmla="*/ 12 h 19"/>
                <a:gd name="T8" fmla="*/ 26 w 33"/>
                <a:gd name="T9" fmla="*/ 10 h 19"/>
                <a:gd name="T10" fmla="*/ 16 w 33"/>
                <a:gd name="T11" fmla="*/ 0 h 19"/>
                <a:gd name="T12" fmla="*/ 21 w 33"/>
                <a:gd name="T13" fmla="*/ 12 h 19"/>
                <a:gd name="T14" fmla="*/ 15 w 33"/>
                <a:gd name="T15" fmla="*/ 7 h 19"/>
                <a:gd name="T16" fmla="*/ 12 w 33"/>
                <a:gd name="T17" fmla="*/ 7 h 19"/>
                <a:gd name="T18" fmla="*/ 13 w 33"/>
                <a:gd name="T19" fmla="*/ 15 h 19"/>
                <a:gd name="T20" fmla="*/ 10 w 33"/>
                <a:gd name="T21" fmla="*/ 12 h 19"/>
                <a:gd name="T22" fmla="*/ 1 w 33"/>
                <a:gd name="T23" fmla="*/ 11 h 19"/>
                <a:gd name="T24" fmla="*/ 6 w 33"/>
                <a:gd name="T25" fmla="*/ 15 h 19"/>
                <a:gd name="T26" fmla="*/ 0 w 33"/>
                <a:gd name="T27" fmla="*/ 14 h 19"/>
                <a:gd name="T28" fmla="*/ 1 w 33"/>
                <a:gd name="T29" fmla="*/ 17 h 19"/>
                <a:gd name="T30" fmla="*/ 12 w 33"/>
                <a:gd name="T31" fmla="*/ 16 h 19"/>
                <a:gd name="T32" fmla="*/ 15 w 33"/>
                <a:gd name="T33" fmla="*/ 18 h 19"/>
                <a:gd name="T34" fmla="*/ 16 w 33"/>
                <a:gd name="T35" fmla="*/ 15 h 19"/>
                <a:gd name="T36" fmla="*/ 21 w 33"/>
                <a:gd name="T37" fmla="*/ 16 h 19"/>
                <a:gd name="T38" fmla="*/ 24 w 33"/>
                <a:gd name="T39" fmla="*/ 15 h 19"/>
                <a:gd name="T40" fmla="*/ 23 w 33"/>
                <a:gd name="T41" fmla="*/ 13 h 19"/>
                <a:gd name="T42" fmla="*/ 29 w 33"/>
                <a:gd name="T43" fmla="*/ 14 h 19"/>
                <a:gd name="T44" fmla="*/ 32 w 33"/>
                <a:gd name="T45" fmla="*/ 14 h 19"/>
                <a:gd name="T46" fmla="*/ 32 w 33"/>
                <a:gd name="T4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19">
                  <a:moveTo>
                    <a:pt x="32" y="14"/>
                  </a:moveTo>
                  <a:lnTo>
                    <a:pt x="32" y="9"/>
                  </a:lnTo>
                  <a:lnTo>
                    <a:pt x="27" y="5"/>
                  </a:lnTo>
                  <a:lnTo>
                    <a:pt x="28" y="12"/>
                  </a:lnTo>
                  <a:lnTo>
                    <a:pt x="26" y="10"/>
                  </a:lnTo>
                  <a:lnTo>
                    <a:pt x="16" y="0"/>
                  </a:lnTo>
                  <a:lnTo>
                    <a:pt x="21" y="12"/>
                  </a:lnTo>
                  <a:lnTo>
                    <a:pt x="15" y="7"/>
                  </a:lnTo>
                  <a:lnTo>
                    <a:pt x="12" y="7"/>
                  </a:lnTo>
                  <a:lnTo>
                    <a:pt x="13" y="15"/>
                  </a:lnTo>
                  <a:lnTo>
                    <a:pt x="10" y="12"/>
                  </a:lnTo>
                  <a:lnTo>
                    <a:pt x="1" y="11"/>
                  </a:lnTo>
                  <a:lnTo>
                    <a:pt x="6" y="15"/>
                  </a:lnTo>
                  <a:lnTo>
                    <a:pt x="0" y="14"/>
                  </a:lnTo>
                  <a:lnTo>
                    <a:pt x="1" y="17"/>
                  </a:lnTo>
                  <a:lnTo>
                    <a:pt x="12" y="16"/>
                  </a:lnTo>
                  <a:lnTo>
                    <a:pt x="15" y="18"/>
                  </a:lnTo>
                  <a:lnTo>
                    <a:pt x="16" y="15"/>
                  </a:lnTo>
                  <a:lnTo>
                    <a:pt x="21" y="16"/>
                  </a:lnTo>
                  <a:lnTo>
                    <a:pt x="24" y="15"/>
                  </a:lnTo>
                  <a:lnTo>
                    <a:pt x="23" y="13"/>
                  </a:lnTo>
                  <a:lnTo>
                    <a:pt x="29" y="14"/>
                  </a:lnTo>
                  <a:lnTo>
                    <a:pt x="32" y="14"/>
                  </a:lnTo>
                  <a:lnTo>
                    <a:pt x="32" y="14"/>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6" name="Freeform 130"/>
            <p:cNvSpPr>
              <a:spLocks/>
            </p:cNvSpPr>
            <p:nvPr/>
          </p:nvSpPr>
          <p:spPr bwMode="auto">
            <a:xfrm>
              <a:off x="1557" y="2376"/>
              <a:ext cx="44" cy="33"/>
            </a:xfrm>
            <a:custGeom>
              <a:avLst/>
              <a:gdLst>
                <a:gd name="T0" fmla="*/ 25 w 44"/>
                <a:gd name="T1" fmla="*/ 0 h 33"/>
                <a:gd name="T2" fmla="*/ 15 w 44"/>
                <a:gd name="T3" fmla="*/ 9 h 33"/>
                <a:gd name="T4" fmla="*/ 15 w 44"/>
                <a:gd name="T5" fmla="*/ 11 h 33"/>
                <a:gd name="T6" fmla="*/ 18 w 44"/>
                <a:gd name="T7" fmla="*/ 11 h 33"/>
                <a:gd name="T8" fmla="*/ 15 w 44"/>
                <a:gd name="T9" fmla="*/ 20 h 33"/>
                <a:gd name="T10" fmla="*/ 2 w 44"/>
                <a:gd name="T11" fmla="*/ 23 h 33"/>
                <a:gd name="T12" fmla="*/ 0 w 44"/>
                <a:gd name="T13" fmla="*/ 24 h 33"/>
                <a:gd name="T14" fmla="*/ 23 w 44"/>
                <a:gd name="T15" fmla="*/ 23 h 33"/>
                <a:gd name="T16" fmla="*/ 19 w 44"/>
                <a:gd name="T17" fmla="*/ 29 h 33"/>
                <a:gd name="T18" fmla="*/ 10 w 44"/>
                <a:gd name="T19" fmla="*/ 32 h 33"/>
                <a:gd name="T20" fmla="*/ 28 w 44"/>
                <a:gd name="T21" fmla="*/ 27 h 33"/>
                <a:gd name="T22" fmla="*/ 33 w 44"/>
                <a:gd name="T23" fmla="*/ 18 h 33"/>
                <a:gd name="T24" fmla="*/ 39 w 44"/>
                <a:gd name="T25" fmla="*/ 15 h 33"/>
                <a:gd name="T26" fmla="*/ 43 w 44"/>
                <a:gd name="T27" fmla="*/ 3 h 33"/>
                <a:gd name="T28" fmla="*/ 39 w 44"/>
                <a:gd name="T29" fmla="*/ 3 h 33"/>
                <a:gd name="T30" fmla="*/ 23 w 44"/>
                <a:gd name="T31" fmla="*/ 13 h 33"/>
                <a:gd name="T32" fmla="*/ 20 w 44"/>
                <a:gd name="T33" fmla="*/ 10 h 33"/>
                <a:gd name="T34" fmla="*/ 25 w 44"/>
                <a:gd name="T35" fmla="*/ 0 h 33"/>
                <a:gd name="T36" fmla="*/ 25 w 44"/>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33">
                  <a:moveTo>
                    <a:pt x="25" y="0"/>
                  </a:moveTo>
                  <a:lnTo>
                    <a:pt x="15" y="9"/>
                  </a:lnTo>
                  <a:lnTo>
                    <a:pt x="15" y="11"/>
                  </a:lnTo>
                  <a:lnTo>
                    <a:pt x="18" y="11"/>
                  </a:lnTo>
                  <a:lnTo>
                    <a:pt x="15" y="20"/>
                  </a:lnTo>
                  <a:lnTo>
                    <a:pt x="2" y="23"/>
                  </a:lnTo>
                  <a:lnTo>
                    <a:pt x="0" y="24"/>
                  </a:lnTo>
                  <a:lnTo>
                    <a:pt x="23" y="23"/>
                  </a:lnTo>
                  <a:lnTo>
                    <a:pt x="19" y="29"/>
                  </a:lnTo>
                  <a:lnTo>
                    <a:pt x="10" y="32"/>
                  </a:lnTo>
                  <a:lnTo>
                    <a:pt x="28" y="27"/>
                  </a:lnTo>
                  <a:lnTo>
                    <a:pt x="33" y="18"/>
                  </a:lnTo>
                  <a:lnTo>
                    <a:pt x="39" y="15"/>
                  </a:lnTo>
                  <a:lnTo>
                    <a:pt x="43" y="3"/>
                  </a:lnTo>
                  <a:lnTo>
                    <a:pt x="39" y="3"/>
                  </a:lnTo>
                  <a:lnTo>
                    <a:pt x="23" y="13"/>
                  </a:lnTo>
                  <a:lnTo>
                    <a:pt x="20" y="10"/>
                  </a:lnTo>
                  <a:lnTo>
                    <a:pt x="25" y="0"/>
                  </a:lnTo>
                  <a:lnTo>
                    <a:pt x="25"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7" name="Freeform 131"/>
            <p:cNvSpPr>
              <a:spLocks/>
            </p:cNvSpPr>
            <p:nvPr/>
          </p:nvSpPr>
          <p:spPr bwMode="auto">
            <a:xfrm>
              <a:off x="1544" y="2310"/>
              <a:ext cx="14" cy="9"/>
            </a:xfrm>
            <a:custGeom>
              <a:avLst/>
              <a:gdLst>
                <a:gd name="T0" fmla="*/ 13 w 14"/>
                <a:gd name="T1" fmla="*/ 7 h 9"/>
                <a:gd name="T2" fmla="*/ 7 w 14"/>
                <a:gd name="T3" fmla="*/ 0 h 9"/>
                <a:gd name="T4" fmla="*/ 4 w 14"/>
                <a:gd name="T5" fmla="*/ 2 h 9"/>
                <a:gd name="T6" fmla="*/ 7 w 14"/>
                <a:gd name="T7" fmla="*/ 5 h 9"/>
                <a:gd name="T8" fmla="*/ 0 w 14"/>
                <a:gd name="T9" fmla="*/ 8 h 9"/>
                <a:gd name="T10" fmla="*/ 7 w 14"/>
                <a:gd name="T11" fmla="*/ 5 h 9"/>
                <a:gd name="T12" fmla="*/ 13 w 14"/>
                <a:gd name="T13" fmla="*/ 7 h 9"/>
                <a:gd name="T14" fmla="*/ 13 w 14"/>
                <a:gd name="T15" fmla="*/ 7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13" y="7"/>
                  </a:moveTo>
                  <a:lnTo>
                    <a:pt x="7" y="0"/>
                  </a:lnTo>
                  <a:lnTo>
                    <a:pt x="4" y="2"/>
                  </a:lnTo>
                  <a:lnTo>
                    <a:pt x="7" y="5"/>
                  </a:lnTo>
                  <a:lnTo>
                    <a:pt x="0" y="8"/>
                  </a:lnTo>
                  <a:lnTo>
                    <a:pt x="7" y="5"/>
                  </a:lnTo>
                  <a:lnTo>
                    <a:pt x="13" y="7"/>
                  </a:lnTo>
                  <a:lnTo>
                    <a:pt x="13" y="7"/>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8" name="Freeform 132"/>
            <p:cNvSpPr>
              <a:spLocks/>
            </p:cNvSpPr>
            <p:nvPr/>
          </p:nvSpPr>
          <p:spPr bwMode="auto">
            <a:xfrm>
              <a:off x="1556" y="2293"/>
              <a:ext cx="41" cy="7"/>
            </a:xfrm>
            <a:custGeom>
              <a:avLst/>
              <a:gdLst>
                <a:gd name="T0" fmla="*/ 40 w 41"/>
                <a:gd name="T1" fmla="*/ 1 h 7"/>
                <a:gd name="T2" fmla="*/ 36 w 41"/>
                <a:gd name="T3" fmla="*/ 2 h 7"/>
                <a:gd name="T4" fmla="*/ 32 w 41"/>
                <a:gd name="T5" fmla="*/ 1 h 7"/>
                <a:gd name="T6" fmla="*/ 32 w 41"/>
                <a:gd name="T7" fmla="*/ 4 h 7"/>
                <a:gd name="T8" fmla="*/ 26 w 41"/>
                <a:gd name="T9" fmla="*/ 1 h 7"/>
                <a:gd name="T10" fmla="*/ 14 w 41"/>
                <a:gd name="T11" fmla="*/ 1 h 7"/>
                <a:gd name="T12" fmla="*/ 6 w 41"/>
                <a:gd name="T13" fmla="*/ 6 h 7"/>
                <a:gd name="T14" fmla="*/ 0 w 41"/>
                <a:gd name="T15" fmla="*/ 4 h 7"/>
                <a:gd name="T16" fmla="*/ 13 w 41"/>
                <a:gd name="T17" fmla="*/ 1 h 7"/>
                <a:gd name="T18" fmla="*/ 30 w 41"/>
                <a:gd name="T19" fmla="*/ 0 h 7"/>
                <a:gd name="T20" fmla="*/ 40 w 41"/>
                <a:gd name="T21" fmla="*/ 1 h 7"/>
                <a:gd name="T22" fmla="*/ 40 w 41"/>
                <a:gd name="T2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
                  <a:moveTo>
                    <a:pt x="40" y="1"/>
                  </a:moveTo>
                  <a:lnTo>
                    <a:pt x="36" y="2"/>
                  </a:lnTo>
                  <a:lnTo>
                    <a:pt x="32" y="1"/>
                  </a:lnTo>
                  <a:lnTo>
                    <a:pt x="32" y="4"/>
                  </a:lnTo>
                  <a:lnTo>
                    <a:pt x="26" y="1"/>
                  </a:lnTo>
                  <a:lnTo>
                    <a:pt x="14" y="1"/>
                  </a:lnTo>
                  <a:lnTo>
                    <a:pt x="6" y="6"/>
                  </a:lnTo>
                  <a:lnTo>
                    <a:pt x="0" y="4"/>
                  </a:lnTo>
                  <a:lnTo>
                    <a:pt x="13" y="1"/>
                  </a:lnTo>
                  <a:lnTo>
                    <a:pt x="30" y="0"/>
                  </a:lnTo>
                  <a:lnTo>
                    <a:pt x="40" y="1"/>
                  </a:lnTo>
                  <a:lnTo>
                    <a:pt x="40" y="1"/>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89" name="Freeform 133"/>
            <p:cNvSpPr>
              <a:spLocks/>
            </p:cNvSpPr>
            <p:nvPr/>
          </p:nvSpPr>
          <p:spPr bwMode="auto">
            <a:xfrm>
              <a:off x="1544" y="2304"/>
              <a:ext cx="10" cy="14"/>
            </a:xfrm>
            <a:custGeom>
              <a:avLst/>
              <a:gdLst>
                <a:gd name="T0" fmla="*/ 9 w 10"/>
                <a:gd name="T1" fmla="*/ 0 h 14"/>
                <a:gd name="T2" fmla="*/ 3 w 10"/>
                <a:gd name="T3" fmla="*/ 5 h 14"/>
                <a:gd name="T4" fmla="*/ 3 w 10"/>
                <a:gd name="T5" fmla="*/ 12 h 14"/>
                <a:gd name="T6" fmla="*/ 1 w 10"/>
                <a:gd name="T7" fmla="*/ 13 h 14"/>
                <a:gd name="T8" fmla="*/ 0 w 10"/>
                <a:gd name="T9" fmla="*/ 12 h 14"/>
                <a:gd name="T10" fmla="*/ 1 w 10"/>
                <a:gd name="T11" fmla="*/ 4 h 14"/>
                <a:gd name="T12" fmla="*/ 7 w 10"/>
                <a:gd name="T13" fmla="*/ 0 h 14"/>
                <a:gd name="T14" fmla="*/ 9 w 10"/>
                <a:gd name="T15" fmla="*/ 0 h 14"/>
                <a:gd name="T16" fmla="*/ 9 w 10"/>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9" y="0"/>
                  </a:moveTo>
                  <a:lnTo>
                    <a:pt x="3" y="5"/>
                  </a:lnTo>
                  <a:lnTo>
                    <a:pt x="3" y="12"/>
                  </a:lnTo>
                  <a:lnTo>
                    <a:pt x="1" y="13"/>
                  </a:lnTo>
                  <a:lnTo>
                    <a:pt x="0" y="12"/>
                  </a:lnTo>
                  <a:lnTo>
                    <a:pt x="1" y="4"/>
                  </a:lnTo>
                  <a:lnTo>
                    <a:pt x="7" y="0"/>
                  </a:lnTo>
                  <a:lnTo>
                    <a:pt x="9" y="0"/>
                  </a:lnTo>
                  <a:lnTo>
                    <a:pt x="9"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0" name="Freeform 134"/>
            <p:cNvSpPr>
              <a:spLocks/>
            </p:cNvSpPr>
            <p:nvPr/>
          </p:nvSpPr>
          <p:spPr bwMode="auto">
            <a:xfrm>
              <a:off x="1603" y="2297"/>
              <a:ext cx="27" cy="52"/>
            </a:xfrm>
            <a:custGeom>
              <a:avLst/>
              <a:gdLst>
                <a:gd name="T0" fmla="*/ 0 w 27"/>
                <a:gd name="T1" fmla="*/ 0 h 52"/>
                <a:gd name="T2" fmla="*/ 3 w 27"/>
                <a:gd name="T3" fmla="*/ 3 h 52"/>
                <a:gd name="T4" fmla="*/ 9 w 27"/>
                <a:gd name="T5" fmla="*/ 4 h 52"/>
                <a:gd name="T6" fmla="*/ 5 w 27"/>
                <a:gd name="T7" fmla="*/ 7 h 52"/>
                <a:gd name="T8" fmla="*/ 9 w 27"/>
                <a:gd name="T9" fmla="*/ 9 h 52"/>
                <a:gd name="T10" fmla="*/ 3 w 27"/>
                <a:gd name="T11" fmla="*/ 10 h 52"/>
                <a:gd name="T12" fmla="*/ 5 w 27"/>
                <a:gd name="T13" fmla="*/ 11 h 52"/>
                <a:gd name="T14" fmla="*/ 13 w 27"/>
                <a:gd name="T15" fmla="*/ 13 h 52"/>
                <a:gd name="T16" fmla="*/ 15 w 27"/>
                <a:gd name="T17" fmla="*/ 17 h 52"/>
                <a:gd name="T18" fmla="*/ 8 w 27"/>
                <a:gd name="T19" fmla="*/ 14 h 52"/>
                <a:gd name="T20" fmla="*/ 13 w 27"/>
                <a:gd name="T21" fmla="*/ 19 h 52"/>
                <a:gd name="T22" fmla="*/ 8 w 27"/>
                <a:gd name="T23" fmla="*/ 20 h 52"/>
                <a:gd name="T24" fmla="*/ 15 w 27"/>
                <a:gd name="T25" fmla="*/ 27 h 52"/>
                <a:gd name="T26" fmla="*/ 18 w 27"/>
                <a:gd name="T27" fmla="*/ 35 h 52"/>
                <a:gd name="T28" fmla="*/ 12 w 27"/>
                <a:gd name="T29" fmla="*/ 29 h 52"/>
                <a:gd name="T30" fmla="*/ 10 w 27"/>
                <a:gd name="T31" fmla="*/ 32 h 52"/>
                <a:gd name="T32" fmla="*/ 18 w 27"/>
                <a:gd name="T33" fmla="*/ 45 h 52"/>
                <a:gd name="T34" fmla="*/ 22 w 27"/>
                <a:gd name="T35" fmla="*/ 42 h 52"/>
                <a:gd name="T36" fmla="*/ 19 w 27"/>
                <a:gd name="T37" fmla="*/ 39 h 52"/>
                <a:gd name="T38" fmla="*/ 23 w 27"/>
                <a:gd name="T39" fmla="*/ 41 h 52"/>
                <a:gd name="T40" fmla="*/ 26 w 27"/>
                <a:gd name="T41" fmla="*/ 51 h 52"/>
                <a:gd name="T42" fmla="*/ 26 w 27"/>
                <a:gd name="T43" fmla="*/ 37 h 52"/>
                <a:gd name="T44" fmla="*/ 19 w 27"/>
                <a:gd name="T45" fmla="*/ 30 h 52"/>
                <a:gd name="T46" fmla="*/ 22 w 27"/>
                <a:gd name="T47" fmla="*/ 27 h 52"/>
                <a:gd name="T48" fmla="*/ 16 w 27"/>
                <a:gd name="T49" fmla="*/ 11 h 52"/>
                <a:gd name="T50" fmla="*/ 12 w 27"/>
                <a:gd name="T51" fmla="*/ 10 h 52"/>
                <a:gd name="T52" fmla="*/ 13 w 27"/>
                <a:gd name="T53" fmla="*/ 5 h 52"/>
                <a:gd name="T54" fmla="*/ 9 w 27"/>
                <a:gd name="T55" fmla="*/ 3 h 52"/>
                <a:gd name="T56" fmla="*/ 0 w 27"/>
                <a:gd name="T57" fmla="*/ 0 h 52"/>
                <a:gd name="T58" fmla="*/ 0 w 27"/>
                <a:gd name="T5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52">
                  <a:moveTo>
                    <a:pt x="0" y="0"/>
                  </a:moveTo>
                  <a:lnTo>
                    <a:pt x="3" y="3"/>
                  </a:lnTo>
                  <a:lnTo>
                    <a:pt x="9" y="4"/>
                  </a:lnTo>
                  <a:lnTo>
                    <a:pt x="5" y="7"/>
                  </a:lnTo>
                  <a:lnTo>
                    <a:pt x="9" y="9"/>
                  </a:lnTo>
                  <a:lnTo>
                    <a:pt x="3" y="10"/>
                  </a:lnTo>
                  <a:lnTo>
                    <a:pt x="5" y="11"/>
                  </a:lnTo>
                  <a:lnTo>
                    <a:pt x="13" y="13"/>
                  </a:lnTo>
                  <a:lnTo>
                    <a:pt x="15" y="17"/>
                  </a:lnTo>
                  <a:lnTo>
                    <a:pt x="8" y="14"/>
                  </a:lnTo>
                  <a:lnTo>
                    <a:pt x="13" y="19"/>
                  </a:lnTo>
                  <a:lnTo>
                    <a:pt x="8" y="20"/>
                  </a:lnTo>
                  <a:lnTo>
                    <a:pt x="15" y="27"/>
                  </a:lnTo>
                  <a:lnTo>
                    <a:pt x="18" y="35"/>
                  </a:lnTo>
                  <a:lnTo>
                    <a:pt x="12" y="29"/>
                  </a:lnTo>
                  <a:lnTo>
                    <a:pt x="10" y="32"/>
                  </a:lnTo>
                  <a:lnTo>
                    <a:pt x="18" y="45"/>
                  </a:lnTo>
                  <a:lnTo>
                    <a:pt x="22" y="42"/>
                  </a:lnTo>
                  <a:lnTo>
                    <a:pt x="19" y="39"/>
                  </a:lnTo>
                  <a:lnTo>
                    <a:pt x="23" y="41"/>
                  </a:lnTo>
                  <a:lnTo>
                    <a:pt x="26" y="51"/>
                  </a:lnTo>
                  <a:lnTo>
                    <a:pt x="26" y="37"/>
                  </a:lnTo>
                  <a:lnTo>
                    <a:pt x="19" y="30"/>
                  </a:lnTo>
                  <a:lnTo>
                    <a:pt x="22" y="27"/>
                  </a:lnTo>
                  <a:lnTo>
                    <a:pt x="16" y="11"/>
                  </a:lnTo>
                  <a:lnTo>
                    <a:pt x="12" y="10"/>
                  </a:lnTo>
                  <a:lnTo>
                    <a:pt x="13" y="5"/>
                  </a:lnTo>
                  <a:lnTo>
                    <a:pt x="9" y="3"/>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1" name="Freeform 135"/>
            <p:cNvSpPr>
              <a:spLocks/>
            </p:cNvSpPr>
            <p:nvPr/>
          </p:nvSpPr>
          <p:spPr bwMode="auto">
            <a:xfrm>
              <a:off x="1590" y="2315"/>
              <a:ext cx="40" cy="58"/>
            </a:xfrm>
            <a:custGeom>
              <a:avLst/>
              <a:gdLst>
                <a:gd name="T0" fmla="*/ 6 w 40"/>
                <a:gd name="T1" fmla="*/ 0 h 58"/>
                <a:gd name="T2" fmla="*/ 13 w 40"/>
                <a:gd name="T3" fmla="*/ 6 h 58"/>
                <a:gd name="T4" fmla="*/ 7 w 40"/>
                <a:gd name="T5" fmla="*/ 5 h 58"/>
                <a:gd name="T6" fmla="*/ 10 w 40"/>
                <a:gd name="T7" fmla="*/ 14 h 58"/>
                <a:gd name="T8" fmla="*/ 15 w 40"/>
                <a:gd name="T9" fmla="*/ 14 h 58"/>
                <a:gd name="T10" fmla="*/ 13 w 40"/>
                <a:gd name="T11" fmla="*/ 10 h 58"/>
                <a:gd name="T12" fmla="*/ 18 w 40"/>
                <a:gd name="T13" fmla="*/ 14 h 58"/>
                <a:gd name="T14" fmla="*/ 21 w 40"/>
                <a:gd name="T15" fmla="*/ 21 h 58"/>
                <a:gd name="T16" fmla="*/ 16 w 40"/>
                <a:gd name="T17" fmla="*/ 19 h 58"/>
                <a:gd name="T18" fmla="*/ 19 w 40"/>
                <a:gd name="T19" fmla="*/ 26 h 58"/>
                <a:gd name="T20" fmla="*/ 32 w 40"/>
                <a:gd name="T21" fmla="*/ 32 h 58"/>
                <a:gd name="T22" fmla="*/ 29 w 40"/>
                <a:gd name="T23" fmla="*/ 32 h 58"/>
                <a:gd name="T24" fmla="*/ 16 w 40"/>
                <a:gd name="T25" fmla="*/ 29 h 58"/>
                <a:gd name="T26" fmla="*/ 24 w 40"/>
                <a:gd name="T27" fmla="*/ 36 h 58"/>
                <a:gd name="T28" fmla="*/ 38 w 40"/>
                <a:gd name="T29" fmla="*/ 42 h 58"/>
                <a:gd name="T30" fmla="*/ 39 w 40"/>
                <a:gd name="T31" fmla="*/ 49 h 58"/>
                <a:gd name="T32" fmla="*/ 34 w 40"/>
                <a:gd name="T33" fmla="*/ 47 h 58"/>
                <a:gd name="T34" fmla="*/ 32 w 40"/>
                <a:gd name="T35" fmla="*/ 51 h 58"/>
                <a:gd name="T36" fmla="*/ 21 w 40"/>
                <a:gd name="T37" fmla="*/ 57 h 58"/>
                <a:gd name="T38" fmla="*/ 26 w 40"/>
                <a:gd name="T39" fmla="*/ 46 h 58"/>
                <a:gd name="T40" fmla="*/ 26 w 40"/>
                <a:gd name="T41" fmla="*/ 41 h 58"/>
                <a:gd name="T42" fmla="*/ 21 w 40"/>
                <a:gd name="T43" fmla="*/ 36 h 58"/>
                <a:gd name="T44" fmla="*/ 18 w 40"/>
                <a:gd name="T45" fmla="*/ 36 h 58"/>
                <a:gd name="T46" fmla="*/ 10 w 40"/>
                <a:gd name="T47" fmla="*/ 42 h 58"/>
                <a:gd name="T48" fmla="*/ 16 w 40"/>
                <a:gd name="T49" fmla="*/ 36 h 58"/>
                <a:gd name="T50" fmla="*/ 11 w 40"/>
                <a:gd name="T51" fmla="*/ 36 h 58"/>
                <a:gd name="T52" fmla="*/ 6 w 40"/>
                <a:gd name="T53" fmla="*/ 29 h 58"/>
                <a:gd name="T54" fmla="*/ 16 w 40"/>
                <a:gd name="T55" fmla="*/ 33 h 58"/>
                <a:gd name="T56" fmla="*/ 10 w 40"/>
                <a:gd name="T57" fmla="*/ 27 h 58"/>
                <a:gd name="T58" fmla="*/ 5 w 40"/>
                <a:gd name="T59" fmla="*/ 19 h 58"/>
                <a:gd name="T60" fmla="*/ 0 w 40"/>
                <a:gd name="T61" fmla="*/ 23 h 58"/>
                <a:gd name="T62" fmla="*/ 3 w 40"/>
                <a:gd name="T63" fmla="*/ 16 h 58"/>
                <a:gd name="T64" fmla="*/ 1 w 40"/>
                <a:gd name="T65" fmla="*/ 11 h 58"/>
                <a:gd name="T66" fmla="*/ 3 w 40"/>
                <a:gd name="T67" fmla="*/ 4 h 58"/>
                <a:gd name="T68" fmla="*/ 6 w 40"/>
                <a:gd name="T69" fmla="*/ 0 h 58"/>
                <a:gd name="T70" fmla="*/ 6 w 40"/>
                <a:gd name="T7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58">
                  <a:moveTo>
                    <a:pt x="6" y="0"/>
                  </a:moveTo>
                  <a:lnTo>
                    <a:pt x="13" y="6"/>
                  </a:lnTo>
                  <a:lnTo>
                    <a:pt x="7" y="5"/>
                  </a:lnTo>
                  <a:lnTo>
                    <a:pt x="10" y="14"/>
                  </a:lnTo>
                  <a:lnTo>
                    <a:pt x="15" y="14"/>
                  </a:lnTo>
                  <a:lnTo>
                    <a:pt x="13" y="10"/>
                  </a:lnTo>
                  <a:lnTo>
                    <a:pt x="18" y="14"/>
                  </a:lnTo>
                  <a:lnTo>
                    <a:pt x="21" y="21"/>
                  </a:lnTo>
                  <a:lnTo>
                    <a:pt x="16" y="19"/>
                  </a:lnTo>
                  <a:lnTo>
                    <a:pt x="19" y="26"/>
                  </a:lnTo>
                  <a:lnTo>
                    <a:pt x="32" y="32"/>
                  </a:lnTo>
                  <a:lnTo>
                    <a:pt x="29" y="32"/>
                  </a:lnTo>
                  <a:lnTo>
                    <a:pt x="16" y="29"/>
                  </a:lnTo>
                  <a:lnTo>
                    <a:pt x="24" y="36"/>
                  </a:lnTo>
                  <a:lnTo>
                    <a:pt x="38" y="42"/>
                  </a:lnTo>
                  <a:lnTo>
                    <a:pt x="39" y="49"/>
                  </a:lnTo>
                  <a:lnTo>
                    <a:pt x="34" y="47"/>
                  </a:lnTo>
                  <a:lnTo>
                    <a:pt x="32" y="51"/>
                  </a:lnTo>
                  <a:lnTo>
                    <a:pt x="21" y="57"/>
                  </a:lnTo>
                  <a:lnTo>
                    <a:pt x="26" y="46"/>
                  </a:lnTo>
                  <a:lnTo>
                    <a:pt x="26" y="41"/>
                  </a:lnTo>
                  <a:lnTo>
                    <a:pt x="21" y="36"/>
                  </a:lnTo>
                  <a:lnTo>
                    <a:pt x="18" y="36"/>
                  </a:lnTo>
                  <a:lnTo>
                    <a:pt x="10" y="42"/>
                  </a:lnTo>
                  <a:lnTo>
                    <a:pt x="16" y="36"/>
                  </a:lnTo>
                  <a:lnTo>
                    <a:pt x="11" y="36"/>
                  </a:lnTo>
                  <a:lnTo>
                    <a:pt x="6" y="29"/>
                  </a:lnTo>
                  <a:lnTo>
                    <a:pt x="16" y="33"/>
                  </a:lnTo>
                  <a:lnTo>
                    <a:pt x="10" y="27"/>
                  </a:lnTo>
                  <a:lnTo>
                    <a:pt x="5" y="19"/>
                  </a:lnTo>
                  <a:lnTo>
                    <a:pt x="0" y="23"/>
                  </a:lnTo>
                  <a:lnTo>
                    <a:pt x="3" y="16"/>
                  </a:lnTo>
                  <a:lnTo>
                    <a:pt x="1" y="11"/>
                  </a:lnTo>
                  <a:lnTo>
                    <a:pt x="3" y="4"/>
                  </a:lnTo>
                  <a:lnTo>
                    <a:pt x="6" y="0"/>
                  </a:lnTo>
                  <a:lnTo>
                    <a:pt x="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2" name="Freeform 136"/>
            <p:cNvSpPr>
              <a:spLocks/>
            </p:cNvSpPr>
            <p:nvPr/>
          </p:nvSpPr>
          <p:spPr bwMode="auto">
            <a:xfrm>
              <a:off x="1590" y="2337"/>
              <a:ext cx="12" cy="27"/>
            </a:xfrm>
            <a:custGeom>
              <a:avLst/>
              <a:gdLst>
                <a:gd name="T0" fmla="*/ 1 w 12"/>
                <a:gd name="T1" fmla="*/ 0 h 27"/>
                <a:gd name="T2" fmla="*/ 8 w 12"/>
                <a:gd name="T3" fmla="*/ 14 h 27"/>
                <a:gd name="T4" fmla="*/ 5 w 12"/>
                <a:gd name="T5" fmla="*/ 14 h 27"/>
                <a:gd name="T6" fmla="*/ 7 w 12"/>
                <a:gd name="T7" fmla="*/ 21 h 27"/>
                <a:gd name="T8" fmla="*/ 11 w 12"/>
                <a:gd name="T9" fmla="*/ 24 h 27"/>
                <a:gd name="T10" fmla="*/ 5 w 12"/>
                <a:gd name="T11" fmla="*/ 26 h 27"/>
                <a:gd name="T12" fmla="*/ 6 w 12"/>
                <a:gd name="T13" fmla="*/ 24 h 27"/>
                <a:gd name="T14" fmla="*/ 0 w 12"/>
                <a:gd name="T15" fmla="*/ 12 h 27"/>
                <a:gd name="T16" fmla="*/ 3 w 12"/>
                <a:gd name="T17" fmla="*/ 12 h 27"/>
                <a:gd name="T18" fmla="*/ 0 w 12"/>
                <a:gd name="T19" fmla="*/ 7 h 27"/>
                <a:gd name="T20" fmla="*/ 1 w 12"/>
                <a:gd name="T21" fmla="*/ 0 h 27"/>
                <a:gd name="T22" fmla="*/ 1 w 12"/>
                <a:gd name="T2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7">
                  <a:moveTo>
                    <a:pt x="1" y="0"/>
                  </a:moveTo>
                  <a:lnTo>
                    <a:pt x="8" y="14"/>
                  </a:lnTo>
                  <a:lnTo>
                    <a:pt x="5" y="14"/>
                  </a:lnTo>
                  <a:lnTo>
                    <a:pt x="7" y="21"/>
                  </a:lnTo>
                  <a:lnTo>
                    <a:pt x="11" y="24"/>
                  </a:lnTo>
                  <a:lnTo>
                    <a:pt x="5" y="26"/>
                  </a:lnTo>
                  <a:lnTo>
                    <a:pt x="6" y="24"/>
                  </a:lnTo>
                  <a:lnTo>
                    <a:pt x="0" y="12"/>
                  </a:lnTo>
                  <a:lnTo>
                    <a:pt x="3" y="12"/>
                  </a:lnTo>
                  <a:lnTo>
                    <a:pt x="0" y="7"/>
                  </a:lnTo>
                  <a:lnTo>
                    <a:pt x="1" y="0"/>
                  </a:lnTo>
                  <a:lnTo>
                    <a:pt x="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3" name="Freeform 137"/>
            <p:cNvSpPr>
              <a:spLocks/>
            </p:cNvSpPr>
            <p:nvPr/>
          </p:nvSpPr>
          <p:spPr bwMode="auto">
            <a:xfrm>
              <a:off x="1603" y="2356"/>
              <a:ext cx="12" cy="14"/>
            </a:xfrm>
            <a:custGeom>
              <a:avLst/>
              <a:gdLst>
                <a:gd name="T0" fmla="*/ 0 w 12"/>
                <a:gd name="T1" fmla="*/ 2 h 14"/>
                <a:gd name="T2" fmla="*/ 8 w 12"/>
                <a:gd name="T3" fmla="*/ 0 h 14"/>
                <a:gd name="T4" fmla="*/ 11 w 12"/>
                <a:gd name="T5" fmla="*/ 3 h 14"/>
                <a:gd name="T6" fmla="*/ 7 w 12"/>
                <a:gd name="T7" fmla="*/ 13 h 14"/>
                <a:gd name="T8" fmla="*/ 9 w 12"/>
                <a:gd name="T9" fmla="*/ 5 h 14"/>
                <a:gd name="T10" fmla="*/ 7 w 12"/>
                <a:gd name="T11" fmla="*/ 2 h 14"/>
                <a:gd name="T12" fmla="*/ 0 w 12"/>
                <a:gd name="T13" fmla="*/ 2 h 14"/>
                <a:gd name="T14" fmla="*/ 0 w 12"/>
                <a:gd name="T15" fmla="*/ 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0" y="2"/>
                  </a:moveTo>
                  <a:lnTo>
                    <a:pt x="8" y="0"/>
                  </a:lnTo>
                  <a:lnTo>
                    <a:pt x="11" y="3"/>
                  </a:lnTo>
                  <a:lnTo>
                    <a:pt x="7" y="13"/>
                  </a:lnTo>
                  <a:lnTo>
                    <a:pt x="9" y="5"/>
                  </a:lnTo>
                  <a:lnTo>
                    <a:pt x="7" y="2"/>
                  </a:lnTo>
                  <a:lnTo>
                    <a:pt x="0" y="2"/>
                  </a:lnTo>
                  <a:lnTo>
                    <a:pt x="0" y="2"/>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4" name="Freeform 138"/>
            <p:cNvSpPr>
              <a:spLocks/>
            </p:cNvSpPr>
            <p:nvPr/>
          </p:nvSpPr>
          <p:spPr bwMode="auto">
            <a:xfrm>
              <a:off x="1596" y="2361"/>
              <a:ext cx="13" cy="15"/>
            </a:xfrm>
            <a:custGeom>
              <a:avLst/>
              <a:gdLst>
                <a:gd name="T0" fmla="*/ 6 w 13"/>
                <a:gd name="T1" fmla="*/ 3 h 15"/>
                <a:gd name="T2" fmla="*/ 7 w 13"/>
                <a:gd name="T3" fmla="*/ 8 h 15"/>
                <a:gd name="T4" fmla="*/ 4 w 13"/>
                <a:gd name="T5" fmla="*/ 9 h 15"/>
                <a:gd name="T6" fmla="*/ 0 w 13"/>
                <a:gd name="T7" fmla="*/ 14 h 15"/>
                <a:gd name="T8" fmla="*/ 4 w 13"/>
                <a:gd name="T9" fmla="*/ 11 h 15"/>
                <a:gd name="T10" fmla="*/ 10 w 13"/>
                <a:gd name="T11" fmla="*/ 10 h 15"/>
                <a:gd name="T12" fmla="*/ 12 w 13"/>
                <a:gd name="T13" fmla="*/ 4 h 15"/>
                <a:gd name="T14" fmla="*/ 10 w 13"/>
                <a:gd name="T15" fmla="*/ 0 h 15"/>
                <a:gd name="T16" fmla="*/ 6 w 13"/>
                <a:gd name="T17" fmla="*/ 3 h 15"/>
                <a:gd name="T18" fmla="*/ 6 w 13"/>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6" y="3"/>
                  </a:moveTo>
                  <a:lnTo>
                    <a:pt x="7" y="8"/>
                  </a:lnTo>
                  <a:lnTo>
                    <a:pt x="4" y="9"/>
                  </a:lnTo>
                  <a:lnTo>
                    <a:pt x="0" y="14"/>
                  </a:lnTo>
                  <a:lnTo>
                    <a:pt x="4" y="11"/>
                  </a:lnTo>
                  <a:lnTo>
                    <a:pt x="10" y="10"/>
                  </a:lnTo>
                  <a:lnTo>
                    <a:pt x="12" y="4"/>
                  </a:lnTo>
                  <a:lnTo>
                    <a:pt x="10" y="0"/>
                  </a:lnTo>
                  <a:lnTo>
                    <a:pt x="6" y="3"/>
                  </a:lnTo>
                  <a:lnTo>
                    <a:pt x="6"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5" name="Freeform 139"/>
            <p:cNvSpPr>
              <a:spLocks/>
            </p:cNvSpPr>
            <p:nvPr/>
          </p:nvSpPr>
          <p:spPr bwMode="auto">
            <a:xfrm>
              <a:off x="1600" y="2374"/>
              <a:ext cx="27" cy="52"/>
            </a:xfrm>
            <a:custGeom>
              <a:avLst/>
              <a:gdLst>
                <a:gd name="T0" fmla="*/ 12 w 27"/>
                <a:gd name="T1" fmla="*/ 0 h 52"/>
                <a:gd name="T2" fmla="*/ 3 w 27"/>
                <a:gd name="T3" fmla="*/ 7 h 52"/>
                <a:gd name="T4" fmla="*/ 5 w 27"/>
                <a:gd name="T5" fmla="*/ 17 h 52"/>
                <a:gd name="T6" fmla="*/ 0 w 27"/>
                <a:gd name="T7" fmla="*/ 51 h 52"/>
                <a:gd name="T8" fmla="*/ 1 w 27"/>
                <a:gd name="T9" fmla="*/ 48 h 52"/>
                <a:gd name="T10" fmla="*/ 8 w 27"/>
                <a:gd name="T11" fmla="*/ 22 h 52"/>
                <a:gd name="T12" fmla="*/ 18 w 27"/>
                <a:gd name="T13" fmla="*/ 12 h 52"/>
                <a:gd name="T14" fmla="*/ 23 w 27"/>
                <a:gd name="T15" fmla="*/ 23 h 52"/>
                <a:gd name="T16" fmla="*/ 26 w 27"/>
                <a:gd name="T17" fmla="*/ 27 h 52"/>
                <a:gd name="T18" fmla="*/ 21 w 27"/>
                <a:gd name="T19" fmla="*/ 8 h 52"/>
                <a:gd name="T20" fmla="*/ 22 w 27"/>
                <a:gd name="T21" fmla="*/ 4 h 52"/>
                <a:gd name="T22" fmla="*/ 12 w 27"/>
                <a:gd name="T23" fmla="*/ 0 h 52"/>
                <a:gd name="T24" fmla="*/ 12 w 27"/>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52">
                  <a:moveTo>
                    <a:pt x="12" y="0"/>
                  </a:moveTo>
                  <a:lnTo>
                    <a:pt x="3" y="7"/>
                  </a:lnTo>
                  <a:lnTo>
                    <a:pt x="5" y="17"/>
                  </a:lnTo>
                  <a:lnTo>
                    <a:pt x="0" y="51"/>
                  </a:lnTo>
                  <a:lnTo>
                    <a:pt x="1" y="48"/>
                  </a:lnTo>
                  <a:lnTo>
                    <a:pt x="8" y="22"/>
                  </a:lnTo>
                  <a:lnTo>
                    <a:pt x="18" y="12"/>
                  </a:lnTo>
                  <a:lnTo>
                    <a:pt x="23" y="23"/>
                  </a:lnTo>
                  <a:lnTo>
                    <a:pt x="26" y="27"/>
                  </a:lnTo>
                  <a:lnTo>
                    <a:pt x="21" y="8"/>
                  </a:lnTo>
                  <a:lnTo>
                    <a:pt x="22" y="4"/>
                  </a:lnTo>
                  <a:lnTo>
                    <a:pt x="12" y="0"/>
                  </a:lnTo>
                  <a:lnTo>
                    <a:pt x="12"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6" name="Line 140"/>
            <p:cNvSpPr>
              <a:spLocks noChangeShapeType="1"/>
            </p:cNvSpPr>
            <p:nvPr/>
          </p:nvSpPr>
          <p:spPr bwMode="auto">
            <a:xfrm flipH="1">
              <a:off x="1593" y="2429"/>
              <a:ext cx="6" cy="28"/>
            </a:xfrm>
            <a:prstGeom prst="line">
              <a:avLst/>
            </a:prstGeom>
            <a:noFill/>
            <a:ln w="9167">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597" name="Freeform 141"/>
            <p:cNvSpPr>
              <a:spLocks/>
            </p:cNvSpPr>
            <p:nvPr/>
          </p:nvSpPr>
          <p:spPr bwMode="auto">
            <a:xfrm>
              <a:off x="1620" y="2418"/>
              <a:ext cx="16" cy="13"/>
            </a:xfrm>
            <a:custGeom>
              <a:avLst/>
              <a:gdLst>
                <a:gd name="T0" fmla="*/ 0 w 16"/>
                <a:gd name="T1" fmla="*/ 12 h 13"/>
                <a:gd name="T2" fmla="*/ 14 w 16"/>
                <a:gd name="T3" fmla="*/ 0 h 13"/>
                <a:gd name="T4" fmla="*/ 12 w 16"/>
                <a:gd name="T5" fmla="*/ 3 h 13"/>
                <a:gd name="T6" fmla="*/ 15 w 16"/>
                <a:gd name="T7" fmla="*/ 5 h 13"/>
                <a:gd name="T8" fmla="*/ 0 w 16"/>
                <a:gd name="T9" fmla="*/ 12 h 13"/>
                <a:gd name="T10" fmla="*/ 0 w 16"/>
                <a:gd name="T11" fmla="*/ 12 h 13"/>
              </a:gdLst>
              <a:ahLst/>
              <a:cxnLst>
                <a:cxn ang="0">
                  <a:pos x="T0" y="T1"/>
                </a:cxn>
                <a:cxn ang="0">
                  <a:pos x="T2" y="T3"/>
                </a:cxn>
                <a:cxn ang="0">
                  <a:pos x="T4" y="T5"/>
                </a:cxn>
                <a:cxn ang="0">
                  <a:pos x="T6" y="T7"/>
                </a:cxn>
                <a:cxn ang="0">
                  <a:pos x="T8" y="T9"/>
                </a:cxn>
                <a:cxn ang="0">
                  <a:pos x="T10" y="T11"/>
                </a:cxn>
              </a:cxnLst>
              <a:rect l="0" t="0" r="r" b="b"/>
              <a:pathLst>
                <a:path w="16" h="13">
                  <a:moveTo>
                    <a:pt x="0" y="12"/>
                  </a:moveTo>
                  <a:lnTo>
                    <a:pt x="14" y="0"/>
                  </a:lnTo>
                  <a:lnTo>
                    <a:pt x="12" y="3"/>
                  </a:lnTo>
                  <a:lnTo>
                    <a:pt x="15" y="5"/>
                  </a:lnTo>
                  <a:lnTo>
                    <a:pt x="0" y="12"/>
                  </a:lnTo>
                  <a:lnTo>
                    <a:pt x="0" y="12"/>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8" name="Freeform 142"/>
            <p:cNvSpPr>
              <a:spLocks/>
            </p:cNvSpPr>
            <p:nvPr/>
          </p:nvSpPr>
          <p:spPr bwMode="auto">
            <a:xfrm>
              <a:off x="1627" y="2379"/>
              <a:ext cx="37" cy="15"/>
            </a:xfrm>
            <a:custGeom>
              <a:avLst/>
              <a:gdLst>
                <a:gd name="T0" fmla="*/ 0 w 37"/>
                <a:gd name="T1" fmla="*/ 0 h 15"/>
                <a:gd name="T2" fmla="*/ 11 w 37"/>
                <a:gd name="T3" fmla="*/ 8 h 15"/>
                <a:gd name="T4" fmla="*/ 21 w 37"/>
                <a:gd name="T5" fmla="*/ 11 h 15"/>
                <a:gd name="T6" fmla="*/ 29 w 37"/>
                <a:gd name="T7" fmla="*/ 14 h 15"/>
                <a:gd name="T8" fmla="*/ 36 w 37"/>
                <a:gd name="T9" fmla="*/ 12 h 15"/>
                <a:gd name="T10" fmla="*/ 30 w 37"/>
                <a:gd name="T11" fmla="*/ 12 h 15"/>
                <a:gd name="T12" fmla="*/ 20 w 37"/>
                <a:gd name="T13" fmla="*/ 7 h 15"/>
                <a:gd name="T14" fmla="*/ 12 w 37"/>
                <a:gd name="T15" fmla="*/ 6 h 15"/>
                <a:gd name="T16" fmla="*/ 0 w 37"/>
                <a:gd name="T17" fmla="*/ 0 h 15"/>
                <a:gd name="T18" fmla="*/ 0 w 3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5">
                  <a:moveTo>
                    <a:pt x="0" y="0"/>
                  </a:moveTo>
                  <a:lnTo>
                    <a:pt x="11" y="8"/>
                  </a:lnTo>
                  <a:lnTo>
                    <a:pt x="21" y="11"/>
                  </a:lnTo>
                  <a:lnTo>
                    <a:pt x="29" y="14"/>
                  </a:lnTo>
                  <a:lnTo>
                    <a:pt x="36" y="12"/>
                  </a:lnTo>
                  <a:lnTo>
                    <a:pt x="30" y="12"/>
                  </a:lnTo>
                  <a:lnTo>
                    <a:pt x="20" y="7"/>
                  </a:lnTo>
                  <a:lnTo>
                    <a:pt x="12" y="6"/>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599" name="Freeform 143"/>
            <p:cNvSpPr>
              <a:spLocks/>
            </p:cNvSpPr>
            <p:nvPr/>
          </p:nvSpPr>
          <p:spPr bwMode="auto">
            <a:xfrm>
              <a:off x="1645" y="2394"/>
              <a:ext cx="28" cy="70"/>
            </a:xfrm>
            <a:custGeom>
              <a:avLst/>
              <a:gdLst>
                <a:gd name="T0" fmla="*/ 27 w 28"/>
                <a:gd name="T1" fmla="*/ 7 h 70"/>
                <a:gd name="T2" fmla="*/ 14 w 28"/>
                <a:gd name="T3" fmla="*/ 22 h 70"/>
                <a:gd name="T4" fmla="*/ 14 w 28"/>
                <a:gd name="T5" fmla="*/ 30 h 70"/>
                <a:gd name="T6" fmla="*/ 0 w 28"/>
                <a:gd name="T7" fmla="*/ 69 h 70"/>
                <a:gd name="T8" fmla="*/ 12 w 28"/>
                <a:gd name="T9" fmla="*/ 29 h 70"/>
                <a:gd name="T10" fmla="*/ 12 w 28"/>
                <a:gd name="T11" fmla="*/ 13 h 70"/>
                <a:gd name="T12" fmla="*/ 14 w 28"/>
                <a:gd name="T13" fmla="*/ 10 h 70"/>
                <a:gd name="T14" fmla="*/ 15 w 28"/>
                <a:gd name="T15" fmla="*/ 17 h 70"/>
                <a:gd name="T16" fmla="*/ 19 w 28"/>
                <a:gd name="T17" fmla="*/ 5 h 70"/>
                <a:gd name="T18" fmla="*/ 25 w 28"/>
                <a:gd name="T19" fmla="*/ 0 h 70"/>
                <a:gd name="T20" fmla="*/ 27 w 28"/>
                <a:gd name="T21" fmla="*/ 7 h 70"/>
                <a:gd name="T22" fmla="*/ 27 w 28"/>
                <a:gd name="T23"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70">
                  <a:moveTo>
                    <a:pt x="27" y="7"/>
                  </a:moveTo>
                  <a:lnTo>
                    <a:pt x="14" y="22"/>
                  </a:lnTo>
                  <a:lnTo>
                    <a:pt x="14" y="30"/>
                  </a:lnTo>
                  <a:lnTo>
                    <a:pt x="0" y="69"/>
                  </a:lnTo>
                  <a:lnTo>
                    <a:pt x="12" y="29"/>
                  </a:lnTo>
                  <a:lnTo>
                    <a:pt x="12" y="13"/>
                  </a:lnTo>
                  <a:lnTo>
                    <a:pt x="14" y="10"/>
                  </a:lnTo>
                  <a:lnTo>
                    <a:pt x="15" y="17"/>
                  </a:lnTo>
                  <a:lnTo>
                    <a:pt x="19" y="5"/>
                  </a:lnTo>
                  <a:lnTo>
                    <a:pt x="25" y="0"/>
                  </a:lnTo>
                  <a:lnTo>
                    <a:pt x="27" y="7"/>
                  </a:lnTo>
                  <a:lnTo>
                    <a:pt x="27" y="7"/>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0" name="Freeform 144"/>
            <p:cNvSpPr>
              <a:spLocks/>
            </p:cNvSpPr>
            <p:nvPr/>
          </p:nvSpPr>
          <p:spPr bwMode="auto">
            <a:xfrm>
              <a:off x="1645" y="2437"/>
              <a:ext cx="22" cy="34"/>
            </a:xfrm>
            <a:custGeom>
              <a:avLst/>
              <a:gdLst>
                <a:gd name="T0" fmla="*/ 20 w 22"/>
                <a:gd name="T1" fmla="*/ 0 h 34"/>
                <a:gd name="T2" fmla="*/ 0 w 22"/>
                <a:gd name="T3" fmla="*/ 27 h 34"/>
                <a:gd name="T4" fmla="*/ 4 w 22"/>
                <a:gd name="T5" fmla="*/ 26 h 34"/>
                <a:gd name="T6" fmla="*/ 1 w 22"/>
                <a:gd name="T7" fmla="*/ 33 h 34"/>
                <a:gd name="T8" fmla="*/ 15 w 22"/>
                <a:gd name="T9" fmla="*/ 25 h 34"/>
                <a:gd name="T10" fmla="*/ 20 w 22"/>
                <a:gd name="T11" fmla="*/ 13 h 34"/>
                <a:gd name="T12" fmla="*/ 12 w 22"/>
                <a:gd name="T13" fmla="*/ 21 h 34"/>
                <a:gd name="T14" fmla="*/ 21 w 22"/>
                <a:gd name="T15" fmla="*/ 8 h 34"/>
                <a:gd name="T16" fmla="*/ 20 w 22"/>
                <a:gd name="T17" fmla="*/ 0 h 34"/>
                <a:gd name="T18" fmla="*/ 20 w 22"/>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34">
                  <a:moveTo>
                    <a:pt x="20" y="0"/>
                  </a:moveTo>
                  <a:lnTo>
                    <a:pt x="0" y="27"/>
                  </a:lnTo>
                  <a:lnTo>
                    <a:pt x="4" y="26"/>
                  </a:lnTo>
                  <a:lnTo>
                    <a:pt x="1" y="33"/>
                  </a:lnTo>
                  <a:lnTo>
                    <a:pt x="15" y="25"/>
                  </a:lnTo>
                  <a:lnTo>
                    <a:pt x="20" y="13"/>
                  </a:lnTo>
                  <a:lnTo>
                    <a:pt x="12" y="21"/>
                  </a:lnTo>
                  <a:lnTo>
                    <a:pt x="21" y="8"/>
                  </a:lnTo>
                  <a:lnTo>
                    <a:pt x="20" y="0"/>
                  </a:lnTo>
                  <a:lnTo>
                    <a:pt x="2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1" name="Freeform 145"/>
            <p:cNvSpPr>
              <a:spLocks/>
            </p:cNvSpPr>
            <p:nvPr/>
          </p:nvSpPr>
          <p:spPr bwMode="auto">
            <a:xfrm>
              <a:off x="1620" y="2436"/>
              <a:ext cx="25" cy="70"/>
            </a:xfrm>
            <a:custGeom>
              <a:avLst/>
              <a:gdLst>
                <a:gd name="T0" fmla="*/ 19 w 25"/>
                <a:gd name="T1" fmla="*/ 0 h 70"/>
                <a:gd name="T2" fmla="*/ 20 w 25"/>
                <a:gd name="T3" fmla="*/ 8 h 70"/>
                <a:gd name="T4" fmla="*/ 11 w 25"/>
                <a:gd name="T5" fmla="*/ 42 h 70"/>
                <a:gd name="T6" fmla="*/ 10 w 25"/>
                <a:gd name="T7" fmla="*/ 60 h 70"/>
                <a:gd name="T8" fmla="*/ 24 w 25"/>
                <a:gd name="T9" fmla="*/ 69 h 70"/>
                <a:gd name="T10" fmla="*/ 0 w 25"/>
                <a:gd name="T11" fmla="*/ 60 h 70"/>
                <a:gd name="T12" fmla="*/ 2 w 25"/>
                <a:gd name="T13" fmla="*/ 56 h 70"/>
                <a:gd name="T14" fmla="*/ 19 w 25"/>
                <a:gd name="T15" fmla="*/ 0 h 70"/>
                <a:gd name="T16" fmla="*/ 19 w 25"/>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70">
                  <a:moveTo>
                    <a:pt x="19" y="0"/>
                  </a:moveTo>
                  <a:lnTo>
                    <a:pt x="20" y="8"/>
                  </a:lnTo>
                  <a:lnTo>
                    <a:pt x="11" y="42"/>
                  </a:lnTo>
                  <a:lnTo>
                    <a:pt x="10" y="60"/>
                  </a:lnTo>
                  <a:lnTo>
                    <a:pt x="24" y="69"/>
                  </a:lnTo>
                  <a:lnTo>
                    <a:pt x="0" y="60"/>
                  </a:lnTo>
                  <a:lnTo>
                    <a:pt x="2" y="56"/>
                  </a:lnTo>
                  <a:lnTo>
                    <a:pt x="19" y="0"/>
                  </a:lnTo>
                  <a:lnTo>
                    <a:pt x="19"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2" name="Freeform 146"/>
            <p:cNvSpPr>
              <a:spLocks/>
            </p:cNvSpPr>
            <p:nvPr/>
          </p:nvSpPr>
          <p:spPr bwMode="auto">
            <a:xfrm>
              <a:off x="1605" y="2457"/>
              <a:ext cx="10" cy="36"/>
            </a:xfrm>
            <a:custGeom>
              <a:avLst/>
              <a:gdLst>
                <a:gd name="T0" fmla="*/ 0 w 10"/>
                <a:gd name="T1" fmla="*/ 2 h 36"/>
                <a:gd name="T2" fmla="*/ 6 w 10"/>
                <a:gd name="T3" fmla="*/ 2 h 36"/>
                <a:gd name="T4" fmla="*/ 5 w 10"/>
                <a:gd name="T5" fmla="*/ 18 h 36"/>
                <a:gd name="T6" fmla="*/ 7 w 10"/>
                <a:gd name="T7" fmla="*/ 17 h 36"/>
                <a:gd name="T8" fmla="*/ 4 w 10"/>
                <a:gd name="T9" fmla="*/ 35 h 36"/>
                <a:gd name="T10" fmla="*/ 9 w 10"/>
                <a:gd name="T11" fmla="*/ 27 h 36"/>
                <a:gd name="T12" fmla="*/ 8 w 10"/>
                <a:gd name="T13" fmla="*/ 0 h 36"/>
                <a:gd name="T14" fmla="*/ 0 w 10"/>
                <a:gd name="T15" fmla="*/ 2 h 36"/>
                <a:gd name="T16" fmla="*/ 0 w 10"/>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6">
                  <a:moveTo>
                    <a:pt x="0" y="2"/>
                  </a:moveTo>
                  <a:lnTo>
                    <a:pt x="6" y="2"/>
                  </a:lnTo>
                  <a:lnTo>
                    <a:pt x="5" y="18"/>
                  </a:lnTo>
                  <a:lnTo>
                    <a:pt x="7" y="17"/>
                  </a:lnTo>
                  <a:lnTo>
                    <a:pt x="4" y="35"/>
                  </a:lnTo>
                  <a:lnTo>
                    <a:pt x="9" y="27"/>
                  </a:lnTo>
                  <a:lnTo>
                    <a:pt x="8" y="0"/>
                  </a:lnTo>
                  <a:lnTo>
                    <a:pt x="0" y="2"/>
                  </a:lnTo>
                  <a:lnTo>
                    <a:pt x="0" y="2"/>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3" name="Freeform 147"/>
            <p:cNvSpPr>
              <a:spLocks/>
            </p:cNvSpPr>
            <p:nvPr/>
          </p:nvSpPr>
          <p:spPr bwMode="auto">
            <a:xfrm>
              <a:off x="1638" y="2464"/>
              <a:ext cx="49" cy="78"/>
            </a:xfrm>
            <a:custGeom>
              <a:avLst/>
              <a:gdLst>
                <a:gd name="T0" fmla="*/ 9 w 49"/>
                <a:gd name="T1" fmla="*/ 43 h 78"/>
                <a:gd name="T2" fmla="*/ 12 w 49"/>
                <a:gd name="T3" fmla="*/ 54 h 78"/>
                <a:gd name="T4" fmla="*/ 7 w 49"/>
                <a:gd name="T5" fmla="*/ 65 h 78"/>
                <a:gd name="T6" fmla="*/ 0 w 49"/>
                <a:gd name="T7" fmla="*/ 72 h 78"/>
                <a:gd name="T8" fmla="*/ 13 w 49"/>
                <a:gd name="T9" fmla="*/ 73 h 78"/>
                <a:gd name="T10" fmla="*/ 23 w 49"/>
                <a:gd name="T11" fmla="*/ 72 h 78"/>
                <a:gd name="T12" fmla="*/ 30 w 49"/>
                <a:gd name="T13" fmla="*/ 77 h 78"/>
                <a:gd name="T14" fmla="*/ 48 w 49"/>
                <a:gd name="T15" fmla="*/ 76 h 78"/>
                <a:gd name="T16" fmla="*/ 32 w 49"/>
                <a:gd name="T17" fmla="*/ 62 h 78"/>
                <a:gd name="T18" fmla="*/ 21 w 49"/>
                <a:gd name="T19" fmla="*/ 61 h 78"/>
                <a:gd name="T20" fmla="*/ 27 w 49"/>
                <a:gd name="T21" fmla="*/ 51 h 78"/>
                <a:gd name="T22" fmla="*/ 24 w 49"/>
                <a:gd name="T23" fmla="*/ 43 h 78"/>
                <a:gd name="T24" fmla="*/ 15 w 49"/>
                <a:gd name="T25" fmla="*/ 46 h 78"/>
                <a:gd name="T26" fmla="*/ 21 w 49"/>
                <a:gd name="T27" fmla="*/ 37 h 78"/>
                <a:gd name="T28" fmla="*/ 18 w 49"/>
                <a:gd name="T29" fmla="*/ 31 h 78"/>
                <a:gd name="T30" fmla="*/ 23 w 49"/>
                <a:gd name="T31" fmla="*/ 29 h 78"/>
                <a:gd name="T32" fmla="*/ 32 w 49"/>
                <a:gd name="T33" fmla="*/ 31 h 78"/>
                <a:gd name="T34" fmla="*/ 40 w 49"/>
                <a:gd name="T35" fmla="*/ 29 h 78"/>
                <a:gd name="T36" fmla="*/ 31 w 49"/>
                <a:gd name="T37" fmla="*/ 28 h 78"/>
                <a:gd name="T38" fmla="*/ 21 w 49"/>
                <a:gd name="T39" fmla="*/ 15 h 78"/>
                <a:gd name="T40" fmla="*/ 15 w 49"/>
                <a:gd name="T41" fmla="*/ 13 h 78"/>
                <a:gd name="T42" fmla="*/ 12 w 49"/>
                <a:gd name="T43" fmla="*/ 10 h 78"/>
                <a:gd name="T44" fmla="*/ 19 w 49"/>
                <a:gd name="T45" fmla="*/ 0 h 78"/>
                <a:gd name="T46" fmla="*/ 5 w 49"/>
                <a:gd name="T47" fmla="*/ 15 h 78"/>
                <a:gd name="T48" fmla="*/ 7 w 49"/>
                <a:gd name="T49" fmla="*/ 41 h 78"/>
                <a:gd name="T50" fmla="*/ 9 w 49"/>
                <a:gd name="T51" fmla="*/ 43 h 78"/>
                <a:gd name="T52" fmla="*/ 9 w 49"/>
                <a:gd name="T53"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78">
                  <a:moveTo>
                    <a:pt x="9" y="43"/>
                  </a:moveTo>
                  <a:lnTo>
                    <a:pt x="12" y="54"/>
                  </a:lnTo>
                  <a:lnTo>
                    <a:pt x="7" y="65"/>
                  </a:lnTo>
                  <a:lnTo>
                    <a:pt x="0" y="72"/>
                  </a:lnTo>
                  <a:lnTo>
                    <a:pt x="13" y="73"/>
                  </a:lnTo>
                  <a:lnTo>
                    <a:pt x="23" y="72"/>
                  </a:lnTo>
                  <a:lnTo>
                    <a:pt x="30" y="77"/>
                  </a:lnTo>
                  <a:lnTo>
                    <a:pt x="48" y="76"/>
                  </a:lnTo>
                  <a:lnTo>
                    <a:pt x="32" y="62"/>
                  </a:lnTo>
                  <a:lnTo>
                    <a:pt x="21" y="61"/>
                  </a:lnTo>
                  <a:lnTo>
                    <a:pt x="27" y="51"/>
                  </a:lnTo>
                  <a:lnTo>
                    <a:pt x="24" y="43"/>
                  </a:lnTo>
                  <a:lnTo>
                    <a:pt x="15" y="46"/>
                  </a:lnTo>
                  <a:lnTo>
                    <a:pt x="21" y="37"/>
                  </a:lnTo>
                  <a:lnTo>
                    <a:pt x="18" y="31"/>
                  </a:lnTo>
                  <a:lnTo>
                    <a:pt x="23" y="29"/>
                  </a:lnTo>
                  <a:lnTo>
                    <a:pt x="32" y="31"/>
                  </a:lnTo>
                  <a:lnTo>
                    <a:pt x="40" y="29"/>
                  </a:lnTo>
                  <a:lnTo>
                    <a:pt x="31" y="28"/>
                  </a:lnTo>
                  <a:lnTo>
                    <a:pt x="21" y="15"/>
                  </a:lnTo>
                  <a:lnTo>
                    <a:pt x="15" y="13"/>
                  </a:lnTo>
                  <a:lnTo>
                    <a:pt x="12" y="10"/>
                  </a:lnTo>
                  <a:lnTo>
                    <a:pt x="19" y="0"/>
                  </a:lnTo>
                  <a:lnTo>
                    <a:pt x="5" y="15"/>
                  </a:lnTo>
                  <a:lnTo>
                    <a:pt x="7" y="41"/>
                  </a:lnTo>
                  <a:lnTo>
                    <a:pt x="9" y="43"/>
                  </a:lnTo>
                  <a:lnTo>
                    <a:pt x="9" y="4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4" name="Freeform 148"/>
            <p:cNvSpPr>
              <a:spLocks/>
            </p:cNvSpPr>
            <p:nvPr/>
          </p:nvSpPr>
          <p:spPr bwMode="auto">
            <a:xfrm>
              <a:off x="1674" y="2429"/>
              <a:ext cx="22" cy="36"/>
            </a:xfrm>
            <a:custGeom>
              <a:avLst/>
              <a:gdLst>
                <a:gd name="T0" fmla="*/ 0 w 22"/>
                <a:gd name="T1" fmla="*/ 0 h 36"/>
                <a:gd name="T2" fmla="*/ 5 w 22"/>
                <a:gd name="T3" fmla="*/ 22 h 36"/>
                <a:gd name="T4" fmla="*/ 21 w 22"/>
                <a:gd name="T5" fmla="*/ 35 h 36"/>
                <a:gd name="T6" fmla="*/ 19 w 22"/>
                <a:gd name="T7" fmla="*/ 30 h 36"/>
                <a:gd name="T8" fmla="*/ 6 w 22"/>
                <a:gd name="T9" fmla="*/ 19 h 36"/>
                <a:gd name="T10" fmla="*/ 0 w 22"/>
                <a:gd name="T11" fmla="*/ 0 h 36"/>
                <a:gd name="T12" fmla="*/ 0 w 2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2" h="36">
                  <a:moveTo>
                    <a:pt x="0" y="0"/>
                  </a:moveTo>
                  <a:lnTo>
                    <a:pt x="5" y="22"/>
                  </a:lnTo>
                  <a:lnTo>
                    <a:pt x="21" y="35"/>
                  </a:lnTo>
                  <a:lnTo>
                    <a:pt x="19" y="30"/>
                  </a:lnTo>
                  <a:lnTo>
                    <a:pt x="6" y="19"/>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5" name="Freeform 149"/>
            <p:cNvSpPr>
              <a:spLocks/>
            </p:cNvSpPr>
            <p:nvPr/>
          </p:nvSpPr>
          <p:spPr bwMode="auto">
            <a:xfrm>
              <a:off x="1697" y="2484"/>
              <a:ext cx="15" cy="17"/>
            </a:xfrm>
            <a:custGeom>
              <a:avLst/>
              <a:gdLst>
                <a:gd name="T0" fmla="*/ 0 w 15"/>
                <a:gd name="T1" fmla="*/ 0 h 17"/>
                <a:gd name="T2" fmla="*/ 11 w 15"/>
                <a:gd name="T3" fmla="*/ 16 h 17"/>
                <a:gd name="T4" fmla="*/ 14 w 15"/>
                <a:gd name="T5" fmla="*/ 15 h 17"/>
                <a:gd name="T6" fmla="*/ 5 w 15"/>
                <a:gd name="T7" fmla="*/ 2 h 17"/>
                <a:gd name="T8" fmla="*/ 0 w 15"/>
                <a:gd name="T9" fmla="*/ 0 h 17"/>
                <a:gd name="T10" fmla="*/ 0 w 15"/>
                <a:gd name="T11" fmla="*/ 0 h 17"/>
              </a:gdLst>
              <a:ahLst/>
              <a:cxnLst>
                <a:cxn ang="0">
                  <a:pos x="T0" y="T1"/>
                </a:cxn>
                <a:cxn ang="0">
                  <a:pos x="T2" y="T3"/>
                </a:cxn>
                <a:cxn ang="0">
                  <a:pos x="T4" y="T5"/>
                </a:cxn>
                <a:cxn ang="0">
                  <a:pos x="T6" y="T7"/>
                </a:cxn>
                <a:cxn ang="0">
                  <a:pos x="T8" y="T9"/>
                </a:cxn>
                <a:cxn ang="0">
                  <a:pos x="T10" y="T11"/>
                </a:cxn>
              </a:cxnLst>
              <a:rect l="0" t="0" r="r" b="b"/>
              <a:pathLst>
                <a:path w="15" h="17">
                  <a:moveTo>
                    <a:pt x="0" y="0"/>
                  </a:moveTo>
                  <a:lnTo>
                    <a:pt x="11" y="16"/>
                  </a:lnTo>
                  <a:lnTo>
                    <a:pt x="14" y="15"/>
                  </a:lnTo>
                  <a:lnTo>
                    <a:pt x="5" y="2"/>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6" name="Freeform 150"/>
            <p:cNvSpPr>
              <a:spLocks/>
            </p:cNvSpPr>
            <p:nvPr/>
          </p:nvSpPr>
          <p:spPr bwMode="auto">
            <a:xfrm>
              <a:off x="1672" y="2401"/>
              <a:ext cx="9" cy="26"/>
            </a:xfrm>
            <a:custGeom>
              <a:avLst/>
              <a:gdLst>
                <a:gd name="T0" fmla="*/ 0 w 9"/>
                <a:gd name="T1" fmla="*/ 0 h 26"/>
                <a:gd name="T2" fmla="*/ 8 w 9"/>
                <a:gd name="T3" fmla="*/ 14 h 26"/>
                <a:gd name="T4" fmla="*/ 3 w 9"/>
                <a:gd name="T5" fmla="*/ 25 h 26"/>
              </a:gdLst>
              <a:ahLst/>
              <a:cxnLst>
                <a:cxn ang="0">
                  <a:pos x="T0" y="T1"/>
                </a:cxn>
                <a:cxn ang="0">
                  <a:pos x="T2" y="T3"/>
                </a:cxn>
                <a:cxn ang="0">
                  <a:pos x="T4" y="T5"/>
                </a:cxn>
              </a:cxnLst>
              <a:rect l="0" t="0" r="r" b="b"/>
              <a:pathLst>
                <a:path w="9" h="26">
                  <a:moveTo>
                    <a:pt x="0" y="0"/>
                  </a:moveTo>
                  <a:lnTo>
                    <a:pt x="8" y="14"/>
                  </a:lnTo>
                  <a:lnTo>
                    <a:pt x="3" y="25"/>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7" name="Line 151"/>
            <p:cNvSpPr>
              <a:spLocks noChangeShapeType="1"/>
            </p:cNvSpPr>
            <p:nvPr/>
          </p:nvSpPr>
          <p:spPr bwMode="auto">
            <a:xfrm>
              <a:off x="1695" y="2466"/>
              <a:ext cx="2" cy="18"/>
            </a:xfrm>
            <a:prstGeom prst="line">
              <a:avLst/>
            </a:prstGeom>
            <a:noFill/>
            <a:ln w="9167">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608" name="Freeform 152"/>
            <p:cNvSpPr>
              <a:spLocks/>
            </p:cNvSpPr>
            <p:nvPr/>
          </p:nvSpPr>
          <p:spPr bwMode="auto">
            <a:xfrm>
              <a:off x="1740" y="2346"/>
              <a:ext cx="7" cy="15"/>
            </a:xfrm>
            <a:custGeom>
              <a:avLst/>
              <a:gdLst>
                <a:gd name="T0" fmla="*/ 1 w 7"/>
                <a:gd name="T1" fmla="*/ 0 h 15"/>
                <a:gd name="T2" fmla="*/ 0 w 7"/>
                <a:gd name="T3" fmla="*/ 3 h 15"/>
                <a:gd name="T4" fmla="*/ 5 w 7"/>
                <a:gd name="T5" fmla="*/ 14 h 15"/>
                <a:gd name="T6" fmla="*/ 6 w 7"/>
                <a:gd name="T7" fmla="*/ 14 h 15"/>
                <a:gd name="T8" fmla="*/ 1 w 7"/>
                <a:gd name="T9" fmla="*/ 0 h 15"/>
                <a:gd name="T10" fmla="*/ 1 w 7"/>
                <a:gd name="T11" fmla="*/ 0 h 15"/>
              </a:gdLst>
              <a:ahLst/>
              <a:cxnLst>
                <a:cxn ang="0">
                  <a:pos x="T0" y="T1"/>
                </a:cxn>
                <a:cxn ang="0">
                  <a:pos x="T2" y="T3"/>
                </a:cxn>
                <a:cxn ang="0">
                  <a:pos x="T4" y="T5"/>
                </a:cxn>
                <a:cxn ang="0">
                  <a:pos x="T6" y="T7"/>
                </a:cxn>
                <a:cxn ang="0">
                  <a:pos x="T8" y="T9"/>
                </a:cxn>
                <a:cxn ang="0">
                  <a:pos x="T10" y="T11"/>
                </a:cxn>
              </a:cxnLst>
              <a:rect l="0" t="0" r="r" b="b"/>
              <a:pathLst>
                <a:path w="7" h="15">
                  <a:moveTo>
                    <a:pt x="1" y="0"/>
                  </a:moveTo>
                  <a:lnTo>
                    <a:pt x="0" y="3"/>
                  </a:lnTo>
                  <a:lnTo>
                    <a:pt x="5" y="14"/>
                  </a:lnTo>
                  <a:lnTo>
                    <a:pt x="6" y="14"/>
                  </a:lnTo>
                  <a:lnTo>
                    <a:pt x="1" y="0"/>
                  </a:lnTo>
                  <a:lnTo>
                    <a:pt x="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09" name="Freeform 153"/>
            <p:cNvSpPr>
              <a:spLocks/>
            </p:cNvSpPr>
            <p:nvPr/>
          </p:nvSpPr>
          <p:spPr bwMode="auto">
            <a:xfrm>
              <a:off x="1738" y="2337"/>
              <a:ext cx="16" cy="11"/>
            </a:xfrm>
            <a:custGeom>
              <a:avLst/>
              <a:gdLst>
                <a:gd name="T0" fmla="*/ 0 w 16"/>
                <a:gd name="T1" fmla="*/ 0 h 11"/>
                <a:gd name="T2" fmla="*/ 0 w 16"/>
                <a:gd name="T3" fmla="*/ 4 h 11"/>
                <a:gd name="T4" fmla="*/ 6 w 16"/>
                <a:gd name="T5" fmla="*/ 8 h 11"/>
                <a:gd name="T6" fmla="*/ 6 w 16"/>
                <a:gd name="T7" fmla="*/ 10 h 11"/>
                <a:gd name="T8" fmla="*/ 11 w 16"/>
                <a:gd name="T9" fmla="*/ 8 h 11"/>
                <a:gd name="T10" fmla="*/ 15 w 16"/>
                <a:gd name="T11" fmla="*/ 8 h 11"/>
                <a:gd name="T12" fmla="*/ 11 w 16"/>
                <a:gd name="T13" fmla="*/ 6 h 11"/>
                <a:gd name="T14" fmla="*/ 6 w 16"/>
                <a:gd name="T15" fmla="*/ 6 h 11"/>
                <a:gd name="T16" fmla="*/ 0 w 16"/>
                <a:gd name="T17" fmla="*/ 0 h 11"/>
                <a:gd name="T18" fmla="*/ 0 w 16"/>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0" y="0"/>
                  </a:moveTo>
                  <a:lnTo>
                    <a:pt x="0" y="4"/>
                  </a:lnTo>
                  <a:lnTo>
                    <a:pt x="6" y="8"/>
                  </a:lnTo>
                  <a:lnTo>
                    <a:pt x="6" y="10"/>
                  </a:lnTo>
                  <a:lnTo>
                    <a:pt x="11" y="8"/>
                  </a:lnTo>
                  <a:lnTo>
                    <a:pt x="15" y="8"/>
                  </a:lnTo>
                  <a:lnTo>
                    <a:pt x="11" y="6"/>
                  </a:lnTo>
                  <a:lnTo>
                    <a:pt x="6" y="6"/>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0" name="Freeform 154"/>
            <p:cNvSpPr>
              <a:spLocks/>
            </p:cNvSpPr>
            <p:nvPr/>
          </p:nvSpPr>
          <p:spPr bwMode="auto">
            <a:xfrm>
              <a:off x="1746" y="2348"/>
              <a:ext cx="15" cy="10"/>
            </a:xfrm>
            <a:custGeom>
              <a:avLst/>
              <a:gdLst>
                <a:gd name="T0" fmla="*/ 12 w 15"/>
                <a:gd name="T1" fmla="*/ 0 h 10"/>
                <a:gd name="T2" fmla="*/ 4 w 15"/>
                <a:gd name="T3" fmla="*/ 0 h 10"/>
                <a:gd name="T4" fmla="*/ 0 w 15"/>
                <a:gd name="T5" fmla="*/ 3 h 10"/>
                <a:gd name="T6" fmla="*/ 3 w 15"/>
                <a:gd name="T7" fmla="*/ 9 h 10"/>
                <a:gd name="T8" fmla="*/ 7 w 15"/>
                <a:gd name="T9" fmla="*/ 9 h 10"/>
                <a:gd name="T10" fmla="*/ 4 w 15"/>
                <a:gd name="T11" fmla="*/ 3 h 10"/>
                <a:gd name="T12" fmla="*/ 7 w 15"/>
                <a:gd name="T13" fmla="*/ 1 h 10"/>
                <a:gd name="T14" fmla="*/ 14 w 15"/>
                <a:gd name="T15" fmla="*/ 1 h 10"/>
                <a:gd name="T16" fmla="*/ 12 w 15"/>
                <a:gd name="T17" fmla="*/ 0 h 10"/>
                <a:gd name="T18" fmla="*/ 12 w 15"/>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
                  <a:moveTo>
                    <a:pt x="12" y="0"/>
                  </a:moveTo>
                  <a:lnTo>
                    <a:pt x="4" y="0"/>
                  </a:lnTo>
                  <a:lnTo>
                    <a:pt x="0" y="3"/>
                  </a:lnTo>
                  <a:lnTo>
                    <a:pt x="3" y="9"/>
                  </a:lnTo>
                  <a:lnTo>
                    <a:pt x="7" y="9"/>
                  </a:lnTo>
                  <a:lnTo>
                    <a:pt x="4" y="3"/>
                  </a:lnTo>
                  <a:lnTo>
                    <a:pt x="7" y="1"/>
                  </a:lnTo>
                  <a:lnTo>
                    <a:pt x="14" y="1"/>
                  </a:lnTo>
                  <a:lnTo>
                    <a:pt x="12" y="0"/>
                  </a:lnTo>
                  <a:lnTo>
                    <a:pt x="12"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1" name="Freeform 155"/>
            <p:cNvSpPr>
              <a:spLocks/>
            </p:cNvSpPr>
            <p:nvPr/>
          </p:nvSpPr>
          <p:spPr bwMode="auto">
            <a:xfrm>
              <a:off x="1763" y="2304"/>
              <a:ext cx="88" cy="84"/>
            </a:xfrm>
            <a:custGeom>
              <a:avLst/>
              <a:gdLst>
                <a:gd name="T0" fmla="*/ 15 w 88"/>
                <a:gd name="T1" fmla="*/ 44 h 84"/>
                <a:gd name="T2" fmla="*/ 12 w 88"/>
                <a:gd name="T3" fmla="*/ 33 h 84"/>
                <a:gd name="T4" fmla="*/ 29 w 88"/>
                <a:gd name="T5" fmla="*/ 41 h 84"/>
                <a:gd name="T6" fmla="*/ 30 w 88"/>
                <a:gd name="T7" fmla="*/ 32 h 84"/>
                <a:gd name="T8" fmla="*/ 45 w 88"/>
                <a:gd name="T9" fmla="*/ 35 h 84"/>
                <a:gd name="T10" fmla="*/ 46 w 88"/>
                <a:gd name="T11" fmla="*/ 30 h 84"/>
                <a:gd name="T12" fmla="*/ 42 w 88"/>
                <a:gd name="T13" fmla="*/ 24 h 84"/>
                <a:gd name="T14" fmla="*/ 33 w 88"/>
                <a:gd name="T15" fmla="*/ 17 h 84"/>
                <a:gd name="T16" fmla="*/ 33 w 88"/>
                <a:gd name="T17" fmla="*/ 10 h 84"/>
                <a:gd name="T18" fmla="*/ 38 w 88"/>
                <a:gd name="T19" fmla="*/ 7 h 84"/>
                <a:gd name="T20" fmla="*/ 42 w 88"/>
                <a:gd name="T21" fmla="*/ 2 h 84"/>
                <a:gd name="T22" fmla="*/ 48 w 88"/>
                <a:gd name="T23" fmla="*/ 0 h 84"/>
                <a:gd name="T24" fmla="*/ 59 w 88"/>
                <a:gd name="T25" fmla="*/ 20 h 84"/>
                <a:gd name="T26" fmla="*/ 55 w 88"/>
                <a:gd name="T27" fmla="*/ 22 h 84"/>
                <a:gd name="T28" fmla="*/ 52 w 88"/>
                <a:gd name="T29" fmla="*/ 24 h 84"/>
                <a:gd name="T30" fmla="*/ 52 w 88"/>
                <a:gd name="T31" fmla="*/ 32 h 84"/>
                <a:gd name="T32" fmla="*/ 55 w 88"/>
                <a:gd name="T33" fmla="*/ 28 h 84"/>
                <a:gd name="T34" fmla="*/ 59 w 88"/>
                <a:gd name="T35" fmla="*/ 22 h 84"/>
                <a:gd name="T36" fmla="*/ 63 w 88"/>
                <a:gd name="T37" fmla="*/ 22 h 84"/>
                <a:gd name="T38" fmla="*/ 65 w 88"/>
                <a:gd name="T39" fmla="*/ 10 h 84"/>
                <a:gd name="T40" fmla="*/ 68 w 88"/>
                <a:gd name="T41" fmla="*/ 10 h 84"/>
                <a:gd name="T42" fmla="*/ 77 w 88"/>
                <a:gd name="T43" fmla="*/ 27 h 84"/>
                <a:gd name="T44" fmla="*/ 85 w 88"/>
                <a:gd name="T45" fmla="*/ 32 h 84"/>
                <a:gd name="T46" fmla="*/ 85 w 88"/>
                <a:gd name="T47" fmla="*/ 57 h 84"/>
                <a:gd name="T48" fmla="*/ 75 w 88"/>
                <a:gd name="T49" fmla="*/ 71 h 84"/>
                <a:gd name="T50" fmla="*/ 71 w 88"/>
                <a:gd name="T51" fmla="*/ 80 h 84"/>
                <a:gd name="T52" fmla="*/ 63 w 88"/>
                <a:gd name="T53" fmla="*/ 77 h 84"/>
                <a:gd name="T54" fmla="*/ 52 w 88"/>
                <a:gd name="T55" fmla="*/ 77 h 84"/>
                <a:gd name="T56" fmla="*/ 53 w 88"/>
                <a:gd name="T57" fmla="*/ 70 h 84"/>
                <a:gd name="T58" fmla="*/ 47 w 88"/>
                <a:gd name="T59" fmla="*/ 62 h 84"/>
                <a:gd name="T60" fmla="*/ 35 w 88"/>
                <a:gd name="T61" fmla="*/ 68 h 84"/>
                <a:gd name="T62" fmla="*/ 44 w 88"/>
                <a:gd name="T63" fmla="*/ 62 h 84"/>
                <a:gd name="T64" fmla="*/ 48 w 88"/>
                <a:gd name="T65" fmla="*/ 45 h 84"/>
                <a:gd name="T66" fmla="*/ 35 w 88"/>
                <a:gd name="T67" fmla="*/ 43 h 84"/>
                <a:gd name="T68" fmla="*/ 26 w 88"/>
                <a:gd name="T69" fmla="*/ 51 h 84"/>
                <a:gd name="T70" fmla="*/ 20 w 88"/>
                <a:gd name="T71" fmla="*/ 47 h 84"/>
                <a:gd name="T72" fmla="*/ 2 w 88"/>
                <a:gd name="T73" fmla="*/ 45 h 84"/>
                <a:gd name="T74" fmla="*/ 0 w 88"/>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4">
                  <a:moveTo>
                    <a:pt x="0" y="44"/>
                  </a:moveTo>
                  <a:lnTo>
                    <a:pt x="15" y="44"/>
                  </a:lnTo>
                  <a:lnTo>
                    <a:pt x="15" y="42"/>
                  </a:lnTo>
                  <a:lnTo>
                    <a:pt x="12" y="33"/>
                  </a:lnTo>
                  <a:lnTo>
                    <a:pt x="20" y="40"/>
                  </a:lnTo>
                  <a:lnTo>
                    <a:pt x="29" y="41"/>
                  </a:lnTo>
                  <a:lnTo>
                    <a:pt x="37" y="38"/>
                  </a:lnTo>
                  <a:lnTo>
                    <a:pt x="30" y="32"/>
                  </a:lnTo>
                  <a:lnTo>
                    <a:pt x="43" y="36"/>
                  </a:lnTo>
                  <a:lnTo>
                    <a:pt x="45" y="35"/>
                  </a:lnTo>
                  <a:lnTo>
                    <a:pt x="39" y="29"/>
                  </a:lnTo>
                  <a:lnTo>
                    <a:pt x="46" y="30"/>
                  </a:lnTo>
                  <a:lnTo>
                    <a:pt x="42" y="21"/>
                  </a:lnTo>
                  <a:lnTo>
                    <a:pt x="42" y="24"/>
                  </a:lnTo>
                  <a:lnTo>
                    <a:pt x="37" y="22"/>
                  </a:lnTo>
                  <a:lnTo>
                    <a:pt x="33" y="17"/>
                  </a:lnTo>
                  <a:lnTo>
                    <a:pt x="39" y="19"/>
                  </a:lnTo>
                  <a:lnTo>
                    <a:pt x="33" y="10"/>
                  </a:lnTo>
                  <a:lnTo>
                    <a:pt x="41" y="12"/>
                  </a:lnTo>
                  <a:lnTo>
                    <a:pt x="38" y="7"/>
                  </a:lnTo>
                  <a:lnTo>
                    <a:pt x="50" y="10"/>
                  </a:lnTo>
                  <a:lnTo>
                    <a:pt x="42" y="2"/>
                  </a:lnTo>
                  <a:lnTo>
                    <a:pt x="52" y="8"/>
                  </a:lnTo>
                  <a:lnTo>
                    <a:pt x="48" y="0"/>
                  </a:lnTo>
                  <a:lnTo>
                    <a:pt x="57" y="6"/>
                  </a:lnTo>
                  <a:lnTo>
                    <a:pt x="59" y="20"/>
                  </a:lnTo>
                  <a:lnTo>
                    <a:pt x="55" y="13"/>
                  </a:lnTo>
                  <a:lnTo>
                    <a:pt x="55" y="22"/>
                  </a:lnTo>
                  <a:lnTo>
                    <a:pt x="50" y="20"/>
                  </a:lnTo>
                  <a:lnTo>
                    <a:pt x="52" y="24"/>
                  </a:lnTo>
                  <a:lnTo>
                    <a:pt x="46" y="23"/>
                  </a:lnTo>
                  <a:lnTo>
                    <a:pt x="52" y="32"/>
                  </a:lnTo>
                  <a:lnTo>
                    <a:pt x="52" y="27"/>
                  </a:lnTo>
                  <a:lnTo>
                    <a:pt x="55" y="28"/>
                  </a:lnTo>
                  <a:lnTo>
                    <a:pt x="61" y="47"/>
                  </a:lnTo>
                  <a:lnTo>
                    <a:pt x="59" y="22"/>
                  </a:lnTo>
                  <a:lnTo>
                    <a:pt x="62" y="32"/>
                  </a:lnTo>
                  <a:lnTo>
                    <a:pt x="63" y="22"/>
                  </a:lnTo>
                  <a:lnTo>
                    <a:pt x="68" y="29"/>
                  </a:lnTo>
                  <a:lnTo>
                    <a:pt x="65" y="10"/>
                  </a:lnTo>
                  <a:lnTo>
                    <a:pt x="61" y="4"/>
                  </a:lnTo>
                  <a:lnTo>
                    <a:pt x="68" y="10"/>
                  </a:lnTo>
                  <a:lnTo>
                    <a:pt x="77" y="35"/>
                  </a:lnTo>
                  <a:lnTo>
                    <a:pt x="77" y="27"/>
                  </a:lnTo>
                  <a:lnTo>
                    <a:pt x="83" y="37"/>
                  </a:lnTo>
                  <a:lnTo>
                    <a:pt x="85" y="32"/>
                  </a:lnTo>
                  <a:lnTo>
                    <a:pt x="87" y="42"/>
                  </a:lnTo>
                  <a:lnTo>
                    <a:pt x="85" y="57"/>
                  </a:lnTo>
                  <a:lnTo>
                    <a:pt x="78" y="68"/>
                  </a:lnTo>
                  <a:lnTo>
                    <a:pt x="75" y="71"/>
                  </a:lnTo>
                  <a:lnTo>
                    <a:pt x="75" y="75"/>
                  </a:lnTo>
                  <a:lnTo>
                    <a:pt x="71" y="80"/>
                  </a:lnTo>
                  <a:lnTo>
                    <a:pt x="62" y="83"/>
                  </a:lnTo>
                  <a:lnTo>
                    <a:pt x="63" y="77"/>
                  </a:lnTo>
                  <a:lnTo>
                    <a:pt x="55" y="83"/>
                  </a:lnTo>
                  <a:lnTo>
                    <a:pt x="52" y="77"/>
                  </a:lnTo>
                  <a:lnTo>
                    <a:pt x="48" y="78"/>
                  </a:lnTo>
                  <a:lnTo>
                    <a:pt x="53" y="70"/>
                  </a:lnTo>
                  <a:lnTo>
                    <a:pt x="52" y="66"/>
                  </a:lnTo>
                  <a:lnTo>
                    <a:pt x="47" y="62"/>
                  </a:lnTo>
                  <a:lnTo>
                    <a:pt x="44" y="65"/>
                  </a:lnTo>
                  <a:lnTo>
                    <a:pt x="35" y="68"/>
                  </a:lnTo>
                  <a:lnTo>
                    <a:pt x="33" y="68"/>
                  </a:lnTo>
                  <a:lnTo>
                    <a:pt x="44" y="62"/>
                  </a:lnTo>
                  <a:lnTo>
                    <a:pt x="48" y="51"/>
                  </a:lnTo>
                  <a:lnTo>
                    <a:pt x="48" y="45"/>
                  </a:lnTo>
                  <a:lnTo>
                    <a:pt x="39" y="41"/>
                  </a:lnTo>
                  <a:lnTo>
                    <a:pt x="35" y="43"/>
                  </a:lnTo>
                  <a:lnTo>
                    <a:pt x="30" y="43"/>
                  </a:lnTo>
                  <a:lnTo>
                    <a:pt x="26" y="51"/>
                  </a:lnTo>
                  <a:lnTo>
                    <a:pt x="23" y="54"/>
                  </a:lnTo>
                  <a:lnTo>
                    <a:pt x="20" y="47"/>
                  </a:lnTo>
                  <a:lnTo>
                    <a:pt x="15" y="45"/>
                  </a:lnTo>
                  <a:lnTo>
                    <a:pt x="2" y="45"/>
                  </a:lnTo>
                  <a:lnTo>
                    <a:pt x="0" y="44"/>
                  </a:lnTo>
                  <a:lnTo>
                    <a:pt x="0" y="44"/>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2" name="Freeform 156"/>
            <p:cNvSpPr>
              <a:spLocks/>
            </p:cNvSpPr>
            <p:nvPr/>
          </p:nvSpPr>
          <p:spPr bwMode="auto">
            <a:xfrm>
              <a:off x="1796" y="2349"/>
              <a:ext cx="12" cy="16"/>
            </a:xfrm>
            <a:custGeom>
              <a:avLst/>
              <a:gdLst>
                <a:gd name="T0" fmla="*/ 0 w 12"/>
                <a:gd name="T1" fmla="*/ 2 h 16"/>
                <a:gd name="T2" fmla="*/ 2 w 12"/>
                <a:gd name="T3" fmla="*/ 11 h 16"/>
                <a:gd name="T4" fmla="*/ 3 w 12"/>
                <a:gd name="T5" fmla="*/ 8 h 16"/>
                <a:gd name="T6" fmla="*/ 3 w 12"/>
                <a:gd name="T7" fmla="*/ 5 h 16"/>
                <a:gd name="T8" fmla="*/ 8 w 12"/>
                <a:gd name="T9" fmla="*/ 8 h 16"/>
                <a:gd name="T10" fmla="*/ 6 w 12"/>
                <a:gd name="T11" fmla="*/ 15 h 16"/>
                <a:gd name="T12" fmla="*/ 9 w 12"/>
                <a:gd name="T13" fmla="*/ 11 h 16"/>
                <a:gd name="T14" fmla="*/ 11 w 12"/>
                <a:gd name="T15" fmla="*/ 6 h 16"/>
                <a:gd name="T16" fmla="*/ 8 w 12"/>
                <a:gd name="T17" fmla="*/ 0 h 16"/>
                <a:gd name="T18" fmla="*/ 5 w 12"/>
                <a:gd name="T19" fmla="*/ 2 h 16"/>
                <a:gd name="T20" fmla="*/ 0 w 12"/>
                <a:gd name="T21" fmla="*/ 2 h 16"/>
                <a:gd name="T22" fmla="*/ 0 w 12"/>
                <a:gd name="T2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6">
                  <a:moveTo>
                    <a:pt x="0" y="2"/>
                  </a:moveTo>
                  <a:lnTo>
                    <a:pt x="2" y="11"/>
                  </a:lnTo>
                  <a:lnTo>
                    <a:pt x="3" y="8"/>
                  </a:lnTo>
                  <a:lnTo>
                    <a:pt x="3" y="5"/>
                  </a:lnTo>
                  <a:lnTo>
                    <a:pt x="8" y="8"/>
                  </a:lnTo>
                  <a:lnTo>
                    <a:pt x="6" y="15"/>
                  </a:lnTo>
                  <a:lnTo>
                    <a:pt x="9" y="11"/>
                  </a:lnTo>
                  <a:lnTo>
                    <a:pt x="11" y="6"/>
                  </a:lnTo>
                  <a:lnTo>
                    <a:pt x="8" y="0"/>
                  </a:lnTo>
                  <a:lnTo>
                    <a:pt x="5" y="2"/>
                  </a:lnTo>
                  <a:lnTo>
                    <a:pt x="0" y="2"/>
                  </a:lnTo>
                  <a:lnTo>
                    <a:pt x="0" y="2"/>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3" name="Freeform 157"/>
            <p:cNvSpPr>
              <a:spLocks/>
            </p:cNvSpPr>
            <p:nvPr/>
          </p:nvSpPr>
          <p:spPr bwMode="auto">
            <a:xfrm>
              <a:off x="1737" y="2358"/>
              <a:ext cx="7" cy="9"/>
            </a:xfrm>
            <a:custGeom>
              <a:avLst/>
              <a:gdLst>
                <a:gd name="T0" fmla="*/ 3 w 7"/>
                <a:gd name="T1" fmla="*/ 0 h 9"/>
                <a:gd name="T2" fmla="*/ 0 w 7"/>
                <a:gd name="T3" fmla="*/ 6 h 9"/>
                <a:gd name="T4" fmla="*/ 4 w 7"/>
                <a:gd name="T5" fmla="*/ 8 h 9"/>
                <a:gd name="T6" fmla="*/ 6 w 7"/>
                <a:gd name="T7" fmla="*/ 5 h 9"/>
                <a:gd name="T8" fmla="*/ 3 w 7"/>
                <a:gd name="T9" fmla="*/ 0 h 9"/>
                <a:gd name="T10" fmla="*/ 3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3" y="0"/>
                  </a:moveTo>
                  <a:lnTo>
                    <a:pt x="0" y="6"/>
                  </a:lnTo>
                  <a:lnTo>
                    <a:pt x="4" y="8"/>
                  </a:lnTo>
                  <a:lnTo>
                    <a:pt x="6" y="5"/>
                  </a:lnTo>
                  <a:lnTo>
                    <a:pt x="3" y="0"/>
                  </a:lnTo>
                  <a:lnTo>
                    <a:pt x="3"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4" name="Freeform 158"/>
            <p:cNvSpPr>
              <a:spLocks/>
            </p:cNvSpPr>
            <p:nvPr/>
          </p:nvSpPr>
          <p:spPr bwMode="auto">
            <a:xfrm>
              <a:off x="1731" y="2366"/>
              <a:ext cx="20" cy="11"/>
            </a:xfrm>
            <a:custGeom>
              <a:avLst/>
              <a:gdLst>
                <a:gd name="T0" fmla="*/ 14 w 20"/>
                <a:gd name="T1" fmla="*/ 0 h 11"/>
                <a:gd name="T2" fmla="*/ 14 w 20"/>
                <a:gd name="T3" fmla="*/ 3 h 11"/>
                <a:gd name="T4" fmla="*/ 0 w 20"/>
                <a:gd name="T5" fmla="*/ 3 h 11"/>
                <a:gd name="T6" fmla="*/ 4 w 20"/>
                <a:gd name="T7" fmla="*/ 6 h 11"/>
                <a:gd name="T8" fmla="*/ 9 w 20"/>
                <a:gd name="T9" fmla="*/ 6 h 11"/>
                <a:gd name="T10" fmla="*/ 9 w 20"/>
                <a:gd name="T11" fmla="*/ 10 h 11"/>
                <a:gd name="T12" fmla="*/ 12 w 20"/>
                <a:gd name="T13" fmla="*/ 6 h 11"/>
                <a:gd name="T14" fmla="*/ 14 w 20"/>
                <a:gd name="T15" fmla="*/ 6 h 11"/>
                <a:gd name="T16" fmla="*/ 19 w 20"/>
                <a:gd name="T17" fmla="*/ 9 h 11"/>
                <a:gd name="T18" fmla="*/ 19 w 20"/>
                <a:gd name="T19" fmla="*/ 6 h 11"/>
                <a:gd name="T20" fmla="*/ 14 w 20"/>
                <a:gd name="T21" fmla="*/ 0 h 11"/>
                <a:gd name="T22" fmla="*/ 14 w 20"/>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1">
                  <a:moveTo>
                    <a:pt x="14" y="0"/>
                  </a:moveTo>
                  <a:lnTo>
                    <a:pt x="14" y="3"/>
                  </a:lnTo>
                  <a:lnTo>
                    <a:pt x="0" y="3"/>
                  </a:lnTo>
                  <a:lnTo>
                    <a:pt x="4" y="6"/>
                  </a:lnTo>
                  <a:lnTo>
                    <a:pt x="9" y="6"/>
                  </a:lnTo>
                  <a:lnTo>
                    <a:pt x="9" y="10"/>
                  </a:lnTo>
                  <a:lnTo>
                    <a:pt x="12" y="6"/>
                  </a:lnTo>
                  <a:lnTo>
                    <a:pt x="14" y="6"/>
                  </a:lnTo>
                  <a:lnTo>
                    <a:pt x="19" y="9"/>
                  </a:lnTo>
                  <a:lnTo>
                    <a:pt x="19" y="6"/>
                  </a:lnTo>
                  <a:lnTo>
                    <a:pt x="14" y="0"/>
                  </a:lnTo>
                  <a:lnTo>
                    <a:pt x="14"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5" name="Freeform 159"/>
            <p:cNvSpPr>
              <a:spLocks/>
            </p:cNvSpPr>
            <p:nvPr/>
          </p:nvSpPr>
          <p:spPr bwMode="auto">
            <a:xfrm>
              <a:off x="1741" y="2381"/>
              <a:ext cx="11" cy="14"/>
            </a:xfrm>
            <a:custGeom>
              <a:avLst/>
              <a:gdLst>
                <a:gd name="T0" fmla="*/ 0 w 11"/>
                <a:gd name="T1" fmla="*/ 0 h 14"/>
                <a:gd name="T2" fmla="*/ 2 w 11"/>
                <a:gd name="T3" fmla="*/ 3 h 14"/>
                <a:gd name="T4" fmla="*/ 0 w 11"/>
                <a:gd name="T5" fmla="*/ 6 h 14"/>
                <a:gd name="T6" fmla="*/ 4 w 11"/>
                <a:gd name="T7" fmla="*/ 13 h 14"/>
                <a:gd name="T8" fmla="*/ 6 w 11"/>
                <a:gd name="T9" fmla="*/ 13 h 14"/>
                <a:gd name="T10" fmla="*/ 2 w 11"/>
                <a:gd name="T11" fmla="*/ 6 h 14"/>
                <a:gd name="T12" fmla="*/ 5 w 11"/>
                <a:gd name="T13" fmla="*/ 3 h 14"/>
                <a:gd name="T14" fmla="*/ 10 w 11"/>
                <a:gd name="T15" fmla="*/ 3 h 14"/>
                <a:gd name="T16" fmla="*/ 8 w 11"/>
                <a:gd name="T17" fmla="*/ 0 h 14"/>
                <a:gd name="T18" fmla="*/ 0 w 11"/>
                <a:gd name="T19" fmla="*/ 0 h 14"/>
                <a:gd name="T20" fmla="*/ 0 w 1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4">
                  <a:moveTo>
                    <a:pt x="0" y="0"/>
                  </a:moveTo>
                  <a:lnTo>
                    <a:pt x="2" y="3"/>
                  </a:lnTo>
                  <a:lnTo>
                    <a:pt x="0" y="6"/>
                  </a:lnTo>
                  <a:lnTo>
                    <a:pt x="4" y="13"/>
                  </a:lnTo>
                  <a:lnTo>
                    <a:pt x="6" y="13"/>
                  </a:lnTo>
                  <a:lnTo>
                    <a:pt x="2" y="6"/>
                  </a:lnTo>
                  <a:lnTo>
                    <a:pt x="5" y="3"/>
                  </a:lnTo>
                  <a:lnTo>
                    <a:pt x="10" y="3"/>
                  </a:lnTo>
                  <a:lnTo>
                    <a:pt x="8" y="0"/>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6" name="Freeform 160"/>
            <p:cNvSpPr>
              <a:spLocks/>
            </p:cNvSpPr>
            <p:nvPr/>
          </p:nvSpPr>
          <p:spPr bwMode="auto">
            <a:xfrm>
              <a:off x="1752" y="2385"/>
              <a:ext cx="8" cy="7"/>
            </a:xfrm>
            <a:custGeom>
              <a:avLst/>
              <a:gdLst>
                <a:gd name="T0" fmla="*/ 0 w 8"/>
                <a:gd name="T1" fmla="*/ 0 h 7"/>
                <a:gd name="T2" fmla="*/ 0 w 8"/>
                <a:gd name="T3" fmla="*/ 2 h 7"/>
                <a:gd name="T4" fmla="*/ 7 w 8"/>
                <a:gd name="T5" fmla="*/ 6 h 7"/>
                <a:gd name="T6" fmla="*/ 0 w 8"/>
                <a:gd name="T7" fmla="*/ 0 h 7"/>
                <a:gd name="T8" fmla="*/ 0 w 8"/>
                <a:gd name="T9" fmla="*/ 0 h 7"/>
              </a:gdLst>
              <a:ahLst/>
              <a:cxnLst>
                <a:cxn ang="0">
                  <a:pos x="T0" y="T1"/>
                </a:cxn>
                <a:cxn ang="0">
                  <a:pos x="T2" y="T3"/>
                </a:cxn>
                <a:cxn ang="0">
                  <a:pos x="T4" y="T5"/>
                </a:cxn>
                <a:cxn ang="0">
                  <a:pos x="T6" y="T7"/>
                </a:cxn>
                <a:cxn ang="0">
                  <a:pos x="T8" y="T9"/>
                </a:cxn>
              </a:cxnLst>
              <a:rect l="0" t="0" r="r" b="b"/>
              <a:pathLst>
                <a:path w="8" h="7">
                  <a:moveTo>
                    <a:pt x="0" y="0"/>
                  </a:moveTo>
                  <a:lnTo>
                    <a:pt x="0" y="2"/>
                  </a:lnTo>
                  <a:lnTo>
                    <a:pt x="7" y="6"/>
                  </a:lnTo>
                  <a:lnTo>
                    <a:pt x="0" y="0"/>
                  </a:lnTo>
                  <a:lnTo>
                    <a:pt x="0"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7" name="Freeform 161"/>
            <p:cNvSpPr>
              <a:spLocks/>
            </p:cNvSpPr>
            <p:nvPr/>
          </p:nvSpPr>
          <p:spPr bwMode="auto">
            <a:xfrm>
              <a:off x="1761" y="2379"/>
              <a:ext cx="33" cy="28"/>
            </a:xfrm>
            <a:custGeom>
              <a:avLst/>
              <a:gdLst>
                <a:gd name="T0" fmla="*/ 0 w 33"/>
                <a:gd name="T1" fmla="*/ 25 h 28"/>
                <a:gd name="T2" fmla="*/ 25 w 33"/>
                <a:gd name="T3" fmla="*/ 8 h 28"/>
                <a:gd name="T4" fmla="*/ 32 w 33"/>
                <a:gd name="T5" fmla="*/ 0 h 28"/>
                <a:gd name="T6" fmla="*/ 25 w 33"/>
                <a:gd name="T7" fmla="*/ 15 h 28"/>
                <a:gd name="T8" fmla="*/ 12 w 33"/>
                <a:gd name="T9" fmla="*/ 27 h 28"/>
                <a:gd name="T10" fmla="*/ 0 w 33"/>
                <a:gd name="T11" fmla="*/ 25 h 28"/>
                <a:gd name="T12" fmla="*/ 0 w 33"/>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0" y="25"/>
                  </a:moveTo>
                  <a:lnTo>
                    <a:pt x="25" y="8"/>
                  </a:lnTo>
                  <a:lnTo>
                    <a:pt x="32" y="0"/>
                  </a:lnTo>
                  <a:lnTo>
                    <a:pt x="25" y="15"/>
                  </a:lnTo>
                  <a:lnTo>
                    <a:pt x="12" y="27"/>
                  </a:lnTo>
                  <a:lnTo>
                    <a:pt x="0" y="25"/>
                  </a:lnTo>
                  <a:lnTo>
                    <a:pt x="0" y="25"/>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8" name="Freeform 162"/>
            <p:cNvSpPr>
              <a:spLocks/>
            </p:cNvSpPr>
            <p:nvPr/>
          </p:nvSpPr>
          <p:spPr bwMode="auto">
            <a:xfrm>
              <a:off x="1773" y="2402"/>
              <a:ext cx="18" cy="16"/>
            </a:xfrm>
            <a:custGeom>
              <a:avLst/>
              <a:gdLst>
                <a:gd name="T0" fmla="*/ 0 w 18"/>
                <a:gd name="T1" fmla="*/ 3 h 16"/>
                <a:gd name="T2" fmla="*/ 17 w 18"/>
                <a:gd name="T3" fmla="*/ 15 h 16"/>
                <a:gd name="T4" fmla="*/ 4 w 18"/>
                <a:gd name="T5" fmla="*/ 0 h 16"/>
                <a:gd name="T6" fmla="*/ 0 w 18"/>
                <a:gd name="T7" fmla="*/ 3 h 16"/>
                <a:gd name="T8" fmla="*/ 0 w 18"/>
                <a:gd name="T9" fmla="*/ 3 h 16"/>
              </a:gdLst>
              <a:ahLst/>
              <a:cxnLst>
                <a:cxn ang="0">
                  <a:pos x="T0" y="T1"/>
                </a:cxn>
                <a:cxn ang="0">
                  <a:pos x="T2" y="T3"/>
                </a:cxn>
                <a:cxn ang="0">
                  <a:pos x="T4" y="T5"/>
                </a:cxn>
                <a:cxn ang="0">
                  <a:pos x="T6" y="T7"/>
                </a:cxn>
                <a:cxn ang="0">
                  <a:pos x="T8" y="T9"/>
                </a:cxn>
              </a:cxnLst>
              <a:rect l="0" t="0" r="r" b="b"/>
              <a:pathLst>
                <a:path w="18" h="16">
                  <a:moveTo>
                    <a:pt x="0" y="3"/>
                  </a:moveTo>
                  <a:lnTo>
                    <a:pt x="17" y="15"/>
                  </a:lnTo>
                  <a:lnTo>
                    <a:pt x="4" y="0"/>
                  </a:lnTo>
                  <a:lnTo>
                    <a:pt x="0" y="3"/>
                  </a:lnTo>
                  <a:lnTo>
                    <a:pt x="0"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19" name="Freeform 163"/>
            <p:cNvSpPr>
              <a:spLocks/>
            </p:cNvSpPr>
            <p:nvPr/>
          </p:nvSpPr>
          <p:spPr bwMode="auto">
            <a:xfrm>
              <a:off x="1738" y="2295"/>
              <a:ext cx="54" cy="41"/>
            </a:xfrm>
            <a:custGeom>
              <a:avLst/>
              <a:gdLst>
                <a:gd name="T0" fmla="*/ 25 w 54"/>
                <a:gd name="T1" fmla="*/ 0 h 41"/>
                <a:gd name="T2" fmla="*/ 26 w 54"/>
                <a:gd name="T3" fmla="*/ 7 h 41"/>
                <a:gd name="T4" fmla="*/ 17 w 54"/>
                <a:gd name="T5" fmla="*/ 6 h 41"/>
                <a:gd name="T6" fmla="*/ 25 w 54"/>
                <a:gd name="T7" fmla="*/ 13 h 41"/>
                <a:gd name="T8" fmla="*/ 39 w 54"/>
                <a:gd name="T9" fmla="*/ 20 h 41"/>
                <a:gd name="T10" fmla="*/ 20 w 54"/>
                <a:gd name="T11" fmla="*/ 15 h 41"/>
                <a:gd name="T12" fmla="*/ 9 w 54"/>
                <a:gd name="T13" fmla="*/ 10 h 41"/>
                <a:gd name="T14" fmla="*/ 14 w 54"/>
                <a:gd name="T15" fmla="*/ 16 h 41"/>
                <a:gd name="T16" fmla="*/ 32 w 54"/>
                <a:gd name="T17" fmla="*/ 24 h 41"/>
                <a:gd name="T18" fmla="*/ 27 w 54"/>
                <a:gd name="T19" fmla="*/ 26 h 41"/>
                <a:gd name="T20" fmla="*/ 12 w 54"/>
                <a:gd name="T21" fmla="*/ 19 h 41"/>
                <a:gd name="T22" fmla="*/ 9 w 54"/>
                <a:gd name="T23" fmla="*/ 19 h 41"/>
                <a:gd name="T24" fmla="*/ 22 w 54"/>
                <a:gd name="T25" fmla="*/ 28 h 41"/>
                <a:gd name="T26" fmla="*/ 0 w 54"/>
                <a:gd name="T27" fmla="*/ 19 h 41"/>
                <a:gd name="T28" fmla="*/ 1 w 54"/>
                <a:gd name="T29" fmla="*/ 22 h 41"/>
                <a:gd name="T30" fmla="*/ 5 w 54"/>
                <a:gd name="T31" fmla="*/ 27 h 41"/>
                <a:gd name="T32" fmla="*/ 2 w 54"/>
                <a:gd name="T33" fmla="*/ 40 h 41"/>
                <a:gd name="T34" fmla="*/ 9 w 54"/>
                <a:gd name="T35" fmla="*/ 29 h 41"/>
                <a:gd name="T36" fmla="*/ 37 w 54"/>
                <a:gd name="T37" fmla="*/ 33 h 41"/>
                <a:gd name="T38" fmla="*/ 26 w 54"/>
                <a:gd name="T39" fmla="*/ 28 h 41"/>
                <a:gd name="T40" fmla="*/ 44 w 54"/>
                <a:gd name="T41" fmla="*/ 28 h 41"/>
                <a:gd name="T42" fmla="*/ 35 w 54"/>
                <a:gd name="T43" fmla="*/ 21 h 41"/>
                <a:gd name="T44" fmla="*/ 48 w 54"/>
                <a:gd name="T45" fmla="*/ 24 h 41"/>
                <a:gd name="T46" fmla="*/ 45 w 54"/>
                <a:gd name="T47" fmla="*/ 20 h 41"/>
                <a:gd name="T48" fmla="*/ 53 w 54"/>
                <a:gd name="T49" fmla="*/ 21 h 41"/>
                <a:gd name="T50" fmla="*/ 31 w 54"/>
                <a:gd name="T51" fmla="*/ 5 h 41"/>
                <a:gd name="T52" fmla="*/ 25 w 54"/>
                <a:gd name="T53" fmla="*/ 0 h 41"/>
                <a:gd name="T54" fmla="*/ 25 w 54"/>
                <a:gd name="T5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 h="41">
                  <a:moveTo>
                    <a:pt x="25" y="0"/>
                  </a:moveTo>
                  <a:lnTo>
                    <a:pt x="26" y="7"/>
                  </a:lnTo>
                  <a:lnTo>
                    <a:pt x="17" y="6"/>
                  </a:lnTo>
                  <a:lnTo>
                    <a:pt x="25" y="13"/>
                  </a:lnTo>
                  <a:lnTo>
                    <a:pt x="39" y="20"/>
                  </a:lnTo>
                  <a:lnTo>
                    <a:pt x="20" y="15"/>
                  </a:lnTo>
                  <a:lnTo>
                    <a:pt x="9" y="10"/>
                  </a:lnTo>
                  <a:lnTo>
                    <a:pt x="14" y="16"/>
                  </a:lnTo>
                  <a:lnTo>
                    <a:pt x="32" y="24"/>
                  </a:lnTo>
                  <a:lnTo>
                    <a:pt x="27" y="26"/>
                  </a:lnTo>
                  <a:lnTo>
                    <a:pt x="12" y="19"/>
                  </a:lnTo>
                  <a:lnTo>
                    <a:pt x="9" y="19"/>
                  </a:lnTo>
                  <a:lnTo>
                    <a:pt x="22" y="28"/>
                  </a:lnTo>
                  <a:lnTo>
                    <a:pt x="0" y="19"/>
                  </a:lnTo>
                  <a:lnTo>
                    <a:pt x="1" y="22"/>
                  </a:lnTo>
                  <a:lnTo>
                    <a:pt x="5" y="27"/>
                  </a:lnTo>
                  <a:lnTo>
                    <a:pt x="2" y="40"/>
                  </a:lnTo>
                  <a:lnTo>
                    <a:pt x="9" y="29"/>
                  </a:lnTo>
                  <a:lnTo>
                    <a:pt x="37" y="33"/>
                  </a:lnTo>
                  <a:lnTo>
                    <a:pt x="26" y="28"/>
                  </a:lnTo>
                  <a:lnTo>
                    <a:pt x="44" y="28"/>
                  </a:lnTo>
                  <a:lnTo>
                    <a:pt x="35" y="21"/>
                  </a:lnTo>
                  <a:lnTo>
                    <a:pt x="48" y="24"/>
                  </a:lnTo>
                  <a:lnTo>
                    <a:pt x="45" y="20"/>
                  </a:lnTo>
                  <a:lnTo>
                    <a:pt x="53" y="21"/>
                  </a:lnTo>
                  <a:lnTo>
                    <a:pt x="31" y="5"/>
                  </a:lnTo>
                  <a:lnTo>
                    <a:pt x="25" y="0"/>
                  </a:lnTo>
                  <a:lnTo>
                    <a:pt x="25"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20" name="Freeform 164"/>
            <p:cNvSpPr>
              <a:spLocks/>
            </p:cNvSpPr>
            <p:nvPr/>
          </p:nvSpPr>
          <p:spPr bwMode="auto">
            <a:xfrm>
              <a:off x="1768" y="2284"/>
              <a:ext cx="68" cy="19"/>
            </a:xfrm>
            <a:custGeom>
              <a:avLst/>
              <a:gdLst>
                <a:gd name="T0" fmla="*/ 0 w 68"/>
                <a:gd name="T1" fmla="*/ 3 h 19"/>
                <a:gd name="T2" fmla="*/ 7 w 68"/>
                <a:gd name="T3" fmla="*/ 0 h 19"/>
                <a:gd name="T4" fmla="*/ 47 w 68"/>
                <a:gd name="T5" fmla="*/ 0 h 19"/>
                <a:gd name="T6" fmla="*/ 60 w 68"/>
                <a:gd name="T7" fmla="*/ 2 h 19"/>
                <a:gd name="T8" fmla="*/ 67 w 68"/>
                <a:gd name="T9" fmla="*/ 10 h 19"/>
                <a:gd name="T10" fmla="*/ 50 w 68"/>
                <a:gd name="T11" fmla="*/ 7 h 19"/>
                <a:gd name="T12" fmla="*/ 40 w 68"/>
                <a:gd name="T13" fmla="*/ 3 h 19"/>
                <a:gd name="T14" fmla="*/ 40 w 68"/>
                <a:gd name="T15" fmla="*/ 10 h 19"/>
                <a:gd name="T16" fmla="*/ 36 w 68"/>
                <a:gd name="T17" fmla="*/ 2 h 19"/>
                <a:gd name="T18" fmla="*/ 36 w 68"/>
                <a:gd name="T19" fmla="*/ 6 h 19"/>
                <a:gd name="T20" fmla="*/ 31 w 68"/>
                <a:gd name="T21" fmla="*/ 3 h 19"/>
                <a:gd name="T22" fmla="*/ 34 w 68"/>
                <a:gd name="T23" fmla="*/ 13 h 19"/>
                <a:gd name="T24" fmla="*/ 22 w 68"/>
                <a:gd name="T25" fmla="*/ 2 h 19"/>
                <a:gd name="T26" fmla="*/ 23 w 68"/>
                <a:gd name="T27" fmla="*/ 18 h 19"/>
                <a:gd name="T28" fmla="*/ 13 w 68"/>
                <a:gd name="T29" fmla="*/ 7 h 19"/>
                <a:gd name="T30" fmla="*/ 0 w 68"/>
                <a:gd name="T31" fmla="*/ 3 h 19"/>
                <a:gd name="T32" fmla="*/ 0 w 68"/>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19">
                  <a:moveTo>
                    <a:pt x="0" y="3"/>
                  </a:moveTo>
                  <a:lnTo>
                    <a:pt x="7" y="0"/>
                  </a:lnTo>
                  <a:lnTo>
                    <a:pt x="47" y="0"/>
                  </a:lnTo>
                  <a:lnTo>
                    <a:pt x="60" y="2"/>
                  </a:lnTo>
                  <a:lnTo>
                    <a:pt x="67" y="10"/>
                  </a:lnTo>
                  <a:lnTo>
                    <a:pt x="50" y="7"/>
                  </a:lnTo>
                  <a:lnTo>
                    <a:pt x="40" y="3"/>
                  </a:lnTo>
                  <a:lnTo>
                    <a:pt x="40" y="10"/>
                  </a:lnTo>
                  <a:lnTo>
                    <a:pt x="36" y="2"/>
                  </a:lnTo>
                  <a:lnTo>
                    <a:pt x="36" y="6"/>
                  </a:lnTo>
                  <a:lnTo>
                    <a:pt x="31" y="3"/>
                  </a:lnTo>
                  <a:lnTo>
                    <a:pt x="34" y="13"/>
                  </a:lnTo>
                  <a:lnTo>
                    <a:pt x="22" y="2"/>
                  </a:lnTo>
                  <a:lnTo>
                    <a:pt x="23" y="18"/>
                  </a:lnTo>
                  <a:lnTo>
                    <a:pt x="13" y="7"/>
                  </a:lnTo>
                  <a:lnTo>
                    <a:pt x="0" y="3"/>
                  </a:lnTo>
                  <a:lnTo>
                    <a:pt x="0" y="3"/>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21" name="Freeform 165"/>
            <p:cNvSpPr>
              <a:spLocks/>
            </p:cNvSpPr>
            <p:nvPr/>
          </p:nvSpPr>
          <p:spPr bwMode="auto">
            <a:xfrm>
              <a:off x="1824" y="2294"/>
              <a:ext cx="23" cy="23"/>
            </a:xfrm>
            <a:custGeom>
              <a:avLst/>
              <a:gdLst>
                <a:gd name="T0" fmla="*/ 11 w 23"/>
                <a:gd name="T1" fmla="*/ 0 h 23"/>
                <a:gd name="T2" fmla="*/ 11 w 23"/>
                <a:gd name="T3" fmla="*/ 6 h 23"/>
                <a:gd name="T4" fmla="*/ 4 w 23"/>
                <a:gd name="T5" fmla="*/ 2 h 23"/>
                <a:gd name="T6" fmla="*/ 5 w 23"/>
                <a:gd name="T7" fmla="*/ 8 h 23"/>
                <a:gd name="T8" fmla="*/ 0 w 23"/>
                <a:gd name="T9" fmla="*/ 8 h 23"/>
                <a:gd name="T10" fmla="*/ 11 w 23"/>
                <a:gd name="T11" fmla="*/ 18 h 23"/>
                <a:gd name="T12" fmla="*/ 12 w 23"/>
                <a:gd name="T13" fmla="*/ 13 h 23"/>
                <a:gd name="T14" fmla="*/ 14 w 23"/>
                <a:gd name="T15" fmla="*/ 16 h 23"/>
                <a:gd name="T16" fmla="*/ 16 w 23"/>
                <a:gd name="T17" fmla="*/ 12 h 23"/>
                <a:gd name="T18" fmla="*/ 22 w 23"/>
                <a:gd name="T19" fmla="*/ 22 h 23"/>
                <a:gd name="T20" fmla="*/ 19 w 23"/>
                <a:gd name="T21" fmla="*/ 11 h 23"/>
                <a:gd name="T22" fmla="*/ 11 w 23"/>
                <a:gd name="T23" fmla="*/ 0 h 23"/>
                <a:gd name="T24" fmla="*/ 11 w 23"/>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11" y="0"/>
                  </a:moveTo>
                  <a:lnTo>
                    <a:pt x="11" y="6"/>
                  </a:lnTo>
                  <a:lnTo>
                    <a:pt x="4" y="2"/>
                  </a:lnTo>
                  <a:lnTo>
                    <a:pt x="5" y="8"/>
                  </a:lnTo>
                  <a:lnTo>
                    <a:pt x="0" y="8"/>
                  </a:lnTo>
                  <a:lnTo>
                    <a:pt x="11" y="18"/>
                  </a:lnTo>
                  <a:lnTo>
                    <a:pt x="12" y="13"/>
                  </a:lnTo>
                  <a:lnTo>
                    <a:pt x="14" y="16"/>
                  </a:lnTo>
                  <a:lnTo>
                    <a:pt x="16" y="12"/>
                  </a:lnTo>
                  <a:lnTo>
                    <a:pt x="22" y="22"/>
                  </a:lnTo>
                  <a:lnTo>
                    <a:pt x="19" y="11"/>
                  </a:lnTo>
                  <a:lnTo>
                    <a:pt x="11" y="0"/>
                  </a:lnTo>
                  <a:lnTo>
                    <a:pt x="11"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22" name="Freeform 166"/>
            <p:cNvSpPr>
              <a:spLocks/>
            </p:cNvSpPr>
            <p:nvPr/>
          </p:nvSpPr>
          <p:spPr bwMode="auto">
            <a:xfrm>
              <a:off x="1748" y="2283"/>
              <a:ext cx="27" cy="14"/>
            </a:xfrm>
            <a:custGeom>
              <a:avLst/>
              <a:gdLst>
                <a:gd name="T0" fmla="*/ 26 w 27"/>
                <a:gd name="T1" fmla="*/ 0 h 14"/>
                <a:gd name="T2" fmla="*/ 17 w 27"/>
                <a:gd name="T3" fmla="*/ 3 h 14"/>
                <a:gd name="T4" fmla="*/ 0 w 27"/>
                <a:gd name="T5" fmla="*/ 13 h 14"/>
                <a:gd name="T6" fmla="*/ 16 w 27"/>
                <a:gd name="T7" fmla="*/ 8 h 14"/>
                <a:gd name="T8" fmla="*/ 24 w 27"/>
                <a:gd name="T9" fmla="*/ 3 h 14"/>
                <a:gd name="T10" fmla="*/ 26 w 27"/>
                <a:gd name="T11" fmla="*/ 0 h 14"/>
                <a:gd name="T12" fmla="*/ 26 w 2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7" h="14">
                  <a:moveTo>
                    <a:pt x="26" y="0"/>
                  </a:moveTo>
                  <a:lnTo>
                    <a:pt x="17" y="3"/>
                  </a:lnTo>
                  <a:lnTo>
                    <a:pt x="0" y="13"/>
                  </a:lnTo>
                  <a:lnTo>
                    <a:pt x="16" y="8"/>
                  </a:lnTo>
                  <a:lnTo>
                    <a:pt x="24" y="3"/>
                  </a:lnTo>
                  <a:lnTo>
                    <a:pt x="26" y="0"/>
                  </a:lnTo>
                  <a:lnTo>
                    <a:pt x="26" y="0"/>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23" name="Freeform 167"/>
            <p:cNvSpPr>
              <a:spLocks/>
            </p:cNvSpPr>
            <p:nvPr/>
          </p:nvSpPr>
          <p:spPr bwMode="auto">
            <a:xfrm>
              <a:off x="1738" y="2297"/>
              <a:ext cx="10" cy="15"/>
            </a:xfrm>
            <a:custGeom>
              <a:avLst/>
              <a:gdLst>
                <a:gd name="T0" fmla="*/ 9 w 10"/>
                <a:gd name="T1" fmla="*/ 0 h 15"/>
                <a:gd name="T2" fmla="*/ 3 w 10"/>
                <a:gd name="T3" fmla="*/ 9 h 15"/>
                <a:gd name="T4" fmla="*/ 0 w 10"/>
                <a:gd name="T5" fmla="*/ 14 h 15"/>
              </a:gdLst>
              <a:ahLst/>
              <a:cxnLst>
                <a:cxn ang="0">
                  <a:pos x="T0" y="T1"/>
                </a:cxn>
                <a:cxn ang="0">
                  <a:pos x="T2" y="T3"/>
                </a:cxn>
                <a:cxn ang="0">
                  <a:pos x="T4" y="T5"/>
                </a:cxn>
              </a:cxnLst>
              <a:rect l="0" t="0" r="r" b="b"/>
              <a:pathLst>
                <a:path w="10" h="15">
                  <a:moveTo>
                    <a:pt x="9" y="0"/>
                  </a:moveTo>
                  <a:lnTo>
                    <a:pt x="3" y="9"/>
                  </a:lnTo>
                  <a:lnTo>
                    <a:pt x="0" y="14"/>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24" name="Freeform 168"/>
            <p:cNvSpPr>
              <a:spLocks/>
            </p:cNvSpPr>
            <p:nvPr/>
          </p:nvSpPr>
          <p:spPr bwMode="auto">
            <a:xfrm>
              <a:off x="1743" y="2394"/>
              <a:ext cx="22" cy="11"/>
            </a:xfrm>
            <a:custGeom>
              <a:avLst/>
              <a:gdLst>
                <a:gd name="T0" fmla="*/ 3 w 22"/>
                <a:gd name="T1" fmla="*/ 0 h 11"/>
                <a:gd name="T2" fmla="*/ 0 w 22"/>
                <a:gd name="T3" fmla="*/ 2 h 11"/>
                <a:gd name="T4" fmla="*/ 0 w 22"/>
                <a:gd name="T5" fmla="*/ 7 h 11"/>
                <a:gd name="T6" fmla="*/ 3 w 22"/>
                <a:gd name="T7" fmla="*/ 10 h 11"/>
                <a:gd name="T8" fmla="*/ 21 w 22"/>
                <a:gd name="T9" fmla="*/ 10 h 11"/>
              </a:gdLst>
              <a:ahLst/>
              <a:cxnLst>
                <a:cxn ang="0">
                  <a:pos x="T0" y="T1"/>
                </a:cxn>
                <a:cxn ang="0">
                  <a:pos x="T2" y="T3"/>
                </a:cxn>
                <a:cxn ang="0">
                  <a:pos x="T4" y="T5"/>
                </a:cxn>
                <a:cxn ang="0">
                  <a:pos x="T6" y="T7"/>
                </a:cxn>
                <a:cxn ang="0">
                  <a:pos x="T8" y="T9"/>
                </a:cxn>
              </a:cxnLst>
              <a:rect l="0" t="0" r="r" b="b"/>
              <a:pathLst>
                <a:path w="22" h="11">
                  <a:moveTo>
                    <a:pt x="3" y="0"/>
                  </a:moveTo>
                  <a:lnTo>
                    <a:pt x="0" y="2"/>
                  </a:lnTo>
                  <a:lnTo>
                    <a:pt x="0" y="7"/>
                  </a:lnTo>
                  <a:lnTo>
                    <a:pt x="3" y="10"/>
                  </a:lnTo>
                  <a:lnTo>
                    <a:pt x="21" y="10"/>
                  </a:lnTo>
                </a:path>
              </a:pathLst>
            </a:custGeom>
            <a:noFill/>
            <a:ln w="9167"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625" name="Freeform 169"/>
            <p:cNvSpPr>
              <a:spLocks/>
            </p:cNvSpPr>
            <p:nvPr/>
          </p:nvSpPr>
          <p:spPr bwMode="auto">
            <a:xfrm>
              <a:off x="1657" y="2383"/>
              <a:ext cx="207" cy="240"/>
            </a:xfrm>
            <a:custGeom>
              <a:avLst/>
              <a:gdLst>
                <a:gd name="T0" fmla="*/ 122 w 207"/>
                <a:gd name="T1" fmla="*/ 26 h 240"/>
                <a:gd name="T2" fmla="*/ 109 w 207"/>
                <a:gd name="T3" fmla="*/ 36 h 240"/>
                <a:gd name="T4" fmla="*/ 103 w 207"/>
                <a:gd name="T5" fmla="*/ 66 h 240"/>
                <a:gd name="T6" fmla="*/ 93 w 207"/>
                <a:gd name="T7" fmla="*/ 74 h 240"/>
                <a:gd name="T8" fmla="*/ 58 w 207"/>
                <a:gd name="T9" fmla="*/ 112 h 240"/>
                <a:gd name="T10" fmla="*/ 42 w 207"/>
                <a:gd name="T11" fmla="*/ 118 h 240"/>
                <a:gd name="T12" fmla="*/ 29 w 207"/>
                <a:gd name="T13" fmla="*/ 124 h 240"/>
                <a:gd name="T14" fmla="*/ 23 w 207"/>
                <a:gd name="T15" fmla="*/ 132 h 240"/>
                <a:gd name="T16" fmla="*/ 12 w 207"/>
                <a:gd name="T17" fmla="*/ 126 h 240"/>
                <a:gd name="T18" fmla="*/ 0 w 207"/>
                <a:gd name="T19" fmla="*/ 141 h 240"/>
                <a:gd name="T20" fmla="*/ 19 w 207"/>
                <a:gd name="T21" fmla="*/ 154 h 240"/>
                <a:gd name="T22" fmla="*/ 33 w 207"/>
                <a:gd name="T23" fmla="*/ 154 h 240"/>
                <a:gd name="T24" fmla="*/ 47 w 207"/>
                <a:gd name="T25" fmla="*/ 157 h 240"/>
                <a:gd name="T26" fmla="*/ 59 w 207"/>
                <a:gd name="T27" fmla="*/ 154 h 240"/>
                <a:gd name="T28" fmla="*/ 82 w 207"/>
                <a:gd name="T29" fmla="*/ 167 h 240"/>
                <a:gd name="T30" fmla="*/ 86 w 207"/>
                <a:gd name="T31" fmla="*/ 160 h 240"/>
                <a:gd name="T32" fmla="*/ 206 w 207"/>
                <a:gd name="T33" fmla="*/ 239 h 240"/>
                <a:gd name="T34" fmla="*/ 206 w 207"/>
                <a:gd name="T35" fmla="*/ 20 h 240"/>
                <a:gd name="T36" fmla="*/ 178 w 207"/>
                <a:gd name="T37" fmla="*/ 0 h 240"/>
                <a:gd name="T38" fmla="*/ 169 w 207"/>
                <a:gd name="T39" fmla="*/ 9 h 240"/>
                <a:gd name="T40" fmla="*/ 153 w 207"/>
                <a:gd name="T41" fmla="*/ 66 h 240"/>
                <a:gd name="T42" fmla="*/ 149 w 207"/>
                <a:gd name="T43" fmla="*/ 110 h 240"/>
                <a:gd name="T44" fmla="*/ 148 w 207"/>
                <a:gd name="T45" fmla="*/ 114 h 240"/>
                <a:gd name="T46" fmla="*/ 143 w 207"/>
                <a:gd name="T47" fmla="*/ 107 h 240"/>
                <a:gd name="T48" fmla="*/ 143 w 207"/>
                <a:gd name="T49" fmla="*/ 96 h 240"/>
                <a:gd name="T50" fmla="*/ 137 w 207"/>
                <a:gd name="T51" fmla="*/ 67 h 240"/>
                <a:gd name="T52" fmla="*/ 135 w 207"/>
                <a:gd name="T53" fmla="*/ 63 h 240"/>
                <a:gd name="T54" fmla="*/ 134 w 207"/>
                <a:gd name="T55" fmla="*/ 61 h 240"/>
                <a:gd name="T56" fmla="*/ 138 w 207"/>
                <a:gd name="T57" fmla="*/ 57 h 240"/>
                <a:gd name="T58" fmla="*/ 146 w 207"/>
                <a:gd name="T59" fmla="*/ 62 h 240"/>
                <a:gd name="T60" fmla="*/ 135 w 207"/>
                <a:gd name="T61" fmla="*/ 48 h 240"/>
                <a:gd name="T62" fmla="*/ 129 w 207"/>
                <a:gd name="T63" fmla="*/ 46 h 240"/>
                <a:gd name="T64" fmla="*/ 136 w 207"/>
                <a:gd name="T65" fmla="*/ 54 h 240"/>
                <a:gd name="T66" fmla="*/ 131 w 207"/>
                <a:gd name="T67" fmla="*/ 61 h 240"/>
                <a:gd name="T68" fmla="*/ 130 w 207"/>
                <a:gd name="T69" fmla="*/ 72 h 240"/>
                <a:gd name="T70" fmla="*/ 135 w 207"/>
                <a:gd name="T71" fmla="*/ 70 h 240"/>
                <a:gd name="T72" fmla="*/ 139 w 207"/>
                <a:gd name="T73" fmla="*/ 116 h 240"/>
                <a:gd name="T74" fmla="*/ 143 w 207"/>
                <a:gd name="T75" fmla="*/ 129 h 240"/>
                <a:gd name="T76" fmla="*/ 141 w 207"/>
                <a:gd name="T77" fmla="*/ 139 h 240"/>
                <a:gd name="T78" fmla="*/ 130 w 207"/>
                <a:gd name="T79" fmla="*/ 117 h 240"/>
                <a:gd name="T80" fmla="*/ 127 w 207"/>
                <a:gd name="T81" fmla="*/ 62 h 240"/>
                <a:gd name="T82" fmla="*/ 125 w 207"/>
                <a:gd name="T83" fmla="*/ 60 h 240"/>
                <a:gd name="T84" fmla="*/ 126 w 207"/>
                <a:gd name="T85" fmla="*/ 51 h 240"/>
                <a:gd name="T86" fmla="*/ 128 w 207"/>
                <a:gd name="T87" fmla="*/ 46 h 240"/>
                <a:gd name="T88" fmla="*/ 123 w 207"/>
                <a:gd name="T89" fmla="*/ 40 h 240"/>
                <a:gd name="T90" fmla="*/ 127 w 207"/>
                <a:gd name="T91" fmla="*/ 36 h 240"/>
                <a:gd name="T92" fmla="*/ 127 w 207"/>
                <a:gd name="T93" fmla="*/ 29 h 240"/>
                <a:gd name="T94" fmla="*/ 122 w 207"/>
                <a:gd name="T95" fmla="*/ 26 h 240"/>
                <a:gd name="T96" fmla="*/ 122 w 207"/>
                <a:gd name="T97" fmla="*/ 2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 h="240">
                  <a:moveTo>
                    <a:pt x="122" y="26"/>
                  </a:moveTo>
                  <a:lnTo>
                    <a:pt x="109" y="36"/>
                  </a:lnTo>
                  <a:lnTo>
                    <a:pt x="103" y="66"/>
                  </a:lnTo>
                  <a:lnTo>
                    <a:pt x="93" y="74"/>
                  </a:lnTo>
                  <a:lnTo>
                    <a:pt x="58" y="112"/>
                  </a:lnTo>
                  <a:lnTo>
                    <a:pt x="42" y="118"/>
                  </a:lnTo>
                  <a:lnTo>
                    <a:pt x="29" y="124"/>
                  </a:lnTo>
                  <a:lnTo>
                    <a:pt x="23" y="132"/>
                  </a:lnTo>
                  <a:lnTo>
                    <a:pt x="12" y="126"/>
                  </a:lnTo>
                  <a:lnTo>
                    <a:pt x="0" y="141"/>
                  </a:lnTo>
                  <a:lnTo>
                    <a:pt x="19" y="154"/>
                  </a:lnTo>
                  <a:lnTo>
                    <a:pt x="33" y="154"/>
                  </a:lnTo>
                  <a:lnTo>
                    <a:pt x="47" y="157"/>
                  </a:lnTo>
                  <a:lnTo>
                    <a:pt x="59" y="154"/>
                  </a:lnTo>
                  <a:lnTo>
                    <a:pt x="82" y="167"/>
                  </a:lnTo>
                  <a:lnTo>
                    <a:pt x="86" y="160"/>
                  </a:lnTo>
                  <a:lnTo>
                    <a:pt x="206" y="239"/>
                  </a:lnTo>
                  <a:lnTo>
                    <a:pt x="206" y="20"/>
                  </a:lnTo>
                  <a:lnTo>
                    <a:pt x="178" y="0"/>
                  </a:lnTo>
                  <a:lnTo>
                    <a:pt x="169" y="9"/>
                  </a:lnTo>
                  <a:lnTo>
                    <a:pt x="153" y="66"/>
                  </a:lnTo>
                  <a:lnTo>
                    <a:pt x="149" y="110"/>
                  </a:lnTo>
                  <a:lnTo>
                    <a:pt x="148" y="114"/>
                  </a:lnTo>
                  <a:lnTo>
                    <a:pt x="143" y="107"/>
                  </a:lnTo>
                  <a:lnTo>
                    <a:pt x="143" y="96"/>
                  </a:lnTo>
                  <a:lnTo>
                    <a:pt x="137" y="67"/>
                  </a:lnTo>
                  <a:lnTo>
                    <a:pt x="135" y="63"/>
                  </a:lnTo>
                  <a:lnTo>
                    <a:pt x="134" y="61"/>
                  </a:lnTo>
                  <a:lnTo>
                    <a:pt x="138" y="57"/>
                  </a:lnTo>
                  <a:lnTo>
                    <a:pt x="146" y="62"/>
                  </a:lnTo>
                  <a:lnTo>
                    <a:pt x="135" y="48"/>
                  </a:lnTo>
                  <a:lnTo>
                    <a:pt x="129" y="46"/>
                  </a:lnTo>
                  <a:lnTo>
                    <a:pt x="136" y="54"/>
                  </a:lnTo>
                  <a:lnTo>
                    <a:pt x="131" y="61"/>
                  </a:lnTo>
                  <a:lnTo>
                    <a:pt x="130" y="72"/>
                  </a:lnTo>
                  <a:lnTo>
                    <a:pt x="135" y="70"/>
                  </a:lnTo>
                  <a:lnTo>
                    <a:pt x="139" y="116"/>
                  </a:lnTo>
                  <a:lnTo>
                    <a:pt x="143" y="129"/>
                  </a:lnTo>
                  <a:lnTo>
                    <a:pt x="141" y="139"/>
                  </a:lnTo>
                  <a:lnTo>
                    <a:pt x="130" y="117"/>
                  </a:lnTo>
                  <a:lnTo>
                    <a:pt x="127" y="62"/>
                  </a:lnTo>
                  <a:lnTo>
                    <a:pt x="125" y="60"/>
                  </a:lnTo>
                  <a:lnTo>
                    <a:pt x="126" y="51"/>
                  </a:lnTo>
                  <a:lnTo>
                    <a:pt x="128" y="46"/>
                  </a:lnTo>
                  <a:lnTo>
                    <a:pt x="123" y="40"/>
                  </a:lnTo>
                  <a:lnTo>
                    <a:pt x="127" y="36"/>
                  </a:lnTo>
                  <a:lnTo>
                    <a:pt x="127" y="29"/>
                  </a:lnTo>
                  <a:lnTo>
                    <a:pt x="122" y="26"/>
                  </a:lnTo>
                  <a:lnTo>
                    <a:pt x="122" y="26"/>
                  </a:lnTo>
                </a:path>
              </a:pathLst>
            </a:custGeom>
            <a:solidFill>
              <a:srgbClr val="000000"/>
            </a:solidFill>
            <a:ln w="9167"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281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6" y="3581400"/>
            <a:ext cx="691515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pPr algn="l"/>
            <a:r>
              <a:rPr lang="en-US" altLang="zh-CN" sz="2800" dirty="0" smtClean="0">
                <a:latin typeface="楷体_GB2312" pitchFamily="49" charset="-122"/>
                <a:ea typeface="楷体_GB2312" pitchFamily="49" charset="-122"/>
              </a:rPr>
              <a:t>6.2.5</a:t>
            </a:r>
            <a:r>
              <a:rPr lang="zh-CN" altLang="en-US" sz="2800" dirty="0" smtClean="0">
                <a:latin typeface="楷体_GB2312" pitchFamily="49" charset="-122"/>
                <a:ea typeface="楷体_GB2312" pitchFamily="49" charset="-122"/>
              </a:rPr>
              <a:t>　</a:t>
            </a:r>
            <a:r>
              <a:rPr lang="en-US" altLang="zh-CN" sz="2800" dirty="0" smtClean="0">
                <a:latin typeface="楷体_GB2312" pitchFamily="49" charset="-122"/>
                <a:ea typeface="楷体_GB2312" pitchFamily="49" charset="-122"/>
              </a:rPr>
              <a:t> </a:t>
            </a:r>
            <a:r>
              <a:rPr lang="zh-CN" altLang="zh-CN" sz="2800" dirty="0">
                <a:latin typeface="楷体_GB2312" pitchFamily="49" charset="-122"/>
                <a:ea typeface="楷体_GB2312" pitchFamily="49" charset="-122"/>
              </a:rPr>
              <a:t>接待与签字仪式</a:t>
            </a:r>
            <a:endParaRPr lang="zh-CN" altLang="en-US" sz="2800" b="1" dirty="0">
              <a:latin typeface="楷体_GB2312" pitchFamily="49" charset="-122"/>
              <a:ea typeface="楷体_GB2312" pitchFamily="49" charset="-122"/>
            </a:endParaRPr>
          </a:p>
        </p:txBody>
      </p:sp>
      <p:sp>
        <p:nvSpPr>
          <p:cNvPr id="276483" name="Rectangle 3"/>
          <p:cNvSpPr>
            <a:spLocks noGrp="1" noChangeArrowheads="1"/>
          </p:cNvSpPr>
          <p:nvPr>
            <p:ph idx="1"/>
          </p:nvPr>
        </p:nvSpPr>
        <p:spPr>
          <a:xfrm>
            <a:off x="457200" y="1143000"/>
            <a:ext cx="8305800" cy="5410200"/>
          </a:xfrm>
        </p:spPr>
        <p:txBody>
          <a:bodyPr>
            <a:normAutofit fontScale="85000" lnSpcReduction="20000"/>
          </a:bodyPr>
          <a:lstStyle/>
          <a:p>
            <a:pPr marL="0" indent="0">
              <a:lnSpc>
                <a:spcPct val="120000"/>
              </a:lnSpc>
              <a:buNone/>
            </a:pPr>
            <a:r>
              <a:rPr lang="zh-CN" altLang="zh-CN" sz="2000" b="1" dirty="0" smtClean="0">
                <a:solidFill>
                  <a:srgbClr val="660033"/>
                </a:solidFill>
              </a:rPr>
              <a:t>１</a:t>
            </a:r>
            <a:r>
              <a:rPr lang="en-US" altLang="zh-CN" sz="2000" b="1" dirty="0">
                <a:solidFill>
                  <a:srgbClr val="660033"/>
                </a:solidFill>
              </a:rPr>
              <a:t>.</a:t>
            </a:r>
            <a:r>
              <a:rPr lang="zh-CN" altLang="zh-CN" sz="2000" b="1" dirty="0">
                <a:solidFill>
                  <a:srgbClr val="660033"/>
                </a:solidFill>
              </a:rPr>
              <a:t>迎送</a:t>
            </a:r>
          </a:p>
          <a:p>
            <a:pPr lvl="1">
              <a:lnSpc>
                <a:spcPct val="120000"/>
              </a:lnSpc>
            </a:pPr>
            <a:r>
              <a:rPr lang="zh-CN" altLang="zh-CN" sz="2000" dirty="0"/>
              <a:t>对应邀前来谈判的，无论是官方人士、专业代表团，还是民间团体、友好人士，在他们抵离时，都要安排相应身份的人员前往迎送</a:t>
            </a:r>
            <a:r>
              <a:rPr lang="zh-CN" altLang="zh-CN" sz="2000" dirty="0" smtClean="0"/>
              <a:t>。</a:t>
            </a:r>
            <a:endParaRPr lang="en-US" altLang="zh-CN" sz="2000" dirty="0" smtClean="0"/>
          </a:p>
          <a:p>
            <a:pPr lvl="1">
              <a:lnSpc>
                <a:spcPct val="120000"/>
              </a:lnSpc>
            </a:pPr>
            <a:r>
              <a:rPr lang="zh-CN" altLang="zh-CN" sz="2000" dirty="0" smtClean="0"/>
              <a:t>重要</a:t>
            </a:r>
            <a:r>
              <a:rPr lang="zh-CN" altLang="zh-CN" sz="2000" dirty="0"/>
              <a:t>的客商，初次洽谈的客商，要去迎接</a:t>
            </a:r>
            <a:r>
              <a:rPr lang="zh-CN" altLang="zh-CN" sz="2000" dirty="0" smtClean="0"/>
              <a:t>。</a:t>
            </a:r>
            <a:endParaRPr lang="en-US" altLang="zh-CN" sz="2000" dirty="0" smtClean="0"/>
          </a:p>
          <a:p>
            <a:pPr lvl="1">
              <a:lnSpc>
                <a:spcPct val="120000"/>
              </a:lnSpc>
            </a:pPr>
            <a:r>
              <a:rPr lang="zh-CN" altLang="zh-CN" sz="2000" dirty="0" smtClean="0"/>
              <a:t>公务</a:t>
            </a:r>
            <a:r>
              <a:rPr lang="zh-CN" altLang="zh-CN" sz="2000" dirty="0"/>
              <a:t>活动中领导座次的</a:t>
            </a:r>
            <a:r>
              <a:rPr lang="zh-CN" altLang="zh-CN" sz="2000" dirty="0" smtClean="0"/>
              <a:t>安排</a:t>
            </a:r>
            <a:r>
              <a:rPr lang="zh-CN" altLang="en-US" sz="2000" dirty="0" smtClean="0"/>
              <a:t>，</a:t>
            </a:r>
            <a:r>
              <a:rPr lang="zh-CN" altLang="zh-CN" sz="2000" dirty="0" smtClean="0"/>
              <a:t>以及</a:t>
            </a:r>
            <a:r>
              <a:rPr lang="zh-CN" altLang="zh-CN" sz="2000" dirty="0"/>
              <a:t>陪车、陪客走路要注意顺序。</a:t>
            </a:r>
          </a:p>
          <a:p>
            <a:pPr marL="0" indent="0">
              <a:lnSpc>
                <a:spcPct val="120000"/>
              </a:lnSpc>
              <a:buNone/>
            </a:pPr>
            <a:r>
              <a:rPr lang="zh-CN" altLang="zh-CN" sz="2000" b="1" dirty="0">
                <a:solidFill>
                  <a:srgbClr val="660033"/>
                </a:solidFill>
              </a:rPr>
              <a:t>２</a:t>
            </a:r>
            <a:r>
              <a:rPr lang="en-US" altLang="zh-CN" sz="2000" b="1" dirty="0">
                <a:solidFill>
                  <a:srgbClr val="660033"/>
                </a:solidFill>
              </a:rPr>
              <a:t>.</a:t>
            </a:r>
            <a:r>
              <a:rPr lang="zh-CN" altLang="zh-CN" sz="2000" b="1" dirty="0">
                <a:solidFill>
                  <a:srgbClr val="660033"/>
                </a:solidFill>
              </a:rPr>
              <a:t>宴请</a:t>
            </a:r>
          </a:p>
          <a:p>
            <a:pPr lvl="1">
              <a:lnSpc>
                <a:spcPct val="120000"/>
              </a:lnSpc>
            </a:pPr>
            <a:r>
              <a:rPr lang="zh-CN" altLang="zh-CN" sz="2000" dirty="0"/>
              <a:t>宴请一般以晚间较多。注意不要选择在对方重要的节假日、有重要活动或禁忌的日子。其地点的选择，一般来讲，正式隆重的宴请活动应安排在高级宴会厅，可能条件下，应另设休息厅，注意不要在客人住的宾馆设宴招待。</a:t>
            </a:r>
          </a:p>
          <a:p>
            <a:pPr lvl="1">
              <a:lnSpc>
                <a:spcPct val="120000"/>
              </a:lnSpc>
            </a:pPr>
            <a:r>
              <a:rPr lang="zh-CN" altLang="zh-CN" sz="2000" dirty="0"/>
              <a:t>不论举行什么样的宴会，都应事先发出邀请，一般均发请柬，其优点在于礼节郑重，同时又能起到提醒客人和备忘的作用。可根据实际发出口头邀请或电话邀请。</a:t>
            </a:r>
          </a:p>
          <a:p>
            <a:pPr marL="0" indent="0">
              <a:lnSpc>
                <a:spcPct val="120000"/>
              </a:lnSpc>
              <a:buNone/>
            </a:pPr>
            <a:r>
              <a:rPr lang="zh-CN" altLang="zh-CN" sz="2000" b="1" dirty="0">
                <a:solidFill>
                  <a:srgbClr val="660033"/>
                </a:solidFill>
              </a:rPr>
              <a:t>３</a:t>
            </a:r>
            <a:r>
              <a:rPr lang="en-US" altLang="zh-CN" sz="2000" b="1" dirty="0">
                <a:solidFill>
                  <a:srgbClr val="660033"/>
                </a:solidFill>
              </a:rPr>
              <a:t>.</a:t>
            </a:r>
            <a:r>
              <a:rPr lang="zh-CN" altLang="zh-CN" sz="2000" b="1" dirty="0">
                <a:solidFill>
                  <a:srgbClr val="660033"/>
                </a:solidFill>
              </a:rPr>
              <a:t>日程及谈判场地</a:t>
            </a:r>
          </a:p>
          <a:p>
            <a:pPr lvl="1">
              <a:lnSpc>
                <a:spcPct val="120000"/>
              </a:lnSpc>
            </a:pPr>
            <a:r>
              <a:rPr lang="zh-CN" altLang="zh-CN" sz="2000" dirty="0"/>
              <a:t>作为接待一方的安排者，应主动将会见、谈判的时间、地点、双方出席人员及有关注意事项通知己方和对方。作为要求会见、谈判的一方也可主动向对方了解上述情况。</a:t>
            </a:r>
          </a:p>
          <a:p>
            <a:pPr marL="0" indent="0">
              <a:lnSpc>
                <a:spcPct val="120000"/>
              </a:lnSpc>
              <a:buNone/>
            </a:pPr>
            <a:endParaRPr lang="en-US" altLang="zh-CN" sz="2000" b="1" dirty="0" smtClean="0"/>
          </a:p>
          <a:p>
            <a:pPr marL="0" indent="0">
              <a:lnSpc>
                <a:spcPct val="120000"/>
              </a:lnSpc>
              <a:buNone/>
            </a:pPr>
            <a:r>
              <a:rPr lang="zh-CN" altLang="en-US" sz="2000" b="1" dirty="0" smtClean="0"/>
              <a:t>　　　　　　　</a:t>
            </a:r>
            <a:r>
              <a:rPr lang="zh-CN" altLang="zh-CN" sz="2100" b="1" dirty="0" smtClean="0">
                <a:solidFill>
                  <a:srgbClr val="000066"/>
                </a:solidFill>
                <a:latin typeface="楷体_GB2312" pitchFamily="49" charset="-122"/>
                <a:ea typeface="楷体_GB2312" pitchFamily="49" charset="-122"/>
              </a:rPr>
              <a:t>【视野拓展】</a:t>
            </a:r>
            <a:r>
              <a:rPr lang="zh-CN" altLang="zh-CN" sz="2100" dirty="0">
                <a:solidFill>
                  <a:srgbClr val="000066"/>
                </a:solidFill>
                <a:latin typeface="楷体_GB2312" pitchFamily="49" charset="-122"/>
                <a:ea typeface="楷体_GB2312" pitchFamily="49" charset="-122"/>
              </a:rPr>
              <a:t>公务活动中领导座次的安排</a:t>
            </a:r>
          </a:p>
          <a:p>
            <a:pPr>
              <a:lnSpc>
                <a:spcPct val="120000"/>
              </a:lnSpc>
              <a:buFontTx/>
              <a:buNone/>
            </a:pPr>
            <a:endParaRPr lang="zh-CN" altLang="en-US" sz="20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谈判</a:t>
            </a:r>
            <a:r>
              <a:rPr lang="zh-CN" altLang="zh-CN" dirty="0" smtClean="0"/>
              <a:t>场地</a:t>
            </a:r>
            <a:endParaRPr lang="zh-CN" altLang="en-US" dirty="0"/>
          </a:p>
        </p:txBody>
      </p:sp>
      <p:sp>
        <p:nvSpPr>
          <p:cNvPr id="3" name="内容占位符 2"/>
          <p:cNvSpPr>
            <a:spLocks noGrp="1"/>
          </p:cNvSpPr>
          <p:nvPr>
            <p:ph idx="1"/>
          </p:nvPr>
        </p:nvSpPr>
        <p:spPr>
          <a:xfrm>
            <a:off x="457200" y="1676400"/>
            <a:ext cx="4038600" cy="4572000"/>
          </a:xfrm>
        </p:spPr>
        <p:txBody>
          <a:bodyPr>
            <a:noAutofit/>
          </a:bodyPr>
          <a:lstStyle/>
          <a:p>
            <a:r>
              <a:rPr lang="zh-CN" altLang="en-US" sz="1600" dirty="0"/>
              <a:t>商务谈判时，双方应面对面而坐，各自的组员坐在主谈者的两侧，以便相互交换意见。</a:t>
            </a:r>
          </a:p>
          <a:p>
            <a:r>
              <a:rPr lang="zh-CN" altLang="en-US" sz="1600" dirty="0"/>
              <a:t>商务谈判通常用长方形</a:t>
            </a:r>
            <a:r>
              <a:rPr lang="zh-CN" altLang="en-US" sz="1600" dirty="0" smtClean="0"/>
              <a:t>条桌。</a:t>
            </a:r>
            <a:r>
              <a:rPr lang="zh-CN" altLang="en-US" sz="1600" dirty="0"/>
              <a:t>根据</a:t>
            </a:r>
            <a:r>
              <a:rPr lang="zh-CN" altLang="en-US" sz="1600" dirty="0" smtClean="0"/>
              <a:t>图６－４</a:t>
            </a:r>
            <a:r>
              <a:rPr lang="zh-CN" altLang="en-US" sz="1600" dirty="0"/>
              <a:t>（ａ）所示，若以正门为准</a:t>
            </a:r>
            <a:r>
              <a:rPr lang="zh-CN" altLang="en-US" sz="1600" dirty="0" smtClean="0"/>
              <a:t>，主人</a:t>
            </a:r>
            <a:r>
              <a:rPr lang="zh-CN" altLang="en-US" sz="1600" dirty="0"/>
              <a:t>应坐背门一侧，客人则面向正门而坐，其中主谈人或负责人居中。我国及多数国家</a:t>
            </a:r>
            <a:r>
              <a:rPr lang="zh-CN" altLang="en-US" sz="1600" dirty="0" smtClean="0"/>
              <a:t>习惯把</a:t>
            </a:r>
            <a:r>
              <a:rPr lang="zh-CN" altLang="en-US" sz="1600" dirty="0"/>
              <a:t>译员安排在主谈人的右侧即第二个席位上。如</a:t>
            </a:r>
            <a:r>
              <a:rPr lang="zh-CN" altLang="en-US" sz="1600" dirty="0" smtClean="0"/>
              <a:t>图６－４</a:t>
            </a:r>
            <a:r>
              <a:rPr lang="zh-CN" altLang="en-US" sz="1600" dirty="0"/>
              <a:t>（ｂ）所示，若为谈判长桌一端</a:t>
            </a:r>
            <a:r>
              <a:rPr lang="zh-CN" altLang="en-US" sz="1600" dirty="0" smtClean="0"/>
              <a:t>向前</a:t>
            </a:r>
            <a:r>
              <a:rPr lang="zh-CN" altLang="en-US" sz="1600" dirty="0"/>
              <a:t>，则以入门的方向为准，右为客方，左为主方，其座位号的安排也是以主谈者的右边为</a:t>
            </a:r>
            <a:r>
              <a:rPr lang="zh-CN" altLang="en-US" sz="1600" dirty="0" smtClean="0"/>
              <a:t>偶数</a:t>
            </a:r>
            <a:r>
              <a:rPr lang="zh-CN" altLang="en-US" sz="1600" dirty="0"/>
              <a:t>，左边为奇数</a:t>
            </a:r>
            <a:r>
              <a:rPr lang="zh-CN" altLang="en-US" sz="1600" dirty="0" smtClean="0"/>
              <a:t>。</a:t>
            </a:r>
            <a:endParaRPr lang="en-US" altLang="zh-CN" sz="1600" dirty="0" smtClean="0"/>
          </a:p>
          <a:p>
            <a:r>
              <a:rPr lang="zh-CN" altLang="en-US" sz="1600" dirty="0" smtClean="0"/>
              <a:t>若是</a:t>
            </a:r>
            <a:r>
              <a:rPr lang="zh-CN" altLang="en-US" sz="1600" dirty="0"/>
              <a:t>没有条桌也可用圆桌，其座位安排如</a:t>
            </a:r>
            <a:r>
              <a:rPr lang="zh-CN" altLang="en-US" sz="1600" dirty="0" smtClean="0"/>
              <a:t>图６－４</a:t>
            </a:r>
            <a:r>
              <a:rPr lang="zh-CN" altLang="en-US" sz="1600" dirty="0"/>
              <a:t>（ｃ）所示。</a:t>
            </a:r>
          </a:p>
        </p:txBody>
      </p:sp>
      <p:pic>
        <p:nvPicPr>
          <p:cNvPr id="283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47800"/>
            <a:ext cx="4227266"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565220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p:txBody>
          <a:bodyPr/>
          <a:lstStyle/>
          <a:p>
            <a:pPr algn="l"/>
            <a:r>
              <a:rPr lang="en-US" altLang="zh-CN" sz="2800" b="1" dirty="0" smtClean="0"/>
              <a:t>4.</a:t>
            </a:r>
            <a:r>
              <a:rPr lang="zh-CN" altLang="en-US" sz="2800" b="1" dirty="0" smtClean="0"/>
              <a:t>签字仪式</a:t>
            </a:r>
            <a:endParaRPr lang="zh-CN" altLang="en-US" sz="2800" b="1" dirty="0"/>
          </a:p>
        </p:txBody>
      </p:sp>
      <p:sp>
        <p:nvSpPr>
          <p:cNvPr id="277507" name="Rectangle 3"/>
          <p:cNvSpPr>
            <a:spLocks noGrp="1" noChangeArrowheads="1"/>
          </p:cNvSpPr>
          <p:nvPr>
            <p:ph idx="1"/>
          </p:nvPr>
        </p:nvSpPr>
        <p:spPr>
          <a:xfrm>
            <a:off x="381000" y="1219200"/>
            <a:ext cx="4495800" cy="4876800"/>
          </a:xfrm>
        </p:spPr>
        <p:txBody>
          <a:bodyPr/>
          <a:lstStyle/>
          <a:p>
            <a:r>
              <a:rPr lang="zh-CN" altLang="en-US" sz="2000" dirty="0"/>
              <a:t>做好文本的准备工作，准备好签字用的文具。</a:t>
            </a:r>
          </a:p>
          <a:p>
            <a:r>
              <a:rPr lang="zh-CN" altLang="en-US" sz="2000" dirty="0"/>
              <a:t>参加签字仪式的，基本上是双方参加谈判的全体人员，人数最好相等。</a:t>
            </a:r>
          </a:p>
          <a:p>
            <a:r>
              <a:rPr lang="zh-CN" altLang="en-US" sz="2000" dirty="0"/>
              <a:t>签字位置，一般安排客方在右边，主方在左边。</a:t>
            </a:r>
          </a:p>
          <a:p>
            <a:r>
              <a:rPr lang="zh-CN" altLang="en-US" sz="2000" dirty="0"/>
              <a:t>政府间的签字仪式还要准备小国旗。</a:t>
            </a:r>
          </a:p>
          <a:p>
            <a:r>
              <a:rPr lang="zh-CN" altLang="en-US" sz="2000" dirty="0"/>
              <a:t>协议签订完毕，双方主要负责人应起立握手致意，其他人员可鼓掌响应。</a:t>
            </a:r>
          </a:p>
        </p:txBody>
      </p:sp>
      <p:pic>
        <p:nvPicPr>
          <p:cNvPr id="282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524000"/>
            <a:ext cx="3733800" cy="2586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26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4419600"/>
            <a:ext cx="4943475" cy="2311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pPr algn="l"/>
            <a:r>
              <a:rPr lang="en-US" altLang="zh-CN" sz="2800" b="1" dirty="0" smtClean="0"/>
              <a:t>5.</a:t>
            </a:r>
            <a:r>
              <a:rPr lang="zh-CN" altLang="en-US" sz="2800" b="1" dirty="0" smtClean="0"/>
              <a:t>馈赠</a:t>
            </a:r>
            <a:endParaRPr lang="zh-CN" altLang="en-US" sz="2800" b="1" dirty="0"/>
          </a:p>
        </p:txBody>
      </p:sp>
      <p:graphicFrame>
        <p:nvGraphicFramePr>
          <p:cNvPr id="278671" name="Group 143"/>
          <p:cNvGraphicFramePr>
            <a:graphicFrameLocks noGrp="1"/>
          </p:cNvGraphicFramePr>
          <p:nvPr>
            <p:ph type="tbl" idx="1"/>
            <p:extLst>
              <p:ext uri="{D42A27DB-BD31-4B8C-83A1-F6EECF244321}">
                <p14:modId xmlns:p14="http://schemas.microsoft.com/office/powerpoint/2010/main" val="55445725"/>
              </p:ext>
            </p:extLst>
          </p:nvPr>
        </p:nvGraphicFramePr>
        <p:xfrm>
          <a:off x="762000" y="2133600"/>
          <a:ext cx="7696200" cy="3311525"/>
        </p:xfrm>
        <a:graphic>
          <a:graphicData uri="http://schemas.openxmlformats.org/drawingml/2006/table">
            <a:tbl>
              <a:tblPr/>
              <a:tblGrid>
                <a:gridCol w="1233488"/>
                <a:gridCol w="6462712"/>
              </a:tblGrid>
              <a:tr h="2825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rPr>
                        <a:t>类别</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风俗</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伊斯兰教徒</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不能送人形礼品，也不能送酒、雕塑和女人的画片，因为他们认为酒是一切万恶之源。</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65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英国人</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一般送价钱不贵但有纪念意义的礼品，切记不要送百合花，因为这意味着死亡，收到礼品的人</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要当众打开礼品。</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25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美国人</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送礼品要送单数，且讲究包装，认为蜗牛和马蹄铁是吉祥物。</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06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法国人</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送花不要送菊花、杜鹃花和黄色的花，不要送带有仙鹤图案的礼品，不要送核桃，因为他们认</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为仙鹤是愚蠢的标志，而核桃是不吉利的。</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03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俄罗斯人</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送鲜花要送单数，用面包与盐招待贵客，表示友好和尊敬，最忌讳送钱给别人，这意味着施舍</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与侮辱。</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07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zh-CN"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日本人</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盛行送礼，探亲访友，参加宴请都会带礼品，接送礼品要双手，不当面打开礼品。当接受礼品</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后，再一次见到送礼的人一定要提及礼品的事，并表示感谢。送的礼品忌送梳子，切不要送有</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狐狸、獾的图案的礼品，因为梳子的发音与死相近。一般人不要送菊花，因为菊花一般是王室</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专用花卉。</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rPr>
                        <a:t>中国香港人</a:t>
                      </a:r>
                    </a:p>
                  </a:txBody>
                  <a:tcPr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不能送钟、毯子、白色与红色的花，这意味着不吉利，礼品数目不能有</a:t>
                      </a:r>
                      <a:r>
                        <a:rPr kumimoji="0" lang="en-US" altLang="zh-CN"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4</a:t>
                      </a: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，而以</a:t>
                      </a:r>
                      <a:r>
                        <a:rPr kumimoji="0" lang="en-US" altLang="zh-CN"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8</a:t>
                      </a: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a:t>
                      </a:r>
                      <a:r>
                        <a:rPr kumimoji="0" lang="en-US" altLang="zh-CN"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6</a:t>
                      </a: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a:t>
                      </a:r>
                      <a:r>
                        <a:rPr kumimoji="0" lang="en-US" altLang="zh-CN"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9</a:t>
                      </a:r>
                      <a:r>
                        <a:rPr kumimoji="0" lang="zh-CN" altLang="en-US" sz="1200" b="0"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rPr>
                        <a:t>为最好。</a:t>
                      </a:r>
                    </a:p>
                  </a:txBody>
                  <a:tcPr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78670" name="Rectangle 142"/>
          <p:cNvSpPr>
            <a:spLocks noChangeArrowheads="1"/>
          </p:cNvSpPr>
          <p:nvPr/>
        </p:nvSpPr>
        <p:spPr bwMode="auto">
          <a:xfrm>
            <a:off x="3148648" y="1738591"/>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dirty="0">
                <a:ea typeface="楷体_GB2312" pitchFamily="49" charset="-122"/>
              </a:rPr>
              <a:t>不同</a:t>
            </a:r>
            <a:r>
              <a:rPr lang="zh-CN" altLang="en-US" dirty="0" smtClean="0">
                <a:ea typeface="楷体_GB2312" pitchFamily="49" charset="-122"/>
              </a:rPr>
              <a:t>国家、地区的</a:t>
            </a:r>
            <a:r>
              <a:rPr lang="zh-CN" altLang="en-US" dirty="0">
                <a:ea typeface="楷体_GB2312" pitchFamily="49" charset="-122"/>
              </a:rPr>
              <a:t>馈赠风俗</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5800" y="152400"/>
            <a:ext cx="6870700" cy="1143000"/>
          </a:xfrm>
        </p:spPr>
        <p:txBody>
          <a:bodyPr/>
          <a:lstStyle/>
          <a:p>
            <a:pPr algn="l"/>
            <a:r>
              <a:rPr lang="en-US" altLang="zh-CN" sz="2800" b="1" dirty="0" smtClean="0">
                <a:latin typeface="楷体_GB2312" pitchFamily="49" charset="-122"/>
                <a:ea typeface="楷体_GB2312" pitchFamily="49" charset="-122"/>
              </a:rPr>
              <a:t>1.2.2</a:t>
            </a:r>
            <a:r>
              <a:rPr lang="zh-CN" altLang="en-US" sz="2800" b="1" dirty="0" smtClean="0">
                <a:latin typeface="楷体_GB2312" pitchFamily="49" charset="-122"/>
                <a:ea typeface="楷体_GB2312" pitchFamily="49" charset="-122"/>
              </a:rPr>
              <a:t>　商务</a:t>
            </a:r>
            <a:r>
              <a:rPr lang="zh-CN" altLang="en-US" sz="2800" b="1" dirty="0">
                <a:latin typeface="楷体_GB2312" pitchFamily="49" charset="-122"/>
                <a:ea typeface="楷体_GB2312" pitchFamily="49" charset="-122"/>
              </a:rPr>
              <a:t>谈判的方法</a:t>
            </a:r>
          </a:p>
        </p:txBody>
      </p:sp>
      <p:sp>
        <p:nvSpPr>
          <p:cNvPr id="41987" name="Rectangle 3"/>
          <p:cNvSpPr>
            <a:spLocks noGrp="1" noChangeArrowheads="1"/>
          </p:cNvSpPr>
          <p:nvPr>
            <p:ph idx="1"/>
          </p:nvPr>
        </p:nvSpPr>
        <p:spPr>
          <a:xfrm>
            <a:off x="685800" y="1447800"/>
            <a:ext cx="7086600" cy="4343400"/>
          </a:xfrm>
        </p:spPr>
        <p:txBody>
          <a:bodyPr>
            <a:normAutofit/>
          </a:bodyPr>
          <a:lstStyle/>
          <a:p>
            <a:pPr>
              <a:lnSpc>
                <a:spcPct val="110000"/>
              </a:lnSpc>
              <a:spcBef>
                <a:spcPts val="600"/>
              </a:spcBef>
              <a:buFontTx/>
              <a:buNone/>
            </a:pPr>
            <a:r>
              <a:rPr lang="en-US" altLang="zh-CN" sz="2400" b="1" dirty="0">
                <a:latin typeface="楷体_GB2312" pitchFamily="49" charset="-122"/>
                <a:ea typeface="楷体_GB2312" pitchFamily="49" charset="-122"/>
              </a:rPr>
              <a:t>●</a:t>
            </a:r>
            <a:r>
              <a:rPr lang="zh-CN" altLang="en-US" sz="2400" b="1" dirty="0"/>
              <a:t>软式谈判法（让步型谈判）</a:t>
            </a:r>
            <a:endParaRPr lang="zh-CN" altLang="en-US" sz="2000" b="1" dirty="0"/>
          </a:p>
          <a:p>
            <a:pPr>
              <a:lnSpc>
                <a:spcPct val="110000"/>
              </a:lnSpc>
              <a:spcBef>
                <a:spcPts val="600"/>
              </a:spcBef>
              <a:buFontTx/>
              <a:buNone/>
            </a:pPr>
            <a:r>
              <a:rPr lang="zh-CN" altLang="en-US" sz="2000" dirty="0"/>
              <a:t>   谈判者偏重于维护双方的合作关系，以争取达成协议为其行为准则。</a:t>
            </a:r>
          </a:p>
          <a:p>
            <a:pPr>
              <a:lnSpc>
                <a:spcPct val="110000"/>
              </a:lnSpc>
              <a:spcBef>
                <a:spcPts val="600"/>
              </a:spcBef>
              <a:buFontTx/>
              <a:buNone/>
            </a:pPr>
            <a:r>
              <a:rPr lang="zh-CN" altLang="en-US" sz="2400" b="1" dirty="0"/>
              <a:t>●硬式谈判法（立场型谈判）</a:t>
            </a:r>
            <a:endParaRPr lang="zh-CN" altLang="en-US" sz="2000" b="1" dirty="0"/>
          </a:p>
          <a:p>
            <a:pPr>
              <a:lnSpc>
                <a:spcPct val="110000"/>
              </a:lnSpc>
              <a:spcBef>
                <a:spcPts val="600"/>
              </a:spcBef>
              <a:buFontTx/>
              <a:buNone/>
            </a:pPr>
            <a:r>
              <a:rPr lang="zh-CN" altLang="en-US" sz="2000" dirty="0"/>
              <a:t>   谈判者只关心自己的利益，注重维护己方的立场，轻易不向对方作让步。</a:t>
            </a:r>
          </a:p>
          <a:p>
            <a:pPr>
              <a:lnSpc>
                <a:spcPct val="110000"/>
              </a:lnSpc>
              <a:spcBef>
                <a:spcPts val="600"/>
              </a:spcBef>
              <a:buFontTx/>
              <a:buNone/>
            </a:pPr>
            <a:r>
              <a:rPr lang="zh-CN" altLang="en-US" sz="2000" dirty="0"/>
              <a:t>   将谈判看作是一场意志力的竞赛和搏斗。</a:t>
            </a:r>
          </a:p>
          <a:p>
            <a:pPr>
              <a:lnSpc>
                <a:spcPct val="110000"/>
              </a:lnSpc>
              <a:spcBef>
                <a:spcPts val="600"/>
              </a:spcBef>
              <a:buFontTx/>
              <a:buNone/>
            </a:pPr>
            <a:r>
              <a:rPr lang="zh-CN" altLang="en-US" sz="2400" b="1" dirty="0"/>
              <a:t>●原则型谈判</a:t>
            </a:r>
            <a:r>
              <a:rPr lang="zh-CN" altLang="en-US" sz="2400" b="1" dirty="0" smtClean="0"/>
              <a:t>法（</a:t>
            </a:r>
            <a:r>
              <a:rPr lang="zh-CN" altLang="zh-CN" sz="2400" b="1" dirty="0">
                <a:solidFill>
                  <a:schemeClr val="tx1"/>
                </a:solidFill>
              </a:rPr>
              <a:t>价值型谈判</a:t>
            </a:r>
            <a:r>
              <a:rPr lang="zh-CN" altLang="en-US" sz="2400" b="1" dirty="0" smtClean="0"/>
              <a:t>）</a:t>
            </a:r>
            <a:endParaRPr lang="zh-CN" altLang="en-US" sz="2400" b="1" dirty="0"/>
          </a:p>
          <a:p>
            <a:pPr>
              <a:lnSpc>
                <a:spcPct val="110000"/>
              </a:lnSpc>
              <a:spcBef>
                <a:spcPts val="600"/>
              </a:spcBef>
              <a:buFontTx/>
              <a:buNone/>
            </a:pPr>
            <a:r>
              <a:rPr lang="zh-CN" altLang="en-US" sz="2000" dirty="0"/>
              <a:t>   谈判者既注重维护合作关系，又重视争取合理利益。</a:t>
            </a:r>
          </a:p>
          <a:p>
            <a:pPr>
              <a:lnSpc>
                <a:spcPct val="110000"/>
              </a:lnSpc>
              <a:spcBef>
                <a:spcPts val="600"/>
              </a:spcBef>
              <a:buFontTx/>
              <a:buNone/>
            </a:pPr>
            <a:r>
              <a:rPr lang="zh-CN" altLang="en-US" sz="2000" dirty="0"/>
              <a:t>   是一种既理性而又富于人情味的谈判。</a:t>
            </a:r>
          </a:p>
          <a:p>
            <a:pPr>
              <a:lnSpc>
                <a:spcPct val="110000"/>
              </a:lnSpc>
              <a:spcBef>
                <a:spcPts val="600"/>
              </a:spcBef>
              <a:buFontTx/>
              <a:buNone/>
            </a:pPr>
            <a:endParaRPr lang="en-US" altLang="zh-CN" sz="18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533400"/>
            <a:ext cx="8229600" cy="868362"/>
          </a:xfrm>
          <a:noFill/>
        </p:spPr>
        <p:txBody>
          <a:bodyPr lIns="91440" tIns="45720" rIns="91440" bIns="45720" anchor="ctr"/>
          <a:lstStyle/>
          <a:p>
            <a:pPr eaLnBrk="1" hangingPunct="1"/>
            <a:r>
              <a:rPr lang="zh-CN" altLang="en-US" dirty="0" smtClean="0"/>
              <a:t>链接：哈佛原则性谈判模式 </a:t>
            </a:r>
          </a:p>
        </p:txBody>
      </p:sp>
      <p:sp>
        <p:nvSpPr>
          <p:cNvPr id="46083" name="Rectangle 3"/>
          <p:cNvSpPr>
            <a:spLocks noGrp="1" noChangeArrowheads="1"/>
          </p:cNvSpPr>
          <p:nvPr>
            <p:ph type="body" idx="1"/>
          </p:nvPr>
        </p:nvSpPr>
        <p:spPr>
          <a:xfrm>
            <a:off x="457200" y="1752600"/>
            <a:ext cx="8115328" cy="4343400"/>
          </a:xfrm>
        </p:spPr>
        <p:txBody>
          <a:bodyPr/>
          <a:lstStyle/>
          <a:p>
            <a:pPr eaLnBrk="1" hangingPunct="1">
              <a:lnSpc>
                <a:spcPct val="120000"/>
              </a:lnSpc>
            </a:pPr>
            <a:r>
              <a:rPr lang="zh-CN" altLang="en-US" sz="2400" b="1" dirty="0" smtClean="0">
                <a:solidFill>
                  <a:srgbClr val="660033"/>
                </a:solidFill>
                <a:ea typeface="幼圆" pitchFamily="49" charset="-122"/>
              </a:rPr>
              <a:t>人</a:t>
            </a:r>
            <a:r>
              <a:rPr lang="zh-CN" altLang="en-GB" sz="2400" b="1" dirty="0" smtClean="0">
                <a:solidFill>
                  <a:srgbClr val="660033"/>
                </a:solidFill>
                <a:ea typeface="幼圆" pitchFamily="49" charset="-122"/>
              </a:rPr>
              <a:t>：</a:t>
            </a:r>
            <a:r>
              <a:rPr lang="zh-CN" altLang="en-GB" sz="2400" b="0" dirty="0" smtClean="0">
                <a:ea typeface="幼圆" pitchFamily="49" charset="-122"/>
              </a:rPr>
              <a:t>将谈判者与谈判问题分开</a:t>
            </a:r>
            <a:r>
              <a:rPr lang="zh-CN" altLang="en-US" sz="2400" b="0" dirty="0" smtClean="0">
                <a:ea typeface="幼圆" pitchFamily="49" charset="-122"/>
              </a:rPr>
              <a:t>，对事不对人</a:t>
            </a:r>
            <a:endParaRPr lang="zh-CN" altLang="en-US" sz="2400" b="0" dirty="0" smtClean="0">
              <a:latin typeface="Arial" charset="0"/>
              <a:ea typeface="幼圆" pitchFamily="49" charset="-122"/>
            </a:endParaRPr>
          </a:p>
          <a:p>
            <a:pPr eaLnBrk="1" hangingPunct="1">
              <a:lnSpc>
                <a:spcPct val="120000"/>
              </a:lnSpc>
            </a:pPr>
            <a:r>
              <a:rPr lang="zh-CN" altLang="en-GB" sz="2400" b="1" dirty="0" smtClean="0">
                <a:solidFill>
                  <a:srgbClr val="660033"/>
                </a:solidFill>
                <a:ea typeface="幼圆" pitchFamily="49" charset="-122"/>
              </a:rPr>
              <a:t>利益：</a:t>
            </a:r>
            <a:r>
              <a:rPr lang="zh-CN" altLang="en-GB" sz="2400" b="0" dirty="0" smtClean="0">
                <a:ea typeface="幼圆" pitchFamily="49" charset="-122"/>
              </a:rPr>
              <a:t>把谈判的注意力集中于如何实现双方的合法利益，满足双方的需要，而不是将注意力花费在观点争论上</a:t>
            </a:r>
            <a:endParaRPr lang="zh-CN" altLang="en-US" sz="2400" b="0" dirty="0" smtClean="0">
              <a:latin typeface="Arial" charset="0"/>
              <a:ea typeface="幼圆" pitchFamily="49" charset="-122"/>
            </a:endParaRPr>
          </a:p>
          <a:p>
            <a:pPr eaLnBrk="1" hangingPunct="1">
              <a:lnSpc>
                <a:spcPct val="120000"/>
              </a:lnSpc>
            </a:pPr>
            <a:r>
              <a:rPr lang="zh-CN" altLang="en-GB" sz="2400" b="1" dirty="0" smtClean="0">
                <a:solidFill>
                  <a:srgbClr val="660033"/>
                </a:solidFill>
                <a:ea typeface="幼圆" pitchFamily="49" charset="-122"/>
              </a:rPr>
              <a:t>选择：</a:t>
            </a:r>
            <a:r>
              <a:rPr lang="zh-CN" altLang="en-GB" sz="2400" b="0" dirty="0" smtClean="0">
                <a:ea typeface="幼圆" pitchFamily="49" charset="-122"/>
              </a:rPr>
              <a:t>在达成协议之前，为谈判各方的共同利益与需要设想出多种可供选择的解决办法</a:t>
            </a:r>
          </a:p>
          <a:p>
            <a:pPr eaLnBrk="1" hangingPunct="1">
              <a:lnSpc>
                <a:spcPct val="120000"/>
              </a:lnSpc>
            </a:pPr>
            <a:r>
              <a:rPr lang="zh-CN" altLang="en-GB" sz="2400" b="1" dirty="0" smtClean="0">
                <a:solidFill>
                  <a:srgbClr val="660033"/>
                </a:solidFill>
                <a:ea typeface="幼圆" pitchFamily="49" charset="-122"/>
              </a:rPr>
              <a:t>标准：</a:t>
            </a:r>
            <a:r>
              <a:rPr lang="zh-CN" altLang="en-US" sz="2400" b="0" dirty="0" smtClean="0">
                <a:latin typeface="幼圆" pitchFamily="49" charset="-122"/>
                <a:ea typeface="幼圆" pitchFamily="49" charset="-122"/>
              </a:rPr>
              <a:t>坚持最后结果要依据客观标准</a:t>
            </a:r>
            <a:endParaRPr lang="zh-CN" altLang="en-GB" sz="2400" b="0" dirty="0" smtClean="0">
              <a:latin typeface="幼圆" pitchFamily="49" charset="-122"/>
              <a:ea typeface="幼圆" pitchFamily="49" charset="-122"/>
            </a:endParaRPr>
          </a:p>
          <a:p>
            <a:pPr eaLnBrk="1" hangingPunct="1">
              <a:lnSpc>
                <a:spcPct val="120000"/>
              </a:lnSpc>
              <a:buFontTx/>
              <a:buNone/>
            </a:pPr>
            <a:r>
              <a:rPr lang="zh-CN" altLang="en-GB" sz="2400" b="0" dirty="0" smtClean="0"/>
              <a:t>     </a:t>
            </a:r>
            <a:r>
              <a:rPr lang="zh-CN" altLang="en-GB" sz="1800" b="0" dirty="0" smtClean="0"/>
              <a:t>（</a:t>
            </a:r>
            <a:r>
              <a:rPr lang="zh-CN" altLang="en-GB" sz="1800" b="0" dirty="0" smtClean="0">
                <a:ea typeface="楷体_GB2312" pitchFamily="49" charset="-122"/>
              </a:rPr>
              <a:t>由美国谈判学家罗杰·费希尔和威廉·尤里在他们所进行的哈佛法学院谈判项目的研究过程中提出）</a:t>
            </a:r>
            <a:endParaRPr lang="zh-CN" altLang="en-US" sz="1800" b="0" dirty="0" smtClean="0">
              <a:ea typeface="楷体_GB2312" pitchFamily="49" charset="-122"/>
            </a:endParaRPr>
          </a:p>
        </p:txBody>
      </p:sp>
    </p:spTree>
    <p:extLst>
      <p:ext uri="{BB962C8B-B14F-4D97-AF65-F5344CB8AC3E}">
        <p14:creationId xmlns:p14="http://schemas.microsoft.com/office/powerpoint/2010/main" val="233772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33600" y="838200"/>
            <a:ext cx="5334000" cy="609600"/>
          </a:xfrm>
          <a:solidFill>
            <a:schemeClr val="accent1">
              <a:lumMod val="40000"/>
              <a:lumOff val="60000"/>
            </a:schemeClr>
          </a:solidFill>
        </p:spPr>
        <p:txBody>
          <a:bodyPr>
            <a:normAutofit fontScale="90000"/>
          </a:bodyPr>
          <a:lstStyle/>
          <a:p>
            <a:r>
              <a:rPr lang="en-US" altLang="zh-CN" b="1" dirty="0">
                <a:latin typeface="微软雅黑" pitchFamily="34" charset="-122"/>
                <a:ea typeface="微软雅黑" pitchFamily="34" charset="-122"/>
              </a:rPr>
              <a:t>3</a:t>
            </a:r>
            <a:r>
              <a:rPr lang="zh-CN" altLang="zh-CN" b="1" dirty="0">
                <a:latin typeface="微软雅黑" pitchFamily="34" charset="-122"/>
                <a:ea typeface="微软雅黑" pitchFamily="34" charset="-122"/>
              </a:rPr>
              <a:t>种谈判方法的比较</a:t>
            </a:r>
            <a:endParaRPr lang="zh-CN" altLang="en-US" b="1" dirty="0">
              <a:latin typeface="微软雅黑" pitchFamily="34" charset="-122"/>
              <a:ea typeface="微软雅黑" pitchFamily="34" charset="-122"/>
            </a:endParaRPr>
          </a:p>
        </p:txBody>
      </p:sp>
      <p:pic>
        <p:nvPicPr>
          <p:cNvPr id="317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733" y="1524000"/>
            <a:ext cx="8295269"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1703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371600" y="381000"/>
            <a:ext cx="6172200" cy="838200"/>
          </a:xfrm>
          <a:solidFill>
            <a:schemeClr val="accent1">
              <a:lumMod val="20000"/>
              <a:lumOff val="80000"/>
            </a:schemeClr>
          </a:solidFill>
        </p:spPr>
        <p:txBody>
          <a:bodyPr>
            <a:normAutofit/>
          </a:bodyPr>
          <a:lstStyle/>
          <a:p>
            <a:r>
              <a:rPr lang="zh-CN" altLang="en-US" sz="3200" b="1"/>
              <a:t>谈判方法的选择</a:t>
            </a:r>
          </a:p>
        </p:txBody>
      </p:sp>
      <p:sp>
        <p:nvSpPr>
          <p:cNvPr id="43011" name="Rectangle 3"/>
          <p:cNvSpPr>
            <a:spLocks noGrp="1" noChangeArrowheads="1"/>
          </p:cNvSpPr>
          <p:nvPr>
            <p:ph idx="1"/>
          </p:nvPr>
        </p:nvSpPr>
        <p:spPr/>
        <p:txBody>
          <a:bodyPr/>
          <a:lstStyle/>
          <a:p>
            <a:pPr>
              <a:buFontTx/>
              <a:buNone/>
            </a:pPr>
            <a:r>
              <a:rPr lang="zh-CN" altLang="en-US" sz="2000">
                <a:ea typeface="楷体_GB2312" pitchFamily="49" charset="-122"/>
              </a:rPr>
              <a:t>三种谈判方法选择的制约因素：</a:t>
            </a:r>
          </a:p>
        </p:txBody>
      </p:sp>
      <p:sp>
        <p:nvSpPr>
          <p:cNvPr id="43023" name="Oval 15"/>
          <p:cNvSpPr>
            <a:spLocks noChangeArrowheads="1"/>
          </p:cNvSpPr>
          <p:nvPr/>
        </p:nvSpPr>
        <p:spPr bwMode="blackWhite">
          <a:xfrm>
            <a:off x="3733800" y="3352800"/>
            <a:ext cx="990600" cy="990600"/>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1600">
              <a:latin typeface="Arial" charset="0"/>
            </a:endParaRPr>
          </a:p>
        </p:txBody>
      </p:sp>
      <p:sp>
        <p:nvSpPr>
          <p:cNvPr id="43029" name="Freeform 21"/>
          <p:cNvSpPr>
            <a:spLocks/>
          </p:cNvSpPr>
          <p:nvPr/>
        </p:nvSpPr>
        <p:spPr bwMode="blackWhite">
          <a:xfrm>
            <a:off x="2971800" y="3505200"/>
            <a:ext cx="6858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1" name="Rectangle 23"/>
          <p:cNvSpPr>
            <a:spLocks noChangeArrowheads="1"/>
          </p:cNvSpPr>
          <p:nvPr/>
        </p:nvSpPr>
        <p:spPr bwMode="auto">
          <a:xfrm>
            <a:off x="3657600" y="3733800"/>
            <a:ext cx="11557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制约因素</a:t>
            </a:r>
          </a:p>
        </p:txBody>
      </p:sp>
      <p:sp>
        <p:nvSpPr>
          <p:cNvPr id="43032" name="Rectangle 24"/>
          <p:cNvSpPr>
            <a:spLocks noChangeArrowheads="1"/>
          </p:cNvSpPr>
          <p:nvPr/>
        </p:nvSpPr>
        <p:spPr bwMode="auto">
          <a:xfrm>
            <a:off x="914400" y="3581400"/>
            <a:ext cx="198120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与对方继续保持业务关系的可能性</a:t>
            </a:r>
          </a:p>
        </p:txBody>
      </p:sp>
      <p:sp>
        <p:nvSpPr>
          <p:cNvPr id="43033" name="Rectangle 25"/>
          <p:cNvSpPr>
            <a:spLocks noChangeArrowheads="1"/>
          </p:cNvSpPr>
          <p:nvPr/>
        </p:nvSpPr>
        <p:spPr bwMode="auto">
          <a:xfrm>
            <a:off x="1447800" y="2438400"/>
            <a:ext cx="2133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谈判双方的实力对比</a:t>
            </a:r>
          </a:p>
        </p:txBody>
      </p:sp>
      <p:sp>
        <p:nvSpPr>
          <p:cNvPr id="43034" name="Freeform 26"/>
          <p:cNvSpPr>
            <a:spLocks/>
          </p:cNvSpPr>
          <p:nvPr/>
        </p:nvSpPr>
        <p:spPr bwMode="blackWhite">
          <a:xfrm rot="2773926">
            <a:off x="3156744" y="2831306"/>
            <a:ext cx="7620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5" name="Freeform 27"/>
          <p:cNvSpPr>
            <a:spLocks/>
          </p:cNvSpPr>
          <p:nvPr/>
        </p:nvSpPr>
        <p:spPr bwMode="blackWhite">
          <a:xfrm rot="7971494">
            <a:off x="4463257" y="2786856"/>
            <a:ext cx="762000" cy="674687"/>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6" name="Rectangle 28"/>
          <p:cNvSpPr>
            <a:spLocks noChangeArrowheads="1"/>
          </p:cNvSpPr>
          <p:nvPr/>
        </p:nvSpPr>
        <p:spPr bwMode="auto">
          <a:xfrm>
            <a:off x="4267200" y="2438400"/>
            <a:ext cx="2133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交易的重要性</a:t>
            </a:r>
          </a:p>
        </p:txBody>
      </p:sp>
      <p:sp>
        <p:nvSpPr>
          <p:cNvPr id="43037" name="Freeform 29"/>
          <p:cNvSpPr>
            <a:spLocks/>
          </p:cNvSpPr>
          <p:nvPr/>
        </p:nvSpPr>
        <p:spPr bwMode="blackWhite">
          <a:xfrm rot="10800000">
            <a:off x="4876800" y="3505200"/>
            <a:ext cx="6858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8" name="Rectangle 30"/>
          <p:cNvSpPr>
            <a:spLocks noChangeArrowheads="1"/>
          </p:cNvSpPr>
          <p:nvPr/>
        </p:nvSpPr>
        <p:spPr bwMode="auto">
          <a:xfrm>
            <a:off x="5638800" y="3657600"/>
            <a:ext cx="160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谈判的资源条件</a:t>
            </a:r>
          </a:p>
        </p:txBody>
      </p:sp>
      <p:sp>
        <p:nvSpPr>
          <p:cNvPr id="43039" name="Freeform 31"/>
          <p:cNvSpPr>
            <a:spLocks/>
          </p:cNvSpPr>
          <p:nvPr/>
        </p:nvSpPr>
        <p:spPr bwMode="blackWhite">
          <a:xfrm rot="-2512604">
            <a:off x="3201988" y="4276725"/>
            <a:ext cx="7620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40" name="Rectangle 32"/>
          <p:cNvSpPr>
            <a:spLocks noChangeArrowheads="1"/>
          </p:cNvSpPr>
          <p:nvPr/>
        </p:nvSpPr>
        <p:spPr bwMode="auto">
          <a:xfrm>
            <a:off x="1524000" y="5029200"/>
            <a:ext cx="2133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谈判人员的个性与谈判风格</a:t>
            </a:r>
          </a:p>
        </p:txBody>
      </p:sp>
      <p:sp>
        <p:nvSpPr>
          <p:cNvPr id="43041" name="Freeform 33"/>
          <p:cNvSpPr>
            <a:spLocks/>
          </p:cNvSpPr>
          <p:nvPr/>
        </p:nvSpPr>
        <p:spPr bwMode="blackWhite">
          <a:xfrm rot="13374445">
            <a:off x="4432300" y="4265613"/>
            <a:ext cx="762000" cy="674687"/>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42" name="Rectangle 34"/>
          <p:cNvSpPr>
            <a:spLocks noChangeArrowheads="1"/>
          </p:cNvSpPr>
          <p:nvPr/>
        </p:nvSpPr>
        <p:spPr bwMode="auto">
          <a:xfrm>
            <a:off x="4953000" y="4876800"/>
            <a:ext cx="160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charset="0"/>
                <a:ea typeface="楷体_GB2312" pitchFamily="49" charset="-122"/>
              </a:rPr>
              <a:t>双方谈判技巧</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solidFill>
            <a:schemeClr val="accent3">
              <a:lumMod val="20000"/>
              <a:lumOff val="80000"/>
            </a:schemeClr>
          </a:solidFill>
        </p:spPr>
        <p:txBody>
          <a:bodyPr/>
          <a:lstStyle/>
          <a:p>
            <a:r>
              <a:rPr lang="en-US" altLang="zh-CN" sz="3600" b="1" dirty="0" smtClean="0"/>
              <a:t>1.3</a:t>
            </a:r>
            <a:r>
              <a:rPr lang="zh-CN" altLang="en-US" sz="3600" b="1" dirty="0" smtClean="0"/>
              <a:t>　商务</a:t>
            </a:r>
            <a:r>
              <a:rPr lang="zh-CN" altLang="en-US" sz="3600" b="1" dirty="0"/>
              <a:t>谈判</a:t>
            </a:r>
            <a:r>
              <a:rPr lang="zh-CN" altLang="en-US" sz="3600" b="1" dirty="0" smtClean="0"/>
              <a:t>的</a:t>
            </a:r>
            <a:r>
              <a:rPr lang="zh-CN" altLang="zh-CN" sz="3600" dirty="0" smtClean="0"/>
              <a:t>形式</a:t>
            </a:r>
            <a:r>
              <a:rPr lang="zh-CN" altLang="zh-CN" sz="3600" dirty="0"/>
              <a:t>与过程</a:t>
            </a:r>
            <a:endParaRPr lang="zh-CN" altLang="en-US" sz="3600" b="1" dirty="0"/>
          </a:p>
        </p:txBody>
      </p:sp>
      <p:sp>
        <p:nvSpPr>
          <p:cNvPr id="44035" name="Rectangle 3"/>
          <p:cNvSpPr>
            <a:spLocks noGrp="1" noChangeArrowheads="1"/>
          </p:cNvSpPr>
          <p:nvPr>
            <p:ph idx="1"/>
          </p:nvPr>
        </p:nvSpPr>
        <p:spPr>
          <a:xfrm>
            <a:off x="1143000" y="1295400"/>
            <a:ext cx="7391400" cy="4876800"/>
          </a:xfrm>
        </p:spPr>
        <p:txBody>
          <a:bodyPr>
            <a:normAutofit/>
          </a:bodyPr>
          <a:lstStyle/>
          <a:p>
            <a:pPr>
              <a:lnSpc>
                <a:spcPct val="200000"/>
              </a:lnSpc>
              <a:buFontTx/>
              <a:buNone/>
            </a:pPr>
            <a:r>
              <a:rPr lang="en-US" altLang="zh-CN" sz="2800" b="1" dirty="0" smtClean="0">
                <a:solidFill>
                  <a:srgbClr val="660033"/>
                </a:solidFill>
                <a:latin typeface="楷体_GB2312" pitchFamily="49" charset="-122"/>
                <a:ea typeface="楷体_GB2312" pitchFamily="49" charset="-122"/>
              </a:rPr>
              <a:t>1.3.1</a:t>
            </a:r>
            <a:r>
              <a:rPr lang="zh-CN" altLang="en-US" sz="2800" b="1" dirty="0" smtClean="0">
                <a:solidFill>
                  <a:srgbClr val="660033"/>
                </a:solidFill>
                <a:latin typeface="楷体_GB2312" pitchFamily="49" charset="-122"/>
                <a:ea typeface="楷体_GB2312" pitchFamily="49" charset="-122"/>
              </a:rPr>
              <a:t>　商务</a:t>
            </a:r>
            <a:r>
              <a:rPr lang="zh-CN" altLang="en-US" sz="2800" b="1" dirty="0">
                <a:solidFill>
                  <a:srgbClr val="660033"/>
                </a:solidFill>
                <a:latin typeface="楷体_GB2312" pitchFamily="49" charset="-122"/>
                <a:ea typeface="楷体_GB2312" pitchFamily="49" charset="-122"/>
              </a:rPr>
              <a:t>谈判的基本要素</a:t>
            </a:r>
            <a:endParaRPr lang="zh-CN" altLang="en-US" sz="2400" b="1" dirty="0">
              <a:solidFill>
                <a:srgbClr val="660033"/>
              </a:solidFill>
              <a:latin typeface="楷体_GB2312" pitchFamily="49" charset="-122"/>
              <a:ea typeface="楷体_GB2312" pitchFamily="49" charset="-122"/>
            </a:endParaRPr>
          </a:p>
          <a:p>
            <a:pPr>
              <a:buFontTx/>
              <a:buNone/>
            </a:pPr>
            <a:r>
              <a:rPr lang="zh-CN" altLang="en-US" sz="2400" dirty="0" smtClean="0">
                <a:latin typeface="楷体_GB2312" pitchFamily="49" charset="-122"/>
                <a:ea typeface="楷体_GB2312" pitchFamily="49" charset="-122"/>
              </a:rPr>
              <a:t>●</a:t>
            </a:r>
            <a:r>
              <a:rPr lang="zh-CN" altLang="en-US" sz="2400" b="1" dirty="0" smtClean="0">
                <a:solidFill>
                  <a:srgbClr val="660033"/>
                </a:solidFill>
                <a:latin typeface="黑体" pitchFamily="49" charset="-122"/>
                <a:ea typeface="黑体" pitchFamily="49" charset="-122"/>
              </a:rPr>
              <a:t>谈判主体</a:t>
            </a:r>
            <a:r>
              <a:rPr lang="zh-CN" altLang="en-US" sz="2400" dirty="0" smtClean="0">
                <a:latin typeface="楷体_GB2312" pitchFamily="49" charset="-122"/>
                <a:ea typeface="楷体_GB2312" pitchFamily="49" charset="-122"/>
              </a:rPr>
              <a:t>：</a:t>
            </a:r>
            <a:r>
              <a:rPr lang="zh-CN" altLang="zh-CN" sz="2000" dirty="0" smtClean="0"/>
              <a:t>由</a:t>
            </a:r>
            <a:r>
              <a:rPr lang="zh-CN" altLang="zh-CN" sz="2000" dirty="0"/>
              <a:t>关系主体和行为主体</a:t>
            </a:r>
            <a:r>
              <a:rPr lang="zh-CN" altLang="zh-CN" sz="2000" dirty="0" smtClean="0"/>
              <a:t>构成</a:t>
            </a:r>
            <a:endParaRPr lang="en-US" altLang="zh-CN" sz="2400" dirty="0" smtClean="0"/>
          </a:p>
          <a:p>
            <a:pPr lvl="1"/>
            <a:r>
              <a:rPr lang="zh-CN" altLang="zh-CN" sz="2000" b="1" dirty="0" smtClean="0"/>
              <a:t>关系</a:t>
            </a:r>
            <a:r>
              <a:rPr lang="zh-CN" altLang="zh-CN" sz="2000" b="1" dirty="0"/>
              <a:t>主体</a:t>
            </a:r>
            <a:r>
              <a:rPr lang="zh-CN" altLang="zh-CN" sz="2000" dirty="0"/>
              <a:t>是在商务谈判中有权参加谈判并承担</a:t>
            </a:r>
            <a:r>
              <a:rPr lang="zh-CN" altLang="zh-CN" sz="2000" dirty="0" smtClean="0"/>
              <a:t>谈判</a:t>
            </a:r>
            <a:r>
              <a:rPr lang="zh-CN" altLang="zh-CN" sz="2000" dirty="0"/>
              <a:t>后果的自然人、社会组织及其他能够在谈判或履约中享有权利、承担义务的各种实体</a:t>
            </a:r>
            <a:r>
              <a:rPr lang="zh-CN" altLang="zh-CN" sz="2000" dirty="0" smtClean="0"/>
              <a:t>。</a:t>
            </a:r>
            <a:endParaRPr lang="en-US" altLang="zh-CN" sz="2000" dirty="0" smtClean="0"/>
          </a:p>
          <a:p>
            <a:pPr lvl="1"/>
            <a:r>
              <a:rPr lang="zh-CN" altLang="zh-CN" sz="2000" b="1" dirty="0" smtClean="0"/>
              <a:t>行为</a:t>
            </a:r>
            <a:r>
              <a:rPr lang="zh-CN" altLang="zh-CN" sz="2000" b="1" dirty="0"/>
              <a:t>主体</a:t>
            </a:r>
            <a:r>
              <a:rPr lang="zh-CN" altLang="zh-CN" sz="2000" dirty="0"/>
              <a:t>是实际参加谈判的人。</a:t>
            </a:r>
            <a:endParaRPr lang="en-US" altLang="zh-CN" sz="2000" dirty="0" smtClean="0"/>
          </a:p>
          <a:p>
            <a:pPr>
              <a:buFontTx/>
              <a:buNone/>
            </a:pPr>
            <a:r>
              <a:rPr lang="zh-CN" altLang="en-US" sz="2400" dirty="0" smtClean="0">
                <a:latin typeface="楷体_GB2312" pitchFamily="49" charset="-122"/>
                <a:ea typeface="楷体_GB2312" pitchFamily="49" charset="-122"/>
              </a:rPr>
              <a:t>●</a:t>
            </a:r>
            <a:r>
              <a:rPr lang="zh-CN" altLang="zh-CN" sz="2400" b="1" dirty="0">
                <a:solidFill>
                  <a:srgbClr val="660033"/>
                </a:solidFill>
                <a:latin typeface="黑体" pitchFamily="49" charset="-122"/>
                <a:ea typeface="黑体" pitchFamily="49" charset="-122"/>
              </a:rPr>
              <a:t>谈判</a:t>
            </a:r>
            <a:r>
              <a:rPr lang="zh-CN" altLang="zh-CN" sz="2400" b="1" dirty="0" smtClean="0">
                <a:solidFill>
                  <a:srgbClr val="660033"/>
                </a:solidFill>
                <a:latin typeface="黑体" pitchFamily="49" charset="-122"/>
                <a:ea typeface="黑体" pitchFamily="49" charset="-122"/>
              </a:rPr>
              <a:t>客体</a:t>
            </a:r>
            <a:r>
              <a:rPr lang="zh-CN" altLang="en-US" sz="2400" b="1" dirty="0" smtClean="0">
                <a:solidFill>
                  <a:srgbClr val="660033"/>
                </a:solidFill>
                <a:latin typeface="黑体" pitchFamily="49" charset="-122"/>
                <a:ea typeface="黑体" pitchFamily="49" charset="-122"/>
              </a:rPr>
              <a:t>：</a:t>
            </a:r>
            <a:r>
              <a:rPr lang="zh-CN" altLang="zh-CN" sz="2000" dirty="0" smtClean="0"/>
              <a:t>也</a:t>
            </a:r>
            <a:r>
              <a:rPr lang="zh-CN" altLang="zh-CN" sz="2000" dirty="0"/>
              <a:t>称谈判议题、谈判标</a:t>
            </a:r>
            <a:r>
              <a:rPr lang="zh-CN" altLang="zh-CN" sz="2000" dirty="0" smtClean="0"/>
              <a:t>的</a:t>
            </a:r>
            <a:endParaRPr lang="en-US" altLang="zh-CN" sz="2000" dirty="0" smtClean="0"/>
          </a:p>
          <a:p>
            <a:pPr lvl="1"/>
            <a:r>
              <a:rPr lang="zh-CN" altLang="zh-CN" sz="2000" dirty="0" smtClean="0"/>
              <a:t>指</a:t>
            </a:r>
            <a:r>
              <a:rPr lang="zh-CN" altLang="zh-CN" sz="2000" dirty="0"/>
              <a:t>谈判需商议的具体问题，包括谈判的起因、</a:t>
            </a:r>
            <a:r>
              <a:rPr lang="zh-CN" altLang="zh-CN" sz="2000" dirty="0" smtClean="0"/>
              <a:t>内容</a:t>
            </a:r>
            <a:r>
              <a:rPr lang="zh-CN" altLang="zh-CN" sz="2000" dirty="0"/>
              <a:t>和</a:t>
            </a:r>
            <a:r>
              <a:rPr lang="zh-CN" altLang="zh-CN" sz="2000" dirty="0" smtClean="0"/>
              <a:t>目的</a:t>
            </a:r>
            <a:endParaRPr lang="en-US" altLang="zh-CN" sz="2000" dirty="0"/>
          </a:p>
          <a:p>
            <a:pPr marL="0" indent="0">
              <a:buNone/>
            </a:pPr>
            <a:r>
              <a:rPr lang="zh-CN" altLang="en-US" sz="2400" dirty="0" smtClean="0">
                <a:latin typeface="楷体_GB2312" pitchFamily="49" charset="-122"/>
                <a:ea typeface="楷体_GB2312" pitchFamily="49" charset="-122"/>
              </a:rPr>
              <a:t>●</a:t>
            </a:r>
            <a:r>
              <a:rPr lang="zh-CN" altLang="zh-CN" sz="2400" b="1" dirty="0">
                <a:solidFill>
                  <a:srgbClr val="660033"/>
                </a:solidFill>
                <a:latin typeface="黑体" pitchFamily="49" charset="-122"/>
                <a:ea typeface="黑体" pitchFamily="49" charset="-122"/>
              </a:rPr>
              <a:t>谈判</a:t>
            </a:r>
            <a:r>
              <a:rPr lang="zh-CN" altLang="zh-CN" sz="2400" b="1" dirty="0" smtClean="0">
                <a:solidFill>
                  <a:srgbClr val="660033"/>
                </a:solidFill>
                <a:latin typeface="黑体" pitchFamily="49" charset="-122"/>
                <a:ea typeface="黑体" pitchFamily="49" charset="-122"/>
              </a:rPr>
              <a:t>环境</a:t>
            </a:r>
            <a:r>
              <a:rPr lang="zh-CN" altLang="en-US" sz="2400" b="1" dirty="0" smtClean="0">
                <a:solidFill>
                  <a:srgbClr val="660033"/>
                </a:solidFill>
                <a:latin typeface="黑体" pitchFamily="49" charset="-122"/>
                <a:ea typeface="黑体" pitchFamily="49" charset="-122"/>
              </a:rPr>
              <a:t>：</a:t>
            </a:r>
            <a:r>
              <a:rPr lang="zh-CN" altLang="zh-CN" sz="2000" dirty="0" smtClean="0"/>
              <a:t>商务</a:t>
            </a:r>
            <a:r>
              <a:rPr lang="zh-CN" altLang="zh-CN" sz="2000" dirty="0"/>
              <a:t>谈判所处的客观</a:t>
            </a:r>
            <a:r>
              <a:rPr lang="zh-CN" altLang="zh-CN" sz="2000" dirty="0" smtClean="0"/>
              <a:t>条件</a:t>
            </a:r>
            <a:endParaRPr lang="en-US" altLang="zh-CN" sz="2000" dirty="0" smtClean="0"/>
          </a:p>
          <a:p>
            <a:pPr lvl="1" indent="-342900">
              <a:spcBef>
                <a:spcPts val="600"/>
              </a:spcBef>
            </a:pPr>
            <a:r>
              <a:rPr lang="zh-CN" altLang="zh-CN" sz="2000" dirty="0"/>
              <a:t>外部的大环境，如政治、经济、文化、市场、竞争</a:t>
            </a:r>
            <a:r>
              <a:rPr lang="zh-CN" altLang="zh-CN" sz="2000" dirty="0" smtClean="0"/>
              <a:t>等</a:t>
            </a:r>
            <a:endParaRPr lang="en-US" altLang="zh-CN" sz="2000" dirty="0" smtClean="0"/>
          </a:p>
          <a:p>
            <a:pPr lvl="1" indent="-342900">
              <a:spcBef>
                <a:spcPts val="600"/>
              </a:spcBef>
            </a:pPr>
            <a:r>
              <a:rPr lang="zh-CN" altLang="zh-CN" sz="2000" dirty="0" smtClean="0"/>
              <a:t>谈判</a:t>
            </a:r>
            <a:r>
              <a:rPr lang="zh-CN" altLang="zh-CN" sz="2000" dirty="0"/>
              <a:t>的小环境，如</a:t>
            </a:r>
            <a:r>
              <a:rPr lang="zh-CN" altLang="zh-CN" sz="2000" dirty="0" smtClean="0"/>
              <a:t>时间</a:t>
            </a:r>
            <a:r>
              <a:rPr lang="zh-CN" altLang="zh-CN" sz="2000" dirty="0"/>
              <a:t>、地点、场所、交往空间</a:t>
            </a:r>
            <a:r>
              <a:rPr lang="zh-CN" altLang="zh-CN" sz="2000" dirty="0" smtClean="0"/>
              <a:t>等</a:t>
            </a:r>
            <a:endParaRPr lang="zh-CN" altLang="zh-CN" sz="2400" dirty="0"/>
          </a:p>
          <a:p>
            <a:pPr marL="400050" lvl="1" indent="0">
              <a:buNone/>
            </a:pPr>
            <a:endParaRPr lang="zh-CN" altLang="en-US" sz="2400" dirty="0">
              <a:latin typeface="楷体_GB2312" pitchFamily="49" charset="-122"/>
              <a:ea typeface="楷体_GB2312" pitchFamily="49" charset="-122"/>
            </a:endParaRPr>
          </a:p>
          <a:p>
            <a:pPr>
              <a:buFontTx/>
              <a:buNone/>
            </a:pPr>
            <a:endParaRPr lang="en-US" altLang="zh-CN" sz="24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533400"/>
            <a:ext cx="8229600" cy="868362"/>
          </a:xfrm>
        </p:spPr>
        <p:txBody>
          <a:bodyPr/>
          <a:lstStyle/>
          <a:p>
            <a:pPr algn="l"/>
            <a:r>
              <a:rPr lang="en-US" altLang="zh-CN" b="1" dirty="0" smtClean="0">
                <a:latin typeface="楷体_GB2312" pitchFamily="49" charset="-122"/>
                <a:ea typeface="楷体_GB2312" pitchFamily="49" charset="-122"/>
              </a:rPr>
              <a:t>1.3.2</a:t>
            </a:r>
            <a:r>
              <a:rPr lang="zh-CN" altLang="en-US" b="1" dirty="0" smtClean="0">
                <a:latin typeface="楷体_GB2312" pitchFamily="49" charset="-122"/>
                <a:ea typeface="楷体_GB2312" pitchFamily="49" charset="-122"/>
              </a:rPr>
              <a:t>　商务</a:t>
            </a:r>
            <a:r>
              <a:rPr lang="zh-CN" altLang="en-US" b="1" dirty="0">
                <a:latin typeface="楷体_GB2312" pitchFamily="49" charset="-122"/>
                <a:ea typeface="楷体_GB2312" pitchFamily="49" charset="-122"/>
              </a:rPr>
              <a:t>谈判的主要类型</a:t>
            </a:r>
          </a:p>
        </p:txBody>
      </p:sp>
      <p:sp>
        <p:nvSpPr>
          <p:cNvPr id="45059" name="Rectangle 3"/>
          <p:cNvSpPr>
            <a:spLocks noGrp="1" noChangeArrowheads="1"/>
          </p:cNvSpPr>
          <p:nvPr>
            <p:ph idx="1"/>
          </p:nvPr>
        </p:nvSpPr>
        <p:spPr>
          <a:xfrm>
            <a:off x="838200" y="1524000"/>
            <a:ext cx="7543800" cy="3810000"/>
          </a:xfrm>
        </p:spPr>
        <p:txBody>
          <a:bodyPr>
            <a:normAutofit/>
          </a:bodyPr>
          <a:lstStyle/>
          <a:p>
            <a:pPr>
              <a:lnSpc>
                <a:spcPct val="175000"/>
              </a:lnSpc>
            </a:pPr>
            <a:r>
              <a:rPr lang="zh-CN" altLang="en-US" dirty="0" smtClean="0"/>
              <a:t>个体</a:t>
            </a:r>
            <a:r>
              <a:rPr lang="zh-CN" altLang="en-US" dirty="0"/>
              <a:t>谈判与集体谈判</a:t>
            </a:r>
          </a:p>
          <a:p>
            <a:pPr>
              <a:lnSpc>
                <a:spcPct val="175000"/>
              </a:lnSpc>
            </a:pPr>
            <a:r>
              <a:rPr lang="zh-CN" altLang="en-US" dirty="0" smtClean="0"/>
              <a:t>双边</a:t>
            </a:r>
            <a:r>
              <a:rPr lang="zh-CN" altLang="en-US" dirty="0"/>
              <a:t>谈判与多边谈判</a:t>
            </a:r>
          </a:p>
          <a:p>
            <a:pPr>
              <a:lnSpc>
                <a:spcPct val="175000"/>
              </a:lnSpc>
            </a:pPr>
            <a:r>
              <a:rPr lang="zh-CN" altLang="en-US" dirty="0" smtClean="0"/>
              <a:t>口头谈判、书面谈判与网络谈判</a:t>
            </a:r>
            <a:endParaRPr lang="zh-CN" altLang="en-US" dirty="0"/>
          </a:p>
          <a:p>
            <a:pPr>
              <a:lnSpc>
                <a:spcPct val="175000"/>
              </a:lnSpc>
            </a:pPr>
            <a:r>
              <a:rPr lang="zh-CN" altLang="en-US" dirty="0" smtClean="0"/>
              <a:t>主场</a:t>
            </a:r>
            <a:r>
              <a:rPr lang="zh-CN" altLang="en-US" dirty="0"/>
              <a:t>谈判、客场谈判与中立地谈判</a:t>
            </a:r>
          </a:p>
          <a:p>
            <a:pPr>
              <a:lnSpc>
                <a:spcPct val="175000"/>
              </a:lnSpc>
            </a:pPr>
            <a:r>
              <a:rPr lang="zh-CN" altLang="zh-CN" dirty="0" smtClean="0"/>
              <a:t>货物</a:t>
            </a:r>
            <a:r>
              <a:rPr lang="zh-CN" altLang="zh-CN" dirty="0"/>
              <a:t>买卖谈判、技术贸易谈判与劳务合作</a:t>
            </a:r>
            <a:r>
              <a:rPr lang="zh-CN" altLang="zh-CN" dirty="0" smtClean="0"/>
              <a:t>谈判</a:t>
            </a:r>
            <a:endParaRPr lang="en-US" altLang="zh-CN" sz="2400" dirty="0">
              <a:ea typeface="楷体_GB2312"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929974" y="685800"/>
            <a:ext cx="6870700" cy="838200"/>
          </a:xfrm>
        </p:spPr>
        <p:txBody>
          <a:bodyPr/>
          <a:lstStyle/>
          <a:p>
            <a:pPr algn="l"/>
            <a:r>
              <a:rPr lang="en-US" altLang="zh-CN" sz="3200" b="1" dirty="0" smtClean="0">
                <a:solidFill>
                  <a:srgbClr val="660033"/>
                </a:solidFill>
                <a:latin typeface="楷体_GB2312" pitchFamily="49" charset="-122"/>
                <a:ea typeface="楷体_GB2312" pitchFamily="49" charset="-122"/>
              </a:rPr>
              <a:t>1.3.3</a:t>
            </a:r>
            <a:r>
              <a:rPr lang="zh-CN" altLang="en-US" sz="3200" b="1" dirty="0" smtClean="0">
                <a:solidFill>
                  <a:srgbClr val="660033"/>
                </a:solidFill>
                <a:latin typeface="楷体_GB2312" pitchFamily="49" charset="-122"/>
                <a:ea typeface="楷体_GB2312" pitchFamily="49" charset="-122"/>
              </a:rPr>
              <a:t>　商务</a:t>
            </a:r>
            <a:r>
              <a:rPr lang="zh-CN" altLang="en-US" sz="3200" b="1" dirty="0">
                <a:solidFill>
                  <a:srgbClr val="660033"/>
                </a:solidFill>
                <a:latin typeface="楷体_GB2312" pitchFamily="49" charset="-122"/>
                <a:ea typeface="楷体_GB2312" pitchFamily="49" charset="-122"/>
              </a:rPr>
              <a:t>谈判</a:t>
            </a:r>
            <a:r>
              <a:rPr lang="zh-CN" altLang="en-US" sz="3200" b="1" dirty="0" smtClean="0">
                <a:solidFill>
                  <a:srgbClr val="660033"/>
                </a:solidFill>
                <a:latin typeface="楷体_GB2312" pitchFamily="49" charset="-122"/>
                <a:ea typeface="楷体_GB2312" pitchFamily="49" charset="-122"/>
              </a:rPr>
              <a:t>的一般过程</a:t>
            </a:r>
            <a:endParaRPr lang="zh-CN" altLang="en-US" sz="3200" b="1" dirty="0">
              <a:solidFill>
                <a:srgbClr val="660033"/>
              </a:solidFill>
              <a:latin typeface="楷体_GB2312" pitchFamily="49" charset="-122"/>
              <a:ea typeface="楷体_GB2312" pitchFamily="49" charset="-122"/>
            </a:endParaRPr>
          </a:p>
        </p:txBody>
      </p:sp>
      <p:sp>
        <p:nvSpPr>
          <p:cNvPr id="46083" name="Rectangle 3"/>
          <p:cNvSpPr>
            <a:spLocks noGrp="1" noChangeArrowheads="1"/>
          </p:cNvSpPr>
          <p:nvPr>
            <p:ph type="body" sz="half" idx="1"/>
          </p:nvPr>
        </p:nvSpPr>
        <p:spPr>
          <a:xfrm>
            <a:off x="609600" y="1981200"/>
            <a:ext cx="7772400" cy="3048000"/>
          </a:xfrm>
        </p:spPr>
        <p:txBody>
          <a:bodyPr/>
          <a:lstStyle/>
          <a:p>
            <a:pPr>
              <a:lnSpc>
                <a:spcPct val="165000"/>
              </a:lnSpc>
              <a:buFontTx/>
              <a:buNone/>
            </a:pPr>
            <a:r>
              <a:rPr lang="zh-CN" altLang="en-US" sz="2400">
                <a:latin typeface="楷体_GB2312" pitchFamily="49" charset="-122"/>
                <a:ea typeface="楷体_GB2312" pitchFamily="49" charset="-122"/>
              </a:rPr>
              <a:t>一切较为正式的谈判，总是按照特定的程序进行的：</a:t>
            </a:r>
          </a:p>
        </p:txBody>
      </p:sp>
      <p:pic>
        <p:nvPicPr>
          <p:cNvPr id="46101"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276600"/>
            <a:ext cx="7924800" cy="11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solidFill>
            <a:schemeClr val="accent5">
              <a:lumMod val="20000"/>
              <a:lumOff val="80000"/>
            </a:schemeClr>
          </a:solidFill>
        </p:spPr>
        <p:txBody>
          <a:bodyPr/>
          <a:lstStyle/>
          <a:p>
            <a:r>
              <a:rPr lang="zh-CN" altLang="en-US" sz="3600" b="1" dirty="0"/>
              <a:t>第</a:t>
            </a:r>
            <a:r>
              <a:rPr lang="en-US" altLang="zh-CN" sz="3600" b="1" dirty="0"/>
              <a:t>2</a:t>
            </a:r>
            <a:r>
              <a:rPr lang="zh-CN" altLang="en-US" sz="3600" b="1" dirty="0"/>
              <a:t>章 商务谈判组织</a:t>
            </a:r>
            <a:r>
              <a:rPr lang="zh-CN" altLang="en-US" sz="3600" b="1" dirty="0" smtClean="0"/>
              <a:t>与准备</a:t>
            </a:r>
            <a:endParaRPr lang="zh-CN" altLang="en-US" sz="3600" b="1" dirty="0"/>
          </a:p>
        </p:txBody>
      </p:sp>
      <p:sp>
        <p:nvSpPr>
          <p:cNvPr id="49157" name="Rectangle 5"/>
          <p:cNvSpPr>
            <a:spLocks noGrp="1" noChangeArrowheads="1"/>
          </p:cNvSpPr>
          <p:nvPr>
            <p:ph idx="1"/>
          </p:nvPr>
        </p:nvSpPr>
        <p:spPr>
          <a:xfrm>
            <a:off x="990600" y="1524000"/>
            <a:ext cx="7315200" cy="4114800"/>
          </a:xfrm>
          <a:noFill/>
          <a:ln/>
        </p:spPr>
        <p:txBody>
          <a:bodyPr>
            <a:normAutofit/>
          </a:bodyPr>
          <a:lstStyle/>
          <a:p>
            <a:pPr>
              <a:lnSpc>
                <a:spcPct val="155000"/>
              </a:lnSpc>
              <a:buFontTx/>
              <a:buNone/>
            </a:pPr>
            <a:r>
              <a:rPr lang="en-US" altLang="zh-CN" sz="3200" dirty="0" smtClean="0"/>
              <a:t>◇</a:t>
            </a:r>
            <a:r>
              <a:rPr lang="zh-CN" altLang="en-US" b="1" dirty="0" smtClean="0">
                <a:solidFill>
                  <a:srgbClr val="660033"/>
                </a:solidFill>
                <a:latin typeface="微软雅黑" pitchFamily="34" charset="-122"/>
                <a:ea typeface="微软雅黑" pitchFamily="34" charset="-122"/>
              </a:rPr>
              <a:t>本章纲要</a:t>
            </a:r>
            <a:endParaRPr lang="zh-CN" altLang="en-US" b="1" dirty="0">
              <a:solidFill>
                <a:srgbClr val="660033"/>
              </a:solidFill>
              <a:latin typeface="微软雅黑" pitchFamily="34" charset="-122"/>
              <a:ea typeface="微软雅黑" pitchFamily="34" charset="-122"/>
            </a:endParaRPr>
          </a:p>
          <a:p>
            <a:r>
              <a:rPr lang="zh-CN" altLang="zh-CN" sz="2400" dirty="0" smtClean="0"/>
              <a:t>谈判</a:t>
            </a:r>
            <a:r>
              <a:rPr lang="zh-CN" altLang="zh-CN" sz="2400" dirty="0"/>
              <a:t>人员的素质要求与班子构成</a:t>
            </a:r>
          </a:p>
          <a:p>
            <a:r>
              <a:rPr lang="zh-CN" altLang="zh-CN" sz="2400" dirty="0" smtClean="0"/>
              <a:t>谈判</a:t>
            </a:r>
            <a:r>
              <a:rPr lang="zh-CN" altLang="zh-CN" sz="2400" dirty="0"/>
              <a:t>过程中的行为管理</a:t>
            </a:r>
          </a:p>
          <a:p>
            <a:r>
              <a:rPr lang="zh-CN" altLang="zh-CN" sz="2400" dirty="0" smtClean="0"/>
              <a:t>谈判</a:t>
            </a:r>
            <a:r>
              <a:rPr lang="zh-CN" altLang="zh-CN" sz="2400" dirty="0"/>
              <a:t>环境及行业与市场分析</a:t>
            </a:r>
          </a:p>
          <a:p>
            <a:r>
              <a:rPr lang="zh-CN" altLang="zh-CN" sz="2400" dirty="0" smtClean="0"/>
              <a:t>谈判</a:t>
            </a:r>
            <a:r>
              <a:rPr lang="zh-CN" altLang="zh-CN" sz="2400" dirty="0"/>
              <a:t>对手分析与谈判者的自我评估</a:t>
            </a:r>
          </a:p>
          <a:p>
            <a:r>
              <a:rPr lang="zh-CN" altLang="zh-CN" sz="2400" dirty="0" smtClean="0"/>
              <a:t>信息</a:t>
            </a:r>
            <a:r>
              <a:rPr lang="zh-CN" altLang="zh-CN" sz="2400" dirty="0"/>
              <a:t>收集的方法和途径</a:t>
            </a:r>
          </a:p>
          <a:p>
            <a:r>
              <a:rPr lang="zh-CN" altLang="zh-CN" sz="2400" dirty="0" smtClean="0"/>
              <a:t>商务</a:t>
            </a:r>
            <a:r>
              <a:rPr lang="zh-CN" altLang="zh-CN" sz="2400" dirty="0"/>
              <a:t>谈判方案的制定</a:t>
            </a:r>
          </a:p>
          <a:p>
            <a:r>
              <a:rPr lang="zh-CN" altLang="zh-CN" sz="2400" dirty="0" smtClean="0"/>
              <a:t>模拟</a:t>
            </a:r>
            <a:r>
              <a:rPr lang="zh-CN" altLang="zh-CN" sz="2400" dirty="0"/>
              <a:t>谈判</a:t>
            </a:r>
          </a:p>
        </p:txBody>
      </p:sp>
      <p:pic>
        <p:nvPicPr>
          <p:cNvPr id="49158" name="Picture 6"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543800" cy="868362"/>
          </a:xfrm>
          <a:solidFill>
            <a:schemeClr val="tx2">
              <a:lumMod val="20000"/>
              <a:lumOff val="80000"/>
            </a:schemeClr>
          </a:solidFill>
        </p:spPr>
        <p:txBody>
          <a:bodyPr/>
          <a:lstStyle/>
          <a:p>
            <a:r>
              <a:rPr lang="zh-CN" altLang="en-US" dirty="0" smtClean="0"/>
              <a:t>课程大纲</a:t>
            </a:r>
            <a:endParaRPr lang="zh-CN" altLang="en-US" dirty="0"/>
          </a:p>
        </p:txBody>
      </p:sp>
      <p:sp>
        <p:nvSpPr>
          <p:cNvPr id="5" name="内容占位符 4"/>
          <p:cNvSpPr>
            <a:spLocks noGrp="1"/>
          </p:cNvSpPr>
          <p:nvPr>
            <p:ph idx="1"/>
          </p:nvPr>
        </p:nvSpPr>
        <p:spPr>
          <a:xfrm>
            <a:off x="1447800" y="1219200"/>
            <a:ext cx="5791200" cy="5377295"/>
          </a:xfrm>
        </p:spPr>
        <p:txBody>
          <a:bodyPr>
            <a:normAutofit fontScale="92500" lnSpcReduction="10000"/>
          </a:bodyPr>
          <a:lstStyle/>
          <a:p>
            <a:pPr marL="0" indent="0">
              <a:lnSpc>
                <a:spcPct val="110000"/>
              </a:lnSpc>
              <a:spcBef>
                <a:spcPts val="600"/>
              </a:spcBef>
              <a:buNone/>
            </a:pPr>
            <a:r>
              <a:rPr lang="zh-CN" altLang="en-US" sz="2000" b="1" dirty="0" smtClean="0">
                <a:solidFill>
                  <a:srgbClr val="2F00B4"/>
                </a:solidFill>
              </a:rPr>
              <a:t>商务谈判部分</a:t>
            </a:r>
            <a:endParaRPr lang="en-US" altLang="zh-CN" sz="2000" b="1" dirty="0" smtClean="0">
              <a:solidFill>
                <a:srgbClr val="2F00B4"/>
              </a:solidFill>
            </a:endParaRPr>
          </a:p>
          <a:p>
            <a:pPr marL="490950" lvl="1" indent="0">
              <a:lnSpc>
                <a:spcPct val="110000"/>
              </a:lnSpc>
              <a:spcBef>
                <a:spcPts val="600"/>
              </a:spcBef>
              <a:buNone/>
            </a:pPr>
            <a:r>
              <a:rPr lang="zh-CN" altLang="zh-CN" sz="2000" dirty="0" smtClean="0"/>
              <a:t>第</a:t>
            </a:r>
            <a:r>
              <a:rPr lang="en-US" altLang="zh-CN" sz="2000" dirty="0"/>
              <a:t>1</a:t>
            </a:r>
            <a:r>
              <a:rPr lang="zh-CN" altLang="zh-CN" sz="2000" dirty="0"/>
              <a:t>章 商务谈判概述</a:t>
            </a:r>
          </a:p>
          <a:p>
            <a:pPr marL="490950" lvl="1" indent="0">
              <a:lnSpc>
                <a:spcPct val="110000"/>
              </a:lnSpc>
              <a:spcBef>
                <a:spcPts val="600"/>
              </a:spcBef>
              <a:buNone/>
            </a:pPr>
            <a:r>
              <a:rPr lang="zh-CN" altLang="zh-CN" sz="2000" dirty="0"/>
              <a:t>第</a:t>
            </a:r>
            <a:r>
              <a:rPr lang="en-US" altLang="zh-CN" sz="2000" dirty="0"/>
              <a:t>2</a:t>
            </a:r>
            <a:r>
              <a:rPr lang="zh-CN" altLang="zh-CN" sz="2000" dirty="0"/>
              <a:t>章 商务谈判的组织与准备</a:t>
            </a:r>
          </a:p>
          <a:p>
            <a:pPr marL="490950" lvl="1" indent="0">
              <a:lnSpc>
                <a:spcPct val="110000"/>
              </a:lnSpc>
              <a:spcBef>
                <a:spcPts val="600"/>
              </a:spcBef>
              <a:buNone/>
            </a:pPr>
            <a:r>
              <a:rPr lang="zh-CN" altLang="zh-CN" sz="2000" dirty="0"/>
              <a:t>第</a:t>
            </a:r>
            <a:r>
              <a:rPr lang="en-US" altLang="zh-CN" sz="2000" dirty="0"/>
              <a:t>3</a:t>
            </a:r>
            <a:r>
              <a:rPr lang="zh-CN" altLang="zh-CN" sz="2000" dirty="0"/>
              <a:t>章 商务谈判策略</a:t>
            </a:r>
          </a:p>
          <a:p>
            <a:pPr marL="490950" lvl="1" indent="0">
              <a:lnSpc>
                <a:spcPct val="110000"/>
              </a:lnSpc>
              <a:spcBef>
                <a:spcPts val="600"/>
              </a:spcBef>
              <a:buNone/>
            </a:pPr>
            <a:r>
              <a:rPr lang="zh-CN" altLang="zh-CN" sz="2000" dirty="0"/>
              <a:t>第</a:t>
            </a:r>
            <a:r>
              <a:rPr lang="en-US" altLang="zh-CN" sz="2000" dirty="0"/>
              <a:t>4</a:t>
            </a:r>
            <a:r>
              <a:rPr lang="zh-CN" altLang="zh-CN" sz="2000" dirty="0"/>
              <a:t>章 商务谈判的沟通技巧</a:t>
            </a:r>
          </a:p>
          <a:p>
            <a:pPr marL="490950" lvl="1" indent="0">
              <a:lnSpc>
                <a:spcPct val="110000"/>
              </a:lnSpc>
              <a:spcBef>
                <a:spcPts val="600"/>
              </a:spcBef>
              <a:buNone/>
            </a:pPr>
            <a:r>
              <a:rPr lang="zh-CN" altLang="zh-CN" sz="2000" dirty="0"/>
              <a:t>第</a:t>
            </a:r>
            <a:r>
              <a:rPr lang="en-US" altLang="zh-CN" sz="2000" dirty="0"/>
              <a:t>5</a:t>
            </a:r>
            <a:r>
              <a:rPr lang="zh-CN" altLang="zh-CN" sz="2000" dirty="0"/>
              <a:t>章 国际商务</a:t>
            </a:r>
            <a:r>
              <a:rPr lang="zh-CN" altLang="zh-CN" sz="2000" dirty="0" smtClean="0"/>
              <a:t>谈判</a:t>
            </a:r>
            <a:endParaRPr lang="en-US" altLang="zh-CN" sz="2000" dirty="0" smtClean="0"/>
          </a:p>
          <a:p>
            <a:pPr marL="490950" lvl="1" indent="0">
              <a:lnSpc>
                <a:spcPct val="110000"/>
              </a:lnSpc>
              <a:spcBef>
                <a:spcPts val="600"/>
              </a:spcBef>
              <a:buNone/>
            </a:pPr>
            <a:r>
              <a:rPr lang="zh-CN" altLang="en-US" sz="2000" dirty="0" smtClean="0"/>
              <a:t>第</a:t>
            </a:r>
            <a:r>
              <a:rPr lang="en-US" altLang="zh-CN" sz="2000" dirty="0" smtClean="0"/>
              <a:t>6</a:t>
            </a:r>
            <a:r>
              <a:rPr lang="zh-CN" altLang="en-US" sz="2000" dirty="0" smtClean="0"/>
              <a:t>章 </a:t>
            </a:r>
            <a:r>
              <a:rPr lang="zh-CN" altLang="en-US" sz="2000" dirty="0"/>
              <a:t>商务谈判</a:t>
            </a:r>
            <a:r>
              <a:rPr lang="zh-CN" altLang="en-US" sz="2000" dirty="0" smtClean="0"/>
              <a:t>礼仪</a:t>
            </a:r>
            <a:endParaRPr lang="en-US" altLang="zh-CN" sz="2000" dirty="0" smtClean="0"/>
          </a:p>
          <a:p>
            <a:pPr marL="0" indent="0">
              <a:lnSpc>
                <a:spcPct val="110000"/>
              </a:lnSpc>
              <a:spcBef>
                <a:spcPts val="1200"/>
              </a:spcBef>
              <a:buNone/>
            </a:pPr>
            <a:r>
              <a:rPr lang="zh-CN" altLang="en-US" sz="2000" b="1" dirty="0" smtClean="0">
                <a:solidFill>
                  <a:srgbClr val="2F00B4"/>
                </a:solidFill>
              </a:rPr>
              <a:t>人员推销部分</a:t>
            </a:r>
            <a:endParaRPr lang="zh-CN" altLang="zh-CN" sz="2000" b="1" dirty="0">
              <a:solidFill>
                <a:srgbClr val="2F00B4"/>
              </a:solidFill>
            </a:endParaRPr>
          </a:p>
          <a:p>
            <a:pPr marL="490950" lvl="1" indent="0">
              <a:lnSpc>
                <a:spcPct val="110000"/>
              </a:lnSpc>
              <a:spcBef>
                <a:spcPts val="600"/>
              </a:spcBef>
              <a:buNone/>
            </a:pPr>
            <a:r>
              <a:rPr lang="zh-CN" altLang="zh-CN" sz="2000" dirty="0"/>
              <a:t>第</a:t>
            </a:r>
            <a:r>
              <a:rPr lang="en-US" altLang="zh-CN" sz="2000" dirty="0"/>
              <a:t>7</a:t>
            </a:r>
            <a:r>
              <a:rPr lang="zh-CN" altLang="zh-CN" sz="2000" dirty="0"/>
              <a:t>章 推销与推销人员</a:t>
            </a:r>
          </a:p>
          <a:p>
            <a:pPr marL="490950" lvl="1" indent="0">
              <a:lnSpc>
                <a:spcPct val="110000"/>
              </a:lnSpc>
              <a:spcBef>
                <a:spcPts val="600"/>
              </a:spcBef>
              <a:buNone/>
            </a:pPr>
            <a:r>
              <a:rPr lang="zh-CN" altLang="zh-CN" sz="2000" dirty="0"/>
              <a:t>第</a:t>
            </a:r>
            <a:r>
              <a:rPr lang="en-US" altLang="zh-CN" sz="2000" dirty="0"/>
              <a:t>8</a:t>
            </a:r>
            <a:r>
              <a:rPr lang="zh-CN" altLang="zh-CN" sz="2000" dirty="0"/>
              <a:t>章 顾客心理与推销模式</a:t>
            </a:r>
          </a:p>
          <a:p>
            <a:pPr marL="490950" lvl="1" indent="0">
              <a:lnSpc>
                <a:spcPct val="110000"/>
              </a:lnSpc>
              <a:spcBef>
                <a:spcPts val="600"/>
              </a:spcBef>
              <a:buNone/>
            </a:pPr>
            <a:r>
              <a:rPr lang="zh-CN" altLang="zh-CN" sz="2000" dirty="0"/>
              <a:t>第</a:t>
            </a:r>
            <a:r>
              <a:rPr lang="en-US" altLang="zh-CN" sz="2000" dirty="0"/>
              <a:t>9</a:t>
            </a:r>
            <a:r>
              <a:rPr lang="zh-CN" altLang="zh-CN" sz="2000" dirty="0"/>
              <a:t>章 顾客开发</a:t>
            </a:r>
          </a:p>
          <a:p>
            <a:pPr marL="490950" lvl="1" indent="0">
              <a:lnSpc>
                <a:spcPct val="110000"/>
              </a:lnSpc>
              <a:spcBef>
                <a:spcPts val="600"/>
              </a:spcBef>
              <a:buNone/>
            </a:pPr>
            <a:r>
              <a:rPr lang="zh-CN" altLang="zh-CN" sz="2000" dirty="0"/>
              <a:t>第</a:t>
            </a:r>
            <a:r>
              <a:rPr lang="en-US" altLang="zh-CN" sz="2000" dirty="0"/>
              <a:t>10</a:t>
            </a:r>
            <a:r>
              <a:rPr lang="zh-CN" altLang="zh-CN" sz="2000" dirty="0"/>
              <a:t>章 推销接近与洽谈</a:t>
            </a:r>
          </a:p>
          <a:p>
            <a:pPr marL="490950" lvl="1" indent="0">
              <a:lnSpc>
                <a:spcPct val="110000"/>
              </a:lnSpc>
              <a:spcBef>
                <a:spcPts val="600"/>
              </a:spcBef>
              <a:buNone/>
            </a:pPr>
            <a:r>
              <a:rPr lang="zh-CN" altLang="zh-CN" sz="2000" dirty="0"/>
              <a:t>第</a:t>
            </a:r>
            <a:r>
              <a:rPr lang="en-US" altLang="zh-CN" sz="2000" dirty="0"/>
              <a:t>11</a:t>
            </a:r>
            <a:r>
              <a:rPr lang="zh-CN" altLang="zh-CN" sz="2000" dirty="0"/>
              <a:t>章 顾客异议处理与成交</a:t>
            </a:r>
          </a:p>
          <a:p>
            <a:pPr marL="490950" lvl="1" indent="0">
              <a:lnSpc>
                <a:spcPct val="110000"/>
              </a:lnSpc>
              <a:spcBef>
                <a:spcPts val="600"/>
              </a:spcBef>
              <a:buNone/>
            </a:pPr>
            <a:r>
              <a:rPr lang="zh-CN" altLang="zh-CN" sz="2000" dirty="0"/>
              <a:t>第</a:t>
            </a:r>
            <a:r>
              <a:rPr lang="en-US" altLang="zh-CN" sz="2000" dirty="0"/>
              <a:t>12</a:t>
            </a:r>
            <a:r>
              <a:rPr lang="zh-CN" altLang="zh-CN" sz="2000" dirty="0"/>
              <a:t>章 推销</a:t>
            </a:r>
            <a:r>
              <a:rPr lang="zh-CN" altLang="zh-CN" sz="2000" dirty="0" smtClean="0"/>
              <a:t>管理</a:t>
            </a:r>
            <a:endParaRPr lang="zh-CN" altLang="zh-CN" sz="2000" dirty="0"/>
          </a:p>
        </p:txBody>
      </p:sp>
      <p:pic>
        <p:nvPicPr>
          <p:cNvPr id="284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552472"/>
            <a:ext cx="2657475" cy="205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334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066800" y="274638"/>
            <a:ext cx="7239000" cy="868362"/>
          </a:xfrm>
          <a:solidFill>
            <a:schemeClr val="accent3">
              <a:lumMod val="20000"/>
              <a:lumOff val="80000"/>
            </a:schemeClr>
          </a:solidFill>
        </p:spPr>
        <p:txBody>
          <a:bodyPr/>
          <a:lstStyle/>
          <a:p>
            <a:r>
              <a:rPr lang="en-US" altLang="zh-CN" sz="3200" b="1" dirty="0" smtClean="0"/>
              <a:t>2.1</a:t>
            </a:r>
            <a:r>
              <a:rPr lang="zh-CN" altLang="en-US" sz="3200" b="1" dirty="0" smtClean="0"/>
              <a:t>　商务</a:t>
            </a:r>
            <a:r>
              <a:rPr lang="zh-CN" altLang="en-US" sz="3200" b="1" dirty="0"/>
              <a:t>谈判人员的素质要求</a:t>
            </a:r>
          </a:p>
        </p:txBody>
      </p:sp>
      <p:sp>
        <p:nvSpPr>
          <p:cNvPr id="50179" name="Rectangle 3"/>
          <p:cNvSpPr>
            <a:spLocks noGrp="1" noChangeArrowheads="1"/>
          </p:cNvSpPr>
          <p:nvPr>
            <p:ph idx="1"/>
          </p:nvPr>
        </p:nvSpPr>
        <p:spPr>
          <a:xfrm>
            <a:off x="1295400" y="1371600"/>
            <a:ext cx="6629400" cy="4419600"/>
          </a:xfrm>
        </p:spPr>
        <p:txBody>
          <a:bodyPr>
            <a:normAutofit lnSpcReduction="10000"/>
          </a:bodyPr>
          <a:lstStyle/>
          <a:p>
            <a:pPr>
              <a:lnSpc>
                <a:spcPct val="110000"/>
              </a:lnSpc>
              <a:buFontTx/>
              <a:buNone/>
            </a:pPr>
            <a:r>
              <a:rPr lang="en-US" altLang="zh-CN" sz="2800" dirty="0"/>
              <a:t>●</a:t>
            </a:r>
            <a:r>
              <a:rPr lang="zh-CN" altLang="en-US" sz="2800" dirty="0"/>
              <a:t>政治素质要求</a:t>
            </a:r>
          </a:p>
          <a:p>
            <a:pPr>
              <a:lnSpc>
                <a:spcPct val="110000"/>
              </a:lnSpc>
              <a:buFontTx/>
              <a:buNone/>
            </a:pPr>
            <a:r>
              <a:rPr lang="zh-CN" altLang="en-US" sz="2800" dirty="0"/>
              <a:t>●业务能力要求</a:t>
            </a:r>
          </a:p>
          <a:p>
            <a:pPr lvl="1">
              <a:lnSpc>
                <a:spcPct val="110000"/>
              </a:lnSpc>
            </a:pPr>
            <a:r>
              <a:rPr lang="zh-CN" altLang="en-US" sz="2000" dirty="0" smtClean="0">
                <a:latin typeface="微软雅黑" pitchFamily="34" charset="-122"/>
                <a:ea typeface="微软雅黑" pitchFamily="34" charset="-122"/>
              </a:rPr>
              <a:t>复合型</a:t>
            </a:r>
            <a:r>
              <a:rPr lang="zh-CN" altLang="en-US" sz="2000" dirty="0">
                <a:latin typeface="微软雅黑" pitchFamily="34" charset="-122"/>
                <a:ea typeface="微软雅黑" pitchFamily="34" charset="-122"/>
              </a:rPr>
              <a:t>的知识结构</a:t>
            </a:r>
          </a:p>
          <a:p>
            <a:pPr lvl="1">
              <a:lnSpc>
                <a:spcPct val="110000"/>
              </a:lnSpc>
            </a:pPr>
            <a:r>
              <a:rPr lang="zh-CN" altLang="en-US" sz="2000" dirty="0" smtClean="0">
                <a:latin typeface="微软雅黑" pitchFamily="34" charset="-122"/>
                <a:ea typeface="微软雅黑" pitchFamily="34" charset="-122"/>
              </a:rPr>
              <a:t>较高</a:t>
            </a:r>
            <a:r>
              <a:rPr lang="zh-CN" altLang="en-US" sz="2000" dirty="0">
                <a:latin typeface="微软雅黑" pitchFamily="34" charset="-122"/>
                <a:ea typeface="微软雅黑" pitchFamily="34" charset="-122"/>
              </a:rPr>
              <a:t>的能力素养：认知能力、运筹计划能力、团队合作能力、沟通表达能力、社交能力</a:t>
            </a:r>
          </a:p>
          <a:p>
            <a:pPr>
              <a:lnSpc>
                <a:spcPct val="110000"/>
              </a:lnSpc>
              <a:buFontTx/>
              <a:buNone/>
            </a:pPr>
            <a:r>
              <a:rPr lang="zh-CN" altLang="en-US" sz="2800" dirty="0"/>
              <a:t>●心理素质要求</a:t>
            </a:r>
          </a:p>
          <a:p>
            <a:pPr lvl="1">
              <a:lnSpc>
                <a:spcPct val="110000"/>
              </a:lnSpc>
            </a:pPr>
            <a:r>
              <a:rPr lang="zh-CN" altLang="en-US" sz="2000" dirty="0" smtClean="0">
                <a:latin typeface="微软雅黑" pitchFamily="34" charset="-122"/>
                <a:ea typeface="微软雅黑" pitchFamily="34" charset="-122"/>
              </a:rPr>
              <a:t>百折不挠</a:t>
            </a:r>
            <a:endParaRPr lang="zh-CN" altLang="en-US" sz="2000" dirty="0">
              <a:latin typeface="微软雅黑" pitchFamily="34" charset="-122"/>
              <a:ea typeface="微软雅黑" pitchFamily="34" charset="-122"/>
            </a:endParaRPr>
          </a:p>
          <a:p>
            <a:pPr lvl="1">
              <a:lnSpc>
                <a:spcPct val="110000"/>
              </a:lnSpc>
            </a:pPr>
            <a:r>
              <a:rPr lang="zh-CN" altLang="en-US" sz="2000" dirty="0" smtClean="0">
                <a:latin typeface="微软雅黑" pitchFamily="34" charset="-122"/>
                <a:ea typeface="微软雅黑" pitchFamily="34" charset="-122"/>
              </a:rPr>
              <a:t>宠辱不惊</a:t>
            </a:r>
            <a:endParaRPr lang="zh-CN" altLang="en-US" sz="2000" dirty="0">
              <a:latin typeface="微软雅黑" pitchFamily="34" charset="-122"/>
              <a:ea typeface="微软雅黑" pitchFamily="34" charset="-122"/>
            </a:endParaRPr>
          </a:p>
          <a:p>
            <a:pPr lvl="1">
              <a:lnSpc>
                <a:spcPct val="110000"/>
              </a:lnSpc>
            </a:pPr>
            <a:r>
              <a:rPr lang="zh-CN" altLang="en-US" sz="2000" dirty="0" smtClean="0">
                <a:latin typeface="微软雅黑" pitchFamily="34" charset="-122"/>
                <a:ea typeface="微软雅黑" pitchFamily="34" charset="-122"/>
              </a:rPr>
              <a:t>喜</a:t>
            </a:r>
            <a:r>
              <a:rPr lang="zh-CN" altLang="en-US" sz="2000" dirty="0">
                <a:latin typeface="微软雅黑" pitchFamily="34" charset="-122"/>
                <a:ea typeface="微软雅黑" pitchFamily="34" charset="-122"/>
              </a:rPr>
              <a:t>怒无形</a:t>
            </a:r>
          </a:p>
          <a:p>
            <a:pPr lvl="1">
              <a:lnSpc>
                <a:spcPct val="110000"/>
              </a:lnSpc>
            </a:pPr>
            <a:r>
              <a:rPr lang="zh-CN" altLang="en-US" sz="2000" dirty="0" smtClean="0">
                <a:latin typeface="微软雅黑" pitchFamily="34" charset="-122"/>
                <a:ea typeface="微软雅黑" pitchFamily="34" charset="-122"/>
              </a:rPr>
              <a:t>处</a:t>
            </a:r>
            <a:r>
              <a:rPr lang="zh-CN" altLang="en-US" sz="2000" dirty="0">
                <a:latin typeface="微软雅黑" pitchFamily="34" charset="-122"/>
                <a:ea typeface="微软雅黑" pitchFamily="34" charset="-122"/>
              </a:rPr>
              <a:t>变不乱</a:t>
            </a:r>
          </a:p>
          <a:p>
            <a:pPr lvl="1">
              <a:lnSpc>
                <a:spcPct val="110000"/>
              </a:lnSpc>
            </a:pPr>
            <a:r>
              <a:rPr lang="zh-CN" altLang="en-US" sz="2000" dirty="0" smtClean="0">
                <a:latin typeface="微软雅黑" pitchFamily="34" charset="-122"/>
                <a:ea typeface="微软雅黑" pitchFamily="34" charset="-122"/>
              </a:rPr>
              <a:t>勇于</a:t>
            </a:r>
            <a:r>
              <a:rPr lang="zh-CN" altLang="en-US" sz="2000" dirty="0">
                <a:latin typeface="微软雅黑" pitchFamily="34" charset="-122"/>
                <a:ea typeface="微软雅黑" pitchFamily="34" charset="-122"/>
              </a:rPr>
              <a:t>决断</a:t>
            </a:r>
          </a:p>
        </p:txBody>
      </p:sp>
      <p:pic>
        <p:nvPicPr>
          <p:cNvPr id="50180" name="Picture 4" descr="PE0149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4191000"/>
            <a:ext cx="1670050" cy="1981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2.2</a:t>
            </a:r>
            <a:r>
              <a:rPr lang="zh-CN" altLang="en-US" sz="3200" b="1" dirty="0" smtClean="0"/>
              <a:t>　商务</a:t>
            </a:r>
            <a:r>
              <a:rPr lang="zh-CN" altLang="en-US" sz="3200" b="1" dirty="0"/>
              <a:t>谈判班子的构成</a:t>
            </a:r>
          </a:p>
        </p:txBody>
      </p:sp>
      <p:sp>
        <p:nvSpPr>
          <p:cNvPr id="51203" name="Rectangle 3"/>
          <p:cNvSpPr>
            <a:spLocks noGrp="1" noChangeArrowheads="1"/>
          </p:cNvSpPr>
          <p:nvPr>
            <p:ph idx="1"/>
          </p:nvPr>
        </p:nvSpPr>
        <p:spPr>
          <a:xfrm>
            <a:off x="838200" y="1447800"/>
            <a:ext cx="7543800" cy="4038600"/>
          </a:xfrm>
        </p:spPr>
        <p:txBody>
          <a:bodyPr>
            <a:normAutofit/>
          </a:bodyPr>
          <a:lstStyle/>
          <a:p>
            <a:pPr>
              <a:lnSpc>
                <a:spcPct val="110000"/>
              </a:lnSpc>
              <a:buFontTx/>
              <a:buNone/>
            </a:pPr>
            <a:r>
              <a:rPr lang="en-US" altLang="zh-CN" sz="2800" b="1" dirty="0" smtClean="0">
                <a:solidFill>
                  <a:srgbClr val="660033"/>
                </a:solidFill>
                <a:latin typeface="楷体_GB2312" pitchFamily="49" charset="-122"/>
                <a:ea typeface="楷体_GB2312" pitchFamily="49" charset="-122"/>
              </a:rPr>
              <a:t>2.2.1</a:t>
            </a:r>
            <a:r>
              <a:rPr lang="zh-CN" altLang="en-US" sz="2800" b="1" dirty="0" smtClean="0">
                <a:solidFill>
                  <a:srgbClr val="660033"/>
                </a:solidFill>
                <a:latin typeface="楷体_GB2312" pitchFamily="49" charset="-122"/>
                <a:ea typeface="楷体_GB2312" pitchFamily="49" charset="-122"/>
              </a:rPr>
              <a:t>　谈判</a:t>
            </a:r>
            <a:r>
              <a:rPr lang="zh-CN" altLang="en-US" sz="2800" b="1" dirty="0">
                <a:solidFill>
                  <a:srgbClr val="660033"/>
                </a:solidFill>
                <a:latin typeface="楷体_GB2312" pitchFamily="49" charset="-122"/>
                <a:ea typeface="楷体_GB2312" pitchFamily="49" charset="-122"/>
              </a:rPr>
              <a:t>班子的组织构成</a:t>
            </a:r>
            <a:endParaRPr lang="zh-CN" altLang="en-US" sz="2400" b="1" dirty="0">
              <a:solidFill>
                <a:srgbClr val="660033"/>
              </a:solidFill>
              <a:latin typeface="楷体_GB2312" pitchFamily="49" charset="-122"/>
              <a:ea typeface="楷体_GB2312" pitchFamily="49" charset="-122"/>
            </a:endParaRPr>
          </a:p>
          <a:p>
            <a:pPr>
              <a:lnSpc>
                <a:spcPct val="110000"/>
              </a:lnSpc>
              <a:buFontTx/>
              <a:buNone/>
            </a:pPr>
            <a:r>
              <a:rPr lang="zh-CN" altLang="en-US" sz="2400" dirty="0"/>
              <a:t>●谈判班子的规模</a:t>
            </a:r>
            <a:endParaRPr lang="zh-CN" altLang="en-US" sz="2000" dirty="0"/>
          </a:p>
          <a:p>
            <a:pPr>
              <a:lnSpc>
                <a:spcPct val="110000"/>
              </a:lnSpc>
              <a:buFontTx/>
              <a:buNone/>
            </a:pPr>
            <a:r>
              <a:rPr lang="zh-CN" altLang="en-US" sz="2000" dirty="0"/>
              <a:t>△决定因素：协作沟通上的方便；谈判所需知识范围。</a:t>
            </a:r>
          </a:p>
          <a:p>
            <a:pPr>
              <a:lnSpc>
                <a:spcPct val="110000"/>
              </a:lnSpc>
              <a:buFontTx/>
              <a:buNone/>
            </a:pPr>
            <a:r>
              <a:rPr lang="zh-CN" altLang="en-US" sz="2400" dirty="0"/>
              <a:t>●主谈人（首席代表）的职责</a:t>
            </a:r>
          </a:p>
          <a:p>
            <a:pPr>
              <a:lnSpc>
                <a:spcPct val="110000"/>
              </a:lnSpc>
              <a:buFontTx/>
              <a:buNone/>
            </a:pPr>
            <a:r>
              <a:rPr lang="zh-CN" altLang="en-US" sz="2000" dirty="0"/>
              <a:t>△做好谈判前的准备工作。</a:t>
            </a:r>
          </a:p>
          <a:p>
            <a:pPr>
              <a:lnSpc>
                <a:spcPct val="110000"/>
              </a:lnSpc>
              <a:buFontTx/>
              <a:buNone/>
            </a:pPr>
            <a:r>
              <a:rPr lang="zh-CN" altLang="en-US" sz="2000" dirty="0"/>
              <a:t>△发挥谈判核心人的作用。</a:t>
            </a:r>
          </a:p>
          <a:p>
            <a:pPr>
              <a:lnSpc>
                <a:spcPct val="110000"/>
              </a:lnSpc>
              <a:buFontTx/>
              <a:buNone/>
            </a:pPr>
            <a:r>
              <a:rPr lang="zh-CN" altLang="en-US" sz="2000" dirty="0"/>
              <a:t>△在谈判中寻找主攻点。</a:t>
            </a:r>
          </a:p>
          <a:p>
            <a:pPr>
              <a:lnSpc>
                <a:spcPct val="110000"/>
              </a:lnSpc>
              <a:buFontTx/>
              <a:buNone/>
            </a:pPr>
            <a:r>
              <a:rPr lang="zh-CN" altLang="en-US" sz="2000" dirty="0"/>
              <a:t>△调动全体成员的积极性。</a:t>
            </a:r>
          </a:p>
          <a:p>
            <a:pPr>
              <a:lnSpc>
                <a:spcPct val="110000"/>
              </a:lnSpc>
              <a:buFontTx/>
              <a:buNone/>
            </a:pPr>
            <a:r>
              <a:rPr lang="zh-CN" altLang="en-US" sz="2400" dirty="0"/>
              <a:t>●陪谈人的任务</a:t>
            </a:r>
          </a:p>
          <a:p>
            <a:pPr>
              <a:lnSpc>
                <a:spcPct val="110000"/>
              </a:lnSpc>
              <a:buFontTx/>
              <a:buNone/>
            </a:pPr>
            <a:endParaRPr lang="en-US" altLang="zh-CN" sz="2400" dirty="0">
              <a:latin typeface="楷体_GB2312" pitchFamily="49" charset="-122"/>
              <a:ea typeface="楷体_GB2312" pitchFamily="49" charset="-122"/>
            </a:endParaRPr>
          </a:p>
        </p:txBody>
      </p:sp>
      <p:pic>
        <p:nvPicPr>
          <p:cNvPr id="51223"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4183398"/>
            <a:ext cx="3590925" cy="227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lgn="l"/>
            <a:r>
              <a:rPr lang="en-US" altLang="zh-CN" b="1" dirty="0" smtClean="0">
                <a:latin typeface="楷体_GB2312" pitchFamily="49" charset="-122"/>
                <a:ea typeface="楷体_GB2312" pitchFamily="49" charset="-122"/>
              </a:rPr>
              <a:t>2.2.2</a:t>
            </a:r>
            <a:r>
              <a:rPr lang="zh-CN" altLang="en-US" b="1" dirty="0" smtClean="0">
                <a:latin typeface="楷体_GB2312" pitchFamily="49" charset="-122"/>
                <a:ea typeface="楷体_GB2312" pitchFamily="49" charset="-122"/>
              </a:rPr>
              <a:t>　谈判</a:t>
            </a:r>
            <a:r>
              <a:rPr lang="zh-CN" altLang="en-US" b="1" dirty="0">
                <a:latin typeface="楷体_GB2312" pitchFamily="49" charset="-122"/>
                <a:ea typeface="楷体_GB2312" pitchFamily="49" charset="-122"/>
              </a:rPr>
              <a:t>班子的业务构成</a:t>
            </a:r>
          </a:p>
        </p:txBody>
      </p:sp>
      <p:sp>
        <p:nvSpPr>
          <p:cNvPr id="52227" name="Rectangle 3"/>
          <p:cNvSpPr>
            <a:spLocks noGrp="1" noChangeArrowheads="1"/>
          </p:cNvSpPr>
          <p:nvPr>
            <p:ph idx="1"/>
          </p:nvPr>
        </p:nvSpPr>
        <p:spPr/>
        <p:txBody>
          <a:bodyPr/>
          <a:lstStyle/>
          <a:p>
            <a:pPr>
              <a:buFontTx/>
              <a:buNone/>
            </a:pPr>
            <a:r>
              <a:rPr lang="zh-CN" altLang="en-US" sz="2400"/>
              <a:t>一般而言，一个谈判班子应包括下列专业人员：</a:t>
            </a:r>
          </a:p>
        </p:txBody>
      </p:sp>
      <p:grpSp>
        <p:nvGrpSpPr>
          <p:cNvPr id="52264" name="Group 40"/>
          <p:cNvGrpSpPr>
            <a:grpSpLocks/>
          </p:cNvGrpSpPr>
          <p:nvPr/>
        </p:nvGrpSpPr>
        <p:grpSpPr bwMode="auto">
          <a:xfrm>
            <a:off x="2295525" y="3679825"/>
            <a:ext cx="1262063" cy="536575"/>
            <a:chOff x="631" y="1680"/>
            <a:chExt cx="960" cy="960"/>
          </a:xfrm>
        </p:grpSpPr>
        <p:sp>
          <p:nvSpPr>
            <p:cNvPr id="52265" name="Rectangle 41"/>
            <p:cNvSpPr>
              <a:spLocks noChangeArrowheads="1"/>
            </p:cNvSpPr>
            <p:nvPr>
              <p:custDataLst>
                <p:tags r:id="rId9"/>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66" name="Rectangle 42"/>
            <p:cNvSpPr>
              <a:spLocks noChangeArrowheads="1"/>
            </p:cNvSpPr>
            <p:nvPr>
              <p:custDataLst>
                <p:tags r:id="rId10"/>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业务构成</a:t>
              </a:r>
            </a:p>
          </p:txBody>
        </p:sp>
      </p:grpSp>
      <p:cxnSp>
        <p:nvCxnSpPr>
          <p:cNvPr id="52279" name="AutoShape 55"/>
          <p:cNvCxnSpPr>
            <a:cxnSpLocks noChangeShapeType="1"/>
            <a:stCxn id="52265" idx="3"/>
            <a:endCxn id="52283" idx="1"/>
          </p:cNvCxnSpPr>
          <p:nvPr/>
        </p:nvCxnSpPr>
        <p:spPr bwMode="auto">
          <a:xfrm flipV="1">
            <a:off x="3557588" y="2927350"/>
            <a:ext cx="849312" cy="1020763"/>
          </a:xfrm>
          <a:prstGeom prst="bentConnector3">
            <a:avLst>
              <a:gd name="adj1" fmla="val 49907"/>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280" name="AutoShape 56"/>
          <p:cNvCxnSpPr>
            <a:cxnSpLocks noChangeShapeType="1"/>
          </p:cNvCxnSpPr>
          <p:nvPr/>
        </p:nvCxnSpPr>
        <p:spPr bwMode="auto">
          <a:xfrm>
            <a:off x="3568700" y="3948113"/>
            <a:ext cx="901700" cy="350837"/>
          </a:xfrm>
          <a:prstGeom prst="bentConnector3">
            <a:avLst>
              <a:gd name="adj1" fmla="val 45949"/>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2282" name="Group 58"/>
          <p:cNvGrpSpPr>
            <a:grpSpLocks/>
          </p:cNvGrpSpPr>
          <p:nvPr/>
        </p:nvGrpSpPr>
        <p:grpSpPr bwMode="auto">
          <a:xfrm>
            <a:off x="4406900" y="2659063"/>
            <a:ext cx="1262063" cy="536575"/>
            <a:chOff x="631" y="1680"/>
            <a:chExt cx="960" cy="960"/>
          </a:xfrm>
        </p:grpSpPr>
        <p:sp>
          <p:nvSpPr>
            <p:cNvPr id="52283" name="Rectangle 59"/>
            <p:cNvSpPr>
              <a:spLocks noChangeArrowheads="1"/>
            </p:cNvSpPr>
            <p:nvPr>
              <p:custDataLst>
                <p:tags r:id="rId7"/>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84" name="Rectangle 60"/>
            <p:cNvSpPr>
              <a:spLocks noChangeArrowheads="1"/>
            </p:cNvSpPr>
            <p:nvPr>
              <p:custDataLst>
                <p:tags r:id="rId8"/>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技术人员 </a:t>
              </a:r>
            </a:p>
          </p:txBody>
        </p:sp>
      </p:grpSp>
      <p:grpSp>
        <p:nvGrpSpPr>
          <p:cNvPr id="52285" name="Group 61"/>
          <p:cNvGrpSpPr>
            <a:grpSpLocks/>
          </p:cNvGrpSpPr>
          <p:nvPr/>
        </p:nvGrpSpPr>
        <p:grpSpPr bwMode="auto">
          <a:xfrm>
            <a:off x="4406900" y="4030663"/>
            <a:ext cx="1262063" cy="536575"/>
            <a:chOff x="631" y="1680"/>
            <a:chExt cx="960" cy="960"/>
          </a:xfrm>
        </p:grpSpPr>
        <p:sp>
          <p:nvSpPr>
            <p:cNvPr id="52286" name="Rectangle 62"/>
            <p:cNvSpPr>
              <a:spLocks noChangeArrowheads="1"/>
            </p:cNvSpPr>
            <p:nvPr>
              <p:custDataLst>
                <p:tags r:id="rId5"/>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87" name="Rectangle 63"/>
            <p:cNvSpPr>
              <a:spLocks noChangeArrowheads="1"/>
            </p:cNvSpPr>
            <p:nvPr>
              <p:custDataLst>
                <p:tags r:id="rId6"/>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dirty="0">
                  <a:solidFill>
                    <a:srgbClr val="000000"/>
                  </a:solidFill>
                  <a:ea typeface="楷体_GB2312" pitchFamily="49" charset="-122"/>
                </a:rPr>
                <a:t>法律人员 </a:t>
              </a:r>
            </a:p>
          </p:txBody>
        </p:sp>
      </p:grpSp>
      <p:grpSp>
        <p:nvGrpSpPr>
          <p:cNvPr id="52288" name="Group 64"/>
          <p:cNvGrpSpPr>
            <a:grpSpLocks/>
          </p:cNvGrpSpPr>
          <p:nvPr/>
        </p:nvGrpSpPr>
        <p:grpSpPr bwMode="auto">
          <a:xfrm>
            <a:off x="4408488" y="4722813"/>
            <a:ext cx="1262062" cy="536575"/>
            <a:chOff x="631" y="1680"/>
            <a:chExt cx="960" cy="960"/>
          </a:xfrm>
        </p:grpSpPr>
        <p:sp>
          <p:nvSpPr>
            <p:cNvPr id="52289" name="Rectangle 65"/>
            <p:cNvSpPr>
              <a:spLocks noChangeArrowheads="1"/>
            </p:cNvSpPr>
            <p:nvPr>
              <p:custDataLst>
                <p:tags r:id="rId3"/>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90" name="Rectangle 66"/>
            <p:cNvSpPr>
              <a:spLocks noChangeArrowheads="1"/>
            </p:cNvSpPr>
            <p:nvPr>
              <p:custDataLst>
                <p:tags r:id="rId4"/>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翻译人员 </a:t>
              </a:r>
            </a:p>
          </p:txBody>
        </p:sp>
      </p:grpSp>
      <p:grpSp>
        <p:nvGrpSpPr>
          <p:cNvPr id="52292" name="Group 68"/>
          <p:cNvGrpSpPr>
            <a:grpSpLocks/>
          </p:cNvGrpSpPr>
          <p:nvPr/>
        </p:nvGrpSpPr>
        <p:grpSpPr bwMode="auto">
          <a:xfrm>
            <a:off x="4408488" y="3344863"/>
            <a:ext cx="1262062" cy="536575"/>
            <a:chOff x="631" y="1680"/>
            <a:chExt cx="960" cy="960"/>
          </a:xfrm>
        </p:grpSpPr>
        <p:sp>
          <p:nvSpPr>
            <p:cNvPr id="52293" name="Rectangle 69"/>
            <p:cNvSpPr>
              <a:spLocks noChangeArrowheads="1"/>
            </p:cNvSpPr>
            <p:nvPr>
              <p:custDataLst>
                <p:tags r:id="rId1"/>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94" name="Rectangle 70"/>
            <p:cNvSpPr>
              <a:spLocks noChangeArrowheads="1"/>
            </p:cNvSpPr>
            <p:nvPr>
              <p:custDataLst>
                <p:tags r:id="rId2"/>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商务人员 </a:t>
              </a:r>
            </a:p>
          </p:txBody>
        </p:sp>
      </p:grpSp>
      <p:cxnSp>
        <p:nvCxnSpPr>
          <p:cNvPr id="52295" name="AutoShape 71"/>
          <p:cNvCxnSpPr>
            <a:cxnSpLocks noChangeShapeType="1"/>
            <a:stCxn id="52265" idx="3"/>
            <a:endCxn id="52289" idx="1"/>
          </p:cNvCxnSpPr>
          <p:nvPr/>
        </p:nvCxnSpPr>
        <p:spPr bwMode="auto">
          <a:xfrm>
            <a:off x="3557588" y="3948113"/>
            <a:ext cx="850900" cy="1042987"/>
          </a:xfrm>
          <a:prstGeom prst="bentConnector3">
            <a:avLst>
              <a:gd name="adj1" fmla="val 49815"/>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297" name="AutoShape 73"/>
          <p:cNvCxnSpPr>
            <a:cxnSpLocks noChangeShapeType="1"/>
          </p:cNvCxnSpPr>
          <p:nvPr/>
        </p:nvCxnSpPr>
        <p:spPr bwMode="auto">
          <a:xfrm flipV="1">
            <a:off x="3516313" y="3613150"/>
            <a:ext cx="903287" cy="334963"/>
          </a:xfrm>
          <a:prstGeom prst="bentConnector3">
            <a:avLst>
              <a:gd name="adj1" fmla="val 50787"/>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2299" name="Picture 7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70550" y="4850168"/>
            <a:ext cx="3473450" cy="191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457200" y="685800"/>
            <a:ext cx="8229600" cy="868362"/>
          </a:xfrm>
        </p:spPr>
        <p:txBody>
          <a:bodyPr/>
          <a:lstStyle/>
          <a:p>
            <a:pPr algn="l"/>
            <a:r>
              <a:rPr lang="en-US" altLang="zh-CN" sz="3200" b="1" dirty="0" smtClean="0">
                <a:latin typeface="楷体_GB2312" pitchFamily="49" charset="-122"/>
                <a:ea typeface="楷体_GB2312" pitchFamily="49" charset="-122"/>
              </a:rPr>
              <a:t>2.2.3</a:t>
            </a:r>
            <a:r>
              <a:rPr lang="zh-CN" altLang="en-US" sz="3200" b="1" dirty="0" smtClean="0">
                <a:latin typeface="楷体_GB2312" pitchFamily="49" charset="-122"/>
                <a:ea typeface="楷体_GB2312" pitchFamily="49" charset="-122"/>
              </a:rPr>
              <a:t>　谈判过程中的管理规则</a:t>
            </a:r>
            <a:endParaRPr lang="zh-CN" altLang="en-US" sz="3200" b="1" dirty="0">
              <a:latin typeface="楷体_GB2312" pitchFamily="49" charset="-122"/>
              <a:ea typeface="楷体_GB2312" pitchFamily="49" charset="-122"/>
            </a:endParaRPr>
          </a:p>
        </p:txBody>
      </p:sp>
      <p:sp>
        <p:nvSpPr>
          <p:cNvPr id="158724" name="Rectangle 4"/>
          <p:cNvSpPr>
            <a:spLocks noChangeArrowheads="1"/>
          </p:cNvSpPr>
          <p:nvPr/>
        </p:nvSpPr>
        <p:spPr bwMode="auto">
          <a:xfrm>
            <a:off x="838200" y="2641600"/>
            <a:ext cx="687388" cy="2616200"/>
          </a:xfrm>
          <a:prstGeom prst="rect">
            <a:avLst/>
          </a:prstGeom>
          <a:solidFill>
            <a:srgbClr val="90909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8725" name="Group 5"/>
          <p:cNvGrpSpPr>
            <a:grpSpLocks/>
          </p:cNvGrpSpPr>
          <p:nvPr/>
        </p:nvGrpSpPr>
        <p:grpSpPr bwMode="auto">
          <a:xfrm>
            <a:off x="914400" y="2859088"/>
            <a:ext cx="2209800" cy="533400"/>
            <a:chOff x="2400" y="1968"/>
            <a:chExt cx="960" cy="960"/>
          </a:xfrm>
        </p:grpSpPr>
        <p:sp>
          <p:nvSpPr>
            <p:cNvPr id="158726" name="Rectangle 6"/>
            <p:cNvSpPr>
              <a:spLocks noChangeArrowheads="1"/>
            </p:cNvSpPr>
            <p:nvPr>
              <p:custDataLst>
                <p:tags r:id="rId5"/>
              </p:custDataLst>
            </p:nvPr>
          </p:nvSpPr>
          <p:spPr bwMode="blackWhite">
            <a:xfrm>
              <a:off x="2400" y="1968"/>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pPr algn="ctr"/>
              <a:r>
                <a:rPr lang="zh-CN" altLang="en-US"/>
                <a:t>谈判人员的行为管理</a:t>
              </a:r>
            </a:p>
          </p:txBody>
        </p:sp>
        <p:sp>
          <p:nvSpPr>
            <p:cNvPr id="158727" name="Rectangle 7"/>
            <p:cNvSpPr>
              <a:spLocks noChangeArrowheads="1"/>
            </p:cNvSpPr>
            <p:nvPr>
              <p:custDataLst>
                <p:tags r:id="rId6"/>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spcBef>
                  <a:spcPct val="20000"/>
                </a:spcBef>
              </a:pPr>
              <a:endParaRPr lang="en-US" altLang="ko-KR" sz="2800" b="1">
                <a:solidFill>
                  <a:srgbClr val="000000"/>
                </a:solidFill>
                <a:ea typeface="-윤명조130" pitchFamily="18" charset="-127"/>
              </a:endParaRPr>
            </a:p>
          </p:txBody>
        </p:sp>
      </p:grpSp>
      <p:grpSp>
        <p:nvGrpSpPr>
          <p:cNvPr id="158728" name="Group 8"/>
          <p:cNvGrpSpPr>
            <a:grpSpLocks/>
          </p:cNvGrpSpPr>
          <p:nvPr/>
        </p:nvGrpSpPr>
        <p:grpSpPr bwMode="auto">
          <a:xfrm>
            <a:off x="914400" y="3686175"/>
            <a:ext cx="2209800" cy="533400"/>
            <a:chOff x="2400" y="1968"/>
            <a:chExt cx="960" cy="960"/>
          </a:xfrm>
        </p:grpSpPr>
        <p:sp>
          <p:nvSpPr>
            <p:cNvPr id="158729" name="Rectangle 9"/>
            <p:cNvSpPr>
              <a:spLocks noChangeArrowheads="1"/>
            </p:cNvSpPr>
            <p:nvPr>
              <p:custDataLst>
                <p:tags r:id="rId3"/>
              </p:custDataLst>
            </p:nvPr>
          </p:nvSpPr>
          <p:spPr bwMode="blackWhite">
            <a:xfrm>
              <a:off x="2400" y="1968"/>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pPr algn="ctr"/>
              <a:r>
                <a:rPr lang="zh-CN" altLang="en-US"/>
                <a:t>谈判信息的管理</a:t>
              </a:r>
            </a:p>
          </p:txBody>
        </p:sp>
        <p:sp>
          <p:nvSpPr>
            <p:cNvPr id="158730" name="Rectangle 10"/>
            <p:cNvSpPr>
              <a:spLocks noChangeArrowheads="1"/>
            </p:cNvSpPr>
            <p:nvPr>
              <p:custDataLst>
                <p:tags r:id="rId4"/>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spcBef>
                  <a:spcPct val="20000"/>
                </a:spcBef>
              </a:pPr>
              <a:endParaRPr lang="en-US" altLang="ko-KR" sz="2800" b="1">
                <a:solidFill>
                  <a:srgbClr val="000000"/>
                </a:solidFill>
                <a:ea typeface="-윤명조130" pitchFamily="18" charset="-127"/>
              </a:endParaRPr>
            </a:p>
          </p:txBody>
        </p:sp>
      </p:grpSp>
      <p:grpSp>
        <p:nvGrpSpPr>
          <p:cNvPr id="158731" name="Group 11"/>
          <p:cNvGrpSpPr>
            <a:grpSpLocks/>
          </p:cNvGrpSpPr>
          <p:nvPr/>
        </p:nvGrpSpPr>
        <p:grpSpPr bwMode="auto">
          <a:xfrm>
            <a:off x="914400" y="4514850"/>
            <a:ext cx="2209800" cy="533400"/>
            <a:chOff x="2400" y="1968"/>
            <a:chExt cx="960" cy="960"/>
          </a:xfrm>
        </p:grpSpPr>
        <p:sp>
          <p:nvSpPr>
            <p:cNvPr id="158732" name="Rectangle 12"/>
            <p:cNvSpPr>
              <a:spLocks noChangeArrowheads="1"/>
            </p:cNvSpPr>
            <p:nvPr>
              <p:custDataLst>
                <p:tags r:id="rId1"/>
              </p:custDataLst>
            </p:nvPr>
          </p:nvSpPr>
          <p:spPr bwMode="blackWhite">
            <a:xfrm>
              <a:off x="2400" y="1968"/>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pPr algn="ctr"/>
              <a:r>
                <a:rPr lang="zh-CN" altLang="en-US"/>
                <a:t>谈判时间的管理</a:t>
              </a:r>
            </a:p>
          </p:txBody>
        </p:sp>
        <p:sp>
          <p:nvSpPr>
            <p:cNvPr id="158733" name="Rectangle 13"/>
            <p:cNvSpPr>
              <a:spLocks noChangeArrowheads="1"/>
            </p:cNvSpPr>
            <p:nvPr>
              <p:custDataLst>
                <p:tags r:id="rId2"/>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spcBef>
                  <a:spcPct val="20000"/>
                </a:spcBef>
              </a:pPr>
              <a:endParaRPr lang="en-US" altLang="ko-KR" sz="2800" b="1">
                <a:solidFill>
                  <a:srgbClr val="000000"/>
                </a:solidFill>
                <a:ea typeface="-윤명조130" pitchFamily="18" charset="-127"/>
              </a:endParaRPr>
            </a:p>
          </p:txBody>
        </p:sp>
      </p:grpSp>
      <p:sp>
        <p:nvSpPr>
          <p:cNvPr id="158734" name="Rectangle 14"/>
          <p:cNvSpPr>
            <a:spLocks noChangeArrowheads="1"/>
          </p:cNvSpPr>
          <p:nvPr/>
        </p:nvSpPr>
        <p:spPr bwMode="auto">
          <a:xfrm>
            <a:off x="3341688" y="2838450"/>
            <a:ext cx="1154112" cy="538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坚持民主集</a:t>
            </a:r>
          </a:p>
          <a:p>
            <a:pPr marL="342900" indent="-342900">
              <a:spcBef>
                <a:spcPct val="20000"/>
              </a:spcBef>
            </a:pPr>
            <a:r>
              <a:rPr lang="zh-CN" altLang="en-US" sz="1600" b="1">
                <a:solidFill>
                  <a:srgbClr val="000000"/>
                </a:solidFill>
                <a:ea typeface="楷体_GB2312" pitchFamily="49" charset="-122"/>
              </a:rPr>
              <a:t>中制原则</a:t>
            </a:r>
          </a:p>
        </p:txBody>
      </p:sp>
      <p:sp>
        <p:nvSpPr>
          <p:cNvPr id="158735" name="Rectangle 15"/>
          <p:cNvSpPr>
            <a:spLocks noChangeArrowheads="1"/>
          </p:cNvSpPr>
          <p:nvPr/>
        </p:nvSpPr>
        <p:spPr bwMode="auto">
          <a:xfrm>
            <a:off x="4572000" y="2946400"/>
            <a:ext cx="13716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不得越权</a:t>
            </a:r>
          </a:p>
        </p:txBody>
      </p:sp>
      <p:sp>
        <p:nvSpPr>
          <p:cNvPr id="158736" name="Rectangle 16"/>
          <p:cNvSpPr>
            <a:spLocks noChangeArrowheads="1"/>
          </p:cNvSpPr>
          <p:nvPr/>
        </p:nvSpPr>
        <p:spPr bwMode="auto">
          <a:xfrm>
            <a:off x="5605463" y="2833688"/>
            <a:ext cx="1219200" cy="538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分工负责、</a:t>
            </a:r>
          </a:p>
          <a:p>
            <a:pPr marL="342900" indent="-342900">
              <a:spcBef>
                <a:spcPct val="20000"/>
              </a:spcBef>
            </a:pPr>
            <a:r>
              <a:rPr lang="zh-CN" altLang="en-US" sz="1600" b="1">
                <a:solidFill>
                  <a:srgbClr val="000000"/>
                </a:solidFill>
                <a:ea typeface="楷体_GB2312" pitchFamily="49" charset="-122"/>
              </a:rPr>
              <a:t>统一行动</a:t>
            </a:r>
          </a:p>
        </p:txBody>
      </p:sp>
      <p:sp>
        <p:nvSpPr>
          <p:cNvPr id="158737" name="Rectangle 17"/>
          <p:cNvSpPr>
            <a:spLocks noChangeArrowheads="1"/>
          </p:cNvSpPr>
          <p:nvPr/>
        </p:nvSpPr>
        <p:spPr bwMode="auto">
          <a:xfrm>
            <a:off x="6705600" y="2816225"/>
            <a:ext cx="1752600" cy="538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与上级部门实行</a:t>
            </a:r>
          </a:p>
          <a:p>
            <a:pPr marL="342900" indent="-342900">
              <a:spcBef>
                <a:spcPct val="20000"/>
              </a:spcBef>
            </a:pPr>
            <a:r>
              <a:rPr lang="zh-CN" altLang="en-US" sz="1600" b="1">
                <a:solidFill>
                  <a:srgbClr val="000000"/>
                </a:solidFill>
                <a:ea typeface="楷体_GB2312" pitchFamily="49" charset="-122"/>
              </a:rPr>
              <a:t>单线联系的原则</a:t>
            </a:r>
          </a:p>
        </p:txBody>
      </p:sp>
      <p:sp>
        <p:nvSpPr>
          <p:cNvPr id="158738" name="Rectangle 18"/>
          <p:cNvSpPr>
            <a:spLocks noChangeArrowheads="1"/>
          </p:cNvSpPr>
          <p:nvPr/>
        </p:nvSpPr>
        <p:spPr bwMode="auto">
          <a:xfrm>
            <a:off x="3330575" y="3784600"/>
            <a:ext cx="20574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客场谈判的保密措施</a:t>
            </a:r>
          </a:p>
        </p:txBody>
      </p:sp>
      <p:sp>
        <p:nvSpPr>
          <p:cNvPr id="158739" name="Rectangle 19"/>
          <p:cNvSpPr>
            <a:spLocks noChangeArrowheads="1"/>
          </p:cNvSpPr>
          <p:nvPr/>
        </p:nvSpPr>
        <p:spPr bwMode="auto">
          <a:xfrm>
            <a:off x="5410200" y="3784600"/>
            <a:ext cx="29718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谈判小组内部信息传递的保密</a:t>
            </a:r>
          </a:p>
        </p:txBody>
      </p:sp>
      <p:sp>
        <p:nvSpPr>
          <p:cNvPr id="158740" name="Rectangle 20"/>
          <p:cNvSpPr>
            <a:spLocks noChangeArrowheads="1"/>
          </p:cNvSpPr>
          <p:nvPr/>
        </p:nvSpPr>
        <p:spPr bwMode="auto">
          <a:xfrm>
            <a:off x="3330575" y="4633913"/>
            <a:ext cx="20574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谈判日程的安排</a:t>
            </a:r>
          </a:p>
        </p:txBody>
      </p:sp>
      <p:sp>
        <p:nvSpPr>
          <p:cNvPr id="158741" name="Rectangle 21"/>
          <p:cNvSpPr>
            <a:spLocks noChangeArrowheads="1"/>
          </p:cNvSpPr>
          <p:nvPr/>
        </p:nvSpPr>
        <p:spPr bwMode="auto">
          <a:xfrm>
            <a:off x="5334000" y="4622800"/>
            <a:ext cx="20574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342900" indent="-342900">
              <a:spcBef>
                <a:spcPct val="20000"/>
              </a:spcBef>
            </a:pPr>
            <a:r>
              <a:rPr lang="en-US" altLang="zh-CN" sz="1000" b="1">
                <a:solidFill>
                  <a:srgbClr val="000000"/>
                </a:solidFill>
                <a:ea typeface="楷体_GB2312" pitchFamily="49" charset="-122"/>
              </a:rPr>
              <a:t>●</a:t>
            </a:r>
            <a:r>
              <a:rPr lang="zh-CN" altLang="en-US" sz="1600" b="1">
                <a:solidFill>
                  <a:srgbClr val="000000"/>
                </a:solidFill>
                <a:ea typeface="楷体_GB2312" pitchFamily="49" charset="-122"/>
              </a:rPr>
              <a:t>对本方行程的保密</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7400" y="228600"/>
            <a:ext cx="5029200" cy="685800"/>
          </a:xfrm>
          <a:solidFill>
            <a:schemeClr val="accent1">
              <a:lumMod val="20000"/>
              <a:lumOff val="80000"/>
            </a:schemeClr>
          </a:solidFill>
        </p:spPr>
        <p:txBody>
          <a:bodyPr>
            <a:normAutofit/>
          </a:bodyPr>
          <a:lstStyle/>
          <a:p>
            <a:r>
              <a:rPr lang="zh-CN" altLang="en-US" dirty="0" smtClean="0"/>
              <a:t>案例：</a:t>
            </a:r>
            <a:r>
              <a:rPr lang="zh-CN" altLang="zh-CN" dirty="0" smtClean="0"/>
              <a:t>温柔一刀</a:t>
            </a:r>
            <a:endParaRPr lang="zh-CN" altLang="en-US" dirty="0"/>
          </a:p>
        </p:txBody>
      </p:sp>
      <p:sp>
        <p:nvSpPr>
          <p:cNvPr id="3" name="内容占位符 2"/>
          <p:cNvSpPr>
            <a:spLocks noGrp="1"/>
          </p:cNvSpPr>
          <p:nvPr>
            <p:ph idx="1"/>
          </p:nvPr>
        </p:nvSpPr>
        <p:spPr>
          <a:xfrm>
            <a:off x="609600" y="1066800"/>
            <a:ext cx="8077200" cy="5410200"/>
          </a:xfrm>
        </p:spPr>
        <p:txBody>
          <a:bodyPr>
            <a:normAutofit/>
          </a:bodyPr>
          <a:lstStyle/>
          <a:p>
            <a:r>
              <a:rPr lang="zh-CN" altLang="zh-CN" sz="1600" dirty="0" smtClean="0">
                <a:solidFill>
                  <a:srgbClr val="2F00B4"/>
                </a:solidFill>
                <a:latin typeface="楷体_GB2312" pitchFamily="49" charset="-122"/>
                <a:ea typeface="楷体_GB2312" pitchFamily="49" charset="-122"/>
              </a:rPr>
              <a:t>赫</a:t>
            </a:r>
            <a:r>
              <a:rPr lang="zh-CN" altLang="zh-CN" sz="1600" dirty="0">
                <a:solidFill>
                  <a:srgbClr val="2F00B4"/>
                </a:solidFill>
                <a:latin typeface="楷体_GB2312" pitchFamily="49" charset="-122"/>
                <a:ea typeface="楷体_GB2312" pitchFamily="49" charset="-122"/>
              </a:rPr>
              <a:t>本</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柯思曾举了一个他自己初出茅庐时的教训作为实例来说明谈判期限的作用。赫 本</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柯思初次受命谈判，他雄心勃勃地坐上飞机，到东京去进行为期</a:t>
            </a:r>
            <a:r>
              <a:rPr lang="en-US" altLang="zh-CN" sz="1600" dirty="0">
                <a:solidFill>
                  <a:srgbClr val="2F00B4"/>
                </a:solidFill>
                <a:latin typeface="楷体_GB2312" pitchFamily="49" charset="-122"/>
                <a:ea typeface="楷体_GB2312" pitchFamily="49" charset="-122"/>
              </a:rPr>
              <a:t>14</a:t>
            </a:r>
            <a:r>
              <a:rPr lang="zh-CN" altLang="zh-CN" sz="1600" dirty="0">
                <a:solidFill>
                  <a:srgbClr val="2F00B4"/>
                </a:solidFill>
                <a:latin typeface="楷体_GB2312" pitchFamily="49" charset="-122"/>
                <a:ea typeface="楷体_GB2312" pitchFamily="49" charset="-122"/>
              </a:rPr>
              <a:t>天的谈判。赫本虽 做了大量准备工作，可一下飞机却坠入</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友好而有礼貌</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的隆重接待之中。日本人为他</a:t>
            </a:r>
            <a:r>
              <a:rPr lang="zh-CN" altLang="zh-CN" sz="1600" dirty="0" smtClean="0">
                <a:solidFill>
                  <a:srgbClr val="2F00B4"/>
                </a:solidFill>
                <a:latin typeface="楷体_GB2312" pitchFamily="49" charset="-122"/>
                <a:ea typeface="楷体_GB2312" pitchFamily="49" charset="-122"/>
              </a:rPr>
              <a:t>提供</a:t>
            </a:r>
            <a:r>
              <a:rPr lang="zh-CN" altLang="zh-CN" sz="1600" dirty="0">
                <a:solidFill>
                  <a:srgbClr val="2F00B4"/>
                </a:solidFill>
                <a:latin typeface="楷体_GB2312" pitchFamily="49" charset="-122"/>
                <a:ea typeface="楷体_GB2312" pitchFamily="49" charset="-122"/>
              </a:rPr>
              <a:t>周到、舒适的服务，甚至热情地帮助他学习日语。</a:t>
            </a:r>
          </a:p>
          <a:p>
            <a:r>
              <a:rPr lang="zh-CN" altLang="zh-CN" sz="1600" dirty="0">
                <a:solidFill>
                  <a:srgbClr val="2F00B4"/>
                </a:solidFill>
                <a:latin typeface="楷体_GB2312" pitchFamily="49" charset="-122"/>
                <a:ea typeface="楷体_GB2312" pitchFamily="49" charset="-122"/>
              </a:rPr>
              <a:t>闲谈中日本人问他</a:t>
            </a:r>
            <a:r>
              <a:rPr lang="zh-CN" altLang="zh-CN" sz="1600" dirty="0" smtClean="0">
                <a:solidFill>
                  <a:srgbClr val="2F00B4"/>
                </a:solidFill>
                <a:latin typeface="楷体_GB2312" pitchFamily="49" charset="-122"/>
                <a:ea typeface="楷体_GB2312" pitchFamily="49" charset="-122"/>
              </a:rPr>
              <a:t>：</a:t>
            </a:r>
            <a:r>
              <a:rPr lang="en-US" altLang="zh-CN" sz="1600" dirty="0" smtClean="0">
                <a:solidFill>
                  <a:srgbClr val="2F00B4"/>
                </a:solidFill>
                <a:latin typeface="楷体_GB2312" pitchFamily="49" charset="-122"/>
                <a:ea typeface="楷体_GB2312" pitchFamily="49" charset="-122"/>
              </a:rPr>
              <a:t>“</a:t>
            </a:r>
            <a:r>
              <a:rPr lang="zh-CN" altLang="zh-CN" sz="1600" dirty="0" smtClean="0">
                <a:solidFill>
                  <a:srgbClr val="2F00B4"/>
                </a:solidFill>
                <a:latin typeface="楷体_GB2312" pitchFamily="49" charset="-122"/>
                <a:ea typeface="楷体_GB2312" pitchFamily="49" charset="-122"/>
              </a:rPr>
              <a:t>你</a:t>
            </a:r>
            <a:r>
              <a:rPr lang="zh-CN" altLang="zh-CN" sz="1600" dirty="0">
                <a:solidFill>
                  <a:srgbClr val="2F00B4"/>
                </a:solidFill>
                <a:latin typeface="楷体_GB2312" pitchFamily="49" charset="-122"/>
                <a:ea typeface="楷体_GB2312" pitchFamily="49" charset="-122"/>
              </a:rPr>
              <a:t>是要按时坐飞机回去吗？我们好安排车送你返回机场。</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当时 的赫本尚未意识到时间期限的重要作用，他心中暗想：</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考虑得多周到啊</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赫本不假思索 地伸手从口袋里拿出回程机票给日本人看，好让他们知道什么时候送他。可是，他当时</a:t>
            </a:r>
            <a:r>
              <a:rPr lang="zh-CN" altLang="zh-CN" sz="1600" dirty="0" smtClean="0">
                <a:solidFill>
                  <a:srgbClr val="2F00B4"/>
                </a:solidFill>
                <a:latin typeface="楷体_GB2312" pitchFamily="49" charset="-122"/>
                <a:ea typeface="楷体_GB2312" pitchFamily="49" charset="-122"/>
              </a:rPr>
              <a:t>并没有</a:t>
            </a:r>
            <a:r>
              <a:rPr lang="zh-CN" altLang="zh-CN" sz="1600" dirty="0">
                <a:solidFill>
                  <a:srgbClr val="2F00B4"/>
                </a:solidFill>
                <a:latin typeface="楷体_GB2312" pitchFamily="49" charset="-122"/>
                <a:ea typeface="楷体_GB2312" pitchFamily="49" charset="-122"/>
              </a:rPr>
              <a:t>察觉到日本人已知道了他的</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死线</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（赫本后来幽默地把截止期限称为</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死线</a:t>
            </a:r>
            <a:r>
              <a:rPr lang="en-US" altLang="zh-CN" sz="1600" dirty="0" smtClean="0">
                <a:solidFill>
                  <a:srgbClr val="2F00B4"/>
                </a:solidFill>
                <a:latin typeface="楷体_GB2312" pitchFamily="49" charset="-122"/>
                <a:ea typeface="楷体_GB2312" pitchFamily="49" charset="-122"/>
              </a:rPr>
              <a:t>”）</a:t>
            </a:r>
            <a:r>
              <a:rPr lang="en-US" altLang="zh-CN" sz="1600" baseline="-25000" dirty="0">
                <a:solidFill>
                  <a:srgbClr val="2F00B4"/>
                </a:solidFill>
                <a:latin typeface="楷体_GB2312" pitchFamily="49" charset="-122"/>
                <a:ea typeface="楷体_GB2312" pitchFamily="49" charset="-122"/>
              </a:rPr>
              <a:t>o</a:t>
            </a:r>
            <a:endParaRPr lang="zh-CN" altLang="zh-CN" sz="1600" dirty="0">
              <a:solidFill>
                <a:srgbClr val="2F00B4"/>
              </a:solidFill>
              <a:latin typeface="楷体_GB2312" pitchFamily="49" charset="-122"/>
              <a:ea typeface="楷体_GB2312" pitchFamily="49" charset="-122"/>
            </a:endParaRPr>
          </a:p>
          <a:p>
            <a:r>
              <a:rPr lang="zh-CN" altLang="zh-CN" sz="1600" dirty="0">
                <a:solidFill>
                  <a:srgbClr val="2F00B4"/>
                </a:solidFill>
                <a:latin typeface="楷体_GB2312" pitchFamily="49" charset="-122"/>
                <a:ea typeface="楷体_GB2312" pitchFamily="49" charset="-122"/>
              </a:rPr>
              <a:t>尽管只有两周的期限，日本人却不及时开始谈判，反而继续派人陪同他去</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体验日本 文化</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。一个多星期的时间，让赫本尽兴旅游了整个国家。每天晚宴及</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余兴</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节目，都在 </a:t>
            </a:r>
            <a:r>
              <a:rPr lang="en-US" altLang="zh-CN" sz="1600" dirty="0">
                <a:solidFill>
                  <a:srgbClr val="2F00B4"/>
                </a:solidFill>
                <a:latin typeface="楷体_GB2312" pitchFamily="49" charset="-122"/>
                <a:ea typeface="楷体_GB2312" pitchFamily="49" charset="-122"/>
              </a:rPr>
              <a:t>4</a:t>
            </a:r>
            <a:r>
              <a:rPr lang="zh-CN" altLang="zh-CN" sz="1600" dirty="0">
                <a:solidFill>
                  <a:srgbClr val="2F00B4"/>
                </a:solidFill>
                <a:latin typeface="楷体_GB2312" pitchFamily="49" charset="-122"/>
                <a:ea typeface="楷体_GB2312" pitchFamily="49" charset="-122"/>
              </a:rPr>
              <a:t>小时以上。赫本时常焦急地督促日方快快谈判，日方却总是说：</a:t>
            </a:r>
            <a:r>
              <a:rPr lang="en-US" altLang="zh-CN" sz="1600" dirty="0">
                <a:solidFill>
                  <a:srgbClr val="2F00B4"/>
                </a:solidFill>
                <a:latin typeface="楷体_GB2312" pitchFamily="49" charset="-122"/>
                <a:ea typeface="楷体_GB2312" pitchFamily="49" charset="-122"/>
              </a:rPr>
              <a:t>“</a:t>
            </a:r>
            <a:r>
              <a:rPr lang="zh-CN" altLang="zh-CN" sz="1600" dirty="0">
                <a:solidFill>
                  <a:srgbClr val="2F00B4"/>
                </a:solidFill>
                <a:latin typeface="楷体_GB2312" pitchFamily="49" charset="-122"/>
                <a:ea typeface="楷体_GB2312" pitchFamily="49" charset="-122"/>
              </a:rPr>
              <a:t>不忙，还有很多时间</a:t>
            </a:r>
            <a:r>
              <a:rPr lang="zh-CN" altLang="zh-CN" sz="1600" dirty="0" smtClean="0">
                <a:solidFill>
                  <a:srgbClr val="2F00B4"/>
                </a:solidFill>
                <a:latin typeface="楷体_GB2312" pitchFamily="49" charset="-122"/>
                <a:ea typeface="楷体_GB2312" pitchFamily="49" charset="-122"/>
              </a:rPr>
              <a:t>，时间</a:t>
            </a:r>
            <a:r>
              <a:rPr lang="zh-CN" altLang="zh-CN" sz="1600" dirty="0">
                <a:solidFill>
                  <a:srgbClr val="2F00B4"/>
                </a:solidFill>
                <a:latin typeface="楷体_GB2312" pitchFamily="49" charset="-122"/>
                <a:ea typeface="楷体_GB2312" pitchFamily="49" charset="-122"/>
              </a:rPr>
              <a:t>足够用。</a:t>
            </a:r>
            <a:r>
              <a:rPr lang="en-US" altLang="zh-CN" sz="1600" dirty="0">
                <a:solidFill>
                  <a:srgbClr val="2F00B4"/>
                </a:solidFill>
                <a:latin typeface="楷体_GB2312" pitchFamily="49" charset="-122"/>
                <a:ea typeface="楷体_GB2312" pitchFamily="49" charset="-122"/>
              </a:rPr>
              <a:t>”最后，到了第12天谈判才正式开始。</a:t>
            </a:r>
            <a:r>
              <a:rPr lang="zh-CN" altLang="zh-CN" sz="1600" dirty="0">
                <a:solidFill>
                  <a:srgbClr val="2F00B4"/>
                </a:solidFill>
                <a:latin typeface="楷体_GB2312" pitchFamily="49" charset="-122"/>
                <a:ea typeface="楷体_GB2312" pitchFamily="49" charset="-122"/>
              </a:rPr>
              <a:t>这一天的下午，日本人有意拉他</a:t>
            </a:r>
            <a:r>
              <a:rPr lang="zh-CN" altLang="zh-CN" sz="1600" dirty="0" smtClean="0">
                <a:solidFill>
                  <a:srgbClr val="2F00B4"/>
                </a:solidFill>
                <a:latin typeface="楷体_GB2312" pitchFamily="49" charset="-122"/>
                <a:ea typeface="楷体_GB2312" pitchFamily="49" charset="-122"/>
              </a:rPr>
              <a:t>一起去</a:t>
            </a:r>
            <a:r>
              <a:rPr lang="zh-CN" altLang="zh-CN" sz="1600" dirty="0">
                <a:solidFill>
                  <a:srgbClr val="2F00B4"/>
                </a:solidFill>
                <a:latin typeface="楷体_GB2312" pitchFamily="49" charset="-122"/>
                <a:ea typeface="楷体_GB2312" pitchFamily="49" charset="-122"/>
              </a:rPr>
              <a:t>打高尔夫球，使谈判早早休会。第</a:t>
            </a:r>
            <a:r>
              <a:rPr lang="en-US" altLang="zh-CN" sz="1600" dirty="0">
                <a:solidFill>
                  <a:srgbClr val="2F00B4"/>
                </a:solidFill>
                <a:latin typeface="楷体_GB2312" pitchFamily="49" charset="-122"/>
                <a:ea typeface="楷体_GB2312" pitchFamily="49" charset="-122"/>
              </a:rPr>
              <a:t>13</a:t>
            </a:r>
            <a:r>
              <a:rPr lang="zh-CN" altLang="zh-CN" sz="1600" dirty="0">
                <a:solidFill>
                  <a:srgbClr val="2F00B4"/>
                </a:solidFill>
                <a:latin typeface="楷体_GB2312" pitchFamily="49" charset="-122"/>
                <a:ea typeface="楷体_GB2312" pitchFamily="49" charset="-122"/>
              </a:rPr>
              <a:t>天谈判重新开始，但由于饯行晚宴的关系，谈判很 早又结束了。最后到第</a:t>
            </a:r>
            <a:r>
              <a:rPr lang="en-US" altLang="zh-CN" sz="1600" dirty="0">
                <a:solidFill>
                  <a:srgbClr val="2F00B4"/>
                </a:solidFill>
                <a:latin typeface="楷体_GB2312" pitchFamily="49" charset="-122"/>
                <a:ea typeface="楷体_GB2312" pitchFamily="49" charset="-122"/>
              </a:rPr>
              <a:t>14</a:t>
            </a:r>
            <a:r>
              <a:rPr lang="zh-CN" altLang="zh-CN" sz="1600" dirty="0">
                <a:solidFill>
                  <a:srgbClr val="2F00B4"/>
                </a:solidFill>
                <a:latin typeface="楷体_GB2312" pitchFamily="49" charset="-122"/>
                <a:ea typeface="楷体_GB2312" pitchFamily="49" charset="-122"/>
              </a:rPr>
              <a:t>天，亦即按预期将离开东京的最后时间，这时仍在继续谈判。</a:t>
            </a:r>
            <a:r>
              <a:rPr lang="zh-CN" altLang="zh-CN" sz="1600" dirty="0" smtClean="0">
                <a:solidFill>
                  <a:srgbClr val="2F00B4"/>
                </a:solidFill>
                <a:latin typeface="楷体_GB2312" pitchFamily="49" charset="-122"/>
                <a:ea typeface="楷体_GB2312" pitchFamily="49" charset="-122"/>
              </a:rPr>
              <a:t>正当</a:t>
            </a:r>
            <a:r>
              <a:rPr lang="zh-CN" altLang="zh-CN" sz="1600" dirty="0">
                <a:solidFill>
                  <a:srgbClr val="2F00B4"/>
                </a:solidFill>
                <a:latin typeface="楷体_GB2312" pitchFamily="49" charset="-122"/>
                <a:ea typeface="楷体_GB2312" pitchFamily="49" charset="-122"/>
              </a:rPr>
              <a:t>谈判进行到关键时刻，等候送赫本去机场的轿车已停在门外。为了不耽误计划行程，赫</a:t>
            </a:r>
            <a:r>
              <a:rPr lang="zh-CN" altLang="zh-CN" sz="1600" dirty="0" smtClean="0">
                <a:solidFill>
                  <a:srgbClr val="2F00B4"/>
                </a:solidFill>
                <a:latin typeface="楷体_GB2312" pitchFamily="49" charset="-122"/>
                <a:ea typeface="楷体_GB2312" pitchFamily="49" charset="-122"/>
              </a:rPr>
              <a:t>本只得</a:t>
            </a:r>
            <a:r>
              <a:rPr lang="zh-CN" altLang="zh-CN" sz="1600" dirty="0">
                <a:solidFill>
                  <a:srgbClr val="2F00B4"/>
                </a:solidFill>
                <a:latin typeface="楷体_GB2312" pitchFamily="49" charset="-122"/>
                <a:ea typeface="楷体_GB2312" pitchFamily="49" charset="-122"/>
              </a:rPr>
              <a:t>同日本人草草讨论条件，并赶在轿车开动时完成了交易。</a:t>
            </a:r>
          </a:p>
          <a:p>
            <a:r>
              <a:rPr lang="zh-CN" altLang="zh-CN" sz="1600" dirty="0">
                <a:solidFill>
                  <a:srgbClr val="2F00B4"/>
                </a:solidFill>
                <a:latin typeface="楷体_GB2312" pitchFamily="49" charset="-122"/>
                <a:ea typeface="楷体_GB2312" pitchFamily="49" charset="-122"/>
              </a:rPr>
              <a:t>不言而喻，这一次谈判以日方获胜而结束。这给赫本以极深刻的教训</a:t>
            </a:r>
            <a:r>
              <a:rPr lang="zh-CN" altLang="zh-CN" sz="1600" dirty="0" smtClean="0">
                <a:solidFill>
                  <a:srgbClr val="2F00B4"/>
                </a:solidFill>
                <a:latin typeface="楷体_GB2312" pitchFamily="49" charset="-122"/>
                <a:ea typeface="楷体_GB2312" pitchFamily="49" charset="-122"/>
              </a:rPr>
              <a:t>。</a:t>
            </a:r>
            <a:endParaRPr lang="zh-CN" altLang="zh-CN" sz="1600" dirty="0">
              <a:solidFill>
                <a:srgbClr val="2F00B4"/>
              </a:solidFill>
              <a:latin typeface="楷体_GB2312" pitchFamily="49" charset="-122"/>
              <a:ea typeface="楷体_GB2312" pitchFamily="49" charset="-122"/>
            </a:endParaRPr>
          </a:p>
        </p:txBody>
      </p:sp>
    </p:spTree>
    <p:extLst>
      <p:ext uri="{BB962C8B-B14F-4D97-AF65-F5344CB8AC3E}">
        <p14:creationId xmlns:p14="http://schemas.microsoft.com/office/powerpoint/2010/main" val="23951723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lstStyle/>
          <a:p>
            <a:r>
              <a:rPr lang="en-US" altLang="zh-CN" dirty="0" smtClean="0"/>
              <a:t>2.3</a:t>
            </a:r>
            <a:r>
              <a:rPr lang="zh-CN" altLang="en-US" dirty="0" smtClean="0"/>
              <a:t>　</a:t>
            </a:r>
            <a:r>
              <a:rPr lang="zh-CN" altLang="zh-CN" dirty="0" smtClean="0"/>
              <a:t>商务</a:t>
            </a:r>
            <a:r>
              <a:rPr lang="zh-CN" altLang="zh-CN" dirty="0"/>
              <a:t>谈判的信息</a:t>
            </a:r>
            <a:r>
              <a:rPr lang="zh-CN" altLang="zh-CN" dirty="0" smtClean="0"/>
              <a:t>准备</a:t>
            </a:r>
            <a:endParaRPr lang="zh-CN" altLang="en-US" dirty="0"/>
          </a:p>
        </p:txBody>
      </p:sp>
      <p:sp>
        <p:nvSpPr>
          <p:cNvPr id="3" name="内容占位符 2"/>
          <p:cNvSpPr>
            <a:spLocks noGrp="1"/>
          </p:cNvSpPr>
          <p:nvPr>
            <p:ph idx="1"/>
          </p:nvPr>
        </p:nvSpPr>
        <p:spPr>
          <a:xfrm>
            <a:off x="838200" y="1676400"/>
            <a:ext cx="7239000" cy="3200400"/>
          </a:xfrm>
        </p:spPr>
        <p:txBody>
          <a:bodyPr/>
          <a:lstStyle/>
          <a:p>
            <a:pPr marL="0" indent="0">
              <a:buNone/>
            </a:pPr>
            <a:r>
              <a:rPr lang="en-US" altLang="zh-CN" b="1" dirty="0" smtClean="0">
                <a:solidFill>
                  <a:srgbClr val="660033"/>
                </a:solidFill>
              </a:rPr>
              <a:t>2.3.1</a:t>
            </a:r>
            <a:r>
              <a:rPr lang="zh-CN" altLang="en-US" b="1" dirty="0" smtClean="0">
                <a:solidFill>
                  <a:srgbClr val="660033"/>
                </a:solidFill>
              </a:rPr>
              <a:t>　</a:t>
            </a:r>
            <a:r>
              <a:rPr lang="zh-CN" altLang="zh-CN" b="1" dirty="0" smtClean="0">
                <a:solidFill>
                  <a:srgbClr val="660033"/>
                </a:solidFill>
              </a:rPr>
              <a:t>谈判环境分析</a:t>
            </a:r>
            <a:endParaRPr lang="en-US" altLang="zh-CN" b="1" dirty="0" smtClean="0">
              <a:solidFill>
                <a:srgbClr val="660033"/>
              </a:solidFill>
            </a:endParaRPr>
          </a:p>
          <a:p>
            <a:pPr marL="0" indent="0">
              <a:buNone/>
            </a:pPr>
            <a:endParaRPr lang="zh-CN" altLang="en-US" dirty="0"/>
          </a:p>
        </p:txBody>
      </p:sp>
      <p:graphicFrame>
        <p:nvGraphicFramePr>
          <p:cNvPr id="4" name="图示 3"/>
          <p:cNvGraphicFramePr/>
          <p:nvPr>
            <p:extLst>
              <p:ext uri="{D42A27DB-BD31-4B8C-83A1-F6EECF244321}">
                <p14:modId xmlns:p14="http://schemas.microsoft.com/office/powerpoint/2010/main" val="2555979933"/>
              </p:ext>
            </p:extLst>
          </p:nvPr>
        </p:nvGraphicFramePr>
        <p:xfrm>
          <a:off x="990600" y="2209800"/>
          <a:ext cx="7467600" cy="353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4854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81000"/>
            <a:ext cx="6705600" cy="685800"/>
          </a:xfrm>
        </p:spPr>
        <p:txBody>
          <a:bodyPr>
            <a:normAutofit/>
          </a:bodyPr>
          <a:lstStyle/>
          <a:p>
            <a:r>
              <a:rPr lang="en-US" altLang="zh-CN" dirty="0" smtClean="0">
                <a:latin typeface="楷体_GB2312" pitchFamily="49" charset="-122"/>
                <a:ea typeface="楷体_GB2312" pitchFamily="49" charset="-122"/>
              </a:rPr>
              <a:t>2.3.2</a:t>
            </a:r>
            <a:r>
              <a:rPr lang="zh-CN" altLang="en-US" dirty="0" smtClean="0">
                <a:latin typeface="楷体_GB2312" pitchFamily="49" charset="-122"/>
                <a:ea typeface="楷体_GB2312" pitchFamily="49" charset="-122"/>
              </a:rPr>
              <a:t>　</a:t>
            </a:r>
            <a:r>
              <a:rPr lang="zh-CN" altLang="zh-CN" dirty="0" smtClean="0">
                <a:latin typeface="楷体_GB2312" pitchFamily="49" charset="-122"/>
                <a:ea typeface="楷体_GB2312" pitchFamily="49" charset="-122"/>
              </a:rPr>
              <a:t>行业</a:t>
            </a:r>
            <a:r>
              <a:rPr lang="zh-CN" altLang="zh-CN" dirty="0">
                <a:latin typeface="楷体_GB2312" pitchFamily="49" charset="-122"/>
                <a:ea typeface="楷体_GB2312" pitchFamily="49" charset="-122"/>
              </a:rPr>
              <a:t>与市场分析</a:t>
            </a:r>
            <a:endParaRPr lang="zh-CN" altLang="en-US" dirty="0">
              <a:latin typeface="楷体_GB2312" pitchFamily="49" charset="-122"/>
              <a:ea typeface="楷体_GB2312" pitchFamily="49" charset="-122"/>
            </a:endParaRPr>
          </a:p>
        </p:txBody>
      </p:sp>
      <p:graphicFrame>
        <p:nvGraphicFramePr>
          <p:cNvPr id="6" name="图示 5"/>
          <p:cNvGraphicFramePr/>
          <p:nvPr>
            <p:extLst>
              <p:ext uri="{D42A27DB-BD31-4B8C-83A1-F6EECF244321}">
                <p14:modId xmlns:p14="http://schemas.microsoft.com/office/powerpoint/2010/main" val="159003812"/>
              </p:ext>
            </p:extLst>
          </p:nvPr>
        </p:nvGraphicFramePr>
        <p:xfrm>
          <a:off x="990600" y="1143000"/>
          <a:ext cx="75438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43504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smtClean="0">
                <a:latin typeface="楷体_GB2312" pitchFamily="49" charset="-122"/>
                <a:ea typeface="楷体_GB2312" pitchFamily="49" charset="-122"/>
              </a:rPr>
              <a:t>2.3.3 </a:t>
            </a:r>
            <a:r>
              <a:rPr lang="zh-CN" altLang="zh-CN" dirty="0" smtClean="0">
                <a:latin typeface="楷体_GB2312" pitchFamily="49" charset="-122"/>
                <a:ea typeface="楷体_GB2312" pitchFamily="49" charset="-122"/>
              </a:rPr>
              <a:t>谈判对手分析</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609600" y="1447800"/>
            <a:ext cx="8153400" cy="4800600"/>
          </a:xfrm>
        </p:spPr>
        <p:txBody>
          <a:bodyPr/>
          <a:lstStyle/>
          <a:p>
            <a:pPr>
              <a:lnSpc>
                <a:spcPct val="150000"/>
              </a:lnSpc>
            </a:pPr>
            <a:r>
              <a:rPr lang="zh-CN" altLang="zh-CN" dirty="0" smtClean="0"/>
              <a:t>谈判</a:t>
            </a:r>
            <a:r>
              <a:rPr lang="zh-CN" altLang="zh-CN" dirty="0"/>
              <a:t>对手的实力和资信</a:t>
            </a:r>
          </a:p>
          <a:p>
            <a:pPr>
              <a:lnSpc>
                <a:spcPct val="150000"/>
              </a:lnSpc>
            </a:pPr>
            <a:r>
              <a:rPr lang="zh-CN" altLang="zh-CN" dirty="0" smtClean="0"/>
              <a:t>对方</a:t>
            </a:r>
            <a:r>
              <a:rPr lang="zh-CN" altLang="zh-CN" dirty="0"/>
              <a:t>谈判人员情况</a:t>
            </a:r>
          </a:p>
          <a:p>
            <a:pPr>
              <a:lnSpc>
                <a:spcPct val="150000"/>
              </a:lnSpc>
            </a:pPr>
            <a:r>
              <a:rPr lang="zh-CN" altLang="zh-CN" dirty="0" smtClean="0"/>
              <a:t>谈判</a:t>
            </a:r>
            <a:r>
              <a:rPr lang="zh-CN" altLang="zh-CN" dirty="0"/>
              <a:t>对手的需要和诚意</a:t>
            </a:r>
          </a:p>
          <a:p>
            <a:pPr>
              <a:lnSpc>
                <a:spcPct val="150000"/>
              </a:lnSpc>
            </a:pPr>
            <a:r>
              <a:rPr lang="zh-CN" altLang="zh-CN" dirty="0" smtClean="0"/>
              <a:t>谈判</a:t>
            </a:r>
            <a:r>
              <a:rPr lang="zh-CN" altLang="zh-CN" dirty="0"/>
              <a:t>对手的权限和时限</a:t>
            </a:r>
          </a:p>
          <a:p>
            <a:pPr marL="0" indent="0">
              <a:lnSpc>
                <a:spcPct val="150000"/>
              </a:lnSpc>
              <a:buNone/>
            </a:pPr>
            <a:endParaRPr lang="zh-CN" altLang="en-US" dirty="0"/>
          </a:p>
        </p:txBody>
      </p:sp>
      <p:pic>
        <p:nvPicPr>
          <p:cNvPr id="271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3886200"/>
            <a:ext cx="3657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0153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68313" y="188913"/>
            <a:ext cx="8229600" cy="647799"/>
          </a:xfrm>
        </p:spPr>
        <p:txBody>
          <a:bodyPr/>
          <a:lstStyle/>
          <a:p>
            <a:pPr eaLnBrk="1" hangingPunct="1"/>
            <a:r>
              <a:rPr lang="zh-CN" altLang="en-US" sz="3200" b="1" dirty="0" smtClean="0">
                <a:solidFill>
                  <a:srgbClr val="0000CC"/>
                </a:solidFill>
                <a:latin typeface="幼圆" panose="02010509060101010101" pitchFamily="49" charset="-122"/>
                <a:ea typeface="幼圆" panose="02010509060101010101" pitchFamily="49" charset="-122"/>
              </a:rPr>
              <a:t>荷伯</a:t>
            </a:r>
            <a:r>
              <a:rPr lang="en-US" altLang="zh-CN" sz="3200" b="1" dirty="0" smtClean="0">
                <a:solidFill>
                  <a:srgbClr val="0000CC"/>
                </a:solidFill>
                <a:latin typeface="幼圆" panose="02010509060101010101" pitchFamily="49" charset="-122"/>
                <a:ea typeface="幼圆" panose="02010509060101010101" pitchFamily="49" charset="-122"/>
              </a:rPr>
              <a:t>.</a:t>
            </a:r>
            <a:r>
              <a:rPr lang="zh-CN" altLang="en-US" sz="3200" b="1" dirty="0" smtClean="0">
                <a:solidFill>
                  <a:srgbClr val="0000CC"/>
                </a:solidFill>
                <a:latin typeface="幼圆" panose="02010509060101010101" pitchFamily="49" charset="-122"/>
                <a:ea typeface="幼圆" panose="02010509060101010101" pitchFamily="49" charset="-122"/>
              </a:rPr>
              <a:t>科恩与煤矿老板的谈判</a:t>
            </a:r>
            <a:endParaRPr lang="zh-CN" altLang="en-US" sz="3200" dirty="0" smtClean="0">
              <a:solidFill>
                <a:srgbClr val="0000CC"/>
              </a:solidFill>
              <a:latin typeface="幼圆" panose="02010509060101010101" pitchFamily="49" charset="-122"/>
              <a:ea typeface="幼圆" panose="02010509060101010101" pitchFamily="49" charset="-122"/>
            </a:endParaRPr>
          </a:p>
        </p:txBody>
      </p:sp>
      <p:sp>
        <p:nvSpPr>
          <p:cNvPr id="7171" name="Rectangle 3"/>
          <p:cNvSpPr>
            <a:spLocks noGrp="1" noChangeArrowheads="1"/>
          </p:cNvSpPr>
          <p:nvPr>
            <p:ph idx="1"/>
          </p:nvPr>
        </p:nvSpPr>
        <p:spPr>
          <a:xfrm>
            <a:off x="274055" y="876188"/>
            <a:ext cx="8569325" cy="3272892"/>
          </a:xfrm>
        </p:spPr>
        <p:txBody>
          <a:bodyPr/>
          <a:lstStyle/>
          <a:p>
            <a:pPr marL="0" indent="457200" eaLnBrk="1" hangingPunct="1">
              <a:lnSpc>
                <a:spcPct val="90000"/>
              </a:lnSpc>
              <a:buNone/>
            </a:pPr>
            <a:r>
              <a:rPr lang="zh-CN" altLang="en-US" sz="1800" dirty="0" smtClean="0">
                <a:latin typeface="楷体_GB2312" pitchFamily="49" charset="-122"/>
                <a:ea typeface="楷体_GB2312" pitchFamily="49" charset="-122"/>
              </a:rPr>
              <a:t>有一次，谈判大师荷伯</a:t>
            </a:r>
            <a:r>
              <a:rPr lang="en-US" altLang="zh-CN" sz="1800" dirty="0" smtClean="0">
                <a:latin typeface="楷体_GB2312" pitchFamily="49" charset="-122"/>
                <a:ea typeface="楷体_GB2312" pitchFamily="49" charset="-122"/>
              </a:rPr>
              <a:t>.</a:t>
            </a:r>
            <a:r>
              <a:rPr lang="zh-CN" altLang="en-US" sz="1800" dirty="0" smtClean="0">
                <a:latin typeface="楷体_GB2312" pitchFamily="49" charset="-122"/>
                <a:ea typeface="楷体_GB2312" pitchFamily="49" charset="-122"/>
              </a:rPr>
              <a:t>科恩代表一家大公司到俄亥俄州购买一座煤矿。矿主是个强硬的谈判者，开价</a:t>
            </a:r>
            <a:r>
              <a:rPr lang="en-US" altLang="zh-CN" sz="1800" dirty="0" smtClean="0">
                <a:latin typeface="楷体_GB2312" pitchFamily="49" charset="-122"/>
                <a:ea typeface="楷体_GB2312" pitchFamily="49" charset="-122"/>
              </a:rPr>
              <a:t>2600</a:t>
            </a:r>
            <a:r>
              <a:rPr lang="zh-CN" altLang="en-US" sz="1800" dirty="0" smtClean="0">
                <a:latin typeface="楷体_GB2312" pitchFamily="49" charset="-122"/>
                <a:ea typeface="楷体_GB2312" pitchFamily="49" charset="-122"/>
              </a:rPr>
              <a:t>万美元，荷伯还价</a:t>
            </a:r>
            <a:r>
              <a:rPr lang="en-US" altLang="zh-CN" sz="1800" dirty="0" smtClean="0">
                <a:latin typeface="楷体_GB2312" pitchFamily="49" charset="-122"/>
                <a:ea typeface="楷体_GB2312" pitchFamily="49" charset="-122"/>
              </a:rPr>
              <a:t>1500</a:t>
            </a:r>
            <a:r>
              <a:rPr lang="zh-CN" altLang="en-US" sz="1800" dirty="0" smtClean="0">
                <a:latin typeface="楷体_GB2312" pitchFamily="49" charset="-122"/>
                <a:ea typeface="楷体_GB2312" pitchFamily="49" charset="-122"/>
              </a:rPr>
              <a:t>万美元。</a:t>
            </a:r>
          </a:p>
          <a:p>
            <a:pPr marL="0" indent="457200" eaLnBrk="1" hangingPunct="1">
              <a:lnSpc>
                <a:spcPct val="90000"/>
              </a:lnSpc>
              <a:buNone/>
            </a:pP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你在开玩笑吧</a:t>
            </a:r>
            <a:r>
              <a:rPr lang="en-US" altLang="zh-CN" sz="1800" dirty="0" smtClean="0">
                <a:latin typeface="楷体_GB2312" pitchFamily="49" charset="-122"/>
                <a:ea typeface="楷体_GB2312" pitchFamily="49" charset="-122"/>
              </a:rPr>
              <a:t>?</a:t>
            </a:r>
            <a:r>
              <a:rPr lang="en-US" altLang="zh-CN" sz="1800" dirty="0" smtClean="0">
                <a:ea typeface="楷体_GB2312" pitchFamily="49" charset="-122"/>
              </a:rPr>
              <a:t>”</a:t>
            </a:r>
            <a:r>
              <a:rPr lang="zh-CN" altLang="en-US" sz="1800" dirty="0" smtClean="0">
                <a:latin typeface="楷体_GB2312" pitchFamily="49" charset="-122"/>
                <a:ea typeface="楷体_GB2312" pitchFamily="49" charset="-122"/>
              </a:rPr>
              <a:t>矿主粗声道。</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不，我们不是开玩笑。但是请把你的实际售价告诉我们，我们好进行考虑。</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矿主坚持</a:t>
            </a:r>
            <a:r>
              <a:rPr lang="en-US" altLang="zh-CN" sz="1800" dirty="0" smtClean="0">
                <a:latin typeface="楷体_GB2312" pitchFamily="49" charset="-122"/>
                <a:ea typeface="楷体_GB2312" pitchFamily="49" charset="-122"/>
              </a:rPr>
              <a:t>2600</a:t>
            </a:r>
            <a:r>
              <a:rPr lang="zh-CN" altLang="en-US" sz="1800" dirty="0" smtClean="0">
                <a:latin typeface="楷体_GB2312" pitchFamily="49" charset="-122"/>
                <a:ea typeface="楷体_GB2312" pitchFamily="49" charset="-122"/>
              </a:rPr>
              <a:t>万美元不变。</a:t>
            </a:r>
          </a:p>
          <a:p>
            <a:pPr marL="0" indent="457200" eaLnBrk="1" hangingPunct="1">
              <a:lnSpc>
                <a:spcPct val="90000"/>
              </a:lnSpc>
              <a:buNone/>
            </a:pPr>
            <a:r>
              <a:rPr lang="zh-CN" altLang="en-US" sz="1800" dirty="0" smtClean="0">
                <a:latin typeface="楷体_GB2312" pitchFamily="49" charset="-122"/>
                <a:ea typeface="楷体_GB2312" pitchFamily="49" charset="-122"/>
              </a:rPr>
              <a:t>在随后几个月里，买方出价依次从</a:t>
            </a:r>
            <a:r>
              <a:rPr lang="en-US" altLang="zh-CN" sz="1800" dirty="0" smtClean="0">
                <a:latin typeface="楷体_GB2312" pitchFamily="49" charset="-122"/>
                <a:ea typeface="楷体_GB2312" pitchFamily="49" charset="-122"/>
              </a:rPr>
              <a:t>1800</a:t>
            </a:r>
            <a:r>
              <a:rPr lang="zh-CN" altLang="en-US" sz="1800" dirty="0" smtClean="0">
                <a:latin typeface="楷体_GB2312" pitchFamily="49" charset="-122"/>
                <a:ea typeface="楷体_GB2312" pitchFamily="49" charset="-122"/>
              </a:rPr>
              <a:t>万、</a:t>
            </a:r>
            <a:r>
              <a:rPr lang="en-US" altLang="zh-CN" sz="1800" dirty="0" smtClean="0">
                <a:latin typeface="楷体_GB2312" pitchFamily="49" charset="-122"/>
                <a:ea typeface="楷体_GB2312" pitchFamily="49" charset="-122"/>
              </a:rPr>
              <a:t>2000</a:t>
            </a:r>
            <a:r>
              <a:rPr lang="zh-CN" altLang="en-US" sz="1800" dirty="0" smtClean="0">
                <a:latin typeface="楷体_GB2312" pitchFamily="49" charset="-122"/>
                <a:ea typeface="楷体_GB2312" pitchFamily="49" charset="-122"/>
              </a:rPr>
              <a:t>万、</a:t>
            </a:r>
            <a:r>
              <a:rPr lang="en-US" altLang="zh-CN" sz="1800" dirty="0" smtClean="0">
                <a:latin typeface="楷体_GB2312" pitchFamily="49" charset="-122"/>
                <a:ea typeface="楷体_GB2312" pitchFamily="49" charset="-122"/>
              </a:rPr>
              <a:t>2100</a:t>
            </a:r>
            <a:r>
              <a:rPr lang="zh-CN" altLang="en-US" sz="1800" dirty="0" smtClean="0">
                <a:latin typeface="楷体_GB2312" pitchFamily="49" charset="-122"/>
                <a:ea typeface="楷体_GB2312" pitchFamily="49" charset="-122"/>
              </a:rPr>
              <a:t>万到</a:t>
            </a:r>
            <a:r>
              <a:rPr lang="en-US" altLang="zh-CN" sz="1800" dirty="0" smtClean="0">
                <a:latin typeface="楷体_GB2312" pitchFamily="49" charset="-122"/>
                <a:ea typeface="楷体_GB2312" pitchFamily="49" charset="-122"/>
              </a:rPr>
              <a:t>2150</a:t>
            </a:r>
            <a:r>
              <a:rPr lang="zh-CN" altLang="en-US" sz="1800" dirty="0" smtClean="0">
                <a:latin typeface="楷体_GB2312" pitchFamily="49" charset="-122"/>
                <a:ea typeface="楷体_GB2312" pitchFamily="49" charset="-122"/>
              </a:rPr>
              <a:t>万。但是卖主拒绝退让，于是形成僵局，情况就是</a:t>
            </a:r>
            <a:r>
              <a:rPr lang="en-US" altLang="zh-CN" sz="1800" dirty="0" smtClean="0">
                <a:latin typeface="楷体_GB2312" pitchFamily="49" charset="-122"/>
                <a:ea typeface="楷体_GB2312" pitchFamily="49" charset="-122"/>
              </a:rPr>
              <a:t>2150</a:t>
            </a:r>
            <a:r>
              <a:rPr lang="zh-CN" altLang="en-US" sz="1800" dirty="0" smtClean="0">
                <a:latin typeface="楷体_GB2312" pitchFamily="49" charset="-122"/>
                <a:ea typeface="楷体_GB2312" pitchFamily="49" charset="-122"/>
              </a:rPr>
              <a:t>万与</a:t>
            </a:r>
            <a:r>
              <a:rPr lang="en-US" altLang="zh-CN" sz="1800" dirty="0" smtClean="0">
                <a:latin typeface="楷体_GB2312" pitchFamily="49" charset="-122"/>
                <a:ea typeface="楷体_GB2312" pitchFamily="49" charset="-122"/>
              </a:rPr>
              <a:t>2600</a:t>
            </a:r>
            <a:r>
              <a:rPr lang="zh-CN" altLang="en-US" sz="1800" dirty="0" smtClean="0">
                <a:latin typeface="楷体_GB2312" pitchFamily="49" charset="-122"/>
                <a:ea typeface="楷体_GB2312" pitchFamily="49" charset="-122"/>
              </a:rPr>
              <a:t>万的对峙。显然在此情况下，只谈结果不可能取得创造性结果。由于没有相关信息，也很难重拟谈判内容。</a:t>
            </a:r>
          </a:p>
          <a:p>
            <a:pPr marL="0" indent="457200" eaLnBrk="1" hangingPunct="1">
              <a:lnSpc>
                <a:spcPct val="90000"/>
              </a:lnSpc>
              <a:buNone/>
            </a:pPr>
            <a:r>
              <a:rPr lang="zh-CN" altLang="en-US" sz="1800" dirty="0" smtClean="0">
                <a:latin typeface="楷体_GB2312" pitchFamily="49" charset="-122"/>
                <a:ea typeface="楷体_GB2312" pitchFamily="49" charset="-122"/>
              </a:rPr>
              <a:t>为什么卖主不接受这个显然是公平的还价呢</a:t>
            </a:r>
            <a:r>
              <a:rPr lang="en-US" altLang="zh-CN" sz="1800" dirty="0" smtClean="0">
                <a:latin typeface="楷体_GB2312" pitchFamily="49" charset="-122"/>
                <a:ea typeface="楷体_GB2312" pitchFamily="49" charset="-122"/>
              </a:rPr>
              <a:t>?</a:t>
            </a:r>
            <a:r>
              <a:rPr lang="zh-CN" altLang="en-US" sz="1800" dirty="0" smtClean="0">
                <a:latin typeface="楷体_GB2312" pitchFamily="49" charset="-122"/>
                <a:ea typeface="楷体_GB2312" pitchFamily="49" charset="-122"/>
              </a:rPr>
              <a:t>令人费解。荷伯一顿接一顿地跟矿主一块儿吃饭，每次吃饭时，他都要向矿主解释公司最后还价是合理的。卖主总是回避回答，直到一天晚上，他终于对荷伯的反复解释搭腔了，他说：</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我兄弟的煤矿卖了</a:t>
            </a:r>
            <a:r>
              <a:rPr lang="en-US" altLang="zh-CN" sz="1800" dirty="0" smtClean="0">
                <a:latin typeface="楷体_GB2312" pitchFamily="49" charset="-122"/>
                <a:ea typeface="楷体_GB2312" pitchFamily="49" charset="-122"/>
              </a:rPr>
              <a:t>2550</a:t>
            </a:r>
            <a:r>
              <a:rPr lang="zh-CN" altLang="en-US" sz="1800" dirty="0" smtClean="0">
                <a:latin typeface="楷体_GB2312" pitchFamily="49" charset="-122"/>
                <a:ea typeface="楷体_GB2312" pitchFamily="49" charset="-122"/>
              </a:rPr>
              <a:t>万，还有一些附加利益。</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荷伯终于明白了，</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这就是他固守那个数字的理由。他有别的需要，我们显然忽略了。</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 </a:t>
            </a:r>
          </a:p>
        </p:txBody>
      </p:sp>
      <p:sp>
        <p:nvSpPr>
          <p:cNvPr id="2" name="矩形 1"/>
          <p:cNvSpPr/>
          <p:nvPr/>
        </p:nvSpPr>
        <p:spPr>
          <a:xfrm>
            <a:off x="323528" y="4149080"/>
            <a:ext cx="8497487" cy="1615827"/>
          </a:xfrm>
          <a:prstGeom prst="rect">
            <a:avLst/>
          </a:prstGeom>
        </p:spPr>
        <p:txBody>
          <a:bodyPr wrap="square">
            <a:spAutoFit/>
          </a:bodyPr>
          <a:lstStyle/>
          <a:p>
            <a:pPr marL="0" indent="457200" eaLnBrk="1" hangingPunct="1">
              <a:lnSpc>
                <a:spcPct val="110000"/>
              </a:lnSpc>
              <a:buNone/>
            </a:pPr>
            <a:r>
              <a:rPr lang="zh-CN" altLang="en-US" dirty="0">
                <a:ea typeface="楷体_GB2312" pitchFamily="49" charset="-122"/>
              </a:rPr>
              <a:t>有了这点信息，荷伯就跟</a:t>
            </a:r>
            <a:r>
              <a:rPr lang="zh-CN" altLang="en-US" dirty="0" smtClean="0">
                <a:ea typeface="楷体_GB2312" pitchFamily="49" charset="-122"/>
              </a:rPr>
              <a:t>公司总经理碰头</a:t>
            </a:r>
            <a:r>
              <a:rPr lang="zh-CN" altLang="en-US" dirty="0">
                <a:ea typeface="楷体_GB2312" pitchFamily="49" charset="-122"/>
              </a:rPr>
              <a:t>。他说：“我们首先得搞清他兄弟究竟确切得到多少，</a:t>
            </a:r>
            <a:r>
              <a:rPr lang="zh-CN" altLang="en-US" dirty="0" smtClean="0">
                <a:ea typeface="楷体_GB2312" pitchFamily="49" charset="-122"/>
              </a:rPr>
              <a:t>然后才能提出我们</a:t>
            </a:r>
            <a:r>
              <a:rPr lang="zh-CN" altLang="en-US" dirty="0">
                <a:ea typeface="楷体_GB2312" pitchFamily="49" charset="-122"/>
              </a:rPr>
              <a:t>的建议。显然，我们应处理个人的重要需要，这跟市场价格并无关系。</a:t>
            </a:r>
            <a:r>
              <a:rPr lang="zh-CN" altLang="en-US" dirty="0" smtClean="0">
                <a:ea typeface="楷体_GB2312" pitchFamily="49" charset="-122"/>
              </a:rPr>
              <a:t>”总经理同意</a:t>
            </a:r>
            <a:r>
              <a:rPr lang="zh-CN" altLang="en-US" dirty="0">
                <a:ea typeface="楷体_GB2312" pitchFamily="49" charset="-122"/>
              </a:rPr>
              <a:t>了，荷伯就按</a:t>
            </a:r>
            <a:r>
              <a:rPr lang="zh-CN" altLang="en-US" dirty="0" smtClean="0">
                <a:ea typeface="楷体_GB2312" pitchFamily="49" charset="-122"/>
              </a:rPr>
              <a:t>这个思路工作。</a:t>
            </a:r>
            <a:endParaRPr lang="zh-CN" altLang="en-US" dirty="0">
              <a:ea typeface="楷体_GB2312" pitchFamily="49" charset="-122"/>
            </a:endParaRPr>
          </a:p>
          <a:p>
            <a:pPr marL="0" indent="457200" eaLnBrk="1" hangingPunct="1">
              <a:lnSpc>
                <a:spcPct val="110000"/>
              </a:lnSpc>
              <a:buNone/>
            </a:pPr>
            <a:r>
              <a:rPr lang="zh-CN" altLang="en-US" dirty="0">
                <a:ea typeface="楷体_GB2312" pitchFamily="49" charset="-122"/>
              </a:rPr>
              <a:t>不久，谈判达成协议，最后的价格没有超过公司的预算。但是付款方式和附加条件使卖主感到自己远比他的兄弟强。</a:t>
            </a:r>
          </a:p>
        </p:txBody>
      </p:sp>
      <p:sp>
        <p:nvSpPr>
          <p:cNvPr id="3" name="TextBox 2"/>
          <p:cNvSpPr txBox="1"/>
          <p:nvPr/>
        </p:nvSpPr>
        <p:spPr>
          <a:xfrm>
            <a:off x="755576" y="5749379"/>
            <a:ext cx="3528392" cy="400110"/>
          </a:xfrm>
          <a:prstGeom prst="rect">
            <a:avLst/>
          </a:prstGeom>
          <a:solidFill>
            <a:schemeClr val="accent6">
              <a:lumMod val="20000"/>
              <a:lumOff val="80000"/>
            </a:schemeClr>
          </a:solidFill>
        </p:spPr>
        <p:txBody>
          <a:bodyPr wrap="square" rtlCol="0">
            <a:spAutoFit/>
          </a:bodyPr>
          <a:lstStyle/>
          <a:p>
            <a:pPr algn="ctr"/>
            <a:r>
              <a:rPr lang="zh-CN" altLang="en-US" sz="2000" b="1" dirty="0" smtClean="0">
                <a:solidFill>
                  <a:srgbClr val="000066"/>
                </a:solidFill>
                <a:latin typeface="幼圆" panose="02010509060101010101" pitchFamily="49" charset="-122"/>
                <a:ea typeface="幼圆" panose="02010509060101010101" pitchFamily="49" charset="-122"/>
              </a:rPr>
              <a:t>这个案例给我们的启示是什么？</a:t>
            </a:r>
            <a:endParaRPr lang="zh-CN" altLang="en-US" sz="2000" b="1" dirty="0">
              <a:solidFill>
                <a:srgbClr val="000066"/>
              </a:solidFill>
              <a:latin typeface="幼圆" panose="02010509060101010101" pitchFamily="49" charset="-122"/>
              <a:ea typeface="幼圆" panose="02010509060101010101" pitchFamily="49" charset="-122"/>
            </a:endParaRPr>
          </a:p>
        </p:txBody>
      </p:sp>
      <p:sp>
        <p:nvSpPr>
          <p:cNvPr id="4" name="矩形 3"/>
          <p:cNvSpPr/>
          <p:nvPr/>
        </p:nvSpPr>
        <p:spPr>
          <a:xfrm>
            <a:off x="3405790" y="6237312"/>
            <a:ext cx="4801314" cy="400110"/>
          </a:xfrm>
          <a:prstGeom prst="rect">
            <a:avLst/>
          </a:prstGeom>
          <a:solidFill>
            <a:schemeClr val="accent6">
              <a:lumMod val="20000"/>
              <a:lumOff val="80000"/>
            </a:schemeClr>
          </a:solidFill>
        </p:spPr>
        <p:txBody>
          <a:bodyPr wrap="none">
            <a:spAutoFit/>
          </a:bodyPr>
          <a:lstStyle/>
          <a:p>
            <a:r>
              <a:rPr lang="zh-CN" altLang="en-US" sz="2000" dirty="0" smtClean="0">
                <a:solidFill>
                  <a:srgbClr val="000066"/>
                </a:solidFill>
                <a:ea typeface="黑体" pitchFamily="49" charset="-122"/>
              </a:rPr>
              <a:t>谈判成败的关键是：了解</a:t>
            </a:r>
            <a:r>
              <a:rPr lang="zh-CN" altLang="en-US" sz="2000" dirty="0">
                <a:solidFill>
                  <a:srgbClr val="000066"/>
                </a:solidFill>
                <a:ea typeface="黑体" pitchFamily="49" charset="-122"/>
              </a:rPr>
              <a:t>对方的真正需求</a:t>
            </a:r>
            <a:endParaRPr lang="zh-CN" altLang="en-US" sz="2000" dirty="0">
              <a:solidFill>
                <a:srgbClr val="000066"/>
              </a:solidFill>
            </a:endParaRPr>
          </a:p>
        </p:txBody>
      </p:sp>
    </p:spTree>
    <p:extLst>
      <p:ext uri="{BB962C8B-B14F-4D97-AF65-F5344CB8AC3E}">
        <p14:creationId xmlns:p14="http://schemas.microsoft.com/office/powerpoint/2010/main" val="212164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274638"/>
            <a:ext cx="8001000" cy="868362"/>
          </a:xfrm>
        </p:spPr>
        <p:txBody>
          <a:bodyPr>
            <a:normAutofit/>
          </a:bodyPr>
          <a:lstStyle/>
          <a:p>
            <a:pPr algn="l"/>
            <a:r>
              <a:rPr lang="en-US" altLang="zh-CN" dirty="0" smtClean="0">
                <a:latin typeface="楷体_GB2312" pitchFamily="49" charset="-122"/>
                <a:ea typeface="楷体_GB2312" pitchFamily="49" charset="-122"/>
              </a:rPr>
              <a:t>2.3.4</a:t>
            </a:r>
            <a:r>
              <a:rPr lang="zh-CN" altLang="en-US" dirty="0" smtClean="0">
                <a:latin typeface="楷体_GB2312" pitchFamily="49" charset="-122"/>
                <a:ea typeface="楷体_GB2312" pitchFamily="49" charset="-122"/>
              </a:rPr>
              <a:t>　</a:t>
            </a:r>
            <a:r>
              <a:rPr lang="zh-CN" altLang="zh-CN" dirty="0" smtClean="0">
                <a:latin typeface="楷体_GB2312" pitchFamily="49" charset="-122"/>
                <a:ea typeface="楷体_GB2312" pitchFamily="49" charset="-122"/>
              </a:rPr>
              <a:t>谈判者的自我评估</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838200" y="1447800"/>
            <a:ext cx="7848600" cy="4648200"/>
          </a:xfrm>
        </p:spPr>
        <p:txBody>
          <a:bodyPr/>
          <a:lstStyle/>
          <a:p>
            <a:pPr>
              <a:lnSpc>
                <a:spcPct val="150000"/>
              </a:lnSpc>
            </a:pPr>
            <a:r>
              <a:rPr lang="zh-CN" altLang="zh-CN" dirty="0" smtClean="0"/>
              <a:t>对</a:t>
            </a:r>
            <a:r>
              <a:rPr lang="zh-CN" altLang="zh-CN" dirty="0"/>
              <a:t>本组织情况的充分把握</a:t>
            </a:r>
          </a:p>
          <a:p>
            <a:pPr>
              <a:lnSpc>
                <a:spcPct val="150000"/>
              </a:lnSpc>
            </a:pPr>
            <a:r>
              <a:rPr lang="zh-CN" altLang="zh-CN" dirty="0" smtClean="0"/>
              <a:t>谈判</a:t>
            </a:r>
            <a:r>
              <a:rPr lang="zh-CN" altLang="zh-CN" dirty="0"/>
              <a:t>信心的确立</a:t>
            </a:r>
          </a:p>
          <a:p>
            <a:pPr>
              <a:lnSpc>
                <a:spcPct val="150000"/>
              </a:lnSpc>
            </a:pPr>
            <a:r>
              <a:rPr lang="zh-CN" altLang="zh-CN" dirty="0" smtClean="0"/>
              <a:t>自我</a:t>
            </a:r>
            <a:r>
              <a:rPr lang="zh-CN" altLang="zh-CN" dirty="0"/>
              <a:t>需要的鉴定</a:t>
            </a:r>
          </a:p>
          <a:p>
            <a:pPr>
              <a:lnSpc>
                <a:spcPct val="150000"/>
              </a:lnSpc>
            </a:pPr>
            <a:endParaRPr lang="zh-CN" altLang="en-US" dirty="0"/>
          </a:p>
        </p:txBody>
      </p:sp>
      <p:pic>
        <p:nvPicPr>
          <p:cNvPr id="272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276600"/>
            <a:ext cx="33020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7744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990600" y="457200"/>
            <a:ext cx="6565900" cy="762000"/>
          </a:xfrm>
          <a:solidFill>
            <a:schemeClr val="accent5">
              <a:lumMod val="20000"/>
              <a:lumOff val="80000"/>
            </a:schemeClr>
          </a:solidFill>
        </p:spPr>
        <p:txBody>
          <a:bodyPr/>
          <a:lstStyle/>
          <a:p>
            <a:r>
              <a:rPr lang="zh-CN" altLang="en-US" sz="3600" b="1" dirty="0">
                <a:solidFill>
                  <a:srgbClr val="660033"/>
                </a:solidFill>
                <a:latin typeface="微软雅黑" pitchFamily="34" charset="-122"/>
                <a:ea typeface="微软雅黑" pitchFamily="34" charset="-122"/>
              </a:rPr>
              <a:t>第</a:t>
            </a:r>
            <a:r>
              <a:rPr lang="en-US" altLang="zh-CN" sz="3600" b="1" dirty="0">
                <a:solidFill>
                  <a:srgbClr val="660033"/>
                </a:solidFill>
                <a:latin typeface="微软雅黑" pitchFamily="34" charset="-122"/>
                <a:ea typeface="微软雅黑" pitchFamily="34" charset="-122"/>
              </a:rPr>
              <a:t>1</a:t>
            </a:r>
            <a:r>
              <a:rPr lang="zh-CN" altLang="en-US" sz="3600" b="1" dirty="0">
                <a:solidFill>
                  <a:srgbClr val="660033"/>
                </a:solidFill>
                <a:latin typeface="微软雅黑" pitchFamily="34" charset="-122"/>
                <a:ea typeface="微软雅黑" pitchFamily="34" charset="-122"/>
              </a:rPr>
              <a:t>章 　</a:t>
            </a:r>
            <a:r>
              <a:rPr lang="zh-CN" altLang="en-US" sz="3600" b="1" dirty="0" smtClean="0">
                <a:solidFill>
                  <a:srgbClr val="660033"/>
                </a:solidFill>
                <a:latin typeface="微软雅黑" pitchFamily="34" charset="-122"/>
                <a:ea typeface="微软雅黑" pitchFamily="34" charset="-122"/>
              </a:rPr>
              <a:t>商务</a:t>
            </a:r>
            <a:r>
              <a:rPr lang="zh-CN" altLang="en-US" sz="3600" b="1" dirty="0">
                <a:solidFill>
                  <a:srgbClr val="660033"/>
                </a:solidFill>
                <a:latin typeface="微软雅黑" pitchFamily="34" charset="-122"/>
                <a:ea typeface="微软雅黑" pitchFamily="34" charset="-122"/>
              </a:rPr>
              <a:t>谈判概述</a:t>
            </a:r>
          </a:p>
        </p:txBody>
      </p:sp>
      <p:sp>
        <p:nvSpPr>
          <p:cNvPr id="35843" name="Rectangle 3"/>
          <p:cNvSpPr>
            <a:spLocks noGrp="1" noChangeArrowheads="1"/>
          </p:cNvSpPr>
          <p:nvPr>
            <p:ph idx="1"/>
          </p:nvPr>
        </p:nvSpPr>
        <p:spPr/>
        <p:txBody>
          <a:bodyPr>
            <a:normAutofit/>
          </a:bodyPr>
          <a:lstStyle/>
          <a:p>
            <a:pPr>
              <a:buFontTx/>
              <a:buNone/>
            </a:pPr>
            <a:r>
              <a:rPr lang="en-US" altLang="zh-CN" sz="2800" dirty="0" smtClean="0"/>
              <a:t>◇</a:t>
            </a:r>
            <a:r>
              <a:rPr lang="zh-CN" altLang="en-US" sz="2800" b="1" dirty="0" smtClean="0">
                <a:latin typeface="微软雅黑" pitchFamily="34" charset="-122"/>
                <a:ea typeface="微软雅黑" pitchFamily="34" charset="-122"/>
              </a:rPr>
              <a:t>本章纲要</a:t>
            </a:r>
            <a:endParaRPr lang="zh-CN" altLang="en-US" sz="2800" b="1" dirty="0">
              <a:latin typeface="微软雅黑" pitchFamily="34" charset="-122"/>
              <a:ea typeface="微软雅黑" pitchFamily="34" charset="-122"/>
            </a:endParaRPr>
          </a:p>
          <a:p>
            <a:pPr>
              <a:lnSpc>
                <a:spcPct val="120000"/>
              </a:lnSpc>
              <a:buFontTx/>
              <a:buNone/>
            </a:pPr>
            <a:r>
              <a:rPr lang="zh-CN" altLang="en-US" sz="2400" dirty="0">
                <a:latin typeface="楷体_GB2312" pitchFamily="49" charset="-122"/>
                <a:ea typeface="楷体_GB2312" pitchFamily="49" charset="-122"/>
              </a:rPr>
              <a:t>◎谈判行为的普遍意义</a:t>
            </a:r>
          </a:p>
          <a:p>
            <a:pPr>
              <a:lnSpc>
                <a:spcPct val="120000"/>
              </a:lnSpc>
              <a:buFontTx/>
              <a:buNone/>
            </a:pPr>
            <a:r>
              <a:rPr lang="zh-CN" altLang="en-US" sz="2400" dirty="0">
                <a:latin typeface="楷体_GB2312" pitchFamily="49" charset="-122"/>
                <a:ea typeface="楷体_GB2312" pitchFamily="49" charset="-122"/>
              </a:rPr>
              <a:t>◎谈判的概念与特征</a:t>
            </a:r>
          </a:p>
          <a:p>
            <a:pPr>
              <a:lnSpc>
                <a:spcPct val="120000"/>
              </a:lnSpc>
              <a:buFontTx/>
              <a:buNone/>
            </a:pPr>
            <a:r>
              <a:rPr lang="zh-CN" altLang="en-US" sz="2400" dirty="0">
                <a:latin typeface="楷体_GB2312" pitchFamily="49" charset="-122"/>
                <a:ea typeface="楷体_GB2312" pitchFamily="49" charset="-122"/>
              </a:rPr>
              <a:t>◎谈判的价值评判标准</a:t>
            </a:r>
          </a:p>
          <a:p>
            <a:pPr>
              <a:lnSpc>
                <a:spcPct val="120000"/>
              </a:lnSpc>
              <a:buFontTx/>
              <a:buNone/>
            </a:pPr>
            <a:r>
              <a:rPr lang="zh-CN" altLang="en-US" sz="2400" dirty="0">
                <a:latin typeface="楷体_GB2312" pitchFamily="49" charset="-122"/>
                <a:ea typeface="楷体_GB2312" pitchFamily="49" charset="-122"/>
              </a:rPr>
              <a:t>◎商务谈判的原则与方法</a:t>
            </a:r>
          </a:p>
          <a:p>
            <a:pPr>
              <a:lnSpc>
                <a:spcPct val="120000"/>
              </a:lnSpc>
              <a:buFontTx/>
              <a:buNone/>
            </a:pPr>
            <a:r>
              <a:rPr lang="zh-CN" altLang="en-US" sz="2400" dirty="0">
                <a:latin typeface="楷体_GB2312" pitchFamily="49" charset="-122"/>
                <a:ea typeface="楷体_GB2312" pitchFamily="49" charset="-122"/>
              </a:rPr>
              <a:t>◎商务谈判的要素与类型</a:t>
            </a:r>
          </a:p>
          <a:p>
            <a:pPr>
              <a:lnSpc>
                <a:spcPct val="120000"/>
              </a:lnSpc>
              <a:buFontTx/>
              <a:buNone/>
            </a:pPr>
            <a:r>
              <a:rPr lang="zh-CN" altLang="en-US" sz="2400" dirty="0">
                <a:latin typeface="楷体_GB2312" pitchFamily="49" charset="-122"/>
                <a:ea typeface="楷体_GB2312" pitchFamily="49" charset="-122"/>
              </a:rPr>
              <a:t>◎商务谈判的一般</a:t>
            </a:r>
            <a:r>
              <a:rPr lang="zh-CN" altLang="en-US" sz="2400" dirty="0" smtClean="0">
                <a:latin typeface="楷体_GB2312" pitchFamily="49" charset="-122"/>
                <a:ea typeface="楷体_GB2312" pitchFamily="49" charset="-122"/>
              </a:rPr>
              <a:t>程序</a:t>
            </a:r>
            <a:endParaRPr lang="zh-CN" altLang="en-US" sz="2400" b="1" dirty="0">
              <a:latin typeface="楷体_GB2312" pitchFamily="49" charset="-122"/>
              <a:ea typeface="楷体_GB2312" pitchFamily="49" charset="-122"/>
            </a:endParaRPr>
          </a:p>
        </p:txBody>
      </p:sp>
      <p:pic>
        <p:nvPicPr>
          <p:cNvPr id="35844"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8182" y="4659735"/>
            <a:ext cx="3276600" cy="2198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normAutofit/>
          </a:bodyPr>
          <a:lstStyle/>
          <a:p>
            <a:pPr algn="l"/>
            <a:r>
              <a:rPr lang="en-US" altLang="zh-CN" dirty="0" smtClean="0">
                <a:latin typeface="楷体_GB2312" pitchFamily="49" charset="-122"/>
                <a:ea typeface="楷体_GB2312" pitchFamily="49" charset="-122"/>
              </a:rPr>
              <a:t>2.3.5 </a:t>
            </a:r>
            <a:r>
              <a:rPr lang="zh-CN" altLang="zh-CN" dirty="0" smtClean="0">
                <a:latin typeface="楷体_GB2312" pitchFamily="49" charset="-122"/>
                <a:ea typeface="楷体_GB2312" pitchFamily="49" charset="-122"/>
              </a:rPr>
              <a:t>信息收集的方法和途径</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685800" y="1447800"/>
            <a:ext cx="8077200" cy="4800600"/>
          </a:xfrm>
        </p:spPr>
        <p:txBody>
          <a:bodyPr/>
          <a:lstStyle/>
          <a:p>
            <a:r>
              <a:rPr lang="zh-CN" altLang="zh-CN" dirty="0" smtClean="0"/>
              <a:t>实地</a:t>
            </a:r>
            <a:r>
              <a:rPr lang="zh-CN" altLang="zh-CN" dirty="0"/>
              <a:t>考察收集资料</a:t>
            </a:r>
          </a:p>
          <a:p>
            <a:r>
              <a:rPr lang="zh-CN" altLang="zh-CN" dirty="0" smtClean="0"/>
              <a:t>通过</a:t>
            </a:r>
            <a:r>
              <a:rPr lang="zh-CN" altLang="zh-CN" dirty="0"/>
              <a:t>各种信息载体收集公开情报</a:t>
            </a:r>
          </a:p>
          <a:p>
            <a:pPr lvl="1"/>
            <a:r>
              <a:rPr lang="zh-CN" altLang="zh-CN" dirty="0" smtClean="0"/>
              <a:t>企业</a:t>
            </a:r>
            <a:r>
              <a:rPr lang="zh-CN" altLang="zh-CN" dirty="0"/>
              <a:t>对外宣传资料</a:t>
            </a:r>
          </a:p>
          <a:p>
            <a:pPr lvl="1"/>
            <a:r>
              <a:rPr lang="zh-CN" altLang="zh-CN" dirty="0" smtClean="0"/>
              <a:t>统计</a:t>
            </a:r>
            <a:r>
              <a:rPr lang="zh-CN" altLang="zh-CN" dirty="0"/>
              <a:t>资料</a:t>
            </a:r>
          </a:p>
          <a:p>
            <a:pPr lvl="1"/>
            <a:r>
              <a:rPr lang="zh-CN" altLang="zh-CN" dirty="0" smtClean="0"/>
              <a:t>专业</a:t>
            </a:r>
            <a:r>
              <a:rPr lang="zh-CN" altLang="zh-CN" dirty="0"/>
              <a:t>报刊</a:t>
            </a:r>
          </a:p>
          <a:p>
            <a:pPr lvl="1"/>
            <a:r>
              <a:rPr lang="zh-CN" altLang="zh-CN" dirty="0" smtClean="0"/>
              <a:t>大众传媒</a:t>
            </a:r>
            <a:endParaRPr lang="zh-CN" altLang="zh-CN" dirty="0"/>
          </a:p>
          <a:p>
            <a:r>
              <a:rPr lang="zh-CN" altLang="zh-CN" dirty="0" smtClean="0"/>
              <a:t>通过</a:t>
            </a:r>
            <a:r>
              <a:rPr lang="zh-CN" altLang="zh-CN" dirty="0"/>
              <a:t>各类专门会议收集信息</a:t>
            </a:r>
          </a:p>
          <a:p>
            <a:r>
              <a:rPr lang="zh-CN" altLang="zh-CN" dirty="0" smtClean="0"/>
              <a:t>通过</a:t>
            </a:r>
            <a:r>
              <a:rPr lang="zh-CN" altLang="zh-CN" dirty="0"/>
              <a:t>专业组织和研究机构获取调查报告</a:t>
            </a:r>
          </a:p>
          <a:p>
            <a:r>
              <a:rPr lang="zh-CN" altLang="zh-CN" dirty="0" smtClean="0"/>
              <a:t>通过</a:t>
            </a:r>
            <a:r>
              <a:rPr lang="zh-CN" altLang="zh-CN" dirty="0"/>
              <a:t>知情人员和机构进行调查</a:t>
            </a:r>
          </a:p>
          <a:p>
            <a:endParaRPr lang="zh-CN" altLang="en-US" dirty="0"/>
          </a:p>
        </p:txBody>
      </p:sp>
    </p:spTree>
    <p:extLst>
      <p:ext uri="{BB962C8B-B14F-4D97-AF65-F5344CB8AC3E}">
        <p14:creationId xmlns:p14="http://schemas.microsoft.com/office/powerpoint/2010/main" val="29511215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468313" y="620713"/>
            <a:ext cx="8237537" cy="711200"/>
          </a:xfrm>
        </p:spPr>
        <p:txBody>
          <a:bodyPr/>
          <a:lstStyle/>
          <a:p>
            <a:pPr eaLnBrk="1" hangingPunct="1"/>
            <a:r>
              <a:rPr lang="zh-CN" altLang="en-US" sz="3600" dirty="0" smtClean="0">
                <a:solidFill>
                  <a:srgbClr val="0000CC"/>
                </a:solidFill>
                <a:latin typeface="微软雅黑" panose="020B0503020204020204" pitchFamily="34" charset="-122"/>
                <a:ea typeface="微软雅黑" panose="020B0503020204020204" pitchFamily="34" charset="-122"/>
              </a:rPr>
              <a:t>案例：日本人搜集大庆油田信息</a:t>
            </a:r>
          </a:p>
        </p:txBody>
      </p:sp>
      <p:sp>
        <p:nvSpPr>
          <p:cNvPr id="11267" name="Rectangle 3"/>
          <p:cNvSpPr>
            <a:spLocks noGrp="1" noChangeArrowheads="1"/>
          </p:cNvSpPr>
          <p:nvPr>
            <p:ph type="body" idx="4294967295"/>
          </p:nvPr>
        </p:nvSpPr>
        <p:spPr>
          <a:xfrm>
            <a:off x="468313" y="1484313"/>
            <a:ext cx="8207375" cy="4764087"/>
          </a:xfrm>
        </p:spPr>
        <p:txBody>
          <a:bodyPr lIns="0" tIns="0" rIns="0" bIns="0"/>
          <a:lstStyle/>
          <a:p>
            <a:pPr marL="0" indent="0" eaLnBrk="1" hangingPunct="1">
              <a:lnSpc>
                <a:spcPct val="110000"/>
              </a:lnSpc>
              <a:spcBef>
                <a:spcPct val="0"/>
              </a:spcBef>
              <a:buFontTx/>
              <a:buNone/>
            </a:pPr>
            <a:r>
              <a:rPr lang="en-US" altLang="zh-CN" sz="3600" dirty="0" smtClean="0">
                <a:latin typeface="楷体_GB2312" pitchFamily="49" charset="-122"/>
                <a:ea typeface="楷体_GB2312" pitchFamily="49" charset="-122"/>
              </a:rPr>
              <a:t>  </a:t>
            </a:r>
            <a:r>
              <a:rPr lang="zh-CN" altLang="en-US" sz="2400" dirty="0" smtClean="0">
                <a:latin typeface="楷体_GB2312" pitchFamily="49" charset="-122"/>
                <a:ea typeface="楷体_GB2312" pitchFamily="49" charset="-122"/>
              </a:rPr>
              <a:t>资料来源：</a:t>
            </a:r>
            <a:r>
              <a:rPr lang="zh-CN" altLang="en-US" sz="2400" dirty="0" smtClean="0">
                <a:solidFill>
                  <a:schemeClr val="tx2"/>
                </a:solidFill>
                <a:latin typeface="楷体_GB2312" pitchFamily="49" charset="-122"/>
                <a:ea typeface="楷体_GB2312" pitchFamily="49" charset="-122"/>
              </a:rPr>
              <a:t>人民日报海外版</a:t>
            </a:r>
            <a:r>
              <a:rPr lang="en-US" altLang="zh-CN" sz="2400" dirty="0" smtClean="0">
                <a:solidFill>
                  <a:schemeClr val="tx2"/>
                </a:solidFill>
              </a:rPr>
              <a:t>《</a:t>
            </a:r>
            <a:r>
              <a:rPr lang="zh-CN" altLang="en-US" sz="2400" dirty="0" smtClean="0">
                <a:solidFill>
                  <a:schemeClr val="tx2"/>
                </a:solidFill>
              </a:rPr>
              <a:t>大庆精神大庆人</a:t>
            </a:r>
            <a:r>
              <a:rPr lang="en-US" altLang="zh-CN" sz="2400" dirty="0" smtClean="0">
                <a:solidFill>
                  <a:schemeClr val="tx2"/>
                </a:solidFill>
              </a:rPr>
              <a:t>》</a:t>
            </a:r>
          </a:p>
          <a:p>
            <a:pPr marL="0" indent="0" eaLnBrk="1" hangingPunct="1">
              <a:lnSpc>
                <a:spcPct val="110000"/>
              </a:lnSpc>
              <a:spcBef>
                <a:spcPct val="0"/>
              </a:spcBef>
              <a:buFontTx/>
              <a:buNone/>
            </a:pPr>
            <a:r>
              <a:rPr lang="en-US" altLang="zh-CN" sz="2400" dirty="0" smtClean="0">
                <a:solidFill>
                  <a:schemeClr val="tx2"/>
                </a:solidFill>
                <a:latin typeface="楷体_GB2312" pitchFamily="49" charset="-122"/>
                <a:ea typeface="楷体_GB2312" pitchFamily="49" charset="-122"/>
              </a:rPr>
              <a:t>             </a:t>
            </a:r>
            <a:r>
              <a:rPr lang="zh-CN" altLang="en-US" sz="2400" dirty="0" smtClean="0">
                <a:solidFill>
                  <a:schemeClr val="tx2"/>
                </a:solidFill>
                <a:latin typeface="楷体_GB2312" pitchFamily="49" charset="-122"/>
                <a:ea typeface="楷体_GB2312" pitchFamily="49" charset="-122"/>
              </a:rPr>
              <a:t>中国画报</a:t>
            </a:r>
            <a:endParaRPr lang="en-US" altLang="zh-CN" sz="2400" dirty="0" smtClean="0">
              <a:solidFill>
                <a:schemeClr val="tx2"/>
              </a:solidFill>
              <a:latin typeface="楷体_GB2312" pitchFamily="49" charset="-122"/>
              <a:ea typeface="楷体_GB2312" pitchFamily="49" charset="-122"/>
            </a:endParaRPr>
          </a:p>
          <a:p>
            <a:pPr marL="0" indent="0" eaLnBrk="1" hangingPunct="1">
              <a:lnSpc>
                <a:spcPct val="110000"/>
              </a:lnSpc>
              <a:buClr>
                <a:schemeClr val="tx1"/>
              </a:buClr>
            </a:pPr>
            <a:r>
              <a:rPr lang="zh-CN" altLang="en-US" sz="2800" dirty="0" smtClean="0">
                <a:solidFill>
                  <a:schemeClr val="tx2"/>
                </a:solidFill>
                <a:latin typeface="楷体_GB2312" pitchFamily="49" charset="-122"/>
                <a:ea typeface="楷体_GB2312" pitchFamily="49" charset="-122"/>
              </a:rPr>
              <a:t>皮毛大衣</a:t>
            </a:r>
          </a:p>
          <a:p>
            <a:pPr marL="0" indent="0" eaLnBrk="1" hangingPunct="1">
              <a:lnSpc>
                <a:spcPct val="110000"/>
              </a:lnSpc>
            </a:pPr>
            <a:r>
              <a:rPr lang="zh-CN" altLang="en-US" sz="2800" dirty="0" smtClean="0">
                <a:solidFill>
                  <a:schemeClr val="tx2"/>
                </a:solidFill>
                <a:latin typeface="楷体_GB2312" pitchFamily="49" charset="-122"/>
                <a:ea typeface="楷体_GB2312" pitchFamily="49" charset="-122"/>
              </a:rPr>
              <a:t>伪满地图</a:t>
            </a:r>
          </a:p>
          <a:p>
            <a:pPr marL="0" indent="0" eaLnBrk="1" hangingPunct="1">
              <a:lnSpc>
                <a:spcPct val="110000"/>
              </a:lnSpc>
            </a:pPr>
            <a:r>
              <a:rPr lang="zh-CN" altLang="en-US" sz="2800" dirty="0" smtClean="0">
                <a:solidFill>
                  <a:schemeClr val="tx2"/>
                </a:solidFill>
                <a:ea typeface="楷体_GB2312" pitchFamily="49" charset="-122"/>
              </a:rPr>
              <a:t>“</a:t>
            </a:r>
            <a:r>
              <a:rPr lang="zh-CN" altLang="en-US" sz="2800" dirty="0" smtClean="0">
                <a:solidFill>
                  <a:schemeClr val="tx2"/>
                </a:solidFill>
                <a:latin typeface="楷体_GB2312" pitchFamily="49" charset="-122"/>
                <a:ea typeface="楷体_GB2312" pitchFamily="49" charset="-122"/>
              </a:rPr>
              <a:t>工人肩挑背扛</a:t>
            </a:r>
            <a:r>
              <a:rPr lang="zh-CN" altLang="en-US" sz="2800" dirty="0" smtClean="0">
                <a:solidFill>
                  <a:schemeClr val="tx2"/>
                </a:solidFill>
                <a:ea typeface="楷体_GB2312" pitchFamily="49" charset="-122"/>
              </a:rPr>
              <a:t>”</a:t>
            </a:r>
            <a:endParaRPr lang="zh-CN" altLang="en-US" sz="2800" dirty="0" smtClean="0">
              <a:solidFill>
                <a:schemeClr val="tx2"/>
              </a:solidFill>
              <a:latin typeface="楷体_GB2312" pitchFamily="49" charset="-122"/>
              <a:ea typeface="楷体_GB2312" pitchFamily="49" charset="-122"/>
            </a:endParaRPr>
          </a:p>
          <a:p>
            <a:pPr marL="0" indent="0" eaLnBrk="1" hangingPunct="1">
              <a:lnSpc>
                <a:spcPct val="110000"/>
              </a:lnSpc>
            </a:pPr>
            <a:r>
              <a:rPr lang="zh-CN" altLang="en-US" sz="2800" dirty="0" smtClean="0">
                <a:solidFill>
                  <a:schemeClr val="tx2"/>
                </a:solidFill>
                <a:latin typeface="楷体_GB2312" pitchFamily="49" charset="-122"/>
                <a:ea typeface="楷体_GB2312" pitchFamily="49" charset="-122"/>
              </a:rPr>
              <a:t>油井的图片</a:t>
            </a:r>
          </a:p>
          <a:p>
            <a:pPr marL="0" indent="0" eaLnBrk="1" hangingPunct="1">
              <a:lnSpc>
                <a:spcPct val="110000"/>
              </a:lnSpc>
            </a:pPr>
            <a:r>
              <a:rPr lang="zh-CN" altLang="en-US" sz="2800" dirty="0" smtClean="0">
                <a:solidFill>
                  <a:schemeClr val="tx2"/>
                </a:solidFill>
                <a:latin typeface="楷体_GB2312" pitchFamily="49" charset="-122"/>
                <a:ea typeface="楷体_GB2312" pitchFamily="49" charset="-122"/>
              </a:rPr>
              <a:t>王进喜进人大 </a:t>
            </a:r>
            <a:endParaRPr lang="zh-CN" altLang="en-US" dirty="0" smtClean="0">
              <a:solidFill>
                <a:schemeClr val="tx2"/>
              </a:solidFill>
              <a:latin typeface="楷体_GB2312" pitchFamily="49" charset="-122"/>
              <a:ea typeface="楷体_GB2312" pitchFamily="49" charset="-122"/>
            </a:endParaRPr>
          </a:p>
        </p:txBody>
      </p:sp>
      <p:pic>
        <p:nvPicPr>
          <p:cNvPr id="11268" name="Picture 5" descr="3a8af2cd645b225b2dc70ff904ac9bf5_013427">
            <a:hlinkClick r:id="rId3"/>
          </p:cNvPr>
          <p:cNvPicPr>
            <a:picLocks noChangeAspect="1" noChangeArrowheads="1"/>
          </p:cNvPicPr>
          <p:nvPr/>
        </p:nvPicPr>
        <p:blipFill>
          <a:blip r:embed="rId4"/>
          <a:srcRect/>
          <a:stretch>
            <a:fillRect/>
          </a:stretch>
        </p:blipFill>
        <p:spPr bwMode="auto">
          <a:xfrm>
            <a:off x="3276600" y="3068638"/>
            <a:ext cx="3816350" cy="2835275"/>
          </a:xfrm>
          <a:prstGeom prst="rect">
            <a:avLst/>
          </a:prstGeom>
          <a:noFill/>
          <a:ln w="9525">
            <a:noFill/>
            <a:miter lim="800000"/>
            <a:headEnd/>
            <a:tailEnd/>
          </a:ln>
        </p:spPr>
      </p:pic>
      <p:pic>
        <p:nvPicPr>
          <p:cNvPr id="11269" name="Picture 6"/>
          <p:cNvPicPr>
            <a:picLocks noChangeAspect="1" noChangeArrowheads="1"/>
          </p:cNvPicPr>
          <p:nvPr/>
        </p:nvPicPr>
        <p:blipFill>
          <a:blip r:embed="rId5"/>
          <a:srcRect/>
          <a:stretch>
            <a:fillRect/>
          </a:stretch>
        </p:blipFill>
        <p:spPr bwMode="auto">
          <a:xfrm>
            <a:off x="6659563" y="2349500"/>
            <a:ext cx="2339975" cy="3357563"/>
          </a:xfrm>
          <a:prstGeom prst="rect">
            <a:avLst/>
          </a:prstGeom>
          <a:noFill/>
          <a:ln w="9525">
            <a:noFill/>
            <a:miter lim="800000"/>
            <a:headEnd/>
            <a:tailEnd/>
          </a:ln>
        </p:spPr>
      </p:pic>
    </p:spTree>
    <p:extLst>
      <p:ext uri="{BB962C8B-B14F-4D97-AF65-F5344CB8AC3E}">
        <p14:creationId xmlns:p14="http://schemas.microsoft.com/office/powerpoint/2010/main" val="28216202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2.4  </a:t>
            </a:r>
            <a:r>
              <a:rPr lang="zh-CN" altLang="zh-CN" dirty="0" smtClean="0"/>
              <a:t>商务谈判方案的制订</a:t>
            </a:r>
            <a:endParaRPr lang="zh-CN" altLang="en-US" dirty="0"/>
          </a:p>
        </p:txBody>
      </p:sp>
      <p:sp>
        <p:nvSpPr>
          <p:cNvPr id="3" name="内容占位符 2"/>
          <p:cNvSpPr>
            <a:spLocks noGrp="1"/>
          </p:cNvSpPr>
          <p:nvPr>
            <p:ph idx="1"/>
          </p:nvPr>
        </p:nvSpPr>
        <p:spPr/>
        <p:txBody>
          <a:bodyPr/>
          <a:lstStyle/>
          <a:p>
            <a:pPr marL="0" indent="0">
              <a:spcBef>
                <a:spcPts val="1200"/>
              </a:spcBef>
              <a:buNone/>
            </a:pPr>
            <a:r>
              <a:rPr lang="en-US" altLang="zh-CN" sz="2800" b="1" dirty="0" smtClean="0">
                <a:solidFill>
                  <a:srgbClr val="660033"/>
                </a:solidFill>
                <a:latin typeface="楷体_GB2312" pitchFamily="49" charset="-122"/>
                <a:ea typeface="楷体_GB2312" pitchFamily="49" charset="-122"/>
              </a:rPr>
              <a:t>2.4.1</a:t>
            </a:r>
            <a:r>
              <a:rPr lang="zh-CN" altLang="zh-CN" sz="2800" b="1" dirty="0">
                <a:solidFill>
                  <a:srgbClr val="660033"/>
                </a:solidFill>
                <a:latin typeface="楷体_GB2312" pitchFamily="49" charset="-122"/>
                <a:ea typeface="楷体_GB2312" pitchFamily="49" charset="-122"/>
              </a:rPr>
              <a:t>谈判主题和目标的确定</a:t>
            </a:r>
            <a:endParaRPr lang="zh-CN" altLang="zh-CN" sz="2800" dirty="0">
              <a:solidFill>
                <a:srgbClr val="660033"/>
              </a:solidFill>
              <a:latin typeface="楷体_GB2312" pitchFamily="49" charset="-122"/>
              <a:ea typeface="楷体_GB2312" pitchFamily="49" charset="-122"/>
            </a:endParaRPr>
          </a:p>
          <a:p>
            <a:pPr marL="0" indent="0">
              <a:spcBef>
                <a:spcPts val="1200"/>
              </a:spcBef>
              <a:buNone/>
            </a:pPr>
            <a:r>
              <a:rPr lang="en-US" altLang="zh-CN" b="1" dirty="0"/>
              <a:t>1.</a:t>
            </a:r>
            <a:r>
              <a:rPr lang="zh-CN" altLang="zh-CN" b="1" dirty="0"/>
              <a:t>谈判主题的确定</a:t>
            </a:r>
            <a:endParaRPr lang="zh-CN" altLang="zh-CN" dirty="0"/>
          </a:p>
          <a:p>
            <a:r>
              <a:rPr lang="zh-CN" altLang="zh-CN" dirty="0"/>
              <a:t>谈判的主题就是参加谈判的目的，谈判的主题因谈判的期望值、内容和类型不同而异。但在实践中，一次谈判一般只为一个主题服务，因此在制定谈判方案时也多以此主题为中心</a:t>
            </a:r>
            <a:r>
              <a:rPr lang="zh-CN" altLang="zh-CN" dirty="0" smtClean="0"/>
              <a:t>。</a:t>
            </a:r>
            <a:endParaRPr lang="en-US" altLang="zh-CN" dirty="0" smtClean="0"/>
          </a:p>
          <a:p>
            <a:r>
              <a:rPr lang="zh-CN" altLang="zh-CN" dirty="0" smtClean="0"/>
              <a:t>主题</a:t>
            </a:r>
            <a:r>
              <a:rPr lang="zh-CN" altLang="zh-CN" dirty="0"/>
              <a:t>表述应言简意赅，尽量用一句话来进行概括和表述，比如“以最优惠的条件达成某项交易”。至于什么是最优惠条件和如何达成这笔交易就不是谈判主题的问题了</a:t>
            </a:r>
            <a:r>
              <a:rPr lang="zh-CN" altLang="zh-CN" dirty="0" smtClean="0"/>
              <a:t>。</a:t>
            </a:r>
            <a:endParaRPr lang="en-US" altLang="zh-CN" dirty="0" smtClean="0"/>
          </a:p>
          <a:p>
            <a:r>
              <a:rPr lang="zh-CN" altLang="zh-CN" dirty="0" smtClean="0"/>
              <a:t>谈判</a:t>
            </a:r>
            <a:r>
              <a:rPr lang="zh-CN" altLang="zh-CN" dirty="0"/>
              <a:t>方案中的主题，应是己方可以公开的观点，无须保密。</a:t>
            </a:r>
          </a:p>
          <a:p>
            <a:endParaRPr lang="zh-CN" altLang="en-US" dirty="0"/>
          </a:p>
        </p:txBody>
      </p:sp>
    </p:spTree>
    <p:extLst>
      <p:ext uri="{BB962C8B-B14F-4D97-AF65-F5344CB8AC3E}">
        <p14:creationId xmlns:p14="http://schemas.microsoft.com/office/powerpoint/2010/main" val="24858200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15962"/>
          </a:xfrm>
        </p:spPr>
        <p:txBody>
          <a:bodyPr>
            <a:normAutofit/>
          </a:bodyPr>
          <a:lstStyle/>
          <a:p>
            <a:r>
              <a:rPr lang="zh-CN" altLang="zh-CN" dirty="0">
                <a:latin typeface="楷体_GB2312" pitchFamily="49" charset="-122"/>
                <a:ea typeface="楷体_GB2312" pitchFamily="49" charset="-122"/>
              </a:rPr>
              <a:t>谈判主题和目标的</a:t>
            </a:r>
            <a:r>
              <a:rPr lang="zh-CN" altLang="zh-CN" dirty="0" smtClean="0">
                <a:latin typeface="楷体_GB2312" pitchFamily="49" charset="-122"/>
                <a:ea typeface="楷体_GB2312" pitchFamily="49" charset="-122"/>
              </a:rPr>
              <a:t>确定</a:t>
            </a:r>
            <a:endParaRPr lang="zh-CN" altLang="en-US" dirty="0"/>
          </a:p>
        </p:txBody>
      </p:sp>
      <p:sp>
        <p:nvSpPr>
          <p:cNvPr id="3" name="内容占位符 2"/>
          <p:cNvSpPr>
            <a:spLocks noGrp="1"/>
          </p:cNvSpPr>
          <p:nvPr>
            <p:ph idx="1"/>
          </p:nvPr>
        </p:nvSpPr>
        <p:spPr>
          <a:xfrm>
            <a:off x="457200" y="1143000"/>
            <a:ext cx="8305800" cy="5410200"/>
          </a:xfrm>
        </p:spPr>
        <p:txBody>
          <a:bodyPr>
            <a:normAutofit fontScale="85000" lnSpcReduction="20000"/>
          </a:bodyPr>
          <a:lstStyle/>
          <a:p>
            <a:pPr marL="0" indent="0">
              <a:lnSpc>
                <a:spcPct val="120000"/>
              </a:lnSpc>
              <a:spcBef>
                <a:spcPts val="1200"/>
              </a:spcBef>
              <a:spcAft>
                <a:spcPts val="600"/>
              </a:spcAft>
              <a:buNone/>
            </a:pPr>
            <a:r>
              <a:rPr lang="en-US" altLang="zh-CN" sz="2800" b="1" dirty="0"/>
              <a:t>2.</a:t>
            </a:r>
            <a:r>
              <a:rPr lang="zh-CN" altLang="zh-CN" sz="2800" b="1" dirty="0"/>
              <a:t>谈判目标的设置</a:t>
            </a:r>
            <a:endParaRPr lang="zh-CN" altLang="zh-CN" sz="2800" dirty="0"/>
          </a:p>
          <a:p>
            <a:r>
              <a:rPr lang="zh-CN" altLang="zh-CN" dirty="0"/>
              <a:t>谈判方案制订的核心问题就是明确谈判目标</a:t>
            </a:r>
            <a:r>
              <a:rPr lang="zh-CN" altLang="zh-CN" dirty="0" smtClean="0"/>
              <a:t>。谈判目标的</a:t>
            </a:r>
            <a:r>
              <a:rPr lang="zh-CN" altLang="zh-CN" dirty="0"/>
              <a:t>实现与否，对谈判方来说意义重大，是判定谈判是否成功的标志。</a:t>
            </a:r>
          </a:p>
          <a:p>
            <a:r>
              <a:rPr lang="zh-CN" altLang="zh-CN" dirty="0"/>
              <a:t>目标设置应该是具体的，常常表现为几个指标的组合。以贸易谈判为例，一般包括以下几个要素指标：交易额、价格、支付方式、交货条件、运输、产品规格、质量、服务标准等。其中，价格为核心指标，也是磋商争议的焦点</a:t>
            </a:r>
            <a:r>
              <a:rPr lang="zh-CN" altLang="zh-CN" dirty="0" smtClean="0"/>
              <a:t>。</a:t>
            </a:r>
            <a:endParaRPr lang="en-US" altLang="zh-CN" dirty="0" smtClean="0"/>
          </a:p>
          <a:p>
            <a:r>
              <a:rPr lang="zh-CN" altLang="zh-CN" dirty="0" smtClean="0"/>
              <a:t>目标设置</a:t>
            </a:r>
            <a:r>
              <a:rPr lang="zh-CN" altLang="zh-CN" dirty="0"/>
              <a:t>要有</a:t>
            </a:r>
            <a:r>
              <a:rPr lang="zh-CN" altLang="zh-CN" dirty="0" smtClean="0"/>
              <a:t>弹性</a:t>
            </a:r>
            <a:r>
              <a:rPr lang="zh-CN" altLang="en-US" dirty="0" smtClean="0"/>
              <a:t>，</a:t>
            </a:r>
            <a:r>
              <a:rPr lang="zh-CN" altLang="zh-CN" dirty="0" smtClean="0"/>
              <a:t>通常</a:t>
            </a:r>
            <a:r>
              <a:rPr lang="zh-CN" altLang="zh-CN" dirty="0"/>
              <a:t>把商务谈判目标分为三个</a:t>
            </a:r>
            <a:r>
              <a:rPr lang="zh-CN" altLang="zh-CN" dirty="0" smtClean="0"/>
              <a:t>层次</a:t>
            </a:r>
            <a:r>
              <a:rPr lang="zh-CN" altLang="en-US" dirty="0" smtClean="0"/>
              <a:t>：</a:t>
            </a:r>
            <a:endParaRPr lang="zh-CN" altLang="zh-CN" dirty="0"/>
          </a:p>
          <a:p>
            <a:pPr marL="457200" lvl="1" indent="0">
              <a:buNone/>
            </a:pPr>
            <a:r>
              <a:rPr lang="zh-CN" altLang="zh-CN" b="1" dirty="0"/>
              <a:t>（</a:t>
            </a:r>
            <a:r>
              <a:rPr lang="en-US" altLang="zh-CN" b="1" dirty="0"/>
              <a:t>1</a:t>
            </a:r>
            <a:r>
              <a:rPr lang="zh-CN" altLang="zh-CN" b="1" dirty="0"/>
              <a:t>）最低限度目标。</a:t>
            </a:r>
            <a:r>
              <a:rPr lang="zh-CN" altLang="zh-CN" dirty="0"/>
              <a:t>谈判者期待通过谈判所要达成的下限目标，它对一方的利益具有实质性作用，是谈判的底线，是不能妥协的。否则，就失去谈判的意义，只好放弃谈判。</a:t>
            </a:r>
          </a:p>
          <a:p>
            <a:pPr marL="457200" lvl="1" indent="0">
              <a:buNone/>
            </a:pPr>
            <a:r>
              <a:rPr lang="zh-CN" altLang="zh-CN" b="1" dirty="0"/>
              <a:t>（</a:t>
            </a:r>
            <a:r>
              <a:rPr lang="en-US" altLang="zh-CN" b="1" dirty="0"/>
              <a:t>2</a:t>
            </a:r>
            <a:r>
              <a:rPr lang="zh-CN" altLang="zh-CN" b="1" dirty="0"/>
              <a:t>）最优期望目标。</a:t>
            </a:r>
            <a:r>
              <a:rPr lang="zh-CN" altLang="zh-CN" dirty="0"/>
              <a:t>谈判者希望通过谈判达成的上限目标，对谈判一方最有利的理想目标，它能在满足一方的实际需求之外，还能获得额外的利益。这种目标带有很大的策略性，在谈判中一般很难实现。 </a:t>
            </a:r>
          </a:p>
          <a:p>
            <a:pPr marL="457200" lvl="1" indent="0">
              <a:buNone/>
            </a:pPr>
            <a:r>
              <a:rPr lang="zh-CN" altLang="zh-CN" b="1" dirty="0"/>
              <a:t>（</a:t>
            </a:r>
            <a:r>
              <a:rPr lang="en-US" altLang="zh-CN" b="1" dirty="0"/>
              <a:t>3</a:t>
            </a:r>
            <a:r>
              <a:rPr lang="zh-CN" altLang="zh-CN" b="1" dirty="0"/>
              <a:t>）可接受目标。</a:t>
            </a:r>
            <a:r>
              <a:rPr lang="zh-CN" altLang="zh-CN" dirty="0"/>
              <a:t>指谈判一方根据主客观因素，考虑到各方面情况，经过科学论证、预测和核算之后所确定的谈判目标。可接受目标是介于最优期望目标与最低限度目标之间的目标。可接受目标的实现，往往意味着谈判的胜利。</a:t>
            </a:r>
          </a:p>
          <a:p>
            <a:endParaRPr lang="zh-CN" altLang="en-US" dirty="0"/>
          </a:p>
        </p:txBody>
      </p:sp>
    </p:spTree>
    <p:extLst>
      <p:ext uri="{BB962C8B-B14F-4D97-AF65-F5344CB8AC3E}">
        <p14:creationId xmlns:p14="http://schemas.microsoft.com/office/powerpoint/2010/main" val="26712129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latin typeface="楷体_GB2312" pitchFamily="49" charset="-122"/>
                <a:ea typeface="楷体_GB2312" pitchFamily="49" charset="-122"/>
              </a:rPr>
              <a:t>2.4.2 </a:t>
            </a:r>
            <a:r>
              <a:rPr lang="zh-CN" altLang="zh-CN" sz="3200" dirty="0">
                <a:latin typeface="楷体_GB2312" pitchFamily="49" charset="-122"/>
                <a:ea typeface="楷体_GB2312" pitchFamily="49" charset="-122"/>
              </a:rPr>
              <a:t>谈判议程的</a:t>
            </a:r>
            <a:r>
              <a:rPr lang="zh-CN" altLang="zh-CN" sz="3200" dirty="0" smtClean="0">
                <a:latin typeface="楷体_GB2312" pitchFamily="49" charset="-122"/>
                <a:ea typeface="楷体_GB2312" pitchFamily="49" charset="-122"/>
              </a:rPr>
              <a:t>拟定</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p:txBody>
          <a:bodyPr>
            <a:normAutofit fontScale="92500" lnSpcReduction="20000"/>
          </a:bodyPr>
          <a:lstStyle/>
          <a:p>
            <a:r>
              <a:rPr lang="zh-CN" altLang="zh-CN" dirty="0" smtClean="0"/>
              <a:t>谈判</a:t>
            </a:r>
            <a:r>
              <a:rPr lang="zh-CN" altLang="zh-CN" dirty="0"/>
              <a:t>议程是指有关谈判事项的程序安排，是对有关谈判的议题和工作计划的预先编制</a:t>
            </a:r>
            <a:r>
              <a:rPr lang="zh-CN" altLang="zh-CN" dirty="0" smtClean="0"/>
              <a:t>。议程</a:t>
            </a:r>
            <a:r>
              <a:rPr lang="zh-CN" altLang="zh-CN" dirty="0"/>
              <a:t>拟定上应重点应解决</a:t>
            </a:r>
            <a:r>
              <a:rPr lang="zh-CN" altLang="zh-CN" dirty="0" smtClean="0"/>
              <a:t>以下问题</a:t>
            </a:r>
            <a:r>
              <a:rPr lang="zh-CN" altLang="zh-CN" dirty="0"/>
              <a:t>。</a:t>
            </a:r>
          </a:p>
          <a:p>
            <a:pPr marL="0" indent="0">
              <a:lnSpc>
                <a:spcPct val="120000"/>
              </a:lnSpc>
              <a:spcBef>
                <a:spcPts val="1200"/>
              </a:spcBef>
              <a:spcAft>
                <a:spcPts val="600"/>
              </a:spcAft>
              <a:buNone/>
            </a:pPr>
            <a:r>
              <a:rPr lang="en-US" altLang="zh-CN" sz="2600" b="1" dirty="0"/>
              <a:t>1.</a:t>
            </a:r>
            <a:r>
              <a:rPr lang="zh-CN" altLang="zh-CN" sz="2600" b="1" dirty="0"/>
              <a:t>谈判议题的确定</a:t>
            </a:r>
            <a:endParaRPr lang="zh-CN" altLang="zh-CN" sz="2600" dirty="0"/>
          </a:p>
          <a:p>
            <a:r>
              <a:rPr lang="zh-CN" altLang="zh-CN" dirty="0"/>
              <a:t>谈判议题是双方讨论的对象，凡是与谈判有关并需要双方展开讨论的问题，就是谈判的议题。在确定谈判议题时，首先，要将与本次谈判有关的问题罗列出来；其次，将罗列出的各种问题进行分类，确定问题重要与否，与己方的利弊关系；最后，将对己方有利的问题列为重点问题加以讨论，对己方不利的问题尽量回避，这将有助于己方在谈判中处于主动地位。但回避并不等于问题不存在，因此还要考虑到当对方提出这类问题时，己方采取的应付对策。</a:t>
            </a:r>
          </a:p>
          <a:p>
            <a:r>
              <a:rPr lang="zh-CN" altLang="zh-CN" dirty="0"/>
              <a:t>在谈判的准备阶段，己方应率先拟定谈判议程，并争取对方同意。在谈判实践中，一般以东道主为先，经协商后确定，或双方共同商议。谈判者应尽量争取谈判议程的拟定，这样对己方来讲是很有利的。</a:t>
            </a:r>
          </a:p>
          <a:p>
            <a:endParaRPr lang="zh-CN" altLang="en-US" dirty="0"/>
          </a:p>
        </p:txBody>
      </p:sp>
    </p:spTree>
    <p:extLst>
      <p:ext uri="{BB962C8B-B14F-4D97-AF65-F5344CB8AC3E}">
        <p14:creationId xmlns:p14="http://schemas.microsoft.com/office/powerpoint/2010/main" val="385995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latin typeface="楷体_GB2312" pitchFamily="49" charset="-122"/>
                <a:ea typeface="楷体_GB2312" pitchFamily="49" charset="-122"/>
              </a:rPr>
              <a:t>谈判议程的拟定</a:t>
            </a:r>
            <a:endParaRPr lang="zh-CN" altLang="en-US" dirty="0"/>
          </a:p>
        </p:txBody>
      </p:sp>
      <p:sp>
        <p:nvSpPr>
          <p:cNvPr id="3" name="内容占位符 2"/>
          <p:cNvSpPr>
            <a:spLocks noGrp="1"/>
          </p:cNvSpPr>
          <p:nvPr>
            <p:ph idx="1"/>
          </p:nvPr>
        </p:nvSpPr>
        <p:spPr>
          <a:xfrm>
            <a:off x="457200" y="1066800"/>
            <a:ext cx="8305800" cy="3352800"/>
          </a:xfrm>
        </p:spPr>
        <p:txBody>
          <a:bodyPr>
            <a:normAutofit/>
          </a:bodyPr>
          <a:lstStyle/>
          <a:p>
            <a:pPr marL="0" indent="0">
              <a:lnSpc>
                <a:spcPct val="110000"/>
              </a:lnSpc>
              <a:spcAft>
                <a:spcPts val="600"/>
              </a:spcAft>
              <a:buNone/>
            </a:pPr>
            <a:r>
              <a:rPr lang="en-US" altLang="zh-CN" sz="3200" b="1" dirty="0"/>
              <a:t>2.</a:t>
            </a:r>
            <a:r>
              <a:rPr lang="zh-CN" altLang="zh-CN" sz="3200" b="1" dirty="0"/>
              <a:t>谈判议题的顺序安排</a:t>
            </a:r>
            <a:endParaRPr lang="zh-CN" altLang="zh-CN" sz="3200" dirty="0"/>
          </a:p>
          <a:p>
            <a:r>
              <a:rPr lang="zh-CN" altLang="zh-CN" sz="2000" b="1" dirty="0">
                <a:solidFill>
                  <a:srgbClr val="660033"/>
                </a:solidFill>
              </a:rPr>
              <a:t>先易后</a:t>
            </a:r>
            <a:r>
              <a:rPr lang="zh-CN" altLang="zh-CN" sz="2000" b="1" dirty="0" smtClean="0">
                <a:solidFill>
                  <a:srgbClr val="660033"/>
                </a:solidFill>
              </a:rPr>
              <a:t>难</a:t>
            </a:r>
            <a:r>
              <a:rPr lang="zh-CN" altLang="en-US" sz="2000" b="1" dirty="0" smtClean="0">
                <a:solidFill>
                  <a:srgbClr val="660033"/>
                </a:solidFill>
              </a:rPr>
              <a:t>：</a:t>
            </a:r>
            <a:r>
              <a:rPr lang="zh-CN" altLang="zh-CN" sz="2000" dirty="0" smtClean="0"/>
              <a:t>先</a:t>
            </a:r>
            <a:r>
              <a:rPr lang="zh-CN" altLang="zh-CN" sz="2000" dirty="0"/>
              <a:t>讨论容易解决的问题，以创造良好的洽谈气氛，为讨论困难的问题打好基础；</a:t>
            </a:r>
          </a:p>
          <a:p>
            <a:r>
              <a:rPr lang="zh-CN" altLang="zh-CN" sz="2000" b="1" dirty="0">
                <a:solidFill>
                  <a:srgbClr val="660033"/>
                </a:solidFill>
              </a:rPr>
              <a:t>先难后</a:t>
            </a:r>
            <a:r>
              <a:rPr lang="zh-CN" altLang="zh-CN" sz="2000" b="1" dirty="0" smtClean="0">
                <a:solidFill>
                  <a:srgbClr val="660033"/>
                </a:solidFill>
              </a:rPr>
              <a:t>易</a:t>
            </a:r>
            <a:r>
              <a:rPr lang="zh-CN" altLang="en-US" sz="2000" b="1" dirty="0" smtClean="0">
                <a:solidFill>
                  <a:srgbClr val="660033"/>
                </a:solidFill>
              </a:rPr>
              <a:t>：</a:t>
            </a:r>
            <a:r>
              <a:rPr lang="zh-CN" altLang="zh-CN" sz="2000" dirty="0" smtClean="0"/>
              <a:t>先</a:t>
            </a:r>
            <a:r>
              <a:rPr lang="zh-CN" altLang="zh-CN" sz="2000" dirty="0"/>
              <a:t>集中精力和时间讨论重要的问题，待重要的问题得以解决之后，再以主带次，推动其他问题的解决；</a:t>
            </a:r>
          </a:p>
          <a:p>
            <a:r>
              <a:rPr lang="zh-CN" altLang="zh-CN" sz="2000" b="1" dirty="0" smtClean="0">
                <a:solidFill>
                  <a:srgbClr val="660033"/>
                </a:solidFill>
              </a:rPr>
              <a:t>混合型</a:t>
            </a:r>
            <a:r>
              <a:rPr lang="zh-CN" altLang="en-US" sz="2000" b="1" dirty="0" smtClean="0">
                <a:solidFill>
                  <a:srgbClr val="660033"/>
                </a:solidFill>
              </a:rPr>
              <a:t>：</a:t>
            </a:r>
            <a:r>
              <a:rPr lang="zh-CN" altLang="zh-CN" sz="2000" dirty="0" smtClean="0"/>
              <a:t>即</a:t>
            </a:r>
            <a:r>
              <a:rPr lang="zh-CN" altLang="zh-CN" sz="2000" dirty="0"/>
              <a:t>不分主次先后，把所有要解决的问题都提出来进行讨论，经过一段时间以后， 再把所有要讨论的问题归纳起来，先对统一的意见予以明确，再对尚未解决的问题进行讨论，以求取得一致的意见</a:t>
            </a:r>
            <a:r>
              <a:rPr lang="zh-CN" altLang="zh-CN" sz="2000" dirty="0" smtClean="0"/>
              <a:t>。</a:t>
            </a:r>
            <a:endParaRPr lang="zh-CN" altLang="zh-CN" sz="2000" dirty="0"/>
          </a:p>
        </p:txBody>
      </p:sp>
      <p:sp>
        <p:nvSpPr>
          <p:cNvPr id="4" name="TextBox 3"/>
          <p:cNvSpPr txBox="1"/>
          <p:nvPr/>
        </p:nvSpPr>
        <p:spPr>
          <a:xfrm>
            <a:off x="618836" y="4191000"/>
            <a:ext cx="8077200" cy="2585323"/>
          </a:xfrm>
          <a:prstGeom prst="rect">
            <a:avLst/>
          </a:prstGeom>
          <a:solidFill>
            <a:schemeClr val="accent3">
              <a:lumMod val="20000"/>
              <a:lumOff val="80000"/>
            </a:schemeClr>
          </a:solidFill>
        </p:spPr>
        <p:txBody>
          <a:bodyPr wrap="square" rtlCol="0">
            <a:spAutoFit/>
          </a:bodyPr>
          <a:lstStyle/>
          <a:p>
            <a:pPr algn="ctr"/>
            <a:r>
              <a:rPr lang="zh-CN" altLang="en-US" b="1" dirty="0" smtClean="0">
                <a:solidFill>
                  <a:srgbClr val="660033"/>
                </a:solidFill>
                <a:latin typeface="微软雅黑" pitchFamily="34" charset="-122"/>
                <a:ea typeface="微软雅黑" pitchFamily="34" charset="-122"/>
              </a:rPr>
              <a:t>备　忘</a:t>
            </a:r>
            <a:endParaRPr lang="en-US" altLang="zh-CN" b="1" dirty="0" smtClean="0">
              <a:solidFill>
                <a:srgbClr val="660033"/>
              </a:solidFill>
              <a:latin typeface="微软雅黑" pitchFamily="34" charset="-122"/>
              <a:ea typeface="微软雅黑" pitchFamily="34" charset="-122"/>
            </a:endParaRPr>
          </a:p>
          <a:p>
            <a:pPr marL="285750" indent="-285750">
              <a:buFont typeface="Wingdings" pitchFamily="2" charset="2"/>
              <a:buChar char="Ø"/>
            </a:pPr>
            <a:r>
              <a:rPr lang="zh-CN" altLang="zh-CN" dirty="0" smtClean="0"/>
              <a:t>有经验</a:t>
            </a:r>
            <a:r>
              <a:rPr lang="zh-CN" altLang="zh-CN" dirty="0"/>
              <a:t>的谈判者在谈判前便能估计到：哪些问题双方不会产生分歧意见，较容易达成协议；哪些问题可能有争议</a:t>
            </a:r>
            <a:r>
              <a:rPr lang="zh-CN" altLang="zh-CN" dirty="0" smtClean="0"/>
              <a:t>。</a:t>
            </a:r>
            <a:endParaRPr lang="en-US" altLang="zh-CN" dirty="0" smtClean="0"/>
          </a:p>
          <a:p>
            <a:pPr marL="285750" indent="-285750">
              <a:buFont typeface="Wingdings" pitchFamily="2" charset="2"/>
              <a:buChar char="Ø"/>
            </a:pPr>
            <a:r>
              <a:rPr lang="zh-CN" altLang="zh-CN" dirty="0" smtClean="0"/>
              <a:t>有争议</a:t>
            </a:r>
            <a:r>
              <a:rPr lang="zh-CN" altLang="zh-CN" dirty="0"/>
              <a:t>的问题最好不要放在开头，这样会影响谈判进程，也可能会影响双方的情绪。有争议的问题也不要放到最后，放在最后可能时间不充分，而且在谈判结束前可能会给双方都留下一个不好的印象。有争议的问题最好放在谈成几个问题之后，在谈最后一两个问题之前，也就是放在谈判的中间阶段</a:t>
            </a:r>
            <a:r>
              <a:rPr lang="zh-CN" altLang="zh-CN" dirty="0" smtClean="0"/>
              <a:t>。</a:t>
            </a:r>
            <a:endParaRPr lang="en-US" altLang="zh-CN" dirty="0" smtClean="0"/>
          </a:p>
          <a:p>
            <a:pPr marL="285750" indent="-285750">
              <a:buFont typeface="Wingdings" pitchFamily="2" charset="2"/>
              <a:buChar char="Ø"/>
            </a:pPr>
            <a:r>
              <a:rPr lang="zh-CN" altLang="zh-CN" dirty="0" smtClean="0"/>
              <a:t>谈判</a:t>
            </a:r>
            <a:r>
              <a:rPr lang="zh-CN" altLang="zh-CN" dirty="0"/>
              <a:t>结束之前最好谈一两个双方都满意的问题，以便在谈判结束时创造良好的气氛，给双方留下良好印象。</a:t>
            </a:r>
            <a:endParaRPr lang="zh-CN" altLang="en-US" dirty="0"/>
          </a:p>
        </p:txBody>
      </p:sp>
    </p:spTree>
    <p:extLst>
      <p:ext uri="{BB962C8B-B14F-4D97-AF65-F5344CB8AC3E}">
        <p14:creationId xmlns:p14="http://schemas.microsoft.com/office/powerpoint/2010/main" val="14257069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smtClean="0">
                <a:latin typeface="楷体_GB2312" pitchFamily="49" charset="-122"/>
                <a:ea typeface="楷体_GB2312" pitchFamily="49" charset="-122"/>
              </a:rPr>
              <a:t>2.4.3</a:t>
            </a:r>
            <a:r>
              <a:rPr lang="zh-CN" altLang="en-US" dirty="0" smtClean="0">
                <a:latin typeface="楷体_GB2312" pitchFamily="49" charset="-122"/>
                <a:ea typeface="楷体_GB2312" pitchFamily="49" charset="-122"/>
              </a:rPr>
              <a:t>　</a:t>
            </a:r>
            <a:r>
              <a:rPr lang="zh-CN" altLang="zh-CN" dirty="0" smtClean="0">
                <a:latin typeface="楷体_GB2312" pitchFamily="49" charset="-122"/>
                <a:ea typeface="楷体_GB2312" pitchFamily="49" charset="-122"/>
              </a:rPr>
              <a:t>谈判</a:t>
            </a:r>
            <a:r>
              <a:rPr lang="zh-CN" altLang="zh-CN" dirty="0">
                <a:latin typeface="楷体_GB2312" pitchFamily="49" charset="-122"/>
                <a:ea typeface="楷体_GB2312" pitchFamily="49" charset="-122"/>
              </a:rPr>
              <a:t>时间、地点的</a:t>
            </a:r>
            <a:r>
              <a:rPr lang="zh-CN" altLang="zh-CN" dirty="0" smtClean="0">
                <a:latin typeface="楷体_GB2312" pitchFamily="49" charset="-122"/>
                <a:ea typeface="楷体_GB2312" pitchFamily="49" charset="-122"/>
              </a:rPr>
              <a:t>选择</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533400" y="1519382"/>
            <a:ext cx="4191000" cy="3052618"/>
          </a:xfrm>
        </p:spPr>
        <p:txBody>
          <a:bodyPr/>
          <a:lstStyle/>
          <a:p>
            <a:pPr marL="0" indent="0">
              <a:buNone/>
            </a:pPr>
            <a:r>
              <a:rPr lang="en-US" altLang="zh-CN" b="1" dirty="0" smtClean="0"/>
              <a:t>1</a:t>
            </a:r>
            <a:r>
              <a:rPr lang="en-US" altLang="zh-CN" b="1" dirty="0"/>
              <a:t>.</a:t>
            </a:r>
            <a:r>
              <a:rPr lang="zh-CN" altLang="zh-CN" b="1" dirty="0"/>
              <a:t>谈判时间的选择</a:t>
            </a:r>
          </a:p>
          <a:p>
            <a:r>
              <a:rPr lang="zh-CN" altLang="zh-CN" dirty="0"/>
              <a:t>己方谈判准备的充分程度</a:t>
            </a:r>
          </a:p>
          <a:p>
            <a:r>
              <a:rPr lang="zh-CN" altLang="zh-CN" dirty="0"/>
              <a:t>谈判者的情绪状况</a:t>
            </a:r>
          </a:p>
          <a:p>
            <a:r>
              <a:rPr lang="zh-CN" altLang="zh-CN" dirty="0"/>
              <a:t>谈判的紧迫程度</a:t>
            </a:r>
          </a:p>
          <a:p>
            <a:r>
              <a:rPr lang="zh-CN" altLang="zh-CN" dirty="0"/>
              <a:t>考虑谈判对手的情况</a:t>
            </a:r>
          </a:p>
          <a:p>
            <a:pPr marL="0" indent="0">
              <a:buNone/>
            </a:pPr>
            <a:endParaRPr lang="zh-CN" altLang="en-US" dirty="0"/>
          </a:p>
        </p:txBody>
      </p:sp>
      <p:sp>
        <p:nvSpPr>
          <p:cNvPr id="4" name="矩形 3"/>
          <p:cNvSpPr/>
          <p:nvPr/>
        </p:nvSpPr>
        <p:spPr>
          <a:xfrm>
            <a:off x="5257800" y="1514764"/>
            <a:ext cx="3124200" cy="2603790"/>
          </a:xfrm>
          <a:prstGeom prst="rect">
            <a:avLst/>
          </a:prstGeom>
        </p:spPr>
        <p:txBody>
          <a:bodyPr wrap="square">
            <a:spAutoFit/>
          </a:bodyPr>
          <a:lstStyle/>
          <a:p>
            <a:pPr lvl="0" fontAlgn="auto">
              <a:spcBef>
                <a:spcPct val="20000"/>
              </a:spcBef>
              <a:spcAft>
                <a:spcPts val="0"/>
              </a:spcAft>
              <a:buClr>
                <a:srgbClr val="660033"/>
              </a:buClr>
              <a:buSzPct val="113000"/>
            </a:pPr>
            <a:r>
              <a:rPr lang="en-US" altLang="zh-CN" sz="2400" b="1" dirty="0">
                <a:solidFill>
                  <a:prstClr val="black"/>
                </a:solidFill>
                <a:latin typeface="微软雅黑" pitchFamily="34" charset="-122"/>
                <a:ea typeface="微软雅黑" pitchFamily="34" charset="-122"/>
              </a:rPr>
              <a:t>2</a:t>
            </a:r>
            <a:r>
              <a:rPr lang="zh-CN" altLang="zh-CN" sz="2400" b="1" dirty="0">
                <a:solidFill>
                  <a:prstClr val="black"/>
                </a:solidFill>
                <a:latin typeface="微软雅黑" pitchFamily="34" charset="-122"/>
                <a:ea typeface="微软雅黑" pitchFamily="34" charset="-122"/>
              </a:rPr>
              <a:t>．谈判地点的选择</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谈判者所在地</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对方所在地</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在双方所在地交叉轮流谈判</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中间地点</a:t>
            </a:r>
          </a:p>
        </p:txBody>
      </p:sp>
      <p:sp>
        <p:nvSpPr>
          <p:cNvPr id="5" name="矩形 4"/>
          <p:cNvSpPr/>
          <p:nvPr/>
        </p:nvSpPr>
        <p:spPr>
          <a:xfrm>
            <a:off x="2231736" y="4953000"/>
            <a:ext cx="4572000" cy="646331"/>
          </a:xfrm>
          <a:prstGeom prst="rect">
            <a:avLst/>
          </a:prstGeom>
          <a:solidFill>
            <a:schemeClr val="tx2">
              <a:lumMod val="20000"/>
              <a:lumOff val="80000"/>
            </a:schemeClr>
          </a:solidFill>
        </p:spPr>
        <p:txBody>
          <a:bodyPr>
            <a:spAutoFit/>
          </a:bodyPr>
          <a:lstStyle/>
          <a:p>
            <a:r>
              <a:rPr lang="zh-CN" altLang="zh-CN" b="1" dirty="0">
                <a:latin typeface="楷体_GB2312" pitchFamily="49" charset="-122"/>
                <a:ea typeface="楷体_GB2312" pitchFamily="49" charset="-122"/>
              </a:rPr>
              <a:t>【视野拓展】 名家论坛：商务谈判的时间原则（视频）</a:t>
            </a:r>
            <a:endParaRPr lang="zh-CN" altLang="en-US" b="1" dirty="0">
              <a:latin typeface="楷体_GB2312" pitchFamily="49" charset="-122"/>
              <a:ea typeface="楷体_GB2312" pitchFamily="49" charset="-122"/>
            </a:endParaRPr>
          </a:p>
        </p:txBody>
      </p:sp>
    </p:spTree>
    <p:extLst>
      <p:ext uri="{BB962C8B-B14F-4D97-AF65-F5344CB8AC3E}">
        <p14:creationId xmlns:p14="http://schemas.microsoft.com/office/powerpoint/2010/main" val="14109721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a:latin typeface="楷体_GB2312" pitchFamily="49" charset="-122"/>
                <a:ea typeface="楷体_GB2312" pitchFamily="49" charset="-122"/>
              </a:rPr>
              <a:t>2.4.4 </a:t>
            </a:r>
            <a:r>
              <a:rPr lang="zh-CN" altLang="zh-CN" dirty="0">
                <a:latin typeface="楷体_GB2312" pitchFamily="49" charset="-122"/>
                <a:ea typeface="楷体_GB2312" pitchFamily="49" charset="-122"/>
              </a:rPr>
              <a:t>谈判策略的</a:t>
            </a:r>
            <a:r>
              <a:rPr lang="zh-CN" altLang="zh-CN" dirty="0" smtClean="0">
                <a:latin typeface="楷体_GB2312" pitchFamily="49" charset="-122"/>
                <a:ea typeface="楷体_GB2312" pitchFamily="49" charset="-122"/>
              </a:rPr>
              <a:t>制定</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762000" y="1371600"/>
            <a:ext cx="8001000" cy="4876800"/>
          </a:xfrm>
        </p:spPr>
        <p:txBody>
          <a:bodyPr/>
          <a:lstStyle/>
          <a:p>
            <a:pPr marL="0" indent="0">
              <a:spcAft>
                <a:spcPts val="600"/>
              </a:spcAft>
              <a:buNone/>
            </a:pPr>
            <a:r>
              <a:rPr lang="en-US" altLang="zh-CN" b="1" dirty="0" smtClean="0"/>
              <a:t>1</a:t>
            </a:r>
            <a:r>
              <a:rPr lang="en-US" altLang="zh-CN" b="1" dirty="0"/>
              <a:t>.</a:t>
            </a:r>
            <a:r>
              <a:rPr lang="zh-CN" altLang="zh-CN" b="1" dirty="0"/>
              <a:t>谈判策略制定的影响因素</a:t>
            </a:r>
            <a:endParaRPr lang="zh-CN" altLang="zh-CN" dirty="0"/>
          </a:p>
          <a:p>
            <a:pPr marL="324000" indent="-360000">
              <a:spcAft>
                <a:spcPts val="600"/>
              </a:spcAft>
              <a:buNone/>
            </a:pPr>
            <a:r>
              <a:rPr lang="en-US" altLang="zh-CN" dirty="0" smtClean="0"/>
              <a:t>(</a:t>
            </a:r>
            <a:r>
              <a:rPr lang="en-US" altLang="zh-CN" dirty="0"/>
              <a:t>1)</a:t>
            </a:r>
            <a:r>
              <a:rPr lang="zh-CN" altLang="zh-CN" dirty="0"/>
              <a:t>双方地位及优劣势分析。</a:t>
            </a:r>
          </a:p>
          <a:p>
            <a:pPr marL="324000" indent="-360000">
              <a:spcAft>
                <a:spcPts val="600"/>
              </a:spcAft>
              <a:buNone/>
            </a:pPr>
            <a:r>
              <a:rPr lang="en-US" altLang="zh-CN" dirty="0"/>
              <a:t>(2)</a:t>
            </a:r>
            <a:r>
              <a:rPr lang="zh-CN" altLang="zh-CN" dirty="0"/>
              <a:t>对方的谈判作用和主谈人员的性格特点。</a:t>
            </a:r>
          </a:p>
          <a:p>
            <a:pPr marL="324000" indent="-360000">
              <a:spcAft>
                <a:spcPts val="600"/>
              </a:spcAft>
              <a:buNone/>
            </a:pPr>
            <a:r>
              <a:rPr lang="en-US" altLang="zh-CN" dirty="0"/>
              <a:t>(3)</a:t>
            </a:r>
            <a:r>
              <a:rPr lang="zh-CN" altLang="zh-CN" dirty="0"/>
              <a:t>双方以往的关系。</a:t>
            </a:r>
          </a:p>
          <a:p>
            <a:pPr marL="324000" indent="-360000">
              <a:spcAft>
                <a:spcPts val="600"/>
              </a:spcAft>
              <a:buNone/>
            </a:pPr>
            <a:r>
              <a:rPr lang="en-US" altLang="zh-CN" dirty="0"/>
              <a:t>(4)</a:t>
            </a:r>
            <a:r>
              <a:rPr lang="zh-CN" altLang="zh-CN" dirty="0"/>
              <a:t>双方目标设定及利益需求和排序分析。</a:t>
            </a:r>
          </a:p>
          <a:p>
            <a:pPr marL="324000" indent="-360000">
              <a:spcAft>
                <a:spcPts val="600"/>
              </a:spcAft>
              <a:buNone/>
            </a:pPr>
            <a:r>
              <a:rPr lang="en-US" altLang="zh-CN" dirty="0"/>
              <a:t>(5)</a:t>
            </a:r>
            <a:r>
              <a:rPr lang="zh-CN" altLang="zh-CN" dirty="0"/>
              <a:t>双方需求共同点和差异点分析（可能存在的合作点和分歧点分析）。</a:t>
            </a:r>
          </a:p>
          <a:p>
            <a:pPr marL="324000" indent="-360000">
              <a:spcAft>
                <a:spcPts val="600"/>
              </a:spcAft>
              <a:buNone/>
            </a:pPr>
            <a:r>
              <a:rPr lang="en-US" altLang="zh-CN" dirty="0"/>
              <a:t>(6)</a:t>
            </a:r>
            <a:r>
              <a:rPr lang="zh-CN" altLang="zh-CN" dirty="0"/>
              <a:t>谈判的时间限制。</a:t>
            </a:r>
          </a:p>
          <a:p>
            <a:pPr marL="324000" indent="-360000">
              <a:spcAft>
                <a:spcPts val="600"/>
              </a:spcAft>
              <a:buNone/>
            </a:pPr>
            <a:r>
              <a:rPr lang="en-US" altLang="zh-CN" dirty="0"/>
              <a:t>(7)</a:t>
            </a:r>
            <a:r>
              <a:rPr lang="zh-CN" altLang="zh-CN" dirty="0"/>
              <a:t>是否有建立持久、友好关系的必要性</a:t>
            </a:r>
            <a:r>
              <a:rPr lang="zh-CN" altLang="zh-CN" dirty="0" smtClean="0"/>
              <a:t>。</a:t>
            </a:r>
            <a:endParaRPr lang="zh-CN" altLang="zh-CN" dirty="0"/>
          </a:p>
        </p:txBody>
      </p:sp>
    </p:spTree>
    <p:extLst>
      <p:ext uri="{BB962C8B-B14F-4D97-AF65-F5344CB8AC3E}">
        <p14:creationId xmlns:p14="http://schemas.microsoft.com/office/powerpoint/2010/main" val="4168556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楷体_GB2312" pitchFamily="49" charset="-122"/>
                <a:ea typeface="楷体_GB2312" pitchFamily="49" charset="-122"/>
              </a:rPr>
              <a:t>谈判策略的制定</a:t>
            </a:r>
            <a:endParaRPr lang="zh-CN" altLang="en-US" dirty="0"/>
          </a:p>
        </p:txBody>
      </p:sp>
      <p:sp>
        <p:nvSpPr>
          <p:cNvPr id="3" name="内容占位符 2"/>
          <p:cNvSpPr>
            <a:spLocks noGrp="1"/>
          </p:cNvSpPr>
          <p:nvPr>
            <p:ph idx="1"/>
          </p:nvPr>
        </p:nvSpPr>
        <p:spPr>
          <a:xfrm>
            <a:off x="457200" y="1032163"/>
            <a:ext cx="8534400" cy="3768437"/>
          </a:xfrm>
        </p:spPr>
        <p:txBody>
          <a:bodyPr>
            <a:noAutofit/>
          </a:bodyPr>
          <a:lstStyle/>
          <a:p>
            <a:pPr marL="0" indent="0">
              <a:lnSpc>
                <a:spcPct val="120000"/>
              </a:lnSpc>
              <a:spcAft>
                <a:spcPts val="600"/>
              </a:spcAft>
              <a:buNone/>
            </a:pPr>
            <a:r>
              <a:rPr lang="en-US" altLang="zh-CN" b="1" dirty="0"/>
              <a:t>2.</a:t>
            </a:r>
            <a:r>
              <a:rPr lang="zh-CN" altLang="zh-CN" b="1" dirty="0"/>
              <a:t>谈判策略制定方法</a:t>
            </a:r>
            <a:endParaRPr lang="zh-CN" altLang="zh-CN" dirty="0"/>
          </a:p>
          <a:p>
            <a:r>
              <a:rPr lang="zh-CN" altLang="zh-CN" sz="1800" dirty="0"/>
              <a:t>谈判策略的制定可采用管理学里一些成熟的分析方法，如</a:t>
            </a:r>
            <a:r>
              <a:rPr lang="en-US" altLang="zh-CN" sz="1800" dirty="0"/>
              <a:t>SWOT</a:t>
            </a:r>
            <a:r>
              <a:rPr lang="zh-CN" altLang="zh-CN" sz="1800" dirty="0"/>
              <a:t>分析法、头脑风暴法等。</a:t>
            </a:r>
          </a:p>
          <a:p>
            <a:r>
              <a:rPr lang="en-US" altLang="zh-CN" sz="1800" b="1" dirty="0">
                <a:solidFill>
                  <a:srgbClr val="660033"/>
                </a:solidFill>
              </a:rPr>
              <a:t>SWOT</a:t>
            </a:r>
            <a:r>
              <a:rPr lang="zh-CN" altLang="zh-CN" sz="1800" b="1" dirty="0">
                <a:solidFill>
                  <a:srgbClr val="660033"/>
                </a:solidFill>
              </a:rPr>
              <a:t>分析</a:t>
            </a:r>
            <a:r>
              <a:rPr lang="zh-CN" altLang="zh-CN" sz="1800" b="1" dirty="0" smtClean="0">
                <a:solidFill>
                  <a:srgbClr val="660033"/>
                </a:solidFill>
              </a:rPr>
              <a:t>法</a:t>
            </a:r>
            <a:r>
              <a:rPr lang="zh-CN" altLang="en-US" sz="1800" b="1" dirty="0" smtClean="0">
                <a:solidFill>
                  <a:srgbClr val="660033"/>
                </a:solidFill>
              </a:rPr>
              <a:t>：</a:t>
            </a:r>
            <a:r>
              <a:rPr lang="zh-CN" altLang="zh-CN" sz="1800" dirty="0" smtClean="0"/>
              <a:t>是</a:t>
            </a:r>
            <a:r>
              <a:rPr lang="zh-CN" altLang="zh-CN" sz="1800" dirty="0"/>
              <a:t>在对内外部环境进行全面调查研究的基础上，确定研究对象的内部优势因素</a:t>
            </a:r>
            <a:r>
              <a:rPr lang="en-US" altLang="zh-CN" sz="1800" dirty="0"/>
              <a:t>(Strengths)</a:t>
            </a:r>
            <a:r>
              <a:rPr lang="zh-CN" altLang="zh-CN" sz="1800" dirty="0"/>
              <a:t>、内部劣势因素</a:t>
            </a:r>
            <a:r>
              <a:rPr lang="en-US" altLang="zh-CN" sz="1800" dirty="0"/>
              <a:t>(Weakness)</a:t>
            </a:r>
            <a:r>
              <a:rPr lang="zh-CN" altLang="zh-CN" sz="1800" dirty="0"/>
              <a:t>、外部机会因素</a:t>
            </a:r>
            <a:r>
              <a:rPr lang="en-US" altLang="zh-CN" sz="1800" dirty="0"/>
              <a:t>(Opportunities)</a:t>
            </a:r>
            <a:r>
              <a:rPr lang="zh-CN" altLang="zh-CN" sz="1800" dirty="0"/>
              <a:t>和外部威胁因素</a:t>
            </a:r>
            <a:r>
              <a:rPr lang="en-US" altLang="zh-CN" sz="1800" dirty="0"/>
              <a:t>(Threats) </a:t>
            </a:r>
            <a:r>
              <a:rPr lang="zh-CN" altLang="zh-CN" sz="1800" dirty="0"/>
              <a:t>，将它们按照矩阵形式排列起来，通过考察内外部因素的不同组配，进行全面系统的综合分析，从而做出最优决策的分析方法。</a:t>
            </a:r>
          </a:p>
          <a:p>
            <a:r>
              <a:rPr lang="zh-CN" altLang="zh-CN" sz="1800" b="1" dirty="0">
                <a:solidFill>
                  <a:srgbClr val="660033"/>
                </a:solidFill>
              </a:rPr>
              <a:t>头脑风暴法</a:t>
            </a:r>
            <a:r>
              <a:rPr lang="zh-CN" altLang="zh-CN" sz="1800" dirty="0"/>
              <a:t>（</a:t>
            </a:r>
            <a:r>
              <a:rPr lang="en-US" altLang="zh-CN" sz="1800" dirty="0"/>
              <a:t>Brain Storming</a:t>
            </a:r>
            <a:r>
              <a:rPr lang="zh-CN" altLang="zh-CN" sz="1800" dirty="0" smtClean="0"/>
              <a:t>）</a:t>
            </a:r>
            <a:r>
              <a:rPr lang="zh-CN" altLang="en-US" sz="1800" dirty="0" smtClean="0"/>
              <a:t>：</a:t>
            </a:r>
            <a:r>
              <a:rPr lang="zh-CN" altLang="zh-CN" sz="1800" dirty="0" smtClean="0"/>
              <a:t>指针</a:t>
            </a:r>
            <a:r>
              <a:rPr lang="zh-CN" altLang="zh-CN" sz="1800" dirty="0"/>
              <a:t>对某一问题，召集由有关人员参加的小型会议，在融洽轻松的会议气氛中，敞开思想、各抒己见、自由联想、畅所欲言、互相启发、互相激励，使创造性设想起连锁反应，从而获得众多解决问题的方法。</a:t>
            </a:r>
          </a:p>
          <a:p>
            <a:endParaRPr lang="zh-CN" altLang="en-US" sz="1800" dirty="0"/>
          </a:p>
        </p:txBody>
      </p:sp>
      <p:sp>
        <p:nvSpPr>
          <p:cNvPr id="4" name="矩形 3"/>
          <p:cNvSpPr/>
          <p:nvPr/>
        </p:nvSpPr>
        <p:spPr>
          <a:xfrm>
            <a:off x="577273" y="4876800"/>
            <a:ext cx="8229599" cy="1532727"/>
          </a:xfrm>
          <a:prstGeom prst="rect">
            <a:avLst/>
          </a:prstGeom>
          <a:solidFill>
            <a:schemeClr val="accent3">
              <a:lumMod val="20000"/>
              <a:lumOff val="80000"/>
            </a:schemeClr>
          </a:solidFill>
        </p:spPr>
        <p:txBody>
          <a:bodyPr wrap="square">
            <a:spAutoFit/>
          </a:bodyPr>
          <a:lstStyle/>
          <a:p>
            <a:pPr marL="252000" lvl="0" indent="-252000" fontAlgn="auto">
              <a:spcBef>
                <a:spcPct val="20000"/>
              </a:spcBef>
              <a:spcAft>
                <a:spcPts val="0"/>
              </a:spcAft>
              <a:buClr>
                <a:srgbClr val="660033"/>
              </a:buClr>
              <a:buSzPct val="113000"/>
              <a:buFont typeface="Arial" pitchFamily="34" charset="0"/>
              <a:buChar char="•"/>
            </a:pPr>
            <a:r>
              <a:rPr lang="zh-CN" altLang="zh-CN" dirty="0">
                <a:solidFill>
                  <a:prstClr val="black"/>
                </a:solidFill>
                <a:latin typeface="楷体_GB2312" pitchFamily="49" charset="-122"/>
                <a:ea typeface="楷体_GB2312" pitchFamily="49" charset="-122"/>
              </a:rPr>
              <a:t>需要强调的是，</a:t>
            </a:r>
            <a:r>
              <a:rPr lang="zh-CN" altLang="zh-CN" b="1" dirty="0">
                <a:solidFill>
                  <a:srgbClr val="660033"/>
                </a:solidFill>
                <a:latin typeface="楷体_GB2312" pitchFamily="49" charset="-122"/>
                <a:ea typeface="楷体_GB2312" pitchFamily="49" charset="-122"/>
              </a:rPr>
              <a:t>谈判无定式</a:t>
            </a:r>
            <a:r>
              <a:rPr lang="zh-CN" altLang="zh-CN" dirty="0">
                <a:solidFill>
                  <a:prstClr val="black"/>
                </a:solidFill>
                <a:latin typeface="楷体_GB2312" pitchFamily="49" charset="-122"/>
                <a:ea typeface="楷体_GB2312" pitchFamily="49" charset="-122"/>
              </a:rPr>
              <a:t>，谈判策略没有一成不变的模式和套路，从管理的角度看，策略制定也是一个通过信息反馈不断调整完善方案的过程</a:t>
            </a:r>
            <a:r>
              <a:rPr lang="zh-CN" altLang="zh-CN" dirty="0" smtClean="0">
                <a:solidFill>
                  <a:prstClr val="black"/>
                </a:solidFill>
                <a:latin typeface="楷体_GB2312" pitchFamily="49" charset="-122"/>
                <a:ea typeface="楷体_GB2312" pitchFamily="49" charset="-122"/>
              </a:rPr>
              <a:t>。</a:t>
            </a:r>
            <a:endParaRPr lang="en-US" altLang="zh-CN" dirty="0" smtClean="0">
              <a:solidFill>
                <a:prstClr val="black"/>
              </a:solidFill>
              <a:latin typeface="楷体_GB2312" pitchFamily="49" charset="-122"/>
              <a:ea typeface="楷体_GB2312" pitchFamily="49" charset="-122"/>
            </a:endParaRPr>
          </a:p>
          <a:p>
            <a:pPr marL="252000" lvl="0" indent="-252000" fontAlgn="auto">
              <a:spcBef>
                <a:spcPct val="20000"/>
              </a:spcBef>
              <a:spcAft>
                <a:spcPts val="0"/>
              </a:spcAft>
              <a:buClr>
                <a:srgbClr val="660033"/>
              </a:buClr>
              <a:buSzPct val="113000"/>
              <a:buFont typeface="Arial" pitchFamily="34" charset="0"/>
              <a:buChar char="•"/>
            </a:pPr>
            <a:r>
              <a:rPr lang="zh-CN" altLang="zh-CN" dirty="0" smtClean="0">
                <a:solidFill>
                  <a:prstClr val="black"/>
                </a:solidFill>
                <a:latin typeface="楷体_GB2312" pitchFamily="49" charset="-122"/>
                <a:ea typeface="楷体_GB2312" pitchFamily="49" charset="-122"/>
              </a:rPr>
              <a:t>提高</a:t>
            </a:r>
            <a:r>
              <a:rPr lang="zh-CN" altLang="zh-CN" dirty="0">
                <a:solidFill>
                  <a:prstClr val="black"/>
                </a:solidFill>
                <a:latin typeface="楷体_GB2312" pitchFamily="49" charset="-122"/>
                <a:ea typeface="楷体_GB2312" pitchFamily="49" charset="-122"/>
              </a:rPr>
              <a:t>策略方案应变性的具体做法就是在谈判方案中制订</a:t>
            </a:r>
            <a:r>
              <a:rPr lang="zh-CN" altLang="zh-CN" b="1" dirty="0">
                <a:solidFill>
                  <a:srgbClr val="660033"/>
                </a:solidFill>
                <a:latin typeface="楷体_GB2312" pitchFamily="49" charset="-122"/>
                <a:ea typeface="楷体_GB2312" pitchFamily="49" charset="-122"/>
              </a:rPr>
              <a:t>应急预案（又叫最优备选方案，缩写是</a:t>
            </a:r>
            <a:r>
              <a:rPr lang="en-US" altLang="zh-CN" b="1" dirty="0">
                <a:solidFill>
                  <a:srgbClr val="660033"/>
                </a:solidFill>
                <a:latin typeface="楷体_GB2312" pitchFamily="49" charset="-122"/>
                <a:ea typeface="楷体_GB2312" pitchFamily="49" charset="-122"/>
              </a:rPr>
              <a:t>BATNA</a:t>
            </a:r>
            <a:r>
              <a:rPr lang="zh-CN" altLang="zh-CN" dirty="0">
                <a:solidFill>
                  <a:prstClr val="black"/>
                </a:solidFill>
                <a:latin typeface="楷体_GB2312" pitchFamily="49" charset="-122"/>
                <a:ea typeface="楷体_GB2312" pitchFamily="49" charset="-122"/>
              </a:rPr>
              <a:t>），即预估谈判过程中可能出现的意外情况，给出相应的对策安排。</a:t>
            </a:r>
          </a:p>
        </p:txBody>
      </p:sp>
    </p:spTree>
    <p:extLst>
      <p:ext uri="{BB962C8B-B14F-4D97-AF65-F5344CB8AC3E}">
        <p14:creationId xmlns:p14="http://schemas.microsoft.com/office/powerpoint/2010/main" val="21096049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772400" cy="563562"/>
          </a:xfrm>
        </p:spPr>
        <p:txBody>
          <a:bodyPr>
            <a:normAutofit fontScale="90000"/>
          </a:bodyPr>
          <a:lstStyle/>
          <a:p>
            <a:pPr algn="l"/>
            <a:r>
              <a:rPr lang="en-US" altLang="zh-CN" sz="3200" dirty="0">
                <a:latin typeface="楷体_GB2312" pitchFamily="49" charset="-122"/>
                <a:ea typeface="楷体_GB2312" pitchFamily="49" charset="-122"/>
              </a:rPr>
              <a:t>2.4.5 </a:t>
            </a:r>
            <a:r>
              <a:rPr lang="zh-CN" altLang="zh-CN" sz="3200" dirty="0">
                <a:latin typeface="楷体_GB2312" pitchFamily="49" charset="-122"/>
                <a:ea typeface="楷体_GB2312" pitchFamily="49" charset="-122"/>
              </a:rPr>
              <a:t>谈判方案的框架</a:t>
            </a:r>
            <a:r>
              <a:rPr lang="zh-CN" altLang="zh-CN" sz="3200" dirty="0" smtClean="0">
                <a:latin typeface="楷体_GB2312" pitchFamily="49" charset="-122"/>
                <a:ea typeface="楷体_GB2312" pitchFamily="49" charset="-122"/>
              </a:rPr>
              <a:t>内容</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a:xfrm>
            <a:off x="457200" y="1066800"/>
            <a:ext cx="3810000" cy="5410200"/>
          </a:xfrm>
        </p:spPr>
        <p:txBody>
          <a:bodyPr>
            <a:normAutofit fontScale="62500" lnSpcReduction="20000"/>
          </a:bodyPr>
          <a:lstStyle/>
          <a:p>
            <a:pPr marL="0" indent="0">
              <a:buNone/>
            </a:pPr>
            <a:r>
              <a:rPr lang="en-US" altLang="zh-CN" dirty="0" smtClean="0">
                <a:cs typeface="Times New Roman" pitchFamily="18" charset="0"/>
              </a:rPr>
              <a:t>1</a:t>
            </a:r>
            <a:r>
              <a:rPr lang="zh-CN" altLang="zh-CN" dirty="0" smtClean="0">
                <a:cs typeface="Times New Roman" pitchFamily="18" charset="0"/>
              </a:rPr>
              <a:t>谈判</a:t>
            </a:r>
            <a:r>
              <a:rPr lang="zh-CN" altLang="zh-CN" dirty="0">
                <a:cs typeface="Times New Roman" pitchFamily="18" charset="0"/>
              </a:rPr>
              <a:t>主题</a:t>
            </a:r>
          </a:p>
          <a:p>
            <a:pPr marL="0" indent="0">
              <a:buNone/>
            </a:pPr>
            <a:r>
              <a:rPr lang="en-US" altLang="zh-CN" dirty="0" smtClean="0">
                <a:cs typeface="Times New Roman" pitchFamily="18" charset="0"/>
              </a:rPr>
              <a:t>2</a:t>
            </a:r>
            <a:r>
              <a:rPr lang="zh-CN" altLang="zh-CN" dirty="0" smtClean="0">
                <a:cs typeface="Times New Roman" pitchFamily="18" charset="0"/>
              </a:rPr>
              <a:t>谈判</a:t>
            </a:r>
            <a:r>
              <a:rPr lang="zh-CN" altLang="zh-CN" dirty="0">
                <a:cs typeface="Times New Roman" pitchFamily="18" charset="0"/>
              </a:rPr>
              <a:t>双方背景资料</a:t>
            </a:r>
          </a:p>
          <a:p>
            <a:pPr marL="0" indent="0">
              <a:buNone/>
            </a:pPr>
            <a:r>
              <a:rPr lang="en-US" altLang="zh-CN" dirty="0" smtClean="0">
                <a:cs typeface="Times New Roman" pitchFamily="18" charset="0"/>
              </a:rPr>
              <a:t>3</a:t>
            </a:r>
            <a:r>
              <a:rPr lang="zh-CN" altLang="zh-CN" dirty="0" smtClean="0">
                <a:cs typeface="Times New Roman" pitchFamily="18" charset="0"/>
              </a:rPr>
              <a:t>谈判</a:t>
            </a:r>
            <a:r>
              <a:rPr lang="zh-CN" altLang="zh-CN" dirty="0">
                <a:cs typeface="Times New Roman" pitchFamily="18" charset="0"/>
              </a:rPr>
              <a:t>团队人员组成与分工</a:t>
            </a:r>
          </a:p>
          <a:p>
            <a:pPr marL="0" indent="0">
              <a:buNone/>
            </a:pPr>
            <a:r>
              <a:rPr lang="en-US" altLang="zh-CN" dirty="0" smtClean="0">
                <a:cs typeface="Times New Roman" pitchFamily="18" charset="0"/>
              </a:rPr>
              <a:t>4</a:t>
            </a:r>
            <a:r>
              <a:rPr lang="zh-CN" altLang="zh-CN" dirty="0" smtClean="0">
                <a:cs typeface="Times New Roman" pitchFamily="18" charset="0"/>
              </a:rPr>
              <a:t>基本</a:t>
            </a:r>
            <a:r>
              <a:rPr lang="zh-CN" altLang="zh-CN" dirty="0">
                <a:cs typeface="Times New Roman" pitchFamily="18" charset="0"/>
              </a:rPr>
              <a:t>情况分析</a:t>
            </a:r>
          </a:p>
          <a:p>
            <a:pPr marL="180000" lvl="1" indent="0">
              <a:buNone/>
            </a:pPr>
            <a:r>
              <a:rPr lang="en-US" altLang="zh-CN" dirty="0">
                <a:latin typeface="Times New Roman" pitchFamily="18" charset="0"/>
                <a:cs typeface="Times New Roman" pitchFamily="18" charset="0"/>
              </a:rPr>
              <a:t>4.1</a:t>
            </a:r>
            <a:r>
              <a:rPr lang="zh-CN" altLang="zh-CN" dirty="0">
                <a:latin typeface="Times New Roman" pitchFamily="18" charset="0"/>
                <a:cs typeface="Times New Roman" pitchFamily="18" charset="0"/>
              </a:rPr>
              <a:t>谈判环境及所在行业和市场分析</a:t>
            </a:r>
          </a:p>
          <a:p>
            <a:pPr marL="576000" lvl="2" indent="-274950">
              <a:buNone/>
            </a:pPr>
            <a:r>
              <a:rPr lang="en-US" altLang="zh-CN" dirty="0">
                <a:latin typeface="Times New Roman" pitchFamily="18" charset="0"/>
                <a:cs typeface="Times New Roman" pitchFamily="18" charset="0"/>
              </a:rPr>
              <a:t>4.1.1</a:t>
            </a:r>
            <a:r>
              <a:rPr lang="zh-CN" altLang="zh-CN" dirty="0">
                <a:latin typeface="Times New Roman" pitchFamily="18" charset="0"/>
                <a:cs typeface="Times New Roman" pitchFamily="18" charset="0"/>
              </a:rPr>
              <a:t>谈判环境（</a:t>
            </a:r>
            <a:r>
              <a:rPr lang="en-US" altLang="zh-CN" dirty="0">
                <a:latin typeface="Times New Roman" pitchFamily="18" charset="0"/>
                <a:cs typeface="Times New Roman" pitchFamily="18" charset="0"/>
              </a:rPr>
              <a:t>PEST</a:t>
            </a:r>
            <a:r>
              <a:rPr lang="zh-CN" altLang="zh-CN" dirty="0">
                <a:latin typeface="Times New Roman" pitchFamily="18" charset="0"/>
                <a:cs typeface="Times New Roman" pitchFamily="18" charset="0"/>
              </a:rPr>
              <a:t>分析）</a:t>
            </a:r>
          </a:p>
          <a:p>
            <a:pPr marL="576000" lvl="2" indent="-274950">
              <a:buNone/>
            </a:pPr>
            <a:r>
              <a:rPr lang="en-US" altLang="zh-CN" dirty="0">
                <a:latin typeface="Times New Roman" pitchFamily="18" charset="0"/>
                <a:cs typeface="Times New Roman" pitchFamily="18" charset="0"/>
              </a:rPr>
              <a:t>4.1.2</a:t>
            </a:r>
            <a:r>
              <a:rPr lang="zh-CN" altLang="zh-CN" dirty="0">
                <a:latin typeface="Times New Roman" pitchFamily="18" charset="0"/>
                <a:cs typeface="Times New Roman" pitchFamily="18" charset="0"/>
              </a:rPr>
              <a:t>所在行业概况</a:t>
            </a:r>
          </a:p>
          <a:p>
            <a:pPr marL="576000" lvl="2" indent="-274950">
              <a:buNone/>
            </a:pPr>
            <a:r>
              <a:rPr lang="en-US" altLang="zh-CN" dirty="0">
                <a:latin typeface="Times New Roman" pitchFamily="18" charset="0"/>
                <a:cs typeface="Times New Roman" pitchFamily="18" charset="0"/>
              </a:rPr>
              <a:t>4.1.3</a:t>
            </a:r>
            <a:r>
              <a:rPr lang="zh-CN" altLang="zh-CN" dirty="0">
                <a:latin typeface="Times New Roman" pitchFamily="18" charset="0"/>
                <a:cs typeface="Times New Roman" pitchFamily="18" charset="0"/>
              </a:rPr>
              <a:t>行业发展现状及趋势分析</a:t>
            </a:r>
          </a:p>
          <a:p>
            <a:pPr marL="576000" lvl="2" indent="-274950">
              <a:buNone/>
            </a:pPr>
            <a:r>
              <a:rPr lang="en-US" altLang="zh-CN" dirty="0">
                <a:latin typeface="Times New Roman" pitchFamily="18" charset="0"/>
                <a:cs typeface="Times New Roman" pitchFamily="18" charset="0"/>
              </a:rPr>
              <a:t>4.1.4</a:t>
            </a:r>
            <a:r>
              <a:rPr lang="zh-CN" altLang="zh-CN" dirty="0">
                <a:latin typeface="Times New Roman" pitchFamily="18" charset="0"/>
                <a:cs typeface="Times New Roman" pitchFamily="18" charset="0"/>
              </a:rPr>
              <a:t>行业竞争格局分析</a:t>
            </a:r>
          </a:p>
          <a:p>
            <a:pPr marL="576000" lvl="2" indent="-274950">
              <a:buNone/>
            </a:pPr>
            <a:r>
              <a:rPr lang="en-US" altLang="zh-CN" dirty="0">
                <a:latin typeface="Times New Roman" pitchFamily="18" charset="0"/>
                <a:cs typeface="Times New Roman" pitchFamily="18" charset="0"/>
              </a:rPr>
              <a:t>4.1.5</a:t>
            </a:r>
            <a:r>
              <a:rPr lang="zh-CN" altLang="zh-CN" dirty="0">
                <a:latin typeface="Times New Roman" pitchFamily="18" charset="0"/>
                <a:cs typeface="Times New Roman" pitchFamily="18" charset="0"/>
              </a:rPr>
              <a:t>市场供求关系分析</a:t>
            </a:r>
          </a:p>
          <a:p>
            <a:pPr marL="180000" indent="0">
              <a:buNone/>
            </a:pPr>
            <a:r>
              <a:rPr lang="en-US" altLang="zh-CN" dirty="0">
                <a:latin typeface="Times New Roman" pitchFamily="18" charset="0"/>
                <a:ea typeface="+mn-ea"/>
                <a:cs typeface="Times New Roman" pitchFamily="18" charset="0"/>
              </a:rPr>
              <a:t>4.2</a:t>
            </a:r>
            <a:r>
              <a:rPr lang="zh-CN" altLang="zh-CN" dirty="0">
                <a:latin typeface="Times New Roman" pitchFamily="18" charset="0"/>
                <a:ea typeface="+mn-ea"/>
                <a:cs typeface="Times New Roman" pitchFamily="18" charset="0"/>
              </a:rPr>
              <a:t>谈判双方地位及优劣势（</a:t>
            </a:r>
            <a:r>
              <a:rPr lang="en-US" altLang="zh-CN" dirty="0">
                <a:latin typeface="Times New Roman" pitchFamily="18" charset="0"/>
                <a:ea typeface="+mn-ea"/>
                <a:cs typeface="Times New Roman" pitchFamily="18" charset="0"/>
              </a:rPr>
              <a:t>SWOT</a:t>
            </a:r>
            <a:r>
              <a:rPr lang="zh-CN" altLang="zh-CN" dirty="0">
                <a:latin typeface="Times New Roman" pitchFamily="18" charset="0"/>
                <a:ea typeface="+mn-ea"/>
                <a:cs typeface="Times New Roman" pitchFamily="18" charset="0"/>
              </a:rPr>
              <a:t>分析）</a:t>
            </a:r>
          </a:p>
          <a:p>
            <a:pPr marL="576000" indent="-277200">
              <a:buNone/>
            </a:pPr>
            <a:r>
              <a:rPr lang="en-US" altLang="zh-CN" dirty="0">
                <a:latin typeface="Times New Roman" pitchFamily="18" charset="0"/>
                <a:ea typeface="+mn-ea"/>
                <a:cs typeface="Times New Roman" pitchFamily="18" charset="0"/>
              </a:rPr>
              <a:t>4.2.1</a:t>
            </a:r>
            <a:r>
              <a:rPr lang="zh-CN" altLang="zh-CN" dirty="0">
                <a:latin typeface="Times New Roman" pitchFamily="18" charset="0"/>
                <a:ea typeface="+mn-ea"/>
                <a:cs typeface="Times New Roman" pitchFamily="18" charset="0"/>
              </a:rPr>
              <a:t>谈判双方地位分析</a:t>
            </a:r>
          </a:p>
          <a:p>
            <a:pPr marL="576000" indent="-277200">
              <a:buNone/>
            </a:pPr>
            <a:r>
              <a:rPr lang="en-US" altLang="zh-CN" dirty="0">
                <a:latin typeface="Times New Roman" pitchFamily="18" charset="0"/>
                <a:ea typeface="+mn-ea"/>
                <a:cs typeface="Times New Roman" pitchFamily="18" charset="0"/>
              </a:rPr>
              <a:t>4.2.2</a:t>
            </a:r>
            <a:r>
              <a:rPr lang="zh-CN" altLang="zh-CN" dirty="0">
                <a:latin typeface="Times New Roman" pitchFamily="18" charset="0"/>
                <a:ea typeface="+mn-ea"/>
                <a:cs typeface="Times New Roman" pitchFamily="18" charset="0"/>
              </a:rPr>
              <a:t>我方优劣势分析</a:t>
            </a:r>
          </a:p>
          <a:p>
            <a:pPr marL="576000" indent="-277200">
              <a:buNone/>
            </a:pPr>
            <a:r>
              <a:rPr lang="en-US" altLang="zh-CN" dirty="0">
                <a:latin typeface="Times New Roman" pitchFamily="18" charset="0"/>
                <a:ea typeface="+mn-ea"/>
                <a:cs typeface="Times New Roman" pitchFamily="18" charset="0"/>
              </a:rPr>
              <a:t>4.2.3</a:t>
            </a:r>
            <a:r>
              <a:rPr lang="zh-CN" altLang="zh-CN" dirty="0">
                <a:latin typeface="Times New Roman" pitchFamily="18" charset="0"/>
                <a:ea typeface="+mn-ea"/>
                <a:cs typeface="Times New Roman" pitchFamily="18" charset="0"/>
              </a:rPr>
              <a:t>我方人员分析</a:t>
            </a:r>
          </a:p>
          <a:p>
            <a:pPr marL="576000" indent="-277200">
              <a:buNone/>
            </a:pPr>
            <a:r>
              <a:rPr lang="en-US" altLang="zh-CN" dirty="0">
                <a:latin typeface="Times New Roman" pitchFamily="18" charset="0"/>
                <a:ea typeface="+mn-ea"/>
                <a:cs typeface="Times New Roman" pitchFamily="18" charset="0"/>
              </a:rPr>
              <a:t>4.2.4</a:t>
            </a:r>
            <a:r>
              <a:rPr lang="zh-CN" altLang="zh-CN" dirty="0">
                <a:latin typeface="Times New Roman" pitchFamily="18" charset="0"/>
                <a:ea typeface="+mn-ea"/>
                <a:cs typeface="Times New Roman" pitchFamily="18" charset="0"/>
              </a:rPr>
              <a:t>对方优劣势分析</a:t>
            </a:r>
          </a:p>
          <a:p>
            <a:pPr marL="576000" indent="-277200">
              <a:buNone/>
            </a:pPr>
            <a:r>
              <a:rPr lang="en-US" altLang="zh-CN" dirty="0">
                <a:latin typeface="Times New Roman" pitchFamily="18" charset="0"/>
                <a:ea typeface="+mn-ea"/>
                <a:cs typeface="Times New Roman" pitchFamily="18" charset="0"/>
              </a:rPr>
              <a:t>4.2.5</a:t>
            </a:r>
            <a:r>
              <a:rPr lang="zh-CN" altLang="zh-CN" dirty="0">
                <a:latin typeface="Times New Roman" pitchFamily="18" charset="0"/>
                <a:ea typeface="+mn-ea"/>
                <a:cs typeface="Times New Roman" pitchFamily="18" charset="0"/>
              </a:rPr>
              <a:t>对方人员分析</a:t>
            </a:r>
          </a:p>
          <a:p>
            <a:pPr marL="180000" indent="0">
              <a:buNone/>
            </a:pPr>
            <a:r>
              <a:rPr lang="en-US" altLang="zh-CN" dirty="0">
                <a:latin typeface="Times New Roman" pitchFamily="18" charset="0"/>
                <a:ea typeface="+mn-ea"/>
                <a:cs typeface="Times New Roman" pitchFamily="18" charset="0"/>
              </a:rPr>
              <a:t>4.3 </a:t>
            </a:r>
            <a:r>
              <a:rPr lang="zh-CN" altLang="zh-CN" dirty="0">
                <a:latin typeface="Times New Roman" pitchFamily="18" charset="0"/>
                <a:ea typeface="+mn-ea"/>
                <a:cs typeface="Times New Roman" pitchFamily="18" charset="0"/>
              </a:rPr>
              <a:t>谈判项目（议题）</a:t>
            </a:r>
          </a:p>
          <a:p>
            <a:pPr marL="490950" lvl="1" indent="-252000">
              <a:buNone/>
            </a:pPr>
            <a:r>
              <a:rPr lang="zh-CN" altLang="zh-CN" dirty="0">
                <a:latin typeface="Times New Roman" pitchFamily="18" charset="0"/>
                <a:cs typeface="Times New Roman" pitchFamily="18" charset="0"/>
              </a:rPr>
              <a:t>根据主题和目的对谈判进行内容细分，形成多个项目</a:t>
            </a:r>
          </a:p>
          <a:p>
            <a:pPr marL="0" indent="0">
              <a:buNone/>
            </a:pPr>
            <a:r>
              <a:rPr lang="en-US" altLang="zh-CN" dirty="0">
                <a:cs typeface="Times New Roman" pitchFamily="18" charset="0"/>
              </a:rPr>
              <a:t>5 </a:t>
            </a:r>
            <a:r>
              <a:rPr lang="zh-CN" altLang="zh-CN" dirty="0">
                <a:cs typeface="Times New Roman" pitchFamily="18" charset="0"/>
              </a:rPr>
              <a:t>谈判目标</a:t>
            </a:r>
          </a:p>
          <a:p>
            <a:pPr marL="180000" indent="0">
              <a:buNone/>
            </a:pPr>
            <a:r>
              <a:rPr lang="en-US" altLang="zh-CN" dirty="0">
                <a:latin typeface="Times New Roman" pitchFamily="18" charset="0"/>
                <a:ea typeface="+mn-ea"/>
                <a:cs typeface="Times New Roman" pitchFamily="18" charset="0"/>
              </a:rPr>
              <a:t>5.1</a:t>
            </a:r>
            <a:r>
              <a:rPr lang="zh-CN" altLang="zh-CN" dirty="0">
                <a:latin typeface="Times New Roman" pitchFamily="18" charset="0"/>
                <a:ea typeface="+mn-ea"/>
                <a:cs typeface="Times New Roman" pitchFamily="18" charset="0"/>
              </a:rPr>
              <a:t>最优期望目标</a:t>
            </a:r>
          </a:p>
          <a:p>
            <a:pPr marL="180000" indent="0">
              <a:buNone/>
            </a:pPr>
            <a:r>
              <a:rPr lang="en-US" altLang="zh-CN" dirty="0">
                <a:latin typeface="Times New Roman" pitchFamily="18" charset="0"/>
                <a:ea typeface="+mn-ea"/>
                <a:cs typeface="Times New Roman" pitchFamily="18" charset="0"/>
              </a:rPr>
              <a:t>5.2</a:t>
            </a:r>
            <a:r>
              <a:rPr lang="zh-CN" altLang="zh-CN" dirty="0">
                <a:latin typeface="Times New Roman" pitchFamily="18" charset="0"/>
                <a:ea typeface="+mn-ea"/>
                <a:cs typeface="Times New Roman" pitchFamily="18" charset="0"/>
              </a:rPr>
              <a:t>可接受目标。</a:t>
            </a:r>
          </a:p>
          <a:p>
            <a:pPr marL="180000" indent="0">
              <a:buNone/>
            </a:pPr>
            <a:r>
              <a:rPr lang="en-US" altLang="zh-CN" dirty="0">
                <a:latin typeface="Times New Roman" pitchFamily="18" charset="0"/>
                <a:ea typeface="+mn-ea"/>
                <a:cs typeface="Times New Roman" pitchFamily="18" charset="0"/>
              </a:rPr>
              <a:t>5.3</a:t>
            </a:r>
            <a:r>
              <a:rPr lang="zh-CN" altLang="zh-CN" dirty="0">
                <a:latin typeface="Times New Roman" pitchFamily="18" charset="0"/>
                <a:ea typeface="+mn-ea"/>
                <a:cs typeface="Times New Roman" pitchFamily="18" charset="0"/>
              </a:rPr>
              <a:t>最低限度</a:t>
            </a:r>
            <a:r>
              <a:rPr lang="zh-CN" altLang="zh-CN" dirty="0" smtClean="0">
                <a:latin typeface="Times New Roman" pitchFamily="18" charset="0"/>
                <a:ea typeface="+mn-ea"/>
                <a:cs typeface="Times New Roman" pitchFamily="18" charset="0"/>
              </a:rPr>
              <a:t>目标</a:t>
            </a:r>
            <a:endParaRPr lang="zh-CN" altLang="zh-CN" dirty="0">
              <a:latin typeface="Times New Roman" pitchFamily="18" charset="0"/>
              <a:ea typeface="+mn-ea"/>
              <a:cs typeface="Times New Roman" pitchFamily="18" charset="0"/>
            </a:endParaRPr>
          </a:p>
        </p:txBody>
      </p:sp>
      <p:sp>
        <p:nvSpPr>
          <p:cNvPr id="4" name="TextBox 3"/>
          <p:cNvSpPr txBox="1"/>
          <p:nvPr/>
        </p:nvSpPr>
        <p:spPr>
          <a:xfrm>
            <a:off x="4953000" y="990600"/>
            <a:ext cx="3657600" cy="5424562"/>
          </a:xfrm>
          <a:prstGeom prst="rect">
            <a:avLst/>
          </a:prstGeom>
          <a:noFill/>
        </p:spPr>
        <p:txBody>
          <a:bodyPr wrap="square" rtlCol="0">
            <a:spAutoFit/>
          </a:bodyPr>
          <a:lstStyle/>
          <a:p>
            <a:pPr>
              <a:spcBef>
                <a:spcPts val="300"/>
              </a:spcBef>
            </a:pPr>
            <a:r>
              <a:rPr lang="en-US" altLang="zh-CN" sz="1600" dirty="0">
                <a:latin typeface="Times New Roman" pitchFamily="18" charset="0"/>
                <a:ea typeface="微软雅黑" pitchFamily="34" charset="-122"/>
                <a:cs typeface="Times New Roman" pitchFamily="18" charset="0"/>
              </a:rPr>
              <a:t>6 </a:t>
            </a:r>
            <a:r>
              <a:rPr lang="zh-CN" altLang="zh-CN" sz="1600" dirty="0">
                <a:latin typeface="Times New Roman" pitchFamily="18" charset="0"/>
                <a:ea typeface="微软雅黑" pitchFamily="34" charset="-122"/>
                <a:cs typeface="Times New Roman" pitchFamily="18" charset="0"/>
              </a:rPr>
              <a:t>双方需求异同分析及分歧点解决方案</a:t>
            </a:r>
          </a:p>
          <a:p>
            <a:pPr marL="216000" lvl="1">
              <a:spcBef>
                <a:spcPts val="300"/>
              </a:spcBef>
            </a:pPr>
            <a:r>
              <a:rPr lang="en-US" altLang="zh-CN" sz="1600" dirty="0">
                <a:latin typeface="Times New Roman" pitchFamily="18" charset="0"/>
                <a:ea typeface="+mn-ea"/>
                <a:cs typeface="Times New Roman" pitchFamily="18" charset="0"/>
              </a:rPr>
              <a:t>6.1</a:t>
            </a:r>
            <a:r>
              <a:rPr lang="zh-CN" altLang="zh-CN" sz="1600" dirty="0">
                <a:latin typeface="Times New Roman" pitchFamily="18" charset="0"/>
                <a:ea typeface="+mn-ea"/>
                <a:cs typeface="Times New Roman" pitchFamily="18" charset="0"/>
              </a:rPr>
              <a:t>双方利益需求共同点</a:t>
            </a:r>
          </a:p>
          <a:p>
            <a:pPr marL="216000" lvl="1">
              <a:spcBef>
                <a:spcPts val="300"/>
              </a:spcBef>
            </a:pPr>
            <a:r>
              <a:rPr lang="en-US" altLang="zh-CN" sz="1600" dirty="0">
                <a:latin typeface="Times New Roman" pitchFamily="18" charset="0"/>
                <a:ea typeface="+mn-ea"/>
                <a:cs typeface="Times New Roman" pitchFamily="18" charset="0"/>
              </a:rPr>
              <a:t>6.2</a:t>
            </a:r>
            <a:r>
              <a:rPr lang="zh-CN" altLang="zh-CN" sz="1600" dirty="0">
                <a:latin typeface="Times New Roman" pitchFamily="18" charset="0"/>
                <a:ea typeface="+mn-ea"/>
                <a:cs typeface="Times New Roman" pitchFamily="18" charset="0"/>
              </a:rPr>
              <a:t>双方利益需求差异点</a:t>
            </a:r>
          </a:p>
          <a:p>
            <a:pPr marL="216000" lvl="1">
              <a:spcBef>
                <a:spcPts val="300"/>
              </a:spcBef>
            </a:pPr>
            <a:r>
              <a:rPr lang="en-US" altLang="zh-CN" sz="1600" dirty="0">
                <a:latin typeface="Times New Roman" pitchFamily="18" charset="0"/>
                <a:ea typeface="+mn-ea"/>
                <a:cs typeface="Times New Roman" pitchFamily="18" charset="0"/>
              </a:rPr>
              <a:t>6.3</a:t>
            </a:r>
            <a:r>
              <a:rPr lang="zh-CN" altLang="zh-CN" sz="1600" dirty="0">
                <a:latin typeface="Times New Roman" pitchFamily="18" charset="0"/>
                <a:ea typeface="+mn-ea"/>
                <a:cs typeface="Times New Roman" pitchFamily="18" charset="0"/>
              </a:rPr>
              <a:t>解决分歧的方案</a:t>
            </a:r>
          </a:p>
          <a:p>
            <a:pPr>
              <a:spcBef>
                <a:spcPts val="300"/>
              </a:spcBef>
            </a:pPr>
            <a:r>
              <a:rPr lang="en-US" altLang="zh-CN" sz="1600" dirty="0">
                <a:latin typeface="Times New Roman" pitchFamily="18" charset="0"/>
                <a:ea typeface="微软雅黑" pitchFamily="34" charset="-122"/>
                <a:cs typeface="Times New Roman" pitchFamily="18" charset="0"/>
              </a:rPr>
              <a:t>7 </a:t>
            </a:r>
            <a:r>
              <a:rPr lang="zh-CN" altLang="zh-CN" sz="1600" dirty="0">
                <a:latin typeface="Times New Roman" pitchFamily="18" charset="0"/>
                <a:ea typeface="微软雅黑" pitchFamily="34" charset="-122"/>
                <a:cs typeface="Times New Roman" pitchFamily="18" charset="0"/>
              </a:rPr>
              <a:t>谈判议程和进度</a:t>
            </a:r>
          </a:p>
          <a:p>
            <a:pPr marL="216000" lvl="1">
              <a:spcBef>
                <a:spcPts val="300"/>
              </a:spcBef>
            </a:pPr>
            <a:r>
              <a:rPr lang="en-US" altLang="zh-CN" sz="1600" dirty="0">
                <a:latin typeface="Times New Roman" pitchFamily="18" charset="0"/>
                <a:ea typeface="+mn-ea"/>
                <a:cs typeface="Times New Roman" pitchFamily="18" charset="0"/>
              </a:rPr>
              <a:t>7.1</a:t>
            </a:r>
            <a:r>
              <a:rPr lang="zh-CN" altLang="zh-CN" sz="1600" dirty="0">
                <a:latin typeface="Times New Roman" pitchFamily="18" charset="0"/>
                <a:ea typeface="+mn-ea"/>
                <a:cs typeface="Times New Roman" pitchFamily="18" charset="0"/>
              </a:rPr>
              <a:t>谈判的时间安排</a:t>
            </a:r>
          </a:p>
          <a:p>
            <a:pPr marL="216000" lvl="1">
              <a:spcBef>
                <a:spcPts val="300"/>
              </a:spcBef>
            </a:pPr>
            <a:r>
              <a:rPr lang="en-US" altLang="zh-CN" sz="1600" dirty="0">
                <a:latin typeface="Times New Roman" pitchFamily="18" charset="0"/>
                <a:ea typeface="+mn-ea"/>
                <a:cs typeface="Times New Roman" pitchFamily="18" charset="0"/>
              </a:rPr>
              <a:t>7.2</a:t>
            </a:r>
            <a:r>
              <a:rPr lang="zh-CN" altLang="zh-CN" sz="1600" dirty="0">
                <a:latin typeface="Times New Roman" pitchFamily="18" charset="0"/>
                <a:ea typeface="+mn-ea"/>
                <a:cs typeface="Times New Roman" pitchFamily="18" charset="0"/>
              </a:rPr>
              <a:t>谈判地点</a:t>
            </a:r>
          </a:p>
          <a:p>
            <a:pPr>
              <a:spcBef>
                <a:spcPts val="300"/>
              </a:spcBef>
            </a:pPr>
            <a:r>
              <a:rPr lang="en-US" altLang="zh-CN" sz="1600" dirty="0">
                <a:latin typeface="Times New Roman" pitchFamily="18" charset="0"/>
                <a:ea typeface="微软雅黑" pitchFamily="34" charset="-122"/>
                <a:cs typeface="Times New Roman" pitchFamily="18" charset="0"/>
              </a:rPr>
              <a:t>8 </a:t>
            </a:r>
            <a:r>
              <a:rPr lang="zh-CN" altLang="zh-CN" sz="1600" dirty="0">
                <a:latin typeface="Times New Roman" pitchFamily="18" charset="0"/>
                <a:ea typeface="微软雅黑" pitchFamily="34" charset="-122"/>
                <a:cs typeface="Times New Roman" pitchFamily="18" charset="0"/>
              </a:rPr>
              <a:t>谈判策略安排</a:t>
            </a:r>
          </a:p>
          <a:p>
            <a:pPr marL="216000" lvl="1">
              <a:spcBef>
                <a:spcPts val="300"/>
              </a:spcBef>
            </a:pPr>
            <a:r>
              <a:rPr lang="en-US" altLang="zh-CN" sz="1600" dirty="0">
                <a:latin typeface="Times New Roman" pitchFamily="18" charset="0"/>
                <a:ea typeface="+mn-ea"/>
                <a:cs typeface="Times New Roman" pitchFamily="18" charset="0"/>
              </a:rPr>
              <a:t>8.1</a:t>
            </a:r>
            <a:r>
              <a:rPr lang="zh-CN" altLang="zh-CN" sz="1600" dirty="0">
                <a:latin typeface="Times New Roman" pitchFamily="18" charset="0"/>
                <a:ea typeface="+mn-ea"/>
                <a:cs typeface="Times New Roman" pitchFamily="18" charset="0"/>
              </a:rPr>
              <a:t>准备阶段的策略</a:t>
            </a:r>
          </a:p>
          <a:p>
            <a:pPr marL="216000" lvl="1">
              <a:spcBef>
                <a:spcPts val="300"/>
              </a:spcBef>
            </a:pPr>
            <a:r>
              <a:rPr lang="en-US" altLang="zh-CN" sz="1600" dirty="0">
                <a:latin typeface="Times New Roman" pitchFamily="18" charset="0"/>
                <a:ea typeface="+mn-ea"/>
                <a:cs typeface="Times New Roman" pitchFamily="18" charset="0"/>
              </a:rPr>
              <a:t>8.2</a:t>
            </a:r>
            <a:r>
              <a:rPr lang="zh-CN" altLang="zh-CN" sz="1600" dirty="0">
                <a:latin typeface="Times New Roman" pitchFamily="18" charset="0"/>
                <a:ea typeface="+mn-ea"/>
                <a:cs typeface="Times New Roman" pitchFamily="18" charset="0"/>
              </a:rPr>
              <a:t>开局阶段的策略</a:t>
            </a:r>
          </a:p>
          <a:p>
            <a:pPr marL="216000" lvl="1">
              <a:spcBef>
                <a:spcPts val="300"/>
              </a:spcBef>
            </a:pPr>
            <a:r>
              <a:rPr lang="en-US" altLang="zh-CN" sz="1600" dirty="0">
                <a:latin typeface="Times New Roman" pitchFamily="18" charset="0"/>
                <a:ea typeface="+mn-ea"/>
                <a:cs typeface="Times New Roman" pitchFamily="18" charset="0"/>
              </a:rPr>
              <a:t>8.3</a:t>
            </a:r>
            <a:r>
              <a:rPr lang="zh-CN" altLang="zh-CN" sz="1600" dirty="0">
                <a:latin typeface="Times New Roman" pitchFamily="18" charset="0"/>
                <a:ea typeface="+mn-ea"/>
                <a:cs typeface="Times New Roman" pitchFamily="18" charset="0"/>
              </a:rPr>
              <a:t>报价阶段的策略</a:t>
            </a:r>
          </a:p>
          <a:p>
            <a:pPr marL="216000" lvl="1">
              <a:spcBef>
                <a:spcPts val="300"/>
              </a:spcBef>
            </a:pPr>
            <a:r>
              <a:rPr lang="en-US" altLang="zh-CN" sz="1600" dirty="0">
                <a:latin typeface="Times New Roman" pitchFamily="18" charset="0"/>
                <a:ea typeface="+mn-ea"/>
                <a:cs typeface="Times New Roman" pitchFamily="18" charset="0"/>
              </a:rPr>
              <a:t>8.4</a:t>
            </a:r>
            <a:r>
              <a:rPr lang="zh-CN" altLang="zh-CN" sz="1600" dirty="0">
                <a:latin typeface="Times New Roman" pitchFamily="18" charset="0"/>
                <a:ea typeface="+mn-ea"/>
                <a:cs typeface="Times New Roman" pitchFamily="18" charset="0"/>
              </a:rPr>
              <a:t>磋商阶段的策略</a:t>
            </a:r>
          </a:p>
          <a:p>
            <a:pPr marL="216000" lvl="1">
              <a:spcBef>
                <a:spcPts val="300"/>
              </a:spcBef>
            </a:pPr>
            <a:r>
              <a:rPr lang="en-US" altLang="zh-CN" sz="1600" dirty="0">
                <a:latin typeface="Times New Roman" pitchFamily="18" charset="0"/>
                <a:ea typeface="+mn-ea"/>
                <a:cs typeface="Times New Roman" pitchFamily="18" charset="0"/>
              </a:rPr>
              <a:t>8.5</a:t>
            </a:r>
            <a:r>
              <a:rPr lang="zh-CN" altLang="zh-CN" sz="1600" dirty="0">
                <a:latin typeface="Times New Roman" pitchFamily="18" charset="0"/>
                <a:ea typeface="+mn-ea"/>
                <a:cs typeface="Times New Roman" pitchFamily="18" charset="0"/>
              </a:rPr>
              <a:t>成交阶段的策略</a:t>
            </a:r>
          </a:p>
          <a:p>
            <a:pPr>
              <a:spcBef>
                <a:spcPts val="300"/>
              </a:spcBef>
            </a:pPr>
            <a:r>
              <a:rPr lang="en-US" altLang="zh-CN" sz="1600" dirty="0">
                <a:latin typeface="Times New Roman" pitchFamily="18" charset="0"/>
                <a:ea typeface="微软雅黑" pitchFamily="34" charset="-122"/>
                <a:cs typeface="Times New Roman" pitchFamily="18" charset="0"/>
              </a:rPr>
              <a:t>9 </a:t>
            </a:r>
            <a:r>
              <a:rPr lang="zh-CN" altLang="zh-CN" sz="1600" dirty="0">
                <a:latin typeface="Times New Roman" pitchFamily="18" charset="0"/>
                <a:ea typeface="微软雅黑" pitchFamily="34" charset="-122"/>
                <a:cs typeface="Times New Roman" pitchFamily="18" charset="0"/>
              </a:rPr>
              <a:t>应急预案（备选方案）</a:t>
            </a:r>
          </a:p>
          <a:p>
            <a:pPr marL="216000" lvl="1">
              <a:spcBef>
                <a:spcPts val="300"/>
              </a:spcBef>
            </a:pPr>
            <a:r>
              <a:rPr lang="en-US" altLang="zh-CN" sz="1600" dirty="0">
                <a:latin typeface="Times New Roman" pitchFamily="18" charset="0"/>
                <a:ea typeface="+mn-ea"/>
                <a:cs typeface="Times New Roman" pitchFamily="18" charset="0"/>
              </a:rPr>
              <a:t>9.1</a:t>
            </a:r>
            <a:r>
              <a:rPr lang="zh-CN" altLang="zh-CN" sz="1600" dirty="0">
                <a:latin typeface="Times New Roman" pitchFamily="18" charset="0"/>
                <a:ea typeface="+mn-ea"/>
                <a:cs typeface="Times New Roman" pitchFamily="18" charset="0"/>
              </a:rPr>
              <a:t>谈判风险预测</a:t>
            </a:r>
          </a:p>
          <a:p>
            <a:pPr marL="216000" lvl="1">
              <a:spcBef>
                <a:spcPts val="300"/>
              </a:spcBef>
            </a:pPr>
            <a:r>
              <a:rPr lang="en-US" altLang="zh-CN" sz="1600" dirty="0">
                <a:latin typeface="Times New Roman" pitchFamily="18" charset="0"/>
                <a:ea typeface="+mn-ea"/>
                <a:cs typeface="Times New Roman" pitchFamily="18" charset="0"/>
              </a:rPr>
              <a:t>9.2</a:t>
            </a:r>
            <a:r>
              <a:rPr lang="zh-CN" altLang="zh-CN" sz="1600" dirty="0">
                <a:latin typeface="Times New Roman" pitchFamily="18" charset="0"/>
                <a:ea typeface="+mn-ea"/>
                <a:cs typeface="Times New Roman" pitchFamily="18" charset="0"/>
              </a:rPr>
              <a:t>谈判僵局及谈判破裂的可能原因</a:t>
            </a:r>
          </a:p>
          <a:p>
            <a:pPr marL="216000" lvl="1">
              <a:spcBef>
                <a:spcPts val="300"/>
              </a:spcBef>
            </a:pPr>
            <a:r>
              <a:rPr lang="en-US" altLang="zh-CN" sz="1600" dirty="0">
                <a:latin typeface="Times New Roman" pitchFamily="18" charset="0"/>
                <a:ea typeface="+mn-ea"/>
                <a:cs typeface="Times New Roman" pitchFamily="18" charset="0"/>
              </a:rPr>
              <a:t>9.3</a:t>
            </a:r>
            <a:r>
              <a:rPr lang="zh-CN" altLang="zh-CN" sz="1600" dirty="0">
                <a:latin typeface="Times New Roman" pitchFamily="18" charset="0"/>
                <a:ea typeface="+mn-ea"/>
                <a:cs typeface="Times New Roman" pitchFamily="18" charset="0"/>
              </a:rPr>
              <a:t>遇到谈判僵局及谈判破裂的处理策略</a:t>
            </a:r>
          </a:p>
          <a:p>
            <a:pPr>
              <a:spcBef>
                <a:spcPts val="300"/>
              </a:spcBef>
            </a:pPr>
            <a:r>
              <a:rPr lang="en-US" altLang="zh-CN" sz="1600" dirty="0">
                <a:latin typeface="Times New Roman" pitchFamily="18" charset="0"/>
                <a:ea typeface="微软雅黑" pitchFamily="34" charset="-122"/>
                <a:cs typeface="Times New Roman" pitchFamily="18" charset="0"/>
              </a:rPr>
              <a:t>10 </a:t>
            </a:r>
            <a:r>
              <a:rPr lang="zh-CN" altLang="zh-CN" sz="1600" dirty="0">
                <a:latin typeface="Times New Roman" pitchFamily="18" charset="0"/>
                <a:ea typeface="微软雅黑" pitchFamily="34" charset="-122"/>
                <a:cs typeface="Times New Roman" pitchFamily="18" charset="0"/>
              </a:rPr>
              <a:t>附录</a:t>
            </a:r>
            <a:r>
              <a:rPr lang="zh-CN" altLang="zh-CN" sz="1600" dirty="0" smtClean="0">
                <a:latin typeface="Times New Roman" pitchFamily="18" charset="0"/>
                <a:ea typeface="微软雅黑" pitchFamily="34" charset="-122"/>
                <a:cs typeface="Times New Roman" pitchFamily="18" charset="0"/>
              </a:rPr>
              <a:t>资料</a:t>
            </a:r>
            <a:endParaRPr lang="zh-CN" altLang="zh-CN" sz="16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2995914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90600" y="762000"/>
            <a:ext cx="6870700" cy="838200"/>
          </a:xfrm>
          <a:solidFill>
            <a:schemeClr val="accent3">
              <a:lumMod val="20000"/>
              <a:lumOff val="80000"/>
            </a:schemeClr>
          </a:solidFill>
        </p:spPr>
        <p:txBody>
          <a:bodyPr/>
          <a:lstStyle/>
          <a:p>
            <a:r>
              <a:rPr lang="en-US" altLang="zh-CN" sz="3200" b="1" dirty="0" smtClean="0">
                <a:latin typeface="微软雅黑" pitchFamily="34" charset="-122"/>
                <a:ea typeface="微软雅黑" pitchFamily="34" charset="-122"/>
              </a:rPr>
              <a:t>1.1</a:t>
            </a:r>
            <a:r>
              <a:rPr lang="zh-CN" altLang="en-US" sz="3200" b="1" dirty="0" smtClean="0">
                <a:latin typeface="微软雅黑" pitchFamily="34" charset="-122"/>
                <a:ea typeface="微软雅黑" pitchFamily="34" charset="-122"/>
              </a:rPr>
              <a:t>　商务</a:t>
            </a:r>
            <a:r>
              <a:rPr lang="zh-CN" altLang="en-US" sz="3200" b="1" dirty="0">
                <a:latin typeface="微软雅黑" pitchFamily="34" charset="-122"/>
                <a:ea typeface="微软雅黑" pitchFamily="34" charset="-122"/>
              </a:rPr>
              <a:t>谈判</a:t>
            </a:r>
            <a:r>
              <a:rPr lang="zh-CN" altLang="en-US" sz="3200" b="1" dirty="0" smtClean="0">
                <a:latin typeface="微软雅黑" pitchFamily="34" charset="-122"/>
                <a:ea typeface="微软雅黑" pitchFamily="34" charset="-122"/>
              </a:rPr>
              <a:t>的特征与评价标准</a:t>
            </a:r>
            <a:endParaRPr lang="zh-CN" altLang="en-US" sz="3200" b="1" dirty="0">
              <a:latin typeface="微软雅黑" pitchFamily="34" charset="-122"/>
              <a:ea typeface="微软雅黑" pitchFamily="34" charset="-122"/>
            </a:endParaRPr>
          </a:p>
        </p:txBody>
      </p:sp>
      <p:sp>
        <p:nvSpPr>
          <p:cNvPr id="36867" name="Rectangle 3"/>
          <p:cNvSpPr>
            <a:spLocks noGrp="1" noChangeArrowheads="1"/>
          </p:cNvSpPr>
          <p:nvPr>
            <p:ph idx="1"/>
          </p:nvPr>
        </p:nvSpPr>
        <p:spPr>
          <a:xfrm>
            <a:off x="685800" y="1752600"/>
            <a:ext cx="7543800" cy="3657600"/>
          </a:xfrm>
        </p:spPr>
        <p:txBody>
          <a:bodyPr/>
          <a:lstStyle/>
          <a:p>
            <a:pPr>
              <a:lnSpc>
                <a:spcPct val="120000"/>
              </a:lnSpc>
              <a:buFontTx/>
              <a:buNone/>
            </a:pPr>
            <a:r>
              <a:rPr lang="en-US" altLang="zh-CN" sz="2800" b="1" dirty="0" smtClean="0">
                <a:solidFill>
                  <a:srgbClr val="660033"/>
                </a:solidFill>
                <a:latin typeface="楷体_GB2312" pitchFamily="49" charset="-122"/>
                <a:ea typeface="楷体_GB2312" pitchFamily="49" charset="-122"/>
              </a:rPr>
              <a:t>1.1.1</a:t>
            </a:r>
            <a:r>
              <a:rPr lang="zh-CN" altLang="en-US" sz="2800" b="1" dirty="0" smtClean="0">
                <a:solidFill>
                  <a:srgbClr val="660033"/>
                </a:solidFill>
                <a:latin typeface="楷体_GB2312" pitchFamily="49" charset="-122"/>
                <a:ea typeface="楷体_GB2312" pitchFamily="49" charset="-122"/>
              </a:rPr>
              <a:t>　谈判</a:t>
            </a:r>
            <a:r>
              <a:rPr lang="zh-CN" altLang="en-US" sz="2800" b="1" dirty="0">
                <a:solidFill>
                  <a:srgbClr val="660033"/>
                </a:solidFill>
                <a:latin typeface="楷体_GB2312" pitchFamily="49" charset="-122"/>
                <a:ea typeface="楷体_GB2312" pitchFamily="49" charset="-122"/>
              </a:rPr>
              <a:t>与谈判学</a:t>
            </a:r>
          </a:p>
          <a:p>
            <a:pPr>
              <a:lnSpc>
                <a:spcPct val="120000"/>
              </a:lnSpc>
              <a:buFontTx/>
              <a:buNone/>
            </a:pPr>
            <a:r>
              <a:rPr lang="zh-CN" altLang="en-US" sz="2400" dirty="0"/>
              <a:t>●谈判是一种普遍的人类行为</a:t>
            </a:r>
            <a:endParaRPr lang="zh-CN" altLang="en-US" sz="2000" dirty="0"/>
          </a:p>
          <a:p>
            <a:pPr lvl="1">
              <a:lnSpc>
                <a:spcPct val="120000"/>
              </a:lnSpc>
              <a:buFont typeface="Wingdings" pitchFamily="2" charset="2"/>
              <a:buChar char="ü"/>
            </a:pPr>
            <a:r>
              <a:rPr lang="zh-CN" altLang="en-US" sz="1800" dirty="0" smtClean="0">
                <a:latin typeface="微软雅黑" pitchFamily="34" charset="-122"/>
                <a:ea typeface="微软雅黑" pitchFamily="34" charset="-122"/>
              </a:rPr>
              <a:t>广义</a:t>
            </a:r>
            <a:r>
              <a:rPr lang="zh-CN" altLang="en-US" sz="1800" dirty="0">
                <a:latin typeface="微软雅黑" pitchFamily="34" charset="-122"/>
                <a:ea typeface="微软雅黑" pitchFamily="34" charset="-122"/>
              </a:rPr>
              <a:t>的谈判包括一切有关“协商”、“交涉”、“商量”、“磋商”的活动。</a:t>
            </a:r>
          </a:p>
          <a:p>
            <a:pPr lvl="1">
              <a:lnSpc>
                <a:spcPct val="120000"/>
              </a:lnSpc>
              <a:buFont typeface="Wingdings" pitchFamily="2" charset="2"/>
              <a:buChar char="ü"/>
            </a:pPr>
            <a:r>
              <a:rPr lang="zh-CN" altLang="en-US" sz="1800" dirty="0" smtClean="0">
                <a:latin typeface="微软雅黑" pitchFamily="34" charset="-122"/>
                <a:ea typeface="微软雅黑" pitchFamily="34" charset="-122"/>
              </a:rPr>
              <a:t>狭义</a:t>
            </a:r>
            <a:r>
              <a:rPr lang="zh-CN" altLang="en-US" sz="1800" dirty="0">
                <a:latin typeface="微软雅黑" pitchFamily="34" charset="-122"/>
                <a:ea typeface="微软雅黑" pitchFamily="34" charset="-122"/>
              </a:rPr>
              <a:t>的谈判是指在正式场合下两个或两个以上的组织按一定的程序，对特定问题进行磋商，最后达成协议的过程。</a:t>
            </a:r>
          </a:p>
          <a:p>
            <a:pPr>
              <a:lnSpc>
                <a:spcPct val="120000"/>
              </a:lnSpc>
              <a:buFontTx/>
              <a:buNone/>
            </a:pPr>
            <a:r>
              <a:rPr lang="zh-CN" altLang="en-US" sz="2400" dirty="0"/>
              <a:t>●谈判学是一门正在成长的年轻</a:t>
            </a:r>
            <a:r>
              <a:rPr lang="zh-CN" altLang="en-US" sz="2400" dirty="0" smtClean="0"/>
              <a:t>学科</a:t>
            </a:r>
            <a:endParaRPr lang="zh-CN" altLang="en-US" sz="2400" dirty="0"/>
          </a:p>
        </p:txBody>
      </p:sp>
      <p:pic>
        <p:nvPicPr>
          <p:cNvPr id="270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800600"/>
            <a:ext cx="3487737"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smtClean="0"/>
              <a:t>2.5  </a:t>
            </a:r>
            <a:r>
              <a:rPr lang="zh-CN" altLang="zh-CN" dirty="0" smtClean="0"/>
              <a:t>模拟谈判</a:t>
            </a:r>
            <a:endParaRPr lang="zh-CN" altLang="en-US" dirty="0"/>
          </a:p>
        </p:txBody>
      </p:sp>
      <p:sp>
        <p:nvSpPr>
          <p:cNvPr id="3" name="内容占位符 2"/>
          <p:cNvSpPr>
            <a:spLocks noGrp="1"/>
          </p:cNvSpPr>
          <p:nvPr>
            <p:ph idx="1"/>
          </p:nvPr>
        </p:nvSpPr>
        <p:spPr/>
        <p:txBody>
          <a:bodyPr/>
          <a:lstStyle/>
          <a:p>
            <a:pPr marL="0" indent="0">
              <a:buNone/>
            </a:pPr>
            <a:r>
              <a:rPr lang="en-US" altLang="zh-CN" sz="2800" b="1" dirty="0" smtClean="0">
                <a:solidFill>
                  <a:srgbClr val="660033"/>
                </a:solidFill>
                <a:latin typeface="楷体_GB2312" pitchFamily="49" charset="-122"/>
                <a:ea typeface="楷体_GB2312" pitchFamily="49" charset="-122"/>
              </a:rPr>
              <a:t>2.5.1  </a:t>
            </a:r>
            <a:r>
              <a:rPr lang="zh-CN" altLang="zh-CN" sz="2800" b="1" dirty="0">
                <a:solidFill>
                  <a:srgbClr val="660033"/>
                </a:solidFill>
                <a:latin typeface="楷体_GB2312" pitchFamily="49" charset="-122"/>
                <a:ea typeface="楷体_GB2312" pitchFamily="49" charset="-122"/>
              </a:rPr>
              <a:t>模拟谈判的作用</a:t>
            </a:r>
          </a:p>
          <a:p>
            <a:pPr lvl="0"/>
            <a:r>
              <a:rPr lang="zh-CN" altLang="zh-CN" dirty="0"/>
              <a:t>检验谈判方案是否周密可行 </a:t>
            </a:r>
          </a:p>
          <a:p>
            <a:pPr lvl="1"/>
            <a:r>
              <a:rPr lang="zh-CN" altLang="zh-CN" dirty="0"/>
              <a:t>模拟谈判是对实际正式谈判的模拟，与正式谈判比较接近</a:t>
            </a:r>
            <a:r>
              <a:rPr lang="zh-CN" altLang="zh-CN" dirty="0" smtClean="0"/>
              <a:t>。</a:t>
            </a:r>
            <a:endParaRPr lang="en-US" altLang="zh-CN" dirty="0" smtClean="0"/>
          </a:p>
          <a:p>
            <a:pPr lvl="1"/>
            <a:r>
              <a:rPr lang="zh-CN" altLang="zh-CN" dirty="0" smtClean="0"/>
              <a:t>能够</a:t>
            </a:r>
            <a:r>
              <a:rPr lang="zh-CN" altLang="zh-CN" dirty="0"/>
              <a:t>较为全面严格地检验谈判方案是否切实可行，检查谈判方案存在的问题和不足，及时修正和调整谈判方案。 </a:t>
            </a:r>
          </a:p>
          <a:p>
            <a:pPr lvl="0"/>
            <a:r>
              <a:rPr lang="zh-CN" altLang="zh-CN" dirty="0"/>
              <a:t>训练和提高谈判能力 </a:t>
            </a:r>
          </a:p>
          <a:p>
            <a:pPr lvl="1"/>
            <a:r>
              <a:rPr lang="zh-CN" altLang="zh-CN" dirty="0"/>
              <a:t>模拟谈判不但能使谈判人员了解对方，也能使谈判人员了解自己，通过站在对方角度进行思考，可以使谈判人员在谈判策略设计方面显得更加机智而有针对性，从而提高谈判队伍自身的谈判能力。</a:t>
            </a:r>
          </a:p>
          <a:p>
            <a:endParaRPr lang="zh-CN" altLang="en-US" dirty="0"/>
          </a:p>
        </p:txBody>
      </p:sp>
    </p:spTree>
    <p:extLst>
      <p:ext uri="{BB962C8B-B14F-4D97-AF65-F5344CB8AC3E}">
        <p14:creationId xmlns:p14="http://schemas.microsoft.com/office/powerpoint/2010/main" val="11224630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latin typeface="楷体_GB2312" pitchFamily="49" charset="-122"/>
                <a:ea typeface="楷体_GB2312" pitchFamily="49" charset="-122"/>
              </a:rPr>
              <a:t>2.5.2 </a:t>
            </a:r>
            <a:r>
              <a:rPr lang="zh-CN" altLang="zh-CN" sz="3200" dirty="0">
                <a:latin typeface="楷体_GB2312" pitchFamily="49" charset="-122"/>
                <a:ea typeface="楷体_GB2312" pitchFamily="49" charset="-122"/>
              </a:rPr>
              <a:t>模拟谈判的</a:t>
            </a:r>
            <a:r>
              <a:rPr lang="zh-CN" altLang="zh-CN" sz="3200" dirty="0" smtClean="0">
                <a:latin typeface="楷体_GB2312" pitchFamily="49" charset="-122"/>
                <a:ea typeface="楷体_GB2312" pitchFamily="49" charset="-122"/>
              </a:rPr>
              <a:t>方法</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a:xfrm>
            <a:off x="381000" y="1066800"/>
            <a:ext cx="8382000" cy="5638800"/>
          </a:xfrm>
        </p:spPr>
        <p:txBody>
          <a:bodyPr>
            <a:noAutofit/>
          </a:bodyPr>
          <a:lstStyle/>
          <a:p>
            <a:pPr lvl="0">
              <a:spcBef>
                <a:spcPts val="0"/>
              </a:spcBef>
            </a:pPr>
            <a:r>
              <a:rPr lang="zh-CN" altLang="zh-CN" sz="1800" b="1" dirty="0" smtClean="0"/>
              <a:t>全景</a:t>
            </a:r>
            <a:r>
              <a:rPr lang="zh-CN" altLang="zh-CN" sz="1800" b="1" dirty="0"/>
              <a:t>模拟法</a:t>
            </a:r>
          </a:p>
          <a:p>
            <a:pPr lvl="1">
              <a:spcBef>
                <a:spcPts val="0"/>
              </a:spcBef>
            </a:pPr>
            <a:r>
              <a:rPr lang="zh-CN" altLang="zh-CN" sz="1600" dirty="0"/>
              <a:t>全景模拟法指在想象谈判全过程的前提下，企业有关人员扮成不同的角色所进行的实战性排练。这是最复杂、耗资最大，但也往往是最有效的模拟谈判方法。这种方法一般使用于大型的、复杂的、关系到企业重大利益的谈判</a:t>
            </a:r>
            <a:r>
              <a:rPr lang="zh-CN" altLang="zh-CN" sz="1600" dirty="0" smtClean="0"/>
              <a:t>。</a:t>
            </a:r>
            <a:endParaRPr lang="en-US" altLang="zh-CN" sz="1600" dirty="0" smtClean="0"/>
          </a:p>
          <a:p>
            <a:pPr lvl="1">
              <a:spcBef>
                <a:spcPts val="0"/>
              </a:spcBef>
            </a:pPr>
            <a:r>
              <a:rPr lang="zh-CN" altLang="zh-CN" sz="1600" dirty="0" smtClean="0"/>
              <a:t>在</a:t>
            </a:r>
            <a:r>
              <a:rPr lang="zh-CN" altLang="zh-CN" sz="1600" dirty="0"/>
              <a:t>采用全景模拟法时，应注意以下两点。</a:t>
            </a:r>
          </a:p>
          <a:p>
            <a:pPr marL="914400" lvl="2" indent="0">
              <a:spcBef>
                <a:spcPts val="0"/>
              </a:spcBef>
              <a:buNone/>
            </a:pPr>
            <a:r>
              <a:rPr lang="zh-CN" altLang="zh-CN" sz="1600" dirty="0"/>
              <a:t>（</a:t>
            </a:r>
            <a:r>
              <a:rPr lang="en-US" altLang="zh-CN" sz="1600" dirty="0"/>
              <a:t>1</a:t>
            </a:r>
            <a:r>
              <a:rPr lang="zh-CN" altLang="zh-CN" sz="1600" dirty="0"/>
              <a:t>）合理地想象谈判全过程</a:t>
            </a:r>
          </a:p>
          <a:p>
            <a:pPr marL="914400" lvl="2" indent="0">
              <a:spcBef>
                <a:spcPts val="0"/>
              </a:spcBef>
              <a:buNone/>
            </a:pPr>
            <a:r>
              <a:rPr lang="zh-CN" altLang="zh-CN" sz="1600" dirty="0"/>
              <a:t>（</a:t>
            </a:r>
            <a:r>
              <a:rPr lang="en-US" altLang="zh-CN" sz="1600" dirty="0"/>
              <a:t>2</a:t>
            </a:r>
            <a:r>
              <a:rPr lang="zh-CN" altLang="zh-CN" sz="1600" dirty="0"/>
              <a:t>）尽可能地扮演谈判中所有会出现的人物</a:t>
            </a:r>
          </a:p>
          <a:p>
            <a:pPr lvl="0">
              <a:spcBef>
                <a:spcPts val="0"/>
              </a:spcBef>
            </a:pPr>
            <a:r>
              <a:rPr lang="zh-CN" altLang="zh-CN" sz="1800" b="1" dirty="0"/>
              <a:t>讨论会模拟法</a:t>
            </a:r>
          </a:p>
          <a:p>
            <a:pPr lvl="1">
              <a:spcBef>
                <a:spcPts val="0"/>
              </a:spcBef>
            </a:pPr>
            <a:r>
              <a:rPr lang="zh-CN" altLang="zh-CN" sz="1600" dirty="0"/>
              <a:t>讨论会模拟法类似于</a:t>
            </a:r>
            <a:r>
              <a:rPr lang="en-US" altLang="zh-CN" sz="1600" dirty="0"/>
              <a:t>“</a:t>
            </a:r>
            <a:r>
              <a:rPr lang="zh-CN" altLang="zh-CN" sz="1600" dirty="0"/>
              <a:t>头脑风暴法</a:t>
            </a:r>
            <a:r>
              <a:rPr lang="en-US" altLang="zh-CN" sz="1600" dirty="0"/>
              <a:t>”</a:t>
            </a:r>
            <a:r>
              <a:rPr lang="zh-CN" altLang="zh-CN" sz="1600" dirty="0"/>
              <a:t>。它分为两步</a:t>
            </a:r>
            <a:r>
              <a:rPr lang="zh-CN" altLang="zh-CN" sz="1600" dirty="0" smtClean="0"/>
              <a:t>：</a:t>
            </a:r>
            <a:endParaRPr lang="en-US" altLang="zh-CN" sz="1600" dirty="0" smtClean="0"/>
          </a:p>
          <a:p>
            <a:pPr lvl="2">
              <a:spcBef>
                <a:spcPts val="0"/>
              </a:spcBef>
            </a:pPr>
            <a:r>
              <a:rPr lang="zh-CN" altLang="zh-CN" sz="1600" dirty="0" smtClean="0"/>
              <a:t>第一</a:t>
            </a:r>
            <a:r>
              <a:rPr lang="zh-CN" altLang="zh-CN" sz="1600" dirty="0"/>
              <a:t>步，企业组织参加谈判人员和一些其他相关人员召开讨论会，请他们根据自己的经验，对企业在本次谈判中谋求的利益、对方的基本目标、对方可能采取的策略、己方的对策等问题畅所欲言。不管这些观点、见解如何标新立异，都不会有人指责，有关人员只是忠实地记录，再把会议情况上报领导，作为决策参考</a:t>
            </a:r>
            <a:r>
              <a:rPr lang="zh-CN" altLang="zh-CN" sz="1600" dirty="0" smtClean="0"/>
              <a:t>；</a:t>
            </a:r>
            <a:endParaRPr lang="en-US" altLang="zh-CN" sz="1600" dirty="0" smtClean="0"/>
          </a:p>
          <a:p>
            <a:pPr lvl="2">
              <a:spcBef>
                <a:spcPts val="0"/>
              </a:spcBef>
            </a:pPr>
            <a:r>
              <a:rPr lang="zh-CN" altLang="zh-CN" sz="1600" dirty="0" smtClean="0"/>
              <a:t>第二</a:t>
            </a:r>
            <a:r>
              <a:rPr lang="zh-CN" altLang="zh-CN" sz="1600" dirty="0"/>
              <a:t>步，请人针对谈判中种种可能发生的情况，以及对方可能提出问题等提出疑问，由谈判组成员一一加以解答。</a:t>
            </a:r>
          </a:p>
          <a:p>
            <a:pPr>
              <a:spcBef>
                <a:spcPts val="0"/>
              </a:spcBef>
            </a:pPr>
            <a:r>
              <a:rPr lang="zh-CN" altLang="zh-CN" sz="1600" b="1" dirty="0" smtClean="0"/>
              <a:t>列表</a:t>
            </a:r>
            <a:r>
              <a:rPr lang="zh-CN" altLang="zh-CN" sz="1600" b="1" dirty="0"/>
              <a:t>模拟法</a:t>
            </a:r>
          </a:p>
          <a:p>
            <a:pPr lvl="1">
              <a:spcBef>
                <a:spcPts val="0"/>
              </a:spcBef>
            </a:pPr>
            <a:r>
              <a:rPr lang="zh-CN" altLang="zh-CN" sz="1600" dirty="0"/>
              <a:t>一般使用于小型、常规性的谈判</a:t>
            </a:r>
            <a:r>
              <a:rPr lang="zh-CN" altLang="zh-CN" sz="1600" dirty="0" smtClean="0"/>
              <a:t>。</a:t>
            </a:r>
            <a:endParaRPr lang="en-US" altLang="zh-CN" sz="1600" dirty="0" smtClean="0"/>
          </a:p>
          <a:p>
            <a:pPr lvl="1">
              <a:spcBef>
                <a:spcPts val="0"/>
              </a:spcBef>
            </a:pPr>
            <a:r>
              <a:rPr lang="zh-CN" altLang="zh-CN" sz="1600" dirty="0" smtClean="0"/>
              <a:t>通过</a:t>
            </a:r>
            <a:r>
              <a:rPr lang="zh-CN" altLang="zh-CN" sz="1600" dirty="0"/>
              <a:t>对应表格的形式，在表格的一方列出己方经济、科技、人员、策略等方面的优缺点和对方的目标及策略；另一方则相应的罗列出己方针对这些问题在谈判中所应采取的措施</a:t>
            </a:r>
            <a:r>
              <a:rPr lang="zh-CN" altLang="zh-CN" sz="1600" dirty="0" smtClean="0"/>
              <a:t>。</a:t>
            </a:r>
            <a:endParaRPr lang="zh-CN" altLang="zh-CN" sz="1600" dirty="0"/>
          </a:p>
        </p:txBody>
      </p:sp>
    </p:spTree>
    <p:extLst>
      <p:ext uri="{BB962C8B-B14F-4D97-AF65-F5344CB8AC3E}">
        <p14:creationId xmlns:p14="http://schemas.microsoft.com/office/powerpoint/2010/main" val="21949183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标注 5"/>
          <p:cNvSpPr/>
          <p:nvPr/>
        </p:nvSpPr>
        <p:spPr>
          <a:xfrm>
            <a:off x="467544" y="2781300"/>
            <a:ext cx="2736031" cy="1871663"/>
          </a:xfrm>
          <a:prstGeom prst="rightArrowCallout">
            <a:avLst>
              <a:gd name="adj1" fmla="val 25000"/>
              <a:gd name="adj2" fmla="val 25000"/>
              <a:gd name="adj3" fmla="val 18969"/>
              <a:gd name="adj4" fmla="val 761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6000">
              <a:lnSpc>
                <a:spcPct val="150000"/>
              </a:lnSpc>
              <a:buClr>
                <a:srgbClr val="660066"/>
              </a:buClr>
              <a:buSzPct val="76000"/>
              <a:defRPr/>
            </a:pPr>
            <a:r>
              <a:rPr lang="zh-CN" altLang="en-US" b="1" dirty="0" smtClean="0">
                <a:solidFill>
                  <a:schemeClr val="tx1"/>
                </a:solidFill>
                <a:latin typeface="黑体" panose="02010609060101010101" pitchFamily="49" charset="-122"/>
                <a:ea typeface="黑体" panose="02010609060101010101" pitchFamily="49" charset="-122"/>
              </a:rPr>
              <a:t>谈判信息准备：</a:t>
            </a:r>
            <a:endParaRPr lang="en-US" altLang="zh-CN" b="1" dirty="0" smtClean="0">
              <a:solidFill>
                <a:schemeClr val="tx1"/>
              </a:solidFill>
              <a:latin typeface="黑体" panose="02010609060101010101" pitchFamily="49" charset="-122"/>
              <a:ea typeface="黑体" panose="02010609060101010101" pitchFamily="49" charset="-122"/>
            </a:endParaRPr>
          </a:p>
          <a:p>
            <a:pPr marL="432000" lvl="1" indent="-216000">
              <a:lnSpc>
                <a:spcPct val="150000"/>
              </a:lnSpc>
              <a:buClr>
                <a:srgbClr val="660066"/>
              </a:buClr>
              <a:buSzPct val="66000"/>
              <a:buFont typeface="Wingdings" panose="05000000000000000000" pitchFamily="2" charset="2"/>
              <a:buChar char="l"/>
              <a:defRPr/>
            </a:pPr>
            <a:r>
              <a:rPr lang="zh-CN" altLang="en-US" b="1" dirty="0" smtClean="0">
                <a:solidFill>
                  <a:schemeClr val="tx1"/>
                </a:solidFill>
                <a:latin typeface="黑体" panose="02010609060101010101" pitchFamily="49" charset="-122"/>
                <a:ea typeface="黑体" panose="02010609060101010101" pitchFamily="49" charset="-122"/>
              </a:rPr>
              <a:t>本</a:t>
            </a:r>
            <a:r>
              <a:rPr lang="zh-CN" altLang="en-US" b="1" dirty="0">
                <a:solidFill>
                  <a:schemeClr val="tx1"/>
                </a:solidFill>
                <a:latin typeface="黑体" panose="02010609060101010101" pitchFamily="49" charset="-122"/>
                <a:ea typeface="黑体" panose="02010609060101010101" pitchFamily="49" charset="-122"/>
              </a:rPr>
              <a:t>方分析</a:t>
            </a:r>
            <a:endParaRPr lang="en-US" altLang="zh-CN" b="1" dirty="0">
              <a:solidFill>
                <a:schemeClr val="tx1"/>
              </a:solidFill>
              <a:latin typeface="黑体" panose="02010609060101010101" pitchFamily="49" charset="-122"/>
              <a:ea typeface="黑体" panose="02010609060101010101" pitchFamily="49" charset="-122"/>
            </a:endParaRPr>
          </a:p>
          <a:p>
            <a:pPr marL="432000" lvl="1" indent="-216000">
              <a:lnSpc>
                <a:spcPct val="150000"/>
              </a:lnSpc>
              <a:buClr>
                <a:srgbClr val="660066"/>
              </a:buClr>
              <a:buSzPct val="66000"/>
              <a:buFont typeface="Wingdings" panose="05000000000000000000" pitchFamily="2" charset="2"/>
              <a:buChar char="l"/>
              <a:defRPr/>
            </a:pPr>
            <a:r>
              <a:rPr lang="zh-CN" altLang="en-US" b="1" dirty="0">
                <a:solidFill>
                  <a:schemeClr val="tx1"/>
                </a:solidFill>
                <a:latin typeface="黑体" panose="02010609060101010101" pitchFamily="49" charset="-122"/>
                <a:ea typeface="黑体" panose="02010609060101010101" pitchFamily="49" charset="-122"/>
              </a:rPr>
              <a:t>对手分析</a:t>
            </a:r>
            <a:endParaRPr lang="en-US" altLang="zh-CN" b="1" dirty="0">
              <a:solidFill>
                <a:schemeClr val="tx1"/>
              </a:solidFill>
              <a:latin typeface="黑体" panose="02010609060101010101" pitchFamily="49" charset="-122"/>
              <a:ea typeface="黑体" panose="02010609060101010101" pitchFamily="49" charset="-122"/>
            </a:endParaRPr>
          </a:p>
          <a:p>
            <a:pPr marL="432000" lvl="1" indent="-216000">
              <a:buClr>
                <a:srgbClr val="660066"/>
              </a:buClr>
              <a:buSzPct val="66000"/>
              <a:buFont typeface="Wingdings" panose="05000000000000000000" pitchFamily="2" charset="2"/>
              <a:buChar char="l"/>
              <a:defRPr/>
            </a:pPr>
            <a:r>
              <a:rPr lang="zh-CN" altLang="en-US" b="1" dirty="0">
                <a:solidFill>
                  <a:schemeClr val="tx1"/>
                </a:solidFill>
                <a:latin typeface="黑体" panose="02010609060101010101" pitchFamily="49" charset="-122"/>
                <a:ea typeface="黑体" panose="02010609060101010101" pitchFamily="49" charset="-122"/>
              </a:rPr>
              <a:t>环境与市场信息分析</a:t>
            </a:r>
          </a:p>
        </p:txBody>
      </p:sp>
      <p:sp>
        <p:nvSpPr>
          <p:cNvPr id="7" name="五边形 6"/>
          <p:cNvSpPr/>
          <p:nvPr/>
        </p:nvSpPr>
        <p:spPr>
          <a:xfrm>
            <a:off x="3276600" y="3284538"/>
            <a:ext cx="1655763" cy="936625"/>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chemeClr val="tx1"/>
                </a:solidFill>
                <a:latin typeface="黑体" panose="02010609060101010101" pitchFamily="49" charset="-122"/>
                <a:ea typeface="黑体" panose="02010609060101010101" pitchFamily="49" charset="-122"/>
              </a:rPr>
              <a:t>SWOT</a:t>
            </a:r>
          </a:p>
          <a:p>
            <a:pPr algn="ctr">
              <a:defRPr/>
            </a:pPr>
            <a:r>
              <a:rPr lang="zh-CN" altLang="en-US" b="1" dirty="0">
                <a:solidFill>
                  <a:schemeClr val="tx1"/>
                </a:solidFill>
                <a:latin typeface="黑体" panose="02010609060101010101" pitchFamily="49" charset="-122"/>
                <a:ea typeface="黑体" panose="02010609060101010101" pitchFamily="49" charset="-122"/>
              </a:rPr>
              <a:t>综合分析</a:t>
            </a:r>
          </a:p>
        </p:txBody>
      </p:sp>
      <p:sp>
        <p:nvSpPr>
          <p:cNvPr id="8" name="五边形 7"/>
          <p:cNvSpPr/>
          <p:nvPr/>
        </p:nvSpPr>
        <p:spPr>
          <a:xfrm>
            <a:off x="5076825" y="3284538"/>
            <a:ext cx="1582738" cy="936625"/>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黑体" panose="02010609060101010101" pitchFamily="49" charset="-122"/>
                <a:ea typeface="黑体" panose="02010609060101010101" pitchFamily="49" charset="-122"/>
              </a:rPr>
              <a:t>谈判方案</a:t>
            </a:r>
            <a:endParaRPr lang="en-US" altLang="zh-CN" b="1" dirty="0">
              <a:solidFill>
                <a:schemeClr val="tx1"/>
              </a:solidFill>
              <a:latin typeface="黑体" panose="02010609060101010101" pitchFamily="49" charset="-122"/>
              <a:ea typeface="黑体" panose="02010609060101010101" pitchFamily="49" charset="-122"/>
            </a:endParaRPr>
          </a:p>
          <a:p>
            <a:pPr algn="ctr">
              <a:defRPr/>
            </a:pPr>
            <a:r>
              <a:rPr lang="zh-CN" altLang="en-US" b="1" dirty="0">
                <a:solidFill>
                  <a:schemeClr val="tx1"/>
                </a:solidFill>
                <a:latin typeface="黑体" panose="02010609060101010101" pitchFamily="49" charset="-122"/>
                <a:ea typeface="黑体" panose="02010609060101010101" pitchFamily="49" charset="-122"/>
              </a:rPr>
              <a:t>设计</a:t>
            </a:r>
          </a:p>
        </p:txBody>
      </p:sp>
      <p:sp>
        <p:nvSpPr>
          <p:cNvPr id="9" name="五边形 8"/>
          <p:cNvSpPr/>
          <p:nvPr/>
        </p:nvSpPr>
        <p:spPr>
          <a:xfrm>
            <a:off x="6948488" y="3357563"/>
            <a:ext cx="1584325" cy="935037"/>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黑体" panose="02010609060101010101" pitchFamily="49" charset="-122"/>
                <a:ea typeface="黑体" panose="02010609060101010101" pitchFamily="49" charset="-122"/>
              </a:rPr>
              <a:t>模拟谈判</a:t>
            </a:r>
          </a:p>
        </p:txBody>
      </p:sp>
      <p:sp>
        <p:nvSpPr>
          <p:cNvPr id="10" name="Rectangle 2"/>
          <p:cNvSpPr txBox="1">
            <a:spLocks noChangeArrowheads="1"/>
          </p:cNvSpPr>
          <p:nvPr/>
        </p:nvSpPr>
        <p:spPr bwMode="auto">
          <a:xfrm>
            <a:off x="844840" y="5029200"/>
            <a:ext cx="7142782" cy="672976"/>
          </a:xfrm>
          <a:prstGeom prst="rect">
            <a:avLst/>
          </a:prstGeom>
          <a:noFill/>
          <a:ln w="9525">
            <a:noFill/>
            <a:miter lim="800000"/>
            <a:headEnd/>
            <a:tailEnd/>
          </a:ln>
        </p:spPr>
        <p:txBody>
          <a:bodyPr lIns="0" tIns="0" rIns="0" bIns="0" anchor="ctr" anchorCtr="0"/>
          <a:lstStyle/>
          <a:p>
            <a:pPr algn="ctr">
              <a:buFontTx/>
              <a:buNone/>
              <a:defRPr/>
            </a:pPr>
            <a:r>
              <a:rPr lang="zh-CN" altLang="en-US" sz="2400" b="1" kern="0" dirty="0">
                <a:latin typeface="微软雅黑" panose="020B0503020204020204" pitchFamily="34" charset="-122"/>
                <a:ea typeface="微软雅黑" panose="020B0503020204020204" pitchFamily="34" charset="-122"/>
                <a:cs typeface="+mj-cs"/>
              </a:rPr>
              <a:t>谈判准备工作的流程</a:t>
            </a:r>
          </a:p>
        </p:txBody>
      </p:sp>
      <p:sp>
        <p:nvSpPr>
          <p:cNvPr id="11" name="Rectangle 2"/>
          <p:cNvSpPr txBox="1">
            <a:spLocks noChangeArrowheads="1"/>
          </p:cNvSpPr>
          <p:nvPr/>
        </p:nvSpPr>
        <p:spPr>
          <a:xfrm>
            <a:off x="990600" y="611909"/>
            <a:ext cx="7200900" cy="762000"/>
          </a:xfrm>
          <a:prstGeom prst="rect">
            <a:avLst/>
          </a:prstGeom>
          <a:solidFill>
            <a:schemeClr val="bg1"/>
          </a:solidFill>
        </p:spPr>
        <p:txBody>
          <a:bodyPr tIns="0" bIns="0"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spcBef>
                <a:spcPts val="600"/>
              </a:spcBef>
              <a:buFontTx/>
              <a:defRPr/>
            </a:pPr>
            <a:r>
              <a:rPr lang="zh-CN" altLang="en-US" sz="3200" b="1" kern="0" dirty="0" smtClean="0">
                <a:solidFill>
                  <a:srgbClr val="800000"/>
                </a:solidFill>
                <a:latin typeface="微软雅黑" pitchFamily="34" charset="-122"/>
                <a:ea typeface="微软雅黑" pitchFamily="34" charset="-122"/>
              </a:rPr>
              <a:t>小结：谈判准备工作</a:t>
            </a:r>
          </a:p>
        </p:txBody>
      </p:sp>
    </p:spTree>
    <p:extLst>
      <p:ext uri="{BB962C8B-B14F-4D97-AF65-F5344CB8AC3E}">
        <p14:creationId xmlns:p14="http://schemas.microsoft.com/office/powerpoint/2010/main" val="32671893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solidFill>
            <a:schemeClr val="accent1">
              <a:lumMod val="20000"/>
              <a:lumOff val="80000"/>
            </a:schemeClr>
          </a:solidFill>
        </p:spPr>
        <p:txBody>
          <a:bodyPr/>
          <a:lstStyle/>
          <a:p>
            <a:r>
              <a:rPr lang="zh-CN" altLang="en-US" sz="3600" b="1" dirty="0"/>
              <a:t>第</a:t>
            </a:r>
            <a:r>
              <a:rPr lang="en-US" altLang="zh-CN" sz="3600" b="1" dirty="0"/>
              <a:t>3</a:t>
            </a:r>
            <a:r>
              <a:rPr lang="zh-CN" altLang="en-US" sz="3600" b="1" dirty="0"/>
              <a:t>章 商务谈判策略</a:t>
            </a:r>
          </a:p>
        </p:txBody>
      </p:sp>
      <p:sp>
        <p:nvSpPr>
          <p:cNvPr id="196611" name="Rectangle 3"/>
          <p:cNvSpPr>
            <a:spLocks noGrp="1" noChangeArrowheads="1"/>
          </p:cNvSpPr>
          <p:nvPr>
            <p:ph idx="1"/>
          </p:nvPr>
        </p:nvSpPr>
        <p:spPr/>
        <p:txBody>
          <a:bodyPr/>
          <a:lstStyle/>
          <a:p>
            <a:pPr>
              <a:lnSpc>
                <a:spcPct val="12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25000"/>
              </a:lnSpc>
              <a:buFontTx/>
              <a:buNone/>
            </a:pPr>
            <a:r>
              <a:rPr lang="zh-CN" altLang="en-US" sz="2400" dirty="0">
                <a:latin typeface="楷体_GB2312" pitchFamily="49" charset="-122"/>
                <a:ea typeface="楷体_GB2312" pitchFamily="49" charset="-122"/>
              </a:rPr>
              <a:t>◎开局阶段的谈判策略</a:t>
            </a:r>
          </a:p>
          <a:p>
            <a:pPr>
              <a:lnSpc>
                <a:spcPct val="125000"/>
              </a:lnSpc>
              <a:buFontTx/>
              <a:buNone/>
            </a:pPr>
            <a:r>
              <a:rPr lang="zh-CN" altLang="en-US" sz="2400" dirty="0">
                <a:latin typeface="楷体_GB2312" pitchFamily="49" charset="-122"/>
                <a:ea typeface="楷体_GB2312" pitchFamily="49" charset="-122"/>
              </a:rPr>
              <a:t>◎报价阶段的谈判策略</a:t>
            </a:r>
          </a:p>
          <a:p>
            <a:pPr>
              <a:lnSpc>
                <a:spcPct val="125000"/>
              </a:lnSpc>
              <a:buFontTx/>
              <a:buNone/>
            </a:pPr>
            <a:r>
              <a:rPr lang="zh-CN" altLang="en-US" sz="2400" dirty="0">
                <a:latin typeface="楷体_GB2312" pitchFamily="49" charset="-122"/>
                <a:ea typeface="楷体_GB2312" pitchFamily="49" charset="-122"/>
              </a:rPr>
              <a:t>◎磋商阶段的谈判策略</a:t>
            </a:r>
          </a:p>
          <a:p>
            <a:pPr>
              <a:lnSpc>
                <a:spcPct val="125000"/>
              </a:lnSpc>
              <a:buFontTx/>
              <a:buNone/>
            </a:pPr>
            <a:r>
              <a:rPr lang="zh-CN" altLang="en-US" sz="2400" dirty="0">
                <a:latin typeface="楷体_GB2312" pitchFamily="49" charset="-122"/>
                <a:ea typeface="楷体_GB2312" pitchFamily="49" charset="-122"/>
              </a:rPr>
              <a:t>◎谈判僵局的处理策略</a:t>
            </a:r>
          </a:p>
          <a:p>
            <a:pPr>
              <a:lnSpc>
                <a:spcPct val="125000"/>
              </a:lnSpc>
              <a:buFontTx/>
              <a:buNone/>
            </a:pPr>
            <a:r>
              <a:rPr lang="zh-CN" altLang="en-US" sz="2400" dirty="0">
                <a:latin typeface="楷体_GB2312" pitchFamily="49" charset="-122"/>
                <a:ea typeface="楷体_GB2312" pitchFamily="49" charset="-122"/>
              </a:rPr>
              <a:t>◎结束阶段的谈判策略</a:t>
            </a:r>
            <a:endParaRPr lang="zh-CN" altLang="en-US" sz="2400" b="1" dirty="0">
              <a:latin typeface="楷体_GB2312" pitchFamily="49" charset="-122"/>
              <a:ea typeface="楷体_GB2312" pitchFamily="49" charset="-122"/>
            </a:endParaRPr>
          </a:p>
          <a:p>
            <a:pPr>
              <a:lnSpc>
                <a:spcPct val="90000"/>
              </a:lnSpc>
            </a:pPr>
            <a:endParaRPr lang="zh-CN" altLang="en-US" dirty="0"/>
          </a:p>
          <a:p>
            <a:pPr>
              <a:lnSpc>
                <a:spcPct val="90000"/>
              </a:lnSpc>
            </a:pPr>
            <a:endParaRPr lang="en-US" altLang="zh-CN" sz="2400" dirty="0"/>
          </a:p>
        </p:txBody>
      </p:sp>
      <p:pic>
        <p:nvPicPr>
          <p:cNvPr id="196612"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3.1</a:t>
            </a:r>
            <a:r>
              <a:rPr lang="zh-CN" altLang="en-US" sz="3200" b="1" dirty="0" smtClean="0"/>
              <a:t>　开局</a:t>
            </a:r>
            <a:r>
              <a:rPr lang="zh-CN" altLang="en-US" sz="3200" b="1" dirty="0"/>
              <a:t>阶段的谈判策略</a:t>
            </a:r>
          </a:p>
        </p:txBody>
      </p:sp>
      <p:sp>
        <p:nvSpPr>
          <p:cNvPr id="197635" name="Rectangle 3"/>
          <p:cNvSpPr>
            <a:spLocks noGrp="1" noChangeArrowheads="1"/>
          </p:cNvSpPr>
          <p:nvPr>
            <p:ph idx="1"/>
          </p:nvPr>
        </p:nvSpPr>
        <p:spPr>
          <a:xfrm>
            <a:off x="457200" y="1371600"/>
            <a:ext cx="8305800" cy="3581400"/>
          </a:xfrm>
        </p:spPr>
        <p:txBody>
          <a:bodyPr/>
          <a:lstStyle/>
          <a:p>
            <a:pPr>
              <a:lnSpc>
                <a:spcPct val="130000"/>
              </a:lnSpc>
              <a:buFontTx/>
              <a:buNone/>
            </a:pPr>
            <a:r>
              <a:rPr lang="en-US" altLang="zh-CN" sz="3200" b="1" dirty="0" smtClean="0">
                <a:solidFill>
                  <a:srgbClr val="660033"/>
                </a:solidFill>
                <a:latin typeface="楷体_GB2312" pitchFamily="49" charset="-122"/>
                <a:ea typeface="楷体_GB2312" pitchFamily="49" charset="-122"/>
              </a:rPr>
              <a:t>3.1.1</a:t>
            </a:r>
            <a:r>
              <a:rPr lang="zh-CN" altLang="en-US" sz="3200" b="1" dirty="0" smtClean="0">
                <a:solidFill>
                  <a:srgbClr val="660033"/>
                </a:solidFill>
                <a:latin typeface="楷体_GB2312" pitchFamily="49" charset="-122"/>
                <a:ea typeface="楷体_GB2312" pitchFamily="49" charset="-122"/>
              </a:rPr>
              <a:t>　谈判</a:t>
            </a:r>
            <a:r>
              <a:rPr lang="zh-CN" altLang="en-US" sz="3200" b="1" dirty="0">
                <a:solidFill>
                  <a:srgbClr val="660033"/>
                </a:solidFill>
                <a:latin typeface="楷体_GB2312" pitchFamily="49" charset="-122"/>
                <a:ea typeface="楷体_GB2312" pitchFamily="49" charset="-122"/>
              </a:rPr>
              <a:t>气氛的建立</a:t>
            </a:r>
            <a:endParaRPr lang="zh-CN" altLang="en-US" sz="2800" b="1" dirty="0">
              <a:solidFill>
                <a:srgbClr val="660033"/>
              </a:solidFill>
              <a:latin typeface="楷体_GB2312" pitchFamily="49" charset="-122"/>
              <a:ea typeface="楷体_GB2312" pitchFamily="49" charset="-122"/>
            </a:endParaRPr>
          </a:p>
          <a:p>
            <a:pPr>
              <a:lnSpc>
                <a:spcPct val="130000"/>
              </a:lnSpc>
              <a:buFontTx/>
              <a:buNone/>
            </a:pPr>
            <a:r>
              <a:rPr lang="zh-CN" altLang="en-US" sz="2400" dirty="0"/>
              <a:t>●把握气氛形成的关键时机</a:t>
            </a:r>
          </a:p>
          <a:p>
            <a:pPr>
              <a:lnSpc>
                <a:spcPct val="130000"/>
              </a:lnSpc>
              <a:buFontTx/>
              <a:buNone/>
            </a:pPr>
            <a:r>
              <a:rPr lang="zh-CN" altLang="en-US" sz="2400" dirty="0"/>
              <a:t>●运用中性话题，加强沟通</a:t>
            </a:r>
          </a:p>
          <a:p>
            <a:pPr>
              <a:lnSpc>
                <a:spcPct val="130000"/>
              </a:lnSpc>
              <a:buFontTx/>
              <a:buNone/>
            </a:pPr>
            <a:r>
              <a:rPr lang="zh-CN" altLang="en-US" sz="2400" dirty="0"/>
              <a:t>●树立诚信、可信、富有合作精神的谈判者形象</a:t>
            </a:r>
          </a:p>
          <a:p>
            <a:pPr>
              <a:lnSpc>
                <a:spcPct val="130000"/>
              </a:lnSpc>
              <a:buFontTx/>
              <a:buNone/>
            </a:pPr>
            <a:r>
              <a:rPr lang="zh-CN" altLang="en-US" sz="2400" dirty="0"/>
              <a:t>●注意利用正式谈判前的场外非正式</a:t>
            </a:r>
            <a:r>
              <a:rPr lang="zh-CN" altLang="en-US" sz="2400" dirty="0" smtClean="0"/>
              <a:t>接触</a:t>
            </a:r>
            <a:endParaRPr lang="zh-CN" altLang="en-US" sz="2400" dirty="0"/>
          </a:p>
        </p:txBody>
      </p:sp>
      <p:pic>
        <p:nvPicPr>
          <p:cNvPr id="274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3884" y="4343401"/>
            <a:ext cx="4102408" cy="247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noChangeArrowheads="1"/>
          </p:cNvSpPr>
          <p:nvPr>
            <p:ph idx="1"/>
          </p:nvPr>
        </p:nvSpPr>
        <p:spPr>
          <a:xfrm>
            <a:off x="304800" y="1143000"/>
            <a:ext cx="4419600" cy="5410200"/>
          </a:xfrm>
        </p:spPr>
        <p:txBody>
          <a:bodyPr>
            <a:normAutofit/>
          </a:bodyPr>
          <a:lstStyle/>
          <a:p>
            <a:pPr marL="0" indent="0">
              <a:buNone/>
            </a:pPr>
            <a:r>
              <a:rPr lang="en-US" altLang="zh-CN" sz="2600" b="1" dirty="0">
                <a:solidFill>
                  <a:srgbClr val="660033"/>
                </a:solidFill>
              </a:rPr>
              <a:t>3.1.2 </a:t>
            </a:r>
            <a:r>
              <a:rPr lang="zh-CN" altLang="zh-CN" sz="2600" b="1" dirty="0">
                <a:solidFill>
                  <a:srgbClr val="660033"/>
                </a:solidFill>
              </a:rPr>
              <a:t>协商谈判通则</a:t>
            </a:r>
            <a:endParaRPr lang="zh-CN" altLang="zh-CN" sz="2600" dirty="0">
              <a:solidFill>
                <a:srgbClr val="660033"/>
              </a:solidFill>
            </a:endParaRPr>
          </a:p>
          <a:p>
            <a:r>
              <a:rPr lang="zh-CN" altLang="zh-CN" sz="1700" dirty="0"/>
              <a:t>协商谈判通则是指参与谈判各方共同确定都必须遵守的规章或法则，即双方就谈判目标、计划、 进度和人员等内容进行洽商</a:t>
            </a:r>
            <a:r>
              <a:rPr lang="zh-CN" altLang="zh-CN" sz="1700" dirty="0" smtClean="0"/>
              <a:t>。</a:t>
            </a:r>
            <a:endParaRPr lang="en-US" altLang="zh-CN" sz="1700" dirty="0" smtClean="0"/>
          </a:p>
          <a:p>
            <a:r>
              <a:rPr lang="zh-CN" altLang="zh-CN" sz="1700" dirty="0" smtClean="0"/>
              <a:t>按照</a:t>
            </a:r>
            <a:r>
              <a:rPr lang="zh-CN" altLang="zh-CN" sz="1700" dirty="0"/>
              <a:t>惯例，双方在准备阶段应已对上述问题进行过沟通，并取得了一定的共识。即便如此，在开局阶段，还是有必要对这些具体问题再次进行确认。</a:t>
            </a:r>
          </a:p>
          <a:p>
            <a:r>
              <a:rPr lang="zh-CN" altLang="zh-CN" sz="1700" dirty="0"/>
              <a:t>特别是谈判双方初次见面，互相介绍参加谈判的人员，包括姓名、职衔以及在谈判中的角色等；然后双方进一步明确谈判要达到的目标， 即双方共同追求的合作目标</a:t>
            </a:r>
            <a:r>
              <a:rPr lang="zh-CN" altLang="zh-CN" sz="1700" dirty="0" smtClean="0"/>
              <a:t>；</a:t>
            </a:r>
            <a:endParaRPr lang="en-US" altLang="zh-CN" sz="1700" dirty="0" smtClean="0"/>
          </a:p>
          <a:p>
            <a:r>
              <a:rPr lang="zh-CN" altLang="zh-CN" sz="1700" dirty="0" smtClean="0"/>
              <a:t>同时</a:t>
            </a:r>
            <a:r>
              <a:rPr lang="zh-CN" altLang="zh-CN" sz="1700" dirty="0"/>
              <a:t>双方还要磋商确定谈判的大体议程和进度，以及需要共同遵守的纪律，从而为后续的磋商确定规则，有利于谈判效率的提高</a:t>
            </a:r>
            <a:r>
              <a:rPr lang="zh-CN" altLang="zh-CN" sz="1700" dirty="0" smtClean="0"/>
              <a:t>。</a:t>
            </a:r>
            <a:endParaRPr lang="zh-CN" altLang="zh-CN" sz="1700" dirty="0"/>
          </a:p>
        </p:txBody>
      </p:sp>
      <p:sp>
        <p:nvSpPr>
          <p:cNvPr id="2" name="矩形 1"/>
          <p:cNvSpPr/>
          <p:nvPr/>
        </p:nvSpPr>
        <p:spPr>
          <a:xfrm>
            <a:off x="5010727" y="1143000"/>
            <a:ext cx="3810000" cy="4567404"/>
          </a:xfrm>
          <a:prstGeom prst="rect">
            <a:avLst/>
          </a:prstGeom>
        </p:spPr>
        <p:txBody>
          <a:bodyPr wrap="square">
            <a:spAutoFit/>
          </a:bodyPr>
          <a:lstStyle/>
          <a:p>
            <a:pPr lvl="0" fontAlgn="auto">
              <a:spcBef>
                <a:spcPct val="20000"/>
              </a:spcBef>
              <a:spcAft>
                <a:spcPts val="0"/>
              </a:spcAft>
              <a:buClr>
                <a:srgbClr val="660033"/>
              </a:buClr>
              <a:buSzPct val="113000"/>
            </a:pPr>
            <a:r>
              <a:rPr lang="en-US" altLang="zh-CN" sz="2600" b="1" dirty="0" smtClean="0">
                <a:solidFill>
                  <a:srgbClr val="660033"/>
                </a:solidFill>
                <a:latin typeface="微软雅黑" pitchFamily="34" charset="-122"/>
                <a:ea typeface="微软雅黑" pitchFamily="34" charset="-122"/>
              </a:rPr>
              <a:t>3.1.3</a:t>
            </a:r>
            <a:r>
              <a:rPr lang="zh-CN" altLang="zh-CN" sz="2600" b="1" dirty="0" smtClean="0">
                <a:solidFill>
                  <a:srgbClr val="660033"/>
                </a:solidFill>
                <a:latin typeface="微软雅黑" pitchFamily="34" charset="-122"/>
                <a:ea typeface="微软雅黑" pitchFamily="34" charset="-122"/>
              </a:rPr>
              <a:t>进行</a:t>
            </a:r>
            <a:r>
              <a:rPr lang="zh-CN" altLang="zh-CN" sz="2600" b="1" dirty="0">
                <a:solidFill>
                  <a:srgbClr val="660033"/>
                </a:solidFill>
                <a:latin typeface="微软雅黑" pitchFamily="34" charset="-122"/>
                <a:ea typeface="微软雅黑" pitchFamily="34" charset="-122"/>
              </a:rPr>
              <a:t>开场陈述</a:t>
            </a:r>
            <a:endParaRPr lang="zh-CN" altLang="zh-CN" sz="2600" dirty="0">
              <a:solidFill>
                <a:srgbClr val="660033"/>
              </a:solidFill>
              <a:latin typeface="微软雅黑" pitchFamily="34" charset="-122"/>
              <a:ea typeface="微软雅黑" pitchFamily="34" charset="-122"/>
            </a:endParaRPr>
          </a:p>
          <a:p>
            <a:pPr marL="252000" lvl="0" indent="-252000" fontAlgn="auto">
              <a:spcBef>
                <a:spcPct val="20000"/>
              </a:spcBef>
              <a:spcAft>
                <a:spcPts val="0"/>
              </a:spcAft>
              <a:buClr>
                <a:srgbClr val="660033"/>
              </a:buClr>
              <a:buSzPct val="113000"/>
              <a:buFont typeface="Arial" pitchFamily="34" charset="0"/>
              <a:buChar char="•"/>
            </a:pPr>
            <a:r>
              <a:rPr lang="zh-CN" altLang="zh-CN" dirty="0" smtClean="0">
                <a:solidFill>
                  <a:prstClr val="black"/>
                </a:solidFill>
                <a:latin typeface="微软雅黑" pitchFamily="34" charset="-122"/>
                <a:ea typeface="微软雅黑" pitchFamily="34" charset="-122"/>
              </a:rPr>
              <a:t>开场</a:t>
            </a:r>
            <a:r>
              <a:rPr lang="zh-CN" altLang="zh-CN" dirty="0">
                <a:solidFill>
                  <a:prstClr val="black"/>
                </a:solidFill>
                <a:latin typeface="微软雅黑" pitchFamily="34" charset="-122"/>
                <a:ea typeface="微软雅黑" pitchFamily="34" charset="-122"/>
              </a:rPr>
              <a:t>陈述，是指在开始阶段双方就当次谈判的内容，陈述各自的观点、立场及其建议</a:t>
            </a:r>
            <a:r>
              <a:rPr lang="zh-CN" altLang="zh-CN" dirty="0" smtClean="0">
                <a:solidFill>
                  <a:prstClr val="black"/>
                </a:solidFill>
                <a:latin typeface="微软雅黑" pitchFamily="34" charset="-122"/>
                <a:ea typeface="微软雅黑" pitchFamily="34" charset="-122"/>
              </a:rPr>
              <a:t>。</a:t>
            </a:r>
            <a:endParaRPr lang="en-US" altLang="zh-CN" dirty="0" smtClean="0">
              <a:solidFill>
                <a:prstClr val="black"/>
              </a:solidFill>
              <a:latin typeface="微软雅黑" pitchFamily="34" charset="-122"/>
              <a:ea typeface="微软雅黑" pitchFamily="34" charset="-122"/>
            </a:endParaRPr>
          </a:p>
          <a:p>
            <a:pPr marL="252000" lvl="0" indent="-252000" fontAlgn="auto">
              <a:spcBef>
                <a:spcPct val="20000"/>
              </a:spcBef>
              <a:spcAft>
                <a:spcPts val="0"/>
              </a:spcAft>
              <a:buClr>
                <a:srgbClr val="660033"/>
              </a:buClr>
              <a:buSzPct val="113000"/>
              <a:buFont typeface="Arial" pitchFamily="34" charset="0"/>
              <a:buChar char="•"/>
            </a:pPr>
            <a:r>
              <a:rPr lang="zh-CN" altLang="zh-CN" dirty="0" smtClean="0">
                <a:solidFill>
                  <a:prstClr val="black"/>
                </a:solidFill>
                <a:latin typeface="微软雅黑" pitchFamily="34" charset="-122"/>
                <a:ea typeface="微软雅黑" pitchFamily="34" charset="-122"/>
              </a:rPr>
              <a:t>它</a:t>
            </a:r>
            <a:r>
              <a:rPr lang="zh-CN" altLang="zh-CN" dirty="0">
                <a:solidFill>
                  <a:prstClr val="black"/>
                </a:solidFill>
                <a:latin typeface="微软雅黑" pitchFamily="34" charset="-122"/>
                <a:ea typeface="微软雅黑" pitchFamily="34" charset="-122"/>
              </a:rPr>
              <a:t>的任务是：让双方能把当次谈判所涉及的内容全部提示出来，同时，使双方彼此了解对方对当次谈判内容所持有的立场与观点，并在此基础上，就一些分歧分别发表建设性意见或倡议</a:t>
            </a:r>
            <a:r>
              <a:rPr lang="zh-CN" altLang="zh-CN" dirty="0" smtClean="0">
                <a:solidFill>
                  <a:prstClr val="black"/>
                </a:solidFill>
                <a:latin typeface="微软雅黑" pitchFamily="34" charset="-122"/>
                <a:ea typeface="微软雅黑" pitchFamily="34" charset="-122"/>
              </a:rPr>
              <a:t>。</a:t>
            </a:r>
            <a:endParaRPr lang="en-US" altLang="zh-CN" dirty="0" smtClean="0">
              <a:solidFill>
                <a:prstClr val="black"/>
              </a:solidFill>
              <a:latin typeface="微软雅黑" pitchFamily="34" charset="-122"/>
              <a:ea typeface="微软雅黑" pitchFamily="34" charset="-122"/>
            </a:endParaRPr>
          </a:p>
          <a:p>
            <a:pPr marL="252000" lvl="0" indent="-252000" fontAlgn="auto">
              <a:spcBef>
                <a:spcPct val="20000"/>
              </a:spcBef>
              <a:spcAft>
                <a:spcPts val="0"/>
              </a:spcAft>
              <a:buClr>
                <a:srgbClr val="660033"/>
              </a:buClr>
              <a:buSzPct val="113000"/>
              <a:buFont typeface="Arial" pitchFamily="34" charset="0"/>
              <a:buChar char="•"/>
            </a:pPr>
            <a:r>
              <a:rPr lang="zh-CN" altLang="zh-CN" dirty="0" smtClean="0">
                <a:solidFill>
                  <a:prstClr val="black"/>
                </a:solidFill>
                <a:latin typeface="微软雅黑" pitchFamily="34" charset="-122"/>
                <a:ea typeface="微软雅黑" pitchFamily="34" charset="-122"/>
              </a:rPr>
              <a:t>谈判</a:t>
            </a:r>
            <a:r>
              <a:rPr lang="zh-CN" altLang="zh-CN" dirty="0">
                <a:solidFill>
                  <a:prstClr val="black"/>
                </a:solidFill>
                <a:latin typeface="微软雅黑" pitchFamily="34" charset="-122"/>
                <a:ea typeface="微软雅黑" pitchFamily="34" charset="-122"/>
              </a:rPr>
              <a:t>各方应注意选择合适的时机进行开场陈述，简明扼要地表达已方的观点、立场和建议，措辞诚恳又不失锋芒，介绍己方情况时尽量客观。</a:t>
            </a:r>
            <a:endParaRPr lang="zh-CN" altLang="en-US" dirty="0">
              <a:solidFill>
                <a:prstClr val="black"/>
              </a:solidFill>
              <a:latin typeface="微软雅黑" pitchFamily="34" charset="-122"/>
              <a:ea typeface="楷体_GB2312" pitchFamily="49" charset="-122"/>
            </a:endParaRPr>
          </a:p>
        </p:txBody>
      </p:sp>
      <p:sp>
        <p:nvSpPr>
          <p:cNvPr id="3" name="标题 2"/>
          <p:cNvSpPr>
            <a:spLocks noGrp="1"/>
          </p:cNvSpPr>
          <p:nvPr>
            <p:ph type="title"/>
          </p:nvPr>
        </p:nvSpPr>
        <p:spPr>
          <a:xfrm>
            <a:off x="457200" y="274638"/>
            <a:ext cx="8229600" cy="334962"/>
          </a:xfrm>
        </p:spPr>
        <p:txBody>
          <a:bodyPr>
            <a:normAutofit fontScale="90000"/>
          </a:bodyPr>
          <a:lstStyle/>
          <a:p>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3.2</a:t>
            </a:r>
            <a:r>
              <a:rPr lang="zh-CN" altLang="en-US" sz="3200" b="1" dirty="0" smtClean="0"/>
              <a:t>　报价</a:t>
            </a:r>
            <a:r>
              <a:rPr lang="zh-CN" altLang="en-US" sz="3200" b="1" dirty="0"/>
              <a:t>阶段的谈判策略</a:t>
            </a:r>
          </a:p>
        </p:txBody>
      </p:sp>
      <p:sp>
        <p:nvSpPr>
          <p:cNvPr id="199683" name="Rectangle 3"/>
          <p:cNvSpPr>
            <a:spLocks noGrp="1" noChangeArrowheads="1"/>
          </p:cNvSpPr>
          <p:nvPr>
            <p:ph idx="1"/>
          </p:nvPr>
        </p:nvSpPr>
        <p:spPr/>
        <p:txBody>
          <a:bodyPr/>
          <a:lstStyle/>
          <a:p>
            <a:pPr>
              <a:buFontTx/>
              <a:buNone/>
            </a:pPr>
            <a:r>
              <a:rPr lang="en-US" altLang="zh-CN" sz="2800" b="1" dirty="0" smtClean="0">
                <a:solidFill>
                  <a:srgbClr val="660033"/>
                </a:solidFill>
                <a:latin typeface="楷体_GB2312" pitchFamily="49" charset="-122"/>
                <a:ea typeface="楷体_GB2312" pitchFamily="49" charset="-122"/>
              </a:rPr>
              <a:t>3.2.1</a:t>
            </a:r>
            <a:r>
              <a:rPr lang="zh-CN" altLang="en-US" sz="2800" b="1" dirty="0" smtClean="0">
                <a:solidFill>
                  <a:srgbClr val="660033"/>
                </a:solidFill>
                <a:latin typeface="楷体_GB2312" pitchFamily="49" charset="-122"/>
                <a:ea typeface="楷体_GB2312" pitchFamily="49" charset="-122"/>
              </a:rPr>
              <a:t>　报价</a:t>
            </a:r>
            <a:r>
              <a:rPr lang="zh-CN" altLang="en-US" sz="2800" b="1" dirty="0">
                <a:solidFill>
                  <a:srgbClr val="660033"/>
                </a:solidFill>
                <a:latin typeface="楷体_GB2312" pitchFamily="49" charset="-122"/>
                <a:ea typeface="楷体_GB2312" pitchFamily="49" charset="-122"/>
              </a:rPr>
              <a:t>的原则</a:t>
            </a:r>
          </a:p>
          <a:p>
            <a:pPr>
              <a:buFontTx/>
              <a:buNone/>
            </a:pPr>
            <a:endParaRPr lang="en-US" altLang="zh-CN" sz="2800" b="1" dirty="0">
              <a:latin typeface="楷体_GB2312" pitchFamily="49" charset="-122"/>
              <a:ea typeface="楷体_GB2312" pitchFamily="49" charset="-122"/>
            </a:endParaRPr>
          </a:p>
        </p:txBody>
      </p:sp>
      <p:sp>
        <p:nvSpPr>
          <p:cNvPr id="199690" name="Rectangle 10"/>
          <p:cNvSpPr>
            <a:spLocks noChangeArrowheads="1"/>
          </p:cNvSpPr>
          <p:nvPr/>
        </p:nvSpPr>
        <p:spPr bwMode="auto">
          <a:xfrm>
            <a:off x="1866900" y="25146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691" name="Rectangle 11"/>
          <p:cNvSpPr>
            <a:spLocks noChangeArrowheads="1"/>
          </p:cNvSpPr>
          <p:nvPr/>
        </p:nvSpPr>
        <p:spPr bwMode="auto">
          <a:xfrm>
            <a:off x="1866900" y="24384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2" name="Rectangle 12"/>
          <p:cNvSpPr>
            <a:spLocks noChangeArrowheads="1"/>
          </p:cNvSpPr>
          <p:nvPr/>
        </p:nvSpPr>
        <p:spPr bwMode="auto">
          <a:xfrm>
            <a:off x="1938338" y="24384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原则一</a:t>
            </a:r>
          </a:p>
        </p:txBody>
      </p:sp>
      <p:sp>
        <p:nvSpPr>
          <p:cNvPr id="199694" name="Rectangle 14"/>
          <p:cNvSpPr>
            <a:spLocks noChangeArrowheads="1"/>
          </p:cNvSpPr>
          <p:nvPr/>
        </p:nvSpPr>
        <p:spPr bwMode="auto">
          <a:xfrm>
            <a:off x="1397000" y="2768600"/>
            <a:ext cx="27305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latin typeface="楷体_GB2312" pitchFamily="49" charset="-122"/>
                <a:ea typeface="楷体_GB2312" pitchFamily="49" charset="-122"/>
              </a:rPr>
              <a:t>对卖方而言，</a:t>
            </a:r>
            <a:r>
              <a:rPr lang="zh-CN" altLang="en-US">
                <a:latin typeface="楷体_GB2312" pitchFamily="49" charset="-122"/>
                <a:ea typeface="楷体_GB2312" pitchFamily="49" charset="-122"/>
              </a:rPr>
              <a:t>开盘价必须是最高的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对买方而言，开盘价必须是最低的</a:t>
            </a:r>
            <a:r>
              <a:rPr lang="en-US" altLang="zh-CN">
                <a:latin typeface="楷体_GB2312" pitchFamily="49" charset="-122"/>
                <a:ea typeface="楷体_GB2312" pitchFamily="49" charset="-122"/>
              </a:rPr>
              <a:t>) </a:t>
            </a:r>
          </a:p>
        </p:txBody>
      </p:sp>
      <p:sp>
        <p:nvSpPr>
          <p:cNvPr id="199695" name="Rectangle 15"/>
          <p:cNvSpPr>
            <a:spLocks noChangeArrowheads="1"/>
          </p:cNvSpPr>
          <p:nvPr/>
        </p:nvSpPr>
        <p:spPr bwMode="auto">
          <a:xfrm>
            <a:off x="4521200" y="25273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696" name="Rectangle 16"/>
          <p:cNvSpPr>
            <a:spLocks noChangeArrowheads="1"/>
          </p:cNvSpPr>
          <p:nvPr/>
        </p:nvSpPr>
        <p:spPr bwMode="auto">
          <a:xfrm>
            <a:off x="4521200" y="24511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7" name="Rectangle 17"/>
          <p:cNvSpPr>
            <a:spLocks noChangeArrowheads="1"/>
          </p:cNvSpPr>
          <p:nvPr/>
        </p:nvSpPr>
        <p:spPr bwMode="auto">
          <a:xfrm>
            <a:off x="4592638" y="24511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原则二</a:t>
            </a:r>
          </a:p>
        </p:txBody>
      </p:sp>
      <p:sp>
        <p:nvSpPr>
          <p:cNvPr id="199698" name="Rectangle 18"/>
          <p:cNvSpPr>
            <a:spLocks noChangeArrowheads="1"/>
          </p:cNvSpPr>
          <p:nvPr/>
        </p:nvSpPr>
        <p:spPr bwMode="auto">
          <a:xfrm>
            <a:off x="4013200" y="3124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ea typeface="楷体_GB2312" pitchFamily="49" charset="-122"/>
              </a:rPr>
              <a:t>开盘价必须合乎情理</a:t>
            </a:r>
            <a:endParaRPr lang="zh-CN" altLang="en-US">
              <a:ea typeface="楷体_GB2312" pitchFamily="49" charset="-122"/>
            </a:endParaRPr>
          </a:p>
        </p:txBody>
      </p:sp>
      <p:sp>
        <p:nvSpPr>
          <p:cNvPr id="199699" name="Rectangle 19"/>
          <p:cNvSpPr>
            <a:spLocks noChangeArrowheads="1"/>
          </p:cNvSpPr>
          <p:nvPr/>
        </p:nvSpPr>
        <p:spPr bwMode="auto">
          <a:xfrm>
            <a:off x="1866900" y="42291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700" name="Rectangle 20"/>
          <p:cNvSpPr>
            <a:spLocks noChangeArrowheads="1"/>
          </p:cNvSpPr>
          <p:nvPr/>
        </p:nvSpPr>
        <p:spPr bwMode="auto">
          <a:xfrm>
            <a:off x="1866900" y="41529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701" name="Rectangle 21"/>
          <p:cNvSpPr>
            <a:spLocks noChangeArrowheads="1"/>
          </p:cNvSpPr>
          <p:nvPr/>
        </p:nvSpPr>
        <p:spPr bwMode="auto">
          <a:xfrm>
            <a:off x="1938338" y="41529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原则三</a:t>
            </a:r>
          </a:p>
        </p:txBody>
      </p:sp>
      <p:sp>
        <p:nvSpPr>
          <p:cNvPr id="199702" name="Rectangle 22"/>
          <p:cNvSpPr>
            <a:spLocks noChangeArrowheads="1"/>
          </p:cNvSpPr>
          <p:nvPr/>
        </p:nvSpPr>
        <p:spPr bwMode="auto">
          <a:xfrm>
            <a:off x="1524000" y="4775200"/>
            <a:ext cx="2667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latin typeface="楷体_GB2312" pitchFamily="49" charset="-122"/>
                <a:ea typeface="楷体_GB2312" pitchFamily="49" charset="-122"/>
              </a:rPr>
              <a:t>报价应该坚定、明确、清楚</a:t>
            </a:r>
            <a:r>
              <a:rPr lang="zh-CN" altLang="en-US">
                <a:latin typeface="楷体_GB2312" pitchFamily="49" charset="-122"/>
                <a:ea typeface="楷体_GB2312" pitchFamily="49" charset="-122"/>
              </a:rPr>
              <a:t> </a:t>
            </a:r>
          </a:p>
        </p:txBody>
      </p:sp>
      <p:sp>
        <p:nvSpPr>
          <p:cNvPr id="199703" name="Rectangle 23"/>
          <p:cNvSpPr>
            <a:spLocks noChangeArrowheads="1"/>
          </p:cNvSpPr>
          <p:nvPr/>
        </p:nvSpPr>
        <p:spPr bwMode="auto">
          <a:xfrm>
            <a:off x="4521200" y="42418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704" name="Rectangle 24"/>
          <p:cNvSpPr>
            <a:spLocks noChangeArrowheads="1"/>
          </p:cNvSpPr>
          <p:nvPr/>
        </p:nvSpPr>
        <p:spPr bwMode="auto">
          <a:xfrm>
            <a:off x="4521200" y="41656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705" name="Rectangle 25"/>
          <p:cNvSpPr>
            <a:spLocks noChangeArrowheads="1"/>
          </p:cNvSpPr>
          <p:nvPr/>
        </p:nvSpPr>
        <p:spPr bwMode="auto">
          <a:xfrm>
            <a:off x="4592638" y="41656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原则四</a:t>
            </a:r>
          </a:p>
        </p:txBody>
      </p:sp>
      <p:sp>
        <p:nvSpPr>
          <p:cNvPr id="199706" name="Rectangle 26"/>
          <p:cNvSpPr>
            <a:spLocks noChangeArrowheads="1"/>
          </p:cNvSpPr>
          <p:nvPr/>
        </p:nvSpPr>
        <p:spPr bwMode="auto">
          <a:xfrm>
            <a:off x="4191000" y="4768850"/>
            <a:ext cx="26797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latin typeface="楷体_GB2312" pitchFamily="49" charset="-122"/>
                <a:ea typeface="楷体_GB2312" pitchFamily="49" charset="-122"/>
              </a:rPr>
              <a:t>不对报价作主动的解释、说明</a:t>
            </a:r>
            <a:r>
              <a:rPr lang="zh-CN" altLang="en-US">
                <a:latin typeface="楷体_GB2312" pitchFamily="49" charset="-122"/>
                <a:ea typeface="楷体_GB2312" pitchFamily="49" charset="-122"/>
              </a:rPr>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3.2.2</a:t>
            </a:r>
            <a:r>
              <a:rPr lang="zh-CN" altLang="en-US" sz="2800" b="1" dirty="0" smtClean="0">
                <a:latin typeface="楷体_GB2312" pitchFamily="49" charset="-122"/>
                <a:ea typeface="楷体_GB2312" pitchFamily="49" charset="-122"/>
              </a:rPr>
              <a:t>　报价</a:t>
            </a:r>
            <a:r>
              <a:rPr lang="zh-CN" altLang="en-US" sz="2800" b="1" dirty="0">
                <a:latin typeface="楷体_GB2312" pitchFamily="49" charset="-122"/>
                <a:ea typeface="楷体_GB2312" pitchFamily="49" charset="-122"/>
              </a:rPr>
              <a:t>的方式</a:t>
            </a:r>
          </a:p>
        </p:txBody>
      </p:sp>
      <p:grpSp>
        <p:nvGrpSpPr>
          <p:cNvPr id="200730" name="Group 26"/>
          <p:cNvGrpSpPr>
            <a:grpSpLocks/>
          </p:cNvGrpSpPr>
          <p:nvPr/>
        </p:nvGrpSpPr>
        <p:grpSpPr bwMode="auto">
          <a:xfrm>
            <a:off x="1752600" y="3756025"/>
            <a:ext cx="5108575" cy="1349375"/>
            <a:chOff x="1451" y="2372"/>
            <a:chExt cx="3789" cy="1410"/>
          </a:xfrm>
        </p:grpSpPr>
        <p:sp>
          <p:nvSpPr>
            <p:cNvPr id="200731" name="Line 27"/>
            <p:cNvSpPr>
              <a:spLocks noChangeShapeType="1"/>
            </p:cNvSpPr>
            <p:nvPr/>
          </p:nvSpPr>
          <p:spPr bwMode="auto">
            <a:xfrm>
              <a:off x="2903" y="3676"/>
              <a:ext cx="1088" cy="0"/>
            </a:xfrm>
            <a:prstGeom prst="line">
              <a:avLst/>
            </a:prstGeom>
            <a:noFill/>
            <a:ln w="9525">
              <a:solidFill>
                <a:srgbClr val="90909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732" name="AutoShape 28"/>
            <p:cNvSpPr>
              <a:spLocks noChangeArrowheads="1"/>
            </p:cNvSpPr>
            <p:nvPr/>
          </p:nvSpPr>
          <p:spPr bwMode="auto">
            <a:xfrm rot="20460000">
              <a:off x="3387" y="3046"/>
              <a:ext cx="1352" cy="74"/>
            </a:xfrm>
            <a:prstGeom prst="roundRect">
              <a:avLst>
                <a:gd name="adj" fmla="val 40903"/>
              </a:avLst>
            </a:pr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733" name="AutoShape 29"/>
            <p:cNvSpPr>
              <a:spLocks noChangeArrowheads="1"/>
            </p:cNvSpPr>
            <p:nvPr/>
          </p:nvSpPr>
          <p:spPr bwMode="auto">
            <a:xfrm>
              <a:off x="2124" y="3267"/>
              <a:ext cx="1343" cy="74"/>
            </a:xfrm>
            <a:prstGeom prst="roundRect">
              <a:avLst>
                <a:gd name="adj" fmla="val 40903"/>
              </a:avLst>
            </a:pr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734" name="Freeform 30"/>
            <p:cNvSpPr>
              <a:spLocks/>
            </p:cNvSpPr>
            <p:nvPr/>
          </p:nvSpPr>
          <p:spPr bwMode="auto">
            <a:xfrm>
              <a:off x="1992" y="2999"/>
              <a:ext cx="203" cy="337"/>
            </a:xfrm>
            <a:custGeom>
              <a:avLst/>
              <a:gdLst>
                <a:gd name="T0" fmla="*/ 70 w 203"/>
                <a:gd name="T1" fmla="*/ 16 h 337"/>
                <a:gd name="T2" fmla="*/ 189 w 203"/>
                <a:gd name="T3" fmla="*/ 271 h 337"/>
                <a:gd name="T4" fmla="*/ 201 w 203"/>
                <a:gd name="T5" fmla="*/ 294 h 337"/>
                <a:gd name="T6" fmla="*/ 202 w 203"/>
                <a:gd name="T7" fmla="*/ 306 h 337"/>
                <a:gd name="T8" fmla="*/ 194 w 203"/>
                <a:gd name="T9" fmla="*/ 322 h 337"/>
                <a:gd name="T10" fmla="*/ 175 w 203"/>
                <a:gd name="T11" fmla="*/ 336 h 337"/>
                <a:gd name="T12" fmla="*/ 157 w 203"/>
                <a:gd name="T13" fmla="*/ 336 h 337"/>
                <a:gd name="T14" fmla="*/ 141 w 203"/>
                <a:gd name="T15" fmla="*/ 331 h 337"/>
                <a:gd name="T16" fmla="*/ 132 w 203"/>
                <a:gd name="T17" fmla="*/ 322 h 337"/>
                <a:gd name="T18" fmla="*/ 124 w 203"/>
                <a:gd name="T19" fmla="*/ 314 h 337"/>
                <a:gd name="T20" fmla="*/ 0 w 203"/>
                <a:gd name="T21" fmla="*/ 39 h 337"/>
                <a:gd name="T22" fmla="*/ 0 w 203"/>
                <a:gd name="T23" fmla="*/ 24 h 337"/>
                <a:gd name="T24" fmla="*/ 8 w 203"/>
                <a:gd name="T25" fmla="*/ 16 h 337"/>
                <a:gd name="T26" fmla="*/ 16 w 203"/>
                <a:gd name="T27" fmla="*/ 8 h 337"/>
                <a:gd name="T28" fmla="*/ 23 w 203"/>
                <a:gd name="T29" fmla="*/ 0 h 337"/>
                <a:gd name="T30" fmla="*/ 39 w 203"/>
                <a:gd name="T31" fmla="*/ 0 h 337"/>
                <a:gd name="T32" fmla="*/ 47 w 203"/>
                <a:gd name="T33" fmla="*/ 0 h 337"/>
                <a:gd name="T34" fmla="*/ 62 w 203"/>
                <a:gd name="T35" fmla="*/ 8 h 337"/>
                <a:gd name="T36" fmla="*/ 70 w 203"/>
                <a:gd name="T37" fmla="*/ 1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3" h="337">
                  <a:moveTo>
                    <a:pt x="70" y="16"/>
                  </a:moveTo>
                  <a:lnTo>
                    <a:pt x="189" y="271"/>
                  </a:lnTo>
                  <a:lnTo>
                    <a:pt x="201" y="294"/>
                  </a:lnTo>
                  <a:lnTo>
                    <a:pt x="202" y="306"/>
                  </a:lnTo>
                  <a:lnTo>
                    <a:pt x="194" y="322"/>
                  </a:lnTo>
                  <a:lnTo>
                    <a:pt x="175" y="336"/>
                  </a:lnTo>
                  <a:lnTo>
                    <a:pt x="157" y="336"/>
                  </a:lnTo>
                  <a:lnTo>
                    <a:pt x="141" y="331"/>
                  </a:lnTo>
                  <a:lnTo>
                    <a:pt x="132" y="322"/>
                  </a:lnTo>
                  <a:lnTo>
                    <a:pt x="124" y="314"/>
                  </a:lnTo>
                  <a:lnTo>
                    <a:pt x="0" y="39"/>
                  </a:lnTo>
                  <a:lnTo>
                    <a:pt x="0" y="24"/>
                  </a:lnTo>
                  <a:lnTo>
                    <a:pt x="8" y="16"/>
                  </a:lnTo>
                  <a:lnTo>
                    <a:pt x="16" y="8"/>
                  </a:lnTo>
                  <a:lnTo>
                    <a:pt x="23" y="0"/>
                  </a:lnTo>
                  <a:lnTo>
                    <a:pt x="39" y="0"/>
                  </a:lnTo>
                  <a:lnTo>
                    <a:pt x="47" y="0"/>
                  </a:lnTo>
                  <a:lnTo>
                    <a:pt x="62" y="8"/>
                  </a:lnTo>
                  <a:lnTo>
                    <a:pt x="70" y="16"/>
                  </a:lnTo>
                </a:path>
              </a:pathLst>
            </a:custGeom>
            <a:solidFill>
              <a:srgbClr val="D0D0D0"/>
            </a:solidFill>
            <a:ln w="9525" cap="rnd" cmpd="sng">
              <a:solidFill>
                <a:srgbClr val="90909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5" name="Freeform 31"/>
            <p:cNvSpPr>
              <a:spLocks/>
            </p:cNvSpPr>
            <p:nvPr/>
          </p:nvSpPr>
          <p:spPr bwMode="auto">
            <a:xfrm>
              <a:off x="4626" y="2528"/>
              <a:ext cx="78" cy="366"/>
            </a:xfrm>
            <a:custGeom>
              <a:avLst/>
              <a:gdLst>
                <a:gd name="T0" fmla="*/ 0 w 78"/>
                <a:gd name="T1" fmla="*/ 316 h 366"/>
                <a:gd name="T2" fmla="*/ 0 w 78"/>
                <a:gd name="T3" fmla="*/ 47 h 366"/>
                <a:gd name="T4" fmla="*/ 9 w 78"/>
                <a:gd name="T5" fmla="*/ 24 h 366"/>
                <a:gd name="T6" fmla="*/ 17 w 78"/>
                <a:gd name="T7" fmla="*/ 8 h 366"/>
                <a:gd name="T8" fmla="*/ 24 w 78"/>
                <a:gd name="T9" fmla="*/ 0 h 366"/>
                <a:gd name="T10" fmla="*/ 39 w 78"/>
                <a:gd name="T11" fmla="*/ 0 h 366"/>
                <a:gd name="T12" fmla="*/ 61 w 78"/>
                <a:gd name="T13" fmla="*/ 8 h 366"/>
                <a:gd name="T14" fmla="*/ 69 w 78"/>
                <a:gd name="T15" fmla="*/ 16 h 366"/>
                <a:gd name="T16" fmla="*/ 76 w 78"/>
                <a:gd name="T17" fmla="*/ 24 h 366"/>
                <a:gd name="T18" fmla="*/ 76 w 78"/>
                <a:gd name="T19" fmla="*/ 39 h 366"/>
                <a:gd name="T20" fmla="*/ 77 w 78"/>
                <a:gd name="T21" fmla="*/ 316 h 366"/>
                <a:gd name="T22" fmla="*/ 77 w 78"/>
                <a:gd name="T23" fmla="*/ 344 h 366"/>
                <a:gd name="T24" fmla="*/ 71 w 78"/>
                <a:gd name="T25" fmla="*/ 356 h 366"/>
                <a:gd name="T26" fmla="*/ 60 w 78"/>
                <a:gd name="T27" fmla="*/ 362 h 366"/>
                <a:gd name="T28" fmla="*/ 50 w 78"/>
                <a:gd name="T29" fmla="*/ 365 h 366"/>
                <a:gd name="T30" fmla="*/ 35 w 78"/>
                <a:gd name="T31" fmla="*/ 365 h 366"/>
                <a:gd name="T32" fmla="*/ 24 w 78"/>
                <a:gd name="T33" fmla="*/ 364 h 366"/>
                <a:gd name="T34" fmla="*/ 15 w 78"/>
                <a:gd name="T35" fmla="*/ 361 h 366"/>
                <a:gd name="T36" fmla="*/ 9 w 78"/>
                <a:gd name="T37" fmla="*/ 356 h 366"/>
                <a:gd name="T38" fmla="*/ 2 w 78"/>
                <a:gd name="T39" fmla="*/ 343 h 366"/>
                <a:gd name="T40" fmla="*/ 0 w 78"/>
                <a:gd name="T41" fmla="*/ 3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366">
                  <a:moveTo>
                    <a:pt x="0" y="316"/>
                  </a:moveTo>
                  <a:lnTo>
                    <a:pt x="0" y="47"/>
                  </a:lnTo>
                  <a:lnTo>
                    <a:pt x="9" y="24"/>
                  </a:lnTo>
                  <a:lnTo>
                    <a:pt x="17" y="8"/>
                  </a:lnTo>
                  <a:lnTo>
                    <a:pt x="24" y="0"/>
                  </a:lnTo>
                  <a:lnTo>
                    <a:pt x="39" y="0"/>
                  </a:lnTo>
                  <a:lnTo>
                    <a:pt x="61" y="8"/>
                  </a:lnTo>
                  <a:lnTo>
                    <a:pt x="69" y="16"/>
                  </a:lnTo>
                  <a:lnTo>
                    <a:pt x="76" y="24"/>
                  </a:lnTo>
                  <a:lnTo>
                    <a:pt x="76" y="39"/>
                  </a:lnTo>
                  <a:lnTo>
                    <a:pt x="77" y="316"/>
                  </a:lnTo>
                  <a:lnTo>
                    <a:pt x="77" y="344"/>
                  </a:lnTo>
                  <a:lnTo>
                    <a:pt x="71" y="356"/>
                  </a:lnTo>
                  <a:lnTo>
                    <a:pt x="60" y="362"/>
                  </a:lnTo>
                  <a:lnTo>
                    <a:pt x="50" y="365"/>
                  </a:lnTo>
                  <a:lnTo>
                    <a:pt x="35" y="365"/>
                  </a:lnTo>
                  <a:lnTo>
                    <a:pt x="24" y="364"/>
                  </a:lnTo>
                  <a:lnTo>
                    <a:pt x="15" y="361"/>
                  </a:lnTo>
                  <a:lnTo>
                    <a:pt x="9" y="356"/>
                  </a:lnTo>
                  <a:lnTo>
                    <a:pt x="2" y="343"/>
                  </a:lnTo>
                  <a:lnTo>
                    <a:pt x="0" y="316"/>
                  </a:lnTo>
                </a:path>
              </a:pathLst>
            </a:custGeom>
            <a:solidFill>
              <a:srgbClr val="D0D0D0"/>
            </a:solidFill>
            <a:ln w="9525" cap="rnd" cmpd="sng">
              <a:solidFill>
                <a:srgbClr val="90909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6" name="Freeform 32"/>
            <p:cNvSpPr>
              <a:spLocks/>
            </p:cNvSpPr>
            <p:nvPr/>
          </p:nvSpPr>
          <p:spPr bwMode="auto">
            <a:xfrm>
              <a:off x="3162" y="3445"/>
              <a:ext cx="876" cy="337"/>
            </a:xfrm>
            <a:custGeom>
              <a:avLst/>
              <a:gdLst>
                <a:gd name="T0" fmla="*/ 0 w 876"/>
                <a:gd name="T1" fmla="*/ 336 h 337"/>
                <a:gd name="T2" fmla="*/ 875 w 876"/>
                <a:gd name="T3" fmla="*/ 336 h 337"/>
                <a:gd name="T4" fmla="*/ 875 w 876"/>
                <a:gd name="T5" fmla="*/ 223 h 337"/>
                <a:gd name="T6" fmla="*/ 827 w 876"/>
                <a:gd name="T7" fmla="*/ 224 h 337"/>
                <a:gd name="T8" fmla="*/ 788 w 876"/>
                <a:gd name="T9" fmla="*/ 176 h 337"/>
                <a:gd name="T10" fmla="*/ 773 w 876"/>
                <a:gd name="T11" fmla="*/ 136 h 337"/>
                <a:gd name="T12" fmla="*/ 591 w 876"/>
                <a:gd name="T13" fmla="*/ 103 h 337"/>
                <a:gd name="T14" fmla="*/ 504 w 876"/>
                <a:gd name="T15" fmla="*/ 0 h 337"/>
                <a:gd name="T16" fmla="*/ 336 w 876"/>
                <a:gd name="T17" fmla="*/ 0 h 337"/>
                <a:gd name="T18" fmla="*/ 260 w 876"/>
                <a:gd name="T19" fmla="*/ 4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6" h="337">
                  <a:moveTo>
                    <a:pt x="0" y="336"/>
                  </a:moveTo>
                  <a:lnTo>
                    <a:pt x="875" y="336"/>
                  </a:lnTo>
                  <a:lnTo>
                    <a:pt x="875" y="223"/>
                  </a:lnTo>
                  <a:lnTo>
                    <a:pt x="827" y="224"/>
                  </a:lnTo>
                  <a:lnTo>
                    <a:pt x="788" y="176"/>
                  </a:lnTo>
                  <a:lnTo>
                    <a:pt x="773" y="136"/>
                  </a:lnTo>
                  <a:lnTo>
                    <a:pt x="591" y="103"/>
                  </a:lnTo>
                  <a:lnTo>
                    <a:pt x="504" y="0"/>
                  </a:lnTo>
                  <a:lnTo>
                    <a:pt x="336" y="0"/>
                  </a:lnTo>
                  <a:lnTo>
                    <a:pt x="260" y="4"/>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7" name="Freeform 33"/>
            <p:cNvSpPr>
              <a:spLocks/>
            </p:cNvSpPr>
            <p:nvPr/>
          </p:nvSpPr>
          <p:spPr bwMode="auto">
            <a:xfrm>
              <a:off x="2866" y="3260"/>
              <a:ext cx="873" cy="521"/>
            </a:xfrm>
            <a:custGeom>
              <a:avLst/>
              <a:gdLst>
                <a:gd name="T0" fmla="*/ 872 w 873"/>
                <a:gd name="T1" fmla="*/ 520 h 521"/>
                <a:gd name="T2" fmla="*/ 0 w 873"/>
                <a:gd name="T3" fmla="*/ 520 h 521"/>
                <a:gd name="T4" fmla="*/ 0 w 873"/>
                <a:gd name="T5" fmla="*/ 406 h 521"/>
                <a:gd name="T6" fmla="*/ 47 w 873"/>
                <a:gd name="T7" fmla="*/ 406 h 521"/>
                <a:gd name="T8" fmla="*/ 86 w 873"/>
                <a:gd name="T9" fmla="*/ 362 h 521"/>
                <a:gd name="T10" fmla="*/ 104 w 873"/>
                <a:gd name="T11" fmla="*/ 316 h 521"/>
                <a:gd name="T12" fmla="*/ 274 w 873"/>
                <a:gd name="T13" fmla="*/ 291 h 521"/>
                <a:gd name="T14" fmla="*/ 370 w 873"/>
                <a:gd name="T15" fmla="*/ 186 h 521"/>
                <a:gd name="T16" fmla="*/ 530 w 873"/>
                <a:gd name="T17" fmla="*/ 186 h 521"/>
                <a:gd name="T18" fmla="*/ 530 w 873"/>
                <a:gd name="T19" fmla="*/ 84 h 521"/>
                <a:gd name="T20" fmla="*/ 544 w 873"/>
                <a:gd name="T21" fmla="*/ 67 h 521"/>
                <a:gd name="T22" fmla="*/ 544 w 873"/>
                <a:gd name="T23" fmla="*/ 22 h 521"/>
                <a:gd name="T24" fmla="*/ 578 w 873"/>
                <a:gd name="T25" fmla="*/ 0 h 521"/>
                <a:gd name="T26" fmla="*/ 613 w 873"/>
                <a:gd name="T27" fmla="*/ 18 h 521"/>
                <a:gd name="T28" fmla="*/ 613 w 873"/>
                <a:gd name="T29" fmla="*/ 69 h 521"/>
                <a:gd name="T30" fmla="*/ 629 w 873"/>
                <a:gd name="T31" fmla="*/ 84 h 521"/>
                <a:gd name="T32" fmla="*/ 629 w 873"/>
                <a:gd name="T33" fmla="*/ 183 h 521"/>
                <a:gd name="T34" fmla="*/ 638 w 873"/>
                <a:gd name="T35" fmla="*/ 18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3" h="521">
                  <a:moveTo>
                    <a:pt x="872" y="520"/>
                  </a:moveTo>
                  <a:lnTo>
                    <a:pt x="0" y="520"/>
                  </a:lnTo>
                  <a:lnTo>
                    <a:pt x="0" y="406"/>
                  </a:lnTo>
                  <a:lnTo>
                    <a:pt x="47" y="406"/>
                  </a:lnTo>
                  <a:lnTo>
                    <a:pt x="86" y="362"/>
                  </a:lnTo>
                  <a:lnTo>
                    <a:pt x="104" y="316"/>
                  </a:lnTo>
                  <a:lnTo>
                    <a:pt x="274" y="291"/>
                  </a:lnTo>
                  <a:lnTo>
                    <a:pt x="370" y="186"/>
                  </a:lnTo>
                  <a:lnTo>
                    <a:pt x="530" y="186"/>
                  </a:lnTo>
                  <a:lnTo>
                    <a:pt x="530" y="84"/>
                  </a:lnTo>
                  <a:lnTo>
                    <a:pt x="544" y="67"/>
                  </a:lnTo>
                  <a:lnTo>
                    <a:pt x="544" y="22"/>
                  </a:lnTo>
                  <a:lnTo>
                    <a:pt x="578" y="0"/>
                  </a:lnTo>
                  <a:lnTo>
                    <a:pt x="613" y="18"/>
                  </a:lnTo>
                  <a:lnTo>
                    <a:pt x="613" y="69"/>
                  </a:lnTo>
                  <a:lnTo>
                    <a:pt x="629" y="84"/>
                  </a:lnTo>
                  <a:lnTo>
                    <a:pt x="629" y="183"/>
                  </a:lnTo>
                  <a:lnTo>
                    <a:pt x="638" y="185"/>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8" name="Freeform 34"/>
            <p:cNvSpPr>
              <a:spLocks/>
            </p:cNvSpPr>
            <p:nvPr/>
          </p:nvSpPr>
          <p:spPr bwMode="auto">
            <a:xfrm>
              <a:off x="1454" y="2841"/>
              <a:ext cx="867" cy="211"/>
            </a:xfrm>
            <a:custGeom>
              <a:avLst/>
              <a:gdLst>
                <a:gd name="T0" fmla="*/ 659 w 867"/>
                <a:gd name="T1" fmla="*/ 0 h 211"/>
                <a:gd name="T2" fmla="*/ 405 w 867"/>
                <a:gd name="T3" fmla="*/ 0 h 211"/>
                <a:gd name="T4" fmla="*/ 215 w 867"/>
                <a:gd name="T5" fmla="*/ 0 h 211"/>
                <a:gd name="T6" fmla="*/ 79 w 867"/>
                <a:gd name="T7" fmla="*/ 0 h 211"/>
                <a:gd name="T8" fmla="*/ 8 w 867"/>
                <a:gd name="T9" fmla="*/ 0 h 211"/>
                <a:gd name="T10" fmla="*/ 0 w 867"/>
                <a:gd name="T11" fmla="*/ 16 h 211"/>
                <a:gd name="T12" fmla="*/ 0 w 867"/>
                <a:gd name="T13" fmla="*/ 39 h 211"/>
                <a:gd name="T14" fmla="*/ 16 w 867"/>
                <a:gd name="T15" fmla="*/ 47 h 211"/>
                <a:gd name="T16" fmla="*/ 40 w 867"/>
                <a:gd name="T17" fmla="*/ 47 h 211"/>
                <a:gd name="T18" fmla="*/ 56 w 867"/>
                <a:gd name="T19" fmla="*/ 54 h 211"/>
                <a:gd name="T20" fmla="*/ 79 w 867"/>
                <a:gd name="T21" fmla="*/ 70 h 211"/>
                <a:gd name="T22" fmla="*/ 103 w 867"/>
                <a:gd name="T23" fmla="*/ 86 h 211"/>
                <a:gd name="T24" fmla="*/ 119 w 867"/>
                <a:gd name="T25" fmla="*/ 93 h 211"/>
                <a:gd name="T26" fmla="*/ 143 w 867"/>
                <a:gd name="T27" fmla="*/ 93 h 211"/>
                <a:gd name="T28" fmla="*/ 167 w 867"/>
                <a:gd name="T29" fmla="*/ 93 h 211"/>
                <a:gd name="T30" fmla="*/ 199 w 867"/>
                <a:gd name="T31" fmla="*/ 93 h 211"/>
                <a:gd name="T32" fmla="*/ 230 w 867"/>
                <a:gd name="T33" fmla="*/ 93 h 211"/>
                <a:gd name="T34" fmla="*/ 262 w 867"/>
                <a:gd name="T35" fmla="*/ 93 h 211"/>
                <a:gd name="T36" fmla="*/ 286 w 867"/>
                <a:gd name="T37" fmla="*/ 101 h 211"/>
                <a:gd name="T38" fmla="*/ 302 w 867"/>
                <a:gd name="T39" fmla="*/ 109 h 211"/>
                <a:gd name="T40" fmla="*/ 326 w 867"/>
                <a:gd name="T41" fmla="*/ 109 h 211"/>
                <a:gd name="T42" fmla="*/ 334 w 867"/>
                <a:gd name="T43" fmla="*/ 124 h 211"/>
                <a:gd name="T44" fmla="*/ 358 w 867"/>
                <a:gd name="T45" fmla="*/ 132 h 211"/>
                <a:gd name="T46" fmla="*/ 373 w 867"/>
                <a:gd name="T47" fmla="*/ 140 h 211"/>
                <a:gd name="T48" fmla="*/ 397 w 867"/>
                <a:gd name="T49" fmla="*/ 140 h 211"/>
                <a:gd name="T50" fmla="*/ 421 w 867"/>
                <a:gd name="T51" fmla="*/ 140 h 211"/>
                <a:gd name="T52" fmla="*/ 453 w 867"/>
                <a:gd name="T53" fmla="*/ 140 h 211"/>
                <a:gd name="T54" fmla="*/ 477 w 867"/>
                <a:gd name="T55" fmla="*/ 140 h 211"/>
                <a:gd name="T56" fmla="*/ 501 w 867"/>
                <a:gd name="T57" fmla="*/ 140 h 211"/>
                <a:gd name="T58" fmla="*/ 524 w 867"/>
                <a:gd name="T59" fmla="*/ 140 h 211"/>
                <a:gd name="T60" fmla="*/ 524 w 867"/>
                <a:gd name="T61" fmla="*/ 163 h 211"/>
                <a:gd name="T62" fmla="*/ 524 w 867"/>
                <a:gd name="T63" fmla="*/ 187 h 211"/>
                <a:gd name="T64" fmla="*/ 540 w 867"/>
                <a:gd name="T65" fmla="*/ 202 h 211"/>
                <a:gd name="T66" fmla="*/ 556 w 867"/>
                <a:gd name="T67" fmla="*/ 210 h 211"/>
                <a:gd name="T68" fmla="*/ 580 w 867"/>
                <a:gd name="T69" fmla="*/ 210 h 211"/>
                <a:gd name="T70" fmla="*/ 604 w 867"/>
                <a:gd name="T71" fmla="*/ 202 h 211"/>
                <a:gd name="T72" fmla="*/ 620 w 867"/>
                <a:gd name="T73" fmla="*/ 187 h 211"/>
                <a:gd name="T74" fmla="*/ 620 w 867"/>
                <a:gd name="T75" fmla="*/ 163 h 211"/>
                <a:gd name="T76" fmla="*/ 620 w 867"/>
                <a:gd name="T77" fmla="*/ 140 h 211"/>
                <a:gd name="T78" fmla="*/ 644 w 867"/>
                <a:gd name="T79" fmla="*/ 140 h 211"/>
                <a:gd name="T80" fmla="*/ 667 w 867"/>
                <a:gd name="T81" fmla="*/ 140 h 211"/>
                <a:gd name="T82" fmla="*/ 691 w 867"/>
                <a:gd name="T83" fmla="*/ 140 h 211"/>
                <a:gd name="T84" fmla="*/ 866 w 867"/>
                <a:gd name="T8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7" h="211">
                  <a:moveTo>
                    <a:pt x="866" y="0"/>
                  </a:moveTo>
                  <a:lnTo>
                    <a:pt x="755" y="0"/>
                  </a:lnTo>
                  <a:lnTo>
                    <a:pt x="659" y="0"/>
                  </a:lnTo>
                  <a:lnTo>
                    <a:pt x="572" y="0"/>
                  </a:lnTo>
                  <a:lnTo>
                    <a:pt x="485" y="0"/>
                  </a:lnTo>
                  <a:lnTo>
                    <a:pt x="405" y="0"/>
                  </a:lnTo>
                  <a:lnTo>
                    <a:pt x="334" y="0"/>
                  </a:lnTo>
                  <a:lnTo>
                    <a:pt x="270" y="0"/>
                  </a:lnTo>
                  <a:lnTo>
                    <a:pt x="215" y="0"/>
                  </a:lnTo>
                  <a:lnTo>
                    <a:pt x="159" y="0"/>
                  </a:lnTo>
                  <a:lnTo>
                    <a:pt x="119" y="0"/>
                  </a:lnTo>
                  <a:lnTo>
                    <a:pt x="79" y="0"/>
                  </a:lnTo>
                  <a:lnTo>
                    <a:pt x="48" y="0"/>
                  </a:lnTo>
                  <a:lnTo>
                    <a:pt x="24" y="0"/>
                  </a:lnTo>
                  <a:lnTo>
                    <a:pt x="8" y="0"/>
                  </a:lnTo>
                  <a:lnTo>
                    <a:pt x="0" y="0"/>
                  </a:lnTo>
                  <a:lnTo>
                    <a:pt x="0" y="8"/>
                  </a:lnTo>
                  <a:lnTo>
                    <a:pt x="0" y="16"/>
                  </a:lnTo>
                  <a:lnTo>
                    <a:pt x="0" y="23"/>
                  </a:lnTo>
                  <a:lnTo>
                    <a:pt x="0" y="31"/>
                  </a:lnTo>
                  <a:lnTo>
                    <a:pt x="0" y="39"/>
                  </a:lnTo>
                  <a:lnTo>
                    <a:pt x="0" y="47"/>
                  </a:lnTo>
                  <a:lnTo>
                    <a:pt x="8" y="47"/>
                  </a:lnTo>
                  <a:lnTo>
                    <a:pt x="16" y="47"/>
                  </a:lnTo>
                  <a:lnTo>
                    <a:pt x="24" y="47"/>
                  </a:lnTo>
                  <a:lnTo>
                    <a:pt x="32" y="47"/>
                  </a:lnTo>
                  <a:lnTo>
                    <a:pt x="40" y="47"/>
                  </a:lnTo>
                  <a:lnTo>
                    <a:pt x="48" y="47"/>
                  </a:lnTo>
                  <a:lnTo>
                    <a:pt x="48" y="54"/>
                  </a:lnTo>
                  <a:lnTo>
                    <a:pt x="56" y="54"/>
                  </a:lnTo>
                  <a:lnTo>
                    <a:pt x="64" y="62"/>
                  </a:lnTo>
                  <a:lnTo>
                    <a:pt x="72" y="62"/>
                  </a:lnTo>
                  <a:lnTo>
                    <a:pt x="79" y="70"/>
                  </a:lnTo>
                  <a:lnTo>
                    <a:pt x="87" y="78"/>
                  </a:lnTo>
                  <a:lnTo>
                    <a:pt x="95" y="78"/>
                  </a:lnTo>
                  <a:lnTo>
                    <a:pt x="103" y="86"/>
                  </a:lnTo>
                  <a:lnTo>
                    <a:pt x="111" y="86"/>
                  </a:lnTo>
                  <a:lnTo>
                    <a:pt x="111" y="93"/>
                  </a:lnTo>
                  <a:lnTo>
                    <a:pt x="119" y="93"/>
                  </a:lnTo>
                  <a:lnTo>
                    <a:pt x="127" y="93"/>
                  </a:lnTo>
                  <a:lnTo>
                    <a:pt x="135" y="93"/>
                  </a:lnTo>
                  <a:lnTo>
                    <a:pt x="143" y="93"/>
                  </a:lnTo>
                  <a:lnTo>
                    <a:pt x="151" y="93"/>
                  </a:lnTo>
                  <a:lnTo>
                    <a:pt x="159" y="93"/>
                  </a:lnTo>
                  <a:lnTo>
                    <a:pt x="167" y="93"/>
                  </a:lnTo>
                  <a:lnTo>
                    <a:pt x="175" y="93"/>
                  </a:lnTo>
                  <a:lnTo>
                    <a:pt x="183" y="93"/>
                  </a:lnTo>
                  <a:lnTo>
                    <a:pt x="199" y="93"/>
                  </a:lnTo>
                  <a:lnTo>
                    <a:pt x="207" y="93"/>
                  </a:lnTo>
                  <a:lnTo>
                    <a:pt x="222" y="93"/>
                  </a:lnTo>
                  <a:lnTo>
                    <a:pt x="230" y="93"/>
                  </a:lnTo>
                  <a:lnTo>
                    <a:pt x="238" y="93"/>
                  </a:lnTo>
                  <a:lnTo>
                    <a:pt x="246" y="93"/>
                  </a:lnTo>
                  <a:lnTo>
                    <a:pt x="262" y="93"/>
                  </a:lnTo>
                  <a:lnTo>
                    <a:pt x="270" y="101"/>
                  </a:lnTo>
                  <a:lnTo>
                    <a:pt x="278" y="101"/>
                  </a:lnTo>
                  <a:lnTo>
                    <a:pt x="286" y="101"/>
                  </a:lnTo>
                  <a:lnTo>
                    <a:pt x="294" y="101"/>
                  </a:lnTo>
                  <a:lnTo>
                    <a:pt x="302" y="101"/>
                  </a:lnTo>
                  <a:lnTo>
                    <a:pt x="302" y="109"/>
                  </a:lnTo>
                  <a:lnTo>
                    <a:pt x="310" y="109"/>
                  </a:lnTo>
                  <a:lnTo>
                    <a:pt x="318" y="109"/>
                  </a:lnTo>
                  <a:lnTo>
                    <a:pt x="326" y="109"/>
                  </a:lnTo>
                  <a:lnTo>
                    <a:pt x="326" y="117"/>
                  </a:lnTo>
                  <a:lnTo>
                    <a:pt x="334" y="117"/>
                  </a:lnTo>
                  <a:lnTo>
                    <a:pt x="334" y="124"/>
                  </a:lnTo>
                  <a:lnTo>
                    <a:pt x="342" y="124"/>
                  </a:lnTo>
                  <a:lnTo>
                    <a:pt x="350" y="132"/>
                  </a:lnTo>
                  <a:lnTo>
                    <a:pt x="358" y="132"/>
                  </a:lnTo>
                  <a:lnTo>
                    <a:pt x="358" y="140"/>
                  </a:lnTo>
                  <a:lnTo>
                    <a:pt x="365" y="140"/>
                  </a:lnTo>
                  <a:lnTo>
                    <a:pt x="373" y="140"/>
                  </a:lnTo>
                  <a:lnTo>
                    <a:pt x="381" y="140"/>
                  </a:lnTo>
                  <a:lnTo>
                    <a:pt x="389" y="140"/>
                  </a:lnTo>
                  <a:lnTo>
                    <a:pt x="397" y="140"/>
                  </a:lnTo>
                  <a:lnTo>
                    <a:pt x="405" y="140"/>
                  </a:lnTo>
                  <a:lnTo>
                    <a:pt x="413" y="140"/>
                  </a:lnTo>
                  <a:lnTo>
                    <a:pt x="421" y="140"/>
                  </a:lnTo>
                  <a:lnTo>
                    <a:pt x="429" y="140"/>
                  </a:lnTo>
                  <a:lnTo>
                    <a:pt x="445" y="140"/>
                  </a:lnTo>
                  <a:lnTo>
                    <a:pt x="453" y="140"/>
                  </a:lnTo>
                  <a:lnTo>
                    <a:pt x="461" y="140"/>
                  </a:lnTo>
                  <a:lnTo>
                    <a:pt x="469" y="140"/>
                  </a:lnTo>
                  <a:lnTo>
                    <a:pt x="477" y="140"/>
                  </a:lnTo>
                  <a:lnTo>
                    <a:pt x="485" y="140"/>
                  </a:lnTo>
                  <a:lnTo>
                    <a:pt x="493" y="140"/>
                  </a:lnTo>
                  <a:lnTo>
                    <a:pt x="501" y="140"/>
                  </a:lnTo>
                  <a:lnTo>
                    <a:pt x="508" y="140"/>
                  </a:lnTo>
                  <a:lnTo>
                    <a:pt x="516" y="140"/>
                  </a:lnTo>
                  <a:lnTo>
                    <a:pt x="524" y="140"/>
                  </a:lnTo>
                  <a:lnTo>
                    <a:pt x="524" y="148"/>
                  </a:lnTo>
                  <a:lnTo>
                    <a:pt x="524" y="156"/>
                  </a:lnTo>
                  <a:lnTo>
                    <a:pt x="524" y="163"/>
                  </a:lnTo>
                  <a:lnTo>
                    <a:pt x="524" y="171"/>
                  </a:lnTo>
                  <a:lnTo>
                    <a:pt x="524" y="179"/>
                  </a:lnTo>
                  <a:lnTo>
                    <a:pt x="524" y="187"/>
                  </a:lnTo>
                  <a:lnTo>
                    <a:pt x="524" y="194"/>
                  </a:lnTo>
                  <a:lnTo>
                    <a:pt x="532" y="202"/>
                  </a:lnTo>
                  <a:lnTo>
                    <a:pt x="540" y="202"/>
                  </a:lnTo>
                  <a:lnTo>
                    <a:pt x="540" y="210"/>
                  </a:lnTo>
                  <a:lnTo>
                    <a:pt x="548" y="210"/>
                  </a:lnTo>
                  <a:lnTo>
                    <a:pt x="556" y="210"/>
                  </a:lnTo>
                  <a:lnTo>
                    <a:pt x="564" y="210"/>
                  </a:lnTo>
                  <a:lnTo>
                    <a:pt x="572" y="210"/>
                  </a:lnTo>
                  <a:lnTo>
                    <a:pt x="580" y="210"/>
                  </a:lnTo>
                  <a:lnTo>
                    <a:pt x="588" y="210"/>
                  </a:lnTo>
                  <a:lnTo>
                    <a:pt x="596" y="210"/>
                  </a:lnTo>
                  <a:lnTo>
                    <a:pt x="604" y="202"/>
                  </a:lnTo>
                  <a:lnTo>
                    <a:pt x="612" y="194"/>
                  </a:lnTo>
                  <a:lnTo>
                    <a:pt x="612" y="187"/>
                  </a:lnTo>
                  <a:lnTo>
                    <a:pt x="620" y="187"/>
                  </a:lnTo>
                  <a:lnTo>
                    <a:pt x="620" y="179"/>
                  </a:lnTo>
                  <a:lnTo>
                    <a:pt x="620" y="171"/>
                  </a:lnTo>
                  <a:lnTo>
                    <a:pt x="620" y="163"/>
                  </a:lnTo>
                  <a:lnTo>
                    <a:pt x="620" y="156"/>
                  </a:lnTo>
                  <a:lnTo>
                    <a:pt x="620" y="148"/>
                  </a:lnTo>
                  <a:lnTo>
                    <a:pt x="620" y="140"/>
                  </a:lnTo>
                  <a:lnTo>
                    <a:pt x="628" y="140"/>
                  </a:lnTo>
                  <a:lnTo>
                    <a:pt x="636" y="140"/>
                  </a:lnTo>
                  <a:lnTo>
                    <a:pt x="644" y="140"/>
                  </a:lnTo>
                  <a:lnTo>
                    <a:pt x="651" y="140"/>
                  </a:lnTo>
                  <a:lnTo>
                    <a:pt x="659" y="140"/>
                  </a:lnTo>
                  <a:lnTo>
                    <a:pt x="667" y="140"/>
                  </a:lnTo>
                  <a:lnTo>
                    <a:pt x="675" y="140"/>
                  </a:lnTo>
                  <a:lnTo>
                    <a:pt x="683" y="140"/>
                  </a:lnTo>
                  <a:lnTo>
                    <a:pt x="691" y="140"/>
                  </a:lnTo>
                  <a:lnTo>
                    <a:pt x="699" y="140"/>
                  </a:lnTo>
                  <a:lnTo>
                    <a:pt x="707" y="140"/>
                  </a:lnTo>
                  <a:lnTo>
                    <a:pt x="866"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9" name="Freeform 35"/>
            <p:cNvSpPr>
              <a:spLocks/>
            </p:cNvSpPr>
            <p:nvPr/>
          </p:nvSpPr>
          <p:spPr bwMode="auto">
            <a:xfrm>
              <a:off x="1451" y="2841"/>
              <a:ext cx="627" cy="217"/>
            </a:xfrm>
            <a:custGeom>
              <a:avLst/>
              <a:gdLst>
                <a:gd name="T0" fmla="*/ 0 w 627"/>
                <a:gd name="T1" fmla="*/ 0 h 217"/>
                <a:gd name="T2" fmla="*/ 0 w 627"/>
                <a:gd name="T3" fmla="*/ 48 h 217"/>
                <a:gd name="T4" fmla="*/ 40 w 627"/>
                <a:gd name="T5" fmla="*/ 48 h 217"/>
                <a:gd name="T6" fmla="*/ 112 w 627"/>
                <a:gd name="T7" fmla="*/ 96 h 217"/>
                <a:gd name="T8" fmla="*/ 248 w 627"/>
                <a:gd name="T9" fmla="*/ 96 h 217"/>
                <a:gd name="T10" fmla="*/ 359 w 627"/>
                <a:gd name="T11" fmla="*/ 144 h 217"/>
                <a:gd name="T12" fmla="*/ 530 w 627"/>
                <a:gd name="T13" fmla="*/ 144 h 217"/>
                <a:gd name="T14" fmla="*/ 528 w 627"/>
                <a:gd name="T15" fmla="*/ 200 h 217"/>
                <a:gd name="T16" fmla="*/ 554 w 627"/>
                <a:gd name="T17" fmla="*/ 216 h 217"/>
                <a:gd name="T18" fmla="*/ 598 w 627"/>
                <a:gd name="T19" fmla="*/ 216 h 217"/>
                <a:gd name="T20" fmla="*/ 626 w 627"/>
                <a:gd name="T21" fmla="*/ 203 h 217"/>
                <a:gd name="T22" fmla="*/ 626 w 627"/>
                <a:gd name="T23" fmla="*/ 14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7" h="217">
                  <a:moveTo>
                    <a:pt x="0" y="0"/>
                  </a:moveTo>
                  <a:lnTo>
                    <a:pt x="0" y="48"/>
                  </a:lnTo>
                  <a:lnTo>
                    <a:pt x="40" y="48"/>
                  </a:lnTo>
                  <a:lnTo>
                    <a:pt x="112" y="96"/>
                  </a:lnTo>
                  <a:lnTo>
                    <a:pt x="248" y="96"/>
                  </a:lnTo>
                  <a:lnTo>
                    <a:pt x="359" y="144"/>
                  </a:lnTo>
                  <a:lnTo>
                    <a:pt x="530" y="144"/>
                  </a:lnTo>
                  <a:lnTo>
                    <a:pt x="528" y="200"/>
                  </a:lnTo>
                  <a:lnTo>
                    <a:pt x="554" y="216"/>
                  </a:lnTo>
                  <a:lnTo>
                    <a:pt x="598" y="216"/>
                  </a:lnTo>
                  <a:lnTo>
                    <a:pt x="626" y="203"/>
                  </a:lnTo>
                  <a:lnTo>
                    <a:pt x="626" y="144"/>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0" name="Freeform 36"/>
            <p:cNvSpPr>
              <a:spLocks/>
            </p:cNvSpPr>
            <p:nvPr/>
          </p:nvSpPr>
          <p:spPr bwMode="auto">
            <a:xfrm>
              <a:off x="1735" y="2841"/>
              <a:ext cx="867" cy="214"/>
            </a:xfrm>
            <a:custGeom>
              <a:avLst/>
              <a:gdLst>
                <a:gd name="T0" fmla="*/ 111 w 867"/>
                <a:gd name="T1" fmla="*/ 0 h 214"/>
                <a:gd name="T2" fmla="*/ 294 w 867"/>
                <a:gd name="T3" fmla="*/ 0 h 214"/>
                <a:gd name="T4" fmla="*/ 461 w 867"/>
                <a:gd name="T5" fmla="*/ 0 h 214"/>
                <a:gd name="T6" fmla="*/ 596 w 867"/>
                <a:gd name="T7" fmla="*/ 0 h 214"/>
                <a:gd name="T8" fmla="*/ 707 w 867"/>
                <a:gd name="T9" fmla="*/ 0 h 214"/>
                <a:gd name="T10" fmla="*/ 787 w 867"/>
                <a:gd name="T11" fmla="*/ 0 h 214"/>
                <a:gd name="T12" fmla="*/ 842 w 867"/>
                <a:gd name="T13" fmla="*/ 0 h 214"/>
                <a:gd name="T14" fmla="*/ 866 w 867"/>
                <a:gd name="T15" fmla="*/ 0 h 214"/>
                <a:gd name="T16" fmla="*/ 866 w 867"/>
                <a:gd name="T17" fmla="*/ 16 h 214"/>
                <a:gd name="T18" fmla="*/ 866 w 867"/>
                <a:gd name="T19" fmla="*/ 32 h 214"/>
                <a:gd name="T20" fmla="*/ 866 w 867"/>
                <a:gd name="T21" fmla="*/ 47 h 214"/>
                <a:gd name="T22" fmla="*/ 850 w 867"/>
                <a:gd name="T23" fmla="*/ 47 h 214"/>
                <a:gd name="T24" fmla="*/ 834 w 867"/>
                <a:gd name="T25" fmla="*/ 47 h 214"/>
                <a:gd name="T26" fmla="*/ 818 w 867"/>
                <a:gd name="T27" fmla="*/ 47 h 214"/>
                <a:gd name="T28" fmla="*/ 810 w 867"/>
                <a:gd name="T29" fmla="*/ 55 h 214"/>
                <a:gd name="T30" fmla="*/ 794 w 867"/>
                <a:gd name="T31" fmla="*/ 63 h 214"/>
                <a:gd name="T32" fmla="*/ 779 w 867"/>
                <a:gd name="T33" fmla="*/ 79 h 214"/>
                <a:gd name="T34" fmla="*/ 763 w 867"/>
                <a:gd name="T35" fmla="*/ 87 h 214"/>
                <a:gd name="T36" fmla="*/ 755 w 867"/>
                <a:gd name="T37" fmla="*/ 95 h 214"/>
                <a:gd name="T38" fmla="*/ 739 w 867"/>
                <a:gd name="T39" fmla="*/ 95 h 214"/>
                <a:gd name="T40" fmla="*/ 723 w 867"/>
                <a:gd name="T41" fmla="*/ 95 h 214"/>
                <a:gd name="T42" fmla="*/ 707 w 867"/>
                <a:gd name="T43" fmla="*/ 95 h 214"/>
                <a:gd name="T44" fmla="*/ 691 w 867"/>
                <a:gd name="T45" fmla="*/ 95 h 214"/>
                <a:gd name="T46" fmla="*/ 667 w 867"/>
                <a:gd name="T47" fmla="*/ 95 h 214"/>
                <a:gd name="T48" fmla="*/ 644 w 867"/>
                <a:gd name="T49" fmla="*/ 95 h 214"/>
                <a:gd name="T50" fmla="*/ 628 w 867"/>
                <a:gd name="T51" fmla="*/ 95 h 214"/>
                <a:gd name="T52" fmla="*/ 508 w 867"/>
                <a:gd name="T53" fmla="*/ 142 h 214"/>
                <a:gd name="T54" fmla="*/ 493 w 867"/>
                <a:gd name="T55" fmla="*/ 142 h 214"/>
                <a:gd name="T56" fmla="*/ 477 w 867"/>
                <a:gd name="T57" fmla="*/ 142 h 214"/>
                <a:gd name="T58" fmla="*/ 461 w 867"/>
                <a:gd name="T59" fmla="*/ 142 h 214"/>
                <a:gd name="T60" fmla="*/ 445 w 867"/>
                <a:gd name="T61" fmla="*/ 142 h 214"/>
                <a:gd name="T62" fmla="*/ 421 w 867"/>
                <a:gd name="T63" fmla="*/ 142 h 214"/>
                <a:gd name="T64" fmla="*/ 405 w 867"/>
                <a:gd name="T65" fmla="*/ 142 h 214"/>
                <a:gd name="T66" fmla="*/ 389 w 867"/>
                <a:gd name="T67" fmla="*/ 142 h 214"/>
                <a:gd name="T68" fmla="*/ 373 w 867"/>
                <a:gd name="T69" fmla="*/ 142 h 214"/>
                <a:gd name="T70" fmla="*/ 358 w 867"/>
                <a:gd name="T71" fmla="*/ 142 h 214"/>
                <a:gd name="T72" fmla="*/ 342 w 867"/>
                <a:gd name="T73" fmla="*/ 142 h 214"/>
                <a:gd name="T74" fmla="*/ 342 w 867"/>
                <a:gd name="T75" fmla="*/ 158 h 214"/>
                <a:gd name="T76" fmla="*/ 342 w 867"/>
                <a:gd name="T77" fmla="*/ 174 h 214"/>
                <a:gd name="T78" fmla="*/ 342 w 867"/>
                <a:gd name="T79" fmla="*/ 189 h 214"/>
                <a:gd name="T80" fmla="*/ 334 w 867"/>
                <a:gd name="T81" fmla="*/ 205 h 214"/>
                <a:gd name="T82" fmla="*/ 326 w 867"/>
                <a:gd name="T83" fmla="*/ 213 h 214"/>
                <a:gd name="T84" fmla="*/ 310 w 867"/>
                <a:gd name="T85" fmla="*/ 213 h 214"/>
                <a:gd name="T86" fmla="*/ 294 w 867"/>
                <a:gd name="T87" fmla="*/ 213 h 214"/>
                <a:gd name="T88" fmla="*/ 278 w 867"/>
                <a:gd name="T89" fmla="*/ 213 h 214"/>
                <a:gd name="T90" fmla="*/ 262 w 867"/>
                <a:gd name="T91" fmla="*/ 205 h 214"/>
                <a:gd name="T92" fmla="*/ 254 w 867"/>
                <a:gd name="T93" fmla="*/ 189 h 214"/>
                <a:gd name="T94" fmla="*/ 246 w 867"/>
                <a:gd name="T95" fmla="*/ 181 h 214"/>
                <a:gd name="T96" fmla="*/ 246 w 867"/>
                <a:gd name="T97" fmla="*/ 12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7" h="214">
                  <a:moveTo>
                    <a:pt x="0" y="0"/>
                  </a:moveTo>
                  <a:lnTo>
                    <a:pt x="111" y="0"/>
                  </a:lnTo>
                  <a:lnTo>
                    <a:pt x="207" y="0"/>
                  </a:lnTo>
                  <a:lnTo>
                    <a:pt x="294" y="0"/>
                  </a:lnTo>
                  <a:lnTo>
                    <a:pt x="381" y="0"/>
                  </a:lnTo>
                  <a:lnTo>
                    <a:pt x="461" y="0"/>
                  </a:lnTo>
                  <a:lnTo>
                    <a:pt x="532" y="0"/>
                  </a:lnTo>
                  <a:lnTo>
                    <a:pt x="596" y="0"/>
                  </a:lnTo>
                  <a:lnTo>
                    <a:pt x="651" y="0"/>
                  </a:lnTo>
                  <a:lnTo>
                    <a:pt x="707" y="0"/>
                  </a:lnTo>
                  <a:lnTo>
                    <a:pt x="747" y="0"/>
                  </a:lnTo>
                  <a:lnTo>
                    <a:pt x="787" y="0"/>
                  </a:lnTo>
                  <a:lnTo>
                    <a:pt x="818" y="0"/>
                  </a:lnTo>
                  <a:lnTo>
                    <a:pt x="842" y="0"/>
                  </a:lnTo>
                  <a:lnTo>
                    <a:pt x="858" y="0"/>
                  </a:lnTo>
                  <a:lnTo>
                    <a:pt x="866" y="0"/>
                  </a:lnTo>
                  <a:lnTo>
                    <a:pt x="866" y="8"/>
                  </a:lnTo>
                  <a:lnTo>
                    <a:pt x="866" y="16"/>
                  </a:lnTo>
                  <a:lnTo>
                    <a:pt x="866" y="24"/>
                  </a:lnTo>
                  <a:lnTo>
                    <a:pt x="866" y="32"/>
                  </a:lnTo>
                  <a:lnTo>
                    <a:pt x="866" y="39"/>
                  </a:lnTo>
                  <a:lnTo>
                    <a:pt x="866" y="47"/>
                  </a:lnTo>
                  <a:lnTo>
                    <a:pt x="858" y="47"/>
                  </a:lnTo>
                  <a:lnTo>
                    <a:pt x="850" y="47"/>
                  </a:lnTo>
                  <a:lnTo>
                    <a:pt x="842" y="47"/>
                  </a:lnTo>
                  <a:lnTo>
                    <a:pt x="834" y="47"/>
                  </a:lnTo>
                  <a:lnTo>
                    <a:pt x="826" y="47"/>
                  </a:lnTo>
                  <a:lnTo>
                    <a:pt x="818" y="47"/>
                  </a:lnTo>
                  <a:lnTo>
                    <a:pt x="818" y="55"/>
                  </a:lnTo>
                  <a:lnTo>
                    <a:pt x="810" y="55"/>
                  </a:lnTo>
                  <a:lnTo>
                    <a:pt x="802" y="63"/>
                  </a:lnTo>
                  <a:lnTo>
                    <a:pt x="794" y="63"/>
                  </a:lnTo>
                  <a:lnTo>
                    <a:pt x="787" y="71"/>
                  </a:lnTo>
                  <a:lnTo>
                    <a:pt x="779" y="79"/>
                  </a:lnTo>
                  <a:lnTo>
                    <a:pt x="771" y="79"/>
                  </a:lnTo>
                  <a:lnTo>
                    <a:pt x="763" y="87"/>
                  </a:lnTo>
                  <a:lnTo>
                    <a:pt x="755" y="87"/>
                  </a:lnTo>
                  <a:lnTo>
                    <a:pt x="755" y="95"/>
                  </a:lnTo>
                  <a:lnTo>
                    <a:pt x="747" y="95"/>
                  </a:lnTo>
                  <a:lnTo>
                    <a:pt x="739" y="95"/>
                  </a:lnTo>
                  <a:lnTo>
                    <a:pt x="731" y="95"/>
                  </a:lnTo>
                  <a:lnTo>
                    <a:pt x="723" y="95"/>
                  </a:lnTo>
                  <a:lnTo>
                    <a:pt x="715" y="95"/>
                  </a:lnTo>
                  <a:lnTo>
                    <a:pt x="707" y="95"/>
                  </a:lnTo>
                  <a:lnTo>
                    <a:pt x="699" y="95"/>
                  </a:lnTo>
                  <a:lnTo>
                    <a:pt x="691" y="95"/>
                  </a:lnTo>
                  <a:lnTo>
                    <a:pt x="683" y="95"/>
                  </a:lnTo>
                  <a:lnTo>
                    <a:pt x="667" y="95"/>
                  </a:lnTo>
                  <a:lnTo>
                    <a:pt x="659" y="95"/>
                  </a:lnTo>
                  <a:lnTo>
                    <a:pt x="644" y="95"/>
                  </a:lnTo>
                  <a:lnTo>
                    <a:pt x="636" y="95"/>
                  </a:lnTo>
                  <a:lnTo>
                    <a:pt x="628" y="95"/>
                  </a:lnTo>
                  <a:lnTo>
                    <a:pt x="620" y="95"/>
                  </a:lnTo>
                  <a:lnTo>
                    <a:pt x="508" y="142"/>
                  </a:lnTo>
                  <a:lnTo>
                    <a:pt x="501" y="142"/>
                  </a:lnTo>
                  <a:lnTo>
                    <a:pt x="493" y="142"/>
                  </a:lnTo>
                  <a:lnTo>
                    <a:pt x="485" y="142"/>
                  </a:lnTo>
                  <a:lnTo>
                    <a:pt x="477" y="142"/>
                  </a:lnTo>
                  <a:lnTo>
                    <a:pt x="469" y="142"/>
                  </a:lnTo>
                  <a:lnTo>
                    <a:pt x="461" y="142"/>
                  </a:lnTo>
                  <a:lnTo>
                    <a:pt x="453" y="142"/>
                  </a:lnTo>
                  <a:lnTo>
                    <a:pt x="445" y="142"/>
                  </a:lnTo>
                  <a:lnTo>
                    <a:pt x="437" y="142"/>
                  </a:lnTo>
                  <a:lnTo>
                    <a:pt x="421" y="142"/>
                  </a:lnTo>
                  <a:lnTo>
                    <a:pt x="413" y="142"/>
                  </a:lnTo>
                  <a:lnTo>
                    <a:pt x="405" y="142"/>
                  </a:lnTo>
                  <a:lnTo>
                    <a:pt x="397" y="142"/>
                  </a:lnTo>
                  <a:lnTo>
                    <a:pt x="389" y="142"/>
                  </a:lnTo>
                  <a:lnTo>
                    <a:pt x="381" y="142"/>
                  </a:lnTo>
                  <a:lnTo>
                    <a:pt x="373" y="142"/>
                  </a:lnTo>
                  <a:lnTo>
                    <a:pt x="365" y="142"/>
                  </a:lnTo>
                  <a:lnTo>
                    <a:pt x="358" y="142"/>
                  </a:lnTo>
                  <a:lnTo>
                    <a:pt x="350" y="142"/>
                  </a:lnTo>
                  <a:lnTo>
                    <a:pt x="342" y="142"/>
                  </a:lnTo>
                  <a:lnTo>
                    <a:pt x="342" y="150"/>
                  </a:lnTo>
                  <a:lnTo>
                    <a:pt x="342" y="158"/>
                  </a:lnTo>
                  <a:lnTo>
                    <a:pt x="342" y="166"/>
                  </a:lnTo>
                  <a:lnTo>
                    <a:pt x="342" y="174"/>
                  </a:lnTo>
                  <a:lnTo>
                    <a:pt x="342" y="181"/>
                  </a:lnTo>
                  <a:lnTo>
                    <a:pt x="342" y="189"/>
                  </a:lnTo>
                  <a:lnTo>
                    <a:pt x="342" y="197"/>
                  </a:lnTo>
                  <a:lnTo>
                    <a:pt x="334" y="205"/>
                  </a:lnTo>
                  <a:lnTo>
                    <a:pt x="326" y="205"/>
                  </a:lnTo>
                  <a:lnTo>
                    <a:pt x="326" y="213"/>
                  </a:lnTo>
                  <a:lnTo>
                    <a:pt x="318" y="213"/>
                  </a:lnTo>
                  <a:lnTo>
                    <a:pt x="310" y="213"/>
                  </a:lnTo>
                  <a:lnTo>
                    <a:pt x="302" y="213"/>
                  </a:lnTo>
                  <a:lnTo>
                    <a:pt x="294" y="213"/>
                  </a:lnTo>
                  <a:lnTo>
                    <a:pt x="286" y="213"/>
                  </a:lnTo>
                  <a:lnTo>
                    <a:pt x="278" y="213"/>
                  </a:lnTo>
                  <a:lnTo>
                    <a:pt x="270" y="213"/>
                  </a:lnTo>
                  <a:lnTo>
                    <a:pt x="262" y="205"/>
                  </a:lnTo>
                  <a:lnTo>
                    <a:pt x="254" y="197"/>
                  </a:lnTo>
                  <a:lnTo>
                    <a:pt x="254" y="189"/>
                  </a:lnTo>
                  <a:lnTo>
                    <a:pt x="246" y="189"/>
                  </a:lnTo>
                  <a:lnTo>
                    <a:pt x="246" y="181"/>
                  </a:lnTo>
                  <a:lnTo>
                    <a:pt x="246" y="174"/>
                  </a:lnTo>
                  <a:lnTo>
                    <a:pt x="246" y="120"/>
                  </a:lnTo>
                  <a:lnTo>
                    <a:pt x="0"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1" name="Freeform 37"/>
            <p:cNvSpPr>
              <a:spLocks/>
            </p:cNvSpPr>
            <p:nvPr/>
          </p:nvSpPr>
          <p:spPr bwMode="auto">
            <a:xfrm>
              <a:off x="1980" y="2840"/>
              <a:ext cx="626" cy="221"/>
            </a:xfrm>
            <a:custGeom>
              <a:avLst/>
              <a:gdLst>
                <a:gd name="T0" fmla="*/ 625 w 626"/>
                <a:gd name="T1" fmla="*/ 0 h 221"/>
                <a:gd name="T2" fmla="*/ 625 w 626"/>
                <a:gd name="T3" fmla="*/ 49 h 221"/>
                <a:gd name="T4" fmla="*/ 585 w 626"/>
                <a:gd name="T5" fmla="*/ 49 h 221"/>
                <a:gd name="T6" fmla="*/ 513 w 626"/>
                <a:gd name="T7" fmla="*/ 98 h 221"/>
                <a:gd name="T8" fmla="*/ 377 w 626"/>
                <a:gd name="T9" fmla="*/ 98 h 221"/>
                <a:gd name="T10" fmla="*/ 264 w 626"/>
                <a:gd name="T11" fmla="*/ 147 h 221"/>
                <a:gd name="T12" fmla="*/ 96 w 626"/>
                <a:gd name="T13" fmla="*/ 147 h 221"/>
                <a:gd name="T14" fmla="*/ 96 w 626"/>
                <a:gd name="T15" fmla="*/ 204 h 221"/>
                <a:gd name="T16" fmla="*/ 70 w 626"/>
                <a:gd name="T17" fmla="*/ 220 h 221"/>
                <a:gd name="T18" fmla="*/ 26 w 626"/>
                <a:gd name="T19" fmla="*/ 220 h 221"/>
                <a:gd name="T20" fmla="*/ 0 w 626"/>
                <a:gd name="T21" fmla="*/ 199 h 221"/>
                <a:gd name="T22" fmla="*/ 0 w 626"/>
                <a:gd name="T23" fmla="*/ 14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221">
                  <a:moveTo>
                    <a:pt x="625" y="0"/>
                  </a:moveTo>
                  <a:lnTo>
                    <a:pt x="625" y="49"/>
                  </a:lnTo>
                  <a:lnTo>
                    <a:pt x="585" y="49"/>
                  </a:lnTo>
                  <a:lnTo>
                    <a:pt x="513" y="98"/>
                  </a:lnTo>
                  <a:lnTo>
                    <a:pt x="377" y="98"/>
                  </a:lnTo>
                  <a:lnTo>
                    <a:pt x="264" y="147"/>
                  </a:lnTo>
                  <a:lnTo>
                    <a:pt x="96" y="147"/>
                  </a:lnTo>
                  <a:lnTo>
                    <a:pt x="96" y="204"/>
                  </a:lnTo>
                  <a:lnTo>
                    <a:pt x="70" y="220"/>
                  </a:lnTo>
                  <a:lnTo>
                    <a:pt x="26" y="220"/>
                  </a:lnTo>
                  <a:lnTo>
                    <a:pt x="0" y="199"/>
                  </a:lnTo>
                  <a:lnTo>
                    <a:pt x="0" y="147"/>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2" name="Freeform 38"/>
            <p:cNvSpPr>
              <a:spLocks/>
            </p:cNvSpPr>
            <p:nvPr/>
          </p:nvSpPr>
          <p:spPr bwMode="auto">
            <a:xfrm>
              <a:off x="4088" y="2373"/>
              <a:ext cx="867" cy="211"/>
            </a:xfrm>
            <a:custGeom>
              <a:avLst/>
              <a:gdLst>
                <a:gd name="T0" fmla="*/ 659 w 867"/>
                <a:gd name="T1" fmla="*/ 0 h 211"/>
                <a:gd name="T2" fmla="*/ 405 w 867"/>
                <a:gd name="T3" fmla="*/ 0 h 211"/>
                <a:gd name="T4" fmla="*/ 215 w 867"/>
                <a:gd name="T5" fmla="*/ 0 h 211"/>
                <a:gd name="T6" fmla="*/ 79 w 867"/>
                <a:gd name="T7" fmla="*/ 0 h 211"/>
                <a:gd name="T8" fmla="*/ 8 w 867"/>
                <a:gd name="T9" fmla="*/ 0 h 211"/>
                <a:gd name="T10" fmla="*/ 0 w 867"/>
                <a:gd name="T11" fmla="*/ 16 h 211"/>
                <a:gd name="T12" fmla="*/ 0 w 867"/>
                <a:gd name="T13" fmla="*/ 39 h 211"/>
                <a:gd name="T14" fmla="*/ 16 w 867"/>
                <a:gd name="T15" fmla="*/ 47 h 211"/>
                <a:gd name="T16" fmla="*/ 40 w 867"/>
                <a:gd name="T17" fmla="*/ 47 h 211"/>
                <a:gd name="T18" fmla="*/ 56 w 867"/>
                <a:gd name="T19" fmla="*/ 54 h 211"/>
                <a:gd name="T20" fmla="*/ 79 w 867"/>
                <a:gd name="T21" fmla="*/ 70 h 211"/>
                <a:gd name="T22" fmla="*/ 103 w 867"/>
                <a:gd name="T23" fmla="*/ 86 h 211"/>
                <a:gd name="T24" fmla="*/ 119 w 867"/>
                <a:gd name="T25" fmla="*/ 93 h 211"/>
                <a:gd name="T26" fmla="*/ 143 w 867"/>
                <a:gd name="T27" fmla="*/ 93 h 211"/>
                <a:gd name="T28" fmla="*/ 167 w 867"/>
                <a:gd name="T29" fmla="*/ 93 h 211"/>
                <a:gd name="T30" fmla="*/ 199 w 867"/>
                <a:gd name="T31" fmla="*/ 93 h 211"/>
                <a:gd name="T32" fmla="*/ 230 w 867"/>
                <a:gd name="T33" fmla="*/ 93 h 211"/>
                <a:gd name="T34" fmla="*/ 262 w 867"/>
                <a:gd name="T35" fmla="*/ 93 h 211"/>
                <a:gd name="T36" fmla="*/ 286 w 867"/>
                <a:gd name="T37" fmla="*/ 101 h 211"/>
                <a:gd name="T38" fmla="*/ 302 w 867"/>
                <a:gd name="T39" fmla="*/ 109 h 211"/>
                <a:gd name="T40" fmla="*/ 326 w 867"/>
                <a:gd name="T41" fmla="*/ 109 h 211"/>
                <a:gd name="T42" fmla="*/ 334 w 867"/>
                <a:gd name="T43" fmla="*/ 124 h 211"/>
                <a:gd name="T44" fmla="*/ 358 w 867"/>
                <a:gd name="T45" fmla="*/ 132 h 211"/>
                <a:gd name="T46" fmla="*/ 373 w 867"/>
                <a:gd name="T47" fmla="*/ 140 h 211"/>
                <a:gd name="T48" fmla="*/ 397 w 867"/>
                <a:gd name="T49" fmla="*/ 140 h 211"/>
                <a:gd name="T50" fmla="*/ 421 w 867"/>
                <a:gd name="T51" fmla="*/ 140 h 211"/>
                <a:gd name="T52" fmla="*/ 453 w 867"/>
                <a:gd name="T53" fmla="*/ 140 h 211"/>
                <a:gd name="T54" fmla="*/ 477 w 867"/>
                <a:gd name="T55" fmla="*/ 140 h 211"/>
                <a:gd name="T56" fmla="*/ 501 w 867"/>
                <a:gd name="T57" fmla="*/ 140 h 211"/>
                <a:gd name="T58" fmla="*/ 524 w 867"/>
                <a:gd name="T59" fmla="*/ 140 h 211"/>
                <a:gd name="T60" fmla="*/ 524 w 867"/>
                <a:gd name="T61" fmla="*/ 163 h 211"/>
                <a:gd name="T62" fmla="*/ 524 w 867"/>
                <a:gd name="T63" fmla="*/ 187 h 211"/>
                <a:gd name="T64" fmla="*/ 540 w 867"/>
                <a:gd name="T65" fmla="*/ 202 h 211"/>
                <a:gd name="T66" fmla="*/ 556 w 867"/>
                <a:gd name="T67" fmla="*/ 210 h 211"/>
                <a:gd name="T68" fmla="*/ 580 w 867"/>
                <a:gd name="T69" fmla="*/ 210 h 211"/>
                <a:gd name="T70" fmla="*/ 604 w 867"/>
                <a:gd name="T71" fmla="*/ 202 h 211"/>
                <a:gd name="T72" fmla="*/ 620 w 867"/>
                <a:gd name="T73" fmla="*/ 187 h 211"/>
                <a:gd name="T74" fmla="*/ 620 w 867"/>
                <a:gd name="T75" fmla="*/ 163 h 211"/>
                <a:gd name="T76" fmla="*/ 620 w 867"/>
                <a:gd name="T77" fmla="*/ 140 h 211"/>
                <a:gd name="T78" fmla="*/ 644 w 867"/>
                <a:gd name="T79" fmla="*/ 140 h 211"/>
                <a:gd name="T80" fmla="*/ 667 w 867"/>
                <a:gd name="T81" fmla="*/ 140 h 211"/>
                <a:gd name="T82" fmla="*/ 691 w 867"/>
                <a:gd name="T83" fmla="*/ 140 h 211"/>
                <a:gd name="T84" fmla="*/ 866 w 867"/>
                <a:gd name="T8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7" h="211">
                  <a:moveTo>
                    <a:pt x="866" y="0"/>
                  </a:moveTo>
                  <a:lnTo>
                    <a:pt x="755" y="0"/>
                  </a:lnTo>
                  <a:lnTo>
                    <a:pt x="659" y="0"/>
                  </a:lnTo>
                  <a:lnTo>
                    <a:pt x="572" y="0"/>
                  </a:lnTo>
                  <a:lnTo>
                    <a:pt x="485" y="0"/>
                  </a:lnTo>
                  <a:lnTo>
                    <a:pt x="405" y="0"/>
                  </a:lnTo>
                  <a:lnTo>
                    <a:pt x="334" y="0"/>
                  </a:lnTo>
                  <a:lnTo>
                    <a:pt x="270" y="0"/>
                  </a:lnTo>
                  <a:lnTo>
                    <a:pt x="215" y="0"/>
                  </a:lnTo>
                  <a:lnTo>
                    <a:pt x="159" y="0"/>
                  </a:lnTo>
                  <a:lnTo>
                    <a:pt x="119" y="0"/>
                  </a:lnTo>
                  <a:lnTo>
                    <a:pt x="79" y="0"/>
                  </a:lnTo>
                  <a:lnTo>
                    <a:pt x="48" y="0"/>
                  </a:lnTo>
                  <a:lnTo>
                    <a:pt x="24" y="0"/>
                  </a:lnTo>
                  <a:lnTo>
                    <a:pt x="8" y="0"/>
                  </a:lnTo>
                  <a:lnTo>
                    <a:pt x="0" y="0"/>
                  </a:lnTo>
                  <a:lnTo>
                    <a:pt x="0" y="8"/>
                  </a:lnTo>
                  <a:lnTo>
                    <a:pt x="0" y="16"/>
                  </a:lnTo>
                  <a:lnTo>
                    <a:pt x="0" y="23"/>
                  </a:lnTo>
                  <a:lnTo>
                    <a:pt x="0" y="31"/>
                  </a:lnTo>
                  <a:lnTo>
                    <a:pt x="0" y="39"/>
                  </a:lnTo>
                  <a:lnTo>
                    <a:pt x="0" y="47"/>
                  </a:lnTo>
                  <a:lnTo>
                    <a:pt x="8" y="47"/>
                  </a:lnTo>
                  <a:lnTo>
                    <a:pt x="16" y="47"/>
                  </a:lnTo>
                  <a:lnTo>
                    <a:pt x="24" y="47"/>
                  </a:lnTo>
                  <a:lnTo>
                    <a:pt x="32" y="47"/>
                  </a:lnTo>
                  <a:lnTo>
                    <a:pt x="40" y="47"/>
                  </a:lnTo>
                  <a:lnTo>
                    <a:pt x="48" y="47"/>
                  </a:lnTo>
                  <a:lnTo>
                    <a:pt x="48" y="54"/>
                  </a:lnTo>
                  <a:lnTo>
                    <a:pt x="56" y="54"/>
                  </a:lnTo>
                  <a:lnTo>
                    <a:pt x="64" y="62"/>
                  </a:lnTo>
                  <a:lnTo>
                    <a:pt x="72" y="62"/>
                  </a:lnTo>
                  <a:lnTo>
                    <a:pt x="79" y="70"/>
                  </a:lnTo>
                  <a:lnTo>
                    <a:pt x="87" y="78"/>
                  </a:lnTo>
                  <a:lnTo>
                    <a:pt x="95" y="78"/>
                  </a:lnTo>
                  <a:lnTo>
                    <a:pt x="103" y="86"/>
                  </a:lnTo>
                  <a:lnTo>
                    <a:pt x="111" y="86"/>
                  </a:lnTo>
                  <a:lnTo>
                    <a:pt x="111" y="93"/>
                  </a:lnTo>
                  <a:lnTo>
                    <a:pt x="119" y="93"/>
                  </a:lnTo>
                  <a:lnTo>
                    <a:pt x="127" y="93"/>
                  </a:lnTo>
                  <a:lnTo>
                    <a:pt x="135" y="93"/>
                  </a:lnTo>
                  <a:lnTo>
                    <a:pt x="143" y="93"/>
                  </a:lnTo>
                  <a:lnTo>
                    <a:pt x="151" y="93"/>
                  </a:lnTo>
                  <a:lnTo>
                    <a:pt x="159" y="93"/>
                  </a:lnTo>
                  <a:lnTo>
                    <a:pt x="167" y="93"/>
                  </a:lnTo>
                  <a:lnTo>
                    <a:pt x="175" y="93"/>
                  </a:lnTo>
                  <a:lnTo>
                    <a:pt x="183" y="93"/>
                  </a:lnTo>
                  <a:lnTo>
                    <a:pt x="199" y="93"/>
                  </a:lnTo>
                  <a:lnTo>
                    <a:pt x="207" y="93"/>
                  </a:lnTo>
                  <a:lnTo>
                    <a:pt x="222" y="93"/>
                  </a:lnTo>
                  <a:lnTo>
                    <a:pt x="230" y="93"/>
                  </a:lnTo>
                  <a:lnTo>
                    <a:pt x="238" y="93"/>
                  </a:lnTo>
                  <a:lnTo>
                    <a:pt x="246" y="93"/>
                  </a:lnTo>
                  <a:lnTo>
                    <a:pt x="262" y="93"/>
                  </a:lnTo>
                  <a:lnTo>
                    <a:pt x="270" y="101"/>
                  </a:lnTo>
                  <a:lnTo>
                    <a:pt x="278" y="101"/>
                  </a:lnTo>
                  <a:lnTo>
                    <a:pt x="286" y="101"/>
                  </a:lnTo>
                  <a:lnTo>
                    <a:pt x="294" y="101"/>
                  </a:lnTo>
                  <a:lnTo>
                    <a:pt x="302" y="101"/>
                  </a:lnTo>
                  <a:lnTo>
                    <a:pt x="302" y="109"/>
                  </a:lnTo>
                  <a:lnTo>
                    <a:pt x="310" y="109"/>
                  </a:lnTo>
                  <a:lnTo>
                    <a:pt x="318" y="109"/>
                  </a:lnTo>
                  <a:lnTo>
                    <a:pt x="326" y="109"/>
                  </a:lnTo>
                  <a:lnTo>
                    <a:pt x="326" y="117"/>
                  </a:lnTo>
                  <a:lnTo>
                    <a:pt x="334" y="117"/>
                  </a:lnTo>
                  <a:lnTo>
                    <a:pt x="334" y="124"/>
                  </a:lnTo>
                  <a:lnTo>
                    <a:pt x="342" y="124"/>
                  </a:lnTo>
                  <a:lnTo>
                    <a:pt x="350" y="132"/>
                  </a:lnTo>
                  <a:lnTo>
                    <a:pt x="358" y="132"/>
                  </a:lnTo>
                  <a:lnTo>
                    <a:pt x="358" y="140"/>
                  </a:lnTo>
                  <a:lnTo>
                    <a:pt x="365" y="140"/>
                  </a:lnTo>
                  <a:lnTo>
                    <a:pt x="373" y="140"/>
                  </a:lnTo>
                  <a:lnTo>
                    <a:pt x="381" y="140"/>
                  </a:lnTo>
                  <a:lnTo>
                    <a:pt x="389" y="140"/>
                  </a:lnTo>
                  <a:lnTo>
                    <a:pt x="397" y="140"/>
                  </a:lnTo>
                  <a:lnTo>
                    <a:pt x="405" y="140"/>
                  </a:lnTo>
                  <a:lnTo>
                    <a:pt x="413" y="140"/>
                  </a:lnTo>
                  <a:lnTo>
                    <a:pt x="421" y="140"/>
                  </a:lnTo>
                  <a:lnTo>
                    <a:pt x="429" y="140"/>
                  </a:lnTo>
                  <a:lnTo>
                    <a:pt x="445" y="140"/>
                  </a:lnTo>
                  <a:lnTo>
                    <a:pt x="453" y="140"/>
                  </a:lnTo>
                  <a:lnTo>
                    <a:pt x="461" y="140"/>
                  </a:lnTo>
                  <a:lnTo>
                    <a:pt x="469" y="140"/>
                  </a:lnTo>
                  <a:lnTo>
                    <a:pt x="477" y="140"/>
                  </a:lnTo>
                  <a:lnTo>
                    <a:pt x="485" y="140"/>
                  </a:lnTo>
                  <a:lnTo>
                    <a:pt x="493" y="140"/>
                  </a:lnTo>
                  <a:lnTo>
                    <a:pt x="501" y="140"/>
                  </a:lnTo>
                  <a:lnTo>
                    <a:pt x="508" y="140"/>
                  </a:lnTo>
                  <a:lnTo>
                    <a:pt x="516" y="140"/>
                  </a:lnTo>
                  <a:lnTo>
                    <a:pt x="524" y="140"/>
                  </a:lnTo>
                  <a:lnTo>
                    <a:pt x="524" y="148"/>
                  </a:lnTo>
                  <a:lnTo>
                    <a:pt x="524" y="156"/>
                  </a:lnTo>
                  <a:lnTo>
                    <a:pt x="524" y="163"/>
                  </a:lnTo>
                  <a:lnTo>
                    <a:pt x="524" y="171"/>
                  </a:lnTo>
                  <a:lnTo>
                    <a:pt x="524" y="179"/>
                  </a:lnTo>
                  <a:lnTo>
                    <a:pt x="524" y="187"/>
                  </a:lnTo>
                  <a:lnTo>
                    <a:pt x="524" y="194"/>
                  </a:lnTo>
                  <a:lnTo>
                    <a:pt x="532" y="202"/>
                  </a:lnTo>
                  <a:lnTo>
                    <a:pt x="540" y="202"/>
                  </a:lnTo>
                  <a:lnTo>
                    <a:pt x="540" y="210"/>
                  </a:lnTo>
                  <a:lnTo>
                    <a:pt x="548" y="210"/>
                  </a:lnTo>
                  <a:lnTo>
                    <a:pt x="556" y="210"/>
                  </a:lnTo>
                  <a:lnTo>
                    <a:pt x="564" y="210"/>
                  </a:lnTo>
                  <a:lnTo>
                    <a:pt x="572" y="210"/>
                  </a:lnTo>
                  <a:lnTo>
                    <a:pt x="580" y="210"/>
                  </a:lnTo>
                  <a:lnTo>
                    <a:pt x="588" y="210"/>
                  </a:lnTo>
                  <a:lnTo>
                    <a:pt x="596" y="210"/>
                  </a:lnTo>
                  <a:lnTo>
                    <a:pt x="604" y="202"/>
                  </a:lnTo>
                  <a:lnTo>
                    <a:pt x="612" y="194"/>
                  </a:lnTo>
                  <a:lnTo>
                    <a:pt x="612" y="187"/>
                  </a:lnTo>
                  <a:lnTo>
                    <a:pt x="620" y="187"/>
                  </a:lnTo>
                  <a:lnTo>
                    <a:pt x="620" y="179"/>
                  </a:lnTo>
                  <a:lnTo>
                    <a:pt x="620" y="171"/>
                  </a:lnTo>
                  <a:lnTo>
                    <a:pt x="620" y="163"/>
                  </a:lnTo>
                  <a:lnTo>
                    <a:pt x="620" y="156"/>
                  </a:lnTo>
                  <a:lnTo>
                    <a:pt x="620" y="148"/>
                  </a:lnTo>
                  <a:lnTo>
                    <a:pt x="620" y="140"/>
                  </a:lnTo>
                  <a:lnTo>
                    <a:pt x="628" y="140"/>
                  </a:lnTo>
                  <a:lnTo>
                    <a:pt x="636" y="140"/>
                  </a:lnTo>
                  <a:lnTo>
                    <a:pt x="644" y="140"/>
                  </a:lnTo>
                  <a:lnTo>
                    <a:pt x="651" y="140"/>
                  </a:lnTo>
                  <a:lnTo>
                    <a:pt x="659" y="140"/>
                  </a:lnTo>
                  <a:lnTo>
                    <a:pt x="667" y="140"/>
                  </a:lnTo>
                  <a:lnTo>
                    <a:pt x="675" y="140"/>
                  </a:lnTo>
                  <a:lnTo>
                    <a:pt x="683" y="140"/>
                  </a:lnTo>
                  <a:lnTo>
                    <a:pt x="691" y="140"/>
                  </a:lnTo>
                  <a:lnTo>
                    <a:pt x="699" y="140"/>
                  </a:lnTo>
                  <a:lnTo>
                    <a:pt x="707" y="140"/>
                  </a:lnTo>
                  <a:lnTo>
                    <a:pt x="866"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3" name="Freeform 39"/>
            <p:cNvSpPr>
              <a:spLocks/>
            </p:cNvSpPr>
            <p:nvPr/>
          </p:nvSpPr>
          <p:spPr bwMode="auto">
            <a:xfrm>
              <a:off x="4085" y="2373"/>
              <a:ext cx="627" cy="217"/>
            </a:xfrm>
            <a:custGeom>
              <a:avLst/>
              <a:gdLst>
                <a:gd name="T0" fmla="*/ 0 w 627"/>
                <a:gd name="T1" fmla="*/ 0 h 217"/>
                <a:gd name="T2" fmla="*/ 0 w 627"/>
                <a:gd name="T3" fmla="*/ 48 h 217"/>
                <a:gd name="T4" fmla="*/ 40 w 627"/>
                <a:gd name="T5" fmla="*/ 48 h 217"/>
                <a:gd name="T6" fmla="*/ 112 w 627"/>
                <a:gd name="T7" fmla="*/ 96 h 217"/>
                <a:gd name="T8" fmla="*/ 248 w 627"/>
                <a:gd name="T9" fmla="*/ 96 h 217"/>
                <a:gd name="T10" fmla="*/ 359 w 627"/>
                <a:gd name="T11" fmla="*/ 144 h 217"/>
                <a:gd name="T12" fmla="*/ 530 w 627"/>
                <a:gd name="T13" fmla="*/ 144 h 217"/>
                <a:gd name="T14" fmla="*/ 528 w 627"/>
                <a:gd name="T15" fmla="*/ 200 h 217"/>
                <a:gd name="T16" fmla="*/ 554 w 627"/>
                <a:gd name="T17" fmla="*/ 216 h 217"/>
                <a:gd name="T18" fmla="*/ 598 w 627"/>
                <a:gd name="T19" fmla="*/ 216 h 217"/>
                <a:gd name="T20" fmla="*/ 626 w 627"/>
                <a:gd name="T21" fmla="*/ 203 h 217"/>
                <a:gd name="T22" fmla="*/ 626 w 627"/>
                <a:gd name="T23" fmla="*/ 14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7" h="217">
                  <a:moveTo>
                    <a:pt x="0" y="0"/>
                  </a:moveTo>
                  <a:lnTo>
                    <a:pt x="0" y="48"/>
                  </a:lnTo>
                  <a:lnTo>
                    <a:pt x="40" y="48"/>
                  </a:lnTo>
                  <a:lnTo>
                    <a:pt x="112" y="96"/>
                  </a:lnTo>
                  <a:lnTo>
                    <a:pt x="248" y="96"/>
                  </a:lnTo>
                  <a:lnTo>
                    <a:pt x="359" y="144"/>
                  </a:lnTo>
                  <a:lnTo>
                    <a:pt x="530" y="144"/>
                  </a:lnTo>
                  <a:lnTo>
                    <a:pt x="528" y="200"/>
                  </a:lnTo>
                  <a:lnTo>
                    <a:pt x="554" y="216"/>
                  </a:lnTo>
                  <a:lnTo>
                    <a:pt x="598" y="216"/>
                  </a:lnTo>
                  <a:lnTo>
                    <a:pt x="626" y="203"/>
                  </a:lnTo>
                  <a:lnTo>
                    <a:pt x="626" y="144"/>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4" name="Freeform 40"/>
            <p:cNvSpPr>
              <a:spLocks/>
            </p:cNvSpPr>
            <p:nvPr/>
          </p:nvSpPr>
          <p:spPr bwMode="auto">
            <a:xfrm>
              <a:off x="4369" y="2373"/>
              <a:ext cx="867" cy="214"/>
            </a:xfrm>
            <a:custGeom>
              <a:avLst/>
              <a:gdLst>
                <a:gd name="T0" fmla="*/ 111 w 867"/>
                <a:gd name="T1" fmla="*/ 0 h 214"/>
                <a:gd name="T2" fmla="*/ 294 w 867"/>
                <a:gd name="T3" fmla="*/ 0 h 214"/>
                <a:gd name="T4" fmla="*/ 461 w 867"/>
                <a:gd name="T5" fmla="*/ 0 h 214"/>
                <a:gd name="T6" fmla="*/ 596 w 867"/>
                <a:gd name="T7" fmla="*/ 0 h 214"/>
                <a:gd name="T8" fmla="*/ 707 w 867"/>
                <a:gd name="T9" fmla="*/ 0 h 214"/>
                <a:gd name="T10" fmla="*/ 787 w 867"/>
                <a:gd name="T11" fmla="*/ 0 h 214"/>
                <a:gd name="T12" fmla="*/ 842 w 867"/>
                <a:gd name="T13" fmla="*/ 0 h 214"/>
                <a:gd name="T14" fmla="*/ 866 w 867"/>
                <a:gd name="T15" fmla="*/ 0 h 214"/>
                <a:gd name="T16" fmla="*/ 866 w 867"/>
                <a:gd name="T17" fmla="*/ 16 h 214"/>
                <a:gd name="T18" fmla="*/ 866 w 867"/>
                <a:gd name="T19" fmla="*/ 32 h 214"/>
                <a:gd name="T20" fmla="*/ 866 w 867"/>
                <a:gd name="T21" fmla="*/ 47 h 214"/>
                <a:gd name="T22" fmla="*/ 850 w 867"/>
                <a:gd name="T23" fmla="*/ 47 h 214"/>
                <a:gd name="T24" fmla="*/ 834 w 867"/>
                <a:gd name="T25" fmla="*/ 47 h 214"/>
                <a:gd name="T26" fmla="*/ 818 w 867"/>
                <a:gd name="T27" fmla="*/ 47 h 214"/>
                <a:gd name="T28" fmla="*/ 810 w 867"/>
                <a:gd name="T29" fmla="*/ 55 h 214"/>
                <a:gd name="T30" fmla="*/ 794 w 867"/>
                <a:gd name="T31" fmla="*/ 63 h 214"/>
                <a:gd name="T32" fmla="*/ 779 w 867"/>
                <a:gd name="T33" fmla="*/ 79 h 214"/>
                <a:gd name="T34" fmla="*/ 763 w 867"/>
                <a:gd name="T35" fmla="*/ 87 h 214"/>
                <a:gd name="T36" fmla="*/ 755 w 867"/>
                <a:gd name="T37" fmla="*/ 95 h 214"/>
                <a:gd name="T38" fmla="*/ 739 w 867"/>
                <a:gd name="T39" fmla="*/ 95 h 214"/>
                <a:gd name="T40" fmla="*/ 723 w 867"/>
                <a:gd name="T41" fmla="*/ 95 h 214"/>
                <a:gd name="T42" fmla="*/ 707 w 867"/>
                <a:gd name="T43" fmla="*/ 95 h 214"/>
                <a:gd name="T44" fmla="*/ 691 w 867"/>
                <a:gd name="T45" fmla="*/ 95 h 214"/>
                <a:gd name="T46" fmla="*/ 667 w 867"/>
                <a:gd name="T47" fmla="*/ 95 h 214"/>
                <a:gd name="T48" fmla="*/ 644 w 867"/>
                <a:gd name="T49" fmla="*/ 95 h 214"/>
                <a:gd name="T50" fmla="*/ 628 w 867"/>
                <a:gd name="T51" fmla="*/ 95 h 214"/>
                <a:gd name="T52" fmla="*/ 508 w 867"/>
                <a:gd name="T53" fmla="*/ 142 h 214"/>
                <a:gd name="T54" fmla="*/ 493 w 867"/>
                <a:gd name="T55" fmla="*/ 142 h 214"/>
                <a:gd name="T56" fmla="*/ 477 w 867"/>
                <a:gd name="T57" fmla="*/ 142 h 214"/>
                <a:gd name="T58" fmla="*/ 461 w 867"/>
                <a:gd name="T59" fmla="*/ 142 h 214"/>
                <a:gd name="T60" fmla="*/ 445 w 867"/>
                <a:gd name="T61" fmla="*/ 142 h 214"/>
                <a:gd name="T62" fmla="*/ 421 w 867"/>
                <a:gd name="T63" fmla="*/ 142 h 214"/>
                <a:gd name="T64" fmla="*/ 405 w 867"/>
                <a:gd name="T65" fmla="*/ 142 h 214"/>
                <a:gd name="T66" fmla="*/ 389 w 867"/>
                <a:gd name="T67" fmla="*/ 142 h 214"/>
                <a:gd name="T68" fmla="*/ 373 w 867"/>
                <a:gd name="T69" fmla="*/ 142 h 214"/>
                <a:gd name="T70" fmla="*/ 358 w 867"/>
                <a:gd name="T71" fmla="*/ 142 h 214"/>
                <a:gd name="T72" fmla="*/ 342 w 867"/>
                <a:gd name="T73" fmla="*/ 142 h 214"/>
                <a:gd name="T74" fmla="*/ 342 w 867"/>
                <a:gd name="T75" fmla="*/ 158 h 214"/>
                <a:gd name="T76" fmla="*/ 342 w 867"/>
                <a:gd name="T77" fmla="*/ 174 h 214"/>
                <a:gd name="T78" fmla="*/ 342 w 867"/>
                <a:gd name="T79" fmla="*/ 189 h 214"/>
                <a:gd name="T80" fmla="*/ 334 w 867"/>
                <a:gd name="T81" fmla="*/ 205 h 214"/>
                <a:gd name="T82" fmla="*/ 326 w 867"/>
                <a:gd name="T83" fmla="*/ 213 h 214"/>
                <a:gd name="T84" fmla="*/ 310 w 867"/>
                <a:gd name="T85" fmla="*/ 213 h 214"/>
                <a:gd name="T86" fmla="*/ 294 w 867"/>
                <a:gd name="T87" fmla="*/ 213 h 214"/>
                <a:gd name="T88" fmla="*/ 278 w 867"/>
                <a:gd name="T89" fmla="*/ 213 h 214"/>
                <a:gd name="T90" fmla="*/ 262 w 867"/>
                <a:gd name="T91" fmla="*/ 205 h 214"/>
                <a:gd name="T92" fmla="*/ 254 w 867"/>
                <a:gd name="T93" fmla="*/ 189 h 214"/>
                <a:gd name="T94" fmla="*/ 246 w 867"/>
                <a:gd name="T95" fmla="*/ 181 h 214"/>
                <a:gd name="T96" fmla="*/ 246 w 867"/>
                <a:gd name="T97" fmla="*/ 12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7" h="214">
                  <a:moveTo>
                    <a:pt x="0" y="0"/>
                  </a:moveTo>
                  <a:lnTo>
                    <a:pt x="111" y="0"/>
                  </a:lnTo>
                  <a:lnTo>
                    <a:pt x="207" y="0"/>
                  </a:lnTo>
                  <a:lnTo>
                    <a:pt x="294" y="0"/>
                  </a:lnTo>
                  <a:lnTo>
                    <a:pt x="381" y="0"/>
                  </a:lnTo>
                  <a:lnTo>
                    <a:pt x="461" y="0"/>
                  </a:lnTo>
                  <a:lnTo>
                    <a:pt x="532" y="0"/>
                  </a:lnTo>
                  <a:lnTo>
                    <a:pt x="596" y="0"/>
                  </a:lnTo>
                  <a:lnTo>
                    <a:pt x="651" y="0"/>
                  </a:lnTo>
                  <a:lnTo>
                    <a:pt x="707" y="0"/>
                  </a:lnTo>
                  <a:lnTo>
                    <a:pt x="747" y="0"/>
                  </a:lnTo>
                  <a:lnTo>
                    <a:pt x="787" y="0"/>
                  </a:lnTo>
                  <a:lnTo>
                    <a:pt x="818" y="0"/>
                  </a:lnTo>
                  <a:lnTo>
                    <a:pt x="842" y="0"/>
                  </a:lnTo>
                  <a:lnTo>
                    <a:pt x="858" y="0"/>
                  </a:lnTo>
                  <a:lnTo>
                    <a:pt x="866" y="0"/>
                  </a:lnTo>
                  <a:lnTo>
                    <a:pt x="866" y="8"/>
                  </a:lnTo>
                  <a:lnTo>
                    <a:pt x="866" y="16"/>
                  </a:lnTo>
                  <a:lnTo>
                    <a:pt x="866" y="24"/>
                  </a:lnTo>
                  <a:lnTo>
                    <a:pt x="866" y="32"/>
                  </a:lnTo>
                  <a:lnTo>
                    <a:pt x="866" y="39"/>
                  </a:lnTo>
                  <a:lnTo>
                    <a:pt x="866" y="47"/>
                  </a:lnTo>
                  <a:lnTo>
                    <a:pt x="858" y="47"/>
                  </a:lnTo>
                  <a:lnTo>
                    <a:pt x="850" y="47"/>
                  </a:lnTo>
                  <a:lnTo>
                    <a:pt x="842" y="47"/>
                  </a:lnTo>
                  <a:lnTo>
                    <a:pt x="834" y="47"/>
                  </a:lnTo>
                  <a:lnTo>
                    <a:pt x="826" y="47"/>
                  </a:lnTo>
                  <a:lnTo>
                    <a:pt x="818" y="47"/>
                  </a:lnTo>
                  <a:lnTo>
                    <a:pt x="818" y="55"/>
                  </a:lnTo>
                  <a:lnTo>
                    <a:pt x="810" y="55"/>
                  </a:lnTo>
                  <a:lnTo>
                    <a:pt x="802" y="63"/>
                  </a:lnTo>
                  <a:lnTo>
                    <a:pt x="794" y="63"/>
                  </a:lnTo>
                  <a:lnTo>
                    <a:pt x="787" y="71"/>
                  </a:lnTo>
                  <a:lnTo>
                    <a:pt x="779" y="79"/>
                  </a:lnTo>
                  <a:lnTo>
                    <a:pt x="771" y="79"/>
                  </a:lnTo>
                  <a:lnTo>
                    <a:pt x="763" y="87"/>
                  </a:lnTo>
                  <a:lnTo>
                    <a:pt x="755" y="87"/>
                  </a:lnTo>
                  <a:lnTo>
                    <a:pt x="755" y="95"/>
                  </a:lnTo>
                  <a:lnTo>
                    <a:pt x="747" y="95"/>
                  </a:lnTo>
                  <a:lnTo>
                    <a:pt x="739" y="95"/>
                  </a:lnTo>
                  <a:lnTo>
                    <a:pt x="731" y="95"/>
                  </a:lnTo>
                  <a:lnTo>
                    <a:pt x="723" y="95"/>
                  </a:lnTo>
                  <a:lnTo>
                    <a:pt x="715" y="95"/>
                  </a:lnTo>
                  <a:lnTo>
                    <a:pt x="707" y="95"/>
                  </a:lnTo>
                  <a:lnTo>
                    <a:pt x="699" y="95"/>
                  </a:lnTo>
                  <a:lnTo>
                    <a:pt x="691" y="95"/>
                  </a:lnTo>
                  <a:lnTo>
                    <a:pt x="683" y="95"/>
                  </a:lnTo>
                  <a:lnTo>
                    <a:pt x="667" y="95"/>
                  </a:lnTo>
                  <a:lnTo>
                    <a:pt x="659" y="95"/>
                  </a:lnTo>
                  <a:lnTo>
                    <a:pt x="644" y="95"/>
                  </a:lnTo>
                  <a:lnTo>
                    <a:pt x="636" y="95"/>
                  </a:lnTo>
                  <a:lnTo>
                    <a:pt x="628" y="95"/>
                  </a:lnTo>
                  <a:lnTo>
                    <a:pt x="620" y="95"/>
                  </a:lnTo>
                  <a:lnTo>
                    <a:pt x="508" y="142"/>
                  </a:lnTo>
                  <a:lnTo>
                    <a:pt x="501" y="142"/>
                  </a:lnTo>
                  <a:lnTo>
                    <a:pt x="493" y="142"/>
                  </a:lnTo>
                  <a:lnTo>
                    <a:pt x="485" y="142"/>
                  </a:lnTo>
                  <a:lnTo>
                    <a:pt x="477" y="142"/>
                  </a:lnTo>
                  <a:lnTo>
                    <a:pt x="469" y="142"/>
                  </a:lnTo>
                  <a:lnTo>
                    <a:pt x="461" y="142"/>
                  </a:lnTo>
                  <a:lnTo>
                    <a:pt x="453" y="142"/>
                  </a:lnTo>
                  <a:lnTo>
                    <a:pt x="445" y="142"/>
                  </a:lnTo>
                  <a:lnTo>
                    <a:pt x="437" y="142"/>
                  </a:lnTo>
                  <a:lnTo>
                    <a:pt x="421" y="142"/>
                  </a:lnTo>
                  <a:lnTo>
                    <a:pt x="413" y="142"/>
                  </a:lnTo>
                  <a:lnTo>
                    <a:pt x="405" y="142"/>
                  </a:lnTo>
                  <a:lnTo>
                    <a:pt x="397" y="142"/>
                  </a:lnTo>
                  <a:lnTo>
                    <a:pt x="389" y="142"/>
                  </a:lnTo>
                  <a:lnTo>
                    <a:pt x="381" y="142"/>
                  </a:lnTo>
                  <a:lnTo>
                    <a:pt x="373" y="142"/>
                  </a:lnTo>
                  <a:lnTo>
                    <a:pt x="365" y="142"/>
                  </a:lnTo>
                  <a:lnTo>
                    <a:pt x="358" y="142"/>
                  </a:lnTo>
                  <a:lnTo>
                    <a:pt x="350" y="142"/>
                  </a:lnTo>
                  <a:lnTo>
                    <a:pt x="342" y="142"/>
                  </a:lnTo>
                  <a:lnTo>
                    <a:pt x="342" y="150"/>
                  </a:lnTo>
                  <a:lnTo>
                    <a:pt x="342" y="158"/>
                  </a:lnTo>
                  <a:lnTo>
                    <a:pt x="342" y="166"/>
                  </a:lnTo>
                  <a:lnTo>
                    <a:pt x="342" y="174"/>
                  </a:lnTo>
                  <a:lnTo>
                    <a:pt x="342" y="181"/>
                  </a:lnTo>
                  <a:lnTo>
                    <a:pt x="342" y="189"/>
                  </a:lnTo>
                  <a:lnTo>
                    <a:pt x="342" y="197"/>
                  </a:lnTo>
                  <a:lnTo>
                    <a:pt x="334" y="205"/>
                  </a:lnTo>
                  <a:lnTo>
                    <a:pt x="326" y="205"/>
                  </a:lnTo>
                  <a:lnTo>
                    <a:pt x="326" y="213"/>
                  </a:lnTo>
                  <a:lnTo>
                    <a:pt x="318" y="213"/>
                  </a:lnTo>
                  <a:lnTo>
                    <a:pt x="310" y="213"/>
                  </a:lnTo>
                  <a:lnTo>
                    <a:pt x="302" y="213"/>
                  </a:lnTo>
                  <a:lnTo>
                    <a:pt x="294" y="213"/>
                  </a:lnTo>
                  <a:lnTo>
                    <a:pt x="286" y="213"/>
                  </a:lnTo>
                  <a:lnTo>
                    <a:pt x="278" y="213"/>
                  </a:lnTo>
                  <a:lnTo>
                    <a:pt x="270" y="213"/>
                  </a:lnTo>
                  <a:lnTo>
                    <a:pt x="262" y="205"/>
                  </a:lnTo>
                  <a:lnTo>
                    <a:pt x="254" y="197"/>
                  </a:lnTo>
                  <a:lnTo>
                    <a:pt x="254" y="189"/>
                  </a:lnTo>
                  <a:lnTo>
                    <a:pt x="246" y="189"/>
                  </a:lnTo>
                  <a:lnTo>
                    <a:pt x="246" y="181"/>
                  </a:lnTo>
                  <a:lnTo>
                    <a:pt x="246" y="174"/>
                  </a:lnTo>
                  <a:lnTo>
                    <a:pt x="246" y="120"/>
                  </a:lnTo>
                  <a:lnTo>
                    <a:pt x="0"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5" name="Freeform 41"/>
            <p:cNvSpPr>
              <a:spLocks/>
            </p:cNvSpPr>
            <p:nvPr/>
          </p:nvSpPr>
          <p:spPr bwMode="auto">
            <a:xfrm>
              <a:off x="4614" y="2372"/>
              <a:ext cx="626" cy="221"/>
            </a:xfrm>
            <a:custGeom>
              <a:avLst/>
              <a:gdLst>
                <a:gd name="T0" fmla="*/ 625 w 626"/>
                <a:gd name="T1" fmla="*/ 0 h 221"/>
                <a:gd name="T2" fmla="*/ 625 w 626"/>
                <a:gd name="T3" fmla="*/ 49 h 221"/>
                <a:gd name="T4" fmla="*/ 585 w 626"/>
                <a:gd name="T5" fmla="*/ 49 h 221"/>
                <a:gd name="T6" fmla="*/ 513 w 626"/>
                <a:gd name="T7" fmla="*/ 98 h 221"/>
                <a:gd name="T8" fmla="*/ 377 w 626"/>
                <a:gd name="T9" fmla="*/ 98 h 221"/>
                <a:gd name="T10" fmla="*/ 264 w 626"/>
                <a:gd name="T11" fmla="*/ 147 h 221"/>
                <a:gd name="T12" fmla="*/ 96 w 626"/>
                <a:gd name="T13" fmla="*/ 147 h 221"/>
                <a:gd name="T14" fmla="*/ 96 w 626"/>
                <a:gd name="T15" fmla="*/ 204 h 221"/>
                <a:gd name="T16" fmla="*/ 70 w 626"/>
                <a:gd name="T17" fmla="*/ 220 h 221"/>
                <a:gd name="T18" fmla="*/ 26 w 626"/>
                <a:gd name="T19" fmla="*/ 220 h 221"/>
                <a:gd name="T20" fmla="*/ 0 w 626"/>
                <a:gd name="T21" fmla="*/ 199 h 221"/>
                <a:gd name="T22" fmla="*/ 0 w 626"/>
                <a:gd name="T23" fmla="*/ 14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221">
                  <a:moveTo>
                    <a:pt x="625" y="0"/>
                  </a:moveTo>
                  <a:lnTo>
                    <a:pt x="625" y="49"/>
                  </a:lnTo>
                  <a:lnTo>
                    <a:pt x="585" y="49"/>
                  </a:lnTo>
                  <a:lnTo>
                    <a:pt x="513" y="98"/>
                  </a:lnTo>
                  <a:lnTo>
                    <a:pt x="377" y="98"/>
                  </a:lnTo>
                  <a:lnTo>
                    <a:pt x="264" y="147"/>
                  </a:lnTo>
                  <a:lnTo>
                    <a:pt x="96" y="147"/>
                  </a:lnTo>
                  <a:lnTo>
                    <a:pt x="96" y="204"/>
                  </a:lnTo>
                  <a:lnTo>
                    <a:pt x="70" y="220"/>
                  </a:lnTo>
                  <a:lnTo>
                    <a:pt x="26" y="220"/>
                  </a:lnTo>
                  <a:lnTo>
                    <a:pt x="0" y="199"/>
                  </a:lnTo>
                  <a:lnTo>
                    <a:pt x="0" y="147"/>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00746" name="Group 42"/>
          <p:cNvGrpSpPr>
            <a:grpSpLocks/>
          </p:cNvGrpSpPr>
          <p:nvPr/>
        </p:nvGrpSpPr>
        <p:grpSpPr bwMode="auto">
          <a:xfrm>
            <a:off x="1524000" y="2921000"/>
            <a:ext cx="2057400" cy="1219200"/>
            <a:chOff x="402" y="1126"/>
            <a:chExt cx="1755" cy="1571"/>
          </a:xfrm>
        </p:grpSpPr>
        <p:sp>
          <p:nvSpPr>
            <p:cNvPr id="200747" name="Rectangle 43"/>
            <p:cNvSpPr>
              <a:spLocks noChangeArrowheads="1"/>
            </p:cNvSpPr>
            <p:nvPr/>
          </p:nvSpPr>
          <p:spPr bwMode="auto">
            <a:xfrm>
              <a:off x="402" y="1126"/>
              <a:ext cx="1755" cy="1571"/>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200748" name="Rectangle 44"/>
            <p:cNvSpPr>
              <a:spLocks noChangeArrowheads="1"/>
            </p:cNvSpPr>
            <p:nvPr/>
          </p:nvSpPr>
          <p:spPr bwMode="auto">
            <a:xfrm>
              <a:off x="467" y="1185"/>
              <a:ext cx="1629" cy="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400">
                  <a:solidFill>
                    <a:srgbClr val="000000"/>
                  </a:solidFill>
                  <a:ea typeface="楷体_GB2312" pitchFamily="49" charset="-122"/>
                </a:rPr>
                <a:t>低价报价方式（也称日本式报价）</a:t>
              </a:r>
            </a:p>
          </p:txBody>
        </p:sp>
      </p:grpSp>
      <p:grpSp>
        <p:nvGrpSpPr>
          <p:cNvPr id="200752" name="Group 48"/>
          <p:cNvGrpSpPr>
            <a:grpSpLocks/>
          </p:cNvGrpSpPr>
          <p:nvPr/>
        </p:nvGrpSpPr>
        <p:grpSpPr bwMode="auto">
          <a:xfrm>
            <a:off x="4991100" y="2460625"/>
            <a:ext cx="2057400" cy="1219200"/>
            <a:chOff x="402" y="1126"/>
            <a:chExt cx="1755" cy="1571"/>
          </a:xfrm>
        </p:grpSpPr>
        <p:sp>
          <p:nvSpPr>
            <p:cNvPr id="200753" name="Rectangle 49"/>
            <p:cNvSpPr>
              <a:spLocks noChangeArrowheads="1"/>
            </p:cNvSpPr>
            <p:nvPr/>
          </p:nvSpPr>
          <p:spPr bwMode="auto">
            <a:xfrm>
              <a:off x="402" y="1126"/>
              <a:ext cx="1755" cy="1571"/>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200754" name="Rectangle 50"/>
            <p:cNvSpPr>
              <a:spLocks noChangeArrowheads="1"/>
            </p:cNvSpPr>
            <p:nvPr/>
          </p:nvSpPr>
          <p:spPr bwMode="auto">
            <a:xfrm>
              <a:off x="467" y="1185"/>
              <a:ext cx="1629" cy="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400">
                  <a:solidFill>
                    <a:srgbClr val="000000"/>
                  </a:solidFill>
                  <a:ea typeface="楷体_GB2312" pitchFamily="49" charset="-122"/>
                </a:rPr>
                <a:t>高价报价方式（也称西欧式报价）</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3.2.3</a:t>
            </a:r>
            <a:r>
              <a:rPr lang="zh-CN" altLang="en-US" sz="2800" b="1" dirty="0" smtClean="0">
                <a:latin typeface="楷体_GB2312" pitchFamily="49" charset="-122"/>
                <a:ea typeface="楷体_GB2312" pitchFamily="49" charset="-122"/>
              </a:rPr>
              <a:t>　报价</a:t>
            </a:r>
            <a:r>
              <a:rPr lang="zh-CN" altLang="en-US" sz="2800" b="1" dirty="0">
                <a:latin typeface="楷体_GB2312" pitchFamily="49" charset="-122"/>
                <a:ea typeface="楷体_GB2312" pitchFamily="49" charset="-122"/>
              </a:rPr>
              <a:t>的策略</a:t>
            </a:r>
          </a:p>
        </p:txBody>
      </p:sp>
      <p:grpSp>
        <p:nvGrpSpPr>
          <p:cNvPr id="201735" name="Group 7"/>
          <p:cNvGrpSpPr>
            <a:grpSpLocks/>
          </p:cNvGrpSpPr>
          <p:nvPr/>
        </p:nvGrpSpPr>
        <p:grpSpPr bwMode="auto">
          <a:xfrm>
            <a:off x="952500" y="2057400"/>
            <a:ext cx="1631950" cy="596900"/>
            <a:chOff x="2400" y="1968"/>
            <a:chExt cx="960" cy="960"/>
          </a:xfrm>
        </p:grpSpPr>
        <p:sp>
          <p:nvSpPr>
            <p:cNvPr id="201736" name="Oval 8"/>
            <p:cNvSpPr>
              <a:spLocks noChangeArrowheads="1"/>
            </p:cNvSpPr>
            <p:nvPr>
              <p:custDataLst>
                <p:tags r:id="rId9"/>
              </p:custDataLst>
            </p:nvPr>
          </p:nvSpPr>
          <p:spPr bwMode="blackWhite">
            <a:xfrm>
              <a:off x="2400" y="1968"/>
              <a:ext cx="960" cy="960"/>
            </a:xfrm>
            <a:prstGeom prst="ellipse">
              <a:avLst/>
            </a:prstGeom>
            <a:solidFill>
              <a:srgbClr val="FFFFFF"/>
            </a:solidFill>
            <a:ln w="9525">
              <a:solidFill>
                <a:srgbClr val="000000"/>
              </a:solidFill>
              <a:round/>
              <a:headEnd/>
              <a:tailEnd/>
            </a:ln>
            <a:effectLst>
              <a:outerShdw dist="25400" dir="5400000" algn="ctr" rotWithShape="0">
                <a:schemeClr val="bg2"/>
              </a:outerShdw>
            </a:effectLst>
          </p:spPr>
          <p:txBody>
            <a:bodyPr wrap="none" anchor="ctr"/>
            <a:lstStyle/>
            <a:p>
              <a:endParaRPr lang="zh-CN" altLang="en-US"/>
            </a:p>
          </p:txBody>
        </p:sp>
        <p:sp>
          <p:nvSpPr>
            <p:cNvPr id="201737" name="Rectangle 9"/>
            <p:cNvSpPr>
              <a:spLocks noChangeArrowheads="1"/>
            </p:cNvSpPr>
            <p:nvPr>
              <p:custDataLst>
                <p:tags r:id="rId10"/>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b="1">
                  <a:solidFill>
                    <a:srgbClr val="000000"/>
                  </a:solidFill>
                  <a:ea typeface="楷体_GB2312" pitchFamily="49" charset="-122"/>
                </a:rPr>
                <a:t>报价的时间</a:t>
              </a:r>
            </a:p>
            <a:p>
              <a:pPr marL="342900" indent="-342900" algn="ctr"/>
              <a:r>
                <a:rPr lang="zh-CN" altLang="en-US" b="1">
                  <a:solidFill>
                    <a:srgbClr val="000000"/>
                  </a:solidFill>
                  <a:ea typeface="楷体_GB2312" pitchFamily="49" charset="-122"/>
                </a:rPr>
                <a:t>策略</a:t>
              </a:r>
            </a:p>
          </p:txBody>
        </p:sp>
      </p:grpSp>
      <p:grpSp>
        <p:nvGrpSpPr>
          <p:cNvPr id="201750" name="Group 22"/>
          <p:cNvGrpSpPr>
            <a:grpSpLocks/>
          </p:cNvGrpSpPr>
          <p:nvPr/>
        </p:nvGrpSpPr>
        <p:grpSpPr bwMode="auto">
          <a:xfrm>
            <a:off x="984250" y="2755900"/>
            <a:ext cx="1631950" cy="596900"/>
            <a:chOff x="2400" y="1968"/>
            <a:chExt cx="960" cy="960"/>
          </a:xfrm>
        </p:grpSpPr>
        <p:sp>
          <p:nvSpPr>
            <p:cNvPr id="201751" name="Oval 23"/>
            <p:cNvSpPr>
              <a:spLocks noChangeArrowheads="1"/>
            </p:cNvSpPr>
            <p:nvPr>
              <p:custDataLst>
                <p:tags r:id="rId7"/>
              </p:custDataLst>
            </p:nvPr>
          </p:nvSpPr>
          <p:spPr bwMode="blackWhite">
            <a:xfrm>
              <a:off x="2400" y="1968"/>
              <a:ext cx="960" cy="960"/>
            </a:xfrm>
            <a:prstGeom prst="ellipse">
              <a:avLst/>
            </a:prstGeom>
            <a:solidFill>
              <a:srgbClr val="FFFFFF"/>
            </a:solidFill>
            <a:ln w="9525">
              <a:solidFill>
                <a:srgbClr val="000000"/>
              </a:solidFill>
              <a:round/>
              <a:headEnd/>
              <a:tailEnd/>
            </a:ln>
            <a:effectLst>
              <a:outerShdw dist="25400" dir="5400000" algn="ctr" rotWithShape="0">
                <a:schemeClr val="bg2"/>
              </a:outerShdw>
            </a:effectLst>
          </p:spPr>
          <p:txBody>
            <a:bodyPr wrap="none" anchor="ctr"/>
            <a:lstStyle/>
            <a:p>
              <a:endParaRPr lang="zh-CN" altLang="en-US"/>
            </a:p>
          </p:txBody>
        </p:sp>
        <p:sp>
          <p:nvSpPr>
            <p:cNvPr id="201752" name="Rectangle 24"/>
            <p:cNvSpPr>
              <a:spLocks noChangeArrowheads="1"/>
            </p:cNvSpPr>
            <p:nvPr>
              <p:custDataLst>
                <p:tags r:id="rId8"/>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b="1">
                  <a:solidFill>
                    <a:srgbClr val="000000"/>
                  </a:solidFill>
                  <a:ea typeface="楷体_GB2312" pitchFamily="49" charset="-122"/>
                </a:rPr>
                <a:t>报价的时机</a:t>
              </a:r>
            </a:p>
            <a:p>
              <a:pPr marL="342900" indent="-342900" algn="ctr"/>
              <a:r>
                <a:rPr lang="zh-CN" altLang="en-US" b="1">
                  <a:solidFill>
                    <a:srgbClr val="000000"/>
                  </a:solidFill>
                  <a:ea typeface="楷体_GB2312" pitchFamily="49" charset="-122"/>
                </a:rPr>
                <a:t>策略</a:t>
              </a:r>
            </a:p>
          </p:txBody>
        </p:sp>
      </p:grpSp>
      <p:grpSp>
        <p:nvGrpSpPr>
          <p:cNvPr id="201753" name="Group 25"/>
          <p:cNvGrpSpPr>
            <a:grpSpLocks/>
          </p:cNvGrpSpPr>
          <p:nvPr/>
        </p:nvGrpSpPr>
        <p:grpSpPr bwMode="auto">
          <a:xfrm>
            <a:off x="1028700" y="3454400"/>
            <a:ext cx="1631950" cy="596900"/>
            <a:chOff x="2400" y="1968"/>
            <a:chExt cx="960" cy="960"/>
          </a:xfrm>
        </p:grpSpPr>
        <p:sp>
          <p:nvSpPr>
            <p:cNvPr id="201754" name="Oval 26"/>
            <p:cNvSpPr>
              <a:spLocks noChangeArrowheads="1"/>
            </p:cNvSpPr>
            <p:nvPr>
              <p:custDataLst>
                <p:tags r:id="rId5"/>
              </p:custDataLst>
            </p:nvPr>
          </p:nvSpPr>
          <p:spPr bwMode="blackWhite">
            <a:xfrm>
              <a:off x="2400" y="1968"/>
              <a:ext cx="960" cy="960"/>
            </a:xfrm>
            <a:prstGeom prst="ellipse">
              <a:avLst/>
            </a:prstGeom>
            <a:solidFill>
              <a:srgbClr val="FFFFFF"/>
            </a:solidFill>
            <a:ln w="9525">
              <a:solidFill>
                <a:srgbClr val="000000"/>
              </a:solidFill>
              <a:round/>
              <a:headEnd/>
              <a:tailEnd/>
            </a:ln>
            <a:effectLst>
              <a:outerShdw dist="25400" dir="5400000" algn="ctr" rotWithShape="0">
                <a:schemeClr val="bg2"/>
              </a:outerShdw>
            </a:effectLst>
          </p:spPr>
          <p:txBody>
            <a:bodyPr wrap="none" anchor="ctr"/>
            <a:lstStyle/>
            <a:p>
              <a:endParaRPr lang="zh-CN" altLang="en-US"/>
            </a:p>
          </p:txBody>
        </p:sp>
        <p:sp>
          <p:nvSpPr>
            <p:cNvPr id="201755" name="Rectangle 27"/>
            <p:cNvSpPr>
              <a:spLocks noChangeArrowheads="1"/>
            </p:cNvSpPr>
            <p:nvPr>
              <p:custDataLst>
                <p:tags r:id="rId6"/>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b="1">
                  <a:solidFill>
                    <a:srgbClr val="000000"/>
                  </a:solidFill>
                  <a:ea typeface="楷体_GB2312" pitchFamily="49" charset="-122"/>
                </a:rPr>
                <a:t>报价差别</a:t>
              </a:r>
            </a:p>
            <a:p>
              <a:pPr marL="342900" indent="-342900" algn="ctr"/>
              <a:r>
                <a:rPr lang="zh-CN" altLang="en-US" b="1">
                  <a:solidFill>
                    <a:srgbClr val="000000"/>
                  </a:solidFill>
                  <a:ea typeface="楷体_GB2312" pitchFamily="49" charset="-122"/>
                </a:rPr>
                <a:t>策略</a:t>
              </a:r>
            </a:p>
          </p:txBody>
        </p:sp>
      </p:grpSp>
      <p:grpSp>
        <p:nvGrpSpPr>
          <p:cNvPr id="201756" name="Group 28"/>
          <p:cNvGrpSpPr>
            <a:grpSpLocks/>
          </p:cNvGrpSpPr>
          <p:nvPr/>
        </p:nvGrpSpPr>
        <p:grpSpPr bwMode="auto">
          <a:xfrm>
            <a:off x="1060450" y="4152900"/>
            <a:ext cx="1631950" cy="596900"/>
            <a:chOff x="2400" y="1968"/>
            <a:chExt cx="960" cy="960"/>
          </a:xfrm>
        </p:grpSpPr>
        <p:sp>
          <p:nvSpPr>
            <p:cNvPr id="201757" name="Oval 29"/>
            <p:cNvSpPr>
              <a:spLocks noChangeArrowheads="1"/>
            </p:cNvSpPr>
            <p:nvPr>
              <p:custDataLst>
                <p:tags r:id="rId3"/>
              </p:custDataLst>
            </p:nvPr>
          </p:nvSpPr>
          <p:spPr bwMode="blackWhite">
            <a:xfrm>
              <a:off x="2400" y="1968"/>
              <a:ext cx="960" cy="960"/>
            </a:xfrm>
            <a:prstGeom prst="ellipse">
              <a:avLst/>
            </a:prstGeom>
            <a:solidFill>
              <a:srgbClr val="FFFFFF"/>
            </a:solidFill>
            <a:ln w="9525">
              <a:solidFill>
                <a:srgbClr val="000000"/>
              </a:solidFill>
              <a:round/>
              <a:headEnd/>
              <a:tailEnd/>
            </a:ln>
            <a:effectLst>
              <a:outerShdw dist="25400" dir="5400000" algn="ctr" rotWithShape="0">
                <a:schemeClr val="bg2"/>
              </a:outerShdw>
            </a:effectLst>
          </p:spPr>
          <p:txBody>
            <a:bodyPr wrap="none" anchor="ctr"/>
            <a:lstStyle/>
            <a:p>
              <a:endParaRPr lang="zh-CN" altLang="en-US"/>
            </a:p>
          </p:txBody>
        </p:sp>
        <p:sp>
          <p:nvSpPr>
            <p:cNvPr id="201758" name="Rectangle 30"/>
            <p:cNvSpPr>
              <a:spLocks noChangeArrowheads="1"/>
            </p:cNvSpPr>
            <p:nvPr>
              <p:custDataLst>
                <p:tags r:id="rId4"/>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b="1">
                  <a:solidFill>
                    <a:srgbClr val="000000"/>
                  </a:solidFill>
                  <a:ea typeface="楷体_GB2312" pitchFamily="49" charset="-122"/>
                </a:rPr>
                <a:t>报价分隔</a:t>
              </a:r>
            </a:p>
            <a:p>
              <a:pPr marL="342900" indent="-342900" algn="ctr"/>
              <a:r>
                <a:rPr lang="zh-CN" altLang="en-US" b="1">
                  <a:solidFill>
                    <a:srgbClr val="000000"/>
                  </a:solidFill>
                  <a:ea typeface="楷体_GB2312" pitchFamily="49" charset="-122"/>
                </a:rPr>
                <a:t>策略</a:t>
              </a:r>
            </a:p>
          </p:txBody>
        </p:sp>
      </p:grpSp>
      <p:grpSp>
        <p:nvGrpSpPr>
          <p:cNvPr id="201759" name="Group 31"/>
          <p:cNvGrpSpPr>
            <a:grpSpLocks/>
          </p:cNvGrpSpPr>
          <p:nvPr/>
        </p:nvGrpSpPr>
        <p:grpSpPr bwMode="auto">
          <a:xfrm>
            <a:off x="1060450" y="4851400"/>
            <a:ext cx="1631950" cy="596900"/>
            <a:chOff x="2400" y="1968"/>
            <a:chExt cx="960" cy="960"/>
          </a:xfrm>
        </p:grpSpPr>
        <p:sp>
          <p:nvSpPr>
            <p:cNvPr id="201760" name="Oval 32"/>
            <p:cNvSpPr>
              <a:spLocks noChangeArrowheads="1"/>
            </p:cNvSpPr>
            <p:nvPr>
              <p:custDataLst>
                <p:tags r:id="rId1"/>
              </p:custDataLst>
            </p:nvPr>
          </p:nvSpPr>
          <p:spPr bwMode="blackWhite">
            <a:xfrm>
              <a:off x="2400" y="1968"/>
              <a:ext cx="960" cy="960"/>
            </a:xfrm>
            <a:prstGeom prst="ellipse">
              <a:avLst/>
            </a:prstGeom>
            <a:solidFill>
              <a:srgbClr val="FFFFFF"/>
            </a:solidFill>
            <a:ln w="9525">
              <a:solidFill>
                <a:srgbClr val="000000"/>
              </a:solidFill>
              <a:round/>
              <a:headEnd/>
              <a:tailEnd/>
            </a:ln>
            <a:effectLst>
              <a:outerShdw dist="25400" dir="5400000" algn="ctr" rotWithShape="0">
                <a:schemeClr val="bg2"/>
              </a:outerShdw>
            </a:effectLst>
          </p:spPr>
          <p:txBody>
            <a:bodyPr wrap="none" anchor="ctr"/>
            <a:lstStyle/>
            <a:p>
              <a:endParaRPr lang="zh-CN" altLang="en-US"/>
            </a:p>
          </p:txBody>
        </p:sp>
        <p:sp>
          <p:nvSpPr>
            <p:cNvPr id="201761" name="Rectangle 33"/>
            <p:cNvSpPr>
              <a:spLocks noChangeArrowheads="1"/>
            </p:cNvSpPr>
            <p:nvPr>
              <p:custDataLst>
                <p:tags r:id="rId2"/>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b="1">
                  <a:solidFill>
                    <a:srgbClr val="000000"/>
                  </a:solidFill>
                  <a:ea typeface="楷体_GB2312" pitchFamily="49" charset="-122"/>
                </a:rPr>
                <a:t>心理价格</a:t>
              </a:r>
            </a:p>
            <a:p>
              <a:pPr marL="342900" indent="-342900" algn="ctr"/>
              <a:r>
                <a:rPr lang="zh-CN" altLang="en-US" b="1">
                  <a:solidFill>
                    <a:srgbClr val="000000"/>
                  </a:solidFill>
                  <a:ea typeface="楷体_GB2312" pitchFamily="49" charset="-122"/>
                </a:rPr>
                <a:t>策略</a:t>
              </a:r>
            </a:p>
          </p:txBody>
        </p:sp>
      </p:grpSp>
      <p:sp>
        <p:nvSpPr>
          <p:cNvPr id="201763" name="Rectangle 35"/>
          <p:cNvSpPr>
            <a:spLocks noChangeArrowheads="1"/>
          </p:cNvSpPr>
          <p:nvPr/>
        </p:nvSpPr>
        <p:spPr bwMode="auto">
          <a:xfrm>
            <a:off x="2743200" y="3479800"/>
            <a:ext cx="5715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200">
                <a:ea typeface="楷体_GB2312" pitchFamily="49" charset="-122"/>
              </a:rPr>
              <a:t>●</a:t>
            </a:r>
            <a:r>
              <a:rPr kumimoji="1" lang="zh-CN" altLang="en-US" sz="1600">
                <a:ea typeface="楷体_GB2312" pitchFamily="49" charset="-122"/>
              </a:rPr>
              <a:t>由于购买数量、付款方式、交货期限、交货地点、客户性质等方面的不同，同一商品的购销价格不同</a:t>
            </a:r>
          </a:p>
        </p:txBody>
      </p:sp>
      <p:sp>
        <p:nvSpPr>
          <p:cNvPr id="201764" name="Rectangle 36"/>
          <p:cNvSpPr>
            <a:spLocks noChangeArrowheads="1"/>
          </p:cNvSpPr>
          <p:nvPr/>
        </p:nvSpPr>
        <p:spPr bwMode="auto">
          <a:xfrm>
            <a:off x="2743200" y="2755900"/>
            <a:ext cx="57150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200">
                <a:ea typeface="楷体_GB2312" pitchFamily="49" charset="-122"/>
              </a:rPr>
              <a:t>●</a:t>
            </a:r>
            <a:r>
              <a:rPr kumimoji="1" lang="zh-CN" altLang="en-US" sz="1600">
                <a:ea typeface="楷体_GB2312" pitchFamily="49" charset="-122"/>
              </a:rPr>
              <a:t>价格本身不能使对方产生成交欲望</a:t>
            </a:r>
          </a:p>
          <a:p>
            <a:r>
              <a:rPr kumimoji="1" lang="zh-CN" altLang="en-US" sz="1200">
                <a:ea typeface="楷体_GB2312" pitchFamily="49" charset="-122"/>
              </a:rPr>
              <a:t>●</a:t>
            </a:r>
            <a:r>
              <a:rPr kumimoji="1" lang="zh-CN" altLang="en-US" sz="1600">
                <a:ea typeface="楷体_GB2312" pitchFamily="49" charset="-122"/>
              </a:rPr>
              <a:t>先谈项目的价值，等对方对项目的使用价值有所了解之后，再谈项目价格问题</a:t>
            </a:r>
          </a:p>
        </p:txBody>
      </p:sp>
      <p:sp>
        <p:nvSpPr>
          <p:cNvPr id="201765" name="Rectangle 37"/>
          <p:cNvSpPr>
            <a:spLocks noChangeArrowheads="1"/>
          </p:cNvSpPr>
          <p:nvPr/>
        </p:nvSpPr>
        <p:spPr bwMode="auto">
          <a:xfrm>
            <a:off x="2743200" y="4156075"/>
            <a:ext cx="4572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200">
                <a:ea typeface="楷体_GB2312" pitchFamily="49" charset="-122"/>
              </a:rPr>
              <a:t>●</a:t>
            </a:r>
            <a:r>
              <a:rPr kumimoji="1" lang="zh-CN" altLang="en-US" sz="1600">
                <a:ea typeface="楷体_GB2312" pitchFamily="49" charset="-122"/>
              </a:rPr>
              <a:t>用较小单位的价格报价</a:t>
            </a:r>
          </a:p>
          <a:p>
            <a:r>
              <a:rPr kumimoji="1" lang="zh-CN" altLang="en-US" sz="1200">
                <a:ea typeface="楷体_GB2312" pitchFamily="49" charset="-122"/>
              </a:rPr>
              <a:t>●</a:t>
            </a:r>
            <a:r>
              <a:rPr kumimoji="1" lang="zh-CN" altLang="en-US" sz="1600">
                <a:ea typeface="楷体_GB2312" pitchFamily="49" charset="-122"/>
              </a:rPr>
              <a:t>用较小单位的价格进行比较</a:t>
            </a:r>
          </a:p>
        </p:txBody>
      </p:sp>
      <p:sp>
        <p:nvSpPr>
          <p:cNvPr id="201766" name="Rectangle 38"/>
          <p:cNvSpPr>
            <a:spLocks noChangeArrowheads="1"/>
          </p:cNvSpPr>
          <p:nvPr/>
        </p:nvSpPr>
        <p:spPr bwMode="auto">
          <a:xfrm>
            <a:off x="2781300" y="4953000"/>
            <a:ext cx="4572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200">
                <a:ea typeface="楷体_GB2312" pitchFamily="49" charset="-122"/>
              </a:rPr>
              <a:t>●</a:t>
            </a:r>
            <a:r>
              <a:rPr kumimoji="1" lang="zh-CN" altLang="en-US" sz="1600">
                <a:ea typeface="楷体_GB2312" pitchFamily="49" charset="-122"/>
              </a:rPr>
              <a:t>奇数定价</a:t>
            </a:r>
          </a:p>
        </p:txBody>
      </p:sp>
      <p:sp>
        <p:nvSpPr>
          <p:cNvPr id="201767" name="Rectangle 39"/>
          <p:cNvSpPr>
            <a:spLocks noChangeArrowheads="1"/>
          </p:cNvSpPr>
          <p:nvPr/>
        </p:nvSpPr>
        <p:spPr bwMode="auto">
          <a:xfrm>
            <a:off x="2743200" y="1866900"/>
            <a:ext cx="57150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200">
                <a:ea typeface="楷体_GB2312" pitchFamily="49" charset="-122"/>
              </a:rPr>
              <a:t>●</a:t>
            </a:r>
            <a:r>
              <a:rPr kumimoji="1" lang="zh-CN" altLang="en-US" sz="1600">
                <a:ea typeface="楷体_GB2312" pitchFamily="49" charset="-122"/>
              </a:rPr>
              <a:t>谈判的冲突程度</a:t>
            </a:r>
          </a:p>
          <a:p>
            <a:r>
              <a:rPr kumimoji="1" lang="zh-CN" altLang="en-US" sz="1200">
                <a:ea typeface="楷体_GB2312" pitchFamily="49" charset="-122"/>
              </a:rPr>
              <a:t>●</a:t>
            </a:r>
            <a:r>
              <a:rPr kumimoji="1" lang="zh-CN" altLang="en-US" sz="1600">
                <a:ea typeface="楷体_GB2312" pitchFamily="49" charset="-122"/>
              </a:rPr>
              <a:t>谈判双方的实力对比</a:t>
            </a:r>
          </a:p>
          <a:p>
            <a:r>
              <a:rPr kumimoji="1" lang="zh-CN" altLang="en-US" sz="1200">
                <a:ea typeface="楷体_GB2312" pitchFamily="49" charset="-122"/>
              </a:rPr>
              <a:t>●</a:t>
            </a:r>
            <a:r>
              <a:rPr kumimoji="1" lang="zh-CN" altLang="en-US" sz="1600">
                <a:ea typeface="楷体_GB2312" pitchFamily="49" charset="-122"/>
              </a:rPr>
              <a:t>商业习惯</a:t>
            </a:r>
          </a:p>
        </p:txBody>
      </p:sp>
      <p:sp>
        <p:nvSpPr>
          <p:cNvPr id="2" name="矩形 1"/>
          <p:cNvSpPr/>
          <p:nvPr/>
        </p:nvSpPr>
        <p:spPr>
          <a:xfrm>
            <a:off x="1876425" y="5638800"/>
            <a:ext cx="6581775" cy="369332"/>
          </a:xfrm>
          <a:prstGeom prst="rect">
            <a:avLst/>
          </a:prstGeom>
          <a:solidFill>
            <a:schemeClr val="tx2">
              <a:lumMod val="20000"/>
              <a:lumOff val="80000"/>
            </a:schemeClr>
          </a:solidFill>
        </p:spPr>
        <p:txBody>
          <a:bodyPr wrap="square">
            <a:spAutoFit/>
          </a:bodyPr>
          <a:lstStyle/>
          <a:p>
            <a:r>
              <a:rPr lang="zh-CN" altLang="zh-CN" b="1" dirty="0">
                <a:latin typeface="楷体_GB2312" pitchFamily="49" charset="-122"/>
                <a:ea typeface="楷体_GB2312" pitchFamily="49" charset="-122"/>
              </a:rPr>
              <a:t>【视野拓展】名家论坛：先报价和后报价哪个更有利？（视频）</a:t>
            </a:r>
            <a:endParaRPr lang="zh-CN" altLang="en-US" b="1" dirty="0">
              <a:latin typeface="楷体_GB2312" pitchFamily="49" charset="-122"/>
              <a:ea typeface="楷体_GB2312" pitchFamily="49" charset="-122"/>
            </a:endParaRPr>
          </a:p>
        </p:txBody>
      </p:sp>
      <p:sp>
        <p:nvSpPr>
          <p:cNvPr id="3" name="矩形 2"/>
          <p:cNvSpPr/>
          <p:nvPr/>
        </p:nvSpPr>
        <p:spPr>
          <a:xfrm>
            <a:off x="1876425" y="6096000"/>
            <a:ext cx="6581775" cy="369332"/>
          </a:xfrm>
          <a:prstGeom prst="rect">
            <a:avLst/>
          </a:prstGeom>
          <a:solidFill>
            <a:schemeClr val="tx2">
              <a:lumMod val="20000"/>
              <a:lumOff val="80000"/>
            </a:schemeClr>
          </a:solidFill>
        </p:spPr>
        <p:txBody>
          <a:bodyPr wrap="square">
            <a:spAutoFit/>
          </a:bodyPr>
          <a:lstStyle/>
          <a:p>
            <a:r>
              <a:rPr lang="zh-CN" altLang="zh-CN" b="1" dirty="0">
                <a:latin typeface="楷体_GB2312" pitchFamily="49" charset="-122"/>
                <a:ea typeface="楷体_GB2312" pitchFamily="49" charset="-122"/>
              </a:rPr>
              <a:t>【视野拓展】谈判说服的关键是价值传递（视频）</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3.2.4</a:t>
            </a:r>
            <a:r>
              <a:rPr lang="zh-CN" altLang="en-US" sz="2800" b="1" dirty="0" smtClean="0">
                <a:latin typeface="楷体_GB2312" pitchFamily="49" charset="-122"/>
                <a:ea typeface="楷体_GB2312" pitchFamily="49" charset="-122"/>
              </a:rPr>
              <a:t>　应</a:t>
            </a:r>
            <a:r>
              <a:rPr lang="zh-CN" altLang="en-US" sz="2800" b="1" dirty="0">
                <a:latin typeface="楷体_GB2312" pitchFamily="49" charset="-122"/>
                <a:ea typeface="楷体_GB2312" pitchFamily="49" charset="-122"/>
              </a:rPr>
              <a:t>价的处理及其策略</a:t>
            </a:r>
          </a:p>
        </p:txBody>
      </p:sp>
      <p:sp>
        <p:nvSpPr>
          <p:cNvPr id="202755" name="Rectangle 3"/>
          <p:cNvSpPr>
            <a:spLocks noGrp="1" noChangeArrowheads="1"/>
          </p:cNvSpPr>
          <p:nvPr>
            <p:ph idx="1"/>
          </p:nvPr>
        </p:nvSpPr>
        <p:spPr>
          <a:xfrm>
            <a:off x="609600" y="1371600"/>
            <a:ext cx="8153400" cy="4876800"/>
          </a:xfrm>
        </p:spPr>
        <p:txBody>
          <a:bodyPr/>
          <a:lstStyle/>
          <a:p>
            <a:pPr>
              <a:lnSpc>
                <a:spcPct val="180000"/>
              </a:lnSpc>
              <a:spcBef>
                <a:spcPct val="0"/>
              </a:spcBef>
              <a:buFontTx/>
              <a:buNone/>
            </a:pPr>
            <a:r>
              <a:rPr lang="zh-CN" altLang="en-US" sz="2400" dirty="0" smtClean="0"/>
              <a:t>从</a:t>
            </a:r>
            <a:r>
              <a:rPr lang="zh-CN" altLang="en-US" sz="2400" dirty="0"/>
              <a:t>时间上看，应价是伴随报价而发生的，但就其实</a:t>
            </a:r>
          </a:p>
          <a:p>
            <a:pPr>
              <a:lnSpc>
                <a:spcPct val="180000"/>
              </a:lnSpc>
              <a:spcBef>
                <a:spcPct val="0"/>
              </a:spcBef>
              <a:buFontTx/>
              <a:buNone/>
            </a:pPr>
            <a:r>
              <a:rPr lang="zh-CN" altLang="en-US" sz="2400" dirty="0"/>
              <a:t>质而言，两者并无二致。应价方对另一方的报价做出回</a:t>
            </a:r>
          </a:p>
          <a:p>
            <a:pPr>
              <a:lnSpc>
                <a:spcPct val="180000"/>
              </a:lnSpc>
              <a:spcBef>
                <a:spcPct val="0"/>
              </a:spcBef>
              <a:buFontTx/>
              <a:buNone/>
            </a:pPr>
            <a:r>
              <a:rPr lang="zh-CN" altLang="en-US" sz="2400" dirty="0"/>
              <a:t>复，有两种基础的策略可供选择：</a:t>
            </a:r>
          </a:p>
          <a:p>
            <a:pPr lvl="1">
              <a:lnSpc>
                <a:spcPct val="180000"/>
              </a:lnSpc>
              <a:spcBef>
                <a:spcPct val="0"/>
              </a:spcBef>
            </a:pPr>
            <a:r>
              <a:rPr lang="zh-CN" altLang="en-US" dirty="0" smtClean="0">
                <a:latin typeface="微软雅黑" pitchFamily="34" charset="-122"/>
                <a:ea typeface="微软雅黑" pitchFamily="34" charset="-122"/>
              </a:rPr>
              <a:t>要求</a:t>
            </a:r>
            <a:r>
              <a:rPr lang="zh-CN" altLang="en-US" dirty="0">
                <a:latin typeface="微软雅黑" pitchFamily="34" charset="-122"/>
                <a:ea typeface="微软雅黑" pitchFamily="34" charset="-122"/>
              </a:rPr>
              <a:t>对方降低其</a:t>
            </a:r>
            <a:r>
              <a:rPr lang="zh-CN" altLang="en-US" dirty="0" smtClean="0">
                <a:latin typeface="微软雅黑" pitchFamily="34" charset="-122"/>
                <a:ea typeface="微软雅黑" pitchFamily="34" charset="-122"/>
              </a:rPr>
              <a:t>报价</a:t>
            </a:r>
            <a:endParaRPr lang="zh-CN" altLang="en-US" dirty="0">
              <a:latin typeface="微软雅黑" pitchFamily="34" charset="-122"/>
              <a:ea typeface="微软雅黑" pitchFamily="34" charset="-122"/>
            </a:endParaRPr>
          </a:p>
          <a:p>
            <a:pPr lvl="1">
              <a:lnSpc>
                <a:spcPct val="180000"/>
              </a:lnSpc>
              <a:spcBef>
                <a:spcPct val="0"/>
              </a:spcBef>
            </a:pPr>
            <a:r>
              <a:rPr lang="zh-CN" altLang="en-US" dirty="0" smtClean="0">
                <a:latin typeface="微软雅黑" pitchFamily="34" charset="-122"/>
                <a:ea typeface="微软雅黑" pitchFamily="34" charset="-122"/>
              </a:rPr>
              <a:t>提出</a:t>
            </a:r>
            <a:r>
              <a:rPr lang="zh-CN" altLang="en-US" dirty="0">
                <a:latin typeface="微软雅黑" pitchFamily="34" charset="-122"/>
                <a:ea typeface="微软雅黑" pitchFamily="34" charset="-122"/>
              </a:rPr>
              <a:t>本方的</a:t>
            </a:r>
            <a:r>
              <a:rPr lang="zh-CN" altLang="en-US" dirty="0" smtClean="0">
                <a:latin typeface="微软雅黑" pitchFamily="34" charset="-122"/>
                <a:ea typeface="微软雅黑" pitchFamily="34" charset="-122"/>
              </a:rPr>
              <a:t>报价 </a:t>
            </a:r>
            <a:endParaRPr lang="zh-CN" altLang="en-US" dirty="0">
              <a:latin typeface="微软雅黑" pitchFamily="34" charset="-122"/>
              <a:ea typeface="微软雅黑" pitchFamily="34" charset="-122"/>
            </a:endParaRPr>
          </a:p>
        </p:txBody>
      </p:sp>
      <p:pic>
        <p:nvPicPr>
          <p:cNvPr id="270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009" y="3848100"/>
            <a:ext cx="30099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idx="4294967295"/>
          </p:nvPr>
        </p:nvSpPr>
        <p:spPr>
          <a:xfrm>
            <a:off x="323850" y="836613"/>
            <a:ext cx="8237538" cy="889000"/>
          </a:xfrm>
        </p:spPr>
        <p:txBody>
          <a:bodyPr lIns="0" tIns="0" rIns="0" bIns="0" anchor="t"/>
          <a:lstStyle/>
          <a:p>
            <a:pPr eaLnBrk="1" hangingPunct="1"/>
            <a:r>
              <a:rPr lang="zh-CN" altLang="en-US" sz="4400" b="0" smtClean="0">
                <a:ea typeface="楷体_GB2312" pitchFamily="49" charset="-122"/>
              </a:rPr>
              <a:t>思 考</a:t>
            </a:r>
          </a:p>
        </p:txBody>
      </p:sp>
      <p:sp>
        <p:nvSpPr>
          <p:cNvPr id="1028" name="Rectangle 3"/>
          <p:cNvSpPr>
            <a:spLocks noGrp="1" noChangeArrowheads="1"/>
          </p:cNvSpPr>
          <p:nvPr>
            <p:ph type="body" sz="half" idx="4294967295"/>
          </p:nvPr>
        </p:nvSpPr>
        <p:spPr>
          <a:xfrm>
            <a:off x="539750" y="2133600"/>
            <a:ext cx="6337300" cy="4041775"/>
          </a:xfrm>
        </p:spPr>
        <p:txBody>
          <a:bodyPr lIns="0" tIns="0" rIns="0" bIns="0"/>
          <a:lstStyle/>
          <a:p>
            <a:pPr eaLnBrk="1" hangingPunct="1">
              <a:lnSpc>
                <a:spcPct val="220000"/>
              </a:lnSpc>
              <a:buFont typeface="Wingdings" pitchFamily="2" charset="2"/>
              <a:buNone/>
            </a:pPr>
            <a:r>
              <a:rPr lang="zh-CN" altLang="en-US" sz="2800" i="1" smtClean="0">
                <a:latin typeface="楷体_GB2312" pitchFamily="49" charset="-122"/>
                <a:ea typeface="楷体_GB2312" pitchFamily="49" charset="-122"/>
              </a:rPr>
              <a:t>你在日常工作和生活中经常会遇到</a:t>
            </a:r>
          </a:p>
          <a:p>
            <a:pPr eaLnBrk="1" hangingPunct="1">
              <a:lnSpc>
                <a:spcPct val="220000"/>
              </a:lnSpc>
              <a:buFont typeface="Wingdings" pitchFamily="2" charset="2"/>
              <a:buNone/>
            </a:pPr>
            <a:r>
              <a:rPr lang="zh-CN" altLang="en-US" sz="2800" i="1" smtClean="0">
                <a:latin typeface="楷体_GB2312" pitchFamily="49" charset="-122"/>
                <a:ea typeface="楷体_GB2312" pitchFamily="49" charset="-122"/>
              </a:rPr>
              <a:t>哪些事情是需要通过谈判解决的？ </a:t>
            </a:r>
          </a:p>
        </p:txBody>
      </p:sp>
      <p:graphicFrame>
        <p:nvGraphicFramePr>
          <p:cNvPr id="1026" name="Object 4"/>
          <p:cNvGraphicFramePr>
            <a:graphicFrameLocks noGrp="1"/>
          </p:cNvGraphicFramePr>
          <p:nvPr>
            <p:ph sz="half" idx="4294967295"/>
          </p:nvPr>
        </p:nvGraphicFramePr>
        <p:xfrm>
          <a:off x="7019925" y="1916113"/>
          <a:ext cx="1479550" cy="3540125"/>
        </p:xfrm>
        <a:graphic>
          <a:graphicData uri="http://schemas.openxmlformats.org/presentationml/2006/ole">
            <mc:AlternateContent xmlns:mc="http://schemas.openxmlformats.org/markup-compatibility/2006">
              <mc:Choice xmlns:v="urn:schemas-microsoft-com:vml" Requires="v">
                <p:oleObj spid="_x0000_s271367" r:id="rId4" imgW="1857375" imgH="3995738" progId="">
                  <p:embed/>
                </p:oleObj>
              </mc:Choice>
              <mc:Fallback>
                <p:oleObj r:id="rId4" imgW="1857375" imgH="3995738" progId="">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9925" y="1916113"/>
                        <a:ext cx="147955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040530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3.3</a:t>
            </a:r>
            <a:r>
              <a:rPr lang="zh-CN" altLang="en-US" sz="3200" b="1" dirty="0" smtClean="0"/>
              <a:t>　磋商</a:t>
            </a:r>
            <a:r>
              <a:rPr lang="zh-CN" altLang="en-US" sz="3200" b="1" dirty="0"/>
              <a:t>阶段的谈判策略</a:t>
            </a:r>
          </a:p>
        </p:txBody>
      </p:sp>
      <p:sp>
        <p:nvSpPr>
          <p:cNvPr id="203779" name="Rectangle 3"/>
          <p:cNvSpPr>
            <a:spLocks noGrp="1" noChangeArrowheads="1"/>
          </p:cNvSpPr>
          <p:nvPr>
            <p:ph idx="1"/>
          </p:nvPr>
        </p:nvSpPr>
        <p:spPr>
          <a:xfrm>
            <a:off x="838200" y="1524000"/>
            <a:ext cx="7924800" cy="4724400"/>
          </a:xfrm>
        </p:spPr>
        <p:txBody>
          <a:bodyPr/>
          <a:lstStyle/>
          <a:p>
            <a:pPr>
              <a:lnSpc>
                <a:spcPct val="90000"/>
              </a:lnSpc>
              <a:buFontTx/>
              <a:buNone/>
            </a:pPr>
            <a:r>
              <a:rPr lang="en-US" altLang="zh-CN" sz="2800" b="1" dirty="0" smtClean="0">
                <a:solidFill>
                  <a:srgbClr val="660033"/>
                </a:solidFill>
                <a:latin typeface="楷体_GB2312" pitchFamily="49" charset="-122"/>
                <a:ea typeface="楷体_GB2312" pitchFamily="49" charset="-122"/>
              </a:rPr>
              <a:t>3.3.1</a:t>
            </a:r>
            <a:r>
              <a:rPr lang="zh-CN" altLang="en-US" sz="2800" b="1" dirty="0" smtClean="0">
                <a:solidFill>
                  <a:srgbClr val="660033"/>
                </a:solidFill>
                <a:latin typeface="楷体_GB2312" pitchFamily="49" charset="-122"/>
                <a:ea typeface="楷体_GB2312" pitchFamily="49" charset="-122"/>
              </a:rPr>
              <a:t>　让步</a:t>
            </a:r>
            <a:r>
              <a:rPr lang="zh-CN" altLang="en-US" sz="2800" b="1" dirty="0">
                <a:solidFill>
                  <a:srgbClr val="660033"/>
                </a:solidFill>
                <a:latin typeface="楷体_GB2312" pitchFamily="49" charset="-122"/>
                <a:ea typeface="楷体_GB2312" pitchFamily="49" charset="-122"/>
              </a:rPr>
              <a:t>的策略</a:t>
            </a:r>
          </a:p>
          <a:p>
            <a:pPr>
              <a:buClr>
                <a:schemeClr val="tx2"/>
              </a:buClr>
              <a:buFont typeface="Wingdings" pitchFamily="2" charset="2"/>
              <a:buChar char="n"/>
            </a:pPr>
            <a:r>
              <a:rPr lang="zh-CN" altLang="en-US" sz="2000" b="1" dirty="0"/>
              <a:t>让步的基本策略：</a:t>
            </a:r>
          </a:p>
          <a:p>
            <a:pPr lvl="1"/>
            <a:r>
              <a:rPr lang="zh-CN" altLang="en-US" sz="1600" dirty="0">
                <a:latin typeface="微软雅黑" pitchFamily="34" charset="-122"/>
                <a:ea typeface="微软雅黑" pitchFamily="34" charset="-122"/>
              </a:rPr>
              <a:t>让步是谈判双方谋求一致的手段，没有让步，也就没有谈判的成功。</a:t>
            </a:r>
          </a:p>
          <a:p>
            <a:pPr lvl="1"/>
            <a:r>
              <a:rPr lang="zh-CN" altLang="en-US" sz="1600" dirty="0">
                <a:latin typeface="微软雅黑" pitchFamily="34" charset="-122"/>
                <a:ea typeface="微软雅黑" pitchFamily="34" charset="-122"/>
              </a:rPr>
              <a:t>谈判者应避免轻易作出让步，更不能作无谓的让步。</a:t>
            </a:r>
          </a:p>
          <a:p>
            <a:pPr lvl="1"/>
            <a:r>
              <a:rPr lang="zh-CN" altLang="en-US" sz="1600" dirty="0">
                <a:latin typeface="微软雅黑" pitchFamily="34" charset="-122"/>
                <a:ea typeface="微软雅黑" pitchFamily="34" charset="-122"/>
              </a:rPr>
              <a:t>应充分考虑到每一次让步可能产生的影响，尽量使对方从中获得较大的满足。</a:t>
            </a:r>
            <a:endParaRPr lang="zh-CN" altLang="en-US" sz="1600" dirty="0">
              <a:latin typeface="微软雅黑" pitchFamily="34" charset="-122"/>
              <a:ea typeface="微软雅黑" pitchFamily="34" charset="-122"/>
              <a:cs typeface="Times New Roman" pitchFamily="18" charset="0"/>
            </a:endParaRPr>
          </a:p>
          <a:p>
            <a:pPr lvl="1"/>
            <a:r>
              <a:rPr lang="zh-CN" altLang="en-US" sz="1600" dirty="0">
                <a:latin typeface="微软雅黑" pitchFamily="34" charset="-122"/>
                <a:ea typeface="微软雅黑" pitchFamily="34" charset="-122"/>
              </a:rPr>
              <a:t>让步应是双向的、互惠的，其实质是以让步换取让步。</a:t>
            </a:r>
          </a:p>
          <a:p>
            <a:pPr>
              <a:buClr>
                <a:schemeClr val="tx2"/>
              </a:buClr>
              <a:buFont typeface="Wingdings" pitchFamily="2" charset="2"/>
              <a:buChar char="n"/>
            </a:pPr>
            <a:r>
              <a:rPr lang="zh-CN" altLang="en-US" sz="2000" b="1" dirty="0"/>
              <a:t>假设的让步模式</a:t>
            </a:r>
            <a:r>
              <a:rPr lang="zh-CN" altLang="en-US" sz="2000" dirty="0"/>
              <a:t>：</a:t>
            </a:r>
          </a:p>
          <a:p>
            <a:pPr lvl="1"/>
            <a:r>
              <a:rPr lang="zh-CN" altLang="en-US" sz="1800" dirty="0">
                <a:latin typeface="微软雅黑" pitchFamily="34" charset="-122"/>
                <a:ea typeface="微软雅黑" pitchFamily="34" charset="-122"/>
              </a:rPr>
              <a:t>冒险型让步、刺激型让步、希望型让步、妥协型让步、危险型让步、诱发型让步、虚伪性让步、愚蠢型让步</a:t>
            </a:r>
          </a:p>
          <a:p>
            <a:pPr>
              <a:buClr>
                <a:schemeClr val="tx2"/>
              </a:buClr>
              <a:buFont typeface="Wingdings" pitchFamily="2" charset="2"/>
              <a:buChar char="n"/>
            </a:pPr>
            <a:r>
              <a:rPr lang="zh-CN" altLang="en-US" sz="2000" b="1" dirty="0"/>
              <a:t>互惠的让步方式：</a:t>
            </a:r>
            <a:endParaRPr lang="zh-CN" altLang="en-US" sz="2000" dirty="0"/>
          </a:p>
          <a:p>
            <a:pPr lvl="1">
              <a:buClr>
                <a:schemeClr val="tx2"/>
              </a:buClr>
              <a:buFont typeface="Wingdings" pitchFamily="2" charset="2"/>
              <a:buNone/>
            </a:pPr>
            <a:r>
              <a:rPr lang="en-US" altLang="zh-CN" sz="1800" dirty="0">
                <a:latin typeface="微软雅黑" pitchFamily="34" charset="-122"/>
                <a:ea typeface="微软雅黑" pitchFamily="34" charset="-122"/>
              </a:rPr>
              <a:t>-</a:t>
            </a:r>
            <a:r>
              <a:rPr lang="zh-CN" altLang="en-US" sz="1800" dirty="0">
                <a:latin typeface="微软雅黑" pitchFamily="34" charset="-122"/>
                <a:ea typeface="微软雅黑" pitchFamily="34" charset="-122"/>
              </a:rPr>
              <a:t>对等式让步、互补式让步</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3.3.2</a:t>
            </a:r>
            <a:r>
              <a:rPr lang="zh-CN" altLang="en-US" sz="2800" b="1" dirty="0" smtClean="0">
                <a:latin typeface="楷体_GB2312" pitchFamily="49" charset="-122"/>
                <a:ea typeface="楷体_GB2312" pitchFamily="49" charset="-122"/>
              </a:rPr>
              <a:t>　迫使</a:t>
            </a:r>
            <a:r>
              <a:rPr lang="zh-CN" altLang="en-US" sz="2800" b="1" dirty="0">
                <a:latin typeface="楷体_GB2312" pitchFamily="49" charset="-122"/>
                <a:ea typeface="楷体_GB2312" pitchFamily="49" charset="-122"/>
              </a:rPr>
              <a:t>对方让步的策略</a:t>
            </a:r>
          </a:p>
        </p:txBody>
      </p:sp>
      <p:pic>
        <p:nvPicPr>
          <p:cNvPr id="205828" name="Picture 4" descr="rect_10x2cm_yell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44650" y="24257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29" name="Picture 5" descr="rect_10x2cm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9300" y="3481388"/>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0" name="Picture 6" descr="rect_10x2cm_cya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4650" y="38354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1" name="Picture 7" descr="rect_10x2cm_gree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63700" y="45339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2" name="Picture 8" descr="rect_10x2cm_orang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52950" y="26162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3" name="Picture 9" descr="rect_10x2cm_r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4344988"/>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4" name="Picture 10" descr="rect_10x2cm_gre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63700" y="3124200"/>
            <a:ext cx="2311400" cy="523875"/>
          </a:xfrm>
          <a:prstGeom prst="rect">
            <a:avLst/>
          </a:prstGeom>
          <a:noFill/>
          <a:extLst>
            <a:ext uri="{909E8E84-426E-40DD-AFC4-6F175D3DCCD1}">
              <a14:hiddenFill xmlns:a14="http://schemas.microsoft.com/office/drawing/2010/main">
                <a:solidFill>
                  <a:srgbClr val="FFFFFF"/>
                </a:solidFill>
              </a14:hiddenFill>
            </a:ext>
          </a:extLst>
        </p:spPr>
      </p:pic>
      <p:sp>
        <p:nvSpPr>
          <p:cNvPr id="205835" name="Rectangle 11"/>
          <p:cNvSpPr>
            <a:spLocks noChangeArrowheads="1"/>
          </p:cNvSpPr>
          <p:nvPr/>
        </p:nvSpPr>
        <p:spPr bwMode="auto">
          <a:xfrm>
            <a:off x="1993900" y="3200400"/>
            <a:ext cx="155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制造竞争策略</a:t>
            </a:r>
          </a:p>
        </p:txBody>
      </p:sp>
      <p:sp>
        <p:nvSpPr>
          <p:cNvPr id="205836" name="Rectangle 12"/>
          <p:cNvSpPr>
            <a:spLocks noChangeArrowheads="1"/>
          </p:cNvSpPr>
          <p:nvPr/>
        </p:nvSpPr>
        <p:spPr bwMode="auto">
          <a:xfrm>
            <a:off x="1993900" y="2501900"/>
            <a:ext cx="155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软硬兼施策略</a:t>
            </a:r>
          </a:p>
        </p:txBody>
      </p:sp>
      <p:sp>
        <p:nvSpPr>
          <p:cNvPr id="205837" name="Rectangle 13"/>
          <p:cNvSpPr>
            <a:spLocks noChangeArrowheads="1"/>
          </p:cNvSpPr>
          <p:nvPr/>
        </p:nvSpPr>
        <p:spPr bwMode="auto">
          <a:xfrm>
            <a:off x="1993900" y="3911600"/>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dirty="0" smtClean="0">
                <a:effectLst>
                  <a:outerShdw blurRad="38100" dist="38100" dir="2700000" algn="tl">
                    <a:srgbClr val="C0C0C0"/>
                  </a:outerShdw>
                </a:effectLst>
                <a:ea typeface="楷体_GB2312" pitchFamily="49" charset="-122"/>
              </a:rPr>
              <a:t>欲擒故纵策略</a:t>
            </a:r>
            <a:endParaRPr kumimoji="1" lang="zh-CN" altLang="en-US" dirty="0">
              <a:effectLst>
                <a:outerShdw blurRad="38100" dist="38100" dir="2700000" algn="tl">
                  <a:srgbClr val="C0C0C0"/>
                </a:outerShdw>
              </a:effectLst>
              <a:ea typeface="楷体_GB2312" pitchFamily="49" charset="-122"/>
            </a:endParaRPr>
          </a:p>
        </p:txBody>
      </p:sp>
      <p:sp>
        <p:nvSpPr>
          <p:cNvPr id="205838" name="Rectangle 14"/>
          <p:cNvSpPr>
            <a:spLocks noChangeArrowheads="1"/>
          </p:cNvSpPr>
          <p:nvPr/>
        </p:nvSpPr>
        <p:spPr bwMode="auto">
          <a:xfrm>
            <a:off x="4889500" y="2681288"/>
            <a:ext cx="155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吹毛求疵策略</a:t>
            </a:r>
          </a:p>
        </p:txBody>
      </p:sp>
      <p:sp>
        <p:nvSpPr>
          <p:cNvPr id="205839" name="Rectangle 15"/>
          <p:cNvSpPr>
            <a:spLocks noChangeArrowheads="1"/>
          </p:cNvSpPr>
          <p:nvPr/>
        </p:nvSpPr>
        <p:spPr bwMode="auto">
          <a:xfrm>
            <a:off x="1993900" y="4610100"/>
            <a:ext cx="155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各个击破策略</a:t>
            </a:r>
          </a:p>
        </p:txBody>
      </p:sp>
      <p:sp>
        <p:nvSpPr>
          <p:cNvPr id="205840" name="Rectangle 16"/>
          <p:cNvSpPr>
            <a:spLocks noChangeArrowheads="1"/>
          </p:cNvSpPr>
          <p:nvPr/>
        </p:nvSpPr>
        <p:spPr bwMode="auto">
          <a:xfrm>
            <a:off x="4876800" y="3544888"/>
            <a:ext cx="155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solidFill>
                  <a:schemeClr val="bg1"/>
                </a:solidFill>
                <a:effectLst>
                  <a:outerShdw blurRad="38100" dist="38100" dir="2700000" algn="tl">
                    <a:srgbClr val="C0C0C0"/>
                  </a:outerShdw>
                </a:effectLst>
                <a:ea typeface="楷体_GB2312" pitchFamily="49" charset="-122"/>
              </a:rPr>
              <a:t>积少成多策略</a:t>
            </a:r>
          </a:p>
        </p:txBody>
      </p:sp>
      <p:sp>
        <p:nvSpPr>
          <p:cNvPr id="205841" name="Rectangle 17"/>
          <p:cNvSpPr>
            <a:spLocks noChangeArrowheads="1"/>
          </p:cNvSpPr>
          <p:nvPr/>
        </p:nvSpPr>
        <p:spPr bwMode="auto">
          <a:xfrm>
            <a:off x="4876800" y="4433888"/>
            <a:ext cx="155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solidFill>
                  <a:schemeClr val="bg1"/>
                </a:solidFill>
                <a:effectLst>
                  <a:outerShdw blurRad="38100" dist="38100" dir="2700000" algn="tl">
                    <a:srgbClr val="C0C0C0"/>
                  </a:outerShdw>
                </a:effectLst>
                <a:ea typeface="楷体_GB2312" pitchFamily="49" charset="-122"/>
              </a:rPr>
              <a:t>最后通牒策略</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685800" y="533400"/>
            <a:ext cx="6870700" cy="838200"/>
          </a:xfrm>
        </p:spPr>
        <p:txBody>
          <a:bodyPr/>
          <a:lstStyle/>
          <a:p>
            <a:r>
              <a:rPr lang="en-US" altLang="zh-CN" sz="4000"/>
              <a:t>1.</a:t>
            </a:r>
            <a:r>
              <a:rPr lang="zh-CN" altLang="en-US" sz="4000"/>
              <a:t>软硬兼施策略</a:t>
            </a:r>
          </a:p>
        </p:txBody>
      </p:sp>
      <p:sp>
        <p:nvSpPr>
          <p:cNvPr id="296963" name="Rectangle 3"/>
          <p:cNvSpPr>
            <a:spLocks noGrp="1" noChangeArrowheads="1"/>
          </p:cNvSpPr>
          <p:nvPr>
            <p:ph idx="1"/>
          </p:nvPr>
        </p:nvSpPr>
        <p:spPr>
          <a:xfrm>
            <a:off x="533400" y="1524000"/>
            <a:ext cx="7696200" cy="4038600"/>
          </a:xfrm>
        </p:spPr>
        <p:txBody>
          <a:bodyPr/>
          <a:lstStyle/>
          <a:p>
            <a:pPr marL="609600" indent="-609600">
              <a:lnSpc>
                <a:spcPct val="110000"/>
              </a:lnSpc>
            </a:pPr>
            <a:r>
              <a:rPr lang="zh-CN" altLang="en-US" sz="2000" dirty="0"/>
              <a:t>软硬兼施</a:t>
            </a:r>
            <a:r>
              <a:rPr lang="zh-CN" altLang="en-US" sz="2000" dirty="0" smtClean="0"/>
              <a:t>策略，也</a:t>
            </a:r>
            <a:r>
              <a:rPr lang="zh-CN" altLang="en-US" sz="2000" dirty="0"/>
              <a:t>称红白脸策略，就是在谈判人员的角色搭配以及手段的运用上软硬相间，刚柔并济。在某一方的谈判班子中，有的人扮演“强硬者”，坚持本方的原则和条件，向对方进行胁迫；其他的人则以“调和者”的面孔出现，向对方表示友好或者予以抚慰。这种做法的效果就是，当“强硬者”寻找借口离开谈判现场之后，对方变得更愿意向扮演“调和者”的“好人”提供更多的材料。从某种意义上讲，这实际上是一种变相的“对比”效应。</a:t>
            </a:r>
          </a:p>
          <a:p>
            <a:pPr marL="609600" indent="-609600">
              <a:lnSpc>
                <a:spcPct val="110000"/>
              </a:lnSpc>
            </a:pPr>
            <a:r>
              <a:rPr lang="zh-CN" altLang="en-US" sz="2000" dirty="0"/>
              <a:t>通常，这种策略在对付那些初涉谈判场合的对手时作用较大，而那些谈判老手对此则是会应付自如的。</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a:xfrm>
            <a:off x="685800" y="152400"/>
            <a:ext cx="6870700" cy="1219200"/>
          </a:xfrm>
        </p:spPr>
        <p:txBody>
          <a:bodyPr/>
          <a:lstStyle/>
          <a:p>
            <a:r>
              <a:rPr lang="en-US" altLang="zh-CN"/>
              <a:t>2.</a:t>
            </a:r>
            <a:r>
              <a:rPr lang="zh-CN" altLang="en-US"/>
              <a:t>制造竞争策略</a:t>
            </a:r>
          </a:p>
        </p:txBody>
      </p:sp>
      <p:sp>
        <p:nvSpPr>
          <p:cNvPr id="297987" name="Rectangle 3"/>
          <p:cNvSpPr>
            <a:spLocks noGrp="1" noChangeArrowheads="1"/>
          </p:cNvSpPr>
          <p:nvPr>
            <p:ph idx="1"/>
          </p:nvPr>
        </p:nvSpPr>
        <p:spPr>
          <a:xfrm>
            <a:off x="685800" y="1600200"/>
            <a:ext cx="7696200" cy="3657600"/>
          </a:xfrm>
        </p:spPr>
        <p:txBody>
          <a:bodyPr/>
          <a:lstStyle/>
          <a:p>
            <a:pPr marL="609600" indent="-609600">
              <a:lnSpc>
                <a:spcPct val="110000"/>
              </a:lnSpc>
            </a:pPr>
            <a:r>
              <a:rPr lang="zh-CN" altLang="en-US" sz="2000"/>
              <a:t>当谈判的一方存在竞争对手时，另一方完全可以选择其他的合作伙伴而放弃与他的谈判，那么，他的谈判实力就将大大减弱。在商务谈判中，谈判者应该有意识地制造和保持对方的竞争局面，在筹划某项谈判时，可以同时邀请几方，分别与之进行洽谈，并在谈判过程中适当透露一些有关竞争对手的情况。在与其中一方最终形成协议之前，不要过早地结束与另外几方的谈判，以使对方始终处于几方相互竞争的环境中。</a:t>
            </a:r>
          </a:p>
          <a:p>
            <a:pPr marL="609600" indent="-609600">
              <a:lnSpc>
                <a:spcPct val="110000"/>
              </a:lnSpc>
            </a:pPr>
            <a:r>
              <a:rPr lang="zh-CN" altLang="en-US" sz="2000"/>
              <a:t>有的时候，对方实际上并不存在竞争对手，但谈判者仍可巧妙地制造假象来迷惑对方，以借此向对方施加压力。</a:t>
            </a:r>
          </a:p>
        </p:txBody>
      </p:sp>
      <p:sp>
        <p:nvSpPr>
          <p:cNvPr id="2" name="矩形 1"/>
          <p:cNvSpPr/>
          <p:nvPr/>
        </p:nvSpPr>
        <p:spPr>
          <a:xfrm>
            <a:off x="1981200" y="5410200"/>
            <a:ext cx="4817344" cy="369332"/>
          </a:xfrm>
          <a:prstGeom prst="rect">
            <a:avLst/>
          </a:prstGeom>
          <a:solidFill>
            <a:schemeClr val="tx2">
              <a:lumMod val="20000"/>
              <a:lumOff val="80000"/>
            </a:schemeClr>
          </a:solidFill>
        </p:spPr>
        <p:txBody>
          <a:bodyPr wrap="none">
            <a:spAutoFit/>
          </a:bodyPr>
          <a:lstStyle/>
          <a:p>
            <a:r>
              <a:rPr lang="zh-CN" altLang="zh-CN" b="1" dirty="0">
                <a:latin typeface="楷体_GB2312" pitchFamily="49" charset="-122"/>
                <a:ea typeface="楷体_GB2312" pitchFamily="49" charset="-122"/>
              </a:rPr>
              <a:t>【视野拓展】卖房的套路：制造竞争（视频）</a:t>
            </a:r>
            <a:endParaRPr lang="zh-CN" altLang="en-US" b="1" dirty="0">
              <a:latin typeface="楷体_GB2312" pitchFamily="49" charset="-122"/>
              <a:ea typeface="楷体_GB2312"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a:xfrm>
            <a:off x="990600" y="457200"/>
            <a:ext cx="6553200" cy="838200"/>
          </a:xfrm>
        </p:spPr>
        <p:txBody>
          <a:bodyPr/>
          <a:lstStyle/>
          <a:p>
            <a:r>
              <a:rPr lang="en-US" altLang="zh-CN" dirty="0"/>
              <a:t>3</a:t>
            </a:r>
            <a:r>
              <a:rPr lang="en-US" altLang="zh-CN" dirty="0" smtClean="0"/>
              <a:t>.</a:t>
            </a:r>
            <a:r>
              <a:rPr lang="zh-CN" altLang="zh-CN" dirty="0"/>
              <a:t>欲擒故纵</a:t>
            </a:r>
            <a:r>
              <a:rPr lang="zh-CN" altLang="zh-CN" dirty="0" smtClean="0"/>
              <a:t>策略</a:t>
            </a:r>
            <a:endParaRPr lang="zh-CN" altLang="en-US" dirty="0"/>
          </a:p>
        </p:txBody>
      </p:sp>
      <p:sp>
        <p:nvSpPr>
          <p:cNvPr id="299011" name="Rectangle 3"/>
          <p:cNvSpPr>
            <a:spLocks noGrp="1" noChangeArrowheads="1"/>
          </p:cNvSpPr>
          <p:nvPr>
            <p:ph idx="1"/>
          </p:nvPr>
        </p:nvSpPr>
        <p:spPr>
          <a:xfrm>
            <a:off x="609600" y="1371600"/>
            <a:ext cx="7772400" cy="4572000"/>
          </a:xfrm>
        </p:spPr>
        <p:txBody>
          <a:bodyPr>
            <a:normAutofit fontScale="85000" lnSpcReduction="20000"/>
          </a:bodyPr>
          <a:lstStyle/>
          <a:p>
            <a:pPr>
              <a:lnSpc>
                <a:spcPct val="120000"/>
              </a:lnSpc>
            </a:pPr>
            <a:r>
              <a:rPr lang="zh-CN" altLang="zh-CN" dirty="0" smtClean="0"/>
              <a:t>欲擒故纵</a:t>
            </a:r>
            <a:r>
              <a:rPr lang="zh-CN" altLang="zh-CN" dirty="0"/>
              <a:t>策略是指在谈判中的一方虽然想做成某笔交易，却装出满不在乎的样子，将自己的急切心情掩盖起来，似乎只是为了满足对方的需求而来谈判，使对方急于谈判，主动让步，从而实现先“纵”后“擒”的目的的策略</a:t>
            </a:r>
            <a:r>
              <a:rPr lang="zh-CN" altLang="zh-CN" dirty="0" smtClean="0"/>
              <a:t>。</a:t>
            </a:r>
            <a:endParaRPr lang="en-US" altLang="zh-CN" dirty="0" smtClean="0"/>
          </a:p>
          <a:p>
            <a:pPr>
              <a:lnSpc>
                <a:spcPct val="120000"/>
              </a:lnSpc>
            </a:pPr>
            <a:r>
              <a:rPr lang="zh-CN" altLang="zh-CN" dirty="0" smtClean="0"/>
              <a:t>欲擒故纵</a:t>
            </a:r>
            <a:r>
              <a:rPr lang="zh-CN" altLang="zh-CN" dirty="0"/>
              <a:t>策略是基于谁对谈判急于求成，谁就会在谈判中先让步的原理发生作用的。主要通过煽动对方的谈判需要而淡漠己方的谈判需要，使对方急于谈判，主动让步</a:t>
            </a:r>
            <a:r>
              <a:rPr lang="zh-CN" altLang="zh-CN" dirty="0" smtClean="0"/>
              <a:t>。</a:t>
            </a:r>
            <a:endParaRPr lang="en-US" altLang="zh-CN" dirty="0" smtClean="0"/>
          </a:p>
          <a:p>
            <a:pPr>
              <a:lnSpc>
                <a:spcPct val="120000"/>
              </a:lnSpc>
            </a:pPr>
            <a:r>
              <a:rPr lang="zh-CN" altLang="zh-CN" dirty="0" smtClean="0"/>
              <a:t>具体</a:t>
            </a:r>
            <a:r>
              <a:rPr lang="zh-CN" altLang="zh-CN" dirty="0"/>
              <a:t>做法是，注意使自己的态度保持在不冷不热、不紧不慢的地步。比如在日程安排上，不是非常急迫，主要迁就对方。在对方态度强硬时，让其表演，不慌不忙，不给对方以回应，让对方摸不着头脑，制造心理压力。</a:t>
            </a:r>
          </a:p>
          <a:p>
            <a:pPr>
              <a:lnSpc>
                <a:spcPct val="120000"/>
              </a:lnSpc>
            </a:pPr>
            <a:r>
              <a:rPr lang="zh-CN" altLang="zh-CN" dirty="0"/>
              <a:t>本策略“纵”是手段，“擒”是目的。“纵”不是“消极”地纵，而是积极有序地纵；通过“纵”， 激起对方迫切成交的欲望而降低其谈判的筹码，达到“擒”的目的。</a:t>
            </a:r>
          </a:p>
        </p:txBody>
      </p:sp>
      <p:sp>
        <p:nvSpPr>
          <p:cNvPr id="2" name="矩形 1"/>
          <p:cNvSpPr/>
          <p:nvPr/>
        </p:nvSpPr>
        <p:spPr>
          <a:xfrm>
            <a:off x="2438400" y="6096000"/>
            <a:ext cx="4586512" cy="369332"/>
          </a:xfrm>
          <a:prstGeom prst="rect">
            <a:avLst/>
          </a:prstGeom>
          <a:solidFill>
            <a:schemeClr val="tx2">
              <a:lumMod val="20000"/>
              <a:lumOff val="80000"/>
            </a:schemeClr>
          </a:solidFill>
        </p:spPr>
        <p:txBody>
          <a:bodyPr wrap="none">
            <a:spAutoFit/>
          </a:bodyPr>
          <a:lstStyle/>
          <a:p>
            <a:r>
              <a:rPr lang="zh-CN" altLang="zh-CN" b="1" dirty="0">
                <a:latin typeface="楷体_GB2312" pitchFamily="49" charset="-122"/>
                <a:ea typeface="楷体_GB2312" pitchFamily="49" charset="-122"/>
              </a:rPr>
              <a:t>【视野拓展】服装摊前的讨价还价（视频）</a:t>
            </a:r>
            <a:endParaRPr lang="zh-CN" altLang="en-US" b="1" dirty="0">
              <a:latin typeface="楷体_GB2312" pitchFamily="49" charset="-122"/>
              <a:ea typeface="楷体_GB2312"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lstStyle/>
          <a:p>
            <a:r>
              <a:rPr lang="en-US" altLang="zh-CN"/>
              <a:t>4.</a:t>
            </a:r>
            <a:r>
              <a:rPr lang="zh-CN" altLang="en-US"/>
              <a:t>各个击破策略</a:t>
            </a:r>
          </a:p>
        </p:txBody>
      </p:sp>
      <p:sp>
        <p:nvSpPr>
          <p:cNvPr id="300035" name="Rectangle 3"/>
          <p:cNvSpPr>
            <a:spLocks noGrp="1" noChangeArrowheads="1"/>
          </p:cNvSpPr>
          <p:nvPr>
            <p:ph idx="1"/>
          </p:nvPr>
        </p:nvSpPr>
        <p:spPr>
          <a:xfrm>
            <a:off x="762000" y="1600200"/>
            <a:ext cx="8001000" cy="4648200"/>
          </a:xfrm>
        </p:spPr>
        <p:txBody>
          <a:bodyPr/>
          <a:lstStyle/>
          <a:p>
            <a:pPr>
              <a:lnSpc>
                <a:spcPct val="80000"/>
              </a:lnSpc>
            </a:pPr>
            <a:endParaRPr lang="en-US" altLang="zh-CN" sz="2000" dirty="0"/>
          </a:p>
          <a:p>
            <a:r>
              <a:rPr lang="zh-CN" altLang="en-US" sz="2000" dirty="0"/>
              <a:t>如果对方的谈判班子由几个成员构成，成员之间必然会存在理解力、意见及经验等方面的差异，这些差异可能在开始表现得并不明显，然而只要存在极小的差异，就可能会被扩大。利用对方谈判人员之间不一致的方面来分化对手，重点突破，这就是所谓的各个击破。</a:t>
            </a:r>
          </a:p>
          <a:p>
            <a:r>
              <a:rPr lang="zh-CN" altLang="en-US" sz="2000" dirty="0"/>
              <a:t>其具体做法是，把对方谈判班子中持有利于本方意见的人员作为重点，以各种方式给予鼓励和支持，与之结成一种暂时的无形同盟，反之则采取比较强硬的态度。如果与你谈判的是由几方组成的联盟，你的对策就是要使联盟的成员相信，你与他们单个之间的共同利益要高于联盟成员之间的利益。</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r>
              <a:rPr lang="en-US" altLang="zh-CN"/>
              <a:t>5.</a:t>
            </a:r>
            <a:r>
              <a:rPr lang="zh-CN" altLang="en-US"/>
              <a:t>吹毛求疵策略</a:t>
            </a:r>
          </a:p>
        </p:txBody>
      </p:sp>
      <p:sp>
        <p:nvSpPr>
          <p:cNvPr id="301059" name="Rectangle 3"/>
          <p:cNvSpPr>
            <a:spLocks noGrp="1" noChangeArrowheads="1"/>
          </p:cNvSpPr>
          <p:nvPr>
            <p:ph idx="1"/>
          </p:nvPr>
        </p:nvSpPr>
        <p:spPr/>
        <p:txBody>
          <a:bodyPr/>
          <a:lstStyle/>
          <a:p>
            <a:pPr>
              <a:lnSpc>
                <a:spcPct val="90000"/>
              </a:lnSpc>
            </a:pPr>
            <a:r>
              <a:rPr lang="zh-CN" altLang="en-US" sz="2800"/>
              <a:t>吹毛求疵策略也称先苦后甜策略，它是一种先用苛刻的虚假条件使对方产生疑虑、压抑、无望等心态，以大幅度降低对手的期望值，然后在实际谈判中逐步给予优惠或让步。由于双方的心理得到了满足，便会作出相应的让步。</a:t>
            </a:r>
          </a:p>
          <a:p>
            <a:pPr>
              <a:lnSpc>
                <a:spcPct val="90000"/>
              </a:lnSpc>
            </a:pPr>
            <a:r>
              <a:rPr lang="zh-CN" altLang="en-US" sz="2800"/>
              <a:t>该策略由于用</a:t>
            </a:r>
            <a:r>
              <a:rPr lang="zh-CN" altLang="en-US" sz="2800">
                <a:latin typeface="Arial"/>
              </a:rPr>
              <a:t>“</a:t>
            </a:r>
            <a:r>
              <a:rPr lang="zh-CN" altLang="en-US" sz="2800"/>
              <a:t>苦</a:t>
            </a:r>
            <a:r>
              <a:rPr lang="zh-CN" altLang="en-US" sz="2800">
                <a:latin typeface="Arial"/>
              </a:rPr>
              <a:t>”</a:t>
            </a:r>
            <a:r>
              <a:rPr lang="zh-CN" altLang="en-US" sz="2800"/>
              <a:t>降低了对方的期望值，用</a:t>
            </a:r>
            <a:r>
              <a:rPr lang="zh-CN" altLang="en-US" sz="2800">
                <a:latin typeface="Arial"/>
              </a:rPr>
              <a:t>“</a:t>
            </a:r>
            <a:r>
              <a:rPr lang="zh-CN" altLang="en-US" sz="2800"/>
              <a:t>甜</a:t>
            </a:r>
            <a:r>
              <a:rPr lang="zh-CN" altLang="en-US" sz="2800">
                <a:latin typeface="Arial"/>
              </a:rPr>
              <a:t>”</a:t>
            </a:r>
            <a:r>
              <a:rPr lang="zh-CN" altLang="en-US" sz="2800"/>
              <a:t>满足了对方的心理需要，因而很容易实现谈判目标，使对方满意地签订合同，己方从中获取较大利益。</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en-US" altLang="zh-CN"/>
              <a:t>6.</a:t>
            </a:r>
            <a:r>
              <a:rPr lang="zh-CN" altLang="en-US"/>
              <a:t>积少成多策略</a:t>
            </a:r>
          </a:p>
        </p:txBody>
      </p:sp>
      <p:sp>
        <p:nvSpPr>
          <p:cNvPr id="302083" name="Rectangle 3"/>
          <p:cNvSpPr>
            <a:spLocks noGrp="1" noChangeArrowheads="1"/>
          </p:cNvSpPr>
          <p:nvPr>
            <p:ph idx="1"/>
          </p:nvPr>
        </p:nvSpPr>
        <p:spPr>
          <a:xfrm>
            <a:off x="685800" y="2057400"/>
            <a:ext cx="7696200" cy="3657600"/>
          </a:xfrm>
        </p:spPr>
        <p:txBody>
          <a:bodyPr/>
          <a:lstStyle/>
          <a:p>
            <a:r>
              <a:rPr lang="zh-CN" altLang="en-US" sz="2400" dirty="0"/>
              <a:t>积少成多策略也称挤牙膏策略，就是一点一点地迫使对方妥协，使谈判朝有利于己方的方向发展。其基本做法是不向对方提出过分的条件，而是分多次，从不同的侧面向对方提出一些似乎微不足道的要求。随着时间的推移，对方可能会做出一系列小小的让步，到最后才发现，实际上他已做出了极大的让步。</a:t>
            </a:r>
          </a:p>
          <a:p>
            <a:r>
              <a:rPr lang="zh-CN" altLang="en-US" sz="2400" dirty="0"/>
              <a:t>运用这种策略，有时会使对方在不知不觉中就放弃了自己大量的利益。这也提醒我们，在讨价还价过程中，任何急于求成或表现豪放的做法都是不明智的。</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r>
              <a:rPr lang="en-US" altLang="zh-CN"/>
              <a:t>7.</a:t>
            </a:r>
            <a:r>
              <a:rPr lang="zh-CN" altLang="en-US"/>
              <a:t>最后通牒</a:t>
            </a:r>
          </a:p>
        </p:txBody>
      </p:sp>
      <p:sp>
        <p:nvSpPr>
          <p:cNvPr id="309251" name="Rectangle 3"/>
          <p:cNvSpPr>
            <a:spLocks noGrp="1" noChangeArrowheads="1"/>
          </p:cNvSpPr>
          <p:nvPr>
            <p:ph idx="1"/>
          </p:nvPr>
        </p:nvSpPr>
        <p:spPr>
          <a:xfrm>
            <a:off x="685800" y="1676400"/>
            <a:ext cx="7696200" cy="4267200"/>
          </a:xfrm>
        </p:spPr>
        <p:txBody>
          <a:bodyPr>
            <a:normAutofit fontScale="92500"/>
          </a:bodyPr>
          <a:lstStyle/>
          <a:p>
            <a:r>
              <a:rPr lang="zh-CN" altLang="en-US" sz="2400" dirty="0"/>
              <a:t>最后通牒是谈判者以退为攻，用中止谈判等理由来迫使对方退让的一种策略。在谈判双方的目标差距很大而又相持不下时，谈判一方向对方发出最后通牒，告诉对方</a:t>
            </a:r>
            <a:r>
              <a:rPr lang="zh-CN" altLang="en-US" sz="2400" dirty="0">
                <a:latin typeface="Arial"/>
              </a:rPr>
              <a:t>“</a:t>
            </a:r>
            <a:r>
              <a:rPr lang="zh-CN" altLang="en-US" sz="2400" dirty="0"/>
              <a:t>这是我们的最后报价</a:t>
            </a:r>
            <a:r>
              <a:rPr lang="zh-CN" altLang="en-US" sz="2400" dirty="0">
                <a:latin typeface="Arial"/>
              </a:rPr>
              <a:t>”</a:t>
            </a:r>
            <a:r>
              <a:rPr lang="zh-CN" altLang="en-US" sz="2400" dirty="0"/>
              <a:t>，或者向对方声明</a:t>
            </a:r>
            <a:r>
              <a:rPr lang="zh-CN" altLang="en-US" sz="2400" dirty="0">
                <a:latin typeface="Arial"/>
              </a:rPr>
              <a:t>“</a:t>
            </a:r>
            <a:r>
              <a:rPr lang="zh-CN" altLang="en-US" sz="2400" dirty="0"/>
              <a:t>谈判即将破裂</a:t>
            </a:r>
            <a:r>
              <a:rPr lang="zh-CN" altLang="en-US" sz="2400" dirty="0">
                <a:latin typeface="Arial"/>
              </a:rPr>
              <a:t>”</a:t>
            </a:r>
            <a:r>
              <a:rPr lang="zh-CN" altLang="en-US" sz="2400" dirty="0"/>
              <a:t>，往往能迫使对方做出某些让步。</a:t>
            </a:r>
          </a:p>
          <a:p>
            <a:r>
              <a:rPr lang="zh-CN" altLang="en-US" sz="2400" dirty="0"/>
              <a:t>运用最后通牒策略应该注意以下几个问题：</a:t>
            </a:r>
          </a:p>
          <a:p>
            <a:pPr lvl="1"/>
            <a:r>
              <a:rPr lang="zh-CN" altLang="en-US" sz="2000" dirty="0" smtClean="0"/>
              <a:t>本</a:t>
            </a:r>
            <a:r>
              <a:rPr lang="zh-CN" altLang="en-US" sz="2000" dirty="0"/>
              <a:t>方的谈判实力应强于对方，该项交易于对方的重要性超过本方；</a:t>
            </a:r>
          </a:p>
          <a:p>
            <a:pPr lvl="1"/>
            <a:r>
              <a:rPr lang="zh-CN" altLang="en-US" sz="2000" dirty="0" smtClean="0"/>
              <a:t>谈判</a:t>
            </a:r>
            <a:r>
              <a:rPr lang="zh-CN" altLang="en-US" sz="2000" dirty="0"/>
              <a:t>人员已使用过其他方法，但效果均不理想，最后通牒成为本方最后的唯一选择；</a:t>
            </a:r>
          </a:p>
          <a:p>
            <a:pPr lvl="1"/>
            <a:r>
              <a:rPr lang="zh-CN" altLang="en-US" sz="2000" dirty="0" smtClean="0"/>
              <a:t>本</a:t>
            </a:r>
            <a:r>
              <a:rPr lang="zh-CN" altLang="en-US" sz="2000" dirty="0"/>
              <a:t>方确实已把条件降到了最低限度；</a:t>
            </a:r>
          </a:p>
          <a:p>
            <a:pPr lvl="1"/>
            <a:r>
              <a:rPr lang="zh-CN" altLang="en-US" sz="2000" dirty="0" smtClean="0"/>
              <a:t>在</a:t>
            </a:r>
            <a:r>
              <a:rPr lang="zh-CN" altLang="en-US" sz="2000" dirty="0"/>
              <a:t>经过旷日持久的磋商之后，对方已无法担负失去该项交易而造成的损失，已经到了非与本方达成协议不可的地步。</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normAutofit/>
          </a:bodyPr>
          <a:lstStyle/>
          <a:p>
            <a:pPr algn="l"/>
            <a:r>
              <a:rPr lang="en-US" altLang="zh-CN" sz="3200" b="1" dirty="0" smtClean="0">
                <a:latin typeface="楷体_GB2312" pitchFamily="49" charset="-122"/>
                <a:ea typeface="楷体_GB2312" pitchFamily="49" charset="-122"/>
              </a:rPr>
              <a:t>3.3.3</a:t>
            </a:r>
            <a:r>
              <a:rPr lang="zh-CN" altLang="en-US" sz="3200" b="1" dirty="0" smtClean="0">
                <a:latin typeface="楷体_GB2312" pitchFamily="49" charset="-122"/>
                <a:ea typeface="楷体_GB2312" pitchFamily="49" charset="-122"/>
              </a:rPr>
              <a:t>　阻止</a:t>
            </a:r>
            <a:r>
              <a:rPr lang="zh-CN" altLang="en-US" sz="3200" b="1" dirty="0">
                <a:latin typeface="楷体_GB2312" pitchFamily="49" charset="-122"/>
                <a:ea typeface="楷体_GB2312" pitchFamily="49" charset="-122"/>
              </a:rPr>
              <a:t>对方进攻的策略</a:t>
            </a:r>
          </a:p>
        </p:txBody>
      </p:sp>
      <p:sp>
        <p:nvSpPr>
          <p:cNvPr id="206871" name="Rectangle 23"/>
          <p:cNvSpPr>
            <a:spLocks noChangeArrowheads="1"/>
          </p:cNvSpPr>
          <p:nvPr/>
        </p:nvSpPr>
        <p:spPr bwMode="auto">
          <a:xfrm>
            <a:off x="1525155" y="2409536"/>
            <a:ext cx="1466850" cy="3273425"/>
          </a:xfrm>
          <a:prstGeom prst="rect">
            <a:avLst/>
          </a:prstGeom>
          <a:solidFill>
            <a:srgbClr val="FFFFFF"/>
          </a:solidFill>
          <a:ln w="63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2" name="AutoShape 24"/>
          <p:cNvSpPr>
            <a:spLocks noChangeArrowheads="1"/>
          </p:cNvSpPr>
          <p:nvPr/>
        </p:nvSpPr>
        <p:spPr bwMode="auto">
          <a:xfrm>
            <a:off x="2625725" y="2339975"/>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3" name="Text Box 25"/>
          <p:cNvSpPr txBox="1">
            <a:spLocks noChangeArrowheads="1"/>
          </p:cNvSpPr>
          <p:nvPr/>
        </p:nvSpPr>
        <p:spPr bwMode="auto">
          <a:xfrm>
            <a:off x="2882900" y="244475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权利极限策略</a:t>
            </a:r>
          </a:p>
        </p:txBody>
      </p:sp>
      <p:sp>
        <p:nvSpPr>
          <p:cNvPr id="206874" name="AutoShape 26"/>
          <p:cNvSpPr>
            <a:spLocks noChangeArrowheads="1"/>
          </p:cNvSpPr>
          <p:nvPr/>
        </p:nvSpPr>
        <p:spPr bwMode="auto">
          <a:xfrm>
            <a:off x="2625725" y="2921000"/>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6" name="AutoShape 28"/>
          <p:cNvSpPr>
            <a:spLocks noChangeArrowheads="1"/>
          </p:cNvSpPr>
          <p:nvPr/>
        </p:nvSpPr>
        <p:spPr bwMode="auto">
          <a:xfrm>
            <a:off x="2625725" y="3503613"/>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8" name="AutoShape 30"/>
          <p:cNvSpPr>
            <a:spLocks noChangeArrowheads="1"/>
          </p:cNvSpPr>
          <p:nvPr/>
        </p:nvSpPr>
        <p:spPr bwMode="auto">
          <a:xfrm>
            <a:off x="2625725" y="4086225"/>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80" name="AutoShape 32"/>
          <p:cNvSpPr>
            <a:spLocks noChangeArrowheads="1"/>
          </p:cNvSpPr>
          <p:nvPr/>
        </p:nvSpPr>
        <p:spPr bwMode="auto">
          <a:xfrm>
            <a:off x="2625725" y="4668838"/>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84" name="Rectangle 36"/>
          <p:cNvSpPr>
            <a:spLocks noChangeArrowheads="1"/>
          </p:cNvSpPr>
          <p:nvPr/>
        </p:nvSpPr>
        <p:spPr bwMode="auto">
          <a:xfrm>
            <a:off x="2500313" y="2425700"/>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1</a:t>
            </a:r>
            <a:endParaRPr kumimoji="1" lang="en-US" altLang="zh-CN" b="1">
              <a:solidFill>
                <a:srgbClr val="000000"/>
              </a:solidFill>
              <a:latin typeface="Arial" charset="0"/>
            </a:endParaRPr>
          </a:p>
        </p:txBody>
      </p:sp>
      <p:sp>
        <p:nvSpPr>
          <p:cNvPr id="206885" name="Rectangle 37"/>
          <p:cNvSpPr>
            <a:spLocks noChangeArrowheads="1"/>
          </p:cNvSpPr>
          <p:nvPr/>
        </p:nvSpPr>
        <p:spPr bwMode="auto">
          <a:xfrm>
            <a:off x="2500313" y="3033713"/>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2</a:t>
            </a:r>
            <a:endParaRPr kumimoji="1" lang="en-US" altLang="zh-CN" b="1">
              <a:solidFill>
                <a:srgbClr val="000000"/>
              </a:solidFill>
              <a:latin typeface="Arial" charset="0"/>
            </a:endParaRPr>
          </a:p>
        </p:txBody>
      </p:sp>
      <p:sp>
        <p:nvSpPr>
          <p:cNvPr id="206886" name="Rectangle 38"/>
          <p:cNvSpPr>
            <a:spLocks noChangeArrowheads="1"/>
          </p:cNvSpPr>
          <p:nvPr/>
        </p:nvSpPr>
        <p:spPr bwMode="auto">
          <a:xfrm>
            <a:off x="2500313" y="3616325"/>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3</a:t>
            </a:r>
            <a:endParaRPr kumimoji="1" lang="en-US" altLang="zh-CN" b="1">
              <a:solidFill>
                <a:srgbClr val="000000"/>
              </a:solidFill>
              <a:latin typeface="Arial" charset="0"/>
            </a:endParaRPr>
          </a:p>
        </p:txBody>
      </p:sp>
      <p:sp>
        <p:nvSpPr>
          <p:cNvPr id="206887" name="Rectangle 39"/>
          <p:cNvSpPr>
            <a:spLocks noChangeArrowheads="1"/>
          </p:cNvSpPr>
          <p:nvPr/>
        </p:nvSpPr>
        <p:spPr bwMode="auto">
          <a:xfrm>
            <a:off x="2500313" y="4198938"/>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4</a:t>
            </a:r>
            <a:endParaRPr kumimoji="1" lang="en-US" altLang="zh-CN" b="1">
              <a:solidFill>
                <a:srgbClr val="000000"/>
              </a:solidFill>
              <a:latin typeface="Arial" charset="0"/>
            </a:endParaRPr>
          </a:p>
        </p:txBody>
      </p:sp>
      <p:sp>
        <p:nvSpPr>
          <p:cNvPr id="206888" name="Rectangle 40"/>
          <p:cNvSpPr>
            <a:spLocks noChangeArrowheads="1"/>
          </p:cNvSpPr>
          <p:nvPr/>
        </p:nvSpPr>
        <p:spPr bwMode="auto">
          <a:xfrm>
            <a:off x="2500313" y="4781550"/>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5</a:t>
            </a:r>
            <a:endParaRPr kumimoji="1" lang="en-US" altLang="zh-CN" b="1">
              <a:solidFill>
                <a:srgbClr val="000000"/>
              </a:solidFill>
              <a:latin typeface="Arial" charset="0"/>
            </a:endParaRPr>
          </a:p>
        </p:txBody>
      </p:sp>
      <p:sp>
        <p:nvSpPr>
          <p:cNvPr id="206890" name="Text Box 42"/>
          <p:cNvSpPr txBox="1">
            <a:spLocks noChangeArrowheads="1"/>
          </p:cNvSpPr>
          <p:nvPr/>
        </p:nvSpPr>
        <p:spPr bwMode="auto">
          <a:xfrm>
            <a:off x="2882900" y="303530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政策极限策略</a:t>
            </a:r>
          </a:p>
        </p:txBody>
      </p:sp>
      <p:sp>
        <p:nvSpPr>
          <p:cNvPr id="206891" name="Text Box 43"/>
          <p:cNvSpPr txBox="1">
            <a:spLocks noChangeArrowheads="1"/>
          </p:cNvSpPr>
          <p:nvPr/>
        </p:nvSpPr>
        <p:spPr bwMode="auto">
          <a:xfrm>
            <a:off x="2884488" y="3632200"/>
            <a:ext cx="37830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财政极限策略</a:t>
            </a:r>
          </a:p>
        </p:txBody>
      </p:sp>
      <p:sp>
        <p:nvSpPr>
          <p:cNvPr id="206892" name="Text Box 44"/>
          <p:cNvSpPr txBox="1">
            <a:spLocks noChangeArrowheads="1"/>
          </p:cNvSpPr>
          <p:nvPr/>
        </p:nvSpPr>
        <p:spPr bwMode="auto">
          <a:xfrm>
            <a:off x="2882900" y="422910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先例控制策略</a:t>
            </a:r>
          </a:p>
        </p:txBody>
      </p:sp>
      <p:sp>
        <p:nvSpPr>
          <p:cNvPr id="206893" name="Text Box 45"/>
          <p:cNvSpPr txBox="1">
            <a:spLocks noChangeArrowheads="1"/>
          </p:cNvSpPr>
          <p:nvPr/>
        </p:nvSpPr>
        <p:spPr bwMode="auto">
          <a:xfrm>
            <a:off x="2895600" y="472440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dirty="0">
                <a:solidFill>
                  <a:srgbClr val="000000"/>
                </a:solidFill>
                <a:latin typeface="Arial" charset="0"/>
                <a:ea typeface="楷体_GB2312" pitchFamily="49" charset="-122"/>
              </a:rPr>
              <a:t>      ●</a:t>
            </a:r>
            <a:r>
              <a:rPr kumimoji="1" lang="zh-CN" altLang="en-US" dirty="0">
                <a:solidFill>
                  <a:srgbClr val="000000"/>
                </a:solidFill>
                <a:latin typeface="Arial" charset="0"/>
                <a:ea typeface="楷体_GB2312" pitchFamily="49" charset="-122"/>
              </a:rPr>
              <a:t>疲劳战术</a:t>
            </a:r>
          </a:p>
        </p:txBody>
      </p:sp>
      <p:sp>
        <p:nvSpPr>
          <p:cNvPr id="206894" name="Text Box 46"/>
          <p:cNvSpPr txBox="1">
            <a:spLocks noChangeArrowheads="1"/>
          </p:cNvSpPr>
          <p:nvPr/>
        </p:nvSpPr>
        <p:spPr bwMode="auto">
          <a:xfrm>
            <a:off x="1943100" y="2801938"/>
            <a:ext cx="381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zh-CN" altLang="en-US" sz="2000" dirty="0">
                <a:solidFill>
                  <a:srgbClr val="000000"/>
                </a:solidFill>
                <a:latin typeface="微软雅黑" pitchFamily="34" charset="-122"/>
                <a:ea typeface="微软雅黑" pitchFamily="34" charset="-122"/>
              </a:rPr>
              <a:t>阻止对方进攻的策略</a:t>
            </a:r>
          </a:p>
        </p:txBody>
      </p:sp>
      <p:sp>
        <p:nvSpPr>
          <p:cNvPr id="20" name="AutoShape 32"/>
          <p:cNvSpPr>
            <a:spLocks noChangeArrowheads="1"/>
          </p:cNvSpPr>
          <p:nvPr/>
        </p:nvSpPr>
        <p:spPr bwMode="auto">
          <a:xfrm>
            <a:off x="2655093" y="5303838"/>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pPr eaLnBrk="0" hangingPunct="0"/>
            <a:r>
              <a:rPr kumimoji="1" lang="zh-CN" altLang="en-US" sz="1200" dirty="0" smtClean="0">
                <a:solidFill>
                  <a:srgbClr val="000000"/>
                </a:solidFill>
                <a:latin typeface="Arial" charset="0"/>
                <a:ea typeface="楷体_GB2312" pitchFamily="49" charset="-122"/>
              </a:rPr>
              <a:t>　　　</a:t>
            </a:r>
            <a:r>
              <a:rPr kumimoji="1" lang="en-US" altLang="zh-CN" sz="1200" dirty="0" smtClean="0">
                <a:solidFill>
                  <a:srgbClr val="000000"/>
                </a:solidFill>
                <a:latin typeface="Arial" charset="0"/>
                <a:ea typeface="楷体_GB2312" pitchFamily="49" charset="-122"/>
              </a:rPr>
              <a:t>●</a:t>
            </a:r>
            <a:r>
              <a:rPr lang="zh-CN" altLang="zh-CN" dirty="0">
                <a:latin typeface="楷体_GB2312" pitchFamily="49" charset="-122"/>
                <a:ea typeface="楷体_GB2312" pitchFamily="49" charset="-122"/>
              </a:rPr>
              <a:t>借恻隐术</a:t>
            </a:r>
            <a:endParaRPr kumimoji="1" lang="zh-CN" altLang="en-US" dirty="0">
              <a:solidFill>
                <a:srgbClr val="000000"/>
              </a:solidFill>
              <a:latin typeface="楷体_GB2312" pitchFamily="49" charset="-122"/>
              <a:ea typeface="楷体_GB2312" pitchFamily="49" charset="-122"/>
            </a:endParaRPr>
          </a:p>
        </p:txBody>
      </p:sp>
      <p:sp>
        <p:nvSpPr>
          <p:cNvPr id="21" name="Rectangle 40"/>
          <p:cNvSpPr>
            <a:spLocks noChangeArrowheads="1"/>
          </p:cNvSpPr>
          <p:nvPr/>
        </p:nvSpPr>
        <p:spPr bwMode="auto">
          <a:xfrm>
            <a:off x="2524125" y="5416550"/>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dirty="0" smtClean="0">
                <a:solidFill>
                  <a:srgbClr val="FFFFFF"/>
                </a:solidFill>
                <a:latin typeface="Arial" charset="0"/>
              </a:rPr>
              <a:t>6</a:t>
            </a:r>
            <a:endParaRPr kumimoji="1" lang="en-US" altLang="zh-CN"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152400"/>
            <a:ext cx="6870700" cy="1143000"/>
          </a:xfrm>
        </p:spPr>
        <p:txBody>
          <a:bodyPr/>
          <a:lstStyle/>
          <a:p>
            <a:pPr algn="l"/>
            <a:r>
              <a:rPr lang="en-US" altLang="zh-CN" sz="2800" b="1" dirty="0" smtClean="0">
                <a:latin typeface="楷体_GB2312" pitchFamily="49" charset="-122"/>
                <a:ea typeface="楷体_GB2312" pitchFamily="49" charset="-122"/>
              </a:rPr>
              <a:t>1.1.2</a:t>
            </a:r>
            <a:r>
              <a:rPr lang="zh-CN" altLang="en-US" sz="2800" b="1" dirty="0" smtClean="0">
                <a:latin typeface="楷体_GB2312" pitchFamily="49" charset="-122"/>
                <a:ea typeface="楷体_GB2312" pitchFamily="49" charset="-122"/>
              </a:rPr>
              <a:t>　谈判</a:t>
            </a:r>
            <a:r>
              <a:rPr lang="zh-CN" altLang="en-US" sz="2800" b="1" dirty="0">
                <a:latin typeface="楷体_GB2312" pitchFamily="49" charset="-122"/>
                <a:ea typeface="楷体_GB2312" pitchFamily="49" charset="-122"/>
              </a:rPr>
              <a:t>的概念及特征</a:t>
            </a:r>
          </a:p>
        </p:txBody>
      </p:sp>
      <p:sp>
        <p:nvSpPr>
          <p:cNvPr id="37891" name="Rectangle 3"/>
          <p:cNvSpPr>
            <a:spLocks noGrp="1" noChangeArrowheads="1"/>
          </p:cNvSpPr>
          <p:nvPr>
            <p:ph idx="1"/>
          </p:nvPr>
        </p:nvSpPr>
        <p:spPr>
          <a:xfrm>
            <a:off x="990600" y="1524000"/>
            <a:ext cx="7315200" cy="4114800"/>
          </a:xfrm>
        </p:spPr>
        <p:txBody>
          <a:bodyPr/>
          <a:lstStyle/>
          <a:p>
            <a:pPr>
              <a:lnSpc>
                <a:spcPct val="130000"/>
              </a:lnSpc>
              <a:buFontTx/>
              <a:buNone/>
            </a:pPr>
            <a:r>
              <a:rPr lang="en-US" altLang="zh-CN" sz="2000" dirty="0">
                <a:ea typeface="楷体_GB2312" pitchFamily="49" charset="-122"/>
              </a:rPr>
              <a:t>●</a:t>
            </a:r>
            <a:r>
              <a:rPr lang="zh-CN" altLang="en-US" sz="2000" dirty="0"/>
              <a:t>文化背景差异或考虑问题角度不同，人们对谈判的解释存在很大的</a:t>
            </a:r>
            <a:r>
              <a:rPr lang="zh-CN" altLang="en-US" sz="2000" dirty="0" smtClean="0"/>
              <a:t>差异</a:t>
            </a:r>
            <a:endParaRPr lang="zh-CN" altLang="en-US" sz="2000" dirty="0"/>
          </a:p>
          <a:p>
            <a:pPr lvl="1">
              <a:lnSpc>
                <a:spcPct val="130000"/>
              </a:lnSpc>
            </a:pPr>
            <a:r>
              <a:rPr lang="zh-CN" altLang="en-US" sz="1600" dirty="0" smtClean="0">
                <a:latin typeface="微软雅黑" pitchFamily="34" charset="-122"/>
                <a:ea typeface="微软雅黑" pitchFamily="34" charset="-122"/>
              </a:rPr>
              <a:t>本</a:t>
            </a:r>
            <a:r>
              <a:rPr lang="zh-CN" altLang="en-US" sz="1600" dirty="0">
                <a:latin typeface="微软雅黑" pitchFamily="34" charset="-122"/>
                <a:ea typeface="微软雅黑" pitchFamily="34" charset="-122"/>
              </a:rPr>
              <a:t>书将“谈判”定义为：谈判是有关组织</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或个人</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对涉及切身权益的分歧和冲突进行沟通和磋商，寻求解决途径和达成协议的过程。</a:t>
            </a:r>
          </a:p>
          <a:p>
            <a:pPr>
              <a:lnSpc>
                <a:spcPct val="130000"/>
              </a:lnSpc>
              <a:buFontTx/>
              <a:buNone/>
            </a:pPr>
            <a:r>
              <a:rPr lang="zh-CN" altLang="en-US" sz="2000" dirty="0"/>
              <a:t>●理解谈判的这一定义，必须掌握谈判所具有的几个</a:t>
            </a:r>
            <a:r>
              <a:rPr lang="zh-CN" altLang="en-US" sz="2000" dirty="0" smtClean="0"/>
              <a:t>特征</a:t>
            </a:r>
            <a:endParaRPr lang="zh-CN" altLang="en-US" sz="2000" dirty="0"/>
          </a:p>
          <a:p>
            <a:pPr lvl="1">
              <a:lnSpc>
                <a:spcPct val="130000"/>
              </a:lnSpc>
            </a:pPr>
            <a:r>
              <a:rPr lang="zh-CN" altLang="en-US" sz="1600" dirty="0" smtClean="0">
                <a:latin typeface="微软雅黑" pitchFamily="34" charset="-122"/>
                <a:ea typeface="微软雅黑" pitchFamily="34" charset="-122"/>
              </a:rPr>
              <a:t>谈判</a:t>
            </a:r>
            <a:r>
              <a:rPr lang="zh-CN" altLang="en-US" sz="1600" dirty="0">
                <a:latin typeface="微软雅黑" pitchFamily="34" charset="-122"/>
                <a:ea typeface="微软雅黑" pitchFamily="34" charset="-122"/>
              </a:rPr>
              <a:t>是一种目的性很强的活动</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lvl="1">
              <a:lnSpc>
                <a:spcPct val="130000"/>
              </a:lnSpc>
            </a:pPr>
            <a:r>
              <a:rPr lang="zh-CN" altLang="en-US" sz="1600" dirty="0" smtClean="0">
                <a:latin typeface="微软雅黑" pitchFamily="34" charset="-122"/>
                <a:ea typeface="微软雅黑" pitchFamily="34" charset="-122"/>
              </a:rPr>
              <a:t>谈判</a:t>
            </a:r>
            <a:r>
              <a:rPr lang="zh-CN" altLang="en-US" sz="1600" dirty="0">
                <a:latin typeface="微软雅黑" pitchFamily="34" charset="-122"/>
                <a:ea typeface="微软雅黑" pitchFamily="34" charset="-122"/>
              </a:rPr>
              <a:t>是一种双向交流与沟通的过程</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lvl="1">
              <a:lnSpc>
                <a:spcPct val="130000"/>
              </a:lnSpc>
            </a:pPr>
            <a:r>
              <a:rPr lang="zh-CN" altLang="en-US" sz="1600" dirty="0" smtClean="0">
                <a:latin typeface="微软雅黑" pitchFamily="34" charset="-122"/>
                <a:ea typeface="微软雅黑" pitchFamily="34" charset="-122"/>
              </a:rPr>
              <a:t>它</a:t>
            </a:r>
            <a:r>
              <a:rPr lang="zh-CN" altLang="en-US" sz="1600" dirty="0">
                <a:latin typeface="微软雅黑" pitchFamily="34" charset="-122"/>
                <a:ea typeface="微软雅黑" pitchFamily="34" charset="-122"/>
              </a:rPr>
              <a:t>是“施”与“受”兼而有之的一种互动过程</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lvl="1">
              <a:lnSpc>
                <a:spcPct val="130000"/>
              </a:lnSpc>
            </a:pPr>
            <a:r>
              <a:rPr lang="zh-CN" altLang="en-US" sz="1600" dirty="0" smtClean="0">
                <a:latin typeface="微软雅黑" pitchFamily="34" charset="-122"/>
                <a:ea typeface="微软雅黑" pitchFamily="34" charset="-122"/>
              </a:rPr>
              <a:t>它</a:t>
            </a:r>
            <a:r>
              <a:rPr lang="zh-CN" altLang="en-US" sz="1600" dirty="0">
                <a:latin typeface="微软雅黑" pitchFamily="34" charset="-122"/>
                <a:ea typeface="微软雅黑" pitchFamily="34" charset="-122"/>
              </a:rPr>
              <a:t>同时含有“合作”与“冲突”两种成分</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lvl="1">
              <a:lnSpc>
                <a:spcPct val="130000"/>
              </a:lnSpc>
            </a:pPr>
            <a:r>
              <a:rPr lang="zh-CN" altLang="en-US" sz="1600" dirty="0" smtClean="0">
                <a:latin typeface="微软雅黑" pitchFamily="34" charset="-122"/>
                <a:ea typeface="微软雅黑" pitchFamily="34" charset="-122"/>
              </a:rPr>
              <a:t>它</a:t>
            </a:r>
            <a:r>
              <a:rPr lang="zh-CN" altLang="en-US" sz="1600" dirty="0">
                <a:latin typeface="微软雅黑" pitchFamily="34" charset="-122"/>
                <a:ea typeface="微软雅黑" pitchFamily="34" charset="-122"/>
              </a:rPr>
              <a:t>是“互惠”的，但并非均等的。</a:t>
            </a:r>
          </a:p>
          <a:p>
            <a:pPr>
              <a:lnSpc>
                <a:spcPct val="150000"/>
              </a:lnSpc>
              <a:buFontTx/>
              <a:buNone/>
            </a:pPr>
            <a:endParaRPr lang="en-US" altLang="zh-CN" sz="1600" dirty="0">
              <a:ea typeface="楷体_GB2312" pitchFamily="49" charset="-122"/>
            </a:endParaRPr>
          </a:p>
        </p:txBody>
      </p:sp>
      <p:sp>
        <p:nvSpPr>
          <p:cNvPr id="5" name="矩形 4"/>
          <p:cNvSpPr/>
          <p:nvPr/>
        </p:nvSpPr>
        <p:spPr>
          <a:xfrm>
            <a:off x="1752600" y="5682734"/>
            <a:ext cx="5486400" cy="369332"/>
          </a:xfrm>
          <a:prstGeom prst="rect">
            <a:avLst/>
          </a:prstGeom>
          <a:solidFill>
            <a:schemeClr val="accent5">
              <a:lumMod val="20000"/>
              <a:lumOff val="80000"/>
            </a:schemeClr>
          </a:solidFill>
        </p:spPr>
        <p:txBody>
          <a:bodyPr wrap="square">
            <a:spAutoFit/>
          </a:bodyPr>
          <a:lstStyle/>
          <a:p>
            <a:r>
              <a:rPr lang="zh-CN" altLang="zh-CN" b="1" dirty="0">
                <a:latin typeface="楷体_GB2312" pitchFamily="49" charset="-122"/>
                <a:ea typeface="楷体_GB2312" pitchFamily="49" charset="-122"/>
              </a:rPr>
              <a:t>【视野拓展】医保代表“买菜式砍价谈判”（视频） </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r>
              <a:rPr lang="en-US" altLang="zh-CN"/>
              <a:t>1.</a:t>
            </a:r>
            <a:r>
              <a:rPr lang="zh-CN" altLang="en-US"/>
              <a:t>权力极限策略</a:t>
            </a:r>
          </a:p>
        </p:txBody>
      </p:sp>
      <p:sp>
        <p:nvSpPr>
          <p:cNvPr id="303107" name="Rectangle 3"/>
          <p:cNvSpPr>
            <a:spLocks noGrp="1" noChangeArrowheads="1"/>
          </p:cNvSpPr>
          <p:nvPr>
            <p:ph idx="1"/>
          </p:nvPr>
        </p:nvSpPr>
        <p:spPr>
          <a:xfrm>
            <a:off x="609600" y="2057400"/>
            <a:ext cx="7696200" cy="3657600"/>
          </a:xfrm>
        </p:spPr>
        <p:txBody>
          <a:bodyPr/>
          <a:lstStyle/>
          <a:p>
            <a:r>
              <a:rPr lang="zh-CN" altLang="en-US" sz="2000"/>
              <a:t>援引极限是一类常用的谈判策略，用来控制谈判的范围。从某种意义上讲，资源确实有其极限，但在大多数情况下，引用极限的目的是使对方处于不利的地位，限制对方采取行动的自由。典型的极限控制策略包括权力极限、政策极限、财政极限等，以下分别予以介绍。</a:t>
            </a:r>
          </a:p>
          <a:p>
            <a:r>
              <a:rPr lang="zh-CN" altLang="en-US" sz="2000"/>
              <a:t>权力极限是利用控制本方谈判人员的权力来限制对方的自由，防止其进攻的一种策略。受到限制的权力，是用来阻挡对方进攻的坚固盾牌，权力有限恰恰意味着力量的无限。当然，这种策略只能在少数几个关键时刻运用，使用过多，对方会认为你缺乏诚意，或没有谈判的资格而拒绝与你作进一步的磋商。</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r>
              <a:rPr lang="en-US" altLang="zh-CN"/>
              <a:t>2.</a:t>
            </a:r>
            <a:r>
              <a:rPr lang="zh-CN" altLang="en-US"/>
              <a:t>政策极限策略</a:t>
            </a:r>
          </a:p>
        </p:txBody>
      </p:sp>
      <p:sp>
        <p:nvSpPr>
          <p:cNvPr id="304131" name="Rectangle 3"/>
          <p:cNvSpPr>
            <a:spLocks noGrp="1" noChangeArrowheads="1"/>
          </p:cNvSpPr>
          <p:nvPr>
            <p:ph idx="1"/>
          </p:nvPr>
        </p:nvSpPr>
        <p:spPr/>
        <p:txBody>
          <a:bodyPr/>
          <a:lstStyle/>
          <a:p>
            <a:pPr>
              <a:lnSpc>
                <a:spcPct val="90000"/>
              </a:lnSpc>
            </a:pPr>
            <a:r>
              <a:rPr lang="zh-CN" altLang="en-US" sz="2400"/>
              <a:t>这是本方以企业在政策方面的有关规定作为无法退让的理由，阻止对方进攻的一种策略。这一策略与权力极限策略如出一辙，只不过用于限制对方行动自由的不是权力，而是本方所在企业的政策。通常，每一个企业都制定有一些基本的行为准则，这些政策性的规定对企业的生产经营活动具有直接的约束力，企业的谈判人员也必须以此来规范自己的行为。</a:t>
            </a:r>
          </a:p>
          <a:p>
            <a:pPr>
              <a:lnSpc>
                <a:spcPct val="90000"/>
              </a:lnSpc>
            </a:pPr>
            <a:r>
              <a:rPr lang="zh-CN" altLang="en-US" sz="2400"/>
              <a:t>既然谈判者不能偏离企业政策的要求来处理他所面临的问题，那么，对方就只能在本企业政策许可的范围内进行讨价还价，否则，其要求便无法得到满足。</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r>
              <a:rPr lang="en-US" altLang="zh-CN"/>
              <a:t>3.</a:t>
            </a:r>
            <a:r>
              <a:rPr lang="zh-CN" altLang="en-US"/>
              <a:t>财政极限策略</a:t>
            </a:r>
          </a:p>
        </p:txBody>
      </p:sp>
      <p:sp>
        <p:nvSpPr>
          <p:cNvPr id="305155" name="Rectangle 3"/>
          <p:cNvSpPr>
            <a:spLocks noGrp="1" noChangeArrowheads="1"/>
          </p:cNvSpPr>
          <p:nvPr>
            <p:ph idx="1"/>
          </p:nvPr>
        </p:nvSpPr>
        <p:spPr>
          <a:xfrm>
            <a:off x="838200" y="1905000"/>
            <a:ext cx="7696200" cy="3657600"/>
          </a:xfrm>
        </p:spPr>
        <p:txBody>
          <a:bodyPr/>
          <a:lstStyle/>
          <a:p>
            <a:r>
              <a:rPr lang="zh-CN" altLang="en-US" sz="2000" dirty="0"/>
              <a:t>这是利用本方在财政方面所受的限制，向对方施加影响，达到防止其进攻目的的一种策略。比如买方可能会说：</a:t>
            </a:r>
            <a:r>
              <a:rPr lang="zh-CN" altLang="en-US" sz="2000" dirty="0">
                <a:latin typeface="Arial"/>
              </a:rPr>
              <a:t>“</a:t>
            </a:r>
            <a:r>
              <a:rPr lang="zh-CN" altLang="en-US" sz="2000" dirty="0"/>
              <a:t>我们非常喜欢你们的产品，也很感谢你们提供的合作，遗憾的是公司的预算只有这么多。</a:t>
            </a:r>
            <a:r>
              <a:rPr lang="zh-CN" altLang="en-US" sz="2000" dirty="0">
                <a:latin typeface="Arial"/>
              </a:rPr>
              <a:t>”</a:t>
            </a:r>
            <a:r>
              <a:rPr lang="zh-CN" altLang="en-US" sz="2000" dirty="0"/>
              <a:t>卖方则可能表示：</a:t>
            </a:r>
            <a:r>
              <a:rPr lang="zh-CN" altLang="en-US" sz="2000" dirty="0">
                <a:latin typeface="Arial"/>
              </a:rPr>
              <a:t>“</a:t>
            </a:r>
            <a:r>
              <a:rPr lang="zh-CN" altLang="en-US" sz="2000" dirty="0"/>
              <a:t>我们成本就这么多，因此价格不能再低了</a:t>
            </a:r>
            <a:r>
              <a:rPr lang="zh-CN" altLang="en-US" sz="2000" dirty="0">
                <a:latin typeface="Arial"/>
              </a:rPr>
              <a:t>”</a:t>
            </a:r>
            <a:r>
              <a:rPr lang="zh-CN" altLang="en-US" sz="2000" dirty="0"/>
              <a:t>等等。</a:t>
            </a:r>
          </a:p>
          <a:p>
            <a:r>
              <a:rPr lang="zh-CN" altLang="en-US" sz="2000" dirty="0"/>
              <a:t>向对方说明你的困难甚至面临的窘境，往往能取得比较好的效果。在许多情况下，人们对弱者抱有怜悯与同情之心，并乐于提供帮助，使他们能够实现自己的愿望。当对方确信根据你目前的财政状况，已经难以做出更多让步时，他可能会放弃进一步发动攻势的想法，而立即与你达成一项</a:t>
            </a:r>
            <a:r>
              <a:rPr lang="zh-CN" altLang="en-US" sz="2000" dirty="0">
                <a:latin typeface="Arial"/>
              </a:rPr>
              <a:t>“</a:t>
            </a:r>
            <a:r>
              <a:rPr lang="zh-CN" altLang="en-US" sz="2000" dirty="0"/>
              <a:t>皆大欢喜</a:t>
            </a:r>
            <a:r>
              <a:rPr lang="zh-CN" altLang="en-US" sz="2000" dirty="0">
                <a:latin typeface="Arial"/>
              </a:rPr>
              <a:t>”</a:t>
            </a:r>
            <a:r>
              <a:rPr lang="zh-CN" altLang="en-US" sz="2000" dirty="0"/>
              <a:t>的协议。</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xfrm>
            <a:off x="685800" y="152400"/>
            <a:ext cx="6870700" cy="1219200"/>
          </a:xfrm>
        </p:spPr>
        <p:txBody>
          <a:bodyPr/>
          <a:lstStyle/>
          <a:p>
            <a:r>
              <a:rPr lang="en-US" altLang="zh-CN"/>
              <a:t>4.</a:t>
            </a:r>
            <a:r>
              <a:rPr lang="zh-CN" altLang="en-US"/>
              <a:t>先例控制策略</a:t>
            </a:r>
          </a:p>
        </p:txBody>
      </p:sp>
      <p:sp>
        <p:nvSpPr>
          <p:cNvPr id="306179" name="Rectangle 3"/>
          <p:cNvSpPr>
            <a:spLocks noGrp="1" noChangeArrowheads="1"/>
          </p:cNvSpPr>
          <p:nvPr>
            <p:ph idx="1"/>
          </p:nvPr>
        </p:nvSpPr>
        <p:spPr>
          <a:xfrm>
            <a:off x="685800" y="1676400"/>
            <a:ext cx="7696200" cy="3657600"/>
          </a:xfrm>
        </p:spPr>
        <p:txBody>
          <a:bodyPr/>
          <a:lstStyle/>
          <a:p>
            <a:r>
              <a:rPr lang="zh-CN" altLang="en-US" sz="2000"/>
              <a:t>所谓先例，是指过去已有的事例。引用先例来处理同类的事物，不仅可以为我们节省大量的时间和精力，缩短决策过程，而且还会在一定程度上给我们带来安全感。在商务谈判中，谈判的一方常常引用对他有利的先例来约束另一方，迫使其做出不利的让步。在这种情况下，谈判者就必须采取一些控制措施，以遏止对方的进攻。</a:t>
            </a:r>
          </a:p>
          <a:p>
            <a:r>
              <a:rPr lang="zh-CN" altLang="en-US" sz="2000"/>
              <a:t>谈判中先例的引用一般采用两种形式。一是引用以前与同一个对手谈判时的例子。比如，</a:t>
            </a:r>
            <a:r>
              <a:rPr lang="zh-CN" altLang="en-US" sz="2000">
                <a:latin typeface="Arial"/>
              </a:rPr>
              <a:t>“</a:t>
            </a:r>
            <a:r>
              <a:rPr lang="zh-CN" altLang="en-US" sz="2000"/>
              <a:t>以前我们与你谈的都是三年租借协定，为什么现在要提出五年呢</a:t>
            </a:r>
            <a:r>
              <a:rPr lang="en-US" altLang="zh-CN" sz="2000"/>
              <a:t>?</a:t>
            </a:r>
            <a:r>
              <a:rPr lang="en-US" altLang="zh-CN" sz="2000">
                <a:latin typeface="Arial"/>
              </a:rPr>
              <a:t>”</a:t>
            </a:r>
            <a:r>
              <a:rPr lang="zh-CN" altLang="en-US" sz="2000"/>
              <a:t>二是引用与他人谈判的例子。如</a:t>
            </a:r>
            <a:r>
              <a:rPr lang="zh-CN" altLang="en-US" sz="2000">
                <a:latin typeface="Arial"/>
              </a:rPr>
              <a:t>“</a:t>
            </a:r>
            <a:r>
              <a:rPr lang="zh-CN" altLang="en-US" sz="2000"/>
              <a:t>既然本行业的其他厂商都决定增以</a:t>
            </a:r>
            <a:r>
              <a:rPr lang="en-US" altLang="zh-CN" sz="2000"/>
              <a:t>20%</a:t>
            </a:r>
            <a:r>
              <a:rPr lang="zh-CN" altLang="en-US" sz="2000"/>
              <a:t>，你提出的</a:t>
            </a:r>
            <a:r>
              <a:rPr lang="en-US" altLang="zh-CN" sz="2000"/>
              <a:t>10%</a:t>
            </a:r>
            <a:r>
              <a:rPr lang="zh-CN" altLang="en-US" sz="2000"/>
              <a:t>就太低了。</a:t>
            </a:r>
            <a:r>
              <a:rPr lang="zh-CN" altLang="en-US" sz="2000">
                <a:latin typeface="Arial"/>
              </a:rPr>
              <a:t>”</a:t>
            </a:r>
            <a:endParaRPr lang="zh-CN" altLang="en-US" sz="20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a:xfrm>
            <a:off x="685800" y="152400"/>
            <a:ext cx="6870700" cy="1143000"/>
          </a:xfrm>
        </p:spPr>
        <p:txBody>
          <a:bodyPr/>
          <a:lstStyle/>
          <a:p>
            <a:r>
              <a:rPr lang="en-US" altLang="zh-CN"/>
              <a:t>5.</a:t>
            </a:r>
            <a:r>
              <a:rPr lang="zh-CN" altLang="en-US"/>
              <a:t>疲劳战术</a:t>
            </a:r>
          </a:p>
        </p:txBody>
      </p:sp>
      <p:sp>
        <p:nvSpPr>
          <p:cNvPr id="307203" name="Rectangle 3"/>
          <p:cNvSpPr>
            <a:spLocks noGrp="1" noChangeArrowheads="1"/>
          </p:cNvSpPr>
          <p:nvPr>
            <p:ph idx="1"/>
          </p:nvPr>
        </p:nvSpPr>
        <p:spPr>
          <a:xfrm>
            <a:off x="685800" y="1600200"/>
            <a:ext cx="7696200" cy="3886200"/>
          </a:xfrm>
        </p:spPr>
        <p:txBody>
          <a:bodyPr/>
          <a:lstStyle/>
          <a:p>
            <a:pPr>
              <a:spcBef>
                <a:spcPts val="600"/>
              </a:spcBef>
            </a:pPr>
            <a:r>
              <a:rPr lang="zh-CN" altLang="en-US" sz="2000" dirty="0"/>
              <a:t>在商务谈判中，有时会遇到一种锋芒毕露、咄咄逼人的谈判对手。他们以各种方式表现其居高临下，先声夺人的挑战姿态。对于这类谈判者，疲劳战术是一个十分有效的策略。这种战术的目的在于通过许多回合的拉锯战，使这类谈判者疲劳生厌，以此逐渐磨去锐气；同时也扭转了己方在谈判中的不利地位，等到对手筋疲力尽、头昏脑胀之时，己方即可反守为攻，促使对方接受己方的条件。</a:t>
            </a:r>
          </a:p>
          <a:p>
            <a:pPr>
              <a:spcBef>
                <a:spcPts val="600"/>
              </a:spcBef>
            </a:pPr>
            <a:r>
              <a:rPr lang="zh-CN" altLang="en-US" sz="2000" dirty="0"/>
              <a:t>如果你确信对手比你还要急于达成协议，那么运用疲劳战术会很奏效。采用这种战术，要求己方事先有足够的思想准备，并确定每一回的战略战术，以求更有效地击败对方的进攻，争取更大的进步。</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6.</a:t>
            </a:r>
            <a:r>
              <a:rPr lang="zh-CN" altLang="zh-CN" dirty="0"/>
              <a:t>借恻隐</a:t>
            </a:r>
            <a:r>
              <a:rPr lang="zh-CN" altLang="zh-CN" dirty="0" smtClean="0"/>
              <a:t>术</a:t>
            </a:r>
            <a:endParaRPr lang="zh-CN" altLang="en-US" dirty="0"/>
          </a:p>
        </p:txBody>
      </p:sp>
      <p:sp>
        <p:nvSpPr>
          <p:cNvPr id="3" name="内容占位符 2"/>
          <p:cNvSpPr>
            <a:spLocks noGrp="1"/>
          </p:cNvSpPr>
          <p:nvPr>
            <p:ph idx="1"/>
          </p:nvPr>
        </p:nvSpPr>
        <p:spPr>
          <a:xfrm>
            <a:off x="457200" y="1295400"/>
            <a:ext cx="8305800" cy="4495800"/>
          </a:xfrm>
          <a:solidFill>
            <a:schemeClr val="bg1"/>
          </a:solidFill>
        </p:spPr>
        <p:txBody>
          <a:bodyPr>
            <a:normAutofit/>
          </a:bodyPr>
          <a:lstStyle/>
          <a:p>
            <a:r>
              <a:rPr lang="zh-CN" altLang="zh-CN" sz="2000" dirty="0" smtClean="0"/>
              <a:t>借</a:t>
            </a:r>
            <a:r>
              <a:rPr lang="zh-CN" altLang="zh-CN" sz="2000" dirty="0"/>
              <a:t>恻隐术是谈判一方装扮可怜相、为难状，唤起对方同情心，从而达到阻止对方进攻的做法。古人说：“恻隐之心，人皆有之”（出自《孟子</a:t>
            </a:r>
            <a:r>
              <a:rPr lang="en-US" altLang="zh-CN" sz="2000" dirty="0"/>
              <a:t>·</a:t>
            </a:r>
            <a:r>
              <a:rPr lang="zh-CN" altLang="zh-CN" sz="2000" dirty="0"/>
              <a:t>告子上》）。在一般情况下，人们总是同情弱者，不愿落井下石，将其置于死地。有些谈判人员利用人性这一特点，示弱以求怜悯，把它作为一种谈判策略来使用。</a:t>
            </a:r>
          </a:p>
          <a:p>
            <a:r>
              <a:rPr lang="zh-CN" altLang="zh-CN" sz="2000" dirty="0"/>
              <a:t>常见情形是，当谈判人员被对方逼得招架不住时，采取“以坦白求得宽容”的姿态，干脆把己方对本次谈判的真实希望和要求和盘托出，以求得对方理解和宽容，从而阻止对方进攻。甚至直接乞求对方，告知若按对方的要求去办，公司必将破产倒闭，或者他本人就会被公司解雇。</a:t>
            </a:r>
          </a:p>
          <a:p>
            <a:r>
              <a:rPr lang="zh-CN" altLang="zh-CN" sz="2000" dirty="0"/>
              <a:t>该策略是否有效，取决于对方谈判人员的个性以及对示弱者坦白内容的相信程度，因此具有较大的冒险性。需要注意的是，在使用这一策略请求对方合作时，一定注意不要丧失人格和尊严，直诉困难也要不卑不亢</a:t>
            </a:r>
            <a:r>
              <a:rPr lang="zh-CN" altLang="zh-CN" sz="2000" dirty="0" smtClean="0"/>
              <a:t>。</a:t>
            </a:r>
            <a:endParaRPr lang="zh-CN" altLang="en-US" sz="2000" dirty="0"/>
          </a:p>
        </p:txBody>
      </p:sp>
      <p:sp>
        <p:nvSpPr>
          <p:cNvPr id="4" name="矩形 3"/>
          <p:cNvSpPr/>
          <p:nvPr/>
        </p:nvSpPr>
        <p:spPr>
          <a:xfrm>
            <a:off x="1905000" y="5867400"/>
            <a:ext cx="5638800" cy="701731"/>
          </a:xfrm>
          <a:prstGeom prst="rect">
            <a:avLst/>
          </a:prstGeom>
          <a:solidFill>
            <a:schemeClr val="tx2">
              <a:lumMod val="20000"/>
              <a:lumOff val="80000"/>
            </a:schemeClr>
          </a:solidFill>
        </p:spPr>
        <p:txBody>
          <a:bodyPr wrap="square">
            <a:spAutoFit/>
          </a:bodyPr>
          <a:lstStyle/>
          <a:p>
            <a:pPr lvl="0" fontAlgn="auto">
              <a:spcBef>
                <a:spcPct val="20000"/>
              </a:spcBef>
              <a:spcAft>
                <a:spcPts val="0"/>
              </a:spcAft>
              <a:buClr>
                <a:srgbClr val="660033"/>
              </a:buClr>
              <a:buSzPct val="113000"/>
            </a:pPr>
            <a:r>
              <a:rPr lang="zh-CN" altLang="zh-CN" b="1" dirty="0">
                <a:solidFill>
                  <a:prstClr val="black"/>
                </a:solidFill>
                <a:latin typeface="楷体_GB2312" pitchFamily="49" charset="-122"/>
                <a:ea typeface="楷体_GB2312" pitchFamily="49" charset="-122"/>
              </a:rPr>
              <a:t>【视野拓展】电视剧《大染坊》片断</a:t>
            </a:r>
            <a:r>
              <a:rPr lang="zh-CN" altLang="zh-CN" b="1" dirty="0" smtClean="0">
                <a:solidFill>
                  <a:prstClr val="black"/>
                </a:solidFill>
                <a:latin typeface="楷体_GB2312" pitchFamily="49" charset="-122"/>
                <a:ea typeface="楷体_GB2312" pitchFamily="49" charset="-122"/>
              </a:rPr>
              <a:t>：</a:t>
            </a:r>
            <a:endParaRPr lang="en-US" altLang="zh-CN" b="1" dirty="0" smtClean="0">
              <a:solidFill>
                <a:prstClr val="black"/>
              </a:solidFill>
              <a:latin typeface="楷体_GB2312" pitchFamily="49" charset="-122"/>
              <a:ea typeface="楷体_GB2312" pitchFamily="49" charset="-122"/>
            </a:endParaRPr>
          </a:p>
          <a:p>
            <a:pPr lvl="0" algn="ctr" fontAlgn="auto">
              <a:spcBef>
                <a:spcPct val="20000"/>
              </a:spcBef>
              <a:spcAft>
                <a:spcPts val="0"/>
              </a:spcAft>
              <a:buClr>
                <a:srgbClr val="660033"/>
              </a:buClr>
              <a:buSzPct val="113000"/>
            </a:pPr>
            <a:r>
              <a:rPr lang="zh-CN" altLang="zh-CN" b="1" dirty="0" smtClean="0">
                <a:solidFill>
                  <a:prstClr val="black"/>
                </a:solidFill>
                <a:latin typeface="楷体_GB2312" pitchFamily="49" charset="-122"/>
                <a:ea typeface="楷体_GB2312" pitchFamily="49" charset="-122"/>
              </a:rPr>
              <a:t>日本</a:t>
            </a:r>
            <a:r>
              <a:rPr lang="zh-CN" altLang="zh-CN" b="1" dirty="0">
                <a:solidFill>
                  <a:prstClr val="black"/>
                </a:solidFill>
                <a:latin typeface="楷体_GB2312" pitchFamily="49" charset="-122"/>
                <a:ea typeface="楷体_GB2312" pitchFamily="49" charset="-122"/>
              </a:rPr>
              <a:t>商人的借恻隐术（视频）</a:t>
            </a:r>
          </a:p>
        </p:txBody>
      </p:sp>
    </p:spTree>
    <p:extLst>
      <p:ext uri="{BB962C8B-B14F-4D97-AF65-F5344CB8AC3E}">
        <p14:creationId xmlns:p14="http://schemas.microsoft.com/office/powerpoint/2010/main" val="10263269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3.4</a:t>
            </a:r>
            <a:r>
              <a:rPr lang="zh-CN" altLang="en-US" sz="3200" b="1" dirty="0" smtClean="0"/>
              <a:t>　谈判</a:t>
            </a:r>
            <a:r>
              <a:rPr lang="zh-CN" altLang="en-US" sz="3200" b="1" dirty="0"/>
              <a:t>僵局处理的策略</a:t>
            </a:r>
          </a:p>
        </p:txBody>
      </p:sp>
      <p:sp>
        <p:nvSpPr>
          <p:cNvPr id="207875" name="Rectangle 3"/>
          <p:cNvSpPr>
            <a:spLocks noGrp="1" noChangeArrowheads="1"/>
          </p:cNvSpPr>
          <p:nvPr>
            <p:ph idx="1"/>
          </p:nvPr>
        </p:nvSpPr>
        <p:spPr/>
        <p:txBody>
          <a:bodyPr/>
          <a:lstStyle/>
          <a:p>
            <a:pPr>
              <a:lnSpc>
                <a:spcPct val="110000"/>
              </a:lnSpc>
              <a:buFontTx/>
              <a:buNone/>
            </a:pPr>
            <a:r>
              <a:rPr lang="en-US" altLang="zh-CN" sz="3600" b="1" dirty="0" smtClean="0">
                <a:solidFill>
                  <a:srgbClr val="660033"/>
                </a:solidFill>
                <a:latin typeface="楷体_GB2312" pitchFamily="49" charset="-122"/>
                <a:ea typeface="楷体_GB2312" pitchFamily="49" charset="-122"/>
              </a:rPr>
              <a:t>3.4.1</a:t>
            </a:r>
            <a:r>
              <a:rPr lang="zh-CN" altLang="en-US" sz="3600" b="1" dirty="0" smtClean="0">
                <a:solidFill>
                  <a:srgbClr val="660033"/>
                </a:solidFill>
                <a:latin typeface="楷体_GB2312" pitchFamily="49" charset="-122"/>
                <a:ea typeface="楷体_GB2312" pitchFamily="49" charset="-122"/>
              </a:rPr>
              <a:t>　僵局</a:t>
            </a:r>
            <a:r>
              <a:rPr lang="zh-CN" altLang="en-US" sz="3600" b="1" dirty="0">
                <a:solidFill>
                  <a:srgbClr val="660033"/>
                </a:solidFill>
                <a:latin typeface="楷体_GB2312" pitchFamily="49" charset="-122"/>
                <a:ea typeface="楷体_GB2312" pitchFamily="49" charset="-122"/>
              </a:rPr>
              <a:t>形成的原因分析</a:t>
            </a:r>
            <a:endParaRPr lang="zh-CN" altLang="en-US" dirty="0">
              <a:solidFill>
                <a:srgbClr val="660033"/>
              </a:solidFill>
              <a:latin typeface="楷体_GB2312" pitchFamily="49" charset="-122"/>
              <a:ea typeface="楷体_GB2312" pitchFamily="49" charset="-122"/>
            </a:endParaRPr>
          </a:p>
          <a:p>
            <a:pPr lvl="1">
              <a:lnSpc>
                <a:spcPct val="110000"/>
              </a:lnSpc>
              <a:spcBef>
                <a:spcPts val="600"/>
              </a:spcBef>
              <a:buClr>
                <a:srgbClr val="660033"/>
              </a:buClr>
              <a:buFont typeface="Arial" pitchFamily="34" charset="0"/>
              <a:buChar char="•"/>
            </a:pPr>
            <a:r>
              <a:rPr lang="zh-CN" altLang="en-US" dirty="0" smtClean="0"/>
              <a:t>立场</a:t>
            </a:r>
            <a:r>
              <a:rPr lang="zh-CN" altLang="en-US" dirty="0"/>
              <a:t>观点的争执</a:t>
            </a:r>
          </a:p>
          <a:p>
            <a:pPr lvl="1">
              <a:lnSpc>
                <a:spcPct val="110000"/>
              </a:lnSpc>
              <a:spcBef>
                <a:spcPts val="600"/>
              </a:spcBef>
              <a:buClr>
                <a:srgbClr val="660033"/>
              </a:buClr>
              <a:buFont typeface="Arial" pitchFamily="34" charset="0"/>
              <a:buChar char="•"/>
            </a:pPr>
            <a:r>
              <a:rPr lang="zh-CN" altLang="en-US" dirty="0" smtClean="0"/>
              <a:t>信息</a:t>
            </a:r>
            <a:r>
              <a:rPr lang="zh-CN" altLang="en-US" dirty="0"/>
              <a:t>沟通的障碍</a:t>
            </a:r>
          </a:p>
          <a:p>
            <a:pPr lvl="1">
              <a:spcBef>
                <a:spcPts val="600"/>
              </a:spcBef>
              <a:buClr>
                <a:srgbClr val="660033"/>
              </a:buClr>
              <a:buFont typeface="Arial" pitchFamily="34" charset="0"/>
              <a:buChar char="•"/>
            </a:pPr>
            <a:r>
              <a:rPr lang="zh-CN" altLang="en-US" dirty="0" smtClean="0"/>
              <a:t>谈判</a:t>
            </a:r>
            <a:r>
              <a:rPr lang="zh-CN" altLang="en-US" dirty="0"/>
              <a:t>者言行的失当 </a:t>
            </a:r>
          </a:p>
          <a:p>
            <a:pPr lvl="1">
              <a:lnSpc>
                <a:spcPct val="110000"/>
              </a:lnSpc>
              <a:spcBef>
                <a:spcPts val="600"/>
              </a:spcBef>
              <a:buClr>
                <a:srgbClr val="660033"/>
              </a:buClr>
              <a:buFont typeface="Arial" pitchFamily="34" charset="0"/>
              <a:buChar char="•"/>
            </a:pPr>
            <a:r>
              <a:rPr lang="zh-CN" altLang="en-US" dirty="0" smtClean="0"/>
              <a:t>外部</a:t>
            </a:r>
            <a:r>
              <a:rPr lang="zh-CN" altLang="en-US" dirty="0"/>
              <a:t>环境发生变化</a:t>
            </a:r>
          </a:p>
        </p:txBody>
      </p:sp>
      <p:pic>
        <p:nvPicPr>
          <p:cNvPr id="271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482499"/>
            <a:ext cx="4154487" cy="209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3.4.2</a:t>
            </a:r>
            <a:r>
              <a:rPr lang="zh-CN" altLang="en-US" sz="2800" b="1" dirty="0" smtClean="0">
                <a:latin typeface="楷体_GB2312" pitchFamily="49" charset="-122"/>
                <a:ea typeface="楷体_GB2312" pitchFamily="49" charset="-122"/>
              </a:rPr>
              <a:t>　处理</a:t>
            </a:r>
            <a:r>
              <a:rPr lang="zh-CN" altLang="en-US" sz="2800" b="1" dirty="0">
                <a:latin typeface="楷体_GB2312" pitchFamily="49" charset="-122"/>
                <a:ea typeface="楷体_GB2312" pitchFamily="49" charset="-122"/>
              </a:rPr>
              <a:t>僵局的策略</a:t>
            </a:r>
          </a:p>
        </p:txBody>
      </p:sp>
      <p:sp>
        <p:nvSpPr>
          <p:cNvPr id="208910" name="Rectangle 14"/>
          <p:cNvSpPr>
            <a:spLocks noChangeArrowheads="1"/>
          </p:cNvSpPr>
          <p:nvPr/>
        </p:nvSpPr>
        <p:spPr bwMode="auto">
          <a:xfrm>
            <a:off x="990600" y="1676400"/>
            <a:ext cx="6781800"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2400" dirty="0">
                <a:latin typeface="楷体_GB2312" pitchFamily="49" charset="-122"/>
                <a:ea typeface="楷体_GB2312" pitchFamily="49" charset="-122"/>
              </a:rPr>
              <a:t>1.</a:t>
            </a:r>
            <a:r>
              <a:rPr lang="zh-CN" altLang="en-US" sz="2400" dirty="0">
                <a:latin typeface="楷体_GB2312" pitchFamily="49" charset="-122"/>
                <a:ea typeface="楷体_GB2312" pitchFamily="49" charset="-122"/>
              </a:rPr>
              <a:t>观点求同存异</a:t>
            </a:r>
          </a:p>
          <a:p>
            <a:pPr>
              <a:lnSpc>
                <a:spcPct val="120000"/>
              </a:lnSpc>
            </a:pPr>
            <a:r>
              <a:rPr lang="en-US" altLang="zh-CN" sz="2400" dirty="0">
                <a:latin typeface="楷体_GB2312" pitchFamily="49" charset="-122"/>
                <a:ea typeface="楷体_GB2312" pitchFamily="49" charset="-122"/>
              </a:rPr>
              <a:t>2.</a:t>
            </a:r>
            <a:r>
              <a:rPr lang="zh-CN" altLang="en-US" sz="2400" dirty="0">
                <a:latin typeface="楷体_GB2312" pitchFamily="49" charset="-122"/>
                <a:ea typeface="楷体_GB2312" pitchFamily="49" charset="-122"/>
              </a:rPr>
              <a:t>强调双方的利益或损失</a:t>
            </a:r>
          </a:p>
          <a:p>
            <a:pPr>
              <a:lnSpc>
                <a:spcPct val="120000"/>
              </a:lnSpc>
            </a:pPr>
            <a:r>
              <a:rPr lang="en-US" altLang="zh-CN" sz="2400" dirty="0">
                <a:latin typeface="楷体_GB2312" pitchFamily="49" charset="-122"/>
                <a:ea typeface="楷体_GB2312" pitchFamily="49" charset="-122"/>
              </a:rPr>
              <a:t>3.</a:t>
            </a:r>
            <a:r>
              <a:rPr lang="zh-CN" altLang="en-US" sz="2400" dirty="0">
                <a:latin typeface="楷体_GB2312" pitchFamily="49" charset="-122"/>
                <a:ea typeface="楷体_GB2312" pitchFamily="49" charset="-122"/>
              </a:rPr>
              <a:t>休会策略</a:t>
            </a:r>
          </a:p>
          <a:p>
            <a:pPr>
              <a:lnSpc>
                <a:spcPct val="120000"/>
              </a:lnSpc>
            </a:pPr>
            <a:r>
              <a:rPr lang="en-US" altLang="zh-CN" sz="2400" dirty="0">
                <a:latin typeface="楷体_GB2312" pitchFamily="49" charset="-122"/>
                <a:ea typeface="楷体_GB2312" pitchFamily="49" charset="-122"/>
              </a:rPr>
              <a:t>4.</a:t>
            </a:r>
            <a:r>
              <a:rPr lang="zh-CN" altLang="en-US" sz="2400" dirty="0">
                <a:latin typeface="楷体_GB2312" pitchFamily="49" charset="-122"/>
                <a:ea typeface="楷体_GB2312" pitchFamily="49" charset="-122"/>
              </a:rPr>
              <a:t>设定底线，威胁退出 </a:t>
            </a:r>
          </a:p>
          <a:p>
            <a:pPr>
              <a:lnSpc>
                <a:spcPct val="120000"/>
              </a:lnSpc>
            </a:pPr>
            <a:r>
              <a:rPr lang="en-US" altLang="zh-CN" sz="2400" dirty="0">
                <a:latin typeface="楷体_GB2312" pitchFamily="49" charset="-122"/>
                <a:ea typeface="楷体_GB2312" pitchFamily="49" charset="-122"/>
              </a:rPr>
              <a:t>5.</a:t>
            </a:r>
            <a:r>
              <a:rPr lang="zh-CN" altLang="en-US" sz="2400" dirty="0">
                <a:latin typeface="楷体_GB2312" pitchFamily="49" charset="-122"/>
                <a:ea typeface="楷体_GB2312" pitchFamily="49" charset="-122"/>
              </a:rPr>
              <a:t>更换谈判人员</a:t>
            </a:r>
          </a:p>
          <a:p>
            <a:pPr>
              <a:lnSpc>
                <a:spcPct val="120000"/>
              </a:lnSpc>
            </a:pPr>
            <a:r>
              <a:rPr lang="en-US" altLang="zh-CN" sz="2400" dirty="0">
                <a:latin typeface="楷体_GB2312" pitchFamily="49" charset="-122"/>
                <a:ea typeface="楷体_GB2312" pitchFamily="49" charset="-122"/>
              </a:rPr>
              <a:t>6.</a:t>
            </a:r>
            <a:r>
              <a:rPr lang="zh-CN" altLang="en-US" sz="2400" dirty="0">
                <a:latin typeface="楷体_GB2312" pitchFamily="49" charset="-122"/>
                <a:ea typeface="楷体_GB2312" pitchFamily="49" charset="-122"/>
              </a:rPr>
              <a:t>第三方介入调停或仲裁</a:t>
            </a:r>
          </a:p>
        </p:txBody>
      </p:sp>
      <p:pic>
        <p:nvPicPr>
          <p:cNvPr id="272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1261" y="4397375"/>
            <a:ext cx="2561605"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3.5</a:t>
            </a:r>
            <a:r>
              <a:rPr lang="zh-CN" altLang="en-US" sz="3200" b="1" dirty="0" smtClean="0"/>
              <a:t>　结束</a:t>
            </a:r>
            <a:r>
              <a:rPr lang="zh-CN" altLang="en-US" sz="3200" b="1" dirty="0"/>
              <a:t>阶段的谈判策略</a:t>
            </a:r>
          </a:p>
        </p:txBody>
      </p:sp>
      <p:sp>
        <p:nvSpPr>
          <p:cNvPr id="209923" name="Rectangle 3"/>
          <p:cNvSpPr>
            <a:spLocks noGrp="1" noChangeArrowheads="1"/>
          </p:cNvSpPr>
          <p:nvPr>
            <p:ph idx="1"/>
          </p:nvPr>
        </p:nvSpPr>
        <p:spPr/>
        <p:txBody>
          <a:bodyPr/>
          <a:lstStyle/>
          <a:p>
            <a:pPr>
              <a:lnSpc>
                <a:spcPct val="175000"/>
              </a:lnSpc>
              <a:buFontTx/>
              <a:buNone/>
            </a:pPr>
            <a:r>
              <a:rPr lang="en-US" altLang="zh-CN" sz="2800" b="1" dirty="0" smtClean="0">
                <a:solidFill>
                  <a:srgbClr val="660033"/>
                </a:solidFill>
                <a:latin typeface="楷体_GB2312" pitchFamily="49" charset="-122"/>
                <a:ea typeface="楷体_GB2312" pitchFamily="49" charset="-122"/>
              </a:rPr>
              <a:t>3.5.1</a:t>
            </a:r>
            <a:r>
              <a:rPr lang="zh-CN" altLang="en-US" sz="2800" b="1" dirty="0" smtClean="0">
                <a:solidFill>
                  <a:srgbClr val="660033"/>
                </a:solidFill>
                <a:latin typeface="楷体_GB2312" pitchFamily="49" charset="-122"/>
                <a:ea typeface="楷体_GB2312" pitchFamily="49" charset="-122"/>
              </a:rPr>
              <a:t>　谈判</a:t>
            </a:r>
            <a:r>
              <a:rPr lang="zh-CN" altLang="en-US" sz="2800" b="1" dirty="0">
                <a:solidFill>
                  <a:srgbClr val="660033"/>
                </a:solidFill>
                <a:latin typeface="楷体_GB2312" pitchFamily="49" charset="-122"/>
                <a:ea typeface="楷体_GB2312" pitchFamily="49" charset="-122"/>
              </a:rPr>
              <a:t>结束的主要标志</a:t>
            </a:r>
            <a:endParaRPr lang="zh-CN" altLang="en-US" sz="2400" dirty="0">
              <a:solidFill>
                <a:srgbClr val="660033"/>
              </a:solidFill>
              <a:latin typeface="楷体_GB2312" pitchFamily="49" charset="-122"/>
              <a:ea typeface="楷体_GB2312" pitchFamily="49" charset="-122"/>
            </a:endParaRPr>
          </a:p>
          <a:p>
            <a:pPr>
              <a:lnSpc>
                <a:spcPct val="175000"/>
              </a:lnSpc>
              <a:buFontTx/>
              <a:buNone/>
            </a:pPr>
            <a:r>
              <a:rPr lang="zh-CN" altLang="en-US" sz="2000" dirty="0">
                <a:latin typeface="楷体_GB2312" pitchFamily="49" charset="-122"/>
                <a:ea typeface="楷体_GB2312" pitchFamily="49" charset="-122"/>
              </a:rPr>
              <a:t>一般来说，谈判进入结束阶段，往往有以下两个明显标志：</a:t>
            </a:r>
          </a:p>
          <a:p>
            <a:pPr>
              <a:lnSpc>
                <a:spcPct val="175000"/>
              </a:lnSpc>
              <a:buFontTx/>
              <a:buNone/>
            </a:pPr>
            <a:r>
              <a:rPr lang="zh-CN" altLang="en-US" sz="2400" dirty="0">
                <a:latin typeface="楷体_GB2312" pitchFamily="49" charset="-122"/>
                <a:ea typeface="楷体_GB2312" pitchFamily="49" charset="-122"/>
              </a:rPr>
              <a:t>●达到谈判的基本目标</a:t>
            </a:r>
          </a:p>
          <a:p>
            <a:pPr>
              <a:lnSpc>
                <a:spcPct val="175000"/>
              </a:lnSpc>
              <a:buFontTx/>
              <a:buNone/>
            </a:pPr>
            <a:r>
              <a:rPr lang="zh-CN" altLang="en-US" sz="2400" dirty="0">
                <a:latin typeface="楷体_GB2312" pitchFamily="49" charset="-122"/>
                <a:ea typeface="楷体_GB2312" pitchFamily="49" charset="-122"/>
              </a:rPr>
              <a:t>●出现了交易信号</a:t>
            </a:r>
          </a:p>
        </p:txBody>
      </p:sp>
      <p:pic>
        <p:nvPicPr>
          <p:cNvPr id="209932" name="Picture 12" descr="BD0558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3886200"/>
            <a:ext cx="176847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3.5.2</a:t>
            </a:r>
            <a:r>
              <a:rPr lang="zh-CN" altLang="en-US" sz="2800" b="1" dirty="0" smtClean="0">
                <a:latin typeface="楷体_GB2312" pitchFamily="49" charset="-122"/>
                <a:ea typeface="楷体_GB2312" pitchFamily="49" charset="-122"/>
              </a:rPr>
              <a:t>　促成</a:t>
            </a:r>
            <a:r>
              <a:rPr lang="zh-CN" altLang="en-US" sz="2800" b="1" dirty="0">
                <a:latin typeface="楷体_GB2312" pitchFamily="49" charset="-122"/>
                <a:ea typeface="楷体_GB2312" pitchFamily="49" charset="-122"/>
              </a:rPr>
              <a:t>缔约的策略</a:t>
            </a:r>
          </a:p>
        </p:txBody>
      </p:sp>
      <p:sp>
        <p:nvSpPr>
          <p:cNvPr id="210947" name="Rectangle 3"/>
          <p:cNvSpPr>
            <a:spLocks noGrp="1" noChangeArrowheads="1"/>
          </p:cNvSpPr>
          <p:nvPr>
            <p:ph idx="1"/>
          </p:nvPr>
        </p:nvSpPr>
        <p:spPr>
          <a:xfrm>
            <a:off x="457200" y="1371600"/>
            <a:ext cx="5638800" cy="4876800"/>
          </a:xfrm>
        </p:spPr>
        <p:txBody>
          <a:bodyPr/>
          <a:lstStyle/>
          <a:p>
            <a:r>
              <a:rPr lang="zh-CN" altLang="en-US" sz="2400" dirty="0">
                <a:ea typeface="楷体_GB2312" pitchFamily="49" charset="-122"/>
              </a:rPr>
              <a:t>期限策略</a:t>
            </a:r>
          </a:p>
          <a:p>
            <a:pPr lvl="1"/>
            <a:r>
              <a:rPr lang="zh-CN" altLang="en-US" sz="2000" dirty="0" smtClean="0">
                <a:latin typeface="楷体_GB2312" pitchFamily="49" charset="-122"/>
                <a:ea typeface="楷体_GB2312" pitchFamily="49" charset="-122"/>
              </a:rPr>
              <a:t>限定</a:t>
            </a:r>
            <a:r>
              <a:rPr lang="zh-CN" altLang="en-US" sz="2000" dirty="0">
                <a:latin typeface="楷体_GB2312" pitchFamily="49" charset="-122"/>
                <a:ea typeface="楷体_GB2312" pitchFamily="49" charset="-122"/>
              </a:rPr>
              <a:t>缔约的最后时间，促使对方在规定的期限内完成协议缔结。</a:t>
            </a:r>
          </a:p>
          <a:p>
            <a:r>
              <a:rPr lang="zh-CN" altLang="en-US" sz="2400" dirty="0">
                <a:ea typeface="楷体_GB2312" pitchFamily="49" charset="-122"/>
              </a:rPr>
              <a:t>最终出价的策略</a:t>
            </a:r>
          </a:p>
          <a:p>
            <a:pPr lvl="1"/>
            <a:r>
              <a:rPr lang="zh-CN" altLang="en-US" sz="2000" dirty="0" smtClean="0"/>
              <a:t>最后</a:t>
            </a:r>
            <a:r>
              <a:rPr lang="zh-CN" altLang="en-US" sz="2000" dirty="0"/>
              <a:t>出价，不急表态</a:t>
            </a:r>
          </a:p>
          <a:p>
            <a:pPr lvl="1"/>
            <a:r>
              <a:rPr lang="zh-CN" altLang="en-US" sz="2000" dirty="0" smtClean="0"/>
              <a:t>最后</a:t>
            </a:r>
            <a:r>
              <a:rPr lang="zh-CN" altLang="en-US" sz="2000" dirty="0"/>
              <a:t>让步，小于前次</a:t>
            </a:r>
          </a:p>
          <a:p>
            <a:pPr lvl="1"/>
            <a:r>
              <a:rPr lang="zh-CN" altLang="en-US" sz="2000" dirty="0" smtClean="0"/>
              <a:t>最后</a:t>
            </a:r>
            <a:r>
              <a:rPr lang="zh-CN" altLang="en-US" sz="2000" dirty="0"/>
              <a:t>一次，也有</a:t>
            </a:r>
            <a:r>
              <a:rPr lang="zh-CN" altLang="en-US" sz="2000" dirty="0" smtClean="0"/>
              <a:t>条件</a:t>
            </a:r>
            <a:endParaRPr lang="zh-CN" altLang="en-US" sz="2000" dirty="0"/>
          </a:p>
        </p:txBody>
      </p:sp>
      <p:pic>
        <p:nvPicPr>
          <p:cNvPr id="273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4255" y="3048000"/>
            <a:ext cx="3048000" cy="3195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685800"/>
            <a:ext cx="8229600" cy="868362"/>
          </a:xfrm>
        </p:spPr>
        <p:txBody>
          <a:bodyPr/>
          <a:lstStyle/>
          <a:p>
            <a:pPr algn="l"/>
            <a:r>
              <a:rPr lang="en-US" altLang="zh-CN" sz="2800" b="1" dirty="0" smtClean="0">
                <a:latin typeface="楷体_GB2312" pitchFamily="49" charset="-122"/>
                <a:ea typeface="楷体_GB2312" pitchFamily="49" charset="-122"/>
              </a:rPr>
              <a:t>1.1.3</a:t>
            </a:r>
            <a:r>
              <a:rPr lang="zh-CN" altLang="en-US" sz="2800" b="1" dirty="0" smtClean="0">
                <a:latin typeface="楷体_GB2312" pitchFamily="49" charset="-122"/>
                <a:ea typeface="楷体_GB2312" pitchFamily="49" charset="-122"/>
              </a:rPr>
              <a:t>　商务</a:t>
            </a:r>
            <a:r>
              <a:rPr lang="zh-CN" altLang="en-US" sz="2800" b="1" dirty="0">
                <a:latin typeface="楷体_GB2312" pitchFamily="49" charset="-122"/>
                <a:ea typeface="楷体_GB2312" pitchFamily="49" charset="-122"/>
              </a:rPr>
              <a:t>谈判的概念及特征</a:t>
            </a:r>
          </a:p>
        </p:txBody>
      </p:sp>
      <p:sp>
        <p:nvSpPr>
          <p:cNvPr id="38915" name="Rectangle 3"/>
          <p:cNvSpPr>
            <a:spLocks noGrp="1" noChangeArrowheads="1"/>
          </p:cNvSpPr>
          <p:nvPr>
            <p:ph idx="1"/>
          </p:nvPr>
        </p:nvSpPr>
        <p:spPr>
          <a:xfrm>
            <a:off x="1143000" y="1981200"/>
            <a:ext cx="7086600" cy="4191000"/>
          </a:xfrm>
        </p:spPr>
        <p:txBody>
          <a:bodyPr/>
          <a:lstStyle/>
          <a:p>
            <a:pPr>
              <a:lnSpc>
                <a:spcPct val="125000"/>
              </a:lnSpc>
              <a:spcBef>
                <a:spcPct val="0"/>
              </a:spcBef>
              <a:buFontTx/>
              <a:buNone/>
            </a:pPr>
            <a:r>
              <a:rPr lang="en-US" altLang="zh-CN" sz="2400" dirty="0">
                <a:ea typeface="楷体_GB2312" pitchFamily="49" charset="-122"/>
              </a:rPr>
              <a:t>●</a:t>
            </a:r>
            <a:r>
              <a:rPr lang="zh-CN" altLang="en-US" sz="2400" dirty="0"/>
              <a:t>商务谈判的概念</a:t>
            </a:r>
          </a:p>
          <a:p>
            <a:pPr lvl="1">
              <a:lnSpc>
                <a:spcPct val="125000"/>
              </a:lnSpc>
              <a:spcBef>
                <a:spcPct val="0"/>
              </a:spcBef>
            </a:pPr>
            <a:r>
              <a:rPr lang="zh-CN" altLang="en-US" sz="1800" dirty="0" smtClean="0">
                <a:latin typeface="+mn-ea"/>
              </a:rPr>
              <a:t>商务</a:t>
            </a:r>
            <a:r>
              <a:rPr lang="zh-CN" altLang="en-US" sz="1800" dirty="0">
                <a:latin typeface="+mn-ea"/>
              </a:rPr>
              <a:t>谈判，也叫商业谈判，是指当事人各方为了自身的经济利益，就交易活动的各种条件进行洽谈、磋商，以争取达成协议的行为过程。</a:t>
            </a:r>
          </a:p>
          <a:p>
            <a:pPr>
              <a:lnSpc>
                <a:spcPct val="125000"/>
              </a:lnSpc>
              <a:spcBef>
                <a:spcPct val="0"/>
              </a:spcBef>
              <a:buFontTx/>
              <a:buNone/>
            </a:pPr>
            <a:r>
              <a:rPr lang="zh-CN" altLang="en-US" sz="2400" dirty="0"/>
              <a:t>●商务谈判的特征</a:t>
            </a:r>
            <a:endParaRPr lang="zh-CN" altLang="en-US" sz="2000" dirty="0"/>
          </a:p>
          <a:p>
            <a:pPr lvl="1">
              <a:lnSpc>
                <a:spcPct val="125000"/>
              </a:lnSpc>
              <a:spcBef>
                <a:spcPct val="0"/>
              </a:spcBef>
            </a:pPr>
            <a:r>
              <a:rPr lang="zh-CN" altLang="en-US" sz="1800" dirty="0" smtClean="0"/>
              <a:t>以</a:t>
            </a:r>
            <a:r>
              <a:rPr lang="zh-CN" altLang="en-US" sz="1800" dirty="0"/>
              <a:t>获取经济利益为</a:t>
            </a:r>
            <a:r>
              <a:rPr lang="zh-CN" altLang="en-US" sz="1800" dirty="0" smtClean="0"/>
              <a:t>目的，</a:t>
            </a:r>
            <a:r>
              <a:rPr lang="zh-CN" altLang="zh-CN" sz="1800" dirty="0" smtClean="0"/>
              <a:t>以价格问题为谈判的核心</a:t>
            </a:r>
            <a:endParaRPr lang="zh-CN" altLang="en-US" sz="1800" dirty="0"/>
          </a:p>
          <a:p>
            <a:pPr lvl="1"/>
            <a:r>
              <a:rPr lang="zh-CN" altLang="en-US" sz="1800" dirty="0" smtClean="0"/>
              <a:t>是</a:t>
            </a:r>
            <a:r>
              <a:rPr lang="zh-CN" altLang="zh-CN" sz="1800" dirty="0" smtClean="0"/>
              <a:t>各方</a:t>
            </a:r>
            <a:r>
              <a:rPr lang="zh-CN" altLang="zh-CN" sz="1800" dirty="0"/>
              <a:t>通过不断调整自身的需要和利益而相互接近，</a:t>
            </a:r>
            <a:r>
              <a:rPr lang="zh-CN" altLang="zh-CN" sz="1800" dirty="0" smtClean="0"/>
              <a:t>争取</a:t>
            </a:r>
            <a:r>
              <a:rPr lang="zh-CN" altLang="zh-CN" sz="1800" dirty="0"/>
              <a:t>最终达成一致意见的</a:t>
            </a:r>
            <a:r>
              <a:rPr lang="zh-CN" altLang="zh-CN" sz="1800" dirty="0" smtClean="0"/>
              <a:t>过程</a:t>
            </a:r>
            <a:endParaRPr lang="en-US" altLang="zh-CN" sz="1800" dirty="0" smtClean="0"/>
          </a:p>
          <a:p>
            <a:pPr lvl="1"/>
            <a:r>
              <a:rPr lang="zh-CN" altLang="zh-CN" sz="1800" dirty="0" smtClean="0"/>
              <a:t>必须</a:t>
            </a:r>
            <a:r>
              <a:rPr lang="zh-CN" altLang="zh-CN" sz="1800" dirty="0"/>
              <a:t>深入审视他方的利益</a:t>
            </a:r>
            <a:r>
              <a:rPr lang="zh-CN" altLang="zh-CN" sz="1800" dirty="0" smtClean="0"/>
              <a:t>界限，无视</a:t>
            </a:r>
            <a:r>
              <a:rPr lang="zh-CN" altLang="zh-CN" sz="1800" dirty="0"/>
              <a:t>他人的最低利益和需要，都将可能导致谈判</a:t>
            </a:r>
            <a:r>
              <a:rPr lang="zh-CN" altLang="zh-CN" sz="1800" dirty="0" smtClean="0"/>
              <a:t>破裂</a:t>
            </a:r>
            <a:endParaRPr lang="zh-CN" altLang="zh-CN" sz="1800" dirty="0"/>
          </a:p>
          <a:p>
            <a:pPr lvl="1">
              <a:lnSpc>
                <a:spcPct val="125000"/>
              </a:lnSpc>
              <a:spcBef>
                <a:spcPct val="0"/>
              </a:spcBef>
            </a:pPr>
            <a:endParaRPr lang="zh-CN" altLang="en-US" sz="1800" dirty="0">
              <a:ea typeface="楷体_GB2312" pitchFamily="49" charset="-122"/>
            </a:endParaRPr>
          </a:p>
        </p:txBody>
      </p:sp>
      <p:sp>
        <p:nvSpPr>
          <p:cNvPr id="2" name="矩形 1"/>
          <p:cNvSpPr/>
          <p:nvPr/>
        </p:nvSpPr>
        <p:spPr>
          <a:xfrm>
            <a:off x="2133600" y="5791200"/>
            <a:ext cx="4759036" cy="646331"/>
          </a:xfrm>
          <a:prstGeom prst="rect">
            <a:avLst/>
          </a:prstGeom>
          <a:solidFill>
            <a:schemeClr val="accent5">
              <a:lumMod val="20000"/>
              <a:lumOff val="80000"/>
            </a:schemeClr>
          </a:solidFill>
        </p:spPr>
        <p:txBody>
          <a:bodyPr wrap="square">
            <a:spAutoFit/>
          </a:bodyPr>
          <a:lstStyle/>
          <a:p>
            <a:r>
              <a:rPr lang="zh-CN" altLang="zh-CN" b="1" dirty="0">
                <a:latin typeface="楷体_GB2312" pitchFamily="49" charset="-122"/>
                <a:ea typeface="楷体_GB2312" pitchFamily="49" charset="-122"/>
              </a:rPr>
              <a:t>【视野拓展】跨国风云——中远公司对美谈判案例（视频）</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3.5.3</a:t>
            </a:r>
            <a:r>
              <a:rPr lang="zh-CN" altLang="en-US" sz="2800" b="1" dirty="0" smtClean="0">
                <a:latin typeface="楷体_GB2312" pitchFamily="49" charset="-122"/>
                <a:ea typeface="楷体_GB2312" pitchFamily="49" charset="-122"/>
              </a:rPr>
              <a:t>　谈判</a:t>
            </a:r>
            <a:r>
              <a:rPr lang="zh-CN" altLang="en-US" sz="2800" b="1" dirty="0">
                <a:latin typeface="楷体_GB2312" pitchFamily="49" charset="-122"/>
                <a:ea typeface="楷体_GB2312" pitchFamily="49" charset="-122"/>
              </a:rPr>
              <a:t>的收尾工作</a:t>
            </a:r>
          </a:p>
        </p:txBody>
      </p:sp>
      <p:graphicFrame>
        <p:nvGraphicFramePr>
          <p:cNvPr id="211980" name="Object 12"/>
          <p:cNvGraphicFramePr>
            <a:graphicFrameLocks/>
          </p:cNvGraphicFramePr>
          <p:nvPr/>
        </p:nvGraphicFramePr>
        <p:xfrm>
          <a:off x="7010400" y="4876800"/>
          <a:ext cx="1371600" cy="990600"/>
        </p:xfrm>
        <a:graphic>
          <a:graphicData uri="http://schemas.openxmlformats.org/presentationml/2006/ole">
            <mc:AlternateContent xmlns:mc="http://schemas.openxmlformats.org/markup-compatibility/2006">
              <mc:Choice xmlns:v="urn:schemas-microsoft-com:vml" Requires="v">
                <p:oleObj spid="_x0000_s212029" name="Clip" r:id="rId3" imgW="1514160" imgH="847440" progId="MS_ClipArt_Gallery.2">
                  <p:embed/>
                </p:oleObj>
              </mc:Choice>
              <mc:Fallback>
                <p:oleObj name="Clip" r:id="rId3" imgW="1514160" imgH="847440" progId="MS_ClipArt_Gallery.2">
                  <p:embed/>
                  <p:pic>
                    <p:nvPicPr>
                      <p:cNvPr id="0" name="Object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876800"/>
                        <a:ext cx="13716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1989" name="Rectangle 21"/>
          <p:cNvSpPr>
            <a:spLocks noChangeArrowheads="1"/>
          </p:cNvSpPr>
          <p:nvPr/>
        </p:nvSpPr>
        <p:spPr bwMode="gray">
          <a:xfrm>
            <a:off x="1400175" y="1955800"/>
            <a:ext cx="2190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Clr>
                <a:srgbClr val="1F3F5F"/>
              </a:buClr>
              <a:buFontTx/>
              <a:buChar char="•"/>
            </a:pPr>
            <a:r>
              <a:rPr lang="en-US" altLang="zh-CN" sz="2000" b="1">
                <a:solidFill>
                  <a:schemeClr val="tx2"/>
                </a:solidFill>
                <a:latin typeface="楷体_GB2312" pitchFamily="49" charset="-122"/>
                <a:ea typeface="楷体_GB2312" pitchFamily="49" charset="-122"/>
              </a:rPr>
              <a:t> </a:t>
            </a:r>
            <a:r>
              <a:rPr lang="zh-CN" altLang="en-US" sz="2000" b="1">
                <a:solidFill>
                  <a:schemeClr val="tx2"/>
                </a:solidFill>
                <a:latin typeface="楷体_GB2312" pitchFamily="49" charset="-122"/>
                <a:ea typeface="楷体_GB2312" pitchFamily="49" charset="-122"/>
              </a:rPr>
              <a:t>谈判破裂的收尾</a:t>
            </a:r>
          </a:p>
        </p:txBody>
      </p:sp>
      <p:sp>
        <p:nvSpPr>
          <p:cNvPr id="211990" name="Freeform 22"/>
          <p:cNvSpPr>
            <a:spLocks/>
          </p:cNvSpPr>
          <p:nvPr/>
        </p:nvSpPr>
        <p:spPr bwMode="gray">
          <a:xfrm>
            <a:off x="1304925" y="2955925"/>
            <a:ext cx="1266825"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1" name="Freeform 23"/>
          <p:cNvSpPr>
            <a:spLocks/>
          </p:cNvSpPr>
          <p:nvPr/>
        </p:nvSpPr>
        <p:spPr bwMode="gray">
          <a:xfrm rot="10800000">
            <a:off x="5337175" y="2451100"/>
            <a:ext cx="1208088"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2" name="AutoShape 24"/>
          <p:cNvSpPr>
            <a:spLocks noChangeArrowheads="1"/>
          </p:cNvSpPr>
          <p:nvPr/>
        </p:nvSpPr>
        <p:spPr bwMode="gray">
          <a:xfrm>
            <a:off x="1447800" y="2667000"/>
            <a:ext cx="4681538" cy="431800"/>
          </a:xfrm>
          <a:prstGeom prst="roundRect">
            <a:avLst>
              <a:gd name="adj" fmla="val 16667"/>
            </a:avLst>
          </a:prstGeom>
          <a:gradFill rotWithShape="1">
            <a:gsLst>
              <a:gs pos="0">
                <a:schemeClr val="hlink">
                  <a:gamma/>
                  <a:tint val="75686"/>
                  <a:invGamma/>
                </a:schemeClr>
              </a:gs>
              <a:gs pos="50000">
                <a:schemeClr val="hlink"/>
              </a:gs>
              <a:gs pos="100000">
                <a:schemeClr val="hlink">
                  <a:gamma/>
                  <a:tint val="75686"/>
                  <a:invGamma/>
                </a:schemeClr>
              </a:gs>
            </a:gsLst>
            <a:lin ang="18900000" scaled="1"/>
          </a:gradFill>
          <a:ln>
            <a:noFill/>
          </a:ln>
          <a:effectLst/>
          <a:scene3d>
            <a:camera prst="legacyObliqueTopRight"/>
            <a:lightRig rig="legacyFlat3" dir="b"/>
          </a:scene3d>
          <a:sp3d extrusionH="303200" prstMaterial="legacyMatte">
            <a:bevelT w="13500" h="13500" prst="angle"/>
            <a:bevelB w="13500" h="13500" prst="angle"/>
            <a:extrusionClr>
              <a:schemeClr va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txBody>
          <a:bodyPr wrap="none" anchor="ctr">
            <a:flatTx/>
          </a:bodyPr>
          <a:lstStyle/>
          <a:p>
            <a:pPr algn="ctr" eaLnBrk="0" hangingPunct="0"/>
            <a:r>
              <a:rPr lang="zh-CN" altLang="en-US" sz="1600" b="1">
                <a:solidFill>
                  <a:schemeClr val="bg1"/>
                </a:solidFill>
                <a:latin typeface="Arial" charset="0"/>
              </a:rPr>
              <a:t>正确对待谈判破裂； 把握最后可能出现的转机</a:t>
            </a:r>
          </a:p>
        </p:txBody>
      </p:sp>
      <p:sp>
        <p:nvSpPr>
          <p:cNvPr id="211993" name="Rectangle 25"/>
          <p:cNvSpPr>
            <a:spLocks noChangeArrowheads="1"/>
          </p:cNvSpPr>
          <p:nvPr/>
        </p:nvSpPr>
        <p:spPr bwMode="gray">
          <a:xfrm>
            <a:off x="1447800" y="3505200"/>
            <a:ext cx="2190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Clr>
                <a:srgbClr val="1F3F5F"/>
              </a:buClr>
              <a:buFontTx/>
              <a:buChar char="•"/>
            </a:pPr>
            <a:r>
              <a:rPr lang="en-US" altLang="zh-CN" sz="2000" b="1">
                <a:solidFill>
                  <a:schemeClr val="tx2"/>
                </a:solidFill>
                <a:latin typeface="楷体_GB2312" pitchFamily="49" charset="-122"/>
                <a:ea typeface="楷体_GB2312" pitchFamily="49" charset="-122"/>
              </a:rPr>
              <a:t> </a:t>
            </a:r>
            <a:r>
              <a:rPr lang="zh-CN" altLang="en-US" sz="2000" b="1">
                <a:solidFill>
                  <a:schemeClr val="tx2"/>
                </a:solidFill>
                <a:latin typeface="楷体_GB2312" pitchFamily="49" charset="-122"/>
                <a:ea typeface="楷体_GB2312" pitchFamily="49" charset="-122"/>
              </a:rPr>
              <a:t>谈判成交的收尾</a:t>
            </a:r>
          </a:p>
        </p:txBody>
      </p:sp>
      <p:sp>
        <p:nvSpPr>
          <p:cNvPr id="211994" name="Freeform 26"/>
          <p:cNvSpPr>
            <a:spLocks/>
          </p:cNvSpPr>
          <p:nvPr/>
        </p:nvSpPr>
        <p:spPr bwMode="gray">
          <a:xfrm>
            <a:off x="1352550" y="4505325"/>
            <a:ext cx="1266825"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5" name="Freeform 27"/>
          <p:cNvSpPr>
            <a:spLocks/>
          </p:cNvSpPr>
          <p:nvPr/>
        </p:nvSpPr>
        <p:spPr bwMode="gray">
          <a:xfrm rot="10800000">
            <a:off x="5384800" y="4000500"/>
            <a:ext cx="1208088"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6" name="AutoShape 28"/>
          <p:cNvSpPr>
            <a:spLocks noChangeArrowheads="1"/>
          </p:cNvSpPr>
          <p:nvPr/>
        </p:nvSpPr>
        <p:spPr bwMode="gray">
          <a:xfrm>
            <a:off x="1495425" y="4216400"/>
            <a:ext cx="4681538" cy="431800"/>
          </a:xfrm>
          <a:prstGeom prst="roundRect">
            <a:avLst>
              <a:gd name="adj" fmla="val 16667"/>
            </a:avLst>
          </a:prstGeom>
          <a:gradFill rotWithShape="1">
            <a:gsLst>
              <a:gs pos="0">
                <a:schemeClr val="hlink">
                  <a:gamma/>
                  <a:tint val="75686"/>
                  <a:invGamma/>
                </a:schemeClr>
              </a:gs>
              <a:gs pos="50000">
                <a:schemeClr val="hlink"/>
              </a:gs>
              <a:gs pos="100000">
                <a:schemeClr val="hlink">
                  <a:gamma/>
                  <a:tint val="75686"/>
                  <a:invGamma/>
                </a:schemeClr>
              </a:gs>
            </a:gsLst>
            <a:lin ang="18900000" scaled="1"/>
          </a:gradFill>
          <a:ln>
            <a:noFill/>
          </a:ln>
          <a:effectLst/>
          <a:scene3d>
            <a:camera prst="legacyObliqueTopRight"/>
            <a:lightRig rig="legacyFlat3" dir="b"/>
          </a:scene3d>
          <a:sp3d extrusionH="303200" prstMaterial="legacyMatte">
            <a:bevelT w="13500" h="13500" prst="angle"/>
            <a:bevelB w="13500" h="13500" prst="angle"/>
            <a:extrusionClr>
              <a:schemeClr va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txBody>
          <a:bodyPr wrap="none" anchor="ctr">
            <a:flatTx/>
          </a:bodyPr>
          <a:lstStyle/>
          <a:p>
            <a:pPr algn="ctr" eaLnBrk="0" hangingPunct="0"/>
            <a:r>
              <a:rPr lang="zh-CN" altLang="en-US" sz="1600" b="1" dirty="0">
                <a:solidFill>
                  <a:schemeClr val="bg1"/>
                </a:solidFill>
                <a:latin typeface="Arial" charset="0"/>
              </a:rPr>
              <a:t>善始善终，做好谈判记录的整理和协议的签订工作</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solidFill>
            <a:schemeClr val="accent5">
              <a:lumMod val="20000"/>
              <a:lumOff val="80000"/>
            </a:schemeClr>
          </a:solidFill>
        </p:spPr>
        <p:txBody>
          <a:bodyPr/>
          <a:lstStyle/>
          <a:p>
            <a:r>
              <a:rPr lang="zh-CN" altLang="en-US" sz="3600" b="1" dirty="0"/>
              <a:t>第</a:t>
            </a:r>
            <a:r>
              <a:rPr lang="en-US" altLang="zh-CN" sz="3600" b="1" dirty="0"/>
              <a:t>4</a:t>
            </a:r>
            <a:r>
              <a:rPr lang="zh-CN" altLang="en-US" sz="3600" b="1" dirty="0"/>
              <a:t>章 商务</a:t>
            </a:r>
            <a:r>
              <a:rPr lang="zh-CN" altLang="en-US" sz="3600" b="1" dirty="0" smtClean="0"/>
              <a:t>谈判的沟通技巧</a:t>
            </a:r>
            <a:endParaRPr lang="zh-CN" altLang="en-US" sz="3600" b="1" dirty="0"/>
          </a:p>
        </p:txBody>
      </p:sp>
      <p:sp>
        <p:nvSpPr>
          <p:cNvPr id="215043" name="Rectangle 3"/>
          <p:cNvSpPr>
            <a:spLocks noGrp="1" noChangeArrowheads="1"/>
          </p:cNvSpPr>
          <p:nvPr>
            <p:ph idx="1"/>
          </p:nvPr>
        </p:nvSpPr>
        <p:spPr/>
        <p:txBody>
          <a:bodyPr/>
          <a:lstStyle/>
          <a:p>
            <a:pPr>
              <a:lnSpc>
                <a:spcPct val="12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25000"/>
              </a:lnSpc>
              <a:buFontTx/>
              <a:buNone/>
            </a:pPr>
            <a:r>
              <a:rPr lang="zh-CN" altLang="en-US" dirty="0">
                <a:latin typeface="楷体_GB2312" pitchFamily="49" charset="-122"/>
                <a:ea typeface="楷体_GB2312" pitchFamily="49" charset="-122"/>
              </a:rPr>
              <a:t>◎有效的口头表述</a:t>
            </a:r>
          </a:p>
          <a:p>
            <a:pPr>
              <a:lnSpc>
                <a:spcPct val="125000"/>
              </a:lnSpc>
              <a:buFontTx/>
              <a:buNone/>
            </a:pPr>
            <a:r>
              <a:rPr lang="zh-CN" altLang="en-US" dirty="0" smtClean="0">
                <a:latin typeface="楷体_GB2312" pitchFamily="49" charset="-122"/>
                <a:ea typeface="楷体_GB2312" pitchFamily="49" charset="-122"/>
              </a:rPr>
              <a:t>◎倾听</a:t>
            </a:r>
            <a:r>
              <a:rPr lang="zh-CN" altLang="en-US" dirty="0">
                <a:latin typeface="楷体_GB2312" pitchFamily="49" charset="-122"/>
                <a:ea typeface="楷体_GB2312" pitchFamily="49" charset="-122"/>
              </a:rPr>
              <a:t>的技巧</a:t>
            </a:r>
          </a:p>
          <a:p>
            <a:pPr>
              <a:lnSpc>
                <a:spcPct val="125000"/>
              </a:lnSpc>
              <a:buFontTx/>
              <a:buNone/>
            </a:pPr>
            <a:r>
              <a:rPr lang="zh-CN" altLang="en-US" dirty="0" smtClean="0">
                <a:latin typeface="楷体_GB2312" pitchFamily="49" charset="-122"/>
                <a:ea typeface="楷体_GB2312" pitchFamily="49" charset="-122"/>
              </a:rPr>
              <a:t>◎非</a:t>
            </a:r>
            <a:r>
              <a:rPr lang="zh-CN" altLang="en-US" dirty="0">
                <a:latin typeface="楷体_GB2312" pitchFamily="49" charset="-122"/>
                <a:ea typeface="楷体_GB2312" pitchFamily="49" charset="-122"/>
              </a:rPr>
              <a:t>语言沟通技巧</a:t>
            </a:r>
          </a:p>
          <a:p>
            <a:pPr>
              <a:lnSpc>
                <a:spcPct val="125000"/>
              </a:lnSpc>
              <a:buFontTx/>
              <a:buNone/>
            </a:pPr>
            <a:r>
              <a:rPr lang="zh-CN" altLang="en-US" dirty="0" smtClean="0">
                <a:latin typeface="楷体_GB2312" pitchFamily="49" charset="-122"/>
                <a:ea typeface="楷体_GB2312" pitchFamily="49" charset="-122"/>
              </a:rPr>
              <a:t>◎电话</a:t>
            </a:r>
            <a:r>
              <a:rPr lang="zh-CN" altLang="en-US" dirty="0">
                <a:latin typeface="楷体_GB2312" pitchFamily="49" charset="-122"/>
                <a:ea typeface="楷体_GB2312" pitchFamily="49" charset="-122"/>
              </a:rPr>
              <a:t>沟通的准备与应对</a:t>
            </a:r>
            <a:r>
              <a:rPr lang="zh-CN" altLang="en-US" dirty="0" smtClean="0">
                <a:latin typeface="楷体_GB2312" pitchFamily="49" charset="-122"/>
                <a:ea typeface="楷体_GB2312" pitchFamily="49" charset="-122"/>
              </a:rPr>
              <a:t>技巧</a:t>
            </a:r>
            <a:endParaRPr lang="en-US" altLang="zh-CN" sz="2800" b="1" dirty="0">
              <a:latin typeface="楷体_GB2312" pitchFamily="49" charset="-122"/>
              <a:ea typeface="楷体_GB2312" pitchFamily="49" charset="-122"/>
            </a:endParaRPr>
          </a:p>
        </p:txBody>
      </p:sp>
      <p:pic>
        <p:nvPicPr>
          <p:cNvPr id="215044"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a:t>4.1  </a:t>
            </a:r>
            <a:r>
              <a:rPr lang="zh-CN" altLang="zh-CN" dirty="0"/>
              <a:t>有效的口头</a:t>
            </a:r>
            <a:r>
              <a:rPr lang="zh-CN" altLang="zh-CN" dirty="0" smtClean="0"/>
              <a:t>表述</a:t>
            </a:r>
            <a:endParaRPr lang="zh-CN" altLang="en-US" dirty="0"/>
          </a:p>
        </p:txBody>
      </p:sp>
      <p:sp>
        <p:nvSpPr>
          <p:cNvPr id="3" name="内容占位符 2"/>
          <p:cNvSpPr>
            <a:spLocks noGrp="1"/>
          </p:cNvSpPr>
          <p:nvPr>
            <p:ph idx="1"/>
          </p:nvPr>
        </p:nvSpPr>
        <p:spPr>
          <a:xfrm>
            <a:off x="457200" y="1371600"/>
            <a:ext cx="8305800" cy="4343400"/>
          </a:xfrm>
        </p:spPr>
        <p:txBody>
          <a:bodyPr>
            <a:normAutofit fontScale="92500" lnSpcReduction="20000"/>
          </a:bodyPr>
          <a:lstStyle/>
          <a:p>
            <a:pPr marL="0" indent="0">
              <a:buNone/>
            </a:pPr>
            <a:r>
              <a:rPr lang="en-US" altLang="zh-CN" sz="3000" b="1" dirty="0" smtClean="0">
                <a:solidFill>
                  <a:srgbClr val="660033"/>
                </a:solidFill>
                <a:latin typeface="楷体_GB2312" pitchFamily="49" charset="-122"/>
                <a:ea typeface="楷体_GB2312" pitchFamily="49" charset="-122"/>
              </a:rPr>
              <a:t>4.1.1  </a:t>
            </a:r>
            <a:r>
              <a:rPr lang="zh-CN" altLang="zh-CN" sz="3000" b="1" dirty="0">
                <a:solidFill>
                  <a:srgbClr val="660033"/>
                </a:solidFill>
                <a:latin typeface="楷体_GB2312" pitchFamily="49" charset="-122"/>
                <a:ea typeface="楷体_GB2312" pitchFamily="49" charset="-122"/>
              </a:rPr>
              <a:t>谈判过程中的陈述技巧</a:t>
            </a:r>
            <a:endParaRPr lang="zh-CN" altLang="zh-CN" sz="3000" dirty="0">
              <a:solidFill>
                <a:srgbClr val="660033"/>
              </a:solidFill>
              <a:latin typeface="楷体_GB2312" pitchFamily="49" charset="-122"/>
              <a:ea typeface="楷体_GB2312" pitchFamily="49" charset="-122"/>
            </a:endParaRPr>
          </a:p>
          <a:p>
            <a:r>
              <a:rPr lang="zh-CN" altLang="zh-CN" dirty="0"/>
              <a:t>态度诚恳，站在他人角度设身处地的谈问题</a:t>
            </a:r>
          </a:p>
          <a:p>
            <a:r>
              <a:rPr lang="zh-CN" altLang="zh-CN" dirty="0"/>
              <a:t>在陈述过程中要注意概念清晰，尽量使用对方听得懂的语言</a:t>
            </a:r>
          </a:p>
          <a:p>
            <a:r>
              <a:rPr lang="zh-CN" altLang="zh-CN" dirty="0"/>
              <a:t>从原则出发，不拘泥于细节</a:t>
            </a:r>
          </a:p>
          <a:p>
            <a:r>
              <a:rPr lang="zh-CN" altLang="zh-CN" dirty="0"/>
              <a:t>当对方要你提供具体数字材料，宁可不回答或延缓回答，也不作概略描述</a:t>
            </a:r>
          </a:p>
          <a:p>
            <a:r>
              <a:rPr lang="zh-CN" altLang="zh-CN" dirty="0"/>
              <a:t>肯定性措辞表示不同意，通过强调对手所轻视或忽略的有益之处来替代直截了当地指出对手的错误与不足</a:t>
            </a:r>
          </a:p>
          <a:p>
            <a:r>
              <a:rPr lang="zh-CN" altLang="zh-CN" dirty="0"/>
              <a:t>陈述只是在表达自己的观点和建议，避免攻击性语言</a:t>
            </a:r>
          </a:p>
          <a:p>
            <a:r>
              <a:rPr lang="zh-CN" altLang="zh-CN" dirty="0"/>
              <a:t>避免以否定性语言结束会谈</a:t>
            </a:r>
          </a:p>
          <a:p>
            <a:r>
              <a:rPr lang="zh-CN" altLang="zh-CN" dirty="0"/>
              <a:t>注意陈述的语气、 语调和语速</a:t>
            </a:r>
          </a:p>
          <a:p>
            <a:pPr marL="0" indent="0">
              <a:buNone/>
            </a:pPr>
            <a:r>
              <a:rPr lang="en-US" altLang="zh-CN" dirty="0"/>
              <a:t> </a:t>
            </a:r>
            <a:endParaRPr lang="zh-CN" altLang="zh-CN" dirty="0"/>
          </a:p>
        </p:txBody>
      </p:sp>
      <p:sp>
        <p:nvSpPr>
          <p:cNvPr id="4" name="矩形 3"/>
          <p:cNvSpPr/>
          <p:nvPr/>
        </p:nvSpPr>
        <p:spPr>
          <a:xfrm>
            <a:off x="914400" y="5312758"/>
            <a:ext cx="6858000" cy="830997"/>
          </a:xfrm>
          <a:prstGeom prst="rect">
            <a:avLst/>
          </a:prstGeom>
          <a:solidFill>
            <a:schemeClr val="tx2">
              <a:lumMod val="20000"/>
              <a:lumOff val="80000"/>
            </a:schemeClr>
          </a:solidFill>
        </p:spPr>
        <p:txBody>
          <a:bodyPr wrap="square">
            <a:spAutoFit/>
          </a:bodyPr>
          <a:lstStyle/>
          <a:p>
            <a:pPr lvl="0" fontAlgn="auto">
              <a:spcBef>
                <a:spcPct val="20000"/>
              </a:spcBef>
              <a:spcAft>
                <a:spcPts val="0"/>
              </a:spcAft>
              <a:buClr>
                <a:srgbClr val="660033"/>
              </a:buClr>
              <a:buSzPct val="113000"/>
            </a:pPr>
            <a:r>
              <a:rPr lang="zh-CN" altLang="zh-CN" sz="2400" b="1" dirty="0">
                <a:latin typeface="楷体_GB2312" pitchFamily="49" charset="-122"/>
                <a:ea typeface="楷体_GB2312" pitchFamily="49" charset="-122"/>
              </a:rPr>
              <a:t>【视野拓展】冒犯顶撞客户导致沟通失败的案例（视频）</a:t>
            </a:r>
          </a:p>
        </p:txBody>
      </p:sp>
    </p:spTree>
    <p:extLst>
      <p:ext uri="{BB962C8B-B14F-4D97-AF65-F5344CB8AC3E}">
        <p14:creationId xmlns:p14="http://schemas.microsoft.com/office/powerpoint/2010/main" val="22693961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a:xfrm>
            <a:off x="685800" y="152400"/>
            <a:ext cx="6870700" cy="914400"/>
          </a:xfrm>
        </p:spPr>
        <p:txBody>
          <a:bodyPr>
            <a:normAutofit/>
          </a:bodyPr>
          <a:lstStyle/>
          <a:p>
            <a:pPr algn="l"/>
            <a:r>
              <a:rPr lang="en-US" altLang="zh-CN" sz="3200" b="1" dirty="0" smtClean="0">
                <a:latin typeface="楷体_GB2312" pitchFamily="49" charset="-122"/>
                <a:ea typeface="楷体_GB2312" pitchFamily="49" charset="-122"/>
              </a:rPr>
              <a:t>4.1.2</a:t>
            </a:r>
            <a:r>
              <a:rPr lang="zh-CN" altLang="en-US" sz="3200" b="1" dirty="0" smtClean="0">
                <a:latin typeface="楷体_GB2312" pitchFamily="49" charset="-122"/>
                <a:ea typeface="楷体_GB2312" pitchFamily="49" charset="-122"/>
              </a:rPr>
              <a:t>　谈判</a:t>
            </a:r>
            <a:r>
              <a:rPr lang="zh-CN" altLang="en-US" sz="3200" b="1" dirty="0">
                <a:latin typeface="楷体_GB2312" pitchFamily="49" charset="-122"/>
                <a:ea typeface="楷体_GB2312" pitchFamily="49" charset="-122"/>
              </a:rPr>
              <a:t>过程中的</a:t>
            </a:r>
            <a:r>
              <a:rPr lang="zh-CN" altLang="en-US" sz="3200" b="1" dirty="0" smtClean="0">
                <a:latin typeface="楷体_GB2312" pitchFamily="49" charset="-122"/>
                <a:ea typeface="楷体_GB2312" pitchFamily="49" charset="-122"/>
              </a:rPr>
              <a:t>提问技巧</a:t>
            </a:r>
            <a:endParaRPr lang="zh-CN" altLang="en-US" sz="3200" b="1" dirty="0">
              <a:latin typeface="楷体_GB2312" pitchFamily="49" charset="-122"/>
              <a:ea typeface="楷体_GB2312" pitchFamily="49" charset="-122"/>
            </a:endParaRPr>
          </a:p>
        </p:txBody>
      </p:sp>
      <p:sp>
        <p:nvSpPr>
          <p:cNvPr id="223235" name="Rectangle 3"/>
          <p:cNvSpPr>
            <a:spLocks noGrp="1" noChangeArrowheads="1"/>
          </p:cNvSpPr>
          <p:nvPr>
            <p:ph type="body" sz="half" idx="1"/>
          </p:nvPr>
        </p:nvSpPr>
        <p:spPr>
          <a:xfrm>
            <a:off x="762000" y="1295400"/>
            <a:ext cx="7467600" cy="4800600"/>
          </a:xfrm>
        </p:spPr>
        <p:txBody>
          <a:bodyPr>
            <a:normAutofit lnSpcReduction="10000"/>
          </a:bodyPr>
          <a:lstStyle/>
          <a:p>
            <a:pPr>
              <a:buFontTx/>
              <a:buNone/>
            </a:pPr>
            <a:r>
              <a:rPr lang="en-US" altLang="zh-CN" sz="2800" b="1" dirty="0"/>
              <a:t>1.</a:t>
            </a:r>
            <a:r>
              <a:rPr lang="zh-CN" altLang="en-US" sz="2800" b="1" dirty="0"/>
              <a:t>提问方式</a:t>
            </a:r>
          </a:p>
          <a:p>
            <a:r>
              <a:rPr lang="zh-CN" altLang="en-US" sz="1800" dirty="0"/>
              <a:t>提问方式有很多种，如引导式提问、证实式提问、探索式提问、澄清式提问、暗示式提问、迂回式提问、反诘式提问，等等。所有的提问方式可以归纳为两种基本的提问方式，即闭合式提问和开放式提问。</a:t>
            </a:r>
          </a:p>
          <a:p>
            <a:pPr>
              <a:lnSpc>
                <a:spcPct val="110000"/>
              </a:lnSpc>
              <a:spcBef>
                <a:spcPts val="1200"/>
              </a:spcBef>
              <a:spcAft>
                <a:spcPts val="600"/>
              </a:spcAft>
              <a:buFontTx/>
              <a:buNone/>
            </a:pPr>
            <a:r>
              <a:rPr lang="zh-CN" altLang="en-US" sz="2000" b="1" dirty="0"/>
              <a:t>（</a:t>
            </a:r>
            <a:r>
              <a:rPr lang="en-US" altLang="zh-CN" sz="2000" b="1" dirty="0"/>
              <a:t>1</a:t>
            </a:r>
            <a:r>
              <a:rPr lang="zh-CN" altLang="en-US" sz="2000" b="1" dirty="0"/>
              <a:t>）闭合式提问</a:t>
            </a:r>
          </a:p>
          <a:p>
            <a:r>
              <a:rPr lang="zh-CN" altLang="en-US" sz="1800" dirty="0"/>
              <a:t>闭合式提问就是为获得特定资料或确切的回答的直接提问，又叫确认式或证实式提问，主要目的是确认结果。</a:t>
            </a:r>
          </a:p>
          <a:p>
            <a:r>
              <a:rPr lang="zh-CN" altLang="en-US" sz="1800" dirty="0"/>
              <a:t>提问常用的词汇有：</a:t>
            </a:r>
            <a:r>
              <a:rPr lang="zh-CN" altLang="en-US" sz="1800" dirty="0">
                <a:latin typeface="Arial"/>
              </a:rPr>
              <a:t>“</a:t>
            </a:r>
            <a:r>
              <a:rPr lang="zh-CN" altLang="en-US" sz="1800" dirty="0"/>
              <a:t>能不能</a:t>
            </a:r>
            <a:r>
              <a:rPr lang="zh-CN" altLang="en-US" sz="1800" dirty="0">
                <a:latin typeface="Arial"/>
              </a:rPr>
              <a:t>”</a:t>
            </a:r>
            <a:r>
              <a:rPr lang="zh-CN" altLang="en-US" sz="1800" dirty="0"/>
              <a:t>、</a:t>
            </a:r>
            <a:r>
              <a:rPr lang="zh-CN" altLang="en-US" sz="1800" dirty="0">
                <a:latin typeface="Arial"/>
              </a:rPr>
              <a:t>“</a:t>
            </a:r>
            <a:r>
              <a:rPr lang="zh-CN" altLang="en-US" sz="1800" dirty="0"/>
              <a:t>对吗？</a:t>
            </a:r>
            <a:r>
              <a:rPr lang="zh-CN" altLang="en-US" sz="1800" dirty="0">
                <a:latin typeface="Arial"/>
              </a:rPr>
              <a:t>”“</a:t>
            </a:r>
            <a:r>
              <a:rPr lang="zh-CN" altLang="en-US" sz="1800" dirty="0"/>
              <a:t>是不是</a:t>
            </a:r>
            <a:r>
              <a:rPr lang="zh-CN" altLang="en-US" sz="1800" dirty="0">
                <a:latin typeface="Arial"/>
              </a:rPr>
              <a:t>”</a:t>
            </a:r>
            <a:r>
              <a:rPr lang="zh-CN" altLang="en-US" sz="1800" dirty="0"/>
              <a:t>、</a:t>
            </a:r>
            <a:r>
              <a:rPr lang="zh-CN" altLang="en-US" sz="1800" dirty="0">
                <a:latin typeface="Arial"/>
              </a:rPr>
              <a:t>“</a:t>
            </a:r>
            <a:r>
              <a:rPr lang="zh-CN" altLang="en-US" sz="1800" dirty="0"/>
              <a:t>会不会</a:t>
            </a:r>
            <a:r>
              <a:rPr lang="zh-CN" altLang="en-US" sz="1800" dirty="0">
                <a:latin typeface="Arial"/>
              </a:rPr>
              <a:t>”</a:t>
            </a:r>
            <a:r>
              <a:rPr lang="zh-CN" altLang="en-US" sz="1800" dirty="0"/>
              <a:t>，比如：</a:t>
            </a:r>
            <a:r>
              <a:rPr lang="zh-CN" altLang="en-US" sz="1800" dirty="0">
                <a:latin typeface="Arial"/>
              </a:rPr>
              <a:t>“</a:t>
            </a:r>
            <a:r>
              <a:rPr lang="zh-CN" altLang="en-US" sz="1800" dirty="0"/>
              <a:t>贵方</a:t>
            </a:r>
            <a:r>
              <a:rPr lang="en-US" altLang="zh-CN" sz="1800" dirty="0"/>
              <a:t>10</a:t>
            </a:r>
            <a:r>
              <a:rPr lang="zh-CN" altLang="en-US" sz="1800" dirty="0"/>
              <a:t>天之内能否发货</a:t>
            </a:r>
            <a:r>
              <a:rPr lang="en-US" altLang="zh-CN" sz="1800" dirty="0"/>
              <a:t>?</a:t>
            </a:r>
            <a:r>
              <a:rPr lang="en-US" altLang="zh-CN" sz="1800" dirty="0">
                <a:latin typeface="Arial"/>
              </a:rPr>
              <a:t>”“</a:t>
            </a:r>
            <a:r>
              <a:rPr lang="zh-CN" altLang="en-US" sz="1800" dirty="0"/>
              <a:t>您是否认为代为安装没有可能</a:t>
            </a:r>
            <a:r>
              <a:rPr lang="en-US" altLang="zh-CN" sz="1800" dirty="0"/>
              <a:t>?</a:t>
            </a:r>
            <a:r>
              <a:rPr lang="en-US" altLang="zh-CN" sz="1800" dirty="0">
                <a:latin typeface="Arial"/>
              </a:rPr>
              <a:t>”“</a:t>
            </a:r>
            <a:r>
              <a:rPr lang="zh-CN" altLang="en-US" sz="1800" dirty="0"/>
              <a:t>您愿意与我们合作来共同做这项业务？</a:t>
            </a:r>
            <a:r>
              <a:rPr lang="zh-CN" altLang="en-US" sz="1800" dirty="0">
                <a:latin typeface="Arial"/>
              </a:rPr>
              <a:t>”</a:t>
            </a:r>
            <a:r>
              <a:rPr lang="zh-CN" altLang="en-US" sz="1800" dirty="0"/>
              <a:t> </a:t>
            </a:r>
            <a:r>
              <a:rPr lang="zh-CN" altLang="en-US" sz="1800" dirty="0">
                <a:latin typeface="Arial"/>
              </a:rPr>
              <a:t>“</a:t>
            </a:r>
            <a:r>
              <a:rPr lang="zh-CN" altLang="en-US" sz="1800" dirty="0"/>
              <a:t>您是说贵方同意我方的主张，准备在双边贸易问题上进一步加强合作，对吗</a:t>
            </a:r>
            <a:r>
              <a:rPr lang="en-US" altLang="zh-CN" sz="1800" dirty="0"/>
              <a:t>?</a:t>
            </a:r>
            <a:r>
              <a:rPr lang="en-US" altLang="zh-CN" sz="1800" dirty="0">
                <a:latin typeface="Arial"/>
              </a:rPr>
              <a:t>”“</a:t>
            </a:r>
            <a:r>
              <a:rPr lang="zh-CN" altLang="en-US" sz="1800" dirty="0"/>
              <a:t>您的意思是，延缓交货的原因是由于铁路部门未能按时交货，而不是贵方没按时办理托运所致，对吗</a:t>
            </a:r>
            <a:r>
              <a:rPr lang="en-US" altLang="zh-CN" sz="1800" dirty="0"/>
              <a:t>?</a:t>
            </a:r>
            <a:r>
              <a:rPr lang="en-US" altLang="zh-CN" sz="1800" dirty="0">
                <a:latin typeface="Arial"/>
              </a:rPr>
              <a:t>”</a:t>
            </a:r>
            <a:endParaRPr lang="en-US" altLang="zh-CN" sz="1800" dirty="0"/>
          </a:p>
          <a:p>
            <a:r>
              <a:rPr lang="zh-CN" altLang="en-US" sz="1800" dirty="0"/>
              <a:t>对方的回答一般只能用</a:t>
            </a:r>
            <a:r>
              <a:rPr lang="zh-CN" altLang="en-US" sz="1800" dirty="0">
                <a:latin typeface="Arial"/>
              </a:rPr>
              <a:t>“</a:t>
            </a:r>
            <a:r>
              <a:rPr lang="zh-CN" altLang="en-US" sz="1800" dirty="0"/>
              <a:t>对</a:t>
            </a:r>
            <a:r>
              <a:rPr lang="zh-CN" altLang="en-US" sz="1800" dirty="0">
                <a:latin typeface="Arial"/>
              </a:rPr>
              <a:t>”</a:t>
            </a:r>
            <a:r>
              <a:rPr lang="zh-CN" altLang="en-US" sz="1800" dirty="0"/>
              <a:t>、</a:t>
            </a:r>
            <a:r>
              <a:rPr lang="zh-CN" altLang="en-US" sz="1800" dirty="0">
                <a:latin typeface="Arial"/>
              </a:rPr>
              <a:t>“</a:t>
            </a:r>
            <a:r>
              <a:rPr lang="zh-CN" altLang="en-US" sz="1800" dirty="0"/>
              <a:t>不对</a:t>
            </a:r>
            <a:r>
              <a:rPr lang="zh-CN" altLang="en-US" sz="1800" dirty="0">
                <a:latin typeface="Arial"/>
              </a:rPr>
              <a:t>”</a:t>
            </a:r>
            <a:r>
              <a:rPr lang="zh-CN" altLang="en-US" sz="1800" dirty="0"/>
              <a:t>，</a:t>
            </a:r>
            <a:r>
              <a:rPr lang="zh-CN" altLang="en-US" sz="1800" dirty="0">
                <a:latin typeface="Arial"/>
              </a:rPr>
              <a:t>“</a:t>
            </a:r>
            <a:r>
              <a:rPr lang="zh-CN" altLang="en-US" sz="1800" dirty="0"/>
              <a:t>是</a:t>
            </a:r>
            <a:r>
              <a:rPr lang="zh-CN" altLang="en-US" sz="1800" dirty="0">
                <a:latin typeface="Arial"/>
              </a:rPr>
              <a:t>”</a:t>
            </a:r>
            <a:r>
              <a:rPr lang="zh-CN" altLang="en-US" sz="1800" dirty="0"/>
              <a:t>、</a:t>
            </a:r>
            <a:r>
              <a:rPr lang="zh-CN" altLang="en-US" sz="1800" dirty="0">
                <a:latin typeface="Arial"/>
              </a:rPr>
              <a:t>“</a:t>
            </a:r>
            <a:r>
              <a:rPr lang="zh-CN" altLang="en-US" sz="1800" dirty="0"/>
              <a:t>不是</a:t>
            </a:r>
            <a:r>
              <a:rPr lang="zh-CN" altLang="en-US" sz="1800" dirty="0">
                <a:latin typeface="Arial"/>
              </a:rPr>
              <a:t>”</a:t>
            </a:r>
            <a:r>
              <a:rPr lang="zh-CN" altLang="en-US" sz="1800" dirty="0"/>
              <a:t>或</a:t>
            </a:r>
            <a:r>
              <a:rPr lang="zh-CN" altLang="en-US" sz="1800" dirty="0">
                <a:latin typeface="Arial"/>
              </a:rPr>
              <a:t>“</a:t>
            </a:r>
            <a:r>
              <a:rPr lang="zh-CN" altLang="en-US" sz="1800" dirty="0"/>
              <a:t>能</a:t>
            </a:r>
            <a:r>
              <a:rPr lang="zh-CN" altLang="en-US" sz="1800" dirty="0">
                <a:latin typeface="Arial"/>
              </a:rPr>
              <a:t>”</a:t>
            </a:r>
            <a:r>
              <a:rPr lang="zh-CN" altLang="en-US" sz="1800" dirty="0"/>
              <a:t>、</a:t>
            </a:r>
            <a:r>
              <a:rPr lang="zh-CN" altLang="en-US" sz="1800" dirty="0">
                <a:latin typeface="Arial"/>
              </a:rPr>
              <a:t>“</a:t>
            </a:r>
            <a:r>
              <a:rPr lang="zh-CN" altLang="en-US" sz="1800" dirty="0"/>
              <a:t>不能</a:t>
            </a:r>
            <a:r>
              <a:rPr lang="zh-CN" altLang="en-US" sz="1800" dirty="0">
                <a:latin typeface="Arial"/>
              </a:rPr>
              <a:t>”</a:t>
            </a:r>
            <a:r>
              <a:rPr lang="zh-CN" altLang="en-US" sz="1800" dirty="0"/>
              <a:t>的形式。这种提问方式，单刀直入，直接指向问题的要害，答案比较明确、简单，收集比较明确的信息。</a:t>
            </a:r>
          </a:p>
        </p:txBody>
      </p:sp>
      <p:sp>
        <p:nvSpPr>
          <p:cNvPr id="223261" name="Rectangle 29"/>
          <p:cNvSpPr>
            <a:spLocks noChangeArrowheads="1"/>
          </p:cNvSpPr>
          <p:nvPr/>
        </p:nvSpPr>
        <p:spPr bwMode="auto">
          <a:xfrm>
            <a:off x="685800" y="3962400"/>
            <a:ext cx="6705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endParaRPr lang="en-US" altLang="zh-CN">
              <a:ea typeface="楷体_GB2312" pitchFamily="49" charset="-122"/>
            </a:endParaRPr>
          </a:p>
          <a:p>
            <a:pPr marL="342900" indent="-342900">
              <a:spcBef>
                <a:spcPct val="20000"/>
              </a:spcBef>
              <a:buFontTx/>
              <a:buChar char="•"/>
            </a:pPr>
            <a:endParaRPr lang="en-US" altLang="zh-CN">
              <a:ea typeface="楷体_GB2312" pitchFamily="49" charset="-122"/>
            </a:endParaRPr>
          </a:p>
        </p:txBody>
      </p:sp>
    </p:spTree>
    <p:extLst>
      <p:ext uri="{BB962C8B-B14F-4D97-AF65-F5344CB8AC3E}">
        <p14:creationId xmlns:p14="http://schemas.microsoft.com/office/powerpoint/2010/main" val="416855866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a:xfrm>
            <a:off x="1295400" y="457200"/>
            <a:ext cx="5791200" cy="609600"/>
          </a:xfrm>
        </p:spPr>
        <p:txBody>
          <a:bodyPr>
            <a:normAutofit fontScale="90000"/>
          </a:bodyPr>
          <a:lstStyle/>
          <a:p>
            <a:r>
              <a:rPr lang="zh-CN" altLang="en-US" sz="3600" b="1" dirty="0" smtClean="0">
                <a:solidFill>
                  <a:schemeClr val="tx1"/>
                </a:solidFill>
              </a:rPr>
              <a:t>提问</a:t>
            </a:r>
            <a:r>
              <a:rPr lang="zh-CN" altLang="en-US" sz="3600" b="1" dirty="0">
                <a:solidFill>
                  <a:schemeClr val="tx1"/>
                </a:solidFill>
              </a:rPr>
              <a:t>方式</a:t>
            </a:r>
            <a:endParaRPr lang="zh-CN" altLang="en-US" sz="3600" dirty="0">
              <a:solidFill>
                <a:schemeClr val="tx1"/>
              </a:solidFill>
            </a:endParaRPr>
          </a:p>
        </p:txBody>
      </p:sp>
      <p:sp>
        <p:nvSpPr>
          <p:cNvPr id="311299" name="Rectangle 3"/>
          <p:cNvSpPr>
            <a:spLocks noGrp="1" noChangeArrowheads="1"/>
          </p:cNvSpPr>
          <p:nvPr>
            <p:ph idx="1"/>
          </p:nvPr>
        </p:nvSpPr>
        <p:spPr/>
        <p:txBody>
          <a:bodyPr/>
          <a:lstStyle/>
          <a:p>
            <a:pPr>
              <a:lnSpc>
                <a:spcPct val="90000"/>
              </a:lnSpc>
              <a:buFontTx/>
              <a:buNone/>
            </a:pPr>
            <a:r>
              <a:rPr lang="zh-CN" altLang="en-US" sz="2400" b="1" dirty="0"/>
              <a:t>（</a:t>
            </a:r>
            <a:r>
              <a:rPr lang="en-US" altLang="zh-CN" sz="2400" b="1" dirty="0"/>
              <a:t>2</a:t>
            </a:r>
            <a:r>
              <a:rPr lang="zh-CN" altLang="en-US" sz="2400" b="1" dirty="0"/>
              <a:t>）开放式提问</a:t>
            </a:r>
          </a:p>
          <a:p>
            <a:pPr>
              <a:lnSpc>
                <a:spcPct val="90000"/>
              </a:lnSpc>
            </a:pPr>
            <a:r>
              <a:rPr lang="zh-CN" altLang="en-US" sz="2400" dirty="0"/>
              <a:t>开放式提问是要从对方获得更多更全面的信息，主要目的是收集信息。这种问题常用的词汇是</a:t>
            </a:r>
            <a:r>
              <a:rPr lang="zh-CN" altLang="en-US" sz="2400" dirty="0">
                <a:latin typeface="Arial"/>
              </a:rPr>
              <a:t>“</a:t>
            </a:r>
            <a:r>
              <a:rPr lang="zh-CN" altLang="en-US" sz="2400" dirty="0"/>
              <a:t>什么</a:t>
            </a:r>
            <a:r>
              <a:rPr lang="zh-CN" altLang="en-US" sz="2400" dirty="0">
                <a:latin typeface="Arial"/>
              </a:rPr>
              <a:t>”“</a:t>
            </a:r>
            <a:r>
              <a:rPr lang="zh-CN" altLang="en-US" sz="2400" dirty="0"/>
              <a:t>告诉</a:t>
            </a:r>
            <a:r>
              <a:rPr lang="zh-CN" altLang="en-US" sz="2400" dirty="0">
                <a:latin typeface="Arial"/>
              </a:rPr>
              <a:t>”“</a:t>
            </a:r>
            <a:r>
              <a:rPr lang="zh-CN" altLang="en-US" sz="2400" dirty="0"/>
              <a:t>怎么样</a:t>
            </a:r>
            <a:r>
              <a:rPr lang="zh-CN" altLang="en-US" sz="2400" dirty="0">
                <a:latin typeface="Arial"/>
              </a:rPr>
              <a:t>”“</a:t>
            </a:r>
            <a:r>
              <a:rPr lang="zh-CN" altLang="en-US" sz="2400" dirty="0"/>
              <a:t>为什么</a:t>
            </a:r>
            <a:r>
              <a:rPr lang="zh-CN" altLang="en-US" sz="2400" dirty="0">
                <a:latin typeface="Arial"/>
              </a:rPr>
              <a:t>”“</a:t>
            </a:r>
            <a:r>
              <a:rPr lang="zh-CN" altLang="en-US" sz="2400" dirty="0"/>
              <a:t>想法</a:t>
            </a:r>
            <a:r>
              <a:rPr lang="zh-CN" altLang="en-US" sz="2400" dirty="0">
                <a:latin typeface="Arial"/>
              </a:rPr>
              <a:t>”</a:t>
            </a:r>
            <a:r>
              <a:rPr lang="zh-CN" altLang="en-US" sz="2400" dirty="0"/>
              <a:t>等，比如：</a:t>
            </a:r>
            <a:r>
              <a:rPr lang="zh-CN" altLang="en-US" sz="2400" dirty="0">
                <a:latin typeface="Arial"/>
              </a:rPr>
              <a:t>“</a:t>
            </a:r>
            <a:r>
              <a:rPr lang="zh-CN" altLang="en-US" sz="2400" dirty="0"/>
              <a:t>您对本方案有何建议？</a:t>
            </a:r>
            <a:r>
              <a:rPr lang="zh-CN" altLang="en-US" sz="2400" dirty="0">
                <a:latin typeface="Arial"/>
              </a:rPr>
              <a:t>”“</a:t>
            </a:r>
            <a:r>
              <a:rPr lang="zh-CN" altLang="en-US" sz="2400" dirty="0"/>
              <a:t>您觉得哪些方面需要改进呢？</a:t>
            </a:r>
            <a:r>
              <a:rPr lang="zh-CN" altLang="en-US" sz="2400" dirty="0">
                <a:latin typeface="Arial"/>
              </a:rPr>
              <a:t>”“</a:t>
            </a:r>
            <a:r>
              <a:rPr lang="zh-CN" altLang="en-US" sz="2400" dirty="0"/>
              <a:t>您为什么会有这种想法呢？</a:t>
            </a:r>
            <a:r>
              <a:rPr lang="zh-CN" altLang="en-US" sz="2400" dirty="0">
                <a:latin typeface="Arial"/>
              </a:rPr>
              <a:t>”</a:t>
            </a:r>
            <a:endParaRPr lang="zh-CN" altLang="en-US" sz="2400" dirty="0"/>
          </a:p>
          <a:p>
            <a:pPr>
              <a:lnSpc>
                <a:spcPct val="90000"/>
              </a:lnSpc>
            </a:pPr>
            <a:r>
              <a:rPr lang="zh-CN" altLang="en-US" sz="2400" dirty="0"/>
              <a:t>开放式提问可以使对方打开自己的心扉，说出自己的想法、感受和顾虑，谈判人员也因此有机会深入到对方的内心世界，获得一些深层次的信息。</a:t>
            </a:r>
          </a:p>
        </p:txBody>
      </p:sp>
      <p:sp>
        <p:nvSpPr>
          <p:cNvPr id="2" name="矩形 1"/>
          <p:cNvSpPr/>
          <p:nvPr/>
        </p:nvSpPr>
        <p:spPr>
          <a:xfrm>
            <a:off x="2286759" y="5334000"/>
            <a:ext cx="4570482" cy="369332"/>
          </a:xfrm>
          <a:prstGeom prst="rect">
            <a:avLst/>
          </a:prstGeom>
          <a:solidFill>
            <a:schemeClr val="tx2">
              <a:lumMod val="20000"/>
              <a:lumOff val="80000"/>
            </a:schemeClr>
          </a:solidFill>
        </p:spPr>
        <p:txBody>
          <a:bodyPr wrap="none">
            <a:spAutoFit/>
          </a:bodyPr>
          <a:lstStyle/>
          <a:p>
            <a:pPr marL="0" indent="0">
              <a:buNone/>
            </a:pPr>
            <a:r>
              <a:rPr lang="zh-CN" altLang="zh-CN" b="1" dirty="0">
                <a:latin typeface="楷体_GB2312" pitchFamily="49" charset="-122"/>
                <a:ea typeface="楷体_GB2312" pitchFamily="49" charset="-122"/>
              </a:rPr>
              <a:t>【视野拓展】女企业家谈提问技巧（视频）</a:t>
            </a:r>
          </a:p>
        </p:txBody>
      </p:sp>
    </p:spTree>
    <p:extLst>
      <p:ext uri="{BB962C8B-B14F-4D97-AF65-F5344CB8AC3E}">
        <p14:creationId xmlns:p14="http://schemas.microsoft.com/office/powerpoint/2010/main" val="14715980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2438400" y="457200"/>
            <a:ext cx="5118100" cy="990600"/>
          </a:xfrm>
        </p:spPr>
        <p:txBody>
          <a:bodyPr/>
          <a:lstStyle/>
          <a:p>
            <a:r>
              <a:rPr lang="en-US" altLang="zh-CN" sz="4000" b="1" dirty="0">
                <a:solidFill>
                  <a:schemeClr val="tx1"/>
                </a:solidFill>
              </a:rPr>
              <a:t>2.</a:t>
            </a:r>
            <a:r>
              <a:rPr lang="zh-CN" altLang="en-US" sz="4000" b="1" dirty="0">
                <a:solidFill>
                  <a:schemeClr val="tx1"/>
                </a:solidFill>
              </a:rPr>
              <a:t>提问效果</a:t>
            </a:r>
          </a:p>
        </p:txBody>
      </p:sp>
      <p:sp>
        <p:nvSpPr>
          <p:cNvPr id="310275" name="Rectangle 3"/>
          <p:cNvSpPr>
            <a:spLocks noGrp="1" noChangeArrowheads="1"/>
          </p:cNvSpPr>
          <p:nvPr>
            <p:ph idx="1"/>
          </p:nvPr>
        </p:nvSpPr>
        <p:spPr>
          <a:xfrm>
            <a:off x="1847850" y="2133600"/>
            <a:ext cx="6686550" cy="3886200"/>
          </a:xfrm>
        </p:spPr>
        <p:txBody>
          <a:bodyPr/>
          <a:lstStyle/>
          <a:p>
            <a:pPr>
              <a:lnSpc>
                <a:spcPct val="120000"/>
              </a:lnSpc>
              <a:buFontTx/>
              <a:buNone/>
            </a:pPr>
            <a:r>
              <a:rPr lang="zh-CN" altLang="en-US" sz="2800" dirty="0"/>
              <a:t>有效提问艺术寓于下述两个方面：</a:t>
            </a:r>
          </a:p>
          <a:p>
            <a:pPr>
              <a:lnSpc>
                <a:spcPct val="120000"/>
              </a:lnSpc>
            </a:pPr>
            <a:r>
              <a:rPr lang="zh-CN" altLang="en-US" sz="2400" dirty="0"/>
              <a:t>于“问者谦谦，言者谆谆”的心理氛围中进行   </a:t>
            </a:r>
          </a:p>
          <a:p>
            <a:pPr>
              <a:lnSpc>
                <a:spcPct val="120000"/>
              </a:lnSpc>
            </a:pPr>
            <a:r>
              <a:rPr lang="zh-CN" altLang="en-US" sz="2400" dirty="0"/>
              <a:t>必须使用一定的提问模式，即：</a:t>
            </a:r>
          </a:p>
          <a:p>
            <a:pPr>
              <a:lnSpc>
                <a:spcPct val="120000"/>
              </a:lnSpc>
              <a:buFontTx/>
              <a:buNone/>
            </a:pPr>
            <a:r>
              <a:rPr lang="zh-CN" altLang="en-US" sz="2400" dirty="0">
                <a:ea typeface="楷体_GB2312" pitchFamily="49" charset="-122"/>
              </a:rPr>
              <a:t>                 有效提问</a:t>
            </a:r>
            <a:r>
              <a:rPr lang="en-US" altLang="zh-CN" sz="2400" dirty="0">
                <a:ea typeface="楷体_GB2312" pitchFamily="49" charset="-122"/>
              </a:rPr>
              <a:t>=</a:t>
            </a:r>
            <a:r>
              <a:rPr lang="zh-CN" altLang="en-US" sz="2400" dirty="0">
                <a:ea typeface="楷体_GB2312" pitchFamily="49" charset="-122"/>
              </a:rPr>
              <a:t>陈述语气</a:t>
            </a:r>
            <a:r>
              <a:rPr lang="en-US" altLang="zh-CN" sz="2400" dirty="0">
                <a:ea typeface="楷体_GB2312" pitchFamily="49" charset="-122"/>
              </a:rPr>
              <a:t>+</a:t>
            </a:r>
            <a:r>
              <a:rPr lang="zh-CN" altLang="en-US" sz="2400" dirty="0">
                <a:ea typeface="楷体_GB2312" pitchFamily="49" charset="-122"/>
              </a:rPr>
              <a:t>疑问语缀</a:t>
            </a:r>
          </a:p>
        </p:txBody>
      </p:sp>
      <p:pic>
        <p:nvPicPr>
          <p:cNvPr id="310276" name="Picture 4" descr="PE02947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84785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4658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normAutofit/>
          </a:bodyPr>
          <a:lstStyle/>
          <a:p>
            <a:pPr algn="l"/>
            <a:r>
              <a:rPr lang="en-US" altLang="zh-CN" sz="3200" b="1" dirty="0" smtClean="0">
                <a:latin typeface="楷体_GB2312" pitchFamily="49" charset="-122"/>
                <a:ea typeface="楷体_GB2312" pitchFamily="49" charset="-122"/>
              </a:rPr>
              <a:t>4.1.3</a:t>
            </a:r>
            <a:r>
              <a:rPr lang="zh-CN" altLang="en-US" sz="3200" b="1" dirty="0" smtClean="0">
                <a:latin typeface="楷体_GB2312" pitchFamily="49" charset="-122"/>
                <a:ea typeface="楷体_GB2312" pitchFamily="49" charset="-122"/>
              </a:rPr>
              <a:t>　谈判</a:t>
            </a:r>
            <a:r>
              <a:rPr lang="zh-CN" altLang="en-US" sz="3200" b="1" dirty="0">
                <a:latin typeface="楷体_GB2312" pitchFamily="49" charset="-122"/>
                <a:ea typeface="楷体_GB2312" pitchFamily="49" charset="-122"/>
              </a:rPr>
              <a:t>过程中的应答</a:t>
            </a:r>
          </a:p>
        </p:txBody>
      </p:sp>
      <p:sp>
        <p:nvSpPr>
          <p:cNvPr id="244739" name="Rectangle 3"/>
          <p:cNvSpPr>
            <a:spLocks noGrp="1" noChangeArrowheads="1"/>
          </p:cNvSpPr>
          <p:nvPr>
            <p:ph idx="1"/>
          </p:nvPr>
        </p:nvSpPr>
        <p:spPr/>
        <p:txBody>
          <a:bodyPr/>
          <a:lstStyle/>
          <a:p>
            <a:pPr>
              <a:lnSpc>
                <a:spcPct val="150000"/>
              </a:lnSpc>
            </a:pPr>
            <a:r>
              <a:rPr lang="zh-CN" altLang="en-US" sz="2000" dirty="0"/>
              <a:t>早做准备，以逸待劳</a:t>
            </a:r>
          </a:p>
          <a:p>
            <a:pPr>
              <a:lnSpc>
                <a:spcPct val="150000"/>
              </a:lnSpc>
            </a:pPr>
            <a:r>
              <a:rPr lang="zh-CN" altLang="en-US" sz="2000" dirty="0"/>
              <a:t>对没有弄清对方真正涵义的模糊问题，不轻易回答</a:t>
            </a:r>
          </a:p>
          <a:p>
            <a:pPr>
              <a:lnSpc>
                <a:spcPct val="150000"/>
              </a:lnSpc>
            </a:pPr>
            <a:r>
              <a:rPr lang="zh-CN" altLang="en-US" sz="2000" dirty="0"/>
              <a:t>对难以回答的问题，可采用拖延应答的方法</a:t>
            </a:r>
          </a:p>
          <a:p>
            <a:pPr>
              <a:lnSpc>
                <a:spcPct val="150000"/>
              </a:lnSpc>
            </a:pPr>
            <a:r>
              <a:rPr lang="zh-CN" altLang="en-US" sz="2000" dirty="0"/>
              <a:t>对有些犯忌或事关底牌的问题，想回避它，可以采取迂回隐含的应答方法</a:t>
            </a:r>
          </a:p>
          <a:p>
            <a:pPr>
              <a:lnSpc>
                <a:spcPct val="150000"/>
              </a:lnSpc>
            </a:pPr>
            <a:r>
              <a:rPr lang="zh-CN" altLang="en-US" sz="2000" dirty="0"/>
              <a:t>对对方的质询一般不应针锋相对地直接反驳，而应先尊重对方的意见，然后再提出不同意见 </a:t>
            </a:r>
          </a:p>
        </p:txBody>
      </p:sp>
    </p:spTree>
    <p:extLst>
      <p:ext uri="{BB962C8B-B14F-4D97-AF65-F5344CB8AC3E}">
        <p14:creationId xmlns:p14="http://schemas.microsoft.com/office/powerpoint/2010/main" val="198646944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4.2</a:t>
            </a:r>
            <a:r>
              <a:rPr lang="zh-CN" altLang="en-US" sz="3200" b="1" dirty="0" smtClean="0"/>
              <a:t>　倾听</a:t>
            </a:r>
            <a:endParaRPr lang="zh-CN" altLang="en-US" sz="3200" b="1" dirty="0"/>
          </a:p>
        </p:txBody>
      </p:sp>
      <p:sp>
        <p:nvSpPr>
          <p:cNvPr id="220163" name="Rectangle 3"/>
          <p:cNvSpPr>
            <a:spLocks noGrp="1" noChangeArrowheads="1"/>
          </p:cNvSpPr>
          <p:nvPr>
            <p:ph idx="1"/>
          </p:nvPr>
        </p:nvSpPr>
        <p:spPr/>
        <p:txBody>
          <a:bodyPr/>
          <a:lstStyle/>
          <a:p>
            <a:pPr>
              <a:buNone/>
            </a:pPr>
            <a:r>
              <a:rPr kumimoji="1" lang="en-US" altLang="zh-CN" sz="2800" b="1" dirty="0" smtClean="0">
                <a:solidFill>
                  <a:srgbClr val="660033"/>
                </a:solidFill>
                <a:latin typeface="楷体_GB2312" pitchFamily="49" charset="-122"/>
                <a:ea typeface="楷体_GB2312" pitchFamily="49" charset="-122"/>
              </a:rPr>
              <a:t>4.2.1</a:t>
            </a:r>
            <a:r>
              <a:rPr kumimoji="1" lang="zh-CN" altLang="en-US" sz="2800" b="1" dirty="0" smtClean="0">
                <a:solidFill>
                  <a:srgbClr val="660033"/>
                </a:solidFill>
                <a:latin typeface="楷体_GB2312" pitchFamily="49" charset="-122"/>
                <a:ea typeface="楷体_GB2312" pitchFamily="49" charset="-122"/>
              </a:rPr>
              <a:t>　听</a:t>
            </a:r>
            <a:r>
              <a:rPr kumimoji="1" lang="zh-CN" altLang="en-US" sz="2800" b="1" dirty="0">
                <a:solidFill>
                  <a:srgbClr val="660033"/>
                </a:solidFill>
                <a:latin typeface="楷体_GB2312" pitchFamily="49" charset="-122"/>
                <a:ea typeface="楷体_GB2312" pitchFamily="49" charset="-122"/>
              </a:rPr>
              <a:t>的功能和效果</a:t>
            </a:r>
          </a:p>
          <a:p>
            <a:pPr>
              <a:buFontTx/>
              <a:buNone/>
            </a:pPr>
            <a:endParaRPr lang="zh-CN" altLang="en-US" sz="2800" b="1" dirty="0">
              <a:latin typeface="楷体_GB2312" pitchFamily="49" charset="-122"/>
              <a:ea typeface="楷体_GB2312" pitchFamily="49" charset="-122"/>
            </a:endParaRPr>
          </a:p>
        </p:txBody>
      </p:sp>
      <p:sp>
        <p:nvSpPr>
          <p:cNvPr id="220185" name="Text Box 25"/>
          <p:cNvSpPr txBox="1">
            <a:spLocks noChangeArrowheads="1"/>
          </p:cNvSpPr>
          <p:nvPr/>
        </p:nvSpPr>
        <p:spPr bwMode="auto">
          <a:xfrm>
            <a:off x="685800" y="2438399"/>
            <a:ext cx="7924800" cy="2011448"/>
          </a:xfrm>
          <a:prstGeom prst="rect">
            <a:avLst/>
          </a:prstGeom>
          <a:noFill/>
          <a:ln>
            <a:noFill/>
          </a:ln>
          <a:effectLst/>
          <a:extLst>
            <a:ext uri="{909E8E84-426E-40DD-AFC4-6F175D3DCCD1}">
              <a14:hiddenFill xmlns:a14="http://schemas.microsoft.com/office/drawing/2010/main">
                <a:solidFill>
                  <a:srgbClr val="7067AF"/>
                </a:solidFill>
              </a14:hiddenFill>
            </a:ext>
            <a:ext uri="{91240B29-F687-4F45-9708-019B960494DF}">
              <a14:hiddenLine xmlns:a14="http://schemas.microsoft.com/office/drawing/2010/main" w="9525">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square">
            <a:spAutoFit/>
          </a:bodyPr>
          <a:lstStyle/>
          <a:p>
            <a:pPr marL="285750" indent="-285750">
              <a:lnSpc>
                <a:spcPct val="130000"/>
              </a:lnSpc>
              <a:spcBef>
                <a:spcPts val="600"/>
              </a:spcBef>
              <a:buClr>
                <a:srgbClr val="660033"/>
              </a:buClr>
              <a:buSzPct val="114000"/>
              <a:buFont typeface="Arial" pitchFamily="34" charset="0"/>
              <a:buChar char="•"/>
            </a:pPr>
            <a:r>
              <a:rPr lang="zh-CN" altLang="en-US" dirty="0">
                <a:latin typeface="微软雅黑" pitchFamily="34" charset="-122"/>
                <a:ea typeface="微软雅黑" pitchFamily="34" charset="-122"/>
              </a:rPr>
              <a:t>听是获取信息的最基本的手段，面对面谈判中大量信息都要靠倾听对方的说明来获得。</a:t>
            </a:r>
          </a:p>
          <a:p>
            <a:pPr marL="285750" indent="-285750">
              <a:lnSpc>
                <a:spcPct val="130000"/>
              </a:lnSpc>
              <a:spcBef>
                <a:spcPts val="600"/>
              </a:spcBef>
              <a:buClr>
                <a:srgbClr val="660033"/>
              </a:buClr>
              <a:buSzPct val="114000"/>
              <a:buFont typeface="Arial" pitchFamily="34" charset="0"/>
              <a:buChar char="•"/>
            </a:pPr>
            <a:r>
              <a:rPr lang="zh-CN" altLang="en-US" dirty="0" smtClean="0">
                <a:latin typeface="微软雅黑" pitchFamily="34" charset="-122"/>
                <a:ea typeface="微软雅黑" pitchFamily="34" charset="-122"/>
              </a:rPr>
              <a:t>谈判</a:t>
            </a:r>
            <a:r>
              <a:rPr lang="zh-CN" altLang="en-US" dirty="0">
                <a:latin typeface="微软雅黑" pitchFamily="34" charset="-122"/>
                <a:ea typeface="微软雅黑" pitchFamily="34" charset="-122"/>
              </a:rPr>
              <a:t>者在谈判过程中对听的处理本身也可以向对方传递一定的信息。</a:t>
            </a:r>
          </a:p>
          <a:p>
            <a:pPr marL="285750" indent="-285750">
              <a:lnSpc>
                <a:spcPct val="130000"/>
              </a:lnSpc>
              <a:spcBef>
                <a:spcPts val="600"/>
              </a:spcBef>
              <a:buClr>
                <a:srgbClr val="660033"/>
              </a:buClr>
              <a:buSzPct val="114000"/>
              <a:buFont typeface="Arial" pitchFamily="34" charset="0"/>
              <a:buChar char="•"/>
            </a:pPr>
            <a:r>
              <a:rPr lang="zh-CN" altLang="en-US" dirty="0" smtClean="0">
                <a:latin typeface="微软雅黑" pitchFamily="34" charset="-122"/>
                <a:ea typeface="微软雅黑" pitchFamily="34" charset="-122"/>
              </a:rPr>
              <a:t>听</a:t>
            </a:r>
            <a:r>
              <a:rPr lang="zh-CN" altLang="en-US" dirty="0">
                <a:latin typeface="微软雅黑" pitchFamily="34" charset="-122"/>
                <a:ea typeface="微软雅黑" pitchFamily="34" charset="-122"/>
              </a:rPr>
              <a:t>是运用得最多的一种沟通能力，也是人们在听、说、读、写等各种沟通能力</a:t>
            </a:r>
            <a:r>
              <a:rPr lang="zh-CN" altLang="en-US" dirty="0" smtClean="0">
                <a:latin typeface="微软雅黑" pitchFamily="34" charset="-122"/>
                <a:ea typeface="微软雅黑" pitchFamily="34" charset="-122"/>
              </a:rPr>
              <a:t>中所</a:t>
            </a:r>
            <a:r>
              <a:rPr lang="zh-CN" altLang="en-US" dirty="0">
                <a:latin typeface="微软雅黑" pitchFamily="34" charset="-122"/>
                <a:ea typeface="微软雅黑" pitchFamily="34" charset="-122"/>
              </a:rPr>
              <a:t>接受的教育与训练却</a:t>
            </a:r>
            <a:r>
              <a:rPr lang="zh-CN" altLang="en-US" dirty="0" smtClean="0">
                <a:latin typeface="微软雅黑" pitchFamily="34" charset="-122"/>
                <a:ea typeface="微软雅黑" pitchFamily="34" charset="-122"/>
              </a:rPr>
              <a:t>最少。</a:t>
            </a:r>
            <a:endParaRPr kumimoji="1" lang="zh-CN" altLang="en-US" b="1" dirty="0">
              <a:solidFill>
                <a:srgbClr val="000000"/>
              </a:solidFill>
              <a:latin typeface="Times New Roman" pitchFamily="18" charset="0"/>
              <a:ea typeface="楷体_GB2312" pitchFamily="49" charset="-122"/>
            </a:endParaRPr>
          </a:p>
        </p:txBody>
      </p:sp>
      <p:pic>
        <p:nvPicPr>
          <p:cNvPr id="274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0705" y="4800600"/>
            <a:ext cx="25717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447800" y="5165470"/>
            <a:ext cx="4953000" cy="369332"/>
          </a:xfrm>
          <a:prstGeom prst="rect">
            <a:avLst/>
          </a:prstGeom>
          <a:solidFill>
            <a:schemeClr val="tx2">
              <a:lumMod val="20000"/>
              <a:lumOff val="80000"/>
            </a:schemeClr>
          </a:solidFill>
        </p:spPr>
        <p:txBody>
          <a:bodyPr wrap="square">
            <a:spAutoFit/>
          </a:bodyPr>
          <a:lstStyle/>
          <a:p>
            <a:r>
              <a:rPr lang="zh-CN" altLang="zh-CN" b="1" dirty="0">
                <a:latin typeface="楷体_GB2312" pitchFamily="49" charset="-122"/>
                <a:ea typeface="楷体_GB2312" pitchFamily="49" charset="-122"/>
              </a:rPr>
              <a:t>【视野拓展】有效倾听的技巧（动</a:t>
            </a:r>
            <a:r>
              <a:rPr lang="zh-CN" altLang="zh-CN" b="1" dirty="0" smtClean="0">
                <a:latin typeface="楷体_GB2312" pitchFamily="49" charset="-122"/>
                <a:ea typeface="楷体_GB2312" pitchFamily="49" charset="-122"/>
              </a:rPr>
              <a:t>漫视频</a:t>
            </a:r>
            <a:r>
              <a:rPr lang="zh-CN" altLang="zh-CN" b="1" dirty="0">
                <a:latin typeface="楷体_GB2312" pitchFamily="49" charset="-122"/>
                <a:ea typeface="楷体_GB2312" pitchFamily="49" charset="-122"/>
              </a:rPr>
              <a:t>）</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1" name="Rectangle 7"/>
          <p:cNvSpPr>
            <a:spLocks noChangeArrowheads="1"/>
          </p:cNvSpPr>
          <p:nvPr/>
        </p:nvSpPr>
        <p:spPr bwMode="auto">
          <a:xfrm>
            <a:off x="757382" y="2438400"/>
            <a:ext cx="7239000" cy="2962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spcBef>
                <a:spcPts val="600"/>
              </a:spcBef>
            </a:pPr>
            <a:r>
              <a:rPr lang="en-US" altLang="zh-CN" dirty="0">
                <a:latin typeface="楷体_GB2312" pitchFamily="49" charset="-122"/>
                <a:ea typeface="楷体_GB2312" pitchFamily="49" charset="-122"/>
              </a:rPr>
              <a:t>●</a:t>
            </a:r>
            <a:r>
              <a:rPr lang="zh-CN" altLang="en-US" dirty="0">
                <a:latin typeface="微软雅黑" pitchFamily="34" charset="-122"/>
                <a:ea typeface="微软雅黑" pitchFamily="34" charset="-122"/>
              </a:rPr>
              <a:t>人们往往只注意与自己有关的内容</a:t>
            </a:r>
          </a:p>
          <a:p>
            <a:pPr>
              <a:lnSpc>
                <a:spcPct val="130000"/>
              </a:lnSpc>
              <a:spcBef>
                <a:spcPts val="600"/>
              </a:spcBef>
            </a:pPr>
            <a:r>
              <a:rPr lang="zh-CN" altLang="en-US" dirty="0">
                <a:latin typeface="微软雅黑" pitchFamily="34" charset="-122"/>
                <a:ea typeface="微软雅黑" pitchFamily="34" charset="-122"/>
              </a:rPr>
              <a:t>●受精力的限制，不能够完全听取或理解对方讲话的全部内容</a:t>
            </a:r>
          </a:p>
          <a:p>
            <a:pPr>
              <a:lnSpc>
                <a:spcPct val="130000"/>
              </a:lnSpc>
              <a:spcBef>
                <a:spcPts val="600"/>
              </a:spcBef>
            </a:pPr>
            <a:r>
              <a:rPr lang="zh-CN" altLang="en-US" dirty="0">
                <a:latin typeface="微软雅黑" pitchFamily="34" charset="-122"/>
                <a:ea typeface="微软雅黑" pitchFamily="34" charset="-122"/>
              </a:rPr>
              <a:t>●将精力放在分析、研究自己应当采取的对策上，不能完整理解对方的全部意图</a:t>
            </a:r>
          </a:p>
          <a:p>
            <a:pPr>
              <a:lnSpc>
                <a:spcPct val="130000"/>
              </a:lnSpc>
              <a:spcBef>
                <a:spcPts val="600"/>
              </a:spcBef>
            </a:pPr>
            <a:r>
              <a:rPr lang="zh-CN" altLang="en-US" dirty="0">
                <a:latin typeface="微软雅黑" pitchFamily="34" charset="-122"/>
                <a:ea typeface="微软雅黑" pitchFamily="34" charset="-122"/>
              </a:rPr>
              <a:t>●人们往往倾向于根据自己的情感和兴趣来理解对方的表述</a:t>
            </a:r>
          </a:p>
          <a:p>
            <a:pPr>
              <a:lnSpc>
                <a:spcPct val="130000"/>
              </a:lnSpc>
              <a:spcBef>
                <a:spcPts val="600"/>
              </a:spcBef>
            </a:pPr>
            <a:r>
              <a:rPr lang="zh-CN" altLang="en-US" dirty="0">
                <a:latin typeface="微软雅黑" pitchFamily="34" charset="-122"/>
                <a:ea typeface="微软雅黑" pitchFamily="34" charset="-122"/>
              </a:rPr>
              <a:t>●听讲者的有关知识或语言能力有限，无法理解对方表达的全部内容</a:t>
            </a:r>
          </a:p>
          <a:p>
            <a:pPr>
              <a:lnSpc>
                <a:spcPct val="130000"/>
              </a:lnSpc>
              <a:spcBef>
                <a:spcPts val="600"/>
              </a:spcBef>
            </a:pPr>
            <a:r>
              <a:rPr lang="zh-CN" altLang="en-US" dirty="0">
                <a:latin typeface="微软雅黑" pitchFamily="34" charset="-122"/>
                <a:ea typeface="微软雅黑" pitchFamily="34" charset="-122"/>
              </a:rPr>
              <a:t>●环境障碍经常会导致人们注意力分散，听的效率降低</a:t>
            </a:r>
          </a:p>
        </p:txBody>
      </p:sp>
      <p:sp>
        <p:nvSpPr>
          <p:cNvPr id="2" name="矩形 1"/>
          <p:cNvSpPr/>
          <p:nvPr/>
        </p:nvSpPr>
        <p:spPr>
          <a:xfrm>
            <a:off x="762000" y="1524000"/>
            <a:ext cx="4954299" cy="523220"/>
          </a:xfrm>
          <a:prstGeom prst="rect">
            <a:avLst/>
          </a:prstGeom>
        </p:spPr>
        <p:txBody>
          <a:bodyPr wrap="square">
            <a:spAutoFit/>
          </a:bodyPr>
          <a:lstStyle/>
          <a:p>
            <a:pPr lvl="0" latinLnBrk="1"/>
            <a:r>
              <a:rPr kumimoji="1" lang="en-US" altLang="zh-CN" sz="2800" b="1" dirty="0" smtClean="0">
                <a:solidFill>
                  <a:srgbClr val="660033"/>
                </a:solidFill>
                <a:latin typeface="楷体_GB2312" pitchFamily="49" charset="-122"/>
                <a:ea typeface="楷体_GB2312" pitchFamily="49" charset="-122"/>
              </a:rPr>
              <a:t>4.2.2</a:t>
            </a:r>
            <a:r>
              <a:rPr kumimoji="1" lang="zh-CN" altLang="en-US" sz="2800" b="1" dirty="0" smtClean="0">
                <a:solidFill>
                  <a:srgbClr val="660033"/>
                </a:solidFill>
                <a:latin typeface="楷体_GB2312" pitchFamily="49" charset="-122"/>
                <a:ea typeface="楷体_GB2312" pitchFamily="49" charset="-122"/>
              </a:rPr>
              <a:t>　有效</a:t>
            </a:r>
            <a:r>
              <a:rPr kumimoji="1" lang="zh-CN" altLang="en-US" sz="2800" b="1" dirty="0">
                <a:solidFill>
                  <a:srgbClr val="660033"/>
                </a:solidFill>
                <a:latin typeface="楷体_GB2312" pitchFamily="49" charset="-122"/>
                <a:ea typeface="楷体_GB2312" pitchFamily="49" charset="-122"/>
              </a:rPr>
              <a:t>倾听的障碍</a:t>
            </a:r>
          </a:p>
        </p:txBody>
      </p:sp>
      <p:pic>
        <p:nvPicPr>
          <p:cNvPr id="276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5891" y="54890"/>
            <a:ext cx="3200400" cy="228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4" name="Rectangle 10"/>
          <p:cNvSpPr>
            <a:spLocks noChangeArrowheads="1"/>
          </p:cNvSpPr>
          <p:nvPr/>
        </p:nvSpPr>
        <p:spPr bwMode="auto">
          <a:xfrm>
            <a:off x="1066800" y="2433782"/>
            <a:ext cx="7239000" cy="2165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spcBef>
                <a:spcPts val="600"/>
              </a:spcBef>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耐心地听</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对对方的发言作出积极回应</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主动地听； </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做适当的记录</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结合其他渠道获得的信息，理解所听到的信息</a:t>
            </a:r>
          </a:p>
        </p:txBody>
      </p:sp>
      <p:sp>
        <p:nvSpPr>
          <p:cNvPr id="3" name="矩形 2"/>
          <p:cNvSpPr/>
          <p:nvPr/>
        </p:nvSpPr>
        <p:spPr>
          <a:xfrm>
            <a:off x="995218" y="1600200"/>
            <a:ext cx="5943600" cy="523220"/>
          </a:xfrm>
          <a:prstGeom prst="rect">
            <a:avLst/>
          </a:prstGeom>
        </p:spPr>
        <p:txBody>
          <a:bodyPr wrap="square">
            <a:spAutoFit/>
          </a:bodyPr>
          <a:lstStyle/>
          <a:p>
            <a:pPr lvl="0" latinLnBrk="1"/>
            <a:r>
              <a:rPr kumimoji="1" lang="en-US" altLang="zh-CN" sz="2800" b="1" dirty="0" smtClean="0">
                <a:solidFill>
                  <a:srgbClr val="660033"/>
                </a:solidFill>
                <a:latin typeface="Times New Roman" pitchFamily="18" charset="0"/>
                <a:ea typeface="楷体_GB2312" pitchFamily="49" charset="-122"/>
              </a:rPr>
              <a:t>4.2.3</a:t>
            </a:r>
            <a:r>
              <a:rPr kumimoji="1" lang="zh-CN" altLang="en-US" sz="2800" b="1" dirty="0" smtClean="0">
                <a:solidFill>
                  <a:srgbClr val="660033"/>
                </a:solidFill>
                <a:latin typeface="Times New Roman" pitchFamily="18" charset="0"/>
                <a:ea typeface="楷体_GB2312" pitchFamily="49" charset="-122"/>
              </a:rPr>
              <a:t>　有效</a:t>
            </a:r>
            <a:r>
              <a:rPr kumimoji="1" lang="zh-CN" altLang="en-US" sz="2800" b="1" dirty="0">
                <a:solidFill>
                  <a:srgbClr val="660033"/>
                </a:solidFill>
                <a:latin typeface="Times New Roman" pitchFamily="18" charset="0"/>
                <a:ea typeface="楷体_GB2312" pitchFamily="49" charset="-122"/>
              </a:rPr>
              <a:t>倾听的要则</a:t>
            </a:r>
          </a:p>
        </p:txBody>
      </p:sp>
      <p:pic>
        <p:nvPicPr>
          <p:cNvPr id="275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5344" y="152400"/>
            <a:ext cx="256655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3602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1.1.4</a:t>
            </a:r>
            <a:r>
              <a:rPr lang="zh-CN" altLang="en-US" sz="2800" b="1" dirty="0" smtClean="0">
                <a:latin typeface="楷体_GB2312" pitchFamily="49" charset="-122"/>
                <a:ea typeface="楷体_GB2312" pitchFamily="49" charset="-122"/>
              </a:rPr>
              <a:t>　商务</a:t>
            </a:r>
            <a:r>
              <a:rPr lang="zh-CN" altLang="en-US" sz="2800" b="1" dirty="0">
                <a:latin typeface="楷体_GB2312" pitchFamily="49" charset="-122"/>
                <a:ea typeface="楷体_GB2312" pitchFamily="49" charset="-122"/>
              </a:rPr>
              <a:t>谈判的价值评价标准</a:t>
            </a:r>
          </a:p>
        </p:txBody>
      </p:sp>
      <p:sp>
        <p:nvSpPr>
          <p:cNvPr id="39939" name="Rectangle 3"/>
          <p:cNvSpPr>
            <a:spLocks noGrp="1" noChangeArrowheads="1"/>
          </p:cNvSpPr>
          <p:nvPr>
            <p:ph idx="1"/>
          </p:nvPr>
        </p:nvSpPr>
        <p:spPr/>
        <p:txBody>
          <a:bodyPr>
            <a:normAutofit/>
          </a:bodyPr>
          <a:lstStyle/>
          <a:p>
            <a:pPr>
              <a:lnSpc>
                <a:spcPct val="200000"/>
              </a:lnSpc>
              <a:buFontTx/>
              <a:buNone/>
            </a:pPr>
            <a:r>
              <a:rPr lang="zh-CN" altLang="en-US" sz="2400" dirty="0"/>
              <a:t>一般来说，可以从以下三个方面评价谈判成功与否：</a:t>
            </a:r>
          </a:p>
          <a:p>
            <a:pPr>
              <a:lnSpc>
                <a:spcPct val="200000"/>
              </a:lnSpc>
              <a:buFontTx/>
              <a:buNone/>
            </a:pPr>
            <a:r>
              <a:rPr lang="zh-CN" altLang="en-US" sz="2400" dirty="0"/>
              <a:t>●谈判目标实现的程度</a:t>
            </a:r>
          </a:p>
          <a:p>
            <a:pPr>
              <a:lnSpc>
                <a:spcPct val="200000"/>
              </a:lnSpc>
              <a:buFontTx/>
              <a:buNone/>
            </a:pPr>
            <a:r>
              <a:rPr lang="zh-CN" altLang="en-US" sz="2400" dirty="0" smtClean="0"/>
              <a:t>●</a:t>
            </a:r>
            <a:r>
              <a:rPr lang="en-US" altLang="zh-CN" sz="2400" dirty="0" err="1">
                <a:solidFill>
                  <a:schemeClr val="tx1"/>
                </a:solidFill>
              </a:rPr>
              <a:t>谈判效率的高低</a:t>
            </a:r>
            <a:endParaRPr lang="zh-CN" altLang="en-US" sz="2400" dirty="0"/>
          </a:p>
          <a:p>
            <a:pPr>
              <a:lnSpc>
                <a:spcPct val="200000"/>
              </a:lnSpc>
              <a:buFontTx/>
              <a:buNone/>
            </a:pPr>
            <a:r>
              <a:rPr lang="zh-CN" altLang="en-US" sz="2400" dirty="0" smtClean="0"/>
              <a:t>●</a:t>
            </a:r>
            <a:r>
              <a:rPr lang="zh-CN" altLang="zh-CN" sz="2400" dirty="0">
                <a:solidFill>
                  <a:schemeClr val="tx1"/>
                </a:solidFill>
              </a:rPr>
              <a:t>互惠合作关系的维护程度</a:t>
            </a:r>
            <a:endParaRPr lang="zh-CN" altLang="en-US" sz="2400" dirty="0"/>
          </a:p>
        </p:txBody>
      </p:sp>
      <p:pic>
        <p:nvPicPr>
          <p:cNvPr id="39942"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4044462"/>
            <a:ext cx="2434202" cy="2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90600" y="5259568"/>
            <a:ext cx="4572000" cy="646331"/>
          </a:xfrm>
          <a:prstGeom prst="rect">
            <a:avLst/>
          </a:prstGeom>
          <a:solidFill>
            <a:schemeClr val="tx2">
              <a:lumMod val="20000"/>
              <a:lumOff val="80000"/>
            </a:schemeClr>
          </a:solidFill>
        </p:spPr>
        <p:txBody>
          <a:bodyPr>
            <a:spAutoFit/>
          </a:bodyPr>
          <a:lstStyle/>
          <a:p>
            <a:r>
              <a:rPr lang="zh-CN" altLang="zh-CN" b="1" dirty="0">
                <a:latin typeface="楷体_GB2312" pitchFamily="49" charset="-122"/>
                <a:ea typeface="楷体_GB2312" pitchFamily="49" charset="-122"/>
              </a:rPr>
              <a:t>【视野拓展】平等互利的谈判才能实现双赢（视频）</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normAutofit/>
          </a:bodyPr>
          <a:lstStyle/>
          <a:p>
            <a:r>
              <a:rPr lang="en-US" altLang="zh-CN" b="1" dirty="0" smtClean="0"/>
              <a:t>4.3</a:t>
            </a:r>
            <a:r>
              <a:rPr lang="zh-CN" altLang="en-US" b="1" dirty="0" smtClean="0"/>
              <a:t>　非</a:t>
            </a:r>
            <a:r>
              <a:rPr lang="zh-CN" altLang="en-US" b="1" dirty="0"/>
              <a:t>语言沟通</a:t>
            </a:r>
          </a:p>
        </p:txBody>
      </p:sp>
      <p:sp>
        <p:nvSpPr>
          <p:cNvPr id="245763" name="Rectangle 3"/>
          <p:cNvSpPr>
            <a:spLocks noGrp="1" noChangeArrowheads="1"/>
          </p:cNvSpPr>
          <p:nvPr>
            <p:ph idx="1"/>
          </p:nvPr>
        </p:nvSpPr>
        <p:spPr/>
        <p:txBody>
          <a:bodyPr/>
          <a:lstStyle/>
          <a:p>
            <a:pPr>
              <a:lnSpc>
                <a:spcPct val="145000"/>
              </a:lnSpc>
            </a:pPr>
            <a:r>
              <a:rPr lang="zh-CN" altLang="en-US" sz="2000" dirty="0"/>
              <a:t>非语言沟通包括人体姿势、动作、面部表情、谈判中的停顿等。信息中的</a:t>
            </a:r>
            <a:r>
              <a:rPr lang="en-US" altLang="zh-CN" sz="2000" dirty="0"/>
              <a:t>55%</a:t>
            </a:r>
            <a:r>
              <a:rPr lang="zh-CN" altLang="en-US" sz="2000" dirty="0"/>
              <a:t>是通过非语言信号传递的。</a:t>
            </a:r>
          </a:p>
          <a:p>
            <a:pPr>
              <a:lnSpc>
                <a:spcPct val="145000"/>
              </a:lnSpc>
            </a:pPr>
            <a:r>
              <a:rPr lang="zh-CN" altLang="en-US" sz="2000" dirty="0"/>
              <a:t>非语言信号所传递的信息往往比语言信号所传递的信息更为真实。</a:t>
            </a:r>
          </a:p>
          <a:p>
            <a:pPr>
              <a:lnSpc>
                <a:spcPct val="145000"/>
              </a:lnSpc>
            </a:pPr>
            <a:r>
              <a:rPr lang="zh-CN" altLang="en-US" sz="2000" dirty="0"/>
              <a:t>谈判者就不仅要善于观察理解不同的非语言信号所传递的信息的含义，结合听和读所获得的信息来作出判断；而且要保持自身通过不同信号所传递的信息的一致性。</a:t>
            </a:r>
          </a:p>
          <a:p>
            <a:pPr>
              <a:lnSpc>
                <a:spcPct val="145000"/>
              </a:lnSpc>
            </a:pPr>
            <a:r>
              <a:rPr lang="zh-CN" altLang="en-US" sz="2000" dirty="0"/>
              <a:t>在国际商务谈判中，要注意到不同文化背景下非语言信号的差异。</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人体语言技巧 </a:t>
            </a:r>
            <a:endParaRPr lang="zh-CN" altLang="en-US" dirty="0"/>
          </a:p>
        </p:txBody>
      </p:sp>
      <p:sp>
        <p:nvSpPr>
          <p:cNvPr id="3" name="内容占位符 2"/>
          <p:cNvSpPr>
            <a:spLocks noGrp="1"/>
          </p:cNvSpPr>
          <p:nvPr>
            <p:ph idx="1"/>
          </p:nvPr>
        </p:nvSpPr>
        <p:spPr>
          <a:xfrm>
            <a:off x="457200" y="1219200"/>
            <a:ext cx="8305800" cy="5181600"/>
          </a:xfrm>
        </p:spPr>
        <p:txBody>
          <a:bodyPr>
            <a:normAutofit lnSpcReduction="10000"/>
          </a:bodyPr>
          <a:lstStyle/>
          <a:p>
            <a:r>
              <a:rPr lang="zh-CN" altLang="zh-CN" sz="2000" dirty="0" smtClean="0"/>
              <a:t>非</a:t>
            </a:r>
            <a:r>
              <a:rPr lang="zh-CN" altLang="zh-CN" sz="2000" dirty="0"/>
              <a:t>语言沟通方式非常广泛，既包括人体姿势、动作、面部表情、声调等人体语言，也包括衣着、礼物、时间、空间等</a:t>
            </a:r>
            <a:r>
              <a:rPr lang="zh-CN" altLang="zh-CN" sz="2000" dirty="0" smtClean="0"/>
              <a:t>。</a:t>
            </a:r>
            <a:endParaRPr lang="en-US" altLang="zh-CN" sz="2000" dirty="0" smtClean="0"/>
          </a:p>
          <a:p>
            <a:r>
              <a:rPr lang="zh-CN" altLang="zh-CN" sz="2000" dirty="0" smtClean="0"/>
              <a:t>作为</a:t>
            </a:r>
            <a:r>
              <a:rPr lang="zh-CN" altLang="zh-CN" sz="2000" dirty="0"/>
              <a:t>一名商务谈判者，应该具有丰富的无声语言知识，掌握无声语言技巧，对于洞察对方的心理状态、捕捉其内心活动的蛛丝马迹，进而促使谈判朝着有利于己方的方向发展具有重要意义。 </a:t>
            </a:r>
            <a:endParaRPr lang="en-US" altLang="zh-CN" sz="2000" dirty="0" smtClean="0"/>
          </a:p>
          <a:p>
            <a:r>
              <a:rPr lang="zh-CN" altLang="zh-CN" sz="2000" dirty="0" smtClean="0"/>
              <a:t>人体</a:t>
            </a:r>
            <a:r>
              <a:rPr lang="zh-CN" altLang="zh-CN" sz="2000" dirty="0"/>
              <a:t>语言</a:t>
            </a:r>
            <a:r>
              <a:rPr lang="zh-CN" altLang="zh-CN" sz="2000" dirty="0" smtClean="0"/>
              <a:t>技巧主要</a:t>
            </a:r>
            <a:r>
              <a:rPr lang="zh-CN" altLang="zh-CN" sz="2000" dirty="0"/>
              <a:t>是通过眼睛、面部表情、声调、手势和姿势等表现一定思想内容。 </a:t>
            </a:r>
          </a:p>
          <a:p>
            <a:pPr lvl="1"/>
            <a:r>
              <a:rPr lang="zh-CN" altLang="zh-CN" sz="2000" b="1" dirty="0" smtClean="0"/>
              <a:t>眼睛</a:t>
            </a:r>
            <a:r>
              <a:rPr lang="zh-CN" altLang="zh-CN" sz="2000" b="1" dirty="0"/>
              <a:t>语言 </a:t>
            </a:r>
            <a:endParaRPr lang="en-US" altLang="zh-CN" sz="2000" b="1" dirty="0" smtClean="0"/>
          </a:p>
          <a:p>
            <a:pPr lvl="1"/>
            <a:r>
              <a:rPr lang="zh-CN" altLang="zh-CN" sz="2000" b="1" dirty="0" smtClean="0"/>
              <a:t>表情</a:t>
            </a:r>
            <a:r>
              <a:rPr lang="zh-CN" altLang="zh-CN" sz="2000" b="1" dirty="0"/>
              <a:t>语言 </a:t>
            </a:r>
            <a:endParaRPr lang="zh-CN" altLang="zh-CN" sz="2000" dirty="0"/>
          </a:p>
          <a:p>
            <a:pPr lvl="1"/>
            <a:r>
              <a:rPr lang="zh-CN" altLang="zh-CN" sz="2000" b="1" dirty="0" smtClean="0"/>
              <a:t>声调</a:t>
            </a:r>
            <a:r>
              <a:rPr lang="zh-CN" altLang="zh-CN" sz="2000" b="1" dirty="0"/>
              <a:t>语言 </a:t>
            </a:r>
            <a:endParaRPr lang="zh-CN" altLang="zh-CN" sz="2000" dirty="0"/>
          </a:p>
          <a:p>
            <a:pPr lvl="1"/>
            <a:r>
              <a:rPr lang="zh-CN" altLang="zh-CN" sz="2000" b="1" dirty="0" smtClean="0"/>
              <a:t>手势</a:t>
            </a:r>
            <a:r>
              <a:rPr lang="zh-CN" altLang="zh-CN" sz="2000" b="1" dirty="0"/>
              <a:t>语言 </a:t>
            </a:r>
            <a:endParaRPr lang="zh-CN" altLang="zh-CN" sz="2000" dirty="0"/>
          </a:p>
          <a:p>
            <a:pPr lvl="1"/>
            <a:r>
              <a:rPr lang="zh-CN" altLang="zh-CN" sz="2000" b="1" dirty="0" smtClean="0"/>
              <a:t>姿态</a:t>
            </a:r>
            <a:r>
              <a:rPr lang="zh-CN" altLang="zh-CN" sz="2000" b="1" dirty="0"/>
              <a:t>语言 </a:t>
            </a:r>
            <a:endParaRPr lang="zh-CN" altLang="zh-CN" sz="2000" dirty="0"/>
          </a:p>
          <a:p>
            <a:pPr marL="0" indent="0">
              <a:buNone/>
            </a:pPr>
            <a:endParaRPr lang="en-US" altLang="zh-CN" sz="2000" b="1" dirty="0" smtClean="0">
              <a:solidFill>
                <a:srgbClr val="2F00B4"/>
              </a:solidFill>
              <a:latin typeface="楷体_GB2312" pitchFamily="49" charset="-122"/>
              <a:ea typeface="楷体_GB2312" pitchFamily="49" charset="-122"/>
            </a:endParaRPr>
          </a:p>
          <a:p>
            <a:pPr marL="0" indent="0">
              <a:buNone/>
            </a:pPr>
            <a:r>
              <a:rPr lang="zh-CN" altLang="zh-CN" sz="2000" b="1" dirty="0" smtClean="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演讲的肢体语言使用技巧</a:t>
            </a:r>
            <a:r>
              <a:rPr lang="zh-CN" altLang="zh-CN" sz="2000" b="1" dirty="0">
                <a:solidFill>
                  <a:srgbClr val="000066"/>
                </a:solidFill>
                <a:latin typeface="楷体_GB2312" pitchFamily="49" charset="-122"/>
                <a:ea typeface="楷体_GB2312" pitchFamily="49" charset="-122"/>
              </a:rPr>
              <a:t>（视频）</a:t>
            </a:r>
            <a:endParaRPr lang="zh-CN" altLang="zh-CN" sz="2000" dirty="0">
              <a:solidFill>
                <a:srgbClr val="000066"/>
              </a:solidFill>
              <a:latin typeface="楷体_GB2312" pitchFamily="49" charset="-122"/>
              <a:ea typeface="楷体_GB2312" pitchFamily="49" charset="-122"/>
            </a:endParaRPr>
          </a:p>
          <a:p>
            <a:pPr marL="0" indent="0">
              <a:buNone/>
            </a:pPr>
            <a:r>
              <a:rPr lang="zh-CN" altLang="zh-CN" sz="2000" b="1" dirty="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帮你少奋斗</a:t>
            </a:r>
            <a:r>
              <a:rPr lang="en-US" altLang="zh-CN" sz="2000" dirty="0">
                <a:solidFill>
                  <a:srgbClr val="000066"/>
                </a:solidFill>
                <a:latin typeface="楷体_GB2312" pitchFamily="49" charset="-122"/>
                <a:ea typeface="楷体_GB2312" pitchFamily="49" charset="-122"/>
              </a:rPr>
              <a:t>30</a:t>
            </a:r>
            <a:r>
              <a:rPr lang="zh-CN" altLang="zh-CN" sz="2000" dirty="0">
                <a:solidFill>
                  <a:srgbClr val="000066"/>
                </a:solidFill>
                <a:latin typeface="楷体_GB2312" pitchFamily="49" charset="-122"/>
                <a:ea typeface="楷体_GB2312" pitchFamily="49" charset="-122"/>
              </a:rPr>
              <a:t>年的肢体语言</a:t>
            </a:r>
            <a:r>
              <a:rPr lang="zh-CN" altLang="zh-CN" sz="2000" b="1" dirty="0">
                <a:solidFill>
                  <a:srgbClr val="000066"/>
                </a:solidFill>
                <a:latin typeface="楷体_GB2312" pitchFamily="49" charset="-122"/>
                <a:ea typeface="楷体_GB2312" pitchFamily="49" charset="-122"/>
              </a:rPr>
              <a:t>（视频</a:t>
            </a:r>
            <a:r>
              <a:rPr lang="zh-CN" altLang="zh-CN" sz="2000" b="1" dirty="0" smtClean="0">
                <a:solidFill>
                  <a:srgbClr val="000066"/>
                </a:solidFill>
                <a:latin typeface="楷体_GB2312" pitchFamily="49" charset="-122"/>
                <a:ea typeface="楷体_GB2312" pitchFamily="49" charset="-122"/>
              </a:rPr>
              <a:t>）</a:t>
            </a:r>
            <a:endParaRPr lang="en-US" altLang="zh-CN" sz="2000" b="1" dirty="0" smtClean="0">
              <a:solidFill>
                <a:srgbClr val="000066"/>
              </a:solidFill>
              <a:latin typeface="楷体_GB2312" pitchFamily="49" charset="-122"/>
              <a:ea typeface="楷体_GB2312" pitchFamily="49" charset="-122"/>
            </a:endParaRPr>
          </a:p>
          <a:p>
            <a:endParaRPr lang="zh-CN" altLang="en-US" sz="2000" dirty="0"/>
          </a:p>
        </p:txBody>
      </p:sp>
    </p:spTree>
    <p:extLst>
      <p:ext uri="{BB962C8B-B14F-4D97-AF65-F5344CB8AC3E}">
        <p14:creationId xmlns:p14="http://schemas.microsoft.com/office/powerpoint/2010/main" val="40502452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a:xfrm>
            <a:off x="773545" y="304800"/>
            <a:ext cx="7467600" cy="914400"/>
          </a:xfrm>
          <a:solidFill>
            <a:schemeClr val="accent3">
              <a:lumMod val="20000"/>
              <a:lumOff val="80000"/>
            </a:schemeClr>
          </a:solidFill>
        </p:spPr>
        <p:txBody>
          <a:bodyPr>
            <a:normAutofit/>
          </a:bodyPr>
          <a:lstStyle/>
          <a:p>
            <a:r>
              <a:rPr lang="en-US" altLang="zh-CN" b="1" dirty="0" smtClean="0">
                <a:latin typeface="Times New Roman" pitchFamily="18" charset="0"/>
              </a:rPr>
              <a:t>4.4</a:t>
            </a:r>
            <a:r>
              <a:rPr lang="zh-CN" altLang="en-US" b="1" dirty="0" smtClean="0">
                <a:latin typeface="Times New Roman" pitchFamily="18" charset="0"/>
              </a:rPr>
              <a:t>　电话</a:t>
            </a:r>
            <a:r>
              <a:rPr lang="zh-CN" altLang="en-US" b="1" dirty="0">
                <a:latin typeface="Times New Roman" pitchFamily="18" charset="0"/>
              </a:rPr>
              <a:t>沟通</a:t>
            </a:r>
          </a:p>
        </p:txBody>
      </p:sp>
      <p:sp>
        <p:nvSpPr>
          <p:cNvPr id="312323" name="Rectangle 3"/>
          <p:cNvSpPr>
            <a:spLocks noGrp="1" noChangeArrowheads="1"/>
          </p:cNvSpPr>
          <p:nvPr>
            <p:ph idx="1"/>
          </p:nvPr>
        </p:nvSpPr>
        <p:spPr>
          <a:xfrm>
            <a:off x="457200" y="1389965"/>
            <a:ext cx="7924800" cy="4114800"/>
          </a:xfrm>
        </p:spPr>
        <p:txBody>
          <a:bodyPr>
            <a:normAutofit/>
          </a:bodyPr>
          <a:lstStyle/>
          <a:p>
            <a:pPr>
              <a:spcBef>
                <a:spcPts val="600"/>
              </a:spcBef>
              <a:buFontTx/>
              <a:buNone/>
            </a:pPr>
            <a:r>
              <a:rPr lang="en-US" altLang="zh-CN" sz="2800" b="1" dirty="0" smtClean="0">
                <a:solidFill>
                  <a:srgbClr val="660033"/>
                </a:solidFill>
                <a:latin typeface="楷体_GB2312" pitchFamily="49" charset="-122"/>
                <a:ea typeface="楷体_GB2312" pitchFamily="49" charset="-122"/>
              </a:rPr>
              <a:t>4.4.1</a:t>
            </a:r>
            <a:r>
              <a:rPr lang="zh-CN" altLang="en-US" sz="2800" b="1" dirty="0" smtClean="0">
                <a:solidFill>
                  <a:srgbClr val="660033"/>
                </a:solidFill>
                <a:latin typeface="楷体_GB2312" pitchFamily="49" charset="-122"/>
                <a:ea typeface="楷体_GB2312" pitchFamily="49" charset="-122"/>
              </a:rPr>
              <a:t>　电话沟通的准备</a:t>
            </a:r>
          </a:p>
          <a:p>
            <a:pPr>
              <a:spcBef>
                <a:spcPts val="600"/>
              </a:spcBef>
              <a:buFontTx/>
              <a:buNone/>
            </a:pPr>
            <a:r>
              <a:rPr lang="en-US" altLang="zh-CN" sz="2000" b="1" dirty="0" smtClean="0"/>
              <a:t>1.</a:t>
            </a:r>
            <a:r>
              <a:rPr lang="zh-CN" altLang="en-US" sz="2000" b="1" dirty="0" smtClean="0"/>
              <a:t>电话形象：声音和语言</a:t>
            </a:r>
            <a:endParaRPr lang="zh-CN" altLang="en-US" sz="2000" dirty="0" smtClean="0"/>
          </a:p>
          <a:p>
            <a:pPr>
              <a:spcBef>
                <a:spcPts val="600"/>
              </a:spcBef>
              <a:buFontTx/>
              <a:buNone/>
            </a:pPr>
            <a:r>
              <a:rPr lang="zh-CN" altLang="en-US" sz="2000" dirty="0" smtClean="0"/>
              <a:t>　　电话是双方不见面的一种沟通方式，它是通过电话线或电波来传递信息的。你无法通过你的肢体语言来帮助自己传递这种情绪，你只有在语言上下工夫了，如果你的语言和声音尊重对方，礼貌热情，就会给对方留下良好的印象。</a:t>
            </a:r>
            <a:endParaRPr lang="en-US" altLang="zh-CN" sz="2000" dirty="0" smtClean="0"/>
          </a:p>
          <a:p>
            <a:pPr>
              <a:spcBef>
                <a:spcPts val="600"/>
              </a:spcBef>
              <a:buFontTx/>
              <a:buNone/>
            </a:pPr>
            <a:r>
              <a:rPr lang="en-US" altLang="zh-CN" sz="2000" b="1" dirty="0" smtClean="0"/>
              <a:t>2.</a:t>
            </a:r>
            <a:r>
              <a:rPr lang="zh-CN" altLang="en-US" sz="2000" b="1" dirty="0" smtClean="0"/>
              <a:t>打电话的时机</a:t>
            </a:r>
            <a:endParaRPr lang="zh-CN" altLang="en-US" sz="2000" dirty="0" smtClean="0"/>
          </a:p>
          <a:p>
            <a:pPr>
              <a:spcBef>
                <a:spcPts val="600"/>
              </a:spcBef>
              <a:buFontTx/>
              <a:buNone/>
            </a:pPr>
            <a:r>
              <a:rPr lang="zh-CN" altLang="en-US" sz="2000" dirty="0" smtClean="0"/>
              <a:t>　　与人沟通要换位思考、关注感受。往对方家里打电话，应避开早晨</a:t>
            </a:r>
            <a:r>
              <a:rPr lang="en-US" altLang="zh-CN" sz="2000" dirty="0" smtClean="0"/>
              <a:t>8</a:t>
            </a:r>
            <a:r>
              <a:rPr lang="zh-CN" altLang="en-US" sz="2000" dirty="0" smtClean="0"/>
              <a:t>点钟以前，晚上</a:t>
            </a:r>
            <a:r>
              <a:rPr lang="en-US" altLang="zh-CN" sz="2000" dirty="0" smtClean="0"/>
              <a:t>10</a:t>
            </a:r>
            <a:r>
              <a:rPr lang="zh-CN" altLang="en-US" sz="2000" dirty="0" smtClean="0"/>
              <a:t>点钟以后。往单位打电话谈，最好避开临下班前</a:t>
            </a:r>
            <a:r>
              <a:rPr lang="en-US" altLang="zh-CN" sz="2000" dirty="0" smtClean="0"/>
              <a:t>10</a:t>
            </a:r>
            <a:r>
              <a:rPr lang="zh-CN" altLang="en-US" sz="2000" dirty="0" smtClean="0"/>
              <a:t>分钟。对方不方便接听电话，如在高速路上、吃饭时、有重要的事情时，都不适宜继续谈话。</a:t>
            </a:r>
            <a:endParaRPr lang="zh-CN" altLang="en-US" sz="2000" dirty="0"/>
          </a:p>
        </p:txBody>
      </p:sp>
      <p:sp>
        <p:nvSpPr>
          <p:cNvPr id="2" name="矩形 1"/>
          <p:cNvSpPr/>
          <p:nvPr/>
        </p:nvSpPr>
        <p:spPr>
          <a:xfrm>
            <a:off x="1535545" y="5809350"/>
            <a:ext cx="5943600" cy="707886"/>
          </a:xfrm>
          <a:prstGeom prst="rect">
            <a:avLst/>
          </a:prstGeom>
        </p:spPr>
        <p:txBody>
          <a:bodyPr wrap="square">
            <a:spAutoFit/>
          </a:bodyPr>
          <a:lstStyle/>
          <a:p>
            <a:pPr marL="0" indent="0">
              <a:buNone/>
            </a:pPr>
            <a:r>
              <a:rPr lang="zh-CN" altLang="zh-CN" sz="2000" b="1" dirty="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打电话的礼仪和技巧</a:t>
            </a:r>
            <a:r>
              <a:rPr lang="zh-CN" altLang="zh-CN" sz="2000" b="1" dirty="0">
                <a:solidFill>
                  <a:srgbClr val="000066"/>
                </a:solidFill>
                <a:latin typeface="楷体_GB2312" pitchFamily="49" charset="-122"/>
                <a:ea typeface="楷体_GB2312" pitchFamily="49" charset="-122"/>
              </a:rPr>
              <a:t>（视频）</a:t>
            </a:r>
            <a:endParaRPr lang="zh-CN" altLang="zh-CN" sz="2000" dirty="0">
              <a:solidFill>
                <a:srgbClr val="000066"/>
              </a:solidFill>
              <a:latin typeface="楷体_GB2312" pitchFamily="49" charset="-122"/>
              <a:ea typeface="楷体_GB2312" pitchFamily="49" charset="-122"/>
            </a:endParaRPr>
          </a:p>
          <a:p>
            <a:pPr marL="0" indent="0">
              <a:buNone/>
            </a:pPr>
            <a:r>
              <a:rPr lang="zh-CN" altLang="zh-CN" sz="2000" b="1" dirty="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呼叫中心客服的电话沟通技巧</a:t>
            </a:r>
            <a:r>
              <a:rPr lang="zh-CN" altLang="zh-CN" sz="2000" b="1" dirty="0">
                <a:solidFill>
                  <a:srgbClr val="000066"/>
                </a:solidFill>
                <a:latin typeface="楷体_GB2312" pitchFamily="49" charset="-122"/>
                <a:ea typeface="楷体_GB2312" pitchFamily="49" charset="-122"/>
              </a:rPr>
              <a:t>（视频）</a:t>
            </a:r>
            <a:endParaRPr lang="zh-CN" altLang="zh-CN" sz="2000" dirty="0">
              <a:solidFill>
                <a:srgbClr val="000066"/>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762000" y="228600"/>
            <a:ext cx="6794500" cy="685800"/>
          </a:xfrm>
        </p:spPr>
        <p:txBody>
          <a:bodyPr>
            <a:normAutofit/>
          </a:bodyPr>
          <a:lstStyle/>
          <a:p>
            <a:pPr algn="l"/>
            <a:r>
              <a:rPr lang="en-US" altLang="zh-CN" sz="2800" b="1" dirty="0" smtClean="0">
                <a:latin typeface="楷体_GB2312" pitchFamily="49" charset="-122"/>
                <a:ea typeface="楷体_GB2312" pitchFamily="49" charset="-122"/>
              </a:rPr>
              <a:t>4.4.2</a:t>
            </a:r>
            <a:r>
              <a:rPr lang="zh-CN" altLang="en-US" sz="2800" b="1" dirty="0" smtClean="0">
                <a:latin typeface="楷体_GB2312" pitchFamily="49" charset="-122"/>
                <a:ea typeface="楷体_GB2312" pitchFamily="49" charset="-122"/>
              </a:rPr>
              <a:t>　打电话</a:t>
            </a:r>
            <a:r>
              <a:rPr lang="zh-CN" altLang="en-US" sz="2800" b="1" dirty="0">
                <a:latin typeface="楷体_GB2312" pitchFamily="49" charset="-122"/>
                <a:ea typeface="楷体_GB2312" pitchFamily="49" charset="-122"/>
              </a:rPr>
              <a:t>的技巧</a:t>
            </a:r>
          </a:p>
        </p:txBody>
      </p:sp>
      <p:sp>
        <p:nvSpPr>
          <p:cNvPr id="313347" name="Rectangle 3"/>
          <p:cNvSpPr>
            <a:spLocks noGrp="1" noChangeArrowheads="1"/>
          </p:cNvSpPr>
          <p:nvPr>
            <p:ph idx="1"/>
          </p:nvPr>
        </p:nvSpPr>
        <p:spPr>
          <a:xfrm>
            <a:off x="838200" y="1066800"/>
            <a:ext cx="7467600" cy="4953000"/>
          </a:xfrm>
        </p:spPr>
        <p:txBody>
          <a:bodyPr/>
          <a:lstStyle/>
          <a:p>
            <a:pPr>
              <a:lnSpc>
                <a:spcPct val="90000"/>
              </a:lnSpc>
              <a:buFontTx/>
              <a:buNone/>
            </a:pPr>
            <a:r>
              <a:rPr lang="zh-CN" altLang="en-US" sz="1800" b="1"/>
              <a:t>第一阶段：打电话前的准备事项</a:t>
            </a:r>
            <a:endParaRPr lang="zh-CN" altLang="en-US" sz="1800"/>
          </a:p>
          <a:p>
            <a:pPr>
              <a:lnSpc>
                <a:spcPct val="90000"/>
              </a:lnSpc>
              <a:buFontTx/>
              <a:buNone/>
            </a:pPr>
            <a:r>
              <a:rPr lang="zh-CN" altLang="en-US" sz="1800"/>
              <a:t>　　◆ 确认对方的电话号码，单位及姓名</a:t>
            </a:r>
          </a:p>
          <a:p>
            <a:pPr>
              <a:lnSpc>
                <a:spcPct val="90000"/>
              </a:lnSpc>
              <a:buFontTx/>
              <a:buNone/>
            </a:pPr>
            <a:r>
              <a:rPr lang="zh-CN" altLang="en-US" sz="1800"/>
              <a:t>　　◆ 准备好纸、笔及相关资料</a:t>
            </a:r>
          </a:p>
          <a:p>
            <a:pPr>
              <a:lnSpc>
                <a:spcPct val="90000"/>
              </a:lnSpc>
              <a:buFontTx/>
              <a:buNone/>
            </a:pPr>
            <a:r>
              <a:rPr lang="zh-CN" altLang="en-US" sz="1800"/>
              <a:t>　　◆ 写下要说的事情及次序</a:t>
            </a:r>
            <a:endParaRPr lang="zh-CN" altLang="en-US" sz="1800" b="1"/>
          </a:p>
          <a:p>
            <a:pPr>
              <a:lnSpc>
                <a:spcPct val="90000"/>
              </a:lnSpc>
              <a:buFontTx/>
              <a:buNone/>
            </a:pPr>
            <a:r>
              <a:rPr lang="zh-CN" altLang="en-US" sz="1800" b="1"/>
              <a:t>第二阶段：打招呼（语言握手）</a:t>
            </a:r>
            <a:endParaRPr lang="zh-CN" altLang="en-US" sz="1800"/>
          </a:p>
          <a:p>
            <a:pPr>
              <a:lnSpc>
                <a:spcPct val="90000"/>
              </a:lnSpc>
              <a:buFontTx/>
              <a:buNone/>
            </a:pPr>
            <a:r>
              <a:rPr lang="zh-CN" altLang="en-US" sz="1800"/>
              <a:t>　　◆ 电话通后，要先通报自己的单位或姓名：</a:t>
            </a:r>
            <a:r>
              <a:rPr lang="zh-CN" altLang="en-US" sz="1800">
                <a:latin typeface="Arial"/>
              </a:rPr>
              <a:t>“</a:t>
            </a:r>
            <a:r>
              <a:rPr lang="zh-CN" altLang="en-US" sz="1800"/>
              <a:t>您好，我是</a:t>
            </a:r>
            <a:r>
              <a:rPr lang="en-US" altLang="zh-CN" sz="1800"/>
              <a:t>XX</a:t>
            </a:r>
            <a:r>
              <a:rPr lang="zh-CN" altLang="en-US" sz="1800"/>
              <a:t>公司的业务员</a:t>
            </a:r>
            <a:r>
              <a:rPr lang="en-US" altLang="zh-CN" sz="1800"/>
              <a:t>XX</a:t>
            </a:r>
            <a:r>
              <a:rPr lang="zh-CN" altLang="en-US" sz="1800"/>
              <a:t>。</a:t>
            </a:r>
            <a:r>
              <a:rPr lang="zh-CN" altLang="en-US" sz="1800">
                <a:latin typeface="Arial"/>
              </a:rPr>
              <a:t>”</a:t>
            </a:r>
            <a:r>
              <a:rPr lang="zh-CN" altLang="en-US" sz="1800"/>
              <a:t>然后确认对方的名字。</a:t>
            </a:r>
          </a:p>
          <a:p>
            <a:pPr>
              <a:lnSpc>
                <a:spcPct val="90000"/>
              </a:lnSpc>
              <a:buFontTx/>
              <a:buNone/>
            </a:pPr>
            <a:r>
              <a:rPr lang="zh-CN" altLang="en-US" sz="1800"/>
              <a:t>　　◆ 礼貌地询问对方是否方便之后，再开始交谈。</a:t>
            </a:r>
          </a:p>
          <a:p>
            <a:pPr>
              <a:lnSpc>
                <a:spcPct val="90000"/>
              </a:lnSpc>
              <a:buFontTx/>
              <a:buNone/>
            </a:pPr>
            <a:r>
              <a:rPr lang="zh-CN" altLang="en-US" sz="1800"/>
              <a:t>　　◆ 在给身份地位高的人士打电话时，直呼其名是失礼的，应说：</a:t>
            </a:r>
            <a:r>
              <a:rPr lang="zh-CN" altLang="en-US" sz="1800">
                <a:latin typeface="Arial"/>
              </a:rPr>
              <a:t>“</a:t>
            </a:r>
            <a:r>
              <a:rPr lang="zh-CN" altLang="en-US" sz="1800"/>
              <a:t>您好，我是</a:t>
            </a:r>
            <a:r>
              <a:rPr lang="en-US" altLang="zh-CN" sz="1800"/>
              <a:t>XX</a:t>
            </a:r>
            <a:r>
              <a:rPr lang="zh-CN" altLang="en-US" sz="1800"/>
              <a:t>，我想跟</a:t>
            </a:r>
            <a:r>
              <a:rPr lang="en-US" altLang="zh-CN" sz="1800"/>
              <a:t>X</a:t>
            </a:r>
            <a:r>
              <a:rPr lang="zh-CN" altLang="en-US" sz="1800"/>
              <a:t>先生谈谈</a:t>
            </a:r>
            <a:r>
              <a:rPr lang="en-US" altLang="zh-CN" sz="1800"/>
              <a:t>XX</a:t>
            </a:r>
            <a:r>
              <a:rPr lang="zh-CN" altLang="en-US" sz="1800"/>
              <a:t>事情，不知是否方便？</a:t>
            </a:r>
            <a:r>
              <a:rPr lang="zh-CN" altLang="en-US" sz="1800">
                <a:latin typeface="Arial"/>
              </a:rPr>
              <a:t>”</a:t>
            </a:r>
            <a:endParaRPr lang="zh-CN" altLang="en-US" sz="1800" b="1"/>
          </a:p>
          <a:p>
            <a:pPr>
              <a:lnSpc>
                <a:spcPct val="90000"/>
              </a:lnSpc>
              <a:buFontTx/>
              <a:buNone/>
            </a:pPr>
            <a:r>
              <a:rPr lang="zh-CN" altLang="en-US" sz="1800" b="1"/>
              <a:t>第三阶段：讲述事由</a:t>
            </a:r>
            <a:endParaRPr lang="zh-CN" altLang="en-US" sz="1800"/>
          </a:p>
          <a:p>
            <a:pPr>
              <a:lnSpc>
                <a:spcPct val="90000"/>
              </a:lnSpc>
              <a:buFontTx/>
              <a:buNone/>
            </a:pPr>
            <a:r>
              <a:rPr lang="zh-CN" altLang="en-US" sz="1800"/>
              <a:t>　　◆ 讲述事由要简明扼要，声音和蔼，遵守</a:t>
            </a:r>
            <a:r>
              <a:rPr lang="en-US" altLang="zh-CN" sz="1800"/>
              <a:t>5W1H</a:t>
            </a:r>
            <a:r>
              <a:rPr lang="zh-CN" altLang="en-US" sz="1800"/>
              <a:t>原则（时间、地点、人物、事件、原因、怎么做）</a:t>
            </a:r>
          </a:p>
          <a:p>
            <a:pPr>
              <a:lnSpc>
                <a:spcPct val="90000"/>
              </a:lnSpc>
              <a:buFontTx/>
              <a:buNone/>
            </a:pPr>
            <a:r>
              <a:rPr lang="zh-CN" altLang="en-US" sz="1800"/>
              <a:t>　　◆ 简单地重复一遍事由，既重复重点，也要听取对方所谈事情。</a:t>
            </a:r>
            <a:endParaRPr lang="zh-CN" altLang="en-US" sz="1800" b="1"/>
          </a:p>
          <a:p>
            <a:pPr>
              <a:lnSpc>
                <a:spcPct val="90000"/>
              </a:lnSpc>
              <a:buFontTx/>
              <a:buNone/>
            </a:pPr>
            <a:r>
              <a:rPr lang="zh-CN" altLang="en-US" sz="1800" b="1"/>
              <a:t>第四阶段：结束通话</a:t>
            </a:r>
            <a:endParaRPr lang="zh-CN" altLang="en-US" sz="1800"/>
          </a:p>
          <a:p>
            <a:pPr>
              <a:lnSpc>
                <a:spcPct val="90000"/>
              </a:lnSpc>
              <a:buFontTx/>
              <a:buNone/>
            </a:pPr>
            <a:r>
              <a:rPr lang="zh-CN" altLang="en-US" sz="1800"/>
              <a:t>　　在通话结束前，表示谢意并道</a:t>
            </a:r>
            <a:r>
              <a:rPr lang="zh-CN" altLang="en-US" sz="1800">
                <a:latin typeface="Arial"/>
              </a:rPr>
              <a:t>“</a:t>
            </a:r>
            <a:r>
              <a:rPr lang="zh-CN" altLang="en-US" sz="1800"/>
              <a:t>再见</a:t>
            </a:r>
            <a:r>
              <a:rPr lang="zh-CN" altLang="en-US" sz="1800">
                <a:latin typeface="Arial"/>
              </a:rPr>
              <a:t>”</a:t>
            </a:r>
            <a:r>
              <a:rPr lang="zh-CN" altLang="en-US" sz="1800"/>
              <a:t>：</a:t>
            </a:r>
            <a:r>
              <a:rPr lang="zh-CN" altLang="en-US" sz="1800">
                <a:latin typeface="Arial"/>
              </a:rPr>
              <a:t>“</a:t>
            </a:r>
            <a:r>
              <a:rPr lang="zh-CN" altLang="en-US" sz="1800"/>
              <a:t>李先生，谢谢您，再见！</a:t>
            </a:r>
            <a:r>
              <a:rPr lang="zh-CN" altLang="en-US" sz="1800">
                <a:latin typeface="Arial"/>
              </a:rPr>
              <a:t>”</a:t>
            </a:r>
            <a:endParaRPr lang="zh-CN" altLang="en-US" sz="180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685800" y="152400"/>
            <a:ext cx="6870700" cy="685800"/>
          </a:xfrm>
        </p:spPr>
        <p:txBody>
          <a:bodyPr>
            <a:normAutofit/>
          </a:bodyPr>
          <a:lstStyle/>
          <a:p>
            <a:pPr algn="l"/>
            <a:r>
              <a:rPr lang="en-US" altLang="zh-CN" sz="2800" b="1" dirty="0" smtClean="0">
                <a:latin typeface="楷体_GB2312" pitchFamily="49" charset="-122"/>
                <a:ea typeface="楷体_GB2312" pitchFamily="49" charset="-122"/>
              </a:rPr>
              <a:t>4.4.3</a:t>
            </a:r>
            <a:r>
              <a:rPr lang="zh-CN" altLang="en-US" sz="2800" b="1" dirty="0" smtClean="0">
                <a:latin typeface="楷体_GB2312" pitchFamily="49" charset="-122"/>
                <a:ea typeface="楷体_GB2312" pitchFamily="49" charset="-122"/>
              </a:rPr>
              <a:t>　接电话</a:t>
            </a:r>
            <a:r>
              <a:rPr lang="zh-CN" altLang="en-US" sz="2800" b="1" dirty="0">
                <a:latin typeface="楷体_GB2312" pitchFamily="49" charset="-122"/>
                <a:ea typeface="楷体_GB2312" pitchFamily="49" charset="-122"/>
              </a:rPr>
              <a:t>的技巧</a:t>
            </a:r>
          </a:p>
        </p:txBody>
      </p:sp>
      <p:sp>
        <p:nvSpPr>
          <p:cNvPr id="314371" name="Rectangle 3"/>
          <p:cNvSpPr>
            <a:spLocks noGrp="1" noChangeArrowheads="1"/>
          </p:cNvSpPr>
          <p:nvPr>
            <p:ph idx="1"/>
          </p:nvPr>
        </p:nvSpPr>
        <p:spPr>
          <a:xfrm>
            <a:off x="990600" y="914400"/>
            <a:ext cx="7467600" cy="5562600"/>
          </a:xfrm>
        </p:spPr>
        <p:txBody>
          <a:bodyPr/>
          <a:lstStyle/>
          <a:p>
            <a:pPr>
              <a:lnSpc>
                <a:spcPct val="110000"/>
              </a:lnSpc>
              <a:buFontTx/>
              <a:buNone/>
            </a:pPr>
            <a:r>
              <a:rPr lang="zh-CN" altLang="en-US" sz="1400" b="1"/>
              <a:t>第一阶段：打招呼（语言握手）</a:t>
            </a:r>
            <a:endParaRPr lang="zh-CN" altLang="en-US" sz="1400"/>
          </a:p>
          <a:p>
            <a:pPr>
              <a:lnSpc>
                <a:spcPct val="110000"/>
              </a:lnSpc>
              <a:buFontTx/>
              <a:buNone/>
            </a:pPr>
            <a:r>
              <a:rPr lang="zh-CN" altLang="en-US" sz="1400"/>
              <a:t>　　◆ 最完美的接电话时机是在电话铃响的第三声接起来！</a:t>
            </a:r>
          </a:p>
          <a:p>
            <a:pPr>
              <a:lnSpc>
                <a:spcPct val="110000"/>
              </a:lnSpc>
              <a:buFontTx/>
              <a:buNone/>
            </a:pPr>
            <a:r>
              <a:rPr lang="zh-CN" altLang="en-US" sz="1400"/>
              <a:t>　　◆ 无论对方是谁，你都要让对方感到他得到了友好的接待，尽量使用礼貌用语，如：</a:t>
            </a:r>
            <a:r>
              <a:rPr lang="zh-CN" altLang="en-US" sz="1400">
                <a:latin typeface="Arial"/>
              </a:rPr>
              <a:t>“</a:t>
            </a:r>
            <a:r>
              <a:rPr lang="zh-CN" altLang="en-US" sz="1400"/>
              <a:t>请、请稍等、谢谢、对不起、再见</a:t>
            </a:r>
            <a:r>
              <a:rPr lang="zh-CN" altLang="en-US" sz="1400">
                <a:latin typeface="Arial"/>
              </a:rPr>
              <a:t>”</a:t>
            </a:r>
            <a:r>
              <a:rPr lang="zh-CN" altLang="en-US" sz="1400"/>
              <a:t>等。</a:t>
            </a:r>
          </a:p>
          <a:p>
            <a:pPr>
              <a:lnSpc>
                <a:spcPct val="110000"/>
              </a:lnSpc>
              <a:buFontTx/>
              <a:buNone/>
            </a:pPr>
            <a:r>
              <a:rPr lang="zh-CN" altLang="en-US" sz="1400"/>
              <a:t>　　◆ 告诉对方自己是谁，以免对方是误打，或再次询问而浪费时间。</a:t>
            </a:r>
          </a:p>
          <a:p>
            <a:pPr>
              <a:lnSpc>
                <a:spcPct val="110000"/>
              </a:lnSpc>
              <a:buFontTx/>
              <a:buNone/>
            </a:pPr>
            <a:r>
              <a:rPr lang="zh-CN" altLang="en-US" sz="1400"/>
              <a:t>　　◆ 确认对方是谁，然后致意问候：</a:t>
            </a:r>
            <a:r>
              <a:rPr lang="zh-CN" altLang="en-US" sz="1400">
                <a:latin typeface="Arial"/>
              </a:rPr>
              <a:t>“</a:t>
            </a:r>
            <a:r>
              <a:rPr lang="zh-CN" altLang="en-US" sz="1400"/>
              <a:t>对不起，请问您是哪一位？</a:t>
            </a:r>
            <a:r>
              <a:rPr lang="en-US" altLang="zh-CN" sz="1400">
                <a:latin typeface="Arial"/>
              </a:rPr>
              <a:t>……</a:t>
            </a:r>
            <a:r>
              <a:rPr lang="zh-CN" altLang="en-US" sz="1400"/>
              <a:t>您好！</a:t>
            </a:r>
            <a:r>
              <a:rPr lang="zh-CN" altLang="en-US" sz="1400">
                <a:latin typeface="Arial"/>
              </a:rPr>
              <a:t>”</a:t>
            </a:r>
            <a:endParaRPr lang="zh-CN" altLang="en-US" sz="1400" b="1"/>
          </a:p>
          <a:p>
            <a:pPr>
              <a:lnSpc>
                <a:spcPct val="110000"/>
              </a:lnSpc>
              <a:buFontTx/>
              <a:buNone/>
            </a:pPr>
            <a:r>
              <a:rPr lang="zh-CN" altLang="en-US" sz="1400" b="1"/>
              <a:t>第二阶段：专心聆听并提供帮助</a:t>
            </a:r>
            <a:endParaRPr lang="zh-CN" altLang="en-US" sz="1400"/>
          </a:p>
          <a:p>
            <a:pPr>
              <a:lnSpc>
                <a:spcPct val="110000"/>
              </a:lnSpc>
              <a:buFontTx/>
              <a:buNone/>
            </a:pPr>
            <a:r>
              <a:rPr lang="zh-CN" altLang="en-US" sz="1400"/>
              <a:t>  　 ◆电话旁边放有纸和铅笔，随时记下你所听到的信息。</a:t>
            </a:r>
          </a:p>
          <a:p>
            <a:pPr>
              <a:lnSpc>
                <a:spcPct val="110000"/>
              </a:lnSpc>
              <a:buFontTx/>
              <a:buNone/>
            </a:pPr>
            <a:r>
              <a:rPr lang="zh-CN" altLang="en-US" sz="1400"/>
              <a:t>　　◆ 以请求或委婉的语气，不要以要求的方式让对方提供信息。不要说：</a:t>
            </a:r>
            <a:r>
              <a:rPr lang="zh-CN" altLang="en-US" sz="1400">
                <a:latin typeface="Arial"/>
              </a:rPr>
              <a:t>“</a:t>
            </a:r>
            <a:r>
              <a:rPr lang="zh-CN" altLang="en-US" sz="1400"/>
              <a:t>你叫什么名字？</a:t>
            </a:r>
            <a:r>
              <a:rPr lang="zh-CN" altLang="en-US" sz="1400">
                <a:latin typeface="Arial"/>
              </a:rPr>
              <a:t>”</a:t>
            </a:r>
            <a:r>
              <a:rPr lang="zh-CN" altLang="en-US" sz="1400"/>
              <a:t>或</a:t>
            </a:r>
            <a:r>
              <a:rPr lang="zh-CN" altLang="en-US" sz="1400">
                <a:latin typeface="Arial"/>
              </a:rPr>
              <a:t>“</a:t>
            </a:r>
            <a:r>
              <a:rPr lang="zh-CN" altLang="en-US" sz="1400"/>
              <a:t>你的电话号码是什么？</a:t>
            </a:r>
            <a:r>
              <a:rPr lang="zh-CN" altLang="en-US" sz="1400">
                <a:latin typeface="Arial"/>
              </a:rPr>
              <a:t>”</a:t>
            </a:r>
            <a:r>
              <a:rPr lang="zh-CN" altLang="en-US" sz="1400"/>
              <a:t>；要说：</a:t>
            </a:r>
            <a:r>
              <a:rPr lang="zh-CN" altLang="en-US" sz="1400">
                <a:latin typeface="Arial"/>
              </a:rPr>
              <a:t>“</a:t>
            </a:r>
            <a:r>
              <a:rPr lang="zh-CN" altLang="en-US" sz="1400"/>
              <a:t>请问我可以知道你的名字吗？</a:t>
            </a:r>
            <a:r>
              <a:rPr lang="zh-CN" altLang="en-US" sz="1400">
                <a:latin typeface="Arial"/>
              </a:rPr>
              <a:t>”“</a:t>
            </a:r>
            <a:r>
              <a:rPr lang="zh-CN" altLang="en-US" sz="1400"/>
              <a:t>王先生有你的电话号码吗？</a:t>
            </a:r>
            <a:r>
              <a:rPr lang="zh-CN" altLang="en-US" sz="1400">
                <a:latin typeface="Arial"/>
              </a:rPr>
              <a:t>”</a:t>
            </a:r>
            <a:endParaRPr lang="zh-CN" altLang="en-US" sz="1400"/>
          </a:p>
          <a:p>
            <a:pPr>
              <a:lnSpc>
                <a:spcPct val="110000"/>
              </a:lnSpc>
              <a:buFontTx/>
              <a:buNone/>
            </a:pPr>
            <a:r>
              <a:rPr lang="zh-CN" altLang="en-US" sz="1400"/>
              <a:t>　　◆ 转接电话过的程中，要捂住话筒，使对方听不到这边的其它声音。</a:t>
            </a:r>
          </a:p>
          <a:p>
            <a:pPr>
              <a:lnSpc>
                <a:spcPct val="110000"/>
              </a:lnSpc>
              <a:buFontTx/>
              <a:buNone/>
            </a:pPr>
            <a:r>
              <a:rPr lang="zh-CN" altLang="en-US" sz="1400"/>
              <a:t>　　◆ 重复和确认是电话沟通中非常重要的技巧之一，以避免误会，或不致遗漏重要的信息等。通话中提及的金额、日期、数字、人名、地址等信息是必须要确认的。</a:t>
            </a:r>
          </a:p>
          <a:p>
            <a:pPr>
              <a:lnSpc>
                <a:spcPct val="110000"/>
              </a:lnSpc>
              <a:buFontTx/>
              <a:buNone/>
            </a:pPr>
            <a:r>
              <a:rPr lang="zh-CN" altLang="en-US" sz="1400"/>
              <a:t>　　◆ 如果是顾客的抱怨电话，最忌争辩，最明智的做法就是洗耳恭听，让顾客诉说不满，一边认真琢磨对方发火的根由，找到正确的解决方法，用肺腑之言感动顾客。</a:t>
            </a:r>
            <a:endParaRPr lang="zh-CN" altLang="en-US" sz="1400" b="1"/>
          </a:p>
          <a:p>
            <a:pPr>
              <a:lnSpc>
                <a:spcPct val="110000"/>
              </a:lnSpc>
              <a:buFontTx/>
              <a:buNone/>
            </a:pPr>
            <a:r>
              <a:rPr lang="zh-CN" altLang="en-US" sz="1400" b="1"/>
              <a:t>第三阶段：结束电话</a:t>
            </a:r>
            <a:endParaRPr lang="zh-CN" altLang="en-US" sz="1400"/>
          </a:p>
          <a:p>
            <a:pPr>
              <a:lnSpc>
                <a:spcPct val="110000"/>
              </a:lnSpc>
              <a:buFontTx/>
              <a:buNone/>
            </a:pPr>
            <a:r>
              <a:rPr lang="zh-CN" altLang="en-US" sz="1400"/>
              <a:t>　　◆在通话结束前，要让对方感受到你非常乐意帮忙，表示谢意并道</a:t>
            </a:r>
            <a:r>
              <a:rPr lang="zh-CN" altLang="en-US" sz="1400">
                <a:latin typeface="Arial"/>
              </a:rPr>
              <a:t>“</a:t>
            </a:r>
            <a:r>
              <a:rPr lang="zh-CN" altLang="en-US" sz="1400"/>
              <a:t>再见</a:t>
            </a:r>
            <a:r>
              <a:rPr lang="zh-CN" altLang="en-US" sz="1400">
                <a:latin typeface="Arial"/>
              </a:rPr>
              <a:t>”</a:t>
            </a:r>
            <a:r>
              <a:rPr lang="zh-CN" altLang="en-US" sz="1400"/>
              <a:t>；要等对方放下话筒后，再轻轻放下话筒。</a:t>
            </a:r>
          </a:p>
          <a:p>
            <a:pPr>
              <a:lnSpc>
                <a:spcPct val="110000"/>
              </a:lnSpc>
              <a:buFontTx/>
              <a:buNone/>
            </a:pPr>
            <a:r>
              <a:rPr lang="zh-CN" altLang="en-US" sz="1400"/>
              <a:t>　　◆ 在对方还在说话时就挂断电话是很不礼貌的。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a:solidFill>
            <a:schemeClr val="accent1">
              <a:lumMod val="20000"/>
              <a:lumOff val="80000"/>
            </a:schemeClr>
          </a:solidFill>
        </p:spPr>
        <p:txBody>
          <a:bodyPr/>
          <a:lstStyle/>
          <a:p>
            <a:r>
              <a:rPr lang="zh-CN" altLang="en-US" sz="3600" b="1" dirty="0"/>
              <a:t>第</a:t>
            </a:r>
            <a:r>
              <a:rPr lang="en-US" altLang="zh-CN" sz="3600" b="1" dirty="0"/>
              <a:t>5</a:t>
            </a:r>
            <a:r>
              <a:rPr lang="zh-CN" altLang="en-US" sz="3600" b="1" dirty="0"/>
              <a:t>章 国际商务谈判</a:t>
            </a:r>
          </a:p>
        </p:txBody>
      </p:sp>
      <p:sp>
        <p:nvSpPr>
          <p:cNvPr id="248835" name="Rectangle 3"/>
          <p:cNvSpPr>
            <a:spLocks noGrp="1" noChangeArrowheads="1"/>
          </p:cNvSpPr>
          <p:nvPr>
            <p:ph idx="1"/>
          </p:nvPr>
        </p:nvSpPr>
        <p:spPr/>
        <p:txBody>
          <a:bodyPr/>
          <a:lstStyle/>
          <a:p>
            <a:pPr>
              <a:lnSpc>
                <a:spcPct val="12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25000"/>
              </a:lnSpc>
              <a:buFontTx/>
              <a:buNone/>
            </a:pPr>
            <a:r>
              <a:rPr lang="zh-CN" altLang="en-US" sz="2400" dirty="0">
                <a:latin typeface="楷体_GB2312" pitchFamily="49" charset="-122"/>
                <a:ea typeface="楷体_GB2312" pitchFamily="49" charset="-122"/>
              </a:rPr>
              <a:t>◎国际谈判与国内谈判的共性特征</a:t>
            </a:r>
          </a:p>
          <a:p>
            <a:pPr>
              <a:lnSpc>
                <a:spcPct val="125000"/>
              </a:lnSpc>
              <a:buFontTx/>
              <a:buNone/>
            </a:pPr>
            <a:r>
              <a:rPr lang="zh-CN" altLang="en-US" sz="2400" dirty="0">
                <a:latin typeface="楷体_GB2312" pitchFamily="49" charset="-122"/>
                <a:ea typeface="楷体_GB2312" pitchFamily="49" charset="-122"/>
              </a:rPr>
              <a:t>◎国际谈判与国内谈判的区别比较</a:t>
            </a:r>
          </a:p>
          <a:p>
            <a:pPr>
              <a:lnSpc>
                <a:spcPct val="125000"/>
              </a:lnSpc>
              <a:buFontTx/>
              <a:buNone/>
            </a:pPr>
            <a:r>
              <a:rPr lang="zh-CN" altLang="en-US" sz="2400" dirty="0">
                <a:latin typeface="楷体_GB2312" pitchFamily="49" charset="-122"/>
                <a:ea typeface="楷体_GB2312" pitchFamily="49" charset="-122"/>
              </a:rPr>
              <a:t>◎美洲商人的谈判风格</a:t>
            </a:r>
          </a:p>
          <a:p>
            <a:pPr>
              <a:lnSpc>
                <a:spcPct val="125000"/>
              </a:lnSpc>
              <a:buFontTx/>
              <a:buNone/>
            </a:pPr>
            <a:r>
              <a:rPr lang="zh-CN" altLang="en-US" sz="2400" dirty="0">
                <a:latin typeface="楷体_GB2312" pitchFamily="49" charset="-122"/>
                <a:ea typeface="楷体_GB2312" pitchFamily="49" charset="-122"/>
              </a:rPr>
              <a:t>◎欧洲商人的谈判风格</a:t>
            </a:r>
          </a:p>
          <a:p>
            <a:pPr>
              <a:lnSpc>
                <a:spcPct val="125000"/>
              </a:lnSpc>
              <a:buFontTx/>
              <a:buNone/>
            </a:pPr>
            <a:r>
              <a:rPr lang="zh-CN" altLang="en-US" sz="2400" dirty="0">
                <a:latin typeface="楷体_GB2312" pitchFamily="49" charset="-122"/>
                <a:ea typeface="楷体_GB2312" pitchFamily="49" charset="-122"/>
              </a:rPr>
              <a:t>◎亚洲商人的谈判</a:t>
            </a:r>
            <a:r>
              <a:rPr lang="zh-CN" altLang="en-US" sz="2400" dirty="0" smtClean="0">
                <a:latin typeface="楷体_GB2312" pitchFamily="49" charset="-122"/>
                <a:ea typeface="楷体_GB2312" pitchFamily="49" charset="-122"/>
              </a:rPr>
              <a:t>风格</a:t>
            </a:r>
            <a:endParaRPr lang="en-US" altLang="zh-CN" sz="2400" dirty="0" smtClean="0">
              <a:latin typeface="楷体_GB2312" pitchFamily="49" charset="-122"/>
              <a:ea typeface="楷体_GB2312" pitchFamily="49" charset="-122"/>
            </a:endParaRPr>
          </a:p>
          <a:p>
            <a:pPr>
              <a:lnSpc>
                <a:spcPct val="125000"/>
              </a:lnSpc>
              <a:buFontTx/>
              <a:buNone/>
            </a:pPr>
            <a:r>
              <a:rPr lang="zh-CN" altLang="en-US" dirty="0">
                <a:latin typeface="楷体_GB2312" pitchFamily="49" charset="-122"/>
                <a:ea typeface="楷体_GB2312" pitchFamily="49" charset="-122"/>
              </a:rPr>
              <a:t>◎</a:t>
            </a:r>
            <a:r>
              <a:rPr lang="zh-CN" altLang="zh-CN" dirty="0" smtClean="0">
                <a:latin typeface="楷体_GB2312" pitchFamily="49" charset="-122"/>
                <a:ea typeface="楷体_GB2312" pitchFamily="49" charset="-122"/>
              </a:rPr>
              <a:t>大洋洲</a:t>
            </a:r>
            <a:r>
              <a:rPr lang="zh-CN" altLang="zh-CN" dirty="0">
                <a:latin typeface="楷体_GB2312" pitchFamily="49" charset="-122"/>
                <a:ea typeface="楷体_GB2312" pitchFamily="49" charset="-122"/>
              </a:rPr>
              <a:t>和非洲商人的谈判风格</a:t>
            </a:r>
            <a:endParaRPr lang="zh-CN" altLang="en-US" sz="2400" dirty="0">
              <a:latin typeface="楷体_GB2312" pitchFamily="49" charset="-122"/>
              <a:ea typeface="楷体_GB2312" pitchFamily="49" charset="-122"/>
            </a:endParaRPr>
          </a:p>
          <a:p>
            <a:endParaRPr lang="en-US" altLang="zh-CN" dirty="0"/>
          </a:p>
        </p:txBody>
      </p:sp>
      <p:pic>
        <p:nvPicPr>
          <p:cNvPr id="248836"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639698"/>
            <a:ext cx="3843337" cy="319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9858" name="Rectangle 2"/>
          <p:cNvSpPr>
            <a:spLocks noGrp="1" noChangeArrowheads="1"/>
          </p:cNvSpPr>
          <p:nvPr>
            <p:ph type="title"/>
          </p:nvPr>
        </p:nvSpPr>
        <p:spPr>
          <a:xfrm>
            <a:off x="609600" y="228600"/>
            <a:ext cx="7848600" cy="868362"/>
          </a:xfrm>
          <a:solidFill>
            <a:schemeClr val="accent3">
              <a:lumMod val="20000"/>
              <a:lumOff val="80000"/>
            </a:schemeClr>
          </a:solidFill>
        </p:spPr>
        <p:txBody>
          <a:bodyPr>
            <a:normAutofit/>
          </a:bodyPr>
          <a:lstStyle/>
          <a:p>
            <a:r>
              <a:rPr lang="en-US" altLang="zh-CN" sz="3200" b="1" dirty="0" smtClean="0"/>
              <a:t>5.1</a:t>
            </a:r>
            <a:r>
              <a:rPr lang="zh-CN" altLang="en-US" sz="3200" b="1" dirty="0" smtClean="0"/>
              <a:t>　国际</a:t>
            </a:r>
            <a:r>
              <a:rPr lang="zh-CN" altLang="en-US" sz="3200" b="1" dirty="0"/>
              <a:t>商务谈判概述</a:t>
            </a:r>
          </a:p>
        </p:txBody>
      </p:sp>
      <p:sp>
        <p:nvSpPr>
          <p:cNvPr id="249859" name="Rectangle 3"/>
          <p:cNvSpPr>
            <a:spLocks noGrp="1" noChangeArrowheads="1"/>
          </p:cNvSpPr>
          <p:nvPr>
            <p:ph idx="1"/>
          </p:nvPr>
        </p:nvSpPr>
        <p:spPr>
          <a:xfrm>
            <a:off x="609600" y="1371600"/>
            <a:ext cx="8153400" cy="4876800"/>
          </a:xfrm>
        </p:spPr>
        <p:txBody>
          <a:bodyPr/>
          <a:lstStyle/>
          <a:p>
            <a:pPr>
              <a:lnSpc>
                <a:spcPct val="190000"/>
              </a:lnSpc>
              <a:buFontTx/>
              <a:buNone/>
            </a:pPr>
            <a:r>
              <a:rPr lang="en-US" altLang="zh-CN" sz="2800" b="1" dirty="0" smtClean="0">
                <a:solidFill>
                  <a:srgbClr val="660033"/>
                </a:solidFill>
                <a:latin typeface="楷体_GB2312" pitchFamily="49" charset="-122"/>
                <a:ea typeface="楷体_GB2312" pitchFamily="49" charset="-122"/>
              </a:rPr>
              <a:t>5.1.1</a:t>
            </a:r>
            <a:r>
              <a:rPr lang="zh-CN" altLang="en-US" sz="2800" b="1" dirty="0" smtClean="0">
                <a:solidFill>
                  <a:srgbClr val="660033"/>
                </a:solidFill>
                <a:latin typeface="楷体_GB2312" pitchFamily="49" charset="-122"/>
                <a:ea typeface="楷体_GB2312" pitchFamily="49" charset="-122"/>
              </a:rPr>
              <a:t>　国际</a:t>
            </a:r>
            <a:r>
              <a:rPr lang="zh-CN" altLang="en-US" sz="2800" b="1" dirty="0">
                <a:solidFill>
                  <a:srgbClr val="660033"/>
                </a:solidFill>
                <a:latin typeface="楷体_GB2312" pitchFamily="49" charset="-122"/>
                <a:ea typeface="楷体_GB2312" pitchFamily="49" charset="-122"/>
              </a:rPr>
              <a:t>谈判与国内谈判的共性特征</a:t>
            </a:r>
          </a:p>
          <a:p>
            <a:pPr>
              <a:lnSpc>
                <a:spcPct val="190000"/>
              </a:lnSpc>
            </a:pPr>
            <a:r>
              <a:rPr lang="zh-CN" altLang="en-US" sz="2400" dirty="0" smtClean="0">
                <a:latin typeface="楷体_GB2312" pitchFamily="49" charset="-122"/>
                <a:ea typeface="楷体_GB2312" pitchFamily="49" charset="-122"/>
              </a:rPr>
              <a:t>为</a:t>
            </a:r>
            <a:r>
              <a:rPr lang="zh-CN" altLang="en-US" sz="2400" dirty="0">
                <a:latin typeface="楷体_GB2312" pitchFamily="49" charset="-122"/>
                <a:ea typeface="楷体_GB2312" pitchFamily="49" charset="-122"/>
              </a:rPr>
              <a:t>特定目的与特定对手的磋商</a:t>
            </a:r>
          </a:p>
          <a:p>
            <a:pPr>
              <a:lnSpc>
                <a:spcPct val="190000"/>
              </a:lnSpc>
            </a:pPr>
            <a:r>
              <a:rPr lang="zh-CN" altLang="en-US" sz="2400" dirty="0" smtClean="0">
                <a:latin typeface="楷体_GB2312" pitchFamily="49" charset="-122"/>
                <a:ea typeface="楷体_GB2312" pitchFamily="49" charset="-122"/>
              </a:rPr>
              <a:t>谈判</a:t>
            </a:r>
            <a:r>
              <a:rPr lang="zh-CN" altLang="en-US" sz="2400" dirty="0">
                <a:latin typeface="楷体_GB2312" pitchFamily="49" charset="-122"/>
                <a:ea typeface="楷体_GB2312" pitchFamily="49" charset="-122"/>
              </a:rPr>
              <a:t>的基本模式是一致的</a:t>
            </a:r>
          </a:p>
          <a:p>
            <a:pPr>
              <a:lnSpc>
                <a:spcPct val="190000"/>
              </a:lnSpc>
            </a:pPr>
            <a:r>
              <a:rPr lang="zh-CN" altLang="en-US" sz="2400" dirty="0" smtClean="0">
                <a:latin typeface="楷体_GB2312" pitchFamily="49" charset="-122"/>
                <a:ea typeface="楷体_GB2312" pitchFamily="49" charset="-122"/>
              </a:rPr>
              <a:t>国内</a:t>
            </a:r>
            <a:r>
              <a:rPr lang="zh-CN" altLang="en-US" sz="2400" dirty="0">
                <a:latin typeface="楷体_GB2312" pitchFamily="49" charset="-122"/>
                <a:ea typeface="楷体_GB2312" pitchFamily="49" charset="-122"/>
              </a:rPr>
              <a:t>、国际市场经营活动的协调</a:t>
            </a:r>
          </a:p>
          <a:p>
            <a:pPr>
              <a:buFontTx/>
              <a:buNone/>
            </a:pPr>
            <a:endParaRPr lang="en-US" altLang="zh-CN" sz="2800"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5.1.2</a:t>
            </a:r>
            <a:r>
              <a:rPr lang="zh-CN" altLang="en-US" sz="2800" b="1" dirty="0" smtClean="0">
                <a:latin typeface="楷体_GB2312" pitchFamily="49" charset="-122"/>
                <a:ea typeface="楷体_GB2312" pitchFamily="49" charset="-122"/>
              </a:rPr>
              <a:t>　国际</a:t>
            </a:r>
            <a:r>
              <a:rPr lang="zh-CN" altLang="en-US" sz="2800" b="1" dirty="0">
                <a:latin typeface="楷体_GB2312" pitchFamily="49" charset="-122"/>
                <a:ea typeface="楷体_GB2312" pitchFamily="49" charset="-122"/>
              </a:rPr>
              <a:t>谈判与国内谈判的区别</a:t>
            </a:r>
          </a:p>
        </p:txBody>
      </p:sp>
      <p:pic>
        <p:nvPicPr>
          <p:cNvPr id="250884" name="Picture 4" descr="5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362200"/>
            <a:ext cx="4419600" cy="3389313"/>
          </a:xfrm>
          <a:prstGeom prst="rect">
            <a:avLst/>
          </a:prstGeom>
          <a:noFill/>
          <a:extLst>
            <a:ext uri="{909E8E84-426E-40DD-AFC4-6F175D3DCCD1}">
              <a14:hiddenFill xmlns:a14="http://schemas.microsoft.com/office/drawing/2010/main">
                <a:solidFill>
                  <a:srgbClr val="FFFFFF"/>
                </a:solidFill>
              </a14:hiddenFill>
            </a:ext>
          </a:extLst>
        </p:spPr>
      </p:pic>
      <p:sp>
        <p:nvSpPr>
          <p:cNvPr id="250885" name="Rectangle 5"/>
          <p:cNvSpPr>
            <a:spLocks noChangeArrowheads="1"/>
          </p:cNvSpPr>
          <p:nvPr/>
        </p:nvSpPr>
        <p:spPr bwMode="auto">
          <a:xfrm>
            <a:off x="849312" y="1720850"/>
            <a:ext cx="74453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dirty="0">
                <a:latin typeface="微软雅黑" pitchFamily="34" charset="-122"/>
                <a:ea typeface="微软雅黑" pitchFamily="34" charset="-122"/>
              </a:rPr>
              <a:t>两者的根本区别源于谈判者成长和生活的环境及谈判活动与谈判协议履行的环境的差异：</a:t>
            </a:r>
          </a:p>
        </p:txBody>
      </p:sp>
      <p:sp>
        <p:nvSpPr>
          <p:cNvPr id="2" name="矩形 1"/>
          <p:cNvSpPr/>
          <p:nvPr/>
        </p:nvSpPr>
        <p:spPr>
          <a:xfrm>
            <a:off x="2628198" y="6019800"/>
            <a:ext cx="3887603" cy="369332"/>
          </a:xfrm>
          <a:prstGeom prst="rect">
            <a:avLst/>
          </a:prstGeom>
          <a:solidFill>
            <a:schemeClr val="accent5">
              <a:lumMod val="20000"/>
              <a:lumOff val="80000"/>
            </a:schemeClr>
          </a:solidFill>
        </p:spPr>
        <p:txBody>
          <a:bodyPr wrap="none">
            <a:spAutoFit/>
          </a:bodyPr>
          <a:lstStyle/>
          <a:p>
            <a:r>
              <a:rPr lang="zh-CN" altLang="zh-CN" b="1" dirty="0">
                <a:latin typeface="楷体_GB2312" pitchFamily="49" charset="-122"/>
                <a:ea typeface="楷体_GB2312" pitchFamily="49" charset="-122"/>
              </a:rPr>
              <a:t>【视野拓展】</a:t>
            </a:r>
            <a:r>
              <a:rPr lang="zh-CN" altLang="zh-CN" dirty="0">
                <a:latin typeface="楷体_GB2312" pitchFamily="49" charset="-122"/>
                <a:ea typeface="楷体_GB2312" pitchFamily="49" charset="-122"/>
              </a:rPr>
              <a:t>国际贸易中的谈判技巧</a:t>
            </a:r>
            <a:endParaRPr lang="zh-CN" altLang="en-US"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5.1.3</a:t>
            </a:r>
            <a:r>
              <a:rPr lang="zh-CN" altLang="en-US" sz="2800" b="1" dirty="0" smtClean="0">
                <a:latin typeface="楷体_GB2312" pitchFamily="49" charset="-122"/>
                <a:ea typeface="楷体_GB2312" pitchFamily="49" charset="-122"/>
              </a:rPr>
              <a:t>　国际</a:t>
            </a:r>
            <a:r>
              <a:rPr lang="zh-CN" altLang="en-US" sz="2800" b="1" dirty="0">
                <a:latin typeface="楷体_GB2312" pitchFamily="49" charset="-122"/>
                <a:ea typeface="楷体_GB2312" pitchFamily="49" charset="-122"/>
              </a:rPr>
              <a:t>谈判成功的基本要求</a:t>
            </a:r>
          </a:p>
        </p:txBody>
      </p:sp>
      <p:sp>
        <p:nvSpPr>
          <p:cNvPr id="251908" name="Freeform 4"/>
          <p:cNvSpPr>
            <a:spLocks/>
          </p:cNvSpPr>
          <p:nvPr/>
        </p:nvSpPr>
        <p:spPr bwMode="gray">
          <a:xfrm>
            <a:off x="2209800" y="2971800"/>
            <a:ext cx="1524000" cy="10048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251910" name="AutoShape 6"/>
          <p:cNvSpPr>
            <a:spLocks noChangeArrowheads="1"/>
          </p:cNvSpPr>
          <p:nvPr/>
        </p:nvSpPr>
        <p:spPr bwMode="auto">
          <a:xfrm>
            <a:off x="981075" y="4149725"/>
            <a:ext cx="2295525" cy="879475"/>
          </a:xfrm>
          <a:prstGeom prst="roundRect">
            <a:avLst>
              <a:gd name="adj" fmla="val 4690"/>
            </a:avLst>
          </a:prstGeom>
          <a:noFill/>
          <a:ln w="57150">
            <a:solidFill>
              <a:schemeClr val="folHlink"/>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1" name="AutoShape 7"/>
          <p:cNvSpPr>
            <a:spLocks noChangeArrowheads="1"/>
          </p:cNvSpPr>
          <p:nvPr/>
        </p:nvSpPr>
        <p:spPr bwMode="gray">
          <a:xfrm>
            <a:off x="1196975" y="4006850"/>
            <a:ext cx="1863725" cy="287338"/>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2" name="AutoShape 8"/>
          <p:cNvSpPr>
            <a:spLocks noChangeArrowheads="1"/>
          </p:cNvSpPr>
          <p:nvPr/>
        </p:nvSpPr>
        <p:spPr bwMode="auto">
          <a:xfrm flipH="1">
            <a:off x="2881313" y="4078288"/>
            <a:ext cx="71437"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3" name="AutoShape 9"/>
          <p:cNvSpPr>
            <a:spLocks noChangeArrowheads="1"/>
          </p:cNvSpPr>
          <p:nvPr/>
        </p:nvSpPr>
        <p:spPr bwMode="auto">
          <a:xfrm flipH="1">
            <a:off x="1298575" y="4078288"/>
            <a:ext cx="73025"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4" name="Text Box 10"/>
          <p:cNvSpPr txBox="1">
            <a:spLocks noChangeArrowheads="1"/>
          </p:cNvSpPr>
          <p:nvPr/>
        </p:nvSpPr>
        <p:spPr bwMode="gray">
          <a:xfrm>
            <a:off x="1762125" y="3970338"/>
            <a:ext cx="717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a:solidFill>
                  <a:schemeClr val="bg1"/>
                </a:solidFill>
                <a:latin typeface="Arial" charset="0"/>
                <a:ea typeface="楷体_GB2312" pitchFamily="49" charset="-122"/>
              </a:rPr>
              <a:t>要求一</a:t>
            </a:r>
          </a:p>
        </p:txBody>
      </p:sp>
      <p:sp>
        <p:nvSpPr>
          <p:cNvPr id="251915" name="Text Box 11"/>
          <p:cNvSpPr txBox="1">
            <a:spLocks noChangeArrowheads="1"/>
          </p:cNvSpPr>
          <p:nvPr/>
        </p:nvSpPr>
        <p:spPr bwMode="auto">
          <a:xfrm>
            <a:off x="1057275" y="4410075"/>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a:solidFill>
                  <a:srgbClr val="000000"/>
                </a:solidFill>
                <a:latin typeface="Arial" charset="0"/>
                <a:ea typeface="楷体_GB2312" pitchFamily="49" charset="-122"/>
              </a:rPr>
              <a:t>要有更充分的准备</a:t>
            </a:r>
          </a:p>
        </p:txBody>
      </p:sp>
      <p:sp>
        <p:nvSpPr>
          <p:cNvPr id="251916" name="AutoShape 12"/>
          <p:cNvSpPr>
            <a:spLocks noChangeArrowheads="1"/>
          </p:cNvSpPr>
          <p:nvPr/>
        </p:nvSpPr>
        <p:spPr bwMode="auto">
          <a:xfrm>
            <a:off x="3657600" y="3473450"/>
            <a:ext cx="2295525" cy="879475"/>
          </a:xfrm>
          <a:prstGeom prst="roundRect">
            <a:avLst>
              <a:gd name="adj" fmla="val 4690"/>
            </a:avLst>
          </a:prstGeom>
          <a:noFill/>
          <a:ln w="57150">
            <a:solidFill>
              <a:schemeClr val="folHlink"/>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ea typeface="楷体_GB2312" pitchFamily="49" charset="-122"/>
            </a:endParaRPr>
          </a:p>
        </p:txBody>
      </p:sp>
      <p:sp>
        <p:nvSpPr>
          <p:cNvPr id="251917" name="AutoShape 13"/>
          <p:cNvSpPr>
            <a:spLocks noChangeArrowheads="1"/>
          </p:cNvSpPr>
          <p:nvPr/>
        </p:nvSpPr>
        <p:spPr bwMode="gray">
          <a:xfrm>
            <a:off x="3873500" y="3330575"/>
            <a:ext cx="1863725" cy="287338"/>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8" name="AutoShape 14"/>
          <p:cNvSpPr>
            <a:spLocks noChangeArrowheads="1"/>
          </p:cNvSpPr>
          <p:nvPr/>
        </p:nvSpPr>
        <p:spPr bwMode="auto">
          <a:xfrm flipH="1">
            <a:off x="5557838" y="3402013"/>
            <a:ext cx="71437"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9" name="AutoShape 15"/>
          <p:cNvSpPr>
            <a:spLocks noChangeArrowheads="1"/>
          </p:cNvSpPr>
          <p:nvPr/>
        </p:nvSpPr>
        <p:spPr bwMode="auto">
          <a:xfrm flipH="1">
            <a:off x="3975100" y="3402013"/>
            <a:ext cx="73025"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0" name="Text Box 16"/>
          <p:cNvSpPr txBox="1">
            <a:spLocks noChangeArrowheads="1"/>
          </p:cNvSpPr>
          <p:nvPr/>
        </p:nvSpPr>
        <p:spPr bwMode="gray">
          <a:xfrm>
            <a:off x="4438650" y="3294063"/>
            <a:ext cx="717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a:solidFill>
                  <a:schemeClr val="bg1"/>
                </a:solidFill>
                <a:latin typeface="Arial" charset="0"/>
                <a:ea typeface="楷体_GB2312" pitchFamily="49" charset="-122"/>
              </a:rPr>
              <a:t>要求二</a:t>
            </a:r>
          </a:p>
        </p:txBody>
      </p:sp>
      <p:sp>
        <p:nvSpPr>
          <p:cNvPr id="251921" name="Text Box 17"/>
          <p:cNvSpPr txBox="1">
            <a:spLocks noChangeArrowheads="1"/>
          </p:cNvSpPr>
          <p:nvPr/>
        </p:nvSpPr>
        <p:spPr bwMode="auto">
          <a:xfrm>
            <a:off x="3733800" y="3733800"/>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a:solidFill>
                  <a:srgbClr val="000000"/>
                </a:solidFill>
                <a:latin typeface="Arial" charset="0"/>
                <a:ea typeface="楷体_GB2312" pitchFamily="49" charset="-122"/>
              </a:rPr>
              <a:t>正确对待文化差异</a:t>
            </a:r>
          </a:p>
        </p:txBody>
      </p:sp>
      <p:sp>
        <p:nvSpPr>
          <p:cNvPr id="251922" name="Freeform 18"/>
          <p:cNvSpPr>
            <a:spLocks/>
          </p:cNvSpPr>
          <p:nvPr/>
        </p:nvSpPr>
        <p:spPr bwMode="gray">
          <a:xfrm>
            <a:off x="4876800" y="2286000"/>
            <a:ext cx="1524000" cy="10048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251923" name="AutoShape 19"/>
          <p:cNvSpPr>
            <a:spLocks noChangeArrowheads="1"/>
          </p:cNvSpPr>
          <p:nvPr/>
        </p:nvSpPr>
        <p:spPr bwMode="auto">
          <a:xfrm>
            <a:off x="6261100" y="2809875"/>
            <a:ext cx="2295525" cy="879475"/>
          </a:xfrm>
          <a:prstGeom prst="roundRect">
            <a:avLst>
              <a:gd name="adj" fmla="val 4690"/>
            </a:avLst>
          </a:prstGeom>
          <a:noFill/>
          <a:ln w="57150">
            <a:solidFill>
              <a:schemeClr val="folHlink"/>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ea typeface="楷体_GB2312" pitchFamily="49" charset="-122"/>
            </a:endParaRPr>
          </a:p>
        </p:txBody>
      </p:sp>
      <p:sp>
        <p:nvSpPr>
          <p:cNvPr id="251924" name="AutoShape 20"/>
          <p:cNvSpPr>
            <a:spLocks noChangeArrowheads="1"/>
          </p:cNvSpPr>
          <p:nvPr/>
        </p:nvSpPr>
        <p:spPr bwMode="gray">
          <a:xfrm>
            <a:off x="6477000" y="2667000"/>
            <a:ext cx="1863725" cy="287338"/>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5" name="AutoShape 21"/>
          <p:cNvSpPr>
            <a:spLocks noChangeArrowheads="1"/>
          </p:cNvSpPr>
          <p:nvPr/>
        </p:nvSpPr>
        <p:spPr bwMode="auto">
          <a:xfrm flipH="1">
            <a:off x="8161338" y="2738438"/>
            <a:ext cx="71437"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6" name="AutoShape 22"/>
          <p:cNvSpPr>
            <a:spLocks noChangeArrowheads="1"/>
          </p:cNvSpPr>
          <p:nvPr/>
        </p:nvSpPr>
        <p:spPr bwMode="auto">
          <a:xfrm flipH="1">
            <a:off x="6578600" y="2738438"/>
            <a:ext cx="73025"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7" name="Text Box 23"/>
          <p:cNvSpPr txBox="1">
            <a:spLocks noChangeArrowheads="1"/>
          </p:cNvSpPr>
          <p:nvPr/>
        </p:nvSpPr>
        <p:spPr bwMode="gray">
          <a:xfrm>
            <a:off x="7042150" y="2630488"/>
            <a:ext cx="717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a:solidFill>
                  <a:schemeClr val="bg1"/>
                </a:solidFill>
                <a:latin typeface="Arial" charset="0"/>
                <a:ea typeface="楷体_GB2312" pitchFamily="49" charset="-122"/>
              </a:rPr>
              <a:t>要求三</a:t>
            </a:r>
          </a:p>
        </p:txBody>
      </p:sp>
      <p:sp>
        <p:nvSpPr>
          <p:cNvPr id="251928" name="Text Box 24"/>
          <p:cNvSpPr txBox="1">
            <a:spLocks noChangeArrowheads="1"/>
          </p:cNvSpPr>
          <p:nvPr/>
        </p:nvSpPr>
        <p:spPr bwMode="auto">
          <a:xfrm>
            <a:off x="6273800" y="3070225"/>
            <a:ext cx="234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a:solidFill>
                  <a:srgbClr val="000000"/>
                </a:solidFill>
                <a:latin typeface="Arial" charset="0"/>
                <a:ea typeface="楷体_GB2312" pitchFamily="49" charset="-122"/>
              </a:rPr>
              <a:t>具备良好的外语技能</a:t>
            </a:r>
          </a:p>
        </p:txBody>
      </p:sp>
      <p:sp>
        <p:nvSpPr>
          <p:cNvPr id="2" name="矩形 1"/>
          <p:cNvSpPr/>
          <p:nvPr/>
        </p:nvSpPr>
        <p:spPr>
          <a:xfrm>
            <a:off x="2083666" y="5574145"/>
            <a:ext cx="6222423" cy="369332"/>
          </a:xfrm>
          <a:prstGeom prst="rect">
            <a:avLst/>
          </a:prstGeom>
          <a:solidFill>
            <a:schemeClr val="accent3">
              <a:lumMod val="20000"/>
              <a:lumOff val="80000"/>
            </a:schemeClr>
          </a:solidFill>
        </p:spPr>
        <p:txBody>
          <a:bodyPr wrap="square">
            <a:spAutoFit/>
          </a:bodyPr>
          <a:lstStyle/>
          <a:p>
            <a:r>
              <a:rPr lang="zh-CN" altLang="zh-CN" b="1" dirty="0">
                <a:solidFill>
                  <a:srgbClr val="000066"/>
                </a:solidFill>
                <a:latin typeface="楷体_GB2312" pitchFamily="49" charset="-122"/>
                <a:ea typeface="楷体_GB2312" pitchFamily="49" charset="-122"/>
              </a:rPr>
              <a:t>【视野拓展】从中国的酒桌文化看“中国式关系”（视频）</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5.2</a:t>
            </a:r>
            <a:r>
              <a:rPr lang="zh-CN" altLang="en-US" sz="3200" b="1" dirty="0" smtClean="0"/>
              <a:t>　美洲</a:t>
            </a:r>
            <a:r>
              <a:rPr lang="zh-CN" altLang="en-US" sz="3200" b="1" dirty="0"/>
              <a:t>商人的谈判风格</a:t>
            </a:r>
          </a:p>
        </p:txBody>
      </p:sp>
      <p:sp>
        <p:nvSpPr>
          <p:cNvPr id="252931" name="Rectangle 3"/>
          <p:cNvSpPr>
            <a:spLocks noGrp="1" noChangeArrowheads="1"/>
          </p:cNvSpPr>
          <p:nvPr>
            <p:ph idx="1"/>
          </p:nvPr>
        </p:nvSpPr>
        <p:spPr/>
        <p:txBody>
          <a:bodyPr/>
          <a:lstStyle/>
          <a:p>
            <a:pPr>
              <a:lnSpc>
                <a:spcPct val="150000"/>
              </a:lnSpc>
              <a:buFontTx/>
              <a:buNone/>
            </a:pPr>
            <a:r>
              <a:rPr lang="en-US" altLang="zh-CN" sz="2800" b="1" dirty="0">
                <a:solidFill>
                  <a:srgbClr val="660033"/>
                </a:solidFill>
                <a:latin typeface="楷体_GB2312" pitchFamily="49" charset="-122"/>
                <a:ea typeface="楷体_GB2312" pitchFamily="49" charset="-122"/>
              </a:rPr>
              <a:t>5.2.1</a:t>
            </a:r>
            <a:r>
              <a:rPr lang="zh-CN" altLang="en-US" sz="2800" b="1" dirty="0">
                <a:solidFill>
                  <a:srgbClr val="660033"/>
                </a:solidFill>
                <a:latin typeface="楷体_GB2312" pitchFamily="49" charset="-122"/>
                <a:ea typeface="楷体_GB2312" pitchFamily="49" charset="-122"/>
              </a:rPr>
              <a:t>美国商人的谈判风格</a:t>
            </a:r>
            <a:endParaRPr lang="zh-CN" altLang="en-US" sz="2000" b="1" dirty="0">
              <a:solidFill>
                <a:srgbClr val="660033"/>
              </a:solidFill>
              <a:latin typeface="楷体_GB2312" pitchFamily="49" charset="-122"/>
              <a:ea typeface="楷体_GB2312" pitchFamily="49" charset="-122"/>
            </a:endParaRPr>
          </a:p>
          <a:p>
            <a:pPr>
              <a:lnSpc>
                <a:spcPct val="150000"/>
              </a:lnSpc>
              <a:buFontTx/>
              <a:buNone/>
            </a:pPr>
            <a:r>
              <a:rPr lang="zh-CN" altLang="en-US" sz="2000" dirty="0">
                <a:latin typeface="楷体_GB2312" pitchFamily="49" charset="-122"/>
                <a:ea typeface="楷体_GB2312" pitchFamily="49" charset="-122"/>
              </a:rPr>
              <a:t>●爽直干脆，不兜圈子</a:t>
            </a:r>
          </a:p>
          <a:p>
            <a:pPr>
              <a:lnSpc>
                <a:spcPct val="150000"/>
              </a:lnSpc>
              <a:buFontTx/>
              <a:buNone/>
            </a:pPr>
            <a:r>
              <a:rPr lang="zh-CN" altLang="en-US" sz="2000" dirty="0">
                <a:latin typeface="楷体_GB2312" pitchFamily="49" charset="-122"/>
                <a:ea typeface="楷体_GB2312" pitchFamily="49" charset="-122"/>
              </a:rPr>
              <a:t>●重视效率，速战速决</a:t>
            </a:r>
          </a:p>
          <a:p>
            <a:pPr>
              <a:lnSpc>
                <a:spcPct val="150000"/>
              </a:lnSpc>
              <a:buNone/>
            </a:pPr>
            <a:r>
              <a:rPr lang="zh-CN" altLang="en-US" sz="2000" dirty="0">
                <a:latin typeface="楷体_GB2312" pitchFamily="49" charset="-122"/>
                <a:ea typeface="楷体_GB2312" pitchFamily="49" charset="-122"/>
              </a:rPr>
              <a:t>●崇尚</a:t>
            </a:r>
            <a:r>
              <a:rPr lang="zh-CN" altLang="en-US" sz="2000" dirty="0" smtClean="0">
                <a:latin typeface="楷体_GB2312" pitchFamily="49" charset="-122"/>
                <a:ea typeface="楷体_GB2312" pitchFamily="49" charset="-122"/>
              </a:rPr>
              <a:t>能力，追求</a:t>
            </a:r>
            <a:r>
              <a:rPr lang="zh-CN" altLang="en-US" sz="2000" dirty="0">
                <a:latin typeface="楷体_GB2312" pitchFamily="49" charset="-122"/>
                <a:ea typeface="楷体_GB2312" pitchFamily="49" charset="-122"/>
              </a:rPr>
              <a:t>实利</a:t>
            </a:r>
          </a:p>
          <a:p>
            <a:pPr>
              <a:lnSpc>
                <a:spcPct val="150000"/>
              </a:lnSpc>
              <a:buFontTx/>
              <a:buNone/>
            </a:pPr>
            <a:r>
              <a:rPr lang="zh-CN" altLang="en-US" sz="2000" dirty="0" smtClean="0">
                <a:latin typeface="楷体_GB2312" pitchFamily="49" charset="-122"/>
                <a:ea typeface="楷体_GB2312" pitchFamily="49" charset="-122"/>
              </a:rPr>
              <a:t>●</a:t>
            </a:r>
            <a:r>
              <a:rPr lang="zh-CN" altLang="en-US" sz="2000" dirty="0">
                <a:latin typeface="楷体_GB2312" pitchFamily="49" charset="-122"/>
                <a:ea typeface="楷体_GB2312" pitchFamily="49" charset="-122"/>
              </a:rPr>
              <a:t>重视契约，一揽子交易</a:t>
            </a:r>
          </a:p>
        </p:txBody>
      </p:sp>
      <p:grpSp>
        <p:nvGrpSpPr>
          <p:cNvPr id="253032" name="Group 104"/>
          <p:cNvGrpSpPr>
            <a:grpSpLocks/>
          </p:cNvGrpSpPr>
          <p:nvPr/>
        </p:nvGrpSpPr>
        <p:grpSpPr bwMode="auto">
          <a:xfrm>
            <a:off x="6143858" y="2378494"/>
            <a:ext cx="2436813" cy="1463675"/>
            <a:chOff x="2334" y="544"/>
            <a:chExt cx="2854" cy="1715"/>
          </a:xfrm>
        </p:grpSpPr>
        <p:sp>
          <p:nvSpPr>
            <p:cNvPr id="253033" name="Freeform 105"/>
            <p:cNvSpPr>
              <a:spLocks/>
            </p:cNvSpPr>
            <p:nvPr/>
          </p:nvSpPr>
          <p:spPr bwMode="auto">
            <a:xfrm>
              <a:off x="2471" y="544"/>
              <a:ext cx="365" cy="259"/>
            </a:xfrm>
            <a:custGeom>
              <a:avLst/>
              <a:gdLst>
                <a:gd name="T0" fmla="*/ 26 w 730"/>
                <a:gd name="T1" fmla="*/ 112 h 517"/>
                <a:gd name="T2" fmla="*/ 17 w 730"/>
                <a:gd name="T3" fmla="*/ 255 h 517"/>
                <a:gd name="T4" fmla="*/ 34 w 730"/>
                <a:gd name="T5" fmla="*/ 255 h 517"/>
                <a:gd name="T6" fmla="*/ 24 w 730"/>
                <a:gd name="T7" fmla="*/ 285 h 517"/>
                <a:gd name="T8" fmla="*/ 11 w 730"/>
                <a:gd name="T9" fmla="*/ 268 h 517"/>
                <a:gd name="T10" fmla="*/ 0 w 730"/>
                <a:gd name="T11" fmla="*/ 304 h 517"/>
                <a:gd name="T12" fmla="*/ 51 w 730"/>
                <a:gd name="T13" fmla="*/ 333 h 517"/>
                <a:gd name="T14" fmla="*/ 53 w 730"/>
                <a:gd name="T15" fmla="*/ 346 h 517"/>
                <a:gd name="T16" fmla="*/ 66 w 730"/>
                <a:gd name="T17" fmla="*/ 348 h 517"/>
                <a:gd name="T18" fmla="*/ 133 w 730"/>
                <a:gd name="T19" fmla="*/ 452 h 517"/>
                <a:gd name="T20" fmla="*/ 207 w 730"/>
                <a:gd name="T21" fmla="*/ 449 h 517"/>
                <a:gd name="T22" fmla="*/ 262 w 730"/>
                <a:gd name="T23" fmla="*/ 473 h 517"/>
                <a:gd name="T24" fmla="*/ 289 w 730"/>
                <a:gd name="T25" fmla="*/ 469 h 517"/>
                <a:gd name="T26" fmla="*/ 456 w 730"/>
                <a:gd name="T27" fmla="*/ 473 h 517"/>
                <a:gd name="T28" fmla="*/ 646 w 730"/>
                <a:gd name="T29" fmla="*/ 517 h 517"/>
                <a:gd name="T30" fmla="*/ 650 w 730"/>
                <a:gd name="T31" fmla="*/ 460 h 517"/>
                <a:gd name="T32" fmla="*/ 730 w 730"/>
                <a:gd name="T33" fmla="*/ 129 h 517"/>
                <a:gd name="T34" fmla="*/ 224 w 730"/>
                <a:gd name="T35" fmla="*/ 0 h 517"/>
                <a:gd name="T36" fmla="*/ 228 w 730"/>
                <a:gd name="T37" fmla="*/ 97 h 517"/>
                <a:gd name="T38" fmla="*/ 203 w 730"/>
                <a:gd name="T39" fmla="*/ 177 h 517"/>
                <a:gd name="T40" fmla="*/ 199 w 730"/>
                <a:gd name="T41" fmla="*/ 219 h 517"/>
                <a:gd name="T42" fmla="*/ 146 w 730"/>
                <a:gd name="T43" fmla="*/ 234 h 517"/>
                <a:gd name="T44" fmla="*/ 142 w 730"/>
                <a:gd name="T45" fmla="*/ 213 h 517"/>
                <a:gd name="T46" fmla="*/ 186 w 730"/>
                <a:gd name="T47" fmla="*/ 186 h 517"/>
                <a:gd name="T48" fmla="*/ 182 w 730"/>
                <a:gd name="T49" fmla="*/ 165 h 517"/>
                <a:gd name="T50" fmla="*/ 144 w 730"/>
                <a:gd name="T51" fmla="*/ 169 h 517"/>
                <a:gd name="T52" fmla="*/ 173 w 730"/>
                <a:gd name="T53" fmla="*/ 144 h 517"/>
                <a:gd name="T54" fmla="*/ 194 w 730"/>
                <a:gd name="T55" fmla="*/ 127 h 517"/>
                <a:gd name="T56" fmla="*/ 30 w 730"/>
                <a:gd name="T57" fmla="*/ 25 h 517"/>
                <a:gd name="T58" fmla="*/ 17 w 730"/>
                <a:gd name="T59" fmla="*/ 53 h 517"/>
                <a:gd name="T60" fmla="*/ 26 w 730"/>
                <a:gd name="T61" fmla="*/ 112 h 517"/>
                <a:gd name="T62" fmla="*/ 26 w 730"/>
                <a:gd name="T63" fmla="*/ 11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0" h="517">
                  <a:moveTo>
                    <a:pt x="26" y="112"/>
                  </a:moveTo>
                  <a:lnTo>
                    <a:pt x="17" y="255"/>
                  </a:lnTo>
                  <a:lnTo>
                    <a:pt x="34" y="255"/>
                  </a:lnTo>
                  <a:lnTo>
                    <a:pt x="24" y="285"/>
                  </a:lnTo>
                  <a:lnTo>
                    <a:pt x="11" y="268"/>
                  </a:lnTo>
                  <a:lnTo>
                    <a:pt x="0" y="304"/>
                  </a:lnTo>
                  <a:lnTo>
                    <a:pt x="51" y="333"/>
                  </a:lnTo>
                  <a:lnTo>
                    <a:pt x="53" y="346"/>
                  </a:lnTo>
                  <a:lnTo>
                    <a:pt x="66" y="348"/>
                  </a:lnTo>
                  <a:lnTo>
                    <a:pt x="133" y="452"/>
                  </a:lnTo>
                  <a:lnTo>
                    <a:pt x="207" y="449"/>
                  </a:lnTo>
                  <a:lnTo>
                    <a:pt x="262" y="473"/>
                  </a:lnTo>
                  <a:lnTo>
                    <a:pt x="289" y="469"/>
                  </a:lnTo>
                  <a:lnTo>
                    <a:pt x="456" y="473"/>
                  </a:lnTo>
                  <a:lnTo>
                    <a:pt x="646" y="517"/>
                  </a:lnTo>
                  <a:lnTo>
                    <a:pt x="650" y="460"/>
                  </a:lnTo>
                  <a:lnTo>
                    <a:pt x="730" y="129"/>
                  </a:lnTo>
                  <a:lnTo>
                    <a:pt x="224" y="0"/>
                  </a:lnTo>
                  <a:lnTo>
                    <a:pt x="228" y="97"/>
                  </a:lnTo>
                  <a:lnTo>
                    <a:pt x="203" y="177"/>
                  </a:lnTo>
                  <a:lnTo>
                    <a:pt x="199" y="219"/>
                  </a:lnTo>
                  <a:lnTo>
                    <a:pt x="146" y="234"/>
                  </a:lnTo>
                  <a:lnTo>
                    <a:pt x="142" y="213"/>
                  </a:lnTo>
                  <a:lnTo>
                    <a:pt x="186" y="186"/>
                  </a:lnTo>
                  <a:lnTo>
                    <a:pt x="182" y="165"/>
                  </a:lnTo>
                  <a:lnTo>
                    <a:pt x="144" y="169"/>
                  </a:lnTo>
                  <a:lnTo>
                    <a:pt x="173" y="144"/>
                  </a:lnTo>
                  <a:lnTo>
                    <a:pt x="194" y="127"/>
                  </a:lnTo>
                  <a:lnTo>
                    <a:pt x="30" y="25"/>
                  </a:lnTo>
                  <a:lnTo>
                    <a:pt x="17" y="53"/>
                  </a:lnTo>
                  <a:lnTo>
                    <a:pt x="26" y="112"/>
                  </a:lnTo>
                  <a:lnTo>
                    <a:pt x="26" y="11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4" name="Freeform 106"/>
            <p:cNvSpPr>
              <a:spLocks/>
            </p:cNvSpPr>
            <p:nvPr/>
          </p:nvSpPr>
          <p:spPr bwMode="auto">
            <a:xfrm>
              <a:off x="2808" y="1093"/>
              <a:ext cx="309" cy="377"/>
            </a:xfrm>
            <a:custGeom>
              <a:avLst/>
              <a:gdLst>
                <a:gd name="T0" fmla="*/ 135 w 618"/>
                <a:gd name="T1" fmla="*/ 0 h 752"/>
                <a:gd name="T2" fmla="*/ 433 w 618"/>
                <a:gd name="T3" fmla="*/ 55 h 752"/>
                <a:gd name="T4" fmla="*/ 410 w 618"/>
                <a:gd name="T5" fmla="*/ 186 h 752"/>
                <a:gd name="T6" fmla="*/ 618 w 618"/>
                <a:gd name="T7" fmla="*/ 218 h 752"/>
                <a:gd name="T8" fmla="*/ 538 w 618"/>
                <a:gd name="T9" fmla="*/ 752 h 752"/>
                <a:gd name="T10" fmla="*/ 0 w 618"/>
                <a:gd name="T11" fmla="*/ 663 h 752"/>
                <a:gd name="T12" fmla="*/ 135 w 618"/>
                <a:gd name="T13" fmla="*/ 0 h 752"/>
                <a:gd name="T14" fmla="*/ 135 w 618"/>
                <a:gd name="T15" fmla="*/ 0 h 7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752">
                  <a:moveTo>
                    <a:pt x="135" y="0"/>
                  </a:moveTo>
                  <a:lnTo>
                    <a:pt x="433" y="55"/>
                  </a:lnTo>
                  <a:lnTo>
                    <a:pt x="410" y="186"/>
                  </a:lnTo>
                  <a:lnTo>
                    <a:pt x="618" y="218"/>
                  </a:lnTo>
                  <a:lnTo>
                    <a:pt x="538" y="752"/>
                  </a:lnTo>
                  <a:lnTo>
                    <a:pt x="0" y="663"/>
                  </a:lnTo>
                  <a:lnTo>
                    <a:pt x="135" y="0"/>
                  </a:lnTo>
                  <a:lnTo>
                    <a:pt x="135"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5" name="Freeform 107"/>
            <p:cNvSpPr>
              <a:spLocks/>
            </p:cNvSpPr>
            <p:nvPr/>
          </p:nvSpPr>
          <p:spPr bwMode="auto">
            <a:xfrm>
              <a:off x="2375" y="702"/>
              <a:ext cx="435" cy="360"/>
            </a:xfrm>
            <a:custGeom>
              <a:avLst/>
              <a:gdLst>
                <a:gd name="T0" fmla="*/ 0 w 871"/>
                <a:gd name="T1" fmla="*/ 537 h 720"/>
                <a:gd name="T2" fmla="*/ 38 w 871"/>
                <a:gd name="T3" fmla="*/ 355 h 720"/>
                <a:gd name="T4" fmla="*/ 82 w 871"/>
                <a:gd name="T5" fmla="*/ 302 h 720"/>
                <a:gd name="T6" fmla="*/ 188 w 871"/>
                <a:gd name="T7" fmla="*/ 0 h 720"/>
                <a:gd name="T8" fmla="*/ 243 w 871"/>
                <a:gd name="T9" fmla="*/ 15 h 720"/>
                <a:gd name="T10" fmla="*/ 245 w 871"/>
                <a:gd name="T11" fmla="*/ 28 h 720"/>
                <a:gd name="T12" fmla="*/ 258 w 871"/>
                <a:gd name="T13" fmla="*/ 30 h 720"/>
                <a:gd name="T14" fmla="*/ 325 w 871"/>
                <a:gd name="T15" fmla="*/ 134 h 720"/>
                <a:gd name="T16" fmla="*/ 399 w 871"/>
                <a:gd name="T17" fmla="*/ 133 h 720"/>
                <a:gd name="T18" fmla="*/ 454 w 871"/>
                <a:gd name="T19" fmla="*/ 157 h 720"/>
                <a:gd name="T20" fmla="*/ 481 w 871"/>
                <a:gd name="T21" fmla="*/ 152 h 720"/>
                <a:gd name="T22" fmla="*/ 648 w 871"/>
                <a:gd name="T23" fmla="*/ 157 h 720"/>
                <a:gd name="T24" fmla="*/ 838 w 871"/>
                <a:gd name="T25" fmla="*/ 199 h 720"/>
                <a:gd name="T26" fmla="*/ 848 w 871"/>
                <a:gd name="T27" fmla="*/ 224 h 720"/>
                <a:gd name="T28" fmla="*/ 871 w 871"/>
                <a:gd name="T29" fmla="*/ 256 h 720"/>
                <a:gd name="T30" fmla="*/ 806 w 871"/>
                <a:gd name="T31" fmla="*/ 353 h 720"/>
                <a:gd name="T32" fmla="*/ 766 w 871"/>
                <a:gd name="T33" fmla="*/ 389 h 720"/>
                <a:gd name="T34" fmla="*/ 760 w 871"/>
                <a:gd name="T35" fmla="*/ 416 h 720"/>
                <a:gd name="T36" fmla="*/ 783 w 871"/>
                <a:gd name="T37" fmla="*/ 444 h 720"/>
                <a:gd name="T38" fmla="*/ 756 w 871"/>
                <a:gd name="T39" fmla="*/ 503 h 720"/>
                <a:gd name="T40" fmla="*/ 703 w 871"/>
                <a:gd name="T41" fmla="*/ 720 h 720"/>
                <a:gd name="T42" fmla="*/ 410 w 871"/>
                <a:gd name="T43" fmla="*/ 650 h 720"/>
                <a:gd name="T44" fmla="*/ 0 w 871"/>
                <a:gd name="T45" fmla="*/ 537 h 720"/>
                <a:gd name="T46" fmla="*/ 0 w 871"/>
                <a:gd name="T47" fmla="*/ 537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1" h="720">
                  <a:moveTo>
                    <a:pt x="0" y="537"/>
                  </a:moveTo>
                  <a:lnTo>
                    <a:pt x="38" y="355"/>
                  </a:lnTo>
                  <a:lnTo>
                    <a:pt x="82" y="302"/>
                  </a:lnTo>
                  <a:lnTo>
                    <a:pt x="188" y="0"/>
                  </a:lnTo>
                  <a:lnTo>
                    <a:pt x="243" y="15"/>
                  </a:lnTo>
                  <a:lnTo>
                    <a:pt x="245" y="28"/>
                  </a:lnTo>
                  <a:lnTo>
                    <a:pt x="258" y="30"/>
                  </a:lnTo>
                  <a:lnTo>
                    <a:pt x="325" y="134"/>
                  </a:lnTo>
                  <a:lnTo>
                    <a:pt x="399" y="133"/>
                  </a:lnTo>
                  <a:lnTo>
                    <a:pt x="454" y="157"/>
                  </a:lnTo>
                  <a:lnTo>
                    <a:pt x="481" y="152"/>
                  </a:lnTo>
                  <a:lnTo>
                    <a:pt x="648" y="157"/>
                  </a:lnTo>
                  <a:lnTo>
                    <a:pt x="838" y="199"/>
                  </a:lnTo>
                  <a:lnTo>
                    <a:pt x="848" y="224"/>
                  </a:lnTo>
                  <a:lnTo>
                    <a:pt x="871" y="256"/>
                  </a:lnTo>
                  <a:lnTo>
                    <a:pt x="806" y="353"/>
                  </a:lnTo>
                  <a:lnTo>
                    <a:pt x="766" y="389"/>
                  </a:lnTo>
                  <a:lnTo>
                    <a:pt x="760" y="416"/>
                  </a:lnTo>
                  <a:lnTo>
                    <a:pt x="783" y="444"/>
                  </a:lnTo>
                  <a:lnTo>
                    <a:pt x="756" y="503"/>
                  </a:lnTo>
                  <a:lnTo>
                    <a:pt x="703" y="720"/>
                  </a:lnTo>
                  <a:lnTo>
                    <a:pt x="410" y="650"/>
                  </a:lnTo>
                  <a:lnTo>
                    <a:pt x="0" y="537"/>
                  </a:lnTo>
                  <a:lnTo>
                    <a:pt x="0" y="53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6" name="Freeform 108"/>
            <p:cNvSpPr>
              <a:spLocks/>
            </p:cNvSpPr>
            <p:nvPr/>
          </p:nvSpPr>
          <p:spPr bwMode="auto">
            <a:xfrm>
              <a:off x="2334" y="971"/>
              <a:ext cx="433" cy="721"/>
            </a:xfrm>
            <a:custGeom>
              <a:avLst/>
              <a:gdLst>
                <a:gd name="T0" fmla="*/ 29 w 865"/>
                <a:gd name="T1" fmla="*/ 293 h 1443"/>
                <a:gd name="T2" fmla="*/ 4 w 865"/>
                <a:gd name="T3" fmla="*/ 405 h 1443"/>
                <a:gd name="T4" fmla="*/ 87 w 865"/>
                <a:gd name="T5" fmla="*/ 586 h 1443"/>
                <a:gd name="T6" fmla="*/ 103 w 865"/>
                <a:gd name="T7" fmla="*/ 574 h 1443"/>
                <a:gd name="T8" fmla="*/ 129 w 865"/>
                <a:gd name="T9" fmla="*/ 650 h 1443"/>
                <a:gd name="T10" fmla="*/ 87 w 865"/>
                <a:gd name="T11" fmla="*/ 597 h 1443"/>
                <a:gd name="T12" fmla="*/ 78 w 865"/>
                <a:gd name="T13" fmla="*/ 681 h 1443"/>
                <a:gd name="T14" fmla="*/ 125 w 865"/>
                <a:gd name="T15" fmla="*/ 732 h 1443"/>
                <a:gd name="T16" fmla="*/ 93 w 865"/>
                <a:gd name="T17" fmla="*/ 803 h 1443"/>
                <a:gd name="T18" fmla="*/ 184 w 865"/>
                <a:gd name="T19" fmla="*/ 994 h 1443"/>
                <a:gd name="T20" fmla="*/ 164 w 865"/>
                <a:gd name="T21" fmla="*/ 1065 h 1443"/>
                <a:gd name="T22" fmla="*/ 283 w 865"/>
                <a:gd name="T23" fmla="*/ 1120 h 1443"/>
                <a:gd name="T24" fmla="*/ 327 w 865"/>
                <a:gd name="T25" fmla="*/ 1177 h 1443"/>
                <a:gd name="T26" fmla="*/ 378 w 865"/>
                <a:gd name="T27" fmla="*/ 1196 h 1443"/>
                <a:gd name="T28" fmla="*/ 378 w 865"/>
                <a:gd name="T29" fmla="*/ 1230 h 1443"/>
                <a:gd name="T30" fmla="*/ 411 w 865"/>
                <a:gd name="T31" fmla="*/ 1238 h 1443"/>
                <a:gd name="T32" fmla="*/ 481 w 865"/>
                <a:gd name="T33" fmla="*/ 1348 h 1443"/>
                <a:gd name="T34" fmla="*/ 481 w 865"/>
                <a:gd name="T35" fmla="*/ 1426 h 1443"/>
                <a:gd name="T36" fmla="*/ 789 w 865"/>
                <a:gd name="T37" fmla="*/ 1443 h 1443"/>
                <a:gd name="T38" fmla="*/ 770 w 865"/>
                <a:gd name="T39" fmla="*/ 1413 h 1443"/>
                <a:gd name="T40" fmla="*/ 779 w 865"/>
                <a:gd name="T41" fmla="*/ 1365 h 1443"/>
                <a:gd name="T42" fmla="*/ 829 w 865"/>
                <a:gd name="T43" fmla="*/ 1287 h 1443"/>
                <a:gd name="T44" fmla="*/ 865 w 865"/>
                <a:gd name="T45" fmla="*/ 1264 h 1443"/>
                <a:gd name="T46" fmla="*/ 844 w 865"/>
                <a:gd name="T47" fmla="*/ 1236 h 1443"/>
                <a:gd name="T48" fmla="*/ 831 w 865"/>
                <a:gd name="T49" fmla="*/ 1160 h 1443"/>
                <a:gd name="T50" fmla="*/ 388 w 865"/>
                <a:gd name="T51" fmla="*/ 497 h 1443"/>
                <a:gd name="T52" fmla="*/ 492 w 865"/>
                <a:gd name="T53" fmla="*/ 113 h 1443"/>
                <a:gd name="T54" fmla="*/ 82 w 865"/>
                <a:gd name="T55" fmla="*/ 0 h 1443"/>
                <a:gd name="T56" fmla="*/ 70 w 865"/>
                <a:gd name="T57" fmla="*/ 23 h 1443"/>
                <a:gd name="T58" fmla="*/ 0 w 865"/>
                <a:gd name="T59" fmla="*/ 192 h 1443"/>
                <a:gd name="T60" fmla="*/ 29 w 865"/>
                <a:gd name="T61" fmla="*/ 293 h 1443"/>
                <a:gd name="T62" fmla="*/ 29 w 865"/>
                <a:gd name="T63" fmla="*/ 293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5" h="1443">
                  <a:moveTo>
                    <a:pt x="29" y="293"/>
                  </a:moveTo>
                  <a:lnTo>
                    <a:pt x="4" y="405"/>
                  </a:lnTo>
                  <a:lnTo>
                    <a:pt x="87" y="586"/>
                  </a:lnTo>
                  <a:lnTo>
                    <a:pt x="103" y="574"/>
                  </a:lnTo>
                  <a:lnTo>
                    <a:pt x="129" y="650"/>
                  </a:lnTo>
                  <a:lnTo>
                    <a:pt x="87" y="597"/>
                  </a:lnTo>
                  <a:lnTo>
                    <a:pt x="78" y="681"/>
                  </a:lnTo>
                  <a:lnTo>
                    <a:pt x="125" y="732"/>
                  </a:lnTo>
                  <a:lnTo>
                    <a:pt x="93" y="803"/>
                  </a:lnTo>
                  <a:lnTo>
                    <a:pt x="184" y="994"/>
                  </a:lnTo>
                  <a:lnTo>
                    <a:pt x="164" y="1065"/>
                  </a:lnTo>
                  <a:lnTo>
                    <a:pt x="283" y="1120"/>
                  </a:lnTo>
                  <a:lnTo>
                    <a:pt x="327" y="1177"/>
                  </a:lnTo>
                  <a:lnTo>
                    <a:pt x="378" y="1196"/>
                  </a:lnTo>
                  <a:lnTo>
                    <a:pt x="378" y="1230"/>
                  </a:lnTo>
                  <a:lnTo>
                    <a:pt x="411" y="1238"/>
                  </a:lnTo>
                  <a:lnTo>
                    <a:pt x="481" y="1348"/>
                  </a:lnTo>
                  <a:lnTo>
                    <a:pt x="481" y="1426"/>
                  </a:lnTo>
                  <a:lnTo>
                    <a:pt x="789" y="1443"/>
                  </a:lnTo>
                  <a:lnTo>
                    <a:pt x="770" y="1413"/>
                  </a:lnTo>
                  <a:lnTo>
                    <a:pt x="779" y="1365"/>
                  </a:lnTo>
                  <a:lnTo>
                    <a:pt x="829" y="1287"/>
                  </a:lnTo>
                  <a:lnTo>
                    <a:pt x="865" y="1264"/>
                  </a:lnTo>
                  <a:lnTo>
                    <a:pt x="844" y="1236"/>
                  </a:lnTo>
                  <a:lnTo>
                    <a:pt x="831" y="1160"/>
                  </a:lnTo>
                  <a:lnTo>
                    <a:pt x="388" y="497"/>
                  </a:lnTo>
                  <a:lnTo>
                    <a:pt x="492" y="113"/>
                  </a:lnTo>
                  <a:lnTo>
                    <a:pt x="82" y="0"/>
                  </a:lnTo>
                  <a:lnTo>
                    <a:pt x="70" y="23"/>
                  </a:lnTo>
                  <a:lnTo>
                    <a:pt x="0" y="192"/>
                  </a:lnTo>
                  <a:lnTo>
                    <a:pt x="29" y="293"/>
                  </a:lnTo>
                  <a:lnTo>
                    <a:pt x="29" y="29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7" name="Freeform 109"/>
            <p:cNvSpPr>
              <a:spLocks/>
            </p:cNvSpPr>
            <p:nvPr/>
          </p:nvSpPr>
          <p:spPr bwMode="auto">
            <a:xfrm>
              <a:off x="2528" y="1027"/>
              <a:ext cx="348" cy="523"/>
            </a:xfrm>
            <a:custGeom>
              <a:avLst/>
              <a:gdLst>
                <a:gd name="T0" fmla="*/ 0 w 696"/>
                <a:gd name="T1" fmla="*/ 384 h 1047"/>
                <a:gd name="T2" fmla="*/ 443 w 696"/>
                <a:gd name="T3" fmla="*/ 1047 h 1047"/>
                <a:gd name="T4" fmla="*/ 458 w 696"/>
                <a:gd name="T5" fmla="*/ 904 h 1047"/>
                <a:gd name="T6" fmla="*/ 483 w 696"/>
                <a:gd name="T7" fmla="*/ 897 h 1047"/>
                <a:gd name="T8" fmla="*/ 525 w 696"/>
                <a:gd name="T9" fmla="*/ 921 h 1047"/>
                <a:gd name="T10" fmla="*/ 561 w 696"/>
                <a:gd name="T11" fmla="*/ 796 h 1047"/>
                <a:gd name="T12" fmla="*/ 696 w 696"/>
                <a:gd name="T13" fmla="*/ 133 h 1047"/>
                <a:gd name="T14" fmla="*/ 397 w 696"/>
                <a:gd name="T15" fmla="*/ 70 h 1047"/>
                <a:gd name="T16" fmla="*/ 104 w 696"/>
                <a:gd name="T17" fmla="*/ 0 h 1047"/>
                <a:gd name="T18" fmla="*/ 0 w 696"/>
                <a:gd name="T19" fmla="*/ 384 h 1047"/>
                <a:gd name="T20" fmla="*/ 0 w 696"/>
                <a:gd name="T21" fmla="*/ 384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1047">
                  <a:moveTo>
                    <a:pt x="0" y="384"/>
                  </a:moveTo>
                  <a:lnTo>
                    <a:pt x="443" y="1047"/>
                  </a:lnTo>
                  <a:lnTo>
                    <a:pt x="458" y="904"/>
                  </a:lnTo>
                  <a:lnTo>
                    <a:pt x="483" y="897"/>
                  </a:lnTo>
                  <a:lnTo>
                    <a:pt x="525" y="921"/>
                  </a:lnTo>
                  <a:lnTo>
                    <a:pt x="561" y="796"/>
                  </a:lnTo>
                  <a:lnTo>
                    <a:pt x="696" y="133"/>
                  </a:lnTo>
                  <a:lnTo>
                    <a:pt x="397" y="70"/>
                  </a:lnTo>
                  <a:lnTo>
                    <a:pt x="104" y="0"/>
                  </a:lnTo>
                  <a:lnTo>
                    <a:pt x="0" y="384"/>
                  </a:lnTo>
                  <a:lnTo>
                    <a:pt x="0" y="38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8" name="Freeform 110"/>
            <p:cNvSpPr>
              <a:spLocks/>
            </p:cNvSpPr>
            <p:nvPr/>
          </p:nvSpPr>
          <p:spPr bwMode="auto">
            <a:xfrm>
              <a:off x="2727" y="608"/>
              <a:ext cx="327" cy="513"/>
            </a:xfrm>
            <a:custGeom>
              <a:avLst/>
              <a:gdLst>
                <a:gd name="T0" fmla="*/ 0 w 654"/>
                <a:gd name="T1" fmla="*/ 909 h 1027"/>
                <a:gd name="T2" fmla="*/ 53 w 654"/>
                <a:gd name="T3" fmla="*/ 692 h 1027"/>
                <a:gd name="T4" fmla="*/ 80 w 654"/>
                <a:gd name="T5" fmla="*/ 633 h 1027"/>
                <a:gd name="T6" fmla="*/ 57 w 654"/>
                <a:gd name="T7" fmla="*/ 605 h 1027"/>
                <a:gd name="T8" fmla="*/ 63 w 654"/>
                <a:gd name="T9" fmla="*/ 578 h 1027"/>
                <a:gd name="T10" fmla="*/ 103 w 654"/>
                <a:gd name="T11" fmla="*/ 542 h 1027"/>
                <a:gd name="T12" fmla="*/ 168 w 654"/>
                <a:gd name="T13" fmla="*/ 445 h 1027"/>
                <a:gd name="T14" fmla="*/ 145 w 654"/>
                <a:gd name="T15" fmla="*/ 413 h 1027"/>
                <a:gd name="T16" fmla="*/ 135 w 654"/>
                <a:gd name="T17" fmla="*/ 388 h 1027"/>
                <a:gd name="T18" fmla="*/ 139 w 654"/>
                <a:gd name="T19" fmla="*/ 333 h 1027"/>
                <a:gd name="T20" fmla="*/ 219 w 654"/>
                <a:gd name="T21" fmla="*/ 0 h 1027"/>
                <a:gd name="T22" fmla="*/ 304 w 654"/>
                <a:gd name="T23" fmla="*/ 19 h 1027"/>
                <a:gd name="T24" fmla="*/ 276 w 654"/>
                <a:gd name="T25" fmla="*/ 149 h 1027"/>
                <a:gd name="T26" fmla="*/ 295 w 654"/>
                <a:gd name="T27" fmla="*/ 194 h 1027"/>
                <a:gd name="T28" fmla="*/ 297 w 654"/>
                <a:gd name="T29" fmla="*/ 223 h 1027"/>
                <a:gd name="T30" fmla="*/ 287 w 654"/>
                <a:gd name="T31" fmla="*/ 228 h 1027"/>
                <a:gd name="T32" fmla="*/ 320 w 654"/>
                <a:gd name="T33" fmla="*/ 259 h 1027"/>
                <a:gd name="T34" fmla="*/ 354 w 654"/>
                <a:gd name="T35" fmla="*/ 342 h 1027"/>
                <a:gd name="T36" fmla="*/ 365 w 654"/>
                <a:gd name="T37" fmla="*/ 417 h 1027"/>
                <a:gd name="T38" fmla="*/ 371 w 654"/>
                <a:gd name="T39" fmla="*/ 457 h 1027"/>
                <a:gd name="T40" fmla="*/ 346 w 654"/>
                <a:gd name="T41" fmla="*/ 495 h 1027"/>
                <a:gd name="T42" fmla="*/ 363 w 654"/>
                <a:gd name="T43" fmla="*/ 512 h 1027"/>
                <a:gd name="T44" fmla="*/ 409 w 654"/>
                <a:gd name="T45" fmla="*/ 487 h 1027"/>
                <a:gd name="T46" fmla="*/ 439 w 654"/>
                <a:gd name="T47" fmla="*/ 618 h 1027"/>
                <a:gd name="T48" fmla="*/ 460 w 654"/>
                <a:gd name="T49" fmla="*/ 626 h 1027"/>
                <a:gd name="T50" fmla="*/ 464 w 654"/>
                <a:gd name="T51" fmla="*/ 664 h 1027"/>
                <a:gd name="T52" fmla="*/ 523 w 654"/>
                <a:gd name="T53" fmla="*/ 679 h 1027"/>
                <a:gd name="T54" fmla="*/ 616 w 654"/>
                <a:gd name="T55" fmla="*/ 679 h 1027"/>
                <a:gd name="T56" fmla="*/ 654 w 654"/>
                <a:gd name="T57" fmla="*/ 696 h 1027"/>
                <a:gd name="T58" fmla="*/ 599 w 654"/>
                <a:gd name="T59" fmla="*/ 1027 h 1027"/>
                <a:gd name="T60" fmla="*/ 299 w 654"/>
                <a:gd name="T61" fmla="*/ 972 h 1027"/>
                <a:gd name="T62" fmla="*/ 0 w 654"/>
                <a:gd name="T63" fmla="*/ 909 h 1027"/>
                <a:gd name="T64" fmla="*/ 0 w 654"/>
                <a:gd name="T65" fmla="*/ 909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4" h="1027">
                  <a:moveTo>
                    <a:pt x="0" y="909"/>
                  </a:moveTo>
                  <a:lnTo>
                    <a:pt x="53" y="692"/>
                  </a:lnTo>
                  <a:lnTo>
                    <a:pt x="80" y="633"/>
                  </a:lnTo>
                  <a:lnTo>
                    <a:pt x="57" y="605"/>
                  </a:lnTo>
                  <a:lnTo>
                    <a:pt x="63" y="578"/>
                  </a:lnTo>
                  <a:lnTo>
                    <a:pt x="103" y="542"/>
                  </a:lnTo>
                  <a:lnTo>
                    <a:pt x="168" y="445"/>
                  </a:lnTo>
                  <a:lnTo>
                    <a:pt x="145" y="413"/>
                  </a:lnTo>
                  <a:lnTo>
                    <a:pt x="135" y="388"/>
                  </a:lnTo>
                  <a:lnTo>
                    <a:pt x="139" y="333"/>
                  </a:lnTo>
                  <a:lnTo>
                    <a:pt x="219" y="0"/>
                  </a:lnTo>
                  <a:lnTo>
                    <a:pt x="304" y="19"/>
                  </a:lnTo>
                  <a:lnTo>
                    <a:pt x="276" y="149"/>
                  </a:lnTo>
                  <a:lnTo>
                    <a:pt x="295" y="194"/>
                  </a:lnTo>
                  <a:lnTo>
                    <a:pt x="297" y="223"/>
                  </a:lnTo>
                  <a:lnTo>
                    <a:pt x="287" y="228"/>
                  </a:lnTo>
                  <a:lnTo>
                    <a:pt x="320" y="259"/>
                  </a:lnTo>
                  <a:lnTo>
                    <a:pt x="354" y="342"/>
                  </a:lnTo>
                  <a:lnTo>
                    <a:pt x="365" y="417"/>
                  </a:lnTo>
                  <a:lnTo>
                    <a:pt x="371" y="457"/>
                  </a:lnTo>
                  <a:lnTo>
                    <a:pt x="346" y="495"/>
                  </a:lnTo>
                  <a:lnTo>
                    <a:pt x="363" y="512"/>
                  </a:lnTo>
                  <a:lnTo>
                    <a:pt x="409" y="487"/>
                  </a:lnTo>
                  <a:lnTo>
                    <a:pt x="439" y="618"/>
                  </a:lnTo>
                  <a:lnTo>
                    <a:pt x="460" y="626"/>
                  </a:lnTo>
                  <a:lnTo>
                    <a:pt x="464" y="664"/>
                  </a:lnTo>
                  <a:lnTo>
                    <a:pt x="523" y="679"/>
                  </a:lnTo>
                  <a:lnTo>
                    <a:pt x="616" y="679"/>
                  </a:lnTo>
                  <a:lnTo>
                    <a:pt x="654" y="696"/>
                  </a:lnTo>
                  <a:lnTo>
                    <a:pt x="599" y="1027"/>
                  </a:lnTo>
                  <a:lnTo>
                    <a:pt x="299" y="972"/>
                  </a:lnTo>
                  <a:lnTo>
                    <a:pt x="0" y="909"/>
                  </a:lnTo>
                  <a:lnTo>
                    <a:pt x="0" y="90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9" name="Freeform 111"/>
            <p:cNvSpPr>
              <a:spLocks/>
            </p:cNvSpPr>
            <p:nvPr/>
          </p:nvSpPr>
          <p:spPr bwMode="auto">
            <a:xfrm>
              <a:off x="2864" y="617"/>
              <a:ext cx="559" cy="346"/>
            </a:xfrm>
            <a:custGeom>
              <a:avLst/>
              <a:gdLst>
                <a:gd name="T0" fmla="*/ 19 w 1118"/>
                <a:gd name="T1" fmla="*/ 175 h 692"/>
                <a:gd name="T2" fmla="*/ 21 w 1118"/>
                <a:gd name="T3" fmla="*/ 204 h 692"/>
                <a:gd name="T4" fmla="*/ 11 w 1118"/>
                <a:gd name="T5" fmla="*/ 209 h 692"/>
                <a:gd name="T6" fmla="*/ 44 w 1118"/>
                <a:gd name="T7" fmla="*/ 240 h 692"/>
                <a:gd name="T8" fmla="*/ 78 w 1118"/>
                <a:gd name="T9" fmla="*/ 323 h 692"/>
                <a:gd name="T10" fmla="*/ 89 w 1118"/>
                <a:gd name="T11" fmla="*/ 398 h 692"/>
                <a:gd name="T12" fmla="*/ 95 w 1118"/>
                <a:gd name="T13" fmla="*/ 438 h 692"/>
                <a:gd name="T14" fmla="*/ 70 w 1118"/>
                <a:gd name="T15" fmla="*/ 476 h 692"/>
                <a:gd name="T16" fmla="*/ 87 w 1118"/>
                <a:gd name="T17" fmla="*/ 493 h 692"/>
                <a:gd name="T18" fmla="*/ 133 w 1118"/>
                <a:gd name="T19" fmla="*/ 468 h 692"/>
                <a:gd name="T20" fmla="*/ 163 w 1118"/>
                <a:gd name="T21" fmla="*/ 599 h 692"/>
                <a:gd name="T22" fmla="*/ 184 w 1118"/>
                <a:gd name="T23" fmla="*/ 607 h 692"/>
                <a:gd name="T24" fmla="*/ 188 w 1118"/>
                <a:gd name="T25" fmla="*/ 645 h 692"/>
                <a:gd name="T26" fmla="*/ 205 w 1118"/>
                <a:gd name="T27" fmla="*/ 662 h 692"/>
                <a:gd name="T28" fmla="*/ 247 w 1118"/>
                <a:gd name="T29" fmla="*/ 660 h 692"/>
                <a:gd name="T30" fmla="*/ 340 w 1118"/>
                <a:gd name="T31" fmla="*/ 660 h 692"/>
                <a:gd name="T32" fmla="*/ 378 w 1118"/>
                <a:gd name="T33" fmla="*/ 677 h 692"/>
                <a:gd name="T34" fmla="*/ 390 w 1118"/>
                <a:gd name="T35" fmla="*/ 609 h 692"/>
                <a:gd name="T36" fmla="*/ 694 w 1118"/>
                <a:gd name="T37" fmla="*/ 654 h 692"/>
                <a:gd name="T38" fmla="*/ 1068 w 1118"/>
                <a:gd name="T39" fmla="*/ 692 h 692"/>
                <a:gd name="T40" fmla="*/ 1080 w 1118"/>
                <a:gd name="T41" fmla="*/ 567 h 692"/>
                <a:gd name="T42" fmla="*/ 1118 w 1118"/>
                <a:gd name="T43" fmla="*/ 162 h 692"/>
                <a:gd name="T44" fmla="*/ 622 w 1118"/>
                <a:gd name="T45" fmla="*/ 105 h 692"/>
                <a:gd name="T46" fmla="*/ 376 w 1118"/>
                <a:gd name="T47" fmla="*/ 67 h 692"/>
                <a:gd name="T48" fmla="*/ 28 w 1118"/>
                <a:gd name="T49" fmla="*/ 0 h 692"/>
                <a:gd name="T50" fmla="*/ 0 w 1118"/>
                <a:gd name="T51" fmla="*/ 130 h 692"/>
                <a:gd name="T52" fmla="*/ 19 w 1118"/>
                <a:gd name="T53" fmla="*/ 175 h 692"/>
                <a:gd name="T54" fmla="*/ 19 w 1118"/>
                <a:gd name="T55" fmla="*/ 17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8" h="692">
                  <a:moveTo>
                    <a:pt x="19" y="175"/>
                  </a:moveTo>
                  <a:lnTo>
                    <a:pt x="21" y="204"/>
                  </a:lnTo>
                  <a:lnTo>
                    <a:pt x="11" y="209"/>
                  </a:lnTo>
                  <a:lnTo>
                    <a:pt x="44" y="240"/>
                  </a:lnTo>
                  <a:lnTo>
                    <a:pt x="78" y="323"/>
                  </a:lnTo>
                  <a:lnTo>
                    <a:pt x="89" y="398"/>
                  </a:lnTo>
                  <a:lnTo>
                    <a:pt x="95" y="438"/>
                  </a:lnTo>
                  <a:lnTo>
                    <a:pt x="70" y="476"/>
                  </a:lnTo>
                  <a:lnTo>
                    <a:pt x="87" y="493"/>
                  </a:lnTo>
                  <a:lnTo>
                    <a:pt x="133" y="468"/>
                  </a:lnTo>
                  <a:lnTo>
                    <a:pt x="163" y="599"/>
                  </a:lnTo>
                  <a:lnTo>
                    <a:pt x="184" y="607"/>
                  </a:lnTo>
                  <a:lnTo>
                    <a:pt x="188" y="645"/>
                  </a:lnTo>
                  <a:lnTo>
                    <a:pt x="205" y="662"/>
                  </a:lnTo>
                  <a:lnTo>
                    <a:pt x="247" y="660"/>
                  </a:lnTo>
                  <a:lnTo>
                    <a:pt x="340" y="660"/>
                  </a:lnTo>
                  <a:lnTo>
                    <a:pt x="378" y="677"/>
                  </a:lnTo>
                  <a:lnTo>
                    <a:pt x="390" y="609"/>
                  </a:lnTo>
                  <a:lnTo>
                    <a:pt x="694" y="654"/>
                  </a:lnTo>
                  <a:lnTo>
                    <a:pt x="1068" y="692"/>
                  </a:lnTo>
                  <a:lnTo>
                    <a:pt x="1080" y="567"/>
                  </a:lnTo>
                  <a:lnTo>
                    <a:pt x="1118" y="162"/>
                  </a:lnTo>
                  <a:lnTo>
                    <a:pt x="622" y="105"/>
                  </a:lnTo>
                  <a:lnTo>
                    <a:pt x="376" y="67"/>
                  </a:lnTo>
                  <a:lnTo>
                    <a:pt x="28" y="0"/>
                  </a:lnTo>
                  <a:lnTo>
                    <a:pt x="0" y="130"/>
                  </a:lnTo>
                  <a:lnTo>
                    <a:pt x="19" y="175"/>
                  </a:lnTo>
                  <a:lnTo>
                    <a:pt x="19" y="175"/>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0" name="Freeform 112"/>
            <p:cNvSpPr>
              <a:spLocks/>
            </p:cNvSpPr>
            <p:nvPr/>
          </p:nvSpPr>
          <p:spPr bwMode="auto">
            <a:xfrm>
              <a:off x="2705" y="1425"/>
              <a:ext cx="372" cy="420"/>
            </a:xfrm>
            <a:custGeom>
              <a:avLst/>
              <a:gdLst>
                <a:gd name="T0" fmla="*/ 48 w 746"/>
                <a:gd name="T1" fmla="*/ 534 h 840"/>
                <a:gd name="T2" fmla="*/ 29 w 746"/>
                <a:gd name="T3" fmla="*/ 504 h 840"/>
                <a:gd name="T4" fmla="*/ 38 w 746"/>
                <a:gd name="T5" fmla="*/ 456 h 840"/>
                <a:gd name="T6" fmla="*/ 88 w 746"/>
                <a:gd name="T7" fmla="*/ 378 h 840"/>
                <a:gd name="T8" fmla="*/ 124 w 746"/>
                <a:gd name="T9" fmla="*/ 355 h 840"/>
                <a:gd name="T10" fmla="*/ 103 w 746"/>
                <a:gd name="T11" fmla="*/ 327 h 840"/>
                <a:gd name="T12" fmla="*/ 90 w 746"/>
                <a:gd name="T13" fmla="*/ 251 h 840"/>
                <a:gd name="T14" fmla="*/ 105 w 746"/>
                <a:gd name="T15" fmla="*/ 108 h 840"/>
                <a:gd name="T16" fmla="*/ 130 w 746"/>
                <a:gd name="T17" fmla="*/ 101 h 840"/>
                <a:gd name="T18" fmla="*/ 172 w 746"/>
                <a:gd name="T19" fmla="*/ 125 h 840"/>
                <a:gd name="T20" fmla="*/ 208 w 746"/>
                <a:gd name="T21" fmla="*/ 0 h 840"/>
                <a:gd name="T22" fmla="*/ 746 w 746"/>
                <a:gd name="T23" fmla="*/ 89 h 840"/>
                <a:gd name="T24" fmla="*/ 634 w 746"/>
                <a:gd name="T25" fmla="*/ 840 h 840"/>
                <a:gd name="T26" fmla="*/ 468 w 746"/>
                <a:gd name="T27" fmla="*/ 817 h 840"/>
                <a:gd name="T28" fmla="*/ 366 w 746"/>
                <a:gd name="T29" fmla="*/ 789 h 840"/>
                <a:gd name="T30" fmla="*/ 154 w 746"/>
                <a:gd name="T31" fmla="*/ 705 h 840"/>
                <a:gd name="T32" fmla="*/ 0 w 746"/>
                <a:gd name="T33" fmla="*/ 576 h 840"/>
                <a:gd name="T34" fmla="*/ 48 w 746"/>
                <a:gd name="T35" fmla="*/ 534 h 840"/>
                <a:gd name="T36" fmla="*/ 48 w 746"/>
                <a:gd name="T37" fmla="*/ 534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6" h="840">
                  <a:moveTo>
                    <a:pt x="48" y="534"/>
                  </a:moveTo>
                  <a:lnTo>
                    <a:pt x="29" y="504"/>
                  </a:lnTo>
                  <a:lnTo>
                    <a:pt x="38" y="456"/>
                  </a:lnTo>
                  <a:lnTo>
                    <a:pt x="88" y="378"/>
                  </a:lnTo>
                  <a:lnTo>
                    <a:pt x="124" y="355"/>
                  </a:lnTo>
                  <a:lnTo>
                    <a:pt x="103" y="327"/>
                  </a:lnTo>
                  <a:lnTo>
                    <a:pt x="90" y="251"/>
                  </a:lnTo>
                  <a:lnTo>
                    <a:pt x="105" y="108"/>
                  </a:lnTo>
                  <a:lnTo>
                    <a:pt x="130" y="101"/>
                  </a:lnTo>
                  <a:lnTo>
                    <a:pt x="172" y="125"/>
                  </a:lnTo>
                  <a:lnTo>
                    <a:pt x="208" y="0"/>
                  </a:lnTo>
                  <a:lnTo>
                    <a:pt x="746" y="89"/>
                  </a:lnTo>
                  <a:lnTo>
                    <a:pt x="634" y="840"/>
                  </a:lnTo>
                  <a:lnTo>
                    <a:pt x="468" y="817"/>
                  </a:lnTo>
                  <a:lnTo>
                    <a:pt x="366" y="789"/>
                  </a:lnTo>
                  <a:lnTo>
                    <a:pt x="154" y="705"/>
                  </a:lnTo>
                  <a:lnTo>
                    <a:pt x="0" y="576"/>
                  </a:lnTo>
                  <a:lnTo>
                    <a:pt x="48" y="534"/>
                  </a:lnTo>
                  <a:lnTo>
                    <a:pt x="48" y="53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1" name="Freeform 113"/>
            <p:cNvSpPr>
              <a:spLocks/>
            </p:cNvSpPr>
            <p:nvPr/>
          </p:nvSpPr>
          <p:spPr bwMode="auto">
            <a:xfrm>
              <a:off x="3014" y="921"/>
              <a:ext cx="385" cy="310"/>
            </a:xfrm>
            <a:custGeom>
              <a:avLst/>
              <a:gdLst>
                <a:gd name="T0" fmla="*/ 0 w 770"/>
                <a:gd name="T1" fmla="*/ 530 h 619"/>
                <a:gd name="T2" fmla="*/ 92 w 770"/>
                <a:gd name="T3" fmla="*/ 0 h 619"/>
                <a:gd name="T4" fmla="*/ 396 w 770"/>
                <a:gd name="T5" fmla="*/ 45 h 619"/>
                <a:gd name="T6" fmla="*/ 770 w 770"/>
                <a:gd name="T7" fmla="*/ 83 h 619"/>
                <a:gd name="T8" fmla="*/ 744 w 770"/>
                <a:gd name="T9" fmla="*/ 351 h 619"/>
                <a:gd name="T10" fmla="*/ 719 w 770"/>
                <a:gd name="T11" fmla="*/ 619 h 619"/>
                <a:gd name="T12" fmla="*/ 208 w 770"/>
                <a:gd name="T13" fmla="*/ 562 h 619"/>
                <a:gd name="T14" fmla="*/ 0 w 770"/>
                <a:gd name="T15" fmla="*/ 530 h 619"/>
                <a:gd name="T16" fmla="*/ 0 w 770"/>
                <a:gd name="T17" fmla="*/ 53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19">
                  <a:moveTo>
                    <a:pt x="0" y="530"/>
                  </a:moveTo>
                  <a:lnTo>
                    <a:pt x="92" y="0"/>
                  </a:lnTo>
                  <a:lnTo>
                    <a:pt x="396" y="45"/>
                  </a:lnTo>
                  <a:lnTo>
                    <a:pt x="770" y="83"/>
                  </a:lnTo>
                  <a:lnTo>
                    <a:pt x="744" y="351"/>
                  </a:lnTo>
                  <a:lnTo>
                    <a:pt x="719" y="619"/>
                  </a:lnTo>
                  <a:lnTo>
                    <a:pt x="208" y="562"/>
                  </a:lnTo>
                  <a:lnTo>
                    <a:pt x="0" y="530"/>
                  </a:lnTo>
                  <a:lnTo>
                    <a:pt x="0" y="53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2" name="Freeform 114"/>
            <p:cNvSpPr>
              <a:spLocks/>
            </p:cNvSpPr>
            <p:nvPr/>
          </p:nvSpPr>
          <p:spPr bwMode="auto">
            <a:xfrm>
              <a:off x="3077" y="1203"/>
              <a:ext cx="399" cy="306"/>
            </a:xfrm>
            <a:custGeom>
              <a:avLst/>
              <a:gdLst>
                <a:gd name="T0" fmla="*/ 80 w 796"/>
                <a:gd name="T1" fmla="*/ 0 h 612"/>
                <a:gd name="T2" fmla="*/ 591 w 796"/>
                <a:gd name="T3" fmla="*/ 57 h 612"/>
                <a:gd name="T4" fmla="*/ 796 w 796"/>
                <a:gd name="T5" fmla="*/ 74 h 612"/>
                <a:gd name="T6" fmla="*/ 789 w 796"/>
                <a:gd name="T7" fmla="*/ 207 h 612"/>
                <a:gd name="T8" fmla="*/ 760 w 796"/>
                <a:gd name="T9" fmla="*/ 612 h 612"/>
                <a:gd name="T10" fmla="*/ 656 w 796"/>
                <a:gd name="T11" fmla="*/ 605 h 612"/>
                <a:gd name="T12" fmla="*/ 331 w 796"/>
                <a:gd name="T13" fmla="*/ 576 h 612"/>
                <a:gd name="T14" fmla="*/ 0 w 796"/>
                <a:gd name="T15" fmla="*/ 534 h 612"/>
                <a:gd name="T16" fmla="*/ 80 w 796"/>
                <a:gd name="T17" fmla="*/ 0 h 612"/>
                <a:gd name="T18" fmla="*/ 80 w 796"/>
                <a:gd name="T19"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612">
                  <a:moveTo>
                    <a:pt x="80" y="0"/>
                  </a:moveTo>
                  <a:lnTo>
                    <a:pt x="591" y="57"/>
                  </a:lnTo>
                  <a:lnTo>
                    <a:pt x="796" y="74"/>
                  </a:lnTo>
                  <a:lnTo>
                    <a:pt x="789" y="207"/>
                  </a:lnTo>
                  <a:lnTo>
                    <a:pt x="760" y="612"/>
                  </a:lnTo>
                  <a:lnTo>
                    <a:pt x="656" y="605"/>
                  </a:lnTo>
                  <a:lnTo>
                    <a:pt x="331" y="576"/>
                  </a:lnTo>
                  <a:lnTo>
                    <a:pt x="0" y="534"/>
                  </a:lnTo>
                  <a:lnTo>
                    <a:pt x="80" y="0"/>
                  </a:lnTo>
                  <a:lnTo>
                    <a:pt x="80"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3" name="Freeform 115"/>
            <p:cNvSpPr>
              <a:spLocks/>
            </p:cNvSpPr>
            <p:nvPr/>
          </p:nvSpPr>
          <p:spPr bwMode="auto">
            <a:xfrm>
              <a:off x="3021" y="1470"/>
              <a:ext cx="384" cy="382"/>
            </a:xfrm>
            <a:custGeom>
              <a:avLst/>
              <a:gdLst>
                <a:gd name="T0" fmla="*/ 97 w 768"/>
                <a:gd name="T1" fmla="*/ 764 h 764"/>
                <a:gd name="T2" fmla="*/ 106 w 768"/>
                <a:gd name="T3" fmla="*/ 707 h 764"/>
                <a:gd name="T4" fmla="*/ 298 w 768"/>
                <a:gd name="T5" fmla="*/ 732 h 764"/>
                <a:gd name="T6" fmla="*/ 290 w 768"/>
                <a:gd name="T7" fmla="*/ 704 h 764"/>
                <a:gd name="T8" fmla="*/ 705 w 768"/>
                <a:gd name="T9" fmla="*/ 742 h 764"/>
                <a:gd name="T10" fmla="*/ 768 w 768"/>
                <a:gd name="T11" fmla="*/ 71 h 764"/>
                <a:gd name="T12" fmla="*/ 443 w 768"/>
                <a:gd name="T13" fmla="*/ 42 h 764"/>
                <a:gd name="T14" fmla="*/ 112 w 768"/>
                <a:gd name="T15" fmla="*/ 0 h 764"/>
                <a:gd name="T16" fmla="*/ 0 w 768"/>
                <a:gd name="T17" fmla="*/ 751 h 764"/>
                <a:gd name="T18" fmla="*/ 97 w 768"/>
                <a:gd name="T19" fmla="*/ 764 h 764"/>
                <a:gd name="T20" fmla="*/ 97 w 768"/>
                <a:gd name="T21"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764">
                  <a:moveTo>
                    <a:pt x="97" y="764"/>
                  </a:moveTo>
                  <a:lnTo>
                    <a:pt x="106" y="707"/>
                  </a:lnTo>
                  <a:lnTo>
                    <a:pt x="298" y="732"/>
                  </a:lnTo>
                  <a:lnTo>
                    <a:pt x="290" y="704"/>
                  </a:lnTo>
                  <a:lnTo>
                    <a:pt x="705" y="742"/>
                  </a:lnTo>
                  <a:lnTo>
                    <a:pt x="768" y="71"/>
                  </a:lnTo>
                  <a:lnTo>
                    <a:pt x="443" y="42"/>
                  </a:lnTo>
                  <a:lnTo>
                    <a:pt x="112" y="0"/>
                  </a:lnTo>
                  <a:lnTo>
                    <a:pt x="0" y="751"/>
                  </a:lnTo>
                  <a:lnTo>
                    <a:pt x="97" y="764"/>
                  </a:lnTo>
                  <a:lnTo>
                    <a:pt x="97" y="76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4" name="Freeform 116"/>
            <p:cNvSpPr>
              <a:spLocks/>
            </p:cNvSpPr>
            <p:nvPr/>
          </p:nvSpPr>
          <p:spPr bwMode="auto">
            <a:xfrm>
              <a:off x="3167" y="1540"/>
              <a:ext cx="763" cy="719"/>
            </a:xfrm>
            <a:custGeom>
              <a:avLst/>
              <a:gdLst>
                <a:gd name="T0" fmla="*/ 0 w 1527"/>
                <a:gd name="T1" fmla="*/ 563 h 1439"/>
                <a:gd name="T2" fmla="*/ 415 w 1527"/>
                <a:gd name="T3" fmla="*/ 601 h 1439"/>
                <a:gd name="T4" fmla="*/ 472 w 1527"/>
                <a:gd name="T5" fmla="*/ 0 h 1439"/>
                <a:gd name="T6" fmla="*/ 803 w 1527"/>
                <a:gd name="T7" fmla="*/ 19 h 1439"/>
                <a:gd name="T8" fmla="*/ 791 w 1527"/>
                <a:gd name="T9" fmla="*/ 277 h 1439"/>
                <a:gd name="T10" fmla="*/ 824 w 1527"/>
                <a:gd name="T11" fmla="*/ 304 h 1439"/>
                <a:gd name="T12" fmla="*/ 854 w 1527"/>
                <a:gd name="T13" fmla="*/ 304 h 1439"/>
                <a:gd name="T14" fmla="*/ 879 w 1527"/>
                <a:gd name="T15" fmla="*/ 329 h 1439"/>
                <a:gd name="T16" fmla="*/ 928 w 1527"/>
                <a:gd name="T17" fmla="*/ 340 h 1439"/>
                <a:gd name="T18" fmla="*/ 1029 w 1527"/>
                <a:gd name="T19" fmla="*/ 384 h 1439"/>
                <a:gd name="T20" fmla="*/ 1046 w 1527"/>
                <a:gd name="T21" fmla="*/ 365 h 1439"/>
                <a:gd name="T22" fmla="*/ 1111 w 1527"/>
                <a:gd name="T23" fmla="*/ 403 h 1439"/>
                <a:gd name="T24" fmla="*/ 1196 w 1527"/>
                <a:gd name="T25" fmla="*/ 401 h 1439"/>
                <a:gd name="T26" fmla="*/ 1255 w 1527"/>
                <a:gd name="T27" fmla="*/ 384 h 1439"/>
                <a:gd name="T28" fmla="*/ 1337 w 1527"/>
                <a:gd name="T29" fmla="*/ 369 h 1439"/>
                <a:gd name="T30" fmla="*/ 1411 w 1527"/>
                <a:gd name="T31" fmla="*/ 409 h 1439"/>
                <a:gd name="T32" fmla="*/ 1423 w 1527"/>
                <a:gd name="T33" fmla="*/ 422 h 1439"/>
                <a:gd name="T34" fmla="*/ 1463 w 1527"/>
                <a:gd name="T35" fmla="*/ 422 h 1439"/>
                <a:gd name="T36" fmla="*/ 1470 w 1527"/>
                <a:gd name="T37" fmla="*/ 635 h 1439"/>
                <a:gd name="T38" fmla="*/ 1527 w 1527"/>
                <a:gd name="T39" fmla="*/ 739 h 1439"/>
                <a:gd name="T40" fmla="*/ 1506 w 1527"/>
                <a:gd name="T41" fmla="*/ 821 h 1439"/>
                <a:gd name="T42" fmla="*/ 1510 w 1527"/>
                <a:gd name="T43" fmla="*/ 889 h 1439"/>
                <a:gd name="T44" fmla="*/ 1485 w 1527"/>
                <a:gd name="T45" fmla="*/ 924 h 1439"/>
                <a:gd name="T46" fmla="*/ 1495 w 1527"/>
                <a:gd name="T47" fmla="*/ 935 h 1439"/>
                <a:gd name="T48" fmla="*/ 1432 w 1527"/>
                <a:gd name="T49" fmla="*/ 954 h 1439"/>
                <a:gd name="T50" fmla="*/ 1383 w 1527"/>
                <a:gd name="T51" fmla="*/ 960 h 1439"/>
                <a:gd name="T52" fmla="*/ 1392 w 1527"/>
                <a:gd name="T53" fmla="*/ 924 h 1439"/>
                <a:gd name="T54" fmla="*/ 1366 w 1527"/>
                <a:gd name="T55" fmla="*/ 945 h 1439"/>
                <a:gd name="T56" fmla="*/ 1367 w 1527"/>
                <a:gd name="T57" fmla="*/ 986 h 1439"/>
                <a:gd name="T58" fmla="*/ 1333 w 1527"/>
                <a:gd name="T59" fmla="*/ 1030 h 1439"/>
                <a:gd name="T60" fmla="*/ 1153 w 1527"/>
                <a:gd name="T61" fmla="*/ 1121 h 1439"/>
                <a:gd name="T62" fmla="*/ 1096 w 1527"/>
                <a:gd name="T63" fmla="*/ 1180 h 1439"/>
                <a:gd name="T64" fmla="*/ 1042 w 1527"/>
                <a:gd name="T65" fmla="*/ 1308 h 1439"/>
                <a:gd name="T66" fmla="*/ 1086 w 1527"/>
                <a:gd name="T67" fmla="*/ 1439 h 1439"/>
                <a:gd name="T68" fmla="*/ 1044 w 1527"/>
                <a:gd name="T69" fmla="*/ 1439 h 1439"/>
                <a:gd name="T70" fmla="*/ 848 w 1527"/>
                <a:gd name="T71" fmla="*/ 1370 h 1439"/>
                <a:gd name="T72" fmla="*/ 827 w 1527"/>
                <a:gd name="T73" fmla="*/ 1313 h 1439"/>
                <a:gd name="T74" fmla="*/ 807 w 1527"/>
                <a:gd name="T75" fmla="*/ 1289 h 1439"/>
                <a:gd name="T76" fmla="*/ 801 w 1527"/>
                <a:gd name="T77" fmla="*/ 1213 h 1439"/>
                <a:gd name="T78" fmla="*/ 763 w 1527"/>
                <a:gd name="T79" fmla="*/ 1186 h 1439"/>
                <a:gd name="T80" fmla="*/ 658 w 1527"/>
                <a:gd name="T81" fmla="*/ 984 h 1439"/>
                <a:gd name="T82" fmla="*/ 607 w 1527"/>
                <a:gd name="T83" fmla="*/ 946 h 1439"/>
                <a:gd name="T84" fmla="*/ 592 w 1527"/>
                <a:gd name="T85" fmla="*/ 914 h 1439"/>
                <a:gd name="T86" fmla="*/ 438 w 1527"/>
                <a:gd name="T87" fmla="*/ 907 h 1439"/>
                <a:gd name="T88" fmla="*/ 356 w 1527"/>
                <a:gd name="T89" fmla="*/ 1002 h 1439"/>
                <a:gd name="T90" fmla="*/ 217 w 1527"/>
                <a:gd name="T91" fmla="*/ 903 h 1439"/>
                <a:gd name="T92" fmla="*/ 175 w 1527"/>
                <a:gd name="T93" fmla="*/ 766 h 1439"/>
                <a:gd name="T94" fmla="*/ 42 w 1527"/>
                <a:gd name="T95" fmla="*/ 639 h 1439"/>
                <a:gd name="T96" fmla="*/ 27 w 1527"/>
                <a:gd name="T97" fmla="*/ 597 h 1439"/>
                <a:gd name="T98" fmla="*/ 8 w 1527"/>
                <a:gd name="T99" fmla="*/ 591 h 1439"/>
                <a:gd name="T100" fmla="*/ 0 w 1527"/>
                <a:gd name="T101" fmla="*/ 563 h 1439"/>
                <a:gd name="T102" fmla="*/ 0 w 1527"/>
                <a:gd name="T103" fmla="*/ 563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7" h="1439">
                  <a:moveTo>
                    <a:pt x="0" y="563"/>
                  </a:moveTo>
                  <a:lnTo>
                    <a:pt x="415" y="601"/>
                  </a:lnTo>
                  <a:lnTo>
                    <a:pt x="472" y="0"/>
                  </a:lnTo>
                  <a:lnTo>
                    <a:pt x="803" y="19"/>
                  </a:lnTo>
                  <a:lnTo>
                    <a:pt x="791" y="277"/>
                  </a:lnTo>
                  <a:lnTo>
                    <a:pt x="824" y="304"/>
                  </a:lnTo>
                  <a:lnTo>
                    <a:pt x="854" y="304"/>
                  </a:lnTo>
                  <a:lnTo>
                    <a:pt x="879" y="329"/>
                  </a:lnTo>
                  <a:lnTo>
                    <a:pt x="928" y="340"/>
                  </a:lnTo>
                  <a:lnTo>
                    <a:pt x="1029" y="384"/>
                  </a:lnTo>
                  <a:lnTo>
                    <a:pt x="1046" y="365"/>
                  </a:lnTo>
                  <a:lnTo>
                    <a:pt x="1111" y="403"/>
                  </a:lnTo>
                  <a:lnTo>
                    <a:pt x="1196" y="401"/>
                  </a:lnTo>
                  <a:lnTo>
                    <a:pt x="1255" y="384"/>
                  </a:lnTo>
                  <a:lnTo>
                    <a:pt x="1337" y="369"/>
                  </a:lnTo>
                  <a:lnTo>
                    <a:pt x="1411" y="409"/>
                  </a:lnTo>
                  <a:lnTo>
                    <a:pt x="1423" y="422"/>
                  </a:lnTo>
                  <a:lnTo>
                    <a:pt x="1463" y="422"/>
                  </a:lnTo>
                  <a:lnTo>
                    <a:pt x="1470" y="635"/>
                  </a:lnTo>
                  <a:lnTo>
                    <a:pt x="1527" y="739"/>
                  </a:lnTo>
                  <a:lnTo>
                    <a:pt x="1506" y="821"/>
                  </a:lnTo>
                  <a:lnTo>
                    <a:pt x="1510" y="889"/>
                  </a:lnTo>
                  <a:lnTo>
                    <a:pt x="1485" y="924"/>
                  </a:lnTo>
                  <a:lnTo>
                    <a:pt x="1495" y="935"/>
                  </a:lnTo>
                  <a:lnTo>
                    <a:pt x="1432" y="954"/>
                  </a:lnTo>
                  <a:lnTo>
                    <a:pt x="1383" y="960"/>
                  </a:lnTo>
                  <a:lnTo>
                    <a:pt x="1392" y="924"/>
                  </a:lnTo>
                  <a:lnTo>
                    <a:pt x="1366" y="945"/>
                  </a:lnTo>
                  <a:lnTo>
                    <a:pt x="1367" y="986"/>
                  </a:lnTo>
                  <a:lnTo>
                    <a:pt x="1333" y="1030"/>
                  </a:lnTo>
                  <a:lnTo>
                    <a:pt x="1153" y="1121"/>
                  </a:lnTo>
                  <a:lnTo>
                    <a:pt x="1096" y="1180"/>
                  </a:lnTo>
                  <a:lnTo>
                    <a:pt x="1042" y="1308"/>
                  </a:lnTo>
                  <a:lnTo>
                    <a:pt x="1086" y="1439"/>
                  </a:lnTo>
                  <a:lnTo>
                    <a:pt x="1044" y="1439"/>
                  </a:lnTo>
                  <a:lnTo>
                    <a:pt x="848" y="1370"/>
                  </a:lnTo>
                  <a:lnTo>
                    <a:pt x="827" y="1313"/>
                  </a:lnTo>
                  <a:lnTo>
                    <a:pt x="807" y="1289"/>
                  </a:lnTo>
                  <a:lnTo>
                    <a:pt x="801" y="1213"/>
                  </a:lnTo>
                  <a:lnTo>
                    <a:pt x="763" y="1186"/>
                  </a:lnTo>
                  <a:lnTo>
                    <a:pt x="658" y="984"/>
                  </a:lnTo>
                  <a:lnTo>
                    <a:pt x="607" y="946"/>
                  </a:lnTo>
                  <a:lnTo>
                    <a:pt x="592" y="914"/>
                  </a:lnTo>
                  <a:lnTo>
                    <a:pt x="438" y="907"/>
                  </a:lnTo>
                  <a:lnTo>
                    <a:pt x="356" y="1002"/>
                  </a:lnTo>
                  <a:lnTo>
                    <a:pt x="217" y="903"/>
                  </a:lnTo>
                  <a:lnTo>
                    <a:pt x="175" y="766"/>
                  </a:lnTo>
                  <a:lnTo>
                    <a:pt x="42" y="639"/>
                  </a:lnTo>
                  <a:lnTo>
                    <a:pt x="27" y="597"/>
                  </a:lnTo>
                  <a:lnTo>
                    <a:pt x="8" y="591"/>
                  </a:lnTo>
                  <a:lnTo>
                    <a:pt x="0" y="563"/>
                  </a:lnTo>
                  <a:lnTo>
                    <a:pt x="0" y="56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5" name="Freeform 117"/>
            <p:cNvSpPr>
              <a:spLocks/>
            </p:cNvSpPr>
            <p:nvPr/>
          </p:nvSpPr>
          <p:spPr bwMode="auto">
            <a:xfrm>
              <a:off x="3404" y="698"/>
              <a:ext cx="360" cy="220"/>
            </a:xfrm>
            <a:custGeom>
              <a:avLst/>
              <a:gdLst>
                <a:gd name="T0" fmla="*/ 38 w 718"/>
                <a:gd name="T1" fmla="*/ 0 h 441"/>
                <a:gd name="T2" fmla="*/ 663 w 718"/>
                <a:gd name="T3" fmla="*/ 32 h 441"/>
                <a:gd name="T4" fmla="*/ 667 w 718"/>
                <a:gd name="T5" fmla="*/ 142 h 441"/>
                <a:gd name="T6" fmla="*/ 696 w 718"/>
                <a:gd name="T7" fmla="*/ 234 h 441"/>
                <a:gd name="T8" fmla="*/ 699 w 718"/>
                <a:gd name="T9" fmla="*/ 348 h 441"/>
                <a:gd name="T10" fmla="*/ 718 w 718"/>
                <a:gd name="T11" fmla="*/ 441 h 441"/>
                <a:gd name="T12" fmla="*/ 340 w 718"/>
                <a:gd name="T13" fmla="*/ 429 h 441"/>
                <a:gd name="T14" fmla="*/ 0 w 718"/>
                <a:gd name="T15" fmla="*/ 405 h 441"/>
                <a:gd name="T16" fmla="*/ 38 w 718"/>
                <a:gd name="T17" fmla="*/ 0 h 441"/>
                <a:gd name="T18" fmla="*/ 38 w 718"/>
                <a:gd name="T1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8" h="441">
                  <a:moveTo>
                    <a:pt x="38" y="0"/>
                  </a:moveTo>
                  <a:lnTo>
                    <a:pt x="663" y="32"/>
                  </a:lnTo>
                  <a:lnTo>
                    <a:pt x="667" y="142"/>
                  </a:lnTo>
                  <a:lnTo>
                    <a:pt x="696" y="234"/>
                  </a:lnTo>
                  <a:lnTo>
                    <a:pt x="699" y="348"/>
                  </a:lnTo>
                  <a:lnTo>
                    <a:pt x="718" y="441"/>
                  </a:lnTo>
                  <a:lnTo>
                    <a:pt x="340" y="429"/>
                  </a:lnTo>
                  <a:lnTo>
                    <a:pt x="0" y="405"/>
                  </a:lnTo>
                  <a:lnTo>
                    <a:pt x="38" y="0"/>
                  </a:lnTo>
                  <a:lnTo>
                    <a:pt x="38"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6" name="Freeform 118"/>
            <p:cNvSpPr>
              <a:spLocks/>
            </p:cNvSpPr>
            <p:nvPr/>
          </p:nvSpPr>
          <p:spPr bwMode="auto">
            <a:xfrm>
              <a:off x="3385" y="900"/>
              <a:ext cx="384" cy="251"/>
            </a:xfrm>
            <a:custGeom>
              <a:avLst/>
              <a:gdLst>
                <a:gd name="T0" fmla="*/ 38 w 768"/>
                <a:gd name="T1" fmla="*/ 0 h 502"/>
                <a:gd name="T2" fmla="*/ 378 w 768"/>
                <a:gd name="T3" fmla="*/ 24 h 502"/>
                <a:gd name="T4" fmla="*/ 756 w 768"/>
                <a:gd name="T5" fmla="*/ 36 h 502"/>
                <a:gd name="T6" fmla="*/ 732 w 768"/>
                <a:gd name="T7" fmla="*/ 83 h 502"/>
                <a:gd name="T8" fmla="*/ 768 w 768"/>
                <a:gd name="T9" fmla="*/ 118 h 502"/>
                <a:gd name="T10" fmla="*/ 766 w 768"/>
                <a:gd name="T11" fmla="*/ 365 h 502"/>
                <a:gd name="T12" fmla="*/ 751 w 768"/>
                <a:gd name="T13" fmla="*/ 363 h 502"/>
                <a:gd name="T14" fmla="*/ 753 w 768"/>
                <a:gd name="T15" fmla="*/ 395 h 502"/>
                <a:gd name="T16" fmla="*/ 764 w 768"/>
                <a:gd name="T17" fmla="*/ 420 h 502"/>
                <a:gd name="T18" fmla="*/ 756 w 768"/>
                <a:gd name="T19" fmla="*/ 443 h 502"/>
                <a:gd name="T20" fmla="*/ 764 w 768"/>
                <a:gd name="T21" fmla="*/ 502 h 502"/>
                <a:gd name="T22" fmla="*/ 747 w 768"/>
                <a:gd name="T23" fmla="*/ 496 h 502"/>
                <a:gd name="T24" fmla="*/ 728 w 768"/>
                <a:gd name="T25" fmla="*/ 473 h 502"/>
                <a:gd name="T26" fmla="*/ 659 w 768"/>
                <a:gd name="T27" fmla="*/ 450 h 502"/>
                <a:gd name="T28" fmla="*/ 593 w 768"/>
                <a:gd name="T29" fmla="*/ 454 h 502"/>
                <a:gd name="T30" fmla="*/ 555 w 768"/>
                <a:gd name="T31" fmla="*/ 426 h 502"/>
                <a:gd name="T32" fmla="*/ 0 w 768"/>
                <a:gd name="T33" fmla="*/ 393 h 502"/>
                <a:gd name="T34" fmla="*/ 38 w 768"/>
                <a:gd name="T35" fmla="*/ 0 h 502"/>
                <a:gd name="T36" fmla="*/ 38 w 768"/>
                <a:gd name="T37"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8" h="502">
                  <a:moveTo>
                    <a:pt x="38" y="0"/>
                  </a:moveTo>
                  <a:lnTo>
                    <a:pt x="378" y="24"/>
                  </a:lnTo>
                  <a:lnTo>
                    <a:pt x="756" y="36"/>
                  </a:lnTo>
                  <a:lnTo>
                    <a:pt x="732" y="83"/>
                  </a:lnTo>
                  <a:lnTo>
                    <a:pt x="768" y="118"/>
                  </a:lnTo>
                  <a:lnTo>
                    <a:pt x="766" y="365"/>
                  </a:lnTo>
                  <a:lnTo>
                    <a:pt x="751" y="363"/>
                  </a:lnTo>
                  <a:lnTo>
                    <a:pt x="753" y="395"/>
                  </a:lnTo>
                  <a:lnTo>
                    <a:pt x="764" y="420"/>
                  </a:lnTo>
                  <a:lnTo>
                    <a:pt x="756" y="443"/>
                  </a:lnTo>
                  <a:lnTo>
                    <a:pt x="764" y="502"/>
                  </a:lnTo>
                  <a:lnTo>
                    <a:pt x="747" y="496"/>
                  </a:lnTo>
                  <a:lnTo>
                    <a:pt x="728" y="473"/>
                  </a:lnTo>
                  <a:lnTo>
                    <a:pt x="659" y="450"/>
                  </a:lnTo>
                  <a:lnTo>
                    <a:pt x="593" y="454"/>
                  </a:lnTo>
                  <a:lnTo>
                    <a:pt x="555" y="426"/>
                  </a:lnTo>
                  <a:lnTo>
                    <a:pt x="0" y="393"/>
                  </a:lnTo>
                  <a:lnTo>
                    <a:pt x="38" y="0"/>
                  </a:lnTo>
                  <a:lnTo>
                    <a:pt x="38"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7" name="Freeform 119"/>
            <p:cNvSpPr>
              <a:spLocks/>
            </p:cNvSpPr>
            <p:nvPr/>
          </p:nvSpPr>
          <p:spPr bwMode="auto">
            <a:xfrm>
              <a:off x="3373" y="1097"/>
              <a:ext cx="451" cy="220"/>
            </a:xfrm>
            <a:custGeom>
              <a:avLst/>
              <a:gdLst>
                <a:gd name="T0" fmla="*/ 25 w 901"/>
                <a:gd name="T1" fmla="*/ 0 h 439"/>
                <a:gd name="T2" fmla="*/ 580 w 901"/>
                <a:gd name="T3" fmla="*/ 33 h 439"/>
                <a:gd name="T4" fmla="*/ 618 w 901"/>
                <a:gd name="T5" fmla="*/ 61 h 439"/>
                <a:gd name="T6" fmla="*/ 684 w 901"/>
                <a:gd name="T7" fmla="*/ 57 h 439"/>
                <a:gd name="T8" fmla="*/ 753 w 901"/>
                <a:gd name="T9" fmla="*/ 80 h 439"/>
                <a:gd name="T10" fmla="*/ 772 w 901"/>
                <a:gd name="T11" fmla="*/ 103 h 439"/>
                <a:gd name="T12" fmla="*/ 789 w 901"/>
                <a:gd name="T13" fmla="*/ 109 h 439"/>
                <a:gd name="T14" fmla="*/ 819 w 901"/>
                <a:gd name="T15" fmla="*/ 192 h 439"/>
                <a:gd name="T16" fmla="*/ 819 w 901"/>
                <a:gd name="T17" fmla="*/ 217 h 439"/>
                <a:gd name="T18" fmla="*/ 840 w 901"/>
                <a:gd name="T19" fmla="*/ 257 h 439"/>
                <a:gd name="T20" fmla="*/ 850 w 901"/>
                <a:gd name="T21" fmla="*/ 320 h 439"/>
                <a:gd name="T22" fmla="*/ 844 w 901"/>
                <a:gd name="T23" fmla="*/ 339 h 439"/>
                <a:gd name="T24" fmla="*/ 857 w 901"/>
                <a:gd name="T25" fmla="*/ 359 h 439"/>
                <a:gd name="T26" fmla="*/ 901 w 901"/>
                <a:gd name="T27" fmla="*/ 439 h 439"/>
                <a:gd name="T28" fmla="*/ 500 w 901"/>
                <a:gd name="T29" fmla="*/ 435 h 439"/>
                <a:gd name="T30" fmla="*/ 198 w 901"/>
                <a:gd name="T31" fmla="*/ 418 h 439"/>
                <a:gd name="T32" fmla="*/ 205 w 901"/>
                <a:gd name="T33" fmla="*/ 285 h 439"/>
                <a:gd name="T34" fmla="*/ 0 w 901"/>
                <a:gd name="T35" fmla="*/ 268 h 439"/>
                <a:gd name="T36" fmla="*/ 25 w 901"/>
                <a:gd name="T37" fmla="*/ 0 h 439"/>
                <a:gd name="T38" fmla="*/ 25 w 901"/>
                <a:gd name="T39"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1" h="439">
                  <a:moveTo>
                    <a:pt x="25" y="0"/>
                  </a:moveTo>
                  <a:lnTo>
                    <a:pt x="580" y="33"/>
                  </a:lnTo>
                  <a:lnTo>
                    <a:pt x="618" y="61"/>
                  </a:lnTo>
                  <a:lnTo>
                    <a:pt x="684" y="57"/>
                  </a:lnTo>
                  <a:lnTo>
                    <a:pt x="753" y="80"/>
                  </a:lnTo>
                  <a:lnTo>
                    <a:pt x="772" y="103"/>
                  </a:lnTo>
                  <a:lnTo>
                    <a:pt x="789" y="109"/>
                  </a:lnTo>
                  <a:lnTo>
                    <a:pt x="819" y="192"/>
                  </a:lnTo>
                  <a:lnTo>
                    <a:pt x="819" y="217"/>
                  </a:lnTo>
                  <a:lnTo>
                    <a:pt x="840" y="257"/>
                  </a:lnTo>
                  <a:lnTo>
                    <a:pt x="850" y="320"/>
                  </a:lnTo>
                  <a:lnTo>
                    <a:pt x="844" y="339"/>
                  </a:lnTo>
                  <a:lnTo>
                    <a:pt x="857" y="359"/>
                  </a:lnTo>
                  <a:lnTo>
                    <a:pt x="901" y="439"/>
                  </a:lnTo>
                  <a:lnTo>
                    <a:pt x="500" y="435"/>
                  </a:lnTo>
                  <a:lnTo>
                    <a:pt x="198" y="418"/>
                  </a:lnTo>
                  <a:lnTo>
                    <a:pt x="205" y="285"/>
                  </a:lnTo>
                  <a:lnTo>
                    <a:pt x="0" y="268"/>
                  </a:lnTo>
                  <a:lnTo>
                    <a:pt x="25" y="0"/>
                  </a:lnTo>
                  <a:lnTo>
                    <a:pt x="25"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8" name="Freeform 120"/>
            <p:cNvSpPr>
              <a:spLocks/>
            </p:cNvSpPr>
            <p:nvPr/>
          </p:nvSpPr>
          <p:spPr bwMode="auto">
            <a:xfrm>
              <a:off x="3458" y="1306"/>
              <a:ext cx="406" cy="213"/>
            </a:xfrm>
            <a:custGeom>
              <a:avLst/>
              <a:gdLst>
                <a:gd name="T0" fmla="*/ 29 w 812"/>
                <a:gd name="T1" fmla="*/ 0 h 426"/>
                <a:gd name="T2" fmla="*/ 331 w 812"/>
                <a:gd name="T3" fmla="*/ 17 h 426"/>
                <a:gd name="T4" fmla="*/ 732 w 812"/>
                <a:gd name="T5" fmla="*/ 21 h 426"/>
                <a:gd name="T6" fmla="*/ 755 w 812"/>
                <a:gd name="T7" fmla="*/ 40 h 426"/>
                <a:gd name="T8" fmla="*/ 766 w 812"/>
                <a:gd name="T9" fmla="*/ 36 h 426"/>
                <a:gd name="T10" fmla="*/ 782 w 812"/>
                <a:gd name="T11" fmla="*/ 57 h 426"/>
                <a:gd name="T12" fmla="*/ 768 w 812"/>
                <a:gd name="T13" fmla="*/ 57 h 426"/>
                <a:gd name="T14" fmla="*/ 755 w 812"/>
                <a:gd name="T15" fmla="*/ 86 h 426"/>
                <a:gd name="T16" fmla="*/ 787 w 812"/>
                <a:gd name="T17" fmla="*/ 132 h 426"/>
                <a:gd name="T18" fmla="*/ 812 w 812"/>
                <a:gd name="T19" fmla="*/ 137 h 426"/>
                <a:gd name="T20" fmla="*/ 808 w 812"/>
                <a:gd name="T21" fmla="*/ 424 h 426"/>
                <a:gd name="T22" fmla="*/ 464 w 812"/>
                <a:gd name="T23" fmla="*/ 426 h 426"/>
                <a:gd name="T24" fmla="*/ 0 w 812"/>
                <a:gd name="T25" fmla="*/ 405 h 426"/>
                <a:gd name="T26" fmla="*/ 29 w 812"/>
                <a:gd name="T27" fmla="*/ 0 h 426"/>
                <a:gd name="T28" fmla="*/ 29 w 812"/>
                <a:gd name="T29"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2" h="426">
                  <a:moveTo>
                    <a:pt x="29" y="0"/>
                  </a:moveTo>
                  <a:lnTo>
                    <a:pt x="331" y="17"/>
                  </a:lnTo>
                  <a:lnTo>
                    <a:pt x="732" y="21"/>
                  </a:lnTo>
                  <a:lnTo>
                    <a:pt x="755" y="40"/>
                  </a:lnTo>
                  <a:lnTo>
                    <a:pt x="766" y="36"/>
                  </a:lnTo>
                  <a:lnTo>
                    <a:pt x="782" y="57"/>
                  </a:lnTo>
                  <a:lnTo>
                    <a:pt x="768" y="57"/>
                  </a:lnTo>
                  <a:lnTo>
                    <a:pt x="755" y="86"/>
                  </a:lnTo>
                  <a:lnTo>
                    <a:pt x="787" y="132"/>
                  </a:lnTo>
                  <a:lnTo>
                    <a:pt x="812" y="137"/>
                  </a:lnTo>
                  <a:lnTo>
                    <a:pt x="808" y="424"/>
                  </a:lnTo>
                  <a:lnTo>
                    <a:pt x="464" y="426"/>
                  </a:lnTo>
                  <a:lnTo>
                    <a:pt x="0" y="405"/>
                  </a:lnTo>
                  <a:lnTo>
                    <a:pt x="29" y="0"/>
                  </a:lnTo>
                  <a:lnTo>
                    <a:pt x="29"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9" name="Freeform 121"/>
            <p:cNvSpPr>
              <a:spLocks/>
            </p:cNvSpPr>
            <p:nvPr/>
          </p:nvSpPr>
          <p:spPr bwMode="auto">
            <a:xfrm>
              <a:off x="3402" y="1505"/>
              <a:ext cx="472" cy="239"/>
            </a:xfrm>
            <a:custGeom>
              <a:avLst/>
              <a:gdLst>
                <a:gd name="T0" fmla="*/ 6 w 943"/>
                <a:gd name="T1" fmla="*/ 0 h 479"/>
                <a:gd name="T2" fmla="*/ 110 w 943"/>
                <a:gd name="T3" fmla="*/ 7 h 479"/>
                <a:gd name="T4" fmla="*/ 574 w 943"/>
                <a:gd name="T5" fmla="*/ 28 h 479"/>
                <a:gd name="T6" fmla="*/ 918 w 943"/>
                <a:gd name="T7" fmla="*/ 26 h 479"/>
                <a:gd name="T8" fmla="*/ 922 w 943"/>
                <a:gd name="T9" fmla="*/ 97 h 479"/>
                <a:gd name="T10" fmla="*/ 943 w 943"/>
                <a:gd name="T11" fmla="*/ 247 h 479"/>
                <a:gd name="T12" fmla="*/ 939 w 943"/>
                <a:gd name="T13" fmla="*/ 479 h 479"/>
                <a:gd name="T14" fmla="*/ 865 w 943"/>
                <a:gd name="T15" fmla="*/ 439 h 479"/>
                <a:gd name="T16" fmla="*/ 783 w 943"/>
                <a:gd name="T17" fmla="*/ 454 h 479"/>
                <a:gd name="T18" fmla="*/ 724 w 943"/>
                <a:gd name="T19" fmla="*/ 471 h 479"/>
                <a:gd name="T20" fmla="*/ 639 w 943"/>
                <a:gd name="T21" fmla="*/ 473 h 479"/>
                <a:gd name="T22" fmla="*/ 574 w 943"/>
                <a:gd name="T23" fmla="*/ 435 h 479"/>
                <a:gd name="T24" fmla="*/ 557 w 943"/>
                <a:gd name="T25" fmla="*/ 454 h 479"/>
                <a:gd name="T26" fmla="*/ 456 w 943"/>
                <a:gd name="T27" fmla="*/ 410 h 479"/>
                <a:gd name="T28" fmla="*/ 407 w 943"/>
                <a:gd name="T29" fmla="*/ 399 h 479"/>
                <a:gd name="T30" fmla="*/ 382 w 943"/>
                <a:gd name="T31" fmla="*/ 376 h 479"/>
                <a:gd name="T32" fmla="*/ 352 w 943"/>
                <a:gd name="T33" fmla="*/ 374 h 479"/>
                <a:gd name="T34" fmla="*/ 319 w 943"/>
                <a:gd name="T35" fmla="*/ 347 h 479"/>
                <a:gd name="T36" fmla="*/ 331 w 943"/>
                <a:gd name="T37" fmla="*/ 89 h 479"/>
                <a:gd name="T38" fmla="*/ 0 w 943"/>
                <a:gd name="T39" fmla="*/ 70 h 479"/>
                <a:gd name="T40" fmla="*/ 6 w 943"/>
                <a:gd name="T41" fmla="*/ 0 h 479"/>
                <a:gd name="T42" fmla="*/ 6 w 943"/>
                <a:gd name="T4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3" h="479">
                  <a:moveTo>
                    <a:pt x="6" y="0"/>
                  </a:moveTo>
                  <a:lnTo>
                    <a:pt x="110" y="7"/>
                  </a:lnTo>
                  <a:lnTo>
                    <a:pt x="574" y="28"/>
                  </a:lnTo>
                  <a:lnTo>
                    <a:pt x="918" y="26"/>
                  </a:lnTo>
                  <a:lnTo>
                    <a:pt x="922" y="97"/>
                  </a:lnTo>
                  <a:lnTo>
                    <a:pt x="943" y="247"/>
                  </a:lnTo>
                  <a:lnTo>
                    <a:pt x="939" y="479"/>
                  </a:lnTo>
                  <a:lnTo>
                    <a:pt x="865" y="439"/>
                  </a:lnTo>
                  <a:lnTo>
                    <a:pt x="783" y="454"/>
                  </a:lnTo>
                  <a:lnTo>
                    <a:pt x="724" y="471"/>
                  </a:lnTo>
                  <a:lnTo>
                    <a:pt x="639" y="473"/>
                  </a:lnTo>
                  <a:lnTo>
                    <a:pt x="574" y="435"/>
                  </a:lnTo>
                  <a:lnTo>
                    <a:pt x="557" y="454"/>
                  </a:lnTo>
                  <a:lnTo>
                    <a:pt x="456" y="410"/>
                  </a:lnTo>
                  <a:lnTo>
                    <a:pt x="407" y="399"/>
                  </a:lnTo>
                  <a:lnTo>
                    <a:pt x="382" y="376"/>
                  </a:lnTo>
                  <a:lnTo>
                    <a:pt x="352" y="374"/>
                  </a:lnTo>
                  <a:lnTo>
                    <a:pt x="319" y="347"/>
                  </a:lnTo>
                  <a:lnTo>
                    <a:pt x="331" y="89"/>
                  </a:lnTo>
                  <a:lnTo>
                    <a:pt x="0" y="70"/>
                  </a:lnTo>
                  <a:lnTo>
                    <a:pt x="6" y="0"/>
                  </a:lnTo>
                  <a:lnTo>
                    <a:pt x="6"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0" name="Freeform 122"/>
            <p:cNvSpPr>
              <a:spLocks/>
            </p:cNvSpPr>
            <p:nvPr/>
          </p:nvSpPr>
          <p:spPr bwMode="auto">
            <a:xfrm>
              <a:off x="3736" y="696"/>
              <a:ext cx="356" cy="387"/>
            </a:xfrm>
            <a:custGeom>
              <a:avLst/>
              <a:gdLst>
                <a:gd name="T0" fmla="*/ 4 w 711"/>
                <a:gd name="T1" fmla="*/ 146 h 774"/>
                <a:gd name="T2" fmla="*/ 33 w 711"/>
                <a:gd name="T3" fmla="*/ 238 h 774"/>
                <a:gd name="T4" fmla="*/ 36 w 711"/>
                <a:gd name="T5" fmla="*/ 352 h 774"/>
                <a:gd name="T6" fmla="*/ 55 w 711"/>
                <a:gd name="T7" fmla="*/ 445 h 774"/>
                <a:gd name="T8" fmla="*/ 31 w 711"/>
                <a:gd name="T9" fmla="*/ 492 h 774"/>
                <a:gd name="T10" fmla="*/ 67 w 711"/>
                <a:gd name="T11" fmla="*/ 527 h 774"/>
                <a:gd name="T12" fmla="*/ 65 w 711"/>
                <a:gd name="T13" fmla="*/ 774 h 774"/>
                <a:gd name="T14" fmla="*/ 584 w 711"/>
                <a:gd name="T15" fmla="*/ 764 h 774"/>
                <a:gd name="T16" fmla="*/ 576 w 711"/>
                <a:gd name="T17" fmla="*/ 715 h 774"/>
                <a:gd name="T18" fmla="*/ 519 w 711"/>
                <a:gd name="T19" fmla="*/ 673 h 774"/>
                <a:gd name="T20" fmla="*/ 493 w 711"/>
                <a:gd name="T21" fmla="*/ 643 h 774"/>
                <a:gd name="T22" fmla="*/ 422 w 711"/>
                <a:gd name="T23" fmla="*/ 599 h 774"/>
                <a:gd name="T24" fmla="*/ 424 w 711"/>
                <a:gd name="T25" fmla="*/ 529 h 774"/>
                <a:gd name="T26" fmla="*/ 409 w 711"/>
                <a:gd name="T27" fmla="*/ 481 h 774"/>
                <a:gd name="T28" fmla="*/ 466 w 711"/>
                <a:gd name="T29" fmla="*/ 413 h 774"/>
                <a:gd name="T30" fmla="*/ 462 w 711"/>
                <a:gd name="T31" fmla="*/ 344 h 774"/>
                <a:gd name="T32" fmla="*/ 557 w 711"/>
                <a:gd name="T33" fmla="*/ 274 h 774"/>
                <a:gd name="T34" fmla="*/ 580 w 711"/>
                <a:gd name="T35" fmla="*/ 234 h 774"/>
                <a:gd name="T36" fmla="*/ 711 w 711"/>
                <a:gd name="T37" fmla="*/ 165 h 774"/>
                <a:gd name="T38" fmla="*/ 652 w 711"/>
                <a:gd name="T39" fmla="*/ 141 h 774"/>
                <a:gd name="T40" fmla="*/ 601 w 711"/>
                <a:gd name="T41" fmla="*/ 146 h 774"/>
                <a:gd name="T42" fmla="*/ 590 w 711"/>
                <a:gd name="T43" fmla="*/ 127 h 774"/>
                <a:gd name="T44" fmla="*/ 495 w 711"/>
                <a:gd name="T45" fmla="*/ 126 h 774"/>
                <a:gd name="T46" fmla="*/ 432 w 711"/>
                <a:gd name="T47" fmla="*/ 107 h 774"/>
                <a:gd name="T48" fmla="*/ 301 w 711"/>
                <a:gd name="T49" fmla="*/ 93 h 774"/>
                <a:gd name="T50" fmla="*/ 282 w 711"/>
                <a:gd name="T51" fmla="*/ 70 h 774"/>
                <a:gd name="T52" fmla="*/ 228 w 711"/>
                <a:gd name="T53" fmla="*/ 50 h 774"/>
                <a:gd name="T54" fmla="*/ 219 w 711"/>
                <a:gd name="T55" fmla="*/ 0 h 774"/>
                <a:gd name="T56" fmla="*/ 187 w 711"/>
                <a:gd name="T57" fmla="*/ 0 h 774"/>
                <a:gd name="T58" fmla="*/ 187 w 711"/>
                <a:gd name="T59" fmla="*/ 36 h 774"/>
                <a:gd name="T60" fmla="*/ 0 w 711"/>
                <a:gd name="T61" fmla="*/ 36 h 774"/>
                <a:gd name="T62" fmla="*/ 4 w 711"/>
                <a:gd name="T63" fmla="*/ 146 h 774"/>
                <a:gd name="T64" fmla="*/ 4 w 711"/>
                <a:gd name="T65" fmla="*/ 14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1" h="774">
                  <a:moveTo>
                    <a:pt x="4" y="146"/>
                  </a:moveTo>
                  <a:lnTo>
                    <a:pt x="33" y="238"/>
                  </a:lnTo>
                  <a:lnTo>
                    <a:pt x="36" y="352"/>
                  </a:lnTo>
                  <a:lnTo>
                    <a:pt x="55" y="445"/>
                  </a:lnTo>
                  <a:lnTo>
                    <a:pt x="31" y="492"/>
                  </a:lnTo>
                  <a:lnTo>
                    <a:pt x="67" y="527"/>
                  </a:lnTo>
                  <a:lnTo>
                    <a:pt x="65" y="774"/>
                  </a:lnTo>
                  <a:lnTo>
                    <a:pt x="584" y="764"/>
                  </a:lnTo>
                  <a:lnTo>
                    <a:pt x="576" y="715"/>
                  </a:lnTo>
                  <a:lnTo>
                    <a:pt x="519" y="673"/>
                  </a:lnTo>
                  <a:lnTo>
                    <a:pt x="493" y="643"/>
                  </a:lnTo>
                  <a:lnTo>
                    <a:pt x="422" y="599"/>
                  </a:lnTo>
                  <a:lnTo>
                    <a:pt x="424" y="529"/>
                  </a:lnTo>
                  <a:lnTo>
                    <a:pt x="409" y="481"/>
                  </a:lnTo>
                  <a:lnTo>
                    <a:pt x="466" y="413"/>
                  </a:lnTo>
                  <a:lnTo>
                    <a:pt x="462" y="344"/>
                  </a:lnTo>
                  <a:lnTo>
                    <a:pt x="557" y="274"/>
                  </a:lnTo>
                  <a:lnTo>
                    <a:pt x="580" y="234"/>
                  </a:lnTo>
                  <a:lnTo>
                    <a:pt x="711" y="165"/>
                  </a:lnTo>
                  <a:lnTo>
                    <a:pt x="652" y="141"/>
                  </a:lnTo>
                  <a:lnTo>
                    <a:pt x="601" y="146"/>
                  </a:lnTo>
                  <a:lnTo>
                    <a:pt x="590" y="127"/>
                  </a:lnTo>
                  <a:lnTo>
                    <a:pt x="495" y="126"/>
                  </a:lnTo>
                  <a:lnTo>
                    <a:pt x="432" y="107"/>
                  </a:lnTo>
                  <a:lnTo>
                    <a:pt x="301" y="93"/>
                  </a:lnTo>
                  <a:lnTo>
                    <a:pt x="282" y="70"/>
                  </a:lnTo>
                  <a:lnTo>
                    <a:pt x="228" y="50"/>
                  </a:lnTo>
                  <a:lnTo>
                    <a:pt x="219" y="0"/>
                  </a:lnTo>
                  <a:lnTo>
                    <a:pt x="187" y="0"/>
                  </a:lnTo>
                  <a:lnTo>
                    <a:pt x="187" y="36"/>
                  </a:lnTo>
                  <a:lnTo>
                    <a:pt x="0" y="36"/>
                  </a:lnTo>
                  <a:lnTo>
                    <a:pt x="4" y="146"/>
                  </a:lnTo>
                  <a:lnTo>
                    <a:pt x="4" y="14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1" name="Freeform 123"/>
            <p:cNvSpPr>
              <a:spLocks/>
            </p:cNvSpPr>
            <p:nvPr/>
          </p:nvSpPr>
          <p:spPr bwMode="auto">
            <a:xfrm>
              <a:off x="3761" y="1078"/>
              <a:ext cx="326" cy="210"/>
            </a:xfrm>
            <a:custGeom>
              <a:avLst/>
              <a:gdLst>
                <a:gd name="T0" fmla="*/ 2 w 652"/>
                <a:gd name="T1" fmla="*/ 40 h 420"/>
                <a:gd name="T2" fmla="*/ 13 w 652"/>
                <a:gd name="T3" fmla="*/ 65 h 420"/>
                <a:gd name="T4" fmla="*/ 5 w 652"/>
                <a:gd name="T5" fmla="*/ 88 h 420"/>
                <a:gd name="T6" fmla="*/ 13 w 652"/>
                <a:gd name="T7" fmla="*/ 147 h 420"/>
                <a:gd name="T8" fmla="*/ 43 w 652"/>
                <a:gd name="T9" fmla="*/ 230 h 420"/>
                <a:gd name="T10" fmla="*/ 43 w 652"/>
                <a:gd name="T11" fmla="*/ 255 h 420"/>
                <a:gd name="T12" fmla="*/ 64 w 652"/>
                <a:gd name="T13" fmla="*/ 295 h 420"/>
                <a:gd name="T14" fmla="*/ 74 w 652"/>
                <a:gd name="T15" fmla="*/ 358 h 420"/>
                <a:gd name="T16" fmla="*/ 68 w 652"/>
                <a:gd name="T17" fmla="*/ 377 h 420"/>
                <a:gd name="T18" fmla="*/ 81 w 652"/>
                <a:gd name="T19" fmla="*/ 397 h 420"/>
                <a:gd name="T20" fmla="*/ 504 w 652"/>
                <a:gd name="T21" fmla="*/ 388 h 420"/>
                <a:gd name="T22" fmla="*/ 534 w 652"/>
                <a:gd name="T23" fmla="*/ 420 h 420"/>
                <a:gd name="T24" fmla="*/ 578 w 652"/>
                <a:gd name="T25" fmla="*/ 325 h 420"/>
                <a:gd name="T26" fmla="*/ 564 w 652"/>
                <a:gd name="T27" fmla="*/ 289 h 420"/>
                <a:gd name="T28" fmla="*/ 639 w 652"/>
                <a:gd name="T29" fmla="*/ 232 h 420"/>
                <a:gd name="T30" fmla="*/ 652 w 652"/>
                <a:gd name="T31" fmla="*/ 190 h 420"/>
                <a:gd name="T32" fmla="*/ 599 w 652"/>
                <a:gd name="T33" fmla="*/ 129 h 420"/>
                <a:gd name="T34" fmla="*/ 545 w 652"/>
                <a:gd name="T35" fmla="*/ 67 h 420"/>
                <a:gd name="T36" fmla="*/ 534 w 652"/>
                <a:gd name="T37" fmla="*/ 0 h 420"/>
                <a:gd name="T38" fmla="*/ 15 w 652"/>
                <a:gd name="T39" fmla="*/ 10 h 420"/>
                <a:gd name="T40" fmla="*/ 0 w 652"/>
                <a:gd name="T41" fmla="*/ 8 h 420"/>
                <a:gd name="T42" fmla="*/ 2 w 652"/>
                <a:gd name="T43" fmla="*/ 40 h 420"/>
                <a:gd name="T44" fmla="*/ 2 w 652"/>
                <a:gd name="T45" fmla="*/ 4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2" h="420">
                  <a:moveTo>
                    <a:pt x="2" y="40"/>
                  </a:moveTo>
                  <a:lnTo>
                    <a:pt x="13" y="65"/>
                  </a:lnTo>
                  <a:lnTo>
                    <a:pt x="5" y="88"/>
                  </a:lnTo>
                  <a:lnTo>
                    <a:pt x="13" y="147"/>
                  </a:lnTo>
                  <a:lnTo>
                    <a:pt x="43" y="230"/>
                  </a:lnTo>
                  <a:lnTo>
                    <a:pt x="43" y="255"/>
                  </a:lnTo>
                  <a:lnTo>
                    <a:pt x="64" y="295"/>
                  </a:lnTo>
                  <a:lnTo>
                    <a:pt x="74" y="358"/>
                  </a:lnTo>
                  <a:lnTo>
                    <a:pt x="68" y="377"/>
                  </a:lnTo>
                  <a:lnTo>
                    <a:pt x="81" y="397"/>
                  </a:lnTo>
                  <a:lnTo>
                    <a:pt x="504" y="388"/>
                  </a:lnTo>
                  <a:lnTo>
                    <a:pt x="534" y="420"/>
                  </a:lnTo>
                  <a:lnTo>
                    <a:pt x="578" y="325"/>
                  </a:lnTo>
                  <a:lnTo>
                    <a:pt x="564" y="289"/>
                  </a:lnTo>
                  <a:lnTo>
                    <a:pt x="639" y="232"/>
                  </a:lnTo>
                  <a:lnTo>
                    <a:pt x="652" y="190"/>
                  </a:lnTo>
                  <a:lnTo>
                    <a:pt x="599" y="129"/>
                  </a:lnTo>
                  <a:lnTo>
                    <a:pt x="545" y="67"/>
                  </a:lnTo>
                  <a:lnTo>
                    <a:pt x="534" y="0"/>
                  </a:lnTo>
                  <a:lnTo>
                    <a:pt x="15" y="10"/>
                  </a:lnTo>
                  <a:lnTo>
                    <a:pt x="0" y="8"/>
                  </a:lnTo>
                  <a:lnTo>
                    <a:pt x="2" y="40"/>
                  </a:lnTo>
                  <a:lnTo>
                    <a:pt x="2" y="4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2" name="Freeform 124"/>
            <p:cNvSpPr>
              <a:spLocks/>
            </p:cNvSpPr>
            <p:nvPr/>
          </p:nvSpPr>
          <p:spPr bwMode="auto">
            <a:xfrm>
              <a:off x="3802" y="1272"/>
              <a:ext cx="363" cy="308"/>
            </a:xfrm>
            <a:custGeom>
              <a:avLst/>
              <a:gdLst>
                <a:gd name="T0" fmla="*/ 44 w 727"/>
                <a:gd name="T1" fmla="*/ 89 h 616"/>
                <a:gd name="T2" fmla="*/ 67 w 727"/>
                <a:gd name="T3" fmla="*/ 108 h 616"/>
                <a:gd name="T4" fmla="*/ 78 w 727"/>
                <a:gd name="T5" fmla="*/ 104 h 616"/>
                <a:gd name="T6" fmla="*/ 94 w 727"/>
                <a:gd name="T7" fmla="*/ 125 h 616"/>
                <a:gd name="T8" fmla="*/ 80 w 727"/>
                <a:gd name="T9" fmla="*/ 125 h 616"/>
                <a:gd name="T10" fmla="*/ 67 w 727"/>
                <a:gd name="T11" fmla="*/ 154 h 616"/>
                <a:gd name="T12" fmla="*/ 99 w 727"/>
                <a:gd name="T13" fmla="*/ 200 h 616"/>
                <a:gd name="T14" fmla="*/ 124 w 727"/>
                <a:gd name="T15" fmla="*/ 205 h 616"/>
                <a:gd name="T16" fmla="*/ 120 w 727"/>
                <a:gd name="T17" fmla="*/ 492 h 616"/>
                <a:gd name="T18" fmla="*/ 124 w 727"/>
                <a:gd name="T19" fmla="*/ 563 h 616"/>
                <a:gd name="T20" fmla="*/ 607 w 727"/>
                <a:gd name="T21" fmla="*/ 547 h 616"/>
                <a:gd name="T22" fmla="*/ 613 w 727"/>
                <a:gd name="T23" fmla="*/ 589 h 616"/>
                <a:gd name="T24" fmla="*/ 592 w 727"/>
                <a:gd name="T25" fmla="*/ 616 h 616"/>
                <a:gd name="T26" fmla="*/ 666 w 727"/>
                <a:gd name="T27" fmla="*/ 612 h 616"/>
                <a:gd name="T28" fmla="*/ 679 w 727"/>
                <a:gd name="T29" fmla="*/ 589 h 616"/>
                <a:gd name="T30" fmla="*/ 679 w 727"/>
                <a:gd name="T31" fmla="*/ 563 h 616"/>
                <a:gd name="T32" fmla="*/ 698 w 727"/>
                <a:gd name="T33" fmla="*/ 544 h 616"/>
                <a:gd name="T34" fmla="*/ 702 w 727"/>
                <a:gd name="T35" fmla="*/ 523 h 616"/>
                <a:gd name="T36" fmla="*/ 721 w 727"/>
                <a:gd name="T37" fmla="*/ 521 h 616"/>
                <a:gd name="T38" fmla="*/ 727 w 727"/>
                <a:gd name="T39" fmla="*/ 479 h 616"/>
                <a:gd name="T40" fmla="*/ 700 w 727"/>
                <a:gd name="T41" fmla="*/ 473 h 616"/>
                <a:gd name="T42" fmla="*/ 683 w 727"/>
                <a:gd name="T43" fmla="*/ 443 h 616"/>
                <a:gd name="T44" fmla="*/ 656 w 727"/>
                <a:gd name="T45" fmla="*/ 369 h 616"/>
                <a:gd name="T46" fmla="*/ 626 w 727"/>
                <a:gd name="T47" fmla="*/ 359 h 616"/>
                <a:gd name="T48" fmla="*/ 592 w 727"/>
                <a:gd name="T49" fmla="*/ 331 h 616"/>
                <a:gd name="T50" fmla="*/ 578 w 727"/>
                <a:gd name="T51" fmla="*/ 293 h 616"/>
                <a:gd name="T52" fmla="*/ 599 w 727"/>
                <a:gd name="T53" fmla="*/ 234 h 616"/>
                <a:gd name="T54" fmla="*/ 582 w 727"/>
                <a:gd name="T55" fmla="*/ 222 h 616"/>
                <a:gd name="T56" fmla="*/ 540 w 727"/>
                <a:gd name="T57" fmla="*/ 222 h 616"/>
                <a:gd name="T58" fmla="*/ 531 w 727"/>
                <a:gd name="T59" fmla="*/ 186 h 616"/>
                <a:gd name="T60" fmla="*/ 462 w 727"/>
                <a:gd name="T61" fmla="*/ 114 h 616"/>
                <a:gd name="T62" fmla="*/ 445 w 727"/>
                <a:gd name="T63" fmla="*/ 55 h 616"/>
                <a:gd name="T64" fmla="*/ 453 w 727"/>
                <a:gd name="T65" fmla="*/ 32 h 616"/>
                <a:gd name="T66" fmla="*/ 423 w 727"/>
                <a:gd name="T67" fmla="*/ 0 h 616"/>
                <a:gd name="T68" fmla="*/ 0 w 727"/>
                <a:gd name="T69" fmla="*/ 9 h 616"/>
                <a:gd name="T70" fmla="*/ 44 w 727"/>
                <a:gd name="T71" fmla="*/ 89 h 616"/>
                <a:gd name="T72" fmla="*/ 44 w 727"/>
                <a:gd name="T73" fmla="*/ 89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27" h="616">
                  <a:moveTo>
                    <a:pt x="44" y="89"/>
                  </a:moveTo>
                  <a:lnTo>
                    <a:pt x="67" y="108"/>
                  </a:lnTo>
                  <a:lnTo>
                    <a:pt x="78" y="104"/>
                  </a:lnTo>
                  <a:lnTo>
                    <a:pt x="94" y="125"/>
                  </a:lnTo>
                  <a:lnTo>
                    <a:pt x="80" y="125"/>
                  </a:lnTo>
                  <a:lnTo>
                    <a:pt x="67" y="154"/>
                  </a:lnTo>
                  <a:lnTo>
                    <a:pt x="99" y="200"/>
                  </a:lnTo>
                  <a:lnTo>
                    <a:pt x="124" y="205"/>
                  </a:lnTo>
                  <a:lnTo>
                    <a:pt x="120" y="492"/>
                  </a:lnTo>
                  <a:lnTo>
                    <a:pt x="124" y="563"/>
                  </a:lnTo>
                  <a:lnTo>
                    <a:pt x="607" y="547"/>
                  </a:lnTo>
                  <a:lnTo>
                    <a:pt x="613" y="589"/>
                  </a:lnTo>
                  <a:lnTo>
                    <a:pt x="592" y="616"/>
                  </a:lnTo>
                  <a:lnTo>
                    <a:pt x="666" y="612"/>
                  </a:lnTo>
                  <a:lnTo>
                    <a:pt x="679" y="589"/>
                  </a:lnTo>
                  <a:lnTo>
                    <a:pt x="679" y="563"/>
                  </a:lnTo>
                  <a:lnTo>
                    <a:pt x="698" y="544"/>
                  </a:lnTo>
                  <a:lnTo>
                    <a:pt x="702" y="523"/>
                  </a:lnTo>
                  <a:lnTo>
                    <a:pt x="721" y="521"/>
                  </a:lnTo>
                  <a:lnTo>
                    <a:pt x="727" y="479"/>
                  </a:lnTo>
                  <a:lnTo>
                    <a:pt x="700" y="473"/>
                  </a:lnTo>
                  <a:lnTo>
                    <a:pt x="683" y="443"/>
                  </a:lnTo>
                  <a:lnTo>
                    <a:pt x="656" y="369"/>
                  </a:lnTo>
                  <a:lnTo>
                    <a:pt x="626" y="359"/>
                  </a:lnTo>
                  <a:lnTo>
                    <a:pt x="592" y="331"/>
                  </a:lnTo>
                  <a:lnTo>
                    <a:pt x="578" y="293"/>
                  </a:lnTo>
                  <a:lnTo>
                    <a:pt x="599" y="234"/>
                  </a:lnTo>
                  <a:lnTo>
                    <a:pt x="582" y="222"/>
                  </a:lnTo>
                  <a:lnTo>
                    <a:pt x="540" y="222"/>
                  </a:lnTo>
                  <a:lnTo>
                    <a:pt x="531" y="186"/>
                  </a:lnTo>
                  <a:lnTo>
                    <a:pt x="462" y="114"/>
                  </a:lnTo>
                  <a:lnTo>
                    <a:pt x="445" y="55"/>
                  </a:lnTo>
                  <a:lnTo>
                    <a:pt x="453" y="32"/>
                  </a:lnTo>
                  <a:lnTo>
                    <a:pt x="423" y="0"/>
                  </a:lnTo>
                  <a:lnTo>
                    <a:pt x="0" y="9"/>
                  </a:lnTo>
                  <a:lnTo>
                    <a:pt x="44" y="89"/>
                  </a:lnTo>
                  <a:lnTo>
                    <a:pt x="44" y="8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3" name="Freeform 125"/>
            <p:cNvSpPr>
              <a:spLocks/>
            </p:cNvSpPr>
            <p:nvPr/>
          </p:nvSpPr>
          <p:spPr bwMode="auto">
            <a:xfrm>
              <a:off x="3864" y="1546"/>
              <a:ext cx="275" cy="240"/>
            </a:xfrm>
            <a:custGeom>
              <a:avLst/>
              <a:gdLst>
                <a:gd name="T0" fmla="*/ 21 w 551"/>
                <a:gd name="T1" fmla="*/ 166 h 481"/>
                <a:gd name="T2" fmla="*/ 17 w 551"/>
                <a:gd name="T3" fmla="*/ 398 h 481"/>
                <a:gd name="T4" fmla="*/ 29 w 551"/>
                <a:gd name="T5" fmla="*/ 411 h 481"/>
                <a:gd name="T6" fmla="*/ 69 w 551"/>
                <a:gd name="T7" fmla="*/ 411 h 481"/>
                <a:gd name="T8" fmla="*/ 70 w 551"/>
                <a:gd name="T9" fmla="*/ 481 h 481"/>
                <a:gd name="T10" fmla="*/ 397 w 551"/>
                <a:gd name="T11" fmla="*/ 477 h 481"/>
                <a:gd name="T12" fmla="*/ 392 w 551"/>
                <a:gd name="T13" fmla="*/ 405 h 481"/>
                <a:gd name="T14" fmla="*/ 418 w 551"/>
                <a:gd name="T15" fmla="*/ 325 h 481"/>
                <a:gd name="T16" fmla="*/ 460 w 551"/>
                <a:gd name="T17" fmla="*/ 270 h 481"/>
                <a:gd name="T18" fmla="*/ 456 w 551"/>
                <a:gd name="T19" fmla="*/ 255 h 481"/>
                <a:gd name="T20" fmla="*/ 487 w 551"/>
                <a:gd name="T21" fmla="*/ 204 h 481"/>
                <a:gd name="T22" fmla="*/ 504 w 551"/>
                <a:gd name="T23" fmla="*/ 149 h 481"/>
                <a:gd name="T24" fmla="*/ 498 w 551"/>
                <a:gd name="T25" fmla="*/ 145 h 481"/>
                <a:gd name="T26" fmla="*/ 525 w 551"/>
                <a:gd name="T27" fmla="*/ 124 h 481"/>
                <a:gd name="T28" fmla="*/ 551 w 551"/>
                <a:gd name="T29" fmla="*/ 76 h 481"/>
                <a:gd name="T30" fmla="*/ 542 w 551"/>
                <a:gd name="T31" fmla="*/ 65 h 481"/>
                <a:gd name="T32" fmla="*/ 468 w 551"/>
                <a:gd name="T33" fmla="*/ 69 h 481"/>
                <a:gd name="T34" fmla="*/ 489 w 551"/>
                <a:gd name="T35" fmla="*/ 42 h 481"/>
                <a:gd name="T36" fmla="*/ 483 w 551"/>
                <a:gd name="T37" fmla="*/ 0 h 481"/>
                <a:gd name="T38" fmla="*/ 0 w 551"/>
                <a:gd name="T39" fmla="*/ 16 h 481"/>
                <a:gd name="T40" fmla="*/ 21 w 551"/>
                <a:gd name="T41" fmla="*/ 166 h 481"/>
                <a:gd name="T42" fmla="*/ 21 w 551"/>
                <a:gd name="T43" fmla="*/ 166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1" h="481">
                  <a:moveTo>
                    <a:pt x="21" y="166"/>
                  </a:moveTo>
                  <a:lnTo>
                    <a:pt x="17" y="398"/>
                  </a:lnTo>
                  <a:lnTo>
                    <a:pt x="29" y="411"/>
                  </a:lnTo>
                  <a:lnTo>
                    <a:pt x="69" y="411"/>
                  </a:lnTo>
                  <a:lnTo>
                    <a:pt x="70" y="481"/>
                  </a:lnTo>
                  <a:lnTo>
                    <a:pt x="397" y="477"/>
                  </a:lnTo>
                  <a:lnTo>
                    <a:pt x="392" y="405"/>
                  </a:lnTo>
                  <a:lnTo>
                    <a:pt x="418" y="325"/>
                  </a:lnTo>
                  <a:lnTo>
                    <a:pt x="460" y="270"/>
                  </a:lnTo>
                  <a:lnTo>
                    <a:pt x="456" y="255"/>
                  </a:lnTo>
                  <a:lnTo>
                    <a:pt x="487" y="204"/>
                  </a:lnTo>
                  <a:lnTo>
                    <a:pt x="504" y="149"/>
                  </a:lnTo>
                  <a:lnTo>
                    <a:pt x="498" y="145"/>
                  </a:lnTo>
                  <a:lnTo>
                    <a:pt x="525" y="124"/>
                  </a:lnTo>
                  <a:lnTo>
                    <a:pt x="551" y="76"/>
                  </a:lnTo>
                  <a:lnTo>
                    <a:pt x="542" y="65"/>
                  </a:lnTo>
                  <a:lnTo>
                    <a:pt x="468" y="69"/>
                  </a:lnTo>
                  <a:lnTo>
                    <a:pt x="489" y="42"/>
                  </a:lnTo>
                  <a:lnTo>
                    <a:pt x="483" y="0"/>
                  </a:lnTo>
                  <a:lnTo>
                    <a:pt x="0" y="16"/>
                  </a:lnTo>
                  <a:lnTo>
                    <a:pt x="21" y="166"/>
                  </a:lnTo>
                  <a:lnTo>
                    <a:pt x="21" y="16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4" name="Freeform 126"/>
            <p:cNvSpPr>
              <a:spLocks/>
            </p:cNvSpPr>
            <p:nvPr/>
          </p:nvSpPr>
          <p:spPr bwMode="auto">
            <a:xfrm>
              <a:off x="3899" y="1784"/>
              <a:ext cx="312" cy="264"/>
            </a:xfrm>
            <a:custGeom>
              <a:avLst/>
              <a:gdLst>
                <a:gd name="T0" fmla="*/ 0 w 624"/>
                <a:gd name="T1" fmla="*/ 4 h 529"/>
                <a:gd name="T2" fmla="*/ 6 w 624"/>
                <a:gd name="T3" fmla="*/ 147 h 529"/>
                <a:gd name="T4" fmla="*/ 63 w 624"/>
                <a:gd name="T5" fmla="*/ 251 h 529"/>
                <a:gd name="T6" fmla="*/ 42 w 624"/>
                <a:gd name="T7" fmla="*/ 333 h 529"/>
                <a:gd name="T8" fmla="*/ 46 w 624"/>
                <a:gd name="T9" fmla="*/ 401 h 529"/>
                <a:gd name="T10" fmla="*/ 21 w 624"/>
                <a:gd name="T11" fmla="*/ 436 h 529"/>
                <a:gd name="T12" fmla="*/ 31 w 624"/>
                <a:gd name="T13" fmla="*/ 447 h 529"/>
                <a:gd name="T14" fmla="*/ 114 w 624"/>
                <a:gd name="T15" fmla="*/ 438 h 529"/>
                <a:gd name="T16" fmla="*/ 217 w 624"/>
                <a:gd name="T17" fmla="*/ 464 h 529"/>
                <a:gd name="T18" fmla="*/ 251 w 624"/>
                <a:gd name="T19" fmla="*/ 438 h 529"/>
                <a:gd name="T20" fmla="*/ 352 w 624"/>
                <a:gd name="T21" fmla="*/ 479 h 529"/>
                <a:gd name="T22" fmla="*/ 360 w 624"/>
                <a:gd name="T23" fmla="*/ 502 h 529"/>
                <a:gd name="T24" fmla="*/ 398 w 624"/>
                <a:gd name="T25" fmla="*/ 519 h 529"/>
                <a:gd name="T26" fmla="*/ 419 w 624"/>
                <a:gd name="T27" fmla="*/ 498 h 529"/>
                <a:gd name="T28" fmla="*/ 466 w 624"/>
                <a:gd name="T29" fmla="*/ 517 h 529"/>
                <a:gd name="T30" fmla="*/ 497 w 624"/>
                <a:gd name="T31" fmla="*/ 502 h 529"/>
                <a:gd name="T32" fmla="*/ 491 w 624"/>
                <a:gd name="T33" fmla="*/ 472 h 529"/>
                <a:gd name="T34" fmla="*/ 573 w 624"/>
                <a:gd name="T35" fmla="*/ 498 h 529"/>
                <a:gd name="T36" fmla="*/ 569 w 624"/>
                <a:gd name="T37" fmla="*/ 529 h 529"/>
                <a:gd name="T38" fmla="*/ 624 w 624"/>
                <a:gd name="T39" fmla="*/ 491 h 529"/>
                <a:gd name="T40" fmla="*/ 575 w 624"/>
                <a:gd name="T41" fmla="*/ 485 h 529"/>
                <a:gd name="T42" fmla="*/ 538 w 624"/>
                <a:gd name="T43" fmla="*/ 445 h 529"/>
                <a:gd name="T44" fmla="*/ 584 w 624"/>
                <a:gd name="T45" fmla="*/ 396 h 529"/>
                <a:gd name="T46" fmla="*/ 584 w 624"/>
                <a:gd name="T47" fmla="*/ 367 h 529"/>
                <a:gd name="T48" fmla="*/ 533 w 624"/>
                <a:gd name="T49" fmla="*/ 409 h 529"/>
                <a:gd name="T50" fmla="*/ 508 w 624"/>
                <a:gd name="T51" fmla="*/ 396 h 529"/>
                <a:gd name="T52" fmla="*/ 529 w 624"/>
                <a:gd name="T53" fmla="*/ 373 h 529"/>
                <a:gd name="T54" fmla="*/ 472 w 624"/>
                <a:gd name="T55" fmla="*/ 390 h 529"/>
                <a:gd name="T56" fmla="*/ 436 w 624"/>
                <a:gd name="T57" fmla="*/ 375 h 529"/>
                <a:gd name="T58" fmla="*/ 445 w 624"/>
                <a:gd name="T59" fmla="*/ 350 h 529"/>
                <a:gd name="T60" fmla="*/ 542 w 624"/>
                <a:gd name="T61" fmla="*/ 367 h 529"/>
                <a:gd name="T62" fmla="*/ 504 w 624"/>
                <a:gd name="T63" fmla="*/ 305 h 529"/>
                <a:gd name="T64" fmla="*/ 510 w 624"/>
                <a:gd name="T65" fmla="*/ 259 h 529"/>
                <a:gd name="T66" fmla="*/ 289 w 624"/>
                <a:gd name="T67" fmla="*/ 268 h 529"/>
                <a:gd name="T68" fmla="*/ 316 w 624"/>
                <a:gd name="T69" fmla="*/ 170 h 529"/>
                <a:gd name="T70" fmla="*/ 354 w 624"/>
                <a:gd name="T71" fmla="*/ 120 h 529"/>
                <a:gd name="T72" fmla="*/ 343 w 624"/>
                <a:gd name="T73" fmla="*/ 107 h 529"/>
                <a:gd name="T74" fmla="*/ 327 w 624"/>
                <a:gd name="T75" fmla="*/ 0 h 529"/>
                <a:gd name="T76" fmla="*/ 0 w 624"/>
                <a:gd name="T77" fmla="*/ 4 h 529"/>
                <a:gd name="T78" fmla="*/ 0 w 624"/>
                <a:gd name="T79" fmla="*/ 4 h 529"/>
                <a:gd name="T80" fmla="*/ 0 w 624"/>
                <a:gd name="T81" fmla="*/ 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529">
                  <a:moveTo>
                    <a:pt x="0" y="4"/>
                  </a:moveTo>
                  <a:lnTo>
                    <a:pt x="6" y="147"/>
                  </a:lnTo>
                  <a:lnTo>
                    <a:pt x="63" y="251"/>
                  </a:lnTo>
                  <a:lnTo>
                    <a:pt x="42" y="333"/>
                  </a:lnTo>
                  <a:lnTo>
                    <a:pt x="46" y="401"/>
                  </a:lnTo>
                  <a:lnTo>
                    <a:pt x="21" y="436"/>
                  </a:lnTo>
                  <a:lnTo>
                    <a:pt x="31" y="447"/>
                  </a:lnTo>
                  <a:lnTo>
                    <a:pt x="114" y="438"/>
                  </a:lnTo>
                  <a:lnTo>
                    <a:pt x="217" y="464"/>
                  </a:lnTo>
                  <a:lnTo>
                    <a:pt x="251" y="438"/>
                  </a:lnTo>
                  <a:lnTo>
                    <a:pt x="352" y="479"/>
                  </a:lnTo>
                  <a:lnTo>
                    <a:pt x="360" y="502"/>
                  </a:lnTo>
                  <a:lnTo>
                    <a:pt x="398" y="519"/>
                  </a:lnTo>
                  <a:lnTo>
                    <a:pt x="419" y="498"/>
                  </a:lnTo>
                  <a:lnTo>
                    <a:pt x="466" y="517"/>
                  </a:lnTo>
                  <a:lnTo>
                    <a:pt x="497" y="502"/>
                  </a:lnTo>
                  <a:lnTo>
                    <a:pt x="491" y="472"/>
                  </a:lnTo>
                  <a:lnTo>
                    <a:pt x="573" y="498"/>
                  </a:lnTo>
                  <a:lnTo>
                    <a:pt x="569" y="529"/>
                  </a:lnTo>
                  <a:lnTo>
                    <a:pt x="624" y="491"/>
                  </a:lnTo>
                  <a:lnTo>
                    <a:pt x="575" y="485"/>
                  </a:lnTo>
                  <a:lnTo>
                    <a:pt x="538" y="445"/>
                  </a:lnTo>
                  <a:lnTo>
                    <a:pt x="584" y="396"/>
                  </a:lnTo>
                  <a:lnTo>
                    <a:pt x="584" y="367"/>
                  </a:lnTo>
                  <a:lnTo>
                    <a:pt x="533" y="409"/>
                  </a:lnTo>
                  <a:lnTo>
                    <a:pt x="508" y="396"/>
                  </a:lnTo>
                  <a:lnTo>
                    <a:pt x="529" y="373"/>
                  </a:lnTo>
                  <a:lnTo>
                    <a:pt x="472" y="390"/>
                  </a:lnTo>
                  <a:lnTo>
                    <a:pt x="436" y="375"/>
                  </a:lnTo>
                  <a:lnTo>
                    <a:pt x="445" y="350"/>
                  </a:lnTo>
                  <a:lnTo>
                    <a:pt x="542" y="367"/>
                  </a:lnTo>
                  <a:lnTo>
                    <a:pt x="504" y="305"/>
                  </a:lnTo>
                  <a:lnTo>
                    <a:pt x="510" y="259"/>
                  </a:lnTo>
                  <a:lnTo>
                    <a:pt x="289" y="268"/>
                  </a:lnTo>
                  <a:lnTo>
                    <a:pt x="316" y="170"/>
                  </a:lnTo>
                  <a:lnTo>
                    <a:pt x="354" y="120"/>
                  </a:lnTo>
                  <a:lnTo>
                    <a:pt x="343" y="107"/>
                  </a:lnTo>
                  <a:lnTo>
                    <a:pt x="327" y="0"/>
                  </a:lnTo>
                  <a:lnTo>
                    <a:pt x="0" y="4"/>
                  </a:lnTo>
                  <a:lnTo>
                    <a:pt x="0" y="4"/>
                  </a:lnTo>
                  <a:lnTo>
                    <a:pt x="0" y="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5" name="Freeform 127"/>
            <p:cNvSpPr>
              <a:spLocks/>
            </p:cNvSpPr>
            <p:nvPr/>
          </p:nvSpPr>
          <p:spPr bwMode="auto">
            <a:xfrm>
              <a:off x="4057" y="804"/>
              <a:ext cx="311" cy="155"/>
            </a:xfrm>
            <a:custGeom>
              <a:avLst/>
              <a:gdLst>
                <a:gd name="T0" fmla="*/ 224 w 622"/>
                <a:gd name="T1" fmla="*/ 203 h 310"/>
                <a:gd name="T2" fmla="*/ 232 w 622"/>
                <a:gd name="T3" fmla="*/ 222 h 310"/>
                <a:gd name="T4" fmla="*/ 253 w 622"/>
                <a:gd name="T5" fmla="*/ 228 h 310"/>
                <a:gd name="T6" fmla="*/ 283 w 622"/>
                <a:gd name="T7" fmla="*/ 310 h 310"/>
                <a:gd name="T8" fmla="*/ 338 w 622"/>
                <a:gd name="T9" fmla="*/ 197 h 310"/>
                <a:gd name="T10" fmla="*/ 367 w 622"/>
                <a:gd name="T11" fmla="*/ 201 h 310"/>
                <a:gd name="T12" fmla="*/ 403 w 622"/>
                <a:gd name="T13" fmla="*/ 184 h 310"/>
                <a:gd name="T14" fmla="*/ 462 w 622"/>
                <a:gd name="T15" fmla="*/ 184 h 310"/>
                <a:gd name="T16" fmla="*/ 483 w 622"/>
                <a:gd name="T17" fmla="*/ 158 h 310"/>
                <a:gd name="T18" fmla="*/ 599 w 622"/>
                <a:gd name="T19" fmla="*/ 161 h 310"/>
                <a:gd name="T20" fmla="*/ 622 w 622"/>
                <a:gd name="T21" fmla="*/ 144 h 310"/>
                <a:gd name="T22" fmla="*/ 584 w 622"/>
                <a:gd name="T23" fmla="*/ 101 h 310"/>
                <a:gd name="T24" fmla="*/ 513 w 622"/>
                <a:gd name="T25" fmla="*/ 102 h 310"/>
                <a:gd name="T26" fmla="*/ 456 w 622"/>
                <a:gd name="T27" fmla="*/ 95 h 310"/>
                <a:gd name="T28" fmla="*/ 384 w 622"/>
                <a:gd name="T29" fmla="*/ 95 h 310"/>
                <a:gd name="T30" fmla="*/ 359 w 622"/>
                <a:gd name="T31" fmla="*/ 131 h 310"/>
                <a:gd name="T32" fmla="*/ 323 w 622"/>
                <a:gd name="T33" fmla="*/ 110 h 310"/>
                <a:gd name="T34" fmla="*/ 285 w 622"/>
                <a:gd name="T35" fmla="*/ 114 h 310"/>
                <a:gd name="T36" fmla="*/ 272 w 622"/>
                <a:gd name="T37" fmla="*/ 76 h 310"/>
                <a:gd name="T38" fmla="*/ 190 w 622"/>
                <a:gd name="T39" fmla="*/ 70 h 310"/>
                <a:gd name="T40" fmla="*/ 181 w 622"/>
                <a:gd name="T41" fmla="*/ 57 h 310"/>
                <a:gd name="T42" fmla="*/ 217 w 622"/>
                <a:gd name="T43" fmla="*/ 17 h 310"/>
                <a:gd name="T44" fmla="*/ 247 w 622"/>
                <a:gd name="T45" fmla="*/ 15 h 310"/>
                <a:gd name="T46" fmla="*/ 217 w 622"/>
                <a:gd name="T47" fmla="*/ 0 h 310"/>
                <a:gd name="T48" fmla="*/ 171 w 622"/>
                <a:gd name="T49" fmla="*/ 11 h 310"/>
                <a:gd name="T50" fmla="*/ 95 w 622"/>
                <a:gd name="T51" fmla="*/ 87 h 310"/>
                <a:gd name="T52" fmla="*/ 57 w 622"/>
                <a:gd name="T53" fmla="*/ 95 h 310"/>
                <a:gd name="T54" fmla="*/ 0 w 622"/>
                <a:gd name="T55" fmla="*/ 133 h 310"/>
                <a:gd name="T56" fmla="*/ 224 w 622"/>
                <a:gd name="T57" fmla="*/ 203 h 310"/>
                <a:gd name="T58" fmla="*/ 224 w 622"/>
                <a:gd name="T59" fmla="*/ 203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2" h="310">
                  <a:moveTo>
                    <a:pt x="224" y="203"/>
                  </a:moveTo>
                  <a:lnTo>
                    <a:pt x="232" y="222"/>
                  </a:lnTo>
                  <a:lnTo>
                    <a:pt x="253" y="228"/>
                  </a:lnTo>
                  <a:lnTo>
                    <a:pt x="283" y="310"/>
                  </a:lnTo>
                  <a:lnTo>
                    <a:pt x="338" y="197"/>
                  </a:lnTo>
                  <a:lnTo>
                    <a:pt x="367" y="201"/>
                  </a:lnTo>
                  <a:lnTo>
                    <a:pt x="403" y="184"/>
                  </a:lnTo>
                  <a:lnTo>
                    <a:pt x="462" y="184"/>
                  </a:lnTo>
                  <a:lnTo>
                    <a:pt x="483" y="158"/>
                  </a:lnTo>
                  <a:lnTo>
                    <a:pt x="599" y="161"/>
                  </a:lnTo>
                  <a:lnTo>
                    <a:pt x="622" y="144"/>
                  </a:lnTo>
                  <a:lnTo>
                    <a:pt x="584" y="101"/>
                  </a:lnTo>
                  <a:lnTo>
                    <a:pt x="513" y="102"/>
                  </a:lnTo>
                  <a:lnTo>
                    <a:pt x="456" y="95"/>
                  </a:lnTo>
                  <a:lnTo>
                    <a:pt x="384" y="95"/>
                  </a:lnTo>
                  <a:lnTo>
                    <a:pt x="359" y="131"/>
                  </a:lnTo>
                  <a:lnTo>
                    <a:pt x="323" y="110"/>
                  </a:lnTo>
                  <a:lnTo>
                    <a:pt x="285" y="114"/>
                  </a:lnTo>
                  <a:lnTo>
                    <a:pt x="272" y="76"/>
                  </a:lnTo>
                  <a:lnTo>
                    <a:pt x="190" y="70"/>
                  </a:lnTo>
                  <a:lnTo>
                    <a:pt x="181" y="57"/>
                  </a:lnTo>
                  <a:lnTo>
                    <a:pt x="217" y="17"/>
                  </a:lnTo>
                  <a:lnTo>
                    <a:pt x="247" y="15"/>
                  </a:lnTo>
                  <a:lnTo>
                    <a:pt x="217" y="0"/>
                  </a:lnTo>
                  <a:lnTo>
                    <a:pt x="171" y="11"/>
                  </a:lnTo>
                  <a:lnTo>
                    <a:pt x="95" y="87"/>
                  </a:lnTo>
                  <a:lnTo>
                    <a:pt x="57" y="95"/>
                  </a:lnTo>
                  <a:lnTo>
                    <a:pt x="0" y="133"/>
                  </a:lnTo>
                  <a:lnTo>
                    <a:pt x="224" y="203"/>
                  </a:lnTo>
                  <a:lnTo>
                    <a:pt x="224" y="20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6" name="Freeform 128"/>
            <p:cNvSpPr>
              <a:spLocks/>
            </p:cNvSpPr>
            <p:nvPr/>
          </p:nvSpPr>
          <p:spPr bwMode="auto">
            <a:xfrm>
              <a:off x="4258" y="900"/>
              <a:ext cx="211" cy="280"/>
            </a:xfrm>
            <a:custGeom>
              <a:avLst/>
              <a:gdLst>
                <a:gd name="T0" fmla="*/ 48 w 422"/>
                <a:gd name="T1" fmla="*/ 464 h 559"/>
                <a:gd name="T2" fmla="*/ 42 w 422"/>
                <a:gd name="T3" fmla="*/ 370 h 559"/>
                <a:gd name="T4" fmla="*/ 6 w 422"/>
                <a:gd name="T5" fmla="*/ 302 h 559"/>
                <a:gd name="T6" fmla="*/ 21 w 422"/>
                <a:gd name="T7" fmla="*/ 159 h 559"/>
                <a:gd name="T8" fmla="*/ 82 w 422"/>
                <a:gd name="T9" fmla="*/ 85 h 559"/>
                <a:gd name="T10" fmla="*/ 78 w 422"/>
                <a:gd name="T11" fmla="*/ 140 h 559"/>
                <a:gd name="T12" fmla="*/ 97 w 422"/>
                <a:gd name="T13" fmla="*/ 129 h 559"/>
                <a:gd name="T14" fmla="*/ 97 w 422"/>
                <a:gd name="T15" fmla="*/ 83 h 559"/>
                <a:gd name="T16" fmla="*/ 120 w 422"/>
                <a:gd name="T17" fmla="*/ 57 h 559"/>
                <a:gd name="T18" fmla="*/ 127 w 422"/>
                <a:gd name="T19" fmla="*/ 7 h 559"/>
                <a:gd name="T20" fmla="*/ 148 w 422"/>
                <a:gd name="T21" fmla="*/ 0 h 559"/>
                <a:gd name="T22" fmla="*/ 276 w 422"/>
                <a:gd name="T23" fmla="*/ 43 h 559"/>
                <a:gd name="T24" fmla="*/ 287 w 422"/>
                <a:gd name="T25" fmla="*/ 80 h 559"/>
                <a:gd name="T26" fmla="*/ 304 w 422"/>
                <a:gd name="T27" fmla="*/ 114 h 559"/>
                <a:gd name="T28" fmla="*/ 308 w 422"/>
                <a:gd name="T29" fmla="*/ 175 h 559"/>
                <a:gd name="T30" fmla="*/ 264 w 422"/>
                <a:gd name="T31" fmla="*/ 228 h 559"/>
                <a:gd name="T32" fmla="*/ 262 w 422"/>
                <a:gd name="T33" fmla="*/ 268 h 559"/>
                <a:gd name="T34" fmla="*/ 287 w 422"/>
                <a:gd name="T35" fmla="*/ 281 h 559"/>
                <a:gd name="T36" fmla="*/ 321 w 422"/>
                <a:gd name="T37" fmla="*/ 226 h 559"/>
                <a:gd name="T38" fmla="*/ 356 w 422"/>
                <a:gd name="T39" fmla="*/ 207 h 559"/>
                <a:gd name="T40" fmla="*/ 378 w 422"/>
                <a:gd name="T41" fmla="*/ 218 h 559"/>
                <a:gd name="T42" fmla="*/ 422 w 422"/>
                <a:gd name="T43" fmla="*/ 342 h 559"/>
                <a:gd name="T44" fmla="*/ 392 w 422"/>
                <a:gd name="T45" fmla="*/ 395 h 559"/>
                <a:gd name="T46" fmla="*/ 384 w 422"/>
                <a:gd name="T47" fmla="*/ 433 h 559"/>
                <a:gd name="T48" fmla="*/ 367 w 422"/>
                <a:gd name="T49" fmla="*/ 445 h 559"/>
                <a:gd name="T50" fmla="*/ 367 w 422"/>
                <a:gd name="T51" fmla="*/ 479 h 559"/>
                <a:gd name="T52" fmla="*/ 344 w 422"/>
                <a:gd name="T53" fmla="*/ 524 h 559"/>
                <a:gd name="T54" fmla="*/ 205 w 422"/>
                <a:gd name="T55" fmla="*/ 543 h 559"/>
                <a:gd name="T56" fmla="*/ 202 w 422"/>
                <a:gd name="T57" fmla="*/ 536 h 559"/>
                <a:gd name="T58" fmla="*/ 0 w 422"/>
                <a:gd name="T59" fmla="*/ 559 h 559"/>
                <a:gd name="T60" fmla="*/ 48 w 422"/>
                <a:gd name="T61" fmla="*/ 464 h 559"/>
                <a:gd name="T62" fmla="*/ 48 w 422"/>
                <a:gd name="T63" fmla="*/ 464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2" h="559">
                  <a:moveTo>
                    <a:pt x="48" y="464"/>
                  </a:moveTo>
                  <a:lnTo>
                    <a:pt x="42" y="370"/>
                  </a:lnTo>
                  <a:lnTo>
                    <a:pt x="6" y="302"/>
                  </a:lnTo>
                  <a:lnTo>
                    <a:pt x="21" y="159"/>
                  </a:lnTo>
                  <a:lnTo>
                    <a:pt x="82" y="85"/>
                  </a:lnTo>
                  <a:lnTo>
                    <a:pt x="78" y="140"/>
                  </a:lnTo>
                  <a:lnTo>
                    <a:pt x="97" y="129"/>
                  </a:lnTo>
                  <a:lnTo>
                    <a:pt x="97" y="83"/>
                  </a:lnTo>
                  <a:lnTo>
                    <a:pt x="120" y="57"/>
                  </a:lnTo>
                  <a:lnTo>
                    <a:pt x="127" y="7"/>
                  </a:lnTo>
                  <a:lnTo>
                    <a:pt x="148" y="0"/>
                  </a:lnTo>
                  <a:lnTo>
                    <a:pt x="276" y="43"/>
                  </a:lnTo>
                  <a:lnTo>
                    <a:pt x="287" y="80"/>
                  </a:lnTo>
                  <a:lnTo>
                    <a:pt x="304" y="114"/>
                  </a:lnTo>
                  <a:lnTo>
                    <a:pt x="308" y="175"/>
                  </a:lnTo>
                  <a:lnTo>
                    <a:pt x="264" y="228"/>
                  </a:lnTo>
                  <a:lnTo>
                    <a:pt x="262" y="268"/>
                  </a:lnTo>
                  <a:lnTo>
                    <a:pt x="287" y="281"/>
                  </a:lnTo>
                  <a:lnTo>
                    <a:pt x="321" y="226"/>
                  </a:lnTo>
                  <a:lnTo>
                    <a:pt x="356" y="207"/>
                  </a:lnTo>
                  <a:lnTo>
                    <a:pt x="378" y="218"/>
                  </a:lnTo>
                  <a:lnTo>
                    <a:pt x="422" y="342"/>
                  </a:lnTo>
                  <a:lnTo>
                    <a:pt x="392" y="395"/>
                  </a:lnTo>
                  <a:lnTo>
                    <a:pt x="384" y="433"/>
                  </a:lnTo>
                  <a:lnTo>
                    <a:pt x="367" y="445"/>
                  </a:lnTo>
                  <a:lnTo>
                    <a:pt x="367" y="479"/>
                  </a:lnTo>
                  <a:lnTo>
                    <a:pt x="344" y="524"/>
                  </a:lnTo>
                  <a:lnTo>
                    <a:pt x="205" y="543"/>
                  </a:lnTo>
                  <a:lnTo>
                    <a:pt x="202" y="536"/>
                  </a:lnTo>
                  <a:lnTo>
                    <a:pt x="0" y="559"/>
                  </a:lnTo>
                  <a:lnTo>
                    <a:pt x="48" y="464"/>
                  </a:lnTo>
                  <a:lnTo>
                    <a:pt x="48" y="46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7" name="Freeform 129"/>
            <p:cNvSpPr>
              <a:spLocks/>
            </p:cNvSpPr>
            <p:nvPr/>
          </p:nvSpPr>
          <p:spPr bwMode="auto">
            <a:xfrm>
              <a:off x="3941" y="847"/>
              <a:ext cx="289" cy="296"/>
            </a:xfrm>
            <a:custGeom>
              <a:avLst/>
              <a:gdLst>
                <a:gd name="T0" fmla="*/ 15 w 578"/>
                <a:gd name="T1" fmla="*/ 227 h 591"/>
                <a:gd name="T2" fmla="*/ 13 w 578"/>
                <a:gd name="T3" fmla="*/ 297 h 591"/>
                <a:gd name="T4" fmla="*/ 84 w 578"/>
                <a:gd name="T5" fmla="*/ 341 h 591"/>
                <a:gd name="T6" fmla="*/ 110 w 578"/>
                <a:gd name="T7" fmla="*/ 371 h 591"/>
                <a:gd name="T8" fmla="*/ 167 w 578"/>
                <a:gd name="T9" fmla="*/ 413 h 591"/>
                <a:gd name="T10" fmla="*/ 175 w 578"/>
                <a:gd name="T11" fmla="*/ 462 h 591"/>
                <a:gd name="T12" fmla="*/ 186 w 578"/>
                <a:gd name="T13" fmla="*/ 529 h 591"/>
                <a:gd name="T14" fmla="*/ 240 w 578"/>
                <a:gd name="T15" fmla="*/ 591 h 591"/>
                <a:gd name="T16" fmla="*/ 527 w 578"/>
                <a:gd name="T17" fmla="*/ 574 h 591"/>
                <a:gd name="T18" fmla="*/ 511 w 578"/>
                <a:gd name="T19" fmla="*/ 483 h 591"/>
                <a:gd name="T20" fmla="*/ 536 w 578"/>
                <a:gd name="T21" fmla="*/ 344 h 591"/>
                <a:gd name="T22" fmla="*/ 536 w 578"/>
                <a:gd name="T23" fmla="*/ 306 h 591"/>
                <a:gd name="T24" fmla="*/ 578 w 578"/>
                <a:gd name="T25" fmla="*/ 198 h 591"/>
                <a:gd name="T26" fmla="*/ 567 w 578"/>
                <a:gd name="T27" fmla="*/ 194 h 591"/>
                <a:gd name="T28" fmla="*/ 540 w 578"/>
                <a:gd name="T29" fmla="*/ 257 h 591"/>
                <a:gd name="T30" fmla="*/ 517 w 578"/>
                <a:gd name="T31" fmla="*/ 261 h 591"/>
                <a:gd name="T32" fmla="*/ 508 w 578"/>
                <a:gd name="T33" fmla="*/ 287 h 591"/>
                <a:gd name="T34" fmla="*/ 483 w 578"/>
                <a:gd name="T35" fmla="*/ 304 h 591"/>
                <a:gd name="T36" fmla="*/ 500 w 578"/>
                <a:gd name="T37" fmla="*/ 247 h 591"/>
                <a:gd name="T38" fmla="*/ 517 w 578"/>
                <a:gd name="T39" fmla="*/ 225 h 591"/>
                <a:gd name="T40" fmla="*/ 487 w 578"/>
                <a:gd name="T41" fmla="*/ 143 h 591"/>
                <a:gd name="T42" fmla="*/ 466 w 578"/>
                <a:gd name="T43" fmla="*/ 137 h 591"/>
                <a:gd name="T44" fmla="*/ 458 w 578"/>
                <a:gd name="T45" fmla="*/ 118 h 591"/>
                <a:gd name="T46" fmla="*/ 234 w 578"/>
                <a:gd name="T47" fmla="*/ 48 h 591"/>
                <a:gd name="T48" fmla="*/ 205 w 578"/>
                <a:gd name="T49" fmla="*/ 35 h 591"/>
                <a:gd name="T50" fmla="*/ 190 w 578"/>
                <a:gd name="T51" fmla="*/ 48 h 591"/>
                <a:gd name="T52" fmla="*/ 184 w 578"/>
                <a:gd name="T53" fmla="*/ 44 h 591"/>
                <a:gd name="T54" fmla="*/ 192 w 578"/>
                <a:gd name="T55" fmla="*/ 19 h 591"/>
                <a:gd name="T56" fmla="*/ 198 w 578"/>
                <a:gd name="T57" fmla="*/ 4 h 591"/>
                <a:gd name="T58" fmla="*/ 190 w 578"/>
                <a:gd name="T59" fmla="*/ 0 h 591"/>
                <a:gd name="T60" fmla="*/ 99 w 578"/>
                <a:gd name="T61" fmla="*/ 38 h 591"/>
                <a:gd name="T62" fmla="*/ 89 w 578"/>
                <a:gd name="T63" fmla="*/ 40 h 591"/>
                <a:gd name="T64" fmla="*/ 70 w 578"/>
                <a:gd name="T65" fmla="*/ 31 h 591"/>
                <a:gd name="T66" fmla="*/ 53 w 578"/>
                <a:gd name="T67" fmla="*/ 42 h 591"/>
                <a:gd name="T68" fmla="*/ 57 w 578"/>
                <a:gd name="T69" fmla="*/ 111 h 591"/>
                <a:gd name="T70" fmla="*/ 0 w 578"/>
                <a:gd name="T71" fmla="*/ 179 h 591"/>
                <a:gd name="T72" fmla="*/ 15 w 578"/>
                <a:gd name="T73" fmla="*/ 227 h 591"/>
                <a:gd name="T74" fmla="*/ 15 w 578"/>
                <a:gd name="T75" fmla="*/ 227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8" h="591">
                  <a:moveTo>
                    <a:pt x="15" y="227"/>
                  </a:moveTo>
                  <a:lnTo>
                    <a:pt x="13" y="297"/>
                  </a:lnTo>
                  <a:lnTo>
                    <a:pt x="84" y="341"/>
                  </a:lnTo>
                  <a:lnTo>
                    <a:pt x="110" y="371"/>
                  </a:lnTo>
                  <a:lnTo>
                    <a:pt x="167" y="413"/>
                  </a:lnTo>
                  <a:lnTo>
                    <a:pt x="175" y="462"/>
                  </a:lnTo>
                  <a:lnTo>
                    <a:pt x="186" y="529"/>
                  </a:lnTo>
                  <a:lnTo>
                    <a:pt x="240" y="591"/>
                  </a:lnTo>
                  <a:lnTo>
                    <a:pt x="527" y="574"/>
                  </a:lnTo>
                  <a:lnTo>
                    <a:pt x="511" y="483"/>
                  </a:lnTo>
                  <a:lnTo>
                    <a:pt x="536" y="344"/>
                  </a:lnTo>
                  <a:lnTo>
                    <a:pt x="536" y="306"/>
                  </a:lnTo>
                  <a:lnTo>
                    <a:pt x="578" y="198"/>
                  </a:lnTo>
                  <a:lnTo>
                    <a:pt x="567" y="194"/>
                  </a:lnTo>
                  <a:lnTo>
                    <a:pt x="540" y="257"/>
                  </a:lnTo>
                  <a:lnTo>
                    <a:pt x="517" y="261"/>
                  </a:lnTo>
                  <a:lnTo>
                    <a:pt x="508" y="287"/>
                  </a:lnTo>
                  <a:lnTo>
                    <a:pt x="483" y="304"/>
                  </a:lnTo>
                  <a:lnTo>
                    <a:pt x="500" y="247"/>
                  </a:lnTo>
                  <a:lnTo>
                    <a:pt x="517" y="225"/>
                  </a:lnTo>
                  <a:lnTo>
                    <a:pt x="487" y="143"/>
                  </a:lnTo>
                  <a:lnTo>
                    <a:pt x="466" y="137"/>
                  </a:lnTo>
                  <a:lnTo>
                    <a:pt x="458" y="118"/>
                  </a:lnTo>
                  <a:lnTo>
                    <a:pt x="234" y="48"/>
                  </a:lnTo>
                  <a:lnTo>
                    <a:pt x="205" y="35"/>
                  </a:lnTo>
                  <a:lnTo>
                    <a:pt x="190" y="48"/>
                  </a:lnTo>
                  <a:lnTo>
                    <a:pt x="184" y="44"/>
                  </a:lnTo>
                  <a:lnTo>
                    <a:pt x="192" y="19"/>
                  </a:lnTo>
                  <a:lnTo>
                    <a:pt x="198" y="4"/>
                  </a:lnTo>
                  <a:lnTo>
                    <a:pt x="190" y="0"/>
                  </a:lnTo>
                  <a:lnTo>
                    <a:pt x="99" y="38"/>
                  </a:lnTo>
                  <a:lnTo>
                    <a:pt x="89" y="40"/>
                  </a:lnTo>
                  <a:lnTo>
                    <a:pt x="70" y="31"/>
                  </a:lnTo>
                  <a:lnTo>
                    <a:pt x="53" y="42"/>
                  </a:lnTo>
                  <a:lnTo>
                    <a:pt x="57" y="111"/>
                  </a:lnTo>
                  <a:lnTo>
                    <a:pt x="0" y="179"/>
                  </a:lnTo>
                  <a:lnTo>
                    <a:pt x="15" y="227"/>
                  </a:lnTo>
                  <a:lnTo>
                    <a:pt x="15" y="22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8" name="Freeform 130"/>
            <p:cNvSpPr>
              <a:spLocks/>
            </p:cNvSpPr>
            <p:nvPr/>
          </p:nvSpPr>
          <p:spPr bwMode="auto">
            <a:xfrm>
              <a:off x="4024" y="1134"/>
              <a:ext cx="215" cy="377"/>
            </a:xfrm>
            <a:custGeom>
              <a:avLst/>
              <a:gdLst>
                <a:gd name="T0" fmla="*/ 8 w 430"/>
                <a:gd name="T1" fmla="*/ 308 h 753"/>
                <a:gd name="T2" fmla="*/ 52 w 430"/>
                <a:gd name="T3" fmla="*/ 213 h 753"/>
                <a:gd name="T4" fmla="*/ 38 w 430"/>
                <a:gd name="T5" fmla="*/ 177 h 753"/>
                <a:gd name="T6" fmla="*/ 113 w 430"/>
                <a:gd name="T7" fmla="*/ 120 h 753"/>
                <a:gd name="T8" fmla="*/ 126 w 430"/>
                <a:gd name="T9" fmla="*/ 78 h 753"/>
                <a:gd name="T10" fmla="*/ 73 w 430"/>
                <a:gd name="T11" fmla="*/ 17 h 753"/>
                <a:gd name="T12" fmla="*/ 360 w 430"/>
                <a:gd name="T13" fmla="*/ 0 h 753"/>
                <a:gd name="T14" fmla="*/ 367 w 430"/>
                <a:gd name="T15" fmla="*/ 44 h 753"/>
                <a:gd name="T16" fmla="*/ 396 w 430"/>
                <a:gd name="T17" fmla="*/ 101 h 753"/>
                <a:gd name="T18" fmla="*/ 421 w 430"/>
                <a:gd name="T19" fmla="*/ 388 h 753"/>
                <a:gd name="T20" fmla="*/ 415 w 430"/>
                <a:gd name="T21" fmla="*/ 447 h 753"/>
                <a:gd name="T22" fmla="*/ 430 w 430"/>
                <a:gd name="T23" fmla="*/ 481 h 753"/>
                <a:gd name="T24" fmla="*/ 413 w 430"/>
                <a:gd name="T25" fmla="*/ 546 h 753"/>
                <a:gd name="T26" fmla="*/ 390 w 430"/>
                <a:gd name="T27" fmla="*/ 574 h 753"/>
                <a:gd name="T28" fmla="*/ 379 w 430"/>
                <a:gd name="T29" fmla="*/ 622 h 753"/>
                <a:gd name="T30" fmla="*/ 392 w 430"/>
                <a:gd name="T31" fmla="*/ 637 h 753"/>
                <a:gd name="T32" fmla="*/ 381 w 430"/>
                <a:gd name="T33" fmla="*/ 664 h 753"/>
                <a:gd name="T34" fmla="*/ 386 w 430"/>
                <a:gd name="T35" fmla="*/ 673 h 753"/>
                <a:gd name="T36" fmla="*/ 352 w 430"/>
                <a:gd name="T37" fmla="*/ 686 h 753"/>
                <a:gd name="T38" fmla="*/ 344 w 430"/>
                <a:gd name="T39" fmla="*/ 734 h 753"/>
                <a:gd name="T40" fmla="*/ 295 w 430"/>
                <a:gd name="T41" fmla="*/ 719 h 753"/>
                <a:gd name="T42" fmla="*/ 270 w 430"/>
                <a:gd name="T43" fmla="*/ 753 h 753"/>
                <a:gd name="T44" fmla="*/ 255 w 430"/>
                <a:gd name="T45" fmla="*/ 749 h 753"/>
                <a:gd name="T46" fmla="*/ 238 w 430"/>
                <a:gd name="T47" fmla="*/ 719 h 753"/>
                <a:gd name="T48" fmla="*/ 211 w 430"/>
                <a:gd name="T49" fmla="*/ 645 h 753"/>
                <a:gd name="T50" fmla="*/ 147 w 430"/>
                <a:gd name="T51" fmla="*/ 607 h 753"/>
                <a:gd name="T52" fmla="*/ 133 w 430"/>
                <a:gd name="T53" fmla="*/ 569 h 753"/>
                <a:gd name="T54" fmla="*/ 154 w 430"/>
                <a:gd name="T55" fmla="*/ 510 h 753"/>
                <a:gd name="T56" fmla="*/ 137 w 430"/>
                <a:gd name="T57" fmla="*/ 498 h 753"/>
                <a:gd name="T58" fmla="*/ 95 w 430"/>
                <a:gd name="T59" fmla="*/ 498 h 753"/>
                <a:gd name="T60" fmla="*/ 86 w 430"/>
                <a:gd name="T61" fmla="*/ 462 h 753"/>
                <a:gd name="T62" fmla="*/ 17 w 430"/>
                <a:gd name="T63" fmla="*/ 390 h 753"/>
                <a:gd name="T64" fmla="*/ 0 w 430"/>
                <a:gd name="T65" fmla="*/ 331 h 753"/>
                <a:gd name="T66" fmla="*/ 8 w 430"/>
                <a:gd name="T67" fmla="*/ 308 h 753"/>
                <a:gd name="T68" fmla="*/ 8 w 430"/>
                <a:gd name="T69" fmla="*/ 30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0" h="753">
                  <a:moveTo>
                    <a:pt x="8" y="308"/>
                  </a:moveTo>
                  <a:lnTo>
                    <a:pt x="52" y="213"/>
                  </a:lnTo>
                  <a:lnTo>
                    <a:pt x="38" y="177"/>
                  </a:lnTo>
                  <a:lnTo>
                    <a:pt x="113" y="120"/>
                  </a:lnTo>
                  <a:lnTo>
                    <a:pt x="126" y="78"/>
                  </a:lnTo>
                  <a:lnTo>
                    <a:pt x="73" y="17"/>
                  </a:lnTo>
                  <a:lnTo>
                    <a:pt x="360" y="0"/>
                  </a:lnTo>
                  <a:lnTo>
                    <a:pt x="367" y="44"/>
                  </a:lnTo>
                  <a:lnTo>
                    <a:pt x="396" y="101"/>
                  </a:lnTo>
                  <a:lnTo>
                    <a:pt x="421" y="388"/>
                  </a:lnTo>
                  <a:lnTo>
                    <a:pt x="415" y="447"/>
                  </a:lnTo>
                  <a:lnTo>
                    <a:pt x="430" y="481"/>
                  </a:lnTo>
                  <a:lnTo>
                    <a:pt x="413" y="546"/>
                  </a:lnTo>
                  <a:lnTo>
                    <a:pt x="390" y="574"/>
                  </a:lnTo>
                  <a:lnTo>
                    <a:pt x="379" y="622"/>
                  </a:lnTo>
                  <a:lnTo>
                    <a:pt x="392" y="637"/>
                  </a:lnTo>
                  <a:lnTo>
                    <a:pt x="381" y="664"/>
                  </a:lnTo>
                  <a:lnTo>
                    <a:pt x="386" y="673"/>
                  </a:lnTo>
                  <a:lnTo>
                    <a:pt x="352" y="686"/>
                  </a:lnTo>
                  <a:lnTo>
                    <a:pt x="344" y="734"/>
                  </a:lnTo>
                  <a:lnTo>
                    <a:pt x="295" y="719"/>
                  </a:lnTo>
                  <a:lnTo>
                    <a:pt x="270" y="753"/>
                  </a:lnTo>
                  <a:lnTo>
                    <a:pt x="255" y="749"/>
                  </a:lnTo>
                  <a:lnTo>
                    <a:pt x="238" y="719"/>
                  </a:lnTo>
                  <a:lnTo>
                    <a:pt x="211" y="645"/>
                  </a:lnTo>
                  <a:lnTo>
                    <a:pt x="147" y="607"/>
                  </a:lnTo>
                  <a:lnTo>
                    <a:pt x="133" y="569"/>
                  </a:lnTo>
                  <a:lnTo>
                    <a:pt x="154" y="510"/>
                  </a:lnTo>
                  <a:lnTo>
                    <a:pt x="137" y="498"/>
                  </a:lnTo>
                  <a:lnTo>
                    <a:pt x="95" y="498"/>
                  </a:lnTo>
                  <a:lnTo>
                    <a:pt x="86" y="462"/>
                  </a:lnTo>
                  <a:lnTo>
                    <a:pt x="17" y="390"/>
                  </a:lnTo>
                  <a:lnTo>
                    <a:pt x="0" y="331"/>
                  </a:lnTo>
                  <a:lnTo>
                    <a:pt x="8" y="308"/>
                  </a:lnTo>
                  <a:lnTo>
                    <a:pt x="8" y="308"/>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9" name="Freeform 131"/>
            <p:cNvSpPr>
              <a:spLocks/>
            </p:cNvSpPr>
            <p:nvPr/>
          </p:nvSpPr>
          <p:spPr bwMode="auto">
            <a:xfrm>
              <a:off x="4213" y="1168"/>
              <a:ext cx="170" cy="284"/>
            </a:xfrm>
            <a:custGeom>
              <a:avLst/>
              <a:gdLst>
                <a:gd name="T0" fmla="*/ 11 w 338"/>
                <a:gd name="T1" fmla="*/ 566 h 566"/>
                <a:gd name="T2" fmla="*/ 21 w 338"/>
                <a:gd name="T3" fmla="*/ 549 h 566"/>
                <a:gd name="T4" fmla="*/ 85 w 338"/>
                <a:gd name="T5" fmla="*/ 545 h 566"/>
                <a:gd name="T6" fmla="*/ 138 w 338"/>
                <a:gd name="T7" fmla="*/ 528 h 566"/>
                <a:gd name="T8" fmla="*/ 192 w 338"/>
                <a:gd name="T9" fmla="*/ 496 h 566"/>
                <a:gd name="T10" fmla="*/ 235 w 338"/>
                <a:gd name="T11" fmla="*/ 494 h 566"/>
                <a:gd name="T12" fmla="*/ 285 w 338"/>
                <a:gd name="T13" fmla="*/ 412 h 566"/>
                <a:gd name="T14" fmla="*/ 300 w 338"/>
                <a:gd name="T15" fmla="*/ 418 h 566"/>
                <a:gd name="T16" fmla="*/ 338 w 338"/>
                <a:gd name="T17" fmla="*/ 389 h 566"/>
                <a:gd name="T18" fmla="*/ 329 w 338"/>
                <a:gd name="T19" fmla="*/ 368 h 566"/>
                <a:gd name="T20" fmla="*/ 332 w 338"/>
                <a:gd name="T21" fmla="*/ 357 h 566"/>
                <a:gd name="T22" fmla="*/ 294 w 338"/>
                <a:gd name="T23" fmla="*/ 7 h 566"/>
                <a:gd name="T24" fmla="*/ 291 w 338"/>
                <a:gd name="T25" fmla="*/ 0 h 566"/>
                <a:gd name="T26" fmla="*/ 89 w 338"/>
                <a:gd name="T27" fmla="*/ 23 h 566"/>
                <a:gd name="T28" fmla="*/ 51 w 338"/>
                <a:gd name="T29" fmla="*/ 42 h 566"/>
                <a:gd name="T30" fmla="*/ 17 w 338"/>
                <a:gd name="T31" fmla="*/ 32 h 566"/>
                <a:gd name="T32" fmla="*/ 42 w 338"/>
                <a:gd name="T33" fmla="*/ 319 h 566"/>
                <a:gd name="T34" fmla="*/ 36 w 338"/>
                <a:gd name="T35" fmla="*/ 378 h 566"/>
                <a:gd name="T36" fmla="*/ 51 w 338"/>
                <a:gd name="T37" fmla="*/ 412 h 566"/>
                <a:gd name="T38" fmla="*/ 34 w 338"/>
                <a:gd name="T39" fmla="*/ 477 h 566"/>
                <a:gd name="T40" fmla="*/ 11 w 338"/>
                <a:gd name="T41" fmla="*/ 505 h 566"/>
                <a:gd name="T42" fmla="*/ 0 w 338"/>
                <a:gd name="T43" fmla="*/ 553 h 566"/>
                <a:gd name="T44" fmla="*/ 11 w 338"/>
                <a:gd name="T45" fmla="*/ 566 h 566"/>
                <a:gd name="T46" fmla="*/ 11 w 338"/>
                <a:gd name="T47" fmla="*/ 56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8" h="566">
                  <a:moveTo>
                    <a:pt x="11" y="566"/>
                  </a:moveTo>
                  <a:lnTo>
                    <a:pt x="21" y="549"/>
                  </a:lnTo>
                  <a:lnTo>
                    <a:pt x="85" y="545"/>
                  </a:lnTo>
                  <a:lnTo>
                    <a:pt x="138" y="528"/>
                  </a:lnTo>
                  <a:lnTo>
                    <a:pt x="192" y="496"/>
                  </a:lnTo>
                  <a:lnTo>
                    <a:pt x="235" y="494"/>
                  </a:lnTo>
                  <a:lnTo>
                    <a:pt x="285" y="412"/>
                  </a:lnTo>
                  <a:lnTo>
                    <a:pt x="300" y="418"/>
                  </a:lnTo>
                  <a:lnTo>
                    <a:pt x="338" y="389"/>
                  </a:lnTo>
                  <a:lnTo>
                    <a:pt x="329" y="368"/>
                  </a:lnTo>
                  <a:lnTo>
                    <a:pt x="332" y="357"/>
                  </a:lnTo>
                  <a:lnTo>
                    <a:pt x="294" y="7"/>
                  </a:lnTo>
                  <a:lnTo>
                    <a:pt x="291" y="0"/>
                  </a:lnTo>
                  <a:lnTo>
                    <a:pt x="89" y="23"/>
                  </a:lnTo>
                  <a:lnTo>
                    <a:pt x="51" y="42"/>
                  </a:lnTo>
                  <a:lnTo>
                    <a:pt x="17" y="32"/>
                  </a:lnTo>
                  <a:lnTo>
                    <a:pt x="42" y="319"/>
                  </a:lnTo>
                  <a:lnTo>
                    <a:pt x="36" y="378"/>
                  </a:lnTo>
                  <a:lnTo>
                    <a:pt x="51" y="412"/>
                  </a:lnTo>
                  <a:lnTo>
                    <a:pt x="34" y="477"/>
                  </a:lnTo>
                  <a:lnTo>
                    <a:pt x="11" y="505"/>
                  </a:lnTo>
                  <a:lnTo>
                    <a:pt x="0" y="553"/>
                  </a:lnTo>
                  <a:lnTo>
                    <a:pt x="11" y="566"/>
                  </a:lnTo>
                  <a:lnTo>
                    <a:pt x="11" y="56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0" name="Freeform 132"/>
            <p:cNvSpPr>
              <a:spLocks/>
            </p:cNvSpPr>
            <p:nvPr/>
          </p:nvSpPr>
          <p:spPr bwMode="auto">
            <a:xfrm>
              <a:off x="4151" y="1346"/>
              <a:ext cx="395" cy="198"/>
            </a:xfrm>
            <a:custGeom>
              <a:avLst/>
              <a:gdLst>
                <a:gd name="T0" fmla="*/ 4 w 791"/>
                <a:gd name="T1" fmla="*/ 375 h 396"/>
                <a:gd name="T2" fmla="*/ 23 w 791"/>
                <a:gd name="T3" fmla="*/ 373 h 396"/>
                <a:gd name="T4" fmla="*/ 29 w 791"/>
                <a:gd name="T5" fmla="*/ 331 h 396"/>
                <a:gd name="T6" fmla="*/ 17 w 791"/>
                <a:gd name="T7" fmla="*/ 329 h 396"/>
                <a:gd name="T8" fmla="*/ 42 w 791"/>
                <a:gd name="T9" fmla="*/ 295 h 396"/>
                <a:gd name="T10" fmla="*/ 91 w 791"/>
                <a:gd name="T11" fmla="*/ 310 h 396"/>
                <a:gd name="T12" fmla="*/ 99 w 791"/>
                <a:gd name="T13" fmla="*/ 262 h 396"/>
                <a:gd name="T14" fmla="*/ 133 w 791"/>
                <a:gd name="T15" fmla="*/ 249 h 396"/>
                <a:gd name="T16" fmla="*/ 128 w 791"/>
                <a:gd name="T17" fmla="*/ 240 h 396"/>
                <a:gd name="T18" fmla="*/ 147 w 791"/>
                <a:gd name="T19" fmla="*/ 194 h 396"/>
                <a:gd name="T20" fmla="*/ 211 w 791"/>
                <a:gd name="T21" fmla="*/ 190 h 396"/>
                <a:gd name="T22" fmla="*/ 264 w 791"/>
                <a:gd name="T23" fmla="*/ 173 h 396"/>
                <a:gd name="T24" fmla="*/ 299 w 791"/>
                <a:gd name="T25" fmla="*/ 150 h 396"/>
                <a:gd name="T26" fmla="*/ 318 w 791"/>
                <a:gd name="T27" fmla="*/ 141 h 396"/>
                <a:gd name="T28" fmla="*/ 361 w 791"/>
                <a:gd name="T29" fmla="*/ 139 h 396"/>
                <a:gd name="T30" fmla="*/ 411 w 791"/>
                <a:gd name="T31" fmla="*/ 57 h 396"/>
                <a:gd name="T32" fmla="*/ 426 w 791"/>
                <a:gd name="T33" fmla="*/ 63 h 396"/>
                <a:gd name="T34" fmla="*/ 464 w 791"/>
                <a:gd name="T35" fmla="*/ 34 h 396"/>
                <a:gd name="T36" fmla="*/ 455 w 791"/>
                <a:gd name="T37" fmla="*/ 13 h 396"/>
                <a:gd name="T38" fmla="*/ 458 w 791"/>
                <a:gd name="T39" fmla="*/ 2 h 396"/>
                <a:gd name="T40" fmla="*/ 493 w 791"/>
                <a:gd name="T41" fmla="*/ 0 h 396"/>
                <a:gd name="T42" fmla="*/ 515 w 791"/>
                <a:gd name="T43" fmla="*/ 8 h 396"/>
                <a:gd name="T44" fmla="*/ 584 w 791"/>
                <a:gd name="T45" fmla="*/ 48 h 396"/>
                <a:gd name="T46" fmla="*/ 633 w 791"/>
                <a:gd name="T47" fmla="*/ 46 h 396"/>
                <a:gd name="T48" fmla="*/ 656 w 791"/>
                <a:gd name="T49" fmla="*/ 31 h 396"/>
                <a:gd name="T50" fmla="*/ 711 w 791"/>
                <a:gd name="T51" fmla="*/ 65 h 396"/>
                <a:gd name="T52" fmla="*/ 728 w 791"/>
                <a:gd name="T53" fmla="*/ 129 h 396"/>
                <a:gd name="T54" fmla="*/ 791 w 791"/>
                <a:gd name="T55" fmla="*/ 175 h 396"/>
                <a:gd name="T56" fmla="*/ 761 w 791"/>
                <a:gd name="T57" fmla="*/ 211 h 396"/>
                <a:gd name="T58" fmla="*/ 707 w 791"/>
                <a:gd name="T59" fmla="*/ 262 h 396"/>
                <a:gd name="T60" fmla="*/ 706 w 791"/>
                <a:gd name="T61" fmla="*/ 274 h 396"/>
                <a:gd name="T62" fmla="*/ 628 w 791"/>
                <a:gd name="T63" fmla="*/ 323 h 396"/>
                <a:gd name="T64" fmla="*/ 190 w 791"/>
                <a:gd name="T65" fmla="*/ 365 h 396"/>
                <a:gd name="T66" fmla="*/ 143 w 791"/>
                <a:gd name="T67" fmla="*/ 361 h 396"/>
                <a:gd name="T68" fmla="*/ 145 w 791"/>
                <a:gd name="T69" fmla="*/ 384 h 396"/>
                <a:gd name="T70" fmla="*/ 0 w 791"/>
                <a:gd name="T71" fmla="*/ 396 h 396"/>
                <a:gd name="T72" fmla="*/ 4 w 791"/>
                <a:gd name="T73" fmla="*/ 375 h 396"/>
                <a:gd name="T74" fmla="*/ 4 w 791"/>
                <a:gd name="T75" fmla="*/ 37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1" h="396">
                  <a:moveTo>
                    <a:pt x="4" y="375"/>
                  </a:moveTo>
                  <a:lnTo>
                    <a:pt x="23" y="373"/>
                  </a:lnTo>
                  <a:lnTo>
                    <a:pt x="29" y="331"/>
                  </a:lnTo>
                  <a:lnTo>
                    <a:pt x="17" y="329"/>
                  </a:lnTo>
                  <a:lnTo>
                    <a:pt x="42" y="295"/>
                  </a:lnTo>
                  <a:lnTo>
                    <a:pt x="91" y="310"/>
                  </a:lnTo>
                  <a:lnTo>
                    <a:pt x="99" y="262"/>
                  </a:lnTo>
                  <a:lnTo>
                    <a:pt x="133" y="249"/>
                  </a:lnTo>
                  <a:lnTo>
                    <a:pt x="128" y="240"/>
                  </a:lnTo>
                  <a:lnTo>
                    <a:pt x="147" y="194"/>
                  </a:lnTo>
                  <a:lnTo>
                    <a:pt x="211" y="190"/>
                  </a:lnTo>
                  <a:lnTo>
                    <a:pt x="264" y="173"/>
                  </a:lnTo>
                  <a:lnTo>
                    <a:pt x="299" y="150"/>
                  </a:lnTo>
                  <a:lnTo>
                    <a:pt x="318" y="141"/>
                  </a:lnTo>
                  <a:lnTo>
                    <a:pt x="361" y="139"/>
                  </a:lnTo>
                  <a:lnTo>
                    <a:pt x="411" y="57"/>
                  </a:lnTo>
                  <a:lnTo>
                    <a:pt x="426" y="63"/>
                  </a:lnTo>
                  <a:lnTo>
                    <a:pt x="464" y="34"/>
                  </a:lnTo>
                  <a:lnTo>
                    <a:pt x="455" y="13"/>
                  </a:lnTo>
                  <a:lnTo>
                    <a:pt x="458" y="2"/>
                  </a:lnTo>
                  <a:lnTo>
                    <a:pt x="493" y="0"/>
                  </a:lnTo>
                  <a:lnTo>
                    <a:pt x="515" y="8"/>
                  </a:lnTo>
                  <a:lnTo>
                    <a:pt x="584" y="48"/>
                  </a:lnTo>
                  <a:lnTo>
                    <a:pt x="633" y="46"/>
                  </a:lnTo>
                  <a:lnTo>
                    <a:pt x="656" y="31"/>
                  </a:lnTo>
                  <a:lnTo>
                    <a:pt x="711" y="65"/>
                  </a:lnTo>
                  <a:lnTo>
                    <a:pt x="728" y="129"/>
                  </a:lnTo>
                  <a:lnTo>
                    <a:pt x="791" y="175"/>
                  </a:lnTo>
                  <a:lnTo>
                    <a:pt x="761" y="211"/>
                  </a:lnTo>
                  <a:lnTo>
                    <a:pt x="707" y="262"/>
                  </a:lnTo>
                  <a:lnTo>
                    <a:pt x="706" y="274"/>
                  </a:lnTo>
                  <a:lnTo>
                    <a:pt x="628" y="323"/>
                  </a:lnTo>
                  <a:lnTo>
                    <a:pt x="190" y="365"/>
                  </a:lnTo>
                  <a:lnTo>
                    <a:pt x="143" y="361"/>
                  </a:lnTo>
                  <a:lnTo>
                    <a:pt x="145" y="384"/>
                  </a:lnTo>
                  <a:lnTo>
                    <a:pt x="0" y="396"/>
                  </a:lnTo>
                  <a:lnTo>
                    <a:pt x="4" y="375"/>
                  </a:lnTo>
                  <a:lnTo>
                    <a:pt x="4" y="375"/>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1" name="Freeform 133"/>
            <p:cNvSpPr>
              <a:spLocks/>
            </p:cNvSpPr>
            <p:nvPr/>
          </p:nvSpPr>
          <p:spPr bwMode="auto">
            <a:xfrm>
              <a:off x="4107" y="1493"/>
              <a:ext cx="466" cy="154"/>
            </a:xfrm>
            <a:custGeom>
              <a:avLst/>
              <a:gdLst>
                <a:gd name="T0" fmla="*/ 17 w 931"/>
                <a:gd name="T1" fmla="*/ 253 h 308"/>
                <a:gd name="T2" fmla="*/ 11 w 931"/>
                <a:gd name="T3" fmla="*/ 249 h 308"/>
                <a:gd name="T4" fmla="*/ 38 w 931"/>
                <a:gd name="T5" fmla="*/ 228 h 308"/>
                <a:gd name="T6" fmla="*/ 64 w 931"/>
                <a:gd name="T7" fmla="*/ 180 h 308"/>
                <a:gd name="T8" fmla="*/ 55 w 931"/>
                <a:gd name="T9" fmla="*/ 169 h 308"/>
                <a:gd name="T10" fmla="*/ 68 w 931"/>
                <a:gd name="T11" fmla="*/ 146 h 308"/>
                <a:gd name="T12" fmla="*/ 68 w 931"/>
                <a:gd name="T13" fmla="*/ 120 h 308"/>
                <a:gd name="T14" fmla="*/ 87 w 931"/>
                <a:gd name="T15" fmla="*/ 101 h 308"/>
                <a:gd name="T16" fmla="*/ 232 w 931"/>
                <a:gd name="T17" fmla="*/ 89 h 308"/>
                <a:gd name="T18" fmla="*/ 230 w 931"/>
                <a:gd name="T19" fmla="*/ 66 h 308"/>
                <a:gd name="T20" fmla="*/ 277 w 931"/>
                <a:gd name="T21" fmla="*/ 70 h 308"/>
                <a:gd name="T22" fmla="*/ 715 w 931"/>
                <a:gd name="T23" fmla="*/ 28 h 308"/>
                <a:gd name="T24" fmla="*/ 931 w 931"/>
                <a:gd name="T25" fmla="*/ 0 h 308"/>
                <a:gd name="T26" fmla="*/ 893 w 931"/>
                <a:gd name="T27" fmla="*/ 74 h 308"/>
                <a:gd name="T28" fmla="*/ 834 w 931"/>
                <a:gd name="T29" fmla="*/ 87 h 308"/>
                <a:gd name="T30" fmla="*/ 806 w 931"/>
                <a:gd name="T31" fmla="*/ 125 h 308"/>
                <a:gd name="T32" fmla="*/ 699 w 931"/>
                <a:gd name="T33" fmla="*/ 186 h 308"/>
                <a:gd name="T34" fmla="*/ 694 w 931"/>
                <a:gd name="T35" fmla="*/ 209 h 308"/>
                <a:gd name="T36" fmla="*/ 667 w 931"/>
                <a:gd name="T37" fmla="*/ 222 h 308"/>
                <a:gd name="T38" fmla="*/ 667 w 931"/>
                <a:gd name="T39" fmla="*/ 253 h 308"/>
                <a:gd name="T40" fmla="*/ 523 w 931"/>
                <a:gd name="T41" fmla="*/ 270 h 308"/>
                <a:gd name="T42" fmla="*/ 234 w 931"/>
                <a:gd name="T43" fmla="*/ 294 h 308"/>
                <a:gd name="T44" fmla="*/ 0 w 931"/>
                <a:gd name="T45" fmla="*/ 308 h 308"/>
                <a:gd name="T46" fmla="*/ 17 w 931"/>
                <a:gd name="T47" fmla="*/ 253 h 308"/>
                <a:gd name="T48" fmla="*/ 17 w 931"/>
                <a:gd name="T49" fmla="*/ 25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1" h="308">
                  <a:moveTo>
                    <a:pt x="17" y="253"/>
                  </a:moveTo>
                  <a:lnTo>
                    <a:pt x="11" y="249"/>
                  </a:lnTo>
                  <a:lnTo>
                    <a:pt x="38" y="228"/>
                  </a:lnTo>
                  <a:lnTo>
                    <a:pt x="64" y="180"/>
                  </a:lnTo>
                  <a:lnTo>
                    <a:pt x="55" y="169"/>
                  </a:lnTo>
                  <a:lnTo>
                    <a:pt x="68" y="146"/>
                  </a:lnTo>
                  <a:lnTo>
                    <a:pt x="68" y="120"/>
                  </a:lnTo>
                  <a:lnTo>
                    <a:pt x="87" y="101"/>
                  </a:lnTo>
                  <a:lnTo>
                    <a:pt x="232" y="89"/>
                  </a:lnTo>
                  <a:lnTo>
                    <a:pt x="230" y="66"/>
                  </a:lnTo>
                  <a:lnTo>
                    <a:pt x="277" y="70"/>
                  </a:lnTo>
                  <a:lnTo>
                    <a:pt x="715" y="28"/>
                  </a:lnTo>
                  <a:lnTo>
                    <a:pt x="931" y="0"/>
                  </a:lnTo>
                  <a:lnTo>
                    <a:pt x="893" y="74"/>
                  </a:lnTo>
                  <a:lnTo>
                    <a:pt x="834" y="87"/>
                  </a:lnTo>
                  <a:lnTo>
                    <a:pt x="806" y="125"/>
                  </a:lnTo>
                  <a:lnTo>
                    <a:pt x="699" y="186"/>
                  </a:lnTo>
                  <a:lnTo>
                    <a:pt x="694" y="209"/>
                  </a:lnTo>
                  <a:lnTo>
                    <a:pt x="667" y="222"/>
                  </a:lnTo>
                  <a:lnTo>
                    <a:pt x="667" y="253"/>
                  </a:lnTo>
                  <a:lnTo>
                    <a:pt x="523" y="270"/>
                  </a:lnTo>
                  <a:lnTo>
                    <a:pt x="234" y="294"/>
                  </a:lnTo>
                  <a:lnTo>
                    <a:pt x="0" y="308"/>
                  </a:lnTo>
                  <a:lnTo>
                    <a:pt x="17" y="253"/>
                  </a:lnTo>
                  <a:lnTo>
                    <a:pt x="17" y="25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2" name="Freeform 134"/>
            <p:cNvSpPr>
              <a:spLocks/>
            </p:cNvSpPr>
            <p:nvPr/>
          </p:nvSpPr>
          <p:spPr bwMode="auto">
            <a:xfrm>
              <a:off x="4043" y="1641"/>
              <a:ext cx="194" cy="327"/>
            </a:xfrm>
            <a:custGeom>
              <a:avLst/>
              <a:gdLst>
                <a:gd name="T0" fmla="*/ 27 w 388"/>
                <a:gd name="T1" fmla="*/ 457 h 654"/>
                <a:gd name="T2" fmla="*/ 65 w 388"/>
                <a:gd name="T3" fmla="*/ 407 h 654"/>
                <a:gd name="T4" fmla="*/ 54 w 388"/>
                <a:gd name="T5" fmla="*/ 394 h 654"/>
                <a:gd name="T6" fmla="*/ 38 w 388"/>
                <a:gd name="T7" fmla="*/ 287 h 654"/>
                <a:gd name="T8" fmla="*/ 33 w 388"/>
                <a:gd name="T9" fmla="*/ 215 h 654"/>
                <a:gd name="T10" fmla="*/ 59 w 388"/>
                <a:gd name="T11" fmla="*/ 135 h 654"/>
                <a:gd name="T12" fmla="*/ 101 w 388"/>
                <a:gd name="T13" fmla="*/ 80 h 654"/>
                <a:gd name="T14" fmla="*/ 97 w 388"/>
                <a:gd name="T15" fmla="*/ 65 h 654"/>
                <a:gd name="T16" fmla="*/ 128 w 388"/>
                <a:gd name="T17" fmla="*/ 14 h 654"/>
                <a:gd name="T18" fmla="*/ 362 w 388"/>
                <a:gd name="T19" fmla="*/ 0 h 654"/>
                <a:gd name="T20" fmla="*/ 373 w 388"/>
                <a:gd name="T21" fmla="*/ 12 h 654"/>
                <a:gd name="T22" fmla="*/ 362 w 388"/>
                <a:gd name="T23" fmla="*/ 419 h 654"/>
                <a:gd name="T24" fmla="*/ 388 w 388"/>
                <a:gd name="T25" fmla="*/ 614 h 654"/>
                <a:gd name="T26" fmla="*/ 379 w 388"/>
                <a:gd name="T27" fmla="*/ 624 h 654"/>
                <a:gd name="T28" fmla="*/ 329 w 388"/>
                <a:gd name="T29" fmla="*/ 612 h 654"/>
                <a:gd name="T30" fmla="*/ 253 w 388"/>
                <a:gd name="T31" fmla="*/ 654 h 654"/>
                <a:gd name="T32" fmla="*/ 215 w 388"/>
                <a:gd name="T33" fmla="*/ 592 h 654"/>
                <a:gd name="T34" fmla="*/ 221 w 388"/>
                <a:gd name="T35" fmla="*/ 546 h 654"/>
                <a:gd name="T36" fmla="*/ 0 w 388"/>
                <a:gd name="T37" fmla="*/ 555 h 654"/>
                <a:gd name="T38" fmla="*/ 27 w 388"/>
                <a:gd name="T39" fmla="*/ 457 h 654"/>
                <a:gd name="T40" fmla="*/ 27 w 388"/>
                <a:gd name="T41" fmla="*/ 457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54">
                  <a:moveTo>
                    <a:pt x="27" y="457"/>
                  </a:moveTo>
                  <a:lnTo>
                    <a:pt x="65" y="407"/>
                  </a:lnTo>
                  <a:lnTo>
                    <a:pt x="54" y="394"/>
                  </a:lnTo>
                  <a:lnTo>
                    <a:pt x="38" y="287"/>
                  </a:lnTo>
                  <a:lnTo>
                    <a:pt x="33" y="215"/>
                  </a:lnTo>
                  <a:lnTo>
                    <a:pt x="59" y="135"/>
                  </a:lnTo>
                  <a:lnTo>
                    <a:pt x="101" y="80"/>
                  </a:lnTo>
                  <a:lnTo>
                    <a:pt x="97" y="65"/>
                  </a:lnTo>
                  <a:lnTo>
                    <a:pt x="128" y="14"/>
                  </a:lnTo>
                  <a:lnTo>
                    <a:pt x="362" y="0"/>
                  </a:lnTo>
                  <a:lnTo>
                    <a:pt x="373" y="12"/>
                  </a:lnTo>
                  <a:lnTo>
                    <a:pt x="362" y="419"/>
                  </a:lnTo>
                  <a:lnTo>
                    <a:pt x="388" y="614"/>
                  </a:lnTo>
                  <a:lnTo>
                    <a:pt x="379" y="624"/>
                  </a:lnTo>
                  <a:lnTo>
                    <a:pt x="329" y="612"/>
                  </a:lnTo>
                  <a:lnTo>
                    <a:pt x="253" y="654"/>
                  </a:lnTo>
                  <a:lnTo>
                    <a:pt x="215" y="592"/>
                  </a:lnTo>
                  <a:lnTo>
                    <a:pt x="221" y="546"/>
                  </a:lnTo>
                  <a:lnTo>
                    <a:pt x="0" y="555"/>
                  </a:lnTo>
                  <a:lnTo>
                    <a:pt x="27" y="457"/>
                  </a:lnTo>
                  <a:lnTo>
                    <a:pt x="27" y="45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3" name="Freeform 135"/>
            <p:cNvSpPr>
              <a:spLocks/>
            </p:cNvSpPr>
            <p:nvPr/>
          </p:nvSpPr>
          <p:spPr bwMode="auto">
            <a:xfrm>
              <a:off x="4224" y="1628"/>
              <a:ext cx="208" cy="330"/>
            </a:xfrm>
            <a:custGeom>
              <a:avLst/>
              <a:gdLst>
                <a:gd name="T0" fmla="*/ 11 w 416"/>
                <a:gd name="T1" fmla="*/ 36 h 659"/>
                <a:gd name="T2" fmla="*/ 0 w 416"/>
                <a:gd name="T3" fmla="*/ 443 h 659"/>
                <a:gd name="T4" fmla="*/ 26 w 416"/>
                <a:gd name="T5" fmla="*/ 638 h 659"/>
                <a:gd name="T6" fmla="*/ 55 w 416"/>
                <a:gd name="T7" fmla="*/ 646 h 659"/>
                <a:gd name="T8" fmla="*/ 81 w 416"/>
                <a:gd name="T9" fmla="*/ 631 h 659"/>
                <a:gd name="T10" fmla="*/ 97 w 416"/>
                <a:gd name="T11" fmla="*/ 646 h 659"/>
                <a:gd name="T12" fmla="*/ 74 w 416"/>
                <a:gd name="T13" fmla="*/ 659 h 659"/>
                <a:gd name="T14" fmla="*/ 131 w 416"/>
                <a:gd name="T15" fmla="*/ 644 h 659"/>
                <a:gd name="T16" fmla="*/ 142 w 416"/>
                <a:gd name="T17" fmla="*/ 627 h 659"/>
                <a:gd name="T18" fmla="*/ 135 w 416"/>
                <a:gd name="T19" fmla="*/ 616 h 659"/>
                <a:gd name="T20" fmla="*/ 138 w 416"/>
                <a:gd name="T21" fmla="*/ 598 h 659"/>
                <a:gd name="T22" fmla="*/ 112 w 416"/>
                <a:gd name="T23" fmla="*/ 574 h 659"/>
                <a:gd name="T24" fmla="*/ 112 w 416"/>
                <a:gd name="T25" fmla="*/ 553 h 659"/>
                <a:gd name="T26" fmla="*/ 416 w 416"/>
                <a:gd name="T27" fmla="*/ 526 h 659"/>
                <a:gd name="T28" fmla="*/ 391 w 416"/>
                <a:gd name="T29" fmla="*/ 422 h 659"/>
                <a:gd name="T30" fmla="*/ 406 w 416"/>
                <a:gd name="T31" fmla="*/ 359 h 659"/>
                <a:gd name="T32" fmla="*/ 368 w 416"/>
                <a:gd name="T33" fmla="*/ 277 h 659"/>
                <a:gd name="T34" fmla="*/ 289 w 416"/>
                <a:gd name="T35" fmla="*/ 0 h 659"/>
                <a:gd name="T36" fmla="*/ 0 w 416"/>
                <a:gd name="T37" fmla="*/ 24 h 659"/>
                <a:gd name="T38" fmla="*/ 11 w 416"/>
                <a:gd name="T39" fmla="*/ 36 h 659"/>
                <a:gd name="T40" fmla="*/ 11 w 416"/>
                <a:gd name="T41" fmla="*/ 3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6" h="659">
                  <a:moveTo>
                    <a:pt x="11" y="36"/>
                  </a:moveTo>
                  <a:lnTo>
                    <a:pt x="0" y="443"/>
                  </a:lnTo>
                  <a:lnTo>
                    <a:pt x="26" y="638"/>
                  </a:lnTo>
                  <a:lnTo>
                    <a:pt x="55" y="646"/>
                  </a:lnTo>
                  <a:lnTo>
                    <a:pt x="81" y="631"/>
                  </a:lnTo>
                  <a:lnTo>
                    <a:pt x="97" y="646"/>
                  </a:lnTo>
                  <a:lnTo>
                    <a:pt x="74" y="659"/>
                  </a:lnTo>
                  <a:lnTo>
                    <a:pt x="131" y="644"/>
                  </a:lnTo>
                  <a:lnTo>
                    <a:pt x="142" y="627"/>
                  </a:lnTo>
                  <a:lnTo>
                    <a:pt x="135" y="616"/>
                  </a:lnTo>
                  <a:lnTo>
                    <a:pt x="138" y="598"/>
                  </a:lnTo>
                  <a:lnTo>
                    <a:pt x="112" y="574"/>
                  </a:lnTo>
                  <a:lnTo>
                    <a:pt x="112" y="553"/>
                  </a:lnTo>
                  <a:lnTo>
                    <a:pt x="416" y="526"/>
                  </a:lnTo>
                  <a:lnTo>
                    <a:pt x="391" y="422"/>
                  </a:lnTo>
                  <a:lnTo>
                    <a:pt x="406" y="359"/>
                  </a:lnTo>
                  <a:lnTo>
                    <a:pt x="368" y="277"/>
                  </a:lnTo>
                  <a:lnTo>
                    <a:pt x="289" y="0"/>
                  </a:lnTo>
                  <a:lnTo>
                    <a:pt x="0" y="24"/>
                  </a:lnTo>
                  <a:lnTo>
                    <a:pt x="11" y="36"/>
                  </a:lnTo>
                  <a:lnTo>
                    <a:pt x="11" y="3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4" name="Freeform 136"/>
            <p:cNvSpPr>
              <a:spLocks/>
            </p:cNvSpPr>
            <p:nvPr/>
          </p:nvSpPr>
          <p:spPr bwMode="auto">
            <a:xfrm>
              <a:off x="4368" y="1611"/>
              <a:ext cx="294" cy="302"/>
            </a:xfrm>
            <a:custGeom>
              <a:avLst/>
              <a:gdLst>
                <a:gd name="T0" fmla="*/ 79 w 587"/>
                <a:gd name="T1" fmla="*/ 312 h 603"/>
                <a:gd name="T2" fmla="*/ 117 w 587"/>
                <a:gd name="T3" fmla="*/ 394 h 603"/>
                <a:gd name="T4" fmla="*/ 102 w 587"/>
                <a:gd name="T5" fmla="*/ 457 h 603"/>
                <a:gd name="T6" fmla="*/ 127 w 587"/>
                <a:gd name="T7" fmla="*/ 561 h 603"/>
                <a:gd name="T8" fmla="*/ 150 w 587"/>
                <a:gd name="T9" fmla="*/ 595 h 603"/>
                <a:gd name="T10" fmla="*/ 464 w 587"/>
                <a:gd name="T11" fmla="*/ 578 h 603"/>
                <a:gd name="T12" fmla="*/ 467 w 587"/>
                <a:gd name="T13" fmla="*/ 599 h 603"/>
                <a:gd name="T14" fmla="*/ 486 w 587"/>
                <a:gd name="T15" fmla="*/ 603 h 603"/>
                <a:gd name="T16" fmla="*/ 479 w 587"/>
                <a:gd name="T17" fmla="*/ 552 h 603"/>
                <a:gd name="T18" fmla="*/ 492 w 587"/>
                <a:gd name="T19" fmla="*/ 538 h 603"/>
                <a:gd name="T20" fmla="*/ 538 w 587"/>
                <a:gd name="T21" fmla="*/ 548 h 603"/>
                <a:gd name="T22" fmla="*/ 545 w 587"/>
                <a:gd name="T23" fmla="*/ 512 h 603"/>
                <a:gd name="T24" fmla="*/ 540 w 587"/>
                <a:gd name="T25" fmla="*/ 464 h 603"/>
                <a:gd name="T26" fmla="*/ 559 w 587"/>
                <a:gd name="T27" fmla="*/ 451 h 603"/>
                <a:gd name="T28" fmla="*/ 587 w 587"/>
                <a:gd name="T29" fmla="*/ 360 h 603"/>
                <a:gd name="T30" fmla="*/ 568 w 587"/>
                <a:gd name="T31" fmla="*/ 356 h 603"/>
                <a:gd name="T32" fmla="*/ 492 w 587"/>
                <a:gd name="T33" fmla="*/ 238 h 603"/>
                <a:gd name="T34" fmla="*/ 327 w 587"/>
                <a:gd name="T35" fmla="*/ 90 h 603"/>
                <a:gd name="T36" fmla="*/ 254 w 587"/>
                <a:gd name="T37" fmla="*/ 44 h 603"/>
                <a:gd name="T38" fmla="*/ 279 w 587"/>
                <a:gd name="T39" fmla="*/ 0 h 603"/>
                <a:gd name="T40" fmla="*/ 144 w 587"/>
                <a:gd name="T41" fmla="*/ 18 h 603"/>
                <a:gd name="T42" fmla="*/ 0 w 587"/>
                <a:gd name="T43" fmla="*/ 35 h 603"/>
                <a:gd name="T44" fmla="*/ 79 w 587"/>
                <a:gd name="T45" fmla="*/ 312 h 603"/>
                <a:gd name="T46" fmla="*/ 79 w 587"/>
                <a:gd name="T47" fmla="*/ 312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7" h="603">
                  <a:moveTo>
                    <a:pt x="79" y="312"/>
                  </a:moveTo>
                  <a:lnTo>
                    <a:pt x="117" y="394"/>
                  </a:lnTo>
                  <a:lnTo>
                    <a:pt x="102" y="457"/>
                  </a:lnTo>
                  <a:lnTo>
                    <a:pt x="127" y="561"/>
                  </a:lnTo>
                  <a:lnTo>
                    <a:pt x="150" y="595"/>
                  </a:lnTo>
                  <a:lnTo>
                    <a:pt x="464" y="578"/>
                  </a:lnTo>
                  <a:lnTo>
                    <a:pt x="467" y="599"/>
                  </a:lnTo>
                  <a:lnTo>
                    <a:pt x="486" y="603"/>
                  </a:lnTo>
                  <a:lnTo>
                    <a:pt x="479" y="552"/>
                  </a:lnTo>
                  <a:lnTo>
                    <a:pt x="492" y="538"/>
                  </a:lnTo>
                  <a:lnTo>
                    <a:pt x="538" y="548"/>
                  </a:lnTo>
                  <a:lnTo>
                    <a:pt x="545" y="512"/>
                  </a:lnTo>
                  <a:lnTo>
                    <a:pt x="540" y="464"/>
                  </a:lnTo>
                  <a:lnTo>
                    <a:pt x="559" y="451"/>
                  </a:lnTo>
                  <a:lnTo>
                    <a:pt x="587" y="360"/>
                  </a:lnTo>
                  <a:lnTo>
                    <a:pt x="568" y="356"/>
                  </a:lnTo>
                  <a:lnTo>
                    <a:pt x="492" y="238"/>
                  </a:lnTo>
                  <a:lnTo>
                    <a:pt x="327" y="90"/>
                  </a:lnTo>
                  <a:lnTo>
                    <a:pt x="254" y="44"/>
                  </a:lnTo>
                  <a:lnTo>
                    <a:pt x="279" y="0"/>
                  </a:lnTo>
                  <a:lnTo>
                    <a:pt x="144" y="18"/>
                  </a:lnTo>
                  <a:lnTo>
                    <a:pt x="0" y="35"/>
                  </a:lnTo>
                  <a:lnTo>
                    <a:pt x="79" y="312"/>
                  </a:lnTo>
                  <a:lnTo>
                    <a:pt x="79" y="31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5" name="Freeform 137"/>
            <p:cNvSpPr>
              <a:spLocks/>
            </p:cNvSpPr>
            <p:nvPr/>
          </p:nvSpPr>
          <p:spPr bwMode="auto">
            <a:xfrm>
              <a:off x="4280" y="1880"/>
              <a:ext cx="495" cy="366"/>
            </a:xfrm>
            <a:custGeom>
              <a:avLst/>
              <a:gdLst>
                <a:gd name="T0" fmla="*/ 0 w 990"/>
                <a:gd name="T1" fmla="*/ 71 h 732"/>
                <a:gd name="T2" fmla="*/ 26 w 990"/>
                <a:gd name="T3" fmla="*/ 95 h 732"/>
                <a:gd name="T4" fmla="*/ 23 w 990"/>
                <a:gd name="T5" fmla="*/ 113 h 732"/>
                <a:gd name="T6" fmla="*/ 30 w 990"/>
                <a:gd name="T7" fmla="*/ 124 h 732"/>
                <a:gd name="T8" fmla="*/ 19 w 990"/>
                <a:gd name="T9" fmla="*/ 141 h 732"/>
                <a:gd name="T10" fmla="*/ 135 w 990"/>
                <a:gd name="T11" fmla="*/ 101 h 732"/>
                <a:gd name="T12" fmla="*/ 283 w 990"/>
                <a:gd name="T13" fmla="*/ 194 h 732"/>
                <a:gd name="T14" fmla="*/ 405 w 990"/>
                <a:gd name="T15" fmla="*/ 130 h 732"/>
                <a:gd name="T16" fmla="*/ 475 w 990"/>
                <a:gd name="T17" fmla="*/ 145 h 732"/>
                <a:gd name="T18" fmla="*/ 564 w 990"/>
                <a:gd name="T19" fmla="*/ 232 h 732"/>
                <a:gd name="T20" fmla="*/ 597 w 990"/>
                <a:gd name="T21" fmla="*/ 232 h 732"/>
                <a:gd name="T22" fmla="*/ 625 w 990"/>
                <a:gd name="T23" fmla="*/ 293 h 732"/>
                <a:gd name="T24" fmla="*/ 618 w 990"/>
                <a:gd name="T25" fmla="*/ 409 h 732"/>
                <a:gd name="T26" fmla="*/ 639 w 990"/>
                <a:gd name="T27" fmla="*/ 422 h 732"/>
                <a:gd name="T28" fmla="*/ 642 w 990"/>
                <a:gd name="T29" fmla="*/ 401 h 732"/>
                <a:gd name="T30" fmla="*/ 671 w 990"/>
                <a:gd name="T31" fmla="*/ 401 h 732"/>
                <a:gd name="T32" fmla="*/ 642 w 990"/>
                <a:gd name="T33" fmla="*/ 457 h 732"/>
                <a:gd name="T34" fmla="*/ 718 w 990"/>
                <a:gd name="T35" fmla="*/ 533 h 732"/>
                <a:gd name="T36" fmla="*/ 730 w 990"/>
                <a:gd name="T37" fmla="*/ 512 h 732"/>
                <a:gd name="T38" fmla="*/ 736 w 990"/>
                <a:gd name="T39" fmla="*/ 565 h 732"/>
                <a:gd name="T40" fmla="*/ 760 w 990"/>
                <a:gd name="T41" fmla="*/ 576 h 732"/>
                <a:gd name="T42" fmla="*/ 787 w 990"/>
                <a:gd name="T43" fmla="*/ 641 h 732"/>
                <a:gd name="T44" fmla="*/ 814 w 990"/>
                <a:gd name="T45" fmla="*/ 641 h 732"/>
                <a:gd name="T46" fmla="*/ 871 w 990"/>
                <a:gd name="T47" fmla="*/ 702 h 732"/>
                <a:gd name="T48" fmla="*/ 903 w 990"/>
                <a:gd name="T49" fmla="*/ 706 h 732"/>
                <a:gd name="T50" fmla="*/ 903 w 990"/>
                <a:gd name="T51" fmla="*/ 715 h 732"/>
                <a:gd name="T52" fmla="*/ 880 w 990"/>
                <a:gd name="T53" fmla="*/ 732 h 732"/>
                <a:gd name="T54" fmla="*/ 931 w 990"/>
                <a:gd name="T55" fmla="*/ 725 h 732"/>
                <a:gd name="T56" fmla="*/ 964 w 990"/>
                <a:gd name="T57" fmla="*/ 711 h 732"/>
                <a:gd name="T58" fmla="*/ 981 w 990"/>
                <a:gd name="T59" fmla="*/ 626 h 732"/>
                <a:gd name="T60" fmla="*/ 990 w 990"/>
                <a:gd name="T61" fmla="*/ 630 h 732"/>
                <a:gd name="T62" fmla="*/ 983 w 990"/>
                <a:gd name="T63" fmla="*/ 512 h 732"/>
                <a:gd name="T64" fmla="*/ 969 w 990"/>
                <a:gd name="T65" fmla="*/ 477 h 732"/>
                <a:gd name="T66" fmla="*/ 863 w 990"/>
                <a:gd name="T67" fmla="*/ 306 h 732"/>
                <a:gd name="T68" fmla="*/ 779 w 990"/>
                <a:gd name="T69" fmla="*/ 145 h 732"/>
                <a:gd name="T70" fmla="*/ 728 w 990"/>
                <a:gd name="T71" fmla="*/ 12 h 732"/>
                <a:gd name="T72" fmla="*/ 715 w 990"/>
                <a:gd name="T73" fmla="*/ 10 h 732"/>
                <a:gd name="T74" fmla="*/ 669 w 990"/>
                <a:gd name="T75" fmla="*/ 0 h 732"/>
                <a:gd name="T76" fmla="*/ 656 w 990"/>
                <a:gd name="T77" fmla="*/ 14 h 732"/>
                <a:gd name="T78" fmla="*/ 663 w 990"/>
                <a:gd name="T79" fmla="*/ 65 h 732"/>
                <a:gd name="T80" fmla="*/ 644 w 990"/>
                <a:gd name="T81" fmla="*/ 61 h 732"/>
                <a:gd name="T82" fmla="*/ 641 w 990"/>
                <a:gd name="T83" fmla="*/ 40 h 732"/>
                <a:gd name="T84" fmla="*/ 327 w 990"/>
                <a:gd name="T85" fmla="*/ 57 h 732"/>
                <a:gd name="T86" fmla="*/ 304 w 990"/>
                <a:gd name="T87" fmla="*/ 23 h 732"/>
                <a:gd name="T88" fmla="*/ 0 w 990"/>
                <a:gd name="T89" fmla="*/ 50 h 732"/>
                <a:gd name="T90" fmla="*/ 0 w 990"/>
                <a:gd name="T91" fmla="*/ 71 h 732"/>
                <a:gd name="T92" fmla="*/ 0 w 990"/>
                <a:gd name="T93" fmla="*/ 7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0" h="732">
                  <a:moveTo>
                    <a:pt x="0" y="71"/>
                  </a:moveTo>
                  <a:lnTo>
                    <a:pt x="26" y="95"/>
                  </a:lnTo>
                  <a:lnTo>
                    <a:pt x="23" y="113"/>
                  </a:lnTo>
                  <a:lnTo>
                    <a:pt x="30" y="124"/>
                  </a:lnTo>
                  <a:lnTo>
                    <a:pt x="19" y="141"/>
                  </a:lnTo>
                  <a:lnTo>
                    <a:pt x="135" y="101"/>
                  </a:lnTo>
                  <a:lnTo>
                    <a:pt x="283" y="194"/>
                  </a:lnTo>
                  <a:lnTo>
                    <a:pt x="405" y="130"/>
                  </a:lnTo>
                  <a:lnTo>
                    <a:pt x="475" y="145"/>
                  </a:lnTo>
                  <a:lnTo>
                    <a:pt x="564" y="232"/>
                  </a:lnTo>
                  <a:lnTo>
                    <a:pt x="597" y="232"/>
                  </a:lnTo>
                  <a:lnTo>
                    <a:pt x="625" y="293"/>
                  </a:lnTo>
                  <a:lnTo>
                    <a:pt x="618" y="409"/>
                  </a:lnTo>
                  <a:lnTo>
                    <a:pt x="639" y="422"/>
                  </a:lnTo>
                  <a:lnTo>
                    <a:pt x="642" y="401"/>
                  </a:lnTo>
                  <a:lnTo>
                    <a:pt x="671" y="401"/>
                  </a:lnTo>
                  <a:lnTo>
                    <a:pt x="642" y="457"/>
                  </a:lnTo>
                  <a:lnTo>
                    <a:pt x="718" y="533"/>
                  </a:lnTo>
                  <a:lnTo>
                    <a:pt x="730" y="512"/>
                  </a:lnTo>
                  <a:lnTo>
                    <a:pt x="736" y="565"/>
                  </a:lnTo>
                  <a:lnTo>
                    <a:pt x="760" y="576"/>
                  </a:lnTo>
                  <a:lnTo>
                    <a:pt x="787" y="641"/>
                  </a:lnTo>
                  <a:lnTo>
                    <a:pt x="814" y="641"/>
                  </a:lnTo>
                  <a:lnTo>
                    <a:pt x="871" y="702"/>
                  </a:lnTo>
                  <a:lnTo>
                    <a:pt x="903" y="706"/>
                  </a:lnTo>
                  <a:lnTo>
                    <a:pt x="903" y="715"/>
                  </a:lnTo>
                  <a:lnTo>
                    <a:pt x="880" y="732"/>
                  </a:lnTo>
                  <a:lnTo>
                    <a:pt x="931" y="725"/>
                  </a:lnTo>
                  <a:lnTo>
                    <a:pt x="964" y="711"/>
                  </a:lnTo>
                  <a:lnTo>
                    <a:pt x="981" y="626"/>
                  </a:lnTo>
                  <a:lnTo>
                    <a:pt x="990" y="630"/>
                  </a:lnTo>
                  <a:lnTo>
                    <a:pt x="983" y="512"/>
                  </a:lnTo>
                  <a:lnTo>
                    <a:pt x="969" y="477"/>
                  </a:lnTo>
                  <a:lnTo>
                    <a:pt x="863" y="306"/>
                  </a:lnTo>
                  <a:lnTo>
                    <a:pt x="779" y="145"/>
                  </a:lnTo>
                  <a:lnTo>
                    <a:pt x="728" y="12"/>
                  </a:lnTo>
                  <a:lnTo>
                    <a:pt x="715" y="10"/>
                  </a:lnTo>
                  <a:lnTo>
                    <a:pt x="669" y="0"/>
                  </a:lnTo>
                  <a:lnTo>
                    <a:pt x="656" y="14"/>
                  </a:lnTo>
                  <a:lnTo>
                    <a:pt x="663" y="65"/>
                  </a:lnTo>
                  <a:lnTo>
                    <a:pt x="644" y="61"/>
                  </a:lnTo>
                  <a:lnTo>
                    <a:pt x="641" y="40"/>
                  </a:lnTo>
                  <a:lnTo>
                    <a:pt x="327" y="57"/>
                  </a:lnTo>
                  <a:lnTo>
                    <a:pt x="304" y="23"/>
                  </a:lnTo>
                  <a:lnTo>
                    <a:pt x="0" y="50"/>
                  </a:lnTo>
                  <a:lnTo>
                    <a:pt x="0" y="71"/>
                  </a:lnTo>
                  <a:lnTo>
                    <a:pt x="0" y="71"/>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6" name="Freeform 138"/>
            <p:cNvSpPr>
              <a:spLocks/>
            </p:cNvSpPr>
            <p:nvPr/>
          </p:nvSpPr>
          <p:spPr bwMode="auto">
            <a:xfrm>
              <a:off x="4361" y="1127"/>
              <a:ext cx="229" cy="251"/>
            </a:xfrm>
            <a:custGeom>
              <a:avLst/>
              <a:gdLst>
                <a:gd name="T0" fmla="*/ 0 w 459"/>
                <a:gd name="T1" fmla="*/ 91 h 504"/>
                <a:gd name="T2" fmla="*/ 38 w 459"/>
                <a:gd name="T3" fmla="*/ 441 h 504"/>
                <a:gd name="T4" fmla="*/ 95 w 459"/>
                <a:gd name="T5" fmla="*/ 447 h 504"/>
                <a:gd name="T6" fmla="*/ 164 w 459"/>
                <a:gd name="T7" fmla="*/ 487 h 504"/>
                <a:gd name="T8" fmla="*/ 213 w 459"/>
                <a:gd name="T9" fmla="*/ 485 h 504"/>
                <a:gd name="T10" fmla="*/ 236 w 459"/>
                <a:gd name="T11" fmla="*/ 470 h 504"/>
                <a:gd name="T12" fmla="*/ 291 w 459"/>
                <a:gd name="T13" fmla="*/ 504 h 504"/>
                <a:gd name="T14" fmla="*/ 324 w 459"/>
                <a:gd name="T15" fmla="*/ 475 h 504"/>
                <a:gd name="T16" fmla="*/ 331 w 459"/>
                <a:gd name="T17" fmla="*/ 420 h 504"/>
                <a:gd name="T18" fmla="*/ 352 w 459"/>
                <a:gd name="T19" fmla="*/ 432 h 504"/>
                <a:gd name="T20" fmla="*/ 364 w 459"/>
                <a:gd name="T21" fmla="*/ 386 h 504"/>
                <a:gd name="T22" fmla="*/ 440 w 459"/>
                <a:gd name="T23" fmla="*/ 319 h 504"/>
                <a:gd name="T24" fmla="*/ 453 w 459"/>
                <a:gd name="T25" fmla="*/ 211 h 504"/>
                <a:gd name="T26" fmla="*/ 443 w 459"/>
                <a:gd name="T27" fmla="*/ 188 h 504"/>
                <a:gd name="T28" fmla="*/ 459 w 459"/>
                <a:gd name="T29" fmla="*/ 177 h 504"/>
                <a:gd name="T30" fmla="*/ 430 w 459"/>
                <a:gd name="T31" fmla="*/ 0 h 504"/>
                <a:gd name="T32" fmla="*/ 352 w 459"/>
                <a:gd name="T33" fmla="*/ 40 h 504"/>
                <a:gd name="T34" fmla="*/ 312 w 459"/>
                <a:gd name="T35" fmla="*/ 82 h 504"/>
                <a:gd name="T36" fmla="*/ 284 w 459"/>
                <a:gd name="T37" fmla="*/ 84 h 504"/>
                <a:gd name="T38" fmla="*/ 240 w 459"/>
                <a:gd name="T39" fmla="*/ 107 h 504"/>
                <a:gd name="T40" fmla="*/ 139 w 459"/>
                <a:gd name="T41" fmla="*/ 72 h 504"/>
                <a:gd name="T42" fmla="*/ 0 w 459"/>
                <a:gd name="T43" fmla="*/ 91 h 504"/>
                <a:gd name="T44" fmla="*/ 0 w 459"/>
                <a:gd name="T45" fmla="*/ 9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9" h="504">
                  <a:moveTo>
                    <a:pt x="0" y="91"/>
                  </a:moveTo>
                  <a:lnTo>
                    <a:pt x="38" y="441"/>
                  </a:lnTo>
                  <a:lnTo>
                    <a:pt x="95" y="447"/>
                  </a:lnTo>
                  <a:lnTo>
                    <a:pt x="164" y="487"/>
                  </a:lnTo>
                  <a:lnTo>
                    <a:pt x="213" y="485"/>
                  </a:lnTo>
                  <a:lnTo>
                    <a:pt x="236" y="470"/>
                  </a:lnTo>
                  <a:lnTo>
                    <a:pt x="291" y="504"/>
                  </a:lnTo>
                  <a:lnTo>
                    <a:pt x="324" y="475"/>
                  </a:lnTo>
                  <a:lnTo>
                    <a:pt x="331" y="420"/>
                  </a:lnTo>
                  <a:lnTo>
                    <a:pt x="352" y="432"/>
                  </a:lnTo>
                  <a:lnTo>
                    <a:pt x="364" y="386"/>
                  </a:lnTo>
                  <a:lnTo>
                    <a:pt x="440" y="319"/>
                  </a:lnTo>
                  <a:lnTo>
                    <a:pt x="453" y="211"/>
                  </a:lnTo>
                  <a:lnTo>
                    <a:pt x="443" y="188"/>
                  </a:lnTo>
                  <a:lnTo>
                    <a:pt x="459" y="177"/>
                  </a:lnTo>
                  <a:lnTo>
                    <a:pt x="430" y="0"/>
                  </a:lnTo>
                  <a:lnTo>
                    <a:pt x="352" y="40"/>
                  </a:lnTo>
                  <a:lnTo>
                    <a:pt x="312" y="82"/>
                  </a:lnTo>
                  <a:lnTo>
                    <a:pt x="284" y="84"/>
                  </a:lnTo>
                  <a:lnTo>
                    <a:pt x="240" y="107"/>
                  </a:lnTo>
                  <a:lnTo>
                    <a:pt x="139" y="72"/>
                  </a:lnTo>
                  <a:lnTo>
                    <a:pt x="0" y="91"/>
                  </a:lnTo>
                  <a:lnTo>
                    <a:pt x="0" y="91"/>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7" name="Freeform 139"/>
            <p:cNvSpPr>
              <a:spLocks/>
            </p:cNvSpPr>
            <p:nvPr/>
          </p:nvSpPr>
          <p:spPr bwMode="auto">
            <a:xfrm>
              <a:off x="4506" y="1215"/>
              <a:ext cx="244" cy="237"/>
            </a:xfrm>
            <a:custGeom>
              <a:avLst/>
              <a:gdLst>
                <a:gd name="T0" fmla="*/ 0 w 489"/>
                <a:gd name="T1" fmla="*/ 327 h 473"/>
                <a:gd name="T2" fmla="*/ 17 w 489"/>
                <a:gd name="T3" fmla="*/ 391 h 473"/>
                <a:gd name="T4" fmla="*/ 80 w 489"/>
                <a:gd name="T5" fmla="*/ 437 h 473"/>
                <a:gd name="T6" fmla="*/ 111 w 489"/>
                <a:gd name="T7" fmla="*/ 473 h 473"/>
                <a:gd name="T8" fmla="*/ 204 w 489"/>
                <a:gd name="T9" fmla="*/ 435 h 473"/>
                <a:gd name="T10" fmla="*/ 246 w 489"/>
                <a:gd name="T11" fmla="*/ 429 h 473"/>
                <a:gd name="T12" fmla="*/ 268 w 489"/>
                <a:gd name="T13" fmla="*/ 401 h 473"/>
                <a:gd name="T14" fmla="*/ 304 w 489"/>
                <a:gd name="T15" fmla="*/ 258 h 473"/>
                <a:gd name="T16" fmla="*/ 344 w 489"/>
                <a:gd name="T17" fmla="*/ 275 h 473"/>
                <a:gd name="T18" fmla="*/ 420 w 489"/>
                <a:gd name="T19" fmla="*/ 122 h 473"/>
                <a:gd name="T20" fmla="*/ 479 w 489"/>
                <a:gd name="T21" fmla="*/ 154 h 473"/>
                <a:gd name="T22" fmla="*/ 489 w 489"/>
                <a:gd name="T23" fmla="*/ 127 h 473"/>
                <a:gd name="T24" fmla="*/ 447 w 489"/>
                <a:gd name="T25" fmla="*/ 93 h 473"/>
                <a:gd name="T26" fmla="*/ 415 w 489"/>
                <a:gd name="T27" fmla="*/ 97 h 473"/>
                <a:gd name="T28" fmla="*/ 403 w 489"/>
                <a:gd name="T29" fmla="*/ 114 h 473"/>
                <a:gd name="T30" fmla="*/ 344 w 489"/>
                <a:gd name="T31" fmla="*/ 131 h 473"/>
                <a:gd name="T32" fmla="*/ 306 w 489"/>
                <a:gd name="T33" fmla="*/ 173 h 473"/>
                <a:gd name="T34" fmla="*/ 295 w 489"/>
                <a:gd name="T35" fmla="*/ 106 h 473"/>
                <a:gd name="T36" fmla="*/ 189 w 489"/>
                <a:gd name="T37" fmla="*/ 123 h 473"/>
                <a:gd name="T38" fmla="*/ 168 w 489"/>
                <a:gd name="T39" fmla="*/ 0 h 473"/>
                <a:gd name="T40" fmla="*/ 152 w 489"/>
                <a:gd name="T41" fmla="*/ 11 h 473"/>
                <a:gd name="T42" fmla="*/ 162 w 489"/>
                <a:gd name="T43" fmla="*/ 34 h 473"/>
                <a:gd name="T44" fmla="*/ 149 w 489"/>
                <a:gd name="T45" fmla="*/ 142 h 473"/>
                <a:gd name="T46" fmla="*/ 73 w 489"/>
                <a:gd name="T47" fmla="*/ 209 h 473"/>
                <a:gd name="T48" fmla="*/ 61 w 489"/>
                <a:gd name="T49" fmla="*/ 255 h 473"/>
                <a:gd name="T50" fmla="*/ 40 w 489"/>
                <a:gd name="T51" fmla="*/ 243 h 473"/>
                <a:gd name="T52" fmla="*/ 33 w 489"/>
                <a:gd name="T53" fmla="*/ 298 h 473"/>
                <a:gd name="T54" fmla="*/ 0 w 489"/>
                <a:gd name="T55" fmla="*/ 327 h 473"/>
                <a:gd name="T56" fmla="*/ 0 w 489"/>
                <a:gd name="T57" fmla="*/ 327 h 473"/>
                <a:gd name="T58" fmla="*/ 0 w 489"/>
                <a:gd name="T59" fmla="*/ 32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9" h="473">
                  <a:moveTo>
                    <a:pt x="0" y="327"/>
                  </a:moveTo>
                  <a:lnTo>
                    <a:pt x="17" y="391"/>
                  </a:lnTo>
                  <a:lnTo>
                    <a:pt x="80" y="437"/>
                  </a:lnTo>
                  <a:lnTo>
                    <a:pt x="111" y="473"/>
                  </a:lnTo>
                  <a:lnTo>
                    <a:pt x="204" y="435"/>
                  </a:lnTo>
                  <a:lnTo>
                    <a:pt x="246" y="429"/>
                  </a:lnTo>
                  <a:lnTo>
                    <a:pt x="268" y="401"/>
                  </a:lnTo>
                  <a:lnTo>
                    <a:pt x="304" y="258"/>
                  </a:lnTo>
                  <a:lnTo>
                    <a:pt x="344" y="275"/>
                  </a:lnTo>
                  <a:lnTo>
                    <a:pt x="420" y="122"/>
                  </a:lnTo>
                  <a:lnTo>
                    <a:pt x="479" y="154"/>
                  </a:lnTo>
                  <a:lnTo>
                    <a:pt x="489" y="127"/>
                  </a:lnTo>
                  <a:lnTo>
                    <a:pt x="447" y="93"/>
                  </a:lnTo>
                  <a:lnTo>
                    <a:pt x="415" y="97"/>
                  </a:lnTo>
                  <a:lnTo>
                    <a:pt x="403" y="114"/>
                  </a:lnTo>
                  <a:lnTo>
                    <a:pt x="344" y="131"/>
                  </a:lnTo>
                  <a:lnTo>
                    <a:pt x="306" y="173"/>
                  </a:lnTo>
                  <a:lnTo>
                    <a:pt x="295" y="106"/>
                  </a:lnTo>
                  <a:lnTo>
                    <a:pt x="189" y="123"/>
                  </a:lnTo>
                  <a:lnTo>
                    <a:pt x="168" y="0"/>
                  </a:lnTo>
                  <a:lnTo>
                    <a:pt x="152" y="11"/>
                  </a:lnTo>
                  <a:lnTo>
                    <a:pt x="162" y="34"/>
                  </a:lnTo>
                  <a:lnTo>
                    <a:pt x="149" y="142"/>
                  </a:lnTo>
                  <a:lnTo>
                    <a:pt x="73" y="209"/>
                  </a:lnTo>
                  <a:lnTo>
                    <a:pt x="61" y="255"/>
                  </a:lnTo>
                  <a:lnTo>
                    <a:pt x="40" y="243"/>
                  </a:lnTo>
                  <a:lnTo>
                    <a:pt x="33" y="298"/>
                  </a:lnTo>
                  <a:lnTo>
                    <a:pt x="0" y="327"/>
                  </a:lnTo>
                  <a:lnTo>
                    <a:pt x="0" y="327"/>
                  </a:lnTo>
                  <a:lnTo>
                    <a:pt x="0" y="32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8" name="Freeform 140"/>
            <p:cNvSpPr>
              <a:spLocks/>
            </p:cNvSpPr>
            <p:nvPr/>
          </p:nvSpPr>
          <p:spPr bwMode="auto">
            <a:xfrm>
              <a:off x="4653" y="1232"/>
              <a:ext cx="249" cy="120"/>
            </a:xfrm>
            <a:custGeom>
              <a:avLst/>
              <a:gdLst>
                <a:gd name="T0" fmla="*/ 0 w 496"/>
                <a:gd name="T1" fmla="*/ 72 h 240"/>
                <a:gd name="T2" fmla="*/ 11 w 496"/>
                <a:gd name="T3" fmla="*/ 139 h 240"/>
                <a:gd name="T4" fmla="*/ 49 w 496"/>
                <a:gd name="T5" fmla="*/ 97 h 240"/>
                <a:gd name="T6" fmla="*/ 108 w 496"/>
                <a:gd name="T7" fmla="*/ 80 h 240"/>
                <a:gd name="T8" fmla="*/ 120 w 496"/>
                <a:gd name="T9" fmla="*/ 63 h 240"/>
                <a:gd name="T10" fmla="*/ 152 w 496"/>
                <a:gd name="T11" fmla="*/ 59 h 240"/>
                <a:gd name="T12" fmla="*/ 194 w 496"/>
                <a:gd name="T13" fmla="*/ 93 h 240"/>
                <a:gd name="T14" fmla="*/ 222 w 496"/>
                <a:gd name="T15" fmla="*/ 101 h 240"/>
                <a:gd name="T16" fmla="*/ 276 w 496"/>
                <a:gd name="T17" fmla="*/ 148 h 240"/>
                <a:gd name="T18" fmla="*/ 257 w 496"/>
                <a:gd name="T19" fmla="*/ 194 h 240"/>
                <a:gd name="T20" fmla="*/ 264 w 496"/>
                <a:gd name="T21" fmla="*/ 215 h 240"/>
                <a:gd name="T22" fmla="*/ 287 w 496"/>
                <a:gd name="T23" fmla="*/ 205 h 240"/>
                <a:gd name="T24" fmla="*/ 308 w 496"/>
                <a:gd name="T25" fmla="*/ 205 h 240"/>
                <a:gd name="T26" fmla="*/ 319 w 496"/>
                <a:gd name="T27" fmla="*/ 221 h 240"/>
                <a:gd name="T28" fmla="*/ 344 w 496"/>
                <a:gd name="T29" fmla="*/ 221 h 240"/>
                <a:gd name="T30" fmla="*/ 354 w 496"/>
                <a:gd name="T31" fmla="*/ 215 h 240"/>
                <a:gd name="T32" fmla="*/ 338 w 496"/>
                <a:gd name="T33" fmla="*/ 173 h 240"/>
                <a:gd name="T34" fmla="*/ 335 w 496"/>
                <a:gd name="T35" fmla="*/ 97 h 240"/>
                <a:gd name="T36" fmla="*/ 316 w 496"/>
                <a:gd name="T37" fmla="*/ 86 h 240"/>
                <a:gd name="T38" fmla="*/ 354 w 496"/>
                <a:gd name="T39" fmla="*/ 51 h 240"/>
                <a:gd name="T40" fmla="*/ 356 w 496"/>
                <a:gd name="T41" fmla="*/ 29 h 240"/>
                <a:gd name="T42" fmla="*/ 380 w 496"/>
                <a:gd name="T43" fmla="*/ 31 h 240"/>
                <a:gd name="T44" fmla="*/ 350 w 496"/>
                <a:gd name="T45" fmla="*/ 78 h 240"/>
                <a:gd name="T46" fmla="*/ 367 w 496"/>
                <a:gd name="T47" fmla="*/ 135 h 240"/>
                <a:gd name="T48" fmla="*/ 375 w 496"/>
                <a:gd name="T49" fmla="*/ 150 h 240"/>
                <a:gd name="T50" fmla="*/ 386 w 496"/>
                <a:gd name="T51" fmla="*/ 158 h 240"/>
                <a:gd name="T52" fmla="*/ 363 w 496"/>
                <a:gd name="T53" fmla="*/ 156 h 240"/>
                <a:gd name="T54" fmla="*/ 371 w 496"/>
                <a:gd name="T55" fmla="*/ 192 h 240"/>
                <a:gd name="T56" fmla="*/ 411 w 496"/>
                <a:gd name="T57" fmla="*/ 215 h 240"/>
                <a:gd name="T58" fmla="*/ 420 w 496"/>
                <a:gd name="T59" fmla="*/ 221 h 240"/>
                <a:gd name="T60" fmla="*/ 432 w 496"/>
                <a:gd name="T61" fmla="*/ 221 h 240"/>
                <a:gd name="T62" fmla="*/ 426 w 496"/>
                <a:gd name="T63" fmla="*/ 240 h 240"/>
                <a:gd name="T64" fmla="*/ 475 w 496"/>
                <a:gd name="T65" fmla="*/ 215 h 240"/>
                <a:gd name="T66" fmla="*/ 485 w 496"/>
                <a:gd name="T67" fmla="*/ 184 h 240"/>
                <a:gd name="T68" fmla="*/ 496 w 496"/>
                <a:gd name="T69" fmla="*/ 152 h 240"/>
                <a:gd name="T70" fmla="*/ 426 w 496"/>
                <a:gd name="T71" fmla="*/ 167 h 240"/>
                <a:gd name="T72" fmla="*/ 380 w 496"/>
                <a:gd name="T73" fmla="*/ 0 h 240"/>
                <a:gd name="T74" fmla="*/ 0 w 496"/>
                <a:gd name="T75" fmla="*/ 72 h 240"/>
                <a:gd name="T76" fmla="*/ 0 w 496"/>
                <a:gd name="T77" fmla="*/ 72 h 240"/>
                <a:gd name="T78" fmla="*/ 0 w 496"/>
                <a:gd name="T79" fmla="*/ 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6" h="240">
                  <a:moveTo>
                    <a:pt x="0" y="72"/>
                  </a:moveTo>
                  <a:lnTo>
                    <a:pt x="11" y="139"/>
                  </a:lnTo>
                  <a:lnTo>
                    <a:pt x="49" y="97"/>
                  </a:lnTo>
                  <a:lnTo>
                    <a:pt x="108" y="80"/>
                  </a:lnTo>
                  <a:lnTo>
                    <a:pt x="120" y="63"/>
                  </a:lnTo>
                  <a:lnTo>
                    <a:pt x="152" y="59"/>
                  </a:lnTo>
                  <a:lnTo>
                    <a:pt x="194" y="93"/>
                  </a:lnTo>
                  <a:lnTo>
                    <a:pt x="222" y="101"/>
                  </a:lnTo>
                  <a:lnTo>
                    <a:pt x="276" y="148"/>
                  </a:lnTo>
                  <a:lnTo>
                    <a:pt x="257" y="194"/>
                  </a:lnTo>
                  <a:lnTo>
                    <a:pt x="264" y="215"/>
                  </a:lnTo>
                  <a:lnTo>
                    <a:pt x="287" y="205"/>
                  </a:lnTo>
                  <a:lnTo>
                    <a:pt x="308" y="205"/>
                  </a:lnTo>
                  <a:lnTo>
                    <a:pt x="319" y="221"/>
                  </a:lnTo>
                  <a:lnTo>
                    <a:pt x="344" y="221"/>
                  </a:lnTo>
                  <a:lnTo>
                    <a:pt x="354" y="215"/>
                  </a:lnTo>
                  <a:lnTo>
                    <a:pt x="338" y="173"/>
                  </a:lnTo>
                  <a:lnTo>
                    <a:pt x="335" y="97"/>
                  </a:lnTo>
                  <a:lnTo>
                    <a:pt x="316" y="86"/>
                  </a:lnTo>
                  <a:lnTo>
                    <a:pt x="354" y="51"/>
                  </a:lnTo>
                  <a:lnTo>
                    <a:pt x="356" y="29"/>
                  </a:lnTo>
                  <a:lnTo>
                    <a:pt x="380" y="31"/>
                  </a:lnTo>
                  <a:lnTo>
                    <a:pt x="350" y="78"/>
                  </a:lnTo>
                  <a:lnTo>
                    <a:pt x="367" y="135"/>
                  </a:lnTo>
                  <a:lnTo>
                    <a:pt x="375" y="150"/>
                  </a:lnTo>
                  <a:lnTo>
                    <a:pt x="386" y="158"/>
                  </a:lnTo>
                  <a:lnTo>
                    <a:pt x="363" y="156"/>
                  </a:lnTo>
                  <a:lnTo>
                    <a:pt x="371" y="192"/>
                  </a:lnTo>
                  <a:lnTo>
                    <a:pt x="411" y="215"/>
                  </a:lnTo>
                  <a:lnTo>
                    <a:pt x="420" y="221"/>
                  </a:lnTo>
                  <a:lnTo>
                    <a:pt x="432" y="221"/>
                  </a:lnTo>
                  <a:lnTo>
                    <a:pt x="426" y="240"/>
                  </a:lnTo>
                  <a:lnTo>
                    <a:pt x="475" y="215"/>
                  </a:lnTo>
                  <a:lnTo>
                    <a:pt x="485" y="184"/>
                  </a:lnTo>
                  <a:lnTo>
                    <a:pt x="496" y="152"/>
                  </a:lnTo>
                  <a:lnTo>
                    <a:pt x="426" y="167"/>
                  </a:lnTo>
                  <a:lnTo>
                    <a:pt x="380" y="0"/>
                  </a:lnTo>
                  <a:lnTo>
                    <a:pt x="0" y="72"/>
                  </a:lnTo>
                  <a:lnTo>
                    <a:pt x="0" y="72"/>
                  </a:lnTo>
                  <a:lnTo>
                    <a:pt x="0" y="7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9" name="Freeform 141"/>
            <p:cNvSpPr>
              <a:spLocks/>
            </p:cNvSpPr>
            <p:nvPr/>
          </p:nvSpPr>
          <p:spPr bwMode="auto">
            <a:xfrm>
              <a:off x="4464" y="1276"/>
              <a:ext cx="422" cy="232"/>
            </a:xfrm>
            <a:custGeom>
              <a:avLst/>
              <a:gdLst>
                <a:gd name="T0" fmla="*/ 78 w 844"/>
                <a:gd name="T1" fmla="*/ 414 h 463"/>
                <a:gd name="T2" fmla="*/ 79 w 844"/>
                <a:gd name="T3" fmla="*/ 402 h 463"/>
                <a:gd name="T4" fmla="*/ 133 w 844"/>
                <a:gd name="T5" fmla="*/ 351 h 463"/>
                <a:gd name="T6" fmla="*/ 163 w 844"/>
                <a:gd name="T7" fmla="*/ 315 h 463"/>
                <a:gd name="T8" fmla="*/ 194 w 844"/>
                <a:gd name="T9" fmla="*/ 351 h 463"/>
                <a:gd name="T10" fmla="*/ 287 w 844"/>
                <a:gd name="T11" fmla="*/ 313 h 463"/>
                <a:gd name="T12" fmla="*/ 329 w 844"/>
                <a:gd name="T13" fmla="*/ 307 h 463"/>
                <a:gd name="T14" fmla="*/ 351 w 844"/>
                <a:gd name="T15" fmla="*/ 279 h 463"/>
                <a:gd name="T16" fmla="*/ 387 w 844"/>
                <a:gd name="T17" fmla="*/ 136 h 463"/>
                <a:gd name="T18" fmla="*/ 427 w 844"/>
                <a:gd name="T19" fmla="*/ 153 h 463"/>
                <a:gd name="T20" fmla="*/ 503 w 844"/>
                <a:gd name="T21" fmla="*/ 0 h 463"/>
                <a:gd name="T22" fmla="*/ 562 w 844"/>
                <a:gd name="T23" fmla="*/ 32 h 463"/>
                <a:gd name="T24" fmla="*/ 572 w 844"/>
                <a:gd name="T25" fmla="*/ 5 h 463"/>
                <a:gd name="T26" fmla="*/ 600 w 844"/>
                <a:gd name="T27" fmla="*/ 13 h 463"/>
                <a:gd name="T28" fmla="*/ 654 w 844"/>
                <a:gd name="T29" fmla="*/ 60 h 463"/>
                <a:gd name="T30" fmla="*/ 635 w 844"/>
                <a:gd name="T31" fmla="*/ 106 h 463"/>
                <a:gd name="T32" fmla="*/ 642 w 844"/>
                <a:gd name="T33" fmla="*/ 127 h 463"/>
                <a:gd name="T34" fmla="*/ 665 w 844"/>
                <a:gd name="T35" fmla="*/ 117 h 463"/>
                <a:gd name="T36" fmla="*/ 682 w 844"/>
                <a:gd name="T37" fmla="*/ 138 h 463"/>
                <a:gd name="T38" fmla="*/ 764 w 844"/>
                <a:gd name="T39" fmla="*/ 165 h 463"/>
                <a:gd name="T40" fmla="*/ 688 w 844"/>
                <a:gd name="T41" fmla="*/ 161 h 463"/>
                <a:gd name="T42" fmla="*/ 768 w 844"/>
                <a:gd name="T43" fmla="*/ 231 h 463"/>
                <a:gd name="T44" fmla="*/ 718 w 844"/>
                <a:gd name="T45" fmla="*/ 224 h 463"/>
                <a:gd name="T46" fmla="*/ 819 w 844"/>
                <a:gd name="T47" fmla="*/ 288 h 463"/>
                <a:gd name="T48" fmla="*/ 844 w 844"/>
                <a:gd name="T49" fmla="*/ 332 h 463"/>
                <a:gd name="T50" fmla="*/ 827 w 844"/>
                <a:gd name="T51" fmla="*/ 326 h 463"/>
                <a:gd name="T52" fmla="*/ 823 w 844"/>
                <a:gd name="T53" fmla="*/ 338 h 463"/>
                <a:gd name="T54" fmla="*/ 492 w 844"/>
                <a:gd name="T55" fmla="*/ 401 h 463"/>
                <a:gd name="T56" fmla="*/ 216 w 844"/>
                <a:gd name="T57" fmla="*/ 435 h 463"/>
                <a:gd name="T58" fmla="*/ 0 w 844"/>
                <a:gd name="T59" fmla="*/ 463 h 463"/>
                <a:gd name="T60" fmla="*/ 78 w 844"/>
                <a:gd name="T61" fmla="*/ 414 h 463"/>
                <a:gd name="T62" fmla="*/ 78 w 844"/>
                <a:gd name="T63" fmla="*/ 414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4" h="463">
                  <a:moveTo>
                    <a:pt x="78" y="414"/>
                  </a:moveTo>
                  <a:lnTo>
                    <a:pt x="79" y="402"/>
                  </a:lnTo>
                  <a:lnTo>
                    <a:pt x="133" y="351"/>
                  </a:lnTo>
                  <a:lnTo>
                    <a:pt x="163" y="315"/>
                  </a:lnTo>
                  <a:lnTo>
                    <a:pt x="194" y="351"/>
                  </a:lnTo>
                  <a:lnTo>
                    <a:pt x="287" y="313"/>
                  </a:lnTo>
                  <a:lnTo>
                    <a:pt x="329" y="307"/>
                  </a:lnTo>
                  <a:lnTo>
                    <a:pt x="351" y="279"/>
                  </a:lnTo>
                  <a:lnTo>
                    <a:pt x="387" y="136"/>
                  </a:lnTo>
                  <a:lnTo>
                    <a:pt x="427" y="153"/>
                  </a:lnTo>
                  <a:lnTo>
                    <a:pt x="503" y="0"/>
                  </a:lnTo>
                  <a:lnTo>
                    <a:pt x="562" y="32"/>
                  </a:lnTo>
                  <a:lnTo>
                    <a:pt x="572" y="5"/>
                  </a:lnTo>
                  <a:lnTo>
                    <a:pt x="600" y="13"/>
                  </a:lnTo>
                  <a:lnTo>
                    <a:pt x="654" y="60"/>
                  </a:lnTo>
                  <a:lnTo>
                    <a:pt x="635" y="106"/>
                  </a:lnTo>
                  <a:lnTo>
                    <a:pt x="642" y="127"/>
                  </a:lnTo>
                  <a:lnTo>
                    <a:pt x="665" y="117"/>
                  </a:lnTo>
                  <a:lnTo>
                    <a:pt x="682" y="138"/>
                  </a:lnTo>
                  <a:lnTo>
                    <a:pt x="764" y="165"/>
                  </a:lnTo>
                  <a:lnTo>
                    <a:pt x="688" y="161"/>
                  </a:lnTo>
                  <a:lnTo>
                    <a:pt x="768" y="231"/>
                  </a:lnTo>
                  <a:lnTo>
                    <a:pt x="718" y="224"/>
                  </a:lnTo>
                  <a:lnTo>
                    <a:pt x="819" y="288"/>
                  </a:lnTo>
                  <a:lnTo>
                    <a:pt x="844" y="332"/>
                  </a:lnTo>
                  <a:lnTo>
                    <a:pt x="827" y="326"/>
                  </a:lnTo>
                  <a:lnTo>
                    <a:pt x="823" y="338"/>
                  </a:lnTo>
                  <a:lnTo>
                    <a:pt x="492" y="401"/>
                  </a:lnTo>
                  <a:lnTo>
                    <a:pt x="216" y="435"/>
                  </a:lnTo>
                  <a:lnTo>
                    <a:pt x="0" y="463"/>
                  </a:lnTo>
                  <a:lnTo>
                    <a:pt x="78" y="414"/>
                  </a:lnTo>
                  <a:lnTo>
                    <a:pt x="78" y="41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0" name="Freeform 142"/>
            <p:cNvSpPr>
              <a:spLocks/>
            </p:cNvSpPr>
            <p:nvPr/>
          </p:nvSpPr>
          <p:spPr bwMode="auto">
            <a:xfrm>
              <a:off x="4441" y="1445"/>
              <a:ext cx="465" cy="203"/>
            </a:xfrm>
            <a:custGeom>
              <a:avLst/>
              <a:gdLst>
                <a:gd name="T0" fmla="*/ 0 w 932"/>
                <a:gd name="T1" fmla="*/ 350 h 407"/>
                <a:gd name="T2" fmla="*/ 135 w 932"/>
                <a:gd name="T3" fmla="*/ 332 h 407"/>
                <a:gd name="T4" fmla="*/ 213 w 932"/>
                <a:gd name="T5" fmla="*/ 294 h 407"/>
                <a:gd name="T6" fmla="*/ 361 w 932"/>
                <a:gd name="T7" fmla="*/ 279 h 407"/>
                <a:gd name="T8" fmla="*/ 422 w 932"/>
                <a:gd name="T9" fmla="*/ 317 h 407"/>
                <a:gd name="T10" fmla="*/ 519 w 932"/>
                <a:gd name="T11" fmla="*/ 304 h 407"/>
                <a:gd name="T12" fmla="*/ 666 w 932"/>
                <a:gd name="T13" fmla="*/ 407 h 407"/>
                <a:gd name="T14" fmla="*/ 723 w 932"/>
                <a:gd name="T15" fmla="*/ 393 h 407"/>
                <a:gd name="T16" fmla="*/ 804 w 932"/>
                <a:gd name="T17" fmla="*/ 275 h 407"/>
                <a:gd name="T18" fmla="*/ 871 w 932"/>
                <a:gd name="T19" fmla="*/ 251 h 407"/>
                <a:gd name="T20" fmla="*/ 892 w 932"/>
                <a:gd name="T21" fmla="*/ 217 h 407"/>
                <a:gd name="T22" fmla="*/ 820 w 932"/>
                <a:gd name="T23" fmla="*/ 230 h 407"/>
                <a:gd name="T24" fmla="*/ 801 w 932"/>
                <a:gd name="T25" fmla="*/ 205 h 407"/>
                <a:gd name="T26" fmla="*/ 844 w 932"/>
                <a:gd name="T27" fmla="*/ 194 h 407"/>
                <a:gd name="T28" fmla="*/ 844 w 932"/>
                <a:gd name="T29" fmla="*/ 179 h 407"/>
                <a:gd name="T30" fmla="*/ 795 w 932"/>
                <a:gd name="T31" fmla="*/ 161 h 407"/>
                <a:gd name="T32" fmla="*/ 858 w 932"/>
                <a:gd name="T33" fmla="*/ 139 h 407"/>
                <a:gd name="T34" fmla="*/ 854 w 932"/>
                <a:gd name="T35" fmla="*/ 163 h 407"/>
                <a:gd name="T36" fmla="*/ 894 w 932"/>
                <a:gd name="T37" fmla="*/ 163 h 407"/>
                <a:gd name="T38" fmla="*/ 916 w 932"/>
                <a:gd name="T39" fmla="*/ 122 h 407"/>
                <a:gd name="T40" fmla="*/ 932 w 932"/>
                <a:gd name="T41" fmla="*/ 120 h 407"/>
                <a:gd name="T42" fmla="*/ 922 w 932"/>
                <a:gd name="T43" fmla="*/ 82 h 407"/>
                <a:gd name="T44" fmla="*/ 894 w 932"/>
                <a:gd name="T45" fmla="*/ 120 h 407"/>
                <a:gd name="T46" fmla="*/ 865 w 932"/>
                <a:gd name="T47" fmla="*/ 36 h 407"/>
                <a:gd name="T48" fmla="*/ 884 w 932"/>
                <a:gd name="T49" fmla="*/ 32 h 407"/>
                <a:gd name="T50" fmla="*/ 911 w 932"/>
                <a:gd name="T51" fmla="*/ 55 h 407"/>
                <a:gd name="T52" fmla="*/ 892 w 932"/>
                <a:gd name="T53" fmla="*/ 17 h 407"/>
                <a:gd name="T54" fmla="*/ 871 w 932"/>
                <a:gd name="T55" fmla="*/ 0 h 407"/>
                <a:gd name="T56" fmla="*/ 540 w 932"/>
                <a:gd name="T57" fmla="*/ 63 h 407"/>
                <a:gd name="T58" fmla="*/ 264 w 932"/>
                <a:gd name="T59" fmla="*/ 97 h 407"/>
                <a:gd name="T60" fmla="*/ 226 w 932"/>
                <a:gd name="T61" fmla="*/ 171 h 407"/>
                <a:gd name="T62" fmla="*/ 167 w 932"/>
                <a:gd name="T63" fmla="*/ 184 h 407"/>
                <a:gd name="T64" fmla="*/ 139 w 932"/>
                <a:gd name="T65" fmla="*/ 222 h 407"/>
                <a:gd name="T66" fmla="*/ 32 w 932"/>
                <a:gd name="T67" fmla="*/ 283 h 407"/>
                <a:gd name="T68" fmla="*/ 27 w 932"/>
                <a:gd name="T69" fmla="*/ 306 h 407"/>
                <a:gd name="T70" fmla="*/ 0 w 932"/>
                <a:gd name="T71" fmla="*/ 319 h 407"/>
                <a:gd name="T72" fmla="*/ 0 w 932"/>
                <a:gd name="T73" fmla="*/ 350 h 407"/>
                <a:gd name="T74" fmla="*/ 0 w 932"/>
                <a:gd name="T75" fmla="*/ 35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2" h="407">
                  <a:moveTo>
                    <a:pt x="0" y="350"/>
                  </a:moveTo>
                  <a:lnTo>
                    <a:pt x="135" y="332"/>
                  </a:lnTo>
                  <a:lnTo>
                    <a:pt x="213" y="294"/>
                  </a:lnTo>
                  <a:lnTo>
                    <a:pt x="361" y="279"/>
                  </a:lnTo>
                  <a:lnTo>
                    <a:pt x="422" y="317"/>
                  </a:lnTo>
                  <a:lnTo>
                    <a:pt x="519" y="304"/>
                  </a:lnTo>
                  <a:lnTo>
                    <a:pt x="666" y="407"/>
                  </a:lnTo>
                  <a:lnTo>
                    <a:pt x="723" y="393"/>
                  </a:lnTo>
                  <a:lnTo>
                    <a:pt x="804" y="275"/>
                  </a:lnTo>
                  <a:lnTo>
                    <a:pt x="871" y="251"/>
                  </a:lnTo>
                  <a:lnTo>
                    <a:pt x="892" y="217"/>
                  </a:lnTo>
                  <a:lnTo>
                    <a:pt x="820" y="230"/>
                  </a:lnTo>
                  <a:lnTo>
                    <a:pt x="801" y="205"/>
                  </a:lnTo>
                  <a:lnTo>
                    <a:pt x="844" y="194"/>
                  </a:lnTo>
                  <a:lnTo>
                    <a:pt x="844" y="179"/>
                  </a:lnTo>
                  <a:lnTo>
                    <a:pt x="795" y="161"/>
                  </a:lnTo>
                  <a:lnTo>
                    <a:pt x="858" y="139"/>
                  </a:lnTo>
                  <a:lnTo>
                    <a:pt x="854" y="163"/>
                  </a:lnTo>
                  <a:lnTo>
                    <a:pt x="894" y="163"/>
                  </a:lnTo>
                  <a:lnTo>
                    <a:pt x="916" y="122"/>
                  </a:lnTo>
                  <a:lnTo>
                    <a:pt x="932" y="120"/>
                  </a:lnTo>
                  <a:lnTo>
                    <a:pt x="922" y="82"/>
                  </a:lnTo>
                  <a:lnTo>
                    <a:pt x="894" y="120"/>
                  </a:lnTo>
                  <a:lnTo>
                    <a:pt x="865" y="36"/>
                  </a:lnTo>
                  <a:lnTo>
                    <a:pt x="884" y="32"/>
                  </a:lnTo>
                  <a:lnTo>
                    <a:pt x="911" y="55"/>
                  </a:lnTo>
                  <a:lnTo>
                    <a:pt x="892" y="17"/>
                  </a:lnTo>
                  <a:lnTo>
                    <a:pt x="871" y="0"/>
                  </a:lnTo>
                  <a:lnTo>
                    <a:pt x="540" y="63"/>
                  </a:lnTo>
                  <a:lnTo>
                    <a:pt x="264" y="97"/>
                  </a:lnTo>
                  <a:lnTo>
                    <a:pt x="226" y="171"/>
                  </a:lnTo>
                  <a:lnTo>
                    <a:pt x="167" y="184"/>
                  </a:lnTo>
                  <a:lnTo>
                    <a:pt x="139" y="222"/>
                  </a:lnTo>
                  <a:lnTo>
                    <a:pt x="32" y="283"/>
                  </a:lnTo>
                  <a:lnTo>
                    <a:pt x="27" y="306"/>
                  </a:lnTo>
                  <a:lnTo>
                    <a:pt x="0" y="319"/>
                  </a:lnTo>
                  <a:lnTo>
                    <a:pt x="0" y="350"/>
                  </a:lnTo>
                  <a:lnTo>
                    <a:pt x="0" y="35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1" name="Freeform 143"/>
            <p:cNvSpPr>
              <a:spLocks/>
            </p:cNvSpPr>
            <p:nvPr/>
          </p:nvSpPr>
          <p:spPr bwMode="auto">
            <a:xfrm>
              <a:off x="4496" y="1585"/>
              <a:ext cx="277" cy="206"/>
            </a:xfrm>
            <a:custGeom>
              <a:avLst/>
              <a:gdLst>
                <a:gd name="T0" fmla="*/ 25 w 556"/>
                <a:gd name="T1" fmla="*/ 53 h 413"/>
                <a:gd name="T2" fmla="*/ 103 w 556"/>
                <a:gd name="T3" fmla="*/ 15 h 413"/>
                <a:gd name="T4" fmla="*/ 251 w 556"/>
                <a:gd name="T5" fmla="*/ 0 h 413"/>
                <a:gd name="T6" fmla="*/ 312 w 556"/>
                <a:gd name="T7" fmla="*/ 38 h 413"/>
                <a:gd name="T8" fmla="*/ 409 w 556"/>
                <a:gd name="T9" fmla="*/ 25 h 413"/>
                <a:gd name="T10" fmla="*/ 556 w 556"/>
                <a:gd name="T11" fmla="*/ 128 h 413"/>
                <a:gd name="T12" fmla="*/ 491 w 556"/>
                <a:gd name="T13" fmla="*/ 206 h 413"/>
                <a:gd name="T14" fmla="*/ 495 w 556"/>
                <a:gd name="T15" fmla="*/ 240 h 413"/>
                <a:gd name="T16" fmla="*/ 384 w 556"/>
                <a:gd name="T17" fmla="*/ 340 h 413"/>
                <a:gd name="T18" fmla="*/ 365 w 556"/>
                <a:gd name="T19" fmla="*/ 344 h 413"/>
                <a:gd name="T20" fmla="*/ 358 w 556"/>
                <a:gd name="T21" fmla="*/ 375 h 413"/>
                <a:gd name="T22" fmla="*/ 333 w 556"/>
                <a:gd name="T23" fmla="*/ 358 h 413"/>
                <a:gd name="T24" fmla="*/ 354 w 556"/>
                <a:gd name="T25" fmla="*/ 386 h 413"/>
                <a:gd name="T26" fmla="*/ 333 w 556"/>
                <a:gd name="T27" fmla="*/ 413 h 413"/>
                <a:gd name="T28" fmla="*/ 314 w 556"/>
                <a:gd name="T29" fmla="*/ 409 h 413"/>
                <a:gd name="T30" fmla="*/ 238 w 556"/>
                <a:gd name="T31" fmla="*/ 291 h 413"/>
                <a:gd name="T32" fmla="*/ 73 w 556"/>
                <a:gd name="T33" fmla="*/ 143 h 413"/>
                <a:gd name="T34" fmla="*/ 0 w 556"/>
                <a:gd name="T35" fmla="*/ 97 h 413"/>
                <a:gd name="T36" fmla="*/ 25 w 556"/>
                <a:gd name="T37" fmla="*/ 53 h 413"/>
                <a:gd name="T38" fmla="*/ 25 w 556"/>
                <a:gd name="T39" fmla="*/ 5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6" h="413">
                  <a:moveTo>
                    <a:pt x="25" y="53"/>
                  </a:moveTo>
                  <a:lnTo>
                    <a:pt x="103" y="15"/>
                  </a:lnTo>
                  <a:lnTo>
                    <a:pt x="251" y="0"/>
                  </a:lnTo>
                  <a:lnTo>
                    <a:pt x="312" y="38"/>
                  </a:lnTo>
                  <a:lnTo>
                    <a:pt x="409" y="25"/>
                  </a:lnTo>
                  <a:lnTo>
                    <a:pt x="556" y="128"/>
                  </a:lnTo>
                  <a:lnTo>
                    <a:pt x="491" y="206"/>
                  </a:lnTo>
                  <a:lnTo>
                    <a:pt x="495" y="240"/>
                  </a:lnTo>
                  <a:lnTo>
                    <a:pt x="384" y="340"/>
                  </a:lnTo>
                  <a:lnTo>
                    <a:pt x="365" y="344"/>
                  </a:lnTo>
                  <a:lnTo>
                    <a:pt x="358" y="375"/>
                  </a:lnTo>
                  <a:lnTo>
                    <a:pt x="333" y="358"/>
                  </a:lnTo>
                  <a:lnTo>
                    <a:pt x="354" y="386"/>
                  </a:lnTo>
                  <a:lnTo>
                    <a:pt x="333" y="413"/>
                  </a:lnTo>
                  <a:lnTo>
                    <a:pt x="314" y="409"/>
                  </a:lnTo>
                  <a:lnTo>
                    <a:pt x="238" y="291"/>
                  </a:lnTo>
                  <a:lnTo>
                    <a:pt x="73" y="143"/>
                  </a:lnTo>
                  <a:lnTo>
                    <a:pt x="0" y="97"/>
                  </a:lnTo>
                  <a:lnTo>
                    <a:pt x="25" y="53"/>
                  </a:lnTo>
                  <a:lnTo>
                    <a:pt x="25" y="5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2" name="Freeform 144"/>
            <p:cNvSpPr>
              <a:spLocks/>
            </p:cNvSpPr>
            <p:nvPr/>
          </p:nvSpPr>
          <p:spPr bwMode="auto">
            <a:xfrm>
              <a:off x="4576" y="1078"/>
              <a:ext cx="317" cy="199"/>
            </a:xfrm>
            <a:custGeom>
              <a:avLst/>
              <a:gdLst>
                <a:gd name="T0" fmla="*/ 50 w 635"/>
                <a:gd name="T1" fmla="*/ 397 h 397"/>
                <a:gd name="T2" fmla="*/ 156 w 635"/>
                <a:gd name="T3" fmla="*/ 380 h 397"/>
                <a:gd name="T4" fmla="*/ 536 w 635"/>
                <a:gd name="T5" fmla="*/ 308 h 397"/>
                <a:gd name="T6" fmla="*/ 553 w 635"/>
                <a:gd name="T7" fmla="*/ 291 h 397"/>
                <a:gd name="T8" fmla="*/ 574 w 635"/>
                <a:gd name="T9" fmla="*/ 291 h 397"/>
                <a:gd name="T10" fmla="*/ 599 w 635"/>
                <a:gd name="T11" fmla="*/ 274 h 397"/>
                <a:gd name="T12" fmla="*/ 635 w 635"/>
                <a:gd name="T13" fmla="*/ 228 h 397"/>
                <a:gd name="T14" fmla="*/ 572 w 635"/>
                <a:gd name="T15" fmla="*/ 179 h 397"/>
                <a:gd name="T16" fmla="*/ 570 w 635"/>
                <a:gd name="T17" fmla="*/ 133 h 397"/>
                <a:gd name="T18" fmla="*/ 599 w 635"/>
                <a:gd name="T19" fmla="*/ 69 h 397"/>
                <a:gd name="T20" fmla="*/ 557 w 635"/>
                <a:gd name="T21" fmla="*/ 48 h 397"/>
                <a:gd name="T22" fmla="*/ 512 w 635"/>
                <a:gd name="T23" fmla="*/ 0 h 397"/>
                <a:gd name="T24" fmla="*/ 89 w 635"/>
                <a:gd name="T25" fmla="*/ 78 h 397"/>
                <a:gd name="T26" fmla="*/ 69 w 635"/>
                <a:gd name="T27" fmla="*/ 48 h 397"/>
                <a:gd name="T28" fmla="*/ 0 w 635"/>
                <a:gd name="T29" fmla="*/ 97 h 397"/>
                <a:gd name="T30" fmla="*/ 50 w 635"/>
                <a:gd name="T31" fmla="*/ 397 h 397"/>
                <a:gd name="T32" fmla="*/ 50 w 635"/>
                <a:gd name="T33" fmla="*/ 397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5" h="397">
                  <a:moveTo>
                    <a:pt x="50" y="397"/>
                  </a:moveTo>
                  <a:lnTo>
                    <a:pt x="156" y="380"/>
                  </a:lnTo>
                  <a:lnTo>
                    <a:pt x="536" y="308"/>
                  </a:lnTo>
                  <a:lnTo>
                    <a:pt x="553" y="291"/>
                  </a:lnTo>
                  <a:lnTo>
                    <a:pt x="574" y="291"/>
                  </a:lnTo>
                  <a:lnTo>
                    <a:pt x="599" y="274"/>
                  </a:lnTo>
                  <a:lnTo>
                    <a:pt x="635" y="228"/>
                  </a:lnTo>
                  <a:lnTo>
                    <a:pt x="572" y="179"/>
                  </a:lnTo>
                  <a:lnTo>
                    <a:pt x="570" y="133"/>
                  </a:lnTo>
                  <a:lnTo>
                    <a:pt x="599" y="69"/>
                  </a:lnTo>
                  <a:lnTo>
                    <a:pt x="557" y="48"/>
                  </a:lnTo>
                  <a:lnTo>
                    <a:pt x="512" y="0"/>
                  </a:lnTo>
                  <a:lnTo>
                    <a:pt x="89" y="78"/>
                  </a:lnTo>
                  <a:lnTo>
                    <a:pt x="69" y="48"/>
                  </a:lnTo>
                  <a:lnTo>
                    <a:pt x="0" y="97"/>
                  </a:lnTo>
                  <a:lnTo>
                    <a:pt x="50" y="397"/>
                  </a:lnTo>
                  <a:lnTo>
                    <a:pt x="50" y="39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3" name="Freeform 145"/>
            <p:cNvSpPr>
              <a:spLocks/>
            </p:cNvSpPr>
            <p:nvPr/>
          </p:nvSpPr>
          <p:spPr bwMode="auto">
            <a:xfrm>
              <a:off x="4859" y="1112"/>
              <a:ext cx="68" cy="163"/>
            </a:xfrm>
            <a:custGeom>
              <a:avLst/>
              <a:gdLst>
                <a:gd name="T0" fmla="*/ 7 w 137"/>
                <a:gd name="T1" fmla="*/ 222 h 325"/>
                <a:gd name="T2" fmla="*/ 32 w 137"/>
                <a:gd name="T3" fmla="*/ 205 h 325"/>
                <a:gd name="T4" fmla="*/ 68 w 137"/>
                <a:gd name="T5" fmla="*/ 159 h 325"/>
                <a:gd name="T6" fmla="*/ 5 w 137"/>
                <a:gd name="T7" fmla="*/ 110 h 325"/>
                <a:gd name="T8" fmla="*/ 3 w 137"/>
                <a:gd name="T9" fmla="*/ 64 h 325"/>
                <a:gd name="T10" fmla="*/ 32 w 137"/>
                <a:gd name="T11" fmla="*/ 0 h 325"/>
                <a:gd name="T12" fmla="*/ 125 w 137"/>
                <a:gd name="T13" fmla="*/ 32 h 325"/>
                <a:gd name="T14" fmla="*/ 127 w 137"/>
                <a:gd name="T15" fmla="*/ 43 h 325"/>
                <a:gd name="T16" fmla="*/ 116 w 137"/>
                <a:gd name="T17" fmla="*/ 79 h 325"/>
                <a:gd name="T18" fmla="*/ 106 w 137"/>
                <a:gd name="T19" fmla="*/ 87 h 325"/>
                <a:gd name="T20" fmla="*/ 104 w 137"/>
                <a:gd name="T21" fmla="*/ 106 h 325"/>
                <a:gd name="T22" fmla="*/ 114 w 137"/>
                <a:gd name="T23" fmla="*/ 112 h 325"/>
                <a:gd name="T24" fmla="*/ 137 w 137"/>
                <a:gd name="T25" fmla="*/ 106 h 325"/>
                <a:gd name="T26" fmla="*/ 137 w 137"/>
                <a:gd name="T27" fmla="*/ 161 h 325"/>
                <a:gd name="T28" fmla="*/ 137 w 137"/>
                <a:gd name="T29" fmla="*/ 195 h 325"/>
                <a:gd name="T30" fmla="*/ 137 w 137"/>
                <a:gd name="T31" fmla="*/ 214 h 325"/>
                <a:gd name="T32" fmla="*/ 129 w 137"/>
                <a:gd name="T33" fmla="*/ 232 h 325"/>
                <a:gd name="T34" fmla="*/ 119 w 137"/>
                <a:gd name="T35" fmla="*/ 233 h 325"/>
                <a:gd name="T36" fmla="*/ 123 w 137"/>
                <a:gd name="T37" fmla="*/ 249 h 325"/>
                <a:gd name="T38" fmla="*/ 89 w 137"/>
                <a:gd name="T39" fmla="*/ 325 h 325"/>
                <a:gd name="T40" fmla="*/ 81 w 137"/>
                <a:gd name="T41" fmla="*/ 325 h 325"/>
                <a:gd name="T42" fmla="*/ 78 w 137"/>
                <a:gd name="T43" fmla="*/ 296 h 325"/>
                <a:gd name="T44" fmla="*/ 55 w 137"/>
                <a:gd name="T45" fmla="*/ 296 h 325"/>
                <a:gd name="T46" fmla="*/ 7 w 137"/>
                <a:gd name="T47" fmla="*/ 266 h 325"/>
                <a:gd name="T48" fmla="*/ 0 w 137"/>
                <a:gd name="T49" fmla="*/ 241 h 325"/>
                <a:gd name="T50" fmla="*/ 7 w 137"/>
                <a:gd name="T51" fmla="*/ 222 h 325"/>
                <a:gd name="T52" fmla="*/ 7 w 137"/>
                <a:gd name="T53" fmla="*/ 22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325">
                  <a:moveTo>
                    <a:pt x="7" y="222"/>
                  </a:moveTo>
                  <a:lnTo>
                    <a:pt x="32" y="205"/>
                  </a:lnTo>
                  <a:lnTo>
                    <a:pt x="68" y="159"/>
                  </a:lnTo>
                  <a:lnTo>
                    <a:pt x="5" y="110"/>
                  </a:lnTo>
                  <a:lnTo>
                    <a:pt x="3" y="64"/>
                  </a:lnTo>
                  <a:lnTo>
                    <a:pt x="32" y="0"/>
                  </a:lnTo>
                  <a:lnTo>
                    <a:pt x="125" y="32"/>
                  </a:lnTo>
                  <a:lnTo>
                    <a:pt x="127" y="43"/>
                  </a:lnTo>
                  <a:lnTo>
                    <a:pt x="116" y="79"/>
                  </a:lnTo>
                  <a:lnTo>
                    <a:pt x="106" y="87"/>
                  </a:lnTo>
                  <a:lnTo>
                    <a:pt x="104" y="106"/>
                  </a:lnTo>
                  <a:lnTo>
                    <a:pt x="114" y="112"/>
                  </a:lnTo>
                  <a:lnTo>
                    <a:pt x="137" y="106"/>
                  </a:lnTo>
                  <a:lnTo>
                    <a:pt x="137" y="161"/>
                  </a:lnTo>
                  <a:lnTo>
                    <a:pt x="137" y="195"/>
                  </a:lnTo>
                  <a:lnTo>
                    <a:pt x="137" y="214"/>
                  </a:lnTo>
                  <a:lnTo>
                    <a:pt x="129" y="232"/>
                  </a:lnTo>
                  <a:lnTo>
                    <a:pt x="119" y="233"/>
                  </a:lnTo>
                  <a:lnTo>
                    <a:pt x="123" y="249"/>
                  </a:lnTo>
                  <a:lnTo>
                    <a:pt x="89" y="325"/>
                  </a:lnTo>
                  <a:lnTo>
                    <a:pt x="81" y="325"/>
                  </a:lnTo>
                  <a:lnTo>
                    <a:pt x="78" y="296"/>
                  </a:lnTo>
                  <a:lnTo>
                    <a:pt x="55" y="296"/>
                  </a:lnTo>
                  <a:lnTo>
                    <a:pt x="7" y="266"/>
                  </a:lnTo>
                  <a:lnTo>
                    <a:pt x="0" y="241"/>
                  </a:lnTo>
                  <a:lnTo>
                    <a:pt x="7" y="222"/>
                  </a:lnTo>
                  <a:lnTo>
                    <a:pt x="7" y="22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4" name="Freeform 146"/>
            <p:cNvSpPr>
              <a:spLocks/>
            </p:cNvSpPr>
            <p:nvPr/>
          </p:nvSpPr>
          <p:spPr bwMode="auto">
            <a:xfrm>
              <a:off x="4610" y="859"/>
              <a:ext cx="324" cy="282"/>
            </a:xfrm>
            <a:custGeom>
              <a:avLst/>
              <a:gdLst>
                <a:gd name="T0" fmla="*/ 20 w 648"/>
                <a:gd name="T1" fmla="*/ 517 h 565"/>
                <a:gd name="T2" fmla="*/ 443 w 648"/>
                <a:gd name="T3" fmla="*/ 439 h 565"/>
                <a:gd name="T4" fmla="*/ 488 w 648"/>
                <a:gd name="T5" fmla="*/ 487 h 565"/>
                <a:gd name="T6" fmla="*/ 530 w 648"/>
                <a:gd name="T7" fmla="*/ 508 h 565"/>
                <a:gd name="T8" fmla="*/ 623 w 648"/>
                <a:gd name="T9" fmla="*/ 540 h 565"/>
                <a:gd name="T10" fmla="*/ 631 w 648"/>
                <a:gd name="T11" fmla="*/ 565 h 565"/>
                <a:gd name="T12" fmla="*/ 646 w 648"/>
                <a:gd name="T13" fmla="*/ 530 h 565"/>
                <a:gd name="T14" fmla="*/ 648 w 648"/>
                <a:gd name="T15" fmla="*/ 483 h 565"/>
                <a:gd name="T16" fmla="*/ 631 w 648"/>
                <a:gd name="T17" fmla="*/ 392 h 565"/>
                <a:gd name="T18" fmla="*/ 631 w 648"/>
                <a:gd name="T19" fmla="*/ 297 h 565"/>
                <a:gd name="T20" fmla="*/ 585 w 648"/>
                <a:gd name="T21" fmla="*/ 158 h 565"/>
                <a:gd name="T22" fmla="*/ 577 w 648"/>
                <a:gd name="T23" fmla="*/ 97 h 565"/>
                <a:gd name="T24" fmla="*/ 549 w 648"/>
                <a:gd name="T25" fmla="*/ 0 h 565"/>
                <a:gd name="T26" fmla="*/ 412 w 648"/>
                <a:gd name="T27" fmla="*/ 32 h 565"/>
                <a:gd name="T28" fmla="*/ 336 w 648"/>
                <a:gd name="T29" fmla="*/ 112 h 565"/>
                <a:gd name="T30" fmla="*/ 332 w 648"/>
                <a:gd name="T31" fmla="*/ 133 h 565"/>
                <a:gd name="T32" fmla="*/ 289 w 648"/>
                <a:gd name="T33" fmla="*/ 181 h 565"/>
                <a:gd name="T34" fmla="*/ 300 w 648"/>
                <a:gd name="T35" fmla="*/ 198 h 565"/>
                <a:gd name="T36" fmla="*/ 309 w 648"/>
                <a:gd name="T37" fmla="*/ 211 h 565"/>
                <a:gd name="T38" fmla="*/ 302 w 648"/>
                <a:gd name="T39" fmla="*/ 215 h 565"/>
                <a:gd name="T40" fmla="*/ 315 w 648"/>
                <a:gd name="T41" fmla="*/ 234 h 565"/>
                <a:gd name="T42" fmla="*/ 317 w 648"/>
                <a:gd name="T43" fmla="*/ 251 h 565"/>
                <a:gd name="T44" fmla="*/ 275 w 648"/>
                <a:gd name="T45" fmla="*/ 291 h 565"/>
                <a:gd name="T46" fmla="*/ 212 w 648"/>
                <a:gd name="T47" fmla="*/ 308 h 565"/>
                <a:gd name="T48" fmla="*/ 197 w 648"/>
                <a:gd name="T49" fmla="*/ 319 h 565"/>
                <a:gd name="T50" fmla="*/ 174 w 648"/>
                <a:gd name="T51" fmla="*/ 310 h 565"/>
                <a:gd name="T52" fmla="*/ 104 w 648"/>
                <a:gd name="T53" fmla="*/ 318 h 565"/>
                <a:gd name="T54" fmla="*/ 53 w 648"/>
                <a:gd name="T55" fmla="*/ 338 h 565"/>
                <a:gd name="T56" fmla="*/ 53 w 648"/>
                <a:gd name="T57" fmla="*/ 365 h 565"/>
                <a:gd name="T58" fmla="*/ 62 w 648"/>
                <a:gd name="T59" fmla="*/ 382 h 565"/>
                <a:gd name="T60" fmla="*/ 70 w 648"/>
                <a:gd name="T61" fmla="*/ 382 h 565"/>
                <a:gd name="T62" fmla="*/ 77 w 648"/>
                <a:gd name="T63" fmla="*/ 403 h 565"/>
                <a:gd name="T64" fmla="*/ 64 w 648"/>
                <a:gd name="T65" fmla="*/ 414 h 565"/>
                <a:gd name="T66" fmla="*/ 58 w 648"/>
                <a:gd name="T67" fmla="*/ 433 h 565"/>
                <a:gd name="T68" fmla="*/ 0 w 648"/>
                <a:gd name="T69" fmla="*/ 487 h 565"/>
                <a:gd name="T70" fmla="*/ 20 w 648"/>
                <a:gd name="T71" fmla="*/ 517 h 565"/>
                <a:gd name="T72" fmla="*/ 20 w 648"/>
                <a:gd name="T73" fmla="*/ 517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8" h="565">
                  <a:moveTo>
                    <a:pt x="20" y="517"/>
                  </a:moveTo>
                  <a:lnTo>
                    <a:pt x="443" y="439"/>
                  </a:lnTo>
                  <a:lnTo>
                    <a:pt x="488" y="487"/>
                  </a:lnTo>
                  <a:lnTo>
                    <a:pt x="530" y="508"/>
                  </a:lnTo>
                  <a:lnTo>
                    <a:pt x="623" y="540"/>
                  </a:lnTo>
                  <a:lnTo>
                    <a:pt x="631" y="565"/>
                  </a:lnTo>
                  <a:lnTo>
                    <a:pt x="646" y="530"/>
                  </a:lnTo>
                  <a:lnTo>
                    <a:pt x="648" y="483"/>
                  </a:lnTo>
                  <a:lnTo>
                    <a:pt x="631" y="392"/>
                  </a:lnTo>
                  <a:lnTo>
                    <a:pt x="631" y="297"/>
                  </a:lnTo>
                  <a:lnTo>
                    <a:pt x="585" y="158"/>
                  </a:lnTo>
                  <a:lnTo>
                    <a:pt x="577" y="97"/>
                  </a:lnTo>
                  <a:lnTo>
                    <a:pt x="549" y="0"/>
                  </a:lnTo>
                  <a:lnTo>
                    <a:pt x="412" y="32"/>
                  </a:lnTo>
                  <a:lnTo>
                    <a:pt x="336" y="112"/>
                  </a:lnTo>
                  <a:lnTo>
                    <a:pt x="332" y="133"/>
                  </a:lnTo>
                  <a:lnTo>
                    <a:pt x="289" y="181"/>
                  </a:lnTo>
                  <a:lnTo>
                    <a:pt x="300" y="198"/>
                  </a:lnTo>
                  <a:lnTo>
                    <a:pt x="309" y="211"/>
                  </a:lnTo>
                  <a:lnTo>
                    <a:pt x="302" y="215"/>
                  </a:lnTo>
                  <a:lnTo>
                    <a:pt x="315" y="234"/>
                  </a:lnTo>
                  <a:lnTo>
                    <a:pt x="317" y="251"/>
                  </a:lnTo>
                  <a:lnTo>
                    <a:pt x="275" y="291"/>
                  </a:lnTo>
                  <a:lnTo>
                    <a:pt x="212" y="308"/>
                  </a:lnTo>
                  <a:lnTo>
                    <a:pt x="197" y="319"/>
                  </a:lnTo>
                  <a:lnTo>
                    <a:pt x="174" y="310"/>
                  </a:lnTo>
                  <a:lnTo>
                    <a:pt x="104" y="318"/>
                  </a:lnTo>
                  <a:lnTo>
                    <a:pt x="53" y="338"/>
                  </a:lnTo>
                  <a:lnTo>
                    <a:pt x="53" y="365"/>
                  </a:lnTo>
                  <a:lnTo>
                    <a:pt x="62" y="382"/>
                  </a:lnTo>
                  <a:lnTo>
                    <a:pt x="70" y="382"/>
                  </a:lnTo>
                  <a:lnTo>
                    <a:pt x="77" y="403"/>
                  </a:lnTo>
                  <a:lnTo>
                    <a:pt x="64" y="414"/>
                  </a:lnTo>
                  <a:lnTo>
                    <a:pt x="58" y="433"/>
                  </a:lnTo>
                  <a:lnTo>
                    <a:pt x="0" y="487"/>
                  </a:lnTo>
                  <a:lnTo>
                    <a:pt x="20" y="517"/>
                  </a:lnTo>
                  <a:lnTo>
                    <a:pt x="20" y="51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5" name="Freeform 147"/>
            <p:cNvSpPr>
              <a:spLocks/>
            </p:cNvSpPr>
            <p:nvPr/>
          </p:nvSpPr>
          <p:spPr bwMode="auto">
            <a:xfrm>
              <a:off x="4921" y="1099"/>
              <a:ext cx="100" cy="58"/>
            </a:xfrm>
            <a:custGeom>
              <a:avLst/>
              <a:gdLst>
                <a:gd name="T0" fmla="*/ 15 w 202"/>
                <a:gd name="T1" fmla="*/ 116 h 116"/>
                <a:gd name="T2" fmla="*/ 86 w 202"/>
                <a:gd name="T3" fmla="*/ 76 h 116"/>
                <a:gd name="T4" fmla="*/ 135 w 202"/>
                <a:gd name="T5" fmla="*/ 53 h 116"/>
                <a:gd name="T6" fmla="*/ 84 w 202"/>
                <a:gd name="T7" fmla="*/ 89 h 116"/>
                <a:gd name="T8" fmla="*/ 88 w 202"/>
                <a:gd name="T9" fmla="*/ 91 h 116"/>
                <a:gd name="T10" fmla="*/ 164 w 202"/>
                <a:gd name="T11" fmla="*/ 40 h 116"/>
                <a:gd name="T12" fmla="*/ 202 w 202"/>
                <a:gd name="T13" fmla="*/ 6 h 116"/>
                <a:gd name="T14" fmla="*/ 198 w 202"/>
                <a:gd name="T15" fmla="*/ 0 h 116"/>
                <a:gd name="T16" fmla="*/ 164 w 202"/>
                <a:gd name="T17" fmla="*/ 19 h 116"/>
                <a:gd name="T18" fmla="*/ 160 w 202"/>
                <a:gd name="T19" fmla="*/ 17 h 116"/>
                <a:gd name="T20" fmla="*/ 143 w 202"/>
                <a:gd name="T21" fmla="*/ 40 h 116"/>
                <a:gd name="T22" fmla="*/ 133 w 202"/>
                <a:gd name="T23" fmla="*/ 40 h 116"/>
                <a:gd name="T24" fmla="*/ 158 w 202"/>
                <a:gd name="T25" fmla="*/ 0 h 116"/>
                <a:gd name="T26" fmla="*/ 131 w 202"/>
                <a:gd name="T27" fmla="*/ 30 h 116"/>
                <a:gd name="T28" fmla="*/ 40 w 202"/>
                <a:gd name="T29" fmla="*/ 61 h 116"/>
                <a:gd name="T30" fmla="*/ 23 w 202"/>
                <a:gd name="T31" fmla="*/ 84 h 116"/>
                <a:gd name="T32" fmla="*/ 10 w 202"/>
                <a:gd name="T33" fmla="*/ 87 h 116"/>
                <a:gd name="T34" fmla="*/ 0 w 202"/>
                <a:gd name="T35" fmla="*/ 105 h 116"/>
                <a:gd name="T36" fmla="*/ 15 w 202"/>
                <a:gd name="T37" fmla="*/ 116 h 116"/>
                <a:gd name="T38" fmla="*/ 15 w 202"/>
                <a:gd name="T3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2" h="116">
                  <a:moveTo>
                    <a:pt x="15" y="116"/>
                  </a:moveTo>
                  <a:lnTo>
                    <a:pt x="86" y="76"/>
                  </a:lnTo>
                  <a:lnTo>
                    <a:pt x="135" y="53"/>
                  </a:lnTo>
                  <a:lnTo>
                    <a:pt x="84" y="89"/>
                  </a:lnTo>
                  <a:lnTo>
                    <a:pt x="88" y="91"/>
                  </a:lnTo>
                  <a:lnTo>
                    <a:pt x="164" y="40"/>
                  </a:lnTo>
                  <a:lnTo>
                    <a:pt x="202" y="6"/>
                  </a:lnTo>
                  <a:lnTo>
                    <a:pt x="198" y="0"/>
                  </a:lnTo>
                  <a:lnTo>
                    <a:pt x="164" y="19"/>
                  </a:lnTo>
                  <a:lnTo>
                    <a:pt x="160" y="17"/>
                  </a:lnTo>
                  <a:lnTo>
                    <a:pt x="143" y="40"/>
                  </a:lnTo>
                  <a:lnTo>
                    <a:pt x="133" y="40"/>
                  </a:lnTo>
                  <a:lnTo>
                    <a:pt x="158" y="0"/>
                  </a:lnTo>
                  <a:lnTo>
                    <a:pt x="131" y="30"/>
                  </a:lnTo>
                  <a:lnTo>
                    <a:pt x="40" y="61"/>
                  </a:lnTo>
                  <a:lnTo>
                    <a:pt x="23" y="84"/>
                  </a:lnTo>
                  <a:lnTo>
                    <a:pt x="10" y="87"/>
                  </a:lnTo>
                  <a:lnTo>
                    <a:pt x="0" y="105"/>
                  </a:lnTo>
                  <a:lnTo>
                    <a:pt x="15" y="116"/>
                  </a:lnTo>
                  <a:lnTo>
                    <a:pt x="15" y="11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6" name="Freeform 148"/>
            <p:cNvSpPr>
              <a:spLocks/>
            </p:cNvSpPr>
            <p:nvPr/>
          </p:nvSpPr>
          <p:spPr bwMode="auto">
            <a:xfrm>
              <a:off x="4925" y="1036"/>
              <a:ext cx="94" cy="88"/>
            </a:xfrm>
            <a:custGeom>
              <a:avLst/>
              <a:gdLst>
                <a:gd name="T0" fmla="*/ 17 w 188"/>
                <a:gd name="T1" fmla="*/ 127 h 174"/>
                <a:gd name="T2" fmla="*/ 15 w 188"/>
                <a:gd name="T3" fmla="*/ 174 h 174"/>
                <a:gd name="T4" fmla="*/ 30 w 188"/>
                <a:gd name="T5" fmla="*/ 171 h 174"/>
                <a:gd name="T6" fmla="*/ 66 w 188"/>
                <a:gd name="T7" fmla="*/ 144 h 174"/>
                <a:gd name="T8" fmla="*/ 78 w 188"/>
                <a:gd name="T9" fmla="*/ 121 h 174"/>
                <a:gd name="T10" fmla="*/ 85 w 188"/>
                <a:gd name="T11" fmla="*/ 127 h 174"/>
                <a:gd name="T12" fmla="*/ 135 w 188"/>
                <a:gd name="T13" fmla="*/ 114 h 174"/>
                <a:gd name="T14" fmla="*/ 137 w 188"/>
                <a:gd name="T15" fmla="*/ 104 h 174"/>
                <a:gd name="T16" fmla="*/ 144 w 188"/>
                <a:gd name="T17" fmla="*/ 108 h 174"/>
                <a:gd name="T18" fmla="*/ 154 w 188"/>
                <a:gd name="T19" fmla="*/ 100 h 174"/>
                <a:gd name="T20" fmla="*/ 169 w 188"/>
                <a:gd name="T21" fmla="*/ 98 h 174"/>
                <a:gd name="T22" fmla="*/ 188 w 188"/>
                <a:gd name="T23" fmla="*/ 89 h 174"/>
                <a:gd name="T24" fmla="*/ 169 w 188"/>
                <a:gd name="T25" fmla="*/ 0 h 174"/>
                <a:gd name="T26" fmla="*/ 0 w 188"/>
                <a:gd name="T27" fmla="*/ 36 h 174"/>
                <a:gd name="T28" fmla="*/ 17 w 188"/>
                <a:gd name="T29" fmla="*/ 127 h 174"/>
                <a:gd name="T30" fmla="*/ 17 w 188"/>
                <a:gd name="T31" fmla="*/ 12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8" h="174">
                  <a:moveTo>
                    <a:pt x="17" y="127"/>
                  </a:moveTo>
                  <a:lnTo>
                    <a:pt x="15" y="174"/>
                  </a:lnTo>
                  <a:lnTo>
                    <a:pt x="30" y="171"/>
                  </a:lnTo>
                  <a:lnTo>
                    <a:pt x="66" y="144"/>
                  </a:lnTo>
                  <a:lnTo>
                    <a:pt x="78" y="121"/>
                  </a:lnTo>
                  <a:lnTo>
                    <a:pt x="85" y="127"/>
                  </a:lnTo>
                  <a:lnTo>
                    <a:pt x="135" y="114"/>
                  </a:lnTo>
                  <a:lnTo>
                    <a:pt x="137" y="104"/>
                  </a:lnTo>
                  <a:lnTo>
                    <a:pt x="144" y="108"/>
                  </a:lnTo>
                  <a:lnTo>
                    <a:pt x="154" y="100"/>
                  </a:lnTo>
                  <a:lnTo>
                    <a:pt x="169" y="98"/>
                  </a:lnTo>
                  <a:lnTo>
                    <a:pt x="188" y="89"/>
                  </a:lnTo>
                  <a:lnTo>
                    <a:pt x="169" y="0"/>
                  </a:lnTo>
                  <a:lnTo>
                    <a:pt x="0" y="36"/>
                  </a:lnTo>
                  <a:lnTo>
                    <a:pt x="17" y="127"/>
                  </a:lnTo>
                  <a:lnTo>
                    <a:pt x="17" y="12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7" name="Freeform 149"/>
            <p:cNvSpPr>
              <a:spLocks/>
            </p:cNvSpPr>
            <p:nvPr/>
          </p:nvSpPr>
          <p:spPr bwMode="auto">
            <a:xfrm>
              <a:off x="5010" y="1032"/>
              <a:ext cx="43" cy="49"/>
            </a:xfrm>
            <a:custGeom>
              <a:avLst/>
              <a:gdLst>
                <a:gd name="T0" fmla="*/ 19 w 85"/>
                <a:gd name="T1" fmla="*/ 99 h 99"/>
                <a:gd name="T2" fmla="*/ 55 w 85"/>
                <a:gd name="T3" fmla="*/ 86 h 99"/>
                <a:gd name="T4" fmla="*/ 55 w 85"/>
                <a:gd name="T5" fmla="*/ 46 h 99"/>
                <a:gd name="T6" fmla="*/ 65 w 85"/>
                <a:gd name="T7" fmla="*/ 55 h 99"/>
                <a:gd name="T8" fmla="*/ 66 w 85"/>
                <a:gd name="T9" fmla="*/ 74 h 99"/>
                <a:gd name="T10" fmla="*/ 74 w 85"/>
                <a:gd name="T11" fmla="*/ 74 h 99"/>
                <a:gd name="T12" fmla="*/ 85 w 85"/>
                <a:gd name="T13" fmla="*/ 55 h 99"/>
                <a:gd name="T14" fmla="*/ 74 w 85"/>
                <a:gd name="T15" fmla="*/ 34 h 99"/>
                <a:gd name="T16" fmla="*/ 55 w 85"/>
                <a:gd name="T17" fmla="*/ 30 h 99"/>
                <a:gd name="T18" fmla="*/ 42 w 85"/>
                <a:gd name="T19" fmla="*/ 4 h 99"/>
                <a:gd name="T20" fmla="*/ 30 w 85"/>
                <a:gd name="T21" fmla="*/ 0 h 99"/>
                <a:gd name="T22" fmla="*/ 0 w 85"/>
                <a:gd name="T23" fmla="*/ 10 h 99"/>
                <a:gd name="T24" fmla="*/ 19 w 85"/>
                <a:gd name="T25" fmla="*/ 99 h 99"/>
                <a:gd name="T26" fmla="*/ 19 w 85"/>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99">
                  <a:moveTo>
                    <a:pt x="19" y="99"/>
                  </a:moveTo>
                  <a:lnTo>
                    <a:pt x="55" y="86"/>
                  </a:lnTo>
                  <a:lnTo>
                    <a:pt x="55" y="46"/>
                  </a:lnTo>
                  <a:lnTo>
                    <a:pt x="65" y="55"/>
                  </a:lnTo>
                  <a:lnTo>
                    <a:pt x="66" y="74"/>
                  </a:lnTo>
                  <a:lnTo>
                    <a:pt x="74" y="74"/>
                  </a:lnTo>
                  <a:lnTo>
                    <a:pt x="85" y="55"/>
                  </a:lnTo>
                  <a:lnTo>
                    <a:pt x="74" y="34"/>
                  </a:lnTo>
                  <a:lnTo>
                    <a:pt x="55" y="30"/>
                  </a:lnTo>
                  <a:lnTo>
                    <a:pt x="42" y="4"/>
                  </a:lnTo>
                  <a:lnTo>
                    <a:pt x="30" y="0"/>
                  </a:lnTo>
                  <a:lnTo>
                    <a:pt x="0" y="10"/>
                  </a:lnTo>
                  <a:lnTo>
                    <a:pt x="19" y="99"/>
                  </a:lnTo>
                  <a:lnTo>
                    <a:pt x="19" y="9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8" name="Freeform 150"/>
            <p:cNvSpPr>
              <a:spLocks/>
            </p:cNvSpPr>
            <p:nvPr/>
          </p:nvSpPr>
          <p:spPr bwMode="auto">
            <a:xfrm>
              <a:off x="4928" y="971"/>
              <a:ext cx="183" cy="90"/>
            </a:xfrm>
            <a:custGeom>
              <a:avLst/>
              <a:gdLst>
                <a:gd name="T0" fmla="*/ 0 w 365"/>
                <a:gd name="T1" fmla="*/ 169 h 180"/>
                <a:gd name="T2" fmla="*/ 169 w 365"/>
                <a:gd name="T3" fmla="*/ 133 h 180"/>
                <a:gd name="T4" fmla="*/ 199 w 365"/>
                <a:gd name="T5" fmla="*/ 123 h 180"/>
                <a:gd name="T6" fmla="*/ 211 w 365"/>
                <a:gd name="T7" fmla="*/ 127 h 180"/>
                <a:gd name="T8" fmla="*/ 224 w 365"/>
                <a:gd name="T9" fmla="*/ 153 h 180"/>
                <a:gd name="T10" fmla="*/ 243 w 365"/>
                <a:gd name="T11" fmla="*/ 157 h 180"/>
                <a:gd name="T12" fmla="*/ 254 w 365"/>
                <a:gd name="T13" fmla="*/ 178 h 180"/>
                <a:gd name="T14" fmla="*/ 266 w 365"/>
                <a:gd name="T15" fmla="*/ 180 h 180"/>
                <a:gd name="T16" fmla="*/ 279 w 365"/>
                <a:gd name="T17" fmla="*/ 159 h 180"/>
                <a:gd name="T18" fmla="*/ 285 w 365"/>
                <a:gd name="T19" fmla="*/ 142 h 180"/>
                <a:gd name="T20" fmla="*/ 298 w 365"/>
                <a:gd name="T21" fmla="*/ 165 h 180"/>
                <a:gd name="T22" fmla="*/ 365 w 365"/>
                <a:gd name="T23" fmla="*/ 144 h 180"/>
                <a:gd name="T24" fmla="*/ 361 w 365"/>
                <a:gd name="T25" fmla="*/ 119 h 180"/>
                <a:gd name="T26" fmla="*/ 342 w 365"/>
                <a:gd name="T27" fmla="*/ 87 h 180"/>
                <a:gd name="T28" fmla="*/ 332 w 365"/>
                <a:gd name="T29" fmla="*/ 83 h 180"/>
                <a:gd name="T30" fmla="*/ 321 w 365"/>
                <a:gd name="T31" fmla="*/ 85 h 180"/>
                <a:gd name="T32" fmla="*/ 323 w 365"/>
                <a:gd name="T33" fmla="*/ 91 h 180"/>
                <a:gd name="T34" fmla="*/ 338 w 365"/>
                <a:gd name="T35" fmla="*/ 93 h 180"/>
                <a:gd name="T36" fmla="*/ 344 w 365"/>
                <a:gd name="T37" fmla="*/ 123 h 180"/>
                <a:gd name="T38" fmla="*/ 317 w 365"/>
                <a:gd name="T39" fmla="*/ 134 h 180"/>
                <a:gd name="T40" fmla="*/ 279 w 365"/>
                <a:gd name="T41" fmla="*/ 110 h 180"/>
                <a:gd name="T42" fmla="*/ 266 w 365"/>
                <a:gd name="T43" fmla="*/ 83 h 180"/>
                <a:gd name="T44" fmla="*/ 249 w 365"/>
                <a:gd name="T45" fmla="*/ 76 h 180"/>
                <a:gd name="T46" fmla="*/ 249 w 365"/>
                <a:gd name="T47" fmla="*/ 83 h 180"/>
                <a:gd name="T48" fmla="*/ 232 w 365"/>
                <a:gd name="T49" fmla="*/ 68 h 180"/>
                <a:gd name="T50" fmla="*/ 245 w 365"/>
                <a:gd name="T51" fmla="*/ 49 h 180"/>
                <a:gd name="T52" fmla="*/ 256 w 365"/>
                <a:gd name="T53" fmla="*/ 32 h 180"/>
                <a:gd name="T54" fmla="*/ 235 w 365"/>
                <a:gd name="T55" fmla="*/ 0 h 180"/>
                <a:gd name="T56" fmla="*/ 199 w 365"/>
                <a:gd name="T57" fmla="*/ 26 h 180"/>
                <a:gd name="T58" fmla="*/ 78 w 365"/>
                <a:gd name="T59" fmla="*/ 57 h 180"/>
                <a:gd name="T60" fmla="*/ 0 w 365"/>
                <a:gd name="T61" fmla="*/ 74 h 180"/>
                <a:gd name="T62" fmla="*/ 0 w 365"/>
                <a:gd name="T63" fmla="*/ 169 h 180"/>
                <a:gd name="T64" fmla="*/ 0 w 365"/>
                <a:gd name="T65" fmla="*/ 16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 h="180">
                  <a:moveTo>
                    <a:pt x="0" y="169"/>
                  </a:moveTo>
                  <a:lnTo>
                    <a:pt x="169" y="133"/>
                  </a:lnTo>
                  <a:lnTo>
                    <a:pt x="199" y="123"/>
                  </a:lnTo>
                  <a:lnTo>
                    <a:pt x="211" y="127"/>
                  </a:lnTo>
                  <a:lnTo>
                    <a:pt x="224" y="153"/>
                  </a:lnTo>
                  <a:lnTo>
                    <a:pt x="243" y="157"/>
                  </a:lnTo>
                  <a:lnTo>
                    <a:pt x="254" y="178"/>
                  </a:lnTo>
                  <a:lnTo>
                    <a:pt x="266" y="180"/>
                  </a:lnTo>
                  <a:lnTo>
                    <a:pt x="279" y="159"/>
                  </a:lnTo>
                  <a:lnTo>
                    <a:pt x="285" y="142"/>
                  </a:lnTo>
                  <a:lnTo>
                    <a:pt x="298" y="165"/>
                  </a:lnTo>
                  <a:lnTo>
                    <a:pt x="365" y="144"/>
                  </a:lnTo>
                  <a:lnTo>
                    <a:pt x="361" y="119"/>
                  </a:lnTo>
                  <a:lnTo>
                    <a:pt x="342" y="87"/>
                  </a:lnTo>
                  <a:lnTo>
                    <a:pt x="332" y="83"/>
                  </a:lnTo>
                  <a:lnTo>
                    <a:pt x="321" y="85"/>
                  </a:lnTo>
                  <a:lnTo>
                    <a:pt x="323" y="91"/>
                  </a:lnTo>
                  <a:lnTo>
                    <a:pt x="338" y="93"/>
                  </a:lnTo>
                  <a:lnTo>
                    <a:pt x="344" y="123"/>
                  </a:lnTo>
                  <a:lnTo>
                    <a:pt x="317" y="134"/>
                  </a:lnTo>
                  <a:lnTo>
                    <a:pt x="279" y="110"/>
                  </a:lnTo>
                  <a:lnTo>
                    <a:pt x="266" y="83"/>
                  </a:lnTo>
                  <a:lnTo>
                    <a:pt x="249" y="76"/>
                  </a:lnTo>
                  <a:lnTo>
                    <a:pt x="249" y="83"/>
                  </a:lnTo>
                  <a:lnTo>
                    <a:pt x="232" y="68"/>
                  </a:lnTo>
                  <a:lnTo>
                    <a:pt x="245" y="49"/>
                  </a:lnTo>
                  <a:lnTo>
                    <a:pt x="256" y="32"/>
                  </a:lnTo>
                  <a:lnTo>
                    <a:pt x="235" y="0"/>
                  </a:lnTo>
                  <a:lnTo>
                    <a:pt x="199" y="26"/>
                  </a:lnTo>
                  <a:lnTo>
                    <a:pt x="78" y="57"/>
                  </a:lnTo>
                  <a:lnTo>
                    <a:pt x="0" y="74"/>
                  </a:lnTo>
                  <a:lnTo>
                    <a:pt x="0" y="169"/>
                  </a:lnTo>
                  <a:lnTo>
                    <a:pt x="0" y="16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9" name="Freeform 151"/>
            <p:cNvSpPr>
              <a:spLocks/>
            </p:cNvSpPr>
            <p:nvPr/>
          </p:nvSpPr>
          <p:spPr bwMode="auto">
            <a:xfrm>
              <a:off x="4884" y="838"/>
              <a:ext cx="89" cy="169"/>
            </a:xfrm>
            <a:custGeom>
              <a:avLst/>
              <a:gdLst>
                <a:gd name="T0" fmla="*/ 28 w 177"/>
                <a:gd name="T1" fmla="*/ 139 h 339"/>
                <a:gd name="T2" fmla="*/ 36 w 177"/>
                <a:gd name="T3" fmla="*/ 200 h 339"/>
                <a:gd name="T4" fmla="*/ 82 w 177"/>
                <a:gd name="T5" fmla="*/ 339 h 339"/>
                <a:gd name="T6" fmla="*/ 160 w 177"/>
                <a:gd name="T7" fmla="*/ 322 h 339"/>
                <a:gd name="T8" fmla="*/ 154 w 177"/>
                <a:gd name="T9" fmla="*/ 124 h 339"/>
                <a:gd name="T10" fmla="*/ 175 w 177"/>
                <a:gd name="T11" fmla="*/ 86 h 339"/>
                <a:gd name="T12" fmla="*/ 177 w 177"/>
                <a:gd name="T13" fmla="*/ 0 h 339"/>
                <a:gd name="T14" fmla="*/ 0 w 177"/>
                <a:gd name="T15" fmla="*/ 42 h 339"/>
                <a:gd name="T16" fmla="*/ 28 w 177"/>
                <a:gd name="T17" fmla="*/ 139 h 339"/>
                <a:gd name="T18" fmla="*/ 28 w 177"/>
                <a:gd name="T19" fmla="*/ 13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39">
                  <a:moveTo>
                    <a:pt x="28" y="139"/>
                  </a:moveTo>
                  <a:lnTo>
                    <a:pt x="36" y="200"/>
                  </a:lnTo>
                  <a:lnTo>
                    <a:pt x="82" y="339"/>
                  </a:lnTo>
                  <a:lnTo>
                    <a:pt x="160" y="322"/>
                  </a:lnTo>
                  <a:lnTo>
                    <a:pt x="154" y="124"/>
                  </a:lnTo>
                  <a:lnTo>
                    <a:pt x="175" y="86"/>
                  </a:lnTo>
                  <a:lnTo>
                    <a:pt x="177" y="0"/>
                  </a:lnTo>
                  <a:lnTo>
                    <a:pt x="0" y="42"/>
                  </a:lnTo>
                  <a:lnTo>
                    <a:pt x="28" y="139"/>
                  </a:lnTo>
                  <a:lnTo>
                    <a:pt x="28" y="13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80" name="Freeform 152"/>
            <p:cNvSpPr>
              <a:spLocks/>
            </p:cNvSpPr>
            <p:nvPr/>
          </p:nvSpPr>
          <p:spPr bwMode="auto">
            <a:xfrm>
              <a:off x="4961" y="813"/>
              <a:ext cx="82" cy="185"/>
            </a:xfrm>
            <a:custGeom>
              <a:avLst/>
              <a:gdLst>
                <a:gd name="T0" fmla="*/ 0 w 163"/>
                <a:gd name="T1" fmla="*/ 173 h 371"/>
                <a:gd name="T2" fmla="*/ 21 w 163"/>
                <a:gd name="T3" fmla="*/ 135 h 371"/>
                <a:gd name="T4" fmla="*/ 23 w 163"/>
                <a:gd name="T5" fmla="*/ 49 h 371"/>
                <a:gd name="T6" fmla="*/ 21 w 163"/>
                <a:gd name="T7" fmla="*/ 17 h 371"/>
                <a:gd name="T8" fmla="*/ 53 w 163"/>
                <a:gd name="T9" fmla="*/ 0 h 371"/>
                <a:gd name="T10" fmla="*/ 127 w 163"/>
                <a:gd name="T11" fmla="*/ 232 h 371"/>
                <a:gd name="T12" fmla="*/ 163 w 163"/>
                <a:gd name="T13" fmla="*/ 281 h 371"/>
                <a:gd name="T14" fmla="*/ 163 w 163"/>
                <a:gd name="T15" fmla="*/ 314 h 371"/>
                <a:gd name="T16" fmla="*/ 127 w 163"/>
                <a:gd name="T17" fmla="*/ 340 h 371"/>
                <a:gd name="T18" fmla="*/ 6 w 163"/>
                <a:gd name="T19" fmla="*/ 371 h 371"/>
                <a:gd name="T20" fmla="*/ 0 w 163"/>
                <a:gd name="T21" fmla="*/ 173 h 371"/>
                <a:gd name="T22" fmla="*/ 0 w 163"/>
                <a:gd name="T23" fmla="*/ 17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371">
                  <a:moveTo>
                    <a:pt x="0" y="173"/>
                  </a:moveTo>
                  <a:lnTo>
                    <a:pt x="21" y="135"/>
                  </a:lnTo>
                  <a:lnTo>
                    <a:pt x="23" y="49"/>
                  </a:lnTo>
                  <a:lnTo>
                    <a:pt x="21" y="17"/>
                  </a:lnTo>
                  <a:lnTo>
                    <a:pt x="53" y="0"/>
                  </a:lnTo>
                  <a:lnTo>
                    <a:pt x="127" y="232"/>
                  </a:lnTo>
                  <a:lnTo>
                    <a:pt x="163" y="281"/>
                  </a:lnTo>
                  <a:lnTo>
                    <a:pt x="163" y="314"/>
                  </a:lnTo>
                  <a:lnTo>
                    <a:pt x="127" y="340"/>
                  </a:lnTo>
                  <a:lnTo>
                    <a:pt x="6" y="371"/>
                  </a:lnTo>
                  <a:lnTo>
                    <a:pt x="0" y="173"/>
                  </a:lnTo>
                  <a:lnTo>
                    <a:pt x="0" y="17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81" name="Freeform 153"/>
            <p:cNvSpPr>
              <a:spLocks/>
            </p:cNvSpPr>
            <p:nvPr/>
          </p:nvSpPr>
          <p:spPr bwMode="auto">
            <a:xfrm>
              <a:off x="4988" y="649"/>
              <a:ext cx="200" cy="305"/>
            </a:xfrm>
            <a:custGeom>
              <a:avLst/>
              <a:gdLst>
                <a:gd name="T0" fmla="*/ 0 w 399"/>
                <a:gd name="T1" fmla="*/ 329 h 610"/>
                <a:gd name="T2" fmla="*/ 23 w 399"/>
                <a:gd name="T3" fmla="*/ 331 h 610"/>
                <a:gd name="T4" fmla="*/ 25 w 399"/>
                <a:gd name="T5" fmla="*/ 291 h 610"/>
                <a:gd name="T6" fmla="*/ 53 w 399"/>
                <a:gd name="T7" fmla="*/ 236 h 610"/>
                <a:gd name="T8" fmla="*/ 40 w 399"/>
                <a:gd name="T9" fmla="*/ 196 h 610"/>
                <a:gd name="T10" fmla="*/ 97 w 399"/>
                <a:gd name="T11" fmla="*/ 4 h 610"/>
                <a:gd name="T12" fmla="*/ 110 w 399"/>
                <a:gd name="T13" fmla="*/ 4 h 610"/>
                <a:gd name="T14" fmla="*/ 114 w 399"/>
                <a:gd name="T15" fmla="*/ 29 h 610"/>
                <a:gd name="T16" fmla="*/ 171 w 399"/>
                <a:gd name="T17" fmla="*/ 8 h 610"/>
                <a:gd name="T18" fmla="*/ 173 w 399"/>
                <a:gd name="T19" fmla="*/ 0 h 610"/>
                <a:gd name="T20" fmla="*/ 219 w 399"/>
                <a:gd name="T21" fmla="*/ 10 h 610"/>
                <a:gd name="T22" fmla="*/ 293 w 399"/>
                <a:gd name="T23" fmla="*/ 198 h 610"/>
                <a:gd name="T24" fmla="*/ 327 w 399"/>
                <a:gd name="T25" fmla="*/ 200 h 610"/>
                <a:gd name="T26" fmla="*/ 390 w 399"/>
                <a:gd name="T27" fmla="*/ 270 h 610"/>
                <a:gd name="T28" fmla="*/ 380 w 399"/>
                <a:gd name="T29" fmla="*/ 283 h 610"/>
                <a:gd name="T30" fmla="*/ 399 w 399"/>
                <a:gd name="T31" fmla="*/ 283 h 610"/>
                <a:gd name="T32" fmla="*/ 386 w 399"/>
                <a:gd name="T33" fmla="*/ 318 h 610"/>
                <a:gd name="T34" fmla="*/ 356 w 399"/>
                <a:gd name="T35" fmla="*/ 340 h 610"/>
                <a:gd name="T36" fmla="*/ 322 w 399"/>
                <a:gd name="T37" fmla="*/ 357 h 610"/>
                <a:gd name="T38" fmla="*/ 318 w 399"/>
                <a:gd name="T39" fmla="*/ 380 h 610"/>
                <a:gd name="T40" fmla="*/ 299 w 399"/>
                <a:gd name="T41" fmla="*/ 359 h 610"/>
                <a:gd name="T42" fmla="*/ 268 w 399"/>
                <a:gd name="T43" fmla="*/ 384 h 610"/>
                <a:gd name="T44" fmla="*/ 253 w 399"/>
                <a:gd name="T45" fmla="*/ 384 h 610"/>
                <a:gd name="T46" fmla="*/ 240 w 399"/>
                <a:gd name="T47" fmla="*/ 369 h 610"/>
                <a:gd name="T48" fmla="*/ 232 w 399"/>
                <a:gd name="T49" fmla="*/ 443 h 610"/>
                <a:gd name="T50" fmla="*/ 204 w 399"/>
                <a:gd name="T51" fmla="*/ 454 h 610"/>
                <a:gd name="T52" fmla="*/ 190 w 399"/>
                <a:gd name="T53" fmla="*/ 483 h 610"/>
                <a:gd name="T54" fmla="*/ 173 w 399"/>
                <a:gd name="T55" fmla="*/ 483 h 610"/>
                <a:gd name="T56" fmla="*/ 133 w 399"/>
                <a:gd name="T57" fmla="*/ 527 h 610"/>
                <a:gd name="T58" fmla="*/ 131 w 399"/>
                <a:gd name="T59" fmla="*/ 561 h 610"/>
                <a:gd name="T60" fmla="*/ 122 w 399"/>
                <a:gd name="T61" fmla="*/ 574 h 610"/>
                <a:gd name="T62" fmla="*/ 110 w 399"/>
                <a:gd name="T63" fmla="*/ 610 h 610"/>
                <a:gd name="T64" fmla="*/ 74 w 399"/>
                <a:gd name="T65" fmla="*/ 561 h 610"/>
                <a:gd name="T66" fmla="*/ 0 w 399"/>
                <a:gd name="T67" fmla="*/ 329 h 610"/>
                <a:gd name="T68" fmla="*/ 0 w 399"/>
                <a:gd name="T69" fmla="*/ 32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9" h="610">
                  <a:moveTo>
                    <a:pt x="0" y="329"/>
                  </a:moveTo>
                  <a:lnTo>
                    <a:pt x="23" y="331"/>
                  </a:lnTo>
                  <a:lnTo>
                    <a:pt x="25" y="291"/>
                  </a:lnTo>
                  <a:lnTo>
                    <a:pt x="53" y="236"/>
                  </a:lnTo>
                  <a:lnTo>
                    <a:pt x="40" y="196"/>
                  </a:lnTo>
                  <a:lnTo>
                    <a:pt x="97" y="4"/>
                  </a:lnTo>
                  <a:lnTo>
                    <a:pt x="110" y="4"/>
                  </a:lnTo>
                  <a:lnTo>
                    <a:pt x="114" y="29"/>
                  </a:lnTo>
                  <a:lnTo>
                    <a:pt x="171" y="8"/>
                  </a:lnTo>
                  <a:lnTo>
                    <a:pt x="173" y="0"/>
                  </a:lnTo>
                  <a:lnTo>
                    <a:pt x="219" y="10"/>
                  </a:lnTo>
                  <a:lnTo>
                    <a:pt x="293" y="198"/>
                  </a:lnTo>
                  <a:lnTo>
                    <a:pt x="327" y="200"/>
                  </a:lnTo>
                  <a:lnTo>
                    <a:pt x="390" y="270"/>
                  </a:lnTo>
                  <a:lnTo>
                    <a:pt x="380" y="283"/>
                  </a:lnTo>
                  <a:lnTo>
                    <a:pt x="399" y="283"/>
                  </a:lnTo>
                  <a:lnTo>
                    <a:pt x="386" y="318"/>
                  </a:lnTo>
                  <a:lnTo>
                    <a:pt x="356" y="340"/>
                  </a:lnTo>
                  <a:lnTo>
                    <a:pt x="322" y="357"/>
                  </a:lnTo>
                  <a:lnTo>
                    <a:pt x="318" y="380"/>
                  </a:lnTo>
                  <a:lnTo>
                    <a:pt x="299" y="359"/>
                  </a:lnTo>
                  <a:lnTo>
                    <a:pt x="268" y="384"/>
                  </a:lnTo>
                  <a:lnTo>
                    <a:pt x="253" y="384"/>
                  </a:lnTo>
                  <a:lnTo>
                    <a:pt x="240" y="369"/>
                  </a:lnTo>
                  <a:lnTo>
                    <a:pt x="232" y="443"/>
                  </a:lnTo>
                  <a:lnTo>
                    <a:pt x="204" y="454"/>
                  </a:lnTo>
                  <a:lnTo>
                    <a:pt x="190" y="483"/>
                  </a:lnTo>
                  <a:lnTo>
                    <a:pt x="173" y="483"/>
                  </a:lnTo>
                  <a:lnTo>
                    <a:pt x="133" y="527"/>
                  </a:lnTo>
                  <a:lnTo>
                    <a:pt x="131" y="561"/>
                  </a:lnTo>
                  <a:lnTo>
                    <a:pt x="122" y="574"/>
                  </a:lnTo>
                  <a:lnTo>
                    <a:pt x="110" y="610"/>
                  </a:lnTo>
                  <a:lnTo>
                    <a:pt x="74" y="561"/>
                  </a:lnTo>
                  <a:lnTo>
                    <a:pt x="0" y="329"/>
                  </a:lnTo>
                  <a:lnTo>
                    <a:pt x="0" y="32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pic>
        <p:nvPicPr>
          <p:cNvPr id="278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2024" y="4267200"/>
            <a:ext cx="2831169" cy="1620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解读谈判</a:t>
            </a:r>
            <a:endParaRPr lang="zh-CN" altLang="en-US" dirty="0"/>
          </a:p>
        </p:txBody>
      </p:sp>
      <p:sp>
        <p:nvSpPr>
          <p:cNvPr id="3" name="内容占位符 2"/>
          <p:cNvSpPr>
            <a:spLocks noGrp="1"/>
          </p:cNvSpPr>
          <p:nvPr>
            <p:ph idx="1"/>
          </p:nvPr>
        </p:nvSpPr>
        <p:spPr>
          <a:xfrm>
            <a:off x="457200" y="1371600"/>
            <a:ext cx="5943600" cy="4876800"/>
          </a:xfrm>
        </p:spPr>
        <p:txBody>
          <a:bodyPr/>
          <a:lstStyle/>
          <a:p>
            <a:pPr marL="0" lvl="0" indent="0">
              <a:lnSpc>
                <a:spcPct val="150000"/>
              </a:lnSpc>
              <a:spcBef>
                <a:spcPts val="1200"/>
              </a:spcBef>
              <a:spcAft>
                <a:spcPts val="1200"/>
              </a:spcAft>
              <a:buSzPct val="80000"/>
              <a:buNone/>
            </a:pPr>
            <a:r>
              <a:rPr lang="zh-CN" altLang="en-US" sz="2800" b="1" kern="0" dirty="0">
                <a:solidFill>
                  <a:srgbClr val="660033"/>
                </a:solidFill>
                <a:latin typeface="Arial"/>
                <a:ea typeface="黑体"/>
              </a:rPr>
              <a:t>杰勒德 . </a:t>
            </a:r>
            <a:r>
              <a:rPr lang="zh-CN" altLang="en-US" sz="2800" b="1" kern="0" dirty="0" smtClean="0">
                <a:solidFill>
                  <a:srgbClr val="660033"/>
                </a:solidFill>
                <a:latin typeface="Arial"/>
                <a:ea typeface="黑体"/>
              </a:rPr>
              <a:t>尼尔伦伯格</a:t>
            </a:r>
            <a:r>
              <a:rPr lang="zh-CN" altLang="en-US" sz="2000" b="1" kern="0" dirty="0" smtClean="0">
                <a:solidFill>
                  <a:srgbClr val="660033"/>
                </a:solidFill>
                <a:latin typeface="Arial"/>
                <a:ea typeface="黑体"/>
              </a:rPr>
              <a:t>（美国谈判学会会长）</a:t>
            </a:r>
            <a:r>
              <a:rPr lang="zh-CN" altLang="en-US" sz="2800" b="1" kern="0" dirty="0" smtClean="0">
                <a:solidFill>
                  <a:srgbClr val="660033"/>
                </a:solidFill>
                <a:latin typeface="Arial"/>
                <a:ea typeface="黑体"/>
              </a:rPr>
              <a:t>：</a:t>
            </a:r>
            <a:endParaRPr lang="zh-CN" altLang="en-US" sz="2800" b="1" kern="0" dirty="0">
              <a:solidFill>
                <a:srgbClr val="660033"/>
              </a:solidFill>
              <a:latin typeface="Arial"/>
              <a:ea typeface="黑体"/>
            </a:endParaRPr>
          </a:p>
          <a:p>
            <a:pPr lvl="0">
              <a:lnSpc>
                <a:spcPct val="150000"/>
              </a:lnSpc>
              <a:spcBef>
                <a:spcPts val="600"/>
              </a:spcBef>
              <a:spcAft>
                <a:spcPts val="1200"/>
              </a:spcAft>
              <a:buSzPct val="80000"/>
            </a:pPr>
            <a:r>
              <a:rPr lang="zh-CN" altLang="en-US" kern="0" dirty="0" smtClean="0">
                <a:solidFill>
                  <a:srgbClr val="000066"/>
                </a:solidFill>
                <a:latin typeface="Arial"/>
                <a:ea typeface="楷体_GB2312" pitchFamily="49" charset="-122"/>
              </a:rPr>
              <a:t>谈判</a:t>
            </a:r>
            <a:r>
              <a:rPr lang="zh-CN" altLang="en-US" kern="0" dirty="0">
                <a:solidFill>
                  <a:srgbClr val="000066"/>
                </a:solidFill>
                <a:latin typeface="Arial"/>
                <a:ea typeface="楷体_GB2312" pitchFamily="49" charset="-122"/>
              </a:rPr>
              <a:t>不是一场棋赛，不要求决出胜负；谈判也不是一场战争，要将对方消灭或置于死地。相反，谈判是一项互惠的合作事业</a:t>
            </a:r>
            <a:r>
              <a:rPr lang="zh-CN" altLang="en-US" kern="0" dirty="0" smtClean="0">
                <a:solidFill>
                  <a:srgbClr val="000066"/>
                </a:solidFill>
                <a:latin typeface="Arial"/>
                <a:ea typeface="楷体_GB2312" pitchFamily="49" charset="-122"/>
              </a:rPr>
              <a:t>。</a:t>
            </a:r>
            <a:endParaRPr lang="zh-CN" altLang="en-US" kern="0" dirty="0">
              <a:solidFill>
                <a:srgbClr val="000066"/>
              </a:solidFill>
              <a:latin typeface="Arial"/>
              <a:ea typeface="楷体_GB2312" pitchFamily="49" charset="-122"/>
            </a:endParaRPr>
          </a:p>
        </p:txBody>
      </p:sp>
      <p:pic>
        <p:nvPicPr>
          <p:cNvPr id="272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4082473"/>
            <a:ext cx="25146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78717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5.2.2</a:t>
            </a:r>
            <a:r>
              <a:rPr lang="zh-CN" altLang="en-US" sz="2800" b="1" dirty="0" smtClean="0">
                <a:latin typeface="楷体_GB2312" pitchFamily="49" charset="-122"/>
                <a:ea typeface="楷体_GB2312" pitchFamily="49" charset="-122"/>
              </a:rPr>
              <a:t>　拉丁美洲</a:t>
            </a:r>
            <a:r>
              <a:rPr lang="zh-CN" altLang="en-US" sz="2800" b="1" dirty="0">
                <a:latin typeface="楷体_GB2312" pitchFamily="49" charset="-122"/>
                <a:ea typeface="楷体_GB2312" pitchFamily="49" charset="-122"/>
              </a:rPr>
              <a:t>商人的谈判风格</a:t>
            </a:r>
          </a:p>
        </p:txBody>
      </p:sp>
      <p:sp>
        <p:nvSpPr>
          <p:cNvPr id="253955" name="Rectangle 3"/>
          <p:cNvSpPr>
            <a:spLocks noGrp="1" noChangeArrowheads="1"/>
          </p:cNvSpPr>
          <p:nvPr>
            <p:ph idx="1"/>
          </p:nvPr>
        </p:nvSpPr>
        <p:spPr/>
        <p:txBody>
          <a:bodyPr/>
          <a:lstStyle/>
          <a:p>
            <a:pPr>
              <a:lnSpc>
                <a:spcPct val="200000"/>
              </a:lnSpc>
            </a:pPr>
            <a:r>
              <a:rPr lang="zh-CN" altLang="en-US" sz="2000" dirty="0">
                <a:ea typeface="楷体_GB2312" pitchFamily="49" charset="-122"/>
              </a:rPr>
              <a:t>性格开朗、直爽，比较悠闲、恬淡、放得开</a:t>
            </a:r>
          </a:p>
          <a:p>
            <a:pPr>
              <a:lnSpc>
                <a:spcPct val="200000"/>
              </a:lnSpc>
            </a:pPr>
            <a:r>
              <a:rPr lang="zh-CN" altLang="en-US" sz="2000" dirty="0">
                <a:ea typeface="楷体_GB2312" pitchFamily="49" charset="-122"/>
              </a:rPr>
              <a:t>重感情，但责任感不强，信誉较差</a:t>
            </a:r>
          </a:p>
          <a:p>
            <a:pPr>
              <a:lnSpc>
                <a:spcPct val="200000"/>
              </a:lnSpc>
            </a:pPr>
            <a:r>
              <a:rPr lang="zh-CN" altLang="en-US" sz="2000" dirty="0">
                <a:ea typeface="楷体_GB2312" pitchFamily="49" charset="-122"/>
              </a:rPr>
              <a:t>惯于压价</a:t>
            </a:r>
          </a:p>
          <a:p>
            <a:pPr>
              <a:lnSpc>
                <a:spcPct val="200000"/>
              </a:lnSpc>
            </a:pPr>
            <a:r>
              <a:rPr lang="zh-CN" altLang="en-US" sz="2000" dirty="0">
                <a:ea typeface="楷体_GB2312" pitchFamily="49" charset="-122"/>
              </a:rPr>
              <a:t>贸易环境不稳定：外汇比较紧张，进口手续复杂</a:t>
            </a:r>
          </a:p>
          <a:p>
            <a:pPr>
              <a:lnSpc>
                <a:spcPct val="200000"/>
              </a:lnSpc>
            </a:pPr>
            <a:r>
              <a:rPr lang="zh-CN" altLang="en-US" sz="2000" dirty="0">
                <a:ea typeface="楷体_GB2312" pitchFamily="49" charset="-122"/>
              </a:rPr>
              <a:t>其他特殊的文化习惯</a:t>
            </a:r>
          </a:p>
          <a:p>
            <a:endParaRPr lang="zh-CN" altLang="en-US" sz="2000" dirty="0">
              <a:ea typeface="楷体_GB2312" pitchFamily="49" charset="-122"/>
            </a:endParaRPr>
          </a:p>
          <a:p>
            <a:endParaRPr lang="en-US" altLang="zh-CN" sz="2000" dirty="0">
              <a:ea typeface="楷体_GB2312" pitchFamily="49"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5.3</a:t>
            </a:r>
            <a:r>
              <a:rPr lang="zh-CN" altLang="en-US" sz="3200" b="1" dirty="0" smtClean="0"/>
              <a:t>　欧洲</a:t>
            </a:r>
            <a:r>
              <a:rPr lang="zh-CN" altLang="en-US" sz="3200" b="1" dirty="0"/>
              <a:t>商人的谈判风格</a:t>
            </a:r>
          </a:p>
        </p:txBody>
      </p:sp>
      <p:sp>
        <p:nvSpPr>
          <p:cNvPr id="254979" name="Rectangle 3"/>
          <p:cNvSpPr>
            <a:spLocks noGrp="1" noChangeArrowheads="1"/>
          </p:cNvSpPr>
          <p:nvPr>
            <p:ph idx="1"/>
          </p:nvPr>
        </p:nvSpPr>
        <p:spPr/>
        <p:txBody>
          <a:bodyPr/>
          <a:lstStyle/>
          <a:p>
            <a:pPr>
              <a:lnSpc>
                <a:spcPct val="165000"/>
              </a:lnSpc>
              <a:buFontTx/>
              <a:buNone/>
            </a:pPr>
            <a:r>
              <a:rPr lang="en-US" altLang="zh-CN" sz="2800" b="1" dirty="0" smtClean="0">
                <a:solidFill>
                  <a:srgbClr val="660033"/>
                </a:solidFill>
                <a:latin typeface="楷体_GB2312" pitchFamily="49" charset="-122"/>
                <a:ea typeface="楷体_GB2312" pitchFamily="49" charset="-122"/>
              </a:rPr>
              <a:t>5.3.1</a:t>
            </a:r>
            <a:r>
              <a:rPr lang="zh-CN" altLang="en-US" sz="2800" b="1" dirty="0" smtClean="0">
                <a:solidFill>
                  <a:srgbClr val="660033"/>
                </a:solidFill>
                <a:latin typeface="楷体_GB2312" pitchFamily="49" charset="-122"/>
                <a:ea typeface="楷体_GB2312" pitchFamily="49" charset="-122"/>
              </a:rPr>
              <a:t>　英国</a:t>
            </a:r>
            <a:r>
              <a:rPr lang="zh-CN" altLang="en-US" sz="2800" b="1" dirty="0">
                <a:solidFill>
                  <a:srgbClr val="660033"/>
                </a:solidFill>
                <a:latin typeface="楷体_GB2312" pitchFamily="49" charset="-122"/>
                <a:ea typeface="楷体_GB2312" pitchFamily="49" charset="-122"/>
              </a:rPr>
              <a:t>商人的谈判风格</a:t>
            </a:r>
            <a:endParaRPr lang="zh-CN" altLang="en-US" sz="2000" dirty="0">
              <a:solidFill>
                <a:srgbClr val="660033"/>
              </a:solidFill>
              <a:latin typeface="楷体_GB2312" pitchFamily="49" charset="-122"/>
              <a:ea typeface="楷体_GB2312" pitchFamily="49" charset="-122"/>
            </a:endParaRPr>
          </a:p>
          <a:p>
            <a:pPr>
              <a:lnSpc>
                <a:spcPct val="165000"/>
              </a:lnSpc>
              <a:buFontTx/>
              <a:buNone/>
            </a:pPr>
            <a:r>
              <a:rPr lang="zh-CN" altLang="en-US" sz="2000" dirty="0">
                <a:latin typeface="楷体_GB2312" pitchFamily="49" charset="-122"/>
                <a:ea typeface="楷体_GB2312" pitchFamily="49" charset="-122"/>
              </a:rPr>
              <a:t>●传统，保留有浓郁的</a:t>
            </a:r>
            <a:r>
              <a:rPr lang="zh-CN" altLang="en-US" sz="2000" dirty="0">
                <a:latin typeface="Arial"/>
                <a:ea typeface="楷体_GB2312" pitchFamily="49" charset="-122"/>
              </a:rPr>
              <a:t>“</a:t>
            </a:r>
            <a:r>
              <a:rPr lang="zh-CN" altLang="en-US" sz="2000" dirty="0">
                <a:latin typeface="楷体_GB2312" pitchFamily="49" charset="-122"/>
                <a:ea typeface="楷体_GB2312" pitchFamily="49" charset="-122"/>
              </a:rPr>
              <a:t>古风</a:t>
            </a:r>
            <a:r>
              <a:rPr lang="zh-CN" altLang="en-US" sz="2000" dirty="0">
                <a:latin typeface="Arial"/>
                <a:ea typeface="楷体_GB2312" pitchFamily="49" charset="-122"/>
              </a:rPr>
              <a:t>”</a:t>
            </a:r>
            <a:endParaRPr lang="zh-CN" altLang="en-US" sz="2000" dirty="0">
              <a:latin typeface="楷体_GB2312" pitchFamily="49" charset="-122"/>
              <a:ea typeface="楷体_GB2312" pitchFamily="49" charset="-122"/>
            </a:endParaRPr>
          </a:p>
          <a:p>
            <a:pPr>
              <a:lnSpc>
                <a:spcPct val="165000"/>
              </a:lnSpc>
              <a:buFontTx/>
              <a:buNone/>
            </a:pPr>
            <a:r>
              <a:rPr lang="zh-CN" altLang="en-US" sz="2000" dirty="0">
                <a:latin typeface="楷体_GB2312" pitchFamily="49" charset="-122"/>
                <a:ea typeface="楷体_GB2312" pitchFamily="49" charset="-122"/>
              </a:rPr>
              <a:t>●言行持重，不轻易与对方建立个人关系</a:t>
            </a:r>
          </a:p>
          <a:p>
            <a:pPr>
              <a:lnSpc>
                <a:spcPct val="165000"/>
              </a:lnSpc>
              <a:buFontTx/>
              <a:buNone/>
            </a:pPr>
            <a:r>
              <a:rPr lang="zh-CN" altLang="en-US" sz="2000" dirty="0">
                <a:latin typeface="楷体_GB2312" pitchFamily="49" charset="-122"/>
                <a:ea typeface="楷体_GB2312" pitchFamily="49" charset="-122"/>
              </a:rPr>
              <a:t>●等级制度根深蒂固</a:t>
            </a:r>
          </a:p>
          <a:p>
            <a:pPr>
              <a:lnSpc>
                <a:spcPct val="165000"/>
              </a:lnSpc>
              <a:buFontTx/>
              <a:buNone/>
            </a:pPr>
            <a:r>
              <a:rPr lang="zh-CN" altLang="en-US" sz="2000" dirty="0">
                <a:latin typeface="楷体_GB2312" pitchFamily="49" charset="-122"/>
                <a:ea typeface="楷体_GB2312" pitchFamily="49" charset="-122"/>
              </a:rPr>
              <a:t>●稳健，对物质利益的追求不激烈也不直接表现</a:t>
            </a:r>
          </a:p>
          <a:p>
            <a:pPr>
              <a:lnSpc>
                <a:spcPct val="165000"/>
              </a:lnSpc>
              <a:buFontTx/>
              <a:buNone/>
            </a:pPr>
            <a:r>
              <a:rPr lang="zh-CN" altLang="en-US" sz="2000" dirty="0">
                <a:latin typeface="楷体_GB2312" pitchFamily="49" charset="-122"/>
                <a:ea typeface="楷体_GB2312" pitchFamily="49" charset="-122"/>
              </a:rPr>
              <a:t>●不会轻易认错和道歉</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5.3.2</a:t>
            </a:r>
            <a:r>
              <a:rPr lang="zh-CN" altLang="en-US" sz="2800" b="1" dirty="0" smtClean="0">
                <a:latin typeface="楷体_GB2312" pitchFamily="49" charset="-122"/>
                <a:ea typeface="楷体_GB2312" pitchFamily="49" charset="-122"/>
              </a:rPr>
              <a:t>　德国</a:t>
            </a:r>
            <a:r>
              <a:rPr lang="zh-CN" altLang="en-US" sz="2800" b="1" dirty="0">
                <a:latin typeface="楷体_GB2312" pitchFamily="49" charset="-122"/>
                <a:ea typeface="楷体_GB2312" pitchFamily="49" charset="-122"/>
              </a:rPr>
              <a:t>商人的谈判风格</a:t>
            </a:r>
          </a:p>
        </p:txBody>
      </p:sp>
      <p:sp>
        <p:nvSpPr>
          <p:cNvPr id="256003" name="Rectangle 3"/>
          <p:cNvSpPr>
            <a:spLocks noGrp="1" noChangeArrowheads="1"/>
          </p:cNvSpPr>
          <p:nvPr>
            <p:ph idx="1"/>
          </p:nvPr>
        </p:nvSpPr>
        <p:spPr>
          <a:xfrm>
            <a:off x="685800" y="1828800"/>
            <a:ext cx="7924800" cy="3657600"/>
          </a:xfrm>
        </p:spPr>
        <p:txBody>
          <a:bodyPr/>
          <a:lstStyle/>
          <a:p>
            <a:pPr>
              <a:lnSpc>
                <a:spcPct val="160000"/>
              </a:lnSpc>
            </a:pPr>
            <a:r>
              <a:rPr lang="zh-CN" altLang="en-US" sz="2000">
                <a:ea typeface="楷体_GB2312" pitchFamily="49" charset="-122"/>
              </a:rPr>
              <a:t>对商业事务极其小心谨慎，对人际关系也正规刻板，拘于形式礼节</a:t>
            </a:r>
          </a:p>
          <a:p>
            <a:pPr>
              <a:lnSpc>
                <a:spcPct val="160000"/>
              </a:lnSpc>
            </a:pPr>
            <a:r>
              <a:rPr lang="zh-CN" altLang="en-US" sz="2000">
                <a:ea typeface="楷体_GB2312" pitchFamily="49" charset="-122"/>
              </a:rPr>
              <a:t>时间观念很强，非常守时，公私事皆如此</a:t>
            </a:r>
          </a:p>
          <a:p>
            <a:pPr>
              <a:lnSpc>
                <a:spcPct val="160000"/>
              </a:lnSpc>
            </a:pPr>
            <a:r>
              <a:rPr lang="zh-CN" altLang="en-US" sz="2000">
                <a:ea typeface="楷体_GB2312" pitchFamily="49" charset="-122"/>
              </a:rPr>
              <a:t>虽谨慎保守，但办事雷厉风行，考虑事情周到细致，注重细枝末节，力争任何事都完美无缺谈判果断，极注重计划性和节奏紧凑</a:t>
            </a:r>
          </a:p>
          <a:p>
            <a:pPr>
              <a:lnSpc>
                <a:spcPct val="160000"/>
              </a:lnSpc>
            </a:pPr>
            <a:r>
              <a:rPr lang="zh-CN" altLang="en-US" sz="2000">
                <a:ea typeface="楷体_GB2312" pitchFamily="49" charset="-122"/>
              </a:rPr>
              <a:t>强硬的谈判风格给人以固执己见、缺乏灵活性的印象</a:t>
            </a:r>
          </a:p>
          <a:p>
            <a:pPr>
              <a:lnSpc>
                <a:spcPct val="160000"/>
              </a:lnSpc>
            </a:pPr>
            <a:r>
              <a:rPr lang="zh-CN" altLang="en-US" sz="2000">
                <a:ea typeface="楷体_GB2312" pitchFamily="49" charset="-122"/>
              </a:rPr>
              <a:t>极尊重契约，有</a:t>
            </a:r>
            <a:r>
              <a:rPr lang="zh-CN" altLang="en-US" sz="2000">
                <a:latin typeface="Arial"/>
                <a:ea typeface="楷体_GB2312" pitchFamily="49" charset="-122"/>
              </a:rPr>
              <a:t>“</a:t>
            </a:r>
            <a:r>
              <a:rPr lang="zh-CN" altLang="en-US" sz="2000">
                <a:ea typeface="楷体_GB2312" pitchFamily="49" charset="-122"/>
              </a:rPr>
              <a:t>契约之民</a:t>
            </a:r>
            <a:r>
              <a:rPr lang="zh-CN" altLang="en-US" sz="2000">
                <a:latin typeface="Arial"/>
                <a:ea typeface="楷体_GB2312" pitchFamily="49" charset="-122"/>
              </a:rPr>
              <a:t>”</a:t>
            </a:r>
            <a:r>
              <a:rPr lang="zh-CN" altLang="en-US" sz="2000">
                <a:ea typeface="楷体_GB2312" pitchFamily="49" charset="-122"/>
              </a:rPr>
              <a:t>的雅称</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5.3.3</a:t>
            </a:r>
            <a:r>
              <a:rPr lang="zh-CN" altLang="en-US" sz="2800" b="1" dirty="0" smtClean="0">
                <a:latin typeface="楷体_GB2312" pitchFamily="49" charset="-122"/>
                <a:ea typeface="楷体_GB2312" pitchFamily="49" charset="-122"/>
              </a:rPr>
              <a:t>　法国</a:t>
            </a:r>
            <a:r>
              <a:rPr lang="zh-CN" altLang="en-US" sz="2800" b="1" dirty="0">
                <a:latin typeface="楷体_GB2312" pitchFamily="49" charset="-122"/>
                <a:ea typeface="楷体_GB2312" pitchFamily="49" charset="-122"/>
              </a:rPr>
              <a:t>商人的谈判风格</a:t>
            </a:r>
          </a:p>
        </p:txBody>
      </p:sp>
      <p:sp>
        <p:nvSpPr>
          <p:cNvPr id="257027" name="Rectangle 3"/>
          <p:cNvSpPr>
            <a:spLocks noGrp="1" noChangeArrowheads="1"/>
          </p:cNvSpPr>
          <p:nvPr>
            <p:ph idx="1"/>
          </p:nvPr>
        </p:nvSpPr>
        <p:spPr/>
        <p:txBody>
          <a:bodyPr/>
          <a:lstStyle/>
          <a:p>
            <a:r>
              <a:rPr lang="zh-CN" altLang="en-US" sz="2000" dirty="0">
                <a:ea typeface="楷体_GB2312" pitchFamily="49" charset="-122"/>
              </a:rPr>
              <a:t>法兰西民族天性乐观、开朗、热情、幽默，极富爱国热情和浪漫情怀</a:t>
            </a:r>
          </a:p>
          <a:p>
            <a:r>
              <a:rPr lang="zh-CN" altLang="en-US" sz="2000" dirty="0">
                <a:ea typeface="楷体_GB2312" pitchFamily="49" charset="-122"/>
              </a:rPr>
              <a:t>天生随意，抱有</a:t>
            </a:r>
            <a:r>
              <a:rPr lang="zh-CN" altLang="en-US" sz="2000" dirty="0">
                <a:latin typeface="Arial"/>
                <a:ea typeface="楷体_GB2312" pitchFamily="49" charset="-122"/>
              </a:rPr>
              <a:t>“</a:t>
            </a:r>
            <a:r>
              <a:rPr lang="zh-CN" altLang="en-US" sz="2000" dirty="0">
                <a:ea typeface="楷体_GB2312" pitchFamily="49" charset="-122"/>
              </a:rPr>
              <a:t>凡事不勉强</a:t>
            </a:r>
            <a:r>
              <a:rPr lang="zh-CN" altLang="en-US" sz="2000" dirty="0">
                <a:latin typeface="Arial"/>
                <a:ea typeface="楷体_GB2312" pitchFamily="49" charset="-122"/>
              </a:rPr>
              <a:t>”</a:t>
            </a:r>
            <a:r>
              <a:rPr lang="zh-CN" altLang="en-US" sz="2000" dirty="0">
                <a:ea typeface="楷体_GB2312" pitchFamily="49" charset="-122"/>
              </a:rPr>
              <a:t>的原则，故而不轻易逾越自己的财力范围</a:t>
            </a:r>
          </a:p>
          <a:p>
            <a:r>
              <a:rPr lang="zh-CN" altLang="en-US" sz="2000" dirty="0">
                <a:ea typeface="楷体_GB2312" pitchFamily="49" charset="-122"/>
              </a:rPr>
              <a:t>生活节奏感十分鲜明，工作时态度认真而投入，讲究效率，休闲时总是痛痛快快地玩一场</a:t>
            </a:r>
          </a:p>
          <a:p>
            <a:r>
              <a:rPr lang="zh-CN" altLang="en-US" sz="2000" dirty="0">
                <a:ea typeface="楷体_GB2312" pitchFamily="49" charset="-122"/>
              </a:rPr>
              <a:t>不喜欢谈判自始至终只谈生意，乐于在开始时，聊一些社会新闻及文化方面的话题，以创造一种轻松友好的气氛</a:t>
            </a:r>
          </a:p>
          <a:p>
            <a:r>
              <a:rPr lang="zh-CN" altLang="en-US" sz="2000" dirty="0">
                <a:ea typeface="楷体_GB2312" pitchFamily="49" charset="-122"/>
              </a:rPr>
              <a:t>偏爱横向谈判，谈判的重点在于整个交易是否可行，而不重视细节部分</a:t>
            </a:r>
          </a:p>
          <a:p>
            <a:r>
              <a:rPr lang="zh-CN" altLang="en-US" sz="2000" dirty="0">
                <a:ea typeface="楷体_GB2312" pitchFamily="49" charset="-122"/>
              </a:rPr>
              <a:t>比较注重信用，一旦合同建立，会很好地执行</a:t>
            </a:r>
          </a:p>
          <a:p>
            <a:r>
              <a:rPr lang="zh-CN" altLang="en-US" sz="2000" dirty="0">
                <a:ea typeface="楷体_GB2312" pitchFamily="49" charset="-122"/>
              </a:rPr>
              <a:t>十分热爱自己的语言和传统文化</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5.3.4</a:t>
            </a:r>
            <a:r>
              <a:rPr lang="zh-CN" altLang="en-US" sz="2800" b="1" dirty="0" smtClean="0">
                <a:latin typeface="楷体_GB2312" pitchFamily="49" charset="-122"/>
                <a:ea typeface="楷体_GB2312" pitchFamily="49" charset="-122"/>
              </a:rPr>
              <a:t>　意大利</a:t>
            </a:r>
            <a:r>
              <a:rPr lang="zh-CN" altLang="en-US" sz="2800" b="1" dirty="0">
                <a:latin typeface="楷体_GB2312" pitchFamily="49" charset="-122"/>
                <a:ea typeface="楷体_GB2312" pitchFamily="49" charset="-122"/>
              </a:rPr>
              <a:t>商人的谈判风格</a:t>
            </a:r>
          </a:p>
        </p:txBody>
      </p:sp>
      <p:sp>
        <p:nvSpPr>
          <p:cNvPr id="258051" name="Rectangle 3"/>
          <p:cNvSpPr>
            <a:spLocks noGrp="1" noChangeArrowheads="1"/>
          </p:cNvSpPr>
          <p:nvPr>
            <p:ph idx="1"/>
          </p:nvPr>
        </p:nvSpPr>
        <p:spPr/>
        <p:txBody>
          <a:bodyPr/>
          <a:lstStyle/>
          <a:p>
            <a:pPr>
              <a:lnSpc>
                <a:spcPct val="200000"/>
              </a:lnSpc>
            </a:pPr>
            <a:r>
              <a:rPr lang="zh-CN" altLang="en-US" sz="2000">
                <a:ea typeface="楷体_GB2312" pitchFamily="49" charset="-122"/>
              </a:rPr>
              <a:t>商务活动中，重视商人个人的作用</a:t>
            </a:r>
          </a:p>
          <a:p>
            <a:pPr>
              <a:lnSpc>
                <a:spcPct val="200000"/>
              </a:lnSpc>
            </a:pPr>
            <a:r>
              <a:rPr lang="zh-CN" altLang="en-US" sz="2000">
                <a:ea typeface="楷体_GB2312" pitchFamily="49" charset="-122"/>
              </a:rPr>
              <a:t>与他国做生意的热情不高，热衷于国内贸易</a:t>
            </a:r>
          </a:p>
          <a:p>
            <a:pPr>
              <a:lnSpc>
                <a:spcPct val="200000"/>
              </a:lnSpc>
            </a:pPr>
            <a:r>
              <a:rPr lang="zh-CN" altLang="en-US" sz="2000">
                <a:ea typeface="楷体_GB2312" pitchFamily="49" charset="-122"/>
              </a:rPr>
              <a:t>比较内向的社会性格，不主动向外国的风俗习惯和观念看齐</a:t>
            </a:r>
          </a:p>
          <a:p>
            <a:pPr>
              <a:lnSpc>
                <a:spcPct val="200000"/>
              </a:lnSpc>
            </a:pPr>
            <a:r>
              <a:rPr lang="zh-CN" altLang="en-US" sz="2000">
                <a:ea typeface="楷体_GB2312" pitchFamily="49" charset="-122"/>
              </a:rPr>
              <a:t>喜欢争论，不太关注产品质量、性能及交货日期等事宜</a:t>
            </a:r>
          </a:p>
          <a:p>
            <a:pPr>
              <a:lnSpc>
                <a:spcPct val="200000"/>
              </a:lnSpc>
            </a:pPr>
            <a:r>
              <a:rPr lang="zh-CN" altLang="en-US" sz="2000">
                <a:ea typeface="楷体_GB2312" pitchFamily="49" charset="-122"/>
              </a:rPr>
              <a:t>不遵守约会时间</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5.3.5</a:t>
            </a:r>
            <a:r>
              <a:rPr lang="zh-CN" altLang="en-US" sz="2800" b="1" dirty="0" smtClean="0">
                <a:latin typeface="楷体_GB2312" pitchFamily="49" charset="-122"/>
                <a:ea typeface="楷体_GB2312" pitchFamily="49" charset="-122"/>
              </a:rPr>
              <a:t>　俄罗斯</a:t>
            </a:r>
            <a:r>
              <a:rPr lang="zh-CN" altLang="en-US" sz="2800" b="1" dirty="0">
                <a:latin typeface="楷体_GB2312" pitchFamily="49" charset="-122"/>
                <a:ea typeface="楷体_GB2312" pitchFamily="49" charset="-122"/>
              </a:rPr>
              <a:t>商人的谈判风格</a:t>
            </a:r>
          </a:p>
        </p:txBody>
      </p:sp>
      <p:sp>
        <p:nvSpPr>
          <p:cNvPr id="259075" name="Rectangle 3"/>
          <p:cNvSpPr>
            <a:spLocks noGrp="1" noChangeArrowheads="1"/>
          </p:cNvSpPr>
          <p:nvPr>
            <p:ph idx="1"/>
          </p:nvPr>
        </p:nvSpPr>
        <p:spPr/>
        <p:txBody>
          <a:bodyPr/>
          <a:lstStyle/>
          <a:p>
            <a:pPr>
              <a:lnSpc>
                <a:spcPct val="165000"/>
              </a:lnSpc>
            </a:pPr>
            <a:r>
              <a:rPr lang="zh-CN" altLang="en-US" sz="2000">
                <a:ea typeface="楷体_GB2312" pitchFamily="49" charset="-122"/>
              </a:rPr>
              <a:t>以热情好客闻名，非常看重个人关系</a:t>
            </a:r>
          </a:p>
          <a:p>
            <a:pPr>
              <a:lnSpc>
                <a:spcPct val="165000"/>
              </a:lnSpc>
            </a:pPr>
            <a:r>
              <a:rPr lang="zh-CN" altLang="en-US" sz="2000">
                <a:ea typeface="楷体_GB2312" pitchFamily="49" charset="-122"/>
              </a:rPr>
              <a:t>热衷于社会活动</a:t>
            </a:r>
          </a:p>
          <a:p>
            <a:pPr>
              <a:lnSpc>
                <a:spcPct val="165000"/>
              </a:lnSpc>
            </a:pPr>
            <a:r>
              <a:rPr lang="zh-CN" altLang="en-US" sz="2000">
                <a:ea typeface="楷体_GB2312" pitchFamily="49" charset="-122"/>
              </a:rPr>
              <a:t>习惯于照章办事，上情下达，个人的创造性和表现欲不强</a:t>
            </a:r>
          </a:p>
          <a:p>
            <a:pPr>
              <a:lnSpc>
                <a:spcPct val="165000"/>
              </a:lnSpc>
            </a:pPr>
            <a:r>
              <a:rPr lang="zh-CN" altLang="en-US" sz="2000">
                <a:ea typeface="楷体_GB2312" pitchFamily="49" charset="-122"/>
              </a:rPr>
              <a:t>谈判者通常权力有限，也非常谨慎，缺少敏锐性和创新</a:t>
            </a:r>
          </a:p>
          <a:p>
            <a:pPr>
              <a:lnSpc>
                <a:spcPct val="165000"/>
              </a:lnSpc>
            </a:pPr>
            <a:r>
              <a:rPr lang="zh-CN" altLang="en-US" sz="2000">
                <a:ea typeface="楷体_GB2312" pitchFamily="49" charset="-122"/>
              </a:rPr>
              <a:t>民族性格豪爽大方，天性质朴、热情、乐于社交</a:t>
            </a:r>
          </a:p>
          <a:p>
            <a:pPr>
              <a:lnSpc>
                <a:spcPct val="165000"/>
              </a:lnSpc>
            </a:pPr>
            <a:r>
              <a:rPr lang="zh-CN" altLang="en-US" sz="2000">
                <a:ea typeface="楷体_GB2312" pitchFamily="49" charset="-122"/>
              </a:rPr>
              <a:t>善用谈判技巧，堪称讨价还价的行家里手</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latin typeface="楷体_GB2312" pitchFamily="49" charset="-122"/>
                <a:ea typeface="楷体_GB2312" pitchFamily="49" charset="-122"/>
              </a:rPr>
              <a:t>5.3.6 </a:t>
            </a:r>
            <a:r>
              <a:rPr lang="zh-CN" altLang="zh-CN" sz="2800" dirty="0">
                <a:latin typeface="楷体_GB2312" pitchFamily="49" charset="-122"/>
                <a:ea typeface="楷体_GB2312" pitchFamily="49" charset="-122"/>
              </a:rPr>
              <a:t>北欧商人的谈判</a:t>
            </a:r>
            <a:r>
              <a:rPr lang="zh-CN" altLang="zh-CN" sz="2800" dirty="0" smtClean="0">
                <a:latin typeface="楷体_GB2312" pitchFamily="49" charset="-122"/>
                <a:ea typeface="楷体_GB2312" pitchFamily="49" charset="-122"/>
              </a:rPr>
              <a:t>风格</a:t>
            </a:r>
            <a:endParaRPr lang="zh-CN" altLang="en-US" sz="2800" dirty="0">
              <a:latin typeface="楷体_GB2312" pitchFamily="49" charset="-122"/>
              <a:ea typeface="楷体_GB2312" pitchFamily="49" charset="-122"/>
            </a:endParaRPr>
          </a:p>
        </p:txBody>
      </p:sp>
      <p:sp>
        <p:nvSpPr>
          <p:cNvPr id="3" name="内容占位符 2"/>
          <p:cNvSpPr>
            <a:spLocks noGrp="1"/>
          </p:cNvSpPr>
          <p:nvPr>
            <p:ph idx="1"/>
          </p:nvPr>
        </p:nvSpPr>
        <p:spPr>
          <a:xfrm>
            <a:off x="685800" y="1447800"/>
            <a:ext cx="7772400" cy="4724400"/>
          </a:xfrm>
        </p:spPr>
        <p:txBody>
          <a:bodyPr>
            <a:normAutofit fontScale="92500" lnSpcReduction="20000"/>
          </a:bodyPr>
          <a:lstStyle/>
          <a:p>
            <a:pPr>
              <a:lnSpc>
                <a:spcPct val="120000"/>
              </a:lnSpc>
              <a:spcBef>
                <a:spcPts val="600"/>
              </a:spcBef>
            </a:pPr>
            <a:r>
              <a:rPr lang="zh-CN" altLang="zh-CN" dirty="0" smtClean="0">
                <a:latin typeface="楷体_GB2312" pitchFamily="49" charset="-122"/>
                <a:ea typeface="楷体_GB2312" pitchFamily="49" charset="-122"/>
              </a:rPr>
              <a:t>北欧</a:t>
            </a:r>
            <a:r>
              <a:rPr lang="zh-CN" altLang="zh-CN" dirty="0">
                <a:latin typeface="楷体_GB2312" pitchFamily="49" charset="-122"/>
                <a:ea typeface="楷体_GB2312" pitchFamily="49" charset="-122"/>
              </a:rPr>
              <a:t>商人是务实型的，工作计划性很强</a:t>
            </a:r>
            <a:r>
              <a:rPr lang="zh-CN" altLang="zh-CN" dirty="0" smtClean="0">
                <a:latin typeface="楷体_GB2312" pitchFamily="49" charset="-122"/>
                <a:ea typeface="楷体_GB2312" pitchFamily="49" charset="-122"/>
              </a:rPr>
              <a:t>，凡事</a:t>
            </a:r>
            <a:r>
              <a:rPr lang="zh-CN" altLang="zh-CN" dirty="0">
                <a:latin typeface="楷体_GB2312" pitchFamily="49" charset="-122"/>
                <a:ea typeface="楷体_GB2312" pitchFamily="49" charset="-122"/>
              </a:rPr>
              <a:t>按部就班，</a:t>
            </a:r>
            <a:r>
              <a:rPr lang="zh-CN" altLang="zh-CN" dirty="0" smtClean="0">
                <a:latin typeface="楷体_GB2312" pitchFamily="49" charset="-122"/>
                <a:ea typeface="楷体_GB2312" pitchFamily="49" charset="-122"/>
              </a:rPr>
              <a:t>规规矩矩</a:t>
            </a:r>
            <a:r>
              <a:rPr lang="zh-CN" altLang="en-US" dirty="0" smtClean="0">
                <a:latin typeface="楷体_GB2312" pitchFamily="49" charset="-122"/>
                <a:ea typeface="楷体_GB2312" pitchFamily="49" charset="-122"/>
              </a:rPr>
              <a:t>，</a:t>
            </a:r>
            <a:r>
              <a:rPr lang="zh-CN" altLang="zh-CN" dirty="0" smtClean="0">
                <a:latin typeface="楷体_GB2312" pitchFamily="49" charset="-122"/>
                <a:ea typeface="楷体_GB2312" pitchFamily="49" charset="-122"/>
              </a:rPr>
              <a:t>谈判</a:t>
            </a:r>
            <a:r>
              <a:rPr lang="zh-CN" altLang="zh-CN" dirty="0">
                <a:latin typeface="楷体_GB2312" pitchFamily="49" charset="-122"/>
                <a:ea typeface="楷体_GB2312" pitchFamily="49" charset="-122"/>
              </a:rPr>
              <a:t>节奏较为</a:t>
            </a:r>
            <a:r>
              <a:rPr lang="zh-CN" altLang="zh-CN" dirty="0" smtClean="0">
                <a:latin typeface="楷体_GB2312" pitchFamily="49" charset="-122"/>
                <a:ea typeface="楷体_GB2312" pitchFamily="49" charset="-122"/>
              </a:rPr>
              <a:t>舒缓。</a:t>
            </a:r>
            <a:endParaRPr lang="zh-CN" altLang="zh-CN" dirty="0">
              <a:latin typeface="楷体_GB2312" pitchFamily="49" charset="-122"/>
              <a:ea typeface="楷体_GB2312" pitchFamily="49" charset="-122"/>
            </a:endParaRPr>
          </a:p>
          <a:p>
            <a:pPr>
              <a:lnSpc>
                <a:spcPct val="120000"/>
              </a:lnSpc>
              <a:spcBef>
                <a:spcPts val="600"/>
              </a:spcBef>
            </a:pPr>
            <a:r>
              <a:rPr lang="zh-CN" altLang="zh-CN" dirty="0" smtClean="0">
                <a:latin typeface="楷体_GB2312" pitchFamily="49" charset="-122"/>
                <a:ea typeface="楷体_GB2312" pitchFamily="49" charset="-122"/>
              </a:rPr>
              <a:t>在</a:t>
            </a:r>
            <a:r>
              <a:rPr lang="zh-CN" altLang="zh-CN" dirty="0">
                <a:latin typeface="楷体_GB2312" pitchFamily="49" charset="-122"/>
                <a:ea typeface="楷体_GB2312" pitchFamily="49" charset="-122"/>
              </a:rPr>
              <a:t>谈判中态度谦恭，非常讲究礼貌，不易激动，善于同外国客商建立良好关系</a:t>
            </a:r>
            <a:r>
              <a:rPr lang="zh-CN" altLang="zh-CN" dirty="0" smtClean="0">
                <a:latin typeface="楷体_GB2312" pitchFamily="49" charset="-122"/>
                <a:ea typeface="楷体_GB2312" pitchFamily="49" charset="-122"/>
              </a:rPr>
              <a:t>。</a:t>
            </a:r>
            <a:endParaRPr lang="en-US" altLang="zh-CN" dirty="0" smtClean="0">
              <a:latin typeface="楷体_GB2312" pitchFamily="49" charset="-122"/>
              <a:ea typeface="楷体_GB2312" pitchFamily="49" charset="-122"/>
            </a:endParaRPr>
          </a:p>
          <a:p>
            <a:pPr>
              <a:lnSpc>
                <a:spcPct val="120000"/>
              </a:lnSpc>
              <a:spcBef>
                <a:spcPts val="600"/>
              </a:spcBef>
            </a:pPr>
            <a:r>
              <a:rPr lang="zh-CN" altLang="zh-CN" dirty="0" smtClean="0">
                <a:latin typeface="楷体_GB2312" pitchFamily="49" charset="-122"/>
                <a:ea typeface="楷体_GB2312" pitchFamily="49" charset="-122"/>
              </a:rPr>
              <a:t>谈判</a:t>
            </a:r>
            <a:r>
              <a:rPr lang="zh-CN" altLang="zh-CN" dirty="0">
                <a:latin typeface="楷体_GB2312" pitchFamily="49" charset="-122"/>
                <a:ea typeface="楷体_GB2312" pitchFamily="49" charset="-122"/>
              </a:rPr>
              <a:t>风格坦诚，不隐藏自己的观点，善于提出各种建设性方案</a:t>
            </a:r>
            <a:r>
              <a:rPr lang="zh-CN"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同时，</a:t>
            </a:r>
            <a:r>
              <a:rPr lang="zh-CN" altLang="zh-CN" dirty="0" smtClean="0">
                <a:latin typeface="楷体_GB2312" pitchFamily="49" charset="-122"/>
                <a:ea typeface="楷体_GB2312" pitchFamily="49" charset="-122"/>
              </a:rPr>
              <a:t>具有</a:t>
            </a:r>
            <a:r>
              <a:rPr lang="zh-CN" altLang="zh-CN" dirty="0">
                <a:latin typeface="楷体_GB2312" pitchFamily="49" charset="-122"/>
                <a:ea typeface="楷体_GB2312" pitchFamily="49" charset="-122"/>
              </a:rPr>
              <a:t>相当的顽固性和自主性，这也</a:t>
            </a:r>
            <a:r>
              <a:rPr lang="zh-CN" altLang="zh-CN" dirty="0" smtClean="0">
                <a:latin typeface="楷体_GB2312" pitchFamily="49" charset="-122"/>
                <a:ea typeface="楷体_GB2312" pitchFamily="49" charset="-122"/>
              </a:rPr>
              <a:t>是</a:t>
            </a:r>
            <a:r>
              <a:rPr lang="zh-CN" altLang="en-US" dirty="0" smtClean="0">
                <a:latin typeface="楷体_GB2312" pitchFamily="49" charset="-122"/>
                <a:ea typeface="楷体_GB2312" pitchFamily="49" charset="-122"/>
              </a:rPr>
              <a:t>他们</a:t>
            </a:r>
            <a:r>
              <a:rPr lang="zh-CN" altLang="zh-CN" dirty="0" smtClean="0">
                <a:latin typeface="楷体_GB2312" pitchFamily="49" charset="-122"/>
                <a:ea typeface="楷体_GB2312" pitchFamily="49" charset="-122"/>
              </a:rPr>
              <a:t>一</a:t>
            </a:r>
            <a:r>
              <a:rPr lang="zh-CN" altLang="zh-CN" dirty="0">
                <a:latin typeface="楷体_GB2312" pitchFamily="49" charset="-122"/>
                <a:ea typeface="楷体_GB2312" pitchFamily="49" charset="-122"/>
              </a:rPr>
              <a:t>种自尊心强的表现。</a:t>
            </a:r>
          </a:p>
          <a:p>
            <a:pPr>
              <a:lnSpc>
                <a:spcPct val="120000"/>
              </a:lnSpc>
              <a:spcBef>
                <a:spcPts val="600"/>
              </a:spcBef>
            </a:pPr>
            <a:r>
              <a:rPr lang="zh-CN" altLang="zh-CN" dirty="0" smtClean="0">
                <a:latin typeface="楷体_GB2312" pitchFamily="49" charset="-122"/>
                <a:ea typeface="楷体_GB2312" pitchFamily="49" charset="-122"/>
              </a:rPr>
              <a:t>不</a:t>
            </a:r>
            <a:r>
              <a:rPr lang="zh-CN" altLang="zh-CN" dirty="0">
                <a:latin typeface="楷体_GB2312" pitchFamily="49" charset="-122"/>
                <a:ea typeface="楷体_GB2312" pitchFamily="49" charset="-122"/>
              </a:rPr>
              <a:t>喜欢无休止的讨价还价，他们希望对方的公司在市场上是优秀的，希望对方提出的建议是他们所能得到的最好的</a:t>
            </a:r>
            <a:r>
              <a:rPr lang="zh-CN" altLang="zh-CN" dirty="0" smtClean="0">
                <a:latin typeface="楷体_GB2312" pitchFamily="49" charset="-122"/>
                <a:ea typeface="楷体_GB2312" pitchFamily="49" charset="-122"/>
              </a:rPr>
              <a:t>建议。</a:t>
            </a:r>
            <a:endParaRPr lang="en-US" altLang="zh-CN" dirty="0" smtClean="0">
              <a:latin typeface="楷体_GB2312" pitchFamily="49" charset="-122"/>
              <a:ea typeface="楷体_GB2312" pitchFamily="49" charset="-122"/>
            </a:endParaRPr>
          </a:p>
          <a:p>
            <a:pPr>
              <a:lnSpc>
                <a:spcPct val="120000"/>
              </a:lnSpc>
              <a:spcBef>
                <a:spcPts val="600"/>
              </a:spcBef>
            </a:pPr>
            <a:r>
              <a:rPr lang="zh-CN" altLang="zh-CN" dirty="0" smtClean="0">
                <a:latin typeface="楷体_GB2312" pitchFamily="49" charset="-122"/>
                <a:ea typeface="楷体_GB2312" pitchFamily="49" charset="-122"/>
              </a:rPr>
              <a:t>性格</a:t>
            </a:r>
            <a:r>
              <a:rPr lang="zh-CN" altLang="zh-CN" dirty="0">
                <a:latin typeface="楷体_GB2312" pitchFamily="49" charset="-122"/>
                <a:ea typeface="楷体_GB2312" pitchFamily="49" charset="-122"/>
              </a:rPr>
              <a:t>较为保守，他们更倾向于尽力保护他们现在所拥有的</a:t>
            </a:r>
            <a:r>
              <a:rPr lang="zh-CN" altLang="zh-CN" dirty="0" smtClean="0">
                <a:latin typeface="楷体_GB2312" pitchFamily="49" charset="-122"/>
                <a:ea typeface="楷体_GB2312" pitchFamily="49" charset="-122"/>
              </a:rPr>
              <a:t>东西</a:t>
            </a:r>
            <a:r>
              <a:rPr lang="zh-CN" altLang="en-US" dirty="0" smtClean="0">
                <a:latin typeface="楷体_GB2312" pitchFamily="49" charset="-122"/>
                <a:ea typeface="楷体_GB2312" pitchFamily="49" charset="-122"/>
              </a:rPr>
              <a:t>，</a:t>
            </a:r>
            <a:r>
              <a:rPr lang="zh-CN" altLang="zh-CN" dirty="0" smtClean="0">
                <a:latin typeface="楷体_GB2312" pitchFamily="49" charset="-122"/>
                <a:ea typeface="楷体_GB2312" pitchFamily="49" charset="-122"/>
              </a:rPr>
              <a:t>在</a:t>
            </a:r>
            <a:r>
              <a:rPr lang="zh-CN" altLang="zh-CN" dirty="0">
                <a:latin typeface="楷体_GB2312" pitchFamily="49" charset="-122"/>
                <a:ea typeface="楷体_GB2312" pitchFamily="49" charset="-122"/>
              </a:rPr>
              <a:t>谈判中更多地把注意力集中在怎样作出让步才能保住合同</a:t>
            </a:r>
            <a:r>
              <a:rPr lang="zh-CN" altLang="zh-CN" dirty="0" smtClean="0">
                <a:latin typeface="楷体_GB2312" pitchFamily="49" charset="-122"/>
                <a:ea typeface="楷体_GB2312" pitchFamily="49" charset="-122"/>
              </a:rPr>
              <a:t>上。</a:t>
            </a:r>
            <a:endParaRPr lang="zh-CN" altLang="zh-CN" dirty="0">
              <a:latin typeface="楷体_GB2312" pitchFamily="49" charset="-122"/>
              <a:ea typeface="楷体_GB2312" pitchFamily="49" charset="-122"/>
            </a:endParaRPr>
          </a:p>
        </p:txBody>
      </p:sp>
    </p:spTree>
    <p:extLst>
      <p:ext uri="{BB962C8B-B14F-4D97-AF65-F5344CB8AC3E}">
        <p14:creationId xmlns:p14="http://schemas.microsoft.com/office/powerpoint/2010/main" val="36704443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5.4</a:t>
            </a:r>
            <a:r>
              <a:rPr lang="zh-CN" altLang="en-US" sz="3200" b="1" dirty="0" smtClean="0"/>
              <a:t>　亚洲</a:t>
            </a:r>
            <a:r>
              <a:rPr lang="zh-CN" altLang="en-US" sz="3200" b="1" dirty="0"/>
              <a:t>商人的谈判风格</a:t>
            </a:r>
          </a:p>
        </p:txBody>
      </p:sp>
      <p:sp>
        <p:nvSpPr>
          <p:cNvPr id="260099" name="Rectangle 3"/>
          <p:cNvSpPr>
            <a:spLocks noGrp="1" noChangeArrowheads="1"/>
          </p:cNvSpPr>
          <p:nvPr>
            <p:ph idx="1"/>
          </p:nvPr>
        </p:nvSpPr>
        <p:spPr/>
        <p:txBody>
          <a:bodyPr/>
          <a:lstStyle/>
          <a:p>
            <a:pPr>
              <a:lnSpc>
                <a:spcPct val="90000"/>
              </a:lnSpc>
              <a:buFontTx/>
              <a:buNone/>
            </a:pPr>
            <a:r>
              <a:rPr lang="en-US" altLang="zh-CN" sz="2800" b="1" dirty="0" smtClean="0">
                <a:solidFill>
                  <a:srgbClr val="660033"/>
                </a:solidFill>
                <a:latin typeface="楷体_GB2312" pitchFamily="49" charset="-122"/>
                <a:ea typeface="楷体_GB2312" pitchFamily="49" charset="-122"/>
              </a:rPr>
              <a:t>5.4.1</a:t>
            </a:r>
            <a:r>
              <a:rPr lang="zh-CN" altLang="en-US" sz="2800" b="1" dirty="0" smtClean="0">
                <a:solidFill>
                  <a:srgbClr val="660033"/>
                </a:solidFill>
                <a:latin typeface="楷体_GB2312" pitchFamily="49" charset="-122"/>
                <a:ea typeface="楷体_GB2312" pitchFamily="49" charset="-122"/>
              </a:rPr>
              <a:t>　日本</a:t>
            </a:r>
            <a:r>
              <a:rPr lang="zh-CN" altLang="en-US" sz="2800" b="1" dirty="0">
                <a:solidFill>
                  <a:srgbClr val="660033"/>
                </a:solidFill>
                <a:latin typeface="楷体_GB2312" pitchFamily="49" charset="-122"/>
                <a:ea typeface="楷体_GB2312" pitchFamily="49" charset="-122"/>
              </a:rPr>
              <a:t>商人的谈判风格</a:t>
            </a:r>
          </a:p>
          <a:p>
            <a:pPr>
              <a:lnSpc>
                <a:spcPct val="170000"/>
              </a:lnSpc>
            </a:pPr>
            <a:r>
              <a:rPr lang="zh-CN" altLang="en-US" sz="2000" dirty="0">
                <a:ea typeface="楷体_GB2312" pitchFamily="49" charset="-122"/>
              </a:rPr>
              <a:t>重视通过私人接触或其他形式建立联系渠道</a:t>
            </a:r>
          </a:p>
          <a:p>
            <a:pPr>
              <a:lnSpc>
                <a:spcPct val="170000"/>
              </a:lnSpc>
            </a:pPr>
            <a:r>
              <a:rPr lang="zh-CN" altLang="en-US" sz="2000" dirty="0">
                <a:ea typeface="楷体_GB2312" pitchFamily="49" charset="-122"/>
              </a:rPr>
              <a:t>注重礼节和身份，</a:t>
            </a:r>
            <a:r>
              <a:rPr lang="zh-CN" altLang="en-US" sz="2000" dirty="0">
                <a:latin typeface="Arial"/>
                <a:ea typeface="楷体_GB2312" pitchFamily="49" charset="-122"/>
              </a:rPr>
              <a:t>“</a:t>
            </a:r>
            <a:r>
              <a:rPr lang="zh-CN" altLang="en-US" sz="2000" dirty="0">
                <a:ea typeface="楷体_GB2312" pitchFamily="49" charset="-122"/>
              </a:rPr>
              <a:t>笑脸讨价还价</a:t>
            </a:r>
            <a:r>
              <a:rPr lang="zh-CN" altLang="en-US" sz="2000" dirty="0">
                <a:latin typeface="Arial"/>
                <a:ea typeface="楷体_GB2312" pitchFamily="49" charset="-122"/>
              </a:rPr>
              <a:t>”</a:t>
            </a:r>
            <a:endParaRPr lang="zh-CN" altLang="en-US" sz="2000" dirty="0">
              <a:ea typeface="楷体_GB2312" pitchFamily="49" charset="-122"/>
            </a:endParaRPr>
          </a:p>
          <a:p>
            <a:pPr>
              <a:lnSpc>
                <a:spcPct val="170000"/>
              </a:lnSpc>
            </a:pPr>
            <a:r>
              <a:rPr lang="zh-CN" altLang="en-US" sz="2000" dirty="0">
                <a:ea typeface="楷体_GB2312" pitchFamily="49" charset="-122"/>
              </a:rPr>
              <a:t>注重在谈判中建立和谐的人际关系，信用关系重于合同文本</a:t>
            </a:r>
          </a:p>
          <a:p>
            <a:pPr>
              <a:lnSpc>
                <a:spcPct val="170000"/>
              </a:lnSpc>
            </a:pPr>
            <a:r>
              <a:rPr lang="zh-CN" altLang="en-US" sz="2000" dirty="0">
                <a:ea typeface="楷体_GB2312" pitchFamily="49" charset="-122"/>
              </a:rPr>
              <a:t>强调自下而上的集体决策，决策时间较长</a:t>
            </a:r>
          </a:p>
          <a:p>
            <a:pPr>
              <a:lnSpc>
                <a:spcPct val="170000"/>
              </a:lnSpc>
            </a:pPr>
            <a:r>
              <a:rPr lang="zh-CN" altLang="en-US" sz="2000" dirty="0">
                <a:ea typeface="楷体_GB2312" pitchFamily="49" charset="-122"/>
              </a:rPr>
              <a:t>说话态度婉转暧昧，回避正面冲突和直接的否定词</a:t>
            </a:r>
          </a:p>
        </p:txBody>
      </p:sp>
      <p:sp>
        <p:nvSpPr>
          <p:cNvPr id="2" name="矩形 1"/>
          <p:cNvSpPr/>
          <p:nvPr/>
        </p:nvSpPr>
        <p:spPr>
          <a:xfrm>
            <a:off x="1219200" y="5105400"/>
            <a:ext cx="5791200" cy="400110"/>
          </a:xfrm>
          <a:prstGeom prst="rect">
            <a:avLst/>
          </a:prstGeom>
          <a:solidFill>
            <a:schemeClr val="accent5">
              <a:lumMod val="20000"/>
              <a:lumOff val="80000"/>
            </a:schemeClr>
          </a:solidFill>
        </p:spPr>
        <p:txBody>
          <a:bodyPr wrap="square">
            <a:spAutoFit/>
          </a:bodyPr>
          <a:lstStyle/>
          <a:p>
            <a:r>
              <a:rPr lang="zh-CN" altLang="zh-CN" sz="2000" b="1" dirty="0">
                <a:latin typeface="楷体_GB2312" pitchFamily="49" charset="-122"/>
                <a:ea typeface="楷体_GB2312" pitchFamily="49" charset="-122"/>
              </a:rPr>
              <a:t>【视野拓展】</a:t>
            </a:r>
            <a:r>
              <a:rPr lang="zh-CN" altLang="zh-CN" sz="2000" dirty="0">
                <a:latin typeface="楷体_GB2312" pitchFamily="49" charset="-122"/>
                <a:ea typeface="楷体_GB2312" pitchFamily="49" charset="-122"/>
              </a:rPr>
              <a:t>趣谈各国肢体语言的差异</a:t>
            </a:r>
            <a:r>
              <a:rPr lang="zh-CN" altLang="zh-CN" sz="2000" b="1" dirty="0">
                <a:latin typeface="楷体_GB2312" pitchFamily="49" charset="-122"/>
                <a:ea typeface="楷体_GB2312" pitchFamily="49" charset="-122"/>
              </a:rPr>
              <a:t>（视频）</a:t>
            </a:r>
            <a:endParaRPr lang="zh-CN" altLang="en-US" sz="2000"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5.4.2</a:t>
            </a:r>
            <a:r>
              <a:rPr lang="zh-CN" altLang="en-US" sz="2800" b="1" dirty="0" smtClean="0">
                <a:latin typeface="楷体_GB2312" pitchFamily="49" charset="-122"/>
                <a:ea typeface="楷体_GB2312" pitchFamily="49" charset="-122"/>
              </a:rPr>
              <a:t>　韩国</a:t>
            </a:r>
            <a:r>
              <a:rPr lang="zh-CN" altLang="en-US" sz="2800" b="1" dirty="0">
                <a:latin typeface="楷体_GB2312" pitchFamily="49" charset="-122"/>
                <a:ea typeface="楷体_GB2312" pitchFamily="49" charset="-122"/>
              </a:rPr>
              <a:t>商人的谈判风格</a:t>
            </a:r>
          </a:p>
        </p:txBody>
      </p:sp>
      <p:sp>
        <p:nvSpPr>
          <p:cNvPr id="261123" name="Rectangle 3"/>
          <p:cNvSpPr>
            <a:spLocks noGrp="1" noChangeArrowheads="1"/>
          </p:cNvSpPr>
          <p:nvPr>
            <p:ph idx="1"/>
          </p:nvPr>
        </p:nvSpPr>
        <p:spPr/>
        <p:txBody>
          <a:bodyPr/>
          <a:lstStyle/>
          <a:p>
            <a:pPr>
              <a:lnSpc>
                <a:spcPct val="235000"/>
              </a:lnSpc>
            </a:pPr>
            <a:r>
              <a:rPr lang="zh-CN" altLang="en-US" sz="2000">
                <a:ea typeface="楷体_GB2312" pitchFamily="49" charset="-122"/>
              </a:rPr>
              <a:t>十分重视商务谈判的准备工作</a:t>
            </a:r>
          </a:p>
          <a:p>
            <a:pPr>
              <a:lnSpc>
                <a:spcPct val="235000"/>
              </a:lnSpc>
            </a:pPr>
            <a:r>
              <a:rPr lang="zh-CN" altLang="en-US" sz="2000">
                <a:ea typeface="楷体_GB2312" pitchFamily="49" charset="-122"/>
              </a:rPr>
              <a:t>注重谈判礼仪和创造良好的气氛</a:t>
            </a:r>
          </a:p>
          <a:p>
            <a:pPr>
              <a:lnSpc>
                <a:spcPct val="235000"/>
              </a:lnSpc>
            </a:pPr>
            <a:r>
              <a:rPr lang="zh-CN" altLang="en-US" sz="2000">
                <a:ea typeface="楷体_GB2312" pitchFamily="49" charset="-122"/>
              </a:rPr>
              <a:t>十分重视会谈初始阶段的气氛</a:t>
            </a:r>
          </a:p>
          <a:p>
            <a:pPr>
              <a:lnSpc>
                <a:spcPct val="235000"/>
              </a:lnSpc>
            </a:pPr>
            <a:r>
              <a:rPr lang="zh-CN" altLang="en-US" sz="2000">
                <a:ea typeface="楷体_GB2312" pitchFamily="49" charset="-122"/>
              </a:rPr>
              <a:t>逻辑性强，做事喜欢条理化</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5.4.3</a:t>
            </a:r>
            <a:r>
              <a:rPr lang="zh-CN" altLang="en-US" sz="2800" b="1" dirty="0" smtClean="0">
                <a:latin typeface="楷体_GB2312" pitchFamily="49" charset="-122"/>
                <a:ea typeface="楷体_GB2312" pitchFamily="49" charset="-122"/>
              </a:rPr>
              <a:t>　东南亚</a:t>
            </a:r>
            <a:r>
              <a:rPr lang="zh-CN" altLang="en-US" sz="2800" b="1" dirty="0">
                <a:latin typeface="楷体_GB2312" pitchFamily="49" charset="-122"/>
                <a:ea typeface="楷体_GB2312" pitchFamily="49" charset="-122"/>
              </a:rPr>
              <a:t>商人的谈判风格</a:t>
            </a:r>
          </a:p>
        </p:txBody>
      </p:sp>
      <p:sp>
        <p:nvSpPr>
          <p:cNvPr id="262147" name="Rectangle 3"/>
          <p:cNvSpPr>
            <a:spLocks noGrp="1" noChangeArrowheads="1"/>
          </p:cNvSpPr>
          <p:nvPr>
            <p:ph idx="1"/>
          </p:nvPr>
        </p:nvSpPr>
        <p:spPr/>
        <p:txBody>
          <a:bodyPr/>
          <a:lstStyle/>
          <a:p>
            <a:pPr>
              <a:lnSpc>
                <a:spcPct val="185000"/>
              </a:lnSpc>
            </a:pPr>
            <a:r>
              <a:rPr lang="zh-CN" altLang="en-US" sz="1800">
                <a:ea typeface="楷体_GB2312" pitchFamily="49" charset="-122"/>
              </a:rPr>
              <a:t>十分牢固的宗教信仰</a:t>
            </a:r>
          </a:p>
          <a:p>
            <a:pPr>
              <a:lnSpc>
                <a:spcPct val="185000"/>
              </a:lnSpc>
            </a:pPr>
            <a:r>
              <a:rPr lang="zh-CN" altLang="en-US" sz="1800">
                <a:ea typeface="楷体_GB2312" pitchFamily="49" charset="-122"/>
              </a:rPr>
              <a:t>讲礼貌，绝不在背后评论他人</a:t>
            </a:r>
          </a:p>
          <a:p>
            <a:pPr>
              <a:lnSpc>
                <a:spcPct val="185000"/>
              </a:lnSpc>
            </a:pPr>
            <a:r>
              <a:rPr lang="zh-CN" altLang="en-US" sz="1800">
                <a:ea typeface="楷体_GB2312" pitchFamily="49" charset="-122"/>
              </a:rPr>
              <a:t>印尼商人喜欢有人到家里来访问</a:t>
            </a:r>
          </a:p>
          <a:p>
            <a:pPr>
              <a:lnSpc>
                <a:spcPct val="185000"/>
              </a:lnSpc>
            </a:pPr>
            <a:r>
              <a:rPr lang="zh-CN" altLang="en-US" sz="1800">
                <a:ea typeface="楷体_GB2312" pitchFamily="49" charset="-122"/>
              </a:rPr>
              <a:t>新加坡商人重信义、珍惜友情</a:t>
            </a:r>
          </a:p>
          <a:p>
            <a:pPr>
              <a:lnSpc>
                <a:spcPct val="185000"/>
              </a:lnSpc>
            </a:pPr>
            <a:r>
              <a:rPr lang="zh-CN" altLang="en-US" sz="1800">
                <a:ea typeface="楷体_GB2312" pitchFamily="49" charset="-122"/>
              </a:rPr>
              <a:t>泰国商人不信赖别人，依靠家族掌管生意，不铺张浪费，诚实和富于人情味</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AME" val="RectangleShape"/>
</p:tagLst>
</file>

<file path=ppt/tags/tag10.xml><?xml version="1.0" encoding="utf-8"?>
<p:tagLst xmlns:a="http://schemas.openxmlformats.org/drawingml/2006/main" xmlns:r="http://schemas.openxmlformats.org/officeDocument/2006/relationships" xmlns:p="http://schemas.openxmlformats.org/presentationml/2006/main">
  <p:tag name="NAME" val="RectangleText"/>
</p:tagLst>
</file>

<file path=ppt/tags/tag11.xml><?xml version="1.0" encoding="utf-8"?>
<p:tagLst xmlns:a="http://schemas.openxmlformats.org/drawingml/2006/main" xmlns:r="http://schemas.openxmlformats.org/officeDocument/2006/relationships" xmlns:p="http://schemas.openxmlformats.org/presentationml/2006/main">
  <p:tag name="NAME" val="RectangleShape"/>
</p:tagLst>
</file>

<file path=ppt/tags/tag12.xml><?xml version="1.0" encoding="utf-8"?>
<p:tagLst xmlns:a="http://schemas.openxmlformats.org/drawingml/2006/main" xmlns:r="http://schemas.openxmlformats.org/officeDocument/2006/relationships" xmlns:p="http://schemas.openxmlformats.org/presentationml/2006/main">
  <p:tag name="NAME" val="RectangleText"/>
</p:tagLst>
</file>

<file path=ppt/tags/tag13.xml><?xml version="1.0" encoding="utf-8"?>
<p:tagLst xmlns:a="http://schemas.openxmlformats.org/drawingml/2006/main" xmlns:r="http://schemas.openxmlformats.org/officeDocument/2006/relationships" xmlns:p="http://schemas.openxmlformats.org/presentationml/2006/main">
  <p:tag name="NAME" val="RectangleShape"/>
</p:tagLst>
</file>

<file path=ppt/tags/tag14.xml><?xml version="1.0" encoding="utf-8"?>
<p:tagLst xmlns:a="http://schemas.openxmlformats.org/drawingml/2006/main" xmlns:r="http://schemas.openxmlformats.org/officeDocument/2006/relationships" xmlns:p="http://schemas.openxmlformats.org/presentationml/2006/main">
  <p:tag name="NAME" val="RectangleText"/>
</p:tagLst>
</file>

<file path=ppt/tags/tag15.xml><?xml version="1.0" encoding="utf-8"?>
<p:tagLst xmlns:a="http://schemas.openxmlformats.org/drawingml/2006/main" xmlns:r="http://schemas.openxmlformats.org/officeDocument/2006/relationships" xmlns:p="http://schemas.openxmlformats.org/presentationml/2006/main">
  <p:tag name="NAME" val="RectangleShape"/>
</p:tagLst>
</file>

<file path=ppt/tags/tag16.xml><?xml version="1.0" encoding="utf-8"?>
<p:tagLst xmlns:a="http://schemas.openxmlformats.org/drawingml/2006/main" xmlns:r="http://schemas.openxmlformats.org/officeDocument/2006/relationships" xmlns:p="http://schemas.openxmlformats.org/presentationml/2006/main">
  <p:tag name="NAME" val="RectangleText"/>
</p:tagLst>
</file>

<file path=ppt/tags/tag17.xml><?xml version="1.0" encoding="utf-8"?>
<p:tagLst xmlns:a="http://schemas.openxmlformats.org/drawingml/2006/main" xmlns:r="http://schemas.openxmlformats.org/officeDocument/2006/relationships" xmlns:p="http://schemas.openxmlformats.org/presentationml/2006/main">
  <p:tag name="NAME" val="OvalShape"/>
</p:tagLst>
</file>

<file path=ppt/tags/tag18.xml><?xml version="1.0" encoding="utf-8"?>
<p:tagLst xmlns:a="http://schemas.openxmlformats.org/drawingml/2006/main" xmlns:r="http://schemas.openxmlformats.org/officeDocument/2006/relationships" xmlns:p="http://schemas.openxmlformats.org/presentationml/2006/main">
  <p:tag name="NAME" val="OvalText"/>
</p:tagLst>
</file>

<file path=ppt/tags/tag19.xml><?xml version="1.0" encoding="utf-8"?>
<p:tagLst xmlns:a="http://schemas.openxmlformats.org/drawingml/2006/main" xmlns:r="http://schemas.openxmlformats.org/officeDocument/2006/relationships" xmlns:p="http://schemas.openxmlformats.org/presentationml/2006/main">
  <p:tag name="NAME" val="OvalShape"/>
</p:tagLst>
</file>

<file path=ppt/tags/tag2.xml><?xml version="1.0" encoding="utf-8"?>
<p:tagLst xmlns:a="http://schemas.openxmlformats.org/drawingml/2006/main" xmlns:r="http://schemas.openxmlformats.org/officeDocument/2006/relationships" xmlns:p="http://schemas.openxmlformats.org/presentationml/2006/main">
  <p:tag name="NAME" val="RectangleText"/>
</p:tagLst>
</file>

<file path=ppt/tags/tag20.xml><?xml version="1.0" encoding="utf-8"?>
<p:tagLst xmlns:a="http://schemas.openxmlformats.org/drawingml/2006/main" xmlns:r="http://schemas.openxmlformats.org/officeDocument/2006/relationships" xmlns:p="http://schemas.openxmlformats.org/presentationml/2006/main">
  <p:tag name="NAME" val="OvalText"/>
</p:tagLst>
</file>

<file path=ppt/tags/tag21.xml><?xml version="1.0" encoding="utf-8"?>
<p:tagLst xmlns:a="http://schemas.openxmlformats.org/drawingml/2006/main" xmlns:r="http://schemas.openxmlformats.org/officeDocument/2006/relationships" xmlns:p="http://schemas.openxmlformats.org/presentationml/2006/main">
  <p:tag name="NAME" val="OvalShape"/>
</p:tagLst>
</file>

<file path=ppt/tags/tag22.xml><?xml version="1.0" encoding="utf-8"?>
<p:tagLst xmlns:a="http://schemas.openxmlformats.org/drawingml/2006/main" xmlns:r="http://schemas.openxmlformats.org/officeDocument/2006/relationships" xmlns:p="http://schemas.openxmlformats.org/presentationml/2006/main">
  <p:tag name="NAME" val="OvalText"/>
</p:tagLst>
</file>

<file path=ppt/tags/tag23.xml><?xml version="1.0" encoding="utf-8"?>
<p:tagLst xmlns:a="http://schemas.openxmlformats.org/drawingml/2006/main" xmlns:r="http://schemas.openxmlformats.org/officeDocument/2006/relationships" xmlns:p="http://schemas.openxmlformats.org/presentationml/2006/main">
  <p:tag name="NAME" val="OvalShape"/>
</p:tagLst>
</file>

<file path=ppt/tags/tag24.xml><?xml version="1.0" encoding="utf-8"?>
<p:tagLst xmlns:a="http://schemas.openxmlformats.org/drawingml/2006/main" xmlns:r="http://schemas.openxmlformats.org/officeDocument/2006/relationships" xmlns:p="http://schemas.openxmlformats.org/presentationml/2006/main">
  <p:tag name="NAME" val="OvalText"/>
</p:tagLst>
</file>

<file path=ppt/tags/tag25.xml><?xml version="1.0" encoding="utf-8"?>
<p:tagLst xmlns:a="http://schemas.openxmlformats.org/drawingml/2006/main" xmlns:r="http://schemas.openxmlformats.org/officeDocument/2006/relationships" xmlns:p="http://schemas.openxmlformats.org/presentationml/2006/main">
  <p:tag name="NAME" val="OvalShape"/>
</p:tagLst>
</file>

<file path=ppt/tags/tag26.xml><?xml version="1.0" encoding="utf-8"?>
<p:tagLst xmlns:a="http://schemas.openxmlformats.org/drawingml/2006/main" xmlns:r="http://schemas.openxmlformats.org/officeDocument/2006/relationships" xmlns:p="http://schemas.openxmlformats.org/presentationml/2006/main">
  <p:tag name="NAME" val="OvalText"/>
</p:tagLst>
</file>

<file path=ppt/tags/tag3.xml><?xml version="1.0" encoding="utf-8"?>
<p:tagLst xmlns:a="http://schemas.openxmlformats.org/drawingml/2006/main" xmlns:r="http://schemas.openxmlformats.org/officeDocument/2006/relationships" xmlns:p="http://schemas.openxmlformats.org/presentationml/2006/main">
  <p:tag name="NAME" val="RectangleShape"/>
</p:tagLst>
</file>

<file path=ppt/tags/tag4.xml><?xml version="1.0" encoding="utf-8"?>
<p:tagLst xmlns:a="http://schemas.openxmlformats.org/drawingml/2006/main" xmlns:r="http://schemas.openxmlformats.org/officeDocument/2006/relationships" xmlns:p="http://schemas.openxmlformats.org/presentationml/2006/main">
  <p:tag name="NAME" val="RectangleText"/>
</p:tagLst>
</file>

<file path=ppt/tags/tag5.xml><?xml version="1.0" encoding="utf-8"?>
<p:tagLst xmlns:a="http://schemas.openxmlformats.org/drawingml/2006/main" xmlns:r="http://schemas.openxmlformats.org/officeDocument/2006/relationships" xmlns:p="http://schemas.openxmlformats.org/presentationml/2006/main">
  <p:tag name="NAME" val="RectangleShape"/>
</p:tagLst>
</file>

<file path=ppt/tags/tag6.xml><?xml version="1.0" encoding="utf-8"?>
<p:tagLst xmlns:a="http://schemas.openxmlformats.org/drawingml/2006/main" xmlns:r="http://schemas.openxmlformats.org/officeDocument/2006/relationships" xmlns:p="http://schemas.openxmlformats.org/presentationml/2006/main">
  <p:tag name="NAME" val="RectangleText"/>
</p:tagLst>
</file>

<file path=ppt/tags/tag7.xml><?xml version="1.0" encoding="utf-8"?>
<p:tagLst xmlns:a="http://schemas.openxmlformats.org/drawingml/2006/main" xmlns:r="http://schemas.openxmlformats.org/officeDocument/2006/relationships" xmlns:p="http://schemas.openxmlformats.org/presentationml/2006/main">
  <p:tag name="NAME" val="RectangleShape"/>
</p:tagLst>
</file>

<file path=ppt/tags/tag8.xml><?xml version="1.0" encoding="utf-8"?>
<p:tagLst xmlns:a="http://schemas.openxmlformats.org/drawingml/2006/main" xmlns:r="http://schemas.openxmlformats.org/officeDocument/2006/relationships" xmlns:p="http://schemas.openxmlformats.org/presentationml/2006/main">
  <p:tag name="NAME" val="RectangleText"/>
</p:tagLst>
</file>

<file path=ppt/tags/tag9.xml><?xml version="1.0" encoding="utf-8"?>
<p:tagLst xmlns:a="http://schemas.openxmlformats.org/drawingml/2006/main" xmlns:r="http://schemas.openxmlformats.org/officeDocument/2006/relationships" xmlns:p="http://schemas.openxmlformats.org/presentationml/2006/main">
  <p:tag name="NAME" val="RectangleShap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2091</TotalTime>
  <Words>10897</Words>
  <Application>Microsoft Office PowerPoint</Application>
  <PresentationFormat>全屏显示(4:3)</PresentationFormat>
  <Paragraphs>911</Paragraphs>
  <Slides>117</Slides>
  <Notes>3</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117</vt:i4>
      </vt:variant>
    </vt:vector>
  </HeadingPairs>
  <TitlesOfParts>
    <vt:vector size="120" baseType="lpstr">
      <vt:lpstr>Office 主题​​</vt:lpstr>
      <vt:lpstr>Clip</vt:lpstr>
      <vt:lpstr>剪辑</vt:lpstr>
      <vt:lpstr>商务谈判与推销技巧 （第4版）</vt:lpstr>
      <vt:lpstr>课程大纲</vt:lpstr>
      <vt:lpstr>第1章 　商务谈判概述</vt:lpstr>
      <vt:lpstr>1.1　商务谈判的特征与评价标准</vt:lpstr>
      <vt:lpstr>思 考</vt:lpstr>
      <vt:lpstr>1.1.2　谈判的概念及特征</vt:lpstr>
      <vt:lpstr>1.1.3　商务谈判的概念及特征</vt:lpstr>
      <vt:lpstr>1.1.4　商务谈判的价值评价标准</vt:lpstr>
      <vt:lpstr>解读谈判</vt:lpstr>
      <vt:lpstr>分橙子的谈判</vt:lpstr>
      <vt:lpstr>1.2　商务谈判的原则与方法</vt:lpstr>
      <vt:lpstr>1.2.2　商务谈判的方法</vt:lpstr>
      <vt:lpstr>链接：哈佛原则性谈判模式 </vt:lpstr>
      <vt:lpstr>3种谈判方法的比较</vt:lpstr>
      <vt:lpstr>谈判方法的选择</vt:lpstr>
      <vt:lpstr>1.3　商务谈判的形式与过程</vt:lpstr>
      <vt:lpstr>1.3.2　商务谈判的主要类型</vt:lpstr>
      <vt:lpstr>1.3.3　商务谈判的一般过程</vt:lpstr>
      <vt:lpstr>第2章 商务谈判组织与准备</vt:lpstr>
      <vt:lpstr>2.1　商务谈判人员的素质要求</vt:lpstr>
      <vt:lpstr>2.2　商务谈判班子的构成</vt:lpstr>
      <vt:lpstr>2.2.2　谈判班子的业务构成</vt:lpstr>
      <vt:lpstr>2.2.3　谈判过程中的管理规则</vt:lpstr>
      <vt:lpstr>案例：温柔一刀</vt:lpstr>
      <vt:lpstr>2.3　商务谈判的信息准备</vt:lpstr>
      <vt:lpstr>2.3.2　行业与市场分析</vt:lpstr>
      <vt:lpstr>2.3.3 谈判对手分析</vt:lpstr>
      <vt:lpstr>荷伯.科恩与煤矿老板的谈判</vt:lpstr>
      <vt:lpstr>2.3.4　谈判者的自我评估</vt:lpstr>
      <vt:lpstr>2.3.5 信息收集的方法和途径</vt:lpstr>
      <vt:lpstr>案例：日本人搜集大庆油田信息</vt:lpstr>
      <vt:lpstr>2.4  商务谈判方案的制订</vt:lpstr>
      <vt:lpstr>谈判主题和目标的确定</vt:lpstr>
      <vt:lpstr>2.4.2 谈判议程的拟定</vt:lpstr>
      <vt:lpstr>谈判议程的拟定</vt:lpstr>
      <vt:lpstr>2.4.3　谈判时间、地点的选择</vt:lpstr>
      <vt:lpstr>2.4.4 谈判策略的制定</vt:lpstr>
      <vt:lpstr>谈判策略的制定</vt:lpstr>
      <vt:lpstr>2.4.5 谈判方案的框架内容</vt:lpstr>
      <vt:lpstr>2.5  模拟谈判</vt:lpstr>
      <vt:lpstr>2.5.2 模拟谈判的方法</vt:lpstr>
      <vt:lpstr>PowerPoint 演示文稿</vt:lpstr>
      <vt:lpstr>第3章 商务谈判策略</vt:lpstr>
      <vt:lpstr>3.1　开局阶段的谈判策略</vt:lpstr>
      <vt:lpstr>PowerPoint 演示文稿</vt:lpstr>
      <vt:lpstr>3.2　报价阶段的谈判策略</vt:lpstr>
      <vt:lpstr>3.2.2　报价的方式</vt:lpstr>
      <vt:lpstr>3.2.3　报价的策略</vt:lpstr>
      <vt:lpstr>3.2.4　应价的处理及其策略</vt:lpstr>
      <vt:lpstr>3.3　磋商阶段的谈判策略</vt:lpstr>
      <vt:lpstr>3.3.2　迫使对方让步的策略</vt:lpstr>
      <vt:lpstr>1.软硬兼施策略</vt:lpstr>
      <vt:lpstr>2.制造竞争策略</vt:lpstr>
      <vt:lpstr>3.欲擒故纵策略</vt:lpstr>
      <vt:lpstr>4.各个击破策略</vt:lpstr>
      <vt:lpstr>5.吹毛求疵策略</vt:lpstr>
      <vt:lpstr>6.积少成多策略</vt:lpstr>
      <vt:lpstr>7.最后通牒</vt:lpstr>
      <vt:lpstr>3.3.3　阻止对方进攻的策略</vt:lpstr>
      <vt:lpstr>1.权力极限策略</vt:lpstr>
      <vt:lpstr>2.政策极限策略</vt:lpstr>
      <vt:lpstr>3.财政极限策略</vt:lpstr>
      <vt:lpstr>4.先例控制策略</vt:lpstr>
      <vt:lpstr>5.疲劳战术</vt:lpstr>
      <vt:lpstr>6.借恻隐术</vt:lpstr>
      <vt:lpstr>3.4　谈判僵局处理的策略</vt:lpstr>
      <vt:lpstr>3.4.2　处理僵局的策略</vt:lpstr>
      <vt:lpstr>3.5　结束阶段的谈判策略</vt:lpstr>
      <vt:lpstr>3.5.2　促成缔约的策略</vt:lpstr>
      <vt:lpstr>3.5.3　谈判的收尾工作</vt:lpstr>
      <vt:lpstr>第4章 商务谈判的沟通技巧</vt:lpstr>
      <vt:lpstr>4.1  有效的口头表述</vt:lpstr>
      <vt:lpstr>4.1.2　谈判过程中的提问技巧</vt:lpstr>
      <vt:lpstr>提问方式</vt:lpstr>
      <vt:lpstr>2.提问效果</vt:lpstr>
      <vt:lpstr>4.1.3　谈判过程中的应答</vt:lpstr>
      <vt:lpstr>4.2　倾听</vt:lpstr>
      <vt:lpstr>PowerPoint 演示文稿</vt:lpstr>
      <vt:lpstr>PowerPoint 演示文稿</vt:lpstr>
      <vt:lpstr>4.3　非语言沟通</vt:lpstr>
      <vt:lpstr>人体语言技巧 </vt:lpstr>
      <vt:lpstr>4.4　电话沟通</vt:lpstr>
      <vt:lpstr>4.4.2　打电话的技巧</vt:lpstr>
      <vt:lpstr>4.4.3　接电话的技巧</vt:lpstr>
      <vt:lpstr>第5章 国际商务谈判</vt:lpstr>
      <vt:lpstr>5.1　国际商务谈判概述</vt:lpstr>
      <vt:lpstr>5.1.2　国际谈判与国内谈判的区别</vt:lpstr>
      <vt:lpstr>5.1.3　国际谈判成功的基本要求</vt:lpstr>
      <vt:lpstr>5.2　美洲商人的谈判风格</vt:lpstr>
      <vt:lpstr>5.2.2　拉丁美洲商人的谈判风格</vt:lpstr>
      <vt:lpstr>5.3　欧洲商人的谈判风格</vt:lpstr>
      <vt:lpstr>5.3.2　德国商人的谈判风格</vt:lpstr>
      <vt:lpstr>5.3.3　法国商人的谈判风格</vt:lpstr>
      <vt:lpstr>5.3.4　意大利商人的谈判风格</vt:lpstr>
      <vt:lpstr>5.3.5　俄罗斯商人的谈判风格</vt:lpstr>
      <vt:lpstr>5.3.6 北欧商人的谈判风格</vt:lpstr>
      <vt:lpstr>5.4　亚洲商人的谈判风格</vt:lpstr>
      <vt:lpstr>5.4.2　韩国商人的谈判风格</vt:lpstr>
      <vt:lpstr>5.4.3　东南亚商人的谈判风格</vt:lpstr>
      <vt:lpstr>5.4.4 南亚商人的谈判风格</vt:lpstr>
      <vt:lpstr>5.4.5　阿拉伯商人的谈判风格</vt:lpstr>
      <vt:lpstr>5.5 大洋洲和非洲商人的谈判风格</vt:lpstr>
      <vt:lpstr>5.5.2　非洲商人的谈判风格</vt:lpstr>
      <vt:lpstr>第6章 商务谈判礼仪</vt:lpstr>
      <vt:lpstr>6.1　礼仪的含义及作用</vt:lpstr>
      <vt:lpstr>6.1.2　礼仪的作用</vt:lpstr>
      <vt:lpstr>6.2 商务礼仪</vt:lpstr>
      <vt:lpstr>6.2.2　会面礼仪</vt:lpstr>
      <vt:lpstr>6.2.3　名片礼仪</vt:lpstr>
      <vt:lpstr>PowerPoint 演示文稿</vt:lpstr>
      <vt:lpstr>6.2.4　言行举止的礼仪</vt:lpstr>
      <vt:lpstr>6.2.4　言行举止的礼仪</vt:lpstr>
      <vt:lpstr>交谈的礼仪</vt:lpstr>
      <vt:lpstr>6.2.5　 接待与签字仪式</vt:lpstr>
      <vt:lpstr>谈判场地</vt:lpstr>
      <vt:lpstr>4.签字仪式</vt:lpstr>
      <vt:lpstr>5.馈赠</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微软用户</cp:lastModifiedBy>
  <cp:revision>621</cp:revision>
  <cp:lastPrinted>1601-01-01T00:00:00Z</cp:lastPrinted>
  <dcterms:created xsi:type="dcterms:W3CDTF">1601-01-01T00:00:00Z</dcterms:created>
  <dcterms:modified xsi:type="dcterms:W3CDTF">2021-11-26T14:20:20Z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