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256" r:id="rId2"/>
    <p:sldId id="277" r:id="rId3"/>
    <p:sldId id="259" r:id="rId4"/>
    <p:sldId id="289" r:id="rId5"/>
    <p:sldId id="301" r:id="rId6"/>
    <p:sldId id="290" r:id="rId7"/>
    <p:sldId id="302" r:id="rId8"/>
    <p:sldId id="260" r:id="rId9"/>
    <p:sldId id="291" r:id="rId10"/>
    <p:sldId id="292" r:id="rId11"/>
    <p:sldId id="293" r:id="rId12"/>
    <p:sldId id="294" r:id="rId13"/>
    <p:sldId id="295" r:id="rId14"/>
    <p:sldId id="296" r:id="rId15"/>
    <p:sldId id="303" r:id="rId16"/>
    <p:sldId id="297" r:id="rId17"/>
    <p:sldId id="298" r:id="rId18"/>
    <p:sldId id="299" r:id="rId19"/>
    <p:sldId id="300" r:id="rId20"/>
    <p:sldId id="304" r:id="rId2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66FFCC"/>
    <a:srgbClr val="CCFF99"/>
    <a:srgbClr val="FFFFCC"/>
    <a:srgbClr val="FFFF99"/>
    <a:srgbClr val="660066"/>
    <a:srgbClr val="FF00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4660" autoAdjust="0"/>
  </p:normalViewPr>
  <p:slideViewPr>
    <p:cSldViewPr>
      <p:cViewPr varScale="1">
        <p:scale>
          <a:sx n="62" d="100"/>
          <a:sy n="62" d="100"/>
        </p:scale>
        <p:origin x="1003" y="3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zh-CN" altLang="en-US"/>
          </a:p>
        </p:txBody>
      </p:sp>
      <p:sp>
        <p:nvSpPr>
          <p:cNvPr id="1034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ltLang="zh-CN"/>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34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ltLang="zh-CN"/>
          </a:p>
        </p:txBody>
      </p:sp>
      <p:sp>
        <p:nvSpPr>
          <p:cNvPr id="1034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76FA8F6-F973-4B97-BE2B-546F6C537C43}" type="slidenum">
              <a:rPr lang="zh-CN" altLang="en-US"/>
              <a:pPr>
                <a:defRPr/>
              </a:pPr>
              <a:t>‹#›</a:t>
            </a:fld>
            <a:endParaRPr lang="en-US" altLang="zh-CN"/>
          </a:p>
        </p:txBody>
      </p:sp>
    </p:spTree>
    <p:extLst>
      <p:ext uri="{BB962C8B-B14F-4D97-AF65-F5344CB8AC3E}">
        <p14:creationId xmlns:p14="http://schemas.microsoft.com/office/powerpoint/2010/main" val="145815118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17"/>
          <p:cNvSpPr>
            <a:spLocks/>
          </p:cNvSpPr>
          <p:nvPr/>
        </p:nvSpPr>
        <p:spPr bwMode="gray">
          <a:xfrm>
            <a:off x="0" y="0"/>
            <a:ext cx="7677150" cy="6858000"/>
          </a:xfrm>
          <a:custGeom>
            <a:avLst/>
            <a:gdLst/>
            <a:ahLst/>
            <a:cxnLst>
              <a:cxn ang="0">
                <a:pos x="0" y="0"/>
              </a:cxn>
              <a:cxn ang="0">
                <a:pos x="4272" y="0"/>
              </a:cxn>
              <a:cxn ang="0">
                <a:pos x="2832" y="4320"/>
              </a:cxn>
              <a:cxn ang="0">
                <a:pos x="0" y="4320"/>
              </a:cxn>
              <a:cxn ang="0">
                <a:pos x="0" y="0"/>
              </a:cxn>
            </a:cxnLst>
            <a:rect l="0" t="0" r="r" b="b"/>
            <a:pathLst>
              <a:path w="4272" h="4320">
                <a:moveTo>
                  <a:pt x="0" y="0"/>
                </a:moveTo>
                <a:lnTo>
                  <a:pt x="4272" y="0"/>
                </a:lnTo>
                <a:lnTo>
                  <a:pt x="2832" y="4320"/>
                </a:lnTo>
                <a:lnTo>
                  <a:pt x="0" y="4320"/>
                </a:lnTo>
                <a:lnTo>
                  <a:pt x="0" y="0"/>
                </a:lnTo>
                <a:close/>
              </a:path>
            </a:pathLst>
          </a:custGeom>
          <a:gradFill rotWithShape="1">
            <a:gsLst>
              <a:gs pos="0">
                <a:schemeClr val="folHlink">
                  <a:gamma/>
                  <a:tint val="19216"/>
                  <a:invGamma/>
                </a:schemeClr>
              </a:gs>
              <a:gs pos="100000">
                <a:schemeClr val="folHlink">
                  <a:alpha val="23000"/>
                </a:schemeClr>
              </a:gs>
            </a:gsLst>
            <a:lin ang="2700000" scaled="1"/>
          </a:gradFill>
          <a:ln w="9525">
            <a:noFill/>
            <a:round/>
            <a:headEnd/>
            <a:tailEnd/>
          </a:ln>
          <a:effectLst/>
        </p:spPr>
        <p:txBody>
          <a:bodyPr/>
          <a:lstStyle/>
          <a:p>
            <a:pPr eaLnBrk="1" hangingPunct="1">
              <a:defRPr/>
            </a:pPr>
            <a:endParaRPr lang="zh-CN" altLang="en-US">
              <a:latin typeface="Arial" charset="0"/>
            </a:endParaRPr>
          </a:p>
        </p:txBody>
      </p:sp>
      <p:sp>
        <p:nvSpPr>
          <p:cNvPr id="5" name="Rectangle 18"/>
          <p:cNvSpPr>
            <a:spLocks noChangeArrowheads="1"/>
          </p:cNvSpPr>
          <p:nvPr/>
        </p:nvSpPr>
        <p:spPr bwMode="gray">
          <a:xfrm>
            <a:off x="0" y="762000"/>
            <a:ext cx="9144000" cy="2386013"/>
          </a:xfrm>
          <a:prstGeom prst="rect">
            <a:avLst/>
          </a:prstGeom>
          <a:solidFill>
            <a:schemeClr val="hlink">
              <a:alpha val="96077"/>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6" name="Rectangle 19"/>
          <p:cNvSpPr>
            <a:spLocks noChangeArrowheads="1"/>
          </p:cNvSpPr>
          <p:nvPr/>
        </p:nvSpPr>
        <p:spPr bwMode="gray">
          <a:xfrm>
            <a:off x="0" y="6477000"/>
            <a:ext cx="9144000" cy="381000"/>
          </a:xfrm>
          <a:prstGeom prst="rect">
            <a:avLst/>
          </a:prstGeom>
          <a:solidFill>
            <a:srgbClr val="969696">
              <a:alpha val="5607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7" name="Freeform 20" descr="gbc_1"/>
          <p:cNvSpPr>
            <a:spLocks/>
          </p:cNvSpPr>
          <p:nvPr/>
        </p:nvSpPr>
        <p:spPr bwMode="gray">
          <a:xfrm>
            <a:off x="0" y="914400"/>
            <a:ext cx="7326313" cy="2233613"/>
          </a:xfrm>
          <a:custGeom>
            <a:avLst/>
            <a:gdLst>
              <a:gd name="T0" fmla="*/ 0 w 4615"/>
              <a:gd name="T1" fmla="*/ 0 h 1407"/>
              <a:gd name="T2" fmla="*/ 4615 w 4615"/>
              <a:gd name="T3" fmla="*/ 0 h 1407"/>
              <a:gd name="T4" fmla="*/ 4092 w 4615"/>
              <a:gd name="T5" fmla="*/ 1386 h 1407"/>
              <a:gd name="T6" fmla="*/ 0 w 4615"/>
              <a:gd name="T7" fmla="*/ 1407 h 1407"/>
              <a:gd name="T8" fmla="*/ 0 w 4615"/>
              <a:gd name="T9" fmla="*/ 0 h 14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15" h="1407">
                <a:moveTo>
                  <a:pt x="0" y="0"/>
                </a:moveTo>
                <a:lnTo>
                  <a:pt x="4615" y="0"/>
                </a:lnTo>
                <a:lnTo>
                  <a:pt x="4092" y="1386"/>
                </a:lnTo>
                <a:lnTo>
                  <a:pt x="0" y="1407"/>
                </a:lnTo>
                <a:lnTo>
                  <a:pt x="0" y="0"/>
                </a:ln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Rectangle 21"/>
          <p:cNvSpPr>
            <a:spLocks noChangeArrowheads="1"/>
          </p:cNvSpPr>
          <p:nvPr/>
        </p:nvSpPr>
        <p:spPr bwMode="gray">
          <a:xfrm>
            <a:off x="0" y="3124200"/>
            <a:ext cx="9144000" cy="7620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9" name="Text Box 14"/>
          <p:cNvSpPr txBox="1">
            <a:spLocks noChangeArrowheads="1"/>
          </p:cNvSpPr>
          <p:nvPr/>
        </p:nvSpPr>
        <p:spPr bwMode="auto">
          <a:xfrm>
            <a:off x="304800" y="176213"/>
            <a:ext cx="1143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r>
              <a:rPr lang="en-US" altLang="zh-CN" sz="2400" b="1">
                <a:solidFill>
                  <a:schemeClr val="tx2"/>
                </a:solidFill>
                <a:latin typeface="Verdana" panose="020B0604030504040204" pitchFamily="34" charset="0"/>
                <a:ea typeface="宋体" panose="02010600030101010101" pitchFamily="2" charset="-122"/>
              </a:rPr>
              <a:t>LOGO</a:t>
            </a:r>
          </a:p>
        </p:txBody>
      </p:sp>
      <p:sp>
        <p:nvSpPr>
          <p:cNvPr id="3074" name="Rectangle 2"/>
          <p:cNvSpPr>
            <a:spLocks noGrp="1" noChangeArrowheads="1"/>
          </p:cNvSpPr>
          <p:nvPr>
            <p:ph type="ctrTitle"/>
          </p:nvPr>
        </p:nvSpPr>
        <p:spPr>
          <a:xfrm>
            <a:off x="914400" y="3200400"/>
            <a:ext cx="7239000" cy="609600"/>
          </a:xfrm>
        </p:spPr>
        <p:txBody>
          <a:bodyPr/>
          <a:lstStyle>
            <a:lvl1pPr>
              <a:defRPr sz="4000"/>
            </a:lvl1pPr>
          </a:lstStyle>
          <a:p>
            <a:r>
              <a:rPr lang="en-US" altLang="zh-CN"/>
              <a:t>Click to edit Master title style</a:t>
            </a:r>
          </a:p>
        </p:txBody>
      </p:sp>
      <p:sp>
        <p:nvSpPr>
          <p:cNvPr id="3075" name="Rectangle 3"/>
          <p:cNvSpPr>
            <a:spLocks noGrp="1" noChangeArrowheads="1"/>
          </p:cNvSpPr>
          <p:nvPr>
            <p:ph type="subTitle" idx="1"/>
          </p:nvPr>
        </p:nvSpPr>
        <p:spPr bwMode="white">
          <a:xfrm>
            <a:off x="5334000" y="6038850"/>
            <a:ext cx="3581400" cy="304800"/>
          </a:xfrm>
        </p:spPr>
        <p:txBody>
          <a:bodyPr/>
          <a:lstStyle>
            <a:lvl1pPr marL="0" indent="0" algn="ctr">
              <a:buFont typeface="Wingdings" pitchFamily="2" charset="2"/>
              <a:buNone/>
              <a:defRPr sz="1600">
                <a:solidFill>
                  <a:schemeClr val="tx2"/>
                </a:solidFill>
              </a:defRPr>
            </a:lvl1pPr>
          </a:lstStyle>
          <a:p>
            <a:r>
              <a:rPr lang="en-US" altLang="zh-CN"/>
              <a:t>Click to edit Master subtitle style</a:t>
            </a:r>
          </a:p>
        </p:txBody>
      </p:sp>
      <p:sp>
        <p:nvSpPr>
          <p:cNvPr id="10" name="Rectangle 4"/>
          <p:cNvSpPr>
            <a:spLocks noGrp="1" noChangeArrowheads="1"/>
          </p:cNvSpPr>
          <p:nvPr>
            <p:ph type="dt" sz="half" idx="10"/>
          </p:nvPr>
        </p:nvSpPr>
        <p:spPr>
          <a:xfrm>
            <a:off x="457200" y="6556375"/>
            <a:ext cx="2133600" cy="134938"/>
          </a:xfrm>
        </p:spPr>
        <p:txBody>
          <a:bodyPr/>
          <a:lstStyle>
            <a:lvl1pPr>
              <a:defRPr>
                <a:latin typeface="Arial" charset="0"/>
              </a:defRPr>
            </a:lvl1pPr>
          </a:lstStyle>
          <a:p>
            <a:pPr>
              <a:defRPr/>
            </a:pPr>
            <a:endParaRPr lang="en-US" altLang="zh-CN"/>
          </a:p>
        </p:txBody>
      </p:sp>
      <p:sp>
        <p:nvSpPr>
          <p:cNvPr id="11" name="Rectangle 5"/>
          <p:cNvSpPr>
            <a:spLocks noGrp="1" noChangeArrowheads="1"/>
          </p:cNvSpPr>
          <p:nvPr>
            <p:ph type="ftr" sz="quarter" idx="11"/>
          </p:nvPr>
        </p:nvSpPr>
        <p:spPr bwMode="auto">
          <a:xfrm>
            <a:off x="3238500" y="6578600"/>
            <a:ext cx="2895600" cy="1714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宋体" pitchFamily="2" charset="-122"/>
              </a:defRPr>
            </a:lvl1pPr>
          </a:lstStyle>
          <a:p>
            <a:pPr>
              <a:defRPr/>
            </a:pPr>
            <a:endParaRPr lang="en-US" altLang="zh-CN"/>
          </a:p>
        </p:txBody>
      </p:sp>
      <p:sp>
        <p:nvSpPr>
          <p:cNvPr id="12" name="Rectangle 6"/>
          <p:cNvSpPr>
            <a:spLocks noGrp="1" noChangeArrowheads="1"/>
          </p:cNvSpPr>
          <p:nvPr>
            <p:ph type="sldNum" sz="quarter" idx="12"/>
          </p:nvPr>
        </p:nvSpPr>
        <p:spPr>
          <a:xfrm>
            <a:off x="8458200" y="6588125"/>
            <a:ext cx="457200" cy="168275"/>
          </a:xfrm>
        </p:spPr>
        <p:txBody>
          <a:bodyPr/>
          <a:lstStyle>
            <a:lvl1pPr algn="r">
              <a:defRPr smtClean="0">
                <a:latin typeface="Arial" panose="020B0604020202020204" pitchFamily="34" charset="0"/>
              </a:defRPr>
            </a:lvl1pPr>
          </a:lstStyle>
          <a:p>
            <a:pPr>
              <a:defRPr/>
            </a:pPr>
            <a:fld id="{6897C786-ACB2-4FD9-BDF4-4D9FA866C252}" type="slidenum">
              <a:rPr lang="zh-CN" altLang="en-US"/>
              <a:pPr>
                <a:defRPr/>
              </a:pPr>
              <a:t>‹#›</a:t>
            </a:fld>
            <a:endParaRPr lang="en-US" altLang="zh-CN"/>
          </a:p>
        </p:txBody>
      </p:sp>
    </p:spTree>
    <p:extLst>
      <p:ext uri="{BB962C8B-B14F-4D97-AF65-F5344CB8AC3E}">
        <p14:creationId xmlns:p14="http://schemas.microsoft.com/office/powerpoint/2010/main" val="3961961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ED52C958-8B69-41BD-AA19-F209E4E00B00}" type="slidenum">
              <a:rPr lang="zh-CN" altLang="en-US"/>
              <a:pPr>
                <a:defRPr/>
              </a:pPr>
              <a:t>‹#›</a:t>
            </a:fld>
            <a:endParaRPr lang="en-US" altLang="zh-CN"/>
          </a:p>
        </p:txBody>
      </p:sp>
    </p:spTree>
    <p:extLst>
      <p:ext uri="{BB962C8B-B14F-4D97-AF65-F5344CB8AC3E}">
        <p14:creationId xmlns:p14="http://schemas.microsoft.com/office/powerpoint/2010/main" val="64646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412750"/>
            <a:ext cx="207645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12750"/>
            <a:ext cx="607695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CB9CA125-1611-4A78-9723-9B038F964FD0}" type="slidenum">
              <a:rPr lang="zh-CN" altLang="en-US"/>
              <a:pPr>
                <a:defRPr/>
              </a:pPr>
              <a:t>‹#›</a:t>
            </a:fld>
            <a:endParaRPr lang="en-US" altLang="zh-CN"/>
          </a:p>
        </p:txBody>
      </p:sp>
    </p:spTree>
    <p:extLst>
      <p:ext uri="{BB962C8B-B14F-4D97-AF65-F5344CB8AC3E}">
        <p14:creationId xmlns:p14="http://schemas.microsoft.com/office/powerpoint/2010/main" val="1004603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EC88C2F7-EB8B-4A5D-A285-6B372124BBCE}" type="slidenum">
              <a:rPr lang="zh-CN" altLang="en-US"/>
              <a:pPr>
                <a:defRPr/>
              </a:pPr>
              <a:t>‹#›</a:t>
            </a:fld>
            <a:endParaRPr lang="en-US" altLang="zh-CN"/>
          </a:p>
        </p:txBody>
      </p:sp>
    </p:spTree>
    <p:extLst>
      <p:ext uri="{BB962C8B-B14F-4D97-AF65-F5344CB8AC3E}">
        <p14:creationId xmlns:p14="http://schemas.microsoft.com/office/powerpoint/2010/main" val="3838947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1"/>
          </p:nvPr>
        </p:nvSpPr>
        <p:spPr>
          <a:ln/>
        </p:spPr>
        <p:txBody>
          <a:bodyPr/>
          <a:lstStyle>
            <a:lvl1pPr>
              <a:defRPr/>
            </a:lvl1pPr>
          </a:lstStyle>
          <a:p>
            <a:pPr>
              <a:defRPr/>
            </a:pPr>
            <a:fld id="{510ECF8C-1D86-4A68-8385-5DBFF3F0BD1E}" type="slidenum">
              <a:rPr lang="zh-CN" altLang="en-US"/>
              <a:pPr>
                <a:defRPr/>
              </a:pPr>
              <a:t>‹#›</a:t>
            </a:fld>
            <a:endParaRPr lang="en-US" altLang="zh-CN"/>
          </a:p>
        </p:txBody>
      </p:sp>
    </p:spTree>
    <p:extLst>
      <p:ext uri="{BB962C8B-B14F-4D97-AF65-F5344CB8AC3E}">
        <p14:creationId xmlns:p14="http://schemas.microsoft.com/office/powerpoint/2010/main" val="3557458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763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9B537BE2-B086-48D8-80B4-E487092A233A}" type="slidenum">
              <a:rPr lang="zh-CN" altLang="en-US"/>
              <a:pPr>
                <a:defRPr/>
              </a:pPr>
              <a:t>‹#›</a:t>
            </a:fld>
            <a:endParaRPr lang="en-US" altLang="zh-CN"/>
          </a:p>
        </p:txBody>
      </p:sp>
    </p:spTree>
    <p:extLst>
      <p:ext uri="{BB962C8B-B14F-4D97-AF65-F5344CB8AC3E}">
        <p14:creationId xmlns:p14="http://schemas.microsoft.com/office/powerpoint/2010/main" val="641969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sldNum" sz="quarter" idx="11"/>
          </p:nvPr>
        </p:nvSpPr>
        <p:spPr>
          <a:ln/>
        </p:spPr>
        <p:txBody>
          <a:bodyPr/>
          <a:lstStyle>
            <a:lvl1pPr>
              <a:defRPr/>
            </a:lvl1pPr>
          </a:lstStyle>
          <a:p>
            <a:pPr>
              <a:defRPr/>
            </a:pPr>
            <a:fld id="{993D0E41-F65C-428B-9C75-1F034C4238C9}" type="slidenum">
              <a:rPr lang="zh-CN" altLang="en-US"/>
              <a:pPr>
                <a:defRPr/>
              </a:pPr>
              <a:t>‹#›</a:t>
            </a:fld>
            <a:endParaRPr lang="en-US" altLang="zh-CN"/>
          </a:p>
        </p:txBody>
      </p:sp>
    </p:spTree>
    <p:extLst>
      <p:ext uri="{BB962C8B-B14F-4D97-AF65-F5344CB8AC3E}">
        <p14:creationId xmlns:p14="http://schemas.microsoft.com/office/powerpoint/2010/main" val="39240518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1"/>
          </p:nvPr>
        </p:nvSpPr>
        <p:spPr>
          <a:ln/>
        </p:spPr>
        <p:txBody>
          <a:bodyPr/>
          <a:lstStyle>
            <a:lvl1pPr>
              <a:defRPr/>
            </a:lvl1pPr>
          </a:lstStyle>
          <a:p>
            <a:pPr>
              <a:defRPr/>
            </a:pPr>
            <a:fld id="{C3327BC5-E26E-4EBC-8303-A180EB2ECC96}" type="slidenum">
              <a:rPr lang="zh-CN" altLang="en-US"/>
              <a:pPr>
                <a:defRPr/>
              </a:pPr>
              <a:t>‹#›</a:t>
            </a:fld>
            <a:endParaRPr lang="en-US" altLang="zh-CN"/>
          </a:p>
        </p:txBody>
      </p:sp>
    </p:spTree>
    <p:extLst>
      <p:ext uri="{BB962C8B-B14F-4D97-AF65-F5344CB8AC3E}">
        <p14:creationId xmlns:p14="http://schemas.microsoft.com/office/powerpoint/2010/main" val="3220155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sldNum" sz="quarter" idx="11"/>
          </p:nvPr>
        </p:nvSpPr>
        <p:spPr>
          <a:ln/>
        </p:spPr>
        <p:txBody>
          <a:bodyPr/>
          <a:lstStyle>
            <a:lvl1pPr>
              <a:defRPr/>
            </a:lvl1pPr>
          </a:lstStyle>
          <a:p>
            <a:pPr>
              <a:defRPr/>
            </a:pPr>
            <a:fld id="{75DBC55A-3C10-456A-AD71-325FD7A35929}" type="slidenum">
              <a:rPr lang="zh-CN" altLang="en-US"/>
              <a:pPr>
                <a:defRPr/>
              </a:pPr>
              <a:t>‹#›</a:t>
            </a:fld>
            <a:endParaRPr lang="en-US" altLang="zh-CN"/>
          </a:p>
        </p:txBody>
      </p:sp>
    </p:spTree>
    <p:extLst>
      <p:ext uri="{BB962C8B-B14F-4D97-AF65-F5344CB8AC3E}">
        <p14:creationId xmlns:p14="http://schemas.microsoft.com/office/powerpoint/2010/main" val="81290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BE7D5E82-48E6-4780-841E-E4DB19222ADE}" type="slidenum">
              <a:rPr lang="zh-CN" altLang="en-US"/>
              <a:pPr>
                <a:defRPr/>
              </a:pPr>
              <a:t>‹#›</a:t>
            </a:fld>
            <a:endParaRPr lang="en-US" altLang="zh-CN"/>
          </a:p>
        </p:txBody>
      </p:sp>
    </p:spTree>
    <p:extLst>
      <p:ext uri="{BB962C8B-B14F-4D97-AF65-F5344CB8AC3E}">
        <p14:creationId xmlns:p14="http://schemas.microsoft.com/office/powerpoint/2010/main" val="29493136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1"/>
          </p:nvPr>
        </p:nvSpPr>
        <p:spPr>
          <a:ln/>
        </p:spPr>
        <p:txBody>
          <a:bodyPr/>
          <a:lstStyle>
            <a:lvl1pPr>
              <a:defRPr/>
            </a:lvl1pPr>
          </a:lstStyle>
          <a:p>
            <a:pPr>
              <a:defRPr/>
            </a:pPr>
            <a:fld id="{B401114C-6EA6-4DFF-934B-04A6C919DD64}" type="slidenum">
              <a:rPr lang="zh-CN" altLang="en-US"/>
              <a:pPr>
                <a:defRPr/>
              </a:pPr>
              <a:t>‹#›</a:t>
            </a:fld>
            <a:endParaRPr lang="en-US" altLang="zh-CN"/>
          </a:p>
        </p:txBody>
      </p:sp>
    </p:spTree>
    <p:extLst>
      <p:ext uri="{BB962C8B-B14F-4D97-AF65-F5344CB8AC3E}">
        <p14:creationId xmlns:p14="http://schemas.microsoft.com/office/powerpoint/2010/main" val="4035675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16"/>
          <p:cNvSpPr>
            <a:spLocks noChangeArrowheads="1"/>
          </p:cNvSpPr>
          <p:nvPr/>
        </p:nvSpPr>
        <p:spPr bwMode="gray">
          <a:xfrm>
            <a:off x="0" y="6477000"/>
            <a:ext cx="9144000" cy="381000"/>
          </a:xfrm>
          <a:prstGeom prst="rect">
            <a:avLst/>
          </a:prstGeom>
          <a:solidFill>
            <a:srgbClr val="969696">
              <a:alpha val="3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1027" name="Freeform 20" descr="gbc_3"/>
          <p:cNvSpPr>
            <a:spLocks/>
          </p:cNvSpPr>
          <p:nvPr/>
        </p:nvSpPr>
        <p:spPr bwMode="gray">
          <a:xfrm>
            <a:off x="0" y="0"/>
            <a:ext cx="8915400" cy="1014413"/>
          </a:xfrm>
          <a:custGeom>
            <a:avLst/>
            <a:gdLst>
              <a:gd name="T0" fmla="*/ 0 w 5616"/>
              <a:gd name="T1" fmla="*/ 576 h 576"/>
              <a:gd name="T2" fmla="*/ 5465 w 5616"/>
              <a:gd name="T3" fmla="*/ 563 h 576"/>
              <a:gd name="T4" fmla="*/ 5616 w 5616"/>
              <a:gd name="T5" fmla="*/ 0 h 576"/>
              <a:gd name="T6" fmla="*/ 0 w 5616"/>
              <a:gd name="T7" fmla="*/ 0 h 576"/>
              <a:gd name="T8" fmla="*/ 0 w 5616"/>
              <a:gd name="T9" fmla="*/ 576 h 5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16" h="576">
                <a:moveTo>
                  <a:pt x="0" y="576"/>
                </a:moveTo>
                <a:lnTo>
                  <a:pt x="5465" y="563"/>
                </a:lnTo>
                <a:lnTo>
                  <a:pt x="5616" y="0"/>
                </a:lnTo>
                <a:lnTo>
                  <a:pt x="0" y="0"/>
                </a:lnTo>
                <a:lnTo>
                  <a:pt x="0" y="576"/>
                </a:lnTo>
                <a:close/>
              </a:path>
            </a:pathLst>
          </a:custGeom>
          <a:blipFill dpi="0" rotWithShape="1">
            <a:blip r:embed="rId1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8" name="Freeform 19"/>
          <p:cNvSpPr>
            <a:spLocks/>
          </p:cNvSpPr>
          <p:nvPr/>
        </p:nvSpPr>
        <p:spPr bwMode="gray">
          <a:xfrm>
            <a:off x="0" y="0"/>
            <a:ext cx="8924925" cy="6858000"/>
          </a:xfrm>
          <a:custGeom>
            <a:avLst/>
            <a:gdLst>
              <a:gd name="T0" fmla="*/ 0 w 5622"/>
              <a:gd name="T1" fmla="*/ 0 h 4320"/>
              <a:gd name="T2" fmla="*/ 5622 w 5622"/>
              <a:gd name="T3" fmla="*/ 0 h 4320"/>
              <a:gd name="T4" fmla="*/ 4457 w 5622"/>
              <a:gd name="T5" fmla="*/ 4313 h 4320"/>
              <a:gd name="T6" fmla="*/ 0 w 5622"/>
              <a:gd name="T7" fmla="*/ 4320 h 4320"/>
              <a:gd name="T8" fmla="*/ 0 w 5622"/>
              <a:gd name="T9" fmla="*/ 0 h 43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22" h="4320">
                <a:moveTo>
                  <a:pt x="0" y="0"/>
                </a:moveTo>
                <a:lnTo>
                  <a:pt x="5622" y="0"/>
                </a:lnTo>
                <a:lnTo>
                  <a:pt x="4457" y="4313"/>
                </a:lnTo>
                <a:lnTo>
                  <a:pt x="0" y="4320"/>
                </a:lnTo>
                <a:lnTo>
                  <a:pt x="0" y="0"/>
                </a:lnTo>
                <a:close/>
              </a:path>
            </a:pathLst>
          </a:custGeom>
          <a:solidFill>
            <a:schemeClr val="folHlink">
              <a:alpha val="12941"/>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9" name="Rectangle 17"/>
          <p:cNvSpPr>
            <a:spLocks noChangeArrowheads="1"/>
          </p:cNvSpPr>
          <p:nvPr/>
        </p:nvSpPr>
        <p:spPr bwMode="gray">
          <a:xfrm>
            <a:off x="0" y="403225"/>
            <a:ext cx="9144000" cy="609600"/>
          </a:xfrm>
          <a:prstGeom prst="rect">
            <a:avLst/>
          </a:prstGeom>
          <a:solidFill>
            <a:srgbClr val="173D89">
              <a:alpha val="7686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1030" name="Rectangle 3"/>
          <p:cNvSpPr>
            <a:spLocks noGrp="1" noChangeArrowheads="1"/>
          </p:cNvSpPr>
          <p:nvPr>
            <p:ph type="body" idx="1"/>
          </p:nvPr>
        </p:nvSpPr>
        <p:spPr bwMode="auto">
          <a:xfrm>
            <a:off x="457200" y="1076325"/>
            <a:ext cx="82296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 name="Rectangle 4"/>
          <p:cNvSpPr>
            <a:spLocks noGrp="1" noChangeArrowheads="1"/>
          </p:cNvSpPr>
          <p:nvPr>
            <p:ph type="dt" sz="half" idx="2"/>
          </p:nvPr>
        </p:nvSpPr>
        <p:spPr bwMode="auto">
          <a:xfrm>
            <a:off x="457200" y="6570663"/>
            <a:ext cx="2133600" cy="1920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mn-lt"/>
                <a:ea typeface="宋体" pitchFamily="2" charset="-122"/>
              </a:defRPr>
            </a:lvl1pPr>
          </a:lstStyle>
          <a:p>
            <a:pPr>
              <a:defRPr/>
            </a:pPr>
            <a:endParaRPr lang="en-US" altLang="zh-CN"/>
          </a:p>
        </p:txBody>
      </p:sp>
      <p:sp>
        <p:nvSpPr>
          <p:cNvPr id="2" name="Rectangle 6"/>
          <p:cNvSpPr>
            <a:spLocks noGrp="1" noChangeArrowheads="1"/>
          </p:cNvSpPr>
          <p:nvPr>
            <p:ph type="sldNum" sz="quarter" idx="4"/>
          </p:nvPr>
        </p:nvSpPr>
        <p:spPr bwMode="auto">
          <a:xfrm>
            <a:off x="3962400" y="6553200"/>
            <a:ext cx="1219200" cy="2270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smtClean="0">
                <a:latin typeface="Tahoma" panose="020B0604030504040204" pitchFamily="34" charset="0"/>
                <a:ea typeface="宋体" panose="02010600030101010101" pitchFamily="2" charset="-122"/>
              </a:defRPr>
            </a:lvl1pPr>
          </a:lstStyle>
          <a:p>
            <a:pPr>
              <a:defRPr/>
            </a:pPr>
            <a:fld id="{F66E7E7A-FE9A-4C54-ADA6-2CCEC6246D9B}" type="slidenum">
              <a:rPr lang="zh-CN" altLang="en-US"/>
              <a:pPr>
                <a:defRPr/>
              </a:pPr>
              <a:t>‹#›</a:t>
            </a:fld>
            <a:endParaRPr lang="en-US" altLang="zh-CN"/>
          </a:p>
        </p:txBody>
      </p:sp>
      <p:sp>
        <p:nvSpPr>
          <p:cNvPr id="1033" name="Freeform 18"/>
          <p:cNvSpPr>
            <a:spLocks/>
          </p:cNvSpPr>
          <p:nvPr/>
        </p:nvSpPr>
        <p:spPr bwMode="gray">
          <a:xfrm>
            <a:off x="8664575" y="403225"/>
            <a:ext cx="477838" cy="609600"/>
          </a:xfrm>
          <a:custGeom>
            <a:avLst/>
            <a:gdLst>
              <a:gd name="T0" fmla="*/ 96 w 288"/>
              <a:gd name="T1" fmla="*/ 0 h 384"/>
              <a:gd name="T2" fmla="*/ 0 w 288"/>
              <a:gd name="T3" fmla="*/ 384 h 384"/>
              <a:gd name="T4" fmla="*/ 288 w 288"/>
              <a:gd name="T5" fmla="*/ 384 h 384"/>
              <a:gd name="T6" fmla="*/ 288 w 288"/>
              <a:gd name="T7" fmla="*/ 0 h 384"/>
              <a:gd name="T8" fmla="*/ 96 w 288"/>
              <a:gd name="T9" fmla="*/ 0 h 3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384">
                <a:moveTo>
                  <a:pt x="96" y="0"/>
                </a:moveTo>
                <a:lnTo>
                  <a:pt x="0" y="384"/>
                </a:lnTo>
                <a:lnTo>
                  <a:pt x="288" y="384"/>
                </a:lnTo>
                <a:lnTo>
                  <a:pt x="288" y="0"/>
                </a:lnTo>
                <a:lnTo>
                  <a:pt x="96" y="0"/>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4" name="Rectangle 2"/>
          <p:cNvSpPr>
            <a:spLocks noGrp="1" noChangeArrowheads="1"/>
          </p:cNvSpPr>
          <p:nvPr>
            <p:ph type="title"/>
          </p:nvPr>
        </p:nvSpPr>
        <p:spPr bwMode="white">
          <a:xfrm>
            <a:off x="533400" y="412750"/>
            <a:ext cx="82296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35" name="Text Box 21"/>
          <p:cNvSpPr txBox="1">
            <a:spLocks noChangeArrowheads="1"/>
          </p:cNvSpPr>
          <p:nvPr/>
        </p:nvSpPr>
        <p:spPr bwMode="auto">
          <a:xfrm>
            <a:off x="7543800" y="6489700"/>
            <a:ext cx="10795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zh-CN" b="1">
                <a:solidFill>
                  <a:schemeClr val="tx2"/>
                </a:solidFill>
                <a:latin typeface="Verdana" panose="020B0604030504040204" pitchFamily="34" charset="0"/>
                <a:ea typeface="宋体" panose="02010600030101010101" pitchFamily="2" charset="-122"/>
              </a:rPr>
              <a:t>LOGO</a:t>
            </a:r>
          </a:p>
        </p:txBody>
      </p:sp>
    </p:spTree>
  </p:cSld>
  <p:clrMap bg1="lt1" tx1="dk1" bg2="lt2" tx2="dk2" accent1="accent1" accent2="accent2" accent3="accent3" accent4="accent4" accent5="accent5" accent6="accent6" hlink="hlink" folHlink="folHlink"/>
  <p:sldLayoutIdLst>
    <p:sldLayoutId id="2147483707"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hf hdr="0" ftr="0" dt="0"/>
  <p:txStyles>
    <p:titleStyle>
      <a:lvl1pPr algn="ctr" rtl="0" eaLnBrk="0" fontAlgn="base" hangingPunct="0">
        <a:spcBef>
          <a:spcPct val="0"/>
        </a:spcBef>
        <a:spcAft>
          <a:spcPct val="0"/>
        </a:spcAft>
        <a:defRPr sz="3600">
          <a:solidFill>
            <a:schemeClr val="bg1"/>
          </a:solidFill>
          <a:latin typeface="+mj-lt"/>
          <a:ea typeface="+mj-ea"/>
          <a:cs typeface="+mj-cs"/>
        </a:defRPr>
      </a:lvl1pPr>
      <a:lvl2pPr algn="ctr" rtl="0" eaLnBrk="0" fontAlgn="base" hangingPunct="0">
        <a:spcBef>
          <a:spcPct val="0"/>
        </a:spcBef>
        <a:spcAft>
          <a:spcPct val="0"/>
        </a:spcAft>
        <a:defRPr sz="3600">
          <a:solidFill>
            <a:schemeClr val="bg1"/>
          </a:solidFill>
          <a:latin typeface="Tahoma" pitchFamily="34" charset="0"/>
        </a:defRPr>
      </a:lvl2pPr>
      <a:lvl3pPr algn="ctr" rtl="0" eaLnBrk="0" fontAlgn="base" hangingPunct="0">
        <a:spcBef>
          <a:spcPct val="0"/>
        </a:spcBef>
        <a:spcAft>
          <a:spcPct val="0"/>
        </a:spcAft>
        <a:defRPr sz="3600">
          <a:solidFill>
            <a:schemeClr val="bg1"/>
          </a:solidFill>
          <a:latin typeface="Tahoma" pitchFamily="34" charset="0"/>
        </a:defRPr>
      </a:lvl3pPr>
      <a:lvl4pPr algn="ctr" rtl="0" eaLnBrk="0" fontAlgn="base" hangingPunct="0">
        <a:spcBef>
          <a:spcPct val="0"/>
        </a:spcBef>
        <a:spcAft>
          <a:spcPct val="0"/>
        </a:spcAft>
        <a:defRPr sz="3600">
          <a:solidFill>
            <a:schemeClr val="bg1"/>
          </a:solidFill>
          <a:latin typeface="Tahoma" pitchFamily="34" charset="0"/>
        </a:defRPr>
      </a:lvl4pPr>
      <a:lvl5pPr algn="ctr" rtl="0" eaLnBrk="0" fontAlgn="base" hangingPunct="0">
        <a:spcBef>
          <a:spcPct val="0"/>
        </a:spcBef>
        <a:spcAft>
          <a:spcPct val="0"/>
        </a:spcAft>
        <a:defRPr sz="3600">
          <a:solidFill>
            <a:schemeClr val="bg1"/>
          </a:solidFill>
          <a:latin typeface="Tahoma" pitchFamily="34" charset="0"/>
        </a:defRPr>
      </a:lvl5pPr>
      <a:lvl6pPr marL="457200" algn="ctr" rtl="0" fontAlgn="base">
        <a:spcBef>
          <a:spcPct val="0"/>
        </a:spcBef>
        <a:spcAft>
          <a:spcPct val="0"/>
        </a:spcAft>
        <a:defRPr sz="3600">
          <a:solidFill>
            <a:schemeClr val="bg1"/>
          </a:solidFill>
          <a:latin typeface="Tahoma" pitchFamily="34" charset="0"/>
        </a:defRPr>
      </a:lvl6pPr>
      <a:lvl7pPr marL="914400" algn="ctr" rtl="0" fontAlgn="base">
        <a:spcBef>
          <a:spcPct val="0"/>
        </a:spcBef>
        <a:spcAft>
          <a:spcPct val="0"/>
        </a:spcAft>
        <a:defRPr sz="3600">
          <a:solidFill>
            <a:schemeClr val="bg1"/>
          </a:solidFill>
          <a:latin typeface="Tahoma" pitchFamily="34" charset="0"/>
        </a:defRPr>
      </a:lvl7pPr>
      <a:lvl8pPr marL="1371600" algn="ctr" rtl="0" fontAlgn="base">
        <a:spcBef>
          <a:spcPct val="0"/>
        </a:spcBef>
        <a:spcAft>
          <a:spcPct val="0"/>
        </a:spcAft>
        <a:defRPr sz="3600">
          <a:solidFill>
            <a:schemeClr val="bg1"/>
          </a:solidFill>
          <a:latin typeface="Tahoma" pitchFamily="34" charset="0"/>
        </a:defRPr>
      </a:lvl8pPr>
      <a:lvl9pPr marL="1828800" algn="ctr" rtl="0" fontAlgn="base">
        <a:spcBef>
          <a:spcPct val="0"/>
        </a:spcBef>
        <a:spcAft>
          <a:spcPct val="0"/>
        </a:spcAft>
        <a:defRPr sz="3600">
          <a:solidFill>
            <a:schemeClr val="bg1"/>
          </a:solidFill>
          <a:latin typeface="Tahoma" pitchFamily="34" charset="0"/>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62000" y="2895600"/>
            <a:ext cx="7239000" cy="990600"/>
          </a:xfrm>
        </p:spPr>
        <p:txBody>
          <a:bodyPr/>
          <a:lstStyle/>
          <a:p>
            <a:pPr eaLnBrk="1" hangingPunct="1"/>
            <a:r>
              <a:rPr lang="zh-CN" altLang="en-US" sz="5400" b="1" smtClean="0">
                <a:solidFill>
                  <a:srgbClr val="FFFF00"/>
                </a:solidFill>
                <a:latin typeface="黑体" panose="02010609060101010101" pitchFamily="49" charset="-122"/>
                <a:ea typeface="黑体" panose="02010609060101010101" pitchFamily="49" charset="-122"/>
              </a:rPr>
              <a:t>第</a:t>
            </a:r>
            <a:r>
              <a:rPr lang="en-US" altLang="zh-CN" sz="5400" b="1" smtClean="0">
                <a:solidFill>
                  <a:srgbClr val="FFFF00"/>
                </a:solidFill>
                <a:latin typeface="黑体" panose="02010609060101010101" pitchFamily="49" charset="-122"/>
                <a:ea typeface="黑体" panose="02010609060101010101" pitchFamily="49" charset="-122"/>
              </a:rPr>
              <a:t>5</a:t>
            </a:r>
            <a:r>
              <a:rPr lang="zh-CN" altLang="en-US" sz="5400" b="1" smtClean="0">
                <a:solidFill>
                  <a:srgbClr val="FFFF00"/>
                </a:solidFill>
                <a:latin typeface="黑体" panose="02010609060101010101" pitchFamily="49" charset="-122"/>
                <a:ea typeface="黑体" panose="02010609060101010101" pitchFamily="49" charset="-122"/>
              </a:rPr>
              <a:t>章 数组与字符串</a:t>
            </a:r>
          </a:p>
        </p:txBody>
      </p:sp>
      <p:sp>
        <p:nvSpPr>
          <p:cNvPr id="4099" name="Rectangle 5"/>
          <p:cNvSpPr>
            <a:spLocks noChangeArrowheads="1"/>
          </p:cNvSpPr>
          <p:nvPr/>
        </p:nvSpPr>
        <p:spPr bwMode="auto">
          <a:xfrm>
            <a:off x="0" y="152400"/>
            <a:ext cx="1524000" cy="533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C5BA15DA-7734-485A-A28D-123B4747DBE0}" type="slidenum">
              <a:rPr lang="zh-CN" altLang="en-US" sz="1000"/>
              <a:pPr>
                <a:spcBef>
                  <a:spcPct val="0"/>
                </a:spcBef>
                <a:buClrTx/>
                <a:buFontTx/>
                <a:buNone/>
              </a:pPr>
              <a:t>10</a:t>
            </a:fld>
            <a:endParaRPr lang="en-US" altLang="zh-CN" sz="1000"/>
          </a:p>
        </p:txBody>
      </p:sp>
      <p:sp>
        <p:nvSpPr>
          <p:cNvPr id="13315"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5.3 foreach</a:t>
            </a:r>
            <a:r>
              <a:rPr lang="zh-CN" altLang="en-US" sz="4400" b="1" smtClean="0">
                <a:latin typeface="方正姚体" panose="02010601030101010101" pitchFamily="2" charset="-122"/>
                <a:ea typeface="方正姚体" panose="02010601030101010101" pitchFamily="2" charset="-122"/>
              </a:rPr>
              <a:t>语句与数组</a:t>
            </a:r>
          </a:p>
        </p:txBody>
      </p:sp>
      <p:sp>
        <p:nvSpPr>
          <p:cNvPr id="13316"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3317" name="Rectangle 4"/>
          <p:cNvSpPr>
            <a:spLocks noChangeArrowheads="1"/>
          </p:cNvSpPr>
          <p:nvPr/>
        </p:nvSpPr>
        <p:spPr bwMode="auto">
          <a:xfrm>
            <a:off x="-152400" y="12192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Clr>
                <a:srgbClr val="660066"/>
              </a:buClr>
            </a:pPr>
            <a:r>
              <a:rPr lang="en-US" altLang="zh-CN" b="1">
                <a:latin typeface="方正姚体" panose="02010601030101010101" pitchFamily="2" charset="-122"/>
                <a:ea typeface="方正姚体" panose="02010601030101010101" pitchFamily="2" charset="-122"/>
              </a:rPr>
              <a:t>foreach</a:t>
            </a:r>
            <a:r>
              <a:rPr lang="zh-CN" altLang="en-US" b="1">
                <a:latin typeface="方正姚体" panose="02010601030101010101" pitchFamily="2" charset="-122"/>
                <a:ea typeface="方正姚体" panose="02010601030101010101" pitchFamily="2" charset="-122"/>
              </a:rPr>
              <a:t>的语句</a:t>
            </a:r>
            <a:r>
              <a:rPr lang="en-US" altLang="zh-CN" b="1">
                <a:latin typeface="方正姚体" panose="02010601030101010101" pitchFamily="2" charset="-122"/>
                <a:ea typeface="方正姚体" panose="02010601030101010101" pitchFamily="2" charset="-122"/>
              </a:rPr>
              <a:t>:</a:t>
            </a:r>
            <a:r>
              <a:rPr lang="zh-CN" altLang="en-US" b="1">
                <a:latin typeface="方正姚体" panose="02010601030101010101" pitchFamily="2" charset="-122"/>
                <a:ea typeface="方正姚体" panose="02010601030101010101" pitchFamily="2" charset="-122"/>
              </a:rPr>
              <a:t>不用下标就可遍历整个数组</a:t>
            </a:r>
            <a:r>
              <a:rPr lang="zh-CN" altLang="en-US">
                <a:latin typeface="Arial" panose="020B0604020202020204" pitchFamily="34" charset="0"/>
                <a:ea typeface="宋体" panose="02010600030101010101" pitchFamily="2" charset="-122"/>
              </a:rPr>
              <a:t>。</a:t>
            </a:r>
            <a:endParaRPr lang="en-US" altLang="zh-CN" b="1">
              <a:latin typeface="方正姚体" panose="02010601030101010101" pitchFamily="2" charset="-122"/>
              <a:ea typeface="方正姚体" panose="02010601030101010101" pitchFamily="2" charset="-122"/>
            </a:endParaRPr>
          </a:p>
          <a:p>
            <a:pPr eaLnBrk="1" hangingPunct="1">
              <a:buClr>
                <a:srgbClr val="660066"/>
              </a:buClr>
            </a:pPr>
            <a:r>
              <a:rPr lang="zh-CN" altLang="en-US" b="1">
                <a:solidFill>
                  <a:srgbClr val="660066"/>
                </a:solidFill>
                <a:latin typeface="方正姚体" panose="02010601030101010101" pitchFamily="2" charset="-122"/>
                <a:ea typeface="方正姚体" panose="02010601030101010101" pitchFamily="2" charset="-122"/>
              </a:rPr>
              <a:t> </a:t>
            </a:r>
            <a:r>
              <a:rPr lang="en-US" altLang="zh-CN" b="1">
                <a:latin typeface="方正姚体" panose="02010601030101010101" pitchFamily="2" charset="-122"/>
                <a:ea typeface="方正姚体" panose="02010601030101010101" pitchFamily="2" charset="-122"/>
              </a:rPr>
              <a:t>foreach</a:t>
            </a:r>
            <a:r>
              <a:rPr lang="zh-CN" altLang="en-US" b="1">
                <a:latin typeface="方正姚体" panose="02010601030101010101" pitchFamily="2" charset="-122"/>
                <a:ea typeface="方正姚体" panose="02010601030101010101" pitchFamily="2" charset="-122"/>
              </a:rPr>
              <a:t>语句需提供</a:t>
            </a:r>
            <a:r>
              <a:rPr lang="zh-CN" altLang="en-US" b="1">
                <a:solidFill>
                  <a:srgbClr val="0000CC"/>
                </a:solidFill>
                <a:latin typeface="方正姚体" panose="02010601030101010101" pitchFamily="2" charset="-122"/>
                <a:ea typeface="方正姚体" panose="02010601030101010101" pitchFamily="2" charset="-122"/>
              </a:rPr>
              <a:t>元素类型</a:t>
            </a:r>
            <a:r>
              <a:rPr lang="zh-CN" altLang="en-US" b="1">
                <a:latin typeface="方正姚体" panose="02010601030101010101" pitchFamily="2" charset="-122"/>
                <a:ea typeface="方正姚体" panose="02010601030101010101" pitchFamily="2" charset="-122"/>
              </a:rPr>
              <a:t>、</a:t>
            </a:r>
            <a:r>
              <a:rPr lang="zh-CN" altLang="en-US" b="1">
                <a:solidFill>
                  <a:srgbClr val="0000CC"/>
                </a:solidFill>
                <a:latin typeface="方正姚体" panose="02010601030101010101" pitchFamily="2" charset="-122"/>
                <a:ea typeface="方正姚体" panose="02010601030101010101" pitchFamily="2" charset="-122"/>
              </a:rPr>
              <a:t>循环变量的名字</a:t>
            </a:r>
            <a:r>
              <a:rPr lang="zh-CN" altLang="en-US" b="1">
                <a:latin typeface="方正姚体" panose="02010601030101010101" pitchFamily="2" charset="-122"/>
                <a:ea typeface="方正姚体" panose="02010601030101010101" pitchFamily="2" charset="-122"/>
              </a:rPr>
              <a:t>（用于存储连续的元素）和用于从中检索元素的</a:t>
            </a:r>
            <a:r>
              <a:rPr lang="zh-CN" altLang="en-US" b="1">
                <a:solidFill>
                  <a:srgbClr val="0000CC"/>
                </a:solidFill>
                <a:latin typeface="方正姚体" panose="02010601030101010101" pitchFamily="2" charset="-122"/>
                <a:ea typeface="方正姚体" panose="02010601030101010101" pitchFamily="2" charset="-122"/>
              </a:rPr>
              <a:t>数组</a:t>
            </a:r>
            <a:r>
              <a:rPr lang="zh-CN" altLang="en-US" b="1">
                <a:latin typeface="方正姚体" panose="02010601030101010101" pitchFamily="2" charset="-122"/>
                <a:ea typeface="方正姚体" panose="02010601030101010101" pitchFamily="2" charset="-122"/>
              </a:rPr>
              <a:t>。</a:t>
            </a:r>
          </a:p>
          <a:p>
            <a:pPr eaLnBrk="1" hangingPunct="1">
              <a:buClr>
                <a:srgbClr val="660066"/>
              </a:buClr>
            </a:pPr>
            <a:r>
              <a:rPr lang="zh-CN" altLang="en-US" b="1">
                <a:latin typeface="方正姚体" panose="02010601030101010101" pitchFamily="2" charset="-122"/>
                <a:ea typeface="方正姚体" panose="02010601030101010101" pitchFamily="2" charset="-122"/>
              </a:rPr>
              <a:t>语法：</a:t>
            </a:r>
          </a:p>
          <a:p>
            <a:pPr eaLnBrk="1" hangingPunct="1">
              <a:spcBef>
                <a:spcPct val="0"/>
              </a:spcBef>
              <a:buClrTx/>
              <a:buFontTx/>
              <a:buNone/>
            </a:pPr>
            <a:r>
              <a:rPr lang="en-US" altLang="zh-CN" b="1">
                <a:latin typeface="方正姚体" panose="02010601030101010101" pitchFamily="2" charset="-122"/>
                <a:ea typeface="方正姚体" panose="02010601030101010101" pitchFamily="2" charset="-122"/>
              </a:rPr>
              <a:t>    for (type element : array)</a:t>
            </a:r>
          </a:p>
          <a:p>
            <a:pPr eaLnBrk="1" hangingPunct="1">
              <a:spcBef>
                <a:spcPct val="0"/>
              </a:spcBef>
              <a:buClrTx/>
              <a:buFontTx/>
              <a:buNone/>
            </a:pPr>
            <a:r>
              <a:rPr lang="en-US" altLang="zh-CN" b="1">
                <a:latin typeface="方正姚体" panose="02010601030101010101" pitchFamily="2" charset="-122"/>
                <a:ea typeface="方正姚体" panose="02010601030101010101" pitchFamily="2" charset="-122"/>
              </a:rPr>
              <a:t>    {</a:t>
            </a:r>
          </a:p>
          <a:p>
            <a:pPr eaLnBrk="1" hangingPunct="1">
              <a:spcBef>
                <a:spcPct val="0"/>
              </a:spcBef>
              <a:buClrTx/>
              <a:buFontTx/>
              <a:buNone/>
            </a:pPr>
            <a:r>
              <a:rPr lang="en-US" altLang="zh-CN" b="1">
                <a:latin typeface="方正姚体" panose="02010601030101010101" pitchFamily="2" charset="-122"/>
                <a:ea typeface="方正姚体" panose="02010601030101010101" pitchFamily="2" charset="-122"/>
              </a:rPr>
              <a:t>       System.out.println(element);</a:t>
            </a:r>
          </a:p>
          <a:p>
            <a:pPr eaLnBrk="1" hangingPunct="1">
              <a:spcBef>
                <a:spcPct val="0"/>
              </a:spcBef>
              <a:buClrTx/>
              <a:buFontTx/>
              <a:buNone/>
            </a:pPr>
            <a:r>
              <a:rPr lang="en-US" altLang="zh-CN" b="1">
                <a:latin typeface="方正姚体" panose="02010601030101010101" pitchFamily="2" charset="-122"/>
                <a:ea typeface="方正姚体" panose="02010601030101010101" pitchFamily="2" charset="-122"/>
              </a:rPr>
              <a:t>       </a:t>
            </a:r>
            <a:r>
              <a:rPr lang="en-US" altLang="zh-CN" b="1">
                <a:latin typeface="Arial" panose="020B0604020202020204" pitchFamily="34" charset="0"/>
                <a:ea typeface="方正姚体" panose="02010601030101010101" pitchFamily="2" charset="-122"/>
              </a:rPr>
              <a:t>……</a:t>
            </a:r>
            <a:endParaRPr lang="en-US" altLang="zh-CN" b="1">
              <a:latin typeface="方正姚体" panose="02010601030101010101" pitchFamily="2" charset="-122"/>
              <a:ea typeface="方正姚体" panose="02010601030101010101" pitchFamily="2" charset="-122"/>
            </a:endParaRPr>
          </a:p>
          <a:p>
            <a:pPr eaLnBrk="1" hangingPunct="1">
              <a:spcBef>
                <a:spcPct val="0"/>
              </a:spcBef>
              <a:buClrTx/>
              <a:buFontTx/>
              <a:buNone/>
            </a:pPr>
            <a:r>
              <a:rPr lang="en-US" altLang="zh-CN" b="1">
                <a:latin typeface="方正姚体" panose="02010601030101010101" pitchFamily="2" charset="-122"/>
                <a:ea typeface="方正姚体" panose="02010601030101010101" pitchFamily="2" charset="-122"/>
              </a:rPr>
              <a:t>     }</a:t>
            </a:r>
          </a:p>
          <a:p>
            <a:pPr eaLnBrk="1" hangingPunct="1">
              <a:spcBef>
                <a:spcPct val="0"/>
              </a:spcBef>
              <a:buClrTx/>
              <a:buFontTx/>
              <a:buNone/>
            </a:pPr>
            <a:r>
              <a:rPr lang="zh-CN" altLang="en-US" sz="2700" b="1">
                <a:latin typeface="方正姚体" panose="02010601030101010101" pitchFamily="2" charset="-122"/>
                <a:ea typeface="方正姚体" panose="02010601030101010101" pitchFamily="2" charset="-122"/>
              </a:rPr>
              <a:t> </a:t>
            </a:r>
          </a:p>
        </p:txBody>
      </p:sp>
      <p:sp>
        <p:nvSpPr>
          <p:cNvPr id="107526" name="AutoShape 6"/>
          <p:cNvSpPr>
            <a:spLocks noChangeArrowheads="1"/>
          </p:cNvSpPr>
          <p:nvPr/>
        </p:nvSpPr>
        <p:spPr bwMode="auto">
          <a:xfrm>
            <a:off x="1600200" y="4876800"/>
            <a:ext cx="7543800" cy="1828800"/>
          </a:xfrm>
          <a:prstGeom prst="wedgeEllipseCallout">
            <a:avLst>
              <a:gd name="adj1" fmla="val -50824"/>
              <a:gd name="adj2" fmla="val -78509"/>
            </a:avLst>
          </a:prstGeom>
          <a:solidFill>
            <a:srgbClr val="66FFCC"/>
          </a:solidFill>
          <a:ln w="9525">
            <a:solidFill>
              <a:schemeClr val="tx1"/>
            </a:solidFill>
            <a:miter lim="800000"/>
            <a:headEnd/>
            <a:tailEnd/>
          </a:ln>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2400" b="1">
                <a:solidFill>
                  <a:srgbClr val="660066"/>
                </a:solidFill>
                <a:latin typeface="Arial" panose="020B0604020202020204" pitchFamily="34" charset="0"/>
                <a:ea typeface="宋体" panose="02010600030101010101" pitchFamily="2" charset="-122"/>
              </a:rPr>
              <a:t>每次从数组</a:t>
            </a:r>
            <a:r>
              <a:rPr lang="en-US" altLang="zh-CN" sz="2400" b="1">
                <a:solidFill>
                  <a:srgbClr val="660066"/>
                </a:solidFill>
                <a:latin typeface="Arial" panose="020B0604020202020204" pitchFamily="34" charset="0"/>
                <a:ea typeface="宋体" panose="02010600030101010101" pitchFamily="2" charset="-122"/>
              </a:rPr>
              <a:t>array</a:t>
            </a:r>
            <a:r>
              <a:rPr lang="zh-CN" altLang="en-US" sz="2400" b="1">
                <a:solidFill>
                  <a:srgbClr val="660066"/>
                </a:solidFill>
                <a:latin typeface="Arial" panose="020B0604020202020204" pitchFamily="34" charset="0"/>
                <a:ea typeface="宋体" panose="02010600030101010101" pitchFamily="2" charset="-122"/>
              </a:rPr>
              <a:t>中取出一个元素，自动赋给</a:t>
            </a:r>
            <a:r>
              <a:rPr lang="en-US" altLang="zh-CN" sz="2400" b="1">
                <a:solidFill>
                  <a:srgbClr val="660066"/>
                </a:solidFill>
                <a:latin typeface="Arial" panose="020B0604020202020204" pitchFamily="34" charset="0"/>
                <a:ea typeface="宋体" panose="02010600030101010101" pitchFamily="2" charset="-122"/>
              </a:rPr>
              <a:t>element</a:t>
            </a:r>
            <a:r>
              <a:rPr lang="zh-CN" altLang="en-US" sz="2400" b="1">
                <a:solidFill>
                  <a:srgbClr val="660066"/>
                </a:solidFill>
                <a:latin typeface="Arial" panose="020B0604020202020204" pitchFamily="34" charset="0"/>
                <a:ea typeface="宋体" panose="02010600030101010101" pitchFamily="2" charset="-122"/>
              </a:rPr>
              <a:t>，用户不用判断是否超出了数组的长度。</a:t>
            </a:r>
            <a:r>
              <a:rPr lang="en-US" altLang="zh-CN" sz="2400" b="1">
                <a:solidFill>
                  <a:srgbClr val="660066"/>
                </a:solidFill>
                <a:latin typeface="Arial" panose="020B0604020202020204" pitchFamily="34" charset="0"/>
                <a:ea typeface="宋体" panose="02010600030101010101" pitchFamily="2" charset="-122"/>
              </a:rPr>
              <a:t>element</a:t>
            </a:r>
            <a:r>
              <a:rPr lang="zh-CN" altLang="en-US" sz="2400" b="1">
                <a:solidFill>
                  <a:srgbClr val="660066"/>
                </a:solidFill>
                <a:latin typeface="Arial" panose="020B0604020202020204" pitchFamily="34" charset="0"/>
                <a:ea typeface="宋体" panose="02010600030101010101" pitchFamily="2" charset="-122"/>
              </a:rPr>
              <a:t>的类型必须与数组</a:t>
            </a:r>
            <a:r>
              <a:rPr lang="en-US" altLang="zh-CN" sz="2400" b="1">
                <a:solidFill>
                  <a:srgbClr val="660066"/>
                </a:solidFill>
                <a:latin typeface="Arial" panose="020B0604020202020204" pitchFamily="34" charset="0"/>
                <a:ea typeface="宋体" panose="02010600030101010101" pitchFamily="2" charset="-122"/>
              </a:rPr>
              <a:t>array</a:t>
            </a:r>
            <a:r>
              <a:rPr lang="zh-CN" altLang="en-US" sz="2400" b="1">
                <a:solidFill>
                  <a:srgbClr val="660066"/>
                </a:solidFill>
                <a:latin typeface="Arial" panose="020B0604020202020204" pitchFamily="34" charset="0"/>
                <a:ea typeface="宋体" panose="02010600030101010101" pitchFamily="2" charset="-122"/>
              </a:rPr>
              <a:t>中元素的类型相同。 </a:t>
            </a:r>
          </a:p>
        </p:txBody>
      </p:sp>
      <p:sp>
        <p:nvSpPr>
          <p:cNvPr id="107527" name="Rectangle 7"/>
          <p:cNvSpPr>
            <a:spLocks noChangeArrowheads="1"/>
          </p:cNvSpPr>
          <p:nvPr/>
        </p:nvSpPr>
        <p:spPr bwMode="auto">
          <a:xfrm>
            <a:off x="4343400" y="3048000"/>
            <a:ext cx="4572000" cy="1676400"/>
          </a:xfrm>
          <a:prstGeom prst="rect">
            <a:avLst/>
          </a:prstGeom>
          <a:solidFill>
            <a:srgbClr val="F7CAFE"/>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例如：</a:t>
            </a:r>
          </a:p>
          <a:p>
            <a:pPr eaLnBrk="1" hangingPunct="1">
              <a:spcBef>
                <a:spcPct val="0"/>
              </a:spcBef>
              <a:buClrTx/>
              <a:buFontTx/>
              <a:buNone/>
            </a:pPr>
            <a:r>
              <a:rPr lang="en-US" altLang="zh-CN" sz="2400" b="1">
                <a:solidFill>
                  <a:srgbClr val="FF0000"/>
                </a:solidFill>
                <a:latin typeface="Arial" panose="020B0604020202020204" pitchFamily="34" charset="0"/>
                <a:ea typeface="宋体" panose="02010600030101010101" pitchFamily="2" charset="-122"/>
              </a:rPr>
              <a:t>int</a:t>
            </a:r>
            <a:r>
              <a:rPr lang="en-US" altLang="zh-CN" sz="2400" b="1">
                <a:solidFill>
                  <a:srgbClr val="0000CC"/>
                </a:solidFill>
                <a:latin typeface="Arial" panose="020B0604020202020204" pitchFamily="34" charset="0"/>
                <a:ea typeface="宋体" panose="02010600030101010101" pitchFamily="2" charset="-122"/>
              </a:rPr>
              <a:t>[ ] arr={1,2,3,4,5};</a:t>
            </a:r>
          </a:p>
          <a:p>
            <a:pPr eaLnBrk="1" hangingPunct="1">
              <a:spcBef>
                <a:spcPct val="0"/>
              </a:spcBef>
              <a:buClrTx/>
              <a:buFontTx/>
              <a:buNone/>
            </a:pPr>
            <a:r>
              <a:rPr lang="en-US" altLang="zh-CN" sz="2400" b="1">
                <a:solidFill>
                  <a:srgbClr val="0000CC"/>
                </a:solidFill>
                <a:latin typeface="Arial" panose="020B0604020202020204" pitchFamily="34" charset="0"/>
                <a:ea typeface="宋体" panose="02010600030101010101" pitchFamily="2" charset="-122"/>
              </a:rPr>
              <a:t>for (</a:t>
            </a:r>
            <a:r>
              <a:rPr lang="en-US" altLang="zh-CN" sz="2400" b="1">
                <a:solidFill>
                  <a:srgbClr val="FF0000"/>
                </a:solidFill>
                <a:latin typeface="Arial" panose="020B0604020202020204" pitchFamily="34" charset="0"/>
                <a:ea typeface="宋体" panose="02010600030101010101" pitchFamily="2" charset="-122"/>
              </a:rPr>
              <a:t>int</a:t>
            </a:r>
            <a:r>
              <a:rPr lang="en-US" altLang="zh-CN" sz="2400" b="1">
                <a:solidFill>
                  <a:srgbClr val="0000CC"/>
                </a:solidFill>
                <a:latin typeface="Arial" panose="020B0604020202020204" pitchFamily="34" charset="0"/>
                <a:ea typeface="宋体" panose="02010600030101010101" pitchFamily="2" charset="-122"/>
              </a:rPr>
              <a:t> element : arr)</a:t>
            </a:r>
          </a:p>
          <a:p>
            <a:pPr eaLnBrk="1" hangingPunct="1">
              <a:spcBef>
                <a:spcPct val="0"/>
              </a:spcBef>
              <a:buClrTx/>
              <a:buFontTx/>
              <a:buNone/>
            </a:pPr>
            <a:r>
              <a:rPr lang="en-US" altLang="zh-CN" sz="2400" b="1">
                <a:solidFill>
                  <a:srgbClr val="0000CC"/>
                </a:solidFill>
                <a:latin typeface="Arial" panose="020B0604020202020204" pitchFamily="34" charset="0"/>
                <a:ea typeface="宋体" panose="02010600030101010101" pitchFamily="2" charset="-122"/>
              </a:rPr>
              <a:t>   System.out.println(element);</a:t>
            </a:r>
            <a:endParaRPr lang="zh-CN" altLang="en-US" sz="2400" b="1">
              <a:solidFill>
                <a:srgbClr val="0000C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107526"/>
                                        </p:tgtEl>
                                        <p:attrNameLst>
                                          <p:attrName>style.visibility</p:attrName>
                                        </p:attrNameLst>
                                      </p:cBhvr>
                                      <p:to>
                                        <p:strVal val="visible"/>
                                      </p:to>
                                    </p:set>
                                    <p:anim calcmode="lin" valueType="num">
                                      <p:cBhvr>
                                        <p:cTn id="7" dur="500" fill="hold"/>
                                        <p:tgtEl>
                                          <p:spTgt spid="107526"/>
                                        </p:tgtEl>
                                        <p:attrNameLst>
                                          <p:attrName>ppt_x</p:attrName>
                                        </p:attrNameLst>
                                      </p:cBhvr>
                                      <p:tavLst>
                                        <p:tav tm="0">
                                          <p:val>
                                            <p:strVal val="#ppt_x"/>
                                          </p:val>
                                        </p:tav>
                                        <p:tav tm="100000">
                                          <p:val>
                                            <p:strVal val="#ppt_x"/>
                                          </p:val>
                                        </p:tav>
                                      </p:tavLst>
                                    </p:anim>
                                    <p:anim calcmode="lin" valueType="num">
                                      <p:cBhvr>
                                        <p:cTn id="8" dur="500" fill="hold"/>
                                        <p:tgtEl>
                                          <p:spTgt spid="107526"/>
                                        </p:tgtEl>
                                        <p:attrNameLst>
                                          <p:attrName>ppt_y</p:attrName>
                                        </p:attrNameLst>
                                      </p:cBhvr>
                                      <p:tavLst>
                                        <p:tav tm="0">
                                          <p:val>
                                            <p:strVal val="#ppt_y-#ppt_h/2"/>
                                          </p:val>
                                        </p:tav>
                                        <p:tav tm="100000">
                                          <p:val>
                                            <p:strVal val="#ppt_y"/>
                                          </p:val>
                                        </p:tav>
                                      </p:tavLst>
                                    </p:anim>
                                    <p:anim calcmode="lin" valueType="num">
                                      <p:cBhvr>
                                        <p:cTn id="9" dur="500" fill="hold"/>
                                        <p:tgtEl>
                                          <p:spTgt spid="107526"/>
                                        </p:tgtEl>
                                        <p:attrNameLst>
                                          <p:attrName>ppt_w</p:attrName>
                                        </p:attrNameLst>
                                      </p:cBhvr>
                                      <p:tavLst>
                                        <p:tav tm="0">
                                          <p:val>
                                            <p:strVal val="#ppt_w"/>
                                          </p:val>
                                        </p:tav>
                                        <p:tav tm="100000">
                                          <p:val>
                                            <p:strVal val="#ppt_w"/>
                                          </p:val>
                                        </p:tav>
                                      </p:tavLst>
                                    </p:anim>
                                    <p:anim calcmode="lin" valueType="num">
                                      <p:cBhvr>
                                        <p:cTn id="10" dur="500" fill="hold"/>
                                        <p:tgtEl>
                                          <p:spTgt spid="107526"/>
                                        </p:tgtEl>
                                        <p:attrNameLst>
                                          <p:attrName>ppt_h</p:attrName>
                                        </p:attrNameLst>
                                      </p:cBhvr>
                                      <p:tavLst>
                                        <p:tav tm="0">
                                          <p:val>
                                            <p:fltVal val="0"/>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107527"/>
                                        </p:tgtEl>
                                        <p:attrNameLst>
                                          <p:attrName>style.visibility</p:attrName>
                                        </p:attrNameLst>
                                      </p:cBhvr>
                                      <p:to>
                                        <p:strVal val="visible"/>
                                      </p:to>
                                    </p:set>
                                    <p:animEffect transition="in" filter="diamond(in)">
                                      <p:cBhvr>
                                        <p:cTn id="15" dur="2000"/>
                                        <p:tgtEl>
                                          <p:spTgt spid="107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6" grpId="0" animBg="1"/>
      <p:bldP spid="10752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364CFD6C-1ACD-4851-8B18-AEE776832F7A}" type="slidenum">
              <a:rPr lang="zh-CN" altLang="en-US" sz="1000"/>
              <a:pPr>
                <a:spcBef>
                  <a:spcPct val="0"/>
                </a:spcBef>
                <a:buClrTx/>
                <a:buFontTx/>
                <a:buNone/>
              </a:pPr>
              <a:t>11</a:t>
            </a:fld>
            <a:endParaRPr lang="en-US" altLang="zh-CN" sz="1000"/>
          </a:p>
        </p:txBody>
      </p:sp>
      <p:sp>
        <p:nvSpPr>
          <p:cNvPr id="14339"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5.4 </a:t>
            </a:r>
            <a:r>
              <a:rPr lang="zh-CN" altLang="en-US" sz="4400" b="1" smtClean="0">
                <a:latin typeface="方正姚体" panose="02010601030101010101" pitchFamily="2" charset="-122"/>
                <a:ea typeface="方正姚体" panose="02010601030101010101" pitchFamily="2" charset="-122"/>
              </a:rPr>
              <a:t>多维数组</a:t>
            </a:r>
            <a:endParaRPr lang="en-US" altLang="zh-CN" sz="4400" b="1" smtClean="0">
              <a:latin typeface="方正姚体" panose="02010601030101010101" pitchFamily="2" charset="-122"/>
              <a:ea typeface="方正姚体" panose="02010601030101010101" pitchFamily="2" charset="-122"/>
            </a:endParaRPr>
          </a:p>
        </p:txBody>
      </p:sp>
      <p:sp>
        <p:nvSpPr>
          <p:cNvPr id="14340"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4341" name="Rectangle 4"/>
          <p:cNvSpPr>
            <a:spLocks noChangeArrowheads="1"/>
          </p:cNvSpPr>
          <p:nvPr/>
        </p:nvSpPr>
        <p:spPr bwMode="auto">
          <a:xfrm>
            <a:off x="-152400" y="10668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0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二维数组</a:t>
            </a:r>
            <a:r>
              <a:rPr lang="en-US" altLang="zh-CN" b="1">
                <a:solidFill>
                  <a:srgbClr val="660066"/>
                </a:solidFill>
                <a:latin typeface="方正姚体" panose="02010601030101010101" pitchFamily="2" charset="-122"/>
                <a:ea typeface="方正姚体" panose="02010601030101010101" pitchFamily="2" charset="-122"/>
              </a:rPr>
              <a:t>(</a:t>
            </a:r>
            <a:r>
              <a:rPr lang="en-US" altLang="zh-CN" sz="2800" b="1">
                <a:solidFill>
                  <a:srgbClr val="660066"/>
                </a:solidFill>
                <a:latin typeface="方正姚体" panose="02010601030101010101" pitchFamily="2" charset="-122"/>
                <a:ea typeface="方正姚体" panose="02010601030101010101" pitchFamily="2" charset="-122"/>
              </a:rPr>
              <a:t>Java</a:t>
            </a:r>
            <a:r>
              <a:rPr lang="zh-CN" altLang="en-US" sz="2800" b="1">
                <a:solidFill>
                  <a:srgbClr val="660066"/>
                </a:solidFill>
                <a:latin typeface="方正姚体" panose="02010601030101010101" pitchFamily="2" charset="-122"/>
                <a:ea typeface="方正姚体" panose="02010601030101010101" pitchFamily="2" charset="-122"/>
              </a:rPr>
              <a:t>中无真正的多维数组，只是数组的数组</a:t>
            </a:r>
            <a:r>
              <a:rPr lang="en-US" altLang="zh-CN" b="1">
                <a:solidFill>
                  <a:srgbClr val="660066"/>
                </a:solidFill>
                <a:latin typeface="方正姚体" panose="02010601030101010101" pitchFamily="2" charset="-122"/>
                <a:ea typeface="方正姚体" panose="02010601030101010101" pitchFamily="2" charset="-122"/>
              </a:rPr>
              <a:t>)</a:t>
            </a:r>
            <a:endParaRPr lang="zh-CN" altLang="en-US" b="1">
              <a:solidFill>
                <a:srgbClr val="660066"/>
              </a:solidFill>
              <a:latin typeface="方正姚体" panose="02010601030101010101" pitchFamily="2" charset="-122"/>
              <a:ea typeface="方正姚体" panose="02010601030101010101" pitchFamily="2" charset="-122"/>
            </a:endParaRP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声明和内存分配：</a:t>
            </a:r>
          </a:p>
          <a:p>
            <a:pPr eaLnBrk="1" hangingPunct="1">
              <a:lnSpc>
                <a:spcPts val="4000"/>
              </a:lnSpc>
              <a:buClr>
                <a:srgbClr val="660066"/>
              </a:buClr>
            </a:pPr>
            <a:endParaRPr lang="zh-CN" altLang="en-US" sz="2800" b="1">
              <a:latin typeface="方正姚体" panose="02010601030101010101" pitchFamily="2" charset="-122"/>
              <a:ea typeface="方正姚体" panose="02010601030101010101" pitchFamily="2" charset="-122"/>
            </a:endParaRPr>
          </a:p>
          <a:p>
            <a:pPr eaLnBrk="1" hangingPunct="1">
              <a:lnSpc>
                <a:spcPts val="4000"/>
              </a:lnSpc>
              <a:buClr>
                <a:srgbClr val="660066"/>
              </a:buClr>
            </a:pPr>
            <a:endParaRPr lang="zh-CN" altLang="en-US" sz="2800" b="1">
              <a:latin typeface="方正姚体" panose="02010601030101010101" pitchFamily="2" charset="-122"/>
              <a:ea typeface="方正姚体" panose="02010601030101010101" pitchFamily="2" charset="-122"/>
            </a:endParaRPr>
          </a:p>
          <a:p>
            <a:pPr eaLnBrk="1" hangingPunct="1">
              <a:lnSpc>
                <a:spcPts val="4000"/>
              </a:lnSpc>
              <a:buClr>
                <a:srgbClr val="660066"/>
              </a:buClr>
            </a:pPr>
            <a:r>
              <a:rPr lang="zh-CN" altLang="en-US" b="1">
                <a:solidFill>
                  <a:srgbClr val="FF0000"/>
                </a:solidFill>
                <a:latin typeface="方正姚体" panose="02010601030101010101" pitchFamily="2" charset="-122"/>
                <a:ea typeface="方正姚体" panose="02010601030101010101" pitchFamily="2" charset="-122"/>
              </a:rPr>
              <a:t>与</a:t>
            </a:r>
            <a:r>
              <a:rPr lang="en-US" altLang="zh-CN" b="1">
                <a:solidFill>
                  <a:srgbClr val="FF0000"/>
                </a:solidFill>
                <a:latin typeface="方正姚体" panose="02010601030101010101" pitchFamily="2" charset="-122"/>
                <a:ea typeface="方正姚体" panose="02010601030101010101" pitchFamily="2" charset="-122"/>
              </a:rPr>
              <a:t>C</a:t>
            </a:r>
            <a:r>
              <a:rPr lang="zh-CN" altLang="en-US" b="1">
                <a:solidFill>
                  <a:srgbClr val="FF0000"/>
                </a:solidFill>
                <a:latin typeface="方正姚体" panose="02010601030101010101" pitchFamily="2" charset="-122"/>
                <a:ea typeface="方正姚体" panose="02010601030101010101" pitchFamily="2" charset="-122"/>
              </a:rPr>
              <a:t>语言的区别</a:t>
            </a: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buFont typeface="Wingdings" panose="05000000000000000000" pitchFamily="2" charset="2"/>
              <a:buNone/>
            </a:pPr>
            <a:endParaRPr lang="zh-CN" altLang="en-US" sz="2700" b="1">
              <a:latin typeface="方正姚体" panose="02010601030101010101" pitchFamily="2" charset="-122"/>
              <a:ea typeface="方正姚体" panose="02010601030101010101" pitchFamily="2" charset="-122"/>
            </a:endParaRPr>
          </a:p>
        </p:txBody>
      </p:sp>
      <p:sp>
        <p:nvSpPr>
          <p:cNvPr id="14342" name="Rectangle 6"/>
          <p:cNvSpPr>
            <a:spLocks noChangeArrowheads="1"/>
          </p:cNvSpPr>
          <p:nvPr/>
        </p:nvSpPr>
        <p:spPr bwMode="auto">
          <a:xfrm>
            <a:off x="533400" y="2209800"/>
            <a:ext cx="8001000" cy="1143000"/>
          </a:xfrm>
          <a:prstGeom prst="rect">
            <a:avLst/>
          </a:prstGeom>
          <a:solidFill>
            <a:srgbClr val="FFCCFF"/>
          </a:solidFill>
          <a:ln w="9525" algn="ctr">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a:solidFill>
                  <a:srgbClr val="0000CC"/>
                </a:solidFill>
                <a:latin typeface="Arial" panose="020B0604020202020204" pitchFamily="34" charset="0"/>
                <a:ea typeface="宋体" panose="02010600030101010101" pitchFamily="2" charset="-122"/>
              </a:rPr>
              <a:t>[ ] [ ]</a:t>
            </a:r>
            <a:r>
              <a:rPr lang="en-US" altLang="zh-CN" sz="2400" b="1">
                <a:solidFill>
                  <a:srgbClr val="0000CC"/>
                </a:solidFill>
                <a:latin typeface="Arial" panose="020B0604020202020204" pitchFamily="34" charset="0"/>
                <a:ea typeface="宋体" panose="02010600030101010101" pitchFamily="2" charset="-122"/>
              </a:rPr>
              <a:t> </a:t>
            </a:r>
            <a:r>
              <a:rPr lang="zh-CN" altLang="en-US" sz="2400" b="1">
                <a:solidFill>
                  <a:srgbClr val="0000CC"/>
                </a:solidFill>
                <a:latin typeface="Arial" panose="020B0604020202020204" pitchFamily="34" charset="0"/>
                <a:ea typeface="宋体" panose="02010600030101010101" pitchFamily="2" charset="-122"/>
              </a:rPr>
              <a:t>数组名</a:t>
            </a:r>
            <a:r>
              <a:rPr lang="en-US" altLang="zh-CN" sz="2400" b="1">
                <a:solidFill>
                  <a:srgbClr val="0000CC"/>
                </a:solidFill>
                <a:latin typeface="Arial" panose="020B0604020202020204" pitchFamily="34" charset="0"/>
                <a:ea typeface="宋体" panose="02010600030101010101" pitchFamily="2" charset="-122"/>
              </a:rPr>
              <a:t>;</a:t>
            </a:r>
          </a:p>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数组名 </a:t>
            </a:r>
            <a:r>
              <a:rPr lang="en-US" altLang="zh-CN" sz="2400" b="1">
                <a:solidFill>
                  <a:srgbClr val="0000CC"/>
                </a:solidFill>
                <a:latin typeface="Arial" panose="020B0604020202020204" pitchFamily="34" charset="0"/>
                <a:ea typeface="宋体" panose="02010600030101010101" pitchFamily="2" charset="-122"/>
              </a:rPr>
              <a:t>= new </a:t>
            </a:r>
            <a:r>
              <a:rPr lang="zh-CN" altLang="en-US" sz="2400" b="1">
                <a:solidFill>
                  <a:srgbClr val="0000CC"/>
                </a:solidFill>
                <a:latin typeface="Arial" panose="020B0604020202020204" pitchFamily="34" charset="0"/>
                <a:ea typeface="宋体" panose="02010600030101010101" pitchFamily="2" charset="-122"/>
              </a:rPr>
              <a:t>数据类型 </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行数</a:t>
            </a:r>
            <a:r>
              <a:rPr lang="en-US" altLang="zh-CN" sz="2400" b="1">
                <a:solidFill>
                  <a:srgbClr val="0000CC"/>
                </a:solidFill>
                <a:latin typeface="Arial" panose="020B0604020202020204" pitchFamily="34" charset="0"/>
                <a:ea typeface="宋体" panose="02010600030101010101" pitchFamily="2" charset="-122"/>
              </a:rPr>
              <a:t>] [</a:t>
            </a:r>
            <a:r>
              <a:rPr lang="zh-CN" altLang="en-US" sz="2400" b="1">
                <a:solidFill>
                  <a:srgbClr val="0000CC"/>
                </a:solidFill>
                <a:latin typeface="Arial" panose="020B0604020202020204" pitchFamily="34" charset="0"/>
                <a:ea typeface="宋体" panose="02010600030101010101" pitchFamily="2" charset="-122"/>
              </a:rPr>
              <a:t>列数</a:t>
            </a:r>
            <a:r>
              <a:rPr lang="en-US" altLang="zh-CN" sz="2400" b="1">
                <a:solidFill>
                  <a:srgbClr val="0000CC"/>
                </a:solidFill>
                <a:latin typeface="Arial" panose="020B0604020202020204" pitchFamily="34" charset="0"/>
                <a:ea typeface="宋体" panose="02010600030101010101" pitchFamily="2" charset="-122"/>
              </a:rPr>
              <a:t>];</a:t>
            </a:r>
          </a:p>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a:solidFill>
                  <a:srgbClr val="0000CC"/>
                </a:solidFill>
                <a:latin typeface="Arial" panose="020B0604020202020204" pitchFamily="34" charset="0"/>
                <a:ea typeface="宋体" panose="02010600030101010101" pitchFamily="2" charset="-122"/>
              </a:rPr>
              <a:t>[ ] [ ]</a:t>
            </a:r>
            <a:r>
              <a:rPr lang="en-US" altLang="zh-CN" sz="2400" b="1">
                <a:solidFill>
                  <a:srgbClr val="0000CC"/>
                </a:solidFill>
                <a:latin typeface="Arial" panose="020B0604020202020204" pitchFamily="34" charset="0"/>
                <a:ea typeface="宋体" panose="02010600030101010101" pitchFamily="2" charset="-122"/>
              </a:rPr>
              <a:t> </a:t>
            </a:r>
            <a:r>
              <a:rPr lang="zh-CN" altLang="en-US" sz="2400" b="1">
                <a:solidFill>
                  <a:srgbClr val="0000CC"/>
                </a:solidFill>
                <a:latin typeface="Arial" panose="020B0604020202020204" pitchFamily="34" charset="0"/>
                <a:ea typeface="宋体" panose="02010600030101010101" pitchFamily="2" charset="-122"/>
              </a:rPr>
              <a:t>数组名</a:t>
            </a:r>
            <a:r>
              <a:rPr lang="en-US" altLang="zh-CN" sz="2400" b="1">
                <a:solidFill>
                  <a:srgbClr val="0000CC"/>
                </a:solidFill>
                <a:latin typeface="Arial" panose="020B0604020202020204" pitchFamily="34" charset="0"/>
                <a:ea typeface="宋体" panose="02010600030101010101" pitchFamily="2" charset="-122"/>
              </a:rPr>
              <a:t>= new </a:t>
            </a:r>
            <a:r>
              <a:rPr lang="zh-CN" altLang="en-US" sz="2400" b="1">
                <a:solidFill>
                  <a:srgbClr val="0000CC"/>
                </a:solidFill>
                <a:latin typeface="Arial" panose="020B0604020202020204" pitchFamily="34" charset="0"/>
                <a:ea typeface="宋体" panose="02010600030101010101" pitchFamily="2" charset="-122"/>
              </a:rPr>
              <a:t>数据类型 </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行数</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列数</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a:t>
            </a:r>
          </a:p>
        </p:txBody>
      </p:sp>
      <p:grpSp>
        <p:nvGrpSpPr>
          <p:cNvPr id="2" name="Group 7"/>
          <p:cNvGrpSpPr>
            <a:grpSpLocks/>
          </p:cNvGrpSpPr>
          <p:nvPr/>
        </p:nvGrpSpPr>
        <p:grpSpPr bwMode="auto">
          <a:xfrm>
            <a:off x="4953000" y="3810000"/>
            <a:ext cx="3276600" cy="2743200"/>
            <a:chOff x="2498" y="1262"/>
            <a:chExt cx="3780" cy="2028"/>
          </a:xfrm>
        </p:grpSpPr>
        <p:grpSp>
          <p:nvGrpSpPr>
            <p:cNvPr id="14363" name="Group 8"/>
            <p:cNvGrpSpPr>
              <a:grpSpLocks/>
            </p:cNvGrpSpPr>
            <p:nvPr/>
          </p:nvGrpSpPr>
          <p:grpSpPr bwMode="auto">
            <a:xfrm>
              <a:off x="2498" y="1262"/>
              <a:ext cx="2985" cy="1560"/>
              <a:chOff x="2498" y="1262"/>
              <a:chExt cx="2985" cy="1560"/>
            </a:xfrm>
          </p:grpSpPr>
          <p:sp>
            <p:nvSpPr>
              <p:cNvPr id="14365" name="AutoShape 9"/>
              <p:cNvSpPr>
                <a:spLocks/>
              </p:cNvSpPr>
              <p:nvPr/>
            </p:nvSpPr>
            <p:spPr bwMode="auto">
              <a:xfrm>
                <a:off x="3069" y="1886"/>
                <a:ext cx="179" cy="936"/>
              </a:xfrm>
              <a:prstGeom prst="leftBrace">
                <a:avLst>
                  <a:gd name="adj1" fmla="val 4357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4366" name="Rectangle 10"/>
              <p:cNvSpPr>
                <a:spLocks noChangeArrowheads="1"/>
              </p:cNvSpPr>
              <p:nvPr/>
            </p:nvSpPr>
            <p:spPr bwMode="auto">
              <a:xfrm>
                <a:off x="2498" y="2198"/>
                <a:ext cx="5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m</a:t>
                </a:r>
                <a:r>
                  <a:rPr lang="zh-CN" altLang="en-US" sz="1600" b="1">
                    <a:latin typeface="Times New Roman" panose="02020603050405020304" pitchFamily="18" charset="0"/>
                    <a:ea typeface="宋体" panose="02010600030101010101" pitchFamily="2" charset="-122"/>
                  </a:rPr>
                  <a:t>行</a:t>
                </a:r>
                <a:endParaRPr lang="zh-CN" altLang="en-US" sz="1600" b="1">
                  <a:latin typeface="Arial" panose="020B0604020202020204" pitchFamily="34" charset="0"/>
                  <a:ea typeface="宋体" panose="02010600030101010101" pitchFamily="2" charset="-122"/>
                </a:endParaRPr>
              </a:p>
            </p:txBody>
          </p:sp>
          <p:sp>
            <p:nvSpPr>
              <p:cNvPr id="14367" name="Rectangle 11"/>
              <p:cNvSpPr>
                <a:spLocks noChangeArrowheads="1"/>
              </p:cNvSpPr>
              <p:nvPr/>
            </p:nvSpPr>
            <p:spPr bwMode="auto">
              <a:xfrm>
                <a:off x="3323" y="1889"/>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a:t>
                </a:r>
                <a:endParaRPr lang="en-US" altLang="zh-CN" sz="1600" b="1">
                  <a:latin typeface="Arial" panose="020B0604020202020204" pitchFamily="34" charset="0"/>
                  <a:ea typeface="宋体" panose="02010600030101010101" pitchFamily="2" charset="-122"/>
                </a:endParaRPr>
              </a:p>
            </p:txBody>
          </p:sp>
          <p:sp>
            <p:nvSpPr>
              <p:cNvPr id="14368" name="Rectangle 12"/>
              <p:cNvSpPr>
                <a:spLocks noChangeArrowheads="1"/>
              </p:cNvSpPr>
              <p:nvPr/>
            </p:nvSpPr>
            <p:spPr bwMode="auto">
              <a:xfrm>
                <a:off x="3863" y="1886"/>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2</a:t>
                </a:r>
                <a:endParaRPr lang="en-US" altLang="zh-CN" sz="1600" b="1">
                  <a:latin typeface="Arial" panose="020B0604020202020204" pitchFamily="34" charset="0"/>
                  <a:ea typeface="宋体" panose="02010600030101010101" pitchFamily="2" charset="-122"/>
                </a:endParaRPr>
              </a:p>
            </p:txBody>
          </p:sp>
          <p:sp>
            <p:nvSpPr>
              <p:cNvPr id="14369" name="Rectangle 13"/>
              <p:cNvSpPr>
                <a:spLocks noChangeArrowheads="1"/>
              </p:cNvSpPr>
              <p:nvPr/>
            </p:nvSpPr>
            <p:spPr bwMode="auto">
              <a:xfrm>
                <a:off x="3323" y="2201"/>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5</a:t>
                </a:r>
                <a:endParaRPr lang="en-US" altLang="zh-CN" sz="1600" b="1">
                  <a:latin typeface="Arial" panose="020B0604020202020204" pitchFamily="34" charset="0"/>
                  <a:ea typeface="宋体" panose="02010600030101010101" pitchFamily="2" charset="-122"/>
                </a:endParaRPr>
              </a:p>
            </p:txBody>
          </p:sp>
          <p:sp>
            <p:nvSpPr>
              <p:cNvPr id="14370" name="Rectangle 14"/>
              <p:cNvSpPr>
                <a:spLocks noChangeArrowheads="1"/>
              </p:cNvSpPr>
              <p:nvPr/>
            </p:nvSpPr>
            <p:spPr bwMode="auto">
              <a:xfrm>
                <a:off x="3863" y="2198"/>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6</a:t>
                </a:r>
                <a:endParaRPr lang="en-US" altLang="zh-CN" sz="1600" b="1">
                  <a:latin typeface="Arial" panose="020B0604020202020204" pitchFamily="34" charset="0"/>
                  <a:ea typeface="宋体" panose="02010600030101010101" pitchFamily="2" charset="-122"/>
                </a:endParaRPr>
              </a:p>
            </p:txBody>
          </p:sp>
          <p:sp>
            <p:nvSpPr>
              <p:cNvPr id="14371" name="Rectangle 15"/>
              <p:cNvSpPr>
                <a:spLocks noChangeArrowheads="1"/>
              </p:cNvSpPr>
              <p:nvPr/>
            </p:nvSpPr>
            <p:spPr bwMode="auto">
              <a:xfrm>
                <a:off x="4403" y="2198"/>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7</a:t>
                </a:r>
                <a:endParaRPr lang="en-US" altLang="zh-CN" sz="1600" b="1">
                  <a:latin typeface="Arial" panose="020B0604020202020204" pitchFamily="34" charset="0"/>
                  <a:ea typeface="宋体" panose="02010600030101010101" pitchFamily="2" charset="-122"/>
                </a:endParaRPr>
              </a:p>
            </p:txBody>
          </p:sp>
          <p:sp>
            <p:nvSpPr>
              <p:cNvPr id="14372" name="Rectangle 16"/>
              <p:cNvSpPr>
                <a:spLocks noChangeArrowheads="1"/>
              </p:cNvSpPr>
              <p:nvPr/>
            </p:nvSpPr>
            <p:spPr bwMode="auto">
              <a:xfrm>
                <a:off x="4268" y="1262"/>
                <a:ext cx="5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n</a:t>
                </a:r>
                <a:r>
                  <a:rPr lang="zh-CN" altLang="en-US" sz="1600" b="1">
                    <a:latin typeface="Times New Roman" panose="02020603050405020304" pitchFamily="18" charset="0"/>
                    <a:ea typeface="宋体" panose="02010600030101010101" pitchFamily="2" charset="-122"/>
                  </a:rPr>
                  <a:t>列</a:t>
                </a:r>
                <a:endParaRPr lang="zh-CN" altLang="en-US" sz="1600" b="1">
                  <a:latin typeface="Arial" panose="020B0604020202020204" pitchFamily="34" charset="0"/>
                  <a:ea typeface="宋体" panose="02010600030101010101" pitchFamily="2" charset="-122"/>
                </a:endParaRPr>
              </a:p>
            </p:txBody>
          </p:sp>
          <p:sp>
            <p:nvSpPr>
              <p:cNvPr id="14373" name="Rectangle 17"/>
              <p:cNvSpPr>
                <a:spLocks noChangeArrowheads="1"/>
              </p:cNvSpPr>
              <p:nvPr/>
            </p:nvSpPr>
            <p:spPr bwMode="auto">
              <a:xfrm>
                <a:off x="4943" y="2198"/>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8</a:t>
                </a:r>
                <a:endParaRPr lang="en-US" altLang="zh-CN" sz="1600" b="1">
                  <a:latin typeface="Arial" panose="020B0604020202020204" pitchFamily="34" charset="0"/>
                  <a:ea typeface="宋体" panose="02010600030101010101" pitchFamily="2" charset="-122"/>
                </a:endParaRPr>
              </a:p>
            </p:txBody>
          </p:sp>
          <p:sp>
            <p:nvSpPr>
              <p:cNvPr id="14374" name="Rectangle 18"/>
              <p:cNvSpPr>
                <a:spLocks noChangeArrowheads="1"/>
              </p:cNvSpPr>
              <p:nvPr/>
            </p:nvSpPr>
            <p:spPr bwMode="auto">
              <a:xfrm>
                <a:off x="3323" y="2498"/>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9</a:t>
                </a:r>
                <a:endParaRPr lang="en-US" altLang="zh-CN" sz="1600" b="1">
                  <a:latin typeface="Arial" panose="020B0604020202020204" pitchFamily="34" charset="0"/>
                  <a:ea typeface="宋体" panose="02010600030101010101" pitchFamily="2" charset="-122"/>
                </a:endParaRPr>
              </a:p>
            </p:txBody>
          </p:sp>
          <p:sp>
            <p:nvSpPr>
              <p:cNvPr id="14375" name="Rectangle 19"/>
              <p:cNvSpPr>
                <a:spLocks noChangeArrowheads="1"/>
              </p:cNvSpPr>
              <p:nvPr/>
            </p:nvSpPr>
            <p:spPr bwMode="auto">
              <a:xfrm>
                <a:off x="3863" y="2495"/>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10</a:t>
                </a:r>
                <a:endParaRPr lang="en-US" altLang="zh-CN" sz="1600" b="1">
                  <a:latin typeface="Arial" panose="020B0604020202020204" pitchFamily="34" charset="0"/>
                  <a:ea typeface="宋体" panose="02010600030101010101" pitchFamily="2" charset="-122"/>
                </a:endParaRPr>
              </a:p>
            </p:txBody>
          </p:sp>
          <p:sp>
            <p:nvSpPr>
              <p:cNvPr id="14376" name="Rectangle 20"/>
              <p:cNvSpPr>
                <a:spLocks noChangeArrowheads="1"/>
              </p:cNvSpPr>
              <p:nvPr/>
            </p:nvSpPr>
            <p:spPr bwMode="auto">
              <a:xfrm>
                <a:off x="4403" y="2495"/>
                <a:ext cx="540" cy="309"/>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11</a:t>
                </a:r>
                <a:endParaRPr lang="en-US" altLang="zh-CN" sz="1600" b="1">
                  <a:latin typeface="Arial" panose="020B0604020202020204" pitchFamily="34" charset="0"/>
                  <a:ea typeface="宋体" panose="02010600030101010101" pitchFamily="2" charset="-122"/>
                </a:endParaRPr>
              </a:p>
            </p:txBody>
          </p:sp>
          <p:sp>
            <p:nvSpPr>
              <p:cNvPr id="14377" name="AutoShape 21"/>
              <p:cNvSpPr>
                <a:spLocks/>
              </p:cNvSpPr>
              <p:nvPr/>
            </p:nvSpPr>
            <p:spPr bwMode="auto">
              <a:xfrm rot="5400000">
                <a:off x="4247" y="575"/>
                <a:ext cx="312" cy="2160"/>
              </a:xfrm>
              <a:prstGeom prst="leftBrace">
                <a:avLst>
                  <a:gd name="adj1" fmla="val 57692"/>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grpSp>
        <p:sp>
          <p:nvSpPr>
            <p:cNvPr id="14364" name="Rectangle 22"/>
            <p:cNvSpPr>
              <a:spLocks noChangeArrowheads="1"/>
            </p:cNvSpPr>
            <p:nvPr/>
          </p:nvSpPr>
          <p:spPr bwMode="auto">
            <a:xfrm>
              <a:off x="2678" y="2978"/>
              <a:ext cx="360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600" b="1">
                  <a:latin typeface="Times New Roman" panose="02020603050405020304" pitchFamily="18" charset="0"/>
                  <a:ea typeface="宋体" panose="02010600030101010101" pitchFamily="2" charset="-122"/>
                </a:rPr>
                <a:t>图</a:t>
              </a:r>
              <a:r>
                <a:rPr lang="en-US" altLang="zh-CN" sz="1600" b="1">
                  <a:latin typeface="Times New Roman" panose="02020603050405020304" pitchFamily="18" charset="0"/>
                  <a:ea typeface="宋体" panose="02010600030101010101" pitchFamily="2" charset="-122"/>
                </a:rPr>
                <a:t>5.5 Java</a:t>
              </a:r>
              <a:r>
                <a:rPr lang="zh-CN" altLang="en-US" sz="1600" b="1">
                  <a:latin typeface="Times New Roman" panose="02020603050405020304" pitchFamily="18" charset="0"/>
                  <a:ea typeface="宋体" panose="02010600030101010101" pitchFamily="2" charset="-122"/>
                </a:rPr>
                <a:t>语言的二维数组不一定是矩形</a:t>
              </a:r>
              <a:endParaRPr lang="zh-CN" altLang="en-US" sz="1600" b="1">
                <a:latin typeface="Arial" panose="020B0604020202020204" pitchFamily="34" charset="0"/>
                <a:ea typeface="宋体" panose="02010600030101010101" pitchFamily="2" charset="-122"/>
              </a:endParaRPr>
            </a:p>
          </p:txBody>
        </p:sp>
      </p:grpSp>
      <p:grpSp>
        <p:nvGrpSpPr>
          <p:cNvPr id="4" name="Group 72"/>
          <p:cNvGrpSpPr>
            <a:grpSpLocks/>
          </p:cNvGrpSpPr>
          <p:nvPr/>
        </p:nvGrpSpPr>
        <p:grpSpPr bwMode="auto">
          <a:xfrm>
            <a:off x="1371600" y="3810000"/>
            <a:ext cx="3276600" cy="2743200"/>
            <a:chOff x="960" y="1776"/>
            <a:chExt cx="2064" cy="1728"/>
          </a:xfrm>
        </p:grpSpPr>
        <p:sp>
          <p:nvSpPr>
            <p:cNvPr id="14346" name="AutoShape 25"/>
            <p:cNvSpPr>
              <a:spLocks/>
            </p:cNvSpPr>
            <p:nvPr/>
          </p:nvSpPr>
          <p:spPr bwMode="auto">
            <a:xfrm>
              <a:off x="1272" y="2308"/>
              <a:ext cx="98" cy="797"/>
            </a:xfrm>
            <a:prstGeom prst="leftBrace">
              <a:avLst>
                <a:gd name="adj1" fmla="val 67772"/>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4347" name="Rectangle 26"/>
            <p:cNvSpPr>
              <a:spLocks noChangeArrowheads="1"/>
            </p:cNvSpPr>
            <p:nvPr/>
          </p:nvSpPr>
          <p:spPr bwMode="auto">
            <a:xfrm>
              <a:off x="960" y="2573"/>
              <a:ext cx="295" cy="2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m</a:t>
              </a:r>
              <a:r>
                <a:rPr lang="zh-CN" altLang="en-US" sz="1600" b="1">
                  <a:latin typeface="Times New Roman" panose="02020603050405020304" pitchFamily="18" charset="0"/>
                  <a:ea typeface="宋体" panose="02010600030101010101" pitchFamily="2" charset="-122"/>
                </a:rPr>
                <a:t>行</a:t>
              </a:r>
              <a:endParaRPr lang="zh-CN" altLang="en-US" sz="1600" b="1">
                <a:latin typeface="Arial" panose="020B0604020202020204" pitchFamily="34" charset="0"/>
                <a:ea typeface="宋体" panose="02010600030101010101" pitchFamily="2" charset="-122"/>
              </a:endParaRPr>
            </a:p>
          </p:txBody>
        </p:sp>
        <p:sp>
          <p:nvSpPr>
            <p:cNvPr id="14348" name="Rectangle 27"/>
            <p:cNvSpPr>
              <a:spLocks noChangeArrowheads="1"/>
            </p:cNvSpPr>
            <p:nvPr/>
          </p:nvSpPr>
          <p:spPr bwMode="auto">
            <a:xfrm>
              <a:off x="1411" y="2310"/>
              <a:ext cx="294" cy="263"/>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a:t>
              </a:r>
              <a:endParaRPr lang="en-US" altLang="zh-CN" sz="1600" b="1">
                <a:latin typeface="Arial" panose="020B0604020202020204" pitchFamily="34" charset="0"/>
                <a:ea typeface="宋体" panose="02010600030101010101" pitchFamily="2" charset="-122"/>
              </a:endParaRPr>
            </a:p>
          </p:txBody>
        </p:sp>
        <p:sp>
          <p:nvSpPr>
            <p:cNvPr id="14349" name="Rectangle 28"/>
            <p:cNvSpPr>
              <a:spLocks noChangeArrowheads="1"/>
            </p:cNvSpPr>
            <p:nvPr/>
          </p:nvSpPr>
          <p:spPr bwMode="auto">
            <a:xfrm>
              <a:off x="1705" y="2308"/>
              <a:ext cx="295" cy="263"/>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2</a:t>
              </a:r>
              <a:endParaRPr lang="en-US" altLang="zh-CN" sz="1600" b="1">
                <a:latin typeface="Arial" panose="020B0604020202020204" pitchFamily="34" charset="0"/>
                <a:ea typeface="宋体" panose="02010600030101010101" pitchFamily="2" charset="-122"/>
              </a:endParaRPr>
            </a:p>
          </p:txBody>
        </p:sp>
        <p:sp>
          <p:nvSpPr>
            <p:cNvPr id="14350" name="Rectangle 29"/>
            <p:cNvSpPr>
              <a:spLocks noChangeArrowheads="1"/>
            </p:cNvSpPr>
            <p:nvPr/>
          </p:nvSpPr>
          <p:spPr bwMode="auto">
            <a:xfrm>
              <a:off x="1411" y="2576"/>
              <a:ext cx="294" cy="263"/>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5</a:t>
              </a:r>
              <a:endParaRPr lang="en-US" altLang="zh-CN" sz="1600" b="1">
                <a:latin typeface="Arial" panose="020B0604020202020204" pitchFamily="34" charset="0"/>
                <a:ea typeface="宋体" panose="02010600030101010101" pitchFamily="2" charset="-122"/>
              </a:endParaRPr>
            </a:p>
          </p:txBody>
        </p:sp>
        <p:sp>
          <p:nvSpPr>
            <p:cNvPr id="14351" name="Rectangle 30"/>
            <p:cNvSpPr>
              <a:spLocks noChangeArrowheads="1"/>
            </p:cNvSpPr>
            <p:nvPr/>
          </p:nvSpPr>
          <p:spPr bwMode="auto">
            <a:xfrm>
              <a:off x="1705" y="2573"/>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6</a:t>
              </a:r>
              <a:endParaRPr lang="en-US" altLang="zh-CN" sz="1600" b="1">
                <a:latin typeface="Arial" panose="020B0604020202020204" pitchFamily="34" charset="0"/>
                <a:ea typeface="宋体" panose="02010600030101010101" pitchFamily="2" charset="-122"/>
              </a:endParaRPr>
            </a:p>
          </p:txBody>
        </p:sp>
        <p:sp>
          <p:nvSpPr>
            <p:cNvPr id="14352" name="Rectangle 31"/>
            <p:cNvSpPr>
              <a:spLocks noChangeArrowheads="1"/>
            </p:cNvSpPr>
            <p:nvPr/>
          </p:nvSpPr>
          <p:spPr bwMode="auto">
            <a:xfrm>
              <a:off x="2000" y="2573"/>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7</a:t>
              </a:r>
              <a:endParaRPr lang="en-US" altLang="zh-CN" sz="1600" b="1">
                <a:latin typeface="Arial" panose="020B0604020202020204" pitchFamily="34" charset="0"/>
                <a:ea typeface="宋体" panose="02010600030101010101" pitchFamily="2" charset="-122"/>
              </a:endParaRPr>
            </a:p>
          </p:txBody>
        </p:sp>
        <p:sp>
          <p:nvSpPr>
            <p:cNvPr id="14353" name="Rectangle 32"/>
            <p:cNvSpPr>
              <a:spLocks noChangeArrowheads="1"/>
            </p:cNvSpPr>
            <p:nvPr/>
          </p:nvSpPr>
          <p:spPr bwMode="auto">
            <a:xfrm>
              <a:off x="1927" y="1776"/>
              <a:ext cx="294" cy="2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n</a:t>
              </a:r>
              <a:r>
                <a:rPr lang="zh-CN" altLang="en-US" sz="1600" b="1">
                  <a:latin typeface="Times New Roman" panose="02020603050405020304" pitchFamily="18" charset="0"/>
                  <a:ea typeface="宋体" panose="02010600030101010101" pitchFamily="2" charset="-122"/>
                </a:rPr>
                <a:t>列</a:t>
              </a:r>
              <a:endParaRPr lang="zh-CN" altLang="en-US" sz="1600" b="1">
                <a:latin typeface="Arial" panose="020B0604020202020204" pitchFamily="34" charset="0"/>
                <a:ea typeface="宋体" panose="02010600030101010101" pitchFamily="2" charset="-122"/>
              </a:endParaRPr>
            </a:p>
          </p:txBody>
        </p:sp>
        <p:sp>
          <p:nvSpPr>
            <p:cNvPr id="14354" name="Rectangle 33"/>
            <p:cNvSpPr>
              <a:spLocks noChangeArrowheads="1"/>
            </p:cNvSpPr>
            <p:nvPr/>
          </p:nvSpPr>
          <p:spPr bwMode="auto">
            <a:xfrm>
              <a:off x="2295" y="2573"/>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8</a:t>
              </a:r>
              <a:endParaRPr lang="en-US" altLang="zh-CN" sz="1600" b="1">
                <a:latin typeface="Arial" panose="020B0604020202020204" pitchFamily="34" charset="0"/>
                <a:ea typeface="宋体" panose="02010600030101010101" pitchFamily="2" charset="-122"/>
              </a:endParaRPr>
            </a:p>
          </p:txBody>
        </p:sp>
        <p:sp>
          <p:nvSpPr>
            <p:cNvPr id="14355" name="Rectangle 34"/>
            <p:cNvSpPr>
              <a:spLocks noChangeArrowheads="1"/>
            </p:cNvSpPr>
            <p:nvPr/>
          </p:nvSpPr>
          <p:spPr bwMode="auto">
            <a:xfrm>
              <a:off x="1411" y="2829"/>
              <a:ext cx="294" cy="263"/>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9</a:t>
              </a:r>
              <a:endParaRPr lang="en-US" altLang="zh-CN" sz="1600" b="1">
                <a:latin typeface="Arial" panose="020B0604020202020204" pitchFamily="34" charset="0"/>
                <a:ea typeface="宋体" panose="02010600030101010101" pitchFamily="2" charset="-122"/>
              </a:endParaRPr>
            </a:p>
          </p:txBody>
        </p:sp>
        <p:sp>
          <p:nvSpPr>
            <p:cNvPr id="14356" name="Rectangle 35"/>
            <p:cNvSpPr>
              <a:spLocks noChangeArrowheads="1"/>
            </p:cNvSpPr>
            <p:nvPr/>
          </p:nvSpPr>
          <p:spPr bwMode="auto">
            <a:xfrm>
              <a:off x="1705" y="2826"/>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10</a:t>
              </a:r>
              <a:endParaRPr lang="en-US" altLang="zh-CN" sz="1600" b="1">
                <a:latin typeface="Arial" panose="020B0604020202020204" pitchFamily="34" charset="0"/>
                <a:ea typeface="宋体" panose="02010600030101010101" pitchFamily="2" charset="-122"/>
              </a:endParaRPr>
            </a:p>
          </p:txBody>
        </p:sp>
        <p:sp>
          <p:nvSpPr>
            <p:cNvPr id="14357" name="Rectangle 36"/>
            <p:cNvSpPr>
              <a:spLocks noChangeArrowheads="1"/>
            </p:cNvSpPr>
            <p:nvPr/>
          </p:nvSpPr>
          <p:spPr bwMode="auto">
            <a:xfrm>
              <a:off x="2000" y="2826"/>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11</a:t>
              </a:r>
              <a:endParaRPr lang="en-US" altLang="zh-CN" sz="1600" b="1">
                <a:latin typeface="Arial" panose="020B0604020202020204" pitchFamily="34" charset="0"/>
                <a:ea typeface="宋体" panose="02010600030101010101" pitchFamily="2" charset="-122"/>
              </a:endParaRPr>
            </a:p>
          </p:txBody>
        </p:sp>
        <p:sp>
          <p:nvSpPr>
            <p:cNvPr id="14358" name="AutoShape 37"/>
            <p:cNvSpPr>
              <a:spLocks/>
            </p:cNvSpPr>
            <p:nvPr/>
          </p:nvSpPr>
          <p:spPr bwMode="auto">
            <a:xfrm rot="5400000">
              <a:off x="1868" y="1521"/>
              <a:ext cx="266" cy="1179"/>
            </a:xfrm>
            <a:prstGeom prst="leftBrace">
              <a:avLst>
                <a:gd name="adj1" fmla="val 36936"/>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4359" name="Rectangle 38"/>
            <p:cNvSpPr>
              <a:spLocks noChangeArrowheads="1"/>
            </p:cNvSpPr>
            <p:nvPr/>
          </p:nvSpPr>
          <p:spPr bwMode="auto">
            <a:xfrm>
              <a:off x="1058" y="3238"/>
              <a:ext cx="1966" cy="26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600" b="1">
                  <a:latin typeface="Times New Roman" panose="02020603050405020304" pitchFamily="18" charset="0"/>
                  <a:ea typeface="宋体" panose="02010600030101010101" pitchFamily="2" charset="-122"/>
                </a:rPr>
                <a:t>图</a:t>
              </a:r>
              <a:r>
                <a:rPr lang="en-US" altLang="zh-CN" sz="1600" b="1">
                  <a:latin typeface="Times New Roman" panose="02020603050405020304" pitchFamily="18" charset="0"/>
                  <a:ea typeface="宋体" panose="02010600030101010101" pitchFamily="2" charset="-122"/>
                </a:rPr>
                <a:t>5.4 C</a:t>
              </a:r>
              <a:r>
                <a:rPr lang="zh-CN" altLang="en-US" sz="1600" b="1">
                  <a:latin typeface="Times New Roman" panose="02020603050405020304" pitchFamily="18" charset="0"/>
                  <a:ea typeface="宋体" panose="02010600030101010101" pitchFamily="2" charset="-122"/>
                </a:rPr>
                <a:t>语言的二维数组是矩形</a:t>
              </a:r>
              <a:endParaRPr lang="zh-CN" altLang="en-US" sz="1600" b="1">
                <a:latin typeface="Arial" panose="020B0604020202020204" pitchFamily="34" charset="0"/>
                <a:ea typeface="宋体" panose="02010600030101010101" pitchFamily="2" charset="-122"/>
              </a:endParaRPr>
            </a:p>
          </p:txBody>
        </p:sp>
        <p:sp>
          <p:nvSpPr>
            <p:cNvPr id="14360" name="Rectangle 69"/>
            <p:cNvSpPr>
              <a:spLocks noChangeArrowheads="1"/>
            </p:cNvSpPr>
            <p:nvPr/>
          </p:nvSpPr>
          <p:spPr bwMode="auto">
            <a:xfrm>
              <a:off x="2304" y="2832"/>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12</a:t>
              </a:r>
              <a:endParaRPr lang="en-US" altLang="zh-CN" sz="1600" b="1">
                <a:latin typeface="Arial" panose="020B0604020202020204" pitchFamily="34" charset="0"/>
                <a:ea typeface="宋体" panose="02010600030101010101" pitchFamily="2" charset="-122"/>
              </a:endParaRPr>
            </a:p>
          </p:txBody>
        </p:sp>
        <p:sp>
          <p:nvSpPr>
            <p:cNvPr id="14361" name="Rectangle 70"/>
            <p:cNvSpPr>
              <a:spLocks noChangeArrowheads="1"/>
            </p:cNvSpPr>
            <p:nvPr/>
          </p:nvSpPr>
          <p:spPr bwMode="auto">
            <a:xfrm>
              <a:off x="2009" y="2304"/>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3</a:t>
              </a:r>
              <a:endParaRPr lang="en-US" altLang="zh-CN" sz="1600" b="1">
                <a:latin typeface="Arial" panose="020B0604020202020204" pitchFamily="34" charset="0"/>
                <a:ea typeface="宋体" panose="02010600030101010101" pitchFamily="2" charset="-122"/>
              </a:endParaRPr>
            </a:p>
          </p:txBody>
        </p:sp>
        <p:sp>
          <p:nvSpPr>
            <p:cNvPr id="14362" name="Rectangle 71"/>
            <p:cNvSpPr>
              <a:spLocks noChangeArrowheads="1"/>
            </p:cNvSpPr>
            <p:nvPr/>
          </p:nvSpPr>
          <p:spPr bwMode="auto">
            <a:xfrm>
              <a:off x="2297" y="2304"/>
              <a:ext cx="295" cy="264"/>
            </a:xfrm>
            <a:prstGeom prst="rect">
              <a:avLst/>
            </a:prstGeom>
            <a:solidFill>
              <a:srgbClr val="DDDDDD"/>
            </a:solidFill>
            <a:ln w="9525">
              <a:solidFill>
                <a:srgbClr val="000000"/>
              </a:solidFill>
              <a:miter lim="800000"/>
              <a:headEnd/>
              <a:tailEnd/>
            </a:ln>
          </p:spPr>
          <p:txBody>
            <a:bodyPr t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4</a:t>
              </a:r>
              <a:endParaRPr lang="en-US" altLang="zh-CN" sz="1600" b="1">
                <a:latin typeface="Arial" panose="020B0604020202020204" pitchFamily="34" charset="0"/>
                <a:ea typeface="宋体" panose="02010600030101010101" pitchFamily="2" charset="-122"/>
              </a:endParaRPr>
            </a:p>
          </p:txBody>
        </p:sp>
      </p:grpSp>
      <p:sp>
        <p:nvSpPr>
          <p:cNvPr id="42" name="椭圆形标注 41"/>
          <p:cNvSpPr>
            <a:spLocks noChangeArrowheads="1"/>
          </p:cNvSpPr>
          <p:nvPr/>
        </p:nvSpPr>
        <p:spPr bwMode="auto">
          <a:xfrm>
            <a:off x="5943600" y="1600200"/>
            <a:ext cx="2590800" cy="1447800"/>
          </a:xfrm>
          <a:prstGeom prst="wedgeEllipseCallout">
            <a:avLst>
              <a:gd name="adj1" fmla="val -107667"/>
              <a:gd name="adj2" fmla="val 25463"/>
            </a:avLst>
          </a:prstGeom>
          <a:solidFill>
            <a:srgbClr val="66FFCC"/>
          </a:solidFill>
          <a:ln w="9525">
            <a:solidFill>
              <a:schemeClr val="tx1"/>
            </a:solidFill>
            <a:miter lim="800000"/>
            <a:headEnd/>
            <a:tailEnd/>
          </a:ln>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2400" b="1">
                <a:solidFill>
                  <a:srgbClr val="660066"/>
                </a:solidFill>
                <a:latin typeface="Arial" panose="020B0604020202020204" pitchFamily="34" charset="0"/>
                <a:ea typeface="宋体" panose="02010600030101010101" pitchFamily="2" charset="-122"/>
              </a:rPr>
              <a:t>分配内存时，必须指明行和列的个数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ppt_x</p:attrName>
                                        </p:attrNameLst>
                                      </p:cBhvr>
                                      <p:tavLst>
                                        <p:tav tm="0">
                                          <p:val>
                                            <p:strVal val="#ppt_x-#ppt_w/2"/>
                                          </p:val>
                                        </p:tav>
                                        <p:tav tm="100000">
                                          <p:val>
                                            <p:strVal val="#ppt_x"/>
                                          </p:val>
                                        </p:tav>
                                      </p:tavLst>
                                    </p:anim>
                                    <p:anim calcmode="lin" valueType="num">
                                      <p:cBhvr>
                                        <p:cTn id="8" dur="500" fill="hold"/>
                                        <p:tgtEl>
                                          <p:spTgt spid="42"/>
                                        </p:tgtEl>
                                        <p:attrNameLst>
                                          <p:attrName>ppt_y</p:attrName>
                                        </p:attrNameLst>
                                      </p:cBhvr>
                                      <p:tavLst>
                                        <p:tav tm="0">
                                          <p:val>
                                            <p:strVal val="#ppt_y"/>
                                          </p:val>
                                        </p:tav>
                                        <p:tav tm="100000">
                                          <p:val>
                                            <p:strVal val="#ppt_y"/>
                                          </p:val>
                                        </p:tav>
                                      </p:tavLst>
                                    </p:anim>
                                    <p:anim calcmode="lin" valueType="num">
                                      <p:cBhvr>
                                        <p:cTn id="9" dur="500" fill="hold"/>
                                        <p:tgtEl>
                                          <p:spTgt spid="42"/>
                                        </p:tgtEl>
                                        <p:attrNameLst>
                                          <p:attrName>ppt_w</p:attrName>
                                        </p:attrNameLst>
                                      </p:cBhvr>
                                      <p:tavLst>
                                        <p:tav tm="0">
                                          <p:val>
                                            <p:fltVal val="0"/>
                                          </p:val>
                                        </p:tav>
                                        <p:tav tm="100000">
                                          <p:val>
                                            <p:strVal val="#ppt_w"/>
                                          </p:val>
                                        </p:tav>
                                      </p:tavLst>
                                    </p:anim>
                                    <p:anim calcmode="lin" valueType="num">
                                      <p:cBhvr>
                                        <p:cTn id="10" dur="500" fill="hold"/>
                                        <p:tgtEl>
                                          <p:spTgt spid="42"/>
                                        </p:tgtEl>
                                        <p:attrNameLst>
                                          <p:attrName>ppt_h</p:attrName>
                                        </p:attrNameLst>
                                      </p:cBhvr>
                                      <p:tavLst>
                                        <p:tav tm="0">
                                          <p:val>
                                            <p:strVal val="#ppt_h"/>
                                          </p:val>
                                        </p:tav>
                                        <p:tav tm="100000">
                                          <p:val>
                                            <p:strVal val="#ppt_h"/>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8" presetClass="entr" presetSubtype="16"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amond(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6DAC97E5-5172-48AB-B4B9-E147DE9944C3}" type="slidenum">
              <a:rPr lang="zh-CN" altLang="en-US" sz="1000"/>
              <a:pPr>
                <a:spcBef>
                  <a:spcPct val="0"/>
                </a:spcBef>
                <a:buClrTx/>
                <a:buFontTx/>
                <a:buNone/>
              </a:pPr>
              <a:t>12</a:t>
            </a:fld>
            <a:endParaRPr lang="en-US" altLang="zh-CN" sz="1000"/>
          </a:p>
        </p:txBody>
      </p:sp>
      <p:sp>
        <p:nvSpPr>
          <p:cNvPr id="15363"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5.4 </a:t>
            </a:r>
            <a:r>
              <a:rPr lang="zh-CN" altLang="en-US" sz="4400" b="1" smtClean="0">
                <a:latin typeface="方正姚体" panose="02010601030101010101" pitchFamily="2" charset="-122"/>
                <a:ea typeface="方正姚体" panose="02010601030101010101" pitchFamily="2" charset="-122"/>
              </a:rPr>
              <a:t>多维数组</a:t>
            </a:r>
            <a:endParaRPr lang="en-US" altLang="zh-CN" sz="4400" b="1" smtClean="0">
              <a:latin typeface="方正姚体" panose="02010601030101010101" pitchFamily="2" charset="-122"/>
              <a:ea typeface="方正姚体" panose="02010601030101010101" pitchFamily="2" charset="-122"/>
            </a:endParaRPr>
          </a:p>
        </p:txBody>
      </p:sp>
      <p:sp>
        <p:nvSpPr>
          <p:cNvPr id="15364"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5365" name="Rectangle 4"/>
          <p:cNvSpPr>
            <a:spLocks noChangeArrowheads="1"/>
          </p:cNvSpPr>
          <p:nvPr/>
        </p:nvSpPr>
        <p:spPr bwMode="auto">
          <a:xfrm>
            <a:off x="-152400" y="9906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0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二维数组定义的含义</a:t>
            </a:r>
          </a:p>
          <a:p>
            <a:pPr lvl="1" eaLnBrk="1" hangingPunct="1">
              <a:lnSpc>
                <a:spcPts val="4000"/>
              </a:lnSpc>
              <a:buClr>
                <a:schemeClr val="hlink"/>
              </a:buClr>
              <a:buSzPct val="75000"/>
              <a:buFont typeface="Wingdings" panose="05000000000000000000" pitchFamily="2" charset="2"/>
              <a:buChar char="n"/>
            </a:pPr>
            <a:r>
              <a:rPr lang="en-US" altLang="zh-CN" b="1">
                <a:latin typeface="方正姚体" panose="02010601030101010101" pitchFamily="2" charset="-122"/>
                <a:ea typeface="方正姚体" panose="02010601030101010101" pitchFamily="2" charset="-122"/>
              </a:rPr>
              <a:t>Java</a:t>
            </a:r>
            <a:r>
              <a:rPr lang="zh-CN" altLang="en-US" b="1">
                <a:latin typeface="方正姚体" panose="02010601030101010101" pitchFamily="2" charset="-122"/>
                <a:ea typeface="方正姚体" panose="02010601030101010101" pitchFamily="2" charset="-122"/>
              </a:rPr>
              <a:t>中的二维数组看作是由多个一维数组构成。</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例如： </a:t>
            </a:r>
            <a:r>
              <a:rPr lang="en-US" altLang="zh-CN" b="1">
                <a:solidFill>
                  <a:srgbClr val="0000CC"/>
                </a:solidFill>
                <a:latin typeface="方正姚体" panose="02010601030101010101" pitchFamily="2" charset="-122"/>
                <a:ea typeface="方正姚体" panose="02010601030101010101" pitchFamily="2" charset="-122"/>
              </a:rPr>
              <a:t>int[][] x;   </a:t>
            </a:r>
            <a:r>
              <a:rPr lang="zh-CN" altLang="en-US" b="1">
                <a:latin typeface="方正姚体" panose="02010601030101010101" pitchFamily="2" charset="-122"/>
                <a:ea typeface="方正姚体" panose="02010601030101010101" pitchFamily="2" charset="-122"/>
              </a:rPr>
              <a:t>表示定义了一个</a:t>
            </a:r>
            <a:r>
              <a:rPr lang="zh-CN" altLang="en-US" b="1">
                <a:solidFill>
                  <a:srgbClr val="0000CC"/>
                </a:solidFill>
                <a:latin typeface="方正姚体" panose="02010601030101010101" pitchFamily="2" charset="-122"/>
                <a:ea typeface="方正姚体" panose="02010601030101010101" pitchFamily="2" charset="-122"/>
              </a:rPr>
              <a:t>数组引用变量</a:t>
            </a:r>
            <a:r>
              <a:rPr lang="en-US" altLang="zh-CN" b="1">
                <a:solidFill>
                  <a:srgbClr val="0000CC"/>
                </a:solidFill>
                <a:latin typeface="方正姚体" panose="02010601030101010101" pitchFamily="2" charset="-122"/>
                <a:ea typeface="方正姚体" panose="02010601030101010101" pitchFamily="2" charset="-122"/>
              </a:rPr>
              <a:t>x</a:t>
            </a:r>
            <a:r>
              <a:rPr lang="zh-CN" altLang="en-US" b="1">
                <a:latin typeface="方正姚体" panose="02010601030101010101" pitchFamily="2" charset="-122"/>
                <a:ea typeface="方正姚体" panose="02010601030101010101" pitchFamily="2" charset="-122"/>
              </a:rPr>
              <a:t>，第一个元素为</a:t>
            </a:r>
            <a:r>
              <a:rPr lang="en-US" altLang="zh-CN" b="1">
                <a:latin typeface="方正姚体" panose="02010601030101010101" pitchFamily="2" charset="-122"/>
                <a:ea typeface="方正姚体" panose="02010601030101010101" pitchFamily="2" charset="-122"/>
              </a:rPr>
              <a:t>x[0],</a:t>
            </a:r>
            <a:r>
              <a:rPr lang="zh-CN" altLang="en-US" b="1">
                <a:latin typeface="方正姚体" panose="02010601030101010101" pitchFamily="2" charset="-122"/>
                <a:ea typeface="方正姚体" panose="02010601030101010101" pitchFamily="2" charset="-122"/>
              </a:rPr>
              <a:t>最后一个为</a:t>
            </a:r>
            <a:r>
              <a:rPr lang="en-US" altLang="zh-CN" b="1">
                <a:latin typeface="方正姚体" panose="02010601030101010101" pitchFamily="2" charset="-122"/>
                <a:ea typeface="方正姚体" panose="02010601030101010101" pitchFamily="2" charset="-122"/>
              </a:rPr>
              <a:t>x[n-1]</a:t>
            </a:r>
            <a:r>
              <a:rPr lang="zh-CN" altLang="en-US" b="1">
                <a:latin typeface="方正姚体" panose="02010601030101010101" pitchFamily="2" charset="-122"/>
                <a:ea typeface="方正姚体" panose="02010601030101010101" pitchFamily="2" charset="-122"/>
              </a:rPr>
              <a:t>，其长度不确定。</a:t>
            </a:r>
          </a:p>
          <a:p>
            <a:pPr lvl="1" eaLnBrk="1" hangingPunct="1">
              <a:lnSpc>
                <a:spcPts val="4000"/>
              </a:lnSpc>
              <a:buClr>
                <a:schemeClr val="hlink"/>
              </a:buClr>
              <a:buSzPct val="75000"/>
              <a:buFont typeface="Wingdings" panose="05000000000000000000" pitchFamily="2" charset="2"/>
              <a:buChar char="n"/>
            </a:pPr>
            <a:r>
              <a:rPr lang="en-US" altLang="zh-CN" b="1">
                <a:solidFill>
                  <a:srgbClr val="0000CC"/>
                </a:solidFill>
                <a:latin typeface="方正姚体" panose="02010601030101010101" pitchFamily="2" charset="-122"/>
                <a:ea typeface="方正姚体" panose="02010601030101010101" pitchFamily="2" charset="-122"/>
              </a:rPr>
              <a:t>x = new int [3][]; </a:t>
            </a:r>
            <a:r>
              <a:rPr lang="zh-CN" altLang="en-US" b="1">
                <a:latin typeface="方正姚体" panose="02010601030101010101" pitchFamily="2" charset="-122"/>
                <a:ea typeface="方正姚体" panose="02010601030101010101" pitchFamily="2" charset="-122"/>
              </a:rPr>
              <a:t>表示数组</a:t>
            </a:r>
            <a:r>
              <a:rPr lang="en-US" altLang="zh-CN" b="1">
                <a:latin typeface="方正姚体" panose="02010601030101010101" pitchFamily="2" charset="-122"/>
                <a:ea typeface="方正姚体" panose="02010601030101010101" pitchFamily="2" charset="-122"/>
              </a:rPr>
              <a:t>x</a:t>
            </a:r>
            <a:r>
              <a:rPr lang="zh-CN" altLang="en-US" b="1">
                <a:latin typeface="方正姚体" panose="02010601030101010101" pitchFamily="2" charset="-122"/>
                <a:ea typeface="方正姚体" panose="02010601030101010101" pitchFamily="2" charset="-122"/>
              </a:rPr>
              <a:t>有三个元素，每个元素都是</a:t>
            </a:r>
            <a:r>
              <a:rPr lang="en-US" altLang="zh-CN" b="1">
                <a:latin typeface="方正姚体" panose="02010601030101010101" pitchFamily="2" charset="-122"/>
                <a:ea typeface="方正姚体" panose="02010601030101010101" pitchFamily="2" charset="-122"/>
              </a:rPr>
              <a:t>int[]</a:t>
            </a:r>
            <a:r>
              <a:rPr lang="zh-CN" altLang="en-US" b="1">
                <a:latin typeface="方正姚体" panose="02010601030101010101" pitchFamily="2" charset="-122"/>
                <a:ea typeface="方正姚体" panose="02010601030101010101" pitchFamily="2" charset="-122"/>
              </a:rPr>
              <a:t>类型的一维数组，分别为</a:t>
            </a:r>
            <a:r>
              <a:rPr lang="en-US" altLang="zh-CN" b="1">
                <a:latin typeface="方正姚体" panose="02010601030101010101" pitchFamily="2" charset="-122"/>
                <a:ea typeface="方正姚体" panose="02010601030101010101" pitchFamily="2" charset="-122"/>
              </a:rPr>
              <a:t>int  x[0][]</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int[] x[1]</a:t>
            </a:r>
            <a:r>
              <a:rPr lang="zh-CN" altLang="en-US" b="1">
                <a:latin typeface="方正姚体" panose="02010601030101010101" pitchFamily="2" charset="-122"/>
                <a:ea typeface="方正姚体" panose="02010601030101010101" pitchFamily="2" charset="-122"/>
              </a:rPr>
              <a:t>、</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chemeClr val="hlink"/>
              </a:buClr>
              <a:buSzPct val="75000"/>
              <a:buFontTx/>
              <a:buNone/>
            </a:pPr>
            <a:r>
              <a:rPr lang="en-US" altLang="zh-CN" b="1">
                <a:latin typeface="方正姚体" panose="02010601030101010101" pitchFamily="2" charset="-122"/>
                <a:ea typeface="方正姚体" panose="02010601030101010101" pitchFamily="2" charset="-122"/>
              </a:rPr>
              <a:t>   int[] x[2]</a:t>
            </a:r>
            <a:r>
              <a:rPr lang="zh-CN" altLang="en-US" b="1">
                <a:latin typeface="方正姚体" panose="02010601030101010101" pitchFamily="2" charset="-122"/>
                <a:ea typeface="方正姚体" panose="02010601030101010101" pitchFamily="2" charset="-122"/>
              </a:rPr>
              <a:t>。</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给</a:t>
            </a:r>
            <a:r>
              <a:rPr lang="en-US" altLang="zh-CN" b="1">
                <a:latin typeface="方正姚体" panose="02010601030101010101" pitchFamily="2" charset="-122"/>
                <a:ea typeface="方正姚体" panose="02010601030101010101" pitchFamily="2" charset="-122"/>
              </a:rPr>
              <a:t>x[0]</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x[1]</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x[2]</a:t>
            </a:r>
            <a:r>
              <a:rPr lang="zh-CN" altLang="en-US" b="1">
                <a:latin typeface="方正姚体" panose="02010601030101010101" pitchFamily="2" charset="-122"/>
                <a:ea typeface="方正姚体" panose="02010601030101010101" pitchFamily="2" charset="-122"/>
              </a:rPr>
              <a:t>赋值</a:t>
            </a:r>
            <a:r>
              <a:rPr lang="en-US" altLang="zh-CN" b="1">
                <a:latin typeface="方正姚体" panose="02010601030101010101" pitchFamily="2" charset="-122"/>
                <a:ea typeface="方正姚体" panose="02010601030101010101" pitchFamily="2" charset="-122"/>
              </a:rPr>
              <a:t>(</a:t>
            </a:r>
            <a:r>
              <a:rPr lang="zh-CN" altLang="en-US" b="1">
                <a:latin typeface="方正姚体" panose="02010601030101010101" pitchFamily="2" charset="-122"/>
                <a:ea typeface="方正姚体" panose="02010601030101010101" pitchFamily="2" charset="-122"/>
              </a:rPr>
              <a:t>它们的长度可以不一样</a:t>
            </a:r>
            <a:r>
              <a:rPr lang="en-US" altLang="zh-CN" b="1">
                <a:latin typeface="方正姚体" panose="02010601030101010101" pitchFamily="2" charset="-122"/>
                <a:ea typeface="方正姚体" panose="02010601030101010101" pitchFamily="2" charset="-122"/>
              </a:rPr>
              <a:t>)</a:t>
            </a:r>
            <a:r>
              <a:rPr lang="zh-CN" altLang="en-US" b="1">
                <a:latin typeface="方正姚体" panose="02010601030101010101" pitchFamily="2" charset="-122"/>
                <a:ea typeface="方正姚体" panose="02010601030101010101" pitchFamily="2" charset="-122"/>
              </a:rPr>
              <a:t>，当它们指向真正的数组对象，才可以引用数组中的元素。</a:t>
            </a:r>
          </a:p>
          <a:p>
            <a:pPr lvl="1" eaLnBrk="1" hangingPunct="1">
              <a:lnSpc>
                <a:spcPts val="4000"/>
              </a:lnSpc>
              <a:buClr>
                <a:schemeClr val="hlink"/>
              </a:buClr>
              <a:buSzPct val="75000"/>
              <a:buFont typeface="Wingdings" panose="05000000000000000000" pitchFamily="2" charset="2"/>
              <a:buNone/>
            </a:pPr>
            <a:r>
              <a:rPr lang="en-US" altLang="zh-CN" b="1">
                <a:latin typeface="方正姚体" panose="02010601030101010101" pitchFamily="2" charset="-122"/>
                <a:ea typeface="方正姚体" panose="02010601030101010101" pitchFamily="2" charset="-122"/>
              </a:rPr>
              <a:t>       x[0]=new int[3];  x[1]=new int[2];</a:t>
            </a:r>
          </a:p>
          <a:p>
            <a:pPr eaLnBrk="1" hangingPunct="1">
              <a:buClr>
                <a:srgbClr val="660066"/>
              </a:buClr>
              <a:buFont typeface="Wingdings" panose="05000000000000000000" pitchFamily="2" charset="2"/>
              <a:buNone/>
            </a:pPr>
            <a:endParaRPr lang="zh-CN" altLang="en-US" sz="2800" b="1">
              <a:latin typeface="方正姚体" panose="02010601030101010101" pitchFamily="2" charset="-122"/>
              <a:ea typeface="方正姚体" panose="02010601030101010101" pitchFamily="2" charset="-122"/>
            </a:endParaRPr>
          </a:p>
          <a:p>
            <a:pPr eaLnBrk="1" hangingPunct="1">
              <a:buClr>
                <a:srgbClr val="660066"/>
              </a:buClr>
              <a:buFont typeface="Wingdings" panose="05000000000000000000" pitchFamily="2" charset="2"/>
              <a:buNone/>
            </a:pPr>
            <a:r>
              <a:rPr lang="zh-CN" altLang="en-US" sz="2800" b="1">
                <a:latin typeface="方正姚体" panose="02010601030101010101" pitchFamily="2" charset="-122"/>
                <a:ea typeface="方正姚体" panose="02010601030101010101" pitchFamily="2" charset="-122"/>
              </a:rPr>
              <a:t>     </a:t>
            </a:r>
            <a:endParaRPr lang="zh-CN" altLang="en-US" sz="2700" b="1">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6AFD90C4-F39A-4E52-9AFC-E555733A8F0B}" type="slidenum">
              <a:rPr lang="zh-CN" altLang="en-US" sz="1000"/>
              <a:pPr>
                <a:spcBef>
                  <a:spcPct val="0"/>
                </a:spcBef>
                <a:buClrTx/>
                <a:buFontTx/>
                <a:buNone/>
              </a:pPr>
              <a:t>13</a:t>
            </a:fld>
            <a:endParaRPr lang="en-US" altLang="zh-CN" sz="1000"/>
          </a:p>
        </p:txBody>
      </p:sp>
      <p:sp>
        <p:nvSpPr>
          <p:cNvPr id="16387"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5.4 </a:t>
            </a:r>
            <a:r>
              <a:rPr lang="zh-CN" altLang="en-US" sz="4400" b="1" smtClean="0">
                <a:latin typeface="方正姚体" panose="02010601030101010101" pitchFamily="2" charset="-122"/>
                <a:ea typeface="方正姚体" panose="02010601030101010101" pitchFamily="2" charset="-122"/>
              </a:rPr>
              <a:t>多维数组</a:t>
            </a:r>
            <a:endParaRPr lang="en-US" altLang="zh-CN" sz="4400" b="1" smtClean="0">
              <a:latin typeface="方正姚体" panose="02010601030101010101" pitchFamily="2" charset="-122"/>
              <a:ea typeface="方正姚体" panose="02010601030101010101" pitchFamily="2" charset="-122"/>
            </a:endParaRPr>
          </a:p>
        </p:txBody>
      </p:sp>
      <p:sp>
        <p:nvSpPr>
          <p:cNvPr id="16388"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6389" name="Rectangle 4"/>
          <p:cNvSpPr>
            <a:spLocks noChangeArrowheads="1"/>
          </p:cNvSpPr>
          <p:nvPr/>
        </p:nvSpPr>
        <p:spPr bwMode="auto">
          <a:xfrm>
            <a:off x="-152400" y="1143000"/>
            <a:ext cx="93726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lnSpc>
                <a:spcPct val="105000"/>
              </a:lnSpc>
              <a:buClr>
                <a:schemeClr val="hlink"/>
              </a:buClr>
              <a:buSzPct val="75000"/>
              <a:buFont typeface="Wingdings" panose="05000000000000000000" pitchFamily="2" charset="2"/>
              <a:buChar char="n"/>
            </a:pPr>
            <a:r>
              <a:rPr lang="zh-CN" altLang="en-US" sz="2600" b="1">
                <a:latin typeface="方正姚体" panose="02010601030101010101" pitchFamily="2" charset="-122"/>
                <a:ea typeface="方正姚体" panose="02010601030101010101" pitchFamily="2" charset="-122"/>
              </a:rPr>
              <a:t>内存分配：</a:t>
            </a:r>
            <a:endParaRPr lang="en-US" altLang="zh-CN" sz="2600" b="1">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 typeface="Wingdings" panose="05000000000000000000" pitchFamily="2" charset="2"/>
              <a:buChar char="n"/>
            </a:pPr>
            <a:endParaRPr lang="en-US" altLang="zh-CN" sz="2600" b="1">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Tx/>
              <a:buNone/>
            </a:pPr>
            <a:endParaRPr lang="en-US" altLang="zh-CN" sz="2600" b="1">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Tx/>
              <a:buNone/>
            </a:pPr>
            <a:endParaRPr lang="en-US" altLang="zh-CN" sz="2600" b="1">
              <a:latin typeface="方正姚体" panose="02010601030101010101" pitchFamily="2" charset="-122"/>
              <a:ea typeface="方正姚体" panose="02010601030101010101" pitchFamily="2" charset="-122"/>
            </a:endParaRPr>
          </a:p>
          <a:p>
            <a:pPr eaLnBrk="1" hangingPunct="1">
              <a:lnSpc>
                <a:spcPct val="105000"/>
              </a:lnSpc>
              <a:buClr>
                <a:srgbClr val="660066"/>
              </a:buClr>
            </a:pPr>
            <a:r>
              <a:rPr lang="zh-CN" altLang="en-US" sz="2800" b="1">
                <a:solidFill>
                  <a:srgbClr val="660066"/>
                </a:solidFill>
                <a:latin typeface="方正姚体" panose="02010601030101010101" pitchFamily="2" charset="-122"/>
                <a:ea typeface="方正姚体" panose="02010601030101010101" pitchFamily="2" charset="-122"/>
              </a:rPr>
              <a:t>二维数组为规则</a:t>
            </a:r>
            <a:r>
              <a:rPr lang="en-US" altLang="zh-CN" sz="2800" b="1">
                <a:solidFill>
                  <a:srgbClr val="660066"/>
                </a:solidFill>
                <a:latin typeface="方正姚体" panose="02010601030101010101" pitchFamily="2" charset="-122"/>
                <a:ea typeface="方正姚体" panose="02010601030101010101" pitchFamily="2" charset="-122"/>
              </a:rPr>
              <a:t>m ×n</a:t>
            </a:r>
            <a:r>
              <a:rPr lang="zh-CN" altLang="en-US" sz="2800" b="1">
                <a:solidFill>
                  <a:srgbClr val="660066"/>
                </a:solidFill>
                <a:latin typeface="方正姚体" panose="02010601030101010101" pitchFamily="2" charset="-122"/>
                <a:ea typeface="方正姚体" panose="02010601030101010101" pitchFamily="2" charset="-122"/>
              </a:rPr>
              <a:t>矩阵</a:t>
            </a:r>
            <a:endParaRPr lang="zh-CN" altLang="en-US" sz="2600" b="1">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创建高维数组对象的同时，创建所有的低维数组对象。</a:t>
            </a:r>
          </a:p>
          <a:p>
            <a:pPr lvl="1" eaLnBrk="1" hangingPunct="1">
              <a:lnSpc>
                <a:spcPct val="105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例如： </a:t>
            </a:r>
            <a:r>
              <a:rPr lang="en-US" altLang="zh-CN" b="1">
                <a:solidFill>
                  <a:srgbClr val="FF0000"/>
                </a:solidFill>
                <a:latin typeface="方正姚体" panose="02010601030101010101" pitchFamily="2" charset="-122"/>
                <a:ea typeface="方正姚体" panose="02010601030101010101" pitchFamily="2" charset="-122"/>
              </a:rPr>
              <a:t>int[][] x = new int [2][3];</a:t>
            </a:r>
          </a:p>
          <a:p>
            <a:pPr lvl="1" eaLnBrk="1" hangingPunct="1">
              <a:lnSpc>
                <a:spcPct val="105000"/>
              </a:lnSpc>
              <a:buClr>
                <a:schemeClr val="hlink"/>
              </a:buClr>
              <a:buSzPct val="75000"/>
              <a:buFont typeface="Wingdings" panose="05000000000000000000" pitchFamily="2" charset="2"/>
              <a:buChar char="n"/>
            </a:pPr>
            <a:endParaRPr lang="zh-CN" altLang="en-US" sz="2600" b="1">
              <a:solidFill>
                <a:srgbClr val="FF0000"/>
              </a:solidFill>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 typeface="Wingdings" panose="05000000000000000000" pitchFamily="2" charset="2"/>
              <a:buChar char="n"/>
            </a:pPr>
            <a:endParaRPr lang="zh-CN" altLang="en-US" sz="2600" b="1">
              <a:solidFill>
                <a:srgbClr val="FF0000"/>
              </a:solidFill>
              <a:latin typeface="方正姚体" panose="02010601030101010101" pitchFamily="2" charset="-122"/>
              <a:ea typeface="方正姚体" panose="02010601030101010101" pitchFamily="2" charset="-122"/>
            </a:endParaRPr>
          </a:p>
          <a:p>
            <a:pPr lvl="1" eaLnBrk="1" hangingPunct="1">
              <a:lnSpc>
                <a:spcPct val="105000"/>
              </a:lnSpc>
              <a:buClr>
                <a:schemeClr val="hlink"/>
              </a:buClr>
              <a:buSzPct val="75000"/>
              <a:buFont typeface="Wingdings" panose="05000000000000000000" pitchFamily="2" charset="2"/>
              <a:buNone/>
            </a:pPr>
            <a:endParaRPr lang="zh-CN" altLang="en-US" sz="2600" b="1">
              <a:latin typeface="方正姚体" panose="02010601030101010101" pitchFamily="2" charset="-122"/>
              <a:ea typeface="方正姚体" panose="02010601030101010101" pitchFamily="2" charset="-122"/>
            </a:endParaRPr>
          </a:p>
        </p:txBody>
      </p:sp>
      <p:grpSp>
        <p:nvGrpSpPr>
          <p:cNvPr id="16390" name="Group 24"/>
          <p:cNvGrpSpPr>
            <a:grpSpLocks/>
          </p:cNvGrpSpPr>
          <p:nvPr/>
        </p:nvGrpSpPr>
        <p:grpSpPr bwMode="auto">
          <a:xfrm>
            <a:off x="1604963" y="4900613"/>
            <a:ext cx="5557837" cy="1500187"/>
            <a:chOff x="2408" y="7970"/>
            <a:chExt cx="5175" cy="1248"/>
          </a:xfrm>
        </p:grpSpPr>
        <p:sp>
          <p:nvSpPr>
            <p:cNvPr id="16410" name="Rectangle 25"/>
            <p:cNvSpPr>
              <a:spLocks noChangeArrowheads="1"/>
            </p:cNvSpPr>
            <p:nvPr/>
          </p:nvSpPr>
          <p:spPr bwMode="auto">
            <a:xfrm>
              <a:off x="4043" y="7973"/>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 ]</a:t>
              </a:r>
              <a:endParaRPr lang="en-US" altLang="zh-CN" sz="1600" b="1">
                <a:latin typeface="Arial" panose="020B0604020202020204" pitchFamily="34" charset="0"/>
                <a:ea typeface="宋体" panose="02010600030101010101" pitchFamily="2" charset="-122"/>
              </a:endParaRPr>
            </a:p>
          </p:txBody>
        </p:sp>
        <p:sp>
          <p:nvSpPr>
            <p:cNvPr id="16411" name="Rectangle 26"/>
            <p:cNvSpPr>
              <a:spLocks noChangeArrowheads="1"/>
            </p:cNvSpPr>
            <p:nvPr/>
          </p:nvSpPr>
          <p:spPr bwMode="auto">
            <a:xfrm>
              <a:off x="3038" y="8906"/>
              <a:ext cx="41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600" b="1">
                  <a:latin typeface="Times New Roman" panose="02020603050405020304" pitchFamily="18" charset="0"/>
                  <a:ea typeface="宋体" panose="02010600030101010101" pitchFamily="2" charset="-122"/>
                </a:rPr>
                <a:t>图</a:t>
              </a:r>
              <a:r>
                <a:rPr lang="en-US" altLang="zh-CN" sz="1600" b="1">
                  <a:latin typeface="Times New Roman" panose="02020603050405020304" pitchFamily="18" charset="0"/>
                  <a:ea typeface="宋体" panose="02010600030101010101" pitchFamily="2" charset="-122"/>
                </a:rPr>
                <a:t>5.7 </a:t>
              </a:r>
              <a:r>
                <a:rPr lang="zh-CN" altLang="en-US" sz="1600" b="1">
                  <a:latin typeface="Times New Roman" panose="02020603050405020304" pitchFamily="18" charset="0"/>
                  <a:ea typeface="宋体" panose="02010600030101010101" pitchFamily="2" charset="-122"/>
                </a:rPr>
                <a:t>规则的二维数组内存分配</a:t>
              </a:r>
              <a:endParaRPr lang="zh-CN" altLang="en-US" sz="1600" b="1">
                <a:latin typeface="Arial" panose="020B0604020202020204" pitchFamily="34" charset="0"/>
                <a:ea typeface="宋体" panose="02010600030101010101" pitchFamily="2" charset="-122"/>
              </a:endParaRPr>
            </a:p>
          </p:txBody>
        </p:sp>
        <p:sp>
          <p:nvSpPr>
            <p:cNvPr id="16412" name="Rectangle 27"/>
            <p:cNvSpPr>
              <a:spLocks noChangeArrowheads="1"/>
            </p:cNvSpPr>
            <p:nvPr/>
          </p:nvSpPr>
          <p:spPr bwMode="auto">
            <a:xfrm>
              <a:off x="5198" y="7970"/>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x[0][0]</a:t>
              </a:r>
              <a:endParaRPr lang="en-US" altLang="zh-CN" sz="1600" b="1">
                <a:latin typeface="Arial" panose="020B0604020202020204" pitchFamily="34" charset="0"/>
                <a:ea typeface="宋体" panose="02010600030101010101" pitchFamily="2" charset="-122"/>
              </a:endParaRPr>
            </a:p>
          </p:txBody>
        </p:sp>
        <p:sp>
          <p:nvSpPr>
            <p:cNvPr id="16413" name="Rectangle 28"/>
            <p:cNvSpPr>
              <a:spLocks noChangeArrowheads="1"/>
            </p:cNvSpPr>
            <p:nvPr/>
          </p:nvSpPr>
          <p:spPr bwMode="auto">
            <a:xfrm>
              <a:off x="5993" y="7970"/>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x[0][1]</a:t>
              </a:r>
              <a:endParaRPr lang="en-US" altLang="zh-CN" sz="1600" b="1">
                <a:latin typeface="Arial" panose="020B0604020202020204" pitchFamily="34" charset="0"/>
                <a:ea typeface="宋体" panose="02010600030101010101" pitchFamily="2" charset="-122"/>
              </a:endParaRPr>
            </a:p>
          </p:txBody>
        </p:sp>
        <p:sp>
          <p:nvSpPr>
            <p:cNvPr id="16414" name="Rectangle 29"/>
            <p:cNvSpPr>
              <a:spLocks noChangeArrowheads="1"/>
            </p:cNvSpPr>
            <p:nvPr/>
          </p:nvSpPr>
          <p:spPr bwMode="auto">
            <a:xfrm>
              <a:off x="6788" y="7970"/>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x[0][2]</a:t>
              </a:r>
              <a:endParaRPr lang="en-US" altLang="zh-CN" sz="1600" b="1">
                <a:latin typeface="Arial" panose="020B0604020202020204" pitchFamily="34" charset="0"/>
                <a:ea typeface="宋体" panose="02010600030101010101" pitchFamily="2" charset="-122"/>
              </a:endParaRPr>
            </a:p>
          </p:txBody>
        </p:sp>
        <p:sp>
          <p:nvSpPr>
            <p:cNvPr id="16415" name="Rectangle 30"/>
            <p:cNvSpPr>
              <a:spLocks noChangeArrowheads="1"/>
            </p:cNvSpPr>
            <p:nvPr/>
          </p:nvSpPr>
          <p:spPr bwMode="auto">
            <a:xfrm>
              <a:off x="4043" y="8441"/>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 ]</a:t>
              </a:r>
              <a:endParaRPr lang="en-US" altLang="zh-CN" sz="1600" b="1">
                <a:latin typeface="Arial" panose="020B0604020202020204" pitchFamily="34" charset="0"/>
                <a:ea typeface="宋体" panose="02010600030101010101" pitchFamily="2" charset="-122"/>
              </a:endParaRPr>
            </a:p>
          </p:txBody>
        </p:sp>
        <p:sp>
          <p:nvSpPr>
            <p:cNvPr id="16416" name="Rectangle 31"/>
            <p:cNvSpPr>
              <a:spLocks noChangeArrowheads="1"/>
            </p:cNvSpPr>
            <p:nvPr/>
          </p:nvSpPr>
          <p:spPr bwMode="auto">
            <a:xfrm>
              <a:off x="5198" y="843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x[1][0]</a:t>
              </a:r>
              <a:endParaRPr lang="en-US" altLang="zh-CN" sz="1600" b="1">
                <a:latin typeface="Arial" panose="020B0604020202020204" pitchFamily="34" charset="0"/>
                <a:ea typeface="宋体" panose="02010600030101010101" pitchFamily="2" charset="-122"/>
              </a:endParaRPr>
            </a:p>
          </p:txBody>
        </p:sp>
        <p:sp>
          <p:nvSpPr>
            <p:cNvPr id="16417" name="Rectangle 32"/>
            <p:cNvSpPr>
              <a:spLocks noChangeArrowheads="1"/>
            </p:cNvSpPr>
            <p:nvPr/>
          </p:nvSpPr>
          <p:spPr bwMode="auto">
            <a:xfrm>
              <a:off x="5993" y="843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x[1][1]</a:t>
              </a:r>
              <a:endParaRPr lang="en-US" altLang="zh-CN" sz="1600" b="1">
                <a:latin typeface="Arial" panose="020B0604020202020204" pitchFamily="34" charset="0"/>
                <a:ea typeface="宋体" panose="02010600030101010101" pitchFamily="2" charset="-122"/>
              </a:endParaRPr>
            </a:p>
          </p:txBody>
        </p:sp>
        <p:sp>
          <p:nvSpPr>
            <p:cNvPr id="16418" name="Line 33"/>
            <p:cNvSpPr>
              <a:spLocks noChangeShapeType="1"/>
            </p:cNvSpPr>
            <p:nvPr/>
          </p:nvSpPr>
          <p:spPr bwMode="auto">
            <a:xfrm>
              <a:off x="4838" y="8126"/>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19" name="Line 34"/>
            <p:cNvSpPr>
              <a:spLocks noChangeShapeType="1"/>
            </p:cNvSpPr>
            <p:nvPr/>
          </p:nvSpPr>
          <p:spPr bwMode="auto">
            <a:xfrm>
              <a:off x="4838" y="8594"/>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20" name="Line 35"/>
            <p:cNvSpPr>
              <a:spLocks noChangeShapeType="1"/>
            </p:cNvSpPr>
            <p:nvPr/>
          </p:nvSpPr>
          <p:spPr bwMode="auto">
            <a:xfrm>
              <a:off x="3578" y="8126"/>
              <a:ext cx="43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21" name="Line 36"/>
            <p:cNvSpPr>
              <a:spLocks noChangeShapeType="1"/>
            </p:cNvSpPr>
            <p:nvPr/>
          </p:nvSpPr>
          <p:spPr bwMode="auto">
            <a:xfrm>
              <a:off x="3578" y="8594"/>
              <a:ext cx="43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22" name="Line 37"/>
            <p:cNvSpPr>
              <a:spLocks noChangeShapeType="1"/>
            </p:cNvSpPr>
            <p:nvPr/>
          </p:nvSpPr>
          <p:spPr bwMode="auto">
            <a:xfrm flipH="1">
              <a:off x="3578" y="8126"/>
              <a:ext cx="0" cy="4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3" name="Rectangle 38"/>
            <p:cNvSpPr>
              <a:spLocks noChangeArrowheads="1"/>
            </p:cNvSpPr>
            <p:nvPr/>
          </p:nvSpPr>
          <p:spPr bwMode="auto">
            <a:xfrm>
              <a:off x="2408" y="8207"/>
              <a:ext cx="795"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int[ ][ ] x</a:t>
              </a:r>
              <a:endParaRPr lang="en-US" altLang="zh-CN" sz="1600" b="1">
                <a:latin typeface="Arial" panose="020B0604020202020204" pitchFamily="34" charset="0"/>
                <a:ea typeface="宋体" panose="02010600030101010101" pitchFamily="2" charset="-122"/>
              </a:endParaRPr>
            </a:p>
          </p:txBody>
        </p:sp>
        <p:sp>
          <p:nvSpPr>
            <p:cNvPr id="16424" name="Rectangle 39"/>
            <p:cNvSpPr>
              <a:spLocks noChangeArrowheads="1"/>
            </p:cNvSpPr>
            <p:nvPr/>
          </p:nvSpPr>
          <p:spPr bwMode="auto">
            <a:xfrm>
              <a:off x="6788" y="843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x[1][2]</a:t>
              </a:r>
              <a:endParaRPr lang="en-US" altLang="zh-CN" sz="1600" b="1">
                <a:latin typeface="Arial" panose="020B0604020202020204" pitchFamily="34" charset="0"/>
                <a:ea typeface="宋体" panose="02010600030101010101" pitchFamily="2" charset="-122"/>
              </a:endParaRPr>
            </a:p>
          </p:txBody>
        </p:sp>
        <p:sp>
          <p:nvSpPr>
            <p:cNvPr id="16425" name="Line 40"/>
            <p:cNvSpPr>
              <a:spLocks noChangeShapeType="1"/>
            </p:cNvSpPr>
            <p:nvPr/>
          </p:nvSpPr>
          <p:spPr bwMode="auto">
            <a:xfrm flipH="1">
              <a:off x="3218" y="8342"/>
              <a:ext cx="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91" name="Group 41"/>
          <p:cNvGrpSpPr>
            <a:grpSpLocks/>
          </p:cNvGrpSpPr>
          <p:nvPr/>
        </p:nvGrpSpPr>
        <p:grpSpPr bwMode="auto">
          <a:xfrm>
            <a:off x="1752600" y="1143000"/>
            <a:ext cx="5562600" cy="2057400"/>
            <a:chOff x="2498" y="3758"/>
            <a:chExt cx="5085" cy="1716"/>
          </a:xfrm>
        </p:grpSpPr>
        <p:sp>
          <p:nvSpPr>
            <p:cNvPr id="16392" name="Rectangle 42"/>
            <p:cNvSpPr>
              <a:spLocks noChangeArrowheads="1"/>
            </p:cNvSpPr>
            <p:nvPr/>
          </p:nvSpPr>
          <p:spPr bwMode="auto">
            <a:xfrm>
              <a:off x="4043" y="3761"/>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 ]</a:t>
              </a:r>
              <a:endParaRPr lang="en-US" altLang="zh-CN" sz="1600" b="1">
                <a:latin typeface="Arial" panose="020B0604020202020204" pitchFamily="34" charset="0"/>
                <a:ea typeface="宋体" panose="02010600030101010101" pitchFamily="2" charset="-122"/>
              </a:endParaRPr>
            </a:p>
          </p:txBody>
        </p:sp>
        <p:sp>
          <p:nvSpPr>
            <p:cNvPr id="16393" name="Rectangle 43"/>
            <p:cNvSpPr>
              <a:spLocks noChangeArrowheads="1"/>
            </p:cNvSpPr>
            <p:nvPr/>
          </p:nvSpPr>
          <p:spPr bwMode="auto">
            <a:xfrm>
              <a:off x="3038" y="5162"/>
              <a:ext cx="4140" cy="3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600" b="1">
                  <a:latin typeface="Times New Roman" panose="02020603050405020304" pitchFamily="18" charset="0"/>
                  <a:ea typeface="宋体" panose="02010600030101010101" pitchFamily="2" charset="-122"/>
                </a:rPr>
                <a:t>图</a:t>
              </a:r>
              <a:r>
                <a:rPr lang="en-US" altLang="zh-CN" sz="1600" b="1">
                  <a:latin typeface="Times New Roman" panose="02020603050405020304" pitchFamily="18" charset="0"/>
                  <a:ea typeface="宋体" panose="02010600030101010101" pitchFamily="2" charset="-122"/>
                </a:rPr>
                <a:t>5.6 Java</a:t>
              </a:r>
              <a:r>
                <a:rPr lang="zh-CN" altLang="en-US" sz="1600" b="1">
                  <a:latin typeface="Times New Roman" panose="02020603050405020304" pitchFamily="18" charset="0"/>
                  <a:ea typeface="宋体" panose="02010600030101010101" pitchFamily="2" charset="-122"/>
                </a:rPr>
                <a:t>中的二维数组可以看成是多个一维数组</a:t>
              </a:r>
              <a:endParaRPr lang="zh-CN" altLang="en-US" sz="1600" b="1">
                <a:latin typeface="Arial" panose="020B0604020202020204" pitchFamily="34" charset="0"/>
                <a:ea typeface="宋体" panose="02010600030101010101" pitchFamily="2" charset="-122"/>
              </a:endParaRPr>
            </a:p>
          </p:txBody>
        </p:sp>
        <p:sp>
          <p:nvSpPr>
            <p:cNvPr id="16394" name="Rectangle 44"/>
            <p:cNvSpPr>
              <a:spLocks noChangeArrowheads="1"/>
            </p:cNvSpPr>
            <p:nvPr/>
          </p:nvSpPr>
          <p:spPr bwMode="auto">
            <a:xfrm>
              <a:off x="5198" y="375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x[0][0]</a:t>
              </a:r>
              <a:endParaRPr lang="en-US" altLang="zh-CN" sz="1600" b="1">
                <a:latin typeface="Arial" panose="020B0604020202020204" pitchFamily="34" charset="0"/>
                <a:ea typeface="宋体" panose="02010600030101010101" pitchFamily="2" charset="-122"/>
              </a:endParaRPr>
            </a:p>
          </p:txBody>
        </p:sp>
        <p:sp>
          <p:nvSpPr>
            <p:cNvPr id="16395" name="Rectangle 45"/>
            <p:cNvSpPr>
              <a:spLocks noChangeArrowheads="1"/>
            </p:cNvSpPr>
            <p:nvPr/>
          </p:nvSpPr>
          <p:spPr bwMode="auto">
            <a:xfrm>
              <a:off x="5993" y="375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x[0][1]</a:t>
              </a:r>
              <a:endParaRPr lang="en-US" altLang="zh-CN" sz="1600" b="1">
                <a:latin typeface="Arial" panose="020B0604020202020204" pitchFamily="34" charset="0"/>
                <a:ea typeface="宋体" panose="02010600030101010101" pitchFamily="2" charset="-122"/>
              </a:endParaRPr>
            </a:p>
          </p:txBody>
        </p:sp>
        <p:sp>
          <p:nvSpPr>
            <p:cNvPr id="16396" name="Rectangle 46"/>
            <p:cNvSpPr>
              <a:spLocks noChangeArrowheads="1"/>
            </p:cNvSpPr>
            <p:nvPr/>
          </p:nvSpPr>
          <p:spPr bwMode="auto">
            <a:xfrm>
              <a:off x="6788" y="3758"/>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x[0][2]</a:t>
              </a:r>
              <a:endParaRPr lang="en-US" altLang="zh-CN" sz="1600" b="1">
                <a:latin typeface="Arial" panose="020B0604020202020204" pitchFamily="34" charset="0"/>
                <a:ea typeface="宋体" panose="02010600030101010101" pitchFamily="2" charset="-122"/>
              </a:endParaRPr>
            </a:p>
          </p:txBody>
        </p:sp>
        <p:sp>
          <p:nvSpPr>
            <p:cNvPr id="16397" name="Rectangle 47"/>
            <p:cNvSpPr>
              <a:spLocks noChangeArrowheads="1"/>
            </p:cNvSpPr>
            <p:nvPr/>
          </p:nvSpPr>
          <p:spPr bwMode="auto">
            <a:xfrm>
              <a:off x="4043" y="4229"/>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 ]</a:t>
              </a:r>
              <a:endParaRPr lang="en-US" altLang="zh-CN" sz="1600" b="1">
                <a:latin typeface="Arial" panose="020B0604020202020204" pitchFamily="34" charset="0"/>
                <a:ea typeface="宋体" panose="02010600030101010101" pitchFamily="2" charset="-122"/>
              </a:endParaRPr>
            </a:p>
          </p:txBody>
        </p:sp>
        <p:sp>
          <p:nvSpPr>
            <p:cNvPr id="16398" name="Rectangle 48"/>
            <p:cNvSpPr>
              <a:spLocks noChangeArrowheads="1"/>
            </p:cNvSpPr>
            <p:nvPr/>
          </p:nvSpPr>
          <p:spPr bwMode="auto">
            <a:xfrm>
              <a:off x="5198" y="4226"/>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x[1][0]</a:t>
              </a:r>
              <a:endParaRPr lang="en-US" altLang="zh-CN" sz="1600" b="1">
                <a:latin typeface="Arial" panose="020B0604020202020204" pitchFamily="34" charset="0"/>
                <a:ea typeface="宋体" panose="02010600030101010101" pitchFamily="2" charset="-122"/>
              </a:endParaRPr>
            </a:p>
          </p:txBody>
        </p:sp>
        <p:sp>
          <p:nvSpPr>
            <p:cNvPr id="16399" name="Rectangle 49"/>
            <p:cNvSpPr>
              <a:spLocks noChangeArrowheads="1"/>
            </p:cNvSpPr>
            <p:nvPr/>
          </p:nvSpPr>
          <p:spPr bwMode="auto">
            <a:xfrm>
              <a:off x="5993" y="4226"/>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x[1][1]</a:t>
              </a:r>
              <a:endParaRPr lang="en-US" altLang="zh-CN" sz="1600" b="1">
                <a:latin typeface="Arial" panose="020B0604020202020204" pitchFamily="34" charset="0"/>
                <a:ea typeface="宋体" panose="02010600030101010101" pitchFamily="2" charset="-122"/>
              </a:endParaRPr>
            </a:p>
          </p:txBody>
        </p:sp>
        <p:sp>
          <p:nvSpPr>
            <p:cNvPr id="16400" name="Rectangle 50"/>
            <p:cNvSpPr>
              <a:spLocks noChangeArrowheads="1"/>
            </p:cNvSpPr>
            <p:nvPr/>
          </p:nvSpPr>
          <p:spPr bwMode="auto">
            <a:xfrm>
              <a:off x="5198" y="4694"/>
              <a:ext cx="795"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null</a:t>
              </a:r>
              <a:endParaRPr lang="en-US" altLang="zh-CN" sz="1600" b="1">
                <a:latin typeface="Arial" panose="020B0604020202020204" pitchFamily="34" charset="0"/>
                <a:ea typeface="宋体" panose="02010600030101010101" pitchFamily="2" charset="-122"/>
              </a:endParaRPr>
            </a:p>
          </p:txBody>
        </p:sp>
        <p:sp>
          <p:nvSpPr>
            <p:cNvPr id="16401" name="Rectangle 51"/>
            <p:cNvSpPr>
              <a:spLocks noChangeArrowheads="1"/>
            </p:cNvSpPr>
            <p:nvPr/>
          </p:nvSpPr>
          <p:spPr bwMode="auto">
            <a:xfrm>
              <a:off x="4043" y="4694"/>
              <a:ext cx="795" cy="309"/>
            </a:xfrm>
            <a:prstGeom prst="rect">
              <a:avLst/>
            </a:prstGeom>
            <a:solidFill>
              <a:srgbClr val="DDDDDD"/>
            </a:solidFill>
            <a:ln w="9525">
              <a:solidFill>
                <a:srgbClr val="000000"/>
              </a:solidFill>
              <a:miter lim="800000"/>
              <a:headEnd/>
              <a:tailEnd/>
            </a:ln>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x[2][ ]</a:t>
              </a:r>
              <a:endParaRPr lang="en-US" altLang="zh-CN" sz="1600" b="1">
                <a:latin typeface="Arial" panose="020B0604020202020204" pitchFamily="34" charset="0"/>
                <a:ea typeface="宋体" panose="02010600030101010101" pitchFamily="2" charset="-122"/>
              </a:endParaRPr>
            </a:p>
          </p:txBody>
        </p:sp>
        <p:sp>
          <p:nvSpPr>
            <p:cNvPr id="16402" name="Line 52"/>
            <p:cNvSpPr>
              <a:spLocks noChangeShapeType="1"/>
            </p:cNvSpPr>
            <p:nvPr/>
          </p:nvSpPr>
          <p:spPr bwMode="auto">
            <a:xfrm>
              <a:off x="4838" y="3914"/>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3" name="Line 53"/>
            <p:cNvSpPr>
              <a:spLocks noChangeShapeType="1"/>
            </p:cNvSpPr>
            <p:nvPr/>
          </p:nvSpPr>
          <p:spPr bwMode="auto">
            <a:xfrm>
              <a:off x="4838" y="4382"/>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4" name="Line 54"/>
            <p:cNvSpPr>
              <a:spLocks noChangeShapeType="1"/>
            </p:cNvSpPr>
            <p:nvPr/>
          </p:nvSpPr>
          <p:spPr bwMode="auto">
            <a:xfrm>
              <a:off x="4838" y="4850"/>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5" name="Line 55"/>
            <p:cNvSpPr>
              <a:spLocks noChangeShapeType="1"/>
            </p:cNvSpPr>
            <p:nvPr/>
          </p:nvSpPr>
          <p:spPr bwMode="auto">
            <a:xfrm>
              <a:off x="3653" y="3914"/>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6" name="Line 56"/>
            <p:cNvSpPr>
              <a:spLocks noChangeShapeType="1"/>
            </p:cNvSpPr>
            <p:nvPr/>
          </p:nvSpPr>
          <p:spPr bwMode="auto">
            <a:xfrm>
              <a:off x="3653" y="4850"/>
              <a:ext cx="36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7" name="Line 57"/>
            <p:cNvSpPr>
              <a:spLocks noChangeShapeType="1"/>
            </p:cNvSpPr>
            <p:nvPr/>
          </p:nvSpPr>
          <p:spPr bwMode="auto">
            <a:xfrm>
              <a:off x="3398" y="4382"/>
              <a:ext cx="61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08" name="Line 58"/>
            <p:cNvSpPr>
              <a:spLocks noChangeShapeType="1"/>
            </p:cNvSpPr>
            <p:nvPr/>
          </p:nvSpPr>
          <p:spPr bwMode="auto">
            <a:xfrm>
              <a:off x="3623" y="3914"/>
              <a:ext cx="0" cy="93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9" name="Rectangle 59"/>
            <p:cNvSpPr>
              <a:spLocks noChangeArrowheads="1"/>
            </p:cNvSpPr>
            <p:nvPr/>
          </p:nvSpPr>
          <p:spPr bwMode="auto">
            <a:xfrm>
              <a:off x="2498" y="4226"/>
              <a:ext cx="795" cy="30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ClrTx/>
                <a:buFontTx/>
                <a:buNone/>
              </a:pPr>
              <a:r>
                <a:rPr lang="en-US" altLang="zh-CN" sz="1600" b="1">
                  <a:latin typeface="Times New Roman" panose="02020603050405020304" pitchFamily="18" charset="0"/>
                  <a:ea typeface="宋体" panose="02010600030101010101" pitchFamily="2" charset="-122"/>
                </a:rPr>
                <a:t>int[ ][ ] x</a:t>
              </a:r>
              <a:endParaRPr lang="en-US" altLang="zh-CN" sz="1600" b="1">
                <a:latin typeface="Arial" panose="020B0604020202020204" pitchFamily="34" charset="0"/>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467A75F0-9714-41A8-AF16-F57510609B6D}" type="slidenum">
              <a:rPr lang="zh-CN" altLang="en-US" sz="1000"/>
              <a:pPr>
                <a:spcBef>
                  <a:spcPct val="0"/>
                </a:spcBef>
                <a:buClrTx/>
                <a:buFontTx/>
                <a:buNone/>
              </a:pPr>
              <a:t>14</a:t>
            </a:fld>
            <a:endParaRPr lang="en-US" altLang="zh-CN" sz="1000"/>
          </a:p>
        </p:txBody>
      </p:sp>
      <p:sp>
        <p:nvSpPr>
          <p:cNvPr id="17411"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5.4 </a:t>
            </a:r>
            <a:r>
              <a:rPr lang="zh-CN" altLang="en-US" sz="4400" b="1" smtClean="0">
                <a:latin typeface="方正姚体" panose="02010601030101010101" pitchFamily="2" charset="-122"/>
                <a:ea typeface="方正姚体" panose="02010601030101010101" pitchFamily="2" charset="-122"/>
              </a:rPr>
              <a:t>多维数组</a:t>
            </a:r>
            <a:endParaRPr lang="en-US" altLang="zh-CN" sz="4400" b="1" smtClean="0">
              <a:latin typeface="方正姚体" panose="02010601030101010101" pitchFamily="2" charset="-122"/>
              <a:ea typeface="方正姚体" panose="02010601030101010101" pitchFamily="2" charset="-122"/>
            </a:endParaRPr>
          </a:p>
        </p:txBody>
      </p:sp>
      <p:sp>
        <p:nvSpPr>
          <p:cNvPr id="17412"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4341" name="Rectangle 4"/>
          <p:cNvSpPr>
            <a:spLocks noChangeArrowheads="1"/>
          </p:cNvSpPr>
          <p:nvPr/>
        </p:nvSpPr>
        <p:spPr bwMode="auto">
          <a:xfrm>
            <a:off x="-76200" y="990600"/>
            <a:ext cx="9372600" cy="5867400"/>
          </a:xfrm>
          <a:prstGeom prst="rect">
            <a:avLst/>
          </a:prstGeom>
          <a:noFill/>
          <a:ln w="9525" algn="ctr">
            <a:noFill/>
            <a:miter lim="800000"/>
            <a:headEnd/>
            <a:tailEnd/>
          </a:ln>
        </p:spPr>
        <p:txBody>
          <a:bodyPr/>
          <a:lstStyle/>
          <a:p>
            <a:pPr marL="342900" indent="-342900" eaLnBrk="1" hangingPunct="1">
              <a:lnSpc>
                <a:spcPts val="3800"/>
              </a:lnSpc>
              <a:spcBef>
                <a:spcPct val="20000"/>
              </a:spcBef>
              <a:buClr>
                <a:srgbClr val="660066"/>
              </a:buClr>
              <a:buFont typeface="Wingdings" pitchFamily="2" charset="2"/>
              <a:buChar char="v"/>
              <a:defRPr/>
            </a:pPr>
            <a:r>
              <a:rPr lang="zh-CN" altLang="en-US" sz="3200" b="1" dirty="0">
                <a:solidFill>
                  <a:srgbClr val="660066"/>
                </a:solidFill>
                <a:latin typeface="方正姚体" pitchFamily="2" charset="-122"/>
                <a:ea typeface="方正姚体" pitchFamily="2" charset="-122"/>
              </a:rPr>
              <a:t>求二维数组的维数</a:t>
            </a:r>
            <a:endParaRPr lang="zh-CN" altLang="en-US" sz="3200" b="1" dirty="0">
              <a:latin typeface="方正姚体" pitchFamily="2" charset="-122"/>
              <a:ea typeface="方正姚体" pitchFamily="2" charset="-122"/>
            </a:endParaRPr>
          </a:p>
          <a:p>
            <a:pPr marL="742950" lvl="1" indent="-285750" eaLnBrk="1" hangingPunct="1">
              <a:lnSpc>
                <a:spcPts val="3800"/>
              </a:lnSpc>
              <a:buClr>
                <a:schemeClr val="hlink"/>
              </a:buClr>
              <a:buSzPct val="75000"/>
              <a:buFont typeface="Wingdings" pitchFamily="2" charset="2"/>
              <a:buNone/>
              <a:defRPr/>
            </a:pPr>
            <a:r>
              <a:rPr lang="zh-CN" altLang="en-US" sz="2800" b="1" dirty="0">
                <a:latin typeface="方正姚体" pitchFamily="2" charset="-122"/>
                <a:ea typeface="方正姚体" pitchFamily="2" charset="-122"/>
              </a:rPr>
              <a:t>计算某数组的行数：</a:t>
            </a:r>
            <a:r>
              <a:rPr lang="zh-CN" altLang="en-US" sz="2800" b="1" dirty="0">
                <a:solidFill>
                  <a:srgbClr val="0000CC"/>
                </a:solidFill>
                <a:latin typeface="方正姚体" pitchFamily="2" charset="-122"/>
                <a:ea typeface="方正姚体" pitchFamily="2" charset="-122"/>
              </a:rPr>
              <a:t>数组名</a:t>
            </a:r>
            <a:r>
              <a:rPr lang="en-US" altLang="zh-CN" sz="2800" b="1" dirty="0">
                <a:solidFill>
                  <a:srgbClr val="0000CC"/>
                </a:solidFill>
                <a:latin typeface="方正姚体" pitchFamily="2" charset="-122"/>
                <a:ea typeface="方正姚体" pitchFamily="2" charset="-122"/>
              </a:rPr>
              <a:t>.length</a:t>
            </a:r>
          </a:p>
          <a:p>
            <a:pPr marL="742950" lvl="1" indent="-285750" eaLnBrk="1" hangingPunct="1">
              <a:lnSpc>
                <a:spcPts val="3800"/>
              </a:lnSpc>
              <a:buClr>
                <a:schemeClr val="hlink"/>
              </a:buClr>
              <a:buSzPct val="75000"/>
              <a:buFont typeface="Wingdings" pitchFamily="2" charset="2"/>
              <a:buNone/>
              <a:defRPr/>
            </a:pPr>
            <a:r>
              <a:rPr lang="zh-CN" altLang="en-US" sz="2800" b="1" dirty="0">
                <a:latin typeface="方正姚体" pitchFamily="2" charset="-122"/>
                <a:ea typeface="方正姚体" pitchFamily="2" charset="-122"/>
              </a:rPr>
              <a:t>计算某数组中某行元素的个数：</a:t>
            </a:r>
            <a:r>
              <a:rPr lang="zh-CN" altLang="en-US" sz="2800" b="1" dirty="0">
                <a:solidFill>
                  <a:srgbClr val="0000CC"/>
                </a:solidFill>
                <a:latin typeface="方正姚体" pitchFamily="2" charset="-122"/>
                <a:ea typeface="方正姚体" pitchFamily="2" charset="-122"/>
              </a:rPr>
              <a:t>数组名</a:t>
            </a:r>
            <a:r>
              <a:rPr lang="en-US" altLang="zh-CN" sz="2800" b="1" dirty="0">
                <a:solidFill>
                  <a:srgbClr val="0000CC"/>
                </a:solidFill>
                <a:latin typeface="方正姚体" pitchFamily="2" charset="-122"/>
                <a:ea typeface="方正姚体" pitchFamily="2" charset="-122"/>
              </a:rPr>
              <a:t>[</a:t>
            </a:r>
            <a:r>
              <a:rPr lang="zh-CN" altLang="en-US" sz="2800" b="1" dirty="0">
                <a:solidFill>
                  <a:srgbClr val="0000CC"/>
                </a:solidFill>
                <a:latin typeface="方正姚体" pitchFamily="2" charset="-122"/>
                <a:ea typeface="方正姚体" pitchFamily="2" charset="-122"/>
              </a:rPr>
              <a:t>下标</a:t>
            </a:r>
            <a:r>
              <a:rPr lang="en-US" altLang="zh-CN" sz="2800" b="1" dirty="0">
                <a:solidFill>
                  <a:srgbClr val="0000CC"/>
                </a:solidFill>
                <a:latin typeface="方正姚体" pitchFamily="2" charset="-122"/>
                <a:ea typeface="方正姚体" pitchFamily="2" charset="-122"/>
              </a:rPr>
              <a:t>].length</a:t>
            </a:r>
          </a:p>
          <a:p>
            <a:pPr marL="742950" lvl="1" indent="-285750" eaLnBrk="1" hangingPunct="1">
              <a:lnSpc>
                <a:spcPts val="3800"/>
              </a:lnSpc>
              <a:buClr>
                <a:schemeClr val="hlink"/>
              </a:buClr>
              <a:buSzPct val="75000"/>
              <a:buFont typeface="Wingdings" pitchFamily="2" charset="2"/>
              <a:buNone/>
              <a:defRPr/>
            </a:pPr>
            <a:r>
              <a:rPr lang="zh-CN" altLang="en-US" sz="2800" b="1" dirty="0">
                <a:latin typeface="方正姚体" pitchFamily="2" charset="-122"/>
                <a:ea typeface="方正姚体" pitchFamily="2" charset="-122"/>
              </a:rPr>
              <a:t>如：</a:t>
            </a:r>
            <a:endParaRPr lang="en-US" altLang="zh-CN" sz="2800" b="1" dirty="0">
              <a:latin typeface="方正姚体" pitchFamily="2" charset="-122"/>
              <a:ea typeface="方正姚体" pitchFamily="2" charset="-122"/>
            </a:endParaRPr>
          </a:p>
          <a:p>
            <a:pPr marL="742950" lvl="1" indent="-285750" eaLnBrk="1" hangingPunct="1">
              <a:lnSpc>
                <a:spcPts val="3800"/>
              </a:lnSpc>
              <a:buClr>
                <a:schemeClr val="hlink"/>
              </a:buClr>
              <a:buSzPct val="75000"/>
              <a:buFont typeface="Wingdings" pitchFamily="2" charset="2"/>
              <a:buNone/>
              <a:defRPr/>
            </a:pPr>
            <a:endParaRPr lang="en-US" altLang="zh-CN" sz="2800" b="1" dirty="0">
              <a:latin typeface="方正姚体" pitchFamily="2" charset="-122"/>
              <a:ea typeface="方正姚体" pitchFamily="2" charset="-122"/>
            </a:endParaRPr>
          </a:p>
          <a:p>
            <a:pPr marL="742950" lvl="1" indent="-285750" eaLnBrk="1" hangingPunct="1">
              <a:lnSpc>
                <a:spcPts val="3800"/>
              </a:lnSpc>
              <a:buClr>
                <a:schemeClr val="hlink"/>
              </a:buClr>
              <a:buSzPct val="75000"/>
              <a:buFont typeface="Wingdings" pitchFamily="2" charset="2"/>
              <a:buNone/>
              <a:defRPr/>
            </a:pPr>
            <a:endParaRPr lang="en-US" altLang="zh-CN" sz="2800" b="1" dirty="0">
              <a:latin typeface="方正姚体" pitchFamily="2" charset="-122"/>
              <a:ea typeface="方正姚体" pitchFamily="2" charset="-122"/>
            </a:endParaRPr>
          </a:p>
          <a:p>
            <a:pPr marL="742950" lvl="1" indent="-285750" eaLnBrk="1" hangingPunct="1">
              <a:lnSpc>
                <a:spcPts val="3800"/>
              </a:lnSpc>
              <a:buClr>
                <a:schemeClr val="hlink"/>
              </a:buClr>
              <a:buSzPct val="75000"/>
              <a:buFont typeface="Wingdings" pitchFamily="2" charset="2"/>
              <a:buNone/>
              <a:defRPr/>
            </a:pPr>
            <a:endParaRPr lang="zh-CN" altLang="en-US" sz="2800" b="1" dirty="0">
              <a:latin typeface="方正姚体" pitchFamily="2" charset="-122"/>
              <a:ea typeface="方正姚体" pitchFamily="2" charset="-122"/>
            </a:endParaRPr>
          </a:p>
          <a:p>
            <a:pPr marL="285750" indent="-285750" eaLnBrk="1" hangingPunct="1">
              <a:lnSpc>
                <a:spcPts val="3800"/>
              </a:lnSpc>
              <a:buFont typeface="Wingdings" pitchFamily="2" charset="2"/>
              <a:buChar char="v"/>
              <a:defRPr/>
            </a:pPr>
            <a:r>
              <a:rPr lang="zh-CN" altLang="en-US" sz="3200" b="1" dirty="0">
                <a:solidFill>
                  <a:srgbClr val="660066"/>
                </a:solidFill>
                <a:latin typeface="方正姚体" pitchFamily="2" charset="-122"/>
                <a:ea typeface="方正姚体" pitchFamily="2" charset="-122"/>
              </a:rPr>
              <a:t>二维数组申请内存方式</a:t>
            </a:r>
            <a:r>
              <a:rPr lang="en-US" altLang="zh-CN" sz="3200" b="1" dirty="0">
                <a:solidFill>
                  <a:srgbClr val="660066"/>
                </a:solidFill>
                <a:latin typeface="方正姚体" pitchFamily="2" charset="-122"/>
                <a:ea typeface="方正姚体" pitchFamily="2" charset="-122"/>
              </a:rPr>
              <a:t>(</a:t>
            </a:r>
            <a:r>
              <a:rPr lang="zh-CN" altLang="en-US" sz="3200" b="1" dirty="0">
                <a:solidFill>
                  <a:srgbClr val="660066"/>
                </a:solidFill>
                <a:latin typeface="方正姚体" pitchFamily="2" charset="-122"/>
                <a:ea typeface="方正姚体" pitchFamily="2" charset="-122"/>
              </a:rPr>
              <a:t>必须指定高层维数</a:t>
            </a:r>
            <a:r>
              <a:rPr lang="en-US" altLang="zh-CN" sz="3200" b="1" dirty="0">
                <a:solidFill>
                  <a:srgbClr val="660066"/>
                </a:solidFill>
                <a:latin typeface="方正姚体" pitchFamily="2" charset="-122"/>
                <a:ea typeface="方正姚体" pitchFamily="2" charset="-122"/>
              </a:rPr>
              <a:t>)</a:t>
            </a:r>
            <a:r>
              <a:rPr lang="zh-CN" altLang="en-US" sz="3200" b="1" dirty="0">
                <a:solidFill>
                  <a:srgbClr val="660066"/>
                </a:solidFill>
                <a:latin typeface="方正姚体" pitchFamily="2" charset="-122"/>
                <a:ea typeface="方正姚体" pitchFamily="2" charset="-122"/>
              </a:rPr>
              <a:t>：</a:t>
            </a:r>
          </a:p>
          <a:p>
            <a:pPr marL="742950" lvl="1" indent="-285750" eaLnBrk="1" hangingPunct="1">
              <a:lnSpc>
                <a:spcPts val="3800"/>
              </a:lnSpc>
              <a:buFont typeface="Wingdings" pitchFamily="2" charset="2"/>
              <a:buNone/>
              <a:defRPr/>
            </a:pPr>
            <a:r>
              <a:rPr lang="zh-CN" altLang="en-US" sz="2800" b="1" dirty="0">
                <a:solidFill>
                  <a:srgbClr val="660066"/>
                </a:solidFill>
                <a:latin typeface="方正姚体" pitchFamily="2" charset="-122"/>
                <a:ea typeface="方正姚体" pitchFamily="2" charset="-122"/>
              </a:rPr>
              <a:t>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MyArray</a:t>
            </a:r>
            <a:r>
              <a:rPr lang="en-US" altLang="zh-CN" sz="2800" b="1" dirty="0">
                <a:latin typeface="方正姚体" pitchFamily="2" charset="-122"/>
                <a:ea typeface="方正姚体" pitchFamily="2" charset="-122"/>
              </a:rPr>
              <a:t> = new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[10][];</a:t>
            </a:r>
          </a:p>
          <a:p>
            <a:pPr marL="742950" lvl="1" indent="-285750" eaLnBrk="1" hangingPunct="1">
              <a:lnSpc>
                <a:spcPts val="3800"/>
              </a:lnSpc>
              <a:buFont typeface="Wingdings" pitchFamily="2" charset="2"/>
              <a:buNone/>
              <a:defRPr/>
            </a:pP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MyArray</a:t>
            </a:r>
            <a:r>
              <a:rPr lang="en-US" altLang="zh-CN" sz="2800" b="1" dirty="0">
                <a:latin typeface="方正姚体" pitchFamily="2" charset="-122"/>
                <a:ea typeface="方正姚体" pitchFamily="2" charset="-122"/>
              </a:rPr>
              <a:t> = new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[10][3];</a:t>
            </a:r>
          </a:p>
          <a:p>
            <a:pPr marL="742950" lvl="1" indent="-285750" eaLnBrk="1" hangingPunct="1">
              <a:lnSpc>
                <a:spcPts val="3800"/>
              </a:lnSpc>
              <a:buFont typeface="Wingdings" pitchFamily="2" charset="2"/>
              <a:buNone/>
              <a:defRPr/>
            </a:pPr>
            <a:r>
              <a:rPr lang="zh-CN" altLang="en-US"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MyArray</a:t>
            </a:r>
            <a:r>
              <a:rPr lang="en-US" altLang="zh-CN" sz="2800" b="1" dirty="0">
                <a:latin typeface="方正姚体" pitchFamily="2" charset="-122"/>
                <a:ea typeface="方正姚体" pitchFamily="2" charset="-122"/>
              </a:rPr>
              <a:t> = new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[][3];</a:t>
            </a:r>
          </a:p>
          <a:p>
            <a:pPr marL="742950" lvl="1" indent="-285750" eaLnBrk="1" hangingPunct="1">
              <a:lnSpc>
                <a:spcPts val="3800"/>
              </a:lnSpc>
              <a:buFont typeface="Wingdings" pitchFamily="2" charset="2"/>
              <a:buNone/>
              <a:defRPr/>
            </a:pP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a:t>
            </a:r>
            <a:r>
              <a:rPr lang="en-US" altLang="zh-CN" sz="2800" b="1" dirty="0" err="1">
                <a:latin typeface="方正姚体" pitchFamily="2" charset="-122"/>
                <a:ea typeface="方正姚体" pitchFamily="2" charset="-122"/>
              </a:rPr>
              <a:t>MyArray</a:t>
            </a:r>
            <a:r>
              <a:rPr lang="en-US" altLang="zh-CN" sz="2800" b="1" dirty="0">
                <a:latin typeface="方正姚体" pitchFamily="2" charset="-122"/>
                <a:ea typeface="方正姚体" pitchFamily="2" charset="-122"/>
              </a:rPr>
              <a:t> = new </a:t>
            </a:r>
            <a:r>
              <a:rPr lang="en-US" altLang="zh-CN" sz="2800" b="1" dirty="0" err="1">
                <a:latin typeface="方正姚体" pitchFamily="2" charset="-122"/>
                <a:ea typeface="方正姚体" pitchFamily="2" charset="-122"/>
              </a:rPr>
              <a:t>int</a:t>
            </a:r>
            <a:r>
              <a:rPr lang="en-US" altLang="zh-CN" sz="2800" b="1" dirty="0">
                <a:latin typeface="方正姚体" pitchFamily="2" charset="-122"/>
                <a:ea typeface="方正姚体" pitchFamily="2" charset="-122"/>
              </a:rPr>
              <a:t> [][];</a:t>
            </a:r>
            <a:endParaRPr lang="zh-CN" altLang="en-US" sz="2800" b="1" dirty="0">
              <a:latin typeface="方正姚体" pitchFamily="2" charset="-122"/>
              <a:ea typeface="方正姚体" pitchFamily="2" charset="-122"/>
            </a:endParaRPr>
          </a:p>
        </p:txBody>
      </p:sp>
      <p:grpSp>
        <p:nvGrpSpPr>
          <p:cNvPr id="2" name="Group 24"/>
          <p:cNvGrpSpPr>
            <a:grpSpLocks/>
          </p:cNvGrpSpPr>
          <p:nvPr/>
        </p:nvGrpSpPr>
        <p:grpSpPr bwMode="auto">
          <a:xfrm>
            <a:off x="5105400" y="4953000"/>
            <a:ext cx="762000" cy="381000"/>
            <a:chOff x="3216" y="3120"/>
            <a:chExt cx="480" cy="240"/>
          </a:xfrm>
        </p:grpSpPr>
        <p:sp>
          <p:nvSpPr>
            <p:cNvPr id="17426" name="Line 22"/>
            <p:cNvSpPr>
              <a:spLocks noChangeShapeType="1"/>
            </p:cNvSpPr>
            <p:nvPr/>
          </p:nvSpPr>
          <p:spPr bwMode="auto">
            <a:xfrm>
              <a:off x="3216" y="3168"/>
              <a:ext cx="144" cy="19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Line 23"/>
            <p:cNvSpPr>
              <a:spLocks noChangeShapeType="1"/>
            </p:cNvSpPr>
            <p:nvPr/>
          </p:nvSpPr>
          <p:spPr bwMode="auto">
            <a:xfrm flipV="1">
              <a:off x="3360" y="3120"/>
              <a:ext cx="336"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Group 25"/>
          <p:cNvGrpSpPr>
            <a:grpSpLocks/>
          </p:cNvGrpSpPr>
          <p:nvPr/>
        </p:nvGrpSpPr>
        <p:grpSpPr bwMode="auto">
          <a:xfrm>
            <a:off x="5105400" y="5410200"/>
            <a:ext cx="762000" cy="381000"/>
            <a:chOff x="3216" y="3120"/>
            <a:chExt cx="480" cy="240"/>
          </a:xfrm>
        </p:grpSpPr>
        <p:sp>
          <p:nvSpPr>
            <p:cNvPr id="17424" name="Line 26"/>
            <p:cNvSpPr>
              <a:spLocks noChangeShapeType="1"/>
            </p:cNvSpPr>
            <p:nvPr/>
          </p:nvSpPr>
          <p:spPr bwMode="auto">
            <a:xfrm>
              <a:off x="3216" y="3168"/>
              <a:ext cx="144" cy="19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5" name="Line 27"/>
            <p:cNvSpPr>
              <a:spLocks noChangeShapeType="1"/>
            </p:cNvSpPr>
            <p:nvPr/>
          </p:nvSpPr>
          <p:spPr bwMode="auto">
            <a:xfrm flipV="1">
              <a:off x="3360" y="3120"/>
              <a:ext cx="336"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Group 31"/>
          <p:cNvGrpSpPr>
            <a:grpSpLocks/>
          </p:cNvGrpSpPr>
          <p:nvPr/>
        </p:nvGrpSpPr>
        <p:grpSpPr bwMode="auto">
          <a:xfrm>
            <a:off x="4953000" y="5867400"/>
            <a:ext cx="533400" cy="381000"/>
            <a:chOff x="3120" y="3696"/>
            <a:chExt cx="336" cy="240"/>
          </a:xfrm>
        </p:grpSpPr>
        <p:sp>
          <p:nvSpPr>
            <p:cNvPr id="17422" name="Line 29"/>
            <p:cNvSpPr>
              <a:spLocks noChangeShapeType="1"/>
            </p:cNvSpPr>
            <p:nvPr/>
          </p:nvSpPr>
          <p:spPr bwMode="auto">
            <a:xfrm>
              <a:off x="3168" y="3696"/>
              <a:ext cx="288"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3" name="Line 30"/>
            <p:cNvSpPr>
              <a:spLocks noChangeShapeType="1"/>
            </p:cNvSpPr>
            <p:nvPr/>
          </p:nvSpPr>
          <p:spPr bwMode="auto">
            <a:xfrm flipV="1">
              <a:off x="3120" y="3696"/>
              <a:ext cx="336"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Group 32"/>
          <p:cNvGrpSpPr>
            <a:grpSpLocks/>
          </p:cNvGrpSpPr>
          <p:nvPr/>
        </p:nvGrpSpPr>
        <p:grpSpPr bwMode="auto">
          <a:xfrm>
            <a:off x="4724400" y="6324600"/>
            <a:ext cx="533400" cy="381000"/>
            <a:chOff x="3120" y="3696"/>
            <a:chExt cx="336" cy="240"/>
          </a:xfrm>
        </p:grpSpPr>
        <p:sp>
          <p:nvSpPr>
            <p:cNvPr id="17420" name="Line 33"/>
            <p:cNvSpPr>
              <a:spLocks noChangeShapeType="1"/>
            </p:cNvSpPr>
            <p:nvPr/>
          </p:nvSpPr>
          <p:spPr bwMode="auto">
            <a:xfrm>
              <a:off x="3168" y="3696"/>
              <a:ext cx="288"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Line 34"/>
            <p:cNvSpPr>
              <a:spLocks noChangeShapeType="1"/>
            </p:cNvSpPr>
            <p:nvPr/>
          </p:nvSpPr>
          <p:spPr bwMode="auto">
            <a:xfrm flipV="1">
              <a:off x="3120" y="3696"/>
              <a:ext cx="336" cy="24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18" name="Rectangle 35"/>
          <p:cNvSpPr>
            <a:spLocks noChangeArrowheads="1"/>
          </p:cNvSpPr>
          <p:nvPr/>
        </p:nvSpPr>
        <p:spPr bwMode="auto">
          <a:xfrm>
            <a:off x="7467600" y="6324600"/>
            <a:ext cx="1600200" cy="4572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800" b="1">
                <a:latin typeface="Arial" panose="020B0604020202020204" pitchFamily="34" charset="0"/>
                <a:ea typeface="宋体" panose="02010600030101010101" pitchFamily="2" charset="-122"/>
              </a:rPr>
              <a:t>见例题</a:t>
            </a:r>
            <a:r>
              <a:rPr lang="en-US" altLang="zh-CN" sz="1800" b="1">
                <a:latin typeface="Arial" panose="020B0604020202020204" pitchFamily="34" charset="0"/>
                <a:ea typeface="宋体" panose="02010600030101010101" pitchFamily="2" charset="-122"/>
              </a:rPr>
              <a:t>5.4</a:t>
            </a:r>
          </a:p>
        </p:txBody>
      </p:sp>
      <p:sp>
        <p:nvSpPr>
          <p:cNvPr id="20" name="Rectangle 7"/>
          <p:cNvSpPr>
            <a:spLocks noChangeArrowheads="1"/>
          </p:cNvSpPr>
          <p:nvPr/>
        </p:nvSpPr>
        <p:spPr bwMode="auto">
          <a:xfrm>
            <a:off x="1066800" y="2590800"/>
            <a:ext cx="7848600" cy="1676400"/>
          </a:xfrm>
          <a:prstGeom prst="rect">
            <a:avLst/>
          </a:prstGeom>
          <a:solidFill>
            <a:srgbClr val="FFCCFF"/>
          </a:solidFill>
          <a:ln w="9525" algn="ctr">
            <a:solidFill>
              <a:schemeClr val="tx1"/>
            </a:solidFill>
            <a:miter lim="800000"/>
            <a:headEnd/>
            <a:tailEnd/>
          </a:ln>
        </p:spPr>
        <p:txBody>
          <a:bodyPr wrap="none" anchor="ct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lnSpc>
                <a:spcPts val="3800"/>
              </a:lnSpc>
              <a:spcBef>
                <a:spcPct val="0"/>
              </a:spcBef>
              <a:buClrTx/>
              <a:buFontTx/>
              <a:buNone/>
            </a:pPr>
            <a:r>
              <a:rPr lang="en-US" altLang="zh-CN" sz="2400" b="1">
                <a:solidFill>
                  <a:srgbClr val="0000CC"/>
                </a:solidFill>
                <a:ea typeface="宋体" panose="02010600030101010101" pitchFamily="2" charset="-122"/>
              </a:rPr>
              <a:t>x .length;    //</a:t>
            </a:r>
            <a:r>
              <a:rPr lang="zh-CN" altLang="en-US" sz="2400" b="1">
                <a:solidFill>
                  <a:srgbClr val="0000CC"/>
                </a:solidFill>
                <a:ea typeface="宋体" panose="02010600030101010101" pitchFamily="2" charset="-122"/>
              </a:rPr>
              <a:t>计算数组</a:t>
            </a:r>
            <a:r>
              <a:rPr lang="en-US" altLang="zh-CN" sz="2400" b="1">
                <a:solidFill>
                  <a:srgbClr val="0000CC"/>
                </a:solidFill>
                <a:ea typeface="宋体" panose="02010600030101010101" pitchFamily="2" charset="-122"/>
              </a:rPr>
              <a:t>x</a:t>
            </a:r>
            <a:r>
              <a:rPr lang="zh-CN" altLang="en-US" sz="2400" b="1">
                <a:solidFill>
                  <a:srgbClr val="0000CC"/>
                </a:solidFill>
                <a:ea typeface="宋体" panose="02010600030101010101" pitchFamily="2" charset="-122"/>
              </a:rPr>
              <a:t>的行数</a:t>
            </a:r>
            <a:endParaRPr lang="en-US" altLang="zh-CN" sz="2400" b="1">
              <a:solidFill>
                <a:srgbClr val="0000CC"/>
              </a:solidFill>
              <a:ea typeface="宋体" panose="02010600030101010101" pitchFamily="2" charset="-122"/>
            </a:endParaRPr>
          </a:p>
          <a:p>
            <a:pPr lvl="1" eaLnBrk="1" hangingPunct="1">
              <a:lnSpc>
                <a:spcPts val="3800"/>
              </a:lnSpc>
              <a:spcBef>
                <a:spcPct val="0"/>
              </a:spcBef>
              <a:buClrTx/>
              <a:buFontTx/>
              <a:buNone/>
            </a:pPr>
            <a:r>
              <a:rPr lang="en-US" altLang="zh-CN" sz="2400" b="1">
                <a:solidFill>
                  <a:srgbClr val="0000CC"/>
                </a:solidFill>
                <a:ea typeface="宋体" panose="02010600030101010101" pitchFamily="2" charset="-122"/>
              </a:rPr>
              <a:t> x[0].length;  //</a:t>
            </a:r>
            <a:r>
              <a:rPr lang="zh-CN" altLang="en-US" sz="2400" b="1">
                <a:solidFill>
                  <a:srgbClr val="0000CC"/>
                </a:solidFill>
                <a:ea typeface="宋体" panose="02010600030101010101" pitchFamily="2" charset="-122"/>
              </a:rPr>
              <a:t>计算数组</a:t>
            </a:r>
            <a:r>
              <a:rPr lang="en-US" altLang="zh-CN" sz="2400" b="1">
                <a:solidFill>
                  <a:srgbClr val="0000CC"/>
                </a:solidFill>
                <a:ea typeface="宋体" panose="02010600030101010101" pitchFamily="2" charset="-122"/>
              </a:rPr>
              <a:t>x</a:t>
            </a:r>
            <a:r>
              <a:rPr lang="zh-CN" altLang="en-US" sz="2400" b="1">
                <a:solidFill>
                  <a:srgbClr val="0000CC"/>
                </a:solidFill>
                <a:ea typeface="宋体" panose="02010600030101010101" pitchFamily="2" charset="-122"/>
              </a:rPr>
              <a:t>的第</a:t>
            </a:r>
            <a:r>
              <a:rPr lang="en-US" altLang="zh-CN" sz="2400" b="1">
                <a:solidFill>
                  <a:srgbClr val="0000CC"/>
                </a:solidFill>
                <a:ea typeface="宋体" panose="02010600030101010101" pitchFamily="2" charset="-122"/>
              </a:rPr>
              <a:t>1</a:t>
            </a:r>
            <a:r>
              <a:rPr lang="zh-CN" altLang="en-US" sz="2400" b="1">
                <a:solidFill>
                  <a:srgbClr val="0000CC"/>
                </a:solidFill>
                <a:ea typeface="宋体" panose="02010600030101010101" pitchFamily="2" charset="-122"/>
              </a:rPr>
              <a:t>行元素的个数</a:t>
            </a:r>
          </a:p>
          <a:p>
            <a:pPr lvl="1" eaLnBrk="1" hangingPunct="1">
              <a:lnSpc>
                <a:spcPts val="3800"/>
              </a:lnSpc>
              <a:spcBef>
                <a:spcPct val="0"/>
              </a:spcBef>
              <a:buClrTx/>
              <a:buFontTx/>
              <a:buNone/>
            </a:pPr>
            <a:r>
              <a:rPr lang="en-US" altLang="zh-CN" sz="2400" b="1">
                <a:solidFill>
                  <a:srgbClr val="0000CC"/>
                </a:solidFill>
                <a:ea typeface="宋体" panose="02010600030101010101" pitchFamily="2" charset="-122"/>
              </a:rPr>
              <a:t> x[2].length;  //</a:t>
            </a:r>
            <a:r>
              <a:rPr lang="zh-CN" altLang="en-US" sz="2400" b="1">
                <a:solidFill>
                  <a:srgbClr val="0000CC"/>
                </a:solidFill>
                <a:ea typeface="宋体" panose="02010600030101010101" pitchFamily="2" charset="-122"/>
              </a:rPr>
              <a:t>计算数组</a:t>
            </a:r>
            <a:r>
              <a:rPr lang="en-US" altLang="zh-CN" sz="2400" b="1">
                <a:solidFill>
                  <a:srgbClr val="0000CC"/>
                </a:solidFill>
                <a:ea typeface="宋体" panose="02010600030101010101" pitchFamily="2" charset="-122"/>
              </a:rPr>
              <a:t>x</a:t>
            </a:r>
            <a:r>
              <a:rPr lang="zh-CN" altLang="en-US" sz="2400" b="1">
                <a:solidFill>
                  <a:srgbClr val="0000CC"/>
                </a:solidFill>
                <a:ea typeface="宋体" panose="02010600030101010101" pitchFamily="2" charset="-122"/>
              </a:rPr>
              <a:t>的第</a:t>
            </a:r>
            <a:r>
              <a:rPr lang="en-US" altLang="zh-CN" sz="2400" b="1">
                <a:solidFill>
                  <a:srgbClr val="0000CC"/>
                </a:solidFill>
                <a:ea typeface="宋体" panose="02010600030101010101" pitchFamily="2" charset="-122"/>
              </a:rPr>
              <a:t>3</a:t>
            </a:r>
            <a:r>
              <a:rPr lang="zh-CN" altLang="en-US" sz="2400" b="1">
                <a:solidFill>
                  <a:srgbClr val="0000CC"/>
                </a:solidFill>
                <a:ea typeface="宋体" panose="02010600030101010101" pitchFamily="2" charset="-122"/>
              </a:rPr>
              <a:t>行元素的个数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diamond(in)">
                                      <p:cBhvr>
                                        <p:cTn id="23"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DC256088-5D62-4796-A8D7-F437D13D3376}" type="slidenum">
              <a:rPr lang="zh-CN" altLang="en-US" sz="1000"/>
              <a:pPr>
                <a:spcBef>
                  <a:spcPct val="0"/>
                </a:spcBef>
                <a:buClrTx/>
                <a:buFontTx/>
                <a:buNone/>
              </a:pPr>
              <a:t>15</a:t>
            </a:fld>
            <a:endParaRPr lang="en-US" altLang="zh-CN" sz="1000"/>
          </a:p>
        </p:txBody>
      </p:sp>
      <p:sp>
        <p:nvSpPr>
          <p:cNvPr id="18435"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5.4 </a:t>
            </a:r>
            <a:r>
              <a:rPr lang="zh-CN" altLang="en-US" sz="4400" b="1" smtClean="0">
                <a:latin typeface="方正姚体" panose="02010601030101010101" pitchFamily="2" charset="-122"/>
                <a:ea typeface="方正姚体" panose="02010601030101010101" pitchFamily="2" charset="-122"/>
              </a:rPr>
              <a:t>多维数组</a:t>
            </a:r>
            <a:endParaRPr lang="en-US" altLang="zh-CN" sz="4400" b="1" smtClean="0">
              <a:latin typeface="方正姚体" panose="02010601030101010101" pitchFamily="2" charset="-122"/>
              <a:ea typeface="方正姚体" panose="02010601030101010101" pitchFamily="2" charset="-122"/>
            </a:endParaRPr>
          </a:p>
        </p:txBody>
      </p:sp>
      <p:sp>
        <p:nvSpPr>
          <p:cNvPr id="18436"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8437" name="Rectangle 4"/>
          <p:cNvSpPr>
            <a:spLocks noChangeArrowheads="1"/>
          </p:cNvSpPr>
          <p:nvPr/>
        </p:nvSpPr>
        <p:spPr bwMode="auto">
          <a:xfrm>
            <a:off x="-152400" y="11430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0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二维数组赋初值</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格式：</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chemeClr val="hlink"/>
              </a:buClr>
              <a:buSzPct val="75000"/>
              <a:buFontTx/>
              <a:buNone/>
            </a:pP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数据类型</a:t>
            </a: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数组名 </a:t>
            </a: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第</a:t>
            </a:r>
            <a:r>
              <a:rPr lang="en-US" altLang="zh-CN" b="1">
                <a:latin typeface="方正姚体" panose="02010601030101010101" pitchFamily="2" charset="-122"/>
                <a:ea typeface="方正姚体" panose="02010601030101010101" pitchFamily="2" charset="-122"/>
              </a:rPr>
              <a:t>1</a:t>
            </a:r>
            <a:r>
              <a:rPr lang="zh-CN" altLang="en-US" b="1">
                <a:latin typeface="方正姚体" panose="02010601030101010101" pitchFamily="2" charset="-122"/>
                <a:ea typeface="方正姚体" panose="02010601030101010101" pitchFamily="2" charset="-122"/>
              </a:rPr>
              <a:t>行初值</a:t>
            </a: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第</a:t>
            </a:r>
            <a:r>
              <a:rPr lang="en-US" altLang="zh-CN" b="1">
                <a:latin typeface="方正姚体" panose="02010601030101010101" pitchFamily="2" charset="-122"/>
                <a:ea typeface="方正姚体" panose="02010601030101010101" pitchFamily="2" charset="-122"/>
              </a:rPr>
              <a:t>n+1</a:t>
            </a:r>
            <a:r>
              <a:rPr lang="zh-CN" altLang="en-US" b="1">
                <a:latin typeface="方正姚体" panose="02010601030101010101" pitchFamily="2" charset="-122"/>
                <a:ea typeface="方正姚体" panose="02010601030101010101" pitchFamily="2" charset="-122"/>
              </a:rPr>
              <a:t>行初值</a:t>
            </a:r>
            <a:r>
              <a:rPr lang="en-US" altLang="zh-CN" b="1">
                <a:latin typeface="方正姚体" panose="02010601030101010101" pitchFamily="2" charset="-122"/>
                <a:ea typeface="方正姚体" panose="02010601030101010101" pitchFamily="2" charset="-122"/>
              </a:rPr>
              <a:t>}};</a:t>
            </a:r>
          </a:p>
          <a:p>
            <a:pPr lvl="1" eaLnBrk="1" hangingPunct="1">
              <a:lnSpc>
                <a:spcPts val="4000"/>
              </a:lnSpc>
              <a:buClr>
                <a:schemeClr val="hlink"/>
              </a:buClr>
              <a:buSzPct val="75000"/>
              <a:buFontTx/>
              <a:buNone/>
            </a:pPr>
            <a:r>
              <a:rPr lang="zh-CN" altLang="en-US" b="1">
                <a:latin typeface="方正姚体" panose="02010601030101010101" pitchFamily="2" charset="-122"/>
                <a:ea typeface="方正姚体" panose="02010601030101010101" pitchFamily="2" charset="-122"/>
              </a:rPr>
              <a:t>   例如：</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chemeClr val="hlink"/>
              </a:buClr>
              <a:buSzPct val="75000"/>
              <a:buFontTx/>
              <a:buNone/>
            </a:pPr>
            <a:r>
              <a:rPr lang="en-US" altLang="zh-CN" b="1">
                <a:latin typeface="方正姚体" panose="02010601030101010101" pitchFamily="2" charset="-122"/>
                <a:ea typeface="方正姚体" panose="02010601030101010101" pitchFamily="2" charset="-122"/>
              </a:rPr>
              <a:t>    int[][] a = {{11,22,33,44}, {66,77,88,99}};</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注意：声明多维数组并初始化时不能指定其长度，否则出错。</a:t>
            </a:r>
          </a:p>
          <a:p>
            <a:pPr eaLnBrk="1" hangingPunct="1">
              <a:buClr>
                <a:srgbClr val="660066"/>
              </a:buClr>
              <a:buFont typeface="Wingdings" panose="05000000000000000000" pitchFamily="2" charset="2"/>
              <a:buNone/>
            </a:pPr>
            <a:r>
              <a:rPr lang="zh-CN" altLang="en-US" sz="2800" b="1">
                <a:latin typeface="方正姚体" panose="02010601030101010101" pitchFamily="2" charset="-122"/>
                <a:ea typeface="方正姚体" panose="02010601030101010101" pitchFamily="2" charset="-122"/>
              </a:rPr>
              <a:t>     </a:t>
            </a:r>
            <a:endParaRPr lang="zh-CN" altLang="en-US" sz="2700" b="1">
              <a:latin typeface="方正姚体" panose="02010601030101010101" pitchFamily="2" charset="-122"/>
              <a:ea typeface="方正姚体" panose="02010601030101010101" pitchFamily="2" charset="-122"/>
            </a:endParaRPr>
          </a:p>
        </p:txBody>
      </p:sp>
      <p:sp>
        <p:nvSpPr>
          <p:cNvPr id="18438" name="Rectangle 35"/>
          <p:cNvSpPr>
            <a:spLocks noChangeArrowheads="1"/>
          </p:cNvSpPr>
          <p:nvPr/>
        </p:nvSpPr>
        <p:spPr bwMode="auto">
          <a:xfrm>
            <a:off x="7467600" y="6324600"/>
            <a:ext cx="1600200" cy="4572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800" b="1">
                <a:latin typeface="Arial" panose="020B0604020202020204" pitchFamily="34" charset="0"/>
                <a:ea typeface="宋体" panose="02010600030101010101" pitchFamily="2" charset="-122"/>
              </a:rPr>
              <a:t>见例题</a:t>
            </a:r>
            <a:r>
              <a:rPr lang="en-US" altLang="zh-CN" sz="1800" b="1">
                <a:latin typeface="Arial" panose="020B0604020202020204" pitchFamily="34" charset="0"/>
                <a:ea typeface="宋体" panose="02010600030101010101" pitchFamily="2" charset="-122"/>
              </a:rPr>
              <a:t>5.5</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D596F193-0A3A-41C6-8E7C-8AA0764074EA}" type="slidenum">
              <a:rPr lang="zh-CN" altLang="en-US" sz="1000"/>
              <a:pPr>
                <a:spcBef>
                  <a:spcPct val="0"/>
                </a:spcBef>
                <a:buClrTx/>
                <a:buFontTx/>
                <a:buNone/>
              </a:pPr>
              <a:t>16</a:t>
            </a:fld>
            <a:endParaRPr lang="en-US" altLang="zh-CN" sz="1000"/>
          </a:p>
        </p:txBody>
      </p:sp>
      <p:sp>
        <p:nvSpPr>
          <p:cNvPr id="19459"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5.5 </a:t>
            </a:r>
            <a:r>
              <a:rPr lang="zh-CN" altLang="en-US" sz="4400" b="1" smtClean="0">
                <a:latin typeface="方正姚体" panose="02010601030101010101" pitchFamily="2" charset="-122"/>
                <a:ea typeface="方正姚体" panose="02010601030101010101" pitchFamily="2" charset="-122"/>
              </a:rPr>
              <a:t>字符串</a:t>
            </a:r>
            <a:endParaRPr lang="en-US" altLang="zh-CN" sz="4400" b="1" smtClean="0">
              <a:latin typeface="方正姚体" panose="02010601030101010101" pitchFamily="2" charset="-122"/>
              <a:ea typeface="方正姚体" panose="02010601030101010101" pitchFamily="2" charset="-122"/>
            </a:endParaRPr>
          </a:p>
        </p:txBody>
      </p:sp>
      <p:sp>
        <p:nvSpPr>
          <p:cNvPr id="19460"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9461" name="Rectangle 4"/>
          <p:cNvSpPr>
            <a:spLocks noChangeArrowheads="1"/>
          </p:cNvSpPr>
          <p:nvPr/>
        </p:nvSpPr>
        <p:spPr bwMode="auto">
          <a:xfrm>
            <a:off x="-76200" y="9906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1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字符串</a:t>
            </a:r>
          </a:p>
          <a:p>
            <a:pPr lvl="1" eaLnBrk="1" hangingPunct="1">
              <a:lnSpc>
                <a:spcPts val="41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用一对双引号</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 </a:t>
            </a:r>
            <a:r>
              <a:rPr lang="en-US" altLang="zh-CN" b="1">
                <a:ea typeface="方正姚体" panose="02010601030101010101" pitchFamily="2" charset="-122"/>
              </a:rPr>
              <a:t>”</a:t>
            </a:r>
            <a:r>
              <a:rPr lang="zh-CN" altLang="en-US" b="1">
                <a:latin typeface="方正姚体" panose="02010601030101010101" pitchFamily="2" charset="-122"/>
                <a:ea typeface="方正姚体" panose="02010601030101010101" pitchFamily="2" charset="-122"/>
              </a:rPr>
              <a:t>括起来的字符序列。</a:t>
            </a:r>
            <a:r>
              <a:rPr lang="zh-CN" altLang="en-US">
                <a:ea typeface="宋体" panose="02010600030101010101" pitchFamily="2" charset="-122"/>
              </a:rPr>
              <a:t> </a:t>
            </a:r>
          </a:p>
          <a:p>
            <a:pPr lvl="1" eaLnBrk="1" hangingPunct="1">
              <a:lnSpc>
                <a:spcPts val="4100"/>
              </a:lnSpc>
              <a:buClr>
                <a:schemeClr val="hlink"/>
              </a:buClr>
              <a:buSzPct val="75000"/>
              <a:buFont typeface="Wingdings" panose="05000000000000000000" pitchFamily="2" charset="2"/>
              <a:buChar char="n"/>
            </a:pPr>
            <a:r>
              <a:rPr lang="en-US" altLang="zh-CN" b="1">
                <a:latin typeface="方正姚体" panose="02010601030101010101" pitchFamily="2" charset="-122"/>
                <a:ea typeface="方正姚体" panose="02010601030101010101" pitchFamily="2" charset="-122"/>
              </a:rPr>
              <a:t>Java</a:t>
            </a:r>
            <a:r>
              <a:rPr lang="zh-CN" altLang="en-US" b="1">
                <a:latin typeface="方正姚体" panose="02010601030101010101" pitchFamily="2" charset="-122"/>
                <a:ea typeface="方正姚体" panose="02010601030101010101" pitchFamily="2" charset="-122"/>
              </a:rPr>
              <a:t>语言中，字符串常量或变量均用</a:t>
            </a:r>
            <a:r>
              <a:rPr lang="zh-CN" altLang="en-US" b="1">
                <a:solidFill>
                  <a:srgbClr val="0000CC"/>
                </a:solidFill>
                <a:latin typeface="方正姚体" panose="02010601030101010101" pitchFamily="2" charset="-122"/>
                <a:ea typeface="方正姚体" panose="02010601030101010101" pitchFamily="2" charset="-122"/>
              </a:rPr>
              <a:t>类</a:t>
            </a:r>
            <a:r>
              <a:rPr lang="zh-CN" altLang="en-US" b="1">
                <a:latin typeface="方正姚体" panose="02010601030101010101" pitchFamily="2" charset="-122"/>
                <a:ea typeface="方正姚体" panose="02010601030101010101" pitchFamily="2" charset="-122"/>
              </a:rPr>
              <a:t>实现。</a:t>
            </a:r>
          </a:p>
          <a:p>
            <a:pPr eaLnBrk="1" hangingPunct="1">
              <a:lnSpc>
                <a:spcPts val="41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字符串变量的创建</a:t>
            </a:r>
          </a:p>
          <a:p>
            <a:pPr lvl="1" eaLnBrk="1" hangingPunct="1">
              <a:lnSpc>
                <a:spcPts val="41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格式一：</a:t>
            </a:r>
          </a:p>
          <a:p>
            <a:pPr lvl="1" eaLnBrk="1" hangingPunct="1">
              <a:lnSpc>
                <a:spcPts val="4100"/>
              </a:lnSpc>
              <a:spcBef>
                <a:spcPct val="0"/>
              </a:spcBef>
              <a:buClrTx/>
              <a:buFontTx/>
              <a:buNone/>
            </a:pPr>
            <a:r>
              <a:rPr lang="en-US" altLang="zh-CN" b="1">
                <a:ea typeface="宋体" panose="02010600030101010101" pitchFamily="2" charset="-122"/>
              </a:rPr>
              <a:t>                                   </a:t>
            </a:r>
            <a:endParaRPr lang="zh-CN" altLang="en-US" b="1">
              <a:ea typeface="宋体" panose="02010600030101010101" pitchFamily="2" charset="-122"/>
            </a:endParaRPr>
          </a:p>
          <a:p>
            <a:pPr lvl="1" eaLnBrk="1" hangingPunct="1">
              <a:lnSpc>
                <a:spcPts val="4100"/>
              </a:lnSpc>
              <a:spcBef>
                <a:spcPct val="0"/>
              </a:spcBef>
              <a:buClrTx/>
              <a:buFontTx/>
              <a:buNone/>
            </a:pPr>
            <a:r>
              <a:rPr lang="zh-CN" altLang="en-US" b="1">
                <a:latin typeface="方正姚体" panose="02010601030101010101" pitchFamily="2" charset="-122"/>
                <a:ea typeface="方正姚体" panose="02010601030101010101" pitchFamily="2" charset="-122"/>
              </a:rPr>
              <a:t>     如：</a:t>
            </a:r>
          </a:p>
          <a:p>
            <a:pPr lvl="1" eaLnBrk="1" hangingPunct="1">
              <a:lnSpc>
                <a:spcPts val="4100"/>
              </a:lnSpc>
              <a:spcBef>
                <a:spcPct val="0"/>
              </a:spcBef>
              <a:buClrTx/>
              <a:buFontTx/>
              <a:buNone/>
            </a:pPr>
            <a:r>
              <a:rPr lang="en-US" altLang="zh-CN" b="1">
                <a:latin typeface="方正姚体" panose="02010601030101010101" pitchFamily="2" charset="-122"/>
                <a:ea typeface="方正姚体" panose="02010601030101010101" pitchFamily="2" charset="-122"/>
              </a:rPr>
              <a:t>    String s;    //</a:t>
            </a:r>
            <a:r>
              <a:rPr lang="zh-CN" altLang="en-US" b="1">
                <a:latin typeface="方正姚体" panose="02010601030101010101" pitchFamily="2" charset="-122"/>
                <a:ea typeface="方正姚体" panose="02010601030101010101" pitchFamily="2" charset="-122"/>
              </a:rPr>
              <a:t>声明字符串型引用变量</a:t>
            </a:r>
            <a:r>
              <a:rPr lang="en-US" altLang="zh-CN" b="1">
                <a:latin typeface="方正姚体" panose="02010601030101010101" pitchFamily="2" charset="-122"/>
                <a:ea typeface="方正姚体" panose="02010601030101010101" pitchFamily="2" charset="-122"/>
              </a:rPr>
              <a:t>s</a:t>
            </a:r>
            <a:r>
              <a:rPr lang="zh-CN" altLang="en-US" b="1">
                <a:latin typeface="方正姚体" panose="02010601030101010101" pitchFamily="2" charset="-122"/>
                <a:ea typeface="方正姚体" panose="02010601030101010101" pitchFamily="2" charset="-122"/>
              </a:rPr>
              <a:t>，此时</a:t>
            </a:r>
            <a:r>
              <a:rPr lang="en-US" altLang="zh-CN" b="1">
                <a:latin typeface="方正姚体" panose="02010601030101010101" pitchFamily="2" charset="-122"/>
                <a:ea typeface="方正姚体" panose="02010601030101010101" pitchFamily="2" charset="-122"/>
              </a:rPr>
              <a:t>s</a:t>
            </a:r>
            <a:r>
              <a:rPr lang="zh-CN" altLang="en-US" b="1">
                <a:latin typeface="方正姚体" panose="02010601030101010101" pitchFamily="2" charset="-122"/>
                <a:ea typeface="方正姚体" panose="02010601030101010101" pitchFamily="2" charset="-122"/>
              </a:rPr>
              <a:t>的值为</a:t>
            </a:r>
            <a:r>
              <a:rPr lang="en-US" altLang="zh-CN" b="1">
                <a:latin typeface="方正姚体" panose="02010601030101010101" pitchFamily="2" charset="-122"/>
                <a:ea typeface="方正姚体" panose="02010601030101010101" pitchFamily="2" charset="-122"/>
              </a:rPr>
              <a:t>null</a:t>
            </a:r>
          </a:p>
          <a:p>
            <a:pPr lvl="1" eaLnBrk="1" hangingPunct="1">
              <a:lnSpc>
                <a:spcPts val="4100"/>
              </a:lnSpc>
              <a:spcBef>
                <a:spcPct val="0"/>
              </a:spcBef>
              <a:buClrTx/>
              <a:buFontTx/>
              <a:buNone/>
            </a:pPr>
            <a:r>
              <a:rPr lang="en-US" altLang="zh-CN" b="1">
                <a:latin typeface="方正姚体" panose="02010601030101010101" pitchFamily="2" charset="-122"/>
                <a:ea typeface="方正姚体" panose="02010601030101010101" pitchFamily="2" charset="-122"/>
              </a:rPr>
              <a:t>    s=new String(</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Hello</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在堆内存中分配空间，并将</a:t>
            </a:r>
            <a:r>
              <a:rPr lang="en-US" altLang="zh-CN" b="1">
                <a:latin typeface="方正姚体" panose="02010601030101010101" pitchFamily="2" charset="-122"/>
                <a:ea typeface="方正姚体" panose="02010601030101010101" pitchFamily="2" charset="-122"/>
              </a:rPr>
              <a:t>s</a:t>
            </a:r>
            <a:r>
              <a:rPr lang="zh-CN" altLang="en-US" b="1">
                <a:latin typeface="方正姚体" panose="02010601030101010101" pitchFamily="2" charset="-122"/>
                <a:ea typeface="方正姚体" panose="02010601030101010101" pitchFamily="2" charset="-122"/>
              </a:rPr>
              <a:t>指向该字符串首地址</a:t>
            </a:r>
            <a:r>
              <a:rPr lang="zh-CN" altLang="en-US">
                <a:ea typeface="宋体" panose="02010600030101010101" pitchFamily="2" charset="-122"/>
              </a:rPr>
              <a:t> </a:t>
            </a:r>
            <a:endParaRPr lang="zh-CN" altLang="en-US" b="1">
              <a:latin typeface="方正姚体" panose="02010601030101010101" pitchFamily="2" charset="-122"/>
              <a:ea typeface="方正姚体" panose="02010601030101010101" pitchFamily="2" charset="-122"/>
            </a:endParaRP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pPr>
            <a:endParaRPr lang="zh-CN" altLang="en-US" sz="2800" b="1">
              <a:solidFill>
                <a:srgbClr val="660066"/>
              </a:solidFill>
              <a:latin typeface="方正姚体" panose="02010601030101010101" pitchFamily="2" charset="-122"/>
              <a:ea typeface="方正姚体" panose="02010601030101010101" pitchFamily="2" charset="-122"/>
            </a:endParaRPr>
          </a:p>
          <a:p>
            <a:pPr eaLnBrk="1" hangingPunct="1">
              <a:buClr>
                <a:srgbClr val="660066"/>
              </a:buClr>
              <a:buFont typeface="Wingdings" panose="05000000000000000000" pitchFamily="2" charset="2"/>
              <a:buNone/>
            </a:pPr>
            <a:endParaRPr lang="zh-CN" altLang="en-US" sz="2700" b="1">
              <a:latin typeface="方正姚体" panose="02010601030101010101" pitchFamily="2" charset="-122"/>
              <a:ea typeface="方正姚体" panose="02010601030101010101" pitchFamily="2" charset="-122"/>
            </a:endParaRPr>
          </a:p>
        </p:txBody>
      </p:sp>
      <p:sp>
        <p:nvSpPr>
          <p:cNvPr id="19462" name="Rectangle 42"/>
          <p:cNvSpPr>
            <a:spLocks noChangeArrowheads="1"/>
          </p:cNvSpPr>
          <p:nvPr/>
        </p:nvSpPr>
        <p:spPr bwMode="auto">
          <a:xfrm>
            <a:off x="2209800" y="3657600"/>
            <a:ext cx="5334000" cy="838200"/>
          </a:xfrm>
          <a:prstGeom prst="rect">
            <a:avLst/>
          </a:prstGeom>
          <a:solidFill>
            <a:srgbClr val="FFCCFF"/>
          </a:solidFill>
          <a:ln w="9525">
            <a:solidFill>
              <a:schemeClr val="tx1"/>
            </a:solidFill>
            <a:miter lim="800000"/>
            <a:headEnd/>
            <a:tailEnd/>
          </a:ln>
        </p:spPr>
        <p:txBody>
          <a:bodyPr wrap="none" anchor="ct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spcBef>
                <a:spcPct val="0"/>
              </a:spcBef>
              <a:buClrTx/>
              <a:buFontTx/>
              <a:buNone/>
            </a:pPr>
            <a:r>
              <a:rPr lang="en-US" altLang="zh-CN" sz="2400" b="1">
                <a:solidFill>
                  <a:srgbClr val="0000CC"/>
                </a:solidFill>
                <a:ea typeface="宋体" panose="02010600030101010101" pitchFamily="2" charset="-122"/>
              </a:rPr>
              <a:t>String </a:t>
            </a:r>
            <a:r>
              <a:rPr lang="zh-CN" altLang="en-US" sz="2400" b="1">
                <a:solidFill>
                  <a:srgbClr val="0000CC"/>
                </a:solidFill>
                <a:ea typeface="宋体" panose="02010600030101010101" pitchFamily="2" charset="-122"/>
              </a:rPr>
              <a:t>变量名；</a:t>
            </a:r>
          </a:p>
          <a:p>
            <a:pPr lvl="1" eaLnBrk="1" hangingPunct="1">
              <a:spcBef>
                <a:spcPct val="0"/>
              </a:spcBef>
              <a:buClrTx/>
              <a:buFontTx/>
              <a:buNone/>
            </a:pPr>
            <a:r>
              <a:rPr lang="zh-CN" altLang="en-US" sz="2400" b="1">
                <a:solidFill>
                  <a:srgbClr val="0000CC"/>
                </a:solidFill>
                <a:ea typeface="宋体" panose="02010600030101010101" pitchFamily="2" charset="-122"/>
              </a:rPr>
              <a:t>变量名 </a:t>
            </a:r>
            <a:r>
              <a:rPr lang="en-US" altLang="zh-CN" sz="2400" b="1">
                <a:solidFill>
                  <a:srgbClr val="0000CC"/>
                </a:solidFill>
                <a:ea typeface="宋体" panose="02010600030101010101" pitchFamily="2" charset="-122"/>
              </a:rPr>
              <a:t>= new String("</a:t>
            </a:r>
            <a:r>
              <a:rPr lang="zh-CN" altLang="en-US" sz="2400" b="1">
                <a:solidFill>
                  <a:srgbClr val="0000CC"/>
                </a:solidFill>
                <a:ea typeface="宋体" panose="02010600030101010101" pitchFamily="2" charset="-122"/>
              </a:rPr>
              <a:t>字符串</a:t>
            </a:r>
            <a:r>
              <a:rPr lang="en-US" altLang="zh-CN" sz="2400" b="1">
                <a:solidFill>
                  <a:srgbClr val="0000CC"/>
                </a:solidFill>
                <a:ea typeface="宋体" panose="02010600030101010101" pitchFamily="2" charset="-122"/>
              </a:rPr>
              <a:t>")</a:t>
            </a:r>
            <a:r>
              <a:rPr lang="zh-CN" altLang="en-US" sz="2400" b="1">
                <a:solidFill>
                  <a:srgbClr val="0000CC"/>
                </a:solidFill>
                <a:ea typeface="宋体" panose="02010600030101010101" pitchFamily="2" charset="-122"/>
              </a:rPr>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EE0501E5-1E36-40CE-89DD-D71AE652BBF2}" type="slidenum">
              <a:rPr lang="zh-CN" altLang="en-US" sz="1000"/>
              <a:pPr>
                <a:spcBef>
                  <a:spcPct val="0"/>
                </a:spcBef>
                <a:buClrTx/>
                <a:buFontTx/>
                <a:buNone/>
              </a:pPr>
              <a:t>17</a:t>
            </a:fld>
            <a:endParaRPr lang="en-US" altLang="zh-CN" sz="1000"/>
          </a:p>
        </p:txBody>
      </p:sp>
      <p:sp>
        <p:nvSpPr>
          <p:cNvPr id="20483"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5.5 </a:t>
            </a:r>
            <a:r>
              <a:rPr lang="zh-CN" altLang="en-US" sz="4400" b="1" smtClean="0">
                <a:latin typeface="方正姚体" panose="02010601030101010101" pitchFamily="2" charset="-122"/>
                <a:ea typeface="方正姚体" panose="02010601030101010101" pitchFamily="2" charset="-122"/>
              </a:rPr>
              <a:t>字符串</a:t>
            </a:r>
            <a:endParaRPr lang="en-US" altLang="zh-CN" sz="4400" b="1" smtClean="0">
              <a:latin typeface="方正姚体" panose="02010601030101010101" pitchFamily="2" charset="-122"/>
              <a:ea typeface="方正姚体" panose="02010601030101010101" pitchFamily="2" charset="-122"/>
            </a:endParaRPr>
          </a:p>
        </p:txBody>
      </p:sp>
      <p:sp>
        <p:nvSpPr>
          <p:cNvPr id="20484"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20485" name="Rectangle 4"/>
          <p:cNvSpPr>
            <a:spLocks noChangeArrowheads="1"/>
          </p:cNvSpPr>
          <p:nvPr/>
        </p:nvSpPr>
        <p:spPr bwMode="auto">
          <a:xfrm>
            <a:off x="-152400" y="990600"/>
            <a:ext cx="99060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Clr>
                <a:srgbClr val="660066"/>
              </a:buClr>
            </a:pPr>
            <a:r>
              <a:rPr lang="zh-CN" altLang="en-US" b="1">
                <a:solidFill>
                  <a:srgbClr val="660066"/>
                </a:solidFill>
                <a:latin typeface="方正姚体" panose="02010601030101010101" pitchFamily="2" charset="-122"/>
                <a:ea typeface="方正姚体" panose="02010601030101010101" pitchFamily="2" charset="-122"/>
              </a:rPr>
              <a:t>字符串变量的创建</a:t>
            </a:r>
          </a:p>
          <a:p>
            <a:pPr lvl="1" eaLnBrk="1" hangingPunct="1">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格式二：</a:t>
            </a:r>
          </a:p>
          <a:p>
            <a:pPr lvl="1" eaLnBrk="1" hangingPunct="1">
              <a:spcBef>
                <a:spcPct val="0"/>
              </a:spcBef>
              <a:buClrTx/>
              <a:buFontTx/>
              <a:buNone/>
            </a:pPr>
            <a:r>
              <a:rPr lang="en-US" altLang="zh-CN" b="1">
                <a:ea typeface="宋体" panose="02010600030101010101" pitchFamily="2" charset="-122"/>
              </a:rPr>
              <a:t>                                   </a:t>
            </a:r>
            <a:endParaRPr lang="zh-CN" altLang="en-US" b="1">
              <a:latin typeface="方正姚体" panose="02010601030101010101" pitchFamily="2" charset="-122"/>
              <a:ea typeface="方正姚体" panose="02010601030101010101" pitchFamily="2" charset="-122"/>
            </a:endParaRPr>
          </a:p>
          <a:p>
            <a:pPr lvl="1" algn="just" eaLnBrk="1" hangingPunct="1">
              <a:spcBef>
                <a:spcPct val="0"/>
              </a:spcBef>
              <a:buClrTx/>
              <a:buFontTx/>
              <a:buNone/>
            </a:pPr>
            <a:r>
              <a:rPr lang="zh-CN" altLang="en-US" b="1">
                <a:latin typeface="方正姚体" panose="02010601030101010101" pitchFamily="2" charset="-122"/>
                <a:ea typeface="方正姚体" panose="02010601030101010101" pitchFamily="2" charset="-122"/>
              </a:rPr>
              <a:t>   如：</a:t>
            </a:r>
            <a:r>
              <a:rPr lang="en-US" altLang="zh-CN" b="1">
                <a:latin typeface="方正姚体" panose="02010601030101010101" pitchFamily="2" charset="-122"/>
                <a:ea typeface="方正姚体" panose="02010601030101010101" pitchFamily="2" charset="-122"/>
              </a:rPr>
              <a:t>String s=new String("Hello");</a:t>
            </a:r>
            <a:endParaRPr lang="zh-CN" altLang="en-US" b="1">
              <a:latin typeface="方正姚体" panose="02010601030101010101" pitchFamily="2" charset="-122"/>
              <a:ea typeface="方正姚体" panose="02010601030101010101" pitchFamily="2" charset="-122"/>
            </a:endParaRPr>
          </a:p>
          <a:p>
            <a:pPr lvl="1" eaLnBrk="1" hangingPunct="1">
              <a:buClr>
                <a:schemeClr val="hlink"/>
              </a:buClr>
              <a:buSzPct val="75000"/>
              <a:buFont typeface="Wingdings" panose="05000000000000000000" pitchFamily="2" charset="2"/>
              <a:buNone/>
            </a:pPr>
            <a:endParaRPr lang="zh-CN" altLang="en-US" b="1">
              <a:latin typeface="方正姚体" panose="02010601030101010101" pitchFamily="2" charset="-122"/>
              <a:ea typeface="方正姚体" panose="02010601030101010101" pitchFamily="2" charset="-122"/>
            </a:endParaRPr>
          </a:p>
          <a:p>
            <a:pPr lvl="1" eaLnBrk="1" hangingPunct="1">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格式三：</a:t>
            </a:r>
          </a:p>
          <a:p>
            <a:pPr lvl="1" eaLnBrk="1" hangingPunct="1">
              <a:buClr>
                <a:schemeClr val="hlink"/>
              </a:buClr>
              <a:buSzPct val="75000"/>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   如：</a:t>
            </a:r>
            <a:r>
              <a:rPr lang="en-US" altLang="zh-CN" b="1">
                <a:latin typeface="方正姚体" panose="02010601030101010101" pitchFamily="2" charset="-122"/>
                <a:ea typeface="方正姚体" panose="02010601030101010101" pitchFamily="2" charset="-122"/>
              </a:rPr>
              <a:t>String s="Hello";</a:t>
            </a:r>
          </a:p>
          <a:p>
            <a:pPr lvl="1" eaLnBrk="1" hangingPunct="1">
              <a:buClr>
                <a:schemeClr val="hlink"/>
              </a:buClr>
              <a:buSzPct val="75000"/>
              <a:buFont typeface="Wingdings" panose="05000000000000000000" pitchFamily="2" charset="2"/>
              <a:buNone/>
            </a:pPr>
            <a:endParaRPr lang="zh-CN" altLang="en-US" b="1">
              <a:latin typeface="方正姚体" panose="02010601030101010101" pitchFamily="2" charset="-122"/>
              <a:ea typeface="方正姚体" panose="02010601030101010101" pitchFamily="2" charset="-122"/>
            </a:endParaRPr>
          </a:p>
          <a:p>
            <a:pPr eaLnBrk="1" hangingPunct="1">
              <a:buClr>
                <a:srgbClr val="660066"/>
              </a:buClr>
            </a:pPr>
            <a:r>
              <a:rPr lang="zh-CN" altLang="en-US" b="1">
                <a:solidFill>
                  <a:srgbClr val="660066"/>
                </a:solidFill>
                <a:latin typeface="方正姚体" panose="02010601030101010101" pitchFamily="2" charset="-122"/>
                <a:ea typeface="方正姚体" panose="02010601030101010101" pitchFamily="2" charset="-122"/>
              </a:rPr>
              <a:t>字符串存储</a:t>
            </a:r>
          </a:p>
          <a:p>
            <a:pPr lvl="1" eaLnBrk="1" hangingPunct="1">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字符串是引用型变量，所以存储方式与数组基本相同。</a:t>
            </a:r>
          </a:p>
        </p:txBody>
      </p:sp>
      <p:sp>
        <p:nvSpPr>
          <p:cNvPr id="20486" name="Rectangle 5"/>
          <p:cNvSpPr>
            <a:spLocks noChangeArrowheads="1"/>
          </p:cNvSpPr>
          <p:nvPr/>
        </p:nvSpPr>
        <p:spPr bwMode="auto">
          <a:xfrm>
            <a:off x="2286000" y="1676400"/>
            <a:ext cx="6096000" cy="685800"/>
          </a:xfrm>
          <a:prstGeom prst="rect">
            <a:avLst/>
          </a:prstGeom>
          <a:solidFill>
            <a:srgbClr val="FFCCFF"/>
          </a:solidFill>
          <a:ln w="9525" algn="ctr">
            <a:solidFill>
              <a:schemeClr val="tx1"/>
            </a:solidFill>
            <a:miter lim="800000"/>
            <a:headEnd/>
            <a:tailEnd/>
          </a:ln>
        </p:spPr>
        <p:txBody>
          <a:bodyPr wrap="none" anchor="ct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spcBef>
                <a:spcPct val="0"/>
              </a:spcBef>
              <a:buClrTx/>
              <a:buFontTx/>
              <a:buNone/>
            </a:pPr>
            <a:r>
              <a:rPr lang="en-US" altLang="zh-CN" sz="2400" b="1">
                <a:solidFill>
                  <a:srgbClr val="0000CC"/>
                </a:solidFill>
                <a:ea typeface="宋体" panose="02010600030101010101" pitchFamily="2" charset="-122"/>
              </a:rPr>
              <a:t>String </a:t>
            </a:r>
            <a:r>
              <a:rPr lang="zh-CN" altLang="en-US" sz="2400" b="1">
                <a:solidFill>
                  <a:srgbClr val="0000CC"/>
                </a:solidFill>
                <a:ea typeface="宋体" panose="02010600030101010101" pitchFamily="2" charset="-122"/>
              </a:rPr>
              <a:t>变量名 </a:t>
            </a:r>
            <a:r>
              <a:rPr lang="en-US" altLang="zh-CN" sz="2400" b="1">
                <a:solidFill>
                  <a:srgbClr val="0000CC"/>
                </a:solidFill>
                <a:ea typeface="宋体" panose="02010600030101010101" pitchFamily="2" charset="-122"/>
              </a:rPr>
              <a:t>= new String("</a:t>
            </a:r>
            <a:r>
              <a:rPr lang="zh-CN" altLang="en-US" sz="2400" b="1">
                <a:solidFill>
                  <a:srgbClr val="0000CC"/>
                </a:solidFill>
                <a:ea typeface="宋体" panose="02010600030101010101" pitchFamily="2" charset="-122"/>
              </a:rPr>
              <a:t>字符串</a:t>
            </a:r>
            <a:r>
              <a:rPr lang="en-US" altLang="zh-CN" sz="2400" b="1">
                <a:solidFill>
                  <a:srgbClr val="0000CC"/>
                </a:solidFill>
                <a:ea typeface="宋体" panose="02010600030101010101" pitchFamily="2" charset="-122"/>
              </a:rPr>
              <a:t>")</a:t>
            </a:r>
            <a:r>
              <a:rPr lang="zh-CN" altLang="en-US" sz="2400" b="1">
                <a:solidFill>
                  <a:srgbClr val="0000CC"/>
                </a:solidFill>
                <a:ea typeface="宋体" panose="02010600030101010101" pitchFamily="2" charset="-122"/>
              </a:rPr>
              <a:t>；</a:t>
            </a:r>
          </a:p>
        </p:txBody>
      </p:sp>
      <p:sp>
        <p:nvSpPr>
          <p:cNvPr id="20487" name="Rectangle 6"/>
          <p:cNvSpPr>
            <a:spLocks noChangeArrowheads="1"/>
          </p:cNvSpPr>
          <p:nvPr/>
        </p:nvSpPr>
        <p:spPr bwMode="auto">
          <a:xfrm>
            <a:off x="2362200" y="3352800"/>
            <a:ext cx="4876800" cy="685800"/>
          </a:xfrm>
          <a:prstGeom prst="rect">
            <a:avLst/>
          </a:prstGeom>
          <a:solidFill>
            <a:srgbClr val="FFCCFF"/>
          </a:solidFill>
          <a:ln w="9525" algn="ctr">
            <a:solidFill>
              <a:schemeClr val="tx1"/>
            </a:solidFill>
            <a:miter lim="800000"/>
            <a:headEnd/>
            <a:tailEnd/>
          </a:ln>
        </p:spPr>
        <p:txBody>
          <a:bodyPr wrap="none" anchor="ct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lvl="1" eaLnBrk="1" hangingPunct="1">
              <a:spcBef>
                <a:spcPct val="0"/>
              </a:spcBef>
              <a:buClrTx/>
              <a:buFontTx/>
              <a:buNone/>
            </a:pPr>
            <a:r>
              <a:rPr lang="en-US" altLang="zh-CN" sz="2400" b="1">
                <a:solidFill>
                  <a:srgbClr val="0000CC"/>
                </a:solidFill>
                <a:ea typeface="宋体" panose="02010600030101010101" pitchFamily="2" charset="-122"/>
              </a:rPr>
              <a:t>String </a:t>
            </a:r>
            <a:r>
              <a:rPr lang="zh-CN" altLang="en-US" sz="2400" b="1">
                <a:solidFill>
                  <a:srgbClr val="0000CC"/>
                </a:solidFill>
                <a:ea typeface="宋体" panose="02010600030101010101" pitchFamily="2" charset="-122"/>
              </a:rPr>
              <a:t>变量名 </a:t>
            </a:r>
            <a:r>
              <a:rPr lang="en-US" altLang="zh-CN" sz="2400" b="1">
                <a:solidFill>
                  <a:srgbClr val="0000CC"/>
                </a:solidFill>
                <a:ea typeface="宋体" panose="02010600030101010101" pitchFamily="2" charset="-122"/>
              </a:rPr>
              <a:t>= "</a:t>
            </a:r>
            <a:r>
              <a:rPr lang="zh-CN" altLang="en-US" sz="2400" b="1">
                <a:solidFill>
                  <a:srgbClr val="0000CC"/>
                </a:solidFill>
                <a:ea typeface="宋体" panose="02010600030101010101" pitchFamily="2" charset="-122"/>
              </a:rPr>
              <a:t>字符串</a:t>
            </a:r>
            <a:r>
              <a:rPr lang="en-US" altLang="zh-CN" sz="2400" b="1">
                <a:solidFill>
                  <a:srgbClr val="0000CC"/>
                </a:solidFill>
                <a:ea typeface="宋体" panose="02010600030101010101" pitchFamily="2" charset="-122"/>
              </a:rPr>
              <a:t>"</a:t>
            </a:r>
            <a:r>
              <a:rPr lang="zh-CN" altLang="en-US" sz="2400" b="1">
                <a:solidFill>
                  <a:srgbClr val="0000CC"/>
                </a:solidFill>
                <a:ea typeface="宋体" panose="02010600030101010101" pitchFamily="2" charset="-122"/>
              </a:rPr>
              <a: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357C35E-8816-4304-ABAD-AE30F87C4EDD}" type="slidenum">
              <a:rPr lang="zh-CN" altLang="en-US" sz="1000"/>
              <a:pPr>
                <a:spcBef>
                  <a:spcPct val="0"/>
                </a:spcBef>
                <a:buClrTx/>
                <a:buFontTx/>
                <a:buNone/>
              </a:pPr>
              <a:t>18</a:t>
            </a:fld>
            <a:endParaRPr lang="en-US" altLang="zh-CN" sz="1000"/>
          </a:p>
        </p:txBody>
      </p:sp>
      <p:sp>
        <p:nvSpPr>
          <p:cNvPr id="21507"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5.5 </a:t>
            </a:r>
            <a:r>
              <a:rPr lang="zh-CN" altLang="en-US" sz="4400" b="1" smtClean="0">
                <a:latin typeface="方正姚体" panose="02010601030101010101" pitchFamily="2" charset="-122"/>
                <a:ea typeface="方正姚体" panose="02010601030101010101" pitchFamily="2" charset="-122"/>
              </a:rPr>
              <a:t>字符串</a:t>
            </a:r>
            <a:endParaRPr lang="en-US" altLang="zh-CN" sz="4400" b="1" smtClean="0">
              <a:latin typeface="方正姚体" panose="02010601030101010101" pitchFamily="2" charset="-122"/>
              <a:ea typeface="方正姚体" panose="02010601030101010101" pitchFamily="2" charset="-122"/>
            </a:endParaRPr>
          </a:p>
        </p:txBody>
      </p:sp>
      <p:sp>
        <p:nvSpPr>
          <p:cNvPr id="21508"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21509" name="Rectangle 4"/>
          <p:cNvSpPr>
            <a:spLocks noChangeArrowheads="1"/>
          </p:cNvSpPr>
          <p:nvPr/>
        </p:nvSpPr>
        <p:spPr bwMode="auto">
          <a:xfrm>
            <a:off x="-152400" y="1219200"/>
            <a:ext cx="9296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50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串连接</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例</a:t>
            </a:r>
            <a:r>
              <a:rPr lang="en-US" altLang="zh-CN" b="1">
                <a:latin typeface="方正姚体" panose="02010601030101010101" pitchFamily="2" charset="-122"/>
                <a:ea typeface="方正姚体" panose="02010601030101010101" pitchFamily="2" charset="-122"/>
              </a:rPr>
              <a:t>1</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str="Hello"+"Java";   //str</a:t>
            </a:r>
            <a:r>
              <a:rPr lang="zh-CN" altLang="en-US" b="1">
                <a:latin typeface="方正姚体" panose="02010601030101010101" pitchFamily="2" charset="-122"/>
                <a:ea typeface="方正姚体" panose="02010601030101010101" pitchFamily="2" charset="-122"/>
              </a:rPr>
              <a:t>的值为</a:t>
            </a:r>
            <a:r>
              <a:rPr lang="en-US" altLang="zh-CN" b="1">
                <a:latin typeface="方正姚体" panose="02010601030101010101" pitchFamily="2" charset="-122"/>
                <a:ea typeface="方正姚体" panose="02010601030101010101" pitchFamily="2" charset="-122"/>
              </a:rPr>
              <a:t>"HelloJava</a:t>
            </a:r>
            <a:r>
              <a:rPr lang="en-US" altLang="zh-CN" b="1">
                <a:ea typeface="方正姚体" panose="02010601030101010101" pitchFamily="2" charset="-122"/>
              </a:rPr>
              <a:t>“</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例</a:t>
            </a:r>
            <a:r>
              <a:rPr lang="en-US" altLang="zh-CN" b="1">
                <a:latin typeface="方正姚体" panose="02010601030101010101" pitchFamily="2" charset="-122"/>
                <a:ea typeface="方正姚体" panose="02010601030101010101" pitchFamily="2" charset="-122"/>
              </a:rPr>
              <a:t>2</a:t>
            </a:r>
            <a:r>
              <a:rPr lang="zh-CN" altLang="en-US" b="1">
                <a:latin typeface="方正姚体" panose="02010601030101010101" pitchFamily="2" charset="-122"/>
                <a:ea typeface="方正姚体" panose="02010601030101010101" pitchFamily="2" charset="-122"/>
              </a:rPr>
              <a:t>：</a:t>
            </a:r>
            <a:r>
              <a:rPr lang="zh-CN" altLang="en-US">
                <a:ea typeface="宋体" panose="02010600030101010101" pitchFamily="2" charset="-122"/>
              </a:rPr>
              <a:t> </a:t>
            </a:r>
            <a:r>
              <a:rPr lang="en-US" altLang="zh-CN" b="1">
                <a:latin typeface="方正姚体" panose="02010601030101010101" pitchFamily="2" charset="-122"/>
                <a:ea typeface="方正姚体" panose="02010601030101010101" pitchFamily="2" charset="-122"/>
              </a:rPr>
              <a:t>int i=10;    String s="i="+i;    //s</a:t>
            </a:r>
            <a:r>
              <a:rPr lang="zh-CN" altLang="en-US" b="1">
                <a:latin typeface="方正姚体" panose="02010601030101010101" pitchFamily="2" charset="-122"/>
                <a:ea typeface="方正姚体" panose="02010601030101010101" pitchFamily="2" charset="-122"/>
              </a:rPr>
              <a:t>的值为</a:t>
            </a:r>
            <a:r>
              <a:rPr lang="en-US" altLang="zh-CN" b="1">
                <a:latin typeface="方正姚体" panose="02010601030101010101" pitchFamily="2" charset="-122"/>
                <a:ea typeface="方正姚体" panose="02010601030101010101" pitchFamily="2" charset="-122"/>
              </a:rPr>
              <a:t>"i=10"</a:t>
            </a:r>
            <a:r>
              <a:rPr lang="en-US" altLang="zh-CN">
                <a:ea typeface="宋体" panose="02010600030101010101" pitchFamily="2" charset="-122"/>
              </a:rPr>
              <a:t> </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例</a:t>
            </a:r>
            <a:r>
              <a:rPr lang="en-US" altLang="zh-CN" b="1">
                <a:latin typeface="方正姚体" panose="02010601030101010101" pitchFamily="2" charset="-122"/>
                <a:ea typeface="方正姚体" panose="02010601030101010101" pitchFamily="2" charset="-122"/>
              </a:rPr>
              <a:t>3</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String str1 = </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Java</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   str1 = str1 + </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Good</a:t>
            </a:r>
            <a:r>
              <a:rPr lang="en-US" altLang="zh-CN" b="1">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a:t>
            </a:r>
          </a:p>
          <a:p>
            <a:pPr lvl="1" eaLnBrk="1" hangingPunct="1">
              <a:lnSpc>
                <a:spcPts val="4000"/>
              </a:lnSpc>
              <a:buClr>
                <a:schemeClr val="hlink"/>
              </a:buClr>
              <a:buSzPct val="75000"/>
              <a:buFont typeface="Wingdings" panose="05000000000000000000" pitchFamily="2" charset="2"/>
              <a:buNone/>
            </a:pP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注意：虽然</a:t>
            </a:r>
            <a:r>
              <a:rPr lang="en-US" altLang="zh-CN" b="1">
                <a:latin typeface="方正姚体" panose="02010601030101010101" pitchFamily="2" charset="-122"/>
                <a:ea typeface="方正姚体" panose="02010601030101010101" pitchFamily="2" charset="-122"/>
              </a:rPr>
              <a:t>str1</a:t>
            </a:r>
            <a:r>
              <a:rPr lang="zh-CN" altLang="en-US" b="1">
                <a:latin typeface="方正姚体" panose="02010601030101010101" pitchFamily="2" charset="-122"/>
                <a:ea typeface="方正姚体" panose="02010601030101010101" pitchFamily="2" charset="-122"/>
              </a:rPr>
              <a:t>指向的内存地址是同一个，但对象已经不是同一个了。</a:t>
            </a:r>
          </a:p>
          <a:p>
            <a:pPr lvl="1" eaLnBrk="1" hangingPunct="1">
              <a:spcBef>
                <a:spcPct val="0"/>
              </a:spcBef>
              <a:buClrTx/>
              <a:buFontTx/>
              <a:buNone/>
            </a:pPr>
            <a:r>
              <a:rPr lang="en-US" altLang="zh-CN" sz="1800" b="1">
                <a:ea typeface="宋体" panose="02010600030101010101" pitchFamily="2" charset="-122"/>
              </a:rPr>
              <a:t>                                   </a:t>
            </a:r>
            <a:endParaRPr lang="zh-CN" altLang="en-US" b="1">
              <a:latin typeface="方正姚体" panose="02010601030101010101" pitchFamily="2" charset="-122"/>
              <a:ea typeface="方正姚体" panose="02010601030101010101" pitchFamily="2" charset="-122"/>
            </a:endParaRPr>
          </a:p>
          <a:p>
            <a:pPr lvl="1" eaLnBrk="1" hangingPunct="1">
              <a:buClr>
                <a:schemeClr val="hlink"/>
              </a:buClr>
              <a:buSzPct val="75000"/>
              <a:buFont typeface="Wingdings" panose="05000000000000000000" pitchFamily="2" charset="2"/>
              <a:buNone/>
            </a:pPr>
            <a:endParaRPr lang="zh-CN" altLang="en-US" b="1">
              <a:latin typeface="方正姚体" panose="02010601030101010101" pitchFamily="2" charset="-122"/>
              <a:ea typeface="方正姚体" panose="02010601030101010101"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E26DE191-E46C-45DC-A198-25587447261C}" type="slidenum">
              <a:rPr lang="zh-CN" altLang="en-US" sz="1000"/>
              <a:pPr>
                <a:spcBef>
                  <a:spcPct val="0"/>
                </a:spcBef>
                <a:buClrTx/>
                <a:buFontTx/>
                <a:buNone/>
              </a:pPr>
              <a:t>19</a:t>
            </a:fld>
            <a:endParaRPr lang="en-US" altLang="zh-CN" sz="1000"/>
          </a:p>
        </p:txBody>
      </p:sp>
      <p:sp>
        <p:nvSpPr>
          <p:cNvPr id="22531"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5.5 </a:t>
            </a:r>
            <a:r>
              <a:rPr lang="zh-CN" altLang="en-US" sz="4400" b="1" smtClean="0">
                <a:latin typeface="方正姚体" panose="02010601030101010101" pitchFamily="2" charset="-122"/>
                <a:ea typeface="方正姚体" panose="02010601030101010101" pitchFamily="2" charset="-122"/>
              </a:rPr>
              <a:t>字符串</a:t>
            </a:r>
            <a:endParaRPr lang="en-US" altLang="zh-CN" sz="4400" b="1" smtClean="0">
              <a:latin typeface="方正姚体" panose="02010601030101010101" pitchFamily="2" charset="-122"/>
              <a:ea typeface="方正姚体" panose="02010601030101010101" pitchFamily="2" charset="-122"/>
            </a:endParaRPr>
          </a:p>
        </p:txBody>
      </p:sp>
      <p:sp>
        <p:nvSpPr>
          <p:cNvPr id="22532"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22533" name="Rectangle 4"/>
          <p:cNvSpPr>
            <a:spLocks noChangeArrowheads="1"/>
          </p:cNvSpPr>
          <p:nvPr/>
        </p:nvSpPr>
        <p:spPr bwMode="auto">
          <a:xfrm>
            <a:off x="-152400" y="1219200"/>
            <a:ext cx="9296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000"/>
              </a:lnSpc>
              <a:buClr>
                <a:srgbClr val="660066"/>
              </a:buClr>
            </a:pPr>
            <a:r>
              <a:rPr lang="en-US" altLang="zh-CN" sz="2800" b="1">
                <a:solidFill>
                  <a:srgbClr val="660066"/>
                </a:solidFill>
                <a:latin typeface="方正姚体" panose="02010601030101010101" pitchFamily="2" charset="-122"/>
                <a:ea typeface="方正姚体" panose="02010601030101010101" pitchFamily="2" charset="-122"/>
              </a:rPr>
              <a:t>String </a:t>
            </a:r>
            <a:r>
              <a:rPr lang="zh-CN" altLang="en-US" sz="2800" b="1">
                <a:solidFill>
                  <a:srgbClr val="660066"/>
                </a:solidFill>
                <a:latin typeface="方正姚体" panose="02010601030101010101" pitchFamily="2" charset="-122"/>
                <a:ea typeface="方正姚体" panose="02010601030101010101" pitchFamily="2" charset="-122"/>
              </a:rPr>
              <a:t>类的常用方法</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见教材</a:t>
            </a:r>
            <a:r>
              <a:rPr lang="en-US" altLang="zh-CN" b="1">
                <a:latin typeface="方正姚体" panose="02010601030101010101" pitchFamily="2" charset="-122"/>
                <a:ea typeface="方正姚体" panose="02010601030101010101" pitchFamily="2" charset="-122"/>
              </a:rPr>
              <a:t> </a:t>
            </a:r>
            <a:r>
              <a:rPr lang="zh-CN" altLang="en-US" b="1">
                <a:latin typeface="方正姚体" panose="02010601030101010101" pitchFamily="2" charset="-122"/>
                <a:ea typeface="方正姚体" panose="02010601030101010101" pitchFamily="2" charset="-122"/>
              </a:rPr>
              <a:t>表</a:t>
            </a:r>
            <a:r>
              <a:rPr lang="en-US" altLang="zh-CN" b="1">
                <a:latin typeface="方正姚体" panose="02010601030101010101" pitchFamily="2" charset="-122"/>
                <a:ea typeface="方正姚体" panose="02010601030101010101" pitchFamily="2" charset="-122"/>
              </a:rPr>
              <a:t>5.2</a:t>
            </a:r>
          </a:p>
          <a:p>
            <a:pPr lvl="1" eaLnBrk="1" hangingPunct="1">
              <a:lnSpc>
                <a:spcPts val="4000"/>
              </a:lnSpc>
              <a:buClr>
                <a:schemeClr val="hlink"/>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调用</a:t>
            </a:r>
            <a:r>
              <a:rPr lang="en-US" altLang="zh-CN" b="1">
                <a:latin typeface="方正姚体" panose="02010601030101010101" pitchFamily="2" charset="-122"/>
                <a:ea typeface="方正姚体" panose="02010601030101010101" pitchFamily="2" charset="-122"/>
              </a:rPr>
              <a:t>Java</a:t>
            </a:r>
            <a:r>
              <a:rPr lang="zh-CN" altLang="en-US" b="1">
                <a:latin typeface="方正姚体" panose="02010601030101010101" pitchFamily="2" charset="-122"/>
                <a:ea typeface="方正姚体" panose="02010601030101010101" pitchFamily="2" charset="-122"/>
              </a:rPr>
              <a:t>语言定义的方法：  </a:t>
            </a:r>
          </a:p>
          <a:p>
            <a:pPr lvl="1" eaLnBrk="1" hangingPunct="1">
              <a:lnSpc>
                <a:spcPts val="4000"/>
              </a:lnSpc>
              <a:buClr>
                <a:schemeClr val="hlink"/>
              </a:buClr>
              <a:buSzPct val="75000"/>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                   </a:t>
            </a:r>
            <a:r>
              <a:rPr lang="zh-CN" altLang="en-US" b="1">
                <a:solidFill>
                  <a:srgbClr val="FF0000"/>
                </a:solidFill>
                <a:latin typeface="方正姚体" panose="02010601030101010101" pitchFamily="2" charset="-122"/>
                <a:ea typeface="方正姚体" panose="02010601030101010101" pitchFamily="2" charset="-122"/>
              </a:rPr>
              <a:t>字符串变量名</a:t>
            </a:r>
            <a:r>
              <a:rPr lang="en-US" altLang="zh-CN" b="1">
                <a:solidFill>
                  <a:srgbClr val="FF0000"/>
                </a:solidFill>
                <a:latin typeface="方正姚体" panose="02010601030101010101" pitchFamily="2" charset="-122"/>
                <a:ea typeface="方正姚体" panose="02010601030101010101" pitchFamily="2" charset="-122"/>
              </a:rPr>
              <a:t>.</a:t>
            </a:r>
            <a:r>
              <a:rPr lang="zh-CN" altLang="en-US" b="1">
                <a:solidFill>
                  <a:srgbClr val="FF0000"/>
                </a:solidFill>
                <a:latin typeface="方正姚体" panose="02010601030101010101" pitchFamily="2" charset="-122"/>
                <a:ea typeface="方正姚体" panose="02010601030101010101" pitchFamily="2" charset="-122"/>
              </a:rPr>
              <a:t>方法名</a:t>
            </a:r>
            <a:r>
              <a:rPr lang="en-US" altLang="zh-CN" b="1">
                <a:solidFill>
                  <a:srgbClr val="FF0000"/>
                </a:solidFill>
                <a:latin typeface="方正姚体" panose="02010601030101010101" pitchFamily="2" charset="-122"/>
                <a:ea typeface="方正姚体" panose="02010601030101010101" pitchFamily="2" charset="-122"/>
              </a:rPr>
              <a:t>()</a:t>
            </a:r>
            <a:r>
              <a:rPr lang="zh-CN" altLang="en-US" b="1">
                <a:solidFill>
                  <a:srgbClr val="FF0000"/>
                </a:solidFill>
                <a:latin typeface="方正姚体" panose="02010601030101010101" pitchFamily="2" charset="-122"/>
                <a:ea typeface="方正姚体" panose="02010601030101010101" pitchFamily="2" charset="-122"/>
              </a:rPr>
              <a:t>；</a:t>
            </a:r>
            <a:endParaRPr lang="en-US" altLang="zh-CN" b="1">
              <a:solidFill>
                <a:srgbClr val="FF0000"/>
              </a:solidFill>
              <a:latin typeface="方正姚体" panose="02010601030101010101" pitchFamily="2" charset="-122"/>
              <a:ea typeface="方正姚体" panose="02010601030101010101" pitchFamily="2" charset="-122"/>
            </a:endParaRPr>
          </a:p>
          <a:p>
            <a:pPr lvl="1" eaLnBrk="1" hangingPunct="1">
              <a:spcBef>
                <a:spcPct val="0"/>
              </a:spcBef>
              <a:buClrTx/>
              <a:buFontTx/>
              <a:buNone/>
            </a:pPr>
            <a:r>
              <a:rPr lang="en-US" altLang="zh-CN" sz="1800" b="1">
                <a:ea typeface="宋体" panose="02010600030101010101" pitchFamily="2" charset="-122"/>
              </a:rPr>
              <a:t>                                   </a:t>
            </a:r>
            <a:endParaRPr lang="zh-CN" altLang="en-US" b="1">
              <a:latin typeface="方正姚体" panose="02010601030101010101" pitchFamily="2" charset="-122"/>
              <a:ea typeface="方正姚体" panose="02010601030101010101" pitchFamily="2" charset="-122"/>
            </a:endParaRPr>
          </a:p>
          <a:p>
            <a:pPr lvl="1" eaLnBrk="1" hangingPunct="1">
              <a:buClr>
                <a:schemeClr val="hlink"/>
              </a:buClr>
              <a:buSzPct val="75000"/>
              <a:buFont typeface="Wingdings" panose="05000000000000000000" pitchFamily="2" charset="2"/>
              <a:buNone/>
            </a:pPr>
            <a:endParaRPr lang="zh-CN" altLang="en-US" b="1">
              <a:latin typeface="方正姚体" panose="02010601030101010101" pitchFamily="2" charset="-122"/>
              <a:ea typeface="方正姚体" panose="02010601030101010101" pitchFamily="2" charset="-122"/>
            </a:endParaRPr>
          </a:p>
        </p:txBody>
      </p:sp>
      <p:sp>
        <p:nvSpPr>
          <p:cNvPr id="22534" name="Rectangle 5"/>
          <p:cNvSpPr>
            <a:spLocks noChangeArrowheads="1"/>
          </p:cNvSpPr>
          <p:nvPr/>
        </p:nvSpPr>
        <p:spPr bwMode="auto">
          <a:xfrm>
            <a:off x="7467600" y="6324600"/>
            <a:ext cx="1600200" cy="4572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800" b="1">
                <a:latin typeface="Arial" panose="020B0604020202020204" pitchFamily="34" charset="0"/>
                <a:ea typeface="宋体" panose="02010600030101010101" pitchFamily="2" charset="-122"/>
              </a:rPr>
              <a:t>见例题</a:t>
            </a:r>
            <a:r>
              <a:rPr lang="en-US" altLang="zh-CN" sz="1800" b="1">
                <a:latin typeface="Arial" panose="020B0604020202020204" pitchFamily="34" charset="0"/>
                <a:ea typeface="宋体" panose="02010600030101010101" pitchFamily="2" charset="-122"/>
              </a:rPr>
              <a:t>5.6</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106535F9-8A0B-4C8C-B25A-28260587C725}" type="slidenum">
              <a:rPr lang="zh-CN" altLang="en-US" sz="1000"/>
              <a:pPr>
                <a:spcBef>
                  <a:spcPct val="0"/>
                </a:spcBef>
                <a:buClrTx/>
                <a:buFontTx/>
                <a:buNone/>
              </a:pPr>
              <a:t>2</a:t>
            </a:fld>
            <a:endParaRPr lang="en-US" altLang="zh-CN" sz="1000"/>
          </a:p>
        </p:txBody>
      </p:sp>
      <p:sp>
        <p:nvSpPr>
          <p:cNvPr id="5123" name="Rectangle 2"/>
          <p:cNvSpPr>
            <a:spLocks noGrp="1" noChangeArrowheads="1"/>
          </p:cNvSpPr>
          <p:nvPr>
            <p:ph type="title"/>
          </p:nvPr>
        </p:nvSpPr>
        <p:spPr>
          <a:xfrm>
            <a:off x="533400" y="381000"/>
            <a:ext cx="8229600" cy="563563"/>
          </a:xfrm>
        </p:spPr>
        <p:txBody>
          <a:bodyPr/>
          <a:lstStyle/>
          <a:p>
            <a:pPr eaLnBrk="1" hangingPunct="1"/>
            <a:r>
              <a:rPr lang="zh-CN" altLang="en-US" sz="4800" b="1" smtClean="0">
                <a:ea typeface="方正姚体" panose="02010601030101010101" pitchFamily="2" charset="-122"/>
              </a:rPr>
              <a:t>本章主要内容</a:t>
            </a:r>
            <a:endParaRPr lang="zh-CN" altLang="en-US" sz="4800" b="1" smtClean="0">
              <a:solidFill>
                <a:schemeClr val="accent1"/>
              </a:solidFill>
              <a:ea typeface="方正姚体" panose="02010601030101010101" pitchFamily="2" charset="-122"/>
            </a:endParaRPr>
          </a:p>
        </p:txBody>
      </p:sp>
      <p:grpSp>
        <p:nvGrpSpPr>
          <p:cNvPr id="5124" name="Group 65"/>
          <p:cNvGrpSpPr>
            <a:grpSpLocks/>
          </p:cNvGrpSpPr>
          <p:nvPr/>
        </p:nvGrpSpPr>
        <p:grpSpPr bwMode="auto">
          <a:xfrm>
            <a:off x="1600200" y="1524000"/>
            <a:ext cx="6324600" cy="990600"/>
            <a:chOff x="1296" y="1824"/>
            <a:chExt cx="2976" cy="432"/>
          </a:xfrm>
        </p:grpSpPr>
        <p:sp>
          <p:nvSpPr>
            <p:cNvPr id="5136" name="AutoShape 66"/>
            <p:cNvSpPr>
              <a:spLocks noChangeArrowheads="1"/>
            </p:cNvSpPr>
            <p:nvPr/>
          </p:nvSpPr>
          <p:spPr bwMode="gray">
            <a:xfrm>
              <a:off x="1536" y="1899"/>
              <a:ext cx="2736" cy="288"/>
            </a:xfrm>
            <a:prstGeom prst="roundRect">
              <a:avLst>
                <a:gd name="adj" fmla="val 16667"/>
              </a:avLst>
            </a:prstGeom>
            <a:solidFill>
              <a:schemeClr val="accent2"/>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37" name="AutoShape 67"/>
            <p:cNvSpPr>
              <a:spLocks noChangeArrowheads="1"/>
            </p:cNvSpPr>
            <p:nvPr/>
          </p:nvSpPr>
          <p:spPr bwMode="gray">
            <a:xfrm>
              <a:off x="1296" y="1824"/>
              <a:ext cx="432" cy="432"/>
            </a:xfrm>
            <a:prstGeom prst="diamond">
              <a:avLst/>
            </a:prstGeom>
            <a:solidFill>
              <a:schemeClr val="accent2"/>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38" name="Text Box 68"/>
            <p:cNvSpPr txBox="1">
              <a:spLocks noChangeArrowheads="1"/>
            </p:cNvSpPr>
            <p:nvPr/>
          </p:nvSpPr>
          <p:spPr bwMode="gray">
            <a:xfrm>
              <a:off x="1680" y="1934"/>
              <a:ext cx="2160"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zh-CN" altLang="en-US" b="1">
                  <a:latin typeface="Arial" panose="020B0604020202020204" pitchFamily="34" charset="0"/>
                  <a:ea typeface="宋体" panose="02010600030101010101" pitchFamily="2" charset="-122"/>
                </a:rPr>
                <a:t>一维和多维数组的定义</a:t>
              </a:r>
              <a:endParaRPr lang="en-US" altLang="zh-CN" b="1">
                <a:latin typeface="Arial" panose="020B0604020202020204" pitchFamily="34" charset="0"/>
                <a:ea typeface="宋体" panose="02010600030101010101" pitchFamily="2" charset="-122"/>
              </a:endParaRPr>
            </a:p>
          </p:txBody>
        </p:sp>
        <p:sp>
          <p:nvSpPr>
            <p:cNvPr id="5139" name="Text Box 69"/>
            <p:cNvSpPr txBox="1">
              <a:spLocks noChangeArrowheads="1"/>
            </p:cNvSpPr>
            <p:nvPr/>
          </p:nvSpPr>
          <p:spPr bwMode="gray">
            <a:xfrm>
              <a:off x="1421" y="1886"/>
              <a:ext cx="166"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en-US" altLang="zh-CN" sz="2400">
                  <a:solidFill>
                    <a:schemeClr val="bg1"/>
                  </a:solidFill>
                  <a:latin typeface="Arial" panose="020B0604020202020204" pitchFamily="34" charset="0"/>
                  <a:ea typeface="宋体" panose="02010600030101010101" pitchFamily="2" charset="-122"/>
                </a:rPr>
                <a:t>1</a:t>
              </a:r>
            </a:p>
          </p:txBody>
        </p:sp>
      </p:grpSp>
      <p:grpSp>
        <p:nvGrpSpPr>
          <p:cNvPr id="5125" name="Group 70"/>
          <p:cNvGrpSpPr>
            <a:grpSpLocks/>
          </p:cNvGrpSpPr>
          <p:nvPr/>
        </p:nvGrpSpPr>
        <p:grpSpPr bwMode="auto">
          <a:xfrm>
            <a:off x="1600200" y="2819400"/>
            <a:ext cx="6400800" cy="1066800"/>
            <a:chOff x="1296" y="1824"/>
            <a:chExt cx="2976" cy="432"/>
          </a:xfrm>
        </p:grpSpPr>
        <p:sp>
          <p:nvSpPr>
            <p:cNvPr id="5132" name="AutoShape 71"/>
            <p:cNvSpPr>
              <a:spLocks noChangeArrowheads="1"/>
            </p:cNvSpPr>
            <p:nvPr/>
          </p:nvSpPr>
          <p:spPr bwMode="gray">
            <a:xfrm>
              <a:off x="1536" y="1899"/>
              <a:ext cx="2736" cy="288"/>
            </a:xfrm>
            <a:prstGeom prst="roundRect">
              <a:avLst>
                <a:gd name="adj" fmla="val 16667"/>
              </a:avLst>
            </a:prstGeom>
            <a:solidFill>
              <a:schemeClr val="accent1"/>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33" name="AutoShape 72"/>
            <p:cNvSpPr>
              <a:spLocks noChangeArrowheads="1"/>
            </p:cNvSpPr>
            <p:nvPr/>
          </p:nvSpPr>
          <p:spPr bwMode="gray">
            <a:xfrm>
              <a:off x="1296" y="1824"/>
              <a:ext cx="432" cy="432"/>
            </a:xfrm>
            <a:prstGeom prst="diamond">
              <a:avLst/>
            </a:prstGeom>
            <a:solidFill>
              <a:schemeClr val="accent1"/>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34" name="Text Box 73"/>
            <p:cNvSpPr txBox="1">
              <a:spLocks noChangeArrowheads="1"/>
            </p:cNvSpPr>
            <p:nvPr/>
          </p:nvSpPr>
          <p:spPr bwMode="gray">
            <a:xfrm>
              <a:off x="1680" y="1934"/>
              <a:ext cx="2160"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zh-CN" altLang="en-US" b="1">
                  <a:latin typeface="Arial" panose="020B0604020202020204" pitchFamily="34" charset="0"/>
                  <a:ea typeface="宋体" panose="02010600030101010101" pitchFamily="2" charset="-122"/>
                </a:rPr>
                <a:t>数组元素的访问</a:t>
              </a:r>
              <a:endParaRPr lang="en-US" altLang="zh-CN" b="1">
                <a:latin typeface="Arial" panose="020B0604020202020204" pitchFamily="34" charset="0"/>
                <a:ea typeface="宋体" panose="02010600030101010101" pitchFamily="2" charset="-122"/>
              </a:endParaRPr>
            </a:p>
          </p:txBody>
        </p:sp>
        <p:sp>
          <p:nvSpPr>
            <p:cNvPr id="5135" name="Text Box 74"/>
            <p:cNvSpPr txBox="1">
              <a:spLocks noChangeArrowheads="1"/>
            </p:cNvSpPr>
            <p:nvPr/>
          </p:nvSpPr>
          <p:spPr bwMode="gray">
            <a:xfrm>
              <a:off x="1422" y="1886"/>
              <a:ext cx="165" cy="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en-US" altLang="zh-CN" sz="2400">
                  <a:solidFill>
                    <a:schemeClr val="bg1"/>
                  </a:solidFill>
                  <a:latin typeface="Arial" panose="020B0604020202020204" pitchFamily="34" charset="0"/>
                  <a:ea typeface="宋体" panose="02010600030101010101" pitchFamily="2" charset="-122"/>
                </a:rPr>
                <a:t>2</a:t>
              </a:r>
            </a:p>
          </p:txBody>
        </p:sp>
      </p:grpSp>
      <p:grpSp>
        <p:nvGrpSpPr>
          <p:cNvPr id="5126" name="Group 75"/>
          <p:cNvGrpSpPr>
            <a:grpSpLocks/>
          </p:cNvGrpSpPr>
          <p:nvPr/>
        </p:nvGrpSpPr>
        <p:grpSpPr bwMode="auto">
          <a:xfrm>
            <a:off x="1676400" y="4343400"/>
            <a:ext cx="6324600" cy="1143000"/>
            <a:chOff x="1296" y="1824"/>
            <a:chExt cx="2976" cy="432"/>
          </a:xfrm>
        </p:grpSpPr>
        <p:sp>
          <p:nvSpPr>
            <p:cNvPr id="5128" name="AutoShape 76"/>
            <p:cNvSpPr>
              <a:spLocks noChangeArrowheads="1"/>
            </p:cNvSpPr>
            <p:nvPr/>
          </p:nvSpPr>
          <p:spPr bwMode="gray">
            <a:xfrm>
              <a:off x="1536" y="1899"/>
              <a:ext cx="2736" cy="288"/>
            </a:xfrm>
            <a:prstGeom prst="roundRect">
              <a:avLst>
                <a:gd name="adj" fmla="val 16667"/>
              </a:avLst>
            </a:prstGeom>
            <a:solidFill>
              <a:schemeClr val="hlink"/>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29" name="AutoShape 77"/>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ea typeface="宋体" panose="02010600030101010101" pitchFamily="2" charset="-122"/>
              </a:endParaRPr>
            </a:p>
          </p:txBody>
        </p:sp>
        <p:sp>
          <p:nvSpPr>
            <p:cNvPr id="5130" name="Text Box 78"/>
            <p:cNvSpPr txBox="1">
              <a:spLocks noChangeArrowheads="1"/>
            </p:cNvSpPr>
            <p:nvPr/>
          </p:nvSpPr>
          <p:spPr bwMode="gray">
            <a:xfrm>
              <a:off x="1680" y="1934"/>
              <a:ext cx="216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zh-CN" altLang="en-US" b="1">
                  <a:latin typeface="Arial" panose="020B0604020202020204" pitchFamily="34" charset="0"/>
                  <a:ea typeface="宋体" panose="02010600030101010101" pitchFamily="2" charset="-122"/>
                </a:rPr>
                <a:t>字符串及应用</a:t>
              </a:r>
              <a:endParaRPr lang="en-US" altLang="zh-CN" b="1">
                <a:latin typeface="Arial" panose="020B0604020202020204" pitchFamily="34" charset="0"/>
                <a:ea typeface="宋体" panose="02010600030101010101" pitchFamily="2" charset="-122"/>
              </a:endParaRPr>
            </a:p>
          </p:txBody>
        </p:sp>
        <p:sp>
          <p:nvSpPr>
            <p:cNvPr id="5131" name="Text Box 79"/>
            <p:cNvSpPr txBox="1">
              <a:spLocks noChangeArrowheads="1"/>
            </p:cNvSpPr>
            <p:nvPr/>
          </p:nvSpPr>
          <p:spPr bwMode="gray">
            <a:xfrm>
              <a:off x="1421" y="1886"/>
              <a:ext cx="16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ClrTx/>
                <a:buFontTx/>
                <a:buNone/>
              </a:pPr>
              <a:r>
                <a:rPr lang="en-US" altLang="zh-CN" sz="2400">
                  <a:solidFill>
                    <a:schemeClr val="bg1"/>
                  </a:solidFill>
                  <a:latin typeface="Arial" panose="020B0604020202020204" pitchFamily="34" charset="0"/>
                  <a:ea typeface="宋体" panose="02010600030101010101" pitchFamily="2" charset="-122"/>
                </a:rPr>
                <a:t>3</a:t>
              </a:r>
            </a:p>
          </p:txBody>
        </p:sp>
      </p:grpSp>
      <p:sp>
        <p:nvSpPr>
          <p:cNvPr id="5127" name="Rectangle 85"/>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1"/>
          <p:cNvSpPr>
            <a:spLocks noGrp="1"/>
          </p:cNvSpPr>
          <p:nvPr>
            <p:ph type="dt"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fld id="{F615C95E-C000-4921-8CAD-15FEAF44B3DF}" type="datetime1">
              <a:rPr lang="zh-CN" altLang="en-US" sz="1400" smtClean="0">
                <a:latin typeface="Times New Roman" panose="02020603050405020304" pitchFamily="18" charset="0"/>
                <a:ea typeface="宋体" panose="02010600030101010101" pitchFamily="2" charset="-122"/>
              </a:rPr>
              <a:pPr/>
              <a:t>2018/8/31</a:t>
            </a:fld>
            <a:endParaRPr lang="en-US" altLang="zh-CN" sz="1400" smtClean="0">
              <a:latin typeface="Times New Roman" panose="02020603050405020304" pitchFamily="18" charset="0"/>
              <a:ea typeface="宋体" panose="02010600030101010101" pitchFamily="2" charset="-122"/>
            </a:endParaRPr>
          </a:p>
        </p:txBody>
      </p:sp>
      <p:sp>
        <p:nvSpPr>
          <p:cNvPr id="28675" name="灯片编号占位符 2"/>
          <p:cNvSpPr>
            <a:spLocks noGrp="1"/>
          </p:cNvSpPr>
          <p:nvPr>
            <p:ph type="sldNum" sz="quarter" idx="4294967295"/>
          </p:nvPr>
        </p:nvSpPr>
        <p:spPr>
          <a:xfrm>
            <a:off x="5997575" y="6477000"/>
            <a:ext cx="2895600" cy="30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pPr algn="r"/>
            <a:fld id="{41C54B4A-0FE9-4E3C-AB01-998A3D30C43A}" type="slidenum">
              <a:rPr lang="zh-CN" altLang="en-US" sz="2000">
                <a:solidFill>
                  <a:srgbClr val="FF3300"/>
                </a:solidFill>
                <a:latin typeface="Times New Roman" panose="02020603050405020304" pitchFamily="18" charset="0"/>
                <a:ea typeface="宋体" panose="02010600030101010101" pitchFamily="2" charset="-122"/>
              </a:rPr>
              <a:pPr algn="r"/>
              <a:t>20</a:t>
            </a:fld>
            <a:endParaRPr lang="en-US" altLang="zh-CN" sz="2000">
              <a:solidFill>
                <a:srgbClr val="FF3300"/>
              </a:solidFill>
              <a:latin typeface="Times New Roman" panose="02020603050405020304" pitchFamily="18" charset="0"/>
              <a:ea typeface="宋体" panose="02010600030101010101" pitchFamily="2" charset="-122"/>
            </a:endParaRPr>
          </a:p>
        </p:txBody>
      </p:sp>
      <p:sp>
        <p:nvSpPr>
          <p:cNvPr id="28676" name="AutoShape 1026"/>
          <p:cNvSpPr>
            <a:spLocks noChangeArrowheads="1"/>
          </p:cNvSpPr>
          <p:nvPr/>
        </p:nvSpPr>
        <p:spPr bwMode="auto">
          <a:xfrm>
            <a:off x="1524000" y="1371600"/>
            <a:ext cx="5334000" cy="3657600"/>
          </a:xfrm>
          <a:prstGeom prst="horizontalScroll">
            <a:avLst>
              <a:gd name="adj" fmla="val 12500"/>
            </a:avLst>
          </a:prstGeom>
          <a:gradFill rotWithShape="0">
            <a:gsLst>
              <a:gs pos="0">
                <a:srgbClr val="FFFF99"/>
              </a:gs>
              <a:gs pos="100000">
                <a:srgbClr val="767647"/>
              </a:gs>
            </a:gsLst>
            <a:path path="rect">
              <a:fillToRect l="50000" t="50000" r="50000" b="50000"/>
            </a:path>
          </a:gradFill>
          <a:ln w="9525">
            <a:solidFill>
              <a:srgbClr val="006600"/>
            </a:solidFill>
            <a:round/>
            <a:headEnd/>
            <a:tailEnd/>
          </a:ln>
        </p:spPr>
        <p:txBody>
          <a:bodyPr wrap="none" anchor="ctr"/>
          <a:lstStyle>
            <a:lvl1pPr>
              <a:defRPr>
                <a:solidFill>
                  <a:schemeClr val="tx1"/>
                </a:solidFill>
                <a:latin typeface="Courier New" panose="02070309020205020404" pitchFamily="49" charset="0"/>
              </a:defRPr>
            </a:lvl1pPr>
            <a:lvl2pPr marL="742950" indent="-285750">
              <a:defRPr>
                <a:solidFill>
                  <a:schemeClr val="tx1"/>
                </a:solidFill>
                <a:latin typeface="Courier New" panose="02070309020205020404" pitchFamily="49" charset="0"/>
              </a:defRPr>
            </a:lvl2pPr>
            <a:lvl3pPr marL="1143000" indent="-228600">
              <a:defRPr>
                <a:solidFill>
                  <a:schemeClr val="tx1"/>
                </a:solidFill>
                <a:latin typeface="Courier New" panose="02070309020205020404" pitchFamily="49" charset="0"/>
              </a:defRPr>
            </a:lvl3pPr>
            <a:lvl4pPr marL="1600200" indent="-228600">
              <a:defRPr>
                <a:solidFill>
                  <a:schemeClr val="tx1"/>
                </a:solidFill>
                <a:latin typeface="Courier New" panose="02070309020205020404" pitchFamily="49" charset="0"/>
              </a:defRPr>
            </a:lvl4pPr>
            <a:lvl5pPr marL="2057400" indent="-228600">
              <a:defRPr>
                <a:solidFill>
                  <a:schemeClr val="tx1"/>
                </a:solidFill>
                <a:latin typeface="Courier New" panose="02070309020205020404" pitchFamily="49" charset="0"/>
              </a:defRPr>
            </a:lvl5pPr>
            <a:lvl6pPr marL="2514600" indent="-228600" eaLnBrk="0" fontAlgn="base" hangingPunct="0">
              <a:spcBef>
                <a:spcPct val="0"/>
              </a:spcBef>
              <a:spcAft>
                <a:spcPct val="0"/>
              </a:spcAft>
              <a:defRPr>
                <a:solidFill>
                  <a:schemeClr val="tx1"/>
                </a:solidFill>
                <a:latin typeface="Courier New" panose="02070309020205020404" pitchFamily="49" charset="0"/>
              </a:defRPr>
            </a:lvl6pPr>
            <a:lvl7pPr marL="2971800" indent="-228600" eaLnBrk="0" fontAlgn="base" hangingPunct="0">
              <a:spcBef>
                <a:spcPct val="0"/>
              </a:spcBef>
              <a:spcAft>
                <a:spcPct val="0"/>
              </a:spcAft>
              <a:defRPr>
                <a:solidFill>
                  <a:schemeClr val="tx1"/>
                </a:solidFill>
                <a:latin typeface="Courier New" panose="02070309020205020404" pitchFamily="49" charset="0"/>
              </a:defRPr>
            </a:lvl7pPr>
            <a:lvl8pPr marL="3429000" indent="-228600" eaLnBrk="0" fontAlgn="base" hangingPunct="0">
              <a:spcBef>
                <a:spcPct val="0"/>
              </a:spcBef>
              <a:spcAft>
                <a:spcPct val="0"/>
              </a:spcAft>
              <a:defRPr>
                <a:solidFill>
                  <a:schemeClr val="tx1"/>
                </a:solidFill>
                <a:latin typeface="Courier New" panose="02070309020205020404" pitchFamily="49" charset="0"/>
              </a:defRPr>
            </a:lvl8pPr>
            <a:lvl9pPr marL="3886200" indent="-228600" eaLnBrk="0" fontAlgn="base" hangingPunct="0">
              <a:spcBef>
                <a:spcPct val="0"/>
              </a:spcBef>
              <a:spcAft>
                <a:spcPct val="0"/>
              </a:spcAft>
              <a:defRPr>
                <a:solidFill>
                  <a:schemeClr val="tx1"/>
                </a:solidFill>
                <a:latin typeface="Courier New" panose="02070309020205020404" pitchFamily="49" charset="0"/>
              </a:defRPr>
            </a:lvl9pPr>
          </a:lstStyle>
          <a:p>
            <a:pPr algn="ctr"/>
            <a:r>
              <a:rPr lang="zh-CN" altLang="en-US" sz="10600">
                <a:ea typeface="宋体" panose="02010600030101010101" pitchFamily="2" charset="-122"/>
              </a:rPr>
              <a:t>再见！</a:t>
            </a:r>
          </a:p>
        </p:txBody>
      </p:sp>
    </p:spTree>
    <p:extLst>
      <p:ext uri="{BB962C8B-B14F-4D97-AF65-F5344CB8AC3E}">
        <p14:creationId xmlns:p14="http://schemas.microsoft.com/office/powerpoint/2010/main" val="7913407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5A78BFE6-8A96-404E-833D-125AA1B3D67E}" type="slidenum">
              <a:rPr lang="zh-CN" altLang="en-US" sz="1000"/>
              <a:pPr>
                <a:spcBef>
                  <a:spcPct val="0"/>
                </a:spcBef>
                <a:buClrTx/>
                <a:buFontTx/>
                <a:buNone/>
              </a:pPr>
              <a:t>3</a:t>
            </a:fld>
            <a:endParaRPr lang="en-US" altLang="zh-CN" sz="1000"/>
          </a:p>
        </p:txBody>
      </p:sp>
      <p:sp>
        <p:nvSpPr>
          <p:cNvPr id="6147"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5.1 </a:t>
            </a:r>
            <a:r>
              <a:rPr lang="zh-CN" altLang="en-US" sz="4400" b="1" smtClean="0">
                <a:latin typeface="方正姚体" panose="02010601030101010101" pitchFamily="2" charset="-122"/>
                <a:ea typeface="方正姚体" panose="02010601030101010101" pitchFamily="2" charset="-122"/>
              </a:rPr>
              <a:t>数组的基本概念</a:t>
            </a:r>
            <a:endParaRPr lang="en-US" altLang="zh-CN" sz="4400" b="1" smtClean="0">
              <a:latin typeface="方正姚体" panose="02010601030101010101" pitchFamily="2" charset="-122"/>
              <a:ea typeface="方正姚体" panose="02010601030101010101" pitchFamily="2" charset="-122"/>
            </a:endParaRPr>
          </a:p>
        </p:txBody>
      </p:sp>
      <p:sp>
        <p:nvSpPr>
          <p:cNvPr id="6148" name="Rectangle 3"/>
          <p:cNvSpPr>
            <a:spLocks noGrp="1" noChangeArrowheads="1"/>
          </p:cNvSpPr>
          <p:nvPr>
            <p:ph type="body" idx="1"/>
          </p:nvPr>
        </p:nvSpPr>
        <p:spPr>
          <a:xfrm>
            <a:off x="0" y="1143000"/>
            <a:ext cx="9144000" cy="5562600"/>
          </a:xfrm>
        </p:spPr>
        <p:txBody>
          <a:bodyPr/>
          <a:lstStyle/>
          <a:p>
            <a:pPr eaLnBrk="1" hangingPunct="1">
              <a:lnSpc>
                <a:spcPts val="4100"/>
              </a:lnSpc>
              <a:buClr>
                <a:srgbClr val="660066"/>
              </a:buClr>
            </a:pPr>
            <a:r>
              <a:rPr lang="zh-CN" altLang="en-US" b="1" smtClean="0">
                <a:solidFill>
                  <a:srgbClr val="660066"/>
                </a:solidFill>
                <a:latin typeface="方正姚体" panose="02010601030101010101" pitchFamily="2" charset="-122"/>
                <a:ea typeface="方正姚体" panose="02010601030101010101" pitchFamily="2" charset="-122"/>
              </a:rPr>
              <a:t>数组的概念</a:t>
            </a:r>
          </a:p>
          <a:p>
            <a:pPr eaLnBrk="1" hangingPunct="1">
              <a:lnSpc>
                <a:spcPts val="4100"/>
              </a:lnSpc>
              <a:buFont typeface="Wingdings" panose="05000000000000000000" pitchFamily="2" charset="2"/>
              <a:buNone/>
            </a:pPr>
            <a:r>
              <a:rPr lang="zh-CN" altLang="en-US" sz="2800" b="1" smtClean="0">
                <a:latin typeface="方正姚体" panose="02010601030101010101" pitchFamily="2" charset="-122"/>
                <a:ea typeface="方正姚体" panose="02010601030101010101" pitchFamily="2" charset="-122"/>
              </a:rPr>
              <a:t>    相同数据类型的元素按一定顺序排列的集合。</a:t>
            </a:r>
            <a:r>
              <a:rPr lang="en-US" altLang="zh-CN" sz="2800" b="1" smtClean="0">
                <a:latin typeface="方正姚体" panose="02010601030101010101" pitchFamily="2" charset="-122"/>
                <a:ea typeface="方正姚体" panose="02010601030101010101" pitchFamily="2" charset="-122"/>
              </a:rPr>
              <a:t>Java</a:t>
            </a:r>
            <a:r>
              <a:rPr lang="zh-CN" altLang="en-US" sz="2800" b="1" smtClean="0">
                <a:latin typeface="方正姚体" panose="02010601030101010101" pitchFamily="2" charset="-122"/>
                <a:ea typeface="方正姚体" panose="02010601030101010101" pitchFamily="2" charset="-122"/>
              </a:rPr>
              <a:t>中，数组元素可以为简单数据类型，也可以为对象。 </a:t>
            </a:r>
          </a:p>
          <a:p>
            <a:pPr eaLnBrk="1" hangingPunct="1">
              <a:lnSpc>
                <a:spcPts val="4100"/>
              </a:lnSpc>
              <a:buClr>
                <a:srgbClr val="660066"/>
              </a:buClr>
            </a:pPr>
            <a:r>
              <a:rPr lang="zh-CN" altLang="en-US" sz="2800" b="1" smtClean="0">
                <a:solidFill>
                  <a:srgbClr val="660066"/>
                </a:solidFill>
                <a:latin typeface="方正姚体" panose="02010601030101010101" pitchFamily="2" charset="-122"/>
                <a:ea typeface="方正姚体" panose="02010601030101010101" pitchFamily="2" charset="-122"/>
              </a:rPr>
              <a:t> </a:t>
            </a:r>
            <a:r>
              <a:rPr lang="en-US" altLang="zh-CN" b="1" smtClean="0">
                <a:solidFill>
                  <a:srgbClr val="660066"/>
                </a:solidFill>
                <a:latin typeface="方正姚体" panose="02010601030101010101" pitchFamily="2" charset="-122"/>
                <a:ea typeface="方正姚体" panose="02010601030101010101" pitchFamily="2" charset="-122"/>
              </a:rPr>
              <a:t>Java</a:t>
            </a:r>
            <a:r>
              <a:rPr lang="zh-CN" altLang="en-US" b="1" smtClean="0">
                <a:solidFill>
                  <a:srgbClr val="660066"/>
                </a:solidFill>
                <a:latin typeface="方正姚体" panose="02010601030101010101" pitchFamily="2" charset="-122"/>
                <a:ea typeface="方正姚体" panose="02010601030101010101" pitchFamily="2" charset="-122"/>
              </a:rPr>
              <a:t>语言内存分配问题</a:t>
            </a:r>
          </a:p>
          <a:p>
            <a:pPr lvl="1" eaLnBrk="1" hangingPunct="1">
              <a:lnSpc>
                <a:spcPts val="4100"/>
              </a:lnSpc>
            </a:pPr>
            <a:r>
              <a:rPr lang="zh-CN" altLang="en-US" b="1" smtClean="0">
                <a:latin typeface="方正姚体" panose="02010601030101010101" pitchFamily="2" charset="-122"/>
                <a:ea typeface="方正姚体" panose="02010601030101010101" pitchFamily="2" charset="-122"/>
              </a:rPr>
              <a:t>栈内存：定义的基本类型的变量和对象的引用变量，超出作用域将自动释放。</a:t>
            </a:r>
          </a:p>
          <a:p>
            <a:pPr lvl="1" eaLnBrk="1" hangingPunct="1">
              <a:lnSpc>
                <a:spcPts val="4100"/>
              </a:lnSpc>
            </a:pPr>
            <a:r>
              <a:rPr lang="zh-CN" altLang="en-US" b="1" smtClean="0">
                <a:latin typeface="方正姚体" panose="02010601030101010101" pitchFamily="2" charset="-122"/>
                <a:ea typeface="方正姚体" panose="02010601030101010101" pitchFamily="2" charset="-122"/>
              </a:rPr>
              <a:t>堆内存：存放由</a:t>
            </a:r>
            <a:r>
              <a:rPr lang="en-US" altLang="zh-CN" b="1" smtClean="0">
                <a:latin typeface="方正姚体" panose="02010601030101010101" pitchFamily="2" charset="-122"/>
                <a:ea typeface="方正姚体" panose="02010601030101010101" pitchFamily="2" charset="-122"/>
              </a:rPr>
              <a:t>new</a:t>
            </a:r>
            <a:r>
              <a:rPr lang="zh-CN" altLang="en-US" b="1" smtClean="0">
                <a:latin typeface="方正姚体" panose="02010601030101010101" pitchFamily="2" charset="-122"/>
                <a:ea typeface="方正姚体" panose="02010601030101010101" pitchFamily="2" charset="-122"/>
              </a:rPr>
              <a:t>运算符创建的对象和数组。由</a:t>
            </a:r>
            <a:r>
              <a:rPr lang="en-US" altLang="zh-CN" b="1" smtClean="0">
                <a:latin typeface="方正姚体" panose="02010601030101010101" pitchFamily="2" charset="-122"/>
                <a:ea typeface="方正姚体" panose="02010601030101010101" pitchFamily="2" charset="-122"/>
              </a:rPr>
              <a:t>Java</a:t>
            </a:r>
            <a:r>
              <a:rPr lang="zh-CN" altLang="en-US" b="1" smtClean="0">
                <a:latin typeface="方正姚体" panose="02010601030101010101" pitchFamily="2" charset="-122"/>
                <a:ea typeface="方正姚体" panose="02010601030101010101" pitchFamily="2" charset="-122"/>
              </a:rPr>
              <a:t>虚拟机的自动垃圾回收器来管理。</a:t>
            </a:r>
          </a:p>
        </p:txBody>
      </p:sp>
      <p:sp>
        <p:nvSpPr>
          <p:cNvPr id="6149" name="Rectangle 5"/>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41719B6D-AF74-4AE1-B48B-908FD28DBB9A}" type="slidenum">
              <a:rPr lang="zh-CN" altLang="en-US" sz="1000"/>
              <a:pPr>
                <a:spcBef>
                  <a:spcPct val="0"/>
                </a:spcBef>
                <a:buClrTx/>
                <a:buFontTx/>
                <a:buNone/>
              </a:pPr>
              <a:t>4</a:t>
            </a:fld>
            <a:endParaRPr lang="en-US" altLang="zh-CN" sz="1000"/>
          </a:p>
        </p:txBody>
      </p:sp>
      <p:sp>
        <p:nvSpPr>
          <p:cNvPr id="7171" name="Rectangle 2"/>
          <p:cNvSpPr>
            <a:spLocks noGrp="1" noChangeArrowheads="1"/>
          </p:cNvSpPr>
          <p:nvPr>
            <p:ph type="title"/>
          </p:nvPr>
        </p:nvSpPr>
        <p:spPr>
          <a:xfrm>
            <a:off x="533400" y="350838"/>
            <a:ext cx="8229600" cy="563562"/>
          </a:xfrm>
        </p:spPr>
        <p:txBody>
          <a:bodyPr/>
          <a:lstStyle/>
          <a:p>
            <a:pPr eaLnBrk="1" hangingPunct="1"/>
            <a:r>
              <a:rPr lang="en-US" altLang="zh-CN" sz="4400" b="1" smtClean="0">
                <a:latin typeface="方正姚体" panose="02010601030101010101" pitchFamily="2" charset="-122"/>
                <a:ea typeface="方正姚体" panose="02010601030101010101" pitchFamily="2" charset="-122"/>
              </a:rPr>
              <a:t>5.1 </a:t>
            </a:r>
            <a:r>
              <a:rPr lang="zh-CN" altLang="en-US" sz="4400" b="1" smtClean="0">
                <a:latin typeface="方正姚体" panose="02010601030101010101" pitchFamily="2" charset="-122"/>
                <a:ea typeface="方正姚体" panose="02010601030101010101" pitchFamily="2" charset="-122"/>
              </a:rPr>
              <a:t>数组的基本概念</a:t>
            </a:r>
            <a:endParaRPr lang="en-US" altLang="zh-CN" sz="4400" b="1" smtClean="0">
              <a:latin typeface="方正姚体" panose="02010601030101010101" pitchFamily="2" charset="-122"/>
              <a:ea typeface="方正姚体" panose="02010601030101010101" pitchFamily="2" charset="-122"/>
            </a:endParaRPr>
          </a:p>
        </p:txBody>
      </p:sp>
      <p:sp>
        <p:nvSpPr>
          <p:cNvPr id="7172" name="Rectangle 3"/>
          <p:cNvSpPr>
            <a:spLocks noGrp="1" noChangeArrowheads="1"/>
          </p:cNvSpPr>
          <p:nvPr>
            <p:ph type="body" idx="1"/>
          </p:nvPr>
        </p:nvSpPr>
        <p:spPr>
          <a:xfrm>
            <a:off x="0" y="1295400"/>
            <a:ext cx="9144000" cy="5562600"/>
          </a:xfrm>
        </p:spPr>
        <p:txBody>
          <a:bodyPr/>
          <a:lstStyle/>
          <a:p>
            <a:pPr eaLnBrk="1" hangingPunct="1">
              <a:lnSpc>
                <a:spcPts val="4300"/>
              </a:lnSpc>
              <a:buClr>
                <a:srgbClr val="660066"/>
              </a:buClr>
            </a:pPr>
            <a:r>
              <a:rPr lang="en-US" altLang="zh-CN" b="1" smtClean="0">
                <a:solidFill>
                  <a:srgbClr val="660066"/>
                </a:solidFill>
                <a:latin typeface="方正姚体" panose="02010601030101010101" pitchFamily="2" charset="-122"/>
                <a:ea typeface="方正姚体" panose="02010601030101010101" pitchFamily="2" charset="-122"/>
              </a:rPr>
              <a:t>Java</a:t>
            </a:r>
            <a:r>
              <a:rPr lang="zh-CN" altLang="en-US" b="1" smtClean="0">
                <a:solidFill>
                  <a:srgbClr val="660066"/>
                </a:solidFill>
                <a:latin typeface="方正姚体" panose="02010601030101010101" pitchFamily="2" charset="-122"/>
                <a:ea typeface="方正姚体" panose="02010601030101010101" pitchFamily="2" charset="-122"/>
              </a:rPr>
              <a:t>语言内存分配问题</a:t>
            </a:r>
            <a:r>
              <a:rPr lang="en-US" altLang="zh-CN" b="1" smtClean="0">
                <a:solidFill>
                  <a:srgbClr val="660066"/>
                </a:solidFill>
                <a:latin typeface="方正姚体" panose="02010601030101010101" pitchFamily="2" charset="-122"/>
                <a:ea typeface="方正姚体" panose="02010601030101010101" pitchFamily="2" charset="-122"/>
              </a:rPr>
              <a:t>(</a:t>
            </a:r>
            <a:r>
              <a:rPr lang="zh-CN" altLang="en-US" b="1" smtClean="0">
                <a:solidFill>
                  <a:srgbClr val="660066"/>
                </a:solidFill>
                <a:latin typeface="方正姚体" panose="02010601030101010101" pitchFamily="2" charset="-122"/>
                <a:ea typeface="方正姚体" panose="02010601030101010101" pitchFamily="2" charset="-122"/>
              </a:rPr>
              <a:t>续</a:t>
            </a:r>
            <a:r>
              <a:rPr lang="en-US" altLang="zh-CN" b="1" smtClean="0">
                <a:solidFill>
                  <a:srgbClr val="660066"/>
                </a:solidFill>
                <a:latin typeface="方正姚体" panose="02010601030101010101" pitchFamily="2" charset="-122"/>
                <a:ea typeface="方正姚体" panose="02010601030101010101" pitchFamily="2" charset="-122"/>
              </a:rPr>
              <a:t>)</a:t>
            </a:r>
          </a:p>
          <a:p>
            <a:pPr lvl="1" eaLnBrk="1" hangingPunct="1">
              <a:lnSpc>
                <a:spcPts val="4300"/>
              </a:lnSpc>
            </a:pPr>
            <a:r>
              <a:rPr lang="zh-CN" altLang="en-US" b="1" smtClean="0">
                <a:latin typeface="方正姚体" panose="02010601030101010101" pitchFamily="2" charset="-122"/>
                <a:ea typeface="方正姚体" panose="02010601030101010101" pitchFamily="2" charset="-122"/>
              </a:rPr>
              <a:t>引用变量：为数组或对象起的一个名称。在堆中创建一个数组或对象后，还可在栈中定义一个引用变量存放该数组或对象在堆内存中的首地址（对象的句柄），以后就可在程序中使用栈的引用变量来访问堆中的数组或对象。 </a:t>
            </a:r>
            <a:endParaRPr lang="en-US" altLang="zh-CN" b="1" smtClean="0">
              <a:solidFill>
                <a:srgbClr val="660066"/>
              </a:solidFill>
              <a:latin typeface="方正姚体" panose="02010601030101010101" pitchFamily="2" charset="-122"/>
              <a:ea typeface="方正姚体" panose="02010601030101010101" pitchFamily="2" charset="-122"/>
            </a:endParaRPr>
          </a:p>
        </p:txBody>
      </p:sp>
      <p:sp>
        <p:nvSpPr>
          <p:cNvPr id="7173" name="Rectangle 4"/>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7" name="流程图: 可选过程 6"/>
          <p:cNvSpPr/>
          <p:nvPr/>
        </p:nvSpPr>
        <p:spPr>
          <a:xfrm>
            <a:off x="2057400" y="5105400"/>
            <a:ext cx="5486400" cy="1219200"/>
          </a:xfrm>
          <a:prstGeom prst="flowChartAlternateProcess">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zh-CN" altLang="en-US" sz="2400" b="1">
                <a:solidFill>
                  <a:srgbClr val="660066"/>
                </a:solidFill>
                <a:ea typeface="宋体" pitchFamily="2" charset="-122"/>
              </a:rPr>
              <a:t>数组和对象在没有引用变量指向它时，就会变成垃圾，不被使用，但占内存，在随后不确定的时间释放。</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1A65DB1D-8097-4D1A-A702-EC651CC86FCA}" type="slidenum">
              <a:rPr lang="zh-CN" altLang="en-US" sz="1000"/>
              <a:pPr>
                <a:spcBef>
                  <a:spcPct val="0"/>
                </a:spcBef>
                <a:buClrTx/>
                <a:buFontTx/>
                <a:buNone/>
              </a:pPr>
              <a:t>5</a:t>
            </a:fld>
            <a:endParaRPr lang="en-US" altLang="zh-CN" sz="1000"/>
          </a:p>
        </p:txBody>
      </p:sp>
      <p:sp>
        <p:nvSpPr>
          <p:cNvPr id="8195" name="Rectangle 2"/>
          <p:cNvSpPr>
            <a:spLocks noGrp="1" noChangeArrowheads="1"/>
          </p:cNvSpPr>
          <p:nvPr>
            <p:ph type="title"/>
          </p:nvPr>
        </p:nvSpPr>
        <p:spPr>
          <a:xfrm>
            <a:off x="533400" y="350838"/>
            <a:ext cx="8229600" cy="563562"/>
          </a:xfrm>
        </p:spPr>
        <p:txBody>
          <a:bodyPr/>
          <a:lstStyle/>
          <a:p>
            <a:pPr eaLnBrk="1" hangingPunct="1"/>
            <a:r>
              <a:rPr lang="en-US" altLang="zh-CN" sz="4400" b="1" smtClean="0">
                <a:latin typeface="方正姚体" panose="02010601030101010101" pitchFamily="2" charset="-122"/>
                <a:ea typeface="方正姚体" panose="02010601030101010101" pitchFamily="2" charset="-122"/>
              </a:rPr>
              <a:t>5.1 </a:t>
            </a:r>
            <a:r>
              <a:rPr lang="zh-CN" altLang="en-US" sz="4400" b="1" smtClean="0">
                <a:latin typeface="方正姚体" panose="02010601030101010101" pitchFamily="2" charset="-122"/>
                <a:ea typeface="方正姚体" panose="02010601030101010101" pitchFamily="2" charset="-122"/>
              </a:rPr>
              <a:t>数组的基本概念</a:t>
            </a:r>
            <a:endParaRPr lang="en-US" altLang="zh-CN" sz="4400" b="1" smtClean="0">
              <a:latin typeface="方正姚体" panose="02010601030101010101" pitchFamily="2" charset="-122"/>
              <a:ea typeface="方正姚体" panose="02010601030101010101" pitchFamily="2" charset="-122"/>
            </a:endParaRPr>
          </a:p>
        </p:txBody>
      </p:sp>
      <p:sp>
        <p:nvSpPr>
          <p:cNvPr id="8196" name="Rectangle 3"/>
          <p:cNvSpPr>
            <a:spLocks noGrp="1" noChangeArrowheads="1"/>
          </p:cNvSpPr>
          <p:nvPr>
            <p:ph type="body" idx="1"/>
          </p:nvPr>
        </p:nvSpPr>
        <p:spPr>
          <a:xfrm>
            <a:off x="0" y="1371600"/>
            <a:ext cx="9144000" cy="5562600"/>
          </a:xfrm>
        </p:spPr>
        <p:txBody>
          <a:bodyPr/>
          <a:lstStyle/>
          <a:p>
            <a:pPr eaLnBrk="1" hangingPunct="1">
              <a:lnSpc>
                <a:spcPts val="4300"/>
              </a:lnSpc>
              <a:buClr>
                <a:srgbClr val="660066"/>
              </a:buClr>
            </a:pPr>
            <a:r>
              <a:rPr lang="zh-CN" altLang="en-US" b="1" smtClean="0">
                <a:solidFill>
                  <a:srgbClr val="660066"/>
                </a:solidFill>
                <a:latin typeface="方正姚体" panose="02010601030101010101" pitchFamily="2" charset="-122"/>
                <a:ea typeface="方正姚体" panose="02010601030101010101" pitchFamily="2" charset="-122"/>
              </a:rPr>
              <a:t>数组的主要特点</a:t>
            </a:r>
          </a:p>
          <a:p>
            <a:pPr lvl="1" eaLnBrk="1" hangingPunct="1">
              <a:lnSpc>
                <a:spcPts val="4300"/>
              </a:lnSpc>
            </a:pPr>
            <a:r>
              <a:rPr lang="zh-CN" altLang="en-US" b="1" smtClean="0">
                <a:latin typeface="方正姚体" panose="02010601030101010101" pitchFamily="2" charset="-122"/>
                <a:ea typeface="方正姚体" panose="02010601030101010101" pitchFamily="2" charset="-122"/>
              </a:rPr>
              <a:t>数组是相同数据类型的元素的集合；</a:t>
            </a:r>
          </a:p>
          <a:p>
            <a:pPr lvl="1" eaLnBrk="1" hangingPunct="1">
              <a:lnSpc>
                <a:spcPts val="4300"/>
              </a:lnSpc>
            </a:pPr>
            <a:r>
              <a:rPr lang="zh-CN" altLang="en-US" b="1" smtClean="0">
                <a:latin typeface="方正姚体" panose="02010601030101010101" pitchFamily="2" charset="-122"/>
                <a:ea typeface="方正姚体" panose="02010601030101010101" pitchFamily="2" charset="-122"/>
              </a:rPr>
              <a:t>数组中的各元素是有</a:t>
            </a:r>
            <a:r>
              <a:rPr lang="zh-CN" altLang="en-US" b="1" smtClean="0">
                <a:solidFill>
                  <a:srgbClr val="0000CC"/>
                </a:solidFill>
                <a:latin typeface="方正姚体" panose="02010601030101010101" pitchFamily="2" charset="-122"/>
                <a:ea typeface="方正姚体" panose="02010601030101010101" pitchFamily="2" charset="-122"/>
              </a:rPr>
              <a:t>先后顺序</a:t>
            </a:r>
            <a:r>
              <a:rPr lang="zh-CN" altLang="en-US" b="1" smtClean="0">
                <a:latin typeface="方正姚体" panose="02010601030101010101" pitchFamily="2" charset="-122"/>
                <a:ea typeface="方正姚体" panose="02010601030101010101" pitchFamily="2" charset="-122"/>
              </a:rPr>
              <a:t>的，它们在内存中按照这个先后顺序</a:t>
            </a:r>
            <a:r>
              <a:rPr lang="zh-CN" altLang="en-US" b="1" smtClean="0">
                <a:solidFill>
                  <a:srgbClr val="0000CC"/>
                </a:solidFill>
                <a:latin typeface="方正姚体" panose="02010601030101010101" pitchFamily="2" charset="-122"/>
                <a:ea typeface="方正姚体" panose="02010601030101010101" pitchFamily="2" charset="-122"/>
              </a:rPr>
              <a:t>连续存放</a:t>
            </a:r>
            <a:r>
              <a:rPr lang="zh-CN" altLang="en-US" b="1" smtClean="0">
                <a:latin typeface="方正姚体" panose="02010601030101010101" pitchFamily="2" charset="-122"/>
                <a:ea typeface="方正姚体" panose="02010601030101010101" pitchFamily="2" charset="-122"/>
              </a:rPr>
              <a:t>在一起；</a:t>
            </a:r>
          </a:p>
          <a:p>
            <a:pPr lvl="1" eaLnBrk="1" hangingPunct="1">
              <a:lnSpc>
                <a:spcPts val="4300"/>
              </a:lnSpc>
            </a:pPr>
            <a:r>
              <a:rPr lang="zh-CN" altLang="en-US" b="1" smtClean="0">
                <a:latin typeface="方正姚体" panose="02010601030101010101" pitchFamily="2" charset="-122"/>
                <a:ea typeface="方正姚体" panose="02010601030101010101" pitchFamily="2" charset="-122"/>
              </a:rPr>
              <a:t>数组元素用整个数组的名字和它自己在数组中的顺序位置来表示。例如，</a:t>
            </a:r>
            <a:r>
              <a:rPr lang="en-US" altLang="zh-CN" b="1" smtClean="0">
                <a:latin typeface="方正姚体" panose="02010601030101010101" pitchFamily="2" charset="-122"/>
                <a:ea typeface="方正姚体" panose="02010601030101010101" pitchFamily="2" charset="-122"/>
              </a:rPr>
              <a:t>a[0]</a:t>
            </a:r>
            <a:r>
              <a:rPr lang="zh-CN" altLang="en-US" b="1" smtClean="0">
                <a:latin typeface="方正姚体" panose="02010601030101010101" pitchFamily="2" charset="-122"/>
                <a:ea typeface="方正姚体" panose="02010601030101010101" pitchFamily="2" charset="-122"/>
              </a:rPr>
              <a:t>表示名字为</a:t>
            </a:r>
            <a:r>
              <a:rPr lang="en-US" altLang="zh-CN" b="1" smtClean="0">
                <a:latin typeface="方正姚体" panose="02010601030101010101" pitchFamily="2" charset="-122"/>
                <a:ea typeface="方正姚体" panose="02010601030101010101" pitchFamily="2" charset="-122"/>
              </a:rPr>
              <a:t>a</a:t>
            </a:r>
            <a:r>
              <a:rPr lang="zh-CN" altLang="en-US" b="1" smtClean="0">
                <a:latin typeface="方正姚体" panose="02010601030101010101" pitchFamily="2" charset="-122"/>
                <a:ea typeface="方正姚体" panose="02010601030101010101" pitchFamily="2" charset="-122"/>
              </a:rPr>
              <a:t>的数组中的第一个元素，</a:t>
            </a:r>
            <a:r>
              <a:rPr lang="en-US" altLang="zh-CN" b="1" smtClean="0">
                <a:latin typeface="方正姚体" panose="02010601030101010101" pitchFamily="2" charset="-122"/>
                <a:ea typeface="方正姚体" panose="02010601030101010101" pitchFamily="2" charset="-122"/>
              </a:rPr>
              <a:t>a[1]</a:t>
            </a:r>
            <a:r>
              <a:rPr lang="zh-CN" altLang="en-US" b="1" smtClean="0">
                <a:latin typeface="方正姚体" panose="02010601030101010101" pitchFamily="2" charset="-122"/>
                <a:ea typeface="方正姚体" panose="02010601030101010101" pitchFamily="2" charset="-122"/>
              </a:rPr>
              <a:t>代表数组</a:t>
            </a:r>
            <a:r>
              <a:rPr lang="en-US" altLang="zh-CN" b="1" smtClean="0">
                <a:latin typeface="方正姚体" panose="02010601030101010101" pitchFamily="2" charset="-122"/>
                <a:ea typeface="方正姚体" panose="02010601030101010101" pitchFamily="2" charset="-122"/>
              </a:rPr>
              <a:t>a</a:t>
            </a:r>
            <a:r>
              <a:rPr lang="zh-CN" altLang="en-US" b="1" smtClean="0">
                <a:latin typeface="方正姚体" panose="02010601030101010101" pitchFamily="2" charset="-122"/>
                <a:ea typeface="方正姚体" panose="02010601030101010101" pitchFamily="2" charset="-122"/>
              </a:rPr>
              <a:t>的第二个元素，依次类推。</a:t>
            </a:r>
          </a:p>
        </p:txBody>
      </p:sp>
      <p:sp>
        <p:nvSpPr>
          <p:cNvPr id="8197" name="Rectangle 4"/>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084FEAA1-CB63-47BB-A6F0-03FA19D58A4F}" type="slidenum">
              <a:rPr lang="zh-CN" altLang="en-US" sz="1000"/>
              <a:pPr>
                <a:spcBef>
                  <a:spcPct val="0"/>
                </a:spcBef>
                <a:buClrTx/>
                <a:buFontTx/>
                <a:buNone/>
              </a:pPr>
              <a:t>6</a:t>
            </a:fld>
            <a:endParaRPr lang="en-US" altLang="zh-CN" sz="1000"/>
          </a:p>
        </p:txBody>
      </p:sp>
      <p:sp>
        <p:nvSpPr>
          <p:cNvPr id="9219"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5.2 </a:t>
            </a:r>
            <a:r>
              <a:rPr lang="zh-CN" altLang="en-US" sz="4400" b="1" smtClean="0">
                <a:latin typeface="方正姚体" panose="02010601030101010101" pitchFamily="2" charset="-122"/>
                <a:ea typeface="方正姚体" panose="02010601030101010101" pitchFamily="2" charset="-122"/>
              </a:rPr>
              <a:t>一维数组</a:t>
            </a:r>
            <a:endParaRPr lang="en-US" altLang="zh-CN" sz="4400" b="1" smtClean="0">
              <a:latin typeface="方正姚体" panose="02010601030101010101" pitchFamily="2" charset="-122"/>
              <a:ea typeface="方正姚体" panose="02010601030101010101" pitchFamily="2" charset="-122"/>
            </a:endParaRPr>
          </a:p>
        </p:txBody>
      </p:sp>
      <p:sp>
        <p:nvSpPr>
          <p:cNvPr id="9220" name="Rectangle 3"/>
          <p:cNvSpPr>
            <a:spLocks noGrp="1" noChangeArrowheads="1"/>
          </p:cNvSpPr>
          <p:nvPr>
            <p:ph type="body" idx="1"/>
          </p:nvPr>
        </p:nvSpPr>
        <p:spPr>
          <a:xfrm>
            <a:off x="-76200" y="990600"/>
            <a:ext cx="9448800" cy="5867400"/>
          </a:xfrm>
        </p:spPr>
        <p:txBody>
          <a:bodyPr/>
          <a:lstStyle/>
          <a:p>
            <a:pPr eaLnBrk="1" hangingPunct="1">
              <a:buClr>
                <a:srgbClr val="660066"/>
              </a:buClr>
            </a:pPr>
            <a:r>
              <a:rPr lang="zh-CN" altLang="en-US" b="1" smtClean="0">
                <a:solidFill>
                  <a:srgbClr val="660066"/>
                </a:solidFill>
                <a:latin typeface="方正姚体" panose="02010601030101010101" pitchFamily="2" charset="-122"/>
                <a:ea typeface="方正姚体" panose="02010601030101010101" pitchFamily="2" charset="-122"/>
              </a:rPr>
              <a:t>一维数组的定义</a:t>
            </a:r>
          </a:p>
          <a:p>
            <a:pPr lvl="1" eaLnBrk="1" hangingPunct="1">
              <a:buClr>
                <a:schemeClr val="accent2"/>
              </a:buClr>
              <a:buSzPct val="75000"/>
              <a:buFont typeface="Wingdings" panose="05000000000000000000" pitchFamily="2" charset="2"/>
              <a:buChar char="n"/>
            </a:pPr>
            <a:r>
              <a:rPr lang="zh-CN" altLang="en-US" b="1" smtClean="0">
                <a:latin typeface="方正姚体" panose="02010601030101010101" pitchFamily="2" charset="-122"/>
                <a:ea typeface="方正姚体" panose="02010601030101010101" pitchFamily="2" charset="-122"/>
              </a:rPr>
              <a:t>使用</a:t>
            </a:r>
            <a:r>
              <a:rPr lang="en-US" altLang="zh-CN" b="1" smtClean="0">
                <a:latin typeface="方正姚体" panose="02010601030101010101" pitchFamily="2" charset="-122"/>
                <a:ea typeface="方正姚体" panose="02010601030101010101" pitchFamily="2" charset="-122"/>
              </a:rPr>
              <a:t>Java</a:t>
            </a:r>
            <a:r>
              <a:rPr lang="zh-CN" altLang="en-US" b="1" smtClean="0">
                <a:latin typeface="方正姚体" panose="02010601030101010101" pitchFamily="2" charset="-122"/>
                <a:ea typeface="方正姚体" panose="02010601030101010101" pitchFamily="2" charset="-122"/>
              </a:rPr>
              <a:t>语言的数组，一般需经过三个步骤：一是声明数组，二是创建空间，三是创建数组元素并赋值。前两个步骤的语法如下：</a:t>
            </a:r>
            <a:endParaRPr lang="en-US" altLang="zh-CN" b="1" smtClean="0">
              <a:latin typeface="方正姚体" panose="02010601030101010101" pitchFamily="2" charset="-122"/>
              <a:ea typeface="方正姚体" panose="02010601030101010101" pitchFamily="2" charset="-122"/>
            </a:endParaRPr>
          </a:p>
          <a:p>
            <a:pPr lvl="1" eaLnBrk="1" hangingPunct="1">
              <a:buClr>
                <a:schemeClr val="accent2"/>
              </a:buClr>
              <a:buSzPct val="75000"/>
              <a:buFont typeface="Wingdings" panose="05000000000000000000" pitchFamily="2" charset="2"/>
              <a:buChar char="n"/>
            </a:pPr>
            <a:endParaRPr lang="zh-CN" altLang="en-US" b="1" smtClean="0">
              <a:latin typeface="方正姚体" panose="02010601030101010101" pitchFamily="2" charset="-122"/>
              <a:ea typeface="方正姚体" panose="02010601030101010101" pitchFamily="2" charset="-122"/>
            </a:endParaRPr>
          </a:p>
          <a:p>
            <a:pPr eaLnBrk="1" hangingPunct="1">
              <a:buFont typeface="Wingdings" panose="05000000000000000000" pitchFamily="2" charset="2"/>
              <a:buNone/>
            </a:pPr>
            <a:r>
              <a:rPr lang="zh-CN" altLang="en-US" sz="2600" b="1" smtClean="0">
                <a:latin typeface="方正姚体" panose="02010601030101010101" pitchFamily="2" charset="-122"/>
                <a:ea typeface="方正姚体" panose="02010601030101010101" pitchFamily="2" charset="-122"/>
              </a:rPr>
              <a:t>    </a:t>
            </a:r>
          </a:p>
          <a:p>
            <a:pPr eaLnBrk="1" hangingPunct="1">
              <a:buFont typeface="Wingdings" panose="05000000000000000000" pitchFamily="2" charset="2"/>
              <a:buNone/>
            </a:pPr>
            <a:endParaRPr lang="zh-CN" altLang="en-US" sz="2600" b="1" smtClean="0">
              <a:latin typeface="方正姚体" panose="02010601030101010101" pitchFamily="2" charset="-122"/>
              <a:ea typeface="方正姚体" panose="02010601030101010101" pitchFamily="2" charset="-122"/>
            </a:endParaRPr>
          </a:p>
          <a:p>
            <a:pPr eaLnBrk="1" hangingPunct="1">
              <a:buFont typeface="Wingdings" panose="05000000000000000000" pitchFamily="2" charset="2"/>
              <a:buNone/>
            </a:pPr>
            <a:r>
              <a:rPr lang="zh-CN" altLang="en-US" sz="2800" b="1" smtClean="0">
                <a:latin typeface="方正姚体" panose="02010601030101010101" pitchFamily="2" charset="-122"/>
                <a:ea typeface="方正姚体" panose="02010601030101010101" pitchFamily="2" charset="-122"/>
              </a:rPr>
              <a:t>   例如</a:t>
            </a:r>
            <a:r>
              <a:rPr lang="zh-CN" altLang="en-US" sz="2800" b="1" smtClean="0">
                <a:latin typeface="方正姚体" panose="02010601030101010101" pitchFamily="2" charset="-122"/>
                <a:ea typeface="方正姚体" panose="02010601030101010101" pitchFamily="2" charset="-122"/>
                <a:sym typeface="Wingdings" panose="05000000000000000000" pitchFamily="2" charset="2"/>
              </a:rPr>
              <a:t>：</a:t>
            </a:r>
            <a:endParaRPr lang="zh-CN" altLang="en-US" sz="2800" b="1" smtClean="0">
              <a:latin typeface="方正姚体" panose="02010601030101010101" pitchFamily="2" charset="-122"/>
              <a:ea typeface="方正姚体" panose="02010601030101010101" pitchFamily="2" charset="-122"/>
            </a:endParaRPr>
          </a:p>
          <a:p>
            <a:pPr eaLnBrk="1" hangingPunct="1">
              <a:buFont typeface="Wingdings" panose="05000000000000000000" pitchFamily="2" charset="2"/>
              <a:buNone/>
            </a:pPr>
            <a:r>
              <a:rPr lang="en-US" altLang="zh-CN" sz="2800" b="1" smtClean="0">
                <a:latin typeface="方正姚体" panose="02010601030101010101" pitchFamily="2" charset="-122"/>
                <a:ea typeface="方正姚体" panose="02010601030101010101" pitchFamily="2" charset="-122"/>
              </a:rPr>
              <a:t>    </a:t>
            </a:r>
            <a:r>
              <a:rPr lang="en-US" altLang="zh-CN" sz="2800" b="1" smtClean="0">
                <a:solidFill>
                  <a:srgbClr val="0000CC"/>
                </a:solidFill>
                <a:latin typeface="方正姚体" panose="02010601030101010101" pitchFamily="2" charset="-122"/>
                <a:ea typeface="方正姚体" panose="02010601030101010101" pitchFamily="2" charset="-122"/>
              </a:rPr>
              <a:t>int[ ] x;     </a:t>
            </a:r>
            <a:r>
              <a:rPr lang="en-US" altLang="zh-CN" sz="2800" b="1" smtClean="0">
                <a:latin typeface="方正姚体" panose="02010601030101010101" pitchFamily="2" charset="-122"/>
                <a:ea typeface="方正姚体" panose="02010601030101010101" pitchFamily="2" charset="-122"/>
              </a:rPr>
              <a:t>//</a:t>
            </a:r>
            <a:r>
              <a:rPr lang="zh-CN" altLang="en-US" sz="2800" b="1" smtClean="0">
                <a:latin typeface="方正姚体" panose="02010601030101010101" pitchFamily="2" charset="-122"/>
                <a:ea typeface="方正姚体" panose="02010601030101010101" pitchFamily="2" charset="-122"/>
              </a:rPr>
              <a:t>声明名称为</a:t>
            </a:r>
            <a:r>
              <a:rPr lang="en-US" altLang="zh-CN" sz="2800" b="1" smtClean="0">
                <a:latin typeface="方正姚体" panose="02010601030101010101" pitchFamily="2" charset="-122"/>
                <a:ea typeface="方正姚体" panose="02010601030101010101" pitchFamily="2" charset="-122"/>
              </a:rPr>
              <a:t>x</a:t>
            </a:r>
            <a:r>
              <a:rPr lang="zh-CN" altLang="en-US" sz="2800" b="1" smtClean="0">
                <a:latin typeface="方正姚体" panose="02010601030101010101" pitchFamily="2" charset="-122"/>
                <a:ea typeface="方正姚体" panose="02010601030101010101" pitchFamily="2" charset="-122"/>
              </a:rPr>
              <a:t>的</a:t>
            </a:r>
            <a:r>
              <a:rPr lang="en-US" altLang="zh-CN" sz="2800" b="1" smtClean="0">
                <a:latin typeface="方正姚体" panose="02010601030101010101" pitchFamily="2" charset="-122"/>
                <a:ea typeface="方正姚体" panose="02010601030101010101" pitchFamily="2" charset="-122"/>
              </a:rPr>
              <a:t>int</a:t>
            </a:r>
            <a:r>
              <a:rPr lang="zh-CN" altLang="en-US" sz="2800" b="1" smtClean="0">
                <a:latin typeface="方正姚体" panose="02010601030101010101" pitchFamily="2" charset="-122"/>
                <a:ea typeface="方正姚体" panose="02010601030101010101" pitchFamily="2" charset="-122"/>
              </a:rPr>
              <a:t>型数组，未分配内存给数组</a:t>
            </a:r>
          </a:p>
          <a:p>
            <a:pPr eaLnBrk="1" hangingPunct="1">
              <a:buFont typeface="Wingdings" panose="05000000000000000000" pitchFamily="2" charset="2"/>
              <a:buNone/>
            </a:pPr>
            <a:r>
              <a:rPr lang="en-US" altLang="zh-CN" sz="2800" b="1" smtClean="0">
                <a:latin typeface="方正姚体" panose="02010601030101010101" pitchFamily="2" charset="-122"/>
                <a:ea typeface="方正姚体" panose="02010601030101010101" pitchFamily="2" charset="-122"/>
              </a:rPr>
              <a:t>    </a:t>
            </a:r>
            <a:r>
              <a:rPr lang="en-US" altLang="zh-CN" sz="2800" b="1" smtClean="0">
                <a:solidFill>
                  <a:srgbClr val="0000CC"/>
                </a:solidFill>
                <a:latin typeface="方正姚体" panose="02010601030101010101" pitchFamily="2" charset="-122"/>
                <a:ea typeface="方正姚体" panose="02010601030101010101" pitchFamily="2" charset="-122"/>
              </a:rPr>
              <a:t>x = new int[10];   </a:t>
            </a:r>
            <a:r>
              <a:rPr lang="en-US" altLang="zh-CN" sz="2800" b="1" smtClean="0">
                <a:latin typeface="方正姚体" panose="02010601030101010101" pitchFamily="2" charset="-122"/>
                <a:ea typeface="方正姚体" panose="02010601030101010101" pitchFamily="2" charset="-122"/>
              </a:rPr>
              <a:t>//x</a:t>
            </a:r>
            <a:r>
              <a:rPr lang="zh-CN" altLang="en-US" sz="2800" b="1" smtClean="0">
                <a:latin typeface="方正姚体" panose="02010601030101010101" pitchFamily="2" charset="-122"/>
                <a:ea typeface="方正姚体" panose="02010601030101010101" pitchFamily="2" charset="-122"/>
              </a:rPr>
              <a:t>中包含有</a:t>
            </a:r>
            <a:r>
              <a:rPr lang="en-US" altLang="zh-CN" sz="2800" b="1" smtClean="0">
                <a:latin typeface="方正姚体" panose="02010601030101010101" pitchFamily="2" charset="-122"/>
                <a:ea typeface="方正姚体" panose="02010601030101010101" pitchFamily="2" charset="-122"/>
              </a:rPr>
              <a:t>10</a:t>
            </a:r>
            <a:r>
              <a:rPr lang="zh-CN" altLang="en-US" sz="2800" b="1" smtClean="0">
                <a:latin typeface="方正姚体" panose="02010601030101010101" pitchFamily="2" charset="-122"/>
                <a:ea typeface="方正姚体" panose="02010601030101010101" pitchFamily="2" charset="-122"/>
              </a:rPr>
              <a:t>个元素，并分配空间</a:t>
            </a:r>
          </a:p>
          <a:p>
            <a:pPr eaLnBrk="1" hangingPunct="1">
              <a:buFont typeface="Wingdings" panose="05000000000000000000" pitchFamily="2" charset="2"/>
              <a:buNone/>
            </a:pPr>
            <a:r>
              <a:rPr lang="zh-CN" altLang="en-US" sz="2800" b="1" smtClean="0">
                <a:latin typeface="方正姚体" panose="02010601030101010101" pitchFamily="2" charset="-122"/>
                <a:ea typeface="方正姚体" panose="02010601030101010101" pitchFamily="2" charset="-122"/>
              </a:rPr>
              <a:t>或 </a:t>
            </a:r>
            <a:r>
              <a:rPr lang="en-US" altLang="zh-CN" sz="2800" b="1" smtClean="0">
                <a:solidFill>
                  <a:srgbClr val="0000CC"/>
                </a:solidFill>
                <a:latin typeface="方正姚体" panose="02010601030101010101" pitchFamily="2" charset="-122"/>
                <a:ea typeface="方正姚体" panose="02010601030101010101" pitchFamily="2" charset="-122"/>
              </a:rPr>
              <a:t>int[] x = new int[10]; </a:t>
            </a:r>
            <a:r>
              <a:rPr lang="en-US" altLang="zh-CN" sz="2800" b="1" smtClean="0">
                <a:latin typeface="方正姚体" panose="02010601030101010101" pitchFamily="2" charset="-122"/>
                <a:ea typeface="方正姚体" panose="02010601030101010101" pitchFamily="2" charset="-122"/>
              </a:rPr>
              <a:t>//</a:t>
            </a:r>
            <a:r>
              <a:rPr lang="zh-CN" altLang="en-US" sz="2800" b="1" smtClean="0">
                <a:latin typeface="方正姚体" panose="02010601030101010101" pitchFamily="2" charset="-122"/>
                <a:ea typeface="方正姚体" panose="02010601030101010101" pitchFamily="2" charset="-122"/>
              </a:rPr>
              <a:t>声明数组并动态分配内存</a:t>
            </a:r>
          </a:p>
        </p:txBody>
      </p:sp>
      <p:sp>
        <p:nvSpPr>
          <p:cNvPr id="9221" name="Rectangle 4"/>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9222" name="Rectangle 5"/>
          <p:cNvSpPr>
            <a:spLocks noChangeArrowheads="1"/>
          </p:cNvSpPr>
          <p:nvPr/>
        </p:nvSpPr>
        <p:spPr bwMode="auto">
          <a:xfrm>
            <a:off x="1295400" y="3048000"/>
            <a:ext cx="7239000" cy="1524000"/>
          </a:xfrm>
          <a:prstGeom prst="rect">
            <a:avLst/>
          </a:prstGeom>
          <a:solidFill>
            <a:srgbClr val="FFCCFF"/>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b="1">
                <a:solidFill>
                  <a:srgbClr val="0000CC"/>
                </a:solidFill>
                <a:latin typeface="Arial" panose="020B0604020202020204" pitchFamily="34" charset="0"/>
                <a:ea typeface="宋体" panose="02010600030101010101" pitchFamily="2" charset="-122"/>
              </a:rPr>
              <a:t>[ ] </a:t>
            </a:r>
            <a:r>
              <a:rPr lang="zh-CN" altLang="en-US" sz="2400" b="1">
                <a:solidFill>
                  <a:srgbClr val="0000CC"/>
                </a:solidFill>
                <a:latin typeface="Arial" panose="020B0604020202020204" pitchFamily="34" charset="0"/>
                <a:ea typeface="宋体" panose="02010600030101010101" pitchFamily="2" charset="-122"/>
              </a:rPr>
              <a:t>数组名；             </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声明一维数组</a:t>
            </a:r>
          </a:p>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数组名</a:t>
            </a:r>
            <a:r>
              <a:rPr lang="en-US" altLang="zh-CN" sz="2400" b="1">
                <a:solidFill>
                  <a:srgbClr val="0000CC"/>
                </a:solidFill>
                <a:latin typeface="Arial" panose="020B0604020202020204" pitchFamily="34" charset="0"/>
                <a:ea typeface="宋体" panose="02010600030101010101" pitchFamily="2" charset="-122"/>
              </a:rPr>
              <a:t>=new </a:t>
            </a: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个数</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动态分配内存给数组</a:t>
            </a:r>
          </a:p>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     或者</a:t>
            </a:r>
          </a:p>
          <a:p>
            <a:pPr eaLnBrk="1" hangingPunct="1">
              <a:spcBef>
                <a:spcPct val="0"/>
              </a:spcBef>
              <a:buClrTx/>
              <a:buFontTx/>
              <a:buNone/>
            </a:pP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b="1">
                <a:solidFill>
                  <a:srgbClr val="0000CC"/>
                </a:solidFill>
                <a:latin typeface="Arial" panose="020B0604020202020204" pitchFamily="34" charset="0"/>
                <a:ea typeface="宋体" panose="02010600030101010101" pitchFamily="2" charset="-122"/>
              </a:rPr>
              <a:t>[ ] </a:t>
            </a:r>
            <a:r>
              <a:rPr lang="zh-CN" altLang="en-US" sz="2400" b="1">
                <a:solidFill>
                  <a:srgbClr val="FF0000"/>
                </a:solidFill>
                <a:latin typeface="Arial" panose="020B0604020202020204" pitchFamily="34" charset="0"/>
                <a:ea typeface="宋体" panose="02010600030101010101" pitchFamily="2" charset="-122"/>
              </a:rPr>
              <a:t>数组名</a:t>
            </a:r>
            <a:r>
              <a:rPr lang="en-US" altLang="zh-CN" sz="2400" b="1">
                <a:solidFill>
                  <a:srgbClr val="0000CC"/>
                </a:solidFill>
                <a:latin typeface="Arial" panose="020B0604020202020204" pitchFamily="34" charset="0"/>
                <a:ea typeface="宋体" panose="02010600030101010101" pitchFamily="2" charset="-122"/>
              </a:rPr>
              <a:t>= new </a:t>
            </a:r>
            <a:r>
              <a:rPr lang="zh-CN" altLang="en-US" sz="2400" b="1">
                <a:solidFill>
                  <a:srgbClr val="0000CC"/>
                </a:solidFill>
                <a:latin typeface="Arial" panose="020B0604020202020204" pitchFamily="34" charset="0"/>
                <a:ea typeface="宋体" panose="02010600030101010101" pitchFamily="2" charset="-122"/>
              </a:rPr>
              <a:t>数据类型</a:t>
            </a:r>
            <a:r>
              <a:rPr lang="en-US" altLang="zh-CN" sz="2400" b="1">
                <a:solidFill>
                  <a:srgbClr val="0000CC"/>
                </a:solidFill>
                <a:latin typeface="Arial" panose="020B0604020202020204" pitchFamily="34" charset="0"/>
                <a:ea typeface="宋体" panose="02010600030101010101" pitchFamily="2" charset="-122"/>
              </a:rPr>
              <a:t>[</a:t>
            </a:r>
            <a:r>
              <a:rPr lang="zh-CN" altLang="en-US" sz="2400" b="1">
                <a:solidFill>
                  <a:srgbClr val="0000CC"/>
                </a:solidFill>
                <a:latin typeface="Arial" panose="020B0604020202020204" pitchFamily="34" charset="0"/>
                <a:ea typeface="宋体" panose="02010600030101010101" pitchFamily="2" charset="-122"/>
              </a:rPr>
              <a:t>个数</a:t>
            </a:r>
            <a:r>
              <a:rPr lang="en-US" altLang="zh-CN" sz="2400" b="1">
                <a:solidFill>
                  <a:srgbClr val="0000CC"/>
                </a:solidFill>
                <a:latin typeface="Arial" panose="020B0604020202020204" pitchFamily="34" charset="0"/>
                <a:ea typeface="宋体" panose="02010600030101010101" pitchFamily="2" charset="-122"/>
              </a:rPr>
              <a:t>];</a:t>
            </a:r>
            <a:endParaRPr lang="zh-CN" altLang="en-US" sz="2400" b="1">
              <a:solidFill>
                <a:srgbClr val="0000CC"/>
              </a:solidFill>
              <a:latin typeface="Arial" panose="020B0604020202020204" pitchFamily="34" charset="0"/>
              <a:ea typeface="宋体" panose="02010600030101010101" pitchFamily="2" charset="-122"/>
            </a:endParaRPr>
          </a:p>
        </p:txBody>
      </p:sp>
      <p:sp>
        <p:nvSpPr>
          <p:cNvPr id="105478" name="AutoShape 6"/>
          <p:cNvSpPr>
            <a:spLocks noChangeArrowheads="1"/>
          </p:cNvSpPr>
          <p:nvPr/>
        </p:nvSpPr>
        <p:spPr bwMode="auto">
          <a:xfrm>
            <a:off x="2514600" y="4724400"/>
            <a:ext cx="3352800" cy="1143000"/>
          </a:xfrm>
          <a:prstGeom prst="wedgeEllipseCallout">
            <a:avLst>
              <a:gd name="adj1" fmla="val -88685"/>
              <a:gd name="adj2" fmla="val 77222"/>
            </a:avLst>
          </a:prstGeom>
          <a:solidFill>
            <a:srgbClr val="99FFCC"/>
          </a:solidFill>
          <a:ln w="9525">
            <a:solidFill>
              <a:schemeClr val="tx1"/>
            </a:solidFill>
            <a:miter lim="800000"/>
            <a:headEnd/>
            <a:tailEnd/>
          </a:ln>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zh-CN" sz="1800" b="1">
                <a:latin typeface="Arial" panose="020B0604020202020204" pitchFamily="34" charset="0"/>
                <a:ea typeface="宋体" panose="02010600030101010101" pitchFamily="2" charset="-122"/>
              </a:rPr>
              <a:t>x</a:t>
            </a:r>
            <a:r>
              <a:rPr lang="zh-CN" altLang="en-US" sz="1800" b="1">
                <a:latin typeface="Arial" panose="020B0604020202020204" pitchFamily="34" charset="0"/>
                <a:ea typeface="宋体" panose="02010600030101010101" pitchFamily="2" charset="-122"/>
              </a:rPr>
              <a:t>的类型是对一个</a:t>
            </a:r>
            <a:r>
              <a:rPr lang="en-US" altLang="zh-CN" sz="1800" b="1">
                <a:latin typeface="Arial" panose="020B0604020202020204" pitchFamily="34" charset="0"/>
                <a:ea typeface="宋体" panose="02010600030101010101" pitchFamily="2" charset="-122"/>
              </a:rPr>
              <a:t>int</a:t>
            </a:r>
            <a:r>
              <a:rPr lang="zh-CN" altLang="en-US" sz="1800" b="1">
                <a:latin typeface="Arial" panose="020B0604020202020204" pitchFamily="34" charset="0"/>
                <a:ea typeface="宋体" panose="02010600030101010101" pitchFamily="2" charset="-122"/>
              </a:rPr>
              <a:t>数组对象的引用，</a:t>
            </a:r>
            <a:r>
              <a:rPr lang="en-US" altLang="zh-CN" sz="1800" b="1">
                <a:latin typeface="Arial" panose="020B0604020202020204" pitchFamily="34" charset="0"/>
                <a:ea typeface="宋体" panose="02010600030101010101" pitchFamily="2" charset="-122"/>
              </a:rPr>
              <a:t>x</a:t>
            </a:r>
            <a:r>
              <a:rPr lang="zh-CN" altLang="en-US" sz="1800" b="1">
                <a:latin typeface="Arial" panose="020B0604020202020204" pitchFamily="34" charset="0"/>
                <a:ea typeface="宋体" panose="02010600030101010101" pitchFamily="2" charset="-122"/>
              </a:rPr>
              <a:t>是一个引用变量。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xit" presetSubtype="2" fill="hold" grpId="1" nodeType="clickEffect">
                                  <p:stCondLst>
                                    <p:cond delay="0"/>
                                  </p:stCondLst>
                                  <p:childTnLst>
                                    <p:anim calcmode="lin" valueType="num">
                                      <p:cBhvr additive="base">
                                        <p:cTn id="10" dur="500"/>
                                        <p:tgtEl>
                                          <p:spTgt spid="105478"/>
                                        </p:tgtEl>
                                        <p:attrNameLst>
                                          <p:attrName>ppt_x</p:attrName>
                                        </p:attrNameLst>
                                      </p:cBhvr>
                                      <p:tavLst>
                                        <p:tav tm="0">
                                          <p:val>
                                            <p:strVal val="ppt_x"/>
                                          </p:val>
                                        </p:tav>
                                        <p:tav tm="100000">
                                          <p:val>
                                            <p:strVal val="1+ppt_w/2"/>
                                          </p:val>
                                        </p:tav>
                                      </p:tavLst>
                                    </p:anim>
                                    <p:anim calcmode="lin" valueType="num">
                                      <p:cBhvr additive="base">
                                        <p:cTn id="11" dur="500"/>
                                        <p:tgtEl>
                                          <p:spTgt spid="105478"/>
                                        </p:tgtEl>
                                        <p:attrNameLst>
                                          <p:attrName>ppt_y</p:attrName>
                                        </p:attrNameLst>
                                      </p:cBhvr>
                                      <p:tavLst>
                                        <p:tav tm="0">
                                          <p:val>
                                            <p:strVal val="ppt_y"/>
                                          </p:val>
                                        </p:tav>
                                        <p:tav tm="100000">
                                          <p:val>
                                            <p:strVal val="ppt_y"/>
                                          </p:val>
                                        </p:tav>
                                      </p:tavLst>
                                    </p:anim>
                                    <p:set>
                                      <p:cBhvr>
                                        <p:cTn id="12" dur="1" fill="hold">
                                          <p:stCondLst>
                                            <p:cond delay="499"/>
                                          </p:stCondLst>
                                        </p:cTn>
                                        <p:tgtEl>
                                          <p:spTgt spid="1054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8" grpId="0" animBg="1"/>
      <p:bldP spid="105478"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7CD8FDDA-3518-45CB-9BF0-2D0C1663C9D6}" type="slidenum">
              <a:rPr lang="zh-CN" altLang="en-US" sz="1000"/>
              <a:pPr>
                <a:spcBef>
                  <a:spcPct val="0"/>
                </a:spcBef>
                <a:buClrTx/>
                <a:buFontTx/>
                <a:buNone/>
              </a:pPr>
              <a:t>7</a:t>
            </a:fld>
            <a:endParaRPr lang="en-US" altLang="zh-CN" sz="1000"/>
          </a:p>
        </p:txBody>
      </p:sp>
      <p:sp>
        <p:nvSpPr>
          <p:cNvPr id="10243"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5.2 </a:t>
            </a:r>
            <a:r>
              <a:rPr lang="zh-CN" altLang="en-US" sz="4400" b="1" smtClean="0">
                <a:latin typeface="方正姚体" panose="02010601030101010101" pitchFamily="2" charset="-122"/>
                <a:ea typeface="方正姚体" panose="02010601030101010101" pitchFamily="2" charset="-122"/>
              </a:rPr>
              <a:t>一维数组</a:t>
            </a:r>
            <a:endParaRPr lang="en-US" altLang="zh-CN" sz="4400" b="1" smtClean="0">
              <a:latin typeface="方正姚体" panose="02010601030101010101" pitchFamily="2" charset="-122"/>
              <a:ea typeface="方正姚体" panose="02010601030101010101" pitchFamily="2" charset="-122"/>
            </a:endParaRPr>
          </a:p>
        </p:txBody>
      </p:sp>
      <p:sp>
        <p:nvSpPr>
          <p:cNvPr id="10244" name="Rectangle 3"/>
          <p:cNvSpPr>
            <a:spLocks noGrp="1" noChangeArrowheads="1"/>
          </p:cNvSpPr>
          <p:nvPr>
            <p:ph type="body" idx="1"/>
          </p:nvPr>
        </p:nvSpPr>
        <p:spPr>
          <a:xfrm>
            <a:off x="-76200" y="990600"/>
            <a:ext cx="9448800" cy="5867400"/>
          </a:xfrm>
        </p:spPr>
        <p:txBody>
          <a:bodyPr/>
          <a:lstStyle/>
          <a:p>
            <a:pPr eaLnBrk="1" hangingPunct="1">
              <a:lnSpc>
                <a:spcPts val="4200"/>
              </a:lnSpc>
              <a:buClr>
                <a:srgbClr val="660066"/>
              </a:buClr>
            </a:pPr>
            <a:r>
              <a:rPr lang="zh-CN" altLang="en-US" b="1" smtClean="0">
                <a:solidFill>
                  <a:srgbClr val="660066"/>
                </a:solidFill>
                <a:latin typeface="方正姚体" panose="02010601030101010101" pitchFamily="2" charset="-122"/>
                <a:ea typeface="方正姚体" panose="02010601030101010101" pitchFamily="2" charset="-122"/>
              </a:rPr>
              <a:t>一维数组的定义</a:t>
            </a:r>
          </a:p>
          <a:p>
            <a:pPr lvl="1" eaLnBrk="1" hangingPunct="1">
              <a:lnSpc>
                <a:spcPts val="4200"/>
              </a:lnSpc>
              <a:buClr>
                <a:schemeClr val="accent2"/>
              </a:buClr>
              <a:buSzPct val="75000"/>
              <a:buFont typeface="Wingdings" panose="05000000000000000000" pitchFamily="2" charset="2"/>
              <a:buChar char="n"/>
            </a:pPr>
            <a:r>
              <a:rPr lang="zh-CN" altLang="en-US" b="1" smtClean="0">
                <a:latin typeface="方正姚体" panose="02010601030101010101" pitchFamily="2" charset="-122"/>
                <a:ea typeface="方正姚体" panose="02010601030101010101" pitchFamily="2" charset="-122"/>
              </a:rPr>
              <a:t>用户也可以改变</a:t>
            </a:r>
            <a:r>
              <a:rPr lang="en-US" altLang="zh-CN" b="1" smtClean="0">
                <a:latin typeface="方正姚体" panose="02010601030101010101" pitchFamily="2" charset="-122"/>
                <a:ea typeface="方正姚体" panose="02010601030101010101" pitchFamily="2" charset="-122"/>
              </a:rPr>
              <a:t>x</a:t>
            </a:r>
            <a:r>
              <a:rPr lang="zh-CN" altLang="en-US" b="1" smtClean="0">
                <a:latin typeface="方正姚体" panose="02010601030101010101" pitchFamily="2" charset="-122"/>
                <a:ea typeface="方正姚体" panose="02010601030101010101" pitchFamily="2" charset="-122"/>
              </a:rPr>
              <a:t>的值，让它指向另外一个数组对象，或者不指向任何数组对象（如</a:t>
            </a:r>
            <a:r>
              <a:rPr lang="en-US" altLang="zh-CN" b="1" smtClean="0">
                <a:latin typeface="方正姚体" panose="02010601030101010101" pitchFamily="2" charset="-122"/>
                <a:ea typeface="方正姚体" panose="02010601030101010101" pitchFamily="2" charset="-122"/>
              </a:rPr>
              <a:t>x=null;</a:t>
            </a:r>
            <a:r>
              <a:rPr lang="zh-CN" altLang="en-US" b="1" smtClean="0">
                <a:latin typeface="方正姚体" panose="02010601030101010101" pitchFamily="2" charset="-122"/>
                <a:ea typeface="方正姚体" panose="02010601030101010101" pitchFamily="2" charset="-122"/>
              </a:rPr>
              <a:t> ）。</a:t>
            </a:r>
            <a:endParaRPr lang="en-US" altLang="zh-CN" b="1" smtClean="0">
              <a:latin typeface="方正姚体" panose="02010601030101010101" pitchFamily="2" charset="-122"/>
              <a:ea typeface="方正姚体" panose="02010601030101010101" pitchFamily="2" charset="-122"/>
            </a:endParaRPr>
          </a:p>
          <a:p>
            <a:pPr eaLnBrk="1" hangingPunct="1">
              <a:lnSpc>
                <a:spcPts val="4200"/>
              </a:lnSpc>
              <a:buClr>
                <a:srgbClr val="660066"/>
              </a:buClr>
            </a:pPr>
            <a:r>
              <a:rPr lang="zh-CN" altLang="en-US" b="1" smtClean="0">
                <a:solidFill>
                  <a:srgbClr val="FF0000"/>
                </a:solidFill>
                <a:latin typeface="方正姚体" panose="02010601030101010101" pitchFamily="2" charset="-122"/>
                <a:ea typeface="方正姚体" panose="02010601030101010101" pitchFamily="2" charset="-122"/>
              </a:rPr>
              <a:t>定义时与</a:t>
            </a:r>
            <a:r>
              <a:rPr lang="en-US" altLang="zh-CN" b="1" smtClean="0">
                <a:solidFill>
                  <a:srgbClr val="FF0000"/>
                </a:solidFill>
                <a:latin typeface="方正姚体" panose="02010601030101010101" pitchFamily="2" charset="-122"/>
                <a:ea typeface="方正姚体" panose="02010601030101010101" pitchFamily="2" charset="-122"/>
              </a:rPr>
              <a:t>C/C++</a:t>
            </a:r>
            <a:r>
              <a:rPr lang="zh-CN" altLang="en-US" b="1" smtClean="0">
                <a:solidFill>
                  <a:srgbClr val="FF0000"/>
                </a:solidFill>
                <a:latin typeface="方正姚体" panose="02010601030101010101" pitchFamily="2" charset="-122"/>
                <a:ea typeface="方正姚体" panose="02010601030101010101" pitchFamily="2" charset="-122"/>
              </a:rPr>
              <a:t>区别</a:t>
            </a:r>
          </a:p>
          <a:p>
            <a:pPr lvl="1" eaLnBrk="1" hangingPunct="1">
              <a:lnSpc>
                <a:spcPts val="4200"/>
              </a:lnSpc>
              <a:buClr>
                <a:schemeClr val="accent2"/>
              </a:buClr>
              <a:buSzPct val="75000"/>
              <a:buFont typeface="Wingdings" panose="05000000000000000000" pitchFamily="2" charset="2"/>
              <a:buChar char="n"/>
            </a:pPr>
            <a:r>
              <a:rPr lang="en-US" altLang="zh-CN" b="1" smtClean="0">
                <a:latin typeface="方正姚体" panose="02010601030101010101" pitchFamily="2" charset="-122"/>
                <a:ea typeface="方正姚体" panose="02010601030101010101" pitchFamily="2" charset="-122"/>
              </a:rPr>
              <a:t>Java</a:t>
            </a:r>
            <a:r>
              <a:rPr lang="zh-CN" altLang="en-US" b="1" smtClean="0">
                <a:latin typeface="方正姚体" panose="02010601030101010101" pitchFamily="2" charset="-122"/>
                <a:ea typeface="方正姚体" panose="02010601030101010101" pitchFamily="2" charset="-122"/>
              </a:rPr>
              <a:t>定义数组也可为</a:t>
            </a:r>
            <a:r>
              <a:rPr lang="en-US" altLang="zh-CN" b="1" smtClean="0">
                <a:latin typeface="方正姚体" panose="02010601030101010101" pitchFamily="2" charset="-122"/>
                <a:ea typeface="方正姚体" panose="02010601030101010101" pitchFamily="2" charset="-122"/>
              </a:rPr>
              <a:t>”</a:t>
            </a:r>
            <a:r>
              <a:rPr lang="zh-CN" altLang="en-US" b="1" smtClean="0">
                <a:latin typeface="方正姚体" panose="02010601030101010101" pitchFamily="2" charset="-122"/>
                <a:ea typeface="方正姚体" panose="02010601030101010101" pitchFamily="2" charset="-122"/>
              </a:rPr>
              <a:t>数据类型 数组名</a:t>
            </a:r>
            <a:r>
              <a:rPr lang="en-US" altLang="zh-CN" b="1" smtClean="0">
                <a:latin typeface="方正姚体" panose="02010601030101010101" pitchFamily="2" charset="-122"/>
                <a:ea typeface="方正姚体" panose="02010601030101010101" pitchFamily="2" charset="-122"/>
              </a:rPr>
              <a:t>[](</a:t>
            </a:r>
            <a:r>
              <a:rPr lang="zh-CN" altLang="en-US" b="1" smtClean="0">
                <a:latin typeface="方正姚体" panose="02010601030101010101" pitchFamily="2" charset="-122"/>
                <a:ea typeface="方正姚体" panose="02010601030101010101" pitchFamily="2" charset="-122"/>
              </a:rPr>
              <a:t>如：</a:t>
            </a:r>
            <a:r>
              <a:rPr lang="en-US" altLang="zh-CN" b="1" smtClean="0">
                <a:latin typeface="方正姚体" panose="02010601030101010101" pitchFamily="2" charset="-122"/>
                <a:ea typeface="方正姚体" panose="02010601030101010101" pitchFamily="2" charset="-122"/>
              </a:rPr>
              <a:t>int x[])</a:t>
            </a:r>
            <a:r>
              <a:rPr lang="zh-CN" altLang="en-US" b="1" smtClean="0">
                <a:latin typeface="方正姚体" panose="02010601030101010101" pitchFamily="2" charset="-122"/>
                <a:ea typeface="方正姚体" panose="02010601030101010101" pitchFamily="2" charset="-122"/>
              </a:rPr>
              <a:t>” ，但</a:t>
            </a:r>
            <a:r>
              <a:rPr lang="en-US" altLang="zh-CN" b="1" smtClean="0">
                <a:latin typeface="方正姚体" panose="02010601030101010101" pitchFamily="2" charset="-122"/>
                <a:ea typeface="方正姚体" panose="02010601030101010101" pitchFamily="2" charset="-122"/>
              </a:rPr>
              <a:t>Java</a:t>
            </a:r>
            <a:r>
              <a:rPr lang="zh-CN" altLang="en-US" b="1" smtClean="0">
                <a:latin typeface="方正姚体" panose="02010601030101010101" pitchFamily="2" charset="-122"/>
                <a:ea typeface="方正姚体" panose="02010601030101010101" pitchFamily="2" charset="-122"/>
              </a:rPr>
              <a:t>中并不为数组元素分配内存，因此</a:t>
            </a:r>
            <a:r>
              <a:rPr lang="en-US" altLang="zh-CN" b="1" smtClean="0">
                <a:latin typeface="方正姚体" panose="02010601030101010101" pitchFamily="2" charset="-122"/>
                <a:ea typeface="方正姚体" panose="02010601030101010101" pitchFamily="2" charset="-122"/>
              </a:rPr>
              <a:t>[]</a:t>
            </a:r>
            <a:r>
              <a:rPr lang="zh-CN" altLang="en-US" b="1" smtClean="0">
                <a:latin typeface="方正姚体" panose="02010601030101010101" pitchFamily="2" charset="-122"/>
                <a:ea typeface="方正姚体" panose="02010601030101010101" pitchFamily="2" charset="-122"/>
              </a:rPr>
              <a:t>中不给数组长度。</a:t>
            </a:r>
            <a:endParaRPr lang="en-US" altLang="zh-CN" b="1" smtClean="0">
              <a:latin typeface="方正姚体" panose="02010601030101010101" pitchFamily="2" charset="-122"/>
              <a:ea typeface="方正姚体" panose="02010601030101010101" pitchFamily="2" charset="-122"/>
            </a:endParaRPr>
          </a:p>
        </p:txBody>
      </p:sp>
      <p:sp>
        <p:nvSpPr>
          <p:cNvPr id="10245" name="Rectangle 4"/>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7D6DAE73-C0F4-4382-B5CB-AE36A427601F}" type="slidenum">
              <a:rPr lang="zh-CN" altLang="en-US" sz="1000"/>
              <a:pPr>
                <a:spcBef>
                  <a:spcPct val="0"/>
                </a:spcBef>
                <a:buClrTx/>
                <a:buFontTx/>
                <a:buNone/>
              </a:pPr>
              <a:t>8</a:t>
            </a:fld>
            <a:endParaRPr lang="en-US" altLang="zh-CN" sz="1000"/>
          </a:p>
        </p:txBody>
      </p:sp>
      <p:sp>
        <p:nvSpPr>
          <p:cNvPr id="11267"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5.2 </a:t>
            </a:r>
            <a:r>
              <a:rPr lang="zh-CN" altLang="en-US" sz="4400" b="1" smtClean="0">
                <a:latin typeface="方正姚体" panose="02010601030101010101" pitchFamily="2" charset="-122"/>
                <a:ea typeface="方正姚体" panose="02010601030101010101" pitchFamily="2" charset="-122"/>
              </a:rPr>
              <a:t>一维数组</a:t>
            </a:r>
            <a:endParaRPr lang="en-US" altLang="zh-CN" sz="4400" b="1" smtClean="0">
              <a:latin typeface="方正姚体" panose="02010601030101010101" pitchFamily="2" charset="-122"/>
              <a:ea typeface="方正姚体" panose="02010601030101010101" pitchFamily="2" charset="-122"/>
            </a:endParaRPr>
          </a:p>
        </p:txBody>
      </p:sp>
      <p:sp>
        <p:nvSpPr>
          <p:cNvPr id="11268" name="Rectangle 2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1269" name="Rectangle 24"/>
          <p:cNvSpPr>
            <a:spLocks noChangeArrowheads="1"/>
          </p:cNvSpPr>
          <p:nvPr/>
        </p:nvSpPr>
        <p:spPr bwMode="auto">
          <a:xfrm>
            <a:off x="-152400" y="9144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2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动态内存分配说明</a:t>
            </a:r>
          </a:p>
          <a:p>
            <a:pPr lvl="1" eaLnBrk="1" hangingPunct="1">
              <a:lnSpc>
                <a:spcPts val="4000"/>
              </a:lnSpc>
              <a:buClr>
                <a:srgbClr val="660066"/>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用</a:t>
            </a:r>
            <a:r>
              <a:rPr lang="en-US" altLang="zh-CN" b="1">
                <a:latin typeface="方正姚体" panose="02010601030101010101" pitchFamily="2" charset="-122"/>
                <a:ea typeface="方正姚体" panose="02010601030101010101" pitchFamily="2" charset="-122"/>
              </a:rPr>
              <a:t>new</a:t>
            </a:r>
            <a:r>
              <a:rPr lang="zh-CN" altLang="en-US" b="1">
                <a:latin typeface="方正姚体" panose="02010601030101010101" pitchFamily="2" charset="-122"/>
                <a:ea typeface="方正姚体" panose="02010601030101010101" pitchFamily="2" charset="-122"/>
              </a:rPr>
              <a:t>分配内存的同时，数组的每个元素都会自动赋默</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rgbClr val="660066"/>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认值，整型为</a:t>
            </a:r>
            <a:r>
              <a:rPr lang="en-US" altLang="zh-CN" b="1">
                <a:latin typeface="方正姚体" panose="02010601030101010101" pitchFamily="2" charset="-122"/>
                <a:ea typeface="方正姚体" panose="02010601030101010101" pitchFamily="2" charset="-122"/>
              </a:rPr>
              <a:t>0</a:t>
            </a:r>
            <a:r>
              <a:rPr lang="zh-CN" altLang="en-US" b="1">
                <a:latin typeface="方正姚体" panose="02010601030101010101" pitchFamily="2" charset="-122"/>
                <a:ea typeface="方正姚体" panose="02010601030101010101" pitchFamily="2" charset="-122"/>
              </a:rPr>
              <a:t>，实数为</a:t>
            </a:r>
            <a:r>
              <a:rPr lang="en-US" altLang="zh-CN" b="1">
                <a:latin typeface="方正姚体" panose="02010601030101010101" pitchFamily="2" charset="-122"/>
                <a:ea typeface="方正姚体" panose="02010601030101010101" pitchFamily="2" charset="-122"/>
              </a:rPr>
              <a:t>0.0</a:t>
            </a:r>
            <a:r>
              <a:rPr lang="zh-CN" altLang="en-US" b="1">
                <a:latin typeface="方正姚体" panose="02010601030101010101" pitchFamily="2" charset="-122"/>
                <a:ea typeface="方正姚体" panose="02010601030101010101" pitchFamily="2" charset="-122"/>
              </a:rPr>
              <a:t>，布尔型为</a:t>
            </a:r>
            <a:r>
              <a:rPr lang="en-US" altLang="zh-CN" b="1">
                <a:latin typeface="方正姚体" panose="02010601030101010101" pitchFamily="2" charset="-122"/>
                <a:ea typeface="方正姚体" panose="02010601030101010101" pitchFamily="2" charset="-122"/>
              </a:rPr>
              <a:t>false</a:t>
            </a:r>
            <a:r>
              <a:rPr lang="zh-CN" altLang="en-US" b="1">
                <a:latin typeface="方正姚体" panose="02010601030101010101" pitchFamily="2" charset="-122"/>
                <a:ea typeface="方正姚体" panose="02010601030101010101" pitchFamily="2" charset="-122"/>
              </a:rPr>
              <a:t>，引用型为</a:t>
            </a:r>
            <a:endParaRPr lang="en-US" altLang="zh-CN" b="1">
              <a:latin typeface="方正姚体" panose="02010601030101010101" pitchFamily="2" charset="-122"/>
              <a:ea typeface="方正姚体" panose="02010601030101010101" pitchFamily="2" charset="-122"/>
            </a:endParaRPr>
          </a:p>
          <a:p>
            <a:pPr lvl="1" eaLnBrk="1" hangingPunct="1">
              <a:lnSpc>
                <a:spcPts val="4000"/>
              </a:lnSpc>
              <a:buClr>
                <a:srgbClr val="660066"/>
              </a:buClr>
              <a:buFont typeface="Wingdings" panose="05000000000000000000" pitchFamily="2" charset="2"/>
              <a:buNone/>
            </a:pPr>
            <a:r>
              <a:rPr lang="en-US" altLang="zh-CN" b="1">
                <a:latin typeface="方正姚体" panose="02010601030101010101" pitchFamily="2" charset="-122"/>
                <a:ea typeface="方正姚体" panose="02010601030101010101" pitchFamily="2" charset="-122"/>
              </a:rPr>
              <a:t>null</a:t>
            </a:r>
            <a:r>
              <a:rPr lang="zh-CN" altLang="en-US" b="1">
                <a:latin typeface="方正姚体" panose="02010601030101010101" pitchFamily="2" charset="-122"/>
                <a:ea typeface="方正姚体" panose="02010601030101010101" pitchFamily="2" charset="-122"/>
              </a:rPr>
              <a:t>。</a:t>
            </a:r>
          </a:p>
          <a:p>
            <a:pPr eaLnBrk="1" hangingPunct="1">
              <a:lnSpc>
                <a:spcPts val="42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一维数组元素的访问</a:t>
            </a:r>
          </a:p>
          <a:p>
            <a:pPr lvl="1" eaLnBrk="1" hangingPunct="1">
              <a:lnSpc>
                <a:spcPts val="4200"/>
              </a:lnSpc>
              <a:spcBef>
                <a:spcPct val="0"/>
              </a:spcBef>
              <a:buClr>
                <a:schemeClr val="accent2"/>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要想使用数组里的元素，可利用数组名和下标来实现。    </a:t>
            </a:r>
          </a:p>
          <a:p>
            <a:pPr lvl="1" eaLnBrk="1" hangingPunct="1">
              <a:lnSpc>
                <a:spcPts val="4200"/>
              </a:lnSpc>
              <a:spcBef>
                <a:spcPct val="0"/>
              </a:spcBef>
              <a:buClr>
                <a:schemeClr val="accent2"/>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数组元素的引用方式为： </a:t>
            </a:r>
            <a:r>
              <a:rPr lang="zh-CN" altLang="en-US" b="1">
                <a:solidFill>
                  <a:srgbClr val="FF00FF"/>
                </a:solidFill>
                <a:latin typeface="方正姚体" panose="02010601030101010101" pitchFamily="2" charset="-122"/>
                <a:ea typeface="方正姚体" panose="02010601030101010101" pitchFamily="2" charset="-122"/>
              </a:rPr>
              <a:t>数组名</a:t>
            </a:r>
            <a:r>
              <a:rPr lang="en-US" altLang="zh-CN" b="1">
                <a:solidFill>
                  <a:srgbClr val="FF00FF"/>
                </a:solidFill>
                <a:latin typeface="方正姚体" panose="02010601030101010101" pitchFamily="2" charset="-122"/>
                <a:ea typeface="方正姚体" panose="02010601030101010101" pitchFamily="2" charset="-122"/>
              </a:rPr>
              <a:t>[</a:t>
            </a:r>
            <a:r>
              <a:rPr lang="zh-CN" altLang="en-US" b="1">
                <a:solidFill>
                  <a:srgbClr val="FF00FF"/>
                </a:solidFill>
                <a:latin typeface="方正姚体" panose="02010601030101010101" pitchFamily="2" charset="-122"/>
                <a:ea typeface="方正姚体" panose="02010601030101010101" pitchFamily="2" charset="-122"/>
              </a:rPr>
              <a:t>下标</a:t>
            </a:r>
            <a:r>
              <a:rPr lang="en-US" altLang="zh-CN" b="1">
                <a:solidFill>
                  <a:srgbClr val="FF00FF"/>
                </a:solidFill>
                <a:latin typeface="方正姚体" panose="02010601030101010101" pitchFamily="2" charset="-122"/>
                <a:ea typeface="方正姚体" panose="02010601030101010101" pitchFamily="2" charset="-122"/>
              </a:rPr>
              <a:t>]</a:t>
            </a:r>
            <a:endParaRPr lang="zh-CN" altLang="en-US">
              <a:ea typeface="宋体" panose="02010600030101010101" pitchFamily="2" charset="-122"/>
            </a:endParaRPr>
          </a:p>
          <a:p>
            <a:pPr lvl="1" eaLnBrk="1" hangingPunct="1">
              <a:lnSpc>
                <a:spcPts val="4200"/>
              </a:lnSpc>
              <a:spcBef>
                <a:spcPct val="0"/>
              </a:spcBef>
              <a:buClr>
                <a:schemeClr val="accent2"/>
              </a:buClr>
              <a:buSzPct val="75000"/>
              <a:buFont typeface="Wingdings" panose="05000000000000000000" pitchFamily="2" charset="2"/>
              <a:buChar char="n"/>
            </a:pPr>
            <a:r>
              <a:rPr lang="zh-CN" altLang="en-US" b="1">
                <a:solidFill>
                  <a:srgbClr val="FF0000"/>
                </a:solidFill>
                <a:latin typeface="方正姚体" panose="02010601030101010101" pitchFamily="2" charset="-122"/>
                <a:ea typeface="方正姚体" panose="02010601030101010101" pitchFamily="2" charset="-122"/>
              </a:rPr>
              <a:t>与</a:t>
            </a:r>
            <a:r>
              <a:rPr lang="en-US" altLang="zh-CN" b="1">
                <a:solidFill>
                  <a:srgbClr val="FF0000"/>
                </a:solidFill>
                <a:latin typeface="方正姚体" panose="02010601030101010101" pitchFamily="2" charset="-122"/>
                <a:ea typeface="方正姚体" panose="02010601030101010101" pitchFamily="2" charset="-122"/>
              </a:rPr>
              <a:t>C/C++</a:t>
            </a:r>
            <a:r>
              <a:rPr lang="zh-CN" altLang="en-US" b="1">
                <a:solidFill>
                  <a:srgbClr val="FF0000"/>
                </a:solidFill>
                <a:latin typeface="方正姚体" panose="02010601030101010101" pitchFamily="2" charset="-122"/>
                <a:ea typeface="方正姚体" panose="02010601030101010101" pitchFamily="2" charset="-122"/>
              </a:rPr>
              <a:t>不同的是</a:t>
            </a:r>
            <a:r>
              <a:rPr lang="zh-CN" altLang="en-US" b="1">
                <a:latin typeface="方正姚体" panose="02010601030101010101" pitchFamily="2" charset="-122"/>
                <a:ea typeface="方正姚体" panose="02010601030101010101" pitchFamily="2" charset="-122"/>
              </a:rPr>
              <a:t>，</a:t>
            </a:r>
            <a:r>
              <a:rPr lang="en-US" altLang="zh-CN" b="1">
                <a:latin typeface="方正姚体" panose="02010601030101010101" pitchFamily="2" charset="-122"/>
                <a:ea typeface="方正姚体" panose="02010601030101010101" pitchFamily="2" charset="-122"/>
              </a:rPr>
              <a:t>Java</a:t>
            </a:r>
            <a:r>
              <a:rPr lang="zh-CN" altLang="en-US" b="1">
                <a:latin typeface="方正姚体" panose="02010601030101010101" pitchFamily="2" charset="-122"/>
                <a:ea typeface="方正姚体" panose="02010601030101010101" pitchFamily="2" charset="-122"/>
              </a:rPr>
              <a:t>对数组元素要进行越界检查。</a:t>
            </a:r>
          </a:p>
          <a:p>
            <a:pPr lvl="1" eaLnBrk="1" hangingPunct="1">
              <a:lnSpc>
                <a:spcPts val="4200"/>
              </a:lnSpc>
              <a:spcBef>
                <a:spcPct val="0"/>
              </a:spcBef>
              <a:buClr>
                <a:schemeClr val="accent2"/>
              </a:buClr>
              <a:buSzPct val="75000"/>
              <a:buFont typeface="Wingdings" panose="05000000000000000000" pitchFamily="2" charset="2"/>
              <a:buChar char="n"/>
            </a:pPr>
            <a:r>
              <a:rPr lang="zh-CN" altLang="en-US" b="1">
                <a:latin typeface="方正姚体" panose="02010601030101010101" pitchFamily="2" charset="-122"/>
                <a:ea typeface="方正姚体" panose="02010601030101010101" pitchFamily="2" charset="-122"/>
              </a:rPr>
              <a:t>对于每个数组都有一个属性</a:t>
            </a:r>
            <a:r>
              <a:rPr lang="en-US" altLang="zh-CN" b="1">
                <a:latin typeface="方正姚体" panose="02010601030101010101" pitchFamily="2" charset="-122"/>
                <a:ea typeface="方正姚体" panose="02010601030101010101" pitchFamily="2" charset="-122"/>
              </a:rPr>
              <a:t>length</a:t>
            </a:r>
            <a:r>
              <a:rPr lang="zh-CN" altLang="en-US" b="1">
                <a:latin typeface="方正姚体" panose="02010601030101010101" pitchFamily="2" charset="-122"/>
                <a:ea typeface="方正姚体" panose="02010601030101010101" pitchFamily="2" charset="-122"/>
              </a:rPr>
              <a:t>指明它的长度，如</a:t>
            </a:r>
            <a:r>
              <a:rPr lang="en-US" altLang="zh-CN" b="1">
                <a:latin typeface="方正姚体" panose="02010601030101010101" pitchFamily="2" charset="-122"/>
                <a:ea typeface="方正姚体" panose="02010601030101010101" pitchFamily="2" charset="-122"/>
              </a:rPr>
              <a:t>x.length</a:t>
            </a:r>
            <a:r>
              <a:rPr lang="zh-CN" altLang="en-US" b="1">
                <a:latin typeface="方正姚体" panose="02010601030101010101" pitchFamily="2" charset="-122"/>
                <a:ea typeface="方正姚体" panose="02010601030101010101" pitchFamily="2" charset="-122"/>
              </a:rPr>
              <a:t>指出数组</a:t>
            </a:r>
            <a:r>
              <a:rPr lang="en-US" altLang="zh-CN" b="1">
                <a:latin typeface="方正姚体" panose="02010601030101010101" pitchFamily="2" charset="-122"/>
                <a:ea typeface="方正姚体" panose="02010601030101010101" pitchFamily="2" charset="-122"/>
              </a:rPr>
              <a:t>x</a:t>
            </a:r>
            <a:r>
              <a:rPr lang="zh-CN" altLang="en-US" b="1">
                <a:latin typeface="方正姚体" panose="02010601030101010101" pitchFamily="2" charset="-122"/>
                <a:ea typeface="方正姚体" panose="02010601030101010101" pitchFamily="2" charset="-122"/>
              </a:rPr>
              <a:t>所包含的元素个数。</a:t>
            </a:r>
            <a:r>
              <a:rPr lang="zh-CN" altLang="en-US">
                <a:ea typeface="宋体" panose="02010600030101010101" pitchFamily="2" charset="-122"/>
              </a:rPr>
              <a:t> </a:t>
            </a:r>
            <a:endParaRPr lang="zh-CN" altLang="en-US" b="1">
              <a:latin typeface="方正姚体" panose="02010601030101010101" pitchFamily="2" charset="-122"/>
              <a:ea typeface="方正姚体" panose="02010601030101010101" pitchFamily="2" charset="-122"/>
            </a:endParaRPr>
          </a:p>
        </p:txBody>
      </p:sp>
      <p:sp>
        <p:nvSpPr>
          <p:cNvPr id="11270" name="Rectangle 25"/>
          <p:cNvSpPr>
            <a:spLocks noChangeArrowheads="1"/>
          </p:cNvSpPr>
          <p:nvPr/>
        </p:nvSpPr>
        <p:spPr bwMode="auto">
          <a:xfrm>
            <a:off x="7772400" y="6400800"/>
            <a:ext cx="1143000" cy="4572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800" b="1">
                <a:latin typeface="Arial" panose="020B0604020202020204" pitchFamily="34" charset="0"/>
                <a:ea typeface="宋体" panose="02010600030101010101" pitchFamily="2" charset="-122"/>
              </a:rPr>
              <a:t>见例题</a:t>
            </a:r>
            <a:r>
              <a:rPr lang="en-US" altLang="zh-CN" sz="1800" b="1">
                <a:latin typeface="Arial" panose="020B0604020202020204" pitchFamily="34" charset="0"/>
                <a:ea typeface="宋体" panose="02010600030101010101" pitchFamily="2" charset="-122"/>
              </a:rPr>
              <a:t>5.1</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4DBC2865-9C26-4B93-B97D-3223CC891FE8}" type="slidenum">
              <a:rPr lang="zh-CN" altLang="en-US" sz="1000"/>
              <a:pPr>
                <a:spcBef>
                  <a:spcPct val="0"/>
                </a:spcBef>
                <a:buClrTx/>
                <a:buFontTx/>
                <a:buNone/>
              </a:pPr>
              <a:t>9</a:t>
            </a:fld>
            <a:endParaRPr lang="en-US" altLang="zh-CN" sz="1000"/>
          </a:p>
        </p:txBody>
      </p:sp>
      <p:sp>
        <p:nvSpPr>
          <p:cNvPr id="12291" name="Rectangle 2"/>
          <p:cNvSpPr>
            <a:spLocks noGrp="1" noChangeArrowheads="1"/>
          </p:cNvSpPr>
          <p:nvPr>
            <p:ph type="title"/>
          </p:nvPr>
        </p:nvSpPr>
        <p:spPr/>
        <p:txBody>
          <a:bodyPr/>
          <a:lstStyle/>
          <a:p>
            <a:pPr eaLnBrk="1" hangingPunct="1"/>
            <a:r>
              <a:rPr lang="en-US" altLang="zh-CN" sz="4400" b="1" smtClean="0">
                <a:latin typeface="方正姚体" panose="02010601030101010101" pitchFamily="2" charset="-122"/>
                <a:ea typeface="方正姚体" panose="02010601030101010101" pitchFamily="2" charset="-122"/>
              </a:rPr>
              <a:t>5.2 </a:t>
            </a:r>
            <a:r>
              <a:rPr lang="zh-CN" altLang="en-US" sz="4400" b="1" smtClean="0">
                <a:latin typeface="方正姚体" panose="02010601030101010101" pitchFamily="2" charset="-122"/>
                <a:ea typeface="方正姚体" panose="02010601030101010101" pitchFamily="2" charset="-122"/>
              </a:rPr>
              <a:t>一维数组</a:t>
            </a:r>
            <a:endParaRPr lang="en-US" altLang="zh-CN" sz="4400" b="1" smtClean="0">
              <a:latin typeface="方正姚体" panose="02010601030101010101" pitchFamily="2" charset="-122"/>
              <a:ea typeface="方正姚体" panose="02010601030101010101" pitchFamily="2" charset="-122"/>
            </a:endParaRPr>
          </a:p>
        </p:txBody>
      </p:sp>
      <p:sp>
        <p:nvSpPr>
          <p:cNvPr id="12292" name="Rectangle 3"/>
          <p:cNvSpPr>
            <a:spLocks noChangeArrowheads="1"/>
          </p:cNvSpPr>
          <p:nvPr/>
        </p:nvSpPr>
        <p:spPr bwMode="auto">
          <a:xfrm>
            <a:off x="7543800" y="6477000"/>
            <a:ext cx="1066800" cy="3048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ClrTx/>
              <a:buFontTx/>
              <a:buNone/>
            </a:pPr>
            <a:endParaRPr lang="zh-CN" altLang="en-US" sz="1800">
              <a:latin typeface="Arial" panose="020B0604020202020204" pitchFamily="34" charset="0"/>
              <a:ea typeface="宋体" panose="02010600030101010101" pitchFamily="2" charset="-122"/>
            </a:endParaRPr>
          </a:p>
        </p:txBody>
      </p:sp>
      <p:sp>
        <p:nvSpPr>
          <p:cNvPr id="12293" name="Rectangle 4"/>
          <p:cNvSpPr>
            <a:spLocks noChangeArrowheads="1"/>
          </p:cNvSpPr>
          <p:nvPr/>
        </p:nvSpPr>
        <p:spPr bwMode="auto">
          <a:xfrm>
            <a:off x="-152400" y="1219200"/>
            <a:ext cx="93726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lvl1pPr marL="342900" indent="-342900">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ts val="42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一维数组的初始化及应用</a:t>
            </a:r>
          </a:p>
          <a:p>
            <a:pPr lvl="1" eaLnBrk="1" hangingPunct="1">
              <a:lnSpc>
                <a:spcPts val="4200"/>
              </a:lnSpc>
              <a:buClr>
                <a:schemeClr val="hlink"/>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若在声明数组时进行赋值即初始化称为静态内存分配。</a:t>
            </a:r>
          </a:p>
          <a:p>
            <a:pPr lvl="1" eaLnBrk="1" hangingPunct="1">
              <a:lnSpc>
                <a:spcPts val="4200"/>
              </a:lnSpc>
              <a:buClr>
                <a:schemeClr val="hlink"/>
              </a:buClr>
              <a:buFont typeface="Wingdings" panose="05000000000000000000" pitchFamily="2" charset="2"/>
              <a:buNone/>
            </a:pPr>
            <a:r>
              <a:rPr lang="zh-CN" altLang="en-US" b="1">
                <a:solidFill>
                  <a:srgbClr val="FF00FF"/>
                </a:solidFill>
                <a:latin typeface="方正姚体" panose="02010601030101010101" pitchFamily="2" charset="-122"/>
                <a:ea typeface="方正姚体" panose="02010601030101010101" pitchFamily="2" charset="-122"/>
              </a:rPr>
              <a:t>数据类型</a:t>
            </a:r>
            <a:r>
              <a:rPr lang="en-US" altLang="zh-CN" b="1">
                <a:solidFill>
                  <a:srgbClr val="FF00FF"/>
                </a:solidFill>
                <a:latin typeface="方正姚体" panose="02010601030101010101" pitchFamily="2" charset="-122"/>
                <a:ea typeface="方正姚体" panose="02010601030101010101" pitchFamily="2" charset="-122"/>
              </a:rPr>
              <a:t>[ ] </a:t>
            </a:r>
            <a:r>
              <a:rPr lang="zh-CN" altLang="en-US" b="1">
                <a:solidFill>
                  <a:srgbClr val="FF00FF"/>
                </a:solidFill>
                <a:latin typeface="方正姚体" panose="02010601030101010101" pitchFamily="2" charset="-122"/>
                <a:ea typeface="方正姚体" panose="02010601030101010101" pitchFamily="2" charset="-122"/>
              </a:rPr>
              <a:t>数组名</a:t>
            </a:r>
            <a:r>
              <a:rPr lang="en-US" altLang="zh-CN" b="1">
                <a:solidFill>
                  <a:srgbClr val="FF00FF"/>
                </a:solidFill>
                <a:latin typeface="方正姚体" panose="02010601030101010101" pitchFamily="2" charset="-122"/>
                <a:ea typeface="方正姚体" panose="02010601030101010101" pitchFamily="2" charset="-122"/>
              </a:rPr>
              <a:t>={</a:t>
            </a:r>
            <a:r>
              <a:rPr lang="zh-CN" altLang="en-US" b="1">
                <a:solidFill>
                  <a:srgbClr val="FF00FF"/>
                </a:solidFill>
                <a:latin typeface="方正姚体" panose="02010601030101010101" pitchFamily="2" charset="-122"/>
                <a:ea typeface="方正姚体" panose="02010601030101010101" pitchFamily="2" charset="-122"/>
              </a:rPr>
              <a:t>初值</a:t>
            </a:r>
            <a:r>
              <a:rPr lang="en-US" altLang="zh-CN" b="1">
                <a:solidFill>
                  <a:srgbClr val="FF00FF"/>
                </a:solidFill>
                <a:latin typeface="方正姚体" panose="02010601030101010101" pitchFamily="2" charset="-122"/>
                <a:ea typeface="方正姚体" panose="02010601030101010101" pitchFamily="2" charset="-122"/>
              </a:rPr>
              <a:t>0</a:t>
            </a:r>
            <a:r>
              <a:rPr lang="zh-CN" altLang="en-US" b="1">
                <a:solidFill>
                  <a:srgbClr val="FF00FF"/>
                </a:solidFill>
                <a:latin typeface="方正姚体" panose="02010601030101010101" pitchFamily="2" charset="-122"/>
                <a:ea typeface="方正姚体" panose="02010601030101010101" pitchFamily="2" charset="-122"/>
              </a:rPr>
              <a:t>，初值</a:t>
            </a:r>
            <a:r>
              <a:rPr lang="en-US" altLang="zh-CN" b="1">
                <a:solidFill>
                  <a:srgbClr val="FF00FF"/>
                </a:solidFill>
                <a:latin typeface="方正姚体" panose="02010601030101010101" pitchFamily="2" charset="-122"/>
                <a:ea typeface="方正姚体" panose="02010601030101010101" pitchFamily="2" charset="-122"/>
              </a:rPr>
              <a:t>1</a:t>
            </a:r>
            <a:r>
              <a:rPr lang="zh-CN" altLang="en-US" b="1">
                <a:solidFill>
                  <a:srgbClr val="FF00FF"/>
                </a:solidFill>
                <a:latin typeface="方正姚体" panose="02010601030101010101" pitchFamily="2" charset="-122"/>
                <a:ea typeface="方正姚体" panose="02010601030101010101" pitchFamily="2" charset="-122"/>
              </a:rPr>
              <a:t>，</a:t>
            </a:r>
            <a:r>
              <a:rPr lang="en-US" altLang="zh-CN" b="1">
                <a:solidFill>
                  <a:srgbClr val="FF00FF"/>
                </a:solidFill>
                <a:ea typeface="方正姚体" panose="02010601030101010101" pitchFamily="2" charset="-122"/>
              </a:rPr>
              <a:t>…</a:t>
            </a:r>
            <a:r>
              <a:rPr lang="zh-CN" altLang="en-US" b="1">
                <a:solidFill>
                  <a:srgbClr val="FF00FF"/>
                </a:solidFill>
                <a:latin typeface="方正姚体" panose="02010601030101010101" pitchFamily="2" charset="-122"/>
                <a:ea typeface="方正姚体" panose="02010601030101010101" pitchFamily="2" charset="-122"/>
              </a:rPr>
              <a:t>，初值</a:t>
            </a:r>
            <a:r>
              <a:rPr lang="en-US" altLang="zh-CN" b="1">
                <a:solidFill>
                  <a:srgbClr val="FF00FF"/>
                </a:solidFill>
                <a:latin typeface="方正姚体" panose="02010601030101010101" pitchFamily="2" charset="-122"/>
                <a:ea typeface="方正姚体" panose="02010601030101010101" pitchFamily="2" charset="-122"/>
              </a:rPr>
              <a:t>n}</a:t>
            </a:r>
            <a:r>
              <a:rPr lang="zh-CN" altLang="en-US" b="1">
                <a:solidFill>
                  <a:srgbClr val="FF00FF"/>
                </a:solidFill>
                <a:latin typeface="方正姚体" panose="02010601030101010101" pitchFamily="2" charset="-122"/>
                <a:ea typeface="方正姚体" panose="02010601030101010101" pitchFamily="2" charset="-122"/>
              </a:rPr>
              <a:t>；</a:t>
            </a:r>
          </a:p>
          <a:p>
            <a:pPr lvl="1" eaLnBrk="1" hangingPunct="1">
              <a:lnSpc>
                <a:spcPts val="4200"/>
              </a:lnSpc>
              <a:buClr>
                <a:schemeClr val="hlink"/>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如：</a:t>
            </a:r>
            <a:r>
              <a:rPr lang="en-US" altLang="zh-CN" b="1">
                <a:latin typeface="方正姚体" panose="02010601030101010101" pitchFamily="2" charset="-122"/>
                <a:ea typeface="方正姚体" panose="02010601030101010101" pitchFamily="2" charset="-122"/>
              </a:rPr>
              <a:t>int[]  a = {1,2,3,4,5}; </a:t>
            </a:r>
          </a:p>
          <a:p>
            <a:pPr eaLnBrk="1" hangingPunct="1">
              <a:lnSpc>
                <a:spcPts val="4200"/>
              </a:lnSpc>
              <a:buClr>
                <a:srgbClr val="660066"/>
              </a:buClr>
            </a:pPr>
            <a:r>
              <a:rPr lang="zh-CN" altLang="en-US" b="1">
                <a:solidFill>
                  <a:srgbClr val="660066"/>
                </a:solidFill>
                <a:latin typeface="方正姚体" panose="02010601030101010101" pitchFamily="2" charset="-122"/>
                <a:ea typeface="方正姚体" panose="02010601030101010101" pitchFamily="2" charset="-122"/>
              </a:rPr>
              <a:t> 注意</a:t>
            </a:r>
          </a:p>
          <a:p>
            <a:pPr lvl="1" eaLnBrk="1" hangingPunct="1">
              <a:lnSpc>
                <a:spcPts val="4200"/>
              </a:lnSpc>
              <a:buClr>
                <a:srgbClr val="660066"/>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在</a:t>
            </a:r>
            <a:r>
              <a:rPr lang="en-US" altLang="zh-CN" b="1">
                <a:latin typeface="方正姚体" panose="02010601030101010101" pitchFamily="2" charset="-122"/>
                <a:ea typeface="方正姚体" panose="02010601030101010101" pitchFamily="2" charset="-122"/>
              </a:rPr>
              <a:t>Java</a:t>
            </a:r>
            <a:r>
              <a:rPr lang="zh-CN" altLang="en-US" b="1">
                <a:latin typeface="方正姚体" panose="02010601030101010101" pitchFamily="2" charset="-122"/>
                <a:ea typeface="方正姚体" panose="02010601030101010101" pitchFamily="2" charset="-122"/>
              </a:rPr>
              <a:t>程序中声明数组时，无论用何种方式定义数组，</a:t>
            </a:r>
            <a:endParaRPr lang="en-US" altLang="zh-CN" b="1">
              <a:latin typeface="方正姚体" panose="02010601030101010101" pitchFamily="2" charset="-122"/>
              <a:ea typeface="方正姚体" panose="02010601030101010101" pitchFamily="2" charset="-122"/>
            </a:endParaRPr>
          </a:p>
          <a:p>
            <a:pPr lvl="1" eaLnBrk="1" hangingPunct="1">
              <a:lnSpc>
                <a:spcPts val="4200"/>
              </a:lnSpc>
              <a:buClr>
                <a:srgbClr val="660066"/>
              </a:buClr>
              <a:buFont typeface="Wingdings" panose="05000000000000000000" pitchFamily="2" charset="2"/>
              <a:buNone/>
            </a:pPr>
            <a:r>
              <a:rPr lang="zh-CN" altLang="en-US" b="1">
                <a:latin typeface="方正姚体" panose="02010601030101010101" pitchFamily="2" charset="-122"/>
                <a:ea typeface="方正姚体" panose="02010601030101010101" pitchFamily="2" charset="-122"/>
              </a:rPr>
              <a:t>都</a:t>
            </a:r>
            <a:r>
              <a:rPr lang="zh-CN" altLang="en-US" b="1">
                <a:solidFill>
                  <a:srgbClr val="FF0000"/>
                </a:solidFill>
                <a:latin typeface="方正姚体" panose="02010601030101010101" pitchFamily="2" charset="-122"/>
                <a:ea typeface="方正姚体" panose="02010601030101010101" pitchFamily="2" charset="-122"/>
              </a:rPr>
              <a:t>不能指定其长度</a:t>
            </a:r>
            <a:r>
              <a:rPr lang="zh-CN" altLang="en-US" b="1">
                <a:latin typeface="方正姚体" panose="02010601030101010101" pitchFamily="2" charset="-122"/>
                <a:ea typeface="方正姚体" panose="02010601030101010101" pitchFamily="2" charset="-122"/>
              </a:rPr>
              <a:t>。</a:t>
            </a:r>
          </a:p>
        </p:txBody>
      </p:sp>
      <p:sp>
        <p:nvSpPr>
          <p:cNvPr id="12294" name="Rectangle 5"/>
          <p:cNvSpPr>
            <a:spLocks noChangeArrowheads="1"/>
          </p:cNvSpPr>
          <p:nvPr/>
        </p:nvSpPr>
        <p:spPr bwMode="auto">
          <a:xfrm>
            <a:off x="7467600" y="6324600"/>
            <a:ext cx="1600200" cy="457200"/>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hlink"/>
              </a:buClr>
              <a:buFont typeface="Wingdings" panose="05000000000000000000" pitchFamily="2" charset="2"/>
              <a:buChar char="v"/>
              <a:defRPr sz="3200">
                <a:solidFill>
                  <a:schemeClr val="tx1"/>
                </a:solidFill>
                <a:latin typeface="Tahom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ClrTx/>
              <a:buFontTx/>
              <a:buNone/>
            </a:pPr>
            <a:r>
              <a:rPr lang="zh-CN" altLang="en-US" sz="1800" b="1">
                <a:latin typeface="Arial" panose="020B0604020202020204" pitchFamily="34" charset="0"/>
                <a:ea typeface="宋体" panose="02010600030101010101" pitchFamily="2" charset="-122"/>
              </a:rPr>
              <a:t>见例题</a:t>
            </a:r>
            <a:r>
              <a:rPr lang="en-US" altLang="zh-CN" sz="1800" b="1">
                <a:latin typeface="Arial" panose="020B0604020202020204" pitchFamily="34" charset="0"/>
                <a:ea typeface="宋体" panose="02010600030101010101" pitchFamily="2" charset="-122"/>
              </a:rPr>
              <a:t>5.2,5.3</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ample">
  <a:themeElements>
    <a:clrScheme name="sample 3">
      <a:dk1>
        <a:srgbClr val="000000"/>
      </a:dk1>
      <a:lt1>
        <a:srgbClr val="FFFFFF"/>
      </a:lt1>
      <a:dk2>
        <a:srgbClr val="173D89"/>
      </a:dk2>
      <a:lt2>
        <a:srgbClr val="969696"/>
      </a:lt2>
      <a:accent1>
        <a:srgbClr val="9181E1"/>
      </a:accent1>
      <a:accent2>
        <a:srgbClr val="4CD2AF"/>
      </a:accent2>
      <a:accent3>
        <a:srgbClr val="FFFFFF"/>
      </a:accent3>
      <a:accent4>
        <a:srgbClr val="000000"/>
      </a:accent4>
      <a:accent5>
        <a:srgbClr val="C7C1EE"/>
      </a:accent5>
      <a:accent6>
        <a:srgbClr val="44BE9E"/>
      </a:accent6>
      <a:hlink>
        <a:srgbClr val="5FB6F1"/>
      </a:hlink>
      <a:folHlink>
        <a:srgbClr val="94B1EC"/>
      </a:folHlink>
    </a:clrScheme>
    <a:fontScheme name="sampl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000000"/>
        </a:dk1>
        <a:lt1>
          <a:srgbClr val="FFFFFF"/>
        </a:lt1>
        <a:dk2>
          <a:srgbClr val="7E6256"/>
        </a:dk2>
        <a:lt2>
          <a:srgbClr val="969696"/>
        </a:lt2>
        <a:accent1>
          <a:srgbClr val="E4CF84"/>
        </a:accent1>
        <a:accent2>
          <a:srgbClr val="92A5E0"/>
        </a:accent2>
        <a:accent3>
          <a:srgbClr val="FFFFFF"/>
        </a:accent3>
        <a:accent4>
          <a:srgbClr val="000000"/>
        </a:accent4>
        <a:accent5>
          <a:srgbClr val="EFE4C2"/>
        </a:accent5>
        <a:accent6>
          <a:srgbClr val="8495CB"/>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sample 2">
        <a:dk1>
          <a:srgbClr val="000000"/>
        </a:dk1>
        <a:lt1>
          <a:srgbClr val="FFFFFF"/>
        </a:lt1>
        <a:dk2>
          <a:srgbClr val="515F7B"/>
        </a:dk2>
        <a:lt2>
          <a:srgbClr val="808080"/>
        </a:lt2>
        <a:accent1>
          <a:srgbClr val="9FCAD3"/>
        </a:accent1>
        <a:accent2>
          <a:srgbClr val="8DB1F3"/>
        </a:accent2>
        <a:accent3>
          <a:srgbClr val="FFFFFF"/>
        </a:accent3>
        <a:accent4>
          <a:srgbClr val="000000"/>
        </a:accent4>
        <a:accent5>
          <a:srgbClr val="CDE1E6"/>
        </a:accent5>
        <a:accent6>
          <a:srgbClr val="7FA0DC"/>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sample 3">
        <a:dk1>
          <a:srgbClr val="000000"/>
        </a:dk1>
        <a:lt1>
          <a:srgbClr val="FFFFFF"/>
        </a:lt1>
        <a:dk2>
          <a:srgbClr val="173D89"/>
        </a:dk2>
        <a:lt2>
          <a:srgbClr val="969696"/>
        </a:lt2>
        <a:accent1>
          <a:srgbClr val="9181E1"/>
        </a:accent1>
        <a:accent2>
          <a:srgbClr val="4CD2AF"/>
        </a:accent2>
        <a:accent3>
          <a:srgbClr val="FFFFFF"/>
        </a:accent3>
        <a:accent4>
          <a:srgbClr val="000000"/>
        </a:accent4>
        <a:accent5>
          <a:srgbClr val="C7C1EE"/>
        </a:accent5>
        <a:accent6>
          <a:srgbClr val="44BE9E"/>
        </a:accent6>
        <a:hlink>
          <a:srgbClr val="5FB6F1"/>
        </a:hlink>
        <a:folHlink>
          <a:srgbClr val="94B1E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1091</TotalTime>
  <Words>1783</Words>
  <Application>Microsoft Office PowerPoint</Application>
  <PresentationFormat>全屏显示(4:3)</PresentationFormat>
  <Paragraphs>245</Paragraphs>
  <Slides>20</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方正姚体</vt:lpstr>
      <vt:lpstr>黑体</vt:lpstr>
      <vt:lpstr>宋体</vt:lpstr>
      <vt:lpstr>Arial</vt:lpstr>
      <vt:lpstr>Courier New</vt:lpstr>
      <vt:lpstr>Tahoma</vt:lpstr>
      <vt:lpstr>Times New Roman</vt:lpstr>
      <vt:lpstr>Verdana</vt:lpstr>
      <vt:lpstr>Wingdings</vt:lpstr>
      <vt:lpstr>sample</vt:lpstr>
      <vt:lpstr>第5章 数组与字符串</vt:lpstr>
      <vt:lpstr>本章主要内容</vt:lpstr>
      <vt:lpstr>5.1 数组的基本概念</vt:lpstr>
      <vt:lpstr>5.1 数组的基本概念</vt:lpstr>
      <vt:lpstr>5.1 数组的基本概念</vt:lpstr>
      <vt:lpstr>5.2 一维数组</vt:lpstr>
      <vt:lpstr>5.2 一维数组</vt:lpstr>
      <vt:lpstr>5.2 一维数组</vt:lpstr>
      <vt:lpstr>5.2 一维数组</vt:lpstr>
      <vt:lpstr>5.3 foreach语句与数组</vt:lpstr>
      <vt:lpstr>5.4 多维数组</vt:lpstr>
      <vt:lpstr>5.4 多维数组</vt:lpstr>
      <vt:lpstr>5.4 多维数组</vt:lpstr>
      <vt:lpstr>5.4 多维数组</vt:lpstr>
      <vt:lpstr>5.4 多维数组</vt:lpstr>
      <vt:lpstr>5.5 字符串</vt:lpstr>
      <vt:lpstr>5.5 字符串</vt:lpstr>
      <vt:lpstr>5.5 字符串</vt:lpstr>
      <vt:lpstr>5.5 字符串</vt:lpstr>
      <vt:lpstr>PowerPoint 演示文稿</vt:lpstr>
    </vt:vector>
  </TitlesOfParts>
  <Company>GuildDesign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Guojun</cp:lastModifiedBy>
  <cp:revision>106</cp:revision>
  <dcterms:created xsi:type="dcterms:W3CDTF">2004-08-26T06:30:40Z</dcterms:created>
  <dcterms:modified xsi:type="dcterms:W3CDTF">2018-08-31T02:58:06Z</dcterms:modified>
</cp:coreProperties>
</file>