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714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2" r:id="rId13"/>
    <p:sldId id="283" r:id="rId14"/>
    <p:sldId id="267" r:id="rId15"/>
    <p:sldId id="268" r:id="rId16"/>
    <p:sldId id="269" r:id="rId17"/>
    <p:sldId id="284" r:id="rId18"/>
    <p:sldId id="285" r:id="rId19"/>
    <p:sldId id="270" r:id="rId20"/>
    <p:sldId id="281" r:id="rId21"/>
    <p:sldId id="271" r:id="rId22"/>
    <p:sldId id="272" r:id="rId23"/>
    <p:sldId id="273" r:id="rId24"/>
    <p:sldId id="275" r:id="rId25"/>
    <p:sldId id="276" r:id="rId26"/>
    <p:sldId id="277" r:id="rId27"/>
    <p:sldId id="278" r:id="rId28"/>
    <p:sldId id="279" r:id="rId29"/>
    <p:sldId id="280" r:id="rId30"/>
    <p:sldId id="286" r:id="rId31"/>
  </p:sldIdLst>
  <p:sldSz cx="9144000" cy="6858000" type="screen4x3"/>
  <p:notesSz cx="6858000" cy="9144000"/>
  <p:embeddedFontLst>
    <p:embeddedFont>
      <p:font typeface="-윤명조120" panose="020B0600000101010101" charset="-127"/>
      <p:regular r:id="rId33"/>
    </p:embeddedFont>
    <p:embeddedFont>
      <p:font typeface="隶书" panose="02010509060101010101" pitchFamily="49" charset="-122"/>
      <p:regular r:id="rId34"/>
    </p:embeddedFont>
    <p:embeddedFont>
      <p:font typeface="方正姚体" panose="02010601030101010101" pitchFamily="2" charset="-122"/>
      <p:regular r:id="rId35"/>
    </p:embeddedFont>
    <p:embeddedFont>
      <p:font typeface="-윤명조230" panose="020B0600000101010101" charset="-127"/>
      <p:regular r:id="rId36"/>
    </p:embeddedFont>
    <p:embeddedFont>
      <p:font typeface="굴림" panose="020B0600000101010101" pitchFamily="34" charset="-127"/>
      <p:regular r:id="rId37"/>
    </p:embeddedFont>
    <p:embeddedFont>
      <p:font typeface="-쉬리M" panose="020B0600000101010101" charset="-127"/>
      <p:regular r:id="rId38"/>
    </p:embeddedFont>
    <p:embeddedFont>
      <p:font typeface="黑体" panose="02010609060101010101" pitchFamily="49" charset="-122"/>
      <p:regular r:id="rId39"/>
    </p:embeddedFont>
    <p:embeddedFont>
      <p:font typeface="-쉬리B" panose="020B0600000101010101" charset="-127"/>
      <p:regular r:id="rId40"/>
    </p:embeddedFont>
  </p:embeddedFontLst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00FFFF"/>
    <a:srgbClr val="003366"/>
    <a:srgbClr val="660066"/>
    <a:srgbClr val="FF0000"/>
    <a:srgbClr val="FFFF66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18" autoAdjust="0"/>
  </p:normalViewPr>
  <p:slideViewPr>
    <p:cSldViewPr>
      <p:cViewPr varScale="1">
        <p:scale>
          <a:sx n="62" d="100"/>
          <a:sy n="62" d="100"/>
        </p:scale>
        <p:origin x="1003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9707682-AC33-4554-8F7C-E11DDB79455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32535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34" charset="-127"/>
        <a:ea typeface="굴림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175" y="1143000"/>
            <a:ext cx="9144000" cy="5715000"/>
          </a:xfrm>
          <a:prstGeom prst="rect">
            <a:avLst/>
          </a:prstGeom>
          <a:solidFill>
            <a:srgbClr val="64007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152400" y="1450975"/>
            <a:ext cx="441325" cy="454025"/>
            <a:chOff x="5136" y="192"/>
            <a:chExt cx="278" cy="286"/>
          </a:xfrm>
        </p:grpSpPr>
        <p:sp>
          <p:nvSpPr>
            <p:cNvPr id="6" name="Freeform 4"/>
            <p:cNvSpPr>
              <a:spLocks noEditPoints="1"/>
            </p:cNvSpPr>
            <p:nvPr/>
          </p:nvSpPr>
          <p:spPr bwMode="auto">
            <a:xfrm>
              <a:off x="5136" y="199"/>
              <a:ext cx="275" cy="279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53" y="27"/>
                </a:cxn>
                <a:cxn ang="0">
                  <a:pos x="52" y="29"/>
                </a:cxn>
                <a:cxn ang="0">
                  <a:pos x="52" y="30"/>
                </a:cxn>
                <a:cxn ang="0">
                  <a:pos x="79" y="66"/>
                </a:cxn>
                <a:cxn ang="0">
                  <a:pos x="2" y="52"/>
                </a:cxn>
                <a:cxn ang="0">
                  <a:pos x="0" y="52"/>
                </a:cxn>
                <a:cxn ang="0">
                  <a:pos x="0" y="54"/>
                </a:cxn>
                <a:cxn ang="0">
                  <a:pos x="3" y="95"/>
                </a:cxn>
                <a:cxn ang="0">
                  <a:pos x="5" y="97"/>
                </a:cxn>
                <a:cxn ang="0">
                  <a:pos x="81" y="118"/>
                </a:cxn>
                <a:cxn ang="0">
                  <a:pos x="57" y="137"/>
                </a:cxn>
                <a:cxn ang="0">
                  <a:pos x="56" y="138"/>
                </a:cxn>
                <a:cxn ang="0">
                  <a:pos x="56" y="139"/>
                </a:cxn>
                <a:cxn ang="0">
                  <a:pos x="57" y="140"/>
                </a:cxn>
                <a:cxn ang="0">
                  <a:pos x="83" y="171"/>
                </a:cxn>
                <a:cxn ang="0">
                  <a:pos x="86" y="171"/>
                </a:cxn>
                <a:cxn ang="0">
                  <a:pos x="168" y="115"/>
                </a:cxn>
                <a:cxn ang="0">
                  <a:pos x="169" y="114"/>
                </a:cxn>
                <a:cxn ang="0">
                  <a:pos x="168" y="112"/>
                </a:cxn>
                <a:cxn ang="0">
                  <a:pos x="83" y="1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81" y="5"/>
                </a:cxn>
                <a:cxn ang="0">
                  <a:pos x="164" y="113"/>
                </a:cxn>
                <a:cxn ang="0">
                  <a:pos x="85" y="167"/>
                </a:cxn>
                <a:cxn ang="0">
                  <a:pos x="62" y="139"/>
                </a:cxn>
                <a:cxn ang="0">
                  <a:pos x="87" y="118"/>
                </a:cxn>
                <a:cxn ang="0">
                  <a:pos x="88" y="117"/>
                </a:cxn>
                <a:cxn ang="0">
                  <a:pos x="88" y="116"/>
                </a:cxn>
                <a:cxn ang="0">
                  <a:pos x="86" y="115"/>
                </a:cxn>
                <a:cxn ang="0">
                  <a:pos x="7" y="93"/>
                </a:cxn>
                <a:cxn ang="0">
                  <a:pos x="4" y="56"/>
                </a:cxn>
                <a:cxn ang="0">
                  <a:pos x="83" y="71"/>
                </a:cxn>
                <a:cxn ang="0">
                  <a:pos x="86" y="70"/>
                </a:cxn>
                <a:cxn ang="0">
                  <a:pos x="86" y="69"/>
                </a:cxn>
                <a:cxn ang="0">
                  <a:pos x="85" y="68"/>
                </a:cxn>
                <a:cxn ang="0">
                  <a:pos x="57" y="29"/>
                </a:cxn>
                <a:cxn ang="0">
                  <a:pos x="81" y="5"/>
                </a:cxn>
              </a:cxnLst>
              <a:rect l="0" t="0" r="r" b="b"/>
              <a:pathLst>
                <a:path w="169" h="172">
                  <a:moveTo>
                    <a:pt x="79" y="1"/>
                  </a:moveTo>
                  <a:lnTo>
                    <a:pt x="53" y="27"/>
                  </a:lnTo>
                  <a:cubicBezTo>
                    <a:pt x="52" y="28"/>
                    <a:pt x="52" y="28"/>
                    <a:pt x="52" y="29"/>
                  </a:cubicBezTo>
                  <a:cubicBezTo>
                    <a:pt x="52" y="29"/>
                    <a:pt x="52" y="30"/>
                    <a:pt x="52" y="30"/>
                  </a:cubicBezTo>
                  <a:cubicBezTo>
                    <a:pt x="52" y="30"/>
                    <a:pt x="74" y="59"/>
                    <a:pt x="79" y="66"/>
                  </a:cubicBezTo>
                  <a:cubicBezTo>
                    <a:pt x="70" y="64"/>
                    <a:pt x="2" y="52"/>
                    <a:pt x="2" y="52"/>
                  </a:cubicBezTo>
                  <a:cubicBezTo>
                    <a:pt x="1" y="52"/>
                    <a:pt x="1" y="52"/>
                    <a:pt x="0" y="52"/>
                  </a:cubicBezTo>
                  <a:cubicBezTo>
                    <a:pt x="0" y="53"/>
                    <a:pt x="0" y="53"/>
                    <a:pt x="0" y="54"/>
                  </a:cubicBezTo>
                  <a:cubicBezTo>
                    <a:pt x="0" y="54"/>
                    <a:pt x="3" y="95"/>
                    <a:pt x="3" y="95"/>
                  </a:cubicBezTo>
                  <a:cubicBezTo>
                    <a:pt x="3" y="96"/>
                    <a:pt x="4" y="96"/>
                    <a:pt x="5" y="97"/>
                  </a:cubicBezTo>
                  <a:cubicBezTo>
                    <a:pt x="5" y="97"/>
                    <a:pt x="74" y="116"/>
                    <a:pt x="81" y="118"/>
                  </a:cubicBezTo>
                  <a:cubicBezTo>
                    <a:pt x="76" y="122"/>
                    <a:pt x="57" y="137"/>
                    <a:pt x="57" y="137"/>
                  </a:cubicBezTo>
                  <a:cubicBezTo>
                    <a:pt x="57" y="137"/>
                    <a:pt x="56" y="138"/>
                    <a:pt x="56" y="138"/>
                  </a:cubicBezTo>
                  <a:cubicBezTo>
                    <a:pt x="56" y="138"/>
                    <a:pt x="56" y="138"/>
                    <a:pt x="56" y="139"/>
                  </a:cubicBezTo>
                  <a:cubicBezTo>
                    <a:pt x="56" y="139"/>
                    <a:pt x="57" y="140"/>
                    <a:pt x="57" y="140"/>
                  </a:cubicBezTo>
                  <a:lnTo>
                    <a:pt x="83" y="171"/>
                  </a:lnTo>
                  <a:cubicBezTo>
                    <a:pt x="84" y="172"/>
                    <a:pt x="85" y="172"/>
                    <a:pt x="86" y="171"/>
                  </a:cubicBezTo>
                  <a:lnTo>
                    <a:pt x="168" y="115"/>
                  </a:lnTo>
                  <a:cubicBezTo>
                    <a:pt x="168" y="115"/>
                    <a:pt x="169" y="114"/>
                    <a:pt x="169" y="114"/>
                  </a:cubicBezTo>
                  <a:cubicBezTo>
                    <a:pt x="169" y="113"/>
                    <a:pt x="169" y="112"/>
                    <a:pt x="168" y="112"/>
                  </a:cubicBezTo>
                  <a:lnTo>
                    <a:pt x="83" y="1"/>
                  </a:lnTo>
                  <a:cubicBezTo>
                    <a:pt x="82" y="0"/>
                    <a:pt x="82" y="0"/>
                    <a:pt x="81" y="0"/>
                  </a:cubicBezTo>
                  <a:cubicBezTo>
                    <a:pt x="80" y="0"/>
                    <a:pt x="80" y="0"/>
                    <a:pt x="79" y="1"/>
                  </a:cubicBezTo>
                  <a:close/>
                  <a:moveTo>
                    <a:pt x="81" y="5"/>
                  </a:moveTo>
                  <a:cubicBezTo>
                    <a:pt x="83" y="9"/>
                    <a:pt x="161" y="109"/>
                    <a:pt x="164" y="113"/>
                  </a:cubicBezTo>
                  <a:cubicBezTo>
                    <a:pt x="160" y="115"/>
                    <a:pt x="88" y="164"/>
                    <a:pt x="85" y="167"/>
                  </a:cubicBezTo>
                  <a:cubicBezTo>
                    <a:pt x="83" y="164"/>
                    <a:pt x="64" y="142"/>
                    <a:pt x="62" y="139"/>
                  </a:cubicBezTo>
                  <a:cubicBezTo>
                    <a:pt x="64" y="136"/>
                    <a:pt x="87" y="118"/>
                    <a:pt x="87" y="118"/>
                  </a:cubicBezTo>
                  <a:cubicBezTo>
                    <a:pt x="87" y="118"/>
                    <a:pt x="88" y="117"/>
                    <a:pt x="88" y="117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88" y="115"/>
                    <a:pt x="87" y="115"/>
                    <a:pt x="86" y="115"/>
                  </a:cubicBezTo>
                  <a:cubicBezTo>
                    <a:pt x="86" y="115"/>
                    <a:pt x="10" y="94"/>
                    <a:pt x="7" y="93"/>
                  </a:cubicBezTo>
                  <a:cubicBezTo>
                    <a:pt x="7" y="90"/>
                    <a:pt x="4" y="61"/>
                    <a:pt x="4" y="56"/>
                  </a:cubicBezTo>
                  <a:cubicBezTo>
                    <a:pt x="9" y="57"/>
                    <a:pt x="83" y="71"/>
                    <a:pt x="83" y="71"/>
                  </a:cubicBezTo>
                  <a:cubicBezTo>
                    <a:pt x="84" y="72"/>
                    <a:pt x="85" y="71"/>
                    <a:pt x="86" y="70"/>
                  </a:cubicBezTo>
                  <a:cubicBezTo>
                    <a:pt x="86" y="70"/>
                    <a:pt x="86" y="70"/>
                    <a:pt x="86" y="69"/>
                  </a:cubicBezTo>
                  <a:cubicBezTo>
                    <a:pt x="86" y="69"/>
                    <a:pt x="86" y="68"/>
                    <a:pt x="85" y="68"/>
                  </a:cubicBezTo>
                  <a:cubicBezTo>
                    <a:pt x="85" y="68"/>
                    <a:pt x="59" y="32"/>
                    <a:pt x="57" y="29"/>
                  </a:cubicBezTo>
                  <a:cubicBezTo>
                    <a:pt x="59" y="27"/>
                    <a:pt x="78" y="8"/>
                    <a:pt x="81" y="5"/>
                  </a:cubicBezTo>
                  <a:close/>
                </a:path>
              </a:pathLst>
            </a:custGeom>
            <a:solidFill>
              <a:srgbClr val="844EA6">
                <a:alpha val="50000"/>
              </a:srgbClr>
            </a:solidFill>
            <a:ln w="0">
              <a:solidFill>
                <a:srgbClr val="844EA6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5263" y="192"/>
              <a:ext cx="151" cy="19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3" y="8"/>
                </a:cxn>
                <a:cxn ang="0">
                  <a:pos x="21" y="4"/>
                </a:cxn>
                <a:cxn ang="0">
                  <a:pos x="89" y="91"/>
                </a:cxn>
                <a:cxn ang="0">
                  <a:pos x="86" y="117"/>
                </a:cxn>
                <a:cxn ang="0">
                  <a:pos x="88" y="119"/>
                </a:cxn>
                <a:cxn ang="0">
                  <a:pos x="91" y="117"/>
                </a:cxn>
                <a:cxn ang="0">
                  <a:pos x="93" y="90"/>
                </a:cxn>
                <a:cxn ang="0">
                  <a:pos x="92" y="89"/>
                </a:cxn>
                <a:cxn ang="0">
                  <a:pos x="23" y="0"/>
                </a:cxn>
                <a:cxn ang="0">
                  <a:pos x="21" y="0"/>
                </a:cxn>
              </a:cxnLst>
              <a:rect l="0" t="0" r="r" b="b"/>
              <a:pathLst>
                <a:path w="93" h="119">
                  <a:moveTo>
                    <a:pt x="21" y="0"/>
                  </a:moveTo>
                  <a:lnTo>
                    <a:pt x="2" y="4"/>
                  </a:lnTo>
                  <a:cubicBezTo>
                    <a:pt x="1" y="4"/>
                    <a:pt x="0" y="6"/>
                    <a:pt x="1" y="7"/>
                  </a:cubicBezTo>
                  <a:cubicBezTo>
                    <a:pt x="1" y="8"/>
                    <a:pt x="2" y="9"/>
                    <a:pt x="3" y="8"/>
                  </a:cubicBezTo>
                  <a:cubicBezTo>
                    <a:pt x="3" y="8"/>
                    <a:pt x="18" y="5"/>
                    <a:pt x="21" y="4"/>
                  </a:cubicBezTo>
                  <a:cubicBezTo>
                    <a:pt x="22" y="6"/>
                    <a:pt x="88" y="89"/>
                    <a:pt x="89" y="91"/>
                  </a:cubicBezTo>
                  <a:cubicBezTo>
                    <a:pt x="88" y="92"/>
                    <a:pt x="86" y="117"/>
                    <a:pt x="86" y="117"/>
                  </a:cubicBezTo>
                  <a:cubicBezTo>
                    <a:pt x="86" y="118"/>
                    <a:pt x="87" y="119"/>
                    <a:pt x="88" y="119"/>
                  </a:cubicBezTo>
                  <a:cubicBezTo>
                    <a:pt x="90" y="119"/>
                    <a:pt x="91" y="119"/>
                    <a:pt x="91" y="117"/>
                  </a:cubicBezTo>
                  <a:lnTo>
                    <a:pt x="93" y="90"/>
                  </a:lnTo>
                  <a:cubicBezTo>
                    <a:pt x="93" y="90"/>
                    <a:pt x="93" y="89"/>
                    <a:pt x="92" y="89"/>
                  </a:cubicBezTo>
                  <a:lnTo>
                    <a:pt x="23" y="0"/>
                  </a:lnTo>
                  <a:cubicBezTo>
                    <a:pt x="23" y="0"/>
                    <a:pt x="22" y="0"/>
                    <a:pt x="21" y="0"/>
                  </a:cubicBezTo>
                  <a:close/>
                </a:path>
              </a:pathLst>
            </a:custGeom>
            <a:solidFill>
              <a:srgbClr val="844EA6"/>
            </a:solidFill>
            <a:ln w="0">
              <a:solidFill>
                <a:srgbClr val="844EA6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227" y="380"/>
              <a:ext cx="38" cy="48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10" y="10"/>
                </a:cxn>
                <a:cxn ang="0">
                  <a:pos x="1" y="25"/>
                </a:cxn>
                <a:cxn ang="0">
                  <a:pos x="1" y="28"/>
                </a:cxn>
                <a:cxn ang="0">
                  <a:pos x="4" y="28"/>
                </a:cxn>
                <a:cxn ang="0">
                  <a:pos x="13" y="13"/>
                </a:cxn>
                <a:cxn ang="0">
                  <a:pos x="22" y="3"/>
                </a:cxn>
                <a:cxn ang="0">
                  <a:pos x="22" y="0"/>
                </a:cxn>
                <a:cxn ang="0">
                  <a:pos x="19" y="1"/>
                </a:cxn>
              </a:cxnLst>
              <a:rect l="0" t="0" r="r" b="b"/>
              <a:pathLst>
                <a:path w="23" h="29">
                  <a:moveTo>
                    <a:pt x="19" y="1"/>
                  </a:moveTo>
                  <a:lnTo>
                    <a:pt x="10" y="10"/>
                  </a:lnTo>
                  <a:cubicBezTo>
                    <a:pt x="10" y="10"/>
                    <a:pt x="1" y="25"/>
                    <a:pt x="1" y="25"/>
                  </a:cubicBezTo>
                  <a:cubicBezTo>
                    <a:pt x="0" y="26"/>
                    <a:pt x="0" y="28"/>
                    <a:pt x="1" y="28"/>
                  </a:cubicBezTo>
                  <a:cubicBezTo>
                    <a:pt x="2" y="29"/>
                    <a:pt x="4" y="29"/>
                    <a:pt x="4" y="28"/>
                  </a:cubicBezTo>
                  <a:cubicBezTo>
                    <a:pt x="4" y="28"/>
                    <a:pt x="13" y="13"/>
                    <a:pt x="13" y="13"/>
                  </a:cubicBezTo>
                  <a:cubicBezTo>
                    <a:pt x="13" y="13"/>
                    <a:pt x="22" y="3"/>
                    <a:pt x="22" y="3"/>
                  </a:cubicBezTo>
                  <a:cubicBezTo>
                    <a:pt x="23" y="3"/>
                    <a:pt x="23" y="1"/>
                    <a:pt x="22" y="0"/>
                  </a:cubicBezTo>
                  <a:cubicBezTo>
                    <a:pt x="21" y="0"/>
                    <a:pt x="20" y="0"/>
                    <a:pt x="19" y="1"/>
                  </a:cubicBezTo>
                  <a:close/>
                </a:path>
              </a:pathLst>
            </a:custGeom>
            <a:solidFill>
              <a:srgbClr val="844EA6"/>
            </a:solidFill>
            <a:ln w="0">
              <a:solidFill>
                <a:srgbClr val="844EA6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136" y="264"/>
              <a:ext cx="114" cy="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3" y="16"/>
                </a:cxn>
                <a:cxn ang="0">
                  <a:pos x="28" y="4"/>
                </a:cxn>
                <a:cxn ang="0">
                  <a:pos x="68" y="10"/>
                </a:cxn>
                <a:cxn ang="0">
                  <a:pos x="70" y="8"/>
                </a:cxn>
                <a:cxn ang="0">
                  <a:pos x="68" y="6"/>
                </a:cxn>
                <a:cxn ang="0">
                  <a:pos x="28" y="0"/>
                </a:cxn>
                <a:cxn ang="0">
                  <a:pos x="26" y="0"/>
                </a:cxn>
              </a:cxnLst>
              <a:rect l="0" t="0" r="r" b="b"/>
              <a:pathLst>
                <a:path w="70" h="16">
                  <a:moveTo>
                    <a:pt x="26" y="0"/>
                  </a:moveTo>
                  <a:lnTo>
                    <a:pt x="1" y="12"/>
                  </a:lnTo>
                  <a:cubicBezTo>
                    <a:pt x="0" y="12"/>
                    <a:pt x="0" y="14"/>
                    <a:pt x="0" y="15"/>
                  </a:cubicBezTo>
                  <a:cubicBezTo>
                    <a:pt x="0" y="16"/>
                    <a:pt x="1" y="16"/>
                    <a:pt x="3" y="16"/>
                  </a:cubicBezTo>
                  <a:cubicBezTo>
                    <a:pt x="3" y="16"/>
                    <a:pt x="27" y="4"/>
                    <a:pt x="28" y="4"/>
                  </a:cubicBezTo>
                  <a:cubicBezTo>
                    <a:pt x="29" y="4"/>
                    <a:pt x="68" y="10"/>
                    <a:pt x="68" y="10"/>
                  </a:cubicBezTo>
                  <a:cubicBezTo>
                    <a:pt x="69" y="10"/>
                    <a:pt x="70" y="9"/>
                    <a:pt x="70" y="8"/>
                  </a:cubicBezTo>
                  <a:cubicBezTo>
                    <a:pt x="70" y="7"/>
                    <a:pt x="69" y="6"/>
                    <a:pt x="68" y="6"/>
                  </a:cubicBezTo>
                  <a:lnTo>
                    <a:pt x="28" y="0"/>
                  </a:lnTo>
                  <a:cubicBezTo>
                    <a:pt x="27" y="0"/>
                    <a:pt x="27" y="0"/>
                    <a:pt x="26" y="0"/>
                  </a:cubicBezTo>
                  <a:close/>
                </a:path>
              </a:pathLst>
            </a:custGeom>
            <a:solidFill>
              <a:srgbClr val="844EA6"/>
            </a:solidFill>
            <a:ln w="0">
              <a:solidFill>
                <a:srgbClr val="844EA6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0" y="1447800"/>
            <a:ext cx="9137650" cy="428625"/>
            <a:chOff x="0" y="978"/>
            <a:chExt cx="5756" cy="270"/>
          </a:xfrm>
        </p:grpSpPr>
        <p:sp>
          <p:nvSpPr>
            <p:cNvPr id="11" name="Line 9"/>
            <p:cNvSpPr>
              <a:spLocks noChangeShapeType="1"/>
            </p:cNvSpPr>
            <p:nvPr/>
          </p:nvSpPr>
          <p:spPr bwMode="auto">
            <a:xfrm>
              <a:off x="0" y="1038"/>
              <a:ext cx="5756" cy="0"/>
            </a:xfrm>
            <a:prstGeom prst="line">
              <a:avLst/>
            </a:prstGeom>
            <a:noFill/>
            <a:ln w="9525">
              <a:solidFill>
                <a:srgbClr val="844EA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>
              <a:off x="0" y="1068"/>
              <a:ext cx="5756" cy="0"/>
            </a:xfrm>
            <a:prstGeom prst="line">
              <a:avLst/>
            </a:prstGeom>
            <a:noFill/>
            <a:ln w="9525">
              <a:solidFill>
                <a:srgbClr val="844EA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0" y="978"/>
              <a:ext cx="5756" cy="0"/>
            </a:xfrm>
            <a:prstGeom prst="line">
              <a:avLst/>
            </a:prstGeom>
            <a:noFill/>
            <a:ln w="9525">
              <a:solidFill>
                <a:srgbClr val="844EA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0" y="1097"/>
              <a:ext cx="5756" cy="0"/>
            </a:xfrm>
            <a:prstGeom prst="line">
              <a:avLst/>
            </a:prstGeom>
            <a:noFill/>
            <a:ln w="9525">
              <a:solidFill>
                <a:srgbClr val="844EA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0" y="1009"/>
              <a:ext cx="5756" cy="0"/>
            </a:xfrm>
            <a:prstGeom prst="line">
              <a:avLst/>
            </a:prstGeom>
            <a:noFill/>
            <a:ln w="9525">
              <a:solidFill>
                <a:srgbClr val="844EA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>
              <a:off x="0" y="1129"/>
              <a:ext cx="5756" cy="0"/>
            </a:xfrm>
            <a:prstGeom prst="line">
              <a:avLst/>
            </a:prstGeom>
            <a:noFill/>
            <a:ln w="9525">
              <a:solidFill>
                <a:srgbClr val="844EA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0" y="1158"/>
              <a:ext cx="5756" cy="0"/>
            </a:xfrm>
            <a:prstGeom prst="line">
              <a:avLst/>
            </a:prstGeom>
            <a:noFill/>
            <a:ln w="9525">
              <a:solidFill>
                <a:srgbClr val="844EA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0" y="1189"/>
              <a:ext cx="5756" cy="0"/>
            </a:xfrm>
            <a:prstGeom prst="line">
              <a:avLst/>
            </a:prstGeom>
            <a:noFill/>
            <a:ln w="9525">
              <a:solidFill>
                <a:srgbClr val="844EA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0" y="1218"/>
              <a:ext cx="5756" cy="0"/>
            </a:xfrm>
            <a:prstGeom prst="line">
              <a:avLst/>
            </a:prstGeom>
            <a:noFill/>
            <a:ln w="9525">
              <a:solidFill>
                <a:srgbClr val="844EA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>
              <a:off x="0" y="1248"/>
              <a:ext cx="5756" cy="0"/>
            </a:xfrm>
            <a:prstGeom prst="line">
              <a:avLst/>
            </a:prstGeom>
            <a:noFill/>
            <a:ln w="9525">
              <a:solidFill>
                <a:srgbClr val="844EA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0" y="2133600"/>
            <a:ext cx="9144000" cy="37338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BEA6D0"/>
              </a:gs>
            </a:gsLst>
            <a:lin ang="5400000" scaled="1"/>
          </a:gra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22" name="Picture 20" descr="Image-0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Line 21"/>
          <p:cNvSpPr>
            <a:spLocks noChangeShapeType="1"/>
          </p:cNvSpPr>
          <p:nvPr/>
        </p:nvSpPr>
        <p:spPr bwMode="auto">
          <a:xfrm>
            <a:off x="0" y="6442075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>
            <a:off x="0" y="6489700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>
            <a:off x="0" y="6343650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>
            <a:off x="0" y="6534150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>
            <a:off x="0" y="6386513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>
            <a:off x="0" y="6589713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9" name="Line 27"/>
          <p:cNvSpPr>
            <a:spLocks noChangeShapeType="1"/>
          </p:cNvSpPr>
          <p:nvPr/>
        </p:nvSpPr>
        <p:spPr bwMode="auto">
          <a:xfrm>
            <a:off x="0" y="6635750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>
            <a:off x="0" y="6689725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1" name="Line 29"/>
          <p:cNvSpPr>
            <a:spLocks noChangeShapeType="1"/>
          </p:cNvSpPr>
          <p:nvPr/>
        </p:nvSpPr>
        <p:spPr bwMode="auto">
          <a:xfrm>
            <a:off x="6350" y="6734175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2" name="Line 30"/>
          <p:cNvSpPr>
            <a:spLocks noChangeShapeType="1"/>
          </p:cNvSpPr>
          <p:nvPr/>
        </p:nvSpPr>
        <p:spPr bwMode="auto">
          <a:xfrm>
            <a:off x="0" y="6781800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33" name="Group 31"/>
          <p:cNvGrpSpPr>
            <a:grpSpLocks/>
          </p:cNvGrpSpPr>
          <p:nvPr/>
        </p:nvGrpSpPr>
        <p:grpSpPr bwMode="auto">
          <a:xfrm>
            <a:off x="200025" y="6589713"/>
            <a:ext cx="8562975" cy="211137"/>
            <a:chOff x="96" y="4049"/>
            <a:chExt cx="5394" cy="156"/>
          </a:xfrm>
        </p:grpSpPr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96" y="4055"/>
              <a:ext cx="94" cy="144"/>
            </a:xfrm>
            <a:prstGeom prst="rect">
              <a:avLst/>
            </a:prstGeom>
            <a:solidFill>
              <a:srgbClr val="A500CC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558" y="4055"/>
              <a:ext cx="95" cy="144"/>
            </a:xfrm>
            <a:prstGeom prst="rect">
              <a:avLst/>
            </a:prstGeom>
            <a:solidFill>
              <a:srgbClr val="AC8DC3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634" y="4055"/>
              <a:ext cx="95" cy="144"/>
            </a:xfrm>
            <a:prstGeom prst="rect">
              <a:avLst/>
            </a:prstGeom>
            <a:solidFill>
              <a:srgbClr val="B469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672" y="4055"/>
              <a:ext cx="88" cy="144"/>
            </a:xfrm>
            <a:prstGeom prst="rect">
              <a:avLst/>
            </a:prstGeom>
            <a:solidFill>
              <a:srgbClr val="9933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1089" y="4049"/>
              <a:ext cx="95" cy="144"/>
            </a:xfrm>
            <a:prstGeom prst="rect">
              <a:avLst/>
            </a:prstGeom>
            <a:solidFill>
              <a:srgbClr val="800080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1171" y="4049"/>
              <a:ext cx="89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222" y="4049"/>
              <a:ext cx="63" cy="144"/>
            </a:xfrm>
            <a:prstGeom prst="rect">
              <a:avLst/>
            </a:prstGeom>
            <a:solidFill>
              <a:srgbClr val="FFCC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1386" y="4055"/>
              <a:ext cx="63" cy="144"/>
            </a:xfrm>
            <a:prstGeom prst="rect">
              <a:avLst/>
            </a:prstGeom>
            <a:solidFill>
              <a:srgbClr val="D183D3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1424" y="4055"/>
              <a:ext cx="63" cy="144"/>
            </a:xfrm>
            <a:prstGeom prst="rect">
              <a:avLst/>
            </a:prstGeom>
            <a:solidFill>
              <a:srgbClr val="B469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1468" y="4055"/>
              <a:ext cx="64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494" y="4055"/>
              <a:ext cx="63" cy="144"/>
            </a:xfrm>
            <a:prstGeom prst="rect">
              <a:avLst/>
            </a:prstGeom>
            <a:solidFill>
              <a:srgbClr val="D183D3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2410" y="4055"/>
              <a:ext cx="64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2442" y="4055"/>
              <a:ext cx="63" cy="144"/>
            </a:xfrm>
            <a:prstGeom prst="rect">
              <a:avLst/>
            </a:prstGeom>
            <a:solidFill>
              <a:srgbClr val="D183D3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2493" y="4055"/>
              <a:ext cx="63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2550" y="4055"/>
              <a:ext cx="63" cy="144"/>
            </a:xfrm>
            <a:prstGeom prst="rect">
              <a:avLst/>
            </a:prstGeom>
            <a:solidFill>
              <a:srgbClr val="FFCC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5395" y="4055"/>
              <a:ext cx="63" cy="144"/>
            </a:xfrm>
            <a:prstGeom prst="rect">
              <a:avLst/>
            </a:prstGeom>
            <a:solidFill>
              <a:srgbClr val="9933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5338" y="4055"/>
              <a:ext cx="63" cy="144"/>
            </a:xfrm>
            <a:prstGeom prst="rect">
              <a:avLst/>
            </a:prstGeom>
            <a:solidFill>
              <a:srgbClr val="B469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4851" y="4061"/>
              <a:ext cx="63" cy="144"/>
            </a:xfrm>
            <a:prstGeom prst="rect">
              <a:avLst/>
            </a:prstGeom>
            <a:solidFill>
              <a:srgbClr val="CC00CC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5199" y="4055"/>
              <a:ext cx="63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5167" y="4049"/>
              <a:ext cx="68" cy="156"/>
            </a:xfrm>
            <a:prstGeom prst="rect">
              <a:avLst/>
            </a:prstGeom>
            <a:solidFill>
              <a:srgbClr val="64007D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5140" y="4055"/>
              <a:ext cx="64" cy="144"/>
            </a:xfrm>
            <a:prstGeom prst="rect">
              <a:avLst/>
            </a:prstGeom>
            <a:solidFill>
              <a:srgbClr val="B469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4352" y="4055"/>
              <a:ext cx="64" cy="144"/>
            </a:xfrm>
            <a:prstGeom prst="rect">
              <a:avLst/>
            </a:prstGeom>
            <a:solidFill>
              <a:srgbClr val="D183D3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4112" y="4055"/>
              <a:ext cx="63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3624" y="4055"/>
              <a:ext cx="64" cy="144"/>
            </a:xfrm>
            <a:prstGeom prst="rect">
              <a:avLst/>
            </a:prstGeom>
            <a:solidFill>
              <a:srgbClr val="D183D3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3580" y="4055"/>
              <a:ext cx="63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3536" y="4055"/>
              <a:ext cx="63" cy="144"/>
            </a:xfrm>
            <a:prstGeom prst="rect">
              <a:avLst/>
            </a:prstGeom>
            <a:solidFill>
              <a:srgbClr val="FFCC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0" name="Rectangle 58"/>
            <p:cNvSpPr>
              <a:spLocks noChangeArrowheads="1"/>
            </p:cNvSpPr>
            <p:nvPr/>
          </p:nvSpPr>
          <p:spPr bwMode="auto">
            <a:xfrm>
              <a:off x="5427" y="4055"/>
              <a:ext cx="63" cy="144"/>
            </a:xfrm>
            <a:prstGeom prst="rect">
              <a:avLst/>
            </a:prstGeom>
            <a:solidFill>
              <a:srgbClr val="CC00CC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61" name="Group 64"/>
          <p:cNvGrpSpPr>
            <a:grpSpLocks/>
          </p:cNvGrpSpPr>
          <p:nvPr/>
        </p:nvGrpSpPr>
        <p:grpSpPr bwMode="auto">
          <a:xfrm>
            <a:off x="7851775" y="179388"/>
            <a:ext cx="1050925" cy="942975"/>
            <a:chOff x="144" y="144"/>
            <a:chExt cx="480" cy="431"/>
          </a:xfrm>
        </p:grpSpPr>
        <p:sp>
          <p:nvSpPr>
            <p:cNvPr id="62" name="Freeform 65"/>
            <p:cNvSpPr>
              <a:spLocks/>
            </p:cNvSpPr>
            <p:nvPr/>
          </p:nvSpPr>
          <p:spPr bwMode="auto">
            <a:xfrm>
              <a:off x="397" y="156"/>
              <a:ext cx="99" cy="19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3" y="0"/>
                </a:cxn>
                <a:cxn ang="0">
                  <a:pos x="20" y="34"/>
                </a:cxn>
                <a:cxn ang="0">
                  <a:pos x="0" y="49"/>
                </a:cxn>
                <a:cxn ang="0">
                  <a:pos x="0" y="7"/>
                </a:cxn>
              </a:cxnLst>
              <a:rect l="0" t="0" r="r" b="b"/>
              <a:pathLst>
                <a:path w="23" h="49">
                  <a:moveTo>
                    <a:pt x="0" y="7"/>
                  </a:moveTo>
                  <a:lnTo>
                    <a:pt x="23" y="0"/>
                  </a:lnTo>
                  <a:lnTo>
                    <a:pt x="20" y="34"/>
                  </a:lnTo>
                  <a:lnTo>
                    <a:pt x="0" y="49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D8C9E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>
              <a:off x="264" y="144"/>
              <a:ext cx="231" cy="41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6" y="0"/>
                </a:cxn>
                <a:cxn ang="0">
                  <a:pos x="54" y="3"/>
                </a:cxn>
                <a:cxn ang="0">
                  <a:pos x="31" y="10"/>
                </a:cxn>
                <a:cxn ang="0">
                  <a:pos x="0" y="4"/>
                </a:cxn>
              </a:cxnLst>
              <a:rect l="0" t="0" r="r" b="b"/>
              <a:pathLst>
                <a:path w="54" h="10">
                  <a:moveTo>
                    <a:pt x="0" y="4"/>
                  </a:moveTo>
                  <a:lnTo>
                    <a:pt x="26" y="0"/>
                  </a:lnTo>
                  <a:lnTo>
                    <a:pt x="54" y="3"/>
                  </a:lnTo>
                  <a:lnTo>
                    <a:pt x="31" y="1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161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" name="Freeform 67"/>
            <p:cNvSpPr>
              <a:spLocks/>
            </p:cNvSpPr>
            <p:nvPr/>
          </p:nvSpPr>
          <p:spPr bwMode="auto">
            <a:xfrm>
              <a:off x="264" y="161"/>
              <a:ext cx="133" cy="1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6"/>
                </a:cxn>
                <a:cxn ang="0">
                  <a:pos x="31" y="48"/>
                </a:cxn>
                <a:cxn ang="0">
                  <a:pos x="5" y="36"/>
                </a:cxn>
                <a:cxn ang="0">
                  <a:pos x="0" y="0"/>
                </a:cxn>
              </a:cxnLst>
              <a:rect l="0" t="0" r="r" b="b"/>
              <a:pathLst>
                <a:path w="31" h="48">
                  <a:moveTo>
                    <a:pt x="0" y="0"/>
                  </a:moveTo>
                  <a:lnTo>
                    <a:pt x="31" y="6"/>
                  </a:lnTo>
                  <a:lnTo>
                    <a:pt x="31" y="48"/>
                  </a:lnTo>
                  <a:lnTo>
                    <a:pt x="5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4007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5" name="Freeform 68"/>
            <p:cNvSpPr>
              <a:spLocks/>
            </p:cNvSpPr>
            <p:nvPr/>
          </p:nvSpPr>
          <p:spPr bwMode="auto">
            <a:xfrm>
              <a:off x="397" y="295"/>
              <a:ext cx="227" cy="134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0" y="33"/>
                </a:cxn>
                <a:cxn ang="0">
                  <a:pos x="0" y="15"/>
                </a:cxn>
                <a:cxn ang="0">
                  <a:pos x="20" y="0"/>
                </a:cxn>
                <a:cxn ang="0">
                  <a:pos x="53" y="12"/>
                </a:cxn>
              </a:cxnLst>
              <a:rect l="0" t="0" r="r" b="b"/>
              <a:pathLst>
                <a:path w="53" h="33">
                  <a:moveTo>
                    <a:pt x="53" y="12"/>
                  </a:moveTo>
                  <a:lnTo>
                    <a:pt x="40" y="33"/>
                  </a:lnTo>
                  <a:lnTo>
                    <a:pt x="0" y="15"/>
                  </a:lnTo>
                  <a:lnTo>
                    <a:pt x="20" y="0"/>
                  </a:lnTo>
                  <a:lnTo>
                    <a:pt x="53" y="12"/>
                  </a:lnTo>
                  <a:close/>
                </a:path>
              </a:pathLst>
            </a:custGeom>
            <a:solidFill>
              <a:srgbClr val="E161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>
              <a:off x="144" y="307"/>
              <a:ext cx="253" cy="149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5" y="37"/>
                </a:cxn>
                <a:cxn ang="0">
                  <a:pos x="59" y="12"/>
                </a:cxn>
                <a:cxn ang="0">
                  <a:pos x="33" y="0"/>
                </a:cxn>
                <a:cxn ang="0">
                  <a:pos x="0" y="16"/>
                </a:cxn>
              </a:cxnLst>
              <a:rect l="0" t="0" r="r" b="b"/>
              <a:pathLst>
                <a:path w="59" h="37">
                  <a:moveTo>
                    <a:pt x="0" y="16"/>
                  </a:moveTo>
                  <a:lnTo>
                    <a:pt x="25" y="37"/>
                  </a:lnTo>
                  <a:lnTo>
                    <a:pt x="59" y="12"/>
                  </a:lnTo>
                  <a:lnTo>
                    <a:pt x="33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E161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7" name="Freeform 70"/>
            <p:cNvSpPr>
              <a:spLocks/>
            </p:cNvSpPr>
            <p:nvPr/>
          </p:nvSpPr>
          <p:spPr bwMode="auto">
            <a:xfrm>
              <a:off x="144" y="372"/>
              <a:ext cx="141" cy="203"/>
            </a:xfrm>
            <a:custGeom>
              <a:avLst/>
              <a:gdLst/>
              <a:ahLst/>
              <a:cxnLst>
                <a:cxn ang="0">
                  <a:pos x="33" y="50"/>
                </a:cxn>
                <a:cxn ang="0">
                  <a:pos x="10" y="28"/>
                </a:cxn>
                <a:cxn ang="0">
                  <a:pos x="0" y="0"/>
                </a:cxn>
                <a:cxn ang="0">
                  <a:pos x="25" y="21"/>
                </a:cxn>
                <a:cxn ang="0">
                  <a:pos x="33" y="50"/>
                </a:cxn>
              </a:cxnLst>
              <a:rect l="0" t="0" r="r" b="b"/>
              <a:pathLst>
                <a:path w="33" h="50">
                  <a:moveTo>
                    <a:pt x="33" y="50"/>
                  </a:moveTo>
                  <a:lnTo>
                    <a:pt x="10" y="28"/>
                  </a:lnTo>
                  <a:lnTo>
                    <a:pt x="0" y="0"/>
                  </a:lnTo>
                  <a:lnTo>
                    <a:pt x="25" y="21"/>
                  </a:lnTo>
                  <a:lnTo>
                    <a:pt x="33" y="50"/>
                  </a:lnTo>
                  <a:close/>
                </a:path>
              </a:pathLst>
            </a:custGeom>
            <a:solidFill>
              <a:srgbClr val="64007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>
              <a:off x="397" y="355"/>
              <a:ext cx="171" cy="192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31" y="47"/>
                </a:cxn>
                <a:cxn ang="0">
                  <a:pos x="40" y="18"/>
                </a:cxn>
                <a:cxn ang="0">
                  <a:pos x="0" y="0"/>
                </a:cxn>
                <a:cxn ang="0">
                  <a:pos x="0" y="27"/>
                </a:cxn>
              </a:cxnLst>
              <a:rect l="0" t="0" r="r" b="b"/>
              <a:pathLst>
                <a:path w="40" h="47">
                  <a:moveTo>
                    <a:pt x="0" y="27"/>
                  </a:moveTo>
                  <a:lnTo>
                    <a:pt x="31" y="47"/>
                  </a:lnTo>
                  <a:lnTo>
                    <a:pt x="40" y="18"/>
                  </a:lnTo>
                  <a:lnTo>
                    <a:pt x="0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64007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9" name="Freeform 72"/>
            <p:cNvSpPr>
              <a:spLocks/>
            </p:cNvSpPr>
            <p:nvPr/>
          </p:nvSpPr>
          <p:spPr bwMode="auto">
            <a:xfrm>
              <a:off x="251" y="355"/>
              <a:ext cx="146" cy="22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34" y="27"/>
                </a:cxn>
                <a:cxn ang="0">
                  <a:pos x="34" y="0"/>
                </a:cxn>
                <a:cxn ang="0">
                  <a:pos x="0" y="25"/>
                </a:cxn>
                <a:cxn ang="0">
                  <a:pos x="8" y="54"/>
                </a:cxn>
              </a:cxnLst>
              <a:rect l="0" t="0" r="r" b="b"/>
              <a:pathLst>
                <a:path w="34" h="54">
                  <a:moveTo>
                    <a:pt x="8" y="54"/>
                  </a:moveTo>
                  <a:lnTo>
                    <a:pt x="34" y="27"/>
                  </a:lnTo>
                  <a:lnTo>
                    <a:pt x="34" y="0"/>
                  </a:lnTo>
                  <a:lnTo>
                    <a:pt x="0" y="25"/>
                  </a:lnTo>
                  <a:lnTo>
                    <a:pt x="8" y="54"/>
                  </a:lnTo>
                  <a:close/>
                </a:path>
              </a:pathLst>
            </a:custGeom>
            <a:solidFill>
              <a:srgbClr val="D8C9E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" name="Freeform 73"/>
            <p:cNvSpPr>
              <a:spLocks/>
            </p:cNvSpPr>
            <p:nvPr/>
          </p:nvSpPr>
          <p:spPr bwMode="auto">
            <a:xfrm>
              <a:off x="530" y="343"/>
              <a:ext cx="94" cy="204"/>
            </a:xfrm>
            <a:custGeom>
              <a:avLst/>
              <a:gdLst/>
              <a:ahLst/>
              <a:cxnLst>
                <a:cxn ang="0">
                  <a:pos x="14" y="25"/>
                </a:cxn>
                <a:cxn ang="0">
                  <a:pos x="22" y="0"/>
                </a:cxn>
                <a:cxn ang="0">
                  <a:pos x="9" y="21"/>
                </a:cxn>
                <a:cxn ang="0">
                  <a:pos x="0" y="50"/>
                </a:cxn>
                <a:cxn ang="0">
                  <a:pos x="14" y="25"/>
                </a:cxn>
              </a:cxnLst>
              <a:rect l="0" t="0" r="r" b="b"/>
              <a:pathLst>
                <a:path w="22" h="50">
                  <a:moveTo>
                    <a:pt x="14" y="25"/>
                  </a:moveTo>
                  <a:lnTo>
                    <a:pt x="22" y="0"/>
                  </a:lnTo>
                  <a:lnTo>
                    <a:pt x="9" y="21"/>
                  </a:lnTo>
                  <a:lnTo>
                    <a:pt x="0" y="50"/>
                  </a:lnTo>
                  <a:lnTo>
                    <a:pt x="14" y="25"/>
                  </a:lnTo>
                  <a:close/>
                </a:path>
              </a:pathLst>
            </a:custGeom>
            <a:solidFill>
              <a:srgbClr val="D8C9E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57403" name="Rectangle 59"/>
          <p:cNvSpPr>
            <a:spLocks noGrp="1" noChangeArrowheads="1"/>
          </p:cNvSpPr>
          <p:nvPr>
            <p:ph type="ctrTitle"/>
          </p:nvPr>
        </p:nvSpPr>
        <p:spPr>
          <a:xfrm>
            <a:off x="0" y="2819400"/>
            <a:ext cx="9144000" cy="1143000"/>
          </a:xfrm>
        </p:spPr>
        <p:txBody>
          <a:bodyPr/>
          <a:lstStyle>
            <a:lvl1pPr algn="ctr">
              <a:defRPr sz="5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7404" name="Rectangle 60"/>
          <p:cNvSpPr>
            <a:spLocks noGrp="1" noChangeArrowheads="1"/>
          </p:cNvSpPr>
          <p:nvPr>
            <p:ph type="subTitle" idx="1"/>
          </p:nvPr>
        </p:nvSpPr>
        <p:spPr>
          <a:xfrm>
            <a:off x="0" y="3778250"/>
            <a:ext cx="9144000" cy="838200"/>
          </a:xfrm>
        </p:spPr>
        <p:txBody>
          <a:bodyPr/>
          <a:lstStyle>
            <a:lvl1pPr marL="0" indent="0" algn="ctr">
              <a:buFontTx/>
              <a:buNone/>
              <a:defRPr sz="3600">
                <a:solidFill>
                  <a:srgbClr val="9958DA"/>
                </a:solidFill>
                <a:latin typeface="-쉬리M" pitchFamily="18" charset="-127"/>
                <a:ea typeface="-쉬리M" pitchFamily="18" charset="-127"/>
              </a:defRPr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1" name="Rectangle 61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2" name="Rectangle 62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1722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3" name="Rectangle 6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1722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EAF92D8-7331-44D5-8C43-FC63D9E9FAD8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50243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053C66-BB6F-4972-83EF-DDFC68A2967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024376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2250" y="228600"/>
            <a:ext cx="196215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73405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4F150B-219B-43B4-A8A4-E75F1E7080AC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70396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848600" cy="990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447800"/>
            <a:ext cx="38100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47800"/>
            <a:ext cx="3810000" cy="2171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171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0084B3-2FEF-4CE3-B895-3EA077C2414D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30653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848600" cy="990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447800"/>
            <a:ext cx="38100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38100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054AF8-8D3A-42F2-8AF6-300AA7636A28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734944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93C21-69DE-4E1D-B323-C8D4B0073789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49164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B65CA2-BA53-446F-A393-04CAAFCFD5D0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94137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4478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89959B-503C-4642-9D36-59026E113D93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66965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0BD7D7-A687-4CF8-B988-6CBAFCB22384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76985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02CAA0-79E9-495F-959C-F707A4D3B1C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98358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E2AFFF-7571-484A-8973-44C11BD8F94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93994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991A7D-B0D7-46CD-9B84-CCC814AC7B90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0221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260FC8-920B-499F-995F-54D4DE09A0DB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892023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-00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0" y="1235075"/>
            <a:ext cx="9156700" cy="56229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C6B1D5"/>
              </a:gs>
            </a:gsLst>
            <a:lin ang="5400000" scaled="1"/>
          </a:gra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altLang="ko-KR"/>
              <a:t>     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6329363"/>
            <a:ext cx="9156700" cy="554037"/>
          </a:xfrm>
          <a:prstGeom prst="rect">
            <a:avLst/>
          </a:prstGeom>
          <a:solidFill>
            <a:srgbClr val="64007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1141413"/>
            <a:ext cx="9156700" cy="182562"/>
          </a:xfrm>
          <a:prstGeom prst="rect">
            <a:avLst/>
          </a:prstGeom>
          <a:solidFill>
            <a:srgbClr val="64007D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030" name="Group 6"/>
          <p:cNvGrpSpPr>
            <a:grpSpLocks/>
          </p:cNvGrpSpPr>
          <p:nvPr/>
        </p:nvGrpSpPr>
        <p:grpSpPr bwMode="auto">
          <a:xfrm>
            <a:off x="7924800" y="247650"/>
            <a:ext cx="762000" cy="684213"/>
            <a:chOff x="144" y="144"/>
            <a:chExt cx="480" cy="431"/>
          </a:xfrm>
        </p:grpSpPr>
        <p:sp>
          <p:nvSpPr>
            <p:cNvPr id="56327" name="Freeform 7"/>
            <p:cNvSpPr>
              <a:spLocks/>
            </p:cNvSpPr>
            <p:nvPr/>
          </p:nvSpPr>
          <p:spPr bwMode="auto">
            <a:xfrm>
              <a:off x="397" y="156"/>
              <a:ext cx="99" cy="19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3" y="0"/>
                </a:cxn>
                <a:cxn ang="0">
                  <a:pos x="20" y="34"/>
                </a:cxn>
                <a:cxn ang="0">
                  <a:pos x="0" y="49"/>
                </a:cxn>
                <a:cxn ang="0">
                  <a:pos x="0" y="7"/>
                </a:cxn>
              </a:cxnLst>
              <a:rect l="0" t="0" r="r" b="b"/>
              <a:pathLst>
                <a:path w="23" h="49">
                  <a:moveTo>
                    <a:pt x="0" y="7"/>
                  </a:moveTo>
                  <a:lnTo>
                    <a:pt x="23" y="0"/>
                  </a:lnTo>
                  <a:lnTo>
                    <a:pt x="20" y="34"/>
                  </a:lnTo>
                  <a:lnTo>
                    <a:pt x="0" y="49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D8C9E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28" name="Freeform 8"/>
            <p:cNvSpPr>
              <a:spLocks/>
            </p:cNvSpPr>
            <p:nvPr/>
          </p:nvSpPr>
          <p:spPr bwMode="auto">
            <a:xfrm>
              <a:off x="264" y="144"/>
              <a:ext cx="232" cy="41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6" y="0"/>
                </a:cxn>
                <a:cxn ang="0">
                  <a:pos x="54" y="3"/>
                </a:cxn>
                <a:cxn ang="0">
                  <a:pos x="31" y="10"/>
                </a:cxn>
                <a:cxn ang="0">
                  <a:pos x="0" y="4"/>
                </a:cxn>
              </a:cxnLst>
              <a:rect l="0" t="0" r="r" b="b"/>
              <a:pathLst>
                <a:path w="54" h="10">
                  <a:moveTo>
                    <a:pt x="0" y="4"/>
                  </a:moveTo>
                  <a:lnTo>
                    <a:pt x="26" y="0"/>
                  </a:lnTo>
                  <a:lnTo>
                    <a:pt x="54" y="3"/>
                  </a:lnTo>
                  <a:lnTo>
                    <a:pt x="31" y="1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161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29" name="Freeform 9"/>
            <p:cNvSpPr>
              <a:spLocks/>
            </p:cNvSpPr>
            <p:nvPr/>
          </p:nvSpPr>
          <p:spPr bwMode="auto">
            <a:xfrm>
              <a:off x="264" y="161"/>
              <a:ext cx="133" cy="1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6"/>
                </a:cxn>
                <a:cxn ang="0">
                  <a:pos x="31" y="48"/>
                </a:cxn>
                <a:cxn ang="0">
                  <a:pos x="5" y="36"/>
                </a:cxn>
                <a:cxn ang="0">
                  <a:pos x="0" y="0"/>
                </a:cxn>
              </a:cxnLst>
              <a:rect l="0" t="0" r="r" b="b"/>
              <a:pathLst>
                <a:path w="31" h="48">
                  <a:moveTo>
                    <a:pt x="0" y="0"/>
                  </a:moveTo>
                  <a:lnTo>
                    <a:pt x="31" y="6"/>
                  </a:lnTo>
                  <a:lnTo>
                    <a:pt x="31" y="48"/>
                  </a:lnTo>
                  <a:lnTo>
                    <a:pt x="5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4007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30" name="Freeform 10"/>
            <p:cNvSpPr>
              <a:spLocks/>
            </p:cNvSpPr>
            <p:nvPr/>
          </p:nvSpPr>
          <p:spPr bwMode="auto">
            <a:xfrm>
              <a:off x="397" y="295"/>
              <a:ext cx="227" cy="134"/>
            </a:xfrm>
            <a:custGeom>
              <a:avLst/>
              <a:gdLst/>
              <a:ahLst/>
              <a:cxnLst>
                <a:cxn ang="0">
                  <a:pos x="53" y="12"/>
                </a:cxn>
                <a:cxn ang="0">
                  <a:pos x="40" y="33"/>
                </a:cxn>
                <a:cxn ang="0">
                  <a:pos x="0" y="15"/>
                </a:cxn>
                <a:cxn ang="0">
                  <a:pos x="20" y="0"/>
                </a:cxn>
                <a:cxn ang="0">
                  <a:pos x="53" y="12"/>
                </a:cxn>
              </a:cxnLst>
              <a:rect l="0" t="0" r="r" b="b"/>
              <a:pathLst>
                <a:path w="53" h="33">
                  <a:moveTo>
                    <a:pt x="53" y="12"/>
                  </a:moveTo>
                  <a:lnTo>
                    <a:pt x="40" y="33"/>
                  </a:lnTo>
                  <a:lnTo>
                    <a:pt x="0" y="15"/>
                  </a:lnTo>
                  <a:lnTo>
                    <a:pt x="20" y="0"/>
                  </a:lnTo>
                  <a:lnTo>
                    <a:pt x="53" y="12"/>
                  </a:lnTo>
                  <a:close/>
                </a:path>
              </a:pathLst>
            </a:custGeom>
            <a:solidFill>
              <a:srgbClr val="E161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31" name="Freeform 11"/>
            <p:cNvSpPr>
              <a:spLocks/>
            </p:cNvSpPr>
            <p:nvPr/>
          </p:nvSpPr>
          <p:spPr bwMode="auto">
            <a:xfrm>
              <a:off x="144" y="307"/>
              <a:ext cx="253" cy="150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5" y="37"/>
                </a:cxn>
                <a:cxn ang="0">
                  <a:pos x="59" y="12"/>
                </a:cxn>
                <a:cxn ang="0">
                  <a:pos x="33" y="0"/>
                </a:cxn>
                <a:cxn ang="0">
                  <a:pos x="0" y="16"/>
                </a:cxn>
              </a:cxnLst>
              <a:rect l="0" t="0" r="r" b="b"/>
              <a:pathLst>
                <a:path w="59" h="37">
                  <a:moveTo>
                    <a:pt x="0" y="16"/>
                  </a:moveTo>
                  <a:lnTo>
                    <a:pt x="25" y="37"/>
                  </a:lnTo>
                  <a:lnTo>
                    <a:pt x="59" y="12"/>
                  </a:lnTo>
                  <a:lnTo>
                    <a:pt x="33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E161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32" name="Freeform 12"/>
            <p:cNvSpPr>
              <a:spLocks/>
            </p:cNvSpPr>
            <p:nvPr/>
          </p:nvSpPr>
          <p:spPr bwMode="auto">
            <a:xfrm>
              <a:off x="144" y="372"/>
              <a:ext cx="141" cy="203"/>
            </a:xfrm>
            <a:custGeom>
              <a:avLst/>
              <a:gdLst/>
              <a:ahLst/>
              <a:cxnLst>
                <a:cxn ang="0">
                  <a:pos x="33" y="50"/>
                </a:cxn>
                <a:cxn ang="0">
                  <a:pos x="10" y="28"/>
                </a:cxn>
                <a:cxn ang="0">
                  <a:pos x="0" y="0"/>
                </a:cxn>
                <a:cxn ang="0">
                  <a:pos x="25" y="21"/>
                </a:cxn>
                <a:cxn ang="0">
                  <a:pos x="33" y="50"/>
                </a:cxn>
              </a:cxnLst>
              <a:rect l="0" t="0" r="r" b="b"/>
              <a:pathLst>
                <a:path w="33" h="50">
                  <a:moveTo>
                    <a:pt x="33" y="50"/>
                  </a:moveTo>
                  <a:lnTo>
                    <a:pt x="10" y="28"/>
                  </a:lnTo>
                  <a:lnTo>
                    <a:pt x="0" y="0"/>
                  </a:lnTo>
                  <a:lnTo>
                    <a:pt x="25" y="21"/>
                  </a:lnTo>
                  <a:lnTo>
                    <a:pt x="33" y="50"/>
                  </a:lnTo>
                  <a:close/>
                </a:path>
              </a:pathLst>
            </a:custGeom>
            <a:solidFill>
              <a:srgbClr val="64007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33" name="Freeform 13"/>
            <p:cNvSpPr>
              <a:spLocks/>
            </p:cNvSpPr>
            <p:nvPr/>
          </p:nvSpPr>
          <p:spPr bwMode="auto">
            <a:xfrm>
              <a:off x="397" y="355"/>
              <a:ext cx="171" cy="192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31" y="47"/>
                </a:cxn>
                <a:cxn ang="0">
                  <a:pos x="40" y="18"/>
                </a:cxn>
                <a:cxn ang="0">
                  <a:pos x="0" y="0"/>
                </a:cxn>
                <a:cxn ang="0">
                  <a:pos x="0" y="27"/>
                </a:cxn>
              </a:cxnLst>
              <a:rect l="0" t="0" r="r" b="b"/>
              <a:pathLst>
                <a:path w="40" h="47">
                  <a:moveTo>
                    <a:pt x="0" y="27"/>
                  </a:moveTo>
                  <a:lnTo>
                    <a:pt x="31" y="47"/>
                  </a:lnTo>
                  <a:lnTo>
                    <a:pt x="40" y="18"/>
                  </a:lnTo>
                  <a:lnTo>
                    <a:pt x="0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64007D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34" name="Freeform 14"/>
            <p:cNvSpPr>
              <a:spLocks/>
            </p:cNvSpPr>
            <p:nvPr/>
          </p:nvSpPr>
          <p:spPr bwMode="auto">
            <a:xfrm>
              <a:off x="251" y="355"/>
              <a:ext cx="146" cy="220"/>
            </a:xfrm>
            <a:custGeom>
              <a:avLst/>
              <a:gdLst/>
              <a:ahLst/>
              <a:cxnLst>
                <a:cxn ang="0">
                  <a:pos x="8" y="54"/>
                </a:cxn>
                <a:cxn ang="0">
                  <a:pos x="34" y="27"/>
                </a:cxn>
                <a:cxn ang="0">
                  <a:pos x="34" y="0"/>
                </a:cxn>
                <a:cxn ang="0">
                  <a:pos x="0" y="25"/>
                </a:cxn>
                <a:cxn ang="0">
                  <a:pos x="8" y="54"/>
                </a:cxn>
              </a:cxnLst>
              <a:rect l="0" t="0" r="r" b="b"/>
              <a:pathLst>
                <a:path w="34" h="54">
                  <a:moveTo>
                    <a:pt x="8" y="54"/>
                  </a:moveTo>
                  <a:lnTo>
                    <a:pt x="34" y="27"/>
                  </a:lnTo>
                  <a:lnTo>
                    <a:pt x="34" y="0"/>
                  </a:lnTo>
                  <a:lnTo>
                    <a:pt x="0" y="25"/>
                  </a:lnTo>
                  <a:lnTo>
                    <a:pt x="8" y="54"/>
                  </a:lnTo>
                  <a:close/>
                </a:path>
              </a:pathLst>
            </a:custGeom>
            <a:solidFill>
              <a:srgbClr val="D8C9E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35" name="Freeform 15"/>
            <p:cNvSpPr>
              <a:spLocks/>
            </p:cNvSpPr>
            <p:nvPr/>
          </p:nvSpPr>
          <p:spPr bwMode="auto">
            <a:xfrm>
              <a:off x="530" y="343"/>
              <a:ext cx="94" cy="204"/>
            </a:xfrm>
            <a:custGeom>
              <a:avLst/>
              <a:gdLst/>
              <a:ahLst/>
              <a:cxnLst>
                <a:cxn ang="0">
                  <a:pos x="14" y="25"/>
                </a:cxn>
                <a:cxn ang="0">
                  <a:pos x="22" y="0"/>
                </a:cxn>
                <a:cxn ang="0">
                  <a:pos x="9" y="21"/>
                </a:cxn>
                <a:cxn ang="0">
                  <a:pos x="0" y="50"/>
                </a:cxn>
                <a:cxn ang="0">
                  <a:pos x="14" y="25"/>
                </a:cxn>
              </a:cxnLst>
              <a:rect l="0" t="0" r="r" b="b"/>
              <a:pathLst>
                <a:path w="22" h="50">
                  <a:moveTo>
                    <a:pt x="14" y="25"/>
                  </a:moveTo>
                  <a:lnTo>
                    <a:pt x="22" y="0"/>
                  </a:lnTo>
                  <a:lnTo>
                    <a:pt x="9" y="21"/>
                  </a:lnTo>
                  <a:lnTo>
                    <a:pt x="0" y="50"/>
                  </a:lnTo>
                  <a:lnTo>
                    <a:pt x="14" y="25"/>
                  </a:lnTo>
                  <a:close/>
                </a:path>
              </a:pathLst>
            </a:custGeom>
            <a:solidFill>
              <a:srgbClr val="D8C9E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56336" name="Line 16"/>
          <p:cNvSpPr>
            <a:spLocks noChangeShapeType="1"/>
          </p:cNvSpPr>
          <p:nvPr/>
        </p:nvSpPr>
        <p:spPr bwMode="auto">
          <a:xfrm>
            <a:off x="0" y="6442075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6337" name="Line 17"/>
          <p:cNvSpPr>
            <a:spLocks noChangeShapeType="1"/>
          </p:cNvSpPr>
          <p:nvPr/>
        </p:nvSpPr>
        <p:spPr bwMode="auto">
          <a:xfrm>
            <a:off x="0" y="6489700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6338" name="Line 18"/>
          <p:cNvSpPr>
            <a:spLocks noChangeShapeType="1"/>
          </p:cNvSpPr>
          <p:nvPr/>
        </p:nvSpPr>
        <p:spPr bwMode="auto">
          <a:xfrm>
            <a:off x="0" y="6343650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6339" name="Line 19"/>
          <p:cNvSpPr>
            <a:spLocks noChangeShapeType="1"/>
          </p:cNvSpPr>
          <p:nvPr/>
        </p:nvSpPr>
        <p:spPr bwMode="auto">
          <a:xfrm>
            <a:off x="0" y="6534150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6340" name="Line 20"/>
          <p:cNvSpPr>
            <a:spLocks noChangeShapeType="1"/>
          </p:cNvSpPr>
          <p:nvPr/>
        </p:nvSpPr>
        <p:spPr bwMode="auto">
          <a:xfrm>
            <a:off x="0" y="6386513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6341" name="Line 21"/>
          <p:cNvSpPr>
            <a:spLocks noChangeShapeType="1"/>
          </p:cNvSpPr>
          <p:nvPr/>
        </p:nvSpPr>
        <p:spPr bwMode="auto">
          <a:xfrm>
            <a:off x="0" y="6589713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6342" name="Line 22"/>
          <p:cNvSpPr>
            <a:spLocks noChangeShapeType="1"/>
          </p:cNvSpPr>
          <p:nvPr/>
        </p:nvSpPr>
        <p:spPr bwMode="auto">
          <a:xfrm>
            <a:off x="0" y="6635750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6343" name="Line 23"/>
          <p:cNvSpPr>
            <a:spLocks noChangeShapeType="1"/>
          </p:cNvSpPr>
          <p:nvPr/>
        </p:nvSpPr>
        <p:spPr bwMode="auto">
          <a:xfrm>
            <a:off x="0" y="6689725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6344" name="Line 24"/>
          <p:cNvSpPr>
            <a:spLocks noChangeShapeType="1"/>
          </p:cNvSpPr>
          <p:nvPr/>
        </p:nvSpPr>
        <p:spPr bwMode="auto">
          <a:xfrm>
            <a:off x="6350" y="6734175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6345" name="Line 25"/>
          <p:cNvSpPr>
            <a:spLocks noChangeShapeType="1"/>
          </p:cNvSpPr>
          <p:nvPr/>
        </p:nvSpPr>
        <p:spPr bwMode="auto">
          <a:xfrm>
            <a:off x="0" y="6781800"/>
            <a:ext cx="9137650" cy="0"/>
          </a:xfrm>
          <a:prstGeom prst="line">
            <a:avLst/>
          </a:prstGeom>
          <a:noFill/>
          <a:ln w="9525">
            <a:solidFill>
              <a:srgbClr val="844EA6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041" name="Group 26"/>
          <p:cNvGrpSpPr>
            <a:grpSpLocks/>
          </p:cNvGrpSpPr>
          <p:nvPr/>
        </p:nvGrpSpPr>
        <p:grpSpPr bwMode="auto">
          <a:xfrm>
            <a:off x="200025" y="6589713"/>
            <a:ext cx="8562975" cy="211137"/>
            <a:chOff x="96" y="4049"/>
            <a:chExt cx="5394" cy="156"/>
          </a:xfrm>
        </p:grpSpPr>
        <p:sp>
          <p:nvSpPr>
            <p:cNvPr id="56347" name="Rectangle 27"/>
            <p:cNvSpPr>
              <a:spLocks noChangeArrowheads="1"/>
            </p:cNvSpPr>
            <p:nvPr/>
          </p:nvSpPr>
          <p:spPr bwMode="auto">
            <a:xfrm>
              <a:off x="96" y="4055"/>
              <a:ext cx="94" cy="144"/>
            </a:xfrm>
            <a:prstGeom prst="rect">
              <a:avLst/>
            </a:prstGeom>
            <a:solidFill>
              <a:srgbClr val="A500CC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48" name="Rectangle 28"/>
            <p:cNvSpPr>
              <a:spLocks noChangeArrowheads="1"/>
            </p:cNvSpPr>
            <p:nvPr/>
          </p:nvSpPr>
          <p:spPr bwMode="auto">
            <a:xfrm>
              <a:off x="558" y="4055"/>
              <a:ext cx="95" cy="144"/>
            </a:xfrm>
            <a:prstGeom prst="rect">
              <a:avLst/>
            </a:prstGeom>
            <a:solidFill>
              <a:srgbClr val="AC8DC3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49" name="Rectangle 29"/>
            <p:cNvSpPr>
              <a:spLocks noChangeArrowheads="1"/>
            </p:cNvSpPr>
            <p:nvPr/>
          </p:nvSpPr>
          <p:spPr bwMode="auto">
            <a:xfrm>
              <a:off x="634" y="4055"/>
              <a:ext cx="95" cy="144"/>
            </a:xfrm>
            <a:prstGeom prst="rect">
              <a:avLst/>
            </a:prstGeom>
            <a:solidFill>
              <a:srgbClr val="B469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50" name="Rectangle 30"/>
            <p:cNvSpPr>
              <a:spLocks noChangeArrowheads="1"/>
            </p:cNvSpPr>
            <p:nvPr/>
          </p:nvSpPr>
          <p:spPr bwMode="auto">
            <a:xfrm>
              <a:off x="672" y="4055"/>
              <a:ext cx="88" cy="144"/>
            </a:xfrm>
            <a:prstGeom prst="rect">
              <a:avLst/>
            </a:prstGeom>
            <a:solidFill>
              <a:srgbClr val="9933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51" name="Rectangle 31"/>
            <p:cNvSpPr>
              <a:spLocks noChangeArrowheads="1"/>
            </p:cNvSpPr>
            <p:nvPr/>
          </p:nvSpPr>
          <p:spPr bwMode="auto">
            <a:xfrm>
              <a:off x="1089" y="4049"/>
              <a:ext cx="95" cy="144"/>
            </a:xfrm>
            <a:prstGeom prst="rect">
              <a:avLst/>
            </a:prstGeom>
            <a:solidFill>
              <a:srgbClr val="800080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52" name="Rectangle 32"/>
            <p:cNvSpPr>
              <a:spLocks noChangeArrowheads="1"/>
            </p:cNvSpPr>
            <p:nvPr/>
          </p:nvSpPr>
          <p:spPr bwMode="auto">
            <a:xfrm>
              <a:off x="1171" y="4049"/>
              <a:ext cx="89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53" name="Rectangle 33"/>
            <p:cNvSpPr>
              <a:spLocks noChangeArrowheads="1"/>
            </p:cNvSpPr>
            <p:nvPr/>
          </p:nvSpPr>
          <p:spPr bwMode="auto">
            <a:xfrm>
              <a:off x="1222" y="4049"/>
              <a:ext cx="63" cy="144"/>
            </a:xfrm>
            <a:prstGeom prst="rect">
              <a:avLst/>
            </a:prstGeom>
            <a:solidFill>
              <a:srgbClr val="FFCC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54" name="Rectangle 34"/>
            <p:cNvSpPr>
              <a:spLocks noChangeArrowheads="1"/>
            </p:cNvSpPr>
            <p:nvPr/>
          </p:nvSpPr>
          <p:spPr bwMode="auto">
            <a:xfrm>
              <a:off x="1386" y="4055"/>
              <a:ext cx="63" cy="144"/>
            </a:xfrm>
            <a:prstGeom prst="rect">
              <a:avLst/>
            </a:prstGeom>
            <a:solidFill>
              <a:srgbClr val="D183D3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55" name="Rectangle 35"/>
            <p:cNvSpPr>
              <a:spLocks noChangeArrowheads="1"/>
            </p:cNvSpPr>
            <p:nvPr/>
          </p:nvSpPr>
          <p:spPr bwMode="auto">
            <a:xfrm>
              <a:off x="1424" y="4055"/>
              <a:ext cx="63" cy="144"/>
            </a:xfrm>
            <a:prstGeom prst="rect">
              <a:avLst/>
            </a:prstGeom>
            <a:solidFill>
              <a:srgbClr val="B469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56" name="Rectangle 36"/>
            <p:cNvSpPr>
              <a:spLocks noChangeArrowheads="1"/>
            </p:cNvSpPr>
            <p:nvPr/>
          </p:nvSpPr>
          <p:spPr bwMode="auto">
            <a:xfrm>
              <a:off x="1468" y="4055"/>
              <a:ext cx="64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57" name="Rectangle 37"/>
            <p:cNvSpPr>
              <a:spLocks noChangeArrowheads="1"/>
            </p:cNvSpPr>
            <p:nvPr/>
          </p:nvSpPr>
          <p:spPr bwMode="auto">
            <a:xfrm>
              <a:off x="1494" y="4055"/>
              <a:ext cx="63" cy="144"/>
            </a:xfrm>
            <a:prstGeom prst="rect">
              <a:avLst/>
            </a:prstGeom>
            <a:solidFill>
              <a:srgbClr val="D183D3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58" name="Rectangle 38"/>
            <p:cNvSpPr>
              <a:spLocks noChangeArrowheads="1"/>
            </p:cNvSpPr>
            <p:nvPr/>
          </p:nvSpPr>
          <p:spPr bwMode="auto">
            <a:xfrm>
              <a:off x="2410" y="4055"/>
              <a:ext cx="64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59" name="Rectangle 39"/>
            <p:cNvSpPr>
              <a:spLocks noChangeArrowheads="1"/>
            </p:cNvSpPr>
            <p:nvPr/>
          </p:nvSpPr>
          <p:spPr bwMode="auto">
            <a:xfrm>
              <a:off x="2442" y="4055"/>
              <a:ext cx="63" cy="144"/>
            </a:xfrm>
            <a:prstGeom prst="rect">
              <a:avLst/>
            </a:prstGeom>
            <a:solidFill>
              <a:srgbClr val="D183D3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60" name="Rectangle 40"/>
            <p:cNvSpPr>
              <a:spLocks noChangeArrowheads="1"/>
            </p:cNvSpPr>
            <p:nvPr/>
          </p:nvSpPr>
          <p:spPr bwMode="auto">
            <a:xfrm>
              <a:off x="2493" y="4055"/>
              <a:ext cx="63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61" name="Rectangle 41"/>
            <p:cNvSpPr>
              <a:spLocks noChangeArrowheads="1"/>
            </p:cNvSpPr>
            <p:nvPr/>
          </p:nvSpPr>
          <p:spPr bwMode="auto">
            <a:xfrm>
              <a:off x="2550" y="4055"/>
              <a:ext cx="63" cy="144"/>
            </a:xfrm>
            <a:prstGeom prst="rect">
              <a:avLst/>
            </a:prstGeom>
            <a:solidFill>
              <a:srgbClr val="FFCC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62" name="Rectangle 42"/>
            <p:cNvSpPr>
              <a:spLocks noChangeArrowheads="1"/>
            </p:cNvSpPr>
            <p:nvPr/>
          </p:nvSpPr>
          <p:spPr bwMode="auto">
            <a:xfrm>
              <a:off x="5395" y="4055"/>
              <a:ext cx="63" cy="144"/>
            </a:xfrm>
            <a:prstGeom prst="rect">
              <a:avLst/>
            </a:prstGeom>
            <a:solidFill>
              <a:srgbClr val="9933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63" name="Rectangle 43"/>
            <p:cNvSpPr>
              <a:spLocks noChangeArrowheads="1"/>
            </p:cNvSpPr>
            <p:nvPr/>
          </p:nvSpPr>
          <p:spPr bwMode="auto">
            <a:xfrm>
              <a:off x="5338" y="4055"/>
              <a:ext cx="63" cy="144"/>
            </a:xfrm>
            <a:prstGeom prst="rect">
              <a:avLst/>
            </a:prstGeom>
            <a:solidFill>
              <a:srgbClr val="B469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64" name="Rectangle 44"/>
            <p:cNvSpPr>
              <a:spLocks noChangeArrowheads="1"/>
            </p:cNvSpPr>
            <p:nvPr/>
          </p:nvSpPr>
          <p:spPr bwMode="auto">
            <a:xfrm>
              <a:off x="4851" y="4061"/>
              <a:ext cx="63" cy="144"/>
            </a:xfrm>
            <a:prstGeom prst="rect">
              <a:avLst/>
            </a:prstGeom>
            <a:solidFill>
              <a:srgbClr val="CC00CC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65" name="Rectangle 45"/>
            <p:cNvSpPr>
              <a:spLocks noChangeArrowheads="1"/>
            </p:cNvSpPr>
            <p:nvPr/>
          </p:nvSpPr>
          <p:spPr bwMode="auto">
            <a:xfrm>
              <a:off x="5199" y="4055"/>
              <a:ext cx="63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66" name="Rectangle 46"/>
            <p:cNvSpPr>
              <a:spLocks noChangeArrowheads="1"/>
            </p:cNvSpPr>
            <p:nvPr/>
          </p:nvSpPr>
          <p:spPr bwMode="auto">
            <a:xfrm>
              <a:off x="5167" y="4049"/>
              <a:ext cx="68" cy="156"/>
            </a:xfrm>
            <a:prstGeom prst="rect">
              <a:avLst/>
            </a:prstGeom>
            <a:solidFill>
              <a:srgbClr val="64007D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67" name="Rectangle 47"/>
            <p:cNvSpPr>
              <a:spLocks noChangeArrowheads="1"/>
            </p:cNvSpPr>
            <p:nvPr/>
          </p:nvSpPr>
          <p:spPr bwMode="auto">
            <a:xfrm>
              <a:off x="5140" y="4055"/>
              <a:ext cx="64" cy="144"/>
            </a:xfrm>
            <a:prstGeom prst="rect">
              <a:avLst/>
            </a:prstGeom>
            <a:solidFill>
              <a:srgbClr val="B469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68" name="Rectangle 48"/>
            <p:cNvSpPr>
              <a:spLocks noChangeArrowheads="1"/>
            </p:cNvSpPr>
            <p:nvPr/>
          </p:nvSpPr>
          <p:spPr bwMode="auto">
            <a:xfrm>
              <a:off x="4352" y="4055"/>
              <a:ext cx="64" cy="144"/>
            </a:xfrm>
            <a:prstGeom prst="rect">
              <a:avLst/>
            </a:prstGeom>
            <a:solidFill>
              <a:srgbClr val="D183D3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69" name="Rectangle 49"/>
            <p:cNvSpPr>
              <a:spLocks noChangeArrowheads="1"/>
            </p:cNvSpPr>
            <p:nvPr/>
          </p:nvSpPr>
          <p:spPr bwMode="auto">
            <a:xfrm>
              <a:off x="4112" y="4055"/>
              <a:ext cx="63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70" name="Rectangle 50"/>
            <p:cNvSpPr>
              <a:spLocks noChangeArrowheads="1"/>
            </p:cNvSpPr>
            <p:nvPr/>
          </p:nvSpPr>
          <p:spPr bwMode="auto">
            <a:xfrm>
              <a:off x="3624" y="4055"/>
              <a:ext cx="64" cy="144"/>
            </a:xfrm>
            <a:prstGeom prst="rect">
              <a:avLst/>
            </a:prstGeom>
            <a:solidFill>
              <a:srgbClr val="D183D3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71" name="Rectangle 51"/>
            <p:cNvSpPr>
              <a:spLocks noChangeArrowheads="1"/>
            </p:cNvSpPr>
            <p:nvPr/>
          </p:nvSpPr>
          <p:spPr bwMode="auto">
            <a:xfrm>
              <a:off x="3580" y="4055"/>
              <a:ext cx="63" cy="144"/>
            </a:xfrm>
            <a:prstGeom prst="rect">
              <a:avLst/>
            </a:prstGeom>
            <a:solidFill>
              <a:srgbClr val="844EA6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72" name="Rectangle 52"/>
            <p:cNvSpPr>
              <a:spLocks noChangeArrowheads="1"/>
            </p:cNvSpPr>
            <p:nvPr/>
          </p:nvSpPr>
          <p:spPr bwMode="auto">
            <a:xfrm>
              <a:off x="3536" y="4055"/>
              <a:ext cx="63" cy="144"/>
            </a:xfrm>
            <a:prstGeom prst="rect">
              <a:avLst/>
            </a:prstGeom>
            <a:solidFill>
              <a:srgbClr val="FFCCFF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73" name="Rectangle 53"/>
            <p:cNvSpPr>
              <a:spLocks noChangeArrowheads="1"/>
            </p:cNvSpPr>
            <p:nvPr/>
          </p:nvSpPr>
          <p:spPr bwMode="auto">
            <a:xfrm>
              <a:off x="5427" y="4055"/>
              <a:ext cx="63" cy="144"/>
            </a:xfrm>
            <a:prstGeom prst="rect">
              <a:avLst/>
            </a:prstGeom>
            <a:solidFill>
              <a:srgbClr val="CC00CC"/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42" name="Group 54"/>
          <p:cNvGrpSpPr>
            <a:grpSpLocks/>
          </p:cNvGrpSpPr>
          <p:nvPr/>
        </p:nvGrpSpPr>
        <p:grpSpPr bwMode="auto">
          <a:xfrm>
            <a:off x="231775" y="1069975"/>
            <a:ext cx="441325" cy="454025"/>
            <a:chOff x="5136" y="192"/>
            <a:chExt cx="278" cy="286"/>
          </a:xfrm>
        </p:grpSpPr>
        <p:sp>
          <p:nvSpPr>
            <p:cNvPr id="56375" name="Freeform 55"/>
            <p:cNvSpPr>
              <a:spLocks noEditPoints="1"/>
            </p:cNvSpPr>
            <p:nvPr/>
          </p:nvSpPr>
          <p:spPr bwMode="auto">
            <a:xfrm>
              <a:off x="5136" y="199"/>
              <a:ext cx="275" cy="279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53" y="27"/>
                </a:cxn>
                <a:cxn ang="0">
                  <a:pos x="52" y="29"/>
                </a:cxn>
                <a:cxn ang="0">
                  <a:pos x="52" y="30"/>
                </a:cxn>
                <a:cxn ang="0">
                  <a:pos x="79" y="66"/>
                </a:cxn>
                <a:cxn ang="0">
                  <a:pos x="2" y="52"/>
                </a:cxn>
                <a:cxn ang="0">
                  <a:pos x="0" y="52"/>
                </a:cxn>
                <a:cxn ang="0">
                  <a:pos x="0" y="54"/>
                </a:cxn>
                <a:cxn ang="0">
                  <a:pos x="3" y="95"/>
                </a:cxn>
                <a:cxn ang="0">
                  <a:pos x="5" y="97"/>
                </a:cxn>
                <a:cxn ang="0">
                  <a:pos x="81" y="118"/>
                </a:cxn>
                <a:cxn ang="0">
                  <a:pos x="57" y="137"/>
                </a:cxn>
                <a:cxn ang="0">
                  <a:pos x="56" y="138"/>
                </a:cxn>
                <a:cxn ang="0">
                  <a:pos x="56" y="139"/>
                </a:cxn>
                <a:cxn ang="0">
                  <a:pos x="57" y="140"/>
                </a:cxn>
                <a:cxn ang="0">
                  <a:pos x="83" y="171"/>
                </a:cxn>
                <a:cxn ang="0">
                  <a:pos x="86" y="171"/>
                </a:cxn>
                <a:cxn ang="0">
                  <a:pos x="168" y="115"/>
                </a:cxn>
                <a:cxn ang="0">
                  <a:pos x="169" y="114"/>
                </a:cxn>
                <a:cxn ang="0">
                  <a:pos x="168" y="112"/>
                </a:cxn>
                <a:cxn ang="0">
                  <a:pos x="83" y="1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81" y="5"/>
                </a:cxn>
                <a:cxn ang="0">
                  <a:pos x="164" y="113"/>
                </a:cxn>
                <a:cxn ang="0">
                  <a:pos x="85" y="167"/>
                </a:cxn>
                <a:cxn ang="0">
                  <a:pos x="62" y="139"/>
                </a:cxn>
                <a:cxn ang="0">
                  <a:pos x="87" y="118"/>
                </a:cxn>
                <a:cxn ang="0">
                  <a:pos x="88" y="117"/>
                </a:cxn>
                <a:cxn ang="0">
                  <a:pos x="88" y="116"/>
                </a:cxn>
                <a:cxn ang="0">
                  <a:pos x="86" y="115"/>
                </a:cxn>
                <a:cxn ang="0">
                  <a:pos x="7" y="93"/>
                </a:cxn>
                <a:cxn ang="0">
                  <a:pos x="4" y="56"/>
                </a:cxn>
                <a:cxn ang="0">
                  <a:pos x="83" y="71"/>
                </a:cxn>
                <a:cxn ang="0">
                  <a:pos x="86" y="70"/>
                </a:cxn>
                <a:cxn ang="0">
                  <a:pos x="86" y="69"/>
                </a:cxn>
                <a:cxn ang="0">
                  <a:pos x="85" y="68"/>
                </a:cxn>
                <a:cxn ang="0">
                  <a:pos x="57" y="29"/>
                </a:cxn>
                <a:cxn ang="0">
                  <a:pos x="81" y="5"/>
                </a:cxn>
              </a:cxnLst>
              <a:rect l="0" t="0" r="r" b="b"/>
              <a:pathLst>
                <a:path w="169" h="172">
                  <a:moveTo>
                    <a:pt x="79" y="1"/>
                  </a:moveTo>
                  <a:lnTo>
                    <a:pt x="53" y="27"/>
                  </a:lnTo>
                  <a:cubicBezTo>
                    <a:pt x="52" y="28"/>
                    <a:pt x="52" y="28"/>
                    <a:pt x="52" y="29"/>
                  </a:cubicBezTo>
                  <a:cubicBezTo>
                    <a:pt x="52" y="29"/>
                    <a:pt x="52" y="30"/>
                    <a:pt x="52" y="30"/>
                  </a:cubicBezTo>
                  <a:cubicBezTo>
                    <a:pt x="52" y="30"/>
                    <a:pt x="74" y="59"/>
                    <a:pt x="79" y="66"/>
                  </a:cubicBezTo>
                  <a:cubicBezTo>
                    <a:pt x="70" y="64"/>
                    <a:pt x="2" y="52"/>
                    <a:pt x="2" y="52"/>
                  </a:cubicBezTo>
                  <a:cubicBezTo>
                    <a:pt x="1" y="52"/>
                    <a:pt x="1" y="52"/>
                    <a:pt x="0" y="52"/>
                  </a:cubicBezTo>
                  <a:cubicBezTo>
                    <a:pt x="0" y="53"/>
                    <a:pt x="0" y="53"/>
                    <a:pt x="0" y="54"/>
                  </a:cubicBezTo>
                  <a:cubicBezTo>
                    <a:pt x="0" y="54"/>
                    <a:pt x="3" y="95"/>
                    <a:pt x="3" y="95"/>
                  </a:cubicBezTo>
                  <a:cubicBezTo>
                    <a:pt x="3" y="96"/>
                    <a:pt x="4" y="96"/>
                    <a:pt x="5" y="97"/>
                  </a:cubicBezTo>
                  <a:cubicBezTo>
                    <a:pt x="5" y="97"/>
                    <a:pt x="74" y="116"/>
                    <a:pt x="81" y="118"/>
                  </a:cubicBezTo>
                  <a:cubicBezTo>
                    <a:pt x="76" y="122"/>
                    <a:pt x="57" y="137"/>
                    <a:pt x="57" y="137"/>
                  </a:cubicBezTo>
                  <a:cubicBezTo>
                    <a:pt x="57" y="137"/>
                    <a:pt x="56" y="138"/>
                    <a:pt x="56" y="138"/>
                  </a:cubicBezTo>
                  <a:cubicBezTo>
                    <a:pt x="56" y="138"/>
                    <a:pt x="56" y="138"/>
                    <a:pt x="56" y="139"/>
                  </a:cubicBezTo>
                  <a:cubicBezTo>
                    <a:pt x="56" y="139"/>
                    <a:pt x="57" y="140"/>
                    <a:pt x="57" y="140"/>
                  </a:cubicBezTo>
                  <a:lnTo>
                    <a:pt x="83" y="171"/>
                  </a:lnTo>
                  <a:cubicBezTo>
                    <a:pt x="84" y="172"/>
                    <a:pt x="85" y="172"/>
                    <a:pt x="86" y="171"/>
                  </a:cubicBezTo>
                  <a:lnTo>
                    <a:pt x="168" y="115"/>
                  </a:lnTo>
                  <a:cubicBezTo>
                    <a:pt x="168" y="115"/>
                    <a:pt x="169" y="114"/>
                    <a:pt x="169" y="114"/>
                  </a:cubicBezTo>
                  <a:cubicBezTo>
                    <a:pt x="169" y="113"/>
                    <a:pt x="169" y="112"/>
                    <a:pt x="168" y="112"/>
                  </a:cubicBezTo>
                  <a:lnTo>
                    <a:pt x="83" y="1"/>
                  </a:lnTo>
                  <a:cubicBezTo>
                    <a:pt x="82" y="0"/>
                    <a:pt x="82" y="0"/>
                    <a:pt x="81" y="0"/>
                  </a:cubicBezTo>
                  <a:cubicBezTo>
                    <a:pt x="80" y="0"/>
                    <a:pt x="80" y="0"/>
                    <a:pt x="79" y="1"/>
                  </a:cubicBezTo>
                  <a:close/>
                  <a:moveTo>
                    <a:pt x="81" y="5"/>
                  </a:moveTo>
                  <a:cubicBezTo>
                    <a:pt x="83" y="9"/>
                    <a:pt x="161" y="109"/>
                    <a:pt x="164" y="113"/>
                  </a:cubicBezTo>
                  <a:cubicBezTo>
                    <a:pt x="160" y="115"/>
                    <a:pt x="88" y="164"/>
                    <a:pt x="85" y="167"/>
                  </a:cubicBezTo>
                  <a:cubicBezTo>
                    <a:pt x="83" y="164"/>
                    <a:pt x="64" y="142"/>
                    <a:pt x="62" y="139"/>
                  </a:cubicBezTo>
                  <a:cubicBezTo>
                    <a:pt x="64" y="136"/>
                    <a:pt x="87" y="118"/>
                    <a:pt x="87" y="118"/>
                  </a:cubicBezTo>
                  <a:cubicBezTo>
                    <a:pt x="87" y="118"/>
                    <a:pt x="88" y="117"/>
                    <a:pt x="88" y="117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88" y="115"/>
                    <a:pt x="87" y="115"/>
                    <a:pt x="86" y="115"/>
                  </a:cubicBezTo>
                  <a:cubicBezTo>
                    <a:pt x="86" y="115"/>
                    <a:pt x="10" y="94"/>
                    <a:pt x="7" y="93"/>
                  </a:cubicBezTo>
                  <a:cubicBezTo>
                    <a:pt x="7" y="90"/>
                    <a:pt x="4" y="61"/>
                    <a:pt x="4" y="56"/>
                  </a:cubicBezTo>
                  <a:cubicBezTo>
                    <a:pt x="9" y="57"/>
                    <a:pt x="83" y="71"/>
                    <a:pt x="83" y="71"/>
                  </a:cubicBezTo>
                  <a:cubicBezTo>
                    <a:pt x="84" y="72"/>
                    <a:pt x="85" y="71"/>
                    <a:pt x="86" y="70"/>
                  </a:cubicBezTo>
                  <a:cubicBezTo>
                    <a:pt x="86" y="70"/>
                    <a:pt x="86" y="70"/>
                    <a:pt x="86" y="69"/>
                  </a:cubicBezTo>
                  <a:cubicBezTo>
                    <a:pt x="86" y="69"/>
                    <a:pt x="86" y="68"/>
                    <a:pt x="85" y="68"/>
                  </a:cubicBezTo>
                  <a:cubicBezTo>
                    <a:pt x="85" y="68"/>
                    <a:pt x="59" y="32"/>
                    <a:pt x="57" y="29"/>
                  </a:cubicBezTo>
                  <a:cubicBezTo>
                    <a:pt x="59" y="27"/>
                    <a:pt x="78" y="8"/>
                    <a:pt x="81" y="5"/>
                  </a:cubicBezTo>
                  <a:close/>
                </a:path>
              </a:pathLst>
            </a:custGeom>
            <a:solidFill>
              <a:srgbClr val="D183D3"/>
            </a:solidFill>
            <a:ln w="0">
              <a:solidFill>
                <a:srgbClr val="D183D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76" name="Freeform 56"/>
            <p:cNvSpPr>
              <a:spLocks/>
            </p:cNvSpPr>
            <p:nvPr/>
          </p:nvSpPr>
          <p:spPr bwMode="auto">
            <a:xfrm>
              <a:off x="5263" y="192"/>
              <a:ext cx="151" cy="19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" y="4"/>
                </a:cxn>
                <a:cxn ang="0">
                  <a:pos x="1" y="7"/>
                </a:cxn>
                <a:cxn ang="0">
                  <a:pos x="3" y="8"/>
                </a:cxn>
                <a:cxn ang="0">
                  <a:pos x="21" y="4"/>
                </a:cxn>
                <a:cxn ang="0">
                  <a:pos x="89" y="91"/>
                </a:cxn>
                <a:cxn ang="0">
                  <a:pos x="86" y="117"/>
                </a:cxn>
                <a:cxn ang="0">
                  <a:pos x="88" y="119"/>
                </a:cxn>
                <a:cxn ang="0">
                  <a:pos x="91" y="117"/>
                </a:cxn>
                <a:cxn ang="0">
                  <a:pos x="93" y="90"/>
                </a:cxn>
                <a:cxn ang="0">
                  <a:pos x="92" y="89"/>
                </a:cxn>
                <a:cxn ang="0">
                  <a:pos x="23" y="0"/>
                </a:cxn>
                <a:cxn ang="0">
                  <a:pos x="21" y="0"/>
                </a:cxn>
              </a:cxnLst>
              <a:rect l="0" t="0" r="r" b="b"/>
              <a:pathLst>
                <a:path w="93" h="119">
                  <a:moveTo>
                    <a:pt x="21" y="0"/>
                  </a:moveTo>
                  <a:lnTo>
                    <a:pt x="2" y="4"/>
                  </a:lnTo>
                  <a:cubicBezTo>
                    <a:pt x="1" y="4"/>
                    <a:pt x="0" y="6"/>
                    <a:pt x="1" y="7"/>
                  </a:cubicBezTo>
                  <a:cubicBezTo>
                    <a:pt x="1" y="8"/>
                    <a:pt x="2" y="9"/>
                    <a:pt x="3" y="8"/>
                  </a:cubicBezTo>
                  <a:cubicBezTo>
                    <a:pt x="3" y="8"/>
                    <a:pt x="18" y="5"/>
                    <a:pt x="21" y="4"/>
                  </a:cubicBezTo>
                  <a:cubicBezTo>
                    <a:pt x="22" y="6"/>
                    <a:pt x="88" y="89"/>
                    <a:pt x="89" y="91"/>
                  </a:cubicBezTo>
                  <a:cubicBezTo>
                    <a:pt x="88" y="92"/>
                    <a:pt x="86" y="117"/>
                    <a:pt x="86" y="117"/>
                  </a:cubicBezTo>
                  <a:cubicBezTo>
                    <a:pt x="86" y="118"/>
                    <a:pt x="87" y="119"/>
                    <a:pt x="88" y="119"/>
                  </a:cubicBezTo>
                  <a:cubicBezTo>
                    <a:pt x="90" y="119"/>
                    <a:pt x="91" y="119"/>
                    <a:pt x="91" y="117"/>
                  </a:cubicBezTo>
                  <a:lnTo>
                    <a:pt x="93" y="90"/>
                  </a:lnTo>
                  <a:cubicBezTo>
                    <a:pt x="93" y="90"/>
                    <a:pt x="93" y="89"/>
                    <a:pt x="92" y="89"/>
                  </a:cubicBezTo>
                  <a:lnTo>
                    <a:pt x="23" y="0"/>
                  </a:lnTo>
                  <a:cubicBezTo>
                    <a:pt x="23" y="0"/>
                    <a:pt x="22" y="0"/>
                    <a:pt x="21" y="0"/>
                  </a:cubicBezTo>
                  <a:close/>
                </a:path>
              </a:pathLst>
            </a:custGeom>
            <a:solidFill>
              <a:srgbClr val="D183D3"/>
            </a:solidFill>
            <a:ln w="0">
              <a:solidFill>
                <a:srgbClr val="D183D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77" name="Freeform 57"/>
            <p:cNvSpPr>
              <a:spLocks/>
            </p:cNvSpPr>
            <p:nvPr/>
          </p:nvSpPr>
          <p:spPr bwMode="auto">
            <a:xfrm>
              <a:off x="5227" y="380"/>
              <a:ext cx="38" cy="48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10" y="10"/>
                </a:cxn>
                <a:cxn ang="0">
                  <a:pos x="1" y="25"/>
                </a:cxn>
                <a:cxn ang="0">
                  <a:pos x="1" y="28"/>
                </a:cxn>
                <a:cxn ang="0">
                  <a:pos x="4" y="28"/>
                </a:cxn>
                <a:cxn ang="0">
                  <a:pos x="13" y="13"/>
                </a:cxn>
                <a:cxn ang="0">
                  <a:pos x="22" y="3"/>
                </a:cxn>
                <a:cxn ang="0">
                  <a:pos x="22" y="0"/>
                </a:cxn>
                <a:cxn ang="0">
                  <a:pos x="19" y="1"/>
                </a:cxn>
              </a:cxnLst>
              <a:rect l="0" t="0" r="r" b="b"/>
              <a:pathLst>
                <a:path w="23" h="29">
                  <a:moveTo>
                    <a:pt x="19" y="1"/>
                  </a:moveTo>
                  <a:lnTo>
                    <a:pt x="10" y="10"/>
                  </a:lnTo>
                  <a:cubicBezTo>
                    <a:pt x="10" y="10"/>
                    <a:pt x="1" y="25"/>
                    <a:pt x="1" y="25"/>
                  </a:cubicBezTo>
                  <a:cubicBezTo>
                    <a:pt x="0" y="26"/>
                    <a:pt x="0" y="28"/>
                    <a:pt x="1" y="28"/>
                  </a:cubicBezTo>
                  <a:cubicBezTo>
                    <a:pt x="2" y="29"/>
                    <a:pt x="4" y="29"/>
                    <a:pt x="4" y="28"/>
                  </a:cubicBezTo>
                  <a:cubicBezTo>
                    <a:pt x="4" y="28"/>
                    <a:pt x="13" y="13"/>
                    <a:pt x="13" y="13"/>
                  </a:cubicBezTo>
                  <a:cubicBezTo>
                    <a:pt x="13" y="13"/>
                    <a:pt x="22" y="3"/>
                    <a:pt x="22" y="3"/>
                  </a:cubicBezTo>
                  <a:cubicBezTo>
                    <a:pt x="23" y="3"/>
                    <a:pt x="23" y="1"/>
                    <a:pt x="22" y="0"/>
                  </a:cubicBezTo>
                  <a:cubicBezTo>
                    <a:pt x="21" y="0"/>
                    <a:pt x="20" y="0"/>
                    <a:pt x="19" y="1"/>
                  </a:cubicBezTo>
                  <a:close/>
                </a:path>
              </a:pathLst>
            </a:custGeom>
            <a:solidFill>
              <a:srgbClr val="D183D3"/>
            </a:solidFill>
            <a:ln w="0">
              <a:solidFill>
                <a:srgbClr val="D183D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378" name="Freeform 58"/>
            <p:cNvSpPr>
              <a:spLocks/>
            </p:cNvSpPr>
            <p:nvPr/>
          </p:nvSpPr>
          <p:spPr bwMode="auto">
            <a:xfrm>
              <a:off x="5136" y="264"/>
              <a:ext cx="114" cy="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1" y="12"/>
                </a:cxn>
                <a:cxn ang="0">
                  <a:pos x="0" y="15"/>
                </a:cxn>
                <a:cxn ang="0">
                  <a:pos x="3" y="16"/>
                </a:cxn>
                <a:cxn ang="0">
                  <a:pos x="28" y="4"/>
                </a:cxn>
                <a:cxn ang="0">
                  <a:pos x="68" y="10"/>
                </a:cxn>
                <a:cxn ang="0">
                  <a:pos x="70" y="8"/>
                </a:cxn>
                <a:cxn ang="0">
                  <a:pos x="68" y="6"/>
                </a:cxn>
                <a:cxn ang="0">
                  <a:pos x="28" y="0"/>
                </a:cxn>
                <a:cxn ang="0">
                  <a:pos x="26" y="0"/>
                </a:cxn>
              </a:cxnLst>
              <a:rect l="0" t="0" r="r" b="b"/>
              <a:pathLst>
                <a:path w="70" h="16">
                  <a:moveTo>
                    <a:pt x="26" y="0"/>
                  </a:moveTo>
                  <a:lnTo>
                    <a:pt x="1" y="12"/>
                  </a:lnTo>
                  <a:cubicBezTo>
                    <a:pt x="0" y="12"/>
                    <a:pt x="0" y="14"/>
                    <a:pt x="0" y="15"/>
                  </a:cubicBezTo>
                  <a:cubicBezTo>
                    <a:pt x="0" y="16"/>
                    <a:pt x="1" y="16"/>
                    <a:pt x="3" y="16"/>
                  </a:cubicBezTo>
                  <a:cubicBezTo>
                    <a:pt x="3" y="16"/>
                    <a:pt x="27" y="4"/>
                    <a:pt x="28" y="4"/>
                  </a:cubicBezTo>
                  <a:cubicBezTo>
                    <a:pt x="29" y="4"/>
                    <a:pt x="68" y="10"/>
                    <a:pt x="68" y="10"/>
                  </a:cubicBezTo>
                  <a:cubicBezTo>
                    <a:pt x="69" y="10"/>
                    <a:pt x="70" y="9"/>
                    <a:pt x="70" y="8"/>
                  </a:cubicBezTo>
                  <a:cubicBezTo>
                    <a:pt x="70" y="7"/>
                    <a:pt x="69" y="6"/>
                    <a:pt x="68" y="6"/>
                  </a:cubicBezTo>
                  <a:lnTo>
                    <a:pt x="28" y="0"/>
                  </a:lnTo>
                  <a:cubicBezTo>
                    <a:pt x="27" y="0"/>
                    <a:pt x="27" y="0"/>
                    <a:pt x="26" y="0"/>
                  </a:cubicBezTo>
                  <a:close/>
                </a:path>
              </a:pathLst>
            </a:custGeom>
            <a:solidFill>
              <a:srgbClr val="D183D3"/>
            </a:solidFill>
            <a:ln w="0">
              <a:solidFill>
                <a:srgbClr val="D183D3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043" name="Rectangle 5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848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44" name="Rectangle 6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47800"/>
            <a:ext cx="77724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56381" name="Rectangle 6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6382" name="Rectangle 6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6383" name="Rectangle 6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defRPr>
            </a:lvl1pPr>
          </a:lstStyle>
          <a:p>
            <a:fld id="{94BD2513-AE5A-4AD9-886D-7F9D51BCC99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</p:sldLayoutIdLst>
  <p:hf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rgbClr val="660066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rgbClr val="660066"/>
          </a:solidFill>
          <a:latin typeface="-쉬리B" pitchFamily="18" charset="-127"/>
          <a:ea typeface="-쉬리B" pitchFamily="18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rgbClr val="660066"/>
          </a:solidFill>
          <a:latin typeface="-쉬리B" pitchFamily="18" charset="-127"/>
          <a:ea typeface="-쉬리B" pitchFamily="18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rgbClr val="660066"/>
          </a:solidFill>
          <a:latin typeface="-쉬리B" pitchFamily="18" charset="-127"/>
          <a:ea typeface="-쉬리B" pitchFamily="18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rgbClr val="660066"/>
          </a:solidFill>
          <a:latin typeface="-쉬리B" pitchFamily="18" charset="-127"/>
          <a:ea typeface="-쉬리B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4400">
          <a:solidFill>
            <a:srgbClr val="660066"/>
          </a:solidFill>
          <a:latin typeface="-쉬리B" pitchFamily="18" charset="-127"/>
          <a:ea typeface="-쉬리B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4400">
          <a:solidFill>
            <a:srgbClr val="660066"/>
          </a:solidFill>
          <a:latin typeface="-쉬리B" pitchFamily="18" charset="-127"/>
          <a:ea typeface="-쉬리B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4400">
          <a:solidFill>
            <a:srgbClr val="660066"/>
          </a:solidFill>
          <a:latin typeface="-쉬리B" pitchFamily="18" charset="-127"/>
          <a:ea typeface="-쉬리B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4400">
          <a:solidFill>
            <a:srgbClr val="660066"/>
          </a:solidFill>
          <a:latin typeface="-쉬리B" pitchFamily="18" charset="-127"/>
          <a:ea typeface="-쉬리B" pitchFamily="18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933700"/>
            <a:ext cx="9144000" cy="1143000"/>
          </a:xfrm>
        </p:spPr>
        <p:txBody>
          <a:bodyPr/>
          <a:lstStyle/>
          <a:p>
            <a:pPr eaLnBrk="1" hangingPunct="1"/>
            <a:r>
              <a:rPr lang="zh-CN" altLang="en-US" sz="6000" b="1" smtClean="0"/>
              <a:t>第</a:t>
            </a:r>
            <a:r>
              <a:rPr lang="en-US" altLang="zh-CN" sz="6000" b="1" smtClean="0"/>
              <a:t>3</a:t>
            </a:r>
            <a:r>
              <a:rPr lang="zh-CN" altLang="en-US" sz="6000" b="1" smtClean="0"/>
              <a:t>章 </a:t>
            </a:r>
            <a:r>
              <a:rPr lang="en-US" altLang="zh-CN" sz="6000" b="1" smtClean="0"/>
              <a:t>Java</a:t>
            </a:r>
            <a:r>
              <a:rPr lang="zh-CN" altLang="en-US" sz="6000" b="1" smtClean="0"/>
              <a:t>语言基础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B187C0F9-C5B8-4434-8A7B-92E988BFA282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10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8893175" cy="5589587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数值型不同类型数据的转换</a:t>
            </a: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自动类型转换</a:t>
            </a:r>
          </a:p>
          <a:p>
            <a:pPr lvl="1" eaLnBrk="1" hangingPunct="1">
              <a:buFontTx/>
              <a:buNone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①转换前的数据类型与转换后的类型兼容。</a:t>
            </a:r>
          </a:p>
          <a:p>
            <a:pPr lvl="1" eaLnBrk="1" hangingPunct="1">
              <a:buFontTx/>
              <a:buNone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②转换后的数据类型的表示范围比转换前的类型大。</a:t>
            </a:r>
          </a:p>
          <a:p>
            <a:pPr lvl="1" eaLnBrk="1" hangingPunct="1">
              <a:buFontTx/>
              <a:buNone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条件②说明不同类型的数据进行运算时，需先转换为同一类型，然后进行运算。转换从</a:t>
            </a:r>
            <a:r>
              <a:rPr lang="zh-CN" altLang="en-US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“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短</a:t>
            </a:r>
            <a:r>
              <a:rPr lang="zh-CN" altLang="en-US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”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到</a:t>
            </a:r>
            <a:r>
              <a:rPr lang="zh-CN" altLang="en-US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“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长</a:t>
            </a:r>
            <a:r>
              <a:rPr lang="zh-CN" altLang="en-US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”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的优先关系为：</a:t>
            </a:r>
            <a:r>
              <a:rPr lang="en-US" altLang="zh-CN" b="1" smtClean="0">
                <a:solidFill>
                  <a:srgbClr val="FF0000"/>
                </a:solidFill>
                <a:ea typeface="宋体" panose="02010600030101010101" pitchFamily="2" charset="-122"/>
              </a:rPr>
              <a:t>byte→short→char→int→long→float→double</a:t>
            </a:r>
            <a:r>
              <a:rPr lang="zh-CN" altLang="en-US" sz="2300" b="1" smtClean="0">
                <a:ea typeface="宋体" panose="02010600030101010101" pitchFamily="2" charset="-122"/>
              </a:rPr>
              <a:t>   </a:t>
            </a: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强制类型转换</a:t>
            </a:r>
            <a:r>
              <a:rPr lang="zh-CN" altLang="en-US" sz="2300" b="1" smtClean="0">
                <a:ea typeface="宋体" panose="02010600030101010101" pitchFamily="2" charset="-122"/>
              </a:rPr>
              <a:t> </a:t>
            </a:r>
          </a:p>
          <a:p>
            <a:pPr lvl="1" eaLnBrk="1" hangingPunct="1">
              <a:buFontTx/>
              <a:buNone/>
            </a:pPr>
            <a:r>
              <a:rPr lang="zh-CN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如果要将较长的数据转换成较短的数据时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（不安全）</a:t>
            </a:r>
            <a:r>
              <a:rPr lang="zh-CN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，</a:t>
            </a:r>
            <a:endParaRPr lang="zh-CN" altLang="en-US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lvl="1" eaLnBrk="1" hangingPunct="1">
              <a:buFontTx/>
              <a:buNone/>
            </a:pPr>
            <a:r>
              <a:rPr lang="zh-CN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就要进行强制类型转换。强制类型转换的格式如下：</a:t>
            </a:r>
          </a:p>
          <a:p>
            <a:pPr lvl="1" eaLnBrk="1" hangingPunct="1">
              <a:buFontTx/>
              <a:buNone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 </a:t>
            </a:r>
            <a:endParaRPr lang="en-US" altLang="zh-CN" sz="2300" smtClean="0"/>
          </a:p>
        </p:txBody>
      </p:sp>
      <p:sp>
        <p:nvSpPr>
          <p:cNvPr id="69635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31958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3.5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数据类型转换</a:t>
            </a:r>
          </a:p>
        </p:txBody>
      </p:sp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1763713" y="5876925"/>
            <a:ext cx="4824412" cy="360363"/>
          </a:xfrm>
          <a:prstGeom prst="rect">
            <a:avLst/>
          </a:prstGeom>
          <a:solidFill>
            <a:srgbClr val="CCFFCC"/>
          </a:solidFill>
          <a:ln w="8001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r>
              <a:rPr lang="zh-CN" altLang="zh-CN" b="1"/>
              <a:t>（欲转换的数据类型）变量名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B2B85125-75C5-4F58-8A84-74DBD1E9FF59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11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47800"/>
            <a:ext cx="9144000" cy="5410200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字符串型数据与整型数据相互转换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字符串转换成数值型数据（见教材表</a:t>
            </a: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3.7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）</a:t>
            </a: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数值型数据转换成字符串</a:t>
            </a:r>
            <a:r>
              <a:rPr lang="zh-CN" altLang="en-US" sz="28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在</a:t>
            </a: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Java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语言中，字符串可用加号</a:t>
            </a:r>
            <a:r>
              <a:rPr lang="zh-CN" altLang="en-US" sz="28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“</a:t>
            </a: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+</a:t>
            </a:r>
            <a:r>
              <a:rPr lang="en-US" altLang="zh-CN" sz="28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”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来实现连接操</a:t>
            </a: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作。所以若其中某个操作数不是字符串，该操作在连</a:t>
            </a: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接之前会自动将其转换成字符串。所以可用加号来实</a:t>
            </a: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现自动的转换。</a:t>
            </a:r>
            <a:r>
              <a:rPr lang="zh-CN" altLang="en-US" sz="28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 </a:t>
            </a:r>
            <a:endParaRPr lang="en-US" altLang="zh-CN" sz="28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</p:txBody>
      </p:sp>
      <p:sp>
        <p:nvSpPr>
          <p:cNvPr id="71683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31958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3.5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数据类型转换</a:t>
            </a:r>
          </a:p>
        </p:txBody>
      </p:sp>
      <p:sp>
        <p:nvSpPr>
          <p:cNvPr id="13317" name="Rectangle 107"/>
          <p:cNvSpPr>
            <a:spLocks noChangeArrowheads="1"/>
          </p:cNvSpPr>
          <p:nvPr/>
        </p:nvSpPr>
        <p:spPr bwMode="auto">
          <a:xfrm>
            <a:off x="755650" y="2420938"/>
            <a:ext cx="6624638" cy="863600"/>
          </a:xfrm>
          <a:prstGeom prst="rect">
            <a:avLst/>
          </a:prstGeom>
          <a:solidFill>
            <a:srgbClr val="FFFF00"/>
          </a:solidFill>
          <a:ln w="800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zh-CN" sz="2200" b="1"/>
              <a:t>String MyNumber = </a:t>
            </a:r>
            <a:r>
              <a:rPr lang="en-US" altLang="zh-CN" sz="2200" b="1">
                <a:latin typeface="Times New Roman" panose="02020603050405020304" pitchFamily="18" charset="0"/>
              </a:rPr>
              <a:t>“</a:t>
            </a:r>
            <a:r>
              <a:rPr lang="en-US" altLang="zh-CN" sz="2200" b="1"/>
              <a:t>1234.56</a:t>
            </a:r>
            <a:r>
              <a:rPr lang="en-US" altLang="zh-CN" sz="2200" b="1">
                <a:latin typeface="Times New Roman" panose="02020603050405020304" pitchFamily="18" charset="0"/>
              </a:rPr>
              <a:t>”</a:t>
            </a:r>
            <a:r>
              <a:rPr lang="en-US" altLang="zh-CN" sz="2200" b="1"/>
              <a:t>;</a:t>
            </a:r>
          </a:p>
          <a:p>
            <a:pPr eaLnBrk="1" hangingPunct="1"/>
            <a:r>
              <a:rPr lang="en-US" altLang="zh-CN" sz="2200" b="1"/>
              <a:t>float MyFloat = Float.parseFloat(MyNumber);</a:t>
            </a:r>
          </a:p>
        </p:txBody>
      </p:sp>
      <p:sp>
        <p:nvSpPr>
          <p:cNvPr id="13318" name="Rectangle 109"/>
          <p:cNvSpPr>
            <a:spLocks noChangeArrowheads="1"/>
          </p:cNvSpPr>
          <p:nvPr/>
        </p:nvSpPr>
        <p:spPr bwMode="auto">
          <a:xfrm>
            <a:off x="323850" y="5761038"/>
            <a:ext cx="8820150" cy="1052512"/>
          </a:xfrm>
          <a:prstGeom prst="rect">
            <a:avLst/>
          </a:prstGeom>
          <a:solidFill>
            <a:srgbClr val="FFFF00"/>
          </a:solidFill>
          <a:ln w="800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zh-CN" sz="2200" b="1"/>
              <a:t>int MyInt=1234</a:t>
            </a:r>
            <a:r>
              <a:rPr lang="zh-CN" altLang="en-US" sz="2200" b="1"/>
              <a:t>；               </a:t>
            </a:r>
            <a:r>
              <a:rPr lang="en-US" altLang="zh-CN" sz="2200" b="1"/>
              <a:t>//</a:t>
            </a:r>
            <a:r>
              <a:rPr lang="zh-CN" altLang="en-US" sz="2200" b="1"/>
              <a:t>定义整形变量</a:t>
            </a:r>
            <a:r>
              <a:rPr lang="en-US" altLang="zh-CN" sz="2200" b="1"/>
              <a:t>MyInt</a:t>
            </a:r>
          </a:p>
          <a:p>
            <a:pPr eaLnBrk="1" hangingPunct="1"/>
            <a:r>
              <a:rPr lang="en-US" altLang="zh-CN" sz="2200" b="1"/>
              <a:t>String  MyString=""+MyInt</a:t>
            </a:r>
            <a:r>
              <a:rPr lang="zh-CN" altLang="en-US" sz="2200" b="1"/>
              <a:t>；    </a:t>
            </a:r>
            <a:r>
              <a:rPr lang="en-US" altLang="zh-CN" sz="2200" b="1"/>
              <a:t>//</a:t>
            </a:r>
            <a:r>
              <a:rPr lang="zh-CN" altLang="en-US" sz="2200" b="1"/>
              <a:t>将整型数据转换成了字符串</a:t>
            </a:r>
            <a:r>
              <a:rPr lang="zh-CN" altLang="en-US" sz="2200"/>
              <a:t> </a:t>
            </a:r>
            <a:endParaRPr lang="en-US" altLang="zh-CN" sz="2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93DD567A-309C-499B-855D-2A87D7FAC620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12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31913"/>
            <a:ext cx="9144000" cy="5526087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zh-CN" altLang="en-US" sz="1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由键盘输入的数据，不管是文字还是数字，</a:t>
            </a:r>
            <a:r>
              <a:rPr lang="en-US" altLang="zh-CN" sz="18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Java</a:t>
            </a:r>
            <a:r>
              <a:rPr lang="zh-CN" altLang="en-US" sz="18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皆视为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sz="18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字符串</a:t>
            </a:r>
            <a:r>
              <a:rPr lang="zh-CN" altLang="en-US" sz="1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，因此若是要由键盘输入数字则必须再经过转换。</a:t>
            </a:r>
            <a:r>
              <a:rPr lang="zh-CN" altLang="en-US" sz="1800" smtClean="0"/>
              <a:t> </a:t>
            </a:r>
            <a:r>
              <a:rPr lang="zh-CN" altLang="en-US" sz="1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输入字符串</a:t>
            </a:r>
            <a:r>
              <a:rPr lang="zh-CN" altLang="en-US" sz="18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zh-CN" altLang="en-US" sz="1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endParaRPr lang="en-US" altLang="zh-CN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3731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4640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3.6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由键盘输入数据</a:t>
            </a:r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0" y="2276475"/>
            <a:ext cx="9144000" cy="4681538"/>
          </a:xfrm>
          <a:prstGeom prst="rect">
            <a:avLst/>
          </a:prstGeom>
          <a:solidFill>
            <a:srgbClr val="CCFFFF"/>
          </a:solidFill>
          <a:ln w="800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sz="1800" dirty="0"/>
          </a:p>
          <a:p>
            <a:pPr>
              <a:defRPr/>
            </a:pPr>
            <a:r>
              <a:rPr lang="en-US" sz="2000" b="1" dirty="0"/>
              <a:t>import java.io.*;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public class </a:t>
            </a:r>
            <a:r>
              <a:rPr lang="en-US" sz="2000" b="1" dirty="0" err="1"/>
              <a:t>class_name</a:t>
            </a:r>
            <a:r>
              <a:rPr lang="en-US" sz="2000" b="1" dirty="0"/>
              <a:t>   //</a:t>
            </a:r>
            <a:r>
              <a:rPr lang="zh-CN" altLang="en-US" sz="2000" b="1" dirty="0"/>
              <a:t>类名称</a:t>
            </a:r>
          </a:p>
          <a:p>
            <a:pPr>
              <a:defRPr/>
            </a:pPr>
            <a:r>
              <a:rPr lang="en-US" sz="2000" b="1" dirty="0"/>
              <a:t>{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public static void main(String[] </a:t>
            </a:r>
            <a:r>
              <a:rPr lang="en-US" sz="2000" b="1" dirty="0" err="1"/>
              <a:t>args</a:t>
            </a:r>
            <a:r>
              <a:rPr lang="en-US" sz="2000" b="1" dirty="0"/>
              <a:t>) throws </a:t>
            </a:r>
            <a:r>
              <a:rPr lang="en-US" sz="2000" b="1" dirty="0" err="1"/>
              <a:t>IOException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  {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   </a:t>
            </a:r>
            <a:r>
              <a:rPr lang="en-US" altLang="zh-CN" sz="2000" b="1" dirty="0"/>
              <a:t>……</a:t>
            </a:r>
          </a:p>
          <a:p>
            <a:pPr>
              <a:defRPr/>
            </a:pPr>
            <a:r>
              <a:rPr lang="en-US" sz="2000" b="1" dirty="0"/>
              <a:t>    String </a:t>
            </a:r>
            <a:r>
              <a:rPr lang="en-US" sz="2000" b="1" dirty="0" err="1"/>
              <a:t>str</a:t>
            </a:r>
            <a:r>
              <a:rPr lang="en-US" sz="2000" b="1" dirty="0"/>
              <a:t>; 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    </a:t>
            </a:r>
            <a:r>
              <a:rPr lang="en-US" sz="2000" b="1" dirty="0" err="1"/>
              <a:t>InputStreamReader</a:t>
            </a:r>
            <a:r>
              <a:rPr lang="en-US" sz="2000" b="1" dirty="0"/>
              <a:t> </a:t>
            </a:r>
            <a:r>
              <a:rPr lang="en-US" sz="2000" b="1" dirty="0" err="1"/>
              <a:t>inp</a:t>
            </a:r>
            <a:r>
              <a:rPr lang="zh-CN" altLang="en-US" sz="2000" b="1" dirty="0"/>
              <a:t>；</a:t>
            </a:r>
          </a:p>
          <a:p>
            <a:pPr>
              <a:defRPr/>
            </a:pPr>
            <a:r>
              <a:rPr lang="en-US" sz="2000" b="1" dirty="0"/>
              <a:t>    </a:t>
            </a:r>
            <a:r>
              <a:rPr lang="en-US" sz="2000" b="1" dirty="0" err="1"/>
              <a:t>inp</a:t>
            </a:r>
            <a:r>
              <a:rPr lang="en-US" sz="2000" b="1" dirty="0"/>
              <a:t>=new </a:t>
            </a:r>
            <a:r>
              <a:rPr lang="en-US" sz="2000" b="1" dirty="0" err="1"/>
              <a:t>InputStreamReader</a:t>
            </a:r>
            <a:r>
              <a:rPr lang="en-US" sz="2000" b="1" dirty="0"/>
              <a:t>(</a:t>
            </a:r>
            <a:r>
              <a:rPr lang="en-US" sz="2000" b="1" dirty="0" err="1"/>
              <a:t>System.in</a:t>
            </a:r>
            <a:r>
              <a:rPr lang="en-US" sz="2000" b="1" dirty="0"/>
              <a:t>)</a:t>
            </a:r>
            <a:r>
              <a:rPr lang="zh-CN" altLang="en-US" sz="2000" b="1" dirty="0"/>
              <a:t>；</a:t>
            </a:r>
          </a:p>
          <a:p>
            <a:pPr>
              <a:defRPr/>
            </a:pPr>
            <a:r>
              <a:rPr lang="en-US" sz="2000" b="1" dirty="0"/>
              <a:t>    </a:t>
            </a:r>
            <a:r>
              <a:rPr lang="en-US" sz="2000" b="1" dirty="0" err="1"/>
              <a:t>BufferedReader</a:t>
            </a:r>
            <a:r>
              <a:rPr lang="en-US" sz="2000" b="1" dirty="0"/>
              <a:t> </a:t>
            </a:r>
            <a:r>
              <a:rPr lang="en-US" sz="2000" b="1" dirty="0" err="1"/>
              <a:t>buf</a:t>
            </a:r>
            <a:r>
              <a:rPr lang="en-US" sz="2000" b="1" dirty="0"/>
              <a:t>; 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    </a:t>
            </a:r>
            <a:r>
              <a:rPr lang="en-US" sz="2000" b="1" dirty="0" err="1"/>
              <a:t>buf</a:t>
            </a:r>
            <a:r>
              <a:rPr lang="en-US" sz="2000" b="1" dirty="0"/>
              <a:t>=new </a:t>
            </a:r>
            <a:r>
              <a:rPr lang="en-US" sz="2000" b="1" dirty="0" err="1"/>
              <a:t>BufferedReader</a:t>
            </a:r>
            <a:r>
              <a:rPr lang="en-US" sz="2000" b="1" dirty="0"/>
              <a:t>(</a:t>
            </a:r>
            <a:r>
              <a:rPr lang="en-US" sz="2000" b="1" dirty="0" err="1"/>
              <a:t>inp</a:t>
            </a:r>
            <a:r>
              <a:rPr lang="en-US" sz="2000" b="1" dirty="0"/>
              <a:t>); </a:t>
            </a:r>
            <a:endParaRPr lang="zh-CN" altLang="en-US" sz="2000" b="1" dirty="0"/>
          </a:p>
          <a:p>
            <a:pPr>
              <a:defRPr/>
            </a:pPr>
            <a:r>
              <a:rPr lang="en-US" altLang="zh-CN" sz="2000" b="1" dirty="0"/>
              <a:t>    ……</a:t>
            </a:r>
          </a:p>
          <a:p>
            <a:pPr>
              <a:defRPr/>
            </a:pPr>
            <a:r>
              <a:rPr lang="en-US" sz="2000" b="1" dirty="0"/>
              <a:t>    </a:t>
            </a:r>
            <a:r>
              <a:rPr lang="en-US" sz="2000" b="1" dirty="0" err="1"/>
              <a:t>str</a:t>
            </a:r>
            <a:r>
              <a:rPr lang="en-US" sz="2000" b="1" dirty="0"/>
              <a:t>=</a:t>
            </a:r>
            <a:r>
              <a:rPr lang="en-US" sz="2000" b="1" dirty="0" err="1"/>
              <a:t>buf.readLine</a:t>
            </a:r>
            <a:r>
              <a:rPr lang="en-US" sz="2000" b="1" dirty="0"/>
              <a:t>();</a:t>
            </a:r>
            <a:endParaRPr lang="zh-CN" altLang="en-US" sz="2000" b="1" dirty="0"/>
          </a:p>
          <a:p>
            <a:pPr>
              <a:defRPr/>
            </a:pPr>
            <a:r>
              <a:rPr lang="en-US" altLang="zh-CN" sz="2000" b="1" dirty="0"/>
              <a:t>    ……</a:t>
            </a:r>
          </a:p>
          <a:p>
            <a:pPr>
              <a:defRPr/>
            </a:pPr>
            <a:r>
              <a:rPr lang="en-US" sz="2000" b="1" dirty="0"/>
              <a:t>  }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}</a:t>
            </a:r>
            <a:endParaRPr lang="zh-CN" altLang="en-US" sz="2000" b="1" dirty="0"/>
          </a:p>
          <a:p>
            <a:pPr marL="457200" indent="-457200">
              <a:defRPr/>
            </a:pP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BE09F9BE-244E-43B2-B698-27319B598B4C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13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31913"/>
            <a:ext cx="9144000" cy="5526087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zh-CN" altLang="en-US" sz="32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这种输入数据的方式可变形为如下的格式</a:t>
            </a: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endParaRPr lang="en-US" altLang="zh-CN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3731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4640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3.6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由键盘输入数据</a:t>
            </a:r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0" y="1989138"/>
            <a:ext cx="9144000" cy="4968875"/>
          </a:xfrm>
          <a:prstGeom prst="rect">
            <a:avLst/>
          </a:prstGeom>
          <a:solidFill>
            <a:srgbClr val="CCFFFF"/>
          </a:solidFill>
          <a:ln w="800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sz="2000" b="1" dirty="0"/>
              <a:t>import java.io.*;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public class </a:t>
            </a:r>
            <a:r>
              <a:rPr lang="en-US" sz="2000" b="1" dirty="0" err="1"/>
              <a:t>class_name</a:t>
            </a:r>
            <a:r>
              <a:rPr lang="en-US" sz="2000" b="1" dirty="0"/>
              <a:t>   //</a:t>
            </a:r>
            <a:r>
              <a:rPr lang="zh-CN" altLang="en-US" sz="2000" b="1" dirty="0"/>
              <a:t>类名称</a:t>
            </a:r>
          </a:p>
          <a:p>
            <a:pPr>
              <a:defRPr/>
            </a:pPr>
            <a:r>
              <a:rPr lang="en-US" sz="2000" b="1" dirty="0"/>
              <a:t>{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  public static void main(String[] </a:t>
            </a:r>
            <a:r>
              <a:rPr lang="en-US" sz="2000" b="1" dirty="0" err="1"/>
              <a:t>args</a:t>
            </a:r>
            <a:r>
              <a:rPr lang="en-US" sz="2000" b="1" dirty="0"/>
              <a:t>) throws </a:t>
            </a:r>
            <a:r>
              <a:rPr lang="en-US" sz="2000" b="1" dirty="0" err="1"/>
              <a:t>IOException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  {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     </a:t>
            </a:r>
            <a:r>
              <a:rPr lang="en-US" altLang="zh-CN" sz="2000" b="1" dirty="0"/>
              <a:t>……</a:t>
            </a:r>
          </a:p>
          <a:p>
            <a:pPr>
              <a:defRPr/>
            </a:pPr>
            <a:r>
              <a:rPr lang="en-US" sz="2000" b="1" dirty="0"/>
              <a:t>    String </a:t>
            </a:r>
            <a:r>
              <a:rPr lang="en-US" sz="2000" b="1" dirty="0" err="1"/>
              <a:t>str</a:t>
            </a:r>
            <a:r>
              <a:rPr lang="en-US" sz="2000" b="1" dirty="0"/>
              <a:t>;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    </a:t>
            </a:r>
            <a:r>
              <a:rPr lang="en-US" sz="2000" b="1" dirty="0" err="1"/>
              <a:t>BufferedReader</a:t>
            </a:r>
            <a:r>
              <a:rPr lang="en-US" sz="2000" b="1" dirty="0"/>
              <a:t> </a:t>
            </a:r>
            <a:r>
              <a:rPr lang="en-US" sz="2000" b="1" dirty="0" err="1"/>
              <a:t>buf</a:t>
            </a:r>
            <a:r>
              <a:rPr lang="en-US" sz="2000" b="1" dirty="0"/>
              <a:t>;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    </a:t>
            </a:r>
            <a:r>
              <a:rPr lang="en-US" sz="2000" b="1" dirty="0" err="1"/>
              <a:t>buf</a:t>
            </a:r>
            <a:r>
              <a:rPr lang="en-US" sz="2000" b="1" dirty="0"/>
              <a:t>=new </a:t>
            </a:r>
            <a:r>
              <a:rPr lang="en-US" sz="2000" b="1" dirty="0" err="1"/>
              <a:t>BufferedReader</a:t>
            </a:r>
            <a:r>
              <a:rPr lang="en-US" sz="2000" b="1" dirty="0"/>
              <a:t>(new </a:t>
            </a:r>
            <a:r>
              <a:rPr lang="en-US" sz="2000" b="1" dirty="0" err="1"/>
              <a:t>InputStreamReader</a:t>
            </a:r>
            <a:r>
              <a:rPr lang="en-US" sz="2000" b="1" dirty="0"/>
              <a:t>(</a:t>
            </a:r>
            <a:r>
              <a:rPr lang="en-US" sz="2000" b="1" dirty="0" err="1"/>
              <a:t>System.in</a:t>
            </a:r>
            <a:r>
              <a:rPr lang="en-US" sz="2000" b="1" dirty="0"/>
              <a:t>));</a:t>
            </a:r>
            <a:endParaRPr lang="zh-CN" altLang="en-US" sz="2000" b="1" dirty="0"/>
          </a:p>
          <a:p>
            <a:pPr>
              <a:defRPr/>
            </a:pPr>
            <a:r>
              <a:rPr lang="en-US" altLang="zh-CN" sz="2000" b="1" dirty="0"/>
              <a:t>    ……</a:t>
            </a:r>
          </a:p>
          <a:p>
            <a:pPr>
              <a:defRPr/>
            </a:pPr>
            <a:r>
              <a:rPr lang="en-US" sz="2000" b="1" dirty="0"/>
              <a:t>    </a:t>
            </a:r>
            <a:r>
              <a:rPr lang="en-US" sz="2000" b="1" dirty="0" err="1"/>
              <a:t>str</a:t>
            </a:r>
            <a:r>
              <a:rPr lang="en-US" sz="2000" b="1" dirty="0"/>
              <a:t>=</a:t>
            </a:r>
            <a:r>
              <a:rPr lang="en-US" sz="2000" b="1" dirty="0" err="1"/>
              <a:t>buf.readLine</a:t>
            </a:r>
            <a:r>
              <a:rPr lang="en-US" sz="2000" b="1" dirty="0"/>
              <a:t>(); </a:t>
            </a:r>
            <a:endParaRPr lang="zh-CN" altLang="en-US" sz="2000" b="1" dirty="0"/>
          </a:p>
          <a:p>
            <a:pPr>
              <a:defRPr/>
            </a:pPr>
            <a:r>
              <a:rPr lang="en-US" altLang="zh-CN" sz="2000" b="1" dirty="0"/>
              <a:t>    ……</a:t>
            </a:r>
          </a:p>
          <a:p>
            <a:pPr>
              <a:defRPr/>
            </a:pPr>
            <a:r>
              <a:rPr lang="en-US" sz="2000" b="1" dirty="0"/>
              <a:t>  }</a:t>
            </a:r>
            <a:endParaRPr lang="zh-CN" altLang="en-US" sz="2000" b="1" dirty="0"/>
          </a:p>
          <a:p>
            <a:pPr>
              <a:defRPr/>
            </a:pPr>
            <a:r>
              <a:rPr lang="en-US" sz="2000" b="1" dirty="0"/>
              <a:t>}</a:t>
            </a:r>
            <a:endParaRPr lang="zh-CN" altLang="en-US" sz="2000" b="1" dirty="0"/>
          </a:p>
          <a:p>
            <a:pPr marL="457200" indent="-457200">
              <a:defRPr/>
            </a:pPr>
            <a:endParaRPr lang="zh-CN" alt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06A54F17-5237-4961-B869-6154457B5C84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14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31913"/>
            <a:ext cx="9144000" cy="5410200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由键盘输入的数据，不管是文字还是数字，</a:t>
            </a:r>
            <a:r>
              <a:rPr lang="en-US" altLang="zh-CN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Java</a:t>
            </a:r>
            <a:r>
              <a:rPr lang="zh-CN" altLang="en-US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皆视为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字符串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，因此若是要由键盘输入数字则必须再经过转换。</a:t>
            </a:r>
            <a:r>
              <a:rPr lang="zh-CN" altLang="en-US" sz="1800" smtClean="0"/>
              <a:t> </a:t>
            </a: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输入字符串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endParaRPr lang="en-US" altLang="zh-CN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3731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4640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3.6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由键盘输入数据</a:t>
            </a:r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0" y="2881313"/>
            <a:ext cx="9144000" cy="4076700"/>
          </a:xfrm>
          <a:prstGeom prst="rect">
            <a:avLst/>
          </a:prstGeom>
          <a:solidFill>
            <a:srgbClr val="CCFFFF"/>
          </a:solidFill>
          <a:ln w="800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zh-CN" sz="1800" b="1"/>
              <a:t>//appA_3.java        </a:t>
            </a:r>
            <a:r>
              <a:rPr lang="zh-CN" altLang="en-US" sz="1800" b="1"/>
              <a:t>由键盘输入字符串</a:t>
            </a:r>
          </a:p>
          <a:p>
            <a:pPr eaLnBrk="1" hangingPunct="1"/>
            <a:r>
              <a:rPr lang="en-US" altLang="zh-CN" sz="1800" b="1"/>
              <a:t>import java.io.*;    //</a:t>
            </a:r>
            <a:r>
              <a:rPr lang="zh-CN" altLang="en-US" sz="1800" b="1"/>
              <a:t>加载</a:t>
            </a:r>
            <a:r>
              <a:rPr lang="en-US" altLang="zh-CN" sz="1800" b="1"/>
              <a:t>java.io</a:t>
            </a:r>
            <a:r>
              <a:rPr lang="zh-CN" altLang="en-US" sz="1800" b="1"/>
              <a:t>类库里的所有类</a:t>
            </a:r>
          </a:p>
          <a:p>
            <a:pPr eaLnBrk="1" hangingPunct="1"/>
            <a:r>
              <a:rPr lang="en-US" altLang="zh-CN" sz="1800" b="1"/>
              <a:t>public class App3_3</a:t>
            </a:r>
          </a:p>
          <a:p>
            <a:pPr eaLnBrk="1" hangingPunct="1"/>
            <a:r>
              <a:rPr lang="en-US" altLang="zh-CN" sz="1800" b="1"/>
              <a:t>{</a:t>
            </a:r>
          </a:p>
          <a:p>
            <a:pPr eaLnBrk="1" hangingPunct="1"/>
            <a:r>
              <a:rPr lang="en-US" altLang="zh-CN" sz="1800" b="1"/>
              <a:t>  public static void main(String[] args) throws IOException</a:t>
            </a:r>
          </a:p>
          <a:p>
            <a:pPr eaLnBrk="1" hangingPunct="1"/>
            <a:r>
              <a:rPr lang="en-US" altLang="zh-CN" sz="1800" b="1"/>
              <a:t>  {</a:t>
            </a:r>
          </a:p>
          <a:p>
            <a:pPr eaLnBrk="1" hangingPunct="1"/>
            <a:r>
              <a:rPr lang="en-US" altLang="zh-CN" sz="1800" b="1"/>
              <a:t>    BufferedReader buf;</a:t>
            </a:r>
          </a:p>
          <a:p>
            <a:pPr eaLnBrk="1" hangingPunct="1"/>
            <a:r>
              <a:rPr lang="en-US" altLang="zh-CN" sz="1800" b="1"/>
              <a:t>    </a:t>
            </a:r>
            <a:r>
              <a:rPr lang="en-US" altLang="zh-CN" sz="1800" b="1">
                <a:solidFill>
                  <a:srgbClr val="FF0000"/>
                </a:solidFill>
              </a:rPr>
              <a:t>String str;</a:t>
            </a:r>
          </a:p>
          <a:p>
            <a:pPr eaLnBrk="1" hangingPunct="1"/>
            <a:r>
              <a:rPr lang="en-US" altLang="zh-CN" sz="1800" b="1"/>
              <a:t>    buf = new BufferedReader (new InputStreamReader (System.in));</a:t>
            </a:r>
          </a:p>
          <a:p>
            <a:pPr eaLnBrk="1" hangingPunct="1"/>
            <a:r>
              <a:rPr lang="en-US" altLang="zh-CN" sz="1800" b="1"/>
              <a:t>    System.out.print("</a:t>
            </a:r>
            <a:r>
              <a:rPr lang="zh-CN" altLang="en-US" sz="1800" b="1"/>
              <a:t>请输入字符串；</a:t>
            </a:r>
            <a:r>
              <a:rPr lang="en-US" altLang="zh-CN" sz="1800" b="1"/>
              <a:t>");</a:t>
            </a:r>
          </a:p>
          <a:p>
            <a:pPr eaLnBrk="1" hangingPunct="1"/>
            <a:r>
              <a:rPr lang="en-US" altLang="zh-CN" sz="1800" b="1"/>
              <a:t>    </a:t>
            </a:r>
            <a:r>
              <a:rPr lang="en-US" altLang="zh-CN" sz="1800" b="1">
                <a:solidFill>
                  <a:srgbClr val="FF0000"/>
                </a:solidFill>
              </a:rPr>
              <a:t>str = buf.readLine();</a:t>
            </a:r>
            <a:r>
              <a:rPr lang="en-US" altLang="zh-CN" sz="1800" b="1"/>
              <a:t>        //</a:t>
            </a:r>
            <a:r>
              <a:rPr lang="zh-CN" altLang="en-US" sz="1800" b="1"/>
              <a:t>将输入的文字指定给字符串变量</a:t>
            </a:r>
            <a:r>
              <a:rPr lang="en-US" altLang="zh-CN" sz="1800" b="1"/>
              <a:t>str</a:t>
            </a:r>
            <a:r>
              <a:rPr lang="zh-CN" altLang="en-US" sz="1800" b="1"/>
              <a:t>存放</a:t>
            </a:r>
          </a:p>
          <a:p>
            <a:pPr eaLnBrk="1" hangingPunct="1"/>
            <a:r>
              <a:rPr lang="zh-CN" altLang="en-US" sz="1800" b="1"/>
              <a:t>    </a:t>
            </a:r>
            <a:r>
              <a:rPr lang="en-US" altLang="zh-CN" sz="1800" b="1"/>
              <a:t>System.out.println("</a:t>
            </a:r>
            <a:r>
              <a:rPr lang="zh-CN" altLang="en-US" sz="1800" b="1"/>
              <a:t>您输入的字符串是：</a:t>
            </a:r>
            <a:r>
              <a:rPr lang="en-US" altLang="zh-CN" sz="1800" b="1"/>
              <a:t>"+str);   //</a:t>
            </a:r>
            <a:r>
              <a:rPr lang="zh-CN" altLang="en-US" sz="1800" b="1"/>
              <a:t>输出字符串</a:t>
            </a:r>
          </a:p>
          <a:p>
            <a:pPr eaLnBrk="1" hangingPunct="1"/>
            <a:r>
              <a:rPr lang="zh-CN" altLang="en-US" sz="1800" b="1"/>
              <a:t>  </a:t>
            </a:r>
            <a:r>
              <a:rPr lang="en-US" altLang="zh-CN" sz="1800" b="1"/>
              <a:t>}</a:t>
            </a:r>
          </a:p>
          <a:p>
            <a:pPr eaLnBrk="1" hangingPunct="1"/>
            <a:r>
              <a:rPr lang="en-US" altLang="zh-CN" sz="1800" b="1"/>
              <a:t>}</a:t>
            </a:r>
            <a:endParaRPr lang="zh-CN" altLang="en-US" sz="1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2BF8C4F9-7C40-46E8-90EC-0F3043B4DC4E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15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65175"/>
            <a:ext cx="9144000" cy="5410200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Char char="☻"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输入数值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由于从键盘输入的数据均被视为字符串，所以从键盘上输入的数据，必须先利用表</a:t>
            </a: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3.7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中所提供的方法进行转换后，字符串的内容才会变成数值。</a:t>
            </a:r>
            <a:r>
              <a:rPr lang="zh-CN" altLang="en-US" sz="1800" smtClean="0"/>
              <a:t> </a:t>
            </a:r>
            <a:endParaRPr lang="zh-CN" altLang="en-US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endParaRPr lang="en-US" altLang="zh-CN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4755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4640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3.6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由键盘输入数据</a:t>
            </a:r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0" y="2981325"/>
            <a:ext cx="9144000" cy="3976688"/>
          </a:xfrm>
          <a:prstGeom prst="rect">
            <a:avLst/>
          </a:prstGeom>
          <a:solidFill>
            <a:srgbClr val="CCFFFF"/>
          </a:solidFill>
          <a:ln w="800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zh-CN" sz="1600" b="1"/>
              <a:t>//App3_4.java         </a:t>
            </a:r>
            <a:r>
              <a:rPr lang="zh-CN" altLang="en-US" sz="1600" b="1"/>
              <a:t>由键盘输入整数</a:t>
            </a:r>
          </a:p>
          <a:p>
            <a:pPr eaLnBrk="1" hangingPunct="1"/>
            <a:r>
              <a:rPr lang="en-US" altLang="zh-CN" sz="1600" b="1"/>
              <a:t>import java.io.*;</a:t>
            </a:r>
          </a:p>
          <a:p>
            <a:pPr eaLnBrk="1" hangingPunct="1"/>
            <a:r>
              <a:rPr lang="en-US" altLang="zh-CN" sz="1600" b="1"/>
              <a:t>public class App3_4</a:t>
            </a:r>
          </a:p>
          <a:p>
            <a:pPr eaLnBrk="1" hangingPunct="1"/>
            <a:r>
              <a:rPr lang="en-US" altLang="zh-CN" sz="1600" b="1"/>
              <a:t>{</a:t>
            </a:r>
          </a:p>
          <a:p>
            <a:pPr eaLnBrk="1" hangingPunct="1"/>
            <a:r>
              <a:rPr lang="en-US" altLang="zh-CN" sz="1600" b="1"/>
              <a:t>  public static void main(String[] args) throws IOException</a:t>
            </a:r>
          </a:p>
          <a:p>
            <a:pPr eaLnBrk="1" hangingPunct="1"/>
            <a:r>
              <a:rPr lang="en-US" altLang="zh-CN" sz="1600" b="1"/>
              <a:t>  {</a:t>
            </a:r>
          </a:p>
          <a:p>
            <a:pPr eaLnBrk="1" hangingPunct="1"/>
            <a:r>
              <a:rPr lang="en-US" altLang="zh-CN" sz="1600" b="1"/>
              <a:t>    float num;</a:t>
            </a:r>
          </a:p>
          <a:p>
            <a:pPr eaLnBrk="1" hangingPunct="1"/>
            <a:r>
              <a:rPr lang="en-US" altLang="zh-CN" sz="1600" b="1"/>
              <a:t>    String str;</a:t>
            </a:r>
          </a:p>
          <a:p>
            <a:pPr eaLnBrk="1" hangingPunct="1"/>
            <a:r>
              <a:rPr lang="en-US" altLang="zh-CN" sz="1600" b="1"/>
              <a:t>    BufferedReader buf;</a:t>
            </a:r>
          </a:p>
          <a:p>
            <a:pPr eaLnBrk="1" hangingPunct="1"/>
            <a:r>
              <a:rPr lang="en-US" altLang="zh-CN" sz="1600" b="1"/>
              <a:t>    buf=new BufferedReader(new InputStreamReader(System.in));</a:t>
            </a:r>
          </a:p>
          <a:p>
            <a:pPr eaLnBrk="1" hangingPunct="1"/>
            <a:r>
              <a:rPr lang="en-US" altLang="zh-CN" sz="1600" b="1"/>
              <a:t>    System.out.print("</a:t>
            </a:r>
            <a:r>
              <a:rPr lang="zh-CN" altLang="en-US" sz="1600" b="1"/>
              <a:t>请输入一个实数：</a:t>
            </a:r>
            <a:r>
              <a:rPr lang="en-US" altLang="zh-CN" sz="1600" b="1"/>
              <a:t>");</a:t>
            </a:r>
          </a:p>
          <a:p>
            <a:pPr eaLnBrk="1" hangingPunct="1"/>
            <a:r>
              <a:rPr lang="en-US" altLang="zh-CN" sz="1600" b="1"/>
              <a:t>    </a:t>
            </a:r>
            <a:r>
              <a:rPr lang="en-US" altLang="zh-CN" sz="1600" b="1">
                <a:solidFill>
                  <a:srgbClr val="0000CC"/>
                </a:solidFill>
              </a:rPr>
              <a:t>str=buf.readLine();</a:t>
            </a:r>
            <a:r>
              <a:rPr lang="en-US" altLang="zh-CN" sz="1600" b="1"/>
              <a:t>         //</a:t>
            </a:r>
            <a:r>
              <a:rPr lang="zh-CN" altLang="en-US" sz="1600" b="1"/>
              <a:t>将输入的文字指定给字符串变量</a:t>
            </a:r>
            <a:r>
              <a:rPr lang="en-US" altLang="zh-CN" sz="1600" b="1"/>
              <a:t>str</a:t>
            </a:r>
            <a:r>
              <a:rPr lang="zh-CN" altLang="en-US" sz="1600" b="1"/>
              <a:t>存放</a:t>
            </a:r>
          </a:p>
          <a:p>
            <a:pPr eaLnBrk="1" hangingPunct="1"/>
            <a:r>
              <a:rPr lang="zh-CN" altLang="en-US" sz="1600" b="1"/>
              <a:t>    </a:t>
            </a:r>
            <a:r>
              <a:rPr lang="en-US" altLang="zh-CN" sz="1600" b="1">
                <a:solidFill>
                  <a:srgbClr val="FF0000"/>
                </a:solidFill>
              </a:rPr>
              <a:t>num= Float.parseFloat(str);</a:t>
            </a:r>
            <a:r>
              <a:rPr lang="en-US" altLang="zh-CN" sz="1600" b="1"/>
              <a:t>   //</a:t>
            </a:r>
            <a:r>
              <a:rPr lang="zh-CN" altLang="en-US" sz="1600" b="1"/>
              <a:t>将</a:t>
            </a:r>
            <a:r>
              <a:rPr lang="en-US" altLang="zh-CN" sz="1600" b="1"/>
              <a:t>str</a:t>
            </a:r>
            <a:r>
              <a:rPr lang="zh-CN" altLang="en-US" sz="1600" b="1"/>
              <a:t>转换成</a:t>
            </a:r>
            <a:r>
              <a:rPr lang="en-US" altLang="zh-CN" sz="1600" b="1"/>
              <a:t>float</a:t>
            </a:r>
            <a:r>
              <a:rPr lang="zh-CN" altLang="en-US" sz="1600" b="1"/>
              <a:t>类型后赋给</a:t>
            </a:r>
            <a:r>
              <a:rPr lang="en-US" altLang="zh-CN" sz="1600" b="1"/>
              <a:t>num</a:t>
            </a:r>
          </a:p>
          <a:p>
            <a:pPr eaLnBrk="1" hangingPunct="1"/>
            <a:r>
              <a:rPr lang="en-US" altLang="zh-CN" sz="1600" b="1"/>
              <a:t>    System.out.println("</a:t>
            </a:r>
            <a:r>
              <a:rPr lang="zh-CN" altLang="en-US" sz="1600" b="1"/>
              <a:t>您输入的数为：</a:t>
            </a:r>
            <a:r>
              <a:rPr lang="en-US" altLang="zh-CN" sz="1600" b="1"/>
              <a:t>"+num);</a:t>
            </a:r>
          </a:p>
          <a:p>
            <a:pPr eaLnBrk="1" hangingPunct="1"/>
            <a:r>
              <a:rPr lang="en-US" altLang="zh-CN" sz="1600" b="1"/>
              <a:t>  }</a:t>
            </a:r>
          </a:p>
          <a:p>
            <a:pPr eaLnBrk="1" hangingPunct="1"/>
            <a:r>
              <a:rPr lang="en-US" altLang="zh-CN" sz="1600" b="1"/>
              <a:t>}</a:t>
            </a:r>
            <a:endParaRPr lang="zh-CN" altLang="en-US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2AF63722-8A4D-4E6A-95CF-9367A2E53272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16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65175"/>
            <a:ext cx="9144000" cy="5410200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Char char="☻"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输入多个数据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endParaRPr lang="zh-CN" altLang="en-US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endParaRPr lang="en-US" altLang="zh-CN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6803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4640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3.6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由键盘输入数据</a:t>
            </a:r>
          </a:p>
        </p:txBody>
      </p:sp>
      <p:sp>
        <p:nvSpPr>
          <p:cNvPr id="18437" name="Rectangle 4"/>
          <p:cNvSpPr>
            <a:spLocks noChangeArrowheads="1"/>
          </p:cNvSpPr>
          <p:nvPr/>
        </p:nvSpPr>
        <p:spPr bwMode="auto">
          <a:xfrm>
            <a:off x="503238" y="1844675"/>
            <a:ext cx="8316912" cy="5184775"/>
          </a:xfrm>
          <a:prstGeom prst="rect">
            <a:avLst/>
          </a:prstGeom>
          <a:solidFill>
            <a:srgbClr val="CCFFFF"/>
          </a:solidFill>
          <a:ln w="800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zh-CN" sz="1600" b="1"/>
              <a:t>//</a:t>
            </a:r>
            <a:r>
              <a:rPr lang="zh-CN" altLang="en-US" sz="1600" b="1"/>
              <a:t>方法</a:t>
            </a:r>
            <a:r>
              <a:rPr lang="en-US" altLang="zh-CN" sz="1600" b="1"/>
              <a:t>1</a:t>
            </a:r>
            <a:r>
              <a:rPr lang="zh-CN" altLang="en-US" sz="1600" b="1"/>
              <a:t>：</a:t>
            </a:r>
            <a:r>
              <a:rPr lang="en-US" altLang="zh-CN" sz="1600" b="1"/>
              <a:t>App3_5.java     </a:t>
            </a:r>
            <a:r>
              <a:rPr lang="zh-CN" altLang="en-US" sz="1600" b="1"/>
              <a:t>由键盘输入多个数据</a:t>
            </a:r>
          </a:p>
          <a:p>
            <a:pPr eaLnBrk="1" hangingPunct="1"/>
            <a:r>
              <a:rPr lang="en-US" altLang="zh-CN" sz="1600" b="1"/>
              <a:t>import java.io.*;</a:t>
            </a:r>
          </a:p>
          <a:p>
            <a:pPr eaLnBrk="1" hangingPunct="1"/>
            <a:r>
              <a:rPr lang="en-US" altLang="zh-CN" sz="1600" b="1"/>
              <a:t>public class App3_5</a:t>
            </a:r>
          </a:p>
          <a:p>
            <a:pPr eaLnBrk="1" hangingPunct="1"/>
            <a:r>
              <a:rPr lang="en-US" altLang="zh-CN" sz="1600" b="1"/>
              <a:t>{</a:t>
            </a:r>
          </a:p>
          <a:p>
            <a:pPr eaLnBrk="1" hangingPunct="1"/>
            <a:r>
              <a:rPr lang="en-US" altLang="zh-CN" sz="1600" b="1"/>
              <a:t>  public static void main(String[] args) throws IOException</a:t>
            </a:r>
          </a:p>
          <a:p>
            <a:pPr eaLnBrk="1" hangingPunct="1"/>
            <a:r>
              <a:rPr lang="en-US" altLang="zh-CN" sz="1600" b="1"/>
              <a:t>  {</a:t>
            </a:r>
          </a:p>
          <a:p>
            <a:pPr eaLnBrk="1" hangingPunct="1"/>
            <a:r>
              <a:rPr lang="en-US" altLang="zh-CN" sz="1600" b="1"/>
              <a:t>    int num1,num2;</a:t>
            </a:r>
          </a:p>
          <a:p>
            <a:pPr eaLnBrk="1" hangingPunct="1"/>
            <a:r>
              <a:rPr lang="en-US" altLang="zh-CN" sz="1600" b="1"/>
              <a:t>    String str1,str2;</a:t>
            </a:r>
          </a:p>
          <a:p>
            <a:pPr eaLnBrk="1" hangingPunct="1"/>
            <a:r>
              <a:rPr lang="en-US" altLang="zh-CN" sz="1600" b="1"/>
              <a:t>    InputStreamReader in;</a:t>
            </a:r>
          </a:p>
          <a:p>
            <a:pPr eaLnBrk="1" hangingPunct="1"/>
            <a:r>
              <a:rPr lang="en-US" altLang="zh-CN" sz="1600" b="1"/>
              <a:t>    in= new InputStreamReader(System.in);</a:t>
            </a:r>
          </a:p>
          <a:p>
            <a:pPr eaLnBrk="1" hangingPunct="1"/>
            <a:r>
              <a:rPr lang="en-US" altLang="zh-CN" sz="1600" b="1"/>
              <a:t>    BufferedReader buf;</a:t>
            </a:r>
          </a:p>
          <a:p>
            <a:pPr eaLnBrk="1" hangingPunct="1"/>
            <a:r>
              <a:rPr lang="en-US" altLang="zh-CN" sz="1600" b="1"/>
              <a:t>    buf=new BufferedReader(in);</a:t>
            </a:r>
          </a:p>
          <a:p>
            <a:pPr eaLnBrk="1" hangingPunct="1"/>
            <a:r>
              <a:rPr lang="en-US" altLang="zh-CN" sz="1600" b="1"/>
              <a:t>    System.out.print("</a:t>
            </a:r>
            <a:r>
              <a:rPr lang="zh-CN" altLang="en-US" sz="1600" b="1"/>
              <a:t>请输入第一个数：</a:t>
            </a:r>
            <a:r>
              <a:rPr lang="en-US" altLang="zh-CN" sz="1600" b="1"/>
              <a:t>");</a:t>
            </a:r>
          </a:p>
          <a:p>
            <a:pPr eaLnBrk="1" hangingPunct="1"/>
            <a:r>
              <a:rPr lang="en-US" altLang="zh-CN" sz="1600" b="1"/>
              <a:t>    </a:t>
            </a:r>
            <a:r>
              <a:rPr lang="en-US" altLang="zh-CN" sz="1600" b="1">
                <a:solidFill>
                  <a:srgbClr val="0000CC"/>
                </a:solidFill>
              </a:rPr>
              <a:t>str1=buf.readLine();</a:t>
            </a:r>
            <a:r>
              <a:rPr lang="en-US" altLang="zh-CN" sz="1600" b="1"/>
              <a:t>         //</a:t>
            </a:r>
            <a:r>
              <a:rPr lang="zh-CN" altLang="en-US" sz="1600" b="1"/>
              <a:t>将输入的内容赋值给字符串变量</a:t>
            </a:r>
            <a:r>
              <a:rPr lang="en-US" altLang="zh-CN" sz="1600" b="1"/>
              <a:t>str1</a:t>
            </a:r>
          </a:p>
          <a:p>
            <a:pPr eaLnBrk="1" hangingPunct="1"/>
            <a:r>
              <a:rPr lang="en-US" altLang="zh-CN" sz="1600" b="1"/>
              <a:t>    </a:t>
            </a:r>
            <a:r>
              <a:rPr lang="en-US" altLang="zh-CN" sz="1600" b="1">
                <a:solidFill>
                  <a:srgbClr val="FF0000"/>
                </a:solidFill>
              </a:rPr>
              <a:t>num1=Integer.parseInt(str1);</a:t>
            </a:r>
            <a:r>
              <a:rPr lang="en-US" altLang="zh-CN" sz="1600" b="1"/>
              <a:t>   //</a:t>
            </a:r>
            <a:r>
              <a:rPr lang="zh-CN" altLang="en-US" sz="1600" b="1"/>
              <a:t>将</a:t>
            </a:r>
            <a:r>
              <a:rPr lang="en-US" altLang="zh-CN" sz="1600" b="1"/>
              <a:t>str1</a:t>
            </a:r>
            <a:r>
              <a:rPr lang="zh-CN" altLang="en-US" sz="1600" b="1"/>
              <a:t>转成</a:t>
            </a:r>
            <a:r>
              <a:rPr lang="en-US" altLang="zh-CN" sz="1600" b="1"/>
              <a:t>int</a:t>
            </a:r>
            <a:r>
              <a:rPr lang="zh-CN" altLang="en-US" sz="1600" b="1"/>
              <a:t>类型后赋给</a:t>
            </a:r>
            <a:r>
              <a:rPr lang="en-US" altLang="zh-CN" sz="1600" b="1"/>
              <a:t>num1</a:t>
            </a:r>
          </a:p>
          <a:p>
            <a:pPr eaLnBrk="1" hangingPunct="1"/>
            <a:r>
              <a:rPr lang="en-US" altLang="zh-CN" sz="1600" b="1"/>
              <a:t>    System.out.print("</a:t>
            </a:r>
            <a:r>
              <a:rPr lang="zh-CN" altLang="en-US" sz="1600" b="1"/>
              <a:t>请输入第二个数：</a:t>
            </a:r>
            <a:r>
              <a:rPr lang="en-US" altLang="zh-CN" sz="1600" b="1"/>
              <a:t>");</a:t>
            </a:r>
          </a:p>
          <a:p>
            <a:pPr eaLnBrk="1" hangingPunct="1"/>
            <a:r>
              <a:rPr lang="en-US" altLang="zh-CN" sz="1600" b="1"/>
              <a:t>    </a:t>
            </a:r>
            <a:r>
              <a:rPr lang="en-US" altLang="zh-CN" sz="1600" b="1">
                <a:solidFill>
                  <a:srgbClr val="0000CC"/>
                </a:solidFill>
              </a:rPr>
              <a:t>str2=buf.readLine();</a:t>
            </a:r>
            <a:r>
              <a:rPr lang="en-US" altLang="zh-CN" sz="1600" b="1"/>
              <a:t>         //</a:t>
            </a:r>
            <a:r>
              <a:rPr lang="zh-CN" altLang="en-US" sz="1600" b="1"/>
              <a:t>将输入的内容赋值给字符串变量</a:t>
            </a:r>
            <a:r>
              <a:rPr lang="en-US" altLang="zh-CN" sz="1600" b="1"/>
              <a:t>str2</a:t>
            </a:r>
          </a:p>
          <a:p>
            <a:pPr eaLnBrk="1" hangingPunct="1"/>
            <a:r>
              <a:rPr lang="en-US" altLang="zh-CN" sz="1600" b="1"/>
              <a:t>    </a:t>
            </a:r>
            <a:r>
              <a:rPr lang="en-US" altLang="zh-CN" sz="1600" b="1">
                <a:solidFill>
                  <a:srgbClr val="FF0000"/>
                </a:solidFill>
              </a:rPr>
              <a:t>num2=Integer.parseInt(str2);</a:t>
            </a:r>
            <a:r>
              <a:rPr lang="en-US" altLang="zh-CN" sz="1600" b="1"/>
              <a:t>   //</a:t>
            </a:r>
            <a:r>
              <a:rPr lang="zh-CN" altLang="en-US" sz="1600" b="1"/>
              <a:t>将</a:t>
            </a:r>
            <a:r>
              <a:rPr lang="en-US" altLang="zh-CN" sz="1600" b="1"/>
              <a:t>str2</a:t>
            </a:r>
            <a:r>
              <a:rPr lang="zh-CN" altLang="en-US" sz="1600" b="1"/>
              <a:t>转成</a:t>
            </a:r>
            <a:r>
              <a:rPr lang="en-US" altLang="zh-CN" sz="1600" b="1"/>
              <a:t>int</a:t>
            </a:r>
            <a:r>
              <a:rPr lang="zh-CN" altLang="en-US" sz="1600" b="1"/>
              <a:t>类型后赋给</a:t>
            </a:r>
            <a:r>
              <a:rPr lang="en-US" altLang="zh-CN" sz="1600" b="1"/>
              <a:t>num2</a:t>
            </a:r>
          </a:p>
          <a:p>
            <a:pPr eaLnBrk="1" hangingPunct="1"/>
            <a:r>
              <a:rPr lang="en-US" altLang="zh-CN" sz="1600" b="1"/>
              <a:t>    System.out.println(num1+"*"+num2+"="+(num1*num2));</a:t>
            </a:r>
          </a:p>
          <a:p>
            <a:pPr eaLnBrk="1" hangingPunct="1"/>
            <a:r>
              <a:rPr lang="en-US" altLang="zh-CN" sz="1600" b="1"/>
              <a:t>  }</a:t>
            </a:r>
          </a:p>
          <a:p>
            <a:pPr eaLnBrk="1" hangingPunct="1"/>
            <a:r>
              <a:rPr lang="en-US" altLang="zh-CN" sz="1600" b="1"/>
              <a:t>}</a:t>
            </a:r>
            <a:endParaRPr lang="zh-CN" altLang="en-US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2457706B-4C4A-47B2-9AD2-BCABB578E4FC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17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65175"/>
            <a:ext cx="9144000" cy="5410200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itchFamily="18" charset="0"/>
              <a:buNone/>
              <a:defRPr/>
            </a:pPr>
            <a:endParaRPr lang="zh-CN" altLang="en-US" b="1" dirty="0" smtClean="0">
              <a:solidFill>
                <a:srgbClr val="660066"/>
              </a:solidFill>
              <a:latin typeface="方正姚体" pitchFamily="2" charset="-122"/>
              <a:ea typeface="方正姚体" pitchFamily="2" charset="-122"/>
            </a:endParaRPr>
          </a:p>
          <a:p>
            <a:pPr marL="0" indent="441325" eaLnBrk="1" hangingPunct="1">
              <a:lnSpc>
                <a:spcPct val="95000"/>
              </a:lnSpc>
              <a:buClr>
                <a:srgbClr val="FF0000"/>
              </a:buClr>
              <a:buFontTx/>
              <a:buNone/>
              <a:defRPr/>
            </a:pPr>
            <a:r>
              <a:rPr lang="zh-CN" altLang="en-US" sz="2600" b="1" dirty="0" smtClean="0">
                <a:solidFill>
                  <a:srgbClr val="660066"/>
                </a:solidFill>
                <a:latin typeface="方正姚体" pitchFamily="2" charset="-122"/>
                <a:ea typeface="方正姚体" pitchFamily="2" charset="-122"/>
              </a:rPr>
              <a:t>为了简化输入操作，从</a:t>
            </a:r>
            <a:r>
              <a:rPr lang="en-US" altLang="zh-CN" sz="2600" b="1" dirty="0" smtClean="0">
                <a:solidFill>
                  <a:srgbClr val="660066"/>
                </a:solidFill>
                <a:latin typeface="方正姚体" pitchFamily="2" charset="-122"/>
                <a:ea typeface="方正姚体" pitchFamily="2" charset="-122"/>
              </a:rPr>
              <a:t>Java SE 5</a:t>
            </a:r>
            <a:r>
              <a:rPr lang="zh-CN" altLang="en-US" sz="2600" b="1" dirty="0" smtClean="0">
                <a:solidFill>
                  <a:srgbClr val="660066"/>
                </a:solidFill>
                <a:latin typeface="方正姚体" pitchFamily="2" charset="-122"/>
                <a:ea typeface="方正姚体" pitchFamily="2" charset="-122"/>
              </a:rPr>
              <a:t>版本开始在</a:t>
            </a:r>
            <a:r>
              <a:rPr lang="en-US" altLang="zh-CN" sz="2600" b="1" dirty="0" err="1" smtClean="0">
                <a:solidFill>
                  <a:srgbClr val="660066"/>
                </a:solidFill>
                <a:latin typeface="方正姚体" pitchFamily="2" charset="-122"/>
                <a:ea typeface="方正姚体" pitchFamily="2" charset="-122"/>
              </a:rPr>
              <a:t>java.util</a:t>
            </a:r>
            <a:r>
              <a:rPr lang="zh-CN" altLang="en-US" sz="2600" b="1" dirty="0" smtClean="0">
                <a:solidFill>
                  <a:srgbClr val="660066"/>
                </a:solidFill>
                <a:latin typeface="方正姚体" pitchFamily="2" charset="-122"/>
                <a:ea typeface="方正姚体" pitchFamily="2" charset="-122"/>
              </a:rPr>
              <a:t>类库中新增了一个类专门用于输入操作的类</a:t>
            </a:r>
            <a:r>
              <a:rPr lang="en-US" altLang="zh-CN" sz="26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Scanner</a:t>
            </a:r>
            <a:r>
              <a:rPr lang="zh-CN" altLang="en-US" sz="2600" b="1" dirty="0" smtClean="0">
                <a:solidFill>
                  <a:srgbClr val="660066"/>
                </a:solidFill>
                <a:latin typeface="方正姚体" pitchFamily="2" charset="-122"/>
                <a:ea typeface="方正姚体" pitchFamily="2" charset="-122"/>
              </a:rPr>
              <a:t>，可以使用该类输入一个对象。</a:t>
            </a:r>
            <a:endParaRPr lang="zh-CN" altLang="en-US" sz="2600" b="1" dirty="0" smtClean="0">
              <a:latin typeface="方正姚体" pitchFamily="2" charset="-122"/>
              <a:ea typeface="方正姚体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2800" b="1" dirty="0" smtClean="0">
              <a:solidFill>
                <a:srgbClr val="660066"/>
              </a:solidFill>
              <a:latin typeface="方正姚体" pitchFamily="2" charset="-122"/>
              <a:ea typeface="方正姚体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2800" b="1" dirty="0" smtClean="0">
              <a:solidFill>
                <a:srgbClr val="660066"/>
              </a:solidFill>
              <a:latin typeface="方正姚体" pitchFamily="2" charset="-122"/>
              <a:ea typeface="方正姚体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2800" b="1" dirty="0" smtClean="0">
              <a:solidFill>
                <a:srgbClr val="660066"/>
              </a:solidFill>
              <a:latin typeface="方正姚体" pitchFamily="2" charset="-122"/>
              <a:ea typeface="方正姚体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itchFamily="2" charset="2"/>
              <a:buNone/>
              <a:defRPr/>
            </a:pPr>
            <a:endParaRPr lang="zh-CN" altLang="en-US" sz="2800" b="1" dirty="0" smtClean="0">
              <a:latin typeface="方正姚体" pitchFamily="2" charset="-122"/>
              <a:ea typeface="方正姚体" pitchFamily="2" charset="-122"/>
            </a:endParaRPr>
          </a:p>
          <a:p>
            <a:pPr lvl="1" eaLnBrk="1" hangingPunct="1">
              <a:buClr>
                <a:srgbClr val="0000CC"/>
              </a:buClr>
              <a:buSzPct val="70000"/>
              <a:buFont typeface="Wingdings" pitchFamily="2" charset="2"/>
              <a:buNone/>
              <a:defRPr/>
            </a:pPr>
            <a:r>
              <a:rPr lang="zh-CN" altLang="en-US" sz="2800" b="1" dirty="0" smtClean="0">
                <a:solidFill>
                  <a:srgbClr val="660066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endParaRPr lang="en-US" altLang="zh-CN" sz="2800" b="1" dirty="0" smtClean="0">
              <a:solidFill>
                <a:srgbClr val="660066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7827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4640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3.6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由键盘输入数据</a:t>
            </a:r>
          </a:p>
        </p:txBody>
      </p:sp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179388" y="2565400"/>
            <a:ext cx="8316912" cy="4005263"/>
          </a:xfrm>
          <a:prstGeom prst="rect">
            <a:avLst/>
          </a:prstGeom>
          <a:solidFill>
            <a:srgbClr val="CCFFFF"/>
          </a:solidFill>
          <a:ln w="800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zh-CN" sz="2000" b="1"/>
              <a:t>import java.util.*;</a:t>
            </a:r>
            <a:endParaRPr lang="zh-CN" altLang="en-US" sz="2000" b="1"/>
          </a:p>
          <a:p>
            <a:pPr eaLnBrk="1" hangingPunct="1"/>
            <a:r>
              <a:rPr lang="en-US" altLang="zh-CN" sz="2000" b="1"/>
              <a:t>public class class_name   //</a:t>
            </a:r>
            <a:r>
              <a:rPr lang="zh-CN" altLang="en-US" sz="2000" b="1"/>
              <a:t>类名称</a:t>
            </a:r>
          </a:p>
          <a:p>
            <a:pPr eaLnBrk="1" hangingPunct="1"/>
            <a:r>
              <a:rPr lang="en-US" altLang="zh-CN" sz="2000" b="1"/>
              <a:t>{</a:t>
            </a:r>
            <a:endParaRPr lang="zh-CN" altLang="en-US" sz="2000" b="1"/>
          </a:p>
          <a:p>
            <a:pPr eaLnBrk="1" hangingPunct="1"/>
            <a:r>
              <a:rPr lang="en-US" altLang="zh-CN" sz="2000" b="1"/>
              <a:t>  public static void main(String[] args)</a:t>
            </a:r>
            <a:endParaRPr lang="zh-CN" altLang="en-US" sz="2000" b="1"/>
          </a:p>
          <a:p>
            <a:pPr eaLnBrk="1" hangingPunct="1"/>
            <a:r>
              <a:rPr lang="en-US" altLang="zh-CN" sz="2000" b="1"/>
              <a:t>  {</a:t>
            </a:r>
            <a:endParaRPr lang="zh-CN" altLang="en-US" sz="2000" b="1"/>
          </a:p>
          <a:p>
            <a:pPr eaLnBrk="1" hangingPunct="1"/>
            <a:r>
              <a:rPr lang="en-US" altLang="zh-CN" sz="2000" b="1"/>
              <a:t>    Scanner reader=new Scanner(System.in); </a:t>
            </a:r>
            <a:endParaRPr lang="zh-CN" altLang="en-US" sz="2000" b="1"/>
          </a:p>
          <a:p>
            <a:pPr eaLnBrk="1" hangingPunct="1"/>
            <a:r>
              <a:rPr lang="en-US" altLang="zh-CN" sz="2000" b="1"/>
              <a:t>    double num;      </a:t>
            </a:r>
            <a:endParaRPr lang="zh-CN" altLang="en-US" sz="2000" b="1"/>
          </a:p>
          <a:p>
            <a:pPr eaLnBrk="1" hangingPunct="1"/>
            <a:r>
              <a:rPr lang="en-US" altLang="zh-CN" sz="2000" b="1"/>
              <a:t>    ……</a:t>
            </a:r>
          </a:p>
          <a:p>
            <a:pPr eaLnBrk="1" hangingPunct="1"/>
            <a:r>
              <a:rPr lang="en-US" altLang="zh-CN" sz="2000" b="1"/>
              <a:t>    num=reader.nextDouble();  </a:t>
            </a:r>
            <a:endParaRPr lang="zh-CN" altLang="en-US" sz="2000" b="1"/>
          </a:p>
          <a:p>
            <a:pPr eaLnBrk="1" hangingPunct="1"/>
            <a:r>
              <a:rPr lang="en-US" altLang="zh-CN" sz="2000" b="1"/>
              <a:t>    ……</a:t>
            </a:r>
          </a:p>
          <a:p>
            <a:pPr eaLnBrk="1" hangingPunct="1"/>
            <a:r>
              <a:rPr lang="en-US" altLang="zh-CN" sz="2000" b="1"/>
              <a:t>  }</a:t>
            </a:r>
            <a:endParaRPr lang="zh-CN" altLang="en-US" sz="2000" b="1"/>
          </a:p>
          <a:p>
            <a:pPr eaLnBrk="1" hangingPunct="1"/>
            <a:r>
              <a:rPr lang="en-US" altLang="zh-CN" sz="2000" b="1"/>
              <a:t>}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3F46D3B9-3F2A-4A1F-AB23-E247CDE19C67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18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57338"/>
            <a:ext cx="9144000" cy="5300662"/>
          </a:xfrm>
        </p:spPr>
        <p:txBody>
          <a:bodyPr/>
          <a:lstStyle/>
          <a:p>
            <a:pPr marL="0" indent="625475" eaLnBrk="1" hangingPunct="1">
              <a:lnSpc>
                <a:spcPct val="95000"/>
              </a:lnSpc>
              <a:buClr>
                <a:srgbClr val="FF0000"/>
              </a:buClr>
              <a:buFontTx/>
              <a:buNone/>
            </a:pPr>
            <a:r>
              <a:rPr lang="zh-CN" altLang="en-US" sz="2400" smtClean="0"/>
              <a:t>在该结构中用创建的</a:t>
            </a:r>
            <a:r>
              <a:rPr lang="en-US" altLang="zh-CN" sz="2400" smtClean="0"/>
              <a:t>reader</a:t>
            </a:r>
            <a:r>
              <a:rPr lang="zh-CN" altLang="en-US" sz="2400" smtClean="0"/>
              <a:t>对象调用</a:t>
            </a:r>
            <a:r>
              <a:rPr lang="en-US" altLang="zh-CN" sz="2400" smtClean="0"/>
              <a:t>nextDouble()</a:t>
            </a:r>
            <a:r>
              <a:rPr lang="zh-CN" altLang="en-US" sz="2400" smtClean="0"/>
              <a:t>方法来读取用户从键盘上输入的</a:t>
            </a:r>
            <a:r>
              <a:rPr lang="en-US" altLang="zh-CN" sz="2400" smtClean="0"/>
              <a:t>double</a:t>
            </a:r>
            <a:r>
              <a:rPr lang="zh-CN" altLang="en-US" sz="2400" smtClean="0"/>
              <a:t>型数据，也可用</a:t>
            </a:r>
            <a:r>
              <a:rPr lang="en-US" altLang="zh-CN" sz="2400" smtClean="0"/>
              <a:t>reader</a:t>
            </a:r>
            <a:r>
              <a:rPr lang="zh-CN" altLang="en-US" sz="2400" smtClean="0"/>
              <a:t>对象调用下列方法，读取用户在键盘上输入的相应类型的数据：</a:t>
            </a:r>
            <a:endParaRPr lang="en-US" altLang="zh-CN" sz="2400" smtClean="0"/>
          </a:p>
          <a:p>
            <a:pPr marL="0" indent="625475" eaLnBrk="1" hangingPunct="1">
              <a:lnSpc>
                <a:spcPct val="95000"/>
              </a:lnSpc>
              <a:buClr>
                <a:srgbClr val="FF0000"/>
              </a:buClr>
              <a:buFontTx/>
              <a:buNone/>
            </a:pPr>
            <a:r>
              <a:rPr lang="en-US" altLang="zh-CN" sz="2400" smtClean="0"/>
              <a:t>nextByte()</a:t>
            </a:r>
          </a:p>
          <a:p>
            <a:pPr marL="0" indent="625475" eaLnBrk="1" hangingPunct="1">
              <a:lnSpc>
                <a:spcPct val="95000"/>
              </a:lnSpc>
              <a:buClr>
                <a:srgbClr val="FF0000"/>
              </a:buClr>
              <a:buFontTx/>
              <a:buNone/>
            </a:pPr>
            <a:r>
              <a:rPr lang="en-US" altLang="zh-CN" sz="2400" smtClean="0"/>
              <a:t>nextDouble()</a:t>
            </a:r>
          </a:p>
          <a:p>
            <a:pPr marL="0" indent="625475" eaLnBrk="1" hangingPunct="1">
              <a:lnSpc>
                <a:spcPct val="95000"/>
              </a:lnSpc>
              <a:buClr>
                <a:srgbClr val="FF0000"/>
              </a:buClr>
              <a:buFontTx/>
              <a:buNone/>
            </a:pPr>
            <a:r>
              <a:rPr lang="en-US" altLang="zh-CN" sz="2400" smtClean="0"/>
              <a:t>nextFloat()</a:t>
            </a:r>
          </a:p>
          <a:p>
            <a:pPr marL="0" indent="625475" eaLnBrk="1" hangingPunct="1">
              <a:lnSpc>
                <a:spcPct val="95000"/>
              </a:lnSpc>
              <a:buClr>
                <a:srgbClr val="FF0000"/>
              </a:buClr>
              <a:buFontTx/>
              <a:buNone/>
            </a:pPr>
            <a:r>
              <a:rPr lang="en-US" altLang="zh-CN" sz="2400" smtClean="0"/>
              <a:t>nextInt()</a:t>
            </a:r>
          </a:p>
          <a:p>
            <a:pPr marL="0" indent="625475" eaLnBrk="1" hangingPunct="1">
              <a:lnSpc>
                <a:spcPct val="95000"/>
              </a:lnSpc>
              <a:buClr>
                <a:srgbClr val="FF0000"/>
              </a:buClr>
              <a:buFontTx/>
              <a:buNone/>
            </a:pPr>
            <a:r>
              <a:rPr lang="en-US" altLang="zh-CN" sz="2400" smtClean="0"/>
              <a:t>nextLong()</a:t>
            </a:r>
          </a:p>
          <a:p>
            <a:pPr marL="0" indent="625475" eaLnBrk="1" hangingPunct="1">
              <a:lnSpc>
                <a:spcPct val="95000"/>
              </a:lnSpc>
              <a:buClr>
                <a:srgbClr val="FF0000"/>
              </a:buClr>
              <a:buFontTx/>
              <a:buNone/>
            </a:pPr>
            <a:r>
              <a:rPr lang="en-US" altLang="zh-CN" sz="2400" smtClean="0"/>
              <a:t>nextShort()</a:t>
            </a:r>
          </a:p>
          <a:p>
            <a:pPr marL="0" indent="625475" eaLnBrk="1" hangingPunct="1">
              <a:lnSpc>
                <a:spcPct val="95000"/>
              </a:lnSpc>
              <a:buClr>
                <a:srgbClr val="FF0000"/>
              </a:buClr>
              <a:buFontTx/>
              <a:buNone/>
            </a:pPr>
            <a:r>
              <a:rPr lang="en-US" altLang="zh-CN" sz="2400" smtClean="0"/>
              <a:t>next()</a:t>
            </a:r>
          </a:p>
          <a:p>
            <a:pPr marL="0" indent="625475" eaLnBrk="1" hangingPunct="1">
              <a:lnSpc>
                <a:spcPct val="95000"/>
              </a:lnSpc>
              <a:buClr>
                <a:srgbClr val="FF0000"/>
              </a:buClr>
              <a:buFontTx/>
              <a:buNone/>
            </a:pPr>
            <a:r>
              <a:rPr lang="en-US" altLang="zh-CN" sz="2400" smtClean="0"/>
              <a:t>nextLine()</a:t>
            </a:r>
            <a:r>
              <a:rPr lang="zh-CN" altLang="en-US" sz="2400" smtClean="0"/>
              <a:t>。</a:t>
            </a:r>
            <a:endParaRPr lang="zh-CN" altLang="en-US" sz="24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endParaRPr lang="en-US" altLang="zh-CN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7827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4640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3.6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由键盘输入数据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983F32A2-0719-479A-8EA6-8A98A89CF044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19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65175"/>
            <a:ext cx="9144000" cy="5410200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Char char="☻"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输入多个数据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sz="26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为了简化输入操作，从</a:t>
            </a:r>
            <a:r>
              <a:rPr lang="en-US" altLang="zh-CN" sz="26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Java SE 5</a:t>
            </a:r>
            <a:r>
              <a:rPr lang="zh-CN" altLang="en-US" sz="26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版本开始在</a:t>
            </a:r>
            <a:r>
              <a:rPr lang="en-US" altLang="zh-CN" sz="26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java.util</a:t>
            </a:r>
            <a:r>
              <a:rPr lang="zh-CN" altLang="en-US" sz="26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类库中新增了一个类专门用于输入操作的类</a:t>
            </a:r>
            <a:r>
              <a:rPr lang="en-US" altLang="zh-CN" sz="26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Scanner</a:t>
            </a:r>
            <a:r>
              <a:rPr lang="zh-CN" altLang="en-US" sz="26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，可以使用该类输入一个对象。</a:t>
            </a:r>
            <a:endParaRPr lang="zh-CN" altLang="en-US" sz="26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endParaRPr lang="en-US" altLang="zh-CN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7827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4640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3.6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由键盘输入数据</a:t>
            </a:r>
          </a:p>
        </p:txBody>
      </p:sp>
      <p:sp>
        <p:nvSpPr>
          <p:cNvPr id="21509" name="Rectangle 4"/>
          <p:cNvSpPr>
            <a:spLocks noChangeArrowheads="1"/>
          </p:cNvSpPr>
          <p:nvPr/>
        </p:nvSpPr>
        <p:spPr bwMode="auto">
          <a:xfrm>
            <a:off x="503238" y="2879725"/>
            <a:ext cx="8316912" cy="4005263"/>
          </a:xfrm>
          <a:prstGeom prst="rect">
            <a:avLst/>
          </a:prstGeom>
          <a:solidFill>
            <a:srgbClr val="CCFFFF"/>
          </a:solidFill>
          <a:ln w="800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zh-CN" sz="1600" b="1"/>
              <a:t>//</a:t>
            </a:r>
            <a:r>
              <a:rPr lang="zh-CN" altLang="en-US" sz="1600" b="1"/>
              <a:t>方法</a:t>
            </a:r>
            <a:r>
              <a:rPr lang="en-US" altLang="zh-CN" sz="1600" b="1"/>
              <a:t>2</a:t>
            </a:r>
            <a:r>
              <a:rPr lang="zh-CN" altLang="en-US" sz="1600" b="1"/>
              <a:t>：</a:t>
            </a:r>
            <a:r>
              <a:rPr lang="en-US" altLang="zh-CN" sz="1600" b="1"/>
              <a:t>App3_6.java     </a:t>
            </a:r>
            <a:r>
              <a:rPr lang="zh-CN" altLang="en-US" sz="1600" b="1"/>
              <a:t>由键盘输入多个数据</a:t>
            </a:r>
          </a:p>
          <a:p>
            <a:pPr eaLnBrk="1" hangingPunct="1"/>
            <a:r>
              <a:rPr lang="en-US" altLang="zh-CN" sz="1600" b="1"/>
              <a:t>import java.util.*;    //</a:t>
            </a:r>
            <a:r>
              <a:rPr lang="zh-CN" altLang="en-US" sz="1600" b="1"/>
              <a:t>加载</a:t>
            </a:r>
            <a:r>
              <a:rPr lang="en-US" altLang="zh-CN" sz="1600" b="1"/>
              <a:t>java.util</a:t>
            </a:r>
            <a:r>
              <a:rPr lang="zh-CN" altLang="en-US" sz="1600" b="1"/>
              <a:t>类库里的所有类</a:t>
            </a:r>
          </a:p>
          <a:p>
            <a:pPr eaLnBrk="1" hangingPunct="1"/>
            <a:r>
              <a:rPr lang="en-US" altLang="zh-CN" sz="1600" b="1"/>
              <a:t>public class App3_6</a:t>
            </a:r>
          </a:p>
          <a:p>
            <a:pPr eaLnBrk="1" hangingPunct="1"/>
            <a:r>
              <a:rPr lang="en-US" altLang="zh-CN" sz="1600" b="1"/>
              <a:t>{</a:t>
            </a:r>
          </a:p>
          <a:p>
            <a:pPr eaLnBrk="1" hangingPunct="1"/>
            <a:r>
              <a:rPr lang="en-US" altLang="zh-CN" sz="1600" b="1"/>
              <a:t>  public static void main(String[] args)</a:t>
            </a:r>
          </a:p>
          <a:p>
            <a:pPr eaLnBrk="1" hangingPunct="1"/>
            <a:r>
              <a:rPr lang="en-US" altLang="zh-CN" sz="1600" b="1"/>
              <a:t>  {</a:t>
            </a:r>
          </a:p>
          <a:p>
            <a:pPr eaLnBrk="1" hangingPunct="1"/>
            <a:r>
              <a:rPr lang="en-US" altLang="zh-CN" sz="1600" b="1"/>
              <a:t>    int num1;</a:t>
            </a:r>
          </a:p>
          <a:p>
            <a:pPr eaLnBrk="1" hangingPunct="1"/>
            <a:r>
              <a:rPr lang="en-US" altLang="zh-CN" sz="1600" b="1"/>
              <a:t>    double num2;</a:t>
            </a:r>
          </a:p>
          <a:p>
            <a:pPr eaLnBrk="1" hangingPunct="1"/>
            <a:r>
              <a:rPr lang="en-US" altLang="zh-CN" sz="1600" b="1"/>
              <a:t>    </a:t>
            </a:r>
            <a:r>
              <a:rPr lang="en-US" altLang="zh-CN" sz="1600" b="1">
                <a:solidFill>
                  <a:srgbClr val="FF0000"/>
                </a:solidFill>
              </a:rPr>
              <a:t>Scanner reader=new Scanner(System.in);</a:t>
            </a:r>
          </a:p>
          <a:p>
            <a:pPr eaLnBrk="1" hangingPunct="1"/>
            <a:r>
              <a:rPr lang="en-US" altLang="zh-CN" sz="1600" b="1"/>
              <a:t>    System.out.print("</a:t>
            </a:r>
            <a:r>
              <a:rPr lang="zh-CN" altLang="en-US" sz="1600" b="1"/>
              <a:t>请输入第一个数：</a:t>
            </a:r>
            <a:r>
              <a:rPr lang="en-US" altLang="zh-CN" sz="1600" b="1"/>
              <a:t>");</a:t>
            </a:r>
          </a:p>
          <a:p>
            <a:pPr eaLnBrk="1" hangingPunct="1"/>
            <a:r>
              <a:rPr lang="en-US" altLang="zh-CN" sz="1600" b="1"/>
              <a:t>    </a:t>
            </a:r>
            <a:r>
              <a:rPr lang="en-US" altLang="zh-CN" sz="1600" b="1">
                <a:solidFill>
                  <a:srgbClr val="FF0000"/>
                </a:solidFill>
              </a:rPr>
              <a:t>num1= reader.nextInt();</a:t>
            </a:r>
            <a:r>
              <a:rPr lang="en-US" altLang="zh-CN" sz="1600" b="1"/>
              <a:t>       //</a:t>
            </a:r>
            <a:r>
              <a:rPr lang="zh-CN" altLang="en-US" sz="1600" b="1"/>
              <a:t>将输入的内容做</a:t>
            </a:r>
            <a:r>
              <a:rPr lang="en-US" altLang="zh-CN" sz="1600" b="1"/>
              <a:t>int</a:t>
            </a:r>
            <a:r>
              <a:rPr lang="zh-CN" altLang="en-US" sz="1600" b="1"/>
              <a:t>型数据赋值给变量</a:t>
            </a:r>
            <a:r>
              <a:rPr lang="en-US" altLang="zh-CN" sz="1600" b="1"/>
              <a:t>num1</a:t>
            </a:r>
          </a:p>
          <a:p>
            <a:pPr eaLnBrk="1" hangingPunct="1"/>
            <a:r>
              <a:rPr lang="en-US" altLang="zh-CN" sz="1600" b="1"/>
              <a:t>    System.out.print("</a:t>
            </a:r>
            <a:r>
              <a:rPr lang="zh-CN" altLang="en-US" sz="1600" b="1"/>
              <a:t>请输入第二个数：</a:t>
            </a:r>
            <a:r>
              <a:rPr lang="en-US" altLang="zh-CN" sz="1600" b="1"/>
              <a:t>");</a:t>
            </a:r>
          </a:p>
          <a:p>
            <a:pPr eaLnBrk="1" hangingPunct="1"/>
            <a:r>
              <a:rPr lang="en-US" altLang="zh-CN" sz="1600" b="1"/>
              <a:t>    </a:t>
            </a:r>
            <a:r>
              <a:rPr lang="en-US" altLang="zh-CN" sz="1600" b="1">
                <a:solidFill>
                  <a:srgbClr val="FF0000"/>
                </a:solidFill>
              </a:rPr>
              <a:t>num2= reader.nextDouble();</a:t>
            </a:r>
            <a:r>
              <a:rPr lang="en-US" altLang="zh-CN" sz="1600" b="1"/>
              <a:t>    //</a:t>
            </a:r>
            <a:r>
              <a:rPr lang="zh-CN" altLang="en-US" sz="1600" b="1"/>
              <a:t>将输入的内容做</a:t>
            </a:r>
            <a:r>
              <a:rPr lang="en-US" altLang="zh-CN" sz="1600" b="1"/>
              <a:t>double</a:t>
            </a:r>
            <a:r>
              <a:rPr lang="zh-CN" altLang="en-US" sz="1600" b="1"/>
              <a:t>型数据赋值给变量</a:t>
            </a:r>
            <a:r>
              <a:rPr lang="en-US" altLang="zh-CN" sz="1600" b="1"/>
              <a:t>num2</a:t>
            </a:r>
          </a:p>
          <a:p>
            <a:pPr eaLnBrk="1" hangingPunct="1"/>
            <a:r>
              <a:rPr lang="en-US" altLang="zh-CN" sz="1600" b="1"/>
              <a:t>    System.out.println(num1+"*"+num2+"="+(num1*num2));</a:t>
            </a:r>
          </a:p>
          <a:p>
            <a:pPr eaLnBrk="1" hangingPunct="1"/>
            <a:r>
              <a:rPr lang="en-US" altLang="zh-CN" sz="1600" b="1"/>
              <a:t>  }</a:t>
            </a:r>
          </a:p>
          <a:p>
            <a:pPr eaLnBrk="1" hangingPunct="1"/>
            <a:r>
              <a:rPr lang="en-US" altLang="zh-CN" sz="1600" b="1"/>
              <a:t>}</a:t>
            </a:r>
            <a:endParaRPr lang="zh-CN" altLang="en-US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FF32D925-646C-4E3F-8B54-3EED2C970BD6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2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412875"/>
            <a:ext cx="7308850" cy="4789488"/>
          </a:xfrm>
        </p:spPr>
        <p:txBody>
          <a:bodyPr/>
          <a:lstStyle/>
          <a:p>
            <a:pPr eaLnBrk="1" hangingPunct="1">
              <a:lnSpc>
                <a:spcPct val="125000"/>
              </a:lnSpc>
              <a:buClr>
                <a:srgbClr val="FF0000"/>
              </a:buClr>
              <a:buFont typeface="Times New Roman" panose="02020603050405020304" pitchFamily="18" charset="0"/>
              <a:buChar char="☻"/>
            </a:pPr>
            <a:r>
              <a:rPr lang="zh-CN" altLang="en-US" sz="32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数据类型</a:t>
            </a:r>
          </a:p>
          <a:p>
            <a:pPr eaLnBrk="1" hangingPunct="1">
              <a:lnSpc>
                <a:spcPct val="125000"/>
              </a:lnSpc>
              <a:buClr>
                <a:srgbClr val="FF0000"/>
              </a:buClr>
              <a:buFont typeface="Times New Roman" panose="02020603050405020304" pitchFamily="18" charset="0"/>
              <a:buChar char="☻"/>
            </a:pPr>
            <a:r>
              <a:rPr lang="zh-CN" altLang="en-US" sz="32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变量</a:t>
            </a:r>
          </a:p>
          <a:p>
            <a:pPr eaLnBrk="1" hangingPunct="1">
              <a:lnSpc>
                <a:spcPct val="125000"/>
              </a:lnSpc>
              <a:buClr>
                <a:srgbClr val="FF0000"/>
              </a:buClr>
              <a:buFont typeface="Times New Roman" panose="02020603050405020304" pitchFamily="18" charset="0"/>
              <a:buChar char="☻"/>
            </a:pPr>
            <a:r>
              <a:rPr lang="zh-CN" altLang="en-US" sz="32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基本类型变量</a:t>
            </a:r>
          </a:p>
          <a:p>
            <a:pPr eaLnBrk="1" hangingPunct="1">
              <a:lnSpc>
                <a:spcPct val="125000"/>
              </a:lnSpc>
              <a:buClr>
                <a:srgbClr val="FF0000"/>
              </a:buClr>
              <a:buFont typeface="Times New Roman" panose="02020603050405020304" pitchFamily="18" charset="0"/>
              <a:buChar char="☻"/>
            </a:pPr>
            <a:r>
              <a:rPr lang="zh-CN" altLang="en-US" sz="32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数据类型的转换规则</a:t>
            </a:r>
          </a:p>
          <a:p>
            <a:pPr eaLnBrk="1" hangingPunct="1">
              <a:lnSpc>
                <a:spcPct val="125000"/>
              </a:lnSpc>
              <a:buClr>
                <a:srgbClr val="FF0000"/>
              </a:buClr>
              <a:buFont typeface="Times New Roman" panose="02020603050405020304" pitchFamily="18" charset="0"/>
              <a:buChar char="☻"/>
            </a:pPr>
            <a:r>
              <a:rPr lang="zh-CN" altLang="en-US" sz="32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从键盘输入数据的语句格式</a:t>
            </a:r>
          </a:p>
          <a:p>
            <a:pPr eaLnBrk="1" hangingPunct="1">
              <a:lnSpc>
                <a:spcPct val="125000"/>
              </a:lnSpc>
              <a:buClr>
                <a:srgbClr val="FF0000"/>
              </a:buClr>
              <a:buFont typeface="Times New Roman" panose="02020603050405020304" pitchFamily="18" charset="0"/>
              <a:buChar char="☻"/>
            </a:pPr>
            <a:r>
              <a:rPr lang="zh-CN" altLang="en-US" sz="32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运算符</a:t>
            </a:r>
          </a:p>
        </p:txBody>
      </p:sp>
      <p:sp>
        <p:nvSpPr>
          <p:cNvPr id="4100" name="WordArt 5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9688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本章主要内容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3C723737-97DA-4EA5-A71F-9310145A1825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20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14425"/>
            <a:ext cx="9144000" cy="5410200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8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上例中，</a:t>
            </a: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reader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对象还可以调用</a:t>
            </a: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nextByte()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nextFloat()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nestDouble()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nextInt()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等。</a:t>
            </a:r>
          </a:p>
          <a:p>
            <a:pPr lvl="1" eaLnBrk="1" hangingPunct="1">
              <a:lnSpc>
                <a:spcPts val="48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next×××()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被调用后，则等待用户在命令行输入数据并按回车键（或空格键、</a:t>
            </a: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Tab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键）确认。</a:t>
            </a:r>
            <a:endParaRPr lang="en-US" altLang="zh-CN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8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next()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和</a:t>
            </a: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nextLine()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方法表示等待用户在键盘上输入一行文本，然后返回一个</a:t>
            </a: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String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类型的数据。</a:t>
            </a:r>
            <a:endParaRPr lang="en-US" altLang="zh-CN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endParaRPr lang="en-US" altLang="zh-CN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9875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4640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3.6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由键盘输入数据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E87B6181-1912-4183-B0A8-869EFD4C9FA9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21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765175"/>
            <a:ext cx="9144000" cy="5410200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Char char="☻"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输入多个数据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利用</a:t>
            </a: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Scanner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类，使用</a:t>
            </a: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next()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和</a:t>
            </a: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nextLine()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方法接收从键盘输入字符串型数据。</a:t>
            </a:r>
            <a:r>
              <a:rPr lang="zh-CN" altLang="en-US" sz="1800" smtClean="0"/>
              <a:t> </a:t>
            </a:r>
            <a:endParaRPr lang="zh-CN" altLang="en-US" sz="26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endParaRPr lang="en-US" altLang="zh-CN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8851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4640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3.6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由键盘输入数据</a:t>
            </a:r>
          </a:p>
        </p:txBody>
      </p:sp>
      <p:sp>
        <p:nvSpPr>
          <p:cNvPr id="23557" name="Rectangle 4"/>
          <p:cNvSpPr>
            <a:spLocks noChangeArrowheads="1"/>
          </p:cNvSpPr>
          <p:nvPr/>
        </p:nvSpPr>
        <p:spPr bwMode="auto">
          <a:xfrm>
            <a:off x="1187450" y="2708275"/>
            <a:ext cx="7021513" cy="4005263"/>
          </a:xfrm>
          <a:prstGeom prst="rect">
            <a:avLst/>
          </a:prstGeom>
          <a:solidFill>
            <a:srgbClr val="CCFFFF"/>
          </a:solidFill>
          <a:ln w="800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zh-CN" sz="1600" b="1"/>
              <a:t>//App3_7.java     </a:t>
            </a:r>
            <a:r>
              <a:rPr lang="zh-CN" altLang="en-US" sz="1600" b="1"/>
              <a:t>由键盘输入多个数据</a:t>
            </a:r>
          </a:p>
          <a:p>
            <a:pPr eaLnBrk="1" hangingPunct="1"/>
            <a:r>
              <a:rPr lang="en-US" altLang="zh-CN" sz="1600" b="1"/>
              <a:t>import java.util.*;    //</a:t>
            </a:r>
            <a:r>
              <a:rPr lang="zh-CN" altLang="en-US" sz="1600" b="1"/>
              <a:t>加载</a:t>
            </a:r>
            <a:r>
              <a:rPr lang="en-US" altLang="zh-CN" sz="1600" b="1"/>
              <a:t>java.util</a:t>
            </a:r>
            <a:r>
              <a:rPr lang="zh-CN" altLang="en-US" sz="1600" b="1"/>
              <a:t>类库里的所有类</a:t>
            </a:r>
          </a:p>
          <a:p>
            <a:pPr eaLnBrk="1" hangingPunct="1"/>
            <a:r>
              <a:rPr lang="en-US" altLang="zh-CN" sz="1600" b="1"/>
              <a:t>public class App3_7</a:t>
            </a:r>
          </a:p>
          <a:p>
            <a:pPr eaLnBrk="1" hangingPunct="1"/>
            <a:r>
              <a:rPr lang="en-US" altLang="zh-CN" sz="1600" b="1"/>
              <a:t>{</a:t>
            </a:r>
          </a:p>
          <a:p>
            <a:pPr eaLnBrk="1" hangingPunct="1"/>
            <a:r>
              <a:rPr lang="en-US" altLang="zh-CN" sz="1600" b="1"/>
              <a:t>  public static void main(String[] args)</a:t>
            </a:r>
          </a:p>
          <a:p>
            <a:pPr eaLnBrk="1" hangingPunct="1"/>
            <a:r>
              <a:rPr lang="en-US" altLang="zh-CN" sz="1600" b="1"/>
              <a:t>  {</a:t>
            </a:r>
          </a:p>
          <a:p>
            <a:pPr eaLnBrk="1" hangingPunct="1"/>
            <a:r>
              <a:rPr lang="en-US" altLang="zh-CN" sz="1600" b="1"/>
              <a:t>    String s1,s2;</a:t>
            </a:r>
          </a:p>
          <a:p>
            <a:pPr eaLnBrk="1" hangingPunct="1"/>
            <a:r>
              <a:rPr lang="en-US" altLang="zh-CN" sz="1600" b="1"/>
              <a:t>    </a:t>
            </a:r>
            <a:r>
              <a:rPr lang="en-US" altLang="zh-CN" sz="1600" b="1">
                <a:solidFill>
                  <a:srgbClr val="FF0000"/>
                </a:solidFill>
              </a:rPr>
              <a:t>Scanner reader=new Scanner(System.in);</a:t>
            </a:r>
          </a:p>
          <a:p>
            <a:pPr eaLnBrk="1" hangingPunct="1"/>
            <a:r>
              <a:rPr lang="en-US" altLang="zh-CN" sz="1600" b="1"/>
              <a:t>    System.out.print("</a:t>
            </a:r>
            <a:r>
              <a:rPr lang="zh-CN" altLang="en-US" sz="1600" b="1"/>
              <a:t>请输入第一个数：</a:t>
            </a:r>
            <a:r>
              <a:rPr lang="en-US" altLang="zh-CN" sz="1600" b="1"/>
              <a:t>");</a:t>
            </a:r>
          </a:p>
          <a:p>
            <a:pPr eaLnBrk="1" hangingPunct="1"/>
            <a:r>
              <a:rPr lang="en-US" altLang="zh-CN" sz="1600" b="1"/>
              <a:t>    </a:t>
            </a:r>
            <a:r>
              <a:rPr lang="en-US" altLang="zh-CN" sz="1600" b="1">
                <a:solidFill>
                  <a:srgbClr val="0000CC"/>
                </a:solidFill>
              </a:rPr>
              <a:t>s1= reader.nextLine();</a:t>
            </a:r>
            <a:r>
              <a:rPr lang="en-US" altLang="zh-CN" sz="1600" b="1"/>
              <a:t>       //</a:t>
            </a:r>
            <a:r>
              <a:rPr lang="zh-CN" altLang="en-US" sz="1600" b="1"/>
              <a:t>将输入的内容作为字符型数据赋值给变量</a:t>
            </a:r>
            <a:r>
              <a:rPr lang="en-US" altLang="zh-CN" sz="1600" b="1"/>
              <a:t>s1</a:t>
            </a:r>
          </a:p>
          <a:p>
            <a:pPr eaLnBrk="1" hangingPunct="1"/>
            <a:r>
              <a:rPr lang="en-US" altLang="zh-CN" sz="1600" b="1"/>
              <a:t>    System.out.print("</a:t>
            </a:r>
            <a:r>
              <a:rPr lang="zh-CN" altLang="en-US" sz="1600" b="1"/>
              <a:t>请输入第二个数：</a:t>
            </a:r>
            <a:r>
              <a:rPr lang="en-US" altLang="zh-CN" sz="1600" b="1"/>
              <a:t>");</a:t>
            </a:r>
          </a:p>
          <a:p>
            <a:pPr eaLnBrk="1" hangingPunct="1"/>
            <a:r>
              <a:rPr lang="en-US" altLang="zh-CN" sz="1600" b="1"/>
              <a:t>    </a:t>
            </a:r>
            <a:r>
              <a:rPr lang="en-US" altLang="zh-CN" sz="1600" b="1">
                <a:solidFill>
                  <a:srgbClr val="FF00FF"/>
                </a:solidFill>
              </a:rPr>
              <a:t>s2= reader.next();</a:t>
            </a:r>
            <a:r>
              <a:rPr lang="en-US" altLang="zh-CN" sz="1600" b="1"/>
              <a:t>           //</a:t>
            </a:r>
            <a:r>
              <a:rPr lang="zh-CN" altLang="en-US" sz="1600" b="1"/>
              <a:t>按</a:t>
            </a:r>
            <a:r>
              <a:rPr lang="en-US" altLang="zh-CN" sz="1600" b="1"/>
              <a:t>Enter</a:t>
            </a:r>
            <a:r>
              <a:rPr lang="zh-CN" altLang="en-US" sz="1600" b="1"/>
              <a:t>键后</a:t>
            </a:r>
            <a:r>
              <a:rPr lang="en-US" altLang="zh-CN" sz="1600" b="1"/>
              <a:t>next()</a:t>
            </a:r>
            <a:r>
              <a:rPr lang="zh-CN" altLang="en-US" sz="1600" b="1"/>
              <a:t>方法将回车符和换行符去掉</a:t>
            </a:r>
          </a:p>
          <a:p>
            <a:pPr eaLnBrk="1" hangingPunct="1"/>
            <a:r>
              <a:rPr lang="zh-CN" altLang="en-US" sz="1600" b="1"/>
              <a:t>    </a:t>
            </a:r>
            <a:r>
              <a:rPr lang="en-US" altLang="zh-CN" sz="1600" b="1"/>
              <a:t>System.out.println("</a:t>
            </a:r>
            <a:r>
              <a:rPr lang="zh-CN" altLang="en-US" sz="1600" b="1"/>
              <a:t>输入的是</a:t>
            </a:r>
            <a:r>
              <a:rPr lang="en-US" altLang="zh-CN" sz="1600" b="1"/>
              <a:t>"+s1+"</a:t>
            </a:r>
            <a:r>
              <a:rPr lang="zh-CN" altLang="en-US" sz="1600" b="1"/>
              <a:t>和</a:t>
            </a:r>
            <a:r>
              <a:rPr lang="en-US" altLang="zh-CN" sz="1600" b="1"/>
              <a:t>"+s2);</a:t>
            </a:r>
          </a:p>
          <a:p>
            <a:pPr eaLnBrk="1" hangingPunct="1"/>
            <a:r>
              <a:rPr lang="en-US" altLang="zh-CN" sz="1600" b="1"/>
              <a:t>  }</a:t>
            </a:r>
          </a:p>
          <a:p>
            <a:pPr eaLnBrk="1" hangingPunct="1"/>
            <a:r>
              <a:rPr lang="en-US" altLang="zh-CN" sz="1600" b="1"/>
              <a:t>}</a:t>
            </a:r>
            <a:endParaRPr lang="zh-CN" altLang="en-US" sz="1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378A5FAB-8CE6-474A-9F55-7DC354728D7E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22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14425"/>
            <a:ext cx="9144000" cy="5410200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Scanner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类，</a:t>
            </a: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next()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和</a:t>
            </a: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nextLine()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方法区别</a:t>
            </a:r>
          </a:p>
          <a:p>
            <a:pPr lvl="1" eaLnBrk="1" hangingPunct="1">
              <a:lnSpc>
                <a:spcPct val="11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next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（）：一定要读取到</a:t>
            </a:r>
            <a:r>
              <a:rPr lang="zh-CN" altLang="en-US" sz="28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有效字符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后才可以结束输入，对输入有效字符之前遇到的空格键、</a:t>
            </a: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Tab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键或</a:t>
            </a:r>
          </a:p>
          <a:p>
            <a:pPr lvl="1" eaLnBrk="1" hangingPunct="1">
              <a:lnSpc>
                <a:spcPct val="11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Enter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键等结束符，它将自动将其去掉，只有在输入有效字符之后，该方法才将其后输入的这些符号视为分隔符。</a:t>
            </a:r>
          </a:p>
          <a:p>
            <a:pPr lvl="1" eaLnBrk="1" hangingPunct="1">
              <a:lnSpc>
                <a:spcPct val="110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nextLine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（）：结束符为</a:t>
            </a: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Enter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键，即返回</a:t>
            </a:r>
            <a:r>
              <a:rPr lang="en-US" altLang="zh-CN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Enter</a:t>
            </a: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之前的所有字符。</a:t>
            </a:r>
          </a:p>
          <a:p>
            <a:pPr lvl="2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endParaRPr lang="en-US" altLang="zh-CN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9875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4640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3.6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由键盘输入数据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5A1F7BE9-4F2D-4172-85C1-7CFF6E757DF9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23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14425"/>
            <a:ext cx="9144000" cy="5410200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按照运算符功能来分，基本的运算符有下面几类。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算术运算符  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+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-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、*、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/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%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++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--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关系运算符  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&gt;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&lt;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&gt;=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&lt;=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==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!=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逻辑运算符  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!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&amp;&amp;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||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&amp;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| 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^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位运算符    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&gt;&gt;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&lt;&lt;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&gt;&gt;&gt;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&amp;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|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^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~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赋值运算符  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=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、扩展赋值运算符，如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+=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/=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等。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条件运算符  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? 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：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其他运算符 包括分量运算符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.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、下标运算符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[ ]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、实例运算符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instanceof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、内存分配运算符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new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、强制类型转换运算符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(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类型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)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、方法调用运算符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( )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等。</a:t>
            </a:r>
            <a:r>
              <a:rPr lang="zh-CN" altLang="en-US" sz="1800" smtClean="0"/>
              <a:t> 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endParaRPr lang="en-US" altLang="zh-CN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0899" name="WordArt 3"/>
          <p:cNvSpPr>
            <a:spLocks noChangeArrowheads="1" noChangeShapeType="1" noTextEdit="1"/>
          </p:cNvSpPr>
          <p:nvPr/>
        </p:nvSpPr>
        <p:spPr bwMode="auto">
          <a:xfrm>
            <a:off x="2268538" y="260350"/>
            <a:ext cx="475138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3.7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运算符与表达式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1FB294EE-C779-4028-892E-3BB7D5825507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24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08050"/>
            <a:ext cx="9144000" cy="5410200"/>
          </a:xfrm>
        </p:spPr>
        <p:txBody>
          <a:bodyPr/>
          <a:lstStyle/>
          <a:p>
            <a:pPr eaLnBrk="1" hangingPunct="1">
              <a:lnSpc>
                <a:spcPts val="4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000"/>
              </a:lnSpc>
              <a:buFontTx/>
              <a:buBlip>
                <a:blip r:embed="rId2"/>
              </a:buBlip>
            </a:pP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＋  －   *   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/   %   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＋（取正）  －（取负）  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++   --</a:t>
            </a:r>
          </a:p>
          <a:p>
            <a:pPr eaLnBrk="1" hangingPunct="1">
              <a:lnSpc>
                <a:spcPts val="4000"/>
              </a:lnSpc>
              <a:buFontTx/>
              <a:buBlip>
                <a:blip r:embed="rId2"/>
              </a:buBlip>
            </a:pP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两个整数相</a:t>
            </a:r>
            <a:r>
              <a:rPr lang="zh-CN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“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/”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，结果为整数。对于两个整数之间的除法和取模运算，则式子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(a/b)*b+(a%b)==a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是恒成立的。</a:t>
            </a:r>
          </a:p>
          <a:p>
            <a:pPr eaLnBrk="1" hangingPunct="1">
              <a:lnSpc>
                <a:spcPts val="4000"/>
              </a:lnSpc>
              <a:buFontTx/>
              <a:buBlip>
                <a:blip r:embed="rId2"/>
              </a:buBlip>
            </a:pPr>
            <a:r>
              <a:rPr lang="zh-CN" altLang="en-US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对取模运算符“</a:t>
            </a:r>
            <a:r>
              <a:rPr lang="en-US" altLang="zh-CN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%”</a:t>
            </a:r>
            <a:r>
              <a:rPr lang="zh-CN" altLang="en-US" sz="2600" b="1" smtClean="0">
                <a:solidFill>
                  <a:srgbClr val="FF0000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来说，其操作数可以为浮点数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。即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a % b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与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a-((int)(a/b)*b)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的语义相同，这表示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a % b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的结果是除完后剩下的浮点数部分。如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37.2%10=7.2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。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(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默认双精度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)</a:t>
            </a:r>
            <a:endParaRPr lang="zh-CN" altLang="en-US" sz="2600" b="1" smtClean="0">
              <a:solidFill>
                <a:srgbClr val="660066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pPr eaLnBrk="1" hangingPunct="1">
              <a:lnSpc>
                <a:spcPts val="4000"/>
              </a:lnSpc>
              <a:buFontTx/>
              <a:buBlip>
                <a:blip r:embed="rId2"/>
              </a:buBlip>
            </a:pP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值得注意的是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Java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语言对加运算符进行了扩展，使它能够进行字符串的连接，如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"abc"+"de"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，得到字符串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"abcde"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。</a:t>
            </a:r>
            <a:r>
              <a:rPr lang="zh-CN" altLang="en-US" sz="1800" smtClean="0"/>
              <a:t> </a:t>
            </a:r>
            <a:endParaRPr lang="en-US" altLang="zh-CN" sz="1800" smtClean="0"/>
          </a:p>
        </p:txBody>
      </p:sp>
      <p:sp>
        <p:nvSpPr>
          <p:cNvPr id="82947" name="WordArt 3"/>
          <p:cNvSpPr>
            <a:spLocks noChangeArrowheads="1" noChangeShapeType="1" noTextEdit="1"/>
          </p:cNvSpPr>
          <p:nvPr/>
        </p:nvSpPr>
        <p:spPr bwMode="auto">
          <a:xfrm>
            <a:off x="2627313" y="260350"/>
            <a:ext cx="410368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3.7.2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算术运算符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2CE1FA3C-D43D-47E2-BB59-F459ACF49C2F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25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58888"/>
            <a:ext cx="9144000" cy="54102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buFontTx/>
              <a:buBlip>
                <a:blip r:embed="rId2"/>
              </a:buBlip>
            </a:pP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 &gt;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&lt;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&gt;=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&lt;=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==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!=</a:t>
            </a:r>
            <a:endParaRPr lang="en-US" altLang="zh-CN" sz="2600" b="1" smtClean="0">
              <a:solidFill>
                <a:srgbClr val="660066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pPr eaLnBrk="1" hangingPunct="1">
              <a:buFontTx/>
              <a:buBlip>
                <a:blip r:embed="rId2"/>
              </a:buBlip>
            </a:pP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不能在浮点数之间作“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==”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的比较。</a:t>
            </a:r>
            <a:r>
              <a:rPr lang="zh-CN" altLang="en-US" sz="1800" smtClean="0"/>
              <a:t> </a:t>
            </a:r>
          </a:p>
        </p:txBody>
      </p:sp>
      <p:sp>
        <p:nvSpPr>
          <p:cNvPr id="83971" name="WordArt 3"/>
          <p:cNvSpPr>
            <a:spLocks noChangeArrowheads="1" noChangeShapeType="1" noTextEdit="1"/>
          </p:cNvSpPr>
          <p:nvPr/>
        </p:nvSpPr>
        <p:spPr bwMode="auto">
          <a:xfrm>
            <a:off x="2627313" y="260350"/>
            <a:ext cx="410368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3.7.2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关系运算符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E7554609-449E-4BC7-807A-91FBD13E111B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26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58888"/>
            <a:ext cx="9144000" cy="54102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buFontTx/>
              <a:buBlip>
                <a:blip r:embed="rId2"/>
              </a:buBlip>
            </a:pP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 !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&amp;&amp;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||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&amp;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|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^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（异或）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逻辑运算和关系运算的关系非常紧密，关系运算的结果为布尔型，逻辑运算的操作数与运算结果都是布尔型。</a:t>
            </a:r>
          </a:p>
          <a:p>
            <a:pPr eaLnBrk="1" hangingPunct="1"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简洁运算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(&amp;&amp;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||)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与非简洁运算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(&amp;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|)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的区别在于：非简洁运算在必须计算完左右两个表达式之后，才取结果值；而简洁运算可能只计算左边的表达式而不计算右边的表达式，即对于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&amp;&amp;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，只要左边表达式为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false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，就不计算右边表达式，则整个表达式为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false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；对于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||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，只要左边表达式为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true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，就不计算右边表达式，则整个表达式为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true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。</a:t>
            </a:r>
          </a:p>
          <a:p>
            <a:pPr eaLnBrk="1" hangingPunct="1">
              <a:buFontTx/>
              <a:buBlip>
                <a:blip r:embed="rId2"/>
              </a:buBlip>
            </a:pPr>
            <a:endParaRPr lang="zh-CN" altLang="en-US" sz="1800" smtClean="0"/>
          </a:p>
        </p:txBody>
      </p:sp>
      <p:sp>
        <p:nvSpPr>
          <p:cNvPr id="84995" name="WordArt 3"/>
          <p:cNvSpPr>
            <a:spLocks noChangeArrowheads="1" noChangeShapeType="1" noTextEdit="1"/>
          </p:cNvSpPr>
          <p:nvPr/>
        </p:nvSpPr>
        <p:spPr bwMode="auto">
          <a:xfrm>
            <a:off x="2627313" y="260350"/>
            <a:ext cx="410368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3.7.3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逻辑运算符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7A2942FC-4140-46A4-AE39-D6EC732E1401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27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58888"/>
            <a:ext cx="9144000" cy="54102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位运算符： 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&gt;&gt;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&lt;&lt;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&gt;&gt;&gt;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&amp;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|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^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~  </a:t>
            </a:r>
            <a:endParaRPr lang="zh-CN" altLang="en-US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buFontTx/>
              <a:buNone/>
            </a:pPr>
            <a:endParaRPr lang="zh-CN" altLang="en-US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赋值运算符： 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=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、扩展赋值运算符（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+=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等）</a:t>
            </a:r>
          </a:p>
          <a:p>
            <a:pPr lvl="1" eaLnBrk="1" hangingPunct="1">
              <a:buClr>
                <a:srgbClr val="0000FF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自动类型转换</a:t>
            </a:r>
          </a:p>
          <a:p>
            <a:pPr lvl="1" eaLnBrk="1" hangingPunct="1">
              <a:buClr>
                <a:srgbClr val="0000FF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右结合性</a:t>
            </a:r>
          </a:p>
        </p:txBody>
      </p:sp>
      <p:sp>
        <p:nvSpPr>
          <p:cNvPr id="86019" name="WordArt 3"/>
          <p:cNvSpPr>
            <a:spLocks noChangeArrowheads="1" noChangeShapeType="1" noTextEdit="1"/>
          </p:cNvSpPr>
          <p:nvPr/>
        </p:nvSpPr>
        <p:spPr bwMode="auto">
          <a:xfrm>
            <a:off x="1476375" y="260350"/>
            <a:ext cx="61912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3.7.4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位运算符和赋值运算符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D16B5959-1277-496B-8C86-AAC84DFBAFA2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28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58888"/>
            <a:ext cx="9144000" cy="54102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buFontTx/>
              <a:buBlip>
                <a:blip r:embed="rId2"/>
              </a:buBlip>
            </a:pP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条件运算符：表达式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1  ? 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表达式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2 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：表达式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3</a:t>
            </a:r>
          </a:p>
          <a:p>
            <a:pPr eaLnBrk="1" hangingPunct="1">
              <a:buFontTx/>
              <a:buBlip>
                <a:blip r:embed="rId2"/>
              </a:buBlip>
            </a:pPr>
            <a:endParaRPr lang="zh-CN" altLang="en-US" sz="2600" b="1" smtClean="0">
              <a:solidFill>
                <a:srgbClr val="660066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  <a:p>
            <a:pPr eaLnBrk="1" hangingPunct="1"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字符串运算符</a:t>
            </a:r>
          </a:p>
          <a:p>
            <a:pPr eaLnBrk="1" hangingPunct="1">
              <a:buFontTx/>
              <a:buNone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 字符串运算符</a:t>
            </a:r>
            <a:r>
              <a:rPr lang="zh-CN" altLang="en-US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“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+</a:t>
            </a:r>
            <a:r>
              <a:rPr lang="en-US" altLang="zh-CN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”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是以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String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为对象进行的操作。运算符</a:t>
            </a:r>
            <a:r>
              <a:rPr lang="zh-CN" altLang="en-US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“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+</a:t>
            </a:r>
            <a:r>
              <a:rPr lang="en-US" altLang="zh-CN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”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完成字符串连接操作，如果必要，则系统自动把操作数转换为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String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型。</a:t>
            </a:r>
            <a:r>
              <a:rPr lang="zh-CN" altLang="en-US" sz="1800" smtClean="0"/>
              <a:t> </a:t>
            </a:r>
          </a:p>
        </p:txBody>
      </p:sp>
      <p:sp>
        <p:nvSpPr>
          <p:cNvPr id="87043" name="WordArt 3"/>
          <p:cNvSpPr>
            <a:spLocks noChangeArrowheads="1" noChangeShapeType="1" noTextEdit="1"/>
          </p:cNvSpPr>
          <p:nvPr/>
        </p:nvSpPr>
        <p:spPr bwMode="auto">
          <a:xfrm>
            <a:off x="1547813" y="260350"/>
            <a:ext cx="54006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3.7.5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条件运算符和字符串运算符</a:t>
            </a:r>
          </a:p>
        </p:txBody>
      </p:sp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1042988" y="4868863"/>
            <a:ext cx="7345362" cy="1439862"/>
          </a:xfrm>
          <a:prstGeom prst="rect">
            <a:avLst/>
          </a:prstGeom>
          <a:solidFill>
            <a:srgbClr val="CCFFFF"/>
          </a:solidFill>
          <a:ln w="8001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marL="457200" indent="-4572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zh-CN" sz="1800" b="1"/>
              <a:t>float a=100.0</a:t>
            </a:r>
            <a:r>
              <a:rPr lang="zh-CN" altLang="en-US" sz="1800" b="1"/>
              <a:t>；      </a:t>
            </a:r>
            <a:r>
              <a:rPr lang="en-US" altLang="zh-CN" sz="1800" b="1"/>
              <a:t>//</a:t>
            </a:r>
            <a:r>
              <a:rPr lang="zh-CN" altLang="en-US" sz="1800" b="1"/>
              <a:t>定义变量</a:t>
            </a:r>
            <a:r>
              <a:rPr lang="en-US" altLang="zh-CN" sz="1800" b="1"/>
              <a:t>a</a:t>
            </a:r>
            <a:r>
              <a:rPr lang="zh-CN" altLang="en-US" sz="1800" b="1"/>
              <a:t>为浮点型</a:t>
            </a:r>
          </a:p>
          <a:p>
            <a:pPr eaLnBrk="1" hangingPunct="1"/>
            <a:r>
              <a:rPr lang="en-US" altLang="zh-CN" sz="1800" b="1"/>
              <a:t>print(</a:t>
            </a:r>
            <a:r>
              <a:rPr lang="en-US" altLang="zh-CN" sz="1800" b="1">
                <a:latin typeface="Times New Roman" panose="02020603050405020304" pitchFamily="18" charset="0"/>
              </a:rPr>
              <a:t>“</a:t>
            </a:r>
            <a:r>
              <a:rPr lang="en-US" altLang="zh-CN" sz="1800" b="1"/>
              <a:t>The value of a is</a:t>
            </a:r>
            <a:r>
              <a:rPr lang="en-US" altLang="zh-CN" sz="1800" b="1">
                <a:latin typeface="Times New Roman" panose="02020603050405020304" pitchFamily="18" charset="0"/>
              </a:rPr>
              <a:t>”</a:t>
            </a:r>
            <a:r>
              <a:rPr lang="en-US" altLang="zh-CN" sz="1800" b="1"/>
              <a:t>+a+</a:t>
            </a:r>
            <a:r>
              <a:rPr lang="en-US" altLang="zh-CN" sz="1800" b="1">
                <a:latin typeface="Times New Roman" panose="02020603050405020304" pitchFamily="18" charset="0"/>
              </a:rPr>
              <a:t>“</a:t>
            </a:r>
            <a:r>
              <a:rPr lang="en-US" altLang="zh-CN" sz="1800" b="1"/>
              <a:t>\n</a:t>
            </a:r>
            <a:r>
              <a:rPr lang="en-US" altLang="zh-CN" sz="1800" b="1">
                <a:latin typeface="Times New Roman" panose="02020603050405020304" pitchFamily="18" charset="0"/>
              </a:rPr>
              <a:t>”</a:t>
            </a:r>
            <a:r>
              <a:rPr lang="en-US" altLang="zh-CN" sz="1800" b="1"/>
              <a:t>)</a:t>
            </a:r>
            <a:r>
              <a:rPr lang="zh-CN" altLang="en-US" sz="1800" b="1"/>
              <a:t>； </a:t>
            </a:r>
            <a:r>
              <a:rPr lang="en-US" altLang="zh-CN" sz="1800" b="1"/>
              <a:t>//</a:t>
            </a:r>
            <a:r>
              <a:rPr lang="zh-CN" altLang="en-US" sz="1800" b="1"/>
              <a:t>系统自动将</a:t>
            </a:r>
            <a:r>
              <a:rPr lang="en-US" altLang="zh-CN" sz="1800" b="1"/>
              <a:t>a</a:t>
            </a:r>
            <a:r>
              <a:rPr lang="zh-CN" altLang="en-US" sz="1800" b="1"/>
              <a:t>转换成字符串</a:t>
            </a:r>
          </a:p>
          <a:p>
            <a:pPr eaLnBrk="1" hangingPunct="1"/>
            <a:r>
              <a:rPr lang="en-US" altLang="zh-CN" sz="1800" b="1"/>
              <a:t>String s1+=a</a:t>
            </a:r>
            <a:r>
              <a:rPr lang="zh-CN" altLang="en-US" sz="1800" b="1"/>
              <a:t>；</a:t>
            </a:r>
            <a:r>
              <a:rPr lang="en-US" altLang="zh-CN" sz="1800" b="1"/>
              <a:t>//s1=s1+a</a:t>
            </a:r>
            <a:r>
              <a:rPr lang="zh-CN" altLang="en-US" sz="1800" b="1"/>
              <a:t>，若</a:t>
            </a:r>
            <a:r>
              <a:rPr lang="en-US" altLang="zh-CN" sz="1800" b="1"/>
              <a:t>a</a:t>
            </a:r>
            <a:r>
              <a:rPr lang="zh-CN" altLang="en-US" sz="1800" b="1"/>
              <a:t>非</a:t>
            </a:r>
            <a:r>
              <a:rPr lang="en-US" altLang="zh-CN" sz="1800" b="1"/>
              <a:t>String</a:t>
            </a:r>
            <a:r>
              <a:rPr lang="zh-CN" altLang="en-US" sz="1800" b="1"/>
              <a:t>型，自动转换为</a:t>
            </a:r>
            <a:r>
              <a:rPr lang="en-US" altLang="zh-CN" sz="1800" b="1"/>
              <a:t>String</a:t>
            </a:r>
            <a:r>
              <a:rPr lang="zh-CN" altLang="en-US" sz="1800" b="1"/>
              <a:t>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2FBE8825-54D6-4B2C-8F58-B2C0CFE5D3E8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29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258888"/>
            <a:ext cx="9144000" cy="54102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见教材表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3.14</a:t>
            </a:r>
          </a:p>
          <a:p>
            <a:pPr eaLnBrk="1" hangingPunct="1">
              <a:buFontTx/>
              <a:buNone/>
            </a:pPr>
            <a:endParaRPr lang="zh-CN" altLang="en-US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</p:txBody>
      </p:sp>
      <p:sp>
        <p:nvSpPr>
          <p:cNvPr id="88067" name="WordArt 3"/>
          <p:cNvSpPr>
            <a:spLocks noChangeArrowheads="1" noChangeShapeType="1" noTextEdit="1"/>
          </p:cNvSpPr>
          <p:nvPr/>
        </p:nvSpPr>
        <p:spPr bwMode="auto">
          <a:xfrm>
            <a:off x="1476375" y="260350"/>
            <a:ext cx="6551613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3.7.6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表达式及运算符的优先级、结合性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CFB5BAE7-D98B-47C8-AD8B-996EF7A42918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3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85813" y="1341438"/>
            <a:ext cx="8323262" cy="5016500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数据类型的基本要素</a:t>
            </a: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数据的性质（数据结构）</a:t>
            </a: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数据的取值范围（字节大小）</a:t>
            </a: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数据的存储方式</a:t>
            </a: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参与的运算</a:t>
            </a:r>
          </a:p>
          <a:p>
            <a:pPr eaLnBrk="1" hangingPunct="1"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变量的属性</a:t>
            </a: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名字</a:t>
            </a: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类型</a:t>
            </a: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值</a:t>
            </a:r>
          </a:p>
          <a:p>
            <a:pPr lvl="1" eaLnBrk="1" hangingPunct="1"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地址</a:t>
            </a:r>
          </a:p>
        </p:txBody>
      </p:sp>
      <p:sp>
        <p:nvSpPr>
          <p:cNvPr id="59395" name="WordArt 3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9688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3.1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数据类型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日期占位符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fld id="{F615C95E-C000-4921-8CAD-15FEAF44B3DF}" type="datetime1">
              <a:rPr lang="zh-CN" altLang="en-US" sz="1400" smtClean="0">
                <a:latin typeface="Times New Roman" panose="02020603050405020304" pitchFamily="18" charset="0"/>
                <a:ea typeface="宋体" panose="02010600030101010101" pitchFamily="2" charset="-122"/>
              </a:rPr>
              <a:pPr/>
              <a:t>2018/8/31</a:t>
            </a:fld>
            <a:endParaRPr lang="en-US" altLang="zh-CN" sz="14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5997575" y="6477000"/>
            <a:ext cx="2895600" cy="30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r"/>
            <a:fld id="{41C54B4A-0FE9-4E3C-AB01-998A3D30C43A}" type="slidenum"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algn="r"/>
              <a:t>30</a:t>
            </a:fld>
            <a:endParaRPr lang="en-US" altLang="zh-CN" sz="20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6" name="AutoShape 1026"/>
          <p:cNvSpPr>
            <a:spLocks noChangeArrowheads="1"/>
          </p:cNvSpPr>
          <p:nvPr/>
        </p:nvSpPr>
        <p:spPr bwMode="auto">
          <a:xfrm>
            <a:off x="1524000" y="1371600"/>
            <a:ext cx="5334000" cy="36576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FFFF99"/>
              </a:gs>
              <a:gs pos="100000">
                <a:srgbClr val="767647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ctr"/>
            <a:r>
              <a:rPr lang="zh-CN" altLang="en-US" sz="10600">
                <a:ea typeface="宋体" panose="02010600030101010101" pitchFamily="2" charset="-122"/>
              </a:rPr>
              <a:t>再见！</a:t>
            </a:r>
          </a:p>
        </p:txBody>
      </p:sp>
    </p:spTree>
    <p:extLst>
      <p:ext uri="{BB962C8B-B14F-4D97-AF65-F5344CB8AC3E}">
        <p14:creationId xmlns:p14="http://schemas.microsoft.com/office/powerpoint/2010/main" val="372415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C91B2C2F-EA5D-4161-8704-C3C34C5FE014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4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9540875" cy="5040312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基本数据类型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sz="2600" b="1" smtClean="0">
                <a:ea typeface="宋体" panose="02010600030101010101" pitchFamily="2" charset="-122"/>
              </a:rPr>
              <a:t>    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由程序设计语言系统所定义、不可再划分的数据类型。所占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内存大小是固定的，与软硬件环境无关。在内存中存放的是数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据值本身。</a:t>
            </a:r>
            <a:r>
              <a:rPr lang="zh-CN" altLang="en-US" sz="2600" smtClean="0"/>
              <a:t> </a:t>
            </a:r>
            <a:endParaRPr lang="zh-CN" altLang="en-US" sz="26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整型： </a:t>
            </a:r>
            <a:r>
              <a:rPr lang="en-US" altLang="zh-CN" b="1" smtClean="0">
                <a:solidFill>
                  <a:srgbClr val="FF0000"/>
                </a:solidFill>
                <a:ea typeface="方正姚体" panose="02010601030101010101" pitchFamily="2" charset="-122"/>
              </a:rPr>
              <a:t>byte 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 short  int  long</a:t>
            </a: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浮点型： 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float double</a:t>
            </a: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逻辑型： </a:t>
            </a:r>
            <a:r>
              <a:rPr lang="en-US" altLang="zh-CN" b="1" smtClean="0">
                <a:solidFill>
                  <a:srgbClr val="FF0000"/>
                </a:solidFill>
                <a:ea typeface="方正姚体" panose="02010601030101010101" pitchFamily="2" charset="-122"/>
              </a:rPr>
              <a:t>boolean</a:t>
            </a: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字符型：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char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引用数据类型（复合数据类型）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 在内存中存放的是指向该数据的地址，不是数据值本身。</a:t>
            </a:r>
            <a:r>
              <a:rPr lang="zh-CN" altLang="en-US" sz="2600" smtClean="0"/>
              <a:t> </a:t>
            </a:r>
            <a:endParaRPr lang="zh-CN" altLang="en-US" sz="26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类、数组、接口等。</a:t>
            </a:r>
          </a:p>
        </p:txBody>
      </p:sp>
      <p:sp>
        <p:nvSpPr>
          <p:cNvPr id="60419" name="WordArt 3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9688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3.1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数据类型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E274DFCF-D2F0-4477-9289-6A726A442755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5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47800"/>
            <a:ext cx="9144000" cy="4495800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整型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endParaRPr lang="zh-CN" altLang="en-US" sz="24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endParaRPr lang="zh-CN" altLang="en-US" sz="24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sz="24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sz="24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sz="24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sz="24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浮点型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sz="22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 标准计数法和科学计数法。</a:t>
            </a:r>
            <a:r>
              <a:rPr lang="zh-CN" altLang="en-US" sz="2200" smtClean="0"/>
              <a:t> </a:t>
            </a:r>
            <a:endParaRPr lang="zh-CN" altLang="en-US" sz="22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2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</p:txBody>
      </p:sp>
      <p:graphicFrame>
        <p:nvGraphicFramePr>
          <p:cNvPr id="61686" name="Group 246"/>
          <p:cNvGraphicFramePr>
            <a:graphicFrameLocks noGrp="1"/>
          </p:cNvGraphicFramePr>
          <p:nvPr>
            <p:ph sz="quarter" idx="2"/>
          </p:nvPr>
        </p:nvGraphicFramePr>
        <p:xfrm>
          <a:off x="250825" y="1916113"/>
          <a:ext cx="8675688" cy="2117725"/>
        </p:xfrm>
        <a:graphic>
          <a:graphicData uri="http://schemas.openxmlformats.org/drawingml/2006/table">
            <a:tbl>
              <a:tblPr/>
              <a:tblGrid>
                <a:gridCol w="2520950"/>
                <a:gridCol w="936625"/>
                <a:gridCol w="5218113"/>
              </a:tblGrid>
              <a:tr h="35041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类  型</a:t>
                      </a:r>
                      <a:endParaRPr kumimoji="1" lang="zh-CN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数据位</a:t>
                      </a:r>
                      <a:endParaRPr kumimoji="1" lang="zh-CN" alt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范         围</a:t>
                      </a:r>
                      <a:endParaRPr kumimoji="1" lang="zh-CN" alt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</a:tr>
              <a:tr h="35041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byte(</a:t>
                      </a:r>
                      <a:r>
                        <a:rPr kumimoji="1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字节型</a:t>
                      </a:r>
                      <a:r>
                        <a:rPr kumimoji="1" lang="en-US" altLang="zh-CN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)</a:t>
                      </a:r>
                      <a:endParaRPr kumimoji="1" lang="en-US" altLang="zh-C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8</a:t>
                      </a:r>
                      <a:endParaRPr kumimoji="1" lang="en-US" altLang="zh-C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-128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～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127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，即－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r>
                        <a:rPr kumimoji="1" lang="en-US" altLang="zh-CN" sz="17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7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～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r>
                        <a:rPr kumimoji="1" lang="en-US" altLang="zh-CN" sz="17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7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-1</a:t>
                      </a:r>
                      <a:endParaRPr kumimoji="1" lang="en-US" altLang="zh-CN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907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short(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短整型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)</a:t>
                      </a:r>
                      <a:endParaRPr kumimoji="1" lang="en-US" altLang="zh-CN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16</a:t>
                      </a:r>
                      <a:endParaRPr kumimoji="1" lang="en-US" altLang="zh-C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-32768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～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32767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，即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-2</a:t>
                      </a:r>
                      <a:r>
                        <a:rPr kumimoji="1" lang="en-US" altLang="zh-CN" sz="17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15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～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r>
                        <a:rPr kumimoji="1" lang="en-US" altLang="zh-CN" sz="17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15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-1</a:t>
                      </a:r>
                      <a:endParaRPr kumimoji="1" lang="en-US" altLang="zh-CN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41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int(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整型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)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（默认）</a:t>
                      </a:r>
                      <a:endParaRPr kumimoji="1" lang="zh-CN" alt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32</a:t>
                      </a:r>
                      <a:endParaRPr kumimoji="1" lang="en-US" altLang="zh-CN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-2 147 483 648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～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2 147 483 647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，即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-2</a:t>
                      </a:r>
                      <a:r>
                        <a:rPr kumimoji="1" lang="en-US" altLang="zh-CN" sz="17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31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～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r>
                        <a:rPr kumimoji="1" lang="en-US" altLang="zh-CN" sz="17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31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-1</a:t>
                      </a:r>
                      <a:endParaRPr kumimoji="1" lang="en-US" altLang="zh-CN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57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long(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长整型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)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l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或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L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）</a:t>
                      </a:r>
                      <a:endParaRPr kumimoji="1" lang="zh-CN" alt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64</a:t>
                      </a:r>
                      <a:endParaRPr kumimoji="1" lang="en-US" altLang="zh-CN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-9 223 372 036 854 775 808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～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9 223 372 036 854 </a:t>
                      </a:r>
                    </a:p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775 807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，即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-2</a:t>
                      </a:r>
                      <a:r>
                        <a:rPr kumimoji="1" lang="en-US" altLang="zh-CN" sz="17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63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～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</a:t>
                      </a:r>
                      <a:r>
                        <a:rPr kumimoji="1" lang="en-US" altLang="zh-CN" sz="17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63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-l</a:t>
                      </a:r>
                      <a:endParaRPr kumimoji="1" lang="en-US" altLang="zh-CN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43" name="WordArt 3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9688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3.1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数据类型</a:t>
            </a:r>
          </a:p>
        </p:txBody>
      </p:sp>
      <p:graphicFrame>
        <p:nvGraphicFramePr>
          <p:cNvPr id="61683" name="Group 243"/>
          <p:cNvGraphicFramePr>
            <a:graphicFrameLocks noGrp="1"/>
          </p:cNvGraphicFramePr>
          <p:nvPr>
            <p:ph sz="quarter" idx="3"/>
          </p:nvPr>
        </p:nvGraphicFramePr>
        <p:xfrm>
          <a:off x="323850" y="5229225"/>
          <a:ext cx="8569325" cy="1050925"/>
        </p:xfrm>
        <a:graphic>
          <a:graphicData uri="http://schemas.openxmlformats.org/drawingml/2006/table">
            <a:tbl>
              <a:tblPr/>
              <a:tblGrid>
                <a:gridCol w="3375025"/>
                <a:gridCol w="1147763"/>
                <a:gridCol w="4046537"/>
              </a:tblGrid>
              <a:tr h="35030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类　　型</a:t>
                      </a:r>
                      <a:endParaRPr kumimoji="1" lang="zh-CN" alt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数据位</a:t>
                      </a:r>
                      <a:endParaRPr kumimoji="1" lang="zh-CN" alt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范　　　　围</a:t>
                      </a:r>
                      <a:endParaRPr kumimoji="1" lang="zh-CN" alt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</a:tr>
              <a:tr h="35030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float(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单精度浮点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)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f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或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F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） </a:t>
                      </a:r>
                      <a:endParaRPr kumimoji="1" lang="zh-CN" alt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32</a:t>
                      </a:r>
                      <a:endParaRPr kumimoji="1" lang="en-US" altLang="zh-C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1.4E-45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～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3.4E+38</a:t>
                      </a:r>
                      <a:endParaRPr kumimoji="1" lang="en-US" altLang="zh-CN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30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double(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双精度浮点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)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（默认）</a:t>
                      </a:r>
                      <a:endParaRPr kumimoji="1" lang="zh-CN" alt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64</a:t>
                      </a:r>
                      <a:endParaRPr kumimoji="1" lang="en-US" altLang="zh-CN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4.9E-324</a:t>
                      </a:r>
                      <a:r>
                        <a:rPr kumimoji="1" lang="zh-CN" altLang="en-US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～</a:t>
                      </a:r>
                      <a:r>
                        <a:rPr kumimoji="1" lang="en-US" altLang="zh-CN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1.8E+308</a:t>
                      </a:r>
                      <a:endParaRPr kumimoji="1" lang="en-US" altLang="zh-CN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34" charset="-127"/>
                        <a:ea typeface="宋体" pitchFamily="2" charset="-122"/>
                      </a:endParaRPr>
                    </a:p>
                  </a:txBody>
                  <a:tcPr marT="45692" marB="456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F65220BF-AC76-416B-8F2C-45B88CED388D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6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47800"/>
            <a:ext cx="9144000" cy="4860925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逻辑型（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boolean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布尔型）</a:t>
            </a:r>
          </a:p>
          <a:p>
            <a:pPr eaLnBrk="1" hangingPunct="1"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只有</a:t>
            </a:r>
            <a:r>
              <a:rPr lang="en-US" altLang="zh-CN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true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（ </a:t>
            </a:r>
            <a:r>
              <a:rPr lang="en-US" altLang="zh-CN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“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真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”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）和</a:t>
            </a:r>
            <a:r>
              <a:rPr lang="en-US" altLang="zh-CN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false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（ 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“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假</a:t>
            </a:r>
            <a:r>
              <a:rPr lang="zh-CN" altLang="en-US" sz="2600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”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 ）两个取值。</a:t>
            </a:r>
            <a:r>
              <a:rPr lang="en-US" altLang="zh-CN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true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和</a:t>
            </a:r>
          </a:p>
          <a:p>
            <a:pPr eaLnBrk="1" hangingPunct="1"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en-US" altLang="zh-CN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false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不能转换成数字表示形式。占</a:t>
            </a:r>
            <a:r>
              <a:rPr lang="en-US" altLang="zh-CN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1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个字节，</a:t>
            </a:r>
            <a:r>
              <a:rPr lang="zh-CN" altLang="en-US" sz="2600" b="1" smtClean="0">
                <a:solidFill>
                  <a:srgbClr val="FF0000"/>
                </a:solidFill>
                <a:ea typeface="方正姚体" panose="02010601030101010101" pitchFamily="2" charset="-122"/>
              </a:rPr>
              <a:t>默认</a:t>
            </a:r>
            <a:r>
              <a:rPr lang="en-US" altLang="zh-CN" sz="2600" b="1" smtClean="0">
                <a:solidFill>
                  <a:srgbClr val="FF0000"/>
                </a:solidFill>
                <a:ea typeface="方正姚体" panose="02010601030101010101" pitchFamily="2" charset="-122"/>
              </a:rPr>
              <a:t>false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。</a:t>
            </a:r>
            <a:r>
              <a:rPr lang="zh-CN" altLang="en-US" b="1" smtClean="0"/>
              <a:t> </a:t>
            </a:r>
            <a:endParaRPr lang="zh-CN" altLang="en-US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Char char="☻"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字符型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(char)</a:t>
            </a:r>
            <a:endParaRPr lang="zh-CN" altLang="en-US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 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用来存储单个字符。采用的是</a:t>
            </a:r>
            <a:r>
              <a:rPr lang="en-US" altLang="zh-CN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Unicode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字符集编码方案，在内存中占</a:t>
            </a:r>
            <a:r>
              <a:rPr lang="en-US" altLang="zh-CN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2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个字节。</a:t>
            </a: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字符声明只能表示单个字符，用单引号。</a:t>
            </a: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Java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语言中所有可见的</a:t>
            </a:r>
            <a:r>
              <a:rPr lang="en-US" altLang="zh-CN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ASCII</a:t>
            </a:r>
            <a:r>
              <a:rPr lang="zh-CN" altLang="en-US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字符都可以用单引号括起来成为字符。</a:t>
            </a: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sz="2800" b="1" smtClean="0">
                <a:solidFill>
                  <a:srgbClr val="660066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字符型数据可以转化为整型。     </a:t>
            </a:r>
          </a:p>
          <a:p>
            <a:pPr lvl="2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None/>
            </a:pPr>
            <a:endParaRPr lang="zh-CN" altLang="en-US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</p:txBody>
      </p:sp>
      <p:sp>
        <p:nvSpPr>
          <p:cNvPr id="65566" name="WordArt 30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49688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3.1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数据类型</a:t>
            </a:r>
          </a:p>
        </p:txBody>
      </p:sp>
      <p:sp>
        <p:nvSpPr>
          <p:cNvPr id="65587" name="Rectangle 51"/>
          <p:cNvSpPr>
            <a:spLocks noChangeArrowheads="1"/>
          </p:cNvSpPr>
          <p:nvPr/>
        </p:nvSpPr>
        <p:spPr bwMode="auto">
          <a:xfrm>
            <a:off x="468313" y="4437063"/>
            <a:ext cx="7993062" cy="1008062"/>
          </a:xfrm>
          <a:prstGeom prst="rect">
            <a:avLst/>
          </a:prstGeom>
          <a:solidFill>
            <a:srgbClr val="FFFF00"/>
          </a:solidFill>
          <a:ln w="800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Unicode</a:t>
            </a:r>
            <a:r>
              <a:rPr lang="zh-CN" altLang="en-US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字符采用</a:t>
            </a:r>
            <a:r>
              <a:rPr lang="en-US" altLang="zh-CN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\u0000 ----\uFFFF</a:t>
            </a:r>
            <a:r>
              <a:rPr lang="zh-CN" altLang="en-US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之间的十六进制表示。</a:t>
            </a:r>
          </a:p>
          <a:p>
            <a:pPr eaLnBrk="1" hangingPunct="1"/>
            <a:r>
              <a:rPr lang="en-US" altLang="zh-CN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Unicode</a:t>
            </a:r>
            <a:r>
              <a:rPr lang="zh-CN" altLang="en-US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字符表的前</a:t>
            </a:r>
            <a:r>
              <a:rPr lang="en-US" altLang="zh-CN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128</a:t>
            </a:r>
            <a:r>
              <a:rPr lang="zh-CN" altLang="en-US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个刚好是</a:t>
            </a:r>
            <a:r>
              <a:rPr lang="en-US" altLang="zh-CN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ASCII</a:t>
            </a:r>
            <a:r>
              <a:rPr lang="zh-CN" altLang="en-US" b="1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表。</a:t>
            </a:r>
          </a:p>
        </p:txBody>
      </p:sp>
      <p:sp>
        <p:nvSpPr>
          <p:cNvPr id="8" name="椭圆 7"/>
          <p:cNvSpPr/>
          <p:nvPr/>
        </p:nvSpPr>
        <p:spPr bwMode="auto">
          <a:xfrm>
            <a:off x="2857500" y="2357438"/>
            <a:ext cx="5857875" cy="200025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7938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r>
              <a:rPr lang="zh-CN" altLang="en-US" b="1" dirty="0"/>
              <a:t>编码方式：</a:t>
            </a:r>
            <a:r>
              <a:rPr lang="en-US" altLang="zh-CN" b="1" dirty="0"/>
              <a:t>ASCII</a:t>
            </a:r>
            <a:r>
              <a:rPr lang="zh-CN" altLang="en-US" b="1" dirty="0"/>
              <a:t>码（字符）</a:t>
            </a:r>
            <a:endParaRPr lang="en-US" altLang="zh-CN" b="1" dirty="0"/>
          </a:p>
          <a:p>
            <a:pPr>
              <a:defRPr/>
            </a:pPr>
            <a:r>
              <a:rPr lang="en-US" altLang="zh-CN" b="1" dirty="0"/>
              <a:t>GB2312</a:t>
            </a:r>
            <a:r>
              <a:rPr lang="zh-CN" altLang="en-US" b="1" dirty="0"/>
              <a:t>国标编码（汉字）</a:t>
            </a:r>
            <a:endParaRPr lang="en-US" altLang="zh-CN" b="1" dirty="0"/>
          </a:p>
          <a:p>
            <a:pPr>
              <a:defRPr/>
            </a:pPr>
            <a:r>
              <a:rPr lang="en-US" altLang="zh-CN" b="1" dirty="0"/>
              <a:t>Unicode</a:t>
            </a:r>
            <a:r>
              <a:rPr lang="zh-CN" altLang="en-US" b="1" dirty="0"/>
              <a:t>新的国际标准编码（中英文）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5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5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87" grpId="0" animBg="1"/>
      <p:bldP spid="65587" grpId="1" animBg="1"/>
      <p:bldP spid="8" grpId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79B02E23-C9D7-41EB-A1F0-25EF834B5077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7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285875"/>
            <a:ext cx="9396413" cy="5040313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关键字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(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保留字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)</a:t>
            </a:r>
            <a:endParaRPr lang="zh-CN" altLang="en-US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sz="2600" b="1" smtClean="0">
                <a:ea typeface="宋体" panose="02010600030101010101" pitchFamily="2" charset="-122"/>
              </a:rPr>
              <a:t>    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见教材表</a:t>
            </a:r>
            <a:r>
              <a:rPr lang="en-US" altLang="zh-CN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3</a:t>
            </a:r>
            <a:r>
              <a:rPr lang="en-US" altLang="zh-CN" b="1" smtClean="0">
                <a:ea typeface="宋体" panose="02010600030101010101" pitchFamily="2" charset="-122"/>
              </a:rPr>
              <a:t>.5  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（都是小写）</a:t>
            </a:r>
            <a:endParaRPr lang="en-US" altLang="zh-CN" sz="26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标识符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 用来表示变量名、类名、方法名、数组名和文件名的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有效字符序列 。</a:t>
            </a:r>
            <a:r>
              <a:rPr lang="zh-CN" altLang="en-US" sz="2600" smtClean="0"/>
              <a:t> 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规定：</a:t>
            </a: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可以由字母、数字、下划线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(</a:t>
            </a:r>
            <a:r>
              <a:rPr lang="en-US" altLang="zh-CN" b="1" smtClean="0">
                <a:solidFill>
                  <a:srgbClr val="660066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—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)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、美元符号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($)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组合而成。</a:t>
            </a: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必须以字母、下划线或美元符号开头，不能以数字开头。</a:t>
            </a: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关键字不能当标识符使用。</a:t>
            </a:r>
          </a:p>
          <a:p>
            <a:pPr lvl="1" eaLnBrk="1" hangingPunct="1">
              <a:lnSpc>
                <a:spcPct val="95000"/>
              </a:lnSpc>
              <a:buClr>
                <a:srgbClr val="0000CC"/>
              </a:buClr>
              <a:buSzPct val="70000"/>
              <a:buFont typeface="Wingdings" panose="05000000000000000000" pitchFamily="2" charset="2"/>
              <a:buChar char="u"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区分大小写。</a:t>
            </a:r>
            <a:endParaRPr lang="en-US" altLang="zh-CN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SzPct val="70000"/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编码习惯：类名首字母大写，变量、方法及对象首字母小写。</a:t>
            </a:r>
          </a:p>
        </p:txBody>
      </p:sp>
      <p:sp>
        <p:nvSpPr>
          <p:cNvPr id="66563" name="WordArt 3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5329238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3.2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关键字与标识符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49EB055A-EA94-4386-A8B8-4E6808E8C673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8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9396413" cy="5040312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整型常量 </a:t>
            </a:r>
            <a:r>
              <a:rPr lang="zh-CN" altLang="en-US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（八进制、十六进制、十进制长整型后需要加</a:t>
            </a:r>
            <a:r>
              <a:rPr lang="en-US" altLang="zh-CN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l</a:t>
            </a:r>
            <a:r>
              <a:rPr lang="zh-CN" altLang="en-US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或</a:t>
            </a:r>
            <a:r>
              <a:rPr lang="en-US" altLang="zh-CN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L</a:t>
            </a:r>
            <a:r>
              <a:rPr lang="zh-CN" altLang="en-US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）</a:t>
            </a:r>
          </a:p>
          <a:p>
            <a:pPr eaLnBrk="1" hangingPunct="1">
              <a:lnSpc>
                <a:spcPct val="50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sz="2600" b="1" smtClean="0">
                <a:ea typeface="宋体" panose="02010600030101010101" pitchFamily="2" charset="-122"/>
              </a:rPr>
              <a:t>    </a:t>
            </a:r>
            <a:r>
              <a:rPr lang="en-US" altLang="zh-CN" sz="2600" smtClean="0"/>
              <a:t> </a:t>
            </a:r>
            <a:endParaRPr lang="en-US" altLang="zh-CN" sz="26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浮点型常量</a:t>
            </a:r>
            <a:r>
              <a:rPr lang="zh-CN" altLang="en-US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（单精度后加</a:t>
            </a:r>
            <a:r>
              <a:rPr lang="en-US" altLang="zh-CN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f</a:t>
            </a:r>
            <a:r>
              <a:rPr lang="zh-CN" altLang="en-US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或</a:t>
            </a:r>
            <a:r>
              <a:rPr lang="en-US" altLang="zh-CN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F</a:t>
            </a:r>
            <a:r>
              <a:rPr lang="zh-CN" altLang="en-US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，双精度后加</a:t>
            </a:r>
            <a:r>
              <a:rPr lang="en-US" altLang="zh-CN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d</a:t>
            </a:r>
            <a:r>
              <a:rPr lang="zh-CN" altLang="en-US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或</a:t>
            </a:r>
            <a:r>
              <a:rPr lang="en-US" altLang="zh-CN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D</a:t>
            </a:r>
            <a:r>
              <a:rPr lang="zh-CN" altLang="en-US" sz="24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可省略）</a:t>
            </a:r>
          </a:p>
          <a:p>
            <a:pPr eaLnBrk="1" hangingPunct="1">
              <a:lnSpc>
                <a:spcPct val="50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sz="2600" b="1" smtClean="0"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逻辑型常量</a:t>
            </a:r>
          </a:p>
          <a:p>
            <a:pPr eaLnBrk="1" hangingPunct="1">
              <a:lnSpc>
                <a:spcPct val="50000"/>
              </a:lnSpc>
              <a:spcBef>
                <a:spcPct val="0"/>
              </a:spcBef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endParaRPr lang="zh-CN" altLang="en-US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字符型常量</a:t>
            </a: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 单引号。（转义字符见教材表</a:t>
            </a:r>
            <a:r>
              <a:rPr lang="en-US" altLang="zh-CN" b="1" smtClean="0">
                <a:solidFill>
                  <a:srgbClr val="660066"/>
                </a:solidFill>
                <a:ea typeface="方正姚体" panose="02010601030101010101" pitchFamily="2" charset="-122"/>
              </a:rPr>
              <a:t>3.6</a:t>
            </a: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）</a:t>
            </a:r>
          </a:p>
          <a:p>
            <a:pPr eaLnBrk="1" hangingPunct="1">
              <a:lnSpc>
                <a:spcPct val="50000"/>
              </a:lnSpc>
              <a:spcBef>
                <a:spcPct val="0"/>
              </a:spcBef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endParaRPr lang="zh-CN" altLang="en-US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字符串常量</a:t>
            </a: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 双引号。</a:t>
            </a:r>
          </a:p>
          <a:p>
            <a:pPr eaLnBrk="1" hangingPunct="1">
              <a:lnSpc>
                <a:spcPct val="50000"/>
              </a:lnSpc>
              <a:spcBef>
                <a:spcPct val="0"/>
              </a:spcBef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常量的声明 </a:t>
            </a:r>
          </a:p>
          <a:p>
            <a:pPr eaLnBrk="1" hangingPunct="1">
              <a:spcBef>
                <a:spcPct val="0"/>
              </a:spcBef>
              <a:buClr>
                <a:srgbClr val="FF0000"/>
              </a:buClr>
              <a:buFont typeface="Times New Roman" panose="02020603050405020304" pitchFamily="18" charset="0"/>
              <a:buNone/>
            </a:pPr>
            <a:endParaRPr lang="zh-CN" altLang="en-US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</p:txBody>
      </p:sp>
      <p:sp>
        <p:nvSpPr>
          <p:cNvPr id="67587" name="WordArt 3"/>
          <p:cNvSpPr>
            <a:spLocks noChangeArrowheads="1" noChangeShapeType="1" noTextEdit="1"/>
          </p:cNvSpPr>
          <p:nvPr/>
        </p:nvSpPr>
        <p:spPr bwMode="auto">
          <a:xfrm>
            <a:off x="3132138" y="333375"/>
            <a:ext cx="29527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3.3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常量</a:t>
            </a: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2857500" y="5357813"/>
            <a:ext cx="3643313" cy="841375"/>
          </a:xfrm>
          <a:prstGeom prst="rect">
            <a:avLst/>
          </a:prstGeom>
          <a:solidFill>
            <a:srgbClr val="CCFFCC"/>
          </a:solidFill>
          <a:ln w="8001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0000CC"/>
                </a:solidFill>
              </a:rPr>
              <a:t>final</a:t>
            </a:r>
            <a:r>
              <a:rPr lang="en-US" altLang="zh-CN" b="1"/>
              <a:t> int MAX </a:t>
            </a:r>
            <a:r>
              <a:rPr lang="zh-CN" altLang="en-US" b="1"/>
              <a:t>＝ </a:t>
            </a:r>
            <a:r>
              <a:rPr lang="en-US" altLang="zh-CN" b="1"/>
              <a:t>10</a:t>
            </a:r>
            <a:r>
              <a:rPr lang="zh-CN" altLang="en-US" b="1"/>
              <a:t>；</a:t>
            </a:r>
            <a:endParaRPr lang="en-US" altLang="zh-CN" b="1"/>
          </a:p>
          <a:p>
            <a:pPr eaLnBrk="1" hangingPunct="1"/>
            <a:r>
              <a:rPr lang="en-US" altLang="zh-CN" b="1">
                <a:solidFill>
                  <a:srgbClr val="0000FF"/>
                </a:solidFill>
              </a:rPr>
              <a:t>final</a:t>
            </a:r>
            <a:r>
              <a:rPr lang="en-US" altLang="zh-CN" b="1"/>
              <a:t> float PI </a:t>
            </a:r>
            <a:r>
              <a:rPr lang="zh-CN" altLang="en-US" b="1"/>
              <a:t>＝</a:t>
            </a:r>
            <a:r>
              <a:rPr lang="en-US" altLang="zh-CN" b="1"/>
              <a:t>3.14f</a:t>
            </a:r>
            <a:r>
              <a:rPr lang="zh-CN" altLang="en-US" b="1"/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fld id="{3C2017A3-CEF6-427B-A26C-1F00273A1C10}" type="slidenum">
              <a:rPr lang="en-US" altLang="ko-KR" sz="1400">
                <a:solidFill>
                  <a:schemeClr val="bg1"/>
                </a:solidFill>
                <a:latin typeface="-윤명조120" pitchFamily="18" charset="-127"/>
                <a:ea typeface="-윤명조120" pitchFamily="18" charset="-127"/>
              </a:rPr>
              <a:pPr eaLnBrk="1" hangingPunct="1"/>
              <a:t>9</a:t>
            </a:fld>
            <a:endParaRPr lang="en-US" altLang="ko-KR" sz="1400">
              <a:solidFill>
                <a:schemeClr val="bg1"/>
              </a:solidFill>
              <a:latin typeface="-윤명조120" pitchFamily="18" charset="-127"/>
              <a:ea typeface="-윤명조120" pitchFamily="18" charset="-127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701800"/>
            <a:ext cx="8893175" cy="5040313"/>
          </a:xfrm>
        </p:spPr>
        <p:txBody>
          <a:bodyPr/>
          <a:lstStyle/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US" b="1" smtClean="0">
                <a:solidFill>
                  <a:srgbClr val="660066"/>
                </a:solidFill>
                <a:ea typeface="方正姚体" panose="02010601030101010101" pitchFamily="2" charset="-122"/>
              </a:rPr>
              <a:t>变量声明、初始化、赋值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sz="2600" b="1" smtClean="0">
                <a:ea typeface="宋体" panose="02010600030101010101" pitchFamily="2" charset="-122"/>
              </a:rPr>
              <a:t>    </a:t>
            </a:r>
            <a:r>
              <a:rPr lang="zh-CN" altLang="en-US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如：</a:t>
            </a:r>
            <a:r>
              <a:rPr lang="en-US" altLang="zh-CN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int i, j=0;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en-US" altLang="zh-CN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        i = 8;  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en-US" altLang="zh-CN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        float k;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en-US" altLang="zh-CN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        k = 3.6f;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en-US" altLang="zh-CN" sz="2600" b="1" smtClean="0">
                <a:solidFill>
                  <a:srgbClr val="660066"/>
                </a:solidFill>
                <a:ea typeface="方正姚体" panose="02010601030101010101" pitchFamily="2" charset="-122"/>
              </a:rPr>
              <a:t>           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en-US" altLang="zh-CN" sz="2600" b="1" smtClean="0">
                <a:solidFill>
                  <a:srgbClr val="FF0000"/>
                </a:solidFill>
                <a:ea typeface="方正姚体" panose="02010601030101010101" pitchFamily="2" charset="-122"/>
              </a:rPr>
              <a:t>    Java </a:t>
            </a:r>
            <a:r>
              <a:rPr lang="zh-CN" altLang="en-US" sz="2600" b="1" smtClean="0">
                <a:solidFill>
                  <a:srgbClr val="FF0000"/>
                </a:solidFill>
                <a:ea typeface="方正姚体" panose="02010601030101010101" pitchFamily="2" charset="-122"/>
              </a:rPr>
              <a:t>语言程序中可以随时定义变量，不必集中在执行</a:t>
            </a: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zh-CN" altLang="en-US" sz="2600" b="1" smtClean="0">
                <a:solidFill>
                  <a:srgbClr val="FF0000"/>
                </a:solidFill>
                <a:ea typeface="方正姚体" panose="02010601030101010101" pitchFamily="2" charset="-122"/>
              </a:rPr>
              <a:t>语句之前。</a:t>
            </a:r>
            <a:endParaRPr lang="zh-CN" altLang="en-US" b="1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Times New Roman" panose="02020603050405020304" pitchFamily="18" charset="0"/>
              <a:buNone/>
            </a:pPr>
            <a:r>
              <a:rPr lang="en-US" altLang="zh-CN" sz="2600" smtClean="0"/>
              <a:t> </a:t>
            </a:r>
            <a:endParaRPr lang="en-US" altLang="zh-CN" sz="2600" b="1" smtClean="0">
              <a:solidFill>
                <a:srgbClr val="660066"/>
              </a:solidFill>
              <a:ea typeface="方正姚体" panose="02010601030101010101" pitchFamily="2" charset="-122"/>
            </a:endParaRPr>
          </a:p>
        </p:txBody>
      </p:sp>
      <p:sp>
        <p:nvSpPr>
          <p:cNvPr id="68611" name="WordArt 3"/>
          <p:cNvSpPr>
            <a:spLocks noChangeArrowheads="1" noChangeShapeType="1" noTextEdit="1"/>
          </p:cNvSpPr>
          <p:nvPr/>
        </p:nvSpPr>
        <p:spPr bwMode="auto">
          <a:xfrm>
            <a:off x="2916238" y="260350"/>
            <a:ext cx="302418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3.4 </a:t>
            </a:r>
            <a:r>
              <a:rPr lang="zh-CN" altLang="en-US" sz="3200" b="1" kern="10">
                <a:ln w="1905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黑体"/>
                <a:ea typeface="黑体"/>
              </a:rPr>
              <a:t>变量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042">
  <a:themeElements>
    <a:clrScheme name="B04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042">
      <a:majorFont>
        <a:latin typeface="-쉬리B"/>
        <a:ea typeface="-쉬리B"/>
        <a:cs typeface=""/>
      </a:majorFont>
      <a:minorFont>
        <a:latin typeface="-윤명조230"/>
        <a:ea typeface="-윤명조23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7938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7938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lnDef>
  </a:objectDefaults>
  <a:extraClrSchemeLst>
    <a:extraClrScheme>
      <a:clrScheme name="B04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04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04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04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04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04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04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C:\coolpt\TempSlide\B042.POT</Template>
  <TotalTime>819</TotalTime>
  <Words>2713</Words>
  <Application>Microsoft Office PowerPoint</Application>
  <PresentationFormat>全屏显示(4:3)</PresentationFormat>
  <Paragraphs>437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-윤명조120</vt:lpstr>
      <vt:lpstr>隶书</vt:lpstr>
      <vt:lpstr>方正姚体</vt:lpstr>
      <vt:lpstr>宋体</vt:lpstr>
      <vt:lpstr>-윤명조230</vt:lpstr>
      <vt:lpstr>굴림</vt:lpstr>
      <vt:lpstr>Courier New</vt:lpstr>
      <vt:lpstr>-쉬리M</vt:lpstr>
      <vt:lpstr>黑体</vt:lpstr>
      <vt:lpstr>-쉬리B</vt:lpstr>
      <vt:lpstr>Wingdings</vt:lpstr>
      <vt:lpstr>Times New Roman</vt:lpstr>
      <vt:lpstr>B042</vt:lpstr>
      <vt:lpstr>第3章 Java语言基础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(주)윤디자인연구소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art5</dc:creator>
  <cp:lastModifiedBy>Guojun</cp:lastModifiedBy>
  <cp:revision>97</cp:revision>
  <dcterms:created xsi:type="dcterms:W3CDTF">2001-07-24T02:41:22Z</dcterms:created>
  <dcterms:modified xsi:type="dcterms:W3CDTF">2018-08-31T02:58:55Z</dcterms:modified>
</cp:coreProperties>
</file>