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71" r:id="rId10"/>
    <p:sldId id="272" r:id="rId11"/>
    <p:sldId id="273" r:id="rId12"/>
    <p:sldId id="274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FF6600"/>
    <a:srgbClr val="660066"/>
    <a:srgbClr val="66FF66"/>
    <a:srgbClr val="66FFFF"/>
    <a:srgbClr val="333300"/>
    <a:srgbClr val="FF00FF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718" autoAdjust="0"/>
  </p:normalViewPr>
  <p:slideViewPr>
    <p:cSldViewPr>
      <p:cViewPr varScale="1">
        <p:scale>
          <a:sx n="62" d="100"/>
          <a:sy n="62" d="100"/>
        </p:scale>
        <p:origin x="1003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90D4FE4-11AD-4116-B951-35A61736936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13838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6AF167-15A5-4AB8-9A56-8F258ABF084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6437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B7265A-1478-4D97-8689-BC118F7CC04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5739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C72649-E994-4A08-B745-0586D5EEBF3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6579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FE8D9D-231D-4604-8F65-48E3FDD054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2295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0F9518-2198-4EEF-B3D3-8DFC432284A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4271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CA6366-4677-46CB-833E-770D99294BB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8657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380B19-F8AB-4E9D-8EEE-DB9D71D1FF0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4778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8C8DEA-E2DE-4A39-9DFA-D5FE539F478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7137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F6D9C8-F368-4298-B676-B7083388D19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2829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FFF3A4-F467-40E7-B2CC-1BC183CF5E0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1434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40E2A8-780E-4662-A1D6-024F804ECFA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5548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hlink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hlink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hlink"/>
                </a:solidFill>
                <a:latin typeface="FrysBaskerville BT" pitchFamily="18" charset="0"/>
                <a:ea typeface="宋体" panose="02010600030101010101" pitchFamily="2" charset="-122"/>
              </a:defRPr>
            </a:lvl1pPr>
          </a:lstStyle>
          <a:p>
            <a:fld id="{D91F29AE-CC14-4660-BC7A-57670D6B1C7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FrysBaskerville BT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hlink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hlink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hlink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C5D7984-F2F6-4BB1-954B-297DFA7B9185}" type="slidenum">
              <a:rPr lang="zh-CN" altLang="en-US" sz="1400">
                <a:solidFill>
                  <a:schemeClr val="hlink"/>
                </a:solidFill>
                <a:latin typeface="FrysBaskerville BT" pitchFamily="18" charset="0"/>
              </a:rPr>
              <a:pPr/>
              <a:t>1</a:t>
            </a:fld>
            <a:endParaRPr lang="en-US" altLang="zh-CN" sz="1400">
              <a:solidFill>
                <a:schemeClr val="hlink"/>
              </a:solidFill>
              <a:latin typeface="FrysBaskerville BT" pitchFamily="18" charset="0"/>
            </a:endParaRP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905000"/>
            <a:ext cx="8458200" cy="1470025"/>
          </a:xfrm>
        </p:spPr>
        <p:txBody>
          <a:bodyPr/>
          <a:lstStyle/>
          <a:p>
            <a:r>
              <a:rPr lang="zh-CN" altLang="en-US" sz="6600" b="1" smtClean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6600" b="1" smtClean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6600" b="1" smtClean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章 </a:t>
            </a:r>
            <a:r>
              <a:rPr lang="en-US" altLang="zh-CN" sz="6600" b="1" smtClean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Java</a:t>
            </a:r>
            <a:r>
              <a:rPr lang="zh-CN" altLang="en-US" sz="6600" b="1" smtClean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语言概述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7BD3551-4421-42C5-B16A-1D845904FB89}" type="slidenum">
              <a:rPr lang="zh-CN" altLang="en-US" sz="1400">
                <a:solidFill>
                  <a:schemeClr val="hlink"/>
                </a:solidFill>
                <a:latin typeface="FrysBaskerville BT" pitchFamily="18" charset="0"/>
              </a:rPr>
              <a:pPr/>
              <a:t>10</a:t>
            </a:fld>
            <a:endParaRPr lang="en-US" altLang="zh-CN" sz="1400">
              <a:solidFill>
                <a:schemeClr val="hlink"/>
              </a:solidFill>
              <a:latin typeface="FrysBaskerville BT" pitchFamily="18" charset="0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76200"/>
            <a:ext cx="9067800" cy="1143000"/>
          </a:xfrm>
        </p:spPr>
        <p:txBody>
          <a:bodyPr/>
          <a:lstStyle/>
          <a:p>
            <a:r>
              <a:rPr lang="en-US" altLang="zh-CN" b="1" smtClean="0">
                <a:solidFill>
                  <a:srgbClr val="FFFF00"/>
                </a:solidFill>
                <a:ea typeface="方正姚体" panose="02010601030101010101" pitchFamily="2" charset="-122"/>
              </a:rPr>
              <a:t>1.5 Java</a:t>
            </a:r>
            <a:r>
              <a:rPr lang="zh-CN" altLang="en-US" b="1" smtClean="0">
                <a:solidFill>
                  <a:srgbClr val="FFFF00"/>
                </a:solidFill>
                <a:ea typeface="方正姚体" panose="02010601030101010101" pitchFamily="2" charset="-122"/>
              </a:rPr>
              <a:t>程序的种类和结构（续）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6200" y="838200"/>
            <a:ext cx="9372600" cy="5715000"/>
          </a:xfrm>
          <a:noFill/>
        </p:spPr>
        <p:txBody>
          <a:bodyPr/>
          <a:lstStyle/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程序的结构：</a:t>
            </a:r>
          </a:p>
          <a:p>
            <a:pPr lvl="1">
              <a:lnSpc>
                <a:spcPct val="105000"/>
              </a:lnSpc>
              <a:buFontTx/>
              <a:buBlip>
                <a:blip r:embed="rId3"/>
              </a:buBlip>
            </a:pP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一个复杂的程序可以由一个或多个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源程序文件构成，每个文件中可以有多个类定义。 </a:t>
            </a:r>
          </a:p>
          <a:p>
            <a:pPr lvl="1">
              <a:lnSpc>
                <a:spcPct val="105000"/>
              </a:lnSpc>
              <a:buFontTx/>
              <a:buBlip>
                <a:blip r:embed="rId3"/>
              </a:buBlip>
            </a:pP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一般的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源程序文件由以下三部分组成：</a:t>
            </a:r>
          </a:p>
          <a:p>
            <a:pPr lvl="2"/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package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语句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(0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句或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句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；</a:t>
            </a:r>
          </a:p>
          <a:p>
            <a:pPr lvl="2"/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import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语句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(0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句或多句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；</a:t>
            </a:r>
          </a:p>
          <a:p>
            <a:pPr lvl="2"/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类定义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(1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个或多个类定义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124200" y="2971800"/>
            <a:ext cx="6019800" cy="3886200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zh-CN" sz="1800" b="1">
                <a:solidFill>
                  <a:srgbClr val="FF6600"/>
                </a:solidFill>
                <a:ea typeface="宋体" panose="02010600030101010101" pitchFamily="2" charset="-122"/>
              </a:rPr>
              <a:t>package ch01;</a:t>
            </a:r>
            <a:r>
              <a:rPr lang="en-US" altLang="zh-CN" sz="1800" b="1">
                <a:solidFill>
                  <a:srgbClr val="800080"/>
                </a:solidFill>
                <a:ea typeface="宋体" panose="02010600030101010101" pitchFamily="2" charset="-122"/>
              </a:rPr>
              <a:t>          //</a:t>
            </a:r>
            <a:r>
              <a:rPr lang="zh-CN" altLang="en-US" sz="1800" b="1">
                <a:solidFill>
                  <a:srgbClr val="800080"/>
                </a:solidFill>
                <a:ea typeface="宋体" panose="02010600030101010101" pitchFamily="2" charset="-122"/>
              </a:rPr>
              <a:t>定义该程序属于</a:t>
            </a:r>
            <a:r>
              <a:rPr lang="en-US" altLang="zh-CN" sz="1800" b="1">
                <a:solidFill>
                  <a:srgbClr val="800080"/>
                </a:solidFill>
                <a:ea typeface="宋体" panose="02010600030101010101" pitchFamily="2" charset="-122"/>
              </a:rPr>
              <a:t>ch01</a:t>
            </a:r>
            <a:r>
              <a:rPr lang="zh-CN" altLang="en-US" sz="1800" b="1">
                <a:solidFill>
                  <a:srgbClr val="800080"/>
                </a:solidFill>
                <a:ea typeface="宋体" panose="02010600030101010101" pitchFamily="2" charset="-122"/>
              </a:rPr>
              <a:t>包</a:t>
            </a:r>
          </a:p>
          <a:p>
            <a:r>
              <a:rPr lang="en-US" altLang="zh-CN" sz="1800" b="1">
                <a:solidFill>
                  <a:srgbClr val="800080"/>
                </a:solidFill>
                <a:ea typeface="宋体" panose="02010600030101010101" pitchFamily="2" charset="-122"/>
              </a:rPr>
              <a:t>import java.io.*;      //</a:t>
            </a:r>
            <a:r>
              <a:rPr lang="zh-CN" altLang="en-US" sz="1800" b="1">
                <a:solidFill>
                  <a:srgbClr val="800080"/>
                </a:solidFill>
                <a:ea typeface="宋体" panose="02010600030101010101" pitchFamily="2" charset="-122"/>
              </a:rPr>
              <a:t>导入</a:t>
            </a:r>
            <a:r>
              <a:rPr lang="en-US" altLang="zh-CN" sz="1800" b="1">
                <a:solidFill>
                  <a:srgbClr val="800080"/>
                </a:solidFill>
                <a:ea typeface="宋体" panose="02010600030101010101" pitchFamily="2" charset="-122"/>
              </a:rPr>
              <a:t>java.io</a:t>
            </a:r>
            <a:r>
              <a:rPr lang="zh-CN" altLang="en-US" sz="1800" b="1">
                <a:solidFill>
                  <a:srgbClr val="800080"/>
                </a:solidFill>
                <a:ea typeface="宋体" panose="02010600030101010101" pitchFamily="2" charset="-122"/>
              </a:rPr>
              <a:t>类库中的所有类</a:t>
            </a:r>
          </a:p>
          <a:p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public class App1_1    //</a:t>
            </a:r>
            <a:r>
              <a:rPr lang="zh-CN" altLang="en-US" sz="1800" b="1">
                <a:solidFill>
                  <a:srgbClr val="333300"/>
                </a:solidFill>
                <a:ea typeface="宋体" panose="02010600030101010101" pitchFamily="2" charset="-122"/>
              </a:rPr>
              <a:t>定义类：</a:t>
            </a:r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App1_1</a:t>
            </a:r>
          </a:p>
          <a:p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{</a:t>
            </a:r>
          </a:p>
          <a:p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  public static void main(String[] args)</a:t>
            </a:r>
          </a:p>
          <a:p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  {</a:t>
            </a:r>
          </a:p>
          <a:p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    char c= ' ';</a:t>
            </a:r>
          </a:p>
          <a:p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    System.out.print("</a:t>
            </a:r>
            <a:r>
              <a:rPr lang="zh-CN" altLang="en-US" sz="1800" b="1">
                <a:solidFill>
                  <a:srgbClr val="333300"/>
                </a:solidFill>
                <a:ea typeface="宋体" panose="02010600030101010101" pitchFamily="2" charset="-122"/>
              </a:rPr>
              <a:t>请输入一个字符：</a:t>
            </a:r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");</a:t>
            </a:r>
          </a:p>
          <a:p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    try{</a:t>
            </a:r>
          </a:p>
          <a:p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          c=(char)System.in.read();</a:t>
            </a:r>
          </a:p>
          <a:p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        }catch(IOException s){  }</a:t>
            </a:r>
          </a:p>
          <a:p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    System.out.println("</a:t>
            </a:r>
            <a:r>
              <a:rPr lang="zh-CN" altLang="en-US" sz="1800" b="1">
                <a:solidFill>
                  <a:srgbClr val="333300"/>
                </a:solidFill>
                <a:ea typeface="宋体" panose="02010600030101010101" pitchFamily="2" charset="-122"/>
              </a:rPr>
              <a:t>您输入的字符是：</a:t>
            </a:r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"+c);</a:t>
            </a:r>
          </a:p>
          <a:p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  }</a:t>
            </a:r>
          </a:p>
          <a:p>
            <a:r>
              <a:rPr lang="en-US" altLang="zh-CN" sz="1800" b="1">
                <a:solidFill>
                  <a:srgbClr val="333300"/>
                </a:solidFill>
                <a:ea typeface="宋体" panose="02010600030101010101" pitchFamily="2" charset="-122"/>
              </a:rPr>
              <a:t>} </a:t>
            </a:r>
            <a:endParaRPr lang="zh-CN" altLang="en-US" sz="1800" b="1">
              <a:solidFill>
                <a:srgbClr val="3333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5B62926-341D-47F5-9F8D-4CF14CC18343}" type="slidenum">
              <a:rPr lang="zh-CN" altLang="en-US" sz="1400">
                <a:solidFill>
                  <a:schemeClr val="hlink"/>
                </a:solidFill>
                <a:latin typeface="FrysBaskerville BT" pitchFamily="18" charset="0"/>
              </a:rPr>
              <a:pPr/>
              <a:t>11</a:t>
            </a:fld>
            <a:endParaRPr lang="en-US" altLang="zh-CN" sz="1400">
              <a:solidFill>
                <a:schemeClr val="hlink"/>
              </a:solidFill>
              <a:latin typeface="FrysBaskerville BT" pitchFamily="18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-76200"/>
            <a:ext cx="8839200" cy="1143000"/>
          </a:xfrm>
        </p:spPr>
        <p:txBody>
          <a:bodyPr/>
          <a:lstStyle/>
          <a:p>
            <a:r>
              <a:rPr lang="en-US" altLang="zh-CN" b="1" smtClean="0">
                <a:solidFill>
                  <a:srgbClr val="FFFF00"/>
                </a:solidFill>
                <a:ea typeface="方正姚体" panose="02010601030101010101" pitchFamily="2" charset="-122"/>
              </a:rPr>
              <a:t>1.5 Java</a:t>
            </a:r>
            <a:r>
              <a:rPr lang="zh-CN" altLang="en-US" b="1" smtClean="0">
                <a:solidFill>
                  <a:srgbClr val="FFFF00"/>
                </a:solidFill>
                <a:ea typeface="方正姚体" panose="02010601030101010101" pitchFamily="2" charset="-122"/>
              </a:rPr>
              <a:t>程序的种类和结构（续）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6200" y="838200"/>
            <a:ext cx="9372600" cy="5715000"/>
          </a:xfrm>
          <a:noFill/>
        </p:spPr>
        <p:txBody>
          <a:bodyPr/>
          <a:lstStyle/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程序注意事项：</a:t>
            </a:r>
          </a:p>
          <a:p>
            <a:pPr lvl="1">
              <a:lnSpc>
                <a:spcPct val="105000"/>
              </a:lnSpc>
              <a:buFontTx/>
              <a:buBlip>
                <a:blip r:embed="rId3"/>
              </a:buBlip>
            </a:pP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是严格区分大小写的语言。</a:t>
            </a:r>
          </a:p>
          <a:p>
            <a:pPr lvl="1">
              <a:lnSpc>
                <a:spcPct val="105000"/>
              </a:lnSpc>
              <a:buFontTx/>
              <a:buBlip>
                <a:blip r:embed="rId3"/>
              </a:buBlip>
            </a:pP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一个程序中可以有多个类，但只能有一个类是主类。在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应用程序中，这个主类是指包含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main()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方法的类。在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小程序里，这个主类是一个继承自系统类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Applet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的子类。应用程序的主类不一定要求是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public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类，但小程序的主类一定要求是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public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类。主类是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程序执行的入口点。</a:t>
            </a:r>
          </a:p>
          <a:p>
            <a:pPr lvl="1">
              <a:lnSpc>
                <a:spcPct val="105000"/>
              </a:lnSpc>
              <a:buFontTx/>
              <a:buBlip>
                <a:blip r:embed="rId3"/>
              </a:buBlip>
            </a:pP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同一个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程序中定义的若干类之间没有严格的逻辑关系要求，但它们通常是在一起协同工作的，每一个类都可能需要使用其他类中定义的静态属性或方法。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日期占位符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fld id="{F615C95E-C000-4921-8CAD-15FEAF44B3DF}" type="datetime1">
              <a:rPr lang="zh-CN" altLang="en-US" sz="1400" smtClean="0">
                <a:latin typeface="Times New Roman" panose="02020603050405020304" pitchFamily="18" charset="0"/>
                <a:ea typeface="宋体" panose="02010600030101010101" pitchFamily="2" charset="-122"/>
              </a:rPr>
              <a:pPr/>
              <a:t>2018/8/31</a:t>
            </a:fld>
            <a:endParaRPr lang="en-US" altLang="zh-CN" sz="14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5997575" y="6477000"/>
            <a:ext cx="2895600" cy="30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r"/>
            <a:fld id="{41C54B4A-0FE9-4E3C-AB01-998A3D30C43A}" type="slidenum"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algn="r"/>
              <a:t>12</a:t>
            </a:fld>
            <a:endParaRPr lang="en-US" altLang="zh-CN" sz="20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6" name="AutoShape 1026"/>
          <p:cNvSpPr>
            <a:spLocks noChangeArrowheads="1"/>
          </p:cNvSpPr>
          <p:nvPr/>
        </p:nvSpPr>
        <p:spPr bwMode="auto">
          <a:xfrm>
            <a:off x="1524000" y="1371600"/>
            <a:ext cx="5334000" cy="36576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FFFF99"/>
              </a:gs>
              <a:gs pos="100000">
                <a:srgbClr val="767647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ctr"/>
            <a:r>
              <a:rPr lang="zh-CN" altLang="en-US" sz="10600">
                <a:ea typeface="宋体" panose="02010600030101010101" pitchFamily="2" charset="-122"/>
              </a:rPr>
              <a:t>再见！</a:t>
            </a:r>
          </a:p>
        </p:txBody>
      </p:sp>
    </p:spTree>
    <p:extLst>
      <p:ext uri="{BB962C8B-B14F-4D97-AF65-F5344CB8AC3E}">
        <p14:creationId xmlns:p14="http://schemas.microsoft.com/office/powerpoint/2010/main" val="321868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B830A49-7F80-43F3-A234-5FC0E59132EF}" type="slidenum">
              <a:rPr lang="zh-CN" altLang="en-US" sz="1400">
                <a:solidFill>
                  <a:schemeClr val="hlink"/>
                </a:solidFill>
                <a:latin typeface="FrysBaskerville BT" pitchFamily="18" charset="0"/>
              </a:rPr>
              <a:pPr/>
              <a:t>2</a:t>
            </a:fld>
            <a:endParaRPr lang="en-US" altLang="zh-CN" sz="1400">
              <a:solidFill>
                <a:schemeClr val="hlink"/>
              </a:solidFill>
              <a:latin typeface="FrysBaskerville BT" pitchFamily="18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zh-CN" altLang="en-US" sz="54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本章主要内容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295400"/>
            <a:ext cx="7848600" cy="4800600"/>
          </a:xfrm>
        </p:spPr>
        <p:txBody>
          <a:bodyPr/>
          <a:lstStyle/>
          <a:p>
            <a:pPr>
              <a:lnSpc>
                <a:spcPts val="4500"/>
              </a:lnSpc>
              <a:buClr>
                <a:srgbClr val="00FFFF"/>
              </a:buClr>
              <a:buFont typeface="Times New Roman" panose="02020603050405020304" pitchFamily="18" charset="0"/>
              <a:buChar char="☻"/>
            </a:pPr>
            <a:r>
              <a:rPr lang="en-US" altLang="zh-CN" smtClean="0">
                <a:ea typeface="宋体" panose="02010600030101010101" pitchFamily="2" charset="-122"/>
              </a:rPr>
              <a:t>Java</a:t>
            </a:r>
            <a:r>
              <a:rPr lang="zh-CN" altLang="zh-CN" smtClean="0">
                <a:ea typeface="宋体" panose="02010600030101010101" pitchFamily="2" charset="-122"/>
              </a:rPr>
              <a:t>语言的特点</a:t>
            </a:r>
            <a:endParaRPr lang="en-US" altLang="zh-CN" smtClean="0">
              <a:ea typeface="宋体" panose="02010600030101010101" pitchFamily="2" charset="-122"/>
            </a:endParaRPr>
          </a:p>
          <a:p>
            <a:pPr>
              <a:lnSpc>
                <a:spcPts val="4500"/>
              </a:lnSpc>
              <a:buClr>
                <a:srgbClr val="00FFFF"/>
              </a:buClr>
              <a:buFont typeface="Times New Roman" panose="02020603050405020304" pitchFamily="18" charset="0"/>
              <a:buChar char="☻"/>
            </a:pPr>
            <a:r>
              <a:rPr lang="en-US" altLang="zh-CN" smtClean="0">
                <a:ea typeface="宋体" panose="02010600030101010101" pitchFamily="2" charset="-122"/>
              </a:rPr>
              <a:t>Java</a:t>
            </a:r>
            <a:r>
              <a:rPr lang="zh-CN" altLang="zh-CN" smtClean="0">
                <a:ea typeface="宋体" panose="02010600030101010101" pitchFamily="2" charset="-122"/>
              </a:rPr>
              <a:t>源文件（</a:t>
            </a:r>
            <a:r>
              <a:rPr lang="en-US" altLang="zh-CN" smtClean="0">
                <a:ea typeface="宋体" panose="02010600030101010101" pitchFamily="2" charset="-122"/>
              </a:rPr>
              <a:t>.java</a:t>
            </a:r>
            <a:r>
              <a:rPr lang="zh-CN" altLang="zh-CN" smtClean="0">
                <a:ea typeface="宋体" panose="02010600030101010101" pitchFamily="2" charset="-122"/>
              </a:rPr>
              <a:t>）与</a:t>
            </a:r>
            <a:r>
              <a:rPr lang="en-US" altLang="zh-CN" smtClean="0">
                <a:ea typeface="宋体" panose="02010600030101010101" pitchFamily="2" charset="-122"/>
              </a:rPr>
              <a:t>Java</a:t>
            </a:r>
            <a:r>
              <a:rPr lang="zh-CN" altLang="zh-CN" smtClean="0">
                <a:ea typeface="宋体" panose="02010600030101010101" pitchFamily="2" charset="-122"/>
              </a:rPr>
              <a:t>字节码文件（</a:t>
            </a:r>
            <a:r>
              <a:rPr lang="en-US" altLang="zh-CN" smtClean="0">
                <a:ea typeface="宋体" panose="02010600030101010101" pitchFamily="2" charset="-122"/>
              </a:rPr>
              <a:t>.class</a:t>
            </a:r>
            <a:r>
              <a:rPr lang="zh-CN" altLang="zh-CN" smtClean="0">
                <a:ea typeface="宋体" panose="02010600030101010101" pitchFamily="2" charset="-122"/>
              </a:rPr>
              <a:t>）</a:t>
            </a:r>
            <a:endParaRPr lang="en-US" altLang="zh-CN" smtClean="0">
              <a:ea typeface="宋体" panose="02010600030101010101" pitchFamily="2" charset="-122"/>
            </a:endParaRPr>
          </a:p>
          <a:p>
            <a:pPr>
              <a:lnSpc>
                <a:spcPts val="4500"/>
              </a:lnSpc>
              <a:buClr>
                <a:srgbClr val="00FFFF"/>
              </a:buClr>
              <a:buFont typeface="Times New Roman" panose="02020603050405020304" pitchFamily="18" charset="0"/>
              <a:buChar char="☻"/>
            </a:pPr>
            <a:r>
              <a:rPr lang="en-US" altLang="zh-CN" smtClean="0">
                <a:ea typeface="宋体" panose="02010600030101010101" pitchFamily="2" charset="-122"/>
              </a:rPr>
              <a:t>Java</a:t>
            </a:r>
            <a:r>
              <a:rPr lang="zh-CN" altLang="zh-CN" smtClean="0">
                <a:ea typeface="宋体" panose="02010600030101010101" pitchFamily="2" charset="-122"/>
              </a:rPr>
              <a:t>应用程序和</a:t>
            </a:r>
            <a:r>
              <a:rPr lang="en-US" altLang="zh-CN" smtClean="0">
                <a:ea typeface="宋体" panose="02010600030101010101" pitchFamily="2" charset="-122"/>
              </a:rPr>
              <a:t>Java</a:t>
            </a:r>
            <a:r>
              <a:rPr lang="zh-CN" altLang="zh-CN" smtClean="0">
                <a:ea typeface="宋体" panose="02010600030101010101" pitchFamily="2" charset="-122"/>
              </a:rPr>
              <a:t>小程序的主类</a:t>
            </a:r>
            <a:endParaRPr lang="en-US" altLang="zh-CN" smtClean="0">
              <a:ea typeface="宋体" panose="02010600030101010101" pitchFamily="2" charset="-122"/>
            </a:endParaRPr>
          </a:p>
          <a:p>
            <a:pPr>
              <a:lnSpc>
                <a:spcPts val="4500"/>
              </a:lnSpc>
              <a:buClr>
                <a:srgbClr val="00FFFF"/>
              </a:buClr>
              <a:buFont typeface="Times New Roman" panose="02020603050405020304" pitchFamily="18" charset="0"/>
              <a:buChar char="☻"/>
            </a:pPr>
            <a:r>
              <a:rPr lang="en-US" altLang="zh-CN" smtClean="0">
                <a:ea typeface="宋体" panose="02010600030101010101" pitchFamily="2" charset="-122"/>
              </a:rPr>
              <a:t>Java</a:t>
            </a:r>
            <a:r>
              <a:rPr lang="zh-CN" altLang="zh-CN" smtClean="0">
                <a:ea typeface="宋体" panose="02010600030101010101" pitchFamily="2" charset="-122"/>
              </a:rPr>
              <a:t>虚拟机</a:t>
            </a:r>
            <a:endParaRPr lang="en-US" altLang="zh-CN" smtClean="0">
              <a:ea typeface="宋体" panose="02010600030101010101" pitchFamily="2" charset="-122"/>
            </a:endParaRPr>
          </a:p>
          <a:p>
            <a:pPr>
              <a:lnSpc>
                <a:spcPts val="4500"/>
              </a:lnSpc>
              <a:buClr>
                <a:srgbClr val="00FFFF"/>
              </a:buClr>
              <a:buFont typeface="Times New Roman" panose="02020603050405020304" pitchFamily="18" charset="0"/>
              <a:buChar char="☻"/>
            </a:pPr>
            <a:r>
              <a:rPr lang="en-US" altLang="zh-CN" smtClean="0">
                <a:ea typeface="宋体" panose="02010600030101010101" pitchFamily="2" charset="-122"/>
              </a:rPr>
              <a:t>Java</a:t>
            </a:r>
            <a:r>
              <a:rPr lang="zh-CN" altLang="zh-CN" smtClean="0">
                <a:ea typeface="宋体" panose="02010600030101010101" pitchFamily="2" charset="-122"/>
              </a:rPr>
              <a:t>程序的种类和结构</a:t>
            </a:r>
            <a:endParaRPr lang="en-US" altLang="zh-CN" smtClean="0">
              <a:ea typeface="宋体" panose="02010600030101010101" pitchFamily="2" charset="-122"/>
            </a:endParaRPr>
          </a:p>
          <a:p>
            <a:pPr>
              <a:lnSpc>
                <a:spcPts val="4500"/>
              </a:lnSpc>
              <a:buClr>
                <a:srgbClr val="00FFFF"/>
              </a:buClr>
              <a:buFont typeface="Times New Roman" panose="02020603050405020304" pitchFamily="18" charset="0"/>
              <a:buChar char="☻"/>
            </a:pPr>
            <a:r>
              <a:rPr lang="en-US" altLang="zh-CN" smtClean="0">
                <a:ea typeface="宋体" panose="02010600030101010101" pitchFamily="2" charset="-122"/>
              </a:rPr>
              <a:t>Java</a:t>
            </a:r>
            <a:r>
              <a:rPr lang="zh-CN" altLang="zh-CN" smtClean="0">
                <a:ea typeface="宋体" panose="02010600030101010101" pitchFamily="2" charset="-122"/>
              </a:rPr>
              <a:t>应用程序和</a:t>
            </a:r>
            <a:r>
              <a:rPr lang="en-US" altLang="zh-CN" smtClean="0">
                <a:ea typeface="宋体" panose="02010600030101010101" pitchFamily="2" charset="-122"/>
              </a:rPr>
              <a:t>Java</a:t>
            </a:r>
            <a:r>
              <a:rPr lang="zh-CN" altLang="zh-CN" smtClean="0">
                <a:ea typeface="宋体" panose="02010600030101010101" pitchFamily="2" charset="-122"/>
              </a:rPr>
              <a:t>小程序的差异</a:t>
            </a:r>
            <a:endParaRPr lang="en-US" altLang="zh-CN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ts val="4500"/>
              </a:lnSpc>
              <a:buClr>
                <a:srgbClr val="00FFFF"/>
              </a:buClr>
              <a:buFont typeface="Times New Roman" panose="02020603050405020304" pitchFamily="18" charset="0"/>
              <a:buChar char="☻"/>
            </a:pPr>
            <a:endParaRPr lang="en-US" altLang="zh-CN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109F665-D90A-4372-8DC7-9E0636259906}" type="slidenum">
              <a:rPr lang="zh-CN" altLang="en-US" sz="1400">
                <a:solidFill>
                  <a:schemeClr val="hlink"/>
                </a:solidFill>
                <a:latin typeface="FrysBaskerville BT" pitchFamily="18" charset="0"/>
              </a:rPr>
              <a:pPr/>
              <a:t>3</a:t>
            </a:fld>
            <a:endParaRPr lang="en-US" altLang="zh-CN" sz="1400">
              <a:solidFill>
                <a:schemeClr val="hlink"/>
              </a:solidFill>
              <a:latin typeface="FrysBaskerville BT" pitchFamily="18" charset="0"/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8077200" cy="1143000"/>
          </a:xfrm>
        </p:spPr>
        <p:txBody>
          <a:bodyPr/>
          <a:lstStyle/>
          <a:p>
            <a:r>
              <a:rPr lang="en-US" altLang="zh-CN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1.1 Java</a:t>
            </a:r>
            <a:r>
              <a:rPr lang="zh-CN" altLang="en-US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语言的诞生与发展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839200" cy="5638800"/>
          </a:xfrm>
        </p:spPr>
        <p:txBody>
          <a:bodyPr/>
          <a:lstStyle/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语言诞生于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20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世纪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90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年代初期。 </a:t>
            </a: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语言的前身是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SUN 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公司开发的一种用于智能化家电的名为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Oak(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橡树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的语言，它的基础是当时最为流行的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C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和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C++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语言。 </a:t>
            </a: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1993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年，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WWW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（万维网）迅速发展，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SUN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公司发现可以利用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Oak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语言的技术来创造含有动态内容的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WWW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网页，便将改造后的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Oak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语言改名为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语言 。</a:t>
            </a: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1995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年，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被定位于网络应用的程序设计语言。</a:t>
            </a:r>
            <a:endParaRPr lang="en-US" altLang="zh-CN" sz="2800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 Servlet</a:t>
            </a:r>
            <a:r>
              <a:rPr lang="zh-CN" altLang="en-US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的推出，</a:t>
            </a:r>
            <a:r>
              <a:rPr lang="en-US" altLang="zh-CN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在电子商务方面开始崭露头角，尤其是</a:t>
            </a:r>
            <a:r>
              <a:rPr lang="en-US" altLang="zh-CN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JSP</a:t>
            </a:r>
            <a:r>
              <a:rPr lang="zh-CN" altLang="en-US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技术的出现，使得</a:t>
            </a:r>
            <a:r>
              <a:rPr lang="en-US" altLang="zh-CN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成为基于</a:t>
            </a:r>
            <a:r>
              <a:rPr lang="en-US" altLang="zh-CN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Web</a:t>
            </a:r>
            <a:r>
              <a:rPr lang="zh-CN" altLang="en-US" sz="2800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应用程序的首选开发工具。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2B88E8C-75E5-4348-AAC4-9A98298FF1EB}" type="slidenum">
              <a:rPr lang="zh-CN" altLang="en-US" sz="1400">
                <a:solidFill>
                  <a:schemeClr val="hlink"/>
                </a:solidFill>
                <a:latin typeface="FrysBaskerville BT" pitchFamily="18" charset="0"/>
              </a:rPr>
              <a:pPr/>
              <a:t>4</a:t>
            </a:fld>
            <a:endParaRPr lang="en-US" altLang="zh-CN" sz="1400">
              <a:solidFill>
                <a:schemeClr val="hlink"/>
              </a:solidFill>
              <a:latin typeface="FrysBaskerville BT" pitchFamily="18" charset="0"/>
            </a:endParaRP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152400"/>
            <a:ext cx="7772400" cy="1143000"/>
          </a:xfrm>
        </p:spPr>
        <p:txBody>
          <a:bodyPr/>
          <a:lstStyle/>
          <a:p>
            <a:r>
              <a:rPr lang="en-US" altLang="zh-CN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1.2 Java</a:t>
            </a:r>
            <a:r>
              <a:rPr lang="zh-CN" altLang="en-US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语言的特点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9144000" cy="5181600"/>
          </a:xfrm>
          <a:noFill/>
        </p:spPr>
        <p:txBody>
          <a:bodyPr/>
          <a:lstStyle/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zh-CN" altLang="en-US" sz="2800" b="1" smtClean="0">
                <a:solidFill>
                  <a:srgbClr val="66FF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简单易学。</a:t>
            </a:r>
            <a:endParaRPr lang="zh-CN" altLang="en-US" sz="2800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zh-CN" altLang="en-US" sz="2800" b="1" smtClean="0">
                <a:solidFill>
                  <a:srgbClr val="66FF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面向对象。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是一种以对象为中心，以消息为驱动的面向对象的编程语言。支持：封装、继承和多态。</a:t>
            </a:r>
            <a:endParaRPr lang="zh-CN" altLang="en-US" sz="2800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zh-CN" altLang="en-US" sz="2800" b="1" smtClean="0">
                <a:solidFill>
                  <a:srgbClr val="66FF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平台无关性。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分为源代码级（需重新编译源代码，如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C/C++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）和目标代码级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(Java)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zh-CN" altLang="en-US" sz="2800" b="1" smtClean="0">
                <a:solidFill>
                  <a:srgbClr val="66FF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分布式。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数据分布是指数据可以分散在网络的不同主机上；操作分布指把一个计算分散在不同的主机上处理。</a:t>
            </a:r>
            <a:endParaRPr lang="en-US" altLang="zh-CN" sz="2800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zh-CN" altLang="en-US" sz="2800" b="1" smtClean="0">
                <a:solidFill>
                  <a:srgbClr val="66FF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可靠性。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需显示说明；不支持指针，这样避免了对内存的非法访问；自动单元回收功能防止内存丢失等动态内存分配导致的问题；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解释器运行时实施检查，可发现数组和字符串访问的越界；提供了异常处理机制。</a:t>
            </a: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endParaRPr lang="zh-CN" altLang="en-US" sz="2800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C6D5B53-A5EF-4251-8142-E87BF8975857}" type="slidenum">
              <a:rPr lang="zh-CN" altLang="en-US" sz="1400">
                <a:solidFill>
                  <a:schemeClr val="hlink"/>
                </a:solidFill>
                <a:latin typeface="FrysBaskerville BT" pitchFamily="18" charset="0"/>
              </a:rPr>
              <a:pPr/>
              <a:t>5</a:t>
            </a:fld>
            <a:endParaRPr lang="en-US" altLang="zh-CN" sz="1400">
              <a:solidFill>
                <a:schemeClr val="hlink"/>
              </a:solidFill>
              <a:latin typeface="FrysBaskerville BT" pitchFamily="18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76200"/>
            <a:ext cx="7772400" cy="1143000"/>
          </a:xfrm>
        </p:spPr>
        <p:txBody>
          <a:bodyPr/>
          <a:lstStyle/>
          <a:p>
            <a:r>
              <a:rPr lang="en-US" altLang="zh-CN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1.2 Java</a:t>
            </a:r>
            <a:r>
              <a:rPr lang="zh-CN" altLang="en-US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语言的特点（续）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9144000" cy="5181600"/>
          </a:xfrm>
          <a:noFill/>
        </p:spPr>
        <p:txBody>
          <a:bodyPr/>
          <a:lstStyle/>
          <a:p>
            <a:pPr>
              <a:lnSpc>
                <a:spcPts val="4000"/>
              </a:lnSpc>
              <a:buFontTx/>
              <a:buBlip>
                <a:blip r:embed="rId2"/>
              </a:buBlip>
            </a:pPr>
            <a:r>
              <a:rPr lang="zh-CN" altLang="en-US" sz="2800" b="1" smtClean="0">
                <a:solidFill>
                  <a:srgbClr val="66FF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安全性。</a:t>
            </a:r>
            <a:endParaRPr lang="zh-CN" altLang="en-US" sz="2800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ts val="4000"/>
              </a:lnSpc>
              <a:buFontTx/>
              <a:buBlip>
                <a:blip r:embed="rId2"/>
              </a:buBlip>
            </a:pPr>
            <a:r>
              <a:rPr lang="zh-CN" altLang="en-US" sz="2800" b="1" smtClean="0">
                <a:solidFill>
                  <a:srgbClr val="66FF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支持多线程。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线程是比进程更小的可并发执行的单位。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C++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没有内置的多线程机制，需调用操作系统的多线程功能来进行多线程序设计。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却提供了多线程支持。</a:t>
            </a:r>
            <a:endParaRPr lang="en-US" altLang="zh-CN" sz="2800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ts val="4000"/>
              </a:lnSpc>
              <a:buFontTx/>
              <a:buBlip>
                <a:blip r:embed="rId2"/>
              </a:buBlip>
            </a:pPr>
            <a:r>
              <a:rPr lang="zh-CN" altLang="en-US" sz="2800" b="1" smtClean="0">
                <a:solidFill>
                  <a:srgbClr val="66FF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支持网络编程。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的小程序（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Applet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）是动态、安全、跨平台的网络应用程序。</a:t>
            </a:r>
          </a:p>
          <a:p>
            <a:pPr>
              <a:lnSpc>
                <a:spcPts val="4000"/>
              </a:lnSpc>
              <a:buFontTx/>
              <a:buBlip>
                <a:blip r:embed="rId2"/>
              </a:buBlip>
            </a:pPr>
            <a:r>
              <a:rPr lang="zh-CN" altLang="en-US" sz="2800" b="1" smtClean="0">
                <a:solidFill>
                  <a:srgbClr val="66FF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编译和解释并存。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由编译器将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源程序编译成字节码文件，然后再由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运行系统解释执行字节码文件（解释器将字节码再翻译成二进制码运行）</a:t>
            </a:r>
            <a:r>
              <a:rPr lang="zh-CN" altLang="en-US" sz="2800" smtClean="0">
                <a:ea typeface="宋体" panose="02010600030101010101" pitchFamily="2" charset="-122"/>
              </a:rPr>
              <a:t> 。</a:t>
            </a:r>
            <a:endParaRPr lang="zh-CN" altLang="en-US" sz="2800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F4F6FCC-0EDB-4021-B3AC-C2404872DF1E}" type="slidenum">
              <a:rPr lang="zh-CN" altLang="en-US" sz="1400">
                <a:solidFill>
                  <a:schemeClr val="hlink"/>
                </a:solidFill>
                <a:latin typeface="FrysBaskerville BT" pitchFamily="18" charset="0"/>
              </a:rPr>
              <a:pPr/>
              <a:t>6</a:t>
            </a:fld>
            <a:endParaRPr lang="en-US" altLang="zh-CN" sz="1400">
              <a:solidFill>
                <a:schemeClr val="hlink"/>
              </a:solidFill>
              <a:latin typeface="FrysBaskerville BT" pitchFamily="18" charset="0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76200"/>
            <a:ext cx="7772400" cy="1143000"/>
          </a:xfrm>
        </p:spPr>
        <p:txBody>
          <a:bodyPr/>
          <a:lstStyle/>
          <a:p>
            <a:r>
              <a:rPr lang="en-US" altLang="zh-CN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1.3 Java</a:t>
            </a:r>
            <a:r>
              <a:rPr lang="zh-CN" altLang="en-US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技术简介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9144000" cy="5867400"/>
          </a:xfrm>
          <a:noFill/>
        </p:spPr>
        <p:txBody>
          <a:bodyPr/>
          <a:lstStyle/>
          <a:p>
            <a:pPr>
              <a:lnSpc>
                <a:spcPts val="4000"/>
              </a:lnSpc>
              <a:buFontTx/>
              <a:buBlip>
                <a:blip r:embed="rId2"/>
              </a:buBlip>
            </a:pP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 SE (Java Platform Standard Edition)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：以前的版本称为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J2SE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，是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平台的标准版。主要用于桌面应用软件的编程</a:t>
            </a:r>
          </a:p>
          <a:p>
            <a:pPr>
              <a:lnSpc>
                <a:spcPts val="4000"/>
              </a:lnSpc>
              <a:buFontTx/>
              <a:buBlip>
                <a:blip r:embed="rId2"/>
              </a:buBlip>
            </a:pP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 ME (Java Platform Micro Edition)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：以前的版本称为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J2ME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，是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平台的精简版。主要应用于嵌入是系统开发，如手机和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PDA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的编程。</a:t>
            </a:r>
          </a:p>
          <a:p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 EE (Java Platform Enterprise Edition)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：以前的版本称为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J2EE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，是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平台的企业版。主要用于分布式的网络程序的开发，如电子商务网站和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ERP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系统</a:t>
            </a:r>
          </a:p>
          <a:p>
            <a:pPr>
              <a:lnSpc>
                <a:spcPts val="4000"/>
              </a:lnSpc>
              <a:buFontTx/>
              <a:buNone/>
            </a:pPr>
            <a:endParaRPr lang="zh-CN" altLang="en-US" sz="2800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7FC889A-17F4-4EB3-9C28-A529043DCC73}" type="slidenum">
              <a:rPr lang="zh-CN" altLang="en-US" sz="1400">
                <a:solidFill>
                  <a:schemeClr val="hlink"/>
                </a:solidFill>
                <a:latin typeface="FrysBaskerville BT" pitchFamily="18" charset="0"/>
              </a:rPr>
              <a:pPr/>
              <a:t>7</a:t>
            </a:fld>
            <a:endParaRPr lang="en-US" altLang="zh-CN" sz="1400">
              <a:solidFill>
                <a:schemeClr val="hlink"/>
              </a:solidFill>
              <a:latin typeface="FrysBaskerville BT" pitchFamily="18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r>
              <a:rPr lang="en-US" altLang="zh-CN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1.4 Java</a:t>
            </a:r>
            <a:r>
              <a:rPr lang="zh-CN" altLang="en-US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虚拟机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6019800"/>
          </a:xfrm>
          <a:noFill/>
        </p:spPr>
        <p:txBody>
          <a:bodyPr/>
          <a:lstStyle/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程序的运行过程如图所示：</a:t>
            </a: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endParaRPr lang="zh-CN" altLang="en-US" sz="2800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endParaRPr lang="zh-CN" altLang="en-US" sz="2800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endParaRPr lang="zh-CN" altLang="en-US" sz="2800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endParaRPr lang="zh-CN" altLang="en-US" sz="2800" b="1" smtClean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字节码是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虚拟机（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 Virtual Machine-JVM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）的指令组。字节码最大的好处是可跨平台运行，即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的字节码可以编写一次，到处运行。 </a:t>
            </a: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任何一种可以运行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字节码的软件均可看成是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</a:t>
            </a:r>
            <a:r>
              <a:rPr lang="zh-CN" altLang="en-US" sz="2800" b="1" smtClean="0">
                <a:solidFill>
                  <a:schemeClr val="bg1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虚拟机</a:t>
            </a:r>
            <a:r>
              <a:rPr lang="zh-CN" altLang="en-US" sz="2800" b="1" smtClean="0">
                <a:solidFill>
                  <a:schemeClr val="bg1"/>
                </a:solidFill>
                <a:ea typeface="隶书" panose="02010509060101010101" pitchFamily="49" charset="-122"/>
              </a:rPr>
              <a:t>”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，可以把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的字节码看成是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JVM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上所运行的机器码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(machine code) 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810000" y="3049588"/>
            <a:ext cx="1444625" cy="4556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/>
            <a:r>
              <a:rPr lang="en-US" altLang="zh-CN" sz="2000" b="1">
                <a:solidFill>
                  <a:srgbClr val="FF6600"/>
                </a:solidFill>
                <a:ea typeface="宋体" panose="02010600030101010101" pitchFamily="2" charset="-122"/>
              </a:rPr>
              <a:t>app.class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295400" y="3048000"/>
            <a:ext cx="1295400" cy="45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/>
            <a:r>
              <a:rPr lang="en-US" altLang="zh-CN" sz="2000" b="1">
                <a:solidFill>
                  <a:srgbClr val="FF6600"/>
                </a:solidFill>
                <a:ea typeface="宋体" panose="02010600030101010101" pitchFamily="2" charset="-122"/>
              </a:rPr>
              <a:t>app.java</a:t>
            </a: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1527175" y="1703388"/>
            <a:ext cx="942975" cy="1160462"/>
          </a:xfrm>
          <a:prstGeom prst="foldedCorner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rIns="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6000"/>
              </a:lnSpc>
            </a:pPr>
            <a:r>
              <a:rPr lang="en-US" altLang="zh-CN" sz="2000" b="1">
                <a:solidFill>
                  <a:srgbClr val="FF00FF"/>
                </a:solidFill>
                <a:ea typeface="宋体" panose="02010600030101010101" pitchFamily="2" charset="-122"/>
              </a:rPr>
              <a:t>Java</a:t>
            </a:r>
          </a:p>
          <a:p>
            <a:pPr algn="ctr">
              <a:lnSpc>
                <a:spcPct val="96000"/>
              </a:lnSpc>
            </a:pPr>
            <a:r>
              <a:rPr lang="zh-CN" altLang="en-US" sz="2000" b="1">
                <a:solidFill>
                  <a:srgbClr val="FF00FF"/>
                </a:solidFill>
                <a:ea typeface="宋体" panose="02010600030101010101" pitchFamily="2" charset="-122"/>
              </a:rPr>
              <a:t>源文件</a:t>
            </a:r>
          </a:p>
        </p:txBody>
      </p:sp>
      <p:sp>
        <p:nvSpPr>
          <p:cNvPr id="17416" name="AutoShape 8"/>
          <p:cNvSpPr>
            <a:spLocks noChangeArrowheads="1"/>
          </p:cNvSpPr>
          <p:nvPr/>
        </p:nvSpPr>
        <p:spPr bwMode="auto">
          <a:xfrm>
            <a:off x="3981450" y="1703388"/>
            <a:ext cx="1136650" cy="1160462"/>
          </a:xfrm>
          <a:prstGeom prst="foldedCorner">
            <a:avLst>
              <a:gd name="adj" fmla="val 125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46800" rIns="0" bIns="4680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6000"/>
              </a:lnSpc>
            </a:pPr>
            <a:r>
              <a:rPr lang="zh-CN" altLang="en-US" sz="2000" b="1">
                <a:solidFill>
                  <a:srgbClr val="FF00FF"/>
                </a:solidFill>
                <a:ea typeface="宋体" panose="02010600030101010101" pitchFamily="2" charset="-122"/>
              </a:rPr>
              <a:t>字节码</a:t>
            </a:r>
          </a:p>
          <a:p>
            <a:pPr algn="ctr">
              <a:lnSpc>
                <a:spcPct val="96000"/>
              </a:lnSpc>
            </a:pPr>
            <a:r>
              <a:rPr lang="zh-CN" altLang="en-US" sz="2000" b="1">
                <a:solidFill>
                  <a:srgbClr val="FF00FF"/>
                </a:solidFill>
                <a:ea typeface="宋体" panose="02010600030101010101" pitchFamily="2" charset="-122"/>
              </a:rPr>
              <a:t>文件</a:t>
            </a:r>
          </a:p>
        </p:txBody>
      </p:sp>
      <p:sp>
        <p:nvSpPr>
          <p:cNvPr id="17417" name="AutoShape 9"/>
          <p:cNvSpPr>
            <a:spLocks noChangeArrowheads="1"/>
          </p:cNvSpPr>
          <p:nvPr/>
        </p:nvSpPr>
        <p:spPr bwMode="auto">
          <a:xfrm>
            <a:off x="2674938" y="2484438"/>
            <a:ext cx="1008062" cy="249237"/>
          </a:xfrm>
          <a:prstGeom prst="rightArrow">
            <a:avLst>
              <a:gd name="adj1" fmla="val 50000"/>
              <a:gd name="adj2" fmla="val 10111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2643188" y="1924050"/>
            <a:ext cx="944562" cy="469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660066"/>
                </a:solidFill>
                <a:ea typeface="宋体" panose="02010600030101010101" pitchFamily="2" charset="-122"/>
              </a:rPr>
              <a:t>编译器</a:t>
            </a: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5227638" y="1905000"/>
            <a:ext cx="944562" cy="4556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zh-CN" altLang="en-US" sz="2000" b="1">
                <a:solidFill>
                  <a:srgbClr val="660066"/>
                </a:solidFill>
                <a:ea typeface="宋体" panose="02010600030101010101" pitchFamily="2" charset="-122"/>
              </a:rPr>
              <a:t>解释器</a:t>
            </a:r>
          </a:p>
        </p:txBody>
      </p:sp>
      <p:pic>
        <p:nvPicPr>
          <p:cNvPr id="17420" name="Picture 12" descr="j02857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63" y="1219200"/>
            <a:ext cx="2344737" cy="214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2" name="AutoShape 14"/>
          <p:cNvSpPr>
            <a:spLocks noChangeArrowheads="1"/>
          </p:cNvSpPr>
          <p:nvPr/>
        </p:nvSpPr>
        <p:spPr bwMode="auto">
          <a:xfrm>
            <a:off x="5287963" y="2478088"/>
            <a:ext cx="1006475" cy="250825"/>
          </a:xfrm>
          <a:prstGeom prst="rightArrow">
            <a:avLst>
              <a:gd name="adj1" fmla="val 50000"/>
              <a:gd name="adj2" fmla="val 100316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5856218-B109-47C0-ABC0-95B2A4BD4702}" type="slidenum">
              <a:rPr lang="zh-CN" altLang="en-US" sz="1400">
                <a:solidFill>
                  <a:schemeClr val="hlink"/>
                </a:solidFill>
                <a:latin typeface="FrysBaskerville BT" pitchFamily="18" charset="0"/>
              </a:rPr>
              <a:pPr/>
              <a:t>8</a:t>
            </a:fld>
            <a:endParaRPr lang="en-US" altLang="zh-CN" sz="1400">
              <a:solidFill>
                <a:schemeClr val="hlink"/>
              </a:solidFill>
              <a:latin typeface="FrysBaskerville BT" pitchFamily="18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76200"/>
            <a:ext cx="7772400" cy="1143000"/>
          </a:xfrm>
        </p:spPr>
        <p:txBody>
          <a:bodyPr/>
          <a:lstStyle/>
          <a:p>
            <a:r>
              <a:rPr lang="en-US" altLang="zh-CN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1.5 Java</a:t>
            </a:r>
            <a:r>
              <a:rPr lang="zh-CN" altLang="en-US" sz="4800" b="1" smtClean="0">
                <a:solidFill>
                  <a:srgbClr val="FFFF00"/>
                </a:solidFill>
                <a:ea typeface="方正姚体" panose="02010601030101010101" pitchFamily="2" charset="-122"/>
              </a:rPr>
              <a:t>程序的种类和结构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52400" y="990600"/>
            <a:ext cx="9525000" cy="5715000"/>
          </a:xfrm>
          <a:noFill/>
        </p:spPr>
        <p:txBody>
          <a:bodyPr/>
          <a:lstStyle/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应用程序（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Application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</a:p>
          <a:p>
            <a:pPr lvl="1">
              <a:lnSpc>
                <a:spcPct val="105000"/>
              </a:lnSpc>
              <a:buFontTx/>
              <a:buBlip>
                <a:blip r:embed="rId3"/>
              </a:buBlip>
            </a:pPr>
            <a:r>
              <a:rPr lang="zh-CN" altLang="en-US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它可以在</a:t>
            </a:r>
            <a:r>
              <a:rPr lang="en-US" altLang="zh-CN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平台上独立运行，通常称之为</a:t>
            </a:r>
            <a:r>
              <a:rPr lang="en-US" altLang="zh-CN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应用程序。</a:t>
            </a:r>
            <a:r>
              <a:rPr lang="en-US" altLang="zh-CN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应用程序是独立完整的程序，在命令行调用独立的解释器软件即可运行。 </a:t>
            </a:r>
          </a:p>
          <a:p>
            <a:pPr lvl="1">
              <a:lnSpc>
                <a:spcPct val="105000"/>
              </a:lnSpc>
              <a:buFontTx/>
              <a:buBlip>
                <a:blip r:embed="rId3"/>
              </a:buBlip>
            </a:pPr>
            <a:r>
              <a:rPr lang="en-US" altLang="zh-CN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应用程序的主类必须有一个定义为 </a:t>
            </a:r>
            <a:r>
              <a:rPr lang="en-US" altLang="zh-CN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public static void main(String[] args) </a:t>
            </a:r>
            <a:r>
              <a:rPr lang="zh-CN" altLang="en-US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的主方法，这个是</a:t>
            </a:r>
            <a:r>
              <a:rPr lang="en-US" altLang="zh-CN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应用程序执行的入口点方法是</a:t>
            </a:r>
            <a:r>
              <a:rPr lang="en-US" altLang="zh-CN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应用程序的标志，同时也。</a:t>
            </a:r>
          </a:p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小程序（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Applet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</a:p>
          <a:p>
            <a:pPr lvl="1">
              <a:lnSpc>
                <a:spcPct val="105000"/>
              </a:lnSpc>
              <a:buFontTx/>
              <a:buBlip>
                <a:blip r:embed="rId3"/>
              </a:buBlip>
            </a:pPr>
            <a:r>
              <a:rPr lang="en-US" altLang="zh-CN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Applet</a:t>
            </a:r>
            <a:r>
              <a:rPr lang="zh-CN" altLang="en-US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是嵌入在</a:t>
            </a:r>
            <a:r>
              <a:rPr lang="en-US" altLang="zh-CN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HTML</a:t>
            </a:r>
            <a:r>
              <a:rPr lang="zh-CN" altLang="en-US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（超文本标记语言）文档中的</a:t>
            </a:r>
            <a:r>
              <a:rPr lang="en-US" altLang="zh-CN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6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程序，必须搭配浏览器来运行，因此称为小程序，也有人称为网页向导。</a:t>
            </a:r>
            <a:r>
              <a:rPr lang="zh-CN" altLang="en-US" sz="2600" smtClean="0"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C31048D-EB0D-44B5-8250-B28C8C123BC3}" type="slidenum">
              <a:rPr lang="zh-CN" altLang="en-US" sz="1400">
                <a:solidFill>
                  <a:schemeClr val="hlink"/>
                </a:solidFill>
                <a:latin typeface="FrysBaskerville BT" pitchFamily="18" charset="0"/>
              </a:rPr>
              <a:pPr/>
              <a:t>9</a:t>
            </a:fld>
            <a:endParaRPr lang="en-US" altLang="zh-CN" sz="1400">
              <a:solidFill>
                <a:schemeClr val="hlink"/>
              </a:solidFill>
              <a:latin typeface="FrysBaskerville BT" pitchFamily="18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76200"/>
            <a:ext cx="9067800" cy="1143000"/>
          </a:xfrm>
        </p:spPr>
        <p:txBody>
          <a:bodyPr/>
          <a:lstStyle/>
          <a:p>
            <a:r>
              <a:rPr lang="en-US" altLang="zh-CN" b="1" smtClean="0">
                <a:solidFill>
                  <a:srgbClr val="FFFF00"/>
                </a:solidFill>
                <a:ea typeface="方正姚体" panose="02010601030101010101" pitchFamily="2" charset="-122"/>
              </a:rPr>
              <a:t>1.5 Java</a:t>
            </a:r>
            <a:r>
              <a:rPr lang="zh-CN" altLang="en-US" b="1" smtClean="0">
                <a:solidFill>
                  <a:srgbClr val="FFFF00"/>
                </a:solidFill>
                <a:ea typeface="方正姚体" panose="02010601030101010101" pitchFamily="2" charset="-122"/>
              </a:rPr>
              <a:t>程序的种类和结构（续）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6200" y="838200"/>
            <a:ext cx="9220200" cy="5715000"/>
          </a:xfrm>
          <a:noFill/>
        </p:spPr>
        <p:txBody>
          <a:bodyPr/>
          <a:lstStyle/>
          <a:p>
            <a:pPr>
              <a:lnSpc>
                <a:spcPct val="105000"/>
              </a:lnSpc>
              <a:buFontTx/>
              <a:buBlip>
                <a:blip r:embed="rId2"/>
              </a:buBlip>
            </a:pP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应用程序与</a:t>
            </a:r>
            <a:r>
              <a:rPr lang="en-US" altLang="zh-CN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sz="2800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小程序的区别：</a:t>
            </a:r>
          </a:p>
          <a:p>
            <a:pPr lvl="1">
              <a:lnSpc>
                <a:spcPct val="105000"/>
              </a:lnSpc>
              <a:buFontTx/>
              <a:buBlip>
                <a:blip r:embed="rId3"/>
              </a:buBlip>
            </a:pP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小程序和应用程序之间的技术差别在于运行环境。</a:t>
            </a:r>
          </a:p>
          <a:p>
            <a:pPr lvl="1">
              <a:lnSpc>
                <a:spcPct val="105000"/>
              </a:lnSpc>
              <a:buFontTx/>
              <a:buBlip>
                <a:blip r:embed="rId3"/>
              </a:buBlip>
            </a:pP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由于小程序和应用程序的执行环境不同，它们的最低要求也不同。在应用方面，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WWW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使小程序的发布十分便利，因此小程序更适合在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Internet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上使用；相反，非网络系统和内存较小的系统更适合使用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应用程序。</a:t>
            </a:r>
          </a:p>
          <a:p>
            <a:pPr lvl="1">
              <a:lnSpc>
                <a:spcPct val="105000"/>
              </a:lnSpc>
              <a:buFontTx/>
              <a:buBlip>
                <a:blip r:embed="rId3"/>
              </a:buBlip>
            </a:pP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 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小程序可以直接利用浏览器或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AppletViewer 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提供的图形用户界面，而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Java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应用程序则必须另外书写专用代码来营建自己的图形界面。</a:t>
            </a:r>
          </a:p>
          <a:p>
            <a:pPr lvl="1">
              <a:lnSpc>
                <a:spcPct val="105000"/>
              </a:lnSpc>
              <a:buFontTx/>
              <a:buBlip>
                <a:blip r:embed="rId3"/>
              </a:buBlip>
            </a:pP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小程序的主类（程序执行的入口点）必须是一个继承自系统类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Applet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的子类，且该类必须是</a:t>
            </a:r>
            <a:r>
              <a:rPr lang="en-US" altLang="zh-CN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public</a:t>
            </a:r>
            <a:r>
              <a:rPr lang="zh-CN" altLang="en-US" b="1" smtClean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FrysBaskerville BT"/>
        <a:ea typeface=""/>
        <a:cs typeface=""/>
      </a:majorFont>
      <a:minorFont>
        <a:latin typeface="FrysBaskerville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</TotalTime>
  <Words>1276</Words>
  <Application>Microsoft Office PowerPoint</Application>
  <PresentationFormat>全屏显示(4:3)</PresentationFormat>
  <Paragraphs>97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FrysBaskerville BT</vt:lpstr>
      <vt:lpstr>方正姚体</vt:lpstr>
      <vt:lpstr>华文中宋</vt:lpstr>
      <vt:lpstr>隶书</vt:lpstr>
      <vt:lpstr>宋体</vt:lpstr>
      <vt:lpstr>Courier New</vt:lpstr>
      <vt:lpstr>Times New Roman</vt:lpstr>
      <vt:lpstr>Default Design</vt:lpstr>
      <vt:lpstr>第1章 Java语言概述</vt:lpstr>
      <vt:lpstr>本章主要内容</vt:lpstr>
      <vt:lpstr>1.1 Java语言的诞生与发展</vt:lpstr>
      <vt:lpstr>1.2 Java语言的特点</vt:lpstr>
      <vt:lpstr>1.2 Java语言的特点（续）</vt:lpstr>
      <vt:lpstr>1.3 Java技术简介</vt:lpstr>
      <vt:lpstr>1.4 Java虚拟机</vt:lpstr>
      <vt:lpstr>1.5 Java程序的种类和结构</vt:lpstr>
      <vt:lpstr>1.5 Java程序的种类和结构（续）</vt:lpstr>
      <vt:lpstr>1.5 Java程序的种类和结构（续）</vt:lpstr>
      <vt:lpstr>1.5 Java程序的种类和结构（续）</vt:lpstr>
      <vt:lpstr>PowerPoint 演示文稿</vt:lpstr>
    </vt:vector>
  </TitlesOfParts>
  <Manager/>
  <Company>KMT Software,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Midnight Leaf</dc:title>
  <dc:subject/>
  <dc:creator>KMT Software, Inc.</dc:creator>
  <cp:keywords>exciting online presentation communicate impactful exchange information broadcast collaborate on-screen projector white</cp:keywords>
  <dc:description>Use this template to create beautiful presentations using Nature's themes.</dc:description>
  <cp:lastModifiedBy>Guojun</cp:lastModifiedBy>
  <cp:revision>54</cp:revision>
  <dcterms:created xsi:type="dcterms:W3CDTF">1999-04-05T10:19:44Z</dcterms:created>
  <dcterms:modified xsi:type="dcterms:W3CDTF">2018-08-31T02:59:27Z</dcterms:modified>
  <cp:category>Nature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Midnight Leaf</vt:lpwstr>
  </property>
  <property fmtid="{D5CDD505-2E9C-101B-9397-08002B2CF9AE}" pid="3" name="Style">
    <vt:lpwstr>S</vt:lpwstr>
  </property>
  <property fmtid="{D5CDD505-2E9C-101B-9397-08002B2CF9AE}" pid="4" name="Folder">
    <vt:lpwstr>Nature</vt:lpwstr>
  </property>
  <property fmtid="{D5CDD505-2E9C-101B-9397-08002B2CF9AE}" pid="5" name="Attribution">
    <vt:lpwstr>Copyright © 2005 KMT Software, Inc.</vt:lpwstr>
  </property>
</Properties>
</file>