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8" r:id="rId3"/>
    <p:sldId id="314" r:id="rId4"/>
    <p:sldId id="315" r:id="rId5"/>
    <p:sldId id="294" r:id="rId6"/>
    <p:sldId id="295" r:id="rId7"/>
    <p:sldId id="296" r:id="rId8"/>
    <p:sldId id="316" r:id="rId9"/>
    <p:sldId id="297" r:id="rId10"/>
    <p:sldId id="299" r:id="rId11"/>
    <p:sldId id="300" r:id="rId12"/>
    <p:sldId id="301" r:id="rId13"/>
    <p:sldId id="302" r:id="rId14"/>
    <p:sldId id="303" r:id="rId15"/>
    <p:sldId id="304" r:id="rId16"/>
    <p:sldId id="317" r:id="rId17"/>
    <p:sldId id="305" r:id="rId18"/>
    <p:sldId id="318" r:id="rId19"/>
    <p:sldId id="306" r:id="rId20"/>
    <p:sldId id="307" r:id="rId21"/>
    <p:sldId id="308" r:id="rId22"/>
    <p:sldId id="309" r:id="rId23"/>
    <p:sldId id="319" r:id="rId24"/>
    <p:sldId id="310" r:id="rId25"/>
    <p:sldId id="311" r:id="rId26"/>
    <p:sldId id="320" r:id="rId27"/>
    <p:sldId id="312" r:id="rId28"/>
    <p:sldId id="313" r:id="rId29"/>
    <p:sldId id="321" r:id="rId3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99FFCC"/>
    <a:srgbClr val="660066"/>
    <a:srgbClr val="FFDDDD"/>
    <a:srgbClr val="FFFF99"/>
    <a:srgbClr val="CC99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4660"/>
  </p:normalViewPr>
  <p:slideViewPr>
    <p:cSldViewPr>
      <p:cViewPr varScale="1">
        <p:scale>
          <a:sx n="62" d="100"/>
          <a:sy n="62" d="100"/>
        </p:scale>
        <p:origin x="979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2D8FED72-8438-4C92-B924-98E37939A46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08913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733EF85-44A9-432E-BC65-FD0CCA39D5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68917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/>
          </p:cNvSpPr>
          <p:nvPr/>
        </p:nvSpPr>
        <p:spPr bwMode="gray">
          <a:xfrm>
            <a:off x="-1588" y="5881688"/>
            <a:ext cx="2917826" cy="977900"/>
          </a:xfrm>
          <a:custGeom>
            <a:avLst/>
            <a:gdLst>
              <a:gd name="T0" fmla="*/ 0 w 1838"/>
              <a:gd name="T1" fmla="*/ 74 h 618"/>
              <a:gd name="T2" fmla="*/ 1589 w 1838"/>
              <a:gd name="T3" fmla="*/ 0 h 618"/>
              <a:gd name="T4" fmla="*/ 1838 w 1838"/>
              <a:gd name="T5" fmla="*/ 618 h 618"/>
              <a:gd name="T6" fmla="*/ 0 w 1838"/>
              <a:gd name="T7" fmla="*/ 618 h 618"/>
              <a:gd name="T8" fmla="*/ 0 w 1838"/>
              <a:gd name="T9" fmla="*/ 74 h 6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38" h="618">
                <a:moveTo>
                  <a:pt x="0" y="74"/>
                </a:moveTo>
                <a:cubicBezTo>
                  <a:pt x="879" y="269"/>
                  <a:pt x="1589" y="0"/>
                  <a:pt x="1589" y="0"/>
                </a:cubicBezTo>
                <a:cubicBezTo>
                  <a:pt x="1652" y="335"/>
                  <a:pt x="1838" y="618"/>
                  <a:pt x="1838" y="618"/>
                </a:cubicBezTo>
                <a:lnTo>
                  <a:pt x="0" y="618"/>
                </a:lnTo>
                <a:cubicBezTo>
                  <a:pt x="0" y="618"/>
                  <a:pt x="0" y="346"/>
                  <a:pt x="0" y="74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8"/>
          <p:cNvSpPr>
            <a:spLocks/>
          </p:cNvSpPr>
          <p:nvPr/>
        </p:nvSpPr>
        <p:spPr bwMode="gray">
          <a:xfrm>
            <a:off x="2559050" y="4684713"/>
            <a:ext cx="6596063" cy="2239962"/>
          </a:xfrm>
          <a:custGeom>
            <a:avLst/>
            <a:gdLst>
              <a:gd name="T0" fmla="*/ 1114 w 4171"/>
              <a:gd name="T1" fmla="*/ 0 h 1416"/>
              <a:gd name="T2" fmla="*/ 0 w 4171"/>
              <a:gd name="T3" fmla="*/ 754 h 1416"/>
              <a:gd name="T4" fmla="*/ 406 w 4171"/>
              <a:gd name="T5" fmla="*/ 1375 h 1416"/>
              <a:gd name="T6" fmla="*/ 4171 w 4171"/>
              <a:gd name="T7" fmla="*/ 1375 h 1416"/>
              <a:gd name="T8" fmla="*/ 4171 w 4171"/>
              <a:gd name="T9" fmla="*/ 468 h 1416"/>
              <a:gd name="T10" fmla="*/ 1114 w 4171"/>
              <a:gd name="T11" fmla="*/ 0 h 14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171" h="1416">
                <a:moveTo>
                  <a:pt x="1114" y="0"/>
                </a:moveTo>
                <a:cubicBezTo>
                  <a:pt x="1114" y="0"/>
                  <a:pt x="557" y="377"/>
                  <a:pt x="0" y="754"/>
                </a:cubicBezTo>
                <a:cubicBezTo>
                  <a:pt x="180" y="1190"/>
                  <a:pt x="406" y="1375"/>
                  <a:pt x="406" y="1375"/>
                </a:cubicBezTo>
                <a:cubicBezTo>
                  <a:pt x="2288" y="1375"/>
                  <a:pt x="4171" y="1375"/>
                  <a:pt x="4171" y="1375"/>
                </a:cubicBezTo>
                <a:lnTo>
                  <a:pt x="4171" y="468"/>
                </a:lnTo>
                <a:cubicBezTo>
                  <a:pt x="4171" y="468"/>
                  <a:pt x="2546" y="1416"/>
                  <a:pt x="1114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9"/>
          <p:cNvSpPr>
            <a:spLocks/>
          </p:cNvSpPr>
          <p:nvPr/>
        </p:nvSpPr>
        <p:spPr bwMode="gray">
          <a:xfrm>
            <a:off x="4356100" y="641350"/>
            <a:ext cx="4787900" cy="5997575"/>
          </a:xfrm>
          <a:custGeom>
            <a:avLst/>
            <a:gdLst>
              <a:gd name="T0" fmla="*/ 548 w 3016"/>
              <a:gd name="T1" fmla="*/ 1300 h 3791"/>
              <a:gd name="T2" fmla="*/ 0 w 3016"/>
              <a:gd name="T3" fmla="*/ 2525 h 3791"/>
              <a:gd name="T4" fmla="*/ 3016 w 3016"/>
              <a:gd name="T5" fmla="*/ 2752 h 3791"/>
              <a:gd name="T6" fmla="*/ 3016 w 3016"/>
              <a:gd name="T7" fmla="*/ 665 h 3791"/>
              <a:gd name="T8" fmla="*/ 1944 w 3016"/>
              <a:gd name="T9" fmla="*/ 0 h 3791"/>
              <a:gd name="T10" fmla="*/ 548 w 3016"/>
              <a:gd name="T11" fmla="*/ 1300 h 379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016" h="3791">
                <a:moveTo>
                  <a:pt x="548" y="1300"/>
                </a:moveTo>
                <a:cubicBezTo>
                  <a:pt x="274" y="1912"/>
                  <a:pt x="0" y="2525"/>
                  <a:pt x="0" y="2525"/>
                </a:cubicBezTo>
                <a:cubicBezTo>
                  <a:pt x="1458" y="3791"/>
                  <a:pt x="3016" y="2752"/>
                  <a:pt x="3016" y="2752"/>
                </a:cubicBezTo>
                <a:cubicBezTo>
                  <a:pt x="3016" y="2752"/>
                  <a:pt x="3016" y="1708"/>
                  <a:pt x="3016" y="665"/>
                </a:cubicBezTo>
                <a:cubicBezTo>
                  <a:pt x="2528" y="170"/>
                  <a:pt x="1944" y="0"/>
                  <a:pt x="1944" y="0"/>
                </a:cubicBezTo>
                <a:cubicBezTo>
                  <a:pt x="1944" y="0"/>
                  <a:pt x="1639" y="839"/>
                  <a:pt x="548" y="13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0"/>
          <p:cNvSpPr>
            <a:spLocks/>
          </p:cNvSpPr>
          <p:nvPr/>
        </p:nvSpPr>
        <p:spPr bwMode="gray">
          <a:xfrm>
            <a:off x="4719638" y="1588"/>
            <a:ext cx="2508250" cy="2601912"/>
          </a:xfrm>
          <a:custGeom>
            <a:avLst/>
            <a:gdLst>
              <a:gd name="T0" fmla="*/ 0 w 1569"/>
              <a:gd name="T1" fmla="*/ 0 h 1645"/>
              <a:gd name="T2" fmla="*/ 335 w 1569"/>
              <a:gd name="T3" fmla="*/ 1645 h 1645"/>
              <a:gd name="T4" fmla="*/ 1569 w 1569"/>
              <a:gd name="T5" fmla="*/ 0 h 1645"/>
              <a:gd name="T6" fmla="*/ 0 w 1569"/>
              <a:gd name="T7" fmla="*/ 0 h 16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69" h="1645">
                <a:moveTo>
                  <a:pt x="0" y="0"/>
                </a:moveTo>
                <a:lnTo>
                  <a:pt x="335" y="1645"/>
                </a:lnTo>
                <a:cubicBezTo>
                  <a:pt x="335" y="1645"/>
                  <a:pt x="1394" y="1086"/>
                  <a:pt x="1569" y="0"/>
                </a:cubicBezTo>
                <a:cubicBezTo>
                  <a:pt x="784" y="0"/>
                  <a:pt x="0" y="0"/>
                  <a:pt x="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1"/>
          <p:cNvSpPr>
            <a:spLocks/>
          </p:cNvSpPr>
          <p:nvPr/>
        </p:nvSpPr>
        <p:spPr bwMode="gray">
          <a:xfrm>
            <a:off x="0" y="5889625"/>
            <a:ext cx="2935288" cy="977900"/>
          </a:xfrm>
          <a:custGeom>
            <a:avLst/>
            <a:gdLst>
              <a:gd name="T0" fmla="*/ 0 w 1838"/>
              <a:gd name="T1" fmla="*/ 74 h 618"/>
              <a:gd name="T2" fmla="*/ 1589 w 1838"/>
              <a:gd name="T3" fmla="*/ 0 h 618"/>
              <a:gd name="T4" fmla="*/ 1838 w 1838"/>
              <a:gd name="T5" fmla="*/ 618 h 618"/>
              <a:gd name="T6" fmla="*/ 0 w 1838"/>
              <a:gd name="T7" fmla="*/ 618 h 618"/>
              <a:gd name="T8" fmla="*/ 0 w 1838"/>
              <a:gd name="T9" fmla="*/ 74 h 6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38" h="618">
                <a:moveTo>
                  <a:pt x="0" y="74"/>
                </a:moveTo>
                <a:cubicBezTo>
                  <a:pt x="879" y="269"/>
                  <a:pt x="1589" y="0"/>
                  <a:pt x="1589" y="0"/>
                </a:cubicBezTo>
                <a:cubicBezTo>
                  <a:pt x="1652" y="335"/>
                  <a:pt x="1838" y="618"/>
                  <a:pt x="1838" y="618"/>
                </a:cubicBezTo>
                <a:lnTo>
                  <a:pt x="0" y="618"/>
                </a:lnTo>
                <a:cubicBezTo>
                  <a:pt x="0" y="618"/>
                  <a:pt x="0" y="346"/>
                  <a:pt x="0" y="74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2"/>
          <p:cNvSpPr>
            <a:spLocks/>
          </p:cNvSpPr>
          <p:nvPr/>
        </p:nvSpPr>
        <p:spPr bwMode="gray">
          <a:xfrm>
            <a:off x="2541588" y="4673600"/>
            <a:ext cx="6596062" cy="2239963"/>
          </a:xfrm>
          <a:custGeom>
            <a:avLst/>
            <a:gdLst>
              <a:gd name="T0" fmla="*/ 1114 w 4171"/>
              <a:gd name="T1" fmla="*/ 0 h 1416"/>
              <a:gd name="T2" fmla="*/ 0 w 4171"/>
              <a:gd name="T3" fmla="*/ 754 h 1416"/>
              <a:gd name="T4" fmla="*/ 406 w 4171"/>
              <a:gd name="T5" fmla="*/ 1375 h 1416"/>
              <a:gd name="T6" fmla="*/ 4171 w 4171"/>
              <a:gd name="T7" fmla="*/ 1375 h 1416"/>
              <a:gd name="T8" fmla="*/ 4171 w 4171"/>
              <a:gd name="T9" fmla="*/ 468 h 1416"/>
              <a:gd name="T10" fmla="*/ 1114 w 4171"/>
              <a:gd name="T11" fmla="*/ 0 h 14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171" h="1416">
                <a:moveTo>
                  <a:pt x="1114" y="0"/>
                </a:moveTo>
                <a:cubicBezTo>
                  <a:pt x="1114" y="0"/>
                  <a:pt x="557" y="377"/>
                  <a:pt x="0" y="754"/>
                </a:cubicBezTo>
                <a:cubicBezTo>
                  <a:pt x="180" y="1190"/>
                  <a:pt x="406" y="1375"/>
                  <a:pt x="406" y="1375"/>
                </a:cubicBezTo>
                <a:cubicBezTo>
                  <a:pt x="2288" y="1375"/>
                  <a:pt x="4171" y="1375"/>
                  <a:pt x="4171" y="1375"/>
                </a:cubicBezTo>
                <a:lnTo>
                  <a:pt x="4171" y="468"/>
                </a:lnTo>
                <a:cubicBezTo>
                  <a:pt x="4171" y="468"/>
                  <a:pt x="2546" y="1416"/>
                  <a:pt x="1114" y="0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3"/>
          <p:cNvSpPr>
            <a:spLocks/>
          </p:cNvSpPr>
          <p:nvPr/>
        </p:nvSpPr>
        <p:spPr bwMode="gray">
          <a:xfrm>
            <a:off x="4348163" y="628650"/>
            <a:ext cx="4787900" cy="6008688"/>
          </a:xfrm>
          <a:custGeom>
            <a:avLst/>
            <a:gdLst>
              <a:gd name="T0" fmla="*/ 548 w 3016"/>
              <a:gd name="T1" fmla="*/ 1300 h 3791"/>
              <a:gd name="T2" fmla="*/ 0 w 3016"/>
              <a:gd name="T3" fmla="*/ 2525 h 3791"/>
              <a:gd name="T4" fmla="*/ 3016 w 3016"/>
              <a:gd name="T5" fmla="*/ 2752 h 3791"/>
              <a:gd name="T6" fmla="*/ 3016 w 3016"/>
              <a:gd name="T7" fmla="*/ 665 h 3791"/>
              <a:gd name="T8" fmla="*/ 1944 w 3016"/>
              <a:gd name="T9" fmla="*/ 0 h 3791"/>
              <a:gd name="T10" fmla="*/ 548 w 3016"/>
              <a:gd name="T11" fmla="*/ 1300 h 379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016" h="3791">
                <a:moveTo>
                  <a:pt x="548" y="1300"/>
                </a:moveTo>
                <a:cubicBezTo>
                  <a:pt x="274" y="1912"/>
                  <a:pt x="0" y="2525"/>
                  <a:pt x="0" y="2525"/>
                </a:cubicBezTo>
                <a:cubicBezTo>
                  <a:pt x="1458" y="3791"/>
                  <a:pt x="3016" y="2752"/>
                  <a:pt x="3016" y="2752"/>
                </a:cubicBezTo>
                <a:cubicBezTo>
                  <a:pt x="3016" y="2752"/>
                  <a:pt x="3016" y="1708"/>
                  <a:pt x="3016" y="665"/>
                </a:cubicBezTo>
                <a:cubicBezTo>
                  <a:pt x="2528" y="170"/>
                  <a:pt x="1944" y="0"/>
                  <a:pt x="1944" y="0"/>
                </a:cubicBezTo>
                <a:cubicBezTo>
                  <a:pt x="1944" y="0"/>
                  <a:pt x="1639" y="839"/>
                  <a:pt x="548" y="1300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4" descr="1"/>
          <p:cNvSpPr>
            <a:spLocks/>
          </p:cNvSpPr>
          <p:nvPr/>
        </p:nvSpPr>
        <p:spPr bwMode="gray">
          <a:xfrm>
            <a:off x="4694238" y="-1588"/>
            <a:ext cx="2543175" cy="2632076"/>
          </a:xfrm>
          <a:custGeom>
            <a:avLst/>
            <a:gdLst>
              <a:gd name="T0" fmla="*/ 0 w 1569"/>
              <a:gd name="T1" fmla="*/ 0 h 1645"/>
              <a:gd name="T2" fmla="*/ 335 w 1569"/>
              <a:gd name="T3" fmla="*/ 1645 h 1645"/>
              <a:gd name="T4" fmla="*/ 1569 w 1569"/>
              <a:gd name="T5" fmla="*/ 0 h 1645"/>
              <a:gd name="T6" fmla="*/ 0 w 1569"/>
              <a:gd name="T7" fmla="*/ 0 h 16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69" h="1645">
                <a:moveTo>
                  <a:pt x="0" y="0"/>
                </a:moveTo>
                <a:lnTo>
                  <a:pt x="335" y="1645"/>
                </a:lnTo>
                <a:cubicBezTo>
                  <a:pt x="335" y="1645"/>
                  <a:pt x="1394" y="1086"/>
                  <a:pt x="1569" y="0"/>
                </a:cubicBezTo>
                <a:cubicBezTo>
                  <a:pt x="784" y="0"/>
                  <a:pt x="0" y="0"/>
                  <a:pt x="0" y="0"/>
                </a:cubicBez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15"/>
          <p:cNvSpPr>
            <a:spLocks/>
          </p:cNvSpPr>
          <p:nvPr/>
        </p:nvSpPr>
        <p:spPr bwMode="gray">
          <a:xfrm>
            <a:off x="-3175" y="1588"/>
            <a:ext cx="5857875" cy="6794500"/>
          </a:xfrm>
          <a:custGeom>
            <a:avLst/>
            <a:gdLst>
              <a:gd name="T0" fmla="*/ 0 w 3690"/>
              <a:gd name="T1" fmla="*/ 3810 h 4280"/>
              <a:gd name="T2" fmla="*/ 0 w 3690"/>
              <a:gd name="T3" fmla="*/ 1 h 4280"/>
              <a:gd name="T4" fmla="*/ 2974 w 3690"/>
              <a:gd name="T5" fmla="*/ 0 h 4280"/>
              <a:gd name="T6" fmla="*/ 2768 w 3690"/>
              <a:gd name="T7" fmla="*/ 2926 h 4280"/>
              <a:gd name="T8" fmla="*/ 0 w 3690"/>
              <a:gd name="T9" fmla="*/ 3810 h 42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90" h="4280">
                <a:moveTo>
                  <a:pt x="0" y="3810"/>
                </a:moveTo>
                <a:lnTo>
                  <a:pt x="0" y="1"/>
                </a:lnTo>
                <a:lnTo>
                  <a:pt x="2974" y="0"/>
                </a:lnTo>
                <a:cubicBezTo>
                  <a:pt x="3284" y="452"/>
                  <a:pt x="3690" y="1776"/>
                  <a:pt x="2768" y="2926"/>
                </a:cubicBezTo>
                <a:cubicBezTo>
                  <a:pt x="1610" y="4280"/>
                  <a:pt x="0" y="3810"/>
                  <a:pt x="0" y="38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6"/>
          <p:cNvSpPr>
            <a:spLocks/>
          </p:cNvSpPr>
          <p:nvPr/>
        </p:nvSpPr>
        <p:spPr bwMode="gray">
          <a:xfrm>
            <a:off x="-3175" y="1588"/>
            <a:ext cx="5943600" cy="6437312"/>
          </a:xfrm>
          <a:custGeom>
            <a:avLst/>
            <a:gdLst>
              <a:gd name="T0" fmla="*/ 0 w 3635"/>
              <a:gd name="T1" fmla="*/ 3765 h 4115"/>
              <a:gd name="T2" fmla="*/ 0 w 3635"/>
              <a:gd name="T3" fmla="*/ 0 h 4115"/>
              <a:gd name="T4" fmla="*/ 2767 w 3635"/>
              <a:gd name="T5" fmla="*/ 0 h 4115"/>
              <a:gd name="T6" fmla="*/ 2567 w 3635"/>
              <a:gd name="T7" fmla="*/ 2858 h 4115"/>
              <a:gd name="T8" fmla="*/ 0 w 3635"/>
              <a:gd name="T9" fmla="*/ 3765 h 41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35" h="4115">
                <a:moveTo>
                  <a:pt x="0" y="3765"/>
                </a:moveTo>
                <a:lnTo>
                  <a:pt x="0" y="0"/>
                </a:lnTo>
                <a:lnTo>
                  <a:pt x="2767" y="0"/>
                </a:lnTo>
                <a:cubicBezTo>
                  <a:pt x="2767" y="0"/>
                  <a:pt x="3635" y="1445"/>
                  <a:pt x="2567" y="2858"/>
                </a:cubicBezTo>
                <a:cubicBezTo>
                  <a:pt x="1523" y="4115"/>
                  <a:pt x="0" y="3765"/>
                  <a:pt x="0" y="3765"/>
                </a:cubicBezTo>
                <a:close/>
              </a:path>
            </a:pathLst>
          </a:custGeom>
          <a:gradFill rotWithShape="1">
            <a:gsLst>
              <a:gs pos="0">
                <a:srgbClr val="FFFDE9"/>
              </a:gs>
              <a:gs pos="100000">
                <a:srgbClr val="FDF58D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" name="Group 17"/>
          <p:cNvGrpSpPr>
            <a:grpSpLocks/>
          </p:cNvGrpSpPr>
          <p:nvPr/>
        </p:nvGrpSpPr>
        <p:grpSpPr bwMode="auto">
          <a:xfrm>
            <a:off x="250825" y="9525"/>
            <a:ext cx="4176713" cy="5908675"/>
            <a:chOff x="158" y="6"/>
            <a:chExt cx="2631" cy="3722"/>
          </a:xfrm>
        </p:grpSpPr>
        <p:sp>
          <p:nvSpPr>
            <p:cNvPr id="15" name="Line 18"/>
            <p:cNvSpPr>
              <a:spLocks noChangeShapeType="1"/>
            </p:cNvSpPr>
            <p:nvPr/>
          </p:nvSpPr>
          <p:spPr bwMode="gray">
            <a:xfrm>
              <a:off x="158" y="6"/>
              <a:ext cx="0" cy="372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17961" dir="2700000" algn="ctr" rotWithShape="0">
                <a:srgbClr val="FFCC00">
                  <a:alpha val="64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Line 19"/>
            <p:cNvSpPr>
              <a:spLocks noChangeShapeType="1"/>
            </p:cNvSpPr>
            <p:nvPr/>
          </p:nvSpPr>
          <p:spPr bwMode="gray">
            <a:xfrm>
              <a:off x="815" y="6"/>
              <a:ext cx="0" cy="3722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17961" dir="2700000" algn="ctr" rotWithShape="0">
                <a:srgbClr val="FFCC00">
                  <a:alpha val="64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0"/>
            <p:cNvSpPr>
              <a:spLocks noChangeShapeType="1"/>
            </p:cNvSpPr>
            <p:nvPr/>
          </p:nvSpPr>
          <p:spPr bwMode="gray">
            <a:xfrm>
              <a:off x="1473" y="6"/>
              <a:ext cx="0" cy="3586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17961" dir="2700000" algn="ctr" rotWithShape="0">
                <a:srgbClr val="FFCC00">
                  <a:alpha val="64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gray">
            <a:xfrm>
              <a:off x="2131" y="6"/>
              <a:ext cx="0" cy="3254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17961" dir="2700000" algn="ctr" rotWithShape="0">
                <a:srgbClr val="FFCC00">
                  <a:alpha val="64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gray">
            <a:xfrm>
              <a:off x="2789" y="6"/>
              <a:ext cx="0" cy="2589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17961" dir="2700000" algn="ctr" rotWithShape="0">
                <a:srgbClr val="FFCC00">
                  <a:alpha val="64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Group 23"/>
          <p:cNvGrpSpPr>
            <a:grpSpLocks/>
          </p:cNvGrpSpPr>
          <p:nvPr/>
        </p:nvGrpSpPr>
        <p:grpSpPr bwMode="auto">
          <a:xfrm>
            <a:off x="6350" y="260350"/>
            <a:ext cx="5041900" cy="5329238"/>
            <a:chOff x="4" y="164"/>
            <a:chExt cx="3176" cy="3357"/>
          </a:xfrm>
        </p:grpSpPr>
        <p:sp>
          <p:nvSpPr>
            <p:cNvPr id="21" name="Line 24"/>
            <p:cNvSpPr>
              <a:spLocks noChangeShapeType="1"/>
            </p:cNvSpPr>
            <p:nvPr/>
          </p:nvSpPr>
          <p:spPr bwMode="gray">
            <a:xfrm rot="5400000">
              <a:off x="1466" y="-1298"/>
              <a:ext cx="0" cy="2924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17961" dir="2700000" algn="ctr" rotWithShape="0">
                <a:srgbClr val="FFCC00">
                  <a:alpha val="64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25"/>
            <p:cNvSpPr>
              <a:spLocks noChangeShapeType="1"/>
            </p:cNvSpPr>
            <p:nvPr/>
          </p:nvSpPr>
          <p:spPr bwMode="gray">
            <a:xfrm rot="5400000">
              <a:off x="1575" y="-736"/>
              <a:ext cx="0" cy="3142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17961" dir="2700000" algn="ctr" rotWithShape="0">
                <a:srgbClr val="FFCC00">
                  <a:alpha val="64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Line 26"/>
            <p:cNvSpPr>
              <a:spLocks noChangeShapeType="1"/>
            </p:cNvSpPr>
            <p:nvPr/>
          </p:nvSpPr>
          <p:spPr bwMode="gray">
            <a:xfrm rot="5400000">
              <a:off x="1592" y="-82"/>
              <a:ext cx="0" cy="3176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17961" dir="2700000" algn="ctr" rotWithShape="0">
                <a:srgbClr val="FFCC00">
                  <a:alpha val="64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Line 27"/>
            <p:cNvSpPr>
              <a:spLocks noChangeShapeType="1"/>
            </p:cNvSpPr>
            <p:nvPr/>
          </p:nvSpPr>
          <p:spPr bwMode="gray">
            <a:xfrm rot="5400000">
              <a:off x="1508" y="674"/>
              <a:ext cx="0" cy="3008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17961" dir="2700000" algn="ctr" rotWithShape="0">
                <a:srgbClr val="FFCC00">
                  <a:alpha val="64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Line 28"/>
            <p:cNvSpPr>
              <a:spLocks noChangeShapeType="1"/>
            </p:cNvSpPr>
            <p:nvPr/>
          </p:nvSpPr>
          <p:spPr bwMode="gray">
            <a:xfrm rot="5400000">
              <a:off x="1306" y="1547"/>
              <a:ext cx="0" cy="2603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17961" dir="2700000" algn="ctr" rotWithShape="0">
                <a:srgbClr val="FFCC00">
                  <a:alpha val="64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Line 29"/>
            <p:cNvSpPr>
              <a:spLocks noChangeShapeType="1"/>
            </p:cNvSpPr>
            <p:nvPr/>
          </p:nvSpPr>
          <p:spPr bwMode="gray">
            <a:xfrm rot="5400000">
              <a:off x="838" y="2687"/>
              <a:ext cx="0" cy="1667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17961" dir="2700000" algn="ctr" rotWithShape="0">
                <a:srgbClr val="FFCC00">
                  <a:alpha val="64998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" name="Rectangle 30"/>
          <p:cNvSpPr>
            <a:spLocks noChangeArrowheads="1"/>
          </p:cNvSpPr>
          <p:nvPr/>
        </p:nvSpPr>
        <p:spPr bwMode="gray">
          <a:xfrm>
            <a:off x="2368550" y="288925"/>
            <a:ext cx="1012825" cy="1025525"/>
          </a:xfrm>
          <a:prstGeom prst="rect">
            <a:avLst/>
          </a:prstGeom>
          <a:solidFill>
            <a:srgbClr val="FFFFFF">
              <a:alpha val="6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" name="Rectangle 32"/>
          <p:cNvSpPr>
            <a:spLocks noChangeArrowheads="1"/>
          </p:cNvSpPr>
          <p:nvPr/>
        </p:nvSpPr>
        <p:spPr bwMode="gray">
          <a:xfrm>
            <a:off x="0" y="279400"/>
            <a:ext cx="250825" cy="1025525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" name="Rectangle 33"/>
          <p:cNvSpPr>
            <a:spLocks noChangeArrowheads="1"/>
          </p:cNvSpPr>
          <p:nvPr/>
        </p:nvSpPr>
        <p:spPr bwMode="gray">
          <a:xfrm>
            <a:off x="1331913" y="9525"/>
            <a:ext cx="1012825" cy="234950"/>
          </a:xfrm>
          <a:prstGeom prst="rect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" name="Freeform 34"/>
          <p:cNvSpPr>
            <a:spLocks/>
          </p:cNvSpPr>
          <p:nvPr/>
        </p:nvSpPr>
        <p:spPr bwMode="gray">
          <a:xfrm>
            <a:off x="4452938" y="1347788"/>
            <a:ext cx="720725" cy="1047750"/>
          </a:xfrm>
          <a:custGeom>
            <a:avLst/>
            <a:gdLst>
              <a:gd name="T0" fmla="*/ 363 w 454"/>
              <a:gd name="T1" fmla="*/ 0 h 680"/>
              <a:gd name="T2" fmla="*/ 0 w 454"/>
              <a:gd name="T3" fmla="*/ 0 h 680"/>
              <a:gd name="T4" fmla="*/ 0 w 454"/>
              <a:gd name="T5" fmla="*/ 680 h 680"/>
              <a:gd name="T6" fmla="*/ 409 w 454"/>
              <a:gd name="T7" fmla="*/ 680 h 680"/>
              <a:gd name="T8" fmla="*/ 454 w 454"/>
              <a:gd name="T9" fmla="*/ 317 h 680"/>
              <a:gd name="T10" fmla="*/ 363 w 454"/>
              <a:gd name="T11" fmla="*/ 0 h 6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54" h="680">
                <a:moveTo>
                  <a:pt x="363" y="0"/>
                </a:moveTo>
                <a:lnTo>
                  <a:pt x="0" y="0"/>
                </a:lnTo>
                <a:lnTo>
                  <a:pt x="0" y="680"/>
                </a:lnTo>
                <a:lnTo>
                  <a:pt x="409" y="680"/>
                </a:lnTo>
                <a:lnTo>
                  <a:pt x="454" y="317"/>
                </a:lnTo>
                <a:lnTo>
                  <a:pt x="363" y="0"/>
                </a:lnTo>
                <a:close/>
              </a:path>
            </a:pathLst>
          </a:custGeom>
          <a:solidFill>
            <a:srgbClr val="FFFFFF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35"/>
          <p:cNvSpPr>
            <a:spLocks/>
          </p:cNvSpPr>
          <p:nvPr/>
        </p:nvSpPr>
        <p:spPr bwMode="gray">
          <a:xfrm>
            <a:off x="2365375" y="4549775"/>
            <a:ext cx="1003300" cy="1023938"/>
          </a:xfrm>
          <a:custGeom>
            <a:avLst/>
            <a:gdLst>
              <a:gd name="T0" fmla="*/ 635 w 680"/>
              <a:gd name="T1" fmla="*/ 0 h 681"/>
              <a:gd name="T2" fmla="*/ 0 w 680"/>
              <a:gd name="T3" fmla="*/ 0 h 681"/>
              <a:gd name="T4" fmla="*/ 0 w 680"/>
              <a:gd name="T5" fmla="*/ 681 h 681"/>
              <a:gd name="T6" fmla="*/ 272 w 680"/>
              <a:gd name="T7" fmla="*/ 681 h 681"/>
              <a:gd name="T8" fmla="*/ 680 w 680"/>
              <a:gd name="T9" fmla="*/ 454 h 681"/>
              <a:gd name="T10" fmla="*/ 680 w 680"/>
              <a:gd name="T11" fmla="*/ 0 h 681"/>
              <a:gd name="T12" fmla="*/ 635 w 680"/>
              <a:gd name="T13" fmla="*/ 0 h 6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80" h="681">
                <a:moveTo>
                  <a:pt x="635" y="0"/>
                </a:moveTo>
                <a:lnTo>
                  <a:pt x="0" y="0"/>
                </a:lnTo>
                <a:lnTo>
                  <a:pt x="0" y="681"/>
                </a:lnTo>
                <a:lnTo>
                  <a:pt x="272" y="681"/>
                </a:lnTo>
                <a:lnTo>
                  <a:pt x="680" y="454"/>
                </a:lnTo>
                <a:lnTo>
                  <a:pt x="680" y="0"/>
                </a:lnTo>
                <a:lnTo>
                  <a:pt x="635" y="0"/>
                </a:lnTo>
                <a:close/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Freeform 36"/>
          <p:cNvSpPr>
            <a:spLocks/>
          </p:cNvSpPr>
          <p:nvPr/>
        </p:nvSpPr>
        <p:spPr bwMode="gray">
          <a:xfrm>
            <a:off x="7524750" y="0"/>
            <a:ext cx="1620838" cy="1230313"/>
          </a:xfrm>
          <a:custGeom>
            <a:avLst/>
            <a:gdLst>
              <a:gd name="T0" fmla="*/ 34 w 1009"/>
              <a:gd name="T1" fmla="*/ 0 h 775"/>
              <a:gd name="T2" fmla="*/ 0 w 1009"/>
              <a:gd name="T3" fmla="*/ 255 h 775"/>
              <a:gd name="T4" fmla="*/ 1007 w 1009"/>
              <a:gd name="T5" fmla="*/ 775 h 775"/>
              <a:gd name="T6" fmla="*/ 1009 w 1009"/>
              <a:gd name="T7" fmla="*/ 0 h 775"/>
              <a:gd name="T8" fmla="*/ 34 w 1009"/>
              <a:gd name="T9" fmla="*/ 0 h 7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09" h="775">
                <a:moveTo>
                  <a:pt x="34" y="0"/>
                </a:moveTo>
                <a:cubicBezTo>
                  <a:pt x="34" y="115"/>
                  <a:pt x="0" y="255"/>
                  <a:pt x="0" y="255"/>
                </a:cubicBezTo>
                <a:cubicBezTo>
                  <a:pt x="489" y="376"/>
                  <a:pt x="1007" y="775"/>
                  <a:pt x="1007" y="775"/>
                </a:cubicBezTo>
                <a:lnTo>
                  <a:pt x="1009" y="0"/>
                </a:lnTo>
                <a:cubicBezTo>
                  <a:pt x="1009" y="0"/>
                  <a:pt x="521" y="0"/>
                  <a:pt x="34" y="0"/>
                </a:cubicBezTo>
                <a:close/>
              </a:path>
            </a:pathLst>
          </a:custGeom>
          <a:solidFill>
            <a:srgbClr val="E8E8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4" name="Picture 37" descr="wat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 rot="393398">
            <a:off x="2268538" y="584200"/>
            <a:ext cx="2663825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 Box 38"/>
          <p:cNvSpPr txBox="1">
            <a:spLocks noChangeArrowheads="1"/>
          </p:cNvSpPr>
          <p:nvPr/>
        </p:nvSpPr>
        <p:spPr bwMode="gray">
          <a:xfrm>
            <a:off x="228600" y="4714875"/>
            <a:ext cx="1303338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 sz="2200">
                <a:latin typeface="Arial Black" panose="020B0A04020102020204" pitchFamily="34" charset="0"/>
                <a:ea typeface="宋体" panose="02010600030101010101" pitchFamily="2" charset="-122"/>
              </a:rPr>
              <a:t>L/O/G/O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884363"/>
            <a:ext cx="82296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508476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3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0E0A4D-548E-4A0C-A18F-946EE7E1AD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7125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3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600"/>
                            </p:stCondLst>
                            <p:childTnLst>
                              <p:par>
                                <p:cTn id="3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400"/>
                            </p:stCondLst>
                            <p:childTnLst>
                              <p:par>
                                <p:cTn id="38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9" grpId="2" animBg="1"/>
      <p:bldP spid="10" grpId="0" animBg="1"/>
      <p:bldP spid="10" grpId="1" animBg="1"/>
      <p:bldP spid="11" grpId="0" animBg="1"/>
      <p:bldP spid="11" grpId="1" animBg="1"/>
      <p:bldP spid="11" grpId="2" animBg="1"/>
      <p:bldP spid="33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DD9A6-B2C0-4DBF-8E36-97BC9B7A23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8818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BE1E1B-102E-45D7-9F65-10BF9282570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88474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单击图标添加图表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1C7809-9045-45A4-81DC-C9AA2022B6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3693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1321F5-C69B-43D2-BDE5-F115904A48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7727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5B2250-477D-4219-8FB9-66F818E554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3936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0E088-FFB6-495C-83B0-60AEDDA9F1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990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D0042D-6BE2-4853-9779-B47DF0475E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3340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B7EB6E-D4ED-432D-ABF6-19CD6A7FFA0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46617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E985A-DE21-4C4B-BF5F-E75A2F36058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94987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01539-7274-49B4-A44B-B1123CC8F76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7088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BFB56-F71F-48B8-8275-F8880F8BE6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2713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7"/>
          <p:cNvSpPr>
            <a:spLocks/>
          </p:cNvSpPr>
          <p:nvPr/>
        </p:nvSpPr>
        <p:spPr bwMode="gray">
          <a:xfrm>
            <a:off x="-9525" y="-9525"/>
            <a:ext cx="9156700" cy="6865938"/>
          </a:xfrm>
          <a:custGeom>
            <a:avLst/>
            <a:gdLst>
              <a:gd name="T0" fmla="*/ 5766 w 5768"/>
              <a:gd name="T1" fmla="*/ 605 h 4325"/>
              <a:gd name="T2" fmla="*/ 5768 w 5768"/>
              <a:gd name="T3" fmla="*/ 4325 h 4325"/>
              <a:gd name="T4" fmla="*/ 1331 w 5768"/>
              <a:gd name="T5" fmla="*/ 4325 h 4325"/>
              <a:gd name="T6" fmla="*/ 4 w 5768"/>
              <a:gd name="T7" fmla="*/ 3111 h 4325"/>
              <a:gd name="T8" fmla="*/ 0 w 5768"/>
              <a:gd name="T9" fmla="*/ 0 h 4325"/>
              <a:gd name="T10" fmla="*/ 2428 w 5768"/>
              <a:gd name="T11" fmla="*/ 7 h 4325"/>
              <a:gd name="T12" fmla="*/ 5766 w 5768"/>
              <a:gd name="T13" fmla="*/ 605 h 43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768" h="4325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cubicBezTo>
                  <a:pt x="5768" y="4325"/>
                  <a:pt x="3549" y="4325"/>
                  <a:pt x="1331" y="4325"/>
                </a:cubicBezTo>
                <a:cubicBezTo>
                  <a:pt x="499" y="3811"/>
                  <a:pt x="0" y="3109"/>
                  <a:pt x="4" y="311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rgbClr val="FFFFFB"/>
              </a:gs>
              <a:gs pos="100000">
                <a:srgbClr val="FDF58D">
                  <a:alpha val="70000"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27" name="Picture 8" descr="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Freeform 9"/>
          <p:cNvSpPr>
            <a:spLocks/>
          </p:cNvSpPr>
          <p:nvPr/>
        </p:nvSpPr>
        <p:spPr bwMode="gray">
          <a:xfrm>
            <a:off x="6350" y="5113338"/>
            <a:ext cx="1852613" cy="174625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1100 h 1100"/>
              <a:gd name="T4" fmla="*/ 1089 w 1089"/>
              <a:gd name="T5" fmla="*/ 1100 h 1100"/>
              <a:gd name="T6" fmla="*/ 0 w 1089"/>
              <a:gd name="T7" fmla="*/ 0 h 1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29" name="Group 11"/>
          <p:cNvGrpSpPr>
            <a:grpSpLocks/>
          </p:cNvGrpSpPr>
          <p:nvPr/>
        </p:nvGrpSpPr>
        <p:grpSpPr bwMode="auto">
          <a:xfrm>
            <a:off x="0" y="0"/>
            <a:ext cx="9156700" cy="6875463"/>
            <a:chOff x="0" y="0"/>
            <a:chExt cx="5768" cy="4331"/>
          </a:xfrm>
        </p:grpSpPr>
        <p:grpSp>
          <p:nvGrpSpPr>
            <p:cNvPr id="1045" name="Group 12"/>
            <p:cNvGrpSpPr>
              <a:grpSpLocks/>
            </p:cNvGrpSpPr>
            <p:nvPr/>
          </p:nvGrpSpPr>
          <p:grpSpPr bwMode="auto">
            <a:xfrm>
              <a:off x="332" y="0"/>
              <a:ext cx="5080" cy="4331"/>
              <a:chOff x="332" y="0"/>
              <a:chExt cx="5080" cy="4331"/>
            </a:xfrm>
          </p:grpSpPr>
          <p:sp>
            <p:nvSpPr>
              <p:cNvPr id="1053" name="Line 13"/>
              <p:cNvSpPr>
                <a:spLocks noChangeShapeType="1"/>
              </p:cNvSpPr>
              <p:nvPr/>
            </p:nvSpPr>
            <p:spPr bwMode="gray">
              <a:xfrm>
                <a:off x="332" y="0"/>
                <a:ext cx="0" cy="3510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0195"/>
                  </a:srgbClr>
                </a:solidFill>
                <a:round/>
                <a:headEnd/>
                <a:tailEnd/>
              </a:ln>
              <a:effectLst>
                <a:outerShdw dist="17961" dir="2700000" algn="ctr" rotWithShape="0">
                  <a:srgbClr val="FFCC00">
                    <a:alpha val="35001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4" name="Line 14"/>
              <p:cNvSpPr>
                <a:spLocks noChangeShapeType="1"/>
              </p:cNvSpPr>
              <p:nvPr/>
            </p:nvSpPr>
            <p:spPr bwMode="gray">
              <a:xfrm>
                <a:off x="1057" y="0"/>
                <a:ext cx="0" cy="4142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0195"/>
                  </a:srgbClr>
                </a:solidFill>
                <a:round/>
                <a:headEnd/>
                <a:tailEnd/>
              </a:ln>
              <a:effectLst>
                <a:outerShdw dist="17961" dir="2700000" algn="ctr" rotWithShape="0">
                  <a:srgbClr val="FFCC00">
                    <a:alpha val="35001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5" name="Line 15"/>
              <p:cNvSpPr>
                <a:spLocks noChangeShapeType="1"/>
              </p:cNvSpPr>
              <p:nvPr/>
            </p:nvSpPr>
            <p:spPr bwMode="gray">
              <a:xfrm>
                <a:off x="1783" y="0"/>
                <a:ext cx="0" cy="4322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0195"/>
                  </a:srgbClr>
                </a:solidFill>
                <a:round/>
                <a:headEnd/>
                <a:tailEnd/>
              </a:ln>
              <a:effectLst>
                <a:outerShdw dist="17961" dir="2700000" algn="ctr" rotWithShape="0">
                  <a:srgbClr val="FFCC00">
                    <a:alpha val="35001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6" name="Line 16"/>
              <p:cNvSpPr>
                <a:spLocks noChangeShapeType="1"/>
              </p:cNvSpPr>
              <p:nvPr/>
            </p:nvSpPr>
            <p:spPr bwMode="gray">
              <a:xfrm>
                <a:off x="2509" y="0"/>
                <a:ext cx="0" cy="4331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0195"/>
                  </a:srgbClr>
                </a:solidFill>
                <a:round/>
                <a:headEnd/>
                <a:tailEnd/>
              </a:ln>
              <a:effectLst>
                <a:outerShdw dist="17961" dir="2700000" algn="ctr" rotWithShape="0">
                  <a:srgbClr val="FFCC00">
                    <a:alpha val="35001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7" name="Line 17"/>
              <p:cNvSpPr>
                <a:spLocks noChangeShapeType="1"/>
              </p:cNvSpPr>
              <p:nvPr/>
            </p:nvSpPr>
            <p:spPr bwMode="gray">
              <a:xfrm>
                <a:off x="3234" y="245"/>
                <a:ext cx="0" cy="4086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0195"/>
                  </a:srgbClr>
                </a:solidFill>
                <a:round/>
                <a:headEnd/>
                <a:tailEnd/>
              </a:ln>
              <a:effectLst>
                <a:outerShdw dist="17961" dir="2700000" algn="ctr" rotWithShape="0">
                  <a:srgbClr val="FFCC00">
                    <a:alpha val="35001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8" name="Line 18"/>
              <p:cNvSpPr>
                <a:spLocks noChangeShapeType="1"/>
              </p:cNvSpPr>
              <p:nvPr/>
            </p:nvSpPr>
            <p:spPr bwMode="gray">
              <a:xfrm>
                <a:off x="3960" y="390"/>
                <a:ext cx="0" cy="3941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0195"/>
                  </a:srgbClr>
                </a:solidFill>
                <a:round/>
                <a:headEnd/>
                <a:tailEnd/>
              </a:ln>
              <a:effectLst>
                <a:outerShdw dist="17961" dir="2700000" algn="ctr" rotWithShape="0">
                  <a:srgbClr val="FFCC00">
                    <a:alpha val="35001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9" name="Line 19"/>
              <p:cNvSpPr>
                <a:spLocks noChangeShapeType="1"/>
              </p:cNvSpPr>
              <p:nvPr/>
            </p:nvSpPr>
            <p:spPr bwMode="gray">
              <a:xfrm>
                <a:off x="4686" y="487"/>
                <a:ext cx="0" cy="3844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0195"/>
                  </a:srgbClr>
                </a:solidFill>
                <a:round/>
                <a:headEnd/>
                <a:tailEnd/>
              </a:ln>
              <a:effectLst>
                <a:outerShdw dist="17961" dir="2700000" algn="ctr" rotWithShape="0">
                  <a:srgbClr val="FFCC00">
                    <a:alpha val="35001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0" name="Line 20"/>
              <p:cNvSpPr>
                <a:spLocks noChangeShapeType="1"/>
              </p:cNvSpPr>
              <p:nvPr/>
            </p:nvSpPr>
            <p:spPr bwMode="gray">
              <a:xfrm>
                <a:off x="5412" y="567"/>
                <a:ext cx="0" cy="3764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0195"/>
                  </a:srgbClr>
                </a:solidFill>
                <a:round/>
                <a:headEnd/>
                <a:tailEnd/>
              </a:ln>
              <a:effectLst>
                <a:outerShdw dist="17961" dir="2700000" algn="ctr" rotWithShape="0">
                  <a:srgbClr val="FFCC00">
                    <a:alpha val="35001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46" name="Group 21"/>
            <p:cNvGrpSpPr>
              <a:grpSpLocks/>
            </p:cNvGrpSpPr>
            <p:nvPr/>
          </p:nvGrpSpPr>
          <p:grpSpPr bwMode="auto">
            <a:xfrm>
              <a:off x="0" y="264"/>
              <a:ext cx="5768" cy="3538"/>
              <a:chOff x="0" y="264"/>
              <a:chExt cx="5768" cy="3538"/>
            </a:xfrm>
          </p:grpSpPr>
          <p:sp>
            <p:nvSpPr>
              <p:cNvPr id="1047" name="Line 22"/>
              <p:cNvSpPr>
                <a:spLocks noChangeShapeType="1"/>
              </p:cNvSpPr>
              <p:nvPr/>
            </p:nvSpPr>
            <p:spPr bwMode="gray">
              <a:xfrm rot="5400000">
                <a:off x="1635" y="-1371"/>
                <a:ext cx="0" cy="3270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0195"/>
                  </a:srgbClr>
                </a:solidFill>
                <a:round/>
                <a:headEnd/>
                <a:tailEnd/>
              </a:ln>
              <a:effectLst>
                <a:outerShdw dist="17961" dir="2700000" algn="ctr" rotWithShape="0">
                  <a:srgbClr val="FFCC00">
                    <a:alpha val="35001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8" name="Line 23"/>
              <p:cNvSpPr>
                <a:spLocks noChangeShapeType="1"/>
              </p:cNvSpPr>
              <p:nvPr/>
            </p:nvSpPr>
            <p:spPr bwMode="gray">
              <a:xfrm rot="5400000">
                <a:off x="2884" y="-1913"/>
                <a:ext cx="0" cy="5768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0195"/>
                  </a:srgbClr>
                </a:solidFill>
                <a:round/>
                <a:headEnd/>
                <a:tailEnd/>
              </a:ln>
              <a:effectLst>
                <a:outerShdw dist="17961" dir="2700000" algn="ctr" rotWithShape="0">
                  <a:srgbClr val="FFCC00">
                    <a:alpha val="35001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" name="Line 24"/>
              <p:cNvSpPr>
                <a:spLocks noChangeShapeType="1"/>
              </p:cNvSpPr>
              <p:nvPr/>
            </p:nvSpPr>
            <p:spPr bwMode="gray">
              <a:xfrm rot="5400000">
                <a:off x="2884" y="-1205"/>
                <a:ext cx="0" cy="5768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0195"/>
                  </a:srgbClr>
                </a:solidFill>
                <a:round/>
                <a:headEnd/>
                <a:tailEnd/>
              </a:ln>
              <a:effectLst>
                <a:outerShdw dist="17961" dir="2700000" algn="ctr" rotWithShape="0">
                  <a:srgbClr val="FFCC00">
                    <a:alpha val="35001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0" name="Line 25"/>
              <p:cNvSpPr>
                <a:spLocks noChangeShapeType="1"/>
              </p:cNvSpPr>
              <p:nvPr/>
            </p:nvSpPr>
            <p:spPr bwMode="gray">
              <a:xfrm rot="5400000">
                <a:off x="2885" y="-497"/>
                <a:ext cx="0" cy="5766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0195"/>
                  </a:srgbClr>
                </a:solidFill>
                <a:round/>
                <a:headEnd/>
                <a:tailEnd/>
              </a:ln>
              <a:effectLst>
                <a:outerShdw dist="17961" dir="2700000" algn="ctr" rotWithShape="0">
                  <a:srgbClr val="FFCC00">
                    <a:alpha val="35001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Line 26"/>
              <p:cNvSpPr>
                <a:spLocks noChangeShapeType="1"/>
              </p:cNvSpPr>
              <p:nvPr/>
            </p:nvSpPr>
            <p:spPr bwMode="gray">
              <a:xfrm rot="5400000">
                <a:off x="2885" y="211"/>
                <a:ext cx="0" cy="5766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0195"/>
                  </a:srgbClr>
                </a:solidFill>
                <a:round/>
                <a:headEnd/>
                <a:tailEnd/>
              </a:ln>
              <a:effectLst>
                <a:outerShdw dist="17961" dir="2700000" algn="ctr" rotWithShape="0">
                  <a:srgbClr val="FFCC00">
                    <a:alpha val="35001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Line 27"/>
              <p:cNvSpPr>
                <a:spLocks noChangeShapeType="1"/>
              </p:cNvSpPr>
              <p:nvPr/>
            </p:nvSpPr>
            <p:spPr bwMode="gray">
              <a:xfrm rot="5400000">
                <a:off x="3192" y="1251"/>
                <a:ext cx="0" cy="5102"/>
              </a:xfrm>
              <a:prstGeom prst="line">
                <a:avLst/>
              </a:prstGeom>
              <a:noFill/>
              <a:ln w="9525">
                <a:solidFill>
                  <a:srgbClr val="FFFFFF">
                    <a:alpha val="50195"/>
                  </a:srgbClr>
                </a:solidFill>
                <a:round/>
                <a:headEnd/>
                <a:tailEnd/>
              </a:ln>
              <a:effectLst>
                <a:outerShdw dist="17961" dir="2700000" algn="ctr" rotWithShape="0">
                  <a:srgbClr val="FFCC00">
                    <a:alpha val="35001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30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31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32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33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34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35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36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037" name="Picture 35" descr="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-180975" y="5638800"/>
            <a:ext cx="20161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8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DAB7CE5-7976-490E-A0A9-243F34EC8C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42" name="Freeform 36" descr="11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>
              <a:gd name="T0" fmla="*/ 3130 w 3130"/>
              <a:gd name="T1" fmla="*/ 453 h 453"/>
              <a:gd name="T2" fmla="*/ 3130 w 3130"/>
              <a:gd name="T3" fmla="*/ 0 h 453"/>
              <a:gd name="T4" fmla="*/ 0 w 3130"/>
              <a:gd name="T5" fmla="*/ 0 h 453"/>
              <a:gd name="T6" fmla="*/ 3130 w 3130"/>
              <a:gd name="T7" fmla="*/ 453 h 45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blipFill dpi="0" rotWithShape="1">
            <a:blip r:embed="rId1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325438"/>
            <a:ext cx="8229600" cy="9271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FF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6" name="Freeform 10"/>
          <p:cNvSpPr>
            <a:spLocks/>
          </p:cNvSpPr>
          <p:nvPr/>
        </p:nvSpPr>
        <p:spPr bwMode="gray">
          <a:xfrm>
            <a:off x="4041775" y="1588"/>
            <a:ext cx="5105400" cy="739775"/>
          </a:xfrm>
          <a:custGeom>
            <a:avLst/>
            <a:gdLst>
              <a:gd name="T0" fmla="*/ 3130 w 3130"/>
              <a:gd name="T1" fmla="*/ 453 h 453"/>
              <a:gd name="T2" fmla="*/ 3130 w 3130"/>
              <a:gd name="T3" fmla="*/ 0 h 453"/>
              <a:gd name="T4" fmla="*/ 0 w 3130"/>
              <a:gd name="T5" fmla="*/ 0 h 453"/>
              <a:gd name="T6" fmla="*/ 3130 w 3130"/>
              <a:gd name="T7" fmla="*/ 453 h 45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blipFill dpi="0" rotWithShape="1">
            <a:blip r:embed="rId17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285750" y="1857375"/>
            <a:ext cx="4914900" cy="2643188"/>
          </a:xfrm>
          <a:effectLst>
            <a:outerShdw dist="35921" dir="2700000" algn="ctr" rotWithShape="0">
              <a:srgbClr val="FFFFFF"/>
            </a:outerShdw>
          </a:effectLst>
        </p:spPr>
        <p:txBody>
          <a:bodyPr/>
          <a:lstStyle/>
          <a:p>
            <a:pPr eaLnBrk="1" hangingPunct="1">
              <a:lnSpc>
                <a:spcPts val="10000"/>
              </a:lnSpc>
            </a:pPr>
            <a:r>
              <a:rPr lang="zh-CN" altLang="en-US" sz="6000" b="0" smtClean="0">
                <a:solidFill>
                  <a:srgbClr val="0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    </a:t>
            </a:r>
            <a:r>
              <a:rPr lang="zh-CN" altLang="en-US" sz="7200" b="0" smtClean="0">
                <a:solidFill>
                  <a:srgbClr val="0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第</a:t>
            </a:r>
            <a:r>
              <a:rPr lang="en-US" altLang="zh-CN" sz="7200" b="0" smtClean="0">
                <a:solidFill>
                  <a:srgbClr val="0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6</a:t>
            </a:r>
            <a:r>
              <a:rPr lang="zh-CN" altLang="en-US" sz="7200" b="0" smtClean="0">
                <a:solidFill>
                  <a:srgbClr val="0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章 </a:t>
            </a:r>
            <a:r>
              <a:rPr lang="en-US" altLang="zh-CN" sz="7200" b="0" smtClean="0">
                <a:solidFill>
                  <a:srgbClr val="0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/>
            </a:r>
            <a:br>
              <a:rPr lang="en-US" altLang="zh-CN" sz="7200" b="0" smtClean="0">
                <a:solidFill>
                  <a:srgbClr val="0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en-US" altLang="zh-CN" sz="7200" b="0" smtClean="0">
                <a:solidFill>
                  <a:srgbClr val="0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  </a:t>
            </a:r>
            <a:r>
              <a:rPr lang="zh-CN" altLang="en-US" sz="7200" b="0" smtClean="0">
                <a:solidFill>
                  <a:srgbClr val="0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类与对象</a:t>
            </a:r>
            <a:endParaRPr lang="en-US" altLang="zh-CN" sz="7200" b="0" smtClean="0">
              <a:solidFill>
                <a:srgbClr val="00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750" y="4724400"/>
            <a:ext cx="1143000" cy="357188"/>
          </a:xfrm>
          <a:prstGeom prst="rect">
            <a:avLst/>
          </a:prstGeom>
          <a:solidFill>
            <a:srgbClr val="FF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AF58ED5-49E4-4B45-8A1C-FE674E183880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1438" y="714375"/>
            <a:ext cx="9144001" cy="6500813"/>
          </a:xfrm>
        </p:spPr>
        <p:txBody>
          <a:bodyPr/>
          <a:lstStyle/>
          <a:p>
            <a:pPr eaLnBrk="1" hangingPunct="1">
              <a:lnSpc>
                <a:spcPts val="33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定义类的语法结构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ts val="3300"/>
              </a:lnSpc>
              <a:buClr>
                <a:schemeClr val="accent2"/>
              </a:buClr>
              <a:buFontTx/>
              <a:buNone/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ts val="3300"/>
              </a:lnSpc>
              <a:buClr>
                <a:schemeClr val="accent2"/>
              </a:buClr>
              <a:buFontTx/>
              <a:buNone/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ts val="3300"/>
              </a:lnSpc>
              <a:buClr>
                <a:schemeClr val="accent2"/>
              </a:buClr>
              <a:buFontTx/>
              <a:buNone/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ts val="3300"/>
              </a:lnSpc>
              <a:buClr>
                <a:schemeClr val="accent2"/>
              </a:buClr>
              <a:buFontTx/>
              <a:buNone/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ts val="3300"/>
              </a:lnSpc>
              <a:buClr>
                <a:schemeClr val="accent2"/>
              </a:buClr>
              <a:buFontTx/>
              <a:buNone/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ts val="3300"/>
              </a:lnSpc>
              <a:buClr>
                <a:schemeClr val="accent2"/>
              </a:buClr>
              <a:buFontTx/>
              <a:buNone/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类</a:t>
            </a:r>
            <a:r>
              <a:rPr lang="zh-CN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修饰符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及</a:t>
            </a:r>
            <a:r>
              <a:rPr lang="zh-CN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含义见教材表</a:t>
            </a: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6.1</a:t>
            </a:r>
            <a:r>
              <a:rPr lang="zh-CN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所示。</a:t>
            </a:r>
            <a:endParaRPr lang="en-US" altLang="zh-CN" sz="32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类的访问控制符只有</a:t>
            </a: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public;  abstract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和</a:t>
            </a: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final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相互对立，不能同时应用在一个类的定义中。</a:t>
            </a:r>
            <a:endParaRPr lang="en-US" altLang="zh-CN" sz="32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类的成员不能是执行语句。</a:t>
            </a:r>
            <a:endParaRPr lang="en-US" altLang="zh-CN" sz="32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2" eaLnBrk="1" hangingPunct="1">
              <a:lnSpc>
                <a:spcPts val="3300"/>
              </a:lnSpc>
              <a:buFontTx/>
              <a:buNone/>
            </a:pPr>
            <a:endParaRPr lang="zh-CN" altLang="en-US" smtClean="0">
              <a:ea typeface="宋体" panose="02010600030101010101" pitchFamily="2" charset="-122"/>
            </a:endParaRPr>
          </a:p>
          <a:p>
            <a:pPr lvl="2" eaLnBrk="1" hangingPunct="1">
              <a:lnSpc>
                <a:spcPts val="3300"/>
              </a:lnSpc>
              <a:buClr>
                <a:schemeClr val="accent2"/>
              </a:buClr>
              <a:buFont typeface="Wingdings" panose="05000000000000000000" pitchFamily="2" charset="2"/>
              <a:buChar char="v"/>
            </a:pP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-142875"/>
            <a:ext cx="6357938" cy="9271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6.2 </a:t>
            </a:r>
            <a:r>
              <a:rPr lang="zh-CN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定义类</a:t>
            </a:r>
            <a:endParaRPr lang="en-US" altLang="zh-CN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BC3E4FC-B34D-4EBE-A26D-A8932EDF97B1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zh-CN" sz="1400"/>
          </a:p>
        </p:txBody>
      </p:sp>
      <p:sp>
        <p:nvSpPr>
          <p:cNvPr id="5" name="矩形 4"/>
          <p:cNvSpPr/>
          <p:nvPr/>
        </p:nvSpPr>
        <p:spPr>
          <a:xfrm>
            <a:off x="357188" y="1214438"/>
            <a:ext cx="8501062" cy="3143250"/>
          </a:xfrm>
          <a:prstGeom prst="rect">
            <a:avLst/>
          </a:prstGeom>
          <a:solidFill>
            <a:srgbClr val="66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ts val="3700"/>
              </a:lnSpc>
              <a:defRPr/>
            </a:pP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 [</a:t>
            </a:r>
            <a:r>
              <a:rPr lang="zh-CN" altLang="zh-CN" sz="28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类修饰符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]</a:t>
            </a:r>
            <a:r>
              <a:rPr lang="en-US" altLang="zh-CN" sz="2800" b="1">
                <a:solidFill>
                  <a:srgbClr val="00B0F0"/>
                </a:solidFill>
                <a:latin typeface="方正姚体" pitchFamily="2" charset="-122"/>
                <a:ea typeface="方正姚体" pitchFamily="2" charset="-122"/>
              </a:rPr>
              <a:t> class </a:t>
            </a:r>
            <a:r>
              <a:rPr lang="zh-CN" altLang="zh-CN" sz="28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类名称</a:t>
            </a:r>
          </a:p>
          <a:p>
            <a:pPr eaLnBrk="1" hangingPunct="1">
              <a:lnSpc>
                <a:spcPts val="3700"/>
              </a:lnSpc>
              <a:defRPr/>
            </a:pP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      </a:t>
            </a:r>
            <a:r>
              <a:rPr lang="en-US" altLang="zh-CN" sz="2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{  </a:t>
            </a:r>
            <a:r>
              <a:rPr lang="en-US" altLang="zh-CN" sz="28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//</a:t>
            </a:r>
            <a:r>
              <a:rPr lang="zh-CN" altLang="zh-CN" sz="28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声明成员变量</a:t>
            </a:r>
            <a:endParaRPr lang="en-US" altLang="zh-CN" sz="2800" b="1">
              <a:solidFill>
                <a:srgbClr val="99FFCC"/>
              </a:solidFill>
              <a:latin typeface="方正姚体" pitchFamily="2" charset="-122"/>
              <a:ea typeface="方正姚体" pitchFamily="2" charset="-122"/>
            </a:endParaRPr>
          </a:p>
          <a:p>
            <a:pPr eaLnBrk="1" hangingPunct="1">
              <a:lnSpc>
                <a:spcPts val="3700"/>
              </a:lnSpc>
              <a:defRPr/>
            </a:pP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           [</a:t>
            </a:r>
            <a:r>
              <a:rPr lang="zh-CN" altLang="en-US" sz="28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修饰符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] </a:t>
            </a:r>
            <a:r>
              <a:rPr lang="zh-CN" altLang="en-US" sz="28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数据类型   变量名；</a:t>
            </a:r>
            <a:endParaRPr lang="zh-CN" altLang="zh-CN" sz="2800" b="1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  <a:p>
            <a:pPr eaLnBrk="1" hangingPunct="1">
              <a:lnSpc>
                <a:spcPts val="3700"/>
              </a:lnSpc>
              <a:defRPr/>
            </a:pPr>
            <a:r>
              <a:rPr lang="en-US" altLang="zh-CN" sz="28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           //</a:t>
            </a:r>
            <a:r>
              <a:rPr lang="zh-CN" altLang="zh-CN" sz="2800" b="1">
                <a:solidFill>
                  <a:srgbClr val="99FFCC"/>
                </a:solidFill>
                <a:latin typeface="方正姚体" pitchFamily="2" charset="-122"/>
                <a:ea typeface="方正姚体" pitchFamily="2" charset="-122"/>
              </a:rPr>
              <a:t>声明成员方法</a:t>
            </a:r>
            <a:endParaRPr lang="en-US" altLang="zh-CN" sz="2800" b="1">
              <a:solidFill>
                <a:srgbClr val="99FFCC"/>
              </a:solidFill>
              <a:latin typeface="方正姚体" pitchFamily="2" charset="-122"/>
              <a:ea typeface="方正姚体" pitchFamily="2" charset="-122"/>
            </a:endParaRPr>
          </a:p>
          <a:p>
            <a:pPr eaLnBrk="1" hangingPunct="1">
              <a:lnSpc>
                <a:spcPts val="3700"/>
              </a:lnSpc>
              <a:defRPr/>
            </a:pP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           [</a:t>
            </a:r>
            <a:r>
              <a:rPr lang="zh-CN" altLang="en-US" sz="28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修饰符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] </a:t>
            </a:r>
            <a:r>
              <a:rPr lang="zh-CN" altLang="en-US" sz="28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返回值类型     方法名（参数表）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{…}</a:t>
            </a:r>
            <a:r>
              <a:rPr lang="zh-CN" altLang="en-US" sz="28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             </a:t>
            </a: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   </a:t>
            </a:r>
            <a:endParaRPr lang="zh-CN" altLang="zh-CN" sz="2800" b="1">
              <a:solidFill>
                <a:schemeClr val="bg1"/>
              </a:solidFill>
              <a:latin typeface="方正姚体" pitchFamily="2" charset="-122"/>
              <a:ea typeface="方正姚体" pitchFamily="2" charset="-122"/>
            </a:endParaRPr>
          </a:p>
          <a:p>
            <a:pPr eaLnBrk="1" hangingPunct="1">
              <a:lnSpc>
                <a:spcPts val="3700"/>
              </a:lnSpc>
              <a:defRPr/>
            </a:pPr>
            <a:r>
              <a:rPr lang="en-US" altLang="zh-CN" sz="2800" b="1">
                <a:solidFill>
                  <a:schemeClr val="bg1"/>
                </a:solidFill>
                <a:latin typeface="方正姚体" pitchFamily="2" charset="-122"/>
                <a:ea typeface="方正姚体" pitchFamily="2" charset="-122"/>
              </a:rPr>
              <a:t>       </a:t>
            </a:r>
            <a:r>
              <a:rPr lang="en-US" altLang="zh-CN" sz="2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}</a:t>
            </a:r>
            <a:endParaRPr lang="zh-CN" altLang="en-US" sz="280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4286250" y="428625"/>
            <a:ext cx="4143375" cy="1357313"/>
          </a:xfrm>
          <a:prstGeom prst="wedgeEllipseCallout">
            <a:avLst>
              <a:gd name="adj1" fmla="val -116491"/>
              <a:gd name="adj2" fmla="val 21472"/>
            </a:avLst>
          </a:prstGeom>
          <a:solidFill>
            <a:srgbClr val="FFCCFF"/>
          </a:solidFill>
          <a:ln w="12700">
            <a:solidFill>
              <a:srgbClr val="0000FF"/>
            </a:solidFill>
            <a:miter lim="800000"/>
            <a:headEnd/>
            <a:tailEnd/>
          </a:ln>
          <a:effectLst>
            <a:prstShdw prst="shdw17" dist="17961" dir="2700000">
              <a:srgbClr val="997A99"/>
            </a:prst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public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abstract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final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friendly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1438" y="857250"/>
            <a:ext cx="9144001" cy="5857875"/>
          </a:xfrm>
        </p:spPr>
        <p:txBody>
          <a:bodyPr/>
          <a:lstStyle/>
          <a:p>
            <a:pPr eaLnBrk="1" hangingPunct="1">
              <a:lnSpc>
                <a:spcPts val="44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成员变量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6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r>
              <a:rPr lang="zh-CN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类的成员变量描述了该类的内部信息，一个成员变量可以是简单变量，也可以是对象、数组等其他结构型数据。成员变量的格式如下：</a:t>
            </a:r>
          </a:p>
          <a:p>
            <a:pPr lvl="1" eaLnBrk="1" hangingPunct="1">
              <a:lnSpc>
                <a:spcPts val="4600"/>
              </a:lnSpc>
              <a:buClr>
                <a:schemeClr val="accent2"/>
              </a:buClr>
              <a:buFontTx/>
              <a:buNone/>
            </a:pPr>
            <a:r>
              <a:rPr lang="en-US" altLang="zh-CN" sz="32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[</a:t>
            </a:r>
            <a:r>
              <a:rPr lang="zh-CN" altLang="zh-CN" sz="32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修饰符</a:t>
            </a:r>
            <a:r>
              <a:rPr lang="en-US" altLang="zh-CN" sz="32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] </a:t>
            </a:r>
            <a:r>
              <a:rPr lang="zh-CN" altLang="zh-CN" sz="32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变量类型 </a:t>
            </a:r>
            <a:r>
              <a:rPr lang="en-US" altLang="zh-CN" sz="32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zh-CN" sz="32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变量名</a:t>
            </a:r>
            <a:r>
              <a:rPr lang="en-US" altLang="zh-CN" sz="32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[=</a:t>
            </a:r>
            <a:r>
              <a:rPr lang="zh-CN" altLang="zh-CN" sz="32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初值</a:t>
            </a:r>
            <a:r>
              <a:rPr lang="en-US" altLang="zh-CN" sz="32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]</a:t>
            </a:r>
            <a:r>
              <a:rPr lang="zh-CN" altLang="zh-CN" sz="32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；</a:t>
            </a:r>
            <a:endParaRPr lang="en-US" altLang="zh-CN" sz="3200" b="1" smtClean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6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r>
              <a:rPr lang="zh-CN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成员变量的修饰符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及</a:t>
            </a:r>
            <a:r>
              <a:rPr lang="zh-CN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含义见教材表</a:t>
            </a: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6.2</a:t>
            </a:r>
            <a:r>
              <a:rPr lang="zh-CN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所示。</a:t>
            </a: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</a:p>
          <a:p>
            <a:pPr lvl="1" eaLnBrk="1" hangingPunct="1">
              <a:lnSpc>
                <a:spcPts val="46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在定义类的成员变量时，可以同时赋初值，但对成员变量的操作只能放在方法中。</a:t>
            </a:r>
            <a:endParaRPr lang="zh-CN" altLang="zh-CN" sz="32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2" eaLnBrk="1" hangingPunct="1">
              <a:lnSpc>
                <a:spcPts val="4400"/>
              </a:lnSpc>
              <a:buFontTx/>
              <a:buNone/>
            </a:pPr>
            <a:endParaRPr lang="zh-CN" altLang="en-US" smtClean="0">
              <a:ea typeface="宋体" panose="02010600030101010101" pitchFamily="2" charset="-122"/>
            </a:endParaRPr>
          </a:p>
          <a:p>
            <a:pPr lvl="2" eaLnBrk="1" hangingPunct="1">
              <a:lnSpc>
                <a:spcPts val="4400"/>
              </a:lnSpc>
              <a:buClr>
                <a:schemeClr val="accent2"/>
              </a:buClr>
              <a:buFont typeface="Wingdings" panose="05000000000000000000" pitchFamily="2" charset="2"/>
              <a:buChar char="v"/>
            </a:pP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-69850"/>
            <a:ext cx="6357938" cy="9271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6.2 </a:t>
            </a:r>
            <a:r>
              <a:rPr lang="zh-CN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定义类</a:t>
            </a:r>
            <a:endParaRPr lang="en-US" altLang="zh-CN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5364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2B4EADD-BCDA-4414-98DE-400CC9A762A6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zh-CN" sz="1400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4214813" y="785813"/>
            <a:ext cx="4500562" cy="2214562"/>
          </a:xfrm>
          <a:prstGeom prst="wedgeEllipseCallout">
            <a:avLst>
              <a:gd name="adj1" fmla="val -95528"/>
              <a:gd name="adj2" fmla="val 70898"/>
            </a:avLst>
          </a:prstGeom>
          <a:solidFill>
            <a:srgbClr val="FFCCFF"/>
          </a:solidFill>
          <a:ln w="12700">
            <a:solidFill>
              <a:srgbClr val="0000FF"/>
            </a:solidFill>
            <a:miter lim="800000"/>
            <a:headEnd/>
            <a:tailEnd/>
          </a:ln>
          <a:effectLst>
            <a:prstShdw prst="shdw17" dist="17961" dir="2700000">
              <a:srgbClr val="997A99"/>
            </a:prst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public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private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protected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friendly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 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final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 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 static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transient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volatile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1438" y="714375"/>
            <a:ext cx="9144001" cy="5857875"/>
          </a:xfrm>
        </p:spPr>
        <p:txBody>
          <a:bodyPr/>
          <a:lstStyle/>
          <a:p>
            <a:pPr eaLnBrk="1" hangingPunct="1">
              <a:lnSpc>
                <a:spcPts val="32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成员方法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32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r>
              <a:rPr lang="zh-CN" altLang="zh-CN" sz="30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类的方法是用来定义对类的成员变量进行操作的，是实现类内部功能的机制，同时也是类与外界进行交互的重要窗口。声明方法的语法格式如下：</a:t>
            </a:r>
          </a:p>
          <a:p>
            <a:pPr lvl="1" eaLnBrk="1" hangingPunct="1">
              <a:lnSpc>
                <a:spcPts val="2800"/>
              </a:lnSpc>
              <a:buClr>
                <a:schemeClr val="accent2"/>
              </a:buClr>
              <a:buFontTx/>
              <a:buNone/>
            </a:pPr>
            <a:r>
              <a:rPr lang="en-US" altLang="zh-CN" sz="30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[</a:t>
            </a:r>
            <a:r>
              <a:rPr lang="zh-CN" altLang="zh-CN" sz="30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修饰符</a:t>
            </a:r>
            <a:r>
              <a:rPr lang="en-US" altLang="zh-CN" sz="30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] </a:t>
            </a:r>
            <a:r>
              <a:rPr lang="zh-CN" altLang="zh-CN" sz="30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返回值的数据类型 方法名</a:t>
            </a:r>
            <a:r>
              <a:rPr lang="en-US" altLang="zh-CN" sz="30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(</a:t>
            </a:r>
            <a:r>
              <a:rPr lang="zh-CN" altLang="en-US" sz="30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参数列表</a:t>
            </a:r>
            <a:r>
              <a:rPr lang="en-US" altLang="zh-CN" sz="30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)</a:t>
            </a:r>
            <a:endParaRPr lang="zh-CN" altLang="zh-CN" sz="3000" b="1" smtClean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2800"/>
              </a:lnSpc>
              <a:buClr>
                <a:schemeClr val="accent2"/>
              </a:buClr>
              <a:buFontTx/>
              <a:buNone/>
            </a:pPr>
            <a:r>
              <a:rPr lang="en-US" altLang="zh-CN" sz="30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{</a:t>
            </a:r>
            <a:endParaRPr lang="zh-CN" altLang="zh-CN" sz="3000" b="1" smtClean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2800"/>
              </a:lnSpc>
              <a:buClr>
                <a:schemeClr val="accent2"/>
              </a:buClr>
              <a:buFontTx/>
              <a:buNone/>
            </a:pPr>
            <a:r>
              <a:rPr lang="en-US" altLang="zh-CN" sz="30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</a:t>
            </a:r>
            <a:r>
              <a:rPr lang="zh-CN" altLang="zh-CN" sz="30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语句序列；</a:t>
            </a:r>
            <a:endParaRPr lang="en-US" altLang="zh-CN" sz="3000" b="1" smtClean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2800"/>
              </a:lnSpc>
              <a:buClr>
                <a:schemeClr val="accent2"/>
              </a:buClr>
              <a:buFontTx/>
              <a:buNone/>
            </a:pPr>
            <a:r>
              <a:rPr lang="en-US" altLang="zh-CN" sz="30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</a:t>
            </a:r>
            <a:r>
              <a:rPr lang="zh-CN" altLang="zh-CN" sz="30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30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return [</a:t>
            </a:r>
            <a:r>
              <a:rPr lang="zh-CN" altLang="zh-CN" sz="30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表达式</a:t>
            </a:r>
            <a:r>
              <a:rPr lang="en-US" altLang="zh-CN" sz="30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]</a:t>
            </a:r>
            <a:r>
              <a:rPr lang="zh-CN" altLang="zh-CN" sz="30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；</a:t>
            </a:r>
          </a:p>
          <a:p>
            <a:pPr lvl="1" eaLnBrk="1" hangingPunct="1">
              <a:lnSpc>
                <a:spcPts val="2800"/>
              </a:lnSpc>
              <a:buClr>
                <a:schemeClr val="accent2"/>
              </a:buClr>
              <a:buFontTx/>
              <a:buNone/>
            </a:pPr>
            <a:r>
              <a:rPr lang="en-US" altLang="zh-CN" sz="30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}</a:t>
            </a:r>
            <a:endParaRPr lang="zh-CN" altLang="zh-CN" sz="3000" b="1" smtClean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32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r>
              <a:rPr lang="zh-CN" altLang="zh-CN" sz="30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方法的修饰符</a:t>
            </a:r>
            <a:r>
              <a:rPr lang="zh-CN" altLang="en-US" sz="30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及</a:t>
            </a:r>
            <a:r>
              <a:rPr lang="zh-CN" altLang="zh-CN" sz="30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含义见教材表</a:t>
            </a:r>
            <a:r>
              <a:rPr lang="en-US" altLang="zh-CN" sz="30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6.3</a:t>
            </a:r>
            <a:r>
              <a:rPr lang="zh-CN" altLang="zh-CN" sz="30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所示。</a:t>
            </a:r>
            <a:endParaRPr lang="en-US" altLang="zh-CN" sz="30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32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r>
              <a:rPr lang="zh-CN" altLang="en-US" sz="30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方法可以是有返回值也可以无返回值（</a:t>
            </a:r>
            <a:r>
              <a:rPr lang="en-US" altLang="zh-CN" sz="30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void</a:t>
            </a:r>
            <a:r>
              <a:rPr lang="zh-CN" altLang="en-US" sz="30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，主体中不用</a:t>
            </a:r>
            <a:r>
              <a:rPr lang="en-US" altLang="zh-CN" sz="30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return</a:t>
            </a:r>
            <a:r>
              <a:rPr lang="zh-CN" altLang="en-US" sz="30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语句）</a:t>
            </a:r>
            <a:endParaRPr lang="en-US" altLang="zh-CN" sz="30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32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r>
              <a:rPr lang="zh-CN" altLang="en-US" sz="30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方法可带参数也可以不带参数。</a:t>
            </a:r>
          </a:p>
          <a:p>
            <a:pPr lvl="2" eaLnBrk="1" hangingPunct="1">
              <a:lnSpc>
                <a:spcPts val="3300"/>
              </a:lnSpc>
              <a:buClr>
                <a:schemeClr val="accent2"/>
              </a:buClr>
              <a:buFont typeface="Wingdings" panose="05000000000000000000" pitchFamily="2" charset="2"/>
              <a:buChar char="v"/>
            </a:pP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-142875"/>
            <a:ext cx="6357938" cy="9271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6.2 </a:t>
            </a:r>
            <a:r>
              <a:rPr lang="zh-CN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定义类</a:t>
            </a:r>
            <a:endParaRPr lang="en-US" altLang="zh-CN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3714750" y="3071813"/>
            <a:ext cx="357188" cy="1428750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43375" y="3429000"/>
            <a:ext cx="2143125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方法的主体</a:t>
            </a:r>
          </a:p>
        </p:txBody>
      </p:sp>
      <p:sp>
        <p:nvSpPr>
          <p:cNvPr id="16390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1C7E3A2-55E2-4FFF-BD0F-7DB5A2F797CA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zh-CN" sz="1400"/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3786188" y="285750"/>
            <a:ext cx="4714875" cy="2214563"/>
          </a:xfrm>
          <a:prstGeom prst="wedgeEllipseCallout">
            <a:avLst>
              <a:gd name="adj1" fmla="val -95528"/>
              <a:gd name="adj2" fmla="val 70898"/>
            </a:avLst>
          </a:prstGeom>
          <a:solidFill>
            <a:srgbClr val="FFCCFF"/>
          </a:solidFill>
          <a:ln w="12700">
            <a:solidFill>
              <a:srgbClr val="0000FF"/>
            </a:solidFill>
            <a:miter lim="800000"/>
            <a:headEnd/>
            <a:tailEnd/>
          </a:ln>
          <a:effectLst>
            <a:prstShdw prst="shdw17" dist="17961" dir="2700000">
              <a:srgbClr val="997A99"/>
            </a:prst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public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private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protected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 friendly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 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final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static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synchronized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native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1438" y="714375"/>
            <a:ext cx="9144001" cy="6500813"/>
          </a:xfrm>
        </p:spPr>
        <p:txBody>
          <a:bodyPr/>
          <a:lstStyle/>
          <a:p>
            <a:pPr eaLnBrk="1" hangingPunct="1">
              <a:lnSpc>
                <a:spcPts val="33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实例：圆柱体类的定义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2" eaLnBrk="1" hangingPunct="1">
              <a:lnSpc>
                <a:spcPts val="3300"/>
              </a:lnSpc>
              <a:buFontTx/>
              <a:buNone/>
            </a:pPr>
            <a:endParaRPr lang="zh-CN" altLang="en-US" smtClean="0">
              <a:ea typeface="宋体" panose="02010600030101010101" pitchFamily="2" charset="-122"/>
            </a:endParaRPr>
          </a:p>
          <a:p>
            <a:pPr lvl="2" eaLnBrk="1" hangingPunct="1">
              <a:lnSpc>
                <a:spcPts val="3300"/>
              </a:lnSpc>
              <a:buClr>
                <a:schemeClr val="accent2"/>
              </a:buClr>
              <a:buFont typeface="Wingdings" panose="05000000000000000000" pitchFamily="2" charset="2"/>
              <a:buChar char="v"/>
            </a:pP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-142875"/>
            <a:ext cx="6357938" cy="9271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6.2 </a:t>
            </a:r>
            <a:r>
              <a:rPr lang="zh-CN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定义类</a:t>
            </a:r>
            <a:endParaRPr lang="en-US" altLang="zh-CN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625" y="1428750"/>
            <a:ext cx="8501063" cy="5000625"/>
          </a:xfrm>
          <a:prstGeom prst="rect">
            <a:avLst/>
          </a:prstGeom>
          <a:solidFill>
            <a:srgbClr val="66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class Cylinder   //</a:t>
            </a:r>
            <a:r>
              <a:rPr lang="zh-CN" altLang="zh-CN" sz="2200" dirty="0">
                <a:solidFill>
                  <a:srgbClr val="FFFFFF"/>
                </a:solidFill>
                <a:ea typeface="宋体" pitchFamily="2" charset="-122"/>
              </a:rPr>
              <a:t>定义圆柱体类</a:t>
            </a: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Cylinder</a:t>
            </a:r>
            <a:endParaRPr lang="zh-CN" altLang="zh-CN" sz="2200" dirty="0">
              <a:solidFill>
                <a:srgbClr val="FFFFFF"/>
              </a:solidFill>
              <a:ea typeface="宋体" pitchFamily="2" charset="-122"/>
            </a:endParaRPr>
          </a:p>
          <a:p>
            <a:pPr eaLnBrk="1" hangingPunct="1">
              <a:defRPr/>
            </a:pP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{</a:t>
            </a:r>
            <a:endParaRPr lang="zh-CN" altLang="zh-CN" sz="2200" dirty="0">
              <a:solidFill>
                <a:srgbClr val="FFFFFF"/>
              </a:solidFill>
              <a:ea typeface="宋体" pitchFamily="2" charset="-122"/>
            </a:endParaRPr>
          </a:p>
          <a:p>
            <a:pPr eaLnBrk="1" hangingPunct="1">
              <a:defRPr/>
            </a:pP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    double radius;     //</a:t>
            </a:r>
            <a:r>
              <a:rPr lang="zh-CN" altLang="zh-CN" sz="2200" dirty="0">
                <a:solidFill>
                  <a:srgbClr val="FFFFFF"/>
                </a:solidFill>
                <a:ea typeface="宋体" pitchFamily="2" charset="-122"/>
              </a:rPr>
              <a:t>声明成员变量</a:t>
            </a: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radius</a:t>
            </a:r>
            <a:endParaRPr lang="zh-CN" altLang="zh-CN" sz="2200" dirty="0">
              <a:solidFill>
                <a:srgbClr val="FFFFFF"/>
              </a:solidFill>
              <a:ea typeface="宋体" pitchFamily="2" charset="-122"/>
            </a:endParaRPr>
          </a:p>
          <a:p>
            <a:pPr eaLnBrk="1" hangingPunct="1">
              <a:defRPr/>
            </a:pP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    </a:t>
            </a:r>
            <a:r>
              <a:rPr lang="en-US" altLang="zh-CN" sz="2200" dirty="0" err="1">
                <a:solidFill>
                  <a:srgbClr val="FFFFFF"/>
                </a:solidFill>
                <a:ea typeface="宋体" pitchFamily="2" charset="-122"/>
              </a:rPr>
              <a:t>int</a:t>
            </a: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 height;        //</a:t>
            </a:r>
            <a:r>
              <a:rPr lang="zh-CN" altLang="zh-CN" sz="2200" dirty="0">
                <a:solidFill>
                  <a:srgbClr val="FFFFFF"/>
                </a:solidFill>
                <a:ea typeface="宋体" pitchFamily="2" charset="-122"/>
              </a:rPr>
              <a:t>声明成员变量</a:t>
            </a: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height</a:t>
            </a:r>
            <a:endParaRPr lang="zh-CN" altLang="zh-CN" sz="2200" dirty="0">
              <a:solidFill>
                <a:srgbClr val="FFFFFF"/>
              </a:solidFill>
              <a:ea typeface="宋体" pitchFamily="2" charset="-122"/>
            </a:endParaRPr>
          </a:p>
          <a:p>
            <a:pPr eaLnBrk="1" hangingPunct="1">
              <a:defRPr/>
            </a:pP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    double pi=3.14;   //</a:t>
            </a:r>
            <a:r>
              <a:rPr lang="zh-CN" altLang="zh-CN" sz="2200" dirty="0">
                <a:solidFill>
                  <a:srgbClr val="FFFFFF"/>
                </a:solidFill>
                <a:ea typeface="宋体" pitchFamily="2" charset="-122"/>
              </a:rPr>
              <a:t>声明数据成员</a:t>
            </a: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pi</a:t>
            </a:r>
            <a:r>
              <a:rPr lang="zh-CN" altLang="zh-CN" sz="2200" dirty="0">
                <a:solidFill>
                  <a:srgbClr val="FFFFFF"/>
                </a:solidFill>
                <a:ea typeface="宋体" pitchFamily="2" charset="-122"/>
              </a:rPr>
              <a:t>并赋初值</a:t>
            </a:r>
          </a:p>
          <a:p>
            <a:pPr eaLnBrk="1" hangingPunct="1">
              <a:defRPr/>
            </a:pP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    void area( )   //</a:t>
            </a:r>
            <a:r>
              <a:rPr lang="zh-CN" altLang="zh-CN" sz="2200" dirty="0">
                <a:solidFill>
                  <a:srgbClr val="FFFFFF"/>
                </a:solidFill>
                <a:ea typeface="宋体" pitchFamily="2" charset="-122"/>
              </a:rPr>
              <a:t>定义成员方法</a:t>
            </a: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area()</a:t>
            </a:r>
            <a:r>
              <a:rPr lang="zh-CN" altLang="zh-CN" sz="2200" dirty="0">
                <a:solidFill>
                  <a:srgbClr val="FFFFFF"/>
                </a:solidFill>
                <a:ea typeface="宋体" pitchFamily="2" charset="-122"/>
              </a:rPr>
              <a:t>，用来计算底面积</a:t>
            </a:r>
          </a:p>
          <a:p>
            <a:pPr eaLnBrk="1" hangingPunct="1">
              <a:defRPr/>
            </a:pP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      {</a:t>
            </a:r>
            <a:endParaRPr lang="zh-CN" altLang="zh-CN" sz="2200" dirty="0">
              <a:solidFill>
                <a:srgbClr val="FFFFFF"/>
              </a:solidFill>
              <a:ea typeface="宋体" pitchFamily="2" charset="-122"/>
            </a:endParaRPr>
          </a:p>
          <a:p>
            <a:pPr eaLnBrk="1" hangingPunct="1">
              <a:defRPr/>
            </a:pP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          </a:t>
            </a:r>
            <a:r>
              <a:rPr lang="en-US" altLang="zh-CN" sz="2200" dirty="0" err="1">
                <a:solidFill>
                  <a:srgbClr val="FFFFFF"/>
                </a:solidFill>
                <a:ea typeface="宋体" pitchFamily="2" charset="-122"/>
              </a:rPr>
              <a:t>System.out.println</a:t>
            </a: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("</a:t>
            </a:r>
            <a:r>
              <a:rPr lang="zh-CN" altLang="zh-CN" sz="2200" dirty="0">
                <a:solidFill>
                  <a:srgbClr val="FFFFFF"/>
                </a:solidFill>
                <a:ea typeface="宋体" pitchFamily="2" charset="-122"/>
              </a:rPr>
              <a:t>圆柱底面积</a:t>
            </a: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="+ pi*radius* radius);</a:t>
            </a:r>
            <a:endParaRPr lang="zh-CN" altLang="zh-CN" sz="2200" dirty="0">
              <a:solidFill>
                <a:srgbClr val="FFFFFF"/>
              </a:solidFill>
              <a:ea typeface="宋体" pitchFamily="2" charset="-122"/>
            </a:endParaRPr>
          </a:p>
          <a:p>
            <a:pPr eaLnBrk="1" hangingPunct="1">
              <a:defRPr/>
            </a:pP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      }</a:t>
            </a:r>
            <a:endParaRPr lang="zh-CN" altLang="zh-CN" sz="2200" dirty="0">
              <a:solidFill>
                <a:srgbClr val="FFFFFF"/>
              </a:solidFill>
              <a:ea typeface="宋体" pitchFamily="2" charset="-122"/>
            </a:endParaRPr>
          </a:p>
          <a:p>
            <a:pPr eaLnBrk="1" hangingPunct="1">
              <a:defRPr/>
            </a:pP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     void volume( )   //</a:t>
            </a:r>
            <a:r>
              <a:rPr lang="zh-CN" altLang="zh-CN" sz="2200" dirty="0">
                <a:solidFill>
                  <a:srgbClr val="FFFFFF"/>
                </a:solidFill>
                <a:ea typeface="宋体" pitchFamily="2" charset="-122"/>
              </a:rPr>
              <a:t>定义成员方法</a:t>
            </a: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volume ()</a:t>
            </a:r>
            <a:r>
              <a:rPr lang="zh-CN" altLang="zh-CN" sz="2200" dirty="0">
                <a:solidFill>
                  <a:srgbClr val="FFFFFF"/>
                </a:solidFill>
                <a:ea typeface="宋体" pitchFamily="2" charset="-122"/>
              </a:rPr>
              <a:t>，用来计算体积</a:t>
            </a:r>
          </a:p>
          <a:p>
            <a:pPr eaLnBrk="1" hangingPunct="1">
              <a:defRPr/>
            </a:pP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      {</a:t>
            </a:r>
            <a:endParaRPr lang="zh-CN" altLang="zh-CN" sz="2200" dirty="0">
              <a:solidFill>
                <a:srgbClr val="FFFFFF"/>
              </a:solidFill>
              <a:ea typeface="宋体" pitchFamily="2" charset="-122"/>
            </a:endParaRPr>
          </a:p>
          <a:p>
            <a:pPr eaLnBrk="1" hangingPunct="1">
              <a:defRPr/>
            </a:pP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         </a:t>
            </a:r>
            <a:r>
              <a:rPr lang="en-US" altLang="zh-CN" sz="2200" dirty="0" err="1">
                <a:solidFill>
                  <a:srgbClr val="FFFFFF"/>
                </a:solidFill>
                <a:ea typeface="宋体" pitchFamily="2" charset="-122"/>
              </a:rPr>
              <a:t>System.out.println</a:t>
            </a: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("</a:t>
            </a:r>
            <a:r>
              <a:rPr lang="zh-CN" altLang="zh-CN" sz="2200" dirty="0">
                <a:solidFill>
                  <a:srgbClr val="FFFFFF"/>
                </a:solidFill>
                <a:ea typeface="宋体" pitchFamily="2" charset="-122"/>
              </a:rPr>
              <a:t>圆柱体体积</a:t>
            </a: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="+((pi*radius* radius)*height);</a:t>
            </a:r>
            <a:endParaRPr lang="zh-CN" altLang="zh-CN" sz="2200" dirty="0">
              <a:solidFill>
                <a:srgbClr val="FFFFFF"/>
              </a:solidFill>
              <a:ea typeface="宋体" pitchFamily="2" charset="-122"/>
            </a:endParaRPr>
          </a:p>
          <a:p>
            <a:pPr eaLnBrk="1" hangingPunct="1">
              <a:defRPr/>
            </a:pP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      }</a:t>
            </a:r>
            <a:endParaRPr lang="zh-CN" altLang="zh-CN" sz="2200" dirty="0">
              <a:solidFill>
                <a:srgbClr val="FFFFFF"/>
              </a:solidFill>
              <a:ea typeface="宋体" pitchFamily="2" charset="-122"/>
            </a:endParaRPr>
          </a:p>
          <a:p>
            <a:pPr eaLnBrk="1" hangingPunct="1">
              <a:defRPr/>
            </a:pPr>
            <a:r>
              <a:rPr lang="en-US" altLang="zh-CN" sz="2200" dirty="0">
                <a:solidFill>
                  <a:srgbClr val="FFFFFF"/>
                </a:solidFill>
                <a:ea typeface="宋体" pitchFamily="2" charset="-122"/>
              </a:rPr>
              <a:t>}</a:t>
            </a:r>
            <a:endParaRPr lang="zh-CN" altLang="zh-CN" sz="2200" dirty="0">
              <a:solidFill>
                <a:srgbClr val="FFFFFF"/>
              </a:solidFill>
              <a:ea typeface="宋体" pitchFamily="2" charset="-122"/>
            </a:endParaRPr>
          </a:p>
          <a:p>
            <a:pPr algn="ctr" eaLnBrk="1" hangingPunct="1">
              <a:defRPr/>
            </a:pPr>
            <a:endParaRPr lang="zh-CN" altLang="en-US" dirty="0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17413" name="灯片编号占位符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8BDB0B4-2627-4B6D-95D7-8B81E93D02AA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1438" y="1000125"/>
            <a:ext cx="9144001" cy="5237163"/>
          </a:xfrm>
        </p:spPr>
        <p:txBody>
          <a:bodyPr/>
          <a:lstStyle/>
          <a:p>
            <a:pPr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成员变量与局部变量的区别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7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从语法形式上看，成员变量属于类，而局部变量是方法中定义的变量或方法的参数；成员变量可以被</a:t>
            </a: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public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、</a:t>
            </a: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private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和</a:t>
            </a: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static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等修饰，而局部变量则不能，二者都可以被</a:t>
            </a: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final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修饰。</a:t>
            </a:r>
            <a:endParaRPr lang="en-US" altLang="zh-CN" sz="32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7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从变量在内存中的存储方式看，成员变量是对象的一部分，对象是存储在堆内存的，局部变量存于栈。</a:t>
            </a:r>
            <a:endParaRPr lang="en-US" altLang="zh-CN" sz="32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500"/>
              </a:lnSpc>
              <a:buClr>
                <a:schemeClr val="accent2"/>
              </a:buClr>
              <a:buFontTx/>
              <a:buNone/>
            </a:pP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-142875"/>
            <a:ext cx="6357938" cy="9271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6.2 </a:t>
            </a:r>
            <a:r>
              <a:rPr lang="zh-CN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定义类</a:t>
            </a:r>
            <a:endParaRPr lang="en-US" altLang="zh-CN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8436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051F570-CDCF-40D7-A3B9-E11B839D20BD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1438" y="785813"/>
            <a:ext cx="9144001" cy="6572250"/>
          </a:xfrm>
        </p:spPr>
        <p:txBody>
          <a:bodyPr/>
          <a:lstStyle/>
          <a:p>
            <a:pPr eaLnBrk="1" hangingPunct="1">
              <a:lnSpc>
                <a:spcPts val="4700"/>
              </a:lnSpc>
              <a:buClr>
                <a:schemeClr val="accent2"/>
              </a:buClr>
              <a:buFontTx/>
              <a:buBlip>
                <a:blip r:embed="rId2"/>
              </a:buBlip>
              <a:defRPr/>
            </a:pPr>
            <a:r>
              <a:rPr lang="en-US" altLang="zh-CN" b="1" dirty="0" smtClean="0">
                <a:latin typeface="方正姚体" pitchFamily="2" charset="-122"/>
                <a:ea typeface="方正姚体" pitchFamily="2" charset="-122"/>
              </a:rPr>
              <a:t> 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成员变量与局部变量的区别</a:t>
            </a:r>
            <a:endParaRPr lang="en-US" altLang="zh-CN" b="1" dirty="0" smtClean="0">
              <a:latin typeface="方正姚体" pitchFamily="2" charset="-122"/>
              <a:ea typeface="方正姚体" pitchFamily="2" charset="-122"/>
            </a:endParaRPr>
          </a:p>
          <a:p>
            <a:pPr lvl="1" eaLnBrk="1" hangingPunct="1">
              <a:lnSpc>
                <a:spcPts val="4700"/>
              </a:lnSpc>
              <a:buClr>
                <a:schemeClr val="accent2"/>
              </a:buClr>
              <a:buFontTx/>
              <a:buBlip>
                <a:blip r:embed="rId3"/>
              </a:buBlip>
              <a:defRPr/>
            </a:pPr>
            <a:r>
              <a:rPr lang="zh-CN" altLang="en-US" sz="3200" b="1" dirty="0" smtClean="0">
                <a:latin typeface="方正姚体" pitchFamily="2" charset="-122"/>
                <a:ea typeface="方正姚体" pitchFamily="2" charset="-122"/>
                <a:cs typeface="+mn-cs"/>
              </a:rPr>
              <a:t>从变量在内存中的生存时间上看，成员变量是对象的一部分，它随着对象的创建而存在；局部变量随着方法的调用而产生，随着方法调用的结束而消失。</a:t>
            </a:r>
            <a:endParaRPr lang="en-US" altLang="zh-CN" sz="3200" b="1" dirty="0" smtClean="0">
              <a:latin typeface="方正姚体" pitchFamily="2" charset="-122"/>
              <a:ea typeface="方正姚体" pitchFamily="2" charset="-122"/>
              <a:cs typeface="+mn-cs"/>
            </a:endParaRPr>
          </a:p>
          <a:p>
            <a:pPr lvl="1" eaLnBrk="1" hangingPunct="1">
              <a:lnSpc>
                <a:spcPts val="4700"/>
              </a:lnSpc>
              <a:buClr>
                <a:schemeClr val="accent2"/>
              </a:buClr>
              <a:buFontTx/>
              <a:buBlip>
                <a:blip r:embed="rId3"/>
              </a:buBlip>
              <a:defRPr/>
            </a:pPr>
            <a:r>
              <a:rPr lang="en-US" altLang="zh-CN" sz="3200" b="1" dirty="0" smtClean="0">
                <a:latin typeface="方正姚体" pitchFamily="2" charset="-122"/>
                <a:ea typeface="方正姚体" pitchFamily="2" charset="-122"/>
                <a:cs typeface="+mn-cs"/>
              </a:rPr>
              <a:t> </a:t>
            </a:r>
            <a:r>
              <a:rPr lang="zh-CN" altLang="en-US" sz="3200" b="1" dirty="0" smtClean="0">
                <a:latin typeface="方正姚体" pitchFamily="2" charset="-122"/>
                <a:ea typeface="方正姚体" pitchFamily="2" charset="-122"/>
                <a:cs typeface="+mn-cs"/>
              </a:rPr>
              <a:t>成员变量若没有被赋初值，则自动初始化默认为</a:t>
            </a:r>
            <a:r>
              <a:rPr lang="en-US" altLang="zh-CN" sz="3200" b="1" dirty="0" smtClean="0">
                <a:latin typeface="方正姚体" pitchFamily="2" charset="-122"/>
                <a:ea typeface="方正姚体" pitchFamily="2" charset="-122"/>
                <a:cs typeface="+mn-cs"/>
              </a:rPr>
              <a:t>0</a:t>
            </a:r>
            <a:r>
              <a:rPr lang="zh-CN" altLang="en-US" sz="3200" b="1" dirty="0" smtClean="0">
                <a:latin typeface="方正姚体" pitchFamily="2" charset="-122"/>
                <a:ea typeface="方正姚体" pitchFamily="2" charset="-122"/>
                <a:cs typeface="+mn-cs"/>
              </a:rPr>
              <a:t>（用</a:t>
            </a:r>
            <a:r>
              <a:rPr lang="en-US" altLang="zh-CN" sz="3200" b="1" dirty="0" smtClean="0">
                <a:latin typeface="方正姚体" pitchFamily="2" charset="-122"/>
                <a:ea typeface="方正姚体" pitchFamily="2" charset="-122"/>
                <a:cs typeface="+mn-cs"/>
              </a:rPr>
              <a:t>final</a:t>
            </a:r>
            <a:r>
              <a:rPr lang="zh-CN" altLang="en-US" sz="3200" b="1" dirty="0" smtClean="0">
                <a:latin typeface="方正姚体" pitchFamily="2" charset="-122"/>
                <a:ea typeface="方正姚体" pitchFamily="2" charset="-122"/>
                <a:cs typeface="+mn-cs"/>
              </a:rPr>
              <a:t>修饰的但没有被</a:t>
            </a:r>
            <a:r>
              <a:rPr lang="en-US" altLang="zh-CN" sz="3200" b="1" dirty="0" smtClean="0">
                <a:latin typeface="方正姚体" pitchFamily="2" charset="-122"/>
                <a:ea typeface="方正姚体" pitchFamily="2" charset="-122"/>
                <a:cs typeface="+mn-cs"/>
              </a:rPr>
              <a:t>static</a:t>
            </a:r>
            <a:r>
              <a:rPr lang="zh-CN" altLang="en-US" sz="3200" b="1" dirty="0" smtClean="0">
                <a:latin typeface="方正姚体" pitchFamily="2" charset="-122"/>
                <a:ea typeface="方正姚体" pitchFamily="2" charset="-122"/>
                <a:cs typeface="+mn-cs"/>
              </a:rPr>
              <a:t>修饰的成员变量必须显式赋值）；局部变量不会自动赋值，必须显式赋值。</a:t>
            </a:r>
            <a:endParaRPr lang="en-US" altLang="zh-CN" sz="3200" b="1" dirty="0" smtClean="0">
              <a:latin typeface="方正姚体" pitchFamily="2" charset="-122"/>
              <a:ea typeface="方正姚体" pitchFamily="2" charset="-122"/>
              <a:cs typeface="+mn-cs"/>
            </a:endParaRPr>
          </a:p>
          <a:p>
            <a:pPr lvl="1" eaLnBrk="1" hangingPunct="1">
              <a:lnSpc>
                <a:spcPts val="4500"/>
              </a:lnSpc>
              <a:buClr>
                <a:schemeClr val="accent2"/>
              </a:buClr>
              <a:buFontTx/>
              <a:buNone/>
              <a:defRPr/>
            </a:pPr>
            <a:endParaRPr lang="en-US" altLang="zh-CN" sz="3200" b="1" dirty="0" smtClean="0">
              <a:latin typeface="方正姚体" pitchFamily="2" charset="-122"/>
              <a:ea typeface="方正姚体" pitchFamily="2" charset="-122"/>
              <a:cs typeface="+mn-cs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-142875"/>
            <a:ext cx="6357938" cy="9271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6.2 </a:t>
            </a:r>
            <a:r>
              <a:rPr lang="zh-CN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定义类</a:t>
            </a:r>
            <a:endParaRPr lang="en-US" altLang="zh-CN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9460" name="灯片编号占位符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D79B33E-091A-4BCF-A873-DBA1E396107E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000125"/>
            <a:ext cx="9001125" cy="5643563"/>
          </a:xfrm>
        </p:spPr>
        <p:txBody>
          <a:bodyPr/>
          <a:lstStyle/>
          <a:p>
            <a:pPr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可以将对象理解为一种新型的变量。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对象之间靠互相传递消息而相互作用，消息传递的结果是启动方法，完成一些行为或者修改接受消息的对象的属性。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对象完成工作后，将被销毁，所占用的资源将被系统回收。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一个对象的生命周期：创建 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-&gt; 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使用 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-&gt; 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销毁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endParaRPr lang="zh-CN" altLang="zh-CN" sz="28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2"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3"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71438"/>
            <a:ext cx="9144000" cy="927101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6.3 </a:t>
            </a:r>
            <a:r>
              <a:rPr lang="zh-CN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对象的创建与使用</a:t>
            </a:r>
            <a:endParaRPr lang="en-US" altLang="zh-CN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858000" y="6357938"/>
            <a:ext cx="200025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F2A18-88DA-4266-B57C-11E0E8F601BB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1438" y="1000125"/>
            <a:ext cx="9429751" cy="6000750"/>
          </a:xfrm>
        </p:spPr>
        <p:txBody>
          <a:bodyPr/>
          <a:lstStyle/>
          <a:p>
            <a:pPr eaLnBrk="1" hangingPunct="1">
              <a:lnSpc>
                <a:spcPts val="3840"/>
              </a:lnSpc>
              <a:buClr>
                <a:schemeClr val="accent2"/>
              </a:buClr>
              <a:buFontTx/>
              <a:buBlip>
                <a:blip r:embed="rId2"/>
              </a:buBlip>
              <a:defRPr/>
            </a:pP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创建对象的步骤</a:t>
            </a:r>
            <a:endParaRPr lang="en-US" altLang="zh-CN" b="1" dirty="0" smtClean="0">
              <a:latin typeface="方正姚体" pitchFamily="2" charset="-122"/>
              <a:ea typeface="方正姚体" pitchFamily="2" charset="-122"/>
            </a:endParaRPr>
          </a:p>
          <a:p>
            <a:pPr lvl="1" eaLnBrk="1" hangingPunct="1">
              <a:lnSpc>
                <a:spcPts val="3840"/>
              </a:lnSpc>
              <a:buClr>
                <a:schemeClr val="accent2"/>
              </a:buClr>
              <a:buFontTx/>
              <a:buBlip>
                <a:blip r:embed="rId3"/>
              </a:buBlip>
              <a:defRPr/>
            </a:pPr>
            <a:r>
              <a:rPr lang="zh-CN" altLang="en-US" sz="3200" b="1" dirty="0" smtClean="0">
                <a:latin typeface="方正姚体" pitchFamily="2" charset="-122"/>
                <a:ea typeface="方正姚体" pitchFamily="2" charset="-122"/>
                <a:cs typeface="+mn-cs"/>
              </a:rPr>
              <a:t>声明指向“由类所创建的对象”的变量；</a:t>
            </a:r>
            <a:endParaRPr lang="en-US" altLang="zh-CN" sz="3200" b="1" dirty="0" smtClean="0">
              <a:latin typeface="方正姚体" pitchFamily="2" charset="-122"/>
              <a:ea typeface="方正姚体" pitchFamily="2" charset="-122"/>
              <a:cs typeface="+mn-cs"/>
            </a:endParaRPr>
          </a:p>
          <a:p>
            <a:pPr lvl="1" eaLnBrk="1" hangingPunct="1">
              <a:lnSpc>
                <a:spcPts val="3840"/>
              </a:lnSpc>
              <a:buClr>
                <a:schemeClr val="accent2"/>
              </a:buClr>
              <a:buFontTx/>
              <a:buBlip>
                <a:blip r:embed="rId3"/>
              </a:buBlip>
              <a:defRPr/>
            </a:pPr>
            <a:r>
              <a:rPr lang="zh-CN" altLang="en-US" sz="3200" b="1" dirty="0" smtClean="0">
                <a:latin typeface="方正姚体" pitchFamily="2" charset="-122"/>
                <a:ea typeface="方正姚体" pitchFamily="2" charset="-122"/>
                <a:cs typeface="+mn-cs"/>
              </a:rPr>
              <a:t>利用</a:t>
            </a:r>
            <a:r>
              <a:rPr lang="en-US" altLang="zh-CN" sz="3200" b="1" dirty="0" smtClean="0">
                <a:latin typeface="方正姚体" pitchFamily="2" charset="-122"/>
                <a:ea typeface="方正姚体" pitchFamily="2" charset="-122"/>
                <a:cs typeface="+mn-cs"/>
              </a:rPr>
              <a:t>new</a:t>
            </a:r>
            <a:r>
              <a:rPr lang="zh-CN" altLang="en-US" sz="3200" b="1" dirty="0" smtClean="0">
                <a:latin typeface="方正姚体" pitchFamily="2" charset="-122"/>
                <a:ea typeface="方正姚体" pitchFamily="2" charset="-122"/>
                <a:cs typeface="+mn-cs"/>
              </a:rPr>
              <a:t>创建新的对象，并指派给前面所声明</a:t>
            </a:r>
            <a:endParaRPr lang="en-US" altLang="zh-CN" sz="3200" b="1" dirty="0" smtClean="0">
              <a:latin typeface="方正姚体" pitchFamily="2" charset="-122"/>
              <a:ea typeface="方正姚体" pitchFamily="2" charset="-122"/>
              <a:cs typeface="+mn-cs"/>
            </a:endParaRPr>
          </a:p>
          <a:p>
            <a:pPr lvl="1" eaLnBrk="1" hangingPunct="1">
              <a:lnSpc>
                <a:spcPts val="3840"/>
              </a:lnSpc>
              <a:buClr>
                <a:schemeClr val="accent2"/>
              </a:buClr>
              <a:buFontTx/>
              <a:buNone/>
              <a:defRPr/>
            </a:pPr>
            <a:r>
              <a:rPr lang="en-US" altLang="zh-CN" sz="3200" b="1" dirty="0" smtClean="0">
                <a:latin typeface="方正姚体" pitchFamily="2" charset="-122"/>
                <a:ea typeface="方正姚体" pitchFamily="2" charset="-122"/>
                <a:cs typeface="+mn-cs"/>
              </a:rPr>
              <a:t>  </a:t>
            </a:r>
            <a:r>
              <a:rPr lang="zh-CN" altLang="en-US" sz="3200" b="1" dirty="0" smtClean="0">
                <a:latin typeface="方正姚体" pitchFamily="2" charset="-122"/>
                <a:ea typeface="方正姚体" pitchFamily="2" charset="-122"/>
                <a:cs typeface="+mn-cs"/>
              </a:rPr>
              <a:t>的变量。</a:t>
            </a:r>
            <a:endParaRPr lang="en-US" altLang="zh-CN" sz="3200" b="1" dirty="0" smtClean="0">
              <a:latin typeface="方正姚体" pitchFamily="2" charset="-122"/>
              <a:ea typeface="方正姚体" pitchFamily="2" charset="-122"/>
              <a:cs typeface="+mn-cs"/>
            </a:endParaRPr>
          </a:p>
          <a:p>
            <a:pPr eaLnBrk="1" hangingPunct="1">
              <a:lnSpc>
                <a:spcPts val="4000"/>
              </a:lnSpc>
              <a:buClr>
                <a:schemeClr val="accent2"/>
              </a:buClr>
              <a:buFontTx/>
              <a:buBlip>
                <a:blip r:embed="rId2"/>
              </a:buBlip>
              <a:defRPr/>
            </a:pP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举例：</a:t>
            </a:r>
            <a:r>
              <a:rPr lang="zh-CN" altLang="zh-CN" b="1" dirty="0" smtClean="0">
                <a:latin typeface="方正姚体" pitchFamily="2" charset="-122"/>
                <a:ea typeface="方正姚体" pitchFamily="2" charset="-122"/>
              </a:rPr>
              <a:t>创建圆柱体类</a:t>
            </a:r>
            <a:r>
              <a:rPr lang="en-US" altLang="zh-CN" b="1" dirty="0" smtClean="0">
                <a:latin typeface="方正姚体" pitchFamily="2" charset="-122"/>
                <a:ea typeface="方正姚体" pitchFamily="2" charset="-122"/>
              </a:rPr>
              <a:t>Cylinder</a:t>
            </a:r>
            <a:r>
              <a:rPr lang="zh-CN" altLang="zh-CN" b="1" dirty="0" smtClean="0">
                <a:latin typeface="方正姚体" pitchFamily="2" charset="-122"/>
                <a:ea typeface="方正姚体" pitchFamily="2" charset="-122"/>
              </a:rPr>
              <a:t>的对象，可用下列的语法来创建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：</a:t>
            </a:r>
            <a:endParaRPr lang="zh-CN" altLang="zh-CN" b="1" dirty="0" smtClean="0">
              <a:latin typeface="方正姚体" pitchFamily="2" charset="-122"/>
              <a:ea typeface="方正姚体" pitchFamily="2" charset="-122"/>
            </a:endParaRPr>
          </a:p>
          <a:p>
            <a:pPr>
              <a:buFontTx/>
              <a:buNone/>
              <a:defRPr/>
            </a:pPr>
            <a:r>
              <a:rPr lang="en-US" altLang="zh-CN" sz="2800" b="1" dirty="0" smtClean="0">
                <a:latin typeface="方正姚体" pitchFamily="2" charset="-122"/>
                <a:ea typeface="方正姚体" pitchFamily="2" charset="-122"/>
              </a:rPr>
              <a:t>       Cylinder  </a:t>
            </a:r>
            <a:r>
              <a:rPr lang="en-US" altLang="zh-CN" sz="2800" b="1" dirty="0" err="1" smtClean="0">
                <a:latin typeface="方正姚体" pitchFamily="2" charset="-122"/>
                <a:ea typeface="方正姚体" pitchFamily="2" charset="-122"/>
              </a:rPr>
              <a:t>volu</a:t>
            </a:r>
            <a:r>
              <a:rPr lang="en-US" altLang="zh-CN" sz="2800" b="1" dirty="0" smtClean="0">
                <a:latin typeface="方正姚体" pitchFamily="2" charset="-122"/>
                <a:ea typeface="方正姚体" pitchFamily="2" charset="-122"/>
              </a:rPr>
              <a:t>;         //</a:t>
            </a:r>
            <a:r>
              <a:rPr lang="zh-CN" altLang="zh-CN" sz="2800" b="1" dirty="0" smtClean="0">
                <a:latin typeface="方正姚体" pitchFamily="2" charset="-122"/>
                <a:ea typeface="方正姚体" pitchFamily="2" charset="-122"/>
              </a:rPr>
              <a:t>声明指向对象的变量</a:t>
            </a:r>
            <a:r>
              <a:rPr lang="en-US" altLang="zh-CN" sz="2800" b="1" dirty="0" err="1" smtClean="0">
                <a:latin typeface="方正姚体" pitchFamily="2" charset="-122"/>
                <a:ea typeface="方正姚体" pitchFamily="2" charset="-122"/>
              </a:rPr>
              <a:t>volu</a:t>
            </a:r>
            <a:endParaRPr lang="zh-CN" altLang="zh-CN" sz="2800" b="1" dirty="0" smtClean="0">
              <a:latin typeface="方正姚体" pitchFamily="2" charset="-122"/>
              <a:ea typeface="方正姚体" pitchFamily="2" charset="-122"/>
            </a:endParaRPr>
          </a:p>
          <a:p>
            <a:pPr algn="r">
              <a:buFontTx/>
              <a:buNone/>
              <a:defRPr/>
            </a:pPr>
            <a:r>
              <a:rPr lang="en-US" altLang="zh-CN" sz="2800" b="1" dirty="0" smtClean="0"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altLang="zh-CN" sz="2800" b="1" dirty="0" err="1" smtClean="0">
                <a:latin typeface="方正姚体" pitchFamily="2" charset="-122"/>
                <a:ea typeface="方正姚体" pitchFamily="2" charset="-122"/>
              </a:rPr>
              <a:t>volu</a:t>
            </a:r>
            <a:r>
              <a:rPr lang="en-US" altLang="zh-CN" sz="2800" b="1" dirty="0" smtClean="0">
                <a:latin typeface="方正姚体" pitchFamily="2" charset="-122"/>
                <a:ea typeface="方正姚体" pitchFamily="2" charset="-122"/>
              </a:rPr>
              <a:t> = </a:t>
            </a:r>
            <a:r>
              <a:rPr lang="en-US" altLang="zh-CN" sz="2800" b="1" dirty="0" smtClean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new </a:t>
            </a:r>
            <a:r>
              <a:rPr lang="en-US" altLang="zh-CN" sz="2800" b="1" dirty="0" smtClean="0">
                <a:latin typeface="方正姚体" pitchFamily="2" charset="-122"/>
                <a:ea typeface="方正姚体" pitchFamily="2" charset="-122"/>
              </a:rPr>
              <a:t>Cylinder();   //</a:t>
            </a:r>
            <a:r>
              <a:rPr lang="zh-CN" altLang="zh-CN" sz="2800" b="1" dirty="0" smtClean="0">
                <a:latin typeface="方正姚体" pitchFamily="2" charset="-122"/>
                <a:ea typeface="方正姚体" pitchFamily="2" charset="-122"/>
              </a:rPr>
              <a:t>利用</a:t>
            </a:r>
            <a:r>
              <a:rPr lang="en-US" altLang="zh-CN" sz="2800" b="1" dirty="0" smtClean="0">
                <a:latin typeface="方正姚体" pitchFamily="2" charset="-122"/>
                <a:ea typeface="方正姚体" pitchFamily="2" charset="-122"/>
              </a:rPr>
              <a:t>new</a:t>
            </a:r>
            <a:r>
              <a:rPr lang="zh-CN" altLang="zh-CN" sz="2800" b="1" dirty="0" smtClean="0">
                <a:latin typeface="方正姚体" pitchFamily="2" charset="-122"/>
                <a:ea typeface="方正姚体" pitchFamily="2" charset="-122"/>
              </a:rPr>
              <a:t>创建新的对象，并让变</a:t>
            </a:r>
            <a:r>
              <a:rPr lang="en-US" altLang="zh-CN" sz="2800" b="1" dirty="0" err="1" smtClean="0">
                <a:latin typeface="方正姚体" pitchFamily="2" charset="-122"/>
                <a:ea typeface="方正姚体" pitchFamily="2" charset="-122"/>
              </a:rPr>
              <a:t>volu</a:t>
            </a:r>
            <a:r>
              <a:rPr lang="zh-CN" altLang="zh-CN" sz="2800" b="1" dirty="0" smtClean="0">
                <a:latin typeface="方正姚体" pitchFamily="2" charset="-122"/>
                <a:ea typeface="方正姚体" pitchFamily="2" charset="-122"/>
              </a:rPr>
              <a:t>指向它</a:t>
            </a:r>
            <a:endParaRPr lang="en-US" altLang="zh-CN" sz="2800" b="1" dirty="0" smtClean="0">
              <a:latin typeface="方正姚体" pitchFamily="2" charset="-122"/>
              <a:ea typeface="方正姚体" pitchFamily="2" charset="-122"/>
            </a:endParaRPr>
          </a:p>
          <a:p>
            <a:pPr>
              <a:buFontTx/>
              <a:buNone/>
              <a:defRPr/>
            </a:pPr>
            <a:endParaRPr lang="zh-CN" altLang="zh-CN" sz="2800" b="1" dirty="0" smtClean="0">
              <a:latin typeface="方正姚体" pitchFamily="2" charset="-122"/>
              <a:ea typeface="方正姚体" pitchFamily="2" charset="-122"/>
            </a:endParaRPr>
          </a:p>
          <a:p>
            <a:pPr lvl="2" eaLnBrk="1" hangingPunct="1">
              <a:lnSpc>
                <a:spcPts val="4000"/>
              </a:lnSpc>
              <a:buClr>
                <a:schemeClr val="accent2"/>
              </a:buClr>
              <a:buFontTx/>
              <a:buBlip>
                <a:blip r:embed="rId3"/>
              </a:buBlip>
              <a:defRPr/>
            </a:pPr>
            <a:endParaRPr lang="en-US" altLang="zh-CN" b="1" dirty="0" smtClean="0">
              <a:latin typeface="方正姚体" pitchFamily="2" charset="-122"/>
              <a:ea typeface="方正姚体" pitchFamily="2" charset="-122"/>
            </a:endParaRPr>
          </a:p>
          <a:p>
            <a:pPr lvl="3" eaLnBrk="1" hangingPunct="1">
              <a:lnSpc>
                <a:spcPts val="4000"/>
              </a:lnSpc>
              <a:buClr>
                <a:schemeClr val="accent2"/>
              </a:buClr>
              <a:buFontTx/>
              <a:buBlip>
                <a:blip r:embed="rId3"/>
              </a:buBlip>
              <a:defRPr/>
            </a:pPr>
            <a:endParaRPr lang="en-US" altLang="zh-CN" dirty="0" smtClean="0">
              <a:ea typeface="宋体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71438"/>
            <a:ext cx="9144000" cy="927101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6.3.1 </a:t>
            </a:r>
            <a:r>
              <a:rPr lang="zh-CN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创建对象</a:t>
            </a:r>
            <a:endParaRPr lang="en-US" altLang="zh-CN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858000" y="6357938"/>
            <a:ext cx="200025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94F1BDB-40C2-4F9C-BDC2-A27331E72CB5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zh-CN" sz="1400"/>
          </a:p>
        </p:txBody>
      </p:sp>
      <p:sp>
        <p:nvSpPr>
          <p:cNvPr id="5" name="椭圆形标注 4"/>
          <p:cNvSpPr/>
          <p:nvPr/>
        </p:nvSpPr>
        <p:spPr>
          <a:xfrm>
            <a:off x="2071688" y="1785938"/>
            <a:ext cx="7072312" cy="2000250"/>
          </a:xfrm>
          <a:prstGeom prst="wedgeEllipseCallout">
            <a:avLst>
              <a:gd name="adj1" fmla="val -40754"/>
              <a:gd name="adj2" fmla="val 102118"/>
            </a:avLst>
          </a:prstGeom>
          <a:solidFill>
            <a:srgbClr val="FFCCFF"/>
          </a:solidFill>
          <a:ln w="12700">
            <a:solidFill>
              <a:srgbClr val="0000FF"/>
            </a:solidFill>
            <a:miter lim="800000"/>
            <a:headEnd/>
            <a:tailEnd/>
          </a:ln>
          <a:effectLst>
            <a:prstShdw prst="shdw17" dist="17961" dir="2700000">
              <a:srgbClr val="997A99"/>
            </a:prst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Cylinder </a:t>
            </a:r>
            <a:r>
              <a:rPr lang="en-US" altLang="zh-CN" sz="2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volu</a:t>
            </a:r>
            <a:r>
              <a:rPr lang="en-US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 = new Cylinder(); //</a:t>
            </a:r>
            <a:r>
              <a:rPr lang="zh-CN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声明并创建新的对象，并让</a:t>
            </a:r>
            <a:r>
              <a:rPr lang="en-US" altLang="zh-CN" sz="24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volu</a:t>
            </a:r>
            <a:r>
              <a:rPr lang="zh-CN" altLang="zh-CN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指向该对象</a:t>
            </a:r>
            <a:endParaRPr lang="zh-CN" altLang="en-US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8229600" cy="927100"/>
          </a:xfrm>
        </p:spPr>
        <p:txBody>
          <a:bodyPr/>
          <a:lstStyle/>
          <a:p>
            <a:pPr>
              <a:defRPr/>
            </a:pPr>
            <a:r>
              <a:rPr lang="en-US" altLang="zh-CN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6.3.1 </a:t>
            </a:r>
            <a:r>
              <a:rPr lang="zh-CN" altLang="en-US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创建对象</a:t>
            </a:r>
            <a:endParaRPr lang="zh-CN" altLang="en-US" smtClean="0">
              <a:ea typeface="宋体" pitchFamily="2" charset="-122"/>
            </a:endParaRPr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0D15D19-927C-4D20-AE9E-DAEB99CE84BA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zh-CN" sz="1400"/>
          </a:p>
        </p:txBody>
      </p:sp>
      <p:grpSp>
        <p:nvGrpSpPr>
          <p:cNvPr id="3" name="组合 18"/>
          <p:cNvGrpSpPr>
            <a:grpSpLocks/>
          </p:cNvGrpSpPr>
          <p:nvPr/>
        </p:nvGrpSpPr>
        <p:grpSpPr bwMode="auto">
          <a:xfrm>
            <a:off x="1428750" y="2214563"/>
            <a:ext cx="1643063" cy="3929062"/>
            <a:chOff x="1285852" y="1785926"/>
            <a:chExt cx="1643073" cy="3929090"/>
          </a:xfrm>
        </p:grpSpPr>
        <p:cxnSp>
          <p:nvCxnSpPr>
            <p:cNvPr id="6" name="直接连接符 5"/>
            <p:cNvCxnSpPr/>
            <p:nvPr/>
          </p:nvCxnSpPr>
          <p:spPr>
            <a:xfrm rot="5400000">
              <a:off x="-678693" y="3750471"/>
              <a:ext cx="392909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rot="5400000">
              <a:off x="964380" y="3750471"/>
              <a:ext cx="392909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58"/>
          <p:cNvGrpSpPr>
            <a:grpSpLocks/>
          </p:cNvGrpSpPr>
          <p:nvPr/>
        </p:nvGrpSpPr>
        <p:grpSpPr bwMode="auto">
          <a:xfrm>
            <a:off x="1428750" y="2571750"/>
            <a:ext cx="1643063" cy="2714625"/>
            <a:chOff x="1428728" y="2143116"/>
            <a:chExt cx="1643074" cy="2714644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428728" y="4357695"/>
              <a:ext cx="164307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428728" y="2143116"/>
              <a:ext cx="164307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428728" y="2643183"/>
              <a:ext cx="164307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428728" y="3214687"/>
              <a:ext cx="164307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428728" y="3786191"/>
              <a:ext cx="164307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428728" y="4857760"/>
              <a:ext cx="164307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59"/>
          <p:cNvGrpSpPr>
            <a:grpSpLocks/>
          </p:cNvGrpSpPr>
          <p:nvPr/>
        </p:nvGrpSpPr>
        <p:grpSpPr bwMode="auto">
          <a:xfrm>
            <a:off x="1500188" y="2571750"/>
            <a:ext cx="1500187" cy="2571750"/>
            <a:chOff x="1500166" y="2143116"/>
            <a:chExt cx="1500198" cy="2571768"/>
          </a:xfrm>
        </p:grpSpPr>
        <p:sp>
          <p:nvSpPr>
            <p:cNvPr id="20" name="矩形 19"/>
            <p:cNvSpPr/>
            <p:nvPr/>
          </p:nvSpPr>
          <p:spPr>
            <a:xfrm>
              <a:off x="1785918" y="2143116"/>
              <a:ext cx="100013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3200" b="1">
                  <a:solidFill>
                    <a:schemeClr val="tx1"/>
                  </a:solidFill>
                  <a:ea typeface="宋体" pitchFamily="2" charset="-122"/>
                </a:rPr>
                <a:t>…</a:t>
              </a:r>
              <a:endParaRPr lang="zh-CN" altLang="en-US" sz="3200" b="1">
                <a:solidFill>
                  <a:schemeClr val="tx1"/>
                </a:solidFill>
                <a:ea typeface="宋体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785918" y="2643183"/>
              <a:ext cx="100013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3200" b="1">
                  <a:solidFill>
                    <a:schemeClr val="tx1"/>
                  </a:solidFill>
                  <a:ea typeface="宋体" pitchFamily="2" charset="-122"/>
                </a:rPr>
                <a:t>…</a:t>
              </a:r>
              <a:endParaRPr lang="zh-CN" altLang="en-US" sz="3200" b="1">
                <a:solidFill>
                  <a:schemeClr val="tx1"/>
                </a:solidFill>
                <a:ea typeface="宋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785918" y="3214687"/>
              <a:ext cx="100013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3200" b="1">
                  <a:solidFill>
                    <a:schemeClr val="tx1"/>
                  </a:solidFill>
                  <a:ea typeface="宋体" pitchFamily="2" charset="-122"/>
                </a:rPr>
                <a:t>…</a:t>
              </a:r>
              <a:endParaRPr lang="zh-CN" altLang="en-US" sz="3200" b="1">
                <a:solidFill>
                  <a:schemeClr val="tx1"/>
                </a:solidFill>
                <a:ea typeface="宋体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500166" y="3857628"/>
              <a:ext cx="1500198" cy="42862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2400" b="1">
                  <a:solidFill>
                    <a:srgbClr val="FF0000"/>
                  </a:solidFill>
                  <a:ea typeface="宋体" pitchFamily="2" charset="-122"/>
                </a:rPr>
                <a:t>0x7000</a:t>
              </a:r>
              <a:endParaRPr lang="zh-CN" altLang="en-US" sz="2400" b="1">
                <a:solidFill>
                  <a:srgbClr val="FF0000"/>
                </a:solidFill>
                <a:ea typeface="宋体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785918" y="4286256"/>
              <a:ext cx="100013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3200" b="1">
                  <a:solidFill>
                    <a:schemeClr val="tx1"/>
                  </a:solidFill>
                  <a:ea typeface="宋体" pitchFamily="2" charset="-122"/>
                </a:rPr>
                <a:t>…</a:t>
              </a:r>
              <a:endParaRPr lang="zh-CN" altLang="en-US" sz="3200" b="1">
                <a:solidFill>
                  <a:schemeClr val="tx1"/>
                </a:solidFill>
                <a:ea typeface="宋体" pitchFamily="2" charset="-122"/>
              </a:endParaRPr>
            </a:p>
          </p:txBody>
        </p:sp>
      </p:grpSp>
      <p:sp>
        <p:nvSpPr>
          <p:cNvPr id="25" name="左大括号 24"/>
          <p:cNvSpPr/>
          <p:nvPr/>
        </p:nvSpPr>
        <p:spPr>
          <a:xfrm>
            <a:off x="928688" y="2571750"/>
            <a:ext cx="428625" cy="2786063"/>
          </a:xfrm>
          <a:prstGeom prst="leftBrace">
            <a:avLst>
              <a:gd name="adj1" fmla="val 8333"/>
              <a:gd name="adj2" fmla="val 50547"/>
            </a:avLst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1438" y="2500313"/>
            <a:ext cx="642937" cy="3071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某个方法的栈空间</a:t>
            </a:r>
          </a:p>
        </p:txBody>
      </p:sp>
      <p:sp>
        <p:nvSpPr>
          <p:cNvPr id="27" name="矩形 26"/>
          <p:cNvSpPr/>
          <p:nvPr/>
        </p:nvSpPr>
        <p:spPr>
          <a:xfrm>
            <a:off x="571500" y="4429125"/>
            <a:ext cx="857250" cy="357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2400" b="1">
                <a:solidFill>
                  <a:schemeClr val="tx1"/>
                </a:solidFill>
                <a:ea typeface="宋体" pitchFamily="2" charset="-122"/>
              </a:rPr>
              <a:t>volu</a:t>
            </a:r>
            <a:endParaRPr lang="zh-CN" altLang="en-US" sz="2400" b="1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714750" y="2571750"/>
            <a:ext cx="5214938" cy="35718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8" name="组合 40"/>
          <p:cNvGrpSpPr>
            <a:grpSpLocks/>
          </p:cNvGrpSpPr>
          <p:nvPr/>
        </p:nvGrpSpPr>
        <p:grpSpPr bwMode="auto">
          <a:xfrm>
            <a:off x="5572125" y="3857625"/>
            <a:ext cx="1643063" cy="1928813"/>
            <a:chOff x="5572132" y="3214686"/>
            <a:chExt cx="1643074" cy="1928826"/>
          </a:xfrm>
        </p:grpSpPr>
        <p:grpSp>
          <p:nvGrpSpPr>
            <p:cNvPr id="22553" name="组合 28"/>
            <p:cNvGrpSpPr>
              <a:grpSpLocks/>
            </p:cNvGrpSpPr>
            <p:nvPr/>
          </p:nvGrpSpPr>
          <p:grpSpPr bwMode="auto">
            <a:xfrm>
              <a:off x="5572132" y="3214686"/>
              <a:ext cx="1643073" cy="1928826"/>
              <a:chOff x="1285852" y="1785926"/>
              <a:chExt cx="1643073" cy="3929090"/>
            </a:xfrm>
          </p:grpSpPr>
          <p:cxnSp>
            <p:nvCxnSpPr>
              <p:cNvPr id="30" name="直接连接符 29"/>
              <p:cNvCxnSpPr/>
              <p:nvPr/>
            </p:nvCxnSpPr>
            <p:spPr>
              <a:xfrm rot="5400000">
                <a:off x="-678694" y="3750472"/>
                <a:ext cx="392909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rot="5400000">
                <a:off x="964381" y="3750472"/>
                <a:ext cx="3929090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2" name="直接连接符 31"/>
            <p:cNvCxnSpPr/>
            <p:nvPr/>
          </p:nvCxnSpPr>
          <p:spPr>
            <a:xfrm>
              <a:off x="5572132" y="3214686"/>
              <a:ext cx="164307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5572132" y="3500438"/>
              <a:ext cx="164307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572132" y="3786190"/>
              <a:ext cx="164307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5572132" y="4071942"/>
              <a:ext cx="164307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5572132" y="4357694"/>
              <a:ext cx="164307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5572132" y="4643446"/>
              <a:ext cx="164307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5572132" y="4929198"/>
              <a:ext cx="164307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572132" y="5143512"/>
              <a:ext cx="164307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 41"/>
          <p:cNvSpPr/>
          <p:nvPr/>
        </p:nvSpPr>
        <p:spPr>
          <a:xfrm>
            <a:off x="5072063" y="2786063"/>
            <a:ext cx="2857500" cy="785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2400" b="1">
                <a:solidFill>
                  <a:schemeClr val="tx1"/>
                </a:solidFill>
                <a:ea typeface="宋体" pitchFamily="2" charset="-122"/>
              </a:rPr>
              <a:t>new  Cylinder()</a:t>
            </a:r>
          </a:p>
          <a:p>
            <a:pPr algn="ctr" eaLnBrk="1" hangingPunct="1">
              <a:defRPr/>
            </a:pP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产生的对象</a:t>
            </a:r>
          </a:p>
        </p:txBody>
      </p:sp>
      <p:sp>
        <p:nvSpPr>
          <p:cNvPr id="43" name="矩形 42"/>
          <p:cNvSpPr/>
          <p:nvPr/>
        </p:nvSpPr>
        <p:spPr>
          <a:xfrm>
            <a:off x="5000625" y="1643063"/>
            <a:ext cx="2857500" cy="785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堆内存</a:t>
            </a:r>
          </a:p>
        </p:txBody>
      </p:sp>
      <p:sp>
        <p:nvSpPr>
          <p:cNvPr id="44" name="矩形 43"/>
          <p:cNvSpPr/>
          <p:nvPr/>
        </p:nvSpPr>
        <p:spPr>
          <a:xfrm>
            <a:off x="785813" y="1571625"/>
            <a:ext cx="2857500" cy="7858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栈内存</a:t>
            </a:r>
          </a:p>
        </p:txBody>
      </p:sp>
      <p:sp>
        <p:nvSpPr>
          <p:cNvPr id="45" name="矩形 44"/>
          <p:cNvSpPr/>
          <p:nvPr/>
        </p:nvSpPr>
        <p:spPr>
          <a:xfrm>
            <a:off x="3714750" y="3786188"/>
            <a:ext cx="1857375" cy="785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hangingPunct="1">
              <a:defRPr/>
            </a:pPr>
            <a:r>
              <a:rPr lang="en-US" altLang="zh-CN" sz="2400" b="1">
                <a:solidFill>
                  <a:schemeClr val="tx1"/>
                </a:solidFill>
                <a:ea typeface="宋体" pitchFamily="2" charset="-122"/>
              </a:rPr>
              <a:t>0x7000</a:t>
            </a:r>
          </a:p>
          <a:p>
            <a:pPr algn="ctr" eaLnBrk="1" hangingPunct="1">
              <a:defRPr/>
            </a:pPr>
            <a:r>
              <a:rPr lang="en-US" altLang="zh-CN" sz="2400" b="1">
                <a:solidFill>
                  <a:schemeClr val="tx1"/>
                </a:solidFill>
                <a:ea typeface="宋体" pitchFamily="2" charset="-122"/>
              </a:rPr>
              <a:t>(</a:t>
            </a:r>
            <a:r>
              <a:rPr lang="zh-CN" altLang="en-US" sz="2400" b="1">
                <a:solidFill>
                  <a:schemeClr val="tx1"/>
                </a:solidFill>
                <a:ea typeface="宋体" pitchFamily="2" charset="-122"/>
              </a:rPr>
              <a:t>对象首地址</a:t>
            </a:r>
            <a:r>
              <a:rPr lang="en-US" altLang="zh-CN" sz="2400" b="1">
                <a:solidFill>
                  <a:schemeClr val="tx1"/>
                </a:solidFill>
                <a:ea typeface="宋体" pitchFamily="2" charset="-122"/>
              </a:rPr>
              <a:t>)</a:t>
            </a:r>
            <a:endParaRPr lang="zh-CN" altLang="en-US" sz="2400" b="1">
              <a:solidFill>
                <a:schemeClr val="tx1"/>
              </a:solidFill>
              <a:ea typeface="宋体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3071813" y="4071938"/>
            <a:ext cx="1357312" cy="642937"/>
          </a:xfrm>
          <a:prstGeom prst="line">
            <a:avLst/>
          </a:prstGeom>
          <a:ln w="508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7286625" y="3571875"/>
            <a:ext cx="1285875" cy="7858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2400" b="1">
                <a:solidFill>
                  <a:schemeClr val="tx1"/>
                </a:solidFill>
                <a:ea typeface="宋体" pitchFamily="2" charset="-122"/>
              </a:rPr>
              <a:t>radius</a:t>
            </a:r>
            <a:endParaRPr lang="zh-CN" altLang="en-US" sz="2400" b="1">
              <a:solidFill>
                <a:schemeClr val="tx1"/>
              </a:solidFill>
              <a:ea typeface="宋体" pitchFamily="2" charset="-122"/>
            </a:endParaRPr>
          </a:p>
        </p:txBody>
      </p:sp>
      <p:grpSp>
        <p:nvGrpSpPr>
          <p:cNvPr id="10" name="组合 57"/>
          <p:cNvGrpSpPr>
            <a:grpSpLocks/>
          </p:cNvGrpSpPr>
          <p:nvPr/>
        </p:nvGrpSpPr>
        <p:grpSpPr bwMode="auto">
          <a:xfrm>
            <a:off x="5715000" y="3643313"/>
            <a:ext cx="1285875" cy="1643062"/>
            <a:chOff x="5715008" y="3214686"/>
            <a:chExt cx="1285884" cy="1643074"/>
          </a:xfrm>
        </p:grpSpPr>
        <p:sp>
          <p:nvSpPr>
            <p:cNvPr id="50" name="矩形 49"/>
            <p:cNvSpPr/>
            <p:nvPr/>
          </p:nvSpPr>
          <p:spPr>
            <a:xfrm>
              <a:off x="5715008" y="3214686"/>
              <a:ext cx="1285884" cy="78581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2400" b="1">
                  <a:solidFill>
                    <a:schemeClr val="tx1"/>
                  </a:solidFill>
                  <a:ea typeface="宋体" pitchFamily="2" charset="-122"/>
                </a:rPr>
                <a:t>0</a:t>
              </a:r>
              <a:endParaRPr lang="zh-CN" altLang="en-US" sz="2400" b="1">
                <a:solidFill>
                  <a:schemeClr val="tx1"/>
                </a:solidFill>
                <a:ea typeface="宋体" pitchFamily="2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5857884" y="3571876"/>
              <a:ext cx="100013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3200" b="1">
                  <a:solidFill>
                    <a:schemeClr val="tx1"/>
                  </a:solidFill>
                  <a:ea typeface="宋体" pitchFamily="2" charset="-122"/>
                </a:rPr>
                <a:t>…</a:t>
              </a:r>
              <a:endParaRPr lang="zh-CN" altLang="en-US" sz="3200" b="1">
                <a:solidFill>
                  <a:schemeClr val="tx1"/>
                </a:solidFill>
                <a:ea typeface="宋体" pitchFamily="2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5857884" y="3857628"/>
              <a:ext cx="100013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3200" b="1">
                  <a:solidFill>
                    <a:schemeClr val="tx1"/>
                  </a:solidFill>
                  <a:ea typeface="宋体" pitchFamily="2" charset="-122"/>
                </a:rPr>
                <a:t>…</a:t>
              </a:r>
              <a:endParaRPr lang="zh-CN" altLang="en-US" sz="3200" b="1">
                <a:solidFill>
                  <a:schemeClr val="tx1"/>
                </a:solidFill>
                <a:ea typeface="宋体" pitchFamily="2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857884" y="4143380"/>
              <a:ext cx="100013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3200" b="1">
                  <a:solidFill>
                    <a:schemeClr val="tx1"/>
                  </a:solidFill>
                  <a:ea typeface="宋体" pitchFamily="2" charset="-122"/>
                </a:rPr>
                <a:t>…</a:t>
              </a:r>
              <a:endParaRPr lang="zh-CN" altLang="en-US" sz="3200" b="1">
                <a:solidFill>
                  <a:schemeClr val="tx1"/>
                </a:solidFill>
                <a:ea typeface="宋体" pitchFamily="2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857884" y="4429132"/>
              <a:ext cx="100013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altLang="zh-CN" sz="3200" b="1">
                  <a:solidFill>
                    <a:schemeClr val="tx1"/>
                  </a:solidFill>
                  <a:ea typeface="宋体" pitchFamily="2" charset="-122"/>
                </a:rPr>
                <a:t>…</a:t>
              </a:r>
              <a:endParaRPr lang="zh-CN" altLang="en-US" sz="3200" b="1">
                <a:solidFill>
                  <a:schemeClr val="tx1"/>
                </a:solidFill>
                <a:ea typeface="宋体" pitchFamily="2" charset="-122"/>
              </a:endParaRPr>
            </a:p>
          </p:txBody>
        </p:sp>
      </p:grpSp>
      <p:sp>
        <p:nvSpPr>
          <p:cNvPr id="22547" name="矩形 60"/>
          <p:cNvSpPr>
            <a:spLocks noChangeArrowheads="1"/>
          </p:cNvSpPr>
          <p:nvPr/>
        </p:nvSpPr>
        <p:spPr bwMode="auto">
          <a:xfrm>
            <a:off x="285750" y="1071563"/>
            <a:ext cx="6927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Blip>
                <a:blip r:embed="rId2"/>
              </a:buBlip>
            </a:pPr>
            <a:r>
              <a:rPr lang="zh-CN" altLang="en-US" b="1">
                <a:latin typeface="方正姚体" panose="02010601030101010101" pitchFamily="2" charset="-122"/>
                <a:ea typeface="方正姚体" panose="02010601030101010101" pitchFamily="2" charset="-122"/>
              </a:rPr>
              <a:t>创建对象，并让变量</a:t>
            </a:r>
            <a:r>
              <a:rPr lang="en-US" altLang="zh-CN" b="1">
                <a:latin typeface="方正姚体" panose="02010601030101010101" pitchFamily="2" charset="-122"/>
                <a:ea typeface="方正姚体" panose="02010601030101010101" pitchFamily="2" charset="-122"/>
              </a:rPr>
              <a:t>volu</a:t>
            </a:r>
            <a:r>
              <a:rPr lang="zh-CN" altLang="en-US" b="1">
                <a:latin typeface="方正姚体" panose="02010601030101010101" pitchFamily="2" charset="-122"/>
                <a:ea typeface="方正姚体" panose="02010601030101010101" pitchFamily="2" charset="-122"/>
              </a:rPr>
              <a:t>指向该对象</a:t>
            </a:r>
            <a:endParaRPr lang="zh-CN" altLang="zh-CN" b="1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28" grpId="0" animBg="1"/>
      <p:bldP spid="42" grpId="0"/>
      <p:bldP spid="43" grpId="0"/>
      <p:bldP spid="44" grpId="0"/>
      <p:bldP spid="45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1438" y="1000125"/>
            <a:ext cx="9144001" cy="5929313"/>
          </a:xfrm>
        </p:spPr>
        <p:txBody>
          <a:bodyPr/>
          <a:lstStyle/>
          <a:p>
            <a:pPr eaLnBrk="1" hangingPunct="1">
              <a:lnSpc>
                <a:spcPts val="48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volu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变量是指向由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Cylinder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类所创建的对象，所以可将它视为“对象的名称”，简称对象。事实上，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volu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只是对象的名称，它是指向对象实体的引用变量，而非对象本身。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ts val="48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在一个方法内部的变量必须进行初始化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当一个对象被创建时，会对其中各种类型的成员变量按表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6.4</a:t>
            </a: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自动进行初始化。除基本类型之外的变量都是引用类型。</a:t>
            </a:r>
          </a:p>
          <a:p>
            <a:pPr lvl="1"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2"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4" eaLnBrk="1" hangingPunct="1">
              <a:lnSpc>
                <a:spcPts val="4500"/>
              </a:lnSpc>
              <a:buClr>
                <a:schemeClr val="accent2"/>
              </a:buClr>
              <a:buFont typeface="Wingdings" panose="05000000000000000000" pitchFamily="2" charset="2"/>
              <a:buChar char="v"/>
            </a:pP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71438"/>
            <a:ext cx="9144000" cy="927101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6.3.1 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创建对象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B1255D8-C5C2-4A62-AFC9-313E2CB33623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50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本章主要内容</a:t>
            </a:r>
            <a:endParaRPr lang="en-US" altLang="zh-CN" sz="4500" smtClean="0"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gray">
          <a:xfrm>
            <a:off x="1219200" y="1909763"/>
            <a:ext cx="6705600" cy="5937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gray">
          <a:xfrm>
            <a:off x="1219200" y="1214438"/>
            <a:ext cx="6705600" cy="593725"/>
          </a:xfrm>
          <a:prstGeom prst="roundRect">
            <a:avLst>
              <a:gd name="adj" fmla="val 16667"/>
            </a:avLst>
          </a:prstGeom>
          <a:solidFill>
            <a:srgbClr val="99FF99"/>
          </a:soli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6149" name="Group 5"/>
          <p:cNvGrpSpPr>
            <a:grpSpLocks/>
          </p:cNvGrpSpPr>
          <p:nvPr/>
        </p:nvGrpSpPr>
        <p:grpSpPr bwMode="auto">
          <a:xfrm>
            <a:off x="7543800" y="1554163"/>
            <a:ext cx="187325" cy="601662"/>
            <a:chOff x="960" y="1764"/>
            <a:chExt cx="130" cy="418"/>
          </a:xfrm>
        </p:grpSpPr>
        <p:sp>
          <p:nvSpPr>
            <p:cNvPr id="6191" name="Oval 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6192" name="Oval 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6193" name="AutoShape 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EAEAEA"/>
                </a:gs>
                <a:gs pos="100000">
                  <a:srgbClr val="B2B2B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6150" name="Group 9"/>
          <p:cNvGrpSpPr>
            <a:grpSpLocks/>
          </p:cNvGrpSpPr>
          <p:nvPr/>
        </p:nvGrpSpPr>
        <p:grpSpPr bwMode="auto">
          <a:xfrm>
            <a:off x="1371600" y="1550988"/>
            <a:ext cx="187325" cy="601662"/>
            <a:chOff x="960" y="1764"/>
            <a:chExt cx="130" cy="418"/>
          </a:xfrm>
        </p:grpSpPr>
        <p:sp>
          <p:nvSpPr>
            <p:cNvPr id="6188" name="Oval 10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6189" name="Oval 11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6190" name="AutoShape 12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FFFFFF"/>
                </a:gs>
                <a:gs pos="100000">
                  <a:srgbClr val="B2B2B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sp>
        <p:nvSpPr>
          <p:cNvPr id="6151" name="Text Box 13"/>
          <p:cNvSpPr txBox="1">
            <a:spLocks noChangeArrowheads="1"/>
          </p:cNvSpPr>
          <p:nvPr/>
        </p:nvSpPr>
        <p:spPr bwMode="white">
          <a:xfrm>
            <a:off x="2057400" y="1214438"/>
            <a:ext cx="5029200" cy="5842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面向对象和</a:t>
            </a: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类的定义</a:t>
            </a:r>
          </a:p>
        </p:txBody>
      </p:sp>
      <p:sp>
        <p:nvSpPr>
          <p:cNvPr id="6152" name="AutoShape 14"/>
          <p:cNvSpPr>
            <a:spLocks noChangeArrowheads="1"/>
          </p:cNvSpPr>
          <p:nvPr/>
        </p:nvSpPr>
        <p:spPr bwMode="gray">
          <a:xfrm>
            <a:off x="1219200" y="2635250"/>
            <a:ext cx="6705600" cy="593725"/>
          </a:xfrm>
          <a:prstGeom prst="roundRect">
            <a:avLst>
              <a:gd name="adj" fmla="val 16667"/>
            </a:avLst>
          </a:prstGeom>
          <a:solidFill>
            <a:srgbClr val="99FF99"/>
          </a:soli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153" name="AutoShape 15"/>
          <p:cNvSpPr>
            <a:spLocks noChangeArrowheads="1"/>
          </p:cNvSpPr>
          <p:nvPr/>
        </p:nvSpPr>
        <p:spPr bwMode="gray">
          <a:xfrm>
            <a:off x="1219200" y="3349625"/>
            <a:ext cx="6705600" cy="5937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6154" name="Group 16"/>
          <p:cNvGrpSpPr>
            <a:grpSpLocks/>
          </p:cNvGrpSpPr>
          <p:nvPr/>
        </p:nvGrpSpPr>
        <p:grpSpPr bwMode="auto">
          <a:xfrm>
            <a:off x="7543800" y="2994025"/>
            <a:ext cx="187325" cy="601663"/>
            <a:chOff x="960" y="1764"/>
            <a:chExt cx="130" cy="418"/>
          </a:xfrm>
        </p:grpSpPr>
        <p:sp>
          <p:nvSpPr>
            <p:cNvPr id="6185" name="Oval 17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6186" name="Oval 18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6187" name="AutoShape 19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EAEAEA"/>
                </a:gs>
                <a:gs pos="100000">
                  <a:srgbClr val="B2B2B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6155" name="Group 20"/>
          <p:cNvGrpSpPr>
            <a:grpSpLocks/>
          </p:cNvGrpSpPr>
          <p:nvPr/>
        </p:nvGrpSpPr>
        <p:grpSpPr bwMode="auto">
          <a:xfrm>
            <a:off x="1371600" y="2990850"/>
            <a:ext cx="187325" cy="601663"/>
            <a:chOff x="960" y="1764"/>
            <a:chExt cx="130" cy="418"/>
          </a:xfrm>
        </p:grpSpPr>
        <p:sp>
          <p:nvSpPr>
            <p:cNvPr id="6182" name="Oval 21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6183" name="Oval 22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6184" name="AutoShape 23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FFFFFF"/>
                </a:gs>
                <a:gs pos="100000">
                  <a:srgbClr val="B2B2B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sp>
        <p:nvSpPr>
          <p:cNvPr id="6156" name="AutoShape 24"/>
          <p:cNvSpPr>
            <a:spLocks noChangeArrowheads="1"/>
          </p:cNvSpPr>
          <p:nvPr/>
        </p:nvSpPr>
        <p:spPr bwMode="gray">
          <a:xfrm>
            <a:off x="1219200" y="4075113"/>
            <a:ext cx="6705600" cy="593725"/>
          </a:xfrm>
          <a:prstGeom prst="roundRect">
            <a:avLst>
              <a:gd name="adj" fmla="val 16667"/>
            </a:avLst>
          </a:prstGeom>
          <a:solidFill>
            <a:srgbClr val="99FF99"/>
          </a:soli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157" name="Text Box 25"/>
          <p:cNvSpPr txBox="1">
            <a:spLocks noChangeArrowheads="1"/>
          </p:cNvSpPr>
          <p:nvPr/>
        </p:nvSpPr>
        <p:spPr bwMode="white">
          <a:xfrm>
            <a:off x="2057400" y="1857375"/>
            <a:ext cx="5029200" cy="5842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成员变量和成员方法</a:t>
            </a:r>
          </a:p>
        </p:txBody>
      </p:sp>
      <p:sp>
        <p:nvSpPr>
          <p:cNvPr id="6158" name="Text Box 26"/>
          <p:cNvSpPr txBox="1">
            <a:spLocks noChangeArrowheads="1"/>
          </p:cNvSpPr>
          <p:nvPr/>
        </p:nvSpPr>
        <p:spPr bwMode="white">
          <a:xfrm>
            <a:off x="2057400" y="2643188"/>
            <a:ext cx="5029200" cy="5842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类及成员的修饰符</a:t>
            </a:r>
          </a:p>
        </p:txBody>
      </p:sp>
      <p:sp>
        <p:nvSpPr>
          <p:cNvPr id="6159" name="Text Box 27"/>
          <p:cNvSpPr txBox="1">
            <a:spLocks noChangeArrowheads="1"/>
          </p:cNvSpPr>
          <p:nvPr/>
        </p:nvSpPr>
        <p:spPr bwMode="white">
          <a:xfrm>
            <a:off x="2000250" y="3357563"/>
            <a:ext cx="5029200" cy="5842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对象的创建与使用</a:t>
            </a:r>
          </a:p>
        </p:txBody>
      </p:sp>
      <p:sp>
        <p:nvSpPr>
          <p:cNvPr id="6160" name="Text Box 28"/>
          <p:cNvSpPr txBox="1">
            <a:spLocks noChangeArrowheads="1"/>
          </p:cNvSpPr>
          <p:nvPr/>
        </p:nvSpPr>
        <p:spPr bwMode="white">
          <a:xfrm>
            <a:off x="2057400" y="4059238"/>
            <a:ext cx="5657850" cy="5842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成员变量的访问与方法的调用</a:t>
            </a:r>
          </a:p>
        </p:txBody>
      </p:sp>
      <p:sp>
        <p:nvSpPr>
          <p:cNvPr id="6161" name="AutoShape 29"/>
          <p:cNvSpPr>
            <a:spLocks noChangeArrowheads="1"/>
          </p:cNvSpPr>
          <p:nvPr/>
        </p:nvSpPr>
        <p:spPr bwMode="gray">
          <a:xfrm>
            <a:off x="1219200" y="4833938"/>
            <a:ext cx="6705600" cy="593725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162" name="Text Box 30"/>
          <p:cNvSpPr txBox="1">
            <a:spLocks noChangeArrowheads="1"/>
          </p:cNvSpPr>
          <p:nvPr/>
        </p:nvSpPr>
        <p:spPr bwMode="white">
          <a:xfrm>
            <a:off x="2057400" y="4786313"/>
            <a:ext cx="5029200" cy="5842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参数的传递</a:t>
            </a:r>
          </a:p>
        </p:txBody>
      </p:sp>
      <p:grpSp>
        <p:nvGrpSpPr>
          <p:cNvPr id="6163" name="Group 31"/>
          <p:cNvGrpSpPr>
            <a:grpSpLocks/>
          </p:cNvGrpSpPr>
          <p:nvPr/>
        </p:nvGrpSpPr>
        <p:grpSpPr bwMode="auto">
          <a:xfrm>
            <a:off x="7543800" y="4437063"/>
            <a:ext cx="187325" cy="601662"/>
            <a:chOff x="960" y="1764"/>
            <a:chExt cx="130" cy="418"/>
          </a:xfrm>
        </p:grpSpPr>
        <p:sp>
          <p:nvSpPr>
            <p:cNvPr id="6179" name="Oval 32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6180" name="Oval 33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6181" name="AutoShape 34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EAEAEA"/>
                </a:gs>
                <a:gs pos="100000">
                  <a:srgbClr val="B2B2B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6164" name="Group 35"/>
          <p:cNvGrpSpPr>
            <a:grpSpLocks/>
          </p:cNvGrpSpPr>
          <p:nvPr/>
        </p:nvGrpSpPr>
        <p:grpSpPr bwMode="auto">
          <a:xfrm>
            <a:off x="1371600" y="4433888"/>
            <a:ext cx="187325" cy="601662"/>
            <a:chOff x="960" y="1764"/>
            <a:chExt cx="130" cy="418"/>
          </a:xfrm>
        </p:grpSpPr>
        <p:sp>
          <p:nvSpPr>
            <p:cNvPr id="6176" name="Oval 36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6177" name="Oval 37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6178" name="AutoShape 38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FFFFFF"/>
                </a:gs>
                <a:gs pos="100000">
                  <a:srgbClr val="B2B2B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sp>
        <p:nvSpPr>
          <p:cNvPr id="6165" name="AutoShape 4"/>
          <p:cNvSpPr>
            <a:spLocks noChangeArrowheads="1"/>
          </p:cNvSpPr>
          <p:nvPr/>
        </p:nvSpPr>
        <p:spPr bwMode="gray">
          <a:xfrm>
            <a:off x="1214438" y="5572125"/>
            <a:ext cx="6705600" cy="593725"/>
          </a:xfrm>
          <a:prstGeom prst="roundRect">
            <a:avLst>
              <a:gd name="adj" fmla="val 16667"/>
            </a:avLst>
          </a:prstGeom>
          <a:solidFill>
            <a:srgbClr val="99FF99"/>
          </a:solidFill>
          <a:ln w="28575" algn="ctr">
            <a:solidFill>
              <a:srgbClr val="FCFCFC"/>
            </a:solidFill>
            <a:round/>
            <a:headEnd/>
            <a:tailEnd/>
          </a:ln>
          <a:effectLst>
            <a:outerShdw dist="35921" dir="2700000" algn="ctr" rotWithShape="0">
              <a:srgbClr val="001D3A">
                <a:alpha val="50000"/>
              </a:srgbClr>
            </a:out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6166" name="Group 31"/>
          <p:cNvGrpSpPr>
            <a:grpSpLocks/>
          </p:cNvGrpSpPr>
          <p:nvPr/>
        </p:nvGrpSpPr>
        <p:grpSpPr bwMode="auto">
          <a:xfrm>
            <a:off x="7572375" y="5327650"/>
            <a:ext cx="187325" cy="601663"/>
            <a:chOff x="960" y="1764"/>
            <a:chExt cx="130" cy="418"/>
          </a:xfrm>
        </p:grpSpPr>
        <p:sp>
          <p:nvSpPr>
            <p:cNvPr id="6173" name="Oval 32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6174" name="Oval 33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6175" name="AutoShape 34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EAEAEA"/>
                </a:gs>
                <a:gs pos="100000">
                  <a:srgbClr val="B2B2B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6167" name="Group 31"/>
          <p:cNvGrpSpPr>
            <a:grpSpLocks/>
          </p:cNvGrpSpPr>
          <p:nvPr/>
        </p:nvGrpSpPr>
        <p:grpSpPr bwMode="auto">
          <a:xfrm>
            <a:off x="1428750" y="5327650"/>
            <a:ext cx="187325" cy="601663"/>
            <a:chOff x="960" y="1764"/>
            <a:chExt cx="130" cy="418"/>
          </a:xfrm>
        </p:grpSpPr>
        <p:sp>
          <p:nvSpPr>
            <p:cNvPr id="6170" name="Oval 32"/>
            <p:cNvSpPr>
              <a:spLocks noChangeArrowheads="1"/>
            </p:cNvSpPr>
            <p:nvPr/>
          </p:nvSpPr>
          <p:spPr bwMode="gray">
            <a:xfrm>
              <a:off x="960" y="1764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6171" name="Oval 33"/>
            <p:cNvSpPr>
              <a:spLocks noChangeArrowheads="1"/>
            </p:cNvSpPr>
            <p:nvPr/>
          </p:nvSpPr>
          <p:spPr bwMode="gray">
            <a:xfrm>
              <a:off x="964" y="2062"/>
              <a:ext cx="126" cy="120"/>
            </a:xfrm>
            <a:prstGeom prst="ellipse">
              <a:avLst/>
            </a:prstGeom>
            <a:solidFill>
              <a:schemeClr val="bg1"/>
            </a:solidFill>
            <a:ln w="3810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  <p:sp>
          <p:nvSpPr>
            <p:cNvPr id="6172" name="AutoShape 34"/>
            <p:cNvSpPr>
              <a:spLocks noChangeArrowheads="1"/>
            </p:cNvSpPr>
            <p:nvPr/>
          </p:nvSpPr>
          <p:spPr bwMode="gray">
            <a:xfrm>
              <a:off x="996" y="1836"/>
              <a:ext cx="62" cy="3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2B2B2"/>
                </a:gs>
                <a:gs pos="50000">
                  <a:srgbClr val="EAEAEA"/>
                </a:gs>
                <a:gs pos="100000">
                  <a:srgbClr val="B2B2B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sp>
        <p:nvSpPr>
          <p:cNvPr id="6168" name="矩形 47"/>
          <p:cNvSpPr>
            <a:spLocks noChangeArrowheads="1"/>
          </p:cNvSpPr>
          <p:nvPr/>
        </p:nvSpPr>
        <p:spPr bwMode="auto">
          <a:xfrm>
            <a:off x="2071688" y="5559425"/>
            <a:ext cx="1831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>
                <a:latin typeface="黑体" panose="02010609060101010101" pitchFamily="49" charset="-122"/>
                <a:ea typeface="黑体" panose="02010609060101010101" pitchFamily="49" charset="-122"/>
              </a:rPr>
              <a:t>匿名对象</a:t>
            </a:r>
          </a:p>
        </p:txBody>
      </p:sp>
      <p:sp>
        <p:nvSpPr>
          <p:cNvPr id="6169" name="灯片编号占位符 48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D6A84B4-ADFB-4B1F-A5D3-AE9818F3722F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57250"/>
            <a:ext cx="9144000" cy="5929313"/>
          </a:xfrm>
        </p:spPr>
        <p:txBody>
          <a:bodyPr/>
          <a:lstStyle/>
          <a:p>
            <a:pPr eaLnBrk="1" hangingPunct="1">
              <a:lnSpc>
                <a:spcPts val="43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通过对象来引用对象成员的格式如下：</a:t>
            </a:r>
          </a:p>
          <a:p>
            <a:pPr lvl="1" eaLnBrk="1" hangingPunct="1">
              <a:lnSpc>
                <a:spcPts val="4300"/>
              </a:lnSpc>
              <a:buClr>
                <a:schemeClr val="accent2"/>
              </a:buClr>
              <a:buFontTx/>
              <a:buNone/>
            </a:pPr>
            <a:r>
              <a:rPr lang="en-US" altLang="zh-CN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       </a:t>
            </a:r>
            <a:r>
              <a:rPr lang="zh-CN" altLang="zh-CN" sz="32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对象名</a:t>
            </a:r>
            <a:r>
              <a:rPr lang="en-US" altLang="zh-CN" sz="32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.</a:t>
            </a:r>
            <a:r>
              <a:rPr lang="zh-CN" altLang="zh-CN" sz="3200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对象成员</a:t>
            </a:r>
          </a:p>
          <a:p>
            <a:pPr lvl="1" eaLnBrk="1" hangingPunct="1">
              <a:lnSpc>
                <a:spcPts val="4300"/>
              </a:lnSpc>
              <a:buClr>
                <a:schemeClr val="accent2"/>
              </a:buClr>
              <a:buFontTx/>
              <a:buNone/>
            </a:pP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如，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volu.radius = 2.8;     volu.height = 5;</a:t>
            </a:r>
            <a:endParaRPr lang="zh-CN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ts val="43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如果引用的是成员方法，只要在成员方法名的圆括号内提供所需参数即可，如果方法不需要参数，则用空括号。如：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volu.area()</a:t>
            </a:r>
          </a:p>
          <a:p>
            <a:pPr eaLnBrk="1" hangingPunct="1">
              <a:lnSpc>
                <a:spcPts val="43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一个类多个对象，它们的成员变量分配在不同的内存，因此修改某一对象的成员变量时其他不受影响。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ts val="43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见教材例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6.1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，例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6.2</a:t>
            </a:r>
            <a:endParaRPr lang="zh-CN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800"/>
              </a:lnSpc>
              <a:buClr>
                <a:schemeClr val="accent2"/>
              </a:buClr>
              <a:buFontTx/>
              <a:buNone/>
            </a:pPr>
            <a:endParaRPr lang="zh-CN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8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2" eaLnBrk="1" hangingPunct="1">
              <a:lnSpc>
                <a:spcPts val="48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4" eaLnBrk="1" hangingPunct="1">
              <a:lnSpc>
                <a:spcPts val="4800"/>
              </a:lnSpc>
              <a:buClr>
                <a:schemeClr val="accent2"/>
              </a:buClr>
              <a:buFont typeface="Wingdings" panose="05000000000000000000" pitchFamily="2" charset="2"/>
              <a:buChar char="v"/>
            </a:pP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71438"/>
            <a:ext cx="9144000" cy="927101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6.3.2 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对象的使用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00813" y="6286500"/>
            <a:ext cx="2185987" cy="434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E13105E-BFF3-48A1-AEC4-3ED7AF2701C5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14375"/>
            <a:ext cx="9144000" cy="5929313"/>
          </a:xfrm>
        </p:spPr>
        <p:txBody>
          <a:bodyPr/>
          <a:lstStyle/>
          <a:p>
            <a:pPr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注意事项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当程序运行到调用方法语句时，程序会暂时跳到该方法中运行，等到该方法运行结束后，才又返回到主方法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main()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中继续运行。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通过如果用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new</a:t>
            </a: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运算符创建两个对象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volu1</a:t>
            </a: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和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volu2</a:t>
            </a: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，由于这两个对象的成员是分配在不同的内存块中，因此若修改了其中一个对象的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pi</a:t>
            </a: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值，另一个对象的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pi</a:t>
            </a: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值将不受影响。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在类声明之外用到成员名称时需指明对象；若在类内部使用类自己的成员时不必指明成员名称前的对象名。</a:t>
            </a:r>
            <a:endParaRPr lang="zh-CN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2"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4" eaLnBrk="1" hangingPunct="1">
              <a:lnSpc>
                <a:spcPts val="4500"/>
              </a:lnSpc>
              <a:buClr>
                <a:schemeClr val="accent2"/>
              </a:buClr>
              <a:buFont typeface="Wingdings" panose="05000000000000000000" pitchFamily="2" charset="2"/>
              <a:buChar char="v"/>
            </a:pP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71438"/>
            <a:ext cx="9144000" cy="927101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6.3.2 </a:t>
            </a:r>
            <a:r>
              <a:rPr lang="zh-CN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对象的使用</a:t>
            </a:r>
            <a:endParaRPr lang="en-US" altLang="zh-CN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00813" y="6286500"/>
            <a:ext cx="2185987" cy="434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A62BD59-79E3-461A-A660-BB952207B362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14375"/>
            <a:ext cx="9144000" cy="6143625"/>
          </a:xfrm>
        </p:spPr>
        <p:txBody>
          <a:bodyPr/>
          <a:lstStyle/>
          <a:p>
            <a:pPr eaLnBrk="1" hangingPunct="1">
              <a:lnSpc>
                <a:spcPts val="48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在同一个类的定义里面，某一方法可以直接调用本类的其他方法而不需加对象名。见教材例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6.3</a:t>
            </a:r>
          </a:p>
          <a:p>
            <a:pPr eaLnBrk="1" hangingPunct="1">
              <a:lnSpc>
                <a:spcPts val="48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若</a:t>
            </a: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要强调是“对象本身的成员”的话，则可以在成员名前加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this</a:t>
            </a: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关键字，即“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this.</a:t>
            </a: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成员名”。此时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this</a:t>
            </a: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即代表调用此成员的对象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例如：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500"/>
              </a:lnSpc>
              <a:buClr>
                <a:schemeClr val="accent2"/>
              </a:buClr>
              <a:buFontTx/>
              <a:buNone/>
            </a:pPr>
            <a:endParaRPr lang="zh-CN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2"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4" eaLnBrk="1" hangingPunct="1">
              <a:lnSpc>
                <a:spcPts val="4500"/>
              </a:lnSpc>
              <a:buClr>
                <a:schemeClr val="accent2"/>
              </a:buClr>
              <a:buFont typeface="Wingdings" panose="05000000000000000000" pitchFamily="2" charset="2"/>
              <a:buChar char="v"/>
            </a:pP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71438"/>
            <a:ext cx="9144000" cy="927101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6.3.3 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在类定义内调用方法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00813" y="6286500"/>
            <a:ext cx="2185987" cy="434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44AB7C8-C297-4297-8641-F7FEB7F832E9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zh-CN" sz="1400"/>
          </a:p>
        </p:txBody>
      </p:sp>
      <p:sp>
        <p:nvSpPr>
          <p:cNvPr id="5" name="矩形 4"/>
          <p:cNvSpPr/>
          <p:nvPr/>
        </p:nvSpPr>
        <p:spPr>
          <a:xfrm>
            <a:off x="428625" y="4357688"/>
            <a:ext cx="8715375" cy="2000250"/>
          </a:xfrm>
          <a:prstGeom prst="rect">
            <a:avLst/>
          </a:prstGeom>
          <a:solidFill>
            <a:srgbClr val="66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zh-CN" sz="2400" dirty="0">
                <a:solidFill>
                  <a:srgbClr val="FFFFFF"/>
                </a:solidFill>
                <a:ea typeface="宋体" pitchFamily="2" charset="-122"/>
              </a:rPr>
              <a:t> double volume()</a:t>
            </a:r>
            <a:r>
              <a:rPr lang="zh-CN" altLang="zh-CN" sz="2400" dirty="0">
                <a:solidFill>
                  <a:srgbClr val="FFFFFF"/>
                </a:solidFill>
                <a:ea typeface="宋体" pitchFamily="2" charset="-122"/>
              </a:rPr>
              <a:t> </a:t>
            </a:r>
            <a:endParaRPr lang="en-US" altLang="zh-CN" sz="2400" dirty="0">
              <a:solidFill>
                <a:srgbClr val="FFFFFF"/>
              </a:solidFill>
              <a:ea typeface="宋体" pitchFamily="2" charset="-122"/>
            </a:endParaRPr>
          </a:p>
          <a:p>
            <a:pPr eaLnBrk="1" hangingPunct="1">
              <a:defRPr/>
            </a:pPr>
            <a:r>
              <a:rPr lang="en-US" altLang="zh-CN" sz="2400" dirty="0">
                <a:solidFill>
                  <a:srgbClr val="FFFFFF"/>
                </a:solidFill>
                <a:ea typeface="宋体" pitchFamily="2" charset="-122"/>
              </a:rPr>
              <a:t>    {</a:t>
            </a:r>
            <a:endParaRPr lang="zh-CN" altLang="zh-CN" sz="2400" dirty="0">
              <a:solidFill>
                <a:srgbClr val="FFFFFF"/>
              </a:solidFill>
              <a:ea typeface="宋体" pitchFamily="2" charset="-122"/>
            </a:endParaRPr>
          </a:p>
          <a:p>
            <a:pPr eaLnBrk="1" hangingPunct="1">
              <a:defRPr/>
            </a:pPr>
            <a:r>
              <a:rPr lang="en-US" altLang="zh-CN" sz="2400" dirty="0">
                <a:solidFill>
                  <a:srgbClr val="FFFFFF"/>
                </a:solidFill>
                <a:ea typeface="宋体" pitchFamily="2" charset="-122"/>
              </a:rPr>
              <a:t>        return </a:t>
            </a:r>
            <a:r>
              <a:rPr lang="en-US" altLang="zh-CN" sz="2400" dirty="0" err="1">
                <a:solidFill>
                  <a:srgbClr val="FFFFFF"/>
                </a:solidFill>
                <a:ea typeface="宋体" pitchFamily="2" charset="-122"/>
              </a:rPr>
              <a:t>this.area</a:t>
            </a:r>
            <a:r>
              <a:rPr lang="en-US" altLang="zh-CN" sz="2400" dirty="0">
                <a:solidFill>
                  <a:srgbClr val="FFFFFF"/>
                </a:solidFill>
                <a:ea typeface="宋体" pitchFamily="2" charset="-122"/>
              </a:rPr>
              <a:t>()*</a:t>
            </a:r>
            <a:r>
              <a:rPr lang="en-US" altLang="zh-CN" sz="2400" dirty="0" err="1">
                <a:solidFill>
                  <a:srgbClr val="FFFFFF"/>
                </a:solidFill>
                <a:ea typeface="宋体" pitchFamily="2" charset="-122"/>
              </a:rPr>
              <a:t>this.height</a:t>
            </a:r>
            <a:r>
              <a:rPr lang="en-US" altLang="zh-CN" sz="2400" dirty="0">
                <a:solidFill>
                  <a:srgbClr val="FFFFFF"/>
                </a:solidFill>
                <a:ea typeface="宋体" pitchFamily="2" charset="-122"/>
              </a:rPr>
              <a:t>;</a:t>
            </a:r>
            <a:endParaRPr lang="zh-CN" altLang="zh-CN" sz="2400" dirty="0">
              <a:solidFill>
                <a:srgbClr val="FFFFFF"/>
              </a:solidFill>
              <a:ea typeface="宋体" pitchFamily="2" charset="-122"/>
            </a:endParaRPr>
          </a:p>
          <a:p>
            <a:pPr eaLnBrk="1" hangingPunct="1">
              <a:defRPr/>
            </a:pPr>
            <a:r>
              <a:rPr lang="en-US" altLang="zh-CN" sz="2400" dirty="0">
                <a:solidFill>
                  <a:srgbClr val="FFFFFF"/>
                </a:solidFill>
                <a:ea typeface="宋体" pitchFamily="2" charset="-122"/>
              </a:rPr>
              <a:t>     }</a:t>
            </a:r>
            <a:endParaRPr lang="zh-CN" altLang="en-US" sz="2400" dirty="0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26630" name="Group 2"/>
          <p:cNvGrpSpPr>
            <a:grpSpLocks/>
          </p:cNvGrpSpPr>
          <p:nvPr/>
        </p:nvGrpSpPr>
        <p:grpSpPr bwMode="auto">
          <a:xfrm>
            <a:off x="2000250" y="4643438"/>
            <a:ext cx="7143750" cy="1000125"/>
            <a:chOff x="3290" y="11166"/>
            <a:chExt cx="5390" cy="916"/>
          </a:xfrm>
        </p:grpSpPr>
        <p:sp>
          <p:nvSpPr>
            <p:cNvPr id="26631" name="Rectangle 3"/>
            <p:cNvSpPr>
              <a:spLocks noChangeArrowheads="1"/>
            </p:cNvSpPr>
            <p:nvPr/>
          </p:nvSpPr>
          <p:spPr bwMode="auto">
            <a:xfrm>
              <a:off x="5540" y="11166"/>
              <a:ext cx="3140" cy="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solidFill>
                    <a:srgbClr val="FFFF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在类的定义内调用本类的其他成员，可在该成员前加</a:t>
              </a:r>
              <a:r>
                <a:rPr lang="en-US" altLang="zh-CN" sz="2400" b="1">
                  <a:solidFill>
                    <a:srgbClr val="FFFF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this</a:t>
              </a:r>
              <a:r>
                <a:rPr lang="zh-CN" altLang="en-US" sz="2400" b="1">
                  <a:solidFill>
                    <a:srgbClr val="FFFF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，则</a:t>
              </a:r>
              <a:r>
                <a:rPr lang="en-US" altLang="zh-CN" sz="2400" b="1">
                  <a:solidFill>
                    <a:srgbClr val="FFFF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this</a:t>
              </a:r>
              <a:r>
                <a:rPr lang="zh-CN" altLang="en-US" sz="2400" b="1">
                  <a:solidFill>
                    <a:srgbClr val="FFFF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代表调用该成员的对象。</a:t>
              </a:r>
              <a:endParaRPr lang="zh-CN" sz="2400" b="1">
                <a:solidFill>
                  <a:srgbClr val="FFFF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6632" name="Line 4"/>
            <p:cNvSpPr>
              <a:spLocks noChangeShapeType="1"/>
            </p:cNvSpPr>
            <p:nvPr/>
          </p:nvSpPr>
          <p:spPr bwMode="auto">
            <a:xfrm>
              <a:off x="3290" y="11624"/>
              <a:ext cx="0" cy="227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3" name="Line 5"/>
            <p:cNvSpPr>
              <a:spLocks noChangeShapeType="1"/>
            </p:cNvSpPr>
            <p:nvPr/>
          </p:nvSpPr>
          <p:spPr bwMode="auto">
            <a:xfrm>
              <a:off x="3290" y="11558"/>
              <a:ext cx="2249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4" name="Line 6"/>
            <p:cNvSpPr>
              <a:spLocks noChangeShapeType="1"/>
            </p:cNvSpPr>
            <p:nvPr/>
          </p:nvSpPr>
          <p:spPr bwMode="auto">
            <a:xfrm>
              <a:off x="4638" y="11624"/>
              <a:ext cx="0" cy="262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714375"/>
            <a:ext cx="8643938" cy="6143625"/>
          </a:xfrm>
        </p:spPr>
        <p:txBody>
          <a:bodyPr/>
          <a:lstStyle/>
          <a:p>
            <a:pPr lvl="2"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2"/>
              </a:buBlip>
              <a:defRPr/>
            </a:pPr>
            <a:endParaRPr lang="en-US" altLang="zh-CN" b="1" dirty="0" smtClean="0">
              <a:latin typeface="方正姚体" pitchFamily="2" charset="-122"/>
              <a:ea typeface="方正姚体" pitchFamily="2" charset="-122"/>
            </a:endParaRPr>
          </a:p>
          <a:p>
            <a:pPr marL="342900" lvl="2" indent="-342900" eaLnBrk="1" hangingPunct="1">
              <a:lnSpc>
                <a:spcPts val="5500"/>
              </a:lnSpc>
              <a:buClr>
                <a:schemeClr val="accent2"/>
              </a:buClr>
              <a:buFontTx/>
              <a:buBlip>
                <a:blip r:embed="rId3"/>
              </a:buBlip>
              <a:defRPr/>
            </a:pPr>
            <a:r>
              <a:rPr lang="zh-CN" altLang="en-US" sz="3200" b="1" dirty="0" smtClean="0">
                <a:latin typeface="方正姚体" pitchFamily="2" charset="-122"/>
                <a:ea typeface="方正姚体" pitchFamily="2" charset="-122"/>
                <a:cs typeface="+mn-cs"/>
              </a:rPr>
              <a:t>类的方法既可以有返回值也可以带参数。</a:t>
            </a:r>
            <a:endParaRPr lang="en-US" altLang="zh-CN" sz="3200" b="1" dirty="0" smtClean="0">
              <a:latin typeface="方正姚体" pitchFamily="2" charset="-122"/>
              <a:ea typeface="方正姚体" pitchFamily="2" charset="-122"/>
              <a:cs typeface="+mn-cs"/>
            </a:endParaRPr>
          </a:p>
          <a:p>
            <a:pPr marL="342900" lvl="2" indent="-342900" eaLnBrk="1" hangingPunct="1">
              <a:lnSpc>
                <a:spcPts val="5500"/>
              </a:lnSpc>
              <a:buClr>
                <a:schemeClr val="accent2"/>
              </a:buClr>
              <a:buFontTx/>
              <a:buBlip>
                <a:blip r:embed="rId3"/>
              </a:buBlip>
              <a:defRPr/>
            </a:pPr>
            <a:r>
              <a:rPr lang="zh-CN" altLang="en-US" sz="3200" b="1" dirty="0" smtClean="0">
                <a:latin typeface="方正姚体" pitchFamily="2" charset="-122"/>
                <a:ea typeface="方正姚体" pitchFamily="2" charset="-122"/>
                <a:cs typeface="+mn-cs"/>
              </a:rPr>
              <a:t>以变量为参数调用方法</a:t>
            </a:r>
            <a:endParaRPr lang="en-US" altLang="zh-CN" sz="3200" b="1" dirty="0" smtClean="0">
              <a:latin typeface="方正姚体" pitchFamily="2" charset="-122"/>
              <a:ea typeface="方正姚体" pitchFamily="2" charset="-122"/>
              <a:cs typeface="+mn-cs"/>
            </a:endParaRPr>
          </a:p>
          <a:p>
            <a:pPr marL="342900" lvl="2" indent="-342900" eaLnBrk="1" hangingPunct="1">
              <a:lnSpc>
                <a:spcPts val="5500"/>
              </a:lnSpc>
              <a:buClr>
                <a:schemeClr val="accent2"/>
              </a:buClr>
              <a:buFontTx/>
              <a:buBlip>
                <a:blip r:embed="rId3"/>
              </a:buBlip>
              <a:defRPr/>
            </a:pPr>
            <a:r>
              <a:rPr lang="zh-CN" altLang="en-US" sz="3200" b="1" dirty="0" smtClean="0">
                <a:latin typeface="方正姚体" pitchFamily="2" charset="-122"/>
                <a:ea typeface="方正姚体" pitchFamily="2" charset="-122"/>
                <a:cs typeface="+mn-cs"/>
              </a:rPr>
              <a:t>以数组作为参数或返回值的方法调用</a:t>
            </a:r>
            <a:endParaRPr lang="en-US" altLang="zh-CN" sz="3200" b="1" dirty="0" smtClean="0">
              <a:latin typeface="方正姚体" pitchFamily="2" charset="-122"/>
              <a:ea typeface="方正姚体" pitchFamily="2" charset="-122"/>
              <a:cs typeface="+mn-cs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73025"/>
            <a:ext cx="9144000" cy="9271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6.4 </a:t>
            </a:r>
            <a:r>
              <a:rPr lang="zh-CN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参数的传递</a:t>
            </a:r>
            <a:endParaRPr lang="en-US" altLang="zh-CN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00813" y="6286500"/>
            <a:ext cx="2185987" cy="434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51492B9-7648-4251-8EFB-FB13563ED623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28688"/>
            <a:ext cx="9144000" cy="6143625"/>
          </a:xfrm>
        </p:spPr>
        <p:txBody>
          <a:bodyPr/>
          <a:lstStyle/>
          <a:p>
            <a:pPr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调用方法并传递参数时，参数其实就是方法的自变量，所以参数要放在方法的括号内来进行传递。括号内的参数可以是数值型、字符串型，甚至是对象。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方法的参数属于局部变量。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见教材例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6.4 </a:t>
            </a:r>
          </a:p>
          <a:p>
            <a:pPr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若在通过方法调用，将外部传入的参数赋值给类的成员变量，方法的形式参数与类的成员变量同名时，则需用</a:t>
            </a:r>
            <a:r>
              <a:rPr lang="en-US" altLang="zh-CN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this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来标识</a:t>
            </a:r>
            <a:r>
              <a:rPr lang="zh-CN" altLang="en-US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成员变量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2"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4" eaLnBrk="1" hangingPunct="1">
              <a:lnSpc>
                <a:spcPts val="4500"/>
              </a:lnSpc>
              <a:buClr>
                <a:schemeClr val="accent2"/>
              </a:buClr>
              <a:buFont typeface="Wingdings" panose="05000000000000000000" pitchFamily="2" charset="2"/>
              <a:buChar char="v"/>
            </a:pP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71438"/>
            <a:ext cx="9144000" cy="927101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6.4.1 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以变量为参数调用方法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00813" y="6286500"/>
            <a:ext cx="2185987" cy="434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988A9BC-24EC-4A75-A91F-F52D432E3D62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zh-CN" sz="1400"/>
          </a:p>
        </p:txBody>
      </p:sp>
      <p:sp>
        <p:nvSpPr>
          <p:cNvPr id="5" name="矩形 4"/>
          <p:cNvSpPr/>
          <p:nvPr/>
        </p:nvSpPr>
        <p:spPr>
          <a:xfrm>
            <a:off x="971550" y="1484313"/>
            <a:ext cx="6929438" cy="4286250"/>
          </a:xfrm>
          <a:prstGeom prst="rect">
            <a:avLst/>
          </a:prstGeom>
          <a:solidFill>
            <a:srgbClr val="66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Class Cylinder</a:t>
            </a:r>
          </a:p>
          <a:p>
            <a:pPr eaLnBrk="1" hangingPunct="1">
              <a:defRPr/>
            </a:pPr>
            <a:r>
              <a: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{</a:t>
            </a:r>
          </a:p>
          <a:p>
            <a:pPr eaLnBrk="1" hangingPunct="1">
              <a:defRPr/>
            </a:pPr>
            <a:r>
              <a: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   double radius;</a:t>
            </a:r>
          </a:p>
          <a:p>
            <a:pPr eaLnBrk="1" hangingPunct="1">
              <a:defRPr/>
            </a:pPr>
            <a:r>
              <a: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    …</a:t>
            </a:r>
          </a:p>
          <a:p>
            <a:pPr eaLnBrk="1" hangingPunct="1">
              <a:defRPr/>
            </a:pPr>
            <a:r>
              <a: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   void </a:t>
            </a:r>
            <a:r>
              <a:rPr lang="en-US" altLang="zh-CN" sz="24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SetCylinder</a:t>
            </a:r>
            <a:r>
              <a: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(double radius)</a:t>
            </a:r>
          </a:p>
          <a:p>
            <a:pPr eaLnBrk="1" hangingPunct="1">
              <a:defRPr/>
            </a:pPr>
            <a:r>
              <a: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    {</a:t>
            </a:r>
          </a:p>
          <a:p>
            <a:pPr eaLnBrk="1" hangingPunct="1">
              <a:defRPr/>
            </a:pPr>
            <a:r>
              <a: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        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radius = radius;    </a:t>
            </a:r>
          </a:p>
          <a:p>
            <a:pPr eaLnBrk="1" hangingPunct="1">
              <a:defRPr/>
            </a:pPr>
            <a:r>
              <a: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    }</a:t>
            </a:r>
          </a:p>
          <a:p>
            <a:pPr eaLnBrk="1" hangingPunct="1">
              <a:defRPr/>
            </a:pPr>
            <a:r>
              <a: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     …</a:t>
            </a:r>
          </a:p>
          <a:p>
            <a:pPr eaLnBrk="1" hangingPunct="1">
              <a:defRPr/>
            </a:pPr>
            <a:r>
              <a:rPr lang="en-US" altLang="zh-CN" sz="2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}</a:t>
            </a:r>
          </a:p>
        </p:txBody>
      </p:sp>
      <p:sp>
        <p:nvSpPr>
          <p:cNvPr id="6" name="椭圆 5"/>
          <p:cNvSpPr/>
          <p:nvPr/>
        </p:nvSpPr>
        <p:spPr>
          <a:xfrm>
            <a:off x="1785938" y="3714750"/>
            <a:ext cx="2786062" cy="85725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cxnSp>
        <p:nvCxnSpPr>
          <p:cNvPr id="8" name="直接箭头连接符 7"/>
          <p:cNvCxnSpPr>
            <a:stCxn id="6" idx="6"/>
          </p:cNvCxnSpPr>
          <p:nvPr/>
        </p:nvCxnSpPr>
        <p:spPr>
          <a:xfrm>
            <a:off x="4572000" y="4143375"/>
            <a:ext cx="642938" cy="158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214938" y="3786188"/>
            <a:ext cx="3000375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2400">
                <a:solidFill>
                  <a:srgbClr val="FFFF00"/>
                </a:solidFill>
                <a:ea typeface="宋体" pitchFamily="2" charset="-122"/>
              </a:rPr>
              <a:t>this. radius = radius;</a:t>
            </a:r>
            <a:endParaRPr lang="zh-CN" altLang="en-US" sz="2400">
              <a:solidFill>
                <a:srgbClr val="FFFF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9144000" cy="6143625"/>
          </a:xfrm>
        </p:spPr>
        <p:txBody>
          <a:bodyPr/>
          <a:lstStyle/>
          <a:p>
            <a:pPr eaLnBrk="1" hangingPunct="1">
              <a:lnSpc>
                <a:spcPts val="49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传递数组：指明参数是一个数组，实参只给出数组名。见教材例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6.5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ts val="49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返回值为数组类型的方法。若返回一个一维整型数组，则方法前加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int[]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见教材例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6.6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ts val="49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当参数是基本数据类型时，采用传值方式调用；当参数是引用型的变量时，则是传址方式调用。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9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4" eaLnBrk="1" hangingPunct="1">
              <a:lnSpc>
                <a:spcPts val="4900"/>
              </a:lnSpc>
              <a:buClr>
                <a:schemeClr val="accent2"/>
              </a:buClr>
              <a:buFont typeface="Wingdings" panose="05000000000000000000" pitchFamily="2" charset="2"/>
              <a:buChar char="v"/>
            </a:pP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-71438" y="214313"/>
            <a:ext cx="9644063" cy="9271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6.4.2 </a:t>
            </a:r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数组作为参数或返回值的方法调用</a:t>
            </a:r>
            <a:endParaRPr lang="en-US" altLang="zh-CN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00813" y="6286500"/>
            <a:ext cx="2185987" cy="434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B40A048-40A6-4C0B-AE80-031784B47B8B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25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4438"/>
            <a:ext cx="9144000" cy="6143625"/>
          </a:xfrm>
        </p:spPr>
        <p:txBody>
          <a:bodyPr/>
          <a:lstStyle/>
          <a:p>
            <a:pPr eaLnBrk="1" hangingPunct="1">
              <a:lnSpc>
                <a:spcPts val="49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zh-CN" altLang="zh-CN" smtClean="0">
                <a:ea typeface="宋体" panose="02010600030101010101" pitchFamily="2" charset="-122"/>
              </a:rPr>
              <a:t>方法中接收不固定个数的参数称为可变参数，方法接收可变参数的语法格式如下</a:t>
            </a:r>
            <a:r>
              <a:rPr lang="zh-CN" altLang="en-US" smtClean="0">
                <a:ea typeface="宋体" panose="02010600030101010101" pitchFamily="2" charset="-122"/>
              </a:rPr>
              <a:t>：</a:t>
            </a:r>
            <a:endParaRPr lang="en-US" altLang="zh-CN" smtClean="0">
              <a:ea typeface="宋体" panose="02010600030101010101" pitchFamily="2" charset="-122"/>
            </a:endParaRPr>
          </a:p>
          <a:p>
            <a:pPr eaLnBrk="1" hangingPunct="1">
              <a:lnSpc>
                <a:spcPts val="49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zh-CN" altLang="zh-CN" sz="2400" smtClean="0">
                <a:ea typeface="宋体" panose="02010600030101010101" pitchFamily="2" charset="-122"/>
              </a:rPr>
              <a:t>返回值类型 方法名</a:t>
            </a:r>
            <a:r>
              <a:rPr lang="en-US" altLang="zh-CN" sz="2400" smtClean="0">
                <a:ea typeface="宋体" panose="02010600030101010101" pitchFamily="2" charset="-122"/>
              </a:rPr>
              <a:t>(</a:t>
            </a:r>
            <a:r>
              <a:rPr lang="zh-CN" altLang="zh-CN" sz="2400" smtClean="0">
                <a:ea typeface="宋体" panose="02010600030101010101" pitchFamily="2" charset="-122"/>
              </a:rPr>
              <a:t>固定参数列表，数据类型</a:t>
            </a:r>
            <a:r>
              <a:rPr lang="en-US" altLang="zh-CN" sz="2400" smtClean="0">
                <a:ea typeface="宋体" panose="02010600030101010101" pitchFamily="2" charset="-122"/>
              </a:rPr>
              <a:t>…</a:t>
            </a:r>
            <a:r>
              <a:rPr lang="zh-CN" altLang="zh-CN" sz="2400" smtClean="0">
                <a:ea typeface="宋体" panose="02010600030101010101" pitchFamily="2" charset="-122"/>
              </a:rPr>
              <a:t>可变参数名</a:t>
            </a:r>
            <a:r>
              <a:rPr lang="en-US" altLang="zh-CN" sz="2400" smtClean="0">
                <a:ea typeface="宋体" panose="02010600030101010101" pitchFamily="2" charset="-122"/>
              </a:rPr>
              <a:t>)</a:t>
            </a:r>
          </a:p>
          <a:p>
            <a:pPr>
              <a:buFontTx/>
              <a:buNone/>
            </a:pPr>
            <a:r>
              <a:rPr lang="en-US" altLang="zh-CN" sz="2400" smtClean="0">
                <a:ea typeface="宋体" panose="02010600030101010101" pitchFamily="2" charset="-122"/>
              </a:rPr>
              <a:t>     {</a:t>
            </a:r>
            <a:endParaRPr lang="zh-CN" altLang="zh-CN" sz="2400" smtClean="0">
              <a:ea typeface="宋体" panose="02010600030101010101" pitchFamily="2" charset="-122"/>
            </a:endParaRPr>
          </a:p>
          <a:p>
            <a:pPr>
              <a:buFontTx/>
              <a:buNone/>
            </a:pPr>
            <a:r>
              <a:rPr lang="en-US" altLang="zh-CN" sz="2400" smtClean="0">
                <a:ea typeface="宋体" panose="02010600030101010101" pitchFamily="2" charset="-122"/>
              </a:rPr>
              <a:t>        </a:t>
            </a:r>
            <a:r>
              <a:rPr lang="zh-CN" altLang="zh-CN" sz="2400" smtClean="0">
                <a:ea typeface="宋体" panose="02010600030101010101" pitchFamily="2" charset="-122"/>
              </a:rPr>
              <a:t>方法体</a:t>
            </a:r>
          </a:p>
          <a:p>
            <a:pPr>
              <a:buFontTx/>
              <a:buNone/>
            </a:pPr>
            <a:r>
              <a:rPr lang="en-US" altLang="zh-CN" sz="2400" smtClean="0">
                <a:ea typeface="宋体" panose="02010600030101010101" pitchFamily="2" charset="-122"/>
              </a:rPr>
              <a:t>     }</a:t>
            </a:r>
            <a:endParaRPr lang="zh-CN" altLang="zh-CN" sz="2400" smtClean="0">
              <a:ea typeface="宋体" panose="02010600030101010101" pitchFamily="2" charset="-122"/>
            </a:endParaRPr>
          </a:p>
          <a:p>
            <a:pPr eaLnBrk="1" hangingPunct="1">
              <a:lnSpc>
                <a:spcPts val="49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9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4" eaLnBrk="1" hangingPunct="1">
              <a:lnSpc>
                <a:spcPts val="4900"/>
              </a:lnSpc>
              <a:buClr>
                <a:schemeClr val="accent2"/>
              </a:buClr>
              <a:buFont typeface="Wingdings" panose="05000000000000000000" pitchFamily="2" charset="2"/>
              <a:buChar char="v"/>
            </a:pP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-71438" y="214313"/>
            <a:ext cx="8099426" cy="9271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6.4.3 </a:t>
            </a:r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方法中的可变参数</a:t>
            </a:r>
            <a:endParaRPr lang="en-US" altLang="zh-CN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00813" y="6286500"/>
            <a:ext cx="2185987" cy="434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04CFDA0-B2CB-4393-95A6-941335534F7B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26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28688"/>
            <a:ext cx="9144000" cy="5715000"/>
          </a:xfrm>
        </p:spPr>
        <p:txBody>
          <a:bodyPr/>
          <a:lstStyle/>
          <a:p>
            <a:pPr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以</a:t>
            </a: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当一个对象被创建之后，在调用该对象的方法时，也可以不定义对象的引用变量，而直接调用这个对象的方法，这样的对象叫做匿名对象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buFontTx/>
              <a:buNone/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例如，若将</a:t>
            </a:r>
          </a:p>
          <a:p>
            <a:pPr>
              <a:buFontTx/>
              <a:buNone/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     </a:t>
            </a:r>
            <a:r>
              <a:rPr lang="en-US" altLang="zh-CN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Cylinder volu=new Cylinder();</a:t>
            </a:r>
            <a:endParaRPr lang="zh-CN" altLang="zh-CN" b="1" smtClean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buFontTx/>
              <a:buNone/>
            </a:pPr>
            <a:r>
              <a:rPr lang="en-US" altLang="zh-CN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volu.SetCylinder(2.5, 5,3.14);</a:t>
            </a:r>
            <a:endParaRPr lang="zh-CN" altLang="zh-CN" b="1" smtClean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buFontTx/>
              <a:buNone/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    </a:t>
            </a: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改写为：</a:t>
            </a:r>
          </a:p>
          <a:p>
            <a:pPr>
              <a:buFontTx/>
              <a:buNone/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     </a:t>
            </a:r>
            <a:r>
              <a:rPr lang="en-US" altLang="zh-CN" b="1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new Cylinder().SetCylinder(2.5, 5,3.14);</a:t>
            </a:r>
            <a:endParaRPr lang="zh-CN" altLang="zh-CN" b="1" smtClean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buFontTx/>
              <a:buNone/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   </a:t>
            </a: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则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Cylinder()</a:t>
            </a:r>
            <a:r>
              <a:rPr lang="zh-CN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就是匿名对象。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eaLnBrk="1" hangingPunct="1">
              <a:lnSpc>
                <a:spcPts val="4500"/>
              </a:lnSpc>
              <a:buClr>
                <a:schemeClr val="accent2"/>
              </a:buClr>
              <a:buFontTx/>
              <a:buNone/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4" eaLnBrk="1" hangingPunct="1">
              <a:lnSpc>
                <a:spcPts val="4500"/>
              </a:lnSpc>
              <a:buClr>
                <a:schemeClr val="accent2"/>
              </a:buClr>
              <a:buFont typeface="Wingdings" panose="05000000000000000000" pitchFamily="2" charset="2"/>
              <a:buChar char="v"/>
            </a:pP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71438"/>
            <a:ext cx="9144000" cy="927101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6.5 </a:t>
            </a:r>
            <a:r>
              <a:rPr lang="zh-CN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匿名对象</a:t>
            </a:r>
            <a:endParaRPr lang="en-US" altLang="zh-CN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00813" y="6286500"/>
            <a:ext cx="2185987" cy="434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0D8244E-C943-4B54-8F78-906EB619727C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28713"/>
            <a:ext cx="9144000" cy="6143625"/>
          </a:xfrm>
          <a:ln>
            <a:miter lim="800000"/>
            <a:headEnd/>
            <a:tailEnd/>
          </a:ln>
          <a:extLst/>
        </p:spPr>
        <p:txBody>
          <a:bodyPr/>
          <a:lstStyle/>
          <a:p>
            <a:pPr eaLnBrk="1" hangingPunct="1">
              <a:lnSpc>
                <a:spcPts val="3600"/>
              </a:lnSpc>
              <a:buClr>
                <a:schemeClr val="accent2"/>
              </a:buClr>
              <a:buFontTx/>
              <a:buBlip>
                <a:blip r:embed="rId2"/>
              </a:buBlip>
              <a:defRPr/>
            </a:pPr>
            <a:r>
              <a:rPr lang="en-US" altLang="zh-CN" b="1" dirty="0" smtClean="0">
                <a:latin typeface="方正姚体" pitchFamily="2" charset="-122"/>
                <a:ea typeface="方正姚体" pitchFamily="2" charset="-122"/>
              </a:rPr>
              <a:t> 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以</a:t>
            </a:r>
            <a:r>
              <a:rPr lang="zh-CN" altLang="zh-CN" b="1" dirty="0" smtClean="0">
                <a:latin typeface="方正姚体" pitchFamily="2" charset="-122"/>
                <a:ea typeface="方正姚体" pitchFamily="2" charset="-122"/>
              </a:rPr>
              <a:t>使用匿名对象通常有如下两种情况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：</a:t>
            </a:r>
            <a:endParaRPr lang="en-US" altLang="zh-CN" b="1" dirty="0" smtClean="0">
              <a:latin typeface="方正姚体" pitchFamily="2" charset="-122"/>
              <a:ea typeface="方正姚体" pitchFamily="2" charset="-122"/>
            </a:endParaRPr>
          </a:p>
          <a:p>
            <a:pPr lvl="1" eaLnBrk="1" hangingPunct="1">
              <a:lnSpc>
                <a:spcPts val="3600"/>
              </a:lnSpc>
              <a:buClr>
                <a:schemeClr val="accent2"/>
              </a:buClr>
              <a:buFontTx/>
              <a:buBlip>
                <a:blip r:embed="rId3"/>
              </a:buBlip>
              <a:defRPr/>
            </a:pPr>
            <a:r>
              <a:rPr lang="zh-CN" altLang="zh-CN" sz="3200" b="1" dirty="0" smtClean="0">
                <a:latin typeface="方正姚体" pitchFamily="2" charset="-122"/>
                <a:ea typeface="方正姚体" pitchFamily="2" charset="-122"/>
              </a:rPr>
              <a:t>如果对一个对象只需要进行一次方法调用</a:t>
            </a:r>
            <a:r>
              <a:rPr lang="zh-CN" altLang="en-US" sz="3200" b="1" dirty="0" smtClean="0">
                <a:latin typeface="方正姚体" pitchFamily="2" charset="-122"/>
                <a:ea typeface="方正姚体" pitchFamily="2" charset="-122"/>
              </a:rPr>
              <a:t>。</a:t>
            </a:r>
            <a:endParaRPr lang="en-US" altLang="zh-CN" sz="3200" b="1" dirty="0" smtClean="0">
              <a:latin typeface="方正姚体" pitchFamily="2" charset="-122"/>
              <a:ea typeface="方正姚体" pitchFamily="2" charset="-122"/>
            </a:endParaRPr>
          </a:p>
          <a:p>
            <a:pPr lvl="1" eaLnBrk="1" hangingPunct="1">
              <a:lnSpc>
                <a:spcPts val="3600"/>
              </a:lnSpc>
              <a:buClr>
                <a:schemeClr val="accent2"/>
              </a:buClr>
              <a:buFontTx/>
              <a:buBlip>
                <a:blip r:embed="rId3"/>
              </a:buBlip>
              <a:defRPr/>
            </a:pPr>
            <a:r>
              <a:rPr lang="zh-CN" altLang="zh-CN" sz="3200" b="1" dirty="0" smtClean="0">
                <a:latin typeface="方正姚体" pitchFamily="2" charset="-122"/>
                <a:ea typeface="方正姚体" pitchFamily="2" charset="-122"/>
              </a:rPr>
              <a:t>将匿名对象做为实参传递给一个方法调用</a:t>
            </a:r>
            <a:r>
              <a:rPr lang="zh-CN" altLang="zh-CN" sz="3200" dirty="0" smtClean="0"/>
              <a:t>。</a:t>
            </a:r>
            <a:endParaRPr lang="en-US" altLang="zh-CN" sz="3200" dirty="0" smtClean="0"/>
          </a:p>
          <a:p>
            <a:pPr>
              <a:lnSpc>
                <a:spcPts val="3600"/>
              </a:lnSpc>
              <a:buFontTx/>
              <a:buNone/>
              <a:defRPr/>
            </a:pPr>
            <a:r>
              <a:rPr lang="en-US" altLang="zh-CN" b="1" dirty="0" smtClean="0">
                <a:latin typeface="方正姚体" pitchFamily="2" charset="-122"/>
                <a:ea typeface="方正姚体" pitchFamily="2" charset="-122"/>
              </a:rPr>
              <a:t>  </a:t>
            </a:r>
            <a:r>
              <a:rPr lang="zh-CN" altLang="en-US" b="1" dirty="0" smtClean="0">
                <a:latin typeface="方正姚体" pitchFamily="2" charset="-122"/>
                <a:ea typeface="方正姚体" pitchFamily="2" charset="-122"/>
              </a:rPr>
              <a:t>例</a:t>
            </a:r>
            <a:r>
              <a:rPr lang="en-US" altLang="zh-CN" b="1" dirty="0" smtClean="0">
                <a:latin typeface="方正姚体" pitchFamily="2" charset="-122"/>
                <a:ea typeface="方正姚体" pitchFamily="2" charset="-122"/>
              </a:rPr>
              <a:t>:</a:t>
            </a:r>
            <a:r>
              <a:rPr lang="zh-CN" altLang="zh-CN" b="1" dirty="0" smtClean="0">
                <a:latin typeface="方正姚体" pitchFamily="2" charset="-122"/>
                <a:ea typeface="方正姚体" pitchFamily="2" charset="-122"/>
              </a:rPr>
              <a:t>一个程序中有一个</a:t>
            </a:r>
            <a:r>
              <a:rPr lang="en-US" altLang="zh-CN" b="1" dirty="0" err="1" smtClean="0">
                <a:latin typeface="方正姚体" pitchFamily="2" charset="-122"/>
                <a:ea typeface="方正姚体" pitchFamily="2" charset="-122"/>
              </a:rPr>
              <a:t>getSomeOne</a:t>
            </a:r>
            <a:r>
              <a:rPr lang="en-US" altLang="zh-CN" b="1" dirty="0" smtClean="0">
                <a:latin typeface="方正姚体" pitchFamily="2" charset="-122"/>
                <a:ea typeface="方正姚体" pitchFamily="2" charset="-122"/>
              </a:rPr>
              <a:t>()</a:t>
            </a:r>
            <a:r>
              <a:rPr lang="zh-CN" altLang="zh-CN" b="1" dirty="0" smtClean="0">
                <a:latin typeface="方正姚体" pitchFamily="2" charset="-122"/>
                <a:ea typeface="方正姚体" pitchFamily="2" charset="-122"/>
              </a:rPr>
              <a:t>方法要接收一个</a:t>
            </a:r>
            <a:r>
              <a:rPr lang="en-US" altLang="zh-CN" b="1" dirty="0" err="1" smtClean="0">
                <a:latin typeface="方正姚体" pitchFamily="2" charset="-122"/>
                <a:ea typeface="方正姚体" pitchFamily="2" charset="-122"/>
              </a:rPr>
              <a:t>MyClass</a:t>
            </a:r>
            <a:r>
              <a:rPr lang="zh-CN" altLang="zh-CN" b="1" dirty="0" smtClean="0">
                <a:latin typeface="方正姚体" pitchFamily="2" charset="-122"/>
                <a:ea typeface="方正姚体" pitchFamily="2" charset="-122"/>
              </a:rPr>
              <a:t>类对象作为参数，方法的定义如下：</a:t>
            </a:r>
          </a:p>
          <a:p>
            <a:pPr>
              <a:lnSpc>
                <a:spcPts val="3000"/>
              </a:lnSpc>
              <a:buFontTx/>
              <a:buNone/>
              <a:defRPr/>
            </a:pPr>
            <a:r>
              <a:rPr lang="en-US" altLang="zh-CN" b="1" dirty="0" smtClean="0"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en-US" altLang="zh-CN" b="1" dirty="0" smtClean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public static void </a:t>
            </a:r>
            <a:r>
              <a:rPr lang="en-US" altLang="zh-CN" b="1" dirty="0" err="1" smtClean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getSomeOne</a:t>
            </a:r>
            <a:r>
              <a:rPr lang="en-US" altLang="zh-CN" b="1" dirty="0" smtClean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 (</a:t>
            </a:r>
            <a:r>
              <a:rPr lang="en-US" altLang="zh-CN" b="1" dirty="0" err="1" smtClean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MyClass</a:t>
            </a:r>
            <a:r>
              <a:rPr lang="en-US" altLang="zh-CN" b="1" dirty="0" smtClean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 c)</a:t>
            </a:r>
            <a:endParaRPr lang="zh-CN" altLang="zh-CN" b="1" dirty="0" smtClean="0">
              <a:solidFill>
                <a:srgbClr val="0000FF"/>
              </a:solidFill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ts val="2300"/>
              </a:lnSpc>
              <a:buFontTx/>
              <a:buNone/>
              <a:defRPr/>
            </a:pPr>
            <a:r>
              <a:rPr lang="en-US" altLang="zh-CN" b="1" dirty="0" smtClean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    {</a:t>
            </a:r>
            <a:endParaRPr lang="zh-CN" altLang="zh-CN" b="1" dirty="0" smtClean="0">
              <a:solidFill>
                <a:srgbClr val="0000FF"/>
              </a:solidFill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ts val="2300"/>
              </a:lnSpc>
              <a:buFontTx/>
              <a:buNone/>
              <a:defRPr/>
            </a:pPr>
            <a:r>
              <a:rPr lang="en-US" altLang="zh-CN" b="1" dirty="0" smtClean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        </a:t>
            </a:r>
            <a:r>
              <a:rPr lang="zh-CN" altLang="zh-CN" b="1" dirty="0" smtClean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……</a:t>
            </a:r>
          </a:p>
          <a:p>
            <a:pPr>
              <a:lnSpc>
                <a:spcPts val="2300"/>
              </a:lnSpc>
              <a:buFontTx/>
              <a:buNone/>
              <a:defRPr/>
            </a:pPr>
            <a:r>
              <a:rPr lang="en-US" altLang="zh-CN" b="1" dirty="0" smtClean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     }</a:t>
            </a:r>
            <a:endParaRPr lang="zh-CN" altLang="zh-CN" b="1" dirty="0" smtClean="0">
              <a:solidFill>
                <a:srgbClr val="0000FF"/>
              </a:solidFill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ts val="3600"/>
              </a:lnSpc>
              <a:buFontTx/>
              <a:buNone/>
              <a:defRPr/>
            </a:pPr>
            <a:r>
              <a:rPr lang="en-US" altLang="zh-CN" b="1" dirty="0" smtClean="0">
                <a:latin typeface="方正姚体" pitchFamily="2" charset="-122"/>
                <a:ea typeface="方正姚体" pitchFamily="2" charset="-122"/>
              </a:rPr>
              <a:t>     </a:t>
            </a:r>
            <a:r>
              <a:rPr lang="zh-CN" altLang="zh-CN" b="1" dirty="0" smtClean="0">
                <a:latin typeface="方正姚体" pitchFamily="2" charset="-122"/>
                <a:ea typeface="方正姚体" pitchFamily="2" charset="-122"/>
              </a:rPr>
              <a:t>可以用下面的语句调用这个方法。</a:t>
            </a:r>
          </a:p>
          <a:p>
            <a:pPr>
              <a:lnSpc>
                <a:spcPts val="3600"/>
              </a:lnSpc>
              <a:buFontTx/>
              <a:buNone/>
              <a:defRPr/>
            </a:pPr>
            <a:r>
              <a:rPr lang="en-US" altLang="zh-CN" b="1" dirty="0" smtClean="0">
                <a:latin typeface="方正姚体" pitchFamily="2" charset="-122"/>
                <a:ea typeface="方正姚体" pitchFamily="2" charset="-122"/>
              </a:rPr>
              <a:t>                   </a:t>
            </a:r>
            <a:r>
              <a:rPr lang="en-US" altLang="zh-CN" b="1" dirty="0" err="1" smtClean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getSomeOne</a:t>
            </a:r>
            <a:r>
              <a:rPr lang="en-US" altLang="zh-CN" b="1" dirty="0" smtClean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(new </a:t>
            </a:r>
            <a:r>
              <a:rPr lang="en-US" altLang="zh-CN" b="1" dirty="0" err="1" smtClean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MyClass</a:t>
            </a:r>
            <a:r>
              <a:rPr lang="en-US" altLang="zh-CN" b="1" dirty="0" smtClean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( ) );</a:t>
            </a:r>
          </a:p>
          <a:p>
            <a:pPr lvl="5">
              <a:lnSpc>
                <a:spcPts val="4500"/>
              </a:lnSpc>
              <a:buClr>
                <a:schemeClr val="accent2"/>
              </a:buClr>
              <a:buFont typeface="Wingdings" pitchFamily="2" charset="2"/>
              <a:buChar char="v"/>
              <a:defRPr/>
            </a:pPr>
            <a:endParaRPr lang="en-US" altLang="zh-CN" dirty="0" smtClean="0">
              <a:ea typeface="宋体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71438"/>
            <a:ext cx="9144000" cy="927101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6.5 </a:t>
            </a:r>
            <a:r>
              <a:rPr lang="zh-CN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匿名对象</a:t>
            </a:r>
            <a:endParaRPr lang="en-US" altLang="zh-CN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00813" y="6286500"/>
            <a:ext cx="2185987" cy="4349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CA0C240-521E-48A3-90CF-C0565CA1E464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28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日期占位符 1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fld id="{F615C95E-C000-4921-8CAD-15FEAF44B3DF}" type="datetime1">
              <a:rPr lang="zh-CN" altLang="en-US" sz="1400" smtClean="0">
                <a:latin typeface="Times New Roman" panose="02020603050405020304" pitchFamily="18" charset="0"/>
                <a:ea typeface="宋体" panose="02010600030101010101" pitchFamily="2" charset="-122"/>
              </a:rPr>
              <a:pPr/>
              <a:t>2018/8/31</a:t>
            </a:fld>
            <a:endParaRPr lang="en-US" altLang="zh-CN" sz="140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5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5997575" y="6477000"/>
            <a:ext cx="2895600" cy="30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algn="r"/>
            <a:fld id="{41C54B4A-0FE9-4E3C-AB01-998A3D30C43A}" type="slidenum"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pPr algn="r"/>
              <a:t>29</a:t>
            </a:fld>
            <a:endParaRPr lang="en-US" altLang="zh-CN" sz="20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6" name="AutoShape 1026"/>
          <p:cNvSpPr>
            <a:spLocks noChangeArrowheads="1"/>
          </p:cNvSpPr>
          <p:nvPr/>
        </p:nvSpPr>
        <p:spPr bwMode="auto">
          <a:xfrm>
            <a:off x="1524000" y="1371600"/>
            <a:ext cx="5334000" cy="36576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FFFF99"/>
              </a:gs>
              <a:gs pos="100000">
                <a:srgbClr val="767647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urier New" panose="02070309020205020404" pitchFamily="49" charset="0"/>
              </a:defRPr>
            </a:lvl9pPr>
          </a:lstStyle>
          <a:p>
            <a:pPr algn="ctr"/>
            <a:r>
              <a:rPr lang="zh-CN" altLang="en-US" sz="10600">
                <a:ea typeface="宋体" panose="02010600030101010101" pitchFamily="2" charset="-122"/>
              </a:rPr>
              <a:t>再见！</a:t>
            </a:r>
          </a:p>
        </p:txBody>
      </p:sp>
    </p:spTree>
    <p:extLst>
      <p:ext uri="{BB962C8B-B14F-4D97-AF65-F5344CB8AC3E}">
        <p14:creationId xmlns:p14="http://schemas.microsoft.com/office/powerpoint/2010/main" val="259753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69875"/>
            <a:ext cx="8229600" cy="927100"/>
          </a:xfrm>
        </p:spPr>
        <p:txBody>
          <a:bodyPr/>
          <a:lstStyle/>
          <a:p>
            <a:pPr algn="ctr">
              <a:defRPr/>
            </a:pPr>
            <a:r>
              <a:rPr lang="zh-CN" altLang="en-US" sz="4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程序设计的发展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96988"/>
            <a:ext cx="8964612" cy="5661025"/>
          </a:xfrm>
        </p:spPr>
        <p:txBody>
          <a:bodyPr/>
          <a:lstStyle/>
          <a:p>
            <a:pPr>
              <a:lnSpc>
                <a:spcPts val="4300"/>
              </a:lnSpc>
              <a:buFontTx/>
              <a:buBlip>
                <a:blip r:embed="rId2"/>
              </a:buBlip>
            </a:pPr>
            <a:r>
              <a:rPr lang="zh-CN" altLang="en-US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非结构化阶段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：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20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世纪五、六十年代，关注与算法实现有关的技术问题和效率问题上，很少关注程序设计的方法问题。使得软件的复用和维护都极为困难。</a:t>
            </a:r>
          </a:p>
          <a:p>
            <a:pPr>
              <a:lnSpc>
                <a:spcPts val="4300"/>
              </a:lnSpc>
              <a:buFontTx/>
              <a:buBlip>
                <a:blip r:embed="rId2"/>
              </a:buBlip>
            </a:pPr>
            <a:r>
              <a:rPr lang="zh-CN" altLang="en-US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结构化阶段（面向过程）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：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20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世纪七、八十年代将问题按功能分模块处理且每一模块的内部均是由顺序、选择和循环三种基本结构组成。</a:t>
            </a:r>
          </a:p>
          <a:p>
            <a:pPr>
              <a:lnSpc>
                <a:spcPts val="4300"/>
              </a:lnSpc>
              <a:buFontTx/>
              <a:buBlip>
                <a:blip r:embed="rId2"/>
              </a:buBlip>
            </a:pPr>
            <a:r>
              <a:rPr lang="zh-CN" altLang="en-US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面向对象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阶段：出现于</a:t>
            </a: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20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世纪八十年代末，九十年代以来的软件设计主流。</a:t>
            </a:r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4067175" y="1628775"/>
            <a:ext cx="4105275" cy="1800225"/>
          </a:xfrm>
          <a:prstGeom prst="wedgeEllipseCallout">
            <a:avLst>
              <a:gd name="adj1" fmla="val -49380"/>
              <a:gd name="adj2" fmla="val 69755"/>
            </a:avLst>
          </a:prstGeom>
          <a:solidFill>
            <a:srgbClr val="FFCCFF"/>
          </a:solidFill>
          <a:ln w="12700">
            <a:solidFill>
              <a:srgbClr val="0000FF"/>
            </a:solidFill>
            <a:miter lim="800000"/>
            <a:headEnd/>
            <a:tailEnd/>
          </a:ln>
          <a:effectLst>
            <a:prstShdw prst="shdw17" dist="17961" dir="2700000">
              <a:srgbClr val="997A99"/>
            </a:prstShdw>
          </a:effec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ea typeface="隶书" panose="02010509060101010101" pitchFamily="49" charset="-122"/>
              </a:rPr>
              <a:t>以包含</a:t>
            </a:r>
            <a:r>
              <a:rPr lang="zh-CN" altLang="en-US" sz="2400" b="1">
                <a:solidFill>
                  <a:schemeClr val="accent1"/>
                </a:solidFill>
                <a:ea typeface="隶书" panose="02010509060101010101" pitchFamily="49" charset="-122"/>
              </a:rPr>
              <a:t>算法</a:t>
            </a:r>
            <a:r>
              <a:rPr lang="zh-CN" altLang="en-US" sz="2400" b="1">
                <a:solidFill>
                  <a:srgbClr val="0000FF"/>
                </a:solidFill>
                <a:ea typeface="隶书" panose="02010509060101010101" pitchFamily="49" charset="-122"/>
              </a:rPr>
              <a:t>的</a:t>
            </a:r>
            <a:r>
              <a:rPr lang="zh-CN" altLang="en-US" sz="2400" b="1">
                <a:solidFill>
                  <a:schemeClr val="accent1"/>
                </a:solidFill>
                <a:ea typeface="隶书" panose="02010509060101010101" pitchFamily="49" charset="-122"/>
              </a:rPr>
              <a:t>函数</a:t>
            </a:r>
            <a:r>
              <a:rPr lang="zh-CN" altLang="en-US" sz="2400" b="1">
                <a:solidFill>
                  <a:srgbClr val="0000FF"/>
                </a:solidFill>
                <a:ea typeface="隶书" panose="02010509060101010101" pitchFamily="49" charset="-122"/>
              </a:rPr>
              <a:t>为中心来编写程序；按照自顶向下、逐步求精的方法。</a:t>
            </a:r>
            <a:endParaRPr lang="en-US" altLang="zh-CN" sz="2400" b="1">
              <a:solidFill>
                <a:srgbClr val="0000FF"/>
              </a:solidFill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71438" y="981075"/>
            <a:ext cx="9144001" cy="4929188"/>
          </a:xfrm>
        </p:spPr>
        <p:txBody>
          <a:bodyPr/>
          <a:lstStyle/>
          <a:p>
            <a:pPr eaLnBrk="1" hangingPunct="1">
              <a:lnSpc>
                <a:spcPts val="49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面向对象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900"/>
              </a:lnSpc>
              <a:buFontTx/>
              <a:buBlip>
                <a:blip r:embed="rId3"/>
              </a:buBlip>
            </a:pP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类</a:t>
            </a: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(Class)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和对象（</a:t>
            </a: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Object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）是面向对象程序设计方法中最核心的概念。</a:t>
            </a:r>
            <a:endParaRPr lang="en-US" altLang="zh-CN" sz="32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900"/>
              </a:lnSpc>
              <a:buFontTx/>
              <a:buBlip>
                <a:blip r:embed="rId3"/>
              </a:buBlip>
            </a:pP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类是对某一类事物的描述</a:t>
            </a: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(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共性</a:t>
            </a: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)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，是抽象的、概念上的定义；而对象则是实际存在的属该类事物的具体的个体（个性），因而也称为实例</a:t>
            </a: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(Instance) 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8195" name="灯片编号占位符 3"/>
          <p:cNvSpPr txBox="1">
            <a:spLocks noGrp="1"/>
          </p:cNvSpPr>
          <p:nvPr/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0A67C86F-4D93-4C1A-A77F-0701201A5AF9}" type="slidenum">
              <a:rPr lang="en-US" altLang="zh-CN" sz="1400">
                <a:ea typeface="宋体" panose="02010600030101010101" pitchFamily="2" charset="-122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en-US" altLang="zh-CN" sz="1400">
              <a:ea typeface="宋体" panose="02010600030101010101" pitchFamily="2" charset="-122"/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0" y="73025"/>
            <a:ext cx="9144000" cy="927100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US" altLang="zh-CN" sz="4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+mj-cs"/>
              </a:rPr>
              <a:t>6.1 </a:t>
            </a:r>
            <a:r>
              <a:rPr lang="zh-CN" altLang="en-US" sz="48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+mj-cs"/>
              </a:rPr>
              <a:t>类的基本概念</a:t>
            </a:r>
            <a:endParaRPr lang="en-US" altLang="zh-CN" sz="4800" b="1" kern="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1438" y="1052513"/>
            <a:ext cx="9786938" cy="2286000"/>
          </a:xfrm>
        </p:spPr>
        <p:txBody>
          <a:bodyPr/>
          <a:lstStyle/>
          <a:p>
            <a:pPr eaLnBrk="1" hangingPunct="1"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类的基本概念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500"/>
              </a:lnSpc>
              <a:buFontTx/>
              <a:buBlip>
                <a:blip r:embed="rId3"/>
              </a:buBlip>
            </a:pP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例子。汽车设计图就是“汽车类”，由这个图</a:t>
            </a:r>
          </a:p>
          <a:p>
            <a:pPr lvl="1" eaLnBrk="1" hangingPunct="1">
              <a:lnSpc>
                <a:spcPts val="4500"/>
              </a:lnSpc>
              <a:buFontTx/>
              <a:buNone/>
            </a:pP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 纸设计出来的若干个汽车就是按照该类生产出</a:t>
            </a:r>
          </a:p>
          <a:p>
            <a:pPr lvl="1" eaLnBrk="1" hangingPunct="1">
              <a:lnSpc>
                <a:spcPts val="4500"/>
              </a:lnSpc>
              <a:buFontTx/>
              <a:buNone/>
            </a:pP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 的“汽车对象”。</a:t>
            </a:r>
            <a:endParaRPr lang="en-US" altLang="zh-CN" sz="32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500"/>
              </a:lnSpc>
              <a:buFontTx/>
              <a:buNone/>
            </a:pP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</a:p>
          <a:p>
            <a:pPr lvl="1" eaLnBrk="1" hangingPunct="1">
              <a:lnSpc>
                <a:spcPts val="4500"/>
              </a:lnSpc>
              <a:buFontTx/>
              <a:buBlip>
                <a:blip r:embed="rId3"/>
              </a:buBlip>
            </a:pP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2" eaLnBrk="1" hangingPunct="1">
              <a:buFontTx/>
              <a:buNone/>
            </a:pPr>
            <a:endParaRPr lang="zh-CN" altLang="en-US" smtClean="0">
              <a:ea typeface="宋体" panose="02010600030101010101" pitchFamily="2" charset="-122"/>
            </a:endParaRPr>
          </a:p>
          <a:p>
            <a:pPr lvl="2" eaLnBrk="1" hangingPunct="1">
              <a:buClr>
                <a:schemeClr val="accent2"/>
              </a:buClr>
              <a:buFont typeface="Wingdings" panose="05000000000000000000" pitchFamily="2" charset="2"/>
              <a:buChar char="v"/>
            </a:pP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73025"/>
            <a:ext cx="8229600" cy="9271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6.1 </a:t>
            </a:r>
            <a:r>
              <a:rPr lang="zh-CN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类的基本概念</a:t>
            </a:r>
            <a:endParaRPr lang="en-US" altLang="zh-CN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2" name="Group 1029"/>
          <p:cNvGrpSpPr>
            <a:grpSpLocks/>
          </p:cNvGrpSpPr>
          <p:nvPr/>
        </p:nvGrpSpPr>
        <p:grpSpPr bwMode="auto">
          <a:xfrm>
            <a:off x="2241550" y="3394075"/>
            <a:ext cx="5715000" cy="3130550"/>
            <a:chOff x="2498" y="5318"/>
            <a:chExt cx="5100" cy="3024"/>
          </a:xfrm>
        </p:grpSpPr>
        <p:grpSp>
          <p:nvGrpSpPr>
            <p:cNvPr id="9222" name="Group 1030"/>
            <p:cNvGrpSpPr>
              <a:grpSpLocks/>
            </p:cNvGrpSpPr>
            <p:nvPr/>
          </p:nvGrpSpPr>
          <p:grpSpPr bwMode="auto">
            <a:xfrm>
              <a:off x="2498" y="5318"/>
              <a:ext cx="5100" cy="2808"/>
              <a:chOff x="2498" y="4538"/>
              <a:chExt cx="5100" cy="2808"/>
            </a:xfrm>
          </p:grpSpPr>
          <p:grpSp>
            <p:nvGrpSpPr>
              <p:cNvPr id="9226" name="Group 1031"/>
              <p:cNvGrpSpPr>
                <a:grpSpLocks/>
              </p:cNvGrpSpPr>
              <p:nvPr/>
            </p:nvGrpSpPr>
            <p:grpSpPr bwMode="auto">
              <a:xfrm>
                <a:off x="2498" y="6292"/>
                <a:ext cx="5100" cy="1054"/>
                <a:chOff x="2498" y="6292"/>
                <a:chExt cx="5100" cy="1054"/>
              </a:xfrm>
            </p:grpSpPr>
            <p:pic>
              <p:nvPicPr>
                <p:cNvPr id="9234" name="Picture 1032" descr="qc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38" y="6296"/>
                  <a:ext cx="1500" cy="10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235" name="Picture 1033" descr="qc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098" y="6296"/>
                  <a:ext cx="1500" cy="10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236" name="Picture 1034" descr="qc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98" y="6292"/>
                  <a:ext cx="1500" cy="10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9227" name="Line 1035"/>
              <p:cNvSpPr>
                <a:spLocks noChangeShapeType="1"/>
              </p:cNvSpPr>
              <p:nvPr/>
            </p:nvSpPr>
            <p:spPr bwMode="auto">
              <a:xfrm flipV="1">
                <a:off x="3218" y="6098"/>
                <a:ext cx="378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28" name="Line 1036"/>
              <p:cNvSpPr>
                <a:spLocks noChangeShapeType="1"/>
              </p:cNvSpPr>
              <p:nvPr/>
            </p:nvSpPr>
            <p:spPr bwMode="auto">
              <a:xfrm>
                <a:off x="3218" y="6098"/>
                <a:ext cx="0" cy="46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29" name="Line 1037"/>
              <p:cNvSpPr>
                <a:spLocks noChangeShapeType="1"/>
              </p:cNvSpPr>
              <p:nvPr/>
            </p:nvSpPr>
            <p:spPr bwMode="auto">
              <a:xfrm>
                <a:off x="5093" y="5786"/>
                <a:ext cx="0" cy="7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0" name="Line 1038"/>
              <p:cNvSpPr>
                <a:spLocks noChangeShapeType="1"/>
              </p:cNvSpPr>
              <p:nvPr/>
            </p:nvSpPr>
            <p:spPr bwMode="auto">
              <a:xfrm>
                <a:off x="6998" y="6098"/>
                <a:ext cx="0" cy="46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9231" name="Group 1039"/>
              <p:cNvGrpSpPr>
                <a:grpSpLocks/>
              </p:cNvGrpSpPr>
              <p:nvPr/>
            </p:nvGrpSpPr>
            <p:grpSpPr bwMode="auto">
              <a:xfrm>
                <a:off x="4103" y="4538"/>
                <a:ext cx="1980" cy="1404"/>
                <a:chOff x="1238" y="4538"/>
                <a:chExt cx="1980" cy="1404"/>
              </a:xfrm>
            </p:grpSpPr>
            <p:sp>
              <p:nvSpPr>
                <p:cNvPr id="9232" name="Rectangle 1040"/>
                <p:cNvSpPr>
                  <a:spLocks noChangeArrowheads="1"/>
                </p:cNvSpPr>
                <p:nvPr/>
              </p:nvSpPr>
              <p:spPr bwMode="auto">
                <a:xfrm>
                  <a:off x="1238" y="4538"/>
                  <a:ext cx="1980" cy="1404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just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>
                      <a:ea typeface="宋体" panose="02010600030101010101" pitchFamily="2" charset="-122"/>
                    </a:rPr>
                    <a:t>汽车设计图</a:t>
                  </a:r>
                </a:p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en-US" altLang="zh-CN" sz="1800" b="1">
                    <a:ea typeface="宋体" panose="02010600030101010101" pitchFamily="2" charset="-122"/>
                  </a:endParaRPr>
                </a:p>
              </p:txBody>
            </p:sp>
            <p:pic>
              <p:nvPicPr>
                <p:cNvPr id="9233" name="Picture 1041" descr="qc"/>
                <p:cNvPicPr>
                  <a:picLocks noChangeAspect="1" noChangeArrowheads="1"/>
                </p:cNvPicPr>
                <p:nvPr/>
              </p:nvPicPr>
              <p:blipFill>
                <a:blip r:embed="rId4">
                  <a:lum bright="40000" contrast="-52000"/>
                  <a:grayscl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3" y="4892"/>
                  <a:ext cx="1500" cy="10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9223" name="Rectangle 1042"/>
            <p:cNvSpPr>
              <a:spLocks noChangeArrowheads="1"/>
            </p:cNvSpPr>
            <p:nvPr/>
          </p:nvSpPr>
          <p:spPr bwMode="auto">
            <a:xfrm>
              <a:off x="2918" y="8030"/>
              <a:ext cx="720" cy="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ea typeface="宋体" panose="02010600030101010101" pitchFamily="2" charset="-122"/>
                </a:rPr>
                <a:t>第</a:t>
              </a:r>
              <a:r>
                <a:rPr lang="en-US" altLang="zh-CN" sz="1800" b="1">
                  <a:ea typeface="宋体" panose="02010600030101010101" pitchFamily="2" charset="-122"/>
                </a:rPr>
                <a:t>1</a:t>
              </a:r>
              <a:r>
                <a:rPr lang="zh-CN" altLang="en-US" sz="1800" b="1">
                  <a:ea typeface="宋体" panose="02010600030101010101" pitchFamily="2" charset="-122"/>
                </a:rPr>
                <a:t>辆</a:t>
              </a:r>
            </a:p>
          </p:txBody>
        </p:sp>
        <p:sp>
          <p:nvSpPr>
            <p:cNvPr id="9224" name="Rectangle 1043"/>
            <p:cNvSpPr>
              <a:spLocks noChangeArrowheads="1"/>
            </p:cNvSpPr>
            <p:nvPr/>
          </p:nvSpPr>
          <p:spPr bwMode="auto">
            <a:xfrm>
              <a:off x="4688" y="8030"/>
              <a:ext cx="720" cy="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ea typeface="宋体" panose="02010600030101010101" pitchFamily="2" charset="-122"/>
                </a:rPr>
                <a:t>第</a:t>
              </a:r>
              <a:r>
                <a:rPr lang="en-US" altLang="zh-CN" sz="1800" b="1">
                  <a:ea typeface="宋体" panose="02010600030101010101" pitchFamily="2" charset="-122"/>
                </a:rPr>
                <a:t>2</a:t>
              </a:r>
              <a:r>
                <a:rPr lang="zh-CN" altLang="en-US" sz="1800" b="1">
                  <a:ea typeface="宋体" panose="02010600030101010101" pitchFamily="2" charset="-122"/>
                </a:rPr>
                <a:t>辆</a:t>
              </a:r>
            </a:p>
          </p:txBody>
        </p:sp>
        <p:sp>
          <p:nvSpPr>
            <p:cNvPr id="9225" name="Rectangle 1044"/>
            <p:cNvSpPr>
              <a:spLocks noChangeArrowheads="1"/>
            </p:cNvSpPr>
            <p:nvPr/>
          </p:nvSpPr>
          <p:spPr bwMode="auto">
            <a:xfrm>
              <a:off x="6533" y="8015"/>
              <a:ext cx="720" cy="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ea typeface="宋体" panose="02010600030101010101" pitchFamily="2" charset="-122"/>
                </a:rPr>
                <a:t>第</a:t>
              </a:r>
              <a:r>
                <a:rPr lang="en-US" altLang="zh-CN" sz="1800" b="1">
                  <a:ea typeface="宋体" panose="02010600030101010101" pitchFamily="2" charset="-122"/>
                </a:rPr>
                <a:t>3</a:t>
              </a:r>
              <a:r>
                <a:rPr lang="zh-CN" altLang="en-US" sz="1800" b="1">
                  <a:ea typeface="宋体" panose="02010600030101010101" pitchFamily="2" charset="-122"/>
                </a:rPr>
                <a:t>辆</a:t>
              </a:r>
            </a:p>
          </p:txBody>
        </p:sp>
      </p:grpSp>
      <p:sp>
        <p:nvSpPr>
          <p:cNvPr id="9221" name="灯片编号占位符 2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5C9F825-A7FA-447A-BB65-EA30DF6CB909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1438" y="981075"/>
            <a:ext cx="9144001" cy="5732463"/>
          </a:xfrm>
        </p:spPr>
        <p:txBody>
          <a:bodyPr/>
          <a:lstStyle/>
          <a:p>
            <a:pPr eaLnBrk="1" hangingPunct="1">
              <a:lnSpc>
                <a:spcPts val="39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类的基本概念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200"/>
              </a:lnSpc>
              <a:buFontTx/>
              <a:buBlip>
                <a:blip r:embed="rId3"/>
              </a:buBlip>
            </a:pP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类描述了对象的属性（静态特征）和对象的行为（动态特征）。类是对象的模板、图纸。</a:t>
            </a:r>
            <a:endParaRPr lang="en-US" altLang="zh-CN" sz="32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200"/>
              </a:lnSpc>
              <a:buFontTx/>
              <a:buBlip>
                <a:blip r:embed="rId3"/>
              </a:buBlip>
            </a:pP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对象</a:t>
            </a: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(Object)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则是类</a:t>
            </a: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(Class)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的一个实例</a:t>
            </a: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(Instance)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，是个实实在在的个体。</a:t>
            </a:r>
          </a:p>
          <a:p>
            <a:pPr lvl="1" eaLnBrk="1" hangingPunct="1">
              <a:lnSpc>
                <a:spcPts val="4200"/>
              </a:lnSpc>
              <a:buFontTx/>
              <a:buBlip>
                <a:blip r:embed="rId3"/>
              </a:buBlip>
            </a:pP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如果将对象比做汽车，那么类就是汽车的设计图纸。</a:t>
            </a:r>
            <a:endParaRPr lang="en-US" altLang="zh-CN" sz="32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200"/>
              </a:lnSpc>
              <a:buFontTx/>
              <a:buBlip>
                <a:blip r:embed="rId3"/>
              </a:buBlip>
            </a:pP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面向对象程序设计思想的重点是类的设计，而不是对象的设计。 </a:t>
            </a:r>
            <a:endParaRPr lang="en-US" altLang="zh-CN" sz="3200" smtClean="0"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73025"/>
            <a:ext cx="9144000" cy="9271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6.1 </a:t>
            </a:r>
            <a:r>
              <a:rPr lang="zh-CN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类的基本概念</a:t>
            </a:r>
            <a:endParaRPr lang="en-US" altLang="zh-CN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34F4A86-2D52-470D-A8B5-F51A484CF27B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zh-CN" sz="1400"/>
          </a:p>
        </p:txBody>
      </p:sp>
      <p:sp>
        <p:nvSpPr>
          <p:cNvPr id="9221" name="AutoShape 4"/>
          <p:cNvSpPr>
            <a:spLocks noChangeArrowheads="1"/>
          </p:cNvSpPr>
          <p:nvPr/>
        </p:nvSpPr>
        <p:spPr bwMode="auto">
          <a:xfrm>
            <a:off x="4000500" y="1428750"/>
            <a:ext cx="3429000" cy="1357313"/>
          </a:xfrm>
          <a:prstGeom prst="wedgeEllipseCallout">
            <a:avLst>
              <a:gd name="adj1" fmla="val -49380"/>
              <a:gd name="adj2" fmla="val 69755"/>
            </a:avLst>
          </a:prstGeom>
          <a:solidFill>
            <a:srgbClr val="FFCCFF"/>
          </a:solidFill>
          <a:ln w="12700">
            <a:solidFill>
              <a:srgbClr val="0000FF"/>
            </a:solidFill>
            <a:miter lim="800000"/>
            <a:headEnd/>
            <a:tailEnd/>
          </a:ln>
          <a:effectLst>
            <a:prstShdw prst="shdw17" dist="17961" dir="2700000">
              <a:srgbClr val="997A99"/>
            </a:prstShdw>
          </a:effec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一个类可以对应多个对象。</a:t>
            </a:r>
            <a:endParaRPr lang="en-US" altLang="zh-CN" sz="2400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1438" y="1143000"/>
            <a:ext cx="9144001" cy="5715000"/>
          </a:xfrm>
        </p:spPr>
        <p:txBody>
          <a:bodyPr/>
          <a:lstStyle/>
          <a:p>
            <a:pPr eaLnBrk="1" hangingPunct="1">
              <a:lnSpc>
                <a:spcPts val="50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类的构成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5000"/>
              </a:lnSpc>
              <a:buFontTx/>
              <a:buBlip>
                <a:blip r:embed="rId3"/>
              </a:buBlip>
            </a:pP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类由</a:t>
            </a:r>
            <a:r>
              <a:rPr lang="zh-CN" altLang="en-US" sz="32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数据成员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与</a:t>
            </a:r>
            <a:r>
              <a:rPr lang="zh-CN" altLang="en-US" sz="32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函数成员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封装而成。</a:t>
            </a:r>
            <a:endParaRPr lang="en-US" altLang="zh-CN" sz="32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5000"/>
              </a:lnSpc>
              <a:buFontTx/>
              <a:buBlip>
                <a:blip r:embed="rId3"/>
              </a:buBlip>
            </a:pP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Java</a:t>
            </a:r>
            <a:r>
              <a:rPr lang="zh-CN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语言把数据成员称为域变量、属性、成员变量等；而把函数成员称为成员方法，简称为方法。</a:t>
            </a:r>
            <a:endParaRPr lang="en-US" altLang="zh-CN" sz="32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5000"/>
              </a:lnSpc>
              <a:buFontTx/>
              <a:buBlip>
                <a:blip r:embed="rId3"/>
              </a:buBlip>
            </a:pP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举例：圆柱体类</a:t>
            </a:r>
            <a:r>
              <a:rPr lang="zh-CN" altLang="en-US" sz="36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en-US" altLang="zh-CN" sz="3600" smtClean="0"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73025"/>
            <a:ext cx="9144000" cy="9271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6.1 </a:t>
            </a:r>
            <a:r>
              <a:rPr lang="zh-CN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类的基本概念</a:t>
            </a:r>
            <a:endParaRPr lang="en-US" altLang="zh-CN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椭圆形标注 3"/>
          <p:cNvSpPr>
            <a:spLocks noChangeArrowheads="1"/>
          </p:cNvSpPr>
          <p:nvPr/>
        </p:nvSpPr>
        <p:spPr bwMode="auto">
          <a:xfrm>
            <a:off x="1785938" y="714375"/>
            <a:ext cx="2428875" cy="1214438"/>
          </a:xfrm>
          <a:prstGeom prst="wedgeEllipseCallout">
            <a:avLst>
              <a:gd name="adj1" fmla="val -44866"/>
              <a:gd name="adj2" fmla="val 64106"/>
            </a:avLst>
          </a:prstGeom>
          <a:solidFill>
            <a:srgbClr val="FFCCFF"/>
          </a:solidFill>
          <a:ln w="19050" algn="ctr">
            <a:solidFill>
              <a:srgbClr val="0000FF"/>
            </a:solidFill>
            <a:miter lim="800000"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ea typeface="隶书" panose="02010509060101010101" pitchFamily="49" charset="-122"/>
              </a:rPr>
              <a:t>属性</a:t>
            </a:r>
            <a:endParaRPr lang="en-US" altLang="zh-CN" sz="2400" b="1">
              <a:solidFill>
                <a:srgbClr val="0000FF"/>
              </a:solidFill>
              <a:ea typeface="隶书" panose="02010509060101010101" pitchFamily="49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ea typeface="隶书" panose="02010509060101010101" pitchFamily="49" charset="-122"/>
              </a:rPr>
              <a:t>（静态特征）</a:t>
            </a:r>
            <a:endParaRPr lang="en-US" altLang="zh-CN" sz="2400" b="1">
              <a:solidFill>
                <a:srgbClr val="0000FF"/>
              </a:solidFill>
              <a:ea typeface="隶书" panose="02010509060101010101" pitchFamily="49" charset="-122"/>
            </a:endParaRPr>
          </a:p>
        </p:txBody>
      </p:sp>
      <p:sp>
        <p:nvSpPr>
          <p:cNvPr id="5" name="椭圆形标注 4"/>
          <p:cNvSpPr>
            <a:spLocks noChangeArrowheads="1"/>
          </p:cNvSpPr>
          <p:nvPr/>
        </p:nvSpPr>
        <p:spPr bwMode="auto">
          <a:xfrm>
            <a:off x="4429125" y="857250"/>
            <a:ext cx="2571750" cy="1000125"/>
          </a:xfrm>
          <a:prstGeom prst="wedgeEllipseCallout">
            <a:avLst>
              <a:gd name="adj1" fmla="val -54727"/>
              <a:gd name="adj2" fmla="val 70162"/>
            </a:avLst>
          </a:prstGeom>
          <a:solidFill>
            <a:srgbClr val="FFCCFF"/>
          </a:solidFill>
          <a:ln w="19050" algn="ctr">
            <a:solidFill>
              <a:srgbClr val="0000FF"/>
            </a:solidFill>
            <a:miter lim="800000"/>
            <a:headEnd/>
            <a:tailEnd/>
          </a:ln>
          <a:effectLst>
            <a:prstShdw prst="shdw17" dist="17961" dir="2700000">
              <a:srgbClr val="000099"/>
            </a:prstShdw>
          </a:effec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ea typeface="隶书" panose="02010509060101010101" pitchFamily="49" charset="-122"/>
              </a:rPr>
              <a:t>行为</a:t>
            </a:r>
            <a:endParaRPr lang="en-US" altLang="zh-CN" sz="2400" b="1">
              <a:solidFill>
                <a:srgbClr val="0000FF"/>
              </a:solidFill>
              <a:ea typeface="隶书" panose="02010509060101010101" pitchFamily="49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ea typeface="隶书" panose="02010509060101010101" pitchFamily="49" charset="-122"/>
              </a:rPr>
              <a:t>（动态特征）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4572000" y="4221163"/>
            <a:ext cx="3929063" cy="2357437"/>
            <a:chOff x="5198" y="4850"/>
            <a:chExt cx="2880" cy="1716"/>
          </a:xfrm>
        </p:grpSpPr>
        <p:grpSp>
          <p:nvGrpSpPr>
            <p:cNvPr id="11272" name="Group 4"/>
            <p:cNvGrpSpPr>
              <a:grpSpLocks/>
            </p:cNvGrpSpPr>
            <p:nvPr/>
          </p:nvGrpSpPr>
          <p:grpSpPr bwMode="auto">
            <a:xfrm>
              <a:off x="5198" y="4850"/>
              <a:ext cx="1800" cy="1716"/>
              <a:chOff x="3578" y="3914"/>
              <a:chExt cx="1800" cy="1716"/>
            </a:xfrm>
          </p:grpSpPr>
          <p:sp>
            <p:nvSpPr>
              <p:cNvPr id="11279" name="Rectangle 5"/>
              <p:cNvSpPr>
                <a:spLocks noChangeArrowheads="1"/>
              </p:cNvSpPr>
              <p:nvPr/>
            </p:nvSpPr>
            <p:spPr bwMode="auto">
              <a:xfrm>
                <a:off x="3578" y="3914"/>
                <a:ext cx="1800" cy="1716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2000" b="1">
                  <a:ea typeface="宋体" panose="02010600030101010101" pitchFamily="2" charset="-122"/>
                </a:endParaRPr>
              </a:p>
            </p:txBody>
          </p:sp>
          <p:sp>
            <p:nvSpPr>
              <p:cNvPr id="11280" name="Rectangle 6"/>
              <p:cNvSpPr>
                <a:spLocks noChangeArrowheads="1"/>
              </p:cNvSpPr>
              <p:nvPr/>
            </p:nvSpPr>
            <p:spPr bwMode="auto">
              <a:xfrm>
                <a:off x="3758" y="4073"/>
                <a:ext cx="900" cy="62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</p:spPr>
            <p:txBody>
              <a:bodyPr lIns="108000" t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just" eaLnBrk="1" hangingPunct="1">
                  <a:lnSpc>
                    <a:spcPct val="8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Calibri" panose="020F0502020204030204" pitchFamily="34" charset="0"/>
                    <a:ea typeface="宋体" panose="02010600030101010101" pitchFamily="2" charset="-122"/>
                  </a:rPr>
                  <a:t>pi</a:t>
                </a:r>
              </a:p>
              <a:p>
                <a:pPr algn="just" eaLnBrk="1" hangingPunct="1">
                  <a:lnSpc>
                    <a:spcPct val="8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Calibri" panose="020F0502020204030204" pitchFamily="34" charset="0"/>
                    <a:ea typeface="宋体" panose="02010600030101010101" pitchFamily="2" charset="-122"/>
                  </a:rPr>
                  <a:t>radius</a:t>
                </a:r>
              </a:p>
              <a:p>
                <a:pPr algn="just" eaLnBrk="1" hangingPunct="1">
                  <a:lnSpc>
                    <a:spcPct val="8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Calibri" panose="020F0502020204030204" pitchFamily="34" charset="0"/>
                    <a:ea typeface="宋体" panose="02010600030101010101" pitchFamily="2" charset="-122"/>
                  </a:rPr>
                  <a:t>height</a:t>
                </a:r>
                <a:endParaRPr lang="zh-CN" altLang="zh-CN" sz="2000" b="1">
                  <a:ea typeface="宋体" panose="02010600030101010101" pitchFamily="2" charset="-122"/>
                </a:endParaRPr>
              </a:p>
            </p:txBody>
          </p:sp>
          <p:sp>
            <p:nvSpPr>
              <p:cNvPr id="11281" name="Rectangle 7"/>
              <p:cNvSpPr>
                <a:spLocks noChangeArrowheads="1"/>
              </p:cNvSpPr>
              <p:nvPr/>
            </p:nvSpPr>
            <p:spPr bwMode="auto">
              <a:xfrm>
                <a:off x="3758" y="4850"/>
                <a:ext cx="1260" cy="62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</p:spPr>
            <p:txBody>
              <a:bodyPr lIns="108000" t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just" eaLnBrk="1" hangingPunct="1">
                  <a:lnSpc>
                    <a:spcPct val="96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Calibri" panose="020F0502020204030204" pitchFamily="34" charset="0"/>
                    <a:ea typeface="宋体" panose="02010600030101010101" pitchFamily="2" charset="-122"/>
                  </a:rPr>
                  <a:t>area()</a:t>
                </a:r>
                <a:endParaRPr lang="en-US" altLang="zh-CN" sz="2000" b="1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 algn="just" eaLnBrk="1" hangingPunct="1">
                  <a:lnSpc>
                    <a:spcPct val="96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Calibri" panose="020F0502020204030204" pitchFamily="34" charset="0"/>
                    <a:ea typeface="宋体" panose="02010600030101010101" pitchFamily="2" charset="-122"/>
                  </a:rPr>
                  <a:t>volume ()</a:t>
                </a:r>
                <a:endParaRPr lang="zh-CN" altLang="zh-CN" sz="2000" b="1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1273" name="Group 8"/>
            <p:cNvGrpSpPr>
              <a:grpSpLocks/>
            </p:cNvGrpSpPr>
            <p:nvPr/>
          </p:nvGrpSpPr>
          <p:grpSpPr bwMode="auto">
            <a:xfrm>
              <a:off x="6278" y="5162"/>
              <a:ext cx="1800" cy="312"/>
              <a:chOff x="6278" y="5162"/>
              <a:chExt cx="1800" cy="312"/>
            </a:xfrm>
          </p:grpSpPr>
          <p:sp>
            <p:nvSpPr>
              <p:cNvPr id="11277" name="Rectangle 9"/>
              <p:cNvSpPr>
                <a:spLocks noChangeArrowheads="1"/>
              </p:cNvSpPr>
              <p:nvPr/>
            </p:nvSpPr>
            <p:spPr bwMode="auto">
              <a:xfrm>
                <a:off x="7178" y="5162"/>
                <a:ext cx="900" cy="3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just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>
                    <a:latin typeface="Calibri" panose="020F0502020204030204" pitchFamily="34" charset="0"/>
                    <a:ea typeface="宋体" panose="02010600030101010101" pitchFamily="2" charset="-122"/>
                  </a:rPr>
                  <a:t>成员变量</a:t>
                </a:r>
                <a:endParaRPr lang="zh-CN" sz="2000" b="1">
                  <a:ea typeface="宋体" panose="02010600030101010101" pitchFamily="2" charset="-122"/>
                </a:endParaRPr>
              </a:p>
            </p:txBody>
          </p:sp>
          <p:sp>
            <p:nvSpPr>
              <p:cNvPr id="11278" name="Line 10"/>
              <p:cNvSpPr>
                <a:spLocks noChangeShapeType="1"/>
              </p:cNvSpPr>
              <p:nvPr/>
            </p:nvSpPr>
            <p:spPr bwMode="auto">
              <a:xfrm>
                <a:off x="6278" y="5318"/>
                <a:ext cx="9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74" name="Group 11"/>
            <p:cNvGrpSpPr>
              <a:grpSpLocks/>
            </p:cNvGrpSpPr>
            <p:nvPr/>
          </p:nvGrpSpPr>
          <p:grpSpPr bwMode="auto">
            <a:xfrm>
              <a:off x="6638" y="5942"/>
              <a:ext cx="1440" cy="312"/>
              <a:chOff x="6638" y="5942"/>
              <a:chExt cx="1440" cy="312"/>
            </a:xfrm>
          </p:grpSpPr>
          <p:sp>
            <p:nvSpPr>
              <p:cNvPr id="11275" name="Rectangle 12"/>
              <p:cNvSpPr>
                <a:spLocks noChangeArrowheads="1"/>
              </p:cNvSpPr>
              <p:nvPr/>
            </p:nvSpPr>
            <p:spPr bwMode="auto">
              <a:xfrm>
                <a:off x="7178" y="5942"/>
                <a:ext cx="900" cy="31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just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>
                    <a:latin typeface="Calibri" panose="020F0502020204030204" pitchFamily="34" charset="0"/>
                    <a:ea typeface="宋体" panose="02010600030101010101" pitchFamily="2" charset="-122"/>
                  </a:rPr>
                  <a:t>成员方法</a:t>
                </a:r>
                <a:endParaRPr lang="zh-CN" sz="2000" b="1">
                  <a:ea typeface="宋体" panose="02010600030101010101" pitchFamily="2" charset="-122"/>
                </a:endParaRPr>
              </a:p>
            </p:txBody>
          </p:sp>
          <p:sp>
            <p:nvSpPr>
              <p:cNvPr id="11276" name="Line 13"/>
              <p:cNvSpPr>
                <a:spLocks noChangeShapeType="1"/>
              </p:cNvSpPr>
              <p:nvPr/>
            </p:nvSpPr>
            <p:spPr bwMode="auto">
              <a:xfrm>
                <a:off x="6638" y="6098"/>
                <a:ext cx="5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1271" name="灯片编号占位符 18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77EA4A9-FF5C-488B-91BD-01C8DB021906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71438" y="857250"/>
            <a:ext cx="9144001" cy="571500"/>
          </a:xfrm>
        </p:spPr>
        <p:txBody>
          <a:bodyPr/>
          <a:lstStyle/>
          <a:p>
            <a:pPr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面向对象的基本特征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9271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6.1 </a:t>
            </a:r>
            <a:r>
              <a:rPr lang="zh-CN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类的基本概念</a:t>
            </a:r>
            <a:endParaRPr lang="en-US" altLang="zh-CN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2292" name="灯片编号占位符 3"/>
          <p:cNvSpPr txBox="1">
            <a:spLocks noGrp="1"/>
          </p:cNvSpPr>
          <p:nvPr/>
        </p:nvSpPr>
        <p:spPr bwMode="gray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ECC24F99-D3CE-4C0B-A1FF-85C7F26B45F1}" type="slidenum">
              <a:rPr lang="en-US" altLang="zh-CN" sz="1400">
                <a:ea typeface="宋体" panose="02010600030101010101" pitchFamily="2" charset="-122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en-US" altLang="zh-CN" sz="1400">
              <a:ea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-71438" y="3390900"/>
            <a:ext cx="9144001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lnSpc>
                <a:spcPts val="4500"/>
              </a:lnSpc>
              <a:spcBef>
                <a:spcPct val="0"/>
              </a:spcBef>
              <a:buClr>
                <a:srgbClr val="00FFFF"/>
              </a:buClr>
              <a:buSzPct val="75000"/>
              <a:buFontTx/>
              <a:buBlip>
                <a:blip r:embed="rId3"/>
              </a:buBlip>
            </a:pPr>
            <a:r>
              <a:rPr lang="zh-CN" altLang="en-US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继承性</a:t>
            </a:r>
            <a:r>
              <a:rPr lang="zh-CN" altLang="en-US" sz="3200" b="1">
                <a:latin typeface="方正姚体" panose="02010601030101010101" pitchFamily="2" charset="-122"/>
                <a:ea typeface="方正姚体" panose="02010601030101010101" pitchFamily="2" charset="-122"/>
              </a:rPr>
              <a:t>：使特殊类（子类）的对象拥有一般类 （父类）的全部属性与方法，同时可以增添自 </a:t>
            </a:r>
            <a:endParaRPr lang="en-US" altLang="zh-CN" sz="3200" b="1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500"/>
              </a:lnSpc>
              <a:spcBef>
                <a:spcPct val="0"/>
              </a:spcBef>
              <a:buClr>
                <a:srgbClr val="00FFFF"/>
              </a:buClr>
              <a:buSzPct val="75000"/>
              <a:buFontTx/>
              <a:buNone/>
            </a:pPr>
            <a:r>
              <a:rPr lang="en-US" altLang="zh-CN" sz="3200" b="1"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zh-CN" altLang="en-US" sz="3200" b="1">
                <a:latin typeface="方正姚体" panose="02010601030101010101" pitchFamily="2" charset="-122"/>
                <a:ea typeface="方正姚体" panose="02010601030101010101" pitchFamily="2" charset="-122"/>
              </a:rPr>
              <a:t>身的属性和方法。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-142875" y="5183188"/>
            <a:ext cx="9286875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lnSpc>
                <a:spcPts val="4500"/>
              </a:lnSpc>
              <a:spcBef>
                <a:spcPct val="0"/>
              </a:spcBef>
              <a:buClr>
                <a:srgbClr val="00FFFF"/>
              </a:buClr>
              <a:buSzPct val="75000"/>
              <a:buFontTx/>
              <a:buBlip>
                <a:blip r:embed="rId3"/>
              </a:buBlip>
            </a:pPr>
            <a:r>
              <a:rPr lang="zh-CN" altLang="en-US" sz="32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多态性</a:t>
            </a:r>
            <a:r>
              <a:rPr lang="zh-CN" altLang="en-US" sz="3200" b="1">
                <a:latin typeface="方正姚体" panose="02010601030101010101" pitchFamily="2" charset="-122"/>
                <a:ea typeface="方正姚体" panose="02010601030101010101" pitchFamily="2" charset="-122"/>
              </a:rPr>
              <a:t>：一个程序中同名的多个不同方法共存 </a:t>
            </a:r>
            <a:endParaRPr lang="en-US" altLang="zh-CN" sz="3200" b="1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500"/>
              </a:lnSpc>
              <a:spcBef>
                <a:spcPct val="0"/>
              </a:spcBef>
              <a:buClr>
                <a:srgbClr val="00FFFF"/>
              </a:buClr>
              <a:buSzPct val="75000"/>
              <a:buFontTx/>
              <a:buNone/>
            </a:pPr>
            <a:r>
              <a:rPr lang="en-US" altLang="zh-CN" sz="3200" b="1">
                <a:latin typeface="方正姚体" panose="02010601030101010101" pitchFamily="2" charset="-122"/>
                <a:ea typeface="方正姚体" panose="02010601030101010101" pitchFamily="2" charset="-122"/>
              </a:rPr>
              <a:t>   </a:t>
            </a:r>
            <a:r>
              <a:rPr lang="zh-CN" altLang="en-US" sz="3200" b="1">
                <a:latin typeface="方正姚体" panose="02010601030101010101" pitchFamily="2" charset="-122"/>
                <a:ea typeface="方正姚体" panose="02010601030101010101" pitchFamily="2" charset="-122"/>
              </a:rPr>
              <a:t>的情况。常用重载和覆盖。</a:t>
            </a:r>
            <a:endParaRPr lang="en-US" altLang="zh-CN" sz="3200" b="1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462088"/>
            <a:ext cx="9144000" cy="1862137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eaLnBrk="1" hangingPunct="1">
              <a:lnSpc>
                <a:spcPts val="4600"/>
              </a:lnSpc>
              <a:buClr>
                <a:srgbClr val="00FFFF"/>
              </a:buClr>
              <a:buSzPct val="75000"/>
              <a:buFontTx/>
              <a:buBlip>
                <a:blip r:embed="rId3"/>
              </a:buBlip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封装性</a:t>
            </a:r>
            <a:r>
              <a:rPr lang="zh-CN" altLang="en-US" sz="3200" b="1" dirty="0">
                <a:solidFill>
                  <a:schemeClr val="accent4"/>
                </a:solidFill>
                <a:latin typeface="方正姚体" pitchFamily="2" charset="-122"/>
                <a:ea typeface="方正姚体" pitchFamily="2" charset="-122"/>
              </a:rPr>
              <a:t>：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利用抽象数据类型将数据和基于数据</a:t>
            </a:r>
            <a:endParaRPr lang="en-US" altLang="zh-CN" sz="3200" b="1" dirty="0">
              <a:latin typeface="方正姚体" pitchFamily="2" charset="-122"/>
              <a:ea typeface="方正姚体" pitchFamily="2" charset="-122"/>
            </a:endParaRPr>
          </a:p>
          <a:p>
            <a:pPr lvl="1" eaLnBrk="1" hangingPunct="1">
              <a:lnSpc>
                <a:spcPts val="4600"/>
              </a:lnSpc>
              <a:buClr>
                <a:srgbClr val="00FFFF"/>
              </a:buClr>
              <a:buSzPct val="75000"/>
              <a:defRPr/>
            </a:pP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  的操作封装在一起，保护数据并隐蔽具体的细</a:t>
            </a:r>
            <a:endParaRPr lang="en-US" altLang="zh-CN" sz="3200" b="1" dirty="0">
              <a:latin typeface="方正姚体" pitchFamily="2" charset="-122"/>
              <a:ea typeface="方正姚体" pitchFamily="2" charset="-122"/>
            </a:endParaRPr>
          </a:p>
          <a:p>
            <a:pPr lvl="1" eaLnBrk="1" hangingPunct="1">
              <a:lnSpc>
                <a:spcPts val="4600"/>
              </a:lnSpc>
              <a:buClr>
                <a:srgbClr val="00FFFF"/>
              </a:buClr>
              <a:buSzPct val="75000"/>
              <a:defRPr/>
            </a:pP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  节，只保留有限的接口与外界联系。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1438" y="1214438"/>
            <a:ext cx="9144001" cy="4929187"/>
          </a:xfrm>
        </p:spPr>
        <p:txBody>
          <a:bodyPr/>
          <a:lstStyle/>
          <a:p>
            <a:pPr eaLnBrk="1" hangingPunct="1">
              <a:buClr>
                <a:schemeClr val="accent2"/>
              </a:buClr>
              <a:buFontTx/>
              <a:buBlip>
                <a:blip r:embed="rId2"/>
              </a:buBlip>
            </a:pPr>
            <a:r>
              <a:rPr lang="en-US" altLang="zh-CN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原理</a:t>
            </a:r>
            <a:endParaRPr lang="en-US" altLang="zh-CN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定义类（声明类）实际就是定义类的静态属性和动态属性（方法）。</a:t>
            </a:r>
            <a:r>
              <a:rPr lang="zh-CN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用户定义一个类实际上就是定义一个新的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抽象</a:t>
            </a:r>
            <a:r>
              <a:rPr lang="zh-CN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数据类型。</a:t>
            </a:r>
            <a:endParaRPr lang="en-US" altLang="zh-CN" sz="32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500"/>
              </a:lnSpc>
              <a:buClr>
                <a:schemeClr val="accent2"/>
              </a:buClr>
              <a:buFontTx/>
              <a:buBlip>
                <a:blip r:embed="rId3"/>
              </a:buBlip>
            </a:pPr>
            <a:r>
              <a:rPr lang="zh-CN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使用类之前，必须先定义它，然后才可利用所定义的类来声明相应的变量，并创建对象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  <a:endParaRPr lang="en-US" altLang="zh-CN" sz="32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1" eaLnBrk="1" hangingPunct="1">
              <a:lnSpc>
                <a:spcPts val="4500"/>
              </a:lnSpc>
              <a:buFontTx/>
              <a:buNone/>
            </a:pPr>
            <a:endParaRPr lang="en-US" altLang="zh-CN" sz="32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2" eaLnBrk="1" hangingPunct="1">
              <a:buFontTx/>
              <a:buNone/>
            </a:pPr>
            <a:endParaRPr lang="zh-CN" altLang="en-US" smtClean="0">
              <a:ea typeface="宋体" panose="02010600030101010101" pitchFamily="2" charset="-122"/>
            </a:endParaRPr>
          </a:p>
          <a:p>
            <a:pPr lvl="2" eaLnBrk="1" hangingPunct="1">
              <a:buClr>
                <a:schemeClr val="accent2"/>
              </a:buClr>
              <a:buFont typeface="Wingdings" panose="05000000000000000000" pitchFamily="2" charset="2"/>
              <a:buChar char="v"/>
            </a:pPr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1588"/>
            <a:ext cx="6357938" cy="9271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6.2 </a:t>
            </a:r>
            <a:r>
              <a:rPr lang="zh-CN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定义类</a:t>
            </a:r>
            <a:endParaRPr lang="en-US" altLang="zh-CN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303BC2C-DC4E-4BE0-BADA-60722C7578C3}" type="slidenum">
              <a:rPr lang="en-US" altLang="zh-CN" sz="14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77TGp_fruit_light_ani">
  <a:themeElements>
    <a:clrScheme name="Default Design 1">
      <a:dk1>
        <a:srgbClr val="000000"/>
      </a:dk1>
      <a:lt1>
        <a:srgbClr val="FFFFFF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FFFFF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6666"/>
        </a:dk2>
        <a:lt2>
          <a:srgbClr val="808080"/>
        </a:lt2>
        <a:accent1>
          <a:srgbClr val="F8A230"/>
        </a:accent1>
        <a:accent2>
          <a:srgbClr val="5CACE2"/>
        </a:accent2>
        <a:accent3>
          <a:srgbClr val="FFFFFF"/>
        </a:accent3>
        <a:accent4>
          <a:srgbClr val="000000"/>
        </a:accent4>
        <a:accent5>
          <a:srgbClr val="FBCEAD"/>
        </a:accent5>
        <a:accent6>
          <a:srgbClr val="539BCD"/>
        </a:accent6>
        <a:hlink>
          <a:srgbClr val="E569A7"/>
        </a:hlink>
        <a:folHlink>
          <a:srgbClr val="95D8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66"/>
        </a:dk2>
        <a:lt2>
          <a:srgbClr val="808080"/>
        </a:lt2>
        <a:accent1>
          <a:srgbClr val="8EEA3A"/>
        </a:accent1>
        <a:accent2>
          <a:srgbClr val="F97B90"/>
        </a:accent2>
        <a:accent3>
          <a:srgbClr val="FFFFFF"/>
        </a:accent3>
        <a:accent4>
          <a:srgbClr val="000000"/>
        </a:accent4>
        <a:accent5>
          <a:srgbClr val="C6F3AE"/>
        </a:accent5>
        <a:accent6>
          <a:srgbClr val="E26F82"/>
        </a:accent6>
        <a:hlink>
          <a:srgbClr val="5DC2F5"/>
        </a:hlink>
        <a:folHlink>
          <a:srgbClr val="FFA4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577TGp_fruit_light_ani</Template>
  <TotalTime>930</TotalTime>
  <Words>2449</Words>
  <Application>Microsoft Office PowerPoint</Application>
  <PresentationFormat>全屏显示(4:3)</PresentationFormat>
  <Paragraphs>275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方正姚体</vt:lpstr>
      <vt:lpstr>黑体</vt:lpstr>
      <vt:lpstr>华文琥珀</vt:lpstr>
      <vt:lpstr>隶书</vt:lpstr>
      <vt:lpstr>宋体</vt:lpstr>
      <vt:lpstr>Arial</vt:lpstr>
      <vt:lpstr>Arial Black</vt:lpstr>
      <vt:lpstr>Calibri</vt:lpstr>
      <vt:lpstr>Courier New</vt:lpstr>
      <vt:lpstr>Times New Roman</vt:lpstr>
      <vt:lpstr>Wingdings</vt:lpstr>
      <vt:lpstr>577TGp_fruit_light_ani</vt:lpstr>
      <vt:lpstr>      第6章     类与对象</vt:lpstr>
      <vt:lpstr>本章主要内容</vt:lpstr>
      <vt:lpstr>程序设计的发展</vt:lpstr>
      <vt:lpstr>PowerPoint 演示文稿</vt:lpstr>
      <vt:lpstr>6.1 类的基本概念</vt:lpstr>
      <vt:lpstr>6.1 类的基本概念</vt:lpstr>
      <vt:lpstr>6.1 类的基本概念</vt:lpstr>
      <vt:lpstr>6.1 类的基本概念</vt:lpstr>
      <vt:lpstr>6.2 定义类</vt:lpstr>
      <vt:lpstr>6.2 定义类</vt:lpstr>
      <vt:lpstr>6.2 定义类</vt:lpstr>
      <vt:lpstr>6.2 定义类</vt:lpstr>
      <vt:lpstr>6.2 定义类</vt:lpstr>
      <vt:lpstr>6.2 定义类</vt:lpstr>
      <vt:lpstr>6.2 定义类</vt:lpstr>
      <vt:lpstr>6.3 对象的创建与使用</vt:lpstr>
      <vt:lpstr>6.3.1 创建对象</vt:lpstr>
      <vt:lpstr>6.3.1 创建对象</vt:lpstr>
      <vt:lpstr>6.3.1 创建对象</vt:lpstr>
      <vt:lpstr>6.3.2 对象的使用</vt:lpstr>
      <vt:lpstr>6.3.2 对象的使用</vt:lpstr>
      <vt:lpstr>6.3.3 在类定义内调用方法</vt:lpstr>
      <vt:lpstr>  6.4 参数的传递</vt:lpstr>
      <vt:lpstr>6.4.1 以变量为参数调用方法</vt:lpstr>
      <vt:lpstr>6.4.2 数组作为参数或返回值的方法调用</vt:lpstr>
      <vt:lpstr>6.4.3 方法中的可变参数</vt:lpstr>
      <vt:lpstr>  6.5 匿名对象</vt:lpstr>
      <vt:lpstr>  6.5 匿名对象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第12章  图形界面设计</dc:title>
  <dc:creator>cgj</dc:creator>
  <cp:lastModifiedBy>Guojun</cp:lastModifiedBy>
  <cp:revision>122</cp:revision>
  <dcterms:created xsi:type="dcterms:W3CDTF">2010-03-11T14:14:40Z</dcterms:created>
  <dcterms:modified xsi:type="dcterms:W3CDTF">2018-08-31T02:57:48Z</dcterms:modified>
</cp:coreProperties>
</file>