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8" r:id="rId3"/>
    <p:sldId id="259" r:id="rId4"/>
    <p:sldId id="267" r:id="rId5"/>
    <p:sldId id="268" r:id="rId6"/>
    <p:sldId id="260" r:id="rId7"/>
    <p:sldId id="261" r:id="rId8"/>
    <p:sldId id="262" r:id="rId9"/>
    <p:sldId id="263" r:id="rId10"/>
    <p:sldId id="264" r:id="rId11"/>
    <p:sldId id="265" r:id="rId12"/>
    <p:sldId id="266" r:id="rId13"/>
    <p:sldId id="281" r:id="rId14"/>
    <p:sldId id="282" r:id="rId15"/>
    <p:sldId id="283" r:id="rId16"/>
    <p:sldId id="284" r:id="rId17"/>
    <p:sldId id="274" r:id="rId18"/>
    <p:sldId id="275" r:id="rId19"/>
    <p:sldId id="276" r:id="rId20"/>
    <p:sldId id="277" r:id="rId21"/>
    <p:sldId id="278" r:id="rId22"/>
    <p:sldId id="279" r:id="rId23"/>
    <p:sldId id="280" r:id="rId24"/>
    <p:sldId id="285" r:id="rId25"/>
    <p:sldId id="286" r:id="rId26"/>
    <p:sldId id="287" r:id="rId27"/>
    <p:sldId id="288" r:id="rId28"/>
    <p:sldId id="289" r:id="rId29"/>
    <p:sldId id="290" r:id="rId30"/>
    <p:sldId id="291" r:id="rId31"/>
    <p:sldId id="257" r:id="rId32"/>
    <p:sldId id="308" r:id="rId33"/>
    <p:sldId id="309" r:id="rId34"/>
    <p:sldId id="310" r:id="rId35"/>
    <p:sldId id="311" r:id="rId36"/>
    <p:sldId id="269" r:id="rId37"/>
    <p:sldId id="270" r:id="rId38"/>
    <p:sldId id="271" r:id="rId39"/>
    <p:sldId id="272" r:id="rId40"/>
    <p:sldId id="273"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7" r:id="rId57"/>
    <p:sldId id="328" r:id="rId58"/>
    <p:sldId id="329" r:id="rId59"/>
    <p:sldId id="330" r:id="rId60"/>
    <p:sldId id="331" r:id="rId61"/>
    <p:sldId id="332" r:id="rId62"/>
    <p:sldId id="333" r:id="rId63"/>
    <p:sldId id="334" r:id="rId64"/>
    <p:sldId id="335" r:id="rId65"/>
    <p:sldId id="336" r:id="rId66"/>
    <p:sldId id="337" r:id="rId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94660"/>
  </p:normalViewPr>
  <p:slideViewPr>
    <p:cSldViewPr>
      <p:cViewPr>
        <p:scale>
          <a:sx n="75" d="100"/>
          <a:sy n="75" d="100"/>
        </p:scale>
        <p:origin x="-1877" y="-2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pPr/>
              <a:t>‹#›</a:t>
            </a:fld>
            <a:endParaRPr lang="zh-CN" altLang="en-US" sz="1200" noProof="1">
              <a:solidFill>
                <a:srgbClr val="FFFFFF"/>
              </a:solidFill>
            </a:endParaRPr>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pPr/>
              <a:t>‹#›</a:t>
            </a:fld>
            <a:endParaRPr lang="zh-CN" altLang="en-US" sz="1200" noProof="1">
              <a:solidFill>
                <a:srgbClr val="FFFFFF"/>
              </a:solidFill>
            </a:endParaRPr>
          </a:p>
        </p:txBody>
      </p:sp>
    </p:spTree>
  </p:cSld>
  <p:clrMapOvr>
    <a:masterClrMapping/>
  </p:clrMapOvr>
  <p:transition spd="med">
    <p:cover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pPr fontAlgn="base">
                <a:spcBef>
                  <a:spcPct val="0"/>
                </a:spcBef>
                <a:spcAft>
                  <a:spcPct val="0"/>
                </a:spcAft>
              </a:pPr>
              <a:t>‹#›</a:t>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p>
        </p:txBody>
      </p:sp>
      <p:pic>
        <p:nvPicPr>
          <p:cNvPr id="1060" name="Picture 36" descr="BD21370_"/>
          <p:cNvPicPr>
            <a:picLocks noChangeAspect="1"/>
          </p:cNvPicPr>
          <p:nvPr userDrawn="1"/>
        </p:nvPicPr>
        <p:blipFill>
          <a:blip r:embed="rId13"/>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4"/>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pPr fontAlgn="base">
                <a:spcBef>
                  <a:spcPct val="0"/>
                </a:spcBef>
                <a:spcAft>
                  <a:spcPct val="0"/>
                </a:spcAft>
              </a:pPr>
              <a:t>‹#›</a:t>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p>
        </p:txBody>
      </p:sp>
      <p:pic>
        <p:nvPicPr>
          <p:cNvPr id="1060" name="Picture 36" descr="BD21370_"/>
          <p:cNvPicPr>
            <a:picLocks noChangeAspect="1"/>
          </p:cNvPicPr>
          <p:nvPr userDrawn="1"/>
        </p:nvPicPr>
        <p:blipFill>
          <a:blip r:embed="rId13"/>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4"/>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r>
              <a:rPr lang="en-US" altLang="zh-CN" b="1" dirty="0" smtClean="0"/>
              <a:t/>
            </a:r>
            <a:br>
              <a:rPr lang="en-US" altLang="zh-CN" b="1" dirty="0" smtClean="0"/>
            </a:br>
            <a:r>
              <a:rPr lang="en-US" altLang="zh-CN" b="1" dirty="0"/>
              <a:t/>
            </a:r>
            <a:br>
              <a:rPr lang="en-US" altLang="zh-CN" b="1" dirty="0"/>
            </a:br>
            <a:r>
              <a:rPr lang="en-US" altLang="zh-CN" b="1" dirty="0" smtClean="0"/>
              <a:t/>
            </a:r>
            <a:br>
              <a:rPr lang="en-US" altLang="zh-CN" b="1" dirty="0" smtClean="0"/>
            </a:br>
            <a:r>
              <a:rPr lang="en-US" altLang="zh-CN" b="1" dirty="0"/>
              <a:t/>
            </a:r>
            <a:br>
              <a:rPr lang="en-US" altLang="zh-CN" b="1" dirty="0"/>
            </a:br>
            <a:r>
              <a:rPr lang="en-US" altLang="zh-CN" dirty="0"/>
              <a:t>Chapter </a:t>
            </a:r>
            <a:r>
              <a:rPr lang="en-US" altLang="zh-CN" i="1" dirty="0"/>
              <a:t>4</a:t>
            </a:r>
            <a:r>
              <a:rPr lang="en-US" altLang="zh-CN" dirty="0"/>
              <a:t/>
            </a:r>
            <a:br>
              <a:rPr lang="en-US" altLang="zh-CN" dirty="0"/>
            </a:br>
            <a:r>
              <a:rPr lang="en-US" altLang="zh-CN" dirty="0"/>
              <a:t>Deep Learning</a:t>
            </a:r>
            <a:br>
              <a:rPr lang="en-US" altLang="zh-CN" dirty="0"/>
            </a:br>
            <a:r>
              <a:rPr lang="en-US" altLang="zh-CN" b="1" dirty="0"/>
              <a:t/>
            </a:r>
            <a:br>
              <a:rPr lang="en-US" altLang="zh-CN" b="1" dirty="0"/>
            </a:br>
            <a:endParaRPr lang="en-US" altLang="zh-CN" b="1" dirty="0"/>
          </a:p>
        </p:txBody>
      </p:sp>
      <p:sp>
        <p:nvSpPr>
          <p:cNvPr id="5" name="内容占位符 4"/>
          <p:cNvSpPr>
            <a:spLocks noGrp="1"/>
          </p:cNvSpPr>
          <p:nvPr>
            <p:ph idx="1"/>
          </p:nvPr>
        </p:nvSpPr>
        <p:spPr/>
        <p:txBody>
          <a:bodyPr/>
          <a:lstStyle/>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07504" y="620688"/>
            <a:ext cx="8784976" cy="5410225"/>
          </a:xfrm>
        </p:spPr>
        <p:txBody>
          <a:bodyPr/>
          <a:lstStyle/>
          <a:p>
            <a:r>
              <a:rPr lang="en-US" altLang="zh-CN" dirty="0"/>
              <a:t>In deep learning, each level learns to transform its input data into a slightly more abstract and composite representation. In an </a:t>
            </a:r>
            <a:r>
              <a:rPr lang="en-US" altLang="zh-CN" i="1" dirty="0"/>
              <a:t>image recognition</a:t>
            </a:r>
            <a:r>
              <a:rPr lang="en-US" altLang="zh-CN" dirty="0"/>
              <a:t> application, the raw input may be a matrix of </a:t>
            </a:r>
            <a:r>
              <a:rPr lang="en-US" altLang="zh-CN" i="1" dirty="0"/>
              <a:t>pixels</a:t>
            </a:r>
            <a:r>
              <a:rPr lang="en-US" altLang="zh-CN" dirty="0"/>
              <a:t>; the first representational layer may abstract the pixels and encode edges; the second layer may compose and encode </a:t>
            </a:r>
            <a:r>
              <a:rPr lang="en-US" altLang="zh-CN" dirty="0" err="1"/>
              <a:t>arrangements</a:t>
            </a:r>
            <a:r>
              <a:rPr lang="en-US" altLang="zh-CN" dirty="0"/>
              <a:t> of edges; the third layer may encode a nose and eyes; and the fourth layer may recognize that the image contains a face. Importantly, a deep learning process can learn which features to optimally place in which level on its own. (Of course, this does not completely </a:t>
            </a:r>
            <a:r>
              <a:rPr lang="en-US" altLang="zh-CN" i="1" dirty="0"/>
              <a:t>obviate</a:t>
            </a:r>
            <a:r>
              <a:rPr lang="en-US" altLang="zh-CN" dirty="0"/>
              <a:t> the need for hand-tuning; for example, varying numbers of layers and layer sizes can provide different degrees of abstraction.)</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在深度学习中，每个层次都学习将其输入数据转换为稍微抽象和复合的表示形式。在图像识别应用程序中，原始输入可以是像素矩阵；第一表示层可以抽象像素并对边缘进行编码；第二层可对边缘的排列进行组合和编码；第三层可能编码鼻子和眼睛；第四层可能识别出图像中包含一个人脸。重要的是，深度学习过程可以自己学习哪些特性最适合放在哪个级别。（当然，这并不完全排除手工调优的需要。例如，不同数量的层和层大小可以提供不同的抽象程度。）</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The “deep” in “deep learning” refers to the number of layers through which the data is transformed. More </a:t>
            </a:r>
            <a:r>
              <a:rPr lang="en-US" altLang="zh-CN" i="1" dirty="0"/>
              <a:t>precisely,</a:t>
            </a:r>
            <a:r>
              <a:rPr lang="en-US" altLang="zh-CN" dirty="0"/>
              <a:t> deep learning systems have a substantial credit assignment path (CAP) depth. The CAP is the chain of transformations from input to output. CAPs describe potentially causal connections between input and output. For a </a:t>
            </a:r>
            <a:r>
              <a:rPr lang="en-US" altLang="zh-CN" i="1" dirty="0" err="1"/>
              <a:t>feedforward</a:t>
            </a:r>
            <a:r>
              <a:rPr lang="en-US" altLang="zh-CN" dirty="0"/>
              <a:t> neural network</a:t>
            </a:r>
            <a:r>
              <a:rPr lang="en-US" altLang="zh-CN" baseline="30000" dirty="0"/>
              <a:t>2</a:t>
            </a:r>
            <a:r>
              <a:rPr lang="en-US" altLang="zh-CN" dirty="0"/>
              <a:t>, the depth of the CAPs is that of the network and is the number of hidden layers plus one (as the output layer is also parameterized). </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For recurrent neural networks, in which a signal may </a:t>
            </a:r>
            <a:r>
              <a:rPr lang="en-US" altLang="zh-CN" i="1" dirty="0"/>
              <a:t>propagate</a:t>
            </a:r>
            <a:r>
              <a:rPr lang="en-US" altLang="zh-CN" dirty="0"/>
              <a:t> through a layer more than once, the CAP depth is potentially unlimited. No universally agreed upon </a:t>
            </a:r>
            <a:r>
              <a:rPr lang="en-US" altLang="zh-CN" i="1" dirty="0"/>
              <a:t>threshold</a:t>
            </a:r>
            <a:r>
              <a:rPr lang="en-US" altLang="zh-CN" dirty="0"/>
              <a:t> of depth divides shallow learning from deep learning, but most researchers agree that deep learning involves CAP depth &gt; 2. CAP of depth 2 has been shown to be a universal </a:t>
            </a:r>
            <a:r>
              <a:rPr lang="en-US" altLang="zh-CN" dirty="0" err="1"/>
              <a:t>approximator</a:t>
            </a:r>
            <a:r>
              <a:rPr lang="en-US" altLang="zh-CN" dirty="0"/>
              <a:t> in the sense that it can emulate any function.[citation needed] Beyond that more layers do not add to the function </a:t>
            </a:r>
            <a:r>
              <a:rPr lang="en-US" altLang="zh-CN" i="1" dirty="0" err="1"/>
              <a:t>approximator</a:t>
            </a:r>
            <a:r>
              <a:rPr lang="en-US" altLang="zh-CN" dirty="0"/>
              <a:t> ability of the network. Deep models (CAP &gt; 2) are able to extract better features than shallow models and hence.</a:t>
            </a:r>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“深度学习”中的“深度”指的是数据转换的层数。更准确地说，深度学习系统具有相当大的学分分配路径（</a:t>
            </a:r>
            <a:r>
              <a:rPr lang="en-US" altLang="zh-CN" dirty="0"/>
              <a:t>CAP</a:t>
            </a:r>
            <a:r>
              <a:rPr lang="zh-CN" altLang="en-US" dirty="0"/>
              <a:t>）深度。上限是从输入到输出的转换链。上限描述了输入和输出之间潜在的因果关系。对于前馈神经网络，上限的深度是网络的深度，是隐藏层的数量加</a:t>
            </a:r>
            <a:r>
              <a:rPr lang="en-US" altLang="zh-CN" dirty="0"/>
              <a:t>1</a:t>
            </a:r>
            <a:r>
              <a:rPr lang="zh-CN" altLang="en-US" dirty="0"/>
              <a:t>（因为输出层也是参数化的）。</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对于递归神经网络，信号可能不止一次通过一层传播，其上限深度可能是无限的。目前还没有公认的深度阈值将浅学习与深度学习区分开来，但大多数研究者认为深度学习涉及到</a:t>
            </a:r>
            <a:r>
              <a:rPr lang="en-US" altLang="zh-CN" dirty="0"/>
              <a:t>CAP depth &gt; 2</a:t>
            </a:r>
            <a:r>
              <a:rPr lang="zh-CN" altLang="en-US" dirty="0"/>
              <a:t>。深度上限</a:t>
            </a:r>
            <a:r>
              <a:rPr lang="en-US" altLang="zh-CN" dirty="0"/>
              <a:t>2</a:t>
            </a:r>
            <a:r>
              <a:rPr lang="zh-CN" altLang="en-US" dirty="0"/>
              <a:t>已经被证明是一个通用的近似器，在这个意义上，它可以模拟任何函数。除此之外，更多的层次并不会增加网络的函数逼近能力。深度模型（</a:t>
            </a:r>
            <a:r>
              <a:rPr lang="en-US" altLang="zh-CN" dirty="0"/>
              <a:t>CAP &gt; 2</a:t>
            </a:r>
            <a:r>
              <a:rPr lang="zh-CN" altLang="en-US" dirty="0"/>
              <a:t>）能够比浅层模型提取更好的特征，因此，额外的层有助于学习特征。</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Deep learning architectures are often constructed with a greedy </a:t>
            </a:r>
            <a:r>
              <a:rPr lang="en-US" altLang="zh-CN" i="1" dirty="0"/>
              <a:t>layer-by-layer</a:t>
            </a:r>
            <a:r>
              <a:rPr lang="en-US" altLang="zh-CN" dirty="0"/>
              <a:t> method. Deep learning helps to </a:t>
            </a:r>
            <a:r>
              <a:rPr lang="en-US" altLang="zh-CN" i="1" dirty="0"/>
              <a:t>disentangle</a:t>
            </a:r>
            <a:r>
              <a:rPr lang="en-US" altLang="zh-CN" dirty="0"/>
              <a:t> these abstractions and pick out which features improve performance.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深度学习体系结构通常使用逐层的贪心算法构建。深度学习有助于理清这些抽象概念，并找出哪些特性可以提高性能。</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For supervised learning tasks, deep learning methods obviate feature engineering</a:t>
            </a:r>
            <a:r>
              <a:rPr lang="en-US" altLang="zh-CN" baseline="30000" dirty="0"/>
              <a:t>3</a:t>
            </a:r>
            <a:r>
              <a:rPr lang="en-US" altLang="zh-CN" dirty="0"/>
              <a:t>, by translating the data into compact intermediate representations akin to </a:t>
            </a:r>
            <a:r>
              <a:rPr lang="en-US" altLang="zh-CN" i="1" dirty="0"/>
              <a:t>principal components</a:t>
            </a:r>
            <a:r>
              <a:rPr lang="en-US" altLang="zh-CN" dirty="0"/>
              <a:t>, and derive layered structures that remove </a:t>
            </a:r>
            <a:r>
              <a:rPr lang="en-US" altLang="zh-CN" i="1" dirty="0"/>
              <a:t>redundancy</a:t>
            </a:r>
            <a:r>
              <a:rPr lang="en-US" altLang="zh-CN" dirty="0"/>
              <a:t> in representation.</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对于监督学习任务，深度学习方法通过将数据转换为类似于主成分的紧凑的中间表示，并推导出消除表示冗余的分层结构，从而避免特征工程。</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Deep learning (also known as deep structured learning or </a:t>
            </a:r>
            <a:r>
              <a:rPr lang="en-US" altLang="zh-CN" i="1" dirty="0"/>
              <a:t>hierarchical</a:t>
            </a:r>
            <a:r>
              <a:rPr lang="en-US" altLang="zh-CN" dirty="0"/>
              <a:t> learning) is part of a broader family of machine learning methods based on learning data representations, as opposed to </a:t>
            </a:r>
            <a:r>
              <a:rPr lang="en-US" altLang="zh-CN" i="1" dirty="0"/>
              <a:t>task- specific</a:t>
            </a:r>
            <a:r>
              <a:rPr lang="en-US" altLang="zh-CN" dirty="0"/>
              <a:t> algorithms. Learning can be supervised, semi-supervised or unsupervised.</a:t>
            </a:r>
          </a:p>
          <a:p>
            <a:endParaRPr lang="zh-CN" altLang="en-US" dirty="0"/>
          </a:p>
        </p:txBody>
      </p:sp>
      <p:sp>
        <p:nvSpPr>
          <p:cNvPr id="4" name="Rectangle 2"/>
          <p:cNvSpPr>
            <a:spLocks noGrp="1"/>
          </p:cNvSpPr>
          <p:nvPr>
            <p:ph type="title"/>
          </p:nvPr>
        </p:nvSpPr>
        <p:spPr>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t>
            </a:r>
            <a:r>
              <a:rPr lang="en-US" altLang="zh-CN" sz="3200" b="1" dirty="0" smtClean="0">
                <a:solidFill>
                  <a:schemeClr val="hlink"/>
                </a:solidFill>
                <a:latin typeface="Times New Roman" panose="02020603050405020304" pitchFamily="18" charset="0"/>
              </a:rPr>
              <a:t>A</a:t>
            </a:r>
            <a:endParaRPr lang="en-US" altLang="zh-CN" sz="3200" b="1" dirty="0">
              <a:solidFill>
                <a:schemeClr val="hlink"/>
              </a:solidFill>
              <a:latin typeface="Times New Roman" panose="02020603050405020304" pitchFamily="18" charset="0"/>
            </a:endParaRPr>
          </a:p>
        </p:txBody>
      </p:sp>
    </p:spTree>
    <p:extLst>
      <p:ext uri="{BB962C8B-B14F-4D97-AF65-F5344CB8AC3E}">
        <p14:creationId xmlns:p14="http://schemas.microsoft.com/office/powerpoint/2010/main" val="580711515"/>
      </p:ext>
    </p:extLst>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Deep learning algorithms can be applied to unsupervised learning tasks. This is an important benefit because unlabeled data are more abundant than labeled data. Examples of deep structures that can be trained in an unsupervised manner are neural history compressors and deep belief networks.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深度学习算法可以应用于无监督学习任务。这是一个重要的优点，因为未标记的数据比标记的数据更丰富。可以在无监督方式下进行训练的深层结构的例子有神经历史压缩器和深层信念网络。</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548680"/>
            <a:ext cx="8280920" cy="5482233"/>
          </a:xfrm>
        </p:spPr>
        <p:txBody>
          <a:bodyPr/>
          <a:lstStyle/>
          <a:p>
            <a:r>
              <a:rPr lang="en-US" altLang="zh-CN" dirty="0"/>
              <a:t>Relation to human cognitive and brain development</a:t>
            </a:r>
          </a:p>
          <a:p>
            <a:r>
              <a:rPr lang="en-US" altLang="zh-CN" dirty="0"/>
              <a:t>Deep learning is closely related to a class of theories of brain development (specifically, </a:t>
            </a:r>
            <a:r>
              <a:rPr lang="en-US" altLang="zh-CN" i="1" dirty="0"/>
              <a:t>neocortical</a:t>
            </a:r>
            <a:r>
              <a:rPr lang="en-US" altLang="zh-CN" dirty="0"/>
              <a:t> development) proposed by </a:t>
            </a:r>
            <a:r>
              <a:rPr lang="en-US" altLang="zh-CN" i="1" dirty="0"/>
              <a:t>cognitive</a:t>
            </a:r>
            <a:r>
              <a:rPr lang="en-US" altLang="zh-CN" dirty="0"/>
              <a:t> neuroscientists in the early 1990s. These developmental theories were </a:t>
            </a:r>
            <a:r>
              <a:rPr lang="en-US" altLang="zh-CN" i="1" dirty="0"/>
              <a:t>instantiated</a:t>
            </a:r>
            <a:r>
              <a:rPr lang="en-US" altLang="zh-CN" dirty="0"/>
              <a:t> in computational models, making them </a:t>
            </a:r>
            <a:r>
              <a:rPr lang="en-US" altLang="zh-CN" i="1" dirty="0"/>
              <a:t>predecessors</a:t>
            </a:r>
            <a:r>
              <a:rPr lang="en-US" altLang="zh-CN" dirty="0"/>
              <a:t> of deep learning systems. These developmental models share the property that various proposed learning dynamics in the brain (e.g., a wave of nerve growth factor</a:t>
            </a:r>
            <a:r>
              <a:rPr lang="en-US" altLang="zh-CN" baseline="30000" dirty="0"/>
              <a:t>4</a:t>
            </a:r>
            <a:r>
              <a:rPr lang="en-US" altLang="zh-CN" dirty="0"/>
              <a:t>) support the self- organization somewhat </a:t>
            </a:r>
            <a:r>
              <a:rPr lang="en-US" altLang="zh-CN" i="1" dirty="0"/>
              <a:t>analogous</a:t>
            </a:r>
            <a:r>
              <a:rPr lang="en-US" altLang="zh-CN" dirty="0"/>
              <a:t> to the neural networks utilized in deep learning models.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01670213"/>
      </p:ext>
    </p:extLst>
  </p:cSld>
  <p:clrMapOvr>
    <a:masterClrMapping/>
  </p:clrMapOvr>
  <p:transition spd="med">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692696"/>
            <a:ext cx="8280920" cy="5338217"/>
          </a:xfrm>
        </p:spPr>
        <p:txBody>
          <a:bodyPr/>
          <a:lstStyle/>
          <a:p>
            <a:r>
              <a:rPr lang="en-US" altLang="zh-CN" dirty="0"/>
              <a:t>Like the </a:t>
            </a:r>
            <a:r>
              <a:rPr lang="en-US" altLang="zh-CN" i="1" dirty="0" err="1"/>
              <a:t>neocortex</a:t>
            </a:r>
            <a:r>
              <a:rPr lang="en-US" altLang="zh-CN" dirty="0"/>
              <a:t>, neural networks employ a hierarchy of layered filters in which each layer considers information from a prior layer (or the operating environment), and then passes its output (and possibly the original input), to other layers. This process yields a self-organizing stack of transducers, </a:t>
            </a:r>
            <a:r>
              <a:rPr lang="en-US" altLang="zh-CN" i="1" dirty="0"/>
              <a:t>well-tuned</a:t>
            </a:r>
            <a:r>
              <a:rPr lang="en-US" altLang="zh-CN" dirty="0"/>
              <a:t> to their operating environment. A 1995 description stated, “...the </a:t>
            </a:r>
            <a:r>
              <a:rPr lang="en-US" altLang="zh-CN" i="1" dirty="0"/>
              <a:t>infant</a:t>
            </a:r>
            <a:r>
              <a:rPr lang="en-US" altLang="zh-CN" dirty="0"/>
              <a:t>’s brain seems to organize itself under the influence of waves of so-called </a:t>
            </a:r>
            <a:r>
              <a:rPr lang="en-US" altLang="zh-CN" i="1" dirty="0"/>
              <a:t>trophic</a:t>
            </a:r>
            <a:r>
              <a:rPr lang="en-US" altLang="zh-CN" dirty="0"/>
              <a:t>-factors ... different regions of the brain become connected sequentially, with one layer of </a:t>
            </a:r>
            <a:r>
              <a:rPr lang="en-US" altLang="zh-CN" i="1" dirty="0"/>
              <a:t>tissue</a:t>
            </a:r>
            <a:r>
              <a:rPr lang="en-US" altLang="zh-CN" dirty="0"/>
              <a:t> maturing before another and so on until the whole brain is mature.”</a:t>
            </a:r>
          </a:p>
          <a:p>
            <a:endParaRPr lang="zh-CN" altLang="en-US" dirty="0"/>
          </a:p>
        </p:txBody>
      </p:sp>
      <p:sp>
        <p:nvSpPr>
          <p:cNvPr id="3" name="标题 2"/>
          <p:cNvSpPr>
            <a:spLocks noGrp="1"/>
          </p:cNvSpPr>
          <p:nvPr>
            <p:ph type="title"/>
          </p:nvPr>
        </p:nvSpPr>
        <p:spPr/>
        <p:txBody>
          <a:bodyPr/>
          <a:lstStyle/>
          <a:p>
            <a:endParaRPr lang="zh-CN" altLang="en-US" dirty="0"/>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pPr fontAlgn="ctr"/>
            <a:r>
              <a:rPr lang="zh-CN" altLang="en-US" dirty="0"/>
              <a:t>与人类认知和大脑发育的关系</a:t>
            </a:r>
          </a:p>
          <a:p>
            <a:r>
              <a:rPr lang="zh-CN" altLang="en-US" dirty="0"/>
              <a:t>深度学习与认知神经科学家在</a:t>
            </a:r>
            <a:r>
              <a:rPr lang="en-US" altLang="zh-CN" dirty="0"/>
              <a:t>20</a:t>
            </a:r>
            <a:r>
              <a:rPr lang="zh-CN" altLang="en-US" dirty="0"/>
              <a:t>世纪</a:t>
            </a:r>
            <a:r>
              <a:rPr lang="en-US" altLang="zh-CN" dirty="0"/>
              <a:t>90</a:t>
            </a:r>
            <a:r>
              <a:rPr lang="zh-CN" altLang="en-US" dirty="0"/>
              <a:t>年代初提出的大脑发展</a:t>
            </a:r>
            <a:r>
              <a:rPr lang="en-US" altLang="zh-CN" dirty="0"/>
              <a:t>(</a:t>
            </a:r>
            <a:r>
              <a:rPr lang="zh-CN" altLang="en-US" dirty="0"/>
              <a:t>特别是新皮层发展</a:t>
            </a:r>
            <a:r>
              <a:rPr lang="en-US" altLang="zh-CN" dirty="0"/>
              <a:t>)</a:t>
            </a:r>
            <a:r>
              <a:rPr lang="zh-CN" altLang="en-US" dirty="0"/>
              <a:t>理论密切相关。这些发展理论在计算模型中得到了实例化，成为深度学习系统的前身。这些发展模型的共同特征是，大脑中各种拟议的学习动力学（例如，一波神经生长因子）支持某种程度上类似于深度学习模型中使用的神经网络的自组织。</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与新大脑皮层一样，神经网络采用分层过滤的层次结构，每一层都考虑来自前一层</a:t>
            </a:r>
            <a:r>
              <a:rPr lang="en-US" altLang="zh-CN" dirty="0"/>
              <a:t>(</a:t>
            </a:r>
            <a:r>
              <a:rPr lang="zh-CN" altLang="en-US" dirty="0"/>
              <a:t>或操作环境</a:t>
            </a:r>
            <a:r>
              <a:rPr lang="en-US" altLang="zh-CN" dirty="0"/>
              <a:t>)</a:t>
            </a:r>
            <a:r>
              <a:rPr lang="zh-CN" altLang="en-US" dirty="0"/>
              <a:t>的信息，然后将其输出（可能还有原始输入）传递给其他层。这个过程产生一个自组织的传感器堆栈，很好地适应了它们的操作环境。</a:t>
            </a:r>
            <a:r>
              <a:rPr lang="en-US" altLang="zh-CN" dirty="0"/>
              <a:t>1995</a:t>
            </a:r>
            <a:r>
              <a:rPr lang="zh-CN" altLang="en-US" dirty="0"/>
              <a:t>年的一份描述说：“</a:t>
            </a:r>
            <a:r>
              <a:rPr lang="en-US" altLang="zh-CN" dirty="0"/>
              <a:t>……</a:t>
            </a:r>
            <a:r>
              <a:rPr lang="zh-CN" altLang="en-US" dirty="0"/>
              <a:t>婴儿的大脑似乎在所谓的营养因子波的影响下自行组织起来</a:t>
            </a:r>
            <a:r>
              <a:rPr lang="en-US" altLang="zh-CN" dirty="0"/>
              <a:t>……</a:t>
            </a:r>
            <a:r>
              <a:rPr lang="zh-CN" altLang="en-US" dirty="0"/>
              <a:t>大脑的不同区域依次连接，一层组织先于另一层组织成熟，以此类推，直到整个大脑成熟。”</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836712"/>
            <a:ext cx="8280920" cy="5194201"/>
          </a:xfrm>
        </p:spPr>
        <p:txBody>
          <a:bodyPr/>
          <a:lstStyle/>
          <a:p>
            <a:r>
              <a:rPr lang="en-US" altLang="zh-CN" dirty="0"/>
              <a:t>A variety of approaches have been used to investigate the </a:t>
            </a:r>
            <a:r>
              <a:rPr lang="en-US" altLang="zh-CN" i="1" dirty="0"/>
              <a:t>plausibility</a:t>
            </a:r>
            <a:r>
              <a:rPr lang="en-US" altLang="zh-CN" dirty="0"/>
              <a:t> of deep learning models from a neurobiological perspective. On the one hand, several </a:t>
            </a:r>
            <a:r>
              <a:rPr lang="en-US" altLang="zh-CN" i="1" dirty="0"/>
              <a:t>variants</a:t>
            </a:r>
            <a:r>
              <a:rPr lang="en-US" altLang="zh-CN" dirty="0"/>
              <a:t> of the </a:t>
            </a:r>
            <a:r>
              <a:rPr lang="en-US" altLang="zh-CN" i="1" dirty="0" err="1"/>
              <a:t>backpropagation</a:t>
            </a:r>
            <a:r>
              <a:rPr lang="en-US" altLang="zh-CN" dirty="0"/>
              <a:t> algorithm have been proposed in order to increase its processing realism. Other researchers have argued that unsupervised forms of deep learning, such as those based on hierarchical generative models and deep belief networks, may be closer to biological reality. In this respect, generative neural network models have been related to neurobiological evidence about sampling-based processing in the </a:t>
            </a:r>
            <a:r>
              <a:rPr lang="en-US" altLang="zh-CN" i="1" dirty="0"/>
              <a:t>cerebral cortex</a:t>
            </a:r>
            <a:r>
              <a:rPr lang="en-US" altLang="zh-CN" dirty="0"/>
              <a: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从神经生物学的角度研究深度学习模型的合理性，已经使用了多种方法。为了提高反向传播算法的处理真实感，提出了几种不同的反向传播算法。其他研究人员认为，非监督形式的深度学习，例如基于层次生成模型和深度信念网络的深度学习，可能更接近生物学现实。在这方面，生成神经网络模型已经与大脑皮层基于采样处理的神经生物学证据相关。</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Although a </a:t>
            </a:r>
            <a:r>
              <a:rPr lang="en-US" altLang="zh-CN" i="1" dirty="0"/>
              <a:t>systematic comparison</a:t>
            </a:r>
            <a:r>
              <a:rPr lang="en-US" altLang="zh-CN" dirty="0"/>
              <a:t> between the human brain organization and the neuronal encoding in deep networks has not yet been established, several analogies have been reported. For example, the computations performed by deep learning units could be similar to those of actual neurons and neural populations. Similarly, the representations developed by deep learning models are similar to those measured in the primate visual system both at the </a:t>
            </a:r>
            <a:r>
              <a:rPr lang="en-US" altLang="zh-CN" i="1" dirty="0"/>
              <a:t>single-unit</a:t>
            </a:r>
            <a:r>
              <a:rPr lang="en-US" altLang="zh-CN" dirty="0"/>
              <a:t> and at the population levels. </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虽然目前还没有系统地比较人脑组织和深层网络中的神经编码，但是已经有一些类似的报道。例如，由深度学习单元进行的计算可以类似于实际神经元和神经种群的计算。同样地，由深度学习模型发展出来的表象，无论是在单个单位还是在种群水平上，都与灵长类视觉系统测量到的表象相似。</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8549997"/>
      </p:ext>
    </p:extLst>
  </p:cSld>
  <p:clrMapOvr>
    <a:masterClrMapping/>
  </p:clrMapOvr>
  <p:transition spd="med">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深度学习（也称为深度结构化学习或分层学习）是基于学习数据表示的更广泛的机器学习方法的一部分，而不是特定于任务的算法。深度学习可以是有监督的、半监督的或无监督的。</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12776"/>
            <a:ext cx="8269288" cy="4618137"/>
          </a:xfrm>
        </p:spPr>
        <p:txBody>
          <a:bodyPr/>
          <a:lstStyle/>
          <a:p>
            <a:r>
              <a:rPr lang="en-US" altLang="zh-CN" dirty="0"/>
              <a:t>Imagine how much more efficient lawyers could be if they had the time to read every legal book ever written and review every case ever brought to court. Imagine doctors with the ability to study every advancement published across the world’s medical journals, or consult every medical case, ever. Unfortunately, the human brain cannot store that much information, and it would take decades to achieve these feats.</a:t>
            </a:r>
          </a:p>
          <a:p>
            <a:endParaRPr lang="zh-CN" altLang="en-US" dirty="0"/>
          </a:p>
        </p:txBody>
      </p:sp>
      <p:sp>
        <p:nvSpPr>
          <p:cNvPr id="4" name="Rectangle 2"/>
          <p:cNvSpPr>
            <a:spLocks noGrp="1"/>
          </p:cNvSpPr>
          <p:nvPr>
            <p:ph type="title"/>
          </p:nvPr>
        </p:nvSpPr>
        <p:spPr>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B</a:t>
            </a:r>
            <a:endParaRPr lang="en-US" altLang="zh-CN" sz="3200" b="1" dirty="0">
              <a:solidFill>
                <a:schemeClr val="hlink"/>
              </a:solidFill>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想象一下，如果律师们有时间阅读每一本写过的法律书籍，审查每一宗提交法庭的案件，他们会变得多么高效。再想象一下，医生有能力研究世界各地医学杂志上发表的每一项进展，或咨询每一个医学案例。不幸的是，人类的大脑不能储存那么多的信息，要实现这些壮举需要几十年的时间。</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71094468"/>
      </p:ext>
    </p:extLst>
  </p:cSld>
  <p:clrMapOvr>
    <a:masterClrMapping/>
  </p:clrMapOvr>
  <p:transition spd="med">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But a computer, one specifically designed to work like the human mind, could.</a:t>
            </a:r>
          </a:p>
          <a:p>
            <a:r>
              <a:rPr lang="en-US" altLang="zh-CN" dirty="0"/>
              <a:t>Deep learning neural networks are designed to </a:t>
            </a:r>
            <a:r>
              <a:rPr lang="en-US" altLang="zh-CN" i="1" dirty="0"/>
              <a:t>mimic</a:t>
            </a:r>
            <a:r>
              <a:rPr lang="en-US" altLang="zh-CN" dirty="0"/>
              <a:t> the human brain’s neural connections. They are capable of learning through continuous </a:t>
            </a:r>
            <a:r>
              <a:rPr lang="en-US" altLang="zh-CN" i="1" dirty="0"/>
              <a:t>exposure</a:t>
            </a:r>
            <a:r>
              <a:rPr lang="en-US" altLang="zh-CN" dirty="0"/>
              <a:t> to huge amounts of data. This allows them to recognize patterns, comprehend complex concepts, and translate high-level abstractions. These networks consist of many layers, each having a different set of weights. The deeper the network, the stronger it is.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2657044"/>
      </p:ext>
    </p:extLst>
  </p:cSld>
  <p:clrMapOvr>
    <a:masterClrMapping/>
  </p:clrMapOvr>
  <p:transition spd="med">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zh-CN" altLang="en-US" dirty="0"/>
              <a:t>但是一台专门设计成像人类思维一样工作的计算机却可以。</a:t>
            </a:r>
          </a:p>
          <a:p>
            <a:r>
              <a:rPr lang="zh-CN" altLang="en-US" dirty="0"/>
              <a:t>深度学习神经网络被设计用来模拟人脑的神经连接。他们能够通过持续接触大量数据来学习。这允许他们识别模式，理解复杂的概念，并转换高级抽象。这些网络由许多层组成，每一层都有不同的权重集。网络越深，它就越强大。</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236640473"/>
      </p:ext>
    </p:extLst>
  </p:cSld>
  <p:clrMapOvr>
    <a:masterClrMapping/>
  </p:clrMapOvr>
  <p:transition spd="med">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340769"/>
            <a:ext cx="8280920" cy="4690144"/>
          </a:xfrm>
        </p:spPr>
        <p:txBody>
          <a:bodyPr/>
          <a:lstStyle/>
          <a:p>
            <a:r>
              <a:rPr lang="en-US" altLang="zh-CN" dirty="0"/>
              <a:t>Current applications for these networks include medical diagnosis, robotics and engineering, face recognition, and automotive navigation. However, deep learning is still in development – not </a:t>
            </a:r>
            <a:r>
              <a:rPr lang="en-US" altLang="zh-CN" dirty="0" err="1"/>
              <a:t>surprisingly</a:t>
            </a:r>
            <a:r>
              <a:rPr lang="en-US" altLang="zh-CN" dirty="0"/>
              <a:t>, it is a huge </a:t>
            </a:r>
            <a:r>
              <a:rPr lang="en-US" altLang="zh-CN" i="1" dirty="0"/>
              <a:t>undertaking</a:t>
            </a:r>
            <a:r>
              <a:rPr lang="en-US" altLang="zh-CN" dirty="0"/>
              <a:t> to get machines to think like humans. In fact, very little is understood about these networks, and months of </a:t>
            </a:r>
            <a:r>
              <a:rPr lang="en-US" altLang="zh-CN" i="1" dirty="0"/>
              <a:t>manual</a:t>
            </a:r>
            <a:r>
              <a:rPr lang="en-US" altLang="zh-CN" dirty="0"/>
              <a:t> tuning are often required for obtaining excellent performance.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70006953"/>
      </p:ext>
    </p:extLst>
  </p:cSld>
  <p:clrMapOvr>
    <a:masterClrMapping/>
  </p:clrMapOvr>
  <p:transition spd="med">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目前这些网络的应用包括医疗诊断、机器人和工程、人脸识别和汽车导航。然而，深度学习仍处于发展阶段</a:t>
            </a:r>
            <a:r>
              <a:rPr lang="en-US" altLang="zh-CN" dirty="0"/>
              <a:t>——</a:t>
            </a:r>
            <a:r>
              <a:rPr lang="zh-CN" altLang="en-US" dirty="0"/>
              <a:t>这并不奇怪，让机器像人类一样思考是一项艰巨的任务。事实上，人们对这些网络知之甚少，通常需要数月的手工调优才能获得出色的性能。</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75791084"/>
      </p:ext>
    </p:extLst>
  </p:cSld>
  <p:clrMapOvr>
    <a:masterClrMapping/>
  </p:clrMapOvr>
  <p:transition spd="med">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en-US" altLang="zh-CN" dirty="0"/>
              <a:t>Fuxin Li, assistant professor at the Oregon State University School of Electrical Engineering and Computer Science, and his team are taking on the accuracy of these neural networks under adversarial conditions. Their research focuses on the basic machine learning aspects of deep learning, and how to make general deep learning more robust.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75791084"/>
      </p:ext>
    </p:extLst>
  </p:cSld>
  <p:clrMapOvr>
    <a:masterClrMapping/>
  </p:clrMapOvr>
  <p:transition spd="med">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俄勒冈州立大学电气工程与计算机科学学院助理教授李富新（</a:t>
            </a:r>
            <a:r>
              <a:rPr lang="en-US" altLang="zh-CN" dirty="0"/>
              <a:t>Fuxin Li</a:t>
            </a:r>
            <a:r>
              <a:rPr lang="zh-CN" altLang="en-US" dirty="0"/>
              <a:t>）和他的团队正在研究这些神经网络在对抗条件下的准确性。他们的研究集中在深度学习的基础机器学习方面，以及如何使一般的深度学习更加健全。</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75791084"/>
      </p:ext>
    </p:extLst>
  </p:cSld>
  <p:clrMapOvr>
    <a:masterClrMapping/>
  </p:clrMapOvr>
  <p:transition spd="med">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en-US" altLang="zh-CN" dirty="0"/>
              <a:t>To try to better understand when a deep </a:t>
            </a:r>
            <a:r>
              <a:rPr lang="en-US" altLang="zh-CN" i="1" dirty="0"/>
              <a:t>convolutional</a:t>
            </a:r>
            <a:r>
              <a:rPr lang="en-US" altLang="zh-CN" dirty="0"/>
              <a:t> neural network (CNN) is going to be right or wrong, Li’s team had to establish an estimate of confidence in the predictions of the deep learning architecture. Those estimates can be used as </a:t>
            </a:r>
            <a:r>
              <a:rPr lang="en-US" altLang="zh-CN" i="1" dirty="0"/>
              <a:t>safeguards</a:t>
            </a:r>
            <a:r>
              <a:rPr lang="en-US" altLang="zh-CN" dirty="0"/>
              <a:t> when utilizing the networks in real life.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75791084"/>
      </p:ext>
    </p:extLst>
  </p:cSld>
  <p:clrMapOvr>
    <a:masterClrMapping/>
  </p:clrMapOvr>
  <p:transition spd="med">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为了更好地理解深度卷积神经网络（</a:t>
            </a:r>
            <a:r>
              <a:rPr lang="en-US" altLang="zh-CN" dirty="0"/>
              <a:t>CNN</a:t>
            </a:r>
            <a:r>
              <a:rPr lang="zh-CN" altLang="en-US" dirty="0"/>
              <a:t>）是对是错，李的团队必须对深度学习架构的预测建立一个信心评估。这些估计可以作为在现实生活中利用网络时的保障。</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175791084"/>
      </p:ext>
    </p:extLst>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95536" y="1628800"/>
            <a:ext cx="7873752" cy="4402113"/>
          </a:xfrm>
        </p:spPr>
        <p:txBody>
          <a:bodyPr/>
          <a:lstStyle/>
          <a:p>
            <a:r>
              <a:rPr lang="en-US" altLang="zh-CN" dirty="0"/>
              <a:t>Deep learning architectures such as deep neural networks, deep belief networks and recurrent neural networks have been applied to fields including computer vision, speech recognition, natural language processing, audio recognition, social network filtering, machine </a:t>
            </a:r>
            <a:r>
              <a:rPr lang="en-US" altLang="zh-CN" dirty="0" err="1"/>
              <a:t>translation</a:t>
            </a:r>
            <a:r>
              <a:rPr lang="en-US" altLang="zh-CN" dirty="0"/>
              <a:t>, bioinformatics, drug design, medical image analysis, </a:t>
            </a:r>
            <a:r>
              <a:rPr lang="en-US" altLang="zh-CN" i="1" dirty="0"/>
              <a:t>material inspection</a:t>
            </a:r>
            <a:r>
              <a:rPr lang="en-US" altLang="zh-CN" dirty="0"/>
              <a:t> and board game programs, where they have produced results comparable to and in some cases superior to human experts.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“Basically,” explains Li, “trying to make deep learning </a:t>
            </a:r>
            <a:r>
              <a:rPr lang="en-US" altLang="zh-CN" dirty="0" err="1"/>
              <a:t>increasingly</a:t>
            </a:r>
            <a:r>
              <a:rPr lang="en-US" altLang="zh-CN" dirty="0"/>
              <a:t> self-aware to be aware of what type of data it has seen, and what type of data it could work on.”</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李解释说，“基本上，试着让深度学习越来越具有自我意识</a:t>
            </a:r>
            <a:r>
              <a:rPr lang="en-US" altLang="zh-CN" dirty="0"/>
              <a:t>——</a:t>
            </a:r>
            <a:r>
              <a:rPr lang="zh-CN" altLang="en-US" dirty="0"/>
              <a:t>意识到它看到了什么类型的数据，以及它可以处理什么类型的数据。”</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The team looked at recent advances in deep learning, which have greatly improved the capability to recognize images automatically. Those networks, </a:t>
            </a:r>
            <a:r>
              <a:rPr lang="en-US" altLang="zh-CN" i="1" dirty="0"/>
              <a:t>albeit</a:t>
            </a:r>
            <a:r>
              <a:rPr lang="en-US" altLang="zh-CN" dirty="0"/>
              <a:t> very resistant to </a:t>
            </a:r>
            <a:r>
              <a:rPr lang="en-US" altLang="zh-CN" i="1" dirty="0" err="1"/>
              <a:t>overfitting</a:t>
            </a:r>
            <a:r>
              <a:rPr lang="en-US" altLang="zh-CN" dirty="0"/>
              <a:t>, were discovered to completely fail if some of the pixels in such images were </a:t>
            </a:r>
            <a:r>
              <a:rPr lang="en-US" altLang="zh-CN" i="1" dirty="0"/>
              <a:t>perturbed</a:t>
            </a:r>
            <a:r>
              <a:rPr lang="en-US" altLang="zh-CN" dirty="0"/>
              <a:t> via an </a:t>
            </a:r>
            <a:r>
              <a:rPr lang="en-US" altLang="zh-CN" i="1" dirty="0"/>
              <a:t>adversarial</a:t>
            </a:r>
            <a:r>
              <a:rPr lang="en-US" altLang="zh-CN" dirty="0"/>
              <a:t> optimization algorithm.</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研究小组观察了深度学习的最新进展，深度学习极大地提高了自动识别图像的能力。这些网络虽然非常抗过拟合，但如果通过对抗性优化算法对图像中的某些像素进行扰动，这些网络就会完全失效。</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To a human observer, the image in question may look fine, but the deep network sees otherwise. According to the researchers, those adversarial examples are dangerous if a deep network is utilized into any </a:t>
            </a:r>
            <a:r>
              <a:rPr lang="en-US" altLang="zh-CN" i="1" dirty="0"/>
              <a:t>crucial</a:t>
            </a:r>
            <a:r>
              <a:rPr lang="en-US" altLang="zh-CN" dirty="0"/>
              <a:t> real application, such as autonomous driving. If the result of the network can be hacked, wrong authentications and other devastating effects would be unavoidable.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在人类观察者看来，这幅图像可能看起来很好，但深层网络却不这么认为。根据研究人员的说法，如果一个深层网络被用于任何关键的实际应用，例如自动驾驶，那么这些对抗性的例子是危险的。如果网络的结果可以被黑客攻击，错误的认证和其他破坏性的影响将不可避免。</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In a departure from previous perspectives that focused on improving the </a:t>
            </a:r>
            <a:r>
              <a:rPr lang="en-US" altLang="zh-CN" i="1" dirty="0"/>
              <a:t>classifiers</a:t>
            </a:r>
            <a:r>
              <a:rPr lang="en-US" altLang="zh-CN" dirty="0"/>
              <a:t> to correctly organize the adversarial examples, the team focused on detecting those adversarial examples by analyzing whether they come from the same distribution as the normal examples. The accuracy for detecting adversarial examples exceeded 96%. Notably, 90% of the </a:t>
            </a:r>
            <a:r>
              <a:rPr lang="en-US" altLang="zh-CN" dirty="0" err="1"/>
              <a:t>adversarials</a:t>
            </a:r>
            <a:r>
              <a:rPr lang="en-US" altLang="zh-CN" dirty="0"/>
              <a:t> can be detected with a false positive rate of less than 10%.</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与以前关注改进分类器以正确组织对抗式示例的观点不同，团队关注于通过分析这些对抗式示例是否来自与正常示例相同的分布来检测这些对抗式示例。对抗性样本的检测准确率超过</a:t>
            </a:r>
            <a:r>
              <a:rPr lang="en-US" altLang="zh-CN" dirty="0"/>
              <a:t>96%</a:t>
            </a:r>
            <a:r>
              <a:rPr lang="zh-CN" altLang="en-US" dirty="0"/>
              <a:t>。值得注意的是，</a:t>
            </a:r>
            <a:r>
              <a:rPr lang="en-US" altLang="zh-CN" dirty="0"/>
              <a:t>90%</a:t>
            </a:r>
            <a:r>
              <a:rPr lang="zh-CN" altLang="en-US" dirty="0"/>
              <a:t>的对抗物可以检测到假阳性率低于</a:t>
            </a:r>
            <a:r>
              <a:rPr lang="en-US" altLang="zh-CN" dirty="0"/>
              <a:t>10%</a:t>
            </a:r>
            <a:r>
              <a:rPr lang="zh-CN" altLang="en-US" dirty="0"/>
              <a: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The benefits of this research are numerous. It is vital for a neural network to be able to identify whether an example comes from a normal or an adversarial distribution. Such knowledge, if available, will help significantly to control behaviors of robots </a:t>
            </a:r>
            <a:r>
              <a:rPr lang="en-US" altLang="zh-CN" dirty="0" err="1"/>
              <a:t>employing</a:t>
            </a:r>
            <a:r>
              <a:rPr lang="en-US" altLang="zh-CN" dirty="0"/>
              <a:t> deep learning. A reliable procedure can prevent robots from behaving in an undesirable manner because of the false perceptions it made about the environment.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这项研究的好处是多方面的。神经网络能够识别一个例子是来自正态分布还是反向分布是至关重要的。这些知识，如果可用，将大大有助于控制使用深度学习的机器人的行为。一个可靠的程序可以防止机器人由于对环境的错误感知而做出不受欢迎的行为。</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深度学习架构（如深度神经网络、深度信念网络和循环神经网络）的应用领域包括计算机视觉、语音识别、自然语言处理、音频识别，社交网络过滤、机器翻译、生物信息学、药物设计、医学图像分析、材料检验和棋盘游戏项目，它们产生了相当大的成效，在某些情况下优于人类专家。</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010308753"/>
      </p:ext>
    </p:extLst>
  </p:cSld>
  <p:clrMapOvr>
    <a:masterClrMapping/>
  </p:clrMapOvr>
  <p:transition spd="med">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Li gives one example: “In robotics there’s this big issue about robots not doing something based on erroneous perception. It’s important for a robot to know that it’s not making a confident perception. For example, if [the robot] is saying there’s an object over there, but it’s actually a wall, he’ll go to </a:t>
            </a:r>
            <a:r>
              <a:rPr lang="en-US" altLang="zh-CN" i="1" dirty="0"/>
              <a:t>fetch</a:t>
            </a:r>
            <a:r>
              <a:rPr lang="en-US" altLang="zh-CN" dirty="0"/>
              <a:t> that object, and then he hits a wall.”</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李举了一个例子：“在机器人技术中，有一个很大的问题是机器人不能基于错误的感知去做某件事。对机器人来说，重要的是要知道它没有做出自信的感知。例如，如果</a:t>
            </a:r>
            <a:r>
              <a:rPr lang="en-US" altLang="zh-CN" dirty="0"/>
              <a:t>(</a:t>
            </a:r>
            <a:r>
              <a:rPr lang="zh-CN" altLang="en-US" dirty="0"/>
              <a:t>机器人</a:t>
            </a:r>
            <a:r>
              <a:rPr lang="en-US" altLang="zh-CN" dirty="0"/>
              <a:t>)</a:t>
            </a:r>
            <a:r>
              <a:rPr lang="zh-CN" altLang="en-US" dirty="0"/>
              <a:t>说那边有一个物体，但它实际上是一堵墙，它就会去取那个物体，然后撞上墙。</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Hopefully, Li says, that won’t happen. However, current software and machine learning have been mostly based </a:t>
            </a:r>
            <a:r>
              <a:rPr lang="en-US" altLang="zh-CN" i="1" dirty="0"/>
              <a:t>solely</a:t>
            </a:r>
            <a:r>
              <a:rPr lang="en-US" altLang="zh-CN" dirty="0"/>
              <a:t> on prediction confidence within the original machine learning framework. Basically, the testing and training data are assumed to be pulled from the same distribution independently, and that can lead to incorrect assumptions.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307379445"/>
      </p:ext>
    </p:extLst>
  </p:cSld>
  <p:clrMapOvr>
    <a:masterClrMapping/>
  </p:clrMapOvr>
  <p:transition spd="med">
    <p:cover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“希望这不会发生。”李说。然而，目前的软件和机器学习大多是基于原始机器学习框架内的预测置信度。基本上，测试和训练数据被认为是从同一个分布中独立提取的，这可能导致错误的假设。</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Better confidence estimates could potentially help avoid incidents such as the Tesla crash </a:t>
            </a:r>
            <a:r>
              <a:rPr lang="en-US" altLang="zh-CN" i="1" dirty="0"/>
              <a:t>scenario</a:t>
            </a:r>
            <a:r>
              <a:rPr lang="en-US" altLang="zh-CN" dirty="0"/>
              <a:t> from May 2016, where an adversarial example (truck with too much light) was in the middle of the highway that cheated the system. A confidence estimate could potentially solve that issue. But first, the computer must be smarter. The computer has to learn to detect objects and differentiate, say, a tree from another vehicle.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更好的信心估计可能有助于避免</a:t>
            </a:r>
            <a:r>
              <a:rPr lang="en-US" altLang="zh-CN" dirty="0"/>
              <a:t>2016</a:t>
            </a:r>
            <a:r>
              <a:rPr lang="zh-CN" altLang="en-US" dirty="0"/>
              <a:t>年</a:t>
            </a:r>
            <a:r>
              <a:rPr lang="en-US" altLang="zh-CN" dirty="0"/>
              <a:t>5</a:t>
            </a:r>
            <a:r>
              <a:rPr lang="zh-CN" altLang="en-US" dirty="0"/>
              <a:t>月发生的特斯拉（</a:t>
            </a:r>
            <a:r>
              <a:rPr lang="en-US" altLang="zh-CN" dirty="0"/>
              <a:t>Tesla</a:t>
            </a:r>
            <a:r>
              <a:rPr lang="zh-CN" altLang="en-US" dirty="0"/>
              <a:t>）撞车事故，当时，一辆对抗式卡车（载重量过大的卡车）行驶在公路中间，骗过了系统。信心评估有可能解决这个问题。但首先，电脑必须更聪明。计算机必须学会探测物体并将树与其他交通工具区分开来。</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“To make it really robust, you need to account for unknown objects. Something weird may hit you. A deer may jump out.” The network can’t be taught every unexpected situation, says Li, “so you need it to discover them without knowledge of what they are. That’s something that we do. We try to bridge the gap.”</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为了让他真正健全，你需要考虑未知的对象。”可能会有奇怪的事情发生。鹿可能会跳出来。“网络不可能在每一个意想不到的情况下都被教授，”李说，“所以你需要他来发现它们，而不知道它们是什么。”我们就是这么做的。我们试图弥合这一差距。</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Training </a:t>
            </a:r>
            <a:r>
              <a:rPr lang="en-US" altLang="zh-CN" i="1" dirty="0"/>
              <a:t>procedures</a:t>
            </a:r>
            <a:r>
              <a:rPr lang="en-US" altLang="zh-CN" dirty="0"/>
              <a:t> will make deep learning more automatic and lead to fewer failures, as well as confidence estimates when the deep network is </a:t>
            </a:r>
            <a:r>
              <a:rPr lang="en-US" altLang="zh-CN" i="1" dirty="0"/>
              <a:t>utilized</a:t>
            </a:r>
            <a:r>
              <a:rPr lang="en-US" altLang="zh-CN" dirty="0"/>
              <a:t> to predict new data. Most of this training, explains Li, comes from photo distribution using stock images. However, these are flat images much different than what a robot would normally see in day-to-day life. It’s difficult to get a 360-degree view just by looking at photos.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训练过程会使深度学习更加自动化，失败次数更少，利用深度网络预测新数据时，还会进行置信度估计。李解释说，大部分训练来自于使用库存图片进行图片分发。然而，这些平面图像与机器人通常在日常生活中看到的图像有很大不同。仅仅通过看照片很难获得</a:t>
            </a:r>
            <a:r>
              <a:rPr lang="en-US" altLang="zh-CN" dirty="0"/>
              <a:t>360</a:t>
            </a:r>
            <a:r>
              <a:rPr lang="zh-CN" altLang="en-US" dirty="0"/>
              <a:t>度的视角。</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en-US" altLang="zh-CN" dirty="0"/>
              <a:t>Deep learning models are </a:t>
            </a:r>
            <a:r>
              <a:rPr lang="en-US" altLang="zh-CN" i="1" dirty="0"/>
              <a:t>vaguely</a:t>
            </a:r>
            <a:r>
              <a:rPr lang="en-US" altLang="zh-CN" dirty="0"/>
              <a:t> inspired by information processing and communication patterns in biological nervous systems yet have various differences from the structural and </a:t>
            </a:r>
            <a:r>
              <a:rPr lang="en-US" altLang="zh-CN" i="1" dirty="0"/>
              <a:t>functional properties</a:t>
            </a:r>
            <a:r>
              <a:rPr lang="en-US" altLang="zh-CN" dirty="0"/>
              <a:t> of biological brains (especially human brains), which make them </a:t>
            </a:r>
            <a:r>
              <a:rPr lang="en-US" altLang="zh-CN" i="1" dirty="0"/>
              <a:t>incompatible with</a:t>
            </a:r>
            <a:r>
              <a:rPr lang="en-US" altLang="zh-CN" dirty="0"/>
              <a:t> neuroscience evidences.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“There will be a big difference between the thing [the robot] trains on and the thing it really sees. So then, it is important for the robot to understand that it can predict some things confidently, and others it cannot,” says Li. “[The robot] needs to understand that it probably predicted wrong, so as not to act too aggressively toward its prediction.” This can only be achieved with a more </a:t>
            </a:r>
            <a:r>
              <a:rPr lang="en-US" altLang="zh-CN" i="1" dirty="0"/>
              <a:t>self-aware</a:t>
            </a:r>
            <a:r>
              <a:rPr lang="en-US" altLang="zh-CN" dirty="0"/>
              <a:t> framework, which is what Li is trying to develop with this grant.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机器人）训练的东西和它真正看到的东西将有很大区别。因此，重要的是机器人要明白，它可以自信地预测一些事情，而不能预测其他事情。（机器人）需要明白，它的预测可能是错误的，这样就不会对自己的预测采取过于激进的行动。”这只能通过一个更有自我意识的框架来实现，而这正是李教授试图用这笔赠款来研发的。</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1618560"/>
      </p:ext>
    </p:extLst>
  </p:cSld>
  <p:clrMapOvr>
    <a:masterClrMapping/>
  </p:clrMapOvr>
  <p:transition spd="med">
    <p:cover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Further, these estimates can be used to control the behavior of a robot employing deep learning so that it will not go on to perform </a:t>
            </a:r>
            <a:r>
              <a:rPr lang="en-US" altLang="zh-CN" i="1" dirty="0"/>
              <a:t>maneuvers</a:t>
            </a:r>
            <a:r>
              <a:rPr lang="en-US" altLang="zh-CN" dirty="0"/>
              <a:t> that could be dangerous because of erroneous predictions. Understanding these aspects would also be helpful in designing potentially more robust networks in the future.</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12971789"/>
      </p:ext>
    </p:extLst>
  </p:cSld>
  <p:clrMapOvr>
    <a:masterClrMapping/>
  </p:clrMapOvr>
  <p:transition spd="med">
    <p:cover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此外，这些估计可以用来控制使用深度学习的机器人的行为，这样它就不会继续执行由于错误预测而可能造成危险的机动。了解这些方面也有助于设计未来可能更加健全的  网络。</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12971789"/>
      </p:ext>
    </p:extLst>
  </p:cSld>
  <p:clrMapOvr>
    <a:masterClrMapping/>
  </p:clrMapOvr>
  <p:transition spd="med">
    <p:cover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en-US" altLang="zh-CN" dirty="0"/>
              <a:t>Soon, Li and his team will start </a:t>
            </a:r>
            <a:r>
              <a:rPr lang="en-US" altLang="zh-CN" i="1" dirty="0"/>
              <a:t>generalizing</a:t>
            </a:r>
            <a:r>
              <a:rPr lang="en-US" altLang="zh-CN" dirty="0"/>
              <a:t> the approach to other domains, such as temporal models (RNNs, LSTMs) and deep reinforcement learning. In reinforcement learning, the confidence estimates could play an important role in many decision-making </a:t>
            </a:r>
            <a:r>
              <a:rPr lang="en-US" altLang="zh-CN" i="1" dirty="0"/>
              <a:t>paradigms</a:t>
            </a:r>
            <a:r>
              <a:rPr lang="en-US" altLang="zh-CN" dirty="0"/>
              <a:t>.</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12971789"/>
      </p:ext>
    </p:extLst>
  </p:cSld>
  <p:clrMapOvr>
    <a:masterClrMapping/>
  </p:clrMapOvr>
  <p:transition spd="med">
    <p:cover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51520" y="1484784"/>
            <a:ext cx="8892480" cy="4546129"/>
          </a:xfrm>
        </p:spPr>
        <p:txBody>
          <a:bodyPr/>
          <a:lstStyle/>
          <a:p>
            <a:r>
              <a:rPr lang="zh-CN" altLang="en-US" dirty="0"/>
              <a:t>不久，李和他的团队将开始将这种方法推广到其他领域，例如时间模型（</a:t>
            </a:r>
            <a:r>
              <a:rPr lang="en-US" altLang="zh-CN" dirty="0"/>
              <a:t>RNN</a:t>
            </a:r>
            <a:r>
              <a:rPr lang="zh-CN" altLang="en-US" dirty="0"/>
              <a:t>、</a:t>
            </a:r>
            <a:r>
              <a:rPr lang="en-US" altLang="zh-CN" dirty="0"/>
              <a:t>LSTM</a:t>
            </a:r>
            <a:r>
              <a:rPr lang="zh-CN" altLang="en-US"/>
              <a:t>）和深度强化学习。在强化学习中，置信度估计在许多决策范式中发挥着重要作用。</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312971789"/>
      </p:ext>
    </p:extLst>
  </p:cSld>
  <p:clrMapOvr>
    <a:masterClrMapping/>
  </p:clrMapOvr>
  <p:transition spd="med">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zh-CN" altLang="en-US" dirty="0"/>
              <a:t>深度学习模型的灵感来源于生物神经系统的信息处理和通信模式，但与生物大脑（尤其是人脑）的结构和功能特性存在着诸多差异，与神经科学已经证明的生物事实不一致。</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r>
              <a:rPr lang="en-US" altLang="zh-CN" dirty="0"/>
              <a:t>Overview</a:t>
            </a:r>
          </a:p>
          <a:p>
            <a:r>
              <a:rPr lang="en-US" altLang="zh-CN" dirty="0"/>
              <a:t>Most modern deep learning models are based on an artificial neural network, although they can also include </a:t>
            </a:r>
            <a:r>
              <a:rPr lang="en-US" altLang="zh-CN" i="1" dirty="0"/>
              <a:t>propositional</a:t>
            </a:r>
            <a:r>
              <a:rPr lang="en-US" altLang="zh-CN" dirty="0"/>
              <a:t> </a:t>
            </a:r>
            <a:r>
              <a:rPr lang="en-US" altLang="zh-CN" i="1" dirty="0"/>
              <a:t>formulas</a:t>
            </a:r>
            <a:r>
              <a:rPr lang="en-US" altLang="zh-CN" dirty="0"/>
              <a:t> or </a:t>
            </a:r>
            <a:r>
              <a:rPr lang="en-US" altLang="zh-CN" i="1" dirty="0"/>
              <a:t>latent</a:t>
            </a:r>
            <a:r>
              <a:rPr lang="en-US" altLang="zh-CN" dirty="0"/>
              <a:t> variables organized layer-wise in deep generative models such as the nodes in deep belief networks</a:t>
            </a:r>
            <a:r>
              <a:rPr lang="en-US" altLang="zh-CN" baseline="30000" dirty="0"/>
              <a:t>1</a:t>
            </a:r>
            <a:r>
              <a:rPr lang="en-US" altLang="zh-CN" dirty="0"/>
              <a:t> and deep Boltzmann machines.</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lstStyle/>
          <a:p>
            <a:pPr fontAlgn="ctr"/>
            <a:r>
              <a:rPr lang="zh-CN" altLang="en-US" dirty="0"/>
              <a:t>概述</a:t>
            </a:r>
          </a:p>
          <a:p>
            <a:r>
              <a:rPr lang="zh-CN" altLang="en-US" dirty="0"/>
              <a:t>大多数现代的深度学习模型都是基于人工神经网络，尽管它们也可以包含命题公式或潜在变量，这些潜在变量在深层生成模型中按层组织，比如在深度信念网络中的节点和深层玻尔兹曼机中。</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13574384"/>
      </p:ext>
    </p:extLst>
  </p:cSld>
  <p:clrMapOvr>
    <a:masterClrMapping/>
  </p:clrMapOvr>
  <p:transition spd="med">
    <p:cover dir="u"/>
  </p:transition>
  <p:timing>
    <p:tnLst>
      <p:par>
        <p:cTn id="1" dur="indefinite" restart="never" nodeType="tmRoot"/>
      </p:par>
    </p:tnLst>
  </p:timing>
</p:sld>
</file>

<file path=ppt/theme/theme1.xml><?xml version="1.0" encoding="utf-8"?>
<a:theme xmlns:a="http://schemas.openxmlformats.org/drawingml/2006/main" name="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4391</Words>
  <Application>Microsoft Office PowerPoint</Application>
  <PresentationFormat>全屏显示(4:3)</PresentationFormat>
  <Paragraphs>73</Paragraphs>
  <Slides>65</Slides>
  <Notes>0</Notes>
  <HiddenSlides>0</HiddenSlides>
  <MMClips>0</MMClips>
  <ScaleCrop>false</ScaleCrop>
  <HeadingPairs>
    <vt:vector size="4" baseType="variant">
      <vt:variant>
        <vt:lpstr>主题</vt:lpstr>
      </vt:variant>
      <vt:variant>
        <vt:i4>2</vt:i4>
      </vt:variant>
      <vt:variant>
        <vt:lpstr>幻灯片标题</vt:lpstr>
      </vt:variant>
      <vt:variant>
        <vt:i4>65</vt:i4>
      </vt:variant>
    </vt:vector>
  </HeadingPairs>
  <TitlesOfParts>
    <vt:vector size="67" baseType="lpstr">
      <vt:lpstr>Cascade</vt:lpstr>
      <vt:lpstr>1_Cascade</vt:lpstr>
      <vt:lpstr>    Chapter 4 Deep Learning  </vt:lpstr>
      <vt:lpstr>Text 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B</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Machine Learning</dc:title>
  <dc:creator>朱宏峰</dc:creator>
  <cp:lastModifiedBy>朱宏峰</cp:lastModifiedBy>
  <cp:revision>6</cp:revision>
  <dcterms:created xsi:type="dcterms:W3CDTF">2020-05-27T11:25:01Z</dcterms:created>
  <dcterms:modified xsi:type="dcterms:W3CDTF">2020-05-27T11:47:18Z</dcterms:modified>
</cp:coreProperties>
</file>