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8" r:id="rId4"/>
    <p:sldId id="259" r:id="rId5"/>
    <p:sldId id="267" r:id="rId6"/>
    <p:sldId id="268" r:id="rId7"/>
    <p:sldId id="260" r:id="rId8"/>
    <p:sldId id="261" r:id="rId9"/>
    <p:sldId id="262" r:id="rId10"/>
    <p:sldId id="263" r:id="rId11"/>
    <p:sldId id="264" r:id="rId12"/>
    <p:sldId id="265" r:id="rId13"/>
    <p:sldId id="266"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7" r:id="rId27"/>
    <p:sldId id="298" r:id="rId28"/>
    <p:sldId id="295" r:id="rId29"/>
    <p:sldId id="296" r:id="rId30"/>
    <p:sldId id="257" r:id="rId31"/>
    <p:sldId id="269" r:id="rId32"/>
    <p:sldId id="270" r:id="rId33"/>
    <p:sldId id="271" r:id="rId34"/>
    <p:sldId id="272" r:id="rId35"/>
    <p:sldId id="273"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5" r:id="rId52"/>
    <p:sldId id="316" r:id="rId53"/>
    <p:sldId id="314"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474" y="-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endParaRPr lang="zh-CN" altLang="en-US" strike="noStrike" noProof="0" smtClean="0"/>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fld>
            <a:endParaRPr lang="zh-CN" altLang="en-US" sz="1200" noProof="1">
              <a:solidFill>
                <a:srgbClr val="FFFFFF"/>
              </a:solidFill>
            </a:endParaRPr>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endParaRPr lang="zh-CN" altLang="en-US" strike="noStrike" noProof="0" smtClean="0"/>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fld>
            <a:endParaRPr lang="zh-CN" altLang="en-US" sz="1200" noProof="1">
              <a:solidFill>
                <a:srgbClr val="FFFFFF"/>
              </a:solidFill>
            </a:endParaRPr>
          </a:p>
        </p:txBody>
      </p:sp>
    </p:spTree>
  </p:cSld>
  <p:clrMapOvr>
    <a:masterClrMapping/>
  </p:clrMapOvr>
  <p:transition spd="med">
    <p:cover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endParaRPr lang="zh-CN" altLang="en-US" sz="1300" b="1" dirty="0">
              <a:solidFill>
                <a:srgbClr val="FFFFFF"/>
              </a:solidFill>
            </a:endParaRPr>
          </a:p>
        </p:txBody>
      </p:sp>
      <p:pic>
        <p:nvPicPr>
          <p:cNvPr id="1060" name="Picture 36" descr="BD21370_"/>
          <p:cNvPicPr>
            <a:picLocks noChangeAspect="1"/>
          </p:cNvPicPr>
          <p:nvPr userDrawn="1"/>
        </p:nvPicPr>
        <p:blipFill>
          <a:blip r:embed="rId12"/>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3"/>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endParaRPr lang="zh-CN" altLang="en-US" sz="1300" b="1">
              <a:solidFill>
                <a:srgbClr val="FFFFFF"/>
              </a:solidFill>
              <a:effectLst>
                <a:outerShdw blurRad="38100" dist="38100" dir="2700000" algn="tl">
                  <a:srgbClr val="000000"/>
                </a:outerShdw>
              </a:effectLst>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endParaRPr lang="zh-CN" altLang="en-US" sz="1300" b="1" dirty="0">
              <a:solidFill>
                <a:srgbClr val="FFFFFF"/>
              </a:solidFill>
            </a:endParaRPr>
          </a:p>
        </p:txBody>
      </p:sp>
      <p:pic>
        <p:nvPicPr>
          <p:cNvPr id="1060" name="Picture 36" descr="BD21370_"/>
          <p:cNvPicPr>
            <a:picLocks noChangeAspect="1"/>
          </p:cNvPicPr>
          <p:nvPr userDrawn="1"/>
        </p:nvPicPr>
        <p:blipFill>
          <a:blip r:embed="rId12"/>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3"/>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endParaRPr lang="zh-CN" altLang="en-US" sz="1300" b="1">
              <a:solidFill>
                <a:srgbClr val="FFFFFF"/>
              </a:solidFill>
              <a:effectLst>
                <a:outerShdw blurRad="38100" dist="38100" dir="2700000" algn="tl">
                  <a:srgbClr val="000000"/>
                </a:outerShdw>
              </a:effectLst>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br>
              <a:rPr lang="en-US" altLang="zh-CN" b="1" dirty="0" smtClean="0"/>
            </a:br>
            <a:br>
              <a:rPr lang="en-US" altLang="zh-CN" b="1" dirty="0"/>
            </a:br>
            <a:br>
              <a:rPr lang="en-US" altLang="zh-CN" b="1" dirty="0" smtClean="0"/>
            </a:br>
            <a:br>
              <a:rPr lang="en-US" altLang="zh-CN" b="1" dirty="0"/>
            </a:br>
            <a:r>
              <a:rPr lang="en-US" altLang="zh-CN" dirty="0"/>
              <a:t>Chapter 5</a:t>
            </a:r>
            <a:br>
              <a:rPr lang="en-US" altLang="zh-CN" dirty="0"/>
            </a:br>
            <a:r>
              <a:rPr lang="en-US" altLang="zh-CN" dirty="0"/>
              <a:t>Natural Language Processing</a:t>
            </a:r>
            <a:br>
              <a:rPr lang="en-US" altLang="zh-CN" dirty="0"/>
            </a:br>
            <a:br>
              <a:rPr lang="en-US" altLang="zh-CN" b="1" dirty="0"/>
            </a:br>
            <a:endParaRPr lang="en-US" altLang="zh-CN" b="1" dirty="0"/>
          </a:p>
        </p:txBody>
      </p:sp>
      <p:sp>
        <p:nvSpPr>
          <p:cNvPr id="5" name="内容占位符 4"/>
          <p:cNvSpPr>
            <a:spLocks noGrp="1"/>
          </p:cNvSpPr>
          <p:nvPr>
            <p:ph idx="1"/>
          </p:nvPr>
        </p:nvSpPr>
        <p:spPr/>
        <p:txBody>
          <a:bodyPr/>
          <a:lstStyle/>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558165" y="1216025"/>
            <a:ext cx="7711440" cy="4815205"/>
          </a:xfrm>
        </p:spPr>
        <p:txBody>
          <a:bodyPr/>
          <a:lstStyle/>
          <a:p>
            <a:r>
              <a:rPr lang="zh-CN" altLang="en-US" dirty="0"/>
              <a:t>NLP is characterized as a hard problem in computer science. Human language is rarely precise, or plainly spoken. To understand human language is to understand not only the words, but the concepts and how they’re linked together to create meaning. Despite language being one of the easiest things for humans to learn, the ambiguity of language is what makes natural language processing a difficult problem for computers to master.</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自然语言处理是计算机科学中的一个难题。人类的语言很少是精确的，或者说清楚的。要理解人类语言，不仅要理解单词，还要理解概念以及它们是如何联系在一起来创造意义的。尽管语言是人类最容易学习的东西之一，但语言的模糊性使自然语言处理成为计算机难以掌握的难题。</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What Can Developers Use NLP Algorithms For?</a:t>
            </a:r>
            <a:endParaRPr lang="zh-CN" altLang="en-US" dirty="0"/>
          </a:p>
          <a:p>
            <a:r>
              <a:rPr lang="zh-CN" altLang="en-US" dirty="0"/>
              <a:t>NLP algorithms are typically based on machine learning algorithms. Instead of hand-coding large sets of rules, NLP can rely on machine learning to automatically learn these rules by analyzing a set of examples (i.e. a large corpus, like a book, down to a collection of sentences), and making a statical inference. In general, the more data analyzed, the more accurate the model will be.</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开发人员可以使用自然语言处理算法做什么?</a:t>
            </a:r>
            <a:endParaRPr lang="zh-CN" altLang="en-US" dirty="0"/>
          </a:p>
          <a:p>
            <a:r>
              <a:rPr lang="zh-CN" altLang="en-US" dirty="0"/>
              <a:t>自然语言处理算法通常基于机器学习算法。自然语言处理不需要手工编码大量的规则，它可以依靠机器学习，通过分析一组例子(例如，一个大的语料库，像一本书，归结为一组句子)，进行静态推理，自动学习这些规则。一般来说，分析的数据越多，模型就越准确。</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Summarize blocks of text using Summarizer to extract the most important and central ideas while ignoring irrelevant information. </a:t>
            </a:r>
            <a:endParaRPr lang="zh-CN" altLang="en-US" dirty="0"/>
          </a:p>
          <a:p>
            <a:r>
              <a:rPr lang="zh-CN" altLang="en-US" dirty="0"/>
              <a:t>Create a chat bot using Parsey McParseface, a language parsing deep learning model made by Google that uses Point-of-Speech tagging.</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使用摘要器总结文本块，以提取最重要和中心的思想，同时忽略无关的信息。</a:t>
            </a:r>
            <a:endParaRPr lang="zh-CN" altLang="en-US" dirty="0"/>
          </a:p>
          <a:p>
            <a:r>
              <a:rPr lang="zh-CN" altLang="en-US" dirty="0"/>
              <a:t>使用Parsey McParseface创建聊天机器人，Parsey McParseface是一种由谷歌制作的语言分析深度学习模型，它使用了言语点标记。</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Automatically generate keyword tags from content using AutoTag, which leverages LDA2, a technique that discovers topics contained within a body of text.</a:t>
            </a:r>
            <a:endParaRPr lang="zh-CN" altLang="en-US" dirty="0"/>
          </a:p>
          <a:p>
            <a:r>
              <a:rPr lang="zh-CN" altLang="en-US" dirty="0"/>
              <a:t>Identify the type of entity extracted, such as it being a person, place, or organization using Named Entity Recognition.</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使用自动标签从内容自动生成关键字标记，自动标签利用文档主题生成模型，这种技术可以发现文本正文中包含的主题。</a:t>
            </a:r>
            <a:endParaRPr lang="zh-CN" altLang="en-US" dirty="0"/>
          </a:p>
          <a:p>
            <a:r>
              <a:rPr lang="zh-CN" altLang="en-US" dirty="0"/>
              <a:t>识别提取的实体的类型，例如使用命名实体识别的人、地点或组织。</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Use Sentiment Analysis to identify the sentiment of a string of text, from very negative to neutral to very positive.</a:t>
            </a:r>
            <a:endParaRPr lang="zh-CN" altLang="en-US" dirty="0"/>
          </a:p>
          <a:p>
            <a:r>
              <a:rPr lang="zh-CN" altLang="en-US" dirty="0"/>
              <a:t>Reduce words to their root, or stem, using Porter Stemmer3, or break up text into tokens using tokenizer.</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用情绪分析来识别一串文字的情绪，从非常消极到中性再到非常积极。</a:t>
            </a:r>
            <a:endParaRPr lang="zh-CN" altLang="en-US" dirty="0"/>
          </a:p>
          <a:p>
            <a:r>
              <a:rPr lang="zh-CN" altLang="en-US" dirty="0"/>
              <a:t>使用英文分词算法将单词减少到词根或词干，或者使用记号赋予器将文本分解为记号。</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3345" y="1634490"/>
            <a:ext cx="8822690" cy="4396740"/>
          </a:xfrm>
        </p:spPr>
        <p:txBody>
          <a:bodyPr/>
          <a:lstStyle/>
          <a:p>
            <a:r>
              <a:rPr lang="zh-CN" altLang="en-US" dirty="0"/>
              <a:t>Natural language processing (NLP) is one of the most important technologies of the information age, and a crucial part of artificial intelligence. Applications of NLP are everywhere because people communicate almost everything in language: web search, advertising, emails, customer service, language translation, medical reports, etc. In recent years, Deep Learning approaches have obtained very high performance across many different NLP tasks, using single end-to-end neural models that do not require traditional, task -specific feature engineering. </a:t>
            </a:r>
            <a:endParaRPr lang="zh-CN" altLang="en-US" dirty="0"/>
          </a:p>
        </p:txBody>
      </p:sp>
      <p:sp>
        <p:nvSpPr>
          <p:cNvPr id="4" name="Rectangle 2"/>
          <p:cNvSpPr>
            <a:spLocks noGrp="1"/>
          </p:cNvSpPr>
          <p:nvPr>
            <p:ph type="title"/>
          </p:nvPr>
        </p:nvSpPr>
        <p:spPr>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t>
            </a:r>
            <a:r>
              <a:rPr lang="en-US" altLang="zh-CN" sz="3200" b="1" dirty="0" smtClean="0">
                <a:solidFill>
                  <a:schemeClr val="hlink"/>
                </a:solidFill>
                <a:latin typeface="Times New Roman" panose="02020603050405020304" pitchFamily="18" charset="0"/>
              </a:rPr>
              <a:t>A</a:t>
            </a:r>
            <a:endParaRPr lang="en-US" altLang="zh-CN" sz="3200" b="1" dirty="0">
              <a:solidFill>
                <a:schemeClr val="hlink"/>
              </a:solidFill>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Example Natural Language Processing Use Cases</a:t>
            </a:r>
            <a:endParaRPr lang="zh-CN" altLang="en-US" dirty="0"/>
          </a:p>
          <a:p>
            <a:r>
              <a:rPr lang="zh-CN" altLang="en-US" dirty="0"/>
              <a:t>Social media analysis is a great example of NLP use. Brands track conversations online to understand what customers are saying, and glean insight into user behavior.</a:t>
            </a:r>
            <a:endParaRPr lang="zh-CN" altLang="en-US" dirty="0"/>
          </a:p>
          <a:p>
            <a:r>
              <a:rPr lang="zh-CN" altLang="en-US" dirty="0"/>
              <a:t>“One of the most compelling ways NLP offers valuable intelligence is by tracking sentiment — the tone of a written message (tweet, Facebook update, etc.) — and tag that text as positive, negative or neutral,” Rehling said.</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自然语言处理应用案例</a:t>
            </a:r>
            <a:endParaRPr lang="zh-CN" altLang="en-US" dirty="0"/>
          </a:p>
          <a:p>
            <a:r>
              <a:rPr lang="zh-CN" altLang="en-US" dirty="0"/>
              <a:t>社交媒体分析是自然语言处理使用的一个很好的例子。品牌跟踪在线对话，以了解客户在说什么，并收集对用户行为的洞察。</a:t>
            </a:r>
            <a:endParaRPr lang="zh-CN" altLang="en-US" dirty="0"/>
          </a:p>
          <a:p>
            <a:r>
              <a:rPr lang="zh-CN" altLang="en-US" dirty="0"/>
              <a:t>Rehling说：“通过追踪情绪，自然语言处理可以提供有价值的信息——书面信息(推特、Facebook更新等)的语气——并将其标记为积极的、消极的或中性的。”</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Build your own social media monitoring tool</a:t>
            </a:r>
            <a:endParaRPr lang="zh-CN" altLang="en-US" dirty="0"/>
          </a:p>
          <a:p>
            <a:r>
              <a:rPr lang="zh-CN" altLang="en-US" dirty="0"/>
              <a:t>Start by using the algorithm Retrieve Tweets With Keyword to capture all mentions of your brand name on Twitter. In our case, we search for mentions of Algorithmia.</a:t>
            </a:r>
            <a:endParaRPr lang="zh-CN" altLang="en-US" dirty="0"/>
          </a:p>
          <a:p>
            <a:r>
              <a:rPr lang="zh-CN" altLang="en-US" dirty="0"/>
              <a:t>Then, pipe the results into the Sentiment Analysis algorithm, which will assign a sentiment rating from 0-4 for each string (Tweet).</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252220"/>
            <a:ext cx="8295005" cy="4779010"/>
          </a:xfrm>
        </p:spPr>
        <p:txBody>
          <a:bodyPr/>
          <a:lstStyle/>
          <a:p>
            <a:r>
              <a:rPr lang="zh-CN" altLang="en-US" dirty="0"/>
              <a:t>建立自己的社交媒体监控工具</a:t>
            </a:r>
            <a:endParaRPr lang="zh-CN" altLang="en-US" dirty="0"/>
          </a:p>
          <a:p>
            <a:r>
              <a:rPr lang="zh-CN" altLang="en-US" dirty="0"/>
              <a:t>首先，使用这个算法检索带有关键字的tweet，以在Twitter上捕捉所有提到您品牌的信息。在我们的例子中，我们寻找提到的算法。</a:t>
            </a:r>
            <a:endParaRPr lang="zh-CN" altLang="en-US" dirty="0"/>
          </a:p>
          <a:p>
            <a:r>
              <a:rPr lang="zh-CN" altLang="en-US" dirty="0"/>
              <a:t>然后，将结果导入情绪分析算法，该算法将为每个字符串(Tweet)分配0～4的情绪评级。</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69975"/>
            <a:ext cx="8295005" cy="4961255"/>
          </a:xfrm>
        </p:spPr>
        <p:txBody>
          <a:bodyPr/>
          <a:lstStyle/>
          <a:p>
            <a:r>
              <a:rPr lang="zh-CN" altLang="en-US" dirty="0"/>
              <a:t>Similarly, Facebook uses NLP to track trending topics and popular hashtags. “Hashtags and topics are two different ways of grouping and participating in conversations,” Chris Struhar, a software engineer on News Feed, said in How Facebook Built Trending Topics with Natural Language Processing. “So don’t think Facebook won’t recognize a string as a topic without a hashtag in front of it. Rather, it’s all about NLP: natural language processing. Ain’t nothing natural about a hashtag, so Facebook instead parses strings and figures out which strings are referring to nodes — objects in the network.”</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252220"/>
            <a:ext cx="8295005" cy="4779010"/>
          </a:xfrm>
        </p:spPr>
        <p:txBody>
          <a:bodyPr/>
          <a:lstStyle/>
          <a:p>
            <a:r>
              <a:rPr lang="zh-CN" altLang="en-US" dirty="0"/>
              <a:t>类似地，Facebook 使用自然语言处理来跟踪热门话题和流行话题标签。“标签和话题是两种不同的分组和参与对话的方式。”信息流的软件工程师克里斯·斯特鲁哈尔(Chris Struhar)在《Facebook 如何用自然语言处理来构建热门话题》一书中说。所以，不要以为Facebook不会把一个字符串识别成一个没有标签的主题。而是关于NLP：自然语言处理。标签不是自然的东西，所以Facebook会解析字符串并找出哪些字符串引用了网络中的节 点——对象。”</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252220"/>
            <a:ext cx="8295005" cy="4779010"/>
          </a:xfrm>
        </p:spPr>
        <p:txBody>
          <a:bodyPr/>
          <a:lstStyle/>
          <a:p>
            <a:r>
              <a:rPr lang="zh-CN" altLang="en-US" dirty="0"/>
              <a:t>It’s not just social media that can use NLP to it’s benefit. Publishers are hoping to use NLP to improve the quality of their online communities by leveraging technology to “auto-filter the offensive comments on news sites to save moderators from what can be an ‘exhausting process’,” Francis Tseng said in Prototype winner using “natural language processing” to solve journalism’scommenting problem.</a:t>
            </a:r>
            <a:endParaRPr lang="zh-CN" altLang="en-US" dirty="0"/>
          </a:p>
          <a:p>
            <a:r>
              <a:rPr lang="zh-CN" altLang="en-US" dirty="0"/>
              <a:t>Other practical uses of NLP include monitoring for malicious digital attacks, such as phishing, or detecting when somebody is lying. </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252220"/>
            <a:ext cx="8295005" cy="4779010"/>
          </a:xfrm>
        </p:spPr>
        <p:txBody>
          <a:bodyPr/>
          <a:lstStyle/>
          <a:p>
            <a:r>
              <a:rPr lang="zh-CN" altLang="en-US" dirty="0"/>
              <a:t>不仅仅是社交媒体可以利用自然语言处理为自己谋利。出版商希望利用自然语言处理技术，“自动过滤新闻网站上的攻击性评论，使版主免于‘累人的过程’，从而提高其在线社区的质量。”Francis Tseng说。</a:t>
            </a:r>
            <a:endParaRPr lang="zh-CN" altLang="en-US" dirty="0"/>
          </a:p>
          <a:p>
            <a:r>
              <a:rPr lang="zh-CN" altLang="en-US" dirty="0"/>
              <a:t>自然语言处理的其他实际用途包括监视恶意数字攻击，如钓鱼或检测某人何时说谎。</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t>Using Natural Language Processing to Identify Malicious Domains</a:t>
            </a:r>
            <a:endParaRPr lang="zh-CN" altLang="en-US" dirty="0"/>
          </a:p>
          <a:p>
            <a:r>
              <a:rPr lang="zh-CN" altLang="en-US" dirty="0"/>
              <a:t>Cybercriminals apparently have a tendency to use the same (or at least similar) lexical styles when establishing domains for phishing and advanced persistent threat (APT) attacks, making it possible for security researchers to identify sites using natural language processing (NLP) techniques.</a:t>
            </a:r>
            <a:endParaRPr lang="zh-CN" altLang="en-US" dirty="0"/>
          </a:p>
        </p:txBody>
      </p:sp>
      <p:sp>
        <p:nvSpPr>
          <p:cNvPr id="4" name="Rectangle 2"/>
          <p:cNvSpPr>
            <a:spLocks noGrp="1"/>
          </p:cNvSpPr>
          <p:nvPr>
            <p:ph type="title"/>
          </p:nvPr>
        </p:nvSpPr>
        <p:spPr>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B</a:t>
            </a:r>
            <a:endParaRPr lang="en-US" altLang="zh-CN" sz="3200" b="1" dirty="0">
              <a:solidFill>
                <a:schemeClr val="hlink"/>
              </a:solidFill>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使用自然语言处理来识别恶意域</a:t>
            </a:r>
            <a:endParaRPr lang="zh-CN" altLang="en-US" dirty="0"/>
          </a:p>
          <a:p>
            <a:r>
              <a:rPr lang="zh-CN" altLang="en-US" dirty="0"/>
              <a:t>网络犯罪分子在建立网络钓鱼和高级持久威胁（APT）攻击域时，显然倾向于使用相同（或至少类似）的词汇风格，这使得安全研究人员有可能使用自然语言处理技术来识别站点。</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自然语言处理是信息时代最重要的技术之一，是人工智能的重要组成部分。自然语言处理的应用无处不在，因为人们几乎用语言交流一切：网络搜索、广告、电子邮件、客户服务、语言翻译、医学报告等。近年来，深度学习方法在许多不同的自然语言处理任务中都获得了非常高的性能，通过使用单一的端到端神经模型，不需要传统的、特定于任务的工程特性。</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That’s according to OpenDNS Security Labs, which is prototyping a tool dubbed NLPRank to see if it can identify potentially malicious websites and phishing domains more quickly. Based on tests so far, the natural language processing tool could prove to be a “robust” method for defending against APTs, claimed OpenDNS security researcher Jeremiah O’Connor in a blog post.</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OpenDNS安全实验室正在开发一种名为NLPRank的工具，看看它能否更快地识别出潜在的恶意网站和钓鱼域名。OpenDNS安全研究人员Jeremiah O’Connor在一篇博客文章中称，根据迄今为止的测试，自然语言处理工具可能被证明是一种抵御APTs的“健壮”方法。</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Security researchers at OpenDNS recently analyzed DNS data associated with attacks carried out by the cybercrime group behind the Carbanak malware, which is believed to have stolen hundreds of millions of dollars from banks around the world in a sophisticated, multiyear APT campaign.</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OpenDNS的安全研究人员最近分析了DNS数据，这些数据与卡班纳克(Carbanak)恶意软件背后的网络犯罪集团实施的攻击有关。据信，该恶意软件在一场复杂的、持续多年的APT攻击中，从世界各地的银行窃取了数亿美元。</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024255"/>
            <a:ext cx="7812405" cy="5006975"/>
          </a:xfrm>
        </p:spPr>
        <p:txBody>
          <a:bodyPr/>
          <a:lstStyle/>
          <a:p>
            <a:r>
              <a:rPr lang="zh-CN" altLang="en-US" dirty="0"/>
              <a:t>APT Campaigns</a:t>
            </a:r>
            <a:endParaRPr lang="zh-CN" altLang="en-US" dirty="0"/>
          </a:p>
          <a:p>
            <a:r>
              <a:rPr lang="zh-CN" altLang="en-US" dirty="0"/>
              <a:t>To penetrate banks and various other financial institutions, these cybercriminals would typically target employees through phishing emails laced with malware, which, when installed on a system, would allow them to take complete control of the compromised computer. At that point, they would move laterally across the network to other more critical systems, gain access to administrative accounts, control ATMs and siphon out huge sums of money.</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APT活动</a:t>
            </a:r>
            <a:endParaRPr lang="zh-CN" altLang="en-US" dirty="0"/>
          </a:p>
          <a:p>
            <a:r>
              <a:rPr lang="zh-CN" altLang="en-US" dirty="0"/>
              <a:t>为了渗透银行和其他各种金融机构，这些网络犯罪分子通常会通过带有恶意软件的网络钓鱼电子邮件攻击员工。恶意软件安装在系统上后，就能让他们完全控制受损的电脑。到那时，他们将通过网络横向转移到其他更关键的系统，获得管理账户的访问权限，控制自动取款机，并吸走巨额资金。</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931545" y="1334135"/>
            <a:ext cx="7338060" cy="4697095"/>
          </a:xfrm>
        </p:spPr>
        <p:txBody>
          <a:bodyPr/>
          <a:lstStyle/>
          <a:p>
            <a:r>
              <a:rPr lang="zh-CN" altLang="en-US" dirty="0"/>
              <a:t>When comparing the malicious domains and spoofing techniques used in the Carbanak campaign with those used in other APTs like the Darkhotel cyber espionage campaign, OpenDNS observed they were constructed in a similar lexical fashion. “One of the spoofing techniques often leveraged is the impersonation of a legitimate software or tech company in an email claiming a required software update,” O’Connor said.</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在比较卡班纳克战役中使用的恶意域和欺骗技术与暗黑酒店网络间谍活动等其他APTs中使用的恶意域和欺骗技术时，OpenDNS注意到它们是用类似的词汇方式构建的。O’Connor说：“欺骗技术的一个常用手段是在一封声称需要软件更新的电子邮件中冒充合法软件或技术公司。”</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Domains used in the Darkhotel campaign, for example, included adobeupdates.com, adobeplugs.net, adoberegister. flashserv.net and microsoft-xpupdate.com. Meanwhile, the Carbanak APT used domains such as update-java.net and adobe-update.net. Other instances of domain names sharing a similar lexical structure included gmailboxes.com, microsoft-update-info.com and firefoxupdata.com.</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例如，“暗黑酒店”活动中使用的域名包括adobeupdates.com、adobeplugs.net、adoberegister.flashserv.net和microsoft-xpupdate.com。同时，卡班纳克APT使用了update- java.net和adobe-update.net等域。其他共享类似词汇结构的域名实例包括gmailboxes.com、microsoft-update-info.com和firefoxupdata.com。</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What is Natural Language Processing?</a:t>
            </a:r>
            <a:endParaRPr lang="zh-CN" altLang="en-US" dirty="0"/>
          </a:p>
          <a:p>
            <a:r>
              <a:rPr lang="zh-CN" altLang="en-US" dirty="0"/>
              <a:t>NLP is a way for computers to analyze, understand, and derive meaning from human language in a smart and useful way. By utilizing NLP, developers can organize and structure knowledge to perform tasks such as automatic summarization, translation, named entity recognition, relationship extraction, sentiment analysis, speech recognition, and topic segmentation.</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Lexical Similarities</a:t>
            </a:r>
            <a:endParaRPr lang="zh-CN" altLang="en-US" dirty="0"/>
          </a:p>
          <a:p>
            <a:r>
              <a:rPr lang="zh-CN" altLang="en-US" dirty="0"/>
              <a:t>In reviewing the attack data, OpenDNS discovered multiple cases of suspicious websites advertising fake Java updates, sharing the same infrastructure and exhibiting similar attack patterns, O’Connor said. Researchers discovered that APT groups have a tendency to spoof legitimate domains and use spear phishing tactics to obfuscate their criminal campaigns.</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621665" y="1188720"/>
            <a:ext cx="7647940" cy="4842510"/>
          </a:xfrm>
        </p:spPr>
        <p:txBody>
          <a:bodyPr/>
          <a:lstStyle/>
          <a:p>
            <a:r>
              <a:rPr lang="zh-CN" altLang="en-US" dirty="0"/>
              <a:t>词汇的相似之处</a:t>
            </a:r>
            <a:endParaRPr lang="zh-CN" altLang="en-US" dirty="0"/>
          </a:p>
          <a:p>
            <a:r>
              <a:rPr lang="zh-CN" altLang="en-US" dirty="0"/>
              <a:t>O’Connor说，在审查攻击数据时，OpenDNS发现了多起可疑网站发布虚假Java更新、共享相同基础设施和显示类似攻击模式的案例。研究人员发现，APT群体有一种欺骗合法域名的倾向，他们使用鱼叉式网络钓鱼策略来混淆他们的犯罪活动。</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58140" y="1215390"/>
            <a:ext cx="7911465" cy="4815840"/>
          </a:xfrm>
        </p:spPr>
        <p:txBody>
          <a:bodyPr/>
          <a:lstStyle/>
          <a:p>
            <a:r>
              <a:rPr lang="zh-CN" altLang="en-US" dirty="0"/>
              <a:t>Because of the lexical similarities among the domains used in these criminal campaigns, it is possible to use NLP techniques to identify potentially malicious typo-squatting and targeted phishing domains, O’Connor said. NLP is basically a technique for extracting meaning from written words using specialized software. Its tools are used widely to read and interpret free text documents in a variety of applications and fields.</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sym typeface="+mn-ea"/>
              </a:rPr>
              <a:t>O’Connor接着说，由于这些犯罪活动中使用的域名在词汇上有相似之处，因此有可能使用自然语言处理技术来识别潜在的恶意排印和有针对性的钓鱼域名。自然语言处理基本上是一种使用专门的软件从书面文字中提取意思的技术。它的工具被广泛用于阅读和解释各种应用程序和领域中的免费文本文档。</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Natural Language Processing via Minimum-Edit Distance</a:t>
            </a:r>
            <a:endParaRPr lang="zh-CN" altLang="en-US" dirty="0"/>
          </a:p>
          <a:p>
            <a:r>
              <a:rPr lang="zh-CN" altLang="en-US" dirty="0"/>
              <a:t>According to O’Connor, OpenDNS’ NLPRank system uses NLP, HTML tag analysis and a method known as minimum-edit distance to see if it can distinguish between legitimate and malicious domains on the Internet.</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通过最小编辑距离进行自然语言处理</a:t>
            </a:r>
            <a:endParaRPr lang="zh-CN" altLang="en-US" dirty="0"/>
          </a:p>
          <a:p>
            <a:r>
              <a:rPr lang="zh-CN" altLang="en-US" dirty="0"/>
              <a:t>据O’Connor介绍，OpenDNS的NLPRank系统使用自然语言处理、HTML标签分析和一种被称为“最小编辑距离”的方法来区分互联网上的合法和恶意域名。</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The minimum-edit distance method checks for the distance between words in legitimate and typo-squatting domains. It is used in other applications like spell-checking and speech translation, as well, and offers a way to define and differentiate the language used by malicious domains from the one used by legitimate domains, O’Connor said.</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最小编辑距离方法检查合法域和字体占用域中的单词之间的距离。O’Connor说，它还可用于拼写检查和语音翻译等其他应用程序，并提供了一种定义和区分恶意域名使用的语言和合法域名使用的语言的方法。</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02870" y="1296035"/>
            <a:ext cx="8166735" cy="4735195"/>
          </a:xfrm>
        </p:spPr>
        <p:txBody>
          <a:bodyPr/>
          <a:lstStyle/>
          <a:p>
            <a:r>
              <a:rPr lang="zh-CN" altLang="en-US" dirty="0"/>
              <a:t>Another process OpenDNS uses in conjunction with NLP to identify malicious domains is autonomous systems number (ASN) mapping. Malicious domains are usually hosted on IP networks that are not associated with the domain they’re attempting to spoof. For example, if a domain offering an Adobe update maps to an IP network that does not belong to Adobe, there is a good chance the domain is malicious. OpenDNS has built an ASN map of all legitimate domains on the Internet along with their appropriate ASNs, O’Connor said.</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OpenDNS与自然语言处理联合使用的另一个识别恶意域的过程是自动系统编号映射。恶意域名通常驻留在IP网络上，这些网络与恶意域名试图欺骗的域名无关。</a:t>
            </a:r>
            <a:endParaRPr lang="zh-CN" altLang="en-US" dirty="0"/>
          </a:p>
          <a:p>
            <a:r>
              <a:rPr lang="zh-CN" altLang="en-US" dirty="0"/>
              <a:t>例如，如果提供Adobe更新的域映射到不属于Adobe的IP网络，则该域很可能是恶意的。O’Connor说，OpenDNS已经建立了一个ASN地图，包含了互联网上所有合法域名及其相应的ASN。</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什么是自然语言处理?</a:t>
            </a:r>
            <a:endParaRPr lang="zh-CN" altLang="en-US" dirty="0"/>
          </a:p>
          <a:p>
            <a:r>
              <a:rPr lang="zh-CN" altLang="en-US" dirty="0"/>
              <a:t>自然语言处理是计算机从人类语言中分析、理解和获得意义的一种聪明而有用的方法。利用自然语言处理，开发人员可以组织和结构化知识来执行自动摘要、翻译、命名实体识别、关系提取、情感分析、语音识别和主题分割等任务。</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Using these methods, NLPRank has reportedly been able to spot several types of phishing attacks spoofing major companies such as Wells Fargo, Facebook, Dropbox and others.</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据报道，使用这些方法，NLPRank能够识别欺骗富国银行(Wells Fargo)、Facebook、Dropbox等大公司的几种钓鱼攻击。</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7175" y="972185"/>
            <a:ext cx="8429625" cy="5059045"/>
          </a:xfrm>
        </p:spPr>
        <p:txBody>
          <a:bodyPr/>
          <a:lstStyle/>
          <a:p>
            <a:r>
              <a:rPr lang="zh-CN" altLang="en-US" dirty="0"/>
              <a:t>“Apart from common word processor operations that treat text like a mere sequence of symbols, NLP considers the hierarchical structure of language: several words make a phrase, several phrases make a sentence and, ultimately, sentences convey ideas,” John Rehling, an NLP expert at Meltwater Group, said in How Natural Language Processing Helps Uncover Social Media Sentiment. “By analyzing language for its meaning, NLP systems have long filled useful roles, such as correcting grammar, converting speech to text and automatically translating between languages.”</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“除了常见的字处理程序操作，把文字视为符号序列，自然语言处理还考虑语言的层次结构：一些单词短语，几个短语造一个句子，最终，句子表达想法。” John Rehling，Meltwater小组的自然语言处理专家，在自然语言处理如何帮助揭示社交媒体表示情绪。“通过分析语言的意义，自然语言处理系统长期以来一直扮演着重要的角色，如纠正语法、将语音转换为文本以及在语言之间自动翻译。”</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NLP is used to analyze text, allowing machines to understand how human’s speak. This human-computer interaction enables real-world applications like automatic text summarization, sentiment analysis, topic extraction, named entity recognition, parts-of-speech tagging, relationship extraction, stemming, and more. NLP is commonly used for text mining1, machine translation, and automated question answering.</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自然语言处理用于分析文本，使机器能够理解人类的语言。这种人机交互支持实际应用程序，如自动文本摘要、情感分析、主题提取、命名实体识别、词性标注、关系提取、词干提取等。自然语言处理通常用于文本挖掘、机器翻译和自动回答问题。</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spd="med">
    <p:cover dir="u"/>
  </p:transition>
  <p:timing>
    <p:tnLst>
      <p:par>
        <p:cTn id="1" dur="indefinite" restart="never" nodeType="tmRoot"/>
      </p:par>
    </p:tnLst>
  </p:timing>
</p:sld>
</file>

<file path=ppt/theme/theme1.xml><?xml version="1.0" encoding="utf-8"?>
<a:theme xmlns:a="http://schemas.openxmlformats.org/drawingml/2006/main" name="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13077</Words>
  <Application>WPS 演示</Application>
  <PresentationFormat>全屏显示(4:3)</PresentationFormat>
  <Paragraphs>135</Paragraphs>
  <Slides>51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51</vt:i4>
      </vt:variant>
    </vt:vector>
  </HeadingPairs>
  <TitlesOfParts>
    <vt:vector size="60" baseType="lpstr">
      <vt:lpstr>Arial</vt:lpstr>
      <vt:lpstr>宋体</vt:lpstr>
      <vt:lpstr>Wingdings</vt:lpstr>
      <vt:lpstr>Times New Roman</vt:lpstr>
      <vt:lpstr>微软雅黑</vt:lpstr>
      <vt:lpstr>Arial Unicode MS</vt:lpstr>
      <vt:lpstr>Calibri</vt:lpstr>
      <vt:lpstr>Cascade</vt:lpstr>
      <vt:lpstr>1_Cascade</vt:lpstr>
      <vt:lpstr>    Chapter 4 Deep Learning  </vt:lpstr>
      <vt:lpstr>Text 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B</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Chapter 3 Machine Learning  </dc:title>
  <dc:creator>朱宏峰</dc:creator>
  <cp:lastModifiedBy>小朱儿</cp:lastModifiedBy>
  <cp:revision>5</cp:revision>
  <dcterms:created xsi:type="dcterms:W3CDTF">2020-05-27T11:25:00Z</dcterms:created>
  <dcterms:modified xsi:type="dcterms:W3CDTF">2020-05-27T12:04:06Z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