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5" r:id="rId2"/>
    <p:sldId id="266" r:id="rId3"/>
    <p:sldId id="257" r:id="rId4"/>
    <p:sldId id="258" r:id="rId5"/>
    <p:sldId id="259" r:id="rId6"/>
    <p:sldId id="260" r:id="rId7"/>
    <p:sldId id="261" r:id="rId8"/>
    <p:sldId id="303" r:id="rId9"/>
    <p:sldId id="304" r:id="rId10"/>
    <p:sldId id="305" r:id="rId11"/>
    <p:sldId id="306" r:id="rId12"/>
    <p:sldId id="307" r:id="rId13"/>
    <p:sldId id="308" r:id="rId14"/>
    <p:sldId id="297" r:id="rId15"/>
    <p:sldId id="298" r:id="rId16"/>
    <p:sldId id="299" r:id="rId17"/>
    <p:sldId id="300" r:id="rId18"/>
    <p:sldId id="301" r:id="rId19"/>
    <p:sldId id="302" r:id="rId20"/>
    <p:sldId id="291" r:id="rId21"/>
    <p:sldId id="292" r:id="rId22"/>
    <p:sldId id="293" r:id="rId23"/>
    <p:sldId id="294" r:id="rId24"/>
    <p:sldId id="295" r:id="rId25"/>
    <p:sldId id="296" r:id="rId26"/>
    <p:sldId id="285" r:id="rId27"/>
    <p:sldId id="286" r:id="rId28"/>
    <p:sldId id="287" r:id="rId29"/>
    <p:sldId id="288" r:id="rId30"/>
    <p:sldId id="289" r:id="rId31"/>
    <p:sldId id="290" r:id="rId32"/>
    <p:sldId id="279" r:id="rId33"/>
    <p:sldId id="280" r:id="rId34"/>
    <p:sldId id="281" r:id="rId35"/>
    <p:sldId id="282" r:id="rId36"/>
    <p:sldId id="283" r:id="rId37"/>
    <p:sldId id="284" r:id="rId38"/>
    <p:sldId id="273" r:id="rId39"/>
    <p:sldId id="274" r:id="rId40"/>
    <p:sldId id="275" r:id="rId41"/>
    <p:sldId id="276" r:id="rId42"/>
    <p:sldId id="277" r:id="rId43"/>
    <p:sldId id="278" r:id="rId44"/>
    <p:sldId id="267" r:id="rId45"/>
    <p:sldId id="268" r:id="rId46"/>
    <p:sldId id="269" r:id="rId47"/>
    <p:sldId id="270" r:id="rId48"/>
    <p:sldId id="271" r:id="rId49"/>
    <p:sldId id="272" r:id="rId50"/>
    <p:sldId id="262" r:id="rId51"/>
    <p:sldId id="263" r:id="rId52"/>
    <p:sldId id="264"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74" y="-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3074" name="Picture 7" descr="l001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21506" name="Rectangle 2"/>
          <p:cNvSpPr>
            <a:spLocks noGrp="1" noChangeArrowheads="1"/>
          </p:cNvSpPr>
          <p:nvPr>
            <p:ph type="ctrTitle"/>
          </p:nvPr>
        </p:nvSpPr>
        <p:spPr bwMode="auto">
          <a:xfrm>
            <a:off x="2895600" y="1371600"/>
            <a:ext cx="5867400" cy="22860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defRPr sz="4500"/>
            </a:lvl1pPr>
          </a:lstStyle>
          <a:p>
            <a:pPr lvl="0" fontAlgn="base"/>
            <a:r>
              <a:rPr lang="zh-CN" altLang="en-US" strike="noStrike" noProof="0" smtClean="0"/>
              <a:t>单击此处编辑母版标题样式</a:t>
            </a:r>
          </a:p>
        </p:txBody>
      </p:sp>
      <p:sp>
        <p:nvSpPr>
          <p:cNvPr id="21507" name="Rectangle 3"/>
          <p:cNvSpPr>
            <a:spLocks noGrp="1" noChangeArrowheads="1"/>
          </p:cNvSpPr>
          <p:nvPr>
            <p:ph type="subTitle" idx="1"/>
          </p:nvPr>
        </p:nvSpPr>
        <p:spPr>
          <a:xfrm>
            <a:off x="2987675" y="4292600"/>
            <a:ext cx="5791200" cy="1447800"/>
          </a:xfrm>
        </p:spPr>
        <p:txBody>
          <a:bodyPr/>
          <a:lstStyle>
            <a:lvl1pPr marL="0" indent="0">
              <a:buFont typeface="Wingdings" panose="05000000000000000000" pitchFamily="2" charset="2"/>
              <a:buNone/>
              <a:defRPr sz="2300" b="0"/>
            </a:lvl1pPr>
          </a:lstStyle>
          <a:p>
            <a:pPr lvl="0" fontAlgn="base"/>
            <a:r>
              <a:rPr lang="zh-CN" altLang="en-US" strike="noStrike" noProof="0" smtClean="0"/>
              <a:t>单击此处编辑母版副标题样式</a:t>
            </a:r>
          </a:p>
        </p:txBody>
      </p:sp>
      <p:sp>
        <p:nvSpPr>
          <p:cNvPr id="42" name="Rectangle 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4" name="Rectangle 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fld id="{9A0DB2DC-4C9A-4742-B13C-FB6460FD3503}" type="slidenum">
              <a:rPr lang="zh-CN" altLang="en-US" sz="1200" noProof="1" dirty="0">
                <a:solidFill>
                  <a:srgbClr val="FFFFFF"/>
                </a:solidFill>
              </a:rPr>
              <a:pPr/>
              <a:t>‹#›</a:t>
            </a:fld>
            <a:endParaRPr lang="zh-CN" altLang="en-US" sz="1200" noProof="1">
              <a:solidFill>
                <a:srgbClr val="FFFFFF"/>
              </a:solidFill>
            </a:endParaRPr>
          </a:p>
        </p:txBody>
      </p:sp>
    </p:spTree>
  </p:cSld>
  <p:clrMapOvr>
    <a:masterClrMapping/>
  </p:clrMapOvr>
  <p:transition spd="med">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562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7562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588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402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a:defRPr/>
            </a:pPr>
            <a:endParaRPr lang="en-US" altLang="zh-CN" smtClean="0">
              <a:solidFill>
                <a:srgbClr val="FFFFFF"/>
              </a:solidFill>
            </a:endParaRPr>
          </a:p>
        </p:txBody>
      </p:sp>
      <p:sp>
        <p:nvSpPr>
          <p:cNvPr id="8" name="灯片编号占位符 7"/>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9" name="日期占位符 8"/>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a:defRPr/>
            </a:pPr>
            <a:endParaRPr lang="en-US" altLang="zh-CN" smtClean="0">
              <a:solidFill>
                <a:srgbClr val="FFFFFF"/>
              </a:solidFill>
            </a:endParaRPr>
          </a:p>
        </p:txBody>
      </p:sp>
      <p:sp>
        <p:nvSpPr>
          <p:cNvPr id="4" name="灯片编号占位符 3"/>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5" name="日期占位符 4"/>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a:defRPr/>
            </a:pPr>
            <a:endParaRPr lang="en-US" altLang="zh-CN" smtClean="0">
              <a:solidFill>
                <a:srgbClr val="FFFFFF"/>
              </a:solidFill>
            </a:endParaRPr>
          </a:p>
        </p:txBody>
      </p:sp>
      <p:sp>
        <p:nvSpPr>
          <p:cNvPr id="3" name="灯片编号占位符 2"/>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4" name="日期占位符 3"/>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pPr/>
              <a:t>‹#›</a:t>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p:cNvSpPr>
          <p:nvPr>
            <p:ph type="body"/>
          </p:nvPr>
        </p:nvSpPr>
        <p:spPr>
          <a:xfrm>
            <a:off x="1258888" y="1916113"/>
            <a:ext cx="7010400" cy="4114800"/>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0483" name="Rectangle 3"/>
          <p:cNvSpPr>
            <a:spLocks noGrp="1" noChangeArrowheads="1"/>
          </p:cNvSpPr>
          <p:nvPr>
            <p:ph type="ftr" sz="quarter" idx="3"/>
          </p:nvPr>
        </p:nvSpPr>
        <p:spPr bwMode="auto">
          <a:xfrm>
            <a:off x="1116013" y="6400800"/>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sp>
        <p:nvSpPr>
          <p:cNvPr id="20484" name="Rectangle 4"/>
          <p:cNvSpPr>
            <a:spLocks noGrp="1" noChangeArrowheads="1"/>
          </p:cNvSpPr>
          <p:nvPr>
            <p:ph type="sldNum" sz="quarter" idx="4"/>
          </p:nvPr>
        </p:nvSpPr>
        <p:spPr bwMode="auto">
          <a:xfrm>
            <a:off x="3132138" y="6597650"/>
            <a:ext cx="2133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300">
                <a:solidFill>
                  <a:srgbClr val="FF6600"/>
                </a:solidFill>
              </a:defRPr>
            </a:lvl1pPr>
          </a:lstStyle>
          <a:p>
            <a:pPr fontAlgn="base">
              <a:spcBef>
                <a:spcPct val="0"/>
              </a:spcBef>
              <a:spcAft>
                <a:spcPct val="0"/>
              </a:spcAft>
            </a:pPr>
            <a:fld id="{9A0DB2DC-4C9A-4742-B13C-FB6460FD3503}" type="slidenum">
              <a:rPr lang="zh-CN" altLang="en-US" noProof="1" dirty="0"/>
              <a:pPr fontAlgn="base">
                <a:spcBef>
                  <a:spcPct val="0"/>
                </a:spcBef>
                <a:spcAft>
                  <a:spcPct val="0"/>
                </a:spcAft>
              </a:pPr>
              <a:t>‹#›</a:t>
            </a:fld>
            <a:endParaRPr lang="zh-CN" altLang="en-US" noProof="1"/>
          </a:p>
        </p:txBody>
      </p:sp>
      <p:sp>
        <p:nvSpPr>
          <p:cNvPr id="1029" name="Line 5"/>
          <p:cNvSpPr/>
          <p:nvPr/>
        </p:nvSpPr>
        <p:spPr>
          <a:xfrm>
            <a:off x="0" y="188913"/>
            <a:ext cx="9324975" cy="0"/>
          </a:xfrm>
          <a:prstGeom prst="line">
            <a:avLst/>
          </a:prstGeom>
          <a:ln w="127000" cap="rnd" cmpd="sng">
            <a:solidFill>
              <a:schemeClr val="tx2"/>
            </a:solidFill>
            <a:prstDash val="sysDot"/>
            <a:round/>
            <a:headEnd type="none" w="med" len="med"/>
            <a:tailEnd type="none" w="med" len="med"/>
          </a:ln>
        </p:spPr>
      </p:sp>
      <p:grpSp>
        <p:nvGrpSpPr>
          <p:cNvPr id="1030" name="Group 6"/>
          <p:cNvGrpSpPr/>
          <p:nvPr/>
        </p:nvGrpSpPr>
        <p:grpSpPr>
          <a:xfrm>
            <a:off x="8532813" y="404813"/>
            <a:ext cx="611187" cy="1871662"/>
            <a:chOff x="144" y="288"/>
            <a:chExt cx="785" cy="864"/>
          </a:xfrm>
        </p:grpSpPr>
        <p:sp>
          <p:nvSpPr>
            <p:cNvPr id="1031" name="Rectangle 7"/>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2" name="Rectangle 8"/>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3" name="Rectangle 9"/>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4" name="Rectangle 10"/>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5" name="Rectangle 11"/>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6" name="Rectangle 12"/>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7" name="Rectangle 13"/>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8" name="Rectangle 14"/>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9" name="Rectangle 15"/>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0" name="Rectangle 16"/>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1" name="Rectangle 17"/>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2" name="Rectangle 18"/>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3" name="Rectangle 19"/>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20500" name="Rectangle 20"/>
          <p:cNvSpPr>
            <a:spLocks noGrp="1" noChangeArrowheads="1"/>
          </p:cNvSpPr>
          <p:nvPr>
            <p:ph type="dt" sz="half" idx="2"/>
          </p:nvPr>
        </p:nvSpPr>
        <p:spPr bwMode="auto">
          <a:xfrm>
            <a:off x="0" y="6381750"/>
            <a:ext cx="10429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grpSp>
        <p:nvGrpSpPr>
          <p:cNvPr id="1045" name="Group 21"/>
          <p:cNvGrpSpPr/>
          <p:nvPr userDrawn="1"/>
        </p:nvGrpSpPr>
        <p:grpSpPr>
          <a:xfrm flipH="1">
            <a:off x="0" y="404813"/>
            <a:ext cx="684213" cy="1800225"/>
            <a:chOff x="144" y="288"/>
            <a:chExt cx="785" cy="864"/>
          </a:xfrm>
        </p:grpSpPr>
        <p:sp>
          <p:nvSpPr>
            <p:cNvPr id="1046" name="Rectangle 22"/>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7" name="Rectangle 23"/>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8" name="Rectangle 24"/>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9" name="Rectangle 25"/>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0" name="Rectangle 26"/>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1" name="Rectangle 27"/>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2" name="Rectangle 28"/>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3" name="Rectangle 29"/>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4" name="Rectangle 30"/>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5" name="Rectangle 31"/>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6" name="Rectangle 32"/>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7" name="Rectangle 33"/>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8" name="Rectangle 34"/>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1059" name="AutoShape 35" descr="mutegras">
            <a:hlinkClick r:id="" action="ppaction://hlinkshowjump?jump=endshow"/>
          </p:cNvPr>
          <p:cNvSpPr/>
          <p:nvPr userDrawn="1"/>
        </p:nvSpPr>
        <p:spPr>
          <a:xfrm>
            <a:off x="8712200" y="6607175"/>
            <a:ext cx="431800" cy="250825"/>
          </a:xfrm>
          <a:prstGeom prst="actionButtonBlank">
            <a:avLst/>
          </a:prstGeom>
          <a:gradFill rotWithShape="1">
            <a:gsLst>
              <a:gs pos="0">
                <a:schemeClr val="accent1">
                  <a:alpha val="89998"/>
                </a:schemeClr>
              </a:gs>
              <a:gs pos="100000">
                <a:schemeClr val="bg1"/>
              </a:gs>
            </a:gsLst>
            <a:lin ang="5400000" scaled="1"/>
            <a:tileRect/>
          </a:gradFill>
          <a:ln w="9525">
            <a:noFill/>
          </a:ln>
        </p:spPr>
        <p:txBody>
          <a:bodyPr wrap="none" lIns="0" tIns="0" rIns="0" bIns="0" anchor="ctr"/>
          <a:lstStyle/>
          <a:p>
            <a:pPr algn="ctr" fontAlgn="base">
              <a:spcBef>
                <a:spcPct val="0"/>
              </a:spcBef>
              <a:spcAft>
                <a:spcPct val="0"/>
              </a:spcAft>
            </a:pPr>
            <a:r>
              <a:rPr lang="zh-CN" altLang="en-US" sz="1300" b="1" dirty="0">
                <a:solidFill>
                  <a:srgbClr val="FFFFFF"/>
                </a:solidFill>
              </a:rPr>
              <a:t>退出</a:t>
            </a:r>
          </a:p>
        </p:txBody>
      </p:sp>
      <p:pic>
        <p:nvPicPr>
          <p:cNvPr id="1060" name="Picture 36" descr="BD21370_"/>
          <p:cNvPicPr>
            <a:picLocks noChangeAspect="1"/>
          </p:cNvPicPr>
          <p:nvPr userDrawn="1"/>
        </p:nvPicPr>
        <p:blipFill>
          <a:blip r:embed="rId13"/>
          <a:stretch>
            <a:fillRect/>
          </a:stretch>
        </p:blipFill>
        <p:spPr>
          <a:xfrm>
            <a:off x="0" y="188913"/>
            <a:ext cx="9467850" cy="431800"/>
          </a:xfrm>
          <a:prstGeom prst="rect">
            <a:avLst/>
          </a:prstGeom>
          <a:noFill/>
          <a:ln w="9525">
            <a:noFill/>
          </a:ln>
        </p:spPr>
      </p:pic>
      <p:sp>
        <p:nvSpPr>
          <p:cNvPr id="1061" name="Rectangle 37"/>
          <p:cNvSpPr/>
          <p:nvPr userDrawn="1"/>
        </p:nvSpPr>
        <p:spPr>
          <a:xfrm>
            <a:off x="611188" y="4292600"/>
            <a:ext cx="431800" cy="431800"/>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sp>
        <p:nvSpPr>
          <p:cNvPr id="1062" name="Rectangle 38"/>
          <p:cNvSpPr/>
          <p:nvPr userDrawn="1"/>
        </p:nvSpPr>
        <p:spPr>
          <a:xfrm>
            <a:off x="539750" y="4437063"/>
            <a:ext cx="431800" cy="287337"/>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pic>
        <p:nvPicPr>
          <p:cNvPr id="1063" name="Picture 39" descr="BD14710_"/>
          <p:cNvPicPr>
            <a:picLocks noChangeAspect="1"/>
          </p:cNvPicPr>
          <p:nvPr userDrawn="1"/>
        </p:nvPicPr>
        <p:blipFill>
          <a:blip r:embed="rId14"/>
          <a:stretch>
            <a:fillRect/>
          </a:stretch>
        </p:blipFill>
        <p:spPr>
          <a:xfrm>
            <a:off x="250825" y="6453188"/>
            <a:ext cx="8640763" cy="144462"/>
          </a:xfrm>
          <a:prstGeom prst="rect">
            <a:avLst/>
          </a:prstGeom>
          <a:noFill/>
          <a:ln w="9525">
            <a:noFill/>
          </a:ln>
        </p:spPr>
      </p:pic>
      <p:sp>
        <p:nvSpPr>
          <p:cNvPr id="20520" name="AutoShape 40">
            <a:hlinkClick r:id="" action="ppaction://noaction" highlightClick="1"/>
          </p:cNvPr>
          <p:cNvSpPr>
            <a:spLocks noChangeArrowheads="1"/>
          </p:cNvSpPr>
          <p:nvPr/>
        </p:nvSpPr>
        <p:spPr bwMode="auto">
          <a:xfrm>
            <a:off x="7812088" y="6607175"/>
            <a:ext cx="898525" cy="250825"/>
          </a:xfrm>
          <a:prstGeom prst="actionButtonBlank">
            <a:avLst/>
          </a:prstGeom>
          <a:gradFill rotWithShape="1">
            <a:gsLst>
              <a:gs pos="0">
                <a:srgbClr val="FA00FA"/>
              </a:gs>
              <a:gs pos="100000">
                <a:srgbClr val="FA00FA">
                  <a:gamma/>
                  <a:shade val="63529"/>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fontAlgn="base">
              <a:spcBef>
                <a:spcPct val="20000"/>
              </a:spcBef>
              <a:spcAft>
                <a:spcPct val="0"/>
              </a:spcAft>
              <a:buClr>
                <a:srgbClr val="FF66FF"/>
              </a:buClr>
              <a:buSzPct val="70000"/>
              <a:buFont typeface="Wingdings" panose="05000000000000000000" pitchFamily="2" charset="2"/>
              <a:buNone/>
              <a:defRPr/>
            </a:pPr>
            <a:r>
              <a:rPr lang="zh-CN" altLang="en-US" sz="1300" b="1">
                <a:solidFill>
                  <a:srgbClr val="FFFFFF"/>
                </a:solidFill>
                <a:effectLst>
                  <a:outerShdw blurRad="38100" dist="38100" dir="2700000" algn="tl">
                    <a:srgbClr val="000000"/>
                  </a:outerShdw>
                </a:effectLst>
              </a:rPr>
              <a:t>返回章重点</a:t>
            </a: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u"/>
  </p:transition>
  <p:hf sldNum="0" hdr="0" ftr="0" dt="0"/>
  <p:txStyles>
    <p:titleStyle>
      <a:lvl1pPr algn="l" rtl="0" fontAlgn="base">
        <a:spcBef>
          <a:spcPct val="0"/>
        </a:spcBef>
        <a:spcAft>
          <a:spcPct val="0"/>
        </a:spcAft>
        <a:defRPr sz="3900">
          <a:solidFill>
            <a:schemeClr val="tx2"/>
          </a:solidFill>
          <a:latin typeface="+mj-lt"/>
          <a:ea typeface="+mj-ea"/>
          <a:cs typeface="+mj-cs"/>
        </a:defRPr>
      </a:lvl1pPr>
      <a:lvl2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cs typeface="+mn-cs"/>
        </a:defRPr>
      </a:lvl1pPr>
      <a:lvl2pPr marL="742950" indent="-28575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2pPr>
      <a:lvl3pPr marL="1143000" indent="-228600" algn="l" rtl="0" fontAlgn="base">
        <a:spcBef>
          <a:spcPct val="20000"/>
        </a:spcBef>
        <a:spcAft>
          <a:spcPct val="0"/>
        </a:spcAft>
        <a:buClr>
          <a:schemeClr val="tx1"/>
        </a:buClr>
        <a:buFont typeface="Wingdings" panose="05000000000000000000" pitchFamily="2" charset="2"/>
        <a:buChar char="p"/>
        <a:defRPr sz="2600" b="1">
          <a:solidFill>
            <a:schemeClr val="tx2"/>
          </a:solidFill>
          <a:latin typeface="+mn-lt"/>
          <a:ea typeface="+mn-ea"/>
        </a:defRPr>
      </a:lvl3pPr>
      <a:lvl4pPr marL="1600200" indent="-22860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4pPr>
      <a:lvl5pPr marL="20574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5pPr>
      <a:lvl6pPr marL="25146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6pPr>
      <a:lvl7pPr marL="29718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7pPr>
      <a:lvl8pPr marL="34290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8pPr>
      <a:lvl9pPr marL="38862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098578"/>
          </a:xfrm>
        </p:spPr>
        <p:txBody>
          <a:bodyPr/>
          <a:lstStyle/>
          <a:p>
            <a:r>
              <a:rPr lang="en-US" altLang="zh-CN" b="1" dirty="0" smtClean="0"/>
              <a:t/>
            </a:r>
            <a:br>
              <a:rPr lang="en-US" altLang="zh-CN" b="1" dirty="0" smtClean="0"/>
            </a:br>
            <a:r>
              <a:rPr lang="en-US" altLang="zh-CN" b="1" dirty="0"/>
              <a:t/>
            </a:r>
            <a:br>
              <a:rPr lang="en-US" altLang="zh-CN" b="1" dirty="0"/>
            </a:br>
            <a:r>
              <a:rPr lang="en-US" altLang="zh-CN" b="1" dirty="0" smtClean="0"/>
              <a:t/>
            </a:r>
            <a:br>
              <a:rPr lang="en-US" altLang="zh-CN" b="1" dirty="0" smtClean="0"/>
            </a:br>
            <a:r>
              <a:rPr lang="en-US" altLang="zh-CN" b="1" dirty="0"/>
              <a:t/>
            </a:r>
            <a:br>
              <a:rPr lang="en-US" altLang="zh-CN" b="1" dirty="0"/>
            </a:br>
            <a:r>
              <a:rPr lang="en-US" altLang="zh-CN" dirty="0"/>
              <a:t>Chapter </a:t>
            </a:r>
            <a:r>
              <a:rPr lang="en-US" altLang="zh-CN" i="1" dirty="0"/>
              <a:t>3</a:t>
            </a:r>
            <a:r>
              <a:rPr lang="en-US" altLang="zh-CN" dirty="0"/>
              <a:t/>
            </a:r>
            <a:br>
              <a:rPr lang="en-US" altLang="zh-CN" dirty="0"/>
            </a:br>
            <a:r>
              <a:rPr lang="en-US" altLang="zh-CN" b="1" dirty="0"/>
              <a:t>Machine Learning </a:t>
            </a:r>
            <a:br>
              <a:rPr lang="en-US" altLang="zh-CN" b="1" dirty="0"/>
            </a:br>
            <a:endParaRPr lang="en-US" altLang="zh-CN" b="1" dirty="0"/>
          </a:p>
        </p:txBody>
      </p:sp>
      <p:sp>
        <p:nvSpPr>
          <p:cNvPr id="5" name="内容占位符 4"/>
          <p:cNvSpPr>
            <a:spLocks noGrp="1"/>
          </p:cNvSpPr>
          <p:nvPr>
            <p:ph idx="1"/>
          </p:nvPr>
        </p:nvSpPr>
        <p:spPr/>
        <p:txBody>
          <a:bodyPr/>
          <a:lstStyle/>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6512" y="980728"/>
            <a:ext cx="9180512" cy="5050185"/>
          </a:xfrm>
        </p:spPr>
        <p:txBody>
          <a:bodyPr/>
          <a:lstStyle/>
          <a:p>
            <a:r>
              <a:rPr lang="en-US" altLang="zh-CN" dirty="0"/>
              <a:t>Classification algorithms and regression algorithms are types of supervised learning. Classification algorithms are used when the outputs are restricted to a limited set of values. For a classification algorithm that filters emails, the input would be an incoming email, and the output would be the name of the </a:t>
            </a:r>
            <a:r>
              <a:rPr lang="en-US" altLang="zh-CN" i="1" dirty="0"/>
              <a:t>folder</a:t>
            </a:r>
            <a:r>
              <a:rPr lang="en-US" altLang="zh-CN" dirty="0"/>
              <a:t> in which to file the email. For an algorithm that identifies </a:t>
            </a:r>
            <a:r>
              <a:rPr lang="en-US" altLang="zh-CN" i="1" dirty="0"/>
              <a:t>spam</a:t>
            </a:r>
            <a:r>
              <a:rPr lang="en-US" altLang="zh-CN" dirty="0"/>
              <a:t> emails, the output would be the prediction of either “spam” or “not spam”, represented by the Boolean values one and zero. </a:t>
            </a:r>
            <a:r>
              <a:rPr lang="en-US" altLang="zh-CN" i="1" dirty="0"/>
              <a:t>Regression algorithms</a:t>
            </a:r>
            <a:r>
              <a:rPr lang="en-US" altLang="zh-CN" dirty="0"/>
              <a:t> are named for their continuous outputs, meaning they may have any value within a range. Examples of a continuous value are the temperature, length, or price of an object.</a:t>
            </a:r>
          </a:p>
          <a:p>
            <a:endParaRPr lang="zh-CN" altLang="en-US" dirty="0"/>
          </a:p>
        </p:txBody>
      </p:sp>
    </p:spTree>
    <p:extLst>
      <p:ext uri="{BB962C8B-B14F-4D97-AF65-F5344CB8AC3E}">
        <p14:creationId xmlns:p14="http://schemas.microsoft.com/office/powerpoint/2010/main" val="2372837824"/>
      </p:ext>
    </p:extLst>
  </p:cSld>
  <p:clrMapOvr>
    <a:masterClrMapping/>
  </p:clrMapOvr>
  <p:transition spd="med">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分类算法和回归算法是监督学习的两种类型。当输出被限制在一组有限的值时，使用分类算法。对于过滤电子邮件的分类算法，输入将是传入的电子邮件，输出将是要在其中归档电子邮件的文件夹的名称。对于识别垃圾邮件的算法，输出将是“垃圾邮件”或“非垃圾邮件”的预测，由布尔值</a:t>
            </a:r>
            <a:r>
              <a:rPr lang="en-US" altLang="zh-CN" dirty="0"/>
              <a:t>1</a:t>
            </a:r>
            <a:r>
              <a:rPr lang="zh-CN" altLang="en-US" dirty="0"/>
              <a:t>和</a:t>
            </a:r>
            <a:r>
              <a:rPr lang="en-US" altLang="zh-CN" dirty="0"/>
              <a:t>0</a:t>
            </a:r>
            <a:r>
              <a:rPr lang="zh-CN" altLang="en-US" dirty="0"/>
              <a:t>表示。回归算法是根据它们的连续输出来命名的，这意味着它们可能在一定范围内具有某些值。连续值的例子是一个物体的温度、长度或价格。</a:t>
            </a:r>
          </a:p>
          <a:p>
            <a:endParaRPr lang="zh-CN" altLang="en-US" dirty="0"/>
          </a:p>
        </p:txBody>
      </p:sp>
    </p:spTree>
    <p:extLst>
      <p:ext uri="{BB962C8B-B14F-4D97-AF65-F5344CB8AC3E}">
        <p14:creationId xmlns:p14="http://schemas.microsoft.com/office/powerpoint/2010/main" val="3155901472"/>
      </p:ext>
    </p:extLst>
  </p:cSld>
  <p:clrMapOvr>
    <a:masterClrMapping/>
  </p:clrMapOvr>
  <p:transition spd="med">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556792"/>
            <a:ext cx="7801744" cy="4474121"/>
          </a:xfrm>
        </p:spPr>
        <p:txBody>
          <a:bodyPr/>
          <a:lstStyle/>
          <a:p>
            <a:r>
              <a:rPr lang="en-US" altLang="zh-CN" dirty="0"/>
              <a:t>In </a:t>
            </a:r>
            <a:r>
              <a:rPr lang="en-US" altLang="zh-CN" i="1" dirty="0"/>
              <a:t>unsupervised learning</a:t>
            </a:r>
            <a:r>
              <a:rPr lang="en-US" altLang="zh-CN" dirty="0"/>
              <a:t>, the algorithm builds a mathematical model of a set of data which contains only inputs and no desired outputs. Unsupervised learning algorithms are used to find structure in the data, like grouping or </a:t>
            </a:r>
            <a:r>
              <a:rPr lang="en-US" altLang="zh-CN" i="1" dirty="0"/>
              <a:t>clustering</a:t>
            </a:r>
            <a:r>
              <a:rPr lang="en-US" altLang="zh-CN" dirty="0"/>
              <a:t> of data points. Unsupervised learning can discover </a:t>
            </a:r>
            <a:r>
              <a:rPr lang="en-US" altLang="zh-CN" i="1" dirty="0"/>
              <a:t>patterns</a:t>
            </a:r>
            <a:r>
              <a:rPr lang="en-US" altLang="zh-CN" dirty="0"/>
              <a:t> in the data, and can group the inputs into categories, as in feature learning. </a:t>
            </a:r>
            <a:r>
              <a:rPr lang="en-US" altLang="zh-CN" i="1" dirty="0"/>
              <a:t>Dimensionality</a:t>
            </a:r>
            <a:r>
              <a:rPr lang="en-US" altLang="zh-CN" dirty="0"/>
              <a:t> reduction is the process of reducing the number of “features”, or inputs, in a set of data.</a:t>
            </a:r>
          </a:p>
          <a:p>
            <a:endParaRPr lang="zh-CN" altLang="en-US" dirty="0"/>
          </a:p>
        </p:txBody>
      </p:sp>
    </p:spTree>
    <p:extLst>
      <p:ext uri="{BB962C8B-B14F-4D97-AF65-F5344CB8AC3E}">
        <p14:creationId xmlns:p14="http://schemas.microsoft.com/office/powerpoint/2010/main" val="246129310"/>
      </p:ext>
    </p:extLst>
  </p:cSld>
  <p:clrMapOvr>
    <a:masterClrMapping/>
  </p:clrMapOvr>
  <p:transition spd="med">
    <p:cover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在无监督学习中，该算法建立了一组只包含输入而不包含期望输出的数据的数学模型。无监督学习算法用于在数据中寻找结构，如数据点的分组或聚类。无监督学习可以发现数据中的模式，并可以将输入分组到类别中，就像在特征学习中一样。降维是减少一组数据中“特征”或输入的数量的过程。</a:t>
            </a:r>
          </a:p>
          <a:p>
            <a:endParaRPr lang="zh-CN" altLang="en-US" dirty="0"/>
          </a:p>
        </p:txBody>
      </p:sp>
    </p:spTree>
    <p:extLst>
      <p:ext uri="{BB962C8B-B14F-4D97-AF65-F5344CB8AC3E}">
        <p14:creationId xmlns:p14="http://schemas.microsoft.com/office/powerpoint/2010/main" val="2489946071"/>
      </p:ext>
    </p:extLst>
  </p:cSld>
  <p:clrMapOvr>
    <a:masterClrMapping/>
  </p:clrMapOvr>
  <p:transition spd="med">
    <p:cover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7504" y="836712"/>
            <a:ext cx="9036496" cy="5194201"/>
          </a:xfrm>
        </p:spPr>
        <p:txBody>
          <a:bodyPr/>
          <a:lstStyle/>
          <a:p>
            <a:r>
              <a:rPr lang="en-US" altLang="zh-CN" dirty="0"/>
              <a:t>Active learning algorithms access the desired outputs (training labels) for a limited set of inputs based on a budget, and </a:t>
            </a:r>
            <a:r>
              <a:rPr lang="en-US" altLang="zh-CN" i="1" dirty="0"/>
              <a:t>optimize</a:t>
            </a:r>
            <a:r>
              <a:rPr lang="en-US" altLang="zh-CN" dirty="0"/>
              <a:t> the choice of inputs for which it will acquire training labels. When used </a:t>
            </a:r>
            <a:r>
              <a:rPr lang="en-US" altLang="zh-CN" i="1" dirty="0"/>
              <a:t>interactively</a:t>
            </a:r>
            <a:r>
              <a:rPr lang="en-US" altLang="zh-CN" dirty="0"/>
              <a:t>, these can be presented to a human user for labeling. </a:t>
            </a:r>
            <a:r>
              <a:rPr lang="en-US" altLang="zh-CN" i="1" dirty="0"/>
              <a:t>Reinforcement</a:t>
            </a:r>
            <a:r>
              <a:rPr lang="en-US" altLang="zh-CN" dirty="0"/>
              <a:t> learning algorithms are given feedback in the form of positive or negative reinforcement in a </a:t>
            </a:r>
            <a:r>
              <a:rPr lang="en-US" altLang="zh-CN" i="1" dirty="0"/>
              <a:t>dynamic</a:t>
            </a:r>
            <a:r>
              <a:rPr lang="en-US" altLang="zh-CN" dirty="0"/>
              <a:t> environment, and are used in autonomous vehicles or in learning to play a game against a human </a:t>
            </a:r>
            <a:r>
              <a:rPr lang="en-US" altLang="zh-CN" i="1" dirty="0"/>
              <a:t>opponent</a:t>
            </a:r>
            <a:r>
              <a:rPr lang="en-US" altLang="zh-CN" dirty="0"/>
              <a:t>. Other specialized algorithms in machine learning include topic modeling, where the computer program is given a set of natural language </a:t>
            </a:r>
            <a:r>
              <a:rPr lang="en-US" altLang="zh-CN" i="1" dirty="0"/>
              <a:t>documents</a:t>
            </a:r>
            <a:r>
              <a:rPr lang="en-US" altLang="zh-CN" dirty="0"/>
              <a:t> and finds other documents that cover similar topics.</a:t>
            </a:r>
          </a:p>
          <a:p>
            <a:endParaRPr lang="zh-CN" altLang="en-US" dirty="0"/>
          </a:p>
        </p:txBody>
      </p:sp>
    </p:spTree>
    <p:extLst>
      <p:ext uri="{BB962C8B-B14F-4D97-AF65-F5344CB8AC3E}">
        <p14:creationId xmlns:p14="http://schemas.microsoft.com/office/powerpoint/2010/main" val="2966504169"/>
      </p:ext>
    </p:extLst>
  </p:cSld>
  <p:clrMapOvr>
    <a:masterClrMapping/>
  </p:clrMapOvr>
  <p:transition spd="med">
    <p:cover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主动学习算法根据预算对有限的一组输入访问所需的输出（培训标签），并优化其获取培训标签的输入选择。当交互使用时，这些可以呈现给人类用户进行标记。强化学习算法在动态环境中以正强化或负强化的形式给出反馈，用于自动驾驶汽车或学习与人类对手进行游戏</a:t>
            </a:r>
            <a:r>
              <a:rPr lang="zh-CN" altLang="en-US" dirty="0" smtClean="0"/>
              <a:t>。</a:t>
            </a:r>
            <a:r>
              <a:rPr lang="zh-CN" altLang="en-US" dirty="0"/>
              <a:t>机器学习的其他专门算法包括主题建模，在主题建模中，给计算机程序提供一组自然语言文档，并查找包含类似主题的其他文档。</a:t>
            </a:r>
            <a:endParaRPr lang="zh-CN" altLang="en-US" dirty="0"/>
          </a:p>
          <a:p>
            <a:endParaRPr lang="zh-CN" altLang="en-US" dirty="0"/>
          </a:p>
        </p:txBody>
      </p:sp>
    </p:spTree>
    <p:extLst>
      <p:ext uri="{BB962C8B-B14F-4D97-AF65-F5344CB8AC3E}">
        <p14:creationId xmlns:p14="http://schemas.microsoft.com/office/powerpoint/2010/main" val="1859118595"/>
      </p:ext>
    </p:extLst>
  </p:cSld>
  <p:clrMapOvr>
    <a:masterClrMapping/>
  </p:clrMapOvr>
  <p:transition spd="med">
    <p:cover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1196752"/>
            <a:ext cx="8640960" cy="4834161"/>
          </a:xfrm>
        </p:spPr>
        <p:txBody>
          <a:bodyPr/>
          <a:lstStyle/>
          <a:p>
            <a:r>
              <a:rPr lang="en-US" altLang="zh-CN" dirty="0"/>
              <a:t>Machine learning algorithms can be used to find the unobservable probability </a:t>
            </a:r>
            <a:r>
              <a:rPr lang="en-US" altLang="zh-CN" i="1" dirty="0"/>
              <a:t>density function</a:t>
            </a:r>
            <a:r>
              <a:rPr lang="en-US" altLang="zh-CN" dirty="0"/>
              <a:t> in </a:t>
            </a:r>
            <a:r>
              <a:rPr lang="en-US" altLang="zh-CN" i="1" dirty="0"/>
              <a:t>density</a:t>
            </a:r>
            <a:r>
              <a:rPr lang="en-US" altLang="zh-CN" dirty="0"/>
              <a:t> </a:t>
            </a:r>
            <a:r>
              <a:rPr lang="en-US" altLang="zh-CN" i="1" dirty="0"/>
              <a:t>estimation</a:t>
            </a:r>
            <a:r>
              <a:rPr lang="en-US" altLang="zh-CN" dirty="0"/>
              <a:t> problems. Meta learning algorithms learn their own </a:t>
            </a:r>
            <a:r>
              <a:rPr lang="en-US" altLang="zh-CN" i="1" dirty="0"/>
              <a:t>inductive bias</a:t>
            </a:r>
            <a:r>
              <a:rPr lang="en-US" altLang="zh-CN" dirty="0"/>
              <a:t> based on previous experience. In developmental robotics, robot learning algorithms generate their own </a:t>
            </a:r>
            <a:r>
              <a:rPr lang="en-US" altLang="zh-CN" i="1" dirty="0"/>
              <a:t>sequences</a:t>
            </a:r>
            <a:r>
              <a:rPr lang="en-US" altLang="zh-CN" dirty="0"/>
              <a:t> of learning experiences, also known as a </a:t>
            </a:r>
            <a:r>
              <a:rPr lang="en-US" altLang="zh-CN" i="1" dirty="0"/>
              <a:t>curriculum</a:t>
            </a:r>
            <a:r>
              <a:rPr lang="en-US" altLang="zh-CN" dirty="0"/>
              <a:t>, to </a:t>
            </a:r>
            <a:r>
              <a:rPr lang="en-US" altLang="zh-CN" i="1" dirty="0"/>
              <a:t>cumulatively</a:t>
            </a:r>
            <a:r>
              <a:rPr lang="en-US" altLang="zh-CN" dirty="0"/>
              <a:t> acquire new skills through </a:t>
            </a:r>
            <a:r>
              <a:rPr lang="en-US" altLang="zh-CN" i="1" dirty="0"/>
              <a:t>self-guided</a:t>
            </a:r>
            <a:r>
              <a:rPr lang="en-US" altLang="zh-CN" dirty="0"/>
              <a:t> exploration and social interaction with humans. These robots use guidance </a:t>
            </a:r>
            <a:r>
              <a:rPr lang="en-US" altLang="zh-CN" i="1" dirty="0"/>
              <a:t>mechanisms</a:t>
            </a:r>
            <a:r>
              <a:rPr lang="en-US" altLang="zh-CN" dirty="0"/>
              <a:t> such as active learning, </a:t>
            </a:r>
            <a:r>
              <a:rPr lang="en-US" altLang="zh-CN" i="1" dirty="0"/>
              <a:t>maturation</a:t>
            </a:r>
            <a:r>
              <a:rPr lang="en-US" altLang="zh-CN" dirty="0"/>
              <a:t>, motor synergies, and imitation.</a:t>
            </a:r>
          </a:p>
          <a:p>
            <a:endParaRPr lang="zh-CN" altLang="en-US" dirty="0"/>
          </a:p>
        </p:txBody>
      </p:sp>
    </p:spTree>
    <p:extLst>
      <p:ext uri="{BB962C8B-B14F-4D97-AF65-F5344CB8AC3E}">
        <p14:creationId xmlns:p14="http://schemas.microsoft.com/office/powerpoint/2010/main" val="2372837824"/>
      </p:ext>
    </p:extLst>
  </p:cSld>
  <p:clrMapOvr>
    <a:masterClrMapping/>
  </p:clrMapOvr>
  <p:transition spd="med">
    <p:cover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83568" y="1916113"/>
            <a:ext cx="7585720" cy="4114800"/>
          </a:xfrm>
        </p:spPr>
        <p:txBody>
          <a:bodyPr/>
          <a:lstStyle/>
          <a:p>
            <a:r>
              <a:rPr lang="zh-CN" altLang="en-US" dirty="0" smtClean="0"/>
              <a:t>在</a:t>
            </a:r>
            <a:r>
              <a:rPr lang="zh-CN" altLang="en-US" dirty="0"/>
              <a:t>密度估计问题中，机器学习算法可以用来寻找不可观测的概率密度函数。元学习算法根据以往的经验学习自己的归纳偏差。在开发机器人技术中，机器人学习算法产生自己的学习经验序列，也称为课程，通过自主探索和与人类的社会互动，逐步获得新的技能。这些机器人使用指导机制，如主动学习、成熟、运动协同和模仿。</a:t>
            </a:r>
          </a:p>
          <a:p>
            <a:endParaRPr lang="zh-CN" altLang="en-US" dirty="0"/>
          </a:p>
        </p:txBody>
      </p:sp>
    </p:spTree>
    <p:extLst>
      <p:ext uri="{BB962C8B-B14F-4D97-AF65-F5344CB8AC3E}">
        <p14:creationId xmlns:p14="http://schemas.microsoft.com/office/powerpoint/2010/main" val="3155901472"/>
      </p:ext>
    </p:extLst>
  </p:cSld>
  <p:clrMapOvr>
    <a:masterClrMapping/>
  </p:clrMapOvr>
  <p:transition spd="med">
    <p:cover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Processes and techniques</a:t>
            </a:r>
          </a:p>
          <a:p>
            <a:r>
              <a:rPr lang="en-US" altLang="zh-CN" dirty="0"/>
              <a:t>Various processes, techniques and methods can be applied to one or more types of machine learning algorithms to enhance their performance.</a:t>
            </a:r>
          </a:p>
          <a:p>
            <a:endParaRPr lang="zh-CN" altLang="en-US" dirty="0"/>
          </a:p>
        </p:txBody>
      </p:sp>
    </p:spTree>
    <p:extLst>
      <p:ext uri="{BB962C8B-B14F-4D97-AF65-F5344CB8AC3E}">
        <p14:creationId xmlns:p14="http://schemas.microsoft.com/office/powerpoint/2010/main" val="246129310"/>
      </p:ext>
    </p:extLst>
  </p:cSld>
  <p:clrMapOvr>
    <a:masterClrMapping/>
  </p:clrMapOvr>
  <p:transition spd="med">
    <p:cover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ctr"/>
            <a:r>
              <a:rPr lang="zh-CN" altLang="en-US" dirty="0"/>
              <a:t>处理流程和技术</a:t>
            </a:r>
          </a:p>
          <a:p>
            <a:r>
              <a:rPr lang="zh-CN" altLang="en-US" dirty="0" smtClean="0"/>
              <a:t>各种</a:t>
            </a:r>
            <a:r>
              <a:rPr lang="zh-CN" altLang="en-US" dirty="0"/>
              <a:t>处理流程、技术和方法可应用于一种或多种机器学习算法，以提高其性能。</a:t>
            </a:r>
          </a:p>
          <a:p>
            <a:endParaRPr lang="zh-CN" altLang="en-US" dirty="0"/>
          </a:p>
        </p:txBody>
      </p:sp>
    </p:spTree>
    <p:extLst>
      <p:ext uri="{BB962C8B-B14F-4D97-AF65-F5344CB8AC3E}">
        <p14:creationId xmlns:p14="http://schemas.microsoft.com/office/powerpoint/2010/main" val="2489946071"/>
      </p:ext>
    </p:extLst>
  </p:cSld>
  <p:clrMapOvr>
    <a:masterClrMapping/>
  </p:clrMapOvr>
  <p:transition spd="med">
    <p:cover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2411413" y="692150"/>
            <a:ext cx="4392612" cy="647700"/>
          </a:xfrm>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A</a:t>
            </a:r>
            <a:endParaRPr lang="en-US" altLang="zh-CN" sz="3200" b="1" dirty="0">
              <a:solidFill>
                <a:schemeClr val="hlink"/>
              </a:solidFill>
              <a:latin typeface="Times New Roman" panose="02020603050405020304" pitchFamily="18" charset="0"/>
            </a:endParaRPr>
          </a:p>
        </p:txBody>
      </p:sp>
      <p:sp>
        <p:nvSpPr>
          <p:cNvPr id="27650" name="Rectangle 3"/>
          <p:cNvSpPr>
            <a:spLocks noGrp="1"/>
          </p:cNvSpPr>
          <p:nvPr>
            <p:ph idx="1"/>
          </p:nvPr>
        </p:nvSpPr>
        <p:spPr>
          <a:xfrm>
            <a:off x="-108520" y="1628775"/>
            <a:ext cx="9252520" cy="5486400"/>
          </a:xfrm>
        </p:spPr>
        <p:txBody>
          <a:bodyPr vert="horz" wrap="square" lIns="91440" tIns="45720" rIns="91440" bIns="45720" anchor="t"/>
          <a:lstStyle/>
          <a:p>
            <a:r>
              <a:rPr lang="en-US" altLang="zh-CN" dirty="0"/>
              <a:t>The name machine learning was coined in 1959 by Arthur Samuel. Machine learning (ML) is the scientific study of algorithms and </a:t>
            </a:r>
            <a:r>
              <a:rPr lang="en-US" altLang="zh-CN" i="1" dirty="0"/>
              <a:t>statistical</a:t>
            </a:r>
            <a:r>
              <a:rPr lang="en-US" altLang="zh-CN" dirty="0"/>
              <a:t> models that computer systems use to progressively improve their performance on a specific task. Machine learning algorithms build a mathematical model of </a:t>
            </a:r>
            <a:r>
              <a:rPr lang="en-US" altLang="zh-CN" i="1" dirty="0"/>
              <a:t>sample data</a:t>
            </a:r>
            <a:r>
              <a:rPr lang="en-US" altLang="zh-CN" dirty="0"/>
              <a:t>, known as “training data”, in order to make predictions or decisions without being explicitly programmed to perform the task. Machine learning algorithms are used in the applications of email </a:t>
            </a:r>
            <a:r>
              <a:rPr lang="en-US" altLang="zh-CN" i="1" dirty="0"/>
              <a:t>filtering</a:t>
            </a:r>
            <a:r>
              <a:rPr lang="en-US" altLang="zh-CN" dirty="0"/>
              <a:t>, detection of network </a:t>
            </a:r>
            <a:r>
              <a:rPr lang="en-US" altLang="zh-CN" i="1" dirty="0"/>
              <a:t>intruders</a:t>
            </a:r>
            <a:r>
              <a:rPr lang="en-US" altLang="zh-CN" dirty="0"/>
              <a:t>, and computer vision, where it is infeasible to develop an algorithm of specific instructions for performing the task. </a:t>
            </a:r>
          </a:p>
        </p:txBody>
      </p:sp>
    </p:spTree>
  </p:cSld>
  <p:clrMapOvr>
    <a:masterClrMapping/>
  </p:clrMapOvr>
  <p:transition spd="med">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260648"/>
            <a:ext cx="8964488" cy="5770265"/>
          </a:xfrm>
        </p:spPr>
        <p:txBody>
          <a:bodyPr/>
          <a:lstStyle/>
          <a:p>
            <a:pPr lvl="1"/>
            <a:r>
              <a:rPr lang="en-US" altLang="zh-CN" sz="2800" dirty="0"/>
              <a:t>Feature learning</a:t>
            </a:r>
            <a:endParaRPr lang="en-US" altLang="zh-CN" sz="2800" i="1" dirty="0"/>
          </a:p>
          <a:p>
            <a:r>
              <a:rPr lang="en-US" altLang="zh-CN" sz="2800" dirty="0"/>
              <a:t>Feature learning algorithms, also called representation learning algorithms, often attempt to preserve the information in their input but also transform it in a way that makes it useful, often as a </a:t>
            </a:r>
            <a:r>
              <a:rPr lang="en-US" altLang="zh-CN" sz="2800" i="1" dirty="0"/>
              <a:t>pre- processing</a:t>
            </a:r>
            <a:r>
              <a:rPr lang="en-US" altLang="zh-CN" sz="2800" dirty="0"/>
              <a:t> step before performing classification or predictions. This technique allows reconstruction of the inputs coming from the unknown data-generating distribution, while not being necessarily </a:t>
            </a:r>
            <a:r>
              <a:rPr lang="en-US" altLang="zh-CN" sz="2800" dirty="0" err="1"/>
              <a:t>faithful</a:t>
            </a:r>
            <a:r>
              <a:rPr lang="en-US" altLang="zh-CN" sz="2800" dirty="0"/>
              <a:t> to </a:t>
            </a:r>
            <a:r>
              <a:rPr lang="en-US" altLang="zh-CN" sz="2800" i="1" dirty="0"/>
              <a:t>configurations</a:t>
            </a:r>
            <a:r>
              <a:rPr lang="en-US" altLang="zh-CN" sz="2800" dirty="0"/>
              <a:t> that are </a:t>
            </a:r>
            <a:r>
              <a:rPr lang="en-US" altLang="zh-CN" sz="2800" i="1" dirty="0"/>
              <a:t>implausible</a:t>
            </a:r>
            <a:r>
              <a:rPr lang="en-US" altLang="zh-CN" sz="2800" dirty="0"/>
              <a:t> under that distribution. This replaces manual feature engineering, and allows a machine to both learn the features and use them to perform a specific task.</a:t>
            </a:r>
          </a:p>
          <a:p>
            <a:endParaRPr lang="zh-CN" altLang="en-US" dirty="0"/>
          </a:p>
        </p:txBody>
      </p:sp>
    </p:spTree>
    <p:extLst>
      <p:ext uri="{BB962C8B-B14F-4D97-AF65-F5344CB8AC3E}">
        <p14:creationId xmlns:p14="http://schemas.microsoft.com/office/powerpoint/2010/main" val="2966504169"/>
      </p:ext>
    </p:extLst>
  </p:cSld>
  <p:clrMapOvr>
    <a:masterClrMapping/>
  </p:clrMapOvr>
  <p:transition spd="med">
    <p:cover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特征学习算法，也被称为表示学习算法，通常试图保留输入中的信息，但也以使其有用的方式进行转换，一般是在进行分类或预测之前的预处理步骤。这种技术允许对来自未知数据生成分布的输入进行重构，但不一定忠实于在该分布下不合情理的配置。这取代了手工特征工程，而且允许机器学习特征并使用它们执行特定的任务。</a:t>
            </a:r>
          </a:p>
          <a:p>
            <a:endParaRPr lang="zh-CN" altLang="en-US" dirty="0"/>
          </a:p>
        </p:txBody>
      </p:sp>
    </p:spTree>
    <p:extLst>
      <p:ext uri="{BB962C8B-B14F-4D97-AF65-F5344CB8AC3E}">
        <p14:creationId xmlns:p14="http://schemas.microsoft.com/office/powerpoint/2010/main" val="1859118595"/>
      </p:ext>
    </p:extLst>
  </p:cSld>
  <p:clrMapOvr>
    <a:masterClrMapping/>
  </p:clrMapOvr>
  <p:transition spd="med">
    <p:cover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6552" y="548680"/>
            <a:ext cx="9540552" cy="5482233"/>
          </a:xfrm>
        </p:spPr>
        <p:txBody>
          <a:bodyPr/>
          <a:lstStyle/>
          <a:p>
            <a:pPr lvl="1"/>
            <a:r>
              <a:rPr lang="en-US" altLang="zh-CN" sz="2400" i="1" dirty="0"/>
              <a:t>Sparse </a:t>
            </a:r>
            <a:r>
              <a:rPr lang="en-US" altLang="zh-CN" sz="2400" dirty="0"/>
              <a:t>dictionary learning</a:t>
            </a:r>
            <a:endParaRPr lang="en-US" altLang="zh-CN" sz="2400" i="1" dirty="0"/>
          </a:p>
          <a:p>
            <a:r>
              <a:rPr lang="en-US" altLang="zh-CN" sz="2400" dirty="0"/>
              <a:t>Sparse dictionary learning is a feature learning method where a training example is represented as a linear combination of basis functions, and is assumed to be a </a:t>
            </a:r>
            <a:r>
              <a:rPr lang="en-US" altLang="zh-CN" sz="2400" i="1" dirty="0"/>
              <a:t>sparse matrix</a:t>
            </a:r>
            <a:r>
              <a:rPr lang="en-US" altLang="zh-CN" sz="2400" dirty="0"/>
              <a:t>. The method is strongly </a:t>
            </a:r>
            <a:r>
              <a:rPr lang="en-US" altLang="zh-CN" sz="2400" i="1" dirty="0"/>
              <a:t>NP-hard</a:t>
            </a:r>
            <a:r>
              <a:rPr lang="en-US" altLang="zh-CN" sz="2400" baseline="30000" dirty="0"/>
              <a:t>4</a:t>
            </a:r>
            <a:r>
              <a:rPr lang="en-US" altLang="zh-CN" sz="2400" dirty="0"/>
              <a:t> and difficult to solve </a:t>
            </a:r>
            <a:r>
              <a:rPr lang="en-US" altLang="zh-CN" sz="2400" i="1" dirty="0"/>
              <a:t>approximately</a:t>
            </a:r>
            <a:r>
              <a:rPr lang="en-US" altLang="zh-CN" sz="2400" dirty="0"/>
              <a:t>. A popular heuristic method for sparse dictionary learning is the K-SVD algorithm</a:t>
            </a:r>
            <a:r>
              <a:rPr lang="en-US" altLang="zh-CN" sz="2400" baseline="30000" dirty="0"/>
              <a:t>5</a:t>
            </a:r>
            <a:r>
              <a:rPr lang="en-US" altLang="zh-CN" sz="2400" dirty="0"/>
              <a:t>. Sparse dictionary learning has been applied in several contexts. In classification, the problem is to determine to which classes a previously unseen training example belongs. For a dictionary where each class has already been built, a new training example is associated with the class that is best sparsely represented by the corresponding dictionary. Sparse dictionary learning has also been applied in image </a:t>
            </a:r>
            <a:r>
              <a:rPr lang="en-US" altLang="zh-CN" sz="2400" i="1" dirty="0"/>
              <a:t>de-noising</a:t>
            </a:r>
            <a:r>
              <a:rPr lang="en-US" altLang="zh-CN" sz="2400" dirty="0"/>
              <a:t>. The key idea is that a clean image patch can be sparsely represented by an image dictionary, but the noise cannot.</a:t>
            </a:r>
          </a:p>
          <a:p>
            <a:endParaRPr lang="zh-CN" altLang="en-US" dirty="0"/>
          </a:p>
        </p:txBody>
      </p:sp>
    </p:spTree>
    <p:extLst>
      <p:ext uri="{BB962C8B-B14F-4D97-AF65-F5344CB8AC3E}">
        <p14:creationId xmlns:p14="http://schemas.microsoft.com/office/powerpoint/2010/main" val="2372837824"/>
      </p:ext>
    </p:extLst>
  </p:cSld>
  <p:clrMapOvr>
    <a:masterClrMapping/>
  </p:clrMapOvr>
  <p:transition spd="med">
    <p:cover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628800"/>
            <a:ext cx="7873752" cy="4402113"/>
          </a:xfrm>
        </p:spPr>
        <p:txBody>
          <a:bodyPr/>
          <a:lstStyle/>
          <a:p>
            <a:pPr lvl="0"/>
            <a:r>
              <a:rPr lang="zh-CN" altLang="en-US" dirty="0"/>
              <a:t>稀疏字典学习</a:t>
            </a:r>
          </a:p>
          <a:p>
            <a:r>
              <a:rPr lang="zh-CN" altLang="en-US" dirty="0"/>
              <a:t>稀疏字典学习是一种特征学习方法，训练样本表示为基函数的线性组合，假设为稀疏矩阵。该方法是一种</a:t>
            </a:r>
            <a:r>
              <a:rPr lang="en-US" altLang="zh-CN" dirty="0"/>
              <a:t>NP</a:t>
            </a:r>
            <a:r>
              <a:rPr lang="zh-CN" altLang="en-US" dirty="0"/>
              <a:t>难题，难以近似求解。稀疏字典学习的一种常用启发式方法是</a:t>
            </a:r>
            <a:r>
              <a:rPr lang="en-US" altLang="zh-CN" dirty="0"/>
              <a:t>K-SVD</a:t>
            </a:r>
            <a:r>
              <a:rPr lang="zh-CN" altLang="en-US" dirty="0"/>
              <a:t>算法。它已被应用于多种场合。在分类中，问题是确定以前未见过的训练示例属于哪个类。对于已经构建了每个类的字典，一个新的训练示例与相应字典最稀疏表示的类相关联。稀疏字典学习在图像去噪中也得到了应用。关键思想是干净的图像补丁可以用图像字典稀疏表示，但是噪声不能。</a:t>
            </a:r>
          </a:p>
          <a:p>
            <a:endParaRPr lang="zh-CN" altLang="en-US" dirty="0"/>
          </a:p>
        </p:txBody>
      </p:sp>
    </p:spTree>
    <p:extLst>
      <p:ext uri="{BB962C8B-B14F-4D97-AF65-F5344CB8AC3E}">
        <p14:creationId xmlns:p14="http://schemas.microsoft.com/office/powerpoint/2010/main" val="3155901472"/>
      </p:ext>
    </p:extLst>
  </p:cSld>
  <p:clrMapOvr>
    <a:masterClrMapping/>
  </p:clrMapOvr>
  <p:transition spd="med">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548680"/>
            <a:ext cx="7729736" cy="5482233"/>
          </a:xfrm>
        </p:spPr>
        <p:txBody>
          <a:bodyPr/>
          <a:lstStyle/>
          <a:p>
            <a:pPr lvl="1"/>
            <a:r>
              <a:rPr lang="en-US" altLang="zh-CN" sz="2800" i="1" dirty="0"/>
              <a:t>Anomaly detection</a:t>
            </a:r>
          </a:p>
          <a:p>
            <a:r>
              <a:rPr lang="en-US" altLang="zh-CN" sz="2800" dirty="0"/>
              <a:t>In data mining, anomaly detection, also known as outlier detection, is the identification of rare items, events or observations which raise </a:t>
            </a:r>
            <a:r>
              <a:rPr lang="en-US" altLang="zh-CN" sz="2800" i="1" dirty="0"/>
              <a:t>suspicions</a:t>
            </a:r>
            <a:r>
              <a:rPr lang="en-US" altLang="zh-CN" sz="2800" dirty="0"/>
              <a:t> by differing significantly from the majority of the data. Typically, the anomalous items represent an issue such as </a:t>
            </a:r>
            <a:r>
              <a:rPr lang="en-US" altLang="zh-CN" sz="2800" i="1" dirty="0"/>
              <a:t>bank fraud</a:t>
            </a:r>
            <a:r>
              <a:rPr lang="en-US" altLang="zh-CN" sz="2800" dirty="0"/>
              <a:t>, a structural defect, medical problems or errors in a text. Anomalies are referred to as </a:t>
            </a:r>
            <a:r>
              <a:rPr lang="en-US" altLang="zh-CN" sz="2800" i="1" dirty="0"/>
              <a:t>outliers</a:t>
            </a:r>
            <a:r>
              <a:rPr lang="en-US" altLang="zh-CN" sz="2800" dirty="0"/>
              <a:t>, </a:t>
            </a:r>
            <a:r>
              <a:rPr lang="en-US" altLang="zh-CN" sz="2800" i="1" dirty="0"/>
              <a:t>novelties</a:t>
            </a:r>
            <a:r>
              <a:rPr lang="en-US" altLang="zh-CN" sz="2800" dirty="0"/>
              <a:t>, noise, deviations and exceptions.</a:t>
            </a:r>
          </a:p>
          <a:p>
            <a:endParaRPr lang="zh-CN" altLang="en-US" dirty="0"/>
          </a:p>
        </p:txBody>
      </p:sp>
    </p:spTree>
    <p:extLst>
      <p:ext uri="{BB962C8B-B14F-4D97-AF65-F5344CB8AC3E}">
        <p14:creationId xmlns:p14="http://schemas.microsoft.com/office/powerpoint/2010/main" val="246129310"/>
      </p:ext>
    </p:extLst>
  </p:cSld>
  <p:clrMapOvr>
    <a:masterClrMapping/>
  </p:clrMapOvr>
  <p:transition spd="med">
    <p:cover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en-US" dirty="0"/>
              <a:t>异常检测</a:t>
            </a:r>
          </a:p>
          <a:p>
            <a:r>
              <a:rPr lang="zh-CN" altLang="en-US" dirty="0"/>
              <a:t>在数据挖掘中，异常检测，也称为离群值检测，是指对罕见的项目、事件或观测结果的识别，与大多数数据存在显著差异，从而引起怀疑。通常情况下，这些异常项代表了一个问题，例如银行欺诈、结构缺陷、医疗问题或文本中的错误。异常被称为离群值、新奇性、噪声、偏差和异常。</a:t>
            </a:r>
          </a:p>
          <a:p>
            <a:endParaRPr lang="zh-CN" altLang="en-US" dirty="0"/>
          </a:p>
        </p:txBody>
      </p:sp>
    </p:spTree>
    <p:extLst>
      <p:ext uri="{BB962C8B-B14F-4D97-AF65-F5344CB8AC3E}">
        <p14:creationId xmlns:p14="http://schemas.microsoft.com/office/powerpoint/2010/main" val="2489946071"/>
      </p:ext>
    </p:extLst>
  </p:cSld>
  <p:clrMapOvr>
    <a:masterClrMapping/>
  </p:clrMapOvr>
  <p:transition spd="med">
    <p:cover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2536" y="332656"/>
            <a:ext cx="9505056" cy="5698257"/>
          </a:xfrm>
        </p:spPr>
        <p:txBody>
          <a:bodyPr/>
          <a:lstStyle/>
          <a:p>
            <a:pPr lvl="1"/>
            <a:r>
              <a:rPr lang="en-US" altLang="zh-CN" sz="2400" i="1" dirty="0"/>
              <a:t>Decision trees</a:t>
            </a:r>
          </a:p>
          <a:p>
            <a:r>
              <a:rPr lang="en-US" altLang="zh-CN" sz="2400" dirty="0"/>
              <a:t>Decision tree learning uses a decision tree as a predictive model to go from observations about an item (represented in the branches) to conclusions about the item’s target value (represented in the leaves). It is one of the predictive modeling approaches used in statistics, data mining and machine learning. Tree models where the target variable can take a </a:t>
            </a:r>
            <a:r>
              <a:rPr lang="en-US" altLang="zh-CN" sz="2400" i="1" dirty="0"/>
              <a:t>discrete set</a:t>
            </a:r>
            <a:r>
              <a:rPr lang="en-US" altLang="zh-CN" sz="2400" dirty="0"/>
              <a:t> of values are called classification trees; in these tree structures, leaves represent class labels and branches represent conjunctions of features that lead to those class labels. Decision trees where the target variable can take continuous values (typically real numbers) are called regression trees. In decision analysis, a decision tree can be used to visually and explicitly represent decisions and decision making. In data mining, a decision tree describes data, but the resulting classification tree can be an input for decision making.</a:t>
            </a:r>
          </a:p>
          <a:p>
            <a:endParaRPr lang="zh-CN" altLang="en-US" dirty="0"/>
          </a:p>
        </p:txBody>
      </p:sp>
    </p:spTree>
    <p:extLst>
      <p:ext uri="{BB962C8B-B14F-4D97-AF65-F5344CB8AC3E}">
        <p14:creationId xmlns:p14="http://schemas.microsoft.com/office/powerpoint/2010/main" val="2966504169"/>
      </p:ext>
    </p:extLst>
  </p:cSld>
  <p:clrMapOvr>
    <a:masterClrMapping/>
  </p:clrMapOvr>
  <p:transition spd="med">
    <p:cover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83568" y="1268760"/>
            <a:ext cx="7585720" cy="4762153"/>
          </a:xfrm>
        </p:spPr>
        <p:txBody>
          <a:bodyPr/>
          <a:lstStyle/>
          <a:p>
            <a:pPr lvl="0"/>
            <a:r>
              <a:rPr lang="zh-CN" altLang="en-US" dirty="0"/>
              <a:t>决策树</a:t>
            </a:r>
          </a:p>
          <a:p>
            <a:r>
              <a:rPr lang="zh-CN" altLang="en-US" dirty="0"/>
              <a:t>决策树学习使用决策树作为预测模型，从对项目的观察</a:t>
            </a:r>
            <a:r>
              <a:rPr lang="en-US" altLang="zh-CN" dirty="0"/>
              <a:t>(</a:t>
            </a:r>
            <a:r>
              <a:rPr lang="zh-CN" altLang="en-US" dirty="0"/>
              <a:t>在分支中表示</a:t>
            </a:r>
            <a:r>
              <a:rPr lang="en-US" altLang="zh-CN" dirty="0"/>
              <a:t>)</a:t>
            </a:r>
            <a:r>
              <a:rPr lang="zh-CN" altLang="en-US" dirty="0"/>
              <a:t>到对项目的目标值的结论（在叶中表示）。它是统计学、数据挖掘和机器学习中常用的预测建模方法之一。目标变量可以取一组离散值的树模型称为分类树；在这些树结构中，叶子表示类标签，而分支表示导致这些类标签的特征的连接。目标变量可以取连续值（通常是实数）的决策树称为回归树。在决策分析中，决策树可以直观、明确地表示决策和决策。在数据挖掘中，决策树描述的是数据，而生成的分类树可以作为决策的输入。</a:t>
            </a:r>
          </a:p>
          <a:p>
            <a:endParaRPr lang="zh-CN" altLang="en-US" dirty="0"/>
          </a:p>
        </p:txBody>
      </p:sp>
    </p:spTree>
    <p:extLst>
      <p:ext uri="{BB962C8B-B14F-4D97-AF65-F5344CB8AC3E}">
        <p14:creationId xmlns:p14="http://schemas.microsoft.com/office/powerpoint/2010/main" val="1859118595"/>
      </p:ext>
    </p:extLst>
  </p:cSld>
  <p:clrMapOvr>
    <a:masterClrMapping/>
  </p:clrMapOvr>
  <p:transition spd="med">
    <p:cover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476672"/>
            <a:ext cx="8089776" cy="5554241"/>
          </a:xfrm>
        </p:spPr>
        <p:txBody>
          <a:bodyPr/>
          <a:lstStyle/>
          <a:p>
            <a:pPr lvl="1"/>
            <a:r>
              <a:rPr lang="en-US" altLang="zh-CN" sz="2800" i="1" dirty="0"/>
              <a:t>Association rules</a:t>
            </a:r>
          </a:p>
          <a:p>
            <a:r>
              <a:rPr lang="en-US" altLang="zh-CN" sz="2800" dirty="0"/>
              <a:t>Association rule learning is a rule-based machine learning method for discovering relationships between variables in </a:t>
            </a:r>
            <a:r>
              <a:rPr lang="en-US" altLang="zh-CN" sz="2800" dirty="0" smtClean="0"/>
              <a:t>large </a:t>
            </a:r>
            <a:r>
              <a:rPr lang="en-US" altLang="zh-CN" dirty="0" smtClean="0"/>
              <a:t>databases</a:t>
            </a:r>
            <a:r>
              <a:rPr lang="en-US" altLang="zh-CN" dirty="0"/>
              <a:t>. It is intended to identify strong rules discovered in databases using some measure of “interestingness”. This rule-based approach generates new rules as it analyzes more data. The ultimate goal, assuming the set of data is large enough, is to help a machine mimic the human brain’s feature extraction and abstract association capabilities for data that has not been categorized.</a:t>
            </a:r>
          </a:p>
          <a:p>
            <a:endParaRPr lang="zh-CN" altLang="en-US" dirty="0"/>
          </a:p>
        </p:txBody>
      </p:sp>
    </p:spTree>
    <p:extLst>
      <p:ext uri="{BB962C8B-B14F-4D97-AF65-F5344CB8AC3E}">
        <p14:creationId xmlns:p14="http://schemas.microsoft.com/office/powerpoint/2010/main" val="2372837824"/>
      </p:ext>
    </p:extLst>
  </p:cSld>
  <p:clrMapOvr>
    <a:masterClrMapping/>
  </p:clrMapOvr>
  <p:transition spd="med">
    <p:cover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en-US" dirty="0"/>
              <a:t>关联规则</a:t>
            </a:r>
          </a:p>
          <a:p>
            <a:r>
              <a:rPr lang="zh-CN" altLang="en-US" dirty="0"/>
              <a:t>关联规则学习是一种基于规则的机器学习方法，用于发现大型数据库中变量之间的关系。它的目的是使用一些“趣味性”度量来识别数据库中发现的强规则。这种基于规则的方法在分析更多数据时生成新的规则。假设数据集足够大，最终目标是帮助机器模拟人脑对未分类数据的特征提取和抽象关联能力。</a:t>
            </a:r>
          </a:p>
          <a:p>
            <a:endParaRPr lang="zh-CN" altLang="en-US" dirty="0"/>
          </a:p>
        </p:txBody>
      </p:sp>
    </p:spTree>
    <p:extLst>
      <p:ext uri="{BB962C8B-B14F-4D97-AF65-F5344CB8AC3E}">
        <p14:creationId xmlns:p14="http://schemas.microsoft.com/office/powerpoint/2010/main" val="3155901472"/>
      </p:ext>
    </p:extLst>
  </p:cSld>
  <p:clrMapOvr>
    <a:masterClrMapping/>
  </p:clrMapOvr>
  <p:transition spd="med">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机器学习这个名字是阿瑟</a:t>
            </a:r>
            <a:r>
              <a:rPr lang="en-US" altLang="zh-CN" dirty="0"/>
              <a:t>·</a:t>
            </a:r>
            <a:r>
              <a:rPr lang="zh-CN" altLang="en-US" dirty="0"/>
              <a:t>塞缪尔在</a:t>
            </a:r>
            <a:r>
              <a:rPr lang="en-US" altLang="zh-CN" dirty="0"/>
              <a:t>1959</a:t>
            </a:r>
            <a:r>
              <a:rPr lang="zh-CN" altLang="en-US" dirty="0"/>
              <a:t>年创造的。机器学习</a:t>
            </a:r>
            <a:r>
              <a:rPr lang="en-US" altLang="zh-CN" dirty="0"/>
              <a:t>(ML)</a:t>
            </a:r>
            <a:r>
              <a:rPr lang="zh-CN" altLang="en-US" dirty="0"/>
              <a:t>是对算法和统计模型的科学研究，计算机系统使用这些算法和统计模型来逐步提高它们在特定任务中的性能。机器学习算法建立样本数据的数学模型，称为“训练数据”，以便在不显式编程执行任务的情况下进行预测或决策。</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i="1" dirty="0"/>
              <a:t>Cyber security</a:t>
            </a:r>
            <a:r>
              <a:rPr lang="en-US" altLang="zh-CN" dirty="0"/>
              <a:t> and Machine Learning</a:t>
            </a:r>
          </a:p>
          <a:p>
            <a:r>
              <a:rPr lang="en-US" altLang="zh-CN" dirty="0"/>
              <a:t>When it comes to cyber security, no nation can afford to slack off. If a nation’s </a:t>
            </a:r>
            <a:r>
              <a:rPr lang="en-US" altLang="zh-CN" i="1" dirty="0"/>
              <a:t>defense</a:t>
            </a:r>
            <a:r>
              <a:rPr lang="en-US" altLang="zh-CN" dirty="0"/>
              <a:t> systems cannot anticipate how an attacker will try to fool them, then an especially clever attack could expose </a:t>
            </a:r>
            <a:r>
              <a:rPr lang="en-US" altLang="zh-CN" i="1" dirty="0"/>
              <a:t>military</a:t>
            </a:r>
            <a:r>
              <a:rPr lang="en-US" altLang="zh-CN" dirty="0"/>
              <a:t> secrets or use disguised malware to cause major networks to crash.</a:t>
            </a:r>
          </a:p>
          <a:p>
            <a:endParaRPr lang="zh-CN" altLang="en-US" dirty="0"/>
          </a:p>
        </p:txBody>
      </p:sp>
      <p:sp>
        <p:nvSpPr>
          <p:cNvPr id="4" name="Rectangle 2"/>
          <p:cNvSpPr>
            <a:spLocks noGrp="1"/>
          </p:cNvSpPr>
          <p:nvPr>
            <p:ph type="title"/>
          </p:nvPr>
        </p:nvSpPr>
        <p:spPr>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a:t>
            </a:r>
            <a:r>
              <a:rPr lang="en-US" altLang="zh-CN" sz="3200" b="1" dirty="0" smtClean="0">
                <a:solidFill>
                  <a:schemeClr val="hlink"/>
                </a:solidFill>
                <a:latin typeface="Times New Roman" panose="02020603050405020304" pitchFamily="18" charset="0"/>
              </a:rPr>
              <a:t>B</a:t>
            </a:r>
            <a:endParaRPr lang="en-US" altLang="zh-CN" sz="3200" b="1" dirty="0">
              <a:solidFill>
                <a:schemeClr val="hlink"/>
              </a:solidFill>
              <a:latin typeface="Times New Roman" panose="02020603050405020304" pitchFamily="18" charset="0"/>
            </a:endParaRPr>
          </a:p>
        </p:txBody>
      </p:sp>
    </p:spTree>
    <p:extLst>
      <p:ext uri="{BB962C8B-B14F-4D97-AF65-F5344CB8AC3E}">
        <p14:creationId xmlns:p14="http://schemas.microsoft.com/office/powerpoint/2010/main" val="246129310"/>
      </p:ext>
    </p:extLst>
  </p:cSld>
  <p:clrMapOvr>
    <a:masterClrMapping/>
  </p:clrMapOvr>
  <p:transition spd="med">
    <p:cover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ctr"/>
            <a:r>
              <a:rPr lang="zh-CN" altLang="en-US" dirty="0"/>
              <a:t>网络安全和机器学习</a:t>
            </a:r>
          </a:p>
          <a:p>
            <a:r>
              <a:rPr lang="zh-CN" altLang="en-US" dirty="0"/>
              <a:t>在网络安全方面，任何国家都不能松懈。如果一个国家的国防系统无法预测攻击者将如何试图欺骗它们，那么一次特别熟练的攻击可能会暴露军事机密，或者使用伪装的恶意软件导致主干网崩溃。</a:t>
            </a:r>
          </a:p>
          <a:p>
            <a:endParaRPr lang="zh-CN" altLang="en-US" dirty="0"/>
          </a:p>
        </p:txBody>
      </p:sp>
    </p:spTree>
    <p:extLst>
      <p:ext uri="{BB962C8B-B14F-4D97-AF65-F5344CB8AC3E}">
        <p14:creationId xmlns:p14="http://schemas.microsoft.com/office/powerpoint/2010/main" val="2489946071"/>
      </p:ext>
    </p:extLst>
  </p:cSld>
  <p:clrMapOvr>
    <a:masterClrMapping/>
  </p:clrMapOvr>
  <p:transition spd="med">
    <p:cover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A nation’s defense systems must keep up with the </a:t>
            </a:r>
            <a:r>
              <a:rPr lang="en-US" altLang="zh-CN" i="1" dirty="0"/>
              <a:t>constant</a:t>
            </a:r>
            <a:r>
              <a:rPr lang="en-US" altLang="zh-CN" dirty="0"/>
              <a:t> threat of attack, but this is a difficult and never-ending process. It seems that the defense is always playing catch-up.</a:t>
            </a:r>
          </a:p>
          <a:p>
            <a:endParaRPr lang="zh-CN" altLang="en-US" dirty="0"/>
          </a:p>
        </p:txBody>
      </p:sp>
    </p:spTree>
    <p:extLst>
      <p:ext uri="{BB962C8B-B14F-4D97-AF65-F5344CB8AC3E}">
        <p14:creationId xmlns:p14="http://schemas.microsoft.com/office/powerpoint/2010/main" val="2966504169"/>
      </p:ext>
    </p:extLst>
  </p:cSld>
  <p:clrMapOvr>
    <a:masterClrMapping/>
  </p:clrMapOvr>
  <p:transition spd="med">
    <p:cover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一个国家的国防系统必须跟上不断受到攻击的威胁，但这是一个艰难和永无止境的过程。防守似乎总是在追赶攻击。</a:t>
            </a:r>
          </a:p>
          <a:p>
            <a:endParaRPr lang="zh-CN" altLang="en-US" dirty="0"/>
          </a:p>
        </p:txBody>
      </p:sp>
    </p:spTree>
    <p:extLst>
      <p:ext uri="{BB962C8B-B14F-4D97-AF65-F5344CB8AC3E}">
        <p14:creationId xmlns:p14="http://schemas.microsoft.com/office/powerpoint/2010/main" val="1859118595"/>
      </p:ext>
    </p:extLst>
  </p:cSld>
  <p:clrMapOvr>
    <a:masterClrMapping/>
  </p:clrMapOvr>
  <p:transition spd="med">
    <p:cover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Ben Rubinstein, a professor at the University of Melbourne in Australia, asks: “Wouldn’t it be good if we knew what the malware writers are going to do next, and to know what type of malware is likely to get through the filters</a:t>
            </a:r>
            <a:r>
              <a:rPr lang="en-US" altLang="zh-CN" dirty="0" smtClean="0"/>
              <a:t>?”</a:t>
            </a:r>
          </a:p>
          <a:p>
            <a:r>
              <a:rPr lang="en-US" altLang="zh-CN" dirty="0"/>
              <a:t>In other words, what if defense systems could learn to anticipate how attackers will try to fool them?</a:t>
            </a:r>
          </a:p>
          <a:p>
            <a:endParaRPr lang="en-US" altLang="zh-CN" dirty="0"/>
          </a:p>
          <a:p>
            <a:endParaRPr lang="zh-CN" altLang="en-US" dirty="0"/>
          </a:p>
        </p:txBody>
      </p:sp>
    </p:spTree>
    <p:extLst>
      <p:ext uri="{BB962C8B-B14F-4D97-AF65-F5344CB8AC3E}">
        <p14:creationId xmlns:p14="http://schemas.microsoft.com/office/powerpoint/2010/main" val="2372837824"/>
      </p:ext>
    </p:extLst>
  </p:cSld>
  <p:clrMapOvr>
    <a:masterClrMapping/>
  </p:clrMapOvr>
  <p:transition spd="med">
    <p:cover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澳大利亚墨尔本大学的本</a:t>
            </a:r>
            <a:r>
              <a:rPr lang="en-US" altLang="zh-CN" dirty="0"/>
              <a:t>·</a:t>
            </a:r>
            <a:r>
              <a:rPr lang="zh-CN" altLang="en-US" dirty="0"/>
              <a:t>鲁宾斯坦（</a:t>
            </a:r>
            <a:r>
              <a:rPr lang="en-US" altLang="zh-CN" dirty="0"/>
              <a:t>Ben Rubinstein</a:t>
            </a:r>
            <a:r>
              <a:rPr lang="zh-CN" altLang="en-US" dirty="0"/>
              <a:t>）教授问道：“如果我们知道恶意软件作者接下来会做什么，知道什么样的恶意软件可能会通过过滤器，那不是很好吗？”</a:t>
            </a:r>
          </a:p>
          <a:p>
            <a:r>
              <a:rPr lang="zh-CN" altLang="en-US" dirty="0"/>
              <a:t>换句话说，如果防御系统能够学会预测攻击者将如何试图欺骗他们，那会怎样</a:t>
            </a:r>
            <a:r>
              <a:rPr lang="en-US" altLang="zh-CN" dirty="0"/>
              <a:t>?</a:t>
            </a:r>
          </a:p>
          <a:p>
            <a:endParaRPr lang="zh-CN" altLang="en-US" dirty="0"/>
          </a:p>
        </p:txBody>
      </p:sp>
    </p:spTree>
    <p:extLst>
      <p:ext uri="{BB962C8B-B14F-4D97-AF65-F5344CB8AC3E}">
        <p14:creationId xmlns:p14="http://schemas.microsoft.com/office/powerpoint/2010/main" val="3155901472"/>
      </p:ext>
    </p:extLst>
  </p:cSld>
  <p:clrMapOvr>
    <a:masterClrMapping/>
  </p:clrMapOvr>
  <p:transition spd="med">
    <p:cover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i="1" dirty="0"/>
              <a:t>Adversarial</a:t>
            </a:r>
            <a:r>
              <a:rPr lang="en-US" altLang="zh-CN" dirty="0"/>
              <a:t> Machine Learning</a:t>
            </a:r>
          </a:p>
          <a:p>
            <a:r>
              <a:rPr lang="en-US" altLang="zh-CN" dirty="0"/>
              <a:t>In order to address this question, Rubinstein studies how to prepare machine-learning systems to catch adversarial attacks. In the game of national cyber security, these adversaries are often individual hackers or governments who want to trick machine-learning systems for profit or political gain.</a:t>
            </a:r>
          </a:p>
          <a:p>
            <a:endParaRPr lang="zh-CN" altLang="en-US" dirty="0"/>
          </a:p>
        </p:txBody>
      </p:sp>
    </p:spTree>
    <p:extLst>
      <p:ext uri="{BB962C8B-B14F-4D97-AF65-F5344CB8AC3E}">
        <p14:creationId xmlns:p14="http://schemas.microsoft.com/office/powerpoint/2010/main" val="246129310"/>
      </p:ext>
    </p:extLst>
  </p:cSld>
  <p:clrMapOvr>
    <a:masterClrMapping/>
  </p:clrMapOvr>
  <p:transition spd="med">
    <p:cover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ctr"/>
            <a:r>
              <a:rPr lang="zh-CN" altLang="en-US" dirty="0"/>
              <a:t>敌对的机器学习</a:t>
            </a:r>
          </a:p>
          <a:p>
            <a:r>
              <a:rPr lang="zh-CN" altLang="en-US" dirty="0"/>
              <a:t>为了解决这个问题，鲁宾斯坦研究了如何准备机器学习系统来捕捉对抗性攻击。在国家网络安全的博弈中，这些对手通常是个人黑客或政府，他们想通过欺骗机器学习系统来获取利润或政治利益。</a:t>
            </a:r>
          </a:p>
          <a:p>
            <a:endParaRPr lang="zh-CN" altLang="en-US" dirty="0"/>
          </a:p>
        </p:txBody>
      </p:sp>
    </p:spTree>
    <p:extLst>
      <p:ext uri="{BB962C8B-B14F-4D97-AF65-F5344CB8AC3E}">
        <p14:creationId xmlns:p14="http://schemas.microsoft.com/office/powerpoint/2010/main" val="2489946071"/>
      </p:ext>
    </p:extLst>
  </p:cSld>
  <p:clrMapOvr>
    <a:masterClrMapping/>
  </p:clrMapOvr>
  <p:transition spd="med">
    <p:cover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Nations have become increasingly dependent on machine- learning systems to protect against such adversaries. </a:t>
            </a:r>
            <a:r>
              <a:rPr lang="en-US" altLang="zh-CN" i="1" dirty="0"/>
              <a:t>Unaided</a:t>
            </a:r>
            <a:r>
              <a:rPr lang="en-US" altLang="zh-CN" dirty="0"/>
              <a:t> by humans, machine-learning systems in anti-malware and </a:t>
            </a:r>
            <a:r>
              <a:rPr lang="en-US" altLang="zh-CN" i="1" dirty="0"/>
              <a:t>facial </a:t>
            </a:r>
            <a:r>
              <a:rPr lang="en-US" altLang="zh-CN" i="1" dirty="0" err="1"/>
              <a:t>recognition</a:t>
            </a:r>
            <a:r>
              <a:rPr lang="en-US" altLang="zh-CN" dirty="0"/>
              <a:t> software have the ability to learn and improve their function as they </a:t>
            </a:r>
            <a:r>
              <a:rPr lang="en-US" altLang="zh-CN" i="1" dirty="0"/>
              <a:t>encounter</a:t>
            </a:r>
            <a:r>
              <a:rPr lang="en-US" altLang="zh-CN" dirty="0"/>
              <a:t> new data. As they learn, they become better at catching adversarial attacks.</a:t>
            </a:r>
          </a:p>
          <a:p>
            <a:endParaRPr lang="zh-CN" altLang="en-US" dirty="0"/>
          </a:p>
        </p:txBody>
      </p:sp>
    </p:spTree>
    <p:extLst>
      <p:ext uri="{BB962C8B-B14F-4D97-AF65-F5344CB8AC3E}">
        <p14:creationId xmlns:p14="http://schemas.microsoft.com/office/powerpoint/2010/main" val="2966504169"/>
      </p:ext>
    </p:extLst>
  </p:cSld>
  <p:clrMapOvr>
    <a:masterClrMapping/>
  </p:clrMapOvr>
  <p:transition spd="med">
    <p:cover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各国越来越依赖机器学习系统来抵御这类对手。反恶意软件和人脸识别软件中的机器学习系统在没有人类帮助的情况下，能够在遇到新数据时学习和改进自己的功能。随着它们的学习，它们变得更善于抓住对手的攻击。</a:t>
            </a:r>
          </a:p>
          <a:p>
            <a:endParaRPr lang="zh-CN" altLang="en-US" dirty="0"/>
          </a:p>
        </p:txBody>
      </p:sp>
    </p:spTree>
    <p:extLst>
      <p:ext uri="{BB962C8B-B14F-4D97-AF65-F5344CB8AC3E}">
        <p14:creationId xmlns:p14="http://schemas.microsoft.com/office/powerpoint/2010/main" val="1859118595"/>
      </p:ext>
    </p:extLst>
  </p:cSld>
  <p:clrMapOvr>
    <a:masterClrMapping/>
  </p:clrMapOvr>
  <p:transition spd="med">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836712"/>
            <a:ext cx="7801744" cy="5194201"/>
          </a:xfrm>
        </p:spPr>
        <p:txBody>
          <a:bodyPr/>
          <a:lstStyle/>
          <a:p>
            <a:r>
              <a:rPr lang="en-US" altLang="zh-CN" dirty="0"/>
              <a:t>Machine learning is closely related to computational statistics, which focuses on making predictions using computers. The study of </a:t>
            </a:r>
            <a:r>
              <a:rPr lang="en-US" altLang="zh-CN" i="1" dirty="0"/>
              <a:t>mathematical</a:t>
            </a:r>
            <a:r>
              <a:rPr lang="en-US" altLang="zh-CN" dirty="0"/>
              <a:t> optimization delivers methods, theory and application domains to the field of machine learning. Data </a:t>
            </a:r>
            <a:r>
              <a:rPr lang="en-US" altLang="zh-CN" i="1" dirty="0"/>
              <a:t>mining</a:t>
            </a:r>
            <a:r>
              <a:rPr lang="en-US" altLang="zh-CN" baseline="30000" dirty="0"/>
              <a:t>1</a:t>
            </a:r>
            <a:r>
              <a:rPr lang="en-US" altLang="zh-CN" dirty="0"/>
              <a:t> is a field of study within machine learning, and focuses on exploratory data analysis through unsupervised learning. In its application across business problems, machine learning is also </a:t>
            </a:r>
            <a:r>
              <a:rPr lang="en-US" altLang="zh-CN" i="1" dirty="0"/>
              <a:t>referred to as</a:t>
            </a:r>
            <a:r>
              <a:rPr lang="en-US" altLang="zh-CN" dirty="0"/>
              <a:t> predictive analytics.</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Machine-learning systems are generally good at catching adversaries, but they are not completely immune to threats, and adversaries are constantly looking for new ways to fool them. </a:t>
            </a:r>
            <a:r>
              <a:rPr lang="en-US" altLang="zh-CN" dirty="0" err="1"/>
              <a:t>Rubinstein</a:t>
            </a:r>
            <a:r>
              <a:rPr lang="en-US" altLang="zh-CN" dirty="0"/>
              <a:t> says, “Machine learning works well if you give it data like it’s seen before, but if you give it data that it’s never seen before, there’s no guarantee that it’s going to work.”</a:t>
            </a:r>
          </a:p>
          <a:p>
            <a:endParaRPr lang="zh-CN" altLang="en-US" dirty="0"/>
          </a:p>
        </p:txBody>
      </p:sp>
    </p:spTree>
    <p:extLst>
      <p:ext uri="{BB962C8B-B14F-4D97-AF65-F5344CB8AC3E}">
        <p14:creationId xmlns:p14="http://schemas.microsoft.com/office/powerpoint/2010/main" val="2372837824"/>
      </p:ext>
    </p:extLst>
  </p:cSld>
  <p:clrMapOvr>
    <a:masterClrMapping/>
  </p:clrMapOvr>
  <p:transition spd="med">
    <p:cover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机器学习系统通常善于捕获对手，但它们并不是完全不受威胁的，而且对手不断地寻找新的方法来愚弄它们。鲁宾斯坦说：“如果你给它以前见过的数据，机器学习工作得很好，但是如果你给它以前从未见过的数据，就不能保证它会工作。”</a:t>
            </a:r>
          </a:p>
          <a:p>
            <a:endParaRPr lang="zh-CN" altLang="en-US" dirty="0"/>
          </a:p>
        </p:txBody>
      </p:sp>
    </p:spTree>
    <p:extLst>
      <p:ext uri="{BB962C8B-B14F-4D97-AF65-F5344CB8AC3E}">
        <p14:creationId xmlns:p14="http://schemas.microsoft.com/office/powerpoint/2010/main" val="3155901472"/>
      </p:ext>
    </p:extLst>
  </p:cSld>
  <p:clrMapOvr>
    <a:masterClrMapping/>
  </p:clrMapOvr>
  <p:transition spd="med">
    <p:cover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With adversarial machine learning, security agencies address this weakness by presenting the system with different types of </a:t>
            </a:r>
            <a:r>
              <a:rPr lang="en-US" altLang="zh-CN" i="1" dirty="0"/>
              <a:t>malicious</a:t>
            </a:r>
            <a:r>
              <a:rPr lang="en-US" altLang="zh-CN" dirty="0"/>
              <a:t> data to test the system’s filters. The system then digests this new information and learns how to identify and </a:t>
            </a:r>
            <a:r>
              <a:rPr lang="en-US" altLang="zh-CN" i="1" dirty="0"/>
              <a:t>capture</a:t>
            </a:r>
            <a:r>
              <a:rPr lang="en-US" altLang="zh-CN" dirty="0"/>
              <a:t> malware from clever attackers.</a:t>
            </a:r>
          </a:p>
          <a:p>
            <a:endParaRPr lang="zh-CN" altLang="en-US" dirty="0"/>
          </a:p>
        </p:txBody>
      </p:sp>
    </p:spTree>
    <p:extLst>
      <p:ext uri="{BB962C8B-B14F-4D97-AF65-F5344CB8AC3E}">
        <p14:creationId xmlns:p14="http://schemas.microsoft.com/office/powerpoint/2010/main" val="246129310"/>
      </p:ext>
    </p:extLst>
  </p:cSld>
  <p:clrMapOvr>
    <a:masterClrMapping/>
  </p:clrMapOvr>
  <p:transition spd="med">
    <p:cover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在对抗性机器学习中，安全机构通过向系统提供不同类型的恶意数据来测试系统的过滤器以解决这一弱点。然后系统消化这些新信息，学习如何从熟练的攻击者那里识别和捕获恶意软件。</a:t>
            </a:r>
          </a:p>
          <a:p>
            <a:endParaRPr lang="zh-CN" altLang="en-US" dirty="0"/>
          </a:p>
        </p:txBody>
      </p:sp>
    </p:spTree>
    <p:extLst>
      <p:ext uri="{BB962C8B-B14F-4D97-AF65-F5344CB8AC3E}">
        <p14:creationId xmlns:p14="http://schemas.microsoft.com/office/powerpoint/2010/main" val="2489946071"/>
      </p:ext>
    </p:extLst>
  </p:cSld>
  <p:clrMapOvr>
    <a:masterClrMapping/>
  </p:clrMapOvr>
  <p:transition spd="med">
    <p:cover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332656"/>
            <a:ext cx="7873752" cy="5698257"/>
          </a:xfrm>
        </p:spPr>
        <p:txBody>
          <a:bodyPr/>
          <a:lstStyle/>
          <a:p>
            <a:r>
              <a:rPr lang="en-US" altLang="zh-CN" i="1" dirty="0"/>
              <a:t>Security Evaluation</a:t>
            </a:r>
            <a:r>
              <a:rPr lang="en-US" altLang="zh-CN" dirty="0"/>
              <a:t> of Machine-Learning Systems</a:t>
            </a:r>
          </a:p>
          <a:p>
            <a:r>
              <a:rPr lang="en-US" altLang="zh-CN" dirty="0"/>
              <a:t>Rubinstein’s project is called “Security Evaluation of Machine- Learning Systems”, and his </a:t>
            </a:r>
            <a:r>
              <a:rPr lang="en-US" altLang="zh-CN" i="1" dirty="0"/>
              <a:t>ultimate goal</a:t>
            </a:r>
            <a:r>
              <a:rPr lang="en-US" altLang="zh-CN" dirty="0"/>
              <a:t> is to develop a software tool that companies and government agencies can use to test their defenses. Any company or agency that uses machine-learning systems could run his software against their system. Rubinstein’s tool would attack and try to fool the system in order to expose the system’s </a:t>
            </a:r>
            <a:r>
              <a:rPr lang="en-US" altLang="zh-CN" i="1" dirty="0"/>
              <a:t>vulnerabilities</a:t>
            </a:r>
            <a:r>
              <a:rPr lang="en-US" altLang="zh-CN" dirty="0"/>
              <a:t>. In doing so, his tool anticipates how an attacker could </a:t>
            </a:r>
            <a:r>
              <a:rPr lang="en-US" altLang="zh-CN" i="1" dirty="0"/>
              <a:t>slip</a:t>
            </a:r>
            <a:r>
              <a:rPr lang="en-US" altLang="zh-CN" dirty="0"/>
              <a:t> by the system’s defenses.</a:t>
            </a:r>
          </a:p>
          <a:p>
            <a:endParaRPr lang="zh-CN" altLang="en-US" dirty="0"/>
          </a:p>
        </p:txBody>
      </p:sp>
    </p:spTree>
    <p:extLst>
      <p:ext uri="{BB962C8B-B14F-4D97-AF65-F5344CB8AC3E}">
        <p14:creationId xmlns:p14="http://schemas.microsoft.com/office/powerpoint/2010/main" val="2966504169"/>
      </p:ext>
    </p:extLst>
  </p:cSld>
  <p:clrMapOvr>
    <a:masterClrMapping/>
  </p:clrMapOvr>
  <p:transition spd="med">
    <p:cover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ctr"/>
            <a:r>
              <a:rPr lang="zh-CN" altLang="en-US" dirty="0"/>
              <a:t>机器学习系统的安全性评估</a:t>
            </a:r>
          </a:p>
          <a:p>
            <a:r>
              <a:rPr lang="zh-CN" altLang="en-US" dirty="0"/>
              <a:t>鲁宾斯坦的项目叫做“机器学习系统的安全评估”，他的最终目标是开发一种软件工具，公司和政府机构可以用它来测试他们的防御系统。任何使用机器学习系统的公司或机构都可以在他们的系统上运行其软件。鲁宾斯坦的工具会攻击并试图愚弄系统，以便暴露系统的漏洞。在此过程中，他的工具可以预测攻击者如何从系统的防御中逃脱。</a:t>
            </a:r>
          </a:p>
          <a:p>
            <a:endParaRPr lang="zh-CN" altLang="en-US" dirty="0"/>
          </a:p>
        </p:txBody>
      </p:sp>
    </p:spTree>
    <p:extLst>
      <p:ext uri="{BB962C8B-B14F-4D97-AF65-F5344CB8AC3E}">
        <p14:creationId xmlns:p14="http://schemas.microsoft.com/office/powerpoint/2010/main" val="1859118595"/>
      </p:ext>
    </p:extLst>
  </p:cSld>
  <p:clrMapOvr>
    <a:masterClrMapping/>
  </p:clrMapOvr>
  <p:transition spd="med">
    <p:cover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1556792"/>
            <a:ext cx="8017768" cy="4474121"/>
          </a:xfrm>
        </p:spPr>
        <p:txBody>
          <a:bodyPr/>
          <a:lstStyle/>
          <a:p>
            <a:r>
              <a:rPr lang="en-US" altLang="zh-CN" dirty="0"/>
              <a:t>The software would evaluate existing machine-learning systems and find weak spots that adversaries might try to exploit – similar to how one might defend a castle.</a:t>
            </a:r>
          </a:p>
          <a:p>
            <a:r>
              <a:rPr lang="en-US" altLang="zh-CN" dirty="0"/>
              <a:t>“We’re not giving you a new castle,” Rubinstein says, “we’re just going to walk around the </a:t>
            </a:r>
            <a:r>
              <a:rPr lang="en-US" altLang="zh-CN" i="1" dirty="0"/>
              <a:t>perimeter</a:t>
            </a:r>
            <a:r>
              <a:rPr lang="en-US" altLang="zh-CN" dirty="0"/>
              <a:t> and look for holes in the walls and weak parts of the castle, or see where the moat is too shallow.”</a:t>
            </a:r>
          </a:p>
          <a:p>
            <a:endParaRPr lang="zh-CN" altLang="en-US" dirty="0"/>
          </a:p>
        </p:txBody>
      </p:sp>
    </p:spTree>
    <p:extLst>
      <p:ext uri="{BB962C8B-B14F-4D97-AF65-F5344CB8AC3E}">
        <p14:creationId xmlns:p14="http://schemas.microsoft.com/office/powerpoint/2010/main" val="2372837824"/>
      </p:ext>
    </p:extLst>
  </p:cSld>
  <p:clrMapOvr>
    <a:masterClrMapping/>
  </p:clrMapOvr>
  <p:transition spd="med">
    <p:cover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该软件将评估现有的机器学习系统，找出敌人可能试图利用的弱点</a:t>
            </a:r>
            <a:r>
              <a:rPr lang="en-US" altLang="zh-CN" dirty="0"/>
              <a:t>——</a:t>
            </a:r>
            <a:r>
              <a:rPr lang="zh-CN" altLang="en-US" dirty="0"/>
              <a:t>类似于一个人如何保卫一座城堡。</a:t>
            </a:r>
          </a:p>
          <a:p>
            <a:r>
              <a:rPr lang="zh-CN" altLang="en-US" dirty="0"/>
              <a:t>鲁宾斯坦说：“我们不会给你一座新城堡，我们只是在周边走走，看看墙上有没有洞，城堡的薄弱部分有没有洞，或者看看护城河有没有太浅的地方。”</a:t>
            </a:r>
          </a:p>
          <a:p>
            <a:endParaRPr lang="zh-CN" altLang="en-US" dirty="0"/>
          </a:p>
        </p:txBody>
      </p:sp>
    </p:spTree>
    <p:extLst>
      <p:ext uri="{BB962C8B-B14F-4D97-AF65-F5344CB8AC3E}">
        <p14:creationId xmlns:p14="http://schemas.microsoft.com/office/powerpoint/2010/main" val="3155901472"/>
      </p:ext>
    </p:extLst>
  </p:cSld>
  <p:clrMapOvr>
    <a:masterClrMapping/>
  </p:clrMapOvr>
  <p:transition spd="med">
    <p:cover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By analyzing many different machine-learning systems, his software program will pick up on trends and be able to advise security agencies to either use a different system or </a:t>
            </a:r>
            <a:r>
              <a:rPr lang="en-US" altLang="zh-CN" i="1" dirty="0"/>
              <a:t>bolster</a:t>
            </a:r>
            <a:r>
              <a:rPr lang="en-US" altLang="zh-CN" dirty="0"/>
              <a:t> the security of their existing system. In this sense, his program acts as a consultant for every machine-learning system.</a:t>
            </a:r>
          </a:p>
          <a:p>
            <a:endParaRPr lang="zh-CN" altLang="en-US" dirty="0"/>
          </a:p>
        </p:txBody>
      </p:sp>
    </p:spTree>
    <p:extLst>
      <p:ext uri="{BB962C8B-B14F-4D97-AF65-F5344CB8AC3E}">
        <p14:creationId xmlns:p14="http://schemas.microsoft.com/office/powerpoint/2010/main" val="246129310"/>
      </p:ext>
    </p:extLst>
  </p:cSld>
  <p:clrMapOvr>
    <a:masterClrMapping/>
  </p:clrMapOvr>
  <p:transition spd="med">
    <p:cover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通过分析许多不同的机器学习系统，他的软件程序将了解趋势，并能够建议安全机构使用不同的系统或加强现有系统的安全性。从这个意义上说，他的程序是每一个机器学习系统的顾问。</a:t>
            </a:r>
          </a:p>
          <a:p>
            <a:endParaRPr lang="zh-CN" altLang="en-US" dirty="0"/>
          </a:p>
        </p:txBody>
      </p:sp>
    </p:spTree>
    <p:extLst>
      <p:ext uri="{BB962C8B-B14F-4D97-AF65-F5344CB8AC3E}">
        <p14:creationId xmlns:p14="http://schemas.microsoft.com/office/powerpoint/2010/main" val="2489946071"/>
      </p:ext>
    </p:extLst>
  </p:cSld>
  <p:clrMapOvr>
    <a:masterClrMapping/>
  </p:clrMapOvr>
  <p:transition spd="med">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机器学习算法用于电子邮件过滤、网络入侵者检测和计算机视觉等应用中，在这些应用中，开发特定指令的算法来执行任务是不可行的。机器学习与计算统计学密切相关，计算统计学的重点是利用计算机进行预测。数学优化的研究为机器学习领域提供了方法、理论和应用领域。数据挖掘是机器学习中的一个研究领域，主要通过非监督学习进行探索性的数据分析。在其跨业务问题的应用中，机器学习也被称为预测分析。</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1412776"/>
            <a:ext cx="8089776" cy="4618137"/>
          </a:xfrm>
        </p:spPr>
        <p:txBody>
          <a:bodyPr/>
          <a:lstStyle/>
          <a:p>
            <a:r>
              <a:rPr lang="en-US" altLang="zh-CN" dirty="0"/>
              <a:t>Consider a program that does facial recognition. This program would use machine learning to identify faces and catch adversaries that pretend to look like someone else.</a:t>
            </a:r>
          </a:p>
          <a:p>
            <a:r>
              <a:rPr lang="en-US" altLang="zh-CN" dirty="0"/>
              <a:t>Rubinstein explains: “Our software aims to automate this security evaluation so that it takes an image of a person and a program that does facial recognition, and it will tell you how to change its appearance so that it will </a:t>
            </a:r>
            <a:r>
              <a:rPr lang="en-US" altLang="zh-CN" i="1" dirty="0"/>
              <a:t>evade</a:t>
            </a:r>
            <a:r>
              <a:rPr lang="en-US" altLang="zh-CN" dirty="0"/>
              <a:t> detection or change the outcome of machine learning in some way.”</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考虑做一个面部识别的程序。该程序将使用机器学习识别人脸，并捕捉伪装成其他人的对手。</a:t>
            </a:r>
          </a:p>
          <a:p>
            <a:r>
              <a:rPr lang="zh-CN" altLang="en-US" dirty="0"/>
              <a:t>鲁宾斯坦解释道：“我们的软件旨在自动化安全评估</a:t>
            </a:r>
            <a:r>
              <a:rPr lang="en-US" altLang="zh-CN" dirty="0"/>
              <a:t>,</a:t>
            </a:r>
            <a:r>
              <a:rPr lang="zh-CN" altLang="en-US" dirty="0"/>
              <a:t>需要一个人的形象和一个程序，面部识别会告诉你如何改变它的外观，这样它会逃避检测或以某种方式改变机器学习的结果。”</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This is called a mimicry attack — when an </a:t>
            </a:r>
            <a:r>
              <a:rPr lang="en-US" altLang="zh-CN" i="1" dirty="0"/>
              <a:t>adversary</a:t>
            </a:r>
            <a:r>
              <a:rPr lang="en-US" altLang="zh-CN" dirty="0"/>
              <a:t> makes one instance (one face) look like another, and thereby fools a system.</a:t>
            </a:r>
          </a:p>
          <a:p>
            <a:r>
              <a:rPr lang="en-US" altLang="zh-CN" dirty="0"/>
              <a:t>To make this example easier to </a:t>
            </a:r>
            <a:r>
              <a:rPr lang="en-US" altLang="zh-CN" i="1" dirty="0"/>
              <a:t>visualize</a:t>
            </a:r>
            <a:r>
              <a:rPr lang="en-US" altLang="zh-CN" dirty="0"/>
              <a:t>, Rubinstein’s group built a program that </a:t>
            </a:r>
            <a:r>
              <a:rPr lang="en-US" altLang="zh-CN" i="1" dirty="0"/>
              <a:t>demonstrates</a:t>
            </a:r>
            <a:r>
              <a:rPr lang="en-US" altLang="zh-CN" dirty="0"/>
              <a:t> how to change a face’s appearance to fool a machine-learning system into thinking that it is another face.</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这被称为模拟攻击</a:t>
            </a:r>
            <a:r>
              <a:rPr lang="en-US" altLang="zh-CN" dirty="0"/>
              <a:t>——</a:t>
            </a:r>
            <a:r>
              <a:rPr lang="zh-CN" altLang="en-US" dirty="0"/>
              <a:t>当对手使一个实例（一张脸）看起来像另一个实例，从而欺骗系统。</a:t>
            </a:r>
          </a:p>
          <a:p>
            <a:r>
              <a:rPr lang="zh-CN" altLang="en-US" dirty="0"/>
              <a:t>为了让这个例子更容易形象化，鲁宾斯坦的团队开发了一个程序，演示如何改变一张脸的外观，从而欺骗机器学习系统，让它以为那是另一张脸。</a:t>
            </a:r>
          </a:p>
          <a:p>
            <a:endParaRPr lang="zh-CN" altLang="en-US" dirty="0"/>
          </a:p>
        </p:txBody>
      </p:sp>
    </p:spTree>
    <p:extLst>
      <p:ext uri="{BB962C8B-B14F-4D97-AF65-F5344CB8AC3E}">
        <p14:creationId xmlns:p14="http://schemas.microsoft.com/office/powerpoint/2010/main" val="922317645"/>
      </p:ext>
    </p:extLst>
  </p:cSld>
  <p:clrMapOvr>
    <a:masterClrMapping/>
  </p:clrMapOvr>
  <p:transition spd="med">
    <p:cover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When Rubinstein’s software fools a system with a mimicry attack, </a:t>
            </a:r>
            <a:r>
              <a:rPr lang="en-US" altLang="zh-CN" i="1" dirty="0"/>
              <a:t>security personnel</a:t>
            </a:r>
            <a:r>
              <a:rPr lang="en-US" altLang="zh-CN" dirty="0"/>
              <a:t> can then take that information and retrain their program to establish more effective security when the stakes are higher.</a:t>
            </a:r>
          </a:p>
          <a:p>
            <a:endParaRPr lang="zh-CN" altLang="en-US" dirty="0"/>
          </a:p>
        </p:txBody>
      </p:sp>
    </p:spTree>
    <p:extLst>
      <p:ext uri="{BB962C8B-B14F-4D97-AF65-F5344CB8AC3E}">
        <p14:creationId xmlns:p14="http://schemas.microsoft.com/office/powerpoint/2010/main" val="2376575782"/>
      </p:ext>
    </p:extLst>
  </p:cSld>
  <p:clrMapOvr>
    <a:masterClrMapping/>
  </p:clrMapOvr>
  <p:transition spd="med">
    <p:cover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a:p>
            <a:r>
              <a:rPr lang="zh-CN" altLang="en-US" dirty="0"/>
              <a:t>当鲁宾斯坦的软件通过模拟攻击欺骗系统时，安全人员可以利用这些信息，并在风险较高时重新调整他们的程序，以建立更有效的安全</a:t>
            </a:r>
          </a:p>
          <a:p>
            <a:endParaRPr lang="zh-CN" altLang="en-US" dirty="0"/>
          </a:p>
        </p:txBody>
      </p:sp>
    </p:spTree>
    <p:extLst>
      <p:ext uri="{BB962C8B-B14F-4D97-AF65-F5344CB8AC3E}">
        <p14:creationId xmlns:p14="http://schemas.microsoft.com/office/powerpoint/2010/main" val="2967848098"/>
      </p:ext>
    </p:extLst>
  </p:cSld>
  <p:clrMapOvr>
    <a:masterClrMapping/>
  </p:clrMapOvr>
  <p:transition spd="med">
    <p:cover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While Rubinstein’s software will help to secure machine- learning systems against adversarial attacks, he has no illusions about the natural advantages that attackers enjoy. It will always be easier to attack a castle than to defend it, and the same holds true for a machine-learning system. This is called the ‘</a:t>
            </a:r>
            <a:r>
              <a:rPr lang="en-US" altLang="zh-CN" i="1" dirty="0"/>
              <a:t>asymmetry</a:t>
            </a:r>
            <a:r>
              <a:rPr lang="en-US" altLang="zh-CN" dirty="0"/>
              <a:t> of cyber warfare’.</a:t>
            </a:r>
          </a:p>
          <a:p>
            <a:endParaRPr lang="zh-CN" altLang="en-US" dirty="0"/>
          </a:p>
        </p:txBody>
      </p:sp>
    </p:spTree>
    <p:extLst>
      <p:ext uri="{BB962C8B-B14F-4D97-AF65-F5344CB8AC3E}">
        <p14:creationId xmlns:p14="http://schemas.microsoft.com/office/powerpoint/2010/main" val="1517779089"/>
      </p:ext>
    </p:extLst>
  </p:cSld>
  <p:clrMapOvr>
    <a:masterClrMapping/>
  </p:clrMapOvr>
  <p:transition spd="med">
    <p:cover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尽管鲁宾斯坦的软件有助于保护机器学习系统免受对敌攻击，但他对攻击者所享有的自然优势并不抱幻想。攻击城堡总是比保卫城堡容易，机器学习系统也是如此。这就是所谓的“网络战的不对称”。</a:t>
            </a:r>
          </a:p>
          <a:p>
            <a:endParaRPr lang="zh-CN" altLang="en-US" dirty="0"/>
          </a:p>
        </p:txBody>
      </p:sp>
    </p:spTree>
    <p:extLst>
      <p:ext uri="{BB962C8B-B14F-4D97-AF65-F5344CB8AC3E}">
        <p14:creationId xmlns:p14="http://schemas.microsoft.com/office/powerpoint/2010/main" val="2045212896"/>
      </p:ext>
    </p:extLst>
  </p:cSld>
  <p:clrMapOvr>
    <a:masterClrMapping/>
  </p:clrMapOvr>
  <p:transition spd="med">
    <p:cover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“The attacker can come in from any angle. It only needs to succeed at one point, but the defender needs to succeed at all points,” says Rubinstein.</a:t>
            </a:r>
          </a:p>
          <a:p>
            <a:endParaRPr lang="zh-CN" altLang="en-US" dirty="0"/>
          </a:p>
        </p:txBody>
      </p:sp>
    </p:spTree>
    <p:extLst>
      <p:ext uri="{BB962C8B-B14F-4D97-AF65-F5344CB8AC3E}">
        <p14:creationId xmlns:p14="http://schemas.microsoft.com/office/powerpoint/2010/main" val="3412554574"/>
      </p:ext>
    </p:extLst>
  </p:cSld>
  <p:clrMapOvr>
    <a:masterClrMapping/>
  </p:clrMapOvr>
  <p:transition spd="med">
    <p:cover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“攻击者可以从任何角度进入，它只需要在一点上成功，但是防守者需要在所有点上都成功。”鲁宾斯坦说。</a:t>
            </a:r>
          </a:p>
          <a:p>
            <a:endParaRPr lang="zh-CN" altLang="en-US" dirty="0"/>
          </a:p>
        </p:txBody>
      </p:sp>
    </p:spTree>
    <p:extLst>
      <p:ext uri="{BB962C8B-B14F-4D97-AF65-F5344CB8AC3E}">
        <p14:creationId xmlns:p14="http://schemas.microsoft.com/office/powerpoint/2010/main" val="2289147179"/>
      </p:ext>
    </p:extLst>
  </p:cSld>
  <p:clrMapOvr>
    <a:masterClrMapping/>
  </p:clrMapOvr>
  <p:transition spd="med">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Machine learning tasks</a:t>
            </a:r>
          </a:p>
          <a:p>
            <a:r>
              <a:rPr lang="en-US" altLang="zh-CN" dirty="0"/>
              <a:t>A </a:t>
            </a:r>
            <a:r>
              <a:rPr lang="en-US" altLang="zh-CN" i="1" dirty="0"/>
              <a:t>support vector machine</a:t>
            </a:r>
            <a:r>
              <a:rPr lang="en-US" altLang="zh-CN" baseline="30000" dirty="0"/>
              <a:t>2</a:t>
            </a:r>
            <a:r>
              <a:rPr lang="en-US" altLang="zh-CN" dirty="0"/>
              <a:t> is a supervised learning model that divides the data into regions separated by a </a:t>
            </a:r>
            <a:r>
              <a:rPr lang="en-US" altLang="zh-CN" i="1" dirty="0"/>
              <a:t>linear boundary</a:t>
            </a:r>
            <a:r>
              <a:rPr lang="en-US" altLang="zh-CN" dirty="0"/>
              <a:t>. Here, the linear boundary divides the black circles from the white.</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In general, Rubinstein worries that the tools available to test machine-learning systems are theoretical in nature, and put too much responsibility on the security personnel to understand the complex math involved. A researcher might </a:t>
            </a:r>
            <a:r>
              <a:rPr lang="en-US" altLang="zh-CN" i="1" dirty="0"/>
              <a:t>redo</a:t>
            </a:r>
            <a:r>
              <a:rPr lang="en-US" altLang="zh-CN" dirty="0"/>
              <a:t> the mathematical analysis for every new learning system, but security personnel are unlikely to have the time or resources to keep up.</a:t>
            </a:r>
          </a:p>
          <a:p>
            <a:endParaRPr lang="zh-CN" altLang="en-US" dirty="0"/>
          </a:p>
        </p:txBody>
      </p:sp>
    </p:spTree>
    <p:extLst>
      <p:ext uri="{BB962C8B-B14F-4D97-AF65-F5344CB8AC3E}">
        <p14:creationId xmlns:p14="http://schemas.microsoft.com/office/powerpoint/2010/main" val="2952250221"/>
      </p:ext>
    </p:extLst>
  </p:cSld>
  <p:clrMapOvr>
    <a:masterClrMapping/>
  </p:clrMapOvr>
  <p:transition spd="med">
    <p:cover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总的说来，鲁宾斯坦担心测试机器学习系统的工具本质上是理论性的，并把太多的责任推给了安全人员去理解复杂的数学问题。研究人员可能会为每一个新的学习系统重新进行数学分析，但安全人员不太可能有时间或资源来跟上。</a:t>
            </a:r>
          </a:p>
          <a:p>
            <a:endParaRPr lang="zh-CN" altLang="en-US" dirty="0"/>
          </a:p>
        </p:txBody>
      </p:sp>
    </p:spTree>
    <p:extLst>
      <p:ext uri="{BB962C8B-B14F-4D97-AF65-F5344CB8AC3E}">
        <p14:creationId xmlns:p14="http://schemas.microsoft.com/office/powerpoint/2010/main" val="812340254"/>
      </p:ext>
    </p:extLst>
  </p:cSld>
  <p:clrMapOvr>
    <a:masterClrMapping/>
  </p:clrMapOvr>
  <p:transition spd="med">
    <p:cover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Rubinstein aims to “bring what’s out there in theory and make it more applied and more practical and easy for anyone who’s using machine learning in a system to </a:t>
            </a:r>
            <a:r>
              <a:rPr lang="en-US" altLang="zh-CN" i="1" dirty="0"/>
              <a:t>evaluate</a:t>
            </a:r>
            <a:r>
              <a:rPr lang="en-US" altLang="zh-CN" dirty="0"/>
              <a:t> the security of their system.”</a:t>
            </a:r>
          </a:p>
          <a:p>
            <a:endParaRPr lang="zh-CN" altLang="en-US" dirty="0"/>
          </a:p>
        </p:txBody>
      </p:sp>
    </p:spTree>
    <p:extLst>
      <p:ext uri="{BB962C8B-B14F-4D97-AF65-F5344CB8AC3E}">
        <p14:creationId xmlns:p14="http://schemas.microsoft.com/office/powerpoint/2010/main" val="1971435179"/>
      </p:ext>
    </p:extLst>
  </p:cSld>
  <p:clrMapOvr>
    <a:masterClrMapping/>
  </p:clrMapOvr>
  <p:transition spd="med">
    <p:cover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鲁宾斯坦的目标是“将现有的理论应用到系统中，让那些在系统中使用机器学习的人更容易、更实用地评估系统的安全性。”</a:t>
            </a:r>
          </a:p>
          <a:p>
            <a:endParaRPr lang="zh-CN" altLang="en-US" dirty="0"/>
          </a:p>
        </p:txBody>
      </p:sp>
    </p:spTree>
    <p:extLst>
      <p:ext uri="{BB962C8B-B14F-4D97-AF65-F5344CB8AC3E}">
        <p14:creationId xmlns:p14="http://schemas.microsoft.com/office/powerpoint/2010/main" val="1465501779"/>
      </p:ext>
    </p:extLst>
  </p:cSld>
  <p:clrMapOvr>
    <a:masterClrMapping/>
  </p:clrMapOvr>
  <p:transition spd="med">
    <p:cover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With his software, Rubinstein intends to help level the playing field between attackers and defenders. By giving security agencies better tools to test and adapt their machine-learning systems, he hopes to improve the ability of security personnel to anticipate and </a:t>
            </a:r>
            <a:r>
              <a:rPr lang="en-US" altLang="zh-CN" i="1" dirty="0"/>
              <a:t>guard against</a:t>
            </a:r>
            <a:r>
              <a:rPr lang="en-US" altLang="zh-CN" dirty="0"/>
              <a:t> cyber attacks.</a:t>
            </a:r>
          </a:p>
          <a:p>
            <a:endParaRPr lang="zh-CN" altLang="en-US" dirty="0"/>
          </a:p>
        </p:txBody>
      </p:sp>
    </p:spTree>
    <p:extLst>
      <p:ext uri="{BB962C8B-B14F-4D97-AF65-F5344CB8AC3E}">
        <p14:creationId xmlns:p14="http://schemas.microsoft.com/office/powerpoint/2010/main" val="4260398803"/>
      </p:ext>
    </p:extLst>
  </p:cSld>
  <p:clrMapOvr>
    <a:masterClrMapping/>
  </p:clrMapOvr>
  <p:transition spd="med">
    <p:cover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通过他的软件，鲁宾斯坦打算帮助平衡攻击者和防御者之间的竞争环境。通过给安全机构提供更好的工具来测试和调整他们的机器学习系统，他希望提高安全人员预测和防范网络攻击的能力。</a:t>
            </a:r>
          </a:p>
          <a:p>
            <a:endParaRPr lang="zh-CN" altLang="en-US" dirty="0"/>
          </a:p>
        </p:txBody>
      </p:sp>
    </p:spTree>
    <p:extLst>
      <p:ext uri="{BB962C8B-B14F-4D97-AF65-F5344CB8AC3E}">
        <p14:creationId xmlns:p14="http://schemas.microsoft.com/office/powerpoint/2010/main" val="3692963557"/>
      </p:ext>
    </p:extLst>
  </p:cSld>
  <p:clrMapOvr>
    <a:masterClrMapping/>
  </p:clrMapOvr>
  <p:transition spd="med">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fontAlgn="ctr"/>
            <a:r>
              <a:rPr lang="zh-CN" altLang="en-US" dirty="0"/>
              <a:t>机器学习任务</a:t>
            </a:r>
          </a:p>
          <a:p>
            <a:r>
              <a:rPr lang="zh-CN" altLang="en-US" dirty="0"/>
              <a:t>支持向量机是一种有监督的学习模型，它将数据分成由线性边界分隔的区域。在这里，线性边界把黑圈和白圈分开。</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980728"/>
            <a:ext cx="9144000" cy="5050185"/>
          </a:xfrm>
        </p:spPr>
        <p:txBody>
          <a:bodyPr/>
          <a:lstStyle/>
          <a:p>
            <a:r>
              <a:rPr lang="en-US" altLang="zh-CN" sz="2400" dirty="0"/>
              <a:t>Machine learning tasks are classified into several broad </a:t>
            </a:r>
            <a:r>
              <a:rPr lang="en-US" altLang="zh-CN" sz="2400" i="1" dirty="0"/>
              <a:t>categories</a:t>
            </a:r>
            <a:r>
              <a:rPr lang="en-US" altLang="zh-CN" sz="2400" dirty="0"/>
              <a:t>. In supervised learning</a:t>
            </a:r>
            <a:r>
              <a:rPr lang="en-US" altLang="zh-CN" sz="2400" baseline="30000" dirty="0"/>
              <a:t>3</a:t>
            </a:r>
            <a:r>
              <a:rPr lang="en-US" altLang="zh-CN" sz="2400" dirty="0"/>
              <a:t>, the algorithm builds a mathematical </a:t>
            </a:r>
            <a:r>
              <a:rPr lang="en-US" altLang="zh-CN" sz="2400" dirty="0" smtClean="0"/>
              <a:t>model </a:t>
            </a:r>
            <a:r>
              <a:rPr lang="en-US" altLang="zh-CN" sz="2400" dirty="0"/>
              <a:t>of a set of data that contains both the inputs and the desired outputs. For example, if the task were determining whether an image contained a certain object, the training data for a supervised learning algorithm would include images with and without that object (the input), and each image would have a label (the output) designating whether it contained the object. In special cases, the input may be only partially available, or</a:t>
            </a:r>
            <a:r>
              <a:rPr lang="en-US" altLang="zh-CN" sz="2400" i="1" dirty="0"/>
              <a:t> restricted</a:t>
            </a:r>
            <a:r>
              <a:rPr lang="en-US" altLang="zh-CN" sz="2400" dirty="0"/>
              <a:t> to special </a:t>
            </a:r>
            <a:r>
              <a:rPr lang="en-US" altLang="zh-CN" sz="2400" i="1" dirty="0"/>
              <a:t>feedback</a:t>
            </a:r>
            <a:r>
              <a:rPr lang="en-US" altLang="zh-CN" sz="2400" dirty="0"/>
              <a:t>. </a:t>
            </a:r>
            <a:r>
              <a:rPr lang="en-US" altLang="zh-CN" sz="2400" i="1" dirty="0"/>
              <a:t>Semi-supervised</a:t>
            </a:r>
            <a:r>
              <a:rPr lang="en-US" altLang="zh-CN" sz="2400" dirty="0"/>
              <a:t> learning algorithms develop mathematical models from incomplete training data, where </a:t>
            </a:r>
            <a:r>
              <a:rPr lang="en-US" altLang="zh-CN" sz="2400" i="1" dirty="0"/>
              <a:t>a portion of</a:t>
            </a:r>
            <a:r>
              <a:rPr lang="en-US" altLang="zh-CN" sz="2400" dirty="0"/>
              <a:t> the sample inputs are missing the desired output.</a:t>
            </a:r>
          </a:p>
          <a:p>
            <a:endParaRPr lang="en-US" altLang="zh-CN" dirty="0"/>
          </a:p>
          <a:p>
            <a:endParaRPr lang="zh-CN" altLang="en-US" dirty="0"/>
          </a:p>
        </p:txBody>
      </p:sp>
    </p:spTree>
    <p:extLst>
      <p:ext uri="{BB962C8B-B14F-4D97-AF65-F5344CB8AC3E}">
        <p14:creationId xmlns:p14="http://schemas.microsoft.com/office/powerpoint/2010/main" val="2966504169"/>
      </p:ext>
    </p:extLst>
  </p:cSld>
  <p:clrMapOvr>
    <a:masterClrMapping/>
  </p:clrMapOvr>
  <p:transition spd="med">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484784"/>
            <a:ext cx="7801744" cy="4546129"/>
          </a:xfrm>
        </p:spPr>
        <p:txBody>
          <a:bodyPr/>
          <a:lstStyle/>
          <a:p>
            <a:r>
              <a:rPr lang="zh-CN" altLang="en-US" dirty="0"/>
              <a:t>机器学习任务被分为几个大类。在监督学习中，该算法建立了一组数据的数学模型，该数据集包含输入和期望输出。例如，如果任务是确定一个图像是否包含某个对象，监督学习算法的训练数据将包括有和没有该对象（输入）的图像，每个图像将有一个标签（输出），指示它是否包含该对象。在特殊情况下，输入可能只有部分可用，或者仅限于特殊反馈。半监督学习算法从不完整的训练数据中开发数学模型，其中一部分样本输入缺少所需的输出。</a:t>
            </a:r>
          </a:p>
          <a:p>
            <a:endParaRPr lang="zh-CN" altLang="en-US" dirty="0"/>
          </a:p>
        </p:txBody>
      </p:sp>
    </p:spTree>
    <p:extLst>
      <p:ext uri="{BB962C8B-B14F-4D97-AF65-F5344CB8AC3E}">
        <p14:creationId xmlns:p14="http://schemas.microsoft.com/office/powerpoint/2010/main" val="1859118595"/>
      </p:ext>
    </p:extLst>
  </p:cSld>
  <p:clrMapOvr>
    <a:masterClrMapping/>
  </p:clrMapOvr>
  <p:transition spd="med">
    <p:cover dir="u"/>
  </p:transition>
  <p:timing>
    <p:tnLst>
      <p:par>
        <p:cTn id="1" dur="indefinite" restart="never" nodeType="tmRoot"/>
      </p:par>
    </p:tnLst>
  </p:timing>
</p:sld>
</file>

<file path=ppt/theme/theme1.xml><?xml version="1.0" encoding="utf-8"?>
<a:theme xmlns:a="http://schemas.openxmlformats.org/drawingml/2006/main" name="Cascade">
  <a:themeElements>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fontScheme name="Cascad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ascade 1">
        <a:dk1>
          <a:srgbClr val="C0C0C0"/>
        </a:dk1>
        <a:lt1>
          <a:srgbClr val="FFFFFF"/>
        </a:lt1>
        <a:dk2>
          <a:srgbClr val="000000"/>
        </a:dk2>
        <a:lt2>
          <a:srgbClr val="FFFFFF"/>
        </a:lt2>
        <a:accent1>
          <a:srgbClr val="FF3300"/>
        </a:accent1>
        <a:accent2>
          <a:srgbClr val="666699"/>
        </a:accent2>
        <a:accent3>
          <a:srgbClr val="AAAAAA"/>
        </a:accent3>
        <a:accent4>
          <a:srgbClr val="DADADA"/>
        </a:accent4>
        <a:accent5>
          <a:srgbClr val="FFADAA"/>
        </a:accent5>
        <a:accent6>
          <a:srgbClr val="5C5C8A"/>
        </a:accent6>
        <a:hlink>
          <a:srgbClr val="FFFF99"/>
        </a:hlink>
        <a:folHlink>
          <a:srgbClr val="FF9900"/>
        </a:folHlink>
      </a:clrScheme>
      <a:clrMap bg1="dk2" tx1="lt1" bg2="dk1" tx2="lt2" accent1="accent1" accent2="accent2" accent3="accent3" accent4="accent4" accent5="accent5" accent6="accent6" hlink="hlink" folHlink="folHlink"/>
    </a:extraClrScheme>
    <a:extraClrScheme>
      <a:clrScheme name="Cascade 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7C80"/>
        </a:hlink>
        <a:folHlink>
          <a:srgbClr val="990099"/>
        </a:folHlink>
      </a:clrScheme>
      <a:clrMap bg1="dk2" tx1="lt1" bg2="dk1" tx2="lt2" accent1="accent1" accent2="accent2" accent3="accent3" accent4="accent4" accent5="accent5" accent6="accent6" hlink="hlink" folHlink="folHlink"/>
    </a:extraClrScheme>
    <a:extraClrScheme>
      <a:clrScheme name="Cascade 3">
        <a:dk1>
          <a:srgbClr val="CC99FF"/>
        </a:dk1>
        <a:lt1>
          <a:srgbClr val="FFFFFF"/>
        </a:lt1>
        <a:dk2>
          <a:srgbClr val="34022D"/>
        </a:dk2>
        <a:lt2>
          <a:srgbClr val="FFFFFF"/>
        </a:lt2>
        <a:accent1>
          <a:srgbClr val="775EC8"/>
        </a:accent1>
        <a:accent2>
          <a:srgbClr val="9933FF"/>
        </a:accent2>
        <a:accent3>
          <a:srgbClr val="AEAAAD"/>
        </a:accent3>
        <a:accent4>
          <a:srgbClr val="DADADA"/>
        </a:accent4>
        <a:accent5>
          <a:srgbClr val="BDB6E0"/>
        </a:accent5>
        <a:accent6>
          <a:srgbClr val="8A2DE7"/>
        </a:accent6>
        <a:hlink>
          <a:srgbClr val="993366"/>
        </a:hlink>
        <a:folHlink>
          <a:srgbClr val="969696"/>
        </a:folHlink>
      </a:clrScheme>
      <a:clrMap bg1="dk2" tx1="lt1" bg2="dk1" tx2="lt2" accent1="accent1" accent2="accent2" accent3="accent3" accent4="accent4" accent5="accent5" accent6="accent6" hlink="hlink" folHlink="folHlink"/>
    </a:extraClrScheme>
    <a:extraClrScheme>
      <a:clrScheme name="Cascade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clrMap bg1="dk2" tx1="lt1" bg2="dk1" tx2="lt2" accent1="accent1" accent2="accent2" accent3="accent3" accent4="accent4" accent5="accent5" accent6="accent6" hlink="hlink" folHlink="folHlink"/>
    </a:extraClrScheme>
    <a:extraClrScheme>
      <a:clrScheme name="Cascade 5">
        <a:dk1>
          <a:srgbClr val="00FFFF"/>
        </a:dk1>
        <a:lt1>
          <a:srgbClr val="FFFFFF"/>
        </a:lt1>
        <a:dk2>
          <a:srgbClr val="4E009C"/>
        </a:dk2>
        <a:lt2>
          <a:srgbClr val="FFFFFF"/>
        </a:lt2>
        <a:accent1>
          <a:srgbClr val="00A8A4"/>
        </a:accent1>
        <a:accent2>
          <a:srgbClr val="3399FF"/>
        </a:accent2>
        <a:accent3>
          <a:srgbClr val="B2AACB"/>
        </a:accent3>
        <a:accent4>
          <a:srgbClr val="DADADA"/>
        </a:accent4>
        <a:accent5>
          <a:srgbClr val="AAD1CF"/>
        </a:accent5>
        <a:accent6>
          <a:srgbClr val="2D8A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ascade 6">
        <a:dk1>
          <a:srgbClr val="CCCC33"/>
        </a:dk1>
        <a:lt1>
          <a:srgbClr val="FFFFFF"/>
        </a:lt1>
        <a:dk2>
          <a:srgbClr val="003300"/>
        </a:dk2>
        <a:lt2>
          <a:srgbClr val="FFFFCC"/>
        </a:lt2>
        <a:accent1>
          <a:srgbClr val="008000"/>
        </a:accent1>
        <a:accent2>
          <a:srgbClr val="669900"/>
        </a:accent2>
        <a:accent3>
          <a:srgbClr val="AAADAA"/>
        </a:accent3>
        <a:accent4>
          <a:srgbClr val="DADADA"/>
        </a:accent4>
        <a:accent5>
          <a:srgbClr val="AAC0AA"/>
        </a:accent5>
        <a:accent6>
          <a:srgbClr val="5C8A00"/>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ascade 7">
        <a:dk1>
          <a:srgbClr val="CCCC99"/>
        </a:dk1>
        <a:lt1>
          <a:srgbClr val="FFFFFF"/>
        </a:lt1>
        <a:dk2>
          <a:srgbClr val="800000"/>
        </a:dk2>
        <a:lt2>
          <a:srgbClr val="FFFFFF"/>
        </a:lt2>
        <a:accent1>
          <a:srgbClr val="CC9900"/>
        </a:accent1>
        <a:accent2>
          <a:srgbClr val="996633"/>
        </a:accent2>
        <a:accent3>
          <a:srgbClr val="C0AAAA"/>
        </a:accent3>
        <a:accent4>
          <a:srgbClr val="DADADA"/>
        </a:accent4>
        <a:accent5>
          <a:srgbClr val="E2CAAA"/>
        </a:accent5>
        <a:accent6>
          <a:srgbClr val="8A5C2D"/>
        </a:accent6>
        <a:hlink>
          <a:srgbClr val="FFFFCC"/>
        </a:hlink>
        <a:folHlink>
          <a:srgbClr val="DDD800"/>
        </a:folHlink>
      </a:clrScheme>
      <a:clrMap bg1="dk2" tx1="lt1" bg2="dk1" tx2="lt2" accent1="accent1" accent2="accent2" accent3="accent3" accent4="accent4" accent5="accent5" accent6="accent6" hlink="hlink" folHlink="folHlink"/>
    </a:extraClrScheme>
    <a:extraClrScheme>
      <a:clrScheme name="Cascade 8">
        <a:dk1>
          <a:srgbClr val="204162"/>
        </a:dk1>
        <a:lt1>
          <a:srgbClr val="FFFFFF"/>
        </a:lt1>
        <a:dk2>
          <a:srgbClr val="204162"/>
        </a:dk2>
        <a:lt2>
          <a:srgbClr val="003300"/>
        </a:lt2>
        <a:accent1>
          <a:srgbClr val="99CC00"/>
        </a:accent1>
        <a:accent2>
          <a:srgbClr val="336633"/>
        </a:accent2>
        <a:accent3>
          <a:srgbClr val="FFFFFF"/>
        </a:accent3>
        <a:accent4>
          <a:srgbClr val="1A3653"/>
        </a:accent4>
        <a:accent5>
          <a:srgbClr val="CAE2AA"/>
        </a:accent5>
        <a:accent6>
          <a:srgbClr val="2D5C2D"/>
        </a:accent6>
        <a:hlink>
          <a:srgbClr val="6666FF"/>
        </a:hlink>
        <a:folHlink>
          <a:srgbClr val="C5C248"/>
        </a:folHlink>
      </a:clrScheme>
      <a:clrMap bg1="lt1" tx1="dk1" bg2="lt2" tx2="dk2" accent1="accent1" accent2="accent2" accent3="accent3" accent4="accent4" accent5="accent5" accent6="accent6" hlink="hlink" folHlink="folHlink"/>
    </a:extraClrScheme>
    <a:extraClrScheme>
      <a:clrScheme name="Cascade 9">
        <a:dk1>
          <a:srgbClr val="000000"/>
        </a:dk1>
        <a:lt1>
          <a:srgbClr val="FFFFFF"/>
        </a:lt1>
        <a:dk2>
          <a:srgbClr val="1C1C34"/>
        </a:dk2>
        <a:lt2>
          <a:srgbClr val="000066"/>
        </a:lt2>
        <a:accent1>
          <a:srgbClr val="DDDDDD"/>
        </a:accent1>
        <a:accent2>
          <a:srgbClr val="6699CC"/>
        </a:accent2>
        <a:accent3>
          <a:srgbClr val="FFFFFF"/>
        </a:accent3>
        <a:accent4>
          <a:srgbClr val="000000"/>
        </a:accent4>
        <a:accent5>
          <a:srgbClr val="EBEBEB"/>
        </a:accent5>
        <a:accent6>
          <a:srgbClr val="5C8AB9"/>
        </a:accent6>
        <a:hlink>
          <a:srgbClr val="005A58"/>
        </a:hlink>
        <a:folHlink>
          <a:srgbClr val="808000"/>
        </a:folHlink>
      </a:clrScheme>
      <a:clrMap bg1="lt1" tx1="dk1" bg2="lt2" tx2="dk2" accent1="accent1" accent2="accent2" accent3="accent3" accent4="accent4" accent5="accent5" accent6="accent6" hlink="hlink" folHlink="folHlink"/>
    </a:extraClrScheme>
    <a:extraClrScheme>
      <a:clrScheme name="Cascade 10">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FF0000"/>
        </a:hlink>
        <a:folHlink>
          <a:srgbClr val="FFCC00"/>
        </a:folHlink>
      </a:clrScheme>
      <a:clrMap bg1="dk2" tx1="lt1" bg2="dk1" tx2="lt2" accent1="accent1" accent2="accent2" accent3="accent3" accent4="accent4" accent5="accent5" accent6="accent6" hlink="hlink" folHlink="folHlink"/>
    </a:extraClrScheme>
    <a:extraClrScheme>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clrMap bg1="dk2" tx1="lt1" bg2="dk1" tx2="lt2" accent1="accent1" accent2="accent2" accent3="accent3" accent4="accent4" accent5="accent5" accent6="accent6" hlink="hlink" folHlink="folHlink"/>
    </a:extraClrScheme>
    <a:extraClrScheme>
      <a:clrScheme name="Cascade 1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00BE"/>
        </a:folHlink>
      </a:clrScheme>
      <a:clrMap bg1="dk2" tx1="lt1" bg2="dk1" tx2="lt2" accent1="accent1" accent2="accent2" accent3="accent3" accent4="accent4" accent5="accent5" accent6="accent6" hlink="hlink" folHlink="folHlink"/>
    </a:extraClrScheme>
    <a:extraClrScheme>
      <a:clrScheme name="Cascade 13">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D2009B"/>
        </a:folHlink>
      </a:clrScheme>
      <a:clrMap bg1="dk2" tx1="lt1" bg2="dk1" tx2="lt2" accent1="accent1" accent2="accent2" accent3="accent3" accent4="accent4" accent5="accent5" accent6="accent6" hlink="hlink" folHlink="folHlink"/>
    </a:extraClrScheme>
    <a:extraClrScheme>
      <a:clrScheme name="Cascade 14">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300B0"/>
        </a:folHlink>
      </a:clrScheme>
      <a:clrMap bg1="dk2" tx1="lt1" bg2="dk1" tx2="lt2" accent1="accent1" accent2="accent2" accent3="accent3" accent4="accent4" accent5="accent5" accent6="accent6" hlink="hlink" folHlink="folHlink"/>
    </a:extraClrScheme>
    <a:extraClrScheme>
      <a:clrScheme name="Cascade 15">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000000"/>
        </a:folHlink>
      </a:clrScheme>
      <a:clrMap bg1="dk2" tx1="lt1" bg2="dk1" tx2="lt2" accent1="accent1" accent2="accent2" accent3="accent3" accent4="accent4" accent5="accent5" accent6="accent6" hlink="hlink" folHlink="folHlink"/>
    </a:extraClrScheme>
    <a:extraClrScheme>
      <a:clrScheme name="Cascade 16">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FF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4623</Words>
  <Application>Microsoft Office PowerPoint</Application>
  <PresentationFormat>全屏显示(4:3)</PresentationFormat>
  <Paragraphs>95</Paragraphs>
  <Slides>65</Slides>
  <Notes>0</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Cascade</vt:lpstr>
      <vt:lpstr>    Chapter 3 Machine Learning  </vt:lpstr>
      <vt:lpstr>Text 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B</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Machine Learning</dc:title>
  <dc:creator>朱宏峰</dc:creator>
  <cp:lastModifiedBy>朱宏峰</cp:lastModifiedBy>
  <cp:revision>3</cp:revision>
  <dcterms:created xsi:type="dcterms:W3CDTF">2020-05-27T09:26:42Z</dcterms:created>
  <dcterms:modified xsi:type="dcterms:W3CDTF">2020-05-27T09:54:02Z</dcterms:modified>
</cp:coreProperties>
</file>