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8"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 id="272" r:id="rId17"/>
    <p:sldId id="273" r:id="rId18"/>
    <p:sldId id="274" r:id="rId19"/>
    <p:sldId id="271" r:id="rId20"/>
    <p:sldId id="275"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312" r:id="rId40"/>
    <p:sldId id="313" r:id="rId41"/>
    <p:sldId id="314" r:id="rId42"/>
    <p:sldId id="315" r:id="rId43"/>
    <p:sldId id="308" r:id="rId44"/>
    <p:sldId id="310" r:id="rId45"/>
    <p:sldId id="309" r:id="rId46"/>
    <p:sldId id="332" r:id="rId47"/>
    <p:sldId id="333" r:id="rId48"/>
    <p:sldId id="311" r:id="rId49"/>
    <p:sldId id="304" r:id="rId50"/>
    <p:sldId id="305" r:id="rId51"/>
    <p:sldId id="306" r:id="rId52"/>
    <p:sldId id="307" r:id="rId5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FBD0B3A-F362-4CCE-AAEA-CB786DDC6793}">
          <p14:sldIdLst>
            <p14:sldId id="258"/>
            <p14:sldId id="257"/>
            <p14:sldId id="259"/>
            <p14:sldId id="260"/>
            <p14:sldId id="261"/>
            <p14:sldId id="262"/>
            <p14:sldId id="263"/>
            <p14:sldId id="264"/>
            <p14:sldId id="265"/>
            <p14:sldId id="266"/>
            <p14:sldId id="267"/>
            <p14:sldId id="268"/>
            <p14:sldId id="269"/>
            <p14:sldId id="270"/>
            <p14:sldId id="272"/>
            <p14:sldId id="273"/>
            <p14:sldId id="271"/>
            <p14:sldId id="275"/>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312"/>
            <p14:sldId id="313"/>
            <p14:sldId id="314"/>
            <p14:sldId id="315"/>
            <p14:sldId id="308"/>
            <p14:sldId id="310"/>
            <p14:sldId id="309"/>
            <p14:sldId id="332"/>
            <p14:sldId id="333"/>
            <p14:sldId id="311"/>
            <p14:sldId id="304"/>
            <p14:sldId id="305"/>
            <p14:sldId id="306"/>
            <p14:sldId id="307"/>
            <p14:sldId id="274"/>
          </p14:sldIdLst>
        </p14:section>
        <p14:section name="无标题节" id="{83733F98-CC28-4AF4-85E9-4DC13C3760BD}">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12" autoAdjust="0"/>
    <p:restoredTop sz="94660"/>
  </p:normalViewPr>
  <p:slideViewPr>
    <p:cSldViewPr>
      <p:cViewPr varScale="1">
        <p:scale>
          <a:sx n="82" d="100"/>
          <a:sy n="82" d="100"/>
        </p:scale>
        <p:origin x="-1805"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PhAnim="0" showMasterSp="0">
  <p:cSld name="标题幻灯片">
    <p:bg>
      <p:bgPr>
        <a:solidFill>
          <a:schemeClr val="bg1"/>
        </a:solidFill>
        <a:effectLst/>
      </p:bgPr>
    </p:bg>
    <p:spTree>
      <p:nvGrpSpPr>
        <p:cNvPr id="1" name=""/>
        <p:cNvGrpSpPr/>
        <p:nvPr/>
      </p:nvGrpSpPr>
      <p:grpSpPr>
        <a:xfrm>
          <a:off x="0" y="0"/>
          <a:ext cx="0" cy="0"/>
          <a:chOff x="0" y="0"/>
          <a:chExt cx="0" cy="0"/>
        </a:xfrm>
      </p:grpSpPr>
      <p:pic>
        <p:nvPicPr>
          <p:cNvPr id="3074" name="Picture 7" descr="l0012"/>
          <p:cNvPicPr>
            <a:picLocks noChangeAspect="1"/>
          </p:cNvPicPr>
          <p:nvPr userDrawn="1"/>
        </p:nvPicPr>
        <p:blipFill>
          <a:blip r:embed="rId2"/>
          <a:stretch>
            <a:fillRect/>
          </a:stretch>
        </p:blipFill>
        <p:spPr>
          <a:xfrm>
            <a:off x="0" y="0"/>
            <a:ext cx="9144000" cy="6858000"/>
          </a:xfrm>
          <a:prstGeom prst="rect">
            <a:avLst/>
          </a:prstGeom>
          <a:noFill/>
          <a:ln w="9525">
            <a:noFill/>
          </a:ln>
        </p:spPr>
      </p:pic>
      <p:sp>
        <p:nvSpPr>
          <p:cNvPr id="21506" name="Rectangle 2"/>
          <p:cNvSpPr>
            <a:spLocks noGrp="1" noChangeArrowheads="1"/>
          </p:cNvSpPr>
          <p:nvPr>
            <p:ph type="ctrTitle"/>
          </p:nvPr>
        </p:nvSpPr>
        <p:spPr bwMode="auto">
          <a:xfrm>
            <a:off x="2895600" y="1371600"/>
            <a:ext cx="5867400" cy="22860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defRPr sz="4500"/>
            </a:lvl1pPr>
          </a:lstStyle>
          <a:p>
            <a:pPr lvl="0" fontAlgn="base"/>
            <a:r>
              <a:rPr lang="zh-CN" altLang="en-US" strike="noStrike" noProof="0" smtClean="0"/>
              <a:t>单击此处编辑母版标题样式</a:t>
            </a:r>
            <a:endParaRPr lang="zh-CN" altLang="en-US" strike="noStrike" noProof="0" smtClean="0"/>
          </a:p>
        </p:txBody>
      </p:sp>
      <p:sp>
        <p:nvSpPr>
          <p:cNvPr id="21507" name="Rectangle 3"/>
          <p:cNvSpPr>
            <a:spLocks noGrp="1" noChangeArrowheads="1"/>
          </p:cNvSpPr>
          <p:nvPr>
            <p:ph type="subTitle" idx="1"/>
          </p:nvPr>
        </p:nvSpPr>
        <p:spPr>
          <a:xfrm>
            <a:off x="2987675" y="4292600"/>
            <a:ext cx="5791200" cy="1447800"/>
          </a:xfrm>
        </p:spPr>
        <p:txBody>
          <a:bodyPr/>
          <a:lstStyle>
            <a:lvl1pPr marL="0" indent="0">
              <a:buFont typeface="Wingdings" panose="05000000000000000000" pitchFamily="2" charset="2"/>
              <a:buNone/>
              <a:defRPr sz="2300" b="0"/>
            </a:lvl1pPr>
          </a:lstStyle>
          <a:p>
            <a:pPr lvl="0" fontAlgn="base"/>
            <a:r>
              <a:rPr lang="zh-CN" altLang="en-US" strike="noStrike" noProof="0" smtClean="0"/>
              <a:t>单击此处编辑母版副标题样式</a:t>
            </a:r>
            <a:endParaRPr lang="zh-CN" altLang="en-US" strike="noStrike" noProof="0" smtClean="0"/>
          </a:p>
        </p:txBody>
      </p:sp>
      <p:sp>
        <p:nvSpPr>
          <p:cNvPr id="42" name="Rectangle 4"/>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endParaRPr lang="en-US" altLang="zh-CN" smtClean="0">
              <a:solidFill>
                <a:srgbClr val="FFFFFF"/>
              </a:solidFill>
            </a:endParaRPr>
          </a:p>
        </p:txBody>
      </p:sp>
      <p:sp>
        <p:nvSpPr>
          <p:cNvPr id="43"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endParaRPr lang="en-US" altLang="zh-CN" smtClean="0">
              <a:solidFill>
                <a:srgbClr val="FFFFFF"/>
              </a:solidFill>
            </a:endParaRPr>
          </a:p>
        </p:txBody>
      </p:sp>
      <p:sp>
        <p:nvSpPr>
          <p:cNvPr id="44" name="Rectangle 6"/>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fld id="{9A0DB2DC-4C9A-4742-B13C-FB6460FD3503}" type="slidenum">
              <a:rPr lang="zh-CN" altLang="en-US" sz="1200" noProof="1" dirty="0">
                <a:solidFill>
                  <a:srgbClr val="FFFFFF"/>
                </a:solidFill>
              </a:rPr>
            </a:fld>
            <a:endParaRPr lang="zh-CN" altLang="en-US" sz="1200" noProof="1">
              <a:solidFill>
                <a:srgbClr val="FFFFFF"/>
              </a:solidFill>
            </a:endParaRPr>
          </a:p>
        </p:txBody>
      </p:sp>
    </p:spTree>
  </p:cSld>
  <p:clrMapOvr>
    <a:masterClrMapping/>
  </p:clrMapOvr>
  <p:transition spd="med">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5627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7562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页脚占位符 3"/>
          <p:cNvSpPr>
            <a:spLocks noGrp="1"/>
          </p:cNvSpPr>
          <p:nvPr>
            <p:ph type="ftr" sz="quarter" idx="10"/>
          </p:nvPr>
        </p:nvSpPr>
        <p:spPr/>
        <p:txBody>
          <a:bodyPr/>
          <a:lstStyle/>
          <a:p>
            <a:pPr>
              <a:defRPr/>
            </a:pPr>
            <a:endParaRPr lang="en-US" altLang="zh-CN" smtClean="0">
              <a:solidFill>
                <a:srgbClr val="FFFFFF"/>
              </a:solidFill>
            </a:endParaRPr>
          </a:p>
        </p:txBody>
      </p:sp>
      <p:sp>
        <p:nvSpPr>
          <p:cNvPr id="5" name="灯片编号占位符 4"/>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6" name="日期占位符 5"/>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258888" y="1916113"/>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840288" y="1916113"/>
            <a:ext cx="3429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lstStyle/>
          <a:p>
            <a:pPr>
              <a:defRPr/>
            </a:pPr>
            <a:endParaRPr lang="en-US" altLang="zh-CN" smtClean="0">
              <a:solidFill>
                <a:srgbClr val="FFFFFF"/>
              </a:solidFill>
            </a:endParaRPr>
          </a:p>
        </p:txBody>
      </p:sp>
      <p:sp>
        <p:nvSpPr>
          <p:cNvPr id="8" name="灯片编号占位符 7"/>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9" name="日期占位符 8"/>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lstStyle/>
          <a:p>
            <a:pPr>
              <a:defRPr/>
            </a:pPr>
            <a:endParaRPr lang="en-US" altLang="zh-CN" smtClean="0">
              <a:solidFill>
                <a:srgbClr val="FFFFFF"/>
              </a:solidFill>
            </a:endParaRPr>
          </a:p>
        </p:txBody>
      </p:sp>
      <p:sp>
        <p:nvSpPr>
          <p:cNvPr id="4" name="灯片编号占位符 3"/>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5" name="日期占位符 4"/>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a:defRPr/>
            </a:pPr>
            <a:endParaRPr lang="en-US" altLang="zh-CN" smtClean="0">
              <a:solidFill>
                <a:srgbClr val="FFFFFF"/>
              </a:solidFill>
            </a:endParaRPr>
          </a:p>
        </p:txBody>
      </p:sp>
      <p:sp>
        <p:nvSpPr>
          <p:cNvPr id="3" name="灯片编号占位符 2"/>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4" name="日期占位符 3"/>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tx1"/>
              </a:buClr>
              <a:buSzTx/>
              <a:buFont typeface="Wingdings" panose="05000000000000000000" pitchFamily="2" charset="2"/>
              <a:buNone/>
              <a:defRPr/>
            </a:pPr>
            <a:endParaRPr kumimoji="0" lang="zh-CN" altLang="en-US" sz="3200" b="1" i="0" u="none" strike="noStrike" kern="0" cap="none" spc="0" normalizeH="0" baseline="0" noProof="0" smtClean="0">
              <a:ln>
                <a:noFill/>
              </a:ln>
              <a:solidFill>
                <a:schemeClr val="tx2"/>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lstStyle/>
          <a:p>
            <a:pPr>
              <a:defRPr/>
            </a:pPr>
            <a:endParaRPr lang="en-US" altLang="zh-CN" smtClean="0">
              <a:solidFill>
                <a:srgbClr val="FFFFFF"/>
              </a:solidFill>
            </a:endParaRPr>
          </a:p>
        </p:txBody>
      </p:sp>
      <p:sp>
        <p:nvSpPr>
          <p:cNvPr id="6" name="灯片编号占位符 5"/>
          <p:cNvSpPr>
            <a:spLocks noGrp="1"/>
          </p:cNvSpPr>
          <p:nvPr>
            <p:ph type="sldNum" sz="quarter" idx="11"/>
          </p:nvPr>
        </p:nvSpPr>
        <p:spPr/>
        <p:txBody>
          <a:bodyPr/>
          <a:lstStyle/>
          <a:p>
            <a:fld id="{9A0DB2DC-4C9A-4742-B13C-FB6460FD3503}" type="slidenum">
              <a:rPr lang="zh-CN" altLang="en-US" noProof="1" dirty="0"/>
            </a:fld>
            <a:endParaRPr lang="zh-CN" altLang="en-US" noProof="1"/>
          </a:p>
        </p:txBody>
      </p:sp>
      <p:sp>
        <p:nvSpPr>
          <p:cNvPr id="7" name="日期占位符 6"/>
          <p:cNvSpPr>
            <a:spLocks noGrp="1"/>
          </p:cNvSpPr>
          <p:nvPr>
            <p:ph type="dt" sz="half" idx="12"/>
          </p:nvPr>
        </p:nvSpPr>
        <p:spPr/>
        <p:txBody>
          <a:bodyPr/>
          <a:lstStyle/>
          <a:p>
            <a:pPr>
              <a:defRPr/>
            </a:pPr>
            <a:endParaRPr lang="en-US" altLang="zh-CN" smtClean="0">
              <a:solidFill>
                <a:srgbClr val="FFFFFF"/>
              </a:solidFill>
            </a:endParaRPr>
          </a:p>
        </p:txBody>
      </p:sp>
    </p:spTree>
  </p:cSld>
  <p:clrMapOvr>
    <a:masterClrMapping/>
  </p:clrMapOvr>
  <p:transition spd="med">
    <p:cover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3.png"/><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p:cNvSpPr>
          <p:nvPr>
            <p:ph type="body"/>
          </p:nvPr>
        </p:nvSpPr>
        <p:spPr>
          <a:xfrm>
            <a:off x="1258888" y="1916113"/>
            <a:ext cx="7010400" cy="4114800"/>
          </a:xfrm>
          <a:prstGeom prst="rect">
            <a:avLst/>
          </a:prstGeom>
          <a:noFill/>
          <a:ln w="9525">
            <a:noFill/>
          </a:ln>
        </p:spPr>
        <p:txBody>
          <a:bodyPr anchor="t"/>
          <a:lstStyle/>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0483" name="Rectangle 3"/>
          <p:cNvSpPr>
            <a:spLocks noGrp="1" noChangeArrowheads="1"/>
          </p:cNvSpPr>
          <p:nvPr>
            <p:ph type="ftr" sz="quarter" idx="3"/>
          </p:nvPr>
        </p:nvSpPr>
        <p:spPr bwMode="auto">
          <a:xfrm>
            <a:off x="1116013" y="6400800"/>
            <a:ext cx="86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a:solidFill>
                  <a:schemeClr val="tx2"/>
                </a:solidFill>
              </a:defRPr>
            </a:lvl1pPr>
          </a:lstStyle>
          <a:p>
            <a:pPr fontAlgn="base">
              <a:spcBef>
                <a:spcPct val="0"/>
              </a:spcBef>
              <a:spcAft>
                <a:spcPct val="0"/>
              </a:spcAft>
              <a:defRPr/>
            </a:pPr>
            <a:endParaRPr lang="en-US" altLang="zh-CN" smtClean="0">
              <a:solidFill>
                <a:srgbClr val="FFFFFF"/>
              </a:solidFill>
            </a:endParaRPr>
          </a:p>
        </p:txBody>
      </p:sp>
      <p:sp>
        <p:nvSpPr>
          <p:cNvPr id="20484" name="Rectangle 4"/>
          <p:cNvSpPr>
            <a:spLocks noGrp="1" noChangeArrowheads="1"/>
          </p:cNvSpPr>
          <p:nvPr>
            <p:ph type="sldNum" sz="quarter" idx="4"/>
          </p:nvPr>
        </p:nvSpPr>
        <p:spPr bwMode="auto">
          <a:xfrm>
            <a:off x="3132138" y="6597650"/>
            <a:ext cx="213360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300">
                <a:solidFill>
                  <a:srgbClr val="FF6600"/>
                </a:solidFill>
              </a:defRPr>
            </a:lvl1pPr>
          </a:lstStyle>
          <a:p>
            <a:pPr fontAlgn="base">
              <a:spcBef>
                <a:spcPct val="0"/>
              </a:spcBef>
              <a:spcAft>
                <a:spcPct val="0"/>
              </a:spcAft>
            </a:pPr>
            <a:fld id="{9A0DB2DC-4C9A-4742-B13C-FB6460FD3503}" type="slidenum">
              <a:rPr lang="zh-CN" altLang="en-US" noProof="1" dirty="0"/>
            </a:fld>
            <a:endParaRPr lang="zh-CN" altLang="en-US" noProof="1"/>
          </a:p>
        </p:txBody>
      </p:sp>
      <p:sp>
        <p:nvSpPr>
          <p:cNvPr id="1029" name="Line 5"/>
          <p:cNvSpPr/>
          <p:nvPr/>
        </p:nvSpPr>
        <p:spPr>
          <a:xfrm>
            <a:off x="0" y="188913"/>
            <a:ext cx="9324975" cy="0"/>
          </a:xfrm>
          <a:prstGeom prst="line">
            <a:avLst/>
          </a:prstGeom>
          <a:ln w="127000" cap="rnd" cmpd="sng">
            <a:solidFill>
              <a:schemeClr val="tx2"/>
            </a:solidFill>
            <a:prstDash val="sysDot"/>
            <a:round/>
            <a:headEnd type="none" w="med" len="med"/>
            <a:tailEnd type="none" w="med" len="med"/>
          </a:ln>
        </p:spPr>
      </p:sp>
      <p:grpSp>
        <p:nvGrpSpPr>
          <p:cNvPr id="1030" name="Group 6"/>
          <p:cNvGrpSpPr/>
          <p:nvPr/>
        </p:nvGrpSpPr>
        <p:grpSpPr>
          <a:xfrm>
            <a:off x="8532813" y="404813"/>
            <a:ext cx="611187" cy="1871662"/>
            <a:chOff x="144" y="288"/>
            <a:chExt cx="785" cy="864"/>
          </a:xfrm>
        </p:grpSpPr>
        <p:sp>
          <p:nvSpPr>
            <p:cNvPr id="1031" name="Rectangle 7"/>
            <p:cNvSpPr/>
            <p:nvPr/>
          </p:nvSpPr>
          <p:spPr>
            <a:xfrm>
              <a:off x="589" y="288"/>
              <a:ext cx="28" cy="534"/>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2" name="Rectangle 8"/>
            <p:cNvSpPr/>
            <p:nvPr/>
          </p:nvSpPr>
          <p:spPr>
            <a:xfrm>
              <a:off x="526" y="288"/>
              <a:ext cx="28" cy="470"/>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3" name="Rectangle 9"/>
            <p:cNvSpPr/>
            <p:nvPr/>
          </p:nvSpPr>
          <p:spPr>
            <a:xfrm>
              <a:off x="462" y="288"/>
              <a:ext cx="28" cy="401"/>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4" name="Rectangle 10"/>
            <p:cNvSpPr/>
            <p:nvPr/>
          </p:nvSpPr>
          <p:spPr>
            <a:xfrm>
              <a:off x="398" y="288"/>
              <a:ext cx="28" cy="334"/>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5" name="Rectangle 11"/>
            <p:cNvSpPr/>
            <p:nvPr/>
          </p:nvSpPr>
          <p:spPr>
            <a:xfrm>
              <a:off x="335" y="288"/>
              <a:ext cx="28" cy="269"/>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6" name="Rectangle 12"/>
            <p:cNvSpPr/>
            <p:nvPr/>
          </p:nvSpPr>
          <p:spPr>
            <a:xfrm>
              <a:off x="271" y="288"/>
              <a:ext cx="28" cy="197"/>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7" name="Rectangle 13"/>
            <p:cNvSpPr/>
            <p:nvPr/>
          </p:nvSpPr>
          <p:spPr>
            <a:xfrm>
              <a:off x="207" y="288"/>
              <a:ext cx="29" cy="136"/>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8" name="Rectangle 14"/>
            <p:cNvSpPr/>
            <p:nvPr/>
          </p:nvSpPr>
          <p:spPr>
            <a:xfrm>
              <a:off x="144" y="288"/>
              <a:ext cx="28" cy="68"/>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39" name="Rectangle 15"/>
            <p:cNvSpPr/>
            <p:nvPr/>
          </p:nvSpPr>
          <p:spPr>
            <a:xfrm>
              <a:off x="653" y="288"/>
              <a:ext cx="26" cy="599"/>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0" name="Rectangle 16"/>
            <p:cNvSpPr/>
            <p:nvPr/>
          </p:nvSpPr>
          <p:spPr>
            <a:xfrm>
              <a:off x="715" y="288"/>
              <a:ext cx="26" cy="667"/>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1" name="Rectangle 17"/>
            <p:cNvSpPr/>
            <p:nvPr/>
          </p:nvSpPr>
          <p:spPr>
            <a:xfrm>
              <a:off x="776" y="288"/>
              <a:ext cx="27" cy="731"/>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2" name="Rectangle 18"/>
            <p:cNvSpPr/>
            <p:nvPr/>
          </p:nvSpPr>
          <p:spPr>
            <a:xfrm>
              <a:off x="839" y="288"/>
              <a:ext cx="28" cy="800"/>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3" name="Rectangle 19"/>
            <p:cNvSpPr/>
            <p:nvPr/>
          </p:nvSpPr>
          <p:spPr>
            <a:xfrm>
              <a:off x="902" y="288"/>
              <a:ext cx="27" cy="864"/>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grpSp>
      <p:sp>
        <p:nvSpPr>
          <p:cNvPr id="20500" name="Rectangle 20"/>
          <p:cNvSpPr>
            <a:spLocks noGrp="1" noChangeArrowheads="1"/>
          </p:cNvSpPr>
          <p:nvPr>
            <p:ph type="dt" sz="half" idx="2"/>
          </p:nvPr>
        </p:nvSpPr>
        <p:spPr bwMode="auto">
          <a:xfrm>
            <a:off x="0" y="6381750"/>
            <a:ext cx="104298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solidFill>
                  <a:schemeClr val="tx2"/>
                </a:solidFill>
              </a:defRPr>
            </a:lvl1pPr>
          </a:lstStyle>
          <a:p>
            <a:pPr fontAlgn="base">
              <a:spcBef>
                <a:spcPct val="0"/>
              </a:spcBef>
              <a:spcAft>
                <a:spcPct val="0"/>
              </a:spcAft>
              <a:defRPr/>
            </a:pPr>
            <a:endParaRPr lang="en-US" altLang="zh-CN" smtClean="0">
              <a:solidFill>
                <a:srgbClr val="FFFFFF"/>
              </a:solidFill>
            </a:endParaRPr>
          </a:p>
        </p:txBody>
      </p:sp>
      <p:grpSp>
        <p:nvGrpSpPr>
          <p:cNvPr id="1045" name="Group 21"/>
          <p:cNvGrpSpPr/>
          <p:nvPr userDrawn="1"/>
        </p:nvGrpSpPr>
        <p:grpSpPr>
          <a:xfrm flipH="1">
            <a:off x="0" y="404813"/>
            <a:ext cx="684213" cy="1800225"/>
            <a:chOff x="144" y="288"/>
            <a:chExt cx="785" cy="864"/>
          </a:xfrm>
        </p:grpSpPr>
        <p:sp>
          <p:nvSpPr>
            <p:cNvPr id="1046" name="Rectangle 22"/>
            <p:cNvSpPr/>
            <p:nvPr/>
          </p:nvSpPr>
          <p:spPr>
            <a:xfrm>
              <a:off x="589" y="288"/>
              <a:ext cx="28" cy="534"/>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7" name="Rectangle 23"/>
            <p:cNvSpPr/>
            <p:nvPr/>
          </p:nvSpPr>
          <p:spPr>
            <a:xfrm>
              <a:off x="526" y="288"/>
              <a:ext cx="28" cy="470"/>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8" name="Rectangle 24"/>
            <p:cNvSpPr/>
            <p:nvPr/>
          </p:nvSpPr>
          <p:spPr>
            <a:xfrm>
              <a:off x="462" y="288"/>
              <a:ext cx="28" cy="401"/>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49" name="Rectangle 25"/>
            <p:cNvSpPr/>
            <p:nvPr/>
          </p:nvSpPr>
          <p:spPr>
            <a:xfrm>
              <a:off x="398" y="288"/>
              <a:ext cx="28" cy="334"/>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0" name="Rectangle 26"/>
            <p:cNvSpPr/>
            <p:nvPr/>
          </p:nvSpPr>
          <p:spPr>
            <a:xfrm>
              <a:off x="335" y="288"/>
              <a:ext cx="28" cy="269"/>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1" name="Rectangle 27"/>
            <p:cNvSpPr/>
            <p:nvPr/>
          </p:nvSpPr>
          <p:spPr>
            <a:xfrm>
              <a:off x="271" y="288"/>
              <a:ext cx="28" cy="197"/>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2" name="Rectangle 28"/>
            <p:cNvSpPr/>
            <p:nvPr/>
          </p:nvSpPr>
          <p:spPr>
            <a:xfrm>
              <a:off x="207" y="288"/>
              <a:ext cx="29" cy="136"/>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3" name="Rectangle 29"/>
            <p:cNvSpPr/>
            <p:nvPr/>
          </p:nvSpPr>
          <p:spPr>
            <a:xfrm>
              <a:off x="144" y="288"/>
              <a:ext cx="28" cy="68"/>
            </a:xfrm>
            <a:prstGeom prst="rect">
              <a:avLst/>
            </a:prstGeom>
            <a:solidFill>
              <a:schemeClr val="bg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4" name="Rectangle 30"/>
            <p:cNvSpPr/>
            <p:nvPr/>
          </p:nvSpPr>
          <p:spPr>
            <a:xfrm>
              <a:off x="653" y="288"/>
              <a:ext cx="26" cy="599"/>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5" name="Rectangle 31"/>
            <p:cNvSpPr/>
            <p:nvPr/>
          </p:nvSpPr>
          <p:spPr>
            <a:xfrm>
              <a:off x="715" y="288"/>
              <a:ext cx="26" cy="667"/>
            </a:xfrm>
            <a:prstGeom prst="rect">
              <a:avLst/>
            </a:prstGeom>
            <a:solidFill>
              <a:schemeClr val="accent2"/>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6" name="Rectangle 32"/>
            <p:cNvSpPr/>
            <p:nvPr/>
          </p:nvSpPr>
          <p:spPr>
            <a:xfrm>
              <a:off x="776" y="288"/>
              <a:ext cx="27" cy="731"/>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7" name="Rectangle 33"/>
            <p:cNvSpPr/>
            <p:nvPr/>
          </p:nvSpPr>
          <p:spPr>
            <a:xfrm>
              <a:off x="839" y="288"/>
              <a:ext cx="28" cy="800"/>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sp>
          <p:nvSpPr>
            <p:cNvPr id="1058" name="Rectangle 34"/>
            <p:cNvSpPr/>
            <p:nvPr/>
          </p:nvSpPr>
          <p:spPr>
            <a:xfrm>
              <a:off x="902" y="288"/>
              <a:ext cx="27" cy="864"/>
            </a:xfrm>
            <a:prstGeom prst="rect">
              <a:avLst/>
            </a:prstGeom>
            <a:solidFill>
              <a:schemeClr val="accent1"/>
            </a:solidFill>
            <a:ln w="9525">
              <a:noFill/>
            </a:ln>
          </p:spPr>
          <p:txBody>
            <a:bodyPr anchor="t"/>
            <a:lstStyle/>
            <a:p>
              <a:pPr fontAlgn="base">
                <a:spcBef>
                  <a:spcPct val="0"/>
                </a:spcBef>
                <a:spcAft>
                  <a:spcPct val="0"/>
                </a:spcAft>
              </a:pPr>
              <a:endParaRPr lang="zh-CN" altLang="en-US" dirty="0">
                <a:solidFill>
                  <a:srgbClr val="FFFFFF"/>
                </a:solidFill>
              </a:endParaRPr>
            </a:p>
          </p:txBody>
        </p:sp>
      </p:grpSp>
      <p:sp>
        <p:nvSpPr>
          <p:cNvPr id="1059" name="AutoShape 35" descr="mutegras">
            <a:hlinkClick r:id="" action="ppaction://hlinkshowjump?jump=endshow"/>
          </p:cNvPr>
          <p:cNvSpPr/>
          <p:nvPr userDrawn="1"/>
        </p:nvSpPr>
        <p:spPr>
          <a:xfrm>
            <a:off x="8712200" y="6607175"/>
            <a:ext cx="431800" cy="250825"/>
          </a:xfrm>
          <a:prstGeom prst="actionButtonBlank">
            <a:avLst/>
          </a:prstGeom>
          <a:gradFill rotWithShape="1">
            <a:gsLst>
              <a:gs pos="0">
                <a:schemeClr val="accent1">
                  <a:alpha val="89998"/>
                </a:schemeClr>
              </a:gs>
              <a:gs pos="100000">
                <a:schemeClr val="bg1"/>
              </a:gs>
            </a:gsLst>
            <a:lin ang="5400000" scaled="1"/>
            <a:tileRect/>
          </a:gradFill>
          <a:ln w="9525">
            <a:noFill/>
          </a:ln>
        </p:spPr>
        <p:txBody>
          <a:bodyPr wrap="none" lIns="0" tIns="0" rIns="0" bIns="0" anchor="ctr"/>
          <a:lstStyle/>
          <a:p>
            <a:pPr algn="ctr" fontAlgn="base">
              <a:spcBef>
                <a:spcPct val="0"/>
              </a:spcBef>
              <a:spcAft>
                <a:spcPct val="0"/>
              </a:spcAft>
            </a:pPr>
            <a:r>
              <a:rPr lang="zh-CN" altLang="en-US" sz="1300" b="1" dirty="0">
                <a:solidFill>
                  <a:srgbClr val="FFFFFF"/>
                </a:solidFill>
              </a:rPr>
              <a:t>退出</a:t>
            </a:r>
            <a:endParaRPr lang="zh-CN" altLang="en-US" sz="1300" b="1" dirty="0">
              <a:solidFill>
                <a:srgbClr val="FFFFFF"/>
              </a:solidFill>
            </a:endParaRPr>
          </a:p>
        </p:txBody>
      </p:sp>
      <p:pic>
        <p:nvPicPr>
          <p:cNvPr id="1060" name="Picture 36" descr="BD21370_"/>
          <p:cNvPicPr>
            <a:picLocks noChangeAspect="1"/>
          </p:cNvPicPr>
          <p:nvPr userDrawn="1"/>
        </p:nvPicPr>
        <p:blipFill>
          <a:blip r:embed="rId12"/>
          <a:stretch>
            <a:fillRect/>
          </a:stretch>
        </p:blipFill>
        <p:spPr>
          <a:xfrm>
            <a:off x="0" y="188913"/>
            <a:ext cx="9467850" cy="431800"/>
          </a:xfrm>
          <a:prstGeom prst="rect">
            <a:avLst/>
          </a:prstGeom>
          <a:noFill/>
          <a:ln w="9525">
            <a:noFill/>
          </a:ln>
        </p:spPr>
      </p:pic>
      <p:sp>
        <p:nvSpPr>
          <p:cNvPr id="1061" name="Rectangle 37"/>
          <p:cNvSpPr/>
          <p:nvPr userDrawn="1"/>
        </p:nvSpPr>
        <p:spPr>
          <a:xfrm>
            <a:off x="611188" y="4292600"/>
            <a:ext cx="431800" cy="431800"/>
          </a:xfrm>
          <a:prstGeom prst="rect">
            <a:avLst/>
          </a:prstGeom>
          <a:noFill/>
          <a:ln w="9525">
            <a:noFill/>
          </a:ln>
        </p:spPr>
        <p:txBody>
          <a:bodyPr wrap="none" anchor="ctr"/>
          <a:lstStyle/>
          <a:p>
            <a:pPr fontAlgn="base">
              <a:spcBef>
                <a:spcPct val="0"/>
              </a:spcBef>
              <a:spcAft>
                <a:spcPct val="0"/>
              </a:spcAft>
            </a:pPr>
            <a:endParaRPr lang="zh-CN" altLang="en-US" dirty="0">
              <a:solidFill>
                <a:srgbClr val="FFFFFF"/>
              </a:solidFill>
            </a:endParaRPr>
          </a:p>
        </p:txBody>
      </p:sp>
      <p:sp>
        <p:nvSpPr>
          <p:cNvPr id="1062" name="Rectangle 38"/>
          <p:cNvSpPr/>
          <p:nvPr userDrawn="1"/>
        </p:nvSpPr>
        <p:spPr>
          <a:xfrm>
            <a:off x="539750" y="4437063"/>
            <a:ext cx="431800" cy="287337"/>
          </a:xfrm>
          <a:prstGeom prst="rect">
            <a:avLst/>
          </a:prstGeom>
          <a:noFill/>
          <a:ln w="9525">
            <a:noFill/>
          </a:ln>
        </p:spPr>
        <p:txBody>
          <a:bodyPr wrap="none" anchor="ctr"/>
          <a:lstStyle/>
          <a:p>
            <a:pPr fontAlgn="base">
              <a:spcBef>
                <a:spcPct val="0"/>
              </a:spcBef>
              <a:spcAft>
                <a:spcPct val="0"/>
              </a:spcAft>
            </a:pPr>
            <a:endParaRPr lang="zh-CN" altLang="en-US" dirty="0">
              <a:solidFill>
                <a:srgbClr val="FFFFFF"/>
              </a:solidFill>
            </a:endParaRPr>
          </a:p>
        </p:txBody>
      </p:sp>
      <p:pic>
        <p:nvPicPr>
          <p:cNvPr id="1063" name="Picture 39" descr="BD14710_"/>
          <p:cNvPicPr>
            <a:picLocks noChangeAspect="1"/>
          </p:cNvPicPr>
          <p:nvPr userDrawn="1"/>
        </p:nvPicPr>
        <p:blipFill>
          <a:blip r:embed="rId13"/>
          <a:stretch>
            <a:fillRect/>
          </a:stretch>
        </p:blipFill>
        <p:spPr>
          <a:xfrm>
            <a:off x="250825" y="6453188"/>
            <a:ext cx="8640763" cy="144462"/>
          </a:xfrm>
          <a:prstGeom prst="rect">
            <a:avLst/>
          </a:prstGeom>
          <a:noFill/>
          <a:ln w="9525">
            <a:noFill/>
          </a:ln>
        </p:spPr>
      </p:pic>
      <p:sp>
        <p:nvSpPr>
          <p:cNvPr id="20520" name="AutoShape 40">
            <a:hlinkClick r:id="" action="ppaction://noaction" highlightClick="1"/>
          </p:cNvPr>
          <p:cNvSpPr>
            <a:spLocks noChangeArrowheads="1"/>
          </p:cNvSpPr>
          <p:nvPr/>
        </p:nvSpPr>
        <p:spPr bwMode="auto">
          <a:xfrm>
            <a:off x="7812088" y="6607175"/>
            <a:ext cx="898525" cy="250825"/>
          </a:xfrm>
          <a:prstGeom prst="actionButtonBlank">
            <a:avLst/>
          </a:prstGeom>
          <a:gradFill rotWithShape="1">
            <a:gsLst>
              <a:gs pos="0">
                <a:srgbClr val="FA00FA"/>
              </a:gs>
              <a:gs pos="100000">
                <a:srgbClr val="FA00FA">
                  <a:gamma/>
                  <a:shade val="63529"/>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fontAlgn="base">
              <a:spcBef>
                <a:spcPct val="20000"/>
              </a:spcBef>
              <a:spcAft>
                <a:spcPct val="0"/>
              </a:spcAft>
              <a:buClr>
                <a:srgbClr val="FF66FF"/>
              </a:buClr>
              <a:buSzPct val="70000"/>
              <a:buFont typeface="Wingdings" panose="05000000000000000000" pitchFamily="2" charset="2"/>
              <a:buNone/>
              <a:defRPr/>
            </a:pPr>
            <a:r>
              <a:rPr lang="zh-CN" altLang="en-US" sz="1300" b="1">
                <a:solidFill>
                  <a:srgbClr val="FFFFFF"/>
                </a:solidFill>
                <a:effectLst>
                  <a:outerShdw blurRad="38100" dist="38100" dir="2700000" algn="tl">
                    <a:srgbClr val="000000"/>
                  </a:outerShdw>
                </a:effectLst>
              </a:rPr>
              <a:t>返回章重点</a:t>
            </a:r>
            <a:endParaRPr lang="zh-CN" altLang="en-US" sz="1300" b="1">
              <a:solidFill>
                <a:srgbClr val="FFFFFF"/>
              </a:solidFill>
              <a:effectLst>
                <a:outerShdw blurRad="38100" dist="38100" dir="2700000" algn="tl">
                  <a:srgbClr val="000000"/>
                </a:outerShdw>
              </a:effectLst>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cover dir="u"/>
  </p:transition>
  <p:hf sldNum="0" hdr="0" ftr="0" dt="0"/>
  <p:txStyles>
    <p:titleStyle>
      <a:lvl1pPr algn="l" rtl="0" fontAlgn="base">
        <a:spcBef>
          <a:spcPct val="0"/>
        </a:spcBef>
        <a:spcAft>
          <a:spcPct val="0"/>
        </a:spcAft>
        <a:defRPr sz="3900">
          <a:solidFill>
            <a:schemeClr val="tx2"/>
          </a:solidFill>
          <a:latin typeface="+mj-lt"/>
          <a:ea typeface="+mj-ea"/>
          <a:cs typeface="+mj-cs"/>
        </a:defRPr>
      </a:lvl1pPr>
      <a:lvl2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2pPr>
      <a:lvl3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3pPr>
      <a:lvl4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4pPr>
      <a:lvl5pPr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9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cs typeface="+mn-cs"/>
        </a:defRPr>
      </a:lvl1pPr>
      <a:lvl2pPr marL="742950" indent="-285750" algn="l" rtl="0" fontAlgn="base">
        <a:spcBef>
          <a:spcPct val="20000"/>
        </a:spcBef>
        <a:spcAft>
          <a:spcPct val="0"/>
        </a:spcAft>
        <a:buClr>
          <a:schemeClr val="tx1"/>
        </a:buClr>
        <a:buFont typeface="Wingdings" panose="05000000000000000000" pitchFamily="2" charset="2"/>
        <a:buChar char="n"/>
        <a:defRPr sz="2600" b="1">
          <a:solidFill>
            <a:schemeClr val="tx2"/>
          </a:solidFill>
          <a:latin typeface="+mn-lt"/>
          <a:ea typeface="+mn-ea"/>
        </a:defRPr>
      </a:lvl2pPr>
      <a:lvl3pPr marL="1143000" indent="-228600" algn="l" rtl="0" fontAlgn="base">
        <a:spcBef>
          <a:spcPct val="20000"/>
        </a:spcBef>
        <a:spcAft>
          <a:spcPct val="0"/>
        </a:spcAft>
        <a:buClr>
          <a:schemeClr val="tx1"/>
        </a:buClr>
        <a:buFont typeface="Wingdings" panose="05000000000000000000" pitchFamily="2" charset="2"/>
        <a:buChar char="p"/>
        <a:defRPr sz="2600" b="1">
          <a:solidFill>
            <a:schemeClr val="tx2"/>
          </a:solidFill>
          <a:latin typeface="+mn-lt"/>
          <a:ea typeface="+mn-ea"/>
        </a:defRPr>
      </a:lvl3pPr>
      <a:lvl4pPr marL="1600200" indent="-228600" algn="l" rtl="0" fontAlgn="base">
        <a:spcBef>
          <a:spcPct val="20000"/>
        </a:spcBef>
        <a:spcAft>
          <a:spcPct val="0"/>
        </a:spcAft>
        <a:buClr>
          <a:schemeClr val="tx1"/>
        </a:buClr>
        <a:buFont typeface="Wingdings" panose="05000000000000000000" pitchFamily="2" charset="2"/>
        <a:buChar char="n"/>
        <a:defRPr sz="2600" b="1">
          <a:solidFill>
            <a:schemeClr val="tx2"/>
          </a:solidFill>
          <a:latin typeface="+mn-lt"/>
          <a:ea typeface="+mn-ea"/>
        </a:defRPr>
      </a:lvl4pPr>
      <a:lvl5pPr marL="20574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5pPr>
      <a:lvl6pPr marL="25146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6pPr>
      <a:lvl7pPr marL="29718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7pPr>
      <a:lvl8pPr marL="34290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8pPr>
      <a:lvl9pPr marL="3886200" indent="-228600" algn="l" rtl="0" fontAlgn="base">
        <a:spcBef>
          <a:spcPct val="20000"/>
        </a:spcBef>
        <a:spcAft>
          <a:spcPct val="0"/>
        </a:spcAft>
        <a:buClr>
          <a:schemeClr val="tx1"/>
        </a:buClr>
        <a:buFont typeface="Wingdings" panose="05000000000000000000" pitchFamily="2" charset="2"/>
        <a:buChar char="o"/>
        <a:defRPr sz="2600" b="1">
          <a:solidFill>
            <a:schemeClr val="tx2"/>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098578"/>
          </a:xfrm>
        </p:spPr>
        <p:txBody>
          <a:bodyPr/>
          <a:lstStyle/>
          <a:p>
            <a:br>
              <a:rPr lang="en-US" altLang="zh-CN" b="1" dirty="0" smtClean="0"/>
            </a:br>
            <a:br>
              <a:rPr lang="en-US" altLang="zh-CN" b="1" dirty="0"/>
            </a:br>
            <a:br>
              <a:rPr lang="en-US" altLang="zh-CN" b="1" dirty="0" smtClean="0"/>
            </a:br>
            <a:br>
              <a:rPr lang="en-US" altLang="zh-CN" b="1" dirty="0"/>
            </a:br>
            <a:r>
              <a:rPr lang="en-US" altLang="zh-CN" b="1" dirty="0"/>
              <a:t>Chapter 2</a:t>
            </a:r>
            <a:br>
              <a:rPr lang="en-US" altLang="zh-CN" b="1" dirty="0"/>
            </a:br>
            <a:r>
              <a:rPr lang="en-US" altLang="zh-CN" b="1" dirty="0"/>
              <a:t>History of Artificial Intelligence</a:t>
            </a:r>
            <a:endParaRPr lang="en-US" altLang="zh-CN" b="1" dirty="0"/>
          </a:p>
        </p:txBody>
      </p:sp>
      <p:sp>
        <p:nvSpPr>
          <p:cNvPr id="5" name="内容占位符 4"/>
          <p:cNvSpPr>
            <a:spLocks noGrp="1"/>
          </p:cNvSpPr>
          <p:nvPr>
            <p:ph idx="1"/>
          </p:nvPr>
        </p:nvSpPr>
        <p:spPr/>
        <p:txBody>
          <a:bodyPr/>
          <a:lstStyle/>
          <a:p>
            <a:endParaRPr lang="zh-CN" altLang="en-US" dirty="0"/>
          </a:p>
        </p:txBody>
      </p:sp>
    </p:spTree>
  </p:cSld>
  <p:clrMapOvr>
    <a:masterClrMapping/>
  </p:clrMapOvr>
  <p:transition spd="med">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21970" y="1024255"/>
            <a:ext cx="8370570" cy="5006975"/>
          </a:xfrm>
        </p:spPr>
        <p:txBody>
          <a:bodyPr/>
          <a:lstStyle/>
          <a:p>
            <a:r>
              <a:rPr lang="en-US" altLang="zh-CN" dirty="0"/>
              <a:t>In the early 1980s, AI research was revived by the commercial success of expert systems, a form of AI program that simulated the knowledge and analytical skills of human experts. By 1985, the market for AI had reached over a billion dollars. At the same time, Japan’s fifth generation computer project inspired the U.S. and British governments to restore funding for academic research. However, beginning with the collapse of the Lisp Machine market in 1987, AI once again fell into disrepute, and a second, longer-lasting hiatus began.</a:t>
            </a:r>
            <a:endParaRPr lang="en-US" altLang="zh-CN" dirty="0"/>
          </a:p>
          <a:p>
            <a:endParaRPr lang="zh-CN" altLang="en-US" dirty="0"/>
          </a:p>
        </p:txBody>
      </p:sp>
    </p:spTree>
  </p:cSld>
  <p:clrMapOvr>
    <a:masterClrMapping/>
  </p:clrMapOvr>
  <p:transition spd="med">
    <p:cover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dirty="0"/>
              <a:t>20世纪80年代初，人工智能研究因专家系统的商业成功而恢复。专家系统是一种模拟人类专家知识和分析技能的人工智能程序。到1985年，人工智能的市场已经超过了10亿美元。与此同时，日本的第五代计算机项目激发了美国和英国政府，他们将恢复对学术研究的资助。然而，从1987年Lisp机器市场崩溃开始，人工智能又一次声名狼藉，第二次更持久的停滞开始了。</a:t>
            </a:r>
            <a:endParaRPr lang="zh-CN" altLang="en-US" dirty="0"/>
          </a:p>
        </p:txBody>
      </p:sp>
    </p:spTree>
  </p:cSld>
  <p:clrMapOvr>
    <a:masterClrMapping/>
  </p:clrMapOvr>
  <p:transition spd="med">
    <p:cover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360" y="1060450"/>
            <a:ext cx="8496935" cy="4970780"/>
          </a:xfrm>
        </p:spPr>
        <p:txBody>
          <a:bodyPr/>
          <a:lstStyle/>
          <a:p>
            <a:r>
              <a:rPr lang="en-US" altLang="zh-CN"/>
              <a:t>In the late 1990s and early 21st century, AI began to be used for logistics, data mining, medical diagnosis and other areas. The success was due to increasing computational power (see Moore’s law2), greater emphasis on solving specific problems, new ties between AI and other fields (such as statistics, economics and mathematics), and a commitment by researchers to mathematical methods and scientific standards. Deep Blue3 became the first computer chess-playing system to beat a reigning world chess champion, Garry Kasparov, on 11 May 1997.</a:t>
            </a:r>
            <a:endParaRPr lang="en-US" altLang="zh-CN"/>
          </a:p>
        </p:txBody>
      </p:sp>
    </p:spTree>
  </p:cSld>
  <p:clrMapOvr>
    <a:masterClrMapping/>
  </p:clrMapOvr>
  <p:transition spd="med">
    <p:cover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258888" y="1916113"/>
            <a:ext cx="7489576" cy="4114800"/>
          </a:xfrm>
        </p:spPr>
        <p:txBody>
          <a:bodyPr/>
          <a:lstStyle/>
          <a:p>
            <a:r>
              <a:t>20世纪90年代末和21世纪初，人工智能开始被用于物流、数据挖掘、医疗诊断等领域。人工智能的成功得益于计算能力的增强（参见摩尔定律）、对解决特定问题的重视程度的提高、人工智能与其他领域（如统计、经济学和数学）之间的新联系，以及研究人员对数学方法和科学标准的承诺。1997年5月11日，深蓝成为首个击败国际象棋世界冠军加里·卡斯帕罗夫的计算机国际象棋系统。</a:t>
            </a:r>
          </a:p>
          <a:p>
            <a:pPr marL="0" indent="0">
              <a:buNone/>
            </a:pPr>
            <a:endParaRPr lang="zh-CN" altLang="en-US" dirty="0"/>
          </a:p>
        </p:txBody>
      </p:sp>
    </p:spTree>
  </p:cSld>
  <p:clrMapOvr>
    <a:masterClrMapping/>
  </p:clrMapOvr>
  <p:transition spd="med">
    <p:cover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40665" y="640080"/>
            <a:ext cx="9385300" cy="5390515"/>
          </a:xfrm>
        </p:spPr>
        <p:txBody>
          <a:bodyPr/>
          <a:lstStyle/>
          <a:p>
            <a:r>
              <a:rPr lang="en-US" altLang="zh-CN" sz="2200" dirty="0"/>
              <a:t>In 2011, a Jeopardy! quiz show exhibition match, IBM’s question answering system, Watson, defeated the two greatest Jeopardy! champions, Brad Rutter and Ken Jennings, by a significant margin. Faster computers, algorithmic improvements, and access to large amounts of data enabled advances in machine learning and perception; data-hungry deep learning methods started to dominate accuracy benchmarks around 2012. The Kinect, which provides a 3D body– motion interface for the Xbox 360 and the Xbox One, uses algorithms that emerged from lengthy AI research as do intelligent personal assistants in smartphones. In March 2016, AlphaGo won 4 out of 5 games of Go in a match with Go champion Lee Sedol, becoming the first computer Go-playing system to beat a professional Go player without handicaps. In the 2017 Future of Go Summit, AlphaGo won a three-game match with Ke Jie, who at the time continuously held the world No. 1 ranking for two years. This marked the completion of a significant milestone in the development of Artificial Intelligence as Go is an extremely complex game, more so than Chess.</a:t>
            </a:r>
            <a:endParaRPr lang="en-US" altLang="zh-CN" sz="2200" dirty="0"/>
          </a:p>
        </p:txBody>
      </p:sp>
    </p:spTree>
  </p:cSld>
  <p:clrMapOvr>
    <a:masterClrMapping/>
  </p:clrMapOvr>
  <p:transition spd="med">
    <p:cover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586740"/>
            <a:ext cx="8269605" cy="5444490"/>
          </a:xfrm>
        </p:spPr>
        <p:txBody>
          <a:bodyPr/>
          <a:lstStyle/>
          <a:p>
            <a:r>
              <a:rPr lang="zh-CN" altLang="en-US" dirty="0"/>
              <a:t>2011年，在一个名为Jeopardy!的智力竞赛节目中，IBM的问答系统——沃森以显著的优势击败了该节目两个最伟大的冠军布拉德·拉特（Brad Rutter）和肯·詹宁斯（Ken Jennings）。计算机速度的增强，算法的改进，以及对大量数据的访问，使机器学习和感知的进步成为可能；大流量数据的深度学习方法在2012年左右开始控制精度基准。Kinect为Xbox 360和Xbox One提供了一个3D身体运动界面，它使用的算法和智能手机中的智能助手一样，都是经过长期人工智能研究得出的。2016年3月，AlphaGo在与围棋冠军李世石的对弈中，五局四胜，成为首个击败无残障职业棋手的计算机围棋系统。在2017年的未来围棋峰会上，AlphaGo赢了柯洁三局，柯洁连续两年蝉联世界第一。这标志着人工智能发展的一个重要里程碑的完成，因为围棋是一项比国际象棋更为复杂的游戏</a:t>
            </a:r>
            <a:endParaRPr lang="zh-CN" altLang="en-US" dirty="0"/>
          </a:p>
        </p:txBody>
      </p:sp>
    </p:spTree>
  </p:cSld>
  <p:clrMapOvr>
    <a:masterClrMapping/>
  </p:clrMapOvr>
  <p:transition spd="med">
    <p:cover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40080" y="942340"/>
            <a:ext cx="7629525" cy="5088890"/>
          </a:xfrm>
        </p:spPr>
        <p:txBody>
          <a:bodyPr/>
          <a:lstStyle/>
          <a:p>
            <a:r>
              <a:rPr lang="en-US" altLang="zh-CN" dirty="0"/>
              <a:t>According to Bloomberg’s Jack Clark, 2015 was a landmark year for artificial intelligence, with the number of software projects that use AI within Google increased from a “sporadic usage” in 2012 to more than 2,700 projects. Clark also presents factual data indicating that error rates in image processing tasks have fallen significantly since 2011. He attributes this to an increase in affordable neural networks, due to a rise in cloud computing infrastructure and to an increase in research tools and datasets.</a:t>
            </a:r>
            <a:endParaRPr lang="en-US" altLang="zh-CN" dirty="0"/>
          </a:p>
        </p:txBody>
      </p:sp>
    </p:spTree>
  </p:cSld>
  <p:clrMapOvr>
    <a:masterClrMapping/>
  </p:clrMapOvr>
  <p:transition spd="med">
    <p:cover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258888" y="1268760"/>
            <a:ext cx="7273552" cy="4762153"/>
          </a:xfrm>
        </p:spPr>
        <p:txBody>
          <a:bodyPr/>
          <a:lstStyle/>
          <a:p>
            <a:r>
              <a:rPr lang="en-US" altLang="zh-CN"/>
              <a:t>布隆伯格（Bloomberg）的杰克·克拉克（Jack Clark）表示，2015年是人工智能具有里程碑意义的一年，在谷歌中使用人工智能的软件项目从2012年的“零星使用”增加到2700多个。克拉克还提供了实际数据，表明自2011年以来，图像处理任务中的错误率已经显著下降。他将此归因于负担得起的神经网络的增加，这是由于云计算基础设施以及研究工具和数据集的增加。</a:t>
            </a:r>
            <a:endParaRPr lang="en-US" altLang="zh-CN"/>
          </a:p>
        </p:txBody>
      </p:sp>
    </p:spTree>
  </p:cSld>
  <p:clrMapOvr>
    <a:masterClrMapping/>
  </p:clrMapOvr>
  <p:transition spd="med">
    <p:cover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67005" y="1288415"/>
            <a:ext cx="8102600" cy="4742815"/>
          </a:xfrm>
        </p:spPr>
        <p:txBody>
          <a:bodyPr/>
          <a:lstStyle/>
          <a:p>
            <a:r>
              <a:rPr lang="zh-CN" altLang="en-US" dirty="0"/>
              <a:t>Other cited examples include Microsoft’s development of a Skype system that can automatically translate from one language to another and Facebook’s system that can describe images to blind people. In a 2017 survey, one in five companies reported they had “incorporated AI in some offerings or processes”. Around 2016, China greatly accelerated its government funding; given its large supply of data and its rapidly increasing research output, some observers believe it may be on track to becoming an “AI superpower”.</a:t>
            </a:r>
            <a:endParaRPr lang="zh-CN" altLang="en-US" dirty="0"/>
          </a:p>
        </p:txBody>
      </p:sp>
    </p:spTree>
  </p:cSld>
  <p:clrMapOvr>
    <a:masterClrMapping/>
  </p:clrMapOvr>
  <p:transition spd="med">
    <p:cover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t>其他被引用的例子包括微软开发的Skype系统可以自动从一种语言转换到另一种语言，以及Facebook的系统可以向盲人描述图像。在2017年的一项调查中，五分之一的公司表示，它们“在一些产品或流程中加入了人工智能”。2016年前后，中国大幅加快政府资金投入；鉴于其庞大的数据供应和快速增长的研究产出，一些观察人士认为，中国可能正走上成为“人工智能超级大国”的道路。</a:t>
            </a:r>
          </a:p>
          <a:p>
            <a:endParaRPr lang="zh-CN" altLang="en-US" dirty="0"/>
          </a:p>
        </p:txBody>
      </p:sp>
    </p:spTree>
  </p:cSld>
  <p:clrMapOvr>
    <a:masterClrMapping/>
  </p:clrMapOvr>
  <p:transition spd="med">
    <p:cover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p:cNvSpPr>
          <p:nvPr>
            <p:ph type="title"/>
          </p:nvPr>
        </p:nvSpPr>
        <p:spPr>
          <a:xfrm>
            <a:off x="2411413" y="692150"/>
            <a:ext cx="4392612" cy="647700"/>
          </a:xfrm>
          <a:solidFill>
            <a:srgbClr val="FFFFFF"/>
          </a:solidFill>
          <a:ln>
            <a:solidFill>
              <a:srgbClr val="000000"/>
            </a:solidFill>
            <a:miter/>
          </a:ln>
        </p:spPr>
        <p:txBody>
          <a:bodyPr anchor="t"/>
          <a:lstStyle/>
          <a:p>
            <a:pPr eaLnBrk="1" hangingPunct="1"/>
            <a:r>
              <a:rPr lang="en-US" altLang="zh-CN" sz="3200" b="1" dirty="0" smtClean="0">
                <a:solidFill>
                  <a:schemeClr val="hlink"/>
                </a:solidFill>
                <a:latin typeface="Times New Roman" panose="02020603050405020304" pitchFamily="18" charset="0"/>
              </a:rPr>
              <a:t>Text A</a:t>
            </a:r>
            <a:endParaRPr lang="en-US" altLang="zh-CN" sz="3200" b="1" dirty="0">
              <a:solidFill>
                <a:schemeClr val="hlink"/>
              </a:solidFill>
              <a:latin typeface="Times New Roman" panose="02020603050405020304" pitchFamily="18" charset="0"/>
            </a:endParaRPr>
          </a:p>
        </p:txBody>
      </p:sp>
      <p:sp>
        <p:nvSpPr>
          <p:cNvPr id="27650" name="Rectangle 3"/>
          <p:cNvSpPr>
            <a:spLocks noGrp="1"/>
          </p:cNvSpPr>
          <p:nvPr>
            <p:ph idx="1"/>
          </p:nvPr>
        </p:nvSpPr>
        <p:spPr>
          <a:xfrm>
            <a:off x="395288" y="1628775"/>
            <a:ext cx="8748712" cy="5486400"/>
          </a:xfrm>
        </p:spPr>
        <p:txBody>
          <a:bodyPr vert="horz" wrap="square" lIns="91440" tIns="45720" rIns="91440" bIns="45720" anchor="t"/>
          <a:lstStyle/>
          <a:p>
            <a:r>
              <a:rPr lang="en-US" altLang="zh-CN" dirty="0"/>
              <a:t>The history of Artificial Intelligence (AI) began in antiquity, with myths, stories and rumors of artificial beings endowed with intelligence or consciousness by master craftsmen; as Pamela McCorduck writes, AI began with “an ancient wish to forge the gods.”</a:t>
            </a:r>
            <a:endParaRPr lang="en-US" altLang="zh-CN" dirty="0"/>
          </a:p>
          <a:p>
            <a:pPr eaLnBrk="1" hangingPunct="1">
              <a:buNone/>
            </a:pPr>
            <a:r>
              <a:rPr lang="en-US" altLang="zh-CN" b="0" dirty="0" smtClean="0">
                <a:latin typeface="Times New Roman" panose="02020603050405020304" pitchFamily="18" charset="0"/>
              </a:rPr>
              <a:t>    </a:t>
            </a:r>
            <a:endParaRPr lang="en-US" altLang="zh-CN" b="0" dirty="0">
              <a:latin typeface="Times New Roman" panose="02020603050405020304" pitchFamily="18" charset="0"/>
            </a:endParaRPr>
          </a:p>
        </p:txBody>
      </p:sp>
    </p:spTree>
  </p:cSld>
  <p:clrMapOvr>
    <a:masterClrMapping/>
  </p:clrMapOvr>
  <p:transition spd="med">
    <p:cover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p:cNvSpPr>
          <p:nvPr>
            <p:ph type="title"/>
          </p:nvPr>
        </p:nvSpPr>
        <p:spPr>
          <a:xfrm>
            <a:off x="2411413" y="692150"/>
            <a:ext cx="4392612" cy="647700"/>
          </a:xfrm>
          <a:solidFill>
            <a:srgbClr val="FFFFFF"/>
          </a:solidFill>
          <a:ln>
            <a:solidFill>
              <a:srgbClr val="000000"/>
            </a:solidFill>
            <a:miter/>
          </a:ln>
        </p:spPr>
        <p:txBody>
          <a:bodyPr anchor="t"/>
          <a:lstStyle/>
          <a:p>
            <a:pPr eaLnBrk="1" hangingPunct="1"/>
            <a:r>
              <a:rPr lang="en-US" altLang="zh-CN" sz="3200" b="1" dirty="0" smtClean="0">
                <a:solidFill>
                  <a:schemeClr val="hlink"/>
                </a:solidFill>
                <a:latin typeface="Times New Roman" panose="02020603050405020304" pitchFamily="18" charset="0"/>
              </a:rPr>
              <a:t>Text B</a:t>
            </a:r>
            <a:endParaRPr lang="en-US" altLang="zh-CN" sz="3200" b="1" dirty="0">
              <a:solidFill>
                <a:schemeClr val="hlink"/>
              </a:solidFill>
              <a:latin typeface="Times New Roman" panose="02020603050405020304" pitchFamily="18" charset="0"/>
            </a:endParaRPr>
          </a:p>
        </p:txBody>
      </p:sp>
      <p:sp>
        <p:nvSpPr>
          <p:cNvPr id="27650" name="Rectangle 3"/>
          <p:cNvSpPr>
            <a:spLocks noGrp="1"/>
          </p:cNvSpPr>
          <p:nvPr>
            <p:ph idx="1"/>
          </p:nvPr>
        </p:nvSpPr>
        <p:spPr>
          <a:xfrm>
            <a:off x="395288" y="1628775"/>
            <a:ext cx="8748712" cy="5486400"/>
          </a:xfrm>
        </p:spPr>
        <p:txBody>
          <a:bodyPr vert="horz" wrap="square" lIns="91440" tIns="45720" rIns="91440" bIns="45720" anchor="t"/>
          <a:lstStyle/>
          <a:p>
            <a:r>
              <a:rPr lang="en-US" altLang="zh-CN" dirty="0"/>
              <a:t>Complex AI Systems Explain Their Actions</a:t>
            </a:r>
            <a:endParaRPr lang="en-US" altLang="zh-CN" dirty="0"/>
          </a:p>
          <a:p>
            <a:r>
              <a:rPr lang="en-US" altLang="zh-CN" dirty="0"/>
              <a:t>In the future, service robots equipped with artificial intelligence (AI) are bound to be a common sight. These bots will help people navigate crowded airports, serve meals, or even schedule meetings.</a:t>
            </a:r>
            <a:r>
              <a:rPr lang="en-US" altLang="zh-CN" b="0" dirty="0" smtClean="0">
                <a:latin typeface="Times New Roman" panose="02020603050405020304" pitchFamily="18" charset="0"/>
              </a:rPr>
              <a:t>    </a:t>
            </a:r>
            <a:endParaRPr lang="en-US" altLang="zh-CN" b="0" dirty="0">
              <a:latin typeface="Times New Roman" panose="02020603050405020304" pitchFamily="18" charset="0"/>
            </a:endParaRPr>
          </a:p>
        </p:txBody>
      </p:sp>
    </p:spTree>
  </p:cSld>
  <p:clrMapOvr>
    <a:masterClrMapping/>
  </p:clrMapOvr>
  <p:transition spd="med">
    <p:cover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dirty="0"/>
              <a:t>复杂人工智能系统将能解释他们的行为</a:t>
            </a:r>
            <a:endParaRPr dirty="0"/>
          </a:p>
          <a:p>
            <a:r>
              <a:rPr dirty="0"/>
              <a:t>在未来几年，配备人工智能的服务型机器人将成为普遍趋势。这些机器人将会帮助人们在拥挤的机场导航，服务人们用餐，或者制订会议日程。</a:t>
            </a:r>
            <a:endParaRPr dirty="0"/>
          </a:p>
        </p:txBody>
      </p:sp>
    </p:spTree>
  </p:cSld>
  <p:clrMapOvr>
    <a:masterClrMapping/>
  </p:clrMapOvr>
  <p:transition spd="med">
    <p:cover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103313"/>
            <a:ext cx="8229600" cy="1143000"/>
          </a:xfrm>
        </p:spPr>
        <p:txBody>
          <a:bodyPr/>
          <a:lstStyle/>
          <a:p>
            <a:endParaRPr lang="zh-CN" altLang="en-US"/>
          </a:p>
        </p:txBody>
      </p:sp>
      <p:sp>
        <p:nvSpPr>
          <p:cNvPr id="3" name="内容占位符 2"/>
          <p:cNvSpPr>
            <a:spLocks noGrp="1"/>
          </p:cNvSpPr>
          <p:nvPr>
            <p:ph idx="1"/>
          </p:nvPr>
        </p:nvSpPr>
        <p:spPr>
          <a:xfrm>
            <a:off x="90170" y="1442507"/>
            <a:ext cx="8964488" cy="5554241"/>
          </a:xfrm>
        </p:spPr>
        <p:txBody>
          <a:bodyPr/>
          <a:lstStyle/>
          <a:p>
            <a:r>
              <a:rPr lang="en-US" altLang="zh-CN"/>
              <a:t>As these AI systems become more integrated into daily life, it is vital to find an efficient way to communicate with them. It is obviously more natural for a human to speak in plain language rather than a string of code. Further, as the relationship between humans and robots grows, it will be necessary to engage in conversations, rather than just give orders.</a:t>
            </a:r>
            <a:endParaRPr lang="en-US" altLang="zh-CN"/>
          </a:p>
        </p:txBody>
      </p:sp>
    </p:spTree>
  </p:cSld>
  <p:clrMapOvr>
    <a:masterClrMapping/>
  </p:clrMapOvr>
  <p:transition spd="med">
    <p:cover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258888" y="1556792"/>
            <a:ext cx="7489576" cy="4474121"/>
          </a:xfrm>
        </p:spPr>
        <p:txBody>
          <a:bodyPr/>
          <a:lstStyle/>
          <a:p>
            <a:r>
              <a:t>当人工智能系统变成人们日常生活中不可分割的一部分时，找到一个和机器有效的交流方式变得至关重要。对于人类来说，使用普通语言交流显然比用一串串代码沟通更为自然。与此同时，随着人类和机器的关系变得日益亲密，相较人类单方面的给出指令，双方皆能参与到对话变得尤为必要。</a:t>
            </a:r>
          </a:p>
          <a:p>
            <a:endParaRPr lang="zh-CN" altLang="en-US" dirty="0"/>
          </a:p>
        </p:txBody>
      </p:sp>
    </p:spTree>
  </p:cSld>
  <p:clrMapOvr>
    <a:masterClrMapping/>
  </p:clrMapOvr>
  <p:transition spd="med">
    <p:cover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35" y="842645"/>
            <a:ext cx="8270240" cy="5188585"/>
          </a:xfrm>
        </p:spPr>
        <p:txBody>
          <a:bodyPr/>
          <a:lstStyle/>
          <a:p>
            <a:r>
              <a:rPr lang="en-US" altLang="zh-CN" dirty="0"/>
              <a:t>This human-robot interaction is what Manuela M. Veloso’s research is all about. Veloso, a professor at Carnegie Mellon University, has focused her research on CoBots, autonomous indoor mobile service robots which transport items, guide visitors to building locations, and traverse the halls and elevators. The CoBot robots have been successfully autonomously navigating for several years now, and have traveled more than 1,000km. These accomplishments have enabled the research team to pursue a new direction, focusing now on novel human-robot interaction.</a:t>
            </a:r>
            <a:endParaRPr lang="en-US" altLang="zh-CN" dirty="0"/>
          </a:p>
        </p:txBody>
      </p:sp>
    </p:spTree>
  </p:cSld>
  <p:clrMapOvr>
    <a:masterClrMapping/>
  </p:clrMapOvr>
  <p:transition spd="med">
    <p:cover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这种人机互动正是曼纽拉·M·维罗索（Manuela M. Veloso）教授的科研方向。维罗索是卡耐基·梅隆大学计算机科学系教授，她的研究集中于协作机器人。这些服务型机器人可以在室内运输物品，也可以为游客进行楼宇间及楼内导航。这类协作机器人已经成功自动导航服务数年，累计历程超过1000千米。如此成就使得研究团队有了新的开发方向，即更先进的人机互动。</a:t>
            </a:r>
            <a:endParaRPr lang="zh-CN" altLang="en-US" dirty="0"/>
          </a:p>
        </p:txBody>
      </p:sp>
    </p:spTree>
  </p:cSld>
  <p:clrMapOvr>
    <a:masterClrMapping/>
  </p:clrMapOvr>
  <p:transition spd="med">
    <p:cover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“If you really want these autonomous robots to be in the presence of humans and interacting with humans, and being capable of benefiting humans, they need to be able to talk with humans” Veloso says.</a:t>
            </a:r>
            <a:endParaRPr lang="en-US" altLang="zh-CN" dirty="0"/>
          </a:p>
        </p:txBody>
      </p:sp>
    </p:spTree>
  </p:cSld>
  <p:clrMapOvr>
    <a:masterClrMapping/>
  </p:clrMapOvr>
  <p:transition spd="med">
    <p:cover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dirty="0"/>
              <a:t>“如果你真希望这类自动化机器人呈现于世人面前，并为人类生活提供便利，那么它们就需要能够和人类对话沟通。”维罗索说。</a:t>
            </a:r>
            <a:endParaRPr dirty="0"/>
          </a:p>
        </p:txBody>
      </p:sp>
    </p:spTree>
  </p:cSld>
  <p:clrMapOvr>
    <a:masterClrMapping/>
  </p:clrMapOvr>
  <p:transition spd="med">
    <p:cover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Communicating With CoBots</a:t>
            </a:r>
            <a:endParaRPr lang="en-US" altLang="zh-CN" dirty="0"/>
          </a:p>
          <a:p>
            <a:r>
              <a:rPr lang="en-US" altLang="zh-CN" dirty="0"/>
              <a:t>Veloso’s CoBots are capable of autonomous localization and navigation in the Gates-Hillman Center using WiFi, LIDAR, and/or a Kinect sensor (yes, the same type used for video games).</a:t>
            </a:r>
            <a:endParaRPr lang="en-US" altLang="zh-CN" dirty="0"/>
          </a:p>
        </p:txBody>
      </p:sp>
    </p:spTree>
  </p:cSld>
  <p:clrMapOvr>
    <a:masterClrMapping/>
  </p:clrMapOvr>
  <p:transition spd="med">
    <p:cover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dirty="0"/>
              <a:t>与协作机器人沟通</a:t>
            </a:r>
            <a:endParaRPr dirty="0"/>
          </a:p>
          <a:p>
            <a:r>
              <a:rPr dirty="0"/>
              <a:t>维罗索的协作机器人可以利用无线网络，激光雷达和体感装置（是的，就是用于游戏中的那种）在盖茨-希尔曼中心自主定位并导航。</a:t>
            </a:r>
            <a:endParaRPr dirty="0"/>
          </a:p>
        </p:txBody>
      </p:sp>
    </p:spTree>
  </p:cSld>
  <p:clrMapOvr>
    <a:masterClrMapping/>
  </p:clrMapOvr>
  <p:transition spd="med">
    <p:cover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098578"/>
          </a:xfrm>
        </p:spPr>
        <p:txBody>
          <a:bodyPr/>
          <a:lstStyle/>
          <a:p>
            <a:br>
              <a:rPr lang="en-US" altLang="zh-CN" b="1" dirty="0" smtClean="0"/>
            </a:br>
            <a:br>
              <a:rPr lang="en-US" altLang="zh-CN" b="1" dirty="0"/>
            </a:br>
            <a:br>
              <a:rPr lang="en-US" altLang="zh-CN" b="1" dirty="0" smtClean="0"/>
            </a:br>
            <a:br>
              <a:rPr lang="en-US" altLang="zh-CN" b="1" dirty="0"/>
            </a:br>
            <a:endParaRPr lang="zh-CN" altLang="en-US" dirty="0"/>
          </a:p>
        </p:txBody>
      </p:sp>
      <p:sp>
        <p:nvSpPr>
          <p:cNvPr id="5" name="内容占位符 4"/>
          <p:cNvSpPr>
            <a:spLocks noGrp="1"/>
          </p:cNvSpPr>
          <p:nvPr>
            <p:ph idx="1"/>
          </p:nvPr>
        </p:nvSpPr>
        <p:spPr/>
        <p:txBody>
          <a:bodyPr/>
          <a:lstStyle/>
          <a:p>
            <a:r>
              <a:rPr dirty="0"/>
              <a:t>人工智能的历史</a:t>
            </a:r>
            <a:endParaRPr dirty="0"/>
          </a:p>
          <a:p>
            <a:r>
              <a:rPr dirty="0"/>
              <a:t>人工智能（AI）的历史可以追溯到远古时代，当时的神话、故事和传说都是由工匠大师赋予人工智能或意识的；正如帕梅拉·麦考达克（Pamela McCorduck）所写，人工智能始于“铸造神灵的古老愿望”。</a:t>
            </a:r>
            <a:endParaRPr dirty="0"/>
          </a:p>
          <a:p>
            <a:pPr marL="0" indent="0">
              <a:buNone/>
            </a:pPr>
            <a:endParaRPr lang="zh-CN" altLang="en-US" dirty="0"/>
          </a:p>
        </p:txBody>
      </p:sp>
    </p:spTree>
  </p:cSld>
  <p:clrMapOvr>
    <a:masterClrMapping/>
  </p:clrMapOvr>
  <p:transition spd="med">
    <p:cover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In the next few years AI research labs popped up at the Massachusetts Institute of Technology (MIT) and Stanford University. Research touched on computer chess, robotics and natural-language communication.</a:t>
            </a:r>
            <a:endParaRPr lang="en-US" altLang="zh-CN" dirty="0"/>
          </a:p>
          <a:p>
            <a:endParaRPr lang="zh-CN" altLang="en-US" dirty="0"/>
          </a:p>
        </p:txBody>
      </p:sp>
    </p:spTree>
  </p:cSld>
  <p:clrMapOvr>
    <a:masterClrMapping/>
  </p:clrMapOvr>
  <p:transition spd="med">
    <p:cover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在接下来的几年里，麻省理工学院（</a:t>
            </a:r>
            <a:r>
              <a:rPr lang="en-US" altLang="zh-CN" dirty="0"/>
              <a:t>MIT</a:t>
            </a:r>
            <a:r>
              <a:rPr lang="zh-CN" altLang="en-US" dirty="0"/>
              <a:t>）和斯坦福大学（</a:t>
            </a:r>
            <a:r>
              <a:rPr lang="en-US" altLang="zh-CN" dirty="0"/>
              <a:t>Stanford University</a:t>
            </a:r>
            <a:r>
              <a:rPr lang="zh-CN" altLang="en-US" dirty="0"/>
              <a:t>）成立了人工智能研究实验室，研究涉及计算机象棋、机器人和自然语言交流。</a:t>
            </a:r>
            <a:endParaRPr lang="zh-CN" altLang="en-US" dirty="0"/>
          </a:p>
          <a:p>
            <a:endParaRPr lang="zh-CN" altLang="en-US" dirty="0"/>
          </a:p>
        </p:txBody>
      </p:sp>
    </p:spTree>
  </p:cSld>
  <p:clrMapOvr>
    <a:masterClrMapping/>
  </p:clrMapOvr>
  <p:transition spd="med">
    <p:cover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258888" y="1484784"/>
            <a:ext cx="7489576" cy="4546129"/>
          </a:xfrm>
        </p:spPr>
        <p:txBody>
          <a:bodyPr/>
          <a:lstStyle/>
          <a:p>
            <a:r>
              <a:rPr lang="en-US" altLang="zh-CN"/>
              <a:t>The robots navigate by detecting walls as planes, which they match to the known maps of the building. Other objects, including people, are detected as obstacles, so navigation is safe and robust. Overall, the CoBots are good navigators and are quite consistent in their motion. In fact, the team noticed the robots could wear down the carpet as they traveled the same path numerous times.</a:t>
            </a:r>
            <a:endParaRPr lang="en-US" altLang="zh-CN"/>
          </a:p>
        </p:txBody>
      </p:sp>
    </p:spTree>
  </p:cSld>
  <p:clrMapOvr>
    <a:masterClrMapping/>
  </p:clrMapOvr>
  <p:transition spd="med">
    <p:cover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t>机器人通过探测墙壁来导航，通过这种方式以匹配建筑的平面图。包括人类在内的其他物体则被定义为障碍物，所以导航系统是非常安全有效的。 整体来说，协作机器人是很好的导航器，并且在工作状态下始终如一。事实上，研究团队发现机器人会重复选择同一条路线，如此多次之后途经的地毯竟出现了磨损的迹象。</a:t>
            </a:r>
          </a:p>
        </p:txBody>
      </p:sp>
    </p:spTree>
  </p:cSld>
  <p:clrMapOvr>
    <a:masterClrMapping/>
  </p:clrMapOvr>
  <p:transition spd="med">
    <p:cover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620688"/>
            <a:ext cx="8229600" cy="1143000"/>
          </a:xfrm>
        </p:spPr>
        <p:txBody>
          <a:bodyPr/>
          <a:lstStyle/>
          <a:p>
            <a:endParaRPr lang="zh-CN" altLang="en-US"/>
          </a:p>
        </p:txBody>
      </p:sp>
      <p:sp>
        <p:nvSpPr>
          <p:cNvPr id="3" name="内容占位符 2"/>
          <p:cNvSpPr>
            <a:spLocks noGrp="1"/>
          </p:cNvSpPr>
          <p:nvPr>
            <p:ph idx="1"/>
          </p:nvPr>
        </p:nvSpPr>
        <p:spPr>
          <a:xfrm>
            <a:off x="539552" y="476672"/>
            <a:ext cx="8280920" cy="6048672"/>
          </a:xfrm>
        </p:spPr>
        <p:txBody>
          <a:bodyPr/>
          <a:lstStyle/>
          <a:p>
            <a:r>
              <a:rPr lang="en-US" altLang="zh-CN" dirty="0"/>
              <a:t>Because the robots are autonomous, and therefore capable of making their own decisions, they are out of sight for large amounts of time while they navigate the multi-floor buildings. The research team began to wonder about this unaccounted time. How were the robots perceiving the environment and reaching their goals? How was the trip? What did they plan to do next?</a:t>
            </a:r>
            <a:endParaRPr lang="en-US" altLang="zh-CN" dirty="0"/>
          </a:p>
        </p:txBody>
      </p:sp>
    </p:spTree>
  </p:cSld>
  <p:clrMapOvr>
    <a:masterClrMapping/>
  </p:clrMapOvr>
  <p:transition spd="med">
    <p:cover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这是因为机器人的行为是自主的，它们有能力做出自己的决定。这样一来它们穿梭于各个楼层之间的大部分时间都在人类的视野范围之外。研究团队对这段行踪不明的时间非常好——机器人是如何感知周边环境并最终到达预定目标地点的？这些行程怎么样？它们的下一步行动计划是什么？</a:t>
            </a:r>
            <a:endParaRPr lang="zh-CN" altLang="en-US" dirty="0"/>
          </a:p>
        </p:txBody>
      </p:sp>
    </p:spTree>
  </p:cSld>
  <p:clrMapOvr>
    <a:masterClrMapping/>
  </p:clrMapOvr>
  <p:transition spd="med">
    <p:cover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908720"/>
            <a:ext cx="9108504" cy="5122193"/>
          </a:xfrm>
        </p:spPr>
        <p:txBody>
          <a:bodyPr/>
          <a:lstStyle/>
          <a:p>
            <a:r>
              <a:rPr lang="en-US" altLang="zh-CN" dirty="0"/>
              <a:t>“In the future, I think that incrementally we may want to query these systems on why they made some choices or why they are making some recommendations,” explains Veloso.</a:t>
            </a:r>
            <a:endParaRPr lang="en-US" altLang="zh-CN" dirty="0"/>
          </a:p>
          <a:p>
            <a:r>
              <a:rPr lang="en-US" altLang="zh-CN" dirty="0"/>
              <a:t>The research team is currently working on the question of why the CoBots took the route they did while autonomous. The team wanted to give the robots the ability to record their experiences and then transform the data about their routes into natural language. In this way, the bots could communicate with humans and reveal their choices and hopefully the rationale behind their decisions.</a:t>
            </a:r>
            <a:endParaRPr lang="en-US" altLang="zh-CN" dirty="0"/>
          </a:p>
        </p:txBody>
      </p:sp>
    </p:spTree>
  </p:cSld>
  <p:clrMapOvr>
    <a:masterClrMapping/>
  </p:clrMapOvr>
  <p:transition spd="med">
    <p:cover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258888" y="1916113"/>
            <a:ext cx="7561584" cy="4114800"/>
          </a:xfrm>
        </p:spPr>
        <p:txBody>
          <a:bodyPr/>
          <a:lstStyle/>
          <a:p>
            <a:r>
              <a:rPr dirty="0"/>
              <a:t>“在未来，我们会逐渐了解到这些系统是如何做选择，以及如何提出某些建议的。”维罗索说。</a:t>
            </a:r>
            <a:endParaRPr dirty="0"/>
          </a:p>
          <a:p>
            <a:r>
              <a:rPr dirty="0"/>
              <a:t>目前研究团队正致力于解释协作机器人在自主行动时是如何选定特定行动路线的。研究团队想赋予机器人记录能力，这样它们就可以把路线数据转化成自然语言。通过这种方法，机器人便能和人类进行沟通并给出他们的选择，幸运的话一并解释他们做出各种选择的基本原理。</a:t>
            </a:r>
            <a:endParaRPr dirty="0"/>
          </a:p>
        </p:txBody>
      </p:sp>
    </p:spTree>
  </p:cSld>
  <p:clrMapOvr>
    <a:masterClrMapping/>
  </p:clrMapOvr>
  <p:transition spd="med">
    <p:cover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Levels of Explanation</a:t>
            </a:r>
            <a:endParaRPr lang="en-US" altLang="zh-CN" dirty="0"/>
          </a:p>
          <a:p>
            <a:r>
              <a:rPr lang="en-US" altLang="zh-CN" dirty="0"/>
              <a:t>The “internals” underlying the functions of any autonomous robots are completely based on numerical computations, and not natural language. For example, the CoBot robots in particular compute the distance to walls, assigning velocities to their motors to enable the motion to specific map coordinates.</a:t>
            </a:r>
            <a:endParaRPr lang="en-US" altLang="zh-CN" dirty="0"/>
          </a:p>
        </p:txBody>
      </p:sp>
    </p:spTree>
  </p:cSld>
  <p:clrMapOvr>
    <a:masterClrMapping/>
  </p:clrMapOvr>
  <p:transition spd="med">
    <p:cover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dirty="0"/>
              <a:t>不同等级的解释</a:t>
            </a:r>
            <a:endParaRPr dirty="0"/>
          </a:p>
          <a:p>
            <a:r>
              <a:rPr dirty="0"/>
              <a:t>任何自主机器人的内部分析功能都是依靠数值计算，而不是自然语言。举例来说，协作机器人根据距墙的远近的估算来设定发动机速度以到达特定的地图坐标。</a:t>
            </a:r>
            <a:endParaRPr dirty="0"/>
          </a:p>
        </p:txBody>
      </p:sp>
    </p:spTree>
  </p:cSld>
  <p:clrMapOvr>
    <a:masterClrMapping/>
  </p:clrMapOvr>
  <p:transition spd="med">
    <p:cover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68910" y="588010"/>
            <a:ext cx="9514840" cy="5442585"/>
          </a:xfrm>
        </p:spPr>
        <p:txBody>
          <a:bodyPr/>
          <a:lstStyle/>
          <a:p>
            <a:r>
              <a:rPr lang="en-US" altLang="zh-CN" sz="2400" dirty="0"/>
              <a:t>The study of mechanical or “formal” reasoning began with philosophers and mathematicians in antiquity. The study of mathematical logic led directly to Alan Turing’s theory of computation, which suggested that a machine, by shuffling symbols as simple as “0” and “1”, could simulate any conceivable act of mathematical deduction. This insight, that digital computers can simulate any process of formal reasoning, is known as the Church-Turing thesis1. Along with concurrent discoveries in neurobiology, information theory and cybernetics, this led researchers to consider the possibility of building an electronic brain. Turing proposed that “if a human could not distinguish between responses from a machine and a human, the machine could be considered “intelligent”. The first work that is now generally recognized as AI was McCullouch and Pitts’ 1943 formal design for Turing-complete “artificial neurons”.</a:t>
            </a:r>
            <a:endParaRPr lang="en-US" altLang="zh-CN" sz="2400" dirty="0"/>
          </a:p>
        </p:txBody>
      </p:sp>
    </p:spTree>
  </p:cSld>
  <p:clrMapOvr>
    <a:masterClrMapping/>
  </p:clrMapOvr>
  <p:transition spd="med">
    <p:cover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79512" y="1124744"/>
            <a:ext cx="8089776" cy="4906169"/>
          </a:xfrm>
        </p:spPr>
        <p:txBody>
          <a:bodyPr/>
          <a:lstStyle/>
          <a:p>
            <a:r>
              <a:rPr lang="en-US" altLang="zh-CN"/>
              <a:t>Asking an autonomous robot for a non-numerical explanation is complex, says Veloso. Furthermore, the answer can be provided in many potential levels of detail.</a:t>
            </a:r>
            <a:endParaRPr lang="en-US" altLang="zh-CN"/>
          </a:p>
          <a:p>
            <a:r>
              <a:rPr lang="en-US" altLang="zh-CN"/>
              <a:t>“We define what we call the ‘verbalization space’ in which this translation into language can happen with different levels of detail, with different levels of locality, with different levels of specificity.”</a:t>
            </a:r>
            <a:endParaRPr lang="en-US" altLang="zh-CN"/>
          </a:p>
        </p:txBody>
      </p:sp>
    </p:spTree>
  </p:cSld>
  <p:clrMapOvr>
    <a:masterClrMapping/>
  </p:clrMapOvr>
  <p:transition spd="med">
    <p:cover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t>维罗索认为让自主机器人做出非数值解释是非常复杂的。此外，机器人提供的答案潜在着不同等级的细节。“机器人给出的解释转化成语言将呈现出不同程度的细节，不同具体度的位置，以及不同级别的特征。我们把这种情况定义为‘冗长空间’。”</a:t>
            </a:r>
          </a:p>
          <a:p>
            <a:r>
              <a:t>例如，如果开发者要求机器人提供所走线路的细节数据，他们期待的是路程长度外加电池消耗等细节。但是一个随机访问用户也许只是想知道机器人从一个办公室到另一个办公室花了多长时间而已。</a:t>
            </a:r>
          </a:p>
        </p:txBody>
      </p:sp>
    </p:spTree>
  </p:cSld>
  <p:clrMapOvr>
    <a:masterClrMapping/>
  </p:clrMapOvr>
  <p:transition spd="med">
    <p:cover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48640" y="1006475"/>
            <a:ext cx="8416290" cy="5024755"/>
          </a:xfrm>
        </p:spPr>
        <p:txBody>
          <a:bodyPr/>
          <a:lstStyle/>
          <a:p>
            <a:r>
              <a:rPr lang="en-US" altLang="zh-CN"/>
              <a:t>For example, if a developer is asking a robot to detail their journey, they might expect a lengthy retelling, with details that include battery levels. But a random visitor might just want to know how long it takes to get from one office to another.</a:t>
            </a:r>
            <a:endParaRPr lang="en-US" altLang="zh-CN"/>
          </a:p>
          <a:p>
            <a:r>
              <a:rPr lang="en-US" altLang="zh-CN"/>
              <a:t>Therefore, the research is not just about the translation from data to language, but also the acknowledgment that the robots need to explain things with more or less detail. If a human were to ask for more detail, the request triggers CoBot “to move” into a more detailed point in the verbalization space.</a:t>
            </a:r>
            <a:endParaRPr lang="en-US" altLang="zh-CN"/>
          </a:p>
          <a:p>
            <a:endParaRPr lang="zh-CN" altLang="en-US" dirty="0"/>
          </a:p>
        </p:txBody>
      </p:sp>
    </p:spTree>
  </p:cSld>
  <p:clrMapOvr>
    <a:masterClrMapping/>
  </p:clrMapOvr>
  <p:transition spd="med">
    <p:cover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1520" y="980728"/>
            <a:ext cx="8640960" cy="5050185"/>
          </a:xfrm>
        </p:spPr>
        <p:txBody>
          <a:bodyPr/>
          <a:lstStyle/>
          <a:p>
            <a:r>
              <a:rPr lang="en-US" altLang="zh-CN" dirty="0"/>
              <a:t>因此，研究人员不只是单纯地把数据转化成语言，而是让机器人给出解释时有能力界定提供数据的细节程度。如果询问者想要请求更多的细节，那么该请求就会触发机器人‘冗长空间’中更加细节的部分。</a:t>
            </a:r>
            <a:endParaRPr lang="en-US" altLang="zh-CN" dirty="0"/>
          </a:p>
          <a:p>
            <a:endParaRPr lang="en-US" altLang="zh-CN" dirty="0"/>
          </a:p>
        </p:txBody>
      </p:sp>
    </p:spTree>
  </p:cSld>
  <p:clrMapOvr>
    <a:masterClrMapping/>
  </p:clrMapOvr>
  <p:transition spd="med">
    <p:cover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1412776"/>
            <a:ext cx="7873752" cy="4618137"/>
          </a:xfrm>
        </p:spPr>
        <p:txBody>
          <a:bodyPr/>
          <a:lstStyle/>
          <a:p>
            <a:r>
              <a:rPr lang="zh-CN" altLang="en-US" dirty="0"/>
              <a:t>“We are trying to understand how to empower the robots to be more trustable through these explanations, as they attend to what the humans want to know,” says Veloso. The ability to generate explanations, in particular at multiple levels of detail, will be especially important in the future, as the AI systems will work with more complex decisions. Humans could have a more difficult time inferring the AI’s reasoning. Therefore, the bot will need to be more transparent.</a:t>
            </a:r>
            <a:endParaRPr lang="zh-CN" altLang="en-US" dirty="0"/>
          </a:p>
          <a:p>
            <a:endParaRPr lang="zh-CN" altLang="en-US" dirty="0"/>
          </a:p>
        </p:txBody>
      </p:sp>
    </p:spTree>
  </p:cSld>
  <p:clrMapOvr>
    <a:masterClrMapping/>
  </p:clrMapOvr>
  <p:transition spd="med">
    <p:cover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dirty="0">
                <a:sym typeface="+mn-ea"/>
              </a:rPr>
              <a:t>维罗索说到：“我们正在试图了解如何让机器人在回答此类问题时有更强的自主能力，让它们理解人类到底想获取什么信息。”在今后，人工智能系统会参与到更加复杂的决策中，所以给出不同细致等级解释的能力将会变得尤为重要。人类推断人工智能推理过程时也会变得更加复杂。因此，机器系统需要变得更加通透易懂</a:t>
            </a:r>
            <a:endParaRPr lang="en-US" altLang="zh-CN" dirty="0"/>
          </a:p>
          <a:p>
            <a:endParaRPr lang="zh-CN" altLang="en-US"/>
          </a:p>
        </p:txBody>
      </p:sp>
    </p:spTree>
  </p:cSld>
  <p:clrMapOvr>
    <a:masterClrMapping/>
  </p:clrMapOvr>
  <p:transition spd="med">
    <p:cover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For example, if you go to a doctor’s office and the AI there makes a recommendation about your health, you may want to know why it came to this decision, or why it recommended one medication over another.</a:t>
            </a:r>
            <a:endParaRPr lang="zh-CN" altLang="en-US"/>
          </a:p>
        </p:txBody>
      </p:sp>
    </p:spTree>
  </p:cSld>
  <p:clrMapOvr>
    <a:masterClrMapping/>
  </p:clrMapOvr>
  <p:transition spd="med">
    <p:cover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a:t>例如，你去看医生时人工智能为你提出健康建议，你也许会想知道它们是基于什么得出这些结论的，或者为什么它们推荐这类药而不是其他药。</a:t>
            </a:r>
            <a:endParaRPr lang="en-US" altLang="zh-CN"/>
          </a:p>
        </p:txBody>
      </p:sp>
    </p:spTree>
  </p:cSld>
  <p:clrMapOvr>
    <a:masterClrMapping/>
  </p:clrMapOvr>
  <p:transition spd="med">
    <p:cover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t>Currently, Veloso’s research focuses on getting the robots to generate these explanations in plain language. The next step will be to have the robots incorporate natural language when humans provide them with feedback. “[The CoBot] could say, ‘I came from that way,’ and you could say, ‘well next time, please come through the other way,’” explains Veloso.</a:t>
            </a:r>
          </a:p>
        </p:txBody>
      </p:sp>
    </p:spTree>
  </p:cSld>
  <p:clrMapOvr>
    <a:masterClrMapping/>
  </p:clrMapOvr>
  <p:transition spd="med">
    <p:cover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目前，维罗索的研究专注于如何让机器人产生简单易懂的语言。下一步将会是在人类给出反馈时让机器人吸收人类自然语言。如果，协作机器人说：“我是从这条路来的。”那你可以回答它：“下一次请你使用其他的路径。”维罗索说</a:t>
            </a:r>
            <a:endParaRPr lang="zh-CN" altLang="en-US"/>
          </a:p>
        </p:txBody>
      </p:sp>
    </p:spTree>
  </p:cSld>
  <p:clrMapOvr>
    <a:masterClrMapping/>
  </p:clrMapOvr>
  <p:transition spd="med">
    <p:cover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6070" y="1132840"/>
            <a:ext cx="7962900" cy="4898390"/>
          </a:xfrm>
        </p:spPr>
        <p:txBody>
          <a:bodyPr/>
          <a:lstStyle/>
          <a:p>
            <a:r>
              <a:rPr lang="zh-CN" altLang="en-US" dirty="0"/>
              <a:t>对机械或“形式”推理的研究始于古代的哲学家和数学家。艾伦·图灵（Alan Turing）的计算理论就是基于这些数理逻辑的研究，该理论认为，一台机器通过对像“0”和“1”这样简单的符号进行变换，能够模拟任何可以想象的数学推导行为。数字计算机可以模拟形式推理的任何过程，这种观点被称为丘奇-图灵论题。神经生物学、信息论和控制论的同时发现促使研究人员思考构建一个电子大脑的可能性。图灵提出，如果一个人不能区分机器和人的反应，这台机器可以被认为是“智能的”。现在公认的第一个人工智能作品是麦卡洛克和皮茨于1943年设计的具有图灵完备的“人工神经元”。</a:t>
            </a:r>
            <a:endParaRPr lang="zh-CN" altLang="en-US" dirty="0"/>
          </a:p>
        </p:txBody>
      </p:sp>
    </p:spTree>
  </p:cSld>
  <p:clrMapOvr>
    <a:masterClrMapping/>
  </p:clrMapOvr>
  <p:transition spd="med">
    <p:cover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51790" y="577215"/>
            <a:ext cx="8621395" cy="5454015"/>
          </a:xfrm>
        </p:spPr>
        <p:txBody>
          <a:bodyPr/>
          <a:lstStyle/>
          <a:p>
            <a:r>
              <a:rPr lang="zh-CN" altLang="en-US" sz="2400"/>
              <a:t>These sorts of corrections could be programmed into the code, but Veloso believes that “trustability” in AI systems will benefit from our ability to dialogue, query, and correct their autonomy. She and her team aim at contributing to a multi-robot, multi-human symbiotic relationship, in which robots and humans coordinate and cooperate as a function of their limitations and strengths.</a:t>
            </a:r>
            <a:endParaRPr lang="zh-CN" altLang="en-US" sz="2400"/>
          </a:p>
          <a:p>
            <a:r>
              <a:rPr lang="zh-CN" altLang="en-US" sz="2400"/>
              <a:t>“What we’re working on is to really empower people – a random person who meets a robot – to still be able to ask things about the robot in natural language,” she says.</a:t>
            </a:r>
            <a:endParaRPr lang="zh-CN" altLang="en-US" sz="2400"/>
          </a:p>
          <a:p>
            <a:r>
              <a:rPr lang="zh-CN" altLang="en-US" sz="2400"/>
              <a:t>In the future, when we will have more and more AI systems that are able to perceive the world, make decisions, and support</a:t>
            </a:r>
            <a:endParaRPr lang="zh-CN" altLang="en-US" sz="2400"/>
          </a:p>
        </p:txBody>
      </p:sp>
    </p:spTree>
  </p:cSld>
  <p:clrMapOvr>
    <a:masterClrMapping/>
  </p:clrMapOvr>
  <p:transition spd="med">
    <p:cover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49630" y="1087755"/>
            <a:ext cx="7419975" cy="4943475"/>
          </a:xfrm>
        </p:spPr>
        <p:txBody>
          <a:bodyPr/>
          <a:lstStyle/>
          <a:p>
            <a:r>
              <a:rPr lang="zh-CN" altLang="en-US"/>
              <a:t>这种行为矫正可以通过编程的方式写进系统，但是维罗索相信人工智能系统中的‘信任度’可以通过与人类的对话，被询问和矫正增强。她和她的团队致力于建立一个多机器人、多人类的共生关系。在这个体系中，机器人和人类互相协作，取长补短。</a:t>
            </a:r>
            <a:endParaRPr lang="zh-CN" altLang="en-US"/>
          </a:p>
          <a:p>
            <a:r>
              <a:rPr lang="zh-CN" altLang="en-US"/>
              <a:t>“我们现在正在努力实现任何使用者都可以用自然语言对机器人进行询问。”她说到。在未来，我们将拥有更多的人工智能系统来认识这个世界，做出决定，并辅助人类做出决定。那时，与人类对话的能力将会变得至关重要。</a:t>
            </a:r>
            <a:endParaRPr lang="zh-CN" altLang="en-US"/>
          </a:p>
        </p:txBody>
      </p:sp>
      <p:sp>
        <p:nvSpPr>
          <p:cNvPr id="100" name="文本框 99"/>
          <p:cNvSpPr txBox="1"/>
          <p:nvPr/>
        </p:nvSpPr>
        <p:spPr>
          <a:xfrm>
            <a:off x="2032000" y="2817813"/>
            <a:ext cx="5080000" cy="1222375"/>
          </a:xfrm>
          <a:prstGeom prst="rect">
            <a:avLst/>
          </a:prstGeom>
          <a:noFill/>
          <a:ln w="9525">
            <a:noFill/>
          </a:ln>
        </p:spPr>
        <p:txBody>
          <a:bodyPr>
            <a:spAutoFit/>
          </a:bodyPr>
          <a:p>
            <a:pPr indent="267970"/>
            <a:r>
              <a:rPr lang="zh-CN" sz="1050" b="0">
                <a:solidFill>
                  <a:srgbClr val="000000"/>
                </a:solidFill>
                <a:ea typeface="宋体" panose="02010600030101010101" pitchFamily="2" charset="-122"/>
              </a:rPr>
              <a:t>这种行为矫正可以通过编程的方式写进系统，但是维罗索相信人工智能系统中的</a:t>
            </a:r>
            <a:r>
              <a:rPr lang="en-US" sz="1050" b="0">
                <a:solidFill>
                  <a:srgbClr val="000000"/>
                </a:solidFill>
                <a:latin typeface="Times New Roman" panose="02020603050405020304" pitchFamily="18" charset="0"/>
              </a:rPr>
              <a:t>‘</a:t>
            </a:r>
            <a:r>
              <a:rPr lang="zh-CN" sz="1050" b="0">
                <a:solidFill>
                  <a:srgbClr val="000000"/>
                </a:solidFill>
                <a:ea typeface="宋体" panose="02010600030101010101" pitchFamily="2" charset="-122"/>
              </a:rPr>
              <a:t>信任度</a:t>
            </a:r>
            <a:r>
              <a:rPr lang="en-US" sz="1050" b="0">
                <a:solidFill>
                  <a:srgbClr val="000000"/>
                </a:solidFill>
                <a:latin typeface="Times New Roman" panose="02020603050405020304" pitchFamily="18" charset="0"/>
              </a:rPr>
              <a:t>’</a:t>
            </a:r>
            <a:r>
              <a:rPr lang="zh-CN" sz="1050" b="0">
                <a:solidFill>
                  <a:srgbClr val="000000"/>
                </a:solidFill>
                <a:ea typeface="宋体" panose="02010600030101010101" pitchFamily="2" charset="-122"/>
              </a:rPr>
              <a:t>可以通过与人类的对话，被询问和矫正增强。她和她的团队致力于建立一个多机器人</a:t>
            </a:r>
            <a:r>
              <a:rPr lang="zh-CN" sz="1050" b="0">
                <a:solidFill>
                  <a:srgbClr val="000000"/>
                </a:solidFill>
                <a:latin typeface="Times New Roman" panose="02020603050405020304" pitchFamily="18" charset="0"/>
                <a:ea typeface="宋体" panose="02010600030101010101" pitchFamily="2" charset="-122"/>
              </a:rPr>
              <a:t>、</a:t>
            </a:r>
            <a:r>
              <a:rPr lang="zh-CN" sz="1050" b="0">
                <a:solidFill>
                  <a:srgbClr val="000000"/>
                </a:solidFill>
                <a:ea typeface="宋体" panose="02010600030101010101" pitchFamily="2" charset="-122"/>
              </a:rPr>
              <a:t>多人类的共生关系。在这个体系中，机器人和人类互相协作，取长补短。</a:t>
            </a:r>
            <a:r>
              <a:rPr lang="en-US" sz="1050" b="0">
                <a:solidFill>
                  <a:srgbClr val="000000"/>
                </a:solidFill>
                <a:latin typeface="Times New Roman" panose="02020603050405020304" pitchFamily="18" charset="0"/>
              </a:rPr>
              <a:t>“</a:t>
            </a:r>
            <a:r>
              <a:rPr lang="zh-CN" sz="1050" b="0">
                <a:solidFill>
                  <a:srgbClr val="000000"/>
                </a:solidFill>
                <a:ea typeface="宋体" panose="02010600030101010101" pitchFamily="2" charset="-122"/>
              </a:rPr>
              <a:t>我们现在正在努力实现任何使用者都可以用自然语言对机器人进行询问。</a:t>
            </a:r>
            <a:r>
              <a:rPr lang="en-US" sz="1050" b="0">
                <a:solidFill>
                  <a:srgbClr val="000000"/>
                </a:solidFill>
                <a:latin typeface="Times New Roman" panose="02020603050405020304" pitchFamily="18" charset="0"/>
              </a:rPr>
              <a:t>”</a:t>
            </a:r>
            <a:r>
              <a:rPr lang="zh-CN" sz="1050" b="0">
                <a:solidFill>
                  <a:srgbClr val="000000"/>
                </a:solidFill>
                <a:ea typeface="宋体" panose="02010600030101010101" pitchFamily="2" charset="-122"/>
              </a:rPr>
              <a:t>她说到。在未来，我们将拥有更多的人工智能系统来认识这个世界，做出决定，并辅助人类做出决定。那时，与人类对话的能力将会变得至关重要。</a:t>
            </a:r>
            <a:endParaRPr lang="zh-CN" altLang="en-US"/>
          </a:p>
        </p:txBody>
      </p:sp>
    </p:spTree>
  </p:cSld>
  <p:clrMapOvr>
    <a:masterClrMapping/>
  </p:clrMapOvr>
  <p:transition spd="med">
    <p:cover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82270" y="418465"/>
            <a:ext cx="9704070" cy="5612130"/>
          </a:xfrm>
        </p:spPr>
        <p:txBody>
          <a:bodyPr/>
          <a:lstStyle/>
          <a:p>
            <a:r>
              <a:rPr lang="en-US" altLang="zh-CN" sz="2400" dirty="0"/>
              <a:t>The field of AI research was born at a workshop at Dartmouth College in 1956. Attendees Allen Newell (CMU), Herbert Simon (CMU), John McCarthy (MIT), Marvin Minsky (MIT) and Arthur Samuel (IBM) became the founders and leaders of AI research. They and their students produced programs that the press described as “astonishing”: computers were learning checkers strategies (c. 1954) (and by 1959 were reportedly playing better than the average human), solving word problems in algebra, proving logical theorems (Logic Theorist, first run c. 1956) and speaking English. By the middle of the 1960s, research in the U.S. was heavily funded by the Department of Defense and laboratories had been established around the world. AI’s founders were optimistic about the future: Herbert Simon predicted, “machines will be capable, within twenty years, of doing any work a man can do”. Marvin Minsky agreed, writing, “within a generation ... the problem of creating ‘artificial intelligence’ will substantially be solved”.</a:t>
            </a:r>
            <a:endParaRPr lang="en-US" altLang="zh-CN" sz="2400" dirty="0"/>
          </a:p>
        </p:txBody>
      </p:sp>
    </p:spTree>
  </p:cSld>
  <p:clrMapOvr>
    <a:masterClrMapping/>
  </p:clrMapOvr>
  <p:transition spd="med">
    <p:cover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4455" y="541020"/>
            <a:ext cx="8931275" cy="5490210"/>
          </a:xfrm>
        </p:spPr>
        <p:txBody>
          <a:bodyPr/>
          <a:lstStyle/>
          <a:p>
            <a:r>
              <a:rPr lang="zh-CN" altLang="en-US" dirty="0"/>
              <a:t>人工智能研究领域诞生于1956年Dartmouth学院的一个研讨会上。参会人Allen Newell （CMU）、Herbert Simon（CMU）、John McCarthy（MIT）、Marvin Minsky（MIT）和Arthur Samuel（IBM）成为人工智能研究的创始人和领导者。他们和学生制作了一系列被媒体描述为“惊人”的程序：计算机正在学习跳棋策略（据报道，到1959年，计算机的表现已经超过了普通人），正在解决代数中的单词问题，正在证明逻辑定理(逻辑理论家，大约1956年首次运行)，正在说英语。到20世纪60年代中期，美国的研究得到了国防部的大量资助，世界各地都建立了实验室。人工智能的创始人对未来持乐观态度：赫伯特·西蒙(Herbert Simon)预言“机器将在20年内能够完成人类能做的任何工作。”马文·明斯基（Marvin Minsky）对此表示赞同，他写道：“一代人之内……创造‘人工智能’的问题将得到实质性解决”。</a:t>
            </a:r>
            <a:endParaRPr lang="zh-CN" altLang="en-US" dirty="0"/>
          </a:p>
        </p:txBody>
      </p:sp>
    </p:spTree>
  </p:cSld>
  <p:clrMapOvr>
    <a:masterClrMapping/>
  </p:clrMapOvr>
  <p:transition spd="med">
    <p:cover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03885" y="1178560"/>
            <a:ext cx="7665720" cy="4852670"/>
          </a:xfrm>
        </p:spPr>
        <p:txBody>
          <a:bodyPr/>
          <a:lstStyle/>
          <a:p>
            <a:r>
              <a:rPr lang="en-US" altLang="zh-CN"/>
              <a:t>They failed to recognize the difficulty of some of the remaining tasks. Progress slowed and in 1974, in response to the criticism of Sir James Lighthill and ongoing pressure from the U.S. Congress to fund more productive projects, both the U.S. and British governments cut off exploratory research in AI. The next few years would later be called an “AI winter”, a period when obtaining funding for AI projects was difficult.</a:t>
            </a:r>
            <a:endParaRPr lang="en-US" altLang="zh-CN"/>
          </a:p>
        </p:txBody>
      </p:sp>
    </p:spTree>
  </p:cSld>
  <p:clrMapOvr>
    <a:masterClrMapping/>
  </p:clrMapOvr>
  <p:transition spd="med">
    <p:cover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t>他们没有认识到一些剩余任务的困难。由于詹姆斯·莱特希尔爵士（Sir James Lighthill）的批评，以及美国国会要求资助更有成效的项目的持续压力，美国和英国政府在1974年都停止了人工智能领域的探索性研究。接下来的几年被称为“人工智能冬天”，这段时间人工智能项目很难获得资金。</a:t>
            </a:r>
          </a:p>
        </p:txBody>
      </p:sp>
    </p:spTree>
  </p:cSld>
  <p:clrMapOvr>
    <a:masterClrMapping/>
  </p:clrMapOvr>
  <p:transition spd="med">
    <p:cover dir="u"/>
  </p:transition>
  <p:timing>
    <p:tnLst>
      <p:par>
        <p:cTn id="1" dur="indefinite" restart="never" nodeType="tmRoot"/>
      </p:par>
    </p:tnLst>
  </p:timing>
</p:sld>
</file>

<file path=ppt/theme/theme1.xml><?xml version="1.0" encoding="utf-8"?>
<a:theme xmlns:a="http://schemas.openxmlformats.org/drawingml/2006/main" name="Cascade">
  <a:themeElements>
    <a:clrScheme name="Cascade 11">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CC3300"/>
      </a:folHlink>
    </a:clrScheme>
    <a:fontScheme name="Cascad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Cascade 1">
        <a:dk1>
          <a:srgbClr val="C0C0C0"/>
        </a:dk1>
        <a:lt1>
          <a:srgbClr val="FFFFFF"/>
        </a:lt1>
        <a:dk2>
          <a:srgbClr val="000000"/>
        </a:dk2>
        <a:lt2>
          <a:srgbClr val="FFFFFF"/>
        </a:lt2>
        <a:accent1>
          <a:srgbClr val="FF3300"/>
        </a:accent1>
        <a:accent2>
          <a:srgbClr val="666699"/>
        </a:accent2>
        <a:accent3>
          <a:srgbClr val="AAAAAA"/>
        </a:accent3>
        <a:accent4>
          <a:srgbClr val="DADADA"/>
        </a:accent4>
        <a:accent5>
          <a:srgbClr val="FFADAA"/>
        </a:accent5>
        <a:accent6>
          <a:srgbClr val="5C5C8A"/>
        </a:accent6>
        <a:hlink>
          <a:srgbClr val="FFFF99"/>
        </a:hlink>
        <a:folHlink>
          <a:srgbClr val="FF9900"/>
        </a:folHlink>
      </a:clrScheme>
      <a:clrMap bg1="dk2" tx1="lt1" bg2="dk1" tx2="lt2" accent1="accent1" accent2="accent2" accent3="accent3" accent4="accent4" accent5="accent5" accent6="accent6" hlink="hlink" folHlink="folHlink"/>
    </a:extraClrScheme>
    <a:extraClrScheme>
      <a:clrScheme name="Cascade 2">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7C80"/>
        </a:hlink>
        <a:folHlink>
          <a:srgbClr val="990099"/>
        </a:folHlink>
      </a:clrScheme>
      <a:clrMap bg1="dk2" tx1="lt1" bg2="dk1" tx2="lt2" accent1="accent1" accent2="accent2" accent3="accent3" accent4="accent4" accent5="accent5" accent6="accent6" hlink="hlink" folHlink="folHlink"/>
    </a:extraClrScheme>
    <a:extraClrScheme>
      <a:clrScheme name="Cascade 3">
        <a:dk1>
          <a:srgbClr val="CC99FF"/>
        </a:dk1>
        <a:lt1>
          <a:srgbClr val="FFFFFF"/>
        </a:lt1>
        <a:dk2>
          <a:srgbClr val="34022D"/>
        </a:dk2>
        <a:lt2>
          <a:srgbClr val="FFFFFF"/>
        </a:lt2>
        <a:accent1>
          <a:srgbClr val="775EC8"/>
        </a:accent1>
        <a:accent2>
          <a:srgbClr val="9933FF"/>
        </a:accent2>
        <a:accent3>
          <a:srgbClr val="AEAAAD"/>
        </a:accent3>
        <a:accent4>
          <a:srgbClr val="DADADA"/>
        </a:accent4>
        <a:accent5>
          <a:srgbClr val="BDB6E0"/>
        </a:accent5>
        <a:accent6>
          <a:srgbClr val="8A2DE7"/>
        </a:accent6>
        <a:hlink>
          <a:srgbClr val="993366"/>
        </a:hlink>
        <a:folHlink>
          <a:srgbClr val="969696"/>
        </a:folHlink>
      </a:clrScheme>
      <a:clrMap bg1="dk2" tx1="lt1" bg2="dk1" tx2="lt2" accent1="accent1" accent2="accent2" accent3="accent3" accent4="accent4" accent5="accent5" accent6="accent6" hlink="hlink" folHlink="folHlink"/>
    </a:extraClrScheme>
    <a:extraClrScheme>
      <a:clrScheme name="Cascade 4">
        <a:dk1>
          <a:srgbClr val="FFFFCC"/>
        </a:dk1>
        <a:lt1>
          <a:srgbClr val="FFFFFF"/>
        </a:lt1>
        <a:dk2>
          <a:srgbClr val="000066"/>
        </a:dk2>
        <a:lt2>
          <a:srgbClr val="FFFFFF"/>
        </a:lt2>
        <a:accent1>
          <a:srgbClr val="0078F0"/>
        </a:accent1>
        <a:accent2>
          <a:srgbClr val="CCECFF"/>
        </a:accent2>
        <a:accent3>
          <a:srgbClr val="AAAAB8"/>
        </a:accent3>
        <a:accent4>
          <a:srgbClr val="DADADA"/>
        </a:accent4>
        <a:accent5>
          <a:srgbClr val="AABEF6"/>
        </a:accent5>
        <a:accent6>
          <a:srgbClr val="B9D6E7"/>
        </a:accent6>
        <a:hlink>
          <a:srgbClr val="3399FF"/>
        </a:hlink>
        <a:folHlink>
          <a:srgbClr val="FFCC00"/>
        </a:folHlink>
      </a:clrScheme>
      <a:clrMap bg1="dk2" tx1="lt1" bg2="dk1" tx2="lt2" accent1="accent1" accent2="accent2" accent3="accent3" accent4="accent4" accent5="accent5" accent6="accent6" hlink="hlink" folHlink="folHlink"/>
    </a:extraClrScheme>
    <a:extraClrScheme>
      <a:clrScheme name="Cascade 5">
        <a:dk1>
          <a:srgbClr val="00FFFF"/>
        </a:dk1>
        <a:lt1>
          <a:srgbClr val="FFFFFF"/>
        </a:lt1>
        <a:dk2>
          <a:srgbClr val="4E009C"/>
        </a:dk2>
        <a:lt2>
          <a:srgbClr val="FFFFFF"/>
        </a:lt2>
        <a:accent1>
          <a:srgbClr val="00A8A4"/>
        </a:accent1>
        <a:accent2>
          <a:srgbClr val="3399FF"/>
        </a:accent2>
        <a:accent3>
          <a:srgbClr val="B2AACB"/>
        </a:accent3>
        <a:accent4>
          <a:srgbClr val="DADADA"/>
        </a:accent4>
        <a:accent5>
          <a:srgbClr val="AAD1CF"/>
        </a:accent5>
        <a:accent6>
          <a:srgbClr val="2D8A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Cascade 6">
        <a:dk1>
          <a:srgbClr val="CCCC33"/>
        </a:dk1>
        <a:lt1>
          <a:srgbClr val="FFFFFF"/>
        </a:lt1>
        <a:dk2>
          <a:srgbClr val="003300"/>
        </a:dk2>
        <a:lt2>
          <a:srgbClr val="FFFFCC"/>
        </a:lt2>
        <a:accent1>
          <a:srgbClr val="008000"/>
        </a:accent1>
        <a:accent2>
          <a:srgbClr val="669900"/>
        </a:accent2>
        <a:accent3>
          <a:srgbClr val="AAADAA"/>
        </a:accent3>
        <a:accent4>
          <a:srgbClr val="DADADA"/>
        </a:accent4>
        <a:accent5>
          <a:srgbClr val="AAC0AA"/>
        </a:accent5>
        <a:accent6>
          <a:srgbClr val="5C8A00"/>
        </a:accent6>
        <a:hlink>
          <a:srgbClr val="FFCC00"/>
        </a:hlink>
        <a:folHlink>
          <a:srgbClr val="CC9900"/>
        </a:folHlink>
      </a:clrScheme>
      <a:clrMap bg1="dk2" tx1="lt1" bg2="dk1" tx2="lt2" accent1="accent1" accent2="accent2" accent3="accent3" accent4="accent4" accent5="accent5" accent6="accent6" hlink="hlink" folHlink="folHlink"/>
    </a:extraClrScheme>
    <a:extraClrScheme>
      <a:clrScheme name="Cascade 7">
        <a:dk1>
          <a:srgbClr val="CCCC99"/>
        </a:dk1>
        <a:lt1>
          <a:srgbClr val="FFFFFF"/>
        </a:lt1>
        <a:dk2>
          <a:srgbClr val="800000"/>
        </a:dk2>
        <a:lt2>
          <a:srgbClr val="FFFFFF"/>
        </a:lt2>
        <a:accent1>
          <a:srgbClr val="CC9900"/>
        </a:accent1>
        <a:accent2>
          <a:srgbClr val="996633"/>
        </a:accent2>
        <a:accent3>
          <a:srgbClr val="C0AAAA"/>
        </a:accent3>
        <a:accent4>
          <a:srgbClr val="DADADA"/>
        </a:accent4>
        <a:accent5>
          <a:srgbClr val="E2CAAA"/>
        </a:accent5>
        <a:accent6>
          <a:srgbClr val="8A5C2D"/>
        </a:accent6>
        <a:hlink>
          <a:srgbClr val="FFFFCC"/>
        </a:hlink>
        <a:folHlink>
          <a:srgbClr val="DDD800"/>
        </a:folHlink>
      </a:clrScheme>
      <a:clrMap bg1="dk2" tx1="lt1" bg2="dk1" tx2="lt2" accent1="accent1" accent2="accent2" accent3="accent3" accent4="accent4" accent5="accent5" accent6="accent6" hlink="hlink" folHlink="folHlink"/>
    </a:extraClrScheme>
    <a:extraClrScheme>
      <a:clrScheme name="Cascade 8">
        <a:dk1>
          <a:srgbClr val="204162"/>
        </a:dk1>
        <a:lt1>
          <a:srgbClr val="FFFFFF"/>
        </a:lt1>
        <a:dk2>
          <a:srgbClr val="204162"/>
        </a:dk2>
        <a:lt2>
          <a:srgbClr val="003300"/>
        </a:lt2>
        <a:accent1>
          <a:srgbClr val="99CC00"/>
        </a:accent1>
        <a:accent2>
          <a:srgbClr val="336633"/>
        </a:accent2>
        <a:accent3>
          <a:srgbClr val="FFFFFF"/>
        </a:accent3>
        <a:accent4>
          <a:srgbClr val="1A3653"/>
        </a:accent4>
        <a:accent5>
          <a:srgbClr val="CAE2AA"/>
        </a:accent5>
        <a:accent6>
          <a:srgbClr val="2D5C2D"/>
        </a:accent6>
        <a:hlink>
          <a:srgbClr val="6666FF"/>
        </a:hlink>
        <a:folHlink>
          <a:srgbClr val="C5C248"/>
        </a:folHlink>
      </a:clrScheme>
      <a:clrMap bg1="lt1" tx1="dk1" bg2="lt2" tx2="dk2" accent1="accent1" accent2="accent2" accent3="accent3" accent4="accent4" accent5="accent5" accent6="accent6" hlink="hlink" folHlink="folHlink"/>
    </a:extraClrScheme>
    <a:extraClrScheme>
      <a:clrScheme name="Cascade 9">
        <a:dk1>
          <a:srgbClr val="000000"/>
        </a:dk1>
        <a:lt1>
          <a:srgbClr val="FFFFFF"/>
        </a:lt1>
        <a:dk2>
          <a:srgbClr val="1C1C34"/>
        </a:dk2>
        <a:lt2>
          <a:srgbClr val="000066"/>
        </a:lt2>
        <a:accent1>
          <a:srgbClr val="DDDDDD"/>
        </a:accent1>
        <a:accent2>
          <a:srgbClr val="6699CC"/>
        </a:accent2>
        <a:accent3>
          <a:srgbClr val="FFFFFF"/>
        </a:accent3>
        <a:accent4>
          <a:srgbClr val="000000"/>
        </a:accent4>
        <a:accent5>
          <a:srgbClr val="EBEBEB"/>
        </a:accent5>
        <a:accent6>
          <a:srgbClr val="5C8AB9"/>
        </a:accent6>
        <a:hlink>
          <a:srgbClr val="005A58"/>
        </a:hlink>
        <a:folHlink>
          <a:srgbClr val="808000"/>
        </a:folHlink>
      </a:clrScheme>
      <a:clrMap bg1="lt1" tx1="dk1" bg2="lt2" tx2="dk2" accent1="accent1" accent2="accent2" accent3="accent3" accent4="accent4" accent5="accent5" accent6="accent6" hlink="hlink" folHlink="folHlink"/>
    </a:extraClrScheme>
    <a:extraClrScheme>
      <a:clrScheme name="Cascade 10">
        <a:dk1>
          <a:srgbClr val="FFFFCC"/>
        </a:dk1>
        <a:lt1>
          <a:srgbClr val="FFFFFF"/>
        </a:lt1>
        <a:dk2>
          <a:srgbClr val="000066"/>
        </a:dk2>
        <a:lt2>
          <a:srgbClr val="FFFFFF"/>
        </a:lt2>
        <a:accent1>
          <a:srgbClr val="0078F0"/>
        </a:accent1>
        <a:accent2>
          <a:srgbClr val="CCECFF"/>
        </a:accent2>
        <a:accent3>
          <a:srgbClr val="AAAAB8"/>
        </a:accent3>
        <a:accent4>
          <a:srgbClr val="DADADA"/>
        </a:accent4>
        <a:accent5>
          <a:srgbClr val="AABEF6"/>
        </a:accent5>
        <a:accent6>
          <a:srgbClr val="B9D6E7"/>
        </a:accent6>
        <a:hlink>
          <a:srgbClr val="FF0000"/>
        </a:hlink>
        <a:folHlink>
          <a:srgbClr val="FFCC00"/>
        </a:folHlink>
      </a:clrScheme>
      <a:clrMap bg1="dk2" tx1="lt1" bg2="dk1" tx2="lt2" accent1="accent1" accent2="accent2" accent3="accent3" accent4="accent4" accent5="accent5" accent6="accent6" hlink="hlink" folHlink="folHlink"/>
    </a:extraClrScheme>
    <a:extraClrScheme>
      <a:clrScheme name="Cascade 11">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CC3300"/>
        </a:folHlink>
      </a:clrScheme>
      <a:clrMap bg1="dk2" tx1="lt1" bg2="dk1" tx2="lt2" accent1="accent1" accent2="accent2" accent3="accent3" accent4="accent4" accent5="accent5" accent6="accent6" hlink="hlink" folHlink="folHlink"/>
    </a:extraClrScheme>
    <a:extraClrScheme>
      <a:clrScheme name="Cascade 12">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F00BE"/>
        </a:folHlink>
      </a:clrScheme>
      <a:clrMap bg1="dk2" tx1="lt1" bg2="dk1" tx2="lt2" accent1="accent1" accent2="accent2" accent3="accent3" accent4="accent4" accent5="accent5" accent6="accent6" hlink="hlink" folHlink="folHlink"/>
    </a:extraClrScheme>
    <a:extraClrScheme>
      <a:clrScheme name="Cascade 13">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D2009B"/>
        </a:folHlink>
      </a:clrScheme>
      <a:clrMap bg1="dk2" tx1="lt1" bg2="dk1" tx2="lt2" accent1="accent1" accent2="accent2" accent3="accent3" accent4="accent4" accent5="accent5" accent6="accent6" hlink="hlink" folHlink="folHlink"/>
    </a:extraClrScheme>
    <a:extraClrScheme>
      <a:clrScheme name="Cascade 14">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300B0"/>
        </a:folHlink>
      </a:clrScheme>
      <a:clrMap bg1="dk2" tx1="lt1" bg2="dk1" tx2="lt2" accent1="accent1" accent2="accent2" accent3="accent3" accent4="accent4" accent5="accent5" accent6="accent6" hlink="hlink" folHlink="folHlink"/>
    </a:extraClrScheme>
    <a:extraClrScheme>
      <a:clrScheme name="Cascade 15">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000000"/>
        </a:folHlink>
      </a:clrScheme>
      <a:clrMap bg1="dk2" tx1="lt1" bg2="dk1" tx2="lt2" accent1="accent1" accent2="accent2" accent3="accent3" accent4="accent4" accent5="accent5" accent6="accent6" hlink="hlink" folHlink="folHlink"/>
    </a:extraClrScheme>
    <a:extraClrScheme>
      <a:clrScheme name="Cascade 16">
        <a:dk1>
          <a:srgbClr val="CC99FF"/>
        </a:dk1>
        <a:lt1>
          <a:srgbClr val="FFFFFF"/>
        </a:lt1>
        <a:dk2>
          <a:srgbClr val="400040"/>
        </a:dk2>
        <a:lt2>
          <a:srgbClr val="FFFFFF"/>
        </a:lt2>
        <a:accent1>
          <a:srgbClr val="FF66FF"/>
        </a:accent1>
        <a:accent2>
          <a:srgbClr val="CC00CC"/>
        </a:accent2>
        <a:accent3>
          <a:srgbClr val="AFAAAF"/>
        </a:accent3>
        <a:accent4>
          <a:srgbClr val="DADADA"/>
        </a:accent4>
        <a:accent5>
          <a:srgbClr val="FFB8FF"/>
        </a:accent5>
        <a:accent6>
          <a:srgbClr val="B900B9"/>
        </a:accent6>
        <a:hlink>
          <a:srgbClr val="FF0000"/>
        </a:hlink>
        <a:folHlink>
          <a:srgbClr val="FFFF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16065</Words>
  <Application>WPS 演示</Application>
  <PresentationFormat>全屏显示(4:3)</PresentationFormat>
  <Paragraphs>138</Paragraphs>
  <Slides>51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51</vt:i4>
      </vt:variant>
    </vt:vector>
  </HeadingPairs>
  <TitlesOfParts>
    <vt:vector size="59" baseType="lpstr">
      <vt:lpstr>Arial</vt:lpstr>
      <vt:lpstr>宋体</vt:lpstr>
      <vt:lpstr>Wingdings</vt:lpstr>
      <vt:lpstr>Times New Roman</vt:lpstr>
      <vt:lpstr>微软雅黑</vt:lpstr>
      <vt:lpstr>Arial Unicode MS</vt:lpstr>
      <vt:lpstr>Calibri</vt:lpstr>
      <vt:lpstr>Cascade</vt:lpstr>
      <vt:lpstr>    What is Artificial Intelligence?  </vt:lpstr>
      <vt:lpstr>Text A</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Text B</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Artificial Intelligence?</dc:title>
  <dc:creator>朱宏峰</dc:creator>
  <cp:lastModifiedBy>小朱儿</cp:lastModifiedBy>
  <cp:revision>9</cp:revision>
  <dcterms:created xsi:type="dcterms:W3CDTF">2020-05-27T07:29:00Z</dcterms:created>
  <dcterms:modified xsi:type="dcterms:W3CDTF">2020-05-27T09:26:22Z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