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2" r:id="rId16"/>
    <p:sldId id="273" r:id="rId17"/>
    <p:sldId id="271"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312" r:id="rId41"/>
    <p:sldId id="313" r:id="rId42"/>
    <p:sldId id="314" r:id="rId43"/>
    <p:sldId id="315" r:id="rId44"/>
    <p:sldId id="308" r:id="rId45"/>
    <p:sldId id="310" r:id="rId46"/>
    <p:sldId id="309" r:id="rId47"/>
    <p:sldId id="311" r:id="rId48"/>
    <p:sldId id="304" r:id="rId49"/>
    <p:sldId id="305" r:id="rId50"/>
    <p:sldId id="306" r:id="rId51"/>
    <p:sldId id="307" r:id="rId52"/>
    <p:sldId id="300" r:id="rId53"/>
    <p:sldId id="301" r:id="rId54"/>
    <p:sldId id="302" r:id="rId55"/>
    <p:sldId id="303" r:id="rId56"/>
    <p:sldId id="296" r:id="rId57"/>
    <p:sldId id="297" r:id="rId58"/>
    <p:sldId id="298" r:id="rId59"/>
    <p:sldId id="299" r:id="rId6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FBD0B3A-F362-4CCE-AAEA-CB786DDC6793}">
          <p14:sldIdLst>
            <p14:sldId id="258"/>
            <p14:sldId id="257"/>
            <p14:sldId id="259"/>
            <p14:sldId id="260"/>
            <p14:sldId id="261"/>
            <p14:sldId id="262"/>
            <p14:sldId id="263"/>
            <p14:sldId id="264"/>
            <p14:sldId id="265"/>
            <p14:sldId id="266"/>
            <p14:sldId id="267"/>
            <p14:sldId id="268"/>
            <p14:sldId id="269"/>
            <p14:sldId id="270"/>
            <p14:sldId id="272"/>
            <p14:sldId id="273"/>
            <p14:sldId id="271"/>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312"/>
            <p14:sldId id="313"/>
            <p14:sldId id="314"/>
            <p14:sldId id="315"/>
            <p14:sldId id="308"/>
            <p14:sldId id="310"/>
            <p14:sldId id="309"/>
            <p14:sldId id="311"/>
            <p14:sldId id="304"/>
            <p14:sldId id="305"/>
            <p14:sldId id="306"/>
            <p14:sldId id="307"/>
            <p14:sldId id="300"/>
            <p14:sldId id="301"/>
            <p14:sldId id="302"/>
            <p14:sldId id="303"/>
            <p14:sldId id="296"/>
            <p14:sldId id="297"/>
            <p14:sldId id="298"/>
            <p14:sldId id="299"/>
          </p14:sldIdLst>
        </p14:section>
        <p14:section name="无标题节" id="{83733F98-CC28-4AF4-85E9-4DC13C3760BD}">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12" autoAdjust="0"/>
    <p:restoredTop sz="94660"/>
  </p:normalViewPr>
  <p:slideViewPr>
    <p:cSldViewPr>
      <p:cViewPr varScale="1">
        <p:scale>
          <a:sx n="82" d="100"/>
          <a:sy n="82" d="100"/>
        </p:scale>
        <p:origin x="-1805"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3074" name="Picture 7" descr="l0012"/>
          <p:cNvPicPr>
            <a:picLocks noChangeAspect="1"/>
          </p:cNvPicPr>
          <p:nvPr userDrawn="1"/>
        </p:nvPicPr>
        <p:blipFill>
          <a:blip r:embed="rId2"/>
          <a:stretch>
            <a:fillRect/>
          </a:stretch>
        </p:blipFill>
        <p:spPr>
          <a:xfrm>
            <a:off x="0" y="0"/>
            <a:ext cx="9144000" cy="6858000"/>
          </a:xfrm>
          <a:prstGeom prst="rect">
            <a:avLst/>
          </a:prstGeom>
          <a:noFill/>
          <a:ln w="9525">
            <a:noFill/>
          </a:ln>
        </p:spPr>
      </p:pic>
      <p:sp>
        <p:nvSpPr>
          <p:cNvPr id="21506" name="Rectangle 2"/>
          <p:cNvSpPr>
            <a:spLocks noGrp="1" noChangeArrowheads="1"/>
          </p:cNvSpPr>
          <p:nvPr>
            <p:ph type="ctrTitle"/>
          </p:nvPr>
        </p:nvSpPr>
        <p:spPr bwMode="auto">
          <a:xfrm>
            <a:off x="2895600" y="1371600"/>
            <a:ext cx="5867400" cy="22860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defRPr sz="4500"/>
            </a:lvl1pPr>
          </a:lstStyle>
          <a:p>
            <a:pPr lvl="0" fontAlgn="base"/>
            <a:r>
              <a:rPr lang="zh-CN" altLang="en-US" strike="noStrike" noProof="0" smtClean="0"/>
              <a:t>单击此处编辑母版标题样式</a:t>
            </a:r>
          </a:p>
        </p:txBody>
      </p:sp>
      <p:sp>
        <p:nvSpPr>
          <p:cNvPr id="21507" name="Rectangle 3"/>
          <p:cNvSpPr>
            <a:spLocks noGrp="1" noChangeArrowheads="1"/>
          </p:cNvSpPr>
          <p:nvPr>
            <p:ph type="subTitle" idx="1"/>
          </p:nvPr>
        </p:nvSpPr>
        <p:spPr>
          <a:xfrm>
            <a:off x="2987675" y="4292600"/>
            <a:ext cx="5791200" cy="1447800"/>
          </a:xfrm>
        </p:spPr>
        <p:txBody>
          <a:bodyPr/>
          <a:lstStyle>
            <a:lvl1pPr marL="0" indent="0">
              <a:buFont typeface="Wingdings" panose="05000000000000000000" pitchFamily="2" charset="2"/>
              <a:buNone/>
              <a:defRPr sz="2300" b="0"/>
            </a:lvl1pPr>
          </a:lstStyle>
          <a:p>
            <a:pPr lvl="0" fontAlgn="base"/>
            <a:r>
              <a:rPr lang="zh-CN" altLang="en-US" strike="noStrike" noProof="0" smtClean="0"/>
              <a:t>单击此处编辑母版副标题样式</a:t>
            </a:r>
          </a:p>
        </p:txBody>
      </p:sp>
      <p:sp>
        <p:nvSpPr>
          <p:cNvPr id="42" name="Rectangle 4"/>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en-US" altLang="zh-CN" smtClean="0">
              <a:solidFill>
                <a:srgbClr val="FFFFFF"/>
              </a:solidFill>
            </a:endParaRPr>
          </a:p>
        </p:txBody>
      </p:sp>
      <p:sp>
        <p:nvSpPr>
          <p:cNvPr id="4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en-US" altLang="zh-CN" smtClean="0">
              <a:solidFill>
                <a:srgbClr val="FFFFFF"/>
              </a:solidFill>
            </a:endParaRPr>
          </a:p>
        </p:txBody>
      </p:sp>
      <p:sp>
        <p:nvSpPr>
          <p:cNvPr id="44" name="Rectangle 6"/>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fld id="{9A0DB2DC-4C9A-4742-B13C-FB6460FD3503}" type="slidenum">
              <a:rPr lang="zh-CN" altLang="en-US" sz="1200" noProof="1" dirty="0">
                <a:solidFill>
                  <a:srgbClr val="FFFFFF"/>
                </a:solidFill>
              </a:rPr>
              <a:pPr/>
              <a:t>‹#›</a:t>
            </a:fld>
            <a:endParaRPr lang="zh-CN" altLang="en-US" sz="1200" noProof="1">
              <a:solidFill>
                <a:srgbClr val="FFFFFF"/>
              </a:solidFill>
            </a:endParaRPr>
          </a:p>
        </p:txBody>
      </p:sp>
    </p:spTree>
  </p:cSld>
  <p:clrMapOvr>
    <a:masterClrMapping/>
  </p:clrMapOvr>
  <p:transition spd="med">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562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7562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258888" y="1916113"/>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840288" y="1916113"/>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a:defRPr/>
            </a:pPr>
            <a:endParaRPr lang="en-US" altLang="zh-CN" smtClean="0">
              <a:solidFill>
                <a:srgbClr val="FFFFFF"/>
              </a:solidFill>
            </a:endParaRPr>
          </a:p>
        </p:txBody>
      </p:sp>
      <p:sp>
        <p:nvSpPr>
          <p:cNvPr id="8" name="灯片编号占位符 7"/>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9" name="日期占位符 8"/>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a:defRPr/>
            </a:pPr>
            <a:endParaRPr lang="en-US" altLang="zh-CN" smtClean="0">
              <a:solidFill>
                <a:srgbClr val="FFFFFF"/>
              </a:solidFill>
            </a:endParaRPr>
          </a:p>
        </p:txBody>
      </p:sp>
      <p:sp>
        <p:nvSpPr>
          <p:cNvPr id="4" name="灯片编号占位符 3"/>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5" name="日期占位符 4"/>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a:defRPr/>
            </a:pPr>
            <a:endParaRPr lang="en-US" altLang="zh-CN" smtClean="0">
              <a:solidFill>
                <a:srgbClr val="FFFFFF"/>
              </a:solidFill>
            </a:endParaRPr>
          </a:p>
        </p:txBody>
      </p:sp>
      <p:sp>
        <p:nvSpPr>
          <p:cNvPr id="3" name="灯片编号占位符 2"/>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4" name="日期占位符 3"/>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tx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p:cNvSpPr>
          <p:nvPr>
            <p:ph type="body"/>
          </p:nvPr>
        </p:nvSpPr>
        <p:spPr>
          <a:xfrm>
            <a:off x="1258888" y="1916113"/>
            <a:ext cx="7010400" cy="4114800"/>
          </a:xfrm>
          <a:prstGeom prst="rect">
            <a:avLst/>
          </a:prstGeom>
          <a:noFill/>
          <a:ln w="9525">
            <a:noFill/>
          </a:ln>
        </p:spPr>
        <p:txBody>
          <a:bodyPr anchor="t"/>
          <a:lstStyle/>
          <a:p>
            <a:pPr lvl="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0483" name="Rectangle 3"/>
          <p:cNvSpPr>
            <a:spLocks noGrp="1" noChangeArrowheads="1"/>
          </p:cNvSpPr>
          <p:nvPr>
            <p:ph type="ftr" sz="quarter" idx="3"/>
          </p:nvPr>
        </p:nvSpPr>
        <p:spPr bwMode="auto">
          <a:xfrm>
            <a:off x="1116013" y="6400800"/>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tx2"/>
                </a:solidFill>
              </a:defRPr>
            </a:lvl1pPr>
          </a:lstStyle>
          <a:p>
            <a:pPr fontAlgn="base">
              <a:spcBef>
                <a:spcPct val="0"/>
              </a:spcBef>
              <a:spcAft>
                <a:spcPct val="0"/>
              </a:spcAft>
              <a:defRPr/>
            </a:pPr>
            <a:endParaRPr lang="en-US" altLang="zh-CN" smtClean="0">
              <a:solidFill>
                <a:srgbClr val="FFFFFF"/>
              </a:solidFill>
            </a:endParaRPr>
          </a:p>
        </p:txBody>
      </p:sp>
      <p:sp>
        <p:nvSpPr>
          <p:cNvPr id="20484" name="Rectangle 4"/>
          <p:cNvSpPr>
            <a:spLocks noGrp="1" noChangeArrowheads="1"/>
          </p:cNvSpPr>
          <p:nvPr>
            <p:ph type="sldNum" sz="quarter" idx="4"/>
          </p:nvPr>
        </p:nvSpPr>
        <p:spPr bwMode="auto">
          <a:xfrm>
            <a:off x="3132138" y="6597650"/>
            <a:ext cx="21336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300">
                <a:solidFill>
                  <a:srgbClr val="FF6600"/>
                </a:solidFill>
              </a:defRPr>
            </a:lvl1pPr>
          </a:lstStyle>
          <a:p>
            <a:pPr fontAlgn="base">
              <a:spcBef>
                <a:spcPct val="0"/>
              </a:spcBef>
              <a:spcAft>
                <a:spcPct val="0"/>
              </a:spcAft>
            </a:pPr>
            <a:fld id="{9A0DB2DC-4C9A-4742-B13C-FB6460FD3503}" type="slidenum">
              <a:rPr lang="zh-CN" altLang="en-US" noProof="1" dirty="0"/>
              <a:pPr fontAlgn="base">
                <a:spcBef>
                  <a:spcPct val="0"/>
                </a:spcBef>
                <a:spcAft>
                  <a:spcPct val="0"/>
                </a:spcAft>
              </a:pPr>
              <a:t>‹#›</a:t>
            </a:fld>
            <a:endParaRPr lang="zh-CN" altLang="en-US" noProof="1"/>
          </a:p>
        </p:txBody>
      </p:sp>
      <p:sp>
        <p:nvSpPr>
          <p:cNvPr id="1029" name="Line 5"/>
          <p:cNvSpPr/>
          <p:nvPr/>
        </p:nvSpPr>
        <p:spPr>
          <a:xfrm>
            <a:off x="0" y="188913"/>
            <a:ext cx="9324975" cy="0"/>
          </a:xfrm>
          <a:prstGeom prst="line">
            <a:avLst/>
          </a:prstGeom>
          <a:ln w="127000" cap="rnd" cmpd="sng">
            <a:solidFill>
              <a:schemeClr val="tx2"/>
            </a:solidFill>
            <a:prstDash val="sysDot"/>
            <a:round/>
            <a:headEnd type="none" w="med" len="med"/>
            <a:tailEnd type="none" w="med" len="med"/>
          </a:ln>
        </p:spPr>
      </p:sp>
      <p:grpSp>
        <p:nvGrpSpPr>
          <p:cNvPr id="1030" name="Group 6"/>
          <p:cNvGrpSpPr/>
          <p:nvPr/>
        </p:nvGrpSpPr>
        <p:grpSpPr>
          <a:xfrm>
            <a:off x="8532813" y="404813"/>
            <a:ext cx="611187" cy="1871662"/>
            <a:chOff x="144" y="288"/>
            <a:chExt cx="785" cy="864"/>
          </a:xfrm>
        </p:grpSpPr>
        <p:sp>
          <p:nvSpPr>
            <p:cNvPr id="1031" name="Rectangle 7"/>
            <p:cNvSpPr/>
            <p:nvPr/>
          </p:nvSpPr>
          <p:spPr>
            <a:xfrm>
              <a:off x="589" y="288"/>
              <a:ext cx="28" cy="534"/>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2" name="Rectangle 8"/>
            <p:cNvSpPr/>
            <p:nvPr/>
          </p:nvSpPr>
          <p:spPr>
            <a:xfrm>
              <a:off x="526" y="288"/>
              <a:ext cx="28" cy="470"/>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3" name="Rectangle 9"/>
            <p:cNvSpPr/>
            <p:nvPr/>
          </p:nvSpPr>
          <p:spPr>
            <a:xfrm>
              <a:off x="462" y="288"/>
              <a:ext cx="28" cy="401"/>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4" name="Rectangle 10"/>
            <p:cNvSpPr/>
            <p:nvPr/>
          </p:nvSpPr>
          <p:spPr>
            <a:xfrm>
              <a:off x="398" y="288"/>
              <a:ext cx="28" cy="334"/>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5" name="Rectangle 11"/>
            <p:cNvSpPr/>
            <p:nvPr/>
          </p:nvSpPr>
          <p:spPr>
            <a:xfrm>
              <a:off x="335" y="288"/>
              <a:ext cx="28" cy="269"/>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6" name="Rectangle 12"/>
            <p:cNvSpPr/>
            <p:nvPr/>
          </p:nvSpPr>
          <p:spPr>
            <a:xfrm>
              <a:off x="271" y="288"/>
              <a:ext cx="28" cy="197"/>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7" name="Rectangle 13"/>
            <p:cNvSpPr/>
            <p:nvPr/>
          </p:nvSpPr>
          <p:spPr>
            <a:xfrm>
              <a:off x="207" y="288"/>
              <a:ext cx="29" cy="136"/>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8" name="Rectangle 14"/>
            <p:cNvSpPr/>
            <p:nvPr/>
          </p:nvSpPr>
          <p:spPr>
            <a:xfrm>
              <a:off x="144" y="288"/>
              <a:ext cx="28" cy="68"/>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9" name="Rectangle 15"/>
            <p:cNvSpPr/>
            <p:nvPr/>
          </p:nvSpPr>
          <p:spPr>
            <a:xfrm>
              <a:off x="653" y="288"/>
              <a:ext cx="26" cy="599"/>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0" name="Rectangle 16"/>
            <p:cNvSpPr/>
            <p:nvPr/>
          </p:nvSpPr>
          <p:spPr>
            <a:xfrm>
              <a:off x="715" y="288"/>
              <a:ext cx="26" cy="667"/>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1" name="Rectangle 17"/>
            <p:cNvSpPr/>
            <p:nvPr/>
          </p:nvSpPr>
          <p:spPr>
            <a:xfrm>
              <a:off x="776" y="288"/>
              <a:ext cx="27" cy="731"/>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2" name="Rectangle 18"/>
            <p:cNvSpPr/>
            <p:nvPr/>
          </p:nvSpPr>
          <p:spPr>
            <a:xfrm>
              <a:off x="839" y="288"/>
              <a:ext cx="28" cy="800"/>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3" name="Rectangle 19"/>
            <p:cNvSpPr/>
            <p:nvPr/>
          </p:nvSpPr>
          <p:spPr>
            <a:xfrm>
              <a:off x="902" y="288"/>
              <a:ext cx="27" cy="864"/>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grpSp>
      <p:sp>
        <p:nvSpPr>
          <p:cNvPr id="20500" name="Rectangle 20"/>
          <p:cNvSpPr>
            <a:spLocks noGrp="1" noChangeArrowheads="1"/>
          </p:cNvSpPr>
          <p:nvPr>
            <p:ph type="dt" sz="half" idx="2"/>
          </p:nvPr>
        </p:nvSpPr>
        <p:spPr bwMode="auto">
          <a:xfrm>
            <a:off x="0" y="6381750"/>
            <a:ext cx="10429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solidFill>
                  <a:schemeClr val="tx2"/>
                </a:solidFill>
              </a:defRPr>
            </a:lvl1pPr>
          </a:lstStyle>
          <a:p>
            <a:pPr fontAlgn="base">
              <a:spcBef>
                <a:spcPct val="0"/>
              </a:spcBef>
              <a:spcAft>
                <a:spcPct val="0"/>
              </a:spcAft>
              <a:defRPr/>
            </a:pPr>
            <a:endParaRPr lang="en-US" altLang="zh-CN" smtClean="0">
              <a:solidFill>
                <a:srgbClr val="FFFFFF"/>
              </a:solidFill>
            </a:endParaRPr>
          </a:p>
        </p:txBody>
      </p:sp>
      <p:grpSp>
        <p:nvGrpSpPr>
          <p:cNvPr id="1045" name="Group 21"/>
          <p:cNvGrpSpPr/>
          <p:nvPr userDrawn="1"/>
        </p:nvGrpSpPr>
        <p:grpSpPr>
          <a:xfrm flipH="1">
            <a:off x="0" y="404813"/>
            <a:ext cx="684213" cy="1800225"/>
            <a:chOff x="144" y="288"/>
            <a:chExt cx="785" cy="864"/>
          </a:xfrm>
        </p:grpSpPr>
        <p:sp>
          <p:nvSpPr>
            <p:cNvPr id="1046" name="Rectangle 22"/>
            <p:cNvSpPr/>
            <p:nvPr/>
          </p:nvSpPr>
          <p:spPr>
            <a:xfrm>
              <a:off x="589" y="288"/>
              <a:ext cx="28" cy="534"/>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7" name="Rectangle 23"/>
            <p:cNvSpPr/>
            <p:nvPr/>
          </p:nvSpPr>
          <p:spPr>
            <a:xfrm>
              <a:off x="526" y="288"/>
              <a:ext cx="28" cy="470"/>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8" name="Rectangle 24"/>
            <p:cNvSpPr/>
            <p:nvPr/>
          </p:nvSpPr>
          <p:spPr>
            <a:xfrm>
              <a:off x="462" y="288"/>
              <a:ext cx="28" cy="401"/>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9" name="Rectangle 25"/>
            <p:cNvSpPr/>
            <p:nvPr/>
          </p:nvSpPr>
          <p:spPr>
            <a:xfrm>
              <a:off x="398" y="288"/>
              <a:ext cx="28" cy="334"/>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0" name="Rectangle 26"/>
            <p:cNvSpPr/>
            <p:nvPr/>
          </p:nvSpPr>
          <p:spPr>
            <a:xfrm>
              <a:off x="335" y="288"/>
              <a:ext cx="28" cy="269"/>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1" name="Rectangle 27"/>
            <p:cNvSpPr/>
            <p:nvPr/>
          </p:nvSpPr>
          <p:spPr>
            <a:xfrm>
              <a:off x="271" y="288"/>
              <a:ext cx="28" cy="197"/>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2" name="Rectangle 28"/>
            <p:cNvSpPr/>
            <p:nvPr/>
          </p:nvSpPr>
          <p:spPr>
            <a:xfrm>
              <a:off x="207" y="288"/>
              <a:ext cx="29" cy="136"/>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3" name="Rectangle 29"/>
            <p:cNvSpPr/>
            <p:nvPr/>
          </p:nvSpPr>
          <p:spPr>
            <a:xfrm>
              <a:off x="144" y="288"/>
              <a:ext cx="28" cy="68"/>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4" name="Rectangle 30"/>
            <p:cNvSpPr/>
            <p:nvPr/>
          </p:nvSpPr>
          <p:spPr>
            <a:xfrm>
              <a:off x="653" y="288"/>
              <a:ext cx="26" cy="599"/>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5" name="Rectangle 31"/>
            <p:cNvSpPr/>
            <p:nvPr/>
          </p:nvSpPr>
          <p:spPr>
            <a:xfrm>
              <a:off x="715" y="288"/>
              <a:ext cx="26" cy="667"/>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6" name="Rectangle 32"/>
            <p:cNvSpPr/>
            <p:nvPr/>
          </p:nvSpPr>
          <p:spPr>
            <a:xfrm>
              <a:off x="776" y="288"/>
              <a:ext cx="27" cy="731"/>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7" name="Rectangle 33"/>
            <p:cNvSpPr/>
            <p:nvPr/>
          </p:nvSpPr>
          <p:spPr>
            <a:xfrm>
              <a:off x="839" y="288"/>
              <a:ext cx="28" cy="800"/>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8" name="Rectangle 34"/>
            <p:cNvSpPr/>
            <p:nvPr/>
          </p:nvSpPr>
          <p:spPr>
            <a:xfrm>
              <a:off x="902" y="288"/>
              <a:ext cx="27" cy="864"/>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grpSp>
      <p:sp>
        <p:nvSpPr>
          <p:cNvPr id="1059" name="AutoShape 35" descr="mutegras">
            <a:hlinkClick r:id="" action="ppaction://hlinkshowjump?jump=endshow"/>
          </p:cNvPr>
          <p:cNvSpPr/>
          <p:nvPr userDrawn="1"/>
        </p:nvSpPr>
        <p:spPr>
          <a:xfrm>
            <a:off x="8712200" y="6607175"/>
            <a:ext cx="431800" cy="250825"/>
          </a:xfrm>
          <a:prstGeom prst="actionButtonBlank">
            <a:avLst/>
          </a:prstGeom>
          <a:gradFill rotWithShape="1">
            <a:gsLst>
              <a:gs pos="0">
                <a:schemeClr val="accent1">
                  <a:alpha val="89998"/>
                </a:schemeClr>
              </a:gs>
              <a:gs pos="100000">
                <a:schemeClr val="bg1"/>
              </a:gs>
            </a:gsLst>
            <a:lin ang="5400000" scaled="1"/>
            <a:tileRect/>
          </a:gradFill>
          <a:ln w="9525">
            <a:noFill/>
          </a:ln>
        </p:spPr>
        <p:txBody>
          <a:bodyPr wrap="none" lIns="0" tIns="0" rIns="0" bIns="0" anchor="ctr"/>
          <a:lstStyle/>
          <a:p>
            <a:pPr algn="ctr" fontAlgn="base">
              <a:spcBef>
                <a:spcPct val="0"/>
              </a:spcBef>
              <a:spcAft>
                <a:spcPct val="0"/>
              </a:spcAft>
            </a:pPr>
            <a:r>
              <a:rPr lang="zh-CN" altLang="en-US" sz="1300" b="1" dirty="0">
                <a:solidFill>
                  <a:srgbClr val="FFFFFF"/>
                </a:solidFill>
              </a:rPr>
              <a:t>退出</a:t>
            </a:r>
          </a:p>
        </p:txBody>
      </p:sp>
      <p:pic>
        <p:nvPicPr>
          <p:cNvPr id="1060" name="Picture 36" descr="BD21370_"/>
          <p:cNvPicPr>
            <a:picLocks noChangeAspect="1"/>
          </p:cNvPicPr>
          <p:nvPr userDrawn="1"/>
        </p:nvPicPr>
        <p:blipFill>
          <a:blip r:embed="rId13"/>
          <a:stretch>
            <a:fillRect/>
          </a:stretch>
        </p:blipFill>
        <p:spPr>
          <a:xfrm>
            <a:off x="0" y="188913"/>
            <a:ext cx="9467850" cy="431800"/>
          </a:xfrm>
          <a:prstGeom prst="rect">
            <a:avLst/>
          </a:prstGeom>
          <a:noFill/>
          <a:ln w="9525">
            <a:noFill/>
          </a:ln>
        </p:spPr>
      </p:pic>
      <p:sp>
        <p:nvSpPr>
          <p:cNvPr id="1061" name="Rectangle 37"/>
          <p:cNvSpPr/>
          <p:nvPr userDrawn="1"/>
        </p:nvSpPr>
        <p:spPr>
          <a:xfrm>
            <a:off x="611188" y="4292600"/>
            <a:ext cx="431800" cy="431800"/>
          </a:xfrm>
          <a:prstGeom prst="rect">
            <a:avLst/>
          </a:prstGeom>
          <a:noFill/>
          <a:ln w="9525">
            <a:noFill/>
          </a:ln>
        </p:spPr>
        <p:txBody>
          <a:bodyPr wrap="none" anchor="ctr"/>
          <a:lstStyle/>
          <a:p>
            <a:pPr fontAlgn="base">
              <a:spcBef>
                <a:spcPct val="0"/>
              </a:spcBef>
              <a:spcAft>
                <a:spcPct val="0"/>
              </a:spcAft>
            </a:pPr>
            <a:endParaRPr lang="zh-CN" altLang="en-US" dirty="0">
              <a:solidFill>
                <a:srgbClr val="FFFFFF"/>
              </a:solidFill>
            </a:endParaRPr>
          </a:p>
        </p:txBody>
      </p:sp>
      <p:sp>
        <p:nvSpPr>
          <p:cNvPr id="1062" name="Rectangle 38"/>
          <p:cNvSpPr/>
          <p:nvPr userDrawn="1"/>
        </p:nvSpPr>
        <p:spPr>
          <a:xfrm>
            <a:off x="539750" y="4437063"/>
            <a:ext cx="431800" cy="287337"/>
          </a:xfrm>
          <a:prstGeom prst="rect">
            <a:avLst/>
          </a:prstGeom>
          <a:noFill/>
          <a:ln w="9525">
            <a:noFill/>
          </a:ln>
        </p:spPr>
        <p:txBody>
          <a:bodyPr wrap="none" anchor="ctr"/>
          <a:lstStyle/>
          <a:p>
            <a:pPr fontAlgn="base">
              <a:spcBef>
                <a:spcPct val="0"/>
              </a:spcBef>
              <a:spcAft>
                <a:spcPct val="0"/>
              </a:spcAft>
            </a:pPr>
            <a:endParaRPr lang="zh-CN" altLang="en-US" dirty="0">
              <a:solidFill>
                <a:srgbClr val="FFFFFF"/>
              </a:solidFill>
            </a:endParaRPr>
          </a:p>
        </p:txBody>
      </p:sp>
      <p:pic>
        <p:nvPicPr>
          <p:cNvPr id="1063" name="Picture 39" descr="BD14710_"/>
          <p:cNvPicPr>
            <a:picLocks noChangeAspect="1"/>
          </p:cNvPicPr>
          <p:nvPr userDrawn="1"/>
        </p:nvPicPr>
        <p:blipFill>
          <a:blip r:embed="rId14"/>
          <a:stretch>
            <a:fillRect/>
          </a:stretch>
        </p:blipFill>
        <p:spPr>
          <a:xfrm>
            <a:off x="250825" y="6453188"/>
            <a:ext cx="8640763" cy="144462"/>
          </a:xfrm>
          <a:prstGeom prst="rect">
            <a:avLst/>
          </a:prstGeom>
          <a:noFill/>
          <a:ln w="9525">
            <a:noFill/>
          </a:ln>
        </p:spPr>
      </p:pic>
      <p:sp>
        <p:nvSpPr>
          <p:cNvPr id="20520" name="AutoShape 40">
            <a:hlinkClick r:id="" action="ppaction://noaction" highlightClick="1"/>
          </p:cNvPr>
          <p:cNvSpPr>
            <a:spLocks noChangeArrowheads="1"/>
          </p:cNvSpPr>
          <p:nvPr/>
        </p:nvSpPr>
        <p:spPr bwMode="auto">
          <a:xfrm>
            <a:off x="7812088" y="6607175"/>
            <a:ext cx="898525" cy="250825"/>
          </a:xfrm>
          <a:prstGeom prst="actionButtonBlank">
            <a:avLst/>
          </a:prstGeom>
          <a:gradFill rotWithShape="1">
            <a:gsLst>
              <a:gs pos="0">
                <a:srgbClr val="FA00FA"/>
              </a:gs>
              <a:gs pos="100000">
                <a:srgbClr val="FA00FA">
                  <a:gamma/>
                  <a:shade val="63529"/>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fontAlgn="base">
              <a:spcBef>
                <a:spcPct val="20000"/>
              </a:spcBef>
              <a:spcAft>
                <a:spcPct val="0"/>
              </a:spcAft>
              <a:buClr>
                <a:srgbClr val="FF66FF"/>
              </a:buClr>
              <a:buSzPct val="70000"/>
              <a:buFont typeface="Wingdings" panose="05000000000000000000" pitchFamily="2" charset="2"/>
              <a:buNone/>
              <a:defRPr/>
            </a:pPr>
            <a:r>
              <a:rPr lang="zh-CN" altLang="en-US" sz="1300" b="1">
                <a:solidFill>
                  <a:srgbClr val="FFFFFF"/>
                </a:solidFill>
                <a:effectLst>
                  <a:outerShdw blurRad="38100" dist="38100" dir="2700000" algn="tl">
                    <a:srgbClr val="000000"/>
                  </a:outerShdw>
                </a:effectLst>
              </a:rPr>
              <a:t>返回章重点</a:t>
            </a: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cover dir="u"/>
  </p:transition>
  <p:hf sldNum="0" hdr="0" ftr="0" dt="0"/>
  <p:txStyles>
    <p:titleStyle>
      <a:lvl1pPr algn="l" rtl="0" fontAlgn="base">
        <a:spcBef>
          <a:spcPct val="0"/>
        </a:spcBef>
        <a:spcAft>
          <a:spcPct val="0"/>
        </a:spcAft>
        <a:defRPr sz="3900">
          <a:solidFill>
            <a:schemeClr val="tx2"/>
          </a:solidFill>
          <a:latin typeface="+mj-lt"/>
          <a:ea typeface="+mj-ea"/>
          <a:cs typeface="+mj-cs"/>
        </a:defRPr>
      </a:lvl1pPr>
      <a:lvl2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2pPr>
      <a:lvl3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3pPr>
      <a:lvl4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4pPr>
      <a:lvl5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cs typeface="+mn-cs"/>
        </a:defRPr>
      </a:lvl1pPr>
      <a:lvl2pPr marL="742950" indent="-285750" algn="l" rtl="0" fontAlgn="base">
        <a:spcBef>
          <a:spcPct val="20000"/>
        </a:spcBef>
        <a:spcAft>
          <a:spcPct val="0"/>
        </a:spcAft>
        <a:buClr>
          <a:schemeClr val="tx1"/>
        </a:buClr>
        <a:buFont typeface="Wingdings" panose="05000000000000000000" pitchFamily="2" charset="2"/>
        <a:buChar char="n"/>
        <a:defRPr sz="2600" b="1">
          <a:solidFill>
            <a:schemeClr val="tx2"/>
          </a:solidFill>
          <a:latin typeface="+mn-lt"/>
          <a:ea typeface="+mn-ea"/>
        </a:defRPr>
      </a:lvl2pPr>
      <a:lvl3pPr marL="1143000" indent="-228600" algn="l" rtl="0" fontAlgn="base">
        <a:spcBef>
          <a:spcPct val="20000"/>
        </a:spcBef>
        <a:spcAft>
          <a:spcPct val="0"/>
        </a:spcAft>
        <a:buClr>
          <a:schemeClr val="tx1"/>
        </a:buClr>
        <a:buFont typeface="Wingdings" panose="05000000000000000000" pitchFamily="2" charset="2"/>
        <a:buChar char="p"/>
        <a:defRPr sz="2600" b="1">
          <a:solidFill>
            <a:schemeClr val="tx2"/>
          </a:solidFill>
          <a:latin typeface="+mn-lt"/>
          <a:ea typeface="+mn-ea"/>
        </a:defRPr>
      </a:lvl3pPr>
      <a:lvl4pPr marL="1600200" indent="-228600" algn="l" rtl="0" fontAlgn="base">
        <a:spcBef>
          <a:spcPct val="20000"/>
        </a:spcBef>
        <a:spcAft>
          <a:spcPct val="0"/>
        </a:spcAft>
        <a:buClr>
          <a:schemeClr val="tx1"/>
        </a:buClr>
        <a:buFont typeface="Wingdings" panose="05000000000000000000" pitchFamily="2" charset="2"/>
        <a:buChar char="n"/>
        <a:defRPr sz="2600" b="1">
          <a:solidFill>
            <a:schemeClr val="tx2"/>
          </a:solidFill>
          <a:latin typeface="+mn-lt"/>
          <a:ea typeface="+mn-ea"/>
        </a:defRPr>
      </a:lvl4pPr>
      <a:lvl5pPr marL="20574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5pPr>
      <a:lvl6pPr marL="25146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6pPr>
      <a:lvl7pPr marL="29718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7pPr>
      <a:lvl8pPr marL="34290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8pPr>
      <a:lvl9pPr marL="38862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098578"/>
          </a:xfrm>
        </p:spPr>
        <p:txBody>
          <a:bodyPr/>
          <a:lstStyle/>
          <a:p>
            <a:r>
              <a:rPr lang="en-US" altLang="zh-CN" b="1" dirty="0" smtClean="0"/>
              <a:t/>
            </a:r>
            <a:br>
              <a:rPr lang="en-US" altLang="zh-CN" b="1" dirty="0" smtClean="0"/>
            </a:br>
            <a:r>
              <a:rPr lang="en-US" altLang="zh-CN" b="1" dirty="0"/>
              <a:t/>
            </a:r>
            <a:br>
              <a:rPr lang="en-US" altLang="zh-CN" b="1" dirty="0"/>
            </a:br>
            <a:r>
              <a:rPr lang="en-US" altLang="zh-CN" b="1" dirty="0" smtClean="0"/>
              <a:t/>
            </a:r>
            <a:br>
              <a:rPr lang="en-US" altLang="zh-CN" b="1" dirty="0" smtClean="0"/>
            </a:br>
            <a:r>
              <a:rPr lang="en-US" altLang="zh-CN" b="1" dirty="0"/>
              <a:t/>
            </a:r>
            <a:br>
              <a:rPr lang="en-US" altLang="zh-CN" b="1" dirty="0"/>
            </a:br>
            <a:r>
              <a:rPr lang="en-US" altLang="zh-CN" b="1" dirty="0" smtClean="0"/>
              <a:t>What </a:t>
            </a:r>
            <a:r>
              <a:rPr lang="en-US" altLang="zh-CN" b="1" dirty="0"/>
              <a:t>is Artificial Intelligence? </a:t>
            </a:r>
            <a:br>
              <a:rPr lang="en-US" altLang="zh-CN" b="1" dirty="0"/>
            </a:br>
            <a:endParaRPr lang="zh-CN" altLang="en-US" dirty="0"/>
          </a:p>
        </p:txBody>
      </p:sp>
      <p:sp>
        <p:nvSpPr>
          <p:cNvPr id="5" name="内容占位符 4"/>
          <p:cNvSpPr>
            <a:spLocks noGrp="1"/>
          </p:cNvSpPr>
          <p:nvPr>
            <p:ph idx="1"/>
          </p:nvPr>
        </p:nvSpPr>
        <p:spPr/>
        <p:txBody>
          <a:bodyPr/>
          <a:lstStyle/>
          <a:p>
            <a:endParaRPr lang="zh-CN" altLang="en-US" dirty="0"/>
          </a:p>
        </p:txBody>
      </p:sp>
    </p:spTree>
    <p:extLst>
      <p:ext uri="{BB962C8B-B14F-4D97-AF65-F5344CB8AC3E}">
        <p14:creationId xmlns:p14="http://schemas.microsoft.com/office/powerpoint/2010/main" val="3536830649"/>
      </p:ext>
    </p:extLst>
  </p:cSld>
  <p:clrMapOvr>
    <a:masterClrMapping/>
  </p:clrMapOvr>
  <p:transition spd="med">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58888" y="1916113"/>
            <a:ext cx="7633592" cy="4114800"/>
          </a:xfrm>
        </p:spPr>
        <p:txBody>
          <a:bodyPr/>
          <a:lstStyle/>
          <a:p>
            <a:r>
              <a:rPr lang="en-US" altLang="zh-CN" dirty="0"/>
              <a:t>Why is artificial intelligence important?</a:t>
            </a:r>
          </a:p>
          <a:p>
            <a:r>
              <a:rPr lang="en-US" altLang="zh-CN" dirty="0"/>
              <a:t>AI </a:t>
            </a:r>
            <a:r>
              <a:rPr lang="en-US" altLang="zh-CN" i="1" dirty="0"/>
              <a:t>automates</a:t>
            </a:r>
            <a:r>
              <a:rPr lang="en-US" altLang="zh-CN" dirty="0"/>
              <a:t> repetitive learning and discovery through data. But AI is different from hardware-driven, robotic automation. Instead of automating manual tasks, AI performs frequent, </a:t>
            </a:r>
            <a:r>
              <a:rPr lang="en-US" altLang="zh-CN" i="1" dirty="0"/>
              <a:t>high-volume</a:t>
            </a:r>
            <a:r>
              <a:rPr lang="en-US" altLang="zh-CN" dirty="0"/>
              <a:t>, computerized tasks </a:t>
            </a:r>
            <a:r>
              <a:rPr lang="en-US" altLang="zh-CN" i="1" dirty="0"/>
              <a:t>reliably</a:t>
            </a:r>
            <a:r>
              <a:rPr lang="en-US" altLang="zh-CN" dirty="0"/>
              <a:t> and without fatigue. For this type of automation, human inquiry is still essential to set up the system and ask the right questions.</a:t>
            </a:r>
          </a:p>
          <a:p>
            <a:endParaRPr lang="zh-CN" altLang="en-US" dirty="0"/>
          </a:p>
        </p:txBody>
      </p:sp>
    </p:spTree>
    <p:extLst>
      <p:ext uri="{BB962C8B-B14F-4D97-AF65-F5344CB8AC3E}">
        <p14:creationId xmlns:p14="http://schemas.microsoft.com/office/powerpoint/2010/main" val="3879799992"/>
      </p:ext>
    </p:extLst>
  </p:cSld>
  <p:clrMapOvr>
    <a:masterClrMapping/>
  </p:clrMapOvr>
  <p:transition spd="med">
    <p:cover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为什么人工智能至关重要？</a:t>
            </a:r>
          </a:p>
          <a:p>
            <a:r>
              <a:rPr lang="zh-CN" altLang="en-US" dirty="0"/>
              <a:t>人工智能通过数据来实现自动化的重复学习和发现。但人工智能不同于硬件驱动的机器人自动化。人工智能不再自动完成手工任务，而是可靠地不知疲倦地执行频繁的、大批量的计算机任务。对于这种类型的自动化，人工查询对于建立系统和提出正确的问题仍然是必不可少的。</a:t>
            </a:r>
          </a:p>
          <a:p>
            <a:pPr marL="0" indent="0">
              <a:buNone/>
            </a:pPr>
            <a:endParaRPr lang="zh-CN" altLang="en-US" dirty="0"/>
          </a:p>
        </p:txBody>
      </p:sp>
    </p:spTree>
    <p:extLst>
      <p:ext uri="{BB962C8B-B14F-4D97-AF65-F5344CB8AC3E}">
        <p14:creationId xmlns:p14="http://schemas.microsoft.com/office/powerpoint/2010/main" val="1037215635"/>
      </p:ext>
    </p:extLst>
  </p:cSld>
  <p:clrMapOvr>
    <a:masterClrMapping/>
  </p:clrMapOvr>
  <p:transition spd="med">
    <p:cover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916113"/>
            <a:ext cx="8496944" cy="4114800"/>
          </a:xfrm>
        </p:spPr>
        <p:txBody>
          <a:bodyPr/>
          <a:lstStyle/>
          <a:p>
            <a:r>
              <a:rPr lang="en-US" altLang="zh-CN" dirty="0"/>
              <a:t>AI adds intelligence to existing products. In most cases, AI will not be sold as an individual application. Rather, products you already use will be improved with AI capabilities, much like </a:t>
            </a:r>
            <a:r>
              <a:rPr lang="en-US" altLang="zh-CN" dirty="0" err="1"/>
              <a:t>Siri</a:t>
            </a:r>
            <a:r>
              <a:rPr lang="en-US" altLang="zh-CN" dirty="0"/>
              <a:t> was added as a feature to a new generation of Apple products. Automation, conversational platforms, </a:t>
            </a:r>
            <a:r>
              <a:rPr lang="en-US" altLang="zh-CN" i="1" dirty="0"/>
              <a:t>bots</a:t>
            </a:r>
            <a:r>
              <a:rPr lang="en-US" altLang="zh-CN" dirty="0"/>
              <a:t> and smart machines can be combined with large amounts of data to improve many technologies at home and in the workplace, from security intelligence to investment analysis.</a:t>
            </a:r>
          </a:p>
          <a:p>
            <a:endParaRPr lang="zh-CN" altLang="en-US" dirty="0"/>
          </a:p>
        </p:txBody>
      </p:sp>
    </p:spTree>
    <p:extLst>
      <p:ext uri="{BB962C8B-B14F-4D97-AF65-F5344CB8AC3E}">
        <p14:creationId xmlns:p14="http://schemas.microsoft.com/office/powerpoint/2010/main" val="2342198924"/>
      </p:ext>
    </p:extLst>
  </p:cSld>
  <p:clrMapOvr>
    <a:masterClrMapping/>
  </p:clrMapOvr>
  <p:transition spd="med">
    <p:cover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58888" y="1916113"/>
            <a:ext cx="7489576" cy="4114800"/>
          </a:xfrm>
        </p:spPr>
        <p:txBody>
          <a:bodyPr/>
          <a:lstStyle/>
          <a:p>
            <a:r>
              <a:rPr lang="zh-CN" altLang="en-US" dirty="0"/>
              <a:t>人工智能为现有产品增加了智能。在大多数情况下，</a:t>
            </a:r>
            <a:r>
              <a:rPr lang="en-US" altLang="zh-CN" dirty="0"/>
              <a:t>AI</a:t>
            </a:r>
            <a:r>
              <a:rPr lang="zh-CN" altLang="en-US" dirty="0"/>
              <a:t>不会作为一个单独的应用程序出售，而是使在用产品得到改进，就像</a:t>
            </a:r>
            <a:r>
              <a:rPr lang="en-US" altLang="zh-CN" dirty="0" err="1"/>
              <a:t>Siri</a:t>
            </a:r>
            <a:r>
              <a:rPr lang="zh-CN" altLang="en-US" dirty="0"/>
              <a:t>被添加到新一代苹果产品中一样。自动化、对话平台、机器人和智能机器可以与大量数据相结合，使安全智能、投资分析等许多家庭和工作场所的技术得以改进。</a:t>
            </a:r>
          </a:p>
          <a:p>
            <a:pPr marL="0" indent="0">
              <a:buNone/>
            </a:pPr>
            <a:endParaRPr lang="zh-CN" altLang="en-US" dirty="0"/>
          </a:p>
        </p:txBody>
      </p:sp>
    </p:spTree>
    <p:extLst>
      <p:ext uri="{BB962C8B-B14F-4D97-AF65-F5344CB8AC3E}">
        <p14:creationId xmlns:p14="http://schemas.microsoft.com/office/powerpoint/2010/main" val="2755941028"/>
      </p:ext>
    </p:extLst>
  </p:cSld>
  <p:clrMapOvr>
    <a:masterClrMapping/>
  </p:clrMapOvr>
  <p:transition spd="med">
    <p:cover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3528" y="1340768"/>
            <a:ext cx="7945760" cy="4690145"/>
          </a:xfrm>
        </p:spPr>
        <p:txBody>
          <a:bodyPr/>
          <a:lstStyle/>
          <a:p>
            <a:r>
              <a:rPr lang="en-US" altLang="zh-CN" dirty="0"/>
              <a:t>AI adapts through progressive learning algorithms to let the data do the programming. AI finds structure and </a:t>
            </a:r>
            <a:r>
              <a:rPr lang="en-US" altLang="zh-CN" i="1" dirty="0"/>
              <a:t>regularities</a:t>
            </a:r>
            <a:r>
              <a:rPr lang="en-US" altLang="zh-CN" dirty="0"/>
              <a:t> in data so that the algorithm acquires a skill: The algorithm becomes a classifier or a predictor. So, just as the algorithm can teach itself how to play chess, it can teach itself what product to recommend next online. And the models adapt when given new data. Back </a:t>
            </a:r>
            <a:r>
              <a:rPr lang="en-US" altLang="zh-CN" i="1" dirty="0"/>
              <a:t>propagation</a:t>
            </a:r>
            <a:r>
              <a:rPr lang="en-US" altLang="zh-CN" baseline="30000" dirty="0"/>
              <a:t>4</a:t>
            </a:r>
            <a:r>
              <a:rPr lang="en-US" altLang="zh-CN" dirty="0"/>
              <a:t> is an AI technique that allows the model to adjust, through training and added data, when the first answer is not quite right.</a:t>
            </a:r>
          </a:p>
          <a:p>
            <a:endParaRPr lang="zh-CN" altLang="en-US" dirty="0"/>
          </a:p>
        </p:txBody>
      </p:sp>
    </p:spTree>
    <p:extLst>
      <p:ext uri="{BB962C8B-B14F-4D97-AF65-F5344CB8AC3E}">
        <p14:creationId xmlns:p14="http://schemas.microsoft.com/office/powerpoint/2010/main" val="867219662"/>
      </p:ext>
    </p:extLst>
  </p:cSld>
  <p:clrMapOvr>
    <a:masterClrMapping/>
  </p:clrMapOvr>
  <p:transition spd="med">
    <p:cover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人工智能通过渐进式学习算法进行调整，让数据进行编程。人工智能在数据中发现结构和规律，使算法获得一种技能：算法成为分类器或预测器。因此，就像算法可以自学如何下棋一样，它也可以自学下一步应该推荐什么产品。当得到新的数据时，模型就会适应。反向传播是一种人工智能技术，当第一个答案不太正确时，它允许模型通过训练和添加数据来调整。</a:t>
            </a:r>
          </a:p>
          <a:p>
            <a:endParaRPr lang="zh-CN" altLang="en-US" dirty="0"/>
          </a:p>
        </p:txBody>
      </p:sp>
    </p:spTree>
    <p:extLst>
      <p:ext uri="{BB962C8B-B14F-4D97-AF65-F5344CB8AC3E}">
        <p14:creationId xmlns:p14="http://schemas.microsoft.com/office/powerpoint/2010/main" val="2712230813"/>
      </p:ext>
    </p:extLst>
  </p:cSld>
  <p:clrMapOvr>
    <a:masterClrMapping/>
  </p:clrMapOvr>
  <p:transition spd="med">
    <p:cover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AI analyzes more and deeper data using </a:t>
            </a:r>
            <a:r>
              <a:rPr lang="en-US" altLang="zh-CN" i="1" dirty="0"/>
              <a:t>neural</a:t>
            </a:r>
            <a:r>
              <a:rPr lang="en-US" altLang="zh-CN" dirty="0"/>
              <a:t> networks that have many hidden layers. Building a fraud detection</a:t>
            </a:r>
            <a:r>
              <a:rPr lang="en-US" altLang="zh-CN" baseline="30000" dirty="0"/>
              <a:t>5</a:t>
            </a:r>
            <a:r>
              <a:rPr lang="en-US" altLang="zh-CN" dirty="0"/>
              <a:t> system with five hidden layers was almost impossible a few years ago. All that has changed with incredible computer power and big data. You need lots of data to train deep learning models because they learn directly from the data. The more data you can feed them, the more accurate they become.</a:t>
            </a:r>
          </a:p>
          <a:p>
            <a:endParaRPr lang="zh-CN" altLang="en-US" dirty="0"/>
          </a:p>
        </p:txBody>
      </p:sp>
    </p:spTree>
    <p:extLst>
      <p:ext uri="{BB962C8B-B14F-4D97-AF65-F5344CB8AC3E}">
        <p14:creationId xmlns:p14="http://schemas.microsoft.com/office/powerpoint/2010/main" val="4060242580"/>
      </p:ext>
    </p:extLst>
  </p:cSld>
  <p:clrMapOvr>
    <a:masterClrMapping/>
  </p:clrMapOvr>
  <p:transition spd="med">
    <p:cover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人工智能使用具有许多隐藏层的神经网络分析更多和更深层次的数据。几年前，建立一个包含五个隐藏层的欺诈检测系统几乎是不可能的。这一切都因计算机的强大功能和大数据而改变。你需要大量的数据来训练深度学习模型，因为它们直接从数据中学习。你能提供给它们的数据越多，它们就越准确。</a:t>
            </a:r>
          </a:p>
          <a:p>
            <a:endParaRPr lang="zh-CN" altLang="en-US" dirty="0"/>
          </a:p>
        </p:txBody>
      </p:sp>
    </p:spTree>
    <p:extLst>
      <p:ext uri="{BB962C8B-B14F-4D97-AF65-F5344CB8AC3E}">
        <p14:creationId xmlns:p14="http://schemas.microsoft.com/office/powerpoint/2010/main" val="1292635418"/>
      </p:ext>
    </p:extLst>
  </p:cSld>
  <p:clrMapOvr>
    <a:masterClrMapping/>
  </p:clrMapOvr>
  <p:transition spd="med">
    <p:cover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58888" y="1268760"/>
            <a:ext cx="7273552" cy="4762153"/>
          </a:xfrm>
        </p:spPr>
        <p:txBody>
          <a:bodyPr/>
          <a:lstStyle/>
          <a:p>
            <a:r>
              <a:rPr lang="en-US" altLang="zh-CN" dirty="0"/>
              <a:t>AI achieves incredible accuracy through deep neural networks— which was previously impossible. For example, your interactions with </a:t>
            </a:r>
            <a:r>
              <a:rPr lang="en-US" altLang="zh-CN" dirty="0" err="1"/>
              <a:t>Alexa</a:t>
            </a:r>
            <a:r>
              <a:rPr lang="en-US" altLang="zh-CN" dirty="0"/>
              <a:t>, Google Search and Google Photos are all based on deep learning—and they keep getting more accurate the more we use them. In the medical field, AI techniques from deep learning, image classification and object recognition can now be used to find cancer on </a:t>
            </a:r>
            <a:r>
              <a:rPr lang="en-US" altLang="zh-CN" i="1" dirty="0"/>
              <a:t>MRIs</a:t>
            </a:r>
            <a:r>
              <a:rPr lang="en-US" altLang="zh-CN" dirty="0"/>
              <a:t> with the same accuracy as highly trained </a:t>
            </a:r>
            <a:r>
              <a:rPr lang="en-US" altLang="zh-CN" i="1" dirty="0"/>
              <a:t>radiologists</a:t>
            </a:r>
            <a:r>
              <a:rPr lang="en-US" altLang="zh-CN" dirty="0"/>
              <a:t>.</a:t>
            </a:r>
          </a:p>
          <a:p>
            <a:endParaRPr lang="zh-CN" altLang="en-US" dirty="0"/>
          </a:p>
        </p:txBody>
      </p:sp>
    </p:spTree>
    <p:extLst>
      <p:ext uri="{BB962C8B-B14F-4D97-AF65-F5344CB8AC3E}">
        <p14:creationId xmlns:p14="http://schemas.microsoft.com/office/powerpoint/2010/main" val="1139864907"/>
      </p:ext>
    </p:extLst>
  </p:cSld>
  <p:clrMapOvr>
    <a:masterClrMapping/>
  </p:clrMapOvr>
  <p:transition spd="med">
    <p:cover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人工智能通过深层神经网络实现了难以置信的准确性</a:t>
            </a:r>
            <a:r>
              <a:rPr lang="en-US" altLang="zh-CN" dirty="0"/>
              <a:t>——</a:t>
            </a:r>
            <a:r>
              <a:rPr lang="zh-CN" altLang="en-US" dirty="0"/>
              <a:t>这在以前是不可能的。例如，你与</a:t>
            </a:r>
            <a:r>
              <a:rPr lang="en-US" altLang="zh-CN" dirty="0" err="1"/>
              <a:t>Alexa</a:t>
            </a:r>
            <a:r>
              <a:rPr lang="zh-CN" altLang="en-US" dirty="0"/>
              <a:t>、谷歌搜索和谷歌照片的互动都是基于深度学习的</a:t>
            </a:r>
            <a:r>
              <a:rPr lang="en-US" altLang="zh-CN" dirty="0"/>
              <a:t>——</a:t>
            </a:r>
            <a:r>
              <a:rPr lang="zh-CN" altLang="en-US" dirty="0"/>
              <a:t>我们越使用它们，它们就越准确。在医学领域，来自深度学习、图像分类和目标识别的人工智能技术，现在可以像训练有素的放射科医生一样，在核磁共振成像上准确地发现癌症。</a:t>
            </a:r>
          </a:p>
          <a:p>
            <a:endParaRPr lang="zh-CN" altLang="en-US" dirty="0"/>
          </a:p>
        </p:txBody>
      </p:sp>
    </p:spTree>
    <p:extLst>
      <p:ext uri="{BB962C8B-B14F-4D97-AF65-F5344CB8AC3E}">
        <p14:creationId xmlns:p14="http://schemas.microsoft.com/office/powerpoint/2010/main" val="454666960"/>
      </p:ext>
    </p:extLst>
  </p:cSld>
  <p:clrMapOvr>
    <a:masterClrMapping/>
  </p:clrMapOvr>
  <p:transition spd="med">
    <p:cover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p:nvPr>
        </p:nvSpPr>
        <p:spPr>
          <a:xfrm>
            <a:off x="2411413" y="692150"/>
            <a:ext cx="4392612" cy="647700"/>
          </a:xfrm>
          <a:solidFill>
            <a:srgbClr val="FFFFFF"/>
          </a:solidFill>
          <a:ln>
            <a:solidFill>
              <a:srgbClr val="000000"/>
            </a:solidFill>
            <a:miter/>
          </a:ln>
        </p:spPr>
        <p:txBody>
          <a:bodyPr anchor="t"/>
          <a:lstStyle/>
          <a:p>
            <a:pPr eaLnBrk="1" hangingPunct="1"/>
            <a:r>
              <a:rPr lang="en-US" altLang="zh-CN" sz="3200" b="1" dirty="0" smtClean="0">
                <a:solidFill>
                  <a:schemeClr val="hlink"/>
                </a:solidFill>
                <a:latin typeface="Times New Roman" panose="02020603050405020304" pitchFamily="18" charset="0"/>
              </a:rPr>
              <a:t>Text A</a:t>
            </a:r>
            <a:endParaRPr lang="en-US" altLang="zh-CN" sz="3200" b="1" dirty="0">
              <a:solidFill>
                <a:schemeClr val="hlink"/>
              </a:solidFill>
              <a:latin typeface="Times New Roman" panose="02020603050405020304" pitchFamily="18" charset="0"/>
            </a:endParaRPr>
          </a:p>
        </p:txBody>
      </p:sp>
      <p:sp>
        <p:nvSpPr>
          <p:cNvPr id="27650" name="Rectangle 3"/>
          <p:cNvSpPr>
            <a:spLocks noGrp="1"/>
          </p:cNvSpPr>
          <p:nvPr>
            <p:ph idx="1"/>
          </p:nvPr>
        </p:nvSpPr>
        <p:spPr>
          <a:xfrm>
            <a:off x="395288" y="1628775"/>
            <a:ext cx="8748712" cy="5486400"/>
          </a:xfrm>
          <a:ln/>
        </p:spPr>
        <p:txBody>
          <a:bodyPr vert="horz" wrap="square" lIns="91440" tIns="45720" rIns="91440" bIns="45720" anchor="t"/>
          <a:lstStyle/>
          <a:p>
            <a:r>
              <a:rPr lang="en-US" altLang="zh-CN" dirty="0"/>
              <a:t>Artificial intelligence (AI), sometimes called machine intelligence, is intelligence demonstrated by machines, in contrast to the natural intelligence displayed by humans and other animals. In computer science AI research is defined as the study of “intelligent agents”: any device that perceives its environment and takes actions that maximize its chance of successfully achieving its goals. Colloquially, the term “artificial intelligence” is applied when a machine mimics “cognitive” functions that humans associate with other human minds, such as “learning” and “problem solving”.</a:t>
            </a:r>
          </a:p>
          <a:p>
            <a:pPr eaLnBrk="1" hangingPunct="1">
              <a:buNone/>
            </a:pPr>
            <a:r>
              <a:rPr lang="en-US" altLang="zh-CN" b="0" dirty="0" smtClean="0">
                <a:latin typeface="Times New Roman" panose="02020603050405020304" pitchFamily="18" charset="0"/>
              </a:rPr>
              <a:t>    </a:t>
            </a:r>
            <a:endParaRPr lang="en-US" altLang="zh-CN" b="0" dirty="0">
              <a:latin typeface="Times New Roman" panose="02020603050405020304" pitchFamily="18" charset="0"/>
            </a:endParaRPr>
          </a:p>
        </p:txBody>
      </p:sp>
    </p:spTree>
  </p:cSld>
  <p:clrMapOvr>
    <a:masterClrMapping/>
  </p:clrMapOvr>
  <p:transition spd="med">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58888" y="1916113"/>
            <a:ext cx="7561584" cy="4114800"/>
          </a:xfrm>
        </p:spPr>
        <p:txBody>
          <a:bodyPr/>
          <a:lstStyle/>
          <a:p>
            <a:r>
              <a:rPr lang="en-US" altLang="zh-CN" dirty="0"/>
              <a:t>AI gets the most out of data. When algorithms are self-learning, the data itself can become intellectual property. The answers are in the data; you just have to apply AI to get them out. Since the role of the data is now more important than ever before, it can create a competitive advantage. If you have the best data in a competitive industry, even if everyone is applying similar techniques, the best data will win.</a:t>
            </a:r>
          </a:p>
          <a:p>
            <a:endParaRPr lang="zh-CN" altLang="en-US" dirty="0"/>
          </a:p>
        </p:txBody>
      </p:sp>
    </p:spTree>
    <p:extLst>
      <p:ext uri="{BB962C8B-B14F-4D97-AF65-F5344CB8AC3E}">
        <p14:creationId xmlns:p14="http://schemas.microsoft.com/office/powerpoint/2010/main" val="3413354928"/>
      </p:ext>
    </p:extLst>
  </p:cSld>
  <p:clrMapOvr>
    <a:masterClrMapping/>
  </p:clrMapOvr>
  <p:transition spd="med">
    <p:cover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人工智能从数据中获取最多。当算法是自我学习时，数据本身可以成为知识产权，答案就在数据中。你只需要应用</a:t>
            </a:r>
            <a:r>
              <a:rPr lang="en-US" altLang="zh-CN" dirty="0"/>
              <a:t>AI</a:t>
            </a:r>
            <a:r>
              <a:rPr lang="zh-CN" altLang="en-US" dirty="0"/>
              <a:t>就可以把它们弄出来。由于数据的作用现在比以往任何时候都重要，它可以创造竞争优势。如果你在竞争激烈的行业中拥有最好的数据，即使每个人都在应用类似的技术，那最好的数据也会胜出。</a:t>
            </a:r>
          </a:p>
          <a:p>
            <a:endParaRPr lang="zh-CN" altLang="en-US" dirty="0"/>
          </a:p>
        </p:txBody>
      </p:sp>
    </p:spTree>
    <p:extLst>
      <p:ext uri="{BB962C8B-B14F-4D97-AF65-F5344CB8AC3E}">
        <p14:creationId xmlns:p14="http://schemas.microsoft.com/office/powerpoint/2010/main" val="4026681599"/>
      </p:ext>
    </p:extLst>
  </p:cSld>
  <p:clrMapOvr>
    <a:masterClrMapping/>
  </p:clrMapOvr>
  <p:transition spd="med">
    <p:cover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p:nvPr>
        </p:nvSpPr>
        <p:spPr>
          <a:xfrm>
            <a:off x="2411413" y="692150"/>
            <a:ext cx="4392612" cy="647700"/>
          </a:xfrm>
          <a:solidFill>
            <a:srgbClr val="FFFFFF"/>
          </a:solidFill>
          <a:ln>
            <a:solidFill>
              <a:srgbClr val="000000"/>
            </a:solidFill>
            <a:miter/>
          </a:ln>
        </p:spPr>
        <p:txBody>
          <a:bodyPr anchor="t"/>
          <a:lstStyle/>
          <a:p>
            <a:pPr eaLnBrk="1" hangingPunct="1"/>
            <a:r>
              <a:rPr lang="en-US" altLang="zh-CN" sz="3200" b="1" dirty="0" smtClean="0">
                <a:solidFill>
                  <a:schemeClr val="hlink"/>
                </a:solidFill>
                <a:latin typeface="Times New Roman" panose="02020603050405020304" pitchFamily="18" charset="0"/>
              </a:rPr>
              <a:t>Text B</a:t>
            </a:r>
            <a:endParaRPr lang="en-US" altLang="zh-CN" sz="3200" b="1" dirty="0">
              <a:solidFill>
                <a:schemeClr val="hlink"/>
              </a:solidFill>
              <a:latin typeface="Times New Roman" panose="02020603050405020304" pitchFamily="18" charset="0"/>
            </a:endParaRPr>
          </a:p>
        </p:txBody>
      </p:sp>
      <p:sp>
        <p:nvSpPr>
          <p:cNvPr id="27650" name="Rectangle 3"/>
          <p:cNvSpPr>
            <a:spLocks noGrp="1"/>
          </p:cNvSpPr>
          <p:nvPr>
            <p:ph idx="1"/>
          </p:nvPr>
        </p:nvSpPr>
        <p:spPr>
          <a:xfrm>
            <a:off x="395288" y="1628775"/>
            <a:ext cx="8748712" cy="5486400"/>
          </a:xfrm>
          <a:ln/>
        </p:spPr>
        <p:txBody>
          <a:bodyPr vert="horz" wrap="square" lIns="91440" tIns="45720" rIns="91440" bIns="45720" anchor="t"/>
          <a:lstStyle/>
          <a:p>
            <a:r>
              <a:rPr lang="en-US" altLang="zh-CN" dirty="0"/>
              <a:t>Artificial intelligence is everywhere, from Apple’s iPhone keyboard to Zillow’s home price estimates. There’s also a lot of stuff out there that marketers are calling AI, but really isn’t.</a:t>
            </a:r>
          </a:p>
          <a:p>
            <a:r>
              <a:rPr lang="en-US" altLang="zh-CN" dirty="0"/>
              <a:t>Perhaps things reached a new high point last month when </a:t>
            </a:r>
            <a:r>
              <a:rPr lang="en-US" altLang="zh-CN" dirty="0" err="1"/>
              <a:t>AlphaGo</a:t>
            </a:r>
            <a:r>
              <a:rPr lang="en-US" altLang="zh-CN" dirty="0"/>
              <a:t>, a virtual player of the ancient Chinese board game Go developed </a:t>
            </a:r>
            <a:r>
              <a:rPr lang="en-US" altLang="zh-CN" dirty="0" smtClean="0"/>
              <a:t>by Alphabet’s </a:t>
            </a:r>
            <a:r>
              <a:rPr lang="en-US" altLang="zh-CN" dirty="0" err="1"/>
              <a:t>DeepMind</a:t>
            </a:r>
            <a:r>
              <a:rPr lang="en-US" altLang="zh-CN" dirty="0"/>
              <a:t> AI research group, </a:t>
            </a:r>
            <a:r>
              <a:rPr lang="en-US" altLang="zh-CN" i="1" dirty="0"/>
              <a:t>trounced</a:t>
            </a:r>
            <a:r>
              <a:rPr lang="en-US" altLang="zh-CN" dirty="0"/>
              <a:t> the top human player in the world, China’s </a:t>
            </a:r>
            <a:r>
              <a:rPr lang="en-US" altLang="zh-CN" dirty="0" err="1"/>
              <a:t>Ke</a:t>
            </a:r>
            <a:r>
              <a:rPr lang="en-US" altLang="zh-CN" dirty="0"/>
              <a:t> </a:t>
            </a:r>
            <a:r>
              <a:rPr lang="en-US" altLang="zh-CN" dirty="0" err="1"/>
              <a:t>Jie</a:t>
            </a:r>
            <a:r>
              <a:rPr lang="en-US" altLang="zh-CN" dirty="0"/>
              <a:t>.</a:t>
            </a:r>
          </a:p>
          <a:p>
            <a:pPr eaLnBrk="1" hangingPunct="1">
              <a:buNone/>
            </a:pPr>
            <a:r>
              <a:rPr lang="en-US" altLang="zh-CN" b="0" dirty="0" smtClean="0">
                <a:latin typeface="Times New Roman" panose="02020603050405020304" pitchFamily="18" charset="0"/>
              </a:rPr>
              <a:t>    </a:t>
            </a:r>
            <a:endParaRPr lang="en-US" altLang="zh-CN" b="0" dirty="0">
              <a:latin typeface="Times New Roman" panose="02020603050405020304" pitchFamily="18" charset="0"/>
            </a:endParaRPr>
          </a:p>
        </p:txBody>
      </p:sp>
    </p:spTree>
    <p:extLst>
      <p:ext uri="{BB962C8B-B14F-4D97-AF65-F5344CB8AC3E}">
        <p14:creationId xmlns:p14="http://schemas.microsoft.com/office/powerpoint/2010/main" val="2905390281"/>
      </p:ext>
    </p:extLst>
  </p:cSld>
  <p:clrMapOvr>
    <a:masterClrMapping/>
  </p:clrMapOvr>
  <p:transition spd="med">
    <p:cover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从苹果的</a:t>
            </a:r>
            <a:r>
              <a:rPr lang="en-US" altLang="zh-CN" dirty="0"/>
              <a:t>iPhone</a:t>
            </a:r>
            <a:r>
              <a:rPr lang="zh-CN" altLang="en-US" dirty="0"/>
              <a:t>键盘到</a:t>
            </a:r>
            <a:r>
              <a:rPr lang="en-US" altLang="zh-CN" dirty="0"/>
              <a:t>Zillow</a:t>
            </a:r>
            <a:r>
              <a:rPr lang="zh-CN" altLang="en-US" dirty="0"/>
              <a:t>的房价估算，人工智能无处不在。市场上也有很多营销人员称之为人工智能的东西，但实际上并非如此。</a:t>
            </a:r>
          </a:p>
          <a:p>
            <a:r>
              <a:rPr lang="zh-CN" altLang="en-US" dirty="0"/>
              <a:t>上个月，由</a:t>
            </a:r>
            <a:r>
              <a:rPr lang="en-US" altLang="zh-CN" dirty="0"/>
              <a:t>Alphabet</a:t>
            </a:r>
            <a:r>
              <a:rPr lang="zh-CN" altLang="en-US" dirty="0"/>
              <a:t>旗下</a:t>
            </a:r>
            <a:r>
              <a:rPr lang="en-US" altLang="zh-CN" dirty="0" err="1"/>
              <a:t>DeepMind</a:t>
            </a:r>
            <a:r>
              <a:rPr lang="en-US" altLang="zh-CN" dirty="0"/>
              <a:t> AI</a:t>
            </a:r>
            <a:r>
              <a:rPr lang="zh-CN" altLang="en-US" dirty="0"/>
              <a:t>研究集团开发的围棋虚拟玩家</a:t>
            </a:r>
            <a:r>
              <a:rPr lang="en-US" altLang="zh-CN" dirty="0" err="1"/>
              <a:t>AlphaGo</a:t>
            </a:r>
            <a:r>
              <a:rPr lang="zh-CN" altLang="en-US" dirty="0"/>
              <a:t>击败了来自中国的世界顶级棋手柯洁（</a:t>
            </a:r>
            <a:r>
              <a:rPr lang="en-US" altLang="zh-CN" dirty="0" err="1"/>
              <a:t>Ke</a:t>
            </a:r>
            <a:r>
              <a:rPr lang="en-US" altLang="zh-CN" dirty="0"/>
              <a:t> </a:t>
            </a:r>
            <a:r>
              <a:rPr lang="en-US" altLang="zh-CN" dirty="0" err="1"/>
              <a:t>Jie</a:t>
            </a:r>
            <a:r>
              <a:rPr lang="zh-CN" altLang="en-US" dirty="0"/>
              <a:t>），让</a:t>
            </a:r>
            <a:r>
              <a:rPr lang="en-US" altLang="zh-CN" dirty="0"/>
              <a:t>AI</a:t>
            </a:r>
            <a:r>
              <a:rPr lang="zh-CN" altLang="en-US" dirty="0"/>
              <a:t>达到了一个新的高潮。</a:t>
            </a:r>
          </a:p>
          <a:p>
            <a:endParaRPr lang="zh-CN" altLang="en-US" dirty="0"/>
          </a:p>
        </p:txBody>
      </p:sp>
    </p:spTree>
    <p:extLst>
      <p:ext uri="{BB962C8B-B14F-4D97-AF65-F5344CB8AC3E}">
        <p14:creationId xmlns:p14="http://schemas.microsoft.com/office/powerpoint/2010/main" val="728123019"/>
      </p:ext>
    </p:extLst>
  </p:cSld>
  <p:clrMapOvr>
    <a:masterClrMapping/>
  </p:clrMapOvr>
  <p:transition spd="med">
    <p:cover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476672"/>
            <a:ext cx="8964488" cy="5554241"/>
          </a:xfrm>
        </p:spPr>
        <p:txBody>
          <a:bodyPr/>
          <a:lstStyle/>
          <a:p>
            <a:r>
              <a:rPr lang="en-US" altLang="zh-CN" dirty="0"/>
              <a:t>A moment of drama </a:t>
            </a:r>
            <a:r>
              <a:rPr lang="en-US" altLang="zh-CN" i="1" dirty="0"/>
              <a:t>encapsulates</a:t>
            </a:r>
            <a:r>
              <a:rPr lang="en-US" altLang="zh-CN" dirty="0"/>
              <a:t> the achievement: After </a:t>
            </a:r>
            <a:r>
              <a:rPr lang="en-US" altLang="zh-CN" dirty="0" err="1"/>
              <a:t>Jie</a:t>
            </a:r>
            <a:r>
              <a:rPr lang="en-US" altLang="zh-CN" dirty="0"/>
              <a:t> </a:t>
            </a:r>
            <a:r>
              <a:rPr lang="en-US" altLang="zh-CN" i="1" dirty="0"/>
              <a:t>resigned</a:t>
            </a:r>
            <a:r>
              <a:rPr lang="en-US" altLang="zh-CN" dirty="0"/>
              <a:t> in the second of three matches, the 19-year-old lingered in his chair, staring down at the board for several minutes, </a:t>
            </a:r>
            <a:r>
              <a:rPr lang="en-US" altLang="zh-CN" i="1" dirty="0"/>
              <a:t>fidgeting</a:t>
            </a:r>
            <a:r>
              <a:rPr lang="en-US" altLang="zh-CN" dirty="0"/>
              <a:t> with game pieces and </a:t>
            </a:r>
            <a:r>
              <a:rPr lang="en-US" altLang="zh-CN" i="1" dirty="0"/>
              <a:t>scratching</a:t>
            </a:r>
            <a:r>
              <a:rPr lang="en-US" altLang="zh-CN" dirty="0"/>
              <a:t> his head. </a:t>
            </a:r>
            <a:r>
              <a:rPr lang="en-US" altLang="zh-CN" dirty="0" err="1"/>
              <a:t>Aja</a:t>
            </a:r>
            <a:r>
              <a:rPr lang="en-US" altLang="zh-CN" dirty="0"/>
              <a:t> Huang, the </a:t>
            </a:r>
            <a:r>
              <a:rPr lang="en-US" altLang="zh-CN" dirty="0" err="1"/>
              <a:t>DeepMind</a:t>
            </a:r>
            <a:r>
              <a:rPr lang="en-US" altLang="zh-CN" dirty="0"/>
              <a:t> senior research scientist who was tasked with moving game pieces on behalf of </a:t>
            </a:r>
            <a:r>
              <a:rPr lang="en-US" altLang="zh-CN" dirty="0" err="1"/>
              <a:t>AlphaGo</a:t>
            </a:r>
            <a:r>
              <a:rPr lang="en-US" altLang="zh-CN" dirty="0"/>
              <a:t>, eventually got up from his chair and walked offstage, leaving </a:t>
            </a:r>
            <a:r>
              <a:rPr lang="en-US" altLang="zh-CN" dirty="0" err="1"/>
              <a:t>Jie</a:t>
            </a:r>
            <a:r>
              <a:rPr lang="en-US" altLang="zh-CN" dirty="0"/>
              <a:t> alone for a moment.</a:t>
            </a:r>
          </a:p>
          <a:p>
            <a:r>
              <a:rPr lang="en-US" altLang="zh-CN" dirty="0"/>
              <a:t>Still, it’s generally true that a human being like </a:t>
            </a:r>
            <a:r>
              <a:rPr lang="en-US" altLang="zh-CN" dirty="0" err="1"/>
              <a:t>Jie</a:t>
            </a:r>
            <a:r>
              <a:rPr lang="en-US" altLang="zh-CN" dirty="0"/>
              <a:t> has more brainpower than a computer. That’s because a person can perform a wide range of tasks better than machines, while a given computer program enhanced with AI like </a:t>
            </a:r>
            <a:r>
              <a:rPr lang="en-US" altLang="zh-CN" dirty="0" err="1"/>
              <a:t>AlphaGo</a:t>
            </a:r>
            <a:r>
              <a:rPr lang="en-US" altLang="zh-CN" dirty="0"/>
              <a:t> might be able to edge out a person at just a few things.</a:t>
            </a:r>
          </a:p>
          <a:p>
            <a:endParaRPr lang="zh-CN" altLang="en-US" dirty="0"/>
          </a:p>
        </p:txBody>
      </p:sp>
    </p:spTree>
    <p:extLst>
      <p:ext uri="{BB962C8B-B14F-4D97-AF65-F5344CB8AC3E}">
        <p14:creationId xmlns:p14="http://schemas.microsoft.com/office/powerpoint/2010/main" val="3987209770"/>
      </p:ext>
    </p:extLst>
  </p:cSld>
  <p:clrMapOvr>
    <a:masterClrMapping/>
  </p:clrMapOvr>
  <p:transition spd="med">
    <p:cover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58888" y="1556792"/>
            <a:ext cx="7489576" cy="4474121"/>
          </a:xfrm>
        </p:spPr>
        <p:txBody>
          <a:bodyPr/>
          <a:lstStyle/>
          <a:p>
            <a:r>
              <a:rPr lang="zh-CN" altLang="en-US" dirty="0"/>
              <a:t>在这背后有一个戏剧性的时刻：在三场比赛的第二场比赛中，</a:t>
            </a:r>
            <a:r>
              <a:rPr lang="en-US" altLang="zh-CN" dirty="0"/>
              <a:t>19</a:t>
            </a:r>
            <a:r>
              <a:rPr lang="zh-CN" altLang="en-US" dirty="0"/>
              <a:t>岁的柯洁几乎崩溃。他坐在椅子上，低头盯着棋盘看了几分钟，一边摆弄棋子，一边挠头。负责替</a:t>
            </a:r>
            <a:r>
              <a:rPr lang="en-US" altLang="zh-CN" dirty="0" err="1"/>
              <a:t>AlphaGo</a:t>
            </a:r>
            <a:r>
              <a:rPr lang="zh-CN" altLang="en-US" dirty="0"/>
              <a:t>移动棋子的</a:t>
            </a:r>
            <a:r>
              <a:rPr lang="en-US" altLang="zh-CN" dirty="0" err="1"/>
              <a:t>DeepMind</a:t>
            </a:r>
            <a:r>
              <a:rPr lang="zh-CN" altLang="en-US" dirty="0"/>
              <a:t>高级研究科学家</a:t>
            </a:r>
            <a:r>
              <a:rPr lang="en-US" altLang="zh-CN" dirty="0" err="1"/>
              <a:t>Aja</a:t>
            </a:r>
            <a:r>
              <a:rPr lang="en-US" altLang="zh-CN" dirty="0"/>
              <a:t> Huang</a:t>
            </a:r>
            <a:r>
              <a:rPr lang="zh-CN" altLang="en-US" dirty="0"/>
              <a:t>最终从椅子上站起来，走下舞台，让柯洁独自待了一会儿。</a:t>
            </a:r>
          </a:p>
          <a:p>
            <a:r>
              <a:rPr lang="zh-CN" altLang="en-US" dirty="0"/>
              <a:t>尽管如此，像柯洁这样的人确实比计算机更聪明。因为一个人可以比机器更好地执行各种各样的任务，而具有人工智能的计算机程序，例如</a:t>
            </a:r>
            <a:r>
              <a:rPr lang="en-US" altLang="zh-CN" dirty="0" err="1"/>
              <a:t>AlphaGo</a:t>
            </a:r>
            <a:r>
              <a:rPr lang="zh-CN" altLang="en-US" dirty="0"/>
              <a:t>，只能在某些事情上胜    过人。</a:t>
            </a:r>
          </a:p>
          <a:p>
            <a:endParaRPr lang="zh-CN" altLang="en-US" dirty="0"/>
          </a:p>
        </p:txBody>
      </p:sp>
    </p:spTree>
    <p:extLst>
      <p:ext uri="{BB962C8B-B14F-4D97-AF65-F5344CB8AC3E}">
        <p14:creationId xmlns:p14="http://schemas.microsoft.com/office/powerpoint/2010/main" val="3807443295"/>
      </p:ext>
    </p:extLst>
  </p:cSld>
  <p:clrMapOvr>
    <a:masterClrMapping/>
  </p:clrMapOvr>
  <p:transition spd="med">
    <p:cover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But the prospect of AI becoming smarter than people at most tasks is the single biggest thing that drives debates about effects on employment, creativity and even human existence.</a:t>
            </a:r>
          </a:p>
          <a:p>
            <a:r>
              <a:rPr lang="en-US" altLang="zh-CN" dirty="0"/>
              <a:t>Here’s an overview of what AI really is, and what the biggest companies are doing with it.</a:t>
            </a:r>
          </a:p>
          <a:p>
            <a:endParaRPr lang="zh-CN" altLang="en-US" dirty="0"/>
          </a:p>
        </p:txBody>
      </p:sp>
    </p:spTree>
    <p:extLst>
      <p:ext uri="{BB962C8B-B14F-4D97-AF65-F5344CB8AC3E}">
        <p14:creationId xmlns:p14="http://schemas.microsoft.com/office/powerpoint/2010/main" val="3273169679"/>
      </p:ext>
    </p:extLst>
  </p:cSld>
  <p:clrMapOvr>
    <a:masterClrMapping/>
  </p:clrMapOvr>
  <p:transition spd="med">
    <p:cover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但是，在一些任务中人工智能表现得比人类聪明，因此引发了关于就业、创造力乃至人类生存影响的争论。</a:t>
            </a:r>
          </a:p>
          <a:p>
            <a:r>
              <a:rPr lang="zh-CN" altLang="en-US" dirty="0"/>
              <a:t>以下是关于人工智能的概述，以及大公司正在用它做什么。</a:t>
            </a:r>
          </a:p>
          <a:p>
            <a:endParaRPr lang="zh-CN" altLang="en-US" dirty="0"/>
          </a:p>
        </p:txBody>
      </p:sp>
    </p:spTree>
    <p:extLst>
      <p:ext uri="{BB962C8B-B14F-4D97-AF65-F5344CB8AC3E}">
        <p14:creationId xmlns:p14="http://schemas.microsoft.com/office/powerpoint/2010/main" val="273477402"/>
      </p:ext>
    </p:extLst>
  </p:cSld>
  <p:clrMapOvr>
    <a:masterClrMapping/>
  </p:clrMapOvr>
  <p:transition spd="med">
    <p:cover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So what is AI, really?</a:t>
            </a:r>
          </a:p>
          <a:p>
            <a:r>
              <a:rPr lang="en-US" altLang="zh-CN" dirty="0"/>
              <a:t>Given that everybody’s talking about AI now, you would think it’s new. But the underlying techniques are not. The field got its start in the mid-twentieth century, and one of its most popular methods came about in the 1980s.</a:t>
            </a:r>
          </a:p>
          <a:p>
            <a:endParaRPr lang="zh-CN" altLang="en-US" dirty="0"/>
          </a:p>
        </p:txBody>
      </p:sp>
    </p:spTree>
    <p:extLst>
      <p:ext uri="{BB962C8B-B14F-4D97-AF65-F5344CB8AC3E}">
        <p14:creationId xmlns:p14="http://schemas.microsoft.com/office/powerpoint/2010/main" val="1109458414"/>
      </p:ext>
    </p:extLst>
  </p:cSld>
  <p:clrMapOvr>
    <a:masterClrMapping/>
  </p:clrMapOvr>
  <p:transition spd="med">
    <p:cover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那么</a:t>
            </a:r>
            <a:r>
              <a:rPr lang="en-US" altLang="zh-CN" dirty="0"/>
              <a:t>AI</a:t>
            </a:r>
            <a:r>
              <a:rPr lang="zh-CN" altLang="en-US" dirty="0"/>
              <a:t>到底是什么呢</a:t>
            </a:r>
            <a:r>
              <a:rPr lang="en-US" altLang="zh-CN" dirty="0"/>
              <a:t>?</a:t>
            </a:r>
            <a:endParaRPr lang="zh-CN" altLang="en-US" dirty="0"/>
          </a:p>
          <a:p>
            <a:r>
              <a:rPr lang="zh-CN" altLang="en-US" dirty="0"/>
              <a:t>因为现在每个人都在谈论人工智能，你可能会认为它是新的。但它的基本技术并不新。这个领域在</a:t>
            </a:r>
            <a:r>
              <a:rPr lang="en-US" altLang="zh-CN" dirty="0"/>
              <a:t>20</a:t>
            </a:r>
            <a:r>
              <a:rPr lang="zh-CN" altLang="en-US" dirty="0"/>
              <a:t>世纪中期开始发展，最流行的方法之一出现在</a:t>
            </a:r>
            <a:r>
              <a:rPr lang="en-US" altLang="zh-CN" dirty="0"/>
              <a:t>20</a:t>
            </a:r>
            <a:r>
              <a:rPr lang="zh-CN" altLang="en-US" dirty="0"/>
              <a:t>世纪</a:t>
            </a:r>
            <a:r>
              <a:rPr lang="en-US" altLang="zh-CN" dirty="0"/>
              <a:t>80</a:t>
            </a:r>
            <a:r>
              <a:rPr lang="zh-CN" altLang="en-US" dirty="0"/>
              <a:t>年代。</a:t>
            </a:r>
          </a:p>
          <a:p>
            <a:endParaRPr lang="zh-CN" altLang="en-US" dirty="0"/>
          </a:p>
        </p:txBody>
      </p:sp>
    </p:spTree>
    <p:extLst>
      <p:ext uri="{BB962C8B-B14F-4D97-AF65-F5344CB8AC3E}">
        <p14:creationId xmlns:p14="http://schemas.microsoft.com/office/powerpoint/2010/main" val="1903196644"/>
      </p:ext>
    </p:extLst>
  </p:cSld>
  <p:clrMapOvr>
    <a:masterClrMapping/>
  </p:clrMapOvr>
  <p:transition spd="med">
    <p:cover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098578"/>
          </a:xfrm>
        </p:spPr>
        <p:txBody>
          <a:bodyPr/>
          <a:lstStyle/>
          <a:p>
            <a:r>
              <a:rPr lang="en-US" altLang="zh-CN" b="1" dirty="0" smtClean="0"/>
              <a:t/>
            </a:r>
            <a:br>
              <a:rPr lang="en-US" altLang="zh-CN" b="1" dirty="0" smtClean="0"/>
            </a:br>
            <a:r>
              <a:rPr lang="en-US" altLang="zh-CN" b="1" dirty="0"/>
              <a:t/>
            </a:r>
            <a:br>
              <a:rPr lang="en-US" altLang="zh-CN" b="1" dirty="0"/>
            </a:br>
            <a:r>
              <a:rPr lang="en-US" altLang="zh-CN" b="1" dirty="0" smtClean="0"/>
              <a:t/>
            </a:r>
            <a:br>
              <a:rPr lang="en-US" altLang="zh-CN" b="1" dirty="0" smtClean="0"/>
            </a:br>
            <a:r>
              <a:rPr lang="en-US" altLang="zh-CN" b="1" dirty="0"/>
              <a:t/>
            </a:r>
            <a:br>
              <a:rPr lang="en-US" altLang="zh-CN" b="1" dirty="0"/>
            </a:br>
            <a:endParaRPr lang="zh-CN" altLang="en-US" dirty="0"/>
          </a:p>
        </p:txBody>
      </p:sp>
      <p:sp>
        <p:nvSpPr>
          <p:cNvPr id="5" name="内容占位符 4"/>
          <p:cNvSpPr>
            <a:spLocks noGrp="1"/>
          </p:cNvSpPr>
          <p:nvPr>
            <p:ph idx="1"/>
          </p:nvPr>
        </p:nvSpPr>
        <p:spPr/>
        <p:txBody>
          <a:bodyPr/>
          <a:lstStyle/>
          <a:p>
            <a:r>
              <a:rPr lang="zh-CN" altLang="en-US" dirty="0"/>
              <a:t>人工智能（</a:t>
            </a:r>
            <a:r>
              <a:rPr lang="en-US" altLang="zh-CN" dirty="0"/>
              <a:t>AI</a:t>
            </a:r>
            <a:r>
              <a:rPr lang="zh-CN" altLang="en-US" dirty="0"/>
              <a:t>），有时被称为机器智能。与人类和其他动物展示的天生智能不同，人工智能是由机器展示的智能。在计算机科学中，人工智能研究被定义为对“智能主体”的研究：能够感知环境，并采取行动以成功实现目标的智能机器。一般来说，“人工智能”一词是指机器模仿人类的“认知”功能和智能行为，如“学习”和“解决问题”等</a:t>
            </a:r>
          </a:p>
          <a:p>
            <a:pPr marL="0" indent="0">
              <a:buNone/>
            </a:pPr>
            <a:endParaRPr lang="zh-CN" altLang="en-US" dirty="0"/>
          </a:p>
        </p:txBody>
      </p:sp>
    </p:spTree>
    <p:extLst>
      <p:ext uri="{BB962C8B-B14F-4D97-AF65-F5344CB8AC3E}">
        <p14:creationId xmlns:p14="http://schemas.microsoft.com/office/powerpoint/2010/main" val="864401539"/>
      </p:ext>
    </p:extLst>
  </p:cSld>
  <p:clrMapOvr>
    <a:masterClrMapping/>
  </p:clrMapOvr>
  <p:transition spd="med">
    <p:cover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AI first took hold in the 1950s. While some of its underlying concepts predate it, the term itself dates to 1956, when John McCarthy, a math professor at Dartmouth College, proposed a summer research project based on the idea that “every aspect of learning or any other feature of intelligence can in principle be so precisely described that a machine can be made to </a:t>
            </a:r>
            <a:r>
              <a:rPr lang="en-US" altLang="zh-CN" i="1" dirty="0"/>
              <a:t>simulate</a:t>
            </a:r>
            <a:r>
              <a:rPr lang="en-US" altLang="zh-CN" dirty="0"/>
              <a:t> it.”</a:t>
            </a:r>
          </a:p>
          <a:p>
            <a:endParaRPr lang="zh-CN" altLang="en-US" dirty="0"/>
          </a:p>
        </p:txBody>
      </p:sp>
    </p:spTree>
    <p:extLst>
      <p:ext uri="{BB962C8B-B14F-4D97-AF65-F5344CB8AC3E}">
        <p14:creationId xmlns:p14="http://schemas.microsoft.com/office/powerpoint/2010/main" val="2597049965"/>
      </p:ext>
    </p:extLst>
  </p:cSld>
  <p:clrMapOvr>
    <a:masterClrMapping/>
  </p:clrMapOvr>
  <p:transition spd="med">
    <p:cover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人工智能首次出现是在</a:t>
            </a:r>
            <a:r>
              <a:rPr lang="en-US" altLang="zh-CN" dirty="0"/>
              <a:t>20</a:t>
            </a:r>
            <a:r>
              <a:rPr lang="zh-CN" altLang="en-US" dirty="0"/>
              <a:t>世纪</a:t>
            </a:r>
            <a:r>
              <a:rPr lang="en-US" altLang="zh-CN" dirty="0"/>
              <a:t>50</a:t>
            </a:r>
            <a:r>
              <a:rPr lang="zh-CN" altLang="en-US" dirty="0"/>
              <a:t>年代。虽然它的一些基础概念在此之前就已经出现</a:t>
            </a:r>
            <a:r>
              <a:rPr lang="en-US" altLang="zh-CN" dirty="0"/>
              <a:t>,</a:t>
            </a:r>
            <a:r>
              <a:rPr lang="zh-CN" altLang="en-US" dirty="0"/>
              <a:t>但这个术语本身始于</a:t>
            </a:r>
            <a:r>
              <a:rPr lang="en-US" altLang="zh-CN" dirty="0"/>
              <a:t>1956</a:t>
            </a:r>
            <a:r>
              <a:rPr lang="zh-CN" altLang="en-US" dirty="0"/>
              <a:t>年，由</a:t>
            </a:r>
            <a:r>
              <a:rPr lang="en-US" altLang="zh-CN" dirty="0"/>
              <a:t>Dartmouth</a:t>
            </a:r>
            <a:r>
              <a:rPr lang="zh-CN" altLang="en-US" dirty="0"/>
              <a:t>大学的数学教授约翰</a:t>
            </a:r>
            <a:r>
              <a:rPr lang="en-US" altLang="zh-CN" dirty="0"/>
              <a:t>·</a:t>
            </a:r>
            <a:r>
              <a:rPr lang="zh-CN" altLang="en-US" dirty="0"/>
              <a:t>麦卡锡提出，他认为   “机器可以模拟学习和智力的其他方面”。</a:t>
            </a:r>
          </a:p>
          <a:p>
            <a:endParaRPr lang="zh-CN" altLang="en-US" dirty="0"/>
          </a:p>
        </p:txBody>
      </p:sp>
    </p:spTree>
    <p:extLst>
      <p:ext uri="{BB962C8B-B14F-4D97-AF65-F5344CB8AC3E}">
        <p14:creationId xmlns:p14="http://schemas.microsoft.com/office/powerpoint/2010/main" val="376641959"/>
      </p:ext>
    </p:extLst>
  </p:cSld>
  <p:clrMapOvr>
    <a:masterClrMapping/>
  </p:clrMapOvr>
  <p:transition spd="med">
    <p:cover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In the next few years AI research labs popped up at the Massachusetts Institute of Technology (MIT) and Stanford University. Research touched on computer chess, robotics and natural-language communication.</a:t>
            </a:r>
          </a:p>
          <a:p>
            <a:endParaRPr lang="zh-CN" altLang="en-US" dirty="0"/>
          </a:p>
        </p:txBody>
      </p:sp>
    </p:spTree>
    <p:extLst>
      <p:ext uri="{BB962C8B-B14F-4D97-AF65-F5344CB8AC3E}">
        <p14:creationId xmlns:p14="http://schemas.microsoft.com/office/powerpoint/2010/main" val="3083927606"/>
      </p:ext>
    </p:extLst>
  </p:cSld>
  <p:clrMapOvr>
    <a:masterClrMapping/>
  </p:clrMapOvr>
  <p:transition spd="med">
    <p:cover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在接下来的几年里，麻省理工学院（</a:t>
            </a:r>
            <a:r>
              <a:rPr lang="en-US" altLang="zh-CN" dirty="0"/>
              <a:t>MIT</a:t>
            </a:r>
            <a:r>
              <a:rPr lang="zh-CN" altLang="en-US" dirty="0"/>
              <a:t>）和斯坦福大学（</a:t>
            </a:r>
            <a:r>
              <a:rPr lang="en-US" altLang="zh-CN" dirty="0"/>
              <a:t>Stanford University</a:t>
            </a:r>
            <a:r>
              <a:rPr lang="zh-CN" altLang="en-US" dirty="0"/>
              <a:t>）成立了人工智能研究实验室，研究涉及计算机象棋、机器人和自然语言交流。</a:t>
            </a:r>
          </a:p>
          <a:p>
            <a:endParaRPr lang="zh-CN" altLang="en-US" dirty="0"/>
          </a:p>
        </p:txBody>
      </p:sp>
    </p:spTree>
    <p:extLst>
      <p:ext uri="{BB962C8B-B14F-4D97-AF65-F5344CB8AC3E}">
        <p14:creationId xmlns:p14="http://schemas.microsoft.com/office/powerpoint/2010/main" val="4048050775"/>
      </p:ext>
    </p:extLst>
  </p:cSld>
  <p:clrMapOvr>
    <a:masterClrMapping/>
  </p:clrMapOvr>
  <p:transition spd="med">
    <p:cover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58888" y="1484784"/>
            <a:ext cx="7489576" cy="4546129"/>
          </a:xfrm>
        </p:spPr>
        <p:txBody>
          <a:bodyPr/>
          <a:lstStyle/>
          <a:p>
            <a:r>
              <a:rPr lang="en-US" altLang="zh-CN" dirty="0"/>
              <a:t>Interest in the field fluctuated over time. AI winters came in the 1970s and 1980s as public interest waned and outside funding dried up. Startups boasting promising capabilities and venture capital backing in the mid-1980s abruptly disappeared, as John </a:t>
            </a:r>
            <a:r>
              <a:rPr lang="en-US" altLang="zh-CN" dirty="0" err="1"/>
              <a:t>Markoff</a:t>
            </a:r>
            <a:r>
              <a:rPr lang="en-US" altLang="zh-CN" dirty="0"/>
              <a:t> detailed in his 2015 book “Machines of Loving Grace.”</a:t>
            </a:r>
          </a:p>
          <a:p>
            <a:r>
              <a:rPr lang="en-US" altLang="zh-CN" dirty="0"/>
              <a:t>There are several other terms you often hear in connection to AI.</a:t>
            </a:r>
          </a:p>
          <a:p>
            <a:endParaRPr lang="zh-CN" altLang="en-US" dirty="0"/>
          </a:p>
        </p:txBody>
      </p:sp>
    </p:spTree>
    <p:extLst>
      <p:ext uri="{BB962C8B-B14F-4D97-AF65-F5344CB8AC3E}">
        <p14:creationId xmlns:p14="http://schemas.microsoft.com/office/powerpoint/2010/main" val="493122158"/>
      </p:ext>
    </p:extLst>
  </p:cSld>
  <p:clrMapOvr>
    <a:masterClrMapping/>
  </p:clrMapOvr>
  <p:transition spd="med">
    <p:cover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人们对这一领域的兴趣随着时间而发生了变化。随着公众兴趣的减退和外部资金的枯竭，</a:t>
            </a:r>
            <a:r>
              <a:rPr lang="en-US" altLang="zh-CN" dirty="0"/>
              <a:t>20</a:t>
            </a:r>
            <a:r>
              <a:rPr lang="zh-CN" altLang="en-US" dirty="0"/>
              <a:t>世纪</a:t>
            </a:r>
            <a:r>
              <a:rPr lang="en-US" altLang="zh-CN" dirty="0"/>
              <a:t>70</a:t>
            </a:r>
            <a:r>
              <a:rPr lang="zh-CN" altLang="en-US" dirty="0"/>
              <a:t>年代和</a:t>
            </a:r>
            <a:r>
              <a:rPr lang="en-US" altLang="zh-CN" dirty="0"/>
              <a:t>80</a:t>
            </a:r>
            <a:r>
              <a:rPr lang="zh-CN" altLang="en-US" dirty="0"/>
              <a:t>年代成了人工智能的寒冬。正如约翰</a:t>
            </a:r>
            <a:r>
              <a:rPr lang="en-US" altLang="zh-CN" dirty="0"/>
              <a:t>·</a:t>
            </a:r>
            <a:r>
              <a:rPr lang="zh-CN" altLang="en-US" dirty="0"/>
              <a:t>马尔科夫（</a:t>
            </a:r>
            <a:r>
              <a:rPr lang="en-US" altLang="zh-CN" dirty="0"/>
              <a:t>John </a:t>
            </a:r>
            <a:r>
              <a:rPr lang="en-US" altLang="zh-CN" dirty="0" err="1"/>
              <a:t>Markoff</a:t>
            </a:r>
            <a:r>
              <a:rPr lang="zh-CN" altLang="en-US" dirty="0"/>
              <a:t>）在</a:t>
            </a:r>
            <a:r>
              <a:rPr lang="en-US" altLang="zh-CN" dirty="0"/>
              <a:t>2015</a:t>
            </a:r>
            <a:r>
              <a:rPr lang="zh-CN" altLang="en-US" dirty="0"/>
              <a:t>年出版的</a:t>
            </a:r>
            <a:r>
              <a:rPr lang="en-US" altLang="zh-CN" i="1" dirty="0"/>
              <a:t>Machines of Loving Grace</a:t>
            </a:r>
            <a:r>
              <a:rPr lang="zh-CN" altLang="en-US" dirty="0"/>
              <a:t>一书中所详述的那样，在</a:t>
            </a:r>
            <a:r>
              <a:rPr lang="en-US" altLang="zh-CN" dirty="0"/>
              <a:t>20</a:t>
            </a:r>
            <a:r>
              <a:rPr lang="zh-CN" altLang="en-US" dirty="0"/>
              <a:t>世纪</a:t>
            </a:r>
            <a:r>
              <a:rPr lang="en-US" altLang="zh-CN" dirty="0"/>
              <a:t>80</a:t>
            </a:r>
            <a:r>
              <a:rPr lang="zh-CN" altLang="en-US" dirty="0"/>
              <a:t>年代中期，那些拥有良好能力和风险资本支持的初创企业突然消失了。</a:t>
            </a:r>
          </a:p>
          <a:p>
            <a:r>
              <a:rPr lang="zh-CN" altLang="en-US" dirty="0"/>
              <a:t>下面是几个你经常听到过的与人工智能有关的术语。</a:t>
            </a:r>
          </a:p>
          <a:p>
            <a:endParaRPr lang="zh-CN" altLang="en-US" dirty="0"/>
          </a:p>
        </p:txBody>
      </p:sp>
    </p:spTree>
    <p:extLst>
      <p:ext uri="{BB962C8B-B14F-4D97-AF65-F5344CB8AC3E}">
        <p14:creationId xmlns:p14="http://schemas.microsoft.com/office/powerpoint/2010/main" val="1908144282"/>
      </p:ext>
    </p:extLst>
  </p:cSld>
  <p:clrMapOvr>
    <a:masterClrMapping/>
  </p:clrMapOvr>
  <p:transition spd="med">
    <p:cover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620688"/>
            <a:ext cx="8229600" cy="1143000"/>
          </a:xfrm>
        </p:spPr>
        <p:txBody>
          <a:bodyPr/>
          <a:lstStyle/>
          <a:p>
            <a:endParaRPr lang="zh-CN" altLang="en-US"/>
          </a:p>
        </p:txBody>
      </p:sp>
      <p:sp>
        <p:nvSpPr>
          <p:cNvPr id="3" name="内容占位符 2"/>
          <p:cNvSpPr>
            <a:spLocks noGrp="1"/>
          </p:cNvSpPr>
          <p:nvPr>
            <p:ph idx="1"/>
          </p:nvPr>
        </p:nvSpPr>
        <p:spPr>
          <a:xfrm>
            <a:off x="539552" y="476672"/>
            <a:ext cx="8280920" cy="6048672"/>
          </a:xfrm>
        </p:spPr>
        <p:txBody>
          <a:bodyPr/>
          <a:lstStyle/>
          <a:p>
            <a:r>
              <a:rPr lang="en-US" altLang="zh-CN" dirty="0"/>
              <a:t>Machine learning generally </a:t>
            </a:r>
            <a:r>
              <a:rPr lang="en-US" altLang="zh-CN" i="1" dirty="0"/>
              <a:t>entails</a:t>
            </a:r>
            <a:r>
              <a:rPr lang="en-US" altLang="zh-CN" dirty="0"/>
              <a:t> teaching a machine how to do a particular thing, like recognizing a number, by feeding it a bunch of data and then directing it to make predictions on new data.</a:t>
            </a:r>
          </a:p>
          <a:p>
            <a:r>
              <a:rPr lang="en-US" altLang="zh-CN" dirty="0"/>
              <a:t>The big deal about machine learning now is that it’s getting easier to invent software that can learn over time and get smarter as it accumulates more and more data. Machine learning often requires people to hand-engineer certain features for the machine to look for, which can be complex and time-consuming.</a:t>
            </a:r>
          </a:p>
          <a:p>
            <a:endParaRPr lang="zh-CN" altLang="en-US" dirty="0"/>
          </a:p>
        </p:txBody>
      </p:sp>
    </p:spTree>
    <p:extLst>
      <p:ext uri="{BB962C8B-B14F-4D97-AF65-F5344CB8AC3E}">
        <p14:creationId xmlns:p14="http://schemas.microsoft.com/office/powerpoint/2010/main" val="3891833079"/>
      </p:ext>
    </p:extLst>
  </p:cSld>
  <p:clrMapOvr>
    <a:masterClrMapping/>
  </p:clrMapOvr>
  <p:transition spd="med">
    <p:cover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机器学习通常需要教会机器如何做一件特定的事情，例如识别一个数字，给它输入一组数据，然后引导它对新数据进行预测。</a:t>
            </a:r>
          </a:p>
          <a:p>
            <a:r>
              <a:rPr lang="zh-CN" altLang="en-US" dirty="0"/>
              <a:t>现在机器学习的重要之处在于，随着时间的推移，随着积累越来越多的数据，开发出能够学习并变得更智能的软件变得越来越容易。机器学习通常需要人们手工设计某些特性，以便机器寻找，这可能是复杂和耗时的。</a:t>
            </a:r>
          </a:p>
          <a:p>
            <a:endParaRPr lang="zh-CN" altLang="en-US" dirty="0"/>
          </a:p>
        </p:txBody>
      </p:sp>
    </p:spTree>
    <p:extLst>
      <p:ext uri="{BB962C8B-B14F-4D97-AF65-F5344CB8AC3E}">
        <p14:creationId xmlns:p14="http://schemas.microsoft.com/office/powerpoint/2010/main" val="1035699825"/>
      </p:ext>
    </p:extLst>
  </p:cSld>
  <p:clrMapOvr>
    <a:masterClrMapping/>
  </p:clrMapOvr>
  <p:transition spd="med">
    <p:cover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908720"/>
            <a:ext cx="9108504" cy="5122193"/>
          </a:xfrm>
        </p:spPr>
        <p:txBody>
          <a:bodyPr/>
          <a:lstStyle/>
          <a:p>
            <a:r>
              <a:rPr lang="en-US" altLang="zh-CN" dirty="0"/>
              <a:t>Deep learning is one type of machine learning that demands less hand-engineering of features. Often the approach involves artificial neural networks, a mathematical system loosely inspired by the way neurons work together in the human brain. Neuroscientist Warren McCulloch and mathematician Walter Pitts came up with the first such system in 1943. Through the years, researchers advanced the concept with various techniques, including adding multiple layers. With each </a:t>
            </a:r>
            <a:r>
              <a:rPr lang="en-US" altLang="zh-CN" i="1" dirty="0"/>
              <a:t>successive</a:t>
            </a:r>
            <a:r>
              <a:rPr lang="en-US" altLang="zh-CN" dirty="0"/>
              <a:t> layer, higher-level features could be detected in the original data to make a better prediction. The layers pick out features in the data themselves. But using more layers demands more computing power.</a:t>
            </a:r>
          </a:p>
          <a:p>
            <a:endParaRPr lang="zh-CN" altLang="en-US" dirty="0"/>
          </a:p>
        </p:txBody>
      </p:sp>
    </p:spTree>
    <p:extLst>
      <p:ext uri="{BB962C8B-B14F-4D97-AF65-F5344CB8AC3E}">
        <p14:creationId xmlns:p14="http://schemas.microsoft.com/office/powerpoint/2010/main" val="1051901726"/>
      </p:ext>
    </p:extLst>
  </p:cSld>
  <p:clrMapOvr>
    <a:masterClrMapping/>
  </p:clrMapOvr>
  <p:transition spd="med">
    <p:cover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58888" y="1916113"/>
            <a:ext cx="7561584" cy="4114800"/>
          </a:xfrm>
        </p:spPr>
        <p:txBody>
          <a:bodyPr/>
          <a:lstStyle/>
          <a:p>
            <a:r>
              <a:rPr lang="zh-CN" altLang="en-US" dirty="0"/>
              <a:t>深度学习是一种机器学习，它对功能的手工操作要求较少。这种方法通常涉及人工神经网络，这是一种数学系统，其灵感来自于人类大脑中神经元协同工作的方式。神经学家沃伦</a:t>
            </a:r>
            <a:r>
              <a:rPr lang="en-US" altLang="zh-CN" dirty="0"/>
              <a:t>·</a:t>
            </a:r>
            <a:r>
              <a:rPr lang="zh-CN" altLang="en-US" dirty="0"/>
              <a:t>麦卡洛克和数学家沃尔特</a:t>
            </a:r>
            <a:r>
              <a:rPr lang="en-US" altLang="zh-CN" dirty="0"/>
              <a:t>·</a:t>
            </a:r>
            <a:r>
              <a:rPr lang="zh-CN" altLang="en-US" dirty="0"/>
              <a:t>皮茨在</a:t>
            </a:r>
            <a:r>
              <a:rPr lang="en-US" altLang="zh-CN" dirty="0"/>
              <a:t>1943</a:t>
            </a:r>
            <a:r>
              <a:rPr lang="zh-CN" altLang="en-US" dirty="0"/>
              <a:t>年第一次提出了这样的系统。多年来，研究人员通过各种技术发展了这一概念，其中包括多层感知技术。对于每一个连续的层，可以在原始数据中检测到更高层次的特征，从而做出更好的预测。这些层在数据本身中挑选特征，但是使用更多的层需要更多的计算能力。</a:t>
            </a:r>
          </a:p>
          <a:p>
            <a:endParaRPr lang="zh-CN" altLang="en-US" dirty="0"/>
          </a:p>
        </p:txBody>
      </p:sp>
    </p:spTree>
    <p:extLst>
      <p:ext uri="{BB962C8B-B14F-4D97-AF65-F5344CB8AC3E}">
        <p14:creationId xmlns:p14="http://schemas.microsoft.com/office/powerpoint/2010/main" val="1674691426"/>
      </p:ext>
    </p:extLst>
  </p:cSld>
  <p:clrMapOvr>
    <a:masterClrMapping/>
  </p:clrMapOvr>
  <p:transition spd="med">
    <p:cover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124744"/>
            <a:ext cx="8496944" cy="4906169"/>
          </a:xfrm>
        </p:spPr>
        <p:txBody>
          <a:bodyPr/>
          <a:lstStyle/>
          <a:p>
            <a:r>
              <a:rPr lang="en-US" altLang="zh-CN" dirty="0"/>
              <a:t>For years, it was thought that computers would never be more powerful than the human brain, but as development has </a:t>
            </a:r>
            <a:r>
              <a:rPr lang="en-US" altLang="zh-CN" i="1" dirty="0"/>
              <a:t>accelerated</a:t>
            </a:r>
            <a:r>
              <a:rPr lang="en-US" altLang="zh-CN" dirty="0"/>
              <a:t> in modern times, this has proven to be not the case.</a:t>
            </a:r>
          </a:p>
          <a:p>
            <a:r>
              <a:rPr lang="en-US" altLang="zh-CN" dirty="0"/>
              <a:t>AI as a concept refers to computing hardware being able to </a:t>
            </a:r>
            <a:r>
              <a:rPr lang="en-US" altLang="zh-CN" i="1" dirty="0"/>
              <a:t>essentially</a:t>
            </a:r>
            <a:r>
              <a:rPr lang="en-US" altLang="zh-CN" dirty="0"/>
              <a:t> think for itself, and make decisions based on the data it is being fed. AI systems are often hugely complex and powerful, with the ability to process </a:t>
            </a:r>
            <a:r>
              <a:rPr lang="en-US" altLang="zh-CN" i="1" dirty="0"/>
              <a:t>unfathomable</a:t>
            </a:r>
            <a:r>
              <a:rPr lang="en-US" altLang="zh-CN" dirty="0"/>
              <a:t> depths of information in an extremely quick time in order to come to an effective conclusion.</a:t>
            </a:r>
          </a:p>
          <a:p>
            <a:endParaRPr lang="zh-CN" altLang="en-US" dirty="0"/>
          </a:p>
        </p:txBody>
      </p:sp>
    </p:spTree>
    <p:extLst>
      <p:ext uri="{BB962C8B-B14F-4D97-AF65-F5344CB8AC3E}">
        <p14:creationId xmlns:p14="http://schemas.microsoft.com/office/powerpoint/2010/main" val="1979305337"/>
      </p:ext>
    </p:extLst>
  </p:cSld>
  <p:clrMapOvr>
    <a:masterClrMapping/>
  </p:clrMapOvr>
  <p:transition spd="med">
    <p:cover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Why is it suddenly so hot?</a:t>
            </a:r>
          </a:p>
          <a:p>
            <a:r>
              <a:rPr lang="en-US" altLang="zh-CN" dirty="0"/>
              <a:t>Through the years, hardware has gotten more powerful, and chipmakers including Nvidia have refined their products to better suit AI computations. Larger data sets in many domains have become available to train models more </a:t>
            </a:r>
            <a:r>
              <a:rPr lang="en-US" altLang="zh-CN" i="1" dirty="0"/>
              <a:t>extensively</a:t>
            </a:r>
            <a:r>
              <a:rPr lang="en-US" altLang="zh-CN" dirty="0"/>
              <a:t> as well.</a:t>
            </a:r>
          </a:p>
          <a:p>
            <a:endParaRPr lang="zh-CN" altLang="en-US" dirty="0"/>
          </a:p>
        </p:txBody>
      </p:sp>
    </p:spTree>
    <p:extLst>
      <p:ext uri="{BB962C8B-B14F-4D97-AF65-F5344CB8AC3E}">
        <p14:creationId xmlns:p14="http://schemas.microsoft.com/office/powerpoint/2010/main" val="355379955"/>
      </p:ext>
    </p:extLst>
  </p:cSld>
  <p:clrMapOvr>
    <a:masterClrMapping/>
  </p:clrMapOvr>
  <p:transition spd="med">
    <p:cover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人工智能为什么突然备受关注</a:t>
            </a:r>
            <a:r>
              <a:rPr lang="en-US" altLang="zh-CN" dirty="0"/>
              <a:t>?</a:t>
            </a:r>
            <a:endParaRPr lang="zh-CN" altLang="en-US" dirty="0"/>
          </a:p>
          <a:p>
            <a:r>
              <a:rPr lang="zh-CN" altLang="en-US" dirty="0"/>
              <a:t>几年后，硬件变得越来越强大，包括英伟达（</a:t>
            </a:r>
            <a:r>
              <a:rPr lang="en-US" altLang="zh-CN" dirty="0"/>
              <a:t>Nvidia</a:t>
            </a:r>
            <a:r>
              <a:rPr lang="zh-CN" altLang="en-US" dirty="0"/>
              <a:t>）在内的芯片制造商已经改进了产品，以更好地适应人工智能计算。在许多领域中，更大的数据集也可用于更广泛的培训模型。</a:t>
            </a:r>
          </a:p>
          <a:p>
            <a:endParaRPr lang="zh-CN" altLang="en-US" dirty="0"/>
          </a:p>
        </p:txBody>
      </p:sp>
    </p:spTree>
    <p:extLst>
      <p:ext uri="{BB962C8B-B14F-4D97-AF65-F5344CB8AC3E}">
        <p14:creationId xmlns:p14="http://schemas.microsoft.com/office/powerpoint/2010/main" val="4130331036"/>
      </p:ext>
    </p:extLst>
  </p:cSld>
  <p:clrMapOvr>
    <a:masterClrMapping/>
  </p:clrMapOvr>
  <p:transition spd="med">
    <p:cover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1124744"/>
            <a:ext cx="8089776" cy="4906169"/>
          </a:xfrm>
        </p:spPr>
        <p:txBody>
          <a:bodyPr/>
          <a:lstStyle/>
          <a:p>
            <a:r>
              <a:rPr lang="en-US" altLang="zh-CN" dirty="0"/>
              <a:t>In 2012, Google made headlines when it trained a neural network with 16,000 central processing unit (CPU) chips on 10 million images from YouTube videos and taught it to recognize cats. But later that year, the world of image recognition was rocked when an eight-layer neural network trained on two graphics processing units (GPUs) outdid all others in a competition to accurately classify images based on their content. Months later, Google acquired </a:t>
            </a:r>
            <a:r>
              <a:rPr lang="en-US" altLang="zh-CN" dirty="0" err="1"/>
              <a:t>DNNresearch</a:t>
            </a:r>
            <a:r>
              <a:rPr lang="en-US" altLang="zh-CN" dirty="0"/>
              <a:t>, the University of Toronto team behind the breakthrough.</a:t>
            </a:r>
          </a:p>
          <a:p>
            <a:endParaRPr lang="zh-CN" altLang="en-US" dirty="0"/>
          </a:p>
        </p:txBody>
      </p:sp>
    </p:spTree>
    <p:extLst>
      <p:ext uri="{BB962C8B-B14F-4D97-AF65-F5344CB8AC3E}">
        <p14:creationId xmlns:p14="http://schemas.microsoft.com/office/powerpoint/2010/main" val="3071362788"/>
      </p:ext>
    </p:extLst>
  </p:cSld>
  <p:clrMapOvr>
    <a:masterClrMapping/>
  </p:clrMapOvr>
  <p:transition spd="med">
    <p:cover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2012</a:t>
            </a:r>
            <a:r>
              <a:rPr lang="zh-CN" altLang="en-US" dirty="0"/>
              <a:t>年，谷歌用</a:t>
            </a:r>
            <a:r>
              <a:rPr lang="en-US" altLang="zh-CN" dirty="0"/>
              <a:t>1.6</a:t>
            </a:r>
            <a:r>
              <a:rPr lang="zh-CN" altLang="en-US" dirty="0"/>
              <a:t>万个中央处理器（</a:t>
            </a:r>
            <a:r>
              <a:rPr lang="en-US" altLang="zh-CN" dirty="0"/>
              <a:t>CPU</a:t>
            </a:r>
            <a:r>
              <a:rPr lang="zh-CN" altLang="en-US" dirty="0"/>
              <a:t>）芯片对</a:t>
            </a:r>
            <a:r>
              <a:rPr lang="en-US" altLang="zh-CN" dirty="0"/>
              <a:t>YouTube</a:t>
            </a:r>
            <a:r>
              <a:rPr lang="zh-CN" altLang="en-US" dirty="0"/>
              <a:t>视频中的</a:t>
            </a:r>
            <a:r>
              <a:rPr lang="en-US" altLang="zh-CN" dirty="0"/>
              <a:t>1000</a:t>
            </a:r>
            <a:r>
              <a:rPr lang="zh-CN" altLang="en-US" dirty="0"/>
              <a:t>万张图片进行神经网络训练，并教会它识别猫，这让它成为头条新闻。但同年晚些时候，在一场根据图像内容进行精确分类的竞赛中，一个训练在两个图形处理单元上的八层神经网络击败了其他所有的网络，震惊了图像识别领域。几个月后，谷歌收购了多伦多大学团队</a:t>
            </a:r>
            <a:r>
              <a:rPr lang="en-US" altLang="zh-CN" dirty="0" err="1"/>
              <a:t>DNNresearch</a:t>
            </a:r>
            <a:r>
              <a:rPr lang="zh-CN" altLang="en-US" dirty="0"/>
              <a:t>，取得了突破性进展。</a:t>
            </a:r>
          </a:p>
          <a:p>
            <a:endParaRPr lang="zh-CN" altLang="en-US" dirty="0"/>
          </a:p>
        </p:txBody>
      </p:sp>
    </p:spTree>
    <p:extLst>
      <p:ext uri="{BB962C8B-B14F-4D97-AF65-F5344CB8AC3E}">
        <p14:creationId xmlns:p14="http://schemas.microsoft.com/office/powerpoint/2010/main" val="1545337898"/>
      </p:ext>
    </p:extLst>
  </p:cSld>
  <p:clrMapOvr>
    <a:masterClrMapping/>
  </p:clrMapOvr>
  <p:transition spd="med">
    <p:cover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58888" y="1916113"/>
            <a:ext cx="7705600" cy="4114800"/>
          </a:xfrm>
        </p:spPr>
        <p:txBody>
          <a:bodyPr/>
          <a:lstStyle/>
          <a:p>
            <a:r>
              <a:rPr lang="en-US" altLang="zh-CN" dirty="0"/>
              <a:t>Since then, AI activity has only accelerated, with the world’s top technology companies leading the </a:t>
            </a:r>
            <a:r>
              <a:rPr lang="en-US" altLang="zh-CN" dirty="0" err="1" smtClean="0"/>
              <a:t>way.Meanwhile</a:t>
            </a:r>
            <a:r>
              <a:rPr lang="en-US" altLang="zh-CN" dirty="0"/>
              <a:t>, the world’s most valuable companies — technology companies! — continue to publish research on their latest gains, which only adds to the </a:t>
            </a:r>
            <a:r>
              <a:rPr lang="en-US" altLang="zh-CN" i="1" dirty="0"/>
              <a:t>fascination</a:t>
            </a:r>
            <a:r>
              <a:rPr lang="en-US" altLang="zh-CN" dirty="0" smtClean="0"/>
              <a:t>.</a:t>
            </a:r>
          </a:p>
          <a:p>
            <a:pPr marL="0" indent="0">
              <a:buNone/>
            </a:pPr>
            <a:endParaRPr lang="en-US" altLang="zh-CN" dirty="0" smtClean="0"/>
          </a:p>
          <a:p>
            <a:endParaRPr lang="zh-CN" altLang="en-US" dirty="0"/>
          </a:p>
        </p:txBody>
      </p:sp>
    </p:spTree>
    <p:extLst>
      <p:ext uri="{BB962C8B-B14F-4D97-AF65-F5344CB8AC3E}">
        <p14:creationId xmlns:p14="http://schemas.microsoft.com/office/powerpoint/2010/main" val="355379955"/>
      </p:ext>
    </p:extLst>
  </p:cSld>
  <p:clrMapOvr>
    <a:masterClrMapping/>
  </p:clrMapOvr>
  <p:transition spd="med">
    <p:cover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980728"/>
            <a:ext cx="8640960" cy="5050185"/>
          </a:xfrm>
        </p:spPr>
        <p:txBody>
          <a:bodyPr/>
          <a:lstStyle/>
          <a:p>
            <a:r>
              <a:rPr lang="en-US" altLang="zh-CN" dirty="0"/>
              <a:t>Google and its parent company Alphabet have made several AI Beyond that, perhaps in a few decades, an AI system with superhuman capabilities in most domains — sometimes referred to as artificial general intelligence — could emerge. Depending on whom you ask, that could be either very good or very bad. In an extreme case, an AGI system could end up making humans </a:t>
            </a:r>
            <a:r>
              <a:rPr lang="en-US" altLang="zh-CN" i="1" dirty="0"/>
              <a:t>extinct</a:t>
            </a:r>
            <a:r>
              <a:rPr lang="en-US" altLang="zh-CN" dirty="0"/>
              <a:t>. But if things go well, perhaps AGI will be something that will </a:t>
            </a:r>
            <a:r>
              <a:rPr lang="en-US" altLang="zh-CN" i="1" dirty="0"/>
              <a:t>supercharge</a:t>
            </a:r>
            <a:r>
              <a:rPr lang="en-US" altLang="zh-CN" dirty="0"/>
              <a:t> humans and help them live longer. The prospect of either of these two </a:t>
            </a:r>
            <a:r>
              <a:rPr lang="en-US" altLang="zh-CN" i="1" dirty="0"/>
              <a:t>scenarios</a:t>
            </a:r>
            <a:r>
              <a:rPr lang="en-US" altLang="zh-CN" dirty="0"/>
              <a:t> is perhaps what draws so much attention to AI development today, and what has inspired so much science fiction in the past.</a:t>
            </a:r>
          </a:p>
          <a:p>
            <a:endParaRPr lang="zh-CN" altLang="en-US" dirty="0"/>
          </a:p>
        </p:txBody>
      </p:sp>
    </p:spTree>
    <p:extLst>
      <p:ext uri="{BB962C8B-B14F-4D97-AF65-F5344CB8AC3E}">
        <p14:creationId xmlns:p14="http://schemas.microsoft.com/office/powerpoint/2010/main" val="3071362788"/>
      </p:ext>
    </p:extLst>
  </p:cSld>
  <p:clrMapOvr>
    <a:masterClrMapping/>
  </p:clrMapOvr>
  <p:transition spd="med">
    <p:cover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412776"/>
            <a:ext cx="7873752" cy="4618137"/>
          </a:xfrm>
        </p:spPr>
        <p:txBody>
          <a:bodyPr/>
          <a:lstStyle/>
          <a:p>
            <a:r>
              <a:rPr lang="zh-CN" altLang="en-US" dirty="0"/>
              <a:t>从那以后，人工智能发展更为迅速，全球顶尖科技公司走在了前面。同时，世界上最有价值的科技公司继续发表它们的最新研究成果，这让人对人工智能更加着迷。</a:t>
            </a:r>
          </a:p>
          <a:p>
            <a:r>
              <a:rPr lang="zh-CN" altLang="en-US" dirty="0"/>
              <a:t>谷歌及其母公司</a:t>
            </a:r>
            <a:r>
              <a:rPr lang="en-US" altLang="zh-CN" dirty="0"/>
              <a:t>Alphabet</a:t>
            </a:r>
            <a:r>
              <a:rPr lang="zh-CN" altLang="en-US" dirty="0"/>
              <a:t>已经开发了数个人工智能系统，或许在几十年内，一个在大多数领域都具备超人能力的人工智能系统将会出现。这也许是好的，也可能是坏的。在极端情况下，</a:t>
            </a:r>
            <a:r>
              <a:rPr lang="en-US" altLang="zh-CN" dirty="0"/>
              <a:t>AGI</a:t>
            </a:r>
            <a:r>
              <a:rPr lang="zh-CN" altLang="en-US" dirty="0"/>
              <a:t>系统可能最终导致人类灭绝。但如果一切进展顺利，</a:t>
            </a:r>
            <a:r>
              <a:rPr lang="en-US" altLang="zh-CN" dirty="0"/>
              <a:t>AGI</a:t>
            </a:r>
            <a:r>
              <a:rPr lang="zh-CN" altLang="en-US" dirty="0"/>
              <a:t>或许将成为一种能够给人类带来超能力并帮助人们活得更久的东西。这两种情况中任何一种，都引起了人们对人工智能的关注，也赋予了科幻小说以灵感。</a:t>
            </a:r>
          </a:p>
          <a:p>
            <a:endParaRPr lang="zh-CN" altLang="en-US" dirty="0"/>
          </a:p>
        </p:txBody>
      </p:sp>
    </p:spTree>
    <p:extLst>
      <p:ext uri="{BB962C8B-B14F-4D97-AF65-F5344CB8AC3E}">
        <p14:creationId xmlns:p14="http://schemas.microsoft.com/office/powerpoint/2010/main" val="4130331036"/>
      </p:ext>
    </p:extLst>
  </p:cSld>
  <p:clrMapOvr>
    <a:masterClrMapping/>
  </p:clrMapOvr>
  <p:transition spd="med">
    <p:cover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But for now, what people generally see is narrow AI — intelligence applied to a small number of domains — and it doesn’t always work the way it should. Look at </a:t>
            </a:r>
            <a:r>
              <a:rPr lang="en-US" altLang="zh-CN" dirty="0" err="1"/>
              <a:t>Alexa</a:t>
            </a:r>
            <a:r>
              <a:rPr lang="en-US" altLang="zh-CN" dirty="0"/>
              <a:t>, </a:t>
            </a:r>
            <a:r>
              <a:rPr lang="en-US" altLang="zh-CN" dirty="0" err="1"/>
              <a:t>Cortana</a:t>
            </a:r>
            <a:r>
              <a:rPr lang="en-US" altLang="zh-CN" dirty="0"/>
              <a:t>, the Google Assistant or </a:t>
            </a:r>
            <a:r>
              <a:rPr lang="en-US" altLang="zh-CN" dirty="0" err="1"/>
              <a:t>Siri</a:t>
            </a:r>
            <a:r>
              <a:rPr lang="en-US" altLang="zh-CN" dirty="0"/>
              <a:t> — they misunderstand spoken words all the time.</a:t>
            </a:r>
          </a:p>
          <a:p>
            <a:r>
              <a:rPr lang="en-US" altLang="zh-CN" dirty="0"/>
              <a:t>The thing is, the biggest companies in the world are now investing in AI like never before. And that trend is not about to let up.</a:t>
            </a:r>
          </a:p>
          <a:p>
            <a:endParaRPr lang="zh-CN" altLang="en-US" dirty="0"/>
          </a:p>
        </p:txBody>
      </p:sp>
    </p:spTree>
    <p:extLst>
      <p:ext uri="{BB962C8B-B14F-4D97-AF65-F5344CB8AC3E}">
        <p14:creationId xmlns:p14="http://schemas.microsoft.com/office/powerpoint/2010/main" val="1545337898"/>
      </p:ext>
    </p:extLst>
  </p:cSld>
  <p:clrMapOvr>
    <a:masterClrMapping/>
  </p:clrMapOvr>
  <p:transition spd="med">
    <p:cover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但就目前而言，人们通常看到的是狭隘的人工智能</a:t>
            </a:r>
            <a:r>
              <a:rPr lang="en-US" altLang="zh-CN" dirty="0"/>
              <a:t>——</a:t>
            </a:r>
            <a:r>
              <a:rPr lang="zh-CN" altLang="en-US" dirty="0"/>
              <a:t>应用于少数领域的智能</a:t>
            </a:r>
            <a:r>
              <a:rPr lang="en-US" altLang="zh-CN" dirty="0"/>
              <a:t>——</a:t>
            </a:r>
            <a:r>
              <a:rPr lang="zh-CN" altLang="en-US" dirty="0"/>
              <a:t>它并不总是以它应该的方式工作。看看</a:t>
            </a:r>
            <a:r>
              <a:rPr lang="en-US" altLang="zh-CN" dirty="0" err="1"/>
              <a:t>Alexa</a:t>
            </a:r>
            <a:r>
              <a:rPr lang="zh-CN" altLang="en-US" dirty="0"/>
              <a:t>、</a:t>
            </a:r>
            <a:r>
              <a:rPr lang="en-US" altLang="zh-CN" dirty="0" err="1"/>
              <a:t>Cortana</a:t>
            </a:r>
            <a:r>
              <a:rPr lang="zh-CN" altLang="en-US" dirty="0"/>
              <a:t>、谷歌助理或</a:t>
            </a:r>
            <a:r>
              <a:rPr lang="en-US" altLang="zh-CN" dirty="0" err="1"/>
              <a:t>Siri</a:t>
            </a:r>
            <a:r>
              <a:rPr lang="en-US" altLang="zh-CN" dirty="0"/>
              <a:t>——</a:t>
            </a:r>
            <a:r>
              <a:rPr lang="zh-CN" altLang="en-US" dirty="0"/>
              <a:t>它们总是误解别人说的话。</a:t>
            </a:r>
          </a:p>
          <a:p>
            <a:r>
              <a:rPr lang="zh-CN" altLang="en-US"/>
              <a:t>世界上的大公司正在前所未有地投资人工智能，这种趋势不会停止。</a:t>
            </a:r>
          </a:p>
          <a:p>
            <a:endParaRPr lang="zh-CN" altLang="en-US"/>
          </a:p>
        </p:txBody>
      </p:sp>
    </p:spTree>
    <p:extLst>
      <p:ext uri="{BB962C8B-B14F-4D97-AF65-F5344CB8AC3E}">
        <p14:creationId xmlns:p14="http://schemas.microsoft.com/office/powerpoint/2010/main" val="355379955"/>
      </p:ext>
    </p:extLst>
  </p:cSld>
  <p:clrMapOvr>
    <a:masterClrMapping/>
  </p:clrMapOvr>
  <p:transition spd="med">
    <p:cover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4130331036"/>
      </p:ext>
    </p:extLst>
  </p:cSld>
  <p:clrMapOvr>
    <a:masterClrMapping/>
  </p:clrMapOvr>
  <p:transition spd="med">
    <p:cover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1916113"/>
            <a:ext cx="8017768" cy="4114800"/>
          </a:xfrm>
        </p:spPr>
        <p:txBody>
          <a:bodyPr/>
          <a:lstStyle/>
          <a:p>
            <a:r>
              <a:rPr lang="zh-CN" altLang="en-US" dirty="0"/>
              <a:t>多年来，人们一直认为计算机永远不会比人脑强大，但随着现代科技的发展，事实证明并非如此。</a:t>
            </a:r>
          </a:p>
          <a:p>
            <a:r>
              <a:rPr lang="zh-CN" altLang="en-US" dirty="0"/>
              <a:t>人工智能的概念是指计算硬件能够独立思考，并根据输入的数据做出决策。人工智能系统通常非常复杂和强大，能够在极短的时间内处理深不可测的信息，以便得出有效的   结论。</a:t>
            </a:r>
          </a:p>
          <a:p>
            <a:endParaRPr lang="zh-CN" altLang="en-US" dirty="0"/>
          </a:p>
        </p:txBody>
      </p:sp>
    </p:spTree>
    <p:extLst>
      <p:ext uri="{BB962C8B-B14F-4D97-AF65-F5344CB8AC3E}">
        <p14:creationId xmlns:p14="http://schemas.microsoft.com/office/powerpoint/2010/main" val="249842112"/>
      </p:ext>
    </p:extLst>
  </p:cSld>
  <p:clrMapOvr>
    <a:masterClrMapping/>
  </p:clrMapOvr>
  <p:transition spd="med">
    <p:cover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071362788"/>
      </p:ext>
    </p:extLst>
  </p:cSld>
  <p:clrMapOvr>
    <a:masterClrMapping/>
  </p:clrMapOvr>
  <p:transition spd="med">
    <p:cover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1545337898"/>
      </p:ext>
    </p:extLst>
  </p:cSld>
  <p:clrMapOvr>
    <a:masterClrMapping/>
  </p:clrMapOvr>
  <p:transition spd="med">
    <p:cover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55379955"/>
      </p:ext>
    </p:extLst>
  </p:cSld>
  <p:clrMapOvr>
    <a:masterClrMapping/>
  </p:clrMapOvr>
  <p:transition spd="med">
    <p:cover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4130331036"/>
      </p:ext>
    </p:extLst>
  </p:cSld>
  <p:clrMapOvr>
    <a:masterClrMapping/>
  </p:clrMapOvr>
  <p:transition spd="med">
    <p:cover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071362788"/>
      </p:ext>
    </p:extLst>
  </p:cSld>
  <p:clrMapOvr>
    <a:masterClrMapping/>
  </p:clrMapOvr>
  <p:transition spd="med">
    <p:cover di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1545337898"/>
      </p:ext>
    </p:extLst>
  </p:cSld>
  <p:clrMapOvr>
    <a:masterClrMapping/>
  </p:clrMapOvr>
  <p:transition spd="med">
    <p:cover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55379955"/>
      </p:ext>
    </p:extLst>
  </p:cSld>
  <p:clrMapOvr>
    <a:masterClrMapping/>
  </p:clrMapOvr>
  <p:transition spd="med">
    <p:cover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4130331036"/>
      </p:ext>
    </p:extLst>
  </p:cSld>
  <p:clrMapOvr>
    <a:masterClrMapping/>
  </p:clrMapOvr>
  <p:transition spd="med">
    <p:cover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071362788"/>
      </p:ext>
    </p:extLst>
  </p:cSld>
  <p:clrMapOvr>
    <a:masterClrMapping/>
  </p:clrMapOvr>
  <p:transition spd="med">
    <p:cover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1545337898"/>
      </p:ext>
    </p:extLst>
  </p:cSld>
  <p:clrMapOvr>
    <a:masterClrMapping/>
  </p:clrMapOvr>
  <p:transition spd="med">
    <p:cover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1560" y="764704"/>
            <a:ext cx="8136904" cy="5266209"/>
          </a:xfrm>
        </p:spPr>
        <p:txBody>
          <a:bodyPr/>
          <a:lstStyle/>
          <a:p>
            <a:r>
              <a:rPr lang="en-US" altLang="zh-CN" dirty="0"/>
              <a:t>Thanks to detailed </a:t>
            </a:r>
            <a:r>
              <a:rPr lang="en-US" altLang="zh-CN" i="1" dirty="0"/>
              <a:t>algorithms</a:t>
            </a:r>
            <a:r>
              <a:rPr lang="en-US" altLang="zh-CN" dirty="0"/>
              <a:t>, AI systems are now able to perform </a:t>
            </a:r>
            <a:r>
              <a:rPr lang="en-US" altLang="zh-CN" i="1" dirty="0"/>
              <a:t>mammoth</a:t>
            </a:r>
            <a:r>
              <a:rPr lang="en-US" altLang="zh-CN" dirty="0"/>
              <a:t> computing tasks much faster and more efficiently than human minds, helping making big </a:t>
            </a:r>
            <a:r>
              <a:rPr lang="en-US" altLang="zh-CN" i="1" dirty="0"/>
              <a:t>strides</a:t>
            </a:r>
            <a:r>
              <a:rPr lang="en-US" altLang="zh-CN" dirty="0"/>
              <a:t> in research and development areas around the world.</a:t>
            </a:r>
          </a:p>
          <a:p>
            <a:r>
              <a:rPr lang="en-US" altLang="zh-CN" dirty="0"/>
              <a:t>Some of the most notable real-world applications of AI are IBM’s Watson</a:t>
            </a:r>
            <a:r>
              <a:rPr lang="en-US" altLang="zh-CN" baseline="30000" dirty="0"/>
              <a:t>1</a:t>
            </a:r>
            <a:r>
              <a:rPr lang="en-US" altLang="zh-CN" dirty="0"/>
              <a:t>, which is being used to power research in a huge range of fields,  with Microsoft’s Azure</a:t>
            </a:r>
            <a:r>
              <a:rPr lang="en-US" altLang="zh-CN" baseline="30000" dirty="0"/>
              <a:t>2</a:t>
            </a:r>
            <a:r>
              <a:rPr lang="en-US" altLang="zh-CN" dirty="0"/>
              <a:t> Machine Learning and TensorFlow</a:t>
            </a:r>
            <a:r>
              <a:rPr lang="en-US" altLang="zh-CN" baseline="30000" dirty="0"/>
              <a:t>3</a:t>
            </a:r>
            <a:r>
              <a:rPr lang="en-US" altLang="zh-CN" dirty="0"/>
              <a:t> also making headlines around the world.</a:t>
            </a:r>
          </a:p>
          <a:p>
            <a:endParaRPr lang="zh-CN" altLang="en-US" dirty="0"/>
          </a:p>
        </p:txBody>
      </p:sp>
    </p:spTree>
    <p:extLst>
      <p:ext uri="{BB962C8B-B14F-4D97-AF65-F5344CB8AC3E}">
        <p14:creationId xmlns:p14="http://schemas.microsoft.com/office/powerpoint/2010/main" val="1161244014"/>
      </p:ext>
    </p:extLst>
  </p:cSld>
  <p:clrMapOvr>
    <a:masterClrMapping/>
  </p:clrMapOvr>
  <p:transition spd="med">
    <p:cover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得益于周密的算法，人工智能系统现在能够比人脑更快、更有效地执行庞大的计算任务，从而有助于世界各地的研究和开发。</a:t>
            </a:r>
          </a:p>
          <a:p>
            <a:r>
              <a:rPr lang="zh-CN" altLang="en-US" dirty="0"/>
              <a:t>人工智能最引人注目的一些应用是：</a:t>
            </a:r>
            <a:r>
              <a:rPr lang="en-US" altLang="zh-CN" dirty="0"/>
              <a:t>IBM</a:t>
            </a:r>
            <a:r>
              <a:rPr lang="zh-CN" altLang="en-US" dirty="0"/>
              <a:t>的沃森</a:t>
            </a:r>
            <a:r>
              <a:rPr lang="en-US" altLang="zh-CN" dirty="0"/>
              <a:t>(Watson)</a:t>
            </a:r>
            <a:r>
              <a:rPr lang="zh-CN" altLang="en-US" dirty="0"/>
              <a:t>，它正被用于许多领域的研究，微软的</a:t>
            </a:r>
            <a:r>
              <a:rPr lang="en-US" altLang="zh-CN" dirty="0"/>
              <a:t>Azure</a:t>
            </a:r>
            <a:r>
              <a:rPr lang="zh-CN" altLang="en-US" dirty="0"/>
              <a:t>机器学习</a:t>
            </a:r>
            <a:r>
              <a:rPr lang="en-US" altLang="zh-CN" dirty="0"/>
              <a:t>(Azure Machine Learning)</a:t>
            </a:r>
            <a:r>
              <a:rPr lang="zh-CN" altLang="en-US" dirty="0"/>
              <a:t>和</a:t>
            </a:r>
            <a:r>
              <a:rPr lang="en-US" altLang="zh-CN" dirty="0" err="1"/>
              <a:t>TensorFlow</a:t>
            </a:r>
            <a:r>
              <a:rPr lang="zh-CN" altLang="en-US" dirty="0"/>
              <a:t>也都引起了大家的关注。</a:t>
            </a:r>
          </a:p>
          <a:p>
            <a:endParaRPr lang="zh-CN" altLang="en-US" dirty="0"/>
          </a:p>
        </p:txBody>
      </p:sp>
    </p:spTree>
    <p:extLst>
      <p:ext uri="{BB962C8B-B14F-4D97-AF65-F5344CB8AC3E}">
        <p14:creationId xmlns:p14="http://schemas.microsoft.com/office/powerpoint/2010/main" val="3180107610"/>
      </p:ext>
    </p:extLst>
  </p:cSld>
  <p:clrMapOvr>
    <a:masterClrMapping/>
  </p:clrMapOvr>
  <p:transition spd="med">
    <p:cover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But AI-powered smart assistants are becoming a common presence on mobile devices too, with the likes of </a:t>
            </a:r>
            <a:r>
              <a:rPr lang="en-US" altLang="zh-CN" dirty="0" err="1"/>
              <a:t>Siri</a:t>
            </a:r>
            <a:r>
              <a:rPr lang="en-US" altLang="zh-CN" dirty="0"/>
              <a:t>, </a:t>
            </a:r>
            <a:r>
              <a:rPr lang="en-US" altLang="zh-CN" dirty="0" err="1"/>
              <a:t>Cortana</a:t>
            </a:r>
            <a:r>
              <a:rPr lang="en-US" altLang="zh-CN" dirty="0"/>
              <a:t> and </a:t>
            </a:r>
            <a:r>
              <a:rPr lang="en-US" altLang="zh-CN" dirty="0" err="1"/>
              <a:t>Alexa</a:t>
            </a:r>
            <a:r>
              <a:rPr lang="en-US" altLang="zh-CN" dirty="0"/>
              <a:t> all being welcomed into many people’s lives. </a:t>
            </a:r>
          </a:p>
          <a:p>
            <a:r>
              <a:rPr lang="en-US" altLang="zh-CN" dirty="0"/>
              <a:t>There seems no limit to the applications of AI technologies, and perhaps the most exciting aspect of the ecosystem is that there’s no telling where it can go next, and what problems it may </a:t>
            </a:r>
            <a:r>
              <a:rPr lang="en-US" altLang="zh-CN" i="1" dirty="0"/>
              <a:t>ultimately</a:t>
            </a:r>
            <a:r>
              <a:rPr lang="en-US" altLang="zh-CN" dirty="0"/>
              <a:t> be able to solve.</a:t>
            </a:r>
          </a:p>
          <a:p>
            <a:endParaRPr lang="zh-CN" altLang="en-US" dirty="0"/>
          </a:p>
        </p:txBody>
      </p:sp>
    </p:spTree>
    <p:extLst>
      <p:ext uri="{BB962C8B-B14F-4D97-AF65-F5344CB8AC3E}">
        <p14:creationId xmlns:p14="http://schemas.microsoft.com/office/powerpoint/2010/main" val="4127929016"/>
      </p:ext>
    </p:extLst>
  </p:cSld>
  <p:clrMapOvr>
    <a:masterClrMapping/>
  </p:clrMapOvr>
  <p:transition spd="med">
    <p:cover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但是，随着</a:t>
            </a:r>
            <a:r>
              <a:rPr lang="en-US" altLang="zh-CN" dirty="0" err="1"/>
              <a:t>Siri</a:t>
            </a:r>
            <a:r>
              <a:rPr lang="zh-CN" altLang="en-US" dirty="0"/>
              <a:t>、</a:t>
            </a:r>
            <a:r>
              <a:rPr lang="en-US" altLang="zh-CN" dirty="0" err="1"/>
              <a:t>Cortana</a:t>
            </a:r>
            <a:r>
              <a:rPr lang="zh-CN" altLang="en-US" dirty="0"/>
              <a:t>和</a:t>
            </a:r>
            <a:r>
              <a:rPr lang="en-US" altLang="zh-CN" dirty="0" err="1"/>
              <a:t>Alexa</a:t>
            </a:r>
            <a:r>
              <a:rPr lang="zh-CN" altLang="en-US" dirty="0"/>
              <a:t>等智能助手进入许多人的生活，人工智能智能助手也会出现在移动设备上。</a:t>
            </a:r>
          </a:p>
          <a:p>
            <a:r>
              <a:rPr lang="zh-CN" altLang="en-US" dirty="0"/>
              <a:t>人工智能技术的应用似乎没有限制，或许这个生态系统最令人兴奋的方面是，它不知道下一步将走向何方，也不知道最终可能解决什么问题。</a:t>
            </a:r>
          </a:p>
          <a:p>
            <a:endParaRPr lang="zh-CN" altLang="en-US" dirty="0"/>
          </a:p>
        </p:txBody>
      </p:sp>
    </p:spTree>
    <p:extLst>
      <p:ext uri="{BB962C8B-B14F-4D97-AF65-F5344CB8AC3E}">
        <p14:creationId xmlns:p14="http://schemas.microsoft.com/office/powerpoint/2010/main" val="906669629"/>
      </p:ext>
    </p:extLst>
  </p:cSld>
  <p:clrMapOvr>
    <a:masterClrMapping/>
  </p:clrMapOvr>
  <p:transition spd="med">
    <p:cover dir="u"/>
  </p:transition>
  <p:timing>
    <p:tnLst>
      <p:par>
        <p:cTn id="1" dur="indefinite" restart="never" nodeType="tmRoot"/>
      </p:par>
    </p:tnLst>
  </p:timing>
</p:sld>
</file>

<file path=ppt/theme/theme1.xml><?xml version="1.0" encoding="utf-8"?>
<a:theme xmlns:a="http://schemas.openxmlformats.org/drawingml/2006/main" name="Cascade">
  <a:themeElements>
    <a:clrScheme name="Cascade 11">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CC3300"/>
      </a:folHlink>
    </a:clrScheme>
    <a:fontScheme name="Cascad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ascade 1">
        <a:dk1>
          <a:srgbClr val="C0C0C0"/>
        </a:dk1>
        <a:lt1>
          <a:srgbClr val="FFFFFF"/>
        </a:lt1>
        <a:dk2>
          <a:srgbClr val="000000"/>
        </a:dk2>
        <a:lt2>
          <a:srgbClr val="FFFFFF"/>
        </a:lt2>
        <a:accent1>
          <a:srgbClr val="FF3300"/>
        </a:accent1>
        <a:accent2>
          <a:srgbClr val="666699"/>
        </a:accent2>
        <a:accent3>
          <a:srgbClr val="AAAAAA"/>
        </a:accent3>
        <a:accent4>
          <a:srgbClr val="DADADA"/>
        </a:accent4>
        <a:accent5>
          <a:srgbClr val="FFADAA"/>
        </a:accent5>
        <a:accent6>
          <a:srgbClr val="5C5C8A"/>
        </a:accent6>
        <a:hlink>
          <a:srgbClr val="FFFF99"/>
        </a:hlink>
        <a:folHlink>
          <a:srgbClr val="FF9900"/>
        </a:folHlink>
      </a:clrScheme>
      <a:clrMap bg1="dk2" tx1="lt1" bg2="dk1" tx2="lt2" accent1="accent1" accent2="accent2" accent3="accent3" accent4="accent4" accent5="accent5" accent6="accent6" hlink="hlink" folHlink="folHlink"/>
    </a:extraClrScheme>
    <a:extraClrScheme>
      <a:clrScheme name="Cascade 2">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7C80"/>
        </a:hlink>
        <a:folHlink>
          <a:srgbClr val="990099"/>
        </a:folHlink>
      </a:clrScheme>
      <a:clrMap bg1="dk2" tx1="lt1" bg2="dk1" tx2="lt2" accent1="accent1" accent2="accent2" accent3="accent3" accent4="accent4" accent5="accent5" accent6="accent6" hlink="hlink" folHlink="folHlink"/>
    </a:extraClrScheme>
    <a:extraClrScheme>
      <a:clrScheme name="Cascade 3">
        <a:dk1>
          <a:srgbClr val="CC99FF"/>
        </a:dk1>
        <a:lt1>
          <a:srgbClr val="FFFFFF"/>
        </a:lt1>
        <a:dk2>
          <a:srgbClr val="34022D"/>
        </a:dk2>
        <a:lt2>
          <a:srgbClr val="FFFFFF"/>
        </a:lt2>
        <a:accent1>
          <a:srgbClr val="775EC8"/>
        </a:accent1>
        <a:accent2>
          <a:srgbClr val="9933FF"/>
        </a:accent2>
        <a:accent3>
          <a:srgbClr val="AEAAAD"/>
        </a:accent3>
        <a:accent4>
          <a:srgbClr val="DADADA"/>
        </a:accent4>
        <a:accent5>
          <a:srgbClr val="BDB6E0"/>
        </a:accent5>
        <a:accent6>
          <a:srgbClr val="8A2DE7"/>
        </a:accent6>
        <a:hlink>
          <a:srgbClr val="993366"/>
        </a:hlink>
        <a:folHlink>
          <a:srgbClr val="969696"/>
        </a:folHlink>
      </a:clrScheme>
      <a:clrMap bg1="dk2" tx1="lt1" bg2="dk1" tx2="lt2" accent1="accent1" accent2="accent2" accent3="accent3" accent4="accent4" accent5="accent5" accent6="accent6" hlink="hlink" folHlink="folHlink"/>
    </a:extraClrScheme>
    <a:extraClrScheme>
      <a:clrScheme name="Cascade 4">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3399FF"/>
        </a:hlink>
        <a:folHlink>
          <a:srgbClr val="FFCC00"/>
        </a:folHlink>
      </a:clrScheme>
      <a:clrMap bg1="dk2" tx1="lt1" bg2="dk1" tx2="lt2" accent1="accent1" accent2="accent2" accent3="accent3" accent4="accent4" accent5="accent5" accent6="accent6" hlink="hlink" folHlink="folHlink"/>
    </a:extraClrScheme>
    <a:extraClrScheme>
      <a:clrScheme name="Cascade 5">
        <a:dk1>
          <a:srgbClr val="00FFFF"/>
        </a:dk1>
        <a:lt1>
          <a:srgbClr val="FFFFFF"/>
        </a:lt1>
        <a:dk2>
          <a:srgbClr val="4E009C"/>
        </a:dk2>
        <a:lt2>
          <a:srgbClr val="FFFFFF"/>
        </a:lt2>
        <a:accent1>
          <a:srgbClr val="00A8A4"/>
        </a:accent1>
        <a:accent2>
          <a:srgbClr val="3399FF"/>
        </a:accent2>
        <a:accent3>
          <a:srgbClr val="B2AACB"/>
        </a:accent3>
        <a:accent4>
          <a:srgbClr val="DADADA"/>
        </a:accent4>
        <a:accent5>
          <a:srgbClr val="AAD1CF"/>
        </a:accent5>
        <a:accent6>
          <a:srgbClr val="2D8A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Cascade 6">
        <a:dk1>
          <a:srgbClr val="CCCC33"/>
        </a:dk1>
        <a:lt1>
          <a:srgbClr val="FFFFFF"/>
        </a:lt1>
        <a:dk2>
          <a:srgbClr val="003300"/>
        </a:dk2>
        <a:lt2>
          <a:srgbClr val="FFFFCC"/>
        </a:lt2>
        <a:accent1>
          <a:srgbClr val="008000"/>
        </a:accent1>
        <a:accent2>
          <a:srgbClr val="669900"/>
        </a:accent2>
        <a:accent3>
          <a:srgbClr val="AAADAA"/>
        </a:accent3>
        <a:accent4>
          <a:srgbClr val="DADADA"/>
        </a:accent4>
        <a:accent5>
          <a:srgbClr val="AAC0AA"/>
        </a:accent5>
        <a:accent6>
          <a:srgbClr val="5C8A00"/>
        </a:accent6>
        <a:hlink>
          <a:srgbClr val="FFCC00"/>
        </a:hlink>
        <a:folHlink>
          <a:srgbClr val="CC9900"/>
        </a:folHlink>
      </a:clrScheme>
      <a:clrMap bg1="dk2" tx1="lt1" bg2="dk1" tx2="lt2" accent1="accent1" accent2="accent2" accent3="accent3" accent4="accent4" accent5="accent5" accent6="accent6" hlink="hlink" folHlink="folHlink"/>
    </a:extraClrScheme>
    <a:extraClrScheme>
      <a:clrScheme name="Cascade 7">
        <a:dk1>
          <a:srgbClr val="CCCC99"/>
        </a:dk1>
        <a:lt1>
          <a:srgbClr val="FFFFFF"/>
        </a:lt1>
        <a:dk2>
          <a:srgbClr val="800000"/>
        </a:dk2>
        <a:lt2>
          <a:srgbClr val="FFFFFF"/>
        </a:lt2>
        <a:accent1>
          <a:srgbClr val="CC9900"/>
        </a:accent1>
        <a:accent2>
          <a:srgbClr val="996633"/>
        </a:accent2>
        <a:accent3>
          <a:srgbClr val="C0AAAA"/>
        </a:accent3>
        <a:accent4>
          <a:srgbClr val="DADADA"/>
        </a:accent4>
        <a:accent5>
          <a:srgbClr val="E2CAAA"/>
        </a:accent5>
        <a:accent6>
          <a:srgbClr val="8A5C2D"/>
        </a:accent6>
        <a:hlink>
          <a:srgbClr val="FFFFCC"/>
        </a:hlink>
        <a:folHlink>
          <a:srgbClr val="DDD800"/>
        </a:folHlink>
      </a:clrScheme>
      <a:clrMap bg1="dk2" tx1="lt1" bg2="dk1" tx2="lt2" accent1="accent1" accent2="accent2" accent3="accent3" accent4="accent4" accent5="accent5" accent6="accent6" hlink="hlink" folHlink="folHlink"/>
    </a:extraClrScheme>
    <a:extraClrScheme>
      <a:clrScheme name="Cascade 8">
        <a:dk1>
          <a:srgbClr val="204162"/>
        </a:dk1>
        <a:lt1>
          <a:srgbClr val="FFFFFF"/>
        </a:lt1>
        <a:dk2>
          <a:srgbClr val="204162"/>
        </a:dk2>
        <a:lt2>
          <a:srgbClr val="003300"/>
        </a:lt2>
        <a:accent1>
          <a:srgbClr val="99CC00"/>
        </a:accent1>
        <a:accent2>
          <a:srgbClr val="336633"/>
        </a:accent2>
        <a:accent3>
          <a:srgbClr val="FFFFFF"/>
        </a:accent3>
        <a:accent4>
          <a:srgbClr val="1A3653"/>
        </a:accent4>
        <a:accent5>
          <a:srgbClr val="CAE2AA"/>
        </a:accent5>
        <a:accent6>
          <a:srgbClr val="2D5C2D"/>
        </a:accent6>
        <a:hlink>
          <a:srgbClr val="6666FF"/>
        </a:hlink>
        <a:folHlink>
          <a:srgbClr val="C5C248"/>
        </a:folHlink>
      </a:clrScheme>
      <a:clrMap bg1="lt1" tx1="dk1" bg2="lt2" tx2="dk2" accent1="accent1" accent2="accent2" accent3="accent3" accent4="accent4" accent5="accent5" accent6="accent6" hlink="hlink" folHlink="folHlink"/>
    </a:extraClrScheme>
    <a:extraClrScheme>
      <a:clrScheme name="Cascade 9">
        <a:dk1>
          <a:srgbClr val="000000"/>
        </a:dk1>
        <a:lt1>
          <a:srgbClr val="FFFFFF"/>
        </a:lt1>
        <a:dk2>
          <a:srgbClr val="1C1C34"/>
        </a:dk2>
        <a:lt2>
          <a:srgbClr val="000066"/>
        </a:lt2>
        <a:accent1>
          <a:srgbClr val="DDDDDD"/>
        </a:accent1>
        <a:accent2>
          <a:srgbClr val="6699CC"/>
        </a:accent2>
        <a:accent3>
          <a:srgbClr val="FFFFFF"/>
        </a:accent3>
        <a:accent4>
          <a:srgbClr val="000000"/>
        </a:accent4>
        <a:accent5>
          <a:srgbClr val="EBEBEB"/>
        </a:accent5>
        <a:accent6>
          <a:srgbClr val="5C8AB9"/>
        </a:accent6>
        <a:hlink>
          <a:srgbClr val="005A58"/>
        </a:hlink>
        <a:folHlink>
          <a:srgbClr val="808000"/>
        </a:folHlink>
      </a:clrScheme>
      <a:clrMap bg1="lt1" tx1="dk1" bg2="lt2" tx2="dk2" accent1="accent1" accent2="accent2" accent3="accent3" accent4="accent4" accent5="accent5" accent6="accent6" hlink="hlink" folHlink="folHlink"/>
    </a:extraClrScheme>
    <a:extraClrScheme>
      <a:clrScheme name="Cascade 10">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FF0000"/>
        </a:hlink>
        <a:folHlink>
          <a:srgbClr val="FFCC00"/>
        </a:folHlink>
      </a:clrScheme>
      <a:clrMap bg1="dk2" tx1="lt1" bg2="dk1" tx2="lt2" accent1="accent1" accent2="accent2" accent3="accent3" accent4="accent4" accent5="accent5" accent6="accent6" hlink="hlink" folHlink="folHlink"/>
    </a:extraClrScheme>
    <a:extraClrScheme>
      <a:clrScheme name="Cascade 11">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CC3300"/>
        </a:folHlink>
      </a:clrScheme>
      <a:clrMap bg1="dk2" tx1="lt1" bg2="dk1" tx2="lt2" accent1="accent1" accent2="accent2" accent3="accent3" accent4="accent4" accent5="accent5" accent6="accent6" hlink="hlink" folHlink="folHlink"/>
    </a:extraClrScheme>
    <a:extraClrScheme>
      <a:clrScheme name="Cascade 12">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F00BE"/>
        </a:folHlink>
      </a:clrScheme>
      <a:clrMap bg1="dk2" tx1="lt1" bg2="dk1" tx2="lt2" accent1="accent1" accent2="accent2" accent3="accent3" accent4="accent4" accent5="accent5" accent6="accent6" hlink="hlink" folHlink="folHlink"/>
    </a:extraClrScheme>
    <a:extraClrScheme>
      <a:clrScheme name="Cascade 13">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D2009B"/>
        </a:folHlink>
      </a:clrScheme>
      <a:clrMap bg1="dk2" tx1="lt1" bg2="dk1" tx2="lt2" accent1="accent1" accent2="accent2" accent3="accent3" accent4="accent4" accent5="accent5" accent6="accent6" hlink="hlink" folHlink="folHlink"/>
    </a:extraClrScheme>
    <a:extraClrScheme>
      <a:clrScheme name="Cascade 14">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300B0"/>
        </a:folHlink>
      </a:clrScheme>
      <a:clrMap bg1="dk2" tx1="lt1" bg2="dk1" tx2="lt2" accent1="accent1" accent2="accent2" accent3="accent3" accent4="accent4" accent5="accent5" accent6="accent6" hlink="hlink" folHlink="folHlink"/>
    </a:extraClrScheme>
    <a:extraClrScheme>
      <a:clrScheme name="Cascade 15">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000000"/>
        </a:folHlink>
      </a:clrScheme>
      <a:clrMap bg1="dk2" tx1="lt1" bg2="dk1" tx2="lt2" accent1="accent1" accent2="accent2" accent3="accent3" accent4="accent4" accent5="accent5" accent6="accent6" hlink="hlink" folHlink="folHlink"/>
    </a:extraClrScheme>
    <a:extraClrScheme>
      <a:clrScheme name="Cascade 16">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FFF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TotalTime>
  <Words>3755</Words>
  <Application>Microsoft Office PowerPoint</Application>
  <PresentationFormat>全屏显示(4:3)</PresentationFormat>
  <Paragraphs>78</Paragraphs>
  <Slides>59</Slides>
  <Notes>0</Notes>
  <HiddenSlides>0</HiddenSlides>
  <MMClips>0</MMClips>
  <ScaleCrop>false</ScaleCrop>
  <HeadingPairs>
    <vt:vector size="4" baseType="variant">
      <vt:variant>
        <vt:lpstr>主题</vt:lpstr>
      </vt:variant>
      <vt:variant>
        <vt:i4>1</vt:i4>
      </vt:variant>
      <vt:variant>
        <vt:lpstr>幻灯片标题</vt:lpstr>
      </vt:variant>
      <vt:variant>
        <vt:i4>59</vt:i4>
      </vt:variant>
    </vt:vector>
  </HeadingPairs>
  <TitlesOfParts>
    <vt:vector size="60" baseType="lpstr">
      <vt:lpstr>Cascade</vt:lpstr>
      <vt:lpstr>    What is Artificial Intelligence?  </vt:lpstr>
      <vt:lpstr>Text A</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Text B</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Artificial Intelligence?</dc:title>
  <dc:creator>朱宏峰</dc:creator>
  <cp:lastModifiedBy>朱宏峰</cp:lastModifiedBy>
  <cp:revision>5</cp:revision>
  <dcterms:created xsi:type="dcterms:W3CDTF">2020-05-27T07:29:53Z</dcterms:created>
  <dcterms:modified xsi:type="dcterms:W3CDTF">2020-05-27T08:11:53Z</dcterms:modified>
</cp:coreProperties>
</file>