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 id="2147483650" r:id="rId2"/>
    <p:sldMasterId id="2147483651" r:id="rId3"/>
  </p:sldMasterIdLst>
  <p:notesMasterIdLst>
    <p:notesMasterId r:id="rId76"/>
  </p:notesMasterIdLst>
  <p:sldIdLst>
    <p:sldId id="256" r:id="rId4"/>
    <p:sldId id="257" r:id="rId5"/>
    <p:sldId id="258" r:id="rId6"/>
    <p:sldId id="259" r:id="rId7"/>
    <p:sldId id="260" r:id="rId8"/>
    <p:sldId id="262" r:id="rId9"/>
    <p:sldId id="261" r:id="rId10"/>
    <p:sldId id="265" r:id="rId11"/>
    <p:sldId id="264" r:id="rId12"/>
    <p:sldId id="263" r:id="rId13"/>
    <p:sldId id="266" r:id="rId14"/>
    <p:sldId id="267" r:id="rId15"/>
    <p:sldId id="268" r:id="rId16"/>
    <p:sldId id="269" r:id="rId17"/>
    <p:sldId id="270" r:id="rId18"/>
    <p:sldId id="271" r:id="rId19"/>
    <p:sldId id="272" r:id="rId20"/>
    <p:sldId id="273" r:id="rId21"/>
    <p:sldId id="274" r:id="rId22"/>
    <p:sldId id="275" r:id="rId23"/>
    <p:sldId id="276" r:id="rId24"/>
    <p:sldId id="277" r:id="rId25"/>
    <p:sldId id="278" r:id="rId26"/>
    <p:sldId id="279" r:id="rId27"/>
    <p:sldId id="280" r:id="rId28"/>
    <p:sldId id="281" r:id="rId29"/>
    <p:sldId id="282" r:id="rId30"/>
    <p:sldId id="283" r:id="rId31"/>
    <p:sldId id="284" r:id="rId32"/>
    <p:sldId id="285" r:id="rId33"/>
    <p:sldId id="286" r:id="rId34"/>
    <p:sldId id="287" r:id="rId35"/>
    <p:sldId id="288" r:id="rId36"/>
    <p:sldId id="289" r:id="rId37"/>
    <p:sldId id="290" r:id="rId38"/>
    <p:sldId id="291" r:id="rId39"/>
    <p:sldId id="292" r:id="rId40"/>
    <p:sldId id="293" r:id="rId41"/>
    <p:sldId id="294" r:id="rId42"/>
    <p:sldId id="295" r:id="rId43"/>
    <p:sldId id="296" r:id="rId44"/>
    <p:sldId id="297" r:id="rId45"/>
    <p:sldId id="298" r:id="rId46"/>
    <p:sldId id="299" r:id="rId47"/>
    <p:sldId id="300" r:id="rId48"/>
    <p:sldId id="301" r:id="rId49"/>
    <p:sldId id="303" r:id="rId50"/>
    <p:sldId id="302" r:id="rId51"/>
    <p:sldId id="304" r:id="rId52"/>
    <p:sldId id="305" r:id="rId53"/>
    <p:sldId id="306" r:id="rId54"/>
    <p:sldId id="307" r:id="rId55"/>
    <p:sldId id="308" r:id="rId56"/>
    <p:sldId id="309" r:id="rId57"/>
    <p:sldId id="310" r:id="rId58"/>
    <p:sldId id="311" r:id="rId59"/>
    <p:sldId id="312" r:id="rId60"/>
    <p:sldId id="313" r:id="rId61"/>
    <p:sldId id="314" r:id="rId62"/>
    <p:sldId id="315" r:id="rId63"/>
    <p:sldId id="316" r:id="rId64"/>
    <p:sldId id="317" r:id="rId65"/>
    <p:sldId id="318" r:id="rId66"/>
    <p:sldId id="319" r:id="rId67"/>
    <p:sldId id="320" r:id="rId68"/>
    <p:sldId id="321" r:id="rId69"/>
    <p:sldId id="322" r:id="rId70"/>
    <p:sldId id="323" r:id="rId71"/>
    <p:sldId id="324" r:id="rId72"/>
    <p:sldId id="325" r:id="rId73"/>
    <p:sldId id="326" r:id="rId74"/>
    <p:sldId id="327" r:id="rId75"/>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3300"/>
    <a:srgbClr val="CC33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3892" autoAdjust="0"/>
  </p:normalViewPr>
  <p:slideViewPr>
    <p:cSldViewPr>
      <p:cViewPr varScale="1">
        <p:scale>
          <a:sx n="93" d="100"/>
          <a:sy n="93" d="100"/>
        </p:scale>
        <p:origin x="1162" y="53"/>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3.xml"/><Relationship Id="rId21" Type="http://schemas.openxmlformats.org/officeDocument/2006/relationships/slide" Target="slides/slide18.xml"/><Relationship Id="rId42" Type="http://schemas.openxmlformats.org/officeDocument/2006/relationships/slide" Target="slides/slide39.xml"/><Relationship Id="rId47" Type="http://schemas.openxmlformats.org/officeDocument/2006/relationships/slide" Target="slides/slide44.xml"/><Relationship Id="rId63" Type="http://schemas.openxmlformats.org/officeDocument/2006/relationships/slide" Target="slides/slide60.xml"/><Relationship Id="rId68" Type="http://schemas.openxmlformats.org/officeDocument/2006/relationships/slide" Target="slides/slide65.xml"/><Relationship Id="rId16" Type="http://schemas.openxmlformats.org/officeDocument/2006/relationships/slide" Target="slides/slide1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slide" Target="slides/slide37.xml"/><Relationship Id="rId45" Type="http://schemas.openxmlformats.org/officeDocument/2006/relationships/slide" Target="slides/slide42.xml"/><Relationship Id="rId53" Type="http://schemas.openxmlformats.org/officeDocument/2006/relationships/slide" Target="slides/slide50.xml"/><Relationship Id="rId58" Type="http://schemas.openxmlformats.org/officeDocument/2006/relationships/slide" Target="slides/slide55.xml"/><Relationship Id="rId66" Type="http://schemas.openxmlformats.org/officeDocument/2006/relationships/slide" Target="slides/slide63.xml"/><Relationship Id="rId74" Type="http://schemas.openxmlformats.org/officeDocument/2006/relationships/slide" Target="slides/slide71.xml"/><Relationship Id="rId79" Type="http://schemas.openxmlformats.org/officeDocument/2006/relationships/theme" Target="theme/theme1.xml"/><Relationship Id="rId5" Type="http://schemas.openxmlformats.org/officeDocument/2006/relationships/slide" Target="slides/slide2.xml"/><Relationship Id="rId61" Type="http://schemas.openxmlformats.org/officeDocument/2006/relationships/slide" Target="slides/slide58.xml"/><Relationship Id="rId19" Type="http://schemas.openxmlformats.org/officeDocument/2006/relationships/slide" Target="slides/slide1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slide" Target="slides/slide40.xml"/><Relationship Id="rId48" Type="http://schemas.openxmlformats.org/officeDocument/2006/relationships/slide" Target="slides/slide45.xml"/><Relationship Id="rId56" Type="http://schemas.openxmlformats.org/officeDocument/2006/relationships/slide" Target="slides/slide53.xml"/><Relationship Id="rId64" Type="http://schemas.openxmlformats.org/officeDocument/2006/relationships/slide" Target="slides/slide61.xml"/><Relationship Id="rId69" Type="http://schemas.openxmlformats.org/officeDocument/2006/relationships/slide" Target="slides/slide66.xml"/><Relationship Id="rId77" Type="http://schemas.openxmlformats.org/officeDocument/2006/relationships/presProps" Target="presProps.xml"/><Relationship Id="rId8" Type="http://schemas.openxmlformats.org/officeDocument/2006/relationships/slide" Target="slides/slide5.xml"/><Relationship Id="rId51" Type="http://schemas.openxmlformats.org/officeDocument/2006/relationships/slide" Target="slides/slide48.xml"/><Relationship Id="rId72" Type="http://schemas.openxmlformats.org/officeDocument/2006/relationships/slide" Target="slides/slide69.xml"/><Relationship Id="rId80" Type="http://schemas.openxmlformats.org/officeDocument/2006/relationships/tableStyles" Target="tableStyles.xml"/><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slide" Target="slides/slide43.xml"/><Relationship Id="rId59" Type="http://schemas.openxmlformats.org/officeDocument/2006/relationships/slide" Target="slides/slide56.xml"/><Relationship Id="rId67" Type="http://schemas.openxmlformats.org/officeDocument/2006/relationships/slide" Target="slides/slide64.xml"/><Relationship Id="rId20" Type="http://schemas.openxmlformats.org/officeDocument/2006/relationships/slide" Target="slides/slide17.xml"/><Relationship Id="rId41" Type="http://schemas.openxmlformats.org/officeDocument/2006/relationships/slide" Target="slides/slide38.xml"/><Relationship Id="rId54" Type="http://schemas.openxmlformats.org/officeDocument/2006/relationships/slide" Target="slides/slide51.xml"/><Relationship Id="rId62" Type="http://schemas.openxmlformats.org/officeDocument/2006/relationships/slide" Target="slides/slide59.xml"/><Relationship Id="rId70" Type="http://schemas.openxmlformats.org/officeDocument/2006/relationships/slide" Target="slides/slide67.xml"/><Relationship Id="rId75" Type="http://schemas.openxmlformats.org/officeDocument/2006/relationships/slide" Target="slides/slide72.xml"/><Relationship Id="rId1" Type="http://schemas.openxmlformats.org/officeDocument/2006/relationships/slideMaster" Target="slideMasters/slideMaster1.xml"/><Relationship Id="rId6" Type="http://schemas.openxmlformats.org/officeDocument/2006/relationships/slide" Target="slides/slide3.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49" Type="http://schemas.openxmlformats.org/officeDocument/2006/relationships/slide" Target="slides/slide46.xml"/><Relationship Id="rId57" Type="http://schemas.openxmlformats.org/officeDocument/2006/relationships/slide" Target="slides/slide54.xml"/><Relationship Id="rId10" Type="http://schemas.openxmlformats.org/officeDocument/2006/relationships/slide" Target="slides/slide7.xml"/><Relationship Id="rId31" Type="http://schemas.openxmlformats.org/officeDocument/2006/relationships/slide" Target="slides/slide28.xml"/><Relationship Id="rId44" Type="http://schemas.openxmlformats.org/officeDocument/2006/relationships/slide" Target="slides/slide41.xml"/><Relationship Id="rId52" Type="http://schemas.openxmlformats.org/officeDocument/2006/relationships/slide" Target="slides/slide49.xml"/><Relationship Id="rId60" Type="http://schemas.openxmlformats.org/officeDocument/2006/relationships/slide" Target="slides/slide57.xml"/><Relationship Id="rId65" Type="http://schemas.openxmlformats.org/officeDocument/2006/relationships/slide" Target="slides/slide62.xml"/><Relationship Id="rId73" Type="http://schemas.openxmlformats.org/officeDocument/2006/relationships/slide" Target="slides/slide70.xml"/><Relationship Id="rId78" Type="http://schemas.openxmlformats.org/officeDocument/2006/relationships/viewProps" Target="viewProps.xml"/><Relationship Id="rId4" Type="http://schemas.openxmlformats.org/officeDocument/2006/relationships/slide" Target="slides/slide1.xml"/><Relationship Id="rId9" Type="http://schemas.openxmlformats.org/officeDocument/2006/relationships/slide" Target="slides/slide6.xml"/><Relationship Id="rId13" Type="http://schemas.openxmlformats.org/officeDocument/2006/relationships/slide" Target="slides/slide10.xml"/><Relationship Id="rId18" Type="http://schemas.openxmlformats.org/officeDocument/2006/relationships/slide" Target="slides/slide15.xml"/><Relationship Id="rId39" Type="http://schemas.openxmlformats.org/officeDocument/2006/relationships/slide" Target="slides/slide36.xml"/><Relationship Id="rId34" Type="http://schemas.openxmlformats.org/officeDocument/2006/relationships/slide" Target="slides/slide31.xml"/><Relationship Id="rId50" Type="http://schemas.openxmlformats.org/officeDocument/2006/relationships/slide" Target="slides/slide47.xml"/><Relationship Id="rId55" Type="http://schemas.openxmlformats.org/officeDocument/2006/relationships/slide" Target="slides/slide52.xml"/><Relationship Id="rId76" Type="http://schemas.openxmlformats.org/officeDocument/2006/relationships/notesMaster" Target="notesMasters/notesMaster1.xml"/><Relationship Id="rId7" Type="http://schemas.openxmlformats.org/officeDocument/2006/relationships/slide" Target="slides/slide4.xml"/><Relationship Id="rId71" Type="http://schemas.openxmlformats.org/officeDocument/2006/relationships/slide" Target="slides/slide68.xml"/><Relationship Id="rId2" Type="http://schemas.openxmlformats.org/officeDocument/2006/relationships/slideMaster" Target="slideMasters/slideMaster2.xml"/><Relationship Id="rId29" Type="http://schemas.openxmlformats.org/officeDocument/2006/relationships/slide" Target="slides/slide2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0418"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200"/>
            </a:lvl1pPr>
          </a:lstStyle>
          <a:p>
            <a:endParaRPr lang="en-US" altLang="zh-CN"/>
          </a:p>
        </p:txBody>
      </p:sp>
      <p:sp>
        <p:nvSpPr>
          <p:cNvPr id="60419"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200"/>
            </a:lvl1pPr>
          </a:lstStyle>
          <a:p>
            <a:endParaRPr lang="en-US" altLang="zh-CN"/>
          </a:p>
        </p:txBody>
      </p:sp>
      <p:sp>
        <p:nvSpPr>
          <p:cNvPr id="6042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60421"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60422"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defRPr sz="1200"/>
            </a:lvl1pPr>
          </a:lstStyle>
          <a:p>
            <a:endParaRPr lang="en-US" altLang="zh-CN"/>
          </a:p>
        </p:txBody>
      </p:sp>
      <p:sp>
        <p:nvSpPr>
          <p:cNvPr id="60423"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200"/>
            </a:lvl1pPr>
          </a:lstStyle>
          <a:p>
            <a:fld id="{5F7BB279-0854-499D-A89C-221E10C2F612}" type="slidenum">
              <a:rPr lang="en-US" altLang="zh-CN"/>
              <a:pPr/>
              <a:t>‹#›</a:t>
            </a:fld>
            <a:endParaRPr lang="en-US" altLang="zh-CN"/>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9C71F68-ACBC-4665-8992-885A9DEB95FA}" type="slidenum">
              <a:rPr lang="en-US" altLang="zh-CN"/>
              <a:pPr/>
              <a:t>47</a:t>
            </a:fld>
            <a:endParaRPr lang="en-US" altLang="zh-CN"/>
          </a:p>
        </p:txBody>
      </p:sp>
      <p:sp>
        <p:nvSpPr>
          <p:cNvPr id="61442" name="Rectangle 2"/>
          <p:cNvSpPr>
            <a:spLocks noGrp="1" noRot="1" noChangeAspect="1" noChangeArrowheads="1" noTextEdit="1"/>
          </p:cNvSpPr>
          <p:nvPr>
            <p:ph type="sldImg"/>
          </p:nvPr>
        </p:nvSpPr>
        <p:spPr>
          <a:ln/>
        </p:spPr>
      </p:sp>
      <p:sp>
        <p:nvSpPr>
          <p:cNvPr id="61443" name="Rectangle 3"/>
          <p:cNvSpPr>
            <a:spLocks noGrp="1" noChangeArrowheads="1"/>
          </p:cNvSpPr>
          <p:nvPr>
            <p:ph type="body" idx="1"/>
          </p:nvPr>
        </p:nvSpPr>
        <p:spPr/>
        <p:txBody>
          <a:bodyPr/>
          <a:lstStyle/>
          <a:p>
            <a:endParaRPr lang="zh-CN" altLang="zh-CN"/>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AB5B6D0-B2F8-4DAF-8FB2-C6F53269B33C}" type="slidenum">
              <a:rPr lang="en-US" altLang="zh-CN"/>
              <a:pPr/>
              <a:t>52</a:t>
            </a:fld>
            <a:endParaRPr lang="en-US" altLang="zh-CN"/>
          </a:p>
        </p:txBody>
      </p:sp>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p:txBody>
          <a:bodyPr/>
          <a:lstStyle/>
          <a:p>
            <a:endParaRPr lang="zh-CN" altLang="zh-CN"/>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92E07ECA-5DCA-48CB-A967-DCEAD21856B2}" type="slidenum">
              <a:rPr lang="en-US" altLang="zh-CN"/>
              <a:pPr/>
              <a:t>53</a:t>
            </a:fld>
            <a:endParaRPr lang="en-US" altLang="zh-CN"/>
          </a:p>
        </p:txBody>
      </p:sp>
      <p:sp>
        <p:nvSpPr>
          <p:cNvPr id="71682" name="Rectangle 2"/>
          <p:cNvSpPr>
            <a:spLocks noGrp="1" noRot="1" noChangeAspect="1" noChangeArrowheads="1" noTextEdit="1"/>
          </p:cNvSpPr>
          <p:nvPr>
            <p:ph type="sldImg"/>
          </p:nvPr>
        </p:nvSpPr>
        <p:spPr>
          <a:ln/>
        </p:spPr>
      </p:sp>
      <p:sp>
        <p:nvSpPr>
          <p:cNvPr id="71683" name="Rectangle 3"/>
          <p:cNvSpPr>
            <a:spLocks noGrp="1" noChangeArrowheads="1"/>
          </p:cNvSpPr>
          <p:nvPr>
            <p:ph type="body" idx="1"/>
          </p:nvPr>
        </p:nvSpPr>
        <p:spPr/>
        <p:txBody>
          <a:bodyPr/>
          <a:lstStyle/>
          <a:p>
            <a:endParaRPr lang="zh-CN" altLang="zh-CN"/>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EA04918-BB0B-43DA-8CE5-2EF1393BE86B}" type="slidenum">
              <a:rPr lang="en-US" altLang="zh-CN"/>
              <a:pPr/>
              <a:t>60</a:t>
            </a:fld>
            <a:endParaRPr lang="en-US" altLang="zh-CN"/>
          </a:p>
        </p:txBody>
      </p:sp>
      <p:sp>
        <p:nvSpPr>
          <p:cNvPr id="79874" name="Rectangle 2"/>
          <p:cNvSpPr>
            <a:spLocks noGrp="1" noRot="1" noChangeAspect="1" noChangeArrowheads="1" noTextEdit="1"/>
          </p:cNvSpPr>
          <p:nvPr>
            <p:ph type="sldImg"/>
          </p:nvPr>
        </p:nvSpPr>
        <p:spPr>
          <a:ln/>
        </p:spPr>
      </p:sp>
      <p:sp>
        <p:nvSpPr>
          <p:cNvPr id="79875" name="Rectangle 3"/>
          <p:cNvSpPr>
            <a:spLocks noGrp="1" noChangeArrowheads="1"/>
          </p:cNvSpPr>
          <p:nvPr>
            <p:ph type="body" idx="1"/>
          </p:nvPr>
        </p:nvSpPr>
        <p:spPr/>
        <p:txBody>
          <a:bodyPr/>
          <a:lstStyle/>
          <a:p>
            <a:endParaRPr lang="zh-CN" altLang="zh-CN"/>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7627DF8-589C-4BCA-92E5-C3A2F556E2EC}" type="slidenum">
              <a:rPr lang="en-US" altLang="zh-CN"/>
              <a:pPr/>
              <a:t>63</a:t>
            </a:fld>
            <a:endParaRPr lang="en-US" altLang="zh-CN"/>
          </a:p>
        </p:txBody>
      </p:sp>
      <p:sp>
        <p:nvSpPr>
          <p:cNvPr id="83970" name="Rectangle 2"/>
          <p:cNvSpPr>
            <a:spLocks noGrp="1" noRot="1" noChangeAspect="1" noChangeArrowheads="1" noTextEdit="1"/>
          </p:cNvSpPr>
          <p:nvPr>
            <p:ph type="sldImg"/>
          </p:nvPr>
        </p:nvSpPr>
        <p:spPr>
          <a:ln/>
        </p:spPr>
      </p:sp>
      <p:sp>
        <p:nvSpPr>
          <p:cNvPr id="83971" name="Rectangle 3"/>
          <p:cNvSpPr>
            <a:spLocks noGrp="1" noChangeArrowheads="1"/>
          </p:cNvSpPr>
          <p:nvPr>
            <p:ph type="body" idx="1"/>
          </p:nvPr>
        </p:nvSpPr>
        <p:spPr/>
        <p:txBody>
          <a:bodyPr/>
          <a:lstStyle/>
          <a:p>
            <a:endParaRPr lang="zh-CN" altLang="zh-CN"/>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单击以编辑母版副标题样式</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F8D7A62A-37DF-4499-AF48-1A22FEFC5022}" type="slidenum">
              <a:rPr lang="en-US" altLang="zh-CN"/>
              <a:pPr/>
              <a:t>‹#›</a:t>
            </a:fld>
            <a:endParaRPr lang="en-US" altLang="zh-CN"/>
          </a:p>
        </p:txBody>
      </p:sp>
    </p:spTree>
    <p:extLst>
      <p:ext uri="{BB962C8B-B14F-4D97-AF65-F5344CB8AC3E}">
        <p14:creationId xmlns:p14="http://schemas.microsoft.com/office/powerpoint/2010/main" val="254450268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906AFAC1-4333-417C-80CA-C26CE4A9152B}" type="slidenum">
              <a:rPr lang="en-US" altLang="zh-CN"/>
              <a:pPr/>
              <a:t>‹#›</a:t>
            </a:fld>
            <a:endParaRPr lang="en-US" altLang="zh-CN"/>
          </a:p>
        </p:txBody>
      </p:sp>
    </p:spTree>
    <p:extLst>
      <p:ext uri="{BB962C8B-B14F-4D97-AF65-F5344CB8AC3E}">
        <p14:creationId xmlns:p14="http://schemas.microsoft.com/office/powerpoint/2010/main" val="374889794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B0A7D0CE-7729-4383-A0CA-4251477B0DA2}" type="slidenum">
              <a:rPr lang="en-US" altLang="zh-CN"/>
              <a:pPr/>
              <a:t>‹#›</a:t>
            </a:fld>
            <a:endParaRPr lang="en-US" altLang="zh-CN"/>
          </a:p>
        </p:txBody>
      </p:sp>
    </p:spTree>
    <p:extLst>
      <p:ext uri="{BB962C8B-B14F-4D97-AF65-F5344CB8AC3E}">
        <p14:creationId xmlns:p14="http://schemas.microsoft.com/office/powerpoint/2010/main" val="227738136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单击以编辑母版副标题样式</a:t>
            </a:r>
            <a:endParaRPr lang="zh-CN" altLang="en-US"/>
          </a:p>
        </p:txBody>
      </p:sp>
      <p:sp>
        <p:nvSpPr>
          <p:cNvPr id="4" name="页脚占位符 3"/>
          <p:cNvSpPr>
            <a:spLocks noGrp="1"/>
          </p:cNvSpPr>
          <p:nvPr>
            <p:ph type="ftr" sz="quarter" idx="10"/>
          </p:nvPr>
        </p:nvSpPr>
        <p:spPr/>
        <p:txBody>
          <a:bodyPr/>
          <a:lstStyle>
            <a:lvl1pPr>
              <a:defRPr/>
            </a:lvl1pPr>
          </a:lstStyle>
          <a:p>
            <a:r>
              <a:rPr lang="en-US" altLang="zh-CN"/>
              <a:t>     </a:t>
            </a:r>
            <a:r>
              <a:rPr lang="en-US" altLang="zh-CN" b="0"/>
              <a:t> </a:t>
            </a:r>
            <a:r>
              <a:rPr lang="zh-CN" altLang="en-US" b="0"/>
              <a:t>清华大学出版社</a:t>
            </a:r>
          </a:p>
        </p:txBody>
      </p:sp>
    </p:spTree>
    <p:extLst>
      <p:ext uri="{BB962C8B-B14F-4D97-AF65-F5344CB8AC3E}">
        <p14:creationId xmlns:p14="http://schemas.microsoft.com/office/powerpoint/2010/main" val="15098859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页脚占位符 3"/>
          <p:cNvSpPr>
            <a:spLocks noGrp="1"/>
          </p:cNvSpPr>
          <p:nvPr>
            <p:ph type="ftr" sz="quarter" idx="10"/>
          </p:nvPr>
        </p:nvSpPr>
        <p:spPr/>
        <p:txBody>
          <a:bodyPr/>
          <a:lstStyle>
            <a:lvl1pPr>
              <a:defRPr/>
            </a:lvl1pPr>
          </a:lstStyle>
          <a:p>
            <a:r>
              <a:rPr lang="en-US" altLang="zh-CN"/>
              <a:t>     </a:t>
            </a:r>
            <a:r>
              <a:rPr lang="en-US" altLang="zh-CN" b="0"/>
              <a:t> </a:t>
            </a:r>
            <a:r>
              <a:rPr lang="zh-CN" altLang="en-US" b="0"/>
              <a:t>清华大学出版社</a:t>
            </a:r>
          </a:p>
        </p:txBody>
      </p:sp>
    </p:spTree>
    <p:extLst>
      <p:ext uri="{BB962C8B-B14F-4D97-AF65-F5344CB8AC3E}">
        <p14:creationId xmlns:p14="http://schemas.microsoft.com/office/powerpoint/2010/main" val="427054460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zh-CN" altLang="en-US" smtClean="0"/>
              <a:t>编辑母版文本样式</a:t>
            </a:r>
          </a:p>
        </p:txBody>
      </p:sp>
      <p:sp>
        <p:nvSpPr>
          <p:cNvPr id="4" name="页脚占位符 3"/>
          <p:cNvSpPr>
            <a:spLocks noGrp="1"/>
          </p:cNvSpPr>
          <p:nvPr>
            <p:ph type="ftr" sz="quarter" idx="10"/>
          </p:nvPr>
        </p:nvSpPr>
        <p:spPr/>
        <p:txBody>
          <a:bodyPr/>
          <a:lstStyle>
            <a:lvl1pPr>
              <a:defRPr/>
            </a:lvl1pPr>
          </a:lstStyle>
          <a:p>
            <a:r>
              <a:rPr lang="en-US" altLang="zh-CN"/>
              <a:t>     </a:t>
            </a:r>
            <a:r>
              <a:rPr lang="en-US" altLang="zh-CN" b="0"/>
              <a:t> </a:t>
            </a:r>
            <a:r>
              <a:rPr lang="zh-CN" altLang="en-US" b="0"/>
              <a:t>清华大学出版社</a:t>
            </a:r>
          </a:p>
        </p:txBody>
      </p:sp>
    </p:spTree>
    <p:extLst>
      <p:ext uri="{BB962C8B-B14F-4D97-AF65-F5344CB8AC3E}">
        <p14:creationId xmlns:p14="http://schemas.microsoft.com/office/powerpoint/2010/main" val="11096758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72000"/>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72000"/>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页脚占位符 4"/>
          <p:cNvSpPr>
            <a:spLocks noGrp="1"/>
          </p:cNvSpPr>
          <p:nvPr>
            <p:ph type="ftr" sz="quarter" idx="10"/>
          </p:nvPr>
        </p:nvSpPr>
        <p:spPr/>
        <p:txBody>
          <a:bodyPr/>
          <a:lstStyle>
            <a:lvl1pPr>
              <a:defRPr/>
            </a:lvl1pPr>
          </a:lstStyle>
          <a:p>
            <a:r>
              <a:rPr lang="en-US" altLang="zh-CN"/>
              <a:t>     </a:t>
            </a:r>
            <a:r>
              <a:rPr lang="en-US" altLang="zh-CN" b="0"/>
              <a:t> </a:t>
            </a:r>
            <a:r>
              <a:rPr lang="zh-CN" altLang="en-US" b="0"/>
              <a:t>清华大学出版社</a:t>
            </a:r>
          </a:p>
        </p:txBody>
      </p:sp>
    </p:spTree>
    <p:extLst>
      <p:ext uri="{BB962C8B-B14F-4D97-AF65-F5344CB8AC3E}">
        <p14:creationId xmlns:p14="http://schemas.microsoft.com/office/powerpoint/2010/main" val="386616305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30238" y="365125"/>
            <a:ext cx="78867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p>
        </p:txBody>
      </p:sp>
      <p:sp>
        <p:nvSpPr>
          <p:cNvPr id="4" name="内容占位符 3"/>
          <p:cNvSpPr>
            <a:spLocks noGrp="1"/>
          </p:cNvSpPr>
          <p:nvPr>
            <p:ph sz="half" idx="2"/>
          </p:nvPr>
        </p:nvSpPr>
        <p:spPr>
          <a:xfrm>
            <a:off x="630238" y="2505075"/>
            <a:ext cx="3868737" cy="368458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p>
        </p:txBody>
      </p:sp>
      <p:sp>
        <p:nvSpPr>
          <p:cNvPr id="6" name="内容占位符 5"/>
          <p:cNvSpPr>
            <a:spLocks noGrp="1"/>
          </p:cNvSpPr>
          <p:nvPr>
            <p:ph sz="quarter" idx="4"/>
          </p:nvPr>
        </p:nvSpPr>
        <p:spPr>
          <a:xfrm>
            <a:off x="4629150" y="2505075"/>
            <a:ext cx="3887788" cy="368458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页脚占位符 6"/>
          <p:cNvSpPr>
            <a:spLocks noGrp="1"/>
          </p:cNvSpPr>
          <p:nvPr>
            <p:ph type="ftr" sz="quarter" idx="10"/>
          </p:nvPr>
        </p:nvSpPr>
        <p:spPr/>
        <p:txBody>
          <a:bodyPr/>
          <a:lstStyle>
            <a:lvl1pPr>
              <a:defRPr/>
            </a:lvl1pPr>
          </a:lstStyle>
          <a:p>
            <a:r>
              <a:rPr lang="en-US" altLang="zh-CN"/>
              <a:t>     </a:t>
            </a:r>
            <a:r>
              <a:rPr lang="en-US" altLang="zh-CN" b="0"/>
              <a:t> </a:t>
            </a:r>
            <a:r>
              <a:rPr lang="zh-CN" altLang="en-US" b="0"/>
              <a:t>清华大学出版社</a:t>
            </a:r>
          </a:p>
        </p:txBody>
      </p:sp>
    </p:spTree>
    <p:extLst>
      <p:ext uri="{BB962C8B-B14F-4D97-AF65-F5344CB8AC3E}">
        <p14:creationId xmlns:p14="http://schemas.microsoft.com/office/powerpoint/2010/main" val="194650318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页脚占位符 2"/>
          <p:cNvSpPr>
            <a:spLocks noGrp="1"/>
          </p:cNvSpPr>
          <p:nvPr>
            <p:ph type="ftr" sz="quarter" idx="10"/>
          </p:nvPr>
        </p:nvSpPr>
        <p:spPr/>
        <p:txBody>
          <a:bodyPr/>
          <a:lstStyle>
            <a:lvl1pPr>
              <a:defRPr/>
            </a:lvl1pPr>
          </a:lstStyle>
          <a:p>
            <a:r>
              <a:rPr lang="en-US" altLang="zh-CN"/>
              <a:t>     </a:t>
            </a:r>
            <a:r>
              <a:rPr lang="en-US" altLang="zh-CN" b="0"/>
              <a:t> </a:t>
            </a:r>
            <a:r>
              <a:rPr lang="zh-CN" altLang="en-US" b="0"/>
              <a:t>清华大学出版社</a:t>
            </a:r>
          </a:p>
        </p:txBody>
      </p:sp>
    </p:spTree>
    <p:extLst>
      <p:ext uri="{BB962C8B-B14F-4D97-AF65-F5344CB8AC3E}">
        <p14:creationId xmlns:p14="http://schemas.microsoft.com/office/powerpoint/2010/main" val="427751331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页脚占位符 1"/>
          <p:cNvSpPr>
            <a:spLocks noGrp="1"/>
          </p:cNvSpPr>
          <p:nvPr>
            <p:ph type="ftr" sz="quarter" idx="10"/>
          </p:nvPr>
        </p:nvSpPr>
        <p:spPr/>
        <p:txBody>
          <a:bodyPr/>
          <a:lstStyle>
            <a:lvl1pPr>
              <a:defRPr/>
            </a:lvl1pPr>
          </a:lstStyle>
          <a:p>
            <a:r>
              <a:rPr lang="en-US" altLang="zh-CN"/>
              <a:t>     </a:t>
            </a:r>
            <a:r>
              <a:rPr lang="en-US" altLang="zh-CN" b="0"/>
              <a:t> </a:t>
            </a:r>
            <a:r>
              <a:rPr lang="zh-CN" altLang="en-US" b="0"/>
              <a:t>清华大学出版社</a:t>
            </a:r>
          </a:p>
        </p:txBody>
      </p:sp>
    </p:spTree>
    <p:extLst>
      <p:ext uri="{BB962C8B-B14F-4D97-AF65-F5344CB8AC3E}">
        <p14:creationId xmlns:p14="http://schemas.microsoft.com/office/powerpoint/2010/main" val="49239495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30238" y="457200"/>
            <a:ext cx="2949575"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编辑母版文本样式</a:t>
            </a:r>
          </a:p>
        </p:txBody>
      </p:sp>
      <p:sp>
        <p:nvSpPr>
          <p:cNvPr id="5" name="页脚占位符 4"/>
          <p:cNvSpPr>
            <a:spLocks noGrp="1"/>
          </p:cNvSpPr>
          <p:nvPr>
            <p:ph type="ftr" sz="quarter" idx="10"/>
          </p:nvPr>
        </p:nvSpPr>
        <p:spPr/>
        <p:txBody>
          <a:bodyPr/>
          <a:lstStyle>
            <a:lvl1pPr>
              <a:defRPr/>
            </a:lvl1pPr>
          </a:lstStyle>
          <a:p>
            <a:r>
              <a:rPr lang="en-US" altLang="zh-CN"/>
              <a:t>     </a:t>
            </a:r>
            <a:r>
              <a:rPr lang="en-US" altLang="zh-CN" b="0"/>
              <a:t> </a:t>
            </a:r>
            <a:r>
              <a:rPr lang="zh-CN" altLang="en-US" b="0"/>
              <a:t>清华大学出版社</a:t>
            </a:r>
          </a:p>
        </p:txBody>
      </p:sp>
    </p:spTree>
    <p:extLst>
      <p:ext uri="{BB962C8B-B14F-4D97-AF65-F5344CB8AC3E}">
        <p14:creationId xmlns:p14="http://schemas.microsoft.com/office/powerpoint/2010/main" val="347556046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FCF08525-C512-4275-9FB3-D69716BCEAE8}" type="slidenum">
              <a:rPr lang="en-US" altLang="zh-CN"/>
              <a:pPr/>
              <a:t>‹#›</a:t>
            </a:fld>
            <a:endParaRPr lang="en-US" altLang="zh-CN"/>
          </a:p>
        </p:txBody>
      </p:sp>
    </p:spTree>
    <p:extLst>
      <p:ext uri="{BB962C8B-B14F-4D97-AF65-F5344CB8AC3E}">
        <p14:creationId xmlns:p14="http://schemas.microsoft.com/office/powerpoint/2010/main" val="321632327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30238" y="457200"/>
            <a:ext cx="2949575"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编辑母版文本样式</a:t>
            </a:r>
          </a:p>
        </p:txBody>
      </p:sp>
      <p:sp>
        <p:nvSpPr>
          <p:cNvPr id="5" name="页脚占位符 4"/>
          <p:cNvSpPr>
            <a:spLocks noGrp="1"/>
          </p:cNvSpPr>
          <p:nvPr>
            <p:ph type="ftr" sz="quarter" idx="10"/>
          </p:nvPr>
        </p:nvSpPr>
        <p:spPr/>
        <p:txBody>
          <a:bodyPr/>
          <a:lstStyle>
            <a:lvl1pPr>
              <a:defRPr/>
            </a:lvl1pPr>
          </a:lstStyle>
          <a:p>
            <a:r>
              <a:rPr lang="en-US" altLang="zh-CN"/>
              <a:t>     </a:t>
            </a:r>
            <a:r>
              <a:rPr lang="en-US" altLang="zh-CN" b="0"/>
              <a:t> </a:t>
            </a:r>
            <a:r>
              <a:rPr lang="zh-CN" altLang="en-US" b="0"/>
              <a:t>清华大学出版社</a:t>
            </a:r>
          </a:p>
        </p:txBody>
      </p:sp>
    </p:spTree>
    <p:extLst>
      <p:ext uri="{BB962C8B-B14F-4D97-AF65-F5344CB8AC3E}">
        <p14:creationId xmlns:p14="http://schemas.microsoft.com/office/powerpoint/2010/main" val="150445210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页脚占位符 3"/>
          <p:cNvSpPr>
            <a:spLocks noGrp="1"/>
          </p:cNvSpPr>
          <p:nvPr>
            <p:ph type="ftr" sz="quarter" idx="10"/>
          </p:nvPr>
        </p:nvSpPr>
        <p:spPr/>
        <p:txBody>
          <a:bodyPr/>
          <a:lstStyle>
            <a:lvl1pPr>
              <a:defRPr/>
            </a:lvl1pPr>
          </a:lstStyle>
          <a:p>
            <a:r>
              <a:rPr lang="en-US" altLang="zh-CN"/>
              <a:t>     </a:t>
            </a:r>
            <a:r>
              <a:rPr lang="en-US" altLang="zh-CN" b="0"/>
              <a:t> </a:t>
            </a:r>
            <a:r>
              <a:rPr lang="zh-CN" altLang="en-US" b="0"/>
              <a:t>清华大学出版社</a:t>
            </a:r>
          </a:p>
        </p:txBody>
      </p:sp>
    </p:spTree>
    <p:extLst>
      <p:ext uri="{BB962C8B-B14F-4D97-AF65-F5344CB8AC3E}">
        <p14:creationId xmlns:p14="http://schemas.microsoft.com/office/powerpoint/2010/main" val="149807988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28600"/>
            <a:ext cx="2057400" cy="59436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28600"/>
            <a:ext cx="6019800" cy="5943600"/>
          </a:xfrm>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页脚占位符 3"/>
          <p:cNvSpPr>
            <a:spLocks noGrp="1"/>
          </p:cNvSpPr>
          <p:nvPr>
            <p:ph type="ftr" sz="quarter" idx="10"/>
          </p:nvPr>
        </p:nvSpPr>
        <p:spPr/>
        <p:txBody>
          <a:bodyPr/>
          <a:lstStyle>
            <a:lvl1pPr>
              <a:defRPr/>
            </a:lvl1pPr>
          </a:lstStyle>
          <a:p>
            <a:r>
              <a:rPr lang="en-US" altLang="zh-CN"/>
              <a:t>     </a:t>
            </a:r>
            <a:r>
              <a:rPr lang="en-US" altLang="zh-CN" b="0"/>
              <a:t> </a:t>
            </a:r>
            <a:r>
              <a:rPr lang="zh-CN" altLang="en-US" b="0"/>
              <a:t>清华大学出版社</a:t>
            </a:r>
          </a:p>
        </p:txBody>
      </p:sp>
    </p:spTree>
    <p:extLst>
      <p:ext uri="{BB962C8B-B14F-4D97-AF65-F5344CB8AC3E}">
        <p14:creationId xmlns:p14="http://schemas.microsoft.com/office/powerpoint/2010/main" val="4121693688"/>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xAndChart" preserve="1">
  <p:cSld name="标题，文本与图表">
    <p:spTree>
      <p:nvGrpSpPr>
        <p:cNvPr id="1" name=""/>
        <p:cNvGrpSpPr/>
        <p:nvPr/>
      </p:nvGrpSpPr>
      <p:grpSpPr>
        <a:xfrm>
          <a:off x="0" y="0"/>
          <a:ext cx="0" cy="0"/>
          <a:chOff x="0" y="0"/>
          <a:chExt cx="0" cy="0"/>
        </a:xfrm>
      </p:grpSpPr>
      <p:sp>
        <p:nvSpPr>
          <p:cNvPr id="2" name="标题 1"/>
          <p:cNvSpPr>
            <a:spLocks noGrp="1"/>
          </p:cNvSpPr>
          <p:nvPr>
            <p:ph type="title"/>
          </p:nvPr>
        </p:nvSpPr>
        <p:spPr>
          <a:xfrm>
            <a:off x="457200" y="228600"/>
            <a:ext cx="7620000" cy="1143000"/>
          </a:xfrm>
        </p:spPr>
        <p:txBody>
          <a:bodyPr/>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457200" y="1600200"/>
            <a:ext cx="4038600" cy="4572000"/>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图表占位符 3"/>
          <p:cNvSpPr>
            <a:spLocks noGrp="1"/>
          </p:cNvSpPr>
          <p:nvPr>
            <p:ph type="chart" sz="half" idx="2"/>
          </p:nvPr>
        </p:nvSpPr>
        <p:spPr>
          <a:xfrm>
            <a:off x="4648200" y="1600200"/>
            <a:ext cx="4038600" cy="4572000"/>
          </a:xfrm>
        </p:spPr>
        <p:txBody>
          <a:bodyPr/>
          <a:lstStyle/>
          <a:p>
            <a:endParaRPr lang="zh-CN" altLang="en-US"/>
          </a:p>
        </p:txBody>
      </p:sp>
      <p:sp>
        <p:nvSpPr>
          <p:cNvPr id="5" name="页脚占位符 4"/>
          <p:cNvSpPr>
            <a:spLocks noGrp="1"/>
          </p:cNvSpPr>
          <p:nvPr>
            <p:ph type="ftr" sz="quarter" idx="10"/>
          </p:nvPr>
        </p:nvSpPr>
        <p:spPr>
          <a:xfrm>
            <a:off x="6248400" y="6381750"/>
            <a:ext cx="2895600" cy="476250"/>
          </a:xfrm>
        </p:spPr>
        <p:txBody>
          <a:bodyPr/>
          <a:lstStyle>
            <a:lvl1pPr>
              <a:defRPr/>
            </a:lvl1pPr>
          </a:lstStyle>
          <a:p>
            <a:r>
              <a:rPr lang="en-US" altLang="zh-CN"/>
              <a:t>     </a:t>
            </a:r>
            <a:r>
              <a:rPr lang="en-US" altLang="zh-CN" b="0"/>
              <a:t> </a:t>
            </a:r>
            <a:r>
              <a:rPr lang="zh-CN" altLang="en-US" b="0"/>
              <a:t>清华大学出版社</a:t>
            </a:r>
          </a:p>
        </p:txBody>
      </p:sp>
    </p:spTree>
    <p:extLst>
      <p:ext uri="{BB962C8B-B14F-4D97-AF65-F5344CB8AC3E}">
        <p14:creationId xmlns:p14="http://schemas.microsoft.com/office/powerpoint/2010/main" val="526235310"/>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单击以编辑母版副标题样式</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Tree>
    <p:extLst>
      <p:ext uri="{BB962C8B-B14F-4D97-AF65-F5344CB8AC3E}">
        <p14:creationId xmlns:p14="http://schemas.microsoft.com/office/powerpoint/2010/main" val="1000595397"/>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Tree>
    <p:extLst>
      <p:ext uri="{BB962C8B-B14F-4D97-AF65-F5344CB8AC3E}">
        <p14:creationId xmlns:p14="http://schemas.microsoft.com/office/powerpoint/2010/main" val="12955868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zh-CN" altLang="en-US" smtClean="0"/>
              <a:t>编辑母版文本样式</a:t>
            </a:r>
          </a:p>
        </p:txBody>
      </p:sp>
      <p:sp>
        <p:nvSpPr>
          <p:cNvPr id="4" name="日期占位符 3"/>
          <p:cNvSpPr>
            <a:spLocks noGrp="1"/>
          </p:cNvSpPr>
          <p:nvPr>
            <p:ph type="dt" sz="half" idx="10"/>
          </p:nvPr>
        </p:nvSpPr>
        <p:spPr/>
        <p:txBody>
          <a:bodyPr/>
          <a:lstStyle>
            <a:lvl1pPr>
              <a:defRPr/>
            </a:lvl1pPr>
          </a:lstStyle>
          <a:p>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Tree>
    <p:extLst>
      <p:ext uri="{BB962C8B-B14F-4D97-AF65-F5344CB8AC3E}">
        <p14:creationId xmlns:p14="http://schemas.microsoft.com/office/powerpoint/2010/main" val="979320057"/>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lvl1pPr>
              <a:defRPr/>
            </a:lvl1pPr>
          </a:lstStyle>
          <a:p>
            <a:endParaRPr lang="en-US" altLang="zh-CN"/>
          </a:p>
        </p:txBody>
      </p:sp>
      <p:sp>
        <p:nvSpPr>
          <p:cNvPr id="6" name="页脚占位符 5"/>
          <p:cNvSpPr>
            <a:spLocks noGrp="1"/>
          </p:cNvSpPr>
          <p:nvPr>
            <p:ph type="ftr" sz="quarter" idx="11"/>
          </p:nvPr>
        </p:nvSpPr>
        <p:spPr/>
        <p:txBody>
          <a:bodyPr/>
          <a:lstStyle>
            <a:lvl1pPr>
              <a:defRPr/>
            </a:lvl1pPr>
          </a:lstStyle>
          <a:p>
            <a:endParaRPr lang="en-US" altLang="zh-CN"/>
          </a:p>
        </p:txBody>
      </p:sp>
    </p:spTree>
    <p:extLst>
      <p:ext uri="{BB962C8B-B14F-4D97-AF65-F5344CB8AC3E}">
        <p14:creationId xmlns:p14="http://schemas.microsoft.com/office/powerpoint/2010/main" val="3082644902"/>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30238" y="365125"/>
            <a:ext cx="78867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p>
        </p:txBody>
      </p:sp>
      <p:sp>
        <p:nvSpPr>
          <p:cNvPr id="4" name="内容占位符 3"/>
          <p:cNvSpPr>
            <a:spLocks noGrp="1"/>
          </p:cNvSpPr>
          <p:nvPr>
            <p:ph sz="half" idx="2"/>
          </p:nvPr>
        </p:nvSpPr>
        <p:spPr>
          <a:xfrm>
            <a:off x="630238" y="2505075"/>
            <a:ext cx="3868737" cy="368458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p>
        </p:txBody>
      </p:sp>
      <p:sp>
        <p:nvSpPr>
          <p:cNvPr id="6" name="内容占位符 5"/>
          <p:cNvSpPr>
            <a:spLocks noGrp="1"/>
          </p:cNvSpPr>
          <p:nvPr>
            <p:ph sz="quarter" idx="4"/>
          </p:nvPr>
        </p:nvSpPr>
        <p:spPr>
          <a:xfrm>
            <a:off x="4629150" y="2505075"/>
            <a:ext cx="3887788" cy="368458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lvl1pPr>
              <a:defRPr/>
            </a:lvl1pPr>
          </a:lstStyle>
          <a:p>
            <a:endParaRPr lang="en-US" altLang="zh-CN"/>
          </a:p>
        </p:txBody>
      </p:sp>
      <p:sp>
        <p:nvSpPr>
          <p:cNvPr id="8" name="页脚占位符 7"/>
          <p:cNvSpPr>
            <a:spLocks noGrp="1"/>
          </p:cNvSpPr>
          <p:nvPr>
            <p:ph type="ftr" sz="quarter" idx="11"/>
          </p:nvPr>
        </p:nvSpPr>
        <p:spPr/>
        <p:txBody>
          <a:bodyPr/>
          <a:lstStyle>
            <a:lvl1pPr>
              <a:defRPr/>
            </a:lvl1pPr>
          </a:lstStyle>
          <a:p>
            <a:endParaRPr lang="en-US" altLang="zh-CN"/>
          </a:p>
        </p:txBody>
      </p:sp>
    </p:spTree>
    <p:extLst>
      <p:ext uri="{BB962C8B-B14F-4D97-AF65-F5344CB8AC3E}">
        <p14:creationId xmlns:p14="http://schemas.microsoft.com/office/powerpoint/2010/main" val="749567682"/>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lvl1pPr>
              <a:defRPr/>
            </a:lvl1pPr>
          </a:lstStyle>
          <a:p>
            <a:endParaRPr lang="en-US" altLang="zh-CN"/>
          </a:p>
        </p:txBody>
      </p:sp>
      <p:sp>
        <p:nvSpPr>
          <p:cNvPr id="4" name="页脚占位符 3"/>
          <p:cNvSpPr>
            <a:spLocks noGrp="1"/>
          </p:cNvSpPr>
          <p:nvPr>
            <p:ph type="ftr" sz="quarter" idx="11"/>
          </p:nvPr>
        </p:nvSpPr>
        <p:spPr/>
        <p:txBody>
          <a:bodyPr/>
          <a:lstStyle>
            <a:lvl1pPr>
              <a:defRPr/>
            </a:lvl1pPr>
          </a:lstStyle>
          <a:p>
            <a:endParaRPr lang="en-US" altLang="zh-CN"/>
          </a:p>
        </p:txBody>
      </p:sp>
    </p:spTree>
    <p:extLst>
      <p:ext uri="{BB962C8B-B14F-4D97-AF65-F5344CB8AC3E}">
        <p14:creationId xmlns:p14="http://schemas.microsoft.com/office/powerpoint/2010/main" val="181710332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zh-CN" altLang="en-US" smtClean="0"/>
              <a:t>编辑母版文本样式</a:t>
            </a:r>
          </a:p>
        </p:txBody>
      </p:sp>
      <p:sp>
        <p:nvSpPr>
          <p:cNvPr id="4" name="日期占位符 3"/>
          <p:cNvSpPr>
            <a:spLocks noGrp="1"/>
          </p:cNvSpPr>
          <p:nvPr>
            <p:ph type="dt" sz="half" idx="10"/>
          </p:nvPr>
        </p:nvSpPr>
        <p:spPr/>
        <p:txBody>
          <a:bodyPr/>
          <a:lstStyle>
            <a:lvl1pPr>
              <a:defRPr/>
            </a:lvl1pPr>
          </a:lstStyle>
          <a:p>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D97CDDE8-AA1A-498F-8141-494B5EF2AA6B}" type="slidenum">
              <a:rPr lang="en-US" altLang="zh-CN"/>
              <a:pPr/>
              <a:t>‹#›</a:t>
            </a:fld>
            <a:endParaRPr lang="en-US" altLang="zh-CN"/>
          </a:p>
        </p:txBody>
      </p:sp>
    </p:spTree>
    <p:extLst>
      <p:ext uri="{BB962C8B-B14F-4D97-AF65-F5344CB8AC3E}">
        <p14:creationId xmlns:p14="http://schemas.microsoft.com/office/powerpoint/2010/main" val="3329451945"/>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endParaRPr lang="en-US" altLang="zh-CN"/>
          </a:p>
        </p:txBody>
      </p:sp>
      <p:sp>
        <p:nvSpPr>
          <p:cNvPr id="3" name="页脚占位符 2"/>
          <p:cNvSpPr>
            <a:spLocks noGrp="1"/>
          </p:cNvSpPr>
          <p:nvPr>
            <p:ph type="ftr" sz="quarter" idx="11"/>
          </p:nvPr>
        </p:nvSpPr>
        <p:spPr/>
        <p:txBody>
          <a:bodyPr/>
          <a:lstStyle>
            <a:lvl1pPr>
              <a:defRPr/>
            </a:lvl1pPr>
          </a:lstStyle>
          <a:p>
            <a:endParaRPr lang="en-US" altLang="zh-CN"/>
          </a:p>
        </p:txBody>
      </p:sp>
    </p:spTree>
    <p:extLst>
      <p:ext uri="{BB962C8B-B14F-4D97-AF65-F5344CB8AC3E}">
        <p14:creationId xmlns:p14="http://schemas.microsoft.com/office/powerpoint/2010/main" val="2976244418"/>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30238" y="457200"/>
            <a:ext cx="2949575"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编辑母版文本样式</a:t>
            </a:r>
          </a:p>
        </p:txBody>
      </p:sp>
      <p:sp>
        <p:nvSpPr>
          <p:cNvPr id="5" name="日期占位符 4"/>
          <p:cNvSpPr>
            <a:spLocks noGrp="1"/>
          </p:cNvSpPr>
          <p:nvPr>
            <p:ph type="dt" sz="half" idx="10"/>
          </p:nvPr>
        </p:nvSpPr>
        <p:spPr/>
        <p:txBody>
          <a:bodyPr/>
          <a:lstStyle>
            <a:lvl1pPr>
              <a:defRPr/>
            </a:lvl1pPr>
          </a:lstStyle>
          <a:p>
            <a:endParaRPr lang="en-US" altLang="zh-CN"/>
          </a:p>
        </p:txBody>
      </p:sp>
      <p:sp>
        <p:nvSpPr>
          <p:cNvPr id="6" name="页脚占位符 5"/>
          <p:cNvSpPr>
            <a:spLocks noGrp="1"/>
          </p:cNvSpPr>
          <p:nvPr>
            <p:ph type="ftr" sz="quarter" idx="11"/>
          </p:nvPr>
        </p:nvSpPr>
        <p:spPr/>
        <p:txBody>
          <a:bodyPr/>
          <a:lstStyle>
            <a:lvl1pPr>
              <a:defRPr/>
            </a:lvl1pPr>
          </a:lstStyle>
          <a:p>
            <a:endParaRPr lang="en-US" altLang="zh-CN"/>
          </a:p>
        </p:txBody>
      </p:sp>
    </p:spTree>
    <p:extLst>
      <p:ext uri="{BB962C8B-B14F-4D97-AF65-F5344CB8AC3E}">
        <p14:creationId xmlns:p14="http://schemas.microsoft.com/office/powerpoint/2010/main" val="2643985715"/>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30238" y="457200"/>
            <a:ext cx="2949575"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编辑母版文本样式</a:t>
            </a:r>
          </a:p>
        </p:txBody>
      </p:sp>
      <p:sp>
        <p:nvSpPr>
          <p:cNvPr id="5" name="日期占位符 4"/>
          <p:cNvSpPr>
            <a:spLocks noGrp="1"/>
          </p:cNvSpPr>
          <p:nvPr>
            <p:ph type="dt" sz="half" idx="10"/>
          </p:nvPr>
        </p:nvSpPr>
        <p:spPr/>
        <p:txBody>
          <a:bodyPr/>
          <a:lstStyle>
            <a:lvl1pPr>
              <a:defRPr/>
            </a:lvl1pPr>
          </a:lstStyle>
          <a:p>
            <a:endParaRPr lang="en-US" altLang="zh-CN"/>
          </a:p>
        </p:txBody>
      </p:sp>
      <p:sp>
        <p:nvSpPr>
          <p:cNvPr id="6" name="页脚占位符 5"/>
          <p:cNvSpPr>
            <a:spLocks noGrp="1"/>
          </p:cNvSpPr>
          <p:nvPr>
            <p:ph type="ftr" sz="quarter" idx="11"/>
          </p:nvPr>
        </p:nvSpPr>
        <p:spPr/>
        <p:txBody>
          <a:bodyPr/>
          <a:lstStyle>
            <a:lvl1pPr>
              <a:defRPr/>
            </a:lvl1pPr>
          </a:lstStyle>
          <a:p>
            <a:endParaRPr lang="en-US" altLang="zh-CN"/>
          </a:p>
        </p:txBody>
      </p:sp>
    </p:spTree>
    <p:extLst>
      <p:ext uri="{BB962C8B-B14F-4D97-AF65-F5344CB8AC3E}">
        <p14:creationId xmlns:p14="http://schemas.microsoft.com/office/powerpoint/2010/main" val="175800226"/>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Tree>
    <p:extLst>
      <p:ext uri="{BB962C8B-B14F-4D97-AF65-F5344CB8AC3E}">
        <p14:creationId xmlns:p14="http://schemas.microsoft.com/office/powerpoint/2010/main" val="787661013"/>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Tree>
    <p:extLst>
      <p:ext uri="{BB962C8B-B14F-4D97-AF65-F5344CB8AC3E}">
        <p14:creationId xmlns:p14="http://schemas.microsoft.com/office/powerpoint/2010/main" val="163304354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lvl1pPr>
              <a:defRPr/>
            </a:lvl1pPr>
          </a:lstStyle>
          <a:p>
            <a:endParaRPr lang="en-US" altLang="zh-CN"/>
          </a:p>
        </p:txBody>
      </p:sp>
      <p:sp>
        <p:nvSpPr>
          <p:cNvPr id="6" name="页脚占位符 5"/>
          <p:cNvSpPr>
            <a:spLocks noGrp="1"/>
          </p:cNvSpPr>
          <p:nvPr>
            <p:ph type="ftr" sz="quarter" idx="11"/>
          </p:nvPr>
        </p:nvSpPr>
        <p:spPr/>
        <p:txBody>
          <a:bodyPr/>
          <a:lstStyle>
            <a:lvl1pPr>
              <a:defRPr/>
            </a:lvl1pPr>
          </a:lstStyle>
          <a:p>
            <a:endParaRPr lang="en-US" altLang="zh-CN"/>
          </a:p>
        </p:txBody>
      </p:sp>
      <p:sp>
        <p:nvSpPr>
          <p:cNvPr id="7" name="灯片编号占位符 6"/>
          <p:cNvSpPr>
            <a:spLocks noGrp="1"/>
          </p:cNvSpPr>
          <p:nvPr>
            <p:ph type="sldNum" sz="quarter" idx="12"/>
          </p:nvPr>
        </p:nvSpPr>
        <p:spPr/>
        <p:txBody>
          <a:bodyPr/>
          <a:lstStyle>
            <a:lvl1pPr>
              <a:defRPr/>
            </a:lvl1pPr>
          </a:lstStyle>
          <a:p>
            <a:fld id="{2D4DDFF7-B866-49BA-A051-725DC3FE979A}" type="slidenum">
              <a:rPr lang="en-US" altLang="zh-CN"/>
              <a:pPr/>
              <a:t>‹#›</a:t>
            </a:fld>
            <a:endParaRPr lang="en-US" altLang="zh-CN"/>
          </a:p>
        </p:txBody>
      </p:sp>
    </p:spTree>
    <p:extLst>
      <p:ext uri="{BB962C8B-B14F-4D97-AF65-F5344CB8AC3E}">
        <p14:creationId xmlns:p14="http://schemas.microsoft.com/office/powerpoint/2010/main" val="329086637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30238" y="365125"/>
            <a:ext cx="78867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p>
        </p:txBody>
      </p:sp>
      <p:sp>
        <p:nvSpPr>
          <p:cNvPr id="4" name="内容占位符 3"/>
          <p:cNvSpPr>
            <a:spLocks noGrp="1"/>
          </p:cNvSpPr>
          <p:nvPr>
            <p:ph sz="half" idx="2"/>
          </p:nvPr>
        </p:nvSpPr>
        <p:spPr>
          <a:xfrm>
            <a:off x="630238" y="2505075"/>
            <a:ext cx="3868737" cy="368458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p>
        </p:txBody>
      </p:sp>
      <p:sp>
        <p:nvSpPr>
          <p:cNvPr id="6" name="内容占位符 5"/>
          <p:cNvSpPr>
            <a:spLocks noGrp="1"/>
          </p:cNvSpPr>
          <p:nvPr>
            <p:ph sz="quarter" idx="4"/>
          </p:nvPr>
        </p:nvSpPr>
        <p:spPr>
          <a:xfrm>
            <a:off x="4629150" y="2505075"/>
            <a:ext cx="3887788" cy="368458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lvl1pPr>
              <a:defRPr/>
            </a:lvl1pPr>
          </a:lstStyle>
          <a:p>
            <a:endParaRPr lang="en-US" altLang="zh-CN"/>
          </a:p>
        </p:txBody>
      </p:sp>
      <p:sp>
        <p:nvSpPr>
          <p:cNvPr id="8" name="页脚占位符 7"/>
          <p:cNvSpPr>
            <a:spLocks noGrp="1"/>
          </p:cNvSpPr>
          <p:nvPr>
            <p:ph type="ftr" sz="quarter" idx="11"/>
          </p:nvPr>
        </p:nvSpPr>
        <p:spPr/>
        <p:txBody>
          <a:bodyPr/>
          <a:lstStyle>
            <a:lvl1pPr>
              <a:defRPr/>
            </a:lvl1pPr>
          </a:lstStyle>
          <a:p>
            <a:endParaRPr lang="en-US" altLang="zh-CN"/>
          </a:p>
        </p:txBody>
      </p:sp>
      <p:sp>
        <p:nvSpPr>
          <p:cNvPr id="9" name="灯片编号占位符 8"/>
          <p:cNvSpPr>
            <a:spLocks noGrp="1"/>
          </p:cNvSpPr>
          <p:nvPr>
            <p:ph type="sldNum" sz="quarter" idx="12"/>
          </p:nvPr>
        </p:nvSpPr>
        <p:spPr/>
        <p:txBody>
          <a:bodyPr/>
          <a:lstStyle>
            <a:lvl1pPr>
              <a:defRPr/>
            </a:lvl1pPr>
          </a:lstStyle>
          <a:p>
            <a:fld id="{92619F6B-E647-4DE8-98BE-11FF308DA975}" type="slidenum">
              <a:rPr lang="en-US" altLang="zh-CN"/>
              <a:pPr/>
              <a:t>‹#›</a:t>
            </a:fld>
            <a:endParaRPr lang="en-US" altLang="zh-CN"/>
          </a:p>
        </p:txBody>
      </p:sp>
    </p:spTree>
    <p:extLst>
      <p:ext uri="{BB962C8B-B14F-4D97-AF65-F5344CB8AC3E}">
        <p14:creationId xmlns:p14="http://schemas.microsoft.com/office/powerpoint/2010/main" val="249684567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lvl1pPr>
              <a:defRPr/>
            </a:lvl1pPr>
          </a:lstStyle>
          <a:p>
            <a:endParaRPr lang="en-US" altLang="zh-CN"/>
          </a:p>
        </p:txBody>
      </p:sp>
      <p:sp>
        <p:nvSpPr>
          <p:cNvPr id="4" name="页脚占位符 3"/>
          <p:cNvSpPr>
            <a:spLocks noGrp="1"/>
          </p:cNvSpPr>
          <p:nvPr>
            <p:ph type="ftr" sz="quarter" idx="11"/>
          </p:nvPr>
        </p:nvSpPr>
        <p:spPr/>
        <p:txBody>
          <a:bodyPr/>
          <a:lstStyle>
            <a:lvl1pPr>
              <a:defRPr/>
            </a:lvl1pPr>
          </a:lstStyle>
          <a:p>
            <a:endParaRPr lang="en-US" altLang="zh-CN"/>
          </a:p>
        </p:txBody>
      </p:sp>
      <p:sp>
        <p:nvSpPr>
          <p:cNvPr id="5" name="灯片编号占位符 4"/>
          <p:cNvSpPr>
            <a:spLocks noGrp="1"/>
          </p:cNvSpPr>
          <p:nvPr>
            <p:ph type="sldNum" sz="quarter" idx="12"/>
          </p:nvPr>
        </p:nvSpPr>
        <p:spPr/>
        <p:txBody>
          <a:bodyPr/>
          <a:lstStyle>
            <a:lvl1pPr>
              <a:defRPr/>
            </a:lvl1pPr>
          </a:lstStyle>
          <a:p>
            <a:fld id="{53CDDCB8-A446-45D9-8E61-D308BCAD1AFB}" type="slidenum">
              <a:rPr lang="en-US" altLang="zh-CN"/>
              <a:pPr/>
              <a:t>‹#›</a:t>
            </a:fld>
            <a:endParaRPr lang="en-US" altLang="zh-CN"/>
          </a:p>
        </p:txBody>
      </p:sp>
    </p:spTree>
    <p:extLst>
      <p:ext uri="{BB962C8B-B14F-4D97-AF65-F5344CB8AC3E}">
        <p14:creationId xmlns:p14="http://schemas.microsoft.com/office/powerpoint/2010/main" val="281732154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endParaRPr lang="en-US" altLang="zh-CN"/>
          </a:p>
        </p:txBody>
      </p:sp>
      <p:sp>
        <p:nvSpPr>
          <p:cNvPr id="3" name="页脚占位符 2"/>
          <p:cNvSpPr>
            <a:spLocks noGrp="1"/>
          </p:cNvSpPr>
          <p:nvPr>
            <p:ph type="ftr" sz="quarter" idx="11"/>
          </p:nvPr>
        </p:nvSpPr>
        <p:spPr/>
        <p:txBody>
          <a:bodyPr/>
          <a:lstStyle>
            <a:lvl1pPr>
              <a:defRPr/>
            </a:lvl1pPr>
          </a:lstStyle>
          <a:p>
            <a:endParaRPr lang="en-US" altLang="zh-CN"/>
          </a:p>
        </p:txBody>
      </p:sp>
      <p:sp>
        <p:nvSpPr>
          <p:cNvPr id="4" name="灯片编号占位符 3"/>
          <p:cNvSpPr>
            <a:spLocks noGrp="1"/>
          </p:cNvSpPr>
          <p:nvPr>
            <p:ph type="sldNum" sz="quarter" idx="12"/>
          </p:nvPr>
        </p:nvSpPr>
        <p:spPr/>
        <p:txBody>
          <a:bodyPr/>
          <a:lstStyle>
            <a:lvl1pPr>
              <a:defRPr/>
            </a:lvl1pPr>
          </a:lstStyle>
          <a:p>
            <a:fld id="{86B96392-2CA1-435B-90FD-50BCF36FDF11}" type="slidenum">
              <a:rPr lang="en-US" altLang="zh-CN"/>
              <a:pPr/>
              <a:t>‹#›</a:t>
            </a:fld>
            <a:endParaRPr lang="en-US" altLang="zh-CN"/>
          </a:p>
        </p:txBody>
      </p:sp>
    </p:spTree>
    <p:extLst>
      <p:ext uri="{BB962C8B-B14F-4D97-AF65-F5344CB8AC3E}">
        <p14:creationId xmlns:p14="http://schemas.microsoft.com/office/powerpoint/2010/main" val="86182221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30238" y="457200"/>
            <a:ext cx="2949575"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编辑母版文本样式</a:t>
            </a:r>
          </a:p>
        </p:txBody>
      </p:sp>
      <p:sp>
        <p:nvSpPr>
          <p:cNvPr id="5" name="日期占位符 4"/>
          <p:cNvSpPr>
            <a:spLocks noGrp="1"/>
          </p:cNvSpPr>
          <p:nvPr>
            <p:ph type="dt" sz="half" idx="10"/>
          </p:nvPr>
        </p:nvSpPr>
        <p:spPr/>
        <p:txBody>
          <a:bodyPr/>
          <a:lstStyle>
            <a:lvl1pPr>
              <a:defRPr/>
            </a:lvl1pPr>
          </a:lstStyle>
          <a:p>
            <a:endParaRPr lang="en-US" altLang="zh-CN"/>
          </a:p>
        </p:txBody>
      </p:sp>
      <p:sp>
        <p:nvSpPr>
          <p:cNvPr id="6" name="页脚占位符 5"/>
          <p:cNvSpPr>
            <a:spLocks noGrp="1"/>
          </p:cNvSpPr>
          <p:nvPr>
            <p:ph type="ftr" sz="quarter" idx="11"/>
          </p:nvPr>
        </p:nvSpPr>
        <p:spPr/>
        <p:txBody>
          <a:bodyPr/>
          <a:lstStyle>
            <a:lvl1pPr>
              <a:defRPr/>
            </a:lvl1pPr>
          </a:lstStyle>
          <a:p>
            <a:endParaRPr lang="en-US" altLang="zh-CN"/>
          </a:p>
        </p:txBody>
      </p:sp>
      <p:sp>
        <p:nvSpPr>
          <p:cNvPr id="7" name="灯片编号占位符 6"/>
          <p:cNvSpPr>
            <a:spLocks noGrp="1"/>
          </p:cNvSpPr>
          <p:nvPr>
            <p:ph type="sldNum" sz="quarter" idx="12"/>
          </p:nvPr>
        </p:nvSpPr>
        <p:spPr/>
        <p:txBody>
          <a:bodyPr/>
          <a:lstStyle>
            <a:lvl1pPr>
              <a:defRPr/>
            </a:lvl1pPr>
          </a:lstStyle>
          <a:p>
            <a:fld id="{99289BB6-0C5D-452E-A6DC-1E1090FCD52F}" type="slidenum">
              <a:rPr lang="en-US" altLang="zh-CN"/>
              <a:pPr/>
              <a:t>‹#›</a:t>
            </a:fld>
            <a:endParaRPr lang="en-US" altLang="zh-CN"/>
          </a:p>
        </p:txBody>
      </p:sp>
    </p:spTree>
    <p:extLst>
      <p:ext uri="{BB962C8B-B14F-4D97-AF65-F5344CB8AC3E}">
        <p14:creationId xmlns:p14="http://schemas.microsoft.com/office/powerpoint/2010/main" val="159477936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30238" y="457200"/>
            <a:ext cx="2949575"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编辑母版文本样式</a:t>
            </a:r>
          </a:p>
        </p:txBody>
      </p:sp>
      <p:sp>
        <p:nvSpPr>
          <p:cNvPr id="5" name="日期占位符 4"/>
          <p:cNvSpPr>
            <a:spLocks noGrp="1"/>
          </p:cNvSpPr>
          <p:nvPr>
            <p:ph type="dt" sz="half" idx="10"/>
          </p:nvPr>
        </p:nvSpPr>
        <p:spPr/>
        <p:txBody>
          <a:bodyPr/>
          <a:lstStyle>
            <a:lvl1pPr>
              <a:defRPr/>
            </a:lvl1pPr>
          </a:lstStyle>
          <a:p>
            <a:endParaRPr lang="en-US" altLang="zh-CN"/>
          </a:p>
        </p:txBody>
      </p:sp>
      <p:sp>
        <p:nvSpPr>
          <p:cNvPr id="6" name="页脚占位符 5"/>
          <p:cNvSpPr>
            <a:spLocks noGrp="1"/>
          </p:cNvSpPr>
          <p:nvPr>
            <p:ph type="ftr" sz="quarter" idx="11"/>
          </p:nvPr>
        </p:nvSpPr>
        <p:spPr/>
        <p:txBody>
          <a:bodyPr/>
          <a:lstStyle>
            <a:lvl1pPr>
              <a:defRPr/>
            </a:lvl1pPr>
          </a:lstStyle>
          <a:p>
            <a:endParaRPr lang="en-US" altLang="zh-CN"/>
          </a:p>
        </p:txBody>
      </p:sp>
      <p:sp>
        <p:nvSpPr>
          <p:cNvPr id="7" name="灯片编号占位符 6"/>
          <p:cNvSpPr>
            <a:spLocks noGrp="1"/>
          </p:cNvSpPr>
          <p:nvPr>
            <p:ph type="sldNum" sz="quarter" idx="12"/>
          </p:nvPr>
        </p:nvSpPr>
        <p:spPr/>
        <p:txBody>
          <a:bodyPr/>
          <a:lstStyle>
            <a:lvl1pPr>
              <a:defRPr/>
            </a:lvl1pPr>
          </a:lstStyle>
          <a:p>
            <a:fld id="{ECB92FD5-2A1F-4396-AEAB-F7F7E7787A03}" type="slidenum">
              <a:rPr lang="en-US" altLang="zh-CN"/>
              <a:pPr/>
              <a:t>‹#›</a:t>
            </a:fld>
            <a:endParaRPr lang="en-US" altLang="zh-CN"/>
          </a:p>
        </p:txBody>
      </p:sp>
    </p:spTree>
    <p:extLst>
      <p:ext uri="{BB962C8B-B14F-4D97-AF65-F5344CB8AC3E}">
        <p14:creationId xmlns:p14="http://schemas.microsoft.com/office/powerpoint/2010/main" val="169632288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theme" Target="../theme/theme2.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image" Target="../media/image1.pn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1.xml"/><Relationship Id="rId3" Type="http://schemas.openxmlformats.org/officeDocument/2006/relationships/slideLayout" Target="../slideLayouts/slideLayout26.xml"/><Relationship Id="rId7" Type="http://schemas.openxmlformats.org/officeDocument/2006/relationships/slideLayout" Target="../slideLayouts/slideLayout30.xml"/><Relationship Id="rId12" Type="http://schemas.openxmlformats.org/officeDocument/2006/relationships/theme" Target="../theme/theme3.xml"/><Relationship Id="rId2" Type="http://schemas.openxmlformats.org/officeDocument/2006/relationships/slideLayout" Target="../slideLayouts/slideLayout25.xml"/><Relationship Id="rId1" Type="http://schemas.openxmlformats.org/officeDocument/2006/relationships/slideLayout" Target="../slideLayouts/slideLayout24.xml"/><Relationship Id="rId6" Type="http://schemas.openxmlformats.org/officeDocument/2006/relationships/slideLayout" Target="../slideLayouts/slideLayout29.xml"/><Relationship Id="rId11" Type="http://schemas.openxmlformats.org/officeDocument/2006/relationships/slideLayout" Target="../slideLayouts/slideLayout34.xml"/><Relationship Id="rId5" Type="http://schemas.openxmlformats.org/officeDocument/2006/relationships/slideLayout" Target="../slideLayouts/slideLayout28.xml"/><Relationship Id="rId10" Type="http://schemas.openxmlformats.org/officeDocument/2006/relationships/slideLayout" Target="../slideLayouts/slideLayout33.xml"/><Relationship Id="rId4" Type="http://schemas.openxmlformats.org/officeDocument/2006/relationships/slideLayout" Target="../slideLayouts/slideLayout27.xml"/><Relationship Id="rId9" Type="http://schemas.openxmlformats.org/officeDocument/2006/relationships/slideLayout" Target="../slideLayouts/slideLayout3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bwMode="auto">
          <a:xfrm>
            <a:off x="457200" y="274638"/>
            <a:ext cx="82296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5123" name="Rectangle 3"/>
          <p:cNvSpPr>
            <a:spLocks noGrp="1" noChangeArrowheads="1"/>
          </p:cNvSpPr>
          <p:nvPr>
            <p:ph type="body" idx="1"/>
          </p:nvPr>
        </p:nvSpPr>
        <p:spPr bwMode="auto">
          <a:xfrm>
            <a:off x="457200" y="1600200"/>
            <a:ext cx="8229600"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5124" name="Rectangle 4"/>
          <p:cNvSpPr>
            <a:spLocks noGrp="1" noChangeArrowheads="1"/>
          </p:cNvSpPr>
          <p:nvPr>
            <p:ph type="dt" sz="half" idx="2"/>
          </p:nvPr>
        </p:nvSpPr>
        <p:spPr bwMode="auto">
          <a:xfrm>
            <a:off x="457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400"/>
            </a:lvl1pPr>
          </a:lstStyle>
          <a:p>
            <a:endParaRPr lang="en-US" altLang="zh-CN"/>
          </a:p>
        </p:txBody>
      </p:sp>
      <p:sp>
        <p:nvSpPr>
          <p:cNvPr id="5125" name="Rectangle 5"/>
          <p:cNvSpPr>
            <a:spLocks noGrp="1" noChangeArrowheads="1"/>
          </p:cNvSpPr>
          <p:nvPr>
            <p:ph type="ftr" sz="quarter" idx="3"/>
          </p:nvPr>
        </p:nvSpPr>
        <p:spPr bwMode="auto">
          <a:xfrm>
            <a:off x="3124200" y="6245225"/>
            <a:ext cx="2895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400"/>
            </a:lvl1pPr>
          </a:lstStyle>
          <a:p>
            <a:endParaRPr lang="en-US" altLang="zh-CN"/>
          </a:p>
        </p:txBody>
      </p:sp>
      <p:sp>
        <p:nvSpPr>
          <p:cNvPr id="5126" name="Rectangle 6"/>
          <p:cNvSpPr>
            <a:spLocks noGrp="1" noChangeArrowheads="1"/>
          </p:cNvSpPr>
          <p:nvPr>
            <p:ph type="sldNum" sz="quarter" idx="4"/>
          </p:nvPr>
        </p:nvSpPr>
        <p:spPr bwMode="auto">
          <a:xfrm>
            <a:off x="6553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400"/>
            </a:lvl1pPr>
          </a:lstStyle>
          <a:p>
            <a:fld id="{B6DF1AEF-A2C3-42C3-9083-098B7CDB1C3C}" type="slidenum">
              <a:rPr lang="en-US" altLang="zh-CN"/>
              <a:pPr/>
              <a:t>‹#›</a:t>
            </a:fld>
            <a:endParaRPr lang="en-US" altLang="zh-CN"/>
          </a:p>
        </p:txBody>
      </p:sp>
    </p:spTree>
  </p:cSld>
  <p:clrMap bg1="lt1" tx1="dk1" bg2="lt2" tx2="dk2" accent1="accent1" accent2="accent2" accent3="accent3" accent4="accent4" accent5="accent5" accent6="accent6" hlink="hlink" folHlink="folHlink"/>
  <p:sldLayoutIdLst>
    <p:sldLayoutId id="2147483652" r:id="rId1"/>
    <p:sldLayoutId id="2147483653" r:id="rId2"/>
    <p:sldLayoutId id="2147483654" r:id="rId3"/>
    <p:sldLayoutId id="2147483655" r:id="rId4"/>
    <p:sldLayoutId id="2147483656" r:id="rId5"/>
    <p:sldLayoutId id="2147483657" r:id="rId6"/>
    <p:sldLayoutId id="2147483658" r:id="rId7"/>
    <p:sldLayoutId id="2147483659" r:id="rId8"/>
    <p:sldLayoutId id="2147483660" r:id="rId9"/>
    <p:sldLayoutId id="2147483661" r:id="rId10"/>
    <p:sldLayoutId id="2147483662" r:id="rId11"/>
  </p:sldLayoutIdLst>
  <p:txStyles>
    <p:titleStyle>
      <a:lvl1pPr algn="ctr" rtl="0" fontAlgn="base">
        <a:spcBef>
          <a:spcPct val="0"/>
        </a:spcBef>
        <a:spcAft>
          <a:spcPct val="0"/>
        </a:spcAft>
        <a:defRPr sz="4400" kern="12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fontAlgn="base">
        <a:spcBef>
          <a:spcPct val="20000"/>
        </a:spcBef>
        <a:spcAft>
          <a:spcPct val="0"/>
        </a:spcAft>
        <a:buChar char="•"/>
        <a:defRPr sz="3200" kern="1200">
          <a:solidFill>
            <a:schemeClr val="tx1"/>
          </a:solidFill>
          <a:latin typeface="+mn-lt"/>
          <a:ea typeface="+mn-ea"/>
          <a:cs typeface="+mn-cs"/>
        </a:defRPr>
      </a:lvl1pPr>
      <a:lvl2pPr marL="742950" indent="-285750" algn="l" rtl="0" fontAlgn="base">
        <a:spcBef>
          <a:spcPct val="20000"/>
        </a:spcBef>
        <a:spcAft>
          <a:spcPct val="0"/>
        </a:spcAft>
        <a:buChar char="–"/>
        <a:defRPr sz="2800" kern="1200">
          <a:solidFill>
            <a:schemeClr val="tx1"/>
          </a:solidFill>
          <a:latin typeface="+mn-lt"/>
          <a:ea typeface="+mn-ea"/>
          <a:cs typeface="+mn-cs"/>
        </a:defRPr>
      </a:lvl2pPr>
      <a:lvl3pPr marL="1143000" indent="-228600" algn="l" rtl="0" fontAlgn="base">
        <a:spcBef>
          <a:spcPct val="20000"/>
        </a:spcBef>
        <a:spcAft>
          <a:spcPct val="0"/>
        </a:spcAft>
        <a:buChar char="•"/>
        <a:defRPr sz="2400" kern="1200">
          <a:solidFill>
            <a:schemeClr val="tx1"/>
          </a:solidFill>
          <a:latin typeface="+mn-lt"/>
          <a:ea typeface="+mn-ea"/>
          <a:cs typeface="+mn-cs"/>
        </a:defRPr>
      </a:lvl3pPr>
      <a:lvl4pPr marL="1600200" indent="-228600" algn="l" rtl="0" fontAlgn="base">
        <a:spcBef>
          <a:spcPct val="20000"/>
        </a:spcBef>
        <a:spcAft>
          <a:spcPct val="0"/>
        </a:spcAft>
        <a:buChar char="–"/>
        <a:defRPr sz="2000" kern="1200">
          <a:solidFill>
            <a:schemeClr val="tx1"/>
          </a:solidFill>
          <a:latin typeface="+mn-lt"/>
          <a:ea typeface="+mn-ea"/>
          <a:cs typeface="+mn-cs"/>
        </a:defRPr>
      </a:lvl4pPr>
      <a:lvl5pPr marL="2057400" indent="-228600" algn="l" rtl="0" fontAlgn="base">
        <a:spcBef>
          <a:spcPct val="20000"/>
        </a:spcBef>
        <a:spcAft>
          <a:spcPct val="0"/>
        </a:spcAft>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bwMode="auto">
          <a:xfrm>
            <a:off x="457200" y="228600"/>
            <a:ext cx="76200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9219" name="Rectangle 3"/>
          <p:cNvSpPr>
            <a:spLocks noGrp="1" noChangeArrowheads="1"/>
          </p:cNvSpPr>
          <p:nvPr>
            <p:ph type="body" idx="1"/>
          </p:nvPr>
        </p:nvSpPr>
        <p:spPr bwMode="auto">
          <a:xfrm>
            <a:off x="457200" y="1600200"/>
            <a:ext cx="8229600" cy="457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9220" name="Rectangle 4"/>
          <p:cNvSpPr>
            <a:spLocks noGrp="1" noChangeArrowheads="1"/>
          </p:cNvSpPr>
          <p:nvPr>
            <p:ph type="ftr" sz="quarter" idx="3"/>
          </p:nvPr>
        </p:nvSpPr>
        <p:spPr bwMode="auto">
          <a:xfrm>
            <a:off x="6248400" y="6381750"/>
            <a:ext cx="2895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2400" b="1">
                <a:solidFill>
                  <a:srgbClr val="000099"/>
                </a:solidFill>
              </a:defRPr>
            </a:lvl1pPr>
          </a:lstStyle>
          <a:p>
            <a:r>
              <a:rPr lang="en-US" altLang="zh-CN"/>
              <a:t>     </a:t>
            </a:r>
            <a:r>
              <a:rPr lang="en-US" altLang="zh-CN" b="0"/>
              <a:t> </a:t>
            </a:r>
            <a:r>
              <a:rPr lang="zh-CN" altLang="en-US" b="0"/>
              <a:t>清华大学出版社</a:t>
            </a:r>
          </a:p>
        </p:txBody>
      </p:sp>
      <p:grpSp>
        <p:nvGrpSpPr>
          <p:cNvPr id="9221" name="Group 5"/>
          <p:cNvGrpSpPr>
            <a:grpSpLocks/>
          </p:cNvGrpSpPr>
          <p:nvPr/>
        </p:nvGrpSpPr>
        <p:grpSpPr bwMode="auto">
          <a:xfrm>
            <a:off x="0" y="5791200"/>
            <a:ext cx="1295400" cy="1066800"/>
            <a:chOff x="0" y="3342"/>
            <a:chExt cx="1056" cy="978"/>
          </a:xfrm>
        </p:grpSpPr>
        <p:pic>
          <p:nvPicPr>
            <p:cNvPr id="9222" name="Picture 6"/>
            <p:cNvPicPr>
              <a:picLocks noChangeAspect="1" noChangeArrowheads="1"/>
            </p:cNvPicPr>
            <p:nvPr userDrawn="1"/>
          </p:nvPicPr>
          <p:blipFill>
            <a:blip r:embed="rId14">
              <a:lum bright="-6000" contrast="12000"/>
              <a:extLst>
                <a:ext uri="{28A0092B-C50C-407E-A947-70E740481C1C}">
                  <a14:useLocalDpi xmlns:a14="http://schemas.microsoft.com/office/drawing/2010/main" val="0"/>
                </a:ext>
              </a:extLst>
            </a:blip>
            <a:srcRect/>
            <a:stretch>
              <a:fillRect/>
            </a:stretch>
          </p:blipFill>
          <p:spPr bwMode="auto">
            <a:xfrm>
              <a:off x="0" y="3342"/>
              <a:ext cx="1056" cy="978"/>
            </a:xfrm>
            <a:prstGeom prst="rect">
              <a:avLst/>
            </a:prstGeom>
            <a:solidFill>
              <a:schemeClr val="bg1"/>
            </a:solidFill>
            <a:ln w="9525">
              <a:solidFill>
                <a:schemeClr val="bg1"/>
              </a:solidFill>
              <a:miter lim="800000"/>
              <a:headEnd/>
              <a:tailEnd/>
            </a:ln>
            <a:effectLst/>
            <a:extLst>
              <a:ext uri="{AF507438-7753-43E0-B8FC-AC1667EBCBE1}">
                <a14:hiddenEffects xmlns:a14="http://schemas.microsoft.com/office/drawing/2010/main">
                  <a:effectLst>
                    <a:outerShdw dist="107763" dir="18900000" algn="ctr" rotWithShape="0">
                      <a:schemeClr val="bg2">
                        <a:alpha val="50000"/>
                      </a:schemeClr>
                    </a:outerShdw>
                  </a:effectLst>
                </a14:hiddenEffects>
              </a:ext>
            </a:extLst>
          </p:spPr>
        </p:pic>
        <p:sp>
          <p:nvSpPr>
            <p:cNvPr id="9223" name="WordArt 7"/>
            <p:cNvSpPr>
              <a:spLocks noChangeArrowheads="1" noChangeShapeType="1" noTextEdit="1"/>
            </p:cNvSpPr>
            <p:nvPr userDrawn="1"/>
          </p:nvSpPr>
          <p:spPr bwMode="auto">
            <a:xfrm>
              <a:off x="480" y="3696"/>
              <a:ext cx="384" cy="404"/>
            </a:xfrm>
            <a:prstGeom prst="rect">
              <a:avLst/>
            </a:prstGeom>
            <a:extLst>
              <a:ext uri="{AF507438-7753-43E0-B8FC-AC1667EBCBE1}">
                <a14:hiddenEffects xmlns:a14="http://schemas.microsoft.com/office/drawing/2010/main">
                  <a:effectLst/>
                </a14:hiddenEffects>
              </a:ext>
            </a:extLst>
          </p:spPr>
          <p:txBody>
            <a:bodyPr wrap="none" fromWordArt="1">
              <a:prstTxWarp prst="textSlantUp">
                <a:avLst>
                  <a:gd name="adj" fmla="val 55556"/>
                </a:avLst>
              </a:prstTxWarp>
            </a:bodyPr>
            <a:lstStyle/>
            <a:p>
              <a:pPr algn="ctr"/>
              <a:r>
                <a:rPr lang="zh-CN" altLang="en-US" sz="2800" kern="10">
                  <a:ln w="9525">
                    <a:solidFill>
                      <a:srgbClr val="000080"/>
                    </a:solidFill>
                    <a:round/>
                    <a:headEnd/>
                    <a:tailEnd/>
                  </a:ln>
                  <a:solidFill>
                    <a:srgbClr val="000080"/>
                  </a:solidFill>
                  <a:latin typeface="宋体" panose="02010600030101010101" pitchFamily="2" charset="-122"/>
                </a:rPr>
                <a:t>科学</a:t>
              </a:r>
            </a:p>
          </p:txBody>
        </p:sp>
      </p:grpSp>
    </p:spTree>
  </p:cSld>
  <p:clrMap bg1="lt1" tx1="dk1" bg2="lt2" tx2="dk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 id="2147483667" r:id="rId5"/>
    <p:sldLayoutId id="2147483668" r:id="rId6"/>
    <p:sldLayoutId id="2147483669" r:id="rId7"/>
    <p:sldLayoutId id="2147483670" r:id="rId8"/>
    <p:sldLayoutId id="2147483671" r:id="rId9"/>
    <p:sldLayoutId id="2147483672" r:id="rId10"/>
    <p:sldLayoutId id="2147483673" r:id="rId11"/>
    <p:sldLayoutId id="2147483685" r:id="rId12"/>
  </p:sldLayoutIdLst>
  <p:hf sldNum="0" hdr="0" dt="0"/>
  <p:txStyles>
    <p:titleStyle>
      <a:lvl1pPr algn="ctr" rtl="0" fontAlgn="base">
        <a:spcBef>
          <a:spcPct val="0"/>
        </a:spcBef>
        <a:spcAft>
          <a:spcPct val="0"/>
        </a:spcAft>
        <a:defRPr sz="4400" kern="12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fontAlgn="base">
        <a:spcBef>
          <a:spcPct val="20000"/>
        </a:spcBef>
        <a:spcAft>
          <a:spcPct val="0"/>
        </a:spcAft>
        <a:buChar char="•"/>
        <a:defRPr sz="3200" kern="1200">
          <a:solidFill>
            <a:schemeClr val="tx1"/>
          </a:solidFill>
          <a:latin typeface="+mn-lt"/>
          <a:ea typeface="+mn-ea"/>
          <a:cs typeface="+mn-cs"/>
        </a:defRPr>
      </a:lvl1pPr>
      <a:lvl2pPr marL="742950" indent="-285750" algn="l" rtl="0" fontAlgn="base">
        <a:spcBef>
          <a:spcPct val="20000"/>
        </a:spcBef>
        <a:spcAft>
          <a:spcPct val="0"/>
        </a:spcAft>
        <a:buChar char="–"/>
        <a:defRPr sz="2800" kern="1200">
          <a:solidFill>
            <a:schemeClr val="tx1"/>
          </a:solidFill>
          <a:latin typeface="+mn-lt"/>
          <a:ea typeface="+mn-ea"/>
          <a:cs typeface="+mn-cs"/>
        </a:defRPr>
      </a:lvl2pPr>
      <a:lvl3pPr marL="1143000" indent="-228600" algn="l" rtl="0" fontAlgn="base">
        <a:spcBef>
          <a:spcPct val="20000"/>
        </a:spcBef>
        <a:spcAft>
          <a:spcPct val="0"/>
        </a:spcAft>
        <a:buChar char="•"/>
        <a:defRPr sz="2400" kern="1200">
          <a:solidFill>
            <a:schemeClr val="tx1"/>
          </a:solidFill>
          <a:latin typeface="+mn-lt"/>
          <a:ea typeface="+mn-ea"/>
          <a:cs typeface="+mn-cs"/>
        </a:defRPr>
      </a:lvl3pPr>
      <a:lvl4pPr marL="1600200" indent="-228600" algn="l" rtl="0" fontAlgn="base">
        <a:spcBef>
          <a:spcPct val="20000"/>
        </a:spcBef>
        <a:spcAft>
          <a:spcPct val="0"/>
        </a:spcAft>
        <a:buChar char="–"/>
        <a:defRPr sz="2000" kern="1200">
          <a:solidFill>
            <a:schemeClr val="tx1"/>
          </a:solidFill>
          <a:latin typeface="+mn-lt"/>
          <a:ea typeface="+mn-ea"/>
          <a:cs typeface="+mn-cs"/>
        </a:defRPr>
      </a:lvl4pPr>
      <a:lvl5pPr marL="2057400" indent="-228600" algn="l" rtl="0" fontAlgn="base">
        <a:spcBef>
          <a:spcPct val="20000"/>
        </a:spcBef>
        <a:spcAft>
          <a:spcPct val="0"/>
        </a:spcAft>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bwMode="auto">
          <a:xfrm>
            <a:off x="457200" y="274638"/>
            <a:ext cx="82296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1267" name="Rectangle 3"/>
          <p:cNvSpPr>
            <a:spLocks noGrp="1" noChangeArrowheads="1"/>
          </p:cNvSpPr>
          <p:nvPr>
            <p:ph type="body" idx="1"/>
          </p:nvPr>
        </p:nvSpPr>
        <p:spPr bwMode="auto">
          <a:xfrm>
            <a:off x="457200" y="1600200"/>
            <a:ext cx="8229600"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11268" name="Rectangle 4"/>
          <p:cNvSpPr>
            <a:spLocks noGrp="1" noChangeArrowheads="1"/>
          </p:cNvSpPr>
          <p:nvPr>
            <p:ph type="dt" sz="half" idx="2"/>
          </p:nvPr>
        </p:nvSpPr>
        <p:spPr bwMode="auto">
          <a:xfrm>
            <a:off x="457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400"/>
            </a:lvl1pPr>
          </a:lstStyle>
          <a:p>
            <a:endParaRPr lang="en-US" altLang="zh-CN"/>
          </a:p>
        </p:txBody>
      </p:sp>
      <p:sp>
        <p:nvSpPr>
          <p:cNvPr id="11269" name="Rectangle 5"/>
          <p:cNvSpPr>
            <a:spLocks noGrp="1" noChangeArrowheads="1"/>
          </p:cNvSpPr>
          <p:nvPr>
            <p:ph type="ftr" sz="quarter" idx="3"/>
          </p:nvPr>
        </p:nvSpPr>
        <p:spPr bwMode="auto">
          <a:xfrm>
            <a:off x="3124200" y="6245225"/>
            <a:ext cx="2895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400"/>
            </a:lvl1pPr>
          </a:lstStyle>
          <a:p>
            <a:endParaRPr lang="en-US" altLang="zh-CN"/>
          </a:p>
        </p:txBody>
      </p:sp>
      <p:sp>
        <p:nvSpPr>
          <p:cNvPr id="11270" name="Rectangle 6"/>
          <p:cNvSpPr>
            <a:spLocks noChangeArrowheads="1"/>
          </p:cNvSpPr>
          <p:nvPr/>
        </p:nvSpPr>
        <p:spPr bwMode="auto">
          <a:xfrm>
            <a:off x="6248400" y="6381750"/>
            <a:ext cx="2895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r>
              <a:rPr lang="en-US" altLang="zh-CN" sz="2400" b="1">
                <a:solidFill>
                  <a:srgbClr val="000099"/>
                </a:solidFill>
              </a:rPr>
              <a:t>     </a:t>
            </a:r>
            <a:r>
              <a:rPr lang="en-US" altLang="zh-CN" sz="2400">
                <a:solidFill>
                  <a:srgbClr val="000099"/>
                </a:solidFill>
              </a:rPr>
              <a:t> </a:t>
            </a:r>
            <a:r>
              <a:rPr lang="zh-CN" altLang="en-US" sz="2400">
                <a:solidFill>
                  <a:srgbClr val="000099"/>
                </a:solidFill>
              </a:rPr>
              <a:t>清华大学出版社</a:t>
            </a:r>
          </a:p>
        </p:txBody>
      </p:sp>
    </p:spTree>
  </p:cSld>
  <p:clrMap bg1="lt1" tx1="dk1" bg2="lt2" tx2="dk2" accent1="accent1" accent2="accent2" accent3="accent3" accent4="accent4" accent5="accent5" accent6="accent6" hlink="hlink" folHlink="folHlink"/>
  <p:sldLayoutIdLst>
    <p:sldLayoutId id="2147483674" r:id="rId1"/>
    <p:sldLayoutId id="2147483675" r:id="rId2"/>
    <p:sldLayoutId id="2147483676" r:id="rId3"/>
    <p:sldLayoutId id="2147483677" r:id="rId4"/>
    <p:sldLayoutId id="2147483678" r:id="rId5"/>
    <p:sldLayoutId id="2147483679" r:id="rId6"/>
    <p:sldLayoutId id="2147483680" r:id="rId7"/>
    <p:sldLayoutId id="2147483681" r:id="rId8"/>
    <p:sldLayoutId id="2147483682" r:id="rId9"/>
    <p:sldLayoutId id="2147483683" r:id="rId10"/>
    <p:sldLayoutId id="2147483684" r:id="rId11"/>
  </p:sldLayoutIdLst>
  <p:txStyles>
    <p:titleStyle>
      <a:lvl1pPr algn="ctr" rtl="0" fontAlgn="base">
        <a:spcBef>
          <a:spcPct val="0"/>
        </a:spcBef>
        <a:spcAft>
          <a:spcPct val="0"/>
        </a:spcAft>
        <a:defRPr sz="4400" kern="12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fontAlgn="base">
        <a:spcBef>
          <a:spcPct val="20000"/>
        </a:spcBef>
        <a:spcAft>
          <a:spcPct val="0"/>
        </a:spcAft>
        <a:buChar char="•"/>
        <a:defRPr sz="3200" kern="1200">
          <a:solidFill>
            <a:schemeClr val="tx1"/>
          </a:solidFill>
          <a:latin typeface="+mn-lt"/>
          <a:ea typeface="+mn-ea"/>
          <a:cs typeface="+mn-cs"/>
        </a:defRPr>
      </a:lvl1pPr>
      <a:lvl2pPr marL="742950" indent="-285750" algn="l" rtl="0" fontAlgn="base">
        <a:spcBef>
          <a:spcPct val="20000"/>
        </a:spcBef>
        <a:spcAft>
          <a:spcPct val="0"/>
        </a:spcAft>
        <a:buChar char="–"/>
        <a:defRPr sz="2800" kern="1200">
          <a:solidFill>
            <a:schemeClr val="tx1"/>
          </a:solidFill>
          <a:latin typeface="+mn-lt"/>
          <a:ea typeface="+mn-ea"/>
          <a:cs typeface="+mn-cs"/>
        </a:defRPr>
      </a:lvl2pPr>
      <a:lvl3pPr marL="1143000" indent="-228600" algn="l" rtl="0" fontAlgn="base">
        <a:spcBef>
          <a:spcPct val="20000"/>
        </a:spcBef>
        <a:spcAft>
          <a:spcPct val="0"/>
        </a:spcAft>
        <a:buChar char="•"/>
        <a:defRPr sz="2400" kern="1200">
          <a:solidFill>
            <a:schemeClr val="tx1"/>
          </a:solidFill>
          <a:latin typeface="+mn-lt"/>
          <a:ea typeface="+mn-ea"/>
          <a:cs typeface="+mn-cs"/>
        </a:defRPr>
      </a:lvl3pPr>
      <a:lvl4pPr marL="1600200" indent="-228600" algn="l" rtl="0" fontAlgn="base">
        <a:spcBef>
          <a:spcPct val="20000"/>
        </a:spcBef>
        <a:spcAft>
          <a:spcPct val="0"/>
        </a:spcAft>
        <a:buChar char="–"/>
        <a:defRPr sz="2000" kern="1200">
          <a:solidFill>
            <a:schemeClr val="tx1"/>
          </a:solidFill>
          <a:latin typeface="+mn-lt"/>
          <a:ea typeface="+mn-ea"/>
          <a:cs typeface="+mn-cs"/>
        </a:defRPr>
      </a:lvl4pPr>
      <a:lvl5pPr marL="2057400" indent="-228600" algn="l" rtl="0" fontAlgn="base">
        <a:spcBef>
          <a:spcPct val="20000"/>
        </a:spcBef>
        <a:spcAft>
          <a:spcPct val="0"/>
        </a:spcAft>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3.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3.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3.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13.xml"/></Relationships>
</file>

<file path=ppt/slides/_rels/slide5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3.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3.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6.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3.xml"/></Relationships>
</file>

<file path=ppt/slides/_rels/slide57.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3.xml"/></Relationships>
</file>

<file path=ppt/slides/_rels/slide58.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3.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8.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2.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3.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页脚占位符 3"/>
          <p:cNvSpPr>
            <a:spLocks noGrp="1"/>
          </p:cNvSpPr>
          <p:nvPr>
            <p:ph type="ftr" sz="quarter" idx="10"/>
          </p:nvPr>
        </p:nvSpPr>
        <p:spPr/>
        <p:txBody>
          <a:bodyPr/>
          <a:lstStyle/>
          <a:p>
            <a:r>
              <a:rPr lang="en-US" altLang="zh-CN"/>
              <a:t>     </a:t>
            </a:r>
            <a:r>
              <a:rPr lang="en-US" altLang="zh-CN" b="0"/>
              <a:t> </a:t>
            </a:r>
            <a:r>
              <a:rPr lang="zh-CN" altLang="en-US" b="0"/>
              <a:t>清华大学出版社</a:t>
            </a:r>
          </a:p>
        </p:txBody>
      </p:sp>
      <p:sp>
        <p:nvSpPr>
          <p:cNvPr id="4098" name="Rectangle 2"/>
          <p:cNvSpPr>
            <a:spLocks noGrp="1" noChangeArrowheads="1"/>
          </p:cNvSpPr>
          <p:nvPr>
            <p:ph type="ctrTitle"/>
          </p:nvPr>
        </p:nvSpPr>
        <p:spPr>
          <a:xfrm>
            <a:off x="685800" y="2130425"/>
            <a:ext cx="7772400" cy="1470025"/>
          </a:xfrm>
        </p:spPr>
        <p:txBody>
          <a:bodyPr anchor="ctr"/>
          <a:lstStyle/>
          <a:p>
            <a:r>
              <a:rPr lang="zh-CN" altLang="en-US" sz="4400" b="1"/>
              <a:t>第</a:t>
            </a:r>
            <a:r>
              <a:rPr lang="en-US" altLang="zh-CN" sz="4400" b="1"/>
              <a:t>2</a:t>
            </a:r>
            <a:r>
              <a:rPr lang="zh-CN" altLang="en-US" sz="4400" b="1"/>
              <a:t>章 关系数据库数学模型</a:t>
            </a:r>
          </a:p>
        </p:txBody>
      </p:sp>
      <p:sp>
        <p:nvSpPr>
          <p:cNvPr id="4099" name="Rectangle 3"/>
          <p:cNvSpPr>
            <a:spLocks noGrp="1" noChangeArrowheads="1"/>
          </p:cNvSpPr>
          <p:nvPr>
            <p:ph type="subTitle" idx="1"/>
          </p:nvPr>
        </p:nvSpPr>
        <p:spPr>
          <a:xfrm>
            <a:off x="1371600" y="3886200"/>
            <a:ext cx="6400800" cy="1752600"/>
          </a:xfrm>
        </p:spPr>
        <p:txBody>
          <a:bodyPr/>
          <a:lstStyle/>
          <a:p>
            <a:endParaRPr lang="zh-CN" altLang="zh-CN" sz="320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页脚占位符 3"/>
          <p:cNvSpPr>
            <a:spLocks noGrp="1"/>
          </p:cNvSpPr>
          <p:nvPr>
            <p:ph type="ftr" sz="quarter" idx="10"/>
          </p:nvPr>
        </p:nvSpPr>
        <p:spPr/>
        <p:txBody>
          <a:bodyPr/>
          <a:lstStyle/>
          <a:p>
            <a:r>
              <a:rPr lang="en-US" altLang="zh-CN"/>
              <a:t>     </a:t>
            </a:r>
            <a:r>
              <a:rPr lang="en-US" altLang="zh-CN" b="0"/>
              <a:t> </a:t>
            </a:r>
            <a:r>
              <a:rPr lang="zh-CN" altLang="en-US" b="0"/>
              <a:t>清华大学出版社</a:t>
            </a:r>
          </a:p>
        </p:txBody>
      </p:sp>
      <p:sp>
        <p:nvSpPr>
          <p:cNvPr id="18434" name="Rectangle 2"/>
          <p:cNvSpPr>
            <a:spLocks noGrp="1" noChangeArrowheads="1"/>
          </p:cNvSpPr>
          <p:nvPr>
            <p:ph type="title"/>
          </p:nvPr>
        </p:nvSpPr>
        <p:spPr/>
        <p:txBody>
          <a:bodyPr/>
          <a:lstStyle/>
          <a:p>
            <a:r>
              <a:rPr lang="en-US" altLang="zh-CN" sz="4000" b="1"/>
              <a:t/>
            </a:r>
            <a:br>
              <a:rPr lang="en-US" altLang="zh-CN" sz="4000" b="1"/>
            </a:br>
            <a:r>
              <a:rPr lang="en-US" altLang="zh-CN" sz="4000" b="1"/>
              <a:t>2.1.2</a:t>
            </a:r>
            <a:r>
              <a:rPr lang="zh-CN" altLang="en-US" sz="4000" b="1"/>
              <a:t>关系数据结构及形式化定义</a:t>
            </a:r>
            <a:br>
              <a:rPr lang="zh-CN" altLang="en-US" sz="4000" b="1"/>
            </a:br>
            <a:endParaRPr lang="zh-CN" altLang="en-US" sz="4000" b="1"/>
          </a:p>
        </p:txBody>
      </p:sp>
      <p:sp>
        <p:nvSpPr>
          <p:cNvPr id="18435" name="Rectangle 3"/>
          <p:cNvSpPr>
            <a:spLocks noGrp="1" noChangeArrowheads="1"/>
          </p:cNvSpPr>
          <p:nvPr>
            <p:ph type="body" idx="1"/>
          </p:nvPr>
        </p:nvSpPr>
        <p:spPr/>
        <p:txBody>
          <a:bodyPr/>
          <a:lstStyle/>
          <a:p>
            <a:r>
              <a:rPr lang="zh-CN" altLang="en-US">
                <a:solidFill>
                  <a:srgbClr val="FF3300"/>
                </a:solidFill>
              </a:rPr>
              <a:t>概念</a:t>
            </a:r>
            <a:r>
              <a:rPr lang="en-US" altLang="zh-CN">
                <a:solidFill>
                  <a:srgbClr val="FF3300"/>
                </a:solidFill>
              </a:rPr>
              <a:t>1</a:t>
            </a:r>
            <a:r>
              <a:rPr lang="zh-CN" altLang="en-US"/>
              <a:t>．域（</a:t>
            </a:r>
            <a:r>
              <a:rPr lang="en-US" altLang="zh-CN"/>
              <a:t>Domain)</a:t>
            </a:r>
            <a:r>
              <a:rPr lang="zh-CN" altLang="en-US"/>
              <a:t>：一组具有相同数据类型的值的集合。例：自然数，实数，英文字母。</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页脚占位符 3"/>
          <p:cNvSpPr>
            <a:spLocks noGrp="1"/>
          </p:cNvSpPr>
          <p:nvPr>
            <p:ph type="ftr" sz="quarter" idx="10"/>
          </p:nvPr>
        </p:nvSpPr>
        <p:spPr/>
        <p:txBody>
          <a:bodyPr/>
          <a:lstStyle/>
          <a:p>
            <a:r>
              <a:rPr lang="en-US" altLang="zh-CN"/>
              <a:t>     </a:t>
            </a:r>
            <a:r>
              <a:rPr lang="en-US" altLang="zh-CN" b="0"/>
              <a:t> </a:t>
            </a:r>
            <a:r>
              <a:rPr lang="zh-CN" altLang="en-US" b="0"/>
              <a:t>清华大学出版社</a:t>
            </a:r>
          </a:p>
        </p:txBody>
      </p:sp>
      <p:sp>
        <p:nvSpPr>
          <p:cNvPr id="21506" name="Rectangle 2"/>
          <p:cNvSpPr>
            <a:spLocks noGrp="1" noChangeArrowheads="1"/>
          </p:cNvSpPr>
          <p:nvPr>
            <p:ph type="title"/>
          </p:nvPr>
        </p:nvSpPr>
        <p:spPr>
          <a:xfrm>
            <a:off x="457200" y="228600"/>
            <a:ext cx="8153400" cy="1143000"/>
          </a:xfrm>
        </p:spPr>
        <p:txBody>
          <a:bodyPr/>
          <a:lstStyle/>
          <a:p>
            <a:r>
              <a:rPr lang="zh-CN" altLang="en-US" sz="4000" b="1"/>
              <a:t>关系数据结构及形式化定义（续）</a:t>
            </a:r>
          </a:p>
        </p:txBody>
      </p:sp>
      <p:sp>
        <p:nvSpPr>
          <p:cNvPr id="21507" name="Rectangle 3"/>
          <p:cNvSpPr>
            <a:spLocks noGrp="1" noChangeArrowheads="1"/>
          </p:cNvSpPr>
          <p:nvPr>
            <p:ph type="body" idx="1"/>
          </p:nvPr>
        </p:nvSpPr>
        <p:spPr/>
        <p:txBody>
          <a:bodyPr/>
          <a:lstStyle/>
          <a:p>
            <a:r>
              <a:rPr lang="zh-CN" altLang="en-US" sz="2800">
                <a:solidFill>
                  <a:srgbClr val="FF3300"/>
                </a:solidFill>
              </a:rPr>
              <a:t>概念 </a:t>
            </a:r>
            <a:r>
              <a:rPr lang="en-US" altLang="zh-CN" sz="2800">
                <a:solidFill>
                  <a:srgbClr val="FF3300"/>
                </a:solidFill>
              </a:rPr>
              <a:t>2</a:t>
            </a:r>
            <a:r>
              <a:rPr lang="zh-CN" altLang="en-US" sz="2800"/>
              <a:t>．笛卡尔积（</a:t>
            </a:r>
            <a:r>
              <a:rPr lang="en-US" altLang="zh-CN" sz="2800"/>
              <a:t>Cartesian Product)</a:t>
            </a:r>
            <a:r>
              <a:rPr lang="zh-CN" altLang="en-US" sz="2800"/>
              <a:t>：给定一组域</a:t>
            </a:r>
            <a:r>
              <a:rPr lang="en-US" altLang="zh-CN" sz="2800"/>
              <a:t>D1,D2,…</a:t>
            </a:r>
            <a:r>
              <a:rPr lang="zh-CN" altLang="en-US" sz="2800"/>
              <a:t>，</a:t>
            </a:r>
            <a:r>
              <a:rPr lang="en-US" altLang="zh-CN" sz="2800"/>
              <a:t>Dn</a:t>
            </a:r>
            <a:r>
              <a:rPr lang="zh-CN" altLang="en-US" sz="2800"/>
              <a:t>，这些域中可以有相同的。则</a:t>
            </a:r>
            <a:r>
              <a:rPr lang="en-US" altLang="zh-CN" sz="2800"/>
              <a:t>D1,D2,…</a:t>
            </a:r>
            <a:r>
              <a:rPr lang="zh-CN" altLang="en-US" sz="2800"/>
              <a:t>，</a:t>
            </a:r>
            <a:r>
              <a:rPr lang="en-US" altLang="zh-CN" sz="2800"/>
              <a:t>Dn</a:t>
            </a:r>
            <a:r>
              <a:rPr lang="zh-CN" altLang="en-US" sz="2800"/>
              <a:t>的笛卡尔积为：</a:t>
            </a:r>
          </a:p>
          <a:p>
            <a:r>
              <a:rPr lang="zh-CN" altLang="en-US" sz="2800"/>
              <a:t> </a:t>
            </a:r>
            <a:r>
              <a:rPr lang="it-IT" altLang="zh-CN" sz="2800"/>
              <a:t>D1 x D2 x…x Dn={(d1,d2,…,dn) | di∈Di, i=1,2,…,n}  </a:t>
            </a:r>
          </a:p>
          <a:p>
            <a:r>
              <a:rPr lang="it-IT" altLang="zh-CN" sz="2800"/>
              <a:t>(d1,d2,…,dn) --------n</a:t>
            </a:r>
            <a:r>
              <a:rPr lang="zh-CN" altLang="it-IT" sz="2800"/>
              <a:t>元组</a:t>
            </a:r>
            <a:r>
              <a:rPr lang="it-IT" altLang="zh-CN" sz="2800"/>
              <a:t>(n-tuple) </a:t>
            </a:r>
            <a:r>
              <a:rPr lang="zh-CN" altLang="it-IT" sz="2800"/>
              <a:t>；</a:t>
            </a:r>
            <a:r>
              <a:rPr lang="it-IT" altLang="zh-CN" sz="2800"/>
              <a:t>di--------</a:t>
            </a:r>
            <a:r>
              <a:rPr lang="zh-CN" altLang="it-IT" sz="2800"/>
              <a:t>元组的每一分量（</a:t>
            </a:r>
            <a:r>
              <a:rPr lang="it-IT" altLang="zh-CN" sz="2800"/>
              <a:t>Component) </a:t>
            </a:r>
            <a:r>
              <a:rPr lang="zh-CN" altLang="it-IT" sz="2800"/>
              <a:t>；</a:t>
            </a:r>
            <a:r>
              <a:rPr lang="it-IT" altLang="zh-CN" sz="2800"/>
              <a:t>Di</a:t>
            </a:r>
            <a:r>
              <a:rPr lang="zh-CN" altLang="it-IT" sz="2800"/>
              <a:t>为有限集时，其基数为</a:t>
            </a:r>
            <a:r>
              <a:rPr lang="it-IT" altLang="zh-CN" sz="2800"/>
              <a:t>mi</a:t>
            </a:r>
            <a:r>
              <a:rPr lang="zh-CN" altLang="it-IT" sz="2800"/>
              <a:t>，则卡积的基数为</a:t>
            </a:r>
            <a:r>
              <a:rPr lang="it-IT" altLang="zh-CN" sz="2800"/>
              <a:t>M=m1*m2*…*mn</a:t>
            </a:r>
            <a:r>
              <a:rPr lang="zh-CN" altLang="it-IT" sz="2800"/>
              <a:t>。</a:t>
            </a:r>
            <a:endParaRPr lang="zh-CN" altLang="en-US" sz="280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页脚占位符 3"/>
          <p:cNvSpPr>
            <a:spLocks noGrp="1"/>
          </p:cNvSpPr>
          <p:nvPr>
            <p:ph type="ftr" sz="quarter" idx="10"/>
          </p:nvPr>
        </p:nvSpPr>
        <p:spPr/>
        <p:txBody>
          <a:bodyPr/>
          <a:lstStyle/>
          <a:p>
            <a:r>
              <a:rPr lang="en-US" altLang="zh-CN"/>
              <a:t>     </a:t>
            </a:r>
            <a:r>
              <a:rPr lang="en-US" altLang="zh-CN" b="0"/>
              <a:t> </a:t>
            </a:r>
            <a:r>
              <a:rPr lang="zh-CN" altLang="en-US" b="0"/>
              <a:t>清华大学出版社</a:t>
            </a:r>
          </a:p>
        </p:txBody>
      </p:sp>
      <p:sp>
        <p:nvSpPr>
          <p:cNvPr id="22530" name="Rectangle 2"/>
          <p:cNvSpPr>
            <a:spLocks noGrp="1" noChangeArrowheads="1"/>
          </p:cNvSpPr>
          <p:nvPr>
            <p:ph type="title"/>
          </p:nvPr>
        </p:nvSpPr>
        <p:spPr>
          <a:xfrm>
            <a:off x="457200" y="228600"/>
            <a:ext cx="8229600" cy="1143000"/>
          </a:xfrm>
        </p:spPr>
        <p:txBody>
          <a:bodyPr/>
          <a:lstStyle/>
          <a:p>
            <a:r>
              <a:rPr lang="zh-CN" altLang="en-US" sz="4000" b="1"/>
              <a:t>关系数据结构及形式化定义（续）</a:t>
            </a:r>
          </a:p>
        </p:txBody>
      </p:sp>
      <p:sp>
        <p:nvSpPr>
          <p:cNvPr id="22531" name="Rectangle 3"/>
          <p:cNvSpPr>
            <a:spLocks noGrp="1" noChangeArrowheads="1"/>
          </p:cNvSpPr>
          <p:nvPr>
            <p:ph type="body" idx="1"/>
          </p:nvPr>
        </p:nvSpPr>
        <p:spPr>
          <a:xfrm>
            <a:off x="381000" y="1371600"/>
            <a:ext cx="8229600" cy="4572000"/>
          </a:xfrm>
        </p:spPr>
        <p:txBody>
          <a:bodyPr/>
          <a:lstStyle/>
          <a:p>
            <a:pPr>
              <a:lnSpc>
                <a:spcPct val="90000"/>
              </a:lnSpc>
            </a:pPr>
            <a:r>
              <a:rPr lang="en-US" altLang="zh-CN" sz="2800"/>
              <a:t>【</a:t>
            </a:r>
            <a:r>
              <a:rPr lang="zh-CN" altLang="en-US" sz="2800"/>
              <a:t>例</a:t>
            </a:r>
            <a:r>
              <a:rPr lang="it-IT" altLang="zh-CN" sz="2800"/>
              <a:t>2.1】</a:t>
            </a:r>
            <a:r>
              <a:rPr lang="zh-CN" altLang="it-IT" sz="2800"/>
              <a:t>：若	</a:t>
            </a:r>
            <a:r>
              <a:rPr lang="it-IT" altLang="zh-CN" sz="2800"/>
              <a:t>A={a, b},  B={1, 2, 3}  </a:t>
            </a:r>
          </a:p>
          <a:p>
            <a:pPr>
              <a:lnSpc>
                <a:spcPct val="90000"/>
              </a:lnSpc>
            </a:pPr>
            <a:r>
              <a:rPr lang="it-IT" altLang="zh-CN" sz="2800"/>
              <a:t>	</a:t>
            </a:r>
            <a:r>
              <a:rPr lang="zh-CN" altLang="it-IT" sz="2800"/>
              <a:t>则</a:t>
            </a:r>
            <a:r>
              <a:rPr lang="it-IT" altLang="zh-CN" sz="2800"/>
              <a:t>A x B= {</a:t>
            </a:r>
            <a:r>
              <a:rPr lang="zh-CN" altLang="it-IT" sz="2800"/>
              <a:t>（</a:t>
            </a:r>
            <a:r>
              <a:rPr lang="it-IT" altLang="zh-CN" sz="2800"/>
              <a:t>a,1), (a,2), (a,3), (b,1), (b,2), (b,3) } </a:t>
            </a:r>
            <a:r>
              <a:rPr lang="zh-CN" altLang="it-IT" sz="2800"/>
              <a:t>。</a:t>
            </a:r>
          </a:p>
          <a:p>
            <a:pPr>
              <a:lnSpc>
                <a:spcPct val="90000"/>
              </a:lnSpc>
            </a:pPr>
            <a:r>
              <a:rPr lang="zh-CN" altLang="it-IT" sz="2800"/>
              <a:t>卡积</a:t>
            </a:r>
            <a:r>
              <a:rPr lang="it-IT" altLang="zh-CN" sz="2800"/>
              <a:t>D1 x D2 x…x Dn={(d1,d2,…,dn) | di∈Di, i=1,2,…,n}</a:t>
            </a:r>
          </a:p>
          <a:p>
            <a:pPr>
              <a:lnSpc>
                <a:spcPct val="90000"/>
              </a:lnSpc>
            </a:pPr>
            <a:r>
              <a:rPr lang="it-IT" altLang="zh-CN" sz="2800">
                <a:solidFill>
                  <a:srgbClr val="FF3300"/>
                </a:solidFill>
              </a:rPr>
              <a:t> </a:t>
            </a:r>
            <a:r>
              <a:rPr lang="zh-CN" altLang="it-IT" sz="2800" b="1">
                <a:solidFill>
                  <a:srgbClr val="FF3300"/>
                </a:solidFill>
              </a:rPr>
              <a:t>特性说明：</a:t>
            </a:r>
            <a:endParaRPr lang="zh-CN" altLang="en-US" sz="2800" b="1">
              <a:solidFill>
                <a:srgbClr val="FF3300"/>
              </a:solidFill>
            </a:endParaRPr>
          </a:p>
          <a:p>
            <a:pPr>
              <a:lnSpc>
                <a:spcPct val="90000"/>
              </a:lnSpc>
            </a:pPr>
            <a:r>
              <a:rPr lang="en-US" altLang="zh-CN" sz="2800"/>
              <a:t>1</a:t>
            </a:r>
            <a:r>
              <a:rPr lang="zh-CN" altLang="en-US" sz="2800"/>
              <a:t>）从每一集合中抽一个元素做组合；（有序）</a:t>
            </a:r>
          </a:p>
          <a:p>
            <a:pPr>
              <a:lnSpc>
                <a:spcPct val="90000"/>
              </a:lnSpc>
            </a:pPr>
            <a:r>
              <a:rPr lang="en-US" altLang="zh-CN" sz="2800"/>
              <a:t>2</a:t>
            </a:r>
            <a:r>
              <a:rPr lang="zh-CN" altLang="en-US" sz="2800"/>
              <a:t>）卡积没有交换率； </a:t>
            </a:r>
          </a:p>
          <a:p>
            <a:pPr>
              <a:lnSpc>
                <a:spcPct val="90000"/>
              </a:lnSpc>
            </a:pPr>
            <a:r>
              <a:rPr lang="en-US" altLang="zh-CN" sz="2800"/>
              <a:t>3</a:t>
            </a:r>
            <a:r>
              <a:rPr lang="zh-CN" altLang="en-US" sz="2800"/>
              <a:t>）亦可看成是一个二维表；基数，二维表的行数，集合元素的个数。</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页脚占位符 3"/>
          <p:cNvSpPr>
            <a:spLocks noGrp="1"/>
          </p:cNvSpPr>
          <p:nvPr>
            <p:ph type="ftr" sz="quarter" idx="10"/>
          </p:nvPr>
        </p:nvSpPr>
        <p:spPr/>
        <p:txBody>
          <a:bodyPr/>
          <a:lstStyle/>
          <a:p>
            <a:r>
              <a:rPr lang="en-US" altLang="zh-CN"/>
              <a:t>     </a:t>
            </a:r>
            <a:r>
              <a:rPr lang="en-US" altLang="zh-CN" b="0"/>
              <a:t> </a:t>
            </a:r>
            <a:r>
              <a:rPr lang="zh-CN" altLang="en-US" b="0"/>
              <a:t>清华大学出版社</a:t>
            </a:r>
          </a:p>
        </p:txBody>
      </p:sp>
      <p:sp>
        <p:nvSpPr>
          <p:cNvPr id="23554" name="Rectangle 2"/>
          <p:cNvSpPr>
            <a:spLocks noGrp="1" noChangeArrowheads="1"/>
          </p:cNvSpPr>
          <p:nvPr>
            <p:ph type="title"/>
          </p:nvPr>
        </p:nvSpPr>
        <p:spPr>
          <a:xfrm>
            <a:off x="457200" y="228600"/>
            <a:ext cx="8153400" cy="1143000"/>
          </a:xfrm>
        </p:spPr>
        <p:txBody>
          <a:bodyPr/>
          <a:lstStyle/>
          <a:p>
            <a:r>
              <a:rPr lang="zh-CN" altLang="en-US" sz="4000" b="1"/>
              <a:t>关系数据结构及形式化定义（续）</a:t>
            </a:r>
          </a:p>
        </p:txBody>
      </p:sp>
      <p:sp>
        <p:nvSpPr>
          <p:cNvPr id="23555" name="Rectangle 3"/>
          <p:cNvSpPr>
            <a:spLocks noGrp="1" noChangeArrowheads="1"/>
          </p:cNvSpPr>
          <p:nvPr>
            <p:ph type="body" idx="1"/>
          </p:nvPr>
        </p:nvSpPr>
        <p:spPr/>
        <p:txBody>
          <a:bodyPr/>
          <a:lstStyle/>
          <a:p>
            <a:r>
              <a:rPr lang="zh-CN" altLang="en-US">
                <a:solidFill>
                  <a:srgbClr val="FF3300"/>
                </a:solidFill>
              </a:rPr>
              <a:t>概念 </a:t>
            </a:r>
            <a:r>
              <a:rPr lang="en-US" altLang="zh-CN">
                <a:solidFill>
                  <a:srgbClr val="FF3300"/>
                </a:solidFill>
              </a:rPr>
              <a:t>3</a:t>
            </a:r>
            <a:r>
              <a:rPr lang="zh-CN" altLang="en-US"/>
              <a:t>．关系：</a:t>
            </a:r>
            <a:r>
              <a:rPr lang="en-US" altLang="zh-CN"/>
              <a:t>D1 x D2 x…x Dn</a:t>
            </a:r>
            <a:r>
              <a:rPr lang="zh-CN" altLang="en-US"/>
              <a:t>的子集叫做在域</a:t>
            </a:r>
            <a:r>
              <a:rPr lang="en-US" altLang="zh-CN"/>
              <a:t>D1,D2,..Dn</a:t>
            </a:r>
            <a:r>
              <a:rPr lang="zh-CN" altLang="en-US"/>
              <a:t>上的关系。表示为：</a:t>
            </a:r>
            <a:r>
              <a:rPr lang="en-US" altLang="zh-CN"/>
              <a:t>R</a:t>
            </a:r>
            <a:r>
              <a:rPr lang="zh-CN" altLang="en-US"/>
              <a:t>（</a:t>
            </a:r>
            <a:r>
              <a:rPr lang="en-US" altLang="zh-CN"/>
              <a:t>D1</a:t>
            </a:r>
            <a:r>
              <a:rPr lang="zh-CN" altLang="en-US"/>
              <a:t>，</a:t>
            </a:r>
            <a:r>
              <a:rPr lang="en-US" altLang="zh-CN"/>
              <a:t>D2</a:t>
            </a:r>
            <a:r>
              <a:rPr lang="zh-CN" altLang="en-US"/>
              <a:t>，</a:t>
            </a:r>
            <a:r>
              <a:rPr lang="en-US" altLang="zh-CN"/>
              <a:t>…</a:t>
            </a:r>
            <a:r>
              <a:rPr lang="zh-CN" altLang="en-US"/>
              <a:t>，</a:t>
            </a:r>
            <a:r>
              <a:rPr lang="en-US" altLang="zh-CN"/>
              <a:t>Dn) </a:t>
            </a:r>
            <a:r>
              <a:rPr lang="zh-CN" altLang="en-US"/>
              <a:t>，其中，</a:t>
            </a:r>
            <a:r>
              <a:rPr lang="en-US" altLang="zh-CN"/>
              <a:t>R</a:t>
            </a:r>
            <a:r>
              <a:rPr lang="zh-CN" altLang="en-US"/>
              <a:t>为关系名；</a:t>
            </a:r>
            <a:r>
              <a:rPr lang="en-US" altLang="zh-CN"/>
              <a:t>n</a:t>
            </a:r>
            <a:r>
              <a:rPr lang="zh-CN" altLang="en-US"/>
              <a:t>为关系的度或目。关系中的每个元素是关系中的元组，通常用</a:t>
            </a:r>
            <a:r>
              <a:rPr lang="en-US" altLang="zh-CN"/>
              <a:t>t</a:t>
            </a:r>
            <a:r>
              <a:rPr lang="zh-CN" altLang="en-US"/>
              <a:t>表示。</a:t>
            </a:r>
            <a:r>
              <a:rPr lang="en-US" altLang="zh-CN"/>
              <a:t>n=1,</a:t>
            </a:r>
            <a:r>
              <a:rPr lang="zh-CN" altLang="en-US"/>
              <a:t>单元关系（</a:t>
            </a:r>
            <a:r>
              <a:rPr lang="en-US" altLang="zh-CN"/>
              <a:t>unary relation)</a:t>
            </a:r>
            <a:r>
              <a:rPr lang="zh-CN" altLang="en-US"/>
              <a:t>；</a:t>
            </a:r>
            <a:r>
              <a:rPr lang="en-US" altLang="zh-CN"/>
              <a:t>n=2,</a:t>
            </a:r>
            <a:r>
              <a:rPr lang="zh-CN" altLang="en-US"/>
              <a:t>二元关系（</a:t>
            </a:r>
            <a:r>
              <a:rPr lang="en-US" altLang="zh-CN"/>
              <a:t>Binary relation)</a:t>
            </a:r>
            <a:r>
              <a:rPr lang="zh-CN" altLang="en-US"/>
              <a:t>。</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页脚占位符 3"/>
          <p:cNvSpPr>
            <a:spLocks noGrp="1"/>
          </p:cNvSpPr>
          <p:nvPr>
            <p:ph type="ftr" sz="quarter" idx="10"/>
          </p:nvPr>
        </p:nvSpPr>
        <p:spPr/>
        <p:txBody>
          <a:bodyPr/>
          <a:lstStyle/>
          <a:p>
            <a:r>
              <a:rPr lang="en-US" altLang="zh-CN"/>
              <a:t>     </a:t>
            </a:r>
            <a:r>
              <a:rPr lang="en-US" altLang="zh-CN" b="0"/>
              <a:t> </a:t>
            </a:r>
            <a:r>
              <a:rPr lang="zh-CN" altLang="en-US" b="0"/>
              <a:t>清华大学出版社</a:t>
            </a:r>
          </a:p>
        </p:txBody>
      </p:sp>
      <p:sp>
        <p:nvSpPr>
          <p:cNvPr id="24578" name="Rectangle 2"/>
          <p:cNvSpPr>
            <a:spLocks noGrp="1" noChangeArrowheads="1"/>
          </p:cNvSpPr>
          <p:nvPr>
            <p:ph type="title"/>
          </p:nvPr>
        </p:nvSpPr>
        <p:spPr>
          <a:xfrm>
            <a:off x="457200" y="228600"/>
            <a:ext cx="8382000" cy="1143000"/>
          </a:xfrm>
        </p:spPr>
        <p:txBody>
          <a:bodyPr/>
          <a:lstStyle/>
          <a:p>
            <a:r>
              <a:rPr lang="zh-CN" altLang="en-US" sz="4000" b="1"/>
              <a:t>关系数据结构及形式化定义（续）</a:t>
            </a:r>
          </a:p>
        </p:txBody>
      </p:sp>
      <p:sp>
        <p:nvSpPr>
          <p:cNvPr id="24579" name="Rectangle 3"/>
          <p:cNvSpPr>
            <a:spLocks noGrp="1" noChangeArrowheads="1"/>
          </p:cNvSpPr>
          <p:nvPr>
            <p:ph type="body" idx="1"/>
          </p:nvPr>
        </p:nvSpPr>
        <p:spPr/>
        <p:txBody>
          <a:bodyPr/>
          <a:lstStyle/>
          <a:p>
            <a:r>
              <a:rPr lang="zh-CN" altLang="en-US" sz="2800"/>
              <a:t>关系为卡积的有限子集，也为二维表，行对应元组，列对应于域。</a:t>
            </a:r>
          </a:p>
          <a:p>
            <a:r>
              <a:rPr lang="zh-CN" altLang="en-US" sz="2800"/>
              <a:t>不同的列用不同的名字来区分，称为属性。</a:t>
            </a:r>
            <a:r>
              <a:rPr lang="en-US" altLang="zh-CN" sz="2800"/>
              <a:t>n</a:t>
            </a:r>
            <a:r>
              <a:rPr lang="zh-CN" altLang="en-US" sz="2800"/>
              <a:t>目关系有</a:t>
            </a:r>
            <a:r>
              <a:rPr lang="en-US" altLang="zh-CN" sz="2800"/>
              <a:t>n</a:t>
            </a:r>
            <a:r>
              <a:rPr lang="zh-CN" altLang="en-US" sz="2800"/>
              <a:t>个属性。</a:t>
            </a:r>
          </a:p>
          <a:p>
            <a:r>
              <a:rPr lang="zh-CN" altLang="en-US" sz="2800"/>
              <a:t>　例如：	</a:t>
            </a:r>
            <a:r>
              <a:rPr lang="en-US" altLang="zh-CN" sz="2800"/>
              <a:t>R1={(a,1),(b,2)}</a:t>
            </a:r>
            <a:r>
              <a:rPr lang="zh-CN" altLang="en-US" sz="2800"/>
              <a:t>，	</a:t>
            </a:r>
            <a:r>
              <a:rPr lang="en-US" altLang="zh-CN" sz="2800"/>
              <a:t>R2={(a,1),(a,2),(b,1),(b,3)}</a:t>
            </a:r>
            <a:r>
              <a:rPr lang="zh-CN" altLang="en-US" sz="2800"/>
              <a:t>。关系是元组的集合，是笛卡尔积的子集。一般来说，一个关系只取笛卡尔积的子集才具有意义。此外，还要对关系的要求进行规范，将没有实际意义的元组排除。</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页脚占位符 3"/>
          <p:cNvSpPr>
            <a:spLocks noGrp="1"/>
          </p:cNvSpPr>
          <p:nvPr>
            <p:ph type="ftr" sz="quarter" idx="10"/>
          </p:nvPr>
        </p:nvSpPr>
        <p:spPr/>
        <p:txBody>
          <a:bodyPr/>
          <a:lstStyle/>
          <a:p>
            <a:r>
              <a:rPr lang="en-US" altLang="zh-CN"/>
              <a:t>     </a:t>
            </a:r>
            <a:r>
              <a:rPr lang="en-US" altLang="zh-CN" b="0"/>
              <a:t> </a:t>
            </a:r>
            <a:r>
              <a:rPr lang="zh-CN" altLang="en-US" b="0"/>
              <a:t>清华大学出版社</a:t>
            </a:r>
          </a:p>
        </p:txBody>
      </p:sp>
      <p:sp>
        <p:nvSpPr>
          <p:cNvPr id="25602" name="Rectangle 2"/>
          <p:cNvSpPr>
            <a:spLocks noGrp="1" noChangeArrowheads="1"/>
          </p:cNvSpPr>
          <p:nvPr>
            <p:ph type="title"/>
          </p:nvPr>
        </p:nvSpPr>
        <p:spPr>
          <a:xfrm>
            <a:off x="457200" y="228600"/>
            <a:ext cx="8382000" cy="1143000"/>
          </a:xfrm>
        </p:spPr>
        <p:txBody>
          <a:bodyPr/>
          <a:lstStyle/>
          <a:p>
            <a:r>
              <a:rPr lang="zh-CN" altLang="en-US" sz="4000" b="1"/>
              <a:t>关系数据结构及形式化定义（续）</a:t>
            </a:r>
          </a:p>
        </p:txBody>
      </p:sp>
      <p:sp>
        <p:nvSpPr>
          <p:cNvPr id="25603" name="Rectangle 3"/>
          <p:cNvSpPr>
            <a:spLocks noGrp="1" noChangeArrowheads="1"/>
          </p:cNvSpPr>
          <p:nvPr>
            <p:ph type="body" idx="1"/>
          </p:nvPr>
        </p:nvSpPr>
        <p:spPr/>
        <p:txBody>
          <a:bodyPr/>
          <a:lstStyle/>
          <a:p>
            <a:r>
              <a:rPr lang="zh-CN" altLang="en-US">
                <a:solidFill>
                  <a:srgbClr val="FF3300"/>
                </a:solidFill>
              </a:rPr>
              <a:t>概念</a:t>
            </a:r>
            <a:r>
              <a:rPr lang="en-US" altLang="zh-CN">
                <a:solidFill>
                  <a:srgbClr val="FF3300"/>
                </a:solidFill>
              </a:rPr>
              <a:t>4</a:t>
            </a:r>
            <a:r>
              <a:rPr lang="zh-CN" altLang="en-US">
                <a:solidFill>
                  <a:srgbClr val="FF3300"/>
                </a:solidFill>
              </a:rPr>
              <a:t>．</a:t>
            </a:r>
            <a:r>
              <a:rPr lang="zh-CN" altLang="en-US"/>
              <a:t>候选玛（</a:t>
            </a:r>
            <a:r>
              <a:rPr lang="en-US" altLang="zh-CN"/>
              <a:t>Candidate key</a:t>
            </a:r>
            <a:r>
              <a:rPr lang="zh-CN" altLang="en-US"/>
              <a:t>）：可唯一标识每一元组的属性（组）。</a:t>
            </a:r>
          </a:p>
          <a:p>
            <a:r>
              <a:rPr lang="zh-CN" altLang="en-US">
                <a:solidFill>
                  <a:srgbClr val="FF3300"/>
                </a:solidFill>
              </a:rPr>
              <a:t>概念</a:t>
            </a:r>
            <a:r>
              <a:rPr lang="en-US" altLang="zh-CN">
                <a:solidFill>
                  <a:srgbClr val="FF3300"/>
                </a:solidFill>
              </a:rPr>
              <a:t>5</a:t>
            </a:r>
            <a:r>
              <a:rPr lang="zh-CN" altLang="en-US">
                <a:solidFill>
                  <a:srgbClr val="FF3300"/>
                </a:solidFill>
              </a:rPr>
              <a:t>．</a:t>
            </a:r>
            <a:r>
              <a:rPr lang="zh-CN" altLang="en-US"/>
              <a:t>主码（ </a:t>
            </a:r>
            <a:r>
              <a:rPr lang="en-US" altLang="zh-CN"/>
              <a:t>Primary key)</a:t>
            </a:r>
            <a:r>
              <a:rPr lang="zh-CN" altLang="en-US"/>
              <a:t>：候选码中选择其一称为主码。相应属性组为主属性。</a:t>
            </a:r>
          </a:p>
          <a:p>
            <a:r>
              <a:rPr lang="zh-CN" altLang="en-US">
                <a:solidFill>
                  <a:srgbClr val="FF3300"/>
                </a:solidFill>
              </a:rPr>
              <a:t>概念</a:t>
            </a:r>
            <a:r>
              <a:rPr lang="en-US" altLang="zh-CN">
                <a:solidFill>
                  <a:srgbClr val="FF3300"/>
                </a:solidFill>
              </a:rPr>
              <a:t>6</a:t>
            </a:r>
            <a:r>
              <a:rPr lang="zh-CN" altLang="en-US">
                <a:solidFill>
                  <a:srgbClr val="FF3300"/>
                </a:solidFill>
              </a:rPr>
              <a:t>．</a:t>
            </a:r>
            <a:r>
              <a:rPr lang="zh-CN" altLang="en-US"/>
              <a:t>非码属性（</a:t>
            </a:r>
            <a:r>
              <a:rPr lang="en-US" altLang="zh-CN"/>
              <a:t>Non-key attribute)</a:t>
            </a:r>
            <a:r>
              <a:rPr lang="zh-CN" altLang="en-US"/>
              <a:t>：不包含在任何候选码中的属性。 </a:t>
            </a:r>
          </a:p>
          <a:p>
            <a:r>
              <a:rPr lang="zh-CN" altLang="en-US">
                <a:solidFill>
                  <a:srgbClr val="FF3300"/>
                </a:solidFill>
              </a:rPr>
              <a:t>概念</a:t>
            </a:r>
            <a:r>
              <a:rPr lang="en-US" altLang="zh-CN">
                <a:solidFill>
                  <a:srgbClr val="FF3300"/>
                </a:solidFill>
              </a:rPr>
              <a:t>7</a:t>
            </a:r>
            <a:r>
              <a:rPr lang="zh-CN" altLang="en-US">
                <a:solidFill>
                  <a:srgbClr val="FF3300"/>
                </a:solidFill>
              </a:rPr>
              <a:t>．</a:t>
            </a:r>
            <a:r>
              <a:rPr lang="zh-CN" altLang="en-US"/>
              <a:t>全码（</a:t>
            </a:r>
            <a:r>
              <a:rPr lang="en-US" altLang="zh-CN"/>
              <a:t>All-Key)</a:t>
            </a:r>
            <a:r>
              <a:rPr lang="zh-CN" altLang="en-US"/>
              <a:t>：用所有属性来唯一标识表中元组时的候选码。</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页脚占位符 3"/>
          <p:cNvSpPr>
            <a:spLocks noGrp="1"/>
          </p:cNvSpPr>
          <p:nvPr>
            <p:ph type="ftr" sz="quarter" idx="10"/>
          </p:nvPr>
        </p:nvSpPr>
        <p:spPr/>
        <p:txBody>
          <a:bodyPr/>
          <a:lstStyle/>
          <a:p>
            <a:r>
              <a:rPr lang="en-US" altLang="zh-CN"/>
              <a:t>     </a:t>
            </a:r>
            <a:r>
              <a:rPr lang="en-US" altLang="zh-CN" b="0"/>
              <a:t> </a:t>
            </a:r>
            <a:r>
              <a:rPr lang="zh-CN" altLang="en-US" b="0"/>
              <a:t>清华大学出版社</a:t>
            </a:r>
          </a:p>
        </p:txBody>
      </p:sp>
      <p:sp>
        <p:nvSpPr>
          <p:cNvPr id="26626" name="Rectangle 2"/>
          <p:cNvSpPr>
            <a:spLocks noGrp="1" noChangeArrowheads="1"/>
          </p:cNvSpPr>
          <p:nvPr>
            <p:ph type="title"/>
          </p:nvPr>
        </p:nvSpPr>
        <p:spPr/>
        <p:txBody>
          <a:bodyPr/>
          <a:lstStyle/>
          <a:p>
            <a:r>
              <a:rPr lang="zh-CN" altLang="en-US"/>
              <a:t>关系性质 </a:t>
            </a:r>
          </a:p>
        </p:txBody>
      </p:sp>
      <p:sp>
        <p:nvSpPr>
          <p:cNvPr id="26627" name="Rectangle 3"/>
          <p:cNvSpPr>
            <a:spLocks noGrp="1" noChangeArrowheads="1"/>
          </p:cNvSpPr>
          <p:nvPr>
            <p:ph type="body" idx="1"/>
          </p:nvPr>
        </p:nvSpPr>
        <p:spPr>
          <a:xfrm>
            <a:off x="533400" y="1219200"/>
            <a:ext cx="8229600" cy="4572000"/>
          </a:xfrm>
        </p:spPr>
        <p:txBody>
          <a:bodyPr/>
          <a:lstStyle/>
          <a:p>
            <a:r>
              <a:rPr lang="en-US" altLang="zh-CN" sz="2800"/>
              <a:t>1</a:t>
            </a:r>
            <a:r>
              <a:rPr lang="zh-CN" altLang="en-US" sz="2800"/>
              <a:t>）关系必须是有限集；</a:t>
            </a:r>
          </a:p>
          <a:p>
            <a:r>
              <a:rPr lang="en-US" altLang="zh-CN" sz="2800"/>
              <a:t>2</a:t>
            </a:r>
            <a:r>
              <a:rPr lang="zh-CN" altLang="en-US" sz="2800"/>
              <a:t>）卡积无交换率，通过给属性命名取消元组分量的有序性；</a:t>
            </a:r>
          </a:p>
          <a:p>
            <a:r>
              <a:rPr lang="zh-CN" altLang="en-US" sz="2800"/>
              <a:t>	</a:t>
            </a:r>
            <a:r>
              <a:rPr lang="en-US" altLang="zh-CN" sz="2800"/>
              <a:t>a.</a:t>
            </a:r>
            <a:r>
              <a:rPr lang="zh-CN" altLang="en-US" sz="2800"/>
              <a:t>列同质</a:t>
            </a:r>
            <a:r>
              <a:rPr lang="en-US" altLang="zh-CN" sz="2800"/>
              <a:t>(homogeneous)----</a:t>
            </a:r>
            <a:r>
              <a:rPr lang="zh-CN" altLang="en-US" sz="2800"/>
              <a:t>分量同类型； </a:t>
            </a:r>
          </a:p>
          <a:p>
            <a:r>
              <a:rPr lang="zh-CN" altLang="en-US" sz="2800"/>
              <a:t>	</a:t>
            </a:r>
            <a:r>
              <a:rPr lang="en-US" altLang="zh-CN" sz="2800"/>
              <a:t>b.</a:t>
            </a:r>
            <a:r>
              <a:rPr lang="zh-CN" altLang="en-US" sz="2800"/>
              <a:t>不同列可出自同一域； </a:t>
            </a:r>
          </a:p>
          <a:p>
            <a:r>
              <a:rPr lang="zh-CN" altLang="en-US" sz="2800"/>
              <a:t>	</a:t>
            </a:r>
            <a:r>
              <a:rPr lang="en-US" altLang="zh-CN" sz="2800"/>
              <a:t>c.</a:t>
            </a:r>
            <a:r>
              <a:rPr lang="zh-CN" altLang="en-US" sz="2800"/>
              <a:t>列的顺序无所谓</a:t>
            </a:r>
          </a:p>
          <a:p>
            <a:r>
              <a:rPr lang="zh-CN" altLang="en-US" sz="2800"/>
              <a:t>	</a:t>
            </a:r>
            <a:r>
              <a:rPr lang="en-US" altLang="zh-CN" sz="2800"/>
              <a:t>d.</a:t>
            </a:r>
            <a:r>
              <a:rPr lang="zh-CN" altLang="en-US" sz="2800"/>
              <a:t>任意两个元组不能完全相同；</a:t>
            </a:r>
          </a:p>
          <a:p>
            <a:r>
              <a:rPr lang="zh-CN" altLang="en-US" sz="2800"/>
              <a:t>      </a:t>
            </a:r>
            <a:r>
              <a:rPr lang="en-US" altLang="zh-CN" sz="2800"/>
              <a:t>e.</a:t>
            </a:r>
            <a:r>
              <a:rPr lang="zh-CN" altLang="en-US" sz="2800"/>
              <a:t>行的顺序无所谓；</a:t>
            </a:r>
          </a:p>
          <a:p>
            <a:r>
              <a:rPr lang="zh-CN" altLang="en-US" sz="2800"/>
              <a:t>      </a:t>
            </a:r>
            <a:r>
              <a:rPr lang="en-US" altLang="zh-CN" sz="2800"/>
              <a:t>f.</a:t>
            </a:r>
            <a:r>
              <a:rPr lang="zh-CN" altLang="en-US" sz="2800"/>
              <a:t>分量必须取原子值。</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页脚占位符 3"/>
          <p:cNvSpPr>
            <a:spLocks noGrp="1"/>
          </p:cNvSpPr>
          <p:nvPr>
            <p:ph type="ftr" sz="quarter" idx="10"/>
          </p:nvPr>
        </p:nvSpPr>
        <p:spPr/>
        <p:txBody>
          <a:bodyPr/>
          <a:lstStyle/>
          <a:p>
            <a:r>
              <a:rPr lang="en-US" altLang="zh-CN"/>
              <a:t>     </a:t>
            </a:r>
            <a:r>
              <a:rPr lang="en-US" altLang="zh-CN" b="0"/>
              <a:t> </a:t>
            </a:r>
            <a:r>
              <a:rPr lang="zh-CN" altLang="en-US" b="0"/>
              <a:t>清华大学出版社</a:t>
            </a:r>
          </a:p>
        </p:txBody>
      </p:sp>
      <p:sp>
        <p:nvSpPr>
          <p:cNvPr id="27650" name="Rectangle 2"/>
          <p:cNvSpPr>
            <a:spLocks noGrp="1" noChangeArrowheads="1"/>
          </p:cNvSpPr>
          <p:nvPr>
            <p:ph type="title"/>
          </p:nvPr>
        </p:nvSpPr>
        <p:spPr>
          <a:xfrm>
            <a:off x="457200" y="228600"/>
            <a:ext cx="8382000" cy="1143000"/>
          </a:xfrm>
        </p:spPr>
        <p:txBody>
          <a:bodyPr/>
          <a:lstStyle/>
          <a:p>
            <a:r>
              <a:rPr lang="zh-CN" altLang="en-US" sz="4000" b="1"/>
              <a:t>关系数据结构及形式化定义（续）</a:t>
            </a:r>
          </a:p>
        </p:txBody>
      </p:sp>
      <p:sp>
        <p:nvSpPr>
          <p:cNvPr id="27651" name="Rectangle 3"/>
          <p:cNvSpPr>
            <a:spLocks noGrp="1" noChangeArrowheads="1"/>
          </p:cNvSpPr>
          <p:nvPr>
            <p:ph type="body" idx="1"/>
          </p:nvPr>
        </p:nvSpPr>
        <p:spPr/>
        <p:txBody>
          <a:bodyPr/>
          <a:lstStyle/>
          <a:p>
            <a:r>
              <a:rPr lang="zh-CN" altLang="en-US" sz="2800">
                <a:solidFill>
                  <a:srgbClr val="FF3300"/>
                </a:solidFill>
              </a:rPr>
              <a:t>概念</a:t>
            </a:r>
            <a:r>
              <a:rPr lang="en-US" altLang="zh-CN" sz="2800">
                <a:solidFill>
                  <a:srgbClr val="FF3300"/>
                </a:solidFill>
              </a:rPr>
              <a:t>8</a:t>
            </a:r>
            <a:r>
              <a:rPr lang="zh-CN" altLang="en-US" sz="2800">
                <a:solidFill>
                  <a:srgbClr val="FF3300"/>
                </a:solidFill>
              </a:rPr>
              <a:t>．</a:t>
            </a:r>
            <a:r>
              <a:rPr lang="zh-CN" altLang="en-US" sz="2800"/>
              <a:t>关系模式（</a:t>
            </a:r>
            <a:r>
              <a:rPr lang="en-US" altLang="zh-CN" sz="2800"/>
              <a:t>Relation schema)</a:t>
            </a:r>
            <a:r>
              <a:rPr lang="zh-CN" altLang="en-US" sz="2800"/>
              <a:t>：是对关系的描述，关系是元组的集合</a:t>
            </a:r>
            <a:r>
              <a:rPr lang="en-US" altLang="zh-CN" sz="2800"/>
              <a:t>(</a:t>
            </a:r>
            <a:r>
              <a:rPr lang="zh-CN" altLang="en-US" sz="2800"/>
              <a:t>属性、域及其映象关系</a:t>
            </a:r>
            <a:r>
              <a:rPr lang="en-US" altLang="zh-CN" sz="2800"/>
              <a:t>)</a:t>
            </a:r>
            <a:r>
              <a:rPr lang="zh-CN" altLang="en-US" sz="2800"/>
              <a:t>；元组语义（使</a:t>
            </a:r>
            <a:r>
              <a:rPr lang="en-US" altLang="zh-CN" sz="2800"/>
              <a:t>n</a:t>
            </a:r>
            <a:r>
              <a:rPr lang="zh-CN" altLang="en-US" sz="2800"/>
              <a:t>目谓词</a:t>
            </a:r>
            <a:r>
              <a:rPr lang="en-US" altLang="zh-CN" sz="2800"/>
              <a:t>&lt;</a:t>
            </a:r>
            <a:r>
              <a:rPr lang="zh-CN" altLang="en-US" sz="2800"/>
              <a:t>属性</a:t>
            </a:r>
            <a:r>
              <a:rPr lang="en-US" altLang="zh-CN" sz="2800"/>
              <a:t>&gt;</a:t>
            </a:r>
            <a:r>
              <a:rPr lang="zh-CN" altLang="en-US" sz="2800"/>
              <a:t>为真的卡积中的元素的全体）。形式化定义：</a:t>
            </a:r>
            <a:r>
              <a:rPr lang="en-US" altLang="zh-CN" sz="2800"/>
              <a:t>R(U, D, dom, F)</a:t>
            </a:r>
            <a:r>
              <a:rPr lang="zh-CN" altLang="en-US" sz="2800"/>
              <a:t>，５元组包括：</a:t>
            </a:r>
            <a:r>
              <a:rPr lang="en-US" altLang="zh-CN" sz="2800"/>
              <a:t>R</a:t>
            </a:r>
            <a:r>
              <a:rPr lang="zh-CN" altLang="en-US" sz="2800"/>
              <a:t>，关系名；</a:t>
            </a:r>
            <a:r>
              <a:rPr lang="en-US" altLang="zh-CN" sz="2800"/>
              <a:t>U</a:t>
            </a:r>
            <a:r>
              <a:rPr lang="zh-CN" altLang="en-US" sz="2800"/>
              <a:t>，组成关系的属性名的集合；</a:t>
            </a:r>
            <a:r>
              <a:rPr lang="en-US" altLang="zh-CN" sz="2800"/>
              <a:t>D</a:t>
            </a:r>
            <a:r>
              <a:rPr lang="zh-CN" altLang="en-US" sz="2800"/>
              <a:t>，为属性组</a:t>
            </a:r>
            <a:r>
              <a:rPr lang="en-US" altLang="zh-CN" sz="2800"/>
              <a:t>U</a:t>
            </a:r>
            <a:r>
              <a:rPr lang="zh-CN" altLang="en-US" sz="2800"/>
              <a:t>中属性的域；</a:t>
            </a:r>
            <a:r>
              <a:rPr lang="en-US" altLang="zh-CN" sz="2800"/>
              <a:t>Dom</a:t>
            </a:r>
            <a:r>
              <a:rPr lang="zh-CN" altLang="en-US" sz="2800"/>
              <a:t>，为属性向域的映象集合；</a:t>
            </a:r>
            <a:r>
              <a:rPr lang="en-US" altLang="zh-CN" sz="2800"/>
              <a:t>F</a:t>
            </a:r>
            <a:r>
              <a:rPr lang="zh-CN" altLang="en-US" sz="2800"/>
              <a:t>，为属性间数据的依赖关系集合。通常简记为：</a:t>
            </a:r>
            <a:r>
              <a:rPr lang="en-US" altLang="zh-CN" sz="2800"/>
              <a:t>R</a:t>
            </a:r>
            <a:r>
              <a:rPr lang="zh-CN" altLang="en-US" sz="2800"/>
              <a:t>（</a:t>
            </a:r>
            <a:r>
              <a:rPr lang="en-US" altLang="zh-CN" sz="2800"/>
              <a:t>U</a:t>
            </a:r>
            <a:r>
              <a:rPr lang="zh-CN" altLang="en-US" sz="2800"/>
              <a:t>）或</a:t>
            </a:r>
            <a:r>
              <a:rPr lang="en-US" altLang="zh-CN" sz="2800"/>
              <a:t>R</a:t>
            </a:r>
            <a:r>
              <a:rPr lang="zh-CN" altLang="en-US" sz="2800"/>
              <a:t>（</a:t>
            </a:r>
            <a:r>
              <a:rPr lang="en-US" altLang="zh-CN" sz="2800"/>
              <a:t>A1</a:t>
            </a:r>
            <a:r>
              <a:rPr lang="zh-CN" altLang="en-US" sz="2800"/>
              <a:t>，</a:t>
            </a:r>
            <a:r>
              <a:rPr lang="en-US" altLang="zh-CN" sz="2800"/>
              <a:t>A2</a:t>
            </a:r>
            <a:r>
              <a:rPr lang="zh-CN" altLang="en-US" sz="2800"/>
              <a:t>，</a:t>
            </a:r>
            <a:r>
              <a:rPr lang="en-US" altLang="zh-CN" sz="2800"/>
              <a:t>…</a:t>
            </a:r>
            <a:r>
              <a:rPr lang="zh-CN" altLang="en-US" sz="2800"/>
              <a:t>，</a:t>
            </a:r>
            <a:r>
              <a:rPr lang="en-US" altLang="zh-CN" sz="2800"/>
              <a:t>An)</a:t>
            </a:r>
            <a:r>
              <a:rPr lang="zh-CN" altLang="en-US" sz="2800"/>
              <a:t>。其中Ａ</a:t>
            </a:r>
            <a:r>
              <a:rPr lang="en-US" altLang="zh-CN" sz="2800"/>
              <a:t>1,A2,…An</a:t>
            </a:r>
            <a:r>
              <a:rPr lang="zh-CN" altLang="en-US" sz="2800"/>
              <a:t>为属性名。</a:t>
            </a:r>
            <a:r>
              <a:rPr lang="en-US" altLang="zh-CN" sz="2800"/>
              <a:t>D</a:t>
            </a:r>
            <a:r>
              <a:rPr lang="zh-CN" altLang="en-US" sz="2800"/>
              <a:t>及</a:t>
            </a:r>
            <a:r>
              <a:rPr lang="en-US" altLang="zh-CN" sz="2800"/>
              <a:t>Dom</a:t>
            </a:r>
            <a:r>
              <a:rPr lang="zh-CN" altLang="en-US" sz="2800"/>
              <a:t>则直接说明为属性的类型和长度。</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页脚占位符 3"/>
          <p:cNvSpPr>
            <a:spLocks noGrp="1"/>
          </p:cNvSpPr>
          <p:nvPr>
            <p:ph type="ftr" sz="quarter" idx="10"/>
          </p:nvPr>
        </p:nvSpPr>
        <p:spPr/>
        <p:txBody>
          <a:bodyPr/>
          <a:lstStyle/>
          <a:p>
            <a:r>
              <a:rPr lang="en-US" altLang="zh-CN"/>
              <a:t>     </a:t>
            </a:r>
            <a:r>
              <a:rPr lang="en-US" altLang="zh-CN" b="0"/>
              <a:t> </a:t>
            </a:r>
            <a:r>
              <a:rPr lang="zh-CN" altLang="en-US" b="0"/>
              <a:t>清华大学出版社</a:t>
            </a:r>
          </a:p>
        </p:txBody>
      </p:sp>
      <p:sp>
        <p:nvSpPr>
          <p:cNvPr id="28674" name="Rectangle 2"/>
          <p:cNvSpPr>
            <a:spLocks noGrp="1" noChangeArrowheads="1"/>
          </p:cNvSpPr>
          <p:nvPr>
            <p:ph type="title"/>
          </p:nvPr>
        </p:nvSpPr>
        <p:spPr>
          <a:xfrm>
            <a:off x="457200" y="228600"/>
            <a:ext cx="8458200" cy="1143000"/>
          </a:xfrm>
        </p:spPr>
        <p:txBody>
          <a:bodyPr/>
          <a:lstStyle/>
          <a:p>
            <a:r>
              <a:rPr lang="zh-CN" altLang="en-US" sz="4000" b="1"/>
              <a:t>关系数据结构及形式化定义（续）</a:t>
            </a:r>
          </a:p>
        </p:txBody>
      </p:sp>
      <p:sp>
        <p:nvSpPr>
          <p:cNvPr id="28675" name="Rectangle 3"/>
          <p:cNvSpPr>
            <a:spLocks noGrp="1" noChangeArrowheads="1"/>
          </p:cNvSpPr>
          <p:nvPr>
            <p:ph type="body" idx="1"/>
          </p:nvPr>
        </p:nvSpPr>
        <p:spPr/>
        <p:txBody>
          <a:bodyPr/>
          <a:lstStyle/>
          <a:p>
            <a:r>
              <a:rPr lang="zh-CN" altLang="en-US"/>
              <a:t>关系与关系模式的关系：关系模式是关系的型，关系是值，二者有时混用，但可从上下文进行区分。关系是关系模式在某一个时刻的状态或内容。关系模式是静态的、稳定的，而关系是动态的、随时间不断变化的，因为关系操作在不断地更新着数据库中的数据。实际当中，常把关系模式和关系都称为关系。</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页脚占位符 3"/>
          <p:cNvSpPr>
            <a:spLocks noGrp="1"/>
          </p:cNvSpPr>
          <p:nvPr>
            <p:ph type="ftr" sz="quarter" idx="10"/>
          </p:nvPr>
        </p:nvSpPr>
        <p:spPr/>
        <p:txBody>
          <a:bodyPr/>
          <a:lstStyle/>
          <a:p>
            <a:r>
              <a:rPr lang="en-US" altLang="zh-CN"/>
              <a:t>     </a:t>
            </a:r>
            <a:r>
              <a:rPr lang="en-US" altLang="zh-CN" b="0"/>
              <a:t> </a:t>
            </a:r>
            <a:r>
              <a:rPr lang="zh-CN" altLang="en-US" b="0"/>
              <a:t>清华大学出版社</a:t>
            </a:r>
          </a:p>
        </p:txBody>
      </p:sp>
      <p:sp>
        <p:nvSpPr>
          <p:cNvPr id="29698" name="Rectangle 2"/>
          <p:cNvSpPr>
            <a:spLocks noGrp="1" noChangeArrowheads="1"/>
          </p:cNvSpPr>
          <p:nvPr>
            <p:ph type="title"/>
          </p:nvPr>
        </p:nvSpPr>
        <p:spPr/>
        <p:txBody>
          <a:bodyPr/>
          <a:lstStyle/>
          <a:p>
            <a:pPr algn="just"/>
            <a:r>
              <a:rPr lang="en-US" altLang="zh-CN" b="1"/>
              <a:t>2.1.3</a:t>
            </a:r>
            <a:r>
              <a:rPr lang="zh-CN" altLang="en-US" b="1"/>
              <a:t>关系完整性</a:t>
            </a:r>
          </a:p>
        </p:txBody>
      </p:sp>
      <p:sp>
        <p:nvSpPr>
          <p:cNvPr id="29699" name="Rectangle 3"/>
          <p:cNvSpPr>
            <a:spLocks noGrp="1" noChangeArrowheads="1"/>
          </p:cNvSpPr>
          <p:nvPr>
            <p:ph type="body" idx="1"/>
          </p:nvPr>
        </p:nvSpPr>
        <p:spPr/>
        <p:txBody>
          <a:bodyPr/>
          <a:lstStyle/>
          <a:p>
            <a:r>
              <a:rPr lang="zh-CN" altLang="en-US"/>
              <a:t>关系的完整性约束条件包括：实体完整性、参照完整性、用户自定义完整性。</a:t>
            </a:r>
          </a:p>
          <a:p>
            <a:endParaRPr lang="en-US" altLang="zh-CN"/>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页脚占位符 3"/>
          <p:cNvSpPr>
            <a:spLocks noGrp="1"/>
          </p:cNvSpPr>
          <p:nvPr>
            <p:ph type="ftr" sz="quarter" idx="10"/>
          </p:nvPr>
        </p:nvSpPr>
        <p:spPr/>
        <p:txBody>
          <a:bodyPr/>
          <a:lstStyle/>
          <a:p>
            <a:r>
              <a:rPr lang="en-US" altLang="zh-CN"/>
              <a:t>     </a:t>
            </a:r>
            <a:r>
              <a:rPr lang="en-US" altLang="zh-CN" b="0"/>
              <a:t> </a:t>
            </a:r>
            <a:r>
              <a:rPr lang="zh-CN" altLang="en-US" b="0"/>
              <a:t>清华大学出版社</a:t>
            </a:r>
          </a:p>
        </p:txBody>
      </p:sp>
      <p:sp>
        <p:nvSpPr>
          <p:cNvPr id="6146" name="Rectangle 2"/>
          <p:cNvSpPr>
            <a:spLocks noGrp="1" noChangeArrowheads="1"/>
          </p:cNvSpPr>
          <p:nvPr>
            <p:ph type="title"/>
          </p:nvPr>
        </p:nvSpPr>
        <p:spPr/>
        <p:txBody>
          <a:bodyPr/>
          <a:lstStyle/>
          <a:p>
            <a:r>
              <a:rPr lang="zh-CN" altLang="en-US"/>
              <a:t>主要内容</a:t>
            </a:r>
          </a:p>
        </p:txBody>
      </p:sp>
      <p:sp>
        <p:nvSpPr>
          <p:cNvPr id="6147" name="Rectangle 3"/>
          <p:cNvSpPr>
            <a:spLocks noGrp="1" noChangeArrowheads="1"/>
          </p:cNvSpPr>
          <p:nvPr>
            <p:ph type="body" idx="1"/>
          </p:nvPr>
        </p:nvSpPr>
        <p:spPr/>
        <p:txBody>
          <a:bodyPr/>
          <a:lstStyle/>
          <a:p>
            <a:r>
              <a:rPr lang="en-US" altLang="zh-CN"/>
              <a:t>2.1</a:t>
            </a:r>
            <a:r>
              <a:rPr lang="zh-CN" altLang="en-US"/>
              <a:t>关系数据模型</a:t>
            </a:r>
          </a:p>
          <a:p>
            <a:r>
              <a:rPr lang="en-US" altLang="zh-CN"/>
              <a:t>2.2 EER</a:t>
            </a:r>
            <a:r>
              <a:rPr lang="zh-CN" altLang="en-US"/>
              <a:t>模型到关系模式的转换</a:t>
            </a:r>
          </a:p>
          <a:p>
            <a:r>
              <a:rPr lang="en-US" altLang="zh-CN"/>
              <a:t>2.3</a:t>
            </a:r>
            <a:r>
              <a:rPr lang="zh-CN" altLang="en-US"/>
              <a:t>关系代数</a:t>
            </a:r>
          </a:p>
          <a:p>
            <a:r>
              <a:rPr lang="en-US" altLang="zh-CN"/>
              <a:t>2.4</a:t>
            </a:r>
            <a:r>
              <a:rPr lang="zh-CN" altLang="en-US"/>
              <a:t>关系演算*</a:t>
            </a:r>
          </a:p>
          <a:p>
            <a:endParaRPr lang="en-US" altLang="zh-CN"/>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页脚占位符 3"/>
          <p:cNvSpPr>
            <a:spLocks noGrp="1"/>
          </p:cNvSpPr>
          <p:nvPr>
            <p:ph type="ftr" sz="quarter" idx="10"/>
          </p:nvPr>
        </p:nvSpPr>
        <p:spPr/>
        <p:txBody>
          <a:bodyPr/>
          <a:lstStyle/>
          <a:p>
            <a:r>
              <a:rPr lang="en-US" altLang="zh-CN"/>
              <a:t>     </a:t>
            </a:r>
            <a:r>
              <a:rPr lang="en-US" altLang="zh-CN" b="0"/>
              <a:t> </a:t>
            </a:r>
            <a:r>
              <a:rPr lang="zh-CN" altLang="en-US" b="0"/>
              <a:t>清华大学出版社</a:t>
            </a:r>
          </a:p>
        </p:txBody>
      </p:sp>
      <p:sp>
        <p:nvSpPr>
          <p:cNvPr id="30722" name="Rectangle 2"/>
          <p:cNvSpPr>
            <a:spLocks noGrp="1" noChangeArrowheads="1"/>
          </p:cNvSpPr>
          <p:nvPr>
            <p:ph type="title"/>
          </p:nvPr>
        </p:nvSpPr>
        <p:spPr/>
        <p:txBody>
          <a:bodyPr/>
          <a:lstStyle/>
          <a:p>
            <a:r>
              <a:rPr lang="zh-CN" altLang="en-US"/>
              <a:t>实体完整性</a:t>
            </a:r>
          </a:p>
        </p:txBody>
      </p:sp>
      <p:sp>
        <p:nvSpPr>
          <p:cNvPr id="30723" name="Rectangle 3"/>
          <p:cNvSpPr>
            <a:spLocks noGrp="1" noChangeArrowheads="1"/>
          </p:cNvSpPr>
          <p:nvPr>
            <p:ph type="body" idx="1"/>
          </p:nvPr>
        </p:nvSpPr>
        <p:spPr/>
        <p:txBody>
          <a:bodyPr/>
          <a:lstStyle/>
          <a:p>
            <a:r>
              <a:rPr lang="zh-CN" altLang="en-US"/>
              <a:t>实体完整性 （</a:t>
            </a:r>
            <a:r>
              <a:rPr lang="en-US" altLang="zh-CN"/>
              <a:t>Entity Integrity</a:t>
            </a:r>
            <a:r>
              <a:rPr lang="zh-CN" altLang="en-US"/>
              <a:t>）：若属性</a:t>
            </a:r>
            <a:r>
              <a:rPr lang="en-US" altLang="zh-CN"/>
              <a:t>A</a:t>
            </a:r>
            <a:r>
              <a:rPr lang="zh-CN" altLang="en-US"/>
              <a:t>是基本关系</a:t>
            </a:r>
            <a:r>
              <a:rPr lang="en-US" altLang="zh-CN"/>
              <a:t>R</a:t>
            </a:r>
            <a:r>
              <a:rPr lang="zh-CN" altLang="en-US"/>
              <a:t>的主属性，则属性</a:t>
            </a:r>
            <a:r>
              <a:rPr lang="en-US" altLang="zh-CN"/>
              <a:t>A</a:t>
            </a:r>
            <a:r>
              <a:rPr lang="zh-CN" altLang="en-US"/>
              <a:t>不能为空值；如学生关系中的“学号”属性。</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页脚占位符 3"/>
          <p:cNvSpPr>
            <a:spLocks noGrp="1"/>
          </p:cNvSpPr>
          <p:nvPr>
            <p:ph type="ftr" sz="quarter" idx="10"/>
          </p:nvPr>
        </p:nvSpPr>
        <p:spPr/>
        <p:txBody>
          <a:bodyPr/>
          <a:lstStyle/>
          <a:p>
            <a:r>
              <a:rPr lang="en-US" altLang="zh-CN"/>
              <a:t>     </a:t>
            </a:r>
            <a:r>
              <a:rPr lang="en-US" altLang="zh-CN" b="0"/>
              <a:t> </a:t>
            </a:r>
            <a:r>
              <a:rPr lang="zh-CN" altLang="en-US" b="0"/>
              <a:t>清华大学出版社</a:t>
            </a:r>
          </a:p>
        </p:txBody>
      </p:sp>
      <p:sp>
        <p:nvSpPr>
          <p:cNvPr id="31746" name="Rectangle 2"/>
          <p:cNvSpPr>
            <a:spLocks noGrp="1" noChangeArrowheads="1"/>
          </p:cNvSpPr>
          <p:nvPr>
            <p:ph type="title"/>
          </p:nvPr>
        </p:nvSpPr>
        <p:spPr>
          <a:xfrm>
            <a:off x="457200" y="457200"/>
            <a:ext cx="8382000" cy="609600"/>
          </a:xfrm>
        </p:spPr>
        <p:txBody>
          <a:bodyPr/>
          <a:lstStyle/>
          <a:p>
            <a:r>
              <a:rPr lang="zh-CN" altLang="en-US"/>
              <a:t>参照完整性</a:t>
            </a:r>
          </a:p>
        </p:txBody>
      </p:sp>
      <p:sp>
        <p:nvSpPr>
          <p:cNvPr id="31747" name="Rectangle 3"/>
          <p:cNvSpPr>
            <a:spLocks noGrp="1" noChangeArrowheads="1"/>
          </p:cNvSpPr>
          <p:nvPr>
            <p:ph type="body" idx="1"/>
          </p:nvPr>
        </p:nvSpPr>
        <p:spPr>
          <a:xfrm>
            <a:off x="609600" y="1447800"/>
            <a:ext cx="8229600" cy="4572000"/>
          </a:xfrm>
        </p:spPr>
        <p:txBody>
          <a:bodyPr/>
          <a:lstStyle/>
          <a:p>
            <a:r>
              <a:rPr lang="zh-CN" altLang="en-US" sz="2400">
                <a:solidFill>
                  <a:srgbClr val="FF3300"/>
                </a:solidFill>
              </a:rPr>
              <a:t>外码</a:t>
            </a:r>
            <a:r>
              <a:rPr lang="en-US" altLang="zh-CN" sz="2400">
                <a:solidFill>
                  <a:srgbClr val="FF3300"/>
                </a:solidFill>
              </a:rPr>
              <a:t>(Foreign key) </a:t>
            </a:r>
            <a:r>
              <a:rPr lang="zh-CN" altLang="en-US" sz="2400">
                <a:solidFill>
                  <a:srgbClr val="FF3300"/>
                </a:solidFill>
              </a:rPr>
              <a:t>：</a:t>
            </a:r>
            <a:r>
              <a:rPr lang="zh-CN" altLang="en-US" sz="2400"/>
              <a:t>设</a:t>
            </a:r>
            <a:r>
              <a:rPr lang="en-US" altLang="zh-CN" sz="2400"/>
              <a:t>F</a:t>
            </a:r>
            <a:r>
              <a:rPr lang="zh-CN" altLang="en-US" sz="2400"/>
              <a:t>是关系</a:t>
            </a:r>
            <a:r>
              <a:rPr lang="en-US" altLang="zh-CN" sz="2400"/>
              <a:t>R</a:t>
            </a:r>
            <a:r>
              <a:rPr lang="zh-CN" altLang="en-US" sz="2400"/>
              <a:t>的非码属性（组）。如果</a:t>
            </a:r>
            <a:r>
              <a:rPr lang="en-US" altLang="zh-CN" sz="2400"/>
              <a:t>F</a:t>
            </a:r>
            <a:r>
              <a:rPr lang="zh-CN" altLang="en-US" sz="2400"/>
              <a:t>与关系</a:t>
            </a:r>
            <a:r>
              <a:rPr lang="en-US" altLang="zh-CN" sz="2400"/>
              <a:t>S</a:t>
            </a:r>
            <a:r>
              <a:rPr lang="zh-CN" altLang="en-US" sz="2400"/>
              <a:t>的主码</a:t>
            </a:r>
            <a:r>
              <a:rPr lang="en-US" altLang="zh-CN" sz="2400"/>
              <a:t>K</a:t>
            </a:r>
            <a:r>
              <a:rPr lang="zh-CN" altLang="en-US" sz="2400"/>
              <a:t>相对应（定义在同一个（组）域上），则称</a:t>
            </a:r>
            <a:r>
              <a:rPr lang="en-US" altLang="zh-CN" sz="2400"/>
              <a:t>F</a:t>
            </a:r>
            <a:r>
              <a:rPr lang="zh-CN" altLang="en-US" sz="2400"/>
              <a:t>是关系</a:t>
            </a:r>
            <a:r>
              <a:rPr lang="en-US" altLang="zh-CN" sz="2400"/>
              <a:t>R</a:t>
            </a:r>
            <a:r>
              <a:rPr lang="zh-CN" altLang="en-US" sz="2400"/>
              <a:t>的外码。其中，关系</a:t>
            </a:r>
            <a:r>
              <a:rPr lang="en-US" altLang="zh-CN" sz="2400"/>
              <a:t>R</a:t>
            </a:r>
            <a:r>
              <a:rPr lang="zh-CN" altLang="en-US" sz="2400"/>
              <a:t>称为：参照关系（</a:t>
            </a:r>
            <a:r>
              <a:rPr lang="en-US" altLang="zh-CN" sz="2400"/>
              <a:t>Referencing Relation)  </a:t>
            </a:r>
            <a:r>
              <a:rPr lang="zh-CN" altLang="en-US" sz="2400"/>
              <a:t>，</a:t>
            </a:r>
            <a:r>
              <a:rPr lang="en-US" altLang="zh-CN" sz="2400"/>
              <a:t>S</a:t>
            </a:r>
            <a:r>
              <a:rPr lang="zh-CN" altLang="en-US" sz="2400"/>
              <a:t>为被参照关系</a:t>
            </a:r>
            <a:r>
              <a:rPr lang="en-US" altLang="zh-CN" sz="2400"/>
              <a:t>(</a:t>
            </a:r>
            <a:r>
              <a:rPr lang="zh-CN" altLang="en-US" sz="2400"/>
              <a:t>或目标关系</a:t>
            </a:r>
            <a:r>
              <a:rPr lang="en-US" altLang="zh-CN" sz="2400"/>
              <a:t>)(Referenced Relation) </a:t>
            </a:r>
            <a:r>
              <a:rPr lang="zh-CN" altLang="en-US" sz="2400"/>
              <a:t>。</a:t>
            </a:r>
          </a:p>
          <a:p>
            <a:endParaRPr lang="zh-CN" altLang="en-US" sz="2400"/>
          </a:p>
          <a:p>
            <a:r>
              <a:rPr lang="zh-CN" altLang="en-US" sz="2400">
                <a:solidFill>
                  <a:srgbClr val="FF3300"/>
                </a:solidFill>
              </a:rPr>
              <a:t>规则：</a:t>
            </a:r>
            <a:r>
              <a:rPr lang="zh-CN" altLang="en-US" sz="2400"/>
              <a:t> 定义外码与主码之间的引用规则，即外码</a:t>
            </a:r>
            <a:r>
              <a:rPr lang="en-US" altLang="zh-CN" sz="2400"/>
              <a:t>F</a:t>
            </a:r>
            <a:r>
              <a:rPr lang="zh-CN" altLang="en-US" sz="2400"/>
              <a:t>取值：可以是空</a:t>
            </a:r>
            <a:r>
              <a:rPr lang="en-US" altLang="zh-CN" sz="2400"/>
              <a:t>NULL</a:t>
            </a:r>
            <a:r>
              <a:rPr lang="zh-CN" altLang="en-US" sz="2400"/>
              <a:t>； 必须是目标关系中存在的值； 表内属性间的参照也要有存在的值。</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页脚占位符 3"/>
          <p:cNvSpPr>
            <a:spLocks noGrp="1"/>
          </p:cNvSpPr>
          <p:nvPr>
            <p:ph type="ftr" sz="quarter" idx="10"/>
          </p:nvPr>
        </p:nvSpPr>
        <p:spPr/>
        <p:txBody>
          <a:bodyPr/>
          <a:lstStyle/>
          <a:p>
            <a:r>
              <a:rPr lang="en-US" altLang="zh-CN"/>
              <a:t>     </a:t>
            </a:r>
            <a:r>
              <a:rPr lang="en-US" altLang="zh-CN" b="0"/>
              <a:t> </a:t>
            </a:r>
            <a:r>
              <a:rPr lang="zh-CN" altLang="en-US" b="0"/>
              <a:t>清华大学出版社</a:t>
            </a:r>
          </a:p>
        </p:txBody>
      </p:sp>
      <p:sp>
        <p:nvSpPr>
          <p:cNvPr id="32770" name="Rectangle 2"/>
          <p:cNvSpPr>
            <a:spLocks noGrp="1" noChangeArrowheads="1"/>
          </p:cNvSpPr>
          <p:nvPr>
            <p:ph type="title"/>
          </p:nvPr>
        </p:nvSpPr>
        <p:spPr/>
        <p:txBody>
          <a:bodyPr/>
          <a:lstStyle/>
          <a:p>
            <a:r>
              <a:rPr lang="zh-CN" altLang="en-US" sz="4000"/>
              <a:t>用户自定义完整性</a:t>
            </a:r>
          </a:p>
        </p:txBody>
      </p:sp>
      <p:sp>
        <p:nvSpPr>
          <p:cNvPr id="32771" name="Rectangle 3"/>
          <p:cNvSpPr>
            <a:spLocks noGrp="1" noChangeArrowheads="1"/>
          </p:cNvSpPr>
          <p:nvPr>
            <p:ph type="body" idx="1"/>
          </p:nvPr>
        </p:nvSpPr>
        <p:spPr/>
        <p:txBody>
          <a:bodyPr/>
          <a:lstStyle/>
          <a:p>
            <a:r>
              <a:rPr lang="zh-CN" altLang="en-US" sz="2800"/>
              <a:t>用户自定义完整性（</a:t>
            </a:r>
            <a:r>
              <a:rPr lang="en-US" altLang="zh-CN" sz="2800"/>
              <a:t>User-defined Integrity</a:t>
            </a:r>
            <a:r>
              <a:rPr lang="zh-CN" altLang="en-US" sz="2800"/>
              <a:t>）：反应某一具体应用所涉及的数据必须满足的语意要求。</a:t>
            </a:r>
          </a:p>
          <a:p>
            <a:r>
              <a:rPr lang="zh-CN" altLang="en-US" sz="2800"/>
              <a:t>例：性别（男，女），年龄（</a:t>
            </a:r>
            <a:r>
              <a:rPr lang="en-US" altLang="zh-CN" sz="2800"/>
              <a:t>15-25</a:t>
            </a:r>
            <a:r>
              <a:rPr lang="zh-CN" altLang="en-US" sz="2800"/>
              <a:t>）。</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页脚占位符 3"/>
          <p:cNvSpPr>
            <a:spLocks noGrp="1"/>
          </p:cNvSpPr>
          <p:nvPr>
            <p:ph type="ftr" sz="quarter" idx="10"/>
          </p:nvPr>
        </p:nvSpPr>
        <p:spPr/>
        <p:txBody>
          <a:bodyPr/>
          <a:lstStyle/>
          <a:p>
            <a:r>
              <a:rPr lang="en-US" altLang="zh-CN"/>
              <a:t>     </a:t>
            </a:r>
            <a:r>
              <a:rPr lang="en-US" altLang="zh-CN" b="0"/>
              <a:t> </a:t>
            </a:r>
            <a:r>
              <a:rPr lang="zh-CN" altLang="en-US" b="0"/>
              <a:t>清华大学出版社</a:t>
            </a:r>
          </a:p>
        </p:txBody>
      </p:sp>
      <p:sp>
        <p:nvSpPr>
          <p:cNvPr id="33794" name="Rectangle 2"/>
          <p:cNvSpPr>
            <a:spLocks noGrp="1" noChangeArrowheads="1"/>
          </p:cNvSpPr>
          <p:nvPr>
            <p:ph type="title"/>
          </p:nvPr>
        </p:nvSpPr>
        <p:spPr>
          <a:xfrm>
            <a:off x="228600" y="228600"/>
            <a:ext cx="8915400" cy="1676400"/>
          </a:xfrm>
        </p:spPr>
        <p:txBody>
          <a:bodyPr/>
          <a:lstStyle/>
          <a:p>
            <a:pPr>
              <a:lnSpc>
                <a:spcPct val="105000"/>
              </a:lnSpc>
            </a:pPr>
            <a:r>
              <a:rPr lang="en-US" altLang="zh-CN" sz="2400" dirty="0"/>
              <a:t>【</a:t>
            </a:r>
            <a:r>
              <a:rPr lang="zh-CN" altLang="en-US" sz="2400" dirty="0"/>
              <a:t>例</a:t>
            </a:r>
            <a:r>
              <a:rPr lang="en-US" altLang="zh-CN" sz="2400" dirty="0"/>
              <a:t>2.2】</a:t>
            </a:r>
            <a:r>
              <a:rPr lang="zh-CN" altLang="en-US" sz="2400" dirty="0"/>
              <a:t>：有以下关系：学生</a:t>
            </a:r>
            <a:r>
              <a:rPr lang="en-US" altLang="zh-CN" sz="2400" dirty="0"/>
              <a:t>(</a:t>
            </a:r>
            <a:r>
              <a:rPr lang="zh-CN" altLang="en-US" sz="2400" u="sng" dirty="0"/>
              <a:t>学号</a:t>
            </a:r>
            <a:r>
              <a:rPr lang="zh-CN" altLang="en-US" sz="2400" dirty="0"/>
              <a:t>，姓名，年龄，性别，专业号</a:t>
            </a:r>
            <a:r>
              <a:rPr lang="en-US" altLang="zh-CN" sz="2400" dirty="0"/>
              <a:t>)</a:t>
            </a:r>
            <a:r>
              <a:rPr lang="zh-CN" altLang="en-US" sz="2400" dirty="0"/>
              <a:t>，专业</a:t>
            </a:r>
            <a:r>
              <a:rPr lang="en-US" altLang="zh-CN" sz="2400" dirty="0"/>
              <a:t>(</a:t>
            </a:r>
            <a:r>
              <a:rPr lang="zh-CN" altLang="en-US" sz="2400" u="sng" dirty="0"/>
              <a:t>专业号</a:t>
            </a:r>
            <a:r>
              <a:rPr lang="zh-CN" altLang="en-US" sz="2400"/>
              <a:t>，</a:t>
            </a:r>
            <a:r>
              <a:rPr lang="zh-CN" altLang="en-US" sz="2400" smtClean="0"/>
              <a:t>专业名</a:t>
            </a:r>
            <a:r>
              <a:rPr lang="en-US" altLang="zh-CN" sz="2400" smtClean="0"/>
              <a:t>)</a:t>
            </a:r>
            <a:r>
              <a:rPr lang="zh-CN" altLang="en-US" sz="2400" dirty="0"/>
              <a:t>，课程</a:t>
            </a:r>
            <a:r>
              <a:rPr lang="en-US" altLang="zh-CN" sz="2400" dirty="0"/>
              <a:t>(</a:t>
            </a:r>
            <a:r>
              <a:rPr lang="zh-CN" altLang="en-US" sz="2400" u="sng" dirty="0"/>
              <a:t>课程号</a:t>
            </a:r>
            <a:r>
              <a:rPr lang="zh-CN" altLang="en-US" sz="2400" dirty="0"/>
              <a:t>，课程名，学分</a:t>
            </a:r>
            <a:r>
              <a:rPr lang="en-US" altLang="zh-CN" sz="2400" dirty="0"/>
              <a:t>)</a:t>
            </a:r>
            <a:r>
              <a:rPr lang="zh-CN" altLang="en-US" sz="2400" dirty="0"/>
              <a:t>，选修</a:t>
            </a:r>
            <a:r>
              <a:rPr lang="en-US" altLang="zh-CN" sz="2400" dirty="0"/>
              <a:t>(</a:t>
            </a:r>
            <a:r>
              <a:rPr lang="zh-CN" altLang="en-US" sz="2400" u="sng" dirty="0"/>
              <a:t>学号</a:t>
            </a:r>
            <a:r>
              <a:rPr lang="zh-CN" altLang="en-US" sz="2400" dirty="0"/>
              <a:t>，</a:t>
            </a:r>
            <a:r>
              <a:rPr lang="zh-CN" altLang="en-US" sz="2400" u="sng" dirty="0"/>
              <a:t>课程号</a:t>
            </a:r>
            <a:r>
              <a:rPr lang="zh-CN" altLang="en-US" sz="2400" dirty="0"/>
              <a:t>，成绩</a:t>
            </a:r>
            <a:r>
              <a:rPr lang="en-US" altLang="zh-CN" sz="2400" dirty="0"/>
              <a:t>)</a:t>
            </a:r>
            <a:r>
              <a:rPr lang="zh-CN" altLang="en-US" sz="2400" dirty="0"/>
              <a:t>，找出关系完整性。</a:t>
            </a:r>
            <a:endParaRPr lang="zh-CN" altLang="en-US" sz="4000" dirty="0"/>
          </a:p>
        </p:txBody>
      </p:sp>
      <p:sp>
        <p:nvSpPr>
          <p:cNvPr id="33795" name="Rectangle 3"/>
          <p:cNvSpPr>
            <a:spLocks noGrp="1" noChangeArrowheads="1"/>
          </p:cNvSpPr>
          <p:nvPr>
            <p:ph type="body" idx="1"/>
          </p:nvPr>
        </p:nvSpPr>
        <p:spPr>
          <a:xfrm>
            <a:off x="457200" y="1828800"/>
            <a:ext cx="8229600" cy="3962400"/>
          </a:xfrm>
        </p:spPr>
        <p:txBody>
          <a:bodyPr/>
          <a:lstStyle/>
          <a:p>
            <a:r>
              <a:rPr lang="zh-CN" altLang="en-US" sz="2000"/>
              <a:t>划下划线的为主属性（组）。实体完整性规定基本关系的所有主属性不能取空值。</a:t>
            </a:r>
          </a:p>
          <a:p>
            <a:r>
              <a:rPr lang="zh-CN" altLang="en-US" sz="2000"/>
              <a:t>参照完整性规定基本关系的外码取值。如上述学生关系的“专业号”属性与专业关系的主码“专业号”对应，因此“专业号”属性是学生关系的外码。它的取值规定如下：</a:t>
            </a:r>
          </a:p>
          <a:p>
            <a:r>
              <a:rPr lang="zh-CN" altLang="en-US" sz="2000"/>
              <a:t>（</a:t>
            </a:r>
            <a:r>
              <a:rPr lang="en-US" altLang="zh-CN" sz="2000"/>
              <a:t>1</a:t>
            </a:r>
            <a:r>
              <a:rPr lang="zh-CN" altLang="en-US" sz="2000"/>
              <a:t>）空值：表示尚未给该学生分配专业；</a:t>
            </a:r>
          </a:p>
          <a:p>
            <a:r>
              <a:rPr lang="zh-CN" altLang="en-US" sz="2000"/>
              <a:t>（</a:t>
            </a:r>
            <a:r>
              <a:rPr lang="en-US" altLang="zh-CN" sz="2000"/>
              <a:t>2</a:t>
            </a:r>
            <a:r>
              <a:rPr lang="zh-CN" altLang="en-US" sz="2000"/>
              <a:t>）非空值	必须是目标关系－专业关系中某个元组的“专业号”值。</a:t>
            </a:r>
          </a:p>
          <a:p>
            <a:r>
              <a:rPr lang="zh-CN" altLang="en-US" sz="2000"/>
              <a:t>此外，用户还须注意，外码并不一定与目标关系的主码同名；参照关系与目标关系可以是同一个关系。如学生关系（学号，姓　  名，性别，年龄，班长）中，“班长”属性的取值情况。</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页脚占位符 3"/>
          <p:cNvSpPr>
            <a:spLocks noGrp="1"/>
          </p:cNvSpPr>
          <p:nvPr>
            <p:ph type="ftr" sz="quarter" idx="10"/>
          </p:nvPr>
        </p:nvSpPr>
        <p:spPr/>
        <p:txBody>
          <a:bodyPr/>
          <a:lstStyle/>
          <a:p>
            <a:r>
              <a:rPr lang="en-US" altLang="zh-CN"/>
              <a:t>     </a:t>
            </a:r>
            <a:r>
              <a:rPr lang="en-US" altLang="zh-CN" b="0"/>
              <a:t> </a:t>
            </a:r>
            <a:r>
              <a:rPr lang="zh-CN" altLang="en-US" b="0"/>
              <a:t>清华大学出版社</a:t>
            </a:r>
          </a:p>
        </p:txBody>
      </p:sp>
      <p:sp>
        <p:nvSpPr>
          <p:cNvPr id="34818" name="Rectangle 2"/>
          <p:cNvSpPr>
            <a:spLocks noGrp="1" noChangeArrowheads="1"/>
          </p:cNvSpPr>
          <p:nvPr>
            <p:ph type="title"/>
          </p:nvPr>
        </p:nvSpPr>
        <p:spPr/>
        <p:txBody>
          <a:bodyPr/>
          <a:lstStyle/>
          <a:p>
            <a:r>
              <a:rPr lang="en-US" altLang="zh-CN" sz="4000" b="1"/>
              <a:t>2.2 EER</a:t>
            </a:r>
            <a:r>
              <a:rPr lang="zh-CN" altLang="en-US" sz="4000" b="1"/>
              <a:t>模型到关系模式的转换</a:t>
            </a:r>
          </a:p>
        </p:txBody>
      </p:sp>
      <p:sp>
        <p:nvSpPr>
          <p:cNvPr id="34819" name="Rectangle 3"/>
          <p:cNvSpPr>
            <a:spLocks noGrp="1" noChangeArrowheads="1"/>
          </p:cNvSpPr>
          <p:nvPr>
            <p:ph type="body" idx="1"/>
          </p:nvPr>
        </p:nvSpPr>
        <p:spPr/>
        <p:txBody>
          <a:bodyPr/>
          <a:lstStyle/>
          <a:p>
            <a:r>
              <a:rPr lang="en-US" altLang="zh-CN"/>
              <a:t> </a:t>
            </a:r>
            <a:r>
              <a:rPr lang="zh-CN" altLang="en-US"/>
              <a:t>实体类型的转换 </a:t>
            </a:r>
          </a:p>
          <a:p>
            <a:r>
              <a:rPr lang="zh-CN" altLang="en-US"/>
              <a:t> 一对多的二元关系的转换</a:t>
            </a:r>
          </a:p>
          <a:p>
            <a:r>
              <a:rPr lang="zh-CN" altLang="en-US"/>
              <a:t>多对多的二元关系的转换</a:t>
            </a:r>
          </a:p>
          <a:p>
            <a:r>
              <a:rPr lang="zh-CN" altLang="en-US"/>
              <a:t>实体内部之间联系的转换</a:t>
            </a:r>
          </a:p>
          <a:p>
            <a:r>
              <a:rPr lang="zh-CN" altLang="en-US"/>
              <a:t> 三元关系的转换</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页脚占位符 3"/>
          <p:cNvSpPr>
            <a:spLocks noGrp="1"/>
          </p:cNvSpPr>
          <p:nvPr>
            <p:ph type="ftr" sz="quarter" idx="10"/>
          </p:nvPr>
        </p:nvSpPr>
        <p:spPr/>
        <p:txBody>
          <a:bodyPr/>
          <a:lstStyle/>
          <a:p>
            <a:r>
              <a:rPr lang="en-US" altLang="zh-CN"/>
              <a:t>     </a:t>
            </a:r>
            <a:r>
              <a:rPr lang="en-US" altLang="zh-CN" b="0"/>
              <a:t> </a:t>
            </a:r>
            <a:r>
              <a:rPr lang="zh-CN" altLang="en-US" b="0"/>
              <a:t>清华大学出版社</a:t>
            </a:r>
          </a:p>
        </p:txBody>
      </p:sp>
      <p:sp>
        <p:nvSpPr>
          <p:cNvPr id="35842" name="Rectangle 2"/>
          <p:cNvSpPr>
            <a:spLocks noGrp="1" noChangeArrowheads="1"/>
          </p:cNvSpPr>
          <p:nvPr>
            <p:ph type="title"/>
          </p:nvPr>
        </p:nvSpPr>
        <p:spPr/>
        <p:txBody>
          <a:bodyPr/>
          <a:lstStyle/>
          <a:p>
            <a:r>
              <a:rPr lang="en-US" altLang="zh-CN"/>
              <a:t>2.2.1</a:t>
            </a:r>
            <a:r>
              <a:rPr lang="zh-CN" altLang="en-US"/>
              <a:t>实体类型的转换</a:t>
            </a:r>
          </a:p>
        </p:txBody>
      </p:sp>
      <p:sp>
        <p:nvSpPr>
          <p:cNvPr id="35843" name="Rectangle 3"/>
          <p:cNvSpPr>
            <a:spLocks noGrp="1" noChangeArrowheads="1"/>
          </p:cNvSpPr>
          <p:nvPr>
            <p:ph type="body" idx="1"/>
          </p:nvPr>
        </p:nvSpPr>
        <p:spPr/>
        <p:txBody>
          <a:bodyPr/>
          <a:lstStyle/>
          <a:p>
            <a:r>
              <a:rPr lang="zh-CN" altLang="en-US"/>
              <a:t>每种实体型可由一个关系模式来表示。实体类型的属性为关系的属性；实体类型的主键作为关系的主键。 </a:t>
            </a:r>
          </a:p>
          <a:p>
            <a:r>
              <a:rPr lang="en-US" altLang="zh-CN"/>
              <a:t>eg: </a:t>
            </a:r>
            <a:r>
              <a:rPr lang="zh-CN" altLang="en-US"/>
              <a:t>学生（学号，姓名，性别，出生年月，入学时间，系）</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页脚占位符 3"/>
          <p:cNvSpPr>
            <a:spLocks noGrp="1"/>
          </p:cNvSpPr>
          <p:nvPr>
            <p:ph type="ftr" sz="quarter" idx="10"/>
          </p:nvPr>
        </p:nvSpPr>
        <p:spPr/>
        <p:txBody>
          <a:bodyPr/>
          <a:lstStyle/>
          <a:p>
            <a:r>
              <a:rPr lang="en-US" altLang="zh-CN"/>
              <a:t>     </a:t>
            </a:r>
            <a:r>
              <a:rPr lang="en-US" altLang="zh-CN" b="0"/>
              <a:t> </a:t>
            </a:r>
            <a:r>
              <a:rPr lang="zh-CN" altLang="en-US" b="0"/>
              <a:t>清华大学出版社</a:t>
            </a:r>
          </a:p>
        </p:txBody>
      </p:sp>
      <p:sp>
        <p:nvSpPr>
          <p:cNvPr id="36866" name="Rectangle 2"/>
          <p:cNvSpPr>
            <a:spLocks noGrp="1" noChangeArrowheads="1"/>
          </p:cNvSpPr>
          <p:nvPr>
            <p:ph type="title"/>
          </p:nvPr>
        </p:nvSpPr>
        <p:spPr/>
        <p:txBody>
          <a:bodyPr/>
          <a:lstStyle/>
          <a:p>
            <a:r>
              <a:rPr lang="en-US" altLang="zh-CN" sz="4000" b="1"/>
              <a:t>2.2.2 </a:t>
            </a:r>
            <a:r>
              <a:rPr lang="zh-CN" altLang="en-US" sz="4000" b="1"/>
              <a:t>一对多的二元关系的转换</a:t>
            </a:r>
          </a:p>
        </p:txBody>
      </p:sp>
      <p:sp>
        <p:nvSpPr>
          <p:cNvPr id="36867" name="Rectangle 3"/>
          <p:cNvSpPr>
            <a:spLocks noGrp="1" noChangeArrowheads="1"/>
          </p:cNvSpPr>
          <p:nvPr>
            <p:ph type="body" idx="1"/>
          </p:nvPr>
        </p:nvSpPr>
        <p:spPr/>
        <p:txBody>
          <a:bodyPr/>
          <a:lstStyle/>
          <a:p>
            <a:r>
              <a:rPr lang="zh-CN" altLang="en-US"/>
              <a:t>分析一个</a:t>
            </a:r>
            <a:r>
              <a:rPr lang="en-US" altLang="zh-CN"/>
              <a:t>1:n	</a:t>
            </a:r>
            <a:r>
              <a:rPr lang="zh-CN" altLang="en-US"/>
              <a:t>的二元关系 </a:t>
            </a:r>
          </a:p>
          <a:p>
            <a:endParaRPr lang="en-US" altLang="zh-CN"/>
          </a:p>
        </p:txBody>
      </p:sp>
      <p:pic>
        <p:nvPicPr>
          <p:cNvPr id="36868"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3400" y="2209800"/>
            <a:ext cx="8077200" cy="952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6869" name="Text Box 5"/>
          <p:cNvSpPr txBox="1">
            <a:spLocks noChangeArrowheads="1"/>
          </p:cNvSpPr>
          <p:nvPr/>
        </p:nvSpPr>
        <p:spPr bwMode="auto">
          <a:xfrm>
            <a:off x="304800" y="3336925"/>
            <a:ext cx="8610600" cy="2530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2000" b="1"/>
              <a:t>强制性成员：</a:t>
            </a:r>
            <a:r>
              <a:rPr lang="zh-CN" altLang="en-US" sz="2000"/>
              <a:t>如果一种联系表示实体类型的</a:t>
            </a:r>
            <a:r>
              <a:rPr lang="zh-CN" altLang="en-US" sz="2000" b="1"/>
              <a:t>各种</a:t>
            </a:r>
            <a:r>
              <a:rPr lang="zh-CN" altLang="en-US" sz="2000"/>
              <a:t>实例必须具有这种联系，则说明该实体的成员类在这种联系下是强制性的。</a:t>
            </a:r>
          </a:p>
          <a:p>
            <a:r>
              <a:rPr lang="zh-CN" altLang="en-US" sz="2000"/>
              <a:t>图中</a:t>
            </a:r>
            <a:r>
              <a:rPr lang="en-US" altLang="zh-CN" sz="2000"/>
              <a:t>1:n</a:t>
            </a:r>
            <a:r>
              <a:rPr lang="zh-CN" altLang="en-US" sz="2000"/>
              <a:t>的“管理”联系表示了一个经理管理许多职工。如果规定每个职工必须有一个管理者，则“职工”中的成员类在联系“管理”中是强制性的。</a:t>
            </a:r>
          </a:p>
          <a:p>
            <a:endParaRPr lang="zh-CN" altLang="en-US" sz="2000" b="1"/>
          </a:p>
          <a:p>
            <a:r>
              <a:rPr lang="zh-CN" altLang="en-US" sz="2000" b="1"/>
              <a:t>非强制性成员：</a:t>
            </a:r>
            <a:endParaRPr lang="zh-CN" altLang="en-US" sz="2000"/>
          </a:p>
          <a:p>
            <a:r>
              <a:rPr lang="zh-CN" altLang="en-US" sz="2000"/>
              <a:t>图中</a:t>
            </a:r>
            <a:r>
              <a:rPr lang="en-US" altLang="zh-CN" sz="2000"/>
              <a:t>1:n</a:t>
            </a:r>
            <a:r>
              <a:rPr lang="zh-CN" altLang="en-US" sz="2000"/>
              <a:t>的“管理”联系中，如果允许存在不用管理者的职工，则“职工”中的成员类在联系“管理”中是非强制性的。</a:t>
            </a:r>
            <a:endParaRPr lang="zh-CN" altLang="en-US"/>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页脚占位符 3"/>
          <p:cNvSpPr>
            <a:spLocks noGrp="1"/>
          </p:cNvSpPr>
          <p:nvPr>
            <p:ph type="ftr" sz="quarter" idx="10"/>
          </p:nvPr>
        </p:nvSpPr>
        <p:spPr/>
        <p:txBody>
          <a:bodyPr/>
          <a:lstStyle/>
          <a:p>
            <a:r>
              <a:rPr lang="en-US" altLang="zh-CN"/>
              <a:t>     </a:t>
            </a:r>
            <a:r>
              <a:rPr lang="en-US" altLang="zh-CN" b="0"/>
              <a:t> </a:t>
            </a:r>
            <a:r>
              <a:rPr lang="zh-CN" altLang="en-US" b="0"/>
              <a:t>清华大学出版社</a:t>
            </a:r>
          </a:p>
        </p:txBody>
      </p:sp>
      <p:sp>
        <p:nvSpPr>
          <p:cNvPr id="37890" name="Rectangle 2"/>
          <p:cNvSpPr>
            <a:spLocks noGrp="1" noChangeArrowheads="1"/>
          </p:cNvSpPr>
          <p:nvPr>
            <p:ph type="title"/>
          </p:nvPr>
        </p:nvSpPr>
        <p:spPr>
          <a:xfrm>
            <a:off x="457200" y="0"/>
            <a:ext cx="8305800" cy="1143000"/>
          </a:xfrm>
        </p:spPr>
        <p:txBody>
          <a:bodyPr/>
          <a:lstStyle/>
          <a:p>
            <a:r>
              <a:rPr lang="zh-CN" altLang="en-US" b="1"/>
              <a:t>一对多的二元关系的转换</a:t>
            </a:r>
            <a:r>
              <a:rPr lang="en-US" altLang="zh-CN" b="1"/>
              <a:t>(</a:t>
            </a:r>
            <a:r>
              <a:rPr lang="zh-CN" altLang="en-US" b="1"/>
              <a:t>续</a:t>
            </a:r>
            <a:r>
              <a:rPr lang="en-US" altLang="zh-CN" b="1"/>
              <a:t>)</a:t>
            </a:r>
          </a:p>
        </p:txBody>
      </p:sp>
      <p:sp>
        <p:nvSpPr>
          <p:cNvPr id="37891" name="Rectangle 3"/>
          <p:cNvSpPr>
            <a:spLocks noGrp="1" noChangeArrowheads="1"/>
          </p:cNvSpPr>
          <p:nvPr>
            <p:ph type="body" idx="1"/>
          </p:nvPr>
        </p:nvSpPr>
        <p:spPr>
          <a:xfrm>
            <a:off x="381000" y="1219200"/>
            <a:ext cx="8229600" cy="4953000"/>
          </a:xfrm>
        </p:spPr>
        <p:txBody>
          <a:bodyPr/>
          <a:lstStyle/>
          <a:p>
            <a:r>
              <a:rPr lang="zh-CN" altLang="en-US" sz="2400" b="1">
                <a:solidFill>
                  <a:srgbClr val="FF3300"/>
                </a:solidFill>
              </a:rPr>
              <a:t>对于强制性成员类：</a:t>
            </a:r>
            <a:r>
              <a:rPr lang="zh-CN" altLang="en-US" sz="2400"/>
              <a:t>如果一个实体是某个联系的强制性成员，则在二元关系转化为关系模式的实现方案中要增加一条完整性约束。具体操作为：如果实体类型</a:t>
            </a:r>
            <a:r>
              <a:rPr lang="en-US" altLang="zh-CN" sz="2400"/>
              <a:t>E2</a:t>
            </a:r>
            <a:r>
              <a:rPr lang="zh-CN" altLang="en-US" sz="2400"/>
              <a:t>在实体类型</a:t>
            </a:r>
            <a:r>
              <a:rPr lang="en-US" altLang="zh-CN" sz="2400"/>
              <a:t>E1</a:t>
            </a:r>
            <a:r>
              <a:rPr lang="zh-CN" altLang="en-US" sz="2400"/>
              <a:t>的</a:t>
            </a:r>
            <a:r>
              <a:rPr lang="en-US" altLang="zh-CN" sz="2400"/>
              <a:t>n:1</a:t>
            </a:r>
            <a:r>
              <a:rPr lang="zh-CN" altLang="en-US" sz="2400"/>
              <a:t>联系中是强制性成员，则的</a:t>
            </a:r>
            <a:r>
              <a:rPr lang="en-US" altLang="zh-CN" sz="2400"/>
              <a:t>E2</a:t>
            </a:r>
            <a:r>
              <a:rPr lang="zh-CN" altLang="en-US" sz="2400"/>
              <a:t>关系模式中要包含</a:t>
            </a:r>
            <a:r>
              <a:rPr lang="en-US" altLang="zh-CN" sz="2400"/>
              <a:t>E1</a:t>
            </a:r>
            <a:r>
              <a:rPr lang="zh-CN" altLang="en-US" sz="2400"/>
              <a:t>的主属性。</a:t>
            </a:r>
          </a:p>
          <a:p>
            <a:pPr>
              <a:lnSpc>
                <a:spcPct val="35000"/>
              </a:lnSpc>
            </a:pPr>
            <a:endParaRPr lang="zh-CN" altLang="en-US" sz="2400"/>
          </a:p>
          <a:p>
            <a:r>
              <a:rPr lang="en-US" altLang="zh-CN" sz="2400"/>
              <a:t>eg:</a:t>
            </a:r>
            <a:r>
              <a:rPr lang="zh-CN" altLang="en-US" sz="2400"/>
              <a:t>规定每一项工程必须有一个部门管理，则实体类型</a:t>
            </a:r>
            <a:r>
              <a:rPr lang="en-US" altLang="zh-CN" sz="2400"/>
              <a:t>Project</a:t>
            </a:r>
            <a:r>
              <a:rPr lang="zh-CN" altLang="en-US" sz="2400"/>
              <a:t>是联系”</a:t>
            </a:r>
            <a:r>
              <a:rPr lang="en-US" altLang="zh-CN" sz="2400"/>
              <a:t>Runs”</a:t>
            </a:r>
            <a:r>
              <a:rPr lang="zh-CN" altLang="en-US" sz="2400"/>
              <a:t>的强制性成员，因而在</a:t>
            </a:r>
            <a:r>
              <a:rPr lang="en-US" altLang="zh-CN" sz="2400"/>
              <a:t>Project</a:t>
            </a:r>
            <a:r>
              <a:rPr lang="zh-CN" altLang="en-US" sz="2400"/>
              <a:t>的关系模式中包含部门</a:t>
            </a:r>
            <a:r>
              <a:rPr lang="en-US" altLang="zh-CN" sz="2400"/>
              <a:t>Department</a:t>
            </a:r>
            <a:r>
              <a:rPr lang="zh-CN" altLang="en-US" sz="2400"/>
              <a:t>的主属性。即：</a:t>
            </a:r>
          </a:p>
          <a:p>
            <a:r>
              <a:rPr lang="en-US" altLang="zh-CN" sz="2400"/>
              <a:t>Project(</a:t>
            </a:r>
            <a:r>
              <a:rPr lang="en-US" altLang="zh-CN" sz="2400" u="sng"/>
              <a:t>P#</a:t>
            </a:r>
            <a:r>
              <a:rPr lang="en-US" altLang="zh-CN" sz="2400"/>
              <a:t>, DName , Title, Start_Date , End_Date ,……)</a:t>
            </a:r>
          </a:p>
          <a:p>
            <a:pPr>
              <a:lnSpc>
                <a:spcPct val="40000"/>
              </a:lnSpc>
            </a:pPr>
            <a:endParaRPr lang="en-US" altLang="zh-CN" sz="2400"/>
          </a:p>
          <a:p>
            <a:r>
              <a:rPr lang="zh-CN" altLang="en-US" sz="2400"/>
              <a:t>这里</a:t>
            </a:r>
            <a:r>
              <a:rPr lang="en-US" altLang="zh-CN" sz="2400"/>
              <a:t>DName</a:t>
            </a:r>
            <a:r>
              <a:rPr lang="zh-CN" altLang="en-US" sz="2400"/>
              <a:t>既是关系</a:t>
            </a:r>
            <a:r>
              <a:rPr lang="en-US" altLang="zh-CN" sz="2400"/>
              <a:t>Department</a:t>
            </a:r>
            <a:r>
              <a:rPr lang="zh-CN" altLang="en-US" sz="2400"/>
              <a:t>的主属性，又是关系</a:t>
            </a:r>
            <a:r>
              <a:rPr lang="en-US" altLang="zh-CN" sz="2400"/>
              <a:t>Project</a:t>
            </a:r>
            <a:r>
              <a:rPr lang="zh-CN" altLang="en-US" sz="2400"/>
              <a:t>的外键。</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页脚占位符 3"/>
          <p:cNvSpPr>
            <a:spLocks noGrp="1"/>
          </p:cNvSpPr>
          <p:nvPr>
            <p:ph type="ftr" sz="quarter" idx="10"/>
          </p:nvPr>
        </p:nvSpPr>
        <p:spPr/>
        <p:txBody>
          <a:bodyPr/>
          <a:lstStyle/>
          <a:p>
            <a:r>
              <a:rPr lang="en-US" altLang="zh-CN"/>
              <a:t>     </a:t>
            </a:r>
            <a:r>
              <a:rPr lang="en-US" altLang="zh-CN" b="0"/>
              <a:t> </a:t>
            </a:r>
            <a:r>
              <a:rPr lang="zh-CN" altLang="en-US" b="0"/>
              <a:t>清华大学出版社</a:t>
            </a:r>
          </a:p>
        </p:txBody>
      </p:sp>
      <p:sp>
        <p:nvSpPr>
          <p:cNvPr id="38914" name="Rectangle 2"/>
          <p:cNvSpPr>
            <a:spLocks noGrp="1" noChangeArrowheads="1"/>
          </p:cNvSpPr>
          <p:nvPr>
            <p:ph type="title"/>
          </p:nvPr>
        </p:nvSpPr>
        <p:spPr>
          <a:xfrm>
            <a:off x="533400" y="0"/>
            <a:ext cx="7620000" cy="1143000"/>
          </a:xfrm>
        </p:spPr>
        <p:txBody>
          <a:bodyPr/>
          <a:lstStyle/>
          <a:p>
            <a:r>
              <a:rPr lang="zh-CN" altLang="en-US" b="1"/>
              <a:t>一对多的二元关系的转换</a:t>
            </a:r>
            <a:r>
              <a:rPr lang="en-US" altLang="zh-CN" b="1"/>
              <a:t>(</a:t>
            </a:r>
            <a:r>
              <a:rPr lang="zh-CN" altLang="en-US" b="1"/>
              <a:t>续</a:t>
            </a:r>
            <a:r>
              <a:rPr lang="en-US" altLang="zh-CN" b="1"/>
              <a:t>)</a:t>
            </a:r>
          </a:p>
        </p:txBody>
      </p:sp>
      <p:sp>
        <p:nvSpPr>
          <p:cNvPr id="38915" name="Rectangle 3"/>
          <p:cNvSpPr>
            <a:spLocks noGrp="1" noChangeArrowheads="1"/>
          </p:cNvSpPr>
          <p:nvPr>
            <p:ph type="body" idx="1"/>
          </p:nvPr>
        </p:nvSpPr>
        <p:spPr>
          <a:xfrm>
            <a:off x="457200" y="1066800"/>
            <a:ext cx="8229600" cy="5105400"/>
          </a:xfrm>
        </p:spPr>
        <p:txBody>
          <a:bodyPr/>
          <a:lstStyle/>
          <a:p>
            <a:r>
              <a:rPr lang="zh-CN" altLang="en-US" b="1"/>
              <a:t>对于非强制性成员类：</a:t>
            </a:r>
            <a:r>
              <a:rPr lang="zh-CN" altLang="en-US"/>
              <a:t>如果一个实体是某个联系的非强制性成员，则通常新建一个分离关系来表示这种联系和属性。具体操作为：</a:t>
            </a:r>
          </a:p>
          <a:p>
            <a:r>
              <a:rPr lang="zh-CN" altLang="en-US"/>
              <a:t>如果实体类型</a:t>
            </a:r>
            <a:r>
              <a:rPr lang="en-US" altLang="zh-CN"/>
              <a:t>E2</a:t>
            </a:r>
            <a:r>
              <a:rPr lang="zh-CN" altLang="en-US"/>
              <a:t>在与实体类型</a:t>
            </a:r>
            <a:r>
              <a:rPr lang="en-US" altLang="zh-CN"/>
              <a:t>E1</a:t>
            </a:r>
            <a:r>
              <a:rPr lang="zh-CN" altLang="en-US"/>
              <a:t>的</a:t>
            </a:r>
            <a:r>
              <a:rPr lang="en-US" altLang="zh-CN"/>
              <a:t>n:1</a:t>
            </a:r>
            <a:r>
              <a:rPr lang="zh-CN" altLang="en-US"/>
              <a:t>联系中是一个非强制性的成员，引入一个分离模式来表示联系和属性。分离的关系模式包含</a:t>
            </a:r>
            <a:r>
              <a:rPr lang="en-US" altLang="zh-CN"/>
              <a:t>E1</a:t>
            </a:r>
            <a:r>
              <a:rPr lang="zh-CN" altLang="en-US"/>
              <a:t>和</a:t>
            </a:r>
            <a:r>
              <a:rPr lang="en-US" altLang="zh-CN"/>
              <a:t>E2</a:t>
            </a:r>
            <a:r>
              <a:rPr lang="zh-CN" altLang="en-US"/>
              <a:t>的主属性。</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页脚占位符 3"/>
          <p:cNvSpPr>
            <a:spLocks noGrp="1"/>
          </p:cNvSpPr>
          <p:nvPr>
            <p:ph type="ftr" sz="quarter" idx="10"/>
          </p:nvPr>
        </p:nvSpPr>
        <p:spPr/>
        <p:txBody>
          <a:bodyPr/>
          <a:lstStyle/>
          <a:p>
            <a:r>
              <a:rPr lang="en-US" altLang="zh-CN"/>
              <a:t>     </a:t>
            </a:r>
            <a:r>
              <a:rPr lang="en-US" altLang="zh-CN" b="0"/>
              <a:t> </a:t>
            </a:r>
            <a:r>
              <a:rPr lang="zh-CN" altLang="en-US" b="0"/>
              <a:t>清华大学出版社</a:t>
            </a:r>
          </a:p>
        </p:txBody>
      </p:sp>
      <p:sp>
        <p:nvSpPr>
          <p:cNvPr id="39938" name="Rectangle 2"/>
          <p:cNvSpPr>
            <a:spLocks noGrp="1" noChangeArrowheads="1"/>
          </p:cNvSpPr>
          <p:nvPr>
            <p:ph type="title"/>
          </p:nvPr>
        </p:nvSpPr>
        <p:spPr/>
        <p:txBody>
          <a:bodyPr/>
          <a:lstStyle/>
          <a:p>
            <a:r>
              <a:rPr lang="zh-CN" altLang="en-US" b="1"/>
              <a:t>一对多的二元关系的转换</a:t>
            </a:r>
            <a:r>
              <a:rPr lang="en-US" altLang="zh-CN" b="1"/>
              <a:t>(</a:t>
            </a:r>
            <a:r>
              <a:rPr lang="zh-CN" altLang="en-US" b="1"/>
              <a:t>续</a:t>
            </a:r>
            <a:r>
              <a:rPr lang="en-US" altLang="zh-CN" b="1"/>
              <a:t>)</a:t>
            </a:r>
          </a:p>
        </p:txBody>
      </p:sp>
      <p:sp>
        <p:nvSpPr>
          <p:cNvPr id="39939" name="Rectangle 3"/>
          <p:cNvSpPr>
            <a:spLocks noGrp="1" noChangeArrowheads="1"/>
          </p:cNvSpPr>
          <p:nvPr>
            <p:ph type="body" idx="1"/>
          </p:nvPr>
        </p:nvSpPr>
        <p:spPr/>
        <p:txBody>
          <a:bodyPr/>
          <a:lstStyle/>
          <a:p>
            <a:r>
              <a:rPr lang="en-US" altLang="zh-CN"/>
              <a:t>eg:</a:t>
            </a:r>
            <a:r>
              <a:rPr lang="zh-CN" altLang="en-US"/>
              <a:t>图书馆数据库的</a:t>
            </a:r>
            <a:r>
              <a:rPr lang="en-US" altLang="zh-CN"/>
              <a:t>E-R</a:t>
            </a:r>
            <a:r>
              <a:rPr lang="zh-CN" altLang="en-US"/>
              <a:t>模型中，有两个实体类型借书者</a:t>
            </a:r>
            <a:r>
              <a:rPr lang="en-US" altLang="zh-CN"/>
              <a:t>(Borrower)</a:t>
            </a:r>
            <a:r>
              <a:rPr lang="zh-CN" altLang="en-US"/>
              <a:t>和书</a:t>
            </a:r>
            <a:r>
              <a:rPr lang="en-US" altLang="zh-CN"/>
              <a:t>(Book)</a:t>
            </a:r>
            <a:r>
              <a:rPr lang="zh-CN" altLang="en-US"/>
              <a:t>之间的联系如图 </a:t>
            </a:r>
          </a:p>
        </p:txBody>
      </p:sp>
      <p:pic>
        <p:nvPicPr>
          <p:cNvPr id="39940"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19088" y="3124200"/>
            <a:ext cx="8824912" cy="1027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9941" name="Rectangle 5"/>
          <p:cNvSpPr>
            <a:spLocks noChangeArrowheads="1"/>
          </p:cNvSpPr>
          <p:nvPr/>
        </p:nvSpPr>
        <p:spPr bwMode="auto">
          <a:xfrm>
            <a:off x="3124200" y="4343400"/>
            <a:ext cx="28638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algn="ctr"/>
            <a:r>
              <a:rPr lang="zh-CN" altLang="en-US"/>
              <a:t>借书者和书的</a:t>
            </a:r>
            <a:r>
              <a:rPr lang="en-US" altLang="zh-CN"/>
              <a:t>E-R</a:t>
            </a:r>
            <a:r>
              <a:rPr lang="zh-CN" altLang="en-US"/>
              <a:t>关系图</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页脚占位符 3"/>
          <p:cNvSpPr>
            <a:spLocks noGrp="1"/>
          </p:cNvSpPr>
          <p:nvPr>
            <p:ph type="ftr" sz="quarter" idx="10"/>
          </p:nvPr>
        </p:nvSpPr>
        <p:spPr/>
        <p:txBody>
          <a:bodyPr/>
          <a:lstStyle/>
          <a:p>
            <a:r>
              <a:rPr lang="en-US" altLang="zh-CN"/>
              <a:t>     </a:t>
            </a:r>
            <a:r>
              <a:rPr lang="en-US" altLang="zh-CN" b="0"/>
              <a:t> </a:t>
            </a:r>
            <a:r>
              <a:rPr lang="zh-CN" altLang="en-US" b="0"/>
              <a:t>清华大学出版社</a:t>
            </a:r>
          </a:p>
        </p:txBody>
      </p:sp>
      <p:sp>
        <p:nvSpPr>
          <p:cNvPr id="13314" name="Rectangle 2"/>
          <p:cNvSpPr>
            <a:spLocks noGrp="1" noChangeArrowheads="1"/>
          </p:cNvSpPr>
          <p:nvPr>
            <p:ph type="title"/>
          </p:nvPr>
        </p:nvSpPr>
        <p:spPr/>
        <p:txBody>
          <a:bodyPr/>
          <a:lstStyle/>
          <a:p>
            <a:r>
              <a:rPr lang="zh-CN" altLang="en-US"/>
              <a:t>学习目标 </a:t>
            </a:r>
          </a:p>
        </p:txBody>
      </p:sp>
      <p:sp>
        <p:nvSpPr>
          <p:cNvPr id="13315" name="Rectangle 3"/>
          <p:cNvSpPr>
            <a:spLocks noGrp="1" noChangeArrowheads="1"/>
          </p:cNvSpPr>
          <p:nvPr>
            <p:ph type="body" idx="1"/>
          </p:nvPr>
        </p:nvSpPr>
        <p:spPr/>
        <p:txBody>
          <a:bodyPr/>
          <a:lstStyle/>
          <a:p>
            <a:r>
              <a:rPr lang="zh-CN" altLang="en-US"/>
              <a:t>了解关系数据库模型</a:t>
            </a:r>
          </a:p>
          <a:p>
            <a:r>
              <a:rPr lang="zh-CN" altLang="en-US"/>
              <a:t>掌握</a:t>
            </a:r>
            <a:r>
              <a:rPr lang="en-US" altLang="zh-CN"/>
              <a:t>EER</a:t>
            </a:r>
            <a:r>
              <a:rPr lang="zh-CN" altLang="en-US"/>
              <a:t>模型到关系模式的转换</a:t>
            </a:r>
          </a:p>
          <a:p>
            <a:r>
              <a:rPr lang="zh-CN" altLang="en-US"/>
              <a:t>了解关系代数的概念</a:t>
            </a:r>
          </a:p>
          <a:p>
            <a:r>
              <a:rPr lang="zh-CN" altLang="en-US"/>
              <a:t>熟练掌握关系演算</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页脚占位符 3"/>
          <p:cNvSpPr>
            <a:spLocks noGrp="1"/>
          </p:cNvSpPr>
          <p:nvPr>
            <p:ph type="ftr" sz="quarter" idx="10"/>
          </p:nvPr>
        </p:nvSpPr>
        <p:spPr/>
        <p:txBody>
          <a:bodyPr/>
          <a:lstStyle/>
          <a:p>
            <a:r>
              <a:rPr lang="en-US" altLang="zh-CN"/>
              <a:t>     </a:t>
            </a:r>
            <a:r>
              <a:rPr lang="en-US" altLang="zh-CN" b="0"/>
              <a:t> </a:t>
            </a:r>
            <a:r>
              <a:rPr lang="zh-CN" altLang="en-US" b="0"/>
              <a:t>清华大学出版社</a:t>
            </a:r>
          </a:p>
        </p:txBody>
      </p:sp>
      <p:sp>
        <p:nvSpPr>
          <p:cNvPr id="40962" name="Rectangle 2"/>
          <p:cNvSpPr>
            <a:spLocks noGrp="1" noChangeArrowheads="1"/>
          </p:cNvSpPr>
          <p:nvPr>
            <p:ph type="title"/>
          </p:nvPr>
        </p:nvSpPr>
        <p:spPr/>
        <p:txBody>
          <a:bodyPr/>
          <a:lstStyle/>
          <a:p>
            <a:r>
              <a:rPr lang="zh-CN" altLang="en-US" b="1"/>
              <a:t>一对多的二元关系的转换</a:t>
            </a:r>
            <a:r>
              <a:rPr lang="en-US" altLang="zh-CN" b="1"/>
              <a:t>(</a:t>
            </a:r>
            <a:r>
              <a:rPr lang="zh-CN" altLang="en-US" b="1"/>
              <a:t>续</a:t>
            </a:r>
            <a:r>
              <a:rPr lang="en-US" altLang="zh-CN" b="1"/>
              <a:t>)</a:t>
            </a:r>
          </a:p>
        </p:txBody>
      </p:sp>
      <p:sp>
        <p:nvSpPr>
          <p:cNvPr id="40963" name="Rectangle 3"/>
          <p:cNvSpPr>
            <a:spLocks noGrp="1" noChangeArrowheads="1"/>
          </p:cNvSpPr>
          <p:nvPr>
            <p:ph type="body" idx="1"/>
          </p:nvPr>
        </p:nvSpPr>
        <p:spPr/>
        <p:txBody>
          <a:bodyPr/>
          <a:lstStyle/>
          <a:p>
            <a:r>
              <a:rPr lang="zh-CN" altLang="en-US"/>
              <a:t>分析</a:t>
            </a:r>
            <a:r>
              <a:rPr lang="en-US" altLang="zh-CN"/>
              <a:t>1</a:t>
            </a:r>
            <a:r>
              <a:rPr lang="zh-CN" altLang="en-US"/>
              <a:t>：</a:t>
            </a:r>
          </a:p>
          <a:p>
            <a:r>
              <a:rPr lang="zh-CN" altLang="en-US"/>
              <a:t>可以转换为以下两个模式：</a:t>
            </a:r>
          </a:p>
          <a:p>
            <a:r>
              <a:rPr lang="zh-CN" altLang="en-US"/>
              <a:t>	</a:t>
            </a:r>
            <a:r>
              <a:rPr lang="en-US" altLang="zh-CN"/>
              <a:t>Borrower(B#,Name,Address,……)</a:t>
            </a:r>
          </a:p>
          <a:p>
            <a:r>
              <a:rPr lang="en-US" altLang="zh-CN"/>
              <a:t>	Book(ISBN,B#,Title,……)</a:t>
            </a:r>
          </a:p>
          <a:p>
            <a:r>
              <a:rPr lang="zh-CN" altLang="en-US"/>
              <a:t>关系</a:t>
            </a:r>
            <a:r>
              <a:rPr lang="en-US" altLang="zh-CN"/>
              <a:t>Book</a:t>
            </a:r>
            <a:r>
              <a:rPr lang="zh-CN" altLang="en-US"/>
              <a:t>中的外键</a:t>
            </a:r>
            <a:r>
              <a:rPr lang="en-US" altLang="zh-CN"/>
              <a:t>B#</a:t>
            </a:r>
            <a:r>
              <a:rPr lang="zh-CN" altLang="en-US"/>
              <a:t>表明借书者的信息，但图书馆的书很多，可能有许多书没有借出，则</a:t>
            </a:r>
            <a:r>
              <a:rPr lang="en-US" altLang="zh-CN"/>
              <a:t>B#</a:t>
            </a:r>
            <a:r>
              <a:rPr lang="zh-CN" altLang="en-US"/>
              <a:t>的值为空。此时，对于不能处理空值的</a:t>
            </a:r>
            <a:r>
              <a:rPr lang="en-US" altLang="zh-CN"/>
              <a:t>DBMS</a:t>
            </a:r>
            <a:r>
              <a:rPr lang="zh-CN" altLang="en-US"/>
              <a:t>，会出现问题！</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页脚占位符 3"/>
          <p:cNvSpPr>
            <a:spLocks noGrp="1"/>
          </p:cNvSpPr>
          <p:nvPr>
            <p:ph type="ftr" sz="quarter" idx="10"/>
          </p:nvPr>
        </p:nvSpPr>
        <p:spPr/>
        <p:txBody>
          <a:bodyPr/>
          <a:lstStyle/>
          <a:p>
            <a:r>
              <a:rPr lang="en-US" altLang="zh-CN"/>
              <a:t>     </a:t>
            </a:r>
            <a:r>
              <a:rPr lang="en-US" altLang="zh-CN" b="0"/>
              <a:t> </a:t>
            </a:r>
            <a:r>
              <a:rPr lang="zh-CN" altLang="en-US" b="0"/>
              <a:t>清华大学出版社</a:t>
            </a:r>
          </a:p>
        </p:txBody>
      </p:sp>
      <p:sp>
        <p:nvSpPr>
          <p:cNvPr id="41986" name="Rectangle 2"/>
          <p:cNvSpPr>
            <a:spLocks noGrp="1" noChangeArrowheads="1"/>
          </p:cNvSpPr>
          <p:nvPr>
            <p:ph type="title"/>
          </p:nvPr>
        </p:nvSpPr>
        <p:spPr>
          <a:xfrm>
            <a:off x="533400" y="0"/>
            <a:ext cx="7620000" cy="1143000"/>
          </a:xfrm>
        </p:spPr>
        <p:txBody>
          <a:bodyPr/>
          <a:lstStyle/>
          <a:p>
            <a:r>
              <a:rPr lang="zh-CN" altLang="en-US" b="1"/>
              <a:t>一对多的二元关系的转换</a:t>
            </a:r>
            <a:r>
              <a:rPr lang="en-US" altLang="zh-CN" b="1"/>
              <a:t>(</a:t>
            </a:r>
            <a:r>
              <a:rPr lang="zh-CN" altLang="en-US" b="1"/>
              <a:t>续</a:t>
            </a:r>
            <a:r>
              <a:rPr lang="en-US" altLang="zh-CN" b="1"/>
              <a:t>)</a:t>
            </a:r>
          </a:p>
        </p:txBody>
      </p:sp>
      <p:sp>
        <p:nvSpPr>
          <p:cNvPr id="41987" name="Rectangle 3"/>
          <p:cNvSpPr>
            <a:spLocks noGrp="1" noChangeArrowheads="1"/>
          </p:cNvSpPr>
          <p:nvPr>
            <p:ph type="body" idx="1"/>
          </p:nvPr>
        </p:nvSpPr>
        <p:spPr>
          <a:xfrm>
            <a:off x="457200" y="1219200"/>
            <a:ext cx="8229600" cy="4953000"/>
          </a:xfrm>
        </p:spPr>
        <p:txBody>
          <a:bodyPr/>
          <a:lstStyle/>
          <a:p>
            <a:pPr>
              <a:lnSpc>
                <a:spcPct val="90000"/>
              </a:lnSpc>
              <a:buFontTx/>
              <a:buNone/>
            </a:pPr>
            <a:r>
              <a:rPr lang="zh-CN" altLang="en-US" sz="2800"/>
              <a:t>分析</a:t>
            </a:r>
            <a:r>
              <a:rPr lang="en-US" altLang="zh-CN" sz="2800"/>
              <a:t>2</a:t>
            </a:r>
            <a:r>
              <a:rPr lang="zh-CN" altLang="en-US" sz="2800"/>
              <a:t>：为此，本例中引入一个分离关系</a:t>
            </a:r>
            <a:r>
              <a:rPr lang="en-US" altLang="zh-CN" sz="2800"/>
              <a:t>On_Load(</a:t>
            </a:r>
            <a:r>
              <a:rPr lang="zh-CN" altLang="en-US" sz="2800"/>
              <a:t>借出的书</a:t>
            </a:r>
            <a:r>
              <a:rPr lang="en-US" altLang="zh-CN" sz="2800"/>
              <a:t>)</a:t>
            </a:r>
            <a:r>
              <a:rPr lang="zh-CN" altLang="en-US" sz="2800"/>
              <a:t>，可以避免空值的出现。这样，存在以下三个关系模式：</a:t>
            </a:r>
          </a:p>
          <a:p>
            <a:pPr>
              <a:lnSpc>
                <a:spcPct val="90000"/>
              </a:lnSpc>
              <a:buFontTx/>
              <a:buNone/>
            </a:pPr>
            <a:endParaRPr lang="zh-CN" altLang="en-US" sz="2800"/>
          </a:p>
          <a:p>
            <a:pPr>
              <a:lnSpc>
                <a:spcPct val="90000"/>
              </a:lnSpc>
            </a:pPr>
            <a:r>
              <a:rPr lang="zh-CN" altLang="en-US"/>
              <a:t>	</a:t>
            </a:r>
            <a:r>
              <a:rPr lang="en-US" altLang="zh-CN" sz="2400"/>
              <a:t>Borrower(</a:t>
            </a:r>
            <a:r>
              <a:rPr lang="en-US" altLang="zh-CN" sz="2400" u="sng"/>
              <a:t>B#</a:t>
            </a:r>
            <a:r>
              <a:rPr lang="en-US" altLang="zh-CN" sz="2400"/>
              <a:t>,Name,Address,……)</a:t>
            </a:r>
          </a:p>
          <a:p>
            <a:pPr>
              <a:lnSpc>
                <a:spcPct val="90000"/>
              </a:lnSpc>
            </a:pPr>
            <a:r>
              <a:rPr lang="en-US" altLang="zh-CN" sz="2400"/>
              <a:t>	Book(</a:t>
            </a:r>
            <a:r>
              <a:rPr lang="en-US" altLang="zh-CN" sz="2400" u="sng"/>
              <a:t>ISBN</a:t>
            </a:r>
            <a:r>
              <a:rPr lang="en-US" altLang="zh-CN" sz="2400"/>
              <a:t>,Title,……)</a:t>
            </a:r>
          </a:p>
          <a:p>
            <a:pPr>
              <a:lnSpc>
                <a:spcPct val="90000"/>
              </a:lnSpc>
            </a:pPr>
            <a:r>
              <a:rPr lang="en-US" altLang="zh-CN" sz="2400"/>
              <a:t>	On_Load(</a:t>
            </a:r>
            <a:r>
              <a:rPr lang="en-US" altLang="zh-CN" sz="2400" u="sng"/>
              <a:t>ISBN</a:t>
            </a:r>
            <a:r>
              <a:rPr lang="en-US" altLang="zh-CN" sz="2400"/>
              <a:t>,B#,Date1,Date2)</a:t>
            </a:r>
          </a:p>
          <a:p>
            <a:pPr>
              <a:lnSpc>
                <a:spcPct val="90000"/>
              </a:lnSpc>
            </a:pPr>
            <a:endParaRPr lang="en-US" altLang="zh-CN" sz="2400"/>
          </a:p>
          <a:p>
            <a:pPr>
              <a:lnSpc>
                <a:spcPct val="90000"/>
              </a:lnSpc>
            </a:pPr>
            <a:r>
              <a:rPr lang="zh-CN" altLang="en-US" sz="2800"/>
              <a:t>只有借出的书才会出现在关系</a:t>
            </a:r>
            <a:r>
              <a:rPr lang="en-US" altLang="zh-CN" sz="2800"/>
              <a:t>On_Load</a:t>
            </a:r>
            <a:r>
              <a:rPr lang="zh-CN" altLang="en-US" sz="2800"/>
              <a:t>中，避免空值的出现，并把属性</a:t>
            </a:r>
            <a:r>
              <a:rPr lang="en-US" altLang="zh-CN" sz="2800"/>
              <a:t>Date1</a:t>
            </a:r>
            <a:r>
              <a:rPr lang="zh-CN" altLang="en-US" sz="2800"/>
              <a:t>和</a:t>
            </a:r>
            <a:r>
              <a:rPr lang="en-US" altLang="zh-CN" sz="2800"/>
              <a:t>Date2</a:t>
            </a:r>
            <a:r>
              <a:rPr lang="zh-CN" altLang="en-US" sz="2800"/>
              <a:t>加到关系</a:t>
            </a:r>
            <a:r>
              <a:rPr lang="en-US" altLang="zh-CN" sz="2800"/>
              <a:t>On_Load</a:t>
            </a:r>
            <a:r>
              <a:rPr lang="zh-CN" altLang="en-US" sz="2800"/>
              <a:t>中。</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页脚占位符 3"/>
          <p:cNvSpPr>
            <a:spLocks noGrp="1"/>
          </p:cNvSpPr>
          <p:nvPr>
            <p:ph type="ftr" sz="quarter" idx="10"/>
          </p:nvPr>
        </p:nvSpPr>
        <p:spPr/>
        <p:txBody>
          <a:bodyPr/>
          <a:lstStyle/>
          <a:p>
            <a:r>
              <a:rPr lang="en-US" altLang="zh-CN"/>
              <a:t>     </a:t>
            </a:r>
            <a:r>
              <a:rPr lang="en-US" altLang="zh-CN" b="0"/>
              <a:t> </a:t>
            </a:r>
            <a:r>
              <a:rPr lang="zh-CN" altLang="en-US" b="0"/>
              <a:t>清华大学出版社</a:t>
            </a:r>
          </a:p>
        </p:txBody>
      </p:sp>
      <p:sp>
        <p:nvSpPr>
          <p:cNvPr id="43010" name="Rectangle 2"/>
          <p:cNvSpPr>
            <a:spLocks noGrp="1" noChangeArrowheads="1"/>
          </p:cNvSpPr>
          <p:nvPr>
            <p:ph type="title"/>
          </p:nvPr>
        </p:nvSpPr>
        <p:spPr/>
        <p:txBody>
          <a:bodyPr/>
          <a:lstStyle/>
          <a:p>
            <a:r>
              <a:rPr lang="en-US" altLang="zh-CN" sz="4000" b="1"/>
              <a:t>2.2.3 </a:t>
            </a:r>
            <a:r>
              <a:rPr lang="zh-CN" altLang="en-US" sz="4000" b="1"/>
              <a:t>多对多的二元关系的转换</a:t>
            </a:r>
          </a:p>
        </p:txBody>
      </p:sp>
      <p:sp>
        <p:nvSpPr>
          <p:cNvPr id="43011" name="Rectangle 3"/>
          <p:cNvSpPr>
            <a:spLocks noGrp="1" noChangeArrowheads="1"/>
          </p:cNvSpPr>
          <p:nvPr>
            <p:ph type="body" idx="1"/>
          </p:nvPr>
        </p:nvSpPr>
        <p:spPr/>
        <p:txBody>
          <a:bodyPr/>
          <a:lstStyle/>
          <a:p>
            <a:r>
              <a:rPr lang="zh-CN" altLang="en-US"/>
              <a:t>多对多的二元关系：</a:t>
            </a:r>
            <a:r>
              <a:rPr lang="en-US" altLang="zh-CN"/>
              <a:t>m:n</a:t>
            </a:r>
            <a:r>
              <a:rPr lang="zh-CN" altLang="en-US"/>
              <a:t>的二元关系通常要引入一个分离关系来表示两个实体类型之间的联系，该关系由两个实体类型的主属性及其联系属性组成。如学生与课程的</a:t>
            </a:r>
            <a:r>
              <a:rPr lang="en-US" altLang="zh-CN"/>
              <a:t>m:n</a:t>
            </a:r>
            <a:r>
              <a:rPr lang="zh-CN" altLang="en-US"/>
              <a:t>联系及学生选课的关系转换。 </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页脚占位符 3"/>
          <p:cNvSpPr>
            <a:spLocks noGrp="1"/>
          </p:cNvSpPr>
          <p:nvPr>
            <p:ph type="ftr" sz="quarter" idx="10"/>
          </p:nvPr>
        </p:nvSpPr>
        <p:spPr/>
        <p:txBody>
          <a:bodyPr/>
          <a:lstStyle/>
          <a:p>
            <a:r>
              <a:rPr lang="en-US" altLang="zh-CN"/>
              <a:t>     </a:t>
            </a:r>
            <a:r>
              <a:rPr lang="en-US" altLang="zh-CN" b="0"/>
              <a:t> </a:t>
            </a:r>
            <a:r>
              <a:rPr lang="zh-CN" altLang="en-US" b="0"/>
              <a:t>清华大学出版社</a:t>
            </a:r>
          </a:p>
        </p:txBody>
      </p:sp>
      <p:sp>
        <p:nvSpPr>
          <p:cNvPr id="44034" name="Rectangle 2"/>
          <p:cNvSpPr>
            <a:spLocks noGrp="1" noChangeArrowheads="1"/>
          </p:cNvSpPr>
          <p:nvPr>
            <p:ph type="title"/>
          </p:nvPr>
        </p:nvSpPr>
        <p:spPr/>
        <p:txBody>
          <a:bodyPr/>
          <a:lstStyle/>
          <a:p>
            <a:r>
              <a:rPr lang="zh-CN" altLang="en-US" sz="4000" b="1"/>
              <a:t>多对多的二元关系的转换（续）</a:t>
            </a:r>
          </a:p>
        </p:txBody>
      </p:sp>
      <p:pic>
        <p:nvPicPr>
          <p:cNvPr id="44035" name="Picture 3"/>
          <p:cNvPicPr>
            <a:picLocks noGrp="1" noChangeAspect="1" noChangeArrowheads="1"/>
          </p:cNvPicPr>
          <p:nvPr>
            <p:ph type="body" idx="1"/>
          </p:nvPr>
        </p:nvPicPr>
        <p:blipFill>
          <a:blip r:embed="rId2">
            <a:extLst>
              <a:ext uri="{28A0092B-C50C-407E-A947-70E740481C1C}">
                <a14:useLocalDpi xmlns:a14="http://schemas.microsoft.com/office/drawing/2010/main" val="0"/>
              </a:ext>
            </a:extLst>
          </a:blip>
          <a:srcRect/>
          <a:stretch>
            <a:fillRect/>
          </a:stretch>
        </p:blipFill>
        <p:spPr>
          <a:xfrm>
            <a:off x="1066800" y="1295400"/>
            <a:ext cx="8077200" cy="4464050"/>
          </a:xfrm>
        </p:spPr>
      </p:pic>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页脚占位符 3"/>
          <p:cNvSpPr>
            <a:spLocks noGrp="1"/>
          </p:cNvSpPr>
          <p:nvPr>
            <p:ph type="ftr" sz="quarter" idx="10"/>
          </p:nvPr>
        </p:nvSpPr>
        <p:spPr/>
        <p:txBody>
          <a:bodyPr/>
          <a:lstStyle/>
          <a:p>
            <a:r>
              <a:rPr lang="en-US" altLang="zh-CN"/>
              <a:t>     </a:t>
            </a:r>
            <a:r>
              <a:rPr lang="en-US" altLang="zh-CN" b="0"/>
              <a:t> </a:t>
            </a:r>
            <a:r>
              <a:rPr lang="zh-CN" altLang="en-US" b="0"/>
              <a:t>清华大学出版社</a:t>
            </a:r>
          </a:p>
        </p:txBody>
      </p:sp>
      <p:sp>
        <p:nvSpPr>
          <p:cNvPr id="45058" name="Rectangle 2"/>
          <p:cNvSpPr>
            <a:spLocks noGrp="1" noChangeArrowheads="1"/>
          </p:cNvSpPr>
          <p:nvPr>
            <p:ph type="title"/>
          </p:nvPr>
        </p:nvSpPr>
        <p:spPr/>
        <p:txBody>
          <a:bodyPr/>
          <a:lstStyle/>
          <a:p>
            <a:r>
              <a:rPr lang="zh-CN" altLang="en-US" sz="4000" b="1"/>
              <a:t>多对多的二元关系的转换（续）</a:t>
            </a:r>
          </a:p>
        </p:txBody>
      </p:sp>
      <p:sp>
        <p:nvSpPr>
          <p:cNvPr id="45059" name="Rectangle 3"/>
          <p:cNvSpPr>
            <a:spLocks noGrp="1" noChangeArrowheads="1"/>
          </p:cNvSpPr>
          <p:nvPr>
            <p:ph type="body" idx="1"/>
          </p:nvPr>
        </p:nvSpPr>
        <p:spPr/>
        <p:txBody>
          <a:bodyPr/>
          <a:lstStyle/>
          <a:p>
            <a:r>
              <a:rPr lang="zh-CN" altLang="en-US"/>
              <a:t>学生和课程两个实体可以转换为以下两个关系模式：</a:t>
            </a:r>
          </a:p>
          <a:p>
            <a:r>
              <a:rPr lang="en-US" altLang="zh-CN"/>
              <a:t>Student(Stu#,Name,Dep,……)</a:t>
            </a:r>
          </a:p>
          <a:p>
            <a:r>
              <a:rPr lang="en-US" altLang="zh-CN"/>
              <a:t>Cource(Cou#,CName,PreCou#,Tea, ……)</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页脚占位符 3"/>
          <p:cNvSpPr>
            <a:spLocks noGrp="1"/>
          </p:cNvSpPr>
          <p:nvPr>
            <p:ph type="ftr" sz="quarter" idx="10"/>
          </p:nvPr>
        </p:nvSpPr>
        <p:spPr/>
        <p:txBody>
          <a:bodyPr/>
          <a:lstStyle/>
          <a:p>
            <a:r>
              <a:rPr lang="en-US" altLang="zh-CN"/>
              <a:t>     </a:t>
            </a:r>
            <a:r>
              <a:rPr lang="en-US" altLang="zh-CN" b="0"/>
              <a:t> </a:t>
            </a:r>
            <a:r>
              <a:rPr lang="zh-CN" altLang="en-US" b="0"/>
              <a:t>清华大学出版社</a:t>
            </a:r>
          </a:p>
        </p:txBody>
      </p:sp>
      <p:sp>
        <p:nvSpPr>
          <p:cNvPr id="46082" name="Rectangle 2"/>
          <p:cNvSpPr>
            <a:spLocks noGrp="1" noChangeArrowheads="1"/>
          </p:cNvSpPr>
          <p:nvPr>
            <p:ph type="title"/>
          </p:nvPr>
        </p:nvSpPr>
        <p:spPr/>
        <p:txBody>
          <a:bodyPr/>
          <a:lstStyle/>
          <a:p>
            <a:r>
              <a:rPr lang="zh-CN" altLang="en-US" sz="4000" b="1"/>
              <a:t>多对多的二元关系的转换（续）</a:t>
            </a:r>
          </a:p>
        </p:txBody>
      </p:sp>
      <p:sp>
        <p:nvSpPr>
          <p:cNvPr id="46083" name="Rectangle 3"/>
          <p:cNvSpPr>
            <a:spLocks noGrp="1" noChangeArrowheads="1"/>
          </p:cNvSpPr>
          <p:nvPr>
            <p:ph type="body" idx="1"/>
          </p:nvPr>
        </p:nvSpPr>
        <p:spPr>
          <a:xfrm>
            <a:off x="533400" y="1219200"/>
            <a:ext cx="8229600" cy="4572000"/>
          </a:xfrm>
        </p:spPr>
        <p:txBody>
          <a:bodyPr/>
          <a:lstStyle/>
          <a:p>
            <a:r>
              <a:rPr lang="zh-CN" altLang="en-US"/>
              <a:t>可以有多个学生选修一门课程，一个学生也要选修多门课程，二者之间不存在唯一的强制关系。</a:t>
            </a:r>
          </a:p>
          <a:p>
            <a:r>
              <a:rPr lang="zh-CN" altLang="en-US"/>
              <a:t>分离出一个关系模式</a:t>
            </a:r>
            <a:r>
              <a:rPr lang="en-US" altLang="zh-CN"/>
              <a:t>On_Choose(</a:t>
            </a:r>
            <a:r>
              <a:rPr lang="zh-CN" altLang="en-US"/>
              <a:t>选课</a:t>
            </a:r>
            <a:r>
              <a:rPr lang="en-US" altLang="zh-CN"/>
              <a:t>) </a:t>
            </a:r>
            <a:r>
              <a:rPr lang="zh-CN" altLang="en-US"/>
              <a:t>，这样存在以下三个关系模式：</a:t>
            </a:r>
          </a:p>
          <a:p>
            <a:r>
              <a:rPr lang="en-US" altLang="zh-CN"/>
              <a:t>Student(Stu#,Name,Dep,……)</a:t>
            </a:r>
          </a:p>
          <a:p>
            <a:r>
              <a:rPr lang="en-US" altLang="zh-CN"/>
              <a:t>Cource(Cou#,CName,PreCou#,Tea, ……)</a:t>
            </a:r>
          </a:p>
          <a:p>
            <a:r>
              <a:rPr lang="en-US" altLang="zh-CN"/>
              <a:t>On_Choose(Stu#,Cou#,Score)</a:t>
            </a:r>
          </a:p>
          <a:p>
            <a:endParaRPr lang="en-US" altLang="zh-CN"/>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页脚占位符 3"/>
          <p:cNvSpPr>
            <a:spLocks noGrp="1"/>
          </p:cNvSpPr>
          <p:nvPr>
            <p:ph type="ftr" sz="quarter" idx="10"/>
          </p:nvPr>
        </p:nvSpPr>
        <p:spPr/>
        <p:txBody>
          <a:bodyPr/>
          <a:lstStyle/>
          <a:p>
            <a:r>
              <a:rPr lang="en-US" altLang="zh-CN"/>
              <a:t>     </a:t>
            </a:r>
            <a:r>
              <a:rPr lang="en-US" altLang="zh-CN" b="0"/>
              <a:t> </a:t>
            </a:r>
            <a:r>
              <a:rPr lang="zh-CN" altLang="en-US" b="0"/>
              <a:t>清华大学出版社</a:t>
            </a:r>
          </a:p>
        </p:txBody>
      </p:sp>
      <p:sp>
        <p:nvSpPr>
          <p:cNvPr id="47106" name="Rectangle 2"/>
          <p:cNvSpPr>
            <a:spLocks noGrp="1" noChangeArrowheads="1"/>
          </p:cNvSpPr>
          <p:nvPr>
            <p:ph type="title"/>
          </p:nvPr>
        </p:nvSpPr>
        <p:spPr/>
        <p:txBody>
          <a:bodyPr/>
          <a:lstStyle/>
          <a:p>
            <a:r>
              <a:rPr lang="en-US" altLang="zh-CN" sz="4000" b="1"/>
              <a:t>2.2.4 </a:t>
            </a:r>
            <a:r>
              <a:rPr lang="zh-CN" altLang="en-US" sz="4000" b="1"/>
              <a:t>实体内部之间联系的转换</a:t>
            </a:r>
          </a:p>
        </p:txBody>
      </p:sp>
      <p:sp>
        <p:nvSpPr>
          <p:cNvPr id="47107" name="Rectangle 3"/>
          <p:cNvSpPr>
            <a:spLocks noGrp="1" noChangeArrowheads="1"/>
          </p:cNvSpPr>
          <p:nvPr>
            <p:ph type="body" idx="1"/>
          </p:nvPr>
        </p:nvSpPr>
        <p:spPr/>
        <p:txBody>
          <a:bodyPr/>
          <a:lstStyle/>
          <a:p>
            <a:r>
              <a:rPr lang="zh-CN" altLang="en-US"/>
              <a:t>当实体本身是一个系统的时候，实体内部之间也是存在联系的。拥有这样实体的系统，一般情况下，将其转化为</a:t>
            </a:r>
            <a:r>
              <a:rPr lang="en-US" altLang="zh-CN"/>
              <a:t>EER</a:t>
            </a:r>
            <a:r>
              <a:rPr lang="zh-CN" altLang="en-US"/>
              <a:t>模型。实体内部之间的联系也分为</a:t>
            </a:r>
            <a:r>
              <a:rPr lang="en-US" altLang="zh-CN"/>
              <a:t>1:1,1:n</a:t>
            </a:r>
            <a:r>
              <a:rPr lang="zh-CN" altLang="en-US"/>
              <a:t>和</a:t>
            </a:r>
            <a:r>
              <a:rPr lang="en-US" altLang="zh-CN"/>
              <a:t>m:n</a:t>
            </a:r>
            <a:r>
              <a:rPr lang="zh-CN" altLang="en-US"/>
              <a:t>三种。 </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页脚占位符 3"/>
          <p:cNvSpPr>
            <a:spLocks noGrp="1"/>
          </p:cNvSpPr>
          <p:nvPr>
            <p:ph type="ftr" sz="quarter" idx="10"/>
          </p:nvPr>
        </p:nvSpPr>
        <p:spPr/>
        <p:txBody>
          <a:bodyPr/>
          <a:lstStyle/>
          <a:p>
            <a:r>
              <a:rPr lang="en-US" altLang="zh-CN"/>
              <a:t>     </a:t>
            </a:r>
            <a:r>
              <a:rPr lang="en-US" altLang="zh-CN" b="0"/>
              <a:t> </a:t>
            </a:r>
            <a:r>
              <a:rPr lang="zh-CN" altLang="en-US" b="0"/>
              <a:t>清华大学出版社</a:t>
            </a:r>
          </a:p>
        </p:txBody>
      </p:sp>
      <p:sp>
        <p:nvSpPr>
          <p:cNvPr id="48130" name="Rectangle 2"/>
          <p:cNvSpPr>
            <a:spLocks noGrp="1" noChangeArrowheads="1"/>
          </p:cNvSpPr>
          <p:nvPr>
            <p:ph type="title"/>
          </p:nvPr>
        </p:nvSpPr>
        <p:spPr/>
        <p:txBody>
          <a:bodyPr/>
          <a:lstStyle/>
          <a:p>
            <a:r>
              <a:rPr lang="zh-CN" altLang="en-US" sz="4000" b="1"/>
              <a:t>实体内部之间联系的转换（续）</a:t>
            </a:r>
          </a:p>
        </p:txBody>
      </p:sp>
      <p:sp>
        <p:nvSpPr>
          <p:cNvPr id="48131" name="Rectangle 3"/>
          <p:cNvSpPr>
            <a:spLocks noGrp="1" noChangeArrowheads="1"/>
          </p:cNvSpPr>
          <p:nvPr>
            <p:ph type="body" idx="1"/>
          </p:nvPr>
        </p:nvSpPr>
        <p:spPr/>
        <p:txBody>
          <a:bodyPr/>
          <a:lstStyle/>
          <a:p>
            <a:r>
              <a:rPr lang="zh-CN" altLang="en-US"/>
              <a:t>实体内部之间</a:t>
            </a:r>
            <a:r>
              <a:rPr lang="en-US" altLang="zh-CN"/>
              <a:t>1:1</a:t>
            </a:r>
            <a:r>
              <a:rPr lang="zh-CN" altLang="en-US"/>
              <a:t>的联系：如非强制性的婚姻关系，可引入一个分离关系。</a:t>
            </a:r>
          </a:p>
          <a:p>
            <a:endParaRPr lang="en-US" altLang="zh-CN"/>
          </a:p>
        </p:txBody>
      </p:sp>
      <p:pic>
        <p:nvPicPr>
          <p:cNvPr id="48132"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86000" y="2970213"/>
            <a:ext cx="4495800" cy="30622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页脚占位符 3"/>
          <p:cNvSpPr>
            <a:spLocks noGrp="1"/>
          </p:cNvSpPr>
          <p:nvPr>
            <p:ph type="ftr" sz="quarter" idx="10"/>
          </p:nvPr>
        </p:nvSpPr>
        <p:spPr/>
        <p:txBody>
          <a:bodyPr/>
          <a:lstStyle/>
          <a:p>
            <a:r>
              <a:rPr lang="en-US" altLang="zh-CN"/>
              <a:t>     </a:t>
            </a:r>
            <a:r>
              <a:rPr lang="en-US" altLang="zh-CN" b="0"/>
              <a:t> </a:t>
            </a:r>
            <a:r>
              <a:rPr lang="zh-CN" altLang="en-US" b="0"/>
              <a:t>清华大学出版社</a:t>
            </a:r>
          </a:p>
        </p:txBody>
      </p:sp>
      <p:sp>
        <p:nvSpPr>
          <p:cNvPr id="49154" name="Rectangle 2"/>
          <p:cNvSpPr>
            <a:spLocks noGrp="1" noChangeArrowheads="1"/>
          </p:cNvSpPr>
          <p:nvPr>
            <p:ph type="title"/>
          </p:nvPr>
        </p:nvSpPr>
        <p:spPr/>
        <p:txBody>
          <a:bodyPr/>
          <a:lstStyle/>
          <a:p>
            <a:r>
              <a:rPr lang="zh-CN" altLang="en-US" sz="4000" b="1"/>
              <a:t>实体内部之间联系的转换（续）</a:t>
            </a:r>
          </a:p>
        </p:txBody>
      </p:sp>
      <p:sp>
        <p:nvSpPr>
          <p:cNvPr id="49155" name="Rectangle 3"/>
          <p:cNvSpPr>
            <a:spLocks noGrp="1" noChangeArrowheads="1"/>
          </p:cNvSpPr>
          <p:nvPr>
            <p:ph type="body" idx="1"/>
          </p:nvPr>
        </p:nvSpPr>
        <p:spPr/>
        <p:txBody>
          <a:bodyPr/>
          <a:lstStyle/>
          <a:p>
            <a:r>
              <a:rPr lang="zh-CN" altLang="en-US"/>
              <a:t>因此婚姻状况可以分离为男方、女方以及结婚这三个关系模式：</a:t>
            </a:r>
          </a:p>
          <a:p>
            <a:r>
              <a:rPr lang="en-US" altLang="zh-CN" sz="2800"/>
              <a:t>Man(MC#,Name,Age, FatherC#,MatherC#……)</a:t>
            </a:r>
          </a:p>
          <a:p>
            <a:r>
              <a:rPr lang="en-US" altLang="zh-CN" sz="2400" b="1"/>
              <a:t>Womon(WC#,Name,Age, FatherC#,MatherC#……)</a:t>
            </a:r>
          </a:p>
          <a:p>
            <a:r>
              <a:rPr lang="en-US" altLang="zh-CN" sz="2800"/>
              <a:t>Marry(C#,MC#,WC# , ……)</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页脚占位符 3"/>
          <p:cNvSpPr>
            <a:spLocks noGrp="1"/>
          </p:cNvSpPr>
          <p:nvPr>
            <p:ph type="ftr" sz="quarter" idx="10"/>
          </p:nvPr>
        </p:nvSpPr>
        <p:spPr/>
        <p:txBody>
          <a:bodyPr/>
          <a:lstStyle/>
          <a:p>
            <a:r>
              <a:rPr lang="en-US" altLang="zh-CN"/>
              <a:t>     </a:t>
            </a:r>
            <a:r>
              <a:rPr lang="en-US" altLang="zh-CN" b="0"/>
              <a:t> </a:t>
            </a:r>
            <a:r>
              <a:rPr lang="zh-CN" altLang="en-US" b="0"/>
              <a:t>清华大学出版社</a:t>
            </a:r>
          </a:p>
        </p:txBody>
      </p:sp>
      <p:sp>
        <p:nvSpPr>
          <p:cNvPr id="50178" name="Rectangle 2"/>
          <p:cNvSpPr>
            <a:spLocks noGrp="1" noChangeArrowheads="1"/>
          </p:cNvSpPr>
          <p:nvPr>
            <p:ph type="title"/>
          </p:nvPr>
        </p:nvSpPr>
        <p:spPr/>
        <p:txBody>
          <a:bodyPr/>
          <a:lstStyle/>
          <a:p>
            <a:r>
              <a:rPr lang="zh-CN" altLang="en-US" sz="4000" b="1"/>
              <a:t>实体内部之间联系的转换（续）</a:t>
            </a:r>
          </a:p>
        </p:txBody>
      </p:sp>
      <p:sp>
        <p:nvSpPr>
          <p:cNvPr id="50179" name="Rectangle 3"/>
          <p:cNvSpPr>
            <a:spLocks noGrp="1" noChangeArrowheads="1"/>
          </p:cNvSpPr>
          <p:nvPr>
            <p:ph type="body" idx="1"/>
          </p:nvPr>
        </p:nvSpPr>
        <p:spPr/>
        <p:txBody>
          <a:bodyPr/>
          <a:lstStyle/>
          <a:p>
            <a:r>
              <a:rPr lang="zh-CN" altLang="en-US"/>
              <a:t>实体内部之间</a:t>
            </a:r>
            <a:r>
              <a:rPr lang="en-US" altLang="zh-CN"/>
              <a:t>1:n</a:t>
            </a:r>
            <a:r>
              <a:rPr lang="zh-CN" altLang="en-US"/>
              <a:t>的联系：如部门实体中职工与管理人员的联系。分强制与非强制联系。这个基本与二元实体之间的</a:t>
            </a:r>
            <a:r>
              <a:rPr lang="en-US" altLang="zh-CN"/>
              <a:t>1:n</a:t>
            </a:r>
            <a:r>
              <a:rPr lang="zh-CN" altLang="en-US"/>
              <a:t>关系的转换原则相同。</a:t>
            </a:r>
          </a:p>
          <a:p>
            <a:r>
              <a:rPr lang="zh-CN" altLang="en-US"/>
              <a:t>实体内部之间</a:t>
            </a:r>
            <a:r>
              <a:rPr lang="en-US" altLang="zh-CN"/>
              <a:t>m:n</a:t>
            </a:r>
            <a:r>
              <a:rPr lang="zh-CN" altLang="en-US"/>
              <a:t>的联系：如某公司的图书角部门，借阅者属性和图书属性之间的关系。一般要引入分离关系。参考二元实体的</a:t>
            </a:r>
            <a:r>
              <a:rPr lang="en-US" altLang="zh-CN"/>
              <a:t>m:n</a:t>
            </a:r>
            <a:r>
              <a:rPr lang="zh-CN" altLang="en-US"/>
              <a:t>关系的转换原则。</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页脚占位符 3"/>
          <p:cNvSpPr>
            <a:spLocks noGrp="1"/>
          </p:cNvSpPr>
          <p:nvPr>
            <p:ph type="ftr" sz="quarter" idx="10"/>
          </p:nvPr>
        </p:nvSpPr>
        <p:spPr/>
        <p:txBody>
          <a:bodyPr/>
          <a:lstStyle/>
          <a:p>
            <a:r>
              <a:rPr lang="en-US" altLang="zh-CN"/>
              <a:t>     </a:t>
            </a:r>
            <a:r>
              <a:rPr lang="en-US" altLang="zh-CN" b="0"/>
              <a:t> </a:t>
            </a:r>
            <a:r>
              <a:rPr lang="zh-CN" altLang="en-US" b="0"/>
              <a:t>清华大学出版社</a:t>
            </a:r>
          </a:p>
        </p:txBody>
      </p:sp>
      <p:sp>
        <p:nvSpPr>
          <p:cNvPr id="14338" name="Rectangle 2"/>
          <p:cNvSpPr>
            <a:spLocks noGrp="1" noChangeArrowheads="1"/>
          </p:cNvSpPr>
          <p:nvPr>
            <p:ph type="title"/>
          </p:nvPr>
        </p:nvSpPr>
        <p:spPr/>
        <p:txBody>
          <a:bodyPr/>
          <a:lstStyle/>
          <a:p>
            <a:r>
              <a:rPr lang="zh-CN" altLang="en-US" b="1"/>
              <a:t>导入案例</a:t>
            </a:r>
            <a:r>
              <a:rPr lang="zh-CN" altLang="en-US"/>
              <a:t> </a:t>
            </a:r>
          </a:p>
        </p:txBody>
      </p:sp>
      <p:sp>
        <p:nvSpPr>
          <p:cNvPr id="14339" name="Rectangle 3"/>
          <p:cNvSpPr>
            <a:spLocks noGrp="1" noChangeArrowheads="1"/>
          </p:cNvSpPr>
          <p:nvPr>
            <p:ph type="body" idx="1"/>
          </p:nvPr>
        </p:nvSpPr>
        <p:spPr/>
        <p:txBody>
          <a:bodyPr/>
          <a:lstStyle/>
          <a:p>
            <a:r>
              <a:rPr lang="zh-CN" altLang="en-US" sz="2000" b="1">
                <a:latin typeface="华文新魏" panose="02010800040101010101" pitchFamily="2" charset="-122"/>
                <a:ea typeface="华文新魏" panose="02010800040101010101" pitchFamily="2" charset="-122"/>
              </a:rPr>
              <a:t>关系模型是当前数据库厂商最广泛采用的数据库系统模型，是相对高效和安全的。层次模型和网状模型都有各自的缺点。</a:t>
            </a:r>
          </a:p>
          <a:p>
            <a:r>
              <a:rPr lang="zh-CN" altLang="en-US" sz="2000" b="1">
                <a:latin typeface="华文新魏" panose="02010800040101010101" pitchFamily="2" charset="-122"/>
                <a:ea typeface="华文新魏" panose="02010800040101010101" pitchFamily="2" charset="-122"/>
              </a:rPr>
              <a:t>关系模型采取二维表来表示一切实体及其关系，二维表是一个关系集合，以代数的关系运算为理论基础，二维表上的数据操作及完整性约束都可以使用关系代数上的关系运算来描述和推理，是更加科学的，由此也保证了关系数据库的安全、高效、更易推广普及。相对应的关系代数运算还可以更加细致的用以离散数学为理论基础的关系演算来描述，演算语言更加接近于自然语言。接近英语母语的数据库语言</a:t>
            </a:r>
            <a:r>
              <a:rPr lang="en-US" altLang="zh-CN" sz="2000" b="1">
                <a:latin typeface="华文新魏" panose="02010800040101010101" pitchFamily="2" charset="-122"/>
                <a:ea typeface="华文新魏" panose="02010800040101010101" pitchFamily="2" charset="-122"/>
              </a:rPr>
              <a:t>SQL</a:t>
            </a:r>
            <a:r>
              <a:rPr lang="zh-CN" altLang="en-US" sz="2000" b="1">
                <a:latin typeface="华文新魏" panose="02010800040101010101" pitchFamily="2" charset="-122"/>
                <a:ea typeface="华文新魏" panose="02010800040101010101" pitchFamily="2" charset="-122"/>
              </a:rPr>
              <a:t>的设计与实现是在两种语言的基础上诞生的。</a:t>
            </a:r>
          </a:p>
          <a:p>
            <a:r>
              <a:rPr lang="zh-CN" altLang="en-US" sz="2000" b="1">
                <a:latin typeface="华文新魏" panose="02010800040101010101" pitchFamily="2" charset="-122"/>
                <a:ea typeface="华文新魏" panose="02010800040101010101" pitchFamily="2" charset="-122"/>
              </a:rPr>
              <a:t>本章首先介绍关系数据模型及用来描述它的数学概念，之后的</a:t>
            </a:r>
            <a:r>
              <a:rPr lang="en-US" altLang="zh-CN" sz="2000" b="1">
                <a:latin typeface="华文新魏" panose="02010800040101010101" pitchFamily="2" charset="-122"/>
                <a:ea typeface="华文新魏" panose="02010800040101010101" pitchFamily="2" charset="-122"/>
              </a:rPr>
              <a:t>EER</a:t>
            </a:r>
            <a:r>
              <a:rPr lang="zh-CN" altLang="en-US" sz="2000" b="1">
                <a:latin typeface="华文新魏" panose="02010800040101010101" pitchFamily="2" charset="-122"/>
                <a:ea typeface="华文新魏" panose="02010800040101010101" pitchFamily="2" charset="-122"/>
              </a:rPr>
              <a:t>模型转化为关系模式介绍了概念模型向关系模式转化的方法，重点介绍了关系代数语言，对关系演算语言进行了简单介绍。</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页脚占位符 3"/>
          <p:cNvSpPr>
            <a:spLocks noGrp="1"/>
          </p:cNvSpPr>
          <p:nvPr>
            <p:ph type="ftr" sz="quarter" idx="10"/>
          </p:nvPr>
        </p:nvSpPr>
        <p:spPr/>
        <p:txBody>
          <a:bodyPr/>
          <a:lstStyle/>
          <a:p>
            <a:r>
              <a:rPr lang="en-US" altLang="zh-CN"/>
              <a:t>     </a:t>
            </a:r>
            <a:r>
              <a:rPr lang="en-US" altLang="zh-CN" b="0"/>
              <a:t> </a:t>
            </a:r>
            <a:r>
              <a:rPr lang="zh-CN" altLang="en-US" b="0"/>
              <a:t>清华大学出版社</a:t>
            </a:r>
          </a:p>
        </p:txBody>
      </p:sp>
      <p:sp>
        <p:nvSpPr>
          <p:cNvPr id="51202" name="Rectangle 2"/>
          <p:cNvSpPr>
            <a:spLocks noGrp="1" noChangeArrowheads="1"/>
          </p:cNvSpPr>
          <p:nvPr>
            <p:ph type="title"/>
          </p:nvPr>
        </p:nvSpPr>
        <p:spPr/>
        <p:txBody>
          <a:bodyPr/>
          <a:lstStyle/>
          <a:p>
            <a:r>
              <a:rPr lang="en-US" altLang="zh-CN" b="1"/>
              <a:t>2.2.5 </a:t>
            </a:r>
            <a:r>
              <a:rPr lang="zh-CN" altLang="en-US" b="1"/>
              <a:t>三元关系的转换</a:t>
            </a:r>
          </a:p>
        </p:txBody>
      </p:sp>
      <p:sp>
        <p:nvSpPr>
          <p:cNvPr id="51203" name="Rectangle 3"/>
          <p:cNvSpPr>
            <a:spLocks noGrp="1" noChangeArrowheads="1"/>
          </p:cNvSpPr>
          <p:nvPr>
            <p:ph type="body" idx="1"/>
          </p:nvPr>
        </p:nvSpPr>
        <p:spPr/>
        <p:txBody>
          <a:bodyPr/>
          <a:lstStyle/>
          <a:p>
            <a:r>
              <a:rPr lang="zh-CN" altLang="en-US"/>
              <a:t>三个实体及以上的关系，本质上需要通过要引入多个分离关系将其转化为两两实体的联系。 </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页脚占位符 3"/>
          <p:cNvSpPr>
            <a:spLocks noGrp="1"/>
          </p:cNvSpPr>
          <p:nvPr>
            <p:ph type="ftr" sz="quarter" idx="10"/>
          </p:nvPr>
        </p:nvSpPr>
        <p:spPr/>
        <p:txBody>
          <a:bodyPr/>
          <a:lstStyle/>
          <a:p>
            <a:r>
              <a:rPr lang="en-US" altLang="zh-CN"/>
              <a:t>     </a:t>
            </a:r>
            <a:r>
              <a:rPr lang="en-US" altLang="zh-CN" b="0"/>
              <a:t> </a:t>
            </a:r>
            <a:r>
              <a:rPr lang="zh-CN" altLang="en-US" b="0"/>
              <a:t>清华大学出版社</a:t>
            </a:r>
          </a:p>
        </p:txBody>
      </p:sp>
      <p:sp>
        <p:nvSpPr>
          <p:cNvPr id="52226" name="Rectangle 2"/>
          <p:cNvSpPr>
            <a:spLocks noGrp="1" noChangeArrowheads="1"/>
          </p:cNvSpPr>
          <p:nvPr>
            <p:ph type="title"/>
          </p:nvPr>
        </p:nvSpPr>
        <p:spPr/>
        <p:txBody>
          <a:bodyPr/>
          <a:lstStyle/>
          <a:p>
            <a:r>
              <a:rPr lang="zh-CN" altLang="en-US" b="1"/>
              <a:t>三元关系的转换</a:t>
            </a:r>
            <a:r>
              <a:rPr lang="en-US" altLang="zh-CN" b="1"/>
              <a:t>(</a:t>
            </a:r>
            <a:r>
              <a:rPr lang="zh-CN" altLang="en-US" b="1"/>
              <a:t>续</a:t>
            </a:r>
            <a:r>
              <a:rPr lang="en-US" altLang="zh-CN" b="1"/>
              <a:t>)</a:t>
            </a:r>
          </a:p>
        </p:txBody>
      </p:sp>
      <p:pic>
        <p:nvPicPr>
          <p:cNvPr id="52228" name="Picture 4"/>
          <p:cNvPicPr>
            <a:picLocks noGrp="1" noChangeAspect="1" noChangeArrowheads="1"/>
          </p:cNvPicPr>
          <p:nvPr>
            <p:ph type="body" idx="1"/>
          </p:nvPr>
        </p:nvPicPr>
        <p:blipFill>
          <a:blip r:embed="rId2">
            <a:extLst>
              <a:ext uri="{28A0092B-C50C-407E-A947-70E740481C1C}">
                <a14:useLocalDpi xmlns:a14="http://schemas.microsoft.com/office/drawing/2010/main" val="0"/>
              </a:ext>
            </a:extLst>
          </a:blip>
          <a:srcRect/>
          <a:stretch>
            <a:fillRect/>
          </a:stretch>
        </p:blipFill>
        <p:spPr>
          <a:xfrm>
            <a:off x="0" y="1981200"/>
            <a:ext cx="8934450" cy="3509963"/>
          </a:xfrm>
          <a:noFill/>
          <a:ln/>
        </p:spPr>
      </p:pic>
      <p:sp>
        <p:nvSpPr>
          <p:cNvPr id="52229" name="Rectangle 5"/>
          <p:cNvSpPr>
            <a:spLocks noChangeArrowheads="1"/>
          </p:cNvSpPr>
          <p:nvPr/>
        </p:nvSpPr>
        <p:spPr bwMode="auto">
          <a:xfrm>
            <a:off x="228600" y="1371600"/>
            <a:ext cx="8763000" cy="946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r>
              <a:rPr lang="en-US" altLang="zh-CN" sz="2800"/>
              <a:t>eg:</a:t>
            </a:r>
            <a:r>
              <a:rPr lang="zh-CN" altLang="en-US" sz="2800"/>
              <a:t>公司、产品和国家之间的</a:t>
            </a:r>
            <a:r>
              <a:rPr lang="en-US" altLang="zh-CN" sz="2800"/>
              <a:t>m:n:p</a:t>
            </a:r>
            <a:r>
              <a:rPr lang="zh-CN" altLang="en-US" sz="2800"/>
              <a:t>的三元关系及销售联系</a:t>
            </a:r>
            <a:r>
              <a:rPr lang="zh-CN" altLang="en-US"/>
              <a:t> </a:t>
            </a:r>
          </a:p>
        </p:txBody>
      </p:sp>
      <p:sp>
        <p:nvSpPr>
          <p:cNvPr id="52230" name="Rectangle 6"/>
          <p:cNvSpPr>
            <a:spLocks noChangeArrowheads="1"/>
          </p:cNvSpPr>
          <p:nvPr/>
        </p:nvSpPr>
        <p:spPr bwMode="auto">
          <a:xfrm>
            <a:off x="3200400" y="5638800"/>
            <a:ext cx="2087563"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tabLst>
                <a:tab pos="1371600" algn="l"/>
              </a:tabLst>
              <a:defRPr>
                <a:solidFill>
                  <a:schemeClr val="tx1"/>
                </a:solidFill>
                <a:latin typeface="Arial" panose="020B0604020202020204" pitchFamily="34" charset="0"/>
                <a:ea typeface="宋体" panose="02010600030101010101" pitchFamily="2" charset="-122"/>
              </a:defRPr>
            </a:lvl1pPr>
            <a:lvl2pPr>
              <a:tabLst>
                <a:tab pos="1371600" algn="l"/>
              </a:tabLst>
              <a:defRPr>
                <a:solidFill>
                  <a:schemeClr val="tx1"/>
                </a:solidFill>
                <a:latin typeface="Arial" panose="020B0604020202020204" pitchFamily="34" charset="0"/>
                <a:ea typeface="宋体" panose="02010600030101010101" pitchFamily="2" charset="-122"/>
              </a:defRPr>
            </a:lvl2pPr>
            <a:lvl3pPr>
              <a:tabLst>
                <a:tab pos="1371600" algn="l"/>
              </a:tabLst>
              <a:defRPr>
                <a:solidFill>
                  <a:schemeClr val="tx1"/>
                </a:solidFill>
                <a:latin typeface="Arial" panose="020B0604020202020204" pitchFamily="34" charset="0"/>
                <a:ea typeface="宋体" panose="02010600030101010101" pitchFamily="2" charset="-122"/>
              </a:defRPr>
            </a:lvl3pPr>
            <a:lvl4pPr>
              <a:tabLst>
                <a:tab pos="1371600" algn="l"/>
              </a:tabLst>
              <a:defRPr>
                <a:solidFill>
                  <a:schemeClr val="tx1"/>
                </a:solidFill>
                <a:latin typeface="Arial" panose="020B0604020202020204" pitchFamily="34" charset="0"/>
                <a:ea typeface="宋体" panose="02010600030101010101" pitchFamily="2" charset="-122"/>
              </a:defRPr>
            </a:lvl4pPr>
            <a:lvl5pPr>
              <a:tabLst>
                <a:tab pos="1371600" algn="l"/>
              </a:tabLst>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tabLst>
                <a:tab pos="1371600" algn="l"/>
              </a:tabLst>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tabLst>
                <a:tab pos="1371600" algn="l"/>
              </a:tabLst>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tabLst>
                <a:tab pos="1371600" algn="l"/>
              </a:tabLst>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tabLst>
                <a:tab pos="1371600" algn="l"/>
              </a:tabLst>
              <a:defRPr>
                <a:solidFill>
                  <a:schemeClr val="tx1"/>
                </a:solidFill>
                <a:latin typeface="Arial" panose="020B0604020202020204" pitchFamily="34" charset="0"/>
                <a:ea typeface="宋体" panose="02010600030101010101" pitchFamily="2" charset="-122"/>
              </a:defRPr>
            </a:lvl9pPr>
          </a:lstStyle>
          <a:p>
            <a:pPr algn="ctr"/>
            <a:r>
              <a:rPr lang="en-US" altLang="zh-CN"/>
              <a:t> </a:t>
            </a:r>
            <a:r>
              <a:rPr lang="zh-CN" altLang="en-US" b="1"/>
              <a:t>三个实体关系图</a:t>
            </a: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页脚占位符 3"/>
          <p:cNvSpPr>
            <a:spLocks noGrp="1"/>
          </p:cNvSpPr>
          <p:nvPr>
            <p:ph type="ftr" sz="quarter" idx="10"/>
          </p:nvPr>
        </p:nvSpPr>
        <p:spPr/>
        <p:txBody>
          <a:bodyPr/>
          <a:lstStyle/>
          <a:p>
            <a:r>
              <a:rPr lang="en-US" altLang="zh-CN"/>
              <a:t>     </a:t>
            </a:r>
            <a:r>
              <a:rPr lang="en-US" altLang="zh-CN" b="0"/>
              <a:t> </a:t>
            </a:r>
            <a:r>
              <a:rPr lang="zh-CN" altLang="en-US" b="0"/>
              <a:t>清华大学出版社</a:t>
            </a:r>
          </a:p>
        </p:txBody>
      </p:sp>
      <p:sp>
        <p:nvSpPr>
          <p:cNvPr id="53250" name="Rectangle 2"/>
          <p:cNvSpPr>
            <a:spLocks noGrp="1" noChangeArrowheads="1"/>
          </p:cNvSpPr>
          <p:nvPr>
            <p:ph type="title"/>
          </p:nvPr>
        </p:nvSpPr>
        <p:spPr/>
        <p:txBody>
          <a:bodyPr/>
          <a:lstStyle/>
          <a:p>
            <a:r>
              <a:rPr lang="zh-CN" altLang="en-US" b="1"/>
              <a:t>三元关系的转换</a:t>
            </a:r>
            <a:r>
              <a:rPr lang="en-US" altLang="zh-CN" b="1"/>
              <a:t>(</a:t>
            </a:r>
            <a:r>
              <a:rPr lang="zh-CN" altLang="en-US" b="1"/>
              <a:t>续</a:t>
            </a:r>
            <a:r>
              <a:rPr lang="en-US" altLang="zh-CN" b="1"/>
              <a:t>)</a:t>
            </a:r>
          </a:p>
        </p:txBody>
      </p:sp>
      <p:sp>
        <p:nvSpPr>
          <p:cNvPr id="53251" name="Rectangle 3"/>
          <p:cNvSpPr>
            <a:spLocks noGrp="1" noChangeArrowheads="1"/>
          </p:cNvSpPr>
          <p:nvPr>
            <p:ph type="body" idx="1"/>
          </p:nvPr>
        </p:nvSpPr>
        <p:spPr>
          <a:xfrm>
            <a:off x="457200" y="1219200"/>
            <a:ext cx="8229600" cy="4953000"/>
          </a:xfrm>
        </p:spPr>
        <p:txBody>
          <a:bodyPr/>
          <a:lstStyle/>
          <a:p>
            <a:r>
              <a:rPr lang="zh-CN" altLang="en-US" sz="2800"/>
              <a:t>将公司、产品和国家系统转化为关系模式为：公司实体、产品实体、国家实体、生产关系模式和销售关系模式：</a:t>
            </a:r>
          </a:p>
          <a:p>
            <a:r>
              <a:rPr lang="en-US" altLang="zh-CN" sz="2800"/>
              <a:t>Product(ProdoctC#,Name,Type,Function,……)</a:t>
            </a:r>
          </a:p>
          <a:p>
            <a:r>
              <a:rPr lang="en-US" altLang="zh-CN" sz="2400" b="1"/>
              <a:t>Company(CompanyC#,Name,Adress,CountryC#,……)</a:t>
            </a:r>
          </a:p>
          <a:p>
            <a:r>
              <a:rPr lang="en-US" altLang="zh-CN" sz="2800"/>
              <a:t>Country(CountryC#,Name,……)</a:t>
            </a:r>
          </a:p>
          <a:p>
            <a:r>
              <a:rPr lang="en-US" altLang="zh-CN" sz="2400" b="1"/>
              <a:t>On_Production(ProductionC#,CompanyC#,ProdoctC#,Number,ProductDate,……)</a:t>
            </a:r>
          </a:p>
          <a:p>
            <a:r>
              <a:rPr lang="en-US" altLang="zh-CN" sz="2400" b="1"/>
              <a:t>On_Sale(SaleC#,ProductC#,CountryC#,Numer,……)</a:t>
            </a: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页脚占位符 3"/>
          <p:cNvSpPr>
            <a:spLocks noGrp="1"/>
          </p:cNvSpPr>
          <p:nvPr>
            <p:ph type="ftr" sz="quarter" idx="10"/>
          </p:nvPr>
        </p:nvSpPr>
        <p:spPr/>
        <p:txBody>
          <a:bodyPr/>
          <a:lstStyle/>
          <a:p>
            <a:r>
              <a:rPr lang="en-US" altLang="zh-CN"/>
              <a:t>     </a:t>
            </a:r>
            <a:r>
              <a:rPr lang="en-US" altLang="zh-CN" b="0"/>
              <a:t> </a:t>
            </a:r>
            <a:r>
              <a:rPr lang="zh-CN" altLang="en-US" b="0"/>
              <a:t>清华大学出版社</a:t>
            </a:r>
          </a:p>
        </p:txBody>
      </p:sp>
      <p:sp>
        <p:nvSpPr>
          <p:cNvPr id="54274" name="Rectangle 2"/>
          <p:cNvSpPr>
            <a:spLocks noGrp="1" noChangeArrowheads="1"/>
          </p:cNvSpPr>
          <p:nvPr>
            <p:ph type="title"/>
          </p:nvPr>
        </p:nvSpPr>
        <p:spPr/>
        <p:txBody>
          <a:bodyPr/>
          <a:lstStyle/>
          <a:p>
            <a:r>
              <a:rPr lang="en-US" altLang="zh-CN" b="1"/>
              <a:t>2.3</a:t>
            </a:r>
            <a:r>
              <a:rPr lang="zh-CN" altLang="en-US" b="1"/>
              <a:t>关系代数</a:t>
            </a:r>
          </a:p>
        </p:txBody>
      </p:sp>
      <p:sp>
        <p:nvSpPr>
          <p:cNvPr id="54275" name="Rectangle 3"/>
          <p:cNvSpPr>
            <a:spLocks noGrp="1" noChangeArrowheads="1"/>
          </p:cNvSpPr>
          <p:nvPr>
            <p:ph type="body" idx="1"/>
          </p:nvPr>
        </p:nvSpPr>
        <p:spPr/>
        <p:txBody>
          <a:bodyPr/>
          <a:lstStyle/>
          <a:p>
            <a:pPr algn="just"/>
            <a:r>
              <a:rPr lang="zh-CN" altLang="en-US" b="1"/>
              <a:t>关系代数概述</a:t>
            </a:r>
          </a:p>
          <a:p>
            <a:r>
              <a:rPr lang="zh-CN" altLang="en-US" b="1"/>
              <a:t>传统的集合运算</a:t>
            </a:r>
          </a:p>
          <a:p>
            <a:r>
              <a:rPr lang="zh-CN" altLang="en-US" b="1"/>
              <a:t>专门的关系运算</a:t>
            </a:r>
          </a:p>
          <a:p>
            <a:endParaRPr lang="zh-CN" altLang="en-US" b="1"/>
          </a:p>
          <a:p>
            <a:endParaRPr lang="en-US" altLang="zh-CN"/>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页脚占位符 3"/>
          <p:cNvSpPr>
            <a:spLocks noGrp="1"/>
          </p:cNvSpPr>
          <p:nvPr>
            <p:ph type="ftr" sz="quarter" idx="10"/>
          </p:nvPr>
        </p:nvSpPr>
        <p:spPr/>
        <p:txBody>
          <a:bodyPr/>
          <a:lstStyle/>
          <a:p>
            <a:r>
              <a:rPr lang="en-US" altLang="zh-CN"/>
              <a:t>     </a:t>
            </a:r>
            <a:r>
              <a:rPr lang="en-US" altLang="zh-CN" b="0"/>
              <a:t> </a:t>
            </a:r>
            <a:r>
              <a:rPr lang="zh-CN" altLang="en-US" b="0"/>
              <a:t>清华大学出版社</a:t>
            </a:r>
          </a:p>
        </p:txBody>
      </p:sp>
      <p:sp>
        <p:nvSpPr>
          <p:cNvPr id="55298" name="Rectangle 2"/>
          <p:cNvSpPr>
            <a:spLocks noGrp="1" noChangeArrowheads="1"/>
          </p:cNvSpPr>
          <p:nvPr>
            <p:ph type="title"/>
          </p:nvPr>
        </p:nvSpPr>
        <p:spPr/>
        <p:txBody>
          <a:bodyPr/>
          <a:lstStyle/>
          <a:p>
            <a:r>
              <a:rPr lang="en-US" altLang="zh-CN" b="1"/>
              <a:t>2.3.1</a:t>
            </a:r>
            <a:r>
              <a:rPr lang="zh-CN" altLang="en-US" b="1"/>
              <a:t>关系代数概述</a:t>
            </a:r>
          </a:p>
        </p:txBody>
      </p:sp>
      <p:sp>
        <p:nvSpPr>
          <p:cNvPr id="55299" name="Rectangle 3"/>
          <p:cNvSpPr>
            <a:spLocks noGrp="1" noChangeArrowheads="1"/>
          </p:cNvSpPr>
          <p:nvPr>
            <p:ph type="body" idx="1"/>
          </p:nvPr>
        </p:nvSpPr>
        <p:spPr/>
        <p:txBody>
          <a:bodyPr/>
          <a:lstStyle/>
          <a:p>
            <a:pPr lvl="1"/>
            <a:r>
              <a:rPr lang="zh-CN" altLang="en-US" sz="2000" b="1"/>
              <a:t>关系代数的运算符</a:t>
            </a:r>
          </a:p>
          <a:p>
            <a:pPr lvl="2"/>
            <a:r>
              <a:rPr lang="zh-CN" altLang="en-US" sz="2000" b="1"/>
              <a:t>集合运算符	</a:t>
            </a:r>
          </a:p>
          <a:p>
            <a:pPr lvl="3"/>
            <a:r>
              <a:rPr lang="zh-CN" altLang="en-US" sz="2400" b="1"/>
              <a:t>并</a:t>
            </a:r>
            <a:r>
              <a:rPr lang="en-US" altLang="zh-CN" sz="2400" b="1"/>
              <a:t>U   </a:t>
            </a:r>
            <a:r>
              <a:rPr lang="zh-CN" altLang="en-US" sz="2400" b="1"/>
              <a:t>交∩    差</a:t>
            </a:r>
            <a:r>
              <a:rPr lang="en-US" altLang="zh-CN" sz="2400" b="1"/>
              <a:t>-</a:t>
            </a:r>
          </a:p>
          <a:p>
            <a:pPr lvl="2"/>
            <a:r>
              <a:rPr lang="zh-CN" altLang="en-US" sz="2000" b="1"/>
              <a:t>专门的关系运算符 </a:t>
            </a:r>
          </a:p>
          <a:p>
            <a:pPr lvl="3"/>
            <a:r>
              <a:rPr lang="zh-CN" altLang="en-US" sz="2400" b="1"/>
              <a:t>笛卡尔积 </a:t>
            </a:r>
            <a:r>
              <a:rPr lang="en-US" altLang="zh-CN" sz="2400" b="1"/>
              <a:t>× </a:t>
            </a:r>
          </a:p>
          <a:p>
            <a:pPr lvl="3"/>
            <a:r>
              <a:rPr lang="zh-CN" altLang="en-US" sz="2400" b="1"/>
              <a:t>选择</a:t>
            </a:r>
            <a:r>
              <a:rPr lang="en-US" altLang="zh-CN" sz="2400" b="1"/>
              <a:t>σ  </a:t>
            </a:r>
            <a:r>
              <a:rPr lang="zh-CN" altLang="en-US" sz="2400" b="1"/>
              <a:t>投影</a:t>
            </a:r>
            <a:r>
              <a:rPr lang="en-US" altLang="zh-CN" sz="2400" b="1"/>
              <a:t>π   </a:t>
            </a:r>
            <a:r>
              <a:rPr lang="zh-CN" altLang="en-US" sz="2400" b="1"/>
              <a:t>连接</a:t>
            </a:r>
          </a:p>
          <a:p>
            <a:pPr lvl="3"/>
            <a:r>
              <a:rPr lang="zh-CN" altLang="en-US" sz="2400" b="1"/>
              <a:t>除 </a:t>
            </a:r>
          </a:p>
          <a:p>
            <a:pPr lvl="2"/>
            <a:r>
              <a:rPr lang="zh-CN" altLang="en-US" sz="2000" b="1"/>
              <a:t>算术比较符</a:t>
            </a:r>
          </a:p>
          <a:p>
            <a:pPr lvl="3"/>
            <a:r>
              <a:rPr lang="en-US" altLang="zh-CN" sz="2400" b="1"/>
              <a:t>&gt;   ≥    &lt;  ≤   =   ≠ </a:t>
            </a:r>
          </a:p>
          <a:p>
            <a:pPr lvl="2"/>
            <a:r>
              <a:rPr lang="zh-CN" altLang="en-US" sz="2000" b="1"/>
              <a:t>逻辑运算符</a:t>
            </a:r>
          </a:p>
          <a:p>
            <a:pPr lvl="3"/>
            <a:r>
              <a:rPr lang="zh-CN" altLang="en-US" sz="2400" b="1"/>
              <a:t>非</a:t>
            </a:r>
            <a:r>
              <a:rPr lang="en-US" altLang="zh-CN" sz="2400" b="1"/>
              <a:t>¬    </a:t>
            </a:r>
            <a:r>
              <a:rPr lang="zh-CN" altLang="en-US" sz="2400" b="1"/>
              <a:t>与</a:t>
            </a:r>
            <a:r>
              <a:rPr lang="en-US" altLang="zh-CN" sz="2400" b="1"/>
              <a:t>^   </a:t>
            </a:r>
            <a:r>
              <a:rPr lang="zh-CN" altLang="en-US" sz="2400" b="1"/>
              <a:t>或</a:t>
            </a:r>
            <a:r>
              <a:rPr lang="en-US" altLang="zh-CN" sz="2400" b="1"/>
              <a:t>v</a:t>
            </a:r>
          </a:p>
          <a:p>
            <a:endParaRPr lang="en-US" altLang="zh-CN" sz="2800"/>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页脚占位符 3"/>
          <p:cNvSpPr>
            <a:spLocks noGrp="1"/>
          </p:cNvSpPr>
          <p:nvPr>
            <p:ph type="ftr" sz="quarter" idx="10"/>
          </p:nvPr>
        </p:nvSpPr>
        <p:spPr/>
        <p:txBody>
          <a:bodyPr/>
          <a:lstStyle/>
          <a:p>
            <a:r>
              <a:rPr lang="en-US" altLang="zh-CN"/>
              <a:t>     </a:t>
            </a:r>
            <a:r>
              <a:rPr lang="en-US" altLang="zh-CN" b="0"/>
              <a:t> </a:t>
            </a:r>
            <a:r>
              <a:rPr lang="zh-CN" altLang="en-US" b="0"/>
              <a:t>清华大学出版社</a:t>
            </a:r>
          </a:p>
        </p:txBody>
      </p:sp>
      <p:sp>
        <p:nvSpPr>
          <p:cNvPr id="56322" name="Rectangle 2"/>
          <p:cNvSpPr>
            <a:spLocks noGrp="1" noChangeArrowheads="1"/>
          </p:cNvSpPr>
          <p:nvPr>
            <p:ph type="title"/>
          </p:nvPr>
        </p:nvSpPr>
        <p:spPr/>
        <p:txBody>
          <a:bodyPr/>
          <a:lstStyle/>
          <a:p>
            <a:r>
              <a:rPr lang="zh-CN" altLang="en-US" b="1"/>
              <a:t>关系代数概述（续）</a:t>
            </a:r>
          </a:p>
        </p:txBody>
      </p:sp>
      <p:sp>
        <p:nvSpPr>
          <p:cNvPr id="56323" name="Rectangle 3"/>
          <p:cNvSpPr>
            <a:spLocks noGrp="1" noChangeArrowheads="1"/>
          </p:cNvSpPr>
          <p:nvPr>
            <p:ph type="body" idx="1"/>
          </p:nvPr>
        </p:nvSpPr>
        <p:spPr/>
        <p:txBody>
          <a:bodyPr/>
          <a:lstStyle/>
          <a:p>
            <a:pPr lvl="1"/>
            <a:r>
              <a:rPr lang="zh-CN" altLang="en-US"/>
              <a:t>关系代数的运算类型 </a:t>
            </a:r>
          </a:p>
          <a:p>
            <a:pPr lvl="2"/>
            <a:r>
              <a:rPr lang="zh-CN" altLang="en-US" sz="2800"/>
              <a:t>传统的集合运算 </a:t>
            </a:r>
            <a:r>
              <a:rPr lang="en-US" altLang="zh-CN" sz="2800"/>
              <a:t>- </a:t>
            </a:r>
            <a:r>
              <a:rPr lang="zh-CN" altLang="en-US" sz="2800"/>
              <a:t>关系看作元组的集合（行）； </a:t>
            </a:r>
          </a:p>
          <a:p>
            <a:pPr lvl="2"/>
            <a:r>
              <a:rPr lang="zh-CN" altLang="en-US" sz="2800"/>
              <a:t>专门的关系运算 </a:t>
            </a:r>
            <a:r>
              <a:rPr lang="en-US" altLang="zh-CN" sz="2800"/>
              <a:t>- </a:t>
            </a:r>
            <a:r>
              <a:rPr lang="zh-CN" altLang="en-US" sz="2800"/>
              <a:t>同时涉及关系的行和列；</a:t>
            </a:r>
          </a:p>
          <a:p>
            <a:pPr lvl="2"/>
            <a:r>
              <a:rPr lang="zh-CN" altLang="en-US" sz="2800"/>
              <a:t>比较运算和逻辑运算用于辅助专门的关系运算符进行操作。</a:t>
            </a:r>
          </a:p>
          <a:p>
            <a:endParaRPr lang="en-US" altLang="zh-CN"/>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页脚占位符 3"/>
          <p:cNvSpPr>
            <a:spLocks noGrp="1"/>
          </p:cNvSpPr>
          <p:nvPr>
            <p:ph type="ftr" sz="quarter" idx="10"/>
          </p:nvPr>
        </p:nvSpPr>
        <p:spPr/>
        <p:txBody>
          <a:bodyPr/>
          <a:lstStyle/>
          <a:p>
            <a:r>
              <a:rPr lang="en-US" altLang="zh-CN"/>
              <a:t>     </a:t>
            </a:r>
            <a:r>
              <a:rPr lang="en-US" altLang="zh-CN" b="0"/>
              <a:t> </a:t>
            </a:r>
            <a:r>
              <a:rPr lang="zh-CN" altLang="en-US" b="0"/>
              <a:t>清华大学出版社</a:t>
            </a:r>
          </a:p>
        </p:txBody>
      </p:sp>
      <p:sp>
        <p:nvSpPr>
          <p:cNvPr id="57346" name="Rectangle 2"/>
          <p:cNvSpPr>
            <a:spLocks noGrp="1" noChangeArrowheads="1"/>
          </p:cNvSpPr>
          <p:nvPr>
            <p:ph type="title"/>
          </p:nvPr>
        </p:nvSpPr>
        <p:spPr/>
        <p:txBody>
          <a:bodyPr/>
          <a:lstStyle/>
          <a:p>
            <a:r>
              <a:rPr lang="en-US" altLang="zh-CN" b="1"/>
              <a:t>2.3.2 </a:t>
            </a:r>
            <a:r>
              <a:rPr lang="zh-CN" altLang="en-US" b="1"/>
              <a:t>传统的集合运算</a:t>
            </a:r>
          </a:p>
        </p:txBody>
      </p:sp>
      <p:sp>
        <p:nvSpPr>
          <p:cNvPr id="57347" name="Rectangle 3"/>
          <p:cNvSpPr>
            <a:spLocks noGrp="1" noChangeArrowheads="1"/>
          </p:cNvSpPr>
          <p:nvPr>
            <p:ph type="body" idx="1"/>
          </p:nvPr>
        </p:nvSpPr>
        <p:spPr/>
        <p:txBody>
          <a:bodyPr/>
          <a:lstStyle/>
          <a:p>
            <a:pPr lvl="1">
              <a:lnSpc>
                <a:spcPct val="90000"/>
              </a:lnSpc>
            </a:pPr>
            <a:r>
              <a:rPr lang="zh-CN" altLang="en-US" sz="2400"/>
              <a:t>四类：并，交，差，广义笛卡尔积； </a:t>
            </a:r>
          </a:p>
          <a:p>
            <a:pPr lvl="1">
              <a:lnSpc>
                <a:spcPct val="90000"/>
              </a:lnSpc>
            </a:pPr>
            <a:r>
              <a:rPr lang="zh-CN" altLang="en-US" sz="2400"/>
              <a:t>关系并、交、差的前提： 关系</a:t>
            </a:r>
            <a:r>
              <a:rPr lang="en-US" altLang="zh-CN" sz="2400"/>
              <a:t>R</a:t>
            </a:r>
            <a:r>
              <a:rPr lang="zh-CN" altLang="en-US" sz="2400"/>
              <a:t>，</a:t>
            </a:r>
            <a:r>
              <a:rPr lang="en-US" altLang="zh-CN" sz="2400"/>
              <a:t>S</a:t>
            </a:r>
            <a:r>
              <a:rPr lang="zh-CN" altLang="en-US" sz="2400"/>
              <a:t>都为</a:t>
            </a:r>
            <a:r>
              <a:rPr lang="en-US" altLang="zh-CN" sz="2400"/>
              <a:t>n</a:t>
            </a:r>
            <a:r>
              <a:rPr lang="zh-CN" altLang="en-US" sz="2400"/>
              <a:t>目，且对应属性域相同。 </a:t>
            </a:r>
          </a:p>
          <a:p>
            <a:pPr lvl="1">
              <a:lnSpc>
                <a:spcPct val="90000"/>
              </a:lnSpc>
            </a:pPr>
            <a:r>
              <a:rPr lang="zh-CN" altLang="en-US" sz="2400"/>
              <a:t>并：</a:t>
            </a:r>
            <a:r>
              <a:rPr lang="en-US" altLang="zh-CN" sz="2100"/>
              <a:t>R U S = {t | t</a:t>
            </a:r>
            <a:r>
              <a:rPr lang="en-US" altLang="zh-CN"/>
              <a:t>∈</a:t>
            </a:r>
            <a:r>
              <a:rPr lang="en-US" altLang="zh-CN" sz="2100"/>
              <a:t>R V t</a:t>
            </a:r>
            <a:r>
              <a:rPr lang="en-US" altLang="zh-CN"/>
              <a:t>∈</a:t>
            </a:r>
            <a:r>
              <a:rPr lang="en-US" altLang="zh-CN" sz="2100"/>
              <a:t>S}</a:t>
            </a:r>
            <a:r>
              <a:rPr lang="en-US" altLang="zh-CN" sz="2400"/>
              <a:t>	</a:t>
            </a:r>
          </a:p>
          <a:p>
            <a:pPr lvl="2">
              <a:lnSpc>
                <a:spcPct val="90000"/>
              </a:lnSpc>
            </a:pPr>
            <a:r>
              <a:rPr lang="zh-CN" altLang="en-US" sz="2000"/>
              <a:t>属于</a:t>
            </a:r>
            <a:r>
              <a:rPr lang="en-US" altLang="zh-CN" sz="2000"/>
              <a:t>R</a:t>
            </a:r>
            <a:r>
              <a:rPr lang="zh-CN" altLang="en-US" sz="2000"/>
              <a:t>和</a:t>
            </a:r>
            <a:r>
              <a:rPr lang="en-US" altLang="zh-CN" sz="2000"/>
              <a:t>S</a:t>
            </a:r>
            <a:r>
              <a:rPr lang="zh-CN" altLang="en-US" sz="2000"/>
              <a:t>的元组构成的关系；（去掉重复）</a:t>
            </a:r>
            <a:r>
              <a:rPr lang="zh-CN" altLang="en-US"/>
              <a:t> </a:t>
            </a:r>
          </a:p>
          <a:p>
            <a:pPr lvl="1">
              <a:lnSpc>
                <a:spcPct val="90000"/>
              </a:lnSpc>
            </a:pPr>
            <a:r>
              <a:rPr lang="zh-CN" altLang="en-US" sz="2400"/>
              <a:t>差：</a:t>
            </a:r>
            <a:r>
              <a:rPr lang="en-US" altLang="zh-CN" sz="2100"/>
              <a:t>R-S =</a:t>
            </a:r>
            <a:r>
              <a:rPr lang="en-US" altLang="zh-CN" sz="2400"/>
              <a:t> </a:t>
            </a:r>
            <a:r>
              <a:rPr lang="en-US" altLang="zh-CN" sz="2100"/>
              <a:t>{t | t</a:t>
            </a:r>
            <a:r>
              <a:rPr lang="en-US" altLang="zh-CN"/>
              <a:t>∈</a:t>
            </a:r>
            <a:r>
              <a:rPr lang="en-US" altLang="zh-CN" sz="2100"/>
              <a:t>R ^ t</a:t>
            </a:r>
            <a:r>
              <a:rPr lang="en-US" altLang="zh-CN"/>
              <a:t>∈</a:t>
            </a:r>
            <a:r>
              <a:rPr lang="en-US" altLang="zh-CN" sz="2100"/>
              <a:t>S}</a:t>
            </a:r>
            <a:r>
              <a:rPr lang="en-US" altLang="zh-CN" sz="2400"/>
              <a:t> 		</a:t>
            </a:r>
          </a:p>
          <a:p>
            <a:pPr lvl="2">
              <a:lnSpc>
                <a:spcPct val="90000"/>
              </a:lnSpc>
            </a:pPr>
            <a:r>
              <a:rPr lang="zh-CN" altLang="en-US" sz="2000"/>
              <a:t>由属于</a:t>
            </a:r>
            <a:r>
              <a:rPr lang="en-US" altLang="zh-CN" sz="2000"/>
              <a:t>R</a:t>
            </a:r>
            <a:r>
              <a:rPr lang="zh-CN" altLang="en-US" sz="2000"/>
              <a:t>但不属于</a:t>
            </a:r>
            <a:r>
              <a:rPr lang="en-US" altLang="zh-CN" sz="2000"/>
              <a:t>S</a:t>
            </a:r>
            <a:r>
              <a:rPr lang="zh-CN" altLang="en-US" sz="2000"/>
              <a:t>的元组的构成的关系；</a:t>
            </a:r>
            <a:r>
              <a:rPr lang="zh-CN" altLang="en-US"/>
              <a:t> </a:t>
            </a:r>
          </a:p>
          <a:p>
            <a:pPr lvl="1">
              <a:lnSpc>
                <a:spcPct val="90000"/>
              </a:lnSpc>
            </a:pPr>
            <a:r>
              <a:rPr lang="zh-CN" altLang="en-US" sz="2400"/>
              <a:t>交：</a:t>
            </a:r>
            <a:r>
              <a:rPr lang="en-US" altLang="zh-CN" sz="2100"/>
              <a:t>R ∩ S</a:t>
            </a:r>
            <a:r>
              <a:rPr lang="en-US" altLang="zh-CN" sz="2400"/>
              <a:t> </a:t>
            </a:r>
            <a:r>
              <a:rPr lang="en-US" altLang="zh-CN" sz="2100"/>
              <a:t>= {t | t</a:t>
            </a:r>
            <a:r>
              <a:rPr lang="en-US" altLang="zh-CN"/>
              <a:t>∈</a:t>
            </a:r>
            <a:r>
              <a:rPr lang="en-US" altLang="zh-CN" sz="2100"/>
              <a:t>R ^ t</a:t>
            </a:r>
            <a:r>
              <a:rPr lang="en-US" altLang="zh-CN"/>
              <a:t>∈</a:t>
            </a:r>
            <a:r>
              <a:rPr lang="en-US" altLang="zh-CN" sz="2100"/>
              <a:t>S}</a:t>
            </a:r>
            <a:r>
              <a:rPr lang="en-US" altLang="zh-CN" sz="2400"/>
              <a:t> 		</a:t>
            </a:r>
          </a:p>
          <a:p>
            <a:pPr lvl="2">
              <a:lnSpc>
                <a:spcPct val="90000"/>
              </a:lnSpc>
            </a:pPr>
            <a:r>
              <a:rPr lang="zh-CN" altLang="en-US" sz="2000"/>
              <a:t>由既属于</a:t>
            </a:r>
            <a:r>
              <a:rPr lang="en-US" altLang="zh-CN" sz="2000"/>
              <a:t>R</a:t>
            </a:r>
            <a:r>
              <a:rPr lang="zh-CN" altLang="en-US" sz="2000"/>
              <a:t>亦属于</a:t>
            </a:r>
            <a:r>
              <a:rPr lang="en-US" altLang="zh-CN" sz="2000"/>
              <a:t>S</a:t>
            </a:r>
            <a:r>
              <a:rPr lang="zh-CN" altLang="en-US" sz="2000"/>
              <a:t>的元组构成的关系；</a:t>
            </a:r>
          </a:p>
          <a:p>
            <a:pPr lvl="1">
              <a:lnSpc>
                <a:spcPct val="90000"/>
              </a:lnSpc>
            </a:pPr>
            <a:r>
              <a:rPr lang="zh-CN" altLang="en-US" sz="2400"/>
              <a:t>广义笛卡尔积： </a:t>
            </a:r>
            <a:r>
              <a:rPr lang="en-US" altLang="zh-CN" sz="2100"/>
              <a:t>R ×  S</a:t>
            </a:r>
            <a:r>
              <a:rPr lang="en-US" altLang="zh-CN" sz="2400"/>
              <a:t> </a:t>
            </a:r>
            <a:r>
              <a:rPr lang="en-US" altLang="zh-CN" sz="2100"/>
              <a:t>= {t</a:t>
            </a:r>
            <a:r>
              <a:rPr lang="en-US" altLang="zh-CN" sz="1700"/>
              <a:t>r</a:t>
            </a:r>
            <a:r>
              <a:rPr lang="en-US" altLang="zh-CN" sz="2100"/>
              <a:t>t</a:t>
            </a:r>
            <a:r>
              <a:rPr lang="en-US" altLang="zh-CN" sz="1700"/>
              <a:t>s</a:t>
            </a:r>
            <a:r>
              <a:rPr lang="en-US" altLang="zh-CN" sz="2100"/>
              <a:t> | t</a:t>
            </a:r>
            <a:r>
              <a:rPr lang="en-US" altLang="zh-CN" sz="1700"/>
              <a:t>r</a:t>
            </a:r>
            <a:r>
              <a:rPr lang="en-US" altLang="zh-CN"/>
              <a:t>∈</a:t>
            </a:r>
            <a:r>
              <a:rPr lang="en-US" altLang="zh-CN" sz="2100"/>
              <a:t>R ^ t</a:t>
            </a:r>
            <a:r>
              <a:rPr lang="en-US" altLang="zh-CN" sz="1700"/>
              <a:t>s</a:t>
            </a:r>
            <a:r>
              <a:rPr lang="en-US" altLang="zh-CN"/>
              <a:t>∈</a:t>
            </a:r>
            <a:r>
              <a:rPr lang="en-US" altLang="zh-CN" sz="2100"/>
              <a:t>S}</a:t>
            </a:r>
            <a:r>
              <a:rPr lang="en-US" altLang="zh-CN" sz="2400"/>
              <a:t> </a:t>
            </a:r>
          </a:p>
          <a:p>
            <a:pPr lvl="2">
              <a:lnSpc>
                <a:spcPct val="90000"/>
              </a:lnSpc>
            </a:pPr>
            <a:r>
              <a:rPr lang="en-US" altLang="zh-CN" sz="2000"/>
              <a:t>R</a:t>
            </a:r>
            <a:r>
              <a:rPr lang="zh-CN" altLang="en-US" sz="2000"/>
              <a:t>的元组构成的集合与</a:t>
            </a:r>
            <a:r>
              <a:rPr lang="en-US" altLang="zh-CN" sz="2000"/>
              <a:t>S</a:t>
            </a:r>
            <a:r>
              <a:rPr lang="zh-CN" altLang="en-US" sz="2000"/>
              <a:t>的元组构成的集合进行笛卡尔积；</a:t>
            </a:r>
          </a:p>
          <a:p>
            <a:pPr>
              <a:lnSpc>
                <a:spcPct val="90000"/>
              </a:lnSpc>
            </a:pPr>
            <a:endParaRPr lang="en-US" altLang="zh-CN" sz="2800"/>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页脚占位符 3"/>
          <p:cNvSpPr>
            <a:spLocks noGrp="1"/>
          </p:cNvSpPr>
          <p:nvPr>
            <p:ph type="ftr" sz="quarter" idx="10"/>
          </p:nvPr>
        </p:nvSpPr>
        <p:spPr/>
        <p:txBody>
          <a:bodyPr/>
          <a:lstStyle/>
          <a:p>
            <a:r>
              <a:rPr lang="en-US" altLang="zh-CN"/>
              <a:t>     </a:t>
            </a:r>
            <a:r>
              <a:rPr lang="en-US" altLang="zh-CN" b="0"/>
              <a:t> </a:t>
            </a:r>
            <a:r>
              <a:rPr lang="zh-CN" altLang="en-US" b="0"/>
              <a:t>清华大学出版社</a:t>
            </a:r>
          </a:p>
        </p:txBody>
      </p:sp>
      <p:sp>
        <p:nvSpPr>
          <p:cNvPr id="59394" name="Rectangle 2"/>
          <p:cNvSpPr>
            <a:spLocks noChangeArrowheads="1"/>
          </p:cNvSpPr>
          <p:nvPr/>
        </p:nvSpPr>
        <p:spPr bwMode="auto">
          <a:xfrm>
            <a:off x="5580063" y="1565275"/>
            <a:ext cx="2808287" cy="3600450"/>
          </a:xfrm>
          <a:prstGeom prst="rect">
            <a:avLst/>
          </a:prstGeom>
          <a:solidFill>
            <a:schemeClr val="accent2"/>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9395" name="Rectangle 3"/>
          <p:cNvSpPr>
            <a:spLocks noChangeArrowheads="1"/>
          </p:cNvSpPr>
          <p:nvPr/>
        </p:nvSpPr>
        <p:spPr bwMode="auto">
          <a:xfrm>
            <a:off x="2843213" y="1557338"/>
            <a:ext cx="2520950" cy="4464050"/>
          </a:xfrm>
          <a:prstGeom prst="rect">
            <a:avLst/>
          </a:prstGeom>
          <a:solidFill>
            <a:srgbClr val="B0FCC9"/>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9396" name="Rectangle 4"/>
          <p:cNvSpPr>
            <a:spLocks noChangeArrowheads="1"/>
          </p:cNvSpPr>
          <p:nvPr/>
        </p:nvSpPr>
        <p:spPr bwMode="auto">
          <a:xfrm>
            <a:off x="611188" y="1557338"/>
            <a:ext cx="2016125" cy="3455987"/>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9397" name="Rectangle 5"/>
          <p:cNvSpPr>
            <a:spLocks noGrp="1" noChangeArrowheads="1"/>
          </p:cNvSpPr>
          <p:nvPr>
            <p:ph type="title"/>
          </p:nvPr>
        </p:nvSpPr>
        <p:spPr>
          <a:xfrm>
            <a:off x="457200" y="0"/>
            <a:ext cx="7620000" cy="1143000"/>
          </a:xfrm>
          <a:noFill/>
          <a:ln/>
        </p:spPr>
        <p:txBody>
          <a:bodyPr/>
          <a:lstStyle/>
          <a:p>
            <a:r>
              <a:rPr lang="zh-CN" altLang="en-US" b="1"/>
              <a:t>传统的集合运算</a:t>
            </a:r>
            <a:r>
              <a:rPr lang="en-US" altLang="zh-CN" b="1"/>
              <a:t>(</a:t>
            </a:r>
            <a:r>
              <a:rPr lang="zh-CN" altLang="en-US" b="1"/>
              <a:t>续</a:t>
            </a:r>
            <a:r>
              <a:rPr lang="en-US" altLang="zh-CN" b="1"/>
              <a:t>)</a:t>
            </a:r>
          </a:p>
        </p:txBody>
      </p:sp>
      <p:sp>
        <p:nvSpPr>
          <p:cNvPr id="59398" name="Text Box 6"/>
          <p:cNvSpPr txBox="1">
            <a:spLocks noChangeArrowheads="1"/>
          </p:cNvSpPr>
          <p:nvPr/>
        </p:nvSpPr>
        <p:spPr bwMode="auto">
          <a:xfrm>
            <a:off x="704850" y="1785938"/>
            <a:ext cx="1590675" cy="1311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zh-CN" sz="2000"/>
              <a:t>R: </a:t>
            </a:r>
            <a:r>
              <a:rPr lang="en-US" altLang="zh-CN" sz="2000" u="sng"/>
              <a:t>A    B    C</a:t>
            </a:r>
          </a:p>
          <a:p>
            <a:r>
              <a:rPr lang="en-US" altLang="zh-CN" sz="2000"/>
              <a:t>    a1  b1  c1</a:t>
            </a:r>
          </a:p>
          <a:p>
            <a:r>
              <a:rPr lang="en-US" altLang="zh-CN" sz="2000"/>
              <a:t>    a1  b2  c2</a:t>
            </a:r>
          </a:p>
          <a:p>
            <a:r>
              <a:rPr lang="en-US" altLang="zh-CN" sz="2000"/>
              <a:t>    a2  b2  c1</a:t>
            </a:r>
          </a:p>
        </p:txBody>
      </p:sp>
      <p:sp>
        <p:nvSpPr>
          <p:cNvPr id="59399" name="Text Box 7"/>
          <p:cNvSpPr txBox="1">
            <a:spLocks noChangeArrowheads="1"/>
          </p:cNvSpPr>
          <p:nvPr/>
        </p:nvSpPr>
        <p:spPr bwMode="auto">
          <a:xfrm>
            <a:off x="776288" y="3441700"/>
            <a:ext cx="1576387" cy="1311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zh-CN" sz="2000"/>
              <a:t>S: </a:t>
            </a:r>
            <a:r>
              <a:rPr lang="en-US" altLang="zh-CN" sz="2000" u="sng"/>
              <a:t>A    B    C</a:t>
            </a:r>
          </a:p>
          <a:p>
            <a:r>
              <a:rPr lang="en-US" altLang="zh-CN" sz="2000"/>
              <a:t>    a1  b2  c2</a:t>
            </a:r>
          </a:p>
          <a:p>
            <a:r>
              <a:rPr lang="en-US" altLang="zh-CN" sz="2000"/>
              <a:t>    a1  b3  c2</a:t>
            </a:r>
          </a:p>
          <a:p>
            <a:r>
              <a:rPr lang="en-US" altLang="zh-CN" sz="2000"/>
              <a:t>    a2  b2  c1</a:t>
            </a:r>
          </a:p>
        </p:txBody>
      </p:sp>
      <p:sp>
        <p:nvSpPr>
          <p:cNvPr id="59400" name="Text Box 8"/>
          <p:cNvSpPr txBox="1">
            <a:spLocks noChangeArrowheads="1"/>
          </p:cNvSpPr>
          <p:nvPr/>
        </p:nvSpPr>
        <p:spPr bwMode="auto">
          <a:xfrm>
            <a:off x="3008313" y="1735138"/>
            <a:ext cx="2211387" cy="16462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zh-CN" sz="2000"/>
              <a:t>R U S</a:t>
            </a:r>
            <a:r>
              <a:rPr lang="en-US" altLang="zh-CN" sz="2200"/>
              <a:t> </a:t>
            </a:r>
            <a:r>
              <a:rPr lang="en-US" altLang="zh-CN" sz="2000"/>
              <a:t>: </a:t>
            </a:r>
            <a:r>
              <a:rPr lang="en-US" altLang="zh-CN" sz="2000" u="sng"/>
              <a:t>A    B    C</a:t>
            </a:r>
          </a:p>
          <a:p>
            <a:r>
              <a:rPr lang="en-US" altLang="zh-CN" sz="2000"/>
              <a:t>    	a1  b1  c1</a:t>
            </a:r>
          </a:p>
          <a:p>
            <a:r>
              <a:rPr lang="en-US" altLang="zh-CN" sz="2000"/>
              <a:t>    	a1  b2  c2</a:t>
            </a:r>
          </a:p>
          <a:p>
            <a:r>
              <a:rPr lang="en-US" altLang="zh-CN" sz="2000"/>
              <a:t>    	a2  b2  c1</a:t>
            </a:r>
          </a:p>
          <a:p>
            <a:r>
              <a:rPr lang="en-US" altLang="zh-CN" sz="2000"/>
              <a:t>	a1  b3  c2</a:t>
            </a:r>
          </a:p>
        </p:txBody>
      </p:sp>
      <p:sp>
        <p:nvSpPr>
          <p:cNvPr id="59401" name="Text Box 9"/>
          <p:cNvSpPr txBox="1">
            <a:spLocks noChangeArrowheads="1"/>
          </p:cNvSpPr>
          <p:nvPr/>
        </p:nvSpPr>
        <p:spPr bwMode="auto">
          <a:xfrm>
            <a:off x="2936875" y="3695700"/>
            <a:ext cx="2257425" cy="1036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zh-CN" sz="2000"/>
              <a:t>R </a:t>
            </a:r>
            <a:r>
              <a:rPr lang="en-US" altLang="zh-CN" sz="2200"/>
              <a:t>∩</a:t>
            </a:r>
            <a:r>
              <a:rPr lang="en-US" altLang="zh-CN" sz="2000"/>
              <a:t> S</a:t>
            </a:r>
            <a:r>
              <a:rPr lang="en-US" altLang="zh-CN" sz="2200"/>
              <a:t> </a:t>
            </a:r>
            <a:r>
              <a:rPr lang="en-US" altLang="zh-CN" sz="2000"/>
              <a:t>: </a:t>
            </a:r>
            <a:r>
              <a:rPr lang="en-US" altLang="zh-CN" sz="2000" u="sng"/>
              <a:t>A    B    C</a:t>
            </a:r>
          </a:p>
          <a:p>
            <a:r>
              <a:rPr lang="en-US" altLang="zh-CN" sz="2000"/>
              <a:t>    	a1  b2  c2</a:t>
            </a:r>
          </a:p>
          <a:p>
            <a:r>
              <a:rPr lang="en-US" altLang="zh-CN" sz="2000"/>
              <a:t>    	a2  b2  c1</a:t>
            </a:r>
          </a:p>
        </p:txBody>
      </p:sp>
      <p:sp>
        <p:nvSpPr>
          <p:cNvPr id="59402" name="Text Box 10"/>
          <p:cNvSpPr txBox="1">
            <a:spLocks noChangeArrowheads="1"/>
          </p:cNvSpPr>
          <p:nvPr/>
        </p:nvSpPr>
        <p:spPr bwMode="auto">
          <a:xfrm>
            <a:off x="3008313" y="5016500"/>
            <a:ext cx="2257425" cy="7318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zh-CN" sz="2000"/>
              <a:t>R </a:t>
            </a:r>
            <a:r>
              <a:rPr lang="en-US" altLang="zh-CN" sz="2200"/>
              <a:t>-</a:t>
            </a:r>
            <a:r>
              <a:rPr lang="en-US" altLang="zh-CN" sz="2000"/>
              <a:t> S</a:t>
            </a:r>
            <a:r>
              <a:rPr lang="en-US" altLang="zh-CN" sz="2200"/>
              <a:t> </a:t>
            </a:r>
            <a:r>
              <a:rPr lang="en-US" altLang="zh-CN" sz="2000"/>
              <a:t>: </a:t>
            </a:r>
            <a:r>
              <a:rPr lang="en-US" altLang="zh-CN" sz="2000" u="sng"/>
              <a:t>A    B    C</a:t>
            </a:r>
          </a:p>
          <a:p>
            <a:r>
              <a:rPr lang="en-US" altLang="zh-CN" sz="2000"/>
              <a:t>           a1   b1  c1  </a:t>
            </a:r>
          </a:p>
        </p:txBody>
      </p:sp>
      <p:sp>
        <p:nvSpPr>
          <p:cNvPr id="59403" name="Text Box 11"/>
          <p:cNvSpPr txBox="1">
            <a:spLocks noChangeArrowheads="1"/>
          </p:cNvSpPr>
          <p:nvPr/>
        </p:nvSpPr>
        <p:spPr bwMode="auto">
          <a:xfrm>
            <a:off x="5711825" y="1570038"/>
            <a:ext cx="2619375" cy="34750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zh-CN" sz="2000"/>
              <a:t>R ×  S </a:t>
            </a:r>
            <a:r>
              <a:rPr lang="en-US" altLang="zh-CN" sz="2200"/>
              <a:t>:</a:t>
            </a:r>
          </a:p>
          <a:p>
            <a:r>
              <a:rPr lang="en-US" altLang="zh-CN" sz="2000" u="sng"/>
              <a:t>A    B   C    A    B    C</a:t>
            </a:r>
          </a:p>
          <a:p>
            <a:r>
              <a:rPr lang="en-US" altLang="zh-CN" sz="2000"/>
              <a:t>a1  b1  c1  a1  b2  c2</a:t>
            </a:r>
          </a:p>
          <a:p>
            <a:r>
              <a:rPr lang="en-US" altLang="zh-CN" sz="2000"/>
              <a:t>a1  b1  c1  a1  b3  c2</a:t>
            </a:r>
          </a:p>
          <a:p>
            <a:r>
              <a:rPr lang="en-US" altLang="zh-CN" sz="2000"/>
              <a:t>a1  b1  c1  a2  b2  c1</a:t>
            </a:r>
          </a:p>
          <a:p>
            <a:r>
              <a:rPr lang="en-US" altLang="zh-CN" sz="2000"/>
              <a:t>a1  b2  c2  a1  b2  c2</a:t>
            </a:r>
          </a:p>
          <a:p>
            <a:r>
              <a:rPr lang="en-US" altLang="zh-CN" sz="2000"/>
              <a:t>a1  b2  c2  a1  b3  c2</a:t>
            </a:r>
          </a:p>
          <a:p>
            <a:r>
              <a:rPr lang="en-US" altLang="zh-CN" sz="2000"/>
              <a:t>a1  b2  c2  a2  b2  c1</a:t>
            </a:r>
          </a:p>
          <a:p>
            <a:r>
              <a:rPr lang="en-US" altLang="zh-CN" sz="2000"/>
              <a:t>a2  b2  c1  a1  b2  c2</a:t>
            </a:r>
          </a:p>
          <a:p>
            <a:r>
              <a:rPr lang="en-US" altLang="zh-CN" sz="2000"/>
              <a:t>a2  b2  c1  a1  b3  c2</a:t>
            </a:r>
          </a:p>
          <a:p>
            <a:r>
              <a:rPr lang="en-US" altLang="zh-CN" sz="2000"/>
              <a:t>a2  b2  c1  a2  b2  c1 </a:t>
            </a:r>
          </a:p>
        </p:txBody>
      </p:sp>
      <p:sp>
        <p:nvSpPr>
          <p:cNvPr id="59404" name="Rectangle 12"/>
          <p:cNvSpPr>
            <a:spLocks noChangeArrowheads="1"/>
          </p:cNvSpPr>
          <p:nvPr/>
        </p:nvSpPr>
        <p:spPr bwMode="auto">
          <a:xfrm>
            <a:off x="304800" y="914400"/>
            <a:ext cx="8326438"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r>
              <a:rPr lang="en-US" altLang="zh-CN" sz="2400"/>
              <a:t>【</a:t>
            </a:r>
            <a:r>
              <a:rPr lang="zh-CN" altLang="en-US" sz="2400"/>
              <a:t>例</a:t>
            </a:r>
            <a:r>
              <a:rPr lang="en-US" altLang="zh-CN" sz="2400"/>
              <a:t>2.3】</a:t>
            </a:r>
            <a:r>
              <a:rPr lang="zh-CN" altLang="en-US" sz="2400"/>
              <a:t>：有关系</a:t>
            </a:r>
            <a:r>
              <a:rPr lang="en-US" altLang="zh-CN" sz="2400"/>
              <a:t>R</a:t>
            </a:r>
            <a:r>
              <a:rPr lang="zh-CN" altLang="en-US" sz="2400"/>
              <a:t>和</a:t>
            </a:r>
            <a:r>
              <a:rPr lang="en-US" altLang="zh-CN" sz="2400"/>
              <a:t>S</a:t>
            </a:r>
            <a:r>
              <a:rPr lang="zh-CN" altLang="en-US" sz="2400"/>
              <a:t>，求</a:t>
            </a:r>
            <a:r>
              <a:rPr lang="en-US" altLang="zh-CN" sz="2400"/>
              <a:t>R</a:t>
            </a:r>
            <a:r>
              <a:rPr lang="zh-CN" altLang="en-US" sz="2400"/>
              <a:t>与的并、交、差和笛卡尔积。</a:t>
            </a:r>
            <a:r>
              <a:rPr lang="zh-CN" altLang="en-US"/>
              <a:t> </a:t>
            </a: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页脚占位符 3"/>
          <p:cNvSpPr>
            <a:spLocks noGrp="1"/>
          </p:cNvSpPr>
          <p:nvPr>
            <p:ph type="ftr" sz="quarter" idx="10"/>
          </p:nvPr>
        </p:nvSpPr>
        <p:spPr/>
        <p:txBody>
          <a:bodyPr/>
          <a:lstStyle/>
          <a:p>
            <a:r>
              <a:rPr lang="en-US" altLang="zh-CN"/>
              <a:t>     </a:t>
            </a:r>
            <a:r>
              <a:rPr lang="en-US" altLang="zh-CN" b="0"/>
              <a:t> </a:t>
            </a:r>
            <a:r>
              <a:rPr lang="zh-CN" altLang="en-US" b="0"/>
              <a:t>清华大学出版社</a:t>
            </a:r>
          </a:p>
        </p:txBody>
      </p:sp>
      <p:sp>
        <p:nvSpPr>
          <p:cNvPr id="58370" name="Rectangle 2"/>
          <p:cNvSpPr>
            <a:spLocks noGrp="1" noChangeArrowheads="1"/>
          </p:cNvSpPr>
          <p:nvPr>
            <p:ph type="title"/>
          </p:nvPr>
        </p:nvSpPr>
        <p:spPr/>
        <p:txBody>
          <a:bodyPr/>
          <a:lstStyle/>
          <a:p>
            <a:r>
              <a:rPr lang="en-US" altLang="zh-CN" b="1"/>
              <a:t>2.3.3</a:t>
            </a:r>
            <a:r>
              <a:rPr lang="zh-CN" altLang="en-US" b="1"/>
              <a:t>专门的关系运算</a:t>
            </a:r>
          </a:p>
        </p:txBody>
      </p:sp>
      <p:sp>
        <p:nvSpPr>
          <p:cNvPr id="58371" name="Rectangle 3"/>
          <p:cNvSpPr>
            <a:spLocks noGrp="1" noChangeArrowheads="1"/>
          </p:cNvSpPr>
          <p:nvPr>
            <p:ph type="body" idx="1"/>
          </p:nvPr>
        </p:nvSpPr>
        <p:spPr/>
        <p:txBody>
          <a:bodyPr/>
          <a:lstStyle/>
          <a:p>
            <a:pPr lvl="1"/>
            <a:r>
              <a:rPr lang="zh-CN" altLang="en-US" sz="2400" b="1"/>
              <a:t>四类：选择，投影，连接，除； </a:t>
            </a:r>
          </a:p>
          <a:p>
            <a:pPr lvl="1"/>
            <a:r>
              <a:rPr lang="zh-CN" altLang="en-US" sz="2400" b="1"/>
              <a:t>几个特殊记号：</a:t>
            </a:r>
          </a:p>
          <a:p>
            <a:pPr lvl="2">
              <a:buFontTx/>
              <a:buNone/>
            </a:pPr>
            <a:r>
              <a:rPr lang="zh-CN" altLang="en-US" b="1"/>
              <a:t>（</a:t>
            </a:r>
            <a:r>
              <a:rPr lang="en-US" altLang="zh-CN" b="1"/>
              <a:t>1</a:t>
            </a:r>
            <a:r>
              <a:rPr lang="zh-CN" altLang="en-US" b="1"/>
              <a:t>）</a:t>
            </a:r>
            <a:r>
              <a:rPr lang="en-US" altLang="zh-CN" b="1"/>
              <a:t>R(A1</a:t>
            </a:r>
            <a:r>
              <a:rPr lang="zh-CN" altLang="en-US" b="1"/>
              <a:t>，</a:t>
            </a:r>
            <a:r>
              <a:rPr lang="en-US" altLang="zh-CN" b="1"/>
              <a:t>A2</a:t>
            </a:r>
            <a:r>
              <a:rPr lang="zh-CN" altLang="en-US" b="1"/>
              <a:t>，</a:t>
            </a:r>
            <a:r>
              <a:rPr lang="en-US" altLang="zh-CN" b="1"/>
              <a:t>…An) </a:t>
            </a:r>
            <a:r>
              <a:rPr lang="zh-CN" altLang="en-US" b="1"/>
              <a:t>关系模式；</a:t>
            </a:r>
          </a:p>
          <a:p>
            <a:pPr lvl="2">
              <a:buFontTx/>
              <a:buNone/>
            </a:pPr>
            <a:r>
              <a:rPr lang="zh-CN" altLang="en-US" b="1"/>
              <a:t>（</a:t>
            </a:r>
            <a:r>
              <a:rPr lang="en-US" altLang="zh-CN" b="1"/>
              <a:t>2</a:t>
            </a:r>
            <a:r>
              <a:rPr lang="zh-CN" altLang="en-US" b="1"/>
              <a:t>）</a:t>
            </a:r>
            <a:r>
              <a:rPr lang="en-US" altLang="zh-CN" b="1"/>
              <a:t>t ∈ R: t</a:t>
            </a:r>
            <a:r>
              <a:rPr lang="zh-CN" altLang="en-US" b="1"/>
              <a:t>是关系</a:t>
            </a:r>
            <a:r>
              <a:rPr lang="en-US" altLang="zh-CN" b="1"/>
              <a:t>R</a:t>
            </a:r>
            <a:r>
              <a:rPr lang="zh-CN" altLang="en-US" b="1"/>
              <a:t>的一个元组 </a:t>
            </a:r>
          </a:p>
          <a:p>
            <a:pPr lvl="2">
              <a:buFontTx/>
              <a:buNone/>
            </a:pPr>
            <a:r>
              <a:rPr lang="zh-CN" altLang="en-US" b="1"/>
              <a:t>（</a:t>
            </a:r>
            <a:r>
              <a:rPr lang="en-US" altLang="zh-CN" b="1"/>
              <a:t>3</a:t>
            </a:r>
            <a:r>
              <a:rPr lang="zh-CN" altLang="en-US" b="1"/>
              <a:t>）</a:t>
            </a:r>
            <a:r>
              <a:rPr lang="en-US" altLang="zh-CN" b="1"/>
              <a:t>t[A]:  </a:t>
            </a:r>
            <a:r>
              <a:rPr lang="zh-CN" altLang="en-US" b="1"/>
              <a:t>是元组</a:t>
            </a:r>
            <a:r>
              <a:rPr lang="en-US" altLang="zh-CN" b="1"/>
              <a:t>t</a:t>
            </a:r>
            <a:r>
              <a:rPr lang="zh-CN" altLang="en-US" b="1"/>
              <a:t>在属性</a:t>
            </a:r>
            <a:r>
              <a:rPr lang="en-US" altLang="zh-CN" b="1"/>
              <a:t>A</a:t>
            </a:r>
            <a:r>
              <a:rPr lang="zh-CN" altLang="en-US" b="1"/>
              <a:t>上的分量（值）</a:t>
            </a:r>
          </a:p>
          <a:p>
            <a:pPr lvl="2">
              <a:buFontTx/>
              <a:buNone/>
            </a:pPr>
            <a:r>
              <a:rPr lang="zh-CN" altLang="en-US" b="1"/>
              <a:t>（</a:t>
            </a:r>
            <a:r>
              <a:rPr lang="en-US" altLang="zh-CN" b="1"/>
              <a:t>4</a:t>
            </a:r>
            <a:r>
              <a:rPr lang="zh-CN" altLang="en-US" b="1"/>
              <a:t>）</a:t>
            </a:r>
            <a:r>
              <a:rPr lang="en-US" altLang="zh-CN" b="1"/>
              <a:t>R</a:t>
            </a:r>
            <a:r>
              <a:rPr lang="zh-CN" altLang="en-US" b="1"/>
              <a:t>为</a:t>
            </a:r>
            <a:r>
              <a:rPr lang="en-US" altLang="zh-CN" b="1"/>
              <a:t>n</a:t>
            </a:r>
            <a:r>
              <a:rPr lang="zh-CN" altLang="en-US" b="1"/>
              <a:t>目，</a:t>
            </a:r>
            <a:r>
              <a:rPr lang="en-US" altLang="zh-CN" b="1"/>
              <a:t>S</a:t>
            </a:r>
            <a:r>
              <a:rPr lang="zh-CN" altLang="en-US" b="1"/>
              <a:t>为</a:t>
            </a:r>
            <a:r>
              <a:rPr lang="en-US" altLang="zh-CN" b="1"/>
              <a:t>m</a:t>
            </a:r>
            <a:r>
              <a:rPr lang="zh-CN" altLang="en-US" b="1"/>
              <a:t>目。</a:t>
            </a:r>
            <a:r>
              <a:rPr lang="en-US" altLang="zh-CN" b="1"/>
              <a:t>tr ∈ R</a:t>
            </a:r>
            <a:r>
              <a:rPr lang="zh-CN" altLang="en-US" b="1"/>
              <a:t>， </a:t>
            </a:r>
            <a:r>
              <a:rPr lang="en-US" altLang="zh-CN" b="1"/>
              <a:t>ts ∈ S</a:t>
            </a:r>
            <a:r>
              <a:rPr lang="zh-CN" altLang="en-US" b="1"/>
              <a:t>， </a:t>
            </a:r>
            <a:r>
              <a:rPr lang="en-US" altLang="zh-CN" b="1"/>
              <a:t>tr ts</a:t>
            </a:r>
            <a:r>
              <a:rPr lang="zh-CN" altLang="en-US" b="1"/>
              <a:t>称为元组的连接。它是一个</a:t>
            </a:r>
            <a:r>
              <a:rPr lang="en-US" altLang="zh-CN" b="1"/>
              <a:t>n+m</a:t>
            </a:r>
            <a:r>
              <a:rPr lang="zh-CN" altLang="en-US" b="1"/>
              <a:t>列的元组，前</a:t>
            </a:r>
            <a:r>
              <a:rPr lang="en-US" altLang="zh-CN" b="1"/>
              <a:t>n</a:t>
            </a:r>
            <a:r>
              <a:rPr lang="zh-CN" altLang="en-US" b="1"/>
              <a:t>个分量为</a:t>
            </a:r>
            <a:r>
              <a:rPr lang="en-US" altLang="zh-CN" b="1"/>
              <a:t>R</a:t>
            </a:r>
            <a:r>
              <a:rPr lang="zh-CN" altLang="en-US" b="1"/>
              <a:t>中的一个</a:t>
            </a:r>
            <a:r>
              <a:rPr lang="en-US" altLang="zh-CN" b="1"/>
              <a:t>n</a:t>
            </a:r>
            <a:r>
              <a:rPr lang="zh-CN" altLang="en-US" b="1"/>
              <a:t>元组，后</a:t>
            </a:r>
            <a:r>
              <a:rPr lang="en-US" altLang="zh-CN" b="1"/>
              <a:t>m</a:t>
            </a:r>
            <a:r>
              <a:rPr lang="zh-CN" altLang="en-US" b="1"/>
              <a:t>个分量为</a:t>
            </a:r>
            <a:r>
              <a:rPr lang="en-US" altLang="zh-CN" b="1"/>
              <a:t>S</a:t>
            </a:r>
            <a:r>
              <a:rPr lang="zh-CN" altLang="en-US" b="1"/>
              <a:t>中的一个</a:t>
            </a:r>
            <a:r>
              <a:rPr lang="en-US" altLang="zh-CN" b="1"/>
              <a:t>m</a:t>
            </a:r>
            <a:r>
              <a:rPr lang="zh-CN" altLang="en-US" b="1"/>
              <a:t>元组。 </a:t>
            </a:r>
          </a:p>
          <a:p>
            <a:pPr lvl="2">
              <a:buFontTx/>
              <a:buNone/>
            </a:pPr>
            <a:r>
              <a:rPr lang="zh-CN" altLang="en-US" b="1"/>
              <a:t>（</a:t>
            </a:r>
            <a:r>
              <a:rPr lang="en-US" altLang="zh-CN" b="1"/>
              <a:t>5</a:t>
            </a:r>
            <a:r>
              <a:rPr lang="zh-CN" altLang="en-US" b="1"/>
              <a:t>）象集（</a:t>
            </a:r>
            <a:r>
              <a:rPr lang="en-US" altLang="zh-CN" b="1"/>
              <a:t>Images Set</a:t>
            </a:r>
            <a:r>
              <a:rPr lang="zh-CN" altLang="en-US" b="1"/>
              <a:t>）：</a:t>
            </a:r>
          </a:p>
          <a:p>
            <a:endParaRPr lang="en-US" altLang="zh-CN"/>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页脚占位符 3"/>
          <p:cNvSpPr>
            <a:spLocks noGrp="1"/>
          </p:cNvSpPr>
          <p:nvPr>
            <p:ph type="ftr" sz="quarter" idx="10"/>
          </p:nvPr>
        </p:nvSpPr>
        <p:spPr/>
        <p:txBody>
          <a:bodyPr/>
          <a:lstStyle/>
          <a:p>
            <a:r>
              <a:rPr lang="en-US" altLang="zh-CN"/>
              <a:t>     </a:t>
            </a:r>
            <a:r>
              <a:rPr lang="en-US" altLang="zh-CN" b="0"/>
              <a:t> </a:t>
            </a:r>
            <a:r>
              <a:rPr lang="zh-CN" altLang="en-US" b="0"/>
              <a:t>清华大学出版社</a:t>
            </a:r>
          </a:p>
        </p:txBody>
      </p:sp>
      <p:sp>
        <p:nvSpPr>
          <p:cNvPr id="62466" name="Rectangle 2"/>
          <p:cNvSpPr>
            <a:spLocks noGrp="1" noChangeArrowheads="1"/>
          </p:cNvSpPr>
          <p:nvPr>
            <p:ph type="title"/>
          </p:nvPr>
        </p:nvSpPr>
        <p:spPr/>
        <p:txBody>
          <a:bodyPr/>
          <a:lstStyle/>
          <a:p>
            <a:r>
              <a:rPr lang="zh-CN" altLang="en-US" b="1"/>
              <a:t>专门的关系运算（续）</a:t>
            </a:r>
          </a:p>
        </p:txBody>
      </p:sp>
      <p:sp>
        <p:nvSpPr>
          <p:cNvPr id="62467" name="Rectangle 3"/>
          <p:cNvSpPr>
            <a:spLocks noGrp="1" noChangeArrowheads="1"/>
          </p:cNvSpPr>
          <p:nvPr>
            <p:ph type="body" idx="1"/>
          </p:nvPr>
        </p:nvSpPr>
        <p:spPr/>
        <p:txBody>
          <a:bodyPr/>
          <a:lstStyle/>
          <a:p>
            <a:r>
              <a:rPr lang="en-US" altLang="zh-CN" b="1"/>
              <a:t>5.</a:t>
            </a:r>
            <a:r>
              <a:rPr lang="zh-CN" altLang="en-US" b="1"/>
              <a:t>象集（</a:t>
            </a:r>
            <a:r>
              <a:rPr lang="en-US" altLang="zh-CN" b="1"/>
              <a:t>Images Set</a:t>
            </a:r>
            <a:r>
              <a:rPr lang="zh-CN" altLang="en-US" b="1"/>
              <a:t>）：</a:t>
            </a:r>
            <a:endParaRPr lang="zh-CN" altLang="en-US"/>
          </a:p>
          <a:p>
            <a:r>
              <a:rPr lang="zh-CN" altLang="en-US"/>
              <a:t>给定关系</a:t>
            </a:r>
            <a:r>
              <a:rPr lang="en-US" altLang="zh-CN"/>
              <a:t>R(X, Z), X</a:t>
            </a:r>
            <a:r>
              <a:rPr lang="zh-CN" altLang="en-US"/>
              <a:t>和</a:t>
            </a:r>
            <a:r>
              <a:rPr lang="en-US" altLang="zh-CN"/>
              <a:t>Z</a:t>
            </a:r>
            <a:r>
              <a:rPr lang="zh-CN" altLang="en-US"/>
              <a:t>为属性组。定义，当</a:t>
            </a:r>
            <a:r>
              <a:rPr lang="en-US" altLang="zh-CN"/>
              <a:t>t[X]=x</a:t>
            </a:r>
            <a:r>
              <a:rPr lang="zh-CN" altLang="en-US"/>
              <a:t>时，</a:t>
            </a:r>
            <a:r>
              <a:rPr lang="en-US" altLang="zh-CN"/>
              <a:t>x</a:t>
            </a:r>
            <a:r>
              <a:rPr lang="zh-CN" altLang="en-US"/>
              <a:t>在</a:t>
            </a:r>
            <a:r>
              <a:rPr lang="en-US" altLang="zh-CN"/>
              <a:t>R</a:t>
            </a:r>
            <a:r>
              <a:rPr lang="zh-CN" altLang="en-US"/>
              <a:t>中的象集为：</a:t>
            </a:r>
            <a:r>
              <a:rPr lang="en-US" altLang="zh-CN"/>
              <a:t>Zx={t[Z]| t</a:t>
            </a:r>
            <a:r>
              <a:rPr lang="en-US" altLang="zh-CN" sz="2800"/>
              <a:t> </a:t>
            </a:r>
            <a:r>
              <a:rPr lang="en-US" altLang="zh-CN"/>
              <a:t>∈R, t[X]=x} </a:t>
            </a:r>
          </a:p>
          <a:p>
            <a:r>
              <a:rPr lang="zh-CN" altLang="en-US"/>
              <a:t>即：</a:t>
            </a:r>
            <a:r>
              <a:rPr lang="en-US" altLang="zh-CN"/>
              <a:t>R</a:t>
            </a:r>
            <a:r>
              <a:rPr lang="zh-CN" altLang="en-US"/>
              <a:t>中属性</a:t>
            </a:r>
            <a:r>
              <a:rPr lang="en-US" altLang="zh-CN"/>
              <a:t>X</a:t>
            </a:r>
            <a:r>
              <a:rPr lang="zh-CN" altLang="en-US"/>
              <a:t>为</a:t>
            </a:r>
            <a:r>
              <a:rPr lang="en-US" altLang="zh-CN"/>
              <a:t>x</a:t>
            </a:r>
            <a:r>
              <a:rPr lang="zh-CN" altLang="en-US"/>
              <a:t>的元组的</a:t>
            </a:r>
            <a:r>
              <a:rPr lang="en-US" altLang="zh-CN"/>
              <a:t>Z</a:t>
            </a:r>
            <a:r>
              <a:rPr lang="zh-CN" altLang="en-US"/>
              <a:t>分量的集合</a:t>
            </a:r>
          </a:p>
          <a:p>
            <a:endParaRPr lang="en-US" altLang="zh-CN"/>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页脚占位符 3"/>
          <p:cNvSpPr>
            <a:spLocks noGrp="1"/>
          </p:cNvSpPr>
          <p:nvPr>
            <p:ph type="ftr" sz="quarter" idx="10"/>
          </p:nvPr>
        </p:nvSpPr>
        <p:spPr/>
        <p:txBody>
          <a:bodyPr/>
          <a:lstStyle/>
          <a:p>
            <a:r>
              <a:rPr lang="en-US" altLang="zh-CN"/>
              <a:t>     </a:t>
            </a:r>
            <a:r>
              <a:rPr lang="en-US" altLang="zh-CN" b="0"/>
              <a:t> </a:t>
            </a:r>
            <a:r>
              <a:rPr lang="zh-CN" altLang="en-US" b="0"/>
              <a:t>清华大学出版社</a:t>
            </a:r>
          </a:p>
        </p:txBody>
      </p:sp>
      <p:sp>
        <p:nvSpPr>
          <p:cNvPr id="15362" name="Rectangle 2"/>
          <p:cNvSpPr>
            <a:spLocks noGrp="1" noChangeArrowheads="1"/>
          </p:cNvSpPr>
          <p:nvPr>
            <p:ph type="title"/>
          </p:nvPr>
        </p:nvSpPr>
        <p:spPr/>
        <p:txBody>
          <a:bodyPr/>
          <a:lstStyle/>
          <a:p>
            <a:r>
              <a:rPr lang="en-US" altLang="zh-CN" b="1"/>
              <a:t>2.1</a:t>
            </a:r>
            <a:r>
              <a:rPr lang="zh-CN" altLang="en-US" b="1"/>
              <a:t>关系数据模型</a:t>
            </a:r>
          </a:p>
        </p:txBody>
      </p:sp>
      <p:sp>
        <p:nvSpPr>
          <p:cNvPr id="15363" name="Rectangle 3"/>
          <p:cNvSpPr>
            <a:spLocks noGrp="1" noChangeArrowheads="1"/>
          </p:cNvSpPr>
          <p:nvPr>
            <p:ph type="body" idx="1"/>
          </p:nvPr>
        </p:nvSpPr>
        <p:spPr/>
        <p:txBody>
          <a:bodyPr/>
          <a:lstStyle/>
          <a:p>
            <a:r>
              <a:rPr lang="zh-CN" altLang="en-US" b="1"/>
              <a:t>关系数据模型概述</a:t>
            </a:r>
          </a:p>
          <a:p>
            <a:r>
              <a:rPr lang="zh-CN" altLang="en-US" b="1"/>
              <a:t>关系数据结构及形式化定义</a:t>
            </a:r>
          </a:p>
          <a:p>
            <a:r>
              <a:rPr lang="zh-CN" altLang="en-US" b="1"/>
              <a:t>关系完整性</a:t>
            </a:r>
          </a:p>
          <a:p>
            <a:endParaRPr lang="zh-CN" altLang="en-US" b="1"/>
          </a:p>
          <a:p>
            <a:endParaRPr lang="en-US" altLang="zh-CN"/>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页脚占位符 3"/>
          <p:cNvSpPr>
            <a:spLocks noGrp="1"/>
          </p:cNvSpPr>
          <p:nvPr>
            <p:ph type="ftr" sz="quarter" idx="10"/>
          </p:nvPr>
        </p:nvSpPr>
        <p:spPr/>
        <p:txBody>
          <a:bodyPr/>
          <a:lstStyle/>
          <a:p>
            <a:r>
              <a:rPr lang="en-US" altLang="zh-CN"/>
              <a:t>     </a:t>
            </a:r>
            <a:r>
              <a:rPr lang="en-US" altLang="zh-CN" b="0"/>
              <a:t> </a:t>
            </a:r>
            <a:r>
              <a:rPr lang="zh-CN" altLang="en-US" b="0"/>
              <a:t>清华大学出版社</a:t>
            </a:r>
          </a:p>
        </p:txBody>
      </p:sp>
      <p:sp>
        <p:nvSpPr>
          <p:cNvPr id="63490" name="Rectangle 2"/>
          <p:cNvSpPr>
            <a:spLocks noGrp="1" noChangeArrowheads="1"/>
          </p:cNvSpPr>
          <p:nvPr>
            <p:ph type="title"/>
          </p:nvPr>
        </p:nvSpPr>
        <p:spPr/>
        <p:txBody>
          <a:bodyPr/>
          <a:lstStyle/>
          <a:p>
            <a:r>
              <a:rPr lang="zh-CN" altLang="en-US" b="1"/>
              <a:t>专门的关系运算（续）</a:t>
            </a:r>
          </a:p>
        </p:txBody>
      </p:sp>
      <p:pic>
        <p:nvPicPr>
          <p:cNvPr id="63491" name="Picture 3"/>
          <p:cNvPicPr>
            <a:picLocks noGrp="1" noChangeAspect="1" noChangeArrowheads="1"/>
          </p:cNvPicPr>
          <p:nvPr>
            <p:ph type="body" idx="1"/>
          </p:nvPr>
        </p:nvPicPr>
        <p:blipFill>
          <a:blip r:embed="rId2">
            <a:extLst>
              <a:ext uri="{28A0092B-C50C-407E-A947-70E740481C1C}">
                <a14:useLocalDpi xmlns:a14="http://schemas.microsoft.com/office/drawing/2010/main" val="0"/>
              </a:ext>
            </a:extLst>
          </a:blip>
          <a:srcRect/>
          <a:stretch>
            <a:fillRect/>
          </a:stretch>
        </p:blipFill>
        <p:spPr>
          <a:xfrm>
            <a:off x="304800" y="1295400"/>
            <a:ext cx="8534400" cy="1447800"/>
          </a:xfrm>
        </p:spPr>
      </p:pic>
      <p:pic>
        <p:nvPicPr>
          <p:cNvPr id="63492"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5800" y="2971800"/>
            <a:ext cx="8001000" cy="2743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页脚占位符 3"/>
          <p:cNvSpPr>
            <a:spLocks noGrp="1"/>
          </p:cNvSpPr>
          <p:nvPr>
            <p:ph type="ftr" sz="quarter" idx="10"/>
          </p:nvPr>
        </p:nvSpPr>
        <p:spPr/>
        <p:txBody>
          <a:bodyPr/>
          <a:lstStyle/>
          <a:p>
            <a:r>
              <a:rPr lang="en-US" altLang="zh-CN"/>
              <a:t>     </a:t>
            </a:r>
            <a:r>
              <a:rPr lang="en-US" altLang="zh-CN" b="0"/>
              <a:t> </a:t>
            </a:r>
            <a:r>
              <a:rPr lang="zh-CN" altLang="en-US" b="0"/>
              <a:t>清华大学出版社</a:t>
            </a:r>
          </a:p>
        </p:txBody>
      </p:sp>
      <p:sp>
        <p:nvSpPr>
          <p:cNvPr id="64514" name="Rectangle 2"/>
          <p:cNvSpPr>
            <a:spLocks noGrp="1" noChangeArrowheads="1"/>
          </p:cNvSpPr>
          <p:nvPr>
            <p:ph type="title"/>
          </p:nvPr>
        </p:nvSpPr>
        <p:spPr/>
        <p:txBody>
          <a:bodyPr/>
          <a:lstStyle/>
          <a:p>
            <a:r>
              <a:rPr lang="zh-CN" altLang="en-US" b="1"/>
              <a:t>专门的关系运算（续）</a:t>
            </a:r>
          </a:p>
        </p:txBody>
      </p:sp>
      <p:pic>
        <p:nvPicPr>
          <p:cNvPr id="64515" name="Picture 3"/>
          <p:cNvPicPr>
            <a:picLocks noGrp="1" noChangeAspect="1" noChangeArrowheads="1"/>
          </p:cNvPicPr>
          <p:nvPr>
            <p:ph type="body" idx="1"/>
          </p:nvPr>
        </p:nvPicPr>
        <p:blipFill>
          <a:blip r:embed="rId2">
            <a:extLst>
              <a:ext uri="{28A0092B-C50C-407E-A947-70E740481C1C}">
                <a14:useLocalDpi xmlns:a14="http://schemas.microsoft.com/office/drawing/2010/main" val="0"/>
              </a:ext>
            </a:extLst>
          </a:blip>
          <a:srcRect/>
          <a:stretch>
            <a:fillRect/>
          </a:stretch>
        </p:blipFill>
        <p:spPr>
          <a:xfrm>
            <a:off x="381000" y="1295400"/>
            <a:ext cx="8534400" cy="4572000"/>
          </a:xfrm>
        </p:spPr>
      </p:pic>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页脚占位符 4"/>
          <p:cNvSpPr>
            <a:spLocks noGrp="1"/>
          </p:cNvSpPr>
          <p:nvPr>
            <p:ph type="ftr" sz="quarter" idx="10"/>
          </p:nvPr>
        </p:nvSpPr>
        <p:spPr/>
        <p:txBody>
          <a:bodyPr/>
          <a:lstStyle/>
          <a:p>
            <a:r>
              <a:rPr lang="en-US" altLang="zh-CN"/>
              <a:t>     </a:t>
            </a:r>
            <a:r>
              <a:rPr lang="en-US" altLang="zh-CN" b="0"/>
              <a:t> </a:t>
            </a:r>
            <a:r>
              <a:rPr lang="zh-CN" altLang="en-US" b="0"/>
              <a:t>清华大学出版社</a:t>
            </a:r>
          </a:p>
        </p:txBody>
      </p:sp>
      <p:sp>
        <p:nvSpPr>
          <p:cNvPr id="68610" name="Rectangle 2"/>
          <p:cNvSpPr>
            <a:spLocks noGrp="1" noChangeArrowheads="1"/>
          </p:cNvSpPr>
          <p:nvPr>
            <p:ph type="title"/>
          </p:nvPr>
        </p:nvSpPr>
        <p:spPr/>
        <p:txBody>
          <a:bodyPr/>
          <a:lstStyle/>
          <a:p>
            <a:r>
              <a:rPr lang="zh-CN" altLang="en-US" b="1"/>
              <a:t>专门的关系运算（续）</a:t>
            </a:r>
          </a:p>
        </p:txBody>
      </p:sp>
      <p:sp>
        <p:nvSpPr>
          <p:cNvPr id="68611" name="Rectangle 3"/>
          <p:cNvSpPr>
            <a:spLocks noGrp="1" noChangeArrowheads="1"/>
          </p:cNvSpPr>
          <p:nvPr>
            <p:ph type="body" sz="half" idx="1"/>
          </p:nvPr>
        </p:nvSpPr>
        <p:spPr>
          <a:xfrm>
            <a:off x="609600" y="1447800"/>
            <a:ext cx="7923213" cy="5076825"/>
          </a:xfrm>
        </p:spPr>
        <p:txBody>
          <a:bodyPr/>
          <a:lstStyle/>
          <a:p>
            <a:pPr lvl="1"/>
            <a:r>
              <a:rPr lang="zh-CN" altLang="en-US" sz="2600" b="1"/>
              <a:t>连接</a:t>
            </a:r>
            <a:r>
              <a:rPr lang="en-US" altLang="zh-CN" sz="2600" b="1"/>
              <a:t>(Join  JN)</a:t>
            </a:r>
            <a:r>
              <a:rPr lang="zh-CN" altLang="en-US" sz="2600" b="1"/>
              <a:t>：在两个关系的笛卡尔积上选择满足条件的元组</a:t>
            </a:r>
          </a:p>
          <a:p>
            <a:pPr lvl="2"/>
            <a:r>
              <a:rPr lang="en-US" altLang="zh-CN" sz="2600" b="1"/>
              <a:t>R     S= σR.A θ S.B(R × S)    </a:t>
            </a:r>
          </a:p>
          <a:p>
            <a:pPr>
              <a:buFontTx/>
              <a:buNone/>
            </a:pPr>
            <a:r>
              <a:rPr lang="en-US" altLang="zh-CN"/>
              <a:t>       </a:t>
            </a:r>
            <a:r>
              <a:rPr lang="zh-CN" altLang="en-US" sz="2800"/>
              <a:t>是从关系</a:t>
            </a:r>
            <a:r>
              <a:rPr lang="en-US" altLang="zh-CN" sz="2800"/>
              <a:t>R</a:t>
            </a:r>
            <a:r>
              <a:rPr lang="zh-CN" altLang="en-US" sz="2800"/>
              <a:t>与</a:t>
            </a:r>
            <a:r>
              <a:rPr lang="en-US" altLang="zh-CN" sz="2800"/>
              <a:t>S</a:t>
            </a:r>
            <a:r>
              <a:rPr lang="zh-CN" altLang="en-US" sz="2800"/>
              <a:t>的笛卡儿积中，选取</a:t>
            </a:r>
            <a:r>
              <a:rPr lang="en-US" altLang="zh-CN" sz="2800"/>
              <a:t>R</a:t>
            </a:r>
            <a:r>
              <a:rPr lang="zh-CN" altLang="en-US" sz="2800"/>
              <a:t>的第</a:t>
            </a:r>
            <a:r>
              <a:rPr lang="en-US" altLang="zh-CN" sz="2800"/>
              <a:t>i</a:t>
            </a:r>
            <a:r>
              <a:rPr lang="zh-CN" altLang="en-US" sz="2800"/>
              <a:t>个属性和</a:t>
            </a:r>
            <a:r>
              <a:rPr lang="en-US" altLang="zh-CN" sz="2800"/>
              <a:t>S</a:t>
            </a:r>
            <a:r>
              <a:rPr lang="zh-CN" altLang="en-US" sz="2800"/>
              <a:t>的第</a:t>
            </a:r>
            <a:r>
              <a:rPr lang="en-US" altLang="zh-CN" sz="2800"/>
              <a:t>j</a:t>
            </a:r>
            <a:r>
              <a:rPr lang="zh-CN" altLang="en-US" sz="2800"/>
              <a:t>个属性值之间满足一定条件的元组，这些元组构成的关系是</a:t>
            </a:r>
            <a:r>
              <a:rPr lang="en-US" altLang="zh-CN" sz="2800"/>
              <a:t>R × S</a:t>
            </a:r>
            <a:r>
              <a:rPr lang="zh-CN" altLang="en-US" sz="2800"/>
              <a:t>的一个子集。</a:t>
            </a:r>
          </a:p>
          <a:p>
            <a:pPr>
              <a:buFontTx/>
              <a:buNone/>
            </a:pPr>
            <a:r>
              <a:rPr lang="zh-CN" altLang="en-US"/>
              <a:t>	     </a:t>
            </a:r>
            <a:r>
              <a:rPr lang="zh-CN" altLang="en-US" sz="2800"/>
              <a:t>此外连接还可以表示为</a:t>
            </a:r>
            <a:r>
              <a:rPr lang="zh-CN" altLang="en-US"/>
              <a:t>：</a:t>
            </a:r>
          </a:p>
          <a:p>
            <a:pPr>
              <a:buFontTx/>
              <a:buNone/>
            </a:pPr>
            <a:r>
              <a:rPr lang="zh-CN" altLang="en-US" sz="2800" b="1">
                <a:sym typeface="Wingdings" panose="05000000000000000000" pitchFamily="2" charset="2"/>
              </a:rPr>
              <a:t>    </a:t>
            </a:r>
            <a:r>
              <a:rPr lang="en-US" altLang="zh-CN" sz="2800" b="1">
                <a:sym typeface="Wingdings" panose="05000000000000000000" pitchFamily="2" charset="2"/>
              </a:rPr>
              <a:t>(R)JN R.</a:t>
            </a:r>
            <a:r>
              <a:rPr lang="en-US" altLang="zh-CN" sz="2800" b="1"/>
              <a:t>AθS.B</a:t>
            </a:r>
            <a:r>
              <a:rPr lang="en-US" altLang="zh-CN" sz="2800" b="1">
                <a:sym typeface="Wingdings" panose="05000000000000000000" pitchFamily="2" charset="2"/>
              </a:rPr>
              <a:t>(S)</a:t>
            </a:r>
            <a:r>
              <a:rPr lang="en-US" altLang="zh-CN" sz="2800" b="1"/>
              <a:t> </a:t>
            </a:r>
            <a:r>
              <a:rPr lang="zh-CN" altLang="en-US" sz="2800" b="1"/>
              <a:t>或</a:t>
            </a:r>
            <a:r>
              <a:rPr lang="en-US" altLang="zh-CN" sz="2800" b="1"/>
              <a:t>SL</a:t>
            </a:r>
            <a:r>
              <a:rPr lang="en-US" altLang="zh-CN" sz="2800" b="1">
                <a:sym typeface="Wingdings" panose="05000000000000000000" pitchFamily="2" charset="2"/>
              </a:rPr>
              <a:t> R.</a:t>
            </a:r>
            <a:r>
              <a:rPr lang="en-US" altLang="zh-CN" sz="2800" b="1"/>
              <a:t>AθS.B (R × S)	</a:t>
            </a:r>
          </a:p>
        </p:txBody>
      </p:sp>
      <p:sp>
        <p:nvSpPr>
          <p:cNvPr id="68612" name="Text Box 4"/>
          <p:cNvSpPr txBox="1">
            <a:spLocks noChangeArrowheads="1"/>
          </p:cNvSpPr>
          <p:nvPr/>
        </p:nvSpPr>
        <p:spPr bwMode="auto">
          <a:xfrm>
            <a:off x="3903663" y="5472113"/>
            <a:ext cx="184150" cy="4270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endParaRPr lang="zh-CN" altLang="zh-CN" sz="2200"/>
          </a:p>
        </p:txBody>
      </p:sp>
      <p:grpSp>
        <p:nvGrpSpPr>
          <p:cNvPr id="68613" name="Group 5"/>
          <p:cNvGrpSpPr>
            <a:grpSpLocks/>
          </p:cNvGrpSpPr>
          <p:nvPr/>
        </p:nvGrpSpPr>
        <p:grpSpPr bwMode="auto">
          <a:xfrm>
            <a:off x="1990725" y="2438400"/>
            <a:ext cx="600075" cy="385763"/>
            <a:chOff x="1158" y="1581"/>
            <a:chExt cx="378" cy="243"/>
          </a:xfrm>
        </p:grpSpPr>
        <p:grpSp>
          <p:nvGrpSpPr>
            <p:cNvPr id="68614" name="Group 6"/>
            <p:cNvGrpSpPr>
              <a:grpSpLocks/>
            </p:cNvGrpSpPr>
            <p:nvPr/>
          </p:nvGrpSpPr>
          <p:grpSpPr bwMode="auto">
            <a:xfrm>
              <a:off x="1279" y="1581"/>
              <a:ext cx="136" cy="91"/>
              <a:chOff x="2835" y="2523"/>
              <a:chExt cx="136" cy="91"/>
            </a:xfrm>
          </p:grpSpPr>
          <p:sp>
            <p:nvSpPr>
              <p:cNvPr id="68615" name="Line 7"/>
              <p:cNvSpPr>
                <a:spLocks noChangeShapeType="1"/>
              </p:cNvSpPr>
              <p:nvPr/>
            </p:nvSpPr>
            <p:spPr bwMode="auto">
              <a:xfrm>
                <a:off x="2835" y="2523"/>
                <a:ext cx="0" cy="91"/>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8616" name="Line 8"/>
              <p:cNvSpPr>
                <a:spLocks noChangeShapeType="1"/>
              </p:cNvSpPr>
              <p:nvPr/>
            </p:nvSpPr>
            <p:spPr bwMode="auto">
              <a:xfrm>
                <a:off x="2835" y="2523"/>
                <a:ext cx="136" cy="91"/>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8617" name="Line 9"/>
              <p:cNvSpPr>
                <a:spLocks noChangeShapeType="1"/>
              </p:cNvSpPr>
              <p:nvPr/>
            </p:nvSpPr>
            <p:spPr bwMode="auto">
              <a:xfrm flipV="1">
                <a:off x="2835" y="2523"/>
                <a:ext cx="136" cy="91"/>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8618" name="Line 10"/>
              <p:cNvSpPr>
                <a:spLocks noChangeShapeType="1"/>
              </p:cNvSpPr>
              <p:nvPr/>
            </p:nvSpPr>
            <p:spPr bwMode="auto">
              <a:xfrm>
                <a:off x="2971" y="2523"/>
                <a:ext cx="0" cy="91"/>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sp>
          <p:nvSpPr>
            <p:cNvPr id="68619" name="Text Box 11"/>
            <p:cNvSpPr txBox="1">
              <a:spLocks noChangeArrowheads="1"/>
            </p:cNvSpPr>
            <p:nvPr/>
          </p:nvSpPr>
          <p:spPr bwMode="auto">
            <a:xfrm>
              <a:off x="1158" y="1632"/>
              <a:ext cx="378" cy="1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zh-CN" sz="1400"/>
                <a:t>AθB</a:t>
              </a:r>
            </a:p>
          </p:txBody>
        </p:sp>
      </p:gr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页脚占位符 3"/>
          <p:cNvSpPr>
            <a:spLocks noGrp="1"/>
          </p:cNvSpPr>
          <p:nvPr>
            <p:ph type="ftr" sz="quarter" idx="10"/>
          </p:nvPr>
        </p:nvSpPr>
        <p:spPr/>
        <p:txBody>
          <a:bodyPr/>
          <a:lstStyle/>
          <a:p>
            <a:r>
              <a:rPr lang="en-US" altLang="zh-CN"/>
              <a:t>     </a:t>
            </a:r>
            <a:r>
              <a:rPr lang="en-US" altLang="zh-CN" b="0"/>
              <a:t> </a:t>
            </a:r>
            <a:r>
              <a:rPr lang="zh-CN" altLang="en-US" b="0"/>
              <a:t>清华大学出版社</a:t>
            </a:r>
          </a:p>
        </p:txBody>
      </p:sp>
      <p:sp>
        <p:nvSpPr>
          <p:cNvPr id="70658" name="Rectangle 2"/>
          <p:cNvSpPr>
            <a:spLocks noGrp="1" noChangeArrowheads="1"/>
          </p:cNvSpPr>
          <p:nvPr>
            <p:ph type="title"/>
          </p:nvPr>
        </p:nvSpPr>
        <p:spPr/>
        <p:txBody>
          <a:bodyPr/>
          <a:lstStyle/>
          <a:p>
            <a:r>
              <a:rPr lang="zh-CN" altLang="en-US" b="1"/>
              <a:t>专门的关系运算（续）</a:t>
            </a:r>
          </a:p>
        </p:txBody>
      </p:sp>
      <p:sp>
        <p:nvSpPr>
          <p:cNvPr id="70659" name="Rectangle 3"/>
          <p:cNvSpPr>
            <a:spLocks noGrp="1" noChangeArrowheads="1"/>
          </p:cNvSpPr>
          <p:nvPr>
            <p:ph type="body" idx="1"/>
          </p:nvPr>
        </p:nvSpPr>
        <p:spPr/>
        <p:txBody>
          <a:bodyPr/>
          <a:lstStyle/>
          <a:p>
            <a:pPr lvl="2">
              <a:buFontTx/>
              <a:buNone/>
            </a:pPr>
            <a:r>
              <a:rPr lang="zh-CN" altLang="en-US" sz="2800" b="1"/>
              <a:t>这里，</a:t>
            </a:r>
            <a:r>
              <a:rPr lang="en-US" altLang="zh-CN" sz="2800" b="1"/>
              <a:t>AθB</a:t>
            </a:r>
          </a:p>
          <a:p>
            <a:pPr lvl="3"/>
            <a:r>
              <a:rPr lang="en-US" altLang="zh-CN" sz="2800" b="1"/>
              <a:t>A</a:t>
            </a:r>
            <a:r>
              <a:rPr lang="zh-CN" altLang="en-US" sz="2800" b="1"/>
              <a:t>，</a:t>
            </a:r>
            <a:r>
              <a:rPr lang="en-US" altLang="zh-CN" sz="2800" b="1"/>
              <a:t>B</a:t>
            </a:r>
            <a:r>
              <a:rPr lang="zh-CN" altLang="en-US" sz="2800" b="1"/>
              <a:t>为度数相等到的属性组；</a:t>
            </a:r>
          </a:p>
          <a:p>
            <a:pPr lvl="3"/>
            <a:r>
              <a:rPr lang="en-US" altLang="zh-CN" sz="2800" b="1"/>
              <a:t>θ</a:t>
            </a:r>
            <a:r>
              <a:rPr lang="zh-CN" altLang="en-US" sz="2800" b="1"/>
              <a:t>为比较运算符，例：</a:t>
            </a:r>
            <a:r>
              <a:rPr lang="en-US" altLang="zh-CN" sz="2800" b="1"/>
              <a:t>A&gt;B</a:t>
            </a:r>
          </a:p>
          <a:p>
            <a:pPr lvl="3">
              <a:buFontTx/>
              <a:buNone/>
            </a:pPr>
            <a:r>
              <a:rPr lang="zh-CN" altLang="en-US" sz="2800" b="1"/>
              <a:t>根据</a:t>
            </a:r>
            <a:r>
              <a:rPr lang="en-US" altLang="zh-CN" sz="2800" b="1"/>
              <a:t>θ</a:t>
            </a:r>
            <a:r>
              <a:rPr lang="zh-CN" altLang="en-US" sz="2800" b="1"/>
              <a:t>的不同，又分为：</a:t>
            </a:r>
          </a:p>
          <a:p>
            <a:pPr lvl="3"/>
            <a:r>
              <a:rPr lang="zh-CN" altLang="en-US" sz="2800" b="1"/>
              <a:t>等值连接：</a:t>
            </a:r>
            <a:r>
              <a:rPr lang="en-US" altLang="zh-CN" sz="2800" b="1"/>
              <a:t>A=B </a:t>
            </a:r>
          </a:p>
          <a:p>
            <a:pPr lvl="3"/>
            <a:r>
              <a:rPr lang="zh-CN" altLang="en-US" sz="2800" b="1"/>
              <a:t>自然连接（</a:t>
            </a:r>
            <a:r>
              <a:rPr lang="en-US" altLang="zh-CN" sz="2800" b="1"/>
              <a:t>NJN</a:t>
            </a:r>
            <a:r>
              <a:rPr lang="zh-CN" altLang="en-US" sz="2800" b="1"/>
              <a:t>）：</a:t>
            </a:r>
            <a:r>
              <a:rPr lang="en-US" altLang="zh-CN" sz="2800" b="1"/>
              <a:t>AB</a:t>
            </a:r>
            <a:r>
              <a:rPr lang="zh-CN" altLang="en-US" sz="2800" b="1"/>
              <a:t>为相同属性组，且去除重复的属性且等值。</a:t>
            </a:r>
          </a:p>
          <a:p>
            <a:pPr lvl="3"/>
            <a:endParaRPr lang="zh-CN" altLang="en-US" sz="2800" b="1"/>
          </a:p>
          <a:p>
            <a:endParaRPr lang="en-US" altLang="zh-CN"/>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页脚占位符 3"/>
          <p:cNvSpPr>
            <a:spLocks noGrp="1"/>
          </p:cNvSpPr>
          <p:nvPr>
            <p:ph type="ftr" sz="quarter" idx="10"/>
          </p:nvPr>
        </p:nvSpPr>
        <p:spPr/>
        <p:txBody>
          <a:bodyPr/>
          <a:lstStyle/>
          <a:p>
            <a:r>
              <a:rPr lang="en-US" altLang="zh-CN"/>
              <a:t>     </a:t>
            </a:r>
            <a:r>
              <a:rPr lang="en-US" altLang="zh-CN" b="0"/>
              <a:t> </a:t>
            </a:r>
            <a:r>
              <a:rPr lang="zh-CN" altLang="en-US" b="0"/>
              <a:t>清华大学出版社</a:t>
            </a:r>
          </a:p>
        </p:txBody>
      </p:sp>
      <p:sp>
        <p:nvSpPr>
          <p:cNvPr id="72706" name="Rectangle 2"/>
          <p:cNvSpPr>
            <a:spLocks noGrp="1" noChangeArrowheads="1"/>
          </p:cNvSpPr>
          <p:nvPr>
            <p:ph type="title"/>
          </p:nvPr>
        </p:nvSpPr>
        <p:spPr/>
        <p:txBody>
          <a:bodyPr/>
          <a:lstStyle/>
          <a:p>
            <a:r>
              <a:rPr lang="zh-CN" altLang="en-US" b="1"/>
              <a:t>专门的关系运算（续）</a:t>
            </a:r>
          </a:p>
        </p:txBody>
      </p:sp>
      <p:sp>
        <p:nvSpPr>
          <p:cNvPr id="72707" name="Rectangle 3"/>
          <p:cNvSpPr>
            <a:spLocks noGrp="1" noChangeArrowheads="1"/>
          </p:cNvSpPr>
          <p:nvPr>
            <p:ph type="body" idx="1"/>
          </p:nvPr>
        </p:nvSpPr>
        <p:spPr/>
        <p:txBody>
          <a:bodyPr/>
          <a:lstStyle/>
          <a:p>
            <a:r>
              <a:rPr lang="zh-CN" altLang="en-US" b="1"/>
              <a:t>等值连接：</a:t>
            </a:r>
            <a:r>
              <a:rPr lang="en-US" altLang="zh-CN" b="1"/>
              <a:t>R       S={trts | tr ∈ R ^ ts ∈ S ^ tr[A]=ts[B]}</a:t>
            </a:r>
            <a:r>
              <a:rPr lang="zh-CN" altLang="en-US"/>
              <a:t>，其中</a:t>
            </a:r>
            <a:r>
              <a:rPr lang="en-US" altLang="zh-CN"/>
              <a:t>A</a:t>
            </a:r>
            <a:r>
              <a:rPr lang="zh-CN" altLang="en-US"/>
              <a:t>和</a:t>
            </a:r>
            <a:r>
              <a:rPr lang="en-US" altLang="zh-CN"/>
              <a:t>B</a:t>
            </a:r>
            <a:r>
              <a:rPr lang="zh-CN" altLang="en-US"/>
              <a:t>分别为</a:t>
            </a:r>
            <a:r>
              <a:rPr lang="en-US" altLang="zh-CN"/>
              <a:t>R</a:t>
            </a:r>
          </a:p>
          <a:p>
            <a:r>
              <a:rPr lang="zh-CN" altLang="en-US"/>
              <a:t>和</a:t>
            </a:r>
            <a:r>
              <a:rPr lang="en-US" altLang="zh-CN"/>
              <a:t>S</a:t>
            </a:r>
            <a:r>
              <a:rPr lang="zh-CN" altLang="en-US"/>
              <a:t>上度数相等且可比（同域值）的属性组。</a:t>
            </a:r>
          </a:p>
        </p:txBody>
      </p:sp>
      <p:grpSp>
        <p:nvGrpSpPr>
          <p:cNvPr id="72708" name="Group 4"/>
          <p:cNvGrpSpPr>
            <a:grpSpLocks/>
          </p:cNvGrpSpPr>
          <p:nvPr/>
        </p:nvGrpSpPr>
        <p:grpSpPr bwMode="auto">
          <a:xfrm>
            <a:off x="3124200" y="1752600"/>
            <a:ext cx="914400" cy="533400"/>
            <a:chOff x="2160" y="9084"/>
            <a:chExt cx="1080" cy="624"/>
          </a:xfrm>
        </p:grpSpPr>
        <p:sp>
          <p:nvSpPr>
            <p:cNvPr id="72709" name="Text Box 5"/>
            <p:cNvSpPr txBox="1">
              <a:spLocks noChangeArrowheads="1"/>
            </p:cNvSpPr>
            <p:nvPr/>
          </p:nvSpPr>
          <p:spPr bwMode="auto">
            <a:xfrm>
              <a:off x="2160" y="9240"/>
              <a:ext cx="1080" cy="468"/>
            </a:xfrm>
            <a:prstGeom prst="rect">
              <a:avLst/>
            </a:prstGeom>
            <a:noFill/>
            <a:ln>
              <a:noFill/>
            </a:ln>
            <a:effectLst/>
            <a:extLst>
              <a:ext uri="{909E8E84-426E-40DD-AFC4-6F175D3DCCD1}">
                <a14:hiddenFill xmlns:a14="http://schemas.microsoft.com/office/drawing/2010/main">
                  <a:solidFill>
                    <a:srgbClr val="33CCCC"/>
                  </a:solidFill>
                </a14:hiddenFill>
              </a:ext>
              <a:ext uri="{91240B29-F687-4F45-9708-019B960494DF}">
                <a14:hiddenLine xmlns:a14="http://schemas.microsoft.com/office/drawing/2010/main" w="9525">
                  <a:solidFill>
                    <a:srgbClr val="003366"/>
                  </a:solidFill>
                  <a:miter lim="800000"/>
                  <a:headEnd/>
                  <a:tailEnd/>
                </a14:hiddenLine>
              </a:ext>
              <a:ext uri="{AF507438-7753-43E0-B8FC-AC1667EBCBE1}">
                <a14:hiddenEffects xmlns:a14="http://schemas.microsoft.com/office/drawing/2010/main">
                  <a:effectLst>
                    <a:outerShdw dist="35921" dir="2700000" algn="ctr" rotWithShape="0">
                      <a:srgbClr val="666699"/>
                    </a:outerShdw>
                  </a:effectLst>
                </a14:hiddenEffects>
              </a:ext>
            </a:extLst>
          </p:spPr>
          <p:txBody>
            <a:bodyPr/>
            <a:lstStyle/>
            <a:p>
              <a:pPr algn="ctr"/>
              <a:r>
                <a:rPr lang="en-US" altLang="zh-CN" sz="1000">
                  <a:solidFill>
                    <a:srgbClr val="003366"/>
                  </a:solidFill>
                </a:rPr>
                <a:t>A=B</a:t>
              </a:r>
              <a:endParaRPr lang="en-US" altLang="zh-CN"/>
            </a:p>
          </p:txBody>
        </p:sp>
        <p:grpSp>
          <p:nvGrpSpPr>
            <p:cNvPr id="72710" name="Group 6"/>
            <p:cNvGrpSpPr>
              <a:grpSpLocks/>
            </p:cNvGrpSpPr>
            <p:nvPr/>
          </p:nvGrpSpPr>
          <p:grpSpPr bwMode="auto">
            <a:xfrm>
              <a:off x="2511" y="9084"/>
              <a:ext cx="369" cy="156"/>
              <a:chOff x="2835" y="2523"/>
              <a:chExt cx="136" cy="91"/>
            </a:xfrm>
          </p:grpSpPr>
          <p:sp>
            <p:nvSpPr>
              <p:cNvPr id="72711" name="Line 7"/>
              <p:cNvSpPr>
                <a:spLocks noChangeShapeType="1"/>
              </p:cNvSpPr>
              <p:nvPr/>
            </p:nvSpPr>
            <p:spPr bwMode="auto">
              <a:xfrm>
                <a:off x="2835" y="2523"/>
                <a:ext cx="0" cy="91"/>
              </a:xfrm>
              <a:prstGeom prst="line">
                <a:avLst/>
              </a:prstGeom>
              <a:noFill/>
              <a:ln w="9525">
                <a:solidFill>
                  <a:srgbClr val="003366"/>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666699"/>
                      </a:outerShdw>
                    </a:effectLst>
                  </a14:hiddenEffects>
                </a:ext>
              </a:extLst>
            </p:spPr>
            <p:txBody>
              <a:bodyPr/>
              <a:lstStyle/>
              <a:p>
                <a:endParaRPr lang="zh-CN" altLang="en-US"/>
              </a:p>
            </p:txBody>
          </p:sp>
          <p:sp>
            <p:nvSpPr>
              <p:cNvPr id="72712" name="Line 8"/>
              <p:cNvSpPr>
                <a:spLocks noChangeShapeType="1"/>
              </p:cNvSpPr>
              <p:nvPr/>
            </p:nvSpPr>
            <p:spPr bwMode="auto">
              <a:xfrm>
                <a:off x="2835" y="2523"/>
                <a:ext cx="136" cy="91"/>
              </a:xfrm>
              <a:prstGeom prst="line">
                <a:avLst/>
              </a:prstGeom>
              <a:noFill/>
              <a:ln w="9525">
                <a:solidFill>
                  <a:srgbClr val="003366"/>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666699"/>
                      </a:outerShdw>
                    </a:effectLst>
                  </a14:hiddenEffects>
                </a:ext>
              </a:extLst>
            </p:spPr>
            <p:txBody>
              <a:bodyPr/>
              <a:lstStyle/>
              <a:p>
                <a:endParaRPr lang="zh-CN" altLang="en-US"/>
              </a:p>
            </p:txBody>
          </p:sp>
          <p:sp>
            <p:nvSpPr>
              <p:cNvPr id="72713" name="Line 9"/>
              <p:cNvSpPr>
                <a:spLocks noChangeShapeType="1"/>
              </p:cNvSpPr>
              <p:nvPr/>
            </p:nvSpPr>
            <p:spPr bwMode="auto">
              <a:xfrm flipV="1">
                <a:off x="2835" y="2523"/>
                <a:ext cx="136" cy="91"/>
              </a:xfrm>
              <a:prstGeom prst="line">
                <a:avLst/>
              </a:prstGeom>
              <a:noFill/>
              <a:ln w="12700">
                <a:solidFill>
                  <a:srgbClr val="003366"/>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666699"/>
                      </a:outerShdw>
                    </a:effectLst>
                  </a14:hiddenEffects>
                </a:ext>
              </a:extLst>
            </p:spPr>
            <p:txBody>
              <a:bodyPr/>
              <a:lstStyle/>
              <a:p>
                <a:endParaRPr lang="zh-CN" altLang="en-US"/>
              </a:p>
            </p:txBody>
          </p:sp>
          <p:sp>
            <p:nvSpPr>
              <p:cNvPr id="72714" name="Line 10"/>
              <p:cNvSpPr>
                <a:spLocks noChangeShapeType="1"/>
              </p:cNvSpPr>
              <p:nvPr/>
            </p:nvSpPr>
            <p:spPr bwMode="auto">
              <a:xfrm>
                <a:off x="2971" y="2523"/>
                <a:ext cx="0" cy="91"/>
              </a:xfrm>
              <a:prstGeom prst="line">
                <a:avLst/>
              </a:prstGeom>
              <a:noFill/>
              <a:ln w="9525">
                <a:solidFill>
                  <a:srgbClr val="003366"/>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666699"/>
                      </a:outerShdw>
                    </a:effectLst>
                  </a14:hiddenEffects>
                </a:ext>
              </a:extLst>
            </p:spPr>
            <p:txBody>
              <a:bodyPr/>
              <a:lstStyle/>
              <a:p>
                <a:endParaRPr lang="zh-CN" altLang="en-US"/>
              </a:p>
            </p:txBody>
          </p:sp>
        </p:grpSp>
      </p:gr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页脚占位符 3"/>
          <p:cNvSpPr>
            <a:spLocks noGrp="1"/>
          </p:cNvSpPr>
          <p:nvPr>
            <p:ph type="ftr" sz="quarter" idx="10"/>
          </p:nvPr>
        </p:nvSpPr>
        <p:spPr/>
        <p:txBody>
          <a:bodyPr/>
          <a:lstStyle/>
          <a:p>
            <a:r>
              <a:rPr lang="en-US" altLang="zh-CN"/>
              <a:t>     </a:t>
            </a:r>
            <a:r>
              <a:rPr lang="en-US" altLang="zh-CN" b="0"/>
              <a:t> </a:t>
            </a:r>
            <a:r>
              <a:rPr lang="zh-CN" altLang="en-US" b="0"/>
              <a:t>清华大学出版社</a:t>
            </a:r>
          </a:p>
        </p:txBody>
      </p:sp>
      <p:sp>
        <p:nvSpPr>
          <p:cNvPr id="73730" name="Rectangle 2"/>
          <p:cNvSpPr>
            <a:spLocks noGrp="1" noChangeArrowheads="1"/>
          </p:cNvSpPr>
          <p:nvPr>
            <p:ph type="title"/>
          </p:nvPr>
        </p:nvSpPr>
        <p:spPr/>
        <p:txBody>
          <a:bodyPr/>
          <a:lstStyle/>
          <a:p>
            <a:r>
              <a:rPr lang="zh-CN" altLang="en-US" b="1"/>
              <a:t>专门的关系运算（续）</a:t>
            </a:r>
          </a:p>
        </p:txBody>
      </p:sp>
      <p:sp>
        <p:nvSpPr>
          <p:cNvPr id="73731" name="Rectangle 3"/>
          <p:cNvSpPr>
            <a:spLocks noGrp="1" noChangeArrowheads="1"/>
          </p:cNvSpPr>
          <p:nvPr>
            <p:ph type="body" idx="1"/>
          </p:nvPr>
        </p:nvSpPr>
        <p:spPr>
          <a:xfrm>
            <a:off x="457200" y="1371600"/>
            <a:ext cx="8229600" cy="4572000"/>
          </a:xfrm>
        </p:spPr>
        <p:txBody>
          <a:bodyPr/>
          <a:lstStyle/>
          <a:p>
            <a:pPr>
              <a:lnSpc>
                <a:spcPct val="80000"/>
              </a:lnSpc>
            </a:pPr>
            <a:r>
              <a:rPr lang="zh-CN" altLang="en-US" sz="2400" b="1"/>
              <a:t>自然连接（</a:t>
            </a:r>
            <a:r>
              <a:rPr lang="en-US" altLang="zh-CN" sz="2400" b="1"/>
              <a:t>National Join   NJN</a:t>
            </a:r>
            <a:r>
              <a:rPr lang="zh-CN" altLang="en-US" sz="2400" b="1"/>
              <a:t>）：</a:t>
            </a:r>
            <a:r>
              <a:rPr lang="zh-CN" altLang="en-US" sz="2400"/>
              <a:t>用</a:t>
            </a:r>
            <a:r>
              <a:rPr lang="en-US" altLang="zh-CN" sz="2400"/>
              <a:t>R    S</a:t>
            </a:r>
            <a:r>
              <a:rPr lang="zh-CN" altLang="en-US" sz="2400"/>
              <a:t>表示。</a:t>
            </a:r>
            <a:endParaRPr lang="zh-CN" altLang="en-US" sz="2400" b="1"/>
          </a:p>
          <a:p>
            <a:pPr>
              <a:lnSpc>
                <a:spcPct val="80000"/>
              </a:lnSpc>
            </a:pPr>
            <a:r>
              <a:rPr lang="en-US" altLang="zh-CN" sz="2400" b="1"/>
              <a:t>R     S={trts | tr ∈ R ^ ts ∈ S ^ tr[A]=ts[A]}  </a:t>
            </a:r>
            <a:r>
              <a:rPr lang="zh-CN" altLang="en-US" sz="2400"/>
              <a:t>集合表示；</a:t>
            </a:r>
            <a:endParaRPr lang="zh-CN" altLang="pt-PT" sz="2400" b="1"/>
          </a:p>
          <a:p>
            <a:pPr>
              <a:lnSpc>
                <a:spcPct val="80000"/>
              </a:lnSpc>
            </a:pPr>
            <a:r>
              <a:rPr lang="pt-PT" altLang="zh-CN" sz="2400" b="1"/>
              <a:t>R     S= </a:t>
            </a:r>
            <a:r>
              <a:rPr lang="en-US" altLang="zh-CN" sz="2400" b="1"/>
              <a:t>π</a:t>
            </a:r>
            <a:r>
              <a:rPr lang="pt-PT" altLang="zh-CN" sz="2400" b="1"/>
              <a:t>i1,i2,…ip (</a:t>
            </a:r>
            <a:r>
              <a:rPr lang="en-US" altLang="zh-CN" sz="2400" b="1"/>
              <a:t>σ</a:t>
            </a:r>
            <a:r>
              <a:rPr lang="pt-PT" altLang="zh-CN" sz="2400" b="1"/>
              <a:t>R.A1 =S. A1 ^ R.A2 =S. A1 ^… ^ R.AK =S. AK (R × S))</a:t>
            </a:r>
            <a:r>
              <a:rPr lang="zh-CN" altLang="pt-PT" sz="2400"/>
              <a:t>；其中</a:t>
            </a:r>
            <a:r>
              <a:rPr lang="pt-PT" altLang="zh-CN" sz="2400"/>
              <a:t>A(A1,A2,…AK)</a:t>
            </a:r>
            <a:r>
              <a:rPr lang="zh-CN" altLang="pt-PT" sz="2400"/>
              <a:t>是关系</a:t>
            </a:r>
            <a:r>
              <a:rPr lang="pt-PT" altLang="zh-CN" sz="2400"/>
              <a:t>R</a:t>
            </a:r>
            <a:r>
              <a:rPr lang="zh-CN" altLang="pt-PT" sz="2400"/>
              <a:t>和</a:t>
            </a:r>
            <a:r>
              <a:rPr lang="pt-PT" altLang="zh-CN" sz="2400"/>
              <a:t>S</a:t>
            </a:r>
            <a:r>
              <a:rPr lang="zh-CN" altLang="pt-PT" sz="2400"/>
              <a:t>的公共属性集；如</a:t>
            </a:r>
            <a:r>
              <a:rPr lang="pt-PT" altLang="zh-CN" sz="2400"/>
              <a:t>R</a:t>
            </a:r>
            <a:r>
              <a:rPr lang="zh-CN" altLang="pt-PT" sz="2400"/>
              <a:t>为</a:t>
            </a:r>
            <a:r>
              <a:rPr lang="pt-PT" altLang="zh-CN" sz="2400"/>
              <a:t>m</a:t>
            </a:r>
            <a:r>
              <a:rPr lang="zh-CN" altLang="pt-PT" sz="2400"/>
              <a:t>目，</a:t>
            </a:r>
            <a:r>
              <a:rPr lang="pt-PT" altLang="zh-CN" sz="2400"/>
              <a:t>S</a:t>
            </a:r>
            <a:r>
              <a:rPr lang="zh-CN" altLang="pt-PT" sz="2400"/>
              <a:t>为</a:t>
            </a:r>
            <a:r>
              <a:rPr lang="pt-PT" altLang="zh-CN" sz="2400"/>
              <a:t>n</a:t>
            </a:r>
            <a:r>
              <a:rPr lang="zh-CN" altLang="pt-PT" sz="2400"/>
              <a:t>目，公共属性有</a:t>
            </a:r>
            <a:r>
              <a:rPr lang="pt-PT" altLang="zh-CN" sz="2400"/>
              <a:t>k</a:t>
            </a:r>
            <a:r>
              <a:rPr lang="zh-CN" altLang="pt-PT" sz="2400"/>
              <a:t>个，则</a:t>
            </a:r>
            <a:r>
              <a:rPr lang="pt-PT" altLang="zh-CN" sz="2400"/>
              <a:t>p=m+n-k</a:t>
            </a:r>
            <a:r>
              <a:rPr lang="zh-CN" altLang="pt-PT" sz="2400"/>
              <a:t>。（去除重复）</a:t>
            </a:r>
          </a:p>
          <a:p>
            <a:pPr>
              <a:lnSpc>
                <a:spcPct val="80000"/>
              </a:lnSpc>
            </a:pPr>
            <a:r>
              <a:rPr lang="zh-CN" altLang="pt-PT" sz="2400"/>
              <a:t>两个关系必须含有公共属性组</a:t>
            </a:r>
            <a:r>
              <a:rPr lang="en-US" altLang="zh-CN" sz="2400"/>
              <a:t>A</a:t>
            </a:r>
            <a:r>
              <a:rPr lang="zh-CN" altLang="en-US" sz="2400"/>
              <a:t>。</a:t>
            </a:r>
          </a:p>
          <a:p>
            <a:pPr>
              <a:lnSpc>
                <a:spcPct val="80000"/>
              </a:lnSpc>
            </a:pPr>
            <a:endParaRPr lang="zh-CN" altLang="en-US" sz="2400"/>
          </a:p>
          <a:p>
            <a:pPr>
              <a:lnSpc>
                <a:spcPct val="80000"/>
              </a:lnSpc>
            </a:pPr>
            <a:r>
              <a:rPr lang="zh-CN" altLang="en-US" sz="2400"/>
              <a:t>意义：从笛卡尔积中选择出公共属性值相等的元组集合，构成一个新的关系。</a:t>
            </a:r>
          </a:p>
          <a:p>
            <a:pPr>
              <a:lnSpc>
                <a:spcPct val="80000"/>
              </a:lnSpc>
            </a:pPr>
            <a:r>
              <a:rPr lang="zh-CN" altLang="en-US" sz="2400"/>
              <a:t>结果中把重复的属性列（水平方向）去除。</a:t>
            </a:r>
          </a:p>
          <a:p>
            <a:pPr>
              <a:lnSpc>
                <a:spcPct val="80000"/>
              </a:lnSpc>
            </a:pPr>
            <a:r>
              <a:rPr lang="zh-CN" altLang="en-US" sz="2400"/>
              <a:t>自然连接也可以用（</a:t>
            </a:r>
            <a:r>
              <a:rPr lang="en-US" altLang="zh-CN" sz="2400"/>
              <a:t>R</a:t>
            </a:r>
            <a:r>
              <a:rPr lang="zh-CN" altLang="en-US" sz="2400"/>
              <a:t>）</a:t>
            </a:r>
            <a:r>
              <a:rPr lang="en-US" altLang="zh-CN" sz="2400"/>
              <a:t>NJN</a:t>
            </a:r>
            <a:r>
              <a:rPr lang="zh-CN" altLang="en-US" sz="2400"/>
              <a:t>（</a:t>
            </a:r>
            <a:r>
              <a:rPr lang="en-US" altLang="zh-CN" sz="2400"/>
              <a:t>S</a:t>
            </a:r>
            <a:r>
              <a:rPr lang="zh-CN" altLang="en-US" sz="2400"/>
              <a:t>）表示。</a:t>
            </a:r>
          </a:p>
        </p:txBody>
      </p:sp>
      <p:grpSp>
        <p:nvGrpSpPr>
          <p:cNvPr id="73746" name="Group 18"/>
          <p:cNvGrpSpPr>
            <a:grpSpLocks/>
          </p:cNvGrpSpPr>
          <p:nvPr/>
        </p:nvGrpSpPr>
        <p:grpSpPr bwMode="auto">
          <a:xfrm>
            <a:off x="6408738" y="1501775"/>
            <a:ext cx="144462" cy="98425"/>
            <a:chOff x="5960" y="13608"/>
            <a:chExt cx="227" cy="156"/>
          </a:xfrm>
        </p:grpSpPr>
        <p:grpSp>
          <p:nvGrpSpPr>
            <p:cNvPr id="73747" name="Group 19"/>
            <p:cNvGrpSpPr>
              <a:grpSpLocks noChangeAspect="1"/>
            </p:cNvGrpSpPr>
            <p:nvPr/>
          </p:nvGrpSpPr>
          <p:grpSpPr bwMode="auto">
            <a:xfrm>
              <a:off x="5960" y="13608"/>
              <a:ext cx="227" cy="152"/>
              <a:chOff x="5960" y="13296"/>
              <a:chExt cx="227" cy="152"/>
            </a:xfrm>
          </p:grpSpPr>
          <p:sp>
            <p:nvSpPr>
              <p:cNvPr id="73748" name="AutoShape 20"/>
              <p:cNvSpPr>
                <a:spLocks noChangeAspect="1" noChangeArrowheads="1"/>
              </p:cNvSpPr>
              <p:nvPr/>
            </p:nvSpPr>
            <p:spPr bwMode="auto">
              <a:xfrm>
                <a:off x="5960" y="13296"/>
                <a:ext cx="227" cy="1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73749" name="Line 21"/>
              <p:cNvSpPr>
                <a:spLocks noChangeShapeType="1"/>
              </p:cNvSpPr>
              <p:nvPr/>
            </p:nvSpPr>
            <p:spPr bwMode="auto">
              <a:xfrm>
                <a:off x="5960" y="13296"/>
                <a:ext cx="0" cy="152"/>
              </a:xfrm>
              <a:prstGeom prst="line">
                <a:avLst/>
              </a:prstGeom>
              <a:noFill/>
              <a:ln w="9525">
                <a:solidFill>
                  <a:srgbClr val="003366"/>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666699"/>
                      </a:outerShdw>
                    </a:effectLst>
                  </a14:hiddenEffects>
                </a:ext>
              </a:extLst>
            </p:spPr>
            <p:txBody>
              <a:bodyPr/>
              <a:lstStyle/>
              <a:p>
                <a:endParaRPr lang="zh-CN" altLang="en-US"/>
              </a:p>
            </p:txBody>
          </p:sp>
          <p:sp>
            <p:nvSpPr>
              <p:cNvPr id="73750" name="Line 22"/>
              <p:cNvSpPr>
                <a:spLocks noChangeShapeType="1"/>
              </p:cNvSpPr>
              <p:nvPr/>
            </p:nvSpPr>
            <p:spPr bwMode="auto">
              <a:xfrm>
                <a:off x="5960" y="13296"/>
                <a:ext cx="227" cy="152"/>
              </a:xfrm>
              <a:prstGeom prst="line">
                <a:avLst/>
              </a:prstGeom>
              <a:noFill/>
              <a:ln w="9525">
                <a:solidFill>
                  <a:srgbClr val="003366"/>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666699"/>
                      </a:outerShdw>
                    </a:effectLst>
                  </a14:hiddenEffects>
                </a:ext>
              </a:extLst>
            </p:spPr>
            <p:txBody>
              <a:bodyPr/>
              <a:lstStyle/>
              <a:p>
                <a:endParaRPr lang="zh-CN" altLang="en-US"/>
              </a:p>
            </p:txBody>
          </p:sp>
          <p:sp>
            <p:nvSpPr>
              <p:cNvPr id="73751" name="Line 23"/>
              <p:cNvSpPr>
                <a:spLocks noChangeShapeType="1"/>
              </p:cNvSpPr>
              <p:nvPr/>
            </p:nvSpPr>
            <p:spPr bwMode="auto">
              <a:xfrm>
                <a:off x="6187" y="13296"/>
                <a:ext cx="0" cy="152"/>
              </a:xfrm>
              <a:prstGeom prst="line">
                <a:avLst/>
              </a:prstGeom>
              <a:noFill/>
              <a:ln w="9525">
                <a:solidFill>
                  <a:srgbClr val="003366"/>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666699"/>
                      </a:outerShdw>
                    </a:effectLst>
                  </a14:hiddenEffects>
                </a:ext>
              </a:extLst>
            </p:spPr>
            <p:txBody>
              <a:bodyPr/>
              <a:lstStyle/>
              <a:p>
                <a:endParaRPr lang="zh-CN" altLang="en-US"/>
              </a:p>
            </p:txBody>
          </p:sp>
        </p:grpSp>
        <p:sp>
          <p:nvSpPr>
            <p:cNvPr id="73752" name="Line 24"/>
            <p:cNvSpPr>
              <a:spLocks noChangeShapeType="1"/>
            </p:cNvSpPr>
            <p:nvPr/>
          </p:nvSpPr>
          <p:spPr bwMode="auto">
            <a:xfrm flipV="1">
              <a:off x="5960" y="13612"/>
              <a:ext cx="227" cy="152"/>
            </a:xfrm>
            <a:prstGeom prst="line">
              <a:avLst/>
            </a:prstGeom>
            <a:noFill/>
            <a:ln w="9525">
              <a:solidFill>
                <a:srgbClr val="003366"/>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666699"/>
                    </a:outerShdw>
                  </a:effectLst>
                </a14:hiddenEffects>
              </a:ext>
            </a:extLst>
          </p:spPr>
          <p:txBody>
            <a:bodyPr/>
            <a:lstStyle/>
            <a:p>
              <a:endParaRPr lang="zh-CN" altLang="en-US"/>
            </a:p>
          </p:txBody>
        </p:sp>
      </p:grpSp>
      <p:grpSp>
        <p:nvGrpSpPr>
          <p:cNvPr id="73753" name="Group 25"/>
          <p:cNvGrpSpPr>
            <a:grpSpLocks/>
          </p:cNvGrpSpPr>
          <p:nvPr/>
        </p:nvGrpSpPr>
        <p:grpSpPr bwMode="auto">
          <a:xfrm>
            <a:off x="1227138" y="1828800"/>
            <a:ext cx="144462" cy="98425"/>
            <a:chOff x="5960" y="13608"/>
            <a:chExt cx="227" cy="156"/>
          </a:xfrm>
        </p:grpSpPr>
        <p:grpSp>
          <p:nvGrpSpPr>
            <p:cNvPr id="73754" name="Group 26"/>
            <p:cNvGrpSpPr>
              <a:grpSpLocks noChangeAspect="1"/>
            </p:cNvGrpSpPr>
            <p:nvPr/>
          </p:nvGrpSpPr>
          <p:grpSpPr bwMode="auto">
            <a:xfrm>
              <a:off x="5960" y="13608"/>
              <a:ext cx="227" cy="152"/>
              <a:chOff x="5960" y="13296"/>
              <a:chExt cx="227" cy="152"/>
            </a:xfrm>
          </p:grpSpPr>
          <p:sp>
            <p:nvSpPr>
              <p:cNvPr id="73755" name="AutoShape 27"/>
              <p:cNvSpPr>
                <a:spLocks noChangeAspect="1" noChangeArrowheads="1"/>
              </p:cNvSpPr>
              <p:nvPr/>
            </p:nvSpPr>
            <p:spPr bwMode="auto">
              <a:xfrm>
                <a:off x="5960" y="13296"/>
                <a:ext cx="227" cy="1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73756" name="Line 28"/>
              <p:cNvSpPr>
                <a:spLocks noChangeShapeType="1"/>
              </p:cNvSpPr>
              <p:nvPr/>
            </p:nvSpPr>
            <p:spPr bwMode="auto">
              <a:xfrm>
                <a:off x="5960" y="13296"/>
                <a:ext cx="0" cy="152"/>
              </a:xfrm>
              <a:prstGeom prst="line">
                <a:avLst/>
              </a:prstGeom>
              <a:noFill/>
              <a:ln w="9525">
                <a:solidFill>
                  <a:srgbClr val="003366"/>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666699"/>
                      </a:outerShdw>
                    </a:effectLst>
                  </a14:hiddenEffects>
                </a:ext>
              </a:extLst>
            </p:spPr>
            <p:txBody>
              <a:bodyPr/>
              <a:lstStyle/>
              <a:p>
                <a:endParaRPr lang="zh-CN" altLang="en-US"/>
              </a:p>
            </p:txBody>
          </p:sp>
          <p:sp>
            <p:nvSpPr>
              <p:cNvPr id="73757" name="Line 29"/>
              <p:cNvSpPr>
                <a:spLocks noChangeShapeType="1"/>
              </p:cNvSpPr>
              <p:nvPr/>
            </p:nvSpPr>
            <p:spPr bwMode="auto">
              <a:xfrm>
                <a:off x="5960" y="13296"/>
                <a:ext cx="227" cy="152"/>
              </a:xfrm>
              <a:prstGeom prst="line">
                <a:avLst/>
              </a:prstGeom>
              <a:noFill/>
              <a:ln w="9525">
                <a:solidFill>
                  <a:srgbClr val="003366"/>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666699"/>
                      </a:outerShdw>
                    </a:effectLst>
                  </a14:hiddenEffects>
                </a:ext>
              </a:extLst>
            </p:spPr>
            <p:txBody>
              <a:bodyPr/>
              <a:lstStyle/>
              <a:p>
                <a:endParaRPr lang="zh-CN" altLang="en-US"/>
              </a:p>
            </p:txBody>
          </p:sp>
          <p:sp>
            <p:nvSpPr>
              <p:cNvPr id="73758" name="Line 30"/>
              <p:cNvSpPr>
                <a:spLocks noChangeShapeType="1"/>
              </p:cNvSpPr>
              <p:nvPr/>
            </p:nvSpPr>
            <p:spPr bwMode="auto">
              <a:xfrm>
                <a:off x="6187" y="13296"/>
                <a:ext cx="0" cy="152"/>
              </a:xfrm>
              <a:prstGeom prst="line">
                <a:avLst/>
              </a:prstGeom>
              <a:noFill/>
              <a:ln w="9525">
                <a:solidFill>
                  <a:srgbClr val="003366"/>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666699"/>
                      </a:outerShdw>
                    </a:effectLst>
                  </a14:hiddenEffects>
                </a:ext>
              </a:extLst>
            </p:spPr>
            <p:txBody>
              <a:bodyPr/>
              <a:lstStyle/>
              <a:p>
                <a:endParaRPr lang="zh-CN" altLang="en-US"/>
              </a:p>
            </p:txBody>
          </p:sp>
        </p:grpSp>
        <p:sp>
          <p:nvSpPr>
            <p:cNvPr id="73759" name="Line 31"/>
            <p:cNvSpPr>
              <a:spLocks noChangeShapeType="1"/>
            </p:cNvSpPr>
            <p:nvPr/>
          </p:nvSpPr>
          <p:spPr bwMode="auto">
            <a:xfrm flipV="1">
              <a:off x="5960" y="13612"/>
              <a:ext cx="227" cy="152"/>
            </a:xfrm>
            <a:prstGeom prst="line">
              <a:avLst/>
            </a:prstGeom>
            <a:noFill/>
            <a:ln w="9525">
              <a:solidFill>
                <a:srgbClr val="003366"/>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666699"/>
                    </a:outerShdw>
                  </a:effectLst>
                </a14:hiddenEffects>
              </a:ext>
            </a:extLst>
          </p:spPr>
          <p:txBody>
            <a:bodyPr/>
            <a:lstStyle/>
            <a:p>
              <a:endParaRPr lang="zh-CN" altLang="en-US"/>
            </a:p>
          </p:txBody>
        </p:sp>
      </p:grpSp>
      <p:grpSp>
        <p:nvGrpSpPr>
          <p:cNvPr id="73760" name="Group 32"/>
          <p:cNvGrpSpPr>
            <a:grpSpLocks/>
          </p:cNvGrpSpPr>
          <p:nvPr/>
        </p:nvGrpSpPr>
        <p:grpSpPr bwMode="auto">
          <a:xfrm>
            <a:off x="1219200" y="2514600"/>
            <a:ext cx="144463" cy="98425"/>
            <a:chOff x="5960" y="13608"/>
            <a:chExt cx="227" cy="156"/>
          </a:xfrm>
        </p:grpSpPr>
        <p:grpSp>
          <p:nvGrpSpPr>
            <p:cNvPr id="73761" name="Group 33"/>
            <p:cNvGrpSpPr>
              <a:grpSpLocks noChangeAspect="1"/>
            </p:cNvGrpSpPr>
            <p:nvPr/>
          </p:nvGrpSpPr>
          <p:grpSpPr bwMode="auto">
            <a:xfrm>
              <a:off x="5960" y="13608"/>
              <a:ext cx="227" cy="152"/>
              <a:chOff x="5960" y="13296"/>
              <a:chExt cx="227" cy="152"/>
            </a:xfrm>
          </p:grpSpPr>
          <p:sp>
            <p:nvSpPr>
              <p:cNvPr id="73762" name="AutoShape 34"/>
              <p:cNvSpPr>
                <a:spLocks noChangeAspect="1" noChangeArrowheads="1"/>
              </p:cNvSpPr>
              <p:nvPr/>
            </p:nvSpPr>
            <p:spPr bwMode="auto">
              <a:xfrm>
                <a:off x="5960" y="13296"/>
                <a:ext cx="227" cy="1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73763" name="Line 35"/>
              <p:cNvSpPr>
                <a:spLocks noChangeShapeType="1"/>
              </p:cNvSpPr>
              <p:nvPr/>
            </p:nvSpPr>
            <p:spPr bwMode="auto">
              <a:xfrm>
                <a:off x="5960" y="13296"/>
                <a:ext cx="0" cy="152"/>
              </a:xfrm>
              <a:prstGeom prst="line">
                <a:avLst/>
              </a:prstGeom>
              <a:noFill/>
              <a:ln w="9525">
                <a:solidFill>
                  <a:srgbClr val="003366"/>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666699"/>
                      </a:outerShdw>
                    </a:effectLst>
                  </a14:hiddenEffects>
                </a:ext>
              </a:extLst>
            </p:spPr>
            <p:txBody>
              <a:bodyPr/>
              <a:lstStyle/>
              <a:p>
                <a:endParaRPr lang="zh-CN" altLang="en-US"/>
              </a:p>
            </p:txBody>
          </p:sp>
          <p:sp>
            <p:nvSpPr>
              <p:cNvPr id="73764" name="Line 36"/>
              <p:cNvSpPr>
                <a:spLocks noChangeShapeType="1"/>
              </p:cNvSpPr>
              <p:nvPr/>
            </p:nvSpPr>
            <p:spPr bwMode="auto">
              <a:xfrm>
                <a:off x="5960" y="13296"/>
                <a:ext cx="227" cy="152"/>
              </a:xfrm>
              <a:prstGeom prst="line">
                <a:avLst/>
              </a:prstGeom>
              <a:noFill/>
              <a:ln w="9525">
                <a:solidFill>
                  <a:srgbClr val="003366"/>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666699"/>
                      </a:outerShdw>
                    </a:effectLst>
                  </a14:hiddenEffects>
                </a:ext>
              </a:extLst>
            </p:spPr>
            <p:txBody>
              <a:bodyPr/>
              <a:lstStyle/>
              <a:p>
                <a:endParaRPr lang="zh-CN" altLang="en-US"/>
              </a:p>
            </p:txBody>
          </p:sp>
          <p:sp>
            <p:nvSpPr>
              <p:cNvPr id="73765" name="Line 37"/>
              <p:cNvSpPr>
                <a:spLocks noChangeShapeType="1"/>
              </p:cNvSpPr>
              <p:nvPr/>
            </p:nvSpPr>
            <p:spPr bwMode="auto">
              <a:xfrm>
                <a:off x="6187" y="13296"/>
                <a:ext cx="0" cy="152"/>
              </a:xfrm>
              <a:prstGeom prst="line">
                <a:avLst/>
              </a:prstGeom>
              <a:noFill/>
              <a:ln w="9525">
                <a:solidFill>
                  <a:srgbClr val="003366"/>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666699"/>
                      </a:outerShdw>
                    </a:effectLst>
                  </a14:hiddenEffects>
                </a:ext>
              </a:extLst>
            </p:spPr>
            <p:txBody>
              <a:bodyPr/>
              <a:lstStyle/>
              <a:p>
                <a:endParaRPr lang="zh-CN" altLang="en-US"/>
              </a:p>
            </p:txBody>
          </p:sp>
        </p:grpSp>
        <p:sp>
          <p:nvSpPr>
            <p:cNvPr id="73766" name="Line 38"/>
            <p:cNvSpPr>
              <a:spLocks noChangeShapeType="1"/>
            </p:cNvSpPr>
            <p:nvPr/>
          </p:nvSpPr>
          <p:spPr bwMode="auto">
            <a:xfrm flipV="1">
              <a:off x="5960" y="13612"/>
              <a:ext cx="227" cy="152"/>
            </a:xfrm>
            <a:prstGeom prst="line">
              <a:avLst/>
            </a:prstGeom>
            <a:noFill/>
            <a:ln w="9525">
              <a:solidFill>
                <a:srgbClr val="003366"/>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666699"/>
                    </a:outerShdw>
                  </a:effectLst>
                </a14:hiddenEffects>
              </a:ext>
            </a:extLst>
          </p:spPr>
          <p:txBody>
            <a:bodyPr/>
            <a:lstStyle/>
            <a:p>
              <a:endParaRPr lang="zh-CN" altLang="en-US"/>
            </a:p>
          </p:txBody>
        </p:sp>
      </p:gr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页脚占位符 3"/>
          <p:cNvSpPr>
            <a:spLocks noGrp="1"/>
          </p:cNvSpPr>
          <p:nvPr>
            <p:ph type="ftr" sz="quarter" idx="10"/>
          </p:nvPr>
        </p:nvSpPr>
        <p:spPr/>
        <p:txBody>
          <a:bodyPr/>
          <a:lstStyle/>
          <a:p>
            <a:r>
              <a:rPr lang="en-US" altLang="zh-CN"/>
              <a:t>     </a:t>
            </a:r>
            <a:r>
              <a:rPr lang="en-US" altLang="zh-CN" b="0"/>
              <a:t> </a:t>
            </a:r>
            <a:r>
              <a:rPr lang="zh-CN" altLang="en-US" b="0"/>
              <a:t>清华大学出版社</a:t>
            </a:r>
          </a:p>
        </p:txBody>
      </p:sp>
      <p:sp>
        <p:nvSpPr>
          <p:cNvPr id="74754" name="Rectangle 2"/>
          <p:cNvSpPr>
            <a:spLocks noGrp="1" noChangeArrowheads="1"/>
          </p:cNvSpPr>
          <p:nvPr>
            <p:ph type="title"/>
          </p:nvPr>
        </p:nvSpPr>
        <p:spPr/>
        <p:txBody>
          <a:bodyPr/>
          <a:lstStyle/>
          <a:p>
            <a:pPr algn="l"/>
            <a:r>
              <a:rPr lang="en-US" altLang="zh-CN" sz="2000"/>
              <a:t>【</a:t>
            </a:r>
            <a:r>
              <a:rPr lang="zh-CN" altLang="en-US" sz="2000"/>
              <a:t>例</a:t>
            </a:r>
            <a:r>
              <a:rPr lang="en-US" altLang="zh-CN" sz="2000"/>
              <a:t>2.6】</a:t>
            </a:r>
            <a:r>
              <a:rPr lang="zh-CN" altLang="en-US" sz="2000"/>
              <a:t>：如图</a:t>
            </a:r>
            <a:r>
              <a:rPr lang="en-US" altLang="zh-CN" sz="2000"/>
              <a:t>2.7(a)</a:t>
            </a:r>
            <a:r>
              <a:rPr lang="zh-CN" altLang="en-US" sz="2000"/>
              <a:t>、</a:t>
            </a:r>
            <a:r>
              <a:rPr lang="en-US" altLang="zh-CN" sz="2000"/>
              <a:t>(b)</a:t>
            </a:r>
            <a:r>
              <a:rPr lang="zh-CN" altLang="en-US" sz="2000"/>
              <a:t>所示的两个关系</a:t>
            </a:r>
            <a:r>
              <a:rPr lang="en-US" altLang="zh-CN" sz="2000"/>
              <a:t>R</a:t>
            </a:r>
            <a:r>
              <a:rPr lang="zh-CN" altLang="en-US" sz="2000"/>
              <a:t>与</a:t>
            </a:r>
            <a:r>
              <a:rPr lang="en-US" altLang="zh-CN" sz="2000"/>
              <a:t>S</a:t>
            </a:r>
            <a:r>
              <a:rPr lang="zh-CN" altLang="en-US" sz="2000"/>
              <a:t>，</a:t>
            </a:r>
            <a:r>
              <a:rPr lang="en-US" altLang="zh-CN" sz="2000"/>
              <a:t>(c)</a:t>
            </a:r>
            <a:r>
              <a:rPr lang="zh-CN" altLang="en-US" sz="2000"/>
              <a:t>为</a:t>
            </a:r>
            <a:r>
              <a:rPr lang="en-US" altLang="zh-CN" sz="2000"/>
              <a:t>R</a:t>
            </a:r>
            <a:r>
              <a:rPr lang="zh-CN" altLang="en-US" sz="2000"/>
              <a:t>和</a:t>
            </a:r>
            <a:r>
              <a:rPr lang="en-US" altLang="zh-CN" sz="2000"/>
              <a:t>S</a:t>
            </a:r>
            <a:r>
              <a:rPr lang="zh-CN" altLang="en-US" sz="2000"/>
              <a:t>的大于连接（</a:t>
            </a:r>
            <a:r>
              <a:rPr lang="en-US" altLang="zh-CN" sz="2000"/>
              <a:t>C&gt;D</a:t>
            </a:r>
            <a:r>
              <a:rPr lang="zh-CN" altLang="en-US" sz="2000"/>
              <a:t>），</a:t>
            </a:r>
            <a:r>
              <a:rPr lang="en-US" altLang="zh-CN" sz="2000"/>
              <a:t>(d)</a:t>
            </a:r>
            <a:r>
              <a:rPr lang="zh-CN" altLang="en-US" sz="2000"/>
              <a:t>为</a:t>
            </a:r>
            <a:r>
              <a:rPr lang="en-US" altLang="zh-CN" sz="2000"/>
              <a:t>R</a:t>
            </a:r>
            <a:r>
              <a:rPr lang="zh-CN" altLang="en-US" sz="2000"/>
              <a:t>和</a:t>
            </a:r>
            <a:r>
              <a:rPr lang="en-US" altLang="zh-CN" sz="2000"/>
              <a:t>S</a:t>
            </a:r>
            <a:r>
              <a:rPr lang="zh-CN" altLang="en-US" sz="2000"/>
              <a:t>的等值连接（</a:t>
            </a:r>
            <a:r>
              <a:rPr lang="en-US" altLang="zh-CN" sz="2000"/>
              <a:t>C=D</a:t>
            </a:r>
            <a:r>
              <a:rPr lang="zh-CN" altLang="en-US" sz="2000"/>
              <a:t>），</a:t>
            </a:r>
            <a:r>
              <a:rPr lang="en-US" altLang="zh-CN" sz="2000"/>
              <a:t>(e)</a:t>
            </a:r>
            <a:r>
              <a:rPr lang="zh-CN" altLang="en-US" sz="2000"/>
              <a:t>为</a:t>
            </a:r>
            <a:r>
              <a:rPr lang="en-US" altLang="zh-CN" sz="2000"/>
              <a:t>R</a:t>
            </a:r>
            <a:r>
              <a:rPr lang="zh-CN" altLang="en-US" sz="2000"/>
              <a:t>和</a:t>
            </a:r>
            <a:r>
              <a:rPr lang="en-US" altLang="zh-CN" sz="2000"/>
              <a:t>S</a:t>
            </a:r>
            <a:r>
              <a:rPr lang="zh-CN" altLang="en-US" sz="2000"/>
              <a:t>的等值连接（</a:t>
            </a:r>
            <a:r>
              <a:rPr lang="en-US" altLang="zh-CN" sz="2000"/>
              <a:t>R.B=S.B</a:t>
            </a:r>
            <a:r>
              <a:rPr lang="zh-CN" altLang="en-US" sz="2000"/>
              <a:t>），</a:t>
            </a:r>
            <a:r>
              <a:rPr lang="en-US" altLang="zh-CN" sz="2000"/>
              <a:t>(f)</a:t>
            </a:r>
            <a:r>
              <a:rPr lang="zh-CN" altLang="en-US" sz="2000"/>
              <a:t>为</a:t>
            </a:r>
            <a:r>
              <a:rPr lang="en-US" altLang="zh-CN" sz="2000"/>
              <a:t>R</a:t>
            </a:r>
            <a:r>
              <a:rPr lang="zh-CN" altLang="en-US" sz="2000"/>
              <a:t>和</a:t>
            </a:r>
            <a:r>
              <a:rPr lang="en-US" altLang="zh-CN" sz="2000"/>
              <a:t>S</a:t>
            </a:r>
            <a:r>
              <a:rPr lang="zh-CN" altLang="en-US" sz="2000"/>
              <a:t>的自然连接。</a:t>
            </a:r>
          </a:p>
        </p:txBody>
      </p:sp>
      <p:pic>
        <p:nvPicPr>
          <p:cNvPr id="74755" name="Picture 3"/>
          <p:cNvPicPr>
            <a:picLocks noGrp="1" noChangeAspect="1" noChangeArrowheads="1"/>
          </p:cNvPicPr>
          <p:nvPr>
            <p:ph type="body" idx="1"/>
          </p:nvPr>
        </p:nvPicPr>
        <p:blipFill>
          <a:blip r:embed="rId2">
            <a:extLst>
              <a:ext uri="{28A0092B-C50C-407E-A947-70E740481C1C}">
                <a14:useLocalDpi xmlns:a14="http://schemas.microsoft.com/office/drawing/2010/main" val="0"/>
              </a:ext>
            </a:extLst>
          </a:blip>
          <a:srcRect/>
          <a:stretch>
            <a:fillRect/>
          </a:stretch>
        </p:blipFill>
        <p:spPr>
          <a:xfrm>
            <a:off x="1219200" y="1752600"/>
            <a:ext cx="5791200" cy="3216275"/>
          </a:xfrm>
        </p:spPr>
      </p:pic>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页脚占位符 3"/>
          <p:cNvSpPr>
            <a:spLocks noGrp="1"/>
          </p:cNvSpPr>
          <p:nvPr>
            <p:ph type="ftr" sz="quarter" idx="10"/>
          </p:nvPr>
        </p:nvSpPr>
        <p:spPr/>
        <p:txBody>
          <a:bodyPr/>
          <a:lstStyle/>
          <a:p>
            <a:r>
              <a:rPr lang="en-US" altLang="zh-CN"/>
              <a:t>     </a:t>
            </a:r>
            <a:r>
              <a:rPr lang="en-US" altLang="zh-CN" b="0"/>
              <a:t> </a:t>
            </a:r>
            <a:r>
              <a:rPr lang="zh-CN" altLang="en-US" b="0"/>
              <a:t>清华大学出版社</a:t>
            </a:r>
          </a:p>
        </p:txBody>
      </p:sp>
      <p:sp>
        <p:nvSpPr>
          <p:cNvPr id="75778" name="Rectangle 2"/>
          <p:cNvSpPr>
            <a:spLocks noGrp="1" noChangeArrowheads="1"/>
          </p:cNvSpPr>
          <p:nvPr>
            <p:ph type="title"/>
          </p:nvPr>
        </p:nvSpPr>
        <p:spPr/>
        <p:txBody>
          <a:bodyPr/>
          <a:lstStyle/>
          <a:p>
            <a:endParaRPr lang="zh-CN" altLang="zh-CN"/>
          </a:p>
        </p:txBody>
      </p:sp>
      <p:pic>
        <p:nvPicPr>
          <p:cNvPr id="75779" name="Picture 3"/>
          <p:cNvPicPr>
            <a:picLocks noGrp="1" noChangeAspect="1" noChangeArrowheads="1"/>
          </p:cNvPicPr>
          <p:nvPr>
            <p:ph type="body" idx="1"/>
          </p:nvPr>
        </p:nvPicPr>
        <p:blipFill>
          <a:blip r:embed="rId2">
            <a:extLst>
              <a:ext uri="{28A0092B-C50C-407E-A947-70E740481C1C}">
                <a14:useLocalDpi xmlns:a14="http://schemas.microsoft.com/office/drawing/2010/main" val="0"/>
              </a:ext>
            </a:extLst>
          </a:blip>
          <a:srcRect/>
          <a:stretch>
            <a:fillRect/>
          </a:stretch>
        </p:blipFill>
        <p:spPr/>
      </p:pic>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页脚占位符 3"/>
          <p:cNvSpPr>
            <a:spLocks noGrp="1"/>
          </p:cNvSpPr>
          <p:nvPr>
            <p:ph type="ftr" sz="quarter" idx="10"/>
          </p:nvPr>
        </p:nvSpPr>
        <p:spPr/>
        <p:txBody>
          <a:bodyPr/>
          <a:lstStyle/>
          <a:p>
            <a:r>
              <a:rPr lang="en-US" altLang="zh-CN"/>
              <a:t>     </a:t>
            </a:r>
            <a:r>
              <a:rPr lang="en-US" altLang="zh-CN" b="0"/>
              <a:t> </a:t>
            </a:r>
            <a:r>
              <a:rPr lang="zh-CN" altLang="en-US" b="0"/>
              <a:t>清华大学出版社</a:t>
            </a:r>
          </a:p>
        </p:txBody>
      </p:sp>
      <p:sp>
        <p:nvSpPr>
          <p:cNvPr id="76802" name="Rectangle 2"/>
          <p:cNvSpPr>
            <a:spLocks noGrp="1" noChangeArrowheads="1"/>
          </p:cNvSpPr>
          <p:nvPr>
            <p:ph type="title"/>
          </p:nvPr>
        </p:nvSpPr>
        <p:spPr/>
        <p:txBody>
          <a:bodyPr/>
          <a:lstStyle/>
          <a:p>
            <a:endParaRPr lang="zh-CN" altLang="zh-CN"/>
          </a:p>
        </p:txBody>
      </p:sp>
      <p:pic>
        <p:nvPicPr>
          <p:cNvPr id="76803" name="Picture 3"/>
          <p:cNvPicPr>
            <a:picLocks noGrp="1" noChangeAspect="1" noChangeArrowheads="1"/>
          </p:cNvPicPr>
          <p:nvPr>
            <p:ph type="body" idx="1"/>
          </p:nvPr>
        </p:nvPicPr>
        <p:blipFill>
          <a:blip r:embed="rId2">
            <a:extLst>
              <a:ext uri="{28A0092B-C50C-407E-A947-70E740481C1C}">
                <a14:useLocalDpi xmlns:a14="http://schemas.microsoft.com/office/drawing/2010/main" val="0"/>
              </a:ext>
            </a:extLst>
          </a:blip>
          <a:srcRect/>
          <a:stretch>
            <a:fillRect/>
          </a:stretch>
        </p:blipFill>
        <p:spPr/>
      </p:pic>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页脚占位符 3"/>
          <p:cNvSpPr>
            <a:spLocks noGrp="1"/>
          </p:cNvSpPr>
          <p:nvPr>
            <p:ph type="ftr" sz="quarter" idx="10"/>
          </p:nvPr>
        </p:nvSpPr>
        <p:spPr/>
        <p:txBody>
          <a:bodyPr/>
          <a:lstStyle/>
          <a:p>
            <a:r>
              <a:rPr lang="en-US" altLang="zh-CN"/>
              <a:t>     </a:t>
            </a:r>
            <a:r>
              <a:rPr lang="en-US" altLang="zh-CN" b="0"/>
              <a:t> </a:t>
            </a:r>
            <a:r>
              <a:rPr lang="zh-CN" altLang="en-US" b="0"/>
              <a:t>清华大学出版社</a:t>
            </a:r>
          </a:p>
        </p:txBody>
      </p:sp>
      <p:sp>
        <p:nvSpPr>
          <p:cNvPr id="77826" name="Rectangle 2"/>
          <p:cNvSpPr>
            <a:spLocks noGrp="1" noChangeArrowheads="1"/>
          </p:cNvSpPr>
          <p:nvPr>
            <p:ph type="title"/>
          </p:nvPr>
        </p:nvSpPr>
        <p:spPr/>
        <p:txBody>
          <a:bodyPr/>
          <a:lstStyle/>
          <a:p>
            <a:r>
              <a:rPr lang="zh-CN" altLang="en-US" b="1"/>
              <a:t>专门的关系运算（续）</a:t>
            </a:r>
          </a:p>
        </p:txBody>
      </p:sp>
      <p:sp>
        <p:nvSpPr>
          <p:cNvPr id="77827" name="Rectangle 3"/>
          <p:cNvSpPr>
            <a:spLocks noGrp="1" noChangeArrowheads="1"/>
          </p:cNvSpPr>
          <p:nvPr>
            <p:ph type="body" idx="1"/>
          </p:nvPr>
        </p:nvSpPr>
        <p:spPr/>
        <p:txBody>
          <a:bodyPr/>
          <a:lstStyle/>
          <a:p>
            <a:r>
              <a:rPr lang="zh-CN" altLang="en-US" sz="2800" b="1"/>
              <a:t>左连接（</a:t>
            </a:r>
            <a:r>
              <a:rPr lang="en-US" altLang="zh-CN" sz="2800" b="1"/>
              <a:t>Left Join  LJN</a:t>
            </a:r>
            <a:r>
              <a:rPr lang="zh-CN" altLang="en-US" sz="2800" b="1"/>
              <a:t>）：</a:t>
            </a:r>
            <a:r>
              <a:rPr lang="zh-CN" altLang="en-US" sz="2800"/>
              <a:t>“</a:t>
            </a:r>
            <a:r>
              <a:rPr lang="en-US" altLang="zh-CN" sz="2800"/>
              <a:t>R</a:t>
            </a:r>
            <a:r>
              <a:rPr lang="zh-CN" altLang="en-US" sz="2800"/>
              <a:t>左连接</a:t>
            </a:r>
            <a:r>
              <a:rPr lang="en-US" altLang="zh-CN" sz="2800"/>
              <a:t>S”</a:t>
            </a:r>
            <a:r>
              <a:rPr lang="zh-CN" altLang="en-US" sz="2800"/>
              <a:t>的结果关系是包括所有来自</a:t>
            </a:r>
            <a:r>
              <a:rPr lang="en-US" altLang="zh-CN" sz="2800"/>
              <a:t>R</a:t>
            </a:r>
            <a:r>
              <a:rPr lang="zh-CN" altLang="en-US" sz="2800"/>
              <a:t>的元组和那些连接字段相等处的</a:t>
            </a:r>
            <a:r>
              <a:rPr lang="en-US" altLang="zh-CN" sz="2800"/>
              <a:t>S</a:t>
            </a:r>
            <a:r>
              <a:rPr lang="zh-CN" altLang="en-US" sz="2800"/>
              <a:t>的元组。表示为：（</a:t>
            </a:r>
            <a:r>
              <a:rPr lang="en-US" altLang="zh-CN" sz="2800"/>
              <a:t>R</a:t>
            </a:r>
            <a:r>
              <a:rPr lang="zh-CN" altLang="en-US" sz="2800"/>
              <a:t>）</a:t>
            </a:r>
            <a:r>
              <a:rPr lang="en-US" altLang="zh-CN" sz="2800"/>
              <a:t>LJN</a:t>
            </a:r>
            <a:r>
              <a:rPr lang="zh-CN" altLang="en-US" sz="2800"/>
              <a:t>（</a:t>
            </a:r>
            <a:r>
              <a:rPr lang="en-US" altLang="zh-CN" sz="2800"/>
              <a:t>S</a:t>
            </a:r>
            <a:r>
              <a:rPr lang="zh-CN" altLang="en-US" sz="2800"/>
              <a:t>）。</a:t>
            </a:r>
          </a:p>
          <a:p>
            <a:endParaRPr lang="zh-CN" altLang="en-US" sz="2800" b="1"/>
          </a:p>
          <a:p>
            <a:r>
              <a:rPr lang="zh-CN" altLang="en-US" sz="2800" b="1"/>
              <a:t>右连接（</a:t>
            </a:r>
            <a:r>
              <a:rPr lang="en-US" altLang="zh-CN" sz="2800" b="1"/>
              <a:t>Right Join  RJN</a:t>
            </a:r>
            <a:r>
              <a:rPr lang="zh-CN" altLang="en-US" sz="2800" b="1"/>
              <a:t>）：</a:t>
            </a:r>
            <a:r>
              <a:rPr lang="zh-CN" altLang="en-US" sz="2800"/>
              <a:t>“</a:t>
            </a:r>
            <a:r>
              <a:rPr lang="en-US" altLang="zh-CN" sz="2800"/>
              <a:t>R</a:t>
            </a:r>
            <a:r>
              <a:rPr lang="zh-CN" altLang="en-US" sz="2800"/>
              <a:t>右连接</a:t>
            </a:r>
            <a:r>
              <a:rPr lang="en-US" altLang="zh-CN" sz="2800"/>
              <a:t>S”</a:t>
            </a:r>
            <a:r>
              <a:rPr lang="zh-CN" altLang="en-US" sz="2800"/>
              <a:t>的结果关系是包括所有来自</a:t>
            </a:r>
            <a:r>
              <a:rPr lang="en-US" altLang="zh-CN" sz="2800"/>
              <a:t>S</a:t>
            </a:r>
            <a:r>
              <a:rPr lang="zh-CN" altLang="en-US" sz="2800"/>
              <a:t>的元组和那些连接字段相等处的</a:t>
            </a:r>
            <a:r>
              <a:rPr lang="en-US" altLang="zh-CN" sz="2800"/>
              <a:t>R</a:t>
            </a:r>
            <a:r>
              <a:rPr lang="zh-CN" altLang="en-US" sz="2800"/>
              <a:t>的元组。表示为：（</a:t>
            </a:r>
            <a:r>
              <a:rPr lang="en-US" altLang="zh-CN" sz="2800"/>
              <a:t>R</a:t>
            </a:r>
            <a:r>
              <a:rPr lang="zh-CN" altLang="en-US" sz="2800"/>
              <a:t>）</a:t>
            </a:r>
            <a:r>
              <a:rPr lang="en-US" altLang="zh-CN" sz="2800"/>
              <a:t>RJN</a:t>
            </a:r>
            <a:r>
              <a:rPr lang="zh-CN" altLang="en-US" sz="2800"/>
              <a:t>（</a:t>
            </a:r>
            <a:r>
              <a:rPr lang="en-US" altLang="zh-CN" sz="2800"/>
              <a:t>S</a:t>
            </a:r>
            <a:r>
              <a:rPr lang="zh-CN" altLang="en-US" sz="2800"/>
              <a:t>）。	其中关系</a:t>
            </a:r>
            <a:r>
              <a:rPr lang="en-US" altLang="zh-CN" sz="2800"/>
              <a:t>R</a:t>
            </a:r>
            <a:r>
              <a:rPr lang="zh-CN" altLang="en-US" sz="2800"/>
              <a:t>和</a:t>
            </a:r>
            <a:r>
              <a:rPr lang="en-US" altLang="zh-CN" sz="2800"/>
              <a:t>S</a:t>
            </a:r>
            <a:r>
              <a:rPr lang="zh-CN" altLang="en-US" sz="2800"/>
              <a:t>有相同的属性集合（</a:t>
            </a:r>
            <a:r>
              <a:rPr lang="en-US" altLang="zh-CN" sz="2800"/>
              <a:t>A1,A2,…,AK</a:t>
            </a:r>
            <a:r>
              <a:rPr lang="zh-CN" altLang="en-US" sz="2800"/>
              <a:t>），</a:t>
            </a:r>
            <a:r>
              <a:rPr lang="en-US" altLang="zh-CN" sz="2800"/>
              <a:t>R.A1=S.A1 ^ R.A2=S.A2 ^ … ^ R.AK=S.AK </a:t>
            </a:r>
            <a:r>
              <a:rPr lang="zh-CN" altLang="en-US" sz="2800"/>
              <a:t>。</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页脚占位符 3"/>
          <p:cNvSpPr>
            <a:spLocks noGrp="1"/>
          </p:cNvSpPr>
          <p:nvPr>
            <p:ph type="ftr" sz="quarter" idx="10"/>
          </p:nvPr>
        </p:nvSpPr>
        <p:spPr/>
        <p:txBody>
          <a:bodyPr/>
          <a:lstStyle/>
          <a:p>
            <a:r>
              <a:rPr lang="en-US" altLang="zh-CN"/>
              <a:t>     </a:t>
            </a:r>
            <a:r>
              <a:rPr lang="en-US" altLang="zh-CN" b="0"/>
              <a:t> </a:t>
            </a:r>
            <a:r>
              <a:rPr lang="zh-CN" altLang="en-US" b="0"/>
              <a:t>清华大学出版社</a:t>
            </a:r>
          </a:p>
        </p:txBody>
      </p:sp>
      <p:sp>
        <p:nvSpPr>
          <p:cNvPr id="17410" name="Rectangle 2"/>
          <p:cNvSpPr>
            <a:spLocks noGrp="1" noChangeArrowheads="1"/>
          </p:cNvSpPr>
          <p:nvPr>
            <p:ph type="title"/>
          </p:nvPr>
        </p:nvSpPr>
        <p:spPr/>
        <p:txBody>
          <a:bodyPr/>
          <a:lstStyle/>
          <a:p>
            <a:r>
              <a:rPr lang="en-US" altLang="zh-CN" b="1"/>
              <a:t>2.1.1 </a:t>
            </a:r>
            <a:r>
              <a:rPr lang="zh-CN" altLang="en-US" b="1"/>
              <a:t>关系数据模型概述</a:t>
            </a:r>
          </a:p>
        </p:txBody>
      </p:sp>
      <p:sp>
        <p:nvSpPr>
          <p:cNvPr id="17411" name="Rectangle 3"/>
          <p:cNvSpPr>
            <a:spLocks noGrp="1" noChangeArrowheads="1"/>
          </p:cNvSpPr>
          <p:nvPr>
            <p:ph type="body" idx="1"/>
          </p:nvPr>
        </p:nvSpPr>
        <p:spPr/>
        <p:txBody>
          <a:bodyPr/>
          <a:lstStyle/>
          <a:p>
            <a:r>
              <a:rPr lang="zh-CN" altLang="en-US"/>
              <a:t>关系数据库系统是支持</a:t>
            </a:r>
            <a:r>
              <a:rPr lang="zh-CN" altLang="en-US" b="1"/>
              <a:t>关系模型</a:t>
            </a:r>
            <a:r>
              <a:rPr lang="zh-CN" altLang="en-US"/>
              <a:t>的数据库系统。关系数据模型（ </a:t>
            </a:r>
            <a:r>
              <a:rPr lang="en-US" altLang="zh-CN"/>
              <a:t>RDBMS</a:t>
            </a:r>
            <a:r>
              <a:rPr lang="zh-CN" altLang="en-US"/>
              <a:t>）包含三要素：关系数据结构 、关系操作集合 、关系完整性约束 。</a:t>
            </a:r>
          </a:p>
          <a:p>
            <a:r>
              <a:rPr lang="zh-CN" altLang="en-US" b="1"/>
              <a:t>关系数据结构：</a:t>
            </a:r>
            <a:r>
              <a:rPr lang="zh-CN" altLang="en-US"/>
              <a:t>是单一的数据结构</a:t>
            </a:r>
            <a:r>
              <a:rPr lang="en-US" altLang="zh-CN"/>
              <a:t>—</a:t>
            </a:r>
            <a:r>
              <a:rPr lang="zh-CN" altLang="en-US"/>
              <a:t>关系。关系是二维表（行列），实体及其联系都用关系表示。在用户看来关系数据的逻辑模型就是一张二维表。</a:t>
            </a:r>
          </a:p>
          <a:p>
            <a:endParaRPr lang="zh-CN" altLang="en-US"/>
          </a:p>
          <a:p>
            <a:endParaRPr lang="en-US" altLang="zh-CN"/>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页脚占位符 1"/>
          <p:cNvSpPr>
            <a:spLocks noGrp="1"/>
          </p:cNvSpPr>
          <p:nvPr>
            <p:ph type="ftr" sz="quarter" idx="10"/>
          </p:nvPr>
        </p:nvSpPr>
        <p:spPr/>
        <p:txBody>
          <a:bodyPr/>
          <a:lstStyle/>
          <a:p>
            <a:r>
              <a:rPr lang="en-US" altLang="zh-CN"/>
              <a:t>     </a:t>
            </a:r>
            <a:r>
              <a:rPr lang="en-US" altLang="zh-CN" b="0"/>
              <a:t> </a:t>
            </a:r>
            <a:r>
              <a:rPr lang="zh-CN" altLang="en-US" b="0"/>
              <a:t>清华大学出版社</a:t>
            </a:r>
          </a:p>
        </p:txBody>
      </p:sp>
      <p:sp>
        <p:nvSpPr>
          <p:cNvPr id="78850" name="Rectangle 2"/>
          <p:cNvSpPr>
            <a:spLocks noChangeArrowheads="1"/>
          </p:cNvSpPr>
          <p:nvPr/>
        </p:nvSpPr>
        <p:spPr bwMode="auto">
          <a:xfrm>
            <a:off x="195263" y="228600"/>
            <a:ext cx="8015287" cy="914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marL="4572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9144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1371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18288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sz="4400" b="1">
                <a:solidFill>
                  <a:schemeClr val="tx2"/>
                </a:solidFill>
              </a:rPr>
              <a:t>专门的关系运算（续）</a:t>
            </a:r>
          </a:p>
        </p:txBody>
      </p:sp>
      <p:sp>
        <p:nvSpPr>
          <p:cNvPr id="78851" name="Text Box 3"/>
          <p:cNvSpPr txBox="1">
            <a:spLocks noChangeArrowheads="1"/>
          </p:cNvSpPr>
          <p:nvPr/>
        </p:nvSpPr>
        <p:spPr bwMode="auto">
          <a:xfrm>
            <a:off x="512763" y="1597025"/>
            <a:ext cx="1270000" cy="2074863"/>
          </a:xfrm>
          <a:prstGeom prst="rect">
            <a:avLst/>
          </a:prstGeom>
          <a:solidFill>
            <a:srgbClr val="CC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zh-CN" sz="2000"/>
              <a:t>R:</a:t>
            </a:r>
          </a:p>
          <a:p>
            <a:r>
              <a:rPr lang="en-US" altLang="zh-CN" u="sng"/>
              <a:t>A    B    C</a:t>
            </a:r>
          </a:p>
          <a:p>
            <a:r>
              <a:rPr lang="en-US" altLang="zh-CN"/>
              <a:t>a1  b1   5</a:t>
            </a:r>
          </a:p>
          <a:p>
            <a:r>
              <a:rPr lang="en-US" altLang="zh-CN"/>
              <a:t>a1  b2   6</a:t>
            </a:r>
          </a:p>
          <a:p>
            <a:r>
              <a:rPr lang="en-US" altLang="zh-CN"/>
              <a:t>a2  b3   8</a:t>
            </a:r>
          </a:p>
          <a:p>
            <a:r>
              <a:rPr lang="en-US" altLang="zh-CN"/>
              <a:t>a2  b4  12</a:t>
            </a:r>
            <a:r>
              <a:rPr lang="en-US" altLang="zh-CN" sz="2000"/>
              <a:t> </a:t>
            </a:r>
          </a:p>
          <a:p>
            <a:endParaRPr lang="en-US" altLang="zh-CN"/>
          </a:p>
        </p:txBody>
      </p:sp>
      <p:sp>
        <p:nvSpPr>
          <p:cNvPr id="78852" name="Text Box 4"/>
          <p:cNvSpPr txBox="1">
            <a:spLocks noChangeArrowheads="1"/>
          </p:cNvSpPr>
          <p:nvPr/>
        </p:nvSpPr>
        <p:spPr bwMode="auto">
          <a:xfrm>
            <a:off x="609600" y="3100388"/>
            <a:ext cx="184150" cy="4270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endParaRPr lang="zh-CN" altLang="zh-CN" sz="2200"/>
          </a:p>
        </p:txBody>
      </p:sp>
      <p:sp>
        <p:nvSpPr>
          <p:cNvPr id="78853" name="Text Box 5"/>
          <p:cNvSpPr txBox="1">
            <a:spLocks noChangeArrowheads="1"/>
          </p:cNvSpPr>
          <p:nvPr/>
        </p:nvSpPr>
        <p:spPr bwMode="auto">
          <a:xfrm>
            <a:off x="1938338" y="1585913"/>
            <a:ext cx="819150" cy="2044700"/>
          </a:xfrm>
          <a:prstGeom prst="rect">
            <a:avLst/>
          </a:prstGeom>
          <a:solidFill>
            <a:srgbClr val="FF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zh-CN" sz="2000"/>
              <a:t>S:</a:t>
            </a:r>
          </a:p>
          <a:p>
            <a:r>
              <a:rPr lang="en-US" altLang="zh-CN" u="sng"/>
              <a:t>B     E</a:t>
            </a:r>
          </a:p>
          <a:p>
            <a:r>
              <a:rPr lang="en-US" altLang="zh-CN"/>
              <a:t>b1   3</a:t>
            </a:r>
          </a:p>
          <a:p>
            <a:r>
              <a:rPr lang="en-US" altLang="zh-CN"/>
              <a:t>b2   7</a:t>
            </a:r>
          </a:p>
          <a:p>
            <a:r>
              <a:rPr lang="en-US" altLang="zh-CN"/>
              <a:t>b3  10</a:t>
            </a:r>
          </a:p>
          <a:p>
            <a:r>
              <a:rPr lang="en-US" altLang="zh-CN"/>
              <a:t>b3   2</a:t>
            </a:r>
          </a:p>
          <a:p>
            <a:r>
              <a:rPr lang="en-US" altLang="zh-CN"/>
              <a:t>b5   2</a:t>
            </a:r>
          </a:p>
        </p:txBody>
      </p:sp>
      <p:sp>
        <p:nvSpPr>
          <p:cNvPr id="78854" name="Text Box 6"/>
          <p:cNvSpPr txBox="1">
            <a:spLocks noChangeArrowheads="1"/>
          </p:cNvSpPr>
          <p:nvPr/>
        </p:nvSpPr>
        <p:spPr bwMode="auto">
          <a:xfrm>
            <a:off x="3095625" y="1566863"/>
            <a:ext cx="2597150" cy="2044700"/>
          </a:xfrm>
          <a:prstGeom prst="rect">
            <a:avLst/>
          </a:prstGeom>
          <a:solidFill>
            <a:srgbClr val="CC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zh-CN" sz="2000"/>
              <a:t>R    S:</a:t>
            </a:r>
          </a:p>
          <a:p>
            <a:r>
              <a:rPr lang="en-US" altLang="zh-CN" u="sng"/>
              <a:t>A     R.B    C    S.B    E</a:t>
            </a:r>
          </a:p>
          <a:p>
            <a:r>
              <a:rPr lang="en-US" altLang="zh-CN"/>
              <a:t>a1     b1    5       b2    7</a:t>
            </a:r>
          </a:p>
          <a:p>
            <a:r>
              <a:rPr lang="en-US" altLang="zh-CN"/>
              <a:t>a1     b1    5       b3   10 </a:t>
            </a:r>
          </a:p>
          <a:p>
            <a:r>
              <a:rPr lang="en-US" altLang="zh-CN"/>
              <a:t>a1     b2    6       b2    7</a:t>
            </a:r>
          </a:p>
          <a:p>
            <a:r>
              <a:rPr lang="en-US" altLang="zh-CN"/>
              <a:t>a1     b2    6       b3   10</a:t>
            </a:r>
          </a:p>
          <a:p>
            <a:r>
              <a:rPr lang="en-US" altLang="zh-CN"/>
              <a:t>a2     b3    8       b3   10 </a:t>
            </a:r>
          </a:p>
        </p:txBody>
      </p:sp>
      <p:grpSp>
        <p:nvGrpSpPr>
          <p:cNvPr id="78855" name="Group 7"/>
          <p:cNvGrpSpPr>
            <a:grpSpLocks/>
          </p:cNvGrpSpPr>
          <p:nvPr/>
        </p:nvGrpSpPr>
        <p:grpSpPr bwMode="auto">
          <a:xfrm>
            <a:off x="3232150" y="1685925"/>
            <a:ext cx="534988" cy="373063"/>
            <a:chOff x="2036" y="981"/>
            <a:chExt cx="337" cy="235"/>
          </a:xfrm>
        </p:grpSpPr>
        <p:grpSp>
          <p:nvGrpSpPr>
            <p:cNvPr id="78856" name="Group 8"/>
            <p:cNvGrpSpPr>
              <a:grpSpLocks/>
            </p:cNvGrpSpPr>
            <p:nvPr/>
          </p:nvGrpSpPr>
          <p:grpSpPr bwMode="auto">
            <a:xfrm>
              <a:off x="2142" y="981"/>
              <a:ext cx="136" cy="91"/>
              <a:chOff x="2835" y="2523"/>
              <a:chExt cx="136" cy="91"/>
            </a:xfrm>
          </p:grpSpPr>
          <p:sp>
            <p:nvSpPr>
              <p:cNvPr id="78857" name="Line 9"/>
              <p:cNvSpPr>
                <a:spLocks noChangeShapeType="1"/>
              </p:cNvSpPr>
              <p:nvPr/>
            </p:nvSpPr>
            <p:spPr bwMode="auto">
              <a:xfrm>
                <a:off x="2835" y="2523"/>
                <a:ext cx="0" cy="91"/>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78858" name="Line 10"/>
              <p:cNvSpPr>
                <a:spLocks noChangeShapeType="1"/>
              </p:cNvSpPr>
              <p:nvPr/>
            </p:nvSpPr>
            <p:spPr bwMode="auto">
              <a:xfrm>
                <a:off x="2835" y="2523"/>
                <a:ext cx="136" cy="91"/>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78859" name="Line 11"/>
              <p:cNvSpPr>
                <a:spLocks noChangeShapeType="1"/>
              </p:cNvSpPr>
              <p:nvPr/>
            </p:nvSpPr>
            <p:spPr bwMode="auto">
              <a:xfrm flipV="1">
                <a:off x="2835" y="2523"/>
                <a:ext cx="136" cy="91"/>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78860" name="Line 12"/>
              <p:cNvSpPr>
                <a:spLocks noChangeShapeType="1"/>
              </p:cNvSpPr>
              <p:nvPr/>
            </p:nvSpPr>
            <p:spPr bwMode="auto">
              <a:xfrm>
                <a:off x="2971" y="2523"/>
                <a:ext cx="0" cy="91"/>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sp>
          <p:nvSpPr>
            <p:cNvPr id="78861" name="Text Box 13"/>
            <p:cNvSpPr txBox="1">
              <a:spLocks noChangeArrowheads="1"/>
            </p:cNvSpPr>
            <p:nvPr/>
          </p:nvSpPr>
          <p:spPr bwMode="auto">
            <a:xfrm>
              <a:off x="2036" y="1024"/>
              <a:ext cx="337" cy="1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zh-CN" sz="1400"/>
                <a:t>C&lt;E</a:t>
              </a:r>
            </a:p>
          </p:txBody>
        </p:sp>
      </p:grpSp>
      <p:sp>
        <p:nvSpPr>
          <p:cNvPr id="78862" name="Text Box 14"/>
          <p:cNvSpPr txBox="1">
            <a:spLocks noChangeArrowheads="1"/>
          </p:cNvSpPr>
          <p:nvPr/>
        </p:nvSpPr>
        <p:spPr bwMode="auto">
          <a:xfrm>
            <a:off x="593725" y="3816350"/>
            <a:ext cx="2355850" cy="2074863"/>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zh-CN" sz="2000"/>
              <a:t>R    S:</a:t>
            </a:r>
          </a:p>
          <a:p>
            <a:endParaRPr lang="en-US" altLang="zh-CN" sz="2000"/>
          </a:p>
          <a:p>
            <a:r>
              <a:rPr lang="en-US" altLang="zh-CN" u="sng"/>
              <a:t>A   R.B    C    S.B    E</a:t>
            </a:r>
          </a:p>
          <a:p>
            <a:r>
              <a:rPr lang="en-US" altLang="zh-CN"/>
              <a:t>a1   b1    5      b1    3</a:t>
            </a:r>
          </a:p>
          <a:p>
            <a:r>
              <a:rPr lang="en-US" altLang="zh-CN"/>
              <a:t>a1   b2    6      b2    7</a:t>
            </a:r>
          </a:p>
          <a:p>
            <a:r>
              <a:rPr lang="en-US" altLang="zh-CN"/>
              <a:t>a2   b3    8      b3   10</a:t>
            </a:r>
          </a:p>
          <a:p>
            <a:r>
              <a:rPr lang="en-US" altLang="zh-CN"/>
              <a:t>a2   b3    8      b3    2</a:t>
            </a:r>
          </a:p>
        </p:txBody>
      </p:sp>
      <p:grpSp>
        <p:nvGrpSpPr>
          <p:cNvPr id="78863" name="Group 15"/>
          <p:cNvGrpSpPr>
            <a:grpSpLocks/>
          </p:cNvGrpSpPr>
          <p:nvPr/>
        </p:nvGrpSpPr>
        <p:grpSpPr bwMode="auto">
          <a:xfrm>
            <a:off x="623888" y="3933825"/>
            <a:ext cx="871537" cy="415925"/>
            <a:chOff x="393" y="2433"/>
            <a:chExt cx="549" cy="262"/>
          </a:xfrm>
        </p:grpSpPr>
        <p:grpSp>
          <p:nvGrpSpPr>
            <p:cNvPr id="78864" name="Group 16"/>
            <p:cNvGrpSpPr>
              <a:grpSpLocks/>
            </p:cNvGrpSpPr>
            <p:nvPr/>
          </p:nvGrpSpPr>
          <p:grpSpPr bwMode="auto">
            <a:xfrm>
              <a:off x="571" y="2433"/>
              <a:ext cx="136" cy="91"/>
              <a:chOff x="2835" y="2523"/>
              <a:chExt cx="136" cy="91"/>
            </a:xfrm>
          </p:grpSpPr>
          <p:sp>
            <p:nvSpPr>
              <p:cNvPr id="78865" name="Line 17"/>
              <p:cNvSpPr>
                <a:spLocks noChangeShapeType="1"/>
              </p:cNvSpPr>
              <p:nvPr/>
            </p:nvSpPr>
            <p:spPr bwMode="auto">
              <a:xfrm>
                <a:off x="2835" y="2523"/>
                <a:ext cx="0" cy="91"/>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78866" name="Line 18"/>
              <p:cNvSpPr>
                <a:spLocks noChangeShapeType="1"/>
              </p:cNvSpPr>
              <p:nvPr/>
            </p:nvSpPr>
            <p:spPr bwMode="auto">
              <a:xfrm>
                <a:off x="2835" y="2523"/>
                <a:ext cx="136" cy="91"/>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78867" name="Line 19"/>
              <p:cNvSpPr>
                <a:spLocks noChangeShapeType="1"/>
              </p:cNvSpPr>
              <p:nvPr/>
            </p:nvSpPr>
            <p:spPr bwMode="auto">
              <a:xfrm flipV="1">
                <a:off x="2835" y="2523"/>
                <a:ext cx="136" cy="91"/>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78868" name="Line 20"/>
              <p:cNvSpPr>
                <a:spLocks noChangeShapeType="1"/>
              </p:cNvSpPr>
              <p:nvPr/>
            </p:nvSpPr>
            <p:spPr bwMode="auto">
              <a:xfrm>
                <a:off x="2971" y="2523"/>
                <a:ext cx="0" cy="91"/>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sp>
          <p:nvSpPr>
            <p:cNvPr id="78869" name="Text Box 21"/>
            <p:cNvSpPr txBox="1">
              <a:spLocks noChangeArrowheads="1"/>
            </p:cNvSpPr>
            <p:nvPr/>
          </p:nvSpPr>
          <p:spPr bwMode="auto">
            <a:xfrm>
              <a:off x="393" y="2503"/>
              <a:ext cx="549" cy="1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zh-CN" sz="1400"/>
                <a:t>R.B=S.B</a:t>
              </a:r>
            </a:p>
          </p:txBody>
        </p:sp>
      </p:grpSp>
      <p:sp>
        <p:nvSpPr>
          <p:cNvPr id="78870" name="Text Box 22"/>
          <p:cNvSpPr txBox="1">
            <a:spLocks noChangeArrowheads="1"/>
          </p:cNvSpPr>
          <p:nvPr/>
        </p:nvSpPr>
        <p:spPr bwMode="auto">
          <a:xfrm>
            <a:off x="3146425" y="3797300"/>
            <a:ext cx="1898650" cy="2074863"/>
          </a:xfrm>
          <a:prstGeom prst="rect">
            <a:avLst/>
          </a:prstGeom>
          <a:solidFill>
            <a:srgbClr val="00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zh-CN" sz="2000"/>
              <a:t>R    S:</a:t>
            </a:r>
          </a:p>
          <a:p>
            <a:endParaRPr lang="en-US" altLang="zh-CN" sz="2000"/>
          </a:p>
          <a:p>
            <a:r>
              <a:rPr lang="en-US" altLang="zh-CN" u="sng"/>
              <a:t>A     B     C      E</a:t>
            </a:r>
          </a:p>
          <a:p>
            <a:r>
              <a:rPr lang="en-US" altLang="zh-CN"/>
              <a:t>a1   b1    5        3</a:t>
            </a:r>
          </a:p>
          <a:p>
            <a:r>
              <a:rPr lang="en-US" altLang="zh-CN"/>
              <a:t>a1   b2    6        7</a:t>
            </a:r>
          </a:p>
          <a:p>
            <a:r>
              <a:rPr lang="en-US" altLang="zh-CN"/>
              <a:t>a2   b3    8      10</a:t>
            </a:r>
          </a:p>
          <a:p>
            <a:r>
              <a:rPr lang="en-US" altLang="zh-CN"/>
              <a:t>a2   b3    8        2</a:t>
            </a:r>
          </a:p>
        </p:txBody>
      </p:sp>
      <p:grpSp>
        <p:nvGrpSpPr>
          <p:cNvPr id="78871" name="Group 23"/>
          <p:cNvGrpSpPr>
            <a:grpSpLocks/>
          </p:cNvGrpSpPr>
          <p:nvPr/>
        </p:nvGrpSpPr>
        <p:grpSpPr bwMode="auto">
          <a:xfrm>
            <a:off x="3459163" y="3914775"/>
            <a:ext cx="215900" cy="144463"/>
            <a:chOff x="2835" y="2523"/>
            <a:chExt cx="136" cy="91"/>
          </a:xfrm>
        </p:grpSpPr>
        <p:sp>
          <p:nvSpPr>
            <p:cNvPr id="78872" name="Line 24"/>
            <p:cNvSpPr>
              <a:spLocks noChangeShapeType="1"/>
            </p:cNvSpPr>
            <p:nvPr/>
          </p:nvSpPr>
          <p:spPr bwMode="auto">
            <a:xfrm>
              <a:off x="2835" y="2523"/>
              <a:ext cx="0" cy="91"/>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78873" name="Line 25"/>
            <p:cNvSpPr>
              <a:spLocks noChangeShapeType="1"/>
            </p:cNvSpPr>
            <p:nvPr/>
          </p:nvSpPr>
          <p:spPr bwMode="auto">
            <a:xfrm>
              <a:off x="2835" y="2523"/>
              <a:ext cx="136" cy="91"/>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78874" name="Line 26"/>
            <p:cNvSpPr>
              <a:spLocks noChangeShapeType="1"/>
            </p:cNvSpPr>
            <p:nvPr/>
          </p:nvSpPr>
          <p:spPr bwMode="auto">
            <a:xfrm flipV="1">
              <a:off x="2835" y="2523"/>
              <a:ext cx="136" cy="91"/>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78875" name="Line 27"/>
            <p:cNvSpPr>
              <a:spLocks noChangeShapeType="1"/>
            </p:cNvSpPr>
            <p:nvPr/>
          </p:nvSpPr>
          <p:spPr bwMode="auto">
            <a:xfrm>
              <a:off x="2971" y="2523"/>
              <a:ext cx="0" cy="91"/>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sp>
        <p:nvSpPr>
          <p:cNvPr id="78876" name="Text Box 28"/>
          <p:cNvSpPr txBox="1">
            <a:spLocks noChangeArrowheads="1"/>
          </p:cNvSpPr>
          <p:nvPr/>
        </p:nvSpPr>
        <p:spPr bwMode="auto">
          <a:xfrm>
            <a:off x="5970588" y="1549400"/>
            <a:ext cx="2533650" cy="4516438"/>
          </a:xfrm>
          <a:prstGeom prst="rect">
            <a:avLst/>
          </a:prstGeom>
          <a:solidFill>
            <a:srgbClr val="CC99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zh-CN" sz="2000"/>
              <a:t>RXS:</a:t>
            </a:r>
          </a:p>
          <a:p>
            <a:r>
              <a:rPr lang="en-US" altLang="zh-CN" u="sng"/>
              <a:t>A    R.B    C    S.B    E</a:t>
            </a:r>
          </a:p>
          <a:p>
            <a:r>
              <a:rPr lang="en-US" altLang="zh-CN"/>
              <a:t>a1     b1    5      b1    3</a:t>
            </a:r>
          </a:p>
          <a:p>
            <a:r>
              <a:rPr lang="en-US" altLang="zh-CN"/>
              <a:t>a1     b1    5      b2    7</a:t>
            </a:r>
          </a:p>
          <a:p>
            <a:r>
              <a:rPr lang="en-US" altLang="zh-CN"/>
              <a:t>a1     b1    5      b3    10</a:t>
            </a:r>
          </a:p>
          <a:p>
            <a:r>
              <a:rPr lang="en-US" altLang="zh-CN"/>
              <a:t>a1     b1    5      b3    2</a:t>
            </a:r>
          </a:p>
          <a:p>
            <a:r>
              <a:rPr lang="en-US" altLang="zh-CN"/>
              <a:t>a1     b1    5      b5    2</a:t>
            </a:r>
          </a:p>
          <a:p>
            <a:r>
              <a:rPr lang="en-US" altLang="zh-CN"/>
              <a:t>a1     b2    6      b1    3</a:t>
            </a:r>
          </a:p>
          <a:p>
            <a:r>
              <a:rPr lang="en-US" altLang="zh-CN"/>
              <a:t>a1     b2    6      b2    7</a:t>
            </a:r>
          </a:p>
          <a:p>
            <a:r>
              <a:rPr lang="en-US" altLang="zh-CN"/>
              <a:t>a1     b2    6      b3    10</a:t>
            </a:r>
          </a:p>
          <a:p>
            <a:r>
              <a:rPr lang="en-US" altLang="zh-CN"/>
              <a:t>a1     b2    6      b3    2</a:t>
            </a:r>
          </a:p>
          <a:p>
            <a:r>
              <a:rPr lang="en-US" altLang="zh-CN"/>
              <a:t>a1     b2    6      b5    2</a:t>
            </a:r>
          </a:p>
          <a:p>
            <a:r>
              <a:rPr lang="en-US" altLang="zh-CN"/>
              <a:t>a2     b3    8      b1    3</a:t>
            </a:r>
          </a:p>
          <a:p>
            <a:r>
              <a:rPr lang="en-US" altLang="zh-CN"/>
              <a:t>a2     b3    8      b2    7</a:t>
            </a:r>
          </a:p>
          <a:p>
            <a:r>
              <a:rPr lang="en-US" altLang="zh-CN"/>
              <a:t>a2     b3    8      b3    10</a:t>
            </a:r>
          </a:p>
          <a:p>
            <a:r>
              <a:rPr lang="en-US" altLang="zh-CN"/>
              <a:t>……</a:t>
            </a:r>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页脚占位符 3"/>
          <p:cNvSpPr>
            <a:spLocks noGrp="1"/>
          </p:cNvSpPr>
          <p:nvPr>
            <p:ph type="ftr" sz="quarter" idx="10"/>
          </p:nvPr>
        </p:nvSpPr>
        <p:spPr/>
        <p:txBody>
          <a:bodyPr/>
          <a:lstStyle/>
          <a:p>
            <a:r>
              <a:rPr lang="en-US" altLang="zh-CN"/>
              <a:t>     </a:t>
            </a:r>
            <a:r>
              <a:rPr lang="en-US" altLang="zh-CN" b="0"/>
              <a:t> </a:t>
            </a:r>
            <a:r>
              <a:rPr lang="zh-CN" altLang="en-US" b="0"/>
              <a:t>清华大学出版社</a:t>
            </a:r>
          </a:p>
        </p:txBody>
      </p:sp>
      <p:sp>
        <p:nvSpPr>
          <p:cNvPr id="80898" name="Rectangle 2"/>
          <p:cNvSpPr>
            <a:spLocks noGrp="1" noChangeArrowheads="1"/>
          </p:cNvSpPr>
          <p:nvPr>
            <p:ph type="title"/>
          </p:nvPr>
        </p:nvSpPr>
        <p:spPr/>
        <p:txBody>
          <a:bodyPr/>
          <a:lstStyle/>
          <a:p>
            <a:r>
              <a:rPr lang="zh-CN" altLang="en-US" b="1"/>
              <a:t>专门的关系运算（续）</a:t>
            </a:r>
          </a:p>
        </p:txBody>
      </p:sp>
      <p:sp>
        <p:nvSpPr>
          <p:cNvPr id="80899" name="Rectangle 3"/>
          <p:cNvSpPr>
            <a:spLocks noGrp="1" noChangeArrowheads="1"/>
          </p:cNvSpPr>
          <p:nvPr>
            <p:ph type="body" idx="1"/>
          </p:nvPr>
        </p:nvSpPr>
        <p:spPr>
          <a:xfrm>
            <a:off x="457200" y="1600200"/>
            <a:ext cx="8686800" cy="4572000"/>
          </a:xfrm>
        </p:spPr>
        <p:txBody>
          <a:bodyPr/>
          <a:lstStyle/>
          <a:p>
            <a:r>
              <a:rPr lang="zh-CN" altLang="en-US" sz="2800" b="1"/>
              <a:t>除法（</a:t>
            </a:r>
            <a:r>
              <a:rPr lang="en-US" altLang="zh-CN" sz="2800" b="1"/>
              <a:t>Division</a:t>
            </a:r>
            <a:r>
              <a:rPr lang="zh-CN" altLang="en-US" sz="2800" b="1"/>
              <a:t>）：</a:t>
            </a:r>
            <a:r>
              <a:rPr lang="zh-CN" altLang="en-US" sz="2800"/>
              <a:t>设有关系</a:t>
            </a:r>
            <a:r>
              <a:rPr lang="en-US" altLang="zh-CN" sz="2800"/>
              <a:t>R</a:t>
            </a:r>
            <a:r>
              <a:rPr lang="zh-CN" altLang="en-US" sz="2800"/>
              <a:t>（</a:t>
            </a:r>
            <a:r>
              <a:rPr lang="en-US" altLang="zh-CN" sz="2800"/>
              <a:t>X,Y</a:t>
            </a:r>
            <a:r>
              <a:rPr lang="zh-CN" altLang="en-US" sz="2800"/>
              <a:t>）和</a:t>
            </a:r>
            <a:r>
              <a:rPr lang="en-US" altLang="zh-CN" sz="2800"/>
              <a:t>S</a:t>
            </a:r>
            <a:r>
              <a:rPr lang="zh-CN" altLang="en-US" sz="2800"/>
              <a:t>（</a:t>
            </a:r>
            <a:r>
              <a:rPr lang="en-US" altLang="zh-CN" sz="2800"/>
              <a:t>Y,Z</a:t>
            </a:r>
            <a:r>
              <a:rPr lang="zh-CN" altLang="en-US" sz="2800"/>
              <a:t>），其中</a:t>
            </a:r>
            <a:r>
              <a:rPr lang="en-US" altLang="zh-CN" sz="2800"/>
              <a:t>X</a:t>
            </a:r>
            <a:r>
              <a:rPr lang="zh-CN" altLang="en-US" sz="2800"/>
              <a:t>，</a:t>
            </a:r>
            <a:r>
              <a:rPr lang="en-US" altLang="zh-CN" sz="2800"/>
              <a:t>Y</a:t>
            </a:r>
            <a:r>
              <a:rPr lang="zh-CN" altLang="en-US" sz="2800"/>
              <a:t>，</a:t>
            </a:r>
            <a:r>
              <a:rPr lang="en-US" altLang="zh-CN" sz="2800"/>
              <a:t>Z</a:t>
            </a:r>
            <a:r>
              <a:rPr lang="zh-CN" altLang="en-US" sz="2800"/>
              <a:t>为属性组。</a:t>
            </a:r>
            <a:r>
              <a:rPr lang="en-US" altLang="zh-CN" sz="2800"/>
              <a:t>R</a:t>
            </a:r>
            <a:r>
              <a:rPr lang="zh-CN" altLang="en-US" sz="2800"/>
              <a:t>中的</a:t>
            </a:r>
            <a:r>
              <a:rPr lang="en-US" altLang="zh-CN" sz="2800"/>
              <a:t>Y</a:t>
            </a:r>
            <a:r>
              <a:rPr lang="zh-CN" altLang="en-US" sz="2800"/>
              <a:t>与</a:t>
            </a:r>
            <a:r>
              <a:rPr lang="en-US" altLang="zh-CN" sz="2800"/>
              <a:t>S</a:t>
            </a:r>
            <a:r>
              <a:rPr lang="zh-CN" altLang="en-US" sz="2800"/>
              <a:t>中的</a:t>
            </a:r>
            <a:r>
              <a:rPr lang="en-US" altLang="zh-CN" sz="2800"/>
              <a:t>Y</a:t>
            </a:r>
            <a:r>
              <a:rPr lang="zh-CN" altLang="en-US" sz="2800"/>
              <a:t>可以名不同，但必须出自同一域集。</a:t>
            </a:r>
            <a:r>
              <a:rPr lang="en-US" altLang="zh-CN" sz="2800"/>
              <a:t>R</a:t>
            </a:r>
            <a:r>
              <a:rPr lang="zh-CN" altLang="en-US" sz="2800"/>
              <a:t>与</a:t>
            </a:r>
            <a:r>
              <a:rPr lang="en-US" altLang="zh-CN" sz="2800"/>
              <a:t>S</a:t>
            </a:r>
            <a:r>
              <a:rPr lang="zh-CN" altLang="en-US" sz="2800"/>
              <a:t>的除法运算表示为： </a:t>
            </a:r>
            <a:r>
              <a:rPr lang="en-US" altLang="zh-CN" sz="2800"/>
              <a:t>W=R÷S</a:t>
            </a:r>
            <a:r>
              <a:rPr lang="zh-CN" altLang="en-US" sz="2800"/>
              <a:t>。</a:t>
            </a:r>
          </a:p>
          <a:p>
            <a:r>
              <a:rPr lang="zh-CN" altLang="en-US" sz="2800"/>
              <a:t>除法操作的结果产生一个新关系</a:t>
            </a:r>
            <a:r>
              <a:rPr lang="en-US" altLang="zh-CN" sz="2800"/>
              <a:t>W</a:t>
            </a:r>
            <a:r>
              <a:rPr lang="zh-CN" altLang="en-US" sz="2800"/>
              <a:t>。</a:t>
            </a:r>
            <a:r>
              <a:rPr lang="en-US" altLang="zh-CN" sz="2800"/>
              <a:t>W</a:t>
            </a:r>
            <a:r>
              <a:rPr lang="zh-CN" altLang="en-US" sz="2800"/>
              <a:t>是</a:t>
            </a:r>
            <a:r>
              <a:rPr lang="en-US" altLang="zh-CN" sz="2800"/>
              <a:t>R</a:t>
            </a:r>
            <a:r>
              <a:rPr lang="zh-CN" altLang="en-US" sz="2800"/>
              <a:t>中满足下列条件的元组在</a:t>
            </a:r>
            <a:r>
              <a:rPr lang="en-US" altLang="zh-CN" sz="2800"/>
              <a:t>X</a:t>
            </a:r>
            <a:r>
              <a:rPr lang="zh-CN" altLang="en-US" sz="2800"/>
              <a:t>属性列上的投影：元组在</a:t>
            </a:r>
            <a:r>
              <a:rPr lang="en-US" altLang="zh-CN" sz="2800"/>
              <a:t>X</a:t>
            </a:r>
            <a:r>
              <a:rPr lang="zh-CN" altLang="en-US" sz="2800"/>
              <a:t>上分量值</a:t>
            </a:r>
            <a:r>
              <a:rPr lang="en-US" altLang="zh-CN" sz="2800"/>
              <a:t>x</a:t>
            </a:r>
            <a:r>
              <a:rPr lang="zh-CN" altLang="en-US" sz="2800"/>
              <a:t>的象集</a:t>
            </a:r>
            <a:r>
              <a:rPr lang="en-US" altLang="zh-CN" sz="2800"/>
              <a:t>Yx</a:t>
            </a:r>
            <a:r>
              <a:rPr lang="zh-CN" altLang="en-US" sz="2800"/>
              <a:t>包含</a:t>
            </a:r>
            <a:r>
              <a:rPr lang="en-US" altLang="zh-CN" sz="2800"/>
              <a:t>S</a:t>
            </a:r>
            <a:r>
              <a:rPr lang="zh-CN" altLang="en-US" sz="2800"/>
              <a:t>在</a:t>
            </a:r>
            <a:r>
              <a:rPr lang="en-US" altLang="zh-CN" sz="2800"/>
              <a:t>Y</a:t>
            </a:r>
            <a:r>
              <a:rPr lang="zh-CN" altLang="en-US" sz="2800"/>
              <a:t>上投影的集合。</a:t>
            </a:r>
          </a:p>
          <a:p>
            <a:r>
              <a:rPr lang="zh-CN" altLang="en-US" sz="2800"/>
              <a:t>记为 </a:t>
            </a:r>
            <a:r>
              <a:rPr lang="en-US" altLang="zh-CN" sz="2800"/>
              <a:t>W={ tr[X]  |  tr ∈ R  ^ πy(S)  Yx}</a:t>
            </a:r>
            <a:r>
              <a:rPr lang="zh-CN" altLang="en-US" sz="2800"/>
              <a:t>，其中</a:t>
            </a:r>
            <a:r>
              <a:rPr lang="en-US" altLang="zh-CN" sz="2800"/>
              <a:t>Yx</a:t>
            </a:r>
            <a:r>
              <a:rPr lang="zh-CN" altLang="en-US" sz="2800"/>
              <a:t>为</a:t>
            </a:r>
            <a:r>
              <a:rPr lang="en-US" altLang="zh-CN" sz="2800"/>
              <a:t>x</a:t>
            </a:r>
            <a:r>
              <a:rPr lang="zh-CN" altLang="en-US" sz="2800"/>
              <a:t>在</a:t>
            </a:r>
            <a:r>
              <a:rPr lang="en-US" altLang="zh-CN" sz="2800"/>
              <a:t>R</a:t>
            </a:r>
            <a:r>
              <a:rPr lang="zh-CN" altLang="en-US" sz="2800"/>
              <a:t>中的象集，</a:t>
            </a:r>
            <a:r>
              <a:rPr lang="en-US" altLang="zh-CN" sz="2800"/>
              <a:t>x=tr[X]</a:t>
            </a:r>
            <a:r>
              <a:rPr lang="zh-CN" altLang="en-US" sz="2800"/>
              <a:t>。</a:t>
            </a:r>
          </a:p>
        </p:txBody>
      </p:sp>
      <p:grpSp>
        <p:nvGrpSpPr>
          <p:cNvPr id="80900" name="Group 4"/>
          <p:cNvGrpSpPr>
            <a:grpSpLocks noChangeAspect="1"/>
          </p:cNvGrpSpPr>
          <p:nvPr/>
        </p:nvGrpSpPr>
        <p:grpSpPr bwMode="auto">
          <a:xfrm>
            <a:off x="6096000" y="4953000"/>
            <a:ext cx="144463" cy="142875"/>
            <a:chOff x="2362" y="895"/>
            <a:chExt cx="313" cy="314"/>
          </a:xfrm>
        </p:grpSpPr>
        <p:sp>
          <p:nvSpPr>
            <p:cNvPr id="80901" name="AutoShape 5"/>
            <p:cNvSpPr>
              <a:spLocks noChangeAspect="1" noChangeArrowheads="1"/>
            </p:cNvSpPr>
            <p:nvPr/>
          </p:nvSpPr>
          <p:spPr bwMode="auto">
            <a:xfrm>
              <a:off x="2362" y="895"/>
              <a:ext cx="313" cy="3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80902" name="Line 6"/>
            <p:cNvSpPr>
              <a:spLocks noChangeShapeType="1"/>
            </p:cNvSpPr>
            <p:nvPr/>
          </p:nvSpPr>
          <p:spPr bwMode="auto">
            <a:xfrm>
              <a:off x="2362" y="1209"/>
              <a:ext cx="313" cy="0"/>
            </a:xfrm>
            <a:prstGeom prst="line">
              <a:avLst/>
            </a:prstGeom>
            <a:noFill/>
            <a:ln w="9525">
              <a:solidFill>
                <a:srgbClr val="003366"/>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666699"/>
                    </a:outerShdw>
                  </a:effectLst>
                </a14:hiddenEffects>
              </a:ext>
            </a:extLst>
          </p:spPr>
          <p:txBody>
            <a:bodyPr/>
            <a:lstStyle/>
            <a:p>
              <a:endParaRPr lang="zh-CN" altLang="en-US"/>
            </a:p>
          </p:txBody>
        </p:sp>
        <p:sp>
          <p:nvSpPr>
            <p:cNvPr id="80903" name="Line 7"/>
            <p:cNvSpPr>
              <a:spLocks noChangeShapeType="1"/>
            </p:cNvSpPr>
            <p:nvPr/>
          </p:nvSpPr>
          <p:spPr bwMode="auto">
            <a:xfrm>
              <a:off x="2362" y="895"/>
              <a:ext cx="313" cy="0"/>
            </a:xfrm>
            <a:prstGeom prst="line">
              <a:avLst/>
            </a:prstGeom>
            <a:noFill/>
            <a:ln w="9525">
              <a:solidFill>
                <a:srgbClr val="003366"/>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666699"/>
                    </a:outerShdw>
                  </a:effectLst>
                </a14:hiddenEffects>
              </a:ext>
            </a:extLst>
          </p:spPr>
          <p:txBody>
            <a:bodyPr/>
            <a:lstStyle/>
            <a:p>
              <a:endParaRPr lang="zh-CN" altLang="en-US"/>
            </a:p>
          </p:txBody>
        </p:sp>
        <p:sp>
          <p:nvSpPr>
            <p:cNvPr id="80904" name="Line 8"/>
            <p:cNvSpPr>
              <a:spLocks noChangeShapeType="1"/>
            </p:cNvSpPr>
            <p:nvPr/>
          </p:nvSpPr>
          <p:spPr bwMode="auto">
            <a:xfrm>
              <a:off x="2362" y="1104"/>
              <a:ext cx="313" cy="0"/>
            </a:xfrm>
            <a:prstGeom prst="line">
              <a:avLst/>
            </a:prstGeom>
            <a:noFill/>
            <a:ln w="9525">
              <a:solidFill>
                <a:srgbClr val="003366"/>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666699"/>
                    </a:outerShdw>
                  </a:effectLst>
                </a14:hiddenEffects>
              </a:ext>
            </a:extLst>
          </p:spPr>
          <p:txBody>
            <a:bodyPr/>
            <a:lstStyle/>
            <a:p>
              <a:endParaRPr lang="zh-CN" altLang="en-US"/>
            </a:p>
          </p:txBody>
        </p:sp>
        <p:sp>
          <p:nvSpPr>
            <p:cNvPr id="80905" name="Line 9"/>
            <p:cNvSpPr>
              <a:spLocks noChangeShapeType="1"/>
            </p:cNvSpPr>
            <p:nvPr/>
          </p:nvSpPr>
          <p:spPr bwMode="auto">
            <a:xfrm>
              <a:off x="2362" y="895"/>
              <a:ext cx="0" cy="209"/>
            </a:xfrm>
            <a:prstGeom prst="line">
              <a:avLst/>
            </a:prstGeom>
            <a:noFill/>
            <a:ln w="9525">
              <a:solidFill>
                <a:srgbClr val="003366"/>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666699"/>
                    </a:outerShdw>
                  </a:effectLst>
                </a14:hiddenEffects>
              </a:ext>
            </a:extLst>
          </p:spPr>
          <p:txBody>
            <a:bodyPr/>
            <a:lstStyle/>
            <a:p>
              <a:endParaRPr lang="zh-CN" altLang="en-US"/>
            </a:p>
          </p:txBody>
        </p:sp>
      </p:gr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页脚占位符 3"/>
          <p:cNvSpPr>
            <a:spLocks noGrp="1"/>
          </p:cNvSpPr>
          <p:nvPr>
            <p:ph type="ftr" sz="quarter" idx="10"/>
          </p:nvPr>
        </p:nvSpPr>
        <p:spPr/>
        <p:txBody>
          <a:bodyPr/>
          <a:lstStyle/>
          <a:p>
            <a:r>
              <a:rPr lang="en-US" altLang="zh-CN"/>
              <a:t>     </a:t>
            </a:r>
            <a:r>
              <a:rPr lang="en-US" altLang="zh-CN" b="0"/>
              <a:t> </a:t>
            </a:r>
            <a:r>
              <a:rPr lang="zh-CN" altLang="en-US" b="0"/>
              <a:t>清华大学出版社</a:t>
            </a:r>
          </a:p>
        </p:txBody>
      </p:sp>
      <p:sp>
        <p:nvSpPr>
          <p:cNvPr id="81922" name="Rectangle 2"/>
          <p:cNvSpPr>
            <a:spLocks noGrp="1" noChangeArrowheads="1"/>
          </p:cNvSpPr>
          <p:nvPr>
            <p:ph type="title"/>
          </p:nvPr>
        </p:nvSpPr>
        <p:spPr>
          <a:xfrm>
            <a:off x="457200" y="228600"/>
            <a:ext cx="8305800" cy="1143000"/>
          </a:xfrm>
        </p:spPr>
        <p:txBody>
          <a:bodyPr/>
          <a:lstStyle/>
          <a:p>
            <a:r>
              <a:rPr lang="en-US" altLang="zh-CN" sz="2800"/>
              <a:t>【</a:t>
            </a:r>
            <a:r>
              <a:rPr lang="zh-CN" altLang="en-US" sz="2800"/>
              <a:t>例</a:t>
            </a:r>
            <a:r>
              <a:rPr lang="en-US" altLang="zh-CN" sz="2800"/>
              <a:t>2.7】</a:t>
            </a:r>
            <a:r>
              <a:rPr lang="zh-CN" altLang="en-US" sz="2800"/>
              <a:t>：已知关系</a:t>
            </a:r>
            <a:r>
              <a:rPr lang="en-US" altLang="zh-CN" sz="2800"/>
              <a:t>R</a:t>
            </a:r>
            <a:r>
              <a:rPr lang="zh-CN" altLang="en-US" sz="2800"/>
              <a:t>，</a:t>
            </a:r>
            <a:r>
              <a:rPr lang="en-US" altLang="zh-CN" sz="2800"/>
              <a:t>S</a:t>
            </a:r>
            <a:r>
              <a:rPr lang="zh-CN" altLang="en-US" sz="2800"/>
              <a:t>，求</a:t>
            </a:r>
            <a:r>
              <a:rPr lang="en-US" altLang="zh-CN" sz="2800"/>
              <a:t>R÷S </a:t>
            </a:r>
            <a:r>
              <a:rPr lang="zh-CN" altLang="en-US" sz="2800"/>
              <a:t>。</a:t>
            </a:r>
          </a:p>
        </p:txBody>
      </p:sp>
      <p:pic>
        <p:nvPicPr>
          <p:cNvPr id="81923" name="Picture 3"/>
          <p:cNvPicPr>
            <a:picLocks noGrp="1" noChangeAspect="1" noChangeArrowheads="1"/>
          </p:cNvPicPr>
          <p:nvPr>
            <p:ph type="body" idx="1"/>
          </p:nvPr>
        </p:nvPicPr>
        <p:blipFill>
          <a:blip r:embed="rId2">
            <a:extLst>
              <a:ext uri="{28A0092B-C50C-407E-A947-70E740481C1C}">
                <a14:useLocalDpi xmlns:a14="http://schemas.microsoft.com/office/drawing/2010/main" val="0"/>
              </a:ext>
            </a:extLst>
          </a:blip>
          <a:srcRect/>
          <a:stretch>
            <a:fillRect/>
          </a:stretch>
        </p:blipFill>
        <p:spPr>
          <a:xfrm>
            <a:off x="838200" y="1371600"/>
            <a:ext cx="7010400" cy="3894138"/>
          </a:xfrm>
        </p:spPr>
      </p:pic>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页脚占位符 3"/>
          <p:cNvSpPr>
            <a:spLocks noGrp="1"/>
          </p:cNvSpPr>
          <p:nvPr>
            <p:ph type="ftr" sz="quarter" idx="10"/>
          </p:nvPr>
        </p:nvSpPr>
        <p:spPr/>
        <p:txBody>
          <a:bodyPr/>
          <a:lstStyle/>
          <a:p>
            <a:r>
              <a:rPr lang="en-US" altLang="zh-CN"/>
              <a:t>     </a:t>
            </a:r>
            <a:r>
              <a:rPr lang="en-US" altLang="zh-CN" b="0"/>
              <a:t> </a:t>
            </a:r>
            <a:r>
              <a:rPr lang="zh-CN" altLang="en-US" b="0"/>
              <a:t>清华大学出版社</a:t>
            </a:r>
          </a:p>
        </p:txBody>
      </p:sp>
      <p:sp>
        <p:nvSpPr>
          <p:cNvPr id="82946" name="Rectangle 2"/>
          <p:cNvSpPr>
            <a:spLocks noChangeArrowheads="1"/>
          </p:cNvSpPr>
          <p:nvPr/>
        </p:nvSpPr>
        <p:spPr bwMode="auto">
          <a:xfrm>
            <a:off x="195263" y="228600"/>
            <a:ext cx="8015287" cy="914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marL="4572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9144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1371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18288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sz="4400" b="1">
                <a:solidFill>
                  <a:schemeClr val="tx2"/>
                </a:solidFill>
              </a:rPr>
              <a:t>专门的关系运算（续）</a:t>
            </a:r>
            <a:endParaRPr lang="zh-CN" altLang="en-US" sz="4200">
              <a:solidFill>
                <a:schemeClr val="tx2"/>
              </a:solidFill>
            </a:endParaRPr>
          </a:p>
        </p:txBody>
      </p:sp>
      <p:sp>
        <p:nvSpPr>
          <p:cNvPr id="82947" name="Text Box 3"/>
          <p:cNvSpPr txBox="1">
            <a:spLocks noChangeArrowheads="1"/>
          </p:cNvSpPr>
          <p:nvPr/>
        </p:nvSpPr>
        <p:spPr bwMode="auto">
          <a:xfrm>
            <a:off x="652463" y="1641475"/>
            <a:ext cx="1377950" cy="2624138"/>
          </a:xfrm>
          <a:prstGeom prst="rect">
            <a:avLst/>
          </a:prstGeom>
          <a:solidFill>
            <a:srgbClr val="CC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zh-CN" sz="2200"/>
              <a:t>R:</a:t>
            </a:r>
          </a:p>
          <a:p>
            <a:r>
              <a:rPr lang="en-US" altLang="zh-CN" u="sng"/>
              <a:t>A     B     C</a:t>
            </a:r>
          </a:p>
          <a:p>
            <a:r>
              <a:rPr lang="en-US" altLang="zh-CN"/>
              <a:t>a1   b1    c2</a:t>
            </a:r>
          </a:p>
          <a:p>
            <a:r>
              <a:rPr lang="en-US" altLang="zh-CN"/>
              <a:t>a2   b3    c7</a:t>
            </a:r>
          </a:p>
          <a:p>
            <a:r>
              <a:rPr lang="en-US" altLang="zh-CN"/>
              <a:t>a3   b4    c6</a:t>
            </a:r>
          </a:p>
          <a:p>
            <a:r>
              <a:rPr lang="en-US" altLang="zh-CN"/>
              <a:t>a1   b2    c3</a:t>
            </a:r>
          </a:p>
          <a:p>
            <a:r>
              <a:rPr lang="en-US" altLang="zh-CN"/>
              <a:t>a4   b6    c6</a:t>
            </a:r>
          </a:p>
          <a:p>
            <a:r>
              <a:rPr lang="en-US" altLang="zh-CN"/>
              <a:t>a2   b2    c3</a:t>
            </a:r>
          </a:p>
          <a:p>
            <a:r>
              <a:rPr lang="en-US" altLang="zh-CN"/>
              <a:t>a1   b2    c1</a:t>
            </a:r>
          </a:p>
        </p:txBody>
      </p:sp>
      <p:sp>
        <p:nvSpPr>
          <p:cNvPr id="82948" name="Text Box 4"/>
          <p:cNvSpPr txBox="1">
            <a:spLocks noChangeArrowheads="1"/>
          </p:cNvSpPr>
          <p:nvPr/>
        </p:nvSpPr>
        <p:spPr bwMode="auto">
          <a:xfrm>
            <a:off x="2343150" y="1641475"/>
            <a:ext cx="1377950" cy="2624138"/>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zh-CN" sz="2200"/>
              <a:t>S:</a:t>
            </a:r>
          </a:p>
          <a:p>
            <a:r>
              <a:rPr lang="en-US" altLang="zh-CN" u="sng"/>
              <a:t>B     C     D</a:t>
            </a:r>
          </a:p>
          <a:p>
            <a:r>
              <a:rPr lang="en-US" altLang="zh-CN"/>
              <a:t>b1   c2    d1</a:t>
            </a:r>
          </a:p>
          <a:p>
            <a:r>
              <a:rPr lang="en-US" altLang="zh-CN"/>
              <a:t>b2   c1    d1</a:t>
            </a:r>
          </a:p>
          <a:p>
            <a:r>
              <a:rPr lang="en-US" altLang="zh-CN"/>
              <a:t>b2   c3    d2</a:t>
            </a:r>
          </a:p>
          <a:p>
            <a:endParaRPr lang="en-US" altLang="zh-CN"/>
          </a:p>
          <a:p>
            <a:endParaRPr lang="en-US" altLang="zh-CN"/>
          </a:p>
          <a:p>
            <a:endParaRPr lang="en-US" altLang="zh-CN"/>
          </a:p>
          <a:p>
            <a:endParaRPr lang="en-US" altLang="zh-CN"/>
          </a:p>
        </p:txBody>
      </p:sp>
      <p:sp>
        <p:nvSpPr>
          <p:cNvPr id="82949" name="Text Box 5"/>
          <p:cNvSpPr txBox="1">
            <a:spLocks noChangeArrowheads="1"/>
          </p:cNvSpPr>
          <p:nvPr/>
        </p:nvSpPr>
        <p:spPr bwMode="auto">
          <a:xfrm>
            <a:off x="671513" y="4679950"/>
            <a:ext cx="882650" cy="976313"/>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zh-CN" sz="2200"/>
              <a:t>R   S:</a:t>
            </a:r>
          </a:p>
          <a:p>
            <a:r>
              <a:rPr lang="en-US" altLang="zh-CN" u="sng"/>
              <a:t>A</a:t>
            </a:r>
          </a:p>
          <a:p>
            <a:r>
              <a:rPr lang="en-US" altLang="zh-CN"/>
              <a:t>a1</a:t>
            </a:r>
          </a:p>
        </p:txBody>
      </p:sp>
      <p:grpSp>
        <p:nvGrpSpPr>
          <p:cNvPr id="82950" name="Group 6"/>
          <p:cNvGrpSpPr>
            <a:grpSpLocks/>
          </p:cNvGrpSpPr>
          <p:nvPr/>
        </p:nvGrpSpPr>
        <p:grpSpPr bwMode="auto">
          <a:xfrm>
            <a:off x="1001713" y="4824413"/>
            <a:ext cx="215900" cy="144462"/>
            <a:chOff x="1584" y="2704"/>
            <a:chExt cx="136" cy="91"/>
          </a:xfrm>
        </p:grpSpPr>
        <p:sp>
          <p:nvSpPr>
            <p:cNvPr id="82951" name="Line 7"/>
            <p:cNvSpPr>
              <a:spLocks noChangeShapeType="1"/>
            </p:cNvSpPr>
            <p:nvPr/>
          </p:nvSpPr>
          <p:spPr bwMode="auto">
            <a:xfrm>
              <a:off x="1584" y="2754"/>
              <a:ext cx="136"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82952" name="Line 8"/>
            <p:cNvSpPr>
              <a:spLocks noChangeShapeType="1"/>
            </p:cNvSpPr>
            <p:nvPr/>
          </p:nvSpPr>
          <p:spPr bwMode="auto">
            <a:xfrm>
              <a:off x="1610" y="2704"/>
              <a:ext cx="45"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82953" name="Line 9"/>
            <p:cNvSpPr>
              <a:spLocks noChangeShapeType="1"/>
            </p:cNvSpPr>
            <p:nvPr/>
          </p:nvSpPr>
          <p:spPr bwMode="auto">
            <a:xfrm>
              <a:off x="1610" y="2795"/>
              <a:ext cx="45"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sp>
        <p:nvSpPr>
          <p:cNvPr id="82954" name="Text Box 10"/>
          <p:cNvSpPr txBox="1">
            <a:spLocks noChangeArrowheads="1"/>
          </p:cNvSpPr>
          <p:nvPr/>
        </p:nvSpPr>
        <p:spPr bwMode="auto">
          <a:xfrm>
            <a:off x="4140200" y="1685925"/>
            <a:ext cx="184150" cy="4270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endParaRPr lang="zh-CN" altLang="zh-CN" sz="2200"/>
          </a:p>
        </p:txBody>
      </p:sp>
      <p:sp>
        <p:nvSpPr>
          <p:cNvPr id="82955" name="Text Box 11"/>
          <p:cNvSpPr txBox="1">
            <a:spLocks noChangeArrowheads="1"/>
          </p:cNvSpPr>
          <p:nvPr/>
        </p:nvSpPr>
        <p:spPr bwMode="auto">
          <a:xfrm>
            <a:off x="3978275" y="1593850"/>
            <a:ext cx="4554538" cy="3444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2000"/>
              <a:t>关系</a:t>
            </a:r>
            <a:r>
              <a:rPr lang="en-US" altLang="zh-CN" sz="2000"/>
              <a:t>R</a:t>
            </a:r>
            <a:r>
              <a:rPr lang="zh-CN" altLang="en-US" sz="2000"/>
              <a:t>中，</a:t>
            </a:r>
            <a:r>
              <a:rPr lang="en-US" altLang="zh-CN" sz="2000"/>
              <a:t>A</a:t>
            </a:r>
            <a:r>
              <a:rPr lang="zh-CN" altLang="en-US" sz="2000"/>
              <a:t>取四个值</a:t>
            </a:r>
            <a:r>
              <a:rPr lang="en-US" altLang="zh-CN" sz="2000"/>
              <a:t>{a1,a2,a3,a4}</a:t>
            </a:r>
            <a:r>
              <a:rPr lang="zh-CN" altLang="en-US" sz="2000"/>
              <a:t>。其中：</a:t>
            </a:r>
          </a:p>
          <a:p>
            <a:r>
              <a:rPr lang="en-US" altLang="zh-CN" sz="2000"/>
              <a:t>a1</a:t>
            </a:r>
            <a:r>
              <a:rPr lang="zh-CN" altLang="en-US" sz="2000"/>
              <a:t>的象集为：</a:t>
            </a:r>
            <a:r>
              <a:rPr lang="en-US" altLang="zh-CN" sz="2000"/>
              <a:t>{(b1,c2),(b2,c3),(b2,c1)}</a:t>
            </a:r>
          </a:p>
          <a:p>
            <a:r>
              <a:rPr lang="en-US" altLang="zh-CN" sz="2000"/>
              <a:t>a2</a:t>
            </a:r>
            <a:r>
              <a:rPr lang="zh-CN" altLang="en-US" sz="2000"/>
              <a:t>的象集为：</a:t>
            </a:r>
            <a:r>
              <a:rPr lang="en-US" altLang="zh-CN" sz="2000"/>
              <a:t>{(b3,c7),(b2,c3)}</a:t>
            </a:r>
          </a:p>
          <a:p>
            <a:r>
              <a:rPr lang="en-US" altLang="zh-CN" sz="2000"/>
              <a:t>a3</a:t>
            </a:r>
            <a:r>
              <a:rPr lang="zh-CN" altLang="en-US" sz="2000"/>
              <a:t>的象集为：</a:t>
            </a:r>
            <a:r>
              <a:rPr lang="en-US" altLang="zh-CN" sz="2000"/>
              <a:t>{(b4,c6)}</a:t>
            </a:r>
          </a:p>
          <a:p>
            <a:r>
              <a:rPr lang="en-US" altLang="zh-CN" sz="2000"/>
              <a:t>a4</a:t>
            </a:r>
            <a:r>
              <a:rPr lang="zh-CN" altLang="en-US" sz="2000"/>
              <a:t>的象集为：</a:t>
            </a:r>
            <a:r>
              <a:rPr lang="en-US" altLang="zh-CN" sz="2000"/>
              <a:t>{(b6,c6)}</a:t>
            </a:r>
          </a:p>
          <a:p>
            <a:endParaRPr lang="en-US" altLang="zh-CN" sz="2000"/>
          </a:p>
          <a:p>
            <a:r>
              <a:rPr lang="en-US" altLang="zh-CN" sz="2000"/>
              <a:t>S</a:t>
            </a:r>
            <a:r>
              <a:rPr lang="zh-CN" altLang="en-US" sz="2000"/>
              <a:t>在（</a:t>
            </a:r>
            <a:r>
              <a:rPr lang="en-US" altLang="zh-CN" sz="2000"/>
              <a:t>B</a:t>
            </a:r>
            <a:r>
              <a:rPr lang="zh-CN" altLang="en-US" sz="2000"/>
              <a:t>，</a:t>
            </a:r>
            <a:r>
              <a:rPr lang="en-US" altLang="zh-CN" sz="2000"/>
              <a:t>C</a:t>
            </a:r>
            <a:r>
              <a:rPr lang="zh-CN" altLang="en-US" sz="2000"/>
              <a:t>）上的投影为</a:t>
            </a:r>
            <a:r>
              <a:rPr lang="en-US" altLang="zh-CN" sz="2000"/>
              <a:t>{(b1,c2),(b2,c1),(b2,c3)},</a:t>
            </a:r>
            <a:r>
              <a:rPr lang="zh-CN" altLang="en-US" sz="2000"/>
              <a:t>显然只有</a:t>
            </a:r>
            <a:r>
              <a:rPr lang="en-US" altLang="zh-CN" sz="2000"/>
              <a:t>a1</a:t>
            </a:r>
            <a:r>
              <a:rPr lang="zh-CN" altLang="en-US" sz="2000"/>
              <a:t>的象集（</a:t>
            </a:r>
            <a:r>
              <a:rPr lang="en-US" altLang="zh-CN" sz="2000"/>
              <a:t>B</a:t>
            </a:r>
            <a:r>
              <a:rPr lang="zh-CN" altLang="en-US" sz="2000"/>
              <a:t>，</a:t>
            </a:r>
            <a:r>
              <a:rPr lang="en-US" altLang="zh-CN" sz="2000"/>
              <a:t>C</a:t>
            </a:r>
            <a:r>
              <a:rPr lang="zh-CN" altLang="en-US" sz="2000"/>
              <a:t>）</a:t>
            </a:r>
            <a:r>
              <a:rPr lang="en-US" altLang="zh-CN" sz="1400"/>
              <a:t>a1</a:t>
            </a:r>
            <a:r>
              <a:rPr lang="zh-CN" altLang="en-US" sz="2000"/>
              <a:t>包含了</a:t>
            </a:r>
            <a:r>
              <a:rPr lang="en-US" altLang="zh-CN" sz="2000"/>
              <a:t>S</a:t>
            </a:r>
            <a:r>
              <a:rPr lang="zh-CN" altLang="en-US" sz="2000"/>
              <a:t>在（</a:t>
            </a:r>
            <a:r>
              <a:rPr lang="en-US" altLang="zh-CN" sz="2000"/>
              <a:t>B</a:t>
            </a:r>
            <a:r>
              <a:rPr lang="zh-CN" altLang="en-US" sz="2000"/>
              <a:t>，</a:t>
            </a:r>
            <a:r>
              <a:rPr lang="en-US" altLang="zh-CN" sz="2000"/>
              <a:t>C</a:t>
            </a:r>
            <a:r>
              <a:rPr lang="zh-CN" altLang="en-US" sz="2000"/>
              <a:t>）属性组上的投影，因此</a:t>
            </a:r>
            <a:r>
              <a:rPr lang="en-US" altLang="zh-CN" sz="2000"/>
              <a:t>R    S={a1}</a:t>
            </a:r>
          </a:p>
        </p:txBody>
      </p:sp>
      <p:grpSp>
        <p:nvGrpSpPr>
          <p:cNvPr id="82956" name="Group 12"/>
          <p:cNvGrpSpPr>
            <a:grpSpLocks/>
          </p:cNvGrpSpPr>
          <p:nvPr/>
        </p:nvGrpSpPr>
        <p:grpSpPr bwMode="auto">
          <a:xfrm>
            <a:off x="6877050" y="4724400"/>
            <a:ext cx="215900" cy="144463"/>
            <a:chOff x="1584" y="2704"/>
            <a:chExt cx="136" cy="91"/>
          </a:xfrm>
        </p:grpSpPr>
        <p:sp>
          <p:nvSpPr>
            <p:cNvPr id="82957" name="Line 13"/>
            <p:cNvSpPr>
              <a:spLocks noChangeShapeType="1"/>
            </p:cNvSpPr>
            <p:nvPr/>
          </p:nvSpPr>
          <p:spPr bwMode="auto">
            <a:xfrm>
              <a:off x="1584" y="2754"/>
              <a:ext cx="136"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82958" name="Line 14"/>
            <p:cNvSpPr>
              <a:spLocks noChangeShapeType="1"/>
            </p:cNvSpPr>
            <p:nvPr/>
          </p:nvSpPr>
          <p:spPr bwMode="auto">
            <a:xfrm>
              <a:off x="1610" y="2704"/>
              <a:ext cx="45"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82959" name="Line 15"/>
            <p:cNvSpPr>
              <a:spLocks noChangeShapeType="1"/>
            </p:cNvSpPr>
            <p:nvPr/>
          </p:nvSpPr>
          <p:spPr bwMode="auto">
            <a:xfrm>
              <a:off x="1610" y="2795"/>
              <a:ext cx="45"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页脚占位符 3"/>
          <p:cNvSpPr>
            <a:spLocks noGrp="1"/>
          </p:cNvSpPr>
          <p:nvPr>
            <p:ph type="ftr" sz="quarter" idx="10"/>
          </p:nvPr>
        </p:nvSpPr>
        <p:spPr/>
        <p:txBody>
          <a:bodyPr/>
          <a:lstStyle/>
          <a:p>
            <a:r>
              <a:rPr lang="en-US" altLang="zh-CN"/>
              <a:t>     </a:t>
            </a:r>
            <a:r>
              <a:rPr lang="en-US" altLang="zh-CN" b="0"/>
              <a:t> </a:t>
            </a:r>
            <a:r>
              <a:rPr lang="zh-CN" altLang="en-US" b="0"/>
              <a:t>清华大学出版社</a:t>
            </a:r>
          </a:p>
        </p:txBody>
      </p:sp>
      <p:sp>
        <p:nvSpPr>
          <p:cNvPr id="84994" name="Rectangle 2"/>
          <p:cNvSpPr>
            <a:spLocks noGrp="1" noChangeArrowheads="1"/>
          </p:cNvSpPr>
          <p:nvPr>
            <p:ph type="title"/>
          </p:nvPr>
        </p:nvSpPr>
        <p:spPr/>
        <p:txBody>
          <a:bodyPr/>
          <a:lstStyle/>
          <a:p>
            <a:r>
              <a:rPr lang="en-US" altLang="zh-CN" b="1"/>
              <a:t>2.4</a:t>
            </a:r>
            <a:r>
              <a:rPr lang="zh-CN" altLang="en-US" b="1"/>
              <a:t>关系演算*</a:t>
            </a:r>
          </a:p>
        </p:txBody>
      </p:sp>
      <p:sp>
        <p:nvSpPr>
          <p:cNvPr id="84995" name="Rectangle 3"/>
          <p:cNvSpPr>
            <a:spLocks noGrp="1" noChangeArrowheads="1"/>
          </p:cNvSpPr>
          <p:nvPr>
            <p:ph type="body" idx="1"/>
          </p:nvPr>
        </p:nvSpPr>
        <p:spPr/>
        <p:txBody>
          <a:bodyPr/>
          <a:lstStyle/>
          <a:p>
            <a:pPr>
              <a:lnSpc>
                <a:spcPct val="90000"/>
              </a:lnSpc>
            </a:pPr>
            <a:r>
              <a:rPr lang="zh-CN" altLang="en-US" sz="2400" b="1"/>
              <a:t>关系演算是</a:t>
            </a:r>
            <a:r>
              <a:rPr lang="zh-CN" altLang="en-US" sz="2400"/>
              <a:t>把数理逻辑中的谓词演算应用到关系的运算。</a:t>
            </a:r>
          </a:p>
          <a:p>
            <a:pPr>
              <a:lnSpc>
                <a:spcPct val="90000"/>
              </a:lnSpc>
            </a:pPr>
            <a:r>
              <a:rPr lang="zh-CN" altLang="en-US" sz="2400"/>
              <a:t>关系演算语言按谓词变元不同分为：元组关系演算和域关系演算。关系演算语言的典型代表是</a:t>
            </a:r>
            <a:r>
              <a:rPr lang="en-US" altLang="zh-CN" sz="2400"/>
              <a:t>ALPHA </a:t>
            </a:r>
            <a:r>
              <a:rPr lang="zh-CN" altLang="en-US" sz="2400"/>
              <a:t>语言。域关系演算语言的典型代表有</a:t>
            </a:r>
            <a:r>
              <a:rPr lang="en-US" altLang="zh-CN" sz="2400"/>
              <a:t>QBE</a:t>
            </a:r>
            <a:r>
              <a:rPr lang="zh-CN" altLang="en-US" sz="2400"/>
              <a:t>（</a:t>
            </a:r>
            <a:r>
              <a:rPr lang="en-US" altLang="zh-CN" sz="2400"/>
              <a:t>Query By Example)</a:t>
            </a:r>
            <a:r>
              <a:rPr lang="zh-CN" altLang="en-US" sz="2400"/>
              <a:t>语言。</a:t>
            </a:r>
          </a:p>
          <a:p>
            <a:pPr>
              <a:lnSpc>
                <a:spcPct val="90000"/>
              </a:lnSpc>
            </a:pPr>
            <a:r>
              <a:rPr lang="zh-CN" altLang="en-US" sz="2400"/>
              <a:t>在关系演算中表达关系操纵的几个概念如下所示： </a:t>
            </a:r>
            <a:endParaRPr lang="zh-CN" altLang="en-US" sz="2400" b="1"/>
          </a:p>
          <a:p>
            <a:pPr>
              <a:lnSpc>
                <a:spcPct val="90000"/>
              </a:lnSpc>
            </a:pPr>
            <a:r>
              <a:rPr lang="zh-CN" altLang="en-US" sz="2400" b="1"/>
              <a:t>谓词（</a:t>
            </a:r>
            <a:r>
              <a:rPr lang="en-US" altLang="zh-CN" sz="2400" b="1"/>
              <a:t>Vt) </a:t>
            </a:r>
            <a:r>
              <a:rPr lang="zh-CN" altLang="en-US" sz="2400" b="1"/>
              <a:t>：</a:t>
            </a:r>
            <a:endParaRPr lang="zh-CN" altLang="en-US" sz="2400"/>
          </a:p>
          <a:p>
            <a:pPr>
              <a:lnSpc>
                <a:spcPct val="90000"/>
              </a:lnSpc>
            </a:pPr>
            <a:r>
              <a:rPr lang="zh-CN" altLang="en-US" sz="2400"/>
              <a:t>例：  </a:t>
            </a:r>
            <a:r>
              <a:rPr lang="en-US" altLang="zh-CN" sz="2400"/>
              <a:t>Taller(Tom, Mike)    </a:t>
            </a:r>
            <a:r>
              <a:rPr lang="zh-CN" altLang="en-US" sz="2400"/>
              <a:t>则</a:t>
            </a:r>
            <a:r>
              <a:rPr lang="en-US" altLang="zh-CN" sz="2400"/>
              <a:t>Taller</a:t>
            </a:r>
            <a:r>
              <a:rPr lang="zh-CN" altLang="en-US" sz="2400"/>
              <a:t>为谓词，</a:t>
            </a:r>
            <a:r>
              <a:rPr lang="en-US" altLang="zh-CN" sz="2400"/>
              <a:t>( )</a:t>
            </a:r>
            <a:r>
              <a:rPr lang="zh-CN" altLang="en-US" sz="2400"/>
              <a:t>中为操纵对象； 表达含义</a:t>
            </a:r>
            <a:r>
              <a:rPr lang="en-US" altLang="zh-CN" sz="2400"/>
              <a:t>Tom is taller than Mike</a:t>
            </a:r>
            <a:r>
              <a:rPr lang="zh-CN" altLang="en-US" sz="2400"/>
              <a:t>。</a:t>
            </a:r>
            <a:endParaRPr lang="zh-CN" altLang="en-US" sz="2400" b="1"/>
          </a:p>
          <a:p>
            <a:pPr>
              <a:lnSpc>
                <a:spcPct val="90000"/>
              </a:lnSpc>
            </a:pPr>
            <a:r>
              <a:rPr lang="zh-CN" altLang="en-US" sz="2400" b="1"/>
              <a:t>记号：   </a:t>
            </a:r>
            <a:endParaRPr lang="zh-CN" altLang="en-US" sz="2400"/>
          </a:p>
          <a:p>
            <a:pPr>
              <a:lnSpc>
                <a:spcPct val="90000"/>
              </a:lnSpc>
            </a:pPr>
            <a:r>
              <a:rPr lang="zh-CN" altLang="en-US" sz="2400"/>
              <a:t>存在量词：</a:t>
            </a:r>
            <a:r>
              <a:rPr lang="en-US" altLang="zh-CN" sz="2400"/>
              <a:t>any</a:t>
            </a:r>
            <a:r>
              <a:rPr lang="zh-CN" altLang="en-US" sz="2400"/>
              <a:t>、存在； </a:t>
            </a:r>
          </a:p>
          <a:p>
            <a:pPr>
              <a:lnSpc>
                <a:spcPct val="90000"/>
              </a:lnSpc>
            </a:pPr>
            <a:r>
              <a:rPr lang="zh-CN" altLang="en-US" sz="2400"/>
              <a:t>全称量词：</a:t>
            </a:r>
            <a:r>
              <a:rPr lang="en-US" altLang="zh-CN" sz="2400"/>
              <a:t>every</a:t>
            </a:r>
            <a:r>
              <a:rPr lang="zh-CN" altLang="en-US" sz="2400"/>
              <a:t>、任意，所有。</a:t>
            </a:r>
          </a:p>
        </p:txBody>
      </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页脚占位符 3"/>
          <p:cNvSpPr>
            <a:spLocks noGrp="1"/>
          </p:cNvSpPr>
          <p:nvPr>
            <p:ph type="ftr" sz="quarter" idx="10"/>
          </p:nvPr>
        </p:nvSpPr>
        <p:spPr/>
        <p:txBody>
          <a:bodyPr/>
          <a:lstStyle/>
          <a:p>
            <a:r>
              <a:rPr lang="en-US" altLang="zh-CN"/>
              <a:t>     </a:t>
            </a:r>
            <a:r>
              <a:rPr lang="en-US" altLang="zh-CN" b="0"/>
              <a:t> </a:t>
            </a:r>
            <a:r>
              <a:rPr lang="zh-CN" altLang="en-US" b="0"/>
              <a:t>清华大学出版社</a:t>
            </a:r>
          </a:p>
        </p:txBody>
      </p:sp>
      <p:sp>
        <p:nvSpPr>
          <p:cNvPr id="86018" name="Rectangle 2"/>
          <p:cNvSpPr>
            <a:spLocks noGrp="1" noChangeArrowheads="1"/>
          </p:cNvSpPr>
          <p:nvPr>
            <p:ph type="title"/>
          </p:nvPr>
        </p:nvSpPr>
        <p:spPr/>
        <p:txBody>
          <a:bodyPr/>
          <a:lstStyle/>
          <a:p>
            <a:r>
              <a:rPr lang="zh-CN" altLang="en-US"/>
              <a:t>主要内容</a:t>
            </a:r>
          </a:p>
        </p:txBody>
      </p:sp>
      <p:sp>
        <p:nvSpPr>
          <p:cNvPr id="86019" name="Rectangle 3"/>
          <p:cNvSpPr>
            <a:spLocks noGrp="1" noChangeArrowheads="1"/>
          </p:cNvSpPr>
          <p:nvPr>
            <p:ph type="body" idx="1"/>
          </p:nvPr>
        </p:nvSpPr>
        <p:spPr/>
        <p:txBody>
          <a:bodyPr/>
          <a:lstStyle/>
          <a:p>
            <a:r>
              <a:rPr lang="zh-CN" altLang="en-US"/>
              <a:t>元组关系演算</a:t>
            </a:r>
          </a:p>
          <a:p>
            <a:r>
              <a:rPr lang="zh-CN" altLang="en-US"/>
              <a:t>域关系演算</a:t>
            </a:r>
          </a:p>
        </p:txBody>
      </p: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页脚占位符 3"/>
          <p:cNvSpPr>
            <a:spLocks noGrp="1"/>
          </p:cNvSpPr>
          <p:nvPr>
            <p:ph type="ftr" sz="quarter" idx="10"/>
          </p:nvPr>
        </p:nvSpPr>
        <p:spPr/>
        <p:txBody>
          <a:bodyPr/>
          <a:lstStyle/>
          <a:p>
            <a:r>
              <a:rPr lang="en-US" altLang="zh-CN"/>
              <a:t>     </a:t>
            </a:r>
            <a:r>
              <a:rPr lang="en-US" altLang="zh-CN" b="0"/>
              <a:t> </a:t>
            </a:r>
            <a:r>
              <a:rPr lang="zh-CN" altLang="en-US" b="0"/>
              <a:t>清华大学出版社</a:t>
            </a:r>
          </a:p>
        </p:txBody>
      </p:sp>
      <p:sp>
        <p:nvSpPr>
          <p:cNvPr id="87042" name="Rectangle 2"/>
          <p:cNvSpPr>
            <a:spLocks noGrp="1" noChangeArrowheads="1"/>
          </p:cNvSpPr>
          <p:nvPr>
            <p:ph type="title"/>
          </p:nvPr>
        </p:nvSpPr>
        <p:spPr/>
        <p:txBody>
          <a:bodyPr/>
          <a:lstStyle/>
          <a:p>
            <a:r>
              <a:rPr lang="en-US" altLang="zh-CN"/>
              <a:t>2.4.1 </a:t>
            </a:r>
            <a:r>
              <a:rPr lang="zh-CN" altLang="en-US"/>
              <a:t>元组关系演算</a:t>
            </a:r>
          </a:p>
        </p:txBody>
      </p:sp>
      <p:sp>
        <p:nvSpPr>
          <p:cNvPr id="87043" name="Rectangle 3"/>
          <p:cNvSpPr>
            <a:spLocks noGrp="1" noChangeArrowheads="1"/>
          </p:cNvSpPr>
          <p:nvPr>
            <p:ph type="body" idx="1"/>
          </p:nvPr>
        </p:nvSpPr>
        <p:spPr/>
        <p:txBody>
          <a:bodyPr/>
          <a:lstStyle/>
          <a:p>
            <a:pPr>
              <a:lnSpc>
                <a:spcPct val="90000"/>
              </a:lnSpc>
            </a:pPr>
            <a:r>
              <a:rPr lang="zh-CN" altLang="en-US" sz="2800"/>
              <a:t>元组关系演算是以元组变量作为谓词变元的基本对象。</a:t>
            </a:r>
          </a:p>
          <a:p>
            <a:pPr>
              <a:lnSpc>
                <a:spcPct val="90000"/>
              </a:lnSpc>
            </a:pPr>
            <a:r>
              <a:rPr lang="zh-CN" altLang="en-US" sz="2800"/>
              <a:t>元组关系演算语言的典型代表是</a:t>
            </a:r>
            <a:r>
              <a:rPr lang="en-US" altLang="zh-CN" sz="2800"/>
              <a:t>E.F.Codd</a:t>
            </a:r>
            <a:r>
              <a:rPr lang="zh-CN" altLang="en-US" sz="2800"/>
              <a:t>提出的</a:t>
            </a:r>
            <a:r>
              <a:rPr lang="en-US" altLang="zh-CN" sz="2800"/>
              <a:t>ALPHA</a:t>
            </a:r>
            <a:r>
              <a:rPr lang="zh-CN" altLang="en-US" sz="2800"/>
              <a:t>语言，这种语言虽然没有实际实现，但较有名气，</a:t>
            </a:r>
            <a:r>
              <a:rPr lang="en-US" altLang="zh-CN" sz="2800"/>
              <a:t>INGRES</a:t>
            </a:r>
            <a:r>
              <a:rPr lang="zh-CN" altLang="en-US" sz="2800"/>
              <a:t>关系数据库上使用的</a:t>
            </a:r>
            <a:r>
              <a:rPr lang="en-US" altLang="zh-CN" sz="2800"/>
              <a:t>QUEL</a:t>
            </a:r>
            <a:r>
              <a:rPr lang="zh-CN" altLang="en-US" sz="2800"/>
              <a:t>语言，就是在</a:t>
            </a:r>
            <a:r>
              <a:rPr lang="en-US" altLang="zh-CN" sz="2800"/>
              <a:t>ALPHA</a:t>
            </a:r>
            <a:r>
              <a:rPr lang="zh-CN" altLang="en-US" sz="2800"/>
              <a:t>语言的基础上研制的。</a:t>
            </a:r>
            <a:endParaRPr lang="zh-CN" altLang="en-US" sz="2800" b="1"/>
          </a:p>
          <a:p>
            <a:pPr>
              <a:lnSpc>
                <a:spcPct val="90000"/>
              </a:lnSpc>
            </a:pPr>
            <a:r>
              <a:rPr lang="zh-CN" altLang="en-US" sz="2800" b="1"/>
              <a:t>元组关系演算表达式： </a:t>
            </a:r>
            <a:r>
              <a:rPr lang="en-US" altLang="zh-CN" sz="2800" b="1"/>
              <a:t>{t | φ(t)} </a:t>
            </a:r>
            <a:endParaRPr lang="en-US" altLang="zh-CN" sz="2800"/>
          </a:p>
          <a:p>
            <a:pPr>
              <a:lnSpc>
                <a:spcPct val="90000"/>
              </a:lnSpc>
            </a:pPr>
            <a:r>
              <a:rPr lang="zh-CN" altLang="en-US" sz="2800"/>
              <a:t>（</a:t>
            </a:r>
            <a:r>
              <a:rPr lang="en-US" altLang="zh-CN" sz="2800"/>
              <a:t>1</a:t>
            </a:r>
            <a:r>
              <a:rPr lang="zh-CN" altLang="en-US" sz="2800"/>
              <a:t>）</a:t>
            </a:r>
            <a:r>
              <a:rPr lang="en-US" altLang="zh-CN" sz="2800"/>
              <a:t>t </a:t>
            </a:r>
            <a:r>
              <a:rPr lang="zh-CN" altLang="en-US" sz="2800"/>
              <a:t>表示元组的集合；</a:t>
            </a:r>
          </a:p>
          <a:p>
            <a:pPr>
              <a:lnSpc>
                <a:spcPct val="90000"/>
              </a:lnSpc>
            </a:pPr>
            <a:r>
              <a:rPr lang="zh-CN" altLang="en-US" sz="2800"/>
              <a:t>（</a:t>
            </a:r>
            <a:r>
              <a:rPr lang="en-US" altLang="zh-CN" sz="2800"/>
              <a:t>2</a:t>
            </a:r>
            <a:r>
              <a:rPr lang="zh-CN" altLang="en-US" sz="2800"/>
              <a:t>）</a:t>
            </a:r>
            <a:r>
              <a:rPr lang="en-US" altLang="zh-CN" sz="2800"/>
              <a:t>φ(t)</a:t>
            </a:r>
            <a:r>
              <a:rPr lang="zh-CN" altLang="en-US" sz="2800"/>
              <a:t>元组关系演算公式（当其为真时所有元组）。</a:t>
            </a:r>
          </a:p>
        </p:txBody>
      </p:sp>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页脚占位符 3"/>
          <p:cNvSpPr>
            <a:spLocks noGrp="1"/>
          </p:cNvSpPr>
          <p:nvPr>
            <p:ph type="ftr" sz="quarter" idx="10"/>
          </p:nvPr>
        </p:nvSpPr>
        <p:spPr/>
        <p:txBody>
          <a:bodyPr/>
          <a:lstStyle/>
          <a:p>
            <a:r>
              <a:rPr lang="en-US" altLang="zh-CN"/>
              <a:t>     </a:t>
            </a:r>
            <a:r>
              <a:rPr lang="en-US" altLang="zh-CN" b="0"/>
              <a:t> </a:t>
            </a:r>
            <a:r>
              <a:rPr lang="zh-CN" altLang="en-US" b="0"/>
              <a:t>清华大学出版社</a:t>
            </a:r>
          </a:p>
        </p:txBody>
      </p:sp>
      <p:sp>
        <p:nvSpPr>
          <p:cNvPr id="88066" name="Rectangle 2"/>
          <p:cNvSpPr>
            <a:spLocks noGrp="1" noChangeArrowheads="1"/>
          </p:cNvSpPr>
          <p:nvPr>
            <p:ph type="title"/>
          </p:nvPr>
        </p:nvSpPr>
        <p:spPr/>
        <p:txBody>
          <a:bodyPr/>
          <a:lstStyle/>
          <a:p>
            <a:r>
              <a:rPr lang="zh-CN" altLang="en-US"/>
              <a:t>元组关系演算（续）</a:t>
            </a:r>
          </a:p>
        </p:txBody>
      </p:sp>
      <p:sp>
        <p:nvSpPr>
          <p:cNvPr id="88067" name="Rectangle 3"/>
          <p:cNvSpPr>
            <a:spLocks noGrp="1" noChangeArrowheads="1"/>
          </p:cNvSpPr>
          <p:nvPr>
            <p:ph type="body" idx="1"/>
          </p:nvPr>
        </p:nvSpPr>
        <p:spPr/>
        <p:txBody>
          <a:bodyPr/>
          <a:lstStyle/>
          <a:p>
            <a:r>
              <a:rPr lang="zh-CN" altLang="en-US"/>
              <a:t>以</a:t>
            </a:r>
            <a:r>
              <a:rPr lang="en-US" altLang="zh-CN"/>
              <a:t>ALPHA</a:t>
            </a:r>
            <a:r>
              <a:rPr lang="zh-CN" altLang="en-US"/>
              <a:t>语言为例，元组关系演算语言的格式如下所示：</a:t>
            </a:r>
          </a:p>
          <a:p>
            <a:r>
              <a:rPr lang="zh-CN" altLang="en-US"/>
              <a:t>  操作语句     工作空间 </a:t>
            </a:r>
            <a:r>
              <a:rPr lang="en-US" altLang="zh-CN"/>
              <a:t>(</a:t>
            </a:r>
            <a:r>
              <a:rPr lang="zh-CN" altLang="en-US"/>
              <a:t>表达式</a:t>
            </a:r>
            <a:r>
              <a:rPr lang="en-US" altLang="zh-CN"/>
              <a:t>) </a:t>
            </a:r>
            <a:r>
              <a:rPr lang="zh-CN" altLang="en-US"/>
              <a:t>：操作条件</a:t>
            </a:r>
            <a:endParaRPr lang="zh-CN" altLang="en-US" b="1"/>
          </a:p>
          <a:p>
            <a:r>
              <a:rPr lang="zh-CN" altLang="en-US" b="1"/>
              <a:t>主要语句有：</a:t>
            </a:r>
            <a:r>
              <a:rPr lang="en-US" altLang="zh-CN" b="1"/>
              <a:t>GET</a:t>
            </a:r>
            <a:r>
              <a:rPr lang="zh-CN" altLang="en-US" b="1"/>
              <a:t>，</a:t>
            </a:r>
            <a:r>
              <a:rPr lang="en-US" altLang="zh-CN" b="1"/>
              <a:t>PUT</a:t>
            </a:r>
            <a:r>
              <a:rPr lang="zh-CN" altLang="en-US" b="1"/>
              <a:t>，</a:t>
            </a:r>
            <a:r>
              <a:rPr lang="en-US" altLang="zh-CN" b="1"/>
              <a:t>HOLD</a:t>
            </a:r>
            <a:r>
              <a:rPr lang="zh-CN" altLang="en-US" b="1"/>
              <a:t>，</a:t>
            </a:r>
            <a:r>
              <a:rPr lang="en-US" altLang="zh-CN" b="1"/>
              <a:t>UPDATE</a:t>
            </a:r>
            <a:r>
              <a:rPr lang="zh-CN" altLang="en-US" b="1"/>
              <a:t>，</a:t>
            </a:r>
            <a:r>
              <a:rPr lang="en-US" altLang="zh-CN" b="1"/>
              <a:t>DELETE</a:t>
            </a:r>
            <a:r>
              <a:rPr lang="zh-CN" altLang="en-US" b="1"/>
              <a:t>和</a:t>
            </a:r>
            <a:r>
              <a:rPr lang="en-US" altLang="zh-CN" b="1"/>
              <a:t>DROP</a:t>
            </a:r>
            <a:r>
              <a:rPr lang="zh-CN" altLang="en-US" b="1"/>
              <a:t>。</a:t>
            </a:r>
            <a:endParaRPr lang="zh-CN" altLang="en-US"/>
          </a:p>
          <a:p>
            <a:r>
              <a:rPr lang="zh-CN" altLang="en-US"/>
              <a:t>例：</a:t>
            </a:r>
            <a:r>
              <a:rPr lang="en-US" altLang="zh-CN"/>
              <a:t>GET  W(SC.Cno)  </a:t>
            </a:r>
            <a:r>
              <a:rPr lang="zh-CN" altLang="en-US"/>
              <a:t>，含义是无条件查询选修的课程号码。 </a:t>
            </a:r>
          </a:p>
          <a:p>
            <a:endParaRPr lang="en-US" altLang="zh-CN"/>
          </a:p>
        </p:txBody>
      </p:sp>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页脚占位符 3"/>
          <p:cNvSpPr>
            <a:spLocks noGrp="1"/>
          </p:cNvSpPr>
          <p:nvPr>
            <p:ph type="ftr" sz="quarter" idx="10"/>
          </p:nvPr>
        </p:nvSpPr>
        <p:spPr/>
        <p:txBody>
          <a:bodyPr/>
          <a:lstStyle/>
          <a:p>
            <a:r>
              <a:rPr lang="en-US" altLang="zh-CN"/>
              <a:t>     </a:t>
            </a:r>
            <a:r>
              <a:rPr lang="en-US" altLang="zh-CN" b="0"/>
              <a:t> </a:t>
            </a:r>
            <a:r>
              <a:rPr lang="zh-CN" altLang="en-US" b="0"/>
              <a:t>清华大学出版社</a:t>
            </a:r>
          </a:p>
        </p:txBody>
      </p:sp>
      <p:sp>
        <p:nvSpPr>
          <p:cNvPr id="89090" name="Rectangle 2"/>
          <p:cNvSpPr>
            <a:spLocks noGrp="1" noChangeArrowheads="1"/>
          </p:cNvSpPr>
          <p:nvPr>
            <p:ph type="title"/>
          </p:nvPr>
        </p:nvSpPr>
        <p:spPr/>
        <p:txBody>
          <a:bodyPr/>
          <a:lstStyle/>
          <a:p>
            <a:r>
              <a:rPr lang="en-US" altLang="zh-CN" b="1"/>
              <a:t>2.4.2</a:t>
            </a:r>
            <a:r>
              <a:rPr lang="zh-CN" altLang="en-US" b="1"/>
              <a:t>域关系演算</a:t>
            </a:r>
          </a:p>
        </p:txBody>
      </p:sp>
      <p:sp>
        <p:nvSpPr>
          <p:cNvPr id="89091" name="Rectangle 3"/>
          <p:cNvSpPr>
            <a:spLocks noGrp="1" noChangeArrowheads="1"/>
          </p:cNvSpPr>
          <p:nvPr>
            <p:ph type="body" idx="1"/>
          </p:nvPr>
        </p:nvSpPr>
        <p:spPr/>
        <p:txBody>
          <a:bodyPr/>
          <a:lstStyle/>
          <a:p>
            <a:r>
              <a:rPr lang="zh-CN" altLang="en-US" sz="2800"/>
              <a:t>域关系演算是关系演算的另一种形式。</a:t>
            </a:r>
          </a:p>
          <a:p>
            <a:r>
              <a:rPr lang="zh-CN" altLang="en-US" sz="2800"/>
              <a:t>域关系演算是以元组变量的分量即域变量作为谓词变元的基本对象。</a:t>
            </a:r>
          </a:p>
          <a:p>
            <a:r>
              <a:rPr lang="zh-CN" altLang="en-US" sz="2800"/>
              <a:t>域关系演算语言的典型代表是</a:t>
            </a:r>
            <a:r>
              <a:rPr lang="en-US" altLang="zh-CN" sz="2800"/>
              <a:t>1975</a:t>
            </a:r>
            <a:r>
              <a:rPr lang="zh-CN" altLang="en-US" sz="2800"/>
              <a:t>年由</a:t>
            </a:r>
            <a:r>
              <a:rPr lang="en-US" altLang="zh-CN" sz="2800"/>
              <a:t>IBM</a:t>
            </a:r>
            <a:r>
              <a:rPr lang="zh-CN" altLang="en-US" sz="2800"/>
              <a:t>公司约克城高级研究试验室的</a:t>
            </a:r>
            <a:r>
              <a:rPr lang="en-US" altLang="zh-CN" sz="2800"/>
              <a:t>M.M.Zloof</a:t>
            </a:r>
            <a:r>
              <a:rPr lang="zh-CN" altLang="en-US" sz="2800"/>
              <a:t>提出的</a:t>
            </a:r>
            <a:r>
              <a:rPr lang="en-US" altLang="zh-CN" sz="2800"/>
              <a:t>QBE</a:t>
            </a:r>
            <a:r>
              <a:rPr lang="zh-CN" altLang="en-US" sz="2800"/>
              <a:t>语言，该语言于</a:t>
            </a:r>
            <a:r>
              <a:rPr lang="en-US" altLang="zh-CN" sz="2800"/>
              <a:t>1978</a:t>
            </a:r>
            <a:r>
              <a:rPr lang="zh-CN" altLang="en-US" sz="2800"/>
              <a:t>年在</a:t>
            </a:r>
            <a:r>
              <a:rPr lang="en-US" altLang="zh-CN" sz="2800"/>
              <a:t>IBM370</a:t>
            </a:r>
            <a:r>
              <a:rPr lang="zh-CN" altLang="en-US" sz="2800"/>
              <a:t>上实现。</a:t>
            </a:r>
          </a:p>
          <a:p>
            <a:r>
              <a:rPr lang="en-US" altLang="zh-CN" sz="2800"/>
              <a:t>QBE</a:t>
            </a:r>
            <a:r>
              <a:rPr lang="zh-CN" altLang="en-US" sz="2800"/>
              <a:t>是</a:t>
            </a:r>
            <a:r>
              <a:rPr lang="en-US" altLang="zh-CN" sz="2800"/>
              <a:t>Query By Example</a:t>
            </a:r>
            <a:r>
              <a:rPr lang="zh-CN" altLang="en-US" sz="2800"/>
              <a:t>的缩写，也称为示例查询，它是一种很有特色的屏幕编辑语言。</a:t>
            </a:r>
          </a:p>
          <a:p>
            <a:endParaRPr lang="en-US" altLang="zh-CN" sz="2800"/>
          </a:p>
        </p:txBody>
      </p:sp>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页脚占位符 3"/>
          <p:cNvSpPr>
            <a:spLocks noGrp="1"/>
          </p:cNvSpPr>
          <p:nvPr>
            <p:ph type="ftr" sz="quarter" idx="10"/>
          </p:nvPr>
        </p:nvSpPr>
        <p:spPr/>
        <p:txBody>
          <a:bodyPr/>
          <a:lstStyle/>
          <a:p>
            <a:r>
              <a:rPr lang="en-US" altLang="zh-CN"/>
              <a:t>     </a:t>
            </a:r>
            <a:r>
              <a:rPr lang="en-US" altLang="zh-CN" b="0"/>
              <a:t> </a:t>
            </a:r>
            <a:r>
              <a:rPr lang="zh-CN" altLang="en-US" b="0"/>
              <a:t>清华大学出版社</a:t>
            </a:r>
          </a:p>
        </p:txBody>
      </p:sp>
      <p:sp>
        <p:nvSpPr>
          <p:cNvPr id="90114" name="Rectangle 2"/>
          <p:cNvSpPr>
            <a:spLocks noGrp="1" noChangeArrowheads="1"/>
          </p:cNvSpPr>
          <p:nvPr>
            <p:ph type="title"/>
          </p:nvPr>
        </p:nvSpPr>
        <p:spPr/>
        <p:txBody>
          <a:bodyPr/>
          <a:lstStyle/>
          <a:p>
            <a:r>
              <a:rPr lang="zh-CN" altLang="en-US" b="1"/>
              <a:t>域关系演算（续）</a:t>
            </a:r>
          </a:p>
        </p:txBody>
      </p:sp>
      <p:sp>
        <p:nvSpPr>
          <p:cNvPr id="90115" name="Rectangle 3"/>
          <p:cNvSpPr>
            <a:spLocks noGrp="1" noChangeArrowheads="1"/>
          </p:cNvSpPr>
          <p:nvPr>
            <p:ph type="body" idx="1"/>
          </p:nvPr>
        </p:nvSpPr>
        <p:spPr/>
        <p:txBody>
          <a:bodyPr/>
          <a:lstStyle/>
          <a:p>
            <a:r>
              <a:rPr lang="zh-CN" altLang="en-US" sz="2400" b="1"/>
              <a:t>域关系演算表达式： </a:t>
            </a:r>
            <a:r>
              <a:rPr lang="en-US" altLang="zh-CN" sz="2400" b="1"/>
              <a:t>{t1 t2 …tk | φ(t1, t2,…,tk)}</a:t>
            </a:r>
            <a:r>
              <a:rPr lang="zh-CN" altLang="en-US" sz="2400" b="1"/>
              <a:t>。</a:t>
            </a:r>
            <a:r>
              <a:rPr lang="zh-CN" altLang="en-US"/>
              <a:t> </a:t>
            </a:r>
          </a:p>
          <a:p>
            <a:r>
              <a:rPr lang="zh-CN" altLang="en-US" sz="2800"/>
              <a:t>（</a:t>
            </a:r>
            <a:r>
              <a:rPr lang="en-US" altLang="zh-CN" sz="2800"/>
              <a:t>1</a:t>
            </a:r>
            <a:r>
              <a:rPr lang="zh-CN" altLang="en-US" sz="2800"/>
              <a:t>）</a:t>
            </a:r>
            <a:r>
              <a:rPr lang="en-US" altLang="zh-CN" sz="2800"/>
              <a:t>ti</a:t>
            </a:r>
            <a:r>
              <a:rPr lang="zh-CN" altLang="en-US" sz="2800"/>
              <a:t>表示域变量；</a:t>
            </a:r>
          </a:p>
          <a:p>
            <a:r>
              <a:rPr lang="zh-CN" altLang="en-US" sz="2800"/>
              <a:t>（</a:t>
            </a:r>
            <a:r>
              <a:rPr lang="en-US" altLang="zh-CN" sz="2800"/>
              <a:t>2</a:t>
            </a:r>
            <a:r>
              <a:rPr lang="zh-CN" altLang="en-US" sz="2800"/>
              <a:t>）</a:t>
            </a:r>
            <a:r>
              <a:rPr lang="en-US" altLang="zh-CN" sz="2800"/>
              <a:t>φ(t1, t2,…,tk)</a:t>
            </a:r>
            <a:r>
              <a:rPr lang="zh-CN" altLang="en-US" sz="2800"/>
              <a:t>元组关系演算公式（所有使其为真那些</a:t>
            </a:r>
            <a:r>
              <a:rPr lang="en-US" altLang="zh-CN" sz="2800"/>
              <a:t>t1, t2,…,tk</a:t>
            </a:r>
            <a:r>
              <a:rPr lang="zh-CN" altLang="en-US" sz="2800"/>
              <a:t>组成的元组集合）；</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页脚占位符 3"/>
          <p:cNvSpPr>
            <a:spLocks noGrp="1"/>
          </p:cNvSpPr>
          <p:nvPr>
            <p:ph type="ftr" sz="quarter" idx="10"/>
          </p:nvPr>
        </p:nvSpPr>
        <p:spPr/>
        <p:txBody>
          <a:bodyPr/>
          <a:lstStyle/>
          <a:p>
            <a:r>
              <a:rPr lang="en-US" altLang="zh-CN"/>
              <a:t>     </a:t>
            </a:r>
            <a:r>
              <a:rPr lang="en-US" altLang="zh-CN" b="0"/>
              <a:t> </a:t>
            </a:r>
            <a:r>
              <a:rPr lang="zh-CN" altLang="en-US" b="0"/>
              <a:t>清华大学出版社</a:t>
            </a:r>
          </a:p>
        </p:txBody>
      </p:sp>
      <p:sp>
        <p:nvSpPr>
          <p:cNvPr id="16386" name="Rectangle 2"/>
          <p:cNvSpPr>
            <a:spLocks noGrp="1" noChangeArrowheads="1"/>
          </p:cNvSpPr>
          <p:nvPr>
            <p:ph type="title"/>
          </p:nvPr>
        </p:nvSpPr>
        <p:spPr/>
        <p:txBody>
          <a:bodyPr/>
          <a:lstStyle/>
          <a:p>
            <a:r>
              <a:rPr lang="en-US" altLang="zh-CN" sz="4000" b="1"/>
              <a:t/>
            </a:r>
            <a:br>
              <a:rPr lang="en-US" altLang="zh-CN" sz="4000" b="1"/>
            </a:br>
            <a:endParaRPr lang="en-US" altLang="zh-CN" sz="4000" b="1"/>
          </a:p>
        </p:txBody>
      </p:sp>
      <p:sp>
        <p:nvSpPr>
          <p:cNvPr id="16387" name="Rectangle 3"/>
          <p:cNvSpPr>
            <a:spLocks noGrp="1" noChangeArrowheads="1"/>
          </p:cNvSpPr>
          <p:nvPr>
            <p:ph type="body" idx="1"/>
          </p:nvPr>
        </p:nvSpPr>
        <p:spPr>
          <a:xfrm>
            <a:off x="457200" y="1219200"/>
            <a:ext cx="8229600" cy="4953000"/>
          </a:xfrm>
        </p:spPr>
        <p:txBody>
          <a:bodyPr/>
          <a:lstStyle/>
          <a:p>
            <a:r>
              <a:rPr lang="zh-CN" altLang="en-US" b="1"/>
              <a:t>关系操作</a:t>
            </a:r>
            <a:r>
              <a:rPr lang="zh-CN" altLang="en-US"/>
              <a:t>包括：</a:t>
            </a:r>
          </a:p>
          <a:p>
            <a:r>
              <a:rPr lang="zh-CN" altLang="en-US" sz="2800">
                <a:solidFill>
                  <a:srgbClr val="FF3300"/>
                </a:solidFill>
              </a:rPr>
              <a:t>查询</a:t>
            </a:r>
            <a:r>
              <a:rPr lang="zh-CN" altLang="en-US"/>
              <a:t>：选择</a:t>
            </a:r>
            <a:r>
              <a:rPr lang="en-US" altLang="zh-CN"/>
              <a:t>Select</a:t>
            </a:r>
            <a:r>
              <a:rPr lang="zh-CN" altLang="en-US"/>
              <a:t>；投影</a:t>
            </a:r>
            <a:r>
              <a:rPr lang="en-US" altLang="zh-CN"/>
              <a:t>Project</a:t>
            </a:r>
            <a:r>
              <a:rPr lang="zh-CN" altLang="en-US"/>
              <a:t>；连接</a:t>
            </a:r>
            <a:r>
              <a:rPr lang="en-US" altLang="zh-CN"/>
              <a:t>Join</a:t>
            </a:r>
            <a:r>
              <a:rPr lang="zh-CN" altLang="en-US"/>
              <a:t>；	除</a:t>
            </a:r>
            <a:r>
              <a:rPr lang="en-US" altLang="zh-CN"/>
              <a:t>Divide</a:t>
            </a:r>
            <a:r>
              <a:rPr lang="zh-CN" altLang="en-US"/>
              <a:t>； 并</a:t>
            </a:r>
            <a:r>
              <a:rPr lang="en-US" altLang="zh-CN"/>
              <a:t>Union</a:t>
            </a:r>
            <a:r>
              <a:rPr lang="zh-CN" altLang="en-US"/>
              <a:t>；交</a:t>
            </a:r>
            <a:r>
              <a:rPr lang="en-US" altLang="zh-CN"/>
              <a:t>Intersection</a:t>
            </a:r>
            <a:r>
              <a:rPr lang="zh-CN" altLang="en-US"/>
              <a:t>；差</a:t>
            </a:r>
            <a:r>
              <a:rPr lang="en-US" altLang="zh-CN"/>
              <a:t>Difference</a:t>
            </a:r>
            <a:r>
              <a:rPr lang="zh-CN" altLang="en-US"/>
              <a:t>；</a:t>
            </a:r>
          </a:p>
          <a:p>
            <a:r>
              <a:rPr lang="zh-CN" altLang="en-US" sz="2800">
                <a:solidFill>
                  <a:srgbClr val="FF3300"/>
                </a:solidFill>
              </a:rPr>
              <a:t>编辑</a:t>
            </a:r>
            <a:r>
              <a:rPr lang="zh-CN" altLang="en-US"/>
              <a:t>：增加</a:t>
            </a:r>
            <a:r>
              <a:rPr lang="en-US" altLang="zh-CN"/>
              <a:t>Insert</a:t>
            </a:r>
            <a:r>
              <a:rPr lang="zh-CN" altLang="en-US"/>
              <a:t>；删除</a:t>
            </a:r>
            <a:r>
              <a:rPr lang="en-US" altLang="zh-CN"/>
              <a:t>Delete</a:t>
            </a:r>
            <a:r>
              <a:rPr lang="zh-CN" altLang="en-US"/>
              <a:t>；修改</a:t>
            </a:r>
            <a:r>
              <a:rPr lang="en-US" altLang="zh-CN"/>
              <a:t>Update</a:t>
            </a:r>
            <a:r>
              <a:rPr lang="zh-CN" altLang="en-US"/>
              <a:t>；</a:t>
            </a:r>
          </a:p>
          <a:p>
            <a:endParaRPr lang="zh-CN" altLang="en-US"/>
          </a:p>
          <a:p>
            <a:endParaRPr lang="zh-CN" altLang="en-US"/>
          </a:p>
          <a:p>
            <a:endParaRPr lang="zh-CN" altLang="en-US"/>
          </a:p>
          <a:p>
            <a:endParaRPr lang="en-US" altLang="zh-CN"/>
          </a:p>
        </p:txBody>
      </p:sp>
      <p:sp>
        <p:nvSpPr>
          <p:cNvPr id="16388" name="Rectangle 4"/>
          <p:cNvSpPr>
            <a:spLocks noChangeArrowheads="1"/>
          </p:cNvSpPr>
          <p:nvPr/>
        </p:nvSpPr>
        <p:spPr bwMode="auto">
          <a:xfrm>
            <a:off x="609600" y="0"/>
            <a:ext cx="76200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lgn="ctr">
              <a:defRPr sz="4400">
                <a:solidFill>
                  <a:schemeClr val="tx2"/>
                </a:solidFill>
                <a:latin typeface="Arial" panose="020B0604020202020204" pitchFamily="34" charset="0"/>
                <a:ea typeface="宋体" panose="02010600030101010101" pitchFamily="2" charset="-122"/>
              </a:defRPr>
            </a:lvl1pPr>
            <a:lvl2pPr algn="ctr">
              <a:defRPr sz="4400">
                <a:solidFill>
                  <a:schemeClr val="tx2"/>
                </a:solidFill>
                <a:latin typeface="Arial" panose="020B0604020202020204" pitchFamily="34" charset="0"/>
                <a:ea typeface="宋体" panose="02010600030101010101" pitchFamily="2" charset="-122"/>
              </a:defRPr>
            </a:lvl2pPr>
            <a:lvl3pPr algn="ctr">
              <a:defRPr sz="4400">
                <a:solidFill>
                  <a:schemeClr val="tx2"/>
                </a:solidFill>
                <a:latin typeface="Arial" panose="020B0604020202020204" pitchFamily="34" charset="0"/>
                <a:ea typeface="宋体" panose="02010600030101010101" pitchFamily="2" charset="-122"/>
              </a:defRPr>
            </a:lvl3pPr>
            <a:lvl4pPr algn="ctr">
              <a:defRPr sz="4400">
                <a:solidFill>
                  <a:schemeClr val="tx2"/>
                </a:solidFill>
                <a:latin typeface="Arial" panose="020B0604020202020204" pitchFamily="34" charset="0"/>
                <a:ea typeface="宋体" panose="02010600030101010101" pitchFamily="2" charset="-122"/>
              </a:defRPr>
            </a:lvl4pPr>
            <a:lvl5pPr algn="ctr">
              <a:defRPr sz="4400">
                <a:solidFill>
                  <a:schemeClr val="tx2"/>
                </a:solidFill>
                <a:latin typeface="Arial" panose="020B0604020202020204" pitchFamily="34" charset="0"/>
                <a:ea typeface="宋体" panose="02010600030101010101" pitchFamily="2" charset="-122"/>
              </a:defRPr>
            </a:lvl5pPr>
            <a:lvl6pPr marL="457200" algn="ctr"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a:lstStyle>
          <a:p>
            <a:r>
              <a:rPr lang="zh-CN" altLang="en-US" b="1"/>
              <a:t>关系数据模型概述（续）</a:t>
            </a:r>
          </a:p>
        </p:txBody>
      </p:sp>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页脚占位符 3"/>
          <p:cNvSpPr>
            <a:spLocks noGrp="1"/>
          </p:cNvSpPr>
          <p:nvPr>
            <p:ph type="ftr" sz="quarter" idx="10"/>
          </p:nvPr>
        </p:nvSpPr>
        <p:spPr/>
        <p:txBody>
          <a:bodyPr/>
          <a:lstStyle/>
          <a:p>
            <a:r>
              <a:rPr lang="en-US" altLang="zh-CN"/>
              <a:t>     </a:t>
            </a:r>
            <a:r>
              <a:rPr lang="en-US" altLang="zh-CN" b="0"/>
              <a:t> </a:t>
            </a:r>
            <a:r>
              <a:rPr lang="zh-CN" altLang="en-US" b="0"/>
              <a:t>清华大学出版社</a:t>
            </a:r>
          </a:p>
        </p:txBody>
      </p:sp>
      <p:sp>
        <p:nvSpPr>
          <p:cNvPr id="91138" name="Rectangle 2"/>
          <p:cNvSpPr>
            <a:spLocks noGrp="1" noChangeArrowheads="1"/>
          </p:cNvSpPr>
          <p:nvPr>
            <p:ph type="title"/>
          </p:nvPr>
        </p:nvSpPr>
        <p:spPr/>
        <p:txBody>
          <a:bodyPr/>
          <a:lstStyle/>
          <a:p>
            <a:r>
              <a:rPr lang="zh-CN" altLang="en-US" b="1"/>
              <a:t>域关系演算（续）</a:t>
            </a:r>
          </a:p>
        </p:txBody>
      </p:sp>
      <p:sp>
        <p:nvSpPr>
          <p:cNvPr id="91139" name="Rectangle 3"/>
          <p:cNvSpPr>
            <a:spLocks noGrp="1" noChangeArrowheads="1"/>
          </p:cNvSpPr>
          <p:nvPr>
            <p:ph type="body" idx="1"/>
          </p:nvPr>
        </p:nvSpPr>
        <p:spPr/>
        <p:txBody>
          <a:bodyPr/>
          <a:lstStyle/>
          <a:p>
            <a:r>
              <a:rPr lang="zh-CN" altLang="en-US" sz="2800"/>
              <a:t>以</a:t>
            </a:r>
            <a:r>
              <a:rPr lang="en-US" altLang="zh-CN" sz="2800"/>
              <a:t>QBE</a:t>
            </a:r>
            <a:r>
              <a:rPr lang="zh-CN" altLang="en-US" sz="2800"/>
              <a:t>为例，域关系演算语言的主要操作符如下所示：</a:t>
            </a:r>
          </a:p>
          <a:p>
            <a:r>
              <a:rPr lang="en-US" altLang="zh-CN" sz="2800"/>
              <a:t>P. </a:t>
            </a:r>
            <a:r>
              <a:rPr lang="zh-CN" altLang="en-US" sz="2800"/>
              <a:t>查找、</a:t>
            </a:r>
            <a:r>
              <a:rPr lang="en-US" altLang="zh-CN" sz="2800"/>
              <a:t>AO.</a:t>
            </a:r>
            <a:r>
              <a:rPr lang="zh-CN" altLang="en-US" sz="2800"/>
              <a:t>升、</a:t>
            </a:r>
            <a:r>
              <a:rPr lang="en-US" altLang="zh-CN" sz="2800"/>
              <a:t>DO.</a:t>
            </a:r>
            <a:r>
              <a:rPr lang="zh-CN" altLang="en-US" sz="2800"/>
              <a:t>降、</a:t>
            </a:r>
            <a:r>
              <a:rPr lang="en-US" altLang="zh-CN" sz="2800"/>
              <a:t>I.</a:t>
            </a:r>
            <a:r>
              <a:rPr lang="zh-CN" altLang="en-US" sz="2800"/>
              <a:t>插入、</a:t>
            </a:r>
            <a:r>
              <a:rPr lang="en-US" altLang="zh-CN" sz="2800"/>
              <a:t>U.</a:t>
            </a:r>
            <a:r>
              <a:rPr lang="zh-CN" altLang="en-US" sz="2800"/>
              <a:t>更改和</a:t>
            </a:r>
            <a:r>
              <a:rPr lang="en-US" altLang="zh-CN" sz="2800"/>
              <a:t>D.</a:t>
            </a:r>
            <a:r>
              <a:rPr lang="zh-CN" altLang="en-US" sz="2800"/>
              <a:t>删除。</a:t>
            </a:r>
          </a:p>
          <a:p>
            <a:endParaRPr lang="en-US" altLang="zh-CN"/>
          </a:p>
        </p:txBody>
      </p:sp>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页脚占位符 3"/>
          <p:cNvSpPr>
            <a:spLocks noGrp="1"/>
          </p:cNvSpPr>
          <p:nvPr>
            <p:ph type="ftr" sz="quarter" idx="10"/>
          </p:nvPr>
        </p:nvSpPr>
        <p:spPr/>
        <p:txBody>
          <a:bodyPr/>
          <a:lstStyle/>
          <a:p>
            <a:r>
              <a:rPr lang="en-US" altLang="zh-CN"/>
              <a:t>     </a:t>
            </a:r>
            <a:r>
              <a:rPr lang="en-US" altLang="zh-CN" b="0"/>
              <a:t> </a:t>
            </a:r>
            <a:r>
              <a:rPr lang="zh-CN" altLang="en-US" b="0"/>
              <a:t>清华大学出版社</a:t>
            </a:r>
          </a:p>
        </p:txBody>
      </p:sp>
      <p:sp>
        <p:nvSpPr>
          <p:cNvPr id="92162" name="Rectangle 2"/>
          <p:cNvSpPr>
            <a:spLocks noGrp="1" noChangeArrowheads="1"/>
          </p:cNvSpPr>
          <p:nvPr>
            <p:ph type="title"/>
          </p:nvPr>
        </p:nvSpPr>
        <p:spPr/>
        <p:txBody>
          <a:bodyPr/>
          <a:lstStyle/>
          <a:p>
            <a:r>
              <a:rPr lang="zh-CN" altLang="en-US" b="1"/>
              <a:t>域关系演算（续）</a:t>
            </a:r>
          </a:p>
        </p:txBody>
      </p:sp>
      <p:sp>
        <p:nvSpPr>
          <p:cNvPr id="92163" name="Rectangle 3"/>
          <p:cNvSpPr>
            <a:spLocks noGrp="1" noChangeArrowheads="1"/>
          </p:cNvSpPr>
          <p:nvPr>
            <p:ph type="body" idx="1"/>
          </p:nvPr>
        </p:nvSpPr>
        <p:spPr/>
        <p:txBody>
          <a:bodyPr/>
          <a:lstStyle/>
          <a:p>
            <a:r>
              <a:rPr lang="en-US" altLang="zh-CN"/>
              <a:t>QBE</a:t>
            </a:r>
            <a:r>
              <a:rPr lang="zh-CN" altLang="en-US"/>
              <a:t>语言的特点 </a:t>
            </a:r>
          </a:p>
          <a:p>
            <a:r>
              <a:rPr lang="zh-CN" altLang="en-US"/>
              <a:t>使用</a:t>
            </a:r>
            <a:r>
              <a:rPr lang="en-US" altLang="zh-CN"/>
              <a:t>QBE</a:t>
            </a:r>
            <a:r>
              <a:rPr lang="zh-CN" altLang="en-US"/>
              <a:t>语言的步骤 </a:t>
            </a:r>
          </a:p>
        </p:txBody>
      </p:sp>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页脚占位符 3"/>
          <p:cNvSpPr>
            <a:spLocks noGrp="1"/>
          </p:cNvSpPr>
          <p:nvPr>
            <p:ph type="ftr" sz="quarter" idx="10"/>
          </p:nvPr>
        </p:nvSpPr>
        <p:spPr/>
        <p:txBody>
          <a:bodyPr/>
          <a:lstStyle/>
          <a:p>
            <a:r>
              <a:rPr lang="en-US" altLang="zh-CN"/>
              <a:t>     </a:t>
            </a:r>
            <a:r>
              <a:rPr lang="en-US" altLang="zh-CN" b="0"/>
              <a:t> </a:t>
            </a:r>
            <a:r>
              <a:rPr lang="zh-CN" altLang="en-US" b="0"/>
              <a:t>清华大学出版社</a:t>
            </a:r>
          </a:p>
        </p:txBody>
      </p:sp>
      <p:sp>
        <p:nvSpPr>
          <p:cNvPr id="93186" name="Rectangle 2"/>
          <p:cNvSpPr>
            <a:spLocks noGrp="1" noChangeArrowheads="1"/>
          </p:cNvSpPr>
          <p:nvPr>
            <p:ph type="title"/>
          </p:nvPr>
        </p:nvSpPr>
        <p:spPr/>
        <p:txBody>
          <a:bodyPr/>
          <a:lstStyle/>
          <a:p>
            <a:r>
              <a:rPr lang="zh-CN" altLang="en-US" b="1"/>
              <a:t>小 结</a:t>
            </a:r>
          </a:p>
        </p:txBody>
      </p:sp>
      <p:sp>
        <p:nvSpPr>
          <p:cNvPr id="93187" name="Rectangle 3"/>
          <p:cNvSpPr>
            <a:spLocks noGrp="1" noChangeArrowheads="1"/>
          </p:cNvSpPr>
          <p:nvPr>
            <p:ph type="body" idx="1"/>
          </p:nvPr>
        </p:nvSpPr>
        <p:spPr/>
        <p:txBody>
          <a:bodyPr/>
          <a:lstStyle/>
          <a:p>
            <a:r>
              <a:rPr lang="zh-CN" altLang="en-US"/>
              <a:t>关系数据库的一些基本概念，其中包括关系模型的数据结构、关系的完整性及其关系操作。</a:t>
            </a:r>
          </a:p>
          <a:p>
            <a:r>
              <a:rPr lang="en-US" altLang="zh-CN"/>
              <a:t>EER</a:t>
            </a:r>
            <a:r>
              <a:rPr lang="zh-CN" altLang="en-US"/>
              <a:t>图如何转换为关系。</a:t>
            </a:r>
          </a:p>
          <a:p>
            <a:r>
              <a:rPr lang="zh-CN" altLang="en-US"/>
              <a:t>关系代数包括传统的关系运算和专门的关系运算。</a:t>
            </a:r>
          </a:p>
          <a:p>
            <a:r>
              <a:rPr lang="zh-CN" altLang="en-US"/>
              <a:t>关系演算两种关系运算。</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页脚占位符 3"/>
          <p:cNvSpPr>
            <a:spLocks noGrp="1"/>
          </p:cNvSpPr>
          <p:nvPr>
            <p:ph type="ftr" sz="quarter" idx="10"/>
          </p:nvPr>
        </p:nvSpPr>
        <p:spPr/>
        <p:txBody>
          <a:bodyPr/>
          <a:lstStyle/>
          <a:p>
            <a:r>
              <a:rPr lang="en-US" altLang="zh-CN"/>
              <a:t>     </a:t>
            </a:r>
            <a:r>
              <a:rPr lang="en-US" altLang="zh-CN" b="0"/>
              <a:t> </a:t>
            </a:r>
            <a:r>
              <a:rPr lang="zh-CN" altLang="en-US" b="0"/>
              <a:t>清华大学出版社</a:t>
            </a:r>
          </a:p>
        </p:txBody>
      </p:sp>
      <p:sp>
        <p:nvSpPr>
          <p:cNvPr id="20482" name="Rectangle 2"/>
          <p:cNvSpPr>
            <a:spLocks noGrp="1" noChangeArrowheads="1"/>
          </p:cNvSpPr>
          <p:nvPr>
            <p:ph type="title"/>
          </p:nvPr>
        </p:nvSpPr>
        <p:spPr/>
        <p:txBody>
          <a:bodyPr/>
          <a:lstStyle/>
          <a:p>
            <a:r>
              <a:rPr lang="zh-CN" altLang="en-US" b="1"/>
              <a:t>关系数据模型概述（续）</a:t>
            </a:r>
          </a:p>
        </p:txBody>
      </p:sp>
      <p:sp>
        <p:nvSpPr>
          <p:cNvPr id="20483" name="Rectangle 3"/>
          <p:cNvSpPr>
            <a:spLocks noGrp="1" noChangeArrowheads="1"/>
          </p:cNvSpPr>
          <p:nvPr>
            <p:ph type="body" idx="1"/>
          </p:nvPr>
        </p:nvSpPr>
        <p:spPr/>
        <p:txBody>
          <a:bodyPr/>
          <a:lstStyle/>
          <a:p>
            <a:r>
              <a:rPr lang="zh-CN" altLang="en-US"/>
              <a:t>描述关系操作的语言有关系代数语言和关系演算语言。</a:t>
            </a:r>
          </a:p>
          <a:p>
            <a:endParaRPr lang="en-US" altLang="zh-CN"/>
          </a:p>
        </p:txBody>
      </p:sp>
      <p:pic>
        <p:nvPicPr>
          <p:cNvPr id="20484"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19113" y="2819400"/>
            <a:ext cx="8167687" cy="2230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页脚占位符 3"/>
          <p:cNvSpPr>
            <a:spLocks noGrp="1"/>
          </p:cNvSpPr>
          <p:nvPr>
            <p:ph type="ftr" sz="quarter" idx="10"/>
          </p:nvPr>
        </p:nvSpPr>
        <p:spPr/>
        <p:txBody>
          <a:bodyPr/>
          <a:lstStyle/>
          <a:p>
            <a:r>
              <a:rPr lang="en-US" altLang="zh-CN"/>
              <a:t>     </a:t>
            </a:r>
            <a:r>
              <a:rPr lang="en-US" altLang="zh-CN" b="0"/>
              <a:t> </a:t>
            </a:r>
            <a:r>
              <a:rPr lang="zh-CN" altLang="en-US" b="0"/>
              <a:t>清华大学出版社</a:t>
            </a:r>
          </a:p>
        </p:txBody>
      </p:sp>
      <p:sp>
        <p:nvSpPr>
          <p:cNvPr id="19458" name="Rectangle 2"/>
          <p:cNvSpPr>
            <a:spLocks noGrp="1" noChangeArrowheads="1"/>
          </p:cNvSpPr>
          <p:nvPr>
            <p:ph type="title"/>
          </p:nvPr>
        </p:nvSpPr>
        <p:spPr/>
        <p:txBody>
          <a:bodyPr/>
          <a:lstStyle/>
          <a:p>
            <a:r>
              <a:rPr lang="zh-CN" altLang="en-US" b="1"/>
              <a:t>关系数据模型概述（续）</a:t>
            </a:r>
          </a:p>
        </p:txBody>
      </p:sp>
      <p:sp>
        <p:nvSpPr>
          <p:cNvPr id="19459" name="Rectangle 3"/>
          <p:cNvSpPr>
            <a:spLocks noGrp="1" noChangeArrowheads="1"/>
          </p:cNvSpPr>
          <p:nvPr>
            <p:ph type="body" idx="1"/>
          </p:nvPr>
        </p:nvSpPr>
        <p:spPr/>
        <p:txBody>
          <a:bodyPr/>
          <a:lstStyle/>
          <a:p>
            <a:r>
              <a:rPr lang="zh-CN" altLang="en-US" b="1"/>
              <a:t>完整性约束</a:t>
            </a:r>
            <a:r>
              <a:rPr lang="zh-CN" altLang="en-US"/>
              <a:t>包括：实体、参照	、</a:t>
            </a:r>
            <a:r>
              <a:rPr lang="en-US" altLang="zh-CN"/>
              <a:t>DBMS</a:t>
            </a:r>
            <a:r>
              <a:rPr lang="zh-CN" altLang="en-US"/>
              <a:t>保证、用户自定义。</a:t>
            </a:r>
          </a:p>
          <a:p>
            <a:endParaRPr lang="zh-CN" altLang="en-US" b="1"/>
          </a:p>
          <a:p>
            <a:r>
              <a:rPr lang="zh-CN" altLang="en-US" b="1"/>
              <a:t>特点</a:t>
            </a:r>
            <a:r>
              <a:rPr lang="zh-CN" altLang="en-US"/>
              <a:t>是集合方式（操作对象和结果都是关系</a:t>
            </a:r>
            <a:r>
              <a:rPr lang="en-US" altLang="zh-CN"/>
              <a:t>——</a:t>
            </a:r>
            <a:r>
              <a:rPr lang="zh-CN" altLang="en-US"/>
              <a:t>元组的集合</a:t>
            </a:r>
            <a:r>
              <a:rPr lang="en-US" altLang="zh-CN"/>
              <a:t>——</a:t>
            </a:r>
            <a:r>
              <a:rPr lang="zh-CN" altLang="en-US"/>
              <a:t>关系），而非关系完整性约束特点是以记录为操作单位。</a:t>
            </a:r>
          </a:p>
          <a:p>
            <a:endParaRPr lang="en-US" altLang="zh-CN"/>
          </a:p>
        </p:txBody>
      </p:sp>
    </p:spTree>
  </p:cSld>
  <p:clrMapOvr>
    <a:masterClrMapping/>
  </p:clrMapOvr>
</p:sld>
</file>

<file path=ppt/theme/theme1.xml><?xml version="1.0" encoding="utf-8"?>
<a:theme xmlns:a="http://schemas.openxmlformats.org/drawingml/2006/main" name="1_默认设计模板">
  <a:themeElements>
    <a:clrScheme name="1_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_默认设计模板">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1_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第1章">
  <a:themeElements>
    <a:clrScheme name="第1章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fontScheme name="第1章">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第1章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第1章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第1章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第1章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第1章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第1章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第1章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第1章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第1章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第1章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第1章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第1章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第1章 13">
        <a:dk1>
          <a:srgbClr val="000000"/>
        </a:dk1>
        <a:lt1>
          <a:srgbClr val="D9FBDF"/>
        </a:lt1>
        <a:dk2>
          <a:srgbClr val="000000"/>
        </a:dk2>
        <a:lt2>
          <a:srgbClr val="969696"/>
        </a:lt2>
        <a:accent1>
          <a:srgbClr val="FFFFFF"/>
        </a:accent1>
        <a:accent2>
          <a:srgbClr val="8DC6FF"/>
        </a:accent2>
        <a:accent3>
          <a:srgbClr val="E9FDEC"/>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自定义设计方案">
  <a:themeElements>
    <a:clrScheme name="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自定义设计方案">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自定义设计方案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自定义设计方案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自定义设计方案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自定义设计方案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自定义设计方案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自定义设计方案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自定义设计方案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自定义设计方案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自定义设计方案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自定义设计方案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自定义设计方案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281</TotalTime>
  <Words>4809</Words>
  <Application>Microsoft Office PowerPoint</Application>
  <PresentationFormat>全屏显示(4:3)</PresentationFormat>
  <Paragraphs>484</Paragraphs>
  <Slides>72</Slides>
  <Notes>5</Notes>
  <HiddenSlides>0</HiddenSlides>
  <MMClips>0</MMClips>
  <ScaleCrop>false</ScaleCrop>
  <HeadingPairs>
    <vt:vector size="6" baseType="variant">
      <vt:variant>
        <vt:lpstr>已用的字体</vt:lpstr>
      </vt:variant>
      <vt:variant>
        <vt:i4>4</vt:i4>
      </vt:variant>
      <vt:variant>
        <vt:lpstr>主题</vt:lpstr>
      </vt:variant>
      <vt:variant>
        <vt:i4>3</vt:i4>
      </vt:variant>
      <vt:variant>
        <vt:lpstr>幻灯片标题</vt:lpstr>
      </vt:variant>
      <vt:variant>
        <vt:i4>72</vt:i4>
      </vt:variant>
    </vt:vector>
  </HeadingPairs>
  <TitlesOfParts>
    <vt:vector size="79" baseType="lpstr">
      <vt:lpstr>华文新魏</vt:lpstr>
      <vt:lpstr>宋体</vt:lpstr>
      <vt:lpstr>Arial</vt:lpstr>
      <vt:lpstr>Wingdings</vt:lpstr>
      <vt:lpstr>1_默认设计模板</vt:lpstr>
      <vt:lpstr>第1章</vt:lpstr>
      <vt:lpstr>自定义设计方案</vt:lpstr>
      <vt:lpstr>第2章 关系数据库数学模型</vt:lpstr>
      <vt:lpstr>主要内容</vt:lpstr>
      <vt:lpstr>学习目标 </vt:lpstr>
      <vt:lpstr>导入案例 </vt:lpstr>
      <vt:lpstr>2.1关系数据模型</vt:lpstr>
      <vt:lpstr>2.1.1 关系数据模型概述</vt:lpstr>
      <vt:lpstr> </vt:lpstr>
      <vt:lpstr>关系数据模型概述（续）</vt:lpstr>
      <vt:lpstr>关系数据模型概述（续）</vt:lpstr>
      <vt:lpstr> 2.1.2关系数据结构及形式化定义 </vt:lpstr>
      <vt:lpstr>关系数据结构及形式化定义（续）</vt:lpstr>
      <vt:lpstr>关系数据结构及形式化定义（续）</vt:lpstr>
      <vt:lpstr>关系数据结构及形式化定义（续）</vt:lpstr>
      <vt:lpstr>关系数据结构及形式化定义（续）</vt:lpstr>
      <vt:lpstr>关系数据结构及形式化定义（续）</vt:lpstr>
      <vt:lpstr>关系性质 </vt:lpstr>
      <vt:lpstr>关系数据结构及形式化定义（续）</vt:lpstr>
      <vt:lpstr>关系数据结构及形式化定义（续）</vt:lpstr>
      <vt:lpstr>2.1.3关系完整性</vt:lpstr>
      <vt:lpstr>实体完整性</vt:lpstr>
      <vt:lpstr>参照完整性</vt:lpstr>
      <vt:lpstr>用户自定义完整性</vt:lpstr>
      <vt:lpstr>【例2.2】：有以下关系：学生(学号，姓名，年龄，性别，专业号)，专业(专业号，专业名)，课程(课程号，课程名，学分)，选修(学号，课程号，成绩)，找出关系完整性。</vt:lpstr>
      <vt:lpstr>2.2 EER模型到关系模式的转换</vt:lpstr>
      <vt:lpstr>2.2.1实体类型的转换</vt:lpstr>
      <vt:lpstr>2.2.2 一对多的二元关系的转换</vt:lpstr>
      <vt:lpstr>一对多的二元关系的转换(续)</vt:lpstr>
      <vt:lpstr>一对多的二元关系的转换(续)</vt:lpstr>
      <vt:lpstr>一对多的二元关系的转换(续)</vt:lpstr>
      <vt:lpstr>一对多的二元关系的转换(续)</vt:lpstr>
      <vt:lpstr>一对多的二元关系的转换(续)</vt:lpstr>
      <vt:lpstr>2.2.3 多对多的二元关系的转换</vt:lpstr>
      <vt:lpstr>多对多的二元关系的转换（续）</vt:lpstr>
      <vt:lpstr>多对多的二元关系的转换（续）</vt:lpstr>
      <vt:lpstr>多对多的二元关系的转换（续）</vt:lpstr>
      <vt:lpstr>2.2.4 实体内部之间联系的转换</vt:lpstr>
      <vt:lpstr>实体内部之间联系的转换（续）</vt:lpstr>
      <vt:lpstr>实体内部之间联系的转换（续）</vt:lpstr>
      <vt:lpstr>实体内部之间联系的转换（续）</vt:lpstr>
      <vt:lpstr>2.2.5 三元关系的转换</vt:lpstr>
      <vt:lpstr>三元关系的转换(续)</vt:lpstr>
      <vt:lpstr>三元关系的转换(续)</vt:lpstr>
      <vt:lpstr>2.3关系代数</vt:lpstr>
      <vt:lpstr>2.3.1关系代数概述</vt:lpstr>
      <vt:lpstr>关系代数概述（续）</vt:lpstr>
      <vt:lpstr>2.3.2 传统的集合运算</vt:lpstr>
      <vt:lpstr>传统的集合运算(续)</vt:lpstr>
      <vt:lpstr>2.3.3专门的关系运算</vt:lpstr>
      <vt:lpstr>专门的关系运算（续）</vt:lpstr>
      <vt:lpstr>专门的关系运算（续）</vt:lpstr>
      <vt:lpstr>专门的关系运算（续）</vt:lpstr>
      <vt:lpstr>专门的关系运算（续）</vt:lpstr>
      <vt:lpstr>专门的关系运算（续）</vt:lpstr>
      <vt:lpstr>专门的关系运算（续）</vt:lpstr>
      <vt:lpstr>专门的关系运算（续）</vt:lpstr>
      <vt:lpstr>【例2.6】：如图2.7(a)、(b)所示的两个关系R与S，(c)为R和S的大于连接（C&gt;D），(d)为R和S的等值连接（C=D），(e)为R和S的等值连接（R.B=S.B），(f)为R和S的自然连接。</vt:lpstr>
      <vt:lpstr>PowerPoint 演示文稿</vt:lpstr>
      <vt:lpstr>PowerPoint 演示文稿</vt:lpstr>
      <vt:lpstr>专门的关系运算（续）</vt:lpstr>
      <vt:lpstr>PowerPoint 演示文稿</vt:lpstr>
      <vt:lpstr>专门的关系运算（续）</vt:lpstr>
      <vt:lpstr>【例2.7】：已知关系R，S，求R÷S 。</vt:lpstr>
      <vt:lpstr>PowerPoint 演示文稿</vt:lpstr>
      <vt:lpstr>2.4关系演算*</vt:lpstr>
      <vt:lpstr>主要内容</vt:lpstr>
      <vt:lpstr>2.4.1 元组关系演算</vt:lpstr>
      <vt:lpstr>元组关系演算（续）</vt:lpstr>
      <vt:lpstr>2.4.2域关系演算</vt:lpstr>
      <vt:lpstr>域关系演算（续）</vt:lpstr>
      <vt:lpstr>域关系演算（续）</vt:lpstr>
      <vt:lpstr>域关系演算（续）</vt:lpstr>
      <vt:lpstr>小 结</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Administrator</dc:creator>
  <cp:lastModifiedBy>Administrator</cp:lastModifiedBy>
  <cp:revision>188</cp:revision>
  <cp:lastPrinted>1601-01-01T00:00:00Z</cp:lastPrinted>
  <dcterms:created xsi:type="dcterms:W3CDTF">1601-01-01T00:00:00Z</dcterms:created>
  <dcterms:modified xsi:type="dcterms:W3CDTF">2020-01-21T13:04:39Z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Version">
    <vt:i4>1</vt:i4>
  </property>
</Properties>
</file>