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453" r:id="rId5"/>
    <p:sldId id="454" r:id="rId6"/>
    <p:sldId id="455" r:id="rId7"/>
    <p:sldId id="456" r:id="rId8"/>
    <p:sldId id="457" r:id="rId9"/>
    <p:sldId id="458" r:id="rId10"/>
    <p:sldId id="459" r:id="rId11"/>
    <p:sldId id="460" r:id="rId12"/>
    <p:sldId id="461" r:id="rId13"/>
    <p:sldId id="462" r:id="rId14"/>
    <p:sldId id="428" r:id="rId15"/>
    <p:sldId id="463" r:id="rId16"/>
    <p:sldId id="464" r:id="rId17"/>
    <p:sldId id="465" r:id="rId18"/>
    <p:sldId id="466" r:id="rId19"/>
    <p:sldId id="467" r:id="rId20"/>
    <p:sldId id="468" r:id="rId21"/>
    <p:sldId id="469" r:id="rId22"/>
    <p:sldId id="470" r:id="rId23"/>
    <p:sldId id="471" r:id="rId24"/>
    <p:sldId id="472" r:id="rId25"/>
    <p:sldId id="473" r:id="rId26"/>
    <p:sldId id="475" r:id="rId27"/>
    <p:sldId id="474" r:id="rId28"/>
    <p:sldId id="476" r:id="rId29"/>
    <p:sldId id="477" r:id="rId30"/>
    <p:sldId id="478" r:id="rId31"/>
    <p:sldId id="479" r:id="rId32"/>
    <p:sldId id="480" r:id="rId33"/>
    <p:sldId id="481" r:id="rId34"/>
    <p:sldId id="482" r:id="rId35"/>
    <p:sldId id="483" r:id="rId36"/>
    <p:sldId id="429" r:id="rId37"/>
    <p:sldId id="484" r:id="rId38"/>
    <p:sldId id="485" r:id="rId39"/>
    <p:sldId id="486" r:id="rId40"/>
    <p:sldId id="487" r:id="rId41"/>
    <p:sldId id="488" r:id="rId42"/>
    <p:sldId id="489" r:id="rId43"/>
    <p:sldId id="490" r:id="rId44"/>
    <p:sldId id="491" r:id="rId45"/>
    <p:sldId id="492" r:id="rId46"/>
    <p:sldId id="430" r:id="rId47"/>
    <p:sldId id="431" r:id="rId48"/>
    <p:sldId id="493" r:id="rId49"/>
    <p:sldId id="494" r:id="rId50"/>
    <p:sldId id="496" r:id="rId51"/>
    <p:sldId id="495" r:id="rId52"/>
    <p:sldId id="497" r:id="rId53"/>
    <p:sldId id="498" r:id="rId54"/>
    <p:sldId id="499" r:id="rId55"/>
    <p:sldId id="500" r:id="rId56"/>
    <p:sldId id="501" r:id="rId57"/>
    <p:sldId id="502" r:id="rId58"/>
    <p:sldId id="503" r:id="rId59"/>
    <p:sldId id="504" r:id="rId60"/>
    <p:sldId id="505" r:id="rId61"/>
    <p:sldId id="506" r:id="rId62"/>
    <p:sldId id="507" r:id="rId63"/>
    <p:sldId id="510" r:id="rId64"/>
    <p:sldId id="511" r:id="rId65"/>
    <p:sldId id="512" r:id="rId66"/>
    <p:sldId id="508" r:id="rId67"/>
    <p:sldId id="513" r:id="rId68"/>
    <p:sldId id="514" r:id="rId69"/>
    <p:sldId id="515" r:id="rId70"/>
    <p:sldId id="516" r:id="rId71"/>
    <p:sldId id="517" r:id="rId72"/>
    <p:sldId id="518" r:id="rId73"/>
    <p:sldId id="519" r:id="rId74"/>
    <p:sldId id="520" r:id="rId75"/>
    <p:sldId id="521" r:id="rId76"/>
    <p:sldId id="523" r:id="rId77"/>
    <p:sldId id="524" r:id="rId78"/>
    <p:sldId id="525" r:id="rId79"/>
    <p:sldId id="526" r:id="rId80"/>
    <p:sldId id="527" r:id="rId81"/>
    <p:sldId id="528" r:id="rId82"/>
    <p:sldId id="530" r:id="rId83"/>
    <p:sldId id="531" r:id="rId84"/>
    <p:sldId id="532" r:id="rId85"/>
    <p:sldId id="533" r:id="rId86"/>
    <p:sldId id="534" r:id="rId87"/>
    <p:sldId id="535" r:id="rId88"/>
    <p:sldId id="536" r:id="rId89"/>
    <p:sldId id="537" r:id="rId90"/>
    <p:sldId id="538" r:id="rId91"/>
    <p:sldId id="539" r:id="rId92"/>
    <p:sldId id="540" r:id="rId93"/>
    <p:sldId id="541" r:id="rId94"/>
    <p:sldId id="542" r:id="rId95"/>
    <p:sldId id="543" r:id="rId96"/>
    <p:sldId id="544" r:id="rId97"/>
    <p:sldId id="545" r:id="rId98"/>
    <p:sldId id="547" r:id="rId99"/>
    <p:sldId id="546" r:id="rId100"/>
    <p:sldId id="548" r:id="rId101"/>
    <p:sldId id="549" r:id="rId102"/>
    <p:sldId id="452" r:id="rId103"/>
    <p:sldId id="268" r:id="rId104"/>
  </p:sldIdLst>
  <p:sldSz cx="12198350" cy="6859588"/>
  <p:notesSz cx="6858000" cy="9144000"/>
  <p:defaultText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2881">
          <p15:clr>
            <a:srgbClr val="A4A3A4"/>
          </p15:clr>
        </p15:guide>
        <p15:guide id="4"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B836"/>
    <a:srgbClr val="1157AB"/>
    <a:srgbClr val="1A8ABC"/>
    <a:srgbClr val="358DA5"/>
    <a:srgbClr val="7CC43A"/>
    <a:srgbClr val="FF9933"/>
    <a:srgbClr val="92D050"/>
    <a:srgbClr val="4C3D83"/>
    <a:srgbClr val="3E5CCC"/>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99816" autoAdjust="0"/>
  </p:normalViewPr>
  <p:slideViewPr>
    <p:cSldViewPr>
      <p:cViewPr varScale="1">
        <p:scale>
          <a:sx n="62" d="100"/>
          <a:sy n="62" d="100"/>
        </p:scale>
        <p:origin x="-68" y="-120"/>
      </p:cViewPr>
      <p:guideLst>
        <p:guide orient="horz" pos="2160"/>
        <p:guide orient="horz" pos="2881"/>
        <p:guide pos="2880"/>
        <p:guide pos="384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360" indent="-45736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Content Placeholder 2"/>
          <p:cNvSpPr>
            <a:spLocks noGrp="1"/>
          </p:cNvSpPr>
          <p:nvPr>
            <p:ph idx="13" hasCustomPrompt="1"/>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5080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en-US" dirty="0"/>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pPr/>
              <a:t>1/6/2021</a:t>
            </a:fld>
            <a:endParaRPr lang="en-US" dirty="0"/>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pPr/>
              <a:t>‹#›</a:t>
            </a:fld>
            <a:endParaRPr lang="en-US" dirty="0"/>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矩形 23"/>
          <p:cNvSpPr/>
          <p:nvPr userDrawn="1"/>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userDrawn="1"/>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userDrawn="1"/>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userDrawn="1"/>
        </p:nvSpPr>
        <p:spPr>
          <a:xfrm>
            <a:off x="7927975" y="332656"/>
            <a:ext cx="28194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00" b="0" dirty="0" smtClean="0">
                <a:latin typeface="微软雅黑" pitchFamily="34" charset="-122"/>
                <a:ea typeface="微软雅黑" pitchFamily="34" charset="-122"/>
              </a:rPr>
              <a:t>第 </a:t>
            </a:r>
            <a:r>
              <a:rPr lang="en-US" altLang="zh-CN" sz="1800" b="0" dirty="0" smtClean="0">
                <a:latin typeface="微软雅黑" pitchFamily="34" charset="-122"/>
                <a:ea typeface="微软雅黑" pitchFamily="34" charset="-122"/>
              </a:rPr>
              <a:t>3</a:t>
            </a:r>
            <a:r>
              <a:rPr lang="zh-CN" altLang="en-US" sz="1800" b="0" dirty="0" smtClean="0">
                <a:latin typeface="微软雅黑" pitchFamily="34" charset="-122"/>
                <a:ea typeface="微软雅黑" pitchFamily="34" charset="-122"/>
              </a:rPr>
              <a:t>章</a:t>
            </a:r>
            <a:r>
              <a:rPr lang="zh-CN" altLang="en-US" sz="1800" dirty="0" smtClean="0">
                <a:solidFill>
                  <a:schemeClr val="bg1"/>
                </a:solidFill>
                <a:latin typeface="黑体" pitchFamily="49" charset="-122"/>
                <a:ea typeface="黑体" pitchFamily="49" charset="-122"/>
              </a:rPr>
              <a:t>数字音频压缩技术</a:t>
            </a:r>
            <a:endParaRPr lang="zh-CN" altLang="en-US" sz="1800" dirty="0">
              <a:solidFill>
                <a:schemeClr val="bg1"/>
              </a:solidFill>
              <a:latin typeface="黑体" pitchFamily="49" charset="-122"/>
              <a:ea typeface="黑体" pitchFamily="49"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smtClean="0"/>
              <a:t>Click to edit Master title style</a:t>
            </a:r>
            <a:endParaRPr lang="en-US" dirty="0"/>
          </a:p>
        </p:txBody>
      </p:sp>
      <p:sp>
        <p:nvSpPr>
          <p:cNvPr id="40" name="等腰三角形 39">
            <a:hlinkClick r:id="" action="ppaction://hlinkshowjump?jump=previousslide"/>
          </p:cNvPr>
          <p:cNvSpPr/>
          <p:nvPr userDrawn="1"/>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userDrawn="1"/>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userDrawn="1"/>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1219627" rtl="0" eaLnBrk="1" latinLnBrk="0" hangingPunct="1">
        <a:spcBef>
          <a:spcPct val="0"/>
        </a:spcBef>
        <a:buNone/>
        <a:defRPr sz="2200" kern="1200">
          <a:solidFill>
            <a:schemeClr val="bg1"/>
          </a:solidFill>
          <a:latin typeface="+mj-lt"/>
          <a:ea typeface="+mj-ea"/>
          <a:cs typeface="+mj-cs"/>
        </a:defRPr>
      </a:lvl1pPr>
    </p:titleStyle>
    <p:bodyStyle>
      <a:lvl1pPr marL="457360" indent="-457360" algn="l" defTabSz="1219627"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7" name="TextBox 16"/>
          <p:cNvSpPr txBox="1"/>
          <p:nvPr/>
        </p:nvSpPr>
        <p:spPr>
          <a:xfrm>
            <a:off x="3901096" y="2310557"/>
            <a:ext cx="4560279" cy="492485"/>
          </a:xfrm>
          <a:prstGeom prst="rect">
            <a:avLst/>
          </a:prstGeom>
          <a:noFill/>
        </p:spPr>
        <p:txBody>
          <a:bodyPr wrap="square" lIns="121963" tIns="60981" rIns="121963" bIns="60981" rtlCol="0">
            <a:spAutoFit/>
          </a:bodyPr>
          <a:lstStyle/>
          <a:p>
            <a:r>
              <a:rPr lang="en-US" altLang="zh-CN" dirty="0" smtClean="0">
                <a:solidFill>
                  <a:schemeClr val="bg1"/>
                </a:solidFill>
              </a:rPr>
              <a:t>《</a:t>
            </a:r>
            <a:r>
              <a:rPr lang="zh-CN" altLang="en-US" dirty="0" smtClean="0">
                <a:solidFill>
                  <a:schemeClr val="bg1"/>
                </a:solidFill>
              </a:rPr>
              <a:t>数字音频处理教程</a:t>
            </a:r>
            <a:r>
              <a:rPr lang="en-US" altLang="zh-CN" dirty="0" smtClean="0">
                <a:solidFill>
                  <a:schemeClr val="bg1"/>
                </a:solidFill>
              </a:rPr>
              <a:t>》</a:t>
            </a:r>
            <a:endParaRPr lang="zh-CN" altLang="en-US" dirty="0">
              <a:solidFill>
                <a:schemeClr val="bg1"/>
              </a:solidFill>
            </a:endParaRPr>
          </a:p>
        </p:txBody>
      </p:sp>
      <p:sp>
        <p:nvSpPr>
          <p:cNvPr id="18" name="TextBox 17"/>
          <p:cNvSpPr txBox="1"/>
          <p:nvPr/>
        </p:nvSpPr>
        <p:spPr>
          <a:xfrm>
            <a:off x="3127375" y="1116654"/>
            <a:ext cx="2076056" cy="861817"/>
          </a:xfrm>
          <a:prstGeom prst="rect">
            <a:avLst/>
          </a:prstGeom>
          <a:solidFill>
            <a:srgbClr val="28A7E1"/>
          </a:solidFill>
        </p:spPr>
        <p:txBody>
          <a:bodyPr wrap="square" lIns="121963" tIns="60981" rIns="121963" bIns="60981" rtlCol="0">
            <a:spAutoFit/>
          </a:bodyPr>
          <a:lstStyle/>
          <a:p>
            <a:r>
              <a:rPr lang="zh-CN" altLang="en-US" sz="4800" dirty="0" smtClean="0">
                <a:solidFill>
                  <a:schemeClr val="bg1"/>
                </a:solidFill>
              </a:rPr>
              <a:t>第三章 </a:t>
            </a:r>
            <a:endParaRPr lang="zh-CN" altLang="en-US" sz="4800" dirty="0">
              <a:solidFill>
                <a:schemeClr val="bg1"/>
              </a:solidFill>
            </a:endParaRPr>
          </a:p>
        </p:txBody>
      </p:sp>
      <p:sp>
        <p:nvSpPr>
          <p:cNvPr id="19" name="TextBox 18"/>
          <p:cNvSpPr txBox="1"/>
          <p:nvPr/>
        </p:nvSpPr>
        <p:spPr>
          <a:xfrm>
            <a:off x="5263937" y="1368889"/>
            <a:ext cx="3502238" cy="615596"/>
          </a:xfrm>
          <a:prstGeom prst="rect">
            <a:avLst/>
          </a:prstGeom>
          <a:noFill/>
        </p:spPr>
        <p:txBody>
          <a:bodyPr wrap="square" lIns="121963" tIns="60981" rIns="121963" bIns="60981" rtlCol="0">
            <a:spAutoFit/>
          </a:bodyPr>
          <a:lstStyle/>
          <a:p>
            <a:r>
              <a:rPr lang="zh-CN" altLang="en-US" sz="3200" dirty="0">
                <a:solidFill>
                  <a:schemeClr val="bg1"/>
                </a:solidFill>
                <a:latin typeface="黑体" pitchFamily="49" charset="-122"/>
                <a:ea typeface="黑体" pitchFamily="49" charset="-122"/>
              </a:rPr>
              <a:t>数字音频压缩技术</a:t>
            </a:r>
          </a:p>
        </p:txBody>
      </p:sp>
      <p:sp>
        <p:nvSpPr>
          <p:cNvPr id="20" name="TextBox 19"/>
          <p:cNvSpPr txBox="1"/>
          <p:nvPr/>
        </p:nvSpPr>
        <p:spPr>
          <a:xfrm>
            <a:off x="4521135" y="3519164"/>
            <a:ext cx="3548170" cy="492557"/>
          </a:xfrm>
          <a:prstGeom prst="rect">
            <a:avLst/>
          </a:prstGeom>
          <a:noFill/>
        </p:spPr>
        <p:txBody>
          <a:bodyPr wrap="square" lIns="121963" tIns="60981" rIns="121963" bIns="60981" rtlCol="0">
            <a:spAutoFit/>
          </a:bodyPr>
          <a:lstStyle/>
          <a:p>
            <a:r>
              <a:rPr lang="zh-CN" altLang="en-US" dirty="0" smtClean="0">
                <a:solidFill>
                  <a:srgbClr val="00B0F0"/>
                </a:solidFill>
              </a:rPr>
              <a:t>清华大学出版社</a:t>
            </a:r>
            <a:endParaRPr lang="zh-CN" altLang="en-US" dirty="0">
              <a:solidFill>
                <a:srgbClr val="00B0F0"/>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smtClean="0"/>
              <a:t>频域冗余</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1049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en-US" altLang="zh-CN" dirty="0"/>
              <a:t>1) </a:t>
            </a:r>
            <a:r>
              <a:rPr lang="zh-CN" altLang="zh-CN" dirty="0">
                <a:solidFill>
                  <a:schemeClr val="accent3">
                    <a:lumMod val="75000"/>
                  </a:schemeClr>
                </a:solidFill>
              </a:rPr>
              <a:t>长时功率谱密度的非均匀性</a:t>
            </a:r>
          </a:p>
          <a:p>
            <a:pPr>
              <a:buFont typeface="Wingdings" pitchFamily="2" charset="2"/>
              <a:buChar char="ü"/>
            </a:pPr>
            <a:r>
              <a:rPr lang="zh-CN" altLang="zh-CN" dirty="0"/>
              <a:t>在相当长的时间间隔内进行统计平均，可以得到长时功率谱密度函数，其功率谱呈现明显的非平坦性。从统计的观点看，这意味着没有充分利用给定的频段，或者说存在固有的冗余度。功率谱的高频成分能量较低。</a:t>
            </a:r>
          </a:p>
          <a:p>
            <a:r>
              <a:rPr lang="en-US" altLang="zh-CN" dirty="0"/>
              <a:t>(2) </a:t>
            </a:r>
            <a:r>
              <a:rPr lang="zh-CN" altLang="zh-CN" dirty="0">
                <a:solidFill>
                  <a:schemeClr val="accent3">
                    <a:lumMod val="75000"/>
                  </a:schemeClr>
                </a:solidFill>
              </a:rPr>
              <a:t>语音特有的短时功率谱密度</a:t>
            </a:r>
          </a:p>
          <a:p>
            <a:pPr>
              <a:buFont typeface="Wingdings" pitchFamily="2" charset="2"/>
              <a:buChar char="ü"/>
            </a:pPr>
            <a:r>
              <a:rPr lang="zh-CN" altLang="en-US" dirty="0"/>
              <a:t>语音信号的短时功率谱</a:t>
            </a:r>
            <a:r>
              <a:rPr lang="en-US" altLang="zh-CN" dirty="0"/>
              <a:t>, </a:t>
            </a:r>
            <a:r>
              <a:rPr lang="zh-CN" altLang="en-US" dirty="0"/>
              <a:t>能量较大的频率称为共振峰频率。共振峰频率最主要的是前三个</a:t>
            </a:r>
            <a:r>
              <a:rPr lang="en-US" altLang="zh-CN" dirty="0"/>
              <a:t>,</a:t>
            </a:r>
            <a:r>
              <a:rPr lang="zh-CN" altLang="en-US" dirty="0"/>
              <a:t>决定不同的语音特征。</a:t>
            </a:r>
          </a:p>
          <a:p>
            <a:pPr>
              <a:buFont typeface="Wingdings" pitchFamily="2" charset="2"/>
              <a:buChar char="ü"/>
            </a:pPr>
            <a:r>
              <a:rPr lang="zh-CN" altLang="en-US" dirty="0"/>
              <a:t>整个功率谱是随频率的增加而递减的。</a:t>
            </a:r>
          </a:p>
          <a:p>
            <a:pPr>
              <a:buFont typeface="Wingdings" pitchFamily="2" charset="2"/>
              <a:buChar char="ü"/>
            </a:pPr>
            <a:r>
              <a:rPr lang="zh-CN" altLang="en-US" dirty="0"/>
              <a:t>整个功率谱的细节以基音频率为基础</a:t>
            </a:r>
            <a:r>
              <a:rPr lang="en-US" altLang="zh-CN" dirty="0"/>
              <a:t>,</a:t>
            </a:r>
            <a:r>
              <a:rPr lang="zh-CN" altLang="en-US" dirty="0"/>
              <a:t>形成了高次谐波结构。</a:t>
            </a:r>
          </a:p>
        </p:txBody>
      </p:sp>
    </p:spTree>
    <p:extLst>
      <p:ext uri="{BB962C8B-B14F-4D97-AF65-F5344CB8AC3E}">
        <p14:creationId xmlns:p14="http://schemas.microsoft.com/office/powerpoint/2010/main" val="50395223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40" y="3233146"/>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数字音频压缩方法</a:t>
            </a:r>
          </a:p>
        </p:txBody>
      </p:sp>
      <p:sp>
        <p:nvSpPr>
          <p:cNvPr id="18" name="TextBox 1"/>
          <p:cNvSpPr txBox="1"/>
          <p:nvPr/>
        </p:nvSpPr>
        <p:spPr>
          <a:xfrm>
            <a:off x="7013575" y="1646922"/>
            <a:ext cx="2436564" cy="369353"/>
          </a:xfrm>
          <a:prstGeom prst="rect">
            <a:avLst/>
          </a:prstGeom>
          <a:noFill/>
        </p:spPr>
        <p:txBody>
          <a:bodyPr wrap="none" lIns="0" tIns="0" rIns="0" bIns="60981" rtlCol="0">
            <a:spAutoFit/>
          </a:bodyPr>
          <a:lstStyle/>
          <a:p>
            <a:pPr>
              <a:lnSpc>
                <a:spcPts val="2401"/>
              </a:lnSpc>
            </a:pPr>
            <a:r>
              <a:rPr lang="zh-CN" altLang="en-US" sz="1900" dirty="0">
                <a:solidFill>
                  <a:schemeClr val="bg1">
                    <a:lumMod val="50000"/>
                  </a:schemeClr>
                </a:solidFill>
                <a:latin typeface="Microsoft YaHei UI" pitchFamily="18" charset="0"/>
                <a:cs typeface="Microsoft YaHei UI" pitchFamily="18" charset="0"/>
              </a:rPr>
              <a:t>数字音频压缩技术概述</a:t>
            </a:r>
          </a:p>
        </p:txBody>
      </p:sp>
      <p:sp>
        <p:nvSpPr>
          <p:cNvPr id="47" name="TextBox 1"/>
          <p:cNvSpPr txBox="1"/>
          <p:nvPr/>
        </p:nvSpPr>
        <p:spPr>
          <a:xfrm>
            <a:off x="7013575" y="2794794"/>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音频压缩编码标准</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828589"/>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6048108" y="3346717"/>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3.4</a:t>
            </a:r>
            <a:endParaRPr lang="en-US" altLang="zh-CN" sz="2000" dirty="0">
              <a:solidFill>
                <a:srgbClr val="4197DF"/>
              </a:solidFill>
              <a:latin typeface="+mj-lt"/>
              <a:cs typeface="Microsoft YaHei UI" pitchFamily="18" charset="0"/>
            </a:endParaRPr>
          </a:p>
        </p:txBody>
      </p:sp>
      <p:sp>
        <p:nvSpPr>
          <p:cNvPr id="44" name="TextBox 1"/>
          <p:cNvSpPr txBox="1"/>
          <p:nvPr/>
        </p:nvSpPr>
        <p:spPr>
          <a:xfrm>
            <a:off x="7013575" y="3343196"/>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数字音频文件的常见格式</a:t>
            </a:r>
          </a:p>
        </p:txBody>
      </p:sp>
    </p:spTree>
    <p:extLst>
      <p:ext uri="{BB962C8B-B14F-4D97-AF65-F5344CB8AC3E}">
        <p14:creationId xmlns:p14="http://schemas.microsoft.com/office/powerpoint/2010/main" val="2489570885"/>
      </p:ext>
    </p:extLst>
  </p:cSld>
  <p:clrMapOvr>
    <a:masterClrMapping/>
  </p:clrMapOvr>
  <p:transition spd="slow">
    <p:push dir="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3.4</a:t>
            </a:r>
            <a:r>
              <a:rPr lang="zh-CN" altLang="en-US" dirty="0" smtClean="0"/>
              <a:t>数字</a:t>
            </a:r>
            <a:r>
              <a:rPr lang="zh-CN" altLang="en-US" dirty="0"/>
              <a:t>音频文件的常见</a:t>
            </a:r>
            <a:r>
              <a:rPr lang="zh-CN" altLang="en-US" dirty="0" smtClean="0"/>
              <a:t>格式</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1054043" y="1659667"/>
            <a:ext cx="4741496" cy="2528964"/>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WAV</a:t>
            </a:r>
            <a:r>
              <a:rPr lang="zh-CN" altLang="en-US" dirty="0">
                <a:solidFill>
                  <a:schemeClr val="tx1"/>
                </a:solidFill>
              </a:rPr>
              <a:t>波形音频</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MP3</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WMA</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RA</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MID</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AIFF</a:t>
            </a:r>
            <a:r>
              <a:rPr lang="zh-CN" altLang="en-US" dirty="0" smtClean="0">
                <a:solidFill>
                  <a:schemeClr val="tx1"/>
                </a:solidFill>
              </a:rPr>
              <a:t>文件</a:t>
            </a:r>
            <a:endParaRPr lang="en-US" altLang="zh-CN" dirty="0" smtClean="0">
              <a:solidFill>
                <a:schemeClr val="tx1"/>
              </a:solidFill>
            </a:endParaRPr>
          </a:p>
          <a:p>
            <a:r>
              <a:rPr lang="en-US" altLang="zh-CN" dirty="0">
                <a:solidFill>
                  <a:schemeClr val="tx1"/>
                </a:solidFill>
              </a:rPr>
              <a:t>DVD </a:t>
            </a:r>
            <a:r>
              <a:rPr lang="en-US" altLang="zh-CN" dirty="0" smtClean="0">
                <a:solidFill>
                  <a:schemeClr val="tx1"/>
                </a:solidFill>
              </a:rPr>
              <a:t>Audio</a:t>
            </a:r>
          </a:p>
          <a:p>
            <a:r>
              <a:rPr lang="en-US" altLang="zh-CN" dirty="0" smtClean="0">
                <a:solidFill>
                  <a:schemeClr val="tx1"/>
                </a:solidFill>
              </a:rPr>
              <a:t>MD</a:t>
            </a:r>
          </a:p>
        </p:txBody>
      </p:sp>
      <p:sp>
        <p:nvSpPr>
          <p:cNvPr id="19" name="文本占位符 6"/>
          <p:cNvSpPr txBox="1">
            <a:spLocks/>
          </p:cNvSpPr>
          <p:nvPr/>
        </p:nvSpPr>
        <p:spPr>
          <a:xfrm>
            <a:off x="6556375" y="1662831"/>
            <a:ext cx="4741496" cy="2528964"/>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chemeClr val="tx1"/>
                </a:solidFill>
              </a:rPr>
              <a:t>AAC</a:t>
            </a:r>
          </a:p>
          <a:p>
            <a:r>
              <a:rPr lang="en-US" altLang="zh-CN" dirty="0">
                <a:solidFill>
                  <a:schemeClr val="tx1"/>
                </a:solidFill>
              </a:rPr>
              <a:t>OGG</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APE</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SACD</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VQF</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WMA</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MP4</a:t>
            </a:r>
            <a:r>
              <a:rPr lang="zh-CN" altLang="en-US" dirty="0" smtClean="0">
                <a:solidFill>
                  <a:schemeClr val="tx1"/>
                </a:solidFill>
              </a:rPr>
              <a:t>格式</a:t>
            </a:r>
            <a:endParaRPr lang="en-US" altLang="zh-CN" dirty="0" smtClean="0">
              <a:solidFill>
                <a:schemeClr val="tx1"/>
              </a:solidFill>
            </a:endParaRPr>
          </a:p>
          <a:p>
            <a:r>
              <a:rPr lang="en-US" altLang="zh-CN" dirty="0">
                <a:solidFill>
                  <a:schemeClr val="tx1"/>
                </a:solidFill>
              </a:rPr>
              <a:t>CDA</a:t>
            </a:r>
            <a:r>
              <a:rPr lang="zh-CN" altLang="en-US" dirty="0">
                <a:solidFill>
                  <a:schemeClr val="tx1"/>
                </a:solidFill>
              </a:rPr>
              <a:t>格式</a:t>
            </a:r>
            <a:endParaRPr lang="en-US" altLang="zh-CN" dirty="0" smtClean="0">
              <a:solidFill>
                <a:schemeClr val="tx1"/>
              </a:solidFill>
            </a:endParaRPr>
          </a:p>
        </p:txBody>
      </p:sp>
    </p:spTree>
    <p:extLst>
      <p:ext uri="{BB962C8B-B14F-4D97-AF65-F5344CB8AC3E}">
        <p14:creationId xmlns:p14="http://schemas.microsoft.com/office/powerpoint/2010/main" val="126399325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809" y="1795118"/>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zh-CN" altLang="en-US" dirty="0" smtClean="0"/>
              <a:t>本章小结</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633920" y="1933996"/>
            <a:ext cx="10723055"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rPr>
              <a:t>本章内容主要介绍了数字音频信号压缩的可行性，按照压缩品质、编码方式对数字音频压缩方法进行分类，再介绍了波形编码、参数编码、混合编码等编码原理，又对于</a:t>
            </a:r>
            <a:r>
              <a:rPr lang="en-US" altLang="zh-CN" dirty="0">
                <a:solidFill>
                  <a:schemeClr val="bg1"/>
                </a:solidFill>
              </a:rPr>
              <a:t>MPEG</a:t>
            </a:r>
            <a:r>
              <a:rPr lang="zh-CN" altLang="en-US" dirty="0">
                <a:solidFill>
                  <a:schemeClr val="bg1"/>
                </a:solidFill>
              </a:rPr>
              <a:t>数字音频压缩标准和杜比</a:t>
            </a:r>
            <a:r>
              <a:rPr lang="en-US" altLang="zh-CN" dirty="0">
                <a:solidFill>
                  <a:schemeClr val="bg1"/>
                </a:solidFill>
              </a:rPr>
              <a:t>AC-3</a:t>
            </a:r>
            <a:r>
              <a:rPr lang="zh-CN" altLang="en-US" dirty="0">
                <a:solidFill>
                  <a:schemeClr val="bg1"/>
                </a:solidFill>
              </a:rPr>
              <a:t>音频压缩算法进行了详细说明，最后简单介绍了常用的数字音频文件的常见格式如</a:t>
            </a:r>
            <a:r>
              <a:rPr lang="en-US" altLang="zh-CN" dirty="0">
                <a:solidFill>
                  <a:schemeClr val="bg1"/>
                </a:solidFill>
              </a:rPr>
              <a:t>WAV</a:t>
            </a:r>
            <a:r>
              <a:rPr lang="zh-CN" altLang="en-US" dirty="0">
                <a:solidFill>
                  <a:schemeClr val="bg1"/>
                </a:solidFill>
              </a:rPr>
              <a:t>格式、</a:t>
            </a:r>
            <a:r>
              <a:rPr lang="en-US" altLang="zh-CN" dirty="0">
                <a:solidFill>
                  <a:schemeClr val="bg1"/>
                </a:solidFill>
              </a:rPr>
              <a:t>MP3</a:t>
            </a:r>
            <a:r>
              <a:rPr lang="zh-CN" altLang="en-US" dirty="0">
                <a:solidFill>
                  <a:schemeClr val="bg1"/>
                </a:solidFill>
              </a:rPr>
              <a:t>文件、</a:t>
            </a:r>
            <a:r>
              <a:rPr lang="en-US" altLang="zh-CN" dirty="0">
                <a:solidFill>
                  <a:schemeClr val="bg1"/>
                </a:solidFill>
              </a:rPr>
              <a:t>WMA</a:t>
            </a:r>
            <a:r>
              <a:rPr lang="zh-CN" altLang="en-US" dirty="0">
                <a:solidFill>
                  <a:schemeClr val="bg1"/>
                </a:solidFill>
              </a:rPr>
              <a:t>文件和</a:t>
            </a:r>
            <a:r>
              <a:rPr lang="en-US" altLang="zh-CN" dirty="0">
                <a:solidFill>
                  <a:schemeClr val="bg1"/>
                </a:solidFill>
              </a:rPr>
              <a:t>RA</a:t>
            </a:r>
            <a:r>
              <a:rPr lang="zh-CN" altLang="en-US" dirty="0">
                <a:solidFill>
                  <a:schemeClr val="bg1"/>
                </a:solidFill>
              </a:rPr>
              <a:t>文件等</a:t>
            </a:r>
            <a:endParaRPr lang="zh-CN" altLang="en-US" dirty="0" smtClean="0">
              <a:solidFill>
                <a:schemeClr val="bg1"/>
              </a:solidFill>
            </a:endParaRPr>
          </a:p>
        </p:txBody>
      </p:sp>
    </p:spTree>
    <p:extLst>
      <p:ext uri="{BB962C8B-B14F-4D97-AF65-F5344CB8AC3E}">
        <p14:creationId xmlns:p14="http://schemas.microsoft.com/office/powerpoint/2010/main" val="403804546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smtClean="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05557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smtClean="0"/>
              <a:t>听觉冗余</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1201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充分利用人类听觉的生理和心理特性对音频信号感知的影响。利用人耳的频率特性、灵敏度以及掩蔽效应，可以压缩数字音频的数据量</a:t>
            </a:r>
            <a:endParaRPr lang="en-US" altLang="zh-CN" dirty="0" smtClean="0"/>
          </a:p>
          <a:p>
            <a:pPr>
              <a:buFont typeface="Wingdings" pitchFamily="2" charset="2"/>
              <a:buChar char="ü"/>
            </a:pPr>
            <a:r>
              <a:rPr lang="zh-CN" altLang="en-US" dirty="0" smtClean="0"/>
              <a:t>（</a:t>
            </a:r>
            <a:r>
              <a:rPr lang="en-US" altLang="zh-CN" dirty="0"/>
              <a:t>1</a:t>
            </a:r>
            <a:r>
              <a:rPr lang="zh-CN" altLang="en-US" dirty="0"/>
              <a:t>）可以将会被掩蔽的信号分量在传输之前就去除</a:t>
            </a:r>
            <a:r>
              <a:rPr lang="en-US" altLang="zh-CN" dirty="0"/>
              <a:t>,</a:t>
            </a:r>
            <a:r>
              <a:rPr lang="zh-CN" altLang="en-US" dirty="0"/>
              <a:t>因为这部分信号即使传输了也不会被听见。</a:t>
            </a:r>
          </a:p>
          <a:p>
            <a:pPr>
              <a:buFont typeface="Wingdings" pitchFamily="2" charset="2"/>
              <a:buChar char="ü"/>
            </a:pPr>
            <a:r>
              <a:rPr lang="zh-CN" altLang="en-US" dirty="0"/>
              <a:t>（</a:t>
            </a:r>
            <a:r>
              <a:rPr lang="en-US" altLang="zh-CN" dirty="0"/>
              <a:t>2</a:t>
            </a:r>
            <a:r>
              <a:rPr lang="zh-CN" altLang="en-US" dirty="0"/>
              <a:t>）可以不理会可能被掩蔽的量化噪声。</a:t>
            </a:r>
          </a:p>
          <a:p>
            <a:pPr>
              <a:buFont typeface="Wingdings" pitchFamily="2" charset="2"/>
              <a:buChar char="ü"/>
            </a:pPr>
            <a:r>
              <a:rPr lang="zh-CN" altLang="en-US" dirty="0"/>
              <a:t>（</a:t>
            </a:r>
            <a:r>
              <a:rPr lang="en-US" altLang="zh-CN" dirty="0"/>
              <a:t>3</a:t>
            </a:r>
            <a:r>
              <a:rPr lang="zh-CN" altLang="en-US" dirty="0"/>
              <a:t>）可以将人耳不敏感的频率信号在数字化之前滤除</a:t>
            </a:r>
            <a:r>
              <a:rPr lang="en-US" altLang="zh-CN" dirty="0"/>
              <a:t>,</a:t>
            </a:r>
            <a:r>
              <a:rPr lang="zh-CN" altLang="en-US" dirty="0"/>
              <a:t>如语音信号只保留</a:t>
            </a:r>
            <a:r>
              <a:rPr lang="en-US" altLang="zh-CN" dirty="0"/>
              <a:t>300 ~3 400 Hz</a:t>
            </a:r>
            <a:r>
              <a:rPr lang="zh-CN" altLang="en-US" dirty="0"/>
              <a:t>的信号。</a:t>
            </a:r>
          </a:p>
        </p:txBody>
      </p:sp>
    </p:spTree>
    <p:extLst>
      <p:ext uri="{BB962C8B-B14F-4D97-AF65-F5344CB8AC3E}">
        <p14:creationId xmlns:p14="http://schemas.microsoft.com/office/powerpoint/2010/main" val="3756794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3.1.2</a:t>
            </a:r>
            <a:r>
              <a:rPr lang="zh-CN" altLang="en-US" dirty="0"/>
              <a:t>数字音频压缩方法的分类</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905794"/>
            <a:ext cx="11175028" cy="1981200"/>
          </a:xfrm>
        </p:spPr>
        <p:txBody>
          <a:bodyPr>
            <a:noAutofit/>
          </a:bodyPr>
          <a:lstStyle/>
          <a:p>
            <a:pPr>
              <a:lnSpc>
                <a:spcPct val="150000"/>
              </a:lnSpc>
            </a:pPr>
            <a:r>
              <a:rPr lang="zh-CN" altLang="en-US" dirty="0" smtClean="0"/>
              <a:t>按照</a:t>
            </a:r>
            <a:r>
              <a:rPr lang="zh-CN" altLang="en-US" dirty="0"/>
              <a:t>压缩品质不同</a:t>
            </a:r>
            <a:r>
              <a:rPr lang="zh-CN" altLang="en-US" dirty="0" smtClean="0"/>
              <a:t>分类：</a:t>
            </a:r>
            <a:endParaRPr lang="zh-CN" altLang="en-US" dirty="0"/>
          </a:p>
          <a:p>
            <a:pPr>
              <a:lnSpc>
                <a:spcPct val="150000"/>
              </a:lnSpc>
              <a:buFont typeface="Wingdings" pitchFamily="2" charset="2"/>
              <a:buChar char="ü"/>
            </a:pPr>
            <a:r>
              <a:rPr lang="zh-CN" altLang="en-US" dirty="0" smtClean="0"/>
              <a:t>将</a:t>
            </a:r>
            <a:r>
              <a:rPr lang="zh-CN" altLang="en-US" dirty="0"/>
              <a:t>音频压缩技术分为无损</a:t>
            </a:r>
            <a:r>
              <a:rPr lang="en-US" altLang="zh-CN" dirty="0"/>
              <a:t>( Lossless) </a:t>
            </a:r>
            <a:r>
              <a:rPr lang="zh-CN" altLang="en-US" dirty="0"/>
              <a:t>压缩及有损</a:t>
            </a:r>
            <a:r>
              <a:rPr lang="en-US" altLang="zh-CN" dirty="0"/>
              <a:t>( </a:t>
            </a:r>
            <a:r>
              <a:rPr lang="en-US" altLang="zh-CN" dirty="0" err="1"/>
              <a:t>Lossy</a:t>
            </a:r>
            <a:r>
              <a:rPr lang="en-US" altLang="zh-CN" dirty="0"/>
              <a:t>) </a:t>
            </a:r>
            <a:r>
              <a:rPr lang="zh-CN" altLang="en-US" dirty="0"/>
              <a:t>压缩两大类。</a:t>
            </a:r>
          </a:p>
          <a:p>
            <a:pPr>
              <a:lnSpc>
                <a:spcPct val="150000"/>
              </a:lnSpc>
            </a:pPr>
            <a:r>
              <a:rPr lang="zh-CN" altLang="en-US" dirty="0"/>
              <a:t>根据编码方式的不同分类</a:t>
            </a:r>
          </a:p>
          <a:p>
            <a:pPr>
              <a:lnSpc>
                <a:spcPct val="150000"/>
              </a:lnSpc>
              <a:buFont typeface="Wingdings" pitchFamily="2" charset="2"/>
              <a:buChar char="ü"/>
            </a:pPr>
            <a:r>
              <a:rPr lang="zh-CN" altLang="en-US" dirty="0" smtClean="0"/>
              <a:t>音频</a:t>
            </a:r>
            <a:r>
              <a:rPr lang="zh-CN" altLang="en-US" dirty="0"/>
              <a:t>编码技术分为三种：波形编码、参数</a:t>
            </a:r>
            <a:r>
              <a:rPr lang="zh-CN" altLang="en-US" dirty="0" smtClean="0"/>
              <a:t>编码、混合编码和感知编码</a:t>
            </a:r>
            <a:endParaRPr lang="zh-CN" altLang="en-US" dirty="0"/>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Tree>
    <p:extLst>
      <p:ext uri="{BB962C8B-B14F-4D97-AF65-F5344CB8AC3E}">
        <p14:creationId xmlns:p14="http://schemas.microsoft.com/office/powerpoint/2010/main" val="30274283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40" y="2173165"/>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数字音频压缩方法</a:t>
            </a:r>
          </a:p>
        </p:txBody>
      </p:sp>
      <p:sp>
        <p:nvSpPr>
          <p:cNvPr id="18" name="TextBox 1"/>
          <p:cNvSpPr txBox="1"/>
          <p:nvPr/>
        </p:nvSpPr>
        <p:spPr>
          <a:xfrm>
            <a:off x="7013575" y="1646922"/>
            <a:ext cx="2436564" cy="369353"/>
          </a:xfrm>
          <a:prstGeom prst="rect">
            <a:avLst/>
          </a:prstGeom>
          <a:noFill/>
        </p:spPr>
        <p:txBody>
          <a:bodyPr wrap="none" lIns="0" tIns="0" rIns="0" bIns="60981" rtlCol="0">
            <a:spAutoFit/>
          </a:bodyPr>
          <a:lstStyle/>
          <a:p>
            <a:pPr>
              <a:lnSpc>
                <a:spcPts val="2401"/>
              </a:lnSpc>
            </a:pPr>
            <a:r>
              <a:rPr lang="zh-CN" altLang="en-US" sz="1900" dirty="0">
                <a:solidFill>
                  <a:schemeClr val="bg1">
                    <a:lumMod val="50000"/>
                  </a:schemeClr>
                </a:solidFill>
                <a:latin typeface="Microsoft YaHei UI" pitchFamily="18" charset="0"/>
                <a:cs typeface="Microsoft YaHei UI" pitchFamily="18" charset="0"/>
              </a:rPr>
              <a:t>数字音频压缩技术概述</a:t>
            </a:r>
          </a:p>
        </p:txBody>
      </p:sp>
      <p:sp>
        <p:nvSpPr>
          <p:cNvPr id="47" name="TextBox 1"/>
          <p:cNvSpPr txBox="1"/>
          <p:nvPr/>
        </p:nvSpPr>
        <p:spPr>
          <a:xfrm>
            <a:off x="7013575" y="2794794"/>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音频压缩编码标准</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828589"/>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6048108" y="3346717"/>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3.4</a:t>
            </a:r>
            <a:endParaRPr lang="en-US" altLang="zh-CN" sz="2000" dirty="0">
              <a:solidFill>
                <a:srgbClr val="4197DF"/>
              </a:solidFill>
              <a:latin typeface="+mj-lt"/>
              <a:cs typeface="Microsoft YaHei UI" pitchFamily="18" charset="0"/>
            </a:endParaRPr>
          </a:p>
        </p:txBody>
      </p:sp>
      <p:sp>
        <p:nvSpPr>
          <p:cNvPr id="44" name="TextBox 1"/>
          <p:cNvSpPr txBox="1"/>
          <p:nvPr/>
        </p:nvSpPr>
        <p:spPr>
          <a:xfrm>
            <a:off x="7013575" y="3281194"/>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数字音频文件的常见格式</a:t>
            </a:r>
          </a:p>
        </p:txBody>
      </p:sp>
    </p:spTree>
    <p:extLst>
      <p:ext uri="{BB962C8B-B14F-4D97-AF65-F5344CB8AC3E}">
        <p14:creationId xmlns:p14="http://schemas.microsoft.com/office/powerpoint/2010/main" val="269250634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 y="1597916"/>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波形编码是将时间域信号直接变换为数字代码，由于这种系统保留了信号原始样值的细节变化，从而保留了信号的各种过渡特征，所以波形编码系统的解码音频信号质量一般较高</a:t>
            </a:r>
            <a:r>
              <a:rPr lang="zh-CN" altLang="en-US" dirty="0" smtClean="0">
                <a:solidFill>
                  <a:schemeClr val="bg1"/>
                </a:solidFill>
              </a:rPr>
              <a:t>。</a:t>
            </a:r>
            <a:endParaRPr lang="en-US" altLang="zh-CN" dirty="0" smtClean="0">
              <a:solidFill>
                <a:schemeClr val="bg1"/>
              </a:solidFill>
            </a:endParaRPr>
          </a:p>
          <a:p>
            <a:pPr>
              <a:lnSpc>
                <a:spcPct val="150000"/>
              </a:lnSpc>
            </a:pPr>
            <a:r>
              <a:rPr lang="zh-CN" altLang="en-US" dirty="0" smtClean="0">
                <a:solidFill>
                  <a:schemeClr val="bg1"/>
                </a:solidFill>
              </a:rPr>
              <a:t>波形</a:t>
            </a:r>
            <a:r>
              <a:rPr lang="zh-CN" altLang="en-US" dirty="0">
                <a:solidFill>
                  <a:schemeClr val="bg1"/>
                </a:solidFill>
              </a:rPr>
              <a:t>编码系统的不足之处是传输码率比较高，压缩比不大。</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Tree>
    <p:extLst>
      <p:ext uri="{BB962C8B-B14F-4D97-AF65-F5344CB8AC3E}">
        <p14:creationId xmlns:p14="http://schemas.microsoft.com/office/powerpoint/2010/main" val="32684482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422276" y="1590967"/>
            <a:ext cx="5905499"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脉冲编码调制（</a:t>
            </a:r>
            <a:r>
              <a:rPr lang="en-US" altLang="zh-CN" dirty="0">
                <a:solidFill>
                  <a:srgbClr val="FF0000"/>
                </a:solidFill>
              </a:rPr>
              <a:t>Pulse Code Modulation</a:t>
            </a:r>
            <a:r>
              <a:rPr lang="zh-CN" altLang="en-US" dirty="0">
                <a:solidFill>
                  <a:srgbClr val="FF0000"/>
                </a:solidFill>
              </a:rPr>
              <a:t>，</a:t>
            </a:r>
            <a:r>
              <a:rPr lang="en-US" altLang="zh-CN" dirty="0">
                <a:solidFill>
                  <a:srgbClr val="FF0000"/>
                </a:solidFill>
              </a:rPr>
              <a:t>PCM</a:t>
            </a:r>
            <a:r>
              <a:rPr lang="zh-CN" altLang="en-US" dirty="0">
                <a:solidFill>
                  <a:srgbClr val="FF0000"/>
                </a:solidFill>
              </a:rPr>
              <a:t>）</a:t>
            </a:r>
          </a:p>
          <a:p>
            <a:pPr>
              <a:lnSpc>
                <a:spcPct val="150000"/>
              </a:lnSpc>
              <a:buFont typeface="Wingdings" pitchFamily="2" charset="2"/>
              <a:buChar char="ü"/>
            </a:pPr>
            <a:r>
              <a:rPr lang="en-US" altLang="zh-CN" dirty="0"/>
              <a:t>PCM</a:t>
            </a:r>
            <a:r>
              <a:rPr lang="zh-CN" altLang="en-US" dirty="0"/>
              <a:t>是各种数字编码系统中最规范的方法，也是应用最广泛的系统</a:t>
            </a:r>
            <a:r>
              <a:rPr lang="zh-CN" altLang="en-US" dirty="0" smtClean="0"/>
              <a:t>。</a:t>
            </a:r>
            <a:endParaRPr lang="en-US" altLang="zh-CN" dirty="0" smtClean="0"/>
          </a:p>
          <a:p>
            <a:pPr>
              <a:lnSpc>
                <a:spcPct val="150000"/>
              </a:lnSpc>
              <a:buFont typeface="Wingdings" pitchFamily="2" charset="2"/>
              <a:buChar char="ü"/>
            </a:pPr>
            <a:r>
              <a:rPr lang="en-US" altLang="zh-CN" dirty="0" smtClean="0"/>
              <a:t>PCM</a:t>
            </a:r>
            <a:r>
              <a:rPr lang="zh-CN" altLang="en-US" dirty="0"/>
              <a:t>是“数字化”的最基本的技术，模拟信号正是通过</a:t>
            </a:r>
            <a:r>
              <a:rPr lang="en-US" altLang="zh-CN" dirty="0"/>
              <a:t>PCM</a:t>
            </a:r>
            <a:r>
              <a:rPr lang="zh-CN" altLang="en-US" dirty="0"/>
              <a:t>而变换成数字信号的，其具体过程是：通过抽样、量化和编码</a:t>
            </a:r>
            <a:r>
              <a:rPr lang="en-US" altLang="zh-CN" dirty="0"/>
              <a:t>3</a:t>
            </a:r>
            <a:r>
              <a:rPr lang="zh-CN" altLang="en-US" dirty="0"/>
              <a:t>个步骤，用若干代码表示模拟形式的信息</a:t>
            </a:r>
            <a:r>
              <a:rPr lang="zh-CN" altLang="en-US" dirty="0" smtClean="0"/>
              <a:t>信号再</a:t>
            </a:r>
            <a:r>
              <a:rPr lang="zh-CN" altLang="en-US" dirty="0"/>
              <a:t>用脉冲信号表示这些代码来进行传输</a:t>
            </a:r>
            <a:r>
              <a:rPr lang="en-US" altLang="zh-CN" dirty="0"/>
              <a:t>/</a:t>
            </a:r>
            <a:r>
              <a:rPr lang="zh-CN" altLang="en-US" dirty="0"/>
              <a:t>存储</a:t>
            </a:r>
            <a:r>
              <a:rPr lang="zh-CN" altLang="en-US" dirty="0" smtClean="0"/>
              <a:t>。</a:t>
            </a:r>
          </a:p>
          <a:p>
            <a:pPr>
              <a:lnSpc>
                <a:spcPct val="150000"/>
              </a:lnSpc>
            </a:pPr>
            <a:endParaRPr lang="zh-CN" altLang="en-US" dirty="0" smtClean="0"/>
          </a:p>
          <a:p>
            <a:pPr>
              <a:lnSpc>
                <a:spcPct val="150000"/>
              </a:lnSpc>
            </a:pPr>
            <a:endParaRPr lang="zh-CN" altLang="en-US" dirty="0"/>
          </a:p>
        </p:txBody>
      </p:sp>
      <p:cxnSp>
        <p:nvCxnSpPr>
          <p:cNvPr id="7" name="直接连接符 6"/>
          <p:cNvCxnSpPr/>
          <p:nvPr/>
        </p:nvCxnSpPr>
        <p:spPr>
          <a:xfrm>
            <a:off x="6343391" y="1655941"/>
            <a:ext cx="17707" cy="4332956"/>
          </a:xfrm>
          <a:prstGeom prst="line">
            <a:avLst/>
          </a:prstGeom>
          <a:noFill/>
          <a:ln w="28575" cap="flat" cmpd="sng" algn="ctr">
            <a:solidFill>
              <a:srgbClr val="A6B727"/>
            </a:solidFill>
            <a:prstDash val="sysDash"/>
            <a:miter lim="800000"/>
          </a:ln>
          <a:effectLst/>
        </p:spPr>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7758" y="2173209"/>
            <a:ext cx="5326475" cy="3318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5269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422276" y="1590967"/>
            <a:ext cx="6743699"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差分脉冲编码调制</a:t>
            </a:r>
            <a:r>
              <a:rPr lang="en-US" altLang="zh-CN" dirty="0" smtClean="0">
                <a:solidFill>
                  <a:srgbClr val="FF0000"/>
                </a:solidFill>
              </a:rPr>
              <a:t>DPCM</a:t>
            </a:r>
            <a:endParaRPr lang="en-US" altLang="zh-CN" dirty="0">
              <a:solidFill>
                <a:srgbClr val="FF0000"/>
              </a:solidFill>
            </a:endParaRPr>
          </a:p>
          <a:p>
            <a:pPr>
              <a:lnSpc>
                <a:spcPct val="150000"/>
              </a:lnSpc>
              <a:buFont typeface="Wingdings" pitchFamily="2" charset="2"/>
              <a:buChar char="ü"/>
            </a:pPr>
            <a:r>
              <a:rPr lang="en-US" altLang="zh-CN" dirty="0"/>
              <a:t>PCM</a:t>
            </a:r>
            <a:r>
              <a:rPr lang="zh-CN" altLang="en-US" dirty="0"/>
              <a:t>方式是把取样值变成二进制数后进行传输或存储的。如果不记录取样值本身，而是记录取样值之间的差值，这种方式就称为差分</a:t>
            </a:r>
            <a:r>
              <a:rPr lang="en-US" altLang="zh-CN" dirty="0"/>
              <a:t>PCM</a:t>
            </a:r>
            <a:r>
              <a:rPr lang="zh-CN" altLang="en-US" dirty="0"/>
              <a:t>（</a:t>
            </a:r>
            <a:r>
              <a:rPr lang="en-US" altLang="zh-CN" dirty="0"/>
              <a:t>DPCM</a:t>
            </a:r>
            <a:r>
              <a:rPr lang="zh-CN" altLang="en-US" dirty="0"/>
              <a:t>）</a:t>
            </a:r>
            <a:r>
              <a:rPr lang="zh-CN" altLang="en-US" dirty="0" smtClean="0"/>
              <a:t>。</a:t>
            </a:r>
            <a:endParaRPr lang="zh-CN" altLang="en-US" dirty="0"/>
          </a:p>
          <a:p>
            <a:pPr>
              <a:lnSpc>
                <a:spcPct val="150000"/>
              </a:lnSpc>
              <a:buFont typeface="Wingdings" pitchFamily="2" charset="2"/>
              <a:buChar char="ü"/>
            </a:pPr>
            <a:r>
              <a:rPr lang="zh-CN" altLang="en-US" dirty="0" smtClean="0">
                <a:solidFill>
                  <a:schemeClr val="tx1"/>
                </a:solidFill>
              </a:rPr>
              <a:t>通常</a:t>
            </a:r>
            <a:r>
              <a:rPr lang="zh-CN" altLang="en-US" dirty="0">
                <a:solidFill>
                  <a:schemeClr val="tx1"/>
                </a:solidFill>
              </a:rPr>
              <a:t>自然界的声音是频率越高声压级越低，人耳特性也是随着频率的增高，灵敏度急剧下降。频率越高声音的动态范围越小。</a:t>
            </a:r>
            <a:r>
              <a:rPr lang="en-US" altLang="zh-CN" dirty="0">
                <a:solidFill>
                  <a:schemeClr val="tx1"/>
                </a:solidFill>
              </a:rPr>
              <a:t>PCM</a:t>
            </a:r>
            <a:r>
              <a:rPr lang="zh-CN" altLang="en-US" dirty="0">
                <a:solidFill>
                  <a:schemeClr val="tx1"/>
                </a:solidFill>
              </a:rPr>
              <a:t>与</a:t>
            </a:r>
            <a:r>
              <a:rPr lang="en-US" altLang="zh-CN" dirty="0">
                <a:solidFill>
                  <a:schemeClr val="tx1"/>
                </a:solidFill>
              </a:rPr>
              <a:t>DPCM</a:t>
            </a:r>
            <a:r>
              <a:rPr lang="zh-CN" altLang="en-US" dirty="0">
                <a:solidFill>
                  <a:schemeClr val="tx1"/>
                </a:solidFill>
              </a:rPr>
              <a:t>的电平分布如</a:t>
            </a:r>
            <a:r>
              <a:rPr lang="zh-CN" altLang="en-US" dirty="0" smtClean="0">
                <a:solidFill>
                  <a:schemeClr val="tx1"/>
                </a:solidFill>
              </a:rPr>
              <a:t>图所</a:t>
            </a:r>
            <a:r>
              <a:rPr lang="zh-CN" altLang="en-US" dirty="0">
                <a:solidFill>
                  <a:schemeClr val="tx1"/>
                </a:solidFill>
              </a:rPr>
              <a:t>示，可见</a:t>
            </a:r>
            <a:r>
              <a:rPr lang="en-US" altLang="zh-CN" dirty="0">
                <a:solidFill>
                  <a:schemeClr val="tx1"/>
                </a:solidFill>
              </a:rPr>
              <a:t>DPCM</a:t>
            </a:r>
            <a:r>
              <a:rPr lang="zh-CN" altLang="en-US" dirty="0">
                <a:solidFill>
                  <a:schemeClr val="tx1"/>
                </a:solidFill>
              </a:rPr>
              <a:t>方式是非常适合自然界规律的</a:t>
            </a:r>
            <a:r>
              <a:rPr lang="zh-CN" altLang="en-US" dirty="0" smtClean="0">
                <a:solidFill>
                  <a:schemeClr val="tx1"/>
                </a:solidFill>
              </a:rPr>
              <a:t>。</a:t>
            </a:r>
          </a:p>
          <a:p>
            <a:pPr>
              <a:lnSpc>
                <a:spcPct val="150000"/>
              </a:lnSpc>
            </a:pPr>
            <a:endParaRPr lang="zh-CN" altLang="en-US" dirty="0" smtClean="0"/>
          </a:p>
          <a:p>
            <a:pPr>
              <a:lnSpc>
                <a:spcPct val="150000"/>
              </a:lnSpc>
            </a:pPr>
            <a:endParaRPr lang="zh-CN" altLang="en-US" dirty="0"/>
          </a:p>
        </p:txBody>
      </p:sp>
      <p:cxnSp>
        <p:nvCxnSpPr>
          <p:cNvPr id="7" name="直接连接符 6"/>
          <p:cNvCxnSpPr/>
          <p:nvPr/>
        </p:nvCxnSpPr>
        <p:spPr>
          <a:xfrm>
            <a:off x="7157121" y="1601478"/>
            <a:ext cx="17707" cy="4332956"/>
          </a:xfrm>
          <a:prstGeom prst="line">
            <a:avLst/>
          </a:prstGeom>
          <a:noFill/>
          <a:ln w="28575" cap="flat" cmpd="sng" algn="ctr">
            <a:solidFill>
              <a:srgbClr val="A6B727"/>
            </a:solidFill>
            <a:prstDash val="sysDash"/>
            <a:miter lim="800000"/>
          </a:ln>
          <a:effectLst/>
        </p:spPr>
      </p:cxn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0840" y="1601478"/>
            <a:ext cx="4361891" cy="3932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126367" y="5635747"/>
            <a:ext cx="3050835" cy="400110"/>
          </a:xfrm>
          <a:prstGeom prst="rect">
            <a:avLst/>
          </a:prstGeom>
        </p:spPr>
        <p:txBody>
          <a:bodyPr wrap="none">
            <a:spAutoFit/>
          </a:bodyPr>
          <a:lstStyle/>
          <a:p>
            <a:pPr algn="ctr"/>
            <a:r>
              <a:rPr lang="en-US" altLang="zh-CN" sz="2000" dirty="0"/>
              <a:t>PCM</a:t>
            </a:r>
            <a:r>
              <a:rPr lang="zh-CN" altLang="en-US" sz="2000" dirty="0"/>
              <a:t>与</a:t>
            </a:r>
            <a:r>
              <a:rPr lang="en-US" altLang="zh-CN" sz="2000" dirty="0"/>
              <a:t>DPCM</a:t>
            </a:r>
            <a:r>
              <a:rPr lang="zh-CN" altLang="en-US" sz="2000" dirty="0"/>
              <a:t>的电平分布</a:t>
            </a:r>
          </a:p>
        </p:txBody>
      </p:sp>
    </p:spTree>
    <p:extLst>
      <p:ext uri="{BB962C8B-B14F-4D97-AF65-F5344CB8AC3E}">
        <p14:creationId xmlns:p14="http://schemas.microsoft.com/office/powerpoint/2010/main" val="33972460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9585324"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smtClean="0">
                <a:solidFill>
                  <a:srgbClr val="FF0000"/>
                </a:solidFill>
              </a:rPr>
              <a:t>自适应脉冲编码调制</a:t>
            </a:r>
            <a:r>
              <a:rPr lang="en-US" altLang="zh-CN" dirty="0" smtClean="0">
                <a:solidFill>
                  <a:srgbClr val="FF0000"/>
                </a:solidFill>
              </a:rPr>
              <a:t>APCM</a:t>
            </a:r>
          </a:p>
          <a:p>
            <a:pPr>
              <a:lnSpc>
                <a:spcPct val="150000"/>
              </a:lnSpc>
              <a:buFont typeface="Wingdings" pitchFamily="2" charset="2"/>
              <a:buChar char="ü"/>
            </a:pPr>
            <a:r>
              <a:rPr lang="zh-CN" altLang="en-US" dirty="0"/>
              <a:t>音频信号的振幅和频率分布随时间比较缓慢但却是大幅度变化的。</a:t>
            </a:r>
          </a:p>
          <a:p>
            <a:pPr>
              <a:lnSpc>
                <a:spcPct val="150000"/>
              </a:lnSpc>
              <a:buFont typeface="Wingdings" pitchFamily="2" charset="2"/>
              <a:buChar char="ü"/>
            </a:pPr>
            <a:r>
              <a:rPr lang="zh-CN" altLang="en-US" dirty="0"/>
              <a:t>自适应</a:t>
            </a:r>
            <a:r>
              <a:rPr lang="en-US" altLang="zh-CN" dirty="0"/>
              <a:t>PCM(APCM)</a:t>
            </a:r>
            <a:r>
              <a:rPr lang="zh-CN" altLang="en-US" dirty="0"/>
              <a:t>是根据邻近信号的性质使量化步长改变的编码</a:t>
            </a:r>
            <a:r>
              <a:rPr lang="zh-CN" altLang="en-US" dirty="0" smtClean="0"/>
              <a:t>。</a:t>
            </a:r>
          </a:p>
          <a:p>
            <a:pPr>
              <a:lnSpc>
                <a:spcPct val="150000"/>
              </a:lnSpc>
            </a:pPr>
            <a:endParaRPr lang="zh-CN" altLang="en-US" dirty="0"/>
          </a:p>
        </p:txBody>
      </p:sp>
      <p:sp>
        <p:nvSpPr>
          <p:cNvPr id="2" name="矩形 1"/>
          <p:cNvSpPr/>
          <p:nvPr/>
        </p:nvSpPr>
        <p:spPr>
          <a:xfrm>
            <a:off x="4895078" y="5503982"/>
            <a:ext cx="1439818" cy="400110"/>
          </a:xfrm>
          <a:prstGeom prst="rect">
            <a:avLst/>
          </a:prstGeom>
        </p:spPr>
        <p:txBody>
          <a:bodyPr wrap="none">
            <a:spAutoFit/>
          </a:bodyPr>
          <a:lstStyle/>
          <a:p>
            <a:pPr algn="ctr"/>
            <a:r>
              <a:rPr lang="en-US" altLang="zh-CN" sz="2000" dirty="0" smtClean="0"/>
              <a:t>APCM</a:t>
            </a:r>
            <a:r>
              <a:rPr lang="zh-CN" altLang="en-US" sz="2000" dirty="0" smtClean="0"/>
              <a:t>组成</a:t>
            </a:r>
            <a:endParaRPr lang="zh-CN" altLang="en-US"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575" y="3301984"/>
            <a:ext cx="8632825" cy="202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3581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372390"/>
            <a:ext cx="12198350" cy="487197"/>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6311706"/>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460375" y="1513360"/>
            <a:ext cx="11506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smtClean="0">
                <a:solidFill>
                  <a:srgbClr val="FF0000"/>
                </a:solidFill>
              </a:rPr>
              <a:t>自适应差分脉冲编码调制</a:t>
            </a:r>
            <a:r>
              <a:rPr lang="en-US" altLang="zh-CN" dirty="0" smtClean="0">
                <a:solidFill>
                  <a:srgbClr val="FF0000"/>
                </a:solidFill>
              </a:rPr>
              <a:t>ADPCM</a:t>
            </a:r>
          </a:p>
          <a:p>
            <a:pPr>
              <a:lnSpc>
                <a:spcPct val="150000"/>
              </a:lnSpc>
              <a:buFont typeface="Wingdings" pitchFamily="2" charset="2"/>
              <a:buChar char="ü"/>
            </a:pPr>
            <a:r>
              <a:rPr lang="zh-CN" altLang="en-US" dirty="0"/>
              <a:t>不是把信号</a:t>
            </a:r>
            <a:r>
              <a:rPr lang="en-US" altLang="zh-CN" dirty="0"/>
              <a:t>x(n)</a:t>
            </a:r>
            <a:r>
              <a:rPr lang="zh-CN" altLang="en-US" dirty="0"/>
              <a:t>直接量化</a:t>
            </a:r>
            <a:r>
              <a:rPr lang="en-US" altLang="zh-CN" dirty="0"/>
              <a:t>,</a:t>
            </a:r>
            <a:r>
              <a:rPr lang="zh-CN" altLang="en-US" dirty="0"/>
              <a:t>而是把它和预测值</a:t>
            </a:r>
            <a:r>
              <a:rPr lang="en-US" altLang="zh-CN" dirty="0"/>
              <a:t>x(n)</a:t>
            </a:r>
            <a:r>
              <a:rPr lang="zh-CN" altLang="en-US" dirty="0"/>
              <a:t>的差</a:t>
            </a:r>
            <a:r>
              <a:rPr lang="en-US" altLang="zh-CN" dirty="0"/>
              <a:t>d(n)</a:t>
            </a:r>
            <a:r>
              <a:rPr lang="zh-CN" altLang="en-US" dirty="0"/>
              <a:t>进行量化</a:t>
            </a:r>
          </a:p>
          <a:p>
            <a:pPr>
              <a:lnSpc>
                <a:spcPct val="150000"/>
              </a:lnSpc>
              <a:buFont typeface="Wingdings" pitchFamily="2" charset="2"/>
              <a:buChar char="ü"/>
            </a:pPr>
            <a:r>
              <a:rPr lang="zh-CN" altLang="en-US" dirty="0"/>
              <a:t>编码效率比</a:t>
            </a:r>
            <a:r>
              <a:rPr lang="en-US" altLang="zh-CN" dirty="0"/>
              <a:t>APCM </a:t>
            </a:r>
            <a:r>
              <a:rPr lang="zh-CN" altLang="en-US" dirty="0"/>
              <a:t>高</a:t>
            </a:r>
            <a:r>
              <a:rPr lang="en-US" altLang="zh-CN" dirty="0"/>
              <a:t>,</a:t>
            </a:r>
            <a:r>
              <a:rPr lang="zh-CN" altLang="en-US" dirty="0"/>
              <a:t>属于中等质量的高效率编码。</a:t>
            </a:r>
          </a:p>
          <a:p>
            <a:pPr>
              <a:lnSpc>
                <a:spcPct val="150000"/>
              </a:lnSpc>
              <a:buFont typeface="Wingdings" pitchFamily="2" charset="2"/>
              <a:buChar char="ü"/>
            </a:pPr>
            <a:r>
              <a:rPr lang="zh-CN" altLang="en-US" dirty="0"/>
              <a:t>已应用在多功能电话机的留言录音等短时间录音、不同磁带的固体录音机和向导广播、自动售货机以及多媒体技术应用领域的</a:t>
            </a:r>
            <a:r>
              <a:rPr lang="en-US" altLang="zh-CN" dirty="0"/>
              <a:t>CD-I </a:t>
            </a:r>
            <a:r>
              <a:rPr lang="zh-CN" altLang="en-US" dirty="0"/>
              <a:t>中</a:t>
            </a:r>
            <a:r>
              <a:rPr lang="en-US" altLang="zh-CN" dirty="0"/>
              <a:t>,</a:t>
            </a:r>
            <a:r>
              <a:rPr lang="zh-CN" altLang="en-US" dirty="0"/>
              <a:t>都是采用</a:t>
            </a:r>
            <a:r>
              <a:rPr lang="en-US" altLang="zh-CN" dirty="0"/>
              <a:t>4 ~8 </a:t>
            </a:r>
            <a:r>
              <a:rPr lang="zh-CN" altLang="en-US" dirty="0"/>
              <a:t>位的</a:t>
            </a:r>
            <a:r>
              <a:rPr lang="en-US" altLang="zh-CN" dirty="0"/>
              <a:t>ADPCM</a:t>
            </a:r>
            <a:endParaRPr lang="zh-CN" altLang="en-US" dirty="0"/>
          </a:p>
        </p:txBody>
      </p:sp>
      <p:sp>
        <p:nvSpPr>
          <p:cNvPr id="2" name="矩形 1"/>
          <p:cNvSpPr/>
          <p:nvPr/>
        </p:nvSpPr>
        <p:spPr>
          <a:xfrm>
            <a:off x="9892401" y="5321029"/>
            <a:ext cx="1625766" cy="400110"/>
          </a:xfrm>
          <a:prstGeom prst="rect">
            <a:avLst/>
          </a:prstGeom>
        </p:spPr>
        <p:txBody>
          <a:bodyPr wrap="none">
            <a:spAutoFit/>
          </a:bodyPr>
          <a:lstStyle/>
          <a:p>
            <a:pPr algn="ctr"/>
            <a:r>
              <a:rPr lang="en-US" altLang="zh-CN" sz="2000" dirty="0" smtClean="0"/>
              <a:t>ADPCM</a:t>
            </a:r>
            <a:r>
              <a:rPr lang="zh-CN" altLang="en-US" sz="2000" dirty="0" smtClean="0"/>
              <a:t>组成</a:t>
            </a:r>
            <a:endParaRPr lang="zh-CN" altLang="en-US" sz="20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289" y="4259639"/>
            <a:ext cx="8549886" cy="1989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87724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08966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增量调制</a:t>
            </a:r>
            <a:r>
              <a:rPr lang="zh-CN" altLang="en-US" dirty="0" smtClean="0">
                <a:solidFill>
                  <a:srgbClr val="FF0000"/>
                </a:solidFill>
              </a:rPr>
              <a:t>（</a:t>
            </a:r>
            <a:r>
              <a:rPr lang="zh-CN" altLang="en-US" sz="3200" b="1" kern="0" dirty="0">
                <a:solidFill>
                  <a:srgbClr val="7030A0"/>
                </a:solidFill>
                <a:latin typeface="微软雅黑" panose="020B0503020204020204" pitchFamily="34" charset="-122"/>
                <a:ea typeface="微软雅黑" panose="020B0503020204020204" pitchFamily="34" charset="-122"/>
                <a:cs typeface="+mj-cs"/>
                <a:sym typeface="Symbol"/>
              </a:rPr>
              <a:t> </a:t>
            </a:r>
            <a:r>
              <a:rPr lang="zh-CN" altLang="en-US" b="1" kern="0" dirty="0">
                <a:solidFill>
                  <a:srgbClr val="FF0000"/>
                </a:solidFill>
                <a:latin typeface="微软雅黑" panose="020B0503020204020204" pitchFamily="34" charset="-122"/>
                <a:ea typeface="微软雅黑" panose="020B0503020204020204" pitchFamily="34" charset="-122"/>
                <a:cs typeface="+mj-cs"/>
                <a:sym typeface="Symbol"/>
              </a:rPr>
              <a:t></a:t>
            </a:r>
            <a:r>
              <a:rPr lang="zh-CN" altLang="en-US" sz="3200" b="1" kern="0" dirty="0">
                <a:solidFill>
                  <a:srgbClr val="FF0000"/>
                </a:solidFill>
                <a:latin typeface="微软雅黑" panose="020B0503020204020204" pitchFamily="34" charset="-122"/>
                <a:ea typeface="微软雅黑" panose="020B0503020204020204" pitchFamily="34" charset="-122"/>
                <a:cs typeface="+mj-cs"/>
                <a:sym typeface="Symbol"/>
              </a:rPr>
              <a:t> </a:t>
            </a:r>
            <a:r>
              <a:rPr lang="en-US" altLang="zh-CN" dirty="0" smtClean="0">
                <a:solidFill>
                  <a:srgbClr val="FF0000"/>
                </a:solidFill>
              </a:rPr>
              <a:t>M</a:t>
            </a:r>
            <a:r>
              <a:rPr lang="zh-CN" altLang="en-US" dirty="0" smtClean="0">
                <a:solidFill>
                  <a:srgbClr val="FF0000"/>
                </a:solidFill>
              </a:rPr>
              <a:t>）</a:t>
            </a:r>
            <a:endParaRPr lang="en-US" altLang="zh-CN" dirty="0" smtClean="0">
              <a:solidFill>
                <a:srgbClr val="FF0000"/>
              </a:solidFill>
            </a:endParaRPr>
          </a:p>
          <a:p>
            <a:pPr>
              <a:lnSpc>
                <a:spcPct val="150000"/>
              </a:lnSpc>
              <a:buFont typeface="Wingdings" pitchFamily="2" charset="2"/>
              <a:buChar char="ü"/>
            </a:pPr>
            <a:r>
              <a:rPr lang="zh-CN" altLang="en-US" dirty="0"/>
              <a:t>增量调制（</a:t>
            </a:r>
            <a:r>
              <a:rPr lang="en-US" altLang="zh-CN" dirty="0"/>
              <a:t>Delta Modulation</a:t>
            </a:r>
            <a:r>
              <a:rPr lang="zh-CN" altLang="en-US" dirty="0"/>
              <a:t>）是用一位二进制码表示相邻模拟抽样值相对大小的</a:t>
            </a:r>
            <a:r>
              <a:rPr lang="en-US" altLang="zh-CN" dirty="0"/>
              <a:t>A/D</a:t>
            </a:r>
            <a:r>
              <a:rPr lang="zh-CN" altLang="en-US" dirty="0"/>
              <a:t>转换方式，</a:t>
            </a:r>
            <a:r>
              <a:rPr lang="en-US" altLang="zh-CN" dirty="0"/>
              <a:t>ΔM</a:t>
            </a:r>
            <a:r>
              <a:rPr lang="zh-CN" altLang="en-US" dirty="0"/>
              <a:t>就是增量调制方式的代号</a:t>
            </a:r>
            <a:r>
              <a:rPr lang="zh-CN" altLang="en-US" dirty="0" smtClean="0"/>
              <a:t>。</a:t>
            </a:r>
            <a:endParaRPr lang="en-US" altLang="zh-CN" dirty="0" smtClean="0"/>
          </a:p>
          <a:p>
            <a:pPr>
              <a:lnSpc>
                <a:spcPct val="150000"/>
              </a:lnSpc>
              <a:buFont typeface="Wingdings" pitchFamily="2" charset="2"/>
              <a:buChar char="ü"/>
            </a:pPr>
            <a:r>
              <a:rPr lang="zh-CN" altLang="en-US" dirty="0" smtClean="0"/>
              <a:t>它</a:t>
            </a:r>
            <a:r>
              <a:rPr lang="zh-CN" altLang="en-US" dirty="0"/>
              <a:t>将信号瞬时值与前一个抽样值之差进行量化，并且对这个差值的符号进行编码，而不对差值的大小进行编码。 因此量化只限于正和负两个电平，只用一比特传输一个样值。如果差值为正，就发“</a:t>
            </a:r>
            <a:r>
              <a:rPr lang="en-US" altLang="zh-CN" dirty="0"/>
              <a:t>1”</a:t>
            </a:r>
            <a:r>
              <a:rPr lang="zh-CN" altLang="en-US" dirty="0"/>
              <a:t>码，若差值为负，就发“</a:t>
            </a:r>
            <a:r>
              <a:rPr lang="en-US" altLang="zh-CN" dirty="0"/>
              <a:t>0”</a:t>
            </a:r>
            <a:r>
              <a:rPr lang="zh-CN" altLang="en-US" dirty="0"/>
              <a:t>码。 因此数码“</a:t>
            </a:r>
            <a:r>
              <a:rPr lang="en-US" altLang="zh-CN" dirty="0"/>
              <a:t>1”</a:t>
            </a:r>
            <a:r>
              <a:rPr lang="zh-CN" altLang="en-US" dirty="0"/>
              <a:t>和“</a:t>
            </a:r>
            <a:r>
              <a:rPr lang="en-US" altLang="zh-CN" dirty="0"/>
              <a:t>0”</a:t>
            </a:r>
            <a:r>
              <a:rPr lang="zh-CN" altLang="en-US" dirty="0"/>
              <a:t>只是信号相对于前一时刻的增减，不代表信号的绝对值</a:t>
            </a:r>
            <a:r>
              <a:rPr lang="zh-CN" altLang="en-US" dirty="0" smtClean="0"/>
              <a:t>。</a:t>
            </a:r>
            <a:endParaRPr lang="zh-CN" altLang="en-US" dirty="0"/>
          </a:p>
        </p:txBody>
      </p:sp>
    </p:spTree>
    <p:extLst>
      <p:ext uri="{BB962C8B-B14F-4D97-AF65-F5344CB8AC3E}">
        <p14:creationId xmlns:p14="http://schemas.microsoft.com/office/powerpoint/2010/main" val="1239619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57541" y="1533351"/>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数字音频压缩方法</a:t>
            </a:r>
          </a:p>
        </p:txBody>
      </p:sp>
      <p:sp>
        <p:nvSpPr>
          <p:cNvPr id="18" name="TextBox 1"/>
          <p:cNvSpPr txBox="1"/>
          <p:nvPr/>
        </p:nvSpPr>
        <p:spPr>
          <a:xfrm>
            <a:off x="7013575" y="1646922"/>
            <a:ext cx="2436564" cy="350886"/>
          </a:xfrm>
          <a:prstGeom prst="rect">
            <a:avLst/>
          </a:prstGeom>
          <a:noFill/>
        </p:spPr>
        <p:txBody>
          <a:bodyPr wrap="none" lIns="0" tIns="0" rIns="0" bIns="60981" rtlCol="0">
            <a:spAutoFit/>
          </a:bodyPr>
          <a:lstStyle/>
          <a:p>
            <a:pPr>
              <a:lnSpc>
                <a:spcPts val="2401"/>
              </a:lnSpc>
            </a:pPr>
            <a:r>
              <a:rPr lang="zh-CN" altLang="en-US" sz="1900" dirty="0">
                <a:solidFill>
                  <a:schemeClr val="bg1"/>
                </a:solidFill>
                <a:latin typeface="Microsoft YaHei UI" pitchFamily="18" charset="0"/>
                <a:cs typeface="Microsoft YaHei UI" pitchFamily="18" charset="0"/>
              </a:rPr>
              <a:t>数字音频压缩技术概述</a:t>
            </a:r>
          </a:p>
        </p:txBody>
      </p:sp>
      <p:sp>
        <p:nvSpPr>
          <p:cNvPr id="47" name="TextBox 1"/>
          <p:cNvSpPr txBox="1"/>
          <p:nvPr/>
        </p:nvSpPr>
        <p:spPr>
          <a:xfrm>
            <a:off x="7013575" y="2794794"/>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音频压缩编码标准</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828589"/>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6048108" y="3346717"/>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3.4</a:t>
            </a:r>
            <a:endParaRPr lang="en-US" altLang="zh-CN" sz="2000" dirty="0">
              <a:solidFill>
                <a:srgbClr val="4197DF"/>
              </a:solidFill>
              <a:latin typeface="+mj-lt"/>
              <a:cs typeface="Microsoft YaHei UI" pitchFamily="18" charset="0"/>
            </a:endParaRPr>
          </a:p>
        </p:txBody>
      </p:sp>
      <p:sp>
        <p:nvSpPr>
          <p:cNvPr id="44" name="TextBox 1"/>
          <p:cNvSpPr txBox="1"/>
          <p:nvPr/>
        </p:nvSpPr>
        <p:spPr>
          <a:xfrm>
            <a:off x="7013575" y="3281194"/>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数字音频文件的常见格式</a:t>
            </a: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750987"/>
            <a:ext cx="3124200" cy="75791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增量调制</a:t>
            </a:r>
            <a:r>
              <a:rPr lang="zh-CN" altLang="en-US" dirty="0" smtClean="0">
                <a:solidFill>
                  <a:srgbClr val="FF0000"/>
                </a:solidFill>
              </a:rPr>
              <a:t>（</a:t>
            </a:r>
            <a:r>
              <a:rPr lang="zh-CN" altLang="en-US" sz="3200" b="1" kern="0" dirty="0">
                <a:solidFill>
                  <a:srgbClr val="7030A0"/>
                </a:solidFill>
                <a:latin typeface="微软雅黑" panose="020B0503020204020204" pitchFamily="34" charset="-122"/>
                <a:ea typeface="微软雅黑" panose="020B0503020204020204" pitchFamily="34" charset="-122"/>
                <a:cs typeface="+mj-cs"/>
                <a:sym typeface="Symbol"/>
              </a:rPr>
              <a:t> </a:t>
            </a:r>
            <a:r>
              <a:rPr lang="zh-CN" altLang="en-US" b="1" kern="0" dirty="0">
                <a:solidFill>
                  <a:srgbClr val="FF0000"/>
                </a:solidFill>
                <a:latin typeface="微软雅黑" panose="020B0503020204020204" pitchFamily="34" charset="-122"/>
                <a:ea typeface="微软雅黑" panose="020B0503020204020204" pitchFamily="34" charset="-122"/>
                <a:cs typeface="+mj-cs"/>
                <a:sym typeface="Symbol"/>
              </a:rPr>
              <a:t></a:t>
            </a:r>
            <a:r>
              <a:rPr lang="zh-CN" altLang="en-US" sz="3200" b="1" kern="0" dirty="0">
                <a:solidFill>
                  <a:srgbClr val="FF0000"/>
                </a:solidFill>
                <a:latin typeface="微软雅黑" panose="020B0503020204020204" pitchFamily="34" charset="-122"/>
                <a:ea typeface="微软雅黑" panose="020B0503020204020204" pitchFamily="34" charset="-122"/>
                <a:cs typeface="+mj-cs"/>
                <a:sym typeface="Symbol"/>
              </a:rPr>
              <a:t> </a:t>
            </a:r>
            <a:r>
              <a:rPr lang="en-US" altLang="zh-CN" dirty="0" smtClean="0">
                <a:solidFill>
                  <a:srgbClr val="FF0000"/>
                </a:solidFill>
              </a:rPr>
              <a:t>M</a:t>
            </a:r>
            <a:r>
              <a:rPr lang="zh-CN" altLang="en-US" dirty="0" smtClean="0">
                <a:solidFill>
                  <a:srgbClr val="FF0000"/>
                </a:solidFill>
              </a:rPr>
              <a:t>）</a:t>
            </a:r>
            <a:endParaRPr lang="en-US" altLang="zh-CN" dirty="0" smtClean="0">
              <a:solidFill>
                <a:srgbClr val="FF0000"/>
              </a:solidFill>
            </a:endParaRPr>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1665" y="2022776"/>
            <a:ext cx="5267325" cy="3343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882" y="2286794"/>
            <a:ext cx="6486525"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91407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750987"/>
            <a:ext cx="3124200" cy="75791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增量调制</a:t>
            </a:r>
            <a:r>
              <a:rPr lang="zh-CN" altLang="en-US" dirty="0" smtClean="0">
                <a:solidFill>
                  <a:srgbClr val="FF0000"/>
                </a:solidFill>
              </a:rPr>
              <a:t>（</a:t>
            </a:r>
            <a:r>
              <a:rPr lang="zh-CN" altLang="en-US" sz="3200" b="1" kern="0" dirty="0">
                <a:solidFill>
                  <a:srgbClr val="7030A0"/>
                </a:solidFill>
                <a:latin typeface="微软雅黑" panose="020B0503020204020204" pitchFamily="34" charset="-122"/>
                <a:ea typeface="微软雅黑" panose="020B0503020204020204" pitchFamily="34" charset="-122"/>
                <a:cs typeface="+mj-cs"/>
                <a:sym typeface="Symbol"/>
              </a:rPr>
              <a:t> </a:t>
            </a:r>
            <a:r>
              <a:rPr lang="zh-CN" altLang="en-US" b="1" kern="0" dirty="0">
                <a:solidFill>
                  <a:srgbClr val="FF0000"/>
                </a:solidFill>
                <a:latin typeface="微软雅黑" panose="020B0503020204020204" pitchFamily="34" charset="-122"/>
                <a:ea typeface="微软雅黑" panose="020B0503020204020204" pitchFamily="34" charset="-122"/>
                <a:cs typeface="+mj-cs"/>
                <a:sym typeface="Symbol"/>
              </a:rPr>
              <a:t></a:t>
            </a:r>
            <a:r>
              <a:rPr lang="zh-CN" altLang="en-US" sz="3200" b="1" kern="0" dirty="0">
                <a:solidFill>
                  <a:srgbClr val="FF0000"/>
                </a:solidFill>
                <a:latin typeface="微软雅黑" panose="020B0503020204020204" pitchFamily="34" charset="-122"/>
                <a:ea typeface="微软雅黑" panose="020B0503020204020204" pitchFamily="34" charset="-122"/>
                <a:cs typeface="+mj-cs"/>
                <a:sym typeface="Symbol"/>
              </a:rPr>
              <a:t> </a:t>
            </a:r>
            <a:r>
              <a:rPr lang="en-US" altLang="zh-CN" dirty="0" smtClean="0">
                <a:solidFill>
                  <a:srgbClr val="FF0000"/>
                </a:solidFill>
              </a:rPr>
              <a:t>M</a:t>
            </a:r>
            <a:r>
              <a:rPr lang="zh-CN" altLang="en-US" dirty="0" smtClean="0">
                <a:solidFill>
                  <a:srgbClr val="FF0000"/>
                </a:solidFill>
              </a:rPr>
              <a:t>）</a:t>
            </a:r>
            <a:endParaRPr lang="en-US" altLang="zh-CN" dirty="0" smtClean="0">
              <a:solidFill>
                <a:srgbClr val="FF0000"/>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536" y="1981994"/>
            <a:ext cx="10144834" cy="3253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4738280" y="5454410"/>
            <a:ext cx="1657826" cy="400110"/>
          </a:xfrm>
          <a:prstGeom prst="rect">
            <a:avLst/>
          </a:prstGeom>
        </p:spPr>
        <p:txBody>
          <a:bodyPr wrap="none">
            <a:spAutoFit/>
          </a:bodyPr>
          <a:lstStyle/>
          <a:p>
            <a:pPr algn="ctr"/>
            <a:r>
              <a:rPr lang="zh-CN" altLang="en-US" sz="2000" b="1" kern="0" dirty="0">
                <a:latin typeface="微软雅黑" panose="020B0503020204020204" pitchFamily="34" charset="-122"/>
                <a:ea typeface="微软雅黑" panose="020B0503020204020204" pitchFamily="34" charset="-122"/>
                <a:sym typeface="Symbol"/>
              </a:rPr>
              <a:t> </a:t>
            </a:r>
            <a:r>
              <a:rPr lang="en-US" altLang="zh-CN" sz="2000" dirty="0" smtClean="0"/>
              <a:t>M</a:t>
            </a:r>
            <a:r>
              <a:rPr lang="zh-CN" altLang="en-US" sz="2000" dirty="0" smtClean="0"/>
              <a:t>编码原理</a:t>
            </a:r>
            <a:endParaRPr lang="zh-CN" altLang="en-US" sz="2000" dirty="0"/>
          </a:p>
        </p:txBody>
      </p:sp>
    </p:spTree>
    <p:extLst>
      <p:ext uri="{BB962C8B-B14F-4D97-AF65-F5344CB8AC3E}">
        <p14:creationId xmlns:p14="http://schemas.microsoft.com/office/powerpoint/2010/main" val="21835145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4" y="750987"/>
            <a:ext cx="6781801" cy="75791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增量调制</a:t>
            </a:r>
            <a:r>
              <a:rPr lang="zh-CN" altLang="en-US" dirty="0" smtClean="0">
                <a:solidFill>
                  <a:srgbClr val="FF0000"/>
                </a:solidFill>
              </a:rPr>
              <a:t>（</a:t>
            </a:r>
            <a:r>
              <a:rPr lang="zh-CN" altLang="en-US" sz="3200" b="1" kern="0" dirty="0">
                <a:solidFill>
                  <a:srgbClr val="7030A0"/>
                </a:solidFill>
                <a:latin typeface="微软雅黑" panose="020B0503020204020204" pitchFamily="34" charset="-122"/>
                <a:ea typeface="微软雅黑" panose="020B0503020204020204" pitchFamily="34" charset="-122"/>
                <a:cs typeface="+mj-cs"/>
                <a:sym typeface="Symbol"/>
              </a:rPr>
              <a:t> </a:t>
            </a:r>
            <a:r>
              <a:rPr lang="zh-CN" altLang="en-US" b="1" kern="0" dirty="0">
                <a:solidFill>
                  <a:srgbClr val="FF0000"/>
                </a:solidFill>
                <a:latin typeface="微软雅黑" panose="020B0503020204020204" pitchFamily="34" charset="-122"/>
                <a:ea typeface="微软雅黑" panose="020B0503020204020204" pitchFamily="34" charset="-122"/>
                <a:cs typeface="+mj-cs"/>
                <a:sym typeface="Symbol"/>
              </a:rPr>
              <a:t></a:t>
            </a:r>
            <a:r>
              <a:rPr lang="zh-CN" altLang="en-US" sz="3200" b="1" kern="0" dirty="0">
                <a:solidFill>
                  <a:srgbClr val="FF0000"/>
                </a:solidFill>
                <a:latin typeface="微软雅黑" panose="020B0503020204020204" pitchFamily="34" charset="-122"/>
                <a:ea typeface="微软雅黑" panose="020B0503020204020204" pitchFamily="34" charset="-122"/>
                <a:cs typeface="+mj-cs"/>
                <a:sym typeface="Symbol"/>
              </a:rPr>
              <a:t> </a:t>
            </a:r>
            <a:r>
              <a:rPr lang="en-US" altLang="zh-CN" dirty="0" smtClean="0">
                <a:solidFill>
                  <a:srgbClr val="FF0000"/>
                </a:solidFill>
              </a:rPr>
              <a:t>M</a:t>
            </a:r>
            <a:r>
              <a:rPr lang="zh-CN" altLang="en-US" dirty="0" smtClean="0">
                <a:solidFill>
                  <a:srgbClr val="FF0000"/>
                </a:solidFill>
              </a:rPr>
              <a:t>）存在的问题</a:t>
            </a:r>
            <a:endParaRPr lang="en-US" altLang="zh-CN" dirty="0" smtClean="0">
              <a:solidFill>
                <a:srgbClr val="FF0000"/>
              </a:solidFill>
            </a:endParaRPr>
          </a:p>
        </p:txBody>
      </p:sp>
      <p:sp>
        <p:nvSpPr>
          <p:cNvPr id="11" name="矩形 10"/>
          <p:cNvSpPr/>
          <p:nvPr/>
        </p:nvSpPr>
        <p:spPr>
          <a:xfrm>
            <a:off x="7607032" y="5464057"/>
            <a:ext cx="3518913" cy="400110"/>
          </a:xfrm>
          <a:prstGeom prst="rect">
            <a:avLst/>
          </a:prstGeom>
        </p:spPr>
        <p:txBody>
          <a:bodyPr wrap="none">
            <a:spAutoFit/>
          </a:bodyPr>
          <a:lstStyle/>
          <a:p>
            <a:pPr algn="ctr"/>
            <a:r>
              <a:rPr lang="zh-CN" altLang="en-US" sz="2000" kern="0" dirty="0">
                <a:latin typeface="微软雅黑" panose="020B0503020204020204" pitchFamily="34" charset="-122"/>
                <a:ea typeface="微软雅黑" panose="020B0503020204020204" pitchFamily="34" charset="-122"/>
                <a:sym typeface="Symbol"/>
              </a:rPr>
              <a:t>增量调制系统过载失真示意图</a:t>
            </a:r>
            <a:endParaRPr lang="zh-CN" altLang="en-US" sz="2000" dirty="0"/>
          </a:p>
        </p:txBody>
      </p:sp>
      <p:sp>
        <p:nvSpPr>
          <p:cNvPr id="2" name="矩形 1"/>
          <p:cNvSpPr/>
          <p:nvPr/>
        </p:nvSpPr>
        <p:spPr>
          <a:xfrm>
            <a:off x="316826" y="1696207"/>
            <a:ext cx="5553747" cy="4093428"/>
          </a:xfrm>
          <a:prstGeom prst="rect">
            <a:avLst/>
          </a:prstGeom>
        </p:spPr>
        <p:txBody>
          <a:bodyPr wrap="square">
            <a:spAutoFit/>
          </a:bodyPr>
          <a:lstStyle/>
          <a:p>
            <a:pPr marL="342900" indent="-342900">
              <a:buFont typeface="Wingdings" pitchFamily="2" charset="2"/>
              <a:buChar char="l"/>
            </a:pPr>
            <a:r>
              <a:rPr lang="zh-CN" altLang="en-US" sz="2000" dirty="0">
                <a:solidFill>
                  <a:srgbClr val="FF0000"/>
                </a:solidFill>
              </a:rPr>
              <a:t>存在的问题</a:t>
            </a:r>
            <a:r>
              <a:rPr lang="en-US" altLang="zh-CN" sz="2000" dirty="0">
                <a:solidFill>
                  <a:srgbClr val="FF0000"/>
                </a:solidFill>
              </a:rPr>
              <a:t>----1 </a:t>
            </a:r>
            <a:r>
              <a:rPr lang="zh-CN" altLang="en-US" sz="2000" dirty="0" smtClean="0">
                <a:solidFill>
                  <a:srgbClr val="FF0000"/>
                </a:solidFill>
              </a:rPr>
              <a:t>过载失真</a:t>
            </a:r>
            <a:endParaRPr lang="en-US" altLang="zh-CN" sz="2000" dirty="0" smtClean="0">
              <a:solidFill>
                <a:schemeClr val="tx1">
                  <a:lumMod val="75000"/>
                  <a:lumOff val="25000"/>
                </a:schemeClr>
              </a:solidFill>
            </a:endParaRPr>
          </a:p>
          <a:p>
            <a:pPr marL="342900" indent="-342900">
              <a:lnSpc>
                <a:spcPct val="150000"/>
              </a:lnSpc>
              <a:buFont typeface="Wingdings" pitchFamily="2" charset="2"/>
              <a:buChar char="l"/>
            </a:pPr>
            <a:r>
              <a:rPr lang="zh-CN" altLang="en-US" sz="2000" dirty="0" smtClean="0">
                <a:solidFill>
                  <a:schemeClr val="tx1">
                    <a:lumMod val="75000"/>
                    <a:lumOff val="25000"/>
                  </a:schemeClr>
                </a:solidFill>
              </a:rPr>
              <a:t>当</a:t>
            </a:r>
            <a:r>
              <a:rPr lang="zh-CN" altLang="en-US" sz="2000" dirty="0">
                <a:solidFill>
                  <a:schemeClr val="tx1">
                    <a:lumMod val="75000"/>
                    <a:lumOff val="25000"/>
                  </a:schemeClr>
                </a:solidFill>
              </a:rPr>
              <a:t>语音信号大幅度发生变化时，阶梯波形的上升或下降有可能跟不上信号的变化</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因而产生滞后，这种失真称为“过载失真”。在斜率过载期间的码字将是一连串的</a:t>
            </a:r>
            <a:r>
              <a:rPr lang="en-US" altLang="zh-CN" sz="2000" dirty="0">
                <a:solidFill>
                  <a:schemeClr val="tx1">
                    <a:lumMod val="75000"/>
                    <a:lumOff val="25000"/>
                  </a:schemeClr>
                </a:solidFill>
              </a:rPr>
              <a:t>0</a:t>
            </a:r>
            <a:r>
              <a:rPr lang="zh-CN" altLang="en-US" sz="2000" dirty="0" smtClean="0">
                <a:solidFill>
                  <a:schemeClr val="tx1">
                    <a:lumMod val="75000"/>
                    <a:lumOff val="25000"/>
                  </a:schemeClr>
                </a:solidFill>
              </a:rPr>
              <a:t>或者</a:t>
            </a:r>
            <a:r>
              <a:rPr lang="zh-CN" altLang="en-US" sz="2000" dirty="0">
                <a:solidFill>
                  <a:schemeClr val="tx1">
                    <a:lumMod val="75000"/>
                    <a:lumOff val="25000"/>
                  </a:schemeClr>
                </a:solidFill>
              </a:rPr>
              <a:t>一连串的</a:t>
            </a:r>
            <a:r>
              <a:rPr lang="en-US" altLang="zh-CN" sz="2000" dirty="0">
                <a:solidFill>
                  <a:schemeClr val="tx1">
                    <a:lumMod val="75000"/>
                    <a:lumOff val="25000"/>
                  </a:schemeClr>
                </a:solidFill>
              </a:rPr>
              <a:t>1</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marL="342900" indent="-342900">
              <a:lnSpc>
                <a:spcPct val="150000"/>
              </a:lnSpc>
              <a:buFont typeface="Wingdings" pitchFamily="2" charset="2"/>
              <a:buChar char="l"/>
            </a:pPr>
            <a:r>
              <a:rPr lang="zh-CN" altLang="zh-CN" sz="2000" dirty="0">
                <a:solidFill>
                  <a:schemeClr val="tx1">
                    <a:lumMod val="75000"/>
                    <a:lumOff val="25000"/>
                  </a:schemeClr>
                </a:solidFill>
              </a:rPr>
              <a:t>为避免斜率过载，要求阶梯波的上升或下降的斜率必须大于或等于语音信号的最大变化斜率。</a:t>
            </a:r>
            <a:endParaRPr lang="zh-CN" altLang="en-US" sz="2000" dirty="0">
              <a:solidFill>
                <a:schemeClr val="tx1">
                  <a:lumMod val="75000"/>
                  <a:lumOff val="25000"/>
                </a:schemeClr>
              </a:solidFill>
            </a:endParaRPr>
          </a:p>
        </p:txBody>
      </p:sp>
      <p:cxnSp>
        <p:nvCxnSpPr>
          <p:cNvPr id="10" name="直接连接符 9"/>
          <p:cNvCxnSpPr/>
          <p:nvPr/>
        </p:nvCxnSpPr>
        <p:spPr>
          <a:xfrm>
            <a:off x="6053677" y="1547048"/>
            <a:ext cx="17707" cy="4332956"/>
          </a:xfrm>
          <a:prstGeom prst="line">
            <a:avLst/>
          </a:prstGeom>
          <a:noFill/>
          <a:ln w="28575" cap="flat" cmpd="sng" algn="ctr">
            <a:solidFill>
              <a:srgbClr val="A6B727"/>
            </a:solidFill>
            <a:prstDash val="sysDash"/>
            <a:miter lim="800000"/>
          </a:ln>
          <a:effectLst/>
        </p:spPr>
      </p:cxn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5375" y="1829594"/>
            <a:ext cx="5979922"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9378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4" y="750987"/>
            <a:ext cx="6781801" cy="75791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增量调制</a:t>
            </a:r>
            <a:r>
              <a:rPr lang="zh-CN" altLang="en-US" dirty="0" smtClean="0">
                <a:solidFill>
                  <a:srgbClr val="FF0000"/>
                </a:solidFill>
              </a:rPr>
              <a:t>（</a:t>
            </a:r>
            <a:r>
              <a:rPr lang="zh-CN" altLang="en-US" sz="3200" b="1" kern="0" dirty="0">
                <a:solidFill>
                  <a:srgbClr val="7030A0"/>
                </a:solidFill>
                <a:latin typeface="微软雅黑" panose="020B0503020204020204" pitchFamily="34" charset="-122"/>
                <a:ea typeface="微软雅黑" panose="020B0503020204020204" pitchFamily="34" charset="-122"/>
                <a:cs typeface="+mj-cs"/>
                <a:sym typeface="Symbol"/>
              </a:rPr>
              <a:t> </a:t>
            </a:r>
            <a:r>
              <a:rPr lang="zh-CN" altLang="en-US" b="1" kern="0" dirty="0">
                <a:solidFill>
                  <a:srgbClr val="FF0000"/>
                </a:solidFill>
                <a:latin typeface="微软雅黑" panose="020B0503020204020204" pitchFamily="34" charset="-122"/>
                <a:ea typeface="微软雅黑" panose="020B0503020204020204" pitchFamily="34" charset="-122"/>
                <a:cs typeface="+mj-cs"/>
                <a:sym typeface="Symbol"/>
              </a:rPr>
              <a:t></a:t>
            </a:r>
            <a:r>
              <a:rPr lang="zh-CN" altLang="en-US" sz="3200" b="1" kern="0" dirty="0">
                <a:solidFill>
                  <a:srgbClr val="FF0000"/>
                </a:solidFill>
                <a:latin typeface="微软雅黑" panose="020B0503020204020204" pitchFamily="34" charset="-122"/>
                <a:ea typeface="微软雅黑" panose="020B0503020204020204" pitchFamily="34" charset="-122"/>
                <a:cs typeface="+mj-cs"/>
                <a:sym typeface="Symbol"/>
              </a:rPr>
              <a:t> </a:t>
            </a:r>
            <a:r>
              <a:rPr lang="en-US" altLang="zh-CN" dirty="0" smtClean="0">
                <a:solidFill>
                  <a:srgbClr val="FF0000"/>
                </a:solidFill>
              </a:rPr>
              <a:t>M</a:t>
            </a:r>
            <a:r>
              <a:rPr lang="zh-CN" altLang="en-US" dirty="0" smtClean="0">
                <a:solidFill>
                  <a:srgbClr val="FF0000"/>
                </a:solidFill>
              </a:rPr>
              <a:t>）存在的问题</a:t>
            </a:r>
            <a:endParaRPr lang="en-US" altLang="zh-CN" dirty="0" smtClean="0">
              <a:solidFill>
                <a:srgbClr val="FF0000"/>
              </a:solidFill>
            </a:endParaRPr>
          </a:p>
        </p:txBody>
      </p:sp>
      <p:sp>
        <p:nvSpPr>
          <p:cNvPr id="11" name="矩形 10"/>
          <p:cNvSpPr/>
          <p:nvPr/>
        </p:nvSpPr>
        <p:spPr>
          <a:xfrm>
            <a:off x="8083925" y="5202447"/>
            <a:ext cx="2565126" cy="523220"/>
          </a:xfrm>
          <a:prstGeom prst="rect">
            <a:avLst/>
          </a:prstGeom>
        </p:spPr>
        <p:txBody>
          <a:bodyPr wrap="none">
            <a:spAutoFit/>
          </a:bodyPr>
          <a:lstStyle/>
          <a:p>
            <a:pPr algn="ctr"/>
            <a:r>
              <a:rPr lang="zh-CN" altLang="en-US" sz="2000" dirty="0"/>
              <a:t>（</a:t>
            </a:r>
            <a:r>
              <a:rPr lang="zh-CN" altLang="en-US" sz="2800" b="1" kern="0" dirty="0">
                <a:latin typeface="微软雅黑" panose="020B0503020204020204" pitchFamily="34" charset="-122"/>
                <a:ea typeface="微软雅黑" panose="020B0503020204020204" pitchFamily="34" charset="-122"/>
                <a:sym typeface="Symbol"/>
              </a:rPr>
              <a:t> </a:t>
            </a:r>
            <a:r>
              <a:rPr lang="zh-CN" altLang="en-US" sz="2000" b="1" kern="0" dirty="0">
                <a:latin typeface="微软雅黑" panose="020B0503020204020204" pitchFamily="34" charset="-122"/>
                <a:ea typeface="微软雅黑" panose="020B0503020204020204" pitchFamily="34" charset="-122"/>
                <a:sym typeface="Symbol"/>
              </a:rPr>
              <a:t></a:t>
            </a:r>
            <a:r>
              <a:rPr lang="zh-CN" altLang="en-US" sz="2800" b="1" kern="0" dirty="0">
                <a:latin typeface="微软雅黑" panose="020B0503020204020204" pitchFamily="34" charset="-122"/>
                <a:ea typeface="微软雅黑" panose="020B0503020204020204" pitchFamily="34" charset="-122"/>
                <a:sym typeface="Symbol"/>
              </a:rPr>
              <a:t> </a:t>
            </a:r>
            <a:r>
              <a:rPr lang="en-US" altLang="zh-CN" sz="2000" dirty="0" smtClean="0"/>
              <a:t>M</a:t>
            </a:r>
            <a:r>
              <a:rPr lang="zh-CN" altLang="en-US" sz="2000" dirty="0" smtClean="0"/>
              <a:t>）</a:t>
            </a:r>
            <a:r>
              <a:rPr lang="zh-CN" altLang="en-US" sz="2000" kern="0" dirty="0" smtClean="0">
                <a:latin typeface="微软雅黑" panose="020B0503020204020204" pitchFamily="34" charset="-122"/>
                <a:ea typeface="微软雅黑" panose="020B0503020204020204" pitchFamily="34" charset="-122"/>
                <a:sym typeface="Symbol"/>
              </a:rPr>
              <a:t>问题示意图</a:t>
            </a:r>
            <a:endParaRPr lang="zh-CN" altLang="en-US" sz="2000" dirty="0"/>
          </a:p>
        </p:txBody>
      </p:sp>
      <p:sp>
        <p:nvSpPr>
          <p:cNvPr id="2" name="矩形 1"/>
          <p:cNvSpPr/>
          <p:nvPr/>
        </p:nvSpPr>
        <p:spPr>
          <a:xfrm>
            <a:off x="316826" y="1566505"/>
            <a:ext cx="6010949" cy="5016758"/>
          </a:xfrm>
          <a:prstGeom prst="rect">
            <a:avLst/>
          </a:prstGeom>
        </p:spPr>
        <p:txBody>
          <a:bodyPr wrap="square">
            <a:spAutoFit/>
          </a:bodyPr>
          <a:lstStyle/>
          <a:p>
            <a:pPr marL="342900" indent="-342900">
              <a:buFont typeface="Wingdings" pitchFamily="2" charset="2"/>
              <a:buChar char="l"/>
            </a:pPr>
            <a:r>
              <a:rPr lang="zh-CN" altLang="en-US" sz="2000" dirty="0">
                <a:solidFill>
                  <a:srgbClr val="FF0000"/>
                </a:solidFill>
              </a:rPr>
              <a:t>存在的问题</a:t>
            </a:r>
            <a:r>
              <a:rPr lang="en-US" altLang="zh-CN" sz="2000" dirty="0" smtClean="0">
                <a:solidFill>
                  <a:srgbClr val="FF0000"/>
                </a:solidFill>
              </a:rPr>
              <a:t>----2 </a:t>
            </a:r>
            <a:r>
              <a:rPr lang="zh-CN" altLang="en-US" sz="2000" dirty="0" smtClean="0">
                <a:solidFill>
                  <a:srgbClr val="FF0000"/>
                </a:solidFill>
              </a:rPr>
              <a:t>颗粒噪声</a:t>
            </a:r>
            <a:endParaRPr lang="en-US" altLang="zh-CN" sz="2000" dirty="0" smtClean="0">
              <a:solidFill>
                <a:schemeClr val="tx1">
                  <a:lumMod val="75000"/>
                  <a:lumOff val="25000"/>
                </a:schemeClr>
              </a:solidFill>
            </a:endParaRPr>
          </a:p>
          <a:p>
            <a:pPr marL="342900" indent="-342900">
              <a:lnSpc>
                <a:spcPct val="150000"/>
              </a:lnSpc>
              <a:buFont typeface="Wingdings" pitchFamily="2" charset="2"/>
              <a:buChar char="ü"/>
            </a:pPr>
            <a:r>
              <a:rPr lang="zh-CN" altLang="en-US" sz="2000" dirty="0">
                <a:solidFill>
                  <a:schemeClr val="tx1">
                    <a:lumMod val="75000"/>
                    <a:lumOff val="25000"/>
                  </a:schemeClr>
                </a:solidFill>
              </a:rPr>
              <a:t>当话音信号不发生变化或者变化很缓慢时，预测误差信号将等于零或具有很小的绝对值，在这种情况下，编码为</a:t>
            </a:r>
            <a:r>
              <a:rPr lang="en-US" altLang="zh-CN" sz="2000" dirty="0">
                <a:solidFill>
                  <a:schemeClr val="tx1">
                    <a:lumMod val="75000"/>
                    <a:lumOff val="25000"/>
                  </a:schemeClr>
                </a:solidFill>
              </a:rPr>
              <a:t>0</a:t>
            </a:r>
            <a:r>
              <a:rPr lang="zh-CN" altLang="en-US" sz="2000" dirty="0">
                <a:solidFill>
                  <a:schemeClr val="tx1">
                    <a:lumMod val="75000"/>
                    <a:lumOff val="25000"/>
                  </a:schemeClr>
                </a:solidFill>
              </a:rPr>
              <a:t>和</a:t>
            </a:r>
            <a:r>
              <a:rPr lang="en-US" altLang="zh-CN" sz="2000" dirty="0">
                <a:solidFill>
                  <a:schemeClr val="tx1">
                    <a:lumMod val="75000"/>
                    <a:lumOff val="25000"/>
                  </a:schemeClr>
                </a:solidFill>
              </a:rPr>
              <a:t>1</a:t>
            </a:r>
            <a:r>
              <a:rPr lang="zh-CN" altLang="en-US" sz="2000" dirty="0">
                <a:solidFill>
                  <a:schemeClr val="tx1">
                    <a:lumMod val="75000"/>
                    <a:lumOff val="25000"/>
                  </a:schemeClr>
                </a:solidFill>
              </a:rPr>
              <a:t>交替出现的序列。这样，在解码器中所得到的是等幅脉冲序列，这样形成的噪声称为颗粒噪声</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marL="342900" indent="-342900">
              <a:lnSpc>
                <a:spcPct val="150000"/>
              </a:lnSpc>
              <a:buFont typeface="Wingdings" pitchFamily="2" charset="2"/>
              <a:buChar char="l"/>
            </a:pPr>
            <a:r>
              <a:rPr lang="zh-CN" altLang="en-US" sz="2000" dirty="0">
                <a:solidFill>
                  <a:schemeClr val="tx1">
                    <a:lumMod val="75000"/>
                    <a:lumOff val="25000"/>
                  </a:schemeClr>
                </a:solidFill>
              </a:rPr>
              <a:t>为了减少颗粒噪声，希望使输出编码</a:t>
            </a:r>
            <a:r>
              <a:rPr lang="en-US" altLang="zh-CN" sz="2000" dirty="0">
                <a:solidFill>
                  <a:schemeClr val="tx1">
                    <a:lumMod val="75000"/>
                    <a:lumOff val="25000"/>
                  </a:schemeClr>
                </a:solidFill>
              </a:rPr>
              <a:t>1</a:t>
            </a:r>
            <a:r>
              <a:rPr lang="zh-CN" altLang="en-US" sz="2000" dirty="0">
                <a:solidFill>
                  <a:schemeClr val="tx1">
                    <a:lumMod val="75000"/>
                    <a:lumOff val="25000"/>
                  </a:schemeClr>
                </a:solidFill>
              </a:rPr>
              <a:t>位所表示的量化阶距小一些。但是，减少量化阶距会使在固定采样速度下产生更严重的斜率过载。为了解决这些矛盾</a:t>
            </a:r>
            <a:r>
              <a:rPr lang="zh-CN" altLang="en-US" sz="2000" dirty="0" smtClean="0">
                <a:solidFill>
                  <a:schemeClr val="tx1">
                    <a:lumMod val="75000"/>
                    <a:lumOff val="25000"/>
                  </a:schemeClr>
                </a:solidFill>
              </a:rPr>
              <a:t>，研究</a:t>
            </a:r>
            <a:r>
              <a:rPr lang="zh-CN" altLang="en-US" sz="2000" dirty="0">
                <a:solidFill>
                  <a:schemeClr val="tx1">
                    <a:lumMod val="75000"/>
                    <a:lumOff val="25000"/>
                  </a:schemeClr>
                </a:solidFill>
              </a:rPr>
              <a:t>出了</a:t>
            </a:r>
            <a:r>
              <a:rPr lang="zh-CN" altLang="en-US" sz="2000" dirty="0">
                <a:solidFill>
                  <a:srgbClr val="FF0000"/>
                </a:solidFill>
                <a:effectLst>
                  <a:outerShdw blurRad="38100" dist="38100" dir="2700000" algn="tl">
                    <a:srgbClr val="000000">
                      <a:alpha val="43137"/>
                    </a:srgbClr>
                  </a:outerShdw>
                </a:effectLst>
              </a:rPr>
              <a:t>自适应增量调制</a:t>
            </a:r>
            <a:r>
              <a:rPr lang="en-US" altLang="zh-CN" sz="2000" dirty="0">
                <a:solidFill>
                  <a:srgbClr val="FF0000"/>
                </a:solidFill>
                <a:effectLst>
                  <a:outerShdw blurRad="38100" dist="38100" dir="2700000" algn="tl">
                    <a:srgbClr val="000000">
                      <a:alpha val="43137"/>
                    </a:srgbClr>
                  </a:outerShdw>
                </a:effectLst>
              </a:rPr>
              <a:t>(ADM)</a:t>
            </a:r>
            <a:r>
              <a:rPr lang="zh-CN" altLang="en-US" sz="2000" dirty="0">
                <a:solidFill>
                  <a:srgbClr val="FF0000"/>
                </a:solidFill>
                <a:effectLst>
                  <a:outerShdw blurRad="38100" dist="38100" dir="2700000" algn="tl">
                    <a:srgbClr val="000000">
                      <a:alpha val="43137"/>
                    </a:srgbClr>
                  </a:outerShdw>
                </a:effectLst>
              </a:rPr>
              <a:t>方法</a:t>
            </a:r>
            <a:r>
              <a:rPr lang="zh-CN" altLang="en-US" sz="2000" dirty="0">
                <a:solidFill>
                  <a:schemeClr val="tx1">
                    <a:lumMod val="75000"/>
                    <a:lumOff val="25000"/>
                  </a:schemeClr>
                </a:solidFill>
              </a:rPr>
              <a:t>。</a:t>
            </a:r>
          </a:p>
          <a:p>
            <a:pPr marL="342900" indent="-342900">
              <a:lnSpc>
                <a:spcPct val="150000"/>
              </a:lnSpc>
              <a:buFont typeface="Wingdings" pitchFamily="2" charset="2"/>
              <a:buChar char="l"/>
            </a:pPr>
            <a:endParaRPr lang="zh-CN" altLang="en-US" sz="2000" dirty="0">
              <a:solidFill>
                <a:schemeClr val="tx1">
                  <a:lumMod val="75000"/>
                  <a:lumOff val="25000"/>
                </a:schemeClr>
              </a:solidFill>
            </a:endParaRPr>
          </a:p>
        </p:txBody>
      </p:sp>
      <p:cxnSp>
        <p:nvCxnSpPr>
          <p:cNvPr id="10" name="直接连接符 9"/>
          <p:cNvCxnSpPr/>
          <p:nvPr/>
        </p:nvCxnSpPr>
        <p:spPr>
          <a:xfrm>
            <a:off x="6480175" y="1566505"/>
            <a:ext cx="17707" cy="4332956"/>
          </a:xfrm>
          <a:prstGeom prst="line">
            <a:avLst/>
          </a:prstGeom>
          <a:noFill/>
          <a:ln w="28575" cap="flat" cmpd="sng" algn="ctr">
            <a:solidFill>
              <a:srgbClr val="A6B727"/>
            </a:solidFill>
            <a:prstDash val="sysDash"/>
            <a:miter lim="800000"/>
          </a:ln>
          <a:effectLst/>
        </p:spPr>
      </p:cxn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6756"/>
          <a:stretch/>
        </p:blipFill>
        <p:spPr bwMode="auto">
          <a:xfrm>
            <a:off x="6632575" y="1905794"/>
            <a:ext cx="5410200" cy="3045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56590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231776" y="1567738"/>
            <a:ext cx="51054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自适应增量调制</a:t>
            </a:r>
            <a:r>
              <a:rPr lang="en-US" altLang="zh-CN" dirty="0">
                <a:solidFill>
                  <a:srgbClr val="FF0000"/>
                </a:solidFill>
              </a:rPr>
              <a:t>(ADM)</a:t>
            </a:r>
            <a:r>
              <a:rPr lang="zh-CN" altLang="en-US" dirty="0">
                <a:solidFill>
                  <a:srgbClr val="FF0000"/>
                </a:solidFill>
              </a:rPr>
              <a:t>方法</a:t>
            </a:r>
            <a:endParaRPr lang="en-US" altLang="zh-CN" dirty="0">
              <a:solidFill>
                <a:srgbClr val="FF0000"/>
              </a:solidFill>
            </a:endParaRPr>
          </a:p>
          <a:p>
            <a:pPr>
              <a:lnSpc>
                <a:spcPct val="150000"/>
              </a:lnSpc>
            </a:pPr>
            <a:r>
              <a:rPr lang="zh-CN" altLang="en-US" dirty="0" smtClean="0">
                <a:solidFill>
                  <a:schemeClr val="tx1"/>
                </a:solidFill>
              </a:rPr>
              <a:t>自</a:t>
            </a:r>
            <a:r>
              <a:rPr lang="zh-CN" altLang="en-US" dirty="0">
                <a:solidFill>
                  <a:schemeClr val="tx1"/>
                </a:solidFill>
              </a:rPr>
              <a:t>适应</a:t>
            </a:r>
            <a:r>
              <a:rPr lang="en-US" altLang="zh-CN" dirty="0">
                <a:solidFill>
                  <a:schemeClr val="tx1"/>
                </a:solidFill>
              </a:rPr>
              <a:t>ΔM</a:t>
            </a:r>
            <a:r>
              <a:rPr lang="zh-CN" altLang="en-US" dirty="0">
                <a:solidFill>
                  <a:schemeClr val="tx1"/>
                </a:solidFill>
              </a:rPr>
              <a:t>是一种改进型的增量调制方式，它的量化级</a:t>
            </a:r>
            <a:r>
              <a:rPr lang="en-US" altLang="zh-CN" dirty="0">
                <a:solidFill>
                  <a:schemeClr val="tx1"/>
                </a:solidFill>
              </a:rPr>
              <a:t>Δ</a:t>
            </a:r>
            <a:r>
              <a:rPr lang="zh-CN" altLang="en-US" dirty="0">
                <a:solidFill>
                  <a:schemeClr val="tx1"/>
                </a:solidFill>
              </a:rPr>
              <a:t>随着音节时间间隔（</a:t>
            </a:r>
            <a:r>
              <a:rPr lang="en-US" altLang="zh-CN" dirty="0">
                <a:solidFill>
                  <a:schemeClr val="tx1"/>
                </a:solidFill>
              </a:rPr>
              <a:t>5</a:t>
            </a:r>
            <a:r>
              <a:rPr lang="zh-CN" altLang="en-US" dirty="0">
                <a:solidFill>
                  <a:schemeClr val="tx1"/>
                </a:solidFill>
              </a:rPr>
              <a:t>～</a:t>
            </a:r>
            <a:r>
              <a:rPr lang="en-US" altLang="zh-CN" dirty="0">
                <a:solidFill>
                  <a:schemeClr val="tx1"/>
                </a:solidFill>
              </a:rPr>
              <a:t>20ms</a:t>
            </a:r>
            <a:r>
              <a:rPr lang="zh-CN" altLang="en-US" dirty="0">
                <a:solidFill>
                  <a:schemeClr val="tx1"/>
                </a:solidFill>
              </a:rPr>
              <a:t>）中信号平均斜率而变化。由于这种方法中信号的平均斜率是根据检测码流</a:t>
            </a:r>
            <a:r>
              <a:rPr lang="zh-CN" altLang="en-US" dirty="0" smtClean="0">
                <a:solidFill>
                  <a:schemeClr val="tx1"/>
                </a:solidFill>
              </a:rPr>
              <a:t>中连续“</a:t>
            </a:r>
            <a:r>
              <a:rPr lang="en-US" altLang="zh-CN" dirty="0" smtClean="0">
                <a:solidFill>
                  <a:schemeClr val="tx1"/>
                </a:solidFill>
              </a:rPr>
              <a:t>1”</a:t>
            </a:r>
            <a:r>
              <a:rPr lang="zh-CN" altLang="en-US" dirty="0" smtClean="0">
                <a:solidFill>
                  <a:schemeClr val="tx1"/>
                </a:solidFill>
              </a:rPr>
              <a:t>或 “</a:t>
            </a:r>
            <a:r>
              <a:rPr lang="en-US" altLang="zh-CN" dirty="0" smtClean="0">
                <a:solidFill>
                  <a:schemeClr val="tx1"/>
                </a:solidFill>
              </a:rPr>
              <a:t>0”</a:t>
            </a:r>
            <a:r>
              <a:rPr lang="zh-CN" altLang="en-US" dirty="0">
                <a:solidFill>
                  <a:schemeClr val="tx1"/>
                </a:solidFill>
              </a:rPr>
              <a:t>的个数确定的，所以又称数字检测、连续可变斜率增量调制（</a:t>
            </a:r>
            <a:r>
              <a:rPr lang="en-US" altLang="zh-CN" dirty="0">
                <a:solidFill>
                  <a:schemeClr val="tx1"/>
                </a:solidFill>
              </a:rPr>
              <a:t>CVSD</a:t>
            </a:r>
            <a:r>
              <a:rPr lang="zh-CN" altLang="en-US" dirty="0">
                <a:solidFill>
                  <a:schemeClr val="tx1"/>
                </a:solidFill>
              </a:rPr>
              <a:t>），简称数字压扩增量调制</a:t>
            </a:r>
            <a:r>
              <a:rPr lang="zh-CN" altLang="en-US" dirty="0" smtClean="0">
                <a:solidFill>
                  <a:schemeClr val="tx1"/>
                </a:solidFill>
              </a:rPr>
              <a:t>。</a:t>
            </a:r>
          </a:p>
          <a:p>
            <a:pPr>
              <a:lnSpc>
                <a:spcPct val="150000"/>
              </a:lnSpc>
            </a:pPr>
            <a:endParaRPr lang="zh-CN" altLang="en-US" dirty="0"/>
          </a:p>
        </p:txBody>
      </p:sp>
      <p:sp>
        <p:nvSpPr>
          <p:cNvPr id="2" name="矩形 1"/>
          <p:cNvSpPr/>
          <p:nvPr/>
        </p:nvSpPr>
        <p:spPr>
          <a:xfrm>
            <a:off x="7620001" y="5142465"/>
            <a:ext cx="2749472" cy="400110"/>
          </a:xfrm>
          <a:prstGeom prst="rect">
            <a:avLst/>
          </a:prstGeom>
        </p:spPr>
        <p:txBody>
          <a:bodyPr wrap="none">
            <a:spAutoFit/>
          </a:bodyPr>
          <a:lstStyle/>
          <a:p>
            <a:pPr algn="ctr"/>
            <a:r>
              <a:rPr lang="zh-CN" altLang="en-US" sz="2000" dirty="0"/>
              <a:t>数字压扩</a:t>
            </a:r>
            <a:r>
              <a:rPr lang="zh-CN" altLang="en-US" sz="2000" dirty="0" smtClean="0"/>
              <a:t>增量调制原理</a:t>
            </a:r>
            <a:endParaRPr lang="zh-CN" altLang="en-US" sz="2000" dirty="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829"/>
          <a:stretch/>
        </p:blipFill>
        <p:spPr bwMode="auto">
          <a:xfrm>
            <a:off x="5641975" y="2083871"/>
            <a:ext cx="6324600" cy="2945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直接连接符 9"/>
          <p:cNvCxnSpPr/>
          <p:nvPr/>
        </p:nvCxnSpPr>
        <p:spPr>
          <a:xfrm>
            <a:off x="5413375" y="1549921"/>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39726176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08966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子带</a:t>
            </a:r>
            <a:r>
              <a:rPr lang="zh-CN" altLang="en-US" dirty="0" smtClean="0">
                <a:solidFill>
                  <a:srgbClr val="FF0000"/>
                </a:solidFill>
              </a:rPr>
              <a:t>编码</a:t>
            </a:r>
            <a:endParaRPr lang="en-US" altLang="zh-CN" dirty="0" smtClean="0">
              <a:solidFill>
                <a:srgbClr val="FF0000"/>
              </a:solidFill>
            </a:endParaRPr>
          </a:p>
          <a:p>
            <a:pPr>
              <a:lnSpc>
                <a:spcPct val="150000"/>
              </a:lnSpc>
              <a:buFont typeface="Wingdings" pitchFamily="2" charset="2"/>
              <a:buChar char="ü"/>
            </a:pPr>
            <a:r>
              <a:rPr lang="zh-CN" altLang="en-US" dirty="0"/>
              <a:t>将一个短周期内的连续时间取样信号送入滤波器中</a:t>
            </a:r>
            <a:r>
              <a:rPr lang="en-US" altLang="zh-CN" dirty="0"/>
              <a:t>,</a:t>
            </a:r>
            <a:r>
              <a:rPr lang="zh-CN" altLang="en-US" dirty="0"/>
              <a:t>滤波器组将信号分成多个</a:t>
            </a:r>
            <a:r>
              <a:rPr lang="en-US" altLang="zh-CN" dirty="0"/>
              <a:t>(</a:t>
            </a:r>
            <a:r>
              <a:rPr lang="zh-CN" altLang="en-US" dirty="0"/>
              <a:t>最多</a:t>
            </a:r>
            <a:r>
              <a:rPr lang="en-US" altLang="zh-CN" dirty="0"/>
              <a:t>32 </a:t>
            </a:r>
            <a:r>
              <a:rPr lang="zh-CN" altLang="en-US" dirty="0"/>
              <a:t>个</a:t>
            </a:r>
            <a:r>
              <a:rPr lang="en-US" altLang="zh-CN" dirty="0"/>
              <a:t>)</a:t>
            </a:r>
            <a:r>
              <a:rPr lang="zh-CN" altLang="en-US" dirty="0"/>
              <a:t>限带信号</a:t>
            </a:r>
            <a:r>
              <a:rPr lang="en-US" altLang="zh-CN" dirty="0"/>
              <a:t>,</a:t>
            </a:r>
            <a:r>
              <a:rPr lang="zh-CN" altLang="en-US" dirty="0"/>
              <a:t>以近似人耳的临界频段响应。由滤波器组的锐截止频率来仿效临界频段响应</a:t>
            </a:r>
            <a:r>
              <a:rPr lang="en-US" altLang="zh-CN" dirty="0"/>
              <a:t>,</a:t>
            </a:r>
            <a:r>
              <a:rPr lang="zh-CN" altLang="en-US" dirty="0"/>
              <a:t>并在带宽内限制量化噪声。</a:t>
            </a:r>
          </a:p>
          <a:p>
            <a:pPr>
              <a:lnSpc>
                <a:spcPct val="150000"/>
              </a:lnSpc>
              <a:buFont typeface="Wingdings" pitchFamily="2" charset="2"/>
              <a:buChar char="ü"/>
            </a:pPr>
            <a:r>
              <a:rPr lang="zh-CN" altLang="en-US" dirty="0"/>
              <a:t>子带编码要求处理延迟必须足够小</a:t>
            </a:r>
            <a:r>
              <a:rPr lang="en-US" altLang="zh-CN" dirty="0"/>
              <a:t>,</a:t>
            </a:r>
            <a:r>
              <a:rPr lang="zh-CN" altLang="en-US" dirty="0"/>
              <a:t>以使量化噪声不超出人耳的瞬时限制。每个子带都要根据所分配的不同比特数来独立进行编码。</a:t>
            </a:r>
          </a:p>
          <a:p>
            <a:pPr>
              <a:lnSpc>
                <a:spcPct val="150000"/>
              </a:lnSpc>
              <a:buFont typeface="Wingdings" pitchFamily="2" charset="2"/>
              <a:buChar char="ü"/>
            </a:pPr>
            <a:r>
              <a:rPr lang="zh-CN" altLang="en-US" dirty="0"/>
              <a:t>在任何情况下</a:t>
            </a:r>
            <a:r>
              <a:rPr lang="en-US" altLang="zh-CN" dirty="0"/>
              <a:t>,</a:t>
            </a:r>
            <a:r>
              <a:rPr lang="zh-CN" altLang="en-US" dirty="0"/>
              <a:t>每个子带的量化噪声都会增加。当重建信号时</a:t>
            </a:r>
            <a:r>
              <a:rPr lang="en-US" altLang="zh-CN" dirty="0"/>
              <a:t>,</a:t>
            </a:r>
            <a:r>
              <a:rPr lang="zh-CN" altLang="en-US" dirty="0"/>
              <a:t>每个子带的量化噪声被限制在该子带内。由于每个子带的信号会对噪声进行掩蔽</a:t>
            </a:r>
            <a:r>
              <a:rPr lang="en-US" altLang="zh-CN" dirty="0"/>
              <a:t>,</a:t>
            </a:r>
            <a:r>
              <a:rPr lang="zh-CN" altLang="en-US" dirty="0"/>
              <a:t>所以子带内的量化噪声是可以容忍的。</a:t>
            </a:r>
          </a:p>
        </p:txBody>
      </p:sp>
    </p:spTree>
    <p:extLst>
      <p:ext uri="{BB962C8B-B14F-4D97-AF65-F5344CB8AC3E}">
        <p14:creationId xmlns:p14="http://schemas.microsoft.com/office/powerpoint/2010/main" val="1551165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0896600" cy="719056"/>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子带</a:t>
            </a:r>
            <a:r>
              <a:rPr lang="zh-CN" altLang="en-US" dirty="0" smtClean="0">
                <a:solidFill>
                  <a:srgbClr val="FF0000"/>
                </a:solidFill>
              </a:rPr>
              <a:t>编码</a:t>
            </a:r>
            <a:endParaRPr lang="en-US" altLang="zh-CN" dirty="0" smtClean="0">
              <a:solidFill>
                <a:srgbClr val="FF0000"/>
              </a:solidFill>
            </a:endParaRPr>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5298"/>
          <a:stretch/>
        </p:blipFill>
        <p:spPr bwMode="auto">
          <a:xfrm>
            <a:off x="2670175" y="1667209"/>
            <a:ext cx="7620000" cy="4236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17078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1125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子带</a:t>
            </a:r>
            <a:r>
              <a:rPr lang="zh-CN" altLang="en-US" dirty="0" smtClean="0">
                <a:solidFill>
                  <a:srgbClr val="FF0000"/>
                </a:solidFill>
              </a:rPr>
              <a:t>编码的特点</a:t>
            </a:r>
            <a:endParaRPr lang="en-US" altLang="zh-CN" dirty="0" smtClean="0">
              <a:solidFill>
                <a:srgbClr val="FF0000"/>
              </a:solidFill>
            </a:endParaRPr>
          </a:p>
          <a:p>
            <a:pPr>
              <a:lnSpc>
                <a:spcPct val="150000"/>
              </a:lnSpc>
              <a:buFont typeface="Wingdings" pitchFamily="2" charset="2"/>
              <a:buChar char="ü"/>
            </a:pPr>
            <a:r>
              <a:rPr lang="zh-CN" altLang="en-US" dirty="0" smtClean="0"/>
              <a:t>每</a:t>
            </a:r>
            <a:r>
              <a:rPr lang="zh-CN" altLang="en-US" dirty="0"/>
              <a:t>个子带对每一块新的数据都要重新计算，并根据信号和噪声的可听度对取样值进行动态量化。</a:t>
            </a:r>
          </a:p>
          <a:p>
            <a:pPr>
              <a:lnSpc>
                <a:spcPct val="150000"/>
              </a:lnSpc>
              <a:buFont typeface="Wingdings" pitchFamily="2" charset="2"/>
              <a:buChar char="ü"/>
            </a:pPr>
            <a:r>
              <a:rPr lang="zh-CN" altLang="en-US" dirty="0" smtClean="0"/>
              <a:t>子</a:t>
            </a:r>
            <a:r>
              <a:rPr lang="zh-CN" altLang="en-US" dirty="0"/>
              <a:t>带感知编码器利用数字滤波器组将短时的音频信号分成多个子</a:t>
            </a:r>
            <a:r>
              <a:rPr lang="zh-CN" altLang="en-US" dirty="0" smtClean="0"/>
              <a:t>带（对于时间取样值可以采用多种优化编码方法。</a:t>
            </a:r>
            <a:endParaRPr lang="zh-CN" altLang="en-US" dirty="0"/>
          </a:p>
          <a:p>
            <a:pPr>
              <a:lnSpc>
                <a:spcPct val="150000"/>
              </a:lnSpc>
              <a:buFont typeface="Wingdings" pitchFamily="2" charset="2"/>
              <a:buChar char="ü"/>
            </a:pPr>
            <a:r>
              <a:rPr lang="zh-CN" altLang="en-US" dirty="0" smtClean="0"/>
              <a:t>每</a:t>
            </a:r>
            <a:r>
              <a:rPr lang="zh-CN" altLang="en-US" dirty="0"/>
              <a:t>个子带的峰值功率与掩蔽级的比率由所做的运算来决定，即根据信号振幅高于可听曲线的程度来分配量化所需的比特数。</a:t>
            </a:r>
          </a:p>
          <a:p>
            <a:pPr>
              <a:lnSpc>
                <a:spcPct val="150000"/>
              </a:lnSpc>
              <a:buFont typeface="Wingdings" pitchFamily="2" charset="2"/>
              <a:buChar char="ü"/>
            </a:pPr>
            <a:r>
              <a:rPr lang="zh-CN" altLang="en-US" dirty="0" smtClean="0"/>
              <a:t>给</a:t>
            </a:r>
            <a:r>
              <a:rPr lang="zh-CN" altLang="en-US" dirty="0"/>
              <a:t>每一个子带分配足够的位数来保证量化噪声处于掩蔽级</a:t>
            </a:r>
            <a:r>
              <a:rPr lang="zh-CN" altLang="en-US" dirty="0" smtClean="0"/>
              <a:t>以下</a:t>
            </a:r>
            <a:endParaRPr lang="zh-CN" altLang="en-US" dirty="0"/>
          </a:p>
        </p:txBody>
      </p:sp>
    </p:spTree>
    <p:extLst>
      <p:ext uri="{BB962C8B-B14F-4D97-AF65-F5344CB8AC3E}">
        <p14:creationId xmlns:p14="http://schemas.microsoft.com/office/powerpoint/2010/main" val="17911847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0744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矢量</a:t>
            </a:r>
            <a:r>
              <a:rPr lang="zh-CN" altLang="en-US" dirty="0" smtClean="0">
                <a:solidFill>
                  <a:srgbClr val="FF0000"/>
                </a:solidFill>
              </a:rPr>
              <a:t>编码</a:t>
            </a:r>
            <a:endParaRPr lang="en-US" altLang="zh-CN" dirty="0" smtClean="0">
              <a:solidFill>
                <a:srgbClr val="FF0000"/>
              </a:solidFill>
            </a:endParaRPr>
          </a:p>
          <a:p>
            <a:pPr>
              <a:lnSpc>
                <a:spcPct val="150000"/>
              </a:lnSpc>
            </a:pPr>
            <a:r>
              <a:rPr lang="zh-CN" altLang="en-US" dirty="0"/>
              <a:t>标量量化</a:t>
            </a:r>
            <a:r>
              <a:rPr lang="en-US" altLang="zh-CN" dirty="0"/>
              <a:t>( SQ) </a:t>
            </a:r>
            <a:r>
              <a:rPr lang="zh-CN" altLang="en-US" dirty="0"/>
              <a:t>指的是独立地对一个样值量化编码的方式，由于对每一个样值单独编码处理，因此使系统码率不可能低于取样频率。 </a:t>
            </a:r>
            <a:endParaRPr lang="en-US" altLang="zh-CN" dirty="0" smtClean="0"/>
          </a:p>
          <a:p>
            <a:pPr>
              <a:lnSpc>
                <a:spcPct val="150000"/>
              </a:lnSpc>
            </a:pPr>
            <a:r>
              <a:rPr lang="zh-CN" altLang="en-US" dirty="0" smtClean="0"/>
              <a:t>矢量</a:t>
            </a:r>
            <a:r>
              <a:rPr lang="zh-CN" altLang="en-US" dirty="0"/>
              <a:t>量化</a:t>
            </a:r>
            <a:r>
              <a:rPr lang="en-US" altLang="zh-CN" dirty="0"/>
              <a:t>( VQ) </a:t>
            </a:r>
            <a:r>
              <a:rPr lang="zh-CN" altLang="en-US" dirty="0"/>
              <a:t>是对若干个音频样值一起量化编码。 在矢量量化编码中，是把输入数据几个一组地分成许多组，成组地量化编码，即将这些数看成一个 </a:t>
            </a:r>
            <a:r>
              <a:rPr lang="en-US" altLang="zh-CN" dirty="0"/>
              <a:t>k </a:t>
            </a:r>
            <a:r>
              <a:rPr lang="zh-CN" altLang="en-US" dirty="0"/>
              <a:t>维矢量，然后以矢量为单位逐个矢量进行量化。信号的振幅和频率分布随时间比较缓慢但却是大幅度变化的</a:t>
            </a:r>
            <a:r>
              <a:rPr lang="zh-CN" altLang="en-US" dirty="0" smtClean="0"/>
              <a:t>。</a:t>
            </a:r>
            <a:endParaRPr lang="en-US" altLang="zh-CN" dirty="0" smtClean="0"/>
          </a:p>
          <a:p>
            <a:pPr>
              <a:lnSpc>
                <a:spcPct val="150000"/>
              </a:lnSpc>
            </a:pPr>
            <a:r>
              <a:rPr lang="zh-CN" altLang="zh-CN" dirty="0"/>
              <a:t>矢量量化是一种限失真编码，其原理仍可用信息论中的率失真函数理论来分析。 而率失真理论指出，即使对无记忆信源，矢量量化编码也总是优于标量量化</a:t>
            </a:r>
            <a:endParaRPr lang="zh-CN" altLang="en-US" dirty="0"/>
          </a:p>
        </p:txBody>
      </p:sp>
    </p:spTree>
    <p:extLst>
      <p:ext uri="{BB962C8B-B14F-4D97-AF65-F5344CB8AC3E}">
        <p14:creationId xmlns:p14="http://schemas.microsoft.com/office/powerpoint/2010/main" val="33168823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3.2.1</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波形编码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688975" y="1567738"/>
            <a:ext cx="10744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rgbClr val="FF0000"/>
                </a:solidFill>
              </a:rPr>
              <a:t>矢量</a:t>
            </a:r>
            <a:r>
              <a:rPr lang="zh-CN" altLang="en-US" dirty="0" smtClean="0">
                <a:solidFill>
                  <a:srgbClr val="FF0000"/>
                </a:solidFill>
              </a:rPr>
              <a:t>编码</a:t>
            </a:r>
            <a:endParaRPr lang="en-US" altLang="zh-CN" dirty="0" smtClean="0">
              <a:solidFill>
                <a:srgbClr val="FF0000"/>
              </a:solidFill>
            </a:endParaRPr>
          </a:p>
        </p:txBody>
      </p:sp>
      <p:sp>
        <p:nvSpPr>
          <p:cNvPr id="2" name="矩形 1"/>
          <p:cNvSpPr/>
          <p:nvPr/>
        </p:nvSpPr>
        <p:spPr>
          <a:xfrm>
            <a:off x="4505790" y="4312937"/>
            <a:ext cx="2492990" cy="400110"/>
          </a:xfrm>
          <a:prstGeom prst="rect">
            <a:avLst/>
          </a:prstGeom>
        </p:spPr>
        <p:txBody>
          <a:bodyPr wrap="none">
            <a:spAutoFit/>
          </a:bodyPr>
          <a:lstStyle/>
          <a:p>
            <a:pPr algn="ctr"/>
            <a:r>
              <a:rPr lang="zh-CN" altLang="en-US" sz="2000" dirty="0" smtClean="0"/>
              <a:t>矢量编码的基本原理</a:t>
            </a:r>
            <a:endParaRPr lang="zh-CN" altLang="en-US" sz="20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576" y="2362994"/>
            <a:ext cx="9677400" cy="1722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9839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3.1.1 </a:t>
            </a:r>
            <a:r>
              <a:rPr lang="zh-CN" altLang="en-US" dirty="0"/>
              <a:t>数字音频压缩的可行性</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4" name="内容占位符 5"/>
          <p:cNvSpPr>
            <a:spLocks noGrp="1"/>
          </p:cNvSpPr>
          <p:nvPr>
            <p:ph idx="1"/>
          </p:nvPr>
        </p:nvSpPr>
        <p:spPr>
          <a:xfrm>
            <a:off x="486748" y="1905794"/>
            <a:ext cx="11175028" cy="1981200"/>
          </a:xfrm>
        </p:spPr>
        <p:txBody>
          <a:bodyPr>
            <a:noAutofit/>
          </a:bodyPr>
          <a:lstStyle/>
          <a:p>
            <a:pPr>
              <a:lnSpc>
                <a:spcPct val="150000"/>
              </a:lnSpc>
            </a:pPr>
            <a:r>
              <a:rPr lang="zh-CN" altLang="en-US" dirty="0"/>
              <a:t>信号</a:t>
            </a:r>
            <a:r>
              <a:rPr lang="en-US" altLang="zh-CN" dirty="0"/>
              <a:t>(</a:t>
            </a:r>
            <a:r>
              <a:rPr lang="zh-CN" altLang="en-US" dirty="0"/>
              <a:t>数据</a:t>
            </a:r>
            <a:r>
              <a:rPr lang="en-US" altLang="zh-CN" dirty="0"/>
              <a:t>) </a:t>
            </a:r>
            <a:r>
              <a:rPr lang="zh-CN" altLang="en-US" dirty="0"/>
              <a:t>之所以能进行压缩，是因为信号本身存在很大冗余度。 根据统计分析结果，音频信号中存在着多种冗余，其主要部分可分别从时域和频域来考虑。另外，由于音频主要是给人听的，所以考虑人的听觉机理，也能对音频信号实行压缩。在时间（或空间）和幅度上都是连续的信号称为</a:t>
            </a:r>
            <a:r>
              <a:rPr lang="zh-CN" altLang="en-US" dirty="0" smtClean="0"/>
              <a:t>模拟信号。</a:t>
            </a:r>
            <a:endParaRPr lang="en-US" altLang="zh-CN" dirty="0" smtClean="0"/>
          </a:p>
          <a:p>
            <a:pPr>
              <a:lnSpc>
                <a:spcPct val="150000"/>
              </a:lnSpc>
            </a:pPr>
            <a:r>
              <a:rPr lang="zh-CN" altLang="en-US" dirty="0"/>
              <a:t>时域</a:t>
            </a:r>
            <a:r>
              <a:rPr lang="zh-CN" altLang="en-US" dirty="0" smtClean="0"/>
              <a:t>冗余</a:t>
            </a:r>
            <a:endParaRPr lang="en-US" altLang="zh-CN" dirty="0" smtClean="0"/>
          </a:p>
          <a:p>
            <a:pPr>
              <a:lnSpc>
                <a:spcPct val="150000"/>
              </a:lnSpc>
            </a:pPr>
            <a:r>
              <a:rPr lang="zh-CN" altLang="en-US" dirty="0"/>
              <a:t>频域</a:t>
            </a:r>
            <a:r>
              <a:rPr lang="zh-CN" altLang="en-US" dirty="0" smtClean="0"/>
              <a:t>冗余</a:t>
            </a:r>
            <a:endParaRPr lang="en-US" altLang="zh-CN" dirty="0" smtClean="0"/>
          </a:p>
          <a:p>
            <a:pPr>
              <a:lnSpc>
                <a:spcPct val="150000"/>
              </a:lnSpc>
            </a:pPr>
            <a:r>
              <a:rPr lang="zh-CN" altLang="en-US" dirty="0"/>
              <a:t>听觉冗余</a:t>
            </a:r>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3" name="矩形 252"/>
          <p:cNvSpPr/>
          <p:nvPr/>
        </p:nvSpPr>
        <p:spPr>
          <a:xfrm>
            <a:off x="2607630" y="5409117"/>
            <a:ext cx="106736" cy="11491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7" name="Text Box 43"/>
          <p:cNvSpPr txBox="1">
            <a:spLocks noChangeArrowheads="1"/>
          </p:cNvSpPr>
          <p:nvPr/>
        </p:nvSpPr>
        <p:spPr bwMode="auto">
          <a:xfrm>
            <a:off x="3459396" y="4018717"/>
            <a:ext cx="820237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30000"/>
              </a:spcBef>
            </a:pPr>
            <a:r>
              <a:rPr lang="zh-CN" altLang="en-US" sz="2000" b="1" dirty="0">
                <a:latin typeface="微软雅黑" panose="020B0503020204020204" pitchFamily="34" charset="-122"/>
                <a:ea typeface="微软雅黑" panose="020B0503020204020204" pitchFamily="34" charset="-122"/>
              </a:rPr>
              <a:t>播音员</a:t>
            </a:r>
            <a:r>
              <a:rPr lang="en-US" altLang="zh-CN" sz="2000" b="1" dirty="0">
                <a:latin typeface="微软雅黑" panose="020B0503020204020204" pitchFamily="34" charset="-122"/>
                <a:ea typeface="微软雅黑" panose="020B0503020204020204" pitchFamily="34" charset="-122"/>
              </a:rPr>
              <a:t>—— 180</a:t>
            </a:r>
            <a:r>
              <a:rPr lang="zh-CN" altLang="en-US" sz="2000" b="1" dirty="0">
                <a:latin typeface="微软雅黑" panose="020B0503020204020204" pitchFamily="34" charset="-122"/>
                <a:ea typeface="微软雅黑" panose="020B0503020204020204" pitchFamily="34" charset="-122"/>
              </a:rPr>
              <a:t>字</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分钟，</a:t>
            </a:r>
            <a:r>
              <a:rPr lang="en-US" altLang="zh-CN" sz="2000" b="1" dirty="0">
                <a:latin typeface="微软雅黑" panose="020B0503020204020204" pitchFamily="34" charset="-122"/>
                <a:ea typeface="微软雅黑" panose="020B0503020204020204" pitchFamily="34" charset="-122"/>
              </a:rPr>
              <a:t>2Byte</a:t>
            </a:r>
            <a:r>
              <a:rPr lang="zh-CN" altLang="en-US" sz="2000" b="1" dirty="0">
                <a:latin typeface="微软雅黑" panose="020B0503020204020204" pitchFamily="34" charset="-122"/>
                <a:ea typeface="微软雅黑" panose="020B0503020204020204" pitchFamily="34" charset="-122"/>
              </a:rPr>
              <a:t>一个字，</a:t>
            </a:r>
            <a:r>
              <a:rPr lang="en-US" altLang="zh-CN" sz="2000" b="1" dirty="0">
                <a:latin typeface="微软雅黑" panose="020B0503020204020204" pitchFamily="34" charset="-122"/>
                <a:ea typeface="微软雅黑" panose="020B0503020204020204" pitchFamily="34" charset="-122"/>
              </a:rPr>
              <a:t>360Byte (</a:t>
            </a:r>
            <a:r>
              <a:rPr lang="zh-CN" altLang="en-US" sz="2000" b="1" dirty="0">
                <a:latin typeface="微软雅黑" panose="020B0503020204020204" pitchFamily="34" charset="-122"/>
                <a:ea typeface="微软雅黑" panose="020B0503020204020204" pitchFamily="34" charset="-122"/>
              </a:rPr>
              <a:t>合</a:t>
            </a:r>
            <a:r>
              <a:rPr lang="en-US" altLang="zh-CN" sz="2000" b="1" dirty="0">
                <a:solidFill>
                  <a:srgbClr val="FF0000"/>
                </a:solidFill>
                <a:latin typeface="微软雅黑" panose="020B0503020204020204" pitchFamily="34" charset="-122"/>
                <a:ea typeface="微软雅黑" panose="020B0503020204020204" pitchFamily="34" charset="-122"/>
              </a:rPr>
              <a:t>0.35KB</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分钟</a:t>
            </a:r>
            <a:r>
              <a:rPr lang="en-US" altLang="zh-CN" sz="2000" b="1" dirty="0">
                <a:latin typeface="微软雅黑" panose="020B0503020204020204" pitchFamily="34" charset="-122"/>
                <a:ea typeface="微软雅黑" panose="020B0503020204020204" pitchFamily="34" charset="-122"/>
              </a:rPr>
              <a:t>)</a:t>
            </a:r>
          </a:p>
        </p:txBody>
      </p:sp>
      <p:sp>
        <p:nvSpPr>
          <p:cNvPr id="18" name="Text Box 45"/>
          <p:cNvSpPr txBox="1">
            <a:spLocks noChangeArrowheads="1"/>
          </p:cNvSpPr>
          <p:nvPr/>
        </p:nvSpPr>
        <p:spPr bwMode="auto">
          <a:xfrm>
            <a:off x="3459396" y="4429041"/>
            <a:ext cx="797377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30000"/>
              </a:spcBef>
            </a:pPr>
            <a:r>
              <a:rPr lang="zh-CN" altLang="en-US" sz="2000" b="1" dirty="0">
                <a:latin typeface="微软雅黑" panose="020B0503020204020204" pitchFamily="34" charset="-122"/>
                <a:ea typeface="微软雅黑" panose="020B0503020204020204" pitchFamily="34" charset="-122"/>
              </a:rPr>
              <a:t>音频数据</a:t>
            </a:r>
            <a:r>
              <a:rPr lang="en-US" altLang="zh-CN" sz="2000" b="1" dirty="0">
                <a:latin typeface="微软雅黑" panose="020B0503020204020204" pitchFamily="34" charset="-122"/>
                <a:ea typeface="微软雅黑" panose="020B0503020204020204" pitchFamily="34" charset="-122"/>
              </a:rPr>
              <a:t>——8kHz</a:t>
            </a:r>
            <a:r>
              <a:rPr lang="zh-CN" altLang="en-US" sz="2000" b="1" dirty="0">
                <a:latin typeface="微软雅黑" panose="020B0503020204020204" pitchFamily="34" charset="-122"/>
                <a:ea typeface="微软雅黑" panose="020B0503020204020204" pitchFamily="34" charset="-122"/>
              </a:rPr>
              <a:t>采样</a:t>
            </a:r>
            <a:r>
              <a:rPr lang="en-US" altLang="zh-CN" sz="2000" b="1" dirty="0">
                <a:latin typeface="微软雅黑" panose="020B0503020204020204" pitchFamily="34" charset="-122"/>
                <a:ea typeface="微软雅黑" panose="020B0503020204020204" pitchFamily="34" charset="-122"/>
              </a:rPr>
              <a:t>×8bit×60</a:t>
            </a:r>
            <a:r>
              <a:rPr lang="zh-CN" altLang="en-US" sz="2000" b="1" dirty="0">
                <a:latin typeface="微软雅黑" panose="020B0503020204020204" pitchFamily="34" charset="-122"/>
                <a:ea typeface="微软雅黑" panose="020B0503020204020204" pitchFamily="34" charset="-122"/>
              </a:rPr>
              <a:t>秒 </a:t>
            </a:r>
            <a:r>
              <a:rPr lang="en-US" altLang="zh-CN" sz="2000" b="1" dirty="0">
                <a:latin typeface="微软雅黑" panose="020B0503020204020204" pitchFamily="34" charset="-122"/>
                <a:ea typeface="微软雅黑" panose="020B0503020204020204" pitchFamily="34" charset="-122"/>
              </a:rPr>
              <a:t>= 3840KBit (</a:t>
            </a:r>
            <a:r>
              <a:rPr lang="zh-CN" altLang="en-US" sz="2000" b="1" dirty="0">
                <a:latin typeface="微软雅黑" panose="020B0503020204020204" pitchFamily="34" charset="-122"/>
                <a:ea typeface="微软雅黑" panose="020B0503020204020204" pitchFamily="34" charset="-122"/>
              </a:rPr>
              <a:t>合</a:t>
            </a:r>
            <a:r>
              <a:rPr lang="en-US" altLang="zh-CN" sz="2000" b="1" dirty="0">
                <a:solidFill>
                  <a:srgbClr val="FF0000"/>
                </a:solidFill>
                <a:latin typeface="微软雅黑" panose="020B0503020204020204" pitchFamily="34" charset="-122"/>
                <a:ea typeface="微软雅黑" panose="020B0503020204020204" pitchFamily="34" charset="-122"/>
              </a:rPr>
              <a:t>480KB</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分钟</a:t>
            </a:r>
            <a:r>
              <a:rPr lang="en-US" altLang="zh-CN" sz="2000" b="1"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78549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 y="1597916"/>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en-US" altLang="zh-CN" dirty="0" smtClean="0"/>
              <a:t>3.2.2</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参数编码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参数编码技术以语音信号产生的数学模型为基础，根据输入语音信号分析出表征声门振动的激励参数和表征声道特性的声道参数，然后在解码端根据这些模型参数来恢复语音。这种编码算法并不忠实地反映输入语音的原始波形，而是着眼于人耳的听觉特性，确保解码语音的可懂度和清晰度。</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Tree>
    <p:extLst>
      <p:ext uri="{BB962C8B-B14F-4D97-AF65-F5344CB8AC3E}">
        <p14:creationId xmlns:p14="http://schemas.microsoft.com/office/powerpoint/2010/main" val="28617580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3.2.2</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参数编码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参数编码技术以语音信号产生的数学模型为基础，根据输入语音信号分析出表征声门振动的激励参数和表征声道特性的声道参数，然后在解码端根据这些模型参数来恢复语音。这种编码算法并不忠实地反映输入语音的原始波形，而是着眼于人耳的听觉特性，确保解码语音的可懂度和清晰度。</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
        <p:nvSpPr>
          <p:cNvPr id="8" name="文本占位符 6"/>
          <p:cNvSpPr txBox="1">
            <a:spLocks/>
          </p:cNvSpPr>
          <p:nvPr/>
        </p:nvSpPr>
        <p:spPr>
          <a:xfrm>
            <a:off x="612775" y="1578178"/>
            <a:ext cx="111252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参数编码的基础是人类语音的生成模型。 语音学和医学的研究结果表明，人类发音器官产生声音的过程可以用一个数学模型来逼近</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人</a:t>
            </a:r>
            <a:r>
              <a:rPr lang="zh-CN" altLang="en-US" dirty="0">
                <a:solidFill>
                  <a:schemeClr val="tx1"/>
                </a:solidFill>
              </a:rPr>
              <a:t>的语音发声过程是：气流从肺呼出后经过声门时受声带作用，形成激励气流，再经过由口腔、鼻腔和嘴组成的声道的作用而发出语音。从声门出来的气流相当于激励信号，而声道可以等效成一个全极点滤波器，称为声道滤波器或合成滤波器。在讲话过程中激励信号和滤波器系数不断地变化，从而发出不同的声音。通常认为激励信号和滤波器系数</a:t>
            </a:r>
            <a:r>
              <a:rPr lang="en-US" altLang="zh-CN" dirty="0">
                <a:solidFill>
                  <a:schemeClr val="tx1"/>
                </a:solidFill>
              </a:rPr>
              <a:t>5</a:t>
            </a:r>
            <a:r>
              <a:rPr lang="zh-CN" altLang="en-US" dirty="0">
                <a:solidFill>
                  <a:schemeClr val="tx1"/>
                </a:solidFill>
              </a:rPr>
              <a:t>～</a:t>
            </a:r>
            <a:r>
              <a:rPr lang="en-US" altLang="zh-CN" dirty="0">
                <a:solidFill>
                  <a:schemeClr val="tx1"/>
                </a:solidFill>
              </a:rPr>
              <a:t>40 </a:t>
            </a:r>
            <a:r>
              <a:rPr lang="en-US" altLang="zh-CN" dirty="0" err="1">
                <a:solidFill>
                  <a:schemeClr val="tx1"/>
                </a:solidFill>
              </a:rPr>
              <a:t>ms</a:t>
            </a:r>
            <a:r>
              <a:rPr lang="zh-CN" altLang="en-US" dirty="0">
                <a:solidFill>
                  <a:schemeClr val="tx1"/>
                </a:solidFill>
              </a:rPr>
              <a:t>更新一次</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人们</a:t>
            </a:r>
            <a:r>
              <a:rPr lang="zh-CN" altLang="en-US" dirty="0">
                <a:solidFill>
                  <a:schemeClr val="tx1"/>
                </a:solidFill>
              </a:rPr>
              <a:t>在发声母时，声带不振动，激励信号类似白噪声，将这类声音称做清音；发韵母时，声带振动，激励信号呈周期性，这类声音称作浊音</a:t>
            </a:r>
            <a:r>
              <a:rPr lang="zh-CN" altLang="en-US" dirty="0" smtClean="0">
                <a:solidFill>
                  <a:schemeClr val="tx1"/>
                </a:solidFill>
              </a:rPr>
              <a:t>。因此</a:t>
            </a:r>
            <a:r>
              <a:rPr lang="zh-CN" altLang="en-US" dirty="0">
                <a:solidFill>
                  <a:schemeClr val="tx1"/>
                </a:solidFill>
              </a:rPr>
              <a:t>，用白噪声或周期性脉冲信号激励声道滤波器就能合成出</a:t>
            </a:r>
            <a:r>
              <a:rPr lang="zh-CN" altLang="en-US" dirty="0" smtClean="0">
                <a:solidFill>
                  <a:schemeClr val="tx1"/>
                </a:solidFill>
              </a:rPr>
              <a:t>语音</a:t>
            </a:r>
            <a:endParaRPr lang="en-US" altLang="zh-CN" dirty="0" smtClean="0"/>
          </a:p>
        </p:txBody>
      </p:sp>
    </p:spTree>
    <p:extLst>
      <p:ext uri="{BB962C8B-B14F-4D97-AF65-F5344CB8AC3E}">
        <p14:creationId xmlns:p14="http://schemas.microsoft.com/office/powerpoint/2010/main" val="1254431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3.2.2</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参数编码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参数编码技术以语音信号产生的数学模型为基础，根据输入语音信号分析出表征声门振动的激励参数和表征声道特性的声道参数，然后在解码端根据这些模型参数来恢复语音。这种编码算法并不忠实地反映输入语音的原始波形，而是着眼于人耳的听觉特性，确保解码语音的可懂度和清晰度。</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
        <p:nvSpPr>
          <p:cNvPr id="8" name="文本占位符 6"/>
          <p:cNvSpPr txBox="1">
            <a:spLocks/>
          </p:cNvSpPr>
          <p:nvPr/>
        </p:nvSpPr>
        <p:spPr>
          <a:xfrm>
            <a:off x="612840" y="3831176"/>
            <a:ext cx="11125200" cy="21336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模型的物理含义是：人类通过嘴讲出来的话，也可以用它来再生，条件是要合理地选择模型中的参数。我们的讲话随着时间而变化，那么，模型的参数也是变化的。此模型用模型参数代替原语音波形进行传输</a:t>
            </a:r>
            <a:r>
              <a:rPr lang="en-US" altLang="zh-CN" dirty="0">
                <a:solidFill>
                  <a:schemeClr val="tx1"/>
                </a:solidFill>
              </a:rPr>
              <a:t>/</a:t>
            </a:r>
            <a:r>
              <a:rPr lang="zh-CN" altLang="en-US" dirty="0">
                <a:solidFill>
                  <a:schemeClr val="tx1"/>
                </a:solidFill>
              </a:rPr>
              <a:t>存储的系统就是声码器。对该发声模型的参数进行编码传输称为参数编码。人的发声是很复杂的，上面的模型只是一种近似，忽略了不少因素，这个模型也叫简化发声模型。</a:t>
            </a:r>
            <a:endParaRPr lang="en-US" altLang="zh-CN" dirty="0" smtClean="0"/>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7694"/>
          <a:stretch/>
        </p:blipFill>
        <p:spPr bwMode="auto">
          <a:xfrm>
            <a:off x="1527175" y="1694143"/>
            <a:ext cx="9372600" cy="18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4829267" y="3498980"/>
            <a:ext cx="1723549" cy="400110"/>
          </a:xfrm>
          <a:prstGeom prst="rect">
            <a:avLst/>
          </a:prstGeom>
        </p:spPr>
        <p:txBody>
          <a:bodyPr wrap="none">
            <a:spAutoFit/>
          </a:bodyPr>
          <a:lstStyle/>
          <a:p>
            <a:pPr algn="ctr"/>
            <a:r>
              <a:rPr lang="zh-CN" altLang="en-US" sz="2000" dirty="0"/>
              <a:t>人类发音模型</a:t>
            </a:r>
          </a:p>
        </p:txBody>
      </p:sp>
    </p:spTree>
    <p:extLst>
      <p:ext uri="{BB962C8B-B14F-4D97-AF65-F5344CB8AC3E}">
        <p14:creationId xmlns:p14="http://schemas.microsoft.com/office/powerpoint/2010/main" val="100422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3.2.2</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参数编码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参数编码技术以语音信号产生的数学模型为基础，根据输入语音信号分析出表征声门振动的激励参数和表征声道特性的声道参数，然后在解码端根据这些模型参数来恢复语音。这种编码算法并不忠实地反映输入语音的原始波形，而是着眼于人耳的听觉特性，确保解码语音的可懂度和清晰度。</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
        <p:nvSpPr>
          <p:cNvPr id="8" name="文本占位符 6"/>
          <p:cNvSpPr txBox="1">
            <a:spLocks/>
          </p:cNvSpPr>
          <p:nvPr/>
        </p:nvSpPr>
        <p:spPr>
          <a:xfrm>
            <a:off x="108987" y="1714078"/>
            <a:ext cx="5683574" cy="21336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线性预测</a:t>
            </a:r>
            <a:r>
              <a:rPr lang="zh-CN" altLang="en-US" dirty="0" smtClean="0">
                <a:solidFill>
                  <a:srgbClr val="FF0000"/>
                </a:solidFill>
              </a:rPr>
              <a:t>编码（</a:t>
            </a:r>
            <a:r>
              <a:rPr lang="en-US" altLang="zh-CN" dirty="0" smtClean="0">
                <a:solidFill>
                  <a:srgbClr val="FF0000"/>
                </a:solidFill>
              </a:rPr>
              <a:t>LPC</a:t>
            </a:r>
            <a:r>
              <a:rPr lang="zh-CN" altLang="en-US" dirty="0" smtClean="0">
                <a:solidFill>
                  <a:srgbClr val="FF0000"/>
                </a:solidFill>
              </a:rPr>
              <a:t>）</a:t>
            </a:r>
            <a:endParaRPr lang="zh-CN" altLang="en-US" dirty="0">
              <a:solidFill>
                <a:srgbClr val="FF0000"/>
              </a:solidFill>
            </a:endParaRPr>
          </a:p>
          <a:p>
            <a:r>
              <a:rPr lang="zh-CN" altLang="en-US" dirty="0" smtClean="0">
                <a:solidFill>
                  <a:schemeClr val="tx1"/>
                </a:solidFill>
              </a:rPr>
              <a:t>线性预测</a:t>
            </a:r>
            <a:r>
              <a:rPr lang="zh-CN" altLang="en-US" dirty="0">
                <a:solidFill>
                  <a:schemeClr val="tx1"/>
                </a:solidFill>
              </a:rPr>
              <a:t>方法在于分析和模拟人的发音器官，不是利用人发出声音的波形合成，而是从人的语音信号中提取与语音模型有关的特征参数</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在</a:t>
            </a:r>
            <a:r>
              <a:rPr lang="zh-CN" altLang="en-US" dirty="0">
                <a:solidFill>
                  <a:schemeClr val="tx1"/>
                </a:solidFill>
              </a:rPr>
              <a:t>语音合成过程中，通过相应的数学模型计算去控制相应的参数来合成语音</a:t>
            </a:r>
            <a:r>
              <a:rPr lang="zh-CN" altLang="en-US" dirty="0" smtClean="0">
                <a:solidFill>
                  <a:schemeClr val="tx1"/>
                </a:solidFill>
              </a:rPr>
              <a:t>，它对</a:t>
            </a:r>
            <a:r>
              <a:rPr lang="zh-CN" altLang="en-US" dirty="0">
                <a:solidFill>
                  <a:schemeClr val="tx1"/>
                </a:solidFill>
              </a:rPr>
              <a:t>语音信息的压缩是很有效的，用此方法压缩的语音数据所占用的存储空间只有波形编码的十至几十分之一。</a:t>
            </a:r>
            <a:endParaRPr lang="en-US" altLang="zh-CN" dirty="0" smtClean="0"/>
          </a:p>
        </p:txBody>
      </p:sp>
      <p:sp>
        <p:nvSpPr>
          <p:cNvPr id="9" name="矩形 8"/>
          <p:cNvSpPr/>
          <p:nvPr/>
        </p:nvSpPr>
        <p:spPr>
          <a:xfrm>
            <a:off x="7966659" y="5334794"/>
            <a:ext cx="1967205" cy="400110"/>
          </a:xfrm>
          <a:prstGeom prst="rect">
            <a:avLst/>
          </a:prstGeom>
        </p:spPr>
        <p:txBody>
          <a:bodyPr wrap="none">
            <a:spAutoFit/>
          </a:bodyPr>
          <a:lstStyle/>
          <a:p>
            <a:pPr algn="ctr"/>
            <a:r>
              <a:rPr lang="en-US" altLang="zh-CN" sz="2000" dirty="0" smtClean="0"/>
              <a:t>LPC</a:t>
            </a:r>
            <a:r>
              <a:rPr lang="zh-CN" altLang="en-US" sz="2000" dirty="0" smtClean="0"/>
              <a:t>声码器原理</a:t>
            </a:r>
            <a:endParaRPr lang="zh-CN" altLang="en-US" sz="20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2561" y="1610519"/>
            <a:ext cx="6315399"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直接连接符 10"/>
          <p:cNvCxnSpPr/>
          <p:nvPr/>
        </p:nvCxnSpPr>
        <p:spPr>
          <a:xfrm>
            <a:off x="5700468"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1999316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 y="1597916"/>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en-US" altLang="zh-CN" dirty="0" smtClean="0"/>
              <a:t>3.2.3</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混合编码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841375" y="1694143"/>
            <a:ext cx="100584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混合编码是波形编码和参数编码的综合：既利用了语音生成模型，通过模型中的参数（主要是声道参数）进行编码，减少波形编码中被编码对象的动态范围或数目；又使编码的过程，产生接近原始语音波形的合成语音，保留说话人的各种自然特征，提高了合成语音质量</a:t>
            </a:r>
            <a:r>
              <a:rPr lang="zh-CN" altLang="en-US" dirty="0" smtClean="0">
                <a:solidFill>
                  <a:schemeClr val="bg1"/>
                </a:solidFill>
              </a:rPr>
              <a:t>。</a:t>
            </a:r>
            <a:endParaRPr lang="en-US" altLang="zh-CN" dirty="0" smtClean="0">
              <a:solidFill>
                <a:schemeClr val="bg1"/>
              </a:solidFill>
            </a:endParaRPr>
          </a:p>
          <a:p>
            <a:pPr>
              <a:lnSpc>
                <a:spcPct val="150000"/>
              </a:lnSpc>
            </a:pPr>
            <a:r>
              <a:rPr lang="zh-CN" altLang="en-US" dirty="0" smtClean="0">
                <a:solidFill>
                  <a:schemeClr val="bg1"/>
                </a:solidFill>
              </a:rPr>
              <a:t>目前</a:t>
            </a:r>
            <a:r>
              <a:rPr lang="zh-CN" altLang="en-US" dirty="0">
                <a:solidFill>
                  <a:schemeClr val="bg1"/>
                </a:solidFill>
              </a:rPr>
              <a:t>得到广泛研究和应用的码激励线性预测、多脉冲线性预测</a:t>
            </a:r>
            <a:r>
              <a:rPr lang="zh-CN" altLang="en-US" dirty="0" smtClean="0">
                <a:solidFill>
                  <a:schemeClr val="bg1"/>
                </a:solidFill>
              </a:rPr>
              <a:t>编码是</a:t>
            </a:r>
            <a:r>
              <a:rPr lang="zh-CN" altLang="en-US" dirty="0">
                <a:solidFill>
                  <a:schemeClr val="bg1"/>
                </a:solidFill>
              </a:rPr>
              <a:t>混合编码法的典型代表。</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Tree>
    <p:extLst>
      <p:ext uri="{BB962C8B-B14F-4D97-AF65-F5344CB8AC3E}">
        <p14:creationId xmlns:p14="http://schemas.microsoft.com/office/powerpoint/2010/main" val="41072723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3.2.3</a:t>
            </a:r>
            <a:r>
              <a:rPr lang="zh-CN" altLang="en-US" dirty="0" smtClean="0"/>
              <a:t>数字</a:t>
            </a:r>
            <a:r>
              <a:rPr lang="zh-CN" altLang="en-US" dirty="0"/>
              <a:t>音频压缩</a:t>
            </a:r>
            <a:r>
              <a:rPr lang="zh-CN" altLang="en-US" dirty="0" smtClean="0"/>
              <a:t>方法</a:t>
            </a:r>
            <a:r>
              <a:rPr lang="en-US" altLang="zh-CN" dirty="0" smtClean="0"/>
              <a:t>---</a:t>
            </a:r>
            <a:r>
              <a:rPr lang="zh-CN" altLang="en-US" dirty="0" smtClean="0"/>
              <a:t>混合编码</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8" name="矩形 7"/>
          <p:cNvSpPr/>
          <p:nvPr/>
        </p:nvSpPr>
        <p:spPr>
          <a:xfrm>
            <a:off x="1" y="6112310"/>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9" name="内容占位符 5"/>
          <p:cNvSpPr txBox="1">
            <a:spLocks/>
          </p:cNvSpPr>
          <p:nvPr/>
        </p:nvSpPr>
        <p:spPr>
          <a:xfrm>
            <a:off x="841375" y="1694143"/>
            <a:ext cx="9298192"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参数编码技术以语音信号产生的数学模型为基础，根据输入语音信号分析出表征声门振动的激励参数和表征声道特性的声道参数，然后在解码端根据这些模型参数来恢复语音。这种编码算法并不忠实地反映输入语音的原始波形，而是着眼于人耳的听觉特性，确保解码语音的可懂度和清晰度。</a:t>
            </a:r>
            <a:endParaRPr lang="en-US" altLang="zh-CN" dirty="0" smtClean="0">
              <a:solidFill>
                <a:schemeClr val="bg1"/>
              </a:solidFill>
            </a:endParaRPr>
          </a:p>
          <a:p>
            <a:pPr>
              <a:lnSpc>
                <a:spcPct val="150000"/>
              </a:lnSpc>
            </a:pPr>
            <a:endParaRPr lang="zh-CN" altLang="en-US" dirty="0" smtClean="0">
              <a:solidFill>
                <a:schemeClr val="bg1"/>
              </a:solidFill>
            </a:endParaRPr>
          </a:p>
          <a:p>
            <a:pPr>
              <a:lnSpc>
                <a:spcPct val="150000"/>
              </a:lnSpc>
            </a:pPr>
            <a:endParaRPr lang="zh-CN" altLang="en-US" dirty="0" smtClean="0"/>
          </a:p>
          <a:p>
            <a:pPr>
              <a:lnSpc>
                <a:spcPct val="150000"/>
              </a:lnSpc>
            </a:pPr>
            <a:endParaRPr lang="zh-CN" altLang="en-US" dirty="0"/>
          </a:p>
        </p:txBody>
      </p:sp>
      <p:sp>
        <p:nvSpPr>
          <p:cNvPr id="10" name="文本占位符 6"/>
          <p:cNvSpPr txBox="1">
            <a:spLocks/>
          </p:cNvSpPr>
          <p:nvPr/>
        </p:nvSpPr>
        <p:spPr>
          <a:xfrm>
            <a:off x="117840" y="1513360"/>
            <a:ext cx="6142588" cy="21336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FF0000"/>
                </a:solidFill>
              </a:rPr>
              <a:t>分析</a:t>
            </a:r>
            <a:r>
              <a:rPr lang="en-US" altLang="zh-CN" sz="1800" dirty="0">
                <a:solidFill>
                  <a:srgbClr val="FF0000"/>
                </a:solidFill>
              </a:rPr>
              <a:t>/</a:t>
            </a:r>
            <a:r>
              <a:rPr lang="zh-CN" altLang="en-US" sz="1800" dirty="0">
                <a:solidFill>
                  <a:srgbClr val="FF0000"/>
                </a:solidFill>
              </a:rPr>
              <a:t>合成（</a:t>
            </a:r>
            <a:r>
              <a:rPr lang="en-US" altLang="zh-CN" sz="1800" dirty="0">
                <a:solidFill>
                  <a:srgbClr val="FF0000"/>
                </a:solidFill>
              </a:rPr>
              <a:t>A/S</a:t>
            </a:r>
            <a:r>
              <a:rPr lang="zh-CN" altLang="en-US" sz="1800" dirty="0">
                <a:solidFill>
                  <a:srgbClr val="FF0000"/>
                </a:solidFill>
              </a:rPr>
              <a:t>）编码</a:t>
            </a:r>
            <a:endParaRPr lang="en-US" altLang="zh-CN" sz="1800" dirty="0">
              <a:solidFill>
                <a:srgbClr val="FF0000"/>
              </a:solidFill>
            </a:endParaRPr>
          </a:p>
          <a:p>
            <a:pPr>
              <a:buFont typeface="Wingdings" pitchFamily="2" charset="2"/>
              <a:buChar char="ü"/>
            </a:pPr>
            <a:r>
              <a:rPr lang="zh-CN" altLang="en-US" sz="1800" dirty="0" smtClean="0">
                <a:solidFill>
                  <a:schemeClr val="tx1"/>
                </a:solidFill>
              </a:rPr>
              <a:t>改变</a:t>
            </a:r>
            <a:r>
              <a:rPr lang="zh-CN" altLang="en-US" sz="1800" dirty="0">
                <a:solidFill>
                  <a:schemeClr val="tx1"/>
                </a:solidFill>
              </a:rPr>
              <a:t>激励信号的选择原则，使得最优激励信号的产生，不是去追求与预测误差信号接近，而是使它激励合成系统的输出，即合成语音尽可能接近原始语音</a:t>
            </a:r>
            <a:r>
              <a:rPr lang="zh-CN" altLang="en-US" sz="1800" dirty="0" smtClean="0">
                <a:solidFill>
                  <a:schemeClr val="tx1"/>
                </a:solidFill>
              </a:rPr>
              <a:t>。</a:t>
            </a:r>
            <a:endParaRPr lang="en-US" altLang="zh-CN" sz="1800" dirty="0" smtClean="0">
              <a:solidFill>
                <a:schemeClr val="tx1"/>
              </a:solidFill>
            </a:endParaRPr>
          </a:p>
          <a:p>
            <a:pPr>
              <a:buFont typeface="Wingdings" pitchFamily="2" charset="2"/>
              <a:buChar char="ü"/>
            </a:pPr>
            <a:r>
              <a:rPr lang="zh-CN" altLang="en-US" sz="1800" dirty="0" smtClean="0">
                <a:solidFill>
                  <a:schemeClr val="tx1"/>
                </a:solidFill>
              </a:rPr>
              <a:t>系统</a:t>
            </a:r>
            <a:r>
              <a:rPr lang="zh-CN" altLang="en-US" sz="1800" dirty="0">
                <a:solidFill>
                  <a:schemeClr val="tx1"/>
                </a:solidFill>
              </a:rPr>
              <a:t>大都是先“分析”输入语音提取发声模型中的声道模型参数，然后选择激励信号去激励声道模型产生“合成”语音，通过比较合成语音与原始语音的差别选择最佳激励，追求最逼近原始语音的效果。所以，编码的过程是一个分析加合成的过程，又称为分析</a:t>
            </a:r>
            <a:r>
              <a:rPr lang="en-US" altLang="zh-CN" sz="1800" dirty="0">
                <a:solidFill>
                  <a:schemeClr val="tx1"/>
                </a:solidFill>
              </a:rPr>
              <a:t>/</a:t>
            </a:r>
            <a:r>
              <a:rPr lang="zh-CN" altLang="en-US" sz="1800" dirty="0">
                <a:solidFill>
                  <a:schemeClr val="tx1"/>
                </a:solidFill>
              </a:rPr>
              <a:t>合成（</a:t>
            </a:r>
            <a:r>
              <a:rPr lang="en-US" altLang="zh-CN" sz="1800" dirty="0">
                <a:solidFill>
                  <a:schemeClr val="tx1"/>
                </a:solidFill>
              </a:rPr>
              <a:t>A/S</a:t>
            </a:r>
            <a:r>
              <a:rPr lang="zh-CN" altLang="en-US" sz="1800" dirty="0">
                <a:solidFill>
                  <a:schemeClr val="tx1"/>
                </a:solidFill>
              </a:rPr>
              <a:t>）编码</a:t>
            </a:r>
            <a:endParaRPr lang="en-US" altLang="zh-CN" sz="1800" dirty="0" smtClean="0">
              <a:solidFill>
                <a:schemeClr val="tx1"/>
              </a:solidFill>
            </a:endParaRPr>
          </a:p>
        </p:txBody>
      </p:sp>
      <p:sp>
        <p:nvSpPr>
          <p:cNvPr id="11" name="矩形 10"/>
          <p:cNvSpPr/>
          <p:nvPr/>
        </p:nvSpPr>
        <p:spPr>
          <a:xfrm>
            <a:off x="7447286" y="5334794"/>
            <a:ext cx="3005951" cy="400110"/>
          </a:xfrm>
          <a:prstGeom prst="rect">
            <a:avLst/>
          </a:prstGeom>
        </p:spPr>
        <p:txBody>
          <a:bodyPr wrap="none">
            <a:spAutoFit/>
          </a:bodyPr>
          <a:lstStyle/>
          <a:p>
            <a:pPr algn="ctr"/>
            <a:r>
              <a:rPr lang="zh-CN" altLang="en-US" sz="2000" dirty="0"/>
              <a:t>分析</a:t>
            </a:r>
            <a:r>
              <a:rPr lang="en-US" altLang="zh-CN" sz="2000" dirty="0"/>
              <a:t>—</a:t>
            </a:r>
            <a:r>
              <a:rPr lang="zh-CN" altLang="en-US" sz="2000" dirty="0"/>
              <a:t>合成编码原理框图</a:t>
            </a:r>
          </a:p>
        </p:txBody>
      </p:sp>
      <p:cxnSp>
        <p:nvCxnSpPr>
          <p:cNvPr id="14" name="直接连接符 13"/>
          <p:cNvCxnSpPr/>
          <p:nvPr/>
        </p:nvCxnSpPr>
        <p:spPr>
          <a:xfrm>
            <a:off x="6386268" y="1580091"/>
            <a:ext cx="17707" cy="4332956"/>
          </a:xfrm>
          <a:prstGeom prst="line">
            <a:avLst/>
          </a:prstGeom>
          <a:noFill/>
          <a:ln w="28575" cap="flat" cmpd="sng" algn="ctr">
            <a:solidFill>
              <a:srgbClr val="A6B727"/>
            </a:solidFill>
            <a:prstDash val="sysDash"/>
            <a:miter lim="800000"/>
          </a:ln>
          <a:effectLst/>
        </p:spPr>
      </p:cxnSp>
      <p:sp>
        <p:nvSpPr>
          <p:cNvPr id="15" name="矩形 14"/>
          <p:cNvSpPr/>
          <p:nvPr/>
        </p:nvSpPr>
        <p:spPr>
          <a:xfrm>
            <a:off x="9761492" y="6517750"/>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矩形 15"/>
          <p:cNvSpPr/>
          <p:nvPr/>
        </p:nvSpPr>
        <p:spPr>
          <a:xfrm>
            <a:off x="10929416" y="5747961"/>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7" name="矩形 16"/>
          <p:cNvSpPr/>
          <p:nvPr/>
        </p:nvSpPr>
        <p:spPr>
          <a:xfrm>
            <a:off x="9279681" y="5747961"/>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8" name="矩形 17"/>
          <p:cNvSpPr/>
          <p:nvPr/>
        </p:nvSpPr>
        <p:spPr>
          <a:xfrm>
            <a:off x="8903793" y="5891603"/>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矩形 19"/>
          <p:cNvSpPr/>
          <p:nvPr/>
        </p:nvSpPr>
        <p:spPr>
          <a:xfrm>
            <a:off x="11253391" y="6233784"/>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矩形 20"/>
          <p:cNvSpPr/>
          <p:nvPr/>
        </p:nvSpPr>
        <p:spPr>
          <a:xfrm>
            <a:off x="10929416" y="6647709"/>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2" name="矩形 21"/>
          <p:cNvSpPr/>
          <p:nvPr/>
        </p:nvSpPr>
        <p:spPr>
          <a:xfrm>
            <a:off x="10795995" y="5946500"/>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矩形 22"/>
          <p:cNvSpPr/>
          <p:nvPr/>
        </p:nvSpPr>
        <p:spPr>
          <a:xfrm flipV="1">
            <a:off x="10086953" y="6233784"/>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 name="矩形 23"/>
          <p:cNvSpPr/>
          <p:nvPr/>
        </p:nvSpPr>
        <p:spPr>
          <a:xfrm>
            <a:off x="11962684" y="6517750"/>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533"/>
          <a:stretch/>
        </p:blipFill>
        <p:spPr bwMode="auto">
          <a:xfrm>
            <a:off x="6708775" y="1821882"/>
            <a:ext cx="5084698" cy="336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866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536575" y="1640057"/>
            <a:ext cx="10210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多脉冲线性预测编码（</a:t>
            </a:r>
            <a:r>
              <a:rPr lang="en-US" altLang="zh-CN" dirty="0">
                <a:solidFill>
                  <a:srgbClr val="FF0000"/>
                </a:solidFill>
              </a:rPr>
              <a:t>MPLPC</a:t>
            </a:r>
            <a:r>
              <a:rPr lang="zh-CN" altLang="en-US" dirty="0">
                <a:solidFill>
                  <a:srgbClr val="FF0000"/>
                </a:solidFill>
              </a:rPr>
              <a:t>）</a:t>
            </a:r>
            <a:r>
              <a:rPr lang="zh-CN" altLang="en-US" dirty="0" smtClean="0"/>
              <a:t>。</a:t>
            </a:r>
            <a:endParaRPr lang="en-US" altLang="zh-CN" dirty="0" smtClean="0"/>
          </a:p>
          <a:p>
            <a:r>
              <a:rPr lang="zh-CN" altLang="en-US" dirty="0"/>
              <a:t>语音模型中的激励信号，可以从分析</a:t>
            </a:r>
            <a:r>
              <a:rPr lang="en-US" altLang="zh-CN" dirty="0"/>
              <a:t>A/S</a:t>
            </a:r>
            <a:r>
              <a:rPr lang="zh-CN" altLang="en-US" dirty="0"/>
              <a:t>编码系统产生的预测误差来获得。这个预测误差序列可由大约只占其个数十分之一的另一组脉冲序列来替代，由新脉冲序列激励</a:t>
            </a:r>
            <a:r>
              <a:rPr lang="en-US" altLang="zh-CN" dirty="0"/>
              <a:t>H(z)</a:t>
            </a:r>
            <a:r>
              <a:rPr lang="zh-CN" altLang="en-US" dirty="0"/>
              <a:t>产生的合成语音仍具有较好的听觉质量。这个预测误差序列，尽管在大多数位置上都不等于零，但它激励合成滤波器所得的合成语音，与另一组绝大多数位置上都是零的脉冲序列，激励同样的合成滤波器所得的合成语音具有类似的听觉。由于后者形成的激励信号序列，不为零的脉冲个数占序列总长的极小部分，所以编码时，</a:t>
            </a:r>
            <a:r>
              <a:rPr lang="zh-CN" altLang="en-US" dirty="0">
                <a:solidFill>
                  <a:srgbClr val="FF0000"/>
                </a:solidFill>
              </a:rPr>
              <a:t>仅处理和传输不为零的激励脉冲的位置与幅度参数</a:t>
            </a:r>
            <a:r>
              <a:rPr lang="zh-CN" altLang="en-US" dirty="0"/>
              <a:t>，就可以大大压缩码率了。 这种编码方法称为多脉冲线性预测编码（</a:t>
            </a:r>
            <a:r>
              <a:rPr lang="en-US" altLang="zh-CN" dirty="0"/>
              <a:t>MPLPC</a:t>
            </a:r>
            <a:r>
              <a:rPr lang="zh-CN" altLang="en-US" dirty="0"/>
              <a:t>）</a:t>
            </a:r>
            <a:endParaRPr lang="en-US" altLang="zh-CN" dirty="0" smtClean="0"/>
          </a:p>
        </p:txBody>
      </p:sp>
    </p:spTree>
    <p:extLst>
      <p:ext uri="{BB962C8B-B14F-4D97-AF65-F5344CB8AC3E}">
        <p14:creationId xmlns:p14="http://schemas.microsoft.com/office/powerpoint/2010/main" val="34739691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536575" y="1640057"/>
            <a:ext cx="102108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多脉冲线性预测编码（</a:t>
            </a:r>
            <a:r>
              <a:rPr lang="en-US" altLang="zh-CN" dirty="0">
                <a:solidFill>
                  <a:srgbClr val="FF0000"/>
                </a:solidFill>
              </a:rPr>
              <a:t>MPLPC</a:t>
            </a:r>
            <a:r>
              <a:rPr lang="zh-CN" altLang="en-US" dirty="0">
                <a:solidFill>
                  <a:srgbClr val="FF0000"/>
                </a:solidFill>
              </a:rPr>
              <a:t>）</a:t>
            </a:r>
            <a:r>
              <a:rPr lang="zh-CN" altLang="en-US" dirty="0" smtClean="0"/>
              <a:t>。</a:t>
            </a:r>
            <a:endParaRPr lang="en-US" altLang="zh-CN" dirty="0" smtClean="0"/>
          </a:p>
          <a:p>
            <a:pPr>
              <a:buFont typeface="Wingdings" pitchFamily="2" charset="2"/>
              <a:buChar char="ü"/>
            </a:pPr>
            <a:r>
              <a:rPr lang="en-US" altLang="zh-CN" dirty="0"/>
              <a:t>MPLPC</a:t>
            </a:r>
            <a:r>
              <a:rPr lang="zh-CN" altLang="en-US" dirty="0"/>
              <a:t>主要任务就是寻找该脉冲序列中每个脉冲的位置和幅度大小，并对其编码</a:t>
            </a:r>
            <a:r>
              <a:rPr lang="zh-CN" altLang="en-US" dirty="0" smtClean="0"/>
              <a:t>。</a:t>
            </a:r>
            <a:endParaRPr lang="en-US" altLang="zh-CN" dirty="0" smtClean="0"/>
          </a:p>
          <a:p>
            <a:pPr>
              <a:buFont typeface="Wingdings" pitchFamily="2" charset="2"/>
              <a:buChar char="ü"/>
            </a:pPr>
            <a:r>
              <a:rPr lang="zh-CN" altLang="en-US" dirty="0" smtClean="0"/>
              <a:t>一般</a:t>
            </a:r>
            <a:r>
              <a:rPr lang="zh-CN" altLang="en-US" dirty="0"/>
              <a:t>采用序贯方法，一个一个脉冲求解，寻求次优的解</a:t>
            </a:r>
            <a:endParaRPr lang="en-US" altLang="zh-CN" dirty="0" smtClean="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3992"/>
          <a:stretch/>
        </p:blipFill>
        <p:spPr bwMode="auto">
          <a:xfrm>
            <a:off x="1686911" y="3201194"/>
            <a:ext cx="7699375" cy="211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3996458" y="5419917"/>
            <a:ext cx="2608406" cy="400110"/>
          </a:xfrm>
          <a:prstGeom prst="rect">
            <a:avLst/>
          </a:prstGeom>
        </p:spPr>
        <p:txBody>
          <a:bodyPr wrap="none">
            <a:spAutoFit/>
          </a:bodyPr>
          <a:lstStyle/>
          <a:p>
            <a:pPr algn="ctr"/>
            <a:r>
              <a:rPr lang="en-US" altLang="zh-CN" sz="2000" dirty="0"/>
              <a:t>MPLPC</a:t>
            </a:r>
            <a:r>
              <a:rPr lang="zh-CN" altLang="en-US" sz="2000" dirty="0"/>
              <a:t>编码原理框图</a:t>
            </a:r>
          </a:p>
        </p:txBody>
      </p:sp>
    </p:spTree>
    <p:extLst>
      <p:ext uri="{BB962C8B-B14F-4D97-AF65-F5344CB8AC3E}">
        <p14:creationId xmlns:p14="http://schemas.microsoft.com/office/powerpoint/2010/main" val="35628738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536575" y="1640057"/>
            <a:ext cx="10967918" cy="4264035"/>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规则脉冲激励</a:t>
            </a:r>
            <a:r>
              <a:rPr lang="en-US" altLang="zh-CN" dirty="0">
                <a:solidFill>
                  <a:srgbClr val="FF0000"/>
                </a:solidFill>
              </a:rPr>
              <a:t>/ </a:t>
            </a:r>
            <a:r>
              <a:rPr lang="zh-CN" altLang="en-US" dirty="0">
                <a:solidFill>
                  <a:srgbClr val="FF0000"/>
                </a:solidFill>
              </a:rPr>
              <a:t>长项</a:t>
            </a:r>
            <a:r>
              <a:rPr lang="zh-CN" altLang="en-US" dirty="0" smtClean="0">
                <a:solidFill>
                  <a:srgbClr val="FF0000"/>
                </a:solidFill>
              </a:rPr>
              <a:t>预测编码</a:t>
            </a:r>
            <a:r>
              <a:rPr lang="en-US" altLang="zh-CN" dirty="0">
                <a:solidFill>
                  <a:srgbClr val="FF0000"/>
                </a:solidFill>
              </a:rPr>
              <a:t>(RPE/ LTP</a:t>
            </a:r>
            <a:r>
              <a:rPr lang="en-US" altLang="zh-CN" dirty="0" smtClean="0">
                <a:solidFill>
                  <a:srgbClr val="FF0000"/>
                </a:solidFill>
              </a:rPr>
              <a:t>)</a:t>
            </a:r>
            <a:endParaRPr lang="en-US" altLang="zh-CN" dirty="0" smtClean="0"/>
          </a:p>
          <a:p>
            <a:pPr>
              <a:buFont typeface="Wingdings" pitchFamily="2" charset="2"/>
              <a:buChar char="ü"/>
            </a:pPr>
            <a:r>
              <a:rPr lang="en-US" altLang="zh-CN" dirty="0"/>
              <a:t>RPE/LTP</a:t>
            </a:r>
            <a:r>
              <a:rPr lang="zh-CN" altLang="en-US" dirty="0"/>
              <a:t>语音压缩编码属于分析</a:t>
            </a:r>
            <a:r>
              <a:rPr lang="en-US" altLang="zh-CN" dirty="0"/>
              <a:t>/</a:t>
            </a:r>
            <a:r>
              <a:rPr lang="zh-CN" altLang="en-US" dirty="0"/>
              <a:t>合成编码方式，系统先分析，得到合成滤波器参数，再通过选择不同激励，判别它们的合成语音与原始语音的差别，得到最优的激励的信号。</a:t>
            </a:r>
            <a:endParaRPr lang="en-US" altLang="zh-CN" dirty="0" smtClean="0"/>
          </a:p>
          <a:p>
            <a:pPr>
              <a:buFont typeface="Wingdings" pitchFamily="2" charset="2"/>
              <a:buChar char="ü"/>
            </a:pPr>
            <a:r>
              <a:rPr lang="zh-CN" altLang="en-US" dirty="0"/>
              <a:t>线性预测处理语音信号可以去除语音信号样值间的相关性，大大降低信号的动态范围</a:t>
            </a:r>
            <a:endParaRPr lang="en-US" altLang="zh-CN" dirty="0" smtClean="0"/>
          </a:p>
        </p:txBody>
      </p:sp>
      <p:sp>
        <p:nvSpPr>
          <p:cNvPr id="18" name="矩形 17"/>
          <p:cNvSpPr/>
          <p:nvPr/>
        </p:nvSpPr>
        <p:spPr>
          <a:xfrm>
            <a:off x="3877739" y="5025243"/>
            <a:ext cx="2845843" cy="400110"/>
          </a:xfrm>
          <a:prstGeom prst="rect">
            <a:avLst/>
          </a:prstGeom>
        </p:spPr>
        <p:txBody>
          <a:bodyPr wrap="none">
            <a:spAutoFit/>
          </a:bodyPr>
          <a:lstStyle/>
          <a:p>
            <a:pPr algn="ctr"/>
            <a:r>
              <a:rPr lang="en-US" altLang="zh-CN" sz="2000" dirty="0"/>
              <a:t>RPE/ LTP</a:t>
            </a:r>
            <a:r>
              <a:rPr lang="zh-CN" altLang="en-US" sz="2000" dirty="0" smtClean="0"/>
              <a:t>编码</a:t>
            </a:r>
            <a:r>
              <a:rPr lang="zh-CN" altLang="en-US" sz="2000" dirty="0"/>
              <a:t>原理框图</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2576"/>
          <a:stretch/>
        </p:blipFill>
        <p:spPr bwMode="auto">
          <a:xfrm>
            <a:off x="1249062" y="3886994"/>
            <a:ext cx="8467725" cy="1005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64960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231775" y="1576802"/>
            <a:ext cx="6019800" cy="4264035"/>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FF0000"/>
                </a:solidFill>
              </a:rPr>
              <a:t>码激励线性预测编码（</a:t>
            </a:r>
            <a:r>
              <a:rPr lang="en-US" altLang="zh-CN" sz="1800" dirty="0">
                <a:solidFill>
                  <a:srgbClr val="FF0000"/>
                </a:solidFill>
              </a:rPr>
              <a:t>CELP</a:t>
            </a:r>
            <a:r>
              <a:rPr lang="zh-CN" altLang="en-US" sz="1800" dirty="0" smtClean="0">
                <a:solidFill>
                  <a:srgbClr val="FF0000"/>
                </a:solidFill>
              </a:rPr>
              <a:t>）</a:t>
            </a:r>
            <a:endParaRPr lang="en-US" altLang="zh-CN" sz="1800" dirty="0" smtClean="0">
              <a:solidFill>
                <a:srgbClr val="FF0000"/>
              </a:solidFill>
            </a:endParaRPr>
          </a:p>
          <a:p>
            <a:r>
              <a:rPr lang="zh-CN" altLang="en-US" sz="1800" dirty="0"/>
              <a:t>基本</a:t>
            </a:r>
            <a:r>
              <a:rPr lang="en-US" altLang="zh-CN" sz="1800" dirty="0"/>
              <a:t>CELP</a:t>
            </a:r>
            <a:r>
              <a:rPr lang="zh-CN" altLang="en-US" sz="1800" dirty="0"/>
              <a:t>算法不对预测误差序列个数及位置作任何强制假设，认为必须用全部误差序列编码传送以获得高质量的合成语音</a:t>
            </a:r>
            <a:r>
              <a:rPr lang="zh-CN" altLang="en-US" sz="1800" dirty="0" smtClean="0"/>
              <a:t>。</a:t>
            </a:r>
            <a:endParaRPr lang="en-US" altLang="zh-CN" sz="1800" dirty="0" smtClean="0"/>
          </a:p>
          <a:p>
            <a:r>
              <a:rPr lang="zh-CN" altLang="en-US" sz="1800" dirty="0" smtClean="0"/>
              <a:t>为了压低</a:t>
            </a:r>
            <a:r>
              <a:rPr lang="zh-CN" altLang="en-US" sz="1800" dirty="0"/>
              <a:t>传</a:t>
            </a:r>
            <a:r>
              <a:rPr lang="zh-CN" altLang="en-US" sz="1800" dirty="0" smtClean="0"/>
              <a:t>码率，</a:t>
            </a:r>
            <a:r>
              <a:rPr lang="zh-CN" altLang="en-US" sz="1800" dirty="0"/>
              <a:t>对误差序列的编码采用了</a:t>
            </a:r>
            <a:r>
              <a:rPr lang="zh-CN" altLang="en-US" sz="1800" dirty="0">
                <a:solidFill>
                  <a:srgbClr val="FF0000"/>
                </a:solidFill>
              </a:rPr>
              <a:t>大压缩比的矢量量化技术</a:t>
            </a:r>
            <a:r>
              <a:rPr lang="en-US" altLang="zh-CN" sz="1800" dirty="0">
                <a:solidFill>
                  <a:srgbClr val="FF0000"/>
                </a:solidFill>
              </a:rPr>
              <a:t>VQ</a:t>
            </a:r>
            <a:r>
              <a:rPr lang="zh-CN" altLang="en-US" sz="1800" dirty="0" smtClean="0"/>
              <a:t>，对</a:t>
            </a:r>
            <a:r>
              <a:rPr lang="zh-CN" altLang="en-US" sz="1800" dirty="0"/>
              <a:t>误差序列不是</a:t>
            </a:r>
            <a:r>
              <a:rPr lang="zh-CN" altLang="en-US" sz="1800" dirty="0" smtClean="0"/>
              <a:t>一个一个样</a:t>
            </a:r>
            <a:r>
              <a:rPr lang="zh-CN" altLang="en-US" sz="1800" dirty="0"/>
              <a:t>值分别量化，而是将一段误差序列当做一个矢量进行整体量化</a:t>
            </a:r>
            <a:r>
              <a:rPr lang="zh-CN" altLang="en-US" sz="1800" dirty="0" smtClean="0"/>
              <a:t>。</a:t>
            </a:r>
            <a:endParaRPr lang="en-US" altLang="zh-CN" sz="1800" dirty="0" smtClean="0"/>
          </a:p>
          <a:p>
            <a:r>
              <a:rPr lang="zh-CN" altLang="en-US" sz="1800" dirty="0" smtClean="0"/>
              <a:t>由于</a:t>
            </a:r>
            <a:r>
              <a:rPr lang="zh-CN" altLang="en-US" sz="1800" dirty="0"/>
              <a:t>误差序列对应着语音生成模型的激励部分，现在经</a:t>
            </a:r>
            <a:r>
              <a:rPr lang="en-US" altLang="zh-CN" sz="1800" dirty="0"/>
              <a:t>VQ</a:t>
            </a:r>
            <a:r>
              <a:rPr lang="zh-CN" altLang="en-US" sz="1800" dirty="0"/>
              <a:t>量化后，用码字代替，故称码激励</a:t>
            </a:r>
            <a:endParaRPr lang="en-US" altLang="zh-CN" sz="1800" dirty="0" smtClean="0"/>
          </a:p>
        </p:txBody>
      </p:sp>
      <p:sp>
        <p:nvSpPr>
          <p:cNvPr id="18" name="矩形 17"/>
          <p:cNvSpPr/>
          <p:nvPr/>
        </p:nvSpPr>
        <p:spPr>
          <a:xfrm>
            <a:off x="8349519" y="5363504"/>
            <a:ext cx="2138727" cy="400110"/>
          </a:xfrm>
          <a:prstGeom prst="rect">
            <a:avLst/>
          </a:prstGeom>
        </p:spPr>
        <p:txBody>
          <a:bodyPr wrap="none">
            <a:spAutoFit/>
          </a:bodyPr>
          <a:lstStyle/>
          <a:p>
            <a:pPr algn="ctr"/>
            <a:r>
              <a:rPr lang="zh-CN" altLang="en-US" sz="2000" dirty="0" smtClean="0"/>
              <a:t>典型的</a:t>
            </a:r>
            <a:r>
              <a:rPr lang="en-US" altLang="zh-CN" sz="2000" dirty="0" smtClean="0"/>
              <a:t>CELP</a:t>
            </a:r>
            <a:r>
              <a:rPr lang="zh-CN" altLang="en-US" sz="2000" dirty="0" smtClean="0"/>
              <a:t>系统</a:t>
            </a:r>
            <a:endParaRPr lang="zh-CN" altLang="en-US" sz="20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9175" y="1642169"/>
            <a:ext cx="6019004" cy="368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6100346" y="1542341"/>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14987993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幅度分布的非</a:t>
            </a:r>
            <a:r>
              <a:rPr lang="zh-CN" altLang="en-US" dirty="0" smtClean="0">
                <a:solidFill>
                  <a:srgbClr val="FF0000"/>
                </a:solidFill>
              </a:rPr>
              <a:t>均匀性</a:t>
            </a:r>
            <a:endParaRPr lang="en-US" altLang="zh-CN" dirty="0" smtClean="0">
              <a:solidFill>
                <a:srgbClr val="FF0000"/>
              </a:solidFill>
            </a:endParaRPr>
          </a:p>
          <a:p>
            <a:r>
              <a:rPr lang="zh-CN" altLang="en-US" dirty="0"/>
              <a:t>样值间的</a:t>
            </a:r>
            <a:r>
              <a:rPr lang="zh-CN" altLang="en-US" dirty="0" smtClean="0"/>
              <a:t>相关性</a:t>
            </a:r>
            <a:endParaRPr lang="en-US" altLang="zh-CN" dirty="0" smtClean="0"/>
          </a:p>
          <a:p>
            <a:r>
              <a:rPr lang="zh-CN" altLang="en-US" dirty="0"/>
              <a:t>周期之间的</a:t>
            </a:r>
            <a:r>
              <a:rPr lang="zh-CN" altLang="en-US" dirty="0" smtClean="0"/>
              <a:t>相关性</a:t>
            </a:r>
            <a:endParaRPr lang="en-US" altLang="zh-CN" dirty="0" smtClean="0"/>
          </a:p>
          <a:p>
            <a:r>
              <a:rPr lang="zh-CN" altLang="en-US" dirty="0"/>
              <a:t>基音之间的</a:t>
            </a:r>
            <a:r>
              <a:rPr lang="zh-CN" altLang="en-US" dirty="0" smtClean="0"/>
              <a:t>相关性</a:t>
            </a:r>
            <a:endParaRPr lang="en-US" altLang="zh-CN" dirty="0" smtClean="0"/>
          </a:p>
          <a:p>
            <a:r>
              <a:rPr lang="zh-CN" altLang="en-US" dirty="0"/>
              <a:t>静止</a:t>
            </a:r>
            <a:r>
              <a:rPr lang="zh-CN" altLang="en-US" dirty="0" smtClean="0"/>
              <a:t>系数</a:t>
            </a:r>
            <a:endParaRPr lang="en-US" altLang="zh-CN" dirty="0" smtClean="0"/>
          </a:p>
          <a:p>
            <a:r>
              <a:rPr lang="zh-CN" altLang="en-US" dirty="0"/>
              <a:t>长时自相关函数</a:t>
            </a:r>
            <a:endParaRPr lang="en-US" altLang="zh-CN" dirty="0" smtClean="0"/>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统计表明，在大多数类型的音频信号中，小幅度样值出现的概率比大幅度样值出现的概率要高。人的语音中，间歇、停顿等出现了大量的低电平样值</a:t>
            </a:r>
            <a:r>
              <a:rPr lang="en-US" altLang="zh-CN" dirty="0">
                <a:solidFill>
                  <a:schemeClr val="accent1">
                    <a:lumMod val="75000"/>
                  </a:schemeClr>
                </a:solidFill>
              </a:rPr>
              <a:t>;</a:t>
            </a:r>
            <a:r>
              <a:rPr lang="zh-CN" altLang="en-US" dirty="0">
                <a:solidFill>
                  <a:schemeClr val="accent1">
                    <a:lumMod val="75000"/>
                  </a:schemeClr>
                </a:solidFill>
              </a:rPr>
              <a:t>实际讲话的功率电平也趋向于出现在编码范围的较低电平端。</a:t>
            </a:r>
            <a:endParaRPr lang="en-US" altLang="zh-CN" dirty="0" smtClean="0">
              <a:solidFill>
                <a:schemeClr val="accent1">
                  <a:lumMod val="75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3939" y="3789670"/>
            <a:ext cx="5268998" cy="1932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1"/>
          <p:cNvSpPr txBox="1">
            <a:spLocks noChangeArrowheads="1"/>
          </p:cNvSpPr>
          <p:nvPr/>
        </p:nvSpPr>
        <p:spPr bwMode="auto">
          <a:xfrm>
            <a:off x="6708775" y="3389560"/>
            <a:ext cx="32322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buClrTx/>
              <a:buSzTx/>
              <a:buFontTx/>
              <a:buNone/>
            </a:pPr>
            <a:r>
              <a:rPr lang="zh-CN" altLang="en-US" sz="2000" dirty="0" smtClean="0">
                <a:solidFill>
                  <a:schemeClr val="tx1">
                    <a:lumMod val="85000"/>
                    <a:lumOff val="15000"/>
                  </a:schemeClr>
                </a:solidFill>
                <a:latin typeface="微软雅黑" pitchFamily="34" charset="-122"/>
                <a:ea typeface="微软雅黑" pitchFamily="34" charset="-122"/>
              </a:rPr>
              <a:t>语音</a:t>
            </a:r>
            <a:r>
              <a:rPr lang="zh-CN" altLang="en-US" sz="2000" dirty="0">
                <a:solidFill>
                  <a:schemeClr val="tx1">
                    <a:lumMod val="85000"/>
                    <a:lumOff val="15000"/>
                  </a:schemeClr>
                </a:solidFill>
                <a:latin typeface="微软雅黑" pitchFamily="34" charset="-122"/>
                <a:ea typeface="微软雅黑" pitchFamily="34" charset="-122"/>
              </a:rPr>
              <a:t>的时域信息的冗余度</a:t>
            </a:r>
          </a:p>
        </p:txBody>
      </p:sp>
    </p:spTree>
    <p:extLst>
      <p:ext uri="{BB962C8B-B14F-4D97-AF65-F5344CB8AC3E}">
        <p14:creationId xmlns:p14="http://schemas.microsoft.com/office/powerpoint/2010/main" val="37446278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632037" y="1480678"/>
            <a:ext cx="10681902" cy="4264035"/>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矢量和激励线性预测编码</a:t>
            </a:r>
            <a:r>
              <a:rPr lang="en-US" altLang="zh-CN" dirty="0">
                <a:solidFill>
                  <a:srgbClr val="FF0000"/>
                </a:solidFill>
              </a:rPr>
              <a:t>(VSELP</a:t>
            </a:r>
            <a:r>
              <a:rPr lang="en-US" altLang="zh-CN" dirty="0" smtClean="0">
                <a:solidFill>
                  <a:srgbClr val="FF0000"/>
                </a:solidFill>
              </a:rPr>
              <a:t>)</a:t>
            </a:r>
          </a:p>
          <a:p>
            <a:r>
              <a:rPr lang="zh-CN" altLang="en-US" dirty="0"/>
              <a:t>矢量和激励线性预测编码（</a:t>
            </a:r>
            <a:r>
              <a:rPr lang="en-US" altLang="zh-CN" dirty="0"/>
              <a:t>VSELP</a:t>
            </a:r>
            <a:r>
              <a:rPr lang="zh-CN" altLang="en-US" dirty="0"/>
              <a:t>）作为北美第一代数字蜂窝移动通信网语音编码标准由</a:t>
            </a:r>
            <a:r>
              <a:rPr lang="en-US" altLang="zh-CN" dirty="0"/>
              <a:t>Motorola</a:t>
            </a:r>
            <a:r>
              <a:rPr lang="zh-CN" altLang="en-US" dirty="0"/>
              <a:t>公司首先提出，其码率为</a:t>
            </a:r>
            <a:r>
              <a:rPr lang="en-US" altLang="zh-CN" dirty="0"/>
              <a:t>8kbit/s</a:t>
            </a:r>
            <a:r>
              <a:rPr lang="zh-CN" altLang="en-US" dirty="0" smtClean="0"/>
              <a:t>。</a:t>
            </a:r>
            <a:endParaRPr lang="en-US" altLang="zh-CN" dirty="0" smtClean="0"/>
          </a:p>
        </p:txBody>
      </p:sp>
      <p:sp>
        <p:nvSpPr>
          <p:cNvPr id="18" name="矩形 17"/>
          <p:cNvSpPr/>
          <p:nvPr/>
        </p:nvSpPr>
        <p:spPr>
          <a:xfrm>
            <a:off x="9083855" y="4195496"/>
            <a:ext cx="2808782" cy="400110"/>
          </a:xfrm>
          <a:prstGeom prst="rect">
            <a:avLst/>
          </a:prstGeom>
        </p:spPr>
        <p:txBody>
          <a:bodyPr wrap="none">
            <a:spAutoFit/>
          </a:bodyPr>
          <a:lstStyle/>
          <a:p>
            <a:pPr algn="ctr"/>
            <a:r>
              <a:rPr lang="en-US" altLang="zh-CN" sz="2000" dirty="0"/>
              <a:t>VSELP</a:t>
            </a:r>
            <a:r>
              <a:rPr lang="zh-CN" altLang="en-US" sz="2000" dirty="0"/>
              <a:t>编码系统结构图</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975" y="2896393"/>
            <a:ext cx="7645079" cy="2922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36423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460375" y="1492844"/>
            <a:ext cx="4247938" cy="4264035"/>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多带激励</a:t>
            </a:r>
            <a:r>
              <a:rPr lang="zh-CN" altLang="en-US" dirty="0" smtClean="0">
                <a:solidFill>
                  <a:srgbClr val="FF0000"/>
                </a:solidFill>
              </a:rPr>
              <a:t>语音编码（</a:t>
            </a:r>
            <a:r>
              <a:rPr lang="en-US" altLang="zh-CN" dirty="0" smtClean="0">
                <a:solidFill>
                  <a:srgbClr val="FF0000"/>
                </a:solidFill>
              </a:rPr>
              <a:t>MBE</a:t>
            </a:r>
            <a:r>
              <a:rPr lang="zh-CN" altLang="en-US" dirty="0" smtClean="0">
                <a:solidFill>
                  <a:srgbClr val="FF0000"/>
                </a:solidFill>
              </a:rPr>
              <a:t>）</a:t>
            </a:r>
            <a:endParaRPr lang="en-US" altLang="zh-CN" dirty="0" smtClean="0">
              <a:solidFill>
                <a:srgbClr val="FF0000"/>
              </a:solidFill>
            </a:endParaRPr>
          </a:p>
          <a:p>
            <a:pPr>
              <a:buFont typeface="Wingdings" pitchFamily="2" charset="2"/>
              <a:buChar char="ü"/>
            </a:pPr>
            <a:r>
              <a:rPr lang="zh-CN" altLang="en-US" dirty="0"/>
              <a:t>突破了传统线性预测声码器整频带二元激励模型</a:t>
            </a:r>
            <a:r>
              <a:rPr lang="en-US" altLang="zh-CN" dirty="0"/>
              <a:t>,</a:t>
            </a:r>
            <a:r>
              <a:rPr lang="zh-CN" altLang="en-US" dirty="0"/>
              <a:t>它将语音谱按基音谐波频率分成若干个带</a:t>
            </a:r>
            <a:r>
              <a:rPr lang="en-US" altLang="zh-CN" dirty="0"/>
              <a:t>,</a:t>
            </a:r>
            <a:r>
              <a:rPr lang="zh-CN" altLang="en-US" dirty="0"/>
              <a:t>对各带信号分别判断是属于浊音还是属于清音</a:t>
            </a:r>
            <a:r>
              <a:rPr lang="en-US" altLang="zh-CN" dirty="0"/>
              <a:t>,</a:t>
            </a:r>
            <a:r>
              <a:rPr lang="zh-CN" altLang="en-US" dirty="0"/>
              <a:t>然后根据各带清、浊音的情况</a:t>
            </a:r>
            <a:r>
              <a:rPr lang="en-US" altLang="zh-CN" dirty="0"/>
              <a:t>,</a:t>
            </a:r>
            <a:r>
              <a:rPr lang="zh-CN" altLang="en-US" dirty="0"/>
              <a:t>分别采用白噪声或正弦产生合成信号</a:t>
            </a:r>
            <a:r>
              <a:rPr lang="en-US" altLang="zh-CN" dirty="0"/>
              <a:t>,</a:t>
            </a:r>
            <a:r>
              <a:rPr lang="zh-CN" altLang="en-US" dirty="0"/>
              <a:t>最后将各带信号相加</a:t>
            </a:r>
            <a:r>
              <a:rPr lang="en-US" altLang="zh-CN" dirty="0"/>
              <a:t>,</a:t>
            </a:r>
            <a:r>
              <a:rPr lang="zh-CN" altLang="en-US" dirty="0"/>
              <a:t>形成全带合成</a:t>
            </a:r>
            <a:r>
              <a:rPr lang="zh-CN" altLang="en-US" dirty="0" smtClean="0"/>
              <a:t>语音</a:t>
            </a:r>
            <a:endParaRPr lang="en-US" altLang="zh-CN" dirty="0" smtClean="0"/>
          </a:p>
        </p:txBody>
      </p:sp>
      <p:sp>
        <p:nvSpPr>
          <p:cNvPr id="18" name="矩形 17"/>
          <p:cNvSpPr/>
          <p:nvPr/>
        </p:nvSpPr>
        <p:spPr>
          <a:xfrm>
            <a:off x="11450702" y="2363047"/>
            <a:ext cx="492443" cy="2657139"/>
          </a:xfrm>
          <a:prstGeom prst="rect">
            <a:avLst/>
          </a:prstGeom>
        </p:spPr>
        <p:txBody>
          <a:bodyPr vert="eaVert" wrap="none">
            <a:spAutoFit/>
          </a:bodyPr>
          <a:lstStyle/>
          <a:p>
            <a:pPr algn="ctr"/>
            <a:r>
              <a:rPr lang="zh-CN" altLang="en-US" sz="2000" dirty="0" smtClean="0"/>
              <a:t>多带激励编解码器原理</a:t>
            </a:r>
            <a:endParaRPr lang="zh-CN" altLang="en-US" sz="20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0595" y="1513360"/>
            <a:ext cx="6028539" cy="430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4899107" y="1557768"/>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12085656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632037" y="1480678"/>
            <a:ext cx="11182138" cy="4264035"/>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混合激励线性预测编码（</a:t>
            </a:r>
            <a:r>
              <a:rPr lang="en-US" altLang="zh-CN" dirty="0">
                <a:solidFill>
                  <a:srgbClr val="FF0000"/>
                </a:solidFill>
              </a:rPr>
              <a:t>MELP</a:t>
            </a:r>
            <a:r>
              <a:rPr lang="zh-CN" altLang="en-US" dirty="0" smtClean="0">
                <a:solidFill>
                  <a:srgbClr val="FF0000"/>
                </a:solidFill>
              </a:rPr>
              <a:t>）</a:t>
            </a:r>
            <a:endParaRPr lang="en-US" altLang="zh-CN" dirty="0" smtClean="0">
              <a:solidFill>
                <a:srgbClr val="FF0000"/>
              </a:solidFill>
            </a:endParaRPr>
          </a:p>
          <a:p>
            <a:pPr>
              <a:buFont typeface="Wingdings" pitchFamily="2" charset="2"/>
              <a:buChar char="ü"/>
            </a:pPr>
            <a:r>
              <a:rPr lang="zh-CN" altLang="en-US" dirty="0"/>
              <a:t>混合激励线性预测编码（</a:t>
            </a:r>
            <a:r>
              <a:rPr lang="en-US" altLang="zh-CN" dirty="0"/>
              <a:t>MELP</a:t>
            </a:r>
            <a:r>
              <a:rPr lang="zh-CN" altLang="en-US" dirty="0"/>
              <a:t>）算法对语音的模式进行两级分类</a:t>
            </a:r>
            <a:r>
              <a:rPr lang="zh-CN" altLang="en-US" dirty="0" smtClean="0"/>
              <a:t>。</a:t>
            </a:r>
            <a:endParaRPr lang="en-US" altLang="zh-CN" dirty="0" smtClean="0"/>
          </a:p>
          <a:p>
            <a:pPr lvl="1"/>
            <a:r>
              <a:rPr lang="zh-CN" altLang="en-US" dirty="0" smtClean="0"/>
              <a:t>首先</a:t>
            </a:r>
            <a:r>
              <a:rPr lang="zh-CN" altLang="en-US" dirty="0"/>
              <a:t>将语音分为“清”和“浊”两大类</a:t>
            </a:r>
            <a:r>
              <a:rPr lang="zh-CN" altLang="en-US" dirty="0" smtClean="0"/>
              <a:t>，清音</a:t>
            </a:r>
            <a:r>
              <a:rPr lang="zh-CN" altLang="en-US" dirty="0"/>
              <a:t>是指不具有周期成分的强清音，其余的均划为浊音，用总的清</a:t>
            </a:r>
            <a:r>
              <a:rPr lang="en-US" altLang="zh-CN" dirty="0"/>
              <a:t>/</a:t>
            </a:r>
            <a:r>
              <a:rPr lang="zh-CN" altLang="en-US" dirty="0"/>
              <a:t>浊音判决表示</a:t>
            </a:r>
            <a:r>
              <a:rPr lang="zh-CN" altLang="en-US" dirty="0" smtClean="0"/>
              <a:t>。</a:t>
            </a:r>
            <a:endParaRPr lang="en-US" altLang="zh-CN" dirty="0" smtClean="0"/>
          </a:p>
          <a:p>
            <a:pPr lvl="1"/>
            <a:r>
              <a:rPr lang="zh-CN" altLang="en-US" dirty="0" smtClean="0"/>
              <a:t>其次</a:t>
            </a:r>
            <a:r>
              <a:rPr lang="zh-CN" altLang="en-US" dirty="0"/>
              <a:t>，把浊音再分为浊音和抖动浊音，用非周期位表示。在对浊音和抖动浊音的处理上，</a:t>
            </a:r>
            <a:r>
              <a:rPr lang="en-US" altLang="zh-CN" dirty="0"/>
              <a:t>MELP</a:t>
            </a:r>
            <a:r>
              <a:rPr lang="zh-CN" altLang="en-US" dirty="0"/>
              <a:t>算法利用了</a:t>
            </a:r>
            <a:r>
              <a:rPr lang="en-US" altLang="zh-CN" dirty="0"/>
              <a:t>MBE</a:t>
            </a:r>
            <a:r>
              <a:rPr lang="zh-CN" altLang="en-US" dirty="0"/>
              <a:t>算法的分带思想，在各子带上对混合比例进行控制</a:t>
            </a:r>
            <a:r>
              <a:rPr lang="zh-CN" altLang="en-US" dirty="0" smtClean="0"/>
              <a:t>。</a:t>
            </a:r>
            <a:endParaRPr lang="en-US" altLang="zh-CN" dirty="0" smtClean="0"/>
          </a:p>
          <a:p>
            <a:pPr>
              <a:buFont typeface="Wingdings" pitchFamily="2" charset="2"/>
              <a:buChar char="ü"/>
            </a:pPr>
            <a:r>
              <a:rPr lang="zh-CN" altLang="zh-CN" dirty="0"/>
              <a:t>在对浊音和抖动浊音的处理上，</a:t>
            </a:r>
            <a:r>
              <a:rPr lang="en-US" altLang="zh-CN" dirty="0"/>
              <a:t>MELP</a:t>
            </a:r>
            <a:r>
              <a:rPr lang="zh-CN" altLang="zh-CN" dirty="0"/>
              <a:t>算法利用了</a:t>
            </a:r>
            <a:r>
              <a:rPr lang="en-US" altLang="zh-CN" dirty="0"/>
              <a:t>MBE</a:t>
            </a:r>
            <a:r>
              <a:rPr lang="zh-CN" altLang="zh-CN" dirty="0"/>
              <a:t>算法的分带思想，在各子带上对混合比例进行</a:t>
            </a:r>
            <a:r>
              <a:rPr lang="zh-CN" altLang="zh-CN" dirty="0" smtClean="0"/>
              <a:t>控制</a:t>
            </a:r>
            <a:endParaRPr lang="en-US" altLang="zh-CN" dirty="0" smtClean="0"/>
          </a:p>
          <a:p>
            <a:pPr>
              <a:buFont typeface="Wingdings" pitchFamily="2" charset="2"/>
              <a:buChar char="ü"/>
            </a:pPr>
            <a:r>
              <a:rPr lang="zh-CN" altLang="zh-CN" dirty="0"/>
              <a:t>在周期脉冲信号源的合成上，</a:t>
            </a:r>
            <a:r>
              <a:rPr lang="en-US" altLang="zh-CN" dirty="0"/>
              <a:t>MELP</a:t>
            </a:r>
            <a:r>
              <a:rPr lang="zh-CN" altLang="zh-CN" dirty="0"/>
              <a:t>算法要对</a:t>
            </a:r>
            <a:r>
              <a:rPr lang="en-US" altLang="zh-CN" dirty="0"/>
              <a:t>LPC</a:t>
            </a:r>
            <a:r>
              <a:rPr lang="zh-CN" altLang="zh-CN" dirty="0"/>
              <a:t>分析的残差信号进行傅里叶变换，提取谐波分量，量化后传到接收端，用于合成周期脉冲激励。这种方法提高了激励信号与原始残差的匹配程度</a:t>
            </a:r>
            <a:endParaRPr lang="en-US" altLang="zh-CN" dirty="0" smtClean="0"/>
          </a:p>
        </p:txBody>
      </p:sp>
    </p:spTree>
    <p:extLst>
      <p:ext uri="{BB962C8B-B14F-4D97-AF65-F5344CB8AC3E}">
        <p14:creationId xmlns:p14="http://schemas.microsoft.com/office/powerpoint/2010/main" val="13569586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3.2.3</a:t>
            </a:r>
            <a:r>
              <a:rPr lang="zh-CN" altLang="en-US" dirty="0"/>
              <a:t>数字音频压缩方法</a:t>
            </a:r>
            <a:r>
              <a:rPr lang="en-US" altLang="zh-CN" dirty="0"/>
              <a:t>---</a:t>
            </a:r>
            <a:r>
              <a:rPr lang="zh-CN" altLang="en-US" dirty="0"/>
              <a:t>混合编码</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879174" y="6389761"/>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11047098" y="5619972"/>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9397363" y="5619972"/>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9021475" y="576361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371073" y="610579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1047098" y="6519720"/>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913677" y="581851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204635" y="610579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2080366" y="6389761"/>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3" name="文本占位符 6"/>
          <p:cNvSpPr txBox="1">
            <a:spLocks/>
          </p:cNvSpPr>
          <p:nvPr/>
        </p:nvSpPr>
        <p:spPr>
          <a:xfrm>
            <a:off x="557644" y="863664"/>
            <a:ext cx="11182138" cy="653716"/>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混合激励线性预测编码（</a:t>
            </a:r>
            <a:r>
              <a:rPr lang="en-US" altLang="zh-CN" dirty="0">
                <a:solidFill>
                  <a:srgbClr val="FF0000"/>
                </a:solidFill>
              </a:rPr>
              <a:t>MELP</a:t>
            </a:r>
            <a:r>
              <a:rPr lang="zh-CN" altLang="en-US" dirty="0" smtClean="0">
                <a:solidFill>
                  <a:srgbClr val="FF0000"/>
                </a:solidFill>
              </a:rPr>
              <a:t>）</a:t>
            </a:r>
            <a:endParaRPr lang="en-US" altLang="zh-CN" dirty="0" smtClean="0">
              <a:solidFill>
                <a:srgbClr val="FF0000"/>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5367" y="1539828"/>
            <a:ext cx="8645525" cy="4278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788898" y="2094119"/>
            <a:ext cx="492443" cy="3170099"/>
          </a:xfrm>
          <a:prstGeom prst="rect">
            <a:avLst/>
          </a:prstGeom>
        </p:spPr>
        <p:txBody>
          <a:bodyPr vert="eaVert" wrap="none">
            <a:spAutoFit/>
          </a:bodyPr>
          <a:lstStyle/>
          <a:p>
            <a:pPr algn="ctr"/>
            <a:r>
              <a:rPr lang="en-US" altLang="zh-CN" sz="2000" dirty="0"/>
              <a:t>MELP</a:t>
            </a:r>
            <a:r>
              <a:rPr lang="zh-CN" altLang="en-US" sz="2000" dirty="0"/>
              <a:t>算法的分析</a:t>
            </a:r>
            <a:r>
              <a:rPr lang="en-US" altLang="zh-CN" sz="2000" dirty="0"/>
              <a:t>/</a:t>
            </a:r>
            <a:r>
              <a:rPr lang="zh-CN" altLang="en-US" sz="2000" dirty="0"/>
              <a:t>合成框图</a:t>
            </a:r>
          </a:p>
        </p:txBody>
      </p:sp>
    </p:spTree>
    <p:extLst>
      <p:ext uri="{BB962C8B-B14F-4D97-AF65-F5344CB8AC3E}">
        <p14:creationId xmlns:p14="http://schemas.microsoft.com/office/powerpoint/2010/main" val="35512397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3"/>
          <p:cNvSpPr/>
          <p:nvPr/>
        </p:nvSpPr>
        <p:spPr>
          <a:xfrm>
            <a:off x="44227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75040" y="2728775"/>
            <a:ext cx="4913633" cy="482924"/>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7013575" y="2267291"/>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数字音频压缩方法</a:t>
            </a:r>
          </a:p>
        </p:txBody>
      </p:sp>
      <p:sp>
        <p:nvSpPr>
          <p:cNvPr id="18" name="TextBox 1"/>
          <p:cNvSpPr txBox="1"/>
          <p:nvPr/>
        </p:nvSpPr>
        <p:spPr>
          <a:xfrm>
            <a:off x="7013575" y="1646922"/>
            <a:ext cx="2436564" cy="369353"/>
          </a:xfrm>
          <a:prstGeom prst="rect">
            <a:avLst/>
          </a:prstGeom>
          <a:noFill/>
        </p:spPr>
        <p:txBody>
          <a:bodyPr wrap="none" lIns="0" tIns="0" rIns="0" bIns="60981" rtlCol="0">
            <a:spAutoFit/>
          </a:bodyPr>
          <a:lstStyle/>
          <a:p>
            <a:pPr>
              <a:lnSpc>
                <a:spcPts val="2401"/>
              </a:lnSpc>
            </a:pPr>
            <a:r>
              <a:rPr lang="zh-CN" altLang="en-US" sz="1900" dirty="0">
                <a:solidFill>
                  <a:schemeClr val="bg1">
                    <a:lumMod val="50000"/>
                  </a:schemeClr>
                </a:solidFill>
                <a:latin typeface="Microsoft YaHei UI" pitchFamily="18" charset="0"/>
                <a:cs typeface="Microsoft YaHei UI" pitchFamily="18" charset="0"/>
              </a:rPr>
              <a:t>数字音频压缩技术概述</a:t>
            </a:r>
          </a:p>
        </p:txBody>
      </p:sp>
      <p:sp>
        <p:nvSpPr>
          <p:cNvPr id="47" name="TextBox 1"/>
          <p:cNvSpPr txBox="1"/>
          <p:nvPr/>
        </p:nvSpPr>
        <p:spPr>
          <a:xfrm>
            <a:off x="7013575" y="2794794"/>
            <a:ext cx="1949252"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音频压缩编码标准</a:t>
            </a:r>
          </a:p>
        </p:txBody>
      </p:sp>
      <p:sp>
        <p:nvSpPr>
          <p:cNvPr id="51" name="Freeform 3"/>
          <p:cNvSpPr/>
          <p:nvPr/>
        </p:nvSpPr>
        <p:spPr>
          <a:xfrm>
            <a:off x="6695261" y="1219994"/>
            <a:ext cx="48816" cy="4836902"/>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6632575" y="1713376"/>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6632575" y="2343491"/>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00B05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6632575" y="28709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6632575" y="338912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16" name="TextBox 1"/>
          <p:cNvSpPr txBox="1"/>
          <p:nvPr/>
        </p:nvSpPr>
        <p:spPr>
          <a:xfrm>
            <a:off x="6048108" y="1626928"/>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3.1</a:t>
            </a:r>
            <a:endParaRPr lang="zh-CN" altLang="en-US" sz="2000" dirty="0">
              <a:solidFill>
                <a:srgbClr val="4197DF"/>
              </a:solidFill>
              <a:latin typeface="+mj-lt"/>
              <a:cs typeface="Microsoft YaHei UI" pitchFamily="18" charset="0"/>
            </a:endParaRPr>
          </a:p>
        </p:txBody>
      </p:sp>
      <p:sp>
        <p:nvSpPr>
          <p:cNvPr id="24" name="TextBox 1"/>
          <p:cNvSpPr txBox="1"/>
          <p:nvPr/>
        </p:nvSpPr>
        <p:spPr>
          <a:xfrm>
            <a:off x="6048108" y="2267291"/>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3.2</a:t>
            </a:r>
            <a:endParaRPr lang="en-US" altLang="zh-CN" sz="2000" dirty="0">
              <a:solidFill>
                <a:srgbClr val="4197DF"/>
              </a:solidFill>
              <a:latin typeface="+mj-lt"/>
              <a:cs typeface="Microsoft YaHei UI" pitchFamily="18" charset="0"/>
            </a:endParaRPr>
          </a:p>
        </p:txBody>
      </p:sp>
      <p:sp>
        <p:nvSpPr>
          <p:cNvPr id="46" name="TextBox 1"/>
          <p:cNvSpPr txBox="1"/>
          <p:nvPr/>
        </p:nvSpPr>
        <p:spPr>
          <a:xfrm>
            <a:off x="545294" y="2704702"/>
            <a:ext cx="1846659" cy="946434"/>
          </a:xfrm>
          <a:prstGeom prst="rect">
            <a:avLst/>
          </a:prstGeom>
          <a:noFill/>
        </p:spPr>
        <p:txBody>
          <a:bodyPr wrap="none" lIns="0" tIns="0" rIns="0" bIns="60981" rtlCol="0">
            <a:spAutoFit/>
          </a:bodyPr>
          <a:lstStyle/>
          <a:p>
            <a:pPr>
              <a:lnSpc>
                <a:spcPts val="6936"/>
              </a:lnSpc>
            </a:pPr>
            <a:r>
              <a:rPr lang="zh-CN" altLang="en-US" sz="3600" dirty="0" smtClean="0">
                <a:solidFill>
                  <a:srgbClr val="4197DF"/>
                </a:solidFill>
                <a:latin typeface="Microsoft YaHei UI" pitchFamily="18" charset="0"/>
                <a:cs typeface="Microsoft YaHei UI" pitchFamily="18" charset="0"/>
              </a:rPr>
              <a:t>内容导航</a:t>
            </a:r>
            <a:endParaRPr lang="en-US" altLang="zh-CN" sz="3600" dirty="0">
              <a:solidFill>
                <a:srgbClr val="4197DF"/>
              </a:solidFill>
              <a:latin typeface="Microsoft YaHei UI" pitchFamily="18" charset="0"/>
              <a:cs typeface="Microsoft YaHei UI" pitchFamily="18" charset="0"/>
            </a:endParaRPr>
          </a:p>
        </p:txBody>
      </p:sp>
      <p:sp>
        <p:nvSpPr>
          <p:cNvPr id="57" name="TextBox 1"/>
          <p:cNvSpPr txBox="1"/>
          <p:nvPr/>
        </p:nvSpPr>
        <p:spPr>
          <a:xfrm>
            <a:off x="545293" y="3518639"/>
            <a:ext cx="1846659" cy="272596"/>
          </a:xfrm>
          <a:prstGeom prst="rect">
            <a:avLst/>
          </a:prstGeom>
          <a:noFill/>
        </p:spPr>
        <p:txBody>
          <a:bodyPr wrap="square" lIns="0" tIns="0" rIns="0" bIns="60981" rtlCol="0">
            <a:spAutoFit/>
          </a:bodyPr>
          <a:lstStyle/>
          <a:p>
            <a:pPr algn="dist">
              <a:lnSpc>
                <a:spcPts val="1601"/>
              </a:lnSpc>
            </a:pPr>
            <a:r>
              <a:rPr lang="en-US" altLang="zh-CN" sz="1900" dirty="0">
                <a:solidFill>
                  <a:srgbClr val="4197DF"/>
                </a:solidFill>
                <a:latin typeface="Times New Roman" pitchFamily="18" charset="0"/>
                <a:cs typeface="Times New Roman" pitchFamily="18" charset="0"/>
              </a:rPr>
              <a:t>CONTENTS</a:t>
            </a:r>
          </a:p>
        </p:txBody>
      </p:sp>
      <p:sp>
        <p:nvSpPr>
          <p:cNvPr id="59" name="矩形 58"/>
          <p:cNvSpPr/>
          <p:nvPr/>
        </p:nvSpPr>
        <p:spPr>
          <a:xfrm>
            <a:off x="518434" y="2201849"/>
            <a:ext cx="1873520" cy="702656"/>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536575" y="7699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575" y="2484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6575" y="405607"/>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6575" y="577057"/>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575" y="71993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36575" y="891381"/>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36575" y="1048544"/>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36575" y="1219994"/>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6575" y="1404371"/>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36575" y="154724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6575" y="1718695"/>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6575" y="1875858"/>
            <a:ext cx="18553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36575" y="2047308"/>
            <a:ext cx="18553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2000250" y="6254294"/>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2381250" y="5840443"/>
            <a:ext cx="674915" cy="10132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3146878" y="6329700"/>
            <a:ext cx="381000" cy="513301"/>
          </a:xfrm>
          <a:prstGeom prst="triangle">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95250" y="5621722"/>
            <a:ext cx="1066800" cy="123197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76300" y="6254294"/>
            <a:ext cx="381000" cy="513301"/>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632575" y="391239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1" name="Freeform 3"/>
          <p:cNvSpPr/>
          <p:nvPr/>
        </p:nvSpPr>
        <p:spPr>
          <a:xfrm>
            <a:off x="6632575" y="44247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2" name="TextBox 1"/>
          <p:cNvSpPr txBox="1"/>
          <p:nvPr/>
        </p:nvSpPr>
        <p:spPr>
          <a:xfrm>
            <a:off x="6048108" y="2828589"/>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3.3</a:t>
            </a:r>
            <a:endParaRPr lang="en-US" altLang="zh-CN" sz="2000" dirty="0">
              <a:solidFill>
                <a:srgbClr val="4197DF"/>
              </a:solidFill>
              <a:latin typeface="+mj-lt"/>
              <a:cs typeface="Microsoft YaHei UI" pitchFamily="18" charset="0"/>
            </a:endParaRPr>
          </a:p>
        </p:txBody>
      </p:sp>
      <p:sp>
        <p:nvSpPr>
          <p:cNvPr id="60" name="Freeform 3"/>
          <p:cNvSpPr/>
          <p:nvPr/>
        </p:nvSpPr>
        <p:spPr>
          <a:xfrm>
            <a:off x="6632575" y="49454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67" name="Freeform 3"/>
          <p:cNvSpPr/>
          <p:nvPr/>
        </p:nvSpPr>
        <p:spPr>
          <a:xfrm>
            <a:off x="6632575" y="5491572"/>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3" name="TextBox 1"/>
          <p:cNvSpPr txBox="1"/>
          <p:nvPr/>
        </p:nvSpPr>
        <p:spPr>
          <a:xfrm>
            <a:off x="6048108" y="3346717"/>
            <a:ext cx="355867" cy="369353"/>
          </a:xfrm>
          <a:prstGeom prst="rect">
            <a:avLst/>
          </a:prstGeom>
          <a:noFill/>
        </p:spPr>
        <p:txBody>
          <a:bodyPr wrap="none" lIns="0" tIns="0" rIns="0" bIns="60981" rtlCol="0">
            <a:spAutoFit/>
          </a:bodyPr>
          <a:lstStyle/>
          <a:p>
            <a:pPr>
              <a:lnSpc>
                <a:spcPts val="2401"/>
              </a:lnSpc>
            </a:pPr>
            <a:r>
              <a:rPr lang="en-US" altLang="zh-CN" sz="2000" dirty="0" smtClean="0">
                <a:solidFill>
                  <a:srgbClr val="4197DF"/>
                </a:solidFill>
                <a:latin typeface="+mj-lt"/>
                <a:cs typeface="Microsoft YaHei UI" pitchFamily="18" charset="0"/>
              </a:rPr>
              <a:t>3.4</a:t>
            </a:r>
            <a:endParaRPr lang="en-US" altLang="zh-CN" sz="2000" dirty="0">
              <a:solidFill>
                <a:srgbClr val="4197DF"/>
              </a:solidFill>
              <a:latin typeface="+mj-lt"/>
              <a:cs typeface="Microsoft YaHei UI" pitchFamily="18" charset="0"/>
            </a:endParaRPr>
          </a:p>
        </p:txBody>
      </p:sp>
      <p:sp>
        <p:nvSpPr>
          <p:cNvPr id="44" name="TextBox 1"/>
          <p:cNvSpPr txBox="1"/>
          <p:nvPr/>
        </p:nvSpPr>
        <p:spPr>
          <a:xfrm>
            <a:off x="7013575" y="3343196"/>
            <a:ext cx="2680221" cy="350886"/>
          </a:xfrm>
          <a:prstGeom prst="rect">
            <a:avLst/>
          </a:prstGeom>
          <a:noFill/>
        </p:spPr>
        <p:txBody>
          <a:bodyPr wrap="none" lIns="0" tIns="0" rIns="0" bIns="60981" rtlCol="0">
            <a:spAutoFit/>
          </a:bodyPr>
          <a:lstStyle/>
          <a:p>
            <a:pPr>
              <a:lnSpc>
                <a:spcPts val="2401"/>
              </a:lnSpc>
            </a:pPr>
            <a:r>
              <a:rPr lang="zh-CN" altLang="en-US" sz="1900" dirty="0">
                <a:solidFill>
                  <a:srgbClr val="656D8D"/>
                </a:solidFill>
                <a:latin typeface="Microsoft YaHei UI" pitchFamily="18" charset="0"/>
                <a:cs typeface="Microsoft YaHei UI" pitchFamily="18" charset="0"/>
              </a:rPr>
              <a:t>数字音频文件的常见格式</a:t>
            </a:r>
          </a:p>
        </p:txBody>
      </p:sp>
    </p:spTree>
    <p:extLst>
      <p:ext uri="{BB962C8B-B14F-4D97-AF65-F5344CB8AC3E}">
        <p14:creationId xmlns:p14="http://schemas.microsoft.com/office/powerpoint/2010/main" val="1160580972"/>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175" y="1905794"/>
            <a:ext cx="12192000" cy="293873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nSpc>
                <a:spcPts val="2401"/>
              </a:lnSpc>
            </a:pPr>
            <a:r>
              <a:rPr lang="en-US" altLang="zh-CN" dirty="0" smtClean="0"/>
              <a:t>3. 3</a:t>
            </a:r>
            <a:r>
              <a:rPr lang="zh-CN" altLang="en-US" dirty="0"/>
              <a:t>音频压缩编码标准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9" name="内容占位符 5"/>
          <p:cNvSpPr txBox="1">
            <a:spLocks/>
          </p:cNvSpPr>
          <p:nvPr/>
        </p:nvSpPr>
        <p:spPr>
          <a:xfrm>
            <a:off x="460375" y="1905794"/>
            <a:ext cx="11125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zh-CN" altLang="en-US" dirty="0">
                <a:solidFill>
                  <a:schemeClr val="bg1"/>
                </a:solidFill>
              </a:rPr>
              <a:t>当前国际上数字音视频标准有两个系列，一个是声音信源编码中的</a:t>
            </a:r>
            <a:r>
              <a:rPr lang="en-US" altLang="zh-CN" dirty="0">
                <a:solidFill>
                  <a:schemeClr val="bg1"/>
                </a:solidFill>
              </a:rPr>
              <a:t>MPEG </a:t>
            </a:r>
            <a:r>
              <a:rPr lang="zh-CN" altLang="en-US" dirty="0">
                <a:solidFill>
                  <a:schemeClr val="bg1"/>
                </a:solidFill>
              </a:rPr>
              <a:t>（</a:t>
            </a:r>
            <a:r>
              <a:rPr lang="en-US" altLang="zh-CN" dirty="0">
                <a:solidFill>
                  <a:schemeClr val="bg1"/>
                </a:solidFill>
              </a:rPr>
              <a:t>Moving Picture Exports Group</a:t>
            </a:r>
            <a:r>
              <a:rPr lang="zh-CN" altLang="en-US" dirty="0">
                <a:solidFill>
                  <a:schemeClr val="bg1"/>
                </a:solidFill>
              </a:rPr>
              <a:t>，活动图像专家组）制定的音频编码，简称</a:t>
            </a:r>
            <a:r>
              <a:rPr lang="en-US" altLang="zh-CN" dirty="0">
                <a:solidFill>
                  <a:schemeClr val="bg1"/>
                </a:solidFill>
              </a:rPr>
              <a:t>MPEG</a:t>
            </a:r>
            <a:r>
              <a:rPr lang="zh-CN" altLang="en-US" dirty="0">
                <a:solidFill>
                  <a:schemeClr val="bg1"/>
                </a:solidFill>
              </a:rPr>
              <a:t>音频。另一个是</a:t>
            </a:r>
            <a:r>
              <a:rPr lang="en-US" altLang="zh-CN" dirty="0">
                <a:solidFill>
                  <a:schemeClr val="bg1"/>
                </a:solidFill>
              </a:rPr>
              <a:t>ATSC</a:t>
            </a:r>
            <a:r>
              <a:rPr lang="zh-CN" altLang="en-US" dirty="0">
                <a:solidFill>
                  <a:schemeClr val="bg1"/>
                </a:solidFill>
              </a:rPr>
              <a:t>（</a:t>
            </a:r>
            <a:r>
              <a:rPr lang="en-US" altLang="zh-CN" dirty="0">
                <a:solidFill>
                  <a:schemeClr val="bg1"/>
                </a:solidFill>
              </a:rPr>
              <a:t>Advanced Television System Committee</a:t>
            </a:r>
            <a:r>
              <a:rPr lang="zh-CN" altLang="en-US" dirty="0">
                <a:solidFill>
                  <a:schemeClr val="bg1"/>
                </a:solidFill>
              </a:rPr>
              <a:t>，先进电视系统委员会）中的</a:t>
            </a:r>
            <a:r>
              <a:rPr lang="en-US" altLang="zh-CN" dirty="0">
                <a:solidFill>
                  <a:schemeClr val="bg1"/>
                </a:solidFill>
              </a:rPr>
              <a:t>Dolby AC-3</a:t>
            </a:r>
            <a:r>
              <a:rPr lang="zh-CN" altLang="en-US" dirty="0">
                <a:solidFill>
                  <a:schemeClr val="bg1"/>
                </a:solidFill>
              </a:rPr>
              <a:t>音频编码</a:t>
            </a:r>
            <a:r>
              <a:rPr lang="zh-CN" altLang="en-US" dirty="0" smtClean="0">
                <a:solidFill>
                  <a:schemeClr val="bg1"/>
                </a:solidFill>
              </a:rPr>
              <a:t>。</a:t>
            </a:r>
            <a:endParaRPr lang="en-US" altLang="zh-CN" dirty="0" smtClean="0">
              <a:solidFill>
                <a:schemeClr val="bg1"/>
              </a:solidFill>
            </a:endParaRPr>
          </a:p>
          <a:p>
            <a:pPr>
              <a:lnSpc>
                <a:spcPct val="150000"/>
              </a:lnSpc>
            </a:pPr>
            <a:r>
              <a:rPr lang="en-US" altLang="zh-CN" dirty="0" smtClean="0">
                <a:solidFill>
                  <a:schemeClr val="bg1"/>
                </a:solidFill>
              </a:rPr>
              <a:t>MPEG</a:t>
            </a:r>
            <a:r>
              <a:rPr lang="zh-CN" altLang="en-US" dirty="0">
                <a:solidFill>
                  <a:schemeClr val="bg1"/>
                </a:solidFill>
              </a:rPr>
              <a:t>音频的应用所涉及的领域广泛，不仅用于数字电视、数字声广播，还有影音光盘、多媒体应用以及网络服务</a:t>
            </a:r>
            <a:r>
              <a:rPr lang="zh-CN" altLang="en-US" dirty="0" smtClean="0">
                <a:solidFill>
                  <a:schemeClr val="bg1"/>
                </a:solidFill>
              </a:rPr>
              <a:t>等。 </a:t>
            </a:r>
            <a:r>
              <a:rPr lang="zh-CN" altLang="en-US" dirty="0">
                <a:solidFill>
                  <a:schemeClr val="bg1"/>
                </a:solidFill>
              </a:rPr>
              <a:t>而</a:t>
            </a:r>
            <a:r>
              <a:rPr lang="en-US" altLang="zh-CN" dirty="0">
                <a:solidFill>
                  <a:schemeClr val="bg1"/>
                </a:solidFill>
              </a:rPr>
              <a:t>Dolby AC-3</a:t>
            </a:r>
            <a:r>
              <a:rPr lang="zh-CN" altLang="en-US" dirty="0">
                <a:solidFill>
                  <a:schemeClr val="bg1"/>
                </a:solidFill>
              </a:rPr>
              <a:t>则仅用于多声道环绕立体声重放，包括</a:t>
            </a:r>
            <a:r>
              <a:rPr lang="en-US" altLang="zh-CN" dirty="0">
                <a:solidFill>
                  <a:schemeClr val="bg1"/>
                </a:solidFill>
              </a:rPr>
              <a:t>DVD</a:t>
            </a:r>
            <a:r>
              <a:rPr lang="zh-CN" altLang="en-US" dirty="0">
                <a:solidFill>
                  <a:schemeClr val="bg1"/>
                </a:solidFill>
              </a:rPr>
              <a:t>影音光盘及</a:t>
            </a:r>
            <a:r>
              <a:rPr lang="en-US" altLang="zh-CN" dirty="0">
                <a:solidFill>
                  <a:schemeClr val="bg1"/>
                </a:solidFill>
              </a:rPr>
              <a:t>ATSC</a:t>
            </a:r>
            <a:r>
              <a:rPr lang="zh-CN" altLang="en-US" dirty="0">
                <a:solidFill>
                  <a:schemeClr val="bg1"/>
                </a:solidFill>
              </a:rPr>
              <a:t>数字电视标准中的音频编码</a:t>
            </a:r>
            <a:r>
              <a:rPr lang="zh-CN" altLang="en-US" dirty="0" smtClean="0">
                <a:solidFill>
                  <a:schemeClr val="bg1"/>
                </a:solidFill>
              </a:rPr>
              <a:t>。</a:t>
            </a:r>
            <a:endParaRPr lang="zh-CN" altLang="en-US" dirty="0" smtClean="0"/>
          </a:p>
          <a:p>
            <a:pPr>
              <a:lnSpc>
                <a:spcPct val="150000"/>
              </a:lnSpc>
            </a:pPr>
            <a:endParaRPr lang="zh-CN" altLang="en-US" dirty="0"/>
          </a:p>
        </p:txBody>
      </p:sp>
    </p:spTree>
    <p:extLst>
      <p:ext uri="{BB962C8B-B14F-4D97-AF65-F5344CB8AC3E}">
        <p14:creationId xmlns:p14="http://schemas.microsoft.com/office/powerpoint/2010/main" val="32506724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8" name="矩形 17"/>
          <p:cNvSpPr/>
          <p:nvPr/>
        </p:nvSpPr>
        <p:spPr>
          <a:xfrm>
            <a:off x="-8809" y="1678366"/>
            <a:ext cx="12192000" cy="2938733"/>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内容占位符 5"/>
          <p:cNvSpPr txBox="1">
            <a:spLocks/>
          </p:cNvSpPr>
          <p:nvPr/>
        </p:nvSpPr>
        <p:spPr>
          <a:xfrm>
            <a:off x="460375" y="1905794"/>
            <a:ext cx="11125200" cy="2746278"/>
          </a:xfrm>
          <a:prstGeom prst="rect">
            <a:avLst/>
          </a:prstGeom>
        </p:spPr>
        <p:txBody>
          <a:bodyPr vert="horz" lIns="121917" tIns="60958" rIns="121917" bIns="60958" rtlCol="0">
            <a:noAutofit/>
          </a:bodyPr>
          <a:lstStyle>
            <a:lvl1pPr marL="457360" indent="-457360" algn="l" defTabSz="1219627" rtl="0" eaLnBrk="1" latinLnBrk="0" hangingPunct="1">
              <a:lnSpc>
                <a:spcPct val="120000"/>
              </a:lnSpc>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947" indent="-381133" algn="l" defTabSz="1219627"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150000"/>
              </a:lnSpc>
            </a:pPr>
            <a:r>
              <a:rPr lang="en-US" altLang="zh-CN" dirty="0">
                <a:solidFill>
                  <a:schemeClr val="bg1"/>
                </a:solidFill>
              </a:rPr>
              <a:t>MPEG</a:t>
            </a:r>
            <a:r>
              <a:rPr lang="zh-CN" altLang="en-US" dirty="0">
                <a:solidFill>
                  <a:schemeClr val="bg1"/>
                </a:solidFill>
              </a:rPr>
              <a:t>的声音数据压缩编码不是依据波形本身的相关性和模拟人的发音器官的特性，而是利用人的听觉系统的特性来达到压缩声音数据的目的，这种压缩编码属于感知编码。</a:t>
            </a:r>
            <a:endParaRPr lang="zh-CN" altLang="en-US" dirty="0" smtClean="0"/>
          </a:p>
          <a:p>
            <a:pPr>
              <a:lnSpc>
                <a:spcPct val="150000"/>
              </a:lnSpc>
            </a:pPr>
            <a:endParaRPr lang="zh-CN" altLang="en-US" dirty="0"/>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0439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MPEG-1(ISO/ IEC 11172)</a:t>
            </a:r>
          </a:p>
          <a:p>
            <a:pPr>
              <a:buFont typeface="Wingdings" pitchFamily="2" charset="2"/>
              <a:buChar char="ü"/>
            </a:pPr>
            <a:r>
              <a:rPr lang="en-US" altLang="zh-CN" dirty="0">
                <a:solidFill>
                  <a:schemeClr val="tx1"/>
                </a:solidFill>
              </a:rPr>
              <a:t> </a:t>
            </a:r>
            <a:r>
              <a:rPr lang="zh-CN" altLang="en-US" dirty="0">
                <a:solidFill>
                  <a:schemeClr val="tx1"/>
                </a:solidFill>
              </a:rPr>
              <a:t>层</a:t>
            </a:r>
            <a:r>
              <a:rPr lang="en-US" altLang="zh-CN" dirty="0">
                <a:solidFill>
                  <a:schemeClr val="tx1"/>
                </a:solidFill>
              </a:rPr>
              <a:t>I, VCD </a:t>
            </a:r>
            <a:r>
              <a:rPr lang="zh-CN" altLang="en-US" dirty="0">
                <a:solidFill>
                  <a:schemeClr val="tx1"/>
                </a:solidFill>
              </a:rPr>
              <a:t>中使用</a:t>
            </a:r>
          </a:p>
          <a:p>
            <a:pPr>
              <a:buFont typeface="Wingdings" pitchFamily="2" charset="2"/>
              <a:buChar char="ü"/>
            </a:pPr>
            <a:r>
              <a:rPr lang="zh-CN" altLang="en-US" dirty="0">
                <a:solidFill>
                  <a:schemeClr val="tx1"/>
                </a:solidFill>
              </a:rPr>
              <a:t>层</a:t>
            </a:r>
            <a:r>
              <a:rPr lang="en-US" altLang="zh-CN" dirty="0">
                <a:solidFill>
                  <a:schemeClr val="tx1"/>
                </a:solidFill>
              </a:rPr>
              <a:t>II(</a:t>
            </a:r>
            <a:r>
              <a:rPr lang="zh-CN" altLang="en-US" dirty="0">
                <a:solidFill>
                  <a:schemeClr val="tx1"/>
                </a:solidFill>
              </a:rPr>
              <a:t>即</a:t>
            </a:r>
            <a:r>
              <a:rPr lang="en-US" altLang="zh-CN" dirty="0">
                <a:solidFill>
                  <a:schemeClr val="tx1"/>
                </a:solidFill>
              </a:rPr>
              <a:t>MUSICAM, (</a:t>
            </a:r>
            <a:r>
              <a:rPr lang="zh-CN" altLang="en-US" dirty="0">
                <a:solidFill>
                  <a:schemeClr val="tx1"/>
                </a:solidFill>
              </a:rPr>
              <a:t>掩蔽型通用子带综合编码和复用</a:t>
            </a:r>
            <a:r>
              <a:rPr lang="en-US" altLang="zh-CN" dirty="0">
                <a:solidFill>
                  <a:schemeClr val="tx1"/>
                </a:solidFill>
              </a:rPr>
              <a:t>)</a:t>
            </a:r>
            <a:r>
              <a:rPr lang="zh-CN" altLang="en-US" dirty="0">
                <a:solidFill>
                  <a:schemeClr val="tx1"/>
                </a:solidFill>
              </a:rPr>
              <a:t>又称</a:t>
            </a:r>
            <a:r>
              <a:rPr lang="en-US" altLang="zh-CN" dirty="0">
                <a:solidFill>
                  <a:schemeClr val="tx1"/>
                </a:solidFill>
              </a:rPr>
              <a:t>MP2),</a:t>
            </a:r>
            <a:r>
              <a:rPr lang="zh-CN" altLang="en-US" dirty="0">
                <a:solidFill>
                  <a:schemeClr val="tx1"/>
                </a:solidFill>
              </a:rPr>
              <a:t>在数字演播室、</a:t>
            </a:r>
            <a:r>
              <a:rPr lang="en-US" altLang="zh-CN" dirty="0">
                <a:solidFill>
                  <a:schemeClr val="tx1"/>
                </a:solidFill>
              </a:rPr>
              <a:t>DAB</a:t>
            </a:r>
            <a:r>
              <a:rPr lang="zh-CN" altLang="en-US" dirty="0">
                <a:solidFill>
                  <a:schemeClr val="tx1"/>
                </a:solidFill>
              </a:rPr>
              <a:t>、</a:t>
            </a:r>
            <a:r>
              <a:rPr lang="en-US" altLang="zh-CN" dirty="0">
                <a:solidFill>
                  <a:schemeClr val="tx1"/>
                </a:solidFill>
              </a:rPr>
              <a:t>DVB </a:t>
            </a:r>
            <a:r>
              <a:rPr lang="zh-CN" altLang="en-US" dirty="0">
                <a:solidFill>
                  <a:schemeClr val="tx1"/>
                </a:solidFill>
              </a:rPr>
              <a:t>等数字节目的制作、交换、存储、传送中得到广泛应用</a:t>
            </a:r>
            <a:r>
              <a:rPr lang="en-US" altLang="zh-CN" dirty="0">
                <a:solidFill>
                  <a:schemeClr val="tx1"/>
                </a:solidFill>
              </a:rPr>
              <a:t>;</a:t>
            </a:r>
          </a:p>
          <a:p>
            <a:pPr>
              <a:buFont typeface="Wingdings" pitchFamily="2" charset="2"/>
              <a:buChar char="ü"/>
            </a:pPr>
            <a:r>
              <a:rPr lang="zh-CN" altLang="en-US" dirty="0">
                <a:solidFill>
                  <a:schemeClr val="tx1"/>
                </a:solidFill>
              </a:rPr>
              <a:t>层</a:t>
            </a:r>
            <a:r>
              <a:rPr lang="en-US" altLang="zh-CN" dirty="0">
                <a:solidFill>
                  <a:schemeClr val="tx1"/>
                </a:solidFill>
              </a:rPr>
              <a:t>III(</a:t>
            </a:r>
            <a:r>
              <a:rPr lang="zh-CN" altLang="en-US" dirty="0">
                <a:solidFill>
                  <a:schemeClr val="tx1"/>
                </a:solidFill>
              </a:rPr>
              <a:t>又称</a:t>
            </a:r>
            <a:r>
              <a:rPr lang="en-US" altLang="zh-CN" dirty="0">
                <a:solidFill>
                  <a:schemeClr val="tx1"/>
                </a:solidFill>
              </a:rPr>
              <a:t>MP3),</a:t>
            </a:r>
            <a:r>
              <a:rPr lang="zh-CN" altLang="en-US" dirty="0">
                <a:solidFill>
                  <a:schemeClr val="tx1"/>
                </a:solidFill>
              </a:rPr>
              <a:t>在综合</a:t>
            </a:r>
            <a:r>
              <a:rPr lang="en-US" altLang="zh-CN" dirty="0">
                <a:solidFill>
                  <a:schemeClr val="tx1"/>
                </a:solidFill>
              </a:rPr>
              <a:t>MUSICAM </a:t>
            </a:r>
            <a:r>
              <a:rPr lang="zh-CN" altLang="en-US" dirty="0">
                <a:solidFill>
                  <a:schemeClr val="tx1"/>
                </a:solidFill>
              </a:rPr>
              <a:t>和</a:t>
            </a:r>
            <a:r>
              <a:rPr lang="en-US" altLang="zh-CN" dirty="0">
                <a:solidFill>
                  <a:schemeClr val="tx1"/>
                </a:solidFill>
              </a:rPr>
              <a:t>ASPEC(</a:t>
            </a:r>
            <a:r>
              <a:rPr lang="zh-CN" altLang="en-US" dirty="0">
                <a:solidFill>
                  <a:schemeClr val="tx1"/>
                </a:solidFill>
              </a:rPr>
              <a:t>高质量音乐信号自适应谱感知熵编码</a:t>
            </a:r>
            <a:r>
              <a:rPr lang="en-US" altLang="zh-CN" dirty="0">
                <a:solidFill>
                  <a:schemeClr val="tx1"/>
                </a:solidFill>
              </a:rPr>
              <a:t>)</a:t>
            </a:r>
            <a:r>
              <a:rPr lang="zh-CN" altLang="en-US" dirty="0">
                <a:solidFill>
                  <a:schemeClr val="tx1"/>
                </a:solidFill>
              </a:rPr>
              <a:t>优点的基础上提出的混合压缩技术</a:t>
            </a:r>
            <a:r>
              <a:rPr lang="en-US" altLang="zh-CN" dirty="0">
                <a:solidFill>
                  <a:schemeClr val="tx1"/>
                </a:solidFill>
              </a:rPr>
              <a:t>,</a:t>
            </a:r>
            <a:r>
              <a:rPr lang="zh-CN" altLang="en-US" dirty="0">
                <a:solidFill>
                  <a:schemeClr val="tx1"/>
                </a:solidFill>
              </a:rPr>
              <a:t>应用于网络广播。</a:t>
            </a:r>
          </a:p>
          <a:p>
            <a:r>
              <a:rPr lang="zh-CN" altLang="en-US" dirty="0">
                <a:solidFill>
                  <a:schemeClr val="tx1"/>
                </a:solidFill>
              </a:rPr>
              <a:t>任何一个</a:t>
            </a:r>
            <a:r>
              <a:rPr lang="en-US" altLang="zh-CN" dirty="0">
                <a:solidFill>
                  <a:schemeClr val="tx1"/>
                </a:solidFill>
              </a:rPr>
              <a:t>MPEG-1 </a:t>
            </a:r>
            <a:r>
              <a:rPr lang="zh-CN" altLang="en-US" dirty="0">
                <a:solidFill>
                  <a:schemeClr val="tx1"/>
                </a:solidFill>
              </a:rPr>
              <a:t>音频码流帧结构的同步头中都有一个</a:t>
            </a:r>
            <a:r>
              <a:rPr lang="en-US" altLang="zh-CN" dirty="0">
                <a:solidFill>
                  <a:schemeClr val="tx1"/>
                </a:solidFill>
              </a:rPr>
              <a:t>2 bit </a:t>
            </a:r>
            <a:r>
              <a:rPr lang="zh-CN" altLang="en-US" dirty="0">
                <a:solidFill>
                  <a:schemeClr val="tx1"/>
                </a:solidFill>
              </a:rPr>
              <a:t>的层代码字段</a:t>
            </a:r>
            <a:r>
              <a:rPr lang="en-US" altLang="zh-CN" dirty="0">
                <a:solidFill>
                  <a:schemeClr val="tx1"/>
                </a:solidFill>
              </a:rPr>
              <a:t>(Layer Field)</a:t>
            </a:r>
            <a:r>
              <a:rPr lang="zh-CN" altLang="en-US" dirty="0">
                <a:solidFill>
                  <a:schemeClr val="tx1"/>
                </a:solidFill>
              </a:rPr>
              <a:t>用来指出所用的算法是哪一个层次。</a:t>
            </a:r>
          </a:p>
          <a:p>
            <a:endParaRPr lang="en-US" altLang="zh-CN" dirty="0" smtClean="0"/>
          </a:p>
        </p:txBody>
      </p:sp>
      <p:sp>
        <p:nvSpPr>
          <p:cNvPr id="2" name="矩形 1"/>
          <p:cNvSpPr/>
          <p:nvPr/>
        </p:nvSpPr>
        <p:spPr>
          <a:xfrm>
            <a:off x="823563" y="988779"/>
            <a:ext cx="3312125"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音频压缩编码标准</a:t>
            </a:r>
          </a:p>
        </p:txBody>
      </p:sp>
    </p:spTree>
    <p:extLst>
      <p:ext uri="{BB962C8B-B14F-4D97-AF65-F5344CB8AC3E}">
        <p14:creationId xmlns:p14="http://schemas.microsoft.com/office/powerpoint/2010/main" val="31197634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544115"/>
            <a:ext cx="114300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MPEG-1 </a:t>
            </a:r>
            <a:r>
              <a:rPr lang="zh-CN" altLang="en-US" dirty="0">
                <a:solidFill>
                  <a:schemeClr val="tx1"/>
                </a:solidFill>
              </a:rPr>
              <a:t>音频压缩的基础是量化。虽然量化会带来失真</a:t>
            </a:r>
            <a:r>
              <a:rPr lang="en-US" altLang="zh-CN" dirty="0">
                <a:solidFill>
                  <a:schemeClr val="tx1"/>
                </a:solidFill>
              </a:rPr>
              <a:t>,</a:t>
            </a:r>
            <a:r>
              <a:rPr lang="zh-CN" altLang="en-US" dirty="0">
                <a:solidFill>
                  <a:schemeClr val="tx1"/>
                </a:solidFill>
              </a:rPr>
              <a:t>但是</a:t>
            </a:r>
            <a:r>
              <a:rPr lang="en-US" altLang="zh-CN" dirty="0">
                <a:solidFill>
                  <a:schemeClr val="tx1"/>
                </a:solidFill>
              </a:rPr>
              <a:t>MPEG-1 </a:t>
            </a:r>
            <a:r>
              <a:rPr lang="zh-CN" altLang="en-US" dirty="0">
                <a:solidFill>
                  <a:schemeClr val="tx1"/>
                </a:solidFill>
              </a:rPr>
              <a:t>音频标准要求量化失真对于人耳来说是感觉不到的。</a:t>
            </a:r>
          </a:p>
          <a:p>
            <a:pPr>
              <a:buFont typeface="Wingdings" pitchFamily="2" charset="2"/>
              <a:buChar char="ü"/>
            </a:pPr>
            <a:r>
              <a:rPr lang="zh-CN" altLang="en-US" dirty="0">
                <a:solidFill>
                  <a:srgbClr val="00B050"/>
                </a:solidFill>
              </a:rPr>
              <a:t>实验表明</a:t>
            </a:r>
            <a:r>
              <a:rPr lang="en-US" altLang="zh-CN" dirty="0">
                <a:solidFill>
                  <a:srgbClr val="00B050"/>
                </a:solidFill>
              </a:rPr>
              <a:t>,</a:t>
            </a:r>
            <a:r>
              <a:rPr lang="zh-CN" altLang="en-US" dirty="0">
                <a:solidFill>
                  <a:srgbClr val="00B050"/>
                </a:solidFill>
              </a:rPr>
              <a:t>采样频率为</a:t>
            </a:r>
            <a:r>
              <a:rPr lang="en-US" altLang="zh-CN" dirty="0">
                <a:solidFill>
                  <a:srgbClr val="00B050"/>
                </a:solidFill>
              </a:rPr>
              <a:t>48 kHz</a:t>
            </a:r>
            <a:r>
              <a:rPr lang="zh-CN" altLang="en-US" dirty="0">
                <a:solidFill>
                  <a:srgbClr val="00B050"/>
                </a:solidFill>
              </a:rPr>
              <a:t>、采样值精度为</a:t>
            </a:r>
            <a:r>
              <a:rPr lang="en-US" altLang="zh-CN" dirty="0">
                <a:solidFill>
                  <a:srgbClr val="00B050"/>
                </a:solidFill>
              </a:rPr>
              <a:t>16 bit </a:t>
            </a:r>
            <a:r>
              <a:rPr lang="zh-CN" altLang="en-US" dirty="0">
                <a:solidFill>
                  <a:srgbClr val="00B050"/>
                </a:solidFill>
              </a:rPr>
              <a:t>的立体声声音数据压缩到</a:t>
            </a:r>
            <a:r>
              <a:rPr lang="en-US" altLang="zh-CN" dirty="0">
                <a:solidFill>
                  <a:srgbClr val="00B050"/>
                </a:solidFill>
              </a:rPr>
              <a:t>256 </a:t>
            </a:r>
            <a:r>
              <a:rPr lang="en-US" altLang="zh-CN" dirty="0" err="1">
                <a:solidFill>
                  <a:srgbClr val="00B050"/>
                </a:solidFill>
              </a:rPr>
              <a:t>kbit</a:t>
            </a:r>
            <a:r>
              <a:rPr lang="en-US" altLang="zh-CN" dirty="0">
                <a:solidFill>
                  <a:srgbClr val="00B050"/>
                </a:solidFill>
              </a:rPr>
              <a:t>/ s </a:t>
            </a:r>
            <a:r>
              <a:rPr lang="zh-CN" altLang="en-US" dirty="0">
                <a:solidFill>
                  <a:srgbClr val="00B050"/>
                </a:solidFill>
              </a:rPr>
              <a:t>时</a:t>
            </a:r>
            <a:r>
              <a:rPr lang="en-US" altLang="zh-CN" dirty="0">
                <a:solidFill>
                  <a:srgbClr val="00B050"/>
                </a:solidFill>
              </a:rPr>
              <a:t>,</a:t>
            </a:r>
            <a:r>
              <a:rPr lang="zh-CN" altLang="en-US" dirty="0">
                <a:solidFill>
                  <a:srgbClr val="00B050"/>
                </a:solidFill>
              </a:rPr>
              <a:t>即在</a:t>
            </a:r>
            <a:r>
              <a:rPr lang="en-US" altLang="zh-CN" dirty="0">
                <a:solidFill>
                  <a:srgbClr val="00B050"/>
                </a:solidFill>
              </a:rPr>
              <a:t>6 ︰ 1 </a:t>
            </a:r>
            <a:r>
              <a:rPr lang="zh-CN" altLang="en-US" dirty="0">
                <a:solidFill>
                  <a:srgbClr val="00B050"/>
                </a:solidFill>
              </a:rPr>
              <a:t>的压缩比下</a:t>
            </a:r>
            <a:r>
              <a:rPr lang="en-US" altLang="zh-CN" dirty="0">
                <a:solidFill>
                  <a:srgbClr val="00B050"/>
                </a:solidFill>
              </a:rPr>
              <a:t>,</a:t>
            </a:r>
            <a:r>
              <a:rPr lang="zh-CN" altLang="en-US" dirty="0">
                <a:solidFill>
                  <a:srgbClr val="00B050"/>
                </a:solidFill>
              </a:rPr>
              <a:t>即使是专业测试员也很难分辨出是原始音频还是编码压缩后复原出的音频信号</a:t>
            </a:r>
            <a:r>
              <a:rPr lang="zh-CN" altLang="en-US" dirty="0" smtClean="0">
                <a:solidFill>
                  <a:srgbClr val="00B050"/>
                </a:solidFill>
              </a:rPr>
              <a:t>。</a:t>
            </a:r>
            <a:endParaRPr lang="en-US" altLang="zh-CN" dirty="0" smtClean="0">
              <a:solidFill>
                <a:srgbClr val="00B050"/>
              </a:solidFill>
            </a:endParaRPr>
          </a:p>
          <a:p>
            <a:r>
              <a:rPr lang="en-US" altLang="zh-CN" dirty="0">
                <a:solidFill>
                  <a:schemeClr val="tx1"/>
                </a:solidFill>
              </a:rPr>
              <a:t>MPEG-1 </a:t>
            </a:r>
            <a:r>
              <a:rPr lang="zh-CN" altLang="en-US" dirty="0">
                <a:solidFill>
                  <a:schemeClr val="tx1"/>
                </a:solidFill>
              </a:rPr>
              <a:t>音频使用感知音频编码来达到既压缩音频数据又尽可能保证音质的目的</a:t>
            </a:r>
            <a:r>
              <a:rPr lang="zh-CN" altLang="en-US" dirty="0" smtClean="0">
                <a:solidFill>
                  <a:srgbClr val="00B050"/>
                </a:solidFill>
              </a:rPr>
              <a:t>。</a:t>
            </a:r>
            <a:endParaRPr lang="en-US" altLang="zh-CN" dirty="0" smtClean="0">
              <a:solidFill>
                <a:srgbClr val="00B050"/>
              </a:solidFill>
            </a:endParaRPr>
          </a:p>
          <a:p>
            <a:pPr>
              <a:buFont typeface="Wingdings" pitchFamily="2" charset="2"/>
              <a:buChar char="ü"/>
            </a:pPr>
            <a:r>
              <a:rPr lang="zh-CN" altLang="en-US" dirty="0" smtClean="0">
                <a:solidFill>
                  <a:srgbClr val="00B050"/>
                </a:solidFill>
              </a:rPr>
              <a:t> </a:t>
            </a:r>
            <a:r>
              <a:rPr lang="zh-CN" altLang="en-US" dirty="0">
                <a:solidFill>
                  <a:srgbClr val="00B050"/>
                </a:solidFill>
              </a:rPr>
              <a:t>感知音频编码的理论依据是听觉系统的掩蔽效应</a:t>
            </a:r>
            <a:r>
              <a:rPr lang="zh-CN" altLang="en-US" dirty="0" smtClean="0">
                <a:solidFill>
                  <a:srgbClr val="00B050"/>
                </a:solidFill>
              </a:rPr>
              <a:t>，基本</a:t>
            </a:r>
            <a:r>
              <a:rPr lang="zh-CN" altLang="en-US" dirty="0">
                <a:solidFill>
                  <a:srgbClr val="00B050"/>
                </a:solidFill>
              </a:rPr>
              <a:t>思想是在编码过程中保留有用的信息而丢掉被掩蔽的信号</a:t>
            </a:r>
            <a:r>
              <a:rPr lang="zh-CN" altLang="en-US" dirty="0" smtClean="0">
                <a:solidFill>
                  <a:srgbClr val="00B050"/>
                </a:solidFill>
              </a:rPr>
              <a:t>，经</a:t>
            </a:r>
            <a:r>
              <a:rPr lang="zh-CN" altLang="en-US" dirty="0">
                <a:solidFill>
                  <a:srgbClr val="00B050"/>
                </a:solidFill>
              </a:rPr>
              <a:t>编解码之后重构的音频信号与编码之前的原始音频信号不完全相同，但人的听觉系统很难感觉到它们之间的差别。 也就是说，对听觉系统来说这种压缩是无损压缩</a:t>
            </a:r>
          </a:p>
          <a:p>
            <a:endParaRPr lang="en-US" altLang="zh-CN" dirty="0" smtClean="0"/>
          </a:p>
        </p:txBody>
      </p:sp>
      <p:sp>
        <p:nvSpPr>
          <p:cNvPr id="2" name="矩形 1"/>
          <p:cNvSpPr/>
          <p:nvPr/>
        </p:nvSpPr>
        <p:spPr>
          <a:xfrm>
            <a:off x="823563" y="988779"/>
            <a:ext cx="3312125"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音频压缩编码标准</a:t>
            </a:r>
          </a:p>
        </p:txBody>
      </p:sp>
    </p:spTree>
    <p:extLst>
      <p:ext uri="{BB962C8B-B14F-4D97-AF65-F5344CB8AC3E}">
        <p14:creationId xmlns:p14="http://schemas.microsoft.com/office/powerpoint/2010/main" val="35262839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430000"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MPEG-1 </a:t>
            </a:r>
            <a:r>
              <a:rPr lang="zh-CN" altLang="en-US" dirty="0">
                <a:solidFill>
                  <a:schemeClr val="tx1"/>
                </a:solidFill>
              </a:rPr>
              <a:t>音频码流按照规定构成“帧</a:t>
            </a:r>
            <a:r>
              <a:rPr lang="en-US" altLang="zh-CN" dirty="0">
                <a:solidFill>
                  <a:schemeClr val="tx1"/>
                </a:solidFill>
              </a:rPr>
              <a:t>( Frame)” </a:t>
            </a:r>
            <a:r>
              <a:rPr lang="zh-CN" altLang="en-US" dirty="0">
                <a:solidFill>
                  <a:schemeClr val="tx1"/>
                </a:solidFill>
              </a:rPr>
              <a:t>的</a:t>
            </a:r>
            <a:r>
              <a:rPr lang="zh-CN" altLang="en-US" dirty="0" smtClean="0">
                <a:solidFill>
                  <a:schemeClr val="tx1"/>
                </a:solidFill>
              </a:rPr>
              <a:t>格式</a:t>
            </a:r>
            <a:endParaRPr lang="en-US" altLang="zh-CN" dirty="0" smtClean="0">
              <a:solidFill>
                <a:schemeClr val="tx1"/>
              </a:solidFill>
            </a:endParaRPr>
          </a:p>
          <a:p>
            <a:pPr>
              <a:buFont typeface="Wingdings" pitchFamily="2" charset="2"/>
              <a:buChar char="ü"/>
            </a:pPr>
            <a:r>
              <a:rPr lang="zh-CN" altLang="en-US" dirty="0" smtClean="0">
                <a:solidFill>
                  <a:srgbClr val="00B050"/>
                </a:solidFill>
              </a:rPr>
              <a:t>层</a:t>
            </a:r>
            <a:r>
              <a:rPr lang="en-US" altLang="zh-CN" dirty="0">
                <a:solidFill>
                  <a:srgbClr val="00B050"/>
                </a:solidFill>
              </a:rPr>
              <a:t>I</a:t>
            </a:r>
            <a:r>
              <a:rPr lang="zh-CN" altLang="en-US" dirty="0">
                <a:solidFill>
                  <a:srgbClr val="00B050"/>
                </a:solidFill>
              </a:rPr>
              <a:t>的每帧包含 </a:t>
            </a:r>
            <a:r>
              <a:rPr lang="en-US" altLang="zh-CN" dirty="0">
                <a:solidFill>
                  <a:srgbClr val="00B050"/>
                </a:solidFill>
              </a:rPr>
              <a:t>384 </a:t>
            </a:r>
            <a:r>
              <a:rPr lang="zh-CN" altLang="en-US" dirty="0">
                <a:solidFill>
                  <a:srgbClr val="00B050"/>
                </a:solidFill>
              </a:rPr>
              <a:t>个采样值的码字，</a:t>
            </a:r>
            <a:r>
              <a:rPr lang="en-US" altLang="zh-CN" dirty="0">
                <a:solidFill>
                  <a:srgbClr val="00B050"/>
                </a:solidFill>
              </a:rPr>
              <a:t>384 </a:t>
            </a:r>
            <a:r>
              <a:rPr lang="zh-CN" altLang="en-US" dirty="0">
                <a:solidFill>
                  <a:srgbClr val="00B050"/>
                </a:solidFill>
              </a:rPr>
              <a:t>个采样值来自 </a:t>
            </a:r>
            <a:r>
              <a:rPr lang="en-US" altLang="zh-CN" dirty="0">
                <a:solidFill>
                  <a:srgbClr val="00B050"/>
                </a:solidFill>
              </a:rPr>
              <a:t>32 </a:t>
            </a:r>
            <a:r>
              <a:rPr lang="zh-CN" altLang="en-US" dirty="0">
                <a:solidFill>
                  <a:srgbClr val="00B050"/>
                </a:solidFill>
              </a:rPr>
              <a:t>个子带，每个子带包含 </a:t>
            </a:r>
            <a:r>
              <a:rPr lang="en-US" altLang="zh-CN" dirty="0">
                <a:solidFill>
                  <a:srgbClr val="00B050"/>
                </a:solidFill>
              </a:rPr>
              <a:t>12 </a:t>
            </a:r>
            <a:r>
              <a:rPr lang="zh-CN" altLang="en-US" dirty="0">
                <a:solidFill>
                  <a:srgbClr val="00B050"/>
                </a:solidFill>
              </a:rPr>
              <a:t>个采样值</a:t>
            </a:r>
            <a:r>
              <a:rPr lang="zh-CN" altLang="en-US" dirty="0" smtClean="0">
                <a:solidFill>
                  <a:srgbClr val="00B050"/>
                </a:solidFill>
              </a:rPr>
              <a:t>。</a:t>
            </a:r>
            <a:endParaRPr lang="en-US" altLang="zh-CN" dirty="0" smtClean="0">
              <a:solidFill>
                <a:srgbClr val="00B050"/>
              </a:solidFill>
            </a:endParaRPr>
          </a:p>
          <a:p>
            <a:pPr>
              <a:buFont typeface="Wingdings" pitchFamily="2" charset="2"/>
              <a:buChar char="ü"/>
            </a:pPr>
            <a:r>
              <a:rPr lang="zh-CN" altLang="en-US" dirty="0" smtClean="0">
                <a:solidFill>
                  <a:srgbClr val="00B050"/>
                </a:solidFill>
              </a:rPr>
              <a:t>层</a:t>
            </a:r>
            <a:r>
              <a:rPr lang="en-US" altLang="zh-CN" dirty="0">
                <a:solidFill>
                  <a:srgbClr val="00B050"/>
                </a:solidFill>
              </a:rPr>
              <a:t>Ⅱ</a:t>
            </a:r>
            <a:r>
              <a:rPr lang="zh-CN" altLang="en-US" dirty="0">
                <a:solidFill>
                  <a:srgbClr val="00B050"/>
                </a:solidFill>
              </a:rPr>
              <a:t>和层</a:t>
            </a:r>
            <a:r>
              <a:rPr lang="en-US" altLang="zh-CN" dirty="0">
                <a:solidFill>
                  <a:srgbClr val="00B050"/>
                </a:solidFill>
              </a:rPr>
              <a:t>Ⅲ</a:t>
            </a:r>
            <a:r>
              <a:rPr lang="zh-CN" altLang="en-US" dirty="0">
                <a:solidFill>
                  <a:srgbClr val="00B050"/>
                </a:solidFill>
              </a:rPr>
              <a:t>的每帧包含</a:t>
            </a:r>
            <a:r>
              <a:rPr lang="en-US" altLang="zh-CN" dirty="0">
                <a:solidFill>
                  <a:srgbClr val="00B050"/>
                </a:solidFill>
              </a:rPr>
              <a:t>1 152</a:t>
            </a:r>
            <a:r>
              <a:rPr lang="zh-CN" altLang="en-US" dirty="0">
                <a:solidFill>
                  <a:srgbClr val="00B050"/>
                </a:solidFill>
              </a:rPr>
              <a:t>个采样值的码字，每个子带包含 </a:t>
            </a:r>
            <a:r>
              <a:rPr lang="en-US" altLang="zh-CN" dirty="0">
                <a:solidFill>
                  <a:srgbClr val="00B050"/>
                </a:solidFill>
              </a:rPr>
              <a:t>36 </a:t>
            </a:r>
            <a:r>
              <a:rPr lang="zh-CN" altLang="en-US" dirty="0">
                <a:solidFill>
                  <a:srgbClr val="00B050"/>
                </a:solidFill>
              </a:rPr>
              <a:t>个采样值</a:t>
            </a:r>
            <a:r>
              <a:rPr lang="zh-CN" altLang="en-US" dirty="0" smtClean="0">
                <a:solidFill>
                  <a:srgbClr val="00B050"/>
                </a:solidFill>
              </a:rPr>
              <a:t>。</a:t>
            </a:r>
            <a:endParaRPr lang="zh-CN" altLang="en-US" dirty="0">
              <a:solidFill>
                <a:schemeClr val="tx1"/>
              </a:solidFill>
            </a:endParaRPr>
          </a:p>
          <a:p>
            <a:pPr>
              <a:buFont typeface="Wingdings" pitchFamily="2" charset="2"/>
              <a:buChar char="ü"/>
            </a:pPr>
            <a:endParaRPr lang="en-US" altLang="zh-CN" dirty="0" smtClean="0"/>
          </a:p>
        </p:txBody>
      </p:sp>
      <p:sp>
        <p:nvSpPr>
          <p:cNvPr id="2" name="矩形 1"/>
          <p:cNvSpPr/>
          <p:nvPr/>
        </p:nvSpPr>
        <p:spPr>
          <a:xfrm>
            <a:off x="823563" y="988779"/>
            <a:ext cx="3312125"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音频压缩编码标准</a:t>
            </a:r>
          </a:p>
        </p:txBody>
      </p:sp>
    </p:spTree>
    <p:extLst>
      <p:ext uri="{BB962C8B-B14F-4D97-AF65-F5344CB8AC3E}">
        <p14:creationId xmlns:p14="http://schemas.microsoft.com/office/powerpoint/2010/main" val="3157438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幅度分布的非</a:t>
            </a:r>
            <a:r>
              <a:rPr lang="zh-CN" altLang="en-US" dirty="0" smtClean="0">
                <a:solidFill>
                  <a:schemeClr val="tx1"/>
                </a:solidFill>
              </a:rPr>
              <a:t>均匀性</a:t>
            </a:r>
            <a:endParaRPr lang="en-US" altLang="zh-CN" dirty="0" smtClean="0">
              <a:solidFill>
                <a:schemeClr val="tx1"/>
              </a:solidFill>
            </a:endParaRPr>
          </a:p>
          <a:p>
            <a:r>
              <a:rPr lang="zh-CN" altLang="en-US" dirty="0">
                <a:solidFill>
                  <a:srgbClr val="FF0000"/>
                </a:solidFill>
              </a:rPr>
              <a:t>样值间的</a:t>
            </a:r>
            <a:r>
              <a:rPr lang="zh-CN" altLang="en-US" dirty="0" smtClean="0">
                <a:solidFill>
                  <a:srgbClr val="FF0000"/>
                </a:solidFill>
              </a:rPr>
              <a:t>相关性</a:t>
            </a:r>
            <a:endParaRPr lang="en-US" altLang="zh-CN" dirty="0" smtClean="0">
              <a:solidFill>
                <a:srgbClr val="FF0000"/>
              </a:solidFill>
            </a:endParaRPr>
          </a:p>
          <a:p>
            <a:r>
              <a:rPr lang="zh-CN" altLang="en-US" dirty="0"/>
              <a:t>周期之间的</a:t>
            </a:r>
            <a:r>
              <a:rPr lang="zh-CN" altLang="en-US" dirty="0" smtClean="0"/>
              <a:t>相关性</a:t>
            </a:r>
            <a:endParaRPr lang="en-US" altLang="zh-CN" dirty="0" smtClean="0"/>
          </a:p>
          <a:p>
            <a:r>
              <a:rPr lang="zh-CN" altLang="en-US" dirty="0"/>
              <a:t>基音之间的</a:t>
            </a:r>
            <a:r>
              <a:rPr lang="zh-CN" altLang="en-US" dirty="0" smtClean="0"/>
              <a:t>相关性</a:t>
            </a:r>
            <a:endParaRPr lang="en-US" altLang="zh-CN" dirty="0" smtClean="0"/>
          </a:p>
          <a:p>
            <a:r>
              <a:rPr lang="zh-CN" altLang="en-US" dirty="0"/>
              <a:t>静止</a:t>
            </a:r>
            <a:r>
              <a:rPr lang="zh-CN" altLang="en-US" dirty="0" smtClean="0"/>
              <a:t>系数</a:t>
            </a:r>
            <a:endParaRPr lang="en-US" altLang="zh-CN" dirty="0" smtClean="0"/>
          </a:p>
          <a:p>
            <a:r>
              <a:rPr lang="zh-CN" altLang="en-US" dirty="0"/>
              <a:t>长时自相关函数</a:t>
            </a:r>
            <a:endParaRPr lang="en-US" altLang="zh-CN" dirty="0" smtClean="0"/>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对语音波形的分析表明，相邻样值之间存在很强的相关性。 当采样频率为 </a:t>
            </a:r>
            <a:r>
              <a:rPr lang="en-US" altLang="zh-CN" dirty="0">
                <a:solidFill>
                  <a:schemeClr val="accent1">
                    <a:lumMod val="75000"/>
                  </a:schemeClr>
                </a:solidFill>
              </a:rPr>
              <a:t>8 kHz </a:t>
            </a:r>
            <a:r>
              <a:rPr lang="zh-CN" altLang="en-US" dirty="0">
                <a:solidFill>
                  <a:schemeClr val="accent1">
                    <a:lumMod val="75000"/>
                  </a:schemeClr>
                </a:solidFill>
              </a:rPr>
              <a:t>时，相邻样值之间的相关系数大于 </a:t>
            </a:r>
            <a:r>
              <a:rPr lang="en-US" altLang="zh-CN" dirty="0">
                <a:solidFill>
                  <a:schemeClr val="accent1">
                    <a:lumMod val="75000"/>
                  </a:schemeClr>
                </a:solidFill>
              </a:rPr>
              <a:t>0. 85</a:t>
            </a:r>
            <a:r>
              <a:rPr lang="zh-CN" altLang="en-US" dirty="0" smtClean="0">
                <a:solidFill>
                  <a:schemeClr val="accent1">
                    <a:lumMod val="75000"/>
                  </a:schemeClr>
                </a:solidFill>
              </a:rPr>
              <a:t>。</a:t>
            </a:r>
            <a:endParaRPr lang="en-US" altLang="zh-CN" dirty="0" smtClean="0">
              <a:solidFill>
                <a:schemeClr val="accent1">
                  <a:lumMod val="75000"/>
                </a:schemeClr>
              </a:solidFill>
            </a:endParaRPr>
          </a:p>
          <a:p>
            <a:r>
              <a:rPr lang="zh-CN" altLang="en-US" dirty="0" smtClean="0">
                <a:solidFill>
                  <a:schemeClr val="accent1">
                    <a:lumMod val="75000"/>
                  </a:schemeClr>
                </a:solidFill>
              </a:rPr>
              <a:t> </a:t>
            </a:r>
            <a:r>
              <a:rPr lang="zh-CN" altLang="en-US" dirty="0">
                <a:solidFill>
                  <a:schemeClr val="accent1">
                    <a:lumMod val="75000"/>
                  </a:schemeClr>
                </a:solidFill>
              </a:rPr>
              <a:t>如果进一步提高采样频率，则相邻样值之间的相关性将更强</a:t>
            </a:r>
            <a:r>
              <a:rPr lang="zh-CN" altLang="en-US" dirty="0" smtClean="0">
                <a:solidFill>
                  <a:schemeClr val="accent1">
                    <a:lumMod val="75000"/>
                  </a:schemeClr>
                </a:solidFill>
              </a:rPr>
              <a:t>。根据其较强的相关性</a:t>
            </a:r>
            <a:r>
              <a:rPr lang="zh-CN" altLang="en-US" dirty="0">
                <a:solidFill>
                  <a:schemeClr val="accent1">
                    <a:lumMod val="75000"/>
                  </a:schemeClr>
                </a:solidFill>
              </a:rPr>
              <a:t>，可以利用差分编码技术进行有效的数据压缩。</a:t>
            </a:r>
            <a:endParaRPr lang="en-US" altLang="zh-CN" dirty="0" smtClean="0">
              <a:solidFill>
                <a:schemeClr val="accent1">
                  <a:lumMod val="75000"/>
                </a:schemeClr>
              </a:solidFill>
            </a:endParaRPr>
          </a:p>
        </p:txBody>
      </p:sp>
    </p:spTree>
    <p:extLst>
      <p:ext uri="{BB962C8B-B14F-4D97-AF65-F5344CB8AC3E}">
        <p14:creationId xmlns:p14="http://schemas.microsoft.com/office/powerpoint/2010/main" val="383169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pic>
        <p:nvPicPr>
          <p:cNvPr id="1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565"/>
          <a:stretch/>
        </p:blipFill>
        <p:spPr bwMode="auto">
          <a:xfrm>
            <a:off x="1470804" y="1707606"/>
            <a:ext cx="8605187" cy="3489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矩形 17"/>
          <p:cNvSpPr/>
          <p:nvPr/>
        </p:nvSpPr>
        <p:spPr>
          <a:xfrm>
            <a:off x="3560210" y="5256633"/>
            <a:ext cx="4386137" cy="400110"/>
          </a:xfrm>
          <a:prstGeom prst="rect">
            <a:avLst/>
          </a:prstGeom>
        </p:spPr>
        <p:txBody>
          <a:bodyPr wrap="none">
            <a:spAutoFit/>
          </a:bodyPr>
          <a:lstStyle/>
          <a:p>
            <a:pPr algn="ctr"/>
            <a:r>
              <a:rPr lang="en-US" altLang="zh-CN" sz="2000" dirty="0"/>
              <a:t>MPEG-1 </a:t>
            </a:r>
            <a:r>
              <a:rPr lang="zh-CN" altLang="en-US" sz="2000" dirty="0"/>
              <a:t>层</a:t>
            </a:r>
            <a:r>
              <a:rPr lang="en-US" altLang="zh-CN" sz="2000" dirty="0"/>
              <a:t>I</a:t>
            </a:r>
            <a:r>
              <a:rPr lang="zh-CN" altLang="en-US" sz="2000" dirty="0"/>
              <a:t>的压缩编码的原理方框图</a:t>
            </a:r>
          </a:p>
        </p:txBody>
      </p:sp>
    </p:spTree>
    <p:extLst>
      <p:ext uri="{BB962C8B-B14F-4D97-AF65-F5344CB8AC3E}">
        <p14:creationId xmlns:p14="http://schemas.microsoft.com/office/powerpoint/2010/main" val="36276519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1</a:t>
            </a:r>
            <a:r>
              <a:rPr lang="zh-CN" altLang="en-US" dirty="0">
                <a:solidFill>
                  <a:schemeClr val="tx1"/>
                </a:solidFill>
              </a:rPr>
              <a:t>）子带分析滤波器组</a:t>
            </a:r>
            <a:r>
              <a:rPr lang="en-US" altLang="zh-CN" dirty="0">
                <a:solidFill>
                  <a:schemeClr val="tx1"/>
                </a:solidFill>
              </a:rPr>
              <a:t>(</a:t>
            </a:r>
            <a:r>
              <a:rPr lang="zh-CN" altLang="en-US" dirty="0">
                <a:solidFill>
                  <a:schemeClr val="tx1"/>
                </a:solidFill>
              </a:rPr>
              <a:t>多相滤波器组</a:t>
            </a:r>
            <a:r>
              <a:rPr lang="en-US" altLang="zh-CN" dirty="0">
                <a:solidFill>
                  <a:schemeClr val="tx1"/>
                </a:solidFill>
              </a:rPr>
              <a:t>)</a:t>
            </a:r>
          </a:p>
          <a:p>
            <a:pPr>
              <a:buFont typeface="Wingdings" pitchFamily="2" charset="2"/>
              <a:buChar char="ü"/>
            </a:pPr>
            <a:r>
              <a:rPr lang="zh-CN" altLang="en-US" dirty="0">
                <a:solidFill>
                  <a:schemeClr val="tx1"/>
                </a:solidFill>
              </a:rPr>
              <a:t>编码器的输入信号是每声道为</a:t>
            </a:r>
            <a:r>
              <a:rPr lang="en-US" altLang="zh-CN" dirty="0">
                <a:solidFill>
                  <a:schemeClr val="tx1"/>
                </a:solidFill>
              </a:rPr>
              <a:t>768 </a:t>
            </a:r>
            <a:r>
              <a:rPr lang="en-US" altLang="zh-CN" dirty="0" err="1">
                <a:solidFill>
                  <a:schemeClr val="tx1"/>
                </a:solidFill>
              </a:rPr>
              <a:t>kbit</a:t>
            </a:r>
            <a:r>
              <a:rPr lang="en-US" altLang="zh-CN" dirty="0">
                <a:solidFill>
                  <a:schemeClr val="tx1"/>
                </a:solidFill>
              </a:rPr>
              <a:t>/ s </a:t>
            </a:r>
            <a:r>
              <a:rPr lang="zh-CN" altLang="en-US" dirty="0">
                <a:solidFill>
                  <a:schemeClr val="tx1"/>
                </a:solidFill>
              </a:rPr>
              <a:t>的数字化音频</a:t>
            </a:r>
            <a:r>
              <a:rPr lang="en-US" altLang="zh-CN" dirty="0">
                <a:solidFill>
                  <a:schemeClr val="tx1"/>
                </a:solidFill>
              </a:rPr>
              <a:t>(PCM)</a:t>
            </a:r>
            <a:r>
              <a:rPr lang="zh-CN" altLang="en-US" dirty="0">
                <a:solidFill>
                  <a:schemeClr val="tx1"/>
                </a:solidFill>
              </a:rPr>
              <a:t>信号，用多相滤波器组分割成</a:t>
            </a:r>
            <a:r>
              <a:rPr lang="en-US" altLang="zh-CN" dirty="0">
                <a:solidFill>
                  <a:schemeClr val="tx1"/>
                </a:solidFill>
              </a:rPr>
              <a:t>32 </a:t>
            </a:r>
            <a:r>
              <a:rPr lang="zh-CN" altLang="en-US" dirty="0">
                <a:solidFill>
                  <a:schemeClr val="tx1"/>
                </a:solidFill>
              </a:rPr>
              <a:t>个子带信号。</a:t>
            </a:r>
          </a:p>
          <a:p>
            <a:pPr>
              <a:buFont typeface="Wingdings" pitchFamily="2" charset="2"/>
              <a:buChar char="ü"/>
            </a:pPr>
            <a:r>
              <a:rPr lang="zh-CN" altLang="en-US" dirty="0">
                <a:solidFill>
                  <a:schemeClr val="tx1"/>
                </a:solidFill>
              </a:rPr>
              <a:t>多相滤波器组是正交镜像滤波器</a:t>
            </a:r>
            <a:r>
              <a:rPr lang="en-US" altLang="zh-CN" dirty="0">
                <a:solidFill>
                  <a:schemeClr val="tx1"/>
                </a:solidFill>
              </a:rPr>
              <a:t>(QMF)</a:t>
            </a:r>
            <a:r>
              <a:rPr lang="zh-CN" altLang="en-US" dirty="0">
                <a:solidFill>
                  <a:schemeClr val="tx1"/>
                </a:solidFill>
              </a:rPr>
              <a:t>的一种，与一般树形构造的</a:t>
            </a:r>
            <a:r>
              <a:rPr lang="en-US" altLang="zh-CN" dirty="0">
                <a:solidFill>
                  <a:schemeClr val="tx1"/>
                </a:solidFill>
              </a:rPr>
              <a:t>QMF </a:t>
            </a:r>
            <a:r>
              <a:rPr lang="zh-CN" altLang="en-US" dirty="0">
                <a:solidFill>
                  <a:schemeClr val="tx1"/>
                </a:solidFill>
              </a:rPr>
              <a:t>相比，它可用较少的运算实现多个子带的分割。</a:t>
            </a:r>
          </a:p>
          <a:p>
            <a:pPr>
              <a:buFont typeface="Wingdings" pitchFamily="2" charset="2"/>
              <a:buChar char="ü"/>
            </a:pPr>
            <a:r>
              <a:rPr lang="zh-CN" altLang="en-US" dirty="0">
                <a:solidFill>
                  <a:schemeClr val="tx1"/>
                </a:solidFill>
              </a:rPr>
              <a:t>层</a:t>
            </a:r>
            <a:r>
              <a:rPr lang="en-US" altLang="zh-CN" dirty="0">
                <a:solidFill>
                  <a:schemeClr val="tx1"/>
                </a:solidFill>
              </a:rPr>
              <a:t>I</a:t>
            </a:r>
            <a:r>
              <a:rPr lang="zh-CN" altLang="en-US" dirty="0">
                <a:solidFill>
                  <a:schemeClr val="tx1"/>
                </a:solidFill>
              </a:rPr>
              <a:t>的子带是均匀划分的，它把信号分到</a:t>
            </a:r>
            <a:r>
              <a:rPr lang="en-US" altLang="zh-CN" dirty="0">
                <a:solidFill>
                  <a:schemeClr val="tx1"/>
                </a:solidFill>
              </a:rPr>
              <a:t>32 </a:t>
            </a:r>
            <a:r>
              <a:rPr lang="zh-CN" altLang="en-US" dirty="0">
                <a:solidFill>
                  <a:schemeClr val="tx1"/>
                </a:solidFill>
              </a:rPr>
              <a:t>个等带宽的频率子带中。值得注意的是，子带的等带宽划分并没有精确地反映人耳的听觉特性。在低频区域，一个子带覆盖若干个临界频带， 某个子带中量化器的比特分配以其中最低的掩蔽阈值为准。这样对低频的量化比较简单，容易引起低频端的量化误差</a:t>
            </a:r>
          </a:p>
          <a:p>
            <a:pPr>
              <a:buFont typeface="Wingdings" pitchFamily="2" charset="2"/>
              <a:buChar char="ü"/>
            </a:pP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3982552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chemeClr val="tx1"/>
                </a:solidFill>
              </a:rPr>
              <a:t>2</a:t>
            </a:r>
            <a:r>
              <a:rPr lang="zh-CN" altLang="en-US" dirty="0" smtClean="0">
                <a:solidFill>
                  <a:schemeClr val="tx1"/>
                </a:solidFill>
              </a:rPr>
              <a:t>）标定</a:t>
            </a:r>
            <a:endParaRPr lang="zh-CN" altLang="en-US" dirty="0">
              <a:solidFill>
                <a:schemeClr val="tx1"/>
              </a:solidFill>
            </a:endParaRPr>
          </a:p>
          <a:p>
            <a:pPr>
              <a:buFont typeface="Wingdings" pitchFamily="2" charset="2"/>
              <a:buChar char="ü"/>
            </a:pPr>
            <a:r>
              <a:rPr lang="zh-CN" altLang="en-US" dirty="0">
                <a:solidFill>
                  <a:schemeClr val="tx1"/>
                </a:solidFill>
              </a:rPr>
              <a:t>如果将子带信号直接原样量化</a:t>
            </a:r>
            <a:r>
              <a:rPr lang="en-US" altLang="zh-CN" dirty="0">
                <a:solidFill>
                  <a:schemeClr val="tx1"/>
                </a:solidFill>
              </a:rPr>
              <a:t>,</a:t>
            </a:r>
            <a:r>
              <a:rPr lang="zh-CN" altLang="en-US" dirty="0">
                <a:solidFill>
                  <a:schemeClr val="tx1"/>
                </a:solidFill>
              </a:rPr>
              <a:t>则量化噪声电平由量化步长决定</a:t>
            </a:r>
            <a:r>
              <a:rPr lang="en-US" altLang="zh-CN" dirty="0">
                <a:solidFill>
                  <a:schemeClr val="tx1"/>
                </a:solidFill>
              </a:rPr>
              <a:t>,</a:t>
            </a:r>
            <a:r>
              <a:rPr lang="zh-CN" altLang="en-US" dirty="0">
                <a:solidFill>
                  <a:schemeClr val="tx1"/>
                </a:solidFill>
              </a:rPr>
              <a:t>当输入信号电平低时</a:t>
            </a:r>
            <a:r>
              <a:rPr lang="en-US" altLang="zh-CN" dirty="0">
                <a:solidFill>
                  <a:schemeClr val="tx1"/>
                </a:solidFill>
              </a:rPr>
              <a:t>,</a:t>
            </a:r>
            <a:r>
              <a:rPr lang="zh-CN" altLang="en-US" dirty="0">
                <a:solidFill>
                  <a:schemeClr val="tx1"/>
                </a:solidFill>
              </a:rPr>
              <a:t>噪声就会显现出来。考虑到人耳听觉的时域掩蔽效应</a:t>
            </a:r>
            <a:r>
              <a:rPr lang="en-US" altLang="zh-CN" dirty="0">
                <a:solidFill>
                  <a:schemeClr val="tx1"/>
                </a:solidFill>
              </a:rPr>
              <a:t>,</a:t>
            </a:r>
            <a:r>
              <a:rPr lang="zh-CN" altLang="en-US" dirty="0">
                <a:solidFill>
                  <a:schemeClr val="tx1"/>
                </a:solidFill>
              </a:rPr>
              <a:t>将每个子带中相连续的</a:t>
            </a:r>
            <a:r>
              <a:rPr lang="en-US" altLang="zh-CN" dirty="0">
                <a:solidFill>
                  <a:schemeClr val="tx1"/>
                </a:solidFill>
              </a:rPr>
              <a:t>12 </a:t>
            </a:r>
            <a:r>
              <a:rPr lang="zh-CN" altLang="en-US" dirty="0">
                <a:solidFill>
                  <a:schemeClr val="tx1"/>
                </a:solidFill>
              </a:rPr>
              <a:t>个采样值归并成一个块</a:t>
            </a:r>
            <a:r>
              <a:rPr lang="en-US" altLang="zh-CN" dirty="0">
                <a:solidFill>
                  <a:schemeClr val="tx1"/>
                </a:solidFill>
              </a:rPr>
              <a:t>,</a:t>
            </a:r>
            <a:r>
              <a:rPr lang="zh-CN" altLang="en-US" dirty="0">
                <a:solidFill>
                  <a:schemeClr val="tx1"/>
                </a:solidFill>
              </a:rPr>
              <a:t>在采样频率为</a:t>
            </a:r>
            <a:r>
              <a:rPr lang="en-US" altLang="zh-CN" dirty="0">
                <a:solidFill>
                  <a:schemeClr val="tx1"/>
                </a:solidFill>
              </a:rPr>
              <a:t>48 kHz </a:t>
            </a:r>
            <a:r>
              <a:rPr lang="zh-CN" altLang="en-US" dirty="0">
                <a:solidFill>
                  <a:schemeClr val="tx1"/>
                </a:solidFill>
              </a:rPr>
              <a:t>时</a:t>
            </a:r>
            <a:r>
              <a:rPr lang="en-US" altLang="zh-CN" dirty="0">
                <a:solidFill>
                  <a:schemeClr val="tx1"/>
                </a:solidFill>
              </a:rPr>
              <a:t>,</a:t>
            </a:r>
            <a:r>
              <a:rPr lang="zh-CN" altLang="en-US" dirty="0">
                <a:solidFill>
                  <a:schemeClr val="tx1"/>
                </a:solidFill>
              </a:rPr>
              <a:t>这个块相当于</a:t>
            </a:r>
            <a:r>
              <a:rPr lang="en-US" altLang="zh-CN" dirty="0">
                <a:solidFill>
                  <a:schemeClr val="tx1"/>
                </a:solidFill>
              </a:rPr>
              <a:t>8 </a:t>
            </a:r>
            <a:r>
              <a:rPr lang="en-US" altLang="zh-CN" dirty="0" err="1" smtClean="0">
                <a:solidFill>
                  <a:schemeClr val="tx1"/>
                </a:solidFill>
              </a:rPr>
              <a:t>ms</a:t>
            </a:r>
            <a:r>
              <a:rPr lang="zh-CN" altLang="en-US" dirty="0" smtClean="0">
                <a:solidFill>
                  <a:schemeClr val="tx1"/>
                </a:solidFill>
              </a:rPr>
              <a:t>。</a:t>
            </a:r>
            <a:r>
              <a:rPr lang="zh-CN" altLang="en-US" dirty="0">
                <a:solidFill>
                  <a:schemeClr val="tx1"/>
                </a:solidFill>
              </a:rPr>
              <a:t>这样</a:t>
            </a:r>
            <a:r>
              <a:rPr lang="en-US" altLang="zh-CN" dirty="0">
                <a:solidFill>
                  <a:schemeClr val="tx1"/>
                </a:solidFill>
              </a:rPr>
              <a:t>,</a:t>
            </a:r>
            <a:r>
              <a:rPr lang="zh-CN" altLang="en-US" dirty="0">
                <a:solidFill>
                  <a:schemeClr val="tx1"/>
                </a:solidFill>
              </a:rPr>
              <a:t>在每一子带中</a:t>
            </a:r>
            <a:r>
              <a:rPr lang="en-US" altLang="zh-CN" dirty="0">
                <a:solidFill>
                  <a:schemeClr val="tx1"/>
                </a:solidFill>
              </a:rPr>
              <a:t>,</a:t>
            </a:r>
            <a:r>
              <a:rPr lang="zh-CN" altLang="en-US" dirty="0">
                <a:solidFill>
                  <a:schemeClr val="tx1"/>
                </a:solidFill>
              </a:rPr>
              <a:t>以</a:t>
            </a:r>
            <a:r>
              <a:rPr lang="en-US" altLang="zh-CN" dirty="0">
                <a:solidFill>
                  <a:schemeClr val="tx1"/>
                </a:solidFill>
              </a:rPr>
              <a:t>8 </a:t>
            </a:r>
            <a:r>
              <a:rPr lang="en-US" altLang="zh-CN" dirty="0" err="1">
                <a:solidFill>
                  <a:schemeClr val="tx1"/>
                </a:solidFill>
              </a:rPr>
              <a:t>ms</a:t>
            </a:r>
            <a:r>
              <a:rPr lang="en-US" altLang="zh-CN" dirty="0">
                <a:solidFill>
                  <a:schemeClr val="tx1"/>
                </a:solidFill>
              </a:rPr>
              <a:t> </a:t>
            </a:r>
            <a:r>
              <a:rPr lang="zh-CN" altLang="en-US" dirty="0">
                <a:solidFill>
                  <a:schemeClr val="tx1"/>
                </a:solidFill>
              </a:rPr>
              <a:t>为一个时间段</a:t>
            </a:r>
            <a:r>
              <a:rPr lang="en-US" altLang="zh-CN" dirty="0">
                <a:solidFill>
                  <a:schemeClr val="tx1"/>
                </a:solidFill>
              </a:rPr>
              <a:t>,</a:t>
            </a:r>
            <a:r>
              <a:rPr lang="zh-CN" altLang="en-US" dirty="0">
                <a:solidFill>
                  <a:schemeClr val="tx1"/>
                </a:solidFill>
              </a:rPr>
              <a:t>对</a:t>
            </a:r>
            <a:r>
              <a:rPr lang="en-US" altLang="zh-CN" dirty="0">
                <a:solidFill>
                  <a:schemeClr val="tx1"/>
                </a:solidFill>
              </a:rPr>
              <a:t>12 </a:t>
            </a:r>
            <a:r>
              <a:rPr lang="zh-CN" altLang="en-US" dirty="0">
                <a:solidFill>
                  <a:schemeClr val="tx1"/>
                </a:solidFill>
              </a:rPr>
              <a:t>个采样值并成的块一起计算</a:t>
            </a:r>
            <a:r>
              <a:rPr lang="en-US" altLang="zh-CN" dirty="0">
                <a:solidFill>
                  <a:schemeClr val="tx1"/>
                </a:solidFill>
              </a:rPr>
              <a:t>,</a:t>
            </a:r>
            <a:r>
              <a:rPr lang="zh-CN" altLang="en-US" dirty="0">
                <a:solidFill>
                  <a:schemeClr val="tx1"/>
                </a:solidFill>
              </a:rPr>
              <a:t>求出其中幅度最大的值</a:t>
            </a:r>
            <a:r>
              <a:rPr lang="en-US" altLang="zh-CN" dirty="0">
                <a:solidFill>
                  <a:schemeClr val="tx1"/>
                </a:solidFill>
              </a:rPr>
              <a:t>,</a:t>
            </a:r>
            <a:r>
              <a:rPr lang="zh-CN" altLang="en-US" dirty="0">
                <a:solidFill>
                  <a:schemeClr val="tx1"/>
                </a:solidFill>
              </a:rPr>
              <a:t>对该子带的采样值进行归一化</a:t>
            </a:r>
            <a:r>
              <a:rPr lang="en-US" altLang="zh-CN" dirty="0">
                <a:solidFill>
                  <a:schemeClr val="tx1"/>
                </a:solidFill>
              </a:rPr>
              <a:t>,</a:t>
            </a:r>
            <a:r>
              <a:rPr lang="zh-CN" altLang="en-US" dirty="0">
                <a:solidFill>
                  <a:schemeClr val="tx1"/>
                </a:solidFill>
              </a:rPr>
              <a:t>即标定</a:t>
            </a:r>
            <a:r>
              <a:rPr lang="en-US" altLang="zh-CN" dirty="0">
                <a:solidFill>
                  <a:schemeClr val="tx1"/>
                </a:solidFill>
              </a:rPr>
              <a:t>,</a:t>
            </a:r>
            <a:r>
              <a:rPr lang="zh-CN" altLang="en-US" dirty="0">
                <a:solidFill>
                  <a:schemeClr val="tx1"/>
                </a:solidFill>
              </a:rPr>
              <a:t>使各子带电平一致</a:t>
            </a:r>
            <a:r>
              <a:rPr lang="en-US" altLang="zh-CN" dirty="0">
                <a:solidFill>
                  <a:schemeClr val="tx1"/>
                </a:solidFill>
              </a:rPr>
              <a:t>,</a:t>
            </a:r>
            <a:r>
              <a:rPr lang="zh-CN" altLang="en-US" dirty="0">
                <a:solidFill>
                  <a:schemeClr val="tx1"/>
                </a:solidFill>
              </a:rPr>
              <a:t>然后进行适当的量化。</a:t>
            </a:r>
          </a:p>
          <a:p>
            <a:pPr>
              <a:buFont typeface="Wingdings" pitchFamily="2" charset="2"/>
              <a:buChar char="ü"/>
            </a:pPr>
            <a:r>
              <a:rPr lang="zh-CN" altLang="en-US" dirty="0">
                <a:solidFill>
                  <a:schemeClr val="tx1"/>
                </a:solidFill>
              </a:rPr>
              <a:t>比例因子的作用是充分利用量化器的动态范围</a:t>
            </a:r>
            <a:r>
              <a:rPr lang="en-US" altLang="zh-CN" dirty="0">
                <a:solidFill>
                  <a:schemeClr val="tx1"/>
                </a:solidFill>
              </a:rPr>
              <a:t>,</a:t>
            </a:r>
            <a:r>
              <a:rPr lang="zh-CN" altLang="en-US" dirty="0">
                <a:solidFill>
                  <a:schemeClr val="tx1"/>
                </a:solidFill>
              </a:rPr>
              <a:t>通过比特分配和比例因子相配合</a:t>
            </a:r>
            <a:r>
              <a:rPr lang="en-US" altLang="zh-CN" dirty="0">
                <a:solidFill>
                  <a:schemeClr val="tx1"/>
                </a:solidFill>
              </a:rPr>
              <a:t>,</a:t>
            </a:r>
            <a:r>
              <a:rPr lang="zh-CN" altLang="en-US" dirty="0">
                <a:solidFill>
                  <a:schemeClr val="tx1"/>
                </a:solidFill>
              </a:rPr>
              <a:t>可以相对降低量化噪声电平。</a:t>
            </a:r>
          </a:p>
          <a:p>
            <a:pPr>
              <a:buFont typeface="Wingdings" pitchFamily="2" charset="2"/>
              <a:buChar char="ü"/>
            </a:pP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764635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chemeClr val="tx1"/>
                </a:solidFill>
              </a:rPr>
              <a:t>3</a:t>
            </a:r>
            <a:r>
              <a:rPr lang="zh-CN" altLang="en-US" dirty="0" smtClean="0">
                <a:solidFill>
                  <a:schemeClr val="tx1"/>
                </a:solidFill>
              </a:rPr>
              <a:t>）快速傅里叶变换</a:t>
            </a:r>
            <a:r>
              <a:rPr lang="en-US" altLang="zh-CN" dirty="0">
                <a:solidFill>
                  <a:schemeClr val="tx1"/>
                </a:solidFill>
              </a:rPr>
              <a:t>(FFT)</a:t>
            </a:r>
          </a:p>
          <a:p>
            <a:pPr>
              <a:buFont typeface="Wingdings" pitchFamily="2" charset="2"/>
              <a:buChar char="ü"/>
            </a:pPr>
            <a:r>
              <a:rPr lang="zh-CN" altLang="en-US" dirty="0">
                <a:solidFill>
                  <a:schemeClr val="tx1"/>
                </a:solidFill>
              </a:rPr>
              <a:t>数学角度上</a:t>
            </a:r>
            <a:r>
              <a:rPr lang="en-US" altLang="zh-CN" dirty="0">
                <a:solidFill>
                  <a:schemeClr val="tx1"/>
                </a:solidFill>
              </a:rPr>
              <a:t>,</a:t>
            </a:r>
            <a:r>
              <a:rPr lang="zh-CN" altLang="en-US" dirty="0">
                <a:solidFill>
                  <a:schemeClr val="tx1"/>
                </a:solidFill>
              </a:rPr>
              <a:t>信号由时域变换到频域表示的过程称为傅里叶变换。</a:t>
            </a:r>
          </a:p>
          <a:p>
            <a:pPr>
              <a:buFont typeface="Wingdings" pitchFamily="2" charset="2"/>
              <a:buChar char="ü"/>
            </a:pPr>
            <a:r>
              <a:rPr lang="zh-CN" altLang="en-US" dirty="0">
                <a:solidFill>
                  <a:schemeClr val="tx1"/>
                </a:solidFill>
              </a:rPr>
              <a:t>快速傅里叶变换</a:t>
            </a:r>
            <a:r>
              <a:rPr lang="en-US" altLang="zh-CN" dirty="0">
                <a:solidFill>
                  <a:schemeClr val="tx1"/>
                </a:solidFill>
              </a:rPr>
              <a:t>(FFT)</a:t>
            </a:r>
            <a:r>
              <a:rPr lang="zh-CN" altLang="en-US" dirty="0">
                <a:solidFill>
                  <a:schemeClr val="tx1"/>
                </a:solidFill>
              </a:rPr>
              <a:t>是计算离散傅里叶变换的一种快速算法</a:t>
            </a:r>
            <a:r>
              <a:rPr lang="en-US" altLang="zh-CN" dirty="0">
                <a:solidFill>
                  <a:schemeClr val="tx1"/>
                </a:solidFill>
              </a:rPr>
              <a:t>,</a:t>
            </a:r>
            <a:r>
              <a:rPr lang="zh-CN" altLang="en-US" dirty="0">
                <a:solidFill>
                  <a:schemeClr val="tx1"/>
                </a:solidFill>
              </a:rPr>
              <a:t>为了在频域精确地计算信号掩蔽比</a:t>
            </a:r>
            <a:r>
              <a:rPr lang="en-US" altLang="zh-CN" dirty="0">
                <a:solidFill>
                  <a:schemeClr val="tx1"/>
                </a:solidFill>
              </a:rPr>
              <a:t>(SMR),</a:t>
            </a:r>
            <a:r>
              <a:rPr lang="zh-CN" altLang="en-US" dirty="0">
                <a:solidFill>
                  <a:schemeClr val="tx1"/>
                </a:solidFill>
              </a:rPr>
              <a:t>以及掩蔽音与被掩蔽音对应的频率范围和功率峰值</a:t>
            </a:r>
            <a:r>
              <a:rPr lang="en-US" altLang="zh-CN" dirty="0">
                <a:solidFill>
                  <a:schemeClr val="tx1"/>
                </a:solidFill>
              </a:rPr>
              <a:t>,</a:t>
            </a:r>
            <a:r>
              <a:rPr lang="zh-CN" altLang="en-US" dirty="0">
                <a:solidFill>
                  <a:schemeClr val="tx1"/>
                </a:solidFill>
              </a:rPr>
              <a:t>输入的</a:t>
            </a:r>
            <a:r>
              <a:rPr lang="en-US" altLang="zh-CN" dirty="0">
                <a:solidFill>
                  <a:schemeClr val="tx1"/>
                </a:solidFill>
              </a:rPr>
              <a:t>PCM </a:t>
            </a:r>
            <a:r>
              <a:rPr lang="zh-CN" altLang="en-US" dirty="0">
                <a:solidFill>
                  <a:schemeClr val="tx1"/>
                </a:solidFill>
              </a:rPr>
              <a:t>信号同时还要送入</a:t>
            </a:r>
            <a:r>
              <a:rPr lang="en-US" altLang="zh-CN" dirty="0">
                <a:solidFill>
                  <a:schemeClr val="tx1"/>
                </a:solidFill>
              </a:rPr>
              <a:t>FFT </a:t>
            </a:r>
            <a:r>
              <a:rPr lang="zh-CN" altLang="en-US" dirty="0">
                <a:solidFill>
                  <a:schemeClr val="tx1"/>
                </a:solidFill>
              </a:rPr>
              <a:t>运算器。这样</a:t>
            </a:r>
            <a:r>
              <a:rPr lang="en-US" altLang="zh-CN" dirty="0">
                <a:solidFill>
                  <a:schemeClr val="tx1"/>
                </a:solidFill>
              </a:rPr>
              <a:t>,</a:t>
            </a:r>
            <a:r>
              <a:rPr lang="zh-CN" altLang="en-US" dirty="0">
                <a:solidFill>
                  <a:schemeClr val="tx1"/>
                </a:solidFill>
              </a:rPr>
              <a:t>既可以通过多相滤波器组使信号具有高的时间分辨率</a:t>
            </a:r>
            <a:r>
              <a:rPr lang="en-US" altLang="zh-CN" dirty="0">
                <a:solidFill>
                  <a:schemeClr val="tx1"/>
                </a:solidFill>
              </a:rPr>
              <a:t>,</a:t>
            </a:r>
            <a:r>
              <a:rPr lang="zh-CN" altLang="en-US" dirty="0">
                <a:solidFill>
                  <a:schemeClr val="tx1"/>
                </a:solidFill>
              </a:rPr>
              <a:t>又可以使信号通过</a:t>
            </a:r>
            <a:r>
              <a:rPr lang="en-US" altLang="zh-CN" dirty="0">
                <a:solidFill>
                  <a:schemeClr val="tx1"/>
                </a:solidFill>
              </a:rPr>
              <a:t>FFT </a:t>
            </a:r>
            <a:r>
              <a:rPr lang="zh-CN" altLang="en-US" dirty="0">
                <a:solidFill>
                  <a:schemeClr val="tx1"/>
                </a:solidFill>
              </a:rPr>
              <a:t>运算具有高的频率分辨率。</a:t>
            </a:r>
          </a:p>
          <a:p>
            <a:pPr>
              <a:buFont typeface="Wingdings" pitchFamily="2" charset="2"/>
              <a:buChar char="ü"/>
            </a:pPr>
            <a:r>
              <a:rPr lang="zh-CN" altLang="en-US" dirty="0">
                <a:solidFill>
                  <a:schemeClr val="tx1"/>
                </a:solidFill>
              </a:rPr>
              <a:t>足够高的频率分辨率可以实现尽可能低的数码率</a:t>
            </a:r>
            <a:r>
              <a:rPr lang="en-US" altLang="zh-CN" dirty="0">
                <a:solidFill>
                  <a:schemeClr val="tx1"/>
                </a:solidFill>
              </a:rPr>
              <a:t>,</a:t>
            </a:r>
            <a:r>
              <a:rPr lang="zh-CN" altLang="en-US" dirty="0">
                <a:solidFill>
                  <a:schemeClr val="tx1"/>
                </a:solidFill>
              </a:rPr>
              <a:t>而足够高的时间分辨率可以确保在短暂冲击声音信号情况下</a:t>
            </a:r>
            <a:r>
              <a:rPr lang="en-US" altLang="zh-CN" dirty="0">
                <a:solidFill>
                  <a:schemeClr val="tx1"/>
                </a:solidFill>
              </a:rPr>
              <a:t>,</a:t>
            </a:r>
            <a:r>
              <a:rPr lang="zh-CN" altLang="en-US" dirty="0">
                <a:solidFill>
                  <a:schemeClr val="tx1"/>
                </a:solidFill>
              </a:rPr>
              <a:t>编码的声音信号也有足够高的质量。</a:t>
            </a:r>
          </a:p>
          <a:p>
            <a:pPr>
              <a:buFont typeface="Wingdings" pitchFamily="2" charset="2"/>
              <a:buChar char="ü"/>
            </a:pP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764635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4</a:t>
            </a:r>
            <a:r>
              <a:rPr lang="zh-CN" altLang="en-US" dirty="0">
                <a:solidFill>
                  <a:schemeClr val="tx1"/>
                </a:solidFill>
              </a:rPr>
              <a:t>）心理声学模型</a:t>
            </a:r>
          </a:p>
          <a:p>
            <a:pPr>
              <a:buFont typeface="Wingdings" pitchFamily="2" charset="2"/>
              <a:buChar char="ü"/>
            </a:pPr>
            <a:r>
              <a:rPr lang="zh-CN" altLang="en-US" dirty="0">
                <a:solidFill>
                  <a:schemeClr val="tx1"/>
                </a:solidFill>
              </a:rPr>
              <a:t>心理学模型是模拟人类听觉掩蔽效应的一个数学模型，它根据</a:t>
            </a:r>
            <a:r>
              <a:rPr lang="en-US" altLang="zh-CN" dirty="0">
                <a:solidFill>
                  <a:schemeClr val="tx1"/>
                </a:solidFill>
              </a:rPr>
              <a:t>FFT </a:t>
            </a:r>
            <a:r>
              <a:rPr lang="zh-CN" altLang="en-US" dirty="0">
                <a:solidFill>
                  <a:schemeClr val="tx1"/>
                </a:solidFill>
              </a:rPr>
              <a:t>的输出值，按一定的步骤和算法计算出每个子带的信号掩蔽比</a:t>
            </a:r>
            <a:r>
              <a:rPr lang="en-US" altLang="zh-CN" dirty="0">
                <a:solidFill>
                  <a:schemeClr val="tx1"/>
                </a:solidFill>
              </a:rPr>
              <a:t>(SMR)</a:t>
            </a:r>
            <a:r>
              <a:rPr lang="zh-CN" altLang="en-US" dirty="0">
                <a:solidFill>
                  <a:schemeClr val="tx1"/>
                </a:solidFill>
              </a:rPr>
              <a:t>。基于所有这些子带的信号掩蔽比进行</a:t>
            </a:r>
            <a:r>
              <a:rPr lang="en-US" altLang="zh-CN" dirty="0">
                <a:solidFill>
                  <a:schemeClr val="tx1"/>
                </a:solidFill>
              </a:rPr>
              <a:t>32 </a:t>
            </a:r>
            <a:r>
              <a:rPr lang="zh-CN" altLang="en-US" dirty="0">
                <a:solidFill>
                  <a:schemeClr val="tx1"/>
                </a:solidFill>
              </a:rPr>
              <a:t>个子带的比特分配。</a:t>
            </a:r>
          </a:p>
          <a:p>
            <a:pPr>
              <a:buFont typeface="Wingdings" pitchFamily="2" charset="2"/>
              <a:buChar char="ü"/>
            </a:pPr>
            <a:r>
              <a:rPr lang="zh-CN" altLang="en-US" dirty="0">
                <a:solidFill>
                  <a:schemeClr val="tx1"/>
                </a:solidFill>
              </a:rPr>
              <a:t>根据心理声学模型计算得到以频率为自变量的噪声掩蔽阈值。一个给定信号的掩蔽能力取决于它的频率和响度。</a:t>
            </a:r>
            <a:r>
              <a:rPr lang="en-US" altLang="zh-CN" dirty="0">
                <a:solidFill>
                  <a:schemeClr val="tx1"/>
                </a:solidFill>
              </a:rPr>
              <a:t>MPEG-1 </a:t>
            </a:r>
            <a:r>
              <a:rPr lang="zh-CN" altLang="en-US" dirty="0">
                <a:solidFill>
                  <a:schemeClr val="tx1"/>
                </a:solidFill>
              </a:rPr>
              <a:t>音频压缩标准提供了两个心理声学模型，其中心理声学模型</a:t>
            </a:r>
            <a:r>
              <a:rPr lang="en-US" altLang="zh-CN" dirty="0">
                <a:solidFill>
                  <a:schemeClr val="tx1"/>
                </a:solidFill>
              </a:rPr>
              <a:t>1 </a:t>
            </a:r>
            <a:r>
              <a:rPr lang="zh-CN" altLang="en-US" dirty="0">
                <a:solidFill>
                  <a:schemeClr val="tx1"/>
                </a:solidFill>
              </a:rPr>
              <a:t>比模型</a:t>
            </a:r>
            <a:r>
              <a:rPr lang="en-US" altLang="zh-CN" dirty="0">
                <a:solidFill>
                  <a:schemeClr val="tx1"/>
                </a:solidFill>
              </a:rPr>
              <a:t>2 </a:t>
            </a:r>
            <a:r>
              <a:rPr lang="zh-CN" altLang="en-US" dirty="0">
                <a:solidFill>
                  <a:schemeClr val="tx1"/>
                </a:solidFill>
              </a:rPr>
              <a:t>简单，以简化计算。两个模型对所有层次都适用，只有模型</a:t>
            </a:r>
            <a:r>
              <a:rPr lang="en-US" altLang="zh-CN" dirty="0">
                <a:solidFill>
                  <a:schemeClr val="tx1"/>
                </a:solidFill>
              </a:rPr>
              <a:t>2 </a:t>
            </a:r>
            <a:r>
              <a:rPr lang="zh-CN" altLang="en-US" dirty="0">
                <a:solidFill>
                  <a:schemeClr val="tx1"/>
                </a:solidFill>
              </a:rPr>
              <a:t>在用于层</a:t>
            </a:r>
            <a:r>
              <a:rPr lang="en-US" altLang="zh-CN" dirty="0">
                <a:solidFill>
                  <a:schemeClr val="tx1"/>
                </a:solidFill>
              </a:rPr>
              <a:t>III</a:t>
            </a:r>
            <a:r>
              <a:rPr lang="zh-CN" altLang="en-US" dirty="0">
                <a:solidFill>
                  <a:schemeClr val="tx1"/>
                </a:solidFill>
              </a:rPr>
              <a:t>时要加以修改。另外，心理声学模型的实现有很大的</a:t>
            </a:r>
            <a:r>
              <a:rPr lang="zh-CN" altLang="en-US" dirty="0" smtClean="0">
                <a:solidFill>
                  <a:schemeClr val="tx1"/>
                </a:solidFill>
              </a:rPr>
              <a:t>自由度</a:t>
            </a: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764635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5</a:t>
            </a:r>
            <a:r>
              <a:rPr lang="zh-CN" altLang="en-US" dirty="0">
                <a:solidFill>
                  <a:schemeClr val="tx1"/>
                </a:solidFill>
              </a:rPr>
              <a:t>）动态比特分配</a:t>
            </a:r>
          </a:p>
          <a:p>
            <a:pPr>
              <a:buFont typeface="Wingdings" pitchFamily="2" charset="2"/>
              <a:buChar char="ü"/>
            </a:pPr>
            <a:r>
              <a:rPr lang="zh-CN" altLang="en-US" dirty="0">
                <a:solidFill>
                  <a:schemeClr val="tx1"/>
                </a:solidFill>
              </a:rPr>
              <a:t>为了同时满足数码率和掩蔽特性的要求，比特分配器应同时考虑来自分析滤波器组的输出样值以及来自心理声学模型的信号掩蔽比</a:t>
            </a:r>
            <a:r>
              <a:rPr lang="en-US" altLang="zh-CN" dirty="0">
                <a:solidFill>
                  <a:schemeClr val="tx1"/>
                </a:solidFill>
              </a:rPr>
              <a:t>(SMR)</a:t>
            </a:r>
            <a:r>
              <a:rPr lang="zh-CN" altLang="en-US" dirty="0">
                <a:solidFill>
                  <a:schemeClr val="tx1"/>
                </a:solidFill>
              </a:rPr>
              <a:t>，以便决定分配给各个子带信号的量化比特数，使量化噪声低于掩蔽阈值。</a:t>
            </a:r>
          </a:p>
          <a:p>
            <a:pPr>
              <a:buFont typeface="Wingdings" pitchFamily="2" charset="2"/>
              <a:buChar char="ü"/>
            </a:pPr>
            <a:r>
              <a:rPr lang="zh-CN" altLang="en-US" dirty="0">
                <a:solidFill>
                  <a:schemeClr val="tx1"/>
                </a:solidFill>
              </a:rPr>
              <a:t>由于掩蔽效应的存在，降低了对量化比特数的要求，不同的子带信号可分配不同的量化比特数。对于各个子带信号而言，量化都是线性量化</a:t>
            </a:r>
          </a:p>
          <a:p>
            <a:pPr>
              <a:buFont typeface="Wingdings" pitchFamily="2" charset="2"/>
              <a:buChar char="ü"/>
            </a:pP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764635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29338" y="1753394"/>
            <a:ext cx="11613437"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6</a:t>
            </a:r>
            <a:r>
              <a:rPr lang="zh-CN" altLang="zh-CN" dirty="0"/>
              <a:t>）帧结构</a:t>
            </a:r>
          </a:p>
          <a:p>
            <a:pPr>
              <a:buFont typeface="Wingdings" pitchFamily="2" charset="2"/>
              <a:buChar char="ü"/>
            </a:pPr>
            <a:r>
              <a:rPr lang="zh-CN" altLang="zh-CN" dirty="0"/>
              <a:t>将量化后的采样值和格式标记以及其他附加辅助数据按照规定的帧格式组装成比特数据流。</a:t>
            </a:r>
            <a:endParaRPr lang="en-US" altLang="zh-CN" dirty="0" smtClean="0"/>
          </a:p>
        </p:txBody>
      </p:sp>
      <p:sp>
        <p:nvSpPr>
          <p:cNvPr id="2" name="矩形 1"/>
          <p:cNvSpPr/>
          <p:nvPr/>
        </p:nvSpPr>
        <p:spPr>
          <a:xfrm>
            <a:off x="823563" y="988779"/>
            <a:ext cx="3860352"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zh-CN" sz="2000" dirty="0">
                <a:solidFill>
                  <a:srgbClr val="FF0000"/>
                </a:solidFill>
              </a:rPr>
              <a:t>层</a:t>
            </a:r>
            <a:r>
              <a:rPr lang="en-US" altLang="zh-CN" sz="2000" dirty="0">
                <a:solidFill>
                  <a:srgbClr val="FF0000"/>
                </a:solidFill>
              </a:rPr>
              <a:t>I</a:t>
            </a:r>
            <a:endParaRPr lang="zh-CN" altLang="en-US" sz="2000" dirty="0">
              <a:solidFill>
                <a:srgbClr val="FF0000"/>
              </a:solidFill>
              <a:latin typeface="微软雅黑" pitchFamily="34" charset="-122"/>
              <a:ea typeface="微软雅黑" pitchFamily="34" charset="-122"/>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1290"/>
          <a:stretch/>
        </p:blipFill>
        <p:spPr bwMode="auto">
          <a:xfrm>
            <a:off x="1681195" y="2886734"/>
            <a:ext cx="8145462" cy="1890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3660775" y="4856523"/>
            <a:ext cx="4386137" cy="400110"/>
          </a:xfrm>
          <a:prstGeom prst="rect">
            <a:avLst/>
          </a:prstGeom>
        </p:spPr>
        <p:txBody>
          <a:bodyPr wrap="none">
            <a:spAutoFit/>
          </a:bodyPr>
          <a:lstStyle/>
          <a:p>
            <a:pPr algn="ctr"/>
            <a:r>
              <a:rPr lang="en-US" altLang="zh-CN" sz="2000" dirty="0"/>
              <a:t>MPEG-1 </a:t>
            </a:r>
            <a:r>
              <a:rPr lang="zh-CN" altLang="en-US" sz="2000" dirty="0"/>
              <a:t>层</a:t>
            </a:r>
            <a:r>
              <a:rPr lang="en-US" altLang="zh-CN" sz="2000" dirty="0"/>
              <a:t>I</a:t>
            </a:r>
            <a:r>
              <a:rPr lang="zh-CN" altLang="en-US" sz="2000" dirty="0"/>
              <a:t>的音频码流的数据帧格式</a:t>
            </a:r>
          </a:p>
        </p:txBody>
      </p:sp>
    </p:spTree>
    <p:extLst>
      <p:ext uri="{BB962C8B-B14F-4D97-AF65-F5344CB8AC3E}">
        <p14:creationId xmlns:p14="http://schemas.microsoft.com/office/powerpoint/2010/main" val="14608018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130820" y="1771294"/>
            <a:ext cx="2343390"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MPEG-1 </a:t>
            </a:r>
            <a:r>
              <a:rPr lang="zh-CN" altLang="en-US" dirty="0"/>
              <a:t>层</a:t>
            </a:r>
            <a:r>
              <a:rPr lang="en-US" altLang="zh-CN" dirty="0"/>
              <a:t>II</a:t>
            </a:r>
            <a:r>
              <a:rPr lang="zh-CN" altLang="en-US" dirty="0" smtClean="0"/>
              <a:t>采用</a:t>
            </a:r>
            <a:r>
              <a:rPr lang="en-US" altLang="zh-CN" dirty="0" smtClean="0">
                <a:solidFill>
                  <a:srgbClr val="FF0000"/>
                </a:solidFill>
              </a:rPr>
              <a:t>MUSICAM</a:t>
            </a:r>
            <a:r>
              <a:rPr lang="en-US" altLang="zh-CN" dirty="0" smtClean="0"/>
              <a:t> </a:t>
            </a:r>
            <a:r>
              <a:rPr lang="zh-CN" altLang="en-US" dirty="0" smtClean="0"/>
              <a:t>编码方法</a:t>
            </a:r>
            <a:endParaRPr lang="en-US" altLang="zh-CN" dirty="0" smtClean="0"/>
          </a:p>
        </p:txBody>
      </p:sp>
      <p:sp>
        <p:nvSpPr>
          <p:cNvPr id="2" name="矩形 1"/>
          <p:cNvSpPr/>
          <p:nvPr/>
        </p:nvSpPr>
        <p:spPr>
          <a:xfrm>
            <a:off x="823563" y="988779"/>
            <a:ext cx="3930884"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a:solidFill>
                  <a:srgbClr val="FF0000"/>
                </a:solidFill>
              </a:rPr>
              <a:t>层</a:t>
            </a:r>
            <a:r>
              <a:rPr lang="en-US" altLang="zh-CN" sz="2000" dirty="0">
                <a:solidFill>
                  <a:srgbClr val="FF0000"/>
                </a:solidFill>
              </a:rPr>
              <a:t>II</a:t>
            </a:r>
            <a:endParaRPr lang="zh-CN" altLang="en-US" sz="2000" dirty="0">
              <a:solidFill>
                <a:srgbClr val="FF0000"/>
              </a:solidFill>
              <a:latin typeface="微软雅黑" pitchFamily="34" charset="-122"/>
              <a:ea typeface="微软雅黑" pitchFamily="34" charset="-122"/>
            </a:endParaRPr>
          </a:p>
        </p:txBody>
      </p:sp>
      <p:sp>
        <p:nvSpPr>
          <p:cNvPr id="18" name="矩形 17"/>
          <p:cNvSpPr/>
          <p:nvPr/>
        </p:nvSpPr>
        <p:spPr>
          <a:xfrm>
            <a:off x="5301909" y="5323975"/>
            <a:ext cx="4456669" cy="400110"/>
          </a:xfrm>
          <a:prstGeom prst="rect">
            <a:avLst/>
          </a:prstGeom>
        </p:spPr>
        <p:txBody>
          <a:bodyPr wrap="none">
            <a:spAutoFit/>
          </a:bodyPr>
          <a:lstStyle/>
          <a:p>
            <a:pPr algn="ctr"/>
            <a:r>
              <a:rPr lang="en-US" altLang="zh-CN" sz="2000" dirty="0"/>
              <a:t>MPEG-1 </a:t>
            </a:r>
            <a:r>
              <a:rPr lang="zh-CN" altLang="en-US" sz="2000" dirty="0"/>
              <a:t>层</a:t>
            </a:r>
            <a:r>
              <a:rPr lang="en-US" altLang="zh-CN" sz="2000" dirty="0"/>
              <a:t>II</a:t>
            </a:r>
            <a:r>
              <a:rPr lang="zh-CN" altLang="en-US" sz="2000" dirty="0"/>
              <a:t>的压缩编码器原理方框图</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1776"/>
          <a:stretch/>
        </p:blipFill>
        <p:spPr bwMode="auto">
          <a:xfrm>
            <a:off x="2984745" y="1578700"/>
            <a:ext cx="8809038" cy="360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直接连接符 19"/>
          <p:cNvCxnSpPr/>
          <p:nvPr/>
        </p:nvCxnSpPr>
        <p:spPr>
          <a:xfrm>
            <a:off x="2928010" y="1513360"/>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6854614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1057815" y="1829594"/>
            <a:ext cx="1031175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层</a:t>
            </a:r>
            <a:r>
              <a:rPr lang="en-US" altLang="zh-CN" dirty="0"/>
              <a:t>II</a:t>
            </a:r>
            <a:r>
              <a:rPr lang="zh-CN" altLang="en-US" dirty="0"/>
              <a:t>和层</a:t>
            </a:r>
            <a:r>
              <a:rPr lang="en-US" altLang="zh-CN" dirty="0"/>
              <a:t>I</a:t>
            </a:r>
            <a:r>
              <a:rPr lang="zh-CN" altLang="en-US" dirty="0"/>
              <a:t>的不同之处在于</a:t>
            </a:r>
            <a:r>
              <a:rPr lang="en-US" altLang="zh-CN" dirty="0"/>
              <a:t>:</a:t>
            </a:r>
          </a:p>
          <a:p>
            <a:pPr>
              <a:buFont typeface="Wingdings" pitchFamily="2" charset="2"/>
              <a:buChar char="ü"/>
            </a:pPr>
            <a:r>
              <a:rPr lang="zh-CN" altLang="en-US" dirty="0">
                <a:solidFill>
                  <a:srgbClr val="00B050"/>
                </a:solidFill>
              </a:rPr>
              <a:t>使用</a:t>
            </a:r>
            <a:r>
              <a:rPr lang="en-US" altLang="zh-CN" dirty="0">
                <a:solidFill>
                  <a:srgbClr val="00B050"/>
                </a:solidFill>
              </a:rPr>
              <a:t>1024 </a:t>
            </a:r>
            <a:r>
              <a:rPr lang="zh-CN" altLang="en-US" dirty="0">
                <a:solidFill>
                  <a:srgbClr val="00B050"/>
                </a:solidFill>
              </a:rPr>
              <a:t>点的</a:t>
            </a:r>
            <a:r>
              <a:rPr lang="en-US" altLang="zh-CN" dirty="0">
                <a:solidFill>
                  <a:srgbClr val="00B050"/>
                </a:solidFill>
              </a:rPr>
              <a:t>FFT </a:t>
            </a:r>
            <a:r>
              <a:rPr lang="zh-CN" altLang="en-US" dirty="0">
                <a:solidFill>
                  <a:srgbClr val="00B050"/>
                </a:solidFill>
              </a:rPr>
              <a:t>运算，提高了频率的分辨率，得到原信号的更准确瞬时频谱特性。</a:t>
            </a:r>
          </a:p>
          <a:p>
            <a:pPr>
              <a:buFont typeface="Wingdings" pitchFamily="2" charset="2"/>
              <a:buChar char="ü"/>
            </a:pPr>
            <a:r>
              <a:rPr lang="zh-CN" altLang="en-US" dirty="0">
                <a:solidFill>
                  <a:srgbClr val="00B050"/>
                </a:solidFill>
              </a:rPr>
              <a:t>层</a:t>
            </a:r>
            <a:r>
              <a:rPr lang="en-US" altLang="zh-CN" dirty="0">
                <a:solidFill>
                  <a:srgbClr val="00B050"/>
                </a:solidFill>
              </a:rPr>
              <a:t>II</a:t>
            </a:r>
            <a:r>
              <a:rPr lang="zh-CN" altLang="en-US" dirty="0">
                <a:solidFill>
                  <a:srgbClr val="00B050"/>
                </a:solidFill>
              </a:rPr>
              <a:t>的每帧包含</a:t>
            </a:r>
            <a:r>
              <a:rPr lang="en-US" altLang="zh-CN" dirty="0">
                <a:solidFill>
                  <a:srgbClr val="00B050"/>
                </a:solidFill>
              </a:rPr>
              <a:t>1 152 </a:t>
            </a:r>
            <a:r>
              <a:rPr lang="zh-CN" altLang="en-US" dirty="0">
                <a:solidFill>
                  <a:srgbClr val="00B050"/>
                </a:solidFill>
              </a:rPr>
              <a:t>个采样值的码字。与层</a:t>
            </a:r>
            <a:r>
              <a:rPr lang="en-US" altLang="zh-CN" dirty="0">
                <a:solidFill>
                  <a:srgbClr val="00B050"/>
                </a:solidFill>
              </a:rPr>
              <a:t>I</a:t>
            </a:r>
            <a:r>
              <a:rPr lang="zh-CN" altLang="en-US" dirty="0">
                <a:solidFill>
                  <a:srgbClr val="00B050"/>
                </a:solidFill>
              </a:rPr>
              <a:t>对每个子带由</a:t>
            </a:r>
            <a:r>
              <a:rPr lang="en-US" altLang="zh-CN" dirty="0">
                <a:solidFill>
                  <a:srgbClr val="00B050"/>
                </a:solidFill>
              </a:rPr>
              <a:t>12 </a:t>
            </a:r>
            <a:r>
              <a:rPr lang="zh-CN" altLang="en-US" dirty="0">
                <a:solidFill>
                  <a:srgbClr val="00B050"/>
                </a:solidFill>
              </a:rPr>
              <a:t>个采样值组成一块的编码不同，层域对一个子带的</a:t>
            </a:r>
            <a:r>
              <a:rPr lang="en-US" altLang="zh-CN" dirty="0">
                <a:solidFill>
                  <a:srgbClr val="00B050"/>
                </a:solidFill>
              </a:rPr>
              <a:t>3 </a:t>
            </a:r>
            <a:r>
              <a:rPr lang="zh-CN" altLang="en-US" dirty="0">
                <a:solidFill>
                  <a:srgbClr val="00B050"/>
                </a:solidFill>
              </a:rPr>
              <a:t>个块进行编码，其中每块</a:t>
            </a:r>
            <a:r>
              <a:rPr lang="en-US" altLang="zh-CN" dirty="0">
                <a:solidFill>
                  <a:srgbClr val="00B050"/>
                </a:solidFill>
              </a:rPr>
              <a:t>12 </a:t>
            </a:r>
            <a:r>
              <a:rPr lang="zh-CN" altLang="en-US" dirty="0">
                <a:solidFill>
                  <a:srgbClr val="00B050"/>
                </a:solidFill>
              </a:rPr>
              <a:t>个采样值</a:t>
            </a:r>
          </a:p>
          <a:p>
            <a:pPr>
              <a:buFont typeface="Wingdings" pitchFamily="2" charset="2"/>
              <a:buChar char="ü"/>
            </a:pPr>
            <a:r>
              <a:rPr lang="zh-CN" altLang="en-US" dirty="0">
                <a:solidFill>
                  <a:srgbClr val="00B050"/>
                </a:solidFill>
              </a:rPr>
              <a:t>描述比特分配的字段长度随子带的不同而不同。低频段子带用</a:t>
            </a:r>
            <a:r>
              <a:rPr lang="en-US" altLang="zh-CN" dirty="0">
                <a:solidFill>
                  <a:srgbClr val="00B050"/>
                </a:solidFill>
              </a:rPr>
              <a:t>4 bit </a:t>
            </a:r>
            <a:r>
              <a:rPr lang="zh-CN" altLang="en-US" dirty="0">
                <a:solidFill>
                  <a:srgbClr val="00B050"/>
                </a:solidFill>
              </a:rPr>
              <a:t>来描述，中频段子带用</a:t>
            </a:r>
            <a:r>
              <a:rPr lang="en-US" altLang="zh-CN" dirty="0">
                <a:solidFill>
                  <a:srgbClr val="00B050"/>
                </a:solidFill>
              </a:rPr>
              <a:t>3 bit </a:t>
            </a:r>
            <a:r>
              <a:rPr lang="zh-CN" altLang="en-US" dirty="0">
                <a:solidFill>
                  <a:srgbClr val="00B050"/>
                </a:solidFill>
              </a:rPr>
              <a:t>来描述，高频段子带用</a:t>
            </a:r>
            <a:r>
              <a:rPr lang="en-US" altLang="zh-CN" dirty="0">
                <a:solidFill>
                  <a:srgbClr val="00B050"/>
                </a:solidFill>
              </a:rPr>
              <a:t>2 bit </a:t>
            </a:r>
            <a:r>
              <a:rPr lang="zh-CN" altLang="en-US" dirty="0">
                <a:solidFill>
                  <a:srgbClr val="00B050"/>
                </a:solidFill>
              </a:rPr>
              <a:t>来描述。这种因频率不同而比特率不一样的做法，也是临界频带的应用。</a:t>
            </a:r>
          </a:p>
        </p:txBody>
      </p:sp>
      <p:sp>
        <p:nvSpPr>
          <p:cNvPr id="2" name="矩形 1"/>
          <p:cNvSpPr/>
          <p:nvPr/>
        </p:nvSpPr>
        <p:spPr>
          <a:xfrm>
            <a:off x="823563" y="988779"/>
            <a:ext cx="3930884"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a:solidFill>
                  <a:srgbClr val="FF0000"/>
                </a:solidFill>
              </a:rPr>
              <a:t>层</a:t>
            </a:r>
            <a:r>
              <a:rPr lang="en-US" altLang="zh-CN" sz="2000" dirty="0">
                <a:solidFill>
                  <a:srgbClr val="FF0000"/>
                </a:solidFill>
              </a:rPr>
              <a:t>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7500411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131367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层</a:t>
            </a:r>
            <a:r>
              <a:rPr lang="en-US" altLang="zh-CN" dirty="0" smtClean="0"/>
              <a:t>II</a:t>
            </a:r>
            <a:r>
              <a:rPr lang="zh-CN" altLang="en-US" dirty="0" smtClean="0"/>
              <a:t>采用的编码器</a:t>
            </a:r>
            <a:r>
              <a:rPr lang="en-US" altLang="zh-CN" dirty="0" smtClean="0"/>
              <a:t>:</a:t>
            </a:r>
            <a:endParaRPr lang="en-US" altLang="zh-CN" dirty="0"/>
          </a:p>
          <a:p>
            <a:pPr>
              <a:buFont typeface="Wingdings" pitchFamily="2" charset="2"/>
              <a:buChar char="ü"/>
            </a:pPr>
            <a:r>
              <a:rPr lang="zh-CN" altLang="en-US" dirty="0">
                <a:solidFill>
                  <a:srgbClr val="00B050"/>
                </a:solidFill>
              </a:rPr>
              <a:t>编码器可对一个子带提供</a:t>
            </a:r>
            <a:r>
              <a:rPr lang="en-US" altLang="zh-CN" dirty="0">
                <a:solidFill>
                  <a:srgbClr val="00B050"/>
                </a:solidFill>
              </a:rPr>
              <a:t>3 </a:t>
            </a:r>
            <a:r>
              <a:rPr lang="zh-CN" altLang="en-US" dirty="0">
                <a:solidFill>
                  <a:srgbClr val="00B050"/>
                </a:solidFill>
              </a:rPr>
              <a:t>个不同的比例因子，所以，每个子带每帧应传送</a:t>
            </a:r>
            <a:r>
              <a:rPr lang="en-US" altLang="zh-CN" dirty="0">
                <a:solidFill>
                  <a:srgbClr val="00B050"/>
                </a:solidFill>
              </a:rPr>
              <a:t>3 </a:t>
            </a:r>
            <a:r>
              <a:rPr lang="zh-CN" altLang="en-US" dirty="0">
                <a:solidFill>
                  <a:srgbClr val="00B050"/>
                </a:solidFill>
              </a:rPr>
              <a:t>个比例因子</a:t>
            </a:r>
            <a:r>
              <a:rPr lang="zh-CN" altLang="en-US" dirty="0" smtClean="0">
                <a:solidFill>
                  <a:srgbClr val="00B050"/>
                </a:solidFill>
              </a:rPr>
              <a:t>。</a:t>
            </a:r>
            <a:endParaRPr lang="en-US" altLang="zh-CN" dirty="0" smtClean="0">
              <a:solidFill>
                <a:srgbClr val="00B050"/>
              </a:solidFill>
            </a:endParaRPr>
          </a:p>
          <a:p>
            <a:pPr>
              <a:buFont typeface="Wingdings" pitchFamily="2" charset="2"/>
              <a:buChar char="ü"/>
            </a:pPr>
            <a:r>
              <a:rPr lang="zh-CN" altLang="en-US" dirty="0" smtClean="0">
                <a:solidFill>
                  <a:srgbClr val="00B050"/>
                </a:solidFill>
              </a:rPr>
              <a:t>比例因子</a:t>
            </a:r>
            <a:r>
              <a:rPr lang="zh-CN" altLang="en-US" dirty="0">
                <a:solidFill>
                  <a:srgbClr val="00B050"/>
                </a:solidFill>
              </a:rPr>
              <a:t>是人们对音频信号统计分析和观察得出的特征规律的反映，在较高频率时频谱能量出现明显的衰减，因此，比例因子从低频子带到高频子带出现连续下降</a:t>
            </a:r>
            <a:r>
              <a:rPr lang="zh-CN" altLang="en-US" dirty="0" smtClean="0">
                <a:solidFill>
                  <a:srgbClr val="00B050"/>
                </a:solidFill>
              </a:rPr>
              <a:t>。</a:t>
            </a:r>
            <a:endParaRPr lang="en-US" altLang="zh-CN" dirty="0" smtClean="0">
              <a:solidFill>
                <a:srgbClr val="00B050"/>
              </a:solidFill>
            </a:endParaRPr>
          </a:p>
          <a:p>
            <a:pPr>
              <a:buFont typeface="Wingdings" pitchFamily="2" charset="2"/>
              <a:buChar char="ü"/>
            </a:pPr>
            <a:r>
              <a:rPr lang="zh-CN" altLang="en-US" dirty="0" smtClean="0">
                <a:solidFill>
                  <a:srgbClr val="00B050"/>
                </a:solidFill>
              </a:rPr>
              <a:t>比例因子</a:t>
            </a:r>
            <a:r>
              <a:rPr lang="zh-CN" altLang="en-US" dirty="0">
                <a:solidFill>
                  <a:srgbClr val="00B050"/>
                </a:solidFill>
              </a:rPr>
              <a:t>的附加编码措施就是考虑到上述的统计联系和听觉的时域掩蔽效应，将一帧内的</a:t>
            </a:r>
            <a:r>
              <a:rPr lang="en-US" altLang="zh-CN" dirty="0">
                <a:solidFill>
                  <a:srgbClr val="00B050"/>
                </a:solidFill>
              </a:rPr>
              <a:t>3 </a:t>
            </a:r>
            <a:r>
              <a:rPr lang="zh-CN" altLang="en-US" dirty="0">
                <a:solidFill>
                  <a:srgbClr val="00B050"/>
                </a:solidFill>
              </a:rPr>
              <a:t>个连续的比例因子按照不同的组合共同地编码和传送。采用附加编码措施后，用于传送比例因子所需的数码率平均可压缩约</a:t>
            </a:r>
            <a:r>
              <a:rPr lang="en-US" altLang="zh-CN" dirty="0">
                <a:solidFill>
                  <a:srgbClr val="00B050"/>
                </a:solidFill>
              </a:rPr>
              <a:t>1/3</a:t>
            </a:r>
            <a:endParaRPr lang="zh-CN" altLang="en-US" dirty="0">
              <a:solidFill>
                <a:srgbClr val="00B050"/>
              </a:solidFill>
            </a:endParaRPr>
          </a:p>
        </p:txBody>
      </p:sp>
      <p:sp>
        <p:nvSpPr>
          <p:cNvPr id="2" name="矩形 1"/>
          <p:cNvSpPr/>
          <p:nvPr/>
        </p:nvSpPr>
        <p:spPr>
          <a:xfrm>
            <a:off x="823563" y="988779"/>
            <a:ext cx="3930884"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a:solidFill>
                  <a:srgbClr val="FF0000"/>
                </a:solidFill>
              </a:rPr>
              <a:t>层</a:t>
            </a:r>
            <a:r>
              <a:rPr lang="en-US" altLang="zh-CN" sz="2000" dirty="0">
                <a:solidFill>
                  <a:srgbClr val="FF0000"/>
                </a:solidFill>
              </a:rPr>
              <a:t>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2017851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幅度分布的非</a:t>
            </a:r>
            <a:r>
              <a:rPr lang="zh-CN" altLang="en-US" dirty="0" smtClean="0">
                <a:solidFill>
                  <a:schemeClr val="tx1"/>
                </a:solidFill>
              </a:rPr>
              <a:t>均匀性</a:t>
            </a:r>
            <a:endParaRPr lang="en-US" altLang="zh-CN" dirty="0" smtClean="0">
              <a:solidFill>
                <a:schemeClr val="tx1"/>
              </a:solidFill>
            </a:endParaRPr>
          </a:p>
          <a:p>
            <a:r>
              <a:rPr lang="zh-CN" altLang="en-US" dirty="0">
                <a:solidFill>
                  <a:schemeClr val="tx1"/>
                </a:solidFill>
              </a:rPr>
              <a:t>样值间的</a:t>
            </a:r>
            <a:r>
              <a:rPr lang="zh-CN" altLang="en-US" dirty="0" smtClean="0">
                <a:solidFill>
                  <a:schemeClr val="tx1"/>
                </a:solidFill>
              </a:rPr>
              <a:t>相关性</a:t>
            </a:r>
            <a:endParaRPr lang="en-US" altLang="zh-CN" dirty="0" smtClean="0">
              <a:solidFill>
                <a:schemeClr val="tx1"/>
              </a:solidFill>
            </a:endParaRPr>
          </a:p>
          <a:p>
            <a:r>
              <a:rPr lang="zh-CN" altLang="en-US" dirty="0">
                <a:solidFill>
                  <a:srgbClr val="FF0000"/>
                </a:solidFill>
              </a:rPr>
              <a:t>周期之间的</a:t>
            </a:r>
            <a:r>
              <a:rPr lang="zh-CN" altLang="en-US" dirty="0" smtClean="0">
                <a:solidFill>
                  <a:srgbClr val="FF0000"/>
                </a:solidFill>
              </a:rPr>
              <a:t>相关性</a:t>
            </a:r>
            <a:endParaRPr lang="en-US" altLang="zh-CN" dirty="0" smtClean="0">
              <a:solidFill>
                <a:srgbClr val="FF0000"/>
              </a:solidFill>
            </a:endParaRPr>
          </a:p>
          <a:p>
            <a:r>
              <a:rPr lang="zh-CN" altLang="en-US" dirty="0"/>
              <a:t>基音之间的</a:t>
            </a:r>
            <a:r>
              <a:rPr lang="zh-CN" altLang="en-US" dirty="0" smtClean="0"/>
              <a:t>相关性</a:t>
            </a:r>
            <a:endParaRPr lang="en-US" altLang="zh-CN" dirty="0" smtClean="0"/>
          </a:p>
          <a:p>
            <a:r>
              <a:rPr lang="zh-CN" altLang="en-US" dirty="0"/>
              <a:t>静止</a:t>
            </a:r>
            <a:r>
              <a:rPr lang="zh-CN" altLang="en-US" dirty="0" smtClean="0"/>
              <a:t>系数</a:t>
            </a:r>
            <a:endParaRPr lang="en-US" altLang="zh-CN" dirty="0" smtClean="0"/>
          </a:p>
          <a:p>
            <a:r>
              <a:rPr lang="zh-CN" altLang="en-US" dirty="0"/>
              <a:t>长时自相关函数</a:t>
            </a:r>
            <a:endParaRPr lang="en-US" altLang="zh-CN" dirty="0" smtClean="0"/>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当声音中只存在少数几个频率时</a:t>
            </a:r>
            <a:r>
              <a:rPr lang="en-US" altLang="zh-CN" dirty="0">
                <a:solidFill>
                  <a:schemeClr val="accent1">
                    <a:lumMod val="75000"/>
                  </a:schemeClr>
                </a:solidFill>
              </a:rPr>
              <a:t>,</a:t>
            </a:r>
            <a:r>
              <a:rPr lang="zh-CN" altLang="en-US" dirty="0">
                <a:solidFill>
                  <a:schemeClr val="accent1">
                    <a:lumMod val="75000"/>
                  </a:schemeClr>
                </a:solidFill>
              </a:rPr>
              <a:t>就会像某些振荡波形一样</a:t>
            </a:r>
            <a:r>
              <a:rPr lang="en-US" altLang="zh-CN" dirty="0">
                <a:solidFill>
                  <a:schemeClr val="accent1">
                    <a:lumMod val="75000"/>
                  </a:schemeClr>
                </a:solidFill>
              </a:rPr>
              <a:t>,</a:t>
            </a:r>
            <a:r>
              <a:rPr lang="zh-CN" altLang="en-US" dirty="0">
                <a:solidFill>
                  <a:schemeClr val="accent1">
                    <a:lumMod val="75000"/>
                  </a:schemeClr>
                </a:solidFill>
              </a:rPr>
              <a:t>在周期与周期之间存在着一定的相关性。利用音频信号周期之间的相关性进行压缩的编码器</a:t>
            </a:r>
            <a:r>
              <a:rPr lang="en-US" altLang="zh-CN" dirty="0">
                <a:solidFill>
                  <a:schemeClr val="accent1">
                    <a:lumMod val="75000"/>
                  </a:schemeClr>
                </a:solidFill>
              </a:rPr>
              <a:t>,</a:t>
            </a:r>
            <a:r>
              <a:rPr lang="zh-CN" altLang="en-US" dirty="0">
                <a:solidFill>
                  <a:schemeClr val="accent1">
                    <a:lumMod val="75000"/>
                  </a:schemeClr>
                </a:solidFill>
              </a:rPr>
              <a:t>比仅仅利用邻近样值间的相关性的编码器效果好</a:t>
            </a:r>
            <a:r>
              <a:rPr lang="en-US" altLang="zh-CN" dirty="0">
                <a:solidFill>
                  <a:schemeClr val="accent1">
                    <a:lumMod val="75000"/>
                  </a:schemeClr>
                </a:solidFill>
              </a:rPr>
              <a:t>,</a:t>
            </a:r>
            <a:r>
              <a:rPr lang="zh-CN" altLang="en-US" dirty="0">
                <a:solidFill>
                  <a:schemeClr val="accent1">
                    <a:lumMod val="75000"/>
                  </a:schemeClr>
                </a:solidFill>
              </a:rPr>
              <a:t>但要复杂得多。</a:t>
            </a:r>
          </a:p>
        </p:txBody>
      </p:sp>
    </p:spTree>
    <p:extLst>
      <p:ext uri="{BB962C8B-B14F-4D97-AF65-F5344CB8AC3E}">
        <p14:creationId xmlns:p14="http://schemas.microsoft.com/office/powerpoint/2010/main" val="174953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131367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层</a:t>
            </a:r>
            <a:r>
              <a:rPr lang="en-US" altLang="zh-CN" dirty="0" smtClean="0"/>
              <a:t>II</a:t>
            </a:r>
            <a:endParaRPr lang="zh-CN" altLang="en-US" dirty="0">
              <a:solidFill>
                <a:srgbClr val="00B050"/>
              </a:solidFill>
            </a:endParaRPr>
          </a:p>
        </p:txBody>
      </p:sp>
      <p:sp>
        <p:nvSpPr>
          <p:cNvPr id="2" name="矩形 1"/>
          <p:cNvSpPr/>
          <p:nvPr/>
        </p:nvSpPr>
        <p:spPr>
          <a:xfrm>
            <a:off x="823563" y="988779"/>
            <a:ext cx="3930884"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a:solidFill>
                  <a:srgbClr val="FF0000"/>
                </a:solidFill>
              </a:rPr>
              <a:t>层</a:t>
            </a:r>
            <a:r>
              <a:rPr lang="en-US" altLang="zh-CN" sz="2000" dirty="0">
                <a:solidFill>
                  <a:srgbClr val="FF0000"/>
                </a:solidFill>
              </a:rPr>
              <a:t>II</a:t>
            </a:r>
            <a:endParaRPr lang="zh-CN" altLang="en-US" sz="2000" dirty="0">
              <a:solidFill>
                <a:srgbClr val="FF0000"/>
              </a:solidFill>
              <a:latin typeface="微软雅黑" pitchFamily="34" charset="-122"/>
              <a:ea typeface="微软雅黑" pitchFamily="34" charset="-122"/>
            </a:endParaRPr>
          </a:p>
        </p:txBody>
      </p:sp>
      <p:pic>
        <p:nvPicPr>
          <p:cNvPr id="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558"/>
          <a:stretch/>
        </p:blipFill>
        <p:spPr bwMode="auto">
          <a:xfrm>
            <a:off x="1441192" y="2362995"/>
            <a:ext cx="8077200" cy="1667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 Box 31"/>
          <p:cNvSpPr txBox="1">
            <a:spLocks noChangeArrowheads="1"/>
          </p:cNvSpPr>
          <p:nvPr/>
        </p:nvSpPr>
        <p:spPr bwMode="auto">
          <a:xfrm>
            <a:off x="3206373" y="4377645"/>
            <a:ext cx="4745210" cy="400110"/>
          </a:xfrm>
          <a:prstGeom prst="rect">
            <a:avLst/>
          </a:prstGeom>
          <a:noFill/>
          <a:ln w="9525">
            <a:noFill/>
            <a:miter lim="800000"/>
            <a:headEnd/>
            <a:tailEnd/>
          </a:ln>
          <a:effectLst/>
        </p:spPr>
        <p:txBody>
          <a:bodyPr wrap="none">
            <a:spAutoFit/>
          </a:bodyPr>
          <a:lstStyle/>
          <a:p>
            <a:r>
              <a:rPr kumimoji="1" lang="en-US" altLang="zh-CN" sz="2000" dirty="0">
                <a:solidFill>
                  <a:schemeClr val="tx1">
                    <a:lumMod val="65000"/>
                    <a:lumOff val="35000"/>
                  </a:schemeClr>
                </a:solidFill>
                <a:latin typeface="+mj-ea"/>
                <a:ea typeface="+mj-ea"/>
              </a:rPr>
              <a:t>MPEG-1 </a:t>
            </a:r>
            <a:r>
              <a:rPr kumimoji="1" lang="zh-CN" altLang="en-US" sz="2000" dirty="0">
                <a:solidFill>
                  <a:schemeClr val="tx1">
                    <a:lumMod val="65000"/>
                    <a:lumOff val="35000"/>
                  </a:schemeClr>
                </a:solidFill>
                <a:latin typeface="+mj-ea"/>
                <a:ea typeface="+mj-ea"/>
              </a:rPr>
              <a:t>层</a:t>
            </a:r>
            <a:r>
              <a:rPr kumimoji="1" lang="en-US" altLang="zh-CN" sz="2000" dirty="0">
                <a:solidFill>
                  <a:schemeClr val="tx1">
                    <a:lumMod val="65000"/>
                    <a:lumOff val="35000"/>
                  </a:schemeClr>
                </a:solidFill>
                <a:latin typeface="+mj-ea"/>
                <a:ea typeface="+mj-ea"/>
              </a:rPr>
              <a:t>II</a:t>
            </a:r>
            <a:r>
              <a:rPr kumimoji="1" lang="zh-CN" altLang="en-US" sz="2000" dirty="0">
                <a:solidFill>
                  <a:schemeClr val="tx1">
                    <a:lumMod val="65000"/>
                    <a:lumOff val="35000"/>
                  </a:schemeClr>
                </a:solidFill>
                <a:latin typeface="+mj-ea"/>
                <a:ea typeface="+mj-ea"/>
              </a:rPr>
              <a:t>的音频比特流的数据帧格式</a:t>
            </a:r>
          </a:p>
        </p:txBody>
      </p:sp>
    </p:spTree>
    <p:extLst>
      <p:ext uri="{BB962C8B-B14F-4D97-AF65-F5344CB8AC3E}">
        <p14:creationId xmlns:p14="http://schemas.microsoft.com/office/powerpoint/2010/main" val="39247540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36127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层</a:t>
            </a:r>
            <a:r>
              <a:rPr lang="en-US" altLang="zh-CN" dirty="0">
                <a:solidFill>
                  <a:schemeClr val="tx1"/>
                </a:solidFill>
              </a:rPr>
              <a:t>III</a:t>
            </a:r>
          </a:p>
          <a:p>
            <a:pPr>
              <a:buFont typeface="Wingdings" pitchFamily="2" charset="2"/>
              <a:buChar char="ü"/>
            </a:pPr>
            <a:r>
              <a:rPr lang="zh-CN" altLang="zh-CN" dirty="0" smtClean="0">
                <a:solidFill>
                  <a:srgbClr val="00B050"/>
                </a:solidFill>
              </a:rPr>
              <a:t>层</a:t>
            </a:r>
            <a:r>
              <a:rPr lang="en-US" altLang="zh-CN" dirty="0">
                <a:solidFill>
                  <a:srgbClr val="00B050"/>
                </a:solidFill>
              </a:rPr>
              <a:t>III</a:t>
            </a:r>
            <a:r>
              <a:rPr lang="zh-CN" altLang="zh-CN" dirty="0">
                <a:solidFill>
                  <a:srgbClr val="00B050"/>
                </a:solidFill>
              </a:rPr>
              <a:t>综合了</a:t>
            </a:r>
            <a:r>
              <a:rPr lang="en-US" altLang="zh-CN" dirty="0">
                <a:solidFill>
                  <a:srgbClr val="00B050"/>
                </a:solidFill>
              </a:rPr>
              <a:t>ASPEC </a:t>
            </a:r>
            <a:r>
              <a:rPr lang="zh-CN" altLang="zh-CN" dirty="0">
                <a:solidFill>
                  <a:srgbClr val="00B050"/>
                </a:solidFill>
              </a:rPr>
              <a:t>和</a:t>
            </a:r>
            <a:r>
              <a:rPr lang="en-US" altLang="zh-CN" dirty="0">
                <a:solidFill>
                  <a:srgbClr val="00B050"/>
                </a:solidFill>
              </a:rPr>
              <a:t>MUSICAM </a:t>
            </a:r>
            <a:r>
              <a:rPr lang="zh-CN" altLang="zh-CN" dirty="0">
                <a:solidFill>
                  <a:srgbClr val="00B050"/>
                </a:solidFill>
              </a:rPr>
              <a:t>算法的特点，比层</a:t>
            </a:r>
            <a:r>
              <a:rPr lang="en-US" altLang="zh-CN" dirty="0">
                <a:solidFill>
                  <a:srgbClr val="00B050"/>
                </a:solidFill>
              </a:rPr>
              <a:t>I</a:t>
            </a:r>
            <a:r>
              <a:rPr lang="zh-CN" altLang="zh-CN" dirty="0">
                <a:solidFill>
                  <a:srgbClr val="00B050"/>
                </a:solidFill>
              </a:rPr>
              <a:t>和层</a:t>
            </a:r>
            <a:r>
              <a:rPr lang="en-US" altLang="zh-CN" dirty="0">
                <a:solidFill>
                  <a:srgbClr val="00B050"/>
                </a:solidFill>
              </a:rPr>
              <a:t>II</a:t>
            </a:r>
            <a:r>
              <a:rPr lang="zh-CN" altLang="zh-CN" dirty="0">
                <a:solidFill>
                  <a:srgbClr val="00B050"/>
                </a:solidFill>
              </a:rPr>
              <a:t>都要复杂</a:t>
            </a:r>
            <a:r>
              <a:rPr lang="zh-CN" altLang="zh-CN" dirty="0" smtClean="0">
                <a:solidFill>
                  <a:srgbClr val="00B050"/>
                </a:solidFill>
              </a:rPr>
              <a:t>。</a:t>
            </a:r>
            <a:endParaRPr lang="en-US" altLang="zh-CN" dirty="0" smtClean="0">
              <a:solidFill>
                <a:srgbClr val="00B050"/>
              </a:solidFill>
            </a:endParaRPr>
          </a:p>
          <a:p>
            <a:pPr>
              <a:buFont typeface="Wingdings" pitchFamily="2" charset="2"/>
              <a:buChar char="ü"/>
            </a:pPr>
            <a:r>
              <a:rPr lang="zh-CN" altLang="zh-CN" dirty="0" smtClean="0">
                <a:solidFill>
                  <a:srgbClr val="00B050"/>
                </a:solidFill>
              </a:rPr>
              <a:t>采用</a:t>
            </a:r>
            <a:r>
              <a:rPr lang="en-US" altLang="zh-CN" dirty="0">
                <a:solidFill>
                  <a:srgbClr val="00B050"/>
                </a:solidFill>
              </a:rPr>
              <a:t>44. 1 kHz </a:t>
            </a:r>
            <a:r>
              <a:rPr lang="zh-CN" altLang="zh-CN" dirty="0">
                <a:solidFill>
                  <a:srgbClr val="00B050"/>
                </a:solidFill>
              </a:rPr>
              <a:t>的采样频率，</a:t>
            </a:r>
            <a:r>
              <a:rPr lang="en-US" altLang="zh-CN" dirty="0">
                <a:solidFill>
                  <a:srgbClr val="00B050"/>
                </a:solidFill>
              </a:rPr>
              <a:t>MP3 </a:t>
            </a:r>
            <a:r>
              <a:rPr lang="zh-CN" altLang="zh-CN" dirty="0">
                <a:solidFill>
                  <a:srgbClr val="00B050"/>
                </a:solidFill>
              </a:rPr>
              <a:t>的压缩比能够达到</a:t>
            </a:r>
            <a:r>
              <a:rPr lang="en-US" altLang="zh-CN" dirty="0">
                <a:solidFill>
                  <a:srgbClr val="00B050"/>
                </a:solidFill>
              </a:rPr>
              <a:t>10:1 ~12:1</a:t>
            </a:r>
            <a:r>
              <a:rPr lang="zh-CN" altLang="zh-CN" dirty="0">
                <a:solidFill>
                  <a:srgbClr val="00B050"/>
                </a:solidFill>
              </a:rPr>
              <a:t>，基本上拥有近似</a:t>
            </a:r>
            <a:r>
              <a:rPr lang="en-US" altLang="zh-CN" dirty="0">
                <a:solidFill>
                  <a:srgbClr val="00B050"/>
                </a:solidFill>
              </a:rPr>
              <a:t>CD </a:t>
            </a:r>
            <a:r>
              <a:rPr lang="zh-CN" altLang="zh-CN" dirty="0">
                <a:solidFill>
                  <a:srgbClr val="00B050"/>
                </a:solidFill>
              </a:rPr>
              <a:t>的音质</a:t>
            </a:r>
            <a:endParaRPr lang="zh-CN" altLang="en-US" dirty="0">
              <a:solidFill>
                <a:srgbClr val="00B050"/>
              </a:solidFill>
            </a:endParaRPr>
          </a:p>
        </p:txBody>
      </p:sp>
      <p:sp>
        <p:nvSpPr>
          <p:cNvPr id="2" name="矩形 1"/>
          <p:cNvSpPr/>
          <p:nvPr/>
        </p:nvSpPr>
        <p:spPr>
          <a:xfrm>
            <a:off x="823563" y="988779"/>
            <a:ext cx="4001416"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rPr>
              <a:t>层</a:t>
            </a:r>
            <a:r>
              <a:rPr lang="en-US" altLang="zh-CN" sz="2000" dirty="0">
                <a:solidFill>
                  <a:srgbClr val="FF0000"/>
                </a:solidFill>
              </a:rPr>
              <a:t>III</a:t>
            </a:r>
            <a:endParaRPr lang="zh-CN" altLang="en-US" sz="2000" dirty="0">
              <a:solidFill>
                <a:srgbClr val="FF0000"/>
              </a:solidFill>
              <a:latin typeface="微软雅黑" pitchFamily="34" charset="-122"/>
              <a:ea typeface="微软雅黑" pitchFamily="34" charset="-122"/>
            </a:endParaRPr>
          </a:p>
        </p:txBody>
      </p:sp>
      <p:sp>
        <p:nvSpPr>
          <p:cNvPr id="19" name="Text Box 31"/>
          <p:cNvSpPr txBox="1">
            <a:spLocks noChangeArrowheads="1"/>
          </p:cNvSpPr>
          <p:nvPr/>
        </p:nvSpPr>
        <p:spPr bwMode="auto">
          <a:xfrm>
            <a:off x="6031305" y="5316749"/>
            <a:ext cx="4745210" cy="400110"/>
          </a:xfrm>
          <a:prstGeom prst="rect">
            <a:avLst/>
          </a:prstGeom>
          <a:noFill/>
          <a:ln w="9525">
            <a:noFill/>
            <a:miter lim="800000"/>
            <a:headEnd/>
            <a:tailEnd/>
          </a:ln>
          <a:effectLst/>
        </p:spPr>
        <p:txBody>
          <a:bodyPr wrap="none">
            <a:spAutoFit/>
          </a:bodyPr>
          <a:lstStyle/>
          <a:p>
            <a:r>
              <a:rPr kumimoji="1" lang="en-US" altLang="zh-CN" sz="2000" dirty="0">
                <a:solidFill>
                  <a:schemeClr val="tx1">
                    <a:lumMod val="65000"/>
                    <a:lumOff val="35000"/>
                  </a:schemeClr>
                </a:solidFill>
                <a:latin typeface="+mj-ea"/>
                <a:ea typeface="+mj-ea"/>
              </a:rPr>
              <a:t>MPEG-1 </a:t>
            </a:r>
            <a:r>
              <a:rPr kumimoji="1" lang="zh-CN" altLang="en-US" sz="2000" dirty="0">
                <a:solidFill>
                  <a:schemeClr val="tx1">
                    <a:lumMod val="65000"/>
                    <a:lumOff val="35000"/>
                  </a:schemeClr>
                </a:solidFill>
                <a:latin typeface="+mj-ea"/>
                <a:ea typeface="+mj-ea"/>
              </a:rPr>
              <a:t>层</a:t>
            </a:r>
            <a:r>
              <a:rPr kumimoji="1" lang="en-US" altLang="zh-CN" sz="2000" dirty="0">
                <a:solidFill>
                  <a:schemeClr val="tx1">
                    <a:lumMod val="65000"/>
                    <a:lumOff val="35000"/>
                  </a:schemeClr>
                </a:solidFill>
                <a:latin typeface="+mj-ea"/>
                <a:ea typeface="+mj-ea"/>
              </a:rPr>
              <a:t>III</a:t>
            </a:r>
            <a:r>
              <a:rPr kumimoji="1" lang="zh-CN" altLang="en-US" sz="2000" dirty="0">
                <a:solidFill>
                  <a:schemeClr val="tx1">
                    <a:lumMod val="65000"/>
                    <a:lumOff val="35000"/>
                  </a:schemeClr>
                </a:solidFill>
                <a:latin typeface="+mj-ea"/>
                <a:ea typeface="+mj-ea"/>
              </a:rPr>
              <a:t>压缩编码器的原理方框图</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936"/>
          <a:stretch/>
        </p:blipFill>
        <p:spPr bwMode="auto">
          <a:xfrm>
            <a:off x="4327979" y="1677194"/>
            <a:ext cx="7611686" cy="342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直接连接符 19"/>
          <p:cNvCxnSpPr/>
          <p:nvPr/>
        </p:nvCxnSpPr>
        <p:spPr>
          <a:xfrm>
            <a:off x="4117975" y="1533255"/>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8541482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00135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层</a:t>
            </a:r>
            <a:r>
              <a:rPr lang="en-US" altLang="zh-CN" dirty="0"/>
              <a:t>III-</a:t>
            </a:r>
            <a:r>
              <a:rPr lang="en-US" altLang="zh-CN" dirty="0" smtClean="0"/>
              <a:t>-</a:t>
            </a:r>
            <a:r>
              <a:rPr lang="zh-CN" altLang="en-US" dirty="0">
                <a:solidFill>
                  <a:schemeClr val="tx1"/>
                </a:solidFill>
              </a:rPr>
              <a:t>临界频带滤波器</a:t>
            </a:r>
            <a:endParaRPr lang="en-US" altLang="zh-CN" dirty="0" smtClean="0">
              <a:solidFill>
                <a:schemeClr val="tx1"/>
              </a:solidFill>
            </a:endParaRPr>
          </a:p>
          <a:p>
            <a:pPr>
              <a:buFont typeface="Wingdings" pitchFamily="2" charset="2"/>
              <a:buChar char="ü"/>
            </a:pPr>
            <a:r>
              <a:rPr lang="zh-CN" altLang="en-US" dirty="0">
                <a:solidFill>
                  <a:srgbClr val="00B050"/>
                </a:solidFill>
              </a:rPr>
              <a:t>层</a:t>
            </a:r>
            <a:r>
              <a:rPr lang="en-US" altLang="zh-CN" dirty="0">
                <a:solidFill>
                  <a:srgbClr val="00B050"/>
                </a:solidFill>
              </a:rPr>
              <a:t>III</a:t>
            </a:r>
            <a:r>
              <a:rPr lang="zh-CN" altLang="en-US" dirty="0">
                <a:solidFill>
                  <a:srgbClr val="00B050"/>
                </a:solidFill>
              </a:rPr>
              <a:t>使用比较好的临界频带滤波器</a:t>
            </a:r>
            <a:r>
              <a:rPr lang="en-US" altLang="zh-CN" dirty="0">
                <a:solidFill>
                  <a:srgbClr val="00B050"/>
                </a:solidFill>
              </a:rPr>
              <a:t>,</a:t>
            </a:r>
            <a:r>
              <a:rPr lang="zh-CN" altLang="en-US" dirty="0">
                <a:solidFill>
                  <a:srgbClr val="00B050"/>
                </a:solidFill>
              </a:rPr>
              <a:t>把输入信号的频带划分成不等带宽的子带。</a:t>
            </a:r>
          </a:p>
          <a:p>
            <a:pPr>
              <a:buFont typeface="Wingdings" pitchFamily="2" charset="2"/>
              <a:buChar char="ü"/>
            </a:pPr>
            <a:r>
              <a:rPr lang="zh-CN" altLang="en-US" dirty="0">
                <a:solidFill>
                  <a:srgbClr val="00B050"/>
                </a:solidFill>
              </a:rPr>
              <a:t>按临界频带划分子带时</a:t>
            </a:r>
            <a:r>
              <a:rPr lang="en-US" altLang="zh-CN" dirty="0">
                <a:solidFill>
                  <a:srgbClr val="00B050"/>
                </a:solidFill>
              </a:rPr>
              <a:t>,</a:t>
            </a:r>
            <a:r>
              <a:rPr lang="zh-CN" altLang="en-US" dirty="0">
                <a:solidFill>
                  <a:srgbClr val="00B050"/>
                </a:solidFill>
              </a:rPr>
              <a:t>低频段取的带宽窄</a:t>
            </a:r>
            <a:r>
              <a:rPr lang="en-US" altLang="zh-CN" dirty="0">
                <a:solidFill>
                  <a:srgbClr val="00B050"/>
                </a:solidFill>
              </a:rPr>
              <a:t>,</a:t>
            </a:r>
            <a:r>
              <a:rPr lang="zh-CN" altLang="en-US" dirty="0">
                <a:solidFill>
                  <a:srgbClr val="00B050"/>
                </a:solidFill>
              </a:rPr>
              <a:t>即意味着对低频有较高频率分辨率</a:t>
            </a:r>
            <a:r>
              <a:rPr lang="en-US" altLang="zh-CN" dirty="0">
                <a:solidFill>
                  <a:srgbClr val="00B050"/>
                </a:solidFill>
              </a:rPr>
              <a:t>,</a:t>
            </a:r>
            <a:r>
              <a:rPr lang="zh-CN" altLang="en-US" dirty="0">
                <a:solidFill>
                  <a:srgbClr val="00B050"/>
                </a:solidFill>
              </a:rPr>
              <a:t>在高频段时则相对有较低一点的分辨率。更符合人耳的灵敏度特性</a:t>
            </a:r>
            <a:r>
              <a:rPr lang="en-US" altLang="zh-CN" dirty="0">
                <a:solidFill>
                  <a:srgbClr val="00B050"/>
                </a:solidFill>
              </a:rPr>
              <a:t>,</a:t>
            </a:r>
            <a:r>
              <a:rPr lang="zh-CN" altLang="en-US" dirty="0">
                <a:solidFill>
                  <a:srgbClr val="00B050"/>
                </a:solidFill>
              </a:rPr>
              <a:t>可以改善对低频段压缩编码的失真。</a:t>
            </a:r>
          </a:p>
          <a:p>
            <a:pPr>
              <a:buFont typeface="Wingdings" pitchFamily="2" charset="2"/>
              <a:buChar char="ü"/>
            </a:pPr>
            <a:r>
              <a:rPr lang="zh-CN" altLang="en-US" dirty="0">
                <a:solidFill>
                  <a:srgbClr val="00B050"/>
                </a:solidFill>
              </a:rPr>
              <a:t>但这样做</a:t>
            </a:r>
            <a:r>
              <a:rPr lang="en-US" altLang="zh-CN" dirty="0">
                <a:solidFill>
                  <a:srgbClr val="00B050"/>
                </a:solidFill>
              </a:rPr>
              <a:t>,</a:t>
            </a:r>
            <a:r>
              <a:rPr lang="zh-CN" altLang="en-US" dirty="0">
                <a:solidFill>
                  <a:srgbClr val="00B050"/>
                </a:solidFill>
              </a:rPr>
              <a:t>需要较复杂一些的滤波器组。</a:t>
            </a:r>
          </a:p>
        </p:txBody>
      </p:sp>
      <p:sp>
        <p:nvSpPr>
          <p:cNvPr id="2" name="矩形 1"/>
          <p:cNvSpPr/>
          <p:nvPr/>
        </p:nvSpPr>
        <p:spPr>
          <a:xfrm>
            <a:off x="823563" y="988779"/>
            <a:ext cx="4001416"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rPr>
              <a:t>层</a:t>
            </a:r>
            <a:r>
              <a:rPr lang="en-US" altLang="zh-CN" sz="2000" dirty="0">
                <a:solidFill>
                  <a:srgbClr val="FF0000"/>
                </a:solidFill>
              </a:rPr>
              <a:t>III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99550959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00135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层</a:t>
            </a:r>
            <a:r>
              <a:rPr lang="en-US" altLang="zh-CN" dirty="0"/>
              <a:t>III-</a:t>
            </a:r>
            <a:r>
              <a:rPr lang="en-US" altLang="zh-CN" dirty="0" smtClean="0"/>
              <a:t>-</a:t>
            </a:r>
            <a:r>
              <a:rPr lang="zh-CN" altLang="en-US" dirty="0">
                <a:solidFill>
                  <a:schemeClr val="tx1"/>
                </a:solidFill>
              </a:rPr>
              <a:t>改进离散余弦变换</a:t>
            </a:r>
            <a:r>
              <a:rPr lang="en-US" altLang="zh-CN" dirty="0">
                <a:solidFill>
                  <a:schemeClr val="tx1"/>
                </a:solidFill>
              </a:rPr>
              <a:t>(MDCT</a:t>
            </a:r>
            <a:r>
              <a:rPr lang="en-US" altLang="zh-CN" dirty="0" smtClean="0">
                <a:solidFill>
                  <a:schemeClr val="tx1"/>
                </a:solidFill>
              </a:rPr>
              <a:t>)</a:t>
            </a:r>
          </a:p>
          <a:p>
            <a:pPr>
              <a:buFont typeface="Wingdings" pitchFamily="2" charset="2"/>
              <a:buChar char="ü"/>
            </a:pPr>
            <a:r>
              <a:rPr lang="zh-CN" altLang="en-US" dirty="0" smtClean="0">
                <a:solidFill>
                  <a:srgbClr val="00B050"/>
                </a:solidFill>
              </a:rPr>
              <a:t>虽然</a:t>
            </a:r>
            <a:r>
              <a:rPr lang="zh-CN" altLang="en-US" dirty="0">
                <a:solidFill>
                  <a:srgbClr val="00B050"/>
                </a:solidFill>
              </a:rPr>
              <a:t>层</a:t>
            </a:r>
            <a:r>
              <a:rPr lang="en-US" altLang="zh-CN" dirty="0">
                <a:solidFill>
                  <a:srgbClr val="00B050"/>
                </a:solidFill>
              </a:rPr>
              <a:t>III</a:t>
            </a:r>
            <a:r>
              <a:rPr lang="zh-CN" altLang="en-US" dirty="0">
                <a:solidFill>
                  <a:srgbClr val="00B050"/>
                </a:solidFill>
              </a:rPr>
              <a:t>所用的滤波器组与层</a:t>
            </a:r>
            <a:r>
              <a:rPr lang="en-US" altLang="zh-CN" dirty="0">
                <a:solidFill>
                  <a:srgbClr val="00B050"/>
                </a:solidFill>
              </a:rPr>
              <a:t>I</a:t>
            </a:r>
            <a:r>
              <a:rPr lang="zh-CN" altLang="en-US" dirty="0">
                <a:solidFill>
                  <a:srgbClr val="00B050"/>
                </a:solidFill>
              </a:rPr>
              <a:t>和层</a:t>
            </a:r>
            <a:r>
              <a:rPr lang="en-US" altLang="zh-CN" dirty="0">
                <a:solidFill>
                  <a:srgbClr val="00B050"/>
                </a:solidFill>
              </a:rPr>
              <a:t>II</a:t>
            </a:r>
            <a:r>
              <a:rPr lang="zh-CN" altLang="en-US" dirty="0">
                <a:solidFill>
                  <a:srgbClr val="00B050"/>
                </a:solidFill>
              </a:rPr>
              <a:t>所用的滤波器组结构相同</a:t>
            </a:r>
            <a:r>
              <a:rPr lang="en-US" altLang="zh-CN" dirty="0">
                <a:solidFill>
                  <a:srgbClr val="00B050"/>
                </a:solidFill>
              </a:rPr>
              <a:t>,</a:t>
            </a:r>
            <a:r>
              <a:rPr lang="zh-CN" altLang="en-US" dirty="0">
                <a:solidFill>
                  <a:srgbClr val="00B050"/>
                </a:solidFill>
              </a:rPr>
              <a:t>但是层</a:t>
            </a:r>
            <a:r>
              <a:rPr lang="en-US" altLang="zh-CN" dirty="0">
                <a:solidFill>
                  <a:srgbClr val="00B050"/>
                </a:solidFill>
              </a:rPr>
              <a:t>III</a:t>
            </a:r>
            <a:r>
              <a:rPr lang="zh-CN" altLang="en-US" dirty="0">
                <a:solidFill>
                  <a:srgbClr val="00B050"/>
                </a:solidFill>
              </a:rPr>
              <a:t>重点使用了改进离散余弦变换</a:t>
            </a:r>
            <a:r>
              <a:rPr lang="en-US" altLang="zh-CN" dirty="0">
                <a:solidFill>
                  <a:srgbClr val="00B050"/>
                </a:solidFill>
              </a:rPr>
              <a:t>(MDCT),</a:t>
            </a:r>
            <a:r>
              <a:rPr lang="zh-CN" altLang="en-US" dirty="0">
                <a:solidFill>
                  <a:srgbClr val="00B050"/>
                </a:solidFill>
              </a:rPr>
              <a:t>对层</a:t>
            </a:r>
            <a:r>
              <a:rPr lang="en-US" altLang="zh-CN" dirty="0">
                <a:solidFill>
                  <a:srgbClr val="00B050"/>
                </a:solidFill>
              </a:rPr>
              <a:t>I</a:t>
            </a:r>
            <a:r>
              <a:rPr lang="zh-CN" altLang="en-US" dirty="0">
                <a:solidFill>
                  <a:srgbClr val="00B050"/>
                </a:solidFill>
              </a:rPr>
              <a:t>和层</a:t>
            </a:r>
            <a:r>
              <a:rPr lang="en-US" altLang="zh-CN" dirty="0">
                <a:solidFill>
                  <a:srgbClr val="00B050"/>
                </a:solidFill>
              </a:rPr>
              <a:t>II</a:t>
            </a:r>
            <a:r>
              <a:rPr lang="zh-CN" altLang="en-US" dirty="0">
                <a:solidFill>
                  <a:srgbClr val="00B050"/>
                </a:solidFill>
              </a:rPr>
              <a:t>的滤波器组的不足做了一些补偿。</a:t>
            </a:r>
          </a:p>
          <a:p>
            <a:pPr>
              <a:buFont typeface="Wingdings" pitchFamily="2" charset="2"/>
              <a:buChar char="ü"/>
            </a:pPr>
            <a:r>
              <a:rPr lang="en-US" altLang="zh-CN" dirty="0">
                <a:solidFill>
                  <a:srgbClr val="00B050"/>
                </a:solidFill>
              </a:rPr>
              <a:t>MDCT </a:t>
            </a:r>
            <a:r>
              <a:rPr lang="zh-CN" altLang="en-US" dirty="0">
                <a:solidFill>
                  <a:srgbClr val="00B050"/>
                </a:solidFill>
              </a:rPr>
              <a:t>把子带的输出在频域里进一步细分以达到更高的频域分辨率</a:t>
            </a:r>
            <a:r>
              <a:rPr lang="en-US" altLang="zh-CN" dirty="0">
                <a:solidFill>
                  <a:srgbClr val="00B050"/>
                </a:solidFill>
              </a:rPr>
              <a:t>,</a:t>
            </a:r>
            <a:r>
              <a:rPr lang="zh-CN" altLang="en-US" dirty="0">
                <a:solidFill>
                  <a:srgbClr val="00B050"/>
                </a:solidFill>
              </a:rPr>
              <a:t>而通过对子带的进一步细分</a:t>
            </a:r>
            <a:r>
              <a:rPr lang="en-US" altLang="zh-CN" dirty="0">
                <a:solidFill>
                  <a:srgbClr val="00B050"/>
                </a:solidFill>
              </a:rPr>
              <a:t>,</a:t>
            </a:r>
            <a:r>
              <a:rPr lang="zh-CN" altLang="en-US" dirty="0">
                <a:solidFill>
                  <a:srgbClr val="00B050"/>
                </a:solidFill>
              </a:rPr>
              <a:t>层</a:t>
            </a:r>
            <a:r>
              <a:rPr lang="en-US" altLang="zh-CN" dirty="0">
                <a:solidFill>
                  <a:srgbClr val="00B050"/>
                </a:solidFill>
              </a:rPr>
              <a:t>III</a:t>
            </a:r>
            <a:r>
              <a:rPr lang="zh-CN" altLang="en-US" dirty="0">
                <a:solidFill>
                  <a:srgbClr val="00B050"/>
                </a:solidFill>
              </a:rPr>
              <a:t>编码器已经部分消除了多相滤波器组引入的混叠效应</a:t>
            </a:r>
            <a:r>
              <a:rPr lang="zh-CN" altLang="en-US" dirty="0" smtClean="0">
                <a:solidFill>
                  <a:srgbClr val="00B050"/>
                </a:solidFill>
              </a:rPr>
              <a:t>。</a:t>
            </a:r>
            <a:endParaRPr lang="zh-CN" altLang="en-US" dirty="0">
              <a:solidFill>
                <a:srgbClr val="00B050"/>
              </a:solidFill>
            </a:endParaRPr>
          </a:p>
        </p:txBody>
      </p:sp>
      <p:sp>
        <p:nvSpPr>
          <p:cNvPr id="2" name="矩形 1"/>
          <p:cNvSpPr/>
          <p:nvPr/>
        </p:nvSpPr>
        <p:spPr>
          <a:xfrm>
            <a:off x="823563" y="988779"/>
            <a:ext cx="4001416"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rPr>
              <a:t>层</a:t>
            </a:r>
            <a:r>
              <a:rPr lang="en-US" altLang="zh-CN" sz="2000" dirty="0">
                <a:solidFill>
                  <a:srgbClr val="FF0000"/>
                </a:solidFill>
              </a:rPr>
              <a:t>III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7904059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11565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层</a:t>
            </a:r>
            <a:r>
              <a:rPr lang="en-US" altLang="zh-CN" dirty="0"/>
              <a:t>III-</a:t>
            </a:r>
            <a:r>
              <a:rPr lang="en-US" altLang="zh-CN" dirty="0" smtClean="0"/>
              <a:t>-</a:t>
            </a:r>
            <a:r>
              <a:rPr lang="zh-CN" altLang="en-US" dirty="0">
                <a:solidFill>
                  <a:schemeClr val="tx1"/>
                </a:solidFill>
              </a:rPr>
              <a:t>改进离散余弦变换</a:t>
            </a:r>
            <a:r>
              <a:rPr lang="en-US" altLang="zh-CN" dirty="0">
                <a:solidFill>
                  <a:schemeClr val="tx1"/>
                </a:solidFill>
              </a:rPr>
              <a:t>(MDCT</a:t>
            </a:r>
            <a:r>
              <a:rPr lang="en-US" altLang="zh-CN" dirty="0" smtClean="0">
                <a:solidFill>
                  <a:schemeClr val="tx1"/>
                </a:solidFill>
              </a:rPr>
              <a:t>)</a:t>
            </a:r>
          </a:p>
          <a:p>
            <a:pPr>
              <a:buFont typeface="Wingdings" pitchFamily="2" charset="2"/>
              <a:buChar char="ü"/>
            </a:pPr>
            <a:r>
              <a:rPr lang="zh-CN" altLang="en-US" dirty="0">
                <a:solidFill>
                  <a:srgbClr val="00B050"/>
                </a:solidFill>
              </a:rPr>
              <a:t>层</a:t>
            </a:r>
            <a:r>
              <a:rPr lang="en-US" altLang="zh-CN" dirty="0">
                <a:solidFill>
                  <a:srgbClr val="00B050"/>
                </a:solidFill>
              </a:rPr>
              <a:t>III</a:t>
            </a:r>
            <a:r>
              <a:rPr lang="zh-CN" altLang="en-US" dirty="0">
                <a:solidFill>
                  <a:srgbClr val="00B050"/>
                </a:solidFill>
              </a:rPr>
              <a:t>指定了两种</a:t>
            </a:r>
            <a:r>
              <a:rPr lang="en-US" altLang="zh-CN" dirty="0">
                <a:solidFill>
                  <a:srgbClr val="00B050"/>
                </a:solidFill>
              </a:rPr>
              <a:t>MDCT </a:t>
            </a:r>
            <a:r>
              <a:rPr lang="zh-CN" altLang="en-US" dirty="0">
                <a:solidFill>
                  <a:srgbClr val="00B050"/>
                </a:solidFill>
              </a:rPr>
              <a:t>的块长</a:t>
            </a:r>
            <a:r>
              <a:rPr lang="en-US" altLang="zh-CN" dirty="0">
                <a:solidFill>
                  <a:srgbClr val="00B050"/>
                </a:solidFill>
              </a:rPr>
              <a:t>:</a:t>
            </a:r>
            <a:r>
              <a:rPr lang="zh-CN" altLang="en-US" dirty="0">
                <a:solidFill>
                  <a:srgbClr val="FF0000"/>
                </a:solidFill>
              </a:rPr>
              <a:t>长块</a:t>
            </a:r>
            <a:r>
              <a:rPr lang="zh-CN" altLang="en-US" dirty="0">
                <a:solidFill>
                  <a:srgbClr val="00B050"/>
                </a:solidFill>
              </a:rPr>
              <a:t>的块长为</a:t>
            </a:r>
            <a:r>
              <a:rPr lang="en-US" altLang="zh-CN" dirty="0">
                <a:solidFill>
                  <a:srgbClr val="00B050"/>
                </a:solidFill>
              </a:rPr>
              <a:t>18 </a:t>
            </a:r>
            <a:r>
              <a:rPr lang="zh-CN" altLang="en-US" dirty="0">
                <a:solidFill>
                  <a:srgbClr val="00B050"/>
                </a:solidFill>
              </a:rPr>
              <a:t>个采样值</a:t>
            </a:r>
            <a:r>
              <a:rPr lang="en-US" altLang="zh-CN" dirty="0">
                <a:solidFill>
                  <a:srgbClr val="00B050"/>
                </a:solidFill>
              </a:rPr>
              <a:t>,</a:t>
            </a:r>
            <a:r>
              <a:rPr lang="zh-CN" altLang="en-US" dirty="0">
                <a:solidFill>
                  <a:srgbClr val="FF0000"/>
                </a:solidFill>
              </a:rPr>
              <a:t>短块</a:t>
            </a:r>
            <a:r>
              <a:rPr lang="zh-CN" altLang="en-US" dirty="0">
                <a:solidFill>
                  <a:srgbClr val="00B050"/>
                </a:solidFill>
              </a:rPr>
              <a:t>长为</a:t>
            </a:r>
            <a:r>
              <a:rPr lang="en-US" altLang="zh-CN" dirty="0">
                <a:solidFill>
                  <a:srgbClr val="00B050"/>
                </a:solidFill>
              </a:rPr>
              <a:t>6 </a:t>
            </a:r>
            <a:r>
              <a:rPr lang="zh-CN" altLang="en-US" dirty="0">
                <a:solidFill>
                  <a:srgbClr val="00B050"/>
                </a:solidFill>
              </a:rPr>
              <a:t>个采样值。相邻变换窗口之间有</a:t>
            </a:r>
            <a:r>
              <a:rPr lang="en-US" altLang="zh-CN" dirty="0">
                <a:solidFill>
                  <a:srgbClr val="00B050"/>
                </a:solidFill>
              </a:rPr>
              <a:t>50%</a:t>
            </a:r>
            <a:r>
              <a:rPr lang="zh-CN" altLang="en-US" dirty="0">
                <a:solidFill>
                  <a:srgbClr val="00B050"/>
                </a:solidFill>
              </a:rPr>
              <a:t>的重叠</a:t>
            </a:r>
            <a:r>
              <a:rPr lang="en-US" altLang="zh-CN" dirty="0">
                <a:solidFill>
                  <a:srgbClr val="00B050"/>
                </a:solidFill>
              </a:rPr>
              <a:t>,</a:t>
            </a:r>
            <a:r>
              <a:rPr lang="zh-CN" altLang="en-US" dirty="0">
                <a:solidFill>
                  <a:srgbClr val="00B050"/>
                </a:solidFill>
              </a:rPr>
              <a:t>所以窗口大小分别为</a:t>
            </a:r>
            <a:r>
              <a:rPr lang="en-US" altLang="zh-CN" dirty="0">
                <a:solidFill>
                  <a:srgbClr val="00B050"/>
                </a:solidFill>
              </a:rPr>
              <a:t>36 </a:t>
            </a:r>
            <a:r>
              <a:rPr lang="zh-CN" altLang="en-US" dirty="0">
                <a:solidFill>
                  <a:srgbClr val="00B050"/>
                </a:solidFill>
              </a:rPr>
              <a:t>个采样值和</a:t>
            </a:r>
            <a:r>
              <a:rPr lang="en-US" altLang="zh-CN" dirty="0">
                <a:solidFill>
                  <a:srgbClr val="00B050"/>
                </a:solidFill>
              </a:rPr>
              <a:t>12 </a:t>
            </a:r>
            <a:r>
              <a:rPr lang="zh-CN" altLang="en-US" dirty="0">
                <a:solidFill>
                  <a:srgbClr val="00B050"/>
                </a:solidFill>
              </a:rPr>
              <a:t>个采样值。</a:t>
            </a:r>
          </a:p>
          <a:p>
            <a:pPr>
              <a:buFont typeface="Wingdings" pitchFamily="2" charset="2"/>
              <a:buChar char="ü"/>
            </a:pPr>
            <a:r>
              <a:rPr lang="zh-CN" altLang="en-US" dirty="0">
                <a:solidFill>
                  <a:srgbClr val="00B050"/>
                </a:solidFill>
              </a:rPr>
              <a:t>长块对于平稳的音频信号可以得到更高的频域分辨率</a:t>
            </a:r>
            <a:r>
              <a:rPr lang="en-US" altLang="zh-CN" dirty="0">
                <a:solidFill>
                  <a:srgbClr val="00B050"/>
                </a:solidFill>
              </a:rPr>
              <a:t>, </a:t>
            </a:r>
            <a:r>
              <a:rPr lang="zh-CN" altLang="en-US" dirty="0">
                <a:solidFill>
                  <a:srgbClr val="00B050"/>
                </a:solidFill>
              </a:rPr>
              <a:t>短块对瞬变的音频信号可以得到更高的时域分辨率。在短块模式下</a:t>
            </a:r>
            <a:r>
              <a:rPr lang="en-US" altLang="zh-CN" dirty="0">
                <a:solidFill>
                  <a:srgbClr val="00B050"/>
                </a:solidFill>
              </a:rPr>
              <a:t>,3 </a:t>
            </a:r>
            <a:r>
              <a:rPr lang="zh-CN" altLang="en-US" dirty="0">
                <a:solidFill>
                  <a:srgbClr val="00B050"/>
                </a:solidFill>
              </a:rPr>
              <a:t>个短块代替一个长块</a:t>
            </a:r>
            <a:r>
              <a:rPr lang="en-US" altLang="zh-CN" dirty="0">
                <a:solidFill>
                  <a:srgbClr val="00B050"/>
                </a:solidFill>
              </a:rPr>
              <a:t>,</a:t>
            </a:r>
            <a:r>
              <a:rPr lang="zh-CN" altLang="en-US" dirty="0">
                <a:solidFill>
                  <a:srgbClr val="00B050"/>
                </a:solidFill>
              </a:rPr>
              <a:t>而短块的块长恰好是一个长块的</a:t>
            </a:r>
            <a:r>
              <a:rPr lang="en-US" altLang="zh-CN" dirty="0">
                <a:solidFill>
                  <a:srgbClr val="00B050"/>
                </a:solidFill>
              </a:rPr>
              <a:t>1/3,</a:t>
            </a:r>
            <a:r>
              <a:rPr lang="zh-CN" altLang="en-US" dirty="0">
                <a:solidFill>
                  <a:srgbClr val="00B050"/>
                </a:solidFill>
              </a:rPr>
              <a:t>所以</a:t>
            </a:r>
            <a:r>
              <a:rPr lang="en-US" altLang="zh-CN" dirty="0">
                <a:solidFill>
                  <a:srgbClr val="00B050"/>
                </a:solidFill>
              </a:rPr>
              <a:t>MDCT </a:t>
            </a:r>
            <a:r>
              <a:rPr lang="zh-CN" altLang="en-US" dirty="0">
                <a:solidFill>
                  <a:srgbClr val="00B050"/>
                </a:solidFill>
              </a:rPr>
              <a:t>的采样值数不受块长的影响。</a:t>
            </a:r>
          </a:p>
          <a:p>
            <a:pPr>
              <a:buFont typeface="Wingdings" pitchFamily="2" charset="2"/>
              <a:buChar char="ü"/>
            </a:pPr>
            <a:r>
              <a:rPr lang="zh-CN" altLang="en-US" dirty="0">
                <a:solidFill>
                  <a:srgbClr val="00B050"/>
                </a:solidFill>
              </a:rPr>
              <a:t>对于给定的一帧音频信号</a:t>
            </a:r>
            <a:r>
              <a:rPr lang="en-US" altLang="zh-CN" dirty="0">
                <a:solidFill>
                  <a:srgbClr val="00B050"/>
                </a:solidFill>
              </a:rPr>
              <a:t>,MDCT </a:t>
            </a:r>
            <a:r>
              <a:rPr lang="zh-CN" altLang="en-US" dirty="0">
                <a:solidFill>
                  <a:srgbClr val="00B050"/>
                </a:solidFill>
              </a:rPr>
              <a:t>可以全部使用长块或全部使用短块</a:t>
            </a:r>
            <a:r>
              <a:rPr lang="en-US" altLang="zh-CN" dirty="0">
                <a:solidFill>
                  <a:srgbClr val="00B050"/>
                </a:solidFill>
              </a:rPr>
              <a:t>,</a:t>
            </a:r>
            <a:r>
              <a:rPr lang="zh-CN" altLang="en-US" dirty="0">
                <a:solidFill>
                  <a:srgbClr val="00B050"/>
                </a:solidFill>
              </a:rPr>
              <a:t>也可以长、短块混合使用。这样</a:t>
            </a:r>
            <a:r>
              <a:rPr lang="en-US" altLang="zh-CN" dirty="0">
                <a:solidFill>
                  <a:srgbClr val="00B050"/>
                </a:solidFill>
              </a:rPr>
              <a:t>,</a:t>
            </a:r>
            <a:r>
              <a:rPr lang="zh-CN" altLang="en-US" dirty="0">
                <a:solidFill>
                  <a:srgbClr val="00B050"/>
                </a:solidFill>
              </a:rPr>
              <a:t>既能保证低频段的频域分辨率</a:t>
            </a:r>
            <a:r>
              <a:rPr lang="en-US" altLang="zh-CN" dirty="0">
                <a:solidFill>
                  <a:srgbClr val="00B050"/>
                </a:solidFill>
              </a:rPr>
              <a:t>,</a:t>
            </a:r>
            <a:r>
              <a:rPr lang="zh-CN" altLang="en-US" dirty="0">
                <a:solidFill>
                  <a:srgbClr val="00B050"/>
                </a:solidFill>
              </a:rPr>
              <a:t>又不会牺牲高频段的时域分辨率。长块和短块之间的切换有一个过程</a:t>
            </a:r>
            <a:r>
              <a:rPr lang="en-US" altLang="zh-CN" dirty="0">
                <a:solidFill>
                  <a:srgbClr val="00B050"/>
                </a:solidFill>
              </a:rPr>
              <a:t>,</a:t>
            </a:r>
            <a:r>
              <a:rPr lang="zh-CN" altLang="en-US" dirty="0">
                <a:solidFill>
                  <a:srgbClr val="00B050"/>
                </a:solidFill>
              </a:rPr>
              <a:t>一般用一个带特殊长转短或短转长数据窗口的长块来完成这个长、短块之间的切换。</a:t>
            </a:r>
          </a:p>
        </p:txBody>
      </p:sp>
      <p:sp>
        <p:nvSpPr>
          <p:cNvPr id="2" name="矩形 1"/>
          <p:cNvSpPr/>
          <p:nvPr/>
        </p:nvSpPr>
        <p:spPr>
          <a:xfrm>
            <a:off x="823563" y="988779"/>
            <a:ext cx="4001416"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rPr>
              <a:t>层</a:t>
            </a:r>
            <a:r>
              <a:rPr lang="en-US" altLang="zh-CN" sz="2000" dirty="0">
                <a:solidFill>
                  <a:srgbClr val="FF0000"/>
                </a:solidFill>
              </a:rPr>
              <a:t>III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55410630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111565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层</a:t>
            </a:r>
            <a:r>
              <a:rPr lang="en-US" altLang="zh-CN" dirty="0"/>
              <a:t>III-</a:t>
            </a:r>
            <a:r>
              <a:rPr lang="en-US" altLang="zh-CN" dirty="0" smtClean="0"/>
              <a:t>-</a:t>
            </a:r>
            <a:r>
              <a:rPr lang="en-US" altLang="zh-CN" dirty="0">
                <a:solidFill>
                  <a:schemeClr val="tx1"/>
                </a:solidFill>
              </a:rPr>
              <a:t>Huffman </a:t>
            </a:r>
            <a:r>
              <a:rPr lang="zh-CN" altLang="en-US" dirty="0">
                <a:solidFill>
                  <a:schemeClr val="tx1"/>
                </a:solidFill>
              </a:rPr>
              <a:t>编码</a:t>
            </a:r>
            <a:endParaRPr lang="en-US" altLang="zh-CN" dirty="0" smtClean="0">
              <a:solidFill>
                <a:schemeClr val="tx1"/>
              </a:solidFill>
            </a:endParaRPr>
          </a:p>
          <a:p>
            <a:pPr>
              <a:buFont typeface="Wingdings" pitchFamily="2" charset="2"/>
              <a:buChar char="ü"/>
            </a:pPr>
            <a:r>
              <a:rPr lang="zh-CN" altLang="en-US" dirty="0">
                <a:solidFill>
                  <a:srgbClr val="00B050"/>
                </a:solidFill>
              </a:rPr>
              <a:t>层</a:t>
            </a:r>
            <a:r>
              <a:rPr lang="en-US" altLang="zh-CN" dirty="0">
                <a:solidFill>
                  <a:srgbClr val="00B050"/>
                </a:solidFill>
              </a:rPr>
              <a:t>III</a:t>
            </a:r>
            <a:r>
              <a:rPr lang="zh-CN" altLang="en-US" dirty="0">
                <a:solidFill>
                  <a:srgbClr val="00B050"/>
                </a:solidFill>
              </a:rPr>
              <a:t>采用</a:t>
            </a:r>
            <a:r>
              <a:rPr lang="en-US" altLang="zh-CN" dirty="0">
                <a:solidFill>
                  <a:srgbClr val="FF0000"/>
                </a:solidFill>
              </a:rPr>
              <a:t>Huffman </a:t>
            </a:r>
            <a:r>
              <a:rPr lang="zh-CN" altLang="en-US" dirty="0">
                <a:solidFill>
                  <a:srgbClr val="FF0000"/>
                </a:solidFill>
              </a:rPr>
              <a:t>编码</a:t>
            </a:r>
            <a:r>
              <a:rPr lang="zh-CN" altLang="en-US" dirty="0">
                <a:solidFill>
                  <a:srgbClr val="00B050"/>
                </a:solidFill>
              </a:rPr>
              <a:t>进行无损压缩</a:t>
            </a:r>
            <a:r>
              <a:rPr lang="en-US" altLang="zh-CN" dirty="0">
                <a:solidFill>
                  <a:srgbClr val="00B050"/>
                </a:solidFill>
              </a:rPr>
              <a:t>, </a:t>
            </a:r>
            <a:r>
              <a:rPr lang="zh-CN" altLang="en-US" dirty="0">
                <a:solidFill>
                  <a:srgbClr val="00B050"/>
                </a:solidFill>
              </a:rPr>
              <a:t>进一步降低数码率</a:t>
            </a:r>
            <a:r>
              <a:rPr lang="en-US" altLang="zh-CN" dirty="0">
                <a:solidFill>
                  <a:srgbClr val="00B050"/>
                </a:solidFill>
              </a:rPr>
              <a:t>,</a:t>
            </a:r>
            <a:r>
              <a:rPr lang="zh-CN" altLang="en-US" dirty="0">
                <a:solidFill>
                  <a:srgbClr val="00B050"/>
                </a:solidFill>
              </a:rPr>
              <a:t>提高压缩比。据估计</a:t>
            </a:r>
            <a:r>
              <a:rPr lang="en-US" altLang="zh-CN" dirty="0">
                <a:solidFill>
                  <a:srgbClr val="00B050"/>
                </a:solidFill>
              </a:rPr>
              <a:t>,Huffman </a:t>
            </a:r>
            <a:r>
              <a:rPr lang="zh-CN" altLang="en-US" dirty="0">
                <a:solidFill>
                  <a:srgbClr val="00B050"/>
                </a:solidFill>
              </a:rPr>
              <a:t>编码以后</a:t>
            </a:r>
            <a:r>
              <a:rPr lang="en-US" altLang="zh-CN" dirty="0">
                <a:solidFill>
                  <a:srgbClr val="00B050"/>
                </a:solidFill>
              </a:rPr>
              <a:t>,</a:t>
            </a:r>
            <a:r>
              <a:rPr lang="zh-CN" altLang="en-US" dirty="0">
                <a:solidFill>
                  <a:srgbClr val="00B050"/>
                </a:solidFill>
              </a:rPr>
              <a:t>可以节省</a:t>
            </a:r>
            <a:r>
              <a:rPr lang="en-US" altLang="zh-CN" dirty="0">
                <a:solidFill>
                  <a:srgbClr val="00B050"/>
                </a:solidFill>
              </a:rPr>
              <a:t>20%</a:t>
            </a:r>
            <a:r>
              <a:rPr lang="zh-CN" altLang="en-US" dirty="0">
                <a:solidFill>
                  <a:srgbClr val="00B050"/>
                </a:solidFill>
              </a:rPr>
              <a:t>的数码率。</a:t>
            </a:r>
          </a:p>
          <a:p>
            <a:r>
              <a:rPr lang="zh-CN" altLang="en-US" dirty="0">
                <a:solidFill>
                  <a:schemeClr val="tx1"/>
                </a:solidFill>
              </a:rPr>
              <a:t>虽然层</a:t>
            </a:r>
            <a:r>
              <a:rPr lang="en-US" altLang="zh-CN" dirty="0">
                <a:solidFill>
                  <a:schemeClr val="tx1"/>
                </a:solidFill>
              </a:rPr>
              <a:t>III</a:t>
            </a:r>
            <a:r>
              <a:rPr lang="zh-CN" altLang="en-US" dirty="0">
                <a:solidFill>
                  <a:schemeClr val="tx1"/>
                </a:solidFill>
              </a:rPr>
              <a:t>引入了许多复杂的概念</a:t>
            </a:r>
            <a:r>
              <a:rPr lang="en-US" altLang="zh-CN" dirty="0">
                <a:solidFill>
                  <a:schemeClr val="tx1"/>
                </a:solidFill>
              </a:rPr>
              <a:t>,</a:t>
            </a:r>
            <a:r>
              <a:rPr lang="zh-CN" altLang="en-US" dirty="0">
                <a:solidFill>
                  <a:schemeClr val="tx1"/>
                </a:solidFill>
              </a:rPr>
              <a:t>但是它的计算量并没有比层</a:t>
            </a:r>
            <a:r>
              <a:rPr lang="en-US" altLang="zh-CN" dirty="0">
                <a:solidFill>
                  <a:schemeClr val="tx1"/>
                </a:solidFill>
              </a:rPr>
              <a:t>II</a:t>
            </a:r>
            <a:r>
              <a:rPr lang="zh-CN" altLang="en-US" dirty="0">
                <a:solidFill>
                  <a:schemeClr val="tx1"/>
                </a:solidFill>
              </a:rPr>
              <a:t>增加很多。增加的主要是编码器的复杂度和解码的复杂度</a:t>
            </a:r>
            <a:r>
              <a:rPr lang="en-US" altLang="zh-CN" dirty="0">
                <a:solidFill>
                  <a:schemeClr val="tx1"/>
                </a:solidFill>
              </a:rPr>
              <a:t>,</a:t>
            </a:r>
            <a:r>
              <a:rPr lang="zh-CN" altLang="en-US" dirty="0">
                <a:solidFill>
                  <a:schemeClr val="tx1"/>
                </a:solidFill>
              </a:rPr>
              <a:t>以及解码器所需要的存储容量。</a:t>
            </a:r>
          </a:p>
          <a:p>
            <a:pPr>
              <a:buFont typeface="Wingdings" pitchFamily="2" charset="2"/>
              <a:buChar char="ü"/>
            </a:pPr>
            <a:endParaRPr lang="zh-CN" altLang="en-US" dirty="0">
              <a:solidFill>
                <a:srgbClr val="00B050"/>
              </a:solidFill>
            </a:endParaRPr>
          </a:p>
        </p:txBody>
      </p:sp>
      <p:sp>
        <p:nvSpPr>
          <p:cNvPr id="2" name="矩形 1"/>
          <p:cNvSpPr/>
          <p:nvPr/>
        </p:nvSpPr>
        <p:spPr>
          <a:xfrm>
            <a:off x="823563" y="988779"/>
            <a:ext cx="4001416"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音频压缩编码</a:t>
            </a:r>
            <a:r>
              <a:rPr lang="zh-CN" altLang="en-US" sz="2000" dirty="0" smtClean="0">
                <a:solidFill>
                  <a:srgbClr val="FF0000"/>
                </a:solidFill>
                <a:latin typeface="微软雅黑" pitchFamily="34" charset="-122"/>
                <a:ea typeface="微软雅黑" pitchFamily="34" charset="-122"/>
              </a:rPr>
              <a:t>标准</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rPr>
              <a:t>层</a:t>
            </a:r>
            <a:r>
              <a:rPr lang="en-US" altLang="zh-CN" sz="2000" dirty="0">
                <a:solidFill>
                  <a:srgbClr val="FF0000"/>
                </a:solidFill>
              </a:rPr>
              <a:t>III</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00954592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505229" y="1677194"/>
            <a:ext cx="9861146" cy="226667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MPEG-1</a:t>
            </a:r>
            <a:r>
              <a:rPr lang="zh-CN" altLang="en-US" dirty="0"/>
              <a:t>音频信号数据压缩过程可分为如下</a:t>
            </a:r>
            <a:r>
              <a:rPr lang="en-US" altLang="zh-CN" dirty="0"/>
              <a:t>4</a:t>
            </a:r>
            <a:r>
              <a:rPr lang="zh-CN" altLang="en-US" dirty="0"/>
              <a:t>步</a:t>
            </a:r>
            <a:r>
              <a:rPr lang="zh-CN" altLang="en-US" dirty="0" smtClean="0"/>
              <a:t>。</a:t>
            </a:r>
            <a:endParaRPr lang="zh-CN" altLang="en-US" dirty="0"/>
          </a:p>
          <a:p>
            <a:pPr>
              <a:buFont typeface="Wingdings" pitchFamily="2" charset="2"/>
              <a:buChar char="ü"/>
            </a:pPr>
            <a:r>
              <a:rPr lang="zh-CN" altLang="en-US" dirty="0" smtClean="0">
                <a:solidFill>
                  <a:srgbClr val="00B050"/>
                </a:solidFill>
              </a:rPr>
              <a:t>时间</a:t>
            </a:r>
            <a:r>
              <a:rPr lang="en-US" altLang="zh-CN" dirty="0">
                <a:solidFill>
                  <a:srgbClr val="00B050"/>
                </a:solidFill>
              </a:rPr>
              <a:t>/</a:t>
            </a:r>
            <a:r>
              <a:rPr lang="zh-CN" altLang="en-US" dirty="0">
                <a:solidFill>
                  <a:srgbClr val="00B050"/>
                </a:solidFill>
              </a:rPr>
              <a:t>频率映射（滤波器组），用以将输入的信号转化为亚抽样的频谱分量分为子带；</a:t>
            </a:r>
          </a:p>
          <a:p>
            <a:pPr>
              <a:buFont typeface="Wingdings" pitchFamily="2" charset="2"/>
              <a:buChar char="ü"/>
            </a:pPr>
            <a:r>
              <a:rPr lang="zh-CN" altLang="en-US" dirty="0" smtClean="0">
                <a:solidFill>
                  <a:srgbClr val="00B050"/>
                </a:solidFill>
              </a:rPr>
              <a:t>频域</a:t>
            </a:r>
            <a:r>
              <a:rPr lang="zh-CN" altLang="en-US" dirty="0">
                <a:solidFill>
                  <a:srgbClr val="00B050"/>
                </a:solidFill>
              </a:rPr>
              <a:t>滤波器组或并行变换的输出，根据心理声学模型求出时变的掩蔽门限估值；</a:t>
            </a:r>
          </a:p>
          <a:p>
            <a:pPr>
              <a:buFont typeface="Wingdings" pitchFamily="2" charset="2"/>
              <a:buChar char="ü"/>
            </a:pPr>
            <a:r>
              <a:rPr lang="zh-CN" altLang="en-US" dirty="0" smtClean="0">
                <a:solidFill>
                  <a:srgbClr val="00B050"/>
                </a:solidFill>
              </a:rPr>
              <a:t>按</a:t>
            </a:r>
            <a:r>
              <a:rPr lang="zh-CN" altLang="en-US" dirty="0">
                <a:solidFill>
                  <a:srgbClr val="00B050"/>
                </a:solidFill>
              </a:rPr>
              <a:t>量化噪声不超过掩蔽门限的原则将子带量化编码以使量化噪声听不到；</a:t>
            </a:r>
          </a:p>
          <a:p>
            <a:pPr>
              <a:buFont typeface="Wingdings" pitchFamily="2" charset="2"/>
              <a:buChar char="ü"/>
            </a:pPr>
            <a:r>
              <a:rPr lang="zh-CN" altLang="en-US" dirty="0" smtClean="0">
                <a:solidFill>
                  <a:srgbClr val="00B050"/>
                </a:solidFill>
              </a:rPr>
              <a:t>按</a:t>
            </a:r>
            <a:r>
              <a:rPr lang="zh-CN" altLang="en-US" dirty="0">
                <a:solidFill>
                  <a:srgbClr val="00B050"/>
                </a:solidFill>
              </a:rPr>
              <a:t>帧打包成码流（包括比特分配信息）。</a:t>
            </a:r>
          </a:p>
        </p:txBody>
      </p:sp>
      <p:sp>
        <p:nvSpPr>
          <p:cNvPr id="2" name="矩形 1"/>
          <p:cNvSpPr/>
          <p:nvPr/>
        </p:nvSpPr>
        <p:spPr>
          <a:xfrm>
            <a:off x="823563" y="988779"/>
            <a:ext cx="4081567"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a:t>
            </a:r>
            <a:r>
              <a:rPr lang="zh-CN" altLang="en-US" sz="2000" dirty="0" smtClean="0">
                <a:solidFill>
                  <a:srgbClr val="FF0000"/>
                </a:solidFill>
                <a:latin typeface="微软雅黑" pitchFamily="34" charset="-122"/>
                <a:ea typeface="微软雅黑" pitchFamily="34" charset="-122"/>
              </a:rPr>
              <a:t>压缩编码</a:t>
            </a:r>
            <a:r>
              <a:rPr lang="zh-CN" altLang="en-US" sz="2000" dirty="0">
                <a:solidFill>
                  <a:srgbClr val="FF0000"/>
                </a:solidFill>
                <a:latin typeface="微软雅黑" pitchFamily="34" charset="-122"/>
                <a:ea typeface="微软雅黑" pitchFamily="34" charset="-122"/>
              </a:rPr>
              <a:t>的基本结构</a:t>
            </a:r>
          </a:p>
        </p:txBody>
      </p:sp>
    </p:spTree>
    <p:extLst>
      <p:ext uri="{BB962C8B-B14F-4D97-AF65-F5344CB8AC3E}">
        <p14:creationId xmlns:p14="http://schemas.microsoft.com/office/powerpoint/2010/main" val="299550959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 name="矩形 1"/>
          <p:cNvSpPr/>
          <p:nvPr/>
        </p:nvSpPr>
        <p:spPr>
          <a:xfrm>
            <a:off x="823563" y="988779"/>
            <a:ext cx="4081567"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MPEG-1 </a:t>
            </a:r>
            <a:r>
              <a:rPr lang="zh-CN" altLang="en-US" sz="2000" dirty="0">
                <a:solidFill>
                  <a:srgbClr val="FF0000"/>
                </a:solidFill>
                <a:latin typeface="微软雅黑" pitchFamily="34" charset="-122"/>
                <a:ea typeface="微软雅黑" pitchFamily="34" charset="-122"/>
              </a:rPr>
              <a:t>音频</a:t>
            </a:r>
            <a:r>
              <a:rPr lang="zh-CN" altLang="en-US" sz="2000" dirty="0" smtClean="0">
                <a:solidFill>
                  <a:srgbClr val="FF0000"/>
                </a:solidFill>
                <a:latin typeface="微软雅黑" pitchFamily="34" charset="-122"/>
                <a:ea typeface="微软雅黑" pitchFamily="34" charset="-122"/>
              </a:rPr>
              <a:t>压缩编码</a:t>
            </a:r>
            <a:r>
              <a:rPr lang="zh-CN" altLang="en-US" sz="2000" dirty="0">
                <a:solidFill>
                  <a:srgbClr val="FF0000"/>
                </a:solidFill>
                <a:latin typeface="微软雅黑" pitchFamily="34" charset="-122"/>
                <a:ea typeface="微软雅黑" pitchFamily="34" charset="-122"/>
              </a:rPr>
              <a:t>的基本结构</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712" y="2058194"/>
            <a:ext cx="5714464" cy="26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1574" y="3429794"/>
            <a:ext cx="5744121" cy="93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31"/>
          <p:cNvSpPr txBox="1">
            <a:spLocks noChangeArrowheads="1"/>
          </p:cNvSpPr>
          <p:nvPr/>
        </p:nvSpPr>
        <p:spPr bwMode="auto">
          <a:xfrm>
            <a:off x="1010945" y="4805878"/>
            <a:ext cx="3493264" cy="400110"/>
          </a:xfrm>
          <a:prstGeom prst="rect">
            <a:avLst/>
          </a:prstGeom>
          <a:noFill/>
          <a:ln w="9525">
            <a:noFill/>
            <a:miter lim="800000"/>
            <a:headEnd/>
            <a:tailEnd/>
          </a:ln>
          <a:effectLst/>
        </p:spPr>
        <p:txBody>
          <a:bodyPr wrap="none">
            <a:spAutoFit/>
          </a:bodyPr>
          <a:lstStyle/>
          <a:p>
            <a:r>
              <a:rPr kumimoji="1" lang="en-US" altLang="zh-CN" sz="2000" dirty="0">
                <a:solidFill>
                  <a:schemeClr val="tx1">
                    <a:lumMod val="65000"/>
                    <a:lumOff val="35000"/>
                  </a:schemeClr>
                </a:solidFill>
                <a:latin typeface="+mj-ea"/>
                <a:ea typeface="+mj-ea"/>
              </a:rPr>
              <a:t>MPEG-1</a:t>
            </a:r>
            <a:r>
              <a:rPr kumimoji="1" lang="zh-CN" altLang="en-US" sz="2000" dirty="0">
                <a:solidFill>
                  <a:schemeClr val="tx1">
                    <a:lumMod val="65000"/>
                    <a:lumOff val="35000"/>
                  </a:schemeClr>
                </a:solidFill>
                <a:latin typeface="+mj-ea"/>
                <a:ea typeface="+mj-ea"/>
              </a:rPr>
              <a:t>的音频压缩编码框图</a:t>
            </a:r>
          </a:p>
        </p:txBody>
      </p:sp>
      <p:sp>
        <p:nvSpPr>
          <p:cNvPr id="23" name="Text Box 31"/>
          <p:cNvSpPr txBox="1">
            <a:spLocks noChangeArrowheads="1"/>
          </p:cNvSpPr>
          <p:nvPr/>
        </p:nvSpPr>
        <p:spPr bwMode="auto">
          <a:xfrm>
            <a:off x="7258326" y="4777160"/>
            <a:ext cx="3493264" cy="400110"/>
          </a:xfrm>
          <a:prstGeom prst="rect">
            <a:avLst/>
          </a:prstGeom>
          <a:noFill/>
          <a:ln w="9525">
            <a:noFill/>
            <a:miter lim="800000"/>
            <a:headEnd/>
            <a:tailEnd/>
          </a:ln>
          <a:effectLst/>
        </p:spPr>
        <p:txBody>
          <a:bodyPr wrap="none">
            <a:spAutoFit/>
          </a:bodyPr>
          <a:lstStyle/>
          <a:p>
            <a:r>
              <a:rPr kumimoji="1" lang="en-US" altLang="zh-CN" sz="2000" dirty="0">
                <a:solidFill>
                  <a:schemeClr val="tx1">
                    <a:lumMod val="65000"/>
                    <a:lumOff val="35000"/>
                  </a:schemeClr>
                </a:solidFill>
                <a:latin typeface="+mj-ea"/>
                <a:ea typeface="+mj-ea"/>
              </a:rPr>
              <a:t>MPEG-1</a:t>
            </a:r>
            <a:r>
              <a:rPr kumimoji="1" lang="zh-CN" altLang="en-US" sz="2000" dirty="0">
                <a:solidFill>
                  <a:schemeClr val="tx1">
                    <a:lumMod val="65000"/>
                    <a:lumOff val="35000"/>
                  </a:schemeClr>
                </a:solidFill>
                <a:latin typeface="+mj-ea"/>
                <a:ea typeface="+mj-ea"/>
              </a:rPr>
              <a:t>的音频压缩解码框图</a:t>
            </a:r>
          </a:p>
        </p:txBody>
      </p:sp>
    </p:spTree>
    <p:extLst>
      <p:ext uri="{BB962C8B-B14F-4D97-AF65-F5344CB8AC3E}">
        <p14:creationId xmlns:p14="http://schemas.microsoft.com/office/powerpoint/2010/main" val="13739788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0439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音频压缩编码标准</a:t>
            </a:r>
          </a:p>
          <a:p>
            <a:r>
              <a:rPr lang="zh-CN" altLang="en-US" dirty="0" smtClean="0">
                <a:solidFill>
                  <a:schemeClr val="tx1"/>
                </a:solidFill>
              </a:rPr>
              <a:t>和</a:t>
            </a:r>
            <a:r>
              <a:rPr lang="en-US" altLang="zh-CN" dirty="0">
                <a:solidFill>
                  <a:schemeClr val="tx1"/>
                </a:solidFill>
              </a:rPr>
              <a:t>MPEG-1</a:t>
            </a:r>
            <a:r>
              <a:rPr lang="zh-CN" altLang="en-US" dirty="0">
                <a:solidFill>
                  <a:schemeClr val="tx1"/>
                </a:solidFill>
              </a:rPr>
              <a:t>相比，</a:t>
            </a:r>
            <a:r>
              <a:rPr lang="en-US" altLang="zh-CN" dirty="0">
                <a:solidFill>
                  <a:schemeClr val="tx1"/>
                </a:solidFill>
              </a:rPr>
              <a:t>MPEG-2</a:t>
            </a:r>
            <a:r>
              <a:rPr lang="zh-CN" altLang="en-US" dirty="0">
                <a:solidFill>
                  <a:schemeClr val="tx1"/>
                </a:solidFill>
              </a:rPr>
              <a:t>声音主要增加了以下</a:t>
            </a:r>
            <a:r>
              <a:rPr lang="en-US" altLang="zh-CN" dirty="0">
                <a:solidFill>
                  <a:schemeClr val="tx1"/>
                </a:solidFill>
              </a:rPr>
              <a:t>3</a:t>
            </a:r>
            <a:r>
              <a:rPr lang="zh-CN" altLang="en-US" dirty="0">
                <a:solidFill>
                  <a:schemeClr val="tx1"/>
                </a:solidFill>
              </a:rPr>
              <a:t>个方面的内容。</a:t>
            </a:r>
          </a:p>
          <a:p>
            <a:pPr>
              <a:buFont typeface="Wingdings" pitchFamily="2" charset="2"/>
              <a:buChar char="ü"/>
            </a:pPr>
            <a:r>
              <a:rPr lang="zh-CN" altLang="en-US" dirty="0" smtClean="0">
                <a:solidFill>
                  <a:srgbClr val="00B050"/>
                </a:solidFill>
              </a:rPr>
              <a:t>支持</a:t>
            </a:r>
            <a:r>
              <a:rPr lang="en-US" altLang="zh-CN" dirty="0">
                <a:solidFill>
                  <a:srgbClr val="00B050"/>
                </a:solidFill>
              </a:rPr>
              <a:t>5.1</a:t>
            </a:r>
            <a:r>
              <a:rPr lang="zh-CN" altLang="en-US" dirty="0">
                <a:solidFill>
                  <a:srgbClr val="00B050"/>
                </a:solidFill>
              </a:rPr>
              <a:t>路环绕声。它能提供</a:t>
            </a:r>
            <a:r>
              <a:rPr lang="en-US" altLang="zh-CN" dirty="0">
                <a:solidFill>
                  <a:srgbClr val="00B050"/>
                </a:solidFill>
              </a:rPr>
              <a:t>5</a:t>
            </a:r>
            <a:r>
              <a:rPr lang="zh-CN" altLang="en-US" dirty="0">
                <a:solidFill>
                  <a:srgbClr val="00B050"/>
                </a:solidFill>
              </a:rPr>
              <a:t>个全带宽声道（左、右、中和两个环绕声道），外加一个低频效果增强声道，统称为</a:t>
            </a:r>
            <a:r>
              <a:rPr lang="en-US" altLang="zh-CN" dirty="0">
                <a:solidFill>
                  <a:srgbClr val="00B050"/>
                </a:solidFill>
              </a:rPr>
              <a:t>5.1</a:t>
            </a:r>
            <a:r>
              <a:rPr lang="zh-CN" altLang="en-US" dirty="0">
                <a:solidFill>
                  <a:srgbClr val="00B050"/>
                </a:solidFill>
              </a:rPr>
              <a:t>声道。</a:t>
            </a:r>
          </a:p>
          <a:p>
            <a:pPr>
              <a:buFont typeface="Wingdings" pitchFamily="2" charset="2"/>
              <a:buChar char="ü"/>
            </a:pPr>
            <a:r>
              <a:rPr lang="zh-CN" altLang="en-US" dirty="0" smtClean="0">
                <a:solidFill>
                  <a:srgbClr val="00B050"/>
                </a:solidFill>
              </a:rPr>
              <a:t>支持</a:t>
            </a:r>
            <a:r>
              <a:rPr lang="zh-CN" altLang="en-US" dirty="0">
                <a:solidFill>
                  <a:srgbClr val="00B050"/>
                </a:solidFill>
              </a:rPr>
              <a:t>多达</a:t>
            </a:r>
            <a:r>
              <a:rPr lang="en-US" altLang="zh-CN" dirty="0">
                <a:solidFill>
                  <a:srgbClr val="00B050"/>
                </a:solidFill>
              </a:rPr>
              <a:t>8</a:t>
            </a:r>
            <a:r>
              <a:rPr lang="zh-CN" altLang="en-US" dirty="0">
                <a:solidFill>
                  <a:srgbClr val="00B050"/>
                </a:solidFill>
              </a:rPr>
              <a:t>种语言或解说。</a:t>
            </a:r>
          </a:p>
          <a:p>
            <a:pPr>
              <a:buFont typeface="Wingdings" pitchFamily="2" charset="2"/>
              <a:buChar char="ü"/>
            </a:pPr>
            <a:r>
              <a:rPr lang="zh-CN" altLang="en-US" dirty="0" smtClean="0">
                <a:solidFill>
                  <a:srgbClr val="00B050"/>
                </a:solidFill>
              </a:rPr>
              <a:t>增加</a:t>
            </a:r>
            <a:r>
              <a:rPr lang="zh-CN" altLang="en-US" dirty="0">
                <a:solidFill>
                  <a:srgbClr val="00B050"/>
                </a:solidFill>
              </a:rPr>
              <a:t>了低抽样和低码率</a:t>
            </a:r>
            <a:r>
              <a:rPr lang="zh-CN" altLang="en-US" dirty="0" smtClean="0">
                <a:solidFill>
                  <a:srgbClr val="00B050"/>
                </a:solidFill>
              </a:rPr>
              <a:t>。</a:t>
            </a:r>
            <a:endParaRPr lang="zh-CN" altLang="en-US" dirty="0">
              <a:solidFill>
                <a:srgbClr val="00B050"/>
              </a:solidFill>
            </a:endParaRPr>
          </a:p>
          <a:p>
            <a:endParaRPr lang="en-US" altLang="zh-CN" dirty="0" smtClean="0"/>
          </a:p>
        </p:txBody>
      </p:sp>
      <p:sp>
        <p:nvSpPr>
          <p:cNvPr id="17"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endParaRPr lang="en-US" altLang="zh-CN" dirty="0" smtClean="0"/>
          </a:p>
        </p:txBody>
      </p:sp>
    </p:spTree>
    <p:extLst>
      <p:ext uri="{BB962C8B-B14F-4D97-AF65-F5344CB8AC3E}">
        <p14:creationId xmlns:p14="http://schemas.microsoft.com/office/powerpoint/2010/main" val="42638889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0439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MPEG-2 </a:t>
            </a:r>
            <a:r>
              <a:rPr lang="zh-CN" altLang="en-US" dirty="0">
                <a:solidFill>
                  <a:schemeClr val="tx1"/>
                </a:solidFill>
              </a:rPr>
              <a:t>标准委员会定义了两种音频压缩编码</a:t>
            </a:r>
            <a:r>
              <a:rPr lang="zh-CN" altLang="en-US" dirty="0" smtClean="0">
                <a:solidFill>
                  <a:schemeClr val="tx1"/>
                </a:solidFill>
              </a:rPr>
              <a:t>算法：</a:t>
            </a:r>
            <a:endParaRPr lang="en-US" altLang="zh-CN" dirty="0">
              <a:solidFill>
                <a:schemeClr val="tx1"/>
              </a:solidFill>
            </a:endParaRPr>
          </a:p>
          <a:p>
            <a:pPr>
              <a:buFont typeface="Wingdings" pitchFamily="2" charset="2"/>
              <a:buChar char="ü"/>
            </a:pPr>
            <a:r>
              <a:rPr lang="en-US" altLang="zh-CN" dirty="0">
                <a:solidFill>
                  <a:srgbClr val="00B050"/>
                </a:solidFill>
              </a:rPr>
              <a:t>MPEG-2 </a:t>
            </a:r>
            <a:r>
              <a:rPr lang="zh-CN" altLang="en-US" dirty="0">
                <a:solidFill>
                  <a:srgbClr val="00B050"/>
                </a:solidFill>
              </a:rPr>
              <a:t>后向兼容多声道音频编码</a:t>
            </a:r>
            <a:r>
              <a:rPr lang="en-US" altLang="zh-CN" dirty="0">
                <a:solidFill>
                  <a:srgbClr val="00B050"/>
                </a:solidFill>
              </a:rPr>
              <a:t>(MPEG-2 Backward Compatible Multichannel Audio Coding)</a:t>
            </a:r>
            <a:r>
              <a:rPr lang="zh-CN" altLang="en-US" dirty="0">
                <a:solidFill>
                  <a:srgbClr val="00B050"/>
                </a:solidFill>
              </a:rPr>
              <a:t>标准</a:t>
            </a:r>
            <a:r>
              <a:rPr lang="en-US" altLang="zh-CN" dirty="0">
                <a:solidFill>
                  <a:srgbClr val="00B050"/>
                </a:solidFill>
              </a:rPr>
              <a:t>,</a:t>
            </a:r>
            <a:r>
              <a:rPr lang="zh-CN" altLang="en-US" dirty="0">
                <a:solidFill>
                  <a:srgbClr val="00B050"/>
                </a:solidFill>
              </a:rPr>
              <a:t>简称为</a:t>
            </a:r>
            <a:r>
              <a:rPr lang="en-US" altLang="zh-CN" dirty="0">
                <a:solidFill>
                  <a:srgbClr val="00B050"/>
                </a:solidFill>
              </a:rPr>
              <a:t>MPEG-2 BC,</a:t>
            </a:r>
            <a:r>
              <a:rPr lang="zh-CN" altLang="en-US" dirty="0">
                <a:solidFill>
                  <a:srgbClr val="00B050"/>
                </a:solidFill>
              </a:rPr>
              <a:t>与</a:t>
            </a:r>
            <a:r>
              <a:rPr lang="en-US" altLang="zh-CN" dirty="0">
                <a:solidFill>
                  <a:srgbClr val="00B050"/>
                </a:solidFill>
              </a:rPr>
              <a:t>MPEG-1 </a:t>
            </a:r>
            <a:r>
              <a:rPr lang="zh-CN" altLang="en-US" dirty="0">
                <a:solidFill>
                  <a:srgbClr val="00B050"/>
                </a:solidFill>
              </a:rPr>
              <a:t>音频压缩编码算法是兼容的</a:t>
            </a:r>
          </a:p>
          <a:p>
            <a:pPr>
              <a:buFont typeface="Wingdings" pitchFamily="2" charset="2"/>
              <a:buChar char="ü"/>
            </a:pPr>
            <a:r>
              <a:rPr lang="en-US" altLang="zh-CN" dirty="0">
                <a:solidFill>
                  <a:srgbClr val="00B050"/>
                </a:solidFill>
              </a:rPr>
              <a:t>MPEG-2 </a:t>
            </a:r>
            <a:r>
              <a:rPr lang="zh-CN" altLang="en-US" dirty="0">
                <a:solidFill>
                  <a:srgbClr val="00B050"/>
                </a:solidFill>
              </a:rPr>
              <a:t>高级音频编码</a:t>
            </a:r>
            <a:r>
              <a:rPr lang="en-US" altLang="zh-CN" dirty="0">
                <a:solidFill>
                  <a:srgbClr val="00B050"/>
                </a:solidFill>
              </a:rPr>
              <a:t>(MPEG-2 Advanced Audio Coding)</a:t>
            </a:r>
            <a:r>
              <a:rPr lang="zh-CN" altLang="en-US" dirty="0">
                <a:solidFill>
                  <a:srgbClr val="00B050"/>
                </a:solidFill>
              </a:rPr>
              <a:t>标准</a:t>
            </a:r>
            <a:r>
              <a:rPr lang="en-US" altLang="zh-CN" dirty="0">
                <a:solidFill>
                  <a:srgbClr val="00B050"/>
                </a:solidFill>
              </a:rPr>
              <a:t>,</a:t>
            </a:r>
            <a:r>
              <a:rPr lang="zh-CN" altLang="en-US" dirty="0">
                <a:solidFill>
                  <a:srgbClr val="00B050"/>
                </a:solidFill>
              </a:rPr>
              <a:t>简称为</a:t>
            </a:r>
            <a:r>
              <a:rPr lang="en-US" altLang="zh-CN" dirty="0">
                <a:solidFill>
                  <a:srgbClr val="00B050"/>
                </a:solidFill>
              </a:rPr>
              <a:t>MPEG-2 AAC, </a:t>
            </a:r>
            <a:r>
              <a:rPr lang="zh-CN" altLang="en-US" dirty="0">
                <a:solidFill>
                  <a:srgbClr val="00B050"/>
                </a:solidFill>
              </a:rPr>
              <a:t>与</a:t>
            </a:r>
            <a:r>
              <a:rPr lang="en-US" altLang="zh-CN" dirty="0">
                <a:solidFill>
                  <a:srgbClr val="00B050"/>
                </a:solidFill>
              </a:rPr>
              <a:t>MPEG-1 </a:t>
            </a:r>
            <a:r>
              <a:rPr lang="zh-CN" altLang="en-US" dirty="0">
                <a:solidFill>
                  <a:srgbClr val="00B050"/>
                </a:solidFill>
              </a:rPr>
              <a:t>音频压缩编码算法不兼容的</a:t>
            </a:r>
            <a:r>
              <a:rPr lang="en-US" altLang="zh-CN" dirty="0">
                <a:solidFill>
                  <a:srgbClr val="00B050"/>
                </a:solidFill>
              </a:rPr>
              <a:t>, </a:t>
            </a:r>
            <a:r>
              <a:rPr lang="zh-CN" altLang="en-US" dirty="0">
                <a:solidFill>
                  <a:srgbClr val="00B050"/>
                </a:solidFill>
              </a:rPr>
              <a:t>也称为</a:t>
            </a:r>
            <a:r>
              <a:rPr lang="en-US" altLang="zh-CN" dirty="0">
                <a:solidFill>
                  <a:srgbClr val="00B050"/>
                </a:solidFill>
              </a:rPr>
              <a:t>MPEG-2 </a:t>
            </a:r>
            <a:r>
              <a:rPr lang="zh-CN" altLang="en-US" dirty="0">
                <a:solidFill>
                  <a:srgbClr val="00B050"/>
                </a:solidFill>
              </a:rPr>
              <a:t>非后向兼容</a:t>
            </a:r>
            <a:r>
              <a:rPr lang="en-US" altLang="zh-CN" dirty="0">
                <a:solidFill>
                  <a:srgbClr val="00B050"/>
                </a:solidFill>
              </a:rPr>
              <a:t>(Non Backward </a:t>
            </a:r>
            <a:r>
              <a:rPr lang="en-US" altLang="zh-CN" dirty="0" err="1">
                <a:solidFill>
                  <a:srgbClr val="00B050"/>
                </a:solidFill>
              </a:rPr>
              <a:t>Compatible,NBC</a:t>
            </a:r>
            <a:r>
              <a:rPr lang="en-US" altLang="zh-CN" dirty="0">
                <a:solidFill>
                  <a:srgbClr val="00B050"/>
                </a:solidFill>
              </a:rPr>
              <a:t>)</a:t>
            </a:r>
            <a:r>
              <a:rPr lang="zh-CN" altLang="en-US" dirty="0">
                <a:solidFill>
                  <a:srgbClr val="00B050"/>
                </a:solidFill>
              </a:rPr>
              <a:t>标准。</a:t>
            </a:r>
          </a:p>
          <a:p>
            <a:endParaRPr lang="en-US" altLang="zh-CN" dirty="0" smtClean="0"/>
          </a:p>
        </p:txBody>
      </p:sp>
    </p:spTree>
    <p:extLst>
      <p:ext uri="{BB962C8B-B14F-4D97-AF65-F5344CB8AC3E}">
        <p14:creationId xmlns:p14="http://schemas.microsoft.com/office/powerpoint/2010/main" val="12944062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幅度分布的非</a:t>
            </a:r>
            <a:r>
              <a:rPr lang="zh-CN" altLang="en-US" dirty="0" smtClean="0">
                <a:solidFill>
                  <a:schemeClr val="tx1"/>
                </a:solidFill>
              </a:rPr>
              <a:t>均匀性</a:t>
            </a:r>
            <a:endParaRPr lang="en-US" altLang="zh-CN" dirty="0" smtClean="0">
              <a:solidFill>
                <a:schemeClr val="tx1"/>
              </a:solidFill>
            </a:endParaRPr>
          </a:p>
          <a:p>
            <a:r>
              <a:rPr lang="zh-CN" altLang="en-US" dirty="0">
                <a:solidFill>
                  <a:schemeClr val="tx1"/>
                </a:solidFill>
              </a:rPr>
              <a:t>样值间的</a:t>
            </a:r>
            <a:r>
              <a:rPr lang="zh-CN" altLang="en-US" dirty="0" smtClean="0">
                <a:solidFill>
                  <a:schemeClr val="tx1"/>
                </a:solidFill>
              </a:rPr>
              <a:t>相关性</a:t>
            </a:r>
            <a:endParaRPr lang="en-US" altLang="zh-CN" dirty="0" smtClean="0">
              <a:solidFill>
                <a:schemeClr val="tx1"/>
              </a:solidFill>
            </a:endParaRPr>
          </a:p>
          <a:p>
            <a:r>
              <a:rPr lang="zh-CN" altLang="en-US" dirty="0"/>
              <a:t>周期之间的</a:t>
            </a:r>
            <a:r>
              <a:rPr lang="zh-CN" altLang="en-US" dirty="0" smtClean="0"/>
              <a:t>相关性</a:t>
            </a:r>
            <a:endParaRPr lang="en-US" altLang="zh-CN" dirty="0" smtClean="0"/>
          </a:p>
          <a:p>
            <a:r>
              <a:rPr lang="zh-CN" altLang="en-US" dirty="0">
                <a:solidFill>
                  <a:srgbClr val="FF0000"/>
                </a:solidFill>
              </a:rPr>
              <a:t>基音之间的</a:t>
            </a:r>
            <a:r>
              <a:rPr lang="zh-CN" altLang="en-US" dirty="0" smtClean="0">
                <a:solidFill>
                  <a:srgbClr val="FF0000"/>
                </a:solidFill>
              </a:rPr>
              <a:t>相关性</a:t>
            </a:r>
            <a:endParaRPr lang="en-US" altLang="zh-CN" dirty="0" smtClean="0">
              <a:solidFill>
                <a:srgbClr val="FF0000"/>
              </a:solidFill>
            </a:endParaRPr>
          </a:p>
          <a:p>
            <a:r>
              <a:rPr lang="zh-CN" altLang="en-US" dirty="0"/>
              <a:t>静止</a:t>
            </a:r>
            <a:r>
              <a:rPr lang="zh-CN" altLang="en-US" dirty="0" smtClean="0"/>
              <a:t>系数</a:t>
            </a:r>
            <a:endParaRPr lang="en-US" altLang="zh-CN" dirty="0" smtClean="0"/>
          </a:p>
          <a:p>
            <a:r>
              <a:rPr lang="zh-CN" altLang="en-US" dirty="0"/>
              <a:t>长时自相关函数</a:t>
            </a:r>
            <a:endParaRPr lang="en-US" altLang="zh-CN" dirty="0" smtClean="0"/>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语音可以分为清音和浊音两种基本类型</a:t>
            </a:r>
            <a:r>
              <a:rPr lang="en-US" altLang="zh-CN" dirty="0" smtClean="0">
                <a:solidFill>
                  <a:schemeClr val="accent1">
                    <a:lumMod val="75000"/>
                  </a:schemeClr>
                </a:solidFill>
              </a:rPr>
              <a:t>.</a:t>
            </a:r>
          </a:p>
          <a:p>
            <a:r>
              <a:rPr lang="zh-CN" altLang="en-US" dirty="0" smtClean="0">
                <a:solidFill>
                  <a:schemeClr val="accent1">
                    <a:lumMod val="75000"/>
                  </a:schemeClr>
                </a:solidFill>
              </a:rPr>
              <a:t>浊音</a:t>
            </a:r>
            <a:r>
              <a:rPr lang="zh-CN" altLang="en-US" dirty="0">
                <a:solidFill>
                  <a:schemeClr val="accent1">
                    <a:lumMod val="75000"/>
                  </a:schemeClr>
                </a:solidFill>
              </a:rPr>
              <a:t>是由声带振动产生，每一次振动使一股空气从肺部流进声道。激励声道的各股空气之间的间隔称为基音周期</a:t>
            </a:r>
            <a:r>
              <a:rPr lang="zh-CN" altLang="en-US" dirty="0" smtClean="0">
                <a:solidFill>
                  <a:schemeClr val="accent1">
                    <a:lumMod val="75000"/>
                  </a:schemeClr>
                </a:solidFill>
              </a:rPr>
              <a:t>。</a:t>
            </a:r>
            <a:endParaRPr lang="en-US" altLang="zh-CN" dirty="0" smtClean="0">
              <a:solidFill>
                <a:schemeClr val="accent1">
                  <a:lumMod val="75000"/>
                </a:schemeClr>
              </a:solidFill>
            </a:endParaRPr>
          </a:p>
          <a:p>
            <a:r>
              <a:rPr lang="zh-CN" altLang="en-US" dirty="0" smtClean="0">
                <a:solidFill>
                  <a:schemeClr val="accent1">
                    <a:lumMod val="75000"/>
                  </a:schemeClr>
                </a:solidFill>
              </a:rPr>
              <a:t>浊音</a:t>
            </a:r>
            <a:r>
              <a:rPr lang="zh-CN" altLang="en-US" dirty="0">
                <a:solidFill>
                  <a:schemeClr val="accent1">
                    <a:lumMod val="75000"/>
                  </a:schemeClr>
                </a:solidFill>
              </a:rPr>
              <a:t>的波形对应于基音周期的长期重复波形。对浊音编码是对一个基音周期波形进行编码，并以它作为其它基音段的模板。</a:t>
            </a:r>
            <a:endParaRPr lang="en-US" altLang="zh-CN" dirty="0" smtClean="0">
              <a:solidFill>
                <a:schemeClr val="accent1">
                  <a:lumMod val="75000"/>
                </a:schemeClr>
              </a:solidFill>
            </a:endParaRPr>
          </a:p>
        </p:txBody>
      </p:sp>
    </p:spTree>
    <p:extLst>
      <p:ext uri="{BB962C8B-B14F-4D97-AF65-F5344CB8AC3E}">
        <p14:creationId xmlns:p14="http://schemas.microsoft.com/office/powerpoint/2010/main" val="174953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0439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MPEG-2 BC</a:t>
            </a:r>
            <a:r>
              <a:rPr lang="zh-CN" altLang="en-US" dirty="0">
                <a:solidFill>
                  <a:schemeClr val="tx1"/>
                </a:solidFill>
              </a:rPr>
              <a:t>（</a:t>
            </a:r>
            <a:r>
              <a:rPr lang="en-US" altLang="zh-CN" dirty="0">
                <a:solidFill>
                  <a:schemeClr val="tx1"/>
                </a:solidFill>
              </a:rPr>
              <a:t>ISO/ IEC 13818-3</a:t>
            </a:r>
            <a:r>
              <a:rPr lang="zh-CN" altLang="en-US" dirty="0">
                <a:solidFill>
                  <a:schemeClr val="tx1"/>
                </a:solidFill>
              </a:rPr>
              <a:t>）主要是在</a:t>
            </a:r>
            <a:r>
              <a:rPr lang="en-US" altLang="zh-CN" dirty="0">
                <a:solidFill>
                  <a:schemeClr val="tx1"/>
                </a:solidFill>
              </a:rPr>
              <a:t>MPEG-1 </a:t>
            </a:r>
            <a:r>
              <a:rPr lang="zh-CN" altLang="en-US" dirty="0">
                <a:solidFill>
                  <a:schemeClr val="tx1"/>
                </a:solidFill>
              </a:rPr>
              <a:t>音频和</a:t>
            </a:r>
            <a:r>
              <a:rPr lang="en-US" altLang="zh-CN" dirty="0">
                <a:solidFill>
                  <a:schemeClr val="tx1"/>
                </a:solidFill>
              </a:rPr>
              <a:t>CCIR775 </a:t>
            </a:r>
            <a:r>
              <a:rPr lang="zh-CN" altLang="en-US" dirty="0">
                <a:solidFill>
                  <a:schemeClr val="tx1"/>
                </a:solidFill>
              </a:rPr>
              <a:t>建议的基础上发展起来的。</a:t>
            </a:r>
          </a:p>
          <a:p>
            <a:r>
              <a:rPr lang="zh-CN" altLang="en-US" dirty="0">
                <a:solidFill>
                  <a:schemeClr val="tx1"/>
                </a:solidFill>
              </a:rPr>
              <a:t>与</a:t>
            </a:r>
            <a:r>
              <a:rPr lang="en-US" altLang="zh-CN" dirty="0">
                <a:solidFill>
                  <a:schemeClr val="tx1"/>
                </a:solidFill>
              </a:rPr>
              <a:t>MPEG-1 </a:t>
            </a:r>
            <a:r>
              <a:rPr lang="zh-CN" altLang="en-US" dirty="0">
                <a:solidFill>
                  <a:schemeClr val="tx1"/>
                </a:solidFill>
              </a:rPr>
              <a:t>音频相比较</a:t>
            </a:r>
            <a:r>
              <a:rPr lang="en-US" altLang="zh-CN" dirty="0">
                <a:solidFill>
                  <a:schemeClr val="tx1"/>
                </a:solidFill>
              </a:rPr>
              <a:t>, </a:t>
            </a:r>
            <a:r>
              <a:rPr lang="zh-CN" altLang="en-US" dirty="0">
                <a:solidFill>
                  <a:schemeClr val="tx1"/>
                </a:solidFill>
              </a:rPr>
              <a:t>主要在两方面做了重大改进</a:t>
            </a:r>
            <a:r>
              <a:rPr lang="en-US" altLang="zh-CN" dirty="0">
                <a:solidFill>
                  <a:schemeClr val="tx1"/>
                </a:solidFill>
              </a:rPr>
              <a:t>:</a:t>
            </a:r>
          </a:p>
          <a:p>
            <a:pPr>
              <a:buFont typeface="Wingdings" pitchFamily="2" charset="2"/>
              <a:buChar char="ü"/>
            </a:pPr>
            <a:r>
              <a:rPr lang="zh-CN" altLang="en-US" dirty="0">
                <a:solidFill>
                  <a:srgbClr val="00B050"/>
                </a:solidFill>
              </a:rPr>
              <a:t>增加了声道数</a:t>
            </a:r>
            <a:r>
              <a:rPr lang="en-US" altLang="zh-CN" dirty="0">
                <a:solidFill>
                  <a:srgbClr val="00B050"/>
                </a:solidFill>
              </a:rPr>
              <a:t>,</a:t>
            </a:r>
            <a:r>
              <a:rPr lang="zh-CN" altLang="en-US" dirty="0">
                <a:solidFill>
                  <a:srgbClr val="00B050"/>
                </a:solidFill>
              </a:rPr>
              <a:t>支持</a:t>
            </a:r>
            <a:r>
              <a:rPr lang="en-US" altLang="zh-CN" dirty="0">
                <a:solidFill>
                  <a:srgbClr val="00B050"/>
                </a:solidFill>
              </a:rPr>
              <a:t>5. 1 </a:t>
            </a:r>
            <a:r>
              <a:rPr lang="zh-CN" altLang="en-US" dirty="0">
                <a:solidFill>
                  <a:srgbClr val="00B050"/>
                </a:solidFill>
              </a:rPr>
              <a:t>声道和</a:t>
            </a:r>
            <a:r>
              <a:rPr lang="en-US" altLang="zh-CN" dirty="0">
                <a:solidFill>
                  <a:srgbClr val="00B050"/>
                </a:solidFill>
              </a:rPr>
              <a:t>7. 1 </a:t>
            </a:r>
            <a:r>
              <a:rPr lang="zh-CN" altLang="en-US" dirty="0">
                <a:solidFill>
                  <a:srgbClr val="00B050"/>
                </a:solidFill>
              </a:rPr>
              <a:t>声道的环绕声</a:t>
            </a:r>
          </a:p>
          <a:p>
            <a:pPr>
              <a:buFont typeface="Wingdings" pitchFamily="2" charset="2"/>
              <a:buChar char="ü"/>
            </a:pPr>
            <a:r>
              <a:rPr lang="zh-CN" altLang="en-US" dirty="0">
                <a:solidFill>
                  <a:srgbClr val="00B050"/>
                </a:solidFill>
              </a:rPr>
              <a:t>为某些低数码率应用场合</a:t>
            </a:r>
            <a:r>
              <a:rPr lang="en-US" altLang="zh-CN" dirty="0">
                <a:solidFill>
                  <a:srgbClr val="00B050"/>
                </a:solidFill>
              </a:rPr>
              <a:t>,</a:t>
            </a:r>
            <a:r>
              <a:rPr lang="zh-CN" altLang="en-US" dirty="0">
                <a:solidFill>
                  <a:srgbClr val="00B050"/>
                </a:solidFill>
              </a:rPr>
              <a:t>如多语言声道节目、体育比赛解说等增加了</a:t>
            </a:r>
            <a:r>
              <a:rPr lang="en-US" altLang="zh-CN" dirty="0">
                <a:solidFill>
                  <a:srgbClr val="00B050"/>
                </a:solidFill>
              </a:rPr>
              <a:t>16 kHz,22. 05 kHz </a:t>
            </a:r>
            <a:r>
              <a:rPr lang="zh-CN" altLang="en-US" dirty="0">
                <a:solidFill>
                  <a:srgbClr val="00B050"/>
                </a:solidFill>
              </a:rPr>
              <a:t>和</a:t>
            </a:r>
            <a:r>
              <a:rPr lang="en-US" altLang="zh-CN" dirty="0">
                <a:solidFill>
                  <a:srgbClr val="00B050"/>
                </a:solidFill>
              </a:rPr>
              <a:t>24 kHz </a:t>
            </a:r>
            <a:r>
              <a:rPr lang="zh-CN" altLang="en-US" dirty="0">
                <a:solidFill>
                  <a:srgbClr val="00B050"/>
                </a:solidFill>
              </a:rPr>
              <a:t>三种较低的采样频率</a:t>
            </a:r>
          </a:p>
          <a:p>
            <a:pPr>
              <a:buFont typeface="Wingdings" pitchFamily="2" charset="2"/>
              <a:buChar char="ü"/>
            </a:pPr>
            <a:r>
              <a:rPr lang="zh-CN" altLang="en-US" dirty="0">
                <a:solidFill>
                  <a:srgbClr val="00B050"/>
                </a:solidFill>
              </a:rPr>
              <a:t>标准规定的码流形式还可与</a:t>
            </a:r>
            <a:r>
              <a:rPr lang="en-US" altLang="zh-CN" dirty="0">
                <a:solidFill>
                  <a:srgbClr val="00B050"/>
                </a:solidFill>
              </a:rPr>
              <a:t>MPEG-1</a:t>
            </a:r>
            <a:r>
              <a:rPr lang="zh-CN" altLang="en-US" dirty="0">
                <a:solidFill>
                  <a:srgbClr val="00B050"/>
                </a:solidFill>
              </a:rPr>
              <a:t>音频的层</a:t>
            </a:r>
            <a:r>
              <a:rPr lang="en-US" altLang="zh-CN" dirty="0">
                <a:solidFill>
                  <a:srgbClr val="00B050"/>
                </a:solidFill>
              </a:rPr>
              <a:t>I</a:t>
            </a:r>
            <a:r>
              <a:rPr lang="zh-CN" altLang="en-US" dirty="0">
                <a:solidFill>
                  <a:srgbClr val="00B050"/>
                </a:solidFill>
              </a:rPr>
              <a:t>和层</a:t>
            </a:r>
            <a:r>
              <a:rPr lang="en-US" altLang="zh-CN" dirty="0">
                <a:solidFill>
                  <a:srgbClr val="00B050"/>
                </a:solidFill>
              </a:rPr>
              <a:t>II</a:t>
            </a:r>
            <a:r>
              <a:rPr lang="zh-CN" altLang="en-US" dirty="0">
                <a:solidFill>
                  <a:srgbClr val="00B050"/>
                </a:solidFill>
              </a:rPr>
              <a:t>做到前、后向兼容</a:t>
            </a:r>
            <a:r>
              <a:rPr lang="en-US" altLang="zh-CN" dirty="0">
                <a:solidFill>
                  <a:srgbClr val="00B050"/>
                </a:solidFill>
              </a:rPr>
              <a:t>,</a:t>
            </a:r>
            <a:r>
              <a:rPr lang="zh-CN" altLang="en-US" dirty="0">
                <a:solidFill>
                  <a:srgbClr val="00B050"/>
                </a:solidFill>
              </a:rPr>
              <a:t>并可依据</a:t>
            </a:r>
            <a:r>
              <a:rPr lang="en-US" altLang="zh-CN" dirty="0">
                <a:solidFill>
                  <a:srgbClr val="00B050"/>
                </a:solidFill>
              </a:rPr>
              <a:t>CCIT775 </a:t>
            </a:r>
            <a:r>
              <a:rPr lang="zh-CN" altLang="en-US" dirty="0">
                <a:solidFill>
                  <a:srgbClr val="00B050"/>
                </a:solidFill>
              </a:rPr>
              <a:t>建议做到与双声道、单声道形式的向下兼容</a:t>
            </a:r>
            <a:r>
              <a:rPr lang="en-US" altLang="zh-CN" dirty="0">
                <a:solidFill>
                  <a:srgbClr val="00B050"/>
                </a:solidFill>
              </a:rPr>
              <a:t>,</a:t>
            </a:r>
            <a:r>
              <a:rPr lang="zh-CN" altLang="en-US" dirty="0">
                <a:solidFill>
                  <a:srgbClr val="00B050"/>
                </a:solidFill>
              </a:rPr>
              <a:t>还能够与杜比环绕声形式兼容</a:t>
            </a:r>
            <a:r>
              <a:rPr lang="zh-CN" altLang="en-US" dirty="0" smtClean="0">
                <a:solidFill>
                  <a:srgbClr val="00B050"/>
                </a:solidFill>
              </a:rPr>
              <a:t>。</a:t>
            </a:r>
            <a:endParaRPr lang="zh-CN" altLang="en-US" dirty="0">
              <a:solidFill>
                <a:srgbClr val="00B050"/>
              </a:solidFill>
            </a:endParaRPr>
          </a:p>
          <a:p>
            <a:endParaRPr lang="en-US" altLang="zh-CN" dirty="0" smtClean="0"/>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BC</a:t>
            </a:r>
            <a:endParaRPr lang="en-US" altLang="zh-CN" dirty="0" smtClean="0"/>
          </a:p>
        </p:txBody>
      </p:sp>
    </p:spTree>
    <p:extLst>
      <p:ext uri="{BB962C8B-B14F-4D97-AF65-F5344CB8AC3E}">
        <p14:creationId xmlns:p14="http://schemas.microsoft.com/office/powerpoint/2010/main" val="25339969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10439400"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MPEG-2 BC</a:t>
            </a:r>
            <a:r>
              <a:rPr lang="zh-CN" altLang="en-US" dirty="0">
                <a:solidFill>
                  <a:schemeClr val="tx1"/>
                </a:solidFill>
              </a:rPr>
              <a:t>（</a:t>
            </a:r>
            <a:r>
              <a:rPr lang="en-US" altLang="zh-CN" dirty="0">
                <a:solidFill>
                  <a:schemeClr val="tx1"/>
                </a:solidFill>
              </a:rPr>
              <a:t>ISO/ IEC 13818-3</a:t>
            </a:r>
            <a:r>
              <a:rPr lang="zh-CN" altLang="en-US" dirty="0">
                <a:solidFill>
                  <a:schemeClr val="tx1"/>
                </a:solidFill>
              </a:rPr>
              <a:t>）主要是在</a:t>
            </a:r>
            <a:r>
              <a:rPr lang="en-US" altLang="zh-CN" dirty="0">
                <a:solidFill>
                  <a:schemeClr val="tx1"/>
                </a:solidFill>
              </a:rPr>
              <a:t>MPEG-1 </a:t>
            </a:r>
            <a:r>
              <a:rPr lang="zh-CN" altLang="en-US" dirty="0">
                <a:solidFill>
                  <a:schemeClr val="tx1"/>
                </a:solidFill>
              </a:rPr>
              <a:t>音频和</a:t>
            </a:r>
            <a:r>
              <a:rPr lang="en-US" altLang="zh-CN" dirty="0">
                <a:solidFill>
                  <a:schemeClr val="tx1"/>
                </a:solidFill>
              </a:rPr>
              <a:t>CCIR775 </a:t>
            </a:r>
            <a:r>
              <a:rPr lang="zh-CN" altLang="en-US" dirty="0">
                <a:solidFill>
                  <a:schemeClr val="tx1"/>
                </a:solidFill>
              </a:rPr>
              <a:t>建议的基础上发展起来的。</a:t>
            </a:r>
          </a:p>
          <a:p>
            <a:pPr>
              <a:buFont typeface="Wingdings" pitchFamily="2" charset="2"/>
              <a:buChar char="ü"/>
            </a:pPr>
            <a:r>
              <a:rPr lang="zh-CN" altLang="en-US" dirty="0">
                <a:solidFill>
                  <a:srgbClr val="00B050"/>
                </a:solidFill>
              </a:rPr>
              <a:t>标准规定的码流形</a:t>
            </a:r>
            <a:r>
              <a:rPr lang="zh-CN" altLang="en-US" dirty="0" smtClean="0">
                <a:solidFill>
                  <a:srgbClr val="00B050"/>
                </a:solidFill>
              </a:rPr>
              <a:t>式可</a:t>
            </a:r>
            <a:r>
              <a:rPr lang="zh-CN" altLang="en-US" dirty="0">
                <a:solidFill>
                  <a:srgbClr val="00B050"/>
                </a:solidFill>
              </a:rPr>
              <a:t>与</a:t>
            </a:r>
            <a:r>
              <a:rPr lang="en-US" altLang="zh-CN" dirty="0">
                <a:solidFill>
                  <a:srgbClr val="00B050"/>
                </a:solidFill>
              </a:rPr>
              <a:t>MPEG-1</a:t>
            </a:r>
            <a:r>
              <a:rPr lang="zh-CN" altLang="en-US" dirty="0">
                <a:solidFill>
                  <a:srgbClr val="00B050"/>
                </a:solidFill>
              </a:rPr>
              <a:t>音频的层</a:t>
            </a:r>
            <a:r>
              <a:rPr lang="en-US" altLang="zh-CN" dirty="0">
                <a:solidFill>
                  <a:srgbClr val="00B050"/>
                </a:solidFill>
              </a:rPr>
              <a:t>I</a:t>
            </a:r>
            <a:r>
              <a:rPr lang="zh-CN" altLang="en-US" dirty="0">
                <a:solidFill>
                  <a:srgbClr val="00B050"/>
                </a:solidFill>
              </a:rPr>
              <a:t>和层</a:t>
            </a:r>
            <a:r>
              <a:rPr lang="en-US" altLang="zh-CN" dirty="0">
                <a:solidFill>
                  <a:srgbClr val="00B050"/>
                </a:solidFill>
              </a:rPr>
              <a:t>II</a:t>
            </a:r>
            <a:r>
              <a:rPr lang="zh-CN" altLang="en-US" dirty="0">
                <a:solidFill>
                  <a:srgbClr val="00B050"/>
                </a:solidFill>
              </a:rPr>
              <a:t>做到前、后向兼容，并可依据</a:t>
            </a:r>
            <a:r>
              <a:rPr lang="en-US" altLang="zh-CN" dirty="0">
                <a:solidFill>
                  <a:srgbClr val="00B050"/>
                </a:solidFill>
              </a:rPr>
              <a:t>CCIT775 </a:t>
            </a:r>
            <a:r>
              <a:rPr lang="zh-CN" altLang="en-US" dirty="0">
                <a:solidFill>
                  <a:srgbClr val="00B050"/>
                </a:solidFill>
              </a:rPr>
              <a:t>建议做到与双声道、单声道形式的向下兼容，还能够与杜比环绕声形式兼容。</a:t>
            </a:r>
          </a:p>
          <a:p>
            <a:pPr>
              <a:buFont typeface="Wingdings" pitchFamily="2" charset="2"/>
              <a:buChar char="ü"/>
            </a:pPr>
            <a:r>
              <a:rPr lang="zh-CN" altLang="en-US" dirty="0">
                <a:solidFill>
                  <a:srgbClr val="00B050"/>
                </a:solidFill>
              </a:rPr>
              <a:t>正是与</a:t>
            </a:r>
            <a:r>
              <a:rPr lang="en-US" altLang="zh-CN" dirty="0">
                <a:solidFill>
                  <a:srgbClr val="00B050"/>
                </a:solidFill>
              </a:rPr>
              <a:t>MPEG-1 </a:t>
            </a:r>
            <a:r>
              <a:rPr lang="zh-CN" altLang="en-US" dirty="0">
                <a:solidFill>
                  <a:srgbClr val="00B050"/>
                </a:solidFill>
              </a:rPr>
              <a:t>的前、后向兼容性成为</a:t>
            </a:r>
            <a:r>
              <a:rPr lang="en-US" altLang="zh-CN" dirty="0">
                <a:solidFill>
                  <a:srgbClr val="00B050"/>
                </a:solidFill>
              </a:rPr>
              <a:t>MPEG-2BC</a:t>
            </a:r>
            <a:r>
              <a:rPr lang="zh-CN" altLang="en-US" dirty="0">
                <a:solidFill>
                  <a:srgbClr val="00B050"/>
                </a:solidFill>
              </a:rPr>
              <a:t>最大的弱点，使得</a:t>
            </a:r>
            <a:r>
              <a:rPr lang="en-US" altLang="zh-CN" dirty="0">
                <a:solidFill>
                  <a:srgbClr val="00B050"/>
                </a:solidFill>
              </a:rPr>
              <a:t>MPEG-2 BC </a:t>
            </a:r>
            <a:r>
              <a:rPr lang="zh-CN" altLang="en-US" dirty="0">
                <a:solidFill>
                  <a:srgbClr val="00B050"/>
                </a:solidFill>
              </a:rPr>
              <a:t>不得不以牺牲数码率的代价来换取较好的声音质量。</a:t>
            </a:r>
          </a:p>
          <a:p>
            <a:pPr>
              <a:buFont typeface="Wingdings" pitchFamily="2" charset="2"/>
              <a:buChar char="ü"/>
            </a:pPr>
            <a:r>
              <a:rPr lang="zh-CN" altLang="en-US" dirty="0">
                <a:solidFill>
                  <a:srgbClr val="00B050"/>
                </a:solidFill>
              </a:rPr>
              <a:t>适用于数据比特率从</a:t>
            </a:r>
            <a:r>
              <a:rPr lang="en-US" altLang="zh-CN" dirty="0">
                <a:solidFill>
                  <a:srgbClr val="00B050"/>
                </a:solidFill>
              </a:rPr>
              <a:t>8kbit/s</a:t>
            </a:r>
            <a:r>
              <a:rPr lang="zh-CN" altLang="en-US" dirty="0">
                <a:solidFill>
                  <a:srgbClr val="00B050"/>
                </a:solidFill>
              </a:rPr>
              <a:t>的单声道电话的音质到</a:t>
            </a:r>
            <a:r>
              <a:rPr lang="en-US" altLang="zh-CN" dirty="0">
                <a:solidFill>
                  <a:srgbClr val="00B050"/>
                </a:solidFill>
              </a:rPr>
              <a:t>160kbit/s</a:t>
            </a:r>
            <a:r>
              <a:rPr lang="zh-CN" altLang="en-US" dirty="0">
                <a:solidFill>
                  <a:srgbClr val="00B050"/>
                </a:solidFill>
              </a:rPr>
              <a:t>的多声道高质量的全音域音频编码。 也适用于</a:t>
            </a:r>
            <a:r>
              <a:rPr lang="en-US" altLang="zh-CN" dirty="0">
                <a:solidFill>
                  <a:srgbClr val="00B050"/>
                </a:solidFill>
              </a:rPr>
              <a:t>DVD</a:t>
            </a:r>
            <a:r>
              <a:rPr lang="zh-CN" altLang="en-US" dirty="0">
                <a:solidFill>
                  <a:srgbClr val="00B050"/>
                </a:solidFill>
              </a:rPr>
              <a:t>，图像清晰度可达到</a:t>
            </a:r>
            <a:r>
              <a:rPr lang="en-US" altLang="zh-CN" dirty="0">
                <a:solidFill>
                  <a:srgbClr val="00B050"/>
                </a:solidFill>
              </a:rPr>
              <a:t>500</a:t>
            </a:r>
            <a:r>
              <a:rPr lang="zh-CN" altLang="en-US" dirty="0">
                <a:solidFill>
                  <a:srgbClr val="00B050"/>
                </a:solidFill>
              </a:rPr>
              <a:t>线，可提供</a:t>
            </a:r>
            <a:r>
              <a:rPr lang="en-US" altLang="zh-CN" dirty="0">
                <a:solidFill>
                  <a:srgbClr val="00B050"/>
                </a:solidFill>
              </a:rPr>
              <a:t>2</a:t>
            </a:r>
            <a:r>
              <a:rPr lang="zh-CN" altLang="en-US" dirty="0">
                <a:solidFill>
                  <a:srgbClr val="00B050"/>
                </a:solidFill>
              </a:rPr>
              <a:t>路立体声声道和高质量的</a:t>
            </a:r>
            <a:r>
              <a:rPr lang="en-US" altLang="zh-CN" dirty="0">
                <a:solidFill>
                  <a:srgbClr val="00B050"/>
                </a:solidFill>
              </a:rPr>
              <a:t>5.1</a:t>
            </a:r>
            <a:r>
              <a:rPr lang="zh-CN" altLang="en-US" dirty="0">
                <a:solidFill>
                  <a:srgbClr val="00B050"/>
                </a:solidFill>
              </a:rPr>
              <a:t>声道环绕立体声。</a:t>
            </a:r>
          </a:p>
          <a:p>
            <a:endParaRPr lang="en-US" altLang="zh-CN" dirty="0" smtClean="0"/>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BC</a:t>
            </a:r>
            <a:endParaRPr lang="en-US" altLang="zh-CN" dirty="0" smtClean="0"/>
          </a:p>
        </p:txBody>
      </p:sp>
    </p:spTree>
    <p:extLst>
      <p:ext uri="{BB962C8B-B14F-4D97-AF65-F5344CB8AC3E}">
        <p14:creationId xmlns:p14="http://schemas.microsoft.com/office/powerpoint/2010/main" val="30146816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238969" y="1600994"/>
            <a:ext cx="11803806"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solidFill>
                  <a:schemeClr val="tx1"/>
                </a:solidFill>
              </a:rPr>
              <a:t>MPEG-2 AAC(ISO/ IEC 13818 -7 )</a:t>
            </a:r>
            <a:r>
              <a:rPr lang="zh-CN" altLang="en-US" sz="1800" dirty="0">
                <a:solidFill>
                  <a:schemeClr val="tx1"/>
                </a:solidFill>
              </a:rPr>
              <a:t>是一种非常灵活的声音感知编码标准。</a:t>
            </a:r>
          </a:p>
          <a:p>
            <a:pPr>
              <a:buFont typeface="Wingdings" pitchFamily="2" charset="2"/>
              <a:buChar char="ü"/>
            </a:pPr>
            <a:r>
              <a:rPr lang="zh-CN" altLang="en-US" sz="1800" dirty="0">
                <a:solidFill>
                  <a:srgbClr val="00B050"/>
                </a:solidFill>
              </a:rPr>
              <a:t>主要使用</a:t>
            </a:r>
            <a:r>
              <a:rPr lang="zh-CN" altLang="en-US" sz="1800" dirty="0">
                <a:solidFill>
                  <a:srgbClr val="FF0000"/>
                </a:solidFill>
              </a:rPr>
              <a:t>听觉系统的掩蔽特性</a:t>
            </a:r>
            <a:r>
              <a:rPr lang="zh-CN" altLang="en-US" sz="1800" dirty="0">
                <a:solidFill>
                  <a:srgbClr val="00B050"/>
                </a:solidFill>
              </a:rPr>
              <a:t>来压缩声音的数据量，并且通过把量化噪声分散到各个子带中，用全局信号把噪声掩蔽掉。</a:t>
            </a:r>
          </a:p>
          <a:p>
            <a:pPr>
              <a:buFont typeface="Wingdings" pitchFamily="2" charset="2"/>
              <a:buChar char="ü"/>
            </a:pPr>
            <a:r>
              <a:rPr lang="zh-CN" altLang="en-US" sz="1800" dirty="0" smtClean="0">
                <a:solidFill>
                  <a:srgbClr val="00B050"/>
                </a:solidFill>
              </a:rPr>
              <a:t>支持</a:t>
            </a:r>
            <a:r>
              <a:rPr lang="zh-CN" altLang="en-US" sz="1800" dirty="0">
                <a:solidFill>
                  <a:srgbClr val="00B050"/>
                </a:solidFill>
              </a:rPr>
              <a:t>的采样频率为</a:t>
            </a:r>
            <a:r>
              <a:rPr lang="en-US" altLang="zh-CN" sz="1800" dirty="0">
                <a:solidFill>
                  <a:srgbClr val="FF0000"/>
                </a:solidFill>
              </a:rPr>
              <a:t>8 ~96 kHz</a:t>
            </a:r>
            <a:r>
              <a:rPr lang="zh-CN" altLang="en-US" sz="1800" dirty="0">
                <a:solidFill>
                  <a:srgbClr val="00B050"/>
                </a:solidFill>
              </a:rPr>
              <a:t>，编码器的音源可以是单声道、立体声和多声道的声音，多声道扬声器的数目、位置及前方、侧面和后方的声道数都可以设定，因此能支持</a:t>
            </a:r>
            <a:r>
              <a:rPr lang="zh-CN" altLang="en-US" sz="1800" dirty="0">
                <a:solidFill>
                  <a:srgbClr val="FF0000"/>
                </a:solidFill>
              </a:rPr>
              <a:t>更灵活的多声道构成</a:t>
            </a:r>
            <a:r>
              <a:rPr lang="zh-CN" altLang="en-US" sz="1800" dirty="0">
                <a:solidFill>
                  <a:srgbClr val="00B050"/>
                </a:solidFill>
              </a:rPr>
              <a:t>。</a:t>
            </a:r>
          </a:p>
          <a:p>
            <a:pPr>
              <a:buFont typeface="Wingdings" pitchFamily="2" charset="2"/>
              <a:buChar char="ü"/>
            </a:pPr>
            <a:r>
              <a:rPr lang="zh-CN" altLang="en-US" sz="1800" dirty="0" smtClean="0">
                <a:solidFill>
                  <a:srgbClr val="00B050"/>
                </a:solidFill>
              </a:rPr>
              <a:t>可</a:t>
            </a:r>
            <a:r>
              <a:rPr lang="zh-CN" altLang="en-US" sz="1800" dirty="0">
                <a:solidFill>
                  <a:srgbClr val="00B050"/>
                </a:solidFill>
              </a:rPr>
              <a:t>支持</a:t>
            </a:r>
            <a:r>
              <a:rPr lang="en-US" altLang="zh-CN" sz="1800" dirty="0">
                <a:solidFill>
                  <a:srgbClr val="00B050"/>
                </a:solidFill>
              </a:rPr>
              <a:t>48 </a:t>
            </a:r>
            <a:r>
              <a:rPr lang="zh-CN" altLang="en-US" sz="1800" dirty="0">
                <a:solidFill>
                  <a:srgbClr val="00B050"/>
                </a:solidFill>
              </a:rPr>
              <a:t>个主声道、</a:t>
            </a:r>
            <a:r>
              <a:rPr lang="en-US" altLang="zh-CN" sz="1800" dirty="0">
                <a:solidFill>
                  <a:srgbClr val="00B050"/>
                </a:solidFill>
              </a:rPr>
              <a:t>16 </a:t>
            </a:r>
            <a:r>
              <a:rPr lang="zh-CN" altLang="en-US" sz="1800" dirty="0">
                <a:solidFill>
                  <a:srgbClr val="00B050"/>
                </a:solidFill>
              </a:rPr>
              <a:t>个低频增强</a:t>
            </a:r>
            <a:r>
              <a:rPr lang="en-US" altLang="zh-CN" sz="1800" dirty="0">
                <a:solidFill>
                  <a:srgbClr val="00B050"/>
                </a:solidFill>
              </a:rPr>
              <a:t>(LFE)</a:t>
            </a:r>
            <a:r>
              <a:rPr lang="zh-CN" altLang="en-US" sz="1800" dirty="0">
                <a:solidFill>
                  <a:srgbClr val="00B050"/>
                </a:solidFill>
              </a:rPr>
              <a:t>声道、</a:t>
            </a:r>
            <a:r>
              <a:rPr lang="en-US" altLang="zh-CN" sz="1800" dirty="0">
                <a:solidFill>
                  <a:srgbClr val="00B050"/>
                </a:solidFill>
              </a:rPr>
              <a:t>16</a:t>
            </a:r>
            <a:r>
              <a:rPr lang="zh-CN" altLang="en-US" sz="1800" dirty="0">
                <a:solidFill>
                  <a:srgbClr val="00B050"/>
                </a:solidFill>
              </a:rPr>
              <a:t>个配音</a:t>
            </a:r>
            <a:r>
              <a:rPr lang="zh-CN" altLang="en-US" sz="1800" dirty="0" smtClean="0">
                <a:solidFill>
                  <a:srgbClr val="00B050"/>
                </a:solidFill>
              </a:rPr>
              <a:t>声道或者</a:t>
            </a:r>
            <a:r>
              <a:rPr lang="zh-CN" altLang="en-US" sz="1800" dirty="0">
                <a:solidFill>
                  <a:srgbClr val="00B050"/>
                </a:solidFill>
              </a:rPr>
              <a:t>称为多语言</a:t>
            </a:r>
            <a:r>
              <a:rPr lang="zh-CN" altLang="en-US" sz="1800" dirty="0" smtClean="0">
                <a:solidFill>
                  <a:srgbClr val="00B050"/>
                </a:solidFill>
              </a:rPr>
              <a:t>声道和</a:t>
            </a:r>
            <a:r>
              <a:rPr lang="en-US" altLang="zh-CN" sz="1800" dirty="0">
                <a:solidFill>
                  <a:srgbClr val="00B050"/>
                </a:solidFill>
              </a:rPr>
              <a:t>16 </a:t>
            </a:r>
            <a:r>
              <a:rPr lang="zh-CN" altLang="en-US" sz="1800" dirty="0">
                <a:solidFill>
                  <a:srgbClr val="00B050"/>
                </a:solidFill>
              </a:rPr>
              <a:t>个数据流</a:t>
            </a:r>
          </a:p>
          <a:p>
            <a:pPr>
              <a:buFont typeface="Wingdings" pitchFamily="2" charset="2"/>
              <a:buChar char="ü"/>
            </a:pPr>
            <a:r>
              <a:rPr lang="zh-CN" altLang="en-US" sz="1800" dirty="0" smtClean="0">
                <a:solidFill>
                  <a:srgbClr val="FF0000"/>
                </a:solidFill>
              </a:rPr>
              <a:t>压缩比</a:t>
            </a:r>
            <a:r>
              <a:rPr lang="zh-CN" altLang="en-US" sz="1800" dirty="0">
                <a:solidFill>
                  <a:srgbClr val="FF0000"/>
                </a:solidFill>
              </a:rPr>
              <a:t>为</a:t>
            </a:r>
            <a:r>
              <a:rPr lang="en-US" altLang="zh-CN" sz="1800" dirty="0">
                <a:solidFill>
                  <a:srgbClr val="FF0000"/>
                </a:solidFill>
              </a:rPr>
              <a:t>11︰1</a:t>
            </a:r>
            <a:r>
              <a:rPr lang="zh-CN" altLang="en-US" sz="1800" dirty="0">
                <a:solidFill>
                  <a:srgbClr val="00B050"/>
                </a:solidFill>
              </a:rPr>
              <a:t>，即每个声道的数码率为</a:t>
            </a:r>
            <a:r>
              <a:rPr lang="en-US" altLang="zh-CN" sz="1800" dirty="0">
                <a:solidFill>
                  <a:srgbClr val="00B050"/>
                </a:solidFill>
              </a:rPr>
              <a:t>64 </a:t>
            </a:r>
            <a:r>
              <a:rPr lang="en-US" altLang="zh-CN" sz="1800" dirty="0" err="1">
                <a:solidFill>
                  <a:srgbClr val="00B050"/>
                </a:solidFill>
              </a:rPr>
              <a:t>kbit</a:t>
            </a:r>
            <a:r>
              <a:rPr lang="en-US" altLang="zh-CN" sz="1800" dirty="0">
                <a:solidFill>
                  <a:srgbClr val="00B050"/>
                </a:solidFill>
              </a:rPr>
              <a:t>/ </a:t>
            </a:r>
            <a:r>
              <a:rPr lang="zh-CN" altLang="en-US" sz="1800" dirty="0" smtClean="0">
                <a:solidFill>
                  <a:srgbClr val="00B050"/>
                </a:solidFill>
              </a:rPr>
              <a:t>，</a:t>
            </a:r>
            <a:r>
              <a:rPr lang="en-US" altLang="zh-CN" sz="1800" dirty="0">
                <a:solidFill>
                  <a:srgbClr val="00B050"/>
                </a:solidFill>
              </a:rPr>
              <a:t>5</a:t>
            </a:r>
            <a:r>
              <a:rPr lang="zh-CN" altLang="en-US" sz="1800" dirty="0">
                <a:solidFill>
                  <a:srgbClr val="00B050"/>
                </a:solidFill>
              </a:rPr>
              <a:t>个声道的总数码率为</a:t>
            </a:r>
            <a:r>
              <a:rPr lang="en-US" altLang="zh-CN" sz="1800" dirty="0">
                <a:solidFill>
                  <a:srgbClr val="00B050"/>
                </a:solidFill>
              </a:rPr>
              <a:t>320 </a:t>
            </a:r>
            <a:r>
              <a:rPr lang="en-US" altLang="zh-CN" sz="1800" dirty="0" err="1">
                <a:solidFill>
                  <a:srgbClr val="00B050"/>
                </a:solidFill>
              </a:rPr>
              <a:t>kbit</a:t>
            </a:r>
            <a:r>
              <a:rPr lang="en-US" altLang="zh-CN" sz="1800" dirty="0">
                <a:solidFill>
                  <a:srgbClr val="00B050"/>
                </a:solidFill>
              </a:rPr>
              <a:t>/ s </a:t>
            </a:r>
            <a:r>
              <a:rPr lang="zh-CN" altLang="en-US" sz="1800" dirty="0">
                <a:solidFill>
                  <a:srgbClr val="00B050"/>
                </a:solidFill>
              </a:rPr>
              <a:t>的情况下，很难区分解码还原后的声音与原始声音之间的差别。</a:t>
            </a:r>
          </a:p>
          <a:p>
            <a:pPr>
              <a:buFont typeface="Wingdings" pitchFamily="2" charset="2"/>
              <a:buChar char="ü"/>
            </a:pPr>
            <a:r>
              <a:rPr lang="zh-CN" altLang="en-US" sz="1800" dirty="0">
                <a:solidFill>
                  <a:srgbClr val="00B050"/>
                </a:solidFill>
              </a:rPr>
              <a:t>与</a:t>
            </a:r>
            <a:r>
              <a:rPr lang="en-US" altLang="zh-CN" sz="1800" dirty="0">
                <a:solidFill>
                  <a:srgbClr val="00B050"/>
                </a:solidFill>
              </a:rPr>
              <a:t>MPEG-1 </a:t>
            </a:r>
            <a:r>
              <a:rPr lang="zh-CN" altLang="en-US" sz="1800" dirty="0">
                <a:solidFill>
                  <a:srgbClr val="00B050"/>
                </a:solidFill>
              </a:rPr>
              <a:t>音频的层</a:t>
            </a:r>
            <a:r>
              <a:rPr lang="en-US" altLang="zh-CN" sz="1800" dirty="0">
                <a:solidFill>
                  <a:srgbClr val="00B050"/>
                </a:solidFill>
              </a:rPr>
              <a:t>II</a:t>
            </a:r>
            <a:r>
              <a:rPr lang="zh-CN" altLang="en-US" sz="1800" dirty="0">
                <a:solidFill>
                  <a:srgbClr val="00B050"/>
                </a:solidFill>
              </a:rPr>
              <a:t>相比，</a:t>
            </a:r>
            <a:r>
              <a:rPr lang="en-US" altLang="zh-CN" sz="1800" dirty="0">
                <a:solidFill>
                  <a:srgbClr val="00B050"/>
                </a:solidFill>
              </a:rPr>
              <a:t>MPEG-2 AAC </a:t>
            </a:r>
            <a:r>
              <a:rPr lang="zh-CN" altLang="en-US" sz="1800" dirty="0">
                <a:solidFill>
                  <a:srgbClr val="00B050"/>
                </a:solidFill>
              </a:rPr>
              <a:t>的压缩比可提高</a:t>
            </a:r>
            <a:r>
              <a:rPr lang="en-US" altLang="zh-CN" sz="1800" dirty="0">
                <a:solidFill>
                  <a:srgbClr val="00B050"/>
                </a:solidFill>
              </a:rPr>
              <a:t>1 </a:t>
            </a:r>
            <a:r>
              <a:rPr lang="zh-CN" altLang="en-US" sz="1800" dirty="0">
                <a:solidFill>
                  <a:srgbClr val="00B050"/>
                </a:solidFill>
              </a:rPr>
              <a:t>倍，而且音质更好</a:t>
            </a:r>
            <a:r>
              <a:rPr lang="en-US" altLang="zh-CN" sz="1800" dirty="0">
                <a:solidFill>
                  <a:srgbClr val="00B050"/>
                </a:solidFill>
              </a:rPr>
              <a:t>;</a:t>
            </a:r>
            <a:r>
              <a:rPr lang="zh-CN" altLang="en-US" sz="1800" dirty="0">
                <a:solidFill>
                  <a:srgbClr val="00B050"/>
                </a:solidFill>
              </a:rPr>
              <a:t>在质量相同的条件下，</a:t>
            </a:r>
            <a:r>
              <a:rPr lang="en-US" altLang="zh-CN" sz="1800" dirty="0">
                <a:solidFill>
                  <a:srgbClr val="00B050"/>
                </a:solidFill>
              </a:rPr>
              <a:t>MPEG-2 AAC </a:t>
            </a:r>
            <a:r>
              <a:rPr lang="zh-CN" altLang="en-US" sz="1800" dirty="0">
                <a:solidFill>
                  <a:srgbClr val="00B050"/>
                </a:solidFill>
              </a:rPr>
              <a:t>的数码率大约是</a:t>
            </a:r>
            <a:r>
              <a:rPr lang="en-US" altLang="zh-CN" sz="1800" dirty="0">
                <a:solidFill>
                  <a:srgbClr val="00B050"/>
                </a:solidFill>
              </a:rPr>
              <a:t>MPEG-1 </a:t>
            </a:r>
            <a:r>
              <a:rPr lang="zh-CN" altLang="en-US" sz="1800" dirty="0">
                <a:solidFill>
                  <a:srgbClr val="00B050"/>
                </a:solidFill>
              </a:rPr>
              <a:t>音频层</a:t>
            </a:r>
            <a:r>
              <a:rPr lang="en-US" altLang="zh-CN" sz="1800" dirty="0">
                <a:solidFill>
                  <a:srgbClr val="00B050"/>
                </a:solidFill>
              </a:rPr>
              <a:t>III</a:t>
            </a:r>
            <a:r>
              <a:rPr lang="zh-CN" altLang="en-US" sz="1800" dirty="0">
                <a:solidFill>
                  <a:srgbClr val="00B050"/>
                </a:solidFill>
              </a:rPr>
              <a:t>的</a:t>
            </a:r>
            <a:r>
              <a:rPr lang="en-US" altLang="zh-CN" sz="1800" dirty="0">
                <a:solidFill>
                  <a:srgbClr val="00B050"/>
                </a:solidFill>
              </a:rPr>
              <a:t>70%</a:t>
            </a:r>
            <a:r>
              <a:rPr lang="zh-CN" altLang="en-US" sz="1800" dirty="0" smtClean="0">
                <a:solidFill>
                  <a:srgbClr val="00B050"/>
                </a:solidFill>
              </a:rPr>
              <a:t>。</a:t>
            </a:r>
            <a:endParaRPr lang="zh-CN" altLang="en-US" sz="1800" dirty="0">
              <a:solidFill>
                <a:srgbClr val="00B050"/>
              </a:solidFill>
            </a:endParaRPr>
          </a:p>
          <a:p>
            <a:endParaRPr lang="en-US" altLang="zh-CN" dirty="0" smtClean="0"/>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spTree>
    <p:extLst>
      <p:ext uri="{BB962C8B-B14F-4D97-AF65-F5344CB8AC3E}">
        <p14:creationId xmlns:p14="http://schemas.microsoft.com/office/powerpoint/2010/main" val="11478228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709414" y="5448218"/>
            <a:ext cx="2559868" cy="400110"/>
          </a:xfrm>
          <a:prstGeom prst="rect">
            <a:avLst/>
          </a:prstGeom>
        </p:spPr>
        <p:txBody>
          <a:bodyPr wrap="none">
            <a:spAutoFit/>
          </a:bodyPr>
          <a:lstStyle/>
          <a:p>
            <a:r>
              <a:rPr lang="en-US" altLang="zh-CN" sz="2000" dirty="0">
                <a:latin typeface="微软雅黑" pitchFamily="34" charset="-122"/>
                <a:ea typeface="微软雅黑" pitchFamily="34" charset="-122"/>
              </a:rPr>
              <a:t>MPEG-2 AAC</a:t>
            </a:r>
            <a:r>
              <a:rPr lang="zh-CN" altLang="zh-CN" sz="2000" dirty="0">
                <a:latin typeface="微软雅黑" pitchFamily="34" charset="-122"/>
                <a:ea typeface="微软雅黑" pitchFamily="34" charset="-122"/>
              </a:rPr>
              <a:t>编码器</a:t>
            </a:r>
            <a:endParaRPr lang="zh-CN" altLang="en-US" sz="2000" dirty="0">
              <a:latin typeface="微软雅黑" pitchFamily="34" charset="-122"/>
              <a:ea typeface="微软雅黑" pitchFamily="34" charset="-122"/>
            </a:endParaRPr>
          </a:p>
        </p:txBody>
      </p:sp>
      <p:cxnSp>
        <p:nvCxnSpPr>
          <p:cNvPr id="19" name="直接连接符 18"/>
          <p:cNvCxnSpPr/>
          <p:nvPr/>
        </p:nvCxnSpPr>
        <p:spPr>
          <a:xfrm>
            <a:off x="6251575"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6556375" y="1689975"/>
            <a:ext cx="5486400"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增益控制</a:t>
            </a:r>
            <a:endParaRPr lang="zh-CN" altLang="en-US" dirty="0">
              <a:solidFill>
                <a:schemeClr val="tx1"/>
              </a:solidFill>
            </a:endParaRPr>
          </a:p>
          <a:p>
            <a:pPr>
              <a:buFont typeface="Wingdings" pitchFamily="2" charset="2"/>
              <a:buChar char="ü"/>
            </a:pPr>
            <a:r>
              <a:rPr lang="zh-CN" altLang="en-US" dirty="0">
                <a:solidFill>
                  <a:srgbClr val="00B050"/>
                </a:solidFill>
              </a:rPr>
              <a:t>用在可分级采样率类中</a:t>
            </a:r>
            <a:r>
              <a:rPr lang="en-US" altLang="zh-CN" dirty="0">
                <a:solidFill>
                  <a:srgbClr val="00B050"/>
                </a:solidFill>
              </a:rPr>
              <a:t>,</a:t>
            </a:r>
            <a:r>
              <a:rPr lang="zh-CN" altLang="en-US" dirty="0">
                <a:solidFill>
                  <a:srgbClr val="00B050"/>
                </a:solidFill>
              </a:rPr>
              <a:t>它由多相正交滤波器</a:t>
            </a:r>
            <a:r>
              <a:rPr lang="en-US" altLang="zh-CN" dirty="0" smtClean="0">
                <a:solidFill>
                  <a:srgbClr val="00B050"/>
                </a:solidFill>
              </a:rPr>
              <a:t>(PQF</a:t>
            </a:r>
            <a:r>
              <a:rPr lang="en-US" altLang="zh-CN" dirty="0">
                <a:solidFill>
                  <a:srgbClr val="00B050"/>
                </a:solidFill>
              </a:rPr>
              <a:t>)</a:t>
            </a:r>
            <a:r>
              <a:rPr lang="zh-CN" altLang="en-US" dirty="0">
                <a:solidFill>
                  <a:srgbClr val="00B050"/>
                </a:solidFill>
              </a:rPr>
              <a:t>、增益检测器和增益调节器组成。</a:t>
            </a:r>
          </a:p>
          <a:p>
            <a:pPr>
              <a:buFont typeface="Wingdings" pitchFamily="2" charset="2"/>
              <a:buChar char="ü"/>
            </a:pPr>
            <a:r>
              <a:rPr lang="zh-CN" altLang="en-US" dirty="0">
                <a:solidFill>
                  <a:srgbClr val="00B050"/>
                </a:solidFill>
              </a:rPr>
              <a:t>模块把输入信号划分到</a:t>
            </a:r>
            <a:r>
              <a:rPr lang="en-US" altLang="zh-CN" dirty="0">
                <a:solidFill>
                  <a:srgbClr val="00B050"/>
                </a:solidFill>
              </a:rPr>
              <a:t>4 </a:t>
            </a:r>
            <a:r>
              <a:rPr lang="zh-CN" altLang="en-US" dirty="0">
                <a:solidFill>
                  <a:srgbClr val="00B050"/>
                </a:solidFill>
              </a:rPr>
              <a:t>个等带宽的子带中。</a:t>
            </a:r>
          </a:p>
          <a:p>
            <a:pPr>
              <a:buFont typeface="Wingdings" pitchFamily="2" charset="2"/>
              <a:buChar char="ü"/>
            </a:pPr>
            <a:r>
              <a:rPr lang="zh-CN" altLang="en-US" dirty="0">
                <a:solidFill>
                  <a:srgbClr val="00B050"/>
                </a:solidFill>
              </a:rPr>
              <a:t>在解码器中也有增益控制模块</a:t>
            </a:r>
            <a:r>
              <a:rPr lang="en-US" altLang="zh-CN" dirty="0">
                <a:solidFill>
                  <a:srgbClr val="00B050"/>
                </a:solidFill>
              </a:rPr>
              <a:t>,</a:t>
            </a:r>
            <a:r>
              <a:rPr lang="zh-CN" altLang="en-US" dirty="0">
                <a:solidFill>
                  <a:srgbClr val="00B050"/>
                </a:solidFill>
              </a:rPr>
              <a:t>通过忽略多相正交滤波器的高子带信号获得低采样率输出信号</a:t>
            </a:r>
            <a:endParaRPr lang="zh-CN" altLang="en-US" dirty="0">
              <a:solidFill>
                <a:srgbClr val="00B050"/>
              </a:solidFill>
            </a:endParaRPr>
          </a:p>
        </p:txBody>
      </p:sp>
      <p:sp>
        <p:nvSpPr>
          <p:cNvPr id="4" name="矩形 3"/>
          <p:cNvSpPr/>
          <p:nvPr/>
        </p:nvSpPr>
        <p:spPr>
          <a:xfrm>
            <a:off x="2016814" y="1829594"/>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58658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分析滤波器</a:t>
            </a:r>
            <a:r>
              <a:rPr lang="zh-CN" altLang="en-US" dirty="0" smtClean="0">
                <a:solidFill>
                  <a:schemeClr val="tx1"/>
                </a:solidFill>
              </a:rPr>
              <a:t>组</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把</a:t>
            </a:r>
            <a:r>
              <a:rPr lang="zh-CN" altLang="en-US" dirty="0">
                <a:solidFill>
                  <a:schemeClr val="tx1"/>
                </a:solidFill>
              </a:rPr>
              <a:t>输入信号从时域变换到频域。采用了</a:t>
            </a:r>
            <a:r>
              <a:rPr lang="zh-CN" altLang="en-US" dirty="0">
                <a:solidFill>
                  <a:srgbClr val="00B050"/>
                </a:solidFill>
              </a:rPr>
              <a:t>改进离散余弦变换</a:t>
            </a:r>
            <a:r>
              <a:rPr lang="en-US" altLang="zh-CN" dirty="0">
                <a:solidFill>
                  <a:srgbClr val="00B050"/>
                </a:solidFill>
              </a:rPr>
              <a:t>(MDCT)</a:t>
            </a:r>
            <a:r>
              <a:rPr lang="zh-CN" altLang="en-US" dirty="0">
                <a:solidFill>
                  <a:schemeClr val="tx1"/>
                </a:solidFill>
              </a:rPr>
              <a:t>， 是一种线性正交叠变换，使用</a:t>
            </a:r>
            <a:r>
              <a:rPr lang="zh-CN" altLang="en-US" dirty="0">
                <a:solidFill>
                  <a:srgbClr val="00B050"/>
                </a:solidFill>
              </a:rPr>
              <a:t>时域混叠抵消</a:t>
            </a:r>
            <a:r>
              <a:rPr lang="en-US" altLang="zh-CN" dirty="0">
                <a:solidFill>
                  <a:srgbClr val="00B050"/>
                </a:solidFill>
              </a:rPr>
              <a:t>(TDAC)</a:t>
            </a:r>
            <a:r>
              <a:rPr lang="zh-CN" altLang="en-US" dirty="0">
                <a:solidFill>
                  <a:srgbClr val="00B050"/>
                </a:solidFill>
              </a:rPr>
              <a:t>技术</a:t>
            </a:r>
            <a:r>
              <a:rPr lang="zh-CN" altLang="en-US" dirty="0">
                <a:solidFill>
                  <a:schemeClr val="tx1"/>
                </a:solidFill>
              </a:rPr>
              <a:t>，在理论上能完全消除混叠。</a:t>
            </a:r>
          </a:p>
          <a:p>
            <a:pPr>
              <a:buFont typeface="Wingdings" pitchFamily="2" charset="2"/>
              <a:buChar char="ü"/>
            </a:pPr>
            <a:r>
              <a:rPr lang="en-US" altLang="zh-CN" dirty="0">
                <a:solidFill>
                  <a:schemeClr val="tx1"/>
                </a:solidFill>
              </a:rPr>
              <a:t>AAC </a:t>
            </a:r>
            <a:r>
              <a:rPr lang="zh-CN" altLang="en-US" dirty="0">
                <a:solidFill>
                  <a:schemeClr val="tx1"/>
                </a:solidFill>
              </a:rPr>
              <a:t>提供了两种窗函数</a:t>
            </a:r>
            <a:r>
              <a:rPr lang="en-US" altLang="zh-CN" dirty="0">
                <a:solidFill>
                  <a:schemeClr val="tx1"/>
                </a:solidFill>
              </a:rPr>
              <a:t>:</a:t>
            </a:r>
            <a:r>
              <a:rPr lang="zh-CN" altLang="en-US" dirty="0">
                <a:solidFill>
                  <a:srgbClr val="00B050"/>
                </a:solidFill>
              </a:rPr>
              <a:t>正弦窗和凯塞尔窗</a:t>
            </a:r>
            <a:r>
              <a:rPr lang="en-US" altLang="zh-CN" dirty="0">
                <a:solidFill>
                  <a:schemeClr val="tx1"/>
                </a:solidFill>
              </a:rPr>
              <a:t>(KBD)</a:t>
            </a:r>
            <a:r>
              <a:rPr lang="zh-CN" altLang="en-US" dirty="0">
                <a:solidFill>
                  <a:schemeClr val="tx1"/>
                </a:solidFill>
              </a:rPr>
              <a:t>。正弦窗使滤波器组能较好地分离出相邻的频谱分量，适合于具有密集谐波分量</a:t>
            </a:r>
            <a:r>
              <a:rPr lang="en-US" altLang="zh-CN" dirty="0">
                <a:solidFill>
                  <a:schemeClr val="tx1"/>
                </a:solidFill>
              </a:rPr>
              <a:t>(</a:t>
            </a:r>
            <a:r>
              <a:rPr lang="zh-CN" altLang="en-US" dirty="0">
                <a:solidFill>
                  <a:schemeClr val="tx1"/>
                </a:solidFill>
              </a:rPr>
              <a:t>频谱间隔小于</a:t>
            </a:r>
            <a:r>
              <a:rPr lang="en-US" altLang="zh-CN" dirty="0">
                <a:solidFill>
                  <a:schemeClr val="tx1"/>
                </a:solidFill>
              </a:rPr>
              <a:t>140 Hz)</a:t>
            </a:r>
            <a:r>
              <a:rPr lang="zh-CN" altLang="en-US" dirty="0">
                <a:solidFill>
                  <a:schemeClr val="tx1"/>
                </a:solidFill>
              </a:rPr>
              <a:t>的信号。对于频谱成分间隔较宽</a:t>
            </a:r>
            <a:r>
              <a:rPr lang="en-US" altLang="zh-CN" dirty="0">
                <a:solidFill>
                  <a:schemeClr val="tx1"/>
                </a:solidFill>
              </a:rPr>
              <a:t>(&gt;220 Hz)</a:t>
            </a:r>
            <a:r>
              <a:rPr lang="zh-CN" altLang="en-US" dirty="0">
                <a:solidFill>
                  <a:schemeClr val="tx1"/>
                </a:solidFill>
              </a:rPr>
              <a:t>时，</a:t>
            </a:r>
            <a:r>
              <a:rPr lang="en-US" altLang="zh-CN" dirty="0">
                <a:solidFill>
                  <a:schemeClr val="tx1"/>
                </a:solidFill>
              </a:rPr>
              <a:t>KBD </a:t>
            </a:r>
            <a:r>
              <a:rPr lang="zh-CN" altLang="en-US" dirty="0">
                <a:solidFill>
                  <a:schemeClr val="tx1"/>
                </a:solidFill>
              </a:rPr>
              <a:t>窗</a:t>
            </a:r>
            <a:r>
              <a:rPr lang="en-US" altLang="zh-CN" dirty="0">
                <a:solidFill>
                  <a:schemeClr val="tx1"/>
                </a:solidFill>
              </a:rPr>
              <a:t>AAC </a:t>
            </a:r>
            <a:r>
              <a:rPr lang="zh-CN" altLang="en-US" dirty="0">
                <a:solidFill>
                  <a:schemeClr val="tx1"/>
                </a:solidFill>
              </a:rPr>
              <a:t>系统允许正弦窗和</a:t>
            </a:r>
            <a:r>
              <a:rPr lang="en-US" altLang="zh-CN" dirty="0">
                <a:solidFill>
                  <a:schemeClr val="tx1"/>
                </a:solidFill>
              </a:rPr>
              <a:t>KBD </a:t>
            </a:r>
            <a:r>
              <a:rPr lang="zh-CN" altLang="en-US" dirty="0">
                <a:solidFill>
                  <a:schemeClr val="tx1"/>
                </a:solidFill>
              </a:rPr>
              <a:t>窗之间连续无缝切换</a:t>
            </a:r>
          </a:p>
        </p:txBody>
      </p:sp>
      <p:sp>
        <p:nvSpPr>
          <p:cNvPr id="4" name="矩形 3"/>
          <p:cNvSpPr/>
          <p:nvPr/>
        </p:nvSpPr>
        <p:spPr>
          <a:xfrm>
            <a:off x="1979205" y="2245698"/>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924326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听觉系统感知</a:t>
            </a:r>
            <a:r>
              <a:rPr lang="zh-CN" altLang="en-US" dirty="0" smtClean="0">
                <a:solidFill>
                  <a:schemeClr val="tx1"/>
                </a:solidFill>
              </a:rPr>
              <a:t>模型</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感知</a:t>
            </a:r>
            <a:r>
              <a:rPr lang="zh-CN" altLang="en-US" dirty="0">
                <a:solidFill>
                  <a:schemeClr val="tx1"/>
                </a:solidFill>
              </a:rPr>
              <a:t>模型即心理声学模型，它是包括</a:t>
            </a:r>
            <a:r>
              <a:rPr lang="en-US" altLang="zh-CN" dirty="0">
                <a:solidFill>
                  <a:schemeClr val="tx1"/>
                </a:solidFill>
              </a:rPr>
              <a:t>AAC </a:t>
            </a:r>
            <a:r>
              <a:rPr lang="zh-CN" altLang="en-US" dirty="0">
                <a:solidFill>
                  <a:schemeClr val="tx1"/>
                </a:solidFill>
              </a:rPr>
              <a:t>在内的所有感知音频编码的核心。</a:t>
            </a:r>
            <a:r>
              <a:rPr lang="en-US" altLang="zh-CN" dirty="0">
                <a:solidFill>
                  <a:schemeClr val="tx1"/>
                </a:solidFill>
              </a:rPr>
              <a:t>AAC </a:t>
            </a:r>
            <a:r>
              <a:rPr lang="zh-CN" altLang="en-US" dirty="0">
                <a:solidFill>
                  <a:schemeClr val="tx1"/>
                </a:solidFill>
              </a:rPr>
              <a:t>使用的心理声学模型原理上与</a:t>
            </a:r>
            <a:r>
              <a:rPr lang="en-US" altLang="zh-CN" dirty="0">
                <a:solidFill>
                  <a:schemeClr val="tx1"/>
                </a:solidFill>
              </a:rPr>
              <a:t>MP3 </a:t>
            </a:r>
            <a:r>
              <a:rPr lang="zh-CN" altLang="en-US" dirty="0">
                <a:solidFill>
                  <a:schemeClr val="tx1"/>
                </a:solidFill>
              </a:rPr>
              <a:t>所使用的模型相同，但在具体计算和参数方面并不一样。</a:t>
            </a:r>
            <a:r>
              <a:rPr lang="en-US" altLang="zh-CN" dirty="0">
                <a:solidFill>
                  <a:schemeClr val="tx1"/>
                </a:solidFill>
              </a:rPr>
              <a:t>AAC </a:t>
            </a:r>
            <a:r>
              <a:rPr lang="zh-CN" altLang="en-US" dirty="0">
                <a:solidFill>
                  <a:schemeClr val="tx1"/>
                </a:solidFill>
              </a:rPr>
              <a:t>用的模型不区分单音和非单音成分，而是把频谱数划分为“分区”，分区范围与临界频带带宽有线性关系</a:t>
            </a:r>
          </a:p>
        </p:txBody>
      </p:sp>
      <p:sp>
        <p:nvSpPr>
          <p:cNvPr id="4" name="矩形 3"/>
          <p:cNvSpPr/>
          <p:nvPr/>
        </p:nvSpPr>
        <p:spPr>
          <a:xfrm>
            <a:off x="570270" y="1829594"/>
            <a:ext cx="1033268" cy="76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888787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瞬时噪声整形</a:t>
            </a:r>
            <a:r>
              <a:rPr lang="en-US" altLang="zh-CN" dirty="0">
                <a:solidFill>
                  <a:schemeClr val="tx1"/>
                </a:solidFill>
              </a:rPr>
              <a:t>(TNS</a:t>
            </a:r>
            <a:r>
              <a:rPr lang="en-US" altLang="zh-CN" dirty="0" smtClean="0">
                <a:solidFill>
                  <a:schemeClr val="tx1"/>
                </a:solidFill>
              </a:rPr>
              <a:t>)</a:t>
            </a:r>
          </a:p>
          <a:p>
            <a:pPr>
              <a:buFont typeface="Wingdings" pitchFamily="2" charset="2"/>
              <a:buChar char="ü"/>
            </a:pPr>
            <a:r>
              <a:rPr lang="zh-CN" altLang="en-US" dirty="0" smtClean="0">
                <a:solidFill>
                  <a:schemeClr val="tx1"/>
                </a:solidFill>
              </a:rPr>
              <a:t>用来</a:t>
            </a:r>
            <a:r>
              <a:rPr lang="zh-CN" altLang="en-US" dirty="0">
                <a:solidFill>
                  <a:schemeClr val="tx1"/>
                </a:solidFill>
              </a:rPr>
              <a:t>控制量化噪声的瞬时形状的一种方法，解决掩蔽阈值和量化噪声的错误匹配问题， 是</a:t>
            </a:r>
            <a:r>
              <a:rPr lang="zh-CN" altLang="en-US" dirty="0">
                <a:solidFill>
                  <a:srgbClr val="00B050"/>
                </a:solidFill>
              </a:rPr>
              <a:t>增加预测增益</a:t>
            </a:r>
            <a:r>
              <a:rPr lang="zh-CN" altLang="en-US" dirty="0">
                <a:solidFill>
                  <a:schemeClr val="tx1"/>
                </a:solidFill>
              </a:rPr>
              <a:t>的一种方法</a:t>
            </a:r>
            <a:r>
              <a:rPr lang="zh-CN" altLang="en-US" dirty="0" smtClean="0">
                <a:solidFill>
                  <a:schemeClr val="tx1"/>
                </a:solidFill>
              </a:rPr>
              <a:t>。</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基本</a:t>
            </a:r>
            <a:r>
              <a:rPr lang="zh-CN" altLang="en-US" dirty="0">
                <a:solidFill>
                  <a:schemeClr val="tx1"/>
                </a:solidFill>
              </a:rPr>
              <a:t>思想：</a:t>
            </a:r>
            <a:r>
              <a:rPr lang="zh-CN" altLang="en-US" dirty="0">
                <a:solidFill>
                  <a:srgbClr val="00B050"/>
                </a:solidFill>
              </a:rPr>
              <a:t>对于时域较平稳的信号，频域上变化较剧烈</a:t>
            </a:r>
            <a:r>
              <a:rPr lang="en-US" altLang="zh-CN" dirty="0">
                <a:solidFill>
                  <a:srgbClr val="00B050"/>
                </a:solidFill>
              </a:rPr>
              <a:t>;</a:t>
            </a:r>
            <a:r>
              <a:rPr lang="zh-CN" altLang="en-US" dirty="0">
                <a:solidFill>
                  <a:srgbClr val="00B050"/>
                </a:solidFill>
              </a:rPr>
              <a:t>反之时域上变化剧烈的信号，频谱上则较平稳</a:t>
            </a:r>
            <a:r>
              <a:rPr lang="zh-CN" altLang="en-US" dirty="0">
                <a:solidFill>
                  <a:schemeClr val="tx1"/>
                </a:solidFill>
              </a:rPr>
              <a:t>。</a:t>
            </a:r>
            <a:r>
              <a:rPr lang="en-US" altLang="zh-CN" dirty="0">
                <a:solidFill>
                  <a:schemeClr val="tx1"/>
                </a:solidFill>
              </a:rPr>
              <a:t>TNS </a:t>
            </a:r>
            <a:r>
              <a:rPr lang="zh-CN" altLang="en-US" dirty="0">
                <a:solidFill>
                  <a:schemeClr val="tx1"/>
                </a:solidFill>
              </a:rPr>
              <a:t>是在信号的频谱变化较平稳时，对一帧信号的频谱进行线性预测，再将预测残差编码。在编码时判断是否要用</a:t>
            </a:r>
            <a:r>
              <a:rPr lang="en-US" altLang="zh-CN" dirty="0">
                <a:solidFill>
                  <a:schemeClr val="tx1"/>
                </a:solidFill>
              </a:rPr>
              <a:t>TNS </a:t>
            </a:r>
            <a:r>
              <a:rPr lang="zh-CN" altLang="en-US" dirty="0">
                <a:solidFill>
                  <a:schemeClr val="tx1"/>
                </a:solidFill>
              </a:rPr>
              <a:t>模块的判据由感知熵决定，当感知熵大于预定值时就用</a:t>
            </a:r>
            <a:r>
              <a:rPr lang="en-US" altLang="zh-CN" dirty="0">
                <a:solidFill>
                  <a:schemeClr val="tx1"/>
                </a:solidFill>
              </a:rPr>
              <a:t>TNS</a:t>
            </a:r>
            <a:endParaRPr lang="zh-CN" altLang="en-US" dirty="0">
              <a:solidFill>
                <a:schemeClr val="tx1"/>
              </a:solidFill>
            </a:endParaRPr>
          </a:p>
        </p:txBody>
      </p:sp>
      <p:sp>
        <p:nvSpPr>
          <p:cNvPr id="21" name="矩形 20"/>
          <p:cNvSpPr/>
          <p:nvPr/>
        </p:nvSpPr>
        <p:spPr>
          <a:xfrm>
            <a:off x="2010027" y="2657520"/>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067654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声强</a:t>
            </a:r>
            <a:r>
              <a:rPr lang="en-US" altLang="zh-CN" dirty="0">
                <a:solidFill>
                  <a:schemeClr val="tx1"/>
                </a:solidFill>
              </a:rPr>
              <a:t>/</a:t>
            </a:r>
            <a:r>
              <a:rPr lang="zh-CN" altLang="en-US" dirty="0">
                <a:solidFill>
                  <a:schemeClr val="tx1"/>
                </a:solidFill>
              </a:rPr>
              <a:t>耦合和</a:t>
            </a:r>
            <a:r>
              <a:rPr lang="en-US" altLang="zh-CN" dirty="0">
                <a:solidFill>
                  <a:schemeClr val="tx1"/>
                </a:solidFill>
              </a:rPr>
              <a:t>M/S</a:t>
            </a:r>
            <a:r>
              <a:rPr lang="zh-CN" altLang="en-US" dirty="0" smtClean="0">
                <a:solidFill>
                  <a:schemeClr val="tx1"/>
                </a:solidFill>
              </a:rPr>
              <a:t>编码</a:t>
            </a:r>
            <a:endParaRPr lang="en-US" altLang="zh-CN" dirty="0" smtClean="0">
              <a:solidFill>
                <a:schemeClr val="tx1"/>
              </a:solidFill>
            </a:endParaRPr>
          </a:p>
          <a:p>
            <a:pPr>
              <a:buFont typeface="Wingdings" pitchFamily="2" charset="2"/>
              <a:buChar char="ü"/>
            </a:pPr>
            <a:r>
              <a:rPr lang="en-US" altLang="zh-CN" dirty="0" smtClean="0">
                <a:solidFill>
                  <a:schemeClr val="tx1"/>
                </a:solidFill>
              </a:rPr>
              <a:t>AAC </a:t>
            </a:r>
            <a:r>
              <a:rPr lang="zh-CN" altLang="en-US" dirty="0">
                <a:solidFill>
                  <a:schemeClr val="tx1"/>
                </a:solidFill>
              </a:rPr>
              <a:t>编码器的可选项。又称为声强立体声</a:t>
            </a:r>
            <a:r>
              <a:rPr lang="en-US" altLang="zh-CN" dirty="0" smtClean="0">
                <a:solidFill>
                  <a:schemeClr val="tx1"/>
                </a:solidFill>
              </a:rPr>
              <a:t>(</a:t>
            </a:r>
            <a:r>
              <a:rPr lang="zh-CN" altLang="en-US" dirty="0" smtClean="0">
                <a:solidFill>
                  <a:schemeClr val="tx1"/>
                </a:solidFill>
              </a:rPr>
              <a:t>或</a:t>
            </a:r>
            <a:r>
              <a:rPr lang="zh-CN" altLang="en-US" dirty="0">
                <a:solidFill>
                  <a:schemeClr val="tx1"/>
                </a:solidFill>
              </a:rPr>
              <a:t>声道耦合</a:t>
            </a:r>
            <a:r>
              <a:rPr lang="zh-CN" altLang="en-US" dirty="0" smtClean="0">
                <a:solidFill>
                  <a:schemeClr val="tx1"/>
                </a:solidFill>
              </a:rPr>
              <a:t>编码，</a:t>
            </a:r>
            <a:r>
              <a:rPr lang="zh-CN" altLang="en-US" dirty="0">
                <a:solidFill>
                  <a:schemeClr val="tx1"/>
                </a:solidFill>
              </a:rPr>
              <a:t>探索的基本问题是</a:t>
            </a:r>
            <a:r>
              <a:rPr lang="zh-CN" altLang="en-US" dirty="0">
                <a:solidFill>
                  <a:srgbClr val="00B050"/>
                </a:solidFill>
              </a:rPr>
              <a:t>声道间的不相关</a:t>
            </a:r>
            <a:r>
              <a:rPr lang="zh-CN" altLang="en-US" dirty="0" smtClean="0">
                <a:solidFill>
                  <a:srgbClr val="00B050"/>
                </a:solidFill>
              </a:rPr>
              <a:t>性</a:t>
            </a:r>
            <a:r>
              <a:rPr lang="zh-CN" altLang="en-US" dirty="0" smtClean="0">
                <a:solidFill>
                  <a:schemeClr val="tx1"/>
                </a:solidFill>
              </a:rPr>
              <a:t>。</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人</a:t>
            </a:r>
            <a:r>
              <a:rPr lang="zh-CN" altLang="en-US" dirty="0">
                <a:solidFill>
                  <a:schemeClr val="tx1"/>
                </a:solidFill>
              </a:rPr>
              <a:t>耳听觉系统在听</a:t>
            </a:r>
            <a:r>
              <a:rPr lang="en-US" altLang="zh-CN" dirty="0">
                <a:solidFill>
                  <a:schemeClr val="tx1"/>
                </a:solidFill>
              </a:rPr>
              <a:t>4 kHz</a:t>
            </a:r>
            <a:r>
              <a:rPr lang="zh-CN" altLang="en-US" dirty="0">
                <a:solidFill>
                  <a:schemeClr val="tx1"/>
                </a:solidFill>
              </a:rPr>
              <a:t>以上的信号时</a:t>
            </a:r>
            <a:r>
              <a:rPr lang="zh-CN" altLang="en-US" dirty="0">
                <a:solidFill>
                  <a:srgbClr val="00B050"/>
                </a:solidFill>
              </a:rPr>
              <a:t>双耳的定位对左右声道的强度差比较敏感，而对相位差不敏感</a:t>
            </a:r>
            <a:r>
              <a:rPr lang="zh-CN" altLang="en-US" dirty="0">
                <a:solidFill>
                  <a:schemeClr val="tx1"/>
                </a:solidFill>
              </a:rPr>
              <a:t>。声强</a:t>
            </a:r>
            <a:r>
              <a:rPr lang="en-US" altLang="zh-CN" dirty="0">
                <a:solidFill>
                  <a:schemeClr val="tx1"/>
                </a:solidFill>
              </a:rPr>
              <a:t>/</a:t>
            </a:r>
            <a:r>
              <a:rPr lang="zh-CN" altLang="en-US" dirty="0">
                <a:solidFill>
                  <a:schemeClr val="tx1"/>
                </a:solidFill>
              </a:rPr>
              <a:t>耦合就利用这一原理，在某个频带以上的各子带使用左声道代表两个声道的联合强度，右声道谱线置为</a:t>
            </a:r>
            <a:r>
              <a:rPr lang="en-US" altLang="zh-CN" dirty="0">
                <a:solidFill>
                  <a:schemeClr val="tx1"/>
                </a:solidFill>
              </a:rPr>
              <a:t>0</a:t>
            </a:r>
            <a:r>
              <a:rPr lang="zh-CN" altLang="en-US" dirty="0">
                <a:solidFill>
                  <a:schemeClr val="tx1"/>
                </a:solidFill>
              </a:rPr>
              <a:t>，不再参与量化和编码。平均而言，大于</a:t>
            </a:r>
            <a:r>
              <a:rPr lang="en-US" altLang="zh-CN" dirty="0">
                <a:solidFill>
                  <a:schemeClr val="tx1"/>
                </a:solidFill>
              </a:rPr>
              <a:t>6 kHz </a:t>
            </a:r>
            <a:r>
              <a:rPr lang="zh-CN" altLang="en-US" dirty="0">
                <a:solidFill>
                  <a:schemeClr val="tx1"/>
                </a:solidFill>
              </a:rPr>
              <a:t>的频段用声强</a:t>
            </a:r>
            <a:r>
              <a:rPr lang="en-US" altLang="zh-CN" dirty="0">
                <a:solidFill>
                  <a:schemeClr val="tx1"/>
                </a:solidFill>
              </a:rPr>
              <a:t>/ </a:t>
            </a:r>
            <a:r>
              <a:rPr lang="zh-CN" altLang="en-US" dirty="0">
                <a:solidFill>
                  <a:schemeClr val="tx1"/>
                </a:solidFill>
              </a:rPr>
              <a:t>耦合编码较合适</a:t>
            </a:r>
          </a:p>
        </p:txBody>
      </p:sp>
      <p:sp>
        <p:nvSpPr>
          <p:cNvPr id="21" name="矩形 20"/>
          <p:cNvSpPr/>
          <p:nvPr/>
        </p:nvSpPr>
        <p:spPr>
          <a:xfrm>
            <a:off x="2010027" y="3059068"/>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010027" y="3911824"/>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6717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预测</a:t>
            </a:r>
          </a:p>
          <a:p>
            <a:pPr>
              <a:buFont typeface="Wingdings" pitchFamily="2" charset="2"/>
              <a:buChar char="ü"/>
            </a:pPr>
            <a:r>
              <a:rPr lang="zh-CN" altLang="en-US" dirty="0">
                <a:solidFill>
                  <a:schemeClr val="tx1"/>
                </a:solidFill>
              </a:rPr>
              <a:t>在信号较平稳的情况下</a:t>
            </a:r>
            <a:r>
              <a:rPr lang="en-US" altLang="zh-CN" dirty="0">
                <a:solidFill>
                  <a:schemeClr val="tx1"/>
                </a:solidFill>
              </a:rPr>
              <a:t>,</a:t>
            </a:r>
            <a:r>
              <a:rPr lang="zh-CN" altLang="en-US" dirty="0">
                <a:solidFill>
                  <a:schemeClr val="tx1"/>
                </a:solidFill>
              </a:rPr>
              <a:t>利用时域预测可进一步减小信号的冗余度。</a:t>
            </a:r>
          </a:p>
          <a:p>
            <a:pPr>
              <a:buFont typeface="Wingdings" pitchFamily="2" charset="2"/>
              <a:buChar char="ü"/>
            </a:pPr>
            <a:r>
              <a:rPr lang="zh-CN" altLang="en-US" dirty="0">
                <a:solidFill>
                  <a:schemeClr val="tx1"/>
                </a:solidFill>
              </a:rPr>
              <a:t>在</a:t>
            </a:r>
            <a:r>
              <a:rPr lang="en-US" altLang="zh-CN" dirty="0">
                <a:solidFill>
                  <a:schemeClr val="tx1"/>
                </a:solidFill>
              </a:rPr>
              <a:t>AAC </a:t>
            </a:r>
            <a:r>
              <a:rPr lang="zh-CN" altLang="en-US" dirty="0">
                <a:solidFill>
                  <a:schemeClr val="tx1"/>
                </a:solidFill>
              </a:rPr>
              <a:t>编码中预测是</a:t>
            </a:r>
            <a:r>
              <a:rPr lang="zh-CN" altLang="en-US" dirty="0">
                <a:solidFill>
                  <a:srgbClr val="00B050"/>
                </a:solidFill>
              </a:rPr>
              <a:t>利用前面帧的频谱来预测当前帧的频谱</a:t>
            </a:r>
            <a:r>
              <a:rPr lang="en-US" altLang="zh-CN" dirty="0">
                <a:solidFill>
                  <a:schemeClr val="tx1"/>
                </a:solidFill>
              </a:rPr>
              <a:t>,</a:t>
            </a:r>
            <a:r>
              <a:rPr lang="zh-CN" altLang="en-US" dirty="0">
                <a:solidFill>
                  <a:schemeClr val="tx1"/>
                </a:solidFill>
              </a:rPr>
              <a:t>再求预测的残差</a:t>
            </a:r>
            <a:r>
              <a:rPr lang="en-US" altLang="zh-CN" dirty="0">
                <a:solidFill>
                  <a:schemeClr val="tx1"/>
                </a:solidFill>
              </a:rPr>
              <a:t>,</a:t>
            </a:r>
            <a:r>
              <a:rPr lang="zh-CN" altLang="en-US" dirty="0">
                <a:solidFill>
                  <a:schemeClr val="tx1"/>
                </a:solidFill>
              </a:rPr>
              <a:t>然后</a:t>
            </a:r>
            <a:r>
              <a:rPr lang="zh-CN" altLang="en-US" dirty="0">
                <a:solidFill>
                  <a:srgbClr val="00B050"/>
                </a:solidFill>
              </a:rPr>
              <a:t>对残差进行编码</a:t>
            </a:r>
            <a:r>
              <a:rPr lang="zh-CN" altLang="en-US" dirty="0">
                <a:solidFill>
                  <a:schemeClr val="tx1"/>
                </a:solidFill>
              </a:rPr>
              <a:t>。</a:t>
            </a:r>
          </a:p>
          <a:p>
            <a:pPr>
              <a:buFont typeface="Wingdings" pitchFamily="2" charset="2"/>
              <a:buChar char="ü"/>
            </a:pPr>
            <a:r>
              <a:rPr lang="zh-CN" altLang="en-US" dirty="0">
                <a:solidFill>
                  <a:schemeClr val="tx1"/>
                </a:solidFill>
              </a:rPr>
              <a:t>预测使用经过量化后重建的频谱信号</a:t>
            </a:r>
          </a:p>
        </p:txBody>
      </p:sp>
      <p:sp>
        <p:nvSpPr>
          <p:cNvPr id="21" name="矩形 20"/>
          <p:cNvSpPr/>
          <p:nvPr/>
        </p:nvSpPr>
        <p:spPr>
          <a:xfrm>
            <a:off x="2010027" y="3495720"/>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512532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量化</a:t>
            </a:r>
          </a:p>
          <a:p>
            <a:pPr>
              <a:buFont typeface="Wingdings" pitchFamily="2" charset="2"/>
              <a:buChar char="ü"/>
            </a:pPr>
            <a:r>
              <a:rPr lang="zh-CN" altLang="en-US" dirty="0" smtClean="0">
                <a:solidFill>
                  <a:schemeClr val="tx1"/>
                </a:solidFill>
              </a:rPr>
              <a:t>按</a:t>
            </a:r>
            <a:r>
              <a:rPr lang="zh-CN" altLang="en-US" dirty="0">
                <a:solidFill>
                  <a:schemeClr val="tx1"/>
                </a:solidFill>
              </a:rPr>
              <a:t>心理学模型输出的掩蔽阈值把</a:t>
            </a:r>
            <a:r>
              <a:rPr lang="zh-CN" altLang="en-US" dirty="0">
                <a:solidFill>
                  <a:srgbClr val="00B050"/>
                </a:solidFill>
              </a:rPr>
              <a:t>限定的比特分配给输入谱线</a:t>
            </a:r>
            <a:r>
              <a:rPr lang="en-US" altLang="zh-CN" dirty="0">
                <a:solidFill>
                  <a:schemeClr val="tx1"/>
                </a:solidFill>
              </a:rPr>
              <a:t>,</a:t>
            </a:r>
            <a:r>
              <a:rPr lang="zh-CN" altLang="en-US" dirty="0">
                <a:solidFill>
                  <a:schemeClr val="tx1"/>
                </a:solidFill>
              </a:rPr>
              <a:t>要尽量使量化所产生的量化噪声低于掩蔽阈值</a:t>
            </a:r>
            <a:r>
              <a:rPr lang="en-US" altLang="zh-CN" dirty="0">
                <a:solidFill>
                  <a:schemeClr val="tx1"/>
                </a:solidFill>
              </a:rPr>
              <a:t>,</a:t>
            </a:r>
            <a:r>
              <a:rPr lang="zh-CN" altLang="en-US" dirty="0">
                <a:solidFill>
                  <a:schemeClr val="tx1"/>
                </a:solidFill>
              </a:rPr>
              <a:t>达到不可闻的目的。</a:t>
            </a:r>
          </a:p>
          <a:p>
            <a:pPr>
              <a:buFont typeface="Wingdings" pitchFamily="2" charset="2"/>
              <a:buChar char="ü"/>
            </a:pPr>
            <a:r>
              <a:rPr lang="zh-CN" altLang="en-US" dirty="0">
                <a:solidFill>
                  <a:schemeClr val="tx1"/>
                </a:solidFill>
              </a:rPr>
              <a:t>量化时需计算实际编码所用的比特数</a:t>
            </a:r>
            <a:r>
              <a:rPr lang="en-US" altLang="zh-CN" dirty="0">
                <a:solidFill>
                  <a:schemeClr val="tx1"/>
                </a:solidFill>
              </a:rPr>
              <a:t>,</a:t>
            </a:r>
            <a:r>
              <a:rPr lang="zh-CN" altLang="en-US" dirty="0">
                <a:solidFill>
                  <a:schemeClr val="tx1"/>
                </a:solidFill>
              </a:rPr>
              <a:t>量化和编码是紧紧结合在一起的</a:t>
            </a:r>
            <a:r>
              <a:rPr lang="en-US" altLang="zh-CN" dirty="0">
                <a:solidFill>
                  <a:schemeClr val="tx1"/>
                </a:solidFill>
              </a:rPr>
              <a:t>,AAC </a:t>
            </a:r>
            <a:r>
              <a:rPr lang="zh-CN" altLang="en-US" dirty="0">
                <a:solidFill>
                  <a:schemeClr val="tx1"/>
                </a:solidFill>
              </a:rPr>
              <a:t>在量化前将</a:t>
            </a:r>
            <a:r>
              <a:rPr lang="en-US" altLang="zh-CN" dirty="0">
                <a:solidFill>
                  <a:schemeClr val="tx1"/>
                </a:solidFill>
              </a:rPr>
              <a:t>1 024 </a:t>
            </a:r>
            <a:r>
              <a:rPr lang="zh-CN" altLang="en-US" dirty="0">
                <a:solidFill>
                  <a:schemeClr val="tx1"/>
                </a:solidFill>
              </a:rPr>
              <a:t>条谱线分成数十个比例因子频带</a:t>
            </a:r>
            <a:r>
              <a:rPr lang="en-US" altLang="zh-CN" dirty="0">
                <a:solidFill>
                  <a:schemeClr val="tx1"/>
                </a:solidFill>
              </a:rPr>
              <a:t>,</a:t>
            </a:r>
            <a:r>
              <a:rPr lang="zh-CN" altLang="en-US" dirty="0">
                <a:solidFill>
                  <a:schemeClr val="tx1"/>
                </a:solidFill>
              </a:rPr>
              <a:t>对每个子频带采用</a:t>
            </a:r>
            <a:r>
              <a:rPr lang="en-US" altLang="zh-CN" dirty="0">
                <a:solidFill>
                  <a:schemeClr val="tx1"/>
                </a:solidFill>
              </a:rPr>
              <a:t>3/4 </a:t>
            </a:r>
            <a:r>
              <a:rPr lang="zh-CN" altLang="en-US" dirty="0">
                <a:solidFill>
                  <a:schemeClr val="tx1"/>
                </a:solidFill>
              </a:rPr>
              <a:t>次方非线性量化</a:t>
            </a:r>
            <a:r>
              <a:rPr lang="en-US" altLang="zh-CN" dirty="0">
                <a:solidFill>
                  <a:schemeClr val="tx1"/>
                </a:solidFill>
              </a:rPr>
              <a:t>,</a:t>
            </a:r>
            <a:r>
              <a:rPr lang="zh-CN" altLang="en-US" dirty="0">
                <a:solidFill>
                  <a:schemeClr val="tx1"/>
                </a:solidFill>
              </a:rPr>
              <a:t>起到幅度压扩作用</a:t>
            </a:r>
            <a:r>
              <a:rPr lang="en-US" altLang="zh-CN" dirty="0">
                <a:solidFill>
                  <a:schemeClr val="tx1"/>
                </a:solidFill>
              </a:rPr>
              <a:t>,</a:t>
            </a:r>
            <a:r>
              <a:rPr lang="zh-CN" altLang="en-US" dirty="0">
                <a:solidFill>
                  <a:schemeClr val="tx1"/>
                </a:solidFill>
              </a:rPr>
              <a:t>信号的信噪比和压缩信号的动态范围有利于霍夫曼编码</a:t>
            </a:r>
          </a:p>
        </p:txBody>
      </p:sp>
      <p:sp>
        <p:nvSpPr>
          <p:cNvPr id="21" name="矩形 20"/>
          <p:cNvSpPr/>
          <p:nvPr/>
        </p:nvSpPr>
        <p:spPr>
          <a:xfrm>
            <a:off x="2010027" y="4877594"/>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53727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幅度分布的非</a:t>
            </a:r>
            <a:r>
              <a:rPr lang="zh-CN" altLang="en-US" dirty="0" smtClean="0">
                <a:solidFill>
                  <a:schemeClr val="tx1"/>
                </a:solidFill>
              </a:rPr>
              <a:t>均匀性</a:t>
            </a:r>
            <a:endParaRPr lang="en-US" altLang="zh-CN" dirty="0" smtClean="0">
              <a:solidFill>
                <a:schemeClr val="tx1"/>
              </a:solidFill>
            </a:endParaRPr>
          </a:p>
          <a:p>
            <a:r>
              <a:rPr lang="zh-CN" altLang="en-US" dirty="0">
                <a:solidFill>
                  <a:schemeClr val="tx1"/>
                </a:solidFill>
              </a:rPr>
              <a:t>样值间的</a:t>
            </a:r>
            <a:r>
              <a:rPr lang="zh-CN" altLang="en-US" dirty="0" smtClean="0">
                <a:solidFill>
                  <a:schemeClr val="tx1"/>
                </a:solidFill>
              </a:rPr>
              <a:t>相关性</a:t>
            </a:r>
            <a:endParaRPr lang="en-US" altLang="zh-CN" dirty="0" smtClean="0">
              <a:solidFill>
                <a:schemeClr val="tx1"/>
              </a:solidFill>
            </a:endParaRPr>
          </a:p>
          <a:p>
            <a:r>
              <a:rPr lang="zh-CN" altLang="en-US" dirty="0"/>
              <a:t>周期之间的</a:t>
            </a:r>
            <a:r>
              <a:rPr lang="zh-CN" altLang="en-US" dirty="0" smtClean="0"/>
              <a:t>相关性</a:t>
            </a:r>
            <a:endParaRPr lang="en-US" altLang="zh-CN" dirty="0" smtClean="0"/>
          </a:p>
          <a:p>
            <a:r>
              <a:rPr lang="zh-CN" altLang="en-US" dirty="0"/>
              <a:t>基音之间的</a:t>
            </a:r>
            <a:r>
              <a:rPr lang="zh-CN" altLang="en-US" dirty="0" smtClean="0"/>
              <a:t>相关性</a:t>
            </a:r>
            <a:endParaRPr lang="en-US" altLang="zh-CN" dirty="0" smtClean="0"/>
          </a:p>
          <a:p>
            <a:r>
              <a:rPr lang="zh-CN" altLang="en-US" dirty="0">
                <a:solidFill>
                  <a:srgbClr val="FF0000"/>
                </a:solidFill>
              </a:rPr>
              <a:t>静止</a:t>
            </a:r>
            <a:r>
              <a:rPr lang="zh-CN" altLang="en-US" dirty="0" smtClean="0">
                <a:solidFill>
                  <a:srgbClr val="FF0000"/>
                </a:solidFill>
              </a:rPr>
              <a:t>系数</a:t>
            </a:r>
            <a:endParaRPr lang="en-US" altLang="zh-CN" dirty="0" smtClean="0">
              <a:solidFill>
                <a:srgbClr val="FF0000"/>
              </a:solidFill>
            </a:endParaRPr>
          </a:p>
          <a:p>
            <a:r>
              <a:rPr lang="zh-CN" altLang="en-US" dirty="0"/>
              <a:t>长时自相关函数</a:t>
            </a:r>
            <a:endParaRPr lang="en-US" altLang="zh-CN" dirty="0" smtClean="0"/>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两个人之间打电话，平均每人讲话时间为通话时间的一半，并且在这一半的通话过程中也会出现间歇停顿</a:t>
            </a:r>
            <a:r>
              <a:rPr lang="zh-CN" altLang="en-US" dirty="0" smtClean="0">
                <a:solidFill>
                  <a:schemeClr val="accent1">
                    <a:lumMod val="75000"/>
                  </a:schemeClr>
                </a:solidFill>
              </a:rPr>
              <a:t>。</a:t>
            </a:r>
            <a:endParaRPr lang="en-US" altLang="zh-CN" dirty="0" smtClean="0">
              <a:solidFill>
                <a:schemeClr val="accent1">
                  <a:lumMod val="75000"/>
                </a:schemeClr>
              </a:solidFill>
            </a:endParaRPr>
          </a:p>
          <a:p>
            <a:r>
              <a:rPr lang="zh-CN" altLang="en-US" dirty="0" smtClean="0">
                <a:solidFill>
                  <a:schemeClr val="accent1">
                    <a:lumMod val="75000"/>
                  </a:schemeClr>
                </a:solidFill>
              </a:rPr>
              <a:t>分析</a:t>
            </a:r>
            <a:r>
              <a:rPr lang="zh-CN" altLang="en-US" dirty="0">
                <a:solidFill>
                  <a:schemeClr val="accent1">
                    <a:lumMod val="75000"/>
                  </a:schemeClr>
                </a:solidFill>
              </a:rPr>
              <a:t>表明，话音间隙使全双工话路的典型效率约为 </a:t>
            </a:r>
            <a:r>
              <a:rPr lang="en-US" altLang="zh-CN" dirty="0">
                <a:solidFill>
                  <a:schemeClr val="accent1">
                    <a:lumMod val="75000"/>
                  </a:schemeClr>
                </a:solidFill>
              </a:rPr>
              <a:t>40% (</a:t>
            </a:r>
            <a:r>
              <a:rPr lang="zh-CN" altLang="en-US" dirty="0">
                <a:solidFill>
                  <a:schemeClr val="accent1">
                    <a:lumMod val="75000"/>
                  </a:schemeClr>
                </a:solidFill>
              </a:rPr>
              <a:t>或者称静止系数为</a:t>
            </a:r>
            <a:r>
              <a:rPr lang="en-US" altLang="zh-CN" dirty="0">
                <a:solidFill>
                  <a:schemeClr val="accent1">
                    <a:lumMod val="75000"/>
                  </a:schemeClr>
                </a:solidFill>
              </a:rPr>
              <a:t>0.6)</a:t>
            </a:r>
            <a:r>
              <a:rPr lang="zh-CN" altLang="en-US" dirty="0">
                <a:solidFill>
                  <a:schemeClr val="accent1">
                    <a:lumMod val="75000"/>
                  </a:schemeClr>
                </a:solidFill>
              </a:rPr>
              <a:t>。显然，话音间隔本身就是一种冗余，若能正确检测出这些静止段，可插空传输更多</a:t>
            </a:r>
            <a:r>
              <a:rPr lang="zh-CN" altLang="en-US" dirty="0" smtClean="0">
                <a:solidFill>
                  <a:schemeClr val="accent1">
                    <a:lumMod val="75000"/>
                  </a:schemeClr>
                </a:solidFill>
              </a:rPr>
              <a:t>信息。</a:t>
            </a:r>
            <a:endParaRPr lang="en-US" altLang="zh-CN" dirty="0" smtClean="0">
              <a:solidFill>
                <a:schemeClr val="accent1">
                  <a:lumMod val="75000"/>
                </a:schemeClr>
              </a:solidFill>
            </a:endParaRPr>
          </a:p>
        </p:txBody>
      </p:sp>
    </p:spTree>
    <p:extLst>
      <p:ext uri="{BB962C8B-B14F-4D97-AF65-F5344CB8AC3E}">
        <p14:creationId xmlns:p14="http://schemas.microsoft.com/office/powerpoint/2010/main" val="174953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MPEG-2 </a:t>
            </a:r>
            <a:r>
              <a:rPr lang="zh-CN" altLang="en-US" dirty="0">
                <a:solidFill>
                  <a:srgbClr val="FF0000"/>
                </a:solidFill>
              </a:rPr>
              <a:t>音频压缩编码</a:t>
            </a:r>
            <a:r>
              <a:rPr lang="zh-CN" altLang="en-US" dirty="0" smtClean="0">
                <a:solidFill>
                  <a:srgbClr val="FF0000"/>
                </a:solidFill>
              </a:rPr>
              <a:t>标准</a:t>
            </a:r>
            <a:r>
              <a:rPr lang="en-US" altLang="zh-CN" dirty="0">
                <a:solidFill>
                  <a:srgbClr val="FF0000"/>
                </a:solidFill>
              </a:rPr>
              <a:t>--MPEG-2 AAC</a:t>
            </a:r>
            <a:endParaRPr lang="en-US" altLang="zh-CN"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00" y="1513360"/>
            <a:ext cx="4800600" cy="43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5301100" y="1608265"/>
            <a:ext cx="17707" cy="4332956"/>
          </a:xfrm>
          <a:prstGeom prst="line">
            <a:avLst/>
          </a:prstGeom>
          <a:noFill/>
          <a:ln w="28575" cap="flat" cmpd="sng" algn="ctr">
            <a:solidFill>
              <a:srgbClr val="A6B727"/>
            </a:solidFill>
            <a:prstDash val="sysDash"/>
            <a:miter lim="800000"/>
          </a:ln>
          <a:effectLst/>
        </p:spPr>
      </p:cxnSp>
      <p:sp>
        <p:nvSpPr>
          <p:cNvPr id="20" name="文本占位符 6"/>
          <p:cNvSpPr txBox="1">
            <a:spLocks/>
          </p:cNvSpPr>
          <p:nvPr/>
        </p:nvSpPr>
        <p:spPr>
          <a:xfrm>
            <a:off x="5667699" y="1689975"/>
            <a:ext cx="637507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无损编码</a:t>
            </a:r>
          </a:p>
          <a:p>
            <a:pPr>
              <a:buFont typeface="Wingdings" pitchFamily="2" charset="2"/>
              <a:buChar char="ü"/>
            </a:pPr>
            <a:r>
              <a:rPr lang="zh-CN" altLang="en-US" dirty="0">
                <a:solidFill>
                  <a:schemeClr val="tx1"/>
                </a:solidFill>
              </a:rPr>
              <a:t>无损编码实际上就是</a:t>
            </a:r>
            <a:r>
              <a:rPr lang="en-US" altLang="zh-CN" dirty="0">
                <a:solidFill>
                  <a:srgbClr val="00B050"/>
                </a:solidFill>
              </a:rPr>
              <a:t>Huffman </a:t>
            </a:r>
            <a:r>
              <a:rPr lang="zh-CN" altLang="en-US" dirty="0">
                <a:solidFill>
                  <a:srgbClr val="00B050"/>
                </a:solidFill>
              </a:rPr>
              <a:t>编码</a:t>
            </a:r>
            <a:r>
              <a:rPr lang="en-US" altLang="zh-CN" dirty="0">
                <a:solidFill>
                  <a:schemeClr val="tx1"/>
                </a:solidFill>
              </a:rPr>
              <a:t>,</a:t>
            </a:r>
            <a:r>
              <a:rPr lang="zh-CN" altLang="en-US" dirty="0">
                <a:solidFill>
                  <a:schemeClr val="tx1"/>
                </a:solidFill>
              </a:rPr>
              <a:t>它对被量化的谱系数、比例因子和方向信息进行编码。</a:t>
            </a:r>
          </a:p>
          <a:p>
            <a:r>
              <a:rPr lang="zh-CN" altLang="en-US" dirty="0">
                <a:solidFill>
                  <a:schemeClr val="tx1"/>
                </a:solidFill>
              </a:rPr>
              <a:t>码流打包组帧</a:t>
            </a:r>
          </a:p>
          <a:p>
            <a:pPr>
              <a:buFont typeface="Wingdings" pitchFamily="2" charset="2"/>
              <a:buChar char="ü"/>
            </a:pPr>
            <a:r>
              <a:rPr lang="en-US" altLang="zh-CN" dirty="0">
                <a:solidFill>
                  <a:schemeClr val="tx1"/>
                </a:solidFill>
              </a:rPr>
              <a:t>AAC </a:t>
            </a:r>
            <a:r>
              <a:rPr lang="zh-CN" altLang="en-US" dirty="0">
                <a:solidFill>
                  <a:schemeClr val="tx1"/>
                </a:solidFill>
              </a:rPr>
              <a:t>的</a:t>
            </a:r>
            <a:r>
              <a:rPr lang="zh-CN" altLang="en-US" dirty="0">
                <a:solidFill>
                  <a:srgbClr val="00B050"/>
                </a:solidFill>
              </a:rPr>
              <a:t>帧结构非常灵活</a:t>
            </a:r>
            <a:r>
              <a:rPr lang="en-US" altLang="zh-CN" dirty="0">
                <a:solidFill>
                  <a:schemeClr val="tx1"/>
                </a:solidFill>
              </a:rPr>
              <a:t>,</a:t>
            </a:r>
            <a:r>
              <a:rPr lang="zh-CN" altLang="en-US" dirty="0">
                <a:solidFill>
                  <a:schemeClr val="tx1"/>
                </a:solidFill>
              </a:rPr>
              <a:t>除支持单声道、双声道、</a:t>
            </a:r>
            <a:r>
              <a:rPr lang="en-US" altLang="zh-CN" dirty="0">
                <a:solidFill>
                  <a:schemeClr val="tx1"/>
                </a:solidFill>
              </a:rPr>
              <a:t>5. 1 </a:t>
            </a:r>
            <a:r>
              <a:rPr lang="zh-CN" altLang="en-US" dirty="0">
                <a:solidFill>
                  <a:schemeClr val="tx1"/>
                </a:solidFill>
              </a:rPr>
              <a:t>声道外</a:t>
            </a:r>
            <a:r>
              <a:rPr lang="en-US" altLang="zh-CN" dirty="0">
                <a:solidFill>
                  <a:schemeClr val="tx1"/>
                </a:solidFill>
              </a:rPr>
              <a:t>,</a:t>
            </a:r>
            <a:r>
              <a:rPr lang="zh-CN" altLang="en-US" dirty="0">
                <a:solidFill>
                  <a:schemeClr val="tx1"/>
                </a:solidFill>
              </a:rPr>
              <a:t>可支持多达</a:t>
            </a:r>
            <a:r>
              <a:rPr lang="en-US" altLang="zh-CN" dirty="0">
                <a:solidFill>
                  <a:schemeClr val="tx1"/>
                </a:solidFill>
              </a:rPr>
              <a:t>48 </a:t>
            </a:r>
            <a:r>
              <a:rPr lang="zh-CN" altLang="en-US" dirty="0">
                <a:solidFill>
                  <a:schemeClr val="tx1"/>
                </a:solidFill>
              </a:rPr>
              <a:t>个声道</a:t>
            </a:r>
            <a:r>
              <a:rPr lang="en-US" altLang="zh-CN" dirty="0">
                <a:solidFill>
                  <a:schemeClr val="tx1"/>
                </a:solidFill>
              </a:rPr>
              <a:t>,</a:t>
            </a:r>
            <a:r>
              <a:rPr lang="zh-CN" altLang="en-US" dirty="0">
                <a:solidFill>
                  <a:schemeClr val="tx1"/>
                </a:solidFill>
              </a:rPr>
              <a:t>具有</a:t>
            </a:r>
            <a:r>
              <a:rPr lang="en-US" altLang="zh-CN" dirty="0">
                <a:solidFill>
                  <a:schemeClr val="tx1"/>
                </a:solidFill>
              </a:rPr>
              <a:t>16 </a:t>
            </a:r>
            <a:r>
              <a:rPr lang="zh-CN" altLang="en-US" dirty="0">
                <a:solidFill>
                  <a:schemeClr val="tx1"/>
                </a:solidFill>
              </a:rPr>
              <a:t>种语言兼容能力。</a:t>
            </a:r>
          </a:p>
        </p:txBody>
      </p:sp>
      <p:sp>
        <p:nvSpPr>
          <p:cNvPr id="21" name="矩形 20"/>
          <p:cNvSpPr/>
          <p:nvPr/>
        </p:nvSpPr>
        <p:spPr>
          <a:xfrm>
            <a:off x="2114655" y="5425550"/>
            <a:ext cx="1033268"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728140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MPEG-4</a:t>
            </a:r>
            <a:endParaRPr lang="en-US" altLang="zh-CN" dirty="0" smtClean="0"/>
          </a:p>
        </p:txBody>
      </p:sp>
      <p:sp>
        <p:nvSpPr>
          <p:cNvPr id="20" name="文本占位符 6"/>
          <p:cNvSpPr txBox="1">
            <a:spLocks/>
          </p:cNvSpPr>
          <p:nvPr/>
        </p:nvSpPr>
        <p:spPr>
          <a:xfrm>
            <a:off x="505387" y="1684466"/>
            <a:ext cx="1130878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MPEG-4</a:t>
            </a:r>
          </a:p>
          <a:p>
            <a:pPr>
              <a:buFont typeface="Wingdings" pitchFamily="2" charset="2"/>
              <a:buChar char="ü"/>
            </a:pPr>
            <a:r>
              <a:rPr lang="en-US" altLang="zh-CN" dirty="0" smtClean="0">
                <a:solidFill>
                  <a:schemeClr val="tx1"/>
                </a:solidFill>
              </a:rPr>
              <a:t>MPEG-4 </a:t>
            </a:r>
            <a:r>
              <a:rPr lang="zh-CN" altLang="en-US" dirty="0">
                <a:solidFill>
                  <a:schemeClr val="tx1"/>
                </a:solidFill>
              </a:rPr>
              <a:t>标准的目标是提供未来的交互式多媒体应用</a:t>
            </a:r>
            <a:r>
              <a:rPr lang="en-US" altLang="zh-CN" dirty="0">
                <a:solidFill>
                  <a:schemeClr val="tx1"/>
                </a:solidFill>
              </a:rPr>
              <a:t>,</a:t>
            </a:r>
            <a:r>
              <a:rPr lang="zh-CN" altLang="en-US" dirty="0">
                <a:solidFill>
                  <a:schemeClr val="tx1"/>
                </a:solidFill>
              </a:rPr>
              <a:t>它具有高度的灵活性和可</a:t>
            </a:r>
            <a:r>
              <a:rPr lang="zh-CN" altLang="en-US" dirty="0" smtClean="0">
                <a:solidFill>
                  <a:schemeClr val="tx1"/>
                </a:solidFill>
              </a:rPr>
              <a:t>扩展性，增加</a:t>
            </a:r>
            <a:r>
              <a:rPr lang="zh-CN" altLang="en-US" dirty="0">
                <a:solidFill>
                  <a:schemeClr val="tx1"/>
                </a:solidFill>
              </a:rPr>
              <a:t>了许多新的关于合成内容及场景描述等领域的</a:t>
            </a:r>
            <a:r>
              <a:rPr lang="zh-CN" altLang="en-US" dirty="0" smtClean="0">
                <a:solidFill>
                  <a:schemeClr val="tx1"/>
                </a:solidFill>
              </a:rPr>
              <a:t>工作，将</a:t>
            </a:r>
            <a:r>
              <a:rPr lang="zh-CN" altLang="en-US" dirty="0">
                <a:solidFill>
                  <a:schemeClr val="tx1"/>
                </a:solidFill>
              </a:rPr>
              <a:t>以前发展良好但相互独立的高质量音频编码、计算机音乐及合成语音等第一次合并在一起</a:t>
            </a:r>
            <a:r>
              <a:rPr lang="en-US" altLang="zh-CN" dirty="0">
                <a:solidFill>
                  <a:schemeClr val="tx1"/>
                </a:solidFill>
              </a:rPr>
              <a:t>,</a:t>
            </a:r>
            <a:r>
              <a:rPr lang="zh-CN" altLang="en-US" dirty="0">
                <a:solidFill>
                  <a:schemeClr val="tx1"/>
                </a:solidFill>
              </a:rPr>
              <a:t>在诸多领域内给予高度的灵活性</a:t>
            </a:r>
            <a:r>
              <a:rPr lang="zh-CN" altLang="en-US" dirty="0" smtClean="0">
                <a:solidFill>
                  <a:schemeClr val="tx1"/>
                </a:solidFill>
              </a:rPr>
              <a:t>。</a:t>
            </a:r>
            <a:endParaRPr lang="zh-CN" altLang="en-US" dirty="0">
              <a:solidFill>
                <a:schemeClr val="tx1"/>
              </a:solidFill>
            </a:endParaRPr>
          </a:p>
          <a:p>
            <a:pPr>
              <a:buFont typeface="Wingdings" pitchFamily="2" charset="2"/>
              <a:buChar char="ü"/>
            </a:pPr>
            <a:r>
              <a:rPr lang="zh-CN" altLang="en-US" dirty="0">
                <a:solidFill>
                  <a:schemeClr val="tx1"/>
                </a:solidFill>
              </a:rPr>
              <a:t>为了实现基于内容的编码，</a:t>
            </a:r>
            <a:r>
              <a:rPr lang="en-US" altLang="zh-CN" dirty="0">
                <a:solidFill>
                  <a:schemeClr val="tx1"/>
                </a:solidFill>
              </a:rPr>
              <a:t>MPEG-4 </a:t>
            </a:r>
            <a:r>
              <a:rPr lang="zh-CN" altLang="en-US" dirty="0">
                <a:solidFill>
                  <a:schemeClr val="tx1"/>
                </a:solidFill>
              </a:rPr>
              <a:t>音频编码也引入了音频对象</a:t>
            </a:r>
            <a:r>
              <a:rPr lang="en-US" altLang="zh-CN" dirty="0">
                <a:solidFill>
                  <a:schemeClr val="tx1"/>
                </a:solidFill>
              </a:rPr>
              <a:t>(Audio Object</a:t>
            </a:r>
            <a:r>
              <a:rPr lang="zh-CN" altLang="en-US" dirty="0">
                <a:solidFill>
                  <a:schemeClr val="tx1"/>
                </a:solidFill>
              </a:rPr>
              <a:t>，</a:t>
            </a:r>
            <a:r>
              <a:rPr lang="en-US" altLang="zh-CN" dirty="0">
                <a:solidFill>
                  <a:schemeClr val="tx1"/>
                </a:solidFill>
              </a:rPr>
              <a:t>AO)</a:t>
            </a:r>
            <a:r>
              <a:rPr lang="zh-CN" altLang="en-US" dirty="0">
                <a:solidFill>
                  <a:schemeClr val="tx1"/>
                </a:solidFill>
              </a:rPr>
              <a:t>的概念。</a:t>
            </a:r>
          </a:p>
          <a:p>
            <a:pPr>
              <a:buFont typeface="Wingdings" pitchFamily="2" charset="2"/>
              <a:buChar char="ü"/>
            </a:pPr>
            <a:r>
              <a:rPr lang="en-US" altLang="zh-CN" dirty="0">
                <a:solidFill>
                  <a:schemeClr val="tx1"/>
                </a:solidFill>
              </a:rPr>
              <a:t>MPEG-4 </a:t>
            </a:r>
            <a:r>
              <a:rPr lang="zh-CN" altLang="en-US" dirty="0">
                <a:solidFill>
                  <a:schemeClr val="tx1"/>
                </a:solidFill>
              </a:rPr>
              <a:t>支持自然声音</a:t>
            </a:r>
            <a:r>
              <a:rPr lang="en-US" altLang="zh-CN" dirty="0">
                <a:solidFill>
                  <a:schemeClr val="tx1"/>
                </a:solidFill>
              </a:rPr>
              <a:t>(</a:t>
            </a:r>
            <a:r>
              <a:rPr lang="zh-CN" altLang="en-US" dirty="0">
                <a:solidFill>
                  <a:schemeClr val="tx1"/>
                </a:solidFill>
              </a:rPr>
              <a:t>如语音、音乐</a:t>
            </a:r>
            <a:r>
              <a:rPr lang="en-US" altLang="zh-CN" dirty="0">
                <a:solidFill>
                  <a:schemeClr val="tx1"/>
                </a:solidFill>
              </a:rPr>
              <a:t>)</a:t>
            </a:r>
            <a:r>
              <a:rPr lang="zh-CN" altLang="en-US" dirty="0">
                <a:solidFill>
                  <a:schemeClr val="tx1"/>
                </a:solidFill>
              </a:rPr>
              <a:t>、合成声音以及自然和合成声音混合在一起的合成</a:t>
            </a:r>
            <a:r>
              <a:rPr lang="en-US" altLang="zh-CN" dirty="0">
                <a:solidFill>
                  <a:schemeClr val="tx1"/>
                </a:solidFill>
              </a:rPr>
              <a:t>/ </a:t>
            </a:r>
            <a:r>
              <a:rPr lang="zh-CN" altLang="en-US" dirty="0">
                <a:solidFill>
                  <a:schemeClr val="tx1"/>
                </a:solidFill>
              </a:rPr>
              <a:t>自然混合编码</a:t>
            </a:r>
            <a:r>
              <a:rPr lang="en-US" altLang="zh-CN" dirty="0" smtClean="0">
                <a:solidFill>
                  <a:schemeClr val="tx1"/>
                </a:solidFill>
              </a:rPr>
              <a:t>(SNHC</a:t>
            </a:r>
            <a:r>
              <a:rPr lang="en-US" altLang="zh-CN" dirty="0">
                <a:solidFill>
                  <a:schemeClr val="tx1"/>
                </a:solidFill>
              </a:rPr>
              <a:t>)</a:t>
            </a:r>
            <a:r>
              <a:rPr lang="zh-CN" altLang="en-US" dirty="0">
                <a:solidFill>
                  <a:schemeClr val="tx1"/>
                </a:solidFill>
              </a:rPr>
              <a:t>以算法和工具形式对音频对象进行压缩和控制，如以分级数码率进行回放，通过文字和乐器的描述来合成语音和音乐等。</a:t>
            </a:r>
          </a:p>
        </p:txBody>
      </p:sp>
    </p:spTree>
    <p:extLst>
      <p:ext uri="{BB962C8B-B14F-4D97-AF65-F5344CB8AC3E}">
        <p14:creationId xmlns:p14="http://schemas.microsoft.com/office/powerpoint/2010/main" val="2156260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MPEG-4</a:t>
            </a:r>
            <a:endParaRPr lang="en-US" altLang="zh-CN" dirty="0" smtClean="0"/>
          </a:p>
        </p:txBody>
      </p:sp>
      <p:sp>
        <p:nvSpPr>
          <p:cNvPr id="20" name="文本占位符 6"/>
          <p:cNvSpPr txBox="1">
            <a:spLocks/>
          </p:cNvSpPr>
          <p:nvPr/>
        </p:nvSpPr>
        <p:spPr>
          <a:xfrm>
            <a:off x="357411" y="1683970"/>
            <a:ext cx="627958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tx1"/>
                </a:solidFill>
              </a:rPr>
              <a:t>为获取到所有比特率下的高音质，</a:t>
            </a:r>
            <a:r>
              <a:rPr lang="en-US" altLang="zh-CN" sz="1800" dirty="0">
                <a:solidFill>
                  <a:schemeClr val="tx1"/>
                </a:solidFill>
              </a:rPr>
              <a:t>MPEG-4</a:t>
            </a:r>
            <a:r>
              <a:rPr lang="zh-CN" altLang="en-US" sz="1800" dirty="0">
                <a:solidFill>
                  <a:schemeClr val="tx1"/>
                </a:solidFill>
              </a:rPr>
              <a:t>音频定义了</a:t>
            </a:r>
            <a:r>
              <a:rPr lang="en-US" altLang="zh-CN" sz="1800" dirty="0">
                <a:solidFill>
                  <a:schemeClr val="tx1"/>
                </a:solidFill>
              </a:rPr>
              <a:t>3</a:t>
            </a:r>
            <a:r>
              <a:rPr lang="zh-CN" altLang="en-US" sz="1800" dirty="0">
                <a:solidFill>
                  <a:schemeClr val="tx1"/>
                </a:solidFill>
              </a:rPr>
              <a:t>类编码模式，分别是：</a:t>
            </a:r>
          </a:p>
          <a:p>
            <a:pPr>
              <a:buFont typeface="Wingdings" pitchFamily="2" charset="2"/>
              <a:buChar char="ü"/>
            </a:pPr>
            <a:r>
              <a:rPr lang="zh-CN" altLang="en-US" sz="1800" dirty="0">
                <a:solidFill>
                  <a:schemeClr val="tx1"/>
                </a:solidFill>
              </a:rPr>
              <a:t>① 低比特率的</a:t>
            </a:r>
            <a:r>
              <a:rPr lang="zh-CN" altLang="en-US" sz="1800" dirty="0">
                <a:solidFill>
                  <a:srgbClr val="FF0000"/>
                </a:solidFill>
              </a:rPr>
              <a:t>参数</a:t>
            </a:r>
            <a:r>
              <a:rPr lang="zh-CN" altLang="en-US" sz="1800" dirty="0">
                <a:solidFill>
                  <a:schemeClr val="tx1"/>
                </a:solidFill>
              </a:rPr>
              <a:t>化编</a:t>
            </a:r>
            <a:r>
              <a:rPr lang="en-US" altLang="zh-CN" sz="1800" dirty="0">
                <a:solidFill>
                  <a:schemeClr val="tx1"/>
                </a:solidFill>
              </a:rPr>
              <a:t>/</a:t>
            </a:r>
            <a:r>
              <a:rPr lang="zh-CN" altLang="en-US" sz="1800" dirty="0">
                <a:solidFill>
                  <a:schemeClr val="tx1"/>
                </a:solidFill>
              </a:rPr>
              <a:t>解码器。抽样频率</a:t>
            </a:r>
            <a:r>
              <a:rPr lang="en-US" altLang="zh-CN" sz="1800" dirty="0">
                <a:solidFill>
                  <a:schemeClr val="tx1"/>
                </a:solidFill>
              </a:rPr>
              <a:t>8kHz</a:t>
            </a:r>
            <a:r>
              <a:rPr lang="zh-CN" altLang="en-US" sz="1800" dirty="0">
                <a:solidFill>
                  <a:schemeClr val="tx1"/>
                </a:solidFill>
              </a:rPr>
              <a:t>时数据比特率为</a:t>
            </a:r>
            <a:r>
              <a:rPr lang="en-US" altLang="zh-CN" sz="1800" dirty="0">
                <a:solidFill>
                  <a:schemeClr val="tx1"/>
                </a:solidFill>
              </a:rPr>
              <a:t>2</a:t>
            </a:r>
            <a:r>
              <a:rPr lang="zh-CN" altLang="en-US" sz="1800" dirty="0">
                <a:solidFill>
                  <a:schemeClr val="tx1"/>
                </a:solidFill>
              </a:rPr>
              <a:t>～</a:t>
            </a:r>
            <a:r>
              <a:rPr lang="en-US" altLang="zh-CN" sz="1800" dirty="0">
                <a:solidFill>
                  <a:schemeClr val="tx1"/>
                </a:solidFill>
              </a:rPr>
              <a:t>4kbit/s</a:t>
            </a:r>
            <a:r>
              <a:rPr lang="zh-CN" altLang="en-US" sz="1800" dirty="0">
                <a:solidFill>
                  <a:schemeClr val="tx1"/>
                </a:solidFill>
              </a:rPr>
              <a:t>；抽样频率</a:t>
            </a:r>
            <a:r>
              <a:rPr lang="en-US" altLang="zh-CN" sz="1800" dirty="0">
                <a:solidFill>
                  <a:schemeClr val="tx1"/>
                </a:solidFill>
              </a:rPr>
              <a:t>8/16kHz</a:t>
            </a:r>
            <a:r>
              <a:rPr lang="zh-CN" altLang="en-US" sz="1800" dirty="0">
                <a:solidFill>
                  <a:schemeClr val="tx1"/>
                </a:solidFill>
              </a:rPr>
              <a:t>时为</a:t>
            </a:r>
            <a:r>
              <a:rPr lang="en-US" altLang="zh-CN" sz="1800" dirty="0">
                <a:solidFill>
                  <a:schemeClr val="tx1"/>
                </a:solidFill>
              </a:rPr>
              <a:t>4</a:t>
            </a:r>
            <a:r>
              <a:rPr lang="zh-CN" altLang="en-US" sz="1800" dirty="0">
                <a:solidFill>
                  <a:schemeClr val="tx1"/>
                </a:solidFill>
              </a:rPr>
              <a:t>～</a:t>
            </a:r>
            <a:r>
              <a:rPr lang="en-US" altLang="zh-CN" sz="1800" dirty="0">
                <a:solidFill>
                  <a:schemeClr val="tx1"/>
                </a:solidFill>
              </a:rPr>
              <a:t>16kbit/s</a:t>
            </a:r>
            <a:r>
              <a:rPr lang="zh-CN" altLang="en-US" sz="1800" dirty="0">
                <a:solidFill>
                  <a:schemeClr val="tx1"/>
                </a:solidFill>
              </a:rPr>
              <a:t>。</a:t>
            </a:r>
          </a:p>
          <a:p>
            <a:pPr>
              <a:buFont typeface="Wingdings" pitchFamily="2" charset="2"/>
              <a:buChar char="ü"/>
            </a:pPr>
            <a:r>
              <a:rPr lang="zh-CN" altLang="en-US" sz="1800" dirty="0">
                <a:solidFill>
                  <a:schemeClr val="tx1"/>
                </a:solidFill>
              </a:rPr>
              <a:t>② 中间比特率的</a:t>
            </a:r>
            <a:r>
              <a:rPr lang="zh-CN" altLang="en-US" sz="1800" dirty="0">
                <a:solidFill>
                  <a:srgbClr val="FF0000"/>
                </a:solidFill>
              </a:rPr>
              <a:t>码激励线性预测</a:t>
            </a:r>
            <a:r>
              <a:rPr lang="zh-CN" altLang="en-US" sz="1800" dirty="0">
                <a:solidFill>
                  <a:schemeClr val="tx1"/>
                </a:solidFill>
              </a:rPr>
              <a:t>（</a:t>
            </a:r>
            <a:r>
              <a:rPr lang="en-US" altLang="zh-CN" sz="1800" dirty="0">
                <a:solidFill>
                  <a:schemeClr val="tx1"/>
                </a:solidFill>
              </a:rPr>
              <a:t>CELP</a:t>
            </a:r>
            <a:r>
              <a:rPr lang="zh-CN" altLang="en-US" sz="1800" dirty="0">
                <a:solidFill>
                  <a:schemeClr val="tx1"/>
                </a:solidFill>
              </a:rPr>
              <a:t>）编</a:t>
            </a:r>
            <a:r>
              <a:rPr lang="en-US" altLang="zh-CN" sz="1800" dirty="0">
                <a:solidFill>
                  <a:schemeClr val="tx1"/>
                </a:solidFill>
              </a:rPr>
              <a:t>/</a:t>
            </a:r>
            <a:r>
              <a:rPr lang="zh-CN" altLang="en-US" sz="1800" dirty="0">
                <a:solidFill>
                  <a:schemeClr val="tx1"/>
                </a:solidFill>
              </a:rPr>
              <a:t>解码器。抽样频率</a:t>
            </a:r>
            <a:r>
              <a:rPr lang="en-US" altLang="zh-CN" sz="1800" dirty="0">
                <a:solidFill>
                  <a:schemeClr val="tx1"/>
                </a:solidFill>
              </a:rPr>
              <a:t>8/16kHz</a:t>
            </a:r>
            <a:r>
              <a:rPr lang="zh-CN" altLang="en-US" sz="1800" dirty="0">
                <a:solidFill>
                  <a:schemeClr val="tx1"/>
                </a:solidFill>
              </a:rPr>
              <a:t>，数据比特率为</a:t>
            </a:r>
            <a:r>
              <a:rPr lang="en-US" altLang="zh-CN" sz="1800" dirty="0">
                <a:solidFill>
                  <a:schemeClr val="tx1"/>
                </a:solidFill>
              </a:rPr>
              <a:t>6</a:t>
            </a:r>
            <a:r>
              <a:rPr lang="zh-CN" altLang="en-US" sz="1800" dirty="0">
                <a:solidFill>
                  <a:schemeClr val="tx1"/>
                </a:solidFill>
              </a:rPr>
              <a:t>～</a:t>
            </a:r>
            <a:r>
              <a:rPr lang="en-US" altLang="zh-CN" sz="1800" dirty="0">
                <a:solidFill>
                  <a:schemeClr val="tx1"/>
                </a:solidFill>
              </a:rPr>
              <a:t>24kbit/s</a:t>
            </a:r>
            <a:r>
              <a:rPr lang="zh-CN" altLang="en-US" sz="1800" dirty="0">
                <a:solidFill>
                  <a:schemeClr val="tx1"/>
                </a:solidFill>
              </a:rPr>
              <a:t>。</a:t>
            </a:r>
          </a:p>
          <a:p>
            <a:pPr>
              <a:buFont typeface="Wingdings" pitchFamily="2" charset="2"/>
              <a:buChar char="ü"/>
            </a:pPr>
            <a:r>
              <a:rPr lang="zh-CN" altLang="en-US" sz="1800" dirty="0">
                <a:solidFill>
                  <a:schemeClr val="tx1"/>
                </a:solidFill>
              </a:rPr>
              <a:t>③ 高比特率的编</a:t>
            </a:r>
            <a:r>
              <a:rPr lang="en-US" altLang="zh-CN" sz="1800" dirty="0">
                <a:solidFill>
                  <a:schemeClr val="tx1"/>
                </a:solidFill>
              </a:rPr>
              <a:t>/</a:t>
            </a:r>
            <a:r>
              <a:rPr lang="zh-CN" altLang="en-US" sz="1800" dirty="0">
                <a:solidFill>
                  <a:schemeClr val="tx1"/>
                </a:solidFill>
              </a:rPr>
              <a:t>解码器，包含</a:t>
            </a:r>
            <a:r>
              <a:rPr lang="en-US" altLang="zh-CN" sz="1800" dirty="0">
                <a:solidFill>
                  <a:schemeClr val="tx1"/>
                </a:solidFill>
              </a:rPr>
              <a:t>MPEG-2 AAC</a:t>
            </a:r>
            <a:r>
              <a:rPr lang="zh-CN" altLang="en-US" sz="1800" dirty="0">
                <a:solidFill>
                  <a:schemeClr val="tx1"/>
                </a:solidFill>
              </a:rPr>
              <a:t>和矢量量化编码在内的时间</a:t>
            </a:r>
            <a:r>
              <a:rPr lang="en-US" altLang="zh-CN" sz="1800" dirty="0">
                <a:solidFill>
                  <a:schemeClr val="tx1"/>
                </a:solidFill>
              </a:rPr>
              <a:t>—</a:t>
            </a:r>
            <a:r>
              <a:rPr lang="zh-CN" altLang="en-US" sz="1800" dirty="0">
                <a:solidFill>
                  <a:schemeClr val="tx1"/>
                </a:solidFill>
              </a:rPr>
              <a:t>频率</a:t>
            </a:r>
            <a:r>
              <a:rPr lang="zh-CN" altLang="en-US" sz="1800" dirty="0">
                <a:solidFill>
                  <a:srgbClr val="FF0000"/>
                </a:solidFill>
              </a:rPr>
              <a:t>（</a:t>
            </a:r>
            <a:r>
              <a:rPr lang="en-US" altLang="zh-CN" sz="1800" dirty="0">
                <a:solidFill>
                  <a:srgbClr val="FF0000"/>
                </a:solidFill>
              </a:rPr>
              <a:t>TF</a:t>
            </a:r>
            <a:r>
              <a:rPr lang="zh-CN" altLang="en-US" sz="1800" dirty="0">
                <a:solidFill>
                  <a:srgbClr val="FF0000"/>
                </a:solidFill>
              </a:rPr>
              <a:t>）编</a:t>
            </a:r>
            <a:r>
              <a:rPr lang="en-US" altLang="zh-CN" sz="1800" dirty="0">
                <a:solidFill>
                  <a:srgbClr val="FF0000"/>
                </a:solidFill>
              </a:rPr>
              <a:t>/</a:t>
            </a:r>
            <a:r>
              <a:rPr lang="zh-CN" altLang="en-US" sz="1800" dirty="0">
                <a:solidFill>
                  <a:srgbClr val="FF0000"/>
                </a:solidFill>
              </a:rPr>
              <a:t>解码器</a:t>
            </a:r>
            <a:r>
              <a:rPr lang="zh-CN" altLang="en-US" sz="1800" dirty="0">
                <a:solidFill>
                  <a:schemeClr val="tx1"/>
                </a:solidFill>
              </a:rPr>
              <a:t>。抽样频率＞</a:t>
            </a:r>
            <a:r>
              <a:rPr lang="en-US" altLang="zh-CN" sz="1800" dirty="0">
                <a:solidFill>
                  <a:schemeClr val="tx1"/>
                </a:solidFill>
              </a:rPr>
              <a:t>8kHz</a:t>
            </a:r>
            <a:r>
              <a:rPr lang="zh-CN" altLang="en-US" sz="1800" dirty="0">
                <a:solidFill>
                  <a:schemeClr val="tx1"/>
                </a:solidFill>
              </a:rPr>
              <a:t>，数据比特率为</a:t>
            </a:r>
            <a:r>
              <a:rPr lang="en-US" altLang="zh-CN" sz="1800" dirty="0">
                <a:solidFill>
                  <a:schemeClr val="tx1"/>
                </a:solidFill>
              </a:rPr>
              <a:t>16</a:t>
            </a:r>
            <a:r>
              <a:rPr lang="zh-CN" altLang="en-US" sz="1800" dirty="0">
                <a:solidFill>
                  <a:schemeClr val="tx1"/>
                </a:solidFill>
              </a:rPr>
              <a:t>～</a:t>
            </a:r>
            <a:r>
              <a:rPr lang="en-US" altLang="zh-CN" sz="1800" dirty="0">
                <a:solidFill>
                  <a:schemeClr val="tx1"/>
                </a:solidFill>
              </a:rPr>
              <a:t>64kbit/s</a:t>
            </a:r>
            <a:r>
              <a:rPr lang="zh-CN" altLang="en-US" sz="1800" dirty="0">
                <a:solidFill>
                  <a:schemeClr val="tx1"/>
                </a:solidFill>
              </a:rPr>
              <a:t>，采用</a:t>
            </a:r>
            <a:r>
              <a:rPr lang="en-US" altLang="zh-CN" sz="1800" dirty="0">
                <a:solidFill>
                  <a:schemeClr val="tx1"/>
                </a:solidFill>
              </a:rPr>
              <a:t>AAC</a:t>
            </a:r>
            <a:r>
              <a:rPr lang="zh-CN" altLang="en-US" sz="1800" dirty="0">
                <a:solidFill>
                  <a:schemeClr val="tx1"/>
                </a:solidFill>
              </a:rPr>
              <a: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1175" y="1905794"/>
            <a:ext cx="5089877"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6708775" y="1599660"/>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309290476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a:t>3.3.1MPEG</a:t>
            </a:r>
            <a:r>
              <a:rPr lang="zh-CN" altLang="en-US" dirty="0"/>
              <a:t>数字音频压缩标准</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16" name="文本占位符 6"/>
          <p:cNvSpPr txBox="1">
            <a:spLocks/>
          </p:cNvSpPr>
          <p:nvPr/>
        </p:nvSpPr>
        <p:spPr>
          <a:xfrm>
            <a:off x="447999" y="995476"/>
            <a:ext cx="10439400" cy="45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rPr>
              <a:t>MPEG-7</a:t>
            </a:r>
            <a:endParaRPr lang="en-US" altLang="zh-CN" dirty="0" smtClean="0"/>
          </a:p>
        </p:txBody>
      </p:sp>
      <p:sp>
        <p:nvSpPr>
          <p:cNvPr id="20" name="文本占位符 6"/>
          <p:cNvSpPr txBox="1">
            <a:spLocks/>
          </p:cNvSpPr>
          <p:nvPr/>
        </p:nvSpPr>
        <p:spPr>
          <a:xfrm>
            <a:off x="505387" y="1684466"/>
            <a:ext cx="1130878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MPEG-7</a:t>
            </a:r>
            <a:r>
              <a:rPr lang="zh-CN" altLang="en-US" dirty="0">
                <a:solidFill>
                  <a:schemeClr val="tx1"/>
                </a:solidFill>
              </a:rPr>
              <a:t>称为“</a:t>
            </a:r>
            <a:r>
              <a:rPr lang="zh-CN" altLang="en-US" dirty="0">
                <a:solidFill>
                  <a:srgbClr val="FF0000"/>
                </a:solidFill>
              </a:rPr>
              <a:t>多媒体内容描述接口</a:t>
            </a:r>
            <a:r>
              <a:rPr lang="zh-CN" altLang="en-US" dirty="0">
                <a:solidFill>
                  <a:schemeClr val="tx1"/>
                </a:solidFill>
              </a:rPr>
              <a:t>”，主要是描述多媒体素材内容的通用接口的标准化</a:t>
            </a:r>
            <a:r>
              <a:rPr lang="zh-CN" altLang="en-US" dirty="0" smtClean="0">
                <a:solidFill>
                  <a:schemeClr val="tx1"/>
                </a:solidFill>
              </a:rPr>
              <a:t>。</a:t>
            </a:r>
            <a:endParaRPr lang="en-US" altLang="zh-CN" dirty="0" smtClean="0">
              <a:solidFill>
                <a:schemeClr val="tx1"/>
              </a:solidFill>
            </a:endParaRPr>
          </a:p>
          <a:p>
            <a:r>
              <a:rPr lang="en-US" altLang="zh-CN" dirty="0" smtClean="0">
                <a:solidFill>
                  <a:schemeClr val="tx1"/>
                </a:solidFill>
              </a:rPr>
              <a:t>MPEG-7</a:t>
            </a:r>
            <a:r>
              <a:rPr lang="zh-CN" altLang="en-US" dirty="0">
                <a:solidFill>
                  <a:schemeClr val="tx1"/>
                </a:solidFill>
              </a:rPr>
              <a:t>本质上与</a:t>
            </a:r>
            <a:r>
              <a:rPr lang="en-US" altLang="zh-CN" dirty="0">
                <a:solidFill>
                  <a:schemeClr val="tx1"/>
                </a:solidFill>
              </a:rPr>
              <a:t>MPEG-1</a:t>
            </a:r>
            <a:r>
              <a:rPr lang="zh-CN" altLang="en-US" dirty="0">
                <a:solidFill>
                  <a:schemeClr val="tx1"/>
                </a:solidFill>
              </a:rPr>
              <a:t>、</a:t>
            </a:r>
            <a:r>
              <a:rPr lang="en-US" altLang="zh-CN" dirty="0">
                <a:solidFill>
                  <a:schemeClr val="tx1"/>
                </a:solidFill>
              </a:rPr>
              <a:t>MPEG-2</a:t>
            </a:r>
            <a:r>
              <a:rPr lang="zh-CN" altLang="en-US" dirty="0">
                <a:solidFill>
                  <a:schemeClr val="tx1"/>
                </a:solidFill>
              </a:rPr>
              <a:t>及</a:t>
            </a:r>
            <a:r>
              <a:rPr lang="en-US" altLang="zh-CN" dirty="0">
                <a:solidFill>
                  <a:schemeClr val="tx1"/>
                </a:solidFill>
              </a:rPr>
              <a:t>MPEG-4</a:t>
            </a:r>
            <a:r>
              <a:rPr lang="zh-CN" altLang="en-US" dirty="0">
                <a:solidFill>
                  <a:schemeClr val="tx1"/>
                </a:solidFill>
              </a:rPr>
              <a:t>不同，后三者是论述音视频具体的编码，而前者是</a:t>
            </a:r>
            <a:r>
              <a:rPr lang="zh-CN" altLang="en-US" dirty="0">
                <a:solidFill>
                  <a:srgbClr val="FF0000"/>
                </a:solidFill>
              </a:rPr>
              <a:t>促进数据元的互操作性、通用性和数据管理灵活性</a:t>
            </a:r>
            <a:r>
              <a:rPr lang="zh-CN" altLang="en-US" dirty="0" smtClean="0">
                <a:solidFill>
                  <a:schemeClr val="tx1"/>
                </a:solidFill>
              </a:rPr>
              <a:t>。</a:t>
            </a:r>
            <a:endParaRPr lang="en-US" altLang="zh-CN" dirty="0" smtClean="0">
              <a:solidFill>
                <a:schemeClr val="tx1"/>
              </a:solidFill>
            </a:endParaRPr>
          </a:p>
          <a:p>
            <a:r>
              <a:rPr lang="en-US" altLang="zh-CN" dirty="0" smtClean="0">
                <a:solidFill>
                  <a:schemeClr val="tx1"/>
                </a:solidFill>
              </a:rPr>
              <a:t>MPEG-7</a:t>
            </a:r>
            <a:r>
              <a:rPr lang="zh-CN" altLang="en-US" dirty="0">
                <a:solidFill>
                  <a:schemeClr val="tx1"/>
                </a:solidFill>
              </a:rPr>
              <a:t>的目标是产生一个</a:t>
            </a:r>
            <a:r>
              <a:rPr lang="zh-CN" altLang="en-US" dirty="0">
                <a:solidFill>
                  <a:srgbClr val="FF0000"/>
                </a:solidFill>
              </a:rPr>
              <a:t>描述多媒体内容的标准</a:t>
            </a:r>
            <a:r>
              <a:rPr lang="zh-CN" altLang="en-US" dirty="0">
                <a:solidFill>
                  <a:schemeClr val="tx1"/>
                </a:solidFill>
              </a:rPr>
              <a:t>，支持对多媒体信息在不同层面的解释和了解，从而将其依据用户需求而进行传递和</a:t>
            </a:r>
            <a:r>
              <a:rPr lang="zh-CN" altLang="en-US" dirty="0" smtClean="0">
                <a:solidFill>
                  <a:schemeClr val="tx1"/>
                </a:solidFill>
              </a:rPr>
              <a:t>存取</a:t>
            </a:r>
            <a:endParaRPr lang="zh-CN" altLang="en-US" dirty="0">
              <a:solidFill>
                <a:schemeClr val="tx1"/>
              </a:solidFill>
            </a:endParaRPr>
          </a:p>
        </p:txBody>
      </p:sp>
    </p:spTree>
    <p:extLst>
      <p:ext uri="{BB962C8B-B14F-4D97-AF65-F5344CB8AC3E}">
        <p14:creationId xmlns:p14="http://schemas.microsoft.com/office/powerpoint/2010/main" val="96842319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505387" y="1684466"/>
            <a:ext cx="506038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杜比</a:t>
            </a:r>
            <a:r>
              <a:rPr lang="en-US" altLang="zh-CN" dirty="0">
                <a:solidFill>
                  <a:schemeClr val="tx1"/>
                </a:solidFill>
              </a:rPr>
              <a:t>AC-3</a:t>
            </a:r>
            <a:r>
              <a:rPr lang="zh-CN" altLang="en-US" dirty="0">
                <a:solidFill>
                  <a:schemeClr val="tx1"/>
                </a:solidFill>
              </a:rPr>
              <a:t>环绕声系统共有</a:t>
            </a:r>
            <a:r>
              <a:rPr lang="en-US" altLang="zh-CN" dirty="0">
                <a:solidFill>
                  <a:schemeClr val="tx1"/>
                </a:solidFill>
              </a:rPr>
              <a:t>6</a:t>
            </a:r>
            <a:r>
              <a:rPr lang="zh-CN" altLang="en-US" dirty="0">
                <a:solidFill>
                  <a:schemeClr val="tx1"/>
                </a:solidFill>
              </a:rPr>
              <a:t>个完全独立的声音声道</a:t>
            </a:r>
            <a:r>
              <a:rPr lang="en-US" altLang="zh-CN" dirty="0" smtClean="0">
                <a:solidFill>
                  <a:schemeClr val="tx1"/>
                </a:solidFill>
              </a:rPr>
              <a:t>:</a:t>
            </a:r>
          </a:p>
          <a:p>
            <a:r>
              <a:rPr lang="en-US" altLang="zh-CN" dirty="0" smtClean="0">
                <a:solidFill>
                  <a:schemeClr val="tx1"/>
                </a:solidFill>
              </a:rPr>
              <a:t>3</a:t>
            </a:r>
            <a:r>
              <a:rPr lang="zh-CN" altLang="en-US" dirty="0">
                <a:solidFill>
                  <a:schemeClr val="tx1"/>
                </a:solidFill>
              </a:rPr>
              <a:t>个前方的左声道、右声道和中置声道以及</a:t>
            </a:r>
            <a:r>
              <a:rPr lang="en-US" altLang="zh-CN" dirty="0">
                <a:solidFill>
                  <a:schemeClr val="tx1"/>
                </a:solidFill>
              </a:rPr>
              <a:t>2</a:t>
            </a:r>
            <a:r>
              <a:rPr lang="zh-CN" altLang="en-US" dirty="0">
                <a:solidFill>
                  <a:schemeClr val="tx1"/>
                </a:solidFill>
              </a:rPr>
              <a:t>个后方的左、右环绕声道，这</a:t>
            </a:r>
            <a:r>
              <a:rPr lang="en-US" altLang="zh-CN" dirty="0">
                <a:solidFill>
                  <a:schemeClr val="tx1"/>
                </a:solidFill>
              </a:rPr>
              <a:t>5 </a:t>
            </a:r>
            <a:r>
              <a:rPr lang="zh-CN" altLang="en-US" dirty="0">
                <a:solidFill>
                  <a:schemeClr val="tx1"/>
                </a:solidFill>
              </a:rPr>
              <a:t>个声道皆为全频带的</a:t>
            </a:r>
            <a:r>
              <a:rPr lang="en-US" altLang="zh-CN" dirty="0">
                <a:solidFill>
                  <a:schemeClr val="tx1"/>
                </a:solidFill>
              </a:rPr>
              <a:t>(20Hz~20kHz</a:t>
            </a:r>
            <a:r>
              <a:rPr lang="en-US" altLang="zh-CN" dirty="0" smtClean="0">
                <a:solidFill>
                  <a:schemeClr val="tx1"/>
                </a:solidFill>
              </a:rPr>
              <a:t>);</a:t>
            </a:r>
          </a:p>
          <a:p>
            <a:r>
              <a:rPr lang="zh-CN" altLang="en-US" dirty="0" smtClean="0">
                <a:solidFill>
                  <a:schemeClr val="tx1"/>
                </a:solidFill>
              </a:rPr>
              <a:t>另外</a:t>
            </a:r>
            <a:r>
              <a:rPr lang="en-US" altLang="zh-CN" dirty="0">
                <a:solidFill>
                  <a:schemeClr val="tx1"/>
                </a:solidFill>
              </a:rPr>
              <a:t>1 </a:t>
            </a:r>
            <a:r>
              <a:rPr lang="zh-CN" altLang="en-US" dirty="0">
                <a:solidFill>
                  <a:schemeClr val="tx1"/>
                </a:solidFill>
              </a:rPr>
              <a:t>个超低音声道，其频率范围只有</a:t>
            </a:r>
            <a:r>
              <a:rPr lang="en-US" altLang="zh-CN" dirty="0">
                <a:solidFill>
                  <a:schemeClr val="tx1"/>
                </a:solidFill>
              </a:rPr>
              <a:t>20~120Hz</a:t>
            </a:r>
            <a:r>
              <a:rPr lang="zh-CN" altLang="en-US" dirty="0">
                <a:solidFill>
                  <a:schemeClr val="tx1"/>
                </a:solidFill>
              </a:rPr>
              <a:t>，所以将此超低音声道称为“</a:t>
            </a:r>
            <a:r>
              <a:rPr lang="en-US" altLang="zh-CN" dirty="0">
                <a:solidFill>
                  <a:schemeClr val="tx1"/>
                </a:solidFill>
              </a:rPr>
              <a:t>0. 1”</a:t>
            </a:r>
            <a:r>
              <a:rPr lang="zh-CN" altLang="en-US" dirty="0">
                <a:solidFill>
                  <a:schemeClr val="tx1"/>
                </a:solidFill>
              </a:rPr>
              <a:t>声道，构成杜比数字</a:t>
            </a:r>
            <a:r>
              <a:rPr lang="en-US" altLang="zh-CN" dirty="0">
                <a:solidFill>
                  <a:schemeClr val="tx1"/>
                </a:solidFill>
              </a:rPr>
              <a:t>(AC-3)</a:t>
            </a:r>
            <a:r>
              <a:rPr lang="zh-CN" altLang="en-US" dirty="0">
                <a:solidFill>
                  <a:schemeClr val="tx1"/>
                </a:solidFill>
              </a:rPr>
              <a:t>的</a:t>
            </a:r>
            <a:r>
              <a:rPr lang="en-US" altLang="zh-CN" dirty="0">
                <a:solidFill>
                  <a:schemeClr val="tx1"/>
                </a:solidFill>
              </a:rPr>
              <a:t>5.1</a:t>
            </a:r>
            <a:r>
              <a:rPr lang="zh-CN" altLang="en-US" dirty="0">
                <a:solidFill>
                  <a:schemeClr val="tx1"/>
                </a:solidFill>
              </a:rPr>
              <a:t>声道。</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2175" y="1702384"/>
            <a:ext cx="4194974" cy="3717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直接连接符 17"/>
          <p:cNvCxnSpPr/>
          <p:nvPr/>
        </p:nvCxnSpPr>
        <p:spPr>
          <a:xfrm>
            <a:off x="5946775" y="1585148"/>
            <a:ext cx="17707" cy="4332956"/>
          </a:xfrm>
          <a:prstGeom prst="line">
            <a:avLst/>
          </a:prstGeom>
          <a:noFill/>
          <a:ln w="28575" cap="flat" cmpd="sng" algn="ctr">
            <a:solidFill>
              <a:srgbClr val="A6B727"/>
            </a:solidFill>
            <a:prstDash val="sysDash"/>
            <a:miter lim="800000"/>
          </a:ln>
          <a:effectLst/>
        </p:spPr>
      </p:cxnSp>
      <p:sp>
        <p:nvSpPr>
          <p:cNvPr id="2" name="矩形 1"/>
          <p:cNvSpPr/>
          <p:nvPr/>
        </p:nvSpPr>
        <p:spPr>
          <a:xfrm>
            <a:off x="7532494" y="5420282"/>
            <a:ext cx="3872727" cy="400110"/>
          </a:xfrm>
          <a:prstGeom prst="rect">
            <a:avLst/>
          </a:prstGeom>
        </p:spPr>
        <p:txBody>
          <a:bodyPr wrap="none">
            <a:spAutoFit/>
          </a:bodyPr>
          <a:lstStyle/>
          <a:p>
            <a:r>
              <a:rPr lang="zh-CN" altLang="zh-CN" sz="2000" dirty="0">
                <a:latin typeface="微软雅黑" pitchFamily="34" charset="-122"/>
                <a:ea typeface="微软雅黑" pitchFamily="34" charset="-122"/>
              </a:rPr>
              <a:t>杜比</a:t>
            </a:r>
            <a:r>
              <a:rPr lang="en-US" altLang="zh-CN" sz="2000" dirty="0">
                <a:latin typeface="微软雅黑" pitchFamily="34" charset="-122"/>
                <a:ea typeface="微软雅黑" pitchFamily="34" charset="-122"/>
              </a:rPr>
              <a:t>AC-3</a:t>
            </a:r>
            <a:r>
              <a:rPr lang="zh-CN" altLang="zh-CN" sz="2000" dirty="0">
                <a:latin typeface="微软雅黑" pitchFamily="34" charset="-122"/>
                <a:ea typeface="微软雅黑" pitchFamily="34" charset="-122"/>
              </a:rPr>
              <a:t>环绕声播放系统示意图</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0855940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238969" y="1679627"/>
            <a:ext cx="433620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AC-3 </a:t>
            </a:r>
            <a:r>
              <a:rPr lang="zh-CN" altLang="en-US" dirty="0">
                <a:solidFill>
                  <a:schemeClr val="tx1"/>
                </a:solidFill>
              </a:rPr>
              <a:t>是在</a:t>
            </a:r>
            <a:r>
              <a:rPr lang="en-US" altLang="zh-CN" dirty="0">
                <a:solidFill>
                  <a:schemeClr val="tx1"/>
                </a:solidFill>
              </a:rPr>
              <a:t>AC-1 </a:t>
            </a:r>
            <a:r>
              <a:rPr lang="zh-CN" altLang="en-US" dirty="0">
                <a:solidFill>
                  <a:schemeClr val="tx1"/>
                </a:solidFill>
              </a:rPr>
              <a:t>和</a:t>
            </a:r>
            <a:r>
              <a:rPr lang="en-US" altLang="zh-CN" dirty="0">
                <a:solidFill>
                  <a:schemeClr val="tx1"/>
                </a:solidFill>
              </a:rPr>
              <a:t>AC-2 </a:t>
            </a:r>
            <a:r>
              <a:rPr lang="zh-CN" altLang="en-US" dirty="0">
                <a:solidFill>
                  <a:schemeClr val="tx1"/>
                </a:solidFill>
              </a:rPr>
              <a:t>基础上发展起来的多声道编码技术，因此保留了</a:t>
            </a:r>
            <a:r>
              <a:rPr lang="en-US" altLang="zh-CN" dirty="0">
                <a:solidFill>
                  <a:schemeClr val="tx1"/>
                </a:solidFill>
              </a:rPr>
              <a:t>AC-2 </a:t>
            </a:r>
            <a:r>
              <a:rPr lang="zh-CN" altLang="en-US" dirty="0">
                <a:solidFill>
                  <a:schemeClr val="tx1"/>
                </a:solidFill>
              </a:rPr>
              <a:t>的许多特点，如加窗处理、变换编码、自适应比特分配</a:t>
            </a:r>
            <a:r>
              <a:rPr lang="en-US" altLang="zh-CN" dirty="0" smtClean="0">
                <a:solidFill>
                  <a:schemeClr val="tx1"/>
                </a:solidFill>
              </a:rPr>
              <a:t>;</a:t>
            </a:r>
          </a:p>
          <a:p>
            <a:r>
              <a:rPr lang="en-US" altLang="zh-CN" dirty="0" smtClean="0">
                <a:solidFill>
                  <a:schemeClr val="tx1"/>
                </a:solidFill>
              </a:rPr>
              <a:t>AC-3 </a:t>
            </a:r>
            <a:r>
              <a:rPr lang="zh-CN" altLang="en-US" dirty="0">
                <a:solidFill>
                  <a:schemeClr val="tx1"/>
                </a:solidFill>
              </a:rPr>
              <a:t>还利用了多声道立体声信号间的大量冗余性，对它们进行“联合编码”，从而获得了很高的编码效率。</a:t>
            </a:r>
          </a:p>
        </p:txBody>
      </p:sp>
      <p:cxnSp>
        <p:nvCxnSpPr>
          <p:cNvPr id="18" name="直接连接符 17"/>
          <p:cNvCxnSpPr/>
          <p:nvPr/>
        </p:nvCxnSpPr>
        <p:spPr>
          <a:xfrm>
            <a:off x="4727575" y="1571136"/>
            <a:ext cx="17707" cy="4332956"/>
          </a:xfrm>
          <a:prstGeom prst="line">
            <a:avLst/>
          </a:prstGeom>
          <a:noFill/>
          <a:ln w="28575" cap="flat" cmpd="sng" algn="ctr">
            <a:solidFill>
              <a:srgbClr val="A6B727"/>
            </a:solidFill>
            <a:prstDash val="sysDash"/>
            <a:miter lim="800000"/>
          </a:ln>
          <a:effectLst/>
        </p:spPr>
      </p:cxnSp>
      <p:sp>
        <p:nvSpPr>
          <p:cNvPr id="2" name="矩形 1"/>
          <p:cNvSpPr/>
          <p:nvPr/>
        </p:nvSpPr>
        <p:spPr>
          <a:xfrm>
            <a:off x="6480175" y="5420282"/>
            <a:ext cx="3691588" cy="400110"/>
          </a:xfrm>
          <a:prstGeom prst="rect">
            <a:avLst/>
          </a:prstGeom>
        </p:spPr>
        <p:txBody>
          <a:bodyPr wrap="none">
            <a:spAutoFit/>
          </a:bodyPr>
          <a:lstStyle/>
          <a:p>
            <a:r>
              <a:rPr lang="zh-CN" altLang="en-US" sz="2000" dirty="0">
                <a:latin typeface="微软雅黑" pitchFamily="34" charset="-122"/>
                <a:ea typeface="微软雅黑" pitchFamily="34" charset="-122"/>
              </a:rPr>
              <a:t>杜比</a:t>
            </a:r>
            <a:r>
              <a:rPr lang="en-US" altLang="zh-CN" sz="2000" dirty="0">
                <a:latin typeface="微软雅黑" pitchFamily="34" charset="-122"/>
                <a:ea typeface="微软雅黑" pitchFamily="34" charset="-122"/>
              </a:rPr>
              <a:t>AC-3 </a:t>
            </a:r>
            <a:r>
              <a:rPr lang="zh-CN" altLang="en-US" sz="2000" dirty="0">
                <a:latin typeface="微软雅黑" pitchFamily="34" charset="-122"/>
                <a:ea typeface="微软雅黑" pitchFamily="34" charset="-122"/>
              </a:rPr>
              <a:t>编码器的原理方框图</a:t>
            </a:r>
            <a:endParaRPr lang="zh-CN" altLang="en-US" sz="2000" dirty="0">
              <a:latin typeface="微软雅黑" pitchFamily="34" charset="-122"/>
              <a:ea typeface="微软雅黑" pitchFamily="34"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75" y="1710945"/>
            <a:ext cx="7010400" cy="349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807040" y="1046381"/>
            <a:ext cx="2152705" cy="400110"/>
          </a:xfrm>
          <a:prstGeom prst="rect">
            <a:avLst/>
          </a:prstGeom>
        </p:spPr>
        <p:txBody>
          <a:bodyPr wrap="none">
            <a:spAutoFit/>
          </a:bodyPr>
          <a:lstStyle/>
          <a:p>
            <a:r>
              <a:rPr lang="zh-CN" altLang="en-US" sz="2000" dirty="0">
                <a:latin typeface="微软雅黑" pitchFamily="34" charset="-122"/>
                <a:ea typeface="微软雅黑" pitchFamily="34" charset="-122"/>
              </a:rPr>
              <a:t>杜比</a:t>
            </a:r>
            <a:r>
              <a:rPr lang="en-US" altLang="zh-CN" sz="2000" dirty="0">
                <a:latin typeface="微软雅黑" pitchFamily="34" charset="-122"/>
                <a:ea typeface="微软雅黑" pitchFamily="34" charset="-122"/>
              </a:rPr>
              <a:t>AC-3 </a:t>
            </a:r>
            <a:r>
              <a:rPr lang="zh-CN" altLang="en-US" sz="2000" dirty="0">
                <a:latin typeface="微软雅黑" pitchFamily="34" charset="-122"/>
                <a:ea typeface="微软雅黑" pitchFamily="34" charset="-122"/>
              </a:rPr>
              <a:t>编码器</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7411662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238969" y="1679627"/>
            <a:ext cx="1172760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tx1"/>
                </a:solidFill>
              </a:rPr>
              <a:t>分析滤波器组的作用是把时域内的</a:t>
            </a:r>
            <a:r>
              <a:rPr lang="en-US" altLang="zh-CN" sz="1800" dirty="0">
                <a:solidFill>
                  <a:schemeClr val="tx1"/>
                </a:solidFill>
              </a:rPr>
              <a:t>PCM </a:t>
            </a:r>
            <a:r>
              <a:rPr lang="zh-CN" altLang="en-US" sz="1800" dirty="0">
                <a:solidFill>
                  <a:schemeClr val="tx1"/>
                </a:solidFill>
              </a:rPr>
              <a:t>采样值数据变换成频域内的一系列变换系数。</a:t>
            </a:r>
          </a:p>
          <a:p>
            <a:r>
              <a:rPr lang="zh-CN" altLang="en-US" sz="1800" dirty="0">
                <a:solidFill>
                  <a:schemeClr val="tx1"/>
                </a:solidFill>
              </a:rPr>
              <a:t>在变换之前</a:t>
            </a:r>
            <a:r>
              <a:rPr lang="en-US" altLang="zh-CN" sz="1800" dirty="0">
                <a:solidFill>
                  <a:schemeClr val="tx1"/>
                </a:solidFill>
              </a:rPr>
              <a:t>,</a:t>
            </a:r>
            <a:r>
              <a:rPr lang="zh-CN" altLang="en-US" sz="1800" dirty="0">
                <a:solidFill>
                  <a:schemeClr val="tx1"/>
                </a:solidFill>
              </a:rPr>
              <a:t>要先将音频的采样值数据分成许多“</a:t>
            </a:r>
            <a:r>
              <a:rPr lang="zh-CN" altLang="en-US" sz="1800" dirty="0">
                <a:solidFill>
                  <a:srgbClr val="FF0000"/>
                </a:solidFill>
              </a:rPr>
              <a:t>块</a:t>
            </a:r>
            <a:r>
              <a:rPr lang="zh-CN" altLang="en-US" sz="1800" dirty="0">
                <a:solidFill>
                  <a:schemeClr val="tx1"/>
                </a:solidFill>
              </a:rPr>
              <a:t>”。每块包含</a:t>
            </a:r>
            <a:r>
              <a:rPr lang="en-US" altLang="zh-CN" sz="1800" dirty="0">
                <a:solidFill>
                  <a:schemeClr val="tx1"/>
                </a:solidFill>
              </a:rPr>
              <a:t>512</a:t>
            </a:r>
            <a:r>
              <a:rPr lang="zh-CN" altLang="en-US" sz="1800" dirty="0">
                <a:solidFill>
                  <a:schemeClr val="tx1"/>
                </a:solidFill>
              </a:rPr>
              <a:t>个采样值</a:t>
            </a:r>
            <a:r>
              <a:rPr lang="en-US" altLang="zh-CN" sz="1800" dirty="0">
                <a:solidFill>
                  <a:schemeClr val="tx1"/>
                </a:solidFill>
              </a:rPr>
              <a:t>,</a:t>
            </a:r>
            <a:r>
              <a:rPr lang="zh-CN" altLang="en-US" sz="1800" dirty="0">
                <a:solidFill>
                  <a:schemeClr val="tx1"/>
                </a:solidFill>
              </a:rPr>
              <a:t>因为是重叠采样</a:t>
            </a:r>
            <a:r>
              <a:rPr lang="en-US" altLang="zh-CN" sz="1800" dirty="0">
                <a:solidFill>
                  <a:schemeClr val="tx1"/>
                </a:solidFill>
              </a:rPr>
              <a:t>,</a:t>
            </a:r>
            <a:r>
              <a:rPr lang="zh-CN" altLang="en-US" sz="1800" dirty="0">
                <a:solidFill>
                  <a:schemeClr val="tx1"/>
                </a:solidFill>
              </a:rPr>
              <a:t>所以每块有</a:t>
            </a:r>
            <a:r>
              <a:rPr lang="en-US" altLang="zh-CN" sz="1800" dirty="0">
                <a:solidFill>
                  <a:schemeClr val="tx1"/>
                </a:solidFill>
              </a:rPr>
              <a:t>256 </a:t>
            </a:r>
            <a:r>
              <a:rPr lang="zh-CN" altLang="en-US" sz="1800" dirty="0">
                <a:solidFill>
                  <a:schemeClr val="tx1"/>
                </a:solidFill>
              </a:rPr>
              <a:t>个采样值是新的</a:t>
            </a:r>
            <a:r>
              <a:rPr lang="en-US" altLang="zh-CN" sz="1800" dirty="0">
                <a:solidFill>
                  <a:schemeClr val="tx1"/>
                </a:solidFill>
              </a:rPr>
              <a:t>,</a:t>
            </a:r>
            <a:r>
              <a:rPr lang="zh-CN" altLang="en-US" sz="1800" dirty="0">
                <a:solidFill>
                  <a:schemeClr val="tx1"/>
                </a:solidFill>
              </a:rPr>
              <a:t>另外</a:t>
            </a:r>
            <a:r>
              <a:rPr lang="en-US" altLang="zh-CN" sz="1800" dirty="0">
                <a:solidFill>
                  <a:schemeClr val="tx1"/>
                </a:solidFill>
              </a:rPr>
              <a:t>256 </a:t>
            </a:r>
            <a:r>
              <a:rPr lang="zh-CN" altLang="en-US" sz="1800" dirty="0">
                <a:solidFill>
                  <a:schemeClr val="tx1"/>
                </a:solidFill>
              </a:rPr>
              <a:t>个采样值与上一块相同。</a:t>
            </a:r>
          </a:p>
          <a:p>
            <a:r>
              <a:rPr lang="zh-CN" altLang="en-US" sz="1800" dirty="0">
                <a:solidFill>
                  <a:schemeClr val="tx1"/>
                </a:solidFill>
              </a:rPr>
              <a:t>每个音频的采样值会出现在两个块中</a:t>
            </a:r>
            <a:r>
              <a:rPr lang="en-US" altLang="zh-CN" sz="1800" dirty="0">
                <a:solidFill>
                  <a:schemeClr val="tx1"/>
                </a:solidFill>
              </a:rPr>
              <a:t>,</a:t>
            </a:r>
            <a:r>
              <a:rPr lang="zh-CN" altLang="en-US" sz="1800" dirty="0">
                <a:solidFill>
                  <a:schemeClr val="tx1"/>
                </a:solidFill>
              </a:rPr>
              <a:t>可以防止听得见的块效应</a:t>
            </a:r>
            <a:r>
              <a:rPr lang="en-US" altLang="zh-CN" sz="1800" dirty="0">
                <a:solidFill>
                  <a:schemeClr val="tx1"/>
                </a:solidFill>
              </a:rPr>
              <a:t>, </a:t>
            </a:r>
            <a:r>
              <a:rPr lang="zh-CN" altLang="en-US" sz="1800" dirty="0">
                <a:solidFill>
                  <a:schemeClr val="tx1"/>
                </a:solidFill>
              </a:rPr>
              <a:t>对音频采样值的分块是靠</a:t>
            </a:r>
            <a:r>
              <a:rPr lang="zh-CN" altLang="en-US" sz="1800" dirty="0">
                <a:solidFill>
                  <a:srgbClr val="FF0000"/>
                </a:solidFill>
              </a:rPr>
              <a:t>窗函数</a:t>
            </a:r>
            <a:r>
              <a:rPr lang="zh-CN" altLang="en-US" sz="1800" dirty="0">
                <a:solidFill>
                  <a:schemeClr val="tx1"/>
                </a:solidFill>
              </a:rPr>
              <a:t>来实现的。</a:t>
            </a:r>
          </a:p>
          <a:p>
            <a:pPr>
              <a:buFont typeface="Wingdings" pitchFamily="2" charset="2"/>
              <a:buChar char="ü"/>
            </a:pPr>
            <a:r>
              <a:rPr lang="zh-CN" altLang="en-US" sz="1800" dirty="0">
                <a:solidFill>
                  <a:schemeClr val="tx1"/>
                </a:solidFill>
              </a:rPr>
              <a:t>窗函数的形状决定了滤波器组中各滤波器的形状</a:t>
            </a:r>
            <a:r>
              <a:rPr lang="zh-CN" altLang="en-US" sz="1800" dirty="0" smtClean="0">
                <a:solidFill>
                  <a:schemeClr val="tx1"/>
                </a:solidFill>
              </a:rPr>
              <a:t>。</a:t>
            </a:r>
            <a:endParaRPr lang="en-US" altLang="zh-CN" sz="1800" dirty="0" smtClean="0">
              <a:solidFill>
                <a:schemeClr val="tx1"/>
              </a:solidFill>
            </a:endParaRPr>
          </a:p>
          <a:p>
            <a:r>
              <a:rPr lang="zh-CN" altLang="en-US" sz="1800" dirty="0">
                <a:solidFill>
                  <a:schemeClr val="tx1"/>
                </a:solidFill>
              </a:rPr>
              <a:t>由时域变换到频域的</a:t>
            </a:r>
            <a:r>
              <a:rPr lang="zh-CN" altLang="en-US" sz="1800" dirty="0">
                <a:solidFill>
                  <a:srgbClr val="FF0000"/>
                </a:solidFill>
              </a:rPr>
              <a:t>块长度的选择</a:t>
            </a:r>
            <a:r>
              <a:rPr lang="zh-CN" altLang="en-US" sz="1800" dirty="0">
                <a:solidFill>
                  <a:schemeClr val="tx1"/>
                </a:solidFill>
              </a:rPr>
              <a:t>是变换编码的</a:t>
            </a:r>
            <a:r>
              <a:rPr lang="zh-CN" altLang="en-US" sz="1800" dirty="0" smtClean="0">
                <a:solidFill>
                  <a:schemeClr val="tx1"/>
                </a:solidFill>
              </a:rPr>
              <a:t>基础，</a:t>
            </a:r>
            <a:r>
              <a:rPr lang="zh-CN" altLang="en-US" sz="1800" dirty="0">
                <a:solidFill>
                  <a:schemeClr val="tx1"/>
                </a:solidFill>
              </a:rPr>
              <a:t>长</a:t>
            </a:r>
            <a:r>
              <a:rPr lang="zh-CN" altLang="en-US" sz="1800" dirty="0">
                <a:solidFill>
                  <a:schemeClr val="tx1"/>
                </a:solidFill>
              </a:rPr>
              <a:t>的变换长度</a:t>
            </a:r>
            <a:r>
              <a:rPr lang="zh-CN" altLang="en-US" sz="1800" dirty="0">
                <a:solidFill>
                  <a:schemeClr val="tx1"/>
                </a:solidFill>
              </a:rPr>
              <a:t>适合于谱变化很慢的输入信号</a:t>
            </a:r>
            <a:endParaRPr lang="en-US" altLang="zh-CN" sz="1800" dirty="0" smtClean="0">
              <a:solidFill>
                <a:schemeClr val="tx1"/>
              </a:solidFill>
            </a:endParaRPr>
          </a:p>
          <a:p>
            <a:pPr>
              <a:buFont typeface="Wingdings" pitchFamily="2" charset="2"/>
              <a:buChar char="ü"/>
            </a:pPr>
            <a:r>
              <a:rPr lang="zh-CN" altLang="en-US" sz="1800" dirty="0" smtClean="0">
                <a:solidFill>
                  <a:schemeClr val="tx1"/>
                </a:solidFill>
              </a:rPr>
              <a:t>一</a:t>
            </a:r>
            <a:r>
              <a:rPr lang="zh-CN" altLang="en-US" sz="1800" dirty="0">
                <a:solidFill>
                  <a:schemeClr val="tx1"/>
                </a:solidFill>
              </a:rPr>
              <a:t>个</a:t>
            </a:r>
            <a:r>
              <a:rPr lang="zh-CN" altLang="en-US" sz="1800" dirty="0">
                <a:solidFill>
                  <a:srgbClr val="FF0000"/>
                </a:solidFill>
              </a:rPr>
              <a:t>长的变换长度</a:t>
            </a:r>
            <a:r>
              <a:rPr lang="zh-CN" altLang="en-US" sz="1800" dirty="0">
                <a:solidFill>
                  <a:schemeClr val="tx1"/>
                </a:solidFill>
              </a:rPr>
              <a:t>提供比较高的频率分辨率</a:t>
            </a:r>
            <a:r>
              <a:rPr lang="en-US" altLang="zh-CN" sz="1800" dirty="0">
                <a:solidFill>
                  <a:schemeClr val="tx1"/>
                </a:solidFill>
              </a:rPr>
              <a:t>,</a:t>
            </a:r>
            <a:r>
              <a:rPr lang="zh-CN" altLang="en-US" sz="1800" dirty="0">
                <a:solidFill>
                  <a:schemeClr val="tx1"/>
                </a:solidFill>
              </a:rPr>
              <a:t>由此改进了这类信号的编码性能</a:t>
            </a:r>
            <a:r>
              <a:rPr lang="en-US" altLang="zh-CN" sz="1800" dirty="0" smtClean="0">
                <a:solidFill>
                  <a:srgbClr val="FF0000"/>
                </a:solidFill>
              </a:rPr>
              <a:t>;</a:t>
            </a:r>
          </a:p>
          <a:p>
            <a:pPr>
              <a:buFont typeface="Wingdings" pitchFamily="2" charset="2"/>
              <a:buChar char="ü"/>
            </a:pPr>
            <a:r>
              <a:rPr lang="zh-CN" altLang="en-US" sz="1800" dirty="0" smtClean="0">
                <a:solidFill>
                  <a:srgbClr val="FF0000"/>
                </a:solidFill>
              </a:rPr>
              <a:t>短</a:t>
            </a:r>
            <a:r>
              <a:rPr lang="zh-CN" altLang="en-US" sz="1800" dirty="0">
                <a:solidFill>
                  <a:srgbClr val="FF0000"/>
                </a:solidFill>
              </a:rPr>
              <a:t>的变换长度</a:t>
            </a:r>
            <a:r>
              <a:rPr lang="zh-CN" altLang="en-US" sz="1800" dirty="0">
                <a:solidFill>
                  <a:schemeClr val="tx1"/>
                </a:solidFill>
              </a:rPr>
              <a:t>提供比较高的时间分辨率</a:t>
            </a:r>
            <a:r>
              <a:rPr lang="en-US" altLang="zh-CN" sz="1800" dirty="0">
                <a:solidFill>
                  <a:schemeClr val="tx1"/>
                </a:solidFill>
              </a:rPr>
              <a:t>,</a:t>
            </a:r>
            <a:r>
              <a:rPr lang="zh-CN" altLang="en-US" sz="1800" dirty="0">
                <a:solidFill>
                  <a:schemeClr val="tx1"/>
                </a:solidFill>
              </a:rPr>
              <a:t>更适合于时间上快速变化的信号</a:t>
            </a:r>
          </a:p>
        </p:txBody>
      </p:sp>
      <p:sp>
        <p:nvSpPr>
          <p:cNvPr id="4" name="矩形 3"/>
          <p:cNvSpPr/>
          <p:nvPr/>
        </p:nvSpPr>
        <p:spPr>
          <a:xfrm>
            <a:off x="604309" y="991011"/>
            <a:ext cx="2130711"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1</a:t>
            </a:r>
            <a:r>
              <a:rPr lang="zh-CN" altLang="en-US" sz="2000" dirty="0" smtClean="0">
                <a:solidFill>
                  <a:srgbClr val="FF0000"/>
                </a:solidFill>
                <a:latin typeface="微软雅黑" pitchFamily="34" charset="-122"/>
                <a:ea typeface="微软雅黑" pitchFamily="34" charset="-122"/>
              </a:rPr>
              <a:t>）分析滤波器组</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21802828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238969" y="1679627"/>
            <a:ext cx="1191632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tx1"/>
                </a:solidFill>
              </a:rPr>
              <a:t>人耳在时域和频域上存在掩蔽效应</a:t>
            </a:r>
            <a:r>
              <a:rPr lang="en-US" altLang="zh-CN" sz="1800" dirty="0">
                <a:solidFill>
                  <a:schemeClr val="tx1"/>
                </a:solidFill>
              </a:rPr>
              <a:t>,</a:t>
            </a:r>
            <a:r>
              <a:rPr lang="zh-CN" altLang="en-US" sz="1800" dirty="0">
                <a:solidFill>
                  <a:schemeClr val="tx1"/>
                </a:solidFill>
              </a:rPr>
              <a:t>因此</a:t>
            </a:r>
            <a:r>
              <a:rPr lang="en-US" altLang="zh-CN" sz="1800" dirty="0">
                <a:solidFill>
                  <a:schemeClr val="tx1"/>
                </a:solidFill>
              </a:rPr>
              <a:t>,</a:t>
            </a:r>
            <a:r>
              <a:rPr lang="zh-CN" altLang="en-US" sz="1800" dirty="0">
                <a:solidFill>
                  <a:schemeClr val="tx1"/>
                </a:solidFill>
              </a:rPr>
              <a:t>在进行变换编码时</a:t>
            </a:r>
            <a:r>
              <a:rPr lang="zh-CN" altLang="en-US" sz="1800" dirty="0">
                <a:solidFill>
                  <a:srgbClr val="FF0000"/>
                </a:solidFill>
              </a:rPr>
              <a:t>存在时间分辨率和频率分辨率之间的矛盾</a:t>
            </a:r>
            <a:r>
              <a:rPr lang="en-US" altLang="zh-CN" sz="1800" dirty="0">
                <a:solidFill>
                  <a:schemeClr val="tx1"/>
                </a:solidFill>
              </a:rPr>
              <a:t>,</a:t>
            </a:r>
            <a:r>
              <a:rPr lang="zh-CN" altLang="en-US" sz="1800" dirty="0">
                <a:solidFill>
                  <a:schemeClr val="tx1"/>
                </a:solidFill>
              </a:rPr>
              <a:t>不能同时兼顾必须统筹考虑处理。</a:t>
            </a:r>
          </a:p>
          <a:p>
            <a:pPr>
              <a:buFont typeface="Wingdings" pitchFamily="2" charset="2"/>
              <a:buChar char="ü"/>
            </a:pPr>
            <a:r>
              <a:rPr lang="zh-CN" altLang="en-US" sz="1800" dirty="0">
                <a:solidFill>
                  <a:schemeClr val="tx1"/>
                </a:solidFill>
              </a:rPr>
              <a:t>对于</a:t>
            </a:r>
            <a:r>
              <a:rPr lang="zh-CN" altLang="en-US" sz="1800" dirty="0">
                <a:solidFill>
                  <a:srgbClr val="FF0000"/>
                </a:solidFill>
              </a:rPr>
              <a:t>稳态信号</a:t>
            </a:r>
            <a:r>
              <a:rPr lang="en-US" altLang="zh-CN" sz="1800" dirty="0">
                <a:solidFill>
                  <a:schemeClr val="tx1"/>
                </a:solidFill>
              </a:rPr>
              <a:t>,</a:t>
            </a:r>
            <a:r>
              <a:rPr lang="zh-CN" altLang="en-US" sz="1800" dirty="0">
                <a:solidFill>
                  <a:schemeClr val="tx1"/>
                </a:solidFill>
              </a:rPr>
              <a:t>其频率随时间变化缓慢</a:t>
            </a:r>
            <a:r>
              <a:rPr lang="en-US" altLang="zh-CN" sz="1800" dirty="0">
                <a:solidFill>
                  <a:schemeClr val="tx1"/>
                </a:solidFill>
              </a:rPr>
              <a:t>,</a:t>
            </a:r>
            <a:r>
              <a:rPr lang="zh-CN" altLang="en-US" sz="1800" dirty="0">
                <a:solidFill>
                  <a:schemeClr val="tx1"/>
                </a:solidFill>
              </a:rPr>
              <a:t>要求滤波器组有</a:t>
            </a:r>
            <a:r>
              <a:rPr lang="zh-CN" altLang="en-US" sz="1800" dirty="0">
                <a:solidFill>
                  <a:srgbClr val="FF0000"/>
                </a:solidFill>
              </a:rPr>
              <a:t>好的频率分辨率</a:t>
            </a:r>
            <a:r>
              <a:rPr lang="en-US" altLang="zh-CN" sz="1800" dirty="0">
                <a:solidFill>
                  <a:schemeClr val="tx1"/>
                </a:solidFill>
              </a:rPr>
              <a:t>,</a:t>
            </a:r>
            <a:r>
              <a:rPr lang="zh-CN" altLang="en-US" sz="1800" dirty="0">
                <a:solidFill>
                  <a:schemeClr val="tx1"/>
                </a:solidFill>
              </a:rPr>
              <a:t>即要求一个</a:t>
            </a:r>
            <a:r>
              <a:rPr lang="zh-CN" altLang="en-US" sz="1800" dirty="0">
                <a:solidFill>
                  <a:srgbClr val="FF0000"/>
                </a:solidFill>
              </a:rPr>
              <a:t>长的窗函数</a:t>
            </a:r>
            <a:r>
              <a:rPr lang="zh-CN" altLang="en-US" sz="1800" dirty="0" smtClean="0">
                <a:solidFill>
                  <a:schemeClr val="tx1"/>
                </a:solidFill>
              </a:rPr>
              <a:t>。</a:t>
            </a:r>
            <a:endParaRPr lang="en-US" altLang="zh-CN" sz="1800" dirty="0" smtClean="0">
              <a:solidFill>
                <a:schemeClr val="tx1"/>
              </a:solidFill>
            </a:endParaRPr>
          </a:p>
          <a:p>
            <a:pPr>
              <a:buFont typeface="Wingdings" pitchFamily="2" charset="2"/>
              <a:buChar char="ü"/>
            </a:pPr>
            <a:r>
              <a:rPr lang="zh-CN" altLang="en-US" sz="1800" dirty="0" smtClean="0">
                <a:solidFill>
                  <a:schemeClr val="tx1"/>
                </a:solidFill>
              </a:rPr>
              <a:t>反之</a:t>
            </a:r>
            <a:r>
              <a:rPr lang="en-US" altLang="zh-CN" sz="1800" dirty="0">
                <a:solidFill>
                  <a:schemeClr val="tx1"/>
                </a:solidFill>
              </a:rPr>
              <a:t>,</a:t>
            </a:r>
            <a:r>
              <a:rPr lang="zh-CN" altLang="en-US" sz="1800" dirty="0">
                <a:solidFill>
                  <a:schemeClr val="tx1"/>
                </a:solidFill>
              </a:rPr>
              <a:t>对于</a:t>
            </a:r>
            <a:r>
              <a:rPr lang="zh-CN" altLang="en-US" sz="1800" dirty="0">
                <a:solidFill>
                  <a:srgbClr val="FF0000"/>
                </a:solidFill>
              </a:rPr>
              <a:t>快速变化的信号</a:t>
            </a:r>
            <a:r>
              <a:rPr lang="en-US" altLang="zh-CN" sz="1800" dirty="0">
                <a:solidFill>
                  <a:schemeClr val="tx1"/>
                </a:solidFill>
              </a:rPr>
              <a:t>,</a:t>
            </a:r>
            <a:r>
              <a:rPr lang="zh-CN" altLang="en-US" sz="1800" dirty="0">
                <a:solidFill>
                  <a:schemeClr val="tx1"/>
                </a:solidFill>
              </a:rPr>
              <a:t>要求</a:t>
            </a:r>
            <a:r>
              <a:rPr lang="zh-CN" altLang="en-US" sz="1800" dirty="0">
                <a:solidFill>
                  <a:srgbClr val="FF0000"/>
                </a:solidFill>
              </a:rPr>
              <a:t>好的时间分辨率</a:t>
            </a:r>
            <a:r>
              <a:rPr lang="en-US" altLang="zh-CN" sz="1800" dirty="0">
                <a:solidFill>
                  <a:schemeClr val="tx1"/>
                </a:solidFill>
              </a:rPr>
              <a:t>,</a:t>
            </a:r>
            <a:r>
              <a:rPr lang="zh-CN" altLang="en-US" sz="1800" dirty="0">
                <a:solidFill>
                  <a:schemeClr val="tx1"/>
                </a:solidFill>
              </a:rPr>
              <a:t>即要求一个</a:t>
            </a:r>
            <a:r>
              <a:rPr lang="zh-CN" altLang="en-US" sz="1800" dirty="0">
                <a:solidFill>
                  <a:srgbClr val="FF0000"/>
                </a:solidFill>
              </a:rPr>
              <a:t>短的</a:t>
            </a:r>
            <a:r>
              <a:rPr lang="zh-CN" altLang="en-US" sz="1800" dirty="0" smtClean="0">
                <a:solidFill>
                  <a:srgbClr val="FF0000"/>
                </a:solidFill>
              </a:rPr>
              <a:t>窗函数</a:t>
            </a:r>
            <a:endParaRPr lang="en-US" altLang="zh-CN" sz="1800" dirty="0" smtClean="0">
              <a:solidFill>
                <a:srgbClr val="FF0000"/>
              </a:solidFill>
            </a:endParaRPr>
          </a:p>
          <a:p>
            <a:r>
              <a:rPr lang="zh-CN" altLang="en-US" sz="1800" dirty="0">
                <a:solidFill>
                  <a:schemeClr val="tx1"/>
                </a:solidFill>
              </a:rPr>
              <a:t>在编码器中</a:t>
            </a:r>
            <a:r>
              <a:rPr lang="en-US" altLang="zh-CN" sz="1800" dirty="0">
                <a:solidFill>
                  <a:schemeClr val="tx1"/>
                </a:solidFill>
              </a:rPr>
              <a:t>,</a:t>
            </a:r>
            <a:r>
              <a:rPr lang="zh-CN" altLang="en-US" sz="1800" dirty="0">
                <a:solidFill>
                  <a:schemeClr val="tx1"/>
                </a:solidFill>
              </a:rPr>
              <a:t>输入信号通过一个</a:t>
            </a:r>
            <a:r>
              <a:rPr lang="en-US" altLang="zh-CN" sz="1800" dirty="0">
                <a:solidFill>
                  <a:schemeClr val="tx1"/>
                </a:solidFill>
              </a:rPr>
              <a:t>8 kHz </a:t>
            </a:r>
            <a:r>
              <a:rPr lang="zh-CN" altLang="en-US" sz="1800" dirty="0">
                <a:solidFill>
                  <a:schemeClr val="tx1"/>
                </a:solidFill>
              </a:rPr>
              <a:t>的高通滤波器取出高频成分</a:t>
            </a:r>
            <a:r>
              <a:rPr lang="en-US" altLang="zh-CN" sz="1800" dirty="0">
                <a:solidFill>
                  <a:schemeClr val="tx1"/>
                </a:solidFill>
              </a:rPr>
              <a:t>,</a:t>
            </a:r>
            <a:r>
              <a:rPr lang="zh-CN" altLang="en-US" sz="1800" dirty="0">
                <a:solidFill>
                  <a:schemeClr val="tx1"/>
                </a:solidFill>
              </a:rPr>
              <a:t>用它的能量和预先设定的阈值相比较</a:t>
            </a:r>
            <a:r>
              <a:rPr lang="en-US" altLang="zh-CN" sz="1800" dirty="0">
                <a:solidFill>
                  <a:schemeClr val="tx1"/>
                </a:solidFill>
              </a:rPr>
              <a:t>,</a:t>
            </a:r>
            <a:r>
              <a:rPr lang="zh-CN" altLang="en-US" sz="1800" dirty="0">
                <a:solidFill>
                  <a:schemeClr val="tx1"/>
                </a:solidFill>
              </a:rPr>
              <a:t>从而判断输入的信号是稳态还是瞬态。</a:t>
            </a:r>
          </a:p>
          <a:p>
            <a:pPr>
              <a:buFont typeface="Wingdings" pitchFamily="2" charset="2"/>
              <a:buChar char="ü"/>
            </a:pPr>
            <a:r>
              <a:rPr lang="zh-CN" altLang="en-US" sz="1800" dirty="0">
                <a:solidFill>
                  <a:schemeClr val="tx1"/>
                </a:solidFill>
              </a:rPr>
              <a:t>对</a:t>
            </a:r>
            <a:r>
              <a:rPr lang="zh-CN" altLang="en-US" sz="1800" dirty="0">
                <a:solidFill>
                  <a:srgbClr val="FF0000"/>
                </a:solidFill>
              </a:rPr>
              <a:t>稳态信号</a:t>
            </a:r>
            <a:r>
              <a:rPr lang="en-US" altLang="zh-CN" sz="1800" dirty="0">
                <a:solidFill>
                  <a:schemeClr val="tx1"/>
                </a:solidFill>
              </a:rPr>
              <a:t>,</a:t>
            </a:r>
            <a:r>
              <a:rPr lang="zh-CN" altLang="en-US" sz="1800" dirty="0">
                <a:solidFill>
                  <a:schemeClr val="tx1"/>
                </a:solidFill>
              </a:rPr>
              <a:t>采样率为</a:t>
            </a:r>
            <a:r>
              <a:rPr lang="en-US" altLang="zh-CN" sz="1800" dirty="0" smtClean="0">
                <a:solidFill>
                  <a:schemeClr val="tx1"/>
                </a:solidFill>
              </a:rPr>
              <a:t>48kHz </a:t>
            </a:r>
            <a:r>
              <a:rPr lang="zh-CN" altLang="en-US" sz="1800" dirty="0">
                <a:solidFill>
                  <a:schemeClr val="tx1"/>
                </a:solidFill>
              </a:rPr>
              <a:t>时的</a:t>
            </a:r>
            <a:r>
              <a:rPr lang="zh-CN" altLang="en-US" sz="1800" dirty="0">
                <a:solidFill>
                  <a:srgbClr val="FF0000"/>
                </a:solidFill>
              </a:rPr>
              <a:t>块长度选为</a:t>
            </a:r>
            <a:r>
              <a:rPr lang="en-US" altLang="zh-CN" sz="1800" dirty="0">
                <a:solidFill>
                  <a:srgbClr val="FF0000"/>
                </a:solidFill>
              </a:rPr>
              <a:t>512</a:t>
            </a:r>
            <a:r>
              <a:rPr lang="en-US" altLang="zh-CN" sz="1800" dirty="0">
                <a:solidFill>
                  <a:schemeClr val="tx1"/>
                </a:solidFill>
              </a:rPr>
              <a:t> </a:t>
            </a:r>
            <a:r>
              <a:rPr lang="zh-CN" altLang="en-US" sz="1800" dirty="0">
                <a:solidFill>
                  <a:schemeClr val="tx1"/>
                </a:solidFill>
              </a:rPr>
              <a:t>个采样值</a:t>
            </a:r>
            <a:r>
              <a:rPr lang="en-US" altLang="zh-CN" sz="1800" dirty="0">
                <a:solidFill>
                  <a:schemeClr val="tx1"/>
                </a:solidFill>
              </a:rPr>
              <a:t>,</a:t>
            </a:r>
            <a:r>
              <a:rPr lang="zh-CN" altLang="en-US" sz="1800" dirty="0">
                <a:solidFill>
                  <a:schemeClr val="tx1"/>
                </a:solidFill>
              </a:rPr>
              <a:t>滤波器的频率分辨率为</a:t>
            </a:r>
            <a:r>
              <a:rPr lang="en-US" altLang="zh-CN" sz="1800" dirty="0" smtClean="0">
                <a:solidFill>
                  <a:schemeClr val="tx1"/>
                </a:solidFill>
              </a:rPr>
              <a:t>187.5Hz</a:t>
            </a:r>
            <a:r>
              <a:rPr lang="en-US" altLang="zh-CN" sz="1800" dirty="0">
                <a:solidFill>
                  <a:schemeClr val="tx1"/>
                </a:solidFill>
              </a:rPr>
              <a:t>,</a:t>
            </a:r>
            <a:r>
              <a:rPr lang="zh-CN" altLang="en-US" sz="1800" dirty="0">
                <a:solidFill>
                  <a:schemeClr val="tx1"/>
                </a:solidFill>
              </a:rPr>
              <a:t>时间分辨率为</a:t>
            </a:r>
            <a:r>
              <a:rPr lang="en-US" altLang="zh-CN" sz="1800" dirty="0" smtClean="0">
                <a:solidFill>
                  <a:schemeClr val="tx1"/>
                </a:solidFill>
              </a:rPr>
              <a:t>5.33 </a:t>
            </a:r>
            <a:r>
              <a:rPr lang="en-US" altLang="zh-CN" sz="1800" dirty="0" err="1">
                <a:solidFill>
                  <a:schemeClr val="tx1"/>
                </a:solidFill>
              </a:rPr>
              <a:t>ms</a:t>
            </a:r>
            <a:r>
              <a:rPr lang="zh-CN" altLang="en-US" sz="1800" dirty="0">
                <a:solidFill>
                  <a:schemeClr val="tx1"/>
                </a:solidFill>
              </a:rPr>
              <a:t>。</a:t>
            </a:r>
          </a:p>
          <a:p>
            <a:pPr>
              <a:buFont typeface="Wingdings" pitchFamily="2" charset="2"/>
              <a:buChar char="ü"/>
            </a:pPr>
            <a:r>
              <a:rPr lang="zh-CN" altLang="en-US" sz="1800" dirty="0">
                <a:solidFill>
                  <a:schemeClr val="tx1"/>
                </a:solidFill>
              </a:rPr>
              <a:t>对于</a:t>
            </a:r>
            <a:r>
              <a:rPr lang="zh-CN" altLang="en-US" sz="1800" dirty="0">
                <a:solidFill>
                  <a:srgbClr val="FF0000"/>
                </a:solidFill>
              </a:rPr>
              <a:t>瞬态信号</a:t>
            </a:r>
            <a:r>
              <a:rPr lang="en-US" altLang="zh-CN" sz="1800" dirty="0">
                <a:solidFill>
                  <a:schemeClr val="tx1"/>
                </a:solidFill>
              </a:rPr>
              <a:t>,</a:t>
            </a:r>
            <a:r>
              <a:rPr lang="zh-CN" altLang="en-US" sz="1800" dirty="0">
                <a:solidFill>
                  <a:srgbClr val="FF0000"/>
                </a:solidFill>
              </a:rPr>
              <a:t>块长度为</a:t>
            </a:r>
            <a:r>
              <a:rPr lang="en-US" altLang="zh-CN" sz="1800" dirty="0">
                <a:solidFill>
                  <a:srgbClr val="FF0000"/>
                </a:solidFill>
              </a:rPr>
              <a:t>256 </a:t>
            </a:r>
            <a:r>
              <a:rPr lang="zh-CN" altLang="en-US" sz="1800" dirty="0">
                <a:solidFill>
                  <a:schemeClr val="tx1"/>
                </a:solidFill>
              </a:rPr>
              <a:t>个采样值</a:t>
            </a:r>
            <a:r>
              <a:rPr lang="en-US" altLang="zh-CN" sz="1800" dirty="0">
                <a:solidFill>
                  <a:schemeClr val="tx1"/>
                </a:solidFill>
              </a:rPr>
              <a:t>,</a:t>
            </a:r>
            <a:r>
              <a:rPr lang="zh-CN" altLang="en-US" sz="1800" dirty="0">
                <a:solidFill>
                  <a:schemeClr val="tx1"/>
                </a:solidFill>
              </a:rPr>
              <a:t>滤波器的频率分辨率为</a:t>
            </a:r>
            <a:r>
              <a:rPr lang="en-US" altLang="zh-CN" sz="1800" dirty="0" smtClean="0">
                <a:solidFill>
                  <a:schemeClr val="tx1"/>
                </a:solidFill>
              </a:rPr>
              <a:t>375Hz</a:t>
            </a:r>
            <a:r>
              <a:rPr lang="en-US" altLang="zh-CN" sz="1800" dirty="0">
                <a:solidFill>
                  <a:schemeClr val="tx1"/>
                </a:solidFill>
              </a:rPr>
              <a:t>,</a:t>
            </a:r>
            <a:r>
              <a:rPr lang="zh-CN" altLang="en-US" sz="1800" dirty="0">
                <a:solidFill>
                  <a:schemeClr val="tx1"/>
                </a:solidFill>
              </a:rPr>
              <a:t>时间分辨率为</a:t>
            </a:r>
            <a:r>
              <a:rPr lang="en-US" altLang="zh-CN" sz="1800" dirty="0" smtClean="0">
                <a:solidFill>
                  <a:schemeClr val="tx1"/>
                </a:solidFill>
              </a:rPr>
              <a:t>2.67ms</a:t>
            </a:r>
            <a:endParaRPr lang="zh-CN" altLang="en-US" sz="1800" dirty="0">
              <a:solidFill>
                <a:schemeClr val="tx1"/>
              </a:solidFill>
            </a:endParaRPr>
          </a:p>
        </p:txBody>
      </p:sp>
      <p:sp>
        <p:nvSpPr>
          <p:cNvPr id="4" name="矩形 3"/>
          <p:cNvSpPr/>
          <p:nvPr/>
        </p:nvSpPr>
        <p:spPr>
          <a:xfrm>
            <a:off x="604309" y="991011"/>
            <a:ext cx="2130711"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1</a:t>
            </a:r>
            <a:r>
              <a:rPr lang="zh-CN" altLang="en-US" sz="2000" dirty="0" smtClean="0">
                <a:solidFill>
                  <a:srgbClr val="FF0000"/>
                </a:solidFill>
                <a:latin typeface="微软雅黑" pitchFamily="34" charset="-122"/>
                <a:ea typeface="微软雅黑" pitchFamily="34" charset="-122"/>
              </a:rPr>
              <a:t>）分析</a:t>
            </a:r>
            <a:r>
              <a:rPr lang="zh-CN" altLang="en-US" sz="2000" dirty="0">
                <a:solidFill>
                  <a:srgbClr val="FF0000"/>
                </a:solidFill>
                <a:latin typeface="微软雅黑" pitchFamily="34" charset="-122"/>
                <a:ea typeface="微软雅黑" pitchFamily="34" charset="-122"/>
              </a:rPr>
              <a:t>滤波器组</a:t>
            </a:r>
          </a:p>
        </p:txBody>
      </p:sp>
    </p:spTree>
    <p:extLst>
      <p:ext uri="{BB962C8B-B14F-4D97-AF65-F5344CB8AC3E}">
        <p14:creationId xmlns:p14="http://schemas.microsoft.com/office/powerpoint/2010/main" val="3747411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238969" y="1679627"/>
            <a:ext cx="11916328"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FF0000"/>
                </a:solidFill>
              </a:rPr>
              <a:t>通常的块长度为</a:t>
            </a:r>
            <a:r>
              <a:rPr lang="en-US" altLang="zh-CN" sz="1800" dirty="0">
                <a:solidFill>
                  <a:srgbClr val="FF0000"/>
                </a:solidFill>
              </a:rPr>
              <a:t>512 </a:t>
            </a:r>
            <a:r>
              <a:rPr lang="zh-CN" altLang="en-US" sz="1800" dirty="0">
                <a:solidFill>
                  <a:schemeClr val="tx1"/>
                </a:solidFill>
              </a:rPr>
              <a:t>个采样值。对通常的加窗块做变换时</a:t>
            </a:r>
            <a:r>
              <a:rPr lang="en-US" altLang="zh-CN" sz="1800" dirty="0">
                <a:solidFill>
                  <a:schemeClr val="tx1"/>
                </a:solidFill>
              </a:rPr>
              <a:t>,</a:t>
            </a:r>
            <a:r>
              <a:rPr lang="zh-CN" altLang="en-US" sz="1800" dirty="0">
                <a:solidFill>
                  <a:schemeClr val="tx1"/>
                </a:solidFill>
              </a:rPr>
              <a:t>由于</a:t>
            </a:r>
            <a:r>
              <a:rPr lang="zh-CN" altLang="en-US" sz="1800" dirty="0">
                <a:solidFill>
                  <a:srgbClr val="FF0000"/>
                </a:solidFill>
              </a:rPr>
              <a:t>前后块重叠</a:t>
            </a:r>
            <a:r>
              <a:rPr lang="en-US" altLang="zh-CN" sz="1800" dirty="0">
                <a:solidFill>
                  <a:schemeClr val="tx1"/>
                </a:solidFill>
              </a:rPr>
              <a:t>, </a:t>
            </a:r>
            <a:r>
              <a:rPr lang="zh-CN" altLang="en-US" sz="1800" dirty="0">
                <a:solidFill>
                  <a:schemeClr val="tx1"/>
                </a:solidFill>
              </a:rPr>
              <a:t>变换后的变换系数可以去掉一半而变成每块包含</a:t>
            </a:r>
            <a:r>
              <a:rPr lang="en-US" altLang="zh-CN" sz="1800" dirty="0">
                <a:solidFill>
                  <a:schemeClr val="tx1"/>
                </a:solidFill>
              </a:rPr>
              <a:t>256 </a:t>
            </a:r>
            <a:r>
              <a:rPr lang="zh-CN" altLang="en-US" sz="1800" dirty="0">
                <a:solidFill>
                  <a:schemeClr val="tx1"/>
                </a:solidFill>
              </a:rPr>
              <a:t>个变换系数。</a:t>
            </a:r>
          </a:p>
          <a:p>
            <a:r>
              <a:rPr lang="zh-CN" altLang="en-US" sz="1800" dirty="0">
                <a:solidFill>
                  <a:schemeClr val="tx1"/>
                </a:solidFill>
              </a:rPr>
              <a:t>比较短的块的构成是将通常的</a:t>
            </a:r>
            <a:r>
              <a:rPr lang="en-US" altLang="zh-CN" sz="1800" dirty="0" smtClean="0">
                <a:solidFill>
                  <a:schemeClr val="tx1"/>
                </a:solidFill>
              </a:rPr>
              <a:t>512</a:t>
            </a:r>
            <a:r>
              <a:rPr lang="zh-CN" altLang="en-US" sz="1800" dirty="0" smtClean="0">
                <a:solidFill>
                  <a:schemeClr val="tx1"/>
                </a:solidFill>
              </a:rPr>
              <a:t>个</a:t>
            </a:r>
            <a:r>
              <a:rPr lang="zh-CN" altLang="en-US" sz="1800" dirty="0">
                <a:solidFill>
                  <a:schemeClr val="tx1"/>
                </a:solidFill>
              </a:rPr>
              <a:t>采样值加窗的音频段分成两段</a:t>
            </a:r>
            <a:r>
              <a:rPr lang="en-US" altLang="zh-CN" sz="1800" dirty="0">
                <a:solidFill>
                  <a:schemeClr val="tx1"/>
                </a:solidFill>
              </a:rPr>
              <a:t>,</a:t>
            </a:r>
            <a:r>
              <a:rPr lang="zh-CN" altLang="en-US" sz="1800" dirty="0">
                <a:solidFill>
                  <a:schemeClr val="tx1"/>
                </a:solidFill>
              </a:rPr>
              <a:t>每段</a:t>
            </a:r>
            <a:r>
              <a:rPr lang="en-US" altLang="zh-CN" sz="1800" dirty="0" smtClean="0">
                <a:solidFill>
                  <a:schemeClr val="tx1"/>
                </a:solidFill>
              </a:rPr>
              <a:t>256</a:t>
            </a:r>
            <a:r>
              <a:rPr lang="zh-CN" altLang="en-US" sz="1800" dirty="0" smtClean="0">
                <a:solidFill>
                  <a:schemeClr val="tx1"/>
                </a:solidFill>
              </a:rPr>
              <a:t>个</a:t>
            </a:r>
            <a:r>
              <a:rPr lang="zh-CN" altLang="en-US" sz="1800" dirty="0">
                <a:solidFill>
                  <a:schemeClr val="tx1"/>
                </a:solidFill>
              </a:rPr>
              <a:t>采样值</a:t>
            </a:r>
            <a:r>
              <a:rPr lang="zh-CN" altLang="en-US" sz="1800" dirty="0" smtClean="0">
                <a:solidFill>
                  <a:schemeClr val="tx1"/>
                </a:solidFill>
              </a:rPr>
              <a:t>。</a:t>
            </a:r>
            <a:endParaRPr lang="en-US" altLang="zh-CN" sz="1800" dirty="0" smtClean="0">
              <a:solidFill>
                <a:schemeClr val="tx1"/>
              </a:solidFill>
            </a:endParaRPr>
          </a:p>
          <a:p>
            <a:pPr>
              <a:buFont typeface="Wingdings" pitchFamily="2" charset="2"/>
              <a:buChar char="ü"/>
            </a:pPr>
            <a:r>
              <a:rPr lang="zh-CN" altLang="en-US" sz="1800" dirty="0" smtClean="0">
                <a:solidFill>
                  <a:schemeClr val="tx1"/>
                </a:solidFill>
              </a:rPr>
              <a:t>一</a:t>
            </a:r>
            <a:r>
              <a:rPr lang="zh-CN" altLang="en-US" sz="1800" dirty="0">
                <a:solidFill>
                  <a:schemeClr val="tx1"/>
                </a:solidFill>
              </a:rPr>
              <a:t>个块的前半块和后半块被分别进行变换</a:t>
            </a:r>
            <a:r>
              <a:rPr lang="en-US" altLang="zh-CN" sz="1800" dirty="0">
                <a:solidFill>
                  <a:schemeClr val="tx1"/>
                </a:solidFill>
              </a:rPr>
              <a:t>,</a:t>
            </a:r>
            <a:r>
              <a:rPr lang="zh-CN" altLang="en-US" sz="1800" dirty="0">
                <a:solidFill>
                  <a:schemeClr val="tx1"/>
                </a:solidFill>
              </a:rPr>
              <a:t>每半个块产生</a:t>
            </a:r>
            <a:r>
              <a:rPr lang="en-US" altLang="zh-CN" sz="1800" dirty="0">
                <a:solidFill>
                  <a:schemeClr val="tx1"/>
                </a:solidFill>
              </a:rPr>
              <a:t>128 </a:t>
            </a:r>
            <a:r>
              <a:rPr lang="zh-CN" altLang="en-US" sz="1800" dirty="0">
                <a:solidFill>
                  <a:schemeClr val="tx1"/>
                </a:solidFill>
              </a:rPr>
              <a:t>个单值的非“</a:t>
            </a:r>
            <a:r>
              <a:rPr lang="en-US" altLang="zh-CN" sz="1800" dirty="0">
                <a:solidFill>
                  <a:schemeClr val="tx1"/>
                </a:solidFill>
              </a:rPr>
              <a:t>0”</a:t>
            </a:r>
            <a:r>
              <a:rPr lang="zh-CN" altLang="en-US" sz="1800" dirty="0">
                <a:solidFill>
                  <a:schemeClr val="tx1"/>
                </a:solidFill>
              </a:rPr>
              <a:t>变换系数对应着从</a:t>
            </a:r>
            <a:r>
              <a:rPr lang="en-US" altLang="zh-CN" sz="1800" dirty="0">
                <a:solidFill>
                  <a:schemeClr val="tx1"/>
                </a:solidFill>
              </a:rPr>
              <a:t>0 </a:t>
            </a:r>
            <a:r>
              <a:rPr lang="zh-CN" altLang="en-US" sz="1800" dirty="0">
                <a:solidFill>
                  <a:schemeClr val="tx1"/>
                </a:solidFill>
              </a:rPr>
              <a:t>到</a:t>
            </a:r>
            <a:r>
              <a:rPr lang="en-US" altLang="zh-CN" sz="1800" dirty="0" err="1">
                <a:solidFill>
                  <a:schemeClr val="tx1"/>
                </a:solidFill>
              </a:rPr>
              <a:t>fs</a:t>
            </a:r>
            <a:r>
              <a:rPr lang="en-US" altLang="zh-CN" sz="1800" dirty="0">
                <a:solidFill>
                  <a:schemeClr val="tx1"/>
                </a:solidFill>
              </a:rPr>
              <a:t> /2 </a:t>
            </a:r>
            <a:r>
              <a:rPr lang="zh-CN" altLang="en-US" sz="1800" dirty="0">
                <a:solidFill>
                  <a:schemeClr val="tx1"/>
                </a:solidFill>
              </a:rPr>
              <a:t>的频率分量</a:t>
            </a:r>
            <a:r>
              <a:rPr lang="en-US" altLang="zh-CN" sz="1800" dirty="0">
                <a:solidFill>
                  <a:schemeClr val="tx1"/>
                </a:solidFill>
              </a:rPr>
              <a:t>,</a:t>
            </a:r>
            <a:r>
              <a:rPr lang="zh-CN" altLang="en-US" sz="1800" dirty="0">
                <a:solidFill>
                  <a:schemeClr val="tx1"/>
                </a:solidFill>
              </a:rPr>
              <a:t>一块的变换系数总数是</a:t>
            </a:r>
            <a:r>
              <a:rPr lang="en-US" altLang="zh-CN" sz="1800" dirty="0">
                <a:solidFill>
                  <a:schemeClr val="tx1"/>
                </a:solidFill>
              </a:rPr>
              <a:t>256 </a:t>
            </a:r>
            <a:r>
              <a:rPr lang="zh-CN" altLang="en-US" sz="1800" dirty="0">
                <a:solidFill>
                  <a:schemeClr val="tx1"/>
                </a:solidFill>
              </a:rPr>
              <a:t>个。这和单个</a:t>
            </a:r>
            <a:r>
              <a:rPr lang="en-US" altLang="zh-CN" sz="1800" dirty="0">
                <a:solidFill>
                  <a:schemeClr val="tx1"/>
                </a:solidFill>
              </a:rPr>
              <a:t>512 </a:t>
            </a:r>
            <a:r>
              <a:rPr lang="zh-CN" altLang="en-US" sz="1800" dirty="0">
                <a:solidFill>
                  <a:schemeClr val="tx1"/>
                </a:solidFill>
              </a:rPr>
              <a:t>个采样值块所产生的系数数目相同</a:t>
            </a:r>
            <a:r>
              <a:rPr lang="en-US" altLang="zh-CN" sz="1800" dirty="0">
                <a:solidFill>
                  <a:schemeClr val="tx1"/>
                </a:solidFill>
              </a:rPr>
              <a:t>,</a:t>
            </a:r>
            <a:r>
              <a:rPr lang="zh-CN" altLang="en-US" sz="1800" dirty="0">
                <a:solidFill>
                  <a:schemeClr val="tx1"/>
                </a:solidFill>
              </a:rPr>
              <a:t>但分两次进行</a:t>
            </a:r>
            <a:r>
              <a:rPr lang="en-US" altLang="zh-CN" sz="1800" dirty="0">
                <a:solidFill>
                  <a:schemeClr val="tx1"/>
                </a:solidFill>
              </a:rPr>
              <a:t>,</a:t>
            </a:r>
            <a:r>
              <a:rPr lang="zh-CN" altLang="en-US" sz="1800" dirty="0">
                <a:solidFill>
                  <a:schemeClr val="tx1"/>
                </a:solidFill>
              </a:rPr>
              <a:t>从而改进了时间分辨率。从两个半块得到的变换系数交织在一起形成一个单一的有</a:t>
            </a:r>
            <a:r>
              <a:rPr lang="en-US" altLang="zh-CN" sz="1800" dirty="0">
                <a:solidFill>
                  <a:schemeClr val="tx1"/>
                </a:solidFill>
              </a:rPr>
              <a:t>256 </a:t>
            </a:r>
            <a:r>
              <a:rPr lang="zh-CN" altLang="en-US" sz="1800" dirty="0">
                <a:solidFill>
                  <a:schemeClr val="tx1"/>
                </a:solidFill>
              </a:rPr>
              <a:t>个值的块。这个块的量化和传输与单一的长块相同。</a:t>
            </a:r>
          </a:p>
        </p:txBody>
      </p:sp>
      <p:sp>
        <p:nvSpPr>
          <p:cNvPr id="4" name="矩形 3"/>
          <p:cNvSpPr/>
          <p:nvPr/>
        </p:nvSpPr>
        <p:spPr>
          <a:xfrm>
            <a:off x="604309" y="991011"/>
            <a:ext cx="2130711"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1</a:t>
            </a:r>
            <a:r>
              <a:rPr lang="zh-CN" altLang="en-US" sz="2000" dirty="0" smtClean="0">
                <a:solidFill>
                  <a:srgbClr val="FF0000"/>
                </a:solidFill>
                <a:latin typeface="微软雅黑" pitchFamily="34" charset="-122"/>
                <a:ea typeface="微软雅黑" pitchFamily="34" charset="-122"/>
              </a:rPr>
              <a:t>）分析</a:t>
            </a:r>
            <a:r>
              <a:rPr lang="zh-CN" altLang="en-US" sz="2000" dirty="0">
                <a:solidFill>
                  <a:srgbClr val="FF0000"/>
                </a:solidFill>
                <a:latin typeface="微软雅黑" pitchFamily="34" charset="-122"/>
                <a:ea typeface="微软雅黑" pitchFamily="34" charset="-122"/>
              </a:rPr>
              <a:t>滤波器组</a:t>
            </a:r>
          </a:p>
        </p:txBody>
      </p:sp>
    </p:spTree>
    <p:extLst>
      <p:ext uri="{BB962C8B-B14F-4D97-AF65-F5344CB8AC3E}">
        <p14:creationId xmlns:p14="http://schemas.microsoft.com/office/powerpoint/2010/main" val="373093773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604309" y="1679627"/>
            <a:ext cx="1044786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AC-3 </a:t>
            </a:r>
            <a:r>
              <a:rPr lang="zh-CN" altLang="en-US" dirty="0">
                <a:solidFill>
                  <a:schemeClr val="tx1"/>
                </a:solidFill>
              </a:rPr>
              <a:t>采用基于改进离散余弦变换</a:t>
            </a:r>
            <a:r>
              <a:rPr lang="en-US" altLang="zh-CN" dirty="0">
                <a:solidFill>
                  <a:schemeClr val="tx1"/>
                </a:solidFill>
              </a:rPr>
              <a:t>(MDCT)</a:t>
            </a:r>
            <a:r>
              <a:rPr lang="zh-CN" altLang="en-US" dirty="0">
                <a:solidFill>
                  <a:schemeClr val="tx1"/>
                </a:solidFill>
              </a:rPr>
              <a:t>的</a:t>
            </a:r>
            <a:r>
              <a:rPr lang="zh-CN" altLang="en-US" dirty="0">
                <a:solidFill>
                  <a:srgbClr val="FF0000"/>
                </a:solidFill>
              </a:rPr>
              <a:t>自适应变换编码</a:t>
            </a:r>
            <a:r>
              <a:rPr lang="en-US" altLang="zh-CN" dirty="0">
                <a:solidFill>
                  <a:schemeClr val="tx1"/>
                </a:solidFill>
              </a:rPr>
              <a:t>(ATC)</a:t>
            </a:r>
            <a:r>
              <a:rPr lang="zh-CN" altLang="en-US" dirty="0">
                <a:solidFill>
                  <a:schemeClr val="tx1"/>
                </a:solidFill>
              </a:rPr>
              <a:t>算法</a:t>
            </a:r>
            <a:r>
              <a:rPr lang="en-US" altLang="zh-CN" dirty="0">
                <a:solidFill>
                  <a:schemeClr val="tx1"/>
                </a:solidFill>
              </a:rPr>
              <a:t>,ATC </a:t>
            </a:r>
            <a:r>
              <a:rPr lang="zh-CN" altLang="en-US" dirty="0">
                <a:solidFill>
                  <a:schemeClr val="tx1"/>
                </a:solidFill>
              </a:rPr>
              <a:t>算法的一个重要考虑是基于人耳听觉掩蔽效应的临界频带理论</a:t>
            </a:r>
            <a:r>
              <a:rPr lang="en-US" altLang="zh-CN" dirty="0">
                <a:solidFill>
                  <a:schemeClr val="tx1"/>
                </a:solidFill>
              </a:rPr>
              <a:t>,</a:t>
            </a:r>
            <a:r>
              <a:rPr lang="zh-CN" altLang="en-US" dirty="0">
                <a:solidFill>
                  <a:schemeClr val="tx1"/>
                </a:solidFill>
              </a:rPr>
              <a:t>即在临界频带内一个声音对另一个声音信号的掩蔽效应最为明显。</a:t>
            </a:r>
          </a:p>
          <a:p>
            <a:r>
              <a:rPr lang="zh-CN" altLang="en-US" dirty="0">
                <a:solidFill>
                  <a:schemeClr val="tx1"/>
                </a:solidFill>
              </a:rPr>
              <a:t>划分频带的滤波器组要有</a:t>
            </a:r>
            <a:r>
              <a:rPr lang="zh-CN" altLang="en-US" dirty="0">
                <a:solidFill>
                  <a:srgbClr val="FF0000"/>
                </a:solidFill>
              </a:rPr>
              <a:t>足够锐利的频率响应</a:t>
            </a:r>
            <a:r>
              <a:rPr lang="en-US" altLang="zh-CN" dirty="0">
                <a:solidFill>
                  <a:schemeClr val="tx1"/>
                </a:solidFill>
              </a:rPr>
              <a:t>,</a:t>
            </a:r>
            <a:r>
              <a:rPr lang="zh-CN" altLang="en-US" dirty="0">
                <a:solidFill>
                  <a:schemeClr val="tx1"/>
                </a:solidFill>
              </a:rPr>
              <a:t>以保证临界频带外的衰减足够大</a:t>
            </a:r>
            <a:r>
              <a:rPr lang="en-US" altLang="zh-CN" dirty="0">
                <a:solidFill>
                  <a:schemeClr val="tx1"/>
                </a:solidFill>
              </a:rPr>
              <a:t>,</a:t>
            </a:r>
            <a:r>
              <a:rPr lang="zh-CN" altLang="en-US" dirty="0">
                <a:solidFill>
                  <a:schemeClr val="tx1"/>
                </a:solidFill>
              </a:rPr>
              <a:t>使时域和频域内的噪声限定在掩蔽阈值以下。</a:t>
            </a:r>
          </a:p>
        </p:txBody>
      </p:sp>
      <p:sp>
        <p:nvSpPr>
          <p:cNvPr id="4" name="矩形 3"/>
          <p:cNvSpPr/>
          <p:nvPr/>
        </p:nvSpPr>
        <p:spPr>
          <a:xfrm>
            <a:off x="604309" y="991011"/>
            <a:ext cx="2130711"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1</a:t>
            </a:r>
            <a:r>
              <a:rPr lang="zh-CN" altLang="en-US" sz="2000" dirty="0" smtClean="0">
                <a:solidFill>
                  <a:srgbClr val="FF0000"/>
                </a:solidFill>
                <a:latin typeface="微软雅黑" pitchFamily="34" charset="-122"/>
                <a:ea typeface="微软雅黑" pitchFamily="34" charset="-122"/>
              </a:rPr>
              <a:t>）分析</a:t>
            </a:r>
            <a:r>
              <a:rPr lang="zh-CN" altLang="en-US" sz="2000" dirty="0">
                <a:solidFill>
                  <a:srgbClr val="FF0000"/>
                </a:solidFill>
                <a:latin typeface="微软雅黑" pitchFamily="34" charset="-122"/>
                <a:ea typeface="微软雅黑" pitchFamily="34" charset="-122"/>
              </a:rPr>
              <a:t>滤波器组</a:t>
            </a:r>
          </a:p>
        </p:txBody>
      </p:sp>
    </p:spTree>
    <p:extLst>
      <p:ext uri="{BB962C8B-B14F-4D97-AF65-F5344CB8AC3E}">
        <p14:creationId xmlns:p14="http://schemas.microsoft.com/office/powerpoint/2010/main" val="3864789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zh-CN" altLang="en-US" dirty="0"/>
              <a:t>时域冗余</a:t>
            </a:r>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a:off x="2016814" y="5524030"/>
            <a:ext cx="266841" cy="28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a:off x="367079" y="5524030"/>
            <a:ext cx="266841" cy="287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667672"/>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009853"/>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722569"/>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009853"/>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1" name="文本占位符 6"/>
          <p:cNvSpPr txBox="1">
            <a:spLocks/>
          </p:cNvSpPr>
          <p:nvPr/>
        </p:nvSpPr>
        <p:spPr>
          <a:xfrm>
            <a:off x="460375" y="1600994"/>
            <a:ext cx="3352799"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幅度分布的非</a:t>
            </a:r>
            <a:r>
              <a:rPr lang="zh-CN" altLang="en-US" dirty="0" smtClean="0">
                <a:solidFill>
                  <a:schemeClr val="tx1"/>
                </a:solidFill>
              </a:rPr>
              <a:t>均匀性</a:t>
            </a:r>
            <a:endParaRPr lang="en-US" altLang="zh-CN" dirty="0" smtClean="0">
              <a:solidFill>
                <a:schemeClr val="tx1"/>
              </a:solidFill>
            </a:endParaRPr>
          </a:p>
          <a:p>
            <a:r>
              <a:rPr lang="zh-CN" altLang="en-US" dirty="0">
                <a:solidFill>
                  <a:schemeClr val="tx1"/>
                </a:solidFill>
              </a:rPr>
              <a:t>样值间的</a:t>
            </a:r>
            <a:r>
              <a:rPr lang="zh-CN" altLang="en-US" dirty="0" smtClean="0">
                <a:solidFill>
                  <a:schemeClr val="tx1"/>
                </a:solidFill>
              </a:rPr>
              <a:t>相关性</a:t>
            </a:r>
            <a:endParaRPr lang="en-US" altLang="zh-CN" dirty="0" smtClean="0">
              <a:solidFill>
                <a:schemeClr val="tx1"/>
              </a:solidFill>
            </a:endParaRPr>
          </a:p>
          <a:p>
            <a:r>
              <a:rPr lang="zh-CN" altLang="en-US" dirty="0"/>
              <a:t>周期之间的</a:t>
            </a:r>
            <a:r>
              <a:rPr lang="zh-CN" altLang="en-US" dirty="0" smtClean="0"/>
              <a:t>相关性</a:t>
            </a:r>
            <a:endParaRPr lang="en-US" altLang="zh-CN" dirty="0" smtClean="0"/>
          </a:p>
          <a:p>
            <a:r>
              <a:rPr lang="zh-CN" altLang="en-US" dirty="0"/>
              <a:t>基音之间的</a:t>
            </a:r>
            <a:r>
              <a:rPr lang="zh-CN" altLang="en-US" dirty="0" smtClean="0"/>
              <a:t>相关性</a:t>
            </a:r>
            <a:endParaRPr lang="en-US" altLang="zh-CN" dirty="0" smtClean="0"/>
          </a:p>
          <a:p>
            <a:r>
              <a:rPr lang="zh-CN" altLang="en-US" dirty="0"/>
              <a:t>静止</a:t>
            </a:r>
            <a:r>
              <a:rPr lang="zh-CN" altLang="en-US" dirty="0" smtClean="0"/>
              <a:t>系数</a:t>
            </a:r>
            <a:endParaRPr lang="en-US" altLang="zh-CN" dirty="0" smtClean="0"/>
          </a:p>
          <a:p>
            <a:r>
              <a:rPr lang="zh-CN" altLang="en-US" dirty="0">
                <a:solidFill>
                  <a:srgbClr val="FF0000"/>
                </a:solidFill>
              </a:rPr>
              <a:t>长时自相关函数</a:t>
            </a:r>
            <a:endParaRPr lang="en-US" altLang="zh-CN" dirty="0" smtClean="0">
              <a:solidFill>
                <a:srgbClr val="FF0000"/>
              </a:solidFill>
            </a:endParaRPr>
          </a:p>
        </p:txBody>
      </p:sp>
      <p:cxnSp>
        <p:nvCxnSpPr>
          <p:cNvPr id="22" name="直接连接符 21"/>
          <p:cNvCxnSpPr/>
          <p:nvPr/>
        </p:nvCxnSpPr>
        <p:spPr>
          <a:xfrm>
            <a:off x="3584575" y="1600994"/>
            <a:ext cx="17707" cy="4332956"/>
          </a:xfrm>
          <a:prstGeom prst="line">
            <a:avLst/>
          </a:prstGeom>
          <a:noFill/>
          <a:ln w="28575" cap="flat" cmpd="sng" algn="ctr">
            <a:solidFill>
              <a:srgbClr val="A6B727"/>
            </a:solidFill>
            <a:prstDash val="sysDash"/>
            <a:miter lim="800000"/>
          </a:ln>
          <a:effectLst/>
        </p:spPr>
      </p:cxnSp>
      <p:sp>
        <p:nvSpPr>
          <p:cNvPr id="23" name="文本占位符 6"/>
          <p:cNvSpPr txBox="1">
            <a:spLocks/>
          </p:cNvSpPr>
          <p:nvPr/>
        </p:nvSpPr>
        <p:spPr>
          <a:xfrm>
            <a:off x="4117975" y="1610183"/>
            <a:ext cx="7698998" cy="4267200"/>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lumMod val="75000"/>
                  </a:schemeClr>
                </a:solidFill>
              </a:rPr>
              <a:t>统计样值、周期间的一些相关性时，在 </a:t>
            </a:r>
            <a:r>
              <a:rPr lang="en-US" altLang="zh-CN" dirty="0">
                <a:solidFill>
                  <a:schemeClr val="accent1">
                    <a:lumMod val="75000"/>
                  </a:schemeClr>
                </a:solidFill>
              </a:rPr>
              <a:t>20 </a:t>
            </a:r>
            <a:r>
              <a:rPr lang="en-US" altLang="zh-CN" dirty="0" err="1">
                <a:solidFill>
                  <a:schemeClr val="accent1">
                    <a:lumMod val="75000"/>
                  </a:schemeClr>
                </a:solidFill>
              </a:rPr>
              <a:t>ms</a:t>
            </a:r>
            <a:r>
              <a:rPr lang="en-US" altLang="zh-CN" dirty="0">
                <a:solidFill>
                  <a:schemeClr val="accent1">
                    <a:lumMod val="75000"/>
                  </a:schemeClr>
                </a:solidFill>
              </a:rPr>
              <a:t> </a:t>
            </a:r>
            <a:r>
              <a:rPr lang="zh-CN" altLang="en-US" dirty="0">
                <a:solidFill>
                  <a:schemeClr val="accent1">
                    <a:lumMod val="75000"/>
                  </a:schemeClr>
                </a:solidFill>
              </a:rPr>
              <a:t>时间间隔内进行统计的称为短时自相关函数</a:t>
            </a:r>
            <a:r>
              <a:rPr lang="zh-CN" altLang="en-US" dirty="0" smtClean="0">
                <a:solidFill>
                  <a:schemeClr val="accent1">
                    <a:lumMod val="75000"/>
                  </a:schemeClr>
                </a:solidFill>
              </a:rPr>
              <a:t>。</a:t>
            </a:r>
            <a:endParaRPr lang="en-US" altLang="zh-CN" dirty="0" smtClean="0">
              <a:solidFill>
                <a:schemeClr val="accent1">
                  <a:lumMod val="75000"/>
                </a:schemeClr>
              </a:solidFill>
            </a:endParaRPr>
          </a:p>
          <a:p>
            <a:r>
              <a:rPr lang="zh-CN" altLang="en-US" dirty="0" smtClean="0">
                <a:solidFill>
                  <a:schemeClr val="accent1">
                    <a:lumMod val="75000"/>
                  </a:schemeClr>
                </a:solidFill>
              </a:rPr>
              <a:t>如果</a:t>
            </a:r>
            <a:r>
              <a:rPr lang="zh-CN" altLang="en-US" dirty="0">
                <a:solidFill>
                  <a:schemeClr val="accent1">
                    <a:lumMod val="75000"/>
                  </a:schemeClr>
                </a:solidFill>
              </a:rPr>
              <a:t>在较长的时间间隔</a:t>
            </a:r>
            <a:r>
              <a:rPr lang="en-US" altLang="zh-CN" dirty="0">
                <a:solidFill>
                  <a:schemeClr val="accent1">
                    <a:lumMod val="75000"/>
                  </a:schemeClr>
                </a:solidFill>
              </a:rPr>
              <a:t>(</a:t>
            </a:r>
            <a:r>
              <a:rPr lang="zh-CN" altLang="en-US" dirty="0">
                <a:solidFill>
                  <a:schemeClr val="accent1">
                    <a:lumMod val="75000"/>
                  </a:schemeClr>
                </a:solidFill>
              </a:rPr>
              <a:t>如几十秒</a:t>
            </a:r>
            <a:r>
              <a:rPr lang="en-US" altLang="zh-CN" dirty="0">
                <a:solidFill>
                  <a:schemeClr val="accent1">
                    <a:lumMod val="75000"/>
                  </a:schemeClr>
                </a:solidFill>
              </a:rPr>
              <a:t>) </a:t>
            </a:r>
            <a:r>
              <a:rPr lang="zh-CN" altLang="en-US" dirty="0">
                <a:solidFill>
                  <a:schemeClr val="accent1">
                    <a:lumMod val="75000"/>
                  </a:schemeClr>
                </a:solidFill>
              </a:rPr>
              <a:t>内进行统计时，则称为长时自相关函数</a:t>
            </a:r>
            <a:r>
              <a:rPr lang="zh-CN" altLang="en-US" dirty="0" smtClean="0">
                <a:solidFill>
                  <a:schemeClr val="accent1">
                    <a:lumMod val="75000"/>
                  </a:schemeClr>
                </a:solidFill>
              </a:rPr>
              <a:t>。</a:t>
            </a:r>
            <a:endParaRPr lang="en-US" altLang="zh-CN" dirty="0" smtClean="0">
              <a:solidFill>
                <a:schemeClr val="accent1">
                  <a:lumMod val="75000"/>
                </a:schemeClr>
              </a:solidFill>
            </a:endParaRPr>
          </a:p>
          <a:p>
            <a:r>
              <a:rPr lang="zh-CN" altLang="en-US" dirty="0" smtClean="0">
                <a:solidFill>
                  <a:schemeClr val="accent1">
                    <a:lumMod val="75000"/>
                  </a:schemeClr>
                </a:solidFill>
              </a:rPr>
              <a:t>长</a:t>
            </a:r>
            <a:r>
              <a:rPr lang="zh-CN" altLang="en-US" dirty="0">
                <a:solidFill>
                  <a:schemeClr val="accent1">
                    <a:lumMod val="75000"/>
                  </a:schemeClr>
                </a:solidFill>
              </a:rPr>
              <a:t>时统计表明，当采样频率为 </a:t>
            </a:r>
            <a:r>
              <a:rPr lang="en-US" altLang="zh-CN" dirty="0">
                <a:solidFill>
                  <a:schemeClr val="accent1">
                    <a:lumMod val="75000"/>
                  </a:schemeClr>
                </a:solidFill>
              </a:rPr>
              <a:t>8 kHz </a:t>
            </a:r>
            <a:r>
              <a:rPr lang="zh-CN" altLang="en-US" dirty="0">
                <a:solidFill>
                  <a:schemeClr val="accent1">
                    <a:lumMod val="75000"/>
                  </a:schemeClr>
                </a:solidFill>
              </a:rPr>
              <a:t>时，相邻的样值之间的平均相关系数可高达</a:t>
            </a:r>
            <a:r>
              <a:rPr lang="en-US" altLang="zh-CN" dirty="0">
                <a:solidFill>
                  <a:schemeClr val="accent1">
                    <a:lumMod val="75000"/>
                  </a:schemeClr>
                </a:solidFill>
              </a:rPr>
              <a:t>0.9</a:t>
            </a:r>
            <a:endParaRPr lang="en-US" altLang="zh-CN" dirty="0" smtClean="0">
              <a:solidFill>
                <a:schemeClr val="accent1">
                  <a:lumMod val="75000"/>
                </a:schemeClr>
              </a:solidFill>
            </a:endParaRPr>
          </a:p>
        </p:txBody>
      </p:sp>
    </p:spTree>
    <p:extLst>
      <p:ext uri="{BB962C8B-B14F-4D97-AF65-F5344CB8AC3E}">
        <p14:creationId xmlns:p14="http://schemas.microsoft.com/office/powerpoint/2010/main" val="174953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604309" y="1679627"/>
            <a:ext cx="1044786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从变换得到的频域变换系数都</a:t>
            </a:r>
            <a:r>
              <a:rPr lang="zh-CN" altLang="en-US" dirty="0">
                <a:solidFill>
                  <a:srgbClr val="FF0000"/>
                </a:solidFill>
              </a:rPr>
              <a:t>转换成浮点数</a:t>
            </a:r>
            <a:r>
              <a:rPr lang="zh-CN" altLang="en-US" dirty="0">
                <a:solidFill>
                  <a:schemeClr val="tx1"/>
                </a:solidFill>
              </a:rPr>
              <a:t>表示。所有变换系数的值都定标为小于</a:t>
            </a:r>
            <a:r>
              <a:rPr lang="en-US" altLang="zh-CN" dirty="0">
                <a:solidFill>
                  <a:schemeClr val="tx1"/>
                </a:solidFill>
              </a:rPr>
              <a:t>1. 0</a:t>
            </a:r>
            <a:r>
              <a:rPr lang="zh-CN" altLang="en-US" dirty="0">
                <a:solidFill>
                  <a:schemeClr val="tx1"/>
                </a:solidFill>
              </a:rPr>
              <a:t>。</a:t>
            </a:r>
          </a:p>
          <a:p>
            <a:r>
              <a:rPr lang="zh-CN" altLang="en-US" dirty="0">
                <a:solidFill>
                  <a:schemeClr val="tx1"/>
                </a:solidFill>
              </a:rPr>
              <a:t>分析滤波器输出的是</a:t>
            </a:r>
            <a:r>
              <a:rPr lang="zh-CN" altLang="en-US" dirty="0">
                <a:solidFill>
                  <a:srgbClr val="FF0000"/>
                </a:solidFill>
              </a:rPr>
              <a:t>指数</a:t>
            </a:r>
            <a:r>
              <a:rPr lang="zh-CN" altLang="en-US" dirty="0">
                <a:solidFill>
                  <a:schemeClr val="tx1"/>
                </a:solidFill>
              </a:rPr>
              <a:t>和</a:t>
            </a:r>
            <a:r>
              <a:rPr lang="zh-CN" altLang="en-US" dirty="0">
                <a:solidFill>
                  <a:srgbClr val="FF0000"/>
                </a:solidFill>
              </a:rPr>
              <a:t>被粗化的尾数</a:t>
            </a:r>
            <a:r>
              <a:rPr lang="en-US" altLang="zh-CN" dirty="0">
                <a:solidFill>
                  <a:schemeClr val="tx1"/>
                </a:solidFill>
              </a:rPr>
              <a:t>,</a:t>
            </a:r>
            <a:r>
              <a:rPr lang="zh-CN" altLang="en-US" dirty="0">
                <a:solidFill>
                  <a:schemeClr val="tx1"/>
                </a:solidFill>
              </a:rPr>
              <a:t>两者被编码后都进入码流。</a:t>
            </a:r>
          </a:p>
          <a:p>
            <a:r>
              <a:rPr lang="zh-CN" altLang="en-US" dirty="0">
                <a:solidFill>
                  <a:schemeClr val="tx1"/>
                </a:solidFill>
              </a:rPr>
              <a:t>指数值的允许范围从</a:t>
            </a:r>
            <a:r>
              <a:rPr lang="en-US" altLang="zh-CN" dirty="0">
                <a:solidFill>
                  <a:schemeClr val="tx1"/>
                </a:solidFill>
              </a:rPr>
              <a:t>0(</a:t>
            </a:r>
            <a:r>
              <a:rPr lang="zh-CN" altLang="en-US" dirty="0">
                <a:solidFill>
                  <a:schemeClr val="tx1"/>
                </a:solidFill>
              </a:rPr>
              <a:t>对应于系数的最大值</a:t>
            </a:r>
            <a:r>
              <a:rPr lang="en-US" altLang="zh-CN" dirty="0">
                <a:solidFill>
                  <a:schemeClr val="tx1"/>
                </a:solidFill>
              </a:rPr>
              <a:t>,</a:t>
            </a:r>
            <a:r>
              <a:rPr lang="zh-CN" altLang="en-US" dirty="0">
                <a:solidFill>
                  <a:schemeClr val="tx1"/>
                </a:solidFill>
              </a:rPr>
              <a:t>没有前导“</a:t>
            </a:r>
            <a:r>
              <a:rPr lang="en-US" altLang="zh-CN" dirty="0">
                <a:solidFill>
                  <a:schemeClr val="tx1"/>
                </a:solidFill>
              </a:rPr>
              <a:t>0”)</a:t>
            </a:r>
            <a:r>
              <a:rPr lang="zh-CN" altLang="en-US" dirty="0">
                <a:solidFill>
                  <a:schemeClr val="tx1"/>
                </a:solidFill>
              </a:rPr>
              <a:t>到</a:t>
            </a:r>
            <a:r>
              <a:rPr lang="en-US" altLang="zh-CN" dirty="0">
                <a:solidFill>
                  <a:schemeClr val="tx1"/>
                </a:solidFill>
              </a:rPr>
              <a:t>24,</a:t>
            </a:r>
            <a:r>
              <a:rPr lang="zh-CN" altLang="en-US" dirty="0">
                <a:solidFill>
                  <a:schemeClr val="tx1"/>
                </a:solidFill>
              </a:rPr>
              <a:t>产生的动态范围接近</a:t>
            </a:r>
            <a:r>
              <a:rPr lang="en-US" altLang="zh-CN" dirty="0">
                <a:solidFill>
                  <a:schemeClr val="tx1"/>
                </a:solidFill>
              </a:rPr>
              <a:t>144 dB</a:t>
            </a:r>
            <a:r>
              <a:rPr lang="zh-CN" altLang="en-US" dirty="0">
                <a:solidFill>
                  <a:schemeClr val="tx1"/>
                </a:solidFill>
              </a:rPr>
              <a:t>。系数的指数凡大于</a:t>
            </a:r>
            <a:r>
              <a:rPr lang="en-US" altLang="zh-CN" dirty="0">
                <a:solidFill>
                  <a:schemeClr val="tx1"/>
                </a:solidFill>
              </a:rPr>
              <a:t>24</a:t>
            </a:r>
            <a:r>
              <a:rPr lang="zh-CN" altLang="en-US" dirty="0">
                <a:solidFill>
                  <a:schemeClr val="tx1"/>
                </a:solidFill>
              </a:rPr>
              <a:t>的</a:t>
            </a:r>
            <a:r>
              <a:rPr lang="en-US" altLang="zh-CN" dirty="0">
                <a:solidFill>
                  <a:schemeClr val="tx1"/>
                </a:solidFill>
              </a:rPr>
              <a:t>,</a:t>
            </a:r>
            <a:r>
              <a:rPr lang="zh-CN" altLang="en-US" dirty="0">
                <a:solidFill>
                  <a:schemeClr val="tx1"/>
                </a:solidFill>
              </a:rPr>
              <a:t>都固定为</a:t>
            </a:r>
            <a:r>
              <a:rPr lang="en-US" altLang="zh-CN" dirty="0">
                <a:solidFill>
                  <a:schemeClr val="tx1"/>
                </a:solidFill>
              </a:rPr>
              <a:t>24,</a:t>
            </a:r>
            <a:r>
              <a:rPr lang="zh-CN" altLang="en-US" dirty="0">
                <a:solidFill>
                  <a:schemeClr val="tx1"/>
                </a:solidFill>
              </a:rPr>
              <a:t>这时对应的尾数允许有前导“</a:t>
            </a:r>
            <a:r>
              <a:rPr lang="en-US" altLang="zh-CN" dirty="0">
                <a:solidFill>
                  <a:schemeClr val="tx1"/>
                </a:solidFill>
              </a:rPr>
              <a:t>0”</a:t>
            </a:r>
            <a:r>
              <a:rPr lang="zh-CN" altLang="en-US" dirty="0" smtClean="0">
                <a:solidFill>
                  <a:schemeClr val="tx1"/>
                </a:solidFill>
              </a:rPr>
              <a:t>。</a:t>
            </a:r>
            <a:endParaRPr lang="en-US" altLang="zh-CN" dirty="0" smtClean="0">
              <a:solidFill>
                <a:schemeClr val="tx1"/>
              </a:solidFill>
            </a:endParaRPr>
          </a:p>
        </p:txBody>
      </p:sp>
      <p:sp>
        <p:nvSpPr>
          <p:cNvPr id="4" name="矩形 3"/>
          <p:cNvSpPr/>
          <p:nvPr/>
        </p:nvSpPr>
        <p:spPr>
          <a:xfrm>
            <a:off x="604309" y="991011"/>
            <a:ext cx="1702710"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2</a:t>
            </a:r>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谱包络编码</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85197646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6099176" y="1674292"/>
            <a:ext cx="5952064"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solidFill>
                  <a:schemeClr val="tx1"/>
                </a:solidFill>
              </a:rPr>
              <a:t>AC-3 </a:t>
            </a:r>
            <a:r>
              <a:rPr lang="zh-CN" altLang="en-US" sz="1800" dirty="0">
                <a:solidFill>
                  <a:schemeClr val="tx1"/>
                </a:solidFill>
              </a:rPr>
              <a:t>将上述两种方法结合在一起</a:t>
            </a:r>
            <a:r>
              <a:rPr lang="en-US" altLang="zh-CN" sz="1800" dirty="0">
                <a:solidFill>
                  <a:schemeClr val="tx1"/>
                </a:solidFill>
              </a:rPr>
              <a:t>,</a:t>
            </a:r>
            <a:r>
              <a:rPr lang="zh-CN" altLang="en-US" sz="1800" dirty="0">
                <a:solidFill>
                  <a:schemeClr val="tx1"/>
                </a:solidFill>
              </a:rPr>
              <a:t>并且</a:t>
            </a:r>
            <a:r>
              <a:rPr lang="zh-CN" altLang="en-US" sz="1800" dirty="0">
                <a:solidFill>
                  <a:srgbClr val="FF0000"/>
                </a:solidFill>
              </a:rPr>
              <a:t>将差分在音频块中联合成组</a:t>
            </a:r>
            <a:r>
              <a:rPr lang="zh-CN" altLang="en-US" sz="1800" dirty="0">
                <a:solidFill>
                  <a:schemeClr val="tx1"/>
                </a:solidFill>
              </a:rPr>
              <a:t>。联合方式有三种</a:t>
            </a:r>
            <a:r>
              <a:rPr lang="en-US" altLang="zh-CN" sz="1800" dirty="0">
                <a:solidFill>
                  <a:schemeClr val="tx1"/>
                </a:solidFill>
              </a:rPr>
              <a:t>:</a:t>
            </a:r>
          </a:p>
          <a:p>
            <a:pPr>
              <a:buFont typeface="Wingdings" pitchFamily="2" charset="2"/>
              <a:buChar char="ü"/>
            </a:pPr>
            <a:r>
              <a:rPr lang="en-US" altLang="zh-CN" sz="1800" dirty="0">
                <a:solidFill>
                  <a:schemeClr val="tx1"/>
                </a:solidFill>
              </a:rPr>
              <a:t>4 </a:t>
            </a:r>
            <a:r>
              <a:rPr lang="zh-CN" altLang="en-US" sz="1800" dirty="0">
                <a:solidFill>
                  <a:schemeClr val="tx1"/>
                </a:solidFill>
              </a:rPr>
              <a:t>个差分指数联合成一组</a:t>
            </a:r>
            <a:r>
              <a:rPr lang="en-US" altLang="zh-CN" sz="1800" dirty="0">
                <a:solidFill>
                  <a:schemeClr val="tx1"/>
                </a:solidFill>
              </a:rPr>
              <a:t>,</a:t>
            </a:r>
            <a:r>
              <a:rPr lang="zh-CN" altLang="en-US" sz="1800" dirty="0">
                <a:solidFill>
                  <a:schemeClr val="tx1"/>
                </a:solidFill>
              </a:rPr>
              <a:t>称为</a:t>
            </a:r>
            <a:r>
              <a:rPr lang="en-US" altLang="zh-CN" sz="1800" dirty="0">
                <a:solidFill>
                  <a:srgbClr val="FF0000"/>
                </a:solidFill>
              </a:rPr>
              <a:t>D45 </a:t>
            </a:r>
            <a:r>
              <a:rPr lang="zh-CN" altLang="en-US" sz="1800" dirty="0">
                <a:solidFill>
                  <a:srgbClr val="FF0000"/>
                </a:solidFill>
              </a:rPr>
              <a:t>模式</a:t>
            </a:r>
            <a:r>
              <a:rPr lang="en-US" altLang="zh-CN" sz="1800" dirty="0">
                <a:solidFill>
                  <a:schemeClr val="tx1"/>
                </a:solidFill>
              </a:rPr>
              <a:t>;</a:t>
            </a:r>
          </a:p>
          <a:p>
            <a:pPr>
              <a:buFont typeface="Wingdings" pitchFamily="2" charset="2"/>
              <a:buChar char="ü"/>
            </a:pPr>
            <a:r>
              <a:rPr lang="en-US" altLang="zh-CN" sz="1800" dirty="0">
                <a:solidFill>
                  <a:schemeClr val="tx1"/>
                </a:solidFill>
              </a:rPr>
              <a:t>2 </a:t>
            </a:r>
            <a:r>
              <a:rPr lang="zh-CN" altLang="en-US" sz="1800" dirty="0">
                <a:solidFill>
                  <a:schemeClr val="tx1"/>
                </a:solidFill>
              </a:rPr>
              <a:t>个差分指数联合成一组</a:t>
            </a:r>
            <a:r>
              <a:rPr lang="en-US" altLang="zh-CN" sz="1800" dirty="0">
                <a:solidFill>
                  <a:schemeClr val="tx1"/>
                </a:solidFill>
              </a:rPr>
              <a:t>,</a:t>
            </a:r>
            <a:r>
              <a:rPr lang="zh-CN" altLang="en-US" sz="1800" dirty="0">
                <a:solidFill>
                  <a:schemeClr val="tx1"/>
                </a:solidFill>
              </a:rPr>
              <a:t>为</a:t>
            </a:r>
            <a:r>
              <a:rPr lang="en-US" altLang="zh-CN" sz="1800" dirty="0">
                <a:solidFill>
                  <a:srgbClr val="FF0000"/>
                </a:solidFill>
              </a:rPr>
              <a:t>D25 </a:t>
            </a:r>
            <a:r>
              <a:rPr lang="zh-CN" altLang="en-US" sz="1800" dirty="0">
                <a:solidFill>
                  <a:srgbClr val="FF0000"/>
                </a:solidFill>
              </a:rPr>
              <a:t>模式</a:t>
            </a:r>
            <a:r>
              <a:rPr lang="en-US" altLang="zh-CN" sz="1800" dirty="0">
                <a:solidFill>
                  <a:schemeClr val="tx1"/>
                </a:solidFill>
              </a:rPr>
              <a:t>;</a:t>
            </a:r>
          </a:p>
          <a:p>
            <a:pPr>
              <a:buFont typeface="Wingdings" pitchFamily="2" charset="2"/>
              <a:buChar char="ü"/>
            </a:pPr>
            <a:r>
              <a:rPr lang="zh-CN" altLang="en-US" sz="1800" dirty="0">
                <a:solidFill>
                  <a:schemeClr val="tx1"/>
                </a:solidFill>
              </a:rPr>
              <a:t>单个差分指数为一组</a:t>
            </a:r>
            <a:r>
              <a:rPr lang="en-US" altLang="zh-CN" sz="1800" dirty="0">
                <a:solidFill>
                  <a:schemeClr val="tx1"/>
                </a:solidFill>
              </a:rPr>
              <a:t>,</a:t>
            </a:r>
            <a:r>
              <a:rPr lang="zh-CN" altLang="en-US" sz="1800" dirty="0">
                <a:solidFill>
                  <a:schemeClr val="tx1"/>
                </a:solidFill>
              </a:rPr>
              <a:t>称为</a:t>
            </a:r>
            <a:r>
              <a:rPr lang="en-US" altLang="zh-CN" sz="1800" dirty="0">
                <a:solidFill>
                  <a:srgbClr val="FF0000"/>
                </a:solidFill>
              </a:rPr>
              <a:t>D15 </a:t>
            </a:r>
            <a:r>
              <a:rPr lang="zh-CN" altLang="en-US" sz="1800" dirty="0">
                <a:solidFill>
                  <a:srgbClr val="FF0000"/>
                </a:solidFill>
              </a:rPr>
              <a:t>模式</a:t>
            </a:r>
            <a:r>
              <a:rPr lang="zh-CN" altLang="en-US" sz="1800" dirty="0">
                <a:solidFill>
                  <a:schemeClr val="tx1"/>
                </a:solidFill>
              </a:rPr>
              <a:t>。</a:t>
            </a:r>
          </a:p>
          <a:p>
            <a:r>
              <a:rPr lang="zh-CN" altLang="en-US" sz="1800" dirty="0">
                <a:solidFill>
                  <a:schemeClr val="tx1"/>
                </a:solidFill>
              </a:rPr>
              <a:t>三种模式统称为</a:t>
            </a:r>
            <a:r>
              <a:rPr lang="en-US" altLang="zh-CN" sz="1800" dirty="0">
                <a:solidFill>
                  <a:schemeClr val="tx1"/>
                </a:solidFill>
              </a:rPr>
              <a:t>AC-3 </a:t>
            </a:r>
            <a:r>
              <a:rPr lang="zh-CN" altLang="en-US" sz="1800" dirty="0">
                <a:solidFill>
                  <a:schemeClr val="tx1"/>
                </a:solidFill>
              </a:rPr>
              <a:t>的指数策略，在指数所需的数码率和频率分辨率之间提供一种折中。</a:t>
            </a:r>
            <a:r>
              <a:rPr lang="en-US" altLang="zh-CN" sz="1800" dirty="0">
                <a:solidFill>
                  <a:schemeClr val="tx1"/>
                </a:solidFill>
              </a:rPr>
              <a:t>D15 </a:t>
            </a:r>
            <a:r>
              <a:rPr lang="zh-CN" altLang="en-US" sz="1800" dirty="0">
                <a:solidFill>
                  <a:schemeClr val="tx1"/>
                </a:solidFill>
              </a:rPr>
              <a:t>模式提供最精细的频率分辨率</a:t>
            </a:r>
            <a:r>
              <a:rPr lang="en-US" altLang="zh-CN" sz="1800" dirty="0">
                <a:solidFill>
                  <a:schemeClr val="tx1"/>
                </a:solidFill>
              </a:rPr>
              <a:t>,D45 </a:t>
            </a:r>
            <a:r>
              <a:rPr lang="zh-CN" altLang="en-US" sz="1800" dirty="0">
                <a:solidFill>
                  <a:schemeClr val="tx1"/>
                </a:solidFill>
              </a:rPr>
              <a:t>模式所需的数据量最少。在各个组内的指数数目仅仅取决于指数策略</a:t>
            </a:r>
            <a:r>
              <a:rPr lang="zh-CN" altLang="en-US" sz="1800" dirty="0" smtClean="0">
                <a:solidFill>
                  <a:schemeClr val="tx1"/>
                </a:solidFill>
              </a:rPr>
              <a:t>。</a:t>
            </a:r>
            <a:endParaRPr lang="zh-CN" altLang="en-US" sz="1800" dirty="0">
              <a:solidFill>
                <a:schemeClr val="tx1"/>
              </a:solidFill>
            </a:endParaRPr>
          </a:p>
        </p:txBody>
      </p:sp>
      <p:sp>
        <p:nvSpPr>
          <p:cNvPr id="4" name="矩形 3"/>
          <p:cNvSpPr/>
          <p:nvPr/>
        </p:nvSpPr>
        <p:spPr>
          <a:xfrm>
            <a:off x="604309" y="991011"/>
            <a:ext cx="1702710" cy="400110"/>
          </a:xfrm>
          <a:prstGeom prst="rect">
            <a:avLst/>
          </a:prstGeom>
        </p:spPr>
        <p:txBody>
          <a:bodyPr wrap="none">
            <a:spAutoFit/>
          </a:bodyPr>
          <a:lstStyle/>
          <a:p>
            <a:r>
              <a:rPr lang="en-US" altLang="zh-CN" sz="2000" dirty="0" smtClean="0">
                <a:solidFill>
                  <a:srgbClr val="FF0000"/>
                </a:solidFill>
                <a:latin typeface="微软雅黑" pitchFamily="34" charset="-122"/>
                <a:ea typeface="微软雅黑" pitchFamily="34" charset="-122"/>
              </a:rPr>
              <a:t>2</a:t>
            </a:r>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谱包络编码</a:t>
            </a:r>
            <a:endParaRPr lang="zh-CN" altLang="en-US" sz="2000" dirty="0">
              <a:solidFill>
                <a:srgbClr val="FF0000"/>
              </a:solidFill>
              <a:latin typeface="微软雅黑" pitchFamily="34" charset="-122"/>
              <a:ea typeface="微软雅黑" pitchFamily="34" charset="-122"/>
            </a:endParaRPr>
          </a:p>
        </p:txBody>
      </p:sp>
      <p:sp>
        <p:nvSpPr>
          <p:cNvPr id="2" name="矩形 1"/>
          <p:cNvSpPr/>
          <p:nvPr/>
        </p:nvSpPr>
        <p:spPr>
          <a:xfrm>
            <a:off x="145019" y="1664812"/>
            <a:ext cx="5801756" cy="3831818"/>
          </a:xfrm>
          <a:prstGeom prst="rect">
            <a:avLst/>
          </a:prstGeom>
        </p:spPr>
        <p:txBody>
          <a:bodyPr wrap="square">
            <a:spAutoFit/>
          </a:bodyPr>
          <a:lstStyle/>
          <a:p>
            <a:pPr marL="285750" lvl="0" indent="-285750">
              <a:lnSpc>
                <a:spcPct val="150000"/>
              </a:lnSpc>
              <a:buFont typeface="Wingdings" pitchFamily="2" charset="2"/>
              <a:buChar char="l"/>
            </a:pPr>
            <a:r>
              <a:rPr lang="zh-CN" altLang="en-US" sz="1800" dirty="0" smtClean="0">
                <a:solidFill>
                  <a:srgbClr val="FF0000"/>
                </a:solidFill>
              </a:rPr>
              <a:t>减小</a:t>
            </a:r>
            <a:r>
              <a:rPr lang="zh-CN" altLang="en-US" sz="1800" dirty="0">
                <a:solidFill>
                  <a:srgbClr val="FF0000"/>
                </a:solidFill>
              </a:rPr>
              <a:t>指数的数码率</a:t>
            </a:r>
            <a:r>
              <a:rPr lang="zh-CN" altLang="en-US" sz="1800" dirty="0">
                <a:solidFill>
                  <a:prstClr val="black"/>
                </a:solidFill>
              </a:rPr>
              <a:t>有两种方法</a:t>
            </a:r>
            <a:r>
              <a:rPr lang="en-US" altLang="zh-CN" sz="1800" dirty="0">
                <a:solidFill>
                  <a:prstClr val="black"/>
                </a:solidFill>
              </a:rPr>
              <a:t>:</a:t>
            </a:r>
          </a:p>
          <a:p>
            <a:pPr lvl="0">
              <a:lnSpc>
                <a:spcPct val="150000"/>
              </a:lnSpc>
              <a:buFont typeface="Wingdings" pitchFamily="2" charset="2"/>
              <a:buChar char="ü"/>
            </a:pPr>
            <a:r>
              <a:rPr lang="zh-CN" altLang="en-US" sz="1800" dirty="0">
                <a:solidFill>
                  <a:prstClr val="black"/>
                </a:solidFill>
              </a:rPr>
              <a:t>第一种方法是采用</a:t>
            </a:r>
            <a:r>
              <a:rPr lang="zh-CN" altLang="en-US" sz="1800" dirty="0">
                <a:solidFill>
                  <a:srgbClr val="FF0000"/>
                </a:solidFill>
              </a:rPr>
              <a:t>差分编码发送</a:t>
            </a:r>
            <a:r>
              <a:rPr lang="en-US" altLang="zh-CN" sz="1800" dirty="0">
                <a:solidFill>
                  <a:srgbClr val="FF0000"/>
                </a:solidFill>
              </a:rPr>
              <a:t>AC-3 </a:t>
            </a:r>
            <a:r>
              <a:rPr lang="zh-CN" altLang="en-US" sz="1800" dirty="0">
                <a:solidFill>
                  <a:srgbClr val="FF0000"/>
                </a:solidFill>
              </a:rPr>
              <a:t>指数</a:t>
            </a:r>
            <a:r>
              <a:rPr lang="zh-CN" altLang="en-US" sz="1800" dirty="0">
                <a:solidFill>
                  <a:prstClr val="black"/>
                </a:solidFill>
              </a:rPr>
              <a:t>。每个音频块的第一个指数总是用</a:t>
            </a:r>
            <a:r>
              <a:rPr lang="en-US" altLang="zh-CN" sz="1800" dirty="0">
                <a:solidFill>
                  <a:prstClr val="black"/>
                </a:solidFill>
              </a:rPr>
              <a:t>4bit </a:t>
            </a:r>
            <a:r>
              <a:rPr lang="zh-CN" altLang="en-US" sz="1800" dirty="0">
                <a:solidFill>
                  <a:prstClr val="black"/>
                </a:solidFill>
              </a:rPr>
              <a:t>的绝对值</a:t>
            </a:r>
            <a:r>
              <a:rPr lang="en-US" altLang="zh-CN" sz="1800" dirty="0">
                <a:solidFill>
                  <a:prstClr val="black"/>
                </a:solidFill>
              </a:rPr>
              <a:t>,</a:t>
            </a:r>
            <a:r>
              <a:rPr lang="zh-CN" altLang="en-US" sz="1800" dirty="0">
                <a:solidFill>
                  <a:prstClr val="black"/>
                </a:solidFill>
              </a:rPr>
              <a:t>范围从</a:t>
            </a:r>
            <a:r>
              <a:rPr lang="en-US" altLang="zh-CN" sz="1800" dirty="0">
                <a:solidFill>
                  <a:prstClr val="black"/>
                </a:solidFill>
              </a:rPr>
              <a:t>0 ~15,</a:t>
            </a:r>
            <a:r>
              <a:rPr lang="zh-CN" altLang="en-US" sz="1800" dirty="0">
                <a:solidFill>
                  <a:prstClr val="black"/>
                </a:solidFill>
              </a:rPr>
              <a:t>这个值指明第一个</a:t>
            </a:r>
            <a:r>
              <a:rPr lang="en-US" altLang="zh-CN" sz="1800" dirty="0">
                <a:solidFill>
                  <a:prstClr val="black"/>
                </a:solidFill>
              </a:rPr>
              <a:t>(</a:t>
            </a:r>
            <a:r>
              <a:rPr lang="zh-CN" altLang="en-US" sz="1800" dirty="0">
                <a:solidFill>
                  <a:prstClr val="black"/>
                </a:solidFill>
              </a:rPr>
              <a:t>直流项</a:t>
            </a:r>
            <a:r>
              <a:rPr lang="en-US" altLang="zh-CN" sz="1800" dirty="0">
                <a:solidFill>
                  <a:prstClr val="black"/>
                </a:solidFill>
              </a:rPr>
              <a:t>)</a:t>
            </a:r>
            <a:r>
              <a:rPr lang="zh-CN" altLang="en-US" sz="1800" dirty="0">
                <a:solidFill>
                  <a:prstClr val="black"/>
                </a:solidFill>
              </a:rPr>
              <a:t>变换系数的前导</a:t>
            </a:r>
            <a:r>
              <a:rPr lang="en-US" altLang="zh-CN" sz="1800" dirty="0">
                <a:solidFill>
                  <a:prstClr val="black"/>
                </a:solidFill>
              </a:rPr>
              <a:t>0 </a:t>
            </a:r>
            <a:r>
              <a:rPr lang="zh-CN" altLang="en-US" sz="1800" dirty="0">
                <a:solidFill>
                  <a:prstClr val="black"/>
                </a:solidFill>
              </a:rPr>
              <a:t>的个数</a:t>
            </a:r>
            <a:r>
              <a:rPr lang="en-US" altLang="zh-CN" sz="1800" dirty="0">
                <a:solidFill>
                  <a:prstClr val="black"/>
                </a:solidFill>
              </a:rPr>
              <a:t>,</a:t>
            </a:r>
            <a:r>
              <a:rPr lang="zh-CN" altLang="en-US" sz="1800" dirty="0">
                <a:solidFill>
                  <a:prstClr val="black"/>
                </a:solidFill>
              </a:rPr>
              <a:t>后续的</a:t>
            </a:r>
            <a:r>
              <a:rPr lang="en-US" altLang="zh-CN" sz="1800" dirty="0">
                <a:solidFill>
                  <a:prstClr val="black"/>
                </a:solidFill>
              </a:rPr>
              <a:t>(</a:t>
            </a:r>
            <a:r>
              <a:rPr lang="zh-CN" altLang="en-US" sz="1800" dirty="0">
                <a:solidFill>
                  <a:prstClr val="black"/>
                </a:solidFill>
              </a:rPr>
              <a:t>频率升高方向</a:t>
            </a:r>
            <a:r>
              <a:rPr lang="en-US" altLang="zh-CN" sz="1800" dirty="0">
                <a:solidFill>
                  <a:prstClr val="black"/>
                </a:solidFill>
              </a:rPr>
              <a:t>)</a:t>
            </a:r>
            <a:r>
              <a:rPr lang="zh-CN" altLang="en-US" sz="1800" dirty="0">
                <a:solidFill>
                  <a:prstClr val="black"/>
                </a:solidFill>
              </a:rPr>
              <a:t>指数的发送采用差分值。</a:t>
            </a:r>
          </a:p>
          <a:p>
            <a:pPr lvl="0">
              <a:lnSpc>
                <a:spcPct val="150000"/>
              </a:lnSpc>
              <a:buFont typeface="Wingdings" pitchFamily="2" charset="2"/>
              <a:buChar char="ü"/>
            </a:pPr>
            <a:r>
              <a:rPr lang="zh-CN" altLang="en-US" sz="1800" dirty="0">
                <a:solidFill>
                  <a:prstClr val="black"/>
                </a:solidFill>
              </a:rPr>
              <a:t>第二种方法是尽量在</a:t>
            </a:r>
            <a:r>
              <a:rPr lang="zh-CN" altLang="en-US" sz="1800" dirty="0">
                <a:solidFill>
                  <a:srgbClr val="FF0000"/>
                </a:solidFill>
              </a:rPr>
              <a:t>一个帧内的</a:t>
            </a:r>
            <a:r>
              <a:rPr lang="en-US" altLang="zh-CN" sz="1800" dirty="0">
                <a:solidFill>
                  <a:srgbClr val="FF0000"/>
                </a:solidFill>
              </a:rPr>
              <a:t>6</a:t>
            </a:r>
            <a:r>
              <a:rPr lang="zh-CN" altLang="en-US" sz="1800" dirty="0">
                <a:solidFill>
                  <a:srgbClr val="FF0000"/>
                </a:solidFill>
              </a:rPr>
              <a:t>个音频块共用一个指数集</a:t>
            </a:r>
            <a:r>
              <a:rPr lang="en-US" altLang="zh-CN" sz="1800" dirty="0">
                <a:solidFill>
                  <a:prstClr val="black"/>
                </a:solidFill>
              </a:rPr>
              <a:t>,</a:t>
            </a:r>
            <a:r>
              <a:rPr lang="zh-CN" altLang="en-US" sz="1800" dirty="0">
                <a:solidFill>
                  <a:prstClr val="black"/>
                </a:solidFill>
              </a:rPr>
              <a:t>在各个块的指数集相差不大时可以采用</a:t>
            </a:r>
            <a:r>
              <a:rPr lang="en-US" altLang="zh-CN" sz="1800" dirty="0">
                <a:solidFill>
                  <a:prstClr val="black"/>
                </a:solidFill>
              </a:rPr>
              <a:t>,</a:t>
            </a:r>
            <a:r>
              <a:rPr lang="zh-CN" altLang="en-US" sz="1800" dirty="0">
                <a:solidFill>
                  <a:prstClr val="black"/>
                </a:solidFill>
              </a:rPr>
              <a:t>只需在第</a:t>
            </a:r>
            <a:r>
              <a:rPr lang="en-US" altLang="zh-CN" sz="1800" dirty="0">
                <a:solidFill>
                  <a:prstClr val="black"/>
                </a:solidFill>
              </a:rPr>
              <a:t>1 </a:t>
            </a:r>
            <a:r>
              <a:rPr lang="zh-CN" altLang="en-US" sz="1800" dirty="0">
                <a:solidFill>
                  <a:prstClr val="black"/>
                </a:solidFill>
              </a:rPr>
              <a:t>块传送该指数集</a:t>
            </a:r>
            <a:r>
              <a:rPr lang="en-US" altLang="zh-CN" sz="1800" dirty="0">
                <a:solidFill>
                  <a:prstClr val="black"/>
                </a:solidFill>
              </a:rPr>
              <a:t>,</a:t>
            </a:r>
            <a:r>
              <a:rPr lang="zh-CN" altLang="en-US" sz="1800" dirty="0">
                <a:solidFill>
                  <a:prstClr val="black"/>
                </a:solidFill>
              </a:rPr>
              <a:t>后面的第</a:t>
            </a:r>
            <a:r>
              <a:rPr lang="en-US" altLang="zh-CN" sz="1800" dirty="0">
                <a:solidFill>
                  <a:prstClr val="black"/>
                </a:solidFill>
              </a:rPr>
              <a:t>2 ~6 </a:t>
            </a:r>
            <a:r>
              <a:rPr lang="zh-CN" altLang="en-US" sz="1800" dirty="0">
                <a:solidFill>
                  <a:prstClr val="black"/>
                </a:solidFill>
              </a:rPr>
              <a:t>块共享第</a:t>
            </a:r>
            <a:r>
              <a:rPr lang="en-US" altLang="zh-CN" sz="1800" dirty="0">
                <a:solidFill>
                  <a:prstClr val="black"/>
                </a:solidFill>
              </a:rPr>
              <a:t>1 </a:t>
            </a:r>
            <a:r>
              <a:rPr lang="zh-CN" altLang="en-US" sz="1800" dirty="0">
                <a:solidFill>
                  <a:prstClr val="black"/>
                </a:solidFill>
              </a:rPr>
              <a:t>块的指数集</a:t>
            </a:r>
            <a:r>
              <a:rPr lang="en-US" altLang="zh-CN" sz="1800" dirty="0">
                <a:solidFill>
                  <a:prstClr val="black"/>
                </a:solidFill>
              </a:rPr>
              <a:t>,</a:t>
            </a:r>
            <a:r>
              <a:rPr lang="zh-CN" altLang="en-US" sz="1800" dirty="0">
                <a:solidFill>
                  <a:prstClr val="black"/>
                </a:solidFill>
              </a:rPr>
              <a:t>使得指数集编码的数码率减为原来的</a:t>
            </a:r>
            <a:r>
              <a:rPr lang="en-US" altLang="zh-CN" sz="1800" dirty="0">
                <a:solidFill>
                  <a:prstClr val="black"/>
                </a:solidFill>
              </a:rPr>
              <a:t>1/6</a:t>
            </a:r>
            <a:endParaRPr lang="zh-CN" altLang="en-US" sz="1800" dirty="0">
              <a:solidFill>
                <a:prstClr val="black"/>
              </a:solidFill>
            </a:endParaRPr>
          </a:p>
        </p:txBody>
      </p:sp>
      <p:cxnSp>
        <p:nvCxnSpPr>
          <p:cNvPr id="18" name="直接连接符 17"/>
          <p:cNvCxnSpPr/>
          <p:nvPr/>
        </p:nvCxnSpPr>
        <p:spPr>
          <a:xfrm>
            <a:off x="5946775" y="1585148"/>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112379958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84341" y="1683774"/>
            <a:ext cx="451289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chemeClr val="tx1"/>
                </a:solidFill>
              </a:rPr>
              <a:t>功能</a:t>
            </a:r>
            <a:r>
              <a:rPr lang="zh-CN" altLang="en-US" dirty="0">
                <a:solidFill>
                  <a:schemeClr val="tx1"/>
                </a:solidFill>
              </a:rPr>
              <a:t>：按照谱包络编码输出的信息确定尾数编码所需要的比特数</a:t>
            </a:r>
            <a:r>
              <a:rPr lang="en-US" altLang="zh-CN" dirty="0">
                <a:solidFill>
                  <a:schemeClr val="tx1"/>
                </a:solidFill>
              </a:rPr>
              <a:t>,</a:t>
            </a:r>
            <a:r>
              <a:rPr lang="zh-CN" altLang="en-US" dirty="0">
                <a:solidFill>
                  <a:schemeClr val="tx1"/>
                </a:solidFill>
              </a:rPr>
              <a:t>将可分配的比特按最佳的方式分配给各个尾数。</a:t>
            </a:r>
          </a:p>
          <a:p>
            <a:r>
              <a:rPr lang="zh-CN" altLang="en-US" dirty="0">
                <a:solidFill>
                  <a:srgbClr val="FF0000"/>
                </a:solidFill>
              </a:rPr>
              <a:t>分配给各个不同值的比特数由比特分配程序来确定</a:t>
            </a:r>
            <a:r>
              <a:rPr lang="zh-CN" altLang="en-US" dirty="0">
                <a:solidFill>
                  <a:schemeClr val="tx1"/>
                </a:solidFill>
              </a:rPr>
              <a:t>。在编码器和解码器中运行同样的核心比特分配程序</a:t>
            </a:r>
            <a:r>
              <a:rPr lang="en-US" altLang="zh-CN" dirty="0">
                <a:solidFill>
                  <a:schemeClr val="tx1"/>
                </a:solidFill>
              </a:rPr>
              <a:t>,</a:t>
            </a:r>
            <a:r>
              <a:rPr lang="zh-CN" altLang="en-US" dirty="0">
                <a:solidFill>
                  <a:schemeClr val="tx1"/>
                </a:solidFill>
              </a:rPr>
              <a:t>所以各自产生相同的比特分配。</a:t>
            </a:r>
          </a:p>
        </p:txBody>
      </p:sp>
      <p:sp>
        <p:nvSpPr>
          <p:cNvPr id="4" name="矩形 3"/>
          <p:cNvSpPr/>
          <p:nvPr/>
        </p:nvSpPr>
        <p:spPr>
          <a:xfrm>
            <a:off x="604309" y="991011"/>
            <a:ext cx="1446230"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3)</a:t>
            </a:r>
            <a:r>
              <a:rPr lang="zh-CN" altLang="en-US" sz="2000" dirty="0">
                <a:solidFill>
                  <a:srgbClr val="FF0000"/>
                </a:solidFill>
                <a:latin typeface="微软雅黑" pitchFamily="34" charset="-122"/>
                <a:ea typeface="微软雅黑" pitchFamily="34" charset="-122"/>
              </a:rPr>
              <a:t>比特分配</a:t>
            </a:r>
            <a:endParaRPr lang="zh-CN" altLang="en-US" sz="2000" dirty="0">
              <a:solidFill>
                <a:srgbClr val="FF0000"/>
              </a:solidFill>
              <a:latin typeface="微软雅黑" pitchFamily="34" charset="-122"/>
              <a:ea typeface="微软雅黑" pitchFamily="34" charset="-122"/>
            </a:endParaRPr>
          </a:p>
        </p:txBody>
      </p:sp>
      <p:sp>
        <p:nvSpPr>
          <p:cNvPr id="17" name="文本占位符 6"/>
          <p:cNvSpPr txBox="1">
            <a:spLocks/>
          </p:cNvSpPr>
          <p:nvPr/>
        </p:nvSpPr>
        <p:spPr>
          <a:xfrm>
            <a:off x="4879975" y="1694444"/>
            <a:ext cx="7010399"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功能：按照比特分配程序确定的比特数</a:t>
            </a:r>
            <a:r>
              <a:rPr lang="zh-CN" altLang="en-US" dirty="0">
                <a:solidFill>
                  <a:srgbClr val="FF0000"/>
                </a:solidFill>
              </a:rPr>
              <a:t>对尾数进行量化</a:t>
            </a:r>
            <a:r>
              <a:rPr lang="zh-CN" altLang="en-US" dirty="0">
                <a:solidFill>
                  <a:schemeClr val="tx1"/>
                </a:solidFill>
              </a:rPr>
              <a:t>。分配给每个尾数的比特数可由一张对照表查到。</a:t>
            </a:r>
          </a:p>
          <a:p>
            <a:r>
              <a:rPr lang="zh-CN" altLang="en-US" dirty="0">
                <a:solidFill>
                  <a:schemeClr val="tx1"/>
                </a:solidFill>
              </a:rPr>
              <a:t>对照表是按输入信号的功率谱密度</a:t>
            </a:r>
            <a:r>
              <a:rPr lang="en-US" altLang="zh-CN" dirty="0">
                <a:solidFill>
                  <a:schemeClr val="tx1"/>
                </a:solidFill>
              </a:rPr>
              <a:t>(PSD)</a:t>
            </a:r>
            <a:r>
              <a:rPr lang="zh-CN" altLang="en-US" dirty="0">
                <a:solidFill>
                  <a:schemeClr val="tx1"/>
                </a:solidFill>
              </a:rPr>
              <a:t>和估计的噪声电平阈值建立的。</a:t>
            </a:r>
            <a:r>
              <a:rPr lang="en-US" altLang="zh-CN" dirty="0">
                <a:solidFill>
                  <a:schemeClr val="tx1"/>
                </a:solidFill>
              </a:rPr>
              <a:t>PSDS </a:t>
            </a:r>
            <a:r>
              <a:rPr lang="zh-CN" altLang="en-US" dirty="0">
                <a:solidFill>
                  <a:schemeClr val="tx1"/>
                </a:solidFill>
              </a:rPr>
              <a:t>可在细颗粒均匀频率尺度上计算</a:t>
            </a:r>
            <a:r>
              <a:rPr lang="en-US" altLang="zh-CN" dirty="0">
                <a:solidFill>
                  <a:schemeClr val="tx1"/>
                </a:solidFill>
              </a:rPr>
              <a:t>,</a:t>
            </a:r>
            <a:r>
              <a:rPr lang="zh-CN" altLang="en-US" dirty="0">
                <a:solidFill>
                  <a:schemeClr val="tx1"/>
                </a:solidFill>
              </a:rPr>
              <a:t>估计的噪声电平阈值在粗颗粒</a:t>
            </a:r>
            <a:r>
              <a:rPr lang="en-US" altLang="zh-CN" dirty="0">
                <a:solidFill>
                  <a:schemeClr val="tx1"/>
                </a:solidFill>
              </a:rPr>
              <a:t>(</a:t>
            </a:r>
            <a:r>
              <a:rPr lang="zh-CN" altLang="en-US" dirty="0">
                <a:solidFill>
                  <a:schemeClr val="tx1"/>
                </a:solidFill>
              </a:rPr>
              <a:t>按频段</a:t>
            </a:r>
            <a:r>
              <a:rPr lang="en-US" altLang="zh-CN" dirty="0">
                <a:solidFill>
                  <a:schemeClr val="tx1"/>
                </a:solidFill>
              </a:rPr>
              <a:t>)</a:t>
            </a:r>
            <a:r>
              <a:rPr lang="zh-CN" altLang="en-US" dirty="0">
                <a:solidFill>
                  <a:schemeClr val="tx1"/>
                </a:solidFill>
              </a:rPr>
              <a:t>频率尺度上计算。</a:t>
            </a:r>
          </a:p>
          <a:p>
            <a:r>
              <a:rPr lang="zh-CN" altLang="en-US" dirty="0">
                <a:solidFill>
                  <a:srgbClr val="FF0000"/>
                </a:solidFill>
              </a:rPr>
              <a:t>对某个声道的比特分配的结果具有谱的粒度</a:t>
            </a:r>
            <a:r>
              <a:rPr lang="en-US" altLang="zh-CN" dirty="0">
                <a:solidFill>
                  <a:srgbClr val="FF0000"/>
                </a:solidFill>
              </a:rPr>
              <a:t>,</a:t>
            </a:r>
            <a:r>
              <a:rPr lang="zh-CN" altLang="en-US" dirty="0">
                <a:solidFill>
                  <a:srgbClr val="FF0000"/>
                </a:solidFill>
              </a:rPr>
              <a:t>它对应于所用的指数策略</a:t>
            </a:r>
            <a:r>
              <a:rPr lang="zh-CN" altLang="en-US" dirty="0">
                <a:solidFill>
                  <a:schemeClr val="tx1"/>
                </a:solidFill>
              </a:rPr>
              <a:t>。具体地说</a:t>
            </a:r>
            <a:r>
              <a:rPr lang="en-US" altLang="zh-CN" dirty="0">
                <a:solidFill>
                  <a:schemeClr val="tx1"/>
                </a:solidFill>
              </a:rPr>
              <a:t>,</a:t>
            </a:r>
            <a:r>
              <a:rPr lang="zh-CN" altLang="en-US" dirty="0">
                <a:solidFill>
                  <a:schemeClr val="tx1"/>
                </a:solidFill>
              </a:rPr>
              <a:t>在</a:t>
            </a:r>
            <a:r>
              <a:rPr lang="en-US" altLang="zh-CN" dirty="0">
                <a:solidFill>
                  <a:srgbClr val="FF0000"/>
                </a:solidFill>
              </a:rPr>
              <a:t>D15 </a:t>
            </a:r>
            <a:r>
              <a:rPr lang="zh-CN" altLang="en-US" dirty="0">
                <a:solidFill>
                  <a:srgbClr val="FF0000"/>
                </a:solidFill>
              </a:rPr>
              <a:t>模式</a:t>
            </a:r>
            <a:r>
              <a:rPr lang="zh-CN" altLang="en-US" dirty="0">
                <a:solidFill>
                  <a:schemeClr val="tx1"/>
                </a:solidFill>
              </a:rPr>
              <a:t>的指数集中的</a:t>
            </a:r>
            <a:r>
              <a:rPr lang="zh-CN" altLang="en-US" dirty="0">
                <a:solidFill>
                  <a:srgbClr val="FF0000"/>
                </a:solidFill>
              </a:rPr>
              <a:t>每个尾数</a:t>
            </a:r>
            <a:r>
              <a:rPr lang="zh-CN" altLang="en-US" dirty="0">
                <a:solidFill>
                  <a:schemeClr val="tx1"/>
                </a:solidFill>
              </a:rPr>
              <a:t>都要分别计算比特分配</a:t>
            </a:r>
            <a:r>
              <a:rPr lang="en-US" altLang="zh-CN" dirty="0">
                <a:solidFill>
                  <a:schemeClr val="tx1"/>
                </a:solidFill>
              </a:rPr>
              <a:t>,</a:t>
            </a:r>
            <a:r>
              <a:rPr lang="zh-CN" altLang="en-US" dirty="0">
                <a:solidFill>
                  <a:schemeClr val="tx1"/>
                </a:solidFill>
              </a:rPr>
              <a:t>在</a:t>
            </a:r>
            <a:r>
              <a:rPr lang="en-US" altLang="zh-CN" dirty="0">
                <a:solidFill>
                  <a:srgbClr val="FF0000"/>
                </a:solidFill>
              </a:rPr>
              <a:t>D25 </a:t>
            </a:r>
            <a:r>
              <a:rPr lang="zh-CN" altLang="en-US" dirty="0">
                <a:solidFill>
                  <a:srgbClr val="FF0000"/>
                </a:solidFill>
              </a:rPr>
              <a:t>模式</a:t>
            </a:r>
            <a:r>
              <a:rPr lang="zh-CN" altLang="en-US" dirty="0">
                <a:solidFill>
                  <a:schemeClr val="tx1"/>
                </a:solidFill>
              </a:rPr>
              <a:t>的指数集中的</a:t>
            </a:r>
            <a:r>
              <a:rPr lang="zh-CN" altLang="en-US" dirty="0">
                <a:solidFill>
                  <a:srgbClr val="FF0000"/>
                </a:solidFill>
              </a:rPr>
              <a:t>每</a:t>
            </a:r>
            <a:r>
              <a:rPr lang="en-US" altLang="zh-CN" dirty="0">
                <a:solidFill>
                  <a:srgbClr val="FF0000"/>
                </a:solidFill>
              </a:rPr>
              <a:t>2 </a:t>
            </a:r>
            <a:r>
              <a:rPr lang="zh-CN" altLang="en-US" dirty="0">
                <a:solidFill>
                  <a:srgbClr val="FF0000"/>
                </a:solidFill>
              </a:rPr>
              <a:t>个</a:t>
            </a:r>
            <a:r>
              <a:rPr lang="zh-CN" altLang="en-US" dirty="0">
                <a:solidFill>
                  <a:schemeClr val="tx1"/>
                </a:solidFill>
              </a:rPr>
              <a:t>尾数都要分别计算比特分配</a:t>
            </a:r>
            <a:r>
              <a:rPr lang="en-US" altLang="zh-CN" dirty="0">
                <a:solidFill>
                  <a:schemeClr val="tx1"/>
                </a:solidFill>
              </a:rPr>
              <a:t>,</a:t>
            </a:r>
            <a:r>
              <a:rPr lang="zh-CN" altLang="en-US" dirty="0">
                <a:solidFill>
                  <a:schemeClr val="tx1"/>
                </a:solidFill>
              </a:rPr>
              <a:t>在</a:t>
            </a:r>
            <a:r>
              <a:rPr lang="en-US" altLang="zh-CN" dirty="0">
                <a:solidFill>
                  <a:srgbClr val="FF0000"/>
                </a:solidFill>
              </a:rPr>
              <a:t>D45 </a:t>
            </a:r>
            <a:r>
              <a:rPr lang="zh-CN" altLang="en-US" dirty="0">
                <a:solidFill>
                  <a:srgbClr val="FF0000"/>
                </a:solidFill>
              </a:rPr>
              <a:t>模式</a:t>
            </a:r>
            <a:r>
              <a:rPr lang="zh-CN" altLang="en-US" dirty="0">
                <a:solidFill>
                  <a:schemeClr val="tx1"/>
                </a:solidFill>
              </a:rPr>
              <a:t>的指数集中的</a:t>
            </a:r>
            <a:r>
              <a:rPr lang="zh-CN" altLang="en-US" dirty="0">
                <a:solidFill>
                  <a:srgbClr val="FF0000"/>
                </a:solidFill>
              </a:rPr>
              <a:t>每</a:t>
            </a:r>
            <a:r>
              <a:rPr lang="en-US" altLang="zh-CN" dirty="0">
                <a:solidFill>
                  <a:srgbClr val="FF0000"/>
                </a:solidFill>
              </a:rPr>
              <a:t>4 </a:t>
            </a:r>
            <a:r>
              <a:rPr lang="zh-CN" altLang="en-US" dirty="0">
                <a:solidFill>
                  <a:srgbClr val="FF0000"/>
                </a:solidFill>
              </a:rPr>
              <a:t>个</a:t>
            </a:r>
            <a:r>
              <a:rPr lang="zh-CN" altLang="en-US" dirty="0">
                <a:solidFill>
                  <a:schemeClr val="tx1"/>
                </a:solidFill>
              </a:rPr>
              <a:t>尾数都要分别计算比特分配。</a:t>
            </a:r>
          </a:p>
        </p:txBody>
      </p:sp>
      <p:sp>
        <p:nvSpPr>
          <p:cNvPr id="18" name="矩形 17"/>
          <p:cNvSpPr/>
          <p:nvPr/>
        </p:nvSpPr>
        <p:spPr>
          <a:xfrm>
            <a:off x="6403975" y="991011"/>
            <a:ext cx="1446230"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4)</a:t>
            </a:r>
            <a:r>
              <a:rPr lang="zh-CN" altLang="en-US" sz="2000" dirty="0">
                <a:solidFill>
                  <a:srgbClr val="FF0000"/>
                </a:solidFill>
                <a:latin typeface="微软雅黑" pitchFamily="34" charset="-122"/>
                <a:ea typeface="微软雅黑" pitchFamily="34" charset="-122"/>
              </a:rPr>
              <a:t>尾数量化</a:t>
            </a:r>
            <a:endParaRPr lang="zh-CN" altLang="en-US" sz="2000" dirty="0">
              <a:solidFill>
                <a:srgbClr val="FF0000"/>
              </a:solidFill>
              <a:latin typeface="微软雅黑" pitchFamily="34" charset="-122"/>
              <a:ea typeface="微软雅黑" pitchFamily="34" charset="-122"/>
            </a:endParaRPr>
          </a:p>
        </p:txBody>
      </p:sp>
      <p:cxnSp>
        <p:nvCxnSpPr>
          <p:cNvPr id="19" name="直接连接符 18"/>
          <p:cNvCxnSpPr/>
          <p:nvPr/>
        </p:nvCxnSpPr>
        <p:spPr>
          <a:xfrm>
            <a:off x="4727575" y="1571136"/>
            <a:ext cx="17707" cy="4332956"/>
          </a:xfrm>
          <a:prstGeom prst="line">
            <a:avLst/>
          </a:prstGeom>
          <a:noFill/>
          <a:ln w="28575" cap="flat" cmpd="sng" algn="ctr">
            <a:solidFill>
              <a:srgbClr val="A6B727"/>
            </a:solidFill>
            <a:prstDash val="sysDash"/>
            <a:miter lim="800000"/>
          </a:ln>
          <a:effectLst/>
        </p:spPr>
      </p:cxnSp>
    </p:spTree>
    <p:extLst>
      <p:ext uri="{BB962C8B-B14F-4D97-AF65-F5344CB8AC3E}">
        <p14:creationId xmlns:p14="http://schemas.microsoft.com/office/powerpoint/2010/main" val="2787239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 grpId="0"/>
      <p:bldP spid="17" grpId="0"/>
      <p:bldP spid="1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367079" y="1662830"/>
            <a:ext cx="1137089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tx1"/>
                </a:solidFill>
              </a:rPr>
              <a:t>在对多声道音频节目编码时</a:t>
            </a:r>
            <a:r>
              <a:rPr lang="en-US" altLang="zh-CN" sz="1800" dirty="0">
                <a:solidFill>
                  <a:schemeClr val="tx1"/>
                </a:solidFill>
              </a:rPr>
              <a:t>,</a:t>
            </a:r>
            <a:r>
              <a:rPr lang="zh-CN" altLang="en-US" sz="1800" dirty="0">
                <a:solidFill>
                  <a:schemeClr val="tx1"/>
                </a:solidFill>
              </a:rPr>
              <a:t>利用</a:t>
            </a:r>
            <a:r>
              <a:rPr lang="zh-CN" altLang="en-US" sz="1800" dirty="0">
                <a:solidFill>
                  <a:srgbClr val="FF0000"/>
                </a:solidFill>
              </a:rPr>
              <a:t>声道组合</a:t>
            </a:r>
            <a:r>
              <a:rPr lang="zh-CN" altLang="en-US" sz="1800" dirty="0">
                <a:solidFill>
                  <a:schemeClr val="tx1"/>
                </a:solidFill>
              </a:rPr>
              <a:t>技术可以进一步降低数码率。</a:t>
            </a:r>
          </a:p>
          <a:p>
            <a:r>
              <a:rPr lang="zh-CN" altLang="en-US" sz="1800" dirty="0">
                <a:solidFill>
                  <a:schemeClr val="tx1"/>
                </a:solidFill>
              </a:rPr>
              <a:t>组合利用了人耳对调频定位的特性。人的听觉系统可以</a:t>
            </a:r>
            <a:r>
              <a:rPr lang="zh-CN" altLang="en-US" sz="1800" dirty="0">
                <a:solidFill>
                  <a:srgbClr val="FF0000"/>
                </a:solidFill>
              </a:rPr>
              <a:t>跟随低频声音的各个波形</a:t>
            </a:r>
            <a:r>
              <a:rPr lang="en-US" altLang="zh-CN" sz="1800" dirty="0">
                <a:solidFill>
                  <a:srgbClr val="FF0000"/>
                </a:solidFill>
              </a:rPr>
              <a:t>,</a:t>
            </a:r>
            <a:r>
              <a:rPr lang="zh-CN" altLang="en-US" sz="1800" dirty="0">
                <a:solidFill>
                  <a:srgbClr val="FF0000"/>
                </a:solidFill>
              </a:rPr>
              <a:t>并基于相位差来定位</a:t>
            </a:r>
            <a:r>
              <a:rPr lang="zh-CN" altLang="en-US" sz="1800" dirty="0">
                <a:solidFill>
                  <a:schemeClr val="tx1"/>
                </a:solidFill>
              </a:rPr>
              <a:t>。</a:t>
            </a:r>
          </a:p>
          <a:p>
            <a:r>
              <a:rPr lang="zh-CN" altLang="en-US" sz="1800" dirty="0">
                <a:solidFill>
                  <a:schemeClr val="tx1"/>
                </a:solidFill>
              </a:rPr>
              <a:t>对于高频声音</a:t>
            </a:r>
            <a:r>
              <a:rPr lang="en-US" altLang="zh-CN" sz="1800" dirty="0">
                <a:solidFill>
                  <a:schemeClr val="tx1"/>
                </a:solidFill>
              </a:rPr>
              <a:t>,</a:t>
            </a:r>
            <a:r>
              <a:rPr lang="zh-CN" altLang="en-US" sz="1800" dirty="0">
                <a:solidFill>
                  <a:schemeClr val="tx1"/>
                </a:solidFill>
              </a:rPr>
              <a:t>由于生理带宽的限制使得听觉系统只能</a:t>
            </a:r>
            <a:r>
              <a:rPr lang="zh-CN" altLang="en-US" sz="1800" dirty="0">
                <a:solidFill>
                  <a:srgbClr val="FF0000"/>
                </a:solidFill>
              </a:rPr>
              <a:t>跟随高频信号的包络</a:t>
            </a:r>
            <a:r>
              <a:rPr lang="en-US" altLang="zh-CN" sz="1800" dirty="0">
                <a:solidFill>
                  <a:schemeClr val="tx1"/>
                </a:solidFill>
              </a:rPr>
              <a:t>,</a:t>
            </a:r>
            <a:r>
              <a:rPr lang="zh-CN" altLang="en-US" sz="1800" dirty="0">
                <a:solidFill>
                  <a:schemeClr val="tx1"/>
                </a:solidFill>
              </a:rPr>
              <a:t>而不是具体的波形。</a:t>
            </a:r>
            <a:r>
              <a:rPr lang="zh-CN" altLang="en-US" sz="1800" dirty="0">
                <a:solidFill>
                  <a:srgbClr val="FF0000"/>
                </a:solidFill>
              </a:rPr>
              <a:t>组合技术只用于高频信号</a:t>
            </a:r>
            <a:r>
              <a:rPr lang="zh-CN" altLang="en-US" sz="1800" dirty="0" smtClean="0">
                <a:solidFill>
                  <a:schemeClr val="tx1"/>
                </a:solidFill>
              </a:rPr>
              <a:t>。</a:t>
            </a:r>
            <a:endParaRPr lang="en-US" altLang="zh-CN" sz="1800" dirty="0" smtClean="0">
              <a:solidFill>
                <a:schemeClr val="tx1"/>
              </a:solidFill>
            </a:endParaRPr>
          </a:p>
          <a:p>
            <a:pPr lvl="0"/>
            <a:r>
              <a:rPr lang="zh-CN" altLang="en-US" sz="1800" dirty="0">
                <a:solidFill>
                  <a:schemeClr val="tx1"/>
                </a:solidFill>
              </a:rPr>
              <a:t>通过组合将包括在组合声道中的几个声道的变换系数加以</a:t>
            </a:r>
            <a:r>
              <a:rPr lang="zh-CN" altLang="en-US" sz="1800" dirty="0">
                <a:solidFill>
                  <a:srgbClr val="FF0000"/>
                </a:solidFill>
              </a:rPr>
              <a:t>平均</a:t>
            </a:r>
            <a:r>
              <a:rPr lang="zh-CN" altLang="en-US" sz="1800" dirty="0" smtClean="0">
                <a:solidFill>
                  <a:srgbClr val="FF0000"/>
                </a:solidFill>
              </a:rPr>
              <a:t>。</a:t>
            </a:r>
            <a:endParaRPr lang="en-US" altLang="zh-CN" sz="1800" dirty="0" smtClean="0">
              <a:solidFill>
                <a:srgbClr val="FF0000"/>
              </a:solidFill>
            </a:endParaRPr>
          </a:p>
          <a:p>
            <a:pPr marL="285750" lvl="0" indent="-285750">
              <a:lnSpc>
                <a:spcPct val="150000"/>
              </a:lnSpc>
            </a:pPr>
            <a:r>
              <a:rPr lang="zh-CN" altLang="en-US" sz="1800" dirty="0">
                <a:solidFill>
                  <a:schemeClr val="tx1"/>
                </a:solidFill>
              </a:rPr>
              <a:t>各个被组合的声道有一个特有的组合坐标集合</a:t>
            </a:r>
            <a:r>
              <a:rPr lang="en-US" altLang="zh-CN" sz="1800" dirty="0">
                <a:solidFill>
                  <a:schemeClr val="tx1"/>
                </a:solidFill>
              </a:rPr>
              <a:t>,</a:t>
            </a:r>
            <a:r>
              <a:rPr lang="zh-CN" altLang="en-US" sz="1800" dirty="0">
                <a:solidFill>
                  <a:schemeClr val="tx1"/>
                </a:solidFill>
              </a:rPr>
              <a:t>可用来保留原始声道的高频包络。组合过程仅发生在规定的组合频率之上。</a:t>
            </a:r>
          </a:p>
          <a:p>
            <a:pPr marL="285750" lvl="0" indent="-285750">
              <a:lnSpc>
                <a:spcPct val="150000"/>
              </a:lnSpc>
            </a:pPr>
            <a:r>
              <a:rPr lang="zh-CN" altLang="en-US" sz="1800" dirty="0">
                <a:solidFill>
                  <a:schemeClr val="tx1"/>
                </a:solidFill>
              </a:rPr>
              <a:t>解码器将组合声道转换成各个单独的声道</a:t>
            </a:r>
            <a:r>
              <a:rPr lang="en-US" altLang="zh-CN" sz="1800" dirty="0">
                <a:solidFill>
                  <a:schemeClr val="tx1"/>
                </a:solidFill>
              </a:rPr>
              <a:t>,</a:t>
            </a:r>
            <a:r>
              <a:rPr lang="zh-CN" altLang="en-US" sz="1800" dirty="0">
                <a:solidFill>
                  <a:schemeClr val="tx1"/>
                </a:solidFill>
              </a:rPr>
              <a:t>只要用那个声道的组合坐标和频率子带乘以组合声道变换系数的值</a:t>
            </a:r>
          </a:p>
          <a:p>
            <a:pPr lvl="0"/>
            <a:endParaRPr lang="zh-CN" altLang="en-US" sz="1800" dirty="0">
              <a:solidFill>
                <a:srgbClr val="FF0000"/>
              </a:solidFill>
            </a:endParaRPr>
          </a:p>
          <a:p>
            <a:endParaRPr lang="zh-CN" altLang="en-US" sz="1800" dirty="0">
              <a:solidFill>
                <a:schemeClr val="tx1"/>
              </a:solidFill>
            </a:endParaRPr>
          </a:p>
        </p:txBody>
      </p:sp>
      <p:sp>
        <p:nvSpPr>
          <p:cNvPr id="4" name="矩形 3"/>
          <p:cNvSpPr/>
          <p:nvPr/>
        </p:nvSpPr>
        <p:spPr>
          <a:xfrm>
            <a:off x="604309" y="991011"/>
            <a:ext cx="1446230"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5)</a:t>
            </a:r>
            <a:r>
              <a:rPr lang="zh-CN" altLang="en-US" sz="2000" dirty="0">
                <a:solidFill>
                  <a:srgbClr val="FF0000"/>
                </a:solidFill>
                <a:latin typeface="微软雅黑" pitchFamily="34" charset="-122"/>
                <a:ea typeface="微软雅黑" pitchFamily="34" charset="-122"/>
              </a:rPr>
              <a:t>声道组合</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40391314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367079" y="1662830"/>
            <a:ext cx="1137089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AC-3 </a:t>
            </a:r>
            <a:r>
              <a:rPr lang="zh-CN" altLang="en-US" dirty="0">
                <a:solidFill>
                  <a:schemeClr val="tx1"/>
                </a:solidFill>
              </a:rPr>
              <a:t>中的重组矩阵是一种</a:t>
            </a:r>
            <a:r>
              <a:rPr lang="zh-CN" altLang="en-US" dirty="0">
                <a:solidFill>
                  <a:srgbClr val="FF0000"/>
                </a:solidFill>
              </a:rPr>
              <a:t>声道融合</a:t>
            </a:r>
            <a:r>
              <a:rPr lang="zh-CN" altLang="en-US" dirty="0">
                <a:solidFill>
                  <a:schemeClr val="tx1"/>
                </a:solidFill>
              </a:rPr>
              <a:t>技术</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在</a:t>
            </a:r>
            <a:r>
              <a:rPr lang="zh-CN" altLang="en-US" dirty="0">
                <a:solidFill>
                  <a:schemeClr val="tx1"/>
                </a:solidFill>
              </a:rPr>
              <a:t>立体声编码中</a:t>
            </a:r>
            <a:r>
              <a:rPr lang="en-US" altLang="zh-CN" dirty="0">
                <a:solidFill>
                  <a:schemeClr val="tx1"/>
                </a:solidFill>
              </a:rPr>
              <a:t>,</a:t>
            </a:r>
            <a:r>
              <a:rPr lang="zh-CN" altLang="en-US" dirty="0">
                <a:solidFill>
                  <a:schemeClr val="tx1"/>
                </a:solidFill>
              </a:rPr>
              <a:t>左右声道具有相关性</a:t>
            </a:r>
            <a:r>
              <a:rPr lang="en-US" altLang="zh-CN" dirty="0">
                <a:solidFill>
                  <a:schemeClr val="tx1"/>
                </a:solidFill>
              </a:rPr>
              <a:t>,</a:t>
            </a:r>
            <a:r>
              <a:rPr lang="zh-CN" altLang="en-US" dirty="0">
                <a:solidFill>
                  <a:schemeClr val="tx1"/>
                </a:solidFill>
              </a:rPr>
              <a:t>利用“和”及“差”的方法产生中间</a:t>
            </a:r>
            <a:r>
              <a:rPr lang="en-US" altLang="zh-CN" dirty="0">
                <a:solidFill>
                  <a:schemeClr val="tx1"/>
                </a:solidFill>
              </a:rPr>
              <a:t>(Middle)</a:t>
            </a:r>
            <a:r>
              <a:rPr lang="zh-CN" altLang="en-US" dirty="0">
                <a:solidFill>
                  <a:schemeClr val="tx1"/>
                </a:solidFill>
              </a:rPr>
              <a:t>和边</a:t>
            </a:r>
            <a:r>
              <a:rPr lang="en-US" altLang="zh-CN" dirty="0">
                <a:solidFill>
                  <a:schemeClr val="tx1"/>
                </a:solidFill>
              </a:rPr>
              <a:t>(Side)</a:t>
            </a:r>
            <a:r>
              <a:rPr lang="zh-CN" altLang="en-US" dirty="0">
                <a:solidFill>
                  <a:schemeClr val="tx1"/>
                </a:solidFill>
              </a:rPr>
              <a:t>声道</a:t>
            </a:r>
            <a:r>
              <a:rPr lang="en-US" altLang="zh-CN" dirty="0">
                <a:solidFill>
                  <a:schemeClr val="tx1"/>
                </a:solidFill>
              </a:rPr>
              <a:t>,</a:t>
            </a:r>
            <a:r>
              <a:rPr lang="zh-CN" altLang="en-US" dirty="0">
                <a:solidFill>
                  <a:schemeClr val="tx1"/>
                </a:solidFill>
              </a:rPr>
              <a:t>即不是对双声道中的左右声道进行打包</a:t>
            </a:r>
            <a:r>
              <a:rPr lang="en-US" altLang="zh-CN" dirty="0">
                <a:solidFill>
                  <a:schemeClr val="tx1"/>
                </a:solidFill>
              </a:rPr>
              <a:t>,</a:t>
            </a:r>
            <a:r>
              <a:rPr lang="zh-CN" altLang="en-US" dirty="0">
                <a:solidFill>
                  <a:schemeClr val="tx1"/>
                </a:solidFill>
              </a:rPr>
              <a:t>而是首先进行以下的</a:t>
            </a:r>
            <a:r>
              <a:rPr lang="zh-CN" altLang="en-US" dirty="0" smtClean="0">
                <a:solidFill>
                  <a:schemeClr val="tx1"/>
                </a:solidFill>
              </a:rPr>
              <a:t>交换：</a:t>
            </a:r>
            <a:endParaRPr lang="en-US" altLang="zh-CN" dirty="0" smtClean="0">
              <a:solidFill>
                <a:schemeClr val="tx1"/>
              </a:solidFill>
            </a:endParaRPr>
          </a:p>
          <a:p>
            <a:endParaRPr lang="en-US" altLang="zh-CN" dirty="0" smtClean="0"/>
          </a:p>
          <a:p>
            <a:pPr marL="0" indent="0">
              <a:buNone/>
            </a:pPr>
            <a:r>
              <a:rPr lang="zh-CN" altLang="en-US" dirty="0" smtClean="0"/>
              <a:t>    然后</a:t>
            </a:r>
            <a:r>
              <a:rPr lang="en-US" altLang="zh-CN" dirty="0"/>
              <a:t>,</a:t>
            </a:r>
            <a:r>
              <a:rPr lang="zh-CN" altLang="en-US" dirty="0"/>
              <a:t>对</a:t>
            </a:r>
            <a:r>
              <a:rPr lang="en-US" altLang="zh-CN" dirty="0"/>
              <a:t>M </a:t>
            </a:r>
            <a:r>
              <a:rPr lang="zh-CN" altLang="en-US" dirty="0"/>
              <a:t>和</a:t>
            </a:r>
            <a:r>
              <a:rPr lang="en-US" altLang="zh-CN" dirty="0"/>
              <a:t>S </a:t>
            </a:r>
            <a:r>
              <a:rPr lang="zh-CN" altLang="en-US" dirty="0"/>
              <a:t>进行量化编码和</a:t>
            </a:r>
            <a:r>
              <a:rPr lang="zh-CN" altLang="en-US" dirty="0" smtClean="0"/>
              <a:t>打包</a:t>
            </a:r>
            <a:endParaRPr lang="en-US" altLang="zh-CN" dirty="0" smtClean="0"/>
          </a:p>
          <a:p>
            <a:r>
              <a:rPr lang="zh-CN" altLang="zh-CN" dirty="0"/>
              <a:t>如原始的立体信号的两个声道是相同的，则这种方法会使</a:t>
            </a:r>
            <a:r>
              <a:rPr lang="en-US" altLang="zh-CN" dirty="0"/>
              <a:t>M </a:t>
            </a:r>
            <a:r>
              <a:rPr lang="zh-CN" altLang="zh-CN" dirty="0"/>
              <a:t>信号与原始的</a:t>
            </a:r>
            <a:r>
              <a:rPr lang="en-US" altLang="zh-CN" dirty="0"/>
              <a:t>L </a:t>
            </a:r>
            <a:r>
              <a:rPr lang="zh-CN" altLang="zh-CN" dirty="0"/>
              <a:t>信号及</a:t>
            </a:r>
            <a:r>
              <a:rPr lang="en-US" altLang="zh-CN" dirty="0"/>
              <a:t>R </a:t>
            </a:r>
            <a:r>
              <a:rPr lang="zh-CN" altLang="zh-CN" dirty="0"/>
              <a:t>信号相同，而</a:t>
            </a:r>
            <a:r>
              <a:rPr lang="en-US" altLang="zh-CN" dirty="0"/>
              <a:t>S </a:t>
            </a:r>
            <a:r>
              <a:rPr lang="zh-CN" altLang="zh-CN" dirty="0"/>
              <a:t>信号是零。这样做的结果，可以用很少的比特来对</a:t>
            </a:r>
            <a:r>
              <a:rPr lang="en-US" altLang="zh-CN" dirty="0"/>
              <a:t>S </a:t>
            </a:r>
            <a:r>
              <a:rPr lang="zh-CN" altLang="zh-CN" dirty="0"/>
              <a:t>信号进行编码，同时用较多的比特来对</a:t>
            </a:r>
            <a:r>
              <a:rPr lang="en-US" altLang="zh-CN" dirty="0"/>
              <a:t>M </a:t>
            </a:r>
            <a:r>
              <a:rPr lang="zh-CN" altLang="zh-CN" dirty="0"/>
              <a:t>信号进行编码。</a:t>
            </a:r>
          </a:p>
          <a:p>
            <a:r>
              <a:rPr lang="zh-CN" altLang="zh-CN" dirty="0"/>
              <a:t>在解码端，将</a:t>
            </a:r>
            <a:r>
              <a:rPr lang="en-US" altLang="zh-CN" dirty="0"/>
              <a:t>M</a:t>
            </a:r>
            <a:r>
              <a:rPr lang="zh-CN" altLang="zh-CN" dirty="0"/>
              <a:t>，</a:t>
            </a:r>
            <a:r>
              <a:rPr lang="en-US" altLang="zh-CN" dirty="0"/>
              <a:t>S </a:t>
            </a:r>
            <a:r>
              <a:rPr lang="zh-CN" altLang="zh-CN" dirty="0"/>
              <a:t>声道再恢复回</a:t>
            </a:r>
            <a:r>
              <a:rPr lang="en-US" altLang="zh-CN" dirty="0"/>
              <a:t>L</a:t>
            </a:r>
            <a:r>
              <a:rPr lang="zh-CN" altLang="zh-CN" dirty="0"/>
              <a:t>，</a:t>
            </a:r>
            <a:r>
              <a:rPr lang="en-US" altLang="zh-CN" dirty="0"/>
              <a:t>R </a:t>
            </a:r>
            <a:r>
              <a:rPr lang="zh-CN" altLang="zh-CN" dirty="0"/>
              <a:t>声道。这种方法对保留杜比环绕声的兼容性尤其重要</a:t>
            </a:r>
            <a:endParaRPr lang="en-US" altLang="zh-CN" dirty="0" smtClean="0">
              <a:solidFill>
                <a:schemeClr val="tx1"/>
              </a:solidFill>
            </a:endParaRPr>
          </a:p>
          <a:p>
            <a:endParaRPr lang="zh-CN" altLang="en-US" dirty="0">
              <a:solidFill>
                <a:srgbClr val="FF0000"/>
              </a:solidFill>
            </a:endParaRPr>
          </a:p>
          <a:p>
            <a:endParaRPr lang="zh-CN" altLang="en-US" sz="1800" dirty="0">
              <a:solidFill>
                <a:schemeClr val="tx1"/>
              </a:solidFill>
            </a:endParaRPr>
          </a:p>
        </p:txBody>
      </p:sp>
      <p:sp>
        <p:nvSpPr>
          <p:cNvPr id="4" name="矩形 3"/>
          <p:cNvSpPr/>
          <p:nvPr/>
        </p:nvSpPr>
        <p:spPr>
          <a:xfrm>
            <a:off x="604309" y="991011"/>
            <a:ext cx="1446230"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6)</a:t>
            </a:r>
            <a:r>
              <a:rPr lang="zh-CN" altLang="en-US" sz="2000" dirty="0">
                <a:solidFill>
                  <a:srgbClr val="FF0000"/>
                </a:solidFill>
                <a:latin typeface="微软雅黑" pitchFamily="34" charset="-122"/>
                <a:ea typeface="微软雅黑" pitchFamily="34" charset="-122"/>
              </a:rPr>
              <a:t>重组矩阵</a:t>
            </a:r>
            <a:endParaRPr lang="zh-CN" altLang="en-US" sz="2000" dirty="0">
              <a:solidFill>
                <a:srgbClr val="FF0000"/>
              </a:solidFill>
              <a:latin typeface="微软雅黑" pitchFamily="34" charset="-122"/>
              <a:ea typeface="微软雅黑" pitchFamily="34" charset="-122"/>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0000"/>
          <a:stretch/>
        </p:blipFill>
        <p:spPr bwMode="auto">
          <a:xfrm>
            <a:off x="5649431" y="3020217"/>
            <a:ext cx="1314202"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4148548" y="3056383"/>
            <a:ext cx="1314202"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296221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367079" y="1662830"/>
            <a:ext cx="11370896" cy="4025819"/>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音频节目有</a:t>
            </a:r>
            <a:r>
              <a:rPr lang="zh-CN" altLang="en-US" dirty="0">
                <a:solidFill>
                  <a:srgbClr val="FF0000"/>
                </a:solidFill>
              </a:rPr>
              <a:t>很宽的动态范围</a:t>
            </a:r>
            <a:r>
              <a:rPr lang="en-US" altLang="zh-CN" dirty="0">
                <a:solidFill>
                  <a:schemeClr val="tx1"/>
                </a:solidFill>
              </a:rPr>
              <a:t>,</a:t>
            </a:r>
            <a:r>
              <a:rPr lang="zh-CN" altLang="en-US" dirty="0">
                <a:solidFill>
                  <a:schemeClr val="tx1"/>
                </a:solidFill>
              </a:rPr>
              <a:t>一般在广播前要先将动态范围缩小。当动态范围宽时</a:t>
            </a:r>
            <a:r>
              <a:rPr lang="en-US" altLang="zh-CN" dirty="0">
                <a:solidFill>
                  <a:schemeClr val="tx1"/>
                </a:solidFill>
              </a:rPr>
              <a:t>,</a:t>
            </a:r>
            <a:r>
              <a:rPr lang="zh-CN" altLang="en-US" dirty="0">
                <a:solidFill>
                  <a:schemeClr val="tx1"/>
                </a:solidFill>
              </a:rPr>
              <a:t>响的部分会显得太响</a:t>
            </a:r>
            <a:r>
              <a:rPr lang="en-US" altLang="zh-CN" dirty="0">
                <a:solidFill>
                  <a:schemeClr val="tx1"/>
                </a:solidFill>
              </a:rPr>
              <a:t>,</a:t>
            </a:r>
            <a:r>
              <a:rPr lang="zh-CN" altLang="en-US" dirty="0">
                <a:solidFill>
                  <a:schemeClr val="tx1"/>
                </a:solidFill>
              </a:rPr>
              <a:t>而静的部分会变得听不见。</a:t>
            </a:r>
          </a:p>
          <a:p>
            <a:r>
              <a:rPr lang="en-US" altLang="zh-CN" dirty="0">
                <a:solidFill>
                  <a:schemeClr val="tx1"/>
                </a:solidFill>
              </a:rPr>
              <a:t>AC-3 </a:t>
            </a:r>
            <a:r>
              <a:rPr lang="zh-CN" altLang="en-US" dirty="0">
                <a:solidFill>
                  <a:schemeClr val="tx1"/>
                </a:solidFill>
              </a:rPr>
              <a:t>的语法允许每个音频块传送一个</a:t>
            </a:r>
            <a:r>
              <a:rPr lang="zh-CN" altLang="en-US" dirty="0">
                <a:solidFill>
                  <a:srgbClr val="FF0000"/>
                </a:solidFill>
              </a:rPr>
              <a:t>动态控制字</a:t>
            </a:r>
            <a:r>
              <a:rPr lang="en-US" altLang="zh-CN" dirty="0">
                <a:solidFill>
                  <a:schemeClr val="tx1"/>
                </a:solidFill>
              </a:rPr>
              <a:t>,</a:t>
            </a:r>
            <a:r>
              <a:rPr lang="zh-CN" altLang="en-US" dirty="0">
                <a:solidFill>
                  <a:schemeClr val="tx1"/>
                </a:solidFill>
              </a:rPr>
              <a:t>解码器用来改变音频块的电平</a:t>
            </a:r>
            <a:r>
              <a:rPr lang="zh-CN" altLang="en-US" dirty="0" smtClean="0">
                <a:solidFill>
                  <a:schemeClr val="tx1"/>
                </a:solidFill>
              </a:rPr>
              <a:t>。控制</a:t>
            </a:r>
            <a:r>
              <a:rPr lang="zh-CN" altLang="en-US" dirty="0">
                <a:solidFill>
                  <a:schemeClr val="tx1"/>
                </a:solidFill>
              </a:rPr>
              <a:t>字的内容</a:t>
            </a:r>
            <a:r>
              <a:rPr lang="zh-CN" altLang="en-US" dirty="0" smtClean="0">
                <a:solidFill>
                  <a:schemeClr val="tx1"/>
                </a:solidFill>
              </a:rPr>
              <a:t>指明</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在</a:t>
            </a:r>
            <a:r>
              <a:rPr lang="zh-CN" altLang="en-US" dirty="0">
                <a:solidFill>
                  <a:srgbClr val="FF0000"/>
                </a:solidFill>
              </a:rPr>
              <a:t>信号响度高于对话电平时降低</a:t>
            </a:r>
            <a:r>
              <a:rPr lang="zh-CN" altLang="en-US" dirty="0" smtClean="0">
                <a:solidFill>
                  <a:srgbClr val="FF0000"/>
                </a:solidFill>
              </a:rPr>
              <a:t>增益</a:t>
            </a:r>
            <a:endParaRPr lang="en-US" altLang="zh-CN" dirty="0" smtClean="0">
              <a:solidFill>
                <a:srgbClr val="FF0000"/>
              </a:solidFill>
            </a:endParaRPr>
          </a:p>
          <a:p>
            <a:pPr>
              <a:buFont typeface="Wingdings" pitchFamily="2" charset="2"/>
              <a:buChar char="ü"/>
            </a:pPr>
            <a:r>
              <a:rPr lang="zh-CN" altLang="en-US" dirty="0" smtClean="0">
                <a:solidFill>
                  <a:schemeClr val="tx1"/>
                </a:solidFill>
              </a:rPr>
              <a:t>在</a:t>
            </a:r>
            <a:r>
              <a:rPr lang="zh-CN" altLang="en-US" dirty="0">
                <a:solidFill>
                  <a:srgbClr val="FF0000"/>
                </a:solidFill>
              </a:rPr>
              <a:t>信号响度低于对话电平时提高</a:t>
            </a:r>
            <a:r>
              <a:rPr lang="zh-CN" altLang="en-US" dirty="0" smtClean="0">
                <a:solidFill>
                  <a:srgbClr val="FF0000"/>
                </a:solidFill>
              </a:rPr>
              <a:t>增益</a:t>
            </a:r>
            <a:endParaRPr lang="en-US" altLang="zh-CN" dirty="0" smtClean="0">
              <a:solidFill>
                <a:schemeClr val="tx1"/>
              </a:solidFill>
            </a:endParaRPr>
          </a:p>
          <a:p>
            <a:pPr>
              <a:buFont typeface="Wingdings" pitchFamily="2" charset="2"/>
              <a:buChar char="ü"/>
            </a:pPr>
            <a:r>
              <a:rPr lang="zh-CN" altLang="en-US" dirty="0" smtClean="0">
                <a:solidFill>
                  <a:srgbClr val="FF0000"/>
                </a:solidFill>
              </a:rPr>
              <a:t>信号</a:t>
            </a:r>
            <a:r>
              <a:rPr lang="zh-CN" altLang="en-US" dirty="0">
                <a:solidFill>
                  <a:srgbClr val="FF0000"/>
                </a:solidFill>
              </a:rPr>
              <a:t>接近对话电平时就不需要调节增益</a:t>
            </a:r>
          </a:p>
          <a:p>
            <a:endParaRPr lang="zh-CN" altLang="en-US" sz="1800" dirty="0">
              <a:solidFill>
                <a:schemeClr val="tx1"/>
              </a:solidFill>
            </a:endParaRPr>
          </a:p>
        </p:txBody>
      </p:sp>
      <p:sp>
        <p:nvSpPr>
          <p:cNvPr id="4" name="矩形 3"/>
          <p:cNvSpPr/>
          <p:nvPr/>
        </p:nvSpPr>
        <p:spPr>
          <a:xfrm>
            <a:off x="604309" y="991011"/>
            <a:ext cx="1959191"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7)</a:t>
            </a:r>
            <a:r>
              <a:rPr lang="zh-CN" altLang="en-US" sz="2000" dirty="0">
                <a:solidFill>
                  <a:srgbClr val="FF0000"/>
                </a:solidFill>
                <a:latin typeface="微软雅黑" pitchFamily="34" charset="-122"/>
                <a:ea typeface="微软雅黑" pitchFamily="34" charset="-122"/>
              </a:rPr>
              <a:t>动态范围控制</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86843863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367079" y="1662831"/>
            <a:ext cx="11370896" cy="2528964"/>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tx1"/>
                </a:solidFill>
              </a:rPr>
              <a:t>AC-3 </a:t>
            </a:r>
            <a:r>
              <a:rPr lang="zh-CN" altLang="en-US" dirty="0">
                <a:solidFill>
                  <a:schemeClr val="tx1"/>
                </a:solidFill>
              </a:rPr>
              <a:t>的音频码流是由一个同步帧的序列组成的。</a:t>
            </a:r>
          </a:p>
          <a:p>
            <a:r>
              <a:rPr lang="zh-CN" altLang="en-US" dirty="0">
                <a:solidFill>
                  <a:schemeClr val="tx1"/>
                </a:solidFill>
              </a:rPr>
              <a:t>每个同步帧包含</a:t>
            </a:r>
            <a:r>
              <a:rPr lang="en-US" altLang="zh-CN" dirty="0">
                <a:solidFill>
                  <a:schemeClr val="tx1"/>
                </a:solidFill>
              </a:rPr>
              <a:t>6 </a:t>
            </a:r>
            <a:r>
              <a:rPr lang="zh-CN" altLang="en-US" dirty="0">
                <a:solidFill>
                  <a:schemeClr val="tx1"/>
                </a:solidFill>
              </a:rPr>
              <a:t>个编码的音频块</a:t>
            </a:r>
            <a:r>
              <a:rPr lang="en-US" altLang="zh-CN" dirty="0">
                <a:solidFill>
                  <a:schemeClr val="tx1"/>
                </a:solidFill>
              </a:rPr>
              <a:t>(AB),</a:t>
            </a:r>
            <a:r>
              <a:rPr lang="zh-CN" altLang="en-US" dirty="0">
                <a:solidFill>
                  <a:schemeClr val="tx1"/>
                </a:solidFill>
              </a:rPr>
              <a:t>各个编码音频块由</a:t>
            </a:r>
            <a:r>
              <a:rPr lang="en-US" altLang="zh-CN" dirty="0">
                <a:solidFill>
                  <a:schemeClr val="tx1"/>
                </a:solidFill>
              </a:rPr>
              <a:t>256 </a:t>
            </a:r>
            <a:r>
              <a:rPr lang="zh-CN" altLang="en-US" dirty="0">
                <a:solidFill>
                  <a:schemeClr val="tx1"/>
                </a:solidFill>
              </a:rPr>
              <a:t>个采样值的码字构成</a:t>
            </a:r>
            <a:r>
              <a:rPr lang="en-US" altLang="zh-CN" dirty="0">
                <a:solidFill>
                  <a:schemeClr val="tx1"/>
                </a:solidFill>
              </a:rPr>
              <a:t>,</a:t>
            </a:r>
            <a:r>
              <a:rPr lang="zh-CN" altLang="en-US" dirty="0">
                <a:solidFill>
                  <a:schemeClr val="tx1"/>
                </a:solidFill>
              </a:rPr>
              <a:t>在各帧的开始有同步</a:t>
            </a:r>
            <a:r>
              <a:rPr lang="en-US" altLang="zh-CN" dirty="0">
                <a:solidFill>
                  <a:schemeClr val="tx1"/>
                </a:solidFill>
              </a:rPr>
              <a:t>(SI)</a:t>
            </a:r>
            <a:r>
              <a:rPr lang="zh-CN" altLang="en-US" dirty="0">
                <a:solidFill>
                  <a:schemeClr val="tx1"/>
                </a:solidFill>
              </a:rPr>
              <a:t>头</a:t>
            </a:r>
            <a:r>
              <a:rPr lang="en-US" altLang="zh-CN" dirty="0">
                <a:solidFill>
                  <a:schemeClr val="tx1"/>
                </a:solidFill>
              </a:rPr>
              <a:t>,</a:t>
            </a:r>
            <a:r>
              <a:rPr lang="zh-CN" altLang="en-US" dirty="0">
                <a:solidFill>
                  <a:schemeClr val="tx1"/>
                </a:solidFill>
              </a:rPr>
              <a:t>包含获取和保持同步的信息。在</a:t>
            </a:r>
            <a:r>
              <a:rPr lang="en-US" altLang="zh-CN" dirty="0">
                <a:solidFill>
                  <a:schemeClr val="tx1"/>
                </a:solidFill>
              </a:rPr>
              <a:t>SI </a:t>
            </a:r>
            <a:r>
              <a:rPr lang="zh-CN" altLang="en-US" dirty="0">
                <a:solidFill>
                  <a:schemeClr val="tx1"/>
                </a:solidFill>
              </a:rPr>
              <a:t>之后是比特</a:t>
            </a:r>
            <a:r>
              <a:rPr lang="en-US" altLang="zh-CN" dirty="0">
                <a:solidFill>
                  <a:schemeClr val="tx1"/>
                </a:solidFill>
              </a:rPr>
              <a:t>(BSI)</a:t>
            </a:r>
            <a:r>
              <a:rPr lang="zh-CN" altLang="en-US" dirty="0">
                <a:solidFill>
                  <a:schemeClr val="tx1"/>
                </a:solidFill>
              </a:rPr>
              <a:t>头</a:t>
            </a:r>
            <a:r>
              <a:rPr lang="en-US" altLang="zh-CN" dirty="0">
                <a:solidFill>
                  <a:schemeClr val="tx1"/>
                </a:solidFill>
              </a:rPr>
              <a:t>,</a:t>
            </a:r>
            <a:r>
              <a:rPr lang="zh-CN" altLang="en-US" dirty="0">
                <a:solidFill>
                  <a:schemeClr val="tx1"/>
                </a:solidFill>
              </a:rPr>
              <a:t>包含描述编码的音频业务的参数。编码音频块可后跟一个辅助数据</a:t>
            </a:r>
            <a:r>
              <a:rPr lang="en-US" altLang="zh-CN" dirty="0">
                <a:solidFill>
                  <a:schemeClr val="tx1"/>
                </a:solidFill>
              </a:rPr>
              <a:t>(AUX)</a:t>
            </a:r>
            <a:r>
              <a:rPr lang="zh-CN" altLang="en-US" dirty="0">
                <a:solidFill>
                  <a:schemeClr val="tx1"/>
                </a:solidFill>
              </a:rPr>
              <a:t>字段。在每一帧的末尾是一个误码检测字段</a:t>
            </a:r>
            <a:r>
              <a:rPr lang="en-US" altLang="zh-CN" dirty="0">
                <a:solidFill>
                  <a:schemeClr val="tx1"/>
                </a:solidFill>
              </a:rPr>
              <a:t>,</a:t>
            </a:r>
            <a:r>
              <a:rPr lang="zh-CN" altLang="en-US" dirty="0">
                <a:solidFill>
                  <a:schemeClr val="tx1"/>
                </a:solidFill>
              </a:rPr>
              <a:t>如循环冗余校验码</a:t>
            </a:r>
            <a:r>
              <a:rPr lang="en-US" altLang="zh-CN" dirty="0">
                <a:solidFill>
                  <a:schemeClr val="tx1"/>
                </a:solidFill>
              </a:rPr>
              <a:t>(CRC</a:t>
            </a:r>
            <a:r>
              <a:rPr lang="en-US" altLang="zh-CN" dirty="0" smtClean="0">
                <a:solidFill>
                  <a:schemeClr val="tx1"/>
                </a:solidFill>
              </a:rPr>
              <a:t>)</a:t>
            </a:r>
          </a:p>
        </p:txBody>
      </p:sp>
      <p:sp>
        <p:nvSpPr>
          <p:cNvPr id="4" name="矩形 3"/>
          <p:cNvSpPr/>
          <p:nvPr/>
        </p:nvSpPr>
        <p:spPr>
          <a:xfrm>
            <a:off x="604309" y="991011"/>
            <a:ext cx="2644827"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8) AC-3</a:t>
            </a:r>
            <a:r>
              <a:rPr lang="zh-CN" altLang="en-US" sz="2000" dirty="0">
                <a:solidFill>
                  <a:srgbClr val="FF0000"/>
                </a:solidFill>
                <a:latin typeface="微软雅黑" pitchFamily="34" charset="-122"/>
                <a:ea typeface="微软雅黑" pitchFamily="34" charset="-122"/>
              </a:rPr>
              <a:t>的帧格式形成</a:t>
            </a:r>
            <a:endParaRPr lang="zh-CN" altLang="en-US" sz="2000" dirty="0">
              <a:solidFill>
                <a:srgbClr val="FF0000"/>
              </a:solidFill>
              <a:latin typeface="微软雅黑" pitchFamily="34" charset="-122"/>
              <a:ea typeface="微软雅黑" pitchFamily="34" charset="-122"/>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1826"/>
          <a:stretch/>
        </p:blipFill>
        <p:spPr bwMode="auto">
          <a:xfrm>
            <a:off x="2185089" y="4039395"/>
            <a:ext cx="6895826" cy="100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889375" y="5044611"/>
            <a:ext cx="2152705" cy="400110"/>
          </a:xfrm>
          <a:prstGeom prst="rect">
            <a:avLst/>
          </a:prstGeom>
        </p:spPr>
        <p:txBody>
          <a:bodyPr wrap="none">
            <a:spAutoFit/>
          </a:bodyPr>
          <a:lstStyle/>
          <a:p>
            <a:r>
              <a:rPr lang="en-US" altLang="zh-CN" sz="2000" dirty="0">
                <a:latin typeface="微软雅黑" pitchFamily="34" charset="-122"/>
                <a:ea typeface="微软雅黑" pitchFamily="34" charset="-122"/>
              </a:rPr>
              <a:t>AC-3 </a:t>
            </a:r>
            <a:r>
              <a:rPr lang="zh-CN" altLang="zh-CN" sz="2000" dirty="0">
                <a:latin typeface="微软雅黑" pitchFamily="34" charset="-122"/>
                <a:ea typeface="微软雅黑" pitchFamily="34" charset="-122"/>
              </a:rPr>
              <a:t>同步帧格式</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9752476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367079" y="1662831"/>
            <a:ext cx="11370896" cy="2528964"/>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各个编码音频块是一个可解码的实体。</a:t>
            </a:r>
          </a:p>
          <a:p>
            <a:r>
              <a:rPr lang="zh-CN" altLang="en-US" dirty="0">
                <a:solidFill>
                  <a:schemeClr val="tx1"/>
                </a:solidFill>
              </a:rPr>
              <a:t>在对某个音频块进行解码时</a:t>
            </a:r>
            <a:r>
              <a:rPr lang="en-US" altLang="zh-CN" dirty="0">
                <a:solidFill>
                  <a:schemeClr val="tx1"/>
                </a:solidFill>
              </a:rPr>
              <a:t>,</a:t>
            </a:r>
            <a:r>
              <a:rPr lang="zh-CN" altLang="en-US" dirty="0">
                <a:solidFill>
                  <a:schemeClr val="tx1"/>
                </a:solidFill>
              </a:rPr>
              <a:t>并不要解码所需的信息都在这个块中。如果对块解码所需的信息可以被许多块</a:t>
            </a:r>
            <a:r>
              <a:rPr lang="zh-CN" altLang="en-US" dirty="0">
                <a:solidFill>
                  <a:srgbClr val="FF0000"/>
                </a:solidFill>
              </a:rPr>
              <a:t>共享</a:t>
            </a:r>
            <a:r>
              <a:rPr lang="en-US" altLang="zh-CN" dirty="0">
                <a:solidFill>
                  <a:schemeClr val="tx1"/>
                </a:solidFill>
              </a:rPr>
              <a:t>,</a:t>
            </a:r>
            <a:r>
              <a:rPr lang="zh-CN" altLang="en-US" dirty="0">
                <a:solidFill>
                  <a:schemeClr val="tx1"/>
                </a:solidFill>
              </a:rPr>
              <a:t>那么可以仅在第一块中传送所需的信息</a:t>
            </a:r>
            <a:r>
              <a:rPr lang="en-US" altLang="zh-CN" dirty="0">
                <a:solidFill>
                  <a:schemeClr val="tx1"/>
                </a:solidFill>
              </a:rPr>
              <a:t>,</a:t>
            </a:r>
            <a:r>
              <a:rPr lang="zh-CN" altLang="en-US" dirty="0">
                <a:solidFill>
                  <a:schemeClr val="tx1"/>
                </a:solidFill>
              </a:rPr>
              <a:t>并在后面的音频块解码时重复使用这个信息。</a:t>
            </a:r>
          </a:p>
          <a:p>
            <a:r>
              <a:rPr lang="zh-CN" altLang="en-US" dirty="0">
                <a:solidFill>
                  <a:schemeClr val="tx1"/>
                </a:solidFill>
              </a:rPr>
              <a:t>由于各个音频块并不包含全部所需信息</a:t>
            </a:r>
            <a:r>
              <a:rPr lang="en-US" altLang="zh-CN" dirty="0">
                <a:solidFill>
                  <a:schemeClr val="tx1"/>
                </a:solidFill>
              </a:rPr>
              <a:t>,</a:t>
            </a:r>
            <a:r>
              <a:rPr lang="zh-CN" altLang="en-US" dirty="0">
                <a:solidFill>
                  <a:schemeClr val="tx1"/>
                </a:solidFill>
              </a:rPr>
              <a:t>所以在音频帧中的各个块大小各不相同</a:t>
            </a:r>
            <a:r>
              <a:rPr lang="en-US" altLang="zh-CN" dirty="0">
                <a:solidFill>
                  <a:schemeClr val="tx1"/>
                </a:solidFill>
              </a:rPr>
              <a:t>,</a:t>
            </a:r>
            <a:r>
              <a:rPr lang="zh-CN" altLang="en-US" dirty="0">
                <a:solidFill>
                  <a:schemeClr val="tx1"/>
                </a:solidFill>
              </a:rPr>
              <a:t>但所有</a:t>
            </a:r>
            <a:r>
              <a:rPr lang="en-US" altLang="zh-CN" dirty="0">
                <a:solidFill>
                  <a:schemeClr val="tx1"/>
                </a:solidFill>
              </a:rPr>
              <a:t>6 </a:t>
            </a:r>
            <a:r>
              <a:rPr lang="zh-CN" altLang="en-US" dirty="0">
                <a:solidFill>
                  <a:schemeClr val="tx1"/>
                </a:solidFill>
              </a:rPr>
              <a:t>个块的总长度必须装进固定大小的帧。</a:t>
            </a:r>
          </a:p>
          <a:p>
            <a:r>
              <a:rPr lang="zh-CN" altLang="en-US" dirty="0">
                <a:solidFill>
                  <a:schemeClr val="tx1"/>
                </a:solidFill>
              </a:rPr>
              <a:t>某些块可以分配较多的比特</a:t>
            </a:r>
            <a:r>
              <a:rPr lang="en-US" altLang="zh-CN" dirty="0">
                <a:solidFill>
                  <a:schemeClr val="tx1"/>
                </a:solidFill>
              </a:rPr>
              <a:t>,</a:t>
            </a:r>
            <a:r>
              <a:rPr lang="zh-CN" altLang="en-US" dirty="0">
                <a:solidFill>
                  <a:schemeClr val="tx1"/>
                </a:solidFill>
              </a:rPr>
              <a:t>而其他块就要相应减少比特</a:t>
            </a:r>
            <a:r>
              <a:rPr lang="en-US" altLang="zh-CN" dirty="0">
                <a:solidFill>
                  <a:schemeClr val="tx1"/>
                </a:solidFill>
              </a:rPr>
              <a:t>,</a:t>
            </a:r>
            <a:r>
              <a:rPr lang="zh-CN" altLang="en-US" dirty="0">
                <a:solidFill>
                  <a:schemeClr val="tx1"/>
                </a:solidFill>
              </a:rPr>
              <a:t>在第</a:t>
            </a:r>
            <a:r>
              <a:rPr lang="en-US" altLang="zh-CN" dirty="0">
                <a:solidFill>
                  <a:schemeClr val="tx1"/>
                </a:solidFill>
              </a:rPr>
              <a:t>6 </a:t>
            </a:r>
            <a:r>
              <a:rPr lang="zh-CN" altLang="en-US" dirty="0">
                <a:solidFill>
                  <a:schemeClr val="tx1"/>
                </a:solidFill>
              </a:rPr>
              <a:t>块后面余下的任何信息可以作为辅助</a:t>
            </a:r>
            <a:r>
              <a:rPr lang="zh-CN" altLang="en-US" dirty="0" smtClean="0">
                <a:solidFill>
                  <a:schemeClr val="tx1"/>
                </a:solidFill>
              </a:rPr>
              <a:t>数据</a:t>
            </a:r>
            <a:endParaRPr lang="en-US" altLang="zh-CN" dirty="0" smtClean="0">
              <a:solidFill>
                <a:schemeClr val="tx1"/>
              </a:solidFill>
            </a:endParaRPr>
          </a:p>
        </p:txBody>
      </p:sp>
      <p:sp>
        <p:nvSpPr>
          <p:cNvPr id="4" name="矩形 3"/>
          <p:cNvSpPr/>
          <p:nvPr/>
        </p:nvSpPr>
        <p:spPr>
          <a:xfrm>
            <a:off x="604309" y="991011"/>
            <a:ext cx="2644827"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8) AC-3</a:t>
            </a:r>
            <a:r>
              <a:rPr lang="zh-CN" altLang="en-US" sz="2000" dirty="0">
                <a:solidFill>
                  <a:srgbClr val="FF0000"/>
                </a:solidFill>
                <a:latin typeface="微软雅黑" pitchFamily="34" charset="-122"/>
                <a:ea typeface="微软雅黑" pitchFamily="34" charset="-122"/>
              </a:rPr>
              <a:t>的帧格式形成</a:t>
            </a:r>
            <a:endParaRPr lang="zh-CN" altLang="en-US" sz="2000" dirty="0">
              <a:solidFill>
                <a:srgbClr val="FF0000"/>
              </a:solidFill>
              <a:latin typeface="微软雅黑" pitchFamily="34" charset="-122"/>
              <a:ea typeface="微软雅黑" pitchFamily="34" charset="-122"/>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1826"/>
          <a:stretch/>
        </p:blipFill>
        <p:spPr bwMode="auto">
          <a:xfrm>
            <a:off x="4842149" y="4497899"/>
            <a:ext cx="6895826" cy="100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861175" y="5503115"/>
            <a:ext cx="2152705" cy="400110"/>
          </a:xfrm>
          <a:prstGeom prst="rect">
            <a:avLst/>
          </a:prstGeom>
        </p:spPr>
        <p:txBody>
          <a:bodyPr wrap="none">
            <a:spAutoFit/>
          </a:bodyPr>
          <a:lstStyle/>
          <a:p>
            <a:r>
              <a:rPr lang="en-US" altLang="zh-CN" sz="2000" dirty="0">
                <a:latin typeface="微软雅黑" pitchFamily="34" charset="-122"/>
                <a:ea typeface="微软雅黑" pitchFamily="34" charset="-122"/>
              </a:rPr>
              <a:t>AC-3 </a:t>
            </a:r>
            <a:r>
              <a:rPr lang="zh-CN" altLang="zh-CN" sz="2000" dirty="0">
                <a:latin typeface="微软雅黑" pitchFamily="34" charset="-122"/>
                <a:ea typeface="微软雅黑" pitchFamily="34" charset="-122"/>
              </a:rPr>
              <a:t>同步帧格式</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637032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848890" y="6293819"/>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2016814" y="5991971"/>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367079" y="5991971"/>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809" y="5848328"/>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2340789" y="6190509"/>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2016814" y="6423778"/>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883393" y="5903225"/>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174351" y="6190509"/>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3050082" y="6293819"/>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4" name="矩形 3"/>
          <p:cNvSpPr/>
          <p:nvPr/>
        </p:nvSpPr>
        <p:spPr>
          <a:xfrm>
            <a:off x="604309" y="991011"/>
            <a:ext cx="2152705" cy="400110"/>
          </a:xfrm>
          <a:prstGeom prst="rect">
            <a:avLst/>
          </a:prstGeom>
        </p:spPr>
        <p:txBody>
          <a:bodyPr wrap="none">
            <a:spAutoFit/>
          </a:bodyPr>
          <a:lstStyle/>
          <a:p>
            <a:r>
              <a:rPr lang="zh-CN" altLang="en-US" sz="2000" dirty="0">
                <a:solidFill>
                  <a:srgbClr val="FF0000"/>
                </a:solidFill>
                <a:latin typeface="微软雅黑" pitchFamily="34" charset="-122"/>
                <a:ea typeface="微软雅黑" pitchFamily="34" charset="-122"/>
              </a:rPr>
              <a:t>杜比</a:t>
            </a:r>
            <a:r>
              <a:rPr lang="en-US" altLang="zh-CN" sz="2000" dirty="0">
                <a:solidFill>
                  <a:srgbClr val="FF0000"/>
                </a:solidFill>
                <a:latin typeface="微软雅黑" pitchFamily="34" charset="-122"/>
                <a:ea typeface="微软雅黑" pitchFamily="34" charset="-122"/>
              </a:rPr>
              <a:t>AC-3 </a:t>
            </a:r>
            <a:r>
              <a:rPr lang="zh-CN" altLang="en-US" sz="2000" dirty="0">
                <a:solidFill>
                  <a:srgbClr val="FF0000"/>
                </a:solidFill>
                <a:latin typeface="微软雅黑" pitchFamily="34" charset="-122"/>
                <a:ea typeface="微软雅黑" pitchFamily="34" charset="-122"/>
              </a:rPr>
              <a:t>解码器</a:t>
            </a:r>
            <a:endParaRPr lang="zh-CN" altLang="en-US" sz="2000" dirty="0">
              <a:solidFill>
                <a:srgbClr val="FF0000"/>
              </a:solidFill>
              <a:latin typeface="微软雅黑" pitchFamily="34" charset="-122"/>
              <a:ea typeface="微软雅黑" pitchFamily="34" charset="-122"/>
            </a:endParaRPr>
          </a:p>
        </p:txBody>
      </p:sp>
      <p:sp>
        <p:nvSpPr>
          <p:cNvPr id="2" name="矩形 1"/>
          <p:cNvSpPr/>
          <p:nvPr/>
        </p:nvSpPr>
        <p:spPr>
          <a:xfrm>
            <a:off x="4727575" y="5278678"/>
            <a:ext cx="3691588" cy="400110"/>
          </a:xfrm>
          <a:prstGeom prst="rect">
            <a:avLst/>
          </a:prstGeom>
        </p:spPr>
        <p:txBody>
          <a:bodyPr wrap="none">
            <a:spAutoFit/>
          </a:bodyPr>
          <a:lstStyle/>
          <a:p>
            <a:r>
              <a:rPr lang="zh-CN" altLang="en-US" sz="2000" dirty="0">
                <a:latin typeface="微软雅黑" pitchFamily="34" charset="-122"/>
                <a:ea typeface="微软雅黑" pitchFamily="34" charset="-122"/>
              </a:rPr>
              <a:t>杜比</a:t>
            </a:r>
            <a:r>
              <a:rPr lang="en-US" altLang="zh-CN" sz="2000" dirty="0">
                <a:latin typeface="微软雅黑" pitchFamily="34" charset="-122"/>
                <a:ea typeface="微软雅黑" pitchFamily="34" charset="-122"/>
              </a:rPr>
              <a:t>AC-3 </a:t>
            </a:r>
            <a:r>
              <a:rPr lang="zh-CN" altLang="en-US" sz="2000" dirty="0">
                <a:latin typeface="微软雅黑" pitchFamily="34" charset="-122"/>
                <a:ea typeface="微软雅黑" pitchFamily="34" charset="-122"/>
              </a:rPr>
              <a:t>解码器的原理方框图</a:t>
            </a:r>
            <a:endParaRPr lang="zh-CN" altLang="en-US" sz="2000" dirty="0">
              <a:latin typeface="微软雅黑" pitchFamily="34" charset="-122"/>
              <a:ea typeface="微软雅黑" pitchFamily="34"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438" y="1936981"/>
            <a:ext cx="8285162" cy="297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31883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ts val="2401"/>
              </a:lnSpc>
            </a:pPr>
            <a:r>
              <a:rPr lang="en-US" altLang="zh-CN" dirty="0" smtClean="0"/>
              <a:t>3.3.2</a:t>
            </a:r>
            <a:r>
              <a:rPr lang="zh-CN" altLang="en-US" dirty="0" smtClean="0"/>
              <a:t>杜</a:t>
            </a:r>
            <a:r>
              <a:rPr lang="zh-CN" altLang="en-US" dirty="0"/>
              <a:t>比</a:t>
            </a:r>
            <a:r>
              <a:rPr lang="en-US" altLang="zh-CN" dirty="0"/>
              <a:t>AC-3</a:t>
            </a:r>
            <a:r>
              <a:rPr lang="zh-CN" altLang="en-US" dirty="0"/>
              <a:t>音频压缩算法</a:t>
            </a:r>
            <a:endParaRPr lang="zh-CN" altLang="en-US" dirty="0"/>
          </a:p>
        </p:txBody>
      </p:sp>
      <p:sp>
        <p:nvSpPr>
          <p:cNvPr id="243" name="矩形 242"/>
          <p:cNvSpPr/>
          <p:nvPr/>
        </p:nvSpPr>
        <p:spPr>
          <a:xfrm>
            <a:off x="-43052" y="1452676"/>
            <a:ext cx="12198349" cy="60684"/>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5" name="矩形 244"/>
          <p:cNvSpPr/>
          <p:nvPr/>
        </p:nvSpPr>
        <p:spPr>
          <a:xfrm>
            <a:off x="9761492" y="6389885"/>
            <a:ext cx="343077" cy="3693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6" name="矩形 245"/>
          <p:cNvSpPr/>
          <p:nvPr/>
        </p:nvSpPr>
        <p:spPr>
          <a:xfrm flipV="1">
            <a:off x="10929416" y="6088037"/>
            <a:ext cx="266842" cy="1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7" name="矩形 246"/>
          <p:cNvSpPr/>
          <p:nvPr/>
        </p:nvSpPr>
        <p:spPr>
          <a:xfrm flipV="1">
            <a:off x="9279681" y="6088037"/>
            <a:ext cx="266842" cy="123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8" name="矩形 247"/>
          <p:cNvSpPr/>
          <p:nvPr/>
        </p:nvSpPr>
        <p:spPr>
          <a:xfrm>
            <a:off x="0" y="6097412"/>
            <a:ext cx="12198350" cy="762176"/>
          </a:xfrm>
          <a:prstGeom prst="rect">
            <a:avLst/>
          </a:prstGeom>
          <a:solidFill>
            <a:srgbClr val="74B8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49" name="矩形 248"/>
          <p:cNvSpPr/>
          <p:nvPr/>
        </p:nvSpPr>
        <p:spPr>
          <a:xfrm>
            <a:off x="1" y="5904092"/>
            <a:ext cx="12198350" cy="606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0" name="矩形 249"/>
          <p:cNvSpPr/>
          <p:nvPr/>
        </p:nvSpPr>
        <p:spPr>
          <a:xfrm>
            <a:off x="8903793" y="5944394"/>
            <a:ext cx="495557" cy="5335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1" name="矩形 250"/>
          <p:cNvSpPr/>
          <p:nvPr/>
        </p:nvSpPr>
        <p:spPr>
          <a:xfrm>
            <a:off x="11253391" y="6286575"/>
            <a:ext cx="266841" cy="28728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2" name="矩形 251"/>
          <p:cNvSpPr/>
          <p:nvPr/>
        </p:nvSpPr>
        <p:spPr>
          <a:xfrm>
            <a:off x="10929416" y="6519844"/>
            <a:ext cx="266841" cy="2872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4" name="矩形 253"/>
          <p:cNvSpPr/>
          <p:nvPr/>
        </p:nvSpPr>
        <p:spPr>
          <a:xfrm>
            <a:off x="10795995" y="5999291"/>
            <a:ext cx="266841" cy="28728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5" name="矩形 254"/>
          <p:cNvSpPr/>
          <p:nvPr/>
        </p:nvSpPr>
        <p:spPr>
          <a:xfrm flipV="1">
            <a:off x="10086953" y="6286575"/>
            <a:ext cx="266841" cy="287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56" name="矩形 255"/>
          <p:cNvSpPr/>
          <p:nvPr/>
        </p:nvSpPr>
        <p:spPr>
          <a:xfrm>
            <a:off x="11962684" y="6389885"/>
            <a:ext cx="156291" cy="135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7" tIns="45738" rIns="91477" bIns="45738" rtlCol="0" anchor="ctr"/>
          <a:lstStyle/>
          <a:p>
            <a:pPr algn="ctr"/>
            <a:endParaRPr lang="zh-CN" altLang="en-US"/>
          </a:p>
        </p:txBody>
      </p:sp>
      <p:sp>
        <p:nvSpPr>
          <p:cNvPr id="20" name="文本占位符 6"/>
          <p:cNvSpPr txBox="1">
            <a:spLocks/>
          </p:cNvSpPr>
          <p:nvPr/>
        </p:nvSpPr>
        <p:spPr>
          <a:xfrm>
            <a:off x="155575" y="1522052"/>
            <a:ext cx="11811000" cy="2528964"/>
          </a:xfrm>
          <a:prstGeom prst="rect">
            <a:avLst/>
          </a:prstGeom>
        </p:spPr>
        <p:txBody>
          <a:bodyPr/>
          <a:lstStyle>
            <a:lvl1pPr marL="360000" indent="-360000" algn="l" defTabSz="914400" rtl="0" eaLnBrk="1" latinLnBrk="0" hangingPunct="1">
              <a:lnSpc>
                <a:spcPct val="130000"/>
              </a:lnSpc>
              <a:spcBef>
                <a:spcPts val="1000"/>
              </a:spcBef>
              <a:buFont typeface="Wingdings" pitchFamily="2" charset="2"/>
              <a:buChar char="l"/>
              <a:defRPr sz="2000" kern="1200">
                <a:solidFill>
                  <a:schemeClr val="tx1">
                    <a:lumMod val="85000"/>
                    <a:lumOff val="15000"/>
                  </a:schemeClr>
                </a:solidFill>
                <a:latin typeface="微软雅黑" pitchFamily="34" charset="-122"/>
                <a:ea typeface="微软雅黑"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lumMod val="85000"/>
                    <a:lumOff val="15000"/>
                  </a:schemeClr>
                </a:solidFill>
                <a:latin typeface="微软雅黑" pitchFamily="34" charset="-122"/>
                <a:ea typeface="微软雅黑"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在解码时</a:t>
            </a:r>
            <a:r>
              <a:rPr lang="en-US" altLang="zh-CN" dirty="0">
                <a:solidFill>
                  <a:schemeClr val="tx1"/>
                </a:solidFill>
              </a:rPr>
              <a:t>,</a:t>
            </a:r>
            <a:r>
              <a:rPr lang="zh-CN" altLang="en-US" dirty="0">
                <a:solidFill>
                  <a:schemeClr val="tx1"/>
                </a:solidFill>
              </a:rPr>
              <a:t>首先利用</a:t>
            </a:r>
            <a:r>
              <a:rPr lang="zh-CN" altLang="en-US" dirty="0">
                <a:solidFill>
                  <a:srgbClr val="FF0000"/>
                </a:solidFill>
              </a:rPr>
              <a:t>帧同步信息</a:t>
            </a:r>
            <a:r>
              <a:rPr lang="zh-CN" altLang="en-US" dirty="0">
                <a:solidFill>
                  <a:schemeClr val="tx1"/>
                </a:solidFill>
              </a:rPr>
              <a:t>使解码器与编码数码流同步</a:t>
            </a:r>
            <a:r>
              <a:rPr lang="en-US" altLang="zh-CN" dirty="0">
                <a:solidFill>
                  <a:schemeClr val="tx1"/>
                </a:solidFill>
              </a:rPr>
              <a:t>,</a:t>
            </a:r>
            <a:r>
              <a:rPr lang="zh-CN" altLang="en-US" dirty="0">
                <a:solidFill>
                  <a:schemeClr val="tx1"/>
                </a:solidFill>
              </a:rPr>
              <a:t>接着利用循环冗余校验码</a:t>
            </a:r>
            <a:r>
              <a:rPr lang="en-US" altLang="zh-CN" dirty="0">
                <a:solidFill>
                  <a:schemeClr val="tx1"/>
                </a:solidFill>
              </a:rPr>
              <a:t>(CRC)</a:t>
            </a:r>
            <a:r>
              <a:rPr lang="zh-CN" altLang="en-US" dirty="0">
                <a:solidFill>
                  <a:schemeClr val="tx1"/>
                </a:solidFill>
              </a:rPr>
              <a:t>对数据帧中的误码进行</a:t>
            </a:r>
            <a:r>
              <a:rPr lang="zh-CN" altLang="en-US" dirty="0">
                <a:solidFill>
                  <a:srgbClr val="FF0000"/>
                </a:solidFill>
              </a:rPr>
              <a:t>纠错</a:t>
            </a:r>
            <a:r>
              <a:rPr lang="zh-CN" altLang="en-US" dirty="0">
                <a:solidFill>
                  <a:schemeClr val="tx1"/>
                </a:solidFill>
              </a:rPr>
              <a:t>处理</a:t>
            </a:r>
            <a:r>
              <a:rPr lang="en-US" altLang="zh-CN" dirty="0">
                <a:solidFill>
                  <a:schemeClr val="tx1"/>
                </a:solidFill>
              </a:rPr>
              <a:t>,</a:t>
            </a:r>
            <a:r>
              <a:rPr lang="zh-CN" altLang="en-US" dirty="0">
                <a:solidFill>
                  <a:schemeClr val="tx1"/>
                </a:solidFill>
              </a:rPr>
              <a:t>使其成为完整、正确数据</a:t>
            </a:r>
            <a:r>
              <a:rPr lang="en-US" altLang="zh-CN" dirty="0">
                <a:solidFill>
                  <a:schemeClr val="tx1"/>
                </a:solidFill>
              </a:rPr>
              <a:t>,</a:t>
            </a:r>
            <a:r>
              <a:rPr lang="zh-CN" altLang="en-US" dirty="0">
                <a:solidFill>
                  <a:schemeClr val="tx1"/>
                </a:solidFill>
              </a:rPr>
              <a:t>然后进行数据帧的解格式化</a:t>
            </a:r>
          </a:p>
          <a:p>
            <a:r>
              <a:rPr lang="zh-CN" altLang="en-US" dirty="0">
                <a:solidFill>
                  <a:schemeClr val="tx1"/>
                </a:solidFill>
              </a:rPr>
              <a:t>在</a:t>
            </a:r>
            <a:r>
              <a:rPr lang="zh-CN" altLang="en-US" dirty="0">
                <a:solidFill>
                  <a:srgbClr val="FF0000"/>
                </a:solidFill>
              </a:rPr>
              <a:t>编码中的格式化</a:t>
            </a:r>
            <a:r>
              <a:rPr lang="zh-CN" altLang="en-US" dirty="0">
                <a:solidFill>
                  <a:schemeClr val="tx1"/>
                </a:solidFill>
              </a:rPr>
              <a:t>就是按设定的标准将各种数据捆成一包一包的。一个包就是一个数据帧</a:t>
            </a:r>
            <a:r>
              <a:rPr lang="en-US" altLang="zh-CN" dirty="0">
                <a:solidFill>
                  <a:schemeClr val="tx1"/>
                </a:solidFill>
              </a:rPr>
              <a:t>,</a:t>
            </a:r>
            <a:r>
              <a:rPr lang="zh-CN" altLang="en-US" dirty="0">
                <a:solidFill>
                  <a:schemeClr val="tx1"/>
                </a:solidFill>
              </a:rPr>
              <a:t>以包头的同步信息为</a:t>
            </a:r>
            <a:r>
              <a:rPr lang="zh-CN" altLang="en-US" dirty="0" smtClean="0">
                <a:solidFill>
                  <a:schemeClr val="tx1"/>
                </a:solidFill>
              </a:rPr>
              <a:t>标志</a:t>
            </a:r>
            <a:r>
              <a:rPr lang="zh-CN" altLang="en-US" dirty="0">
                <a:solidFill>
                  <a:schemeClr val="tx1"/>
                </a:solidFill>
              </a:rPr>
              <a:t>。</a:t>
            </a:r>
          </a:p>
          <a:p>
            <a:r>
              <a:rPr lang="zh-CN" altLang="en-US" dirty="0">
                <a:solidFill>
                  <a:schemeClr val="tx1"/>
                </a:solidFill>
              </a:rPr>
              <a:t>在</a:t>
            </a:r>
            <a:r>
              <a:rPr lang="zh-CN" altLang="en-US" dirty="0">
                <a:solidFill>
                  <a:srgbClr val="FF0000"/>
                </a:solidFill>
              </a:rPr>
              <a:t>解码中的解格式化</a:t>
            </a:r>
            <a:r>
              <a:rPr lang="en-US" altLang="zh-CN" dirty="0">
                <a:solidFill>
                  <a:schemeClr val="tx1"/>
                </a:solidFill>
              </a:rPr>
              <a:t>,</a:t>
            </a:r>
            <a:r>
              <a:rPr lang="zh-CN" altLang="en-US" dirty="0">
                <a:solidFill>
                  <a:schemeClr val="tx1"/>
                </a:solidFill>
              </a:rPr>
              <a:t>就是以同步信息为准</a:t>
            </a:r>
            <a:r>
              <a:rPr lang="en-US" altLang="zh-CN" dirty="0">
                <a:solidFill>
                  <a:schemeClr val="tx1"/>
                </a:solidFill>
              </a:rPr>
              <a:t>,</a:t>
            </a:r>
            <a:r>
              <a:rPr lang="zh-CN" altLang="en-US" dirty="0">
                <a:solidFill>
                  <a:schemeClr val="tx1"/>
                </a:solidFill>
              </a:rPr>
              <a:t>将包打开</a:t>
            </a:r>
            <a:r>
              <a:rPr lang="en-US" altLang="zh-CN" dirty="0">
                <a:solidFill>
                  <a:schemeClr val="tx1"/>
                </a:solidFill>
              </a:rPr>
              <a:t>,</a:t>
            </a:r>
            <a:r>
              <a:rPr lang="zh-CN" altLang="en-US" dirty="0">
                <a:solidFill>
                  <a:schemeClr val="tx1"/>
                </a:solidFill>
              </a:rPr>
              <a:t>以便分门别类地处理各种数据</a:t>
            </a:r>
            <a:r>
              <a:rPr lang="en-US" altLang="zh-CN" dirty="0">
                <a:solidFill>
                  <a:schemeClr val="tx1"/>
                </a:solidFill>
              </a:rPr>
              <a:t>,</a:t>
            </a:r>
            <a:r>
              <a:rPr lang="zh-CN" altLang="en-US" dirty="0">
                <a:solidFill>
                  <a:schemeClr val="tx1"/>
                </a:solidFill>
              </a:rPr>
              <a:t>然后运行比特分配例行程序</a:t>
            </a:r>
            <a:r>
              <a:rPr lang="en-US" altLang="zh-CN" dirty="0">
                <a:solidFill>
                  <a:schemeClr val="tx1"/>
                </a:solidFill>
              </a:rPr>
              <a:t>,</a:t>
            </a:r>
            <a:r>
              <a:rPr lang="zh-CN" altLang="en-US" dirty="0">
                <a:solidFill>
                  <a:schemeClr val="tx1"/>
                </a:solidFill>
              </a:rPr>
              <a:t>从编码的谱包络中获得在编码中采用的</a:t>
            </a:r>
            <a:r>
              <a:rPr lang="zh-CN" altLang="en-US" dirty="0">
                <a:solidFill>
                  <a:srgbClr val="FF0000"/>
                </a:solidFill>
              </a:rPr>
              <a:t>比特分配</a:t>
            </a:r>
            <a:r>
              <a:rPr lang="zh-CN" altLang="en-US" dirty="0" smtClean="0">
                <a:solidFill>
                  <a:schemeClr val="tx1"/>
                </a:solidFill>
              </a:rPr>
              <a:t>信息</a:t>
            </a:r>
            <a:endParaRPr lang="en-US" altLang="zh-CN" dirty="0" smtClean="0">
              <a:solidFill>
                <a:schemeClr val="tx1"/>
              </a:solidFill>
            </a:endParaRPr>
          </a:p>
          <a:p>
            <a:r>
              <a:rPr lang="zh-CN" altLang="en-US" dirty="0"/>
              <a:t>利用此信息便可对量化的</a:t>
            </a:r>
            <a:r>
              <a:rPr lang="zh-CN" altLang="en-US" dirty="0">
                <a:solidFill>
                  <a:srgbClr val="FF0000"/>
                </a:solidFill>
              </a:rPr>
              <a:t>尾数进行逆量化处理</a:t>
            </a:r>
            <a:r>
              <a:rPr lang="en-US" altLang="zh-CN" dirty="0"/>
              <a:t>,</a:t>
            </a:r>
            <a:r>
              <a:rPr lang="zh-CN" altLang="en-US" dirty="0"/>
              <a:t>还原成原来的尾数</a:t>
            </a:r>
            <a:r>
              <a:rPr lang="en-US" altLang="zh-CN" dirty="0"/>
              <a:t>,</a:t>
            </a:r>
            <a:r>
              <a:rPr lang="zh-CN" altLang="en-US" dirty="0"/>
              <a:t>再对谱包进行解码</a:t>
            </a:r>
            <a:r>
              <a:rPr lang="en-US" altLang="zh-CN" dirty="0"/>
              <a:t>,</a:t>
            </a:r>
            <a:r>
              <a:rPr lang="zh-CN" altLang="en-US" dirty="0"/>
              <a:t>便获得编码前的各个指数。</a:t>
            </a:r>
            <a:endParaRPr lang="en-US" altLang="zh-CN" dirty="0"/>
          </a:p>
          <a:p>
            <a:r>
              <a:rPr lang="zh-CN" altLang="en-US" dirty="0"/>
              <a:t>这些用二进制表示的各种指数和尾数代表了各样本块的</a:t>
            </a:r>
            <a:r>
              <a:rPr lang="en-US" altLang="zh-CN" dirty="0"/>
              <a:t>256 </a:t>
            </a:r>
            <a:r>
              <a:rPr lang="zh-CN" altLang="en-US" dirty="0"/>
              <a:t>个频域变换系数</a:t>
            </a:r>
            <a:r>
              <a:rPr lang="en-US" altLang="zh-CN" dirty="0"/>
              <a:t>,</a:t>
            </a:r>
            <a:r>
              <a:rPr lang="zh-CN" altLang="en-US" dirty="0"/>
              <a:t>最后利用综合滤波器进行离散余弦反变换</a:t>
            </a:r>
            <a:r>
              <a:rPr lang="en-US" altLang="zh-CN" dirty="0"/>
              <a:t>,</a:t>
            </a:r>
            <a:r>
              <a:rPr lang="zh-CN" altLang="en-US" dirty="0"/>
              <a:t>将这些变换系数还原成时间域中的</a:t>
            </a:r>
            <a:r>
              <a:rPr lang="en-US" altLang="zh-CN" dirty="0"/>
              <a:t>PCM </a:t>
            </a:r>
            <a:r>
              <a:rPr lang="zh-CN" altLang="en-US" dirty="0"/>
              <a:t>数字音频信号</a:t>
            </a:r>
            <a:endParaRPr lang="en-US" altLang="zh-CN" dirty="0" smtClean="0">
              <a:solidFill>
                <a:schemeClr val="tx1"/>
              </a:solidFill>
            </a:endParaRPr>
          </a:p>
        </p:txBody>
      </p:sp>
      <p:sp>
        <p:nvSpPr>
          <p:cNvPr id="4" name="矩形 3"/>
          <p:cNvSpPr/>
          <p:nvPr/>
        </p:nvSpPr>
        <p:spPr>
          <a:xfrm>
            <a:off x="604309" y="991011"/>
            <a:ext cx="2152705" cy="400110"/>
          </a:xfrm>
          <a:prstGeom prst="rect">
            <a:avLst/>
          </a:prstGeom>
        </p:spPr>
        <p:txBody>
          <a:bodyPr wrap="none">
            <a:spAutoFit/>
          </a:bodyPr>
          <a:lstStyle/>
          <a:p>
            <a:r>
              <a:rPr lang="zh-CN" altLang="en-US" sz="2000" dirty="0">
                <a:solidFill>
                  <a:srgbClr val="FF0000"/>
                </a:solidFill>
                <a:latin typeface="微软雅黑" pitchFamily="34" charset="-122"/>
                <a:ea typeface="微软雅黑" pitchFamily="34" charset="-122"/>
              </a:rPr>
              <a:t>杜比</a:t>
            </a:r>
            <a:r>
              <a:rPr lang="en-US" altLang="zh-CN" sz="2000" dirty="0">
                <a:solidFill>
                  <a:srgbClr val="FF0000"/>
                </a:solidFill>
                <a:latin typeface="微软雅黑" pitchFamily="34" charset="-122"/>
                <a:ea typeface="微软雅黑" pitchFamily="34" charset="-122"/>
              </a:rPr>
              <a:t>AC-3 </a:t>
            </a:r>
            <a:r>
              <a:rPr lang="zh-CN" altLang="en-US" sz="2000" dirty="0">
                <a:solidFill>
                  <a:srgbClr val="FF0000"/>
                </a:solidFill>
                <a:latin typeface="微软雅黑" pitchFamily="34" charset="-122"/>
                <a:ea typeface="微软雅黑" pitchFamily="34" charset="-122"/>
              </a:rPr>
              <a:t>解码器</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648004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6546</TotalTime>
  <Words>11312</Words>
  <Application>Microsoft Office PowerPoint</Application>
  <PresentationFormat>自定义</PresentationFormat>
  <Paragraphs>595</Paragraphs>
  <Slides>103</Slides>
  <Notes>0</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Office Theme</vt:lpstr>
      <vt:lpstr>PowerPoint 演示文稿</vt:lpstr>
      <vt:lpstr>PowerPoint 演示文稿</vt:lpstr>
      <vt:lpstr>3.1.1 数字音频压缩的可行性</vt:lpstr>
      <vt:lpstr>时域冗余</vt:lpstr>
      <vt:lpstr>时域冗余</vt:lpstr>
      <vt:lpstr>时域冗余</vt:lpstr>
      <vt:lpstr>时域冗余</vt:lpstr>
      <vt:lpstr>时域冗余</vt:lpstr>
      <vt:lpstr>时域冗余</vt:lpstr>
      <vt:lpstr>频域冗余</vt:lpstr>
      <vt:lpstr>听觉冗余</vt:lpstr>
      <vt:lpstr>3.1.2数字音频压缩方法的分类</vt:lpstr>
      <vt:lpstr>PowerPoint 演示文稿</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3.2.1数字音频压缩方法---波形编码</vt:lpstr>
      <vt:lpstr>3.2.2数字音频压缩方法---参数编码</vt:lpstr>
      <vt:lpstr>3.2.2数字音频压缩方法---参数编码</vt:lpstr>
      <vt:lpstr>3.2.2数字音频压缩方法---参数编码</vt:lpstr>
      <vt:lpstr>3.2.2数字音频压缩方法---参数编码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3.2.3数字音频压缩方法---混合编码</vt:lpstr>
      <vt:lpstr>PowerPoint 演示文稿</vt:lpstr>
      <vt:lpstr>3. 3音频压缩编码标准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3.3.1MPEG数字音频压缩标准</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3.3.2杜比AC-3音频压缩算法</vt:lpstr>
      <vt:lpstr>PowerPoint 演示文稿</vt:lpstr>
      <vt:lpstr>3.4数字音频文件的常见格式</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HONGCHUN</cp:lastModifiedBy>
  <cp:revision>422</cp:revision>
  <dcterms:created xsi:type="dcterms:W3CDTF">2006-08-16T00:00:00Z</dcterms:created>
  <dcterms:modified xsi:type="dcterms:W3CDTF">2021-01-06T14:38:31Z</dcterms:modified>
</cp:coreProperties>
</file>