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2" r:id="rId4"/>
    <p:sldId id="427" r:id="rId5"/>
    <p:sldId id="428" r:id="rId6"/>
    <p:sldId id="429" r:id="rId7"/>
    <p:sldId id="430" r:id="rId8"/>
    <p:sldId id="431" r:id="rId9"/>
    <p:sldId id="432" r:id="rId10"/>
    <p:sldId id="433" r:id="rId11"/>
    <p:sldId id="434" r:id="rId12"/>
    <p:sldId id="435" r:id="rId13"/>
    <p:sldId id="437" r:id="rId14"/>
    <p:sldId id="438" r:id="rId15"/>
    <p:sldId id="436" r:id="rId16"/>
    <p:sldId id="439" r:id="rId17"/>
    <p:sldId id="440" r:id="rId18"/>
    <p:sldId id="441" r:id="rId19"/>
    <p:sldId id="442" r:id="rId20"/>
    <p:sldId id="445" r:id="rId21"/>
    <p:sldId id="443" r:id="rId22"/>
    <p:sldId id="444" r:id="rId23"/>
    <p:sldId id="446" r:id="rId24"/>
    <p:sldId id="447" r:id="rId25"/>
    <p:sldId id="448" r:id="rId26"/>
    <p:sldId id="449" r:id="rId27"/>
    <p:sldId id="450" r:id="rId28"/>
    <p:sldId id="451" r:id="rId29"/>
    <p:sldId id="452" r:id="rId30"/>
    <p:sldId id="268" r:id="rId31"/>
  </p:sldIdLst>
  <p:sldSz cx="12198350" cy="6859588"/>
  <p:notesSz cx="6858000" cy="9144000"/>
  <p:defaultTextStyle>
    <a:defPPr>
      <a:defRPr lang="en-US"/>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guide id="3" orient="horz" pos="2881">
          <p15:clr>
            <a:srgbClr val="A4A3A4"/>
          </p15:clr>
        </p15:guide>
        <p15:guide id="4"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4B836"/>
    <a:srgbClr val="1157AB"/>
    <a:srgbClr val="1A8ABC"/>
    <a:srgbClr val="358DA5"/>
    <a:srgbClr val="7CC43A"/>
    <a:srgbClr val="FF9933"/>
    <a:srgbClr val="92D050"/>
    <a:srgbClr val="4C3D83"/>
    <a:srgbClr val="3E5CCC"/>
    <a:srgbClr val="3A41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68" autoAdjust="0"/>
    <p:restoredTop sz="99816" autoAdjust="0"/>
  </p:normalViewPr>
  <p:slideViewPr>
    <p:cSldViewPr>
      <p:cViewPr varScale="1">
        <p:scale>
          <a:sx n="68" d="100"/>
          <a:sy n="68" d="100"/>
        </p:scale>
        <p:origin x="-716" y="-60"/>
      </p:cViewPr>
      <p:guideLst>
        <p:guide orient="horz" pos="2160"/>
        <p:guide orient="horz" pos="2881"/>
        <p:guide pos="2880"/>
        <p:guide pos="3842"/>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813" indent="0" algn="ctr">
              <a:buNone/>
              <a:defRPr>
                <a:solidFill>
                  <a:schemeClr val="tx1">
                    <a:tint val="75000"/>
                  </a:schemeClr>
                </a:solidFill>
              </a:defRPr>
            </a:lvl2pPr>
            <a:lvl3pPr marL="1219627" indent="0" algn="ctr">
              <a:buNone/>
              <a:defRPr>
                <a:solidFill>
                  <a:schemeClr val="tx1">
                    <a:tint val="75000"/>
                  </a:schemeClr>
                </a:solidFill>
              </a:defRPr>
            </a:lvl3pPr>
            <a:lvl4pPr marL="1829440" indent="0" algn="ctr">
              <a:buNone/>
              <a:defRPr>
                <a:solidFill>
                  <a:schemeClr val="tx1">
                    <a:tint val="75000"/>
                  </a:schemeClr>
                </a:solidFill>
              </a:defRPr>
            </a:lvl4pPr>
            <a:lvl5pPr marL="2439253" indent="0" algn="ctr">
              <a:buNone/>
              <a:defRPr>
                <a:solidFill>
                  <a:schemeClr val="tx1">
                    <a:tint val="75000"/>
                  </a:schemeClr>
                </a:solidFill>
              </a:defRPr>
            </a:lvl5pPr>
            <a:lvl6pPr marL="3049067" indent="0" algn="ctr">
              <a:buNone/>
              <a:defRPr>
                <a:solidFill>
                  <a:schemeClr val="tx1">
                    <a:tint val="75000"/>
                  </a:schemeClr>
                </a:solidFill>
              </a:defRPr>
            </a:lvl6pPr>
            <a:lvl7pPr marL="3658880" indent="0" algn="ctr">
              <a:buNone/>
              <a:defRPr>
                <a:solidFill>
                  <a:schemeClr val="tx1">
                    <a:tint val="75000"/>
                  </a:schemeClr>
                </a:solidFill>
              </a:defRPr>
            </a:lvl7pPr>
            <a:lvl8pPr marL="4268694" indent="0" algn="ctr">
              <a:buNone/>
              <a:defRPr>
                <a:solidFill>
                  <a:schemeClr val="tx1">
                    <a:tint val="75000"/>
                  </a:schemeClr>
                </a:solidFill>
              </a:defRPr>
            </a:lvl8pPr>
            <a:lvl9pPr marL="4878507"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609918" y="1143795"/>
            <a:ext cx="10978515" cy="5029200"/>
          </a:xfrm>
          <a:prstGeom prst="rect">
            <a:avLst/>
          </a:prstGeom>
        </p:spPr>
        <p:txBody>
          <a:bodyPr/>
          <a:lstStyle>
            <a:lvl1pPr marL="457360" indent="-457360">
              <a:lnSpc>
                <a:spcPct val="120000"/>
              </a:lnSpc>
              <a:buSzPct val="80000"/>
              <a:buFont typeface="Wingdings"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609918" y="1600994"/>
            <a:ext cx="10978515" cy="4572000"/>
          </a:xfrm>
          <a:prstGeom prst="rect">
            <a:avLst/>
          </a:prstGeom>
        </p:spPr>
        <p:txBody>
          <a:bodyPr/>
          <a:lstStyle>
            <a:lvl1pPr marL="457360" indent="-457360">
              <a:lnSpc>
                <a:spcPct val="120000"/>
              </a:lnSpc>
              <a:buSzPct val="80000"/>
              <a:buFont typeface="Wingdings"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
        <p:nvSpPr>
          <p:cNvPr id="7" name="Content Placeholder 2"/>
          <p:cNvSpPr>
            <a:spLocks noGrp="1"/>
          </p:cNvSpPr>
          <p:nvPr>
            <p:ph idx="13" hasCustomPrompt="1"/>
          </p:nvPr>
        </p:nvSpPr>
        <p:spPr>
          <a:xfrm>
            <a:off x="841375" y="984137"/>
            <a:ext cx="10747058" cy="464458"/>
          </a:xfrm>
          <a:prstGeom prst="rect">
            <a:avLst/>
          </a:prstGeom>
        </p:spPr>
        <p:txBody>
          <a:bodyPr/>
          <a:lstStyle>
            <a:lvl1pPr marL="0" indent="0">
              <a:lnSpc>
                <a:spcPct val="120000"/>
              </a:lnSpc>
              <a:buSzPct val="80000"/>
              <a:buFont typeface="Wingdings" pitchFamily="2" charset="2"/>
              <a:buNone/>
              <a:defRPr b="0">
                <a:solidFill>
                  <a:schemeClr val="tx1">
                    <a:lumMod val="95000"/>
                    <a:lumOff val="5000"/>
                  </a:schemeClr>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550800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pPr/>
              <a:t>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en-US" smtClean="0"/>
              <a:t>Click to edit Master text styles</a:t>
            </a:r>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en-US" smtClean="0"/>
              <a:t>Click to edit Master text styles</a:t>
            </a:r>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smtClean="0"/>
              <a:t>Click to edit Master title style</a:t>
            </a:r>
            <a:endParaRPr lang="en-US"/>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smtClean="0"/>
              <a:t>Click to edit Master title style</a:t>
            </a:r>
            <a:endParaRPr lang="en-US"/>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en-US" dirty="0"/>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pPr/>
              <a:t>1/2/2021</a:t>
            </a:fld>
            <a:endParaRPr lang="en-US" dirty="0"/>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pPr/>
              <a:t>‹#›</a:t>
            </a:fld>
            <a:endParaRPr lang="en-US" dirty="0"/>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4" name="矩形 23"/>
          <p:cNvSpPr/>
          <p:nvPr userDrawn="1"/>
        </p:nvSpPr>
        <p:spPr>
          <a:xfrm>
            <a:off x="0" y="332656"/>
            <a:ext cx="12198350" cy="432048"/>
          </a:xfrm>
          <a:prstGeom prst="rect">
            <a:avLst/>
          </a:prstGeom>
          <a:solidFill>
            <a:srgbClr val="3A418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userDrawn="1"/>
        </p:nvSpPr>
        <p:spPr>
          <a:xfrm>
            <a:off x="0" y="764704"/>
            <a:ext cx="12198350" cy="720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userDrawn="1"/>
        </p:nvSpPr>
        <p:spPr>
          <a:xfrm>
            <a:off x="11280775" y="330107"/>
            <a:ext cx="485233" cy="48523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itchFamily="34" charset="-122"/>
              <a:ea typeface="微软雅黑" pitchFamily="34" charset="-122"/>
            </a:endParaRPr>
          </a:p>
        </p:txBody>
      </p:sp>
      <p:sp>
        <p:nvSpPr>
          <p:cNvPr id="27" name="TextBox 15"/>
          <p:cNvSpPr txBox="1"/>
          <p:nvPr userDrawn="1"/>
        </p:nvSpPr>
        <p:spPr>
          <a:xfrm>
            <a:off x="11283362" y="442092"/>
            <a:ext cx="483393" cy="246221"/>
          </a:xfrm>
          <a:prstGeom prst="rect">
            <a:avLst/>
          </a:prstGeom>
          <a:noFill/>
        </p:spPr>
        <p:txBody>
          <a:bodyPr wrap="square" lIns="0" tIns="0" rIns="0" bIns="0"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userDrawn="1"/>
        </p:nvSpPr>
        <p:spPr>
          <a:xfrm>
            <a:off x="7927975" y="332656"/>
            <a:ext cx="2819400"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smtClean="0">
                <a:latin typeface="微软雅黑" pitchFamily="34" charset="-122"/>
                <a:ea typeface="微软雅黑" pitchFamily="34" charset="-122"/>
              </a:rPr>
              <a:t>第 </a:t>
            </a:r>
            <a:r>
              <a:rPr lang="en-US" altLang="zh-CN" sz="1800" b="0" dirty="0" smtClean="0">
                <a:latin typeface="微软雅黑" pitchFamily="34" charset="-122"/>
                <a:ea typeface="微软雅黑" pitchFamily="34" charset="-122"/>
              </a:rPr>
              <a:t>2</a:t>
            </a:r>
            <a:r>
              <a:rPr lang="zh-CN" altLang="en-US" sz="1800" b="0" dirty="0" smtClean="0">
                <a:latin typeface="微软雅黑" pitchFamily="34" charset="-122"/>
                <a:ea typeface="微软雅黑" pitchFamily="34" charset="-122"/>
              </a:rPr>
              <a:t>章  数字音频制作基础</a:t>
            </a: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smtClean="0"/>
              <a:t>Click to edit Master title style</a:t>
            </a:r>
            <a:endParaRPr lang="en-US" dirty="0"/>
          </a:p>
        </p:txBody>
      </p:sp>
      <p:sp>
        <p:nvSpPr>
          <p:cNvPr id="40" name="等腰三角形 39">
            <a:hlinkClick r:id="" action="ppaction://hlinkshowjump?jump=previousslide"/>
          </p:cNvPr>
          <p:cNvSpPr/>
          <p:nvPr userDrawn="1"/>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userDrawn="1"/>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userDrawn="1"/>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1219627" rtl="0" eaLnBrk="1" latinLnBrk="0" hangingPunct="1">
        <a:spcBef>
          <a:spcPct val="0"/>
        </a:spcBef>
        <a:buNone/>
        <a:defRPr sz="2200" kern="1200">
          <a:solidFill>
            <a:schemeClr val="bg1"/>
          </a:solidFill>
          <a:latin typeface="+mj-lt"/>
          <a:ea typeface="+mj-ea"/>
          <a:cs typeface="+mj-cs"/>
        </a:defRPr>
      </a:lvl1pPr>
    </p:titleStyle>
    <p:bodyStyle>
      <a:lvl1pPr marL="457360" indent="-457360" algn="l" defTabSz="1219627" rtl="0" eaLnBrk="1" latinLnBrk="0" hangingPunct="1">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http://www.midifan.com/iarticle/djz/25/2.jpg"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8350" cy="6859588"/>
          </a:xfrm>
          <a:prstGeom prst="rect">
            <a:avLst/>
          </a:prstGeom>
        </p:spPr>
      </p:pic>
      <p:sp>
        <p:nvSpPr>
          <p:cNvPr id="17" name="TextBox 16"/>
          <p:cNvSpPr txBox="1"/>
          <p:nvPr/>
        </p:nvSpPr>
        <p:spPr>
          <a:xfrm>
            <a:off x="3901096" y="2310557"/>
            <a:ext cx="4560279" cy="492485"/>
          </a:xfrm>
          <a:prstGeom prst="rect">
            <a:avLst/>
          </a:prstGeom>
          <a:noFill/>
        </p:spPr>
        <p:txBody>
          <a:bodyPr wrap="square" lIns="121963" tIns="60981" rIns="121963" bIns="60981" rtlCol="0">
            <a:spAutoFit/>
          </a:bodyPr>
          <a:lstStyle/>
          <a:p>
            <a:r>
              <a:rPr lang="en-US" altLang="zh-CN" dirty="0" smtClean="0">
                <a:solidFill>
                  <a:schemeClr val="bg1"/>
                </a:solidFill>
              </a:rPr>
              <a:t>《</a:t>
            </a:r>
            <a:r>
              <a:rPr lang="zh-CN" altLang="en-US" dirty="0" smtClean="0">
                <a:solidFill>
                  <a:schemeClr val="bg1"/>
                </a:solidFill>
              </a:rPr>
              <a:t>数字音频处理教程</a:t>
            </a:r>
            <a:r>
              <a:rPr lang="en-US" altLang="zh-CN" dirty="0" smtClean="0">
                <a:solidFill>
                  <a:schemeClr val="bg1"/>
                </a:solidFill>
              </a:rPr>
              <a:t>》</a:t>
            </a:r>
            <a:endParaRPr lang="zh-CN" altLang="en-US" dirty="0">
              <a:solidFill>
                <a:schemeClr val="bg1"/>
              </a:solidFill>
            </a:endParaRPr>
          </a:p>
        </p:txBody>
      </p:sp>
      <p:sp>
        <p:nvSpPr>
          <p:cNvPr id="18" name="TextBox 17"/>
          <p:cNvSpPr txBox="1"/>
          <p:nvPr/>
        </p:nvSpPr>
        <p:spPr>
          <a:xfrm>
            <a:off x="3127375" y="1116654"/>
            <a:ext cx="2076056" cy="861817"/>
          </a:xfrm>
          <a:prstGeom prst="rect">
            <a:avLst/>
          </a:prstGeom>
          <a:solidFill>
            <a:srgbClr val="28A7E1"/>
          </a:solidFill>
        </p:spPr>
        <p:txBody>
          <a:bodyPr wrap="square" lIns="121963" tIns="60981" rIns="121963" bIns="60981" rtlCol="0">
            <a:spAutoFit/>
          </a:bodyPr>
          <a:lstStyle/>
          <a:p>
            <a:r>
              <a:rPr lang="zh-CN" altLang="en-US" sz="4800" dirty="0" smtClean="0">
                <a:solidFill>
                  <a:schemeClr val="bg1"/>
                </a:solidFill>
              </a:rPr>
              <a:t>第</a:t>
            </a:r>
            <a:r>
              <a:rPr lang="zh-CN" altLang="en-US" sz="4800" dirty="0">
                <a:solidFill>
                  <a:schemeClr val="bg1"/>
                </a:solidFill>
              </a:rPr>
              <a:t>二</a:t>
            </a:r>
            <a:r>
              <a:rPr lang="zh-CN" altLang="en-US" sz="4800" dirty="0" smtClean="0">
                <a:solidFill>
                  <a:schemeClr val="bg1"/>
                </a:solidFill>
              </a:rPr>
              <a:t>章 </a:t>
            </a:r>
            <a:endParaRPr lang="zh-CN" altLang="en-US" sz="4800" dirty="0">
              <a:solidFill>
                <a:schemeClr val="bg1"/>
              </a:solidFill>
            </a:endParaRPr>
          </a:p>
        </p:txBody>
      </p:sp>
      <p:sp>
        <p:nvSpPr>
          <p:cNvPr id="19" name="TextBox 18"/>
          <p:cNvSpPr txBox="1"/>
          <p:nvPr/>
        </p:nvSpPr>
        <p:spPr>
          <a:xfrm>
            <a:off x="5263937" y="1368889"/>
            <a:ext cx="3502238" cy="615596"/>
          </a:xfrm>
          <a:prstGeom prst="rect">
            <a:avLst/>
          </a:prstGeom>
          <a:noFill/>
        </p:spPr>
        <p:txBody>
          <a:bodyPr wrap="square" lIns="121963" tIns="60981" rIns="121963" bIns="60981" rtlCol="0">
            <a:spAutoFit/>
          </a:bodyPr>
          <a:lstStyle/>
          <a:p>
            <a:r>
              <a:rPr lang="zh-CN" altLang="en-US" sz="3200" dirty="0">
                <a:solidFill>
                  <a:schemeClr val="bg1"/>
                </a:solidFill>
                <a:latin typeface="黑体" pitchFamily="49" charset="-122"/>
                <a:ea typeface="黑体" pitchFamily="49" charset="-122"/>
              </a:rPr>
              <a:t>数字音频制作基础</a:t>
            </a:r>
          </a:p>
        </p:txBody>
      </p:sp>
      <p:sp>
        <p:nvSpPr>
          <p:cNvPr id="20" name="TextBox 19"/>
          <p:cNvSpPr txBox="1"/>
          <p:nvPr/>
        </p:nvSpPr>
        <p:spPr>
          <a:xfrm>
            <a:off x="4521135" y="3519164"/>
            <a:ext cx="3548170" cy="492557"/>
          </a:xfrm>
          <a:prstGeom prst="rect">
            <a:avLst/>
          </a:prstGeom>
          <a:noFill/>
        </p:spPr>
        <p:txBody>
          <a:bodyPr wrap="square" lIns="121963" tIns="60981" rIns="121963" bIns="60981" rtlCol="0">
            <a:spAutoFit/>
          </a:bodyPr>
          <a:lstStyle/>
          <a:p>
            <a:r>
              <a:rPr lang="zh-CN" altLang="en-US" dirty="0" smtClean="0">
                <a:solidFill>
                  <a:srgbClr val="00B0F0"/>
                </a:solidFill>
              </a:rPr>
              <a:t>清华大学出版社</a:t>
            </a:r>
            <a:endParaRPr lang="zh-CN" altLang="en-US" dirty="0">
              <a:solidFill>
                <a:srgbClr val="00B0F0"/>
              </a:solidFill>
            </a:endParaRPr>
          </a:p>
        </p:txBody>
      </p:sp>
      <p:sp>
        <p:nvSpPr>
          <p:cNvPr id="22" name="矩形 21"/>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26" name="矩形 25"/>
          <p:cNvSpPr/>
          <p:nvPr/>
        </p:nvSpPr>
        <p:spPr>
          <a:xfrm>
            <a:off x="2258147" y="4025019"/>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2.1.3</a:t>
            </a:r>
            <a:r>
              <a:rPr lang="zh-CN" altLang="en-US" dirty="0"/>
              <a:t>声音数字化的技术指标</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chemeClr val="tx1"/>
                </a:solidFill>
              </a:rPr>
              <a:t>采样频率</a:t>
            </a:r>
            <a:endParaRPr lang="en-US" altLang="zh-CN" dirty="0" smtClean="0">
              <a:solidFill>
                <a:schemeClr val="tx1"/>
              </a:solidFill>
            </a:endParaRPr>
          </a:p>
          <a:p>
            <a:r>
              <a:rPr lang="zh-CN" altLang="en-US" dirty="0"/>
              <a:t>量化</a:t>
            </a:r>
            <a:r>
              <a:rPr lang="zh-CN" altLang="en-US" dirty="0" smtClean="0"/>
              <a:t>位数</a:t>
            </a:r>
            <a:endParaRPr lang="en-US" altLang="zh-CN" dirty="0" smtClean="0"/>
          </a:p>
          <a:p>
            <a:r>
              <a:rPr lang="zh-CN" altLang="en-US" dirty="0"/>
              <a:t>声道</a:t>
            </a:r>
            <a:r>
              <a:rPr lang="zh-CN" altLang="en-US" dirty="0" smtClean="0"/>
              <a:t>数</a:t>
            </a:r>
            <a:endParaRPr lang="en-US" altLang="zh-CN" dirty="0" smtClean="0"/>
          </a:p>
          <a:p>
            <a:r>
              <a:rPr lang="zh-CN" altLang="en-US" dirty="0"/>
              <a:t>编码</a:t>
            </a:r>
            <a:r>
              <a:rPr lang="zh-CN" altLang="en-US" dirty="0" smtClean="0"/>
              <a:t>算法</a:t>
            </a:r>
            <a:endParaRPr lang="en-US" altLang="zh-CN" dirty="0" smtClean="0"/>
          </a:p>
          <a:p>
            <a:r>
              <a:rPr lang="zh-CN" altLang="en-US" dirty="0">
                <a:solidFill>
                  <a:srgbClr val="FF0000"/>
                </a:solidFill>
              </a:rPr>
              <a:t>数据</a:t>
            </a:r>
            <a:r>
              <a:rPr lang="zh-CN" altLang="en-US" dirty="0" smtClean="0">
                <a:solidFill>
                  <a:srgbClr val="FF0000"/>
                </a:solidFill>
              </a:rPr>
              <a:t>传输率</a:t>
            </a:r>
            <a:endParaRPr lang="en-US" altLang="zh-CN" dirty="0" smtClean="0">
              <a:solidFill>
                <a:srgbClr val="FF0000"/>
              </a:solidFill>
            </a:endParaRPr>
          </a:p>
          <a:p>
            <a:endParaRPr lang="en-US" altLang="zh-CN" dirty="0" smtClean="0"/>
          </a:p>
        </p:txBody>
      </p:sp>
      <p:cxnSp>
        <p:nvCxnSpPr>
          <p:cNvPr id="22" name="直接连接符 21"/>
          <p:cNvCxnSpPr/>
          <p:nvPr/>
        </p:nvCxnSpPr>
        <p:spPr>
          <a:xfrm>
            <a:off x="2898775" y="1572786"/>
            <a:ext cx="17707" cy="4332956"/>
          </a:xfrm>
          <a:prstGeom prst="line">
            <a:avLst/>
          </a:prstGeom>
          <a:noFill/>
          <a:ln w="28575" cap="flat" cmpd="sng" algn="ctr">
            <a:solidFill>
              <a:srgbClr val="A6B727"/>
            </a:solidFill>
            <a:prstDash val="sysDash"/>
            <a:miter lim="800000"/>
          </a:ln>
          <a:effectLst/>
        </p:spPr>
      </p:cxnSp>
      <p:sp>
        <p:nvSpPr>
          <p:cNvPr id="23" name="文本占位符 6"/>
          <p:cNvSpPr txBox="1">
            <a:spLocks/>
          </p:cNvSpPr>
          <p:nvPr/>
        </p:nvSpPr>
        <p:spPr>
          <a:xfrm>
            <a:off x="3206373" y="1610183"/>
            <a:ext cx="86106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音频信号数字化后，其</a:t>
            </a:r>
            <a:r>
              <a:rPr lang="zh-CN" altLang="en-US" dirty="0">
                <a:solidFill>
                  <a:srgbClr val="FF0000"/>
                </a:solidFill>
              </a:rPr>
              <a:t>数据传输率</a:t>
            </a:r>
            <a:r>
              <a:rPr lang="zh-CN" altLang="en-US" dirty="0">
                <a:solidFill>
                  <a:schemeClr val="tx1"/>
                </a:solidFill>
              </a:rPr>
              <a:t>与信号在计算机中的实时传输有着直接的关系</a:t>
            </a:r>
            <a:r>
              <a:rPr lang="zh-CN" altLang="en-US" dirty="0" smtClean="0"/>
              <a:t>。</a:t>
            </a:r>
            <a:endParaRPr lang="en-US" altLang="zh-CN" dirty="0" smtClean="0"/>
          </a:p>
          <a:p>
            <a:r>
              <a:rPr lang="zh-CN" altLang="en-US" dirty="0"/>
              <a:t>对于无压缩的数字音频来说，数据传输率可以按以下公式计算：</a:t>
            </a:r>
          </a:p>
          <a:p>
            <a:pPr>
              <a:buFont typeface="Wingdings" pitchFamily="2" charset="2"/>
              <a:buChar char="ü"/>
            </a:pPr>
            <a:r>
              <a:rPr lang="zh-CN" altLang="en-US" dirty="0"/>
              <a:t>数据传输率</a:t>
            </a:r>
            <a:r>
              <a:rPr lang="en-US" altLang="zh-CN" dirty="0"/>
              <a:t>=</a:t>
            </a:r>
            <a:r>
              <a:rPr lang="zh-CN" altLang="en-US" dirty="0"/>
              <a:t>采样频率</a:t>
            </a:r>
            <a:r>
              <a:rPr lang="en-US" altLang="zh-CN" dirty="0"/>
              <a:t>×</a:t>
            </a:r>
            <a:r>
              <a:rPr lang="zh-CN" altLang="en-US" dirty="0"/>
              <a:t>量化位数</a:t>
            </a:r>
            <a:r>
              <a:rPr lang="en-US" altLang="zh-CN" dirty="0"/>
              <a:t>×</a:t>
            </a:r>
            <a:r>
              <a:rPr lang="zh-CN" altLang="en-US" dirty="0"/>
              <a:t>声道数</a:t>
            </a:r>
          </a:p>
          <a:p>
            <a:pPr marL="0" indent="0">
              <a:buNone/>
            </a:pPr>
            <a:r>
              <a:rPr lang="zh-CN" altLang="en-US" dirty="0" smtClean="0"/>
              <a:t>     其中</a:t>
            </a:r>
            <a:r>
              <a:rPr lang="zh-CN" altLang="en-US" dirty="0"/>
              <a:t>数据传输率以每秒比特（</a:t>
            </a:r>
            <a:r>
              <a:rPr lang="en-US" altLang="zh-CN" dirty="0"/>
              <a:t>bit/s</a:t>
            </a:r>
            <a:r>
              <a:rPr lang="zh-CN" altLang="en-US" dirty="0"/>
              <a:t>）为单位，采样频率以赫兹（</a:t>
            </a:r>
            <a:r>
              <a:rPr lang="en-US" altLang="zh-CN" dirty="0"/>
              <a:t>Hz</a:t>
            </a:r>
            <a:r>
              <a:rPr lang="zh-CN" altLang="en-US" dirty="0"/>
              <a:t>）为单位，量化位数以比特（</a:t>
            </a:r>
            <a:r>
              <a:rPr lang="en-US" altLang="zh-CN" dirty="0"/>
              <a:t>bit</a:t>
            </a:r>
            <a:r>
              <a:rPr lang="zh-CN" altLang="en-US" dirty="0"/>
              <a:t>）为单位，对于声道数，单声道值为</a:t>
            </a:r>
            <a:r>
              <a:rPr lang="en-US" altLang="zh-CN" dirty="0"/>
              <a:t>1</a:t>
            </a:r>
            <a:r>
              <a:rPr lang="zh-CN" altLang="en-US" dirty="0"/>
              <a:t>，立体声为</a:t>
            </a:r>
            <a:r>
              <a:rPr lang="en-US" altLang="zh-CN" dirty="0"/>
              <a:t>2</a:t>
            </a:r>
            <a:r>
              <a:rPr lang="en-US" altLang="zh-CN" dirty="0" smtClean="0"/>
              <a:t>.</a:t>
            </a:r>
            <a:endParaRPr lang="en-US" altLang="zh-CN" dirty="0"/>
          </a:p>
        </p:txBody>
      </p:sp>
    </p:spTree>
    <p:extLst>
      <p:ext uri="{BB962C8B-B14F-4D97-AF65-F5344CB8AC3E}">
        <p14:creationId xmlns:p14="http://schemas.microsoft.com/office/powerpoint/2010/main" val="3119763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2.1.3</a:t>
            </a:r>
            <a:r>
              <a:rPr lang="zh-CN" altLang="en-US" dirty="0"/>
              <a:t>声音数字化的技术指标</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chemeClr val="tx1"/>
                </a:solidFill>
              </a:rPr>
              <a:t>采样频率</a:t>
            </a:r>
            <a:endParaRPr lang="en-US" altLang="zh-CN" dirty="0" smtClean="0">
              <a:solidFill>
                <a:schemeClr val="tx1"/>
              </a:solidFill>
            </a:endParaRPr>
          </a:p>
          <a:p>
            <a:r>
              <a:rPr lang="zh-CN" altLang="en-US" dirty="0"/>
              <a:t>量化</a:t>
            </a:r>
            <a:r>
              <a:rPr lang="zh-CN" altLang="en-US" dirty="0" smtClean="0"/>
              <a:t>位数</a:t>
            </a:r>
            <a:endParaRPr lang="en-US" altLang="zh-CN" dirty="0" smtClean="0"/>
          </a:p>
          <a:p>
            <a:r>
              <a:rPr lang="zh-CN" altLang="en-US" dirty="0"/>
              <a:t>声道</a:t>
            </a:r>
            <a:r>
              <a:rPr lang="zh-CN" altLang="en-US" dirty="0" smtClean="0"/>
              <a:t>数</a:t>
            </a:r>
            <a:endParaRPr lang="en-US" altLang="zh-CN" dirty="0" smtClean="0"/>
          </a:p>
          <a:p>
            <a:r>
              <a:rPr lang="zh-CN" altLang="en-US" dirty="0"/>
              <a:t>编码</a:t>
            </a:r>
            <a:r>
              <a:rPr lang="zh-CN" altLang="en-US" dirty="0" smtClean="0"/>
              <a:t>算法</a:t>
            </a:r>
            <a:endParaRPr lang="en-US" altLang="zh-CN" dirty="0" smtClean="0"/>
          </a:p>
          <a:p>
            <a:r>
              <a:rPr lang="zh-CN" altLang="en-US" dirty="0">
                <a:solidFill>
                  <a:srgbClr val="FF0000"/>
                </a:solidFill>
              </a:rPr>
              <a:t>数据</a:t>
            </a:r>
            <a:r>
              <a:rPr lang="zh-CN" altLang="en-US" dirty="0" smtClean="0">
                <a:solidFill>
                  <a:srgbClr val="FF0000"/>
                </a:solidFill>
              </a:rPr>
              <a:t>传输率</a:t>
            </a:r>
            <a:endParaRPr lang="en-US" altLang="zh-CN" dirty="0" smtClean="0">
              <a:solidFill>
                <a:srgbClr val="FF0000"/>
              </a:solidFill>
            </a:endParaRPr>
          </a:p>
          <a:p>
            <a:endParaRPr lang="en-US" altLang="zh-CN" dirty="0" smtClean="0"/>
          </a:p>
        </p:txBody>
      </p:sp>
      <p:cxnSp>
        <p:nvCxnSpPr>
          <p:cNvPr id="22" name="直接连接符 21"/>
          <p:cNvCxnSpPr/>
          <p:nvPr/>
        </p:nvCxnSpPr>
        <p:spPr>
          <a:xfrm>
            <a:off x="2898775" y="1572786"/>
            <a:ext cx="17707" cy="4332956"/>
          </a:xfrm>
          <a:prstGeom prst="line">
            <a:avLst/>
          </a:prstGeom>
          <a:noFill/>
          <a:ln w="28575" cap="flat" cmpd="sng" algn="ctr">
            <a:solidFill>
              <a:srgbClr val="A6B727"/>
            </a:solidFill>
            <a:prstDash val="sysDash"/>
            <a:miter lim="800000"/>
          </a:ln>
          <a:effectLst/>
        </p:spPr>
      </p:cxnSp>
      <p:sp>
        <p:nvSpPr>
          <p:cNvPr id="23" name="文本占位符 6"/>
          <p:cNvSpPr txBox="1">
            <a:spLocks/>
          </p:cNvSpPr>
          <p:nvPr/>
        </p:nvSpPr>
        <p:spPr>
          <a:xfrm>
            <a:off x="3206373" y="1610183"/>
            <a:ext cx="86106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例如，以</a:t>
            </a:r>
            <a:r>
              <a:rPr lang="en-US" altLang="zh-CN" dirty="0">
                <a:solidFill>
                  <a:schemeClr val="tx1"/>
                </a:solidFill>
              </a:rPr>
              <a:t>22.05kHz</a:t>
            </a:r>
            <a:r>
              <a:rPr lang="zh-CN" altLang="en-US" dirty="0">
                <a:solidFill>
                  <a:schemeClr val="tx1"/>
                </a:solidFill>
              </a:rPr>
              <a:t>的采样率，</a:t>
            </a:r>
            <a:r>
              <a:rPr lang="en-US" altLang="zh-CN" dirty="0">
                <a:solidFill>
                  <a:schemeClr val="tx1"/>
                </a:solidFill>
              </a:rPr>
              <a:t>8</a:t>
            </a:r>
            <a:r>
              <a:rPr lang="zh-CN" altLang="en-US" dirty="0">
                <a:solidFill>
                  <a:schemeClr val="tx1"/>
                </a:solidFill>
              </a:rPr>
              <a:t>位的量化对单声道音频信号进行采样，则该音频数据传输率</a:t>
            </a:r>
            <a:r>
              <a:rPr lang="zh-CN" altLang="en-US" dirty="0" smtClean="0">
                <a:solidFill>
                  <a:schemeClr val="tx1"/>
                </a:solidFill>
              </a:rPr>
              <a:t>为</a:t>
            </a:r>
            <a:endParaRPr lang="en-US" altLang="zh-CN" dirty="0" smtClean="0">
              <a:solidFill>
                <a:schemeClr val="tx1"/>
              </a:solidFill>
            </a:endParaRPr>
          </a:p>
          <a:p>
            <a:pPr>
              <a:buFont typeface="Wingdings" pitchFamily="2" charset="2"/>
              <a:buChar char="ü"/>
            </a:pPr>
            <a:r>
              <a:rPr lang="en-US" altLang="zh-CN" dirty="0" smtClean="0">
                <a:solidFill>
                  <a:schemeClr val="tx1"/>
                </a:solidFill>
              </a:rPr>
              <a:t>22.02(kHz</a:t>
            </a:r>
            <a:r>
              <a:rPr lang="en-US" altLang="zh-CN" dirty="0">
                <a:solidFill>
                  <a:schemeClr val="tx1"/>
                </a:solidFill>
              </a:rPr>
              <a:t>)×8</a:t>
            </a:r>
            <a:r>
              <a:rPr lang="zh-CN" altLang="en-US" dirty="0">
                <a:solidFill>
                  <a:schemeClr val="tx1"/>
                </a:solidFill>
              </a:rPr>
              <a:t>（</a:t>
            </a:r>
            <a:r>
              <a:rPr lang="en-US" altLang="zh-CN" dirty="0">
                <a:solidFill>
                  <a:schemeClr val="tx1"/>
                </a:solidFill>
              </a:rPr>
              <a:t>bit</a:t>
            </a:r>
            <a:r>
              <a:rPr lang="zh-CN" altLang="en-US" dirty="0">
                <a:solidFill>
                  <a:schemeClr val="tx1"/>
                </a:solidFill>
              </a:rPr>
              <a:t>）</a:t>
            </a:r>
            <a:r>
              <a:rPr lang="en-US" altLang="zh-CN" dirty="0">
                <a:solidFill>
                  <a:schemeClr val="tx1"/>
                </a:solidFill>
              </a:rPr>
              <a:t>×1=176.4(kb/s)</a:t>
            </a:r>
            <a:r>
              <a:rPr lang="zh-CN" altLang="en-US" dirty="0" smtClean="0">
                <a:solidFill>
                  <a:schemeClr val="tx1"/>
                </a:solidFill>
              </a:rPr>
              <a:t>，</a:t>
            </a:r>
            <a:endParaRPr lang="en-US" altLang="zh-CN" dirty="0" smtClean="0">
              <a:solidFill>
                <a:schemeClr val="tx1"/>
              </a:solidFill>
            </a:endParaRPr>
          </a:p>
          <a:p>
            <a:pPr>
              <a:buFont typeface="Wingdings" pitchFamily="2" charset="2"/>
              <a:buChar char="ü"/>
            </a:pPr>
            <a:r>
              <a:rPr lang="zh-CN" altLang="en-US" dirty="0" smtClean="0">
                <a:solidFill>
                  <a:schemeClr val="tx1"/>
                </a:solidFill>
              </a:rPr>
              <a:t>那么</a:t>
            </a:r>
            <a:r>
              <a:rPr lang="zh-CN" altLang="en-US" dirty="0">
                <a:solidFill>
                  <a:schemeClr val="tx1"/>
                </a:solidFill>
              </a:rPr>
              <a:t>一分钟的数字音频的数据量</a:t>
            </a:r>
            <a:r>
              <a:rPr lang="zh-CN" altLang="en-US" dirty="0" smtClean="0">
                <a:solidFill>
                  <a:schemeClr val="tx1"/>
                </a:solidFill>
              </a:rPr>
              <a:t>为</a:t>
            </a:r>
            <a:endParaRPr lang="en-US" altLang="zh-CN" dirty="0" smtClean="0">
              <a:solidFill>
                <a:schemeClr val="tx1"/>
              </a:solidFill>
            </a:endParaRPr>
          </a:p>
          <a:p>
            <a:pPr marL="0" indent="0">
              <a:buNone/>
            </a:pPr>
            <a:r>
              <a:rPr lang="en-US" altLang="zh-CN" dirty="0">
                <a:solidFill>
                  <a:schemeClr val="tx1"/>
                </a:solidFill>
              </a:rPr>
              <a:t> </a:t>
            </a:r>
            <a:r>
              <a:rPr lang="en-US" altLang="zh-CN" dirty="0" smtClean="0">
                <a:solidFill>
                  <a:schemeClr val="tx1"/>
                </a:solidFill>
              </a:rPr>
              <a:t>    176.4(kb/s</a:t>
            </a:r>
            <a:r>
              <a:rPr lang="en-US" altLang="zh-CN" dirty="0">
                <a:solidFill>
                  <a:schemeClr val="tx1"/>
                </a:solidFill>
              </a:rPr>
              <a:t>) ×60(s) </a:t>
            </a:r>
            <a:r>
              <a:rPr lang="zh-CN" altLang="en-US" dirty="0">
                <a:solidFill>
                  <a:schemeClr val="tx1"/>
                </a:solidFill>
              </a:rPr>
              <a:t>／</a:t>
            </a:r>
            <a:r>
              <a:rPr lang="en-US" altLang="zh-CN" dirty="0">
                <a:solidFill>
                  <a:schemeClr val="tx1"/>
                </a:solidFill>
              </a:rPr>
              <a:t>8=1323000</a:t>
            </a:r>
            <a:r>
              <a:rPr lang="zh-CN" altLang="en-US" dirty="0">
                <a:solidFill>
                  <a:schemeClr val="tx1"/>
                </a:solidFill>
              </a:rPr>
              <a:t>（</a:t>
            </a:r>
            <a:r>
              <a:rPr lang="en-US" altLang="zh-CN" dirty="0">
                <a:solidFill>
                  <a:schemeClr val="tx1"/>
                </a:solidFill>
              </a:rPr>
              <a:t>Byte</a:t>
            </a:r>
            <a:r>
              <a:rPr lang="zh-CN" altLang="en-US" dirty="0">
                <a:solidFill>
                  <a:schemeClr val="tx1"/>
                </a:solidFill>
              </a:rPr>
              <a:t>）≈</a:t>
            </a:r>
            <a:r>
              <a:rPr lang="en-US" altLang="zh-CN" dirty="0">
                <a:solidFill>
                  <a:schemeClr val="tx1"/>
                </a:solidFill>
              </a:rPr>
              <a:t>1.26(MB)</a:t>
            </a:r>
          </a:p>
          <a:p>
            <a:r>
              <a:rPr lang="zh-CN" altLang="en-US" dirty="0">
                <a:solidFill>
                  <a:schemeClr val="tx1"/>
                </a:solidFill>
              </a:rPr>
              <a:t>对于我们所说的</a:t>
            </a:r>
            <a:r>
              <a:rPr lang="en-US" altLang="zh-CN" dirty="0">
                <a:solidFill>
                  <a:schemeClr val="tx1"/>
                </a:solidFill>
              </a:rPr>
              <a:t>CD</a:t>
            </a:r>
            <a:r>
              <a:rPr lang="zh-CN" altLang="en-US" dirty="0">
                <a:solidFill>
                  <a:schemeClr val="tx1"/>
                </a:solidFill>
              </a:rPr>
              <a:t>的音质，即</a:t>
            </a:r>
            <a:r>
              <a:rPr lang="en-US" altLang="zh-CN" dirty="0">
                <a:solidFill>
                  <a:schemeClr val="tx1"/>
                </a:solidFill>
              </a:rPr>
              <a:t>44.1kHz</a:t>
            </a:r>
            <a:r>
              <a:rPr lang="zh-CN" altLang="en-US" dirty="0">
                <a:solidFill>
                  <a:schemeClr val="tx1"/>
                </a:solidFill>
              </a:rPr>
              <a:t>的采样频率，</a:t>
            </a:r>
            <a:r>
              <a:rPr lang="en-US" altLang="zh-CN" dirty="0">
                <a:solidFill>
                  <a:schemeClr val="tx1"/>
                </a:solidFill>
              </a:rPr>
              <a:t>16</a:t>
            </a:r>
            <a:r>
              <a:rPr lang="zh-CN" altLang="en-US" dirty="0">
                <a:solidFill>
                  <a:schemeClr val="tx1"/>
                </a:solidFill>
              </a:rPr>
              <a:t>位的量化位数，立体声标准的数字音频，一分钟的数据量</a:t>
            </a:r>
            <a:r>
              <a:rPr lang="zh-CN" altLang="en-US" dirty="0" smtClean="0">
                <a:solidFill>
                  <a:schemeClr val="tx1"/>
                </a:solidFill>
              </a:rPr>
              <a:t>为</a:t>
            </a:r>
            <a:endParaRPr lang="en-US" altLang="zh-CN" dirty="0" smtClean="0">
              <a:solidFill>
                <a:schemeClr val="tx1"/>
              </a:solidFill>
            </a:endParaRPr>
          </a:p>
          <a:p>
            <a:pPr marL="0" indent="0">
              <a:buNone/>
            </a:pPr>
            <a:r>
              <a:rPr lang="en-US" altLang="zh-CN" dirty="0">
                <a:solidFill>
                  <a:schemeClr val="tx1"/>
                </a:solidFill>
              </a:rPr>
              <a:t> </a:t>
            </a:r>
            <a:r>
              <a:rPr lang="en-US" altLang="zh-CN" dirty="0" smtClean="0">
                <a:solidFill>
                  <a:schemeClr val="tx1"/>
                </a:solidFill>
              </a:rPr>
              <a:t>    44.1 </a:t>
            </a:r>
            <a:r>
              <a:rPr lang="en-US" altLang="zh-CN" dirty="0">
                <a:solidFill>
                  <a:schemeClr val="tx1"/>
                </a:solidFill>
              </a:rPr>
              <a:t>(kHz)×16</a:t>
            </a:r>
            <a:r>
              <a:rPr lang="zh-CN" altLang="en-US" dirty="0">
                <a:solidFill>
                  <a:schemeClr val="tx1"/>
                </a:solidFill>
              </a:rPr>
              <a:t>（</a:t>
            </a:r>
            <a:r>
              <a:rPr lang="en-US" altLang="zh-CN" dirty="0">
                <a:solidFill>
                  <a:schemeClr val="tx1"/>
                </a:solidFill>
              </a:rPr>
              <a:t>bit</a:t>
            </a:r>
            <a:r>
              <a:rPr lang="zh-CN" altLang="en-US" dirty="0">
                <a:solidFill>
                  <a:schemeClr val="tx1"/>
                </a:solidFill>
              </a:rPr>
              <a:t>）</a:t>
            </a:r>
            <a:r>
              <a:rPr lang="en-US" altLang="zh-CN" dirty="0">
                <a:solidFill>
                  <a:schemeClr val="tx1"/>
                </a:solidFill>
              </a:rPr>
              <a:t>×2×60(s)=10584000</a:t>
            </a:r>
            <a:r>
              <a:rPr lang="zh-CN" altLang="en-US" dirty="0">
                <a:solidFill>
                  <a:schemeClr val="tx1"/>
                </a:solidFill>
              </a:rPr>
              <a:t>（</a:t>
            </a:r>
            <a:r>
              <a:rPr lang="en-US" altLang="zh-CN" dirty="0">
                <a:solidFill>
                  <a:schemeClr val="tx1"/>
                </a:solidFill>
              </a:rPr>
              <a:t>Byte</a:t>
            </a:r>
            <a:r>
              <a:rPr lang="zh-CN" altLang="en-US" dirty="0">
                <a:solidFill>
                  <a:schemeClr val="tx1"/>
                </a:solidFill>
              </a:rPr>
              <a:t>）≈</a:t>
            </a:r>
            <a:r>
              <a:rPr lang="en-US" altLang="zh-CN" dirty="0">
                <a:solidFill>
                  <a:schemeClr val="tx1"/>
                </a:solidFill>
              </a:rPr>
              <a:t>10.09(MB)</a:t>
            </a:r>
          </a:p>
        </p:txBody>
      </p:sp>
    </p:spTree>
    <p:extLst>
      <p:ext uri="{BB962C8B-B14F-4D97-AF65-F5344CB8AC3E}">
        <p14:creationId xmlns:p14="http://schemas.microsoft.com/office/powerpoint/2010/main" val="880285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2.1.4</a:t>
            </a:r>
            <a:r>
              <a:rPr lang="zh-CN" altLang="en-US" dirty="0"/>
              <a:t>音频信号的质量指标</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rgbClr val="FF0000"/>
                </a:solidFill>
              </a:rPr>
              <a:t>频带宽度</a:t>
            </a:r>
            <a:endParaRPr lang="en-US" altLang="zh-CN" dirty="0" smtClean="0">
              <a:solidFill>
                <a:srgbClr val="FF0000"/>
              </a:solidFill>
            </a:endParaRPr>
          </a:p>
          <a:p>
            <a:r>
              <a:rPr lang="zh-CN" altLang="en-US" dirty="0" smtClean="0"/>
              <a:t>动态范围</a:t>
            </a:r>
            <a:endParaRPr lang="en-US" altLang="zh-CN" dirty="0" smtClean="0"/>
          </a:p>
          <a:p>
            <a:r>
              <a:rPr lang="zh-CN" altLang="en-US" dirty="0" smtClean="0"/>
              <a:t>信噪比</a:t>
            </a:r>
            <a:endParaRPr lang="en-US" altLang="zh-CN" dirty="0" smtClean="0"/>
          </a:p>
          <a:p>
            <a:r>
              <a:rPr lang="zh-CN" altLang="en-US" dirty="0"/>
              <a:t>主观度量</a:t>
            </a:r>
            <a:r>
              <a:rPr lang="zh-CN" altLang="en-US" dirty="0" smtClean="0"/>
              <a:t>法</a:t>
            </a:r>
            <a:endParaRPr lang="en-US" altLang="zh-CN" dirty="0" smtClean="0"/>
          </a:p>
        </p:txBody>
      </p:sp>
      <p:cxnSp>
        <p:nvCxnSpPr>
          <p:cNvPr id="22" name="直接连接符 21"/>
          <p:cNvCxnSpPr/>
          <p:nvPr/>
        </p:nvCxnSpPr>
        <p:spPr>
          <a:xfrm>
            <a:off x="2898775" y="1572786"/>
            <a:ext cx="17707" cy="4332956"/>
          </a:xfrm>
          <a:prstGeom prst="line">
            <a:avLst/>
          </a:prstGeom>
          <a:noFill/>
          <a:ln w="28575" cap="flat" cmpd="sng" algn="ctr">
            <a:solidFill>
              <a:srgbClr val="A6B727"/>
            </a:solidFill>
            <a:prstDash val="sysDash"/>
            <a:miter lim="800000"/>
          </a:ln>
          <a:effectLst/>
        </p:spPr>
      </p:cxnSp>
      <p:sp>
        <p:nvSpPr>
          <p:cNvPr id="23" name="文本占位符 6"/>
          <p:cNvSpPr txBox="1">
            <a:spLocks/>
          </p:cNvSpPr>
          <p:nvPr/>
        </p:nvSpPr>
        <p:spPr>
          <a:xfrm>
            <a:off x="3206373" y="1610183"/>
            <a:ext cx="86106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音频信号的频带越宽，所包含的音频信号分量越丰富，因此音质就越</a:t>
            </a:r>
            <a:r>
              <a:rPr lang="zh-CN" altLang="en-US" dirty="0" smtClean="0">
                <a:solidFill>
                  <a:schemeClr val="tx1"/>
                </a:solidFill>
              </a:rPr>
              <a:t>好</a:t>
            </a:r>
            <a:endParaRPr lang="en-US" altLang="zh-CN" dirty="0" smtClean="0">
              <a:solidFill>
                <a:schemeClr val="tx1"/>
              </a:solidFill>
            </a:endParaRPr>
          </a:p>
          <a:p>
            <a:r>
              <a:rPr lang="zh-CN" altLang="en-US" dirty="0">
                <a:solidFill>
                  <a:schemeClr val="tx1"/>
                </a:solidFill>
              </a:rPr>
              <a:t>通常以声音信号的带宽来衡量声音的质量。根据声音的频带宽度，通常把声音的质量分成</a:t>
            </a:r>
            <a:r>
              <a:rPr lang="en-US" altLang="zh-CN" dirty="0">
                <a:solidFill>
                  <a:schemeClr val="tx1"/>
                </a:solidFill>
              </a:rPr>
              <a:t>5</a:t>
            </a:r>
            <a:r>
              <a:rPr lang="zh-CN" altLang="en-US" dirty="0">
                <a:solidFill>
                  <a:schemeClr val="tx1"/>
                </a:solidFill>
              </a:rPr>
              <a:t>个等级，由低到高分别是</a:t>
            </a:r>
            <a:r>
              <a:rPr lang="zh-CN" altLang="en-US" dirty="0" smtClean="0">
                <a:solidFill>
                  <a:schemeClr val="tx1"/>
                </a:solidFill>
              </a:rPr>
              <a:t>电话、调幅广播</a:t>
            </a:r>
            <a:r>
              <a:rPr lang="zh-CN" altLang="en-US" dirty="0">
                <a:solidFill>
                  <a:schemeClr val="tx1"/>
                </a:solidFill>
              </a:rPr>
              <a:t>、</a:t>
            </a:r>
            <a:r>
              <a:rPr lang="zh-CN" altLang="en-US" dirty="0" smtClean="0">
                <a:solidFill>
                  <a:schemeClr val="tx1"/>
                </a:solidFill>
              </a:rPr>
              <a:t>调频广播</a:t>
            </a:r>
            <a:r>
              <a:rPr lang="zh-CN" altLang="en-US" dirty="0">
                <a:solidFill>
                  <a:schemeClr val="tx1"/>
                </a:solidFill>
              </a:rPr>
              <a:t>、</a:t>
            </a:r>
            <a:r>
              <a:rPr lang="zh-CN" altLang="en-US" dirty="0" smtClean="0">
                <a:solidFill>
                  <a:schemeClr val="tx1"/>
                </a:solidFill>
              </a:rPr>
              <a:t>激光唱盘和</a:t>
            </a:r>
            <a:r>
              <a:rPr lang="zh-CN" altLang="en-US" dirty="0">
                <a:solidFill>
                  <a:schemeClr val="tx1"/>
                </a:solidFill>
              </a:rPr>
              <a:t>数字</a:t>
            </a:r>
            <a:r>
              <a:rPr lang="zh-CN" altLang="en-US" dirty="0" smtClean="0">
                <a:solidFill>
                  <a:schemeClr val="tx1"/>
                </a:solidFill>
              </a:rPr>
              <a:t>录音带的</a:t>
            </a:r>
            <a:r>
              <a:rPr lang="zh-CN" altLang="en-US" dirty="0">
                <a:solidFill>
                  <a:schemeClr val="tx1"/>
                </a:solidFill>
              </a:rPr>
              <a:t>声音</a:t>
            </a:r>
            <a:endParaRPr lang="en-US" altLang="zh-CN" dirty="0">
              <a:solidFill>
                <a:schemeClr val="tx1"/>
              </a:solidFill>
            </a:endParaRPr>
          </a:p>
        </p:txBody>
      </p:sp>
      <p:pic>
        <p:nvPicPr>
          <p:cNvPr id="1331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28227" y="3582194"/>
            <a:ext cx="3961548" cy="2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81801" y="3841280"/>
            <a:ext cx="5416550" cy="168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ext Box 31"/>
          <p:cNvSpPr txBox="1">
            <a:spLocks noChangeArrowheads="1"/>
          </p:cNvSpPr>
          <p:nvPr/>
        </p:nvSpPr>
        <p:spPr bwMode="auto">
          <a:xfrm>
            <a:off x="8371821" y="5505632"/>
            <a:ext cx="2236510" cy="400110"/>
          </a:xfrm>
          <a:prstGeom prst="rect">
            <a:avLst/>
          </a:prstGeom>
          <a:noFill/>
          <a:ln w="9525">
            <a:noFill/>
            <a:miter lim="800000"/>
            <a:headEnd/>
            <a:tailEnd/>
          </a:ln>
          <a:effectLst/>
        </p:spPr>
        <p:txBody>
          <a:bodyPr wrap="none">
            <a:spAutoFit/>
          </a:bodyPr>
          <a:lstStyle/>
          <a:p>
            <a:r>
              <a:rPr lang="zh-CN" altLang="zh-CN" sz="2000" dirty="0"/>
              <a:t>声音质量和数据率</a:t>
            </a:r>
            <a:endParaRPr kumimoji="1" lang="zh-CN" altLang="en-US" sz="2000" dirty="0">
              <a:solidFill>
                <a:schemeClr val="tx1">
                  <a:lumMod val="65000"/>
                  <a:lumOff val="35000"/>
                </a:schemeClr>
              </a:solidFill>
              <a:latin typeface="+mj-ea"/>
              <a:ea typeface="+mj-ea"/>
            </a:endParaRPr>
          </a:p>
        </p:txBody>
      </p:sp>
      <p:sp>
        <p:nvSpPr>
          <p:cNvPr id="25" name="Text Box 31"/>
          <p:cNvSpPr txBox="1">
            <a:spLocks noChangeArrowheads="1"/>
          </p:cNvSpPr>
          <p:nvPr/>
        </p:nvSpPr>
        <p:spPr bwMode="auto">
          <a:xfrm>
            <a:off x="3349545" y="5564666"/>
            <a:ext cx="3005951" cy="400110"/>
          </a:xfrm>
          <a:prstGeom prst="rect">
            <a:avLst/>
          </a:prstGeom>
          <a:noFill/>
          <a:ln w="9525">
            <a:noFill/>
            <a:miter lim="800000"/>
            <a:headEnd/>
            <a:tailEnd/>
          </a:ln>
          <a:effectLst/>
        </p:spPr>
        <p:txBody>
          <a:bodyPr wrap="none">
            <a:spAutoFit/>
          </a:bodyPr>
          <a:lstStyle/>
          <a:p>
            <a:r>
              <a:rPr kumimoji="1" lang="zh-CN" altLang="en-US" sz="2000" dirty="0">
                <a:solidFill>
                  <a:schemeClr val="tx1">
                    <a:lumMod val="65000"/>
                    <a:lumOff val="35000"/>
                  </a:schemeClr>
                </a:solidFill>
                <a:latin typeface="+mj-ea"/>
                <a:ea typeface="+mj-ea"/>
              </a:rPr>
              <a:t>几种音频业务的频带宽度</a:t>
            </a:r>
          </a:p>
        </p:txBody>
      </p:sp>
    </p:spTree>
    <p:extLst>
      <p:ext uri="{BB962C8B-B14F-4D97-AF65-F5344CB8AC3E}">
        <p14:creationId xmlns:p14="http://schemas.microsoft.com/office/powerpoint/2010/main" val="25963654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2.1.4</a:t>
            </a:r>
            <a:r>
              <a:rPr lang="zh-CN" altLang="en-US" dirty="0"/>
              <a:t>音频信号的质量指标</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chemeClr val="tx1"/>
                </a:solidFill>
              </a:rPr>
              <a:t>频带宽度</a:t>
            </a:r>
            <a:endParaRPr lang="en-US" altLang="zh-CN" dirty="0" smtClean="0">
              <a:solidFill>
                <a:schemeClr val="tx1"/>
              </a:solidFill>
            </a:endParaRPr>
          </a:p>
          <a:p>
            <a:r>
              <a:rPr lang="zh-CN" altLang="en-US" dirty="0" smtClean="0">
                <a:solidFill>
                  <a:srgbClr val="FF0000"/>
                </a:solidFill>
              </a:rPr>
              <a:t>动态范围</a:t>
            </a:r>
            <a:endParaRPr lang="en-US" altLang="zh-CN" dirty="0" smtClean="0">
              <a:solidFill>
                <a:srgbClr val="FF0000"/>
              </a:solidFill>
            </a:endParaRPr>
          </a:p>
          <a:p>
            <a:r>
              <a:rPr lang="zh-CN" altLang="en-US" dirty="0" smtClean="0"/>
              <a:t>信噪比</a:t>
            </a:r>
            <a:endParaRPr lang="en-US" altLang="zh-CN" dirty="0" smtClean="0"/>
          </a:p>
          <a:p>
            <a:r>
              <a:rPr lang="zh-CN" altLang="en-US" dirty="0"/>
              <a:t>主观度量</a:t>
            </a:r>
            <a:r>
              <a:rPr lang="zh-CN" altLang="en-US" dirty="0" smtClean="0"/>
              <a:t>法</a:t>
            </a:r>
            <a:endParaRPr lang="en-US" altLang="zh-CN" dirty="0" smtClean="0"/>
          </a:p>
        </p:txBody>
      </p:sp>
      <p:cxnSp>
        <p:nvCxnSpPr>
          <p:cNvPr id="22" name="直接连接符 21"/>
          <p:cNvCxnSpPr/>
          <p:nvPr/>
        </p:nvCxnSpPr>
        <p:spPr>
          <a:xfrm>
            <a:off x="2898775" y="1572786"/>
            <a:ext cx="17707" cy="4332956"/>
          </a:xfrm>
          <a:prstGeom prst="line">
            <a:avLst/>
          </a:prstGeom>
          <a:noFill/>
          <a:ln w="28575" cap="flat" cmpd="sng" algn="ctr">
            <a:solidFill>
              <a:srgbClr val="A6B727"/>
            </a:solidFill>
            <a:prstDash val="sysDash"/>
            <a:miter lim="800000"/>
          </a:ln>
          <a:effectLst/>
        </p:spPr>
      </p:cxnSp>
      <p:sp>
        <p:nvSpPr>
          <p:cNvPr id="23" name="文本占位符 6"/>
          <p:cNvSpPr txBox="1">
            <a:spLocks/>
          </p:cNvSpPr>
          <p:nvPr/>
        </p:nvSpPr>
        <p:spPr>
          <a:xfrm>
            <a:off x="3206373" y="1610183"/>
            <a:ext cx="86106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动态范围</a:t>
            </a:r>
            <a:r>
              <a:rPr lang="zh-CN" altLang="en-US" dirty="0">
                <a:solidFill>
                  <a:schemeClr val="tx1"/>
                </a:solidFill>
              </a:rPr>
              <a:t>是最大音量与最小音量之间的声音级差</a:t>
            </a:r>
            <a:r>
              <a:rPr lang="zh-CN" altLang="en-US" dirty="0" smtClean="0">
                <a:solidFill>
                  <a:schemeClr val="tx1"/>
                </a:solidFill>
              </a:rPr>
              <a:t>。</a:t>
            </a:r>
            <a:endParaRPr lang="en-US" altLang="zh-CN" dirty="0" smtClean="0">
              <a:solidFill>
                <a:schemeClr val="tx1"/>
              </a:solidFill>
            </a:endParaRPr>
          </a:p>
          <a:p>
            <a:r>
              <a:rPr lang="zh-CN" altLang="en-US" dirty="0" smtClean="0">
                <a:solidFill>
                  <a:schemeClr val="tx1"/>
                </a:solidFill>
              </a:rPr>
              <a:t>动态范围</a:t>
            </a:r>
            <a:r>
              <a:rPr lang="zh-CN" altLang="en-US" dirty="0">
                <a:solidFill>
                  <a:schemeClr val="tx1"/>
                </a:solidFill>
              </a:rPr>
              <a:t>越大，信号强度的相对变化范围越大，音响效果越</a:t>
            </a:r>
            <a:r>
              <a:rPr lang="zh-CN" altLang="en-US" dirty="0" smtClean="0">
                <a:solidFill>
                  <a:schemeClr val="tx1"/>
                </a:solidFill>
              </a:rPr>
              <a:t>好</a:t>
            </a:r>
            <a:endParaRPr lang="en-US" altLang="zh-CN" dirty="0" smtClean="0">
              <a:solidFill>
                <a:schemeClr val="tx1"/>
              </a:solidFill>
            </a:endParaRPr>
          </a:p>
          <a:p>
            <a:endParaRPr lang="zh-CN" altLang="en-US" dirty="0" smtClean="0">
              <a:solidFill>
                <a:schemeClr val="tx1"/>
              </a:solidFill>
            </a:endParaRPr>
          </a:p>
        </p:txBody>
      </p:sp>
      <p:sp>
        <p:nvSpPr>
          <p:cNvPr id="25" name="Text Box 31"/>
          <p:cNvSpPr txBox="1">
            <a:spLocks noChangeArrowheads="1"/>
          </p:cNvSpPr>
          <p:nvPr/>
        </p:nvSpPr>
        <p:spPr bwMode="auto">
          <a:xfrm>
            <a:off x="5332229" y="4725194"/>
            <a:ext cx="3005951" cy="400110"/>
          </a:xfrm>
          <a:prstGeom prst="rect">
            <a:avLst/>
          </a:prstGeom>
          <a:noFill/>
          <a:ln w="9525">
            <a:noFill/>
            <a:miter lim="800000"/>
            <a:headEnd/>
            <a:tailEnd/>
          </a:ln>
          <a:effectLst/>
        </p:spPr>
        <p:txBody>
          <a:bodyPr wrap="none">
            <a:spAutoFit/>
          </a:bodyPr>
          <a:lstStyle/>
          <a:p>
            <a:r>
              <a:rPr kumimoji="1" lang="zh-CN" altLang="en-US" sz="2000" dirty="0">
                <a:solidFill>
                  <a:schemeClr val="tx1">
                    <a:lumMod val="65000"/>
                    <a:lumOff val="35000"/>
                  </a:schemeClr>
                </a:solidFill>
                <a:latin typeface="+mj-ea"/>
                <a:ea typeface="+mj-ea"/>
              </a:rPr>
              <a:t>几种音频业务的动态范围</a:t>
            </a:r>
          </a:p>
        </p:txBody>
      </p:sp>
      <p:pic>
        <p:nvPicPr>
          <p:cNvPr id="14338"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9162" r="8192" b="11913"/>
          <a:stretch/>
        </p:blipFill>
        <p:spPr bwMode="auto">
          <a:xfrm>
            <a:off x="3105717" y="3277394"/>
            <a:ext cx="8071737" cy="1297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73167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2.1.4</a:t>
            </a:r>
            <a:r>
              <a:rPr lang="zh-CN" altLang="en-US" dirty="0"/>
              <a:t>音频信号的质量指标</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chemeClr val="tx1"/>
                </a:solidFill>
              </a:rPr>
              <a:t>频带宽度</a:t>
            </a:r>
            <a:endParaRPr lang="en-US" altLang="zh-CN" dirty="0" smtClean="0">
              <a:solidFill>
                <a:schemeClr val="tx1"/>
              </a:solidFill>
            </a:endParaRPr>
          </a:p>
          <a:p>
            <a:r>
              <a:rPr lang="zh-CN" altLang="en-US" dirty="0" smtClean="0"/>
              <a:t>动态范围</a:t>
            </a:r>
            <a:endParaRPr lang="en-US" altLang="zh-CN" dirty="0" smtClean="0"/>
          </a:p>
          <a:p>
            <a:r>
              <a:rPr lang="zh-CN" altLang="en-US" dirty="0" smtClean="0">
                <a:solidFill>
                  <a:srgbClr val="FF0000"/>
                </a:solidFill>
              </a:rPr>
              <a:t>信噪比</a:t>
            </a:r>
            <a:endParaRPr lang="en-US" altLang="zh-CN" dirty="0" smtClean="0">
              <a:solidFill>
                <a:srgbClr val="FF0000"/>
              </a:solidFill>
            </a:endParaRPr>
          </a:p>
          <a:p>
            <a:r>
              <a:rPr lang="zh-CN" altLang="en-US" dirty="0"/>
              <a:t>主观度量</a:t>
            </a:r>
            <a:r>
              <a:rPr lang="zh-CN" altLang="en-US" dirty="0" smtClean="0"/>
              <a:t>法</a:t>
            </a:r>
            <a:endParaRPr lang="en-US" altLang="zh-CN" dirty="0" smtClean="0"/>
          </a:p>
        </p:txBody>
      </p:sp>
      <p:cxnSp>
        <p:nvCxnSpPr>
          <p:cNvPr id="22" name="直接连接符 21"/>
          <p:cNvCxnSpPr/>
          <p:nvPr/>
        </p:nvCxnSpPr>
        <p:spPr>
          <a:xfrm>
            <a:off x="2898775" y="1572786"/>
            <a:ext cx="17707" cy="4332956"/>
          </a:xfrm>
          <a:prstGeom prst="line">
            <a:avLst/>
          </a:prstGeom>
          <a:noFill/>
          <a:ln w="28575" cap="flat" cmpd="sng" algn="ctr">
            <a:solidFill>
              <a:srgbClr val="A6B727"/>
            </a:solidFill>
            <a:prstDash val="sysDash"/>
            <a:miter lim="800000"/>
          </a:ln>
          <a:effectLst/>
        </p:spPr>
      </p:cxnSp>
      <p:sp>
        <p:nvSpPr>
          <p:cNvPr id="23" name="文本占位符 6"/>
          <p:cNvSpPr txBox="1">
            <a:spLocks/>
          </p:cNvSpPr>
          <p:nvPr/>
        </p:nvSpPr>
        <p:spPr>
          <a:xfrm>
            <a:off x="3206373" y="1610183"/>
            <a:ext cx="86106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信噪比</a:t>
            </a:r>
            <a:r>
              <a:rPr lang="zh-CN" altLang="en-US" dirty="0">
                <a:solidFill>
                  <a:schemeClr val="tx1"/>
                </a:solidFill>
              </a:rPr>
              <a:t>（</a:t>
            </a:r>
            <a:r>
              <a:rPr lang="en-US" altLang="zh-CN" dirty="0">
                <a:solidFill>
                  <a:schemeClr val="tx1"/>
                </a:solidFill>
              </a:rPr>
              <a:t>SNR</a:t>
            </a:r>
            <a:r>
              <a:rPr lang="zh-CN" altLang="en-US" dirty="0">
                <a:solidFill>
                  <a:schemeClr val="tx1"/>
                </a:solidFill>
              </a:rPr>
              <a:t>，</a:t>
            </a:r>
            <a:r>
              <a:rPr lang="en-US" altLang="zh-CN" dirty="0">
                <a:solidFill>
                  <a:schemeClr val="tx1"/>
                </a:solidFill>
              </a:rPr>
              <a:t>Signal to Noise Ratio</a:t>
            </a:r>
            <a:r>
              <a:rPr lang="zh-CN" altLang="en-US" dirty="0">
                <a:solidFill>
                  <a:schemeClr val="tx1"/>
                </a:solidFill>
              </a:rPr>
              <a:t>）是正确信号能量与噪声能量之比的简称。</a:t>
            </a:r>
            <a:r>
              <a:rPr lang="en-US" altLang="zh-CN" dirty="0">
                <a:solidFill>
                  <a:schemeClr val="tx1"/>
                </a:solidFill>
              </a:rPr>
              <a:t>SNR</a:t>
            </a:r>
            <a:r>
              <a:rPr lang="zh-CN" altLang="en-US" dirty="0">
                <a:solidFill>
                  <a:schemeClr val="tx1"/>
                </a:solidFill>
              </a:rPr>
              <a:t>的单位为分贝</a:t>
            </a:r>
            <a:r>
              <a:rPr lang="en-US" altLang="zh-CN" dirty="0">
                <a:solidFill>
                  <a:schemeClr val="tx1"/>
                </a:solidFill>
              </a:rPr>
              <a:t>(dB</a:t>
            </a:r>
            <a:r>
              <a:rPr lang="en-US" altLang="zh-CN" dirty="0" smtClean="0">
                <a:solidFill>
                  <a:schemeClr val="tx1"/>
                </a:solidFill>
              </a:rPr>
              <a:t>)</a:t>
            </a:r>
          </a:p>
          <a:p>
            <a:endParaRPr lang="en-US" altLang="zh-CN" dirty="0" smtClean="0">
              <a:solidFill>
                <a:schemeClr val="tx1"/>
              </a:solidFill>
            </a:endParaRPr>
          </a:p>
          <a:p>
            <a:endParaRPr lang="en-US" altLang="zh-CN" dirty="0" smtClean="0">
              <a:solidFill>
                <a:schemeClr val="tx1"/>
              </a:solidFill>
            </a:endParaRPr>
          </a:p>
          <a:p>
            <a:r>
              <a:rPr lang="zh-CN" altLang="en-US" dirty="0" smtClean="0">
                <a:solidFill>
                  <a:schemeClr val="tx1"/>
                </a:solidFill>
              </a:rPr>
              <a:t>信噪比</a:t>
            </a:r>
            <a:r>
              <a:rPr lang="zh-CN" altLang="en-US" dirty="0">
                <a:solidFill>
                  <a:schemeClr val="tx1"/>
                </a:solidFill>
              </a:rPr>
              <a:t>是衡量信号质量的标准之一，也是一个最常用的技术</a:t>
            </a:r>
            <a:r>
              <a:rPr lang="zh-CN" altLang="en-US" dirty="0" smtClean="0">
                <a:solidFill>
                  <a:schemeClr val="tx1"/>
                </a:solidFill>
              </a:rPr>
              <a:t>指标。</a:t>
            </a:r>
            <a:endParaRPr lang="en-US" altLang="zh-CN" dirty="0" smtClean="0">
              <a:solidFill>
                <a:schemeClr val="tx1"/>
              </a:solidFill>
            </a:endParaRPr>
          </a:p>
          <a:p>
            <a:r>
              <a:rPr lang="zh-CN" altLang="en-US" dirty="0" smtClean="0">
                <a:solidFill>
                  <a:schemeClr val="tx1"/>
                </a:solidFill>
              </a:rPr>
              <a:t>对</a:t>
            </a:r>
            <a:r>
              <a:rPr lang="zh-CN" altLang="en-US" dirty="0">
                <a:solidFill>
                  <a:schemeClr val="tx1"/>
                </a:solidFill>
              </a:rPr>
              <a:t>音频设备而言，信噪比越大，声音质量越好。在设计任何一个声音编码系统都要使信噪比尽可能大，从而得到尽可能好的声音</a:t>
            </a:r>
            <a:r>
              <a:rPr lang="zh-CN" altLang="en-US" dirty="0" smtClean="0">
                <a:solidFill>
                  <a:schemeClr val="tx1"/>
                </a:solidFill>
              </a:rPr>
              <a:t>质量。</a:t>
            </a:r>
            <a:endParaRPr lang="en-US" altLang="zh-CN" dirty="0">
              <a:solidFill>
                <a:schemeClr val="tx1"/>
              </a:solidFill>
            </a:endParaRPr>
          </a:p>
        </p:txBody>
      </p:sp>
      <p:pic>
        <p:nvPicPr>
          <p:cNvPr id="153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6373" y="2439194"/>
            <a:ext cx="6398002"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73167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2.1.4</a:t>
            </a:r>
            <a:r>
              <a:rPr lang="zh-CN" altLang="en-US" dirty="0"/>
              <a:t>音频信号的质量指标</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chemeClr val="tx1"/>
                </a:solidFill>
              </a:rPr>
              <a:t>频带宽度</a:t>
            </a:r>
            <a:endParaRPr lang="en-US" altLang="zh-CN" dirty="0" smtClean="0">
              <a:solidFill>
                <a:schemeClr val="tx1"/>
              </a:solidFill>
            </a:endParaRPr>
          </a:p>
          <a:p>
            <a:r>
              <a:rPr lang="zh-CN" altLang="en-US" dirty="0" smtClean="0"/>
              <a:t>动态范围</a:t>
            </a:r>
            <a:endParaRPr lang="en-US" altLang="zh-CN" dirty="0" smtClean="0"/>
          </a:p>
          <a:p>
            <a:r>
              <a:rPr lang="zh-CN" altLang="en-US" dirty="0" smtClean="0"/>
              <a:t>信噪比</a:t>
            </a:r>
            <a:endParaRPr lang="en-US" altLang="zh-CN" dirty="0" smtClean="0"/>
          </a:p>
          <a:p>
            <a:r>
              <a:rPr lang="zh-CN" altLang="en-US" dirty="0">
                <a:solidFill>
                  <a:srgbClr val="FF0000"/>
                </a:solidFill>
              </a:rPr>
              <a:t>主观度量</a:t>
            </a:r>
            <a:r>
              <a:rPr lang="zh-CN" altLang="en-US" dirty="0" smtClean="0">
                <a:solidFill>
                  <a:srgbClr val="FF0000"/>
                </a:solidFill>
              </a:rPr>
              <a:t>法</a:t>
            </a:r>
            <a:endParaRPr lang="en-US" altLang="zh-CN" dirty="0" smtClean="0">
              <a:solidFill>
                <a:srgbClr val="FF0000"/>
              </a:solidFill>
            </a:endParaRPr>
          </a:p>
        </p:txBody>
      </p:sp>
      <p:cxnSp>
        <p:nvCxnSpPr>
          <p:cNvPr id="22" name="直接连接符 21"/>
          <p:cNvCxnSpPr/>
          <p:nvPr/>
        </p:nvCxnSpPr>
        <p:spPr>
          <a:xfrm>
            <a:off x="2898775" y="1572786"/>
            <a:ext cx="17707" cy="4332956"/>
          </a:xfrm>
          <a:prstGeom prst="line">
            <a:avLst/>
          </a:prstGeom>
          <a:noFill/>
          <a:ln w="28575" cap="flat" cmpd="sng" algn="ctr">
            <a:solidFill>
              <a:srgbClr val="A6B727"/>
            </a:solidFill>
            <a:prstDash val="sysDash"/>
            <a:miter lim="800000"/>
          </a:ln>
          <a:effectLst/>
        </p:spPr>
      </p:cxnSp>
      <p:sp>
        <p:nvSpPr>
          <p:cNvPr id="23" name="文本占位符 6"/>
          <p:cNvSpPr txBox="1">
            <a:spLocks/>
          </p:cNvSpPr>
          <p:nvPr/>
        </p:nvSpPr>
        <p:spPr>
          <a:xfrm>
            <a:off x="3206373" y="1610183"/>
            <a:ext cx="86106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人的感觉机理对声音的度量最有决定意义。感觉上的、主观上的测试是评价声音质量不可缺少的部分</a:t>
            </a:r>
            <a:r>
              <a:rPr lang="zh-CN" altLang="en-US" dirty="0" smtClean="0">
                <a:solidFill>
                  <a:schemeClr val="tx1"/>
                </a:solidFill>
              </a:rPr>
              <a:t>。可靠</a:t>
            </a:r>
            <a:r>
              <a:rPr lang="zh-CN" altLang="en-US" dirty="0">
                <a:solidFill>
                  <a:schemeClr val="tx1"/>
                </a:solidFill>
              </a:rPr>
              <a:t>的</a:t>
            </a:r>
            <a:r>
              <a:rPr lang="zh-CN" altLang="en-US" dirty="0">
                <a:solidFill>
                  <a:srgbClr val="FF0000"/>
                </a:solidFill>
              </a:rPr>
              <a:t>主观度量</a:t>
            </a:r>
            <a:r>
              <a:rPr lang="zh-CN" altLang="en-US" dirty="0">
                <a:solidFill>
                  <a:schemeClr val="tx1"/>
                </a:solidFill>
              </a:rPr>
              <a:t>值是较难获得</a:t>
            </a:r>
            <a:r>
              <a:rPr lang="zh-CN" altLang="en-US" dirty="0" smtClean="0">
                <a:solidFill>
                  <a:schemeClr val="tx1"/>
                </a:solidFill>
              </a:rPr>
              <a:t>的</a:t>
            </a:r>
            <a:endParaRPr lang="en-US" altLang="zh-CN" dirty="0" smtClean="0">
              <a:solidFill>
                <a:schemeClr val="tx1"/>
              </a:solidFill>
            </a:endParaRPr>
          </a:p>
          <a:p>
            <a:r>
              <a:rPr lang="zh-CN" altLang="en-US" dirty="0">
                <a:solidFill>
                  <a:schemeClr val="tx1"/>
                </a:solidFill>
              </a:rPr>
              <a:t>主观平均判分法：主观度量声音质量的方法，召集若干实验者，由他们对声音质量的好坏进行评分，求出平均值作为对声音质量的评价</a:t>
            </a:r>
            <a:r>
              <a:rPr lang="zh-CN" altLang="en-US" dirty="0" smtClean="0">
                <a:solidFill>
                  <a:schemeClr val="tx1"/>
                </a:solidFill>
              </a:rPr>
              <a:t>。所得</a:t>
            </a:r>
            <a:r>
              <a:rPr lang="zh-CN" altLang="en-US" dirty="0">
                <a:solidFill>
                  <a:schemeClr val="tx1"/>
                </a:solidFill>
              </a:rPr>
              <a:t>的分数称为主观平均分</a:t>
            </a:r>
            <a:r>
              <a:rPr lang="en-US" altLang="zh-CN" dirty="0">
                <a:solidFill>
                  <a:schemeClr val="tx1"/>
                </a:solidFill>
              </a:rPr>
              <a:t>(mean opinion score</a:t>
            </a:r>
            <a:r>
              <a:rPr lang="zh-CN" altLang="en-US" dirty="0">
                <a:solidFill>
                  <a:schemeClr val="tx1"/>
                </a:solidFill>
              </a:rPr>
              <a:t>，</a:t>
            </a:r>
            <a:r>
              <a:rPr lang="en-US" altLang="zh-CN" dirty="0">
                <a:solidFill>
                  <a:schemeClr val="tx1"/>
                </a:solidFill>
              </a:rPr>
              <a:t>MOS)</a:t>
            </a:r>
          </a:p>
        </p:txBody>
      </p:sp>
      <p:pic>
        <p:nvPicPr>
          <p:cNvPr id="1638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8961" r="20521"/>
          <a:stretch/>
        </p:blipFill>
        <p:spPr bwMode="auto">
          <a:xfrm>
            <a:off x="3813173" y="3810556"/>
            <a:ext cx="5257801" cy="2551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73167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3"/>
          <p:cNvSpPr/>
          <p:nvPr/>
        </p:nvSpPr>
        <p:spPr>
          <a:xfrm>
            <a:off x="4422775" y="967738"/>
            <a:ext cx="6629399" cy="520525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771577" y="2153720"/>
            <a:ext cx="4913633" cy="482924"/>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p:cNvSpPr txBox="1"/>
          <p:nvPr/>
        </p:nvSpPr>
        <p:spPr>
          <a:xfrm>
            <a:off x="7013575" y="2267291"/>
            <a:ext cx="1949252" cy="369353"/>
          </a:xfrm>
          <a:prstGeom prst="rect">
            <a:avLst/>
          </a:prstGeom>
          <a:noFill/>
        </p:spPr>
        <p:txBody>
          <a:bodyPr wrap="none" lIns="0" tIns="0" rIns="0" bIns="60981" rtlCol="0">
            <a:spAutoFit/>
          </a:bodyPr>
          <a:lstStyle/>
          <a:p>
            <a:pPr>
              <a:lnSpc>
                <a:spcPts val="2401"/>
              </a:lnSpc>
            </a:pPr>
            <a:r>
              <a:rPr lang="zh-CN" altLang="en-US" sz="1900" dirty="0" smtClean="0">
                <a:solidFill>
                  <a:srgbClr val="656D8D"/>
                </a:solidFill>
                <a:latin typeface="Microsoft YaHei UI" pitchFamily="18" charset="0"/>
                <a:cs typeface="Microsoft YaHei UI" pitchFamily="18" charset="0"/>
              </a:rPr>
              <a:t>数字音频硬件基础</a:t>
            </a:r>
            <a:endParaRPr lang="zh-CN" altLang="en-US" sz="1900" dirty="0">
              <a:solidFill>
                <a:srgbClr val="656D8D"/>
              </a:solidFill>
              <a:latin typeface="Microsoft YaHei UI" pitchFamily="18" charset="0"/>
              <a:cs typeface="Microsoft YaHei UI" pitchFamily="18" charset="0"/>
            </a:endParaRPr>
          </a:p>
        </p:txBody>
      </p:sp>
      <p:sp>
        <p:nvSpPr>
          <p:cNvPr id="18" name="TextBox 1"/>
          <p:cNvSpPr txBox="1"/>
          <p:nvPr/>
        </p:nvSpPr>
        <p:spPr>
          <a:xfrm>
            <a:off x="7013575" y="1646922"/>
            <a:ext cx="1461939" cy="350886"/>
          </a:xfrm>
          <a:prstGeom prst="rect">
            <a:avLst/>
          </a:prstGeom>
          <a:noFill/>
        </p:spPr>
        <p:txBody>
          <a:bodyPr wrap="none" lIns="0" tIns="0" rIns="0" bIns="60981" rtlCol="0">
            <a:spAutoFit/>
          </a:bodyPr>
          <a:lstStyle/>
          <a:p>
            <a:pPr>
              <a:lnSpc>
                <a:spcPts val="2401"/>
              </a:lnSpc>
            </a:pPr>
            <a:r>
              <a:rPr lang="zh-CN" altLang="en-US" sz="1900" dirty="0" smtClean="0">
                <a:solidFill>
                  <a:schemeClr val="bg1">
                    <a:lumMod val="50000"/>
                  </a:schemeClr>
                </a:solidFill>
                <a:latin typeface="Microsoft YaHei UI" pitchFamily="18" charset="0"/>
                <a:cs typeface="Microsoft YaHei UI" pitchFamily="18" charset="0"/>
              </a:rPr>
              <a:t>数字音频基础</a:t>
            </a:r>
            <a:endParaRPr lang="zh-CN" altLang="en-US" sz="1900" dirty="0">
              <a:solidFill>
                <a:schemeClr val="bg1">
                  <a:lumMod val="50000"/>
                </a:schemeClr>
              </a:solidFill>
              <a:latin typeface="Microsoft YaHei UI" pitchFamily="18" charset="0"/>
              <a:cs typeface="Microsoft YaHei UI" pitchFamily="18" charset="0"/>
            </a:endParaRPr>
          </a:p>
        </p:txBody>
      </p:sp>
      <p:sp>
        <p:nvSpPr>
          <p:cNvPr id="47" name="TextBox 1"/>
          <p:cNvSpPr txBox="1"/>
          <p:nvPr/>
        </p:nvSpPr>
        <p:spPr>
          <a:xfrm>
            <a:off x="7013575" y="2794794"/>
            <a:ext cx="2192908" cy="369353"/>
          </a:xfrm>
          <a:prstGeom prst="rect">
            <a:avLst/>
          </a:prstGeom>
          <a:noFill/>
        </p:spPr>
        <p:txBody>
          <a:bodyPr wrap="none" lIns="0" tIns="0" rIns="0" bIns="60981" rtlCol="0">
            <a:spAutoFit/>
          </a:bodyPr>
          <a:lstStyle/>
          <a:p>
            <a:pPr>
              <a:lnSpc>
                <a:spcPts val="2401"/>
              </a:lnSpc>
            </a:pPr>
            <a:r>
              <a:rPr lang="zh-CN" altLang="en-US" sz="1900" dirty="0" smtClean="0">
                <a:solidFill>
                  <a:srgbClr val="656D8D"/>
                </a:solidFill>
                <a:latin typeface="Microsoft YaHei UI" pitchFamily="18" charset="0"/>
                <a:cs typeface="Microsoft YaHei UI" pitchFamily="18" charset="0"/>
              </a:rPr>
              <a:t>常用的音频制作软件</a:t>
            </a:r>
            <a:endParaRPr lang="zh-CN" altLang="en-US" sz="1900" dirty="0">
              <a:solidFill>
                <a:srgbClr val="656D8D"/>
              </a:solidFill>
              <a:latin typeface="Microsoft YaHei UI" pitchFamily="18" charset="0"/>
              <a:cs typeface="Microsoft YaHei UI" pitchFamily="18" charset="0"/>
            </a:endParaRPr>
          </a:p>
        </p:txBody>
      </p:sp>
      <p:sp>
        <p:nvSpPr>
          <p:cNvPr id="51" name="Freeform 3"/>
          <p:cNvSpPr/>
          <p:nvPr/>
        </p:nvSpPr>
        <p:spPr>
          <a:xfrm>
            <a:off x="6695261" y="1219994"/>
            <a:ext cx="48816" cy="4836902"/>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algn="ctr"/>
            <a:endParaRPr lang="zh-CN" altLang="en-US"/>
          </a:p>
        </p:txBody>
      </p:sp>
      <p:sp>
        <p:nvSpPr>
          <p:cNvPr id="52" name="Freeform 3"/>
          <p:cNvSpPr/>
          <p:nvPr/>
        </p:nvSpPr>
        <p:spPr>
          <a:xfrm>
            <a:off x="6632575" y="1713376"/>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74B836"/>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6632575" y="2343491"/>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chemeClr val="bg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3" name="Freeform 3"/>
          <p:cNvSpPr/>
          <p:nvPr/>
        </p:nvSpPr>
        <p:spPr>
          <a:xfrm>
            <a:off x="6632575" y="28709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4" name="Freeform 3"/>
          <p:cNvSpPr/>
          <p:nvPr/>
        </p:nvSpPr>
        <p:spPr>
          <a:xfrm>
            <a:off x="6632575" y="338912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16" name="TextBox 1"/>
          <p:cNvSpPr txBox="1"/>
          <p:nvPr/>
        </p:nvSpPr>
        <p:spPr>
          <a:xfrm>
            <a:off x="6048108" y="1626928"/>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2.1</a:t>
            </a:r>
            <a:endParaRPr lang="zh-CN" altLang="en-US" sz="2000" dirty="0">
              <a:solidFill>
                <a:srgbClr val="4197DF"/>
              </a:solidFill>
              <a:latin typeface="+mj-lt"/>
              <a:cs typeface="Microsoft YaHei UI" pitchFamily="18" charset="0"/>
            </a:endParaRPr>
          </a:p>
        </p:txBody>
      </p:sp>
      <p:sp>
        <p:nvSpPr>
          <p:cNvPr id="24" name="TextBox 1"/>
          <p:cNvSpPr txBox="1"/>
          <p:nvPr/>
        </p:nvSpPr>
        <p:spPr>
          <a:xfrm>
            <a:off x="6048108" y="2267291"/>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2.2</a:t>
            </a:r>
            <a:endParaRPr lang="en-US" altLang="zh-CN" sz="2000" dirty="0">
              <a:solidFill>
                <a:srgbClr val="4197DF"/>
              </a:solidFill>
              <a:latin typeface="+mj-lt"/>
              <a:cs typeface="Microsoft YaHei UI" pitchFamily="18" charset="0"/>
            </a:endParaRPr>
          </a:p>
        </p:txBody>
      </p:sp>
      <p:sp>
        <p:nvSpPr>
          <p:cNvPr id="46" name="TextBox 1"/>
          <p:cNvSpPr txBox="1"/>
          <p:nvPr/>
        </p:nvSpPr>
        <p:spPr>
          <a:xfrm>
            <a:off x="545294" y="2704702"/>
            <a:ext cx="1846659" cy="946434"/>
          </a:xfrm>
          <a:prstGeom prst="rect">
            <a:avLst/>
          </a:prstGeom>
          <a:noFill/>
        </p:spPr>
        <p:txBody>
          <a:bodyPr wrap="none" lIns="0" tIns="0" rIns="0" bIns="60981" rtlCol="0">
            <a:spAutoFit/>
          </a:bodyPr>
          <a:lstStyle/>
          <a:p>
            <a:pPr>
              <a:lnSpc>
                <a:spcPts val="6936"/>
              </a:lnSpc>
            </a:pPr>
            <a:r>
              <a:rPr lang="zh-CN" altLang="en-US" sz="3600" dirty="0" smtClean="0">
                <a:solidFill>
                  <a:srgbClr val="4197DF"/>
                </a:solidFill>
                <a:latin typeface="Microsoft YaHei UI" pitchFamily="18" charset="0"/>
                <a:cs typeface="Microsoft YaHei UI" pitchFamily="18" charset="0"/>
              </a:rPr>
              <a:t>内容导航</a:t>
            </a:r>
            <a:endParaRPr lang="en-US" altLang="zh-CN" sz="3600" dirty="0">
              <a:solidFill>
                <a:srgbClr val="4197DF"/>
              </a:solidFill>
              <a:latin typeface="Microsoft YaHei UI" pitchFamily="18" charset="0"/>
              <a:cs typeface="Microsoft YaHei UI" pitchFamily="18" charset="0"/>
            </a:endParaRPr>
          </a:p>
        </p:txBody>
      </p:sp>
      <p:sp>
        <p:nvSpPr>
          <p:cNvPr id="57" name="TextBox 1"/>
          <p:cNvSpPr txBox="1"/>
          <p:nvPr/>
        </p:nvSpPr>
        <p:spPr>
          <a:xfrm>
            <a:off x="545293" y="3518639"/>
            <a:ext cx="1846659" cy="272596"/>
          </a:xfrm>
          <a:prstGeom prst="rect">
            <a:avLst/>
          </a:prstGeom>
          <a:noFill/>
        </p:spPr>
        <p:txBody>
          <a:bodyPr wrap="square" lIns="0" tIns="0" rIns="0" bIns="60981" rtlCol="0">
            <a:spAutoFit/>
          </a:bodyPr>
          <a:lstStyle/>
          <a:p>
            <a:pPr algn="dist">
              <a:lnSpc>
                <a:spcPts val="1601"/>
              </a:lnSpc>
            </a:pPr>
            <a:r>
              <a:rPr lang="en-US" altLang="zh-CN" sz="1900" dirty="0">
                <a:solidFill>
                  <a:srgbClr val="4197DF"/>
                </a:solidFill>
                <a:latin typeface="Times New Roman" pitchFamily="18" charset="0"/>
                <a:cs typeface="Times New Roman" pitchFamily="18" charset="0"/>
              </a:rPr>
              <a:t>CONTENTS</a:t>
            </a:r>
          </a:p>
        </p:txBody>
      </p:sp>
      <p:sp>
        <p:nvSpPr>
          <p:cNvPr id="59" name="矩形 58"/>
          <p:cNvSpPr/>
          <p:nvPr/>
        </p:nvSpPr>
        <p:spPr>
          <a:xfrm>
            <a:off x="518434" y="2201849"/>
            <a:ext cx="1873520" cy="702656"/>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p:nvPr/>
        </p:nvCxnSpPr>
        <p:spPr>
          <a:xfrm>
            <a:off x="536575" y="7699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36575" y="2484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36575" y="405607"/>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36575" y="577057"/>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536575" y="71993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536575" y="89138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36575" y="10485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536575" y="1219994"/>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36575" y="1404371"/>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36575" y="154724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36575" y="171869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36575" y="1875858"/>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36575" y="2047308"/>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3" name="等腰三角形 32"/>
          <p:cNvSpPr/>
          <p:nvPr/>
        </p:nvSpPr>
        <p:spPr>
          <a:xfrm>
            <a:off x="2000250" y="6254294"/>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2381250" y="5840443"/>
            <a:ext cx="674915" cy="10132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3146878" y="6329700"/>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95250" y="5621722"/>
            <a:ext cx="1066800" cy="1231971"/>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876300" y="6254294"/>
            <a:ext cx="381000" cy="513301"/>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p:cNvSpPr/>
          <p:nvPr/>
        </p:nvSpPr>
        <p:spPr>
          <a:xfrm>
            <a:off x="6632575" y="39123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1" name="Freeform 3"/>
          <p:cNvSpPr/>
          <p:nvPr/>
        </p:nvSpPr>
        <p:spPr>
          <a:xfrm>
            <a:off x="6632575" y="44247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2" name="TextBox 1"/>
          <p:cNvSpPr txBox="1"/>
          <p:nvPr/>
        </p:nvSpPr>
        <p:spPr>
          <a:xfrm>
            <a:off x="6048108" y="2743994"/>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2.3</a:t>
            </a:r>
            <a:endParaRPr lang="en-US" altLang="zh-CN" sz="2000" dirty="0">
              <a:solidFill>
                <a:srgbClr val="4197DF"/>
              </a:solidFill>
              <a:latin typeface="+mj-lt"/>
              <a:cs typeface="Microsoft YaHei UI" pitchFamily="18" charset="0"/>
            </a:endParaRPr>
          </a:p>
        </p:txBody>
      </p:sp>
      <p:sp>
        <p:nvSpPr>
          <p:cNvPr id="60" name="Freeform 3"/>
          <p:cNvSpPr/>
          <p:nvPr/>
        </p:nvSpPr>
        <p:spPr>
          <a:xfrm>
            <a:off x="6632575" y="49454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67" name="Freeform 3"/>
          <p:cNvSpPr/>
          <p:nvPr/>
        </p:nvSpPr>
        <p:spPr>
          <a:xfrm>
            <a:off x="6632575" y="54915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Tree>
    <p:extLst>
      <p:ext uri="{BB962C8B-B14F-4D97-AF65-F5344CB8AC3E}">
        <p14:creationId xmlns:p14="http://schemas.microsoft.com/office/powerpoint/2010/main" val="3291148846"/>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2.2</a:t>
            </a:r>
            <a:r>
              <a:rPr lang="zh-CN" altLang="en-US" dirty="0"/>
              <a:t>数字音频硬件基础</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rgbClr val="FF0000"/>
                </a:solidFill>
              </a:rPr>
              <a:t>话筒</a:t>
            </a:r>
            <a:endParaRPr lang="en-US" altLang="zh-CN" dirty="0" smtClean="0">
              <a:solidFill>
                <a:srgbClr val="FF0000"/>
              </a:solidFill>
            </a:endParaRPr>
          </a:p>
          <a:p>
            <a:r>
              <a:rPr lang="zh-CN" altLang="en-US" dirty="0">
                <a:solidFill>
                  <a:schemeClr val="tx1"/>
                </a:solidFill>
              </a:rPr>
              <a:t>调音</a:t>
            </a:r>
            <a:r>
              <a:rPr lang="zh-CN" altLang="en-US" dirty="0" smtClean="0">
                <a:solidFill>
                  <a:schemeClr val="tx1"/>
                </a:solidFill>
              </a:rPr>
              <a:t>台</a:t>
            </a:r>
            <a:endParaRPr lang="en-US" altLang="zh-CN" dirty="0" smtClean="0">
              <a:solidFill>
                <a:schemeClr val="tx1"/>
              </a:solidFill>
            </a:endParaRPr>
          </a:p>
          <a:p>
            <a:r>
              <a:rPr lang="zh-CN" altLang="en-US" dirty="0"/>
              <a:t>监听</a:t>
            </a:r>
            <a:r>
              <a:rPr lang="zh-CN" altLang="en-US" dirty="0" smtClean="0"/>
              <a:t>设备</a:t>
            </a:r>
            <a:endParaRPr lang="en-US" altLang="zh-CN" dirty="0" smtClean="0"/>
          </a:p>
          <a:p>
            <a:r>
              <a:rPr lang="zh-CN" altLang="en-US" dirty="0"/>
              <a:t>数字音频</a:t>
            </a:r>
            <a:r>
              <a:rPr lang="zh-CN" altLang="en-US" dirty="0" smtClean="0"/>
              <a:t>工作站</a:t>
            </a:r>
            <a:endParaRPr lang="en-US" altLang="zh-CN" dirty="0" smtClean="0"/>
          </a:p>
          <a:p>
            <a:r>
              <a:rPr lang="zh-CN" altLang="zh-CN" dirty="0"/>
              <a:t>录音棚</a:t>
            </a:r>
            <a:endParaRPr lang="en-US" altLang="zh-CN" dirty="0" smtClean="0"/>
          </a:p>
        </p:txBody>
      </p:sp>
      <p:cxnSp>
        <p:nvCxnSpPr>
          <p:cNvPr id="22" name="直接连接符 21"/>
          <p:cNvCxnSpPr/>
          <p:nvPr/>
        </p:nvCxnSpPr>
        <p:spPr>
          <a:xfrm>
            <a:off x="2898775" y="1572786"/>
            <a:ext cx="17707" cy="4332956"/>
          </a:xfrm>
          <a:prstGeom prst="line">
            <a:avLst/>
          </a:prstGeom>
          <a:noFill/>
          <a:ln w="28575" cap="flat" cmpd="sng" algn="ctr">
            <a:solidFill>
              <a:srgbClr val="A6B727"/>
            </a:solidFill>
            <a:prstDash val="sysDash"/>
            <a:miter lim="800000"/>
          </a:ln>
          <a:effectLst/>
        </p:spPr>
      </p:cxnSp>
      <p:sp>
        <p:nvSpPr>
          <p:cNvPr id="23" name="文本占位符 6"/>
          <p:cNvSpPr txBox="1">
            <a:spLocks/>
          </p:cNvSpPr>
          <p:nvPr/>
        </p:nvSpPr>
        <p:spPr>
          <a:xfrm>
            <a:off x="3206373" y="1610183"/>
            <a:ext cx="6169402"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rgbClr val="FF0000"/>
                </a:solidFill>
              </a:rPr>
              <a:t>话筒</a:t>
            </a:r>
            <a:r>
              <a:rPr lang="zh-CN" altLang="en-US" dirty="0" smtClean="0">
                <a:solidFill>
                  <a:schemeClr val="tx1"/>
                </a:solidFill>
              </a:rPr>
              <a:t>也叫做</a:t>
            </a:r>
            <a:r>
              <a:rPr lang="zh-CN" altLang="en-US" dirty="0">
                <a:solidFill>
                  <a:schemeClr val="tx1"/>
                </a:solidFill>
              </a:rPr>
              <a:t>传声器。它是在录音中拾取声音信号，并将声音信号转换成电信号的基本设备</a:t>
            </a:r>
            <a:r>
              <a:rPr lang="zh-CN" altLang="en-US" dirty="0" smtClean="0">
                <a:solidFill>
                  <a:schemeClr val="tx1"/>
                </a:solidFill>
              </a:rPr>
              <a:t>。</a:t>
            </a:r>
            <a:endParaRPr lang="en-US" altLang="zh-CN" dirty="0" smtClean="0">
              <a:solidFill>
                <a:schemeClr val="tx1"/>
              </a:solidFill>
            </a:endParaRPr>
          </a:p>
          <a:p>
            <a:r>
              <a:rPr lang="zh-CN" altLang="en-US" dirty="0">
                <a:solidFill>
                  <a:srgbClr val="FF0000"/>
                </a:solidFill>
              </a:rPr>
              <a:t>话筒的</a:t>
            </a:r>
            <a:r>
              <a:rPr lang="zh-CN" altLang="en-US" dirty="0" smtClean="0">
                <a:solidFill>
                  <a:srgbClr val="FF0000"/>
                </a:solidFill>
              </a:rPr>
              <a:t>分类</a:t>
            </a:r>
            <a:r>
              <a:rPr lang="zh-CN" altLang="en-US" dirty="0" smtClean="0">
                <a:solidFill>
                  <a:schemeClr val="tx1"/>
                </a:solidFill>
              </a:rPr>
              <a:t>可以</a:t>
            </a:r>
            <a:r>
              <a:rPr lang="zh-CN" altLang="en-US" dirty="0">
                <a:solidFill>
                  <a:schemeClr val="tx1"/>
                </a:solidFill>
              </a:rPr>
              <a:t>按用途分为录音（广播）及演出用话筒、通讯用话筒和专业测量用</a:t>
            </a:r>
            <a:r>
              <a:rPr lang="zh-CN" altLang="en-US" dirty="0" smtClean="0">
                <a:solidFill>
                  <a:schemeClr val="tx1"/>
                </a:solidFill>
              </a:rPr>
              <a:t>话筒；按照</a:t>
            </a:r>
            <a:r>
              <a:rPr lang="zh-CN" altLang="en-US" dirty="0">
                <a:solidFill>
                  <a:schemeClr val="tx1"/>
                </a:solidFill>
              </a:rPr>
              <a:t>换能方式来划分，话筒可以分为电动式（包括动圈式和带式）、电容式（包括驻极体式）、电磁式、压电式等。当然还有其他一些划分方式，比如按照振膜受力、指向、有线或无线等角度来划分</a:t>
            </a:r>
            <a:endParaRPr lang="zh-CN" altLang="en-US" dirty="0" smtClean="0">
              <a:solidFill>
                <a:schemeClr val="tx1"/>
              </a:solidFill>
            </a:endParaRPr>
          </a:p>
        </p:txBody>
      </p:sp>
      <p:sp>
        <p:nvSpPr>
          <p:cNvPr id="25" name="Text Box 31"/>
          <p:cNvSpPr txBox="1">
            <a:spLocks noChangeArrowheads="1"/>
          </p:cNvSpPr>
          <p:nvPr/>
        </p:nvSpPr>
        <p:spPr bwMode="auto">
          <a:xfrm>
            <a:off x="10747375" y="2441480"/>
            <a:ext cx="1210588" cy="400110"/>
          </a:xfrm>
          <a:prstGeom prst="rect">
            <a:avLst/>
          </a:prstGeom>
          <a:noFill/>
          <a:ln w="9525">
            <a:noFill/>
            <a:miter lim="800000"/>
            <a:headEnd/>
            <a:tailEnd/>
          </a:ln>
          <a:effectLst/>
        </p:spPr>
        <p:txBody>
          <a:bodyPr wrap="none">
            <a:spAutoFit/>
          </a:bodyPr>
          <a:lstStyle/>
          <a:p>
            <a:r>
              <a:rPr kumimoji="1" lang="zh-CN" altLang="en-US" sz="2000" dirty="0">
                <a:solidFill>
                  <a:schemeClr val="tx1">
                    <a:lumMod val="65000"/>
                    <a:lumOff val="35000"/>
                  </a:schemeClr>
                </a:solidFill>
                <a:latin typeface="+mj-ea"/>
                <a:ea typeface="+mj-ea"/>
              </a:rPr>
              <a:t>动</a:t>
            </a:r>
            <a:r>
              <a:rPr kumimoji="1" lang="zh-CN" altLang="en-US" sz="2000" dirty="0" smtClean="0">
                <a:solidFill>
                  <a:schemeClr val="tx1">
                    <a:lumMod val="65000"/>
                    <a:lumOff val="35000"/>
                  </a:schemeClr>
                </a:solidFill>
                <a:latin typeface="+mj-ea"/>
                <a:ea typeface="+mj-ea"/>
              </a:rPr>
              <a:t>圈话筒</a:t>
            </a:r>
            <a:endParaRPr kumimoji="1" lang="zh-CN" altLang="en-US" sz="2000" dirty="0">
              <a:solidFill>
                <a:schemeClr val="tx1">
                  <a:lumMod val="65000"/>
                  <a:lumOff val="35000"/>
                </a:schemeClr>
              </a:solidFill>
              <a:latin typeface="+mj-ea"/>
              <a:ea typeface="+mj-ea"/>
            </a:endParaRP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89464" y="1635854"/>
            <a:ext cx="1139825" cy="2011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图片 23" descr="http://www.midifan.com/iarticle/djz/25/2.jpg"/>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10592649" y="3895864"/>
            <a:ext cx="1343660" cy="1837055"/>
          </a:xfrm>
          <a:prstGeom prst="rect">
            <a:avLst/>
          </a:prstGeom>
          <a:noFill/>
          <a:ln>
            <a:noFill/>
          </a:ln>
        </p:spPr>
      </p:pic>
      <p:sp>
        <p:nvSpPr>
          <p:cNvPr id="26" name="Text Box 31"/>
          <p:cNvSpPr txBox="1">
            <a:spLocks noChangeArrowheads="1"/>
          </p:cNvSpPr>
          <p:nvPr/>
        </p:nvSpPr>
        <p:spPr bwMode="auto">
          <a:xfrm>
            <a:off x="9375775" y="4803535"/>
            <a:ext cx="1210588" cy="400110"/>
          </a:xfrm>
          <a:prstGeom prst="rect">
            <a:avLst/>
          </a:prstGeom>
          <a:noFill/>
          <a:ln w="9525">
            <a:noFill/>
            <a:miter lim="800000"/>
            <a:headEnd/>
            <a:tailEnd/>
          </a:ln>
          <a:effectLst/>
        </p:spPr>
        <p:txBody>
          <a:bodyPr wrap="none">
            <a:spAutoFit/>
          </a:bodyPr>
          <a:lstStyle/>
          <a:p>
            <a:r>
              <a:rPr kumimoji="1" lang="zh-CN" altLang="en-US" sz="2000" dirty="0" smtClean="0">
                <a:solidFill>
                  <a:schemeClr val="tx1">
                    <a:lumMod val="65000"/>
                    <a:lumOff val="35000"/>
                  </a:schemeClr>
                </a:solidFill>
                <a:latin typeface="+mj-ea"/>
                <a:ea typeface="+mj-ea"/>
              </a:rPr>
              <a:t>电容话筒</a:t>
            </a:r>
            <a:endParaRPr kumimoji="1" lang="zh-CN" altLang="en-US" sz="2000" dirty="0">
              <a:solidFill>
                <a:schemeClr val="tx1">
                  <a:lumMod val="65000"/>
                  <a:lumOff val="35000"/>
                </a:schemeClr>
              </a:solidFill>
              <a:latin typeface="+mj-ea"/>
              <a:ea typeface="+mj-ea"/>
            </a:endParaRPr>
          </a:p>
        </p:txBody>
      </p:sp>
    </p:spTree>
    <p:extLst>
      <p:ext uri="{BB962C8B-B14F-4D97-AF65-F5344CB8AC3E}">
        <p14:creationId xmlns:p14="http://schemas.microsoft.com/office/powerpoint/2010/main" val="35683718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2.2</a:t>
            </a:r>
            <a:r>
              <a:rPr lang="zh-CN" altLang="en-US" dirty="0"/>
              <a:t>数字音频硬件基础</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chemeClr val="tx1"/>
                </a:solidFill>
              </a:rPr>
              <a:t>话筒</a:t>
            </a:r>
            <a:endParaRPr lang="en-US" altLang="zh-CN" dirty="0" smtClean="0">
              <a:solidFill>
                <a:schemeClr val="tx1"/>
              </a:solidFill>
            </a:endParaRPr>
          </a:p>
          <a:p>
            <a:r>
              <a:rPr lang="zh-CN" altLang="en-US" dirty="0">
                <a:solidFill>
                  <a:srgbClr val="FF0000"/>
                </a:solidFill>
              </a:rPr>
              <a:t>调音</a:t>
            </a:r>
            <a:r>
              <a:rPr lang="zh-CN" altLang="en-US" dirty="0" smtClean="0">
                <a:solidFill>
                  <a:srgbClr val="FF0000"/>
                </a:solidFill>
              </a:rPr>
              <a:t>台</a:t>
            </a:r>
            <a:endParaRPr lang="en-US" altLang="zh-CN" dirty="0" smtClean="0">
              <a:solidFill>
                <a:srgbClr val="FF0000"/>
              </a:solidFill>
            </a:endParaRPr>
          </a:p>
          <a:p>
            <a:r>
              <a:rPr lang="zh-CN" altLang="en-US" dirty="0"/>
              <a:t>监听</a:t>
            </a:r>
            <a:r>
              <a:rPr lang="zh-CN" altLang="en-US" dirty="0" smtClean="0"/>
              <a:t>设备</a:t>
            </a:r>
            <a:endParaRPr lang="en-US" altLang="zh-CN" dirty="0" smtClean="0"/>
          </a:p>
          <a:p>
            <a:r>
              <a:rPr lang="zh-CN" altLang="en-US" dirty="0"/>
              <a:t>数字音频</a:t>
            </a:r>
            <a:r>
              <a:rPr lang="zh-CN" altLang="en-US" dirty="0" smtClean="0"/>
              <a:t>工作站</a:t>
            </a:r>
            <a:endParaRPr lang="en-US" altLang="zh-CN" dirty="0" smtClean="0"/>
          </a:p>
          <a:p>
            <a:r>
              <a:rPr lang="zh-CN" altLang="zh-CN" dirty="0"/>
              <a:t>录音棚</a:t>
            </a:r>
            <a:endParaRPr lang="en-US" altLang="zh-CN" dirty="0" smtClean="0"/>
          </a:p>
        </p:txBody>
      </p:sp>
      <p:cxnSp>
        <p:nvCxnSpPr>
          <p:cNvPr id="22" name="直接连接符 21"/>
          <p:cNvCxnSpPr/>
          <p:nvPr/>
        </p:nvCxnSpPr>
        <p:spPr>
          <a:xfrm>
            <a:off x="2898775" y="1572786"/>
            <a:ext cx="17707" cy="4332956"/>
          </a:xfrm>
          <a:prstGeom prst="line">
            <a:avLst/>
          </a:prstGeom>
          <a:noFill/>
          <a:ln w="28575" cap="flat" cmpd="sng" algn="ctr">
            <a:solidFill>
              <a:srgbClr val="A6B727"/>
            </a:solidFill>
            <a:prstDash val="sysDash"/>
            <a:miter lim="800000"/>
          </a:ln>
          <a:effectLst/>
        </p:spPr>
      </p:cxnSp>
      <p:sp>
        <p:nvSpPr>
          <p:cNvPr id="23" name="文本占位符 6"/>
          <p:cNvSpPr txBox="1">
            <a:spLocks/>
          </p:cNvSpPr>
          <p:nvPr/>
        </p:nvSpPr>
        <p:spPr>
          <a:xfrm>
            <a:off x="3206373" y="1610183"/>
            <a:ext cx="86106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调音</a:t>
            </a:r>
            <a:r>
              <a:rPr lang="zh-CN" altLang="en-US" dirty="0" smtClean="0">
                <a:solidFill>
                  <a:srgbClr val="FF0000"/>
                </a:solidFill>
              </a:rPr>
              <a:t>台</a:t>
            </a:r>
            <a:r>
              <a:rPr lang="zh-CN" altLang="en-US" dirty="0" smtClean="0">
                <a:solidFill>
                  <a:schemeClr val="tx1"/>
                </a:solidFill>
              </a:rPr>
              <a:t>又</a:t>
            </a:r>
            <a:r>
              <a:rPr lang="zh-CN" altLang="en-US" dirty="0">
                <a:solidFill>
                  <a:schemeClr val="tx1"/>
                </a:solidFill>
              </a:rPr>
              <a:t>称调音控制台，是现代电台广播、舞台扩音、音响节目制作等系统中进行播送和录制节目经常使用的重要设备，相当于声音制作的调控中心</a:t>
            </a:r>
            <a:r>
              <a:rPr lang="zh-CN" altLang="en-US" dirty="0" smtClean="0">
                <a:solidFill>
                  <a:schemeClr val="tx1"/>
                </a:solidFill>
              </a:rPr>
              <a:t>。</a:t>
            </a:r>
            <a:endParaRPr lang="en-US" altLang="zh-CN" dirty="0" smtClean="0">
              <a:solidFill>
                <a:schemeClr val="tx1"/>
              </a:solidFill>
            </a:endParaRPr>
          </a:p>
          <a:p>
            <a:r>
              <a:rPr lang="zh-CN" altLang="en-US" dirty="0" smtClean="0">
                <a:solidFill>
                  <a:schemeClr val="tx1"/>
                </a:solidFill>
              </a:rPr>
              <a:t>调音</a:t>
            </a:r>
            <a:r>
              <a:rPr lang="zh-CN" altLang="en-US" dirty="0">
                <a:solidFill>
                  <a:schemeClr val="tx1"/>
                </a:solidFill>
              </a:rPr>
              <a:t>台由输入部分，输出部分以及监听部分组成。</a:t>
            </a:r>
            <a:endParaRPr lang="zh-CN" altLang="en-US" dirty="0" smtClean="0">
              <a:solidFill>
                <a:schemeClr val="tx1"/>
              </a:solidFill>
            </a:endParaRPr>
          </a:p>
        </p:txBody>
      </p:sp>
      <p:sp>
        <p:nvSpPr>
          <p:cNvPr id="25" name="Text Box 31"/>
          <p:cNvSpPr txBox="1">
            <a:spLocks noChangeArrowheads="1"/>
          </p:cNvSpPr>
          <p:nvPr/>
        </p:nvSpPr>
        <p:spPr bwMode="auto">
          <a:xfrm>
            <a:off x="8226985" y="5323975"/>
            <a:ext cx="1676400" cy="400110"/>
          </a:xfrm>
          <a:prstGeom prst="rect">
            <a:avLst/>
          </a:prstGeom>
          <a:noFill/>
          <a:ln w="9525">
            <a:noFill/>
            <a:miter lim="800000"/>
            <a:headEnd/>
            <a:tailEnd/>
          </a:ln>
          <a:effectLst/>
        </p:spPr>
        <p:txBody>
          <a:bodyPr wrap="square">
            <a:spAutoFit/>
          </a:bodyPr>
          <a:lstStyle/>
          <a:p>
            <a:r>
              <a:rPr kumimoji="1" lang="zh-CN" altLang="en-US" sz="2000" dirty="0" smtClean="0">
                <a:solidFill>
                  <a:schemeClr val="tx1">
                    <a:lumMod val="65000"/>
                    <a:lumOff val="35000"/>
                  </a:schemeClr>
                </a:solidFill>
                <a:latin typeface="+mj-ea"/>
                <a:ea typeface="+mj-ea"/>
              </a:rPr>
              <a:t>调音台</a:t>
            </a:r>
            <a:endParaRPr kumimoji="1" lang="zh-CN" altLang="en-US" sz="2000" dirty="0">
              <a:solidFill>
                <a:schemeClr val="tx1">
                  <a:lumMod val="65000"/>
                  <a:lumOff val="35000"/>
                </a:schemeClr>
              </a:solidFill>
              <a:latin typeface="+mj-ea"/>
              <a:ea typeface="+mj-ea"/>
            </a:endParaRP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3984" y="3551535"/>
            <a:ext cx="3724275" cy="2116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66709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2.2</a:t>
            </a:r>
            <a:r>
              <a:rPr lang="zh-CN" altLang="en-US" dirty="0"/>
              <a:t>数字音频硬件基础</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chemeClr val="tx1"/>
                </a:solidFill>
              </a:rPr>
              <a:t>话筒</a:t>
            </a:r>
            <a:endParaRPr lang="en-US" altLang="zh-CN" dirty="0" smtClean="0">
              <a:solidFill>
                <a:schemeClr val="tx1"/>
              </a:solidFill>
            </a:endParaRPr>
          </a:p>
          <a:p>
            <a:r>
              <a:rPr lang="zh-CN" altLang="en-US" dirty="0">
                <a:solidFill>
                  <a:schemeClr val="tx1"/>
                </a:solidFill>
              </a:rPr>
              <a:t>调音</a:t>
            </a:r>
            <a:r>
              <a:rPr lang="zh-CN" altLang="en-US" dirty="0" smtClean="0">
                <a:solidFill>
                  <a:schemeClr val="tx1"/>
                </a:solidFill>
              </a:rPr>
              <a:t>台</a:t>
            </a:r>
            <a:endParaRPr lang="en-US" altLang="zh-CN" dirty="0" smtClean="0">
              <a:solidFill>
                <a:schemeClr val="tx1"/>
              </a:solidFill>
            </a:endParaRPr>
          </a:p>
          <a:p>
            <a:r>
              <a:rPr lang="zh-CN" altLang="en-US" dirty="0">
                <a:solidFill>
                  <a:srgbClr val="FF0000"/>
                </a:solidFill>
              </a:rPr>
              <a:t>监听</a:t>
            </a:r>
            <a:r>
              <a:rPr lang="zh-CN" altLang="en-US" dirty="0" smtClean="0">
                <a:solidFill>
                  <a:srgbClr val="FF0000"/>
                </a:solidFill>
              </a:rPr>
              <a:t>设备</a:t>
            </a:r>
            <a:endParaRPr lang="en-US" altLang="zh-CN" dirty="0" smtClean="0">
              <a:solidFill>
                <a:srgbClr val="FF0000"/>
              </a:solidFill>
            </a:endParaRPr>
          </a:p>
          <a:p>
            <a:r>
              <a:rPr lang="zh-CN" altLang="en-US" dirty="0"/>
              <a:t>数字音频</a:t>
            </a:r>
            <a:r>
              <a:rPr lang="zh-CN" altLang="en-US" dirty="0" smtClean="0"/>
              <a:t>工作站</a:t>
            </a:r>
            <a:endParaRPr lang="en-US" altLang="zh-CN" dirty="0" smtClean="0"/>
          </a:p>
          <a:p>
            <a:r>
              <a:rPr lang="zh-CN" altLang="zh-CN" dirty="0"/>
              <a:t>录音棚</a:t>
            </a:r>
            <a:endParaRPr lang="en-US" altLang="zh-CN" dirty="0" smtClean="0"/>
          </a:p>
        </p:txBody>
      </p:sp>
      <p:cxnSp>
        <p:nvCxnSpPr>
          <p:cNvPr id="22" name="直接连接符 21"/>
          <p:cNvCxnSpPr/>
          <p:nvPr/>
        </p:nvCxnSpPr>
        <p:spPr>
          <a:xfrm>
            <a:off x="2898775" y="1572786"/>
            <a:ext cx="17707" cy="4332956"/>
          </a:xfrm>
          <a:prstGeom prst="line">
            <a:avLst/>
          </a:prstGeom>
          <a:noFill/>
          <a:ln w="28575" cap="flat" cmpd="sng" algn="ctr">
            <a:solidFill>
              <a:srgbClr val="A6B727"/>
            </a:solidFill>
            <a:prstDash val="sysDash"/>
            <a:miter lim="800000"/>
          </a:ln>
          <a:effectLst/>
        </p:spPr>
      </p:cxnSp>
      <p:sp>
        <p:nvSpPr>
          <p:cNvPr id="23" name="文本占位符 6"/>
          <p:cNvSpPr txBox="1">
            <a:spLocks/>
          </p:cNvSpPr>
          <p:nvPr/>
        </p:nvSpPr>
        <p:spPr>
          <a:xfrm>
            <a:off x="3206373" y="1610183"/>
            <a:ext cx="86106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音染</a:t>
            </a:r>
            <a:r>
              <a:rPr lang="zh-CN" altLang="en-US" dirty="0">
                <a:solidFill>
                  <a:schemeClr val="tx1"/>
                </a:solidFill>
              </a:rPr>
              <a:t>就是将声音本质、原声受到了额外的干扰，出现了多余的声音，或者改变了声音的原貌</a:t>
            </a:r>
            <a:r>
              <a:rPr lang="zh-CN" altLang="en-US" dirty="0" smtClean="0">
                <a:solidFill>
                  <a:schemeClr val="tx1"/>
                </a:solidFill>
              </a:rPr>
              <a:t>。</a:t>
            </a:r>
            <a:endParaRPr lang="en-US" altLang="zh-CN" dirty="0" smtClean="0">
              <a:solidFill>
                <a:schemeClr val="tx1"/>
              </a:solidFill>
            </a:endParaRPr>
          </a:p>
          <a:p>
            <a:r>
              <a:rPr lang="zh-CN" altLang="en-US" dirty="0">
                <a:solidFill>
                  <a:schemeClr val="tx1"/>
                </a:solidFill>
              </a:rPr>
              <a:t>监听设备是用于听音室、录音室等制作音频节目时的监听使用，它具有失真小、频响宽而平直、声音结像清晰、对信号很少修饰等特性</a:t>
            </a:r>
            <a:r>
              <a:rPr lang="zh-CN" altLang="en-US" dirty="0" smtClean="0">
                <a:solidFill>
                  <a:schemeClr val="tx1"/>
                </a:solidFill>
              </a:rPr>
              <a:t>，最</a:t>
            </a:r>
            <a:r>
              <a:rPr lang="zh-CN" altLang="en-US" dirty="0">
                <a:solidFill>
                  <a:schemeClr val="tx1"/>
                </a:solidFill>
              </a:rPr>
              <a:t>能真实地重现声音的原来</a:t>
            </a:r>
            <a:r>
              <a:rPr lang="zh-CN" altLang="en-US" dirty="0" smtClean="0">
                <a:solidFill>
                  <a:schemeClr val="tx1"/>
                </a:solidFill>
              </a:rPr>
              <a:t>面貌</a:t>
            </a:r>
            <a:endParaRPr lang="en-US" altLang="zh-CN" dirty="0" smtClean="0">
              <a:solidFill>
                <a:schemeClr val="tx1"/>
              </a:solidFill>
            </a:endParaRPr>
          </a:p>
          <a:p>
            <a:r>
              <a:rPr lang="zh-CN" altLang="en-US" dirty="0">
                <a:solidFill>
                  <a:schemeClr val="tx1"/>
                </a:solidFill>
              </a:rPr>
              <a:t>常见的监听设备有监听功放、监听音箱和监听耳机。监听音箱的本质就是尽量杜绝音箱对声音造成的音染，所以与其他的主放音音箱是有一定差别的。专业的监听耳机</a:t>
            </a:r>
            <a:r>
              <a:rPr lang="zh-CN" altLang="en-US" dirty="0" smtClean="0">
                <a:solidFill>
                  <a:schemeClr val="tx1"/>
                </a:solidFill>
              </a:rPr>
              <a:t>和平时</a:t>
            </a:r>
            <a:r>
              <a:rPr lang="zh-CN" altLang="en-US" dirty="0">
                <a:solidFill>
                  <a:schemeClr val="tx1"/>
                </a:solidFill>
              </a:rPr>
              <a:t>用的耳机在耳罩的材料选用、隔音效果、耳压等方面都有很大差别</a:t>
            </a:r>
            <a:endParaRPr lang="zh-CN" altLang="en-US" dirty="0" smtClean="0">
              <a:solidFill>
                <a:schemeClr val="tx1"/>
              </a:solidFill>
            </a:endParaRPr>
          </a:p>
        </p:txBody>
      </p:sp>
    </p:spTree>
    <p:extLst>
      <p:ext uri="{BB962C8B-B14F-4D97-AF65-F5344CB8AC3E}">
        <p14:creationId xmlns:p14="http://schemas.microsoft.com/office/powerpoint/2010/main" val="20666709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3"/>
          <p:cNvSpPr/>
          <p:nvPr/>
        </p:nvSpPr>
        <p:spPr>
          <a:xfrm>
            <a:off x="4422775" y="967738"/>
            <a:ext cx="6629399" cy="520525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757541" y="1533351"/>
            <a:ext cx="4913633" cy="482924"/>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p:cNvSpPr txBox="1"/>
          <p:nvPr/>
        </p:nvSpPr>
        <p:spPr>
          <a:xfrm>
            <a:off x="7013575" y="2267291"/>
            <a:ext cx="1949252" cy="369353"/>
          </a:xfrm>
          <a:prstGeom prst="rect">
            <a:avLst/>
          </a:prstGeom>
          <a:noFill/>
        </p:spPr>
        <p:txBody>
          <a:bodyPr wrap="none" lIns="0" tIns="0" rIns="0" bIns="60981" rtlCol="0">
            <a:spAutoFit/>
          </a:bodyPr>
          <a:lstStyle/>
          <a:p>
            <a:pPr>
              <a:lnSpc>
                <a:spcPts val="2401"/>
              </a:lnSpc>
            </a:pPr>
            <a:r>
              <a:rPr lang="zh-CN" altLang="en-US" sz="1900" dirty="0" smtClean="0">
                <a:solidFill>
                  <a:srgbClr val="656D8D"/>
                </a:solidFill>
                <a:latin typeface="Microsoft YaHei UI" pitchFamily="18" charset="0"/>
                <a:cs typeface="Microsoft YaHei UI" pitchFamily="18" charset="0"/>
              </a:rPr>
              <a:t>数字音频硬件基础</a:t>
            </a:r>
            <a:endParaRPr lang="zh-CN" altLang="en-US" sz="1900" dirty="0">
              <a:solidFill>
                <a:srgbClr val="656D8D"/>
              </a:solidFill>
              <a:latin typeface="Microsoft YaHei UI" pitchFamily="18" charset="0"/>
              <a:cs typeface="Microsoft YaHei UI" pitchFamily="18" charset="0"/>
            </a:endParaRPr>
          </a:p>
        </p:txBody>
      </p:sp>
      <p:sp>
        <p:nvSpPr>
          <p:cNvPr id="18" name="TextBox 1"/>
          <p:cNvSpPr txBox="1"/>
          <p:nvPr/>
        </p:nvSpPr>
        <p:spPr>
          <a:xfrm>
            <a:off x="7013575" y="1646922"/>
            <a:ext cx="1461939" cy="350886"/>
          </a:xfrm>
          <a:prstGeom prst="rect">
            <a:avLst/>
          </a:prstGeom>
          <a:noFill/>
        </p:spPr>
        <p:txBody>
          <a:bodyPr wrap="none" lIns="0" tIns="0" rIns="0" bIns="60981" rtlCol="0">
            <a:spAutoFit/>
          </a:bodyPr>
          <a:lstStyle/>
          <a:p>
            <a:pPr>
              <a:lnSpc>
                <a:spcPts val="2401"/>
              </a:lnSpc>
            </a:pPr>
            <a:r>
              <a:rPr lang="zh-CN" altLang="en-US" sz="1900" dirty="0" smtClean="0">
                <a:solidFill>
                  <a:schemeClr val="bg1"/>
                </a:solidFill>
                <a:latin typeface="Microsoft YaHei UI" pitchFamily="18" charset="0"/>
                <a:cs typeface="Microsoft YaHei UI" pitchFamily="18" charset="0"/>
              </a:rPr>
              <a:t>数字音频基础</a:t>
            </a:r>
            <a:endParaRPr lang="zh-CN" altLang="en-US" sz="1900" dirty="0">
              <a:solidFill>
                <a:schemeClr val="bg1"/>
              </a:solidFill>
              <a:latin typeface="Microsoft YaHei UI" pitchFamily="18" charset="0"/>
              <a:cs typeface="Microsoft YaHei UI" pitchFamily="18" charset="0"/>
            </a:endParaRPr>
          </a:p>
        </p:txBody>
      </p:sp>
      <p:sp>
        <p:nvSpPr>
          <p:cNvPr id="47" name="TextBox 1"/>
          <p:cNvSpPr txBox="1"/>
          <p:nvPr/>
        </p:nvSpPr>
        <p:spPr>
          <a:xfrm>
            <a:off x="7013575" y="2794794"/>
            <a:ext cx="2192908" cy="369353"/>
          </a:xfrm>
          <a:prstGeom prst="rect">
            <a:avLst/>
          </a:prstGeom>
          <a:noFill/>
        </p:spPr>
        <p:txBody>
          <a:bodyPr wrap="none" lIns="0" tIns="0" rIns="0" bIns="60981" rtlCol="0">
            <a:spAutoFit/>
          </a:bodyPr>
          <a:lstStyle/>
          <a:p>
            <a:pPr>
              <a:lnSpc>
                <a:spcPts val="2401"/>
              </a:lnSpc>
            </a:pPr>
            <a:r>
              <a:rPr lang="zh-CN" altLang="en-US" sz="1900" dirty="0" smtClean="0">
                <a:solidFill>
                  <a:srgbClr val="656D8D"/>
                </a:solidFill>
                <a:latin typeface="Microsoft YaHei UI" pitchFamily="18" charset="0"/>
                <a:cs typeface="Microsoft YaHei UI" pitchFamily="18" charset="0"/>
              </a:rPr>
              <a:t>常用的音频制作软件</a:t>
            </a:r>
            <a:endParaRPr lang="zh-CN" altLang="en-US" sz="1900" dirty="0">
              <a:solidFill>
                <a:srgbClr val="656D8D"/>
              </a:solidFill>
              <a:latin typeface="Microsoft YaHei UI" pitchFamily="18" charset="0"/>
              <a:cs typeface="Microsoft YaHei UI" pitchFamily="18" charset="0"/>
            </a:endParaRPr>
          </a:p>
        </p:txBody>
      </p:sp>
      <p:sp>
        <p:nvSpPr>
          <p:cNvPr id="51" name="Freeform 3"/>
          <p:cNvSpPr/>
          <p:nvPr/>
        </p:nvSpPr>
        <p:spPr>
          <a:xfrm>
            <a:off x="6695261" y="1219994"/>
            <a:ext cx="48816" cy="4836902"/>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algn="ctr"/>
            <a:endParaRPr lang="zh-CN" altLang="en-US"/>
          </a:p>
        </p:txBody>
      </p:sp>
      <p:sp>
        <p:nvSpPr>
          <p:cNvPr id="52" name="Freeform 3"/>
          <p:cNvSpPr/>
          <p:nvPr/>
        </p:nvSpPr>
        <p:spPr>
          <a:xfrm>
            <a:off x="6632575" y="1713376"/>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chemeClr val="bg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6632575" y="2343491"/>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3" name="Freeform 3"/>
          <p:cNvSpPr/>
          <p:nvPr/>
        </p:nvSpPr>
        <p:spPr>
          <a:xfrm>
            <a:off x="6632575" y="28709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4" name="Freeform 3"/>
          <p:cNvSpPr/>
          <p:nvPr/>
        </p:nvSpPr>
        <p:spPr>
          <a:xfrm>
            <a:off x="6632575" y="338912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16" name="TextBox 1"/>
          <p:cNvSpPr txBox="1"/>
          <p:nvPr/>
        </p:nvSpPr>
        <p:spPr>
          <a:xfrm>
            <a:off x="6048108" y="1626928"/>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2.1</a:t>
            </a:r>
            <a:endParaRPr lang="zh-CN" altLang="en-US" sz="2000" dirty="0">
              <a:solidFill>
                <a:srgbClr val="4197DF"/>
              </a:solidFill>
              <a:latin typeface="+mj-lt"/>
              <a:cs typeface="Microsoft YaHei UI" pitchFamily="18" charset="0"/>
            </a:endParaRPr>
          </a:p>
        </p:txBody>
      </p:sp>
      <p:sp>
        <p:nvSpPr>
          <p:cNvPr id="24" name="TextBox 1"/>
          <p:cNvSpPr txBox="1"/>
          <p:nvPr/>
        </p:nvSpPr>
        <p:spPr>
          <a:xfrm>
            <a:off x="6048108" y="2267291"/>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2.2</a:t>
            </a:r>
            <a:endParaRPr lang="en-US" altLang="zh-CN" sz="2000" dirty="0">
              <a:solidFill>
                <a:srgbClr val="4197DF"/>
              </a:solidFill>
              <a:latin typeface="+mj-lt"/>
              <a:cs typeface="Microsoft YaHei UI" pitchFamily="18" charset="0"/>
            </a:endParaRPr>
          </a:p>
        </p:txBody>
      </p:sp>
      <p:sp>
        <p:nvSpPr>
          <p:cNvPr id="46" name="TextBox 1"/>
          <p:cNvSpPr txBox="1"/>
          <p:nvPr/>
        </p:nvSpPr>
        <p:spPr>
          <a:xfrm>
            <a:off x="545294" y="2704702"/>
            <a:ext cx="1846659" cy="946434"/>
          </a:xfrm>
          <a:prstGeom prst="rect">
            <a:avLst/>
          </a:prstGeom>
          <a:noFill/>
        </p:spPr>
        <p:txBody>
          <a:bodyPr wrap="none" lIns="0" tIns="0" rIns="0" bIns="60981" rtlCol="0">
            <a:spAutoFit/>
          </a:bodyPr>
          <a:lstStyle/>
          <a:p>
            <a:pPr>
              <a:lnSpc>
                <a:spcPts val="6936"/>
              </a:lnSpc>
            </a:pPr>
            <a:r>
              <a:rPr lang="zh-CN" altLang="en-US" sz="3600" dirty="0" smtClean="0">
                <a:solidFill>
                  <a:srgbClr val="4197DF"/>
                </a:solidFill>
                <a:latin typeface="Microsoft YaHei UI" pitchFamily="18" charset="0"/>
                <a:cs typeface="Microsoft YaHei UI" pitchFamily="18" charset="0"/>
              </a:rPr>
              <a:t>内容导航</a:t>
            </a:r>
            <a:endParaRPr lang="en-US" altLang="zh-CN" sz="3600" dirty="0">
              <a:solidFill>
                <a:srgbClr val="4197DF"/>
              </a:solidFill>
              <a:latin typeface="Microsoft YaHei UI" pitchFamily="18" charset="0"/>
              <a:cs typeface="Microsoft YaHei UI" pitchFamily="18" charset="0"/>
            </a:endParaRPr>
          </a:p>
        </p:txBody>
      </p:sp>
      <p:sp>
        <p:nvSpPr>
          <p:cNvPr id="57" name="TextBox 1"/>
          <p:cNvSpPr txBox="1"/>
          <p:nvPr/>
        </p:nvSpPr>
        <p:spPr>
          <a:xfrm>
            <a:off x="545293" y="3518639"/>
            <a:ext cx="1846659" cy="272596"/>
          </a:xfrm>
          <a:prstGeom prst="rect">
            <a:avLst/>
          </a:prstGeom>
          <a:noFill/>
        </p:spPr>
        <p:txBody>
          <a:bodyPr wrap="square" lIns="0" tIns="0" rIns="0" bIns="60981" rtlCol="0">
            <a:spAutoFit/>
          </a:bodyPr>
          <a:lstStyle/>
          <a:p>
            <a:pPr algn="dist">
              <a:lnSpc>
                <a:spcPts val="1601"/>
              </a:lnSpc>
            </a:pPr>
            <a:r>
              <a:rPr lang="en-US" altLang="zh-CN" sz="1900" dirty="0">
                <a:solidFill>
                  <a:srgbClr val="4197DF"/>
                </a:solidFill>
                <a:latin typeface="Times New Roman" pitchFamily="18" charset="0"/>
                <a:cs typeface="Times New Roman" pitchFamily="18" charset="0"/>
              </a:rPr>
              <a:t>CONTENTS</a:t>
            </a:r>
          </a:p>
        </p:txBody>
      </p:sp>
      <p:sp>
        <p:nvSpPr>
          <p:cNvPr id="59" name="矩形 58"/>
          <p:cNvSpPr/>
          <p:nvPr/>
        </p:nvSpPr>
        <p:spPr>
          <a:xfrm>
            <a:off x="518434" y="2201849"/>
            <a:ext cx="1873520" cy="702656"/>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p:nvPr/>
        </p:nvCxnSpPr>
        <p:spPr>
          <a:xfrm>
            <a:off x="536575" y="7699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36575" y="2484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36575" y="405607"/>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36575" y="577057"/>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536575" y="71993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536575" y="89138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36575" y="10485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536575" y="1219994"/>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36575" y="1404371"/>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36575" y="154724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36575" y="171869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36575" y="1875858"/>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36575" y="2047308"/>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3" name="等腰三角形 32"/>
          <p:cNvSpPr/>
          <p:nvPr/>
        </p:nvSpPr>
        <p:spPr>
          <a:xfrm>
            <a:off x="2000250" y="6254294"/>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2381250" y="5840443"/>
            <a:ext cx="674915" cy="10132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3146878" y="6329700"/>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95250" y="5621722"/>
            <a:ext cx="1066800" cy="1231971"/>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876300" y="6254294"/>
            <a:ext cx="381000" cy="513301"/>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p:cNvSpPr/>
          <p:nvPr/>
        </p:nvSpPr>
        <p:spPr>
          <a:xfrm>
            <a:off x="6632575" y="39123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1" name="Freeform 3"/>
          <p:cNvSpPr/>
          <p:nvPr/>
        </p:nvSpPr>
        <p:spPr>
          <a:xfrm>
            <a:off x="6632575" y="44247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2" name="TextBox 1"/>
          <p:cNvSpPr txBox="1"/>
          <p:nvPr/>
        </p:nvSpPr>
        <p:spPr>
          <a:xfrm>
            <a:off x="6048108" y="2743994"/>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2.3</a:t>
            </a:r>
            <a:endParaRPr lang="en-US" altLang="zh-CN" sz="2000" dirty="0">
              <a:solidFill>
                <a:srgbClr val="4197DF"/>
              </a:solidFill>
              <a:latin typeface="+mj-lt"/>
              <a:cs typeface="Microsoft YaHei UI" pitchFamily="18" charset="0"/>
            </a:endParaRPr>
          </a:p>
        </p:txBody>
      </p:sp>
      <p:sp>
        <p:nvSpPr>
          <p:cNvPr id="60" name="Freeform 3"/>
          <p:cNvSpPr/>
          <p:nvPr/>
        </p:nvSpPr>
        <p:spPr>
          <a:xfrm>
            <a:off x="6632575" y="49454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67" name="Freeform 3"/>
          <p:cNvSpPr/>
          <p:nvPr/>
        </p:nvSpPr>
        <p:spPr>
          <a:xfrm>
            <a:off x="6632575" y="54915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2.2</a:t>
            </a:r>
            <a:r>
              <a:rPr lang="zh-CN" altLang="en-US" dirty="0"/>
              <a:t>数字音频硬件基础</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chemeClr val="tx1"/>
                </a:solidFill>
              </a:rPr>
              <a:t>话筒</a:t>
            </a:r>
            <a:endParaRPr lang="en-US" altLang="zh-CN" dirty="0" smtClean="0">
              <a:solidFill>
                <a:schemeClr val="tx1"/>
              </a:solidFill>
            </a:endParaRPr>
          </a:p>
          <a:p>
            <a:r>
              <a:rPr lang="zh-CN" altLang="en-US" dirty="0">
                <a:solidFill>
                  <a:schemeClr val="tx1"/>
                </a:solidFill>
              </a:rPr>
              <a:t>调音</a:t>
            </a:r>
            <a:r>
              <a:rPr lang="zh-CN" altLang="en-US" dirty="0" smtClean="0">
                <a:solidFill>
                  <a:schemeClr val="tx1"/>
                </a:solidFill>
              </a:rPr>
              <a:t>台</a:t>
            </a:r>
            <a:endParaRPr lang="en-US" altLang="zh-CN" dirty="0" smtClean="0">
              <a:solidFill>
                <a:schemeClr val="tx1"/>
              </a:solidFill>
            </a:endParaRPr>
          </a:p>
          <a:p>
            <a:r>
              <a:rPr lang="zh-CN" altLang="en-US" dirty="0">
                <a:solidFill>
                  <a:srgbClr val="FF0000"/>
                </a:solidFill>
              </a:rPr>
              <a:t>监听</a:t>
            </a:r>
            <a:r>
              <a:rPr lang="zh-CN" altLang="en-US" dirty="0" smtClean="0">
                <a:solidFill>
                  <a:srgbClr val="FF0000"/>
                </a:solidFill>
              </a:rPr>
              <a:t>设备</a:t>
            </a:r>
            <a:endParaRPr lang="en-US" altLang="zh-CN" dirty="0" smtClean="0">
              <a:solidFill>
                <a:srgbClr val="FF0000"/>
              </a:solidFill>
            </a:endParaRPr>
          </a:p>
          <a:p>
            <a:r>
              <a:rPr lang="zh-CN" altLang="en-US" dirty="0"/>
              <a:t>数字音频</a:t>
            </a:r>
            <a:r>
              <a:rPr lang="zh-CN" altLang="en-US" dirty="0" smtClean="0"/>
              <a:t>工作站</a:t>
            </a:r>
            <a:endParaRPr lang="en-US" altLang="zh-CN" dirty="0" smtClean="0"/>
          </a:p>
          <a:p>
            <a:r>
              <a:rPr lang="zh-CN" altLang="zh-CN" dirty="0"/>
              <a:t>录音棚</a:t>
            </a:r>
            <a:endParaRPr lang="en-US" altLang="zh-CN" dirty="0" smtClean="0"/>
          </a:p>
        </p:txBody>
      </p:sp>
      <p:cxnSp>
        <p:nvCxnSpPr>
          <p:cNvPr id="22" name="直接连接符 21"/>
          <p:cNvCxnSpPr/>
          <p:nvPr/>
        </p:nvCxnSpPr>
        <p:spPr>
          <a:xfrm>
            <a:off x="2898775" y="1572786"/>
            <a:ext cx="17707" cy="4332956"/>
          </a:xfrm>
          <a:prstGeom prst="line">
            <a:avLst/>
          </a:prstGeom>
          <a:noFill/>
          <a:ln w="28575" cap="flat" cmpd="sng" algn="ctr">
            <a:solidFill>
              <a:srgbClr val="A6B727"/>
            </a:solidFill>
            <a:prstDash val="sysDash"/>
            <a:miter lim="800000"/>
          </a:ln>
          <a:effectLst/>
        </p:spPr>
      </p:cxn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6373" y="2167731"/>
            <a:ext cx="4529138" cy="2176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图片 18" descr="EQUATOR Q12监听音箱"/>
          <p:cNvPicPr/>
          <p:nvPr/>
        </p:nvPicPr>
        <p:blipFill>
          <a:blip r:embed="rId3">
            <a:extLst>
              <a:ext uri="{28A0092B-C50C-407E-A947-70E740481C1C}">
                <a14:useLocalDpi xmlns:a14="http://schemas.microsoft.com/office/drawing/2010/main" val="0"/>
              </a:ext>
            </a:extLst>
          </a:blip>
          <a:srcRect/>
          <a:stretch>
            <a:fillRect/>
          </a:stretch>
        </p:blipFill>
        <p:spPr bwMode="auto">
          <a:xfrm>
            <a:off x="8580134" y="2167730"/>
            <a:ext cx="2743200" cy="2176463"/>
          </a:xfrm>
          <a:prstGeom prst="rect">
            <a:avLst/>
          </a:prstGeom>
          <a:noFill/>
          <a:ln>
            <a:noFill/>
          </a:ln>
        </p:spPr>
      </p:pic>
      <p:sp>
        <p:nvSpPr>
          <p:cNvPr id="24" name="Text Box 31"/>
          <p:cNvSpPr txBox="1">
            <a:spLocks noChangeArrowheads="1"/>
          </p:cNvSpPr>
          <p:nvPr/>
        </p:nvSpPr>
        <p:spPr bwMode="auto">
          <a:xfrm>
            <a:off x="9113534" y="4801394"/>
            <a:ext cx="1676400" cy="400110"/>
          </a:xfrm>
          <a:prstGeom prst="rect">
            <a:avLst/>
          </a:prstGeom>
          <a:noFill/>
          <a:ln w="9525">
            <a:noFill/>
            <a:miter lim="800000"/>
            <a:headEnd/>
            <a:tailEnd/>
          </a:ln>
          <a:effectLst/>
        </p:spPr>
        <p:txBody>
          <a:bodyPr wrap="square">
            <a:spAutoFit/>
          </a:bodyPr>
          <a:lstStyle/>
          <a:p>
            <a:r>
              <a:rPr kumimoji="1" lang="zh-CN" altLang="en-US" sz="2000" dirty="0" smtClean="0">
                <a:solidFill>
                  <a:schemeClr val="tx1">
                    <a:lumMod val="65000"/>
                    <a:lumOff val="35000"/>
                  </a:schemeClr>
                </a:solidFill>
                <a:latin typeface="+mj-ea"/>
                <a:ea typeface="+mj-ea"/>
              </a:rPr>
              <a:t>监听音箱</a:t>
            </a:r>
            <a:endParaRPr kumimoji="1" lang="zh-CN" altLang="en-US" sz="2000" dirty="0">
              <a:solidFill>
                <a:schemeClr val="tx1">
                  <a:lumMod val="65000"/>
                  <a:lumOff val="35000"/>
                </a:schemeClr>
              </a:solidFill>
              <a:latin typeface="+mj-ea"/>
              <a:ea typeface="+mj-ea"/>
            </a:endParaRPr>
          </a:p>
        </p:txBody>
      </p:sp>
      <p:sp>
        <p:nvSpPr>
          <p:cNvPr id="25" name="Text Box 31"/>
          <p:cNvSpPr txBox="1">
            <a:spLocks noChangeArrowheads="1"/>
          </p:cNvSpPr>
          <p:nvPr/>
        </p:nvSpPr>
        <p:spPr bwMode="auto">
          <a:xfrm>
            <a:off x="4575175" y="4801394"/>
            <a:ext cx="1676400" cy="400110"/>
          </a:xfrm>
          <a:prstGeom prst="rect">
            <a:avLst/>
          </a:prstGeom>
          <a:noFill/>
          <a:ln w="9525">
            <a:noFill/>
            <a:miter lim="800000"/>
            <a:headEnd/>
            <a:tailEnd/>
          </a:ln>
          <a:effectLst/>
        </p:spPr>
        <p:txBody>
          <a:bodyPr wrap="square">
            <a:spAutoFit/>
          </a:bodyPr>
          <a:lstStyle/>
          <a:p>
            <a:r>
              <a:rPr kumimoji="1" lang="zh-CN" altLang="en-US" sz="2000" dirty="0" smtClean="0">
                <a:solidFill>
                  <a:schemeClr val="tx1">
                    <a:lumMod val="65000"/>
                    <a:lumOff val="35000"/>
                  </a:schemeClr>
                </a:solidFill>
                <a:latin typeface="+mj-ea"/>
                <a:ea typeface="+mj-ea"/>
              </a:rPr>
              <a:t>监听功放</a:t>
            </a:r>
            <a:endParaRPr kumimoji="1" lang="zh-CN" altLang="en-US" sz="2000" dirty="0">
              <a:solidFill>
                <a:schemeClr val="tx1">
                  <a:lumMod val="65000"/>
                  <a:lumOff val="35000"/>
                </a:schemeClr>
              </a:solidFill>
              <a:latin typeface="+mj-ea"/>
              <a:ea typeface="+mj-ea"/>
            </a:endParaRPr>
          </a:p>
        </p:txBody>
      </p:sp>
    </p:spTree>
    <p:extLst>
      <p:ext uri="{BB962C8B-B14F-4D97-AF65-F5344CB8AC3E}">
        <p14:creationId xmlns:p14="http://schemas.microsoft.com/office/powerpoint/2010/main" val="37618932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2.2</a:t>
            </a:r>
            <a:r>
              <a:rPr lang="zh-CN" altLang="en-US" dirty="0"/>
              <a:t>数字音频硬件基础</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chemeClr val="tx1"/>
                </a:solidFill>
              </a:rPr>
              <a:t>话筒</a:t>
            </a:r>
            <a:endParaRPr lang="en-US" altLang="zh-CN" dirty="0" smtClean="0">
              <a:solidFill>
                <a:schemeClr val="tx1"/>
              </a:solidFill>
            </a:endParaRPr>
          </a:p>
          <a:p>
            <a:r>
              <a:rPr lang="zh-CN" altLang="en-US" dirty="0">
                <a:solidFill>
                  <a:schemeClr val="tx1"/>
                </a:solidFill>
              </a:rPr>
              <a:t>调音</a:t>
            </a:r>
            <a:r>
              <a:rPr lang="zh-CN" altLang="en-US" dirty="0" smtClean="0">
                <a:solidFill>
                  <a:schemeClr val="tx1"/>
                </a:solidFill>
              </a:rPr>
              <a:t>台</a:t>
            </a:r>
            <a:endParaRPr lang="en-US" altLang="zh-CN" dirty="0" smtClean="0">
              <a:solidFill>
                <a:schemeClr val="tx1"/>
              </a:solidFill>
            </a:endParaRPr>
          </a:p>
          <a:p>
            <a:r>
              <a:rPr lang="zh-CN" altLang="en-US" dirty="0"/>
              <a:t>监听</a:t>
            </a:r>
            <a:r>
              <a:rPr lang="zh-CN" altLang="en-US" dirty="0" smtClean="0"/>
              <a:t>设备</a:t>
            </a:r>
            <a:endParaRPr lang="en-US" altLang="zh-CN" dirty="0" smtClean="0"/>
          </a:p>
          <a:p>
            <a:r>
              <a:rPr lang="zh-CN" altLang="en-US" dirty="0">
                <a:solidFill>
                  <a:srgbClr val="FF0000"/>
                </a:solidFill>
              </a:rPr>
              <a:t>数字音频</a:t>
            </a:r>
            <a:r>
              <a:rPr lang="zh-CN" altLang="en-US" dirty="0" smtClean="0">
                <a:solidFill>
                  <a:srgbClr val="FF0000"/>
                </a:solidFill>
              </a:rPr>
              <a:t>工作站</a:t>
            </a:r>
            <a:endParaRPr lang="en-US" altLang="zh-CN" dirty="0" smtClean="0">
              <a:solidFill>
                <a:srgbClr val="FF0000"/>
              </a:solidFill>
            </a:endParaRPr>
          </a:p>
          <a:p>
            <a:r>
              <a:rPr lang="zh-CN" altLang="zh-CN" dirty="0"/>
              <a:t>录音棚</a:t>
            </a:r>
            <a:endParaRPr lang="en-US" altLang="zh-CN" dirty="0" smtClean="0"/>
          </a:p>
        </p:txBody>
      </p:sp>
      <p:cxnSp>
        <p:nvCxnSpPr>
          <p:cNvPr id="22" name="直接连接符 21"/>
          <p:cNvCxnSpPr/>
          <p:nvPr/>
        </p:nvCxnSpPr>
        <p:spPr>
          <a:xfrm>
            <a:off x="2898775" y="1572786"/>
            <a:ext cx="17707" cy="4332956"/>
          </a:xfrm>
          <a:prstGeom prst="line">
            <a:avLst/>
          </a:prstGeom>
          <a:noFill/>
          <a:ln w="28575" cap="flat" cmpd="sng" algn="ctr">
            <a:solidFill>
              <a:srgbClr val="A6B727"/>
            </a:solidFill>
            <a:prstDash val="sysDash"/>
            <a:miter lim="800000"/>
          </a:ln>
          <a:effectLst/>
        </p:spPr>
      </p:cxnSp>
      <p:sp>
        <p:nvSpPr>
          <p:cNvPr id="23" name="文本占位符 6"/>
          <p:cNvSpPr txBox="1">
            <a:spLocks/>
          </p:cNvSpPr>
          <p:nvPr/>
        </p:nvSpPr>
        <p:spPr>
          <a:xfrm>
            <a:off x="3206373" y="1610183"/>
            <a:ext cx="86106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数字音频工作站</a:t>
            </a:r>
            <a:r>
              <a:rPr lang="zh-CN" altLang="en-US" dirty="0">
                <a:solidFill>
                  <a:schemeClr val="tx1"/>
                </a:solidFill>
              </a:rPr>
              <a:t>（</a:t>
            </a:r>
            <a:r>
              <a:rPr lang="en-US" altLang="zh-CN" dirty="0">
                <a:solidFill>
                  <a:schemeClr val="tx1"/>
                </a:solidFill>
              </a:rPr>
              <a:t>Digital Audio Workstation</a:t>
            </a:r>
            <a:r>
              <a:rPr lang="zh-CN" altLang="en-US" dirty="0">
                <a:solidFill>
                  <a:schemeClr val="tx1"/>
                </a:solidFill>
              </a:rPr>
              <a:t>，简称</a:t>
            </a:r>
            <a:r>
              <a:rPr lang="en-US" altLang="zh-CN" dirty="0">
                <a:solidFill>
                  <a:schemeClr val="tx1"/>
                </a:solidFill>
              </a:rPr>
              <a:t>DAW</a:t>
            </a:r>
            <a:r>
              <a:rPr lang="zh-CN" altLang="en-US" dirty="0">
                <a:solidFill>
                  <a:schemeClr val="tx1"/>
                </a:solidFill>
              </a:rPr>
              <a:t>）是一种用来处理、交换音频信息的计算机系统</a:t>
            </a:r>
            <a:r>
              <a:rPr lang="zh-CN" altLang="en-US" dirty="0" smtClean="0">
                <a:solidFill>
                  <a:schemeClr val="tx1"/>
                </a:solidFill>
              </a:rPr>
              <a:t>。</a:t>
            </a:r>
            <a:endParaRPr lang="en-US" altLang="zh-CN" dirty="0" smtClean="0">
              <a:solidFill>
                <a:schemeClr val="tx1"/>
              </a:solidFill>
            </a:endParaRPr>
          </a:p>
          <a:p>
            <a:r>
              <a:rPr lang="zh-CN" altLang="en-US" dirty="0">
                <a:solidFill>
                  <a:schemeClr val="tx1"/>
                </a:solidFill>
              </a:rPr>
              <a:t>音频工作站由硬件和软件组成。硬件部分包括计算机控制部分，专业的音频信号处理卡，数字信号处理器</a:t>
            </a:r>
            <a:r>
              <a:rPr lang="en-US" altLang="zh-CN" dirty="0">
                <a:solidFill>
                  <a:schemeClr val="tx1"/>
                </a:solidFill>
              </a:rPr>
              <a:t>(DSP)</a:t>
            </a:r>
            <a:r>
              <a:rPr lang="zh-CN" altLang="en-US" dirty="0">
                <a:solidFill>
                  <a:schemeClr val="tx1"/>
                </a:solidFill>
              </a:rPr>
              <a:t>等等，软件部分则包括一些功能软件和插件程序，实现对音频的编辑处理以及混音</a:t>
            </a:r>
            <a:r>
              <a:rPr lang="zh-CN" altLang="en-US" dirty="0" smtClean="0">
                <a:solidFill>
                  <a:schemeClr val="tx1"/>
                </a:solidFill>
              </a:rPr>
              <a:t>功能</a:t>
            </a:r>
            <a:endParaRPr lang="en-US" altLang="zh-CN" dirty="0" smtClean="0">
              <a:solidFill>
                <a:schemeClr val="tx1"/>
              </a:solidFill>
            </a:endParaRPr>
          </a:p>
          <a:p>
            <a:r>
              <a:rPr lang="zh-CN" altLang="zh-CN" dirty="0" smtClean="0"/>
              <a:t>从</a:t>
            </a:r>
            <a:r>
              <a:rPr lang="zh-CN" altLang="zh-CN" dirty="0"/>
              <a:t>专业的角度上</a:t>
            </a:r>
            <a:r>
              <a:rPr lang="zh-CN" altLang="zh-CN" dirty="0" smtClean="0"/>
              <a:t>，音频</a:t>
            </a:r>
            <a:r>
              <a:rPr lang="zh-CN" altLang="zh-CN" dirty="0"/>
              <a:t>工作站</a:t>
            </a:r>
            <a:r>
              <a:rPr lang="zh-CN" altLang="zh-CN" dirty="0" smtClean="0"/>
              <a:t>应该能够</a:t>
            </a:r>
            <a:r>
              <a:rPr lang="zh-CN" altLang="zh-CN" dirty="0"/>
              <a:t>同时播放至少</a:t>
            </a:r>
            <a:r>
              <a:rPr lang="en-US" altLang="zh-CN" dirty="0"/>
              <a:t>8</a:t>
            </a:r>
            <a:r>
              <a:rPr lang="zh-CN" altLang="zh-CN" dirty="0"/>
              <a:t>个音频轨；具有快捷、精细的音频剪辑功能；具有完善的混音功能</a:t>
            </a:r>
            <a:r>
              <a:rPr lang="zh-CN" altLang="zh-CN" dirty="0" smtClean="0"/>
              <a:t>。配备</a:t>
            </a:r>
            <a:r>
              <a:rPr lang="zh-CN" altLang="zh-CN" dirty="0"/>
              <a:t>专业的音频卡</a:t>
            </a:r>
            <a:r>
              <a:rPr lang="zh-CN" altLang="zh-CN" dirty="0" smtClean="0"/>
              <a:t>。专业</a:t>
            </a:r>
            <a:r>
              <a:rPr lang="zh-CN" altLang="zh-CN" dirty="0"/>
              <a:t>音频卡一般要支持</a:t>
            </a:r>
            <a:r>
              <a:rPr lang="en-US" altLang="zh-CN" dirty="0"/>
              <a:t>96 kHz</a:t>
            </a:r>
            <a:r>
              <a:rPr lang="zh-CN" altLang="zh-CN" dirty="0"/>
              <a:t>采样率，</a:t>
            </a:r>
            <a:r>
              <a:rPr lang="en-US" altLang="zh-CN" dirty="0"/>
              <a:t>24</a:t>
            </a:r>
            <a:r>
              <a:rPr lang="zh-CN" altLang="zh-CN" dirty="0"/>
              <a:t>位量化位数 ，具有低失真、高信噪比等特点，而且专业级的音频卡还</a:t>
            </a:r>
            <a:r>
              <a:rPr lang="zh-CN" altLang="zh-CN" dirty="0" smtClean="0"/>
              <a:t>提供专业</a:t>
            </a:r>
            <a:r>
              <a:rPr lang="zh-CN" altLang="zh-CN" dirty="0"/>
              <a:t>的音频接口。</a:t>
            </a:r>
            <a:endParaRPr lang="zh-CN" altLang="en-US" dirty="0" smtClean="0">
              <a:solidFill>
                <a:schemeClr val="tx1"/>
              </a:solidFill>
            </a:endParaRPr>
          </a:p>
        </p:txBody>
      </p:sp>
    </p:spTree>
    <p:extLst>
      <p:ext uri="{BB962C8B-B14F-4D97-AF65-F5344CB8AC3E}">
        <p14:creationId xmlns:p14="http://schemas.microsoft.com/office/powerpoint/2010/main" val="20666709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2.2</a:t>
            </a:r>
            <a:r>
              <a:rPr lang="zh-CN" altLang="en-US" dirty="0"/>
              <a:t>数字音频硬件基础</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chemeClr val="tx1"/>
                </a:solidFill>
              </a:rPr>
              <a:t>话筒</a:t>
            </a:r>
            <a:endParaRPr lang="en-US" altLang="zh-CN" dirty="0" smtClean="0">
              <a:solidFill>
                <a:schemeClr val="tx1"/>
              </a:solidFill>
            </a:endParaRPr>
          </a:p>
          <a:p>
            <a:r>
              <a:rPr lang="zh-CN" altLang="en-US" dirty="0">
                <a:solidFill>
                  <a:schemeClr val="tx1"/>
                </a:solidFill>
              </a:rPr>
              <a:t>调音</a:t>
            </a:r>
            <a:r>
              <a:rPr lang="zh-CN" altLang="en-US" dirty="0" smtClean="0">
                <a:solidFill>
                  <a:schemeClr val="tx1"/>
                </a:solidFill>
              </a:rPr>
              <a:t>台</a:t>
            </a:r>
            <a:endParaRPr lang="en-US" altLang="zh-CN" dirty="0" smtClean="0">
              <a:solidFill>
                <a:schemeClr val="tx1"/>
              </a:solidFill>
            </a:endParaRPr>
          </a:p>
          <a:p>
            <a:r>
              <a:rPr lang="zh-CN" altLang="en-US" dirty="0"/>
              <a:t>监听</a:t>
            </a:r>
            <a:r>
              <a:rPr lang="zh-CN" altLang="en-US" dirty="0" smtClean="0"/>
              <a:t>设备</a:t>
            </a:r>
            <a:endParaRPr lang="en-US" altLang="zh-CN" dirty="0" smtClean="0"/>
          </a:p>
          <a:p>
            <a:r>
              <a:rPr lang="zh-CN" altLang="en-US" dirty="0"/>
              <a:t>数字音频</a:t>
            </a:r>
            <a:r>
              <a:rPr lang="zh-CN" altLang="en-US" dirty="0" smtClean="0"/>
              <a:t>工作站</a:t>
            </a:r>
            <a:endParaRPr lang="en-US" altLang="zh-CN" dirty="0" smtClean="0"/>
          </a:p>
          <a:p>
            <a:r>
              <a:rPr lang="zh-CN" altLang="zh-CN" dirty="0">
                <a:solidFill>
                  <a:srgbClr val="FF0000"/>
                </a:solidFill>
              </a:rPr>
              <a:t>录音棚</a:t>
            </a:r>
            <a:endParaRPr lang="en-US" altLang="zh-CN" dirty="0" smtClean="0">
              <a:solidFill>
                <a:srgbClr val="FF0000"/>
              </a:solidFill>
            </a:endParaRPr>
          </a:p>
        </p:txBody>
      </p:sp>
      <p:cxnSp>
        <p:nvCxnSpPr>
          <p:cNvPr id="22" name="直接连接符 21"/>
          <p:cNvCxnSpPr/>
          <p:nvPr/>
        </p:nvCxnSpPr>
        <p:spPr>
          <a:xfrm>
            <a:off x="2898775" y="1572786"/>
            <a:ext cx="17707" cy="4332956"/>
          </a:xfrm>
          <a:prstGeom prst="line">
            <a:avLst/>
          </a:prstGeom>
          <a:noFill/>
          <a:ln w="28575" cap="flat" cmpd="sng" algn="ctr">
            <a:solidFill>
              <a:srgbClr val="A6B727"/>
            </a:solidFill>
            <a:prstDash val="sysDash"/>
            <a:miter lim="800000"/>
          </a:ln>
          <a:effectLst/>
        </p:spPr>
      </p:cxnSp>
      <p:sp>
        <p:nvSpPr>
          <p:cNvPr id="23" name="文本占位符 6"/>
          <p:cNvSpPr txBox="1">
            <a:spLocks/>
          </p:cNvSpPr>
          <p:nvPr/>
        </p:nvSpPr>
        <p:spPr>
          <a:xfrm>
            <a:off x="3206373" y="1610183"/>
            <a:ext cx="3807202"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录音棚</a:t>
            </a:r>
            <a:r>
              <a:rPr lang="zh-CN" altLang="en-US" dirty="0">
                <a:solidFill>
                  <a:schemeClr val="tx1"/>
                </a:solidFill>
              </a:rPr>
              <a:t>又叫录音室，它是人们为了创造特定的录音环境声学条件而建造的专用录音场所，是录制电影、歌曲、音乐等的录音场所，录音室的声学特性对于录音制作及其制品的质量起着十分重要的作用</a:t>
            </a:r>
            <a:endParaRPr lang="zh-CN" altLang="en-US" dirty="0" smtClean="0">
              <a:solidFill>
                <a:schemeClr val="tx1"/>
              </a:solidFill>
            </a:endParaRPr>
          </a:p>
        </p:txBody>
      </p:sp>
      <p:sp>
        <p:nvSpPr>
          <p:cNvPr id="25" name="Text Box 31"/>
          <p:cNvSpPr txBox="1">
            <a:spLocks noChangeArrowheads="1"/>
          </p:cNvSpPr>
          <p:nvPr/>
        </p:nvSpPr>
        <p:spPr bwMode="auto">
          <a:xfrm>
            <a:off x="7851775" y="5524030"/>
            <a:ext cx="2492990" cy="400110"/>
          </a:xfrm>
          <a:prstGeom prst="rect">
            <a:avLst/>
          </a:prstGeom>
          <a:noFill/>
          <a:ln w="9525">
            <a:noFill/>
            <a:miter lim="800000"/>
            <a:headEnd/>
            <a:tailEnd/>
          </a:ln>
          <a:effectLst/>
        </p:spPr>
        <p:txBody>
          <a:bodyPr wrap="none">
            <a:spAutoFit/>
          </a:bodyPr>
          <a:lstStyle/>
          <a:p>
            <a:r>
              <a:rPr kumimoji="1" lang="zh-CN" altLang="en-US" sz="2000" dirty="0">
                <a:solidFill>
                  <a:schemeClr val="tx1">
                    <a:lumMod val="65000"/>
                    <a:lumOff val="35000"/>
                  </a:schemeClr>
                </a:solidFill>
                <a:latin typeface="+mj-ea"/>
                <a:ea typeface="+mj-ea"/>
              </a:rPr>
              <a:t>录音棚的工作示意图</a:t>
            </a: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8375" y="1572786"/>
            <a:ext cx="3886200" cy="3945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66709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3"/>
          <p:cNvSpPr/>
          <p:nvPr/>
        </p:nvSpPr>
        <p:spPr>
          <a:xfrm>
            <a:off x="4422775" y="967738"/>
            <a:ext cx="6629399" cy="520525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771577" y="2704702"/>
            <a:ext cx="4913633" cy="482924"/>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p:cNvSpPr txBox="1"/>
          <p:nvPr/>
        </p:nvSpPr>
        <p:spPr>
          <a:xfrm>
            <a:off x="7013575" y="2267291"/>
            <a:ext cx="1949252" cy="369353"/>
          </a:xfrm>
          <a:prstGeom prst="rect">
            <a:avLst/>
          </a:prstGeom>
          <a:noFill/>
        </p:spPr>
        <p:txBody>
          <a:bodyPr wrap="none" lIns="0" tIns="0" rIns="0" bIns="60981" rtlCol="0">
            <a:spAutoFit/>
          </a:bodyPr>
          <a:lstStyle/>
          <a:p>
            <a:pPr>
              <a:lnSpc>
                <a:spcPts val="2401"/>
              </a:lnSpc>
            </a:pPr>
            <a:r>
              <a:rPr lang="zh-CN" altLang="en-US" sz="1900" dirty="0" smtClean="0">
                <a:solidFill>
                  <a:srgbClr val="656D8D"/>
                </a:solidFill>
                <a:latin typeface="Microsoft YaHei UI" pitchFamily="18" charset="0"/>
                <a:cs typeface="Microsoft YaHei UI" pitchFamily="18" charset="0"/>
              </a:rPr>
              <a:t>数字音频硬件基础</a:t>
            </a:r>
            <a:endParaRPr lang="zh-CN" altLang="en-US" sz="1900" dirty="0">
              <a:solidFill>
                <a:srgbClr val="656D8D"/>
              </a:solidFill>
              <a:latin typeface="Microsoft YaHei UI" pitchFamily="18" charset="0"/>
              <a:cs typeface="Microsoft YaHei UI" pitchFamily="18" charset="0"/>
            </a:endParaRPr>
          </a:p>
        </p:txBody>
      </p:sp>
      <p:sp>
        <p:nvSpPr>
          <p:cNvPr id="18" name="TextBox 1"/>
          <p:cNvSpPr txBox="1"/>
          <p:nvPr/>
        </p:nvSpPr>
        <p:spPr>
          <a:xfrm>
            <a:off x="7013575" y="1646922"/>
            <a:ext cx="1461939" cy="350886"/>
          </a:xfrm>
          <a:prstGeom prst="rect">
            <a:avLst/>
          </a:prstGeom>
          <a:noFill/>
        </p:spPr>
        <p:txBody>
          <a:bodyPr wrap="none" lIns="0" tIns="0" rIns="0" bIns="60981" rtlCol="0">
            <a:spAutoFit/>
          </a:bodyPr>
          <a:lstStyle/>
          <a:p>
            <a:pPr>
              <a:lnSpc>
                <a:spcPts val="2401"/>
              </a:lnSpc>
            </a:pPr>
            <a:r>
              <a:rPr lang="zh-CN" altLang="en-US" sz="1900" dirty="0" smtClean="0">
                <a:solidFill>
                  <a:schemeClr val="bg1">
                    <a:lumMod val="50000"/>
                  </a:schemeClr>
                </a:solidFill>
                <a:latin typeface="Microsoft YaHei UI" pitchFamily="18" charset="0"/>
                <a:cs typeface="Microsoft YaHei UI" pitchFamily="18" charset="0"/>
              </a:rPr>
              <a:t>数字音频基础</a:t>
            </a:r>
            <a:endParaRPr lang="zh-CN" altLang="en-US" sz="1900" dirty="0">
              <a:solidFill>
                <a:schemeClr val="bg1">
                  <a:lumMod val="50000"/>
                </a:schemeClr>
              </a:solidFill>
              <a:latin typeface="Microsoft YaHei UI" pitchFamily="18" charset="0"/>
              <a:cs typeface="Microsoft YaHei UI" pitchFamily="18" charset="0"/>
            </a:endParaRPr>
          </a:p>
        </p:txBody>
      </p:sp>
      <p:sp>
        <p:nvSpPr>
          <p:cNvPr id="47" name="TextBox 1"/>
          <p:cNvSpPr txBox="1"/>
          <p:nvPr/>
        </p:nvSpPr>
        <p:spPr>
          <a:xfrm>
            <a:off x="7013575" y="2794794"/>
            <a:ext cx="2192908" cy="369353"/>
          </a:xfrm>
          <a:prstGeom prst="rect">
            <a:avLst/>
          </a:prstGeom>
          <a:noFill/>
        </p:spPr>
        <p:txBody>
          <a:bodyPr wrap="none" lIns="0" tIns="0" rIns="0" bIns="60981" rtlCol="0">
            <a:spAutoFit/>
          </a:bodyPr>
          <a:lstStyle/>
          <a:p>
            <a:pPr>
              <a:lnSpc>
                <a:spcPts val="2401"/>
              </a:lnSpc>
            </a:pPr>
            <a:r>
              <a:rPr lang="zh-CN" altLang="en-US" sz="1900" dirty="0" smtClean="0">
                <a:solidFill>
                  <a:srgbClr val="656D8D"/>
                </a:solidFill>
                <a:latin typeface="Microsoft YaHei UI" pitchFamily="18" charset="0"/>
                <a:cs typeface="Microsoft YaHei UI" pitchFamily="18" charset="0"/>
              </a:rPr>
              <a:t>常用的音频制作软件</a:t>
            </a:r>
            <a:endParaRPr lang="zh-CN" altLang="en-US" sz="1900" dirty="0">
              <a:solidFill>
                <a:srgbClr val="656D8D"/>
              </a:solidFill>
              <a:latin typeface="Microsoft YaHei UI" pitchFamily="18" charset="0"/>
              <a:cs typeface="Microsoft YaHei UI" pitchFamily="18" charset="0"/>
            </a:endParaRPr>
          </a:p>
        </p:txBody>
      </p:sp>
      <p:sp>
        <p:nvSpPr>
          <p:cNvPr id="51" name="Freeform 3"/>
          <p:cNvSpPr/>
          <p:nvPr/>
        </p:nvSpPr>
        <p:spPr>
          <a:xfrm>
            <a:off x="6695261" y="1219994"/>
            <a:ext cx="48816" cy="4836902"/>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algn="ctr"/>
            <a:endParaRPr lang="zh-CN" altLang="en-US"/>
          </a:p>
        </p:txBody>
      </p:sp>
      <p:sp>
        <p:nvSpPr>
          <p:cNvPr id="52" name="Freeform 3"/>
          <p:cNvSpPr/>
          <p:nvPr/>
        </p:nvSpPr>
        <p:spPr>
          <a:xfrm>
            <a:off x="6632575" y="1713376"/>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74B836"/>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6632575" y="2343491"/>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00B05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3" name="Freeform 3"/>
          <p:cNvSpPr/>
          <p:nvPr/>
        </p:nvSpPr>
        <p:spPr>
          <a:xfrm>
            <a:off x="6632575" y="28709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chemeClr val="bg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4" name="Freeform 3"/>
          <p:cNvSpPr/>
          <p:nvPr/>
        </p:nvSpPr>
        <p:spPr>
          <a:xfrm>
            <a:off x="6632575" y="338912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16" name="TextBox 1"/>
          <p:cNvSpPr txBox="1"/>
          <p:nvPr/>
        </p:nvSpPr>
        <p:spPr>
          <a:xfrm>
            <a:off x="6048108" y="1626928"/>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2.1</a:t>
            </a:r>
            <a:endParaRPr lang="zh-CN" altLang="en-US" sz="2000" dirty="0">
              <a:solidFill>
                <a:srgbClr val="4197DF"/>
              </a:solidFill>
              <a:latin typeface="+mj-lt"/>
              <a:cs typeface="Microsoft YaHei UI" pitchFamily="18" charset="0"/>
            </a:endParaRPr>
          </a:p>
        </p:txBody>
      </p:sp>
      <p:sp>
        <p:nvSpPr>
          <p:cNvPr id="24" name="TextBox 1"/>
          <p:cNvSpPr txBox="1"/>
          <p:nvPr/>
        </p:nvSpPr>
        <p:spPr>
          <a:xfrm>
            <a:off x="6048108" y="2267291"/>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2.2</a:t>
            </a:r>
            <a:endParaRPr lang="en-US" altLang="zh-CN" sz="2000" dirty="0">
              <a:solidFill>
                <a:srgbClr val="4197DF"/>
              </a:solidFill>
              <a:latin typeface="+mj-lt"/>
              <a:cs typeface="Microsoft YaHei UI" pitchFamily="18" charset="0"/>
            </a:endParaRPr>
          </a:p>
        </p:txBody>
      </p:sp>
      <p:sp>
        <p:nvSpPr>
          <p:cNvPr id="46" name="TextBox 1"/>
          <p:cNvSpPr txBox="1"/>
          <p:nvPr/>
        </p:nvSpPr>
        <p:spPr>
          <a:xfrm>
            <a:off x="545294" y="2704702"/>
            <a:ext cx="1846659" cy="946434"/>
          </a:xfrm>
          <a:prstGeom prst="rect">
            <a:avLst/>
          </a:prstGeom>
          <a:noFill/>
        </p:spPr>
        <p:txBody>
          <a:bodyPr wrap="none" lIns="0" tIns="0" rIns="0" bIns="60981" rtlCol="0">
            <a:spAutoFit/>
          </a:bodyPr>
          <a:lstStyle/>
          <a:p>
            <a:pPr>
              <a:lnSpc>
                <a:spcPts val="6936"/>
              </a:lnSpc>
            </a:pPr>
            <a:r>
              <a:rPr lang="zh-CN" altLang="en-US" sz="3600" dirty="0" smtClean="0">
                <a:solidFill>
                  <a:srgbClr val="4197DF"/>
                </a:solidFill>
                <a:latin typeface="Microsoft YaHei UI" pitchFamily="18" charset="0"/>
                <a:cs typeface="Microsoft YaHei UI" pitchFamily="18" charset="0"/>
              </a:rPr>
              <a:t>内容导航</a:t>
            </a:r>
            <a:endParaRPr lang="en-US" altLang="zh-CN" sz="3600" dirty="0">
              <a:solidFill>
                <a:srgbClr val="4197DF"/>
              </a:solidFill>
              <a:latin typeface="Microsoft YaHei UI" pitchFamily="18" charset="0"/>
              <a:cs typeface="Microsoft YaHei UI" pitchFamily="18" charset="0"/>
            </a:endParaRPr>
          </a:p>
        </p:txBody>
      </p:sp>
      <p:sp>
        <p:nvSpPr>
          <p:cNvPr id="57" name="TextBox 1"/>
          <p:cNvSpPr txBox="1"/>
          <p:nvPr/>
        </p:nvSpPr>
        <p:spPr>
          <a:xfrm>
            <a:off x="545293" y="3518639"/>
            <a:ext cx="1846659" cy="272596"/>
          </a:xfrm>
          <a:prstGeom prst="rect">
            <a:avLst/>
          </a:prstGeom>
          <a:noFill/>
        </p:spPr>
        <p:txBody>
          <a:bodyPr wrap="square" lIns="0" tIns="0" rIns="0" bIns="60981" rtlCol="0">
            <a:spAutoFit/>
          </a:bodyPr>
          <a:lstStyle/>
          <a:p>
            <a:pPr algn="dist">
              <a:lnSpc>
                <a:spcPts val="1601"/>
              </a:lnSpc>
            </a:pPr>
            <a:r>
              <a:rPr lang="en-US" altLang="zh-CN" sz="1900" dirty="0">
                <a:solidFill>
                  <a:srgbClr val="4197DF"/>
                </a:solidFill>
                <a:latin typeface="Times New Roman" pitchFamily="18" charset="0"/>
                <a:cs typeface="Times New Roman" pitchFamily="18" charset="0"/>
              </a:rPr>
              <a:t>CONTENTS</a:t>
            </a:r>
          </a:p>
        </p:txBody>
      </p:sp>
      <p:sp>
        <p:nvSpPr>
          <p:cNvPr id="59" name="矩形 58"/>
          <p:cNvSpPr/>
          <p:nvPr/>
        </p:nvSpPr>
        <p:spPr>
          <a:xfrm>
            <a:off x="518434" y="2201849"/>
            <a:ext cx="1873520" cy="702656"/>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p:nvPr/>
        </p:nvCxnSpPr>
        <p:spPr>
          <a:xfrm>
            <a:off x="536575" y="7699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36575" y="2484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36575" y="405607"/>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36575" y="577057"/>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536575" y="71993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536575" y="89138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36575" y="10485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536575" y="1219994"/>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36575" y="1404371"/>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36575" y="154724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36575" y="171869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36575" y="1875858"/>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36575" y="2047308"/>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3" name="等腰三角形 32"/>
          <p:cNvSpPr/>
          <p:nvPr/>
        </p:nvSpPr>
        <p:spPr>
          <a:xfrm>
            <a:off x="2000250" y="6254294"/>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2381250" y="5840443"/>
            <a:ext cx="674915" cy="10132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3146878" y="6329700"/>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95250" y="5621722"/>
            <a:ext cx="1066800" cy="1231971"/>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876300" y="6254294"/>
            <a:ext cx="381000" cy="513301"/>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p:cNvSpPr/>
          <p:nvPr/>
        </p:nvSpPr>
        <p:spPr>
          <a:xfrm>
            <a:off x="6632575" y="39123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1" name="Freeform 3"/>
          <p:cNvSpPr/>
          <p:nvPr/>
        </p:nvSpPr>
        <p:spPr>
          <a:xfrm>
            <a:off x="6632575" y="44247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2" name="TextBox 1"/>
          <p:cNvSpPr txBox="1"/>
          <p:nvPr/>
        </p:nvSpPr>
        <p:spPr>
          <a:xfrm>
            <a:off x="6048108" y="2808566"/>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2.3</a:t>
            </a:r>
            <a:endParaRPr lang="en-US" altLang="zh-CN" sz="2000" dirty="0">
              <a:solidFill>
                <a:srgbClr val="4197DF"/>
              </a:solidFill>
              <a:latin typeface="+mj-lt"/>
              <a:cs typeface="Microsoft YaHei UI" pitchFamily="18" charset="0"/>
            </a:endParaRPr>
          </a:p>
        </p:txBody>
      </p:sp>
      <p:sp>
        <p:nvSpPr>
          <p:cNvPr id="60" name="Freeform 3"/>
          <p:cNvSpPr/>
          <p:nvPr/>
        </p:nvSpPr>
        <p:spPr>
          <a:xfrm>
            <a:off x="6632575" y="49454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67" name="Freeform 3"/>
          <p:cNvSpPr/>
          <p:nvPr/>
        </p:nvSpPr>
        <p:spPr>
          <a:xfrm>
            <a:off x="6632575" y="54915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Tree>
    <p:extLst>
      <p:ext uri="{BB962C8B-B14F-4D97-AF65-F5344CB8AC3E}">
        <p14:creationId xmlns:p14="http://schemas.microsoft.com/office/powerpoint/2010/main" val="1316880999"/>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2.3</a:t>
            </a:r>
            <a:r>
              <a:rPr lang="zh-CN" altLang="en-US" dirty="0"/>
              <a:t>常用的音频制作软件</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dirty="0">
                <a:solidFill>
                  <a:srgbClr val="FF0000"/>
                </a:solidFill>
              </a:rPr>
              <a:t>专用</a:t>
            </a:r>
            <a:r>
              <a:rPr lang="zh-CN" altLang="zh-CN" dirty="0" smtClean="0">
                <a:solidFill>
                  <a:srgbClr val="FF0000"/>
                </a:solidFill>
              </a:rPr>
              <a:t>软件</a:t>
            </a:r>
            <a:endParaRPr lang="en-US" altLang="zh-CN" dirty="0" smtClean="0">
              <a:solidFill>
                <a:srgbClr val="FF0000"/>
              </a:solidFill>
            </a:endParaRPr>
          </a:p>
          <a:p>
            <a:r>
              <a:rPr lang="zh-CN" altLang="zh-CN" dirty="0" smtClean="0"/>
              <a:t>音频</a:t>
            </a:r>
            <a:r>
              <a:rPr lang="zh-CN" altLang="zh-CN" dirty="0"/>
              <a:t>处理</a:t>
            </a:r>
            <a:r>
              <a:rPr lang="zh-CN" altLang="zh-CN" dirty="0" smtClean="0"/>
              <a:t>类</a:t>
            </a:r>
            <a:endParaRPr lang="en-US" altLang="zh-CN" dirty="0" smtClean="0"/>
          </a:p>
          <a:p>
            <a:r>
              <a:rPr lang="en-US" altLang="zh-CN" dirty="0" smtClean="0"/>
              <a:t>MIDI</a:t>
            </a:r>
            <a:r>
              <a:rPr lang="zh-CN" altLang="zh-CN" dirty="0"/>
              <a:t>音序</a:t>
            </a:r>
            <a:r>
              <a:rPr lang="zh-CN" altLang="zh-CN" dirty="0" smtClean="0"/>
              <a:t>类</a:t>
            </a:r>
            <a:endParaRPr lang="en-US" altLang="zh-CN" dirty="0" smtClean="0"/>
          </a:p>
          <a:p>
            <a:r>
              <a:rPr lang="zh-CN" altLang="zh-CN" dirty="0" smtClean="0"/>
              <a:t>音</a:t>
            </a:r>
            <a:r>
              <a:rPr lang="zh-CN" altLang="zh-CN" dirty="0"/>
              <a:t>源</a:t>
            </a:r>
            <a:r>
              <a:rPr lang="zh-CN" altLang="zh-CN" dirty="0" smtClean="0"/>
              <a:t>类</a:t>
            </a:r>
            <a:endParaRPr lang="en-US" altLang="zh-CN" dirty="0" smtClean="0"/>
          </a:p>
          <a:p>
            <a:r>
              <a:rPr lang="zh-CN" altLang="zh-CN" dirty="0"/>
              <a:t>音频格式转换软件</a:t>
            </a:r>
            <a:endParaRPr lang="zh-CN" altLang="en-US" dirty="0" smtClean="0">
              <a:solidFill>
                <a:schemeClr val="tx1"/>
              </a:solidFill>
            </a:endParaRPr>
          </a:p>
        </p:txBody>
      </p:sp>
      <p:cxnSp>
        <p:nvCxnSpPr>
          <p:cNvPr id="22" name="直接连接符 21"/>
          <p:cNvCxnSpPr/>
          <p:nvPr/>
        </p:nvCxnSpPr>
        <p:spPr>
          <a:xfrm>
            <a:off x="3128227" y="1566625"/>
            <a:ext cx="17707" cy="4332956"/>
          </a:xfrm>
          <a:prstGeom prst="line">
            <a:avLst/>
          </a:prstGeom>
          <a:noFill/>
          <a:ln w="28575" cap="flat" cmpd="sng" algn="ctr">
            <a:solidFill>
              <a:srgbClr val="A6B727"/>
            </a:solidFill>
            <a:prstDash val="sysDash"/>
            <a:miter lim="800000"/>
          </a:ln>
          <a:effectLst/>
        </p:spPr>
      </p:cxnSp>
      <p:sp>
        <p:nvSpPr>
          <p:cNvPr id="23" name="文本占位符 6"/>
          <p:cNvSpPr txBox="1">
            <a:spLocks/>
          </p:cNvSpPr>
          <p:nvPr/>
        </p:nvSpPr>
        <p:spPr>
          <a:xfrm>
            <a:off x="3206373" y="1610183"/>
            <a:ext cx="8150602"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专用软件</a:t>
            </a:r>
            <a:r>
              <a:rPr lang="zh-CN" altLang="en-US" dirty="0">
                <a:solidFill>
                  <a:schemeClr val="tx1"/>
                </a:solidFill>
              </a:rPr>
              <a:t>一般来说需要与配套的硬件板卡共同工作才能发挥它的作用，因此往往在一些专业级工作站中出现，他们的功能强大，有独立开发的</a:t>
            </a:r>
            <a:r>
              <a:rPr lang="en-US" altLang="zh-CN" dirty="0">
                <a:solidFill>
                  <a:schemeClr val="tx1"/>
                </a:solidFill>
              </a:rPr>
              <a:t>DSP</a:t>
            </a:r>
            <a:r>
              <a:rPr lang="zh-CN" altLang="en-US" dirty="0">
                <a:solidFill>
                  <a:schemeClr val="tx1"/>
                </a:solidFill>
              </a:rPr>
              <a:t>处理系统，与硬件板卡的结合更加彻底、全面，性能也更加优秀</a:t>
            </a:r>
            <a:r>
              <a:rPr lang="zh-CN" altLang="en-US" dirty="0" smtClean="0">
                <a:solidFill>
                  <a:schemeClr val="tx1"/>
                </a:solidFill>
              </a:rPr>
              <a:t>。</a:t>
            </a:r>
            <a:endParaRPr lang="en-US" altLang="zh-CN" dirty="0" smtClean="0">
              <a:solidFill>
                <a:schemeClr val="tx1"/>
              </a:solidFill>
            </a:endParaRPr>
          </a:p>
          <a:p>
            <a:r>
              <a:rPr lang="en-US" altLang="zh-CN" dirty="0" smtClean="0">
                <a:solidFill>
                  <a:srgbClr val="FF0000"/>
                </a:solidFill>
              </a:rPr>
              <a:t>Pro </a:t>
            </a:r>
            <a:r>
              <a:rPr lang="en-US" altLang="zh-CN" dirty="0">
                <a:solidFill>
                  <a:srgbClr val="FF0000"/>
                </a:solidFill>
              </a:rPr>
              <a:t>Tools</a:t>
            </a:r>
            <a:r>
              <a:rPr lang="zh-CN" altLang="en-US" dirty="0">
                <a:solidFill>
                  <a:schemeClr val="tx1"/>
                </a:solidFill>
              </a:rPr>
              <a:t>是目前最为专业的音频制作工具，是录音行业的业界标准。</a:t>
            </a:r>
            <a:endParaRPr lang="zh-CN" altLang="en-US" dirty="0" smtClean="0">
              <a:solidFill>
                <a:schemeClr val="tx1"/>
              </a:solidFill>
            </a:endParaRPr>
          </a:p>
        </p:txBody>
      </p:sp>
    </p:spTree>
    <p:extLst>
      <p:ext uri="{BB962C8B-B14F-4D97-AF65-F5344CB8AC3E}">
        <p14:creationId xmlns:p14="http://schemas.microsoft.com/office/powerpoint/2010/main" val="335739515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2.3</a:t>
            </a:r>
            <a:r>
              <a:rPr lang="zh-CN" altLang="en-US" dirty="0"/>
              <a:t>常用的音频制作软件</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dirty="0">
                <a:solidFill>
                  <a:schemeClr val="tx1"/>
                </a:solidFill>
              </a:rPr>
              <a:t>专用</a:t>
            </a:r>
            <a:r>
              <a:rPr lang="zh-CN" altLang="zh-CN" dirty="0" smtClean="0">
                <a:solidFill>
                  <a:schemeClr val="tx1"/>
                </a:solidFill>
              </a:rPr>
              <a:t>软件</a:t>
            </a:r>
            <a:endParaRPr lang="en-US" altLang="zh-CN" dirty="0" smtClean="0">
              <a:solidFill>
                <a:schemeClr val="tx1"/>
              </a:solidFill>
            </a:endParaRPr>
          </a:p>
          <a:p>
            <a:r>
              <a:rPr lang="zh-CN" altLang="zh-CN" dirty="0" smtClean="0">
                <a:solidFill>
                  <a:srgbClr val="FF0000"/>
                </a:solidFill>
              </a:rPr>
              <a:t>音频</a:t>
            </a:r>
            <a:r>
              <a:rPr lang="zh-CN" altLang="zh-CN" dirty="0">
                <a:solidFill>
                  <a:srgbClr val="FF0000"/>
                </a:solidFill>
              </a:rPr>
              <a:t>处理</a:t>
            </a:r>
            <a:r>
              <a:rPr lang="zh-CN" altLang="zh-CN" dirty="0" smtClean="0">
                <a:solidFill>
                  <a:srgbClr val="FF0000"/>
                </a:solidFill>
              </a:rPr>
              <a:t>类</a:t>
            </a:r>
            <a:endParaRPr lang="en-US" altLang="zh-CN" dirty="0" smtClean="0">
              <a:solidFill>
                <a:srgbClr val="FF0000"/>
              </a:solidFill>
            </a:endParaRPr>
          </a:p>
          <a:p>
            <a:r>
              <a:rPr lang="en-US" altLang="zh-CN" dirty="0" smtClean="0"/>
              <a:t>MIDI</a:t>
            </a:r>
            <a:r>
              <a:rPr lang="zh-CN" altLang="zh-CN" dirty="0"/>
              <a:t>音序</a:t>
            </a:r>
            <a:r>
              <a:rPr lang="zh-CN" altLang="zh-CN" dirty="0" smtClean="0"/>
              <a:t>类</a:t>
            </a:r>
            <a:endParaRPr lang="en-US" altLang="zh-CN" dirty="0" smtClean="0"/>
          </a:p>
          <a:p>
            <a:r>
              <a:rPr lang="zh-CN" altLang="zh-CN" dirty="0" smtClean="0"/>
              <a:t>音</a:t>
            </a:r>
            <a:r>
              <a:rPr lang="zh-CN" altLang="zh-CN" dirty="0"/>
              <a:t>源</a:t>
            </a:r>
            <a:r>
              <a:rPr lang="zh-CN" altLang="zh-CN" dirty="0" smtClean="0"/>
              <a:t>类</a:t>
            </a:r>
            <a:endParaRPr lang="en-US" altLang="zh-CN" dirty="0" smtClean="0"/>
          </a:p>
          <a:p>
            <a:r>
              <a:rPr lang="zh-CN" altLang="zh-CN" dirty="0"/>
              <a:t>音频格式转换软件</a:t>
            </a:r>
            <a:endParaRPr lang="zh-CN" altLang="en-US" dirty="0" smtClean="0">
              <a:solidFill>
                <a:schemeClr val="tx1"/>
              </a:solidFill>
            </a:endParaRPr>
          </a:p>
        </p:txBody>
      </p:sp>
      <p:cxnSp>
        <p:nvCxnSpPr>
          <p:cNvPr id="22" name="直接连接符 21"/>
          <p:cNvCxnSpPr/>
          <p:nvPr/>
        </p:nvCxnSpPr>
        <p:spPr>
          <a:xfrm>
            <a:off x="3128227" y="1566625"/>
            <a:ext cx="17707" cy="4332956"/>
          </a:xfrm>
          <a:prstGeom prst="line">
            <a:avLst/>
          </a:prstGeom>
          <a:noFill/>
          <a:ln w="28575" cap="flat" cmpd="sng" algn="ctr">
            <a:solidFill>
              <a:srgbClr val="A6B727"/>
            </a:solidFill>
            <a:prstDash val="sysDash"/>
            <a:miter lim="800000"/>
          </a:ln>
          <a:effectLst/>
        </p:spPr>
      </p:cxnSp>
      <p:sp>
        <p:nvSpPr>
          <p:cNvPr id="23" name="文本占位符 6"/>
          <p:cNvSpPr txBox="1">
            <a:spLocks/>
          </p:cNvSpPr>
          <p:nvPr/>
        </p:nvSpPr>
        <p:spPr>
          <a:xfrm>
            <a:off x="3206373" y="1610183"/>
            <a:ext cx="8760202"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rgbClr val="FF0000"/>
                </a:solidFill>
              </a:rPr>
              <a:t>音频处理类软件</a:t>
            </a:r>
            <a:r>
              <a:rPr lang="zh-CN" altLang="en-US" dirty="0">
                <a:solidFill>
                  <a:schemeClr val="tx1"/>
                </a:solidFill>
              </a:rPr>
              <a:t>的主要功能包括录音、压缩、混音、编辑、后期效果及母带处理等</a:t>
            </a:r>
            <a:r>
              <a:rPr lang="zh-CN" altLang="en-US" dirty="0" smtClean="0">
                <a:solidFill>
                  <a:schemeClr val="tx1"/>
                </a:solidFill>
              </a:rPr>
              <a:t>。</a:t>
            </a:r>
            <a:endParaRPr lang="en-US" altLang="zh-CN" dirty="0" smtClean="0">
              <a:solidFill>
                <a:schemeClr val="tx1"/>
              </a:solidFill>
            </a:endParaRPr>
          </a:p>
          <a:p>
            <a:r>
              <a:rPr lang="en-US" altLang="zh-CN" dirty="0">
                <a:solidFill>
                  <a:srgbClr val="FF0000"/>
                </a:solidFill>
              </a:rPr>
              <a:t>Adobe Audition</a:t>
            </a:r>
            <a:r>
              <a:rPr lang="zh-CN" altLang="en-US" dirty="0">
                <a:solidFill>
                  <a:schemeClr val="tx1"/>
                </a:solidFill>
              </a:rPr>
              <a:t>是一个专业音频编辑和混合环境，其前身为 </a:t>
            </a:r>
            <a:r>
              <a:rPr lang="en-US" altLang="zh-CN" dirty="0">
                <a:solidFill>
                  <a:schemeClr val="tx1"/>
                </a:solidFill>
              </a:rPr>
              <a:t>Cool </a:t>
            </a:r>
            <a:r>
              <a:rPr lang="en-US" altLang="zh-CN" dirty="0" smtClean="0">
                <a:solidFill>
                  <a:schemeClr val="tx1"/>
                </a:solidFill>
              </a:rPr>
              <a:t>Edit</a:t>
            </a:r>
          </a:p>
          <a:p>
            <a:r>
              <a:rPr lang="en-US" altLang="zh-CN" dirty="0" err="1">
                <a:solidFill>
                  <a:srgbClr val="FF0000"/>
                </a:solidFill>
              </a:rPr>
              <a:t>Samplitude</a:t>
            </a:r>
            <a:r>
              <a:rPr lang="en-US" altLang="zh-CN" dirty="0">
                <a:solidFill>
                  <a:srgbClr val="FF0000"/>
                </a:solidFill>
              </a:rPr>
              <a:t> 2496</a:t>
            </a:r>
            <a:r>
              <a:rPr lang="zh-CN" altLang="en-US" dirty="0">
                <a:solidFill>
                  <a:schemeClr val="tx1"/>
                </a:solidFill>
              </a:rPr>
              <a:t>一般都简称为</a:t>
            </a:r>
            <a:r>
              <a:rPr lang="en-US" altLang="zh-CN" dirty="0">
                <a:solidFill>
                  <a:schemeClr val="tx1"/>
                </a:solidFill>
              </a:rPr>
              <a:t>SAM 2496</a:t>
            </a:r>
            <a:r>
              <a:rPr lang="zh-CN" altLang="en-US" dirty="0">
                <a:solidFill>
                  <a:schemeClr val="tx1"/>
                </a:solidFill>
              </a:rPr>
              <a:t>，是由德国公司</a:t>
            </a:r>
            <a:r>
              <a:rPr lang="en-US" altLang="zh-CN" dirty="0">
                <a:solidFill>
                  <a:schemeClr val="tx1"/>
                </a:solidFill>
              </a:rPr>
              <a:t>MAGIX</a:t>
            </a:r>
            <a:r>
              <a:rPr lang="zh-CN" altLang="en-US" dirty="0">
                <a:solidFill>
                  <a:schemeClr val="tx1"/>
                </a:solidFill>
              </a:rPr>
              <a:t>出品</a:t>
            </a:r>
            <a:r>
              <a:rPr lang="zh-CN" altLang="en-US" dirty="0" smtClean="0">
                <a:solidFill>
                  <a:schemeClr val="tx1"/>
                </a:solidFill>
              </a:rPr>
              <a:t>的数字</a:t>
            </a:r>
            <a:r>
              <a:rPr lang="zh-CN" altLang="en-US" dirty="0">
                <a:solidFill>
                  <a:schemeClr val="tx1"/>
                </a:solidFill>
              </a:rPr>
              <a:t>音频</a:t>
            </a:r>
            <a:r>
              <a:rPr lang="zh-CN" altLang="en-US" dirty="0" smtClean="0">
                <a:solidFill>
                  <a:schemeClr val="tx1"/>
                </a:solidFill>
              </a:rPr>
              <a:t>工作站软件，</a:t>
            </a:r>
            <a:r>
              <a:rPr lang="zh-CN" altLang="zh-CN" dirty="0"/>
              <a:t>支持各种格式的音频文件，能够任意切割、剪辑音频，自带有频率均衡、动态效果器、混响效果器、降噪、变调等多种音频效果</a:t>
            </a:r>
            <a:r>
              <a:rPr lang="zh-CN" altLang="zh-CN" dirty="0" smtClean="0"/>
              <a:t>器</a:t>
            </a:r>
            <a:endParaRPr lang="en-US" altLang="zh-CN" dirty="0" smtClean="0"/>
          </a:p>
          <a:p>
            <a:r>
              <a:rPr lang="en-US" altLang="zh-CN" dirty="0">
                <a:solidFill>
                  <a:srgbClr val="FF0000"/>
                </a:solidFill>
              </a:rPr>
              <a:t>Sound Forge</a:t>
            </a:r>
            <a:r>
              <a:rPr lang="zh-CN" altLang="zh-CN" dirty="0"/>
              <a:t>是</a:t>
            </a:r>
            <a:r>
              <a:rPr lang="en-US" altLang="zh-CN" dirty="0"/>
              <a:t>Sonic Foundry</a:t>
            </a:r>
            <a:r>
              <a:rPr lang="zh-CN" altLang="zh-CN" dirty="0"/>
              <a:t>公司开发的一款单轨录音</a:t>
            </a:r>
            <a:r>
              <a:rPr lang="zh-CN" altLang="zh-CN" dirty="0" smtClean="0"/>
              <a:t>软件单轨</a:t>
            </a:r>
            <a:r>
              <a:rPr lang="zh-CN" altLang="zh-CN" dirty="0"/>
              <a:t>录音，顾名思义就是指同时只能进行一个声部（音轨）的</a:t>
            </a:r>
            <a:r>
              <a:rPr lang="zh-CN" altLang="zh-CN" dirty="0" smtClean="0"/>
              <a:t>录制</a:t>
            </a:r>
            <a:r>
              <a:rPr lang="zh-CN" altLang="en-US" dirty="0" smtClean="0"/>
              <a:t>。</a:t>
            </a:r>
            <a:endParaRPr lang="zh-CN" altLang="en-US" dirty="0" smtClean="0">
              <a:solidFill>
                <a:schemeClr val="tx1"/>
              </a:solidFill>
            </a:endParaRPr>
          </a:p>
        </p:txBody>
      </p:sp>
    </p:spTree>
    <p:extLst>
      <p:ext uri="{BB962C8B-B14F-4D97-AF65-F5344CB8AC3E}">
        <p14:creationId xmlns:p14="http://schemas.microsoft.com/office/powerpoint/2010/main" val="213329639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2.3</a:t>
            </a:r>
            <a:r>
              <a:rPr lang="zh-CN" altLang="en-US" dirty="0"/>
              <a:t>常用的音频制作软件</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dirty="0">
                <a:solidFill>
                  <a:schemeClr val="tx1"/>
                </a:solidFill>
              </a:rPr>
              <a:t>专用</a:t>
            </a:r>
            <a:r>
              <a:rPr lang="zh-CN" altLang="zh-CN" dirty="0" smtClean="0">
                <a:solidFill>
                  <a:schemeClr val="tx1"/>
                </a:solidFill>
              </a:rPr>
              <a:t>软件</a:t>
            </a:r>
            <a:endParaRPr lang="en-US" altLang="zh-CN" dirty="0" smtClean="0">
              <a:solidFill>
                <a:schemeClr val="tx1"/>
              </a:solidFill>
            </a:endParaRPr>
          </a:p>
          <a:p>
            <a:r>
              <a:rPr lang="zh-CN" altLang="zh-CN" dirty="0" smtClean="0"/>
              <a:t>音频</a:t>
            </a:r>
            <a:r>
              <a:rPr lang="zh-CN" altLang="zh-CN" dirty="0"/>
              <a:t>处理</a:t>
            </a:r>
            <a:r>
              <a:rPr lang="zh-CN" altLang="zh-CN" dirty="0" smtClean="0"/>
              <a:t>类</a:t>
            </a:r>
            <a:endParaRPr lang="en-US" altLang="zh-CN" dirty="0" smtClean="0"/>
          </a:p>
          <a:p>
            <a:r>
              <a:rPr lang="en-US" altLang="zh-CN" dirty="0" smtClean="0">
                <a:solidFill>
                  <a:srgbClr val="FF0000"/>
                </a:solidFill>
              </a:rPr>
              <a:t>MIDI</a:t>
            </a:r>
            <a:r>
              <a:rPr lang="zh-CN" altLang="zh-CN" dirty="0">
                <a:solidFill>
                  <a:srgbClr val="FF0000"/>
                </a:solidFill>
              </a:rPr>
              <a:t>音序</a:t>
            </a:r>
            <a:r>
              <a:rPr lang="zh-CN" altLang="zh-CN" dirty="0" smtClean="0">
                <a:solidFill>
                  <a:srgbClr val="FF0000"/>
                </a:solidFill>
              </a:rPr>
              <a:t>类</a:t>
            </a:r>
            <a:endParaRPr lang="en-US" altLang="zh-CN" dirty="0" smtClean="0">
              <a:solidFill>
                <a:srgbClr val="FF0000"/>
              </a:solidFill>
            </a:endParaRPr>
          </a:p>
          <a:p>
            <a:r>
              <a:rPr lang="zh-CN" altLang="zh-CN" dirty="0" smtClean="0"/>
              <a:t>音</a:t>
            </a:r>
            <a:r>
              <a:rPr lang="zh-CN" altLang="zh-CN" dirty="0"/>
              <a:t>源</a:t>
            </a:r>
            <a:r>
              <a:rPr lang="zh-CN" altLang="zh-CN" dirty="0" smtClean="0"/>
              <a:t>类</a:t>
            </a:r>
            <a:endParaRPr lang="en-US" altLang="zh-CN" dirty="0" smtClean="0"/>
          </a:p>
          <a:p>
            <a:r>
              <a:rPr lang="zh-CN" altLang="zh-CN" dirty="0"/>
              <a:t>音频格式转换软件</a:t>
            </a:r>
            <a:endParaRPr lang="zh-CN" altLang="en-US" dirty="0" smtClean="0">
              <a:solidFill>
                <a:schemeClr val="tx1"/>
              </a:solidFill>
            </a:endParaRPr>
          </a:p>
        </p:txBody>
      </p:sp>
      <p:cxnSp>
        <p:nvCxnSpPr>
          <p:cNvPr id="22" name="直接连接符 21"/>
          <p:cNvCxnSpPr/>
          <p:nvPr/>
        </p:nvCxnSpPr>
        <p:spPr>
          <a:xfrm>
            <a:off x="3128227" y="1566625"/>
            <a:ext cx="17707" cy="4332956"/>
          </a:xfrm>
          <a:prstGeom prst="line">
            <a:avLst/>
          </a:prstGeom>
          <a:noFill/>
          <a:ln w="28575" cap="flat" cmpd="sng" algn="ctr">
            <a:solidFill>
              <a:srgbClr val="A6B727"/>
            </a:solidFill>
            <a:prstDash val="sysDash"/>
            <a:miter lim="800000"/>
          </a:ln>
          <a:effectLst/>
        </p:spPr>
      </p:cxnSp>
      <p:sp>
        <p:nvSpPr>
          <p:cNvPr id="23" name="文本占位符 6"/>
          <p:cNvSpPr txBox="1">
            <a:spLocks/>
          </p:cNvSpPr>
          <p:nvPr/>
        </p:nvSpPr>
        <p:spPr>
          <a:xfrm>
            <a:off x="3206373" y="1524794"/>
            <a:ext cx="8760202"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音序软件</a:t>
            </a:r>
            <a:r>
              <a:rPr lang="zh-CN" altLang="en-US" dirty="0">
                <a:solidFill>
                  <a:schemeClr val="tx1"/>
                </a:solidFill>
              </a:rPr>
              <a:t>的主要功能是将演奏者实时演奏的音符、节奏信息以及各种表情控制信息，如速度、触键力度、颤音以及音色变化等以数字方式，在电脑中记录下来，然后对记录下来的信息进行修改编辑，并发送给音源，音源即可自动演奏播放</a:t>
            </a:r>
            <a:r>
              <a:rPr lang="zh-CN" altLang="en-US" dirty="0" smtClean="0">
                <a:solidFill>
                  <a:schemeClr val="tx1"/>
                </a:solidFill>
              </a:rPr>
              <a:t>。</a:t>
            </a:r>
            <a:endParaRPr lang="en-US" altLang="zh-CN" dirty="0" smtClean="0">
              <a:solidFill>
                <a:schemeClr val="tx1"/>
              </a:solidFill>
            </a:endParaRPr>
          </a:p>
          <a:p>
            <a:r>
              <a:rPr lang="en-US" altLang="zh-CN" dirty="0">
                <a:solidFill>
                  <a:srgbClr val="FF0000"/>
                </a:solidFill>
              </a:rPr>
              <a:t>Sonar(Cakewalk</a:t>
            </a:r>
            <a:r>
              <a:rPr lang="en-US" altLang="zh-CN" dirty="0" smtClean="0">
                <a:solidFill>
                  <a:srgbClr val="FF0000"/>
                </a:solidFill>
              </a:rPr>
              <a:t>)</a:t>
            </a:r>
            <a:r>
              <a:rPr lang="zh-CN" altLang="en-US" dirty="0">
                <a:solidFill>
                  <a:srgbClr val="FF0000"/>
                </a:solidFill>
              </a:rPr>
              <a:t>是最早的</a:t>
            </a:r>
            <a:r>
              <a:rPr lang="en-US" altLang="zh-CN" dirty="0">
                <a:solidFill>
                  <a:srgbClr val="FF0000"/>
                </a:solidFill>
              </a:rPr>
              <a:t>MIDI</a:t>
            </a:r>
            <a:r>
              <a:rPr lang="zh-CN" altLang="en-US" dirty="0">
                <a:solidFill>
                  <a:srgbClr val="FF0000"/>
                </a:solidFill>
              </a:rPr>
              <a:t>制作音序器软件</a:t>
            </a:r>
            <a:r>
              <a:rPr lang="zh-CN" altLang="en-US" dirty="0" smtClean="0">
                <a:solidFill>
                  <a:schemeClr val="tx1"/>
                </a:solidFill>
              </a:rPr>
              <a:t>。</a:t>
            </a:r>
            <a:endParaRPr lang="en-US" altLang="zh-CN" dirty="0" smtClean="0">
              <a:solidFill>
                <a:schemeClr val="tx1"/>
              </a:solidFill>
            </a:endParaRPr>
          </a:p>
          <a:p>
            <a:r>
              <a:rPr lang="en-US" altLang="zh-CN" dirty="0">
                <a:solidFill>
                  <a:srgbClr val="FF0000"/>
                </a:solidFill>
              </a:rPr>
              <a:t>Cubase/</a:t>
            </a:r>
            <a:r>
              <a:rPr lang="en-US" altLang="zh-CN" dirty="0" err="1">
                <a:solidFill>
                  <a:srgbClr val="FF0000"/>
                </a:solidFill>
              </a:rPr>
              <a:t>Nuendo</a:t>
            </a:r>
            <a:r>
              <a:rPr lang="zh-CN" altLang="en-US" dirty="0">
                <a:solidFill>
                  <a:schemeClr val="tx1"/>
                </a:solidFill>
              </a:rPr>
              <a:t>均出自德国</a:t>
            </a:r>
            <a:r>
              <a:rPr lang="en-US" altLang="zh-CN" dirty="0">
                <a:solidFill>
                  <a:schemeClr val="tx1"/>
                </a:solidFill>
              </a:rPr>
              <a:t>Steinberg</a:t>
            </a:r>
            <a:r>
              <a:rPr lang="zh-CN" altLang="en-US" dirty="0">
                <a:solidFill>
                  <a:schemeClr val="tx1"/>
                </a:solidFill>
              </a:rPr>
              <a:t>公司， </a:t>
            </a:r>
            <a:r>
              <a:rPr lang="en-US" altLang="zh-CN" dirty="0">
                <a:solidFill>
                  <a:schemeClr val="tx1"/>
                </a:solidFill>
              </a:rPr>
              <a:t>Cubase</a:t>
            </a:r>
            <a:r>
              <a:rPr lang="zh-CN" altLang="en-US" dirty="0">
                <a:solidFill>
                  <a:schemeClr val="tx1"/>
                </a:solidFill>
              </a:rPr>
              <a:t>定位面向个人工作室</a:t>
            </a:r>
            <a:r>
              <a:rPr lang="zh-CN" altLang="en-US" dirty="0" smtClean="0">
                <a:solidFill>
                  <a:schemeClr val="tx1"/>
                </a:solidFill>
              </a:rPr>
              <a:t>。</a:t>
            </a:r>
            <a:r>
              <a:rPr lang="en-US" altLang="zh-CN" dirty="0" err="1" smtClean="0">
                <a:solidFill>
                  <a:schemeClr val="tx1"/>
                </a:solidFill>
              </a:rPr>
              <a:t>Nuendo</a:t>
            </a:r>
            <a:r>
              <a:rPr lang="zh-CN" altLang="en-US" dirty="0">
                <a:solidFill>
                  <a:schemeClr val="tx1"/>
                </a:solidFill>
              </a:rPr>
              <a:t>已经成为专业圈中使用最广泛的专业音乐制作软件。它的功能极其强大，是一个集</a:t>
            </a:r>
            <a:r>
              <a:rPr lang="en-US" altLang="zh-CN" dirty="0">
                <a:solidFill>
                  <a:schemeClr val="tx1"/>
                </a:solidFill>
              </a:rPr>
              <a:t>MIDI</a:t>
            </a:r>
            <a:r>
              <a:rPr lang="zh-CN" altLang="en-US" dirty="0">
                <a:solidFill>
                  <a:schemeClr val="tx1"/>
                </a:solidFill>
              </a:rPr>
              <a:t>制作、录音混音、视频等诸多功能为一身的高档工作站</a:t>
            </a:r>
            <a:r>
              <a:rPr lang="zh-CN" altLang="en-US" dirty="0" smtClean="0">
                <a:solidFill>
                  <a:schemeClr val="tx1"/>
                </a:solidFill>
              </a:rPr>
              <a:t>软件</a:t>
            </a:r>
            <a:endParaRPr lang="en-US" altLang="zh-CN" dirty="0" smtClean="0">
              <a:solidFill>
                <a:schemeClr val="tx1"/>
              </a:solidFill>
            </a:endParaRPr>
          </a:p>
          <a:p>
            <a:r>
              <a:rPr lang="en-US" altLang="zh-CN" dirty="0">
                <a:solidFill>
                  <a:srgbClr val="FF0000"/>
                </a:solidFill>
              </a:rPr>
              <a:t>Logic Studio</a:t>
            </a:r>
            <a:r>
              <a:rPr lang="zh-CN" altLang="en-US" dirty="0">
                <a:solidFill>
                  <a:schemeClr val="tx1"/>
                </a:solidFill>
              </a:rPr>
              <a:t>是由苹果公司推出的一套音乐制作软件</a:t>
            </a:r>
            <a:r>
              <a:rPr lang="zh-CN" altLang="en-US" dirty="0" smtClean="0">
                <a:solidFill>
                  <a:schemeClr val="tx1"/>
                </a:solidFill>
              </a:rPr>
              <a:t>套装</a:t>
            </a:r>
          </a:p>
        </p:txBody>
      </p:sp>
    </p:spTree>
    <p:extLst>
      <p:ext uri="{BB962C8B-B14F-4D97-AF65-F5344CB8AC3E}">
        <p14:creationId xmlns:p14="http://schemas.microsoft.com/office/powerpoint/2010/main" val="213329639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2.3</a:t>
            </a:r>
            <a:r>
              <a:rPr lang="zh-CN" altLang="en-US" dirty="0"/>
              <a:t>常用的音频制作软件</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dirty="0">
                <a:solidFill>
                  <a:schemeClr val="tx1"/>
                </a:solidFill>
              </a:rPr>
              <a:t>专用</a:t>
            </a:r>
            <a:r>
              <a:rPr lang="zh-CN" altLang="zh-CN" dirty="0" smtClean="0">
                <a:solidFill>
                  <a:schemeClr val="tx1"/>
                </a:solidFill>
              </a:rPr>
              <a:t>软件</a:t>
            </a:r>
            <a:endParaRPr lang="en-US" altLang="zh-CN" dirty="0" smtClean="0">
              <a:solidFill>
                <a:schemeClr val="tx1"/>
              </a:solidFill>
            </a:endParaRPr>
          </a:p>
          <a:p>
            <a:r>
              <a:rPr lang="zh-CN" altLang="zh-CN" dirty="0" smtClean="0"/>
              <a:t>音频</a:t>
            </a:r>
            <a:r>
              <a:rPr lang="zh-CN" altLang="zh-CN" dirty="0"/>
              <a:t>处理</a:t>
            </a:r>
            <a:r>
              <a:rPr lang="zh-CN" altLang="zh-CN" dirty="0" smtClean="0"/>
              <a:t>类</a:t>
            </a:r>
            <a:endParaRPr lang="en-US" altLang="zh-CN" dirty="0" smtClean="0"/>
          </a:p>
          <a:p>
            <a:r>
              <a:rPr lang="en-US" altLang="zh-CN" dirty="0" smtClean="0"/>
              <a:t>MIDI</a:t>
            </a:r>
            <a:r>
              <a:rPr lang="zh-CN" altLang="zh-CN" dirty="0"/>
              <a:t>音序</a:t>
            </a:r>
            <a:r>
              <a:rPr lang="zh-CN" altLang="zh-CN" dirty="0" smtClean="0"/>
              <a:t>类</a:t>
            </a:r>
            <a:endParaRPr lang="en-US" altLang="zh-CN" dirty="0" smtClean="0"/>
          </a:p>
          <a:p>
            <a:r>
              <a:rPr lang="zh-CN" altLang="zh-CN" dirty="0" smtClean="0">
                <a:solidFill>
                  <a:srgbClr val="FF0000"/>
                </a:solidFill>
              </a:rPr>
              <a:t>音</a:t>
            </a:r>
            <a:r>
              <a:rPr lang="zh-CN" altLang="zh-CN" dirty="0">
                <a:solidFill>
                  <a:srgbClr val="FF0000"/>
                </a:solidFill>
              </a:rPr>
              <a:t>源</a:t>
            </a:r>
            <a:r>
              <a:rPr lang="zh-CN" altLang="zh-CN" dirty="0" smtClean="0">
                <a:solidFill>
                  <a:srgbClr val="FF0000"/>
                </a:solidFill>
              </a:rPr>
              <a:t>类</a:t>
            </a:r>
            <a:endParaRPr lang="en-US" altLang="zh-CN" dirty="0" smtClean="0">
              <a:solidFill>
                <a:srgbClr val="FF0000"/>
              </a:solidFill>
            </a:endParaRPr>
          </a:p>
          <a:p>
            <a:r>
              <a:rPr lang="zh-CN" altLang="zh-CN" dirty="0"/>
              <a:t>音频格式转换软件</a:t>
            </a:r>
            <a:endParaRPr lang="zh-CN" altLang="en-US" dirty="0" smtClean="0">
              <a:solidFill>
                <a:schemeClr val="tx1"/>
              </a:solidFill>
            </a:endParaRPr>
          </a:p>
        </p:txBody>
      </p:sp>
      <p:cxnSp>
        <p:nvCxnSpPr>
          <p:cNvPr id="22" name="直接连接符 21"/>
          <p:cNvCxnSpPr/>
          <p:nvPr/>
        </p:nvCxnSpPr>
        <p:spPr>
          <a:xfrm>
            <a:off x="3128227" y="1566625"/>
            <a:ext cx="17707" cy="4332956"/>
          </a:xfrm>
          <a:prstGeom prst="line">
            <a:avLst/>
          </a:prstGeom>
          <a:noFill/>
          <a:ln w="28575" cap="flat" cmpd="sng" algn="ctr">
            <a:solidFill>
              <a:srgbClr val="A6B727"/>
            </a:solidFill>
            <a:prstDash val="sysDash"/>
            <a:miter lim="800000"/>
          </a:ln>
          <a:effectLst/>
        </p:spPr>
      </p:cxnSp>
      <p:sp>
        <p:nvSpPr>
          <p:cNvPr id="23" name="文本占位符 6"/>
          <p:cNvSpPr txBox="1">
            <a:spLocks/>
          </p:cNvSpPr>
          <p:nvPr/>
        </p:nvSpPr>
        <p:spPr>
          <a:xfrm>
            <a:off x="3206373" y="1610183"/>
            <a:ext cx="8836402"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音源类</a:t>
            </a:r>
            <a:r>
              <a:rPr lang="zh-CN" altLang="en-US" dirty="0">
                <a:solidFill>
                  <a:schemeClr val="tx1"/>
                </a:solidFill>
              </a:rPr>
              <a:t>是目前发展速度最快、产品最多的一类软件</a:t>
            </a:r>
            <a:r>
              <a:rPr lang="zh-CN" altLang="en-US" dirty="0" smtClean="0">
                <a:solidFill>
                  <a:schemeClr val="tx1"/>
                </a:solidFill>
              </a:rPr>
              <a:t>。</a:t>
            </a:r>
            <a:endParaRPr lang="en-US" altLang="zh-CN" dirty="0" smtClean="0">
              <a:solidFill>
                <a:schemeClr val="tx1"/>
              </a:solidFill>
            </a:endParaRPr>
          </a:p>
          <a:p>
            <a:r>
              <a:rPr lang="zh-CN" altLang="en-US" dirty="0" smtClean="0">
                <a:solidFill>
                  <a:srgbClr val="FF0000"/>
                </a:solidFill>
              </a:rPr>
              <a:t>从</a:t>
            </a:r>
            <a:r>
              <a:rPr lang="zh-CN" altLang="en-US" dirty="0">
                <a:solidFill>
                  <a:srgbClr val="FF0000"/>
                </a:solidFill>
              </a:rPr>
              <a:t>软件运行状态划分，</a:t>
            </a:r>
            <a:r>
              <a:rPr lang="zh-CN" altLang="en-US" dirty="0">
                <a:solidFill>
                  <a:schemeClr val="tx1"/>
                </a:solidFill>
              </a:rPr>
              <a:t>可分为</a:t>
            </a:r>
            <a:r>
              <a:rPr lang="en-US" altLang="zh-CN" dirty="0">
                <a:solidFill>
                  <a:schemeClr val="tx1"/>
                </a:solidFill>
              </a:rPr>
              <a:t>:</a:t>
            </a:r>
            <a:r>
              <a:rPr lang="zh-CN" altLang="en-US" dirty="0">
                <a:solidFill>
                  <a:schemeClr val="tx1"/>
                </a:solidFill>
              </a:rPr>
              <a:t>以插件运行方式和独立运行方式两类</a:t>
            </a:r>
            <a:r>
              <a:rPr lang="zh-CN" altLang="en-US" dirty="0" smtClean="0">
                <a:solidFill>
                  <a:schemeClr val="tx1"/>
                </a:solidFill>
              </a:rPr>
              <a:t>。</a:t>
            </a:r>
            <a:endParaRPr lang="en-US" altLang="zh-CN" dirty="0" smtClean="0">
              <a:solidFill>
                <a:schemeClr val="tx1"/>
              </a:solidFill>
            </a:endParaRPr>
          </a:p>
          <a:p>
            <a:r>
              <a:rPr lang="zh-CN" altLang="zh-CN" dirty="0">
                <a:solidFill>
                  <a:srgbClr val="FF0000"/>
                </a:solidFill>
              </a:rPr>
              <a:t>从音色来源划分</a:t>
            </a:r>
            <a:r>
              <a:rPr lang="zh-CN" altLang="zh-CN" dirty="0"/>
              <a:t>，分为采样类的和软波表类两类，采样类的音色软件是将真实乐器的各种音色及技法原封不动记录下来，供客户恰当应用。</a:t>
            </a:r>
            <a:r>
              <a:rPr lang="zh-CN" altLang="zh-CN" dirty="0" smtClean="0"/>
              <a:t>如</a:t>
            </a:r>
            <a:r>
              <a:rPr lang="en-US" altLang="zh-CN" dirty="0" smtClean="0"/>
              <a:t>Vienna </a:t>
            </a:r>
            <a:r>
              <a:rPr lang="en-US" altLang="zh-CN" dirty="0"/>
              <a:t>Symphonic</a:t>
            </a:r>
            <a:r>
              <a:rPr lang="zh-CN" altLang="zh-CN" dirty="0"/>
              <a:t>、</a:t>
            </a:r>
            <a:r>
              <a:rPr lang="en-US" altLang="zh-CN" dirty="0" err="1"/>
              <a:t>EastWest</a:t>
            </a:r>
            <a:r>
              <a:rPr lang="zh-CN" altLang="zh-CN" dirty="0" smtClean="0"/>
              <a:t>等，</a:t>
            </a:r>
            <a:r>
              <a:rPr lang="zh-CN" altLang="zh-CN" dirty="0"/>
              <a:t>波表类的音色则是“计算”出来的或模仿、或创新的</a:t>
            </a:r>
            <a:r>
              <a:rPr lang="zh-CN" altLang="zh-CN" dirty="0" smtClean="0"/>
              <a:t>音色</a:t>
            </a:r>
            <a:r>
              <a:rPr lang="zh-CN" altLang="en-US" dirty="0" smtClean="0"/>
              <a:t>，</a:t>
            </a:r>
            <a:r>
              <a:rPr lang="zh-CN" altLang="zh-CN" dirty="0"/>
              <a:t>如</a:t>
            </a:r>
            <a:r>
              <a:rPr lang="en-US" altLang="zh-CN" dirty="0"/>
              <a:t>Steinberg Hypersonic</a:t>
            </a:r>
            <a:r>
              <a:rPr lang="zh-CN" altLang="zh-CN" dirty="0"/>
              <a:t>、</a:t>
            </a:r>
            <a:r>
              <a:rPr lang="en-US" altLang="zh-CN" dirty="0"/>
              <a:t>yama-haXG100</a:t>
            </a:r>
            <a:r>
              <a:rPr lang="zh-CN" altLang="zh-CN" dirty="0" smtClean="0"/>
              <a:t>等</a:t>
            </a:r>
            <a:r>
              <a:rPr lang="zh-CN" altLang="en-US" dirty="0" smtClean="0"/>
              <a:t>。</a:t>
            </a:r>
            <a:endParaRPr lang="en-US" altLang="zh-CN" dirty="0" smtClean="0"/>
          </a:p>
          <a:p>
            <a:r>
              <a:rPr lang="zh-CN" altLang="zh-CN" dirty="0" smtClean="0">
                <a:solidFill>
                  <a:srgbClr val="FF0000"/>
                </a:solidFill>
              </a:rPr>
              <a:t>从</a:t>
            </a:r>
            <a:r>
              <a:rPr lang="zh-CN" altLang="zh-CN" dirty="0">
                <a:solidFill>
                  <a:srgbClr val="FF0000"/>
                </a:solidFill>
              </a:rPr>
              <a:t>插件格式划分</a:t>
            </a:r>
            <a:r>
              <a:rPr lang="zh-CN" altLang="zh-CN" dirty="0"/>
              <a:t>，则有</a:t>
            </a:r>
            <a:r>
              <a:rPr lang="en-US" altLang="zh-CN" dirty="0" err="1"/>
              <a:t>Dxi</a:t>
            </a:r>
            <a:r>
              <a:rPr lang="zh-CN" altLang="zh-CN" dirty="0"/>
              <a:t>、</a:t>
            </a:r>
            <a:r>
              <a:rPr lang="en-US" altLang="zh-CN" dirty="0" err="1"/>
              <a:t>VSTi</a:t>
            </a:r>
            <a:r>
              <a:rPr lang="zh-CN" altLang="zh-CN" dirty="0"/>
              <a:t>、</a:t>
            </a:r>
            <a:r>
              <a:rPr lang="en-US" altLang="zh-CN" dirty="0" err="1"/>
              <a:t>AudioUnits</a:t>
            </a:r>
            <a:r>
              <a:rPr lang="zh-CN" altLang="zh-CN" dirty="0"/>
              <a:t>、</a:t>
            </a:r>
            <a:r>
              <a:rPr lang="en-US" altLang="zh-CN" dirty="0"/>
              <a:t>TDM</a:t>
            </a:r>
            <a:r>
              <a:rPr lang="zh-CN" altLang="zh-CN" dirty="0"/>
              <a:t>、</a:t>
            </a:r>
            <a:r>
              <a:rPr lang="en-US" altLang="zh-CN" dirty="0"/>
              <a:t>HTDM</a:t>
            </a:r>
            <a:r>
              <a:rPr lang="zh-CN" altLang="zh-CN" dirty="0"/>
              <a:t>、</a:t>
            </a:r>
            <a:r>
              <a:rPr lang="en-US" altLang="zh-CN" dirty="0"/>
              <a:t>RTAS</a:t>
            </a:r>
            <a:r>
              <a:rPr lang="zh-CN" altLang="zh-CN" dirty="0"/>
              <a:t>等多种</a:t>
            </a:r>
            <a:r>
              <a:rPr lang="zh-CN" altLang="zh-CN" dirty="0" smtClean="0"/>
              <a:t>格式</a:t>
            </a:r>
            <a:endParaRPr lang="en-US" altLang="zh-CN" dirty="0" smtClean="0"/>
          </a:p>
          <a:p>
            <a:r>
              <a:rPr lang="zh-CN" altLang="zh-CN" dirty="0">
                <a:solidFill>
                  <a:srgbClr val="FF0000"/>
                </a:solidFill>
              </a:rPr>
              <a:t>按虚拟乐器的乐器特点划分</a:t>
            </a:r>
            <a:r>
              <a:rPr lang="zh-CN" altLang="zh-CN" dirty="0"/>
              <a:t>，可分为电子、管弦、打击、民乐、键盘等组别，也可分为综合类和单一型两类</a:t>
            </a:r>
            <a:endParaRPr lang="zh-CN" altLang="en-US" dirty="0" smtClean="0">
              <a:solidFill>
                <a:schemeClr val="tx1"/>
              </a:solidFill>
            </a:endParaRPr>
          </a:p>
        </p:txBody>
      </p:sp>
    </p:spTree>
    <p:extLst>
      <p:ext uri="{BB962C8B-B14F-4D97-AF65-F5344CB8AC3E}">
        <p14:creationId xmlns:p14="http://schemas.microsoft.com/office/powerpoint/2010/main" val="21332963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2.3</a:t>
            </a:r>
            <a:r>
              <a:rPr lang="zh-CN" altLang="en-US" dirty="0"/>
              <a:t>常用的音频制作软件</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dirty="0">
                <a:solidFill>
                  <a:schemeClr val="tx1"/>
                </a:solidFill>
              </a:rPr>
              <a:t>专用</a:t>
            </a:r>
            <a:r>
              <a:rPr lang="zh-CN" altLang="zh-CN" dirty="0" smtClean="0">
                <a:solidFill>
                  <a:schemeClr val="tx1"/>
                </a:solidFill>
              </a:rPr>
              <a:t>软件</a:t>
            </a:r>
            <a:endParaRPr lang="en-US" altLang="zh-CN" dirty="0" smtClean="0">
              <a:solidFill>
                <a:schemeClr val="tx1"/>
              </a:solidFill>
            </a:endParaRPr>
          </a:p>
          <a:p>
            <a:r>
              <a:rPr lang="zh-CN" altLang="zh-CN" dirty="0" smtClean="0"/>
              <a:t>音频</a:t>
            </a:r>
            <a:r>
              <a:rPr lang="zh-CN" altLang="zh-CN" dirty="0"/>
              <a:t>处理</a:t>
            </a:r>
            <a:r>
              <a:rPr lang="zh-CN" altLang="zh-CN" dirty="0" smtClean="0"/>
              <a:t>类</a:t>
            </a:r>
            <a:endParaRPr lang="en-US" altLang="zh-CN" dirty="0" smtClean="0"/>
          </a:p>
          <a:p>
            <a:r>
              <a:rPr lang="en-US" altLang="zh-CN" dirty="0" smtClean="0"/>
              <a:t>MIDI</a:t>
            </a:r>
            <a:r>
              <a:rPr lang="zh-CN" altLang="zh-CN" dirty="0"/>
              <a:t>音序</a:t>
            </a:r>
            <a:r>
              <a:rPr lang="zh-CN" altLang="zh-CN" dirty="0" smtClean="0"/>
              <a:t>类</a:t>
            </a:r>
            <a:endParaRPr lang="en-US" altLang="zh-CN" dirty="0" smtClean="0"/>
          </a:p>
          <a:p>
            <a:r>
              <a:rPr lang="zh-CN" altLang="zh-CN" dirty="0" smtClean="0"/>
              <a:t>音</a:t>
            </a:r>
            <a:r>
              <a:rPr lang="zh-CN" altLang="zh-CN" dirty="0"/>
              <a:t>源</a:t>
            </a:r>
            <a:r>
              <a:rPr lang="zh-CN" altLang="zh-CN" dirty="0" smtClean="0"/>
              <a:t>类</a:t>
            </a:r>
            <a:endParaRPr lang="en-US" altLang="zh-CN" dirty="0" smtClean="0"/>
          </a:p>
          <a:p>
            <a:r>
              <a:rPr lang="zh-CN" altLang="zh-CN" dirty="0">
                <a:solidFill>
                  <a:srgbClr val="FF0000"/>
                </a:solidFill>
              </a:rPr>
              <a:t>音频格式转换软件</a:t>
            </a:r>
            <a:endParaRPr lang="zh-CN" altLang="en-US" dirty="0" smtClean="0">
              <a:solidFill>
                <a:srgbClr val="FF0000"/>
              </a:solidFill>
            </a:endParaRPr>
          </a:p>
        </p:txBody>
      </p:sp>
      <p:cxnSp>
        <p:nvCxnSpPr>
          <p:cNvPr id="22" name="直接连接符 21"/>
          <p:cNvCxnSpPr/>
          <p:nvPr/>
        </p:nvCxnSpPr>
        <p:spPr>
          <a:xfrm>
            <a:off x="3128227" y="1566625"/>
            <a:ext cx="17707" cy="4332956"/>
          </a:xfrm>
          <a:prstGeom prst="line">
            <a:avLst/>
          </a:prstGeom>
          <a:noFill/>
          <a:ln w="28575" cap="flat" cmpd="sng" algn="ctr">
            <a:solidFill>
              <a:srgbClr val="A6B727"/>
            </a:solidFill>
            <a:prstDash val="sysDash"/>
            <a:miter lim="800000"/>
          </a:ln>
          <a:effectLst/>
        </p:spPr>
      </p:cxnSp>
      <p:sp>
        <p:nvSpPr>
          <p:cNvPr id="23" name="文本占位符 6"/>
          <p:cNvSpPr txBox="1">
            <a:spLocks/>
          </p:cNvSpPr>
          <p:nvPr/>
        </p:nvSpPr>
        <p:spPr>
          <a:xfrm>
            <a:off x="3206373" y="1610183"/>
            <a:ext cx="8150602"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smtClean="0">
                <a:solidFill>
                  <a:srgbClr val="FF0000"/>
                </a:solidFill>
              </a:rPr>
              <a:t>Ease  </a:t>
            </a:r>
            <a:r>
              <a:rPr lang="en-US" altLang="zh-CN" dirty="0">
                <a:solidFill>
                  <a:srgbClr val="FF0000"/>
                </a:solidFill>
              </a:rPr>
              <a:t>Audio  Converter</a:t>
            </a:r>
          </a:p>
          <a:p>
            <a:pPr>
              <a:buFont typeface="Wingdings" pitchFamily="2" charset="2"/>
              <a:buChar char="ü"/>
            </a:pPr>
            <a:r>
              <a:rPr lang="en-US" altLang="zh-CN" dirty="0">
                <a:solidFill>
                  <a:schemeClr val="tx1"/>
                </a:solidFill>
              </a:rPr>
              <a:t>Ease  Audio Converter</a:t>
            </a:r>
            <a:r>
              <a:rPr lang="zh-CN" altLang="en-US" dirty="0">
                <a:solidFill>
                  <a:schemeClr val="tx1"/>
                </a:solidFill>
              </a:rPr>
              <a:t>适用于音频文件的压缩与解压缩，它可以将任何中压缩格式转换成</a:t>
            </a:r>
            <a:r>
              <a:rPr lang="en-US" altLang="zh-CN" dirty="0">
                <a:solidFill>
                  <a:schemeClr val="tx1"/>
                </a:solidFill>
              </a:rPr>
              <a:t>WAVE</a:t>
            </a:r>
            <a:r>
              <a:rPr lang="zh-CN" altLang="en-US" dirty="0">
                <a:solidFill>
                  <a:schemeClr val="tx1"/>
                </a:solidFill>
              </a:rPr>
              <a:t>格式，或者是将</a:t>
            </a:r>
            <a:r>
              <a:rPr lang="en-US" altLang="zh-CN" dirty="0">
                <a:solidFill>
                  <a:schemeClr val="tx1"/>
                </a:solidFill>
              </a:rPr>
              <a:t>WAVE</a:t>
            </a:r>
            <a:r>
              <a:rPr lang="zh-CN" altLang="en-US" dirty="0">
                <a:solidFill>
                  <a:schemeClr val="tx1"/>
                </a:solidFill>
              </a:rPr>
              <a:t>格式的文件转换成任何一种压缩格式。</a:t>
            </a:r>
          </a:p>
          <a:p>
            <a:r>
              <a:rPr lang="en-US" altLang="zh-CN" dirty="0" smtClean="0">
                <a:solidFill>
                  <a:srgbClr val="FF0000"/>
                </a:solidFill>
              </a:rPr>
              <a:t>Super </a:t>
            </a:r>
            <a:r>
              <a:rPr lang="en-US" altLang="zh-CN" dirty="0">
                <a:solidFill>
                  <a:srgbClr val="FF0000"/>
                </a:solidFill>
              </a:rPr>
              <a:t>Video to Audio Converter</a:t>
            </a:r>
          </a:p>
          <a:p>
            <a:pPr>
              <a:buFont typeface="Wingdings" pitchFamily="2" charset="2"/>
              <a:buChar char="ü"/>
            </a:pPr>
            <a:r>
              <a:rPr lang="en-US" altLang="zh-CN" dirty="0">
                <a:solidFill>
                  <a:schemeClr val="tx1"/>
                </a:solidFill>
              </a:rPr>
              <a:t>Super Video to Audio Converter</a:t>
            </a:r>
            <a:r>
              <a:rPr lang="zh-CN" altLang="en-US" dirty="0">
                <a:solidFill>
                  <a:schemeClr val="tx1"/>
                </a:solidFill>
              </a:rPr>
              <a:t>是一款从视频中提取音频的工具，它支持从</a:t>
            </a:r>
            <a:r>
              <a:rPr lang="en-US" altLang="zh-CN" dirty="0">
                <a:solidFill>
                  <a:schemeClr val="tx1"/>
                </a:solidFill>
              </a:rPr>
              <a:t>AVI</a:t>
            </a:r>
            <a:r>
              <a:rPr lang="zh-CN" altLang="en-US" dirty="0">
                <a:solidFill>
                  <a:schemeClr val="tx1"/>
                </a:solidFill>
              </a:rPr>
              <a:t>、 </a:t>
            </a:r>
            <a:r>
              <a:rPr lang="en-US" altLang="zh-CN" dirty="0">
                <a:solidFill>
                  <a:schemeClr val="tx1"/>
                </a:solidFill>
              </a:rPr>
              <a:t>MPEG</a:t>
            </a:r>
            <a:r>
              <a:rPr lang="zh-CN" altLang="en-US" dirty="0">
                <a:solidFill>
                  <a:schemeClr val="tx1"/>
                </a:solidFill>
              </a:rPr>
              <a:t>、</a:t>
            </a:r>
            <a:r>
              <a:rPr lang="en-US" altLang="zh-CN" dirty="0">
                <a:solidFill>
                  <a:schemeClr val="tx1"/>
                </a:solidFill>
              </a:rPr>
              <a:t>VOB</a:t>
            </a:r>
            <a:r>
              <a:rPr lang="zh-CN" altLang="en-US" dirty="0">
                <a:solidFill>
                  <a:schemeClr val="tx1"/>
                </a:solidFill>
              </a:rPr>
              <a:t>、</a:t>
            </a:r>
            <a:r>
              <a:rPr lang="en-US" altLang="zh-CN" dirty="0">
                <a:solidFill>
                  <a:schemeClr val="tx1"/>
                </a:solidFill>
              </a:rPr>
              <a:t>WMV/ASF</a:t>
            </a:r>
            <a:r>
              <a:rPr lang="zh-CN" altLang="en-US" dirty="0">
                <a:solidFill>
                  <a:schemeClr val="tx1"/>
                </a:solidFill>
              </a:rPr>
              <a:t>、 </a:t>
            </a:r>
            <a:r>
              <a:rPr lang="en-US" altLang="zh-CN" dirty="0">
                <a:solidFill>
                  <a:schemeClr val="tx1"/>
                </a:solidFill>
              </a:rPr>
              <a:t>RM/RMVB</a:t>
            </a:r>
            <a:r>
              <a:rPr lang="zh-CN" altLang="en-US" dirty="0">
                <a:solidFill>
                  <a:schemeClr val="tx1"/>
                </a:solidFill>
              </a:rPr>
              <a:t>、</a:t>
            </a:r>
            <a:r>
              <a:rPr lang="en-US" altLang="zh-CN" dirty="0">
                <a:solidFill>
                  <a:schemeClr val="tx1"/>
                </a:solidFill>
              </a:rPr>
              <a:t>MOV</a:t>
            </a:r>
            <a:r>
              <a:rPr lang="zh-CN" altLang="en-US" dirty="0">
                <a:solidFill>
                  <a:schemeClr val="tx1"/>
                </a:solidFill>
              </a:rPr>
              <a:t>格式的视频文件提取出音频，保存成</a:t>
            </a:r>
            <a:r>
              <a:rPr lang="en-US" altLang="zh-CN" dirty="0">
                <a:solidFill>
                  <a:schemeClr val="tx1"/>
                </a:solidFill>
              </a:rPr>
              <a:t>MP3</a:t>
            </a:r>
            <a:r>
              <a:rPr lang="zh-CN" altLang="en-US" dirty="0">
                <a:solidFill>
                  <a:schemeClr val="tx1"/>
                </a:solidFill>
              </a:rPr>
              <a:t>、 </a:t>
            </a:r>
            <a:r>
              <a:rPr lang="en-US" altLang="zh-CN" dirty="0">
                <a:solidFill>
                  <a:schemeClr val="tx1"/>
                </a:solidFill>
              </a:rPr>
              <a:t>WAV</a:t>
            </a:r>
            <a:r>
              <a:rPr lang="zh-CN" altLang="en-US" dirty="0">
                <a:solidFill>
                  <a:schemeClr val="tx1"/>
                </a:solidFill>
              </a:rPr>
              <a:t>、 </a:t>
            </a:r>
            <a:r>
              <a:rPr lang="en-US" altLang="zh-CN" dirty="0">
                <a:solidFill>
                  <a:schemeClr val="tx1"/>
                </a:solidFill>
              </a:rPr>
              <a:t>WMA</a:t>
            </a:r>
            <a:r>
              <a:rPr lang="zh-CN" altLang="en-US" dirty="0">
                <a:solidFill>
                  <a:schemeClr val="tx1"/>
                </a:solidFill>
              </a:rPr>
              <a:t>或者</a:t>
            </a:r>
            <a:r>
              <a:rPr lang="en-US" altLang="zh-CN" dirty="0">
                <a:solidFill>
                  <a:schemeClr val="tx1"/>
                </a:solidFill>
              </a:rPr>
              <a:t>OGG</a:t>
            </a:r>
            <a:r>
              <a:rPr lang="zh-CN" altLang="en-US" dirty="0">
                <a:solidFill>
                  <a:schemeClr val="tx1"/>
                </a:solidFill>
              </a:rPr>
              <a:t>格式的音频文件。</a:t>
            </a:r>
          </a:p>
          <a:p>
            <a:pPr marL="0" indent="0">
              <a:buNone/>
            </a:pPr>
            <a:endParaRPr lang="zh-CN" altLang="en-US" dirty="0" smtClean="0">
              <a:solidFill>
                <a:schemeClr val="tx1"/>
              </a:solidFill>
            </a:endParaRPr>
          </a:p>
        </p:txBody>
      </p:sp>
    </p:spTree>
    <p:extLst>
      <p:ext uri="{BB962C8B-B14F-4D97-AF65-F5344CB8AC3E}">
        <p14:creationId xmlns:p14="http://schemas.microsoft.com/office/powerpoint/2010/main" val="213329639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8809" y="1795118"/>
            <a:ext cx="12192000" cy="2938733"/>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p:cNvSpPr>
            <a:spLocks noGrp="1"/>
          </p:cNvSpPr>
          <p:nvPr>
            <p:ph type="title"/>
          </p:nvPr>
        </p:nvSpPr>
        <p:spPr/>
        <p:txBody>
          <a:bodyPr/>
          <a:lstStyle/>
          <a:p>
            <a:pPr>
              <a:lnSpc>
                <a:spcPts val="2401"/>
              </a:lnSpc>
            </a:pPr>
            <a:r>
              <a:rPr lang="zh-CN" altLang="en-US" dirty="0" smtClean="0"/>
              <a:t>本章小结</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3" name="文本占位符 6"/>
          <p:cNvSpPr txBox="1">
            <a:spLocks/>
          </p:cNvSpPr>
          <p:nvPr/>
        </p:nvSpPr>
        <p:spPr>
          <a:xfrm>
            <a:off x="633920" y="1933996"/>
            <a:ext cx="10723055"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zh-CN" dirty="0">
                <a:solidFill>
                  <a:schemeClr val="bg1"/>
                </a:solidFill>
              </a:rPr>
              <a:t>本章内容主要介绍了数字音频基础包括模拟信号与数字信号，声音信号的采样、量化和编码的数字化过程，声音数字化的技术指标和音频信号的质量指标，再介绍了数字音频的常用的硬件主要有话筒、调音台、监听设备以及数字音频工作站和录音棚等，最后简单介绍了常用的音频制作软件主要包括专用软件如</a:t>
            </a:r>
            <a:r>
              <a:rPr lang="en-US" altLang="zh-CN" dirty="0">
                <a:solidFill>
                  <a:schemeClr val="bg1"/>
                </a:solidFill>
              </a:rPr>
              <a:t>Pro Tools</a:t>
            </a:r>
            <a:r>
              <a:rPr lang="zh-CN" altLang="zh-CN" dirty="0">
                <a:solidFill>
                  <a:schemeClr val="bg1"/>
                </a:solidFill>
              </a:rPr>
              <a:t>，音频处理软件如</a:t>
            </a:r>
            <a:r>
              <a:rPr lang="en-US" altLang="zh-CN" dirty="0">
                <a:solidFill>
                  <a:schemeClr val="bg1"/>
                </a:solidFill>
              </a:rPr>
              <a:t>Adobe Audition</a:t>
            </a:r>
            <a:r>
              <a:rPr lang="zh-CN" altLang="zh-CN" dirty="0">
                <a:solidFill>
                  <a:schemeClr val="bg1"/>
                </a:solidFill>
              </a:rPr>
              <a:t>和</a:t>
            </a:r>
            <a:r>
              <a:rPr lang="en-US" altLang="zh-CN" dirty="0">
                <a:solidFill>
                  <a:schemeClr val="bg1"/>
                </a:solidFill>
              </a:rPr>
              <a:t>MIDI</a:t>
            </a:r>
            <a:r>
              <a:rPr lang="zh-CN" altLang="zh-CN" dirty="0">
                <a:solidFill>
                  <a:schemeClr val="bg1"/>
                </a:solidFill>
              </a:rPr>
              <a:t>音序类软件以及音频格式转换软件等</a:t>
            </a:r>
            <a:r>
              <a:rPr lang="zh-CN" altLang="en-US" dirty="0" smtClean="0">
                <a:solidFill>
                  <a:schemeClr val="bg1"/>
                </a:solidFill>
              </a:rPr>
              <a:t>。</a:t>
            </a:r>
          </a:p>
        </p:txBody>
      </p:sp>
    </p:spTree>
    <p:extLst>
      <p:ext uri="{BB962C8B-B14F-4D97-AF65-F5344CB8AC3E}">
        <p14:creationId xmlns:p14="http://schemas.microsoft.com/office/powerpoint/2010/main" val="40380454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2.1</a:t>
            </a:r>
            <a:r>
              <a:rPr lang="zh-CN" altLang="en-US" dirty="0"/>
              <a:t>数字音频基础</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486748" y="1905794"/>
            <a:ext cx="11175028" cy="1981200"/>
          </a:xfrm>
        </p:spPr>
        <p:txBody>
          <a:bodyPr>
            <a:noAutofit/>
          </a:bodyPr>
          <a:lstStyle/>
          <a:p>
            <a:pPr>
              <a:lnSpc>
                <a:spcPct val="150000"/>
              </a:lnSpc>
            </a:pPr>
            <a:r>
              <a:rPr lang="zh-CN" altLang="en-US" dirty="0"/>
              <a:t>数字音频，就是利用数字技术处理声音的方法，是一种利用数字化的手段对声音进行录制、存放、编辑、压缩或播放的技术。</a:t>
            </a:r>
          </a:p>
          <a:p>
            <a:pPr>
              <a:lnSpc>
                <a:spcPct val="150000"/>
              </a:lnSpc>
            </a:pPr>
            <a:r>
              <a:rPr lang="zh-CN" altLang="en-US" dirty="0"/>
              <a:t>在时间（或空间）和幅度上都是连续的信号称为</a:t>
            </a:r>
            <a:r>
              <a:rPr lang="zh-CN" altLang="en-US" dirty="0" smtClean="0"/>
              <a:t>模拟信号。</a:t>
            </a:r>
            <a:endParaRPr lang="en-US" altLang="zh-CN" dirty="0" smtClean="0"/>
          </a:p>
          <a:p>
            <a:pPr>
              <a:lnSpc>
                <a:spcPct val="150000"/>
              </a:lnSpc>
            </a:pPr>
            <a:r>
              <a:rPr lang="zh-CN" altLang="zh-CN" dirty="0"/>
              <a:t>时间和幅度都用离散的数字表示的信号就称为</a:t>
            </a:r>
            <a:r>
              <a:rPr lang="zh-CN" altLang="zh-CN" dirty="0" smtClean="0"/>
              <a:t>数字信号</a:t>
            </a:r>
            <a:endParaRPr lang="en-US" altLang="zh-CN" dirty="0" smtClean="0"/>
          </a:p>
          <a:p>
            <a:pPr>
              <a:lnSpc>
                <a:spcPct val="150000"/>
              </a:lnSpc>
            </a:pPr>
            <a:r>
              <a:rPr lang="zh-CN" altLang="zh-CN" dirty="0"/>
              <a:t>从模拟信号到数字信号的转换为模数转换，记为</a:t>
            </a:r>
            <a:r>
              <a:rPr lang="en-US" altLang="zh-CN" dirty="0" smtClean="0"/>
              <a:t>A/D(Analog-to-Digital)</a:t>
            </a:r>
            <a:r>
              <a:rPr lang="zh-CN" altLang="zh-CN" dirty="0" smtClean="0"/>
              <a:t>；</a:t>
            </a:r>
            <a:r>
              <a:rPr lang="zh-CN" altLang="zh-CN" dirty="0"/>
              <a:t>称从数字信号到模拟信号的转换为数模转换，记为</a:t>
            </a:r>
            <a:r>
              <a:rPr lang="en-US" altLang="zh-CN" dirty="0" smtClean="0"/>
              <a:t>D/A</a:t>
            </a:r>
          </a:p>
          <a:p>
            <a:pPr>
              <a:lnSpc>
                <a:spcPct val="150000"/>
              </a:lnSpc>
            </a:pPr>
            <a:endParaRPr lang="zh-CN" altLang="en-US" dirty="0"/>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3" name="矩形 252"/>
          <p:cNvSpPr/>
          <p:nvPr/>
        </p:nvSpPr>
        <p:spPr>
          <a:xfrm>
            <a:off x="2607630" y="5409117"/>
            <a:ext cx="106736" cy="11491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Tree>
    <p:extLst>
      <p:ext uri="{BB962C8B-B14F-4D97-AF65-F5344CB8AC3E}">
        <p14:creationId xmlns:p14="http://schemas.microsoft.com/office/powerpoint/2010/main" val="78549985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8350" cy="6859588"/>
          </a:xfrm>
          <a:prstGeom prst="rect">
            <a:avLst/>
          </a:prstGeom>
        </p:spPr>
      </p:pic>
      <p:sp>
        <p:nvSpPr>
          <p:cNvPr id="6" name="矩形 5"/>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7" name="矩形 6"/>
          <p:cNvSpPr/>
          <p:nvPr/>
        </p:nvSpPr>
        <p:spPr>
          <a:xfrm>
            <a:off x="2258147" y="4025019"/>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14" name="椭圆 13"/>
          <p:cNvSpPr/>
          <p:nvPr/>
        </p:nvSpPr>
        <p:spPr>
          <a:xfrm>
            <a:off x="10095121" y="2480346"/>
            <a:ext cx="203200" cy="203200"/>
          </a:xfrm>
          <a:prstGeom prst="ellipse">
            <a:avLst/>
          </a:pr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095121" y="2727996"/>
            <a:ext cx="203200" cy="203200"/>
          </a:xfrm>
          <a:prstGeom prst="ellipse">
            <a:avLst/>
          </a:pr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095121" y="2975646"/>
            <a:ext cx="203200" cy="203200"/>
          </a:xfrm>
          <a:prstGeom prst="ellipse">
            <a:avLst/>
          </a:pr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
          <p:cNvSpPr txBox="1"/>
          <p:nvPr/>
        </p:nvSpPr>
        <p:spPr>
          <a:xfrm>
            <a:off x="2611437" y="2134394"/>
            <a:ext cx="7006442" cy="1938992"/>
          </a:xfrm>
          <a:prstGeom prst="rect">
            <a:avLst/>
          </a:prstGeom>
          <a:noFill/>
        </p:spPr>
        <p:txBody>
          <a:bodyPr wrap="square" rtlCol="0">
            <a:spAutoFit/>
          </a:bodyPr>
          <a:lstStyle/>
          <a:p>
            <a:r>
              <a:rPr lang="en-US" altLang="zh-CN" sz="12000" b="1" dirty="0" smtClean="0">
                <a:solidFill>
                  <a:schemeClr val="bg1"/>
                </a:solidFill>
                <a:latin typeface="微软雅黑" panose="020B0503020204020204" pitchFamily="34" charset="-122"/>
                <a:ea typeface="微软雅黑" panose="020B0503020204020204" pitchFamily="34" charset="-122"/>
              </a:rPr>
              <a:t>THANKS</a:t>
            </a:r>
            <a:endParaRPr lang="zh-CN" altLang="en-US" sz="120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105557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2.1.2</a:t>
            </a:r>
            <a:r>
              <a:rPr lang="zh-CN" altLang="en-US" dirty="0"/>
              <a:t>声音信号的数字化</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3" name="矩形 252"/>
          <p:cNvSpPr/>
          <p:nvPr/>
        </p:nvSpPr>
        <p:spPr>
          <a:xfrm>
            <a:off x="2607630" y="5409117"/>
            <a:ext cx="106736" cy="11491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0428" y="1711622"/>
            <a:ext cx="9117347" cy="395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44412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2.1.2</a:t>
            </a:r>
            <a:r>
              <a:rPr lang="zh-CN" altLang="en-US" dirty="0"/>
              <a:t>声音信号的数字化</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8" name="内容占位符 5"/>
          <p:cNvSpPr>
            <a:spLocks noGrp="1"/>
          </p:cNvSpPr>
          <p:nvPr>
            <p:ph idx="1"/>
          </p:nvPr>
        </p:nvSpPr>
        <p:spPr>
          <a:xfrm>
            <a:off x="6556376" y="1905794"/>
            <a:ext cx="5029200" cy="3503323"/>
          </a:xfrm>
        </p:spPr>
        <p:txBody>
          <a:bodyPr>
            <a:noAutofit/>
          </a:bodyPr>
          <a:lstStyle/>
          <a:p>
            <a:pPr>
              <a:lnSpc>
                <a:spcPct val="150000"/>
              </a:lnSpc>
            </a:pPr>
            <a:endParaRPr lang="zh-CN" altLang="en-US" dirty="0"/>
          </a:p>
        </p:txBody>
      </p:sp>
      <p:sp>
        <p:nvSpPr>
          <p:cNvPr id="19" name="内容占位符 5"/>
          <p:cNvSpPr txBox="1">
            <a:spLocks/>
          </p:cNvSpPr>
          <p:nvPr/>
        </p:nvSpPr>
        <p:spPr>
          <a:xfrm>
            <a:off x="382383" y="1597916"/>
            <a:ext cx="6069627" cy="2746278"/>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dirty="0" smtClean="0"/>
              <a:t>将连续的模拟信号变换成离散的数字信号是由采样、量化和编码三个基本环节完成的。</a:t>
            </a:r>
            <a:endParaRPr lang="en-US" altLang="zh-CN" dirty="0" smtClean="0"/>
          </a:p>
          <a:p>
            <a:pPr>
              <a:lnSpc>
                <a:spcPct val="150000"/>
              </a:lnSpc>
            </a:pPr>
            <a:r>
              <a:rPr lang="zh-CN" altLang="en-US" dirty="0" smtClean="0"/>
              <a:t>采样（抽样）</a:t>
            </a:r>
          </a:p>
          <a:p>
            <a:pPr>
              <a:lnSpc>
                <a:spcPct val="150000"/>
              </a:lnSpc>
              <a:buFont typeface="Wingdings" pitchFamily="2" charset="2"/>
              <a:buChar char="ü"/>
            </a:pPr>
            <a:r>
              <a:rPr lang="zh-CN" altLang="en-US" dirty="0" smtClean="0"/>
              <a:t>将时间上、幅值上都连续的模拟信号在采样脉冲的作用下</a:t>
            </a:r>
            <a:r>
              <a:rPr lang="en-US" altLang="zh-CN" dirty="0" smtClean="0"/>
              <a:t>,</a:t>
            </a:r>
            <a:r>
              <a:rPr lang="zh-CN" altLang="en-US" dirty="0" smtClean="0"/>
              <a:t>转换成时间上离散</a:t>
            </a:r>
            <a:r>
              <a:rPr lang="en-US" altLang="zh-CN" dirty="0" smtClean="0"/>
              <a:t>(</a:t>
            </a:r>
            <a:r>
              <a:rPr lang="zh-CN" altLang="en-US" dirty="0" smtClean="0"/>
              <a:t>时间上有固定间隔</a:t>
            </a:r>
            <a:r>
              <a:rPr lang="en-US" altLang="zh-CN" dirty="0" smtClean="0"/>
              <a:t>)</a:t>
            </a:r>
            <a:r>
              <a:rPr lang="zh-CN" altLang="en-US" dirty="0" smtClean="0"/>
              <a:t>但幅值上仍连续的离散模拟信号</a:t>
            </a:r>
            <a:endParaRPr lang="en-US" altLang="zh-CN" dirty="0" smtClean="0"/>
          </a:p>
          <a:p>
            <a:pPr>
              <a:lnSpc>
                <a:spcPct val="150000"/>
              </a:lnSpc>
            </a:pPr>
            <a:r>
              <a:rPr lang="zh-CN" altLang="en-US" dirty="0"/>
              <a:t>量化：连续幅度的离散化</a:t>
            </a:r>
            <a:endParaRPr lang="en-US" altLang="zh-CN" dirty="0" smtClean="0"/>
          </a:p>
          <a:p>
            <a:pPr marL="457360" lvl="1" indent="-457360">
              <a:lnSpc>
                <a:spcPct val="150000"/>
              </a:lnSpc>
              <a:buSzPct val="80000"/>
              <a:buFont typeface="Wingdings" pitchFamily="2" charset="2"/>
              <a:buChar char="l"/>
            </a:pPr>
            <a:r>
              <a:rPr lang="zh-CN" altLang="en-US" sz="2000" dirty="0" smtClean="0"/>
              <a:t>编码：</a:t>
            </a:r>
            <a:r>
              <a:rPr lang="zh-CN" altLang="en-US" sz="2000" dirty="0"/>
              <a:t>用一组二进制码组来表示每一个有固定电平的量化值</a:t>
            </a:r>
          </a:p>
          <a:p>
            <a:pPr>
              <a:lnSpc>
                <a:spcPct val="150000"/>
              </a:lnSpc>
            </a:pPr>
            <a:endParaRPr lang="zh-CN" altLang="en-US" dirty="0" smtClean="0"/>
          </a:p>
          <a:p>
            <a:pPr>
              <a:lnSpc>
                <a:spcPct val="150000"/>
              </a:lnSpc>
            </a:pPr>
            <a:endParaRPr lang="zh-CN" altLang="en-US" dirty="0" smtClean="0"/>
          </a:p>
          <a:p>
            <a:pPr>
              <a:lnSpc>
                <a:spcPct val="150000"/>
              </a:lnSpc>
            </a:pPr>
            <a:endParaRPr lang="zh-CN" altLang="en-US" dirty="0"/>
          </a:p>
        </p:txBody>
      </p:sp>
      <p:cxnSp>
        <p:nvCxnSpPr>
          <p:cNvPr id="20" name="直接连接符 19"/>
          <p:cNvCxnSpPr/>
          <p:nvPr/>
        </p:nvCxnSpPr>
        <p:spPr>
          <a:xfrm>
            <a:off x="6461126" y="1600994"/>
            <a:ext cx="17707" cy="4332956"/>
          </a:xfrm>
          <a:prstGeom prst="line">
            <a:avLst/>
          </a:prstGeom>
          <a:noFill/>
          <a:ln w="28575" cap="flat" cmpd="sng" algn="ctr">
            <a:solidFill>
              <a:srgbClr val="A6B727"/>
            </a:solidFill>
            <a:prstDash val="sysDash"/>
            <a:miter lim="800000"/>
          </a:ln>
          <a:effectLst/>
        </p:spPr>
      </p:cxnSp>
      <p:pic>
        <p:nvPicPr>
          <p:cNvPr id="1229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6232"/>
          <a:stretch/>
        </p:blipFill>
        <p:spPr bwMode="auto">
          <a:xfrm>
            <a:off x="6556375" y="1905794"/>
            <a:ext cx="5273675" cy="3336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 Box 31"/>
          <p:cNvSpPr txBox="1">
            <a:spLocks noChangeArrowheads="1"/>
          </p:cNvSpPr>
          <p:nvPr/>
        </p:nvSpPr>
        <p:spPr bwMode="auto">
          <a:xfrm>
            <a:off x="7699375" y="5522514"/>
            <a:ext cx="3518912" cy="400110"/>
          </a:xfrm>
          <a:prstGeom prst="rect">
            <a:avLst/>
          </a:prstGeom>
          <a:noFill/>
          <a:ln w="9525">
            <a:noFill/>
            <a:miter lim="800000"/>
            <a:headEnd/>
            <a:tailEnd/>
          </a:ln>
          <a:effectLst/>
        </p:spPr>
        <p:txBody>
          <a:bodyPr wrap="none">
            <a:spAutoFit/>
          </a:bodyPr>
          <a:lstStyle/>
          <a:p>
            <a:r>
              <a:rPr kumimoji="1" lang="zh-CN" altLang="en-US" sz="2000" dirty="0" smtClean="0">
                <a:solidFill>
                  <a:schemeClr val="tx1">
                    <a:lumMod val="65000"/>
                    <a:lumOff val="35000"/>
                  </a:schemeClr>
                </a:solidFill>
                <a:latin typeface="+mj-ea"/>
                <a:ea typeface="+mj-ea"/>
              </a:rPr>
              <a:t>声音信号的采样量化编码过程</a:t>
            </a:r>
            <a:endParaRPr kumimoji="1" lang="zh-CN" altLang="en-US" sz="2000" dirty="0">
              <a:solidFill>
                <a:schemeClr val="tx1">
                  <a:lumMod val="65000"/>
                  <a:lumOff val="35000"/>
                </a:schemeClr>
              </a:solidFill>
              <a:latin typeface="+mj-ea"/>
              <a:ea typeface="+mj-ea"/>
            </a:endParaRPr>
          </a:p>
        </p:txBody>
      </p:sp>
    </p:spTree>
    <p:extLst>
      <p:ext uri="{BB962C8B-B14F-4D97-AF65-F5344CB8AC3E}">
        <p14:creationId xmlns:p14="http://schemas.microsoft.com/office/powerpoint/2010/main" val="32684482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2.1.3</a:t>
            </a:r>
            <a:r>
              <a:rPr lang="zh-CN" altLang="en-US" dirty="0"/>
              <a:t>声音数字化的技术指标</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rgbClr val="FF0000"/>
                </a:solidFill>
              </a:rPr>
              <a:t>采样频率</a:t>
            </a:r>
            <a:endParaRPr lang="en-US" altLang="zh-CN" dirty="0" smtClean="0">
              <a:solidFill>
                <a:srgbClr val="FF0000"/>
              </a:solidFill>
            </a:endParaRPr>
          </a:p>
          <a:p>
            <a:r>
              <a:rPr lang="zh-CN" altLang="en-US" dirty="0"/>
              <a:t>量化</a:t>
            </a:r>
            <a:r>
              <a:rPr lang="zh-CN" altLang="en-US" dirty="0" smtClean="0"/>
              <a:t>位数</a:t>
            </a:r>
            <a:endParaRPr lang="en-US" altLang="zh-CN" dirty="0" smtClean="0"/>
          </a:p>
          <a:p>
            <a:r>
              <a:rPr lang="zh-CN" altLang="en-US" dirty="0"/>
              <a:t>声道</a:t>
            </a:r>
            <a:r>
              <a:rPr lang="zh-CN" altLang="en-US" dirty="0" smtClean="0"/>
              <a:t>数</a:t>
            </a:r>
            <a:endParaRPr lang="en-US" altLang="zh-CN" dirty="0" smtClean="0"/>
          </a:p>
          <a:p>
            <a:r>
              <a:rPr lang="zh-CN" altLang="en-US" dirty="0"/>
              <a:t>编码</a:t>
            </a:r>
            <a:r>
              <a:rPr lang="zh-CN" altLang="en-US" dirty="0" smtClean="0"/>
              <a:t>算法</a:t>
            </a:r>
            <a:endParaRPr lang="en-US" altLang="zh-CN" dirty="0" smtClean="0"/>
          </a:p>
          <a:p>
            <a:r>
              <a:rPr lang="zh-CN" altLang="en-US" dirty="0"/>
              <a:t>数据</a:t>
            </a:r>
            <a:r>
              <a:rPr lang="zh-CN" altLang="en-US" dirty="0" smtClean="0"/>
              <a:t>传输率</a:t>
            </a:r>
            <a:endParaRPr lang="en-US" altLang="zh-CN" dirty="0" smtClean="0"/>
          </a:p>
          <a:p>
            <a:endParaRPr lang="en-US" altLang="zh-CN" dirty="0" smtClean="0"/>
          </a:p>
        </p:txBody>
      </p:sp>
      <p:cxnSp>
        <p:nvCxnSpPr>
          <p:cNvPr id="22" name="直接连接符 21"/>
          <p:cNvCxnSpPr/>
          <p:nvPr/>
        </p:nvCxnSpPr>
        <p:spPr>
          <a:xfrm>
            <a:off x="2898775" y="1572786"/>
            <a:ext cx="17707" cy="4332956"/>
          </a:xfrm>
          <a:prstGeom prst="line">
            <a:avLst/>
          </a:prstGeom>
          <a:noFill/>
          <a:ln w="28575" cap="flat" cmpd="sng" algn="ctr">
            <a:solidFill>
              <a:srgbClr val="A6B727"/>
            </a:solidFill>
            <a:prstDash val="sysDash"/>
            <a:miter lim="800000"/>
          </a:ln>
          <a:effectLst/>
        </p:spPr>
      </p:cxnSp>
      <p:sp>
        <p:nvSpPr>
          <p:cNvPr id="23" name="文本占位符 6"/>
          <p:cNvSpPr txBox="1">
            <a:spLocks/>
          </p:cNvSpPr>
          <p:nvPr/>
        </p:nvSpPr>
        <p:spPr>
          <a:xfrm>
            <a:off x="3206373" y="1610183"/>
            <a:ext cx="86106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采样频率</a:t>
            </a:r>
            <a:r>
              <a:rPr lang="zh-CN" altLang="en-US" dirty="0">
                <a:solidFill>
                  <a:schemeClr val="tx1"/>
                </a:solidFill>
              </a:rPr>
              <a:t>是指一秒钟内采样的次数</a:t>
            </a:r>
            <a:r>
              <a:rPr lang="zh-CN" altLang="en-US" dirty="0" smtClean="0"/>
              <a:t>。</a:t>
            </a:r>
            <a:endParaRPr lang="en-US" altLang="zh-CN" dirty="0" smtClean="0"/>
          </a:p>
          <a:p>
            <a:r>
              <a:rPr lang="zh-CN" altLang="en-US" dirty="0"/>
              <a:t>采样频率的选择应该遵循</a:t>
            </a:r>
            <a:r>
              <a:rPr lang="zh-CN" altLang="en-US" dirty="0" smtClean="0">
                <a:solidFill>
                  <a:srgbClr val="FF0000"/>
                </a:solidFill>
              </a:rPr>
              <a:t>奈奎斯特采样</a:t>
            </a:r>
            <a:r>
              <a:rPr lang="zh-CN" altLang="en-US" dirty="0">
                <a:solidFill>
                  <a:srgbClr val="FF0000"/>
                </a:solidFill>
              </a:rPr>
              <a:t>理论</a:t>
            </a:r>
            <a:r>
              <a:rPr lang="zh-CN" altLang="en-US" dirty="0"/>
              <a:t>：如果对某一模拟信号进行采样，则采样后可还原的最高信号频率只有采样频率的一半，或者说只要采样频率高于输入信号最高频率的两倍，这样就能把以数字表达的声音没有失真地还原成原来的模拟声音，这叫做无损数字化。</a:t>
            </a:r>
            <a:endParaRPr lang="en-US" altLang="zh-CN" dirty="0" smtClean="0"/>
          </a:p>
          <a:p>
            <a:r>
              <a:rPr lang="zh-CN" altLang="en-US" dirty="0"/>
              <a:t>奈奎斯特采样定理可用公式表示为：</a:t>
            </a:r>
          </a:p>
          <a:p>
            <a:pPr>
              <a:buFont typeface="Wingdings" pitchFamily="2" charset="2"/>
              <a:buChar char="ü"/>
            </a:pPr>
            <a:r>
              <a:rPr lang="en-US" altLang="zh-CN" dirty="0" err="1"/>
              <a:t>fs</a:t>
            </a:r>
            <a:r>
              <a:rPr lang="en-US" altLang="zh-CN" dirty="0"/>
              <a:t> ≥ 2 </a:t>
            </a:r>
            <a:r>
              <a:rPr lang="en-US" altLang="zh-CN" dirty="0" err="1"/>
              <a:t>fmax</a:t>
            </a:r>
            <a:r>
              <a:rPr lang="en-US" altLang="zh-CN" dirty="0"/>
              <a:t> </a:t>
            </a:r>
            <a:r>
              <a:rPr lang="zh-CN" altLang="en-US" dirty="0"/>
              <a:t>或者 </a:t>
            </a:r>
            <a:r>
              <a:rPr lang="en-US" altLang="zh-CN" dirty="0" err="1"/>
              <a:t>Ts</a:t>
            </a:r>
            <a:r>
              <a:rPr lang="en-US" altLang="zh-CN" dirty="0"/>
              <a:t> ≤ </a:t>
            </a:r>
            <a:r>
              <a:rPr lang="en-US" altLang="zh-CN" dirty="0" err="1"/>
              <a:t>Tmin</a:t>
            </a:r>
            <a:r>
              <a:rPr lang="en-US" altLang="zh-CN" dirty="0"/>
              <a:t> / 2</a:t>
            </a:r>
          </a:p>
          <a:p>
            <a:pPr marL="0" indent="0">
              <a:buNone/>
            </a:pPr>
            <a:r>
              <a:rPr lang="zh-CN" altLang="en-US" dirty="0" smtClean="0"/>
              <a:t>     其中</a:t>
            </a:r>
            <a:r>
              <a:rPr lang="zh-CN" altLang="en-US" dirty="0"/>
              <a:t>，</a:t>
            </a:r>
            <a:r>
              <a:rPr lang="en-US" altLang="zh-CN" dirty="0" err="1"/>
              <a:t>fs</a:t>
            </a:r>
            <a:r>
              <a:rPr lang="zh-CN" altLang="en-US" dirty="0"/>
              <a:t>为采样频率、</a:t>
            </a:r>
            <a:r>
              <a:rPr lang="en-US" altLang="zh-CN" dirty="0" err="1"/>
              <a:t>fmax</a:t>
            </a:r>
            <a:r>
              <a:rPr lang="zh-CN" altLang="en-US" dirty="0"/>
              <a:t>为被采样信号的最高频率、</a:t>
            </a:r>
            <a:r>
              <a:rPr lang="en-US" altLang="zh-CN" dirty="0" err="1"/>
              <a:t>Ts</a:t>
            </a:r>
            <a:r>
              <a:rPr lang="zh-CN" altLang="en-US" dirty="0"/>
              <a:t>为采样周期、</a:t>
            </a:r>
            <a:r>
              <a:rPr lang="en-US" altLang="zh-CN" dirty="0" err="1"/>
              <a:t>Tmin</a:t>
            </a:r>
            <a:r>
              <a:rPr lang="zh-CN" altLang="en-US" dirty="0"/>
              <a:t>为最小采样周期。</a:t>
            </a:r>
          </a:p>
          <a:p>
            <a:endParaRPr lang="en-US" altLang="zh-CN" dirty="0" smtClean="0"/>
          </a:p>
        </p:txBody>
      </p:sp>
    </p:spTree>
    <p:extLst>
      <p:ext uri="{BB962C8B-B14F-4D97-AF65-F5344CB8AC3E}">
        <p14:creationId xmlns:p14="http://schemas.microsoft.com/office/powerpoint/2010/main" val="3473969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2.1.3</a:t>
            </a:r>
            <a:r>
              <a:rPr lang="zh-CN" altLang="en-US" dirty="0"/>
              <a:t>声音数字化的技术指标</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chemeClr val="tx1"/>
                </a:solidFill>
              </a:rPr>
              <a:t>采样频率</a:t>
            </a:r>
            <a:endParaRPr lang="en-US" altLang="zh-CN" dirty="0" smtClean="0">
              <a:solidFill>
                <a:schemeClr val="tx1"/>
              </a:solidFill>
            </a:endParaRPr>
          </a:p>
          <a:p>
            <a:r>
              <a:rPr lang="zh-CN" altLang="en-US" dirty="0">
                <a:solidFill>
                  <a:srgbClr val="FF0000"/>
                </a:solidFill>
              </a:rPr>
              <a:t>量化</a:t>
            </a:r>
            <a:r>
              <a:rPr lang="zh-CN" altLang="en-US" dirty="0" smtClean="0">
                <a:solidFill>
                  <a:srgbClr val="FF0000"/>
                </a:solidFill>
              </a:rPr>
              <a:t>位数</a:t>
            </a:r>
            <a:endParaRPr lang="en-US" altLang="zh-CN" dirty="0" smtClean="0">
              <a:solidFill>
                <a:srgbClr val="FF0000"/>
              </a:solidFill>
            </a:endParaRPr>
          </a:p>
          <a:p>
            <a:r>
              <a:rPr lang="zh-CN" altLang="en-US" dirty="0"/>
              <a:t>声道</a:t>
            </a:r>
            <a:r>
              <a:rPr lang="zh-CN" altLang="en-US" dirty="0" smtClean="0"/>
              <a:t>数</a:t>
            </a:r>
            <a:endParaRPr lang="en-US" altLang="zh-CN" dirty="0" smtClean="0"/>
          </a:p>
          <a:p>
            <a:r>
              <a:rPr lang="zh-CN" altLang="en-US" dirty="0"/>
              <a:t>编码</a:t>
            </a:r>
            <a:r>
              <a:rPr lang="zh-CN" altLang="en-US" dirty="0" smtClean="0"/>
              <a:t>算法</a:t>
            </a:r>
            <a:endParaRPr lang="en-US" altLang="zh-CN" dirty="0" smtClean="0"/>
          </a:p>
          <a:p>
            <a:r>
              <a:rPr lang="zh-CN" altLang="en-US" dirty="0"/>
              <a:t>数据</a:t>
            </a:r>
            <a:r>
              <a:rPr lang="zh-CN" altLang="en-US" dirty="0" smtClean="0"/>
              <a:t>传输率</a:t>
            </a:r>
            <a:endParaRPr lang="en-US" altLang="zh-CN" dirty="0" smtClean="0"/>
          </a:p>
          <a:p>
            <a:endParaRPr lang="en-US" altLang="zh-CN" dirty="0" smtClean="0"/>
          </a:p>
        </p:txBody>
      </p:sp>
      <p:cxnSp>
        <p:nvCxnSpPr>
          <p:cNvPr id="22" name="直接连接符 21"/>
          <p:cNvCxnSpPr/>
          <p:nvPr/>
        </p:nvCxnSpPr>
        <p:spPr>
          <a:xfrm>
            <a:off x="2898775" y="1572786"/>
            <a:ext cx="17707" cy="4332956"/>
          </a:xfrm>
          <a:prstGeom prst="line">
            <a:avLst/>
          </a:prstGeom>
          <a:noFill/>
          <a:ln w="28575" cap="flat" cmpd="sng" algn="ctr">
            <a:solidFill>
              <a:srgbClr val="A6B727"/>
            </a:solidFill>
            <a:prstDash val="sysDash"/>
            <a:miter lim="800000"/>
          </a:ln>
          <a:effectLst/>
        </p:spPr>
      </p:cxnSp>
      <p:sp>
        <p:nvSpPr>
          <p:cNvPr id="23" name="文本占位符 6"/>
          <p:cNvSpPr txBox="1">
            <a:spLocks/>
          </p:cNvSpPr>
          <p:nvPr/>
        </p:nvSpPr>
        <p:spPr>
          <a:xfrm>
            <a:off x="3206373" y="1610183"/>
            <a:ext cx="86106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量化位数</a:t>
            </a:r>
            <a:r>
              <a:rPr lang="zh-CN" altLang="en-US" dirty="0">
                <a:solidFill>
                  <a:schemeClr val="tx1"/>
                </a:solidFill>
              </a:rPr>
              <a:t>是对模拟音频信号的幅度轴进行数字化所采用的位数，它反映度量声音波形幅度的精度，决定了模拟信号数字化以后的动态范围</a:t>
            </a:r>
            <a:r>
              <a:rPr lang="zh-CN" altLang="en-US" dirty="0" smtClean="0"/>
              <a:t>。</a:t>
            </a:r>
            <a:endParaRPr lang="en-US" altLang="zh-CN" dirty="0" smtClean="0"/>
          </a:p>
          <a:p>
            <a:r>
              <a:rPr lang="zh-CN" altLang="en-US" dirty="0"/>
              <a:t>量化位数的大小影响到声音的质量，位数越多，声音的质量越高，而需要的存储空间也越多；位数越少，声音的质量越低，需要的存储空间越少。</a:t>
            </a:r>
            <a:endParaRPr lang="en-US" altLang="zh-CN" dirty="0" smtClean="0"/>
          </a:p>
          <a:p>
            <a:r>
              <a:rPr lang="zh-CN" altLang="en-US" dirty="0"/>
              <a:t>常用的采样精度为</a:t>
            </a:r>
            <a:r>
              <a:rPr lang="en-US" altLang="zh-CN" dirty="0"/>
              <a:t>8bit/s</a:t>
            </a:r>
            <a:r>
              <a:rPr lang="zh-CN" altLang="en-US" dirty="0"/>
              <a:t>、</a:t>
            </a:r>
            <a:r>
              <a:rPr lang="en-US" altLang="zh-CN" dirty="0"/>
              <a:t>12 bit/s</a:t>
            </a:r>
            <a:r>
              <a:rPr lang="zh-CN" altLang="en-US" dirty="0"/>
              <a:t>、</a:t>
            </a:r>
            <a:r>
              <a:rPr lang="en-US" altLang="zh-CN" dirty="0"/>
              <a:t>16bit/s</a:t>
            </a:r>
            <a:r>
              <a:rPr lang="zh-CN" altLang="en-US" dirty="0"/>
              <a:t>、</a:t>
            </a:r>
            <a:r>
              <a:rPr lang="en-US" altLang="zh-CN" dirty="0"/>
              <a:t>20bit/s</a:t>
            </a:r>
            <a:r>
              <a:rPr lang="zh-CN" altLang="en-US" dirty="0"/>
              <a:t>、</a:t>
            </a:r>
            <a:r>
              <a:rPr lang="en-US" altLang="zh-CN" dirty="0"/>
              <a:t>24bit/s</a:t>
            </a:r>
            <a:r>
              <a:rPr lang="zh-CN" altLang="en-US" dirty="0" smtClean="0"/>
              <a:t>等</a:t>
            </a:r>
            <a:endParaRPr lang="en-US" altLang="zh-CN" dirty="0" smtClean="0"/>
          </a:p>
        </p:txBody>
      </p:sp>
    </p:spTree>
    <p:extLst>
      <p:ext uri="{BB962C8B-B14F-4D97-AF65-F5344CB8AC3E}">
        <p14:creationId xmlns:p14="http://schemas.microsoft.com/office/powerpoint/2010/main" val="3119763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2.1.3</a:t>
            </a:r>
            <a:r>
              <a:rPr lang="zh-CN" altLang="en-US" dirty="0"/>
              <a:t>声音数字化的技术指标</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chemeClr val="tx1"/>
                </a:solidFill>
              </a:rPr>
              <a:t>采样频率</a:t>
            </a:r>
            <a:endParaRPr lang="en-US" altLang="zh-CN" dirty="0" smtClean="0">
              <a:solidFill>
                <a:schemeClr val="tx1"/>
              </a:solidFill>
            </a:endParaRPr>
          </a:p>
          <a:p>
            <a:r>
              <a:rPr lang="zh-CN" altLang="en-US" dirty="0"/>
              <a:t>量化</a:t>
            </a:r>
            <a:r>
              <a:rPr lang="zh-CN" altLang="en-US" dirty="0" smtClean="0"/>
              <a:t>位数</a:t>
            </a:r>
            <a:endParaRPr lang="en-US" altLang="zh-CN" dirty="0" smtClean="0"/>
          </a:p>
          <a:p>
            <a:r>
              <a:rPr lang="zh-CN" altLang="en-US" dirty="0">
                <a:solidFill>
                  <a:srgbClr val="FF0000"/>
                </a:solidFill>
              </a:rPr>
              <a:t>声道</a:t>
            </a:r>
            <a:r>
              <a:rPr lang="zh-CN" altLang="en-US" dirty="0" smtClean="0">
                <a:solidFill>
                  <a:srgbClr val="FF0000"/>
                </a:solidFill>
              </a:rPr>
              <a:t>数</a:t>
            </a:r>
            <a:endParaRPr lang="en-US" altLang="zh-CN" dirty="0" smtClean="0">
              <a:solidFill>
                <a:srgbClr val="FF0000"/>
              </a:solidFill>
            </a:endParaRPr>
          </a:p>
          <a:p>
            <a:r>
              <a:rPr lang="zh-CN" altLang="en-US" dirty="0"/>
              <a:t>编码</a:t>
            </a:r>
            <a:r>
              <a:rPr lang="zh-CN" altLang="en-US" dirty="0" smtClean="0"/>
              <a:t>算法</a:t>
            </a:r>
            <a:endParaRPr lang="en-US" altLang="zh-CN" dirty="0" smtClean="0"/>
          </a:p>
          <a:p>
            <a:r>
              <a:rPr lang="zh-CN" altLang="en-US" dirty="0"/>
              <a:t>数据</a:t>
            </a:r>
            <a:r>
              <a:rPr lang="zh-CN" altLang="en-US" dirty="0" smtClean="0"/>
              <a:t>传输率</a:t>
            </a:r>
            <a:endParaRPr lang="en-US" altLang="zh-CN" dirty="0" smtClean="0"/>
          </a:p>
          <a:p>
            <a:endParaRPr lang="en-US" altLang="zh-CN" dirty="0" smtClean="0"/>
          </a:p>
        </p:txBody>
      </p:sp>
      <p:cxnSp>
        <p:nvCxnSpPr>
          <p:cNvPr id="22" name="直接连接符 21"/>
          <p:cNvCxnSpPr/>
          <p:nvPr/>
        </p:nvCxnSpPr>
        <p:spPr>
          <a:xfrm>
            <a:off x="2898775" y="1572786"/>
            <a:ext cx="17707" cy="4332956"/>
          </a:xfrm>
          <a:prstGeom prst="line">
            <a:avLst/>
          </a:prstGeom>
          <a:noFill/>
          <a:ln w="28575" cap="flat" cmpd="sng" algn="ctr">
            <a:solidFill>
              <a:srgbClr val="A6B727"/>
            </a:solidFill>
            <a:prstDash val="sysDash"/>
            <a:miter lim="800000"/>
          </a:ln>
          <a:effectLst/>
        </p:spPr>
      </p:cxnSp>
      <p:sp>
        <p:nvSpPr>
          <p:cNvPr id="23" name="文本占位符 6"/>
          <p:cNvSpPr txBox="1">
            <a:spLocks/>
          </p:cNvSpPr>
          <p:nvPr/>
        </p:nvSpPr>
        <p:spPr>
          <a:xfrm>
            <a:off x="3206373" y="1610183"/>
            <a:ext cx="86106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rgbClr val="FF0000"/>
                </a:solidFill>
              </a:rPr>
              <a:t>声道数</a:t>
            </a:r>
            <a:r>
              <a:rPr lang="zh-CN" altLang="en-US" dirty="0" smtClean="0"/>
              <a:t>有</a:t>
            </a:r>
            <a:r>
              <a:rPr lang="zh-CN" altLang="zh-CN" dirty="0"/>
              <a:t>单声道和</a:t>
            </a:r>
            <a:r>
              <a:rPr lang="zh-CN" altLang="zh-CN" dirty="0" smtClean="0"/>
              <a:t>双声道</a:t>
            </a:r>
            <a:r>
              <a:rPr lang="zh-CN" altLang="en-US" dirty="0" smtClean="0"/>
              <a:t>、多声道之分。</a:t>
            </a:r>
            <a:endParaRPr lang="en-US" altLang="zh-CN" dirty="0" smtClean="0"/>
          </a:p>
          <a:p>
            <a:r>
              <a:rPr lang="zh-CN" altLang="en-US" dirty="0"/>
              <a:t>双声道又称为立体声，在硬件中要占两条线路，音质、音色好，但立体声数字化后所占空间比单声道多一倍。</a:t>
            </a:r>
            <a:endParaRPr lang="en-US" altLang="zh-CN" dirty="0" smtClean="0"/>
          </a:p>
          <a:p>
            <a:r>
              <a:rPr lang="zh-CN" altLang="en-US" dirty="0"/>
              <a:t>多声道的环绕</a:t>
            </a:r>
            <a:r>
              <a:rPr lang="zh-CN" altLang="en-US" dirty="0" smtClean="0"/>
              <a:t>声方式</a:t>
            </a:r>
            <a:r>
              <a:rPr lang="zh-CN" altLang="en-US" dirty="0"/>
              <a:t>如</a:t>
            </a:r>
            <a:r>
              <a:rPr lang="en-US" altLang="zh-CN" dirty="0"/>
              <a:t>4.1</a:t>
            </a:r>
            <a:r>
              <a:rPr lang="zh-CN" altLang="en-US" dirty="0"/>
              <a:t>、</a:t>
            </a:r>
            <a:r>
              <a:rPr lang="en-US" altLang="zh-CN" dirty="0"/>
              <a:t>5.1</a:t>
            </a:r>
            <a:r>
              <a:rPr lang="zh-CN" altLang="en-US" dirty="0"/>
              <a:t>、</a:t>
            </a:r>
            <a:r>
              <a:rPr lang="en-US" altLang="zh-CN" dirty="0"/>
              <a:t>6.1</a:t>
            </a:r>
            <a:r>
              <a:rPr lang="zh-CN" altLang="en-US" dirty="0"/>
              <a:t>、</a:t>
            </a:r>
            <a:r>
              <a:rPr lang="en-US" altLang="zh-CN" dirty="0"/>
              <a:t>7.1</a:t>
            </a:r>
            <a:r>
              <a:rPr lang="zh-CN" altLang="en-US" dirty="0" smtClean="0"/>
              <a:t>声道</a:t>
            </a:r>
            <a:endParaRPr lang="en-US" altLang="zh-CN" dirty="0" smtClean="0"/>
          </a:p>
        </p:txBody>
      </p:sp>
    </p:spTree>
    <p:extLst>
      <p:ext uri="{BB962C8B-B14F-4D97-AF65-F5344CB8AC3E}">
        <p14:creationId xmlns:p14="http://schemas.microsoft.com/office/powerpoint/2010/main" val="3119763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2.1.3</a:t>
            </a:r>
            <a:r>
              <a:rPr lang="zh-CN" altLang="en-US" dirty="0"/>
              <a:t>声音数字化的技术指标</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chemeClr val="tx1"/>
                </a:solidFill>
              </a:rPr>
              <a:t>采样频率</a:t>
            </a:r>
            <a:endParaRPr lang="en-US" altLang="zh-CN" dirty="0" smtClean="0">
              <a:solidFill>
                <a:schemeClr val="tx1"/>
              </a:solidFill>
            </a:endParaRPr>
          </a:p>
          <a:p>
            <a:r>
              <a:rPr lang="zh-CN" altLang="en-US" dirty="0"/>
              <a:t>量化</a:t>
            </a:r>
            <a:r>
              <a:rPr lang="zh-CN" altLang="en-US" dirty="0" smtClean="0"/>
              <a:t>位数</a:t>
            </a:r>
            <a:endParaRPr lang="en-US" altLang="zh-CN" dirty="0" smtClean="0"/>
          </a:p>
          <a:p>
            <a:r>
              <a:rPr lang="zh-CN" altLang="en-US" dirty="0"/>
              <a:t>声道</a:t>
            </a:r>
            <a:r>
              <a:rPr lang="zh-CN" altLang="en-US" dirty="0" smtClean="0"/>
              <a:t>数</a:t>
            </a:r>
            <a:endParaRPr lang="en-US" altLang="zh-CN" dirty="0" smtClean="0"/>
          </a:p>
          <a:p>
            <a:r>
              <a:rPr lang="zh-CN" altLang="en-US" dirty="0">
                <a:solidFill>
                  <a:srgbClr val="FF0000"/>
                </a:solidFill>
              </a:rPr>
              <a:t>编码</a:t>
            </a:r>
            <a:r>
              <a:rPr lang="zh-CN" altLang="en-US" dirty="0" smtClean="0">
                <a:solidFill>
                  <a:srgbClr val="FF0000"/>
                </a:solidFill>
              </a:rPr>
              <a:t>算法</a:t>
            </a:r>
            <a:endParaRPr lang="en-US" altLang="zh-CN" dirty="0" smtClean="0">
              <a:solidFill>
                <a:srgbClr val="FF0000"/>
              </a:solidFill>
            </a:endParaRPr>
          </a:p>
          <a:p>
            <a:r>
              <a:rPr lang="zh-CN" altLang="en-US" dirty="0"/>
              <a:t>数据</a:t>
            </a:r>
            <a:r>
              <a:rPr lang="zh-CN" altLang="en-US" dirty="0" smtClean="0"/>
              <a:t>传输率</a:t>
            </a:r>
            <a:endParaRPr lang="en-US" altLang="zh-CN" dirty="0" smtClean="0"/>
          </a:p>
          <a:p>
            <a:endParaRPr lang="en-US" altLang="zh-CN" dirty="0" smtClean="0"/>
          </a:p>
        </p:txBody>
      </p:sp>
      <p:cxnSp>
        <p:nvCxnSpPr>
          <p:cNvPr id="22" name="直接连接符 21"/>
          <p:cNvCxnSpPr/>
          <p:nvPr/>
        </p:nvCxnSpPr>
        <p:spPr>
          <a:xfrm>
            <a:off x="2898775" y="1572786"/>
            <a:ext cx="17707" cy="4332956"/>
          </a:xfrm>
          <a:prstGeom prst="line">
            <a:avLst/>
          </a:prstGeom>
          <a:noFill/>
          <a:ln w="28575" cap="flat" cmpd="sng" algn="ctr">
            <a:solidFill>
              <a:srgbClr val="A6B727"/>
            </a:solidFill>
            <a:prstDash val="sysDash"/>
            <a:miter lim="800000"/>
          </a:ln>
          <a:effectLst/>
        </p:spPr>
      </p:cxnSp>
      <p:sp>
        <p:nvSpPr>
          <p:cNvPr id="23" name="文本占位符 6"/>
          <p:cNvSpPr txBox="1">
            <a:spLocks/>
          </p:cNvSpPr>
          <p:nvPr/>
        </p:nvSpPr>
        <p:spPr>
          <a:xfrm>
            <a:off x="3206373" y="1610183"/>
            <a:ext cx="86106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编码</a:t>
            </a:r>
            <a:r>
              <a:rPr lang="zh-CN" altLang="en-US" dirty="0">
                <a:solidFill>
                  <a:schemeClr val="tx1"/>
                </a:solidFill>
              </a:rPr>
              <a:t>的作用其一是采用一定的格式来纪录数字数据，其二是采用一定的算法来压缩数字数据以减少存贮空间和提高传输</a:t>
            </a:r>
            <a:r>
              <a:rPr lang="zh-CN" altLang="en-US" dirty="0" smtClean="0">
                <a:solidFill>
                  <a:schemeClr val="tx1"/>
                </a:solidFill>
              </a:rPr>
              <a:t>效率</a:t>
            </a:r>
            <a:endParaRPr lang="en-US" altLang="zh-CN" dirty="0" smtClean="0">
              <a:solidFill>
                <a:schemeClr val="tx1"/>
              </a:solidFill>
            </a:endParaRPr>
          </a:p>
          <a:p>
            <a:r>
              <a:rPr lang="zh-CN" altLang="en-US" dirty="0"/>
              <a:t>压缩算法包括有损压缩和无损压缩。</a:t>
            </a:r>
            <a:endParaRPr lang="en-US" altLang="zh-CN" dirty="0" smtClean="0"/>
          </a:p>
          <a:p>
            <a:r>
              <a:rPr lang="zh-CN" altLang="en-US" dirty="0"/>
              <a:t>压缩编码的基本指标之一就是压缩比，它通常小于</a:t>
            </a:r>
            <a:r>
              <a:rPr lang="en-US" altLang="zh-CN" dirty="0"/>
              <a:t>1</a:t>
            </a:r>
            <a:r>
              <a:rPr lang="zh-CN" altLang="en-US" dirty="0"/>
              <a:t>。压缩越多，信息丢失越多、信号还原后失真越</a:t>
            </a:r>
            <a:r>
              <a:rPr lang="zh-CN" altLang="en-US" dirty="0" smtClean="0"/>
              <a:t>大。</a:t>
            </a:r>
            <a:endParaRPr lang="en-US" altLang="zh-CN" dirty="0" smtClean="0"/>
          </a:p>
        </p:txBody>
      </p:sp>
    </p:spTree>
    <p:extLst>
      <p:ext uri="{BB962C8B-B14F-4D97-AF65-F5344CB8AC3E}">
        <p14:creationId xmlns:p14="http://schemas.microsoft.com/office/powerpoint/2010/main" val="3119763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6041</TotalTime>
  <Words>2635</Words>
  <Application>Microsoft Office PowerPoint</Application>
  <PresentationFormat>自定义</PresentationFormat>
  <Paragraphs>241</Paragraphs>
  <Slides>30</Slides>
  <Notes>0</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Theme</vt:lpstr>
      <vt:lpstr>PowerPoint 演示文稿</vt:lpstr>
      <vt:lpstr>PowerPoint 演示文稿</vt:lpstr>
      <vt:lpstr>2.1数字音频基础</vt:lpstr>
      <vt:lpstr>2.1.2声音信号的数字化</vt:lpstr>
      <vt:lpstr>2.1.2声音信号的数字化</vt:lpstr>
      <vt:lpstr>2.1.3声音数字化的技术指标</vt:lpstr>
      <vt:lpstr>2.1.3声音数字化的技术指标</vt:lpstr>
      <vt:lpstr>2.1.3声音数字化的技术指标</vt:lpstr>
      <vt:lpstr>2.1.3声音数字化的技术指标</vt:lpstr>
      <vt:lpstr>2.1.3声音数字化的技术指标</vt:lpstr>
      <vt:lpstr>2.1.3声音数字化的技术指标</vt:lpstr>
      <vt:lpstr>2.1.4音频信号的质量指标</vt:lpstr>
      <vt:lpstr>2.1.4音频信号的质量指标</vt:lpstr>
      <vt:lpstr>2.1.4音频信号的质量指标</vt:lpstr>
      <vt:lpstr>2.1.4音频信号的质量指标</vt:lpstr>
      <vt:lpstr>PowerPoint 演示文稿</vt:lpstr>
      <vt:lpstr>2.2数字音频硬件基础</vt:lpstr>
      <vt:lpstr>2.2数字音频硬件基础</vt:lpstr>
      <vt:lpstr>2.2数字音频硬件基础</vt:lpstr>
      <vt:lpstr>2.2数字音频硬件基础</vt:lpstr>
      <vt:lpstr>2.2数字音频硬件基础</vt:lpstr>
      <vt:lpstr>2.2数字音频硬件基础</vt:lpstr>
      <vt:lpstr>PowerPoint 演示文稿</vt:lpstr>
      <vt:lpstr>2.3常用的音频制作软件</vt:lpstr>
      <vt:lpstr>2.3常用的音频制作软件</vt:lpstr>
      <vt:lpstr>2.3常用的音频制作软件</vt:lpstr>
      <vt:lpstr>2.3常用的音频制作软件</vt:lpstr>
      <vt:lpstr>2.3常用的音频制作软件</vt:lpstr>
      <vt:lpstr>本章小结</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siri</dc:creator>
  <cp:lastModifiedBy>HONGCHUN</cp:lastModifiedBy>
  <cp:revision>285</cp:revision>
  <dcterms:created xsi:type="dcterms:W3CDTF">2006-08-16T00:00:00Z</dcterms:created>
  <dcterms:modified xsi:type="dcterms:W3CDTF">2021-01-02T14:42:03Z</dcterms:modified>
</cp:coreProperties>
</file>