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2" r:id="rId4"/>
    <p:sldId id="391" r:id="rId5"/>
    <p:sldId id="392" r:id="rId6"/>
    <p:sldId id="427" r:id="rId7"/>
    <p:sldId id="393" r:id="rId8"/>
    <p:sldId id="400" r:id="rId9"/>
    <p:sldId id="394" r:id="rId10"/>
    <p:sldId id="395" r:id="rId11"/>
    <p:sldId id="396" r:id="rId12"/>
    <p:sldId id="397" r:id="rId13"/>
    <p:sldId id="398" r:id="rId14"/>
    <p:sldId id="401" r:id="rId15"/>
    <p:sldId id="399"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 id="425" r:id="rId40"/>
    <p:sldId id="426" r:id="rId41"/>
    <p:sldId id="390" r:id="rId42"/>
    <p:sldId id="268" r:id="rId43"/>
  </p:sldIdLst>
  <p:sldSz cx="12198350" cy="6859588"/>
  <p:notesSz cx="6858000" cy="9144000"/>
  <p:defaultText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2881">
          <p15:clr>
            <a:srgbClr val="A4A3A4"/>
          </p15:clr>
        </p15:guide>
        <p15:guide id="4"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57AB"/>
    <a:srgbClr val="74B836"/>
    <a:srgbClr val="1A8ABC"/>
    <a:srgbClr val="358DA5"/>
    <a:srgbClr val="7CC43A"/>
    <a:srgbClr val="FF9933"/>
    <a:srgbClr val="92D050"/>
    <a:srgbClr val="4C3D83"/>
    <a:srgbClr val="3E5CCC"/>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8" autoAdjust="0"/>
    <p:restoredTop sz="99816" autoAdjust="0"/>
  </p:normalViewPr>
  <p:slideViewPr>
    <p:cSldViewPr>
      <p:cViewPr varScale="1">
        <p:scale>
          <a:sx n="68" d="100"/>
          <a:sy n="68" d="100"/>
        </p:scale>
        <p:origin x="-132" y="-60"/>
      </p:cViewPr>
      <p:guideLst>
        <p:guide orient="horz" pos="2160"/>
        <p:guide orient="horz" pos="2881"/>
        <p:guide pos="2880"/>
        <p:guide pos="384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7" name="Content Placeholder 2"/>
          <p:cNvSpPr>
            <a:spLocks noGrp="1"/>
          </p:cNvSpPr>
          <p:nvPr>
            <p:ph idx="13" hasCustomPrompt="1"/>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5080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en-US" dirty="0"/>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pPr/>
              <a:t>1/2/2021</a:t>
            </a:fld>
            <a:endParaRPr lang="en-US" dirty="0"/>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pPr/>
              <a:t>‹#›</a:t>
            </a:fld>
            <a:endParaRPr lang="en-US" dirty="0"/>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矩形 23"/>
          <p:cNvSpPr/>
          <p:nvPr userDrawn="1"/>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userDrawn="1"/>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userDrawn="1"/>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userDrawn="1"/>
        </p:nvSpPr>
        <p:spPr>
          <a:xfrm>
            <a:off x="7927975" y="332656"/>
            <a:ext cx="28194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smtClean="0">
                <a:latin typeface="微软雅黑" pitchFamily="34" charset="-122"/>
                <a:ea typeface="微软雅黑" pitchFamily="34" charset="-122"/>
              </a:rPr>
              <a:t>第 </a:t>
            </a:r>
            <a:r>
              <a:rPr lang="en-US" altLang="zh-CN" sz="1800" b="0" dirty="0" smtClean="0">
                <a:latin typeface="微软雅黑" pitchFamily="34" charset="-122"/>
                <a:ea typeface="微软雅黑" pitchFamily="34" charset="-122"/>
              </a:rPr>
              <a:t>1</a:t>
            </a:r>
            <a:r>
              <a:rPr lang="zh-CN" altLang="en-US" sz="1800" b="0" dirty="0" smtClean="0">
                <a:latin typeface="微软雅黑" pitchFamily="34" charset="-122"/>
                <a:ea typeface="微软雅黑" pitchFamily="34" charset="-122"/>
              </a:rPr>
              <a:t>章  声音的特性</a:t>
            </a: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smtClean="0"/>
              <a:t>Click to edit Master title style</a:t>
            </a:r>
            <a:endParaRPr lang="en-US" dirty="0"/>
          </a:p>
        </p:txBody>
      </p:sp>
      <p:sp>
        <p:nvSpPr>
          <p:cNvPr id="40" name="等腰三角形 39">
            <a:hlinkClick r:id="" action="ppaction://hlinkshowjump?jump=previousslide"/>
          </p:cNvPr>
          <p:cNvSpPr/>
          <p:nvPr userDrawn="1"/>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userDrawn="1"/>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userDrawn="1"/>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1219627" rtl="0" eaLnBrk="1" latinLnBrk="0" hangingPunct="1">
        <a:spcBef>
          <a:spcPct val="0"/>
        </a:spcBef>
        <a:buNone/>
        <a:defRPr sz="2200" kern="1200">
          <a:solidFill>
            <a:schemeClr val="bg1"/>
          </a:solidFill>
          <a:latin typeface="+mj-lt"/>
          <a:ea typeface="+mj-ea"/>
          <a:cs typeface="+mj-cs"/>
        </a:defRPr>
      </a:lvl1pPr>
    </p:titleStyle>
    <p:bodyStyle>
      <a:lvl1pPr marL="457360" indent="-457360" algn="l" defTabSz="1219627"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7" name="TextBox 16"/>
          <p:cNvSpPr txBox="1"/>
          <p:nvPr/>
        </p:nvSpPr>
        <p:spPr>
          <a:xfrm>
            <a:off x="3901096" y="2310557"/>
            <a:ext cx="4560279" cy="492485"/>
          </a:xfrm>
          <a:prstGeom prst="rect">
            <a:avLst/>
          </a:prstGeom>
          <a:noFill/>
        </p:spPr>
        <p:txBody>
          <a:bodyPr wrap="square" lIns="121963" tIns="60981" rIns="121963" bIns="60981" rtlCol="0">
            <a:spAutoFit/>
          </a:bodyPr>
          <a:lstStyle/>
          <a:p>
            <a:r>
              <a:rPr lang="en-US" altLang="zh-CN" dirty="0" smtClean="0">
                <a:solidFill>
                  <a:schemeClr val="bg1"/>
                </a:solidFill>
              </a:rPr>
              <a:t>《</a:t>
            </a:r>
            <a:r>
              <a:rPr lang="zh-CN" altLang="en-US" dirty="0" smtClean="0">
                <a:solidFill>
                  <a:schemeClr val="bg1"/>
                </a:solidFill>
              </a:rPr>
              <a:t>数字音频处理教程</a:t>
            </a:r>
            <a:r>
              <a:rPr lang="en-US" altLang="zh-CN" dirty="0" smtClean="0">
                <a:solidFill>
                  <a:schemeClr val="bg1"/>
                </a:solidFill>
              </a:rPr>
              <a:t>》</a:t>
            </a:r>
            <a:endParaRPr lang="zh-CN" altLang="en-US" dirty="0">
              <a:solidFill>
                <a:schemeClr val="bg1"/>
              </a:solidFill>
            </a:endParaRPr>
          </a:p>
        </p:txBody>
      </p:sp>
      <p:sp>
        <p:nvSpPr>
          <p:cNvPr id="18" name="TextBox 17"/>
          <p:cNvSpPr txBox="1"/>
          <p:nvPr/>
        </p:nvSpPr>
        <p:spPr>
          <a:xfrm>
            <a:off x="4117975" y="1116654"/>
            <a:ext cx="2076056" cy="861817"/>
          </a:xfrm>
          <a:prstGeom prst="rect">
            <a:avLst/>
          </a:prstGeom>
          <a:solidFill>
            <a:srgbClr val="28A7E1"/>
          </a:solidFill>
        </p:spPr>
        <p:txBody>
          <a:bodyPr wrap="square" lIns="121963" tIns="60981" rIns="121963" bIns="60981" rtlCol="0">
            <a:spAutoFit/>
          </a:bodyPr>
          <a:lstStyle/>
          <a:p>
            <a:r>
              <a:rPr lang="zh-CN" altLang="en-US" sz="4800" dirty="0" smtClean="0">
                <a:solidFill>
                  <a:schemeClr val="bg1"/>
                </a:solidFill>
              </a:rPr>
              <a:t>第</a:t>
            </a:r>
            <a:r>
              <a:rPr lang="zh-CN" altLang="en-US" sz="4800" dirty="0">
                <a:solidFill>
                  <a:schemeClr val="bg1"/>
                </a:solidFill>
              </a:rPr>
              <a:t>一</a:t>
            </a:r>
            <a:r>
              <a:rPr lang="zh-CN" altLang="en-US" sz="4800" dirty="0" smtClean="0">
                <a:solidFill>
                  <a:schemeClr val="bg1"/>
                </a:solidFill>
              </a:rPr>
              <a:t>章 </a:t>
            </a:r>
            <a:endParaRPr lang="zh-CN" altLang="en-US" sz="4800" dirty="0">
              <a:solidFill>
                <a:schemeClr val="bg1"/>
              </a:solidFill>
            </a:endParaRPr>
          </a:p>
        </p:txBody>
      </p:sp>
      <p:sp>
        <p:nvSpPr>
          <p:cNvPr id="19" name="TextBox 18"/>
          <p:cNvSpPr txBox="1"/>
          <p:nvPr/>
        </p:nvSpPr>
        <p:spPr>
          <a:xfrm>
            <a:off x="6254537" y="1368889"/>
            <a:ext cx="2816438" cy="615596"/>
          </a:xfrm>
          <a:prstGeom prst="rect">
            <a:avLst/>
          </a:prstGeom>
          <a:noFill/>
        </p:spPr>
        <p:txBody>
          <a:bodyPr wrap="square" lIns="121963" tIns="60981" rIns="121963" bIns="60981" rtlCol="0">
            <a:spAutoFit/>
          </a:bodyPr>
          <a:lstStyle/>
          <a:p>
            <a:r>
              <a:rPr lang="zh-CN" altLang="en-US" sz="3200" dirty="0" smtClean="0">
                <a:solidFill>
                  <a:schemeClr val="bg1"/>
                </a:solidFill>
                <a:latin typeface="黑体" pitchFamily="49" charset="-122"/>
                <a:ea typeface="黑体" pitchFamily="49" charset="-122"/>
              </a:rPr>
              <a:t>声音的特性</a:t>
            </a:r>
            <a:endParaRPr lang="zh-CN" altLang="en-US" sz="3200" dirty="0">
              <a:solidFill>
                <a:schemeClr val="bg1"/>
              </a:solidFill>
              <a:latin typeface="黑体" pitchFamily="49" charset="-122"/>
              <a:ea typeface="黑体" pitchFamily="49" charset="-122"/>
            </a:endParaRPr>
          </a:p>
        </p:txBody>
      </p:sp>
      <p:sp>
        <p:nvSpPr>
          <p:cNvPr id="20" name="TextBox 19"/>
          <p:cNvSpPr txBox="1"/>
          <p:nvPr/>
        </p:nvSpPr>
        <p:spPr>
          <a:xfrm>
            <a:off x="4521135" y="3519164"/>
            <a:ext cx="3548170" cy="492557"/>
          </a:xfrm>
          <a:prstGeom prst="rect">
            <a:avLst/>
          </a:prstGeom>
          <a:noFill/>
        </p:spPr>
        <p:txBody>
          <a:bodyPr wrap="square" lIns="121963" tIns="60981" rIns="121963" bIns="60981" rtlCol="0">
            <a:spAutoFit/>
          </a:bodyPr>
          <a:lstStyle/>
          <a:p>
            <a:r>
              <a:rPr lang="zh-CN" altLang="en-US" dirty="0" smtClean="0">
                <a:solidFill>
                  <a:srgbClr val="00B0F0"/>
                </a:solidFill>
              </a:rPr>
              <a:t>清华大学出版社</a:t>
            </a:r>
            <a:endParaRPr lang="zh-CN" altLang="en-US" dirty="0">
              <a:solidFill>
                <a:srgbClr val="00B0F0"/>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1.2</a:t>
            </a:r>
            <a:r>
              <a:rPr lang="zh-CN" altLang="en-US" dirty="0"/>
              <a:t>声音的感知</a:t>
            </a:r>
            <a:r>
              <a:rPr lang="zh-CN" altLang="en-US" dirty="0" smtClean="0"/>
              <a:t>特性</a:t>
            </a:r>
            <a:r>
              <a:rPr lang="en-US" altLang="zh-CN" dirty="0" smtClean="0"/>
              <a:t>---</a:t>
            </a:r>
            <a:r>
              <a:rPr lang="zh-CN" altLang="en-US" dirty="0" smtClean="0"/>
              <a:t>音强</a:t>
            </a:r>
            <a:endParaRPr lang="zh-CN" altLang="en-US" dirty="0"/>
          </a:p>
        </p:txBody>
      </p:sp>
      <p:sp>
        <p:nvSpPr>
          <p:cNvPr id="18" name="文本占位符 6"/>
          <p:cNvSpPr txBox="1">
            <a:spLocks/>
          </p:cNvSpPr>
          <p:nvPr/>
        </p:nvSpPr>
        <p:spPr>
          <a:xfrm>
            <a:off x="356097" y="1524794"/>
            <a:ext cx="6122736" cy="41910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又称响度或者声强，</a:t>
            </a:r>
            <a:r>
              <a:rPr lang="zh-CN" altLang="zh-CN" dirty="0" smtClean="0"/>
              <a:t>就是</a:t>
            </a:r>
            <a:r>
              <a:rPr lang="zh-CN" altLang="en-US" dirty="0" smtClean="0"/>
              <a:t>通常</a:t>
            </a:r>
            <a:r>
              <a:rPr lang="zh-CN" altLang="zh-CN" dirty="0" smtClean="0"/>
              <a:t>的</a:t>
            </a:r>
            <a:r>
              <a:rPr lang="zh-CN" altLang="zh-CN" dirty="0"/>
              <a:t>音量，是人耳对声音强弱的感觉程度</a:t>
            </a:r>
            <a:r>
              <a:rPr lang="zh-CN" altLang="zh-CN" dirty="0" smtClean="0"/>
              <a:t>。</a:t>
            </a:r>
            <a:endParaRPr lang="en-US" altLang="zh-CN" dirty="0" smtClean="0"/>
          </a:p>
          <a:p>
            <a:r>
              <a:rPr lang="zh-CN" altLang="zh-CN" dirty="0" smtClean="0"/>
              <a:t>响度</a:t>
            </a:r>
            <a:r>
              <a:rPr lang="zh-CN" altLang="zh-CN" dirty="0"/>
              <a:t>是听觉的基础，主要取决于声波振幅的大小</a:t>
            </a:r>
            <a:r>
              <a:rPr lang="zh-CN" altLang="zh-CN" dirty="0" smtClean="0"/>
              <a:t>。</a:t>
            </a:r>
            <a:endParaRPr lang="en-US" altLang="zh-CN" dirty="0" smtClean="0"/>
          </a:p>
          <a:p>
            <a:r>
              <a:rPr lang="zh-CN" altLang="zh-CN" dirty="0" smtClean="0"/>
              <a:t>在</a:t>
            </a:r>
            <a:r>
              <a:rPr lang="zh-CN" altLang="zh-CN" dirty="0"/>
              <a:t>物理上，声音的大小使用客观测量单位来度量，即声压用</a:t>
            </a:r>
            <a:r>
              <a:rPr lang="en-US" altLang="zh-CN" dirty="0"/>
              <a:t>Pa</a:t>
            </a:r>
            <a:r>
              <a:rPr lang="zh-CN" altLang="zh-CN" dirty="0"/>
              <a:t>（帕）或</a:t>
            </a:r>
            <a:r>
              <a:rPr lang="en-US" altLang="zh-CN" dirty="0"/>
              <a:t>N/m</a:t>
            </a:r>
            <a:r>
              <a:rPr lang="en-US" altLang="zh-CN" baseline="30000" dirty="0"/>
              <a:t>2</a:t>
            </a:r>
            <a:r>
              <a:rPr lang="zh-CN" altLang="zh-CN" dirty="0"/>
              <a:t>（牛顿</a:t>
            </a:r>
            <a:r>
              <a:rPr lang="en-US" altLang="zh-CN" dirty="0"/>
              <a:t>/</a:t>
            </a:r>
            <a:r>
              <a:rPr lang="zh-CN" altLang="zh-CN" dirty="0"/>
              <a:t>平方米）、声强用</a:t>
            </a:r>
            <a:r>
              <a:rPr lang="en-US" altLang="zh-CN" dirty="0"/>
              <a:t>W/m</a:t>
            </a:r>
            <a:r>
              <a:rPr lang="en-US" altLang="zh-CN" baseline="30000" dirty="0"/>
              <a:t>2</a:t>
            </a:r>
            <a:r>
              <a:rPr lang="zh-CN" altLang="zh-CN" dirty="0"/>
              <a:t>（瓦特</a:t>
            </a:r>
            <a:r>
              <a:rPr lang="en-US" altLang="zh-CN" dirty="0"/>
              <a:t>/</a:t>
            </a:r>
            <a:r>
              <a:rPr lang="zh-CN" altLang="zh-CN" dirty="0"/>
              <a:t>平方米）、声功率用</a:t>
            </a:r>
            <a:r>
              <a:rPr lang="en-US" altLang="zh-CN" dirty="0"/>
              <a:t>W</a:t>
            </a:r>
            <a:r>
              <a:rPr lang="zh-CN" altLang="zh-CN" dirty="0"/>
              <a:t>（瓦）、声级用</a:t>
            </a:r>
            <a:r>
              <a:rPr lang="en-US" altLang="zh-CN" dirty="0"/>
              <a:t>dB</a:t>
            </a:r>
            <a:r>
              <a:rPr lang="zh-CN" altLang="zh-CN" dirty="0"/>
              <a:t>（分贝）</a:t>
            </a:r>
            <a:r>
              <a:rPr lang="zh-CN" altLang="zh-CN" dirty="0" smtClean="0"/>
              <a:t>。</a:t>
            </a:r>
            <a:endParaRPr lang="en-US" altLang="zh-CN" dirty="0" smtClean="0"/>
          </a:p>
          <a:p>
            <a:r>
              <a:rPr lang="zh-CN" altLang="zh-CN" dirty="0" smtClean="0"/>
              <a:t>由于</a:t>
            </a:r>
            <a:r>
              <a:rPr lang="zh-CN" altLang="zh-CN" dirty="0"/>
              <a:t>声压级、声强级和声功率级的值是一致的，所以它们可以统称为</a:t>
            </a:r>
            <a:r>
              <a:rPr lang="zh-CN" altLang="zh-CN" dirty="0" smtClean="0"/>
              <a:t>声级</a:t>
            </a:r>
            <a:endParaRPr lang="en-US" altLang="zh-CN" dirty="0" smtClean="0"/>
          </a:p>
        </p:txBody>
      </p:sp>
      <p:cxnSp>
        <p:nvCxnSpPr>
          <p:cNvPr id="27" name="直接连接符 26"/>
          <p:cNvCxnSpPr/>
          <p:nvPr/>
        </p:nvCxnSpPr>
        <p:spPr>
          <a:xfrm>
            <a:off x="6461126" y="1600994"/>
            <a:ext cx="17707" cy="4332956"/>
          </a:xfrm>
          <a:prstGeom prst="line">
            <a:avLst/>
          </a:prstGeom>
          <a:noFill/>
          <a:ln w="28575" cap="flat" cmpd="sng" algn="ctr">
            <a:solidFill>
              <a:srgbClr val="A6B727"/>
            </a:solidFill>
            <a:prstDash val="sysDash"/>
            <a:miter lim="800000"/>
          </a:ln>
          <a:effectLst/>
        </p:spPr>
      </p:cxnSp>
      <p:sp>
        <p:nvSpPr>
          <p:cNvPr id="17" name="Text Box 31"/>
          <p:cNvSpPr txBox="1">
            <a:spLocks noChangeArrowheads="1"/>
          </p:cNvSpPr>
          <p:nvPr/>
        </p:nvSpPr>
        <p:spPr bwMode="auto">
          <a:xfrm>
            <a:off x="7878412" y="1803337"/>
            <a:ext cx="697627" cy="400110"/>
          </a:xfrm>
          <a:prstGeom prst="rect">
            <a:avLst/>
          </a:prstGeom>
          <a:noFill/>
          <a:ln w="9525">
            <a:noFill/>
            <a:miter lim="800000"/>
            <a:headEnd/>
            <a:tailEnd/>
          </a:ln>
          <a:effectLst/>
        </p:spPr>
        <p:txBody>
          <a:bodyPr wrap="none">
            <a:spAutoFit/>
          </a:bodyPr>
          <a:lstStyle/>
          <a:p>
            <a:r>
              <a:rPr lang="zh-CN" altLang="zh-CN" sz="2000" dirty="0"/>
              <a:t>声级</a:t>
            </a:r>
            <a:endParaRPr kumimoji="1" lang="zh-CN" altLang="en-US" sz="2000" b="1" dirty="0">
              <a:solidFill>
                <a:schemeClr val="tx1">
                  <a:lumMod val="65000"/>
                  <a:lumOff val="35000"/>
                </a:schemeClr>
              </a:solidFill>
              <a:latin typeface="+mj-ea"/>
              <a:ea typeface="+mj-ea"/>
            </a:endParaRPr>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881236179"/>
              </p:ext>
            </p:extLst>
          </p:nvPr>
        </p:nvGraphicFramePr>
        <p:xfrm>
          <a:off x="5565775" y="2362994"/>
          <a:ext cx="7087790" cy="3672681"/>
        </p:xfrm>
        <a:graphic>
          <a:graphicData uri="http://schemas.openxmlformats.org/presentationml/2006/ole">
            <mc:AlternateContent xmlns:mc="http://schemas.openxmlformats.org/markup-compatibility/2006">
              <mc:Choice xmlns:v="urn:schemas-microsoft-com:vml" Requires="v">
                <p:oleObj spid="_x0000_s11395" name="文档" r:id="rId3" imgW="5404768" imgH="2162363" progId="Word.Document.12">
                  <p:embed/>
                </p:oleObj>
              </mc:Choice>
              <mc:Fallback>
                <p:oleObj name="文档" r:id="rId3" imgW="5404768" imgH="2162363" progId="Word.Document.12">
                  <p:embed/>
                  <p:pic>
                    <p:nvPicPr>
                      <p:cNvPr id="0" name=""/>
                      <p:cNvPicPr/>
                      <p:nvPr/>
                    </p:nvPicPr>
                    <p:blipFill>
                      <a:blip r:embed="rId4"/>
                      <a:stretch>
                        <a:fillRect/>
                      </a:stretch>
                    </p:blipFill>
                    <p:spPr>
                      <a:xfrm>
                        <a:off x="5565775" y="2362994"/>
                        <a:ext cx="7087790" cy="3672681"/>
                      </a:xfrm>
                      <a:prstGeom prst="rect">
                        <a:avLst/>
                      </a:prstGeom>
                    </p:spPr>
                  </p:pic>
                </p:oleObj>
              </mc:Fallback>
            </mc:AlternateContent>
          </a:graphicData>
        </a:graphic>
      </p:graphicFrame>
    </p:spTree>
    <p:extLst>
      <p:ext uri="{BB962C8B-B14F-4D97-AF65-F5344CB8AC3E}">
        <p14:creationId xmlns:p14="http://schemas.microsoft.com/office/powerpoint/2010/main" val="298537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1.2</a:t>
            </a:r>
            <a:r>
              <a:rPr lang="zh-CN" altLang="en-US" dirty="0"/>
              <a:t>声音的感知</a:t>
            </a:r>
            <a:r>
              <a:rPr lang="zh-CN" altLang="en-US" dirty="0" smtClean="0"/>
              <a:t>特性</a:t>
            </a:r>
            <a:r>
              <a:rPr lang="en-US" altLang="zh-CN" dirty="0" smtClean="0"/>
              <a:t>---</a:t>
            </a:r>
            <a:r>
              <a:rPr lang="zh-CN" altLang="en-US" dirty="0" smtClean="0"/>
              <a:t>音强</a:t>
            </a:r>
            <a:endParaRPr lang="zh-CN" altLang="en-US" dirty="0"/>
          </a:p>
        </p:txBody>
      </p:sp>
      <p:sp>
        <p:nvSpPr>
          <p:cNvPr id="18" name="文本占位符 6"/>
          <p:cNvSpPr txBox="1">
            <a:spLocks/>
          </p:cNvSpPr>
          <p:nvPr/>
        </p:nvSpPr>
        <p:spPr>
          <a:xfrm>
            <a:off x="356097" y="1524794"/>
            <a:ext cx="6428878" cy="4630156"/>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在心理上，主观感觉的声音强弱使用</a:t>
            </a:r>
            <a:r>
              <a:rPr lang="zh-CN" altLang="en-US" dirty="0" smtClean="0"/>
              <a:t>响度 “</a:t>
            </a:r>
            <a:r>
              <a:rPr lang="zh-CN" altLang="en-US" dirty="0"/>
              <a:t>宋</a:t>
            </a:r>
            <a:r>
              <a:rPr lang="en-US" altLang="zh-CN" dirty="0"/>
              <a:t>(</a:t>
            </a:r>
            <a:r>
              <a:rPr lang="en-US" altLang="zh-CN" dirty="0" err="1"/>
              <a:t>sone</a:t>
            </a:r>
            <a:r>
              <a:rPr lang="en-US" altLang="zh-CN" dirty="0"/>
              <a:t>)”</a:t>
            </a:r>
            <a:r>
              <a:rPr lang="zh-CN" altLang="en-US" dirty="0"/>
              <a:t>或响度</a:t>
            </a:r>
            <a:r>
              <a:rPr lang="zh-CN" altLang="en-US" dirty="0" smtClean="0"/>
              <a:t>级 “</a:t>
            </a:r>
            <a:r>
              <a:rPr lang="zh-CN" altLang="en-US" dirty="0"/>
              <a:t>方</a:t>
            </a:r>
            <a:r>
              <a:rPr lang="en-US" altLang="zh-CN" dirty="0"/>
              <a:t>(</a:t>
            </a:r>
            <a:r>
              <a:rPr lang="en-US" altLang="zh-CN" dirty="0" err="1"/>
              <a:t>phon</a:t>
            </a:r>
            <a:r>
              <a:rPr lang="en-US" altLang="zh-CN" dirty="0"/>
              <a:t>)”</a:t>
            </a:r>
            <a:r>
              <a:rPr lang="zh-CN" altLang="en-US" dirty="0"/>
              <a:t>来度量</a:t>
            </a:r>
            <a:r>
              <a:rPr lang="zh-CN" altLang="zh-CN" dirty="0" smtClean="0"/>
              <a:t>。</a:t>
            </a:r>
            <a:endParaRPr lang="en-US" altLang="zh-CN" dirty="0" smtClean="0"/>
          </a:p>
          <a:p>
            <a:r>
              <a:rPr lang="zh-CN" altLang="en-US" dirty="0"/>
              <a:t>两种感知声音强弱的计量单位是完全不同的两种概念，但是它们之间又有一定的联系</a:t>
            </a:r>
            <a:r>
              <a:rPr lang="zh-CN" altLang="zh-CN" dirty="0" smtClean="0"/>
              <a:t>。</a:t>
            </a:r>
            <a:endParaRPr lang="en-US" altLang="zh-CN" dirty="0" smtClean="0"/>
          </a:p>
          <a:p>
            <a:r>
              <a:rPr lang="zh-CN" altLang="zh-CN" dirty="0"/>
              <a:t>为了对响度进行计算，定义声级为</a:t>
            </a:r>
            <a:r>
              <a:rPr lang="en-US" altLang="zh-CN" dirty="0"/>
              <a:t>40dB</a:t>
            </a:r>
            <a:r>
              <a:rPr lang="zh-CN" altLang="zh-CN" dirty="0"/>
              <a:t>的</a:t>
            </a:r>
            <a:r>
              <a:rPr lang="en-US" altLang="zh-CN" dirty="0"/>
              <a:t>1kHz</a:t>
            </a:r>
            <a:r>
              <a:rPr lang="zh-CN" altLang="zh-CN" dirty="0"/>
              <a:t>标准音的响度等于</a:t>
            </a:r>
            <a:r>
              <a:rPr lang="en-US" altLang="zh-CN" dirty="0"/>
              <a:t>1</a:t>
            </a:r>
            <a:r>
              <a:rPr lang="zh-CN" altLang="zh-CN" dirty="0"/>
              <a:t>宋</a:t>
            </a:r>
            <a:r>
              <a:rPr lang="zh-CN" altLang="zh-CN" dirty="0" smtClean="0"/>
              <a:t>；定义</a:t>
            </a:r>
            <a:r>
              <a:rPr lang="zh-CN" altLang="zh-CN" dirty="0"/>
              <a:t>响度级的值为</a:t>
            </a:r>
            <a:r>
              <a:rPr lang="en-US" altLang="zh-CN" dirty="0"/>
              <a:t>1kHz</a:t>
            </a:r>
            <a:r>
              <a:rPr lang="zh-CN" altLang="zh-CN" dirty="0"/>
              <a:t>标准音的声级的</a:t>
            </a:r>
            <a:r>
              <a:rPr lang="en-US" altLang="zh-CN" dirty="0"/>
              <a:t>dB</a:t>
            </a:r>
            <a:r>
              <a:rPr lang="zh-CN" altLang="zh-CN" dirty="0"/>
              <a:t>值，单位为“方</a:t>
            </a:r>
            <a:r>
              <a:rPr lang="en-US" altLang="zh-CN" dirty="0"/>
              <a:t>(</a:t>
            </a:r>
            <a:r>
              <a:rPr lang="en-US" altLang="zh-CN" dirty="0" err="1"/>
              <a:t>phon</a:t>
            </a:r>
            <a:r>
              <a:rPr lang="en-US" altLang="zh-CN" dirty="0"/>
              <a:t>)</a:t>
            </a:r>
            <a:r>
              <a:rPr lang="zh-CN" altLang="zh-CN" dirty="0" smtClean="0"/>
              <a:t>”</a:t>
            </a:r>
            <a:endParaRPr lang="en-US" altLang="zh-CN" dirty="0" smtClean="0"/>
          </a:p>
          <a:p>
            <a:r>
              <a:rPr lang="zh-CN" altLang="zh-CN" dirty="0"/>
              <a:t>响度</a:t>
            </a:r>
            <a:r>
              <a:rPr lang="en-US" altLang="zh-CN" dirty="0"/>
              <a:t>S</a:t>
            </a:r>
            <a:r>
              <a:rPr lang="zh-CN" altLang="zh-CN" dirty="0"/>
              <a:t>与响度级</a:t>
            </a:r>
            <a:r>
              <a:rPr lang="en-US" altLang="zh-CN" dirty="0"/>
              <a:t>P</a:t>
            </a:r>
            <a:r>
              <a:rPr lang="zh-CN" altLang="zh-CN" dirty="0"/>
              <a:t>之间有关系式：</a:t>
            </a:r>
          </a:p>
          <a:p>
            <a:pPr marL="0" indent="0">
              <a:buNone/>
            </a:pPr>
            <a:r>
              <a:rPr lang="en-US" altLang="zh-CN" dirty="0" smtClean="0"/>
              <a:t>     40</a:t>
            </a:r>
            <a:r>
              <a:rPr lang="zh-CN" altLang="zh-CN" dirty="0"/>
              <a:t>方 ≤ </a:t>
            </a:r>
            <a:r>
              <a:rPr lang="en-US" altLang="zh-CN" i="1" dirty="0"/>
              <a:t>P </a:t>
            </a:r>
            <a:r>
              <a:rPr lang="zh-CN" altLang="zh-CN" dirty="0"/>
              <a:t>≤</a:t>
            </a:r>
            <a:r>
              <a:rPr lang="en-US" altLang="zh-CN" dirty="0"/>
              <a:t> 105</a:t>
            </a:r>
            <a:r>
              <a:rPr lang="zh-CN" altLang="zh-CN" dirty="0"/>
              <a:t>方 </a:t>
            </a:r>
            <a:endParaRPr lang="en-US" altLang="zh-CN" dirty="0" smtClean="0"/>
          </a:p>
          <a:p>
            <a:pPr marL="0" indent="0">
              <a:buNone/>
            </a:pPr>
            <a:r>
              <a:rPr lang="en-US" altLang="zh-CN" dirty="0" smtClean="0"/>
              <a:t>     40</a:t>
            </a:r>
            <a:r>
              <a:rPr lang="zh-CN" altLang="zh-CN" dirty="0"/>
              <a:t>方为</a:t>
            </a:r>
            <a:r>
              <a:rPr lang="en-US" altLang="zh-CN" dirty="0"/>
              <a:t>1</a:t>
            </a:r>
            <a:r>
              <a:rPr lang="zh-CN" altLang="zh-CN" dirty="0"/>
              <a:t>宋，</a:t>
            </a:r>
            <a:r>
              <a:rPr lang="en-US" altLang="zh-CN" dirty="0"/>
              <a:t>2</a:t>
            </a:r>
            <a:r>
              <a:rPr lang="zh-CN" altLang="zh-CN" dirty="0"/>
              <a:t>宋比</a:t>
            </a:r>
            <a:r>
              <a:rPr lang="en-US" altLang="zh-CN" dirty="0"/>
              <a:t>1</a:t>
            </a:r>
            <a:r>
              <a:rPr lang="zh-CN" altLang="zh-CN" dirty="0"/>
              <a:t>宋响</a:t>
            </a:r>
            <a:r>
              <a:rPr lang="en-US" altLang="zh-CN" dirty="0"/>
              <a:t>1</a:t>
            </a:r>
            <a:r>
              <a:rPr lang="zh-CN" altLang="zh-CN" dirty="0"/>
              <a:t>倍，</a:t>
            </a:r>
            <a:r>
              <a:rPr lang="en-US" altLang="zh-CN" dirty="0"/>
              <a:t>3</a:t>
            </a:r>
            <a:r>
              <a:rPr lang="zh-CN" altLang="zh-CN" dirty="0"/>
              <a:t>宋比</a:t>
            </a:r>
            <a:r>
              <a:rPr lang="en-US" altLang="zh-CN" dirty="0"/>
              <a:t>1</a:t>
            </a:r>
            <a:r>
              <a:rPr lang="zh-CN" altLang="zh-CN" dirty="0"/>
              <a:t>宋响</a:t>
            </a:r>
            <a:r>
              <a:rPr lang="en-US" altLang="zh-CN" dirty="0"/>
              <a:t>2</a:t>
            </a:r>
            <a:r>
              <a:rPr lang="zh-CN" altLang="zh-CN" dirty="0"/>
              <a:t>倍</a:t>
            </a:r>
            <a:endParaRPr lang="en-US" altLang="zh-CN" dirty="0" smtClean="0"/>
          </a:p>
        </p:txBody>
      </p:sp>
      <p:cxnSp>
        <p:nvCxnSpPr>
          <p:cNvPr id="27" name="直接连接符 26"/>
          <p:cNvCxnSpPr/>
          <p:nvPr/>
        </p:nvCxnSpPr>
        <p:spPr>
          <a:xfrm>
            <a:off x="6994549" y="1600994"/>
            <a:ext cx="17707" cy="4332956"/>
          </a:xfrm>
          <a:prstGeom prst="line">
            <a:avLst/>
          </a:prstGeom>
          <a:noFill/>
          <a:ln w="28575" cap="flat" cmpd="sng" algn="ctr">
            <a:solidFill>
              <a:srgbClr val="A6B727"/>
            </a:solidFill>
            <a:prstDash val="sysDash"/>
            <a:miter lim="800000"/>
          </a:ln>
          <a:effectLst/>
        </p:spPr>
      </p:cxnSp>
      <p:sp>
        <p:nvSpPr>
          <p:cNvPr id="17" name="Text Box 31"/>
          <p:cNvSpPr txBox="1">
            <a:spLocks noChangeArrowheads="1"/>
          </p:cNvSpPr>
          <p:nvPr/>
        </p:nvSpPr>
        <p:spPr bwMode="auto">
          <a:xfrm>
            <a:off x="7882988" y="1783302"/>
            <a:ext cx="2492990" cy="400110"/>
          </a:xfrm>
          <a:prstGeom prst="rect">
            <a:avLst/>
          </a:prstGeom>
          <a:noFill/>
          <a:ln w="9525">
            <a:noFill/>
            <a:miter lim="800000"/>
            <a:headEnd/>
            <a:tailEnd/>
          </a:ln>
          <a:effectLst/>
        </p:spPr>
        <p:txBody>
          <a:bodyPr wrap="none">
            <a:spAutoFit/>
          </a:bodyPr>
          <a:lstStyle/>
          <a:p>
            <a:r>
              <a:rPr lang="zh-CN" altLang="zh-CN" sz="2000" dirty="0"/>
              <a:t>响度与响度级的关系</a:t>
            </a:r>
            <a:endParaRPr kumimoji="1" lang="zh-CN" altLang="en-US" sz="2000" b="1" dirty="0">
              <a:solidFill>
                <a:schemeClr val="tx1">
                  <a:lumMod val="65000"/>
                  <a:lumOff val="35000"/>
                </a:schemeClr>
              </a:solidFill>
              <a:latin typeface="+mj-ea"/>
              <a:ea typeface="+mj-ea"/>
            </a:endParaRPr>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137" r="41966"/>
          <a:stretch/>
        </p:blipFill>
        <p:spPr bwMode="auto">
          <a:xfrm>
            <a:off x="7013575" y="2322074"/>
            <a:ext cx="4638661" cy="3832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9792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1.2</a:t>
            </a:r>
            <a:r>
              <a:rPr lang="zh-CN" altLang="en-US" dirty="0"/>
              <a:t>声音的感知</a:t>
            </a:r>
            <a:r>
              <a:rPr lang="zh-CN" altLang="en-US" dirty="0" smtClean="0"/>
              <a:t>特性</a:t>
            </a:r>
            <a:r>
              <a:rPr lang="en-US" altLang="zh-CN" dirty="0" smtClean="0"/>
              <a:t>---</a:t>
            </a:r>
            <a:r>
              <a:rPr lang="zh-CN" altLang="en-US" dirty="0" smtClean="0"/>
              <a:t>音强</a:t>
            </a:r>
            <a:endParaRPr lang="zh-CN" altLang="en-US" dirty="0"/>
          </a:p>
        </p:txBody>
      </p:sp>
      <p:sp>
        <p:nvSpPr>
          <p:cNvPr id="18" name="文本占位符 6"/>
          <p:cNvSpPr txBox="1">
            <a:spLocks/>
          </p:cNvSpPr>
          <p:nvPr/>
        </p:nvSpPr>
        <p:spPr>
          <a:xfrm>
            <a:off x="231775" y="1296194"/>
            <a:ext cx="6705600" cy="5029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1800" dirty="0"/>
              <a:t>描述响度、声压以及声音频率之间的关系曲线称之为等响度曲线，也就是著名的弗莱彻—蒙森等响曲线</a:t>
            </a:r>
            <a:r>
              <a:rPr lang="zh-CN" altLang="zh-CN" sz="1800" dirty="0" smtClean="0"/>
              <a:t>。</a:t>
            </a:r>
            <a:endParaRPr lang="en-US" altLang="zh-CN" sz="1800" dirty="0" smtClean="0"/>
          </a:p>
          <a:p>
            <a:r>
              <a:rPr lang="zh-CN" altLang="zh-CN" sz="1800" dirty="0"/>
              <a:t>当声音弱到人的耳朵</a:t>
            </a:r>
            <a:r>
              <a:rPr lang="zh-CN" altLang="zh-CN" sz="1800" dirty="0" smtClean="0"/>
              <a:t>刚可以</a:t>
            </a:r>
            <a:r>
              <a:rPr lang="zh-CN" altLang="zh-CN" sz="1800" dirty="0"/>
              <a:t>听见时</a:t>
            </a:r>
            <a:r>
              <a:rPr lang="zh-CN" altLang="zh-CN" sz="1800" dirty="0" smtClean="0"/>
              <a:t>，此时</a:t>
            </a:r>
            <a:r>
              <a:rPr lang="zh-CN" altLang="zh-CN" sz="1800" dirty="0"/>
              <a:t>的声音强度</a:t>
            </a:r>
            <a:r>
              <a:rPr lang="zh-CN" altLang="zh-CN" sz="1800" dirty="0" smtClean="0"/>
              <a:t>为听阈</a:t>
            </a:r>
            <a:endParaRPr lang="en-US" altLang="zh-CN" sz="1800" dirty="0" smtClean="0"/>
          </a:p>
          <a:p>
            <a:r>
              <a:rPr lang="zh-CN" altLang="zh-CN" sz="1800" dirty="0" smtClean="0"/>
              <a:t>最</a:t>
            </a:r>
            <a:r>
              <a:rPr lang="zh-CN" altLang="zh-CN" sz="1800" dirty="0"/>
              <a:t>下面的一根曲线</a:t>
            </a:r>
            <a:r>
              <a:rPr lang="zh-CN" altLang="zh-CN" sz="1800" dirty="0" smtClean="0"/>
              <a:t>叫 “</a:t>
            </a:r>
            <a:r>
              <a:rPr lang="zh-CN" altLang="zh-CN" sz="1800" dirty="0"/>
              <a:t>零方等响度级”曲线，也称“绝对听阈”曲线，即在安静环境中，能被人耳听到的纯音的最小值。</a:t>
            </a:r>
          </a:p>
          <a:p>
            <a:r>
              <a:rPr lang="zh-CN" altLang="zh-CN" sz="1800" dirty="0" smtClean="0"/>
              <a:t>声音</a:t>
            </a:r>
            <a:r>
              <a:rPr lang="zh-CN" altLang="zh-CN" sz="1800" dirty="0"/>
              <a:t>强到使人耳感到疼痛</a:t>
            </a:r>
            <a:r>
              <a:rPr lang="zh-CN" altLang="zh-CN" sz="1800" dirty="0" smtClean="0"/>
              <a:t>。如果</a:t>
            </a:r>
            <a:r>
              <a:rPr lang="zh-CN" altLang="zh-CN" sz="1800" dirty="0"/>
              <a:t>频率为</a:t>
            </a:r>
            <a:r>
              <a:rPr lang="en-US" altLang="zh-CN" sz="1800" dirty="0"/>
              <a:t>1 kHz</a:t>
            </a:r>
            <a:r>
              <a:rPr lang="zh-CN" altLang="zh-CN" sz="1800" dirty="0"/>
              <a:t>的纯音的声强级达到</a:t>
            </a:r>
            <a:r>
              <a:rPr lang="en-US" altLang="zh-CN" sz="1800" dirty="0"/>
              <a:t>120 dB</a:t>
            </a:r>
            <a:r>
              <a:rPr lang="zh-CN" altLang="zh-CN" sz="1800" dirty="0" smtClean="0"/>
              <a:t>左右，</a:t>
            </a:r>
            <a:r>
              <a:rPr lang="zh-CN" altLang="en-US" sz="1800" dirty="0" smtClean="0"/>
              <a:t>人耳</a:t>
            </a:r>
            <a:r>
              <a:rPr lang="zh-CN" altLang="zh-CN" sz="1800" dirty="0" smtClean="0"/>
              <a:t>就</a:t>
            </a:r>
            <a:r>
              <a:rPr lang="zh-CN" altLang="zh-CN" sz="1800" dirty="0"/>
              <a:t>感到疼痛，这个阈值称为</a:t>
            </a:r>
            <a:r>
              <a:rPr lang="zh-CN" altLang="zh-CN" sz="1800" dirty="0" smtClean="0"/>
              <a:t>“痛阈”</a:t>
            </a:r>
            <a:endParaRPr lang="en-US" altLang="zh-CN" sz="1800" dirty="0" smtClean="0"/>
          </a:p>
          <a:p>
            <a:r>
              <a:rPr lang="en-US" altLang="zh-CN" sz="1800" dirty="0"/>
              <a:t>1 kHz</a:t>
            </a:r>
            <a:r>
              <a:rPr lang="zh-CN" altLang="en-US" sz="1800" dirty="0"/>
              <a:t>的</a:t>
            </a:r>
            <a:r>
              <a:rPr lang="en-US" altLang="zh-CN" sz="1800" dirty="0"/>
              <a:t>10 dB</a:t>
            </a:r>
            <a:r>
              <a:rPr lang="zh-CN" altLang="en-US" sz="1800" dirty="0"/>
              <a:t>的声音和</a:t>
            </a:r>
            <a:r>
              <a:rPr lang="en-US" altLang="zh-CN" sz="1800" dirty="0"/>
              <a:t>200 Hz</a:t>
            </a:r>
            <a:r>
              <a:rPr lang="zh-CN" altLang="en-US" sz="1800" dirty="0"/>
              <a:t>的</a:t>
            </a:r>
            <a:r>
              <a:rPr lang="en-US" altLang="zh-CN" sz="1800" dirty="0"/>
              <a:t>30 dB</a:t>
            </a:r>
            <a:r>
              <a:rPr lang="zh-CN" altLang="en-US" sz="1800" dirty="0"/>
              <a:t>的声音，在人耳听起来具有相同的</a:t>
            </a:r>
            <a:r>
              <a:rPr lang="zh-CN" altLang="en-US" sz="1800" dirty="0" smtClean="0"/>
              <a:t>响度</a:t>
            </a:r>
            <a:endParaRPr lang="en-US" altLang="zh-CN" sz="1800" dirty="0" smtClean="0"/>
          </a:p>
          <a:p>
            <a:r>
              <a:rPr lang="zh-CN" altLang="zh-CN" sz="1800" dirty="0"/>
              <a:t>人耳对不同频率的敏感程度差别很大，其中对</a:t>
            </a:r>
            <a:r>
              <a:rPr lang="en-US" altLang="zh-CN" sz="1800" dirty="0"/>
              <a:t>1 kHz</a:t>
            </a:r>
            <a:r>
              <a:rPr lang="zh-CN" altLang="zh-CN" sz="1800" dirty="0"/>
              <a:t>～</a:t>
            </a:r>
            <a:r>
              <a:rPr lang="en-US" altLang="zh-CN" sz="1800" dirty="0"/>
              <a:t>5 kHz</a:t>
            </a:r>
            <a:r>
              <a:rPr lang="zh-CN" altLang="zh-CN" sz="1800" dirty="0"/>
              <a:t>范围的信号最为敏感，幅度很低的信号都能被人耳听到。而在低频区和高频区，能被人耳听到的信号幅度要高得多</a:t>
            </a:r>
            <a:endParaRPr lang="en-US" altLang="zh-CN" sz="1800" dirty="0" smtClean="0"/>
          </a:p>
          <a:p>
            <a:endParaRPr lang="en-US" altLang="zh-CN" dirty="0" smtClean="0"/>
          </a:p>
        </p:txBody>
      </p:sp>
      <p:cxnSp>
        <p:nvCxnSpPr>
          <p:cNvPr id="27" name="直接连接符 26"/>
          <p:cNvCxnSpPr/>
          <p:nvPr/>
        </p:nvCxnSpPr>
        <p:spPr>
          <a:xfrm>
            <a:off x="6994549" y="1600994"/>
            <a:ext cx="17707" cy="4332956"/>
          </a:xfrm>
          <a:prstGeom prst="line">
            <a:avLst/>
          </a:prstGeom>
          <a:noFill/>
          <a:ln w="28575" cap="flat" cmpd="sng" algn="ctr">
            <a:solidFill>
              <a:srgbClr val="A6B727"/>
            </a:solidFill>
            <a:prstDash val="sysDash"/>
            <a:miter lim="800000"/>
          </a:ln>
          <a:effectLst/>
        </p:spPr>
      </p:cxnSp>
      <p:sp>
        <p:nvSpPr>
          <p:cNvPr id="17" name="Text Box 31"/>
          <p:cNvSpPr txBox="1">
            <a:spLocks noChangeArrowheads="1"/>
          </p:cNvSpPr>
          <p:nvPr/>
        </p:nvSpPr>
        <p:spPr bwMode="auto">
          <a:xfrm>
            <a:off x="9070975" y="1499844"/>
            <a:ext cx="1467068" cy="400110"/>
          </a:xfrm>
          <a:prstGeom prst="rect">
            <a:avLst/>
          </a:prstGeom>
          <a:noFill/>
          <a:ln w="9525">
            <a:noFill/>
            <a:miter lim="800000"/>
            <a:headEnd/>
            <a:tailEnd/>
          </a:ln>
          <a:effectLst/>
        </p:spPr>
        <p:txBody>
          <a:bodyPr wrap="none">
            <a:spAutoFit/>
          </a:bodyPr>
          <a:lstStyle/>
          <a:p>
            <a:r>
              <a:rPr lang="zh-CN" altLang="zh-CN" sz="2000" dirty="0"/>
              <a:t>等响度曲线</a:t>
            </a:r>
            <a:endParaRPr kumimoji="1" lang="zh-CN" altLang="en-US" sz="2000" b="1" dirty="0">
              <a:solidFill>
                <a:schemeClr val="tx1">
                  <a:lumMod val="65000"/>
                  <a:lumOff val="35000"/>
                </a:schemeClr>
              </a:solidFill>
              <a:latin typeface="+mj-ea"/>
              <a:ea typeface="+mj-ea"/>
            </a:endParaRP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pic>
        <p:nvPicPr>
          <p:cNvPr id="14339"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55" t="5158" r="35867"/>
          <a:stretch/>
        </p:blipFill>
        <p:spPr bwMode="auto">
          <a:xfrm>
            <a:off x="7222733" y="1911329"/>
            <a:ext cx="4743842" cy="42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740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1.2</a:t>
            </a:r>
            <a:r>
              <a:rPr lang="zh-CN" altLang="en-US" dirty="0"/>
              <a:t>声音的感知</a:t>
            </a:r>
            <a:r>
              <a:rPr lang="zh-CN" altLang="en-US" dirty="0" smtClean="0"/>
              <a:t>特性</a:t>
            </a:r>
            <a:r>
              <a:rPr lang="en-US" altLang="zh-CN" dirty="0" smtClean="0"/>
              <a:t>---</a:t>
            </a:r>
            <a:r>
              <a:rPr lang="zh-CN" altLang="zh-CN" dirty="0"/>
              <a:t>音色</a:t>
            </a:r>
            <a:endParaRPr lang="zh-CN" altLang="en-US" dirty="0"/>
          </a:p>
        </p:txBody>
      </p:sp>
      <p:sp>
        <p:nvSpPr>
          <p:cNvPr id="18" name="文本占位符 6"/>
          <p:cNvSpPr txBox="1">
            <a:spLocks/>
          </p:cNvSpPr>
          <p:nvPr/>
        </p:nvSpPr>
        <p:spPr>
          <a:xfrm>
            <a:off x="231776" y="1600994"/>
            <a:ext cx="5105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音色又称音品，表示人耳对声音音质的感觉，是人们区别不同发声体所发出的具有相同的响度和音调的两个声音的主观感觉</a:t>
            </a:r>
            <a:r>
              <a:rPr lang="zh-CN" altLang="en-US" dirty="0" smtClean="0"/>
              <a:t>。</a:t>
            </a:r>
            <a:endParaRPr lang="en-US" altLang="zh-CN" dirty="0" smtClean="0"/>
          </a:p>
          <a:p>
            <a:r>
              <a:rPr lang="zh-CN" altLang="en-US" dirty="0"/>
              <a:t>一定频率的纯音不存在音色问题，音色主要是由复音中不同谐音的分布和组成所决定的。基频决定声音的声音的高低（音调）</a:t>
            </a:r>
            <a:r>
              <a:rPr lang="zh-CN" altLang="en-US" dirty="0" smtClean="0"/>
              <a:t>。</a:t>
            </a:r>
            <a:endParaRPr lang="en-US" altLang="zh-CN" dirty="0" smtClean="0"/>
          </a:p>
          <a:p>
            <a:endParaRPr lang="en-US" altLang="zh-CN" dirty="0" smtClean="0"/>
          </a:p>
        </p:txBody>
      </p:sp>
      <p:cxnSp>
        <p:nvCxnSpPr>
          <p:cNvPr id="27" name="直接连接符 26"/>
          <p:cNvCxnSpPr/>
          <p:nvPr/>
        </p:nvCxnSpPr>
        <p:spPr>
          <a:xfrm>
            <a:off x="5641975" y="1600994"/>
            <a:ext cx="17707" cy="4332956"/>
          </a:xfrm>
          <a:prstGeom prst="line">
            <a:avLst/>
          </a:prstGeom>
          <a:noFill/>
          <a:ln w="28575" cap="flat" cmpd="sng" algn="ctr">
            <a:solidFill>
              <a:srgbClr val="A6B727"/>
            </a:solidFill>
            <a:prstDash val="sysDash"/>
            <a:miter lim="800000"/>
          </a:ln>
          <a:effectLst/>
        </p:spPr>
      </p:cxn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6096000" y="1633872"/>
            <a:ext cx="5814631"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rgbClr val="FF0000"/>
                </a:solidFill>
              </a:rPr>
              <a:t>声强相同、基频相同的钢琴音和手风琴音，音调是一致的</a:t>
            </a:r>
            <a:r>
              <a:rPr lang="zh-CN" altLang="en-US" dirty="0" smtClean="0">
                <a:solidFill>
                  <a:srgbClr val="FF0000"/>
                </a:solidFill>
              </a:rPr>
              <a:t>，为什么我们</a:t>
            </a:r>
            <a:r>
              <a:rPr lang="zh-CN" altLang="en-US" dirty="0">
                <a:solidFill>
                  <a:srgbClr val="FF0000"/>
                </a:solidFill>
              </a:rPr>
              <a:t>却感觉到它们的音色</a:t>
            </a:r>
            <a:r>
              <a:rPr lang="zh-CN" altLang="en-US" dirty="0" smtClean="0">
                <a:solidFill>
                  <a:srgbClr val="FF0000"/>
                </a:solidFill>
              </a:rPr>
              <a:t>不同？</a:t>
            </a:r>
            <a:endParaRPr lang="en-US" altLang="zh-CN" dirty="0" smtClean="0">
              <a:solidFill>
                <a:srgbClr val="FF0000"/>
              </a:solidFill>
            </a:endParaRPr>
          </a:p>
          <a:p>
            <a:pPr marL="0" indent="0">
              <a:buNone/>
            </a:pPr>
            <a:r>
              <a:rPr lang="zh-CN" altLang="en-US" dirty="0"/>
              <a:t>不同的乐器即使在发出相同基频的声音时，它们包含的谐波成分是不同的，也就是声音的频谱结构不同，表现在谐波的种类（谐波频率）、种数、振幅各不相同，因此给听众的主观感受就有差别。所以说，</a:t>
            </a:r>
            <a:r>
              <a:rPr lang="zh-CN" altLang="en-US" dirty="0">
                <a:solidFill>
                  <a:srgbClr val="FF0000"/>
                </a:solidFill>
              </a:rPr>
              <a:t>音色主要决定于声音的频谱结构</a:t>
            </a:r>
            <a:r>
              <a:rPr lang="zh-CN" altLang="en-US" dirty="0"/>
              <a:t>，如果改变谐音的数量及其他们的幅度，也就是改变了频谱结构以后，那么乐器声音的性质会随着改变，所以，</a:t>
            </a:r>
            <a:r>
              <a:rPr lang="zh-CN" altLang="en-US" dirty="0">
                <a:solidFill>
                  <a:srgbClr val="FF0000"/>
                </a:solidFill>
              </a:rPr>
              <a:t>谐音决定声音的音品</a:t>
            </a:r>
            <a:r>
              <a:rPr lang="zh-CN" altLang="en-US" dirty="0"/>
              <a:t>（音色）</a:t>
            </a:r>
            <a:endParaRPr lang="en-US" altLang="zh-CN" dirty="0" smtClean="0"/>
          </a:p>
        </p:txBody>
      </p:sp>
    </p:spTree>
    <p:extLst>
      <p:ext uri="{BB962C8B-B14F-4D97-AF65-F5344CB8AC3E}">
        <p14:creationId xmlns:p14="http://schemas.microsoft.com/office/powerpoint/2010/main" val="58015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53617" y="2667794"/>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声音的感知特性</a:t>
            </a:r>
          </a:p>
        </p:txBody>
      </p:sp>
      <p:sp>
        <p:nvSpPr>
          <p:cNvPr id="18" name="TextBox 1"/>
          <p:cNvSpPr txBox="1"/>
          <p:nvPr/>
        </p:nvSpPr>
        <p:spPr>
          <a:xfrm>
            <a:off x="7013575" y="1646922"/>
            <a:ext cx="1705595" cy="350886"/>
          </a:xfrm>
          <a:prstGeom prst="rect">
            <a:avLst/>
          </a:prstGeom>
          <a:noFill/>
        </p:spPr>
        <p:txBody>
          <a:bodyPr wrap="none" lIns="0" tIns="0" rIns="0" bIns="60981" rtlCol="0">
            <a:spAutoFit/>
          </a:bodyPr>
          <a:lstStyle/>
          <a:p>
            <a:pPr>
              <a:lnSpc>
                <a:spcPts val="2401"/>
              </a:lnSpc>
            </a:pPr>
            <a:r>
              <a:rPr lang="zh-CN" altLang="zh-CN" sz="1900" dirty="0">
                <a:solidFill>
                  <a:srgbClr val="656D8D"/>
                </a:solidFill>
                <a:latin typeface="Microsoft YaHei UI" pitchFamily="18" charset="0"/>
                <a:cs typeface="Microsoft YaHei UI" pitchFamily="18" charset="0"/>
              </a:rPr>
              <a:t>声音的物理属性</a:t>
            </a:r>
            <a:endParaRPr lang="zh-CN" altLang="en-US" sz="1900" dirty="0">
              <a:solidFill>
                <a:srgbClr val="656D8D"/>
              </a:solidFill>
              <a:latin typeface="Microsoft YaHei UI" pitchFamily="18" charset="0"/>
              <a:cs typeface="Microsoft YaHei UI" pitchFamily="18" charset="0"/>
            </a:endParaRPr>
          </a:p>
        </p:txBody>
      </p:sp>
      <p:sp>
        <p:nvSpPr>
          <p:cNvPr id="47" name="TextBox 1"/>
          <p:cNvSpPr txBox="1"/>
          <p:nvPr/>
        </p:nvSpPr>
        <p:spPr>
          <a:xfrm>
            <a:off x="7013575" y="2794794"/>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声音的艺术属性</a:t>
            </a:r>
          </a:p>
        </p:txBody>
      </p:sp>
      <p:sp>
        <p:nvSpPr>
          <p:cNvPr id="48" name="TextBox 1"/>
          <p:cNvSpPr txBox="1"/>
          <p:nvPr/>
        </p:nvSpPr>
        <p:spPr>
          <a:xfrm>
            <a:off x="7013575" y="3302794"/>
            <a:ext cx="1461939"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人耳听觉特性</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a:solidFill>
                  <a:srgbClr val="4197DF"/>
                </a:solidFill>
                <a:latin typeface="+mj-lt"/>
                <a:cs typeface="Microsoft YaHei UI" pitchFamily="18" charset="0"/>
              </a:rPr>
              <a:t>1.1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439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1.3</a:t>
            </a:r>
            <a:endParaRPr lang="en-US" altLang="zh-CN" sz="2000" dirty="0">
              <a:solidFill>
                <a:srgbClr val="4197DF"/>
              </a:solidFill>
              <a:latin typeface="+mj-lt"/>
              <a:cs typeface="Microsoft YaHei UI" pitchFamily="18" charset="0"/>
            </a:endParaRPr>
          </a:p>
        </p:txBody>
      </p:sp>
      <p:sp>
        <p:nvSpPr>
          <p:cNvPr id="43" name="TextBox 1"/>
          <p:cNvSpPr txBox="1"/>
          <p:nvPr/>
        </p:nvSpPr>
        <p:spPr>
          <a:xfrm>
            <a:off x="6048108" y="32773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1.4</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extLst>
      <p:ext uri="{BB962C8B-B14F-4D97-AF65-F5344CB8AC3E}">
        <p14:creationId xmlns:p14="http://schemas.microsoft.com/office/powerpoint/2010/main" val="182167348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1.3</a:t>
            </a:r>
            <a:r>
              <a:rPr lang="zh-CN" altLang="en-US" dirty="0"/>
              <a:t>声音的艺术</a:t>
            </a:r>
            <a:r>
              <a:rPr lang="zh-CN" altLang="en-US" dirty="0" smtClean="0"/>
              <a:t>属性</a:t>
            </a:r>
            <a:endParaRPr lang="zh-CN" altLang="en-US" dirty="0"/>
          </a:p>
        </p:txBody>
      </p:sp>
      <p:sp>
        <p:nvSpPr>
          <p:cNvPr id="18"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FF0000"/>
                </a:solidFill>
              </a:rPr>
              <a:t>声音</a:t>
            </a:r>
            <a:r>
              <a:rPr lang="zh-CN" altLang="en-US" dirty="0">
                <a:solidFill>
                  <a:srgbClr val="FF0000"/>
                </a:solidFill>
              </a:rPr>
              <a:t>的</a:t>
            </a:r>
            <a:r>
              <a:rPr lang="zh-CN" altLang="en-US" dirty="0" smtClean="0">
                <a:solidFill>
                  <a:srgbClr val="FF0000"/>
                </a:solidFill>
              </a:rPr>
              <a:t>空间感</a:t>
            </a:r>
            <a:endParaRPr lang="en-US" altLang="zh-CN" dirty="0" smtClean="0">
              <a:solidFill>
                <a:srgbClr val="FF0000"/>
              </a:solidFill>
            </a:endParaRPr>
          </a:p>
          <a:p>
            <a:r>
              <a:rPr lang="zh-CN" altLang="zh-CN" dirty="0"/>
              <a:t>声音的运</a:t>
            </a:r>
            <a:r>
              <a:rPr lang="zh-CN" altLang="zh-CN" dirty="0" smtClean="0"/>
              <a:t>动感</a:t>
            </a:r>
            <a:endParaRPr lang="en-US" altLang="zh-CN" dirty="0" smtClean="0"/>
          </a:p>
          <a:p>
            <a:r>
              <a:rPr lang="zh-CN" altLang="zh-CN" dirty="0"/>
              <a:t>声音的</a:t>
            </a:r>
            <a:r>
              <a:rPr lang="zh-CN" altLang="zh-CN" dirty="0" smtClean="0"/>
              <a:t>色彩感</a:t>
            </a:r>
            <a:endParaRPr lang="en-US" altLang="zh-CN" dirty="0" smtClean="0"/>
          </a:p>
          <a:p>
            <a:r>
              <a:rPr lang="zh-CN" altLang="zh-CN" dirty="0"/>
              <a:t>声音的平衡</a:t>
            </a:r>
            <a:r>
              <a:rPr lang="zh-CN" altLang="zh-CN" dirty="0" smtClean="0"/>
              <a:t>感</a:t>
            </a:r>
            <a:endParaRPr lang="en-US" altLang="zh-CN" dirty="0" smtClean="0"/>
          </a:p>
          <a:p>
            <a:r>
              <a:rPr lang="zh-CN" altLang="zh-CN" dirty="0"/>
              <a:t>声音的</a:t>
            </a:r>
            <a:r>
              <a:rPr lang="zh-CN" altLang="zh-CN" dirty="0" smtClean="0"/>
              <a:t>意境</a:t>
            </a:r>
            <a:endParaRPr lang="en-US" altLang="zh-CN" dirty="0" smtClean="0"/>
          </a:p>
          <a:p>
            <a:r>
              <a:rPr lang="zh-CN" altLang="zh-CN" dirty="0"/>
              <a:t>声音主题</a:t>
            </a:r>
            <a:endParaRPr lang="en-US" altLang="zh-CN" dirty="0" smtClean="0"/>
          </a:p>
          <a:p>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8" name="直接连接符 7"/>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9" name="文本占位符 6"/>
          <p:cNvSpPr txBox="1">
            <a:spLocks/>
          </p:cNvSpPr>
          <p:nvPr/>
        </p:nvSpPr>
        <p:spPr>
          <a:xfrm>
            <a:off x="3432175" y="1588945"/>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声音的空间感</a:t>
            </a:r>
            <a:r>
              <a:rPr lang="zh-CN" altLang="en-US" dirty="0"/>
              <a:t>是指人耳对声源所处立体空间的感觉。</a:t>
            </a:r>
            <a:endParaRPr lang="en-US" altLang="zh-CN" dirty="0" smtClean="0"/>
          </a:p>
          <a:p>
            <a:r>
              <a:rPr lang="zh-CN" altLang="en-US" dirty="0"/>
              <a:t>声源的发声在不同空间具有不同的空间特性。一般来讲，根据自身的生活体验，人耳可辨听出室外和室内的声音，而且还可以分辨出声学特性不同、体积大小各异的封闭或非封闭空间，这是由所处环境空间的声学特性决定的</a:t>
            </a:r>
            <a:r>
              <a:rPr lang="zh-CN" altLang="en-US" dirty="0" smtClean="0"/>
              <a:t>。</a:t>
            </a:r>
            <a:endParaRPr lang="en-US" altLang="zh-CN" dirty="0" smtClean="0"/>
          </a:p>
          <a:p>
            <a:r>
              <a:rPr lang="zh-CN" altLang="en-US" dirty="0"/>
              <a:t>声音的空间感反映</a:t>
            </a:r>
            <a:r>
              <a:rPr lang="zh-CN" altLang="en-US" dirty="0" smtClean="0"/>
              <a:t>在</a:t>
            </a:r>
            <a:r>
              <a:rPr lang="en-US" altLang="zh-CN" dirty="0" smtClean="0"/>
              <a:t>:</a:t>
            </a:r>
          </a:p>
          <a:p>
            <a:pPr>
              <a:buFont typeface="Wingdings" pitchFamily="2" charset="2"/>
              <a:buChar char="ü"/>
            </a:pPr>
            <a:r>
              <a:rPr lang="en-US" altLang="zh-CN" dirty="0"/>
              <a:t>1.</a:t>
            </a:r>
            <a:r>
              <a:rPr lang="zh-CN" altLang="en-US" dirty="0"/>
              <a:t>环境</a:t>
            </a:r>
            <a:r>
              <a:rPr lang="zh-CN" altLang="en-US" dirty="0" smtClean="0"/>
              <a:t>感</a:t>
            </a:r>
            <a:r>
              <a:rPr lang="en-US" altLang="zh-CN" dirty="0" smtClean="0"/>
              <a:t>:</a:t>
            </a:r>
            <a:r>
              <a:rPr lang="zh-CN" altLang="zh-CN" dirty="0"/>
              <a:t>指影视作品中的声音空间环境</a:t>
            </a:r>
            <a:endParaRPr lang="en-US" altLang="zh-CN" dirty="0" smtClean="0"/>
          </a:p>
          <a:p>
            <a:pPr>
              <a:buFont typeface="Wingdings" pitchFamily="2" charset="2"/>
              <a:buChar char="ü"/>
            </a:pPr>
            <a:r>
              <a:rPr lang="en-US" altLang="zh-CN" dirty="0"/>
              <a:t>2.</a:t>
            </a:r>
            <a:r>
              <a:rPr lang="zh-CN" altLang="en-US" dirty="0"/>
              <a:t>透视</a:t>
            </a:r>
            <a:r>
              <a:rPr lang="zh-CN" altLang="en-US" dirty="0" smtClean="0"/>
              <a:t>感</a:t>
            </a:r>
            <a:r>
              <a:rPr lang="zh-CN" altLang="zh-CN" dirty="0"/>
              <a:t>又称为距离感、远近感或纵深感</a:t>
            </a:r>
            <a:endParaRPr lang="en-US" altLang="zh-CN" dirty="0" smtClean="0"/>
          </a:p>
          <a:p>
            <a:pPr>
              <a:buFont typeface="Wingdings" pitchFamily="2" charset="2"/>
              <a:buChar char="ü"/>
            </a:pPr>
            <a:r>
              <a:rPr lang="en-US" altLang="zh-CN" dirty="0"/>
              <a:t>3.</a:t>
            </a:r>
            <a:r>
              <a:rPr lang="zh-CN" altLang="en-US" dirty="0" smtClean="0"/>
              <a:t>方向感</a:t>
            </a:r>
            <a:r>
              <a:rPr lang="zh-CN" altLang="zh-CN" dirty="0"/>
              <a:t>称为方位感。 在不同的空间环境里，声音到达耳朵的时间、强度和音色是大小</a:t>
            </a:r>
            <a:r>
              <a:rPr lang="zh-CN" altLang="zh-CN" dirty="0" smtClean="0"/>
              <a:t>不同</a:t>
            </a:r>
            <a:r>
              <a:rPr lang="en-US" altLang="zh-CN" dirty="0" smtClean="0"/>
              <a:t>,</a:t>
            </a:r>
            <a:r>
              <a:rPr lang="zh-CN" altLang="zh-CN" dirty="0"/>
              <a:t>由此</a:t>
            </a:r>
            <a:r>
              <a:rPr lang="zh-CN" altLang="zh-CN" dirty="0" smtClean="0"/>
              <a:t>可以辨别</a:t>
            </a:r>
            <a:r>
              <a:rPr lang="zh-CN" altLang="zh-CN" dirty="0"/>
              <a:t>出声源的具体方向和所处位置</a:t>
            </a:r>
            <a:endParaRPr lang="en-US" altLang="zh-CN" dirty="0" smtClean="0"/>
          </a:p>
          <a:p>
            <a:endParaRPr lang="en-US" altLang="zh-CN" dirty="0" smtClean="0"/>
          </a:p>
        </p:txBody>
      </p:sp>
    </p:spTree>
    <p:extLst>
      <p:ext uri="{BB962C8B-B14F-4D97-AF65-F5344CB8AC3E}">
        <p14:creationId xmlns:p14="http://schemas.microsoft.com/office/powerpoint/2010/main" val="250505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1.3</a:t>
            </a:r>
            <a:r>
              <a:rPr lang="zh-CN" altLang="en-US" dirty="0"/>
              <a:t>声音的艺术</a:t>
            </a:r>
            <a:r>
              <a:rPr lang="zh-CN" altLang="en-US" dirty="0" smtClean="0"/>
              <a:t>属性</a:t>
            </a:r>
            <a:endParaRPr lang="zh-CN" altLang="en-US" dirty="0"/>
          </a:p>
        </p:txBody>
      </p:sp>
      <p:sp>
        <p:nvSpPr>
          <p:cNvPr id="18"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声音</a:t>
            </a:r>
            <a:r>
              <a:rPr lang="zh-CN" altLang="en-US" dirty="0">
                <a:solidFill>
                  <a:schemeClr val="tx1"/>
                </a:solidFill>
              </a:rPr>
              <a:t>的</a:t>
            </a:r>
            <a:r>
              <a:rPr lang="zh-CN" altLang="en-US" dirty="0" smtClean="0">
                <a:solidFill>
                  <a:schemeClr val="tx1"/>
                </a:solidFill>
              </a:rPr>
              <a:t>空间感</a:t>
            </a:r>
            <a:endParaRPr lang="en-US" altLang="zh-CN" dirty="0" smtClean="0">
              <a:solidFill>
                <a:schemeClr val="tx1"/>
              </a:solidFill>
            </a:endParaRPr>
          </a:p>
          <a:p>
            <a:r>
              <a:rPr lang="zh-CN" altLang="zh-CN" dirty="0">
                <a:solidFill>
                  <a:srgbClr val="FF0000"/>
                </a:solidFill>
              </a:rPr>
              <a:t>声音的运</a:t>
            </a:r>
            <a:r>
              <a:rPr lang="zh-CN" altLang="zh-CN" dirty="0" smtClean="0">
                <a:solidFill>
                  <a:srgbClr val="FF0000"/>
                </a:solidFill>
              </a:rPr>
              <a:t>动感</a:t>
            </a:r>
            <a:endParaRPr lang="en-US" altLang="zh-CN" dirty="0" smtClean="0">
              <a:solidFill>
                <a:srgbClr val="FF0000"/>
              </a:solidFill>
            </a:endParaRPr>
          </a:p>
          <a:p>
            <a:r>
              <a:rPr lang="zh-CN" altLang="zh-CN" dirty="0"/>
              <a:t>声音的</a:t>
            </a:r>
            <a:r>
              <a:rPr lang="zh-CN" altLang="zh-CN" dirty="0" smtClean="0"/>
              <a:t>色彩感</a:t>
            </a:r>
            <a:endParaRPr lang="en-US" altLang="zh-CN" dirty="0" smtClean="0"/>
          </a:p>
          <a:p>
            <a:r>
              <a:rPr lang="zh-CN" altLang="zh-CN" dirty="0"/>
              <a:t>声音的平衡</a:t>
            </a:r>
            <a:r>
              <a:rPr lang="zh-CN" altLang="zh-CN" dirty="0" smtClean="0"/>
              <a:t>感</a:t>
            </a:r>
            <a:endParaRPr lang="en-US" altLang="zh-CN" dirty="0" smtClean="0"/>
          </a:p>
          <a:p>
            <a:r>
              <a:rPr lang="zh-CN" altLang="zh-CN" dirty="0"/>
              <a:t>声音的</a:t>
            </a:r>
            <a:r>
              <a:rPr lang="zh-CN" altLang="zh-CN" dirty="0" smtClean="0"/>
              <a:t>意境</a:t>
            </a:r>
            <a:endParaRPr lang="en-US" altLang="zh-CN" dirty="0" smtClean="0"/>
          </a:p>
          <a:p>
            <a:r>
              <a:rPr lang="zh-CN" altLang="zh-CN" dirty="0"/>
              <a:t>声音主题</a:t>
            </a:r>
            <a:endParaRPr lang="en-US" altLang="zh-CN" dirty="0" smtClean="0"/>
          </a:p>
          <a:p>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8" name="直接连接符 7"/>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9" name="文本占位符 6"/>
          <p:cNvSpPr txBox="1">
            <a:spLocks/>
          </p:cNvSpPr>
          <p:nvPr/>
        </p:nvSpPr>
        <p:spPr>
          <a:xfrm>
            <a:off x="3432175" y="1588945"/>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各种声源在内容、音量、音色以及远近上的交替变化形成了生动的</a:t>
            </a:r>
            <a:r>
              <a:rPr lang="zh-CN" altLang="en-US" dirty="0">
                <a:solidFill>
                  <a:srgbClr val="FF0000"/>
                </a:solidFill>
              </a:rPr>
              <a:t>声音运动感</a:t>
            </a:r>
            <a:r>
              <a:rPr lang="zh-CN" altLang="en-US" dirty="0"/>
              <a:t>。</a:t>
            </a:r>
            <a:endParaRPr lang="en-US" altLang="zh-CN" dirty="0" smtClean="0"/>
          </a:p>
          <a:p>
            <a:r>
              <a:rPr lang="zh-CN" altLang="en-US" dirty="0"/>
              <a:t>当声源与听者之间以一定的速度做相对运动时，接受者所接收到的声音频率（或波长）就会改变，引起音量及音调的明显变化，声学上称之为</a:t>
            </a:r>
            <a:r>
              <a:rPr lang="en-US" altLang="zh-CN" dirty="0"/>
              <a:t>"</a:t>
            </a:r>
            <a:r>
              <a:rPr lang="zh-CN" altLang="en-US" dirty="0"/>
              <a:t>多普勒效应</a:t>
            </a:r>
            <a:r>
              <a:rPr lang="en-US" altLang="zh-CN" dirty="0"/>
              <a:t>"</a:t>
            </a:r>
            <a:r>
              <a:rPr lang="zh-CN" altLang="en-US" dirty="0" smtClean="0"/>
              <a:t>。</a:t>
            </a:r>
            <a:endParaRPr lang="en-US" altLang="zh-CN" dirty="0" smtClean="0"/>
          </a:p>
          <a:p>
            <a:r>
              <a:rPr lang="zh-CN" altLang="en-US" dirty="0"/>
              <a:t>声音的运动感还包括声源种类的变化。在作品制作实践中大量利用声音的运动感，完成多种声音空间的过渡和</a:t>
            </a:r>
            <a:r>
              <a:rPr lang="zh-CN" altLang="en-US" dirty="0" smtClean="0"/>
              <a:t>转换</a:t>
            </a:r>
            <a:endParaRPr lang="en-US" altLang="zh-CN" dirty="0" smtClean="0"/>
          </a:p>
        </p:txBody>
      </p:sp>
    </p:spTree>
    <p:extLst>
      <p:ext uri="{BB962C8B-B14F-4D97-AF65-F5344CB8AC3E}">
        <p14:creationId xmlns:p14="http://schemas.microsoft.com/office/powerpoint/2010/main" val="223464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1.3</a:t>
            </a:r>
            <a:r>
              <a:rPr lang="zh-CN" altLang="en-US" dirty="0"/>
              <a:t>声音的艺术</a:t>
            </a:r>
            <a:r>
              <a:rPr lang="zh-CN" altLang="en-US" dirty="0" smtClean="0"/>
              <a:t>属性</a:t>
            </a:r>
            <a:endParaRPr lang="zh-CN" altLang="en-US" dirty="0"/>
          </a:p>
        </p:txBody>
      </p:sp>
      <p:sp>
        <p:nvSpPr>
          <p:cNvPr id="18"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声音</a:t>
            </a:r>
            <a:r>
              <a:rPr lang="zh-CN" altLang="en-US" dirty="0">
                <a:solidFill>
                  <a:schemeClr val="tx1"/>
                </a:solidFill>
              </a:rPr>
              <a:t>的</a:t>
            </a:r>
            <a:r>
              <a:rPr lang="zh-CN" altLang="en-US" dirty="0" smtClean="0">
                <a:solidFill>
                  <a:schemeClr val="tx1"/>
                </a:solidFill>
              </a:rPr>
              <a:t>空间感</a:t>
            </a:r>
            <a:endParaRPr lang="en-US" altLang="zh-CN" dirty="0" smtClean="0">
              <a:solidFill>
                <a:schemeClr val="tx1"/>
              </a:solidFill>
            </a:endParaRPr>
          </a:p>
          <a:p>
            <a:r>
              <a:rPr lang="zh-CN" altLang="zh-CN" dirty="0">
                <a:solidFill>
                  <a:schemeClr val="tx1"/>
                </a:solidFill>
              </a:rPr>
              <a:t>声音的运</a:t>
            </a:r>
            <a:r>
              <a:rPr lang="zh-CN" altLang="zh-CN" dirty="0" smtClean="0">
                <a:solidFill>
                  <a:schemeClr val="tx1"/>
                </a:solidFill>
              </a:rPr>
              <a:t>动感</a:t>
            </a:r>
            <a:endParaRPr lang="en-US" altLang="zh-CN" dirty="0" smtClean="0">
              <a:solidFill>
                <a:schemeClr val="tx1"/>
              </a:solidFill>
            </a:endParaRPr>
          </a:p>
          <a:p>
            <a:r>
              <a:rPr lang="zh-CN" altLang="zh-CN" dirty="0">
                <a:solidFill>
                  <a:srgbClr val="FF0000"/>
                </a:solidFill>
              </a:rPr>
              <a:t>声音的</a:t>
            </a:r>
            <a:r>
              <a:rPr lang="zh-CN" altLang="zh-CN" dirty="0" smtClean="0">
                <a:solidFill>
                  <a:srgbClr val="FF0000"/>
                </a:solidFill>
              </a:rPr>
              <a:t>色彩感</a:t>
            </a:r>
            <a:endParaRPr lang="en-US" altLang="zh-CN" dirty="0" smtClean="0">
              <a:solidFill>
                <a:srgbClr val="FF0000"/>
              </a:solidFill>
            </a:endParaRPr>
          </a:p>
          <a:p>
            <a:r>
              <a:rPr lang="zh-CN" altLang="zh-CN" dirty="0"/>
              <a:t>声音的平衡</a:t>
            </a:r>
            <a:r>
              <a:rPr lang="zh-CN" altLang="zh-CN" dirty="0" smtClean="0"/>
              <a:t>感</a:t>
            </a:r>
            <a:endParaRPr lang="en-US" altLang="zh-CN" dirty="0" smtClean="0"/>
          </a:p>
          <a:p>
            <a:r>
              <a:rPr lang="zh-CN" altLang="zh-CN" dirty="0"/>
              <a:t>声音的</a:t>
            </a:r>
            <a:r>
              <a:rPr lang="zh-CN" altLang="zh-CN" dirty="0" smtClean="0"/>
              <a:t>意境</a:t>
            </a:r>
            <a:endParaRPr lang="en-US" altLang="zh-CN" dirty="0" smtClean="0"/>
          </a:p>
          <a:p>
            <a:r>
              <a:rPr lang="zh-CN" altLang="zh-CN" dirty="0"/>
              <a:t>声音主题</a:t>
            </a:r>
            <a:endParaRPr lang="en-US" altLang="zh-CN" dirty="0" smtClean="0"/>
          </a:p>
          <a:p>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8" name="直接连接符 7"/>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9" name="文本占位符 6"/>
          <p:cNvSpPr txBox="1">
            <a:spLocks/>
          </p:cNvSpPr>
          <p:nvPr/>
        </p:nvSpPr>
        <p:spPr>
          <a:xfrm>
            <a:off x="3432175" y="1588945"/>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色彩感</a:t>
            </a:r>
            <a:r>
              <a:rPr lang="zh-CN" altLang="en-US" dirty="0"/>
              <a:t>是对声音的艺术属性的特别描述，其目的是为了便于听者能够加深理解和认识声音。</a:t>
            </a:r>
            <a:endParaRPr lang="en-US" altLang="zh-CN" dirty="0" smtClean="0"/>
          </a:p>
          <a:p>
            <a:r>
              <a:rPr lang="zh-CN" altLang="en-US" dirty="0"/>
              <a:t>声音的色彩可以</a:t>
            </a:r>
            <a:r>
              <a:rPr lang="zh-CN" altLang="en-US" dirty="0" smtClean="0"/>
              <a:t>从</a:t>
            </a:r>
            <a:r>
              <a:rPr lang="zh-CN" altLang="en-US" dirty="0"/>
              <a:t>以下</a:t>
            </a:r>
            <a:r>
              <a:rPr lang="zh-CN" altLang="en-US" dirty="0" smtClean="0"/>
              <a:t>方面</a:t>
            </a:r>
            <a:r>
              <a:rPr lang="zh-CN" altLang="en-US" dirty="0"/>
              <a:t>感受</a:t>
            </a:r>
            <a:r>
              <a:rPr lang="zh-CN" altLang="en-US" dirty="0" smtClean="0"/>
              <a:t>到：</a:t>
            </a:r>
            <a:endParaRPr lang="en-US" altLang="zh-CN" dirty="0" smtClean="0"/>
          </a:p>
          <a:p>
            <a:pPr>
              <a:buFont typeface="Wingdings" pitchFamily="2" charset="2"/>
              <a:buChar char="ü"/>
            </a:pPr>
            <a:r>
              <a:rPr lang="en-US" altLang="zh-CN" dirty="0"/>
              <a:t>1.</a:t>
            </a:r>
            <a:r>
              <a:rPr lang="zh-CN" altLang="en-US" dirty="0"/>
              <a:t>地域</a:t>
            </a:r>
            <a:r>
              <a:rPr lang="zh-CN" altLang="en-US" dirty="0" smtClean="0"/>
              <a:t>色彩</a:t>
            </a:r>
            <a:endParaRPr lang="en-US" altLang="zh-CN" dirty="0" smtClean="0"/>
          </a:p>
          <a:p>
            <a:pPr>
              <a:buFont typeface="Wingdings" pitchFamily="2" charset="2"/>
              <a:buChar char="ü"/>
            </a:pPr>
            <a:r>
              <a:rPr lang="en-US" altLang="zh-CN" dirty="0"/>
              <a:t>2.</a:t>
            </a:r>
            <a:r>
              <a:rPr lang="zh-CN" altLang="en-US" dirty="0"/>
              <a:t>民族</a:t>
            </a:r>
            <a:r>
              <a:rPr lang="zh-CN" altLang="en-US" dirty="0" smtClean="0"/>
              <a:t>色彩</a:t>
            </a:r>
            <a:endParaRPr lang="en-US" altLang="zh-CN" dirty="0" smtClean="0"/>
          </a:p>
          <a:p>
            <a:pPr>
              <a:buFont typeface="Wingdings" pitchFamily="2" charset="2"/>
              <a:buChar char="ü"/>
            </a:pPr>
            <a:r>
              <a:rPr lang="en-US" altLang="zh-CN" dirty="0"/>
              <a:t>3.</a:t>
            </a:r>
            <a:r>
              <a:rPr lang="zh-CN" altLang="en-US" dirty="0"/>
              <a:t>时代</a:t>
            </a:r>
            <a:r>
              <a:rPr lang="zh-CN" altLang="en-US" dirty="0" smtClean="0"/>
              <a:t>色彩</a:t>
            </a:r>
            <a:endParaRPr lang="en-US" altLang="zh-CN" dirty="0" smtClean="0"/>
          </a:p>
        </p:txBody>
      </p:sp>
    </p:spTree>
    <p:extLst>
      <p:ext uri="{BB962C8B-B14F-4D97-AF65-F5344CB8AC3E}">
        <p14:creationId xmlns:p14="http://schemas.microsoft.com/office/powerpoint/2010/main" val="64369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1.3</a:t>
            </a:r>
            <a:r>
              <a:rPr lang="zh-CN" altLang="en-US" dirty="0"/>
              <a:t>声音的艺术</a:t>
            </a:r>
            <a:r>
              <a:rPr lang="zh-CN" altLang="en-US" dirty="0" smtClean="0"/>
              <a:t>属性</a:t>
            </a:r>
            <a:endParaRPr lang="zh-CN" altLang="en-US" dirty="0"/>
          </a:p>
        </p:txBody>
      </p:sp>
      <p:sp>
        <p:nvSpPr>
          <p:cNvPr id="18"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声音</a:t>
            </a:r>
            <a:r>
              <a:rPr lang="zh-CN" altLang="en-US" dirty="0">
                <a:solidFill>
                  <a:schemeClr val="tx1"/>
                </a:solidFill>
              </a:rPr>
              <a:t>的</a:t>
            </a:r>
            <a:r>
              <a:rPr lang="zh-CN" altLang="en-US" dirty="0" smtClean="0">
                <a:solidFill>
                  <a:schemeClr val="tx1"/>
                </a:solidFill>
              </a:rPr>
              <a:t>空间感</a:t>
            </a:r>
            <a:endParaRPr lang="en-US" altLang="zh-CN" dirty="0" smtClean="0">
              <a:solidFill>
                <a:schemeClr val="tx1"/>
              </a:solidFill>
            </a:endParaRPr>
          </a:p>
          <a:p>
            <a:r>
              <a:rPr lang="zh-CN" altLang="zh-CN" dirty="0">
                <a:solidFill>
                  <a:schemeClr val="tx1"/>
                </a:solidFill>
              </a:rPr>
              <a:t>声音的运</a:t>
            </a:r>
            <a:r>
              <a:rPr lang="zh-CN" altLang="zh-CN" dirty="0" smtClean="0">
                <a:solidFill>
                  <a:schemeClr val="tx1"/>
                </a:solidFill>
              </a:rPr>
              <a:t>动感</a:t>
            </a:r>
            <a:endParaRPr lang="en-US" altLang="zh-CN" dirty="0" smtClean="0">
              <a:solidFill>
                <a:schemeClr val="tx1"/>
              </a:solidFill>
            </a:endParaRPr>
          </a:p>
          <a:p>
            <a:r>
              <a:rPr lang="zh-CN" altLang="zh-CN" dirty="0">
                <a:solidFill>
                  <a:schemeClr val="tx1"/>
                </a:solidFill>
              </a:rPr>
              <a:t>声音的</a:t>
            </a:r>
            <a:r>
              <a:rPr lang="zh-CN" altLang="zh-CN" dirty="0" smtClean="0">
                <a:solidFill>
                  <a:schemeClr val="tx1"/>
                </a:solidFill>
              </a:rPr>
              <a:t>色彩感</a:t>
            </a:r>
            <a:endParaRPr lang="en-US" altLang="zh-CN" dirty="0" smtClean="0">
              <a:solidFill>
                <a:schemeClr val="tx1"/>
              </a:solidFill>
            </a:endParaRPr>
          </a:p>
          <a:p>
            <a:r>
              <a:rPr lang="zh-CN" altLang="zh-CN" dirty="0">
                <a:solidFill>
                  <a:srgbClr val="FF0000"/>
                </a:solidFill>
              </a:rPr>
              <a:t>声音的平衡</a:t>
            </a:r>
            <a:r>
              <a:rPr lang="zh-CN" altLang="zh-CN" dirty="0" smtClean="0">
                <a:solidFill>
                  <a:srgbClr val="FF0000"/>
                </a:solidFill>
              </a:rPr>
              <a:t>感</a:t>
            </a:r>
            <a:endParaRPr lang="en-US" altLang="zh-CN" dirty="0" smtClean="0">
              <a:solidFill>
                <a:srgbClr val="FF0000"/>
              </a:solidFill>
            </a:endParaRPr>
          </a:p>
          <a:p>
            <a:r>
              <a:rPr lang="zh-CN" altLang="zh-CN" dirty="0"/>
              <a:t>声音的</a:t>
            </a:r>
            <a:r>
              <a:rPr lang="zh-CN" altLang="zh-CN" dirty="0" smtClean="0"/>
              <a:t>意境</a:t>
            </a:r>
            <a:endParaRPr lang="en-US" altLang="zh-CN" dirty="0" smtClean="0"/>
          </a:p>
          <a:p>
            <a:r>
              <a:rPr lang="zh-CN" altLang="zh-CN" dirty="0"/>
              <a:t>声音主题</a:t>
            </a:r>
            <a:endParaRPr lang="en-US" altLang="zh-CN" dirty="0" smtClean="0"/>
          </a:p>
          <a:p>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8" name="直接连接符 7"/>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9" name="文本占位符 6"/>
          <p:cNvSpPr txBox="1">
            <a:spLocks/>
          </p:cNvSpPr>
          <p:nvPr/>
        </p:nvSpPr>
        <p:spPr>
          <a:xfrm>
            <a:off x="3432175" y="1588945"/>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平衡感</a:t>
            </a:r>
            <a:r>
              <a:rPr lang="zh-CN" altLang="en-US" dirty="0">
                <a:solidFill>
                  <a:schemeClr val="tx1"/>
                </a:solidFill>
              </a:rPr>
              <a:t>就是节目中各种声音的音量、音色、节奏的平衡感</a:t>
            </a:r>
            <a:r>
              <a:rPr lang="zh-CN" altLang="en-US" dirty="0" smtClean="0"/>
              <a:t>。</a:t>
            </a:r>
            <a:endParaRPr lang="en-US" altLang="zh-CN" dirty="0" smtClean="0"/>
          </a:p>
          <a:p>
            <a:r>
              <a:rPr lang="zh-CN" altLang="en-US" dirty="0"/>
              <a:t>声音的平衡主要包含语言、音乐、音效所占节目时间的比例、男女播音员的音色搭配、各种声音元素的音量比例、节目整体节奏的协调性、人声与音乐的情绪等多方面的平衡，整体平衡性还包含高、中、低频段的适当量感分配</a:t>
            </a:r>
            <a:r>
              <a:rPr lang="zh-CN" altLang="en-US" dirty="0" smtClean="0"/>
              <a:t>等</a:t>
            </a:r>
            <a:endParaRPr lang="en-US" altLang="zh-CN" dirty="0" smtClean="0"/>
          </a:p>
        </p:txBody>
      </p:sp>
    </p:spTree>
    <p:extLst>
      <p:ext uri="{BB962C8B-B14F-4D97-AF65-F5344CB8AC3E}">
        <p14:creationId xmlns:p14="http://schemas.microsoft.com/office/powerpoint/2010/main" val="76116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1.3</a:t>
            </a:r>
            <a:r>
              <a:rPr lang="zh-CN" altLang="en-US" dirty="0"/>
              <a:t>声音的艺术</a:t>
            </a:r>
            <a:r>
              <a:rPr lang="zh-CN" altLang="en-US" dirty="0" smtClean="0"/>
              <a:t>属性</a:t>
            </a:r>
            <a:endParaRPr lang="zh-CN" altLang="en-US" dirty="0"/>
          </a:p>
        </p:txBody>
      </p:sp>
      <p:sp>
        <p:nvSpPr>
          <p:cNvPr id="18"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声音</a:t>
            </a:r>
            <a:r>
              <a:rPr lang="zh-CN" altLang="en-US" dirty="0">
                <a:solidFill>
                  <a:schemeClr val="tx1"/>
                </a:solidFill>
              </a:rPr>
              <a:t>的</a:t>
            </a:r>
            <a:r>
              <a:rPr lang="zh-CN" altLang="en-US" dirty="0" smtClean="0">
                <a:solidFill>
                  <a:schemeClr val="tx1"/>
                </a:solidFill>
              </a:rPr>
              <a:t>空间感</a:t>
            </a:r>
            <a:endParaRPr lang="en-US" altLang="zh-CN" dirty="0" smtClean="0">
              <a:solidFill>
                <a:schemeClr val="tx1"/>
              </a:solidFill>
            </a:endParaRPr>
          </a:p>
          <a:p>
            <a:r>
              <a:rPr lang="zh-CN" altLang="zh-CN" dirty="0">
                <a:solidFill>
                  <a:schemeClr val="tx1"/>
                </a:solidFill>
              </a:rPr>
              <a:t>声音的运</a:t>
            </a:r>
            <a:r>
              <a:rPr lang="zh-CN" altLang="zh-CN" dirty="0" smtClean="0">
                <a:solidFill>
                  <a:schemeClr val="tx1"/>
                </a:solidFill>
              </a:rPr>
              <a:t>动感</a:t>
            </a:r>
            <a:endParaRPr lang="en-US" altLang="zh-CN" dirty="0" smtClean="0">
              <a:solidFill>
                <a:schemeClr val="tx1"/>
              </a:solidFill>
            </a:endParaRPr>
          </a:p>
          <a:p>
            <a:r>
              <a:rPr lang="zh-CN" altLang="zh-CN" dirty="0">
                <a:solidFill>
                  <a:schemeClr val="tx1"/>
                </a:solidFill>
              </a:rPr>
              <a:t>声音的</a:t>
            </a:r>
            <a:r>
              <a:rPr lang="zh-CN" altLang="zh-CN" dirty="0" smtClean="0">
                <a:solidFill>
                  <a:schemeClr val="tx1"/>
                </a:solidFill>
              </a:rPr>
              <a:t>色彩感</a:t>
            </a:r>
            <a:endParaRPr lang="en-US" altLang="zh-CN" dirty="0" smtClean="0">
              <a:solidFill>
                <a:schemeClr val="tx1"/>
              </a:solidFill>
            </a:endParaRPr>
          </a:p>
          <a:p>
            <a:r>
              <a:rPr lang="zh-CN" altLang="zh-CN" dirty="0">
                <a:solidFill>
                  <a:schemeClr val="tx1"/>
                </a:solidFill>
              </a:rPr>
              <a:t>声音的平衡</a:t>
            </a:r>
            <a:r>
              <a:rPr lang="zh-CN" altLang="zh-CN" dirty="0" smtClean="0">
                <a:solidFill>
                  <a:schemeClr val="tx1"/>
                </a:solidFill>
              </a:rPr>
              <a:t>感</a:t>
            </a:r>
            <a:endParaRPr lang="en-US" altLang="zh-CN" dirty="0" smtClean="0">
              <a:solidFill>
                <a:schemeClr val="tx1"/>
              </a:solidFill>
            </a:endParaRPr>
          </a:p>
          <a:p>
            <a:r>
              <a:rPr lang="zh-CN" altLang="zh-CN" dirty="0">
                <a:solidFill>
                  <a:srgbClr val="FF0000"/>
                </a:solidFill>
              </a:rPr>
              <a:t>声音的</a:t>
            </a:r>
            <a:r>
              <a:rPr lang="zh-CN" altLang="zh-CN" dirty="0" smtClean="0">
                <a:solidFill>
                  <a:srgbClr val="FF0000"/>
                </a:solidFill>
              </a:rPr>
              <a:t>意境</a:t>
            </a:r>
            <a:endParaRPr lang="en-US" altLang="zh-CN" dirty="0" smtClean="0">
              <a:solidFill>
                <a:srgbClr val="FF0000"/>
              </a:solidFill>
            </a:endParaRPr>
          </a:p>
          <a:p>
            <a:r>
              <a:rPr lang="zh-CN" altLang="zh-CN" dirty="0"/>
              <a:t>声音主题</a:t>
            </a:r>
            <a:endParaRPr lang="en-US" altLang="zh-CN" dirty="0" smtClean="0"/>
          </a:p>
          <a:p>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8" name="直接连接符 7"/>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9" name="文本占位符 6"/>
          <p:cNvSpPr txBox="1">
            <a:spLocks/>
          </p:cNvSpPr>
          <p:nvPr/>
        </p:nvSpPr>
        <p:spPr>
          <a:xfrm>
            <a:off x="3432175" y="1588945"/>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作品创作中，可以通过声音将生活环境和思想情绪融为一体，形成一种艺术境界，使观众获得情感体验</a:t>
            </a:r>
            <a:r>
              <a:rPr lang="zh-CN" altLang="en-US" dirty="0" smtClean="0"/>
              <a:t>。</a:t>
            </a:r>
            <a:endParaRPr lang="en-US" altLang="zh-CN" dirty="0" smtClean="0"/>
          </a:p>
          <a:p>
            <a:r>
              <a:rPr lang="zh-CN" altLang="en-US" dirty="0"/>
              <a:t>如考场上考生紧张的答题，静悄悄的教室只有钟表的滴答声，强化了时间一分一秒过去了的意境</a:t>
            </a:r>
            <a:endParaRPr lang="en-US" altLang="zh-CN" dirty="0" smtClean="0"/>
          </a:p>
        </p:txBody>
      </p:sp>
    </p:spTree>
    <p:extLst>
      <p:ext uri="{BB962C8B-B14F-4D97-AF65-F5344CB8AC3E}">
        <p14:creationId xmlns:p14="http://schemas.microsoft.com/office/powerpoint/2010/main" val="322747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57541" y="1533351"/>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声音的感知特性</a:t>
            </a:r>
          </a:p>
        </p:txBody>
      </p:sp>
      <p:sp>
        <p:nvSpPr>
          <p:cNvPr id="18" name="TextBox 1"/>
          <p:cNvSpPr txBox="1"/>
          <p:nvPr/>
        </p:nvSpPr>
        <p:spPr>
          <a:xfrm>
            <a:off x="7013575" y="1646922"/>
            <a:ext cx="1795363" cy="369353"/>
          </a:xfrm>
          <a:prstGeom prst="rect">
            <a:avLst/>
          </a:prstGeom>
          <a:noFill/>
        </p:spPr>
        <p:txBody>
          <a:bodyPr wrap="none" lIns="0" tIns="0" rIns="0" bIns="60981" rtlCol="0">
            <a:spAutoFit/>
          </a:bodyPr>
          <a:lstStyle/>
          <a:p>
            <a:pPr>
              <a:lnSpc>
                <a:spcPts val="2401"/>
              </a:lnSpc>
            </a:pPr>
            <a:r>
              <a:rPr lang="zh-CN" altLang="zh-CN" sz="2000" dirty="0"/>
              <a:t>声音的物理属性</a:t>
            </a:r>
            <a:endParaRPr lang="zh-CN" altLang="en-US" sz="1900" dirty="0">
              <a:solidFill>
                <a:schemeClr val="bg1"/>
              </a:solidFill>
              <a:latin typeface="Microsoft YaHei UI" pitchFamily="18" charset="0"/>
              <a:cs typeface="Microsoft YaHei UI" pitchFamily="18" charset="0"/>
            </a:endParaRPr>
          </a:p>
        </p:txBody>
      </p:sp>
      <p:sp>
        <p:nvSpPr>
          <p:cNvPr id="47" name="TextBox 1"/>
          <p:cNvSpPr txBox="1"/>
          <p:nvPr/>
        </p:nvSpPr>
        <p:spPr>
          <a:xfrm>
            <a:off x="7013575" y="2794794"/>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声音的艺术属性</a:t>
            </a:r>
          </a:p>
        </p:txBody>
      </p:sp>
      <p:sp>
        <p:nvSpPr>
          <p:cNvPr id="48" name="TextBox 1"/>
          <p:cNvSpPr txBox="1"/>
          <p:nvPr/>
        </p:nvSpPr>
        <p:spPr>
          <a:xfrm>
            <a:off x="7013575" y="3302794"/>
            <a:ext cx="1461939"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人耳听觉特性</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a:solidFill>
                  <a:srgbClr val="4197DF"/>
                </a:solidFill>
                <a:latin typeface="+mj-lt"/>
                <a:cs typeface="Microsoft YaHei UI" pitchFamily="18" charset="0"/>
              </a:rPr>
              <a:t>1.1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439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1.3</a:t>
            </a:r>
            <a:endParaRPr lang="en-US" altLang="zh-CN" sz="2000" dirty="0">
              <a:solidFill>
                <a:srgbClr val="4197DF"/>
              </a:solidFill>
              <a:latin typeface="+mj-lt"/>
              <a:cs typeface="Microsoft YaHei UI" pitchFamily="18" charset="0"/>
            </a:endParaRPr>
          </a:p>
        </p:txBody>
      </p:sp>
      <p:sp>
        <p:nvSpPr>
          <p:cNvPr id="43" name="TextBox 1"/>
          <p:cNvSpPr txBox="1"/>
          <p:nvPr/>
        </p:nvSpPr>
        <p:spPr>
          <a:xfrm>
            <a:off x="6048108" y="32773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1.4</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1.3</a:t>
            </a:r>
            <a:r>
              <a:rPr lang="zh-CN" altLang="en-US" dirty="0"/>
              <a:t>声音的艺术</a:t>
            </a:r>
            <a:r>
              <a:rPr lang="zh-CN" altLang="en-US" dirty="0" smtClean="0"/>
              <a:t>属性</a:t>
            </a:r>
            <a:endParaRPr lang="zh-CN" altLang="en-US" dirty="0"/>
          </a:p>
        </p:txBody>
      </p:sp>
      <p:sp>
        <p:nvSpPr>
          <p:cNvPr id="18"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声音</a:t>
            </a:r>
            <a:r>
              <a:rPr lang="zh-CN" altLang="en-US" dirty="0">
                <a:solidFill>
                  <a:schemeClr val="tx1"/>
                </a:solidFill>
              </a:rPr>
              <a:t>的</a:t>
            </a:r>
            <a:r>
              <a:rPr lang="zh-CN" altLang="en-US" dirty="0" smtClean="0">
                <a:solidFill>
                  <a:schemeClr val="tx1"/>
                </a:solidFill>
              </a:rPr>
              <a:t>空间感</a:t>
            </a:r>
            <a:endParaRPr lang="en-US" altLang="zh-CN" dirty="0" smtClean="0">
              <a:solidFill>
                <a:schemeClr val="tx1"/>
              </a:solidFill>
            </a:endParaRPr>
          </a:p>
          <a:p>
            <a:r>
              <a:rPr lang="zh-CN" altLang="zh-CN" dirty="0">
                <a:solidFill>
                  <a:schemeClr val="tx1"/>
                </a:solidFill>
              </a:rPr>
              <a:t>声音的运</a:t>
            </a:r>
            <a:r>
              <a:rPr lang="zh-CN" altLang="zh-CN" dirty="0" smtClean="0">
                <a:solidFill>
                  <a:schemeClr val="tx1"/>
                </a:solidFill>
              </a:rPr>
              <a:t>动感</a:t>
            </a:r>
            <a:endParaRPr lang="en-US" altLang="zh-CN" dirty="0" smtClean="0">
              <a:solidFill>
                <a:schemeClr val="tx1"/>
              </a:solidFill>
            </a:endParaRPr>
          </a:p>
          <a:p>
            <a:r>
              <a:rPr lang="zh-CN" altLang="zh-CN" dirty="0">
                <a:solidFill>
                  <a:schemeClr val="tx1"/>
                </a:solidFill>
              </a:rPr>
              <a:t>声音的</a:t>
            </a:r>
            <a:r>
              <a:rPr lang="zh-CN" altLang="zh-CN" dirty="0" smtClean="0">
                <a:solidFill>
                  <a:schemeClr val="tx1"/>
                </a:solidFill>
              </a:rPr>
              <a:t>色彩感</a:t>
            </a:r>
            <a:endParaRPr lang="en-US" altLang="zh-CN" dirty="0" smtClean="0">
              <a:solidFill>
                <a:schemeClr val="tx1"/>
              </a:solidFill>
            </a:endParaRPr>
          </a:p>
          <a:p>
            <a:r>
              <a:rPr lang="zh-CN" altLang="zh-CN" dirty="0">
                <a:solidFill>
                  <a:schemeClr val="tx1"/>
                </a:solidFill>
              </a:rPr>
              <a:t>声音的平衡</a:t>
            </a:r>
            <a:r>
              <a:rPr lang="zh-CN" altLang="zh-CN" dirty="0" smtClean="0">
                <a:solidFill>
                  <a:schemeClr val="tx1"/>
                </a:solidFill>
              </a:rPr>
              <a:t>感</a:t>
            </a:r>
            <a:endParaRPr lang="en-US" altLang="zh-CN" dirty="0" smtClean="0">
              <a:solidFill>
                <a:schemeClr val="tx1"/>
              </a:solidFill>
            </a:endParaRPr>
          </a:p>
          <a:p>
            <a:r>
              <a:rPr lang="zh-CN" altLang="zh-CN" dirty="0">
                <a:solidFill>
                  <a:schemeClr val="tx1"/>
                </a:solidFill>
              </a:rPr>
              <a:t>声音的</a:t>
            </a:r>
            <a:r>
              <a:rPr lang="zh-CN" altLang="zh-CN" dirty="0" smtClean="0">
                <a:solidFill>
                  <a:schemeClr val="tx1"/>
                </a:solidFill>
              </a:rPr>
              <a:t>意境</a:t>
            </a:r>
            <a:endParaRPr lang="en-US" altLang="zh-CN" dirty="0" smtClean="0">
              <a:solidFill>
                <a:schemeClr val="tx1"/>
              </a:solidFill>
            </a:endParaRPr>
          </a:p>
          <a:p>
            <a:r>
              <a:rPr lang="zh-CN" altLang="zh-CN" dirty="0">
                <a:solidFill>
                  <a:srgbClr val="FF0000"/>
                </a:solidFill>
              </a:rPr>
              <a:t>声音主题</a:t>
            </a:r>
            <a:endParaRPr lang="en-US" altLang="zh-CN" dirty="0" smtClean="0">
              <a:solidFill>
                <a:srgbClr val="FF0000"/>
              </a:solidFill>
            </a:endParaRPr>
          </a:p>
          <a:p>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8" name="直接连接符 7"/>
          <p:cNvCxnSpPr/>
          <p:nvPr/>
        </p:nvCxnSpPr>
        <p:spPr>
          <a:xfrm>
            <a:off x="2898775" y="1572786"/>
            <a:ext cx="17707" cy="4332956"/>
          </a:xfrm>
          <a:prstGeom prst="line">
            <a:avLst/>
          </a:prstGeom>
          <a:noFill/>
          <a:ln w="28575" cap="flat" cmpd="sng" algn="ctr">
            <a:solidFill>
              <a:srgbClr val="A6B727"/>
            </a:solidFill>
            <a:prstDash val="sysDash"/>
            <a:miter lim="800000"/>
          </a:ln>
          <a:effectLst/>
        </p:spPr>
      </p:cxnSp>
      <p:sp>
        <p:nvSpPr>
          <p:cNvPr id="9" name="文本占位符 6"/>
          <p:cNvSpPr txBox="1">
            <a:spLocks/>
          </p:cNvSpPr>
          <p:nvPr/>
        </p:nvSpPr>
        <p:spPr>
          <a:xfrm>
            <a:off x="3432175" y="1588945"/>
            <a:ext cx="8610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通过将一种具有某种含义的声音，赋予某个角色或某个环境，并使得这一声音多次出现或者贯穿始终，以达到刻划人物、表达主题的作用</a:t>
            </a:r>
            <a:r>
              <a:rPr lang="zh-CN" altLang="en-US" dirty="0" smtClean="0"/>
              <a:t>。</a:t>
            </a:r>
            <a:endParaRPr lang="en-US" altLang="zh-CN" dirty="0" smtClean="0"/>
          </a:p>
          <a:p>
            <a:r>
              <a:rPr lang="zh-CN" altLang="en-US" dirty="0"/>
              <a:t>由于音乐高度概括性的特点，所以，好的音乐可以形成鲜明的主题</a:t>
            </a:r>
            <a:endParaRPr lang="en-US" altLang="zh-CN" dirty="0" smtClean="0"/>
          </a:p>
        </p:txBody>
      </p:sp>
    </p:spTree>
    <p:extLst>
      <p:ext uri="{BB962C8B-B14F-4D97-AF65-F5344CB8AC3E}">
        <p14:creationId xmlns:p14="http://schemas.microsoft.com/office/powerpoint/2010/main" val="322155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53617" y="3220608"/>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声音的感知特性</a:t>
            </a:r>
          </a:p>
        </p:txBody>
      </p:sp>
      <p:sp>
        <p:nvSpPr>
          <p:cNvPr id="18" name="TextBox 1"/>
          <p:cNvSpPr txBox="1"/>
          <p:nvPr/>
        </p:nvSpPr>
        <p:spPr>
          <a:xfrm>
            <a:off x="7013575" y="1646922"/>
            <a:ext cx="1705595" cy="350886"/>
          </a:xfrm>
          <a:prstGeom prst="rect">
            <a:avLst/>
          </a:prstGeom>
          <a:noFill/>
        </p:spPr>
        <p:txBody>
          <a:bodyPr wrap="none" lIns="0" tIns="0" rIns="0" bIns="60981" rtlCol="0">
            <a:spAutoFit/>
          </a:bodyPr>
          <a:lstStyle/>
          <a:p>
            <a:pPr>
              <a:lnSpc>
                <a:spcPts val="2401"/>
              </a:lnSpc>
            </a:pPr>
            <a:r>
              <a:rPr lang="zh-CN" altLang="zh-CN" sz="1900" dirty="0">
                <a:solidFill>
                  <a:srgbClr val="656D8D"/>
                </a:solidFill>
                <a:latin typeface="Microsoft YaHei UI" pitchFamily="18" charset="0"/>
                <a:cs typeface="Microsoft YaHei UI" pitchFamily="18" charset="0"/>
              </a:rPr>
              <a:t>声音的物理属性</a:t>
            </a:r>
            <a:endParaRPr lang="zh-CN" altLang="en-US" sz="1900" dirty="0">
              <a:solidFill>
                <a:srgbClr val="656D8D"/>
              </a:solidFill>
              <a:latin typeface="Microsoft YaHei UI" pitchFamily="18" charset="0"/>
              <a:cs typeface="Microsoft YaHei UI" pitchFamily="18" charset="0"/>
            </a:endParaRPr>
          </a:p>
        </p:txBody>
      </p:sp>
      <p:sp>
        <p:nvSpPr>
          <p:cNvPr id="47" name="TextBox 1"/>
          <p:cNvSpPr txBox="1"/>
          <p:nvPr/>
        </p:nvSpPr>
        <p:spPr>
          <a:xfrm>
            <a:off x="7013575" y="2794794"/>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声音的艺术属性</a:t>
            </a:r>
          </a:p>
        </p:txBody>
      </p:sp>
      <p:sp>
        <p:nvSpPr>
          <p:cNvPr id="48" name="TextBox 1"/>
          <p:cNvSpPr txBox="1"/>
          <p:nvPr/>
        </p:nvSpPr>
        <p:spPr>
          <a:xfrm>
            <a:off x="7013575" y="3302794"/>
            <a:ext cx="1461939"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人耳听觉特性</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a:solidFill>
                  <a:srgbClr val="4197DF"/>
                </a:solidFill>
                <a:latin typeface="+mj-lt"/>
                <a:cs typeface="Microsoft YaHei UI" pitchFamily="18" charset="0"/>
              </a:rPr>
              <a:t>1.1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439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1.3</a:t>
            </a:r>
            <a:endParaRPr lang="en-US" altLang="zh-CN" sz="2000" dirty="0">
              <a:solidFill>
                <a:srgbClr val="4197DF"/>
              </a:solidFill>
              <a:latin typeface="+mj-lt"/>
              <a:cs typeface="Microsoft YaHei UI" pitchFamily="18" charset="0"/>
            </a:endParaRPr>
          </a:p>
        </p:txBody>
      </p:sp>
      <p:sp>
        <p:nvSpPr>
          <p:cNvPr id="43" name="TextBox 1"/>
          <p:cNvSpPr txBox="1"/>
          <p:nvPr/>
        </p:nvSpPr>
        <p:spPr>
          <a:xfrm>
            <a:off x="6048108" y="32773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1.4</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extLst>
      <p:ext uri="{BB962C8B-B14F-4D97-AF65-F5344CB8AC3E}">
        <p14:creationId xmlns:p14="http://schemas.microsoft.com/office/powerpoint/2010/main" val="3003051939"/>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a:t>
            </a:r>
            <a:r>
              <a:rPr lang="zh-CN" altLang="en-US" dirty="0"/>
              <a:t>人耳听觉特性</a:t>
            </a:r>
          </a:p>
        </p:txBody>
      </p:sp>
      <p:sp>
        <p:nvSpPr>
          <p:cNvPr id="18" name="文本占位符 6"/>
          <p:cNvSpPr txBox="1">
            <a:spLocks/>
          </p:cNvSpPr>
          <p:nvPr/>
        </p:nvSpPr>
        <p:spPr>
          <a:xfrm>
            <a:off x="460375" y="1600994"/>
            <a:ext cx="9753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声波通过人耳转化成听觉神经中的神经脉冲信号，传到人脑中的听觉中枢，引起听觉。因此，人们对声音的判别主要是由人耳感官的结构、特性造成</a:t>
            </a:r>
            <a:r>
              <a:rPr lang="zh-CN" altLang="en-US" dirty="0" smtClean="0">
                <a:solidFill>
                  <a:schemeClr val="tx1"/>
                </a:solidFill>
              </a:rPr>
              <a:t>的。</a:t>
            </a:r>
            <a:endParaRPr lang="en-US" altLang="zh-CN" dirty="0" smtClean="0">
              <a:solidFill>
                <a:schemeClr val="tx1"/>
              </a:solidFill>
            </a:endParaRPr>
          </a:p>
          <a:p>
            <a:r>
              <a:rPr lang="zh-CN" altLang="en-US" dirty="0" smtClean="0">
                <a:solidFill>
                  <a:srgbClr val="FF0000"/>
                </a:solidFill>
              </a:rPr>
              <a:t>听觉形成的机理</a:t>
            </a:r>
            <a:r>
              <a:rPr lang="zh-CN" altLang="en-US" dirty="0">
                <a:solidFill>
                  <a:srgbClr val="FF0000"/>
                </a:solidFill>
              </a:rPr>
              <a:t>过程</a:t>
            </a:r>
            <a:r>
              <a:rPr lang="zh-CN" altLang="en-US" dirty="0">
                <a:solidFill>
                  <a:schemeClr val="tx1"/>
                </a:solidFill>
              </a:rPr>
              <a:t>是由声源振动发出的声波，通过外耳道、鼓膜和小听骨的传导，引起耳蜗中淋巴液和基底膜的振动，并转换成电信号，由神经元编码形成脉冲序列，通过神经系统传递到大脑皮层中的听觉中枢，产生听觉，从而感受到</a:t>
            </a:r>
            <a:r>
              <a:rPr lang="zh-CN" altLang="en-US" dirty="0" smtClean="0">
                <a:solidFill>
                  <a:schemeClr val="tx1"/>
                </a:solidFill>
              </a:rPr>
              <a:t>声音。</a:t>
            </a:r>
            <a:endParaRPr lang="en-US" altLang="zh-CN" dirty="0" smtClean="0">
              <a:solidFill>
                <a:schemeClr val="tx1"/>
              </a:solidFill>
            </a:endParaRPr>
          </a:p>
          <a:p>
            <a:r>
              <a:rPr lang="zh-CN" altLang="zh-CN" dirty="0"/>
              <a:t>人耳主要有外耳、中耳和内耳三部分</a:t>
            </a:r>
            <a:r>
              <a:rPr lang="zh-CN" altLang="zh-CN" dirty="0" smtClean="0"/>
              <a:t>组成</a:t>
            </a:r>
            <a:r>
              <a:rPr lang="zh-CN" altLang="en-US" dirty="0" smtClean="0"/>
              <a:t>。</a:t>
            </a:r>
            <a:endParaRPr lang="en-US" altLang="zh-CN"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01288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1.4.1</a:t>
            </a:r>
            <a:r>
              <a:rPr lang="zh-CN" altLang="en-US" dirty="0"/>
              <a:t>人耳的听觉系统</a:t>
            </a:r>
          </a:p>
        </p:txBody>
      </p:sp>
      <p:sp>
        <p:nvSpPr>
          <p:cNvPr id="18" name="文本占位符 6"/>
          <p:cNvSpPr txBox="1">
            <a:spLocks/>
          </p:cNvSpPr>
          <p:nvPr/>
        </p:nvSpPr>
        <p:spPr>
          <a:xfrm>
            <a:off x="460375" y="1600994"/>
            <a:ext cx="7162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人耳主要有外耳、中耳和内耳三部分组成</a:t>
            </a:r>
            <a:r>
              <a:rPr lang="zh-CN" altLang="en-US" dirty="0" smtClean="0">
                <a:solidFill>
                  <a:schemeClr val="tx1"/>
                </a:solidFill>
              </a:rPr>
              <a:t>。</a:t>
            </a:r>
            <a:endParaRPr lang="en-US" altLang="zh-CN" dirty="0" smtClean="0">
              <a:solidFill>
                <a:schemeClr val="tx1"/>
              </a:solidFill>
            </a:endParaRPr>
          </a:p>
          <a:p>
            <a:r>
              <a:rPr lang="zh-CN" altLang="zh-CN" sz="1800" dirty="0">
                <a:solidFill>
                  <a:srgbClr val="FF0000"/>
                </a:solidFill>
              </a:rPr>
              <a:t>外耳</a:t>
            </a:r>
            <a:r>
              <a:rPr lang="zh-CN" altLang="zh-CN" sz="1800" dirty="0"/>
              <a:t>由最外面的耳廓、外耳道组成，到鼓膜为止</a:t>
            </a:r>
            <a:r>
              <a:rPr lang="zh-CN" altLang="zh-CN" sz="1800" dirty="0" smtClean="0"/>
              <a:t>。</a:t>
            </a:r>
            <a:endParaRPr lang="en-US" altLang="zh-CN" sz="1800" dirty="0" smtClean="0"/>
          </a:p>
          <a:p>
            <a:r>
              <a:rPr lang="zh-CN" altLang="zh-CN" sz="1800" dirty="0" smtClean="0">
                <a:solidFill>
                  <a:srgbClr val="FF0000"/>
                </a:solidFill>
              </a:rPr>
              <a:t>耳廓</a:t>
            </a:r>
            <a:r>
              <a:rPr lang="zh-CN" altLang="zh-CN" sz="1800" dirty="0" smtClean="0"/>
              <a:t>呈</a:t>
            </a:r>
            <a:r>
              <a:rPr lang="zh-CN" altLang="zh-CN" sz="1800" dirty="0"/>
              <a:t>不对称形。耳廓主要起收集声音和使耳道与空气之间阻抗匹配作用，从而使更多的声音能进入耳道</a:t>
            </a:r>
            <a:r>
              <a:rPr lang="zh-CN" altLang="zh-CN" sz="1800" dirty="0" smtClean="0"/>
              <a:t>。</a:t>
            </a:r>
            <a:r>
              <a:rPr lang="zh-CN" altLang="zh-CN" sz="1800" dirty="0"/>
              <a:t>耳廓的形状能使不同方向来的高频声具有不同的反射情况</a:t>
            </a:r>
            <a:r>
              <a:rPr lang="zh-CN" altLang="zh-CN" sz="1800" dirty="0" smtClean="0"/>
              <a:t>，对</a:t>
            </a:r>
            <a:r>
              <a:rPr lang="zh-CN" altLang="zh-CN" sz="1800" dirty="0"/>
              <a:t>高频声声源产生定位作用，尤其对区分来自前、后方的声音起着重要</a:t>
            </a:r>
            <a:r>
              <a:rPr lang="zh-CN" altLang="zh-CN" sz="1800" dirty="0" smtClean="0"/>
              <a:t>作用</a:t>
            </a:r>
            <a:r>
              <a:rPr lang="zh-CN" altLang="en-US" sz="1800" dirty="0" smtClean="0"/>
              <a:t>。</a:t>
            </a:r>
            <a:endParaRPr lang="en-US" altLang="zh-CN" sz="1800" dirty="0" smtClean="0"/>
          </a:p>
          <a:p>
            <a:r>
              <a:rPr lang="zh-CN" altLang="zh-CN" sz="1800" dirty="0">
                <a:solidFill>
                  <a:srgbClr val="FF0000"/>
                </a:solidFill>
              </a:rPr>
              <a:t>外耳道</a:t>
            </a:r>
            <a:r>
              <a:rPr lang="zh-CN" altLang="zh-CN" sz="1800" dirty="0"/>
              <a:t>是一直径约</a:t>
            </a:r>
            <a:r>
              <a:rPr lang="en-US" altLang="zh-CN" sz="1800" dirty="0"/>
              <a:t>0.5cm</a:t>
            </a:r>
            <a:r>
              <a:rPr lang="zh-CN" altLang="zh-CN" sz="1800" dirty="0"/>
              <a:t>，长约</a:t>
            </a:r>
            <a:r>
              <a:rPr lang="en-US" altLang="zh-CN" sz="1800" dirty="0"/>
              <a:t>2.5cm</a:t>
            </a:r>
            <a:r>
              <a:rPr lang="zh-CN" altLang="zh-CN" sz="1800" dirty="0"/>
              <a:t>的一端以鼓膜为封闭的圆管。其作用是将声波传导到鼓膜，从而使鼓膜在声波激励下振动。外耳道相当于一个声管，它具有共鸣特性，它的自然谐振频率约为</a:t>
            </a:r>
            <a:r>
              <a:rPr lang="en-US" altLang="zh-CN" sz="1800" dirty="0"/>
              <a:t>3000HZ</a:t>
            </a:r>
            <a:r>
              <a:rPr lang="zh-CN" altLang="zh-CN" sz="1800" dirty="0"/>
              <a:t>。由于外耳道的共鸣以及人头对声音反射、衍射现象的影响，使人耳对</a:t>
            </a:r>
            <a:r>
              <a:rPr lang="en-US" altLang="zh-CN" sz="1800" dirty="0"/>
              <a:t>3000Hz</a:t>
            </a:r>
            <a:r>
              <a:rPr lang="zh-CN" altLang="zh-CN" sz="1800" dirty="0"/>
              <a:t>左右的声波的感觉灵敏度特别</a:t>
            </a:r>
            <a:r>
              <a:rPr lang="zh-CN" altLang="zh-CN" sz="1800" dirty="0" smtClean="0"/>
              <a:t>高</a:t>
            </a:r>
            <a:r>
              <a:rPr lang="zh-CN" altLang="en-US" sz="1800" dirty="0" smtClean="0"/>
              <a:t>。</a:t>
            </a:r>
            <a:endParaRPr lang="en-US" altLang="zh-CN" sz="1800"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6" name="直接连接符 5"/>
          <p:cNvCxnSpPr/>
          <p:nvPr/>
        </p:nvCxnSpPr>
        <p:spPr>
          <a:xfrm>
            <a:off x="7851775" y="1637128"/>
            <a:ext cx="17707" cy="4332956"/>
          </a:xfrm>
          <a:prstGeom prst="line">
            <a:avLst/>
          </a:prstGeom>
          <a:noFill/>
          <a:ln w="28575" cap="flat" cmpd="sng" algn="ctr">
            <a:solidFill>
              <a:srgbClr val="A6B727"/>
            </a:solidFill>
            <a:prstDash val="sysDash"/>
            <a:miter lim="800000"/>
          </a:ln>
          <a:effectLst/>
        </p:spPr>
      </p:cxn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7042" y="2071634"/>
            <a:ext cx="3703924" cy="372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31"/>
          <p:cNvSpPr txBox="1">
            <a:spLocks noChangeArrowheads="1"/>
          </p:cNvSpPr>
          <p:nvPr/>
        </p:nvSpPr>
        <p:spPr bwMode="auto">
          <a:xfrm>
            <a:off x="9070975" y="1499844"/>
            <a:ext cx="1723549" cy="400110"/>
          </a:xfrm>
          <a:prstGeom prst="rect">
            <a:avLst/>
          </a:prstGeom>
          <a:noFill/>
          <a:ln w="9525">
            <a:noFill/>
            <a:miter lim="800000"/>
            <a:headEnd/>
            <a:tailEnd/>
          </a:ln>
          <a:effectLst/>
        </p:spPr>
        <p:txBody>
          <a:bodyPr wrap="none">
            <a:spAutoFit/>
          </a:bodyPr>
          <a:lstStyle/>
          <a:p>
            <a:r>
              <a:rPr lang="zh-CN" altLang="zh-CN" sz="2000" dirty="0"/>
              <a:t>人耳的结构图</a:t>
            </a:r>
            <a:endParaRPr kumimoji="1" lang="zh-CN" altLang="en-US" sz="2000" b="1"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871616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1.4.1</a:t>
            </a:r>
            <a:r>
              <a:rPr lang="zh-CN" altLang="en-US" dirty="0"/>
              <a:t>人耳的听觉系统</a:t>
            </a:r>
          </a:p>
        </p:txBody>
      </p:sp>
      <p:sp>
        <p:nvSpPr>
          <p:cNvPr id="18" name="文本占位符 6"/>
          <p:cNvSpPr txBox="1">
            <a:spLocks/>
          </p:cNvSpPr>
          <p:nvPr/>
        </p:nvSpPr>
        <p:spPr>
          <a:xfrm>
            <a:off x="460375" y="1600994"/>
            <a:ext cx="7162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FF0000"/>
                </a:solidFill>
              </a:rPr>
              <a:t>中耳</a:t>
            </a:r>
            <a:r>
              <a:rPr lang="zh-CN" altLang="en-US" sz="1800" dirty="0">
                <a:solidFill>
                  <a:schemeClr val="tx1"/>
                </a:solidFill>
              </a:rPr>
              <a:t>是鼓膜内侧的空腔部分，它由感觉振动的鼓膜、听骨和容纳鼓膜及听骨的中耳室组成</a:t>
            </a:r>
            <a:r>
              <a:rPr lang="zh-CN" altLang="en-US" sz="1800" dirty="0" smtClean="0">
                <a:solidFill>
                  <a:schemeClr val="tx1"/>
                </a:solidFill>
              </a:rPr>
              <a:t>。</a:t>
            </a:r>
            <a:endParaRPr lang="en-US" altLang="zh-CN" sz="1800" dirty="0" smtClean="0"/>
          </a:p>
          <a:p>
            <a:r>
              <a:rPr lang="zh-CN" altLang="zh-CN" sz="1800" dirty="0">
                <a:solidFill>
                  <a:srgbClr val="FF0000"/>
                </a:solidFill>
              </a:rPr>
              <a:t>鼓膜</a:t>
            </a:r>
            <a:r>
              <a:rPr lang="zh-CN" altLang="zh-CN" sz="1800" dirty="0"/>
              <a:t>的面积约为</a:t>
            </a:r>
            <a:r>
              <a:rPr lang="en-US" altLang="zh-CN" sz="1800" dirty="0"/>
              <a:t>0.8cm</a:t>
            </a:r>
            <a:r>
              <a:rPr lang="zh-CN" altLang="zh-CN" sz="1800" dirty="0"/>
              <a:t>，厚度约为</a:t>
            </a:r>
            <a:r>
              <a:rPr lang="en-US" altLang="zh-CN" sz="1800" dirty="0"/>
              <a:t>0.1mm</a:t>
            </a:r>
            <a:r>
              <a:rPr lang="zh-CN" altLang="zh-CN" sz="1800" dirty="0"/>
              <a:t>，是一个浅锥形的软膜，它的顶点朝向中耳</a:t>
            </a:r>
            <a:r>
              <a:rPr lang="zh-CN" altLang="zh-CN" sz="1800" dirty="0" smtClean="0"/>
              <a:t>内部</a:t>
            </a:r>
            <a:r>
              <a:rPr lang="zh-CN" altLang="en-US" sz="1800" dirty="0" smtClean="0"/>
              <a:t>，</a:t>
            </a:r>
            <a:r>
              <a:rPr lang="zh-CN" altLang="zh-CN" sz="1800" dirty="0"/>
              <a:t>鼓膜的振动</a:t>
            </a:r>
            <a:r>
              <a:rPr lang="zh-CN" altLang="zh-CN" sz="1800" dirty="0" smtClean="0"/>
              <a:t>推动听骨</a:t>
            </a:r>
            <a:r>
              <a:rPr lang="zh-CN" altLang="zh-CN" sz="1800" dirty="0"/>
              <a:t>运动</a:t>
            </a:r>
            <a:r>
              <a:rPr lang="zh-CN" altLang="en-US" sz="1800" dirty="0" smtClean="0"/>
              <a:t>。</a:t>
            </a:r>
            <a:endParaRPr lang="en-US" altLang="zh-CN" sz="1800" dirty="0" smtClean="0"/>
          </a:p>
          <a:p>
            <a:r>
              <a:rPr lang="zh-CN" altLang="en-US" sz="1800" dirty="0">
                <a:solidFill>
                  <a:srgbClr val="FF0000"/>
                </a:solidFill>
              </a:rPr>
              <a:t>听骨</a:t>
            </a:r>
            <a:r>
              <a:rPr lang="zh-CN" altLang="en-US" sz="1800" dirty="0" smtClean="0">
                <a:solidFill>
                  <a:schemeClr val="tx1"/>
                </a:solidFill>
              </a:rPr>
              <a:t>就是指位于</a:t>
            </a:r>
            <a:r>
              <a:rPr lang="zh-CN" altLang="en-US" sz="1800" dirty="0">
                <a:solidFill>
                  <a:schemeClr val="tx1"/>
                </a:solidFill>
              </a:rPr>
              <a:t>中耳室中三块互相连接的小骨头。这三块小骨头分别叫锤骨、砧骨和镫骨，它们起杠杆放大作用，将鼓膜的振动传到内耳入口处的椭圆窗膜上</a:t>
            </a:r>
            <a:r>
              <a:rPr lang="zh-CN" altLang="en-US" sz="1800" dirty="0" smtClean="0"/>
              <a:t>。</a:t>
            </a:r>
            <a:r>
              <a:rPr lang="zh-CN" altLang="zh-CN" sz="1800" dirty="0"/>
              <a:t>听小骨上附有能对强声起反射作用的肌肉，使强声减低后再传入内耳，起到保护内耳的</a:t>
            </a:r>
            <a:r>
              <a:rPr lang="zh-CN" altLang="zh-CN" sz="1800" dirty="0" smtClean="0"/>
              <a:t>作用</a:t>
            </a:r>
            <a:r>
              <a:rPr lang="zh-CN" altLang="en-US" sz="1800" dirty="0" smtClean="0"/>
              <a:t>。</a:t>
            </a:r>
            <a:endParaRPr lang="en-US" altLang="zh-CN" sz="1800" dirty="0" smtClean="0"/>
          </a:p>
          <a:p>
            <a:r>
              <a:rPr lang="zh-CN" altLang="zh-CN" sz="1800" dirty="0" smtClean="0">
                <a:solidFill>
                  <a:srgbClr val="FF0000"/>
                </a:solidFill>
              </a:rPr>
              <a:t>中耳室</a:t>
            </a:r>
            <a:r>
              <a:rPr lang="zh-CN" altLang="zh-CN" sz="1800" dirty="0" smtClean="0"/>
              <a:t>，也叫鼓室</a:t>
            </a:r>
            <a:r>
              <a:rPr lang="zh-CN" altLang="zh-CN" sz="1800" dirty="0"/>
              <a:t>，其内充满了空气，体积约为</a:t>
            </a:r>
            <a:r>
              <a:rPr lang="en-US" altLang="zh-CN" sz="1800" dirty="0"/>
              <a:t>2 cm</a:t>
            </a:r>
            <a:r>
              <a:rPr lang="en-US" altLang="zh-CN" sz="1800" baseline="30000" dirty="0"/>
              <a:t>3</a:t>
            </a:r>
            <a:r>
              <a:rPr lang="zh-CN" altLang="zh-CN" sz="1800" dirty="0"/>
              <a:t>，它通过欧氏管与鼻腔相连。平时欧氏管封闭，当鼓膜内外的压力失去平衡时，欧氏管打开，从而形成了一个沟通鼓室和鼻腔的大气通道，以宣泄鼓室内压强的剧增，使鼓膜内外气压恢复</a:t>
            </a:r>
            <a:r>
              <a:rPr lang="zh-CN" altLang="zh-CN" sz="1800" dirty="0" smtClean="0"/>
              <a:t>平衡</a:t>
            </a:r>
            <a:r>
              <a:rPr lang="zh-CN" altLang="en-US" sz="1800" dirty="0" smtClean="0"/>
              <a:t>。</a:t>
            </a:r>
            <a:endParaRPr lang="en-US" altLang="zh-CN" sz="1800"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6" name="直接连接符 5"/>
          <p:cNvCxnSpPr/>
          <p:nvPr/>
        </p:nvCxnSpPr>
        <p:spPr>
          <a:xfrm>
            <a:off x="7851775" y="1637128"/>
            <a:ext cx="17707" cy="4332956"/>
          </a:xfrm>
          <a:prstGeom prst="line">
            <a:avLst/>
          </a:prstGeom>
          <a:noFill/>
          <a:ln w="28575" cap="flat" cmpd="sng" algn="ctr">
            <a:solidFill>
              <a:srgbClr val="A6B727"/>
            </a:solidFill>
            <a:prstDash val="sysDash"/>
            <a:miter lim="800000"/>
          </a:ln>
          <a:effectLst/>
        </p:spPr>
      </p:cxn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7042" y="2071634"/>
            <a:ext cx="3703924" cy="372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31"/>
          <p:cNvSpPr txBox="1">
            <a:spLocks noChangeArrowheads="1"/>
          </p:cNvSpPr>
          <p:nvPr/>
        </p:nvSpPr>
        <p:spPr bwMode="auto">
          <a:xfrm>
            <a:off x="9070975" y="1499844"/>
            <a:ext cx="1723549" cy="400110"/>
          </a:xfrm>
          <a:prstGeom prst="rect">
            <a:avLst/>
          </a:prstGeom>
          <a:noFill/>
          <a:ln w="9525">
            <a:noFill/>
            <a:miter lim="800000"/>
            <a:headEnd/>
            <a:tailEnd/>
          </a:ln>
          <a:effectLst/>
        </p:spPr>
        <p:txBody>
          <a:bodyPr wrap="none">
            <a:spAutoFit/>
          </a:bodyPr>
          <a:lstStyle/>
          <a:p>
            <a:r>
              <a:rPr lang="zh-CN" altLang="zh-CN" sz="2000" dirty="0"/>
              <a:t>人耳的结构图</a:t>
            </a:r>
            <a:endParaRPr kumimoji="1" lang="zh-CN" altLang="en-US" sz="2000" b="1"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2494606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1.4.1</a:t>
            </a:r>
            <a:r>
              <a:rPr lang="zh-CN" altLang="en-US" dirty="0"/>
              <a:t>人耳的听觉系统</a:t>
            </a:r>
          </a:p>
        </p:txBody>
      </p:sp>
      <p:sp>
        <p:nvSpPr>
          <p:cNvPr id="18" name="文本占位符 6"/>
          <p:cNvSpPr txBox="1">
            <a:spLocks/>
          </p:cNvSpPr>
          <p:nvPr/>
        </p:nvSpPr>
        <p:spPr>
          <a:xfrm>
            <a:off x="460375" y="1600994"/>
            <a:ext cx="7162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FF0000"/>
                </a:solidFill>
              </a:rPr>
              <a:t>内耳</a:t>
            </a:r>
            <a:r>
              <a:rPr lang="zh-CN" altLang="en-US" sz="1800" dirty="0">
                <a:solidFill>
                  <a:schemeClr val="tx1"/>
                </a:solidFill>
              </a:rPr>
              <a:t>是听觉的主要部分，由耳蜗等组成，其作用是对穿入的声波进行分析，将声能变换成神经能传入人脑的听觉中枢</a:t>
            </a:r>
            <a:r>
              <a:rPr lang="zh-CN" altLang="en-US" sz="1800" dirty="0" smtClean="0">
                <a:solidFill>
                  <a:schemeClr val="tx1"/>
                </a:solidFill>
              </a:rPr>
              <a:t>。</a:t>
            </a:r>
            <a:endParaRPr lang="en-US" altLang="zh-CN" sz="1800" dirty="0" smtClean="0"/>
          </a:p>
          <a:p>
            <a:r>
              <a:rPr lang="zh-CN" altLang="en-US" sz="1800" dirty="0">
                <a:solidFill>
                  <a:srgbClr val="FF0000"/>
                </a:solidFill>
              </a:rPr>
              <a:t>耳蜗</a:t>
            </a:r>
            <a:r>
              <a:rPr lang="zh-CN" altLang="en-US" sz="1800" dirty="0">
                <a:solidFill>
                  <a:schemeClr val="tx1"/>
                </a:solidFill>
              </a:rPr>
              <a:t>的外形有点象蜗牛壳，它是卷曲了</a:t>
            </a:r>
            <a:r>
              <a:rPr lang="en-US" altLang="zh-CN" sz="1800" dirty="0">
                <a:solidFill>
                  <a:schemeClr val="tx1"/>
                </a:solidFill>
              </a:rPr>
              <a:t>2.75</a:t>
            </a:r>
            <a:r>
              <a:rPr lang="zh-CN" altLang="en-US" sz="1800" dirty="0">
                <a:solidFill>
                  <a:schemeClr val="tx1"/>
                </a:solidFill>
              </a:rPr>
              <a:t>圈的螺旋形骨质小管。小管是中空的，是神经纤维的通道。耳蜗内充满了淋巴液。耳蜗中间有骨质层和基底膜把它隔成两半，分别为前庭阶和耳鼓阶</a:t>
            </a:r>
            <a:r>
              <a:rPr lang="zh-CN" altLang="en-US" sz="1800" dirty="0" smtClean="0"/>
              <a:t>。</a:t>
            </a:r>
            <a:endParaRPr lang="en-US" altLang="zh-CN" sz="1800"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6" name="直接连接符 5"/>
          <p:cNvCxnSpPr/>
          <p:nvPr/>
        </p:nvCxnSpPr>
        <p:spPr>
          <a:xfrm>
            <a:off x="7851775" y="1637128"/>
            <a:ext cx="17707" cy="4332956"/>
          </a:xfrm>
          <a:prstGeom prst="line">
            <a:avLst/>
          </a:prstGeom>
          <a:noFill/>
          <a:ln w="28575" cap="flat" cmpd="sng" algn="ctr">
            <a:solidFill>
              <a:srgbClr val="A6B727"/>
            </a:solidFill>
            <a:prstDash val="sysDash"/>
            <a:miter lim="800000"/>
          </a:ln>
          <a:effectLst/>
        </p:spPr>
      </p:cxn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7042" y="2071634"/>
            <a:ext cx="3703924" cy="372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31"/>
          <p:cNvSpPr txBox="1">
            <a:spLocks noChangeArrowheads="1"/>
          </p:cNvSpPr>
          <p:nvPr/>
        </p:nvSpPr>
        <p:spPr bwMode="auto">
          <a:xfrm>
            <a:off x="9070975" y="1499844"/>
            <a:ext cx="1723549" cy="400110"/>
          </a:xfrm>
          <a:prstGeom prst="rect">
            <a:avLst/>
          </a:prstGeom>
          <a:noFill/>
          <a:ln w="9525">
            <a:noFill/>
            <a:miter lim="800000"/>
            <a:headEnd/>
            <a:tailEnd/>
          </a:ln>
          <a:effectLst/>
        </p:spPr>
        <p:txBody>
          <a:bodyPr wrap="none">
            <a:spAutoFit/>
          </a:bodyPr>
          <a:lstStyle/>
          <a:p>
            <a:r>
              <a:rPr lang="zh-CN" altLang="zh-CN" sz="2000" dirty="0"/>
              <a:t>人耳的结构图</a:t>
            </a:r>
            <a:endParaRPr kumimoji="1" lang="zh-CN" altLang="en-US" sz="2000" b="1"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24857752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zh-CN" sz="2400" dirty="0"/>
              <a:t>耳蜗的工作过程</a:t>
            </a:r>
            <a:endParaRPr lang="zh-CN" altLang="en-US" dirty="0"/>
          </a:p>
        </p:txBody>
      </p:sp>
      <p:sp>
        <p:nvSpPr>
          <p:cNvPr id="18" name="文本占位符 6"/>
          <p:cNvSpPr txBox="1">
            <a:spLocks/>
          </p:cNvSpPr>
          <p:nvPr/>
        </p:nvSpPr>
        <p:spPr>
          <a:xfrm>
            <a:off x="460375" y="1448594"/>
            <a:ext cx="7162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1600" dirty="0" smtClean="0"/>
              <a:t>当</a:t>
            </a:r>
            <a:r>
              <a:rPr lang="zh-CN" altLang="zh-CN" sz="1600" dirty="0"/>
              <a:t>声波引起</a:t>
            </a:r>
            <a:r>
              <a:rPr lang="zh-CN" altLang="zh-CN" sz="1600" dirty="0">
                <a:solidFill>
                  <a:srgbClr val="FF0000"/>
                </a:solidFill>
              </a:rPr>
              <a:t>听骨的振动</a:t>
            </a:r>
            <a:r>
              <a:rPr lang="zh-CN" altLang="zh-CN" sz="1600" dirty="0"/>
              <a:t>，并通过卵形窗膜使淋巴液运动传到</a:t>
            </a:r>
            <a:r>
              <a:rPr lang="zh-CN" altLang="zh-CN" sz="1600" dirty="0">
                <a:solidFill>
                  <a:srgbClr val="FF0000"/>
                </a:solidFill>
              </a:rPr>
              <a:t>基底膜</a:t>
            </a:r>
            <a:r>
              <a:rPr lang="zh-CN" altLang="zh-CN" sz="1600" dirty="0"/>
              <a:t>上时，会使基底膜上与该声音频率相应的部分产生</a:t>
            </a:r>
            <a:r>
              <a:rPr lang="zh-CN" altLang="zh-CN" sz="1600" dirty="0">
                <a:solidFill>
                  <a:srgbClr val="FF0000"/>
                </a:solidFill>
              </a:rPr>
              <a:t>共振</a:t>
            </a:r>
            <a:r>
              <a:rPr lang="zh-CN" altLang="zh-CN" sz="1600" dirty="0"/>
              <a:t>。当入射声音频率低时，振动向耳蜗深处传播，激励深处的基底膜共振；当入射声音频率较高时，振动会中途衰减，只有靠近耳鼓室的基底膜共振</a:t>
            </a:r>
            <a:r>
              <a:rPr lang="zh-CN" altLang="zh-CN" sz="1600" dirty="0" smtClean="0"/>
              <a:t>。</a:t>
            </a:r>
            <a:endParaRPr lang="en-US" altLang="zh-CN" sz="1600" dirty="0" smtClean="0"/>
          </a:p>
          <a:p>
            <a:r>
              <a:rPr lang="zh-CN" altLang="zh-CN" sz="1600" dirty="0" smtClean="0"/>
              <a:t>对应</a:t>
            </a:r>
            <a:r>
              <a:rPr lang="zh-CN" altLang="zh-CN" sz="1600" dirty="0"/>
              <a:t>于每一个频率，基底膜上都有一个共振点，而不同频率的声音引起基底膜振动的最大振幅位置是不同的，这表明它对频率有一种分析作用</a:t>
            </a:r>
            <a:r>
              <a:rPr lang="zh-CN" altLang="zh-CN" sz="1600" dirty="0" smtClean="0"/>
              <a:t>。在</a:t>
            </a:r>
            <a:r>
              <a:rPr lang="zh-CN" altLang="zh-CN" sz="1600" dirty="0"/>
              <a:t>基底膜上分布着大量的神经末梢元——毛细胞，它们在基底膜振动作用下会发生变形，形成神经脉冲信号，并通过听觉传导神经传至大脑听觉中枢，进一步进行分析，从而使人听到声音，声压越大，被激发的神经脉冲信号数也大，从而使人感到的响度越大</a:t>
            </a:r>
            <a:r>
              <a:rPr lang="zh-CN" altLang="zh-CN" sz="1600" dirty="0" smtClean="0"/>
              <a:t>。</a:t>
            </a:r>
            <a:endParaRPr lang="en-US" altLang="zh-CN" sz="1600" dirty="0" smtClean="0"/>
          </a:p>
          <a:p>
            <a:r>
              <a:rPr lang="zh-CN" altLang="zh-CN" sz="1600" dirty="0" smtClean="0"/>
              <a:t>若</a:t>
            </a:r>
            <a:r>
              <a:rPr lang="zh-CN" altLang="zh-CN" sz="1600" dirty="0"/>
              <a:t>长期在强声压级作用下工作，毛细胞会因为拉伸应力而疲劳以至损坏，这种损坏是不可能恢复的</a:t>
            </a:r>
            <a:r>
              <a:rPr lang="zh-CN" altLang="zh-CN" sz="1600" dirty="0" smtClean="0"/>
              <a:t>。</a:t>
            </a:r>
            <a:endParaRPr lang="zh-CN" altLang="zh-CN" sz="1600" dirty="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6" name="直接连接符 5"/>
          <p:cNvCxnSpPr/>
          <p:nvPr/>
        </p:nvCxnSpPr>
        <p:spPr>
          <a:xfrm>
            <a:off x="7851775" y="1637128"/>
            <a:ext cx="17707" cy="4332956"/>
          </a:xfrm>
          <a:prstGeom prst="line">
            <a:avLst/>
          </a:prstGeom>
          <a:noFill/>
          <a:ln w="28575" cap="flat" cmpd="sng" algn="ctr">
            <a:solidFill>
              <a:srgbClr val="A6B727"/>
            </a:solidFill>
            <a:prstDash val="sysDash"/>
            <a:miter lim="800000"/>
          </a:ln>
          <a:effectLst/>
        </p:spPr>
      </p:cxnSp>
      <p:sp>
        <p:nvSpPr>
          <p:cNvPr id="9" name="Text Box 31"/>
          <p:cNvSpPr txBox="1">
            <a:spLocks noChangeArrowheads="1"/>
          </p:cNvSpPr>
          <p:nvPr/>
        </p:nvSpPr>
        <p:spPr bwMode="auto">
          <a:xfrm>
            <a:off x="9177074" y="2058194"/>
            <a:ext cx="1980029" cy="400110"/>
          </a:xfrm>
          <a:prstGeom prst="rect">
            <a:avLst/>
          </a:prstGeom>
          <a:noFill/>
          <a:ln w="9525">
            <a:noFill/>
            <a:miter lim="800000"/>
            <a:headEnd/>
            <a:tailEnd/>
          </a:ln>
          <a:effectLst/>
        </p:spPr>
        <p:txBody>
          <a:bodyPr wrap="none">
            <a:spAutoFit/>
          </a:bodyPr>
          <a:lstStyle/>
          <a:p>
            <a:r>
              <a:rPr lang="zh-CN" altLang="zh-CN" sz="2000" dirty="0"/>
              <a:t>耳蜗的工作过程</a:t>
            </a:r>
            <a:endParaRPr kumimoji="1" lang="zh-CN" altLang="en-US" sz="2000" b="1" dirty="0">
              <a:solidFill>
                <a:schemeClr val="tx1">
                  <a:lumMod val="65000"/>
                  <a:lumOff val="35000"/>
                </a:schemeClr>
              </a:solidFill>
              <a:latin typeface="+mj-ea"/>
              <a:ea typeface="+mj-ea"/>
            </a:endParaRPr>
          </a:p>
        </p:txBody>
      </p:sp>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353" t="5908" r="6737" b="1099"/>
          <a:stretch/>
        </p:blipFill>
        <p:spPr bwMode="auto">
          <a:xfrm>
            <a:off x="7869482" y="2820194"/>
            <a:ext cx="4338735" cy="2669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99275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1.4.1</a:t>
            </a:r>
            <a:r>
              <a:rPr lang="zh-CN" altLang="en-US" dirty="0"/>
              <a:t>人耳的听觉系统</a:t>
            </a:r>
          </a:p>
        </p:txBody>
      </p:sp>
      <p:sp>
        <p:nvSpPr>
          <p:cNvPr id="18" name="文本占位符 6"/>
          <p:cNvSpPr txBox="1">
            <a:spLocks/>
          </p:cNvSpPr>
          <p:nvPr/>
        </p:nvSpPr>
        <p:spPr>
          <a:xfrm>
            <a:off x="495229" y="2896394"/>
            <a:ext cx="7162800" cy="22860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solidFill>
                  <a:schemeClr val="tx1"/>
                </a:solidFill>
              </a:rPr>
              <a:t>声音还可以通过颅骨的振动使内耳液体运动，这一传导途径称骨传导。颅骨的振动可由振源直接引起，也可由极强声压级的声波引起，还可由身体组织和骨骼结构把身体其他部分</a:t>
            </a:r>
            <a:r>
              <a:rPr lang="zh-CN" altLang="en-US" dirty="0">
                <a:solidFill>
                  <a:schemeClr val="tx1"/>
                </a:solidFill>
              </a:rPr>
              <a:t>受到</a:t>
            </a:r>
            <a:r>
              <a:rPr lang="zh-CN" altLang="en-US" sz="1800" dirty="0">
                <a:solidFill>
                  <a:schemeClr val="tx1"/>
                </a:solidFill>
              </a:rPr>
              <a:t>的振动传至颅骨。在以空气为介质时，声压级超过听阈</a:t>
            </a:r>
            <a:r>
              <a:rPr lang="en-US" altLang="zh-CN" sz="1800" dirty="0">
                <a:solidFill>
                  <a:schemeClr val="tx1"/>
                </a:solidFill>
              </a:rPr>
              <a:t>60dB</a:t>
            </a:r>
            <a:r>
              <a:rPr lang="zh-CN" altLang="en-US" sz="1800" dirty="0">
                <a:solidFill>
                  <a:schemeClr val="tx1"/>
                </a:solidFill>
              </a:rPr>
              <a:t>以上，就能由骨传导途径听到</a:t>
            </a:r>
            <a:r>
              <a:rPr lang="zh-CN" altLang="en-US" sz="1800" dirty="0" smtClean="0"/>
              <a:t>。</a:t>
            </a:r>
            <a:endParaRPr lang="en-US" altLang="zh-CN" sz="1800" dirty="0" smtClean="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cxnSp>
        <p:nvCxnSpPr>
          <p:cNvPr id="6" name="直接连接符 5"/>
          <p:cNvCxnSpPr/>
          <p:nvPr/>
        </p:nvCxnSpPr>
        <p:spPr>
          <a:xfrm>
            <a:off x="7851775" y="1637128"/>
            <a:ext cx="17707" cy="4332956"/>
          </a:xfrm>
          <a:prstGeom prst="line">
            <a:avLst/>
          </a:prstGeom>
          <a:noFill/>
          <a:ln w="28575" cap="flat" cmpd="sng" algn="ctr">
            <a:solidFill>
              <a:srgbClr val="A6B727"/>
            </a:solidFill>
            <a:prstDash val="sysDash"/>
            <a:miter lim="800000"/>
          </a:ln>
          <a:effectLst/>
        </p:spPr>
      </p:cxn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7042" y="2071634"/>
            <a:ext cx="3703924" cy="372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31"/>
          <p:cNvSpPr txBox="1">
            <a:spLocks noChangeArrowheads="1"/>
          </p:cNvSpPr>
          <p:nvPr/>
        </p:nvSpPr>
        <p:spPr bwMode="auto">
          <a:xfrm>
            <a:off x="9070975" y="1499844"/>
            <a:ext cx="1723549" cy="400110"/>
          </a:xfrm>
          <a:prstGeom prst="rect">
            <a:avLst/>
          </a:prstGeom>
          <a:noFill/>
          <a:ln w="9525">
            <a:noFill/>
            <a:miter lim="800000"/>
            <a:headEnd/>
            <a:tailEnd/>
          </a:ln>
          <a:effectLst/>
        </p:spPr>
        <p:txBody>
          <a:bodyPr wrap="none">
            <a:spAutoFit/>
          </a:bodyPr>
          <a:lstStyle/>
          <a:p>
            <a:r>
              <a:rPr lang="zh-CN" altLang="zh-CN" sz="2000" dirty="0"/>
              <a:t>人耳的结构图</a:t>
            </a:r>
            <a:endParaRPr kumimoji="1" lang="zh-CN" altLang="en-US" sz="2000" b="1" dirty="0">
              <a:solidFill>
                <a:schemeClr val="tx1">
                  <a:lumMod val="65000"/>
                  <a:lumOff val="35000"/>
                </a:schemeClr>
              </a:solidFill>
              <a:latin typeface="+mj-ea"/>
              <a:ea typeface="+mj-ea"/>
            </a:endParaRPr>
          </a:p>
        </p:txBody>
      </p:sp>
      <p:sp>
        <p:nvSpPr>
          <p:cNvPr id="14" name="文本占位符 6"/>
          <p:cNvSpPr txBox="1">
            <a:spLocks/>
          </p:cNvSpPr>
          <p:nvPr/>
        </p:nvSpPr>
        <p:spPr>
          <a:xfrm>
            <a:off x="495229" y="1499844"/>
            <a:ext cx="7162800" cy="786950"/>
          </a:xfrm>
          <a:prstGeom prst="rect">
            <a:avLst/>
          </a:prstGeom>
          <a:solidFill>
            <a:srgbClr val="1157AB"/>
          </a:solidFill>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rPr>
              <a:t>为什么自己听到自己的声音和别人听到自己的声音</a:t>
            </a:r>
            <a:r>
              <a:rPr lang="zh-CN" altLang="en-US" b="1" dirty="0" smtClean="0">
                <a:solidFill>
                  <a:schemeClr val="bg1"/>
                </a:solidFill>
              </a:rPr>
              <a:t>不一样呢？</a:t>
            </a:r>
            <a:endParaRPr lang="en-US" altLang="zh-CN" b="1" dirty="0" smtClean="0">
              <a:solidFill>
                <a:schemeClr val="bg1"/>
              </a:solidFill>
            </a:endParaRPr>
          </a:p>
        </p:txBody>
      </p:sp>
    </p:spTree>
    <p:extLst>
      <p:ext uri="{BB962C8B-B14F-4D97-AF65-F5344CB8AC3E}">
        <p14:creationId xmlns:p14="http://schemas.microsoft.com/office/powerpoint/2010/main" val="2014824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1.4.2</a:t>
            </a:r>
            <a:r>
              <a:rPr lang="zh-CN" altLang="en-US" dirty="0"/>
              <a:t>人耳听觉的感受性</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rgbClr val="FF0000"/>
                </a:solidFill>
              </a:rPr>
              <a:t>人耳可听频率</a:t>
            </a:r>
            <a:r>
              <a:rPr lang="zh-CN" altLang="zh-CN" dirty="0" smtClean="0">
                <a:solidFill>
                  <a:srgbClr val="FF0000"/>
                </a:solidFill>
              </a:rPr>
              <a:t>极限</a:t>
            </a:r>
            <a:endParaRPr lang="en-US" altLang="zh-CN" dirty="0" smtClean="0">
              <a:solidFill>
                <a:srgbClr val="FF0000"/>
              </a:solidFill>
            </a:endParaRPr>
          </a:p>
          <a:p>
            <a:r>
              <a:rPr lang="zh-CN" altLang="zh-CN" dirty="0" smtClean="0"/>
              <a:t>人</a:t>
            </a:r>
            <a:r>
              <a:rPr lang="zh-CN" altLang="zh-CN" dirty="0"/>
              <a:t>耳可听声压</a:t>
            </a:r>
            <a:r>
              <a:rPr lang="zh-CN" altLang="zh-CN" dirty="0" smtClean="0"/>
              <a:t>极限</a:t>
            </a:r>
            <a:endParaRPr lang="en-US" altLang="zh-CN" dirty="0" smtClean="0"/>
          </a:p>
          <a:p>
            <a:r>
              <a:rPr lang="zh-CN" altLang="en-US" dirty="0"/>
              <a:t>人耳最小可辨</a:t>
            </a:r>
            <a:r>
              <a:rPr lang="zh-CN" altLang="en-US" dirty="0" smtClean="0"/>
              <a:t>阈</a:t>
            </a:r>
            <a:endParaRPr lang="en-US" altLang="zh-CN" dirty="0" smtClean="0"/>
          </a:p>
        </p:txBody>
      </p:sp>
      <p:cxnSp>
        <p:nvCxnSpPr>
          <p:cNvPr id="11" name="直接连接符 10"/>
          <p:cNvCxnSpPr/>
          <p:nvPr/>
        </p:nvCxnSpPr>
        <p:spPr>
          <a:xfrm>
            <a:off x="3279775" y="1538820"/>
            <a:ext cx="17707" cy="4332956"/>
          </a:xfrm>
          <a:prstGeom prst="line">
            <a:avLst/>
          </a:prstGeom>
          <a:noFill/>
          <a:ln w="28575" cap="flat" cmpd="sng" algn="ctr">
            <a:solidFill>
              <a:srgbClr val="A6B727"/>
            </a:solidFill>
            <a:prstDash val="sysDash"/>
            <a:miter lim="800000"/>
          </a:ln>
          <a:effectLst/>
        </p:spPr>
      </p:cxnSp>
      <p:sp>
        <p:nvSpPr>
          <p:cNvPr id="12" name="文本占位符 6"/>
          <p:cNvSpPr txBox="1">
            <a:spLocks/>
          </p:cNvSpPr>
          <p:nvPr/>
        </p:nvSpPr>
        <p:spPr>
          <a:xfrm>
            <a:off x="3965575" y="1588945"/>
            <a:ext cx="7239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对于可听频率的上限，不同的人有相当大的变化，而且和声音的声压级也有关系</a:t>
            </a:r>
            <a:r>
              <a:rPr lang="zh-CN" altLang="zh-CN" dirty="0" smtClean="0"/>
              <a:t>。一般</a:t>
            </a:r>
            <a:r>
              <a:rPr lang="zh-CN" altLang="zh-CN" dirty="0"/>
              <a:t>年轻人可以听到约</a:t>
            </a:r>
            <a:r>
              <a:rPr lang="en-US" altLang="zh-CN" dirty="0"/>
              <a:t>20000Hz </a:t>
            </a:r>
            <a:r>
              <a:rPr lang="zh-CN" altLang="zh-CN" dirty="0"/>
              <a:t>，中老年人只能听到</a:t>
            </a:r>
            <a:r>
              <a:rPr lang="en-US" altLang="zh-CN" dirty="0"/>
              <a:t>12000~16000Hz </a:t>
            </a:r>
            <a:r>
              <a:rPr lang="zh-CN" altLang="en-US" dirty="0" smtClean="0"/>
              <a:t>。</a:t>
            </a:r>
            <a:endParaRPr lang="en-US" altLang="zh-CN" dirty="0" smtClean="0"/>
          </a:p>
          <a:p>
            <a:r>
              <a:rPr lang="zh-CN" altLang="zh-CN" dirty="0" smtClean="0"/>
              <a:t>最低</a:t>
            </a:r>
            <a:r>
              <a:rPr lang="zh-CN" altLang="zh-CN" dirty="0"/>
              <a:t>频率下限通常认为是</a:t>
            </a:r>
            <a:r>
              <a:rPr lang="en-US" altLang="zh-CN" dirty="0"/>
              <a:t>20Hz </a:t>
            </a:r>
            <a:r>
              <a:rPr lang="zh-CN" altLang="zh-CN" dirty="0"/>
              <a:t>，人对低于</a:t>
            </a:r>
            <a:r>
              <a:rPr lang="en-US" altLang="zh-CN" dirty="0"/>
              <a:t>20Hz </a:t>
            </a:r>
            <a:r>
              <a:rPr lang="zh-CN" altLang="zh-CN" dirty="0"/>
              <a:t>的声波感觉主要是身体的振动而不是听觉</a:t>
            </a:r>
            <a:endParaRPr lang="en-US" altLang="zh-CN" dirty="0" smtClean="0"/>
          </a:p>
        </p:txBody>
      </p:sp>
    </p:spTree>
    <p:extLst>
      <p:ext uri="{BB962C8B-B14F-4D97-AF65-F5344CB8AC3E}">
        <p14:creationId xmlns:p14="http://schemas.microsoft.com/office/powerpoint/2010/main" val="53705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1.4.2</a:t>
            </a:r>
            <a:r>
              <a:rPr lang="zh-CN" altLang="en-US" dirty="0"/>
              <a:t>人耳听觉的感受性</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solidFill>
                  <a:schemeClr val="tx1"/>
                </a:solidFill>
              </a:rPr>
              <a:t>人耳可听频率</a:t>
            </a:r>
            <a:r>
              <a:rPr lang="zh-CN" altLang="zh-CN" dirty="0" smtClean="0">
                <a:solidFill>
                  <a:schemeClr val="tx1"/>
                </a:solidFill>
              </a:rPr>
              <a:t>极限</a:t>
            </a:r>
            <a:endParaRPr lang="en-US" altLang="zh-CN" dirty="0" smtClean="0">
              <a:solidFill>
                <a:schemeClr val="tx1"/>
              </a:solidFill>
            </a:endParaRPr>
          </a:p>
          <a:p>
            <a:r>
              <a:rPr lang="zh-CN" altLang="zh-CN" dirty="0" smtClean="0">
                <a:solidFill>
                  <a:srgbClr val="FF0000"/>
                </a:solidFill>
              </a:rPr>
              <a:t>人</a:t>
            </a:r>
            <a:r>
              <a:rPr lang="zh-CN" altLang="zh-CN" dirty="0">
                <a:solidFill>
                  <a:srgbClr val="FF0000"/>
                </a:solidFill>
              </a:rPr>
              <a:t>耳可听声压</a:t>
            </a:r>
            <a:r>
              <a:rPr lang="zh-CN" altLang="zh-CN" dirty="0" smtClean="0">
                <a:solidFill>
                  <a:srgbClr val="FF0000"/>
                </a:solidFill>
              </a:rPr>
              <a:t>极限</a:t>
            </a:r>
            <a:endParaRPr lang="en-US" altLang="zh-CN" dirty="0" smtClean="0">
              <a:solidFill>
                <a:srgbClr val="FF0000"/>
              </a:solidFill>
            </a:endParaRPr>
          </a:p>
          <a:p>
            <a:r>
              <a:rPr lang="zh-CN" altLang="en-US" dirty="0"/>
              <a:t>人耳最小可辨</a:t>
            </a:r>
            <a:r>
              <a:rPr lang="zh-CN" altLang="en-US" dirty="0" smtClean="0"/>
              <a:t>阈</a:t>
            </a:r>
            <a:endParaRPr lang="en-US" altLang="zh-CN" dirty="0" smtClean="0"/>
          </a:p>
        </p:txBody>
      </p:sp>
      <p:cxnSp>
        <p:nvCxnSpPr>
          <p:cNvPr id="11" name="直接连接符 10"/>
          <p:cNvCxnSpPr/>
          <p:nvPr/>
        </p:nvCxnSpPr>
        <p:spPr>
          <a:xfrm>
            <a:off x="3279775" y="1538820"/>
            <a:ext cx="17707" cy="4332956"/>
          </a:xfrm>
          <a:prstGeom prst="line">
            <a:avLst/>
          </a:prstGeom>
          <a:noFill/>
          <a:ln w="28575" cap="flat" cmpd="sng" algn="ctr">
            <a:solidFill>
              <a:srgbClr val="A6B727"/>
            </a:solidFill>
            <a:prstDash val="sysDash"/>
            <a:miter lim="800000"/>
          </a:ln>
          <a:effectLst/>
        </p:spPr>
      </p:cxnSp>
      <p:sp>
        <p:nvSpPr>
          <p:cNvPr id="12" name="文本占位符 6"/>
          <p:cNvSpPr txBox="1">
            <a:spLocks/>
          </p:cNvSpPr>
          <p:nvPr/>
        </p:nvSpPr>
        <p:spPr>
          <a:xfrm>
            <a:off x="3965575" y="1588945"/>
            <a:ext cx="7239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人类听觉感受性有极宽的动态范围，是　</a:t>
            </a:r>
            <a:r>
              <a:rPr lang="en-US" altLang="zh-CN" dirty="0"/>
              <a:t>0</a:t>
            </a:r>
            <a:r>
              <a:rPr lang="zh-CN" altLang="en-US" dirty="0"/>
              <a:t>～</a:t>
            </a:r>
            <a:r>
              <a:rPr lang="en-US" altLang="zh-CN" dirty="0" smtClean="0"/>
              <a:t>140dB</a:t>
            </a:r>
          </a:p>
          <a:p>
            <a:r>
              <a:rPr lang="zh-CN" altLang="zh-CN" dirty="0"/>
              <a:t>在强声压作用下，人耳会有不舒服及疼痛的感觉。各人能容忍的声压级上限与其在噪声中暴露的经历有关，未经历过强噪声的人，极限约为</a:t>
            </a:r>
            <a:r>
              <a:rPr lang="en-US" altLang="zh-CN" dirty="0"/>
              <a:t>125dB </a:t>
            </a:r>
            <a:r>
              <a:rPr lang="zh-CN" altLang="zh-CN" dirty="0"/>
              <a:t>；有经常处于强噪声环境中经历的人，可达</a:t>
            </a:r>
            <a:r>
              <a:rPr lang="en-US" altLang="zh-CN" dirty="0"/>
              <a:t>135</a:t>
            </a:r>
            <a:r>
              <a:rPr lang="zh-CN" altLang="zh-CN" dirty="0"/>
              <a:t>～</a:t>
            </a:r>
            <a:r>
              <a:rPr lang="en-US" altLang="zh-CN" dirty="0"/>
              <a:t>140dB </a:t>
            </a:r>
            <a:r>
              <a:rPr lang="zh-CN" altLang="zh-CN" dirty="0"/>
              <a:t>。通常，声压级在</a:t>
            </a:r>
            <a:r>
              <a:rPr lang="en-US" altLang="zh-CN" dirty="0"/>
              <a:t>120dB </a:t>
            </a:r>
            <a:r>
              <a:rPr lang="zh-CN" altLang="zh-CN" dirty="0"/>
              <a:t>左右时，人就会感到不舒服；</a:t>
            </a:r>
            <a:r>
              <a:rPr lang="en-US" altLang="zh-CN" dirty="0"/>
              <a:t>130dB </a:t>
            </a:r>
            <a:r>
              <a:rPr lang="zh-CN" altLang="zh-CN" dirty="0"/>
              <a:t>左右耳内会有痒的感觉；达到</a:t>
            </a:r>
            <a:r>
              <a:rPr lang="en-US" altLang="zh-CN" dirty="0"/>
              <a:t>140dB </a:t>
            </a:r>
            <a:r>
              <a:rPr lang="zh-CN" altLang="zh-CN" dirty="0"/>
              <a:t>时耳内会感到疼痛；当声压级继续升高时，会造成耳内出血，甚至听觉系统的损坏</a:t>
            </a:r>
            <a:endParaRPr lang="en-US" altLang="zh-CN" dirty="0" smtClean="0"/>
          </a:p>
        </p:txBody>
      </p:sp>
    </p:spTree>
    <p:extLst>
      <p:ext uri="{BB962C8B-B14F-4D97-AF65-F5344CB8AC3E}">
        <p14:creationId xmlns:p14="http://schemas.microsoft.com/office/powerpoint/2010/main" val="3904174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1.1</a:t>
            </a:r>
            <a:r>
              <a:rPr lang="zh-CN" altLang="zh-CN" dirty="0"/>
              <a:t>声音的物理属性</a:t>
            </a:r>
            <a:endParaRPr lang="zh-CN" altLang="en-US" dirty="0">
              <a:latin typeface="Microsoft YaHei UI" pitchFamily="18" charset="0"/>
              <a:cs typeface="Microsoft YaHei UI" pitchFamily="18" charset="0"/>
            </a:endParaRP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905794"/>
            <a:ext cx="11175028" cy="1981200"/>
          </a:xfrm>
        </p:spPr>
        <p:txBody>
          <a:bodyPr>
            <a:noAutofit/>
          </a:bodyPr>
          <a:lstStyle/>
          <a:p>
            <a:pPr>
              <a:lnSpc>
                <a:spcPct val="150000"/>
              </a:lnSpc>
            </a:pPr>
            <a:r>
              <a:rPr lang="zh-CN" altLang="en-US" dirty="0" smtClean="0"/>
              <a:t>音频：通常</a:t>
            </a:r>
            <a:r>
              <a:rPr lang="zh-CN" altLang="en-US" dirty="0"/>
              <a:t>指正常人耳所能听到的，相应于正弦声波的任何频率。</a:t>
            </a:r>
          </a:p>
          <a:p>
            <a:pPr>
              <a:lnSpc>
                <a:spcPct val="150000"/>
              </a:lnSpc>
            </a:pPr>
            <a:r>
              <a:rPr lang="zh-CN" altLang="en-US" dirty="0" smtClean="0"/>
              <a:t>声音：</a:t>
            </a:r>
            <a:r>
              <a:rPr lang="zh-CN" altLang="zh-CN" dirty="0" smtClean="0"/>
              <a:t>由于</a:t>
            </a:r>
            <a:r>
              <a:rPr lang="zh-CN" altLang="zh-CN" dirty="0"/>
              <a:t>物体的振动通过介质传播并能被人的听觉器官所感知的波动现象</a:t>
            </a:r>
            <a:r>
              <a:rPr lang="zh-CN" altLang="zh-CN" dirty="0" smtClean="0"/>
              <a:t>。</a:t>
            </a:r>
            <a:r>
              <a:rPr lang="zh-CN" altLang="en-US" dirty="0"/>
              <a:t>在振动时，周围的空气分子随着振动而产生疏密变化，形成疏密波，也就是声波。当声波到达人耳位置的时候，刺激听觉神经末梢，产生神经冲动，神经冲动传给大脑，就听到声音了</a:t>
            </a:r>
          </a:p>
          <a:p>
            <a:pPr>
              <a:lnSpc>
                <a:spcPct val="150000"/>
              </a:lnSpc>
            </a:pPr>
            <a:endParaRPr lang="en-US" altLang="zh-CN" dirty="0" smtClean="0"/>
          </a:p>
          <a:p>
            <a:pPr>
              <a:lnSpc>
                <a:spcPct val="150000"/>
              </a:lnSpc>
            </a:pPr>
            <a:endParaRPr lang="zh-CN" altLang="en-US" dirty="0"/>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4975" y="4123335"/>
            <a:ext cx="3893017" cy="154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5499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9201" y="2300684"/>
            <a:ext cx="12217400" cy="13993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r>
              <a:rPr lang="en-US" altLang="zh-CN" dirty="0" smtClean="0"/>
              <a:t>1.4.3</a:t>
            </a:r>
            <a:r>
              <a:rPr lang="zh-CN" altLang="en-US" dirty="0" smtClean="0"/>
              <a:t>人</a:t>
            </a:r>
            <a:r>
              <a:rPr lang="zh-CN" altLang="en-US" dirty="0"/>
              <a:t>耳听觉的特性</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2" name="文本占位符 6"/>
          <p:cNvSpPr txBox="1">
            <a:spLocks/>
          </p:cNvSpPr>
          <p:nvPr/>
        </p:nvSpPr>
        <p:spPr>
          <a:xfrm>
            <a:off x="688975" y="2452433"/>
            <a:ext cx="10210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bg1"/>
                </a:solidFill>
              </a:rPr>
              <a:t>人耳的听觉特性主要包括掩蔽效应、双耳效应、颅骨效应、鸡尾酒会效应、回音壁效应、多普勒效应、哈斯效应等</a:t>
            </a:r>
            <a:endParaRPr lang="en-US" altLang="zh-CN" dirty="0" smtClean="0">
              <a:solidFill>
                <a:schemeClr val="bg1"/>
              </a:solidFill>
            </a:endParaRPr>
          </a:p>
        </p:txBody>
      </p:sp>
      <p:sp>
        <p:nvSpPr>
          <p:cNvPr id="6" name="矩形 5"/>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7" name="矩形 6"/>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8" name="矩形 7"/>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9" name="矩形 8"/>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0" name="矩形 9"/>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1" name="矩形 10"/>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3" name="矩形 12"/>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4" name="矩形 13"/>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5" name="矩形 14"/>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矩形 15"/>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7" name="矩形 16"/>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8" name="矩形 17"/>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3139219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掩蔽效应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2" name="文本占位符 6"/>
          <p:cNvSpPr txBox="1">
            <a:spLocks/>
          </p:cNvSpPr>
          <p:nvPr/>
        </p:nvSpPr>
        <p:spPr>
          <a:xfrm>
            <a:off x="460375" y="1753394"/>
            <a:ext cx="103632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在聆听时，一个声音的听阈因另一声音的出现而提高的现象，称为</a:t>
            </a:r>
            <a:r>
              <a:rPr lang="zh-CN" altLang="en-US" dirty="0" smtClean="0">
                <a:solidFill>
                  <a:srgbClr val="FF0000"/>
                </a:solidFill>
              </a:rPr>
              <a:t>掩蔽效应</a:t>
            </a:r>
            <a:endParaRPr lang="en-US" altLang="zh-CN" dirty="0" smtClean="0">
              <a:solidFill>
                <a:srgbClr val="FF0000"/>
              </a:solidFill>
            </a:endParaRPr>
          </a:p>
          <a:p>
            <a:r>
              <a:rPr lang="zh-CN" altLang="zh-CN" dirty="0"/>
              <a:t>假设声音</a:t>
            </a:r>
            <a:r>
              <a:rPr lang="en-US" altLang="zh-CN" dirty="0"/>
              <a:t>A</a:t>
            </a:r>
            <a:r>
              <a:rPr lang="zh-CN" altLang="zh-CN" dirty="0"/>
              <a:t>的阈值为</a:t>
            </a:r>
            <a:r>
              <a:rPr lang="en-US" altLang="zh-CN" dirty="0"/>
              <a:t>40</a:t>
            </a:r>
            <a:r>
              <a:rPr lang="zh-CN" altLang="zh-CN" dirty="0"/>
              <a:t>分贝，若同时又听见声音</a:t>
            </a:r>
            <a:r>
              <a:rPr lang="en-US" altLang="zh-CN" dirty="0"/>
              <a:t>B</a:t>
            </a:r>
            <a:r>
              <a:rPr lang="zh-CN" altLang="zh-CN" dirty="0"/>
              <a:t>，这时发现由于</a:t>
            </a:r>
            <a:r>
              <a:rPr lang="en-US" altLang="zh-CN" dirty="0"/>
              <a:t>B</a:t>
            </a:r>
            <a:r>
              <a:rPr lang="zh-CN" altLang="zh-CN" dirty="0"/>
              <a:t>的影响使</a:t>
            </a:r>
            <a:r>
              <a:rPr lang="en-US" altLang="zh-CN" dirty="0"/>
              <a:t>A</a:t>
            </a:r>
            <a:r>
              <a:rPr lang="zh-CN" altLang="zh-CN" dirty="0"/>
              <a:t>的阈值提高到</a:t>
            </a:r>
            <a:r>
              <a:rPr lang="en-US" altLang="zh-CN" dirty="0"/>
              <a:t>52</a:t>
            </a:r>
            <a:r>
              <a:rPr lang="zh-CN" altLang="zh-CN" dirty="0"/>
              <a:t>分贝，即比原来高</a:t>
            </a:r>
            <a:r>
              <a:rPr lang="en-US" altLang="zh-CN" dirty="0"/>
              <a:t>12</a:t>
            </a:r>
            <a:r>
              <a:rPr lang="zh-CN" altLang="zh-CN" dirty="0"/>
              <a:t>分贝。这个例子中，</a:t>
            </a:r>
            <a:r>
              <a:rPr lang="en-US" altLang="zh-CN" dirty="0"/>
              <a:t>B</a:t>
            </a:r>
            <a:r>
              <a:rPr lang="zh-CN" altLang="zh-CN" dirty="0"/>
              <a:t>称为掩蔽声，</a:t>
            </a:r>
            <a:r>
              <a:rPr lang="en-US" altLang="zh-CN" dirty="0"/>
              <a:t>A</a:t>
            </a:r>
            <a:r>
              <a:rPr lang="zh-CN" altLang="zh-CN" dirty="0"/>
              <a:t>称为被掩蔽声，听阈提高的分贝数称为掩蔽量，即</a:t>
            </a:r>
            <a:r>
              <a:rPr lang="en-US" altLang="zh-CN" dirty="0"/>
              <a:t>12</a:t>
            </a:r>
            <a:r>
              <a:rPr lang="zh-CN" altLang="zh-CN" dirty="0"/>
              <a:t>分贝为掩蔽量，</a:t>
            </a:r>
            <a:r>
              <a:rPr lang="en-US" altLang="zh-CN" dirty="0"/>
              <a:t>52</a:t>
            </a:r>
            <a:r>
              <a:rPr lang="zh-CN" altLang="zh-CN" dirty="0"/>
              <a:t>分贝称为掩蔽</a:t>
            </a:r>
            <a:r>
              <a:rPr lang="zh-CN" altLang="zh-CN" dirty="0" smtClean="0"/>
              <a:t>阈</a:t>
            </a:r>
            <a:endParaRPr lang="en-US" altLang="zh-CN" dirty="0"/>
          </a:p>
          <a:p>
            <a:pPr>
              <a:buFont typeface="Wingdings" pitchFamily="2" charset="2"/>
              <a:buChar char="ü"/>
            </a:pPr>
            <a:r>
              <a:rPr lang="zh-CN" altLang="en-US" sz="2000" dirty="0" smtClean="0">
                <a:solidFill>
                  <a:srgbClr val="FF0000"/>
                </a:solidFill>
                <a:latin typeface="微软雅黑" pitchFamily="34" charset="-122"/>
                <a:ea typeface="微软雅黑" pitchFamily="34" charset="-122"/>
              </a:rPr>
              <a:t>同时掩蔽</a:t>
            </a:r>
            <a:endParaRPr lang="en-US" altLang="zh-CN" sz="2000" dirty="0" smtClean="0">
              <a:solidFill>
                <a:srgbClr val="FF0000"/>
              </a:solidFill>
              <a:latin typeface="微软雅黑" pitchFamily="34" charset="-122"/>
              <a:ea typeface="微软雅黑" pitchFamily="34" charset="-122"/>
            </a:endParaRPr>
          </a:p>
          <a:p>
            <a:pPr>
              <a:buFont typeface="Wingdings" pitchFamily="2" charset="2"/>
              <a:buChar char="ü"/>
            </a:pPr>
            <a:r>
              <a:rPr lang="zh-CN" altLang="en-US" sz="2000" dirty="0" smtClean="0">
                <a:solidFill>
                  <a:srgbClr val="FF0000"/>
                </a:solidFill>
              </a:rPr>
              <a:t>非同时掩蔽</a:t>
            </a:r>
            <a:endParaRPr lang="en-US" altLang="zh-CN" dirty="0">
              <a:solidFill>
                <a:srgbClr val="FF0000"/>
              </a:solidFill>
            </a:endParaRPr>
          </a:p>
          <a:p>
            <a:r>
              <a:rPr lang="zh-CN" altLang="en-US" sz="2000" dirty="0" smtClean="0"/>
              <a:t>很多</a:t>
            </a:r>
            <a:r>
              <a:rPr lang="zh-CN" altLang="en-US" sz="2000" dirty="0"/>
              <a:t>音频压缩利用了掩蔽效应</a:t>
            </a:r>
          </a:p>
          <a:p>
            <a:endParaRPr lang="en-US" altLang="zh-CN" dirty="0" smtClean="0"/>
          </a:p>
        </p:txBody>
      </p:sp>
    </p:spTree>
    <p:extLst>
      <p:ext uri="{BB962C8B-B14F-4D97-AF65-F5344CB8AC3E}">
        <p14:creationId xmlns:p14="http://schemas.microsoft.com/office/powerpoint/2010/main" val="152545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掩蔽效应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6" name="内容占位符 1"/>
          <p:cNvSpPr>
            <a:spLocks noGrp="1"/>
          </p:cNvSpPr>
          <p:nvPr>
            <p:ph idx="1"/>
          </p:nvPr>
        </p:nvSpPr>
        <p:spPr>
          <a:xfrm>
            <a:off x="307976" y="1564278"/>
            <a:ext cx="6477000" cy="4569371"/>
          </a:xfrm>
        </p:spPr>
        <p:txBody>
          <a:bodyPr>
            <a:noAutofit/>
          </a:bodyPr>
          <a:lstStyle/>
          <a:p>
            <a:r>
              <a:rPr lang="zh-CN" altLang="en-US" sz="1800" dirty="0">
                <a:solidFill>
                  <a:srgbClr val="FF0000"/>
                </a:solidFill>
                <a:latin typeface="微软雅黑" pitchFamily="34" charset="-122"/>
                <a:ea typeface="微软雅黑" pitchFamily="34" charset="-122"/>
              </a:rPr>
              <a:t>同时</a:t>
            </a:r>
            <a:r>
              <a:rPr lang="zh-CN" altLang="en-US" sz="1800" dirty="0" smtClean="0">
                <a:solidFill>
                  <a:srgbClr val="FF0000"/>
                </a:solidFill>
                <a:latin typeface="微软雅黑" pitchFamily="34" charset="-122"/>
                <a:ea typeface="微软雅黑" pitchFamily="34" charset="-122"/>
              </a:rPr>
              <a:t>掩蔽</a:t>
            </a:r>
            <a:r>
              <a:rPr lang="zh-CN" altLang="en-US" sz="1800" dirty="0" smtClean="0">
                <a:solidFill>
                  <a:schemeClr val="tx1">
                    <a:lumMod val="85000"/>
                    <a:lumOff val="15000"/>
                  </a:schemeClr>
                </a:solidFill>
                <a:latin typeface="微软雅黑" pitchFamily="34" charset="-122"/>
                <a:ea typeface="微软雅黑" pitchFamily="34" charset="-122"/>
              </a:rPr>
              <a:t>指</a:t>
            </a:r>
            <a:r>
              <a:rPr lang="zh-CN" altLang="en-US" sz="1800" dirty="0">
                <a:solidFill>
                  <a:schemeClr val="tx1">
                    <a:lumMod val="85000"/>
                    <a:lumOff val="15000"/>
                  </a:schemeClr>
                </a:solidFill>
                <a:latin typeface="微软雅黑" pitchFamily="34" charset="-122"/>
                <a:ea typeface="微软雅黑" pitchFamily="34" charset="-122"/>
              </a:rPr>
              <a:t>一个强纯音会掩蔽在其附近同时发声的弱</a:t>
            </a:r>
            <a:r>
              <a:rPr lang="zh-CN" altLang="en-US" sz="1800" dirty="0" smtClean="0">
                <a:solidFill>
                  <a:schemeClr val="tx1">
                    <a:lumMod val="85000"/>
                    <a:lumOff val="15000"/>
                  </a:schemeClr>
                </a:solidFill>
                <a:latin typeface="微软雅黑" pitchFamily="34" charset="-122"/>
                <a:ea typeface="微软雅黑" pitchFamily="34" charset="-122"/>
              </a:rPr>
              <a:t>纯音</a:t>
            </a:r>
            <a:endParaRPr lang="en-US" altLang="zh-CN" sz="1800" dirty="0" smtClean="0">
              <a:solidFill>
                <a:schemeClr val="tx1">
                  <a:lumMod val="85000"/>
                  <a:lumOff val="15000"/>
                </a:schemeClr>
              </a:solidFill>
              <a:latin typeface="微软雅黑" pitchFamily="34" charset="-122"/>
              <a:ea typeface="微软雅黑" pitchFamily="34" charset="-122"/>
            </a:endParaRPr>
          </a:p>
          <a:p>
            <a:r>
              <a:rPr lang="zh-CN" altLang="en-US" sz="1800" dirty="0" smtClean="0">
                <a:solidFill>
                  <a:schemeClr val="tx1">
                    <a:lumMod val="85000"/>
                    <a:lumOff val="15000"/>
                  </a:schemeClr>
                </a:solidFill>
                <a:latin typeface="微软雅黑" pitchFamily="34" charset="-122"/>
                <a:ea typeface="微软雅黑" pitchFamily="34" charset="-122"/>
              </a:rPr>
              <a:t> </a:t>
            </a:r>
            <a:r>
              <a:rPr lang="en-US" altLang="zh-CN" sz="1800" dirty="0" smtClean="0"/>
              <a:t>(</a:t>
            </a:r>
            <a:r>
              <a:rPr lang="en-US" altLang="zh-CN" sz="1800" dirty="0"/>
              <a:t>1)</a:t>
            </a:r>
            <a:r>
              <a:rPr lang="zh-CN" altLang="zh-CN" sz="1800" dirty="0"/>
              <a:t>被掩蔽声的频率越接近掩蔽声，掩蔽量越大，频率相近的纯音掩蔽效果显著。</a:t>
            </a:r>
          </a:p>
          <a:p>
            <a:r>
              <a:rPr lang="en-US" altLang="zh-CN" sz="1800" dirty="0"/>
              <a:t>(2)</a:t>
            </a:r>
            <a:r>
              <a:rPr lang="zh-CN" altLang="zh-CN" sz="1800" dirty="0"/>
              <a:t>掩蔽声的声压级越高，掩蔽量越大，且掩蔽的频率范围越宽</a:t>
            </a:r>
            <a:r>
              <a:rPr lang="zh-CN" altLang="zh-CN" sz="1800" dirty="0" smtClean="0"/>
              <a:t>。实验</a:t>
            </a:r>
            <a:r>
              <a:rPr lang="zh-CN" altLang="zh-CN" sz="1800" dirty="0"/>
              <a:t>表明，掩蔽声增加</a:t>
            </a:r>
            <a:r>
              <a:rPr lang="en-US" altLang="zh-CN" sz="1800" dirty="0"/>
              <a:t>10</a:t>
            </a:r>
            <a:r>
              <a:rPr lang="zh-CN" altLang="zh-CN" sz="1800" dirty="0"/>
              <a:t>分贝，掩蔽阈也增加</a:t>
            </a:r>
            <a:r>
              <a:rPr lang="en-US" altLang="zh-CN" sz="1800" dirty="0"/>
              <a:t>10</a:t>
            </a:r>
            <a:r>
              <a:rPr lang="zh-CN" altLang="zh-CN" sz="1800" dirty="0"/>
              <a:t>分贝。两者呈线形关系，且这种关系不受频率影响，既适合于纯音，也适合复音。</a:t>
            </a:r>
          </a:p>
          <a:p>
            <a:r>
              <a:rPr lang="en-US" altLang="zh-CN" sz="1800" dirty="0"/>
              <a:t>(3)</a:t>
            </a:r>
            <a:r>
              <a:rPr lang="zh-CN" altLang="zh-CN" sz="1800" dirty="0"/>
              <a:t>掩蔽声对比其频率低的纯音掩蔽作用小，而对比其频率高的纯音掩蔽作用大。即低频声容易掩蔽高频声，而高频声较难掩蔽低频声。</a:t>
            </a:r>
          </a:p>
          <a:p>
            <a:r>
              <a:rPr lang="en-US" altLang="zh-CN" sz="1800" dirty="0"/>
              <a:t>(4)</a:t>
            </a:r>
            <a:r>
              <a:rPr lang="zh-CN" altLang="zh-CN" sz="1800" dirty="0"/>
              <a:t>一个纯音可以被另一个纯音掩蔽，也可以被一个窄带噪声掩蔽</a:t>
            </a:r>
            <a:endParaRPr lang="zh-CN" altLang="en-US" sz="1800" b="1" dirty="0">
              <a:solidFill>
                <a:schemeClr val="accent2">
                  <a:lumMod val="25000"/>
                </a:schemeClr>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0489"/>
          <a:stretch/>
        </p:blipFill>
        <p:spPr bwMode="auto">
          <a:xfrm>
            <a:off x="6790026" y="2362994"/>
            <a:ext cx="5337175" cy="3389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接连接符 7"/>
          <p:cNvCxnSpPr/>
          <p:nvPr/>
        </p:nvCxnSpPr>
        <p:spPr>
          <a:xfrm>
            <a:off x="6767268" y="1538820"/>
            <a:ext cx="17707" cy="4332956"/>
          </a:xfrm>
          <a:prstGeom prst="line">
            <a:avLst/>
          </a:prstGeom>
          <a:noFill/>
          <a:ln w="28575" cap="flat" cmpd="sng" algn="ctr">
            <a:solidFill>
              <a:srgbClr val="A6B727"/>
            </a:solidFill>
            <a:prstDash val="sysDash"/>
            <a:miter lim="800000"/>
          </a:ln>
          <a:effectLst/>
        </p:spPr>
      </p:cxnSp>
      <p:sp>
        <p:nvSpPr>
          <p:cNvPr id="9" name="Text Box 31"/>
          <p:cNvSpPr txBox="1">
            <a:spLocks noChangeArrowheads="1"/>
          </p:cNvSpPr>
          <p:nvPr/>
        </p:nvSpPr>
        <p:spPr bwMode="auto">
          <a:xfrm>
            <a:off x="9053934" y="1538820"/>
            <a:ext cx="1210588" cy="400110"/>
          </a:xfrm>
          <a:prstGeom prst="rect">
            <a:avLst/>
          </a:prstGeom>
          <a:noFill/>
          <a:ln w="9525">
            <a:noFill/>
            <a:miter lim="800000"/>
            <a:headEnd/>
            <a:tailEnd/>
          </a:ln>
          <a:effectLst/>
        </p:spPr>
        <p:txBody>
          <a:bodyPr wrap="none">
            <a:spAutoFit/>
          </a:bodyPr>
          <a:lstStyle/>
          <a:p>
            <a:r>
              <a:rPr lang="zh-CN" altLang="en-US" sz="2000" dirty="0"/>
              <a:t>同时掩蔽</a:t>
            </a:r>
          </a:p>
        </p:txBody>
      </p:sp>
    </p:spTree>
    <p:extLst>
      <p:ext uri="{BB962C8B-B14F-4D97-AF65-F5344CB8AC3E}">
        <p14:creationId xmlns:p14="http://schemas.microsoft.com/office/powerpoint/2010/main" val="4495763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掩蔽效应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6" name="内容占位符 1"/>
          <p:cNvSpPr>
            <a:spLocks noGrp="1"/>
          </p:cNvSpPr>
          <p:nvPr>
            <p:ph idx="1"/>
          </p:nvPr>
        </p:nvSpPr>
        <p:spPr>
          <a:xfrm>
            <a:off x="460374" y="1564278"/>
            <a:ext cx="6324601" cy="4569371"/>
          </a:xfrm>
        </p:spPr>
        <p:txBody>
          <a:bodyPr>
            <a:noAutofit/>
          </a:bodyPr>
          <a:lstStyle/>
          <a:p>
            <a:r>
              <a:rPr lang="zh-CN" altLang="zh-CN" sz="1800" dirty="0"/>
              <a:t>掩蔽也可以发生在两者不同时作用的条件下。被掩蔽声作用于掩蔽声之前的掩蔽称为</a:t>
            </a:r>
            <a:r>
              <a:rPr lang="zh-CN" altLang="zh-CN" sz="1800" dirty="0">
                <a:solidFill>
                  <a:srgbClr val="FF0000"/>
                </a:solidFill>
              </a:rPr>
              <a:t>后掩蔽</a:t>
            </a:r>
            <a:r>
              <a:rPr lang="zh-CN" altLang="zh-CN" sz="1800" dirty="0"/>
              <a:t>。掩蔽声作用在前，被掩蔽声作用在后的掩蔽称为</a:t>
            </a:r>
            <a:r>
              <a:rPr lang="zh-CN" altLang="zh-CN" sz="1800" dirty="0">
                <a:solidFill>
                  <a:srgbClr val="FF0000"/>
                </a:solidFill>
              </a:rPr>
              <a:t>前</a:t>
            </a:r>
            <a:r>
              <a:rPr lang="zh-CN" altLang="zh-CN" sz="1800" dirty="0" smtClean="0">
                <a:solidFill>
                  <a:srgbClr val="FF0000"/>
                </a:solidFill>
              </a:rPr>
              <a:t>掩蔽</a:t>
            </a:r>
            <a:endParaRPr lang="en-US" altLang="zh-CN" sz="1800" dirty="0" smtClean="0">
              <a:solidFill>
                <a:srgbClr val="FF0000"/>
              </a:solidFill>
            </a:endParaRPr>
          </a:p>
          <a:p>
            <a:r>
              <a:rPr lang="zh-CN" altLang="en-US" sz="1800" dirty="0">
                <a:solidFill>
                  <a:srgbClr val="FF0000"/>
                </a:solidFill>
              </a:rPr>
              <a:t>非同时掩蔽</a:t>
            </a:r>
            <a:r>
              <a:rPr lang="zh-CN" altLang="en-US" sz="1800" dirty="0"/>
              <a:t>具有如下特点：</a:t>
            </a:r>
          </a:p>
          <a:p>
            <a:pPr>
              <a:buFont typeface="Wingdings" pitchFamily="2" charset="2"/>
              <a:buChar char="ü"/>
            </a:pPr>
            <a:r>
              <a:rPr lang="en-US" altLang="zh-CN" sz="1800" dirty="0"/>
              <a:t>(1)</a:t>
            </a:r>
            <a:r>
              <a:rPr lang="zh-CN" altLang="en-US" sz="1800" dirty="0"/>
              <a:t>掩蔽声在时间上越接近被掩蔽声，听阈提高越大，即掩蔽效应越强。</a:t>
            </a:r>
          </a:p>
          <a:p>
            <a:pPr>
              <a:buFont typeface="Wingdings" pitchFamily="2" charset="2"/>
              <a:buChar char="ü"/>
            </a:pPr>
            <a:r>
              <a:rPr lang="en-US" altLang="zh-CN" sz="1800" dirty="0"/>
              <a:t>(2)</a:t>
            </a:r>
            <a:r>
              <a:rPr lang="zh-CN" altLang="en-US" sz="1800" dirty="0"/>
              <a:t>掩蔽声与被掩蔽声相距很短时，后掩蔽作用大于前掩蔽作用。</a:t>
            </a:r>
          </a:p>
          <a:p>
            <a:pPr>
              <a:buFont typeface="Wingdings" pitchFamily="2" charset="2"/>
              <a:buChar char="ü"/>
            </a:pPr>
            <a:r>
              <a:rPr lang="en-US" altLang="zh-CN" sz="1800" dirty="0"/>
              <a:t>(3)</a:t>
            </a:r>
            <a:r>
              <a:rPr lang="zh-CN" altLang="en-US" sz="1800" dirty="0"/>
              <a:t>掩蔽声强度增加时，掩蔽量并不等比例增大。</a:t>
            </a:r>
          </a:p>
          <a:p>
            <a:pPr>
              <a:buFont typeface="Wingdings" pitchFamily="2" charset="2"/>
              <a:buChar char="ü"/>
            </a:pPr>
            <a:r>
              <a:rPr lang="en-US" altLang="zh-CN" sz="1800" dirty="0"/>
              <a:t>(4)</a:t>
            </a:r>
            <a:r>
              <a:rPr lang="zh-CN" altLang="en-US" sz="1800" dirty="0"/>
              <a:t>单耳的掩蔽效应比双耳</a:t>
            </a:r>
            <a:r>
              <a:rPr lang="zh-CN" altLang="en-US" sz="1800" dirty="0" smtClean="0"/>
              <a:t>显著</a:t>
            </a:r>
            <a:endParaRPr lang="zh-CN" altLang="en-US" sz="1800" dirty="0"/>
          </a:p>
        </p:txBody>
      </p:sp>
      <p:cxnSp>
        <p:nvCxnSpPr>
          <p:cNvPr id="8" name="直接连接符 7"/>
          <p:cNvCxnSpPr/>
          <p:nvPr/>
        </p:nvCxnSpPr>
        <p:spPr>
          <a:xfrm>
            <a:off x="6937375" y="1547390"/>
            <a:ext cx="17707" cy="4332956"/>
          </a:xfrm>
          <a:prstGeom prst="line">
            <a:avLst/>
          </a:prstGeom>
          <a:noFill/>
          <a:ln w="28575" cap="flat" cmpd="sng" algn="ctr">
            <a:solidFill>
              <a:srgbClr val="A6B727"/>
            </a:solidFill>
            <a:prstDash val="sysDash"/>
            <a:miter lim="800000"/>
          </a:ln>
          <a:effectLst/>
        </p:spPr>
      </p:cxnSp>
      <p:sp>
        <p:nvSpPr>
          <p:cNvPr id="9" name="Text Box 31"/>
          <p:cNvSpPr txBox="1">
            <a:spLocks noChangeArrowheads="1"/>
          </p:cNvSpPr>
          <p:nvPr/>
        </p:nvSpPr>
        <p:spPr bwMode="auto">
          <a:xfrm>
            <a:off x="8320400" y="1719483"/>
            <a:ext cx="1467068" cy="400110"/>
          </a:xfrm>
          <a:prstGeom prst="rect">
            <a:avLst/>
          </a:prstGeom>
          <a:noFill/>
          <a:ln w="9525">
            <a:noFill/>
            <a:miter lim="800000"/>
            <a:headEnd/>
            <a:tailEnd/>
          </a:ln>
          <a:effectLst/>
        </p:spPr>
        <p:txBody>
          <a:bodyPr wrap="none">
            <a:spAutoFit/>
          </a:bodyPr>
          <a:lstStyle/>
          <a:p>
            <a:r>
              <a:rPr lang="zh-CN" altLang="en-US" sz="2000" dirty="0"/>
              <a:t>非</a:t>
            </a:r>
            <a:r>
              <a:rPr lang="zh-CN" altLang="en-US" sz="2000" dirty="0" smtClean="0"/>
              <a:t>同时掩蔽</a:t>
            </a:r>
            <a:endParaRPr lang="zh-CN" altLang="en-US" sz="20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9775" y="2591594"/>
            <a:ext cx="4876800" cy="2764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12050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掩蔽效应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9" name="Text Box 31"/>
          <p:cNvSpPr txBox="1">
            <a:spLocks noChangeArrowheads="1"/>
          </p:cNvSpPr>
          <p:nvPr/>
        </p:nvSpPr>
        <p:spPr bwMode="auto">
          <a:xfrm>
            <a:off x="4154271" y="1519428"/>
            <a:ext cx="3883457" cy="400110"/>
          </a:xfrm>
          <a:prstGeom prst="rect">
            <a:avLst/>
          </a:prstGeom>
          <a:noFill/>
          <a:ln w="9525">
            <a:noFill/>
            <a:miter lim="800000"/>
            <a:headEnd/>
            <a:tailEnd/>
          </a:ln>
          <a:effectLst/>
        </p:spPr>
        <p:txBody>
          <a:bodyPr wrap="square">
            <a:spAutoFit/>
          </a:bodyPr>
          <a:lstStyle/>
          <a:p>
            <a:r>
              <a:rPr lang="zh-CN" altLang="en-US" sz="2000" dirty="0"/>
              <a:t>时域掩蔽效应的分类及效果</a:t>
            </a:r>
          </a:p>
        </p:txBody>
      </p:sp>
      <p:graphicFrame>
        <p:nvGraphicFramePr>
          <p:cNvPr id="10" name="Group 43"/>
          <p:cNvGraphicFramePr>
            <a:graphicFrameLocks/>
          </p:cNvGraphicFramePr>
          <p:nvPr>
            <p:extLst>
              <p:ext uri="{D42A27DB-BD31-4B8C-83A1-F6EECF244321}">
                <p14:modId xmlns:p14="http://schemas.microsoft.com/office/powerpoint/2010/main" val="4052916776"/>
              </p:ext>
            </p:extLst>
          </p:nvPr>
        </p:nvGraphicFramePr>
        <p:xfrm>
          <a:off x="1725231" y="2186016"/>
          <a:ext cx="8642350" cy="4109070"/>
        </p:xfrm>
        <a:graphic>
          <a:graphicData uri="http://schemas.openxmlformats.org/drawingml/2006/table">
            <a:tbl>
              <a:tblPr/>
              <a:tblGrid>
                <a:gridCol w="1247056"/>
                <a:gridCol w="1224136"/>
                <a:gridCol w="1584176"/>
                <a:gridCol w="1164332"/>
                <a:gridCol w="3422650"/>
              </a:tblGrid>
              <a:tr h="895970">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类    别</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75000"/>
                      </a:schemeClr>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名    称</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75000"/>
                      </a:schemeClr>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掩蔽出现时间</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75000"/>
                      </a:schemeClr>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掩蔽持续</a:t>
                      </a:r>
                    </a:p>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时间</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75000"/>
                      </a:schemeClr>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效    果</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75000"/>
                      </a:schemeClr>
                    </a:solidFill>
                  </a:tcPr>
                </a:tc>
              </a:tr>
              <a:tr h="901700">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同时掩蔽</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同时掩蔽</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与掩蔽声同时</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cs typeface="Times New Roman" pitchFamily="18" charset="0"/>
                        </a:rPr>
                        <a:t>同时掩声</a:t>
                      </a:r>
                      <a:endParaRPr kumimoji="0" lang="zh-CN" altLang="en-US" sz="4000" b="1" i="0" u="none" strike="noStrike" cap="none" normalizeH="0" baseline="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在掩蔽声持续时间内，对被掩蔽声的掩盖最为明显</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r>
              <a:tr h="1409700">
                <a:tc rowSpan="2">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非</a:t>
                      </a:r>
                      <a:endParaRPr kumimoji="0" lang="en-US" altLang="zh-CN"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endParaRPr>
                    </a:p>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同时掩蔽</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超前掩蔽</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在掩蔽声之前</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en-US" altLang="zh-CN"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20ms</a:t>
                      </a:r>
                      <a:endParaRPr kumimoji="0" lang="en-US" altLang="zh-CN"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由于人耳的积累效应，被掩蔽声尚未被听到，掩蔽声已经出现，其掩盖效果很差</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r>
              <a:tr h="901700">
                <a:tc vMerge="1">
                  <a:txBody>
                    <a:bodyPr/>
                    <a:lstStyle/>
                    <a:p>
                      <a:endParaRPr lang="zh-CN" altLang="en-US"/>
                    </a:p>
                  </a:txBody>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cs typeface="Times New Roman" pitchFamily="18" charset="0"/>
                        </a:rPr>
                        <a:t>滞后掩蔽</a:t>
                      </a:r>
                      <a:endParaRPr kumimoji="0" lang="zh-CN" altLang="en-US" sz="4000" b="1" i="0" u="none" strike="noStrike" cap="none" normalizeH="0" baseline="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cs typeface="Times New Roman" pitchFamily="18" charset="0"/>
                        </a:rPr>
                        <a:t>在掩蔽声之后</a:t>
                      </a:r>
                      <a:endParaRPr kumimoji="0" lang="zh-CN" altLang="en-US" sz="4000" b="1" i="0" u="none" strike="noStrike" cap="none" normalizeH="0" baseline="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269875" marR="0" lvl="0" indent="-269875" algn="ctr" defTabSz="914400" rtl="0" eaLnBrk="1" fontAlgn="base" latinLnBrk="0" hangingPunct="1">
                        <a:lnSpc>
                          <a:spcPct val="145000"/>
                        </a:lnSpc>
                        <a:spcBef>
                          <a:spcPct val="0"/>
                        </a:spcBef>
                        <a:spcAft>
                          <a:spcPct val="0"/>
                        </a:spcAft>
                        <a:buClrTx/>
                        <a:buSzPct val="75000"/>
                        <a:buFontTx/>
                        <a:buNone/>
                        <a:tabLst>
                          <a:tab pos="269875" algn="l"/>
                          <a:tab pos="541338" algn="l"/>
                          <a:tab pos="720725" algn="l"/>
                          <a:tab pos="1081088" algn="l"/>
                        </a:tabLst>
                      </a:pPr>
                      <a:r>
                        <a:rPr kumimoji="0" lang="en-US" altLang="zh-CN" sz="1800" b="1" i="0" u="none" strike="noStrike" cap="none" normalizeH="0" baseline="0" smtClean="0">
                          <a:ln>
                            <a:noFill/>
                          </a:ln>
                          <a:solidFill>
                            <a:srgbClr val="000000"/>
                          </a:solidFill>
                          <a:effectLst/>
                          <a:latin typeface="华文楷体" pitchFamily="2" charset="-122"/>
                          <a:ea typeface="华文楷体" pitchFamily="2" charset="-122"/>
                          <a:cs typeface="Times New Roman" pitchFamily="18" charset="0"/>
                        </a:rPr>
                        <a:t>100ms</a:t>
                      </a:r>
                      <a:endParaRPr kumimoji="0" lang="en-US" altLang="zh-CN" sz="4000" b="1" i="0" u="none" strike="noStrike" cap="none" normalizeH="0" baseline="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1" fontAlgn="base" latinLnBrk="0" hangingPunct="1">
                        <a:lnSpc>
                          <a:spcPct val="145000"/>
                        </a:lnSpc>
                        <a:spcBef>
                          <a:spcPct val="0"/>
                        </a:spcBef>
                        <a:spcAft>
                          <a:spcPct val="0"/>
                        </a:spcAft>
                        <a:buClrTx/>
                        <a:buSzPct val="75000"/>
                        <a:buFontTx/>
                        <a:buNone/>
                        <a:tabLst>
                          <a:tab pos="0" algn="l"/>
                          <a:tab pos="541338" algn="l"/>
                          <a:tab pos="720725" algn="l"/>
                          <a:tab pos="1081088" algn="l"/>
                        </a:tabLst>
                      </a:pPr>
                      <a:r>
                        <a:rPr kumimoji="0" lang="zh-CN" altLang="en-US" sz="1800" b="1"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由于人耳的存储效应，掩蔽声虽已消失，掩蔽效应仍然存在</a:t>
                      </a:r>
                      <a:endParaRPr kumimoji="0" lang="zh-CN" altLang="en-US" sz="4000" b="1" i="0" u="none" strike="noStrike" cap="none" normalizeH="0" baseline="0" dirty="0" smtClean="0">
                        <a:ln>
                          <a:noFill/>
                        </a:ln>
                        <a:solidFill>
                          <a:srgbClr val="000000"/>
                        </a:solidFill>
                        <a:effectLst/>
                        <a:latin typeface="华文楷体" pitchFamily="2" charset="-122"/>
                        <a:ea typeface="华文楷体" pitchFamily="2" charset="-122"/>
                        <a:cs typeface="Tahom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r>
            </a:tbl>
          </a:graphicData>
        </a:graphic>
      </p:graphicFrame>
    </p:spTree>
    <p:extLst>
      <p:ext uri="{BB962C8B-B14F-4D97-AF65-F5344CB8AC3E}">
        <p14:creationId xmlns:p14="http://schemas.microsoft.com/office/powerpoint/2010/main" val="37510437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双耳效应</a:t>
            </a:r>
            <a:endParaRPr lang="zh-CN" altLang="en-US" dirty="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4495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双耳作用</a:t>
            </a:r>
            <a:r>
              <a:rPr lang="zh-CN" altLang="en-US" dirty="0">
                <a:solidFill>
                  <a:schemeClr val="tx1"/>
                </a:solidFill>
              </a:rPr>
              <a:t>首先表现在接受纯音信号的阈值比单耳阈值约低</a:t>
            </a:r>
            <a:r>
              <a:rPr lang="en-US" altLang="zh-CN" dirty="0">
                <a:solidFill>
                  <a:schemeClr val="tx1"/>
                </a:solidFill>
              </a:rPr>
              <a:t>3 </a:t>
            </a:r>
            <a:r>
              <a:rPr lang="en-US" altLang="zh-CN" dirty="0" smtClean="0">
                <a:solidFill>
                  <a:schemeClr val="tx1"/>
                </a:solidFill>
              </a:rPr>
              <a:t>dB</a:t>
            </a:r>
          </a:p>
          <a:p>
            <a:r>
              <a:rPr lang="zh-CN" altLang="en-US" dirty="0">
                <a:solidFill>
                  <a:schemeClr val="tx1"/>
                </a:solidFill>
              </a:rPr>
              <a:t>响度平衡的实验证明，在阈值附近，双耳的响度和单耳相等，而且效益随着声级逐渐增加。对强度和频率的辨别，双耳的辨别力高于单耳</a:t>
            </a:r>
            <a:r>
              <a:rPr lang="zh-CN" altLang="en-US" dirty="0" smtClean="0">
                <a:solidFill>
                  <a:schemeClr val="tx1"/>
                </a:solidFill>
              </a:rPr>
              <a:t>。</a:t>
            </a:r>
            <a:endParaRPr lang="en-US" altLang="zh-CN" dirty="0" smtClean="0"/>
          </a:p>
        </p:txBody>
      </p:sp>
      <p:cxnSp>
        <p:nvCxnSpPr>
          <p:cNvPr id="11" name="直接连接符 10"/>
          <p:cNvCxnSpPr/>
          <p:nvPr/>
        </p:nvCxnSpPr>
        <p:spPr>
          <a:xfrm>
            <a:off x="5184775" y="1556067"/>
            <a:ext cx="17707" cy="4332956"/>
          </a:xfrm>
          <a:prstGeom prst="line">
            <a:avLst/>
          </a:prstGeom>
          <a:noFill/>
          <a:ln w="28575" cap="flat" cmpd="sng" algn="ctr">
            <a:solidFill>
              <a:srgbClr val="A6B727"/>
            </a:solidFill>
            <a:prstDash val="sysDash"/>
            <a:miter lim="800000"/>
          </a:ln>
          <a:effectLst/>
        </p:spPr>
      </p:cxnSp>
      <p:sp>
        <p:nvSpPr>
          <p:cNvPr id="12" name="文本占位符 6"/>
          <p:cNvSpPr txBox="1">
            <a:spLocks/>
          </p:cNvSpPr>
          <p:nvPr/>
        </p:nvSpPr>
        <p:spPr>
          <a:xfrm>
            <a:off x="5413375" y="1588945"/>
            <a:ext cx="65532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在日常生活中双耳接收声信号，无论时间、强度或者频谱，都是互不相同的，但是听到的却是一个单一的声像。这过程就称为</a:t>
            </a:r>
            <a:r>
              <a:rPr lang="zh-CN" altLang="en-US" dirty="0">
                <a:solidFill>
                  <a:srgbClr val="FF0000"/>
                </a:solidFill>
              </a:rPr>
              <a:t>双耳</a:t>
            </a:r>
            <a:r>
              <a:rPr lang="zh-CN" altLang="en-US" dirty="0" smtClean="0">
                <a:solidFill>
                  <a:srgbClr val="FF0000"/>
                </a:solidFill>
              </a:rPr>
              <a:t>融合</a:t>
            </a:r>
            <a:endParaRPr lang="en-US" altLang="zh-CN" dirty="0" smtClean="0">
              <a:solidFill>
                <a:srgbClr val="FF0000"/>
              </a:solidFill>
            </a:endParaRPr>
          </a:p>
          <a:p>
            <a:r>
              <a:rPr lang="zh-CN" altLang="zh-CN" dirty="0">
                <a:solidFill>
                  <a:srgbClr val="FF0000"/>
                </a:solidFill>
              </a:rPr>
              <a:t>低频信号的定向</a:t>
            </a:r>
            <a:r>
              <a:rPr lang="zh-CN" altLang="zh-CN" dirty="0"/>
              <a:t>是以双耳的时间差为依据，高频信号的定向决定于两耳间的强度差</a:t>
            </a:r>
            <a:r>
              <a:rPr lang="zh-CN" altLang="zh-CN" dirty="0" smtClean="0"/>
              <a:t>。</a:t>
            </a:r>
            <a:endParaRPr lang="en-US" altLang="zh-CN" dirty="0" smtClean="0"/>
          </a:p>
          <a:p>
            <a:r>
              <a:rPr lang="zh-CN" altLang="zh-CN" dirty="0" smtClean="0"/>
              <a:t>当</a:t>
            </a:r>
            <a:r>
              <a:rPr lang="zh-CN" altLang="zh-CN" dirty="0"/>
              <a:t>波长大于声音从近耳到远耳的距离时，两耳间的相位差也是声源定向线索。绕经头部的路程约为</a:t>
            </a:r>
            <a:r>
              <a:rPr lang="en-US" altLang="zh-CN" dirty="0"/>
              <a:t>22—23cm</a:t>
            </a:r>
            <a:r>
              <a:rPr lang="zh-CN" altLang="zh-CN" dirty="0"/>
              <a:t>，所以声音由近耳传到远耳约需</a:t>
            </a:r>
            <a:r>
              <a:rPr lang="en-US" altLang="zh-CN" dirty="0"/>
              <a:t>660μs</a:t>
            </a:r>
            <a:r>
              <a:rPr lang="zh-CN" altLang="zh-CN" dirty="0"/>
              <a:t>。相当于频率</a:t>
            </a:r>
            <a:r>
              <a:rPr lang="en-US" altLang="zh-CN" dirty="0"/>
              <a:t>1.5kHz</a:t>
            </a:r>
            <a:r>
              <a:rPr lang="zh-CN" altLang="zh-CN" dirty="0"/>
              <a:t>。因此对更长的波长而言，两耳间将有一个显著的相位差，可作为有效的定向线索。</a:t>
            </a:r>
            <a:endParaRPr lang="en-US" altLang="zh-CN" dirty="0" smtClean="0">
              <a:solidFill>
                <a:srgbClr val="FF0000"/>
              </a:solidFill>
            </a:endParaRPr>
          </a:p>
        </p:txBody>
      </p:sp>
    </p:spTree>
    <p:extLst>
      <p:ext uri="{BB962C8B-B14F-4D97-AF65-F5344CB8AC3E}">
        <p14:creationId xmlns:p14="http://schemas.microsoft.com/office/powerpoint/2010/main" val="275734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颅骨效应</a:t>
            </a:r>
            <a:endParaRPr lang="zh-CN" altLang="en-US" dirty="0"/>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5943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颅骨效应就是通过颅骨传导声音的</a:t>
            </a:r>
            <a:r>
              <a:rPr lang="zh-CN" altLang="en-US" dirty="0" smtClean="0">
                <a:solidFill>
                  <a:srgbClr val="FF0000"/>
                </a:solidFill>
              </a:rPr>
              <a:t>现象</a:t>
            </a:r>
            <a:endParaRPr lang="en-US" altLang="zh-CN" dirty="0" smtClean="0">
              <a:solidFill>
                <a:srgbClr val="FF0000"/>
              </a:solidFill>
            </a:endParaRPr>
          </a:p>
          <a:p>
            <a:r>
              <a:rPr lang="zh-CN" altLang="en-US" dirty="0" smtClean="0">
                <a:solidFill>
                  <a:schemeClr val="tx1"/>
                </a:solidFill>
              </a:rPr>
              <a:t>听</a:t>
            </a:r>
            <a:r>
              <a:rPr lang="zh-CN" altLang="en-US" dirty="0">
                <a:solidFill>
                  <a:schemeClr val="tx1"/>
                </a:solidFill>
              </a:rPr>
              <a:t>自己讲话时声音的传播渠道有两个，即：</a:t>
            </a:r>
          </a:p>
          <a:p>
            <a:pPr>
              <a:buFont typeface="Wingdings" pitchFamily="2" charset="2"/>
              <a:buChar char="ü"/>
            </a:pPr>
            <a:r>
              <a:rPr lang="zh-CN" altLang="en-US" dirty="0" smtClean="0">
                <a:solidFill>
                  <a:schemeClr val="tx1"/>
                </a:solidFill>
              </a:rPr>
              <a:t>音</a:t>
            </a:r>
            <a:r>
              <a:rPr lang="zh-CN" altLang="en-US" dirty="0">
                <a:solidFill>
                  <a:schemeClr val="tx1"/>
                </a:solidFill>
              </a:rPr>
              <a:t>源→人体颅骨→大脑</a:t>
            </a:r>
          </a:p>
          <a:p>
            <a:pPr>
              <a:buFont typeface="Wingdings" pitchFamily="2" charset="2"/>
              <a:buChar char="ü"/>
            </a:pPr>
            <a:r>
              <a:rPr lang="zh-CN" altLang="en-US" dirty="0" smtClean="0">
                <a:solidFill>
                  <a:schemeClr val="tx1"/>
                </a:solidFill>
              </a:rPr>
              <a:t>音</a:t>
            </a:r>
            <a:r>
              <a:rPr lang="zh-CN" altLang="en-US" dirty="0">
                <a:solidFill>
                  <a:schemeClr val="tx1"/>
                </a:solidFill>
              </a:rPr>
              <a:t>源→空间→人耳→大脑</a:t>
            </a:r>
          </a:p>
          <a:p>
            <a:r>
              <a:rPr lang="zh-CN" altLang="en-US" dirty="0">
                <a:solidFill>
                  <a:schemeClr val="tx1"/>
                </a:solidFill>
              </a:rPr>
              <a:t>听自己讲话录音的传播渠道只有一个，即：</a:t>
            </a:r>
          </a:p>
          <a:p>
            <a:pPr>
              <a:buFont typeface="Wingdings" pitchFamily="2" charset="2"/>
              <a:buChar char="ü"/>
            </a:pPr>
            <a:r>
              <a:rPr lang="zh-CN" altLang="en-US" dirty="0" smtClean="0">
                <a:solidFill>
                  <a:schemeClr val="tx1"/>
                </a:solidFill>
              </a:rPr>
              <a:t>音</a:t>
            </a:r>
            <a:r>
              <a:rPr lang="zh-CN" altLang="en-US" dirty="0">
                <a:solidFill>
                  <a:schemeClr val="tx1"/>
                </a:solidFill>
              </a:rPr>
              <a:t>源→空间→人耳→大脑</a:t>
            </a:r>
          </a:p>
        </p:txBody>
      </p:sp>
      <p:cxnSp>
        <p:nvCxnSpPr>
          <p:cNvPr id="11" name="直接连接符 10"/>
          <p:cNvCxnSpPr/>
          <p:nvPr/>
        </p:nvCxnSpPr>
        <p:spPr>
          <a:xfrm>
            <a:off x="6377603" y="1550249"/>
            <a:ext cx="17707" cy="4332956"/>
          </a:xfrm>
          <a:prstGeom prst="line">
            <a:avLst/>
          </a:prstGeom>
          <a:noFill/>
          <a:ln w="28575" cap="flat" cmpd="sng" algn="ctr">
            <a:solidFill>
              <a:srgbClr val="A6B727"/>
            </a:solidFill>
            <a:prstDash val="sysDash"/>
            <a:miter lim="800000"/>
          </a:ln>
          <a:effectLst/>
        </p:spPr>
      </p:cxnSp>
      <p:sp>
        <p:nvSpPr>
          <p:cNvPr id="12" name="文本占位符 6"/>
          <p:cNvSpPr txBox="1">
            <a:spLocks/>
          </p:cNvSpPr>
          <p:nvPr/>
        </p:nvSpPr>
        <p:spPr>
          <a:xfrm>
            <a:off x="6861175" y="1624575"/>
            <a:ext cx="4572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听自己讲话的声音有两个传播渠道，所以频带很宽，自己感觉音色比较好；自己的录音时，只有一个传播渠道，频带不是很宽，声音也就不那么好听</a:t>
            </a:r>
            <a:r>
              <a:rPr lang="zh-CN" altLang="en-US" dirty="0" smtClean="0"/>
              <a:t>了</a:t>
            </a:r>
            <a:endParaRPr lang="en-US" altLang="zh-CN" dirty="0" smtClean="0">
              <a:solidFill>
                <a:srgbClr val="FF0000"/>
              </a:solidFill>
            </a:endParaRPr>
          </a:p>
        </p:txBody>
      </p:sp>
      <p:sp>
        <p:nvSpPr>
          <p:cNvPr id="2" name="TextBox 1"/>
          <p:cNvSpPr txBox="1"/>
          <p:nvPr/>
        </p:nvSpPr>
        <p:spPr>
          <a:xfrm>
            <a:off x="7242175" y="3963194"/>
            <a:ext cx="4038600" cy="830997"/>
          </a:xfrm>
          <a:prstGeom prst="rect">
            <a:avLst/>
          </a:prstGeom>
          <a:solidFill>
            <a:schemeClr val="tx2">
              <a:lumMod val="40000"/>
              <a:lumOff val="60000"/>
            </a:schemeClr>
          </a:solidFill>
        </p:spPr>
        <p:txBody>
          <a:bodyPr wrap="square" rtlCol="0">
            <a:spAutoFit/>
          </a:bodyPr>
          <a:lstStyle/>
          <a:p>
            <a:r>
              <a:rPr lang="zh-CN" altLang="en-US" b="1" dirty="0" smtClean="0"/>
              <a:t>自己听见的自己的声音和别人听到的声音不一样</a:t>
            </a:r>
            <a:endParaRPr lang="zh-CN" altLang="en-US" b="1" dirty="0"/>
          </a:p>
        </p:txBody>
      </p:sp>
    </p:spTree>
    <p:extLst>
      <p:ext uri="{BB962C8B-B14F-4D97-AF65-F5344CB8AC3E}">
        <p14:creationId xmlns:p14="http://schemas.microsoft.com/office/powerpoint/2010/main" val="267153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鸡尾酒会效应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5943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人耳对不同声源有选择功能。如：在嘈杂的声音中，你可以把听力集中在一个人的谈话上，而把其他的声音都推到背景中。这是因为大脑会分辨出声音到达两耳的时间差，及不同距离声源的音质和音量。还能辨别声源方向</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而</a:t>
            </a:r>
            <a:r>
              <a:rPr lang="zh-CN" altLang="en-US" dirty="0">
                <a:solidFill>
                  <a:schemeClr val="tx1"/>
                </a:solidFill>
              </a:rPr>
              <a:t>用话筒录音就不同了，它把在接收范围内的声音，包括反射声都接收进来，而人耳却能单独选取一个声音，这就称“鸡尾酒会效应”</a:t>
            </a:r>
          </a:p>
        </p:txBody>
      </p:sp>
      <p:cxnSp>
        <p:nvCxnSpPr>
          <p:cNvPr id="11" name="直接连接符 10"/>
          <p:cNvCxnSpPr/>
          <p:nvPr/>
        </p:nvCxnSpPr>
        <p:spPr>
          <a:xfrm>
            <a:off x="6377603" y="1550249"/>
            <a:ext cx="17707" cy="4332956"/>
          </a:xfrm>
          <a:prstGeom prst="line">
            <a:avLst/>
          </a:prstGeom>
          <a:noFill/>
          <a:ln w="28575" cap="flat" cmpd="sng" algn="ctr">
            <a:solidFill>
              <a:srgbClr val="A6B727"/>
            </a:solidFill>
            <a:prstDash val="sysDash"/>
            <a:miter lim="800000"/>
          </a:ln>
          <a:effectLst/>
        </p:spPr>
      </p:cxnSp>
      <p:sp>
        <p:nvSpPr>
          <p:cNvPr id="12" name="文本占位符 6"/>
          <p:cNvSpPr txBox="1">
            <a:spLocks/>
          </p:cNvSpPr>
          <p:nvPr/>
        </p:nvSpPr>
        <p:spPr>
          <a:xfrm>
            <a:off x="6861175" y="1624575"/>
            <a:ext cx="4572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人耳可以调整听觉神经选择不同方位的声源。不同方位的声音传入人耳时，两耳的感觉是不一样的，有</a:t>
            </a:r>
            <a:r>
              <a:rPr lang="zh-CN" altLang="en-US" dirty="0">
                <a:solidFill>
                  <a:srgbClr val="FF0000"/>
                </a:solidFill>
              </a:rPr>
              <a:t>距离上</a:t>
            </a:r>
            <a:r>
              <a:rPr lang="zh-CN" altLang="en-US" dirty="0"/>
              <a:t>的差异、</a:t>
            </a:r>
            <a:r>
              <a:rPr lang="zh-CN" altLang="en-US" dirty="0">
                <a:solidFill>
                  <a:srgbClr val="FF0000"/>
                </a:solidFill>
              </a:rPr>
              <a:t>时间上</a:t>
            </a:r>
            <a:r>
              <a:rPr lang="zh-CN" altLang="en-US" dirty="0"/>
              <a:t>的差异和</a:t>
            </a:r>
            <a:r>
              <a:rPr lang="zh-CN" altLang="en-US" dirty="0">
                <a:solidFill>
                  <a:srgbClr val="FF0000"/>
                </a:solidFill>
              </a:rPr>
              <a:t>频率上</a:t>
            </a:r>
            <a:r>
              <a:rPr lang="zh-CN" altLang="en-US" dirty="0"/>
              <a:t>的差异。人耳通过两耳拾取的声音的三个不同差别就可以辨别出不同方位的声音，就可以调解听觉神经来选择不同方位的声源。这就是</a:t>
            </a:r>
            <a:r>
              <a:rPr lang="zh-CN" altLang="en-US" dirty="0">
                <a:solidFill>
                  <a:srgbClr val="FF0000"/>
                </a:solidFill>
              </a:rPr>
              <a:t>人耳的选择功能</a:t>
            </a:r>
            <a:r>
              <a:rPr lang="zh-CN" altLang="en-US" dirty="0"/>
              <a:t>。</a:t>
            </a:r>
            <a:endParaRPr lang="en-US" altLang="zh-CN" dirty="0" smtClean="0">
              <a:solidFill>
                <a:srgbClr val="FF0000"/>
              </a:solidFill>
            </a:endParaRPr>
          </a:p>
        </p:txBody>
      </p:sp>
    </p:spTree>
    <p:extLst>
      <p:ext uri="{BB962C8B-B14F-4D97-AF65-F5344CB8AC3E}">
        <p14:creationId xmlns:p14="http://schemas.microsoft.com/office/powerpoint/2010/main" val="392123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回音壁效应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5943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在生活环境中，在某一个声场中，视觉看不到声源，而听觉却能听到声音，这种现象就是回音壁效应</a:t>
            </a:r>
            <a:r>
              <a:rPr lang="zh-CN" altLang="en-US" dirty="0" smtClean="0">
                <a:solidFill>
                  <a:schemeClr val="tx1"/>
                </a:solidFill>
              </a:rPr>
              <a:t>。</a:t>
            </a:r>
            <a:endParaRPr lang="en-US" altLang="zh-CN" dirty="0" smtClean="0">
              <a:solidFill>
                <a:schemeClr val="tx1"/>
              </a:solidFill>
            </a:endParaRPr>
          </a:p>
          <a:p>
            <a:r>
              <a:rPr lang="zh-CN" altLang="zh-CN" dirty="0"/>
              <a:t>少林寺鸡鸣</a:t>
            </a:r>
            <a:r>
              <a:rPr lang="zh-CN" altLang="zh-CN" dirty="0" smtClean="0"/>
              <a:t>街</a:t>
            </a:r>
            <a:endParaRPr lang="en-US" altLang="zh-CN" dirty="0" smtClean="0"/>
          </a:p>
          <a:p>
            <a:r>
              <a:rPr lang="zh-CN" altLang="en-US" dirty="0">
                <a:solidFill>
                  <a:schemeClr val="tx1"/>
                </a:solidFill>
              </a:rPr>
              <a:t>九龙壁</a:t>
            </a:r>
            <a:endParaRPr lang="en-US" altLang="zh-CN" dirty="0" smtClean="0">
              <a:solidFill>
                <a:schemeClr val="tx1"/>
              </a:solidFill>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7775" y="2418281"/>
            <a:ext cx="5429250" cy="3892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7738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多普勒效应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59436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人耳听到声音的频率应和声源振动频率相一致，但有时，</a:t>
            </a:r>
            <a:r>
              <a:rPr lang="zh-CN" altLang="en-US" dirty="0">
                <a:solidFill>
                  <a:srgbClr val="FF0000"/>
                </a:solidFill>
              </a:rPr>
              <a:t>人耳听到声音的频率不等于声源振动的频率</a:t>
            </a:r>
            <a:r>
              <a:rPr lang="zh-CN" altLang="en-US" dirty="0">
                <a:solidFill>
                  <a:schemeClr val="tx1"/>
                </a:solidFill>
              </a:rPr>
              <a:t>。此时，人耳听到的声音与声源发出的声音音高不同，这是</a:t>
            </a:r>
            <a:r>
              <a:rPr lang="en-US" altLang="zh-CN" dirty="0">
                <a:solidFill>
                  <a:schemeClr val="tx1"/>
                </a:solidFill>
              </a:rPr>
              <a:t>1843</a:t>
            </a:r>
            <a:r>
              <a:rPr lang="zh-CN" altLang="en-US" dirty="0">
                <a:solidFill>
                  <a:schemeClr val="tx1"/>
                </a:solidFill>
              </a:rPr>
              <a:t>年多普勒发现的一种声音传播现象</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他</a:t>
            </a:r>
            <a:r>
              <a:rPr lang="zh-CN" altLang="en-US" dirty="0">
                <a:solidFill>
                  <a:schemeClr val="tx1"/>
                </a:solidFill>
              </a:rPr>
              <a:t>发现</a:t>
            </a:r>
            <a:r>
              <a:rPr lang="zh-CN" altLang="en-US" dirty="0">
                <a:solidFill>
                  <a:srgbClr val="FF0000"/>
                </a:solidFill>
              </a:rPr>
              <a:t>音高在声源和观察者本身位置有变动时产生表面变化现象</a:t>
            </a:r>
            <a:r>
              <a:rPr lang="zh-CN" altLang="en-US" dirty="0">
                <a:solidFill>
                  <a:schemeClr val="tx1"/>
                </a:solidFill>
              </a:rPr>
              <a:t>：如果声源移近观察者或者观察者移近声源，使二者距离相近，这时人听到的声音比实际声源发出的声音频率升高；相反，声源与观察者二者距离增大时，则表面音高低于实际音源的音高</a:t>
            </a:r>
            <a:r>
              <a:rPr lang="zh-CN" altLang="en-US" dirty="0" smtClean="0">
                <a:solidFill>
                  <a:schemeClr val="tx1"/>
                </a:solidFill>
              </a:rPr>
              <a:t>。</a:t>
            </a:r>
            <a:endParaRPr lang="en-US" altLang="zh-CN" dirty="0" smtClean="0">
              <a:solidFill>
                <a:schemeClr val="tx1"/>
              </a:solidFill>
            </a:endParaRPr>
          </a:p>
        </p:txBody>
      </p:sp>
      <p:cxnSp>
        <p:nvCxnSpPr>
          <p:cNvPr id="7" name="直接连接符 6"/>
          <p:cNvCxnSpPr/>
          <p:nvPr/>
        </p:nvCxnSpPr>
        <p:spPr>
          <a:xfrm>
            <a:off x="6377603" y="1550249"/>
            <a:ext cx="17707" cy="4332956"/>
          </a:xfrm>
          <a:prstGeom prst="line">
            <a:avLst/>
          </a:prstGeom>
          <a:noFill/>
          <a:ln w="28575" cap="flat" cmpd="sng" algn="ctr">
            <a:solidFill>
              <a:srgbClr val="A6B727"/>
            </a:solidFill>
            <a:prstDash val="sysDash"/>
            <a:miter lim="800000"/>
          </a:ln>
          <a:effectLst/>
        </p:spPr>
      </p:cxnSp>
      <p:sp>
        <p:nvSpPr>
          <p:cNvPr id="8" name="文本占位符 6"/>
          <p:cNvSpPr txBox="1">
            <a:spLocks/>
          </p:cNvSpPr>
          <p:nvPr/>
        </p:nvSpPr>
        <p:spPr>
          <a:xfrm>
            <a:off x="6861175" y="1624575"/>
            <a:ext cx="4572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smtClean="0"/>
              <a:t>举例：当</a:t>
            </a:r>
            <a:r>
              <a:rPr lang="zh-CN" altLang="en-US" dirty="0"/>
              <a:t>你乘火车时，从对面迎面开来另一列火车，当两火车错车时，你会感到火车鸣笛声由低逐渐变高；当火车远离时，你又会感到火车鸣笛声由高变低。其实，火车鸣笛的声音是固定不变的，人们之所以感到它的声音频率在改变是因为人耳与音源之间的距离发生了变化所造成的</a:t>
            </a:r>
            <a:endParaRPr lang="en-US" altLang="zh-CN" dirty="0" smtClean="0">
              <a:solidFill>
                <a:srgbClr val="FF0000"/>
              </a:solidFill>
            </a:endParaRPr>
          </a:p>
        </p:txBody>
      </p:sp>
    </p:spTree>
    <p:extLst>
      <p:ext uri="{BB962C8B-B14F-4D97-AF65-F5344CB8AC3E}">
        <p14:creationId xmlns:p14="http://schemas.microsoft.com/office/powerpoint/2010/main" val="326869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1.1</a:t>
            </a:r>
            <a:r>
              <a:rPr lang="zh-CN" altLang="zh-CN" dirty="0"/>
              <a:t>声音的物理属性</a:t>
            </a:r>
            <a:endParaRPr lang="zh-CN" altLang="en-US" dirty="0"/>
          </a:p>
        </p:txBody>
      </p:sp>
      <p:sp>
        <p:nvSpPr>
          <p:cNvPr id="18" name="文本占位符 6"/>
          <p:cNvSpPr txBox="1">
            <a:spLocks/>
          </p:cNvSpPr>
          <p:nvPr/>
        </p:nvSpPr>
        <p:spPr>
          <a:xfrm>
            <a:off x="356097" y="1524794"/>
            <a:ext cx="5690309" cy="41910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振幅：振动过程中振动的物质偏离平衡位置的最大绝对值</a:t>
            </a:r>
            <a:r>
              <a:rPr lang="zh-CN" altLang="en-US" dirty="0" smtClean="0"/>
              <a:t>。</a:t>
            </a:r>
            <a:endParaRPr lang="en-US" altLang="zh-CN" dirty="0" smtClean="0"/>
          </a:p>
          <a:p>
            <a:r>
              <a:rPr lang="zh-CN" altLang="zh-CN" dirty="0"/>
              <a:t>振幅表示了声音的大小，也体现了声波能量的大小。同一发声物体（如乐器），敲打、弹拨、拉擦它所使得劲越大，则所产生振动的能量就越大、发出声音的音量就越大、对应声波的振幅也就越</a:t>
            </a:r>
            <a:r>
              <a:rPr lang="zh-CN" altLang="zh-CN" dirty="0" smtClean="0"/>
              <a:t>大</a:t>
            </a:r>
            <a:endParaRPr lang="zh-CN" altLang="en-US" dirty="0"/>
          </a:p>
        </p:txBody>
      </p:sp>
      <p:cxnSp>
        <p:nvCxnSpPr>
          <p:cNvPr id="27" name="直接连接符 26"/>
          <p:cNvCxnSpPr/>
          <p:nvPr/>
        </p:nvCxnSpPr>
        <p:spPr>
          <a:xfrm>
            <a:off x="6461126" y="1600994"/>
            <a:ext cx="17707" cy="4332956"/>
          </a:xfrm>
          <a:prstGeom prst="line">
            <a:avLst/>
          </a:prstGeom>
          <a:noFill/>
          <a:ln w="28575" cap="flat" cmpd="sng" algn="ctr">
            <a:solidFill>
              <a:srgbClr val="A6B727"/>
            </a:solidFill>
            <a:prstDash val="sysDash"/>
            <a:miter lim="800000"/>
          </a:ln>
          <a:effectLst/>
        </p:spPr>
      </p:cxnSp>
      <p:sp>
        <p:nvSpPr>
          <p:cNvPr id="17" name="Text Box 31"/>
          <p:cNvSpPr txBox="1">
            <a:spLocks noChangeArrowheads="1"/>
          </p:cNvSpPr>
          <p:nvPr/>
        </p:nvSpPr>
        <p:spPr bwMode="auto">
          <a:xfrm>
            <a:off x="7878412" y="1803337"/>
            <a:ext cx="697627" cy="400110"/>
          </a:xfrm>
          <a:prstGeom prst="rect">
            <a:avLst/>
          </a:prstGeom>
          <a:noFill/>
          <a:ln w="9525">
            <a:noFill/>
            <a:miter lim="800000"/>
            <a:headEnd/>
            <a:tailEnd/>
          </a:ln>
          <a:effectLst/>
        </p:spPr>
        <p:txBody>
          <a:bodyPr wrap="none">
            <a:spAutoFit/>
          </a:bodyPr>
          <a:lstStyle/>
          <a:p>
            <a:r>
              <a:rPr kumimoji="1" lang="zh-CN" altLang="en-US" sz="2000" b="1" dirty="0" smtClean="0">
                <a:solidFill>
                  <a:schemeClr val="tx1">
                    <a:lumMod val="65000"/>
                    <a:lumOff val="35000"/>
                  </a:schemeClr>
                </a:solidFill>
                <a:latin typeface="+mj-ea"/>
                <a:ea typeface="+mj-ea"/>
              </a:rPr>
              <a:t>振幅</a:t>
            </a:r>
            <a:endParaRPr kumimoji="1" lang="zh-CN" altLang="en-US" sz="2000" b="1" dirty="0">
              <a:solidFill>
                <a:schemeClr val="tx1">
                  <a:lumMod val="65000"/>
                  <a:lumOff val="35000"/>
                </a:schemeClr>
              </a:solidFill>
              <a:latin typeface="+mj-ea"/>
              <a:ea typeface="+mj-ea"/>
            </a:endParaRPr>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0226" y="2625725"/>
            <a:ext cx="3086099" cy="191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494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哈斯效应</a:t>
            </a:r>
          </a:p>
        </p:txBody>
      </p:sp>
      <p:sp>
        <p:nvSpPr>
          <p:cNvPr id="158" name="矩形 157"/>
          <p:cNvSpPr/>
          <p:nvPr/>
        </p:nvSpPr>
        <p:spPr>
          <a:xfrm>
            <a:off x="0" y="6325394"/>
            <a:ext cx="12192000" cy="532605"/>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文本占位符 6"/>
          <p:cNvSpPr txBox="1">
            <a:spLocks/>
          </p:cNvSpPr>
          <p:nvPr/>
        </p:nvSpPr>
        <p:spPr>
          <a:xfrm>
            <a:off x="460375" y="1600994"/>
            <a:ext cx="4876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若一个声场有两个声源（这两个声源发出的声音是同一个音频信号），当这两个声音传入人耳的时间差在</a:t>
            </a:r>
            <a:r>
              <a:rPr lang="en-US" altLang="zh-CN" dirty="0">
                <a:solidFill>
                  <a:schemeClr val="tx1"/>
                </a:solidFill>
              </a:rPr>
              <a:t>50ms</a:t>
            </a:r>
            <a:r>
              <a:rPr lang="zh-CN" altLang="en-US" dirty="0">
                <a:solidFill>
                  <a:schemeClr val="tx1"/>
                </a:solidFill>
              </a:rPr>
              <a:t>以内时，人耳不能明显辨别出两个声源的方位。人耳听觉的感觉是：哪一个声源的声音先传入人耳，那么人的听觉感觉就是全部声音都是由这个方位传来的。人耳的这种</a:t>
            </a:r>
            <a:r>
              <a:rPr lang="zh-CN" altLang="en-US" dirty="0">
                <a:solidFill>
                  <a:srgbClr val="FF0000"/>
                </a:solidFill>
              </a:rPr>
              <a:t>先入为主的聆听感觉特性</a:t>
            </a:r>
            <a:r>
              <a:rPr lang="zh-CN" altLang="en-US" dirty="0">
                <a:solidFill>
                  <a:schemeClr val="tx1"/>
                </a:solidFill>
              </a:rPr>
              <a:t>，人们称之为“哈斯效应”</a:t>
            </a:r>
            <a:r>
              <a:rPr lang="zh-CN" altLang="en-US" dirty="0" smtClean="0">
                <a:solidFill>
                  <a:schemeClr val="tx1"/>
                </a:solidFill>
              </a:rPr>
              <a:t>。</a:t>
            </a:r>
            <a:endParaRPr lang="en-US" altLang="zh-CN" dirty="0" smtClean="0">
              <a:solidFill>
                <a:schemeClr val="tx1"/>
              </a:solidFill>
            </a:endParaRPr>
          </a:p>
        </p:txBody>
      </p:sp>
      <p:cxnSp>
        <p:nvCxnSpPr>
          <p:cNvPr id="7" name="直接连接符 6"/>
          <p:cNvCxnSpPr/>
          <p:nvPr/>
        </p:nvCxnSpPr>
        <p:spPr>
          <a:xfrm>
            <a:off x="5337175" y="1624575"/>
            <a:ext cx="17707" cy="4332956"/>
          </a:xfrm>
          <a:prstGeom prst="line">
            <a:avLst/>
          </a:prstGeom>
          <a:noFill/>
          <a:ln w="28575" cap="flat" cmpd="sng" algn="ctr">
            <a:solidFill>
              <a:srgbClr val="A6B727"/>
            </a:solidFill>
            <a:prstDash val="sysDash"/>
            <a:miter lim="800000"/>
          </a:ln>
          <a:effectLst/>
        </p:spPr>
      </p:cxn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829594"/>
            <a:ext cx="5471258" cy="412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3213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351" y="1677194"/>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zh-CN" altLang="en-US" dirty="0"/>
              <a:t>本章小结</a:t>
            </a:r>
            <a:endParaRPr lang="zh-CN" altLang="en-US" sz="2400" dirty="0">
              <a:latin typeface="Microsoft YaHei UI" pitchFamily="18" charset="0"/>
              <a:cs typeface="Microsoft YaHei UI" pitchFamily="18" charset="0"/>
            </a:endParaRP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905794"/>
            <a:ext cx="11175028" cy="1981200"/>
          </a:xfrm>
        </p:spPr>
        <p:txBody>
          <a:bodyPr>
            <a:noAutofit/>
          </a:bodyPr>
          <a:lstStyle/>
          <a:p>
            <a:pPr marL="0" indent="0">
              <a:lnSpc>
                <a:spcPct val="150000"/>
              </a:lnSpc>
              <a:buNone/>
            </a:pPr>
            <a:r>
              <a:rPr lang="zh-CN" altLang="en-US" dirty="0">
                <a:solidFill>
                  <a:schemeClr val="bg1"/>
                </a:solidFill>
              </a:rPr>
              <a:t>本章内容主要介绍了声音的声音属性和声音的感知特性，介绍了声音的主要艺术属性包括声音的空间感、运动感、色彩感和平衡感，最后主要介绍了人耳的听觉特性包括人耳的听觉系统以及人耳的掩蔽效应、双耳效应颅骨效应、鸡尾酒会效应、多普勒效应、回音壁效应和哈斯效应。</a:t>
            </a:r>
          </a:p>
          <a:p>
            <a:pPr>
              <a:lnSpc>
                <a:spcPct val="150000"/>
              </a:lnSpc>
            </a:pPr>
            <a:endParaRPr lang="en-US" altLang="zh-CN" dirty="0" smtClean="0">
              <a:solidFill>
                <a:schemeClr val="bg1"/>
              </a:solidFill>
            </a:endParaRPr>
          </a:p>
          <a:p>
            <a:pPr>
              <a:lnSpc>
                <a:spcPct val="150000"/>
              </a:lnSpc>
            </a:pPr>
            <a:endParaRPr lang="zh-CN" altLang="en-US" dirty="0"/>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15977744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smtClean="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05557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1.1</a:t>
            </a:r>
            <a:r>
              <a:rPr lang="zh-CN" altLang="zh-CN" dirty="0"/>
              <a:t>声音的物理属性</a:t>
            </a:r>
            <a:endParaRPr lang="zh-CN" altLang="en-US" dirty="0"/>
          </a:p>
        </p:txBody>
      </p:sp>
      <p:sp>
        <p:nvSpPr>
          <p:cNvPr id="18" name="文本占位符 6"/>
          <p:cNvSpPr txBox="1">
            <a:spLocks/>
          </p:cNvSpPr>
          <p:nvPr/>
        </p:nvSpPr>
        <p:spPr>
          <a:xfrm>
            <a:off x="356097" y="1524794"/>
            <a:ext cx="7571878" cy="4630156"/>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频率：</a:t>
            </a:r>
            <a:r>
              <a:rPr lang="zh-CN" altLang="zh-CN" dirty="0"/>
              <a:t>单位时间内振动的次数，单位为赫兹</a:t>
            </a:r>
            <a:r>
              <a:rPr lang="en-US" altLang="zh-CN" dirty="0"/>
              <a:t>Hz</a:t>
            </a:r>
            <a:r>
              <a:rPr lang="zh-CN" altLang="en-US" dirty="0" smtClean="0"/>
              <a:t>。</a:t>
            </a:r>
            <a:endParaRPr lang="en-US" altLang="zh-CN" dirty="0" smtClean="0"/>
          </a:p>
          <a:p>
            <a:r>
              <a:rPr lang="zh-CN" altLang="zh-CN" dirty="0"/>
              <a:t>人类能分辨的声波频率范围</a:t>
            </a:r>
            <a:r>
              <a:rPr lang="en-US" altLang="zh-CN" dirty="0" smtClean="0"/>
              <a:t>20Hz~20kHz</a:t>
            </a:r>
          </a:p>
          <a:p>
            <a:r>
              <a:rPr lang="zh-CN" altLang="zh-CN" dirty="0"/>
              <a:t>声音频率的高低，与声源物体的共振频率</a:t>
            </a:r>
            <a:r>
              <a:rPr lang="zh-CN" altLang="zh-CN" dirty="0" smtClean="0"/>
              <a:t>有关</a:t>
            </a:r>
            <a:endParaRPr lang="en-US" altLang="zh-CN" dirty="0" smtClean="0"/>
          </a:p>
          <a:p>
            <a:pPr lvl="1">
              <a:lnSpc>
                <a:spcPct val="150000"/>
              </a:lnSpc>
            </a:pPr>
            <a:r>
              <a:rPr lang="zh-CN" altLang="en-US" dirty="0"/>
              <a:t>一般情况下，发声的物体（如乐器）越粗大松软，则所发声音的频率就越低；反之，物体越细小紧硬，则所发声音的频率就越高。例如大编钟发出的声音比小编钟的频率低、大提琴的声音比小提琴的低；同是一把提琴，粗弦发出的声音比细弦的低；同是一根弦，放松时的声音比绷紧时的</a:t>
            </a:r>
            <a:r>
              <a:rPr lang="zh-CN" altLang="en-US" dirty="0" smtClean="0"/>
              <a:t>低</a:t>
            </a:r>
            <a:endParaRPr lang="en-US" altLang="zh-CN" dirty="0" smtClean="0"/>
          </a:p>
          <a:p>
            <a:pPr>
              <a:lnSpc>
                <a:spcPct val="150000"/>
              </a:lnSpc>
            </a:pPr>
            <a:r>
              <a:rPr lang="zh-CN" altLang="zh-CN" dirty="0"/>
              <a:t>具有单一频率的声音被称为</a:t>
            </a:r>
            <a:r>
              <a:rPr lang="zh-CN" altLang="zh-CN" dirty="0" smtClean="0"/>
              <a:t>纯音</a:t>
            </a:r>
            <a:r>
              <a:rPr lang="zh-CN" altLang="en-US" dirty="0" smtClean="0"/>
              <a:t>，</a:t>
            </a:r>
            <a:r>
              <a:rPr lang="zh-CN" altLang="zh-CN" dirty="0" smtClean="0"/>
              <a:t>具有</a:t>
            </a:r>
            <a:r>
              <a:rPr lang="zh-CN" altLang="zh-CN" dirty="0"/>
              <a:t>多种频率成分的声音被称为</a:t>
            </a:r>
            <a:r>
              <a:rPr lang="zh-CN" altLang="zh-CN" dirty="0" smtClean="0"/>
              <a:t>复音。</a:t>
            </a:r>
            <a:endParaRPr lang="zh-CN" altLang="en-US" dirty="0"/>
          </a:p>
        </p:txBody>
      </p:sp>
      <p:cxnSp>
        <p:nvCxnSpPr>
          <p:cNvPr id="27" name="直接连接符 26"/>
          <p:cNvCxnSpPr/>
          <p:nvPr/>
        </p:nvCxnSpPr>
        <p:spPr>
          <a:xfrm>
            <a:off x="8004176" y="1600994"/>
            <a:ext cx="17707" cy="4332956"/>
          </a:xfrm>
          <a:prstGeom prst="line">
            <a:avLst/>
          </a:prstGeom>
          <a:noFill/>
          <a:ln w="28575" cap="flat" cmpd="sng" algn="ctr">
            <a:solidFill>
              <a:srgbClr val="A6B727"/>
            </a:solidFill>
            <a:prstDash val="sysDash"/>
            <a:miter lim="800000"/>
          </a:ln>
          <a:effectLst/>
        </p:spPr>
      </p:cxnSp>
      <p:sp>
        <p:nvSpPr>
          <p:cNvPr id="17" name="Text Box 31"/>
          <p:cNvSpPr txBox="1">
            <a:spLocks noChangeArrowheads="1"/>
          </p:cNvSpPr>
          <p:nvPr/>
        </p:nvSpPr>
        <p:spPr bwMode="auto">
          <a:xfrm>
            <a:off x="9421462" y="1803337"/>
            <a:ext cx="697627" cy="400110"/>
          </a:xfrm>
          <a:prstGeom prst="rect">
            <a:avLst/>
          </a:prstGeom>
          <a:noFill/>
          <a:ln w="9525">
            <a:noFill/>
            <a:miter lim="800000"/>
            <a:headEnd/>
            <a:tailEnd/>
          </a:ln>
          <a:effectLst/>
        </p:spPr>
        <p:txBody>
          <a:bodyPr wrap="none">
            <a:spAutoFit/>
          </a:bodyPr>
          <a:lstStyle/>
          <a:p>
            <a:r>
              <a:rPr kumimoji="1" lang="zh-CN" altLang="en-US" sz="2000" b="1" dirty="0" smtClean="0">
                <a:solidFill>
                  <a:schemeClr val="tx1">
                    <a:lumMod val="65000"/>
                    <a:lumOff val="35000"/>
                  </a:schemeClr>
                </a:solidFill>
                <a:latin typeface="+mj-ea"/>
                <a:ea typeface="+mj-ea"/>
              </a:rPr>
              <a:t>频率</a:t>
            </a:r>
            <a:endParaRPr kumimoji="1" lang="zh-CN" altLang="en-US" sz="2000" b="1" dirty="0">
              <a:solidFill>
                <a:schemeClr val="tx1">
                  <a:lumMod val="65000"/>
                  <a:lumOff val="35000"/>
                </a:schemeClr>
              </a:solidFill>
              <a:latin typeface="+mj-ea"/>
              <a:ea typeface="+mj-ea"/>
            </a:endParaRPr>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3776" y="2525712"/>
            <a:ext cx="3124200" cy="101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242789" y="3662738"/>
            <a:ext cx="1752599" cy="307777"/>
          </a:xfrm>
          <a:prstGeom prst="rect">
            <a:avLst/>
          </a:prstGeom>
        </p:spPr>
        <p:txBody>
          <a:bodyPr wrap="square">
            <a:spAutoFit/>
          </a:bodyPr>
          <a:lstStyle/>
          <a:p>
            <a:r>
              <a:rPr lang="zh-CN" altLang="en-US" sz="1400" dirty="0"/>
              <a:t>乐音的波形图</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7225" y="4191794"/>
            <a:ext cx="3110751"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9306300" y="5229933"/>
            <a:ext cx="1752599" cy="307777"/>
          </a:xfrm>
          <a:prstGeom prst="rect">
            <a:avLst/>
          </a:prstGeom>
        </p:spPr>
        <p:txBody>
          <a:bodyPr wrap="square">
            <a:spAutoFit/>
          </a:bodyPr>
          <a:lstStyle/>
          <a:p>
            <a:r>
              <a:rPr lang="zh-CN" altLang="en-US" sz="1400" dirty="0" smtClean="0"/>
              <a:t>噪音的</a:t>
            </a:r>
            <a:r>
              <a:rPr lang="zh-CN" altLang="en-US" sz="1400" dirty="0"/>
              <a:t>波形图</a:t>
            </a:r>
          </a:p>
        </p:txBody>
      </p:sp>
    </p:spTree>
    <p:extLst>
      <p:ext uri="{BB962C8B-B14F-4D97-AF65-F5344CB8AC3E}">
        <p14:creationId xmlns:p14="http://schemas.microsoft.com/office/powerpoint/2010/main" val="4128621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1.1</a:t>
            </a:r>
            <a:r>
              <a:rPr lang="zh-CN" altLang="zh-CN" dirty="0"/>
              <a:t>声音的物理属性</a:t>
            </a:r>
            <a:endParaRPr lang="zh-CN" altLang="en-US" dirty="0"/>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7175" y="1524794"/>
            <a:ext cx="7696200" cy="4630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44246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1.1</a:t>
            </a:r>
            <a:r>
              <a:rPr lang="zh-CN" altLang="zh-CN" dirty="0"/>
              <a:t>声音的物理属性</a:t>
            </a:r>
            <a:endParaRPr lang="zh-CN" altLang="en-US" dirty="0"/>
          </a:p>
        </p:txBody>
      </p:sp>
      <p:sp>
        <p:nvSpPr>
          <p:cNvPr id="18" name="文本占位符 6"/>
          <p:cNvSpPr txBox="1">
            <a:spLocks/>
          </p:cNvSpPr>
          <p:nvPr/>
        </p:nvSpPr>
        <p:spPr>
          <a:xfrm>
            <a:off x="356097" y="1524794"/>
            <a:ext cx="9476878" cy="4630156"/>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波长</a:t>
            </a:r>
            <a:r>
              <a:rPr lang="zh-CN" altLang="en-US" dirty="0" smtClean="0"/>
              <a:t>：</a:t>
            </a:r>
            <a:r>
              <a:rPr lang="zh-CN" altLang="zh-CN" dirty="0"/>
              <a:t>声音每振动一次所走过的距离，单位为米</a:t>
            </a:r>
            <a:r>
              <a:rPr lang="zh-CN" altLang="en-US" dirty="0" smtClean="0"/>
              <a:t>。</a:t>
            </a:r>
            <a:endParaRPr lang="en-US" altLang="zh-CN" dirty="0" smtClean="0"/>
          </a:p>
          <a:p>
            <a:r>
              <a:rPr lang="zh-CN" altLang="zh-CN" dirty="0"/>
              <a:t>可以用波长代替频率来刻画声音的物理</a:t>
            </a:r>
            <a:r>
              <a:rPr lang="zh-CN" altLang="zh-CN" dirty="0" smtClean="0"/>
              <a:t>特性</a:t>
            </a:r>
            <a:endParaRPr lang="en-US" altLang="zh-CN" dirty="0" smtClean="0"/>
          </a:p>
          <a:p>
            <a:r>
              <a:rPr lang="zh-CN" altLang="zh-CN" dirty="0"/>
              <a:t>声波的波长与频率的关系为</a:t>
            </a:r>
            <a:r>
              <a:rPr lang="zh-CN" altLang="zh-CN" dirty="0" smtClean="0"/>
              <a:t>：λ</a:t>
            </a:r>
            <a:r>
              <a:rPr lang="en-US" altLang="zh-CN" dirty="0"/>
              <a:t>= c / </a:t>
            </a:r>
            <a:r>
              <a:rPr lang="en-US" altLang="zh-CN" i="1" dirty="0"/>
              <a:t>f </a:t>
            </a:r>
            <a:r>
              <a:rPr lang="en-US" altLang="zh-CN" dirty="0"/>
              <a:t> </a:t>
            </a:r>
            <a:r>
              <a:rPr lang="en-US" altLang="zh-CN" dirty="0" smtClean="0"/>
              <a:t>c</a:t>
            </a:r>
            <a:r>
              <a:rPr lang="zh-CN" altLang="zh-CN" dirty="0"/>
              <a:t>为声速（</a:t>
            </a:r>
            <a:r>
              <a:rPr lang="en-US" altLang="zh-CN" dirty="0"/>
              <a:t>340m/s</a:t>
            </a:r>
            <a:r>
              <a:rPr lang="zh-CN" altLang="zh-CN" dirty="0"/>
              <a:t>）</a:t>
            </a:r>
            <a:endParaRPr lang="en-US" altLang="zh-CN" dirty="0" smtClean="0"/>
          </a:p>
          <a:p>
            <a:r>
              <a:rPr lang="zh-CN" altLang="zh-CN" dirty="0"/>
              <a:t>声波的波长与频率成反比，频率越高，波长越短；频率越低，波长越</a:t>
            </a:r>
            <a:r>
              <a:rPr lang="zh-CN" altLang="zh-CN" dirty="0" smtClean="0"/>
              <a:t>长</a:t>
            </a:r>
            <a:endParaRPr lang="zh-CN" altLang="en-US" dirty="0"/>
          </a:p>
        </p:txBody>
      </p:sp>
      <p:sp>
        <p:nvSpPr>
          <p:cNvPr id="17" name="Text Box 31"/>
          <p:cNvSpPr txBox="1">
            <a:spLocks noChangeArrowheads="1"/>
          </p:cNvSpPr>
          <p:nvPr/>
        </p:nvSpPr>
        <p:spPr bwMode="auto">
          <a:xfrm>
            <a:off x="4977745" y="4039394"/>
            <a:ext cx="2236510" cy="400110"/>
          </a:xfrm>
          <a:prstGeom prst="rect">
            <a:avLst/>
          </a:prstGeom>
          <a:noFill/>
          <a:ln w="9525">
            <a:noFill/>
            <a:miter lim="800000"/>
            <a:headEnd/>
            <a:tailEnd/>
          </a:ln>
          <a:effectLst/>
        </p:spPr>
        <p:txBody>
          <a:bodyPr wrap="none">
            <a:spAutoFit/>
          </a:bodyPr>
          <a:lstStyle/>
          <a:p>
            <a:r>
              <a:rPr lang="zh-CN" altLang="zh-CN" sz="2000" dirty="0"/>
              <a:t>声音的频率与波长</a:t>
            </a:r>
            <a:endParaRPr kumimoji="1" lang="zh-CN" altLang="en-US" sz="2000" b="1" dirty="0">
              <a:solidFill>
                <a:schemeClr val="tx1">
                  <a:lumMod val="65000"/>
                  <a:lumOff val="35000"/>
                </a:schemeClr>
              </a:solidFill>
              <a:latin typeface="+mj-ea"/>
              <a:ea typeface="+mj-ea"/>
            </a:endParaRPr>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62" y="4478550"/>
            <a:ext cx="11829476"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70878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35887" y="2210505"/>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声音的感知特性</a:t>
            </a:r>
          </a:p>
        </p:txBody>
      </p:sp>
      <p:sp>
        <p:nvSpPr>
          <p:cNvPr id="18" name="TextBox 1"/>
          <p:cNvSpPr txBox="1"/>
          <p:nvPr/>
        </p:nvSpPr>
        <p:spPr>
          <a:xfrm>
            <a:off x="7013575" y="1646922"/>
            <a:ext cx="1705595" cy="350886"/>
          </a:xfrm>
          <a:prstGeom prst="rect">
            <a:avLst/>
          </a:prstGeom>
          <a:noFill/>
        </p:spPr>
        <p:txBody>
          <a:bodyPr wrap="none" lIns="0" tIns="0" rIns="0" bIns="60981" rtlCol="0">
            <a:spAutoFit/>
          </a:bodyPr>
          <a:lstStyle/>
          <a:p>
            <a:pPr>
              <a:lnSpc>
                <a:spcPts val="2401"/>
              </a:lnSpc>
            </a:pPr>
            <a:r>
              <a:rPr lang="zh-CN" altLang="zh-CN" sz="1900" dirty="0">
                <a:solidFill>
                  <a:srgbClr val="656D8D"/>
                </a:solidFill>
                <a:latin typeface="Microsoft YaHei UI" pitchFamily="18" charset="0"/>
                <a:cs typeface="Microsoft YaHei UI" pitchFamily="18" charset="0"/>
              </a:rPr>
              <a:t>声音的物理属性</a:t>
            </a:r>
            <a:endParaRPr lang="zh-CN" altLang="en-US" sz="1900" dirty="0">
              <a:solidFill>
                <a:srgbClr val="656D8D"/>
              </a:solidFill>
              <a:latin typeface="Microsoft YaHei UI" pitchFamily="18" charset="0"/>
              <a:cs typeface="Microsoft YaHei UI" pitchFamily="18" charset="0"/>
            </a:endParaRPr>
          </a:p>
        </p:txBody>
      </p:sp>
      <p:sp>
        <p:nvSpPr>
          <p:cNvPr id="47" name="TextBox 1"/>
          <p:cNvSpPr txBox="1"/>
          <p:nvPr/>
        </p:nvSpPr>
        <p:spPr>
          <a:xfrm>
            <a:off x="7013575" y="2794794"/>
            <a:ext cx="1705595"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声音的艺术属性</a:t>
            </a:r>
          </a:p>
        </p:txBody>
      </p:sp>
      <p:sp>
        <p:nvSpPr>
          <p:cNvPr id="48" name="TextBox 1"/>
          <p:cNvSpPr txBox="1"/>
          <p:nvPr/>
        </p:nvSpPr>
        <p:spPr>
          <a:xfrm>
            <a:off x="7013575" y="3302794"/>
            <a:ext cx="1461939"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人耳听觉特性</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a:solidFill>
                  <a:srgbClr val="4197DF"/>
                </a:solidFill>
                <a:latin typeface="+mj-lt"/>
                <a:cs typeface="Microsoft YaHei UI" pitchFamily="18" charset="0"/>
              </a:rPr>
              <a:t>1.1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439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1.3</a:t>
            </a:r>
            <a:endParaRPr lang="en-US" altLang="zh-CN" sz="2000" dirty="0">
              <a:solidFill>
                <a:srgbClr val="4197DF"/>
              </a:solidFill>
              <a:latin typeface="+mj-lt"/>
              <a:cs typeface="Microsoft YaHei UI" pitchFamily="18" charset="0"/>
            </a:endParaRPr>
          </a:p>
        </p:txBody>
      </p:sp>
      <p:sp>
        <p:nvSpPr>
          <p:cNvPr id="43" name="TextBox 1"/>
          <p:cNvSpPr txBox="1"/>
          <p:nvPr/>
        </p:nvSpPr>
        <p:spPr>
          <a:xfrm>
            <a:off x="6048108" y="3277394"/>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1.4</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extLst>
      <p:ext uri="{BB962C8B-B14F-4D97-AF65-F5344CB8AC3E}">
        <p14:creationId xmlns:p14="http://schemas.microsoft.com/office/powerpoint/2010/main" val="368488719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1.2</a:t>
            </a:r>
            <a:r>
              <a:rPr lang="zh-CN" altLang="en-US" dirty="0"/>
              <a:t>声音的感知特性</a:t>
            </a:r>
          </a:p>
        </p:txBody>
      </p:sp>
      <p:sp>
        <p:nvSpPr>
          <p:cNvPr id="18" name="文本占位符 6"/>
          <p:cNvSpPr txBox="1">
            <a:spLocks/>
          </p:cNvSpPr>
          <p:nvPr/>
        </p:nvSpPr>
        <p:spPr>
          <a:xfrm>
            <a:off x="336155" y="1677194"/>
            <a:ext cx="11000878" cy="19050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通常用音强、音调和音色三个参数来表示人对声音的主观感觉，这就是人耳的听觉特性三要素，也可以称之为声音的三要素，反映在声波的物理特征上就是频率、振幅和频谱分布</a:t>
            </a:r>
            <a:r>
              <a:rPr lang="zh-CN" altLang="en-US" dirty="0" smtClean="0"/>
              <a:t>。</a:t>
            </a:r>
            <a:endParaRPr lang="en-US" altLang="zh-CN" dirty="0" smtClean="0"/>
          </a:p>
        </p:txBody>
      </p:sp>
      <p:sp>
        <p:nvSpPr>
          <p:cNvPr id="158" name="矩形 157"/>
          <p:cNvSpPr/>
          <p:nvPr/>
        </p:nvSpPr>
        <p:spPr>
          <a:xfrm>
            <a:off x="0" y="6154950"/>
            <a:ext cx="12192000" cy="703049"/>
          </a:xfrm>
          <a:prstGeom prst="rect">
            <a:avLst/>
          </a:prstGeom>
          <a:solidFill>
            <a:srgbClr val="FFFFFF">
              <a:lumMod val="85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9" name="矩形 158"/>
          <p:cNvSpPr/>
          <p:nvPr/>
        </p:nvSpPr>
        <p:spPr>
          <a:xfrm>
            <a:off x="-65426" y="1209139"/>
            <a:ext cx="12223664" cy="87055"/>
          </a:xfrm>
          <a:prstGeom prst="rect">
            <a:avLst/>
          </a:prstGeom>
          <a:solidFill>
            <a:srgbClr val="F692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6" name="矩形 5"/>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7" name="矩形 6"/>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8" name="矩形 7"/>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9" name="矩形 8"/>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0" name="矩形 9"/>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1" name="矩形 10"/>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2" name="矩形 11"/>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3" name="矩形 12"/>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4" name="矩形 13"/>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5" name="矩形 14"/>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矩形 15"/>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7" name="矩形 16"/>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302510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5907</TotalTime>
  <Words>4425</Words>
  <Application>Microsoft Office PowerPoint</Application>
  <PresentationFormat>自定义</PresentationFormat>
  <Paragraphs>277</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Office Theme</vt:lpstr>
      <vt:lpstr>文档</vt:lpstr>
      <vt:lpstr>PowerPoint 演示文稿</vt:lpstr>
      <vt:lpstr>PowerPoint 演示文稿</vt:lpstr>
      <vt:lpstr>1.1声音的物理属性</vt:lpstr>
      <vt:lpstr>1.1声音的物理属性</vt:lpstr>
      <vt:lpstr>1.1声音的物理属性</vt:lpstr>
      <vt:lpstr>1.1声音的物理属性</vt:lpstr>
      <vt:lpstr>1.1声音的物理属性</vt:lpstr>
      <vt:lpstr>PowerPoint 演示文稿</vt:lpstr>
      <vt:lpstr>1.2声音的感知特性</vt:lpstr>
      <vt:lpstr>1.2声音的感知特性---音强</vt:lpstr>
      <vt:lpstr>1.2声音的感知特性---音强</vt:lpstr>
      <vt:lpstr>1.2声音的感知特性---音强</vt:lpstr>
      <vt:lpstr>1.2声音的感知特性---音色</vt:lpstr>
      <vt:lpstr>PowerPoint 演示文稿</vt:lpstr>
      <vt:lpstr>1.3声音的艺术属性</vt:lpstr>
      <vt:lpstr>1.3声音的艺术属性</vt:lpstr>
      <vt:lpstr>1.3声音的艺术属性</vt:lpstr>
      <vt:lpstr>1.3声音的艺术属性</vt:lpstr>
      <vt:lpstr>1.3声音的艺术属性</vt:lpstr>
      <vt:lpstr>1.3声音的艺术属性</vt:lpstr>
      <vt:lpstr>PowerPoint 演示文稿</vt:lpstr>
      <vt:lpstr>1.4人耳听觉特性</vt:lpstr>
      <vt:lpstr>1.4.1人耳的听觉系统</vt:lpstr>
      <vt:lpstr>1.4.1人耳的听觉系统</vt:lpstr>
      <vt:lpstr>1.4.1人耳的听觉系统</vt:lpstr>
      <vt:lpstr>耳蜗的工作过程</vt:lpstr>
      <vt:lpstr>1.4.1人耳的听觉系统</vt:lpstr>
      <vt:lpstr>1.4.2人耳听觉的感受性</vt:lpstr>
      <vt:lpstr>1.4.2人耳听觉的感受性</vt:lpstr>
      <vt:lpstr>1.4.3人耳听觉的特性</vt:lpstr>
      <vt:lpstr>掩蔽效应</vt:lpstr>
      <vt:lpstr>掩蔽效应</vt:lpstr>
      <vt:lpstr>掩蔽效应</vt:lpstr>
      <vt:lpstr>掩蔽效应</vt:lpstr>
      <vt:lpstr>双耳效应</vt:lpstr>
      <vt:lpstr>颅骨效应</vt:lpstr>
      <vt:lpstr>鸡尾酒会效应</vt:lpstr>
      <vt:lpstr>回音壁效应</vt:lpstr>
      <vt:lpstr>多普勒效应</vt:lpstr>
      <vt:lpstr>哈斯效应</vt:lpstr>
      <vt:lpstr>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HONGCHUN</cp:lastModifiedBy>
  <cp:revision>257</cp:revision>
  <dcterms:created xsi:type="dcterms:W3CDTF">2006-08-16T00:00:00Z</dcterms:created>
  <dcterms:modified xsi:type="dcterms:W3CDTF">2021-01-02T14:40:25Z</dcterms:modified>
</cp:coreProperties>
</file>