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1" r:id="rId3"/>
  </p:sldMasterIdLst>
  <p:notesMasterIdLst>
    <p:notesMasterId r:id="rId5"/>
  </p:notesMasterIdLst>
  <p:handoutMasterIdLst>
    <p:handoutMasterId r:id="rId50"/>
  </p:handoutMasterIdLst>
  <p:sldIdLst>
    <p:sldId id="256" r:id="rId4"/>
    <p:sldId id="303" r:id="rId6"/>
    <p:sldId id="306" r:id="rId7"/>
    <p:sldId id="496" r:id="rId8"/>
    <p:sldId id="497" r:id="rId9"/>
    <p:sldId id="498" r:id="rId10"/>
    <p:sldId id="499" r:id="rId11"/>
    <p:sldId id="500" r:id="rId12"/>
    <p:sldId id="501" r:id="rId13"/>
    <p:sldId id="502" r:id="rId14"/>
    <p:sldId id="503" r:id="rId15"/>
    <p:sldId id="504" r:id="rId16"/>
    <p:sldId id="505" r:id="rId17"/>
    <p:sldId id="506" r:id="rId18"/>
    <p:sldId id="507" r:id="rId19"/>
    <p:sldId id="508" r:id="rId20"/>
    <p:sldId id="509" r:id="rId21"/>
    <p:sldId id="510" r:id="rId22"/>
    <p:sldId id="511" r:id="rId23"/>
    <p:sldId id="512" r:id="rId24"/>
    <p:sldId id="513" r:id="rId25"/>
    <p:sldId id="514" r:id="rId26"/>
    <p:sldId id="515" r:id="rId27"/>
    <p:sldId id="516" r:id="rId28"/>
    <p:sldId id="517" r:id="rId29"/>
    <p:sldId id="518" r:id="rId30"/>
    <p:sldId id="519" r:id="rId31"/>
    <p:sldId id="520" r:id="rId32"/>
    <p:sldId id="531" r:id="rId33"/>
    <p:sldId id="533" r:id="rId34"/>
    <p:sldId id="535" r:id="rId35"/>
    <p:sldId id="521" r:id="rId36"/>
    <p:sldId id="536" r:id="rId37"/>
    <p:sldId id="534" r:id="rId38"/>
    <p:sldId id="522" r:id="rId39"/>
    <p:sldId id="537" r:id="rId40"/>
    <p:sldId id="523" r:id="rId41"/>
    <p:sldId id="524" r:id="rId42"/>
    <p:sldId id="525" r:id="rId43"/>
    <p:sldId id="526" r:id="rId44"/>
    <p:sldId id="527" r:id="rId45"/>
    <p:sldId id="528" r:id="rId46"/>
    <p:sldId id="529" r:id="rId47"/>
    <p:sldId id="530" r:id="rId48"/>
    <p:sldId id="532" r:id="rId49"/>
  </p:sldIdLst>
  <p:sldSz cx="12192000" cy="6858000"/>
  <p:notesSz cx="6858000" cy="9144000"/>
  <p:custDataLst>
    <p:tags r:id="rId54"/>
  </p:custDataLst>
  <p:defaultTextStyle>
    <a:defPPr>
      <a:defRPr lang="zh-CN"/>
    </a:defPPr>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1pPr>
    <a:lvl2pPr marL="609600" lvl="1" indent="-1524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2pPr>
    <a:lvl3pPr marL="1219200" lvl="2" indent="-3048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3pPr>
    <a:lvl4pPr marL="1828800" lvl="3" indent="-4572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4pPr>
    <a:lvl5pPr marL="2437130" lvl="4"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3C6"/>
    <a:srgbClr val="15636D"/>
    <a:srgbClr val="1F8E9D"/>
    <a:srgbClr val="FD7784"/>
    <a:srgbClr val="5269B2"/>
    <a:srgbClr val="486AB6"/>
    <a:srgbClr val="EFEFEF"/>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p:restoredTop sz="92617"/>
  </p:normalViewPr>
  <p:slideViewPr>
    <p:cSldViewPr showGuides="1">
      <p:cViewPr varScale="1">
        <p:scale>
          <a:sx n="70" d="100"/>
          <a:sy n="70" d="100"/>
        </p:scale>
        <p:origin x="774" y="84"/>
      </p:cViewPr>
      <p:guideLst>
        <p:guide orient="horz" pos="2161"/>
        <p:guide pos="3881"/>
      </p:guideLst>
    </p:cSldViewPr>
  </p:slideViewPr>
  <p:outlineViewPr>
    <p:cViewPr>
      <p:scale>
        <a:sx n="33" d="100"/>
        <a:sy n="33" d="100"/>
      </p:scale>
      <p:origin x="0" y="-1578"/>
    </p:cViewPr>
  </p:outlineViewPr>
  <p:notesTextViewPr>
    <p:cViewPr>
      <p:scale>
        <a:sx n="1" d="1"/>
        <a:sy n="1" d="1"/>
      </p:scale>
      <p:origin x="0" y="0"/>
    </p:cViewPr>
  </p:notesTextViewPr>
  <p:sorterViewPr>
    <p:cViewPr>
      <p:scale>
        <a:sx n="100" d="100"/>
        <a:sy n="100" d="100"/>
      </p:scale>
      <p:origin x="0" y="-4674"/>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gs" Target="tags/tag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5406" y="794"/>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43E73E43-A379-4BB5-A6E2-CF501D0C3336}"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8685213"/>
            <a:ext cx="2971800" cy="460375"/>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F7E4E51A-69D8-425D-A366-AAC584F8F50F}"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28003" name="幻灯片图像占位符 3"/>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609600" marR="0" lvl="1"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219200" marR="0" lvl="2"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828800" marR="0" lvl="3"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2437130" marR="0" lvl="4"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
        <p:nvSpPr>
          <p:cNvPr id="4" name="页眉占位符 3"/>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defTabSz="1219200" rtl="0" fontAlgn="base">
      <a:spcBef>
        <a:spcPct val="0"/>
      </a:spcBef>
      <a:spcAft>
        <a:spcPct val="0"/>
      </a:spcAft>
      <a:defRPr sz="1600" kern="1200">
        <a:solidFill>
          <a:schemeClr val="tx1"/>
        </a:solidFill>
        <a:latin typeface="+mn-lt"/>
        <a:ea typeface="+mn-ea"/>
        <a:cs typeface="+mn-cs"/>
      </a:defRPr>
    </a:lvl1pPr>
    <a:lvl2pPr marL="609600" algn="l" defTabSz="1219200" rtl="0" fontAlgn="base">
      <a:spcBef>
        <a:spcPct val="0"/>
      </a:spcBef>
      <a:spcAft>
        <a:spcPct val="0"/>
      </a:spcAft>
      <a:defRPr sz="1600" kern="1200">
        <a:solidFill>
          <a:schemeClr val="tx1"/>
        </a:solidFill>
        <a:latin typeface="+mn-lt"/>
        <a:ea typeface="+mn-ea"/>
        <a:cs typeface="+mn-cs"/>
      </a:defRPr>
    </a:lvl2pPr>
    <a:lvl3pPr marL="1219200" algn="l" defTabSz="1219200" rtl="0" fontAlgn="base">
      <a:spcBef>
        <a:spcPct val="0"/>
      </a:spcBef>
      <a:spcAft>
        <a:spcPct val="0"/>
      </a:spcAft>
      <a:defRPr sz="1600" kern="1200">
        <a:solidFill>
          <a:schemeClr val="tx1"/>
        </a:solidFill>
        <a:latin typeface="+mn-lt"/>
        <a:ea typeface="+mn-ea"/>
        <a:cs typeface="+mn-cs"/>
      </a:defRPr>
    </a:lvl3pPr>
    <a:lvl4pPr marL="1828800" algn="l" defTabSz="1219200" rtl="0" fontAlgn="base">
      <a:spcBef>
        <a:spcPct val="0"/>
      </a:spcBef>
      <a:spcAft>
        <a:spcPct val="0"/>
      </a:spcAft>
      <a:defRPr sz="1600" kern="1200">
        <a:solidFill>
          <a:schemeClr val="tx1"/>
        </a:solidFill>
        <a:latin typeface="+mn-lt"/>
        <a:ea typeface="+mn-ea"/>
        <a:cs typeface="+mn-cs"/>
      </a:defRPr>
    </a:lvl4pPr>
    <a:lvl5pPr marL="2437130" algn="l" defTabSz="1219200" rtl="0" fontAlgn="base">
      <a:spcBef>
        <a:spcPct val="0"/>
      </a:spcBef>
      <a:spcAft>
        <a:spcPct val="0"/>
      </a:spcAft>
      <a:defRPr sz="1600" kern="1200">
        <a:solidFill>
          <a:schemeClr val="tx1"/>
        </a:solidFill>
        <a:latin typeface="+mn-lt"/>
        <a:ea typeface="+mn-ea"/>
        <a:cs typeface="+mn-cs"/>
      </a:defRPr>
    </a:lvl5pPr>
    <a:lvl6pPr marL="3046730" algn="l" defTabSz="1218565" rtl="0" eaLnBrk="1" latinLnBrk="0" hangingPunct="1">
      <a:defRPr sz="1600" kern="1200">
        <a:solidFill>
          <a:schemeClr val="tx1"/>
        </a:solidFill>
        <a:latin typeface="+mn-lt"/>
        <a:ea typeface="+mn-ea"/>
        <a:cs typeface="+mn-cs"/>
      </a:defRPr>
    </a:lvl6pPr>
    <a:lvl7pPr marL="3655695" algn="l" defTabSz="1218565" rtl="0" eaLnBrk="1" latinLnBrk="0" hangingPunct="1">
      <a:defRPr sz="1600" kern="1200">
        <a:solidFill>
          <a:schemeClr val="tx1"/>
        </a:solidFill>
        <a:latin typeface="+mn-lt"/>
        <a:ea typeface="+mn-ea"/>
        <a:cs typeface="+mn-cs"/>
      </a:defRPr>
    </a:lvl7pPr>
    <a:lvl8pPr marL="4265295" algn="l" defTabSz="1218565" rtl="0" eaLnBrk="1" latinLnBrk="0" hangingPunct="1">
      <a:defRPr sz="1600" kern="1200">
        <a:solidFill>
          <a:schemeClr val="tx1"/>
        </a:solidFill>
        <a:latin typeface="+mn-lt"/>
        <a:ea typeface="+mn-ea"/>
        <a:cs typeface="+mn-cs"/>
      </a:defRPr>
    </a:lvl8pPr>
    <a:lvl9pPr marL="487426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幻灯片图像占位符 1"/>
          <p:cNvSpPr>
            <a:spLocks noGrp="1" noRot="1" noChangeAspect="1" noTextEdit="1"/>
          </p:cNvSpPr>
          <p:nvPr>
            <p:ph type="sldImg"/>
          </p:nvPr>
        </p:nvSpPr>
        <p:spPr>
          <a:ln>
            <a:miter/>
          </a:ln>
        </p:spPr>
      </p:sp>
      <p:sp>
        <p:nvSpPr>
          <p:cNvPr id="134146"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41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幻灯片图像占位符 1"/>
          <p:cNvSpPr>
            <a:spLocks noGrp="1" noRot="1" noChangeAspect="1" noTextEdit="1"/>
          </p:cNvSpPr>
          <p:nvPr>
            <p:ph type="sldImg"/>
          </p:nvPr>
        </p:nvSpPr>
        <p:spPr>
          <a:ln>
            <a:miter/>
          </a:ln>
        </p:spPr>
      </p:sp>
      <p:sp>
        <p:nvSpPr>
          <p:cNvPr id="136194"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61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直接连接符 27"/>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9" name="矩形 28"/>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椭圆 33"/>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auto"/>
            <a:r>
              <a:rPr kumimoji="0" lang="zh-CN" altLang="en-US" strike="noStrike" noProof="1"/>
              <a:t>单击此处编辑母版标题样式</a:t>
            </a:r>
            <a:endParaRPr kumimoji="0"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auto"/>
            <a:r>
              <a:rPr kumimoji="0" lang="zh-CN" altLang="en-US" strike="noStrike" noProof="1"/>
              <a:t>单击此处编辑母版副标题样式</a:t>
            </a:r>
            <a:endParaRPr kumimoji="0" lang="en-US" strike="noStrike" noProof="1"/>
          </a:p>
        </p:txBody>
      </p:sp>
      <p:sp>
        <p:nvSpPr>
          <p:cNvPr id="35"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28"/>
          <p:cNvSpPr>
            <a:spLocks noGrp="1"/>
          </p:cNvSpPr>
          <p:nvPr>
            <p:ph type="sldNum" sz="quarter" idx="4"/>
          </p:nvPr>
        </p:nvSpPr>
        <p:spPr bwMode="auto">
          <a:xfrm>
            <a:off x="1766888"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37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pic>
        <p:nvPicPr>
          <p:cNvPr id="16393" name="图片 5"/>
          <p:cNvPicPr>
            <a:picLocks noChangeAspect="1"/>
          </p:cNvPicPr>
          <p:nvPr userDrawn="1"/>
        </p:nvPicPr>
        <p:blipFill>
          <a:blip r:embed="rId2"/>
          <a:srcRect l="7599" t="18021" r="9499" b="15305"/>
          <a:stretch>
            <a:fillRect/>
          </a:stretch>
        </p:blipFill>
        <p:spPr>
          <a:xfrm>
            <a:off x="0" y="0"/>
            <a:ext cx="12192000" cy="6858000"/>
          </a:xfrm>
          <a:prstGeom prst="rect">
            <a:avLst/>
          </a:prstGeom>
          <a:noFill/>
          <a:ln w="9525">
            <a:noFill/>
          </a:ln>
        </p:spPr>
      </p:pic>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741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44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46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49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151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8" name="内容占位符 7"/>
          <p:cNvSpPr>
            <a:spLocks noGrp="1"/>
          </p:cNvSpPr>
          <p:nvPr>
            <p:ph sz="quarter" idx="1"/>
          </p:nvPr>
        </p:nvSpPr>
        <p:spPr>
          <a:xfrm>
            <a:off x="609600" y="1600200"/>
            <a:ext cx="9956800" cy="4873752"/>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253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356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458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561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663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765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868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970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073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175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直接连接符 33"/>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35"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5"/>
          <p:cNvSpPr>
            <a:spLocks noGrp="1"/>
          </p:cNvSpPr>
          <p:nvPr>
            <p:ph type="sldNum" sz="quarter" idx="4"/>
          </p:nvPr>
        </p:nvSpPr>
        <p:spPr bwMode="auto">
          <a:xfrm>
            <a:off x="1787525"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277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380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482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585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687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789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892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994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097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199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9" name="内容占位符 8"/>
          <p:cNvSpPr>
            <a:spLocks noGrp="1"/>
          </p:cNvSpPr>
          <p:nvPr>
            <p:ph sz="quarter" idx="1"/>
          </p:nvPr>
        </p:nvSpPr>
        <p:spPr>
          <a:xfrm>
            <a:off x="609600"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4"/>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301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404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直接连接符 27"/>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9" name="矩形 28"/>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椭圆 33"/>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auto"/>
            <a:r>
              <a:rPr kumimoji="0" lang="zh-CN" altLang="en-US" strike="noStrike" noProof="1"/>
              <a:t>单击此处编辑母版标题样式</a:t>
            </a:r>
            <a:endParaRPr kumimoji="0"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auto"/>
            <a:r>
              <a:rPr kumimoji="0" lang="zh-CN" altLang="en-US" strike="noStrike" noProof="1"/>
              <a:t>单击此处编辑母版副标题样式</a:t>
            </a:r>
            <a:endParaRPr kumimoji="0" lang="en-US" strike="noStrike" noProof="1"/>
          </a:p>
        </p:txBody>
      </p:sp>
      <p:sp>
        <p:nvSpPr>
          <p:cNvPr id="35"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28"/>
          <p:cNvSpPr>
            <a:spLocks noGrp="1"/>
          </p:cNvSpPr>
          <p:nvPr>
            <p:ph type="sldNum" sz="quarter" idx="4"/>
          </p:nvPr>
        </p:nvSpPr>
        <p:spPr bwMode="auto">
          <a:xfrm>
            <a:off x="1766888"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8" name="内容占位符 7"/>
          <p:cNvSpPr>
            <a:spLocks noGrp="1"/>
          </p:cNvSpPr>
          <p:nvPr>
            <p:ph sz="quarter" idx="1"/>
          </p:nvPr>
        </p:nvSpPr>
        <p:spPr>
          <a:xfrm>
            <a:off x="609600" y="1600200"/>
            <a:ext cx="9956800" cy="4873752"/>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直接连接符 33"/>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35"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5"/>
          <p:cNvSpPr>
            <a:spLocks noGrp="1"/>
          </p:cNvSpPr>
          <p:nvPr>
            <p:ph type="sldNum" sz="quarter" idx="4"/>
          </p:nvPr>
        </p:nvSpPr>
        <p:spPr bwMode="auto">
          <a:xfrm>
            <a:off x="1787525"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9" name="内容占位符 8"/>
          <p:cNvSpPr>
            <a:spLocks noGrp="1"/>
          </p:cNvSpPr>
          <p:nvPr>
            <p:ph sz="quarter" idx="1"/>
          </p:nvPr>
        </p:nvSpPr>
        <p:spPr>
          <a:xfrm>
            <a:off x="609600"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4"/>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nchor="b"/>
          <a:lstStyle>
            <a:lvl1pPr>
              <a:defRPr/>
            </a:lvl1pPr>
          </a:lstStyle>
          <a:p>
            <a:pPr fontAlgn="auto"/>
            <a:r>
              <a:rPr kumimoji="0" lang="zh-CN" altLang="en-US" strike="noStrike" noProof="1"/>
              <a:t>单击此处编辑母版标题样式</a:t>
            </a:r>
            <a:endParaRPr kumimoji="0" lang="en-US" strike="noStrike" noProof="1"/>
          </a:p>
        </p:txBody>
      </p:sp>
      <p:sp>
        <p:nvSpPr>
          <p:cNvPr id="11" name="内容占位符 10"/>
          <p:cNvSpPr>
            <a:spLocks noGrp="1"/>
          </p:cNvSpPr>
          <p:nvPr>
            <p:ph sz="quarter" idx="2"/>
          </p:nvPr>
        </p:nvSpPr>
        <p:spPr>
          <a:xfrm>
            <a:off x="6096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7" name="日期占位符 6"/>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8"/>
          <p:cNvSpPr>
            <a:spLocks noGrp="1"/>
          </p:cNvSpPr>
          <p:nvPr>
            <p:ph type="sldNum" sz="quarter" idx="1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17"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B95FC270-55C9-4A20-A67A-3DE973D1FE95}" type="datetimeFigureOut">
              <a:rPr kumimoji="0" lang="zh-CN" alt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nchor="b"/>
          <a:lstStyle>
            <a:lvl1pPr>
              <a:defRPr/>
            </a:lvl1pPr>
          </a:lstStyle>
          <a:p>
            <a:pPr fontAlgn="auto"/>
            <a:r>
              <a:rPr kumimoji="0" lang="zh-CN" altLang="en-US" strike="noStrike" noProof="1"/>
              <a:t>单击此处编辑母版标题样式</a:t>
            </a:r>
            <a:endParaRPr kumimoji="0" lang="en-US" strike="noStrike" noProof="1"/>
          </a:p>
        </p:txBody>
      </p:sp>
      <p:sp>
        <p:nvSpPr>
          <p:cNvPr id="11" name="内容占位符 10"/>
          <p:cNvSpPr>
            <a:spLocks noGrp="1"/>
          </p:cNvSpPr>
          <p:nvPr>
            <p:ph sz="quarter" idx="2"/>
          </p:nvPr>
        </p:nvSpPr>
        <p:spPr>
          <a:xfrm>
            <a:off x="6096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7" name="日期占位符 6"/>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8"/>
          <p:cNvSpPr>
            <a:spLocks noGrp="1"/>
          </p:cNvSpPr>
          <p:nvPr>
            <p:ph type="sldNum" sz="quarter" idx="1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3188"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93189"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1" name="矩形 20"/>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3191"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5" name="椭圆 24"/>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nchor="b"/>
          <a:lstStyle>
            <a:lvl1pPr algn="l">
              <a:buNone/>
              <a:defRPr sz="2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26"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21"/>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 name="椭圆 17"/>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94212"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4214"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直接连接符 23"/>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4216"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nchor="b"/>
          <a:lstStyle>
            <a:lvl1pPr algn="l">
              <a:buNone/>
              <a:defRPr sz="2000" b="1"/>
            </a:lvl1pPr>
          </a:lstStyle>
          <a:p>
            <a:pPr fontAlgn="auto"/>
            <a:r>
              <a:rPr kumimoji="0" lang="zh-CN" altLang="en-US" strike="noStrike" noProof="1"/>
              <a:t>单击此处编辑母版标题样式</a:t>
            </a:r>
            <a:endParaRPr kumimoji="0"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a:normAutofit/>
          </a:bodyPr>
          <a:lstStyle>
            <a:lvl1pPr marL="0" indent="0">
              <a:buNone/>
              <a:defRPr sz="3200"/>
            </a:lvl1pPr>
          </a:lstStyle>
          <a:p>
            <a:pPr marL="0" marR="0" lvl="0" indent="0" algn="ctr" defTabSz="914400" rtl="0" eaLnBrk="1" fontAlgn="auto" latinLnBrk="0" hangingPunct="1">
              <a:lnSpc>
                <a:spcPct val="100000"/>
              </a:lnSpc>
              <a:spcBef>
                <a:spcPts val="600"/>
              </a:spcBef>
              <a:spcAft>
                <a:spcPts val="0"/>
              </a:spcAft>
              <a:buClr>
                <a:schemeClr val="accent1"/>
              </a:buClr>
              <a:buSzPct val="70000"/>
              <a:buFontTx/>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26"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17"/>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9729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pic>
        <p:nvPicPr>
          <p:cNvPr id="98313" name="图片 5"/>
          <p:cNvPicPr>
            <a:picLocks noChangeAspect="1"/>
          </p:cNvPicPr>
          <p:nvPr userDrawn="1"/>
        </p:nvPicPr>
        <p:blipFill>
          <a:blip r:embed="rId2"/>
          <a:srcRect l="7599" t="18021" r="9499" b="15305"/>
          <a:stretch>
            <a:fillRect/>
          </a:stretch>
        </p:blipFill>
        <p:spPr>
          <a:xfrm>
            <a:off x="0" y="0"/>
            <a:ext cx="12192000" cy="6858000"/>
          </a:xfrm>
          <a:prstGeom prst="rect">
            <a:avLst/>
          </a:prstGeom>
          <a:noFill/>
          <a:ln w="9525">
            <a:noFill/>
          </a:ln>
        </p:spPr>
      </p:pic>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9933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036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138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17"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241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343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445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548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650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753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855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0957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060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162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B95FC270-55C9-4A20-A67A-3DE973D1FE95}" type="datetimeFigureOut">
              <a:rPr kumimoji="0" lang="zh-CN" alt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265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367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469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572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674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777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879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1981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084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186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268"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11269"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1" name="矩形 20"/>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271"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5" name="椭圆 24"/>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nchor="b"/>
          <a:lstStyle>
            <a:lvl1pPr algn="l">
              <a:buNone/>
              <a:defRPr sz="2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26"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21"/>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289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391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493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2596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 name="椭圆 17"/>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2292"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294"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直接连接符 23"/>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2296"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nchor="b"/>
          <a:lstStyle>
            <a:lvl1pPr algn="l">
              <a:buNone/>
              <a:defRPr sz="2000" b="1"/>
            </a:lvl1pPr>
          </a:lstStyle>
          <a:p>
            <a:pPr fontAlgn="auto"/>
            <a:r>
              <a:rPr kumimoji="0" lang="zh-CN" altLang="en-US" strike="noStrike" noProof="1"/>
              <a:t>单击此处编辑母版标题样式</a:t>
            </a:r>
            <a:endParaRPr kumimoji="0"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a:normAutofit/>
          </a:bodyPr>
          <a:lstStyle>
            <a:lvl1pPr marL="0" indent="0">
              <a:buNone/>
              <a:defRPr sz="3200"/>
            </a:lvl1pPr>
          </a:lstStyle>
          <a:p>
            <a:pPr marL="0" marR="0" lvl="0" indent="0" algn="ctr" defTabSz="914400" rtl="0" eaLnBrk="1" fontAlgn="auto" latinLnBrk="0" hangingPunct="1">
              <a:lnSpc>
                <a:spcPct val="100000"/>
              </a:lnSpc>
              <a:spcBef>
                <a:spcPts val="600"/>
              </a:spcBef>
              <a:spcAft>
                <a:spcPts val="0"/>
              </a:spcAft>
              <a:buClr>
                <a:schemeClr val="accent1"/>
              </a:buClr>
              <a:buSzPct val="70000"/>
              <a:buFontTx/>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26"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17"/>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media/image3.png"/><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4" Type="http://schemas.openxmlformats.org/officeDocument/2006/relationships/theme" Target="../theme/theme2.xml"/><Relationship Id="rId43" Type="http://schemas.openxmlformats.org/officeDocument/2006/relationships/image" Target="../media/image3.png"/><Relationship Id="rId42" Type="http://schemas.openxmlformats.org/officeDocument/2006/relationships/slideLayout" Target="../slideLayouts/slideLayout84.xml"/><Relationship Id="rId41" Type="http://schemas.openxmlformats.org/officeDocument/2006/relationships/slideLayout" Target="../slideLayouts/slideLayout83.xml"/><Relationship Id="rId40" Type="http://schemas.openxmlformats.org/officeDocument/2006/relationships/slideLayout" Target="../slideLayouts/slideLayout82.xml"/><Relationship Id="rId4" Type="http://schemas.openxmlformats.org/officeDocument/2006/relationships/slideLayout" Target="../slideLayouts/slideLayout46.xml"/><Relationship Id="rId39" Type="http://schemas.openxmlformats.org/officeDocument/2006/relationships/slideLayout" Target="../slideLayouts/slideLayout81.xml"/><Relationship Id="rId38" Type="http://schemas.openxmlformats.org/officeDocument/2006/relationships/slideLayout" Target="../slideLayouts/slideLayout80.xml"/><Relationship Id="rId37" Type="http://schemas.openxmlformats.org/officeDocument/2006/relationships/slideLayout" Target="../slideLayouts/slideLayout79.xml"/><Relationship Id="rId36" Type="http://schemas.openxmlformats.org/officeDocument/2006/relationships/slideLayout" Target="../slideLayouts/slideLayout78.xml"/><Relationship Id="rId35" Type="http://schemas.openxmlformats.org/officeDocument/2006/relationships/slideLayout" Target="../slideLayouts/slideLayout77.xml"/><Relationship Id="rId34" Type="http://schemas.openxmlformats.org/officeDocument/2006/relationships/slideLayout" Target="../slideLayouts/slideLayout76.xml"/><Relationship Id="rId33" Type="http://schemas.openxmlformats.org/officeDocument/2006/relationships/slideLayout" Target="../slideLayouts/slideLayout75.xml"/><Relationship Id="rId32" Type="http://schemas.openxmlformats.org/officeDocument/2006/relationships/slideLayout" Target="../slideLayouts/slideLayout74.xml"/><Relationship Id="rId31" Type="http://schemas.openxmlformats.org/officeDocument/2006/relationships/slideLayout" Target="../slideLayouts/slideLayout73.xml"/><Relationship Id="rId30" Type="http://schemas.openxmlformats.org/officeDocument/2006/relationships/slideLayout" Target="../slideLayouts/slideLayout72.xml"/><Relationship Id="rId3" Type="http://schemas.openxmlformats.org/officeDocument/2006/relationships/slideLayout" Target="../slideLayouts/slideLayout45.xml"/><Relationship Id="rId29" Type="http://schemas.openxmlformats.org/officeDocument/2006/relationships/slideLayout" Target="../slideLayouts/slideLayout71.xml"/><Relationship Id="rId28" Type="http://schemas.openxmlformats.org/officeDocument/2006/relationships/slideLayout" Target="../slideLayouts/slideLayout70.xml"/><Relationship Id="rId27" Type="http://schemas.openxmlformats.org/officeDocument/2006/relationships/slideLayout" Target="../slideLayouts/slideLayout69.xml"/><Relationship Id="rId26" Type="http://schemas.openxmlformats.org/officeDocument/2006/relationships/slideLayout" Target="../slideLayouts/slideLayout68.xml"/><Relationship Id="rId25" Type="http://schemas.openxmlformats.org/officeDocument/2006/relationships/slideLayout" Target="../slideLayouts/slideLayout67.xml"/><Relationship Id="rId24" Type="http://schemas.openxmlformats.org/officeDocument/2006/relationships/slideLayout" Target="../slideLayouts/slideLayout66.xml"/><Relationship Id="rId23" Type="http://schemas.openxmlformats.org/officeDocument/2006/relationships/slideLayout" Target="../slideLayouts/slideLayout65.xml"/><Relationship Id="rId22" Type="http://schemas.openxmlformats.org/officeDocument/2006/relationships/slideLayout" Target="../slideLayouts/slideLayout64.xml"/><Relationship Id="rId21" Type="http://schemas.openxmlformats.org/officeDocument/2006/relationships/slideLayout" Target="../slideLayouts/slideLayout63.xml"/><Relationship Id="rId20" Type="http://schemas.openxmlformats.org/officeDocument/2006/relationships/slideLayout" Target="../slideLayouts/slideLayout62.xml"/><Relationship Id="rId2" Type="http://schemas.openxmlformats.org/officeDocument/2006/relationships/slideLayout" Target="../slideLayouts/slideLayout44.xml"/><Relationship Id="rId19" Type="http://schemas.openxmlformats.org/officeDocument/2006/relationships/slideLayout" Target="../slideLayouts/slideLayout61.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auto"/>
            <a:r>
              <a:rPr kumimoji="0" lang="zh-CN" altLang="en-US" strike="noStrike" noProof="1"/>
              <a:t>单击此处编辑母版标题样式</a:t>
            </a:r>
            <a:endParaRPr kumimoji="0" lang="en-US" strike="noStrike" noProof="1"/>
          </a:p>
        </p:txBody>
      </p:sp>
      <p:sp>
        <p:nvSpPr>
          <p:cNvPr id="1028" name="文本占位符 12"/>
          <p:cNvSpPr>
            <a:spLocks noGrp="1"/>
          </p:cNvSpPr>
          <p:nvPr>
            <p:ph type="body"/>
          </p:nvPr>
        </p:nvSpPr>
        <p:spPr>
          <a:xfrm>
            <a:off x="609600" y="1600200"/>
            <a:ext cx="9956800" cy="4873625"/>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32"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34"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anchor="ctr"/>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pic>
        <p:nvPicPr>
          <p:cNvPr id="1037" name="Picture 2"/>
          <p:cNvPicPr>
            <a:picLocks noChangeAspect="1"/>
          </p:cNvPicPr>
          <p:nvPr userDrawn="1"/>
        </p:nvPicPr>
        <p:blipFill>
          <a:blip r:embed="rId43"/>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sldNum="0"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auto"/>
            <a:r>
              <a:rPr kumimoji="0" lang="zh-CN" altLang="en-US" strike="noStrike" noProof="1"/>
              <a:t>单击此处编辑母版标题样式</a:t>
            </a:r>
            <a:endParaRPr kumimoji="0" lang="en-US" strike="noStrike" noProof="1"/>
          </a:p>
        </p:txBody>
      </p:sp>
      <p:sp>
        <p:nvSpPr>
          <p:cNvPr id="3076" name="文本占位符 12"/>
          <p:cNvSpPr>
            <a:spLocks noGrp="1"/>
          </p:cNvSpPr>
          <p:nvPr>
            <p:ph type="body"/>
          </p:nvPr>
        </p:nvSpPr>
        <p:spPr>
          <a:xfrm>
            <a:off x="609600" y="1600200"/>
            <a:ext cx="9956800" cy="4873625"/>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80"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82"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anchor="ctr"/>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pic>
        <p:nvPicPr>
          <p:cNvPr id="3085" name="Picture 2"/>
          <p:cNvPicPr>
            <a:picLocks noChangeAspect="1"/>
          </p:cNvPicPr>
          <p:nvPr userDrawn="1"/>
        </p:nvPicPr>
        <p:blipFill>
          <a:blip r:embed="rId43"/>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Lst>
  <p:hf sldNum="0"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3.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3.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3.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1.xml"/><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1.xml"/><Relationship Id="rId1" Type="http://schemas.openxmlformats.org/officeDocument/2006/relationships/tags" Target="../tags/tag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1.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3.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41"/>
          <p:cNvSpPr/>
          <p:nvPr/>
        </p:nvSpPr>
        <p:spPr>
          <a:xfrm>
            <a:off x="6118225" y="171227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59664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53961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任意多边形 50"/>
          <p:cNvSpPr/>
          <p:nvPr/>
        </p:nvSpPr>
        <p:spPr>
          <a:xfrm>
            <a:off x="6118225" y="5481003"/>
            <a:ext cx="5245100" cy="833438"/>
          </a:xfrm>
          <a:custGeom>
            <a:avLst/>
            <a:gdLst>
              <a:gd name="connsiteX0" fmla="*/ 4829221 w 5245449"/>
              <a:gd name="connsiteY0" fmla="*/ 0 h 832457"/>
              <a:gd name="connsiteX1" fmla="*/ 4906100 w 5245449"/>
              <a:gd name="connsiteY1" fmla="*/ 31844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4"/>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3665"/>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343775" y="2798128"/>
            <a:ext cx="3360738" cy="521970"/>
          </a:xfrm>
          <a:prstGeom prst="rect">
            <a:avLst/>
          </a:prstGeom>
          <a:noFill/>
          <a:ln w="9525">
            <a:noFill/>
          </a:ln>
        </p:spPr>
        <p:txBody>
          <a:bodyPr anchor="t" anchorCtr="0">
            <a:spAutoFit/>
          </a:bodyPr>
          <a:lstStyle/>
          <a:p>
            <a:r>
              <a:rPr lang="en-US" altLang="en-US" sz="2800" b="1" dirty="0">
                <a:latin typeface="Calibri" panose="020F0502020204030204" pitchFamily="34" charset="0"/>
                <a:ea typeface="宋体" panose="02010600030101010101" pitchFamily="2" charset="-122"/>
              </a:rPr>
              <a:t>大数据采集基础</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6529388" y="3750628"/>
            <a:ext cx="4619625" cy="521970"/>
          </a:xfrm>
          <a:prstGeom prst="rect">
            <a:avLst/>
          </a:prstGeom>
          <a:noFill/>
          <a:ln w="9525">
            <a:noFill/>
          </a:ln>
        </p:spPr>
        <p:txBody>
          <a:bodyPr anchor="t" anchorCtr="0">
            <a:spAutoFit/>
          </a:bodyPr>
          <a:lstStyle/>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大数据分布式文件系统</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787198" y="4687888"/>
            <a:ext cx="4103687" cy="521970"/>
          </a:xfrm>
          <a:prstGeom prst="rect">
            <a:avLst/>
          </a:prstGeom>
          <a:noFill/>
          <a:ln w="9525">
            <a:noFill/>
          </a:ln>
        </p:spPr>
        <p:txBody>
          <a:bodyPr anchor="t" anchorCtr="0">
            <a:spAutoFit/>
          </a:bodyPr>
          <a:lstStyle/>
          <a:p>
            <a:r>
              <a:rPr lang="zh-CN" altLang="en-US" sz="2800" b="1" dirty="0">
                <a:latin typeface="Calibri" panose="020F0502020204030204" pitchFamily="34" charset="0"/>
                <a:ea typeface="宋体" panose="02010600030101010101" pitchFamily="2" charset="-122"/>
              </a:rPr>
              <a:t>分布式数据库系统HBase</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856740"/>
            <a:ext cx="3360738" cy="521970"/>
          </a:xfrm>
          <a:prstGeom prst="rect">
            <a:avLst/>
          </a:prstGeom>
          <a:noFill/>
          <a:ln w="9525">
            <a:noFill/>
          </a:ln>
        </p:spPr>
        <p:txBody>
          <a:bodyPr anchor="t" anchorCtr="0">
            <a:spAutoFit/>
          </a:bodyPr>
          <a:lstStyle/>
          <a:p>
            <a:r>
              <a:rPr lang="en-US" altLang="en-US" sz="2800" b="1" dirty="0">
                <a:latin typeface="Calibri" panose="020F0502020204030204" pitchFamily="34" charset="0"/>
                <a:ea typeface="宋体" panose="02010600030101010101" pitchFamily="2" charset="-122"/>
              </a:rPr>
              <a:t>传统数据采集技术</a:t>
            </a:r>
            <a:endParaRPr lang="en-US" altLang="en-US" sz="2800" b="1" dirty="0">
              <a:latin typeface="Calibri" panose="020F0502020204030204" pitchFamily="34" charset="0"/>
              <a:ea typeface="宋体" panose="02010600030101010101" pitchFamily="2" charset="-122"/>
            </a:endParaRPr>
          </a:p>
        </p:txBody>
      </p:sp>
      <p:sp>
        <p:nvSpPr>
          <p:cNvPr id="34" name="Rectangle 11"/>
          <p:cNvSpPr/>
          <p:nvPr/>
        </p:nvSpPr>
        <p:spPr>
          <a:xfrm>
            <a:off x="6960235" y="5638165"/>
            <a:ext cx="3808095" cy="521970"/>
          </a:xfrm>
          <a:prstGeom prst="rect">
            <a:avLst/>
          </a:prstGeom>
          <a:noFill/>
          <a:ln w="9525">
            <a:noFill/>
          </a:ln>
        </p:spPr>
        <p:txBody>
          <a:bodyPr wrap="square" anchor="t" anchorCtr="0">
            <a:spAutoFit/>
          </a:bodyPr>
          <a:lstStyle/>
          <a:p>
            <a:r>
              <a:rPr lang="zh-CN" altLang="en-US" sz="2800" b="1" dirty="0">
                <a:latin typeface="Calibri" panose="020F0502020204030204" pitchFamily="34" charset="0"/>
                <a:ea typeface="宋体" panose="02010600030101010101" pitchFamily="2" charset="-122"/>
              </a:rPr>
              <a:t>大数据分布式数据仓库</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71227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3665"/>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59664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53961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a:off x="5519738" y="548100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2.5</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133136" name="TextBox 1"/>
          <p:cNvSpPr txBox="1"/>
          <p:nvPr/>
        </p:nvSpPr>
        <p:spPr>
          <a:xfrm>
            <a:off x="575945" y="765175"/>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752975" cy="3978275"/>
          </a:xfrm>
          <a:prstGeom prst="rect">
            <a:avLst/>
          </a:prstGeom>
          <a:noFill/>
        </p:spPr>
        <p:txBody>
          <a:bodyPr wrap="square" rtlCol="0">
            <a:spAutoFit/>
          </a:bodyPr>
          <a:lstStyle/>
          <a:p>
            <a:pPr marR="0" defTabSz="1219200">
              <a:lnSpc>
                <a:spcPct val="13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掌握大数据采集的概念、要点以及基本方法等基础知识；</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掌握大数据分布式文件系统的工作原理以及读/写流程；</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en-US" altLang="zh-CN" kern="1200" cap="none" spc="0" normalizeH="0" baseline="0" noProof="0" dirty="0">
                <a:latin typeface="Calibri" panose="020F0502020204030204" pitchFamily="34" charset="0"/>
                <a:ea typeface="宋体" panose="02010600030101010101" pitchFamily="2" charset="-122"/>
                <a:cs typeface="+mn-cs"/>
              </a:rPr>
              <a:t>    </a:t>
            </a: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掌握大数据分布式数据库系统的数据模型、体系结构；</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0-#ppt_w/2"/>
                                          </p:val>
                                        </p:tav>
                                        <p:tav tm="100000">
                                          <p:val>
                                            <p:strVal val="#ppt_x"/>
                                          </p:val>
                                        </p:tav>
                                      </p:tavLst>
                                    </p:anim>
                                    <p:anim calcmode="lin" valueType="num">
                                      <p:cBhvr>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1+#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ppt_x</p:attrName>
                                        </p:attrNameLst>
                                      </p:cBhvr>
                                      <p:tavLst>
                                        <p:tav tm="0">
                                          <p:val>
                                            <p:strVal val="1+#ppt_w/2"/>
                                          </p:val>
                                        </p:tav>
                                        <p:tav tm="100000">
                                          <p:val>
                                            <p:strVal val="#ppt_x"/>
                                          </p:val>
                                        </p:tav>
                                      </p:tavLst>
                                    </p:anim>
                                    <p:anim calcmode="lin" valueType="num">
                                      <p:cBhvr>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1+#ppt_w/2"/>
                                          </p:val>
                                        </p:tav>
                                        <p:tav tm="100000">
                                          <p:val>
                                            <p:strVal val="#ppt_x"/>
                                          </p:val>
                                        </p:tav>
                                      </p:tavLst>
                                    </p:anim>
                                    <p:anim calcmode="lin" valueType="num">
                                      <p:cBhvr>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1+#ppt_w/2"/>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ppt_x</p:attrName>
                                        </p:attrNameLst>
                                      </p:cBhvr>
                                      <p:tavLst>
                                        <p:tav tm="0">
                                          <p:val>
                                            <p:strVal val="1+#ppt_w/2"/>
                                          </p:val>
                                        </p:tav>
                                        <p:tav tm="100000">
                                          <p:val>
                                            <p:strVal val="#ppt_x"/>
                                          </p:val>
                                        </p:tav>
                                      </p:tavLst>
                                    </p:anim>
                                    <p:anim calcmode="lin" valueType="num">
                                      <p:cBhvr>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1+#ppt_w/2"/>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9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ppt_x</p:attrName>
                                        </p:attrNameLst>
                                      </p:cBhvr>
                                      <p:tavLst>
                                        <p:tav tm="0">
                                          <p:val>
                                            <p:strVal val="1+#ppt_w/2"/>
                                          </p:val>
                                        </p:tav>
                                        <p:tav tm="100000">
                                          <p:val>
                                            <p:strVal val="#ppt_x"/>
                                          </p:val>
                                        </p:tav>
                                      </p:tavLst>
                                    </p:anim>
                                    <p:anim calcmode="lin" valueType="num">
                                      <p:cBhvr>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2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ppt_x</p:attrName>
                                        </p:attrNameLst>
                                      </p:cBhvr>
                                      <p:tavLst>
                                        <p:tav tm="0">
                                          <p:val>
                                            <p:strVal val="1+#ppt_w/2"/>
                                          </p:val>
                                        </p:tav>
                                        <p:tav tm="100000">
                                          <p:val>
                                            <p:strVal val="#ppt_x"/>
                                          </p:val>
                                        </p:tav>
                                      </p:tavLst>
                                    </p:anim>
                                    <p:anim calcmode="lin" valueType="num">
                                      <p:cBhvr>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2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ppt_x</p:attrName>
                                        </p:attrNameLst>
                                      </p:cBhvr>
                                      <p:tavLst>
                                        <p:tav tm="0">
                                          <p:val>
                                            <p:strVal val="1+#ppt_w/2"/>
                                          </p:val>
                                        </p:tav>
                                        <p:tav tm="100000">
                                          <p:val>
                                            <p:strVal val="#ppt_x"/>
                                          </p:val>
                                        </p:tav>
                                      </p:tavLst>
                                    </p:anim>
                                    <p:anim calcmode="lin" valueType="num">
                                      <p:cBhvr>
                                        <p:cTn id="6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bldLvl="0" animBg="1"/>
      <p:bldP spid="36" grpId="0" bldLvl="0" animBg="1"/>
      <p:bldP spid="37" grpId="0" bldLvl="0" animBg="1"/>
      <p:bldP spid="38" grpId="0" bldLvl="0" animBg="1"/>
      <p:bldP spid="3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81075"/>
            <a:ext cx="10627360" cy="5774690"/>
          </a:xfrm>
          <a:prstGeom prst="rect">
            <a:avLst/>
          </a:prstGeom>
          <a:noFill/>
          <a:ln w="9525">
            <a:noFill/>
          </a:ln>
        </p:spPr>
        <p:txBody>
          <a:bodyPr wrap="square" anchor="t" anchorCtr="0">
            <a:spAutoFit/>
          </a:bodyPr>
          <a:lstStyle/>
          <a:p>
            <a:pPr>
              <a:lnSpc>
                <a:spcPct val="11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2.2.3 大数据的来源</a:t>
            </a:r>
            <a:endParaRPr sz="2800"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1.政府数据</a:t>
            </a:r>
            <a:endParaRPr b="1" dirty="0">
              <a:latin typeface="Calibri" panose="020F0502020204030204" pitchFamily="34" charset="0"/>
              <a:ea typeface="宋体" panose="02010600030101010101" pitchFamily="2" charset="-122"/>
            </a:endParaRPr>
          </a:p>
          <a:p>
            <a:pPr>
              <a:lnSpc>
                <a:spcPct val="110000"/>
              </a:lnSpc>
              <a:buClrTx/>
              <a:buFontTx/>
            </a:pPr>
            <a:r>
              <a:rPr lang="en-US" sz="2000"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政府数据往往具有较高的真实性、权威性、实时性以及数据对象描述指向性明确且具体等特点。</a:t>
            </a:r>
            <a:endParaRPr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2.企/事业业务数据</a:t>
            </a:r>
            <a:endParaRPr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大型企业和事业单位汇聚了大量相关数据，这些数据以本单位私有财产的形式存放在各自的服务器中。</a:t>
            </a:r>
            <a:endParaRPr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3.物联网数据</a:t>
            </a:r>
            <a:endParaRPr sz="2800" dirty="0">
              <a:latin typeface="Calibri" panose="020F0502020204030204" pitchFamily="34" charset="0"/>
              <a:ea typeface="宋体" panose="02010600030101010101" pitchFamily="2" charset="-122"/>
            </a:endParaRPr>
          </a:p>
          <a:p>
            <a:pPr>
              <a:lnSpc>
                <a:spcPct val="110000"/>
              </a:lnSpc>
              <a:buClrTx/>
              <a:buFontTx/>
            </a:pPr>
            <a:r>
              <a:rPr lang="en-US" sz="2000"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物联网快速发展的同时也制造了海量数据，如何妥善处理及合理利用这些海量数据是物联网下一步发展的关键。</a:t>
            </a:r>
            <a:endParaRPr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4.互联网数据</a:t>
            </a:r>
            <a:endParaRPr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随着Web技术的发展，互联网上的每一个用户的身份由单纯的“读者”进化为“作者”或“共同建设人员”，互联网</a:t>
            </a:r>
            <a:r>
              <a:rPr lang="zh-CN" b="1" dirty="0">
                <a:latin typeface="Calibri" panose="020F0502020204030204" pitchFamily="34" charset="0"/>
                <a:ea typeface="宋体" panose="02010600030101010101" pitchFamily="2" charset="-122"/>
              </a:rPr>
              <a:t>中存储着海量的</a:t>
            </a:r>
            <a:r>
              <a:rPr b="1" dirty="0">
                <a:latin typeface="Calibri" panose="020F0502020204030204" pitchFamily="34" charset="0"/>
                <a:ea typeface="宋体" panose="02010600030101010101" pitchFamily="2" charset="-122"/>
              </a:rPr>
              <a:t>数据</a:t>
            </a:r>
            <a:r>
              <a:rPr lang="zh-CN" b="1" dirty="0">
                <a:latin typeface="Calibri" panose="020F0502020204030204" pitchFamily="34" charset="0"/>
                <a:ea typeface="宋体" panose="02010600030101010101" pitchFamily="2" charset="-122"/>
              </a:rPr>
              <a:t>。</a:t>
            </a:r>
            <a:endParaRPr lang="zh-CN"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052830"/>
            <a:ext cx="10843260" cy="5706745"/>
          </a:xfrm>
          <a:prstGeom prst="rect">
            <a:avLst/>
          </a:prstGeom>
          <a:noFill/>
          <a:ln w="9525">
            <a:noFill/>
          </a:ln>
        </p:spPr>
        <p:txBody>
          <a:bodyPr wrap="square" anchor="t" anchorCtr="0">
            <a:spAutoFit/>
          </a:bodyPr>
          <a:lstStyle/>
          <a:p>
            <a:pPr>
              <a:lnSpc>
                <a:spcPct val="11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2.2.4 大数据采集的基本方法</a:t>
            </a:r>
            <a:endParaRPr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1.系统日志文件采集</a:t>
            </a:r>
            <a:endParaRPr sz="2800" dirty="0">
              <a:latin typeface="Calibri" panose="020F0502020204030204" pitchFamily="34" charset="0"/>
              <a:ea typeface="宋体" panose="02010600030101010101" pitchFamily="2" charset="-122"/>
            </a:endParaRPr>
          </a:p>
          <a:p>
            <a:pPr>
              <a:lnSpc>
                <a:spcPct val="110000"/>
              </a:lnSpc>
              <a:buClrTx/>
              <a:buFontTx/>
            </a:pPr>
            <a:r>
              <a:rPr lang="en-US" sz="2000"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在大多数的计算机应用系统中，都有自动记录与系统运行有关的日志文件，并且这类文件都有固定的数据格式，便于采集和处理。这些日志文件更是大数据采集的目标。对于系统日志文件采集，可以使用海量数据采集工具</a:t>
            </a:r>
            <a:r>
              <a:rPr lang="zh-CN" b="1" dirty="0">
                <a:latin typeface="Calibri" panose="020F0502020204030204" pitchFamily="34" charset="0"/>
                <a:ea typeface="宋体" panose="02010600030101010101" pitchFamily="2" charset="-122"/>
              </a:rPr>
              <a:t>。</a:t>
            </a:r>
            <a:endParaRPr sz="20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2.利用ETL工具采集</a:t>
            </a:r>
            <a:endParaRPr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ETL即数据抽取、转换、加载 的过程。ETL是将企业内部的各种形式和来源的数据经过抽取、清洗转换之后进行格式化</a:t>
            </a:r>
            <a:r>
              <a:rPr lang="zh-CN" b="1" dirty="0">
                <a:latin typeface="Calibri" panose="020F0502020204030204" pitchFamily="34" charset="0"/>
                <a:ea typeface="宋体" panose="02010600030101010101" pitchFamily="2" charset="-122"/>
              </a:rPr>
              <a:t>，</a:t>
            </a:r>
            <a:r>
              <a:rPr b="1" dirty="0">
                <a:latin typeface="Calibri" panose="020F0502020204030204" pitchFamily="34" charset="0"/>
                <a:ea typeface="宋体" panose="02010600030101010101" pitchFamily="2" charset="-122"/>
              </a:rPr>
              <a:t>整合企业中分散、零乱、标准不统一的数据， 以便于后续的分析、处理和运用。</a:t>
            </a:r>
            <a:endParaRPr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3.互联网数据采集</a:t>
            </a:r>
            <a:endParaRPr sz="2800" dirty="0">
              <a:latin typeface="Calibri" panose="020F0502020204030204" pitchFamily="34" charset="0"/>
              <a:ea typeface="宋体" panose="02010600030101010101" pitchFamily="2" charset="-122"/>
            </a:endParaRPr>
          </a:p>
          <a:p>
            <a:pPr>
              <a:lnSpc>
                <a:spcPct val="110000"/>
              </a:lnSpc>
              <a:buClrTx/>
              <a:buFontTx/>
            </a:pPr>
            <a:r>
              <a:rPr lang="en-US" sz="2000"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互联网大数据多以非结构化的形式存储在互联网中，蕴藏着巨大的价值，对互联网大数据进行有效的收集以及充分挖掘将成为许多行业扩展业务与市场的新兴突破点。对互联网大数据的收集，通常是通过网络爬虫技术进行的。</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911225" y="967105"/>
            <a:ext cx="683260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2.3 大数据分布式文件系统</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83615" y="1612265"/>
            <a:ext cx="10748010" cy="4963160"/>
          </a:xfrm>
          <a:prstGeom prst="rect">
            <a:avLst/>
          </a:prstGeom>
          <a:noFill/>
          <a:ln w="9525">
            <a:noFill/>
          </a:ln>
        </p:spPr>
        <p:txBody>
          <a:bodyPr wrap="square" anchor="t" anchorCtr="0">
            <a:spAutoFit/>
          </a:bodyPr>
          <a:lstStyle/>
          <a:p>
            <a:pPr>
              <a:lnSpc>
                <a:spcPct val="11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2.3.1 数据管理技术的发展</a:t>
            </a:r>
            <a:endParaRPr sz="32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数据管理技术从诞生到现在，经过不断演变和发展，如今已经有了一套成熟的理论体系和成熟的产业环境，引领了计算机科学的快速发展并带来了巨大的经济效益，</a:t>
            </a:r>
            <a:r>
              <a:rPr lang="zh-CN" sz="2800" dirty="0">
                <a:latin typeface="Calibri" panose="020F0502020204030204" pitchFamily="34" charset="0"/>
                <a:ea typeface="宋体" panose="02010600030101010101" pitchFamily="2" charset="-122"/>
              </a:rPr>
              <a:t>先后经历了</a:t>
            </a:r>
            <a:r>
              <a:rPr sz="2800" dirty="0">
                <a:latin typeface="Calibri" panose="020F0502020204030204" pitchFamily="34" charset="0"/>
                <a:ea typeface="宋体" panose="02010600030101010101" pitchFamily="2" charset="-122"/>
              </a:rPr>
              <a:t>4个阶段。</a:t>
            </a:r>
            <a:endParaRPr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1.文件系统阶段</a:t>
            </a:r>
            <a:endParaRPr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zh-CN" altLang="en-US" b="1" dirty="0">
                <a:latin typeface="Calibri" panose="020F0502020204030204" pitchFamily="34" charset="0"/>
                <a:ea typeface="宋体" panose="02010600030101010101" pitchFamily="2" charset="-122"/>
              </a:rPr>
              <a:t>在</a:t>
            </a:r>
            <a:r>
              <a:rPr b="1" dirty="0">
                <a:latin typeface="Calibri" panose="020F0502020204030204" pitchFamily="34" charset="0"/>
                <a:ea typeface="宋体" panose="02010600030101010101" pitchFamily="2" charset="-122"/>
              </a:rPr>
              <a:t>出现了可以长期保存数据的外存储器</a:t>
            </a:r>
            <a:r>
              <a:rPr lang="zh-CN" b="1" dirty="0">
                <a:latin typeface="Calibri" panose="020F0502020204030204" pitchFamily="34" charset="0"/>
                <a:ea typeface="宋体" panose="02010600030101010101" pitchFamily="2" charset="-122"/>
              </a:rPr>
              <a:t>后</a:t>
            </a:r>
            <a:r>
              <a:rPr b="1" dirty="0">
                <a:latin typeface="Calibri" panose="020F0502020204030204" pitchFamily="34" charset="0"/>
                <a:ea typeface="宋体" panose="02010600030101010101" pitchFamily="2" charset="-122"/>
              </a:rPr>
              <a:t>，数据的存取已成为计算机的主要功能之一</a:t>
            </a:r>
            <a:r>
              <a:rPr b="1" dirty="0">
                <a:sym typeface="+mn-ea"/>
              </a:rPr>
              <a:t>，操作系统中也出现了用于文件管理的相应软件，这一阶段存取数据的方式称为文件系统。</a:t>
            </a:r>
            <a:endParaRPr b="1"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文件系统在数据管理上有一定的优点，但它仍存在一些缺点，主要表现在数据的共享性差，冗余度高；数据的独立性不足；并发访问容易产生异常；数据的安全控制难以实现等4个方面。</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04215" y="981075"/>
            <a:ext cx="11074400" cy="5370830"/>
          </a:xfrm>
          <a:prstGeom prst="rect">
            <a:avLst/>
          </a:prstGeom>
          <a:noFill/>
          <a:ln w="9525">
            <a:noFill/>
          </a:ln>
        </p:spPr>
        <p:txBody>
          <a:bodyPr wrap="square" anchor="t" anchorCtr="0">
            <a:spAutoFit/>
          </a:bodyPr>
          <a:lstStyle/>
          <a:p>
            <a:pPr>
              <a:lnSpc>
                <a:spcPct val="110000"/>
              </a:lnSpc>
              <a:buClrTx/>
              <a:buFontTx/>
            </a:pPr>
            <a:r>
              <a:rPr lang="en-US"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2.3.1 数据管理技术的发展</a:t>
            </a:r>
            <a:endParaRPr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2.数据库系统阶段</a:t>
            </a:r>
            <a:endParaRPr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为了克服</a:t>
            </a:r>
            <a:r>
              <a:rPr sz="2800" dirty="0">
                <a:latin typeface="Calibri" panose="020F0502020204030204" pitchFamily="34" charset="0"/>
                <a:ea typeface="宋体" panose="02010600030101010101" pitchFamily="2" charset="-122"/>
              </a:rPr>
              <a:t>文件系统</a:t>
            </a:r>
            <a:r>
              <a:rPr lang="zh-CN" sz="2800" dirty="0">
                <a:latin typeface="Calibri" panose="020F0502020204030204" pitchFamily="34" charset="0"/>
                <a:ea typeface="宋体" panose="02010600030101010101" pitchFamily="2" charset="-122"/>
              </a:rPr>
              <a:t>的</a:t>
            </a:r>
            <a:r>
              <a:rPr sz="2800" dirty="0">
                <a:latin typeface="Calibri" panose="020F0502020204030204" pitchFamily="34" charset="0"/>
                <a:ea typeface="宋体" panose="02010600030101010101" pitchFamily="2" charset="-122"/>
              </a:rPr>
              <a:t>缺点，人们研究、设计一种新的</a:t>
            </a:r>
            <a:r>
              <a:rPr lang="zh-CN" sz="2800" dirty="0">
                <a:latin typeface="Calibri" panose="020F0502020204030204" pitchFamily="34" charset="0"/>
                <a:ea typeface="宋体" panose="02010600030101010101" pitchFamily="2" charset="-122"/>
              </a:rPr>
              <a:t>、</a:t>
            </a:r>
            <a:r>
              <a:rPr sz="2800" dirty="0">
                <a:sym typeface="+mn-ea"/>
              </a:rPr>
              <a:t>面向整个企业(组织)或整个应用的</a:t>
            </a:r>
            <a:r>
              <a:rPr sz="2800" dirty="0">
                <a:latin typeface="Calibri" panose="020F0502020204030204" pitchFamily="34" charset="0"/>
                <a:ea typeface="宋体" panose="02010600030101010101" pitchFamily="2" charset="-122"/>
              </a:rPr>
              <a:t>数据存取和管理方式，进入数据库系统阶段</a:t>
            </a:r>
            <a:r>
              <a:rPr sz="2800" dirty="0">
                <a:sym typeface="+mn-ea"/>
              </a:rPr>
              <a:t>，数据库系统最主要的特点是共享性</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简单来说，数据库就是存储在计算机的外存中有组织（格式或模型）的、大量的、共享的数据集合。</a:t>
            </a:r>
            <a:r>
              <a:rPr lang="zh-CN" sz="2800" dirty="0">
                <a:latin typeface="Calibri" panose="020F0502020204030204" pitchFamily="34" charset="0"/>
                <a:ea typeface="宋体" panose="02010600030101010101" pitchFamily="2" charset="-122"/>
              </a:rPr>
              <a:t>目前，使用最广泛的是</a:t>
            </a:r>
            <a:r>
              <a:rPr sz="2800" dirty="0">
                <a:latin typeface="Calibri" panose="020F0502020204030204" pitchFamily="34" charset="0"/>
                <a:ea typeface="宋体" panose="02010600030101010101" pitchFamily="2" charset="-122"/>
              </a:rPr>
              <a:t>关系型数据库</a:t>
            </a:r>
            <a:r>
              <a:rPr lang="zh-CN" sz="2800" dirty="0">
                <a:latin typeface="Calibri" panose="020F0502020204030204" pitchFamily="34" charset="0"/>
                <a:ea typeface="宋体" panose="02010600030101010101" pitchFamily="2" charset="-122"/>
              </a:rPr>
              <a:t>，其</a:t>
            </a:r>
            <a:r>
              <a:rPr sz="2800" dirty="0">
                <a:latin typeface="Calibri" panose="020F0502020204030204" pitchFamily="34" charset="0"/>
                <a:ea typeface="宋体" panose="02010600030101010101" pitchFamily="2" charset="-122"/>
              </a:rPr>
              <a:t>特点是可以供各种用户共享，具有最小冗余度和较高的数据独立性。</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数据库技术的出现，改变了人们利用计算机进行数据存储和管理的思维方式，从以程序为中心，转向到以数据库（能够实现数据共享的）为中心</a:t>
            </a:r>
            <a:r>
              <a:rPr sz="2800" dirty="0">
                <a:sym typeface="+mn-ea"/>
              </a:rPr>
              <a:t>，从而提出了利用数据进行决策的思想</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052830"/>
            <a:ext cx="10760075" cy="4744085"/>
          </a:xfrm>
          <a:prstGeom prst="rect">
            <a:avLst/>
          </a:prstGeom>
          <a:noFill/>
          <a:ln w="9525">
            <a:noFill/>
          </a:ln>
        </p:spPr>
        <p:txBody>
          <a:bodyPr wrap="square" anchor="t" anchorCtr="0">
            <a:spAutoFit/>
          </a:bodyPr>
          <a:lstStyle/>
          <a:p>
            <a:pPr>
              <a:lnSpc>
                <a:spcPct val="21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2.3.1 数据管理技术的发展</a:t>
            </a:r>
            <a:endParaRPr sz="2800" dirty="0">
              <a:latin typeface="Calibri" panose="020F0502020204030204" pitchFamily="34" charset="0"/>
              <a:ea typeface="宋体" panose="02010600030101010101" pitchFamily="2" charset="-122"/>
            </a:endParaRPr>
          </a:p>
          <a:p>
            <a:pPr>
              <a:lnSpc>
                <a:spcPct val="2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3.数据仓库阶段</a:t>
            </a:r>
            <a:endParaRPr sz="2800" b="1" dirty="0">
              <a:latin typeface="Calibri" panose="020F0502020204030204" pitchFamily="34" charset="0"/>
              <a:ea typeface="宋体" panose="02010600030101010101" pitchFamily="2" charset="-122"/>
            </a:endParaRPr>
          </a:p>
          <a:p>
            <a:pPr>
              <a:lnSpc>
                <a:spcPct val="2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数据仓库是基于计算机技术的快速发展和大数据时代下企业的需求而提出的，绝大多数数据仓库的建设是为了进行数据分析与挖掘，而且基本是基于关系数据库与多维数据库建立</a:t>
            </a:r>
            <a:r>
              <a:rPr lang="zh-CN" sz="2800" dirty="0">
                <a:latin typeface="Calibri" panose="020F0502020204030204" pitchFamily="34" charset="0"/>
                <a:ea typeface="宋体" panose="02010600030101010101" pitchFamily="2" charset="-122"/>
              </a:rPr>
              <a:t>的</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981075"/>
            <a:ext cx="10783570" cy="551497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2.3.1 数据管理技术的发展</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4.分布式系统阶段</a:t>
            </a:r>
            <a:endParaRPr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传统的网络文件系统（NFS）虽然也是分布式的，但是在数据的存储和管理上，存在一些致命的缺点。一是数据的存取单位是文件，文件是存储在单机上，数据的共享性差。二是当很多客户端同时访问NFS 服务器时，对网络的压力大，且对服务器的处理能力要求高，极易产生瓶颈效应。三是对数据的操作，需先将数据下载到本地，很难保证数据的一致性。</a:t>
            </a:r>
            <a:endParaRPr b="1" dirty="0">
              <a:latin typeface="Calibri" panose="020F0502020204030204" pitchFamily="34" charset="0"/>
              <a:ea typeface="宋体" panose="02010600030101010101" pitchFamily="2" charset="-122"/>
            </a:endParaRPr>
          </a:p>
          <a:p>
            <a:pPr>
              <a:lnSpc>
                <a:spcPct val="13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分布式系统是建立在网络之上的软件系统，具有高度的内聚性和透明性。内聚性是指每一个数据库分布节点高度自治；透明性是指每一个数据库分布节点对用户的应用来说都是透明的。根据分布存储和管理的对象，分布式系统分为分布式文件系统和分布式数据库系统两类。</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052830"/>
            <a:ext cx="10830560" cy="525970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2.3.2 HDFS概述</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HDFS（Hadoop Distributed File System）是一个基于Hadoop框架的分布式文件系统，具有高度容错性，适合部署在廉价的机器上。HDFS能提高吞吐量的数据访问， 适合处理有着超大数据集的应用程序。HDFS有以下几个基本要素。</a:t>
            </a:r>
            <a:endParaRPr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1.Block(数据块)</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Block是HDFS中的基本存储单位，Hadoop架构下块的默认大小为64MB。每一个Block对应一个或多个Map的任务。</a:t>
            </a:r>
            <a:endParaRPr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2.Name Node(名称节点)</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Name Node维护HDFS存储文件数据的元信息， 处理来自客户端对HDFS的各种操作的交互反馈。存储镜像(namespace image) 文件和编辑日志(edit log) 文件， 这两个文件也会被持久化存储在本地硬盘。</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981075"/>
            <a:ext cx="10626725" cy="5603875"/>
          </a:xfrm>
          <a:prstGeom prst="rect">
            <a:avLst/>
          </a:prstGeom>
          <a:noFill/>
          <a:ln w="9525">
            <a:noFill/>
          </a:ln>
        </p:spPr>
        <p:txBody>
          <a:bodyPr wrap="square" anchor="t" anchorCtr="0">
            <a:spAutoFit/>
          </a:bodyPr>
          <a:lstStyle/>
          <a:p>
            <a:pPr>
              <a:lnSpc>
                <a:spcPct val="14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2.3.2 HDFS概述</a:t>
            </a:r>
            <a:endParaRPr sz="2800" dirty="0">
              <a:latin typeface="Calibri" panose="020F0502020204030204" pitchFamily="34" charset="0"/>
              <a:ea typeface="宋体" panose="02010600030101010101" pitchFamily="2" charset="-122"/>
            </a:endParaRPr>
          </a:p>
          <a:p>
            <a:pPr>
              <a:lnSpc>
                <a:spcPct val="14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3.Secondary Name Node(从元数据节点)</a:t>
            </a:r>
            <a:endParaRPr sz="2800"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Secondary Name Node周期性保存Name Node的元数据检查点，这些元数据包括镜像文件FsImage数据和编辑日志editlog数据。如果Name Node节点故障， 在Name Node下次启动时，会把FsImage加载到存中。</a:t>
            </a:r>
            <a:endParaRPr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4.Date Node（数据节点）</a:t>
            </a:r>
            <a:endParaRPr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Date Node是文件系统的工作节点，根据客户端或是Name Node的调度存储和检索数据。定期向Name Node发送所存储的块的列表。Data Node启动时会向Name Node报告当前存储的数据块信息，后续也会定时报告修改信息。Data Node之间会进行通信，复制数据块，默认3份，保证数据的冗余性。</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981075"/>
            <a:ext cx="10355580" cy="5603875"/>
          </a:xfrm>
          <a:prstGeom prst="rect">
            <a:avLst/>
          </a:prstGeom>
          <a:noFill/>
          <a:ln w="9525">
            <a:noFill/>
          </a:ln>
        </p:spPr>
        <p:txBody>
          <a:bodyPr wrap="square" anchor="t" anchorCtr="0">
            <a:spAutoFit/>
          </a:bodyPr>
          <a:lstStyle/>
          <a:p>
            <a:pPr>
              <a:lnSpc>
                <a:spcPct val="14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2.3.2 HDFS概述</a:t>
            </a:r>
            <a:endParaRPr sz="3200"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5.Node Manager（节点管理程序）</a:t>
            </a:r>
            <a:endParaRPr sz="28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Node Manager对它所在节点上的资源进行管理(CPU、内存、磁盘的利用情况) 。定期向Resource Manager汇报该节点上的资源利用信息。监督Container(容器)的生命周期。监控每个Container的资源使用情况。追踪节点健康状况， 管理日志和不同应用程序用到的附属服务(Auxiliary Service)。</a:t>
            </a:r>
            <a:endParaRPr dirty="0">
              <a:latin typeface="Calibri" panose="020F0502020204030204" pitchFamily="34" charset="0"/>
              <a:ea typeface="宋体" panose="02010600030101010101" pitchFamily="2" charset="-122"/>
            </a:endParaRPr>
          </a:p>
          <a:p>
            <a:pPr>
              <a:lnSpc>
                <a:spcPct val="140000"/>
              </a:lnSpc>
              <a:buClrTx/>
              <a:buFontTx/>
            </a:pP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6.Resource Manager（资源管理程序）</a:t>
            </a:r>
            <a:endParaRPr sz="2800" b="1" dirty="0">
              <a:latin typeface="Calibri" panose="020F0502020204030204" pitchFamily="34" charset="0"/>
              <a:ea typeface="宋体" panose="02010600030101010101" pitchFamily="2" charset="-122"/>
            </a:endParaRPr>
          </a:p>
          <a:p>
            <a:pPr>
              <a:lnSpc>
                <a:spcPct val="14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Resource Manager负责集群中所有资源的统一管理和分配。接收来自各个节点管理程序(Node Manager)的资源汇报信息，并把这些信息按照一定的策略分配给各个应用程疗(实际上是Application Manager)。</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21030" y="1052830"/>
            <a:ext cx="11111230" cy="5370830"/>
          </a:xfrm>
          <a:prstGeom prst="rect">
            <a:avLst/>
          </a:prstGeom>
          <a:noFill/>
          <a:ln w="9525">
            <a:noFill/>
          </a:ln>
        </p:spPr>
        <p:txBody>
          <a:bodyPr wrap="square" anchor="t" anchorCtr="0">
            <a:spAutoFit/>
          </a:bodyPr>
          <a:lstStyle/>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2.3.3 HDFS特点</a:t>
            </a:r>
            <a:endParaRPr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1.优点</a:t>
            </a:r>
            <a:endParaRPr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（1）高容错性</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（2）适合批处理</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（3）适合大数据处理</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（4）可构建在廉价机器上</a:t>
            </a:r>
            <a:endParaRPr sz="2800" dirty="0">
              <a:latin typeface="Calibri" panose="020F0502020204030204" pitchFamily="34" charset="0"/>
              <a:ea typeface="宋体" panose="02010600030101010101" pitchFamily="2" charset="-122"/>
            </a:endParaRPr>
          </a:p>
          <a:p>
            <a:pPr>
              <a:lnSpc>
                <a:spcPct val="110000"/>
              </a:lnSpc>
              <a:buClrTx/>
              <a:buFontTx/>
            </a:pPr>
            <a:r>
              <a:rPr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2.缺点</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（1）低延迟数据访问，比如毫秒级，低延迟与高吞吐率。</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（2）小文件存取，占用Name Node大量内存，寻道时间超过读取时间。</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（3）并发写入、文件随机修改，一个文件只能有一个写者，仅支持append。</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221">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722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5173" name="TextBox 2"/>
          <p:cNvSpPr txBox="1"/>
          <p:nvPr/>
        </p:nvSpPr>
        <p:spPr>
          <a:xfrm>
            <a:off x="983615" y="1124585"/>
            <a:ext cx="10115550" cy="5262245"/>
          </a:xfrm>
          <a:prstGeom prst="rect">
            <a:avLst/>
          </a:prstGeom>
          <a:noFill/>
          <a:ln w="9525">
            <a:noFill/>
          </a:ln>
        </p:spPr>
        <p:txBody>
          <a:bodyPr wrap="square" anchor="t" anchorCtr="0">
            <a:spAutoFit/>
          </a:bodyPr>
          <a:lstStyle/>
          <a:p>
            <a:pPr>
              <a:lnSpc>
                <a:spcPct val="15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数据采集是计算机与外部世界之间联系的桥梁，是获取信息的重要途径。</a:t>
            </a:r>
            <a:r>
              <a:rPr lang="zh-CN" altLang="en-US" sz="2800" dirty="0">
                <a:sym typeface="+mn-ea"/>
              </a:rPr>
              <a:t>随着信息技术的飞速发展，</a:t>
            </a:r>
            <a:r>
              <a:rPr lang="zh-CN" altLang="en-US" sz="2800" dirty="0">
                <a:latin typeface="Calibri" panose="020F0502020204030204" pitchFamily="34" charset="0"/>
                <a:ea typeface="宋体" panose="02010600030101010101" pitchFamily="2" charset="-122"/>
              </a:rPr>
              <a:t>根据采集的数据及关键技术，可以</a:t>
            </a:r>
            <a:r>
              <a:rPr lang="zh-CN" altLang="en-US" sz="2800" dirty="0">
                <a:latin typeface="Calibri" panose="020F0502020204030204" pitchFamily="34" charset="0"/>
                <a:ea typeface="宋体" panose="02010600030101010101" pitchFamily="2" charset="-122"/>
              </a:rPr>
              <a:t>分为：</a:t>
            </a:r>
            <a:endParaRPr lang="zh-CN" altLang="en-US" sz="2800" dirty="0">
              <a:latin typeface="Calibri" panose="020F0502020204030204" pitchFamily="34" charset="0"/>
              <a:ea typeface="宋体" panose="02010600030101010101" pitchFamily="2" charset="-122"/>
            </a:endParaRPr>
          </a:p>
          <a:p>
            <a:pPr>
              <a:lnSpc>
                <a:spcPct val="15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一是</a:t>
            </a:r>
            <a:r>
              <a:rPr lang="zh-CN" altLang="en-US" sz="2800" dirty="0">
                <a:solidFill>
                  <a:srgbClr val="FF0000"/>
                </a:solidFill>
                <a:latin typeface="Calibri" panose="020F0502020204030204" pitchFamily="34" charset="0"/>
                <a:ea typeface="宋体" panose="02010600030101010101" pitchFamily="2" charset="-122"/>
              </a:rPr>
              <a:t>传统数据采，</a:t>
            </a:r>
            <a:r>
              <a:rPr lang="zh-CN" altLang="en-US" sz="2800" dirty="0">
                <a:latin typeface="Calibri" panose="020F0502020204030204" pitchFamily="34" charset="0"/>
                <a:ea typeface="宋体" panose="02010600030101010101" pitchFamily="2" charset="-122"/>
              </a:rPr>
              <a:t>集解决了从信息到数字信号的处理过程，这一过程数据量小、数据结构简单、数据存储和处理简单。</a:t>
            </a:r>
            <a:endParaRPr lang="zh-CN" altLang="en-US" sz="2800" dirty="0">
              <a:latin typeface="Calibri" panose="020F0502020204030204" pitchFamily="34" charset="0"/>
              <a:ea typeface="宋体" panose="02010600030101010101" pitchFamily="2" charset="-122"/>
            </a:endParaRPr>
          </a:p>
          <a:p>
            <a:pPr>
              <a:lnSpc>
                <a:spcPct val="15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二是</a:t>
            </a:r>
            <a:r>
              <a:rPr lang="zh-CN" altLang="en-US" sz="2800" dirty="0">
                <a:solidFill>
                  <a:srgbClr val="FF0000"/>
                </a:solidFill>
                <a:latin typeface="Calibri" panose="020F0502020204030204" pitchFamily="34" charset="0"/>
                <a:ea typeface="宋体" panose="02010600030101010101" pitchFamily="2" charset="-122"/>
              </a:rPr>
              <a:t>大数据采集，</a:t>
            </a:r>
            <a:r>
              <a:rPr lang="zh-CN" altLang="en-US" sz="2800" dirty="0">
                <a:latin typeface="Calibri" panose="020F0502020204030204" pitchFamily="34" charset="0"/>
                <a:ea typeface="宋体" panose="02010600030101010101" pitchFamily="2" charset="-122"/>
              </a:rPr>
              <a:t>大数据开启了一个大规模生产、分享和应用数据的时代，如何从大数据中采集出有用的信息已经是大数据发展的关键因素之一。</a:t>
            </a:r>
            <a:endParaRPr lang="zh-CN" alt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39395"/>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1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517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967105"/>
            <a:ext cx="10652125" cy="5444490"/>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2.3.4 HDFS工作原理</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3000" b="1" dirty="0">
                <a:latin typeface="Calibri" panose="020F0502020204030204" pitchFamily="34" charset="0"/>
                <a:ea typeface="宋体" panose="02010600030101010101" pitchFamily="2" charset="-122"/>
              </a:rPr>
              <a:t>1. HDFS设计目标</a:t>
            </a:r>
            <a:endParaRPr b="1"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（1）存储非常大的文件</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HDFS存储数据至少是几百M、G、或者TB级别。实际应用中已有很多集群存储的数据达到PB级别。</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（2）采用流式的数据访问方式</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在HDFS中，应用程序对数据的访问采用批量出方式，而不是采用交互式的处理。</a:t>
            </a:r>
            <a:endParaRPr b="1"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（3）运行于商业硬件上</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Hadoop的个设计目标是尽量降低系统的硬件成本，不需要运行在专用的、高可靠性的机器上，可运行于普通商用机器（可以从多家供应商采购）。</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225" y="1773555"/>
            <a:ext cx="10355580" cy="4152900"/>
          </a:xfrm>
          <a:prstGeom prst="rect">
            <a:avLst/>
          </a:prstGeom>
          <a:noFill/>
          <a:ln w="9525">
            <a:noFill/>
          </a:ln>
        </p:spPr>
        <p:txBody>
          <a:bodyPr wrap="square" anchor="t" anchorCtr="0">
            <a:spAutoFit/>
          </a:bodyPr>
          <a:lstStyle/>
          <a:p>
            <a:pPr>
              <a:lnSpc>
                <a:spcPct val="120000"/>
              </a:lnSpc>
              <a:buClrTx/>
              <a:buFontTx/>
            </a:pPr>
            <a:r>
              <a:rPr lang="en-US" sz="2800" dirty="0">
                <a:sym typeface="+mn-ea"/>
              </a:rPr>
              <a:t> 2.3.4 HDFS工作原理</a:t>
            </a:r>
            <a:endParaRPr lang="en-US" sz="2800" dirty="0">
              <a:sym typeface="+mn-ea"/>
            </a:endParaRPr>
          </a:p>
          <a:p>
            <a:pPr>
              <a:lnSpc>
                <a:spcPct val="120000"/>
              </a:lnSpc>
              <a:buClrTx/>
              <a:buFontTx/>
            </a:pPr>
            <a:r>
              <a:rPr lang="en-US" dirty="0">
                <a:latin typeface="Calibri" panose="020F0502020204030204" pitchFamily="34" charset="0"/>
                <a:ea typeface="宋体" panose="02010600030101010101" pitchFamily="2" charset="-122"/>
              </a:rPr>
              <a:t>   </a:t>
            </a:r>
            <a:r>
              <a:rPr dirty="0">
                <a:latin typeface="Calibri" panose="020F0502020204030204" pitchFamily="34" charset="0"/>
                <a:ea typeface="宋体" panose="02010600030101010101" pitchFamily="2" charset="-122"/>
              </a:rPr>
              <a:t>HDFS采用了主从(Master/Slaves)结构模型，一个HDFS集群包括一个Name Node和若干Data Node(如图2-1所示)。Name Node作为中心服务器，负责管理文件系统的命名空间及客户端对文件的访问，集群中的Data Node一般是一个节点，运行一个数据节点进程，负责处理文件系统客户端的读/写请求，在Name Node的统一调度下进行数据块的创建、删除和复制等操作。每个Data Node的数据实际上是保存在本地Linux文件系统中的。每个Data Node会周期性地向Name Node发送“心跳”信息，报告自己的状态，没有按时发送心跳信息的Data Node会被标记为Dead。不会再给它分配任何读/写请求。</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pic>
        <p:nvPicPr>
          <p:cNvPr id="2" name="图片 3" descr="图2-1"/>
          <p:cNvPicPr>
            <a:picLocks noChangeAspect="1"/>
          </p:cNvPicPr>
          <p:nvPr/>
        </p:nvPicPr>
        <p:blipFill>
          <a:blip r:embed="rId1"/>
          <a:stretch>
            <a:fillRect/>
          </a:stretch>
        </p:blipFill>
        <p:spPr>
          <a:xfrm>
            <a:off x="894715" y="1628775"/>
            <a:ext cx="10387965" cy="5039995"/>
          </a:xfrm>
          <a:prstGeom prst="rect">
            <a:avLst/>
          </a:prstGeom>
          <a:noFill/>
          <a:ln w="9525">
            <a:noFill/>
          </a:ln>
        </p:spPr>
      </p:pic>
      <p:sp>
        <p:nvSpPr>
          <p:cNvPr id="100" name="文本框 99"/>
          <p:cNvSpPr txBox="1"/>
          <p:nvPr/>
        </p:nvSpPr>
        <p:spPr>
          <a:xfrm>
            <a:off x="1056005" y="1036955"/>
            <a:ext cx="5080000" cy="553085"/>
          </a:xfrm>
          <a:prstGeom prst="rect">
            <a:avLst/>
          </a:prstGeom>
          <a:noFill/>
          <a:ln w="9525">
            <a:noFill/>
          </a:ln>
        </p:spPr>
        <p:txBody>
          <a:bodyPr>
            <a:spAutoFit/>
          </a:bodyPr>
          <a:p>
            <a:pPr indent="266700"/>
            <a:r>
              <a:rPr lang="en-US" sz="3000" b="1">
                <a:solidFill>
                  <a:srgbClr val="000000"/>
                </a:solidFill>
                <a:latin typeface="宋体" panose="02010600030101010101" pitchFamily="2" charset="-122"/>
              </a:rPr>
              <a:t>2.</a:t>
            </a:r>
            <a:r>
              <a:rPr lang="en-US" sz="3000" b="1">
                <a:latin typeface="Calibri" panose="020F0502020204030204" pitchFamily="34" charset="0"/>
              </a:rPr>
              <a:t>HDFS</a:t>
            </a:r>
            <a:r>
              <a:rPr lang="zh-CN" sz="3000" b="1">
                <a:latin typeface="Calibri" panose="020F0502020204030204" pitchFamily="34" charset="0"/>
                <a:ea typeface="宋体" panose="02010600030101010101" pitchFamily="2" charset="-122"/>
              </a:rPr>
              <a:t>体系架构</a:t>
            </a:r>
            <a:endParaRPr lang="zh-CN" altLang="en-US" sz="3000" b="1">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67715" y="1076960"/>
            <a:ext cx="10783570" cy="2269490"/>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2.3.5 HDFS的读/写数据流程</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3000" b="1" dirty="0">
                <a:latin typeface="Calibri" panose="020F0502020204030204" pitchFamily="34" charset="0"/>
                <a:ea typeface="宋体" panose="02010600030101010101" pitchFamily="2" charset="-122"/>
              </a:rPr>
              <a:t>1.读数据流程</a:t>
            </a:r>
            <a:endParaRPr sz="3000"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HDFS可以直接使用File System操作读取数据，或者使用URL来读取数据。下面以采用File System方式介绍度数据的流程，如</a:t>
            </a:r>
            <a:r>
              <a:rPr lang="zh-CN" sz="2800" dirty="0">
                <a:latin typeface="Calibri" panose="020F0502020204030204" pitchFamily="34" charset="0"/>
                <a:ea typeface="宋体" panose="02010600030101010101" pitchFamily="2" charset="-122"/>
              </a:rPr>
              <a:t>下</a:t>
            </a:r>
            <a:r>
              <a:rPr sz="2800" dirty="0">
                <a:latin typeface="Calibri" panose="020F0502020204030204" pitchFamily="34" charset="0"/>
                <a:ea typeface="宋体" panose="02010600030101010101" pitchFamily="2" charset="-122"/>
              </a:rPr>
              <a:t>图所示。</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pic>
        <p:nvPicPr>
          <p:cNvPr id="2" name="图片 4"/>
          <p:cNvPicPr>
            <a:picLocks noChangeAspect="1"/>
          </p:cNvPicPr>
          <p:nvPr/>
        </p:nvPicPr>
        <p:blipFill>
          <a:blip r:embed="rId1"/>
          <a:stretch>
            <a:fillRect/>
          </a:stretch>
        </p:blipFill>
        <p:spPr>
          <a:xfrm>
            <a:off x="840105" y="1138555"/>
            <a:ext cx="10393045" cy="5026025"/>
          </a:xfrm>
          <a:prstGeom prst="rect">
            <a:avLst/>
          </a:prstGeom>
          <a:noFill/>
          <a:ln w="9525">
            <a:noFill/>
          </a:ln>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8210" y="1081405"/>
            <a:ext cx="10355580" cy="3303270"/>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2.3.5 HDFS的读/写数据流程</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3000" b="1" dirty="0">
                <a:latin typeface="Calibri" panose="020F0502020204030204" pitchFamily="34" charset="0"/>
                <a:ea typeface="宋体" panose="02010600030101010101" pitchFamily="2" charset="-122"/>
              </a:rPr>
              <a:t>2.写数据流程</a:t>
            </a:r>
            <a:endParaRPr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在HDFS中，通过使用File System类的create方法进行写数据操作。create方法返回一个输出流（FS Data Output Stream），使用输出流的get Pos方法查看当前文件的位移，但是不能进行seek操作，HDFS仅支持追加操作。写数据的流程如图所示。</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pic>
        <p:nvPicPr>
          <p:cNvPr id="2" name="图片 5" descr="IMG_256"/>
          <p:cNvPicPr>
            <a:picLocks noChangeAspect="1"/>
          </p:cNvPicPr>
          <p:nvPr/>
        </p:nvPicPr>
        <p:blipFill>
          <a:blip r:embed="rId1"/>
          <a:stretch>
            <a:fillRect/>
          </a:stretch>
        </p:blipFill>
        <p:spPr>
          <a:xfrm>
            <a:off x="983615" y="1196975"/>
            <a:ext cx="10160000" cy="4474210"/>
          </a:xfrm>
          <a:prstGeom prst="rect">
            <a:avLst/>
          </a:prstGeom>
          <a:noFill/>
          <a:ln w="9525">
            <a:noFill/>
          </a:ln>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66140" y="981075"/>
            <a:ext cx="7390765"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2.4 分布式数据库系统HBase</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83615" y="1557020"/>
            <a:ext cx="10723245" cy="5077460"/>
          </a:xfrm>
          <a:prstGeom prst="rect">
            <a:avLst/>
          </a:prstGeom>
          <a:noFill/>
          <a:ln w="9525">
            <a:noFill/>
          </a:ln>
        </p:spPr>
        <p:txBody>
          <a:bodyPr wrap="square" anchor="t" anchorCtr="0">
            <a:spAutoFit/>
          </a:bodyPr>
          <a:lstStyle/>
          <a:p>
            <a:pPr>
              <a:lnSpc>
                <a:spcPct val="100000"/>
              </a:lnSpc>
              <a:buClrTx/>
              <a:buFontTx/>
            </a:pPr>
            <a:r>
              <a:rPr lang="en-US"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2.4.1 分布式关系型数据库系统的缺陷</a:t>
            </a:r>
            <a:endParaRPr lang="en-US" sz="2800" dirty="0">
              <a:latin typeface="Calibri" panose="020F0502020204030204" pitchFamily="34" charset="0"/>
              <a:ea typeface="宋体" panose="02010600030101010101" pitchFamily="2" charset="-122"/>
            </a:endParaRPr>
          </a:p>
          <a:p>
            <a:pPr>
              <a:lnSpc>
                <a:spcPct val="10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在进入大数据时代后，集中式的数据存储逐渐被分布式的数据存储取代，而分布式的关系型数据库系统却难以适应大数据时代的要求，主要的原因有以下几点：</a:t>
            </a:r>
            <a:endParaRPr sz="2800" dirty="0">
              <a:latin typeface="Calibri" panose="020F0502020204030204" pitchFamily="34" charset="0"/>
              <a:ea typeface="宋体" panose="02010600030101010101" pitchFamily="2" charset="-122"/>
            </a:endParaRPr>
          </a:p>
          <a:p>
            <a:pPr>
              <a:lnSpc>
                <a:spcPct val="100000"/>
              </a:lnSpc>
              <a:buClrTx/>
              <a:buFontTx/>
            </a:pPr>
            <a:r>
              <a:rPr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1.规模效应带来的压力</a:t>
            </a:r>
            <a:endParaRPr sz="2800"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大数据时代，任何机型的单独一台计算机都很难满足大规模数据量的存储和管理。</a:t>
            </a:r>
            <a:endParaRPr sz="2800"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2.数据类型的多样性和低价值密度性</a:t>
            </a:r>
            <a:endParaRPr sz="2800" b="1" dirty="0">
              <a:latin typeface="Calibri" panose="020F0502020204030204" pitchFamily="34" charset="0"/>
              <a:ea typeface="宋体" panose="02010600030101010101" pitchFamily="2" charset="-122"/>
            </a:endParaRPr>
          </a:p>
          <a:p>
            <a:pPr>
              <a:lnSpc>
                <a:spcPct val="10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大数据时代下的数据形式是多样的，且对数据的数量要求远大于对数据精度（质量）的要求，关系型数据库系统很难满足这些挑战。</a:t>
            </a:r>
            <a:endParaRPr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3.设计理念的冲突</a:t>
            </a:r>
            <a:endParaRPr sz="2800" b="1" dirty="0">
              <a:latin typeface="Calibri" panose="020F0502020204030204" pitchFamily="34" charset="0"/>
              <a:ea typeface="宋体" panose="02010600030101010101" pitchFamily="2" charset="-122"/>
            </a:endParaRPr>
          </a:p>
          <a:p>
            <a:pPr>
              <a:lnSpc>
                <a:spcPct val="10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大数据应用的一个主要目的是，事前对将要发生的事情的“预测”</a:t>
            </a:r>
            <a:r>
              <a:rPr lang="zh-CN" altLang="en-US" b="1" dirty="0">
                <a:latin typeface="Calibri" panose="020F0502020204030204" pitchFamily="34" charset="0"/>
                <a:ea typeface="宋体" panose="02010600030101010101" pitchFamily="2" charset="-122"/>
              </a:rPr>
              <a:t>。</a:t>
            </a:r>
            <a:endParaRPr lang="zh-CN" alt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40410" y="981075"/>
            <a:ext cx="10968355" cy="5370195"/>
          </a:xfrm>
          <a:prstGeom prst="rect">
            <a:avLst/>
          </a:prstGeom>
          <a:noFill/>
          <a:ln w="9525">
            <a:noFill/>
          </a:ln>
        </p:spPr>
        <p:txBody>
          <a:bodyPr wrap="square" anchor="t" anchorCtr="0">
            <a:spAutoFit/>
          </a:bodyPr>
          <a:lstStyle/>
          <a:p>
            <a:pPr>
              <a:lnSpc>
                <a:spcPct val="120000"/>
              </a:lnSpc>
              <a:buClrTx/>
              <a:buFontTx/>
            </a:pPr>
            <a:r>
              <a:rPr lang="en-US" sz="3200" dirty="0">
                <a:latin typeface="Calibri" panose="020F0502020204030204" pitchFamily="34" charset="0"/>
                <a:ea typeface="宋体" panose="02010600030101010101" pitchFamily="2" charset="-122"/>
              </a:rPr>
              <a:t>2.4.2 HBase简介</a:t>
            </a:r>
            <a:endParaRPr lang="en-US" sz="32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HBase（Hadoop Database）是一个分布式的、面向列的开源数据库系统，不同于一般的关系数据库，它是一个适合于非结构化数据存储的数据库。另一个不同的是HBase基于列的而不是基于行的模式。</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3000" dirty="0">
                <a:latin typeface="Calibri" panose="020F0502020204030204" pitchFamily="34" charset="0"/>
                <a:ea typeface="宋体" panose="02010600030101010101" pitchFamily="2" charset="-122"/>
              </a:rPr>
              <a:t> </a:t>
            </a:r>
            <a:r>
              <a:rPr lang="en-US" sz="3000" b="1" dirty="0">
                <a:latin typeface="Calibri" panose="020F0502020204030204" pitchFamily="34" charset="0"/>
                <a:ea typeface="宋体" panose="02010600030101010101" pitchFamily="2" charset="-122"/>
              </a:rPr>
              <a:t> 1. HBase特性</a:t>
            </a:r>
            <a:endParaRPr lang="en-US" b="1" dirty="0">
              <a:latin typeface="Calibri" panose="020F0502020204030204" pitchFamily="34" charset="0"/>
              <a:ea typeface="宋体" panose="02010600030101010101" pitchFamily="2" charset="-122"/>
            </a:endParaRPr>
          </a:p>
          <a:p>
            <a:pPr>
              <a:lnSpc>
                <a:spcPct val="120000"/>
              </a:lnSpc>
              <a:buClrTx/>
              <a:buFontTx/>
            </a:pPr>
            <a:r>
              <a:rPr lang="en-US" sz="2800" b="1" dirty="0">
                <a:latin typeface="Calibri" panose="020F0502020204030204" pitchFamily="34" charset="0"/>
                <a:ea typeface="宋体" panose="02010600030101010101" pitchFamily="2" charset="-122"/>
              </a:rPr>
              <a:t>（1）容量巨大</a:t>
            </a:r>
            <a:endParaRPr lang="en-US" sz="2800" b="1" dirty="0">
              <a:latin typeface="Calibri" panose="020F0502020204030204" pitchFamily="34" charset="0"/>
              <a:ea typeface="宋体" panose="02010600030101010101" pitchFamily="2" charset="-122"/>
            </a:endParaRPr>
          </a:p>
          <a:p>
            <a:pPr>
              <a:lnSpc>
                <a:spcPct val="140000"/>
              </a:lnSpc>
              <a:buClrTx/>
              <a:buFontTx/>
            </a:pPr>
            <a:r>
              <a:rPr lang="en-US" b="1"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HBase 的单表可以有百亿行、百万列，可以在横向和纵向两个维度插入数据，具有很大的弹性。当关系型数据库的单个表的记录在亿级时，查询和写入的性能都会呈现指数级下降，这种庞大的数据量对传统数据库来说是一种灾难，而 HBase 在限定某个列的情况下对于单表存储百亿甚至更多的数据都没有性能问题。</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11200" y="981075"/>
            <a:ext cx="10978515" cy="5560695"/>
          </a:xfrm>
          <a:prstGeom prst="rect">
            <a:avLst/>
          </a:prstGeom>
          <a:noFill/>
          <a:ln w="9525">
            <a:noFill/>
          </a:ln>
        </p:spPr>
        <p:txBody>
          <a:bodyPr wrap="square" anchor="t" anchorCtr="0">
            <a:spAutoFit/>
          </a:bodyPr>
          <a:lstStyle/>
          <a:p>
            <a:pPr>
              <a:lnSpc>
                <a:spcPct val="140000"/>
              </a:lnSpc>
              <a:buClrTx/>
              <a:buFontTx/>
            </a:pPr>
            <a:r>
              <a:rPr lang="en-US" sz="3000" b="1" dirty="0">
                <a:sym typeface="+mn-ea"/>
              </a:rPr>
              <a:t>1. HBase特性</a:t>
            </a:r>
            <a:endParaRPr lang="en-US" sz="28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（2）列存储</a:t>
            </a:r>
            <a:endParaRPr lang="en-US"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HBase 是面向列的存储和权限控制的，它里面的每个列是单独存储的，且支持基于列的独立检索。在这种情况下，进行数据的插入和更新，行存储会相对容易。而进行行存储时，查询操作需要读取所有的数据，列存储则只需要读取相关列，可以大幅降低系统 I/O 吞吐量。</a:t>
            </a:r>
            <a:endParaRPr lang="en-US"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（3）稀疏性</a:t>
            </a:r>
            <a:endParaRPr lang="en-US"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在 HBase 中的数据都是以字符串形式存储的，为空的列并不占用存储空间，因此 HBase 的列存储解决了数据稀疏性的问题，在很大程度上节省了存储开销。所以 HBase 通常可以设计成稀疏矩阵，同时这种方式比较接近实际的应用场景。</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00735" y="967105"/>
            <a:ext cx="10908030" cy="5560695"/>
          </a:xfrm>
          <a:prstGeom prst="rect">
            <a:avLst/>
          </a:prstGeom>
          <a:noFill/>
          <a:ln w="9525">
            <a:noFill/>
          </a:ln>
        </p:spPr>
        <p:txBody>
          <a:bodyPr wrap="square" anchor="t" anchorCtr="0">
            <a:spAutoFit/>
          </a:bodyPr>
          <a:lstStyle/>
          <a:p>
            <a:pPr>
              <a:lnSpc>
                <a:spcPct val="140000"/>
              </a:lnSpc>
              <a:buClrTx/>
              <a:buFontTx/>
            </a:pPr>
            <a:r>
              <a:rPr lang="en-US" sz="3000" b="1" dirty="0">
                <a:sym typeface="+mn-ea"/>
              </a:rPr>
              <a:t>1. HBase特性</a:t>
            </a:r>
            <a:endParaRPr lang="en-US" sz="30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（4）扩展性强</a:t>
            </a:r>
            <a:endParaRPr lang="en-US" sz="28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HBase 的扩展是横向的，横向扩展是指在扩展时不需要提升服务器本身的性能，只需添加服务器到现有集群即可</a:t>
            </a:r>
            <a:r>
              <a:rPr lang="zh-CN" altLang="en-US" b="1" dirty="0">
                <a:latin typeface="Calibri" panose="020F0502020204030204" pitchFamily="34" charset="0"/>
                <a:ea typeface="宋体" panose="02010600030101010101" pitchFamily="2" charset="-122"/>
              </a:rPr>
              <a:t>，并且，</a:t>
            </a:r>
            <a:r>
              <a:rPr lang="en-US" b="1" dirty="0">
                <a:sym typeface="+mn-ea"/>
              </a:rPr>
              <a:t>HBase的扩展是热扩展，即在不停止现有服务的前提下，可以随时添加或者减少节点。</a:t>
            </a:r>
            <a:endParaRPr lang="en-US" b="1" dirty="0">
              <a:sym typeface="+mn-ea"/>
            </a:endParaRPr>
          </a:p>
          <a:p>
            <a:pPr>
              <a:lnSpc>
                <a:spcPct val="140000"/>
              </a:lnSpc>
              <a:buClrTx/>
              <a:buFontTx/>
            </a:pPr>
            <a:r>
              <a:rPr lang="en-US" sz="2800" b="1" dirty="0">
                <a:latin typeface="Calibri" panose="020F0502020204030204" pitchFamily="34" charset="0"/>
                <a:ea typeface="宋体" panose="02010600030101010101" pitchFamily="2" charset="-122"/>
              </a:rPr>
              <a:t>  （5）高可靠性</a:t>
            </a:r>
            <a:endParaRPr lang="en-US" sz="28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HBase 运行在 HDFS 上，HDFS 的多副本存储可以让它在岀现故障时自动恢复，同时 HBase 内部也提供 WAL 和 Replication 机制。WAL（Write-Ahead-Log）预写日志是在 HBase 服务器处理数据插入和删除的过程中用来记录操作内容的日志，保证了数据写入时不会因集群异常而导致写入数据的丢失。</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56590" y="967105"/>
            <a:ext cx="10967085" cy="5811520"/>
          </a:xfrm>
          <a:prstGeom prst="rect">
            <a:avLst/>
          </a:prstGeom>
          <a:noFill/>
          <a:ln w="9525">
            <a:noFill/>
          </a:ln>
        </p:spPr>
        <p:txBody>
          <a:bodyPr wrap="square" anchor="t" anchorCtr="0">
            <a:spAutoFit/>
          </a:bodyPr>
          <a:lstStyle/>
          <a:p>
            <a:pPr>
              <a:lnSpc>
                <a:spcPct val="110000"/>
              </a:lnSpc>
              <a:buClrTx/>
              <a:buFontTx/>
            </a:pPr>
            <a:r>
              <a:rPr lang="en-US" sz="3000" dirty="0">
                <a:latin typeface="Calibri" panose="020F0502020204030204" pitchFamily="34" charset="0"/>
                <a:ea typeface="宋体" panose="02010600030101010101" pitchFamily="2" charset="-122"/>
              </a:rPr>
              <a:t>  </a:t>
            </a:r>
            <a:r>
              <a:rPr lang="en-US" sz="3000" b="1" dirty="0">
                <a:latin typeface="Calibri" panose="020F0502020204030204" pitchFamily="34" charset="0"/>
                <a:ea typeface="宋体" panose="02010600030101010101" pitchFamily="2" charset="-122"/>
              </a:rPr>
              <a:t> 2. HBase与传统关系数据库的区别</a:t>
            </a:r>
            <a:endParaRPr lang="en-US" sz="3000"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（1）数据类型</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HBase则采用了更加简单的数据模型，把描述每一行（记录）的数据转化为未经解释的字符串进行统一存储。</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（2）数据操作</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HBase只有针对“行”的简单操作，如插入、查询、删除、清空等，不包含存在复杂的表与表之间的关系操作，淡化了复杂的表和表之间的关系。</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（3）存储模式</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HBase是基于列存储的，每个列族都由几个文件保存，不同列族的文件是分离的，也就是说，一行（记录或对象）的数据可能存储在多个数据文件中。</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56590" y="967105"/>
            <a:ext cx="10967085" cy="5723890"/>
          </a:xfrm>
          <a:prstGeom prst="rect">
            <a:avLst/>
          </a:prstGeom>
          <a:noFill/>
          <a:ln w="9525">
            <a:noFill/>
          </a:ln>
        </p:spPr>
        <p:txBody>
          <a:bodyPr wrap="square" anchor="t" anchorCtr="0">
            <a:spAutoFit/>
          </a:bodyPr>
          <a:lstStyle/>
          <a:p>
            <a:pPr>
              <a:lnSpc>
                <a:spcPct val="100000"/>
              </a:lnSpc>
              <a:buClrTx/>
              <a:buFontTx/>
            </a:pPr>
            <a:r>
              <a:rPr lang="en-US" sz="3000" dirty="0">
                <a:latin typeface="Calibri" panose="020F0502020204030204" pitchFamily="34" charset="0"/>
                <a:ea typeface="宋体" panose="02010600030101010101" pitchFamily="2" charset="-122"/>
              </a:rPr>
              <a:t>  </a:t>
            </a:r>
            <a:r>
              <a:rPr lang="en-US" sz="3000" b="1" dirty="0">
                <a:latin typeface="Calibri" panose="020F0502020204030204" pitchFamily="34" charset="0"/>
                <a:ea typeface="宋体" panose="02010600030101010101" pitchFamily="2" charset="-122"/>
              </a:rPr>
              <a:t> 2. HBase与传统关系数据库的区别</a:t>
            </a:r>
            <a:endParaRPr lang="en-US" sz="3000"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（4）数据索引</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sz="2800" dirty="0">
                <a:latin typeface="Calibri" panose="020F0502020204030204" pitchFamily="34" charset="0"/>
                <a:ea typeface="宋体" panose="02010600030101010101" pitchFamily="2" charset="-122"/>
              </a:rPr>
              <a:t>     HBase只有一个索引——行键，通过巧妙的设计，HBase中的所有访问方法，或者通过行键访问，或者通过行键扫描，这样虽然会使数据访问变慢，但其它操作却更加简单，如插入、删除等。</a:t>
            </a:r>
            <a:endParaRPr lang="en-US" sz="2800"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（5）数据维护</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sz="2800" dirty="0">
                <a:latin typeface="Calibri" panose="020F0502020204030204" pitchFamily="34" charset="0"/>
                <a:ea typeface="宋体" panose="02010600030101010101" pitchFamily="2" charset="-122"/>
              </a:rPr>
              <a:t>     HBase</a:t>
            </a:r>
            <a:r>
              <a:rPr lang="en-US" sz="2800" dirty="0">
                <a:sym typeface="+mn-ea"/>
              </a:rPr>
              <a:t>在</a:t>
            </a:r>
            <a:r>
              <a:rPr lang="en-US" sz="2800" dirty="0">
                <a:latin typeface="Calibri" panose="020F0502020204030204" pitchFamily="34" charset="0"/>
                <a:ea typeface="宋体" panose="02010600030101010101" pitchFamily="2" charset="-122"/>
              </a:rPr>
              <a:t>执行更新操作时，并不会删除旧版本的数据，而是生成一个新的版本，原来旧版本的数据仍然保留。这样设计的考虑主要是，旧版本的数据也蕴含着信息，也是有价值。</a:t>
            </a:r>
            <a:endParaRPr lang="en-US" sz="2800"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（6）可伸缩性</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sz="2800" dirty="0">
                <a:latin typeface="Calibri" panose="020F0502020204030204" pitchFamily="34" charset="0"/>
                <a:ea typeface="宋体" panose="02010600030101010101" pitchFamily="2" charset="-122"/>
              </a:rPr>
              <a:t>     HBase在增加集群中节点的数量或扩展存储空间，都是非常轻而易举的事情，且在这一过程中，并不中断系统的应用。所以，分布式数据库系统HBase，比分布式关系型数据库系统具有更高的可伸缩性。</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40105" y="1052830"/>
            <a:ext cx="571627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2.1 传统数据采集技术</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47420" y="1700213"/>
            <a:ext cx="10296525" cy="4897120"/>
          </a:xfrm>
          <a:prstGeom prst="rect">
            <a:avLst/>
          </a:prstGeom>
          <a:noFill/>
          <a:ln w="9525">
            <a:noFill/>
          </a:ln>
        </p:spPr>
        <p:txBody>
          <a:bodyPr wrap="square" anchor="t" anchorCtr="0">
            <a:spAutoFit/>
          </a:bodyPr>
          <a:lstStyle/>
          <a:p>
            <a:pPr>
              <a:lnSpc>
                <a:spcPct val="110000"/>
              </a:lnSpc>
              <a:buClrTx/>
              <a:buFontTx/>
            </a:pPr>
            <a:r>
              <a:rPr sz="3200" dirty="0">
                <a:latin typeface="Calibri" panose="020F0502020204030204" pitchFamily="34" charset="0"/>
                <a:ea typeface="宋体" panose="02010600030101010101" pitchFamily="2" charset="-122"/>
              </a:rPr>
              <a:t>2.1.1 传统数据采集及特点</a:t>
            </a:r>
            <a:endParaRPr sz="2800" dirty="0">
              <a:latin typeface="Calibri" panose="020F0502020204030204" pitchFamily="34" charset="0"/>
              <a:ea typeface="宋体" panose="02010600030101010101" pitchFamily="2" charset="-122"/>
            </a:endParaRPr>
          </a:p>
          <a:p>
            <a:pPr>
              <a:lnSpc>
                <a:spcPct val="110000"/>
              </a:lnSpc>
              <a:buClrTx/>
              <a:buFontTx/>
            </a:pPr>
            <a:r>
              <a:rPr lang="zh-CN" altLang="en-US" dirty="0">
                <a:latin typeface="Calibri" panose="020F0502020204030204" pitchFamily="34" charset="0"/>
                <a:ea typeface="宋体" panose="02010600030101010101" pitchFamily="2" charset="-122"/>
              </a:rPr>
              <a:t>      </a:t>
            </a:r>
            <a:r>
              <a:rPr sz="2800" dirty="0">
                <a:solidFill>
                  <a:srgbClr val="FF0000"/>
                </a:solidFill>
                <a:latin typeface="Calibri" panose="020F0502020204030204" pitchFamily="34" charset="0"/>
                <a:ea typeface="宋体" panose="02010600030101010101" pitchFamily="2" charset="-122"/>
              </a:rPr>
              <a:t>将通过传感器获取的非数字信息转换为数字信号，并经过对信号的调整、采样、量化、编码等处理，形成数据并经过传输，最后送到计算机的存储系统中进行存储。</a:t>
            </a:r>
            <a:r>
              <a:rPr sz="2800" dirty="0">
                <a:latin typeface="Calibri" panose="020F0502020204030204" pitchFamily="34" charset="0"/>
                <a:ea typeface="宋体" panose="02010600030101010101" pitchFamily="2" charset="-122"/>
              </a:rPr>
              <a:t>我们将这一过程称为传统（相对于大数据）数据采集(data acquisition)，完成数据采集所需的软件和硬件的集合称为数据采集系统。</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传统数据采集系统按其在数据采集过程中是否存在信息反馈，分为开环和闭环系统。</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对传统数据采集系统性能的评价，第一是采集、处理及所获得数据的精度，第二是</a:t>
            </a:r>
            <a:r>
              <a:rPr lang="zh-CN" sz="2800" dirty="0">
                <a:latin typeface="Calibri" panose="020F0502020204030204" pitchFamily="34" charset="0"/>
                <a:ea typeface="宋体" panose="02010600030101010101" pitchFamily="2" charset="-122"/>
              </a:rPr>
              <a:t>系统处理</a:t>
            </a:r>
            <a:r>
              <a:rPr sz="2800" dirty="0">
                <a:latin typeface="Calibri" panose="020F0502020204030204" pitchFamily="34" charset="0"/>
                <a:ea typeface="宋体" panose="02010600030101010101" pitchFamily="2" charset="-122"/>
              </a:rPr>
              <a:t>速度。</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32460" y="981075"/>
            <a:ext cx="10990580" cy="5377180"/>
          </a:xfrm>
          <a:prstGeom prst="rect">
            <a:avLst/>
          </a:prstGeom>
          <a:noFill/>
          <a:ln w="9525">
            <a:noFill/>
          </a:ln>
        </p:spPr>
        <p:txBody>
          <a:bodyPr wrap="square" anchor="t" anchorCtr="0">
            <a:spAutoFit/>
          </a:bodyPr>
          <a:lstStyle/>
          <a:p>
            <a:pPr>
              <a:lnSpc>
                <a:spcPct val="90000"/>
              </a:lnSpc>
              <a:buClrTx/>
              <a:buFontTx/>
            </a:pPr>
            <a:r>
              <a:rPr lang="en-US" sz="3200" dirty="0">
                <a:latin typeface="Calibri" panose="020F0502020204030204" pitchFamily="34" charset="0"/>
                <a:ea typeface="宋体" panose="02010600030101010101" pitchFamily="2" charset="-122"/>
              </a:rPr>
              <a:t>2.4.3 HBase的数据模型关键要素</a:t>
            </a:r>
            <a:endParaRPr lang="en-US" sz="3200" dirty="0">
              <a:latin typeface="Calibri" panose="020F0502020204030204" pitchFamily="34" charset="0"/>
              <a:ea typeface="宋体" panose="02010600030101010101" pitchFamily="2" charset="-122"/>
            </a:endParaRPr>
          </a:p>
          <a:p>
            <a:pPr>
              <a:lnSpc>
                <a:spcPct val="90000"/>
              </a:lnSpc>
              <a:buClrTx/>
              <a:buFontTx/>
            </a:pPr>
            <a:r>
              <a:rPr lang="en-US"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HBase是一个稀疏的、长期存储的、多维度的、排序的映射表。这张表的索引是行键、列(列族：列限定符) 和时间戳。HBase的数据都是字符串，没有类型。</a:t>
            </a:r>
            <a:endParaRPr lang="en-US" sz="3000" dirty="0">
              <a:latin typeface="Calibri" panose="020F0502020204030204" pitchFamily="34" charset="0"/>
              <a:ea typeface="宋体" panose="02010600030101010101" pitchFamily="2" charset="-122"/>
            </a:endParaRPr>
          </a:p>
          <a:p>
            <a:pPr>
              <a:lnSpc>
                <a:spcPct val="90000"/>
              </a:lnSpc>
              <a:buClrTx/>
              <a:buFontTx/>
            </a:pPr>
            <a:r>
              <a:rPr lang="en-US" sz="3000" b="1" dirty="0">
                <a:latin typeface="Calibri" panose="020F0502020204030204" pitchFamily="34" charset="0"/>
                <a:ea typeface="宋体" panose="02010600030101010101" pitchFamily="2" charset="-122"/>
              </a:rPr>
              <a:t>1.HBase的关键要素</a:t>
            </a:r>
            <a:endParaRPr lang="en-US" sz="2800" dirty="0">
              <a:latin typeface="Calibri" panose="020F0502020204030204" pitchFamily="34" charset="0"/>
              <a:ea typeface="宋体" panose="02010600030101010101" pitchFamily="2" charset="-122"/>
            </a:endParaRPr>
          </a:p>
          <a:p>
            <a:pPr>
              <a:lnSpc>
                <a:spcPct val="90000"/>
              </a:lnSpc>
              <a:buClrTx/>
              <a:buFontTx/>
            </a:pPr>
            <a:r>
              <a:rPr lang="en-US"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（1）表</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b="1"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HBase采用表(table) 来组织数据，有时为了与关系数据库的表相区分称为Big table。表同样由行和列组成，列被划分为若干列族。</a:t>
            </a:r>
            <a:endParaRPr lang="en-US" sz="3200"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（2）行</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每个HBase表都由若干行(row) 组成，每个行由行键（row key）来标识。可以通过全表扫描、单个行键或一个行键的区域3种方式来访问表中的行。</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596265" y="981075"/>
            <a:ext cx="11015345" cy="5541645"/>
          </a:xfrm>
          <a:prstGeom prst="rect">
            <a:avLst/>
          </a:prstGeom>
          <a:noFill/>
          <a:ln w="9525">
            <a:noFill/>
          </a:ln>
        </p:spPr>
        <p:txBody>
          <a:bodyPr wrap="square" anchor="t" anchorCtr="0">
            <a:spAutoFit/>
          </a:bodyPr>
          <a:lstStyle/>
          <a:p>
            <a:pPr>
              <a:lnSpc>
                <a:spcPct val="90000"/>
              </a:lnSpc>
              <a:buClrTx/>
              <a:buFontTx/>
            </a:pPr>
            <a:r>
              <a:rPr lang="en-US" sz="3000" dirty="0">
                <a:sym typeface="+mn-ea"/>
              </a:rPr>
              <a:t>1.HBase的关键要素</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（3）列族</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一个HBase表被分组成许多“列族”（column family）的集合，它是基本的访问控制单元。列族需要在表创建时进行定义。</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（4）列限定符</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列限定符(column qualifier)是列族中数据的列索引，列族里的数据通过列限定符（或列) 来定位。列限定符没有数据类型，一般被视为字节数组Byte[]。</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（5）单元格</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在HBase表中，通过行，列族和列限定符和时间戳或版本来确定一个“单元格(cell) 。一个单元格中可以保存同一份数据的多个版本。</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b="1" dirty="0">
                <a:latin typeface="Calibri" panose="020F0502020204030204" pitchFamily="34" charset="0"/>
                <a:ea typeface="宋体" panose="02010600030101010101" pitchFamily="2" charset="-122"/>
              </a:rPr>
              <a:t>  （6）时间戳</a:t>
            </a:r>
            <a:endParaRPr lang="en-US" sz="2800" b="1"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每个单元格都保存着同一份数据的多个版本，采用时间戳(time stamp）进行索引。</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596265" y="981075"/>
            <a:ext cx="11015345" cy="5544820"/>
          </a:xfrm>
          <a:prstGeom prst="rect">
            <a:avLst/>
          </a:prstGeom>
          <a:noFill/>
          <a:ln w="9525">
            <a:noFill/>
          </a:ln>
        </p:spPr>
        <p:txBody>
          <a:bodyPr wrap="square" anchor="t" anchorCtr="0">
            <a:spAutoFit/>
          </a:bodyPr>
          <a:lstStyle/>
          <a:p>
            <a:pPr>
              <a:lnSpc>
                <a:spcPct val="90000"/>
              </a:lnSpc>
              <a:buClrTx/>
              <a:buFontTx/>
            </a:pPr>
            <a:r>
              <a:rPr lang="en-US" sz="3000" b="1" dirty="0">
                <a:sym typeface="+mn-ea"/>
              </a:rPr>
              <a:t>2.HBase的逻辑模型</a:t>
            </a:r>
            <a:endParaRPr lang="en-US" sz="3000" dirty="0">
              <a:sym typeface="+mn-ea"/>
            </a:endParaRPr>
          </a:p>
          <a:p>
            <a:pPr algn="l">
              <a:lnSpc>
                <a:spcPct val="130000"/>
              </a:lnSpc>
              <a:buClrTx/>
              <a:buFontTx/>
            </a:pPr>
            <a:r>
              <a:rPr lang="en-US" sz="2800" b="1"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以</a:t>
            </a:r>
            <a:r>
              <a:rPr lang="en-US" sz="2800" dirty="0">
                <a:latin typeface="Calibri" panose="020F0502020204030204" pitchFamily="34" charset="0"/>
                <a:ea typeface="宋体" panose="02010600030101010101" pitchFamily="2" charset="-122"/>
              </a:rPr>
              <a:t>一张用来存储学生信息的H Base表</a:t>
            </a:r>
            <a:r>
              <a:rPr lang="zh-CN" altLang="en-US" sz="2800" dirty="0">
                <a:latin typeface="Calibri" panose="020F0502020204030204" pitchFamily="34" charset="0"/>
                <a:ea typeface="宋体" panose="02010600030101010101" pitchFamily="2" charset="-122"/>
              </a:rPr>
              <a:t>为例</a:t>
            </a:r>
            <a:r>
              <a:rPr lang="en-US" sz="2800" dirty="0">
                <a:latin typeface="Calibri" panose="020F0502020204030204" pitchFamily="34" charset="0"/>
                <a:ea typeface="宋体" panose="02010600030101010101" pitchFamily="2" charset="-122"/>
              </a:rPr>
              <a:t>，学号作为行键唯一标识每学生。</a:t>
            </a:r>
            <a:endParaRPr lang="en-US" sz="2800" dirty="0">
              <a:latin typeface="Calibri" panose="020F0502020204030204" pitchFamily="34" charset="0"/>
              <a:ea typeface="宋体" panose="02010600030101010101" pitchFamily="2" charset="-122"/>
            </a:endParaRPr>
          </a:p>
          <a:p>
            <a:pPr algn="l">
              <a:lnSpc>
                <a:spcPct val="130000"/>
              </a:lnSpc>
              <a:buClrTx/>
              <a:buFontTx/>
            </a:pPr>
            <a:r>
              <a:rPr lang="en-US" sz="2800" dirty="0">
                <a:latin typeface="Calibri" panose="020F0502020204030204" pitchFamily="34" charset="0"/>
                <a:ea typeface="宋体" panose="02010600030101010101" pitchFamily="2" charset="-122"/>
              </a:rPr>
              <a:t>    表中存有两组数据：</a:t>
            </a:r>
            <a:endParaRPr lang="en-US" sz="2800" dirty="0">
              <a:latin typeface="Calibri" panose="020F0502020204030204" pitchFamily="34" charset="0"/>
              <a:ea typeface="宋体" panose="02010600030101010101" pitchFamily="2" charset="-122"/>
            </a:endParaRPr>
          </a:p>
          <a:p>
            <a:pPr algn="l">
              <a:lnSpc>
                <a:spcPct val="130000"/>
              </a:lnSpc>
              <a:buClrTx/>
              <a:buFontTx/>
            </a:pPr>
            <a:r>
              <a:rPr lang="en-US" sz="2800" dirty="0">
                <a:latin typeface="Calibri" panose="020F0502020204030204" pitchFamily="34" charset="0"/>
                <a:ea typeface="宋体" panose="02010600030101010101" pitchFamily="2" charset="-122"/>
              </a:rPr>
              <a:t>     学生李明，学号1001，英语成绩100分，数学成绩80分；</a:t>
            </a:r>
            <a:endParaRPr lang="en-US" sz="2800" dirty="0">
              <a:latin typeface="Calibri" panose="020F0502020204030204" pitchFamily="34" charset="0"/>
              <a:ea typeface="宋体" panose="02010600030101010101" pitchFamily="2" charset="-122"/>
            </a:endParaRPr>
          </a:p>
          <a:p>
            <a:pPr algn="l">
              <a:lnSpc>
                <a:spcPct val="130000"/>
              </a:lnSpc>
              <a:buClrTx/>
              <a:buFontTx/>
            </a:pPr>
            <a:r>
              <a:rPr lang="en-US" sz="2800" dirty="0">
                <a:latin typeface="Calibri" panose="020F0502020204030204" pitchFamily="34" charset="0"/>
                <a:ea typeface="宋体" panose="02010600030101010101" pitchFamily="2" charset="-122"/>
              </a:rPr>
              <a:t>     学生张三，学号1002，英语成绩100</a:t>
            </a:r>
            <a:r>
              <a:rPr lang="zh-CN" altLang="en-US" sz="2800" dirty="0">
                <a:latin typeface="Calibri" panose="020F0502020204030204" pitchFamily="34" charset="0"/>
                <a:ea typeface="宋体" panose="02010600030101010101" pitchFamily="2" charset="-122"/>
              </a:rPr>
              <a:t>分</a:t>
            </a:r>
            <a:r>
              <a:rPr lang="en-US" sz="2800" dirty="0">
                <a:latin typeface="Calibri" panose="020F0502020204030204" pitchFamily="34" charset="0"/>
                <a:ea typeface="宋体" panose="02010600030101010101" pitchFamily="2" charset="-122"/>
              </a:rPr>
              <a:t>，数学成绩90</a:t>
            </a:r>
            <a:r>
              <a:rPr lang="zh-CN" altLang="en-US" sz="2800" dirty="0">
                <a:latin typeface="Calibri" panose="020F0502020204030204" pitchFamily="34" charset="0"/>
                <a:ea typeface="宋体" panose="02010600030101010101" pitchFamily="2" charset="-122"/>
              </a:rPr>
              <a:t>分</a:t>
            </a:r>
            <a:r>
              <a:rPr lang="en-US" sz="2800" dirty="0">
                <a:latin typeface="Calibri" panose="020F0502020204030204" pitchFamily="34" charset="0"/>
                <a:ea typeface="宋体" panose="02010600030101010101" pitchFamily="2" charset="-122"/>
              </a:rPr>
              <a:t>。</a:t>
            </a:r>
            <a:endParaRPr lang="en-US" sz="2800" dirty="0">
              <a:latin typeface="Calibri" panose="020F0502020204030204" pitchFamily="34" charset="0"/>
              <a:ea typeface="宋体" panose="02010600030101010101" pitchFamily="2" charset="-122"/>
            </a:endParaRPr>
          </a:p>
          <a:p>
            <a:pPr algn="l">
              <a:lnSpc>
                <a:spcPct val="130000"/>
              </a:lnSpc>
              <a:buClrTx/>
              <a:buFontTx/>
            </a:pPr>
            <a:r>
              <a:rPr lang="en-US" sz="2800" dirty="0">
                <a:latin typeface="Calibri" panose="020F0502020204030204" pitchFamily="34" charset="0"/>
                <a:ea typeface="宋体" panose="02010600030101010101" pitchFamily="2" charset="-122"/>
              </a:rPr>
              <a:t>     表中的数据通过一个行键、一个列族和列限定符进行索引和查询定位。即通过{row key,column family,time stamp}可以唯一确定一个存储值，即一个键值对：</a:t>
            </a:r>
            <a:endParaRPr lang="en-US" sz="2800" dirty="0">
              <a:latin typeface="Calibri" panose="020F0502020204030204" pitchFamily="34" charset="0"/>
              <a:ea typeface="宋体" panose="02010600030101010101" pitchFamily="2" charset="-122"/>
            </a:endParaRPr>
          </a:p>
          <a:p>
            <a:pPr algn="l">
              <a:lnSpc>
                <a:spcPct val="130000"/>
              </a:lnSpc>
              <a:buClrTx/>
              <a:buFontTx/>
            </a:pPr>
            <a:r>
              <a:rPr lang="en-US" sz="2800" dirty="0">
                <a:latin typeface="Calibri" panose="020F0502020204030204" pitchFamily="34" charset="0"/>
                <a:ea typeface="宋体" panose="02010600030101010101" pitchFamily="2" charset="-122"/>
              </a:rPr>
              <a:t>               {row key,column family,time stamp}→value</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722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596265" y="981075"/>
            <a:ext cx="11015345" cy="894080"/>
          </a:xfrm>
          <a:prstGeom prst="rect">
            <a:avLst/>
          </a:prstGeom>
          <a:noFill/>
          <a:ln w="9525">
            <a:noFill/>
          </a:ln>
        </p:spPr>
        <p:txBody>
          <a:bodyPr wrap="square" anchor="t" anchorCtr="0">
            <a:spAutoFit/>
          </a:bodyPr>
          <a:lstStyle/>
          <a:p>
            <a:pPr>
              <a:lnSpc>
                <a:spcPct val="90000"/>
              </a:lnSpc>
              <a:buClrTx/>
              <a:buFontTx/>
            </a:pPr>
            <a:r>
              <a:rPr lang="en-US" sz="3000" b="1" dirty="0">
                <a:sym typeface="+mn-ea"/>
              </a:rPr>
              <a:t>2.HBase的逻辑模型</a:t>
            </a:r>
            <a:endParaRPr lang="en-US" sz="3000" dirty="0">
              <a:sym typeface="+mn-ea"/>
            </a:endParaRPr>
          </a:p>
          <a:p>
            <a:pPr algn="ctr">
              <a:lnSpc>
                <a:spcPct val="90000"/>
              </a:lnSpc>
              <a:buClrTx/>
              <a:buFontTx/>
            </a:pPr>
            <a:r>
              <a:rPr lang="en-US" sz="2800"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表2-2 HBase数据逻辑模型--学生表</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596265" y="1889125"/>
          <a:ext cx="10680700" cy="4470400"/>
        </p:xfrm>
        <a:graphic>
          <a:graphicData uri="http://schemas.openxmlformats.org/drawingml/2006/table">
            <a:tbl>
              <a:tblPr firstRow="1" bandRow="1">
                <a:tableStyleId>{5940675A-B579-460E-94D1-54222C63F5DA}</a:tableStyleId>
              </a:tblPr>
              <a:tblGrid>
                <a:gridCol w="1343025"/>
                <a:gridCol w="1862455"/>
                <a:gridCol w="1868805"/>
                <a:gridCol w="1959610"/>
                <a:gridCol w="1511935"/>
                <a:gridCol w="2134870"/>
              </a:tblGrid>
              <a:tr h="558800">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行键</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列族“Sname”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列族“course”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时间戳</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value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Math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English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cap="flat">
                      <a:noFill/>
                    </a:lnR>
                    <a:lnB w="12700" cap="flat" cmpd="sng">
                      <a:solidFill>
                        <a:srgbClr val="080000"/>
                      </a:solidFill>
                      <a:prstDash val="solid"/>
                      <a:headEnd type="none" w="med" len="med"/>
                      <a:tailEnd type="none" w="med" len="med"/>
                    </a:lnB>
                  </a:tcPr>
                </a:tc>
              </a:tr>
              <a:tr h="558800">
                <a:tc rowSpan="3">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course:math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t3</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R w="12700" cap="flat" cmpd="sng">
                      <a:solidFill>
                        <a:srgbClr val="080000"/>
                      </a:solidFill>
                      <a:prstDash val="solid"/>
                      <a:headEnd type="none" w="med" len="med"/>
                      <a:tailEnd type="none" w="med" len="med"/>
                    </a:lnR>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Course:English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t2</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t1</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LiMing</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rowSpan="3">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1002</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course:math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t6</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R w="12700" cap="flat" cmpd="sng">
                      <a:solidFill>
                        <a:srgbClr val="080000"/>
                      </a:solidFill>
                      <a:prstDash val="solid"/>
                      <a:headEnd type="none" w="med" len="med"/>
                      <a:tailEnd type="none" w="med" len="med"/>
                    </a:lnR>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Course:English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t5</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t4</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ZhangSan</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596265" y="981075"/>
            <a:ext cx="11015345" cy="894080"/>
          </a:xfrm>
          <a:prstGeom prst="rect">
            <a:avLst/>
          </a:prstGeom>
          <a:noFill/>
          <a:ln w="9525">
            <a:noFill/>
          </a:ln>
        </p:spPr>
        <p:txBody>
          <a:bodyPr wrap="square" anchor="t" anchorCtr="0">
            <a:spAutoFit/>
          </a:bodyPr>
          <a:lstStyle/>
          <a:p>
            <a:pPr>
              <a:lnSpc>
                <a:spcPct val="90000"/>
              </a:lnSpc>
              <a:buClrTx/>
              <a:buFontTx/>
            </a:pPr>
            <a:r>
              <a:rPr lang="en-US" sz="3000" b="1" dirty="0">
                <a:sym typeface="+mn-ea"/>
              </a:rPr>
              <a:t>3.HBase的物理模型</a:t>
            </a:r>
            <a:endParaRPr lang="en-US" sz="3000" dirty="0">
              <a:sym typeface="+mn-ea"/>
            </a:endParaRPr>
          </a:p>
          <a:p>
            <a:pPr algn="ctr">
              <a:lnSpc>
                <a:spcPct val="90000"/>
              </a:lnSpc>
              <a:buClrTx/>
              <a:buFontTx/>
            </a:pPr>
            <a:r>
              <a:rPr lang="en-US" sz="2800" b="1"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表2-3 HBase数据物理模型--学生表</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551815" y="1889125"/>
          <a:ext cx="10822940" cy="4418330"/>
        </p:xfrm>
        <a:graphic>
          <a:graphicData uri="http://schemas.openxmlformats.org/drawingml/2006/table">
            <a:tbl>
              <a:tblPr firstRow="1" bandRow="1">
                <a:tableStyleId>{5940675A-B579-460E-94D1-54222C63F5DA}</a:tableStyleId>
              </a:tblPr>
              <a:tblGrid>
                <a:gridCol w="2163445"/>
                <a:gridCol w="2167255"/>
                <a:gridCol w="2162810"/>
                <a:gridCol w="2165985"/>
                <a:gridCol w="2163445"/>
              </a:tblGrid>
              <a:tr h="631190">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列族</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行键</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列限定符</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时间戳</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value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t1</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LiMing</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1002</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Sname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t4</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ZhangSan</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rowSpan="4">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Course</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math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t3</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80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vMerge="1">
                  <a:tcPr>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English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t2</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vMerge="1">
                  <a:tcPr>
                    <a:lnR w="12700" cap="flat" cmpd="sng">
                      <a:solidFill>
                        <a:srgbClr val="080000"/>
                      </a:solidFill>
                      <a:prstDash val="solid"/>
                      <a:headEnd type="none" w="med" len="med"/>
                      <a:tailEnd type="none" w="med" len="med"/>
                    </a:lnR>
                  </a:tcPr>
                </a:tc>
                <a:tc rowSpan="2">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1002</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math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t6</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90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English</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t5</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100</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91515" y="967105"/>
            <a:ext cx="10943590" cy="5706745"/>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2.4.4 HBase的体系结构</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000" b="1"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Base采用主/从（Master/Slave）架构搭建集群，由一个主服务器（HMaster）节点、若干个区域服务器（HRegionServer）节点、一个分布式协调器（ZooKeeper）组成的集群，而在底层，它将数据存储于HDFS中，也可以将底层的存储配置为 Azure Blob Storage（用来存放大量的像文本、图片、视频等非结构化数据的存储服务）或 Amazon Web Services（亚马逊云计算服务）。</a:t>
            </a:r>
            <a:endParaRPr lang="en-US" b="1"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  1.Client</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HBase客户端</a:t>
            </a:r>
            <a:r>
              <a:rPr lang="zh-CN" altLang="en-US" b="1" dirty="0">
                <a:latin typeface="Calibri" panose="020F0502020204030204" pitchFamily="34" charset="0"/>
                <a:ea typeface="宋体" panose="02010600030101010101" pitchFamily="2" charset="-122"/>
              </a:rPr>
              <a:t>，包含访问hbase的接口。</a:t>
            </a:r>
            <a:r>
              <a:rPr lang="en-US" b="1" dirty="0">
                <a:latin typeface="Calibri" panose="020F0502020204030204" pitchFamily="34" charset="0"/>
                <a:ea typeface="宋体" panose="02010600030101010101" pitchFamily="2" charset="-122"/>
              </a:rPr>
              <a:t>使用HBase的RPC机制与HMaster和HRegionServer进行通信</a:t>
            </a:r>
            <a:r>
              <a:rPr lang="zh-CN" altLang="en-US" b="1" dirty="0">
                <a:latin typeface="Calibri" panose="020F0502020204030204" pitchFamily="34" charset="0"/>
                <a:ea typeface="宋体" panose="02010600030101010101" pitchFamily="2" charset="-122"/>
              </a:rPr>
              <a:t>。</a:t>
            </a:r>
            <a:endParaRPr lang="en-US" b="1"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  2.Zookeeper</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ZooKeeper是一个分布式的，开放源码的</a:t>
            </a:r>
            <a:r>
              <a:rPr lang="en-US" b="1" dirty="0">
                <a:solidFill>
                  <a:srgbClr val="FF0000"/>
                </a:solidFill>
                <a:latin typeface="Calibri" panose="020F0502020204030204" pitchFamily="34" charset="0"/>
                <a:ea typeface="宋体" panose="02010600030101010101" pitchFamily="2" charset="-122"/>
              </a:rPr>
              <a:t>分布式应用程序协调服务</a:t>
            </a:r>
            <a:r>
              <a:rPr lang="en-US" b="1" dirty="0">
                <a:latin typeface="Calibri" panose="020F0502020204030204" pitchFamily="34" charset="0"/>
                <a:ea typeface="宋体" panose="02010600030101010101" pitchFamily="2" charset="-122"/>
              </a:rPr>
              <a:t>，是Hadoop和Hbase的重要组件。它是一个为分布式应用提供一致性服务的软件，提供的功能包括:配置维护、域名服务、分布式同步、组服务等。</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67105"/>
            <a:ext cx="10723245" cy="5692775"/>
          </a:xfrm>
          <a:prstGeom prst="rect">
            <a:avLst/>
          </a:prstGeom>
          <a:noFill/>
          <a:ln w="9525">
            <a:noFill/>
          </a:ln>
        </p:spPr>
        <p:txBody>
          <a:bodyPr wrap="square" anchor="t" anchorCtr="0">
            <a:spAutoFit/>
          </a:bodyPr>
          <a:lstStyle/>
          <a:p>
            <a:pPr>
              <a:lnSpc>
                <a:spcPct val="100000"/>
              </a:lnSpc>
              <a:buClrTx/>
              <a:buFontTx/>
            </a:pPr>
            <a:r>
              <a:rPr lang="en-US" sz="3200" dirty="0">
                <a:latin typeface="Calibri" panose="020F0502020204030204" pitchFamily="34" charset="0"/>
                <a:ea typeface="宋体" panose="02010600030101010101" pitchFamily="2" charset="-122"/>
              </a:rPr>
              <a:t>2.4.4 HBase的体系结构</a:t>
            </a:r>
            <a:endParaRPr lang="en-US" sz="3200" dirty="0">
              <a:latin typeface="Calibri" panose="020F0502020204030204" pitchFamily="34" charset="0"/>
              <a:ea typeface="宋体" panose="02010600030101010101" pitchFamily="2" charset="-122"/>
            </a:endParaRPr>
          </a:p>
          <a:p>
            <a:pPr>
              <a:lnSpc>
                <a:spcPct val="100000"/>
              </a:lnSpc>
              <a:buClrTx/>
              <a:buFontTx/>
            </a:pP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3.HMaster</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b="1" dirty="0">
                <a:latin typeface="Calibri" panose="020F0502020204030204" pitchFamily="34" charset="0"/>
                <a:ea typeface="宋体" panose="02010600030101010101" pitchFamily="2" charset="-122"/>
              </a:rPr>
              <a:t>     是 HBase 集群中的主服务器，负责监控集群中的所有 RegionServer，并且是所有元数据更改的接口。</a:t>
            </a:r>
            <a:endParaRPr lang="en-US"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4.HRegion Server</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sz="2800" b="1" dirty="0">
                <a:sym typeface="+mn-ea"/>
              </a:rPr>
              <a:t>    </a:t>
            </a:r>
            <a:r>
              <a:rPr lang="en-US" sz="2400" b="1" dirty="0">
                <a:sym typeface="+mn-ea"/>
              </a:rPr>
              <a:t>是 HBase 集群中的</a:t>
            </a:r>
            <a:r>
              <a:rPr lang="en-US" sz="2400" b="1" dirty="0">
                <a:latin typeface="Calibri" panose="020F0502020204030204" pitchFamily="34" charset="0"/>
                <a:ea typeface="宋体" panose="02010600030101010101" pitchFamily="2" charset="-122"/>
              </a:rPr>
              <a:t>区域服务器，维护Master分配给它的Region，处理对这些Region的I/O请求；并负责切分在运行过程中变得过大的Region。</a:t>
            </a:r>
            <a:endParaRPr lang="en-US" sz="2400"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5.Store(HStore)</a:t>
            </a:r>
            <a:endParaRPr lang="en-US" sz="2800" b="1" dirty="0">
              <a:latin typeface="Calibri" panose="020F0502020204030204" pitchFamily="34" charset="0"/>
              <a:ea typeface="宋体" panose="02010600030101010101" pitchFamily="2" charset="-122"/>
            </a:endParaRPr>
          </a:p>
          <a:p>
            <a:pPr>
              <a:lnSpc>
                <a:spcPct val="100000"/>
              </a:lnSpc>
              <a:buClrTx/>
              <a:buFontTx/>
            </a:pPr>
            <a:r>
              <a:rPr lang="en-US" sz="2400" b="1" dirty="0">
                <a:latin typeface="Calibri" panose="020F0502020204030204" pitchFamily="34" charset="0"/>
                <a:ea typeface="宋体" panose="02010600030101010101" pitchFamily="2" charset="-122"/>
              </a:rPr>
              <a:t>    Region是Master分配和管理的最小存储单元， 但并不是最小的物理存储单元或数据读写单元。Region由一个或者多个Store组成，每个Store保存一个列族；</a:t>
            </a:r>
            <a:endParaRPr lang="en-US" sz="2400" b="1" dirty="0">
              <a:latin typeface="Calibri" panose="020F0502020204030204" pitchFamily="34" charset="0"/>
              <a:ea typeface="宋体" panose="02010600030101010101" pitchFamily="2" charset="-122"/>
            </a:endParaRPr>
          </a:p>
          <a:p>
            <a:pPr>
              <a:lnSpc>
                <a:spcPct val="100000"/>
              </a:lnSpc>
              <a:buClrTx/>
              <a:buFontTx/>
            </a:pPr>
            <a:r>
              <a:rPr lang="en-US" sz="2800" b="1" dirty="0">
                <a:latin typeface="Calibri" panose="020F0502020204030204" pitchFamily="34" charset="0"/>
                <a:ea typeface="宋体" panose="02010600030101010101" pitchFamily="2" charset="-122"/>
              </a:rPr>
              <a:t>  6.HLog</a:t>
            </a:r>
            <a:endParaRPr lang="en-US" sz="2800" b="1" dirty="0">
              <a:latin typeface="Calibri" panose="020F0502020204030204" pitchFamily="34" charset="0"/>
              <a:ea typeface="宋体" panose="02010600030101010101" pitchFamily="2" charset="-122"/>
            </a:endParaRPr>
          </a:p>
          <a:p>
            <a:pPr algn="l">
              <a:lnSpc>
                <a:spcPct val="100000"/>
              </a:lnSpc>
              <a:buClrTx/>
              <a:buSzTx/>
              <a:buFontTx/>
            </a:pPr>
            <a:r>
              <a:rPr lang="en-US" sz="2400" b="1" dirty="0">
                <a:latin typeface="Calibri" panose="020F0502020204030204" pitchFamily="34" charset="0"/>
                <a:ea typeface="宋体" panose="02010600030101010101" pitchFamily="2" charset="-122"/>
              </a:rPr>
              <a:t>     HBase使用日志（HLog）来应对突发情况。HBase要求用户更新数据必须先被记入日志后</a:t>
            </a:r>
            <a:r>
              <a:rPr lang="zh-CN" altLang="en-US" sz="2400" b="1" dirty="0">
                <a:latin typeface="Calibri" panose="020F0502020204030204" pitchFamily="34" charset="0"/>
                <a:ea typeface="宋体" panose="02010600030101010101" pitchFamily="2" charset="-122"/>
              </a:rPr>
              <a:t>，</a:t>
            </a:r>
            <a:r>
              <a:rPr lang="en-US" sz="2400" b="1" dirty="0">
                <a:latin typeface="Calibri" panose="020F0502020204030204" pitchFamily="34" charset="0"/>
                <a:ea typeface="宋体" panose="02010600030101010101" pitchFamily="2" charset="-122"/>
              </a:rPr>
              <a:t>才能写入MemStore缓存，并且直到MemStore缓存内容对应的日志已经被写人磁盘后，该缓存内容才会被刷新写人磁盘。</a:t>
            </a:r>
            <a:endParaRPr lang="en-US" sz="2400"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40105" y="1006475"/>
            <a:ext cx="550037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2.5 大数据分布式数据仓库</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83615" y="1628775"/>
            <a:ext cx="10355580" cy="4817110"/>
          </a:xfrm>
          <a:prstGeom prst="rect">
            <a:avLst/>
          </a:prstGeom>
          <a:noFill/>
          <a:ln w="9525">
            <a:noFill/>
          </a:ln>
        </p:spPr>
        <p:txBody>
          <a:bodyPr wrap="square" anchor="t" anchorCtr="0">
            <a:spAutoFit/>
          </a:bodyPr>
          <a:lstStyle/>
          <a:p>
            <a:pPr>
              <a:lnSpc>
                <a:spcPct val="120000"/>
              </a:lnSpc>
              <a:buClrTx/>
              <a:buFontTx/>
            </a:pPr>
            <a:r>
              <a:rPr lang="en-US" sz="3200" dirty="0">
                <a:latin typeface="Calibri" panose="020F0502020204030204" pitchFamily="34" charset="0"/>
                <a:ea typeface="宋体" panose="02010600030101010101" pitchFamily="2" charset="-122"/>
              </a:rPr>
              <a:t>2.5.1 数据仓库的特点</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1.效率足够高</a:t>
            </a:r>
            <a:endParaRPr lang="en-US"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由于各种数据分析技术对数据源和分析结果都有严格的时间要求，日是最基本的时间周期，有时甚至以小时或更短的时间单位为周期，例如，大家最熟悉的天气预报，现在可以做到小时级。因此，要求数据仓库的数据存取以及更新效率足够高，否则无法满足应用的需求。</a:t>
            </a:r>
            <a:endParaRPr lang="en-US" b="1" dirty="0">
              <a:latin typeface="Calibri" panose="020F0502020204030204" pitchFamily="34" charset="0"/>
              <a:ea typeface="宋体" panose="02010600030101010101" pitchFamily="2" charset="-122"/>
            </a:endParaRPr>
          </a:p>
          <a:p>
            <a:pPr>
              <a:lnSpc>
                <a:spcPct val="120000"/>
              </a:lnSpc>
              <a:buClrTx/>
              <a:buFontTx/>
            </a:pPr>
            <a:r>
              <a:rPr lang="en-US" sz="2800" b="1" dirty="0">
                <a:latin typeface="Calibri" panose="020F0502020204030204" pitchFamily="34" charset="0"/>
                <a:ea typeface="宋体" panose="02010600030101010101" pitchFamily="2" charset="-122"/>
              </a:rPr>
              <a:t>    2.数据质量</a:t>
            </a:r>
            <a:endParaRPr lang="en-US" sz="2800"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数据仓库的最主要应用是为智能决策提供支持，常言道“失之毫厘，谬以千里”。因此，对数据仓库中数据的质量有严也要求，否则，由于有脏数据，将导致分析出错误的结果，制定出错误的决策，造成不可挽回的损失。</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052830"/>
            <a:ext cx="10355580" cy="5233035"/>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2.5.1 数据仓库的特点</a:t>
            </a:r>
            <a:endParaRPr lang="en-US" sz="3200"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     3.扩展性</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由于数据分析、挖掘技术的发展迅速，且前途无量，在进行数据仓库系统架构设计时，要考虑到了未来3-5年的扩展性。主要体现在数据建模的合理性，数据仓库方案中多出一些中间层，使海量数据流有足够的缓冲，不至于数据量增加时，系统无法运行。</a:t>
            </a:r>
            <a:endParaRPr lang="en-US" b="1"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    4.面向主题</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传统数据库的数据组织是面向事务处理的，且各个业务系统之间各自分离，而数据仓库中的数据是面向一定的主题进行组织的。主题是一个抽象概念，是在较高层次上将企业信息系统中的数据综合、归类并进行分析利用的一种抽象，每一个主题对应一个宏观的分析领域。数据仓库排除对于决策无用的数据，提供特定主题的简明视图。</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967105"/>
            <a:ext cx="10355580" cy="5109210"/>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2.5.2 Hive的内部架构</a:t>
            </a:r>
            <a:endParaRPr lang="en-US" sz="3200" dirty="0">
              <a:latin typeface="Calibri" panose="020F0502020204030204" pitchFamily="34" charset="0"/>
              <a:ea typeface="宋体" panose="02010600030101010101" pitchFamily="2" charset="-122"/>
            </a:endParaRPr>
          </a:p>
          <a:p>
            <a:pPr>
              <a:lnSpc>
                <a:spcPct val="13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1.用户接口</a:t>
            </a:r>
            <a:endParaRPr lang="en-US"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用户接口主要有三个：CLI，Client 和 WUI。其中最常用的是 CLI，CLI 启动的时候，会同时启动一个 Hive 副本。Client 是 Hive 的客户端，用户连接至 Hive Server。在启动 Client 模式的时候，需要指出 Hive Server 所在节点，并且在该节点启动 Hive Server。WUI是通过浏览器访问 Hive。</a:t>
            </a:r>
            <a:endParaRPr lang="en-US" b="1" dirty="0">
              <a:latin typeface="Calibri" panose="020F0502020204030204" pitchFamily="34" charset="0"/>
              <a:ea typeface="宋体" panose="02010600030101010101" pitchFamily="2" charset="-122"/>
            </a:endParaRPr>
          </a:p>
          <a:p>
            <a:pPr algn="l">
              <a:lnSpc>
                <a:spcPct val="130000"/>
              </a:lnSpc>
              <a:buClrTx/>
              <a:buSzTx/>
              <a:buFontTx/>
            </a:pPr>
            <a:r>
              <a:rPr lang="en-US" sz="2800" b="1" dirty="0">
                <a:latin typeface="Calibri" panose="020F0502020204030204" pitchFamily="34" charset="0"/>
                <a:ea typeface="宋体" panose="02010600030101010101" pitchFamily="2" charset="-122"/>
              </a:rPr>
              <a:t>    2.元数据存储</a:t>
            </a:r>
            <a:endParaRPr lang="en-US" sz="2800" b="1"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Hive 将元数据存储在数据库中，如 mysql、derby。Hive 中的元数据包括表的名字，表的列和分区及其属性，表的属性(是否为外部表等)，表的数据所在目录等。</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138238"/>
            <a:ext cx="10296525" cy="4707890"/>
          </a:xfrm>
          <a:prstGeom prst="rect">
            <a:avLst/>
          </a:prstGeom>
          <a:noFill/>
          <a:ln w="9525">
            <a:noFill/>
          </a:ln>
        </p:spPr>
        <p:txBody>
          <a:bodyPr wrap="square" anchor="t" anchorCtr="0">
            <a:spAutoFit/>
          </a:bodyPr>
          <a:lstStyle/>
          <a:p>
            <a:pPr>
              <a:lnSpc>
                <a:spcPct val="150000"/>
              </a:lnSpc>
              <a:buClrTx/>
              <a:buFontTx/>
            </a:pPr>
            <a:r>
              <a:rPr sz="3200" dirty="0">
                <a:latin typeface="Calibri" panose="020F0502020204030204" pitchFamily="34" charset="0"/>
                <a:ea typeface="宋体" panose="02010600030101010101" pitchFamily="2" charset="-122"/>
              </a:rPr>
              <a:t>2.1.1 传统数据采集及特点</a:t>
            </a:r>
            <a:endParaRPr sz="3200" dirty="0">
              <a:latin typeface="Calibri" panose="020F0502020204030204" pitchFamily="34" charset="0"/>
              <a:ea typeface="宋体" panose="02010600030101010101" pitchFamily="2" charset="-122"/>
            </a:endParaRPr>
          </a:p>
          <a:p>
            <a:pPr>
              <a:lnSpc>
                <a:spcPct val="150000"/>
              </a:lnSpc>
              <a:buClrTx/>
              <a:buFontTx/>
            </a:pPr>
            <a:r>
              <a:rPr lang="zh-CN" alt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传统数据采集系统都具有以下几个特点：</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1.使用了计算机系统</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2.软件增加了系统的灵活性</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3.数据采集与处理相结合</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4.可靠性</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5.引进了新的技术</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81075"/>
            <a:ext cx="10355580" cy="5702935"/>
          </a:xfrm>
          <a:prstGeom prst="rect">
            <a:avLst/>
          </a:prstGeom>
          <a:noFill/>
          <a:ln w="9525">
            <a:noFill/>
          </a:ln>
        </p:spPr>
        <p:txBody>
          <a:bodyPr wrap="square" anchor="t" anchorCtr="0">
            <a:spAutoFit/>
          </a:bodyPr>
          <a:lstStyle/>
          <a:p>
            <a:pPr>
              <a:lnSpc>
                <a:spcPct val="120000"/>
              </a:lnSpc>
              <a:buClrTx/>
              <a:buFontTx/>
            </a:pPr>
            <a:r>
              <a:rPr lang="en-US" sz="3200" dirty="0">
                <a:latin typeface="Calibri" panose="020F0502020204030204" pitchFamily="34" charset="0"/>
                <a:ea typeface="宋体" panose="02010600030101010101" pitchFamily="2" charset="-122"/>
              </a:rPr>
              <a:t>2.5.2 Hive的内部架构</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3.底层的Driver</a:t>
            </a:r>
            <a:endParaRPr lang="en-US"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Hive 的核心是驱动引擎，完成 HQL 查询语句从词法分析、语法分析、编译、优化以及查询计划的生成。生成的查询计划存储在 HDFS 中，并在随后由 MapReduce 调用执行。驱动引擎由四部分组成：</a:t>
            </a:r>
            <a:endParaRPr lang="en-US" b="1"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（1</a:t>
            </a:r>
            <a:r>
              <a:rPr lang="zh-CN" altLang="en-US" b="1" dirty="0">
                <a:latin typeface="Calibri" panose="020F0502020204030204" pitchFamily="34" charset="0"/>
                <a:ea typeface="宋体" panose="02010600030101010101" pitchFamily="2" charset="-122"/>
              </a:rPr>
              <a:t>）</a:t>
            </a:r>
            <a:r>
              <a:rPr lang="en-US" b="1" dirty="0">
                <a:latin typeface="Calibri" panose="020F0502020204030204" pitchFamily="34" charset="0"/>
                <a:ea typeface="宋体" panose="02010600030101010101" pitchFamily="2" charset="-122"/>
              </a:rPr>
              <a:t> 解释器：解释器的作用是将 Hive SQL 语句转换为抽象语法树（AST）。</a:t>
            </a:r>
            <a:endParaRPr lang="en-US" b="1"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（2</a:t>
            </a:r>
            <a:r>
              <a:rPr lang="zh-CN" altLang="en-US" b="1" dirty="0">
                <a:latin typeface="Calibri" panose="020F0502020204030204" pitchFamily="34" charset="0"/>
                <a:ea typeface="宋体" panose="02010600030101010101" pitchFamily="2" charset="-122"/>
              </a:rPr>
              <a:t>）</a:t>
            </a:r>
            <a:r>
              <a:rPr lang="en-US" b="1" dirty="0">
                <a:latin typeface="Calibri" panose="020F0502020204030204" pitchFamily="34" charset="0"/>
                <a:ea typeface="宋体" panose="02010600030101010101" pitchFamily="2" charset="-122"/>
              </a:rPr>
              <a:t> 编译器：编译器是将语法树编译为逻辑执行计划。</a:t>
            </a:r>
            <a:endParaRPr lang="en-US" b="1"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（3</a:t>
            </a:r>
            <a:r>
              <a:rPr lang="zh-CN" altLang="en-US" b="1" dirty="0">
                <a:latin typeface="Calibri" panose="020F0502020204030204" pitchFamily="34" charset="0"/>
                <a:ea typeface="宋体" panose="02010600030101010101" pitchFamily="2" charset="-122"/>
              </a:rPr>
              <a:t>）</a:t>
            </a:r>
            <a:r>
              <a:rPr lang="en-US" b="1" dirty="0">
                <a:latin typeface="Calibri" panose="020F0502020204030204" pitchFamily="34" charset="0"/>
                <a:ea typeface="宋体" panose="02010600030101010101" pitchFamily="2" charset="-122"/>
              </a:rPr>
              <a:t> 优化器：优化器是对逻辑执行计划进行优化。</a:t>
            </a:r>
            <a:endParaRPr lang="en-US" b="1"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（4</a:t>
            </a:r>
            <a:r>
              <a:rPr lang="zh-CN" altLang="en-US" b="1" dirty="0">
                <a:latin typeface="Calibri" panose="020F0502020204030204" pitchFamily="34" charset="0"/>
                <a:ea typeface="宋体" panose="02010600030101010101" pitchFamily="2" charset="-122"/>
              </a:rPr>
              <a:t>）</a:t>
            </a:r>
            <a:r>
              <a:rPr lang="en-US" b="1" dirty="0">
                <a:latin typeface="Calibri" panose="020F0502020204030204" pitchFamily="34" charset="0"/>
                <a:ea typeface="宋体" panose="02010600030101010101" pitchFamily="2" charset="-122"/>
              </a:rPr>
              <a:t>执行器：执行器是调用底层的运行框架执行逻辑执行计划。</a:t>
            </a:r>
            <a:endParaRPr lang="en-US" b="1" dirty="0">
              <a:latin typeface="Calibri" panose="020F0502020204030204" pitchFamily="34" charset="0"/>
              <a:ea typeface="宋体" panose="02010600030101010101" pitchFamily="2" charset="-122"/>
            </a:endParaRPr>
          </a:p>
          <a:p>
            <a:pPr>
              <a:lnSpc>
                <a:spcPct val="120000"/>
              </a:lnSpc>
              <a:buClrTx/>
              <a:buFontTx/>
            </a:pPr>
            <a:r>
              <a:rPr lang="en-US" sz="2800" b="1" dirty="0">
                <a:latin typeface="Calibri" panose="020F0502020204030204" pitchFamily="34" charset="0"/>
                <a:ea typeface="宋体" panose="02010600030101010101" pitchFamily="2" charset="-122"/>
              </a:rPr>
              <a:t>  4.Hadoop</a:t>
            </a:r>
            <a:endParaRPr lang="en-US" sz="2800"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Hive的数据存储在HDFS中，大部分的查询由 MapReduce 完成(包含 * 的查询，比如 select * from tbl 不会生成 MapReduce 任务)。</a:t>
            </a:r>
            <a:endParaRPr lang="en-US"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221">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7221">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8210" y="981075"/>
            <a:ext cx="10771505" cy="5602605"/>
          </a:xfrm>
          <a:prstGeom prst="rect">
            <a:avLst/>
          </a:prstGeom>
          <a:noFill/>
          <a:ln w="9525">
            <a:noFill/>
          </a:ln>
        </p:spPr>
        <p:txBody>
          <a:bodyPr wrap="square" anchor="t" anchorCtr="0">
            <a:spAutoFit/>
          </a:bodyPr>
          <a:lstStyle/>
          <a:p>
            <a:pPr>
              <a:lnSpc>
                <a:spcPct val="140000"/>
              </a:lnSpc>
              <a:buClrTx/>
              <a:buFontTx/>
            </a:pPr>
            <a:r>
              <a:rPr lang="en-US" sz="3200" dirty="0">
                <a:latin typeface="Calibri" panose="020F0502020204030204" pitchFamily="34" charset="0"/>
                <a:ea typeface="宋体" panose="02010600030101010101" pitchFamily="2" charset="-122"/>
              </a:rPr>
              <a:t>2.5.3 Hive的数据组织</a:t>
            </a:r>
            <a:endParaRPr lang="en-US" sz="2800"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1.Hive 的存储结构</a:t>
            </a:r>
            <a:endParaRPr lang="en-US" sz="2800"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Hive 的存储结构包括数据库、表、视图、分区和表数据等。数据库，表，分区等等都对应HDFS上的一个目录。表数据对应HDFS对应目录下的文件。</a:t>
            </a:r>
            <a:endParaRPr lang="en-US" b="1" dirty="0">
              <a:latin typeface="Calibri" panose="020F0502020204030204" pitchFamily="34" charset="0"/>
              <a:ea typeface="宋体" panose="02010600030101010101" pitchFamily="2" charset="-122"/>
            </a:endParaRPr>
          </a:p>
          <a:p>
            <a:pPr>
              <a:lnSpc>
                <a:spcPct val="140000"/>
              </a:lnSpc>
              <a:buClrTx/>
              <a:buFontTx/>
            </a:pP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2.Hive 的数据存储格式</a:t>
            </a:r>
            <a:endParaRPr lang="en-US" b="1" dirty="0">
              <a:latin typeface="Calibri" panose="020F0502020204030204" pitchFamily="34" charset="0"/>
              <a:ea typeface="宋体" panose="02010600030101010101" pitchFamily="2" charset="-122"/>
            </a:endParaRPr>
          </a:p>
          <a:p>
            <a:pPr>
              <a:lnSpc>
                <a:spcPct val="14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Hive 中所有的数据都存储在HDFS中，没有专门的数据存储格式，因为Hive是读模式（Schema On Read），可支持 TextFile，SequenceFile，RCFile 或者自定义格式等。</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35355"/>
            <a:ext cx="10355580" cy="5796280"/>
          </a:xfrm>
          <a:prstGeom prst="rect">
            <a:avLst/>
          </a:prstGeom>
          <a:noFill/>
          <a:ln w="9525">
            <a:noFill/>
          </a:ln>
        </p:spPr>
        <p:txBody>
          <a:bodyPr wrap="square" anchor="t" anchorCtr="0">
            <a:spAutoFit/>
          </a:bodyPr>
          <a:lstStyle/>
          <a:p>
            <a:pPr>
              <a:lnSpc>
                <a:spcPct val="100000"/>
              </a:lnSpc>
              <a:buClrTx/>
              <a:buFontTx/>
            </a:pPr>
            <a:r>
              <a:rPr lang="en-US" sz="3200" dirty="0">
                <a:latin typeface="Calibri" panose="020F0502020204030204" pitchFamily="34" charset="0"/>
                <a:ea typeface="宋体" panose="02010600030101010101" pitchFamily="2" charset="-122"/>
              </a:rPr>
              <a:t>2.5.3 Hive的数据组织</a:t>
            </a:r>
            <a:endParaRPr lang="en-US" sz="32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3.Hive 数据中的列分隔符和行分隔符</a:t>
            </a:r>
            <a:r>
              <a:rPr lang="en-US" b="1" dirty="0">
                <a:latin typeface="Calibri" panose="020F0502020204030204" pitchFamily="34" charset="0"/>
                <a:ea typeface="宋体" panose="02010600030101010101" pitchFamily="2" charset="-122"/>
              </a:rPr>
              <a:t> </a:t>
            </a:r>
            <a:endParaRPr lang="en-US"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只需要在创建表的时候告诉 Hive 数据中的列分隔符和行分隔符，Hive 就可以解析数据。Hive 的默认列分隔符是控制符Ctrl+A，的默认行分隔符是换行符\n。</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4.Hive 中包含以下数据模型</a:t>
            </a:r>
            <a:endParaRPr lang="en-US"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database</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table</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external table</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partition</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bucket</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view</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82320" y="951865"/>
            <a:ext cx="10894695" cy="5844540"/>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2.5.3 Hive的数据组织</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5.Hive 的元数据</a:t>
            </a:r>
            <a:endParaRPr lang="en-US" sz="2800" b="1"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Hive 的元数据存储在RDBMS中，除元数据外的其它所有数据都基于HDFS存储。默认情况下，Hive元数据保存在内嵌的 Derby数据库中，只能允许一个会话连接，只适合简单的测试。</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6.Hive 中的表</a:t>
            </a:r>
            <a:endParaRPr lang="en-US" b="1"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Hive中的表分为内部表、外部表、分区表和Bucket表。内部表和外部表的区别：删除内部表，删除表元数据和数据；删除外部表，只删除元数据，不删除数据。内部表和外部表的使用选择，大多数情况，区别不明显，如果数据的所有处理都在Hive中进行，倾向于选择内部表，但是如果 Hive 和其他工具要针对相同的数据集进行处理，外部表更合适。</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911225" y="1059815"/>
            <a:ext cx="550037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2.6 本章小结</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18210" y="1650365"/>
            <a:ext cx="10355580" cy="4417060"/>
          </a:xfrm>
          <a:prstGeom prst="rect">
            <a:avLst/>
          </a:prstGeom>
          <a:noFill/>
          <a:ln w="9525">
            <a:noFill/>
          </a:ln>
        </p:spPr>
        <p:txBody>
          <a:bodyPr wrap="square" anchor="t" anchorCtr="0">
            <a:spAutoFit/>
          </a:bodyPr>
          <a:lstStyle/>
          <a:p>
            <a:pPr>
              <a:lnSpc>
                <a:spcPct val="190000"/>
              </a:lnSpc>
              <a:buClrTx/>
              <a:buFontTx/>
            </a:pPr>
            <a:r>
              <a:rPr lang="en-US" sz="2800"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由于在数据量、数据来源等方面，大数据采集与传统数据采集都有很大区别，因此，大数据采集其要点和难点，有特殊的采集方法和技术，如：系统日志文件采集、利用ETL工具采集、互联网数据采集等。随着数据管理和存储技术的发展，基于大数据应用的分布式文件系统（HDFS）、分布式数据库（HBase）和分布式数据仓库（Hive）的技术已经有了很大发展，应用得到了普及，并展示出强大的优势。</a:t>
            </a:r>
            <a:endParaRPr lang="zh-CN" alt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918210" y="967105"/>
            <a:ext cx="5500370" cy="583565"/>
          </a:xfrm>
          <a:prstGeom prst="rect">
            <a:avLst/>
          </a:prstGeom>
          <a:noFill/>
          <a:ln w="9525">
            <a:noFill/>
          </a:ln>
        </p:spPr>
        <p:txBody>
          <a:bodyPr wrap="square" anchor="t" anchorCtr="0">
            <a:spAutoFit/>
          </a:bodyPr>
          <a:lstStyle/>
          <a:p>
            <a:r>
              <a:rPr sz="3200" b="1" dirty="0">
                <a:latin typeface="Calibri" panose="020F0502020204030204" pitchFamily="34" charset="0"/>
                <a:ea typeface="宋体" panose="02010600030101010101" pitchFamily="2" charset="-122"/>
              </a:rPr>
              <a:t>2.6 本章小结</a:t>
            </a:r>
            <a:endParaRPr sz="3200" b="1" dirty="0">
              <a:latin typeface="Calibri" panose="020F0502020204030204" pitchFamily="34" charset="0"/>
              <a:ea typeface="宋体" panose="02010600030101010101" pitchFamily="2" charset="-122"/>
            </a:endParaRPr>
          </a:p>
        </p:txBody>
      </p:sp>
      <p:sp>
        <p:nvSpPr>
          <p:cNvPr id="137221" name="TextBox 2"/>
          <p:cNvSpPr txBox="1"/>
          <p:nvPr/>
        </p:nvSpPr>
        <p:spPr>
          <a:xfrm>
            <a:off x="918210" y="1650365"/>
            <a:ext cx="10355580" cy="607695"/>
          </a:xfrm>
          <a:prstGeom prst="rect">
            <a:avLst/>
          </a:prstGeom>
          <a:noFill/>
          <a:ln w="9525">
            <a:noFill/>
          </a:ln>
        </p:spPr>
        <p:txBody>
          <a:bodyPr wrap="square" anchor="t" anchorCtr="0">
            <a:spAutoFit/>
          </a:bodyPr>
          <a:lstStyle/>
          <a:p>
            <a:pPr>
              <a:lnSpc>
                <a:spcPct val="120000"/>
              </a:lnSpc>
              <a:buClrTx/>
              <a:buFontTx/>
            </a:pPr>
            <a:r>
              <a:rPr lang="en-US" sz="2800" dirty="0">
                <a:latin typeface="Calibri" panose="020F0502020204030204" pitchFamily="34" charset="0"/>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pic>
        <p:nvPicPr>
          <p:cNvPr id="2" name="图片 1" descr="第2章"/>
          <p:cNvPicPr>
            <a:picLocks noChangeAspect="1"/>
          </p:cNvPicPr>
          <p:nvPr/>
        </p:nvPicPr>
        <p:blipFill>
          <a:blip r:embed="rId1"/>
          <a:stretch>
            <a:fillRect/>
          </a:stretch>
        </p:blipFill>
        <p:spPr>
          <a:xfrm>
            <a:off x="655955" y="188595"/>
            <a:ext cx="9700260" cy="6497320"/>
          </a:xfrm>
          <a:prstGeom prst="rect">
            <a:avLst/>
          </a:prstGeom>
        </p:spPr>
      </p:pic>
    </p:spTree>
  </p:cSld>
  <p:clrMapOvr>
    <a:masterClrMapping/>
  </p:clrMapOvr>
  <p:transition spd="slow"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47420" y="981075"/>
            <a:ext cx="10651490" cy="5407660"/>
          </a:xfrm>
          <a:prstGeom prst="rect">
            <a:avLst/>
          </a:prstGeom>
          <a:noFill/>
          <a:ln w="9525">
            <a:noFill/>
          </a:ln>
        </p:spPr>
        <p:txBody>
          <a:bodyPr wrap="square" anchor="t" anchorCtr="0">
            <a:spAutoFit/>
          </a:bodyPr>
          <a:lstStyle/>
          <a:p>
            <a:pPr>
              <a:lnSpc>
                <a:spcPct val="120000"/>
              </a:lnSpc>
              <a:buClrTx/>
              <a:buFontTx/>
            </a:pPr>
            <a:r>
              <a:rPr sz="3200" dirty="0">
                <a:latin typeface="Calibri" panose="020F0502020204030204" pitchFamily="34" charset="0"/>
                <a:ea typeface="宋体" panose="02010600030101010101" pitchFamily="2" charset="-122"/>
              </a:rPr>
              <a:t>2.1.2 传统数据采集的软/硬件</a:t>
            </a:r>
            <a:endParaRPr sz="32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1.微型计算机数据采集系统</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微型计算机数据采集系统一般由微机（单片机）、传感器、程控放大器、采样/保持器、A/D转换器及外部设备等部分组成。</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2.集散型数据采集系统</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集散型数据采集系统是在计算机网络技术的基础上，将若干个“数据采集站”，一台用于整体控制、管理的高档上位机（工作站或小型机），以及通信接口、通信线路（也可以无限）整合在一起，用于大规模的数据采集。</a:t>
            </a:r>
            <a:endParaRPr b="1"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3.数据采集</a:t>
            </a:r>
            <a:r>
              <a:rPr sz="2800" dirty="0">
                <a:sym typeface="+mn-ea"/>
              </a:rPr>
              <a:t>软件</a:t>
            </a:r>
            <a:r>
              <a:rPr sz="2800" dirty="0">
                <a:latin typeface="Calibri" panose="020F0502020204030204" pitchFamily="34" charset="0"/>
                <a:ea typeface="宋体" panose="02010600030101010101" pitchFamily="2" charset="-122"/>
              </a:rPr>
              <a:t>系统</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除了必须</a:t>
            </a:r>
            <a:r>
              <a:rPr lang="zh-CN" b="1" dirty="0">
                <a:latin typeface="Calibri" panose="020F0502020204030204" pitchFamily="34" charset="0"/>
                <a:ea typeface="宋体" panose="02010600030101010101" pitchFamily="2" charset="-122"/>
              </a:rPr>
              <a:t>的</a:t>
            </a:r>
            <a:r>
              <a:rPr b="1" dirty="0">
                <a:latin typeface="Calibri" panose="020F0502020204030204" pitchFamily="34" charset="0"/>
                <a:ea typeface="宋体" panose="02010600030101010101" pitchFamily="2" charset="-122"/>
              </a:rPr>
              <a:t>系统硬件外，由模拟/数字信号采集与处理程序、脉冲/开关信号处理程序、系统参数设置程序、系统管理控制程序、通讯程序等软件组成。</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81075"/>
            <a:ext cx="10688320" cy="5334000"/>
          </a:xfrm>
          <a:prstGeom prst="rect">
            <a:avLst/>
          </a:prstGeom>
          <a:noFill/>
          <a:ln w="9525">
            <a:noFill/>
          </a:ln>
        </p:spPr>
        <p:txBody>
          <a:bodyPr wrap="square" anchor="t" anchorCtr="0">
            <a:spAutoFit/>
          </a:bodyPr>
          <a:lstStyle/>
          <a:p>
            <a:pPr>
              <a:lnSpc>
                <a:spcPct val="120000"/>
              </a:lnSpc>
              <a:buClrTx/>
              <a:buFontTx/>
            </a:pPr>
            <a:r>
              <a:rPr sz="3200" dirty="0">
                <a:latin typeface="Calibri" panose="020F0502020204030204" pitchFamily="34" charset="0"/>
                <a:ea typeface="宋体" panose="02010600030101010101" pitchFamily="2" charset="-122"/>
              </a:rPr>
              <a:t>2.1.3 传统数据采集的关键技术</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1.采样</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所谓的采样过程就是将一个在时间和幅值上连续的模拟信号x(t)，通过一个周期性开关信号（周期为Ts），输出一个在时间上离散的脉冲信号xs(nTs)。</a:t>
            </a:r>
            <a:endParaRPr b="1"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2.量化</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将连续的信号转换为数字信号，这一过程称为量化过程。量化就是把采样信号的幅值与某个最小数量单位的一系列整倍数比较，以最接近于采样信号幅值的最小数量单位倍数来代替该幅值</a:t>
            </a:r>
            <a:r>
              <a:rPr lang="zh-CN" b="1" dirty="0">
                <a:latin typeface="Calibri" panose="020F0502020204030204" pitchFamily="34" charset="0"/>
                <a:ea typeface="宋体" panose="02010600030101010101" pitchFamily="2" charset="-122"/>
              </a:rPr>
              <a:t>。</a:t>
            </a:r>
            <a:endParaRPr b="1"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3.编码</a:t>
            </a:r>
            <a:endParaRPr sz="2800" dirty="0">
              <a:latin typeface="Calibri" panose="020F0502020204030204" pitchFamily="34" charset="0"/>
              <a:ea typeface="宋体" panose="02010600030101010101" pitchFamily="2" charset="-122"/>
            </a:endParaRPr>
          </a:p>
          <a:p>
            <a:pPr>
              <a:lnSpc>
                <a:spcPct val="120000"/>
              </a:lnSpc>
              <a:buClrTx/>
              <a:buFontTx/>
            </a:pPr>
            <a:r>
              <a:rPr lang="en-US" b="1"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把量化信号的数值用r代码来表示，称为r进制编码。量化信号经编码后转换为数字信号。</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552450" y="967105"/>
            <a:ext cx="489585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2.2 大数据采集基础</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452755" y="1557020"/>
            <a:ext cx="11291570" cy="481647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大数据时代，人们希望能够将隐藏于海量数据中的信息和知识挖掘出来，为人类的社会经济活动提供依据。但是大数据来源广泛，数据结构复杂，如何从大量的数据中采集到需要的数据是大数据技术面临的第一个挑战。</a:t>
            </a:r>
            <a:endParaRPr dirty="0">
              <a:latin typeface="Calibri" panose="020F0502020204030204" pitchFamily="34" charset="0"/>
              <a:ea typeface="宋体" panose="02010600030101010101" pitchFamily="2" charset="-122"/>
            </a:endParaRPr>
          </a:p>
          <a:p>
            <a:pPr>
              <a:lnSpc>
                <a:spcPct val="120000"/>
              </a:lnSpc>
              <a:buClrTx/>
              <a:buFontTx/>
            </a:pPr>
            <a:r>
              <a:rPr sz="3200" dirty="0">
                <a:latin typeface="Calibri" panose="020F0502020204030204" pitchFamily="34" charset="0"/>
                <a:ea typeface="宋体" panose="02010600030101010101" pitchFamily="2" charset="-122"/>
              </a:rPr>
              <a:t>2.2.1 大数据采集的概念</a:t>
            </a:r>
            <a:endParaRPr sz="3200" dirty="0">
              <a:latin typeface="Calibri" panose="020F0502020204030204" pitchFamily="34" charset="0"/>
              <a:ea typeface="宋体" panose="02010600030101010101" pitchFamily="2" charset="-122"/>
            </a:endParaRPr>
          </a:p>
          <a:p>
            <a:pPr algn="l">
              <a:lnSpc>
                <a:spcPct val="120000"/>
              </a:lnSpc>
              <a:buClrTx/>
              <a:buSzTx/>
              <a:buFontTx/>
            </a:pPr>
            <a:r>
              <a:rPr lang="en-US" sz="2800" dirty="0">
                <a:latin typeface="Calibri" panose="020F0502020204030204" pitchFamily="34" charset="0"/>
                <a:ea typeface="宋体" panose="02010600030101010101" pitchFamily="2" charset="-122"/>
              </a:rPr>
              <a:t>    </a:t>
            </a:r>
            <a:r>
              <a:rPr lang="en-US" sz="2800" dirty="0">
                <a:solidFill>
                  <a:srgbClr val="FF0000"/>
                </a:solidFill>
                <a:latin typeface="Calibri" panose="020F0502020204030204" pitchFamily="34" charset="0"/>
                <a:ea typeface="宋体" panose="02010600030101010101" pitchFamily="2" charset="-122"/>
              </a:rPr>
              <a:t>大数据采集</a:t>
            </a:r>
            <a:r>
              <a:rPr lang="en-US" sz="2800" dirty="0">
                <a:solidFill>
                  <a:schemeClr val="tx1"/>
                </a:solidFill>
                <a:latin typeface="Calibri" panose="020F0502020204030204" pitchFamily="34" charset="0"/>
                <a:ea typeface="宋体" panose="02010600030101010101" pitchFamily="2" charset="-122"/>
              </a:rPr>
              <a:t>就是将现实世界中的数据源（不同于传统数据采集的连续、模拟信号），通过各种技术手段集中、整合和简单的处理后，保存在大数据的存储系统中，以备后续的分析、挖掘。</a:t>
            </a:r>
            <a:r>
              <a:rPr lang="en-US" sz="2800" dirty="0">
                <a:latin typeface="Calibri" panose="020F0502020204030204" pitchFamily="34" charset="0"/>
                <a:ea typeface="宋体" panose="02010600030101010101" pitchFamily="2" charset="-122"/>
              </a:rPr>
              <a:t>在数据大爆炸的互联网时代，被采集的数据不仅数据量巨大，而且数据源和数据类型也复杂多样。</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67715" y="1052513"/>
            <a:ext cx="10296525" cy="650875"/>
          </a:xfrm>
          <a:prstGeom prst="rect">
            <a:avLst/>
          </a:prstGeom>
          <a:noFill/>
          <a:ln w="9525">
            <a:noFill/>
          </a:ln>
        </p:spPr>
        <p:txBody>
          <a:bodyPr wrap="square" anchor="t" anchorCtr="0">
            <a:spAutoFit/>
          </a:bodyPr>
          <a:lstStyle/>
          <a:p>
            <a:pPr>
              <a:lnSpc>
                <a:spcPct val="13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大数据采集与传统的数据采集既有联系又有区别，</a:t>
            </a:r>
            <a:r>
              <a:rPr lang="zh-CN" altLang="en-US" sz="2800" dirty="0">
                <a:latin typeface="Calibri" panose="020F0502020204030204" pitchFamily="34" charset="0"/>
                <a:ea typeface="宋体" panose="02010600030101010101" pitchFamily="2" charset="-122"/>
              </a:rPr>
              <a:t>特点如下表：</a:t>
            </a:r>
            <a:endParaRPr lang="zh-CN" alt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263525" y="1700530"/>
          <a:ext cx="11369040" cy="3879850"/>
        </p:xfrm>
        <a:graphic>
          <a:graphicData uri="http://schemas.openxmlformats.org/drawingml/2006/table">
            <a:tbl>
              <a:tblPr firstRow="1" bandRow="1">
                <a:tableStyleId>{5940675A-B579-460E-94D1-54222C63F5DA}</a:tableStyleId>
              </a:tblPr>
              <a:tblGrid>
                <a:gridCol w="2084070"/>
                <a:gridCol w="4507865"/>
                <a:gridCol w="4777105"/>
              </a:tblGrid>
              <a:tr h="410210">
                <a:tc>
                  <a:txBody>
                    <a:bodyPr/>
                    <a:lstStyle/>
                    <a:p>
                      <a:pPr indent="0" algn="ctr">
                        <a:lnSpc>
                          <a:spcPct val="130000"/>
                        </a:lnSpc>
                        <a:buNone/>
                      </a:pP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传统数据采集</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大数据采集</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0210">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数据源</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来源单一，数据量相对较少</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来源广泛，数据量巨大</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0420">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数据类型</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结构单一</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数据类型丰富，包括结构化数据、半结构化数据和非结构化数据</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0210">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数据存储</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关系数据库和并行仓库</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分布式数据库，分布式文件系统</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0840">
                <a:tc>
                  <a:txBody>
                    <a:bodyPr/>
                    <a:lstStyle/>
                    <a:p>
                      <a:pPr indent="0" algn="ctr">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数据处理方式</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大多采用离线处理方式，对生成的数据集中分析处理，不对实时产生的数据进行分析</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对于响应时间要求低的应用可以采取批处理方式集中计算；而对于响应时间要求高的实时应用，则采用流处理的方式进行实时计算，并通过对历史数据的分析进行预测。</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67715" y="981075"/>
            <a:ext cx="10879455" cy="5754370"/>
          </a:xfrm>
          <a:prstGeom prst="rect">
            <a:avLst/>
          </a:prstGeom>
          <a:noFill/>
          <a:ln w="9525">
            <a:noFill/>
          </a:ln>
        </p:spPr>
        <p:txBody>
          <a:bodyPr wrap="square" anchor="t" anchorCtr="0">
            <a:spAutoFit/>
          </a:bodyPr>
          <a:lstStyle/>
          <a:p>
            <a:pPr>
              <a:lnSpc>
                <a:spcPct val="10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2.2.2 大数据采集的要点</a:t>
            </a:r>
            <a:endParaRPr sz="3200"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大数据采集的最终目的不只是为了存储，最终目的是通过对数据的分析、挖掘，发现其中蕴含的大量有意义的信息和商业价值，因此，大数据采集具有如下三大要点：</a:t>
            </a:r>
            <a:endParaRPr dirty="0">
              <a:latin typeface="Calibri" panose="020F0502020204030204" pitchFamily="34" charset="0"/>
              <a:ea typeface="宋体" panose="02010600030101010101" pitchFamily="2" charset="-122"/>
            </a:endParaRPr>
          </a:p>
          <a:p>
            <a:pPr>
              <a:lnSpc>
                <a:spcPct val="100000"/>
              </a:lnSpc>
              <a:buClrTx/>
              <a:buFontTx/>
            </a:pP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1.全面性</a:t>
            </a:r>
            <a:endParaRPr sz="2800" b="1"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采集的全面性是大数据采集的第一要求，必须要采集到能够满足数据分析、挖掘所需的要求。</a:t>
            </a:r>
            <a:endParaRPr b="1"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2.多维性</a:t>
            </a:r>
            <a:endParaRPr sz="2800"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多维性则可以理解为要有足够的“列”，即描述每个对象（记录）要有足够的属性（字段），这样才能保证数据分析、预测的准确性。</a:t>
            </a:r>
            <a:endParaRPr b="1"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3.高效性</a:t>
            </a:r>
            <a:endParaRPr dirty="0">
              <a:latin typeface="Calibri" panose="020F0502020204030204" pitchFamily="34" charset="0"/>
              <a:ea typeface="宋体" panose="02010600030101010101" pitchFamily="2" charset="-122"/>
            </a:endParaRPr>
          </a:p>
          <a:p>
            <a:pPr>
              <a:lnSpc>
                <a:spcPct val="10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大数据采集对高效性的要求也非常高。数据采集的高效性主要表现在，采集技术的先进性、软件算法的时间复杂性、采集数据的针对性以及数据源提供数据的及时性等。</a:t>
            </a:r>
            <a:endParaRPr b="1"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第2章 大数据采集技术基础</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7e21c787-fd10-49f1-80dc-0dffbd1bb10f}"/>
  <p:tag name="TABLE_ENDDRAG_ORIGIN_RECT" val="411*97"/>
  <p:tag name="TABLE_ENDDRAG_RECT" val="105*230*726*290"/>
</p:tagLst>
</file>

<file path=ppt/tags/tag2.xml><?xml version="1.0" encoding="utf-8"?>
<p:tagLst xmlns:p="http://schemas.openxmlformats.org/presentationml/2006/main">
  <p:tag name="KSO_WM_UNIT_TABLE_BEAUTIFY" val="smartTable{979c690e-3926-4a36-b9ab-788ad995ca73}"/>
  <p:tag name="TABLE_ENDDRAG_ORIGIN_RECT" val="840*351"/>
  <p:tag name="TABLE_ENDDRAG_RECT" val="46*148*841*351"/>
</p:tagLst>
</file>

<file path=ppt/tags/tag3.xml><?xml version="1.0" encoding="utf-8"?>
<p:tagLst xmlns:p="http://schemas.openxmlformats.org/presentationml/2006/main">
  <p:tag name="KSO_WM_UNIT_TABLE_BEAUTIFY" val="smartTable{5314c3b8-3ae8-471a-bc1d-e298d9871655}"/>
  <p:tag name="TABLE_ENDDRAG_ORIGIN_RECT" val="852*347"/>
  <p:tag name="TABLE_ENDDRAG_RECT" val="43*148*852*347"/>
</p:tagLst>
</file>

<file path=ppt/tags/tag4.xml><?xml version="1.0" encoding="utf-8"?>
<p:tagLst xmlns:p="http://schemas.openxmlformats.org/presentationml/2006/main">
  <p:tag name="ISPRING_RESOURCE_PATHS_HASH_PRESENTER" val="324f2c14ba2825c3606aabbf10b2b640ad4d947"/>
  <p:tag name="ISPRING_ULTRA_SCORM_COURSE_ID" val="F71B2451-20C5-4A7A-A677-3702BEA1834A"/>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Puiv0x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D7or9M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D7or9MzZ5QkK4CAABVCgAAIQAAAHVuaXZlcnNhbC9mbGFzaF9za2luX3NldHRpbmdzLnhtbJVWbW/aMBD+vl+B2HfSaeuqSi5Sy6hUqVurteK7kxyJhWMj+0LHv5+d2MQGQlIspPq5e+7O90aJ3jAx/zKZkExyqd4AkYlCW8RjE5bfTdMaUYpZJgWCwJmQqqJ8Ov96f20PSRrNIZbcgTKcm0d7BjhrmkHn5vujPWMozsf1jT19hExWWyr2z7KQs5Rmm0LJWuSDoZX7LSjOxMZoXt3eLJa9DjjT+IRQxTHd2jOOslWgNdiQfi7tGWRxmgL3nq6az0hO5+ry649oO6YZNrT7b/b00ba0gDjJl6MzhTHWP01A+IfDqpzuQX3KuNzW208RlCxsQmPO5dIfOFzS3IzfYCkOBPsg62iwCi49P37ZEyi5P8O5J3ZcleSvNq9HC8EWPeUwR1UDSfytlelSfrzUaOYD5mvKtVEIoU7p1QT9SmvtzcRYp/cXPpjIQ1sO6VRWktcVLNqAA3Mx3ukvFg/NrgiNHrAgQgU7BwYhdmCn+cfk9UQzADvNN85yeBF8fxrBsagl+SI/UFfOy/k3UhDUXHMn9TcvtZ6e7ejqIFQHeJ1K5jDXNpx3VoGtG0karA0pOYmJCLpjBUUmxW+rl+6bx2iSHAlcr53vLIIMOZxruCZGs6bDdDX3uB+dNG7I9mehe1x7n6DZ4ndTikizsjI/S3o6cTwzJiYx0+Q8w+5Jow7qSaxlwGl895Eqqjag3qXkY90IiaDHmpftcPWpkyTIAUnOZ5k4I+fSL+oqBbU0VWOgfZZjsFUsWVFy88UVgw/Ijxg90paKpbEnKDv0ZQC4JgCqstJ3bXtpJVXNkXHYgR/+AGie3Pc2ok2X9jXcPT7DGsOWc8ionnS7ouuVeIcE+Bn9lQkrMnwkGdH2SFPdvCyafL+Gu1iixezXmW2+cJM1d9dLkWEjP82gAe2/k/8BUEsDBBQAAgAIAPuiv0x41iYJ3gIAAMYJAAAmAAAAdW5pdmVyc2FsL2h0bWxfcHVibGlzaGluZ19zZXR0aW5ncy54bWzNVsFOGzEQvecrLFccyQKlhUaboIoEgaAkImkLJzRZO1kLr721vQnh1K/ph/VLOl6TkAgaLQiq5pLseObNezPj2cQHt5kkE26s0KpJt+tblHCVaCbUuEm/Do429ymxDhQDqRVvUqUpOWjV4rwYSmHTPncOXS1BGGUbuWvS1Lm8EUXT6bQubG78qZaFQ3xbT3QW5YZbrhw3US5hhl9ulnNLW7UaIXEwfdGskJwIhhSU8OxAHrtM0ih4DSG5GRtdKHaopTbEjIdN+m6r/Mx9AlJbZFx5bbaFRm92DWBMeDog++KOk5SLcYq893YpmQrm0ibd2fUo6B09RimxgwTwKIcatSh3D59xBwwchMeQz/FbZ+eGYGIzBZlIBnhCvPwmbQ+uj696nYuzk/PT60G3ezY46QUSZUy0ihNHq4liJKQLk/BFnhicgyRF3hgzAml5HC2b5m4jrVbI+Wcy1BJLX0ZRMkKmctakn40ASYlwIEWyOHVgxtwdCYkafOx2faQcfQAMepMUjOXLieYn1lcxaX3XhWRkpgsixQ0nThNUVGT4K+VkudxkZHRWWiVYR6wUjJOJ4FPODsoq3QP+LdEVpsgKjMRRzCV3IcOPQtyRIR9pg7gcJji0aBc24NefBZyDtQ+gMOe40T87aXeuT87bncsNLxDYBFTyTHBsIc9y9xb4gNqVxhRSaqzmEgRWJoHC8rI/TLDSrYrMyrlTmJRN940sQbHdAvkETDxIcLSEKnhVwAQU0UrOCCR4KawfoYnQhUVLGJYAbV9EMIQSoUqqY1xQmMwwbqqgbW3vvN/98HFv/1OjHv3++WtzbdD9ouhJ8NnCpjhcuyoW6+LxnYsjf0OfvuzOFP/qrvcuOt+qVOq8czmo1J9OvxJct4pX97SK10VYTr2lxVSJAm6WcVhjuFukyITj7DWH5gWNX7/lw1i8UuPfUMXa8f1/RYSnxUt95S0eR0/+zaihffW/V6v2B1BLAwQUAAIACAD7or9MAHdzWY8BAAAfBgAAHwAAAHVuaXZlcnNhbC9odG1sX3NraW5fc2V0dGluZ3MuanONlFFPwjAQx9/5FEt9NQSjSPCNKCQmPJjIm/GhG8dY6Nql7SaT8N1th4yuuyq7l/W/X//Xu6V3GETmIQmJnqJD896s37rrRgOraVnCbVdnAT23OlEsW8Mqy4FlHIiHVOetrXy8EJgx4Y1pXL9bW+X4EWG/bChTLl4gFhLRFLa5QsAvRNtjm79bceDUdarJaXRcai34MBFcA9dDLmROG4bczMY23BI9WFQgT+hkYQNBNzSBjun9wkaIvDiOJzZcLhF5QXm9FKkYxjTZpVKUfB3Kv60LkOaX707AaDp5nnfsWKb0q4a8l3hqI0wWEpSC37yPcxsozGgMzPEdNc8faMe4X5BHV5nK9Jme3dlw6YKm0OtS/wimocbrWk7DXgcJRmuQ11iJoiyu4aRIbUd6aP8HtSgTdJ3xNNTClrOHtbah7l0KfXixQTpXSHhXaItdvzw0O3xQIaDujKVzXuXlXWJ2DBM5kkMgGjatKnyOaH+O2PVHRKjWNNnmZjyY4WjaQOUO5EoIZk7/+d85/VyD4w9QSwMEFAACAAgA+6K/TB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Puiv0yw7V1XbgAAAHYAAAAcAAAAdW5pdmVyc2FsL2xvY2FsX3NldHRpbmdzLnhtbA3MPQ7CMAxA4b2nsLyXn42haTc2EBLlAFZjUCTHRomF4PZ4e8OnNy3fKvDh1otpwuPugMC6WS76SvhYz+MJoTtpJjHlhGoIyzxMYhvJnd0DdngL/bitXCOcr1RD3hp3ViePM4xwieezcMb9PPwB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Puiv0w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Pyiv0xjf/ZOOgsAAGggAAAXAAAAdW5pdmVyc2FsL3VuaXZlcnNhbC5wbmftVvtXU1cWvigtpQ/iVDstQo0VSurSgaIihkCycHwxGiJaZVAgutA6ghgg5Z3kYqm12mq00SIQkrE+QCnERzVEHtFRDJCSWHlEHiZKgAghJCSQ181N5t746KxZa9aaPyA/3HvXPt/Z53xn332+vY9ujl//3tvz3wYA4L24DWu2AIA3GQBm57z1JjJSNi9CgXy86FvWrwbqZYFjiOG9L5YcCwDX2O84dr+B2L5ZG5LoAOB3D328JLSaPQCAhePWxH5RkKp7Es4O1sbe2r3RL3BV1q5gnw1Er0Ozvw56dufQKb/VqzfMKVkY7pc1axGwW+rrN+fEHK85C0+u9V60cLTairNWT0ga7R3T+1U3CDeKH0QR5BGPLpY319Y2Kvvr+urzrxS3GMZH1dUkeKxWz9QXC4i2YY6ixXA4DCEFNP1dEdhWjsGbFgmxJP4Km9Mi5i+ZjQC/rDIFKSTaOI7LIXf9FjALHcKbggU4Mst8gz/yHuq8vZkXhhf0XT6MGrWp8jLG9O/rRXMQY1ePix825h5XL3P7St9C3ldDg5D3nds/oIDWA3gAD+ABPIAH8AAewAN4AA/gATyAB/AAHsADeAAP4AH+D4A23RrGmupZj2VOj6vZJNZMHY2p7cHxGUYR/Zb2gKpPdqM5wg+Zax7kdfXaho8MHXBNZYjNGZQofYwwRpusVTDBz2RmkqkQfODDHNtILZrR0UBCpNk0fkDfNzkfg/gSWhwjYeBB0Ooiygr1/juP23pFnUfy4l0fafTT4WrQxx87fZzGCIo0mCYP5B/3sY40VHW6ljo5ORH+AEDJZZ11vo/bFCp2asU8dUvuwa3aFm+N3uwferbN+k9M7rpx1KmAJWce7hfREjlegCFE45OpcoxGmmzDG7ekibdpm4I1euty57n0Bz4965ifpUffMUF7k8+Npi8DAOVw8rlkeRC1Yj5Ut0NzEQ8qIsz5p6dib8Zij83HGBws/8QaUcW7QMkRruV2jeZkWMJx1/Y60yMuvVRugMnLiDUrn/81Qe3Fo37Mlp9bEACUZGouzg+zMTdN9hAbkL3XaPZGRTjzTyJLhr9YcryA4TfzGAAOFLfTGDvSsYNXclOvmDLOZGCjExCG3zLcDGvVU/jutNnAVW0GFdpBpDHa00nozOsC1kytCMtbqC5ND1K2gi4LCHaklTWzXy5diXUajvSppmPcZMhyOCCQJEinul3lTyMzv2RszrzfWNB1v63yp9dObXqHTN9kl4AOiQ8bjmRSaiRvAru6IEfRM9PspmLQXg3aTSNiFyR2Xd4L2spA2zhBZZPVkuznSUVaOBB0akCnCVpFVdXTuVCUVKaB9tK2QkNIpFbu2yn7iDZw8/i+QI0cfUaWkiA9g9mIZdPF1XxTyUDuZLO0paFJA1XuQbjdaWyomici+RZ1Xbe8jOsII8jBdlnZ0WYBSTxWvDpmJQAUy4qTuk2tkts8trIxxE9m6t3BcsAqF7xTr3GcNCwV8yCeb2lGlZrqHKGmWjJWDy1OB5EgKEf7JweOfr/8VPZAPZbx0w3Hps+qBPKzgime7+mueji7UdZsKtCs1I/HKFXB6tLxu6pW2K9g4jWXMkgN98K6g6SyogMAcIsxsoTarjlGyebRU3FGSflSUabiQrvuqKP8qdWC/BsFXDHRIOYXg5Z80GJfKUzM5uZSCHNxQiHzl36cML1KiB+gc6dSdOfiOBmFol68mjgXp7jwOzz88Cao+lWvbLUJE6DhvyB5tsCawv04S3tNqlyPJnxudOok27JTYbQnj1/zAh4bkxy3uCauyfkNfNuuZqRwQiRs1vR5hMCGGkiUm8LMJsTmkB92S/MWnDe3I7meKTMn14eLpRfas3USrdkCGQrq4zgmGoLuRH5EjKFxFeFp7x+Z1TSI1QvrR2ZE7qy8yMMRewplhfGT8nYom/wtd0mQzDjAsdMfgYOq0dv8HEJCVkpVTjO2I+JyluvHKskVZk5tb2HljZh9v+wbkFllZz7BkCsGG/nWhpBjJwaWJB6MQQL36qjTKcmEMePjvfrzD2ZHi6MWhFkkUF1GITPUfW8ua45ScmOwzfnNR8dyt4DkgsB9y5418dt1G8n1rHgn7Unq2hzyLa5csZEukybWj1C2QcPuTKyU5VHVRDXjH4+G87gSf4WO+aRlqWapOCUvfL9RLPNrmHFvaQqhuuwKKtzHh/u04uGdKngynwp3CBx/q5/t+Pm/2dh6hS1n5B/wh6I1Tc2Phis+akjGzSg+CFJ4/wv2vrufRpgSM0u7tRfxFvHu0cXpfHcS5gUqoKtcEl+uaBE5GY2p+LmhmjzFN106SJRcD0NJlAouGHCTolyEpOAhVWufl3BB4wSzu2BBTsg6RAmd2liSrZ2SqrrU+wax7oRECk+xtM48IX8jejd2smYSwQj+EmJrocx2aa4ZiuOoi5I6YZq88LejLt0HSzDNe0auvWYiTDwWSClfgU98nGzJJSR91bxizJjMCdGo1uk4QkRki57mZ+fdqZOEFmMjeMZKsa0Sn7BFlqkllri2StJEXz7XPhY7HZf0vmg4JmxWNdtkG0qr0nBpUbsFcRztxQhJxKmslvoyzaDKknu4PRu82bG1x4mKY2df/UBmC2ubIZu0P4fwQFo+Dw9pJr5XF/l2RUwuf/bVE8tUIMpkjY69HmViyM/WPZW6c1LebLpeWRFYyFHZ61RFyIFnEgUshxprOmS7i2EZxinOYUpBqcqpU8nSRhajGmd7s7AzWWF8pW7yD8XW1kSV0yw04dVpXM5MJDmVG1dCr4RUWfQQr3hxyFaZAiNK0W9alAxXbC5IvEk62BNFQyojC+SWjXFZKZ/m/ERNa8g/SDe32+zOkVUKeLAleKxfrCcc+grv+rNMfLQfy0aF30s/lLdl2Bn8nIxeXo2yEMOB4k6hosmawbgMGEGVQF/m6lQ5OmtJ1lJSGyeH6Er/uYRS+4I5h96usoUkSZWvRJ1q60g04tUbE90K+4g5U0vtZE5t8Md+EWA4VzM1CCFyXU0hf+cYEMMDYdw9/LziShBWgEz422UWofreZo43Y8fHSygJEjXdHQsF0gOclgdQr/djEE0qmwhQWddNHsEhIe//DrMWYazb05aA65PAuhZbJ21UZ3XUxs1CEu9Mdc2rMqXj1vbQJWVXzHfROhr1YWSTRJoTilIyopQa+e9e5kyonXkhZGJyRNyd6p5rxnm50cQjbhl19w4CS6TtYbe7aH5BdRrL6P9RDy2TVB5deQ+JIeRkkpuiNfe2vzzDlNRKGY9eh+Y91/LrHxX6faYugyqdEpf+gLly3La5u2CyJ+AuL/JCU/xVucIilQfcdSr1sLI6/r4tqzvYi79d0rGVq/hTb7gtyf5uau1bwJ13zNKCeHvhZncLsYI/JYpFmpyasogYc/VDVCDA3VuGM1mosPdQHa3UYV88nwZCQrCS4+3gk5xqEpp4POjHNrpKE45q9FPjlASrMbWXDTXN+vkBUzt4qZe5WKbKPg7F7GE8PBJFsJwuv6RnWRrx+Bf3i0IQ4BgnXBdkTNY6wTZv4Onh4jE9zXjWpCxjtHYuhz+PUJcS74N79NfVTgPG9TkuLvSFLIyyYpDWiyiWYQZTh+63p8mLqeP3f/fvcrsExCgoP/DvQY559kiWOjIVfr6eZD/sy0FbLBa8jLfDBwBK5ELMGNcczitSNhKduI7/0VAegJ6fZxd5ocM1CtOnKkhpyfkEta4gFgkeo9BfWwKnRQ2pXCwl6r2rsxyHxwpwZJmEDTrUTe5Zx5aTcpgOxqNhhkPucshrKURbcCK6S8FlGaOt/EObmJ0ocGK1uV3hySy/T9F14tbGr6lfvevrfwNQSwMEFAACAAgA/KK/TNIooFJKAAAAawAAABsAAAB1bml2ZXJzYWwvdW5pdmVyc2FsLnBuZy54bWyzsa/IzVEoSy0qzszPs1Uy1DNQsrfj5bIpKEoty0wtV6gAihnpGUCAkkIlKrc8M6UkAyhkYG6OEMxIzUzPKLFVsjCwgAvqA80EAFBLAQIAABQAAgAIAPuiv0xaf7mZOgQAAOEOAAAdAAAAAAAAAAEAAAAAAAAAAAB1bml2ZXJzYWwvY29tbW9uX21lc3NhZ2VzLmxuZ1BLAQIAABQAAgAIAPuiv0wJ/nBMCQMAALUKAAAnAAAAAAAAAAEAAAAAAHUEAAB1bml2ZXJzYWwvZmxhc2hfcHVibGlzaGluZ19zZXR0aW5ncy54bWxQSwECAAAUAAIACAD7or9MzZ5QkK4CAABVCgAAIQAAAAAAAAABAAAAAADDBwAAdW5pdmVyc2FsL2ZsYXNoX3NraW5fc2V0dGluZ3MueG1sUEsBAgAAFAACAAgA+6K/THjWJgneAgAAxgkAACYAAAAAAAAAAQAAAAAAsAoAAHVuaXZlcnNhbC9odG1sX3B1Ymxpc2hpbmdfc2V0dGluZ3MueG1sUEsBAgAAFAACAAgA+6K/TAB3c1mPAQAAHwYAAB8AAAAAAAAAAQAAAAAA0g0AAHVuaXZlcnNhbC9odG1sX3NraW5fc2V0dGluZ3MuanNQSwECAAAUAAIACAD7or9MGtrqO6oAAAAfAQAAGgAAAAAAAAABAAAAAACeDwAAdW5pdmVyc2FsL2kxOG5fcHJlc2V0cy54bWxQSwECAAAUAAIACAD7or9MsO1dV24AAAB2AAAAHAAAAAAAAAABAAAAAACAEAAAdW5pdmVyc2FsL2xvY2FsX3NldHRpbmdzLnhtbFBLAQIAABQAAgAIAIOZ9UTOggk37AIAAIgIAAAUAAAAAAAAAAEAAAAAACgRAAB1bml2ZXJzYWwvcGxheWVyLnhtbFBLAQIAABQAAgAIAPuiv0wXqeFBbwEAAPsCAAApAAAAAAAAAAEAAAAAAEYUAAB1bml2ZXJzYWwvc2tpbl9jdXN0b21pemF0aW9uX3NldHRpbmdzLnhtbFBLAQIAABQAAgAIAPyiv0xjf/ZOOgsAAGggAAAXAAAAAAAAAAAAAAAAAPwVAAB1bml2ZXJzYWwvdW5pdmVyc2FsLnBuZ1BLAQIAABQAAgAIAPyiv0zSKKBSSgAAAGsAAAAbAAAAAAAAAAEAAAAAAGshAAB1bml2ZXJzYWwvdW5pdmVyc2FsLnBuZy54bWxQSwUGAAAAAAsACwBJAwAA7iEAAAAA"/>
  <p:tag name="ISPRING_PRESENTATION_TITLE" val="2018工作总结-09（半年度）"/>
  <p:tag name="COMMONDATA" val="eyJoZGlkIjoiYjczNzNlOGU1ZTRhNjk3NGJjZGMwNjM3YmQ2OGZjNTkifQ=="/>
</p:tagLst>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12474</Words>
  <Application>WPS 演示</Application>
  <PresentationFormat>宽屏</PresentationFormat>
  <Paragraphs>610</Paragraphs>
  <Slides>45</Slides>
  <Notes>38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45</vt:i4>
      </vt:variant>
    </vt:vector>
  </HeadingPairs>
  <TitlesOfParts>
    <vt:vector size="57" baseType="lpstr">
      <vt:lpstr>Arial</vt:lpstr>
      <vt:lpstr>宋体</vt:lpstr>
      <vt:lpstr>Wingdings</vt:lpstr>
      <vt:lpstr>Calibri</vt:lpstr>
      <vt:lpstr>Wingdings</vt:lpstr>
      <vt:lpstr>Wingdings 2</vt:lpstr>
      <vt:lpstr>微软雅黑</vt:lpstr>
      <vt:lpstr>Century Schoolbook</vt:lpstr>
      <vt:lpstr>Arial Unicode MS</vt:lpstr>
      <vt:lpstr>华文楷体</vt:lpstr>
      <vt:lpstr>凸显</vt:lpstr>
      <vt:lpstr>3_凸显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2018工作总结-09（半年度）</dc:title>
  <dc:creator>kingpub</dc:creator>
  <cp:lastModifiedBy>tsw</cp:lastModifiedBy>
  <cp:revision>270</cp:revision>
  <dcterms:created xsi:type="dcterms:W3CDTF">2015-01-11T03:03:00Z</dcterms:created>
  <dcterms:modified xsi:type="dcterms:W3CDTF">2022-07-14T08:51:14Z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D438C3B131D74221A2427CDEEEBBB2D7</vt:lpwstr>
  </property>
  <property fmtid="{D5CDD505-2E9C-101B-9397-08002B2CF9AE}" pid="3" name="KSOProductBuildVer">
    <vt:lpwstr>2052-11.1.0.11830</vt:lpwstr>
  </property>
</Properties>
</file>