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8"/>
  </p:handoutMasterIdLst>
  <p:sldIdLst>
    <p:sldId id="309" r:id="rId3"/>
    <p:sldId id="310" r:id="rId5"/>
    <p:sldId id="311" r:id="rId6"/>
    <p:sldId id="364" r:id="rId7"/>
    <p:sldId id="314" r:id="rId8"/>
    <p:sldId id="316" r:id="rId9"/>
    <p:sldId id="317" r:id="rId10"/>
    <p:sldId id="319" r:id="rId11"/>
    <p:sldId id="320" r:id="rId12"/>
    <p:sldId id="321" r:id="rId13"/>
    <p:sldId id="322" r:id="rId14"/>
    <p:sldId id="324" r:id="rId15"/>
    <p:sldId id="325" r:id="rId16"/>
    <p:sldId id="402" r:id="rId17"/>
    <p:sldId id="327" r:id="rId18"/>
    <p:sldId id="328" r:id="rId19"/>
    <p:sldId id="306" r:id="rId20"/>
    <p:sldId id="333" r:id="rId21"/>
    <p:sldId id="335" r:id="rId22"/>
    <p:sldId id="336" r:id="rId23"/>
    <p:sldId id="339" r:id="rId24"/>
    <p:sldId id="341" r:id="rId25"/>
    <p:sldId id="340" r:id="rId26"/>
    <p:sldId id="403" r:id="rId27"/>
    <p:sldId id="343" r:id="rId28"/>
    <p:sldId id="344" r:id="rId29"/>
    <p:sldId id="345" r:id="rId30"/>
    <p:sldId id="347" r:id="rId31"/>
    <p:sldId id="349" r:id="rId32"/>
    <p:sldId id="348" r:id="rId33"/>
    <p:sldId id="351" r:id="rId34"/>
    <p:sldId id="352" r:id="rId35"/>
    <p:sldId id="353" r:id="rId36"/>
    <p:sldId id="404" r:id="rId37"/>
    <p:sldId id="356" r:id="rId38"/>
    <p:sldId id="405" r:id="rId39"/>
    <p:sldId id="357" r:id="rId40"/>
    <p:sldId id="358" r:id="rId41"/>
    <p:sldId id="359" r:id="rId42"/>
    <p:sldId id="360" r:id="rId43"/>
    <p:sldId id="361" r:id="rId44"/>
    <p:sldId id="362" r:id="rId45"/>
    <p:sldId id="363" r:id="rId46"/>
    <p:sldId id="406" r:id="rId47"/>
  </p:sldIdLst>
  <p:sldSz cx="12192000" cy="6858000"/>
  <p:notesSz cx="6858000" cy="9144000"/>
  <p:custDataLst>
    <p:tags r:id="rId52"/>
  </p:custDataLst>
  <p:defaultTextStyle>
    <a:defPPr>
      <a:defRPr lang="zh-CN"/>
    </a:defPPr>
    <a:lvl1pPr marL="0" lvl="0" indent="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1pPr>
    <a:lvl2pPr marL="609600" lvl="1" indent="-1524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2pPr>
    <a:lvl3pPr marL="1219200" lvl="2" indent="-3048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3pPr>
    <a:lvl4pPr marL="1828800" lvl="3" indent="-45720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4pPr>
    <a:lvl5pPr marL="2437130" lvl="4"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608330" algn="l" defTabSz="12192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636D"/>
    <a:srgbClr val="27B3C6"/>
    <a:srgbClr val="1F8E9D"/>
    <a:srgbClr val="FD7784"/>
    <a:srgbClr val="5269B2"/>
    <a:srgbClr val="486AB6"/>
    <a:srgbClr val="EFEFEF"/>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09" autoAdjust="0"/>
    <p:restoredTop sz="92680" autoAdjust="0"/>
  </p:normalViewPr>
  <p:slideViewPr>
    <p:cSldViewPr showGuides="1">
      <p:cViewPr varScale="1">
        <p:scale>
          <a:sx n="70" d="100"/>
          <a:sy n="70" d="100"/>
        </p:scale>
        <p:origin x="774" y="84"/>
      </p:cViewPr>
      <p:guideLst>
        <p:guide orient="horz" pos="2126"/>
        <p:guide pos="3816"/>
      </p:guideLst>
    </p:cSldViewPr>
  </p:slideViewPr>
  <p:outlineViewPr>
    <p:cViewPr>
      <p:scale>
        <a:sx n="33" d="100"/>
        <a:sy n="33" d="100"/>
      </p:scale>
      <p:origin x="0" y="4952"/>
    </p:cViewPr>
  </p:outlineViewPr>
  <p:notesTextViewPr>
    <p:cViewPr>
      <p:scale>
        <a:sx n="1" d="1"/>
        <a:sy n="1" d="1"/>
      </p:scale>
      <p:origin x="0" y="0"/>
    </p:cViewPr>
  </p:notesTextViewPr>
  <p:sorterViewPr>
    <p:cViewPr>
      <p:scale>
        <a:sx n="100" d="100"/>
        <a:sy n="100" d="100"/>
      </p:scale>
      <p:origin x="0" y="9072"/>
    </p:cViewPr>
  </p:sorterViewPr>
  <p:notesViewPr>
    <p:cSldViewPr>
      <p:cViewPr varScale="1">
        <p:scale>
          <a:sx n="83" d="100"/>
          <a:sy n="83" d="100"/>
        </p:scale>
        <p:origin x="-3876" y="-102"/>
      </p:cViewPr>
      <p:guideLst>
        <p:guide orient="horz" pos="2835"/>
        <p:guide pos="217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5406" y="794"/>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43E73E43-A379-4BB5-A6E2-CF501D0C3336}"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2"/>
          </p:nvPr>
        </p:nvSpPr>
        <p:spPr>
          <a:xfrm>
            <a:off x="0" y="8685213"/>
            <a:ext cx="2971800" cy="460375"/>
          </a:xfrm>
          <a:prstGeom prst="rect">
            <a:avLst/>
          </a:prstGeom>
        </p:spPr>
        <p:txBody>
          <a:bodyPr vert="horz" lIns="91440" tIns="45720" rIns="91440" bIns="45720" rtlCol="0" anchor="b"/>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1219200" rtl="0" eaLnBrk="1" fontAlgn="auto" latinLnBrk="0" hangingPunct="1">
              <a:lnSpc>
                <a:spcPct val="100000"/>
              </a:lnSpc>
              <a:spcBef>
                <a:spcPct val="0"/>
              </a:spcBef>
              <a:spcAft>
                <a:spcPct val="0"/>
              </a:spcAft>
              <a:buClrTx/>
              <a:buSzTx/>
              <a:buFontTx/>
              <a:buNone/>
              <a:defRPr/>
            </a:pPr>
            <a:fld id="{F7E4E51A-69D8-425D-A366-AAC584F8F50F}"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169987" name="幻灯片图像占位符 3"/>
          <p:cNvSpPr>
            <a:spLocks noGrp="1" noRot="1" noChangeAspect="1"/>
          </p:cNvSpPr>
          <p:nvPr>
            <p:ph type="sldImg"/>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609600" marR="0" lvl="1"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219200" marR="0" lvl="2"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1828800" marR="0" lvl="3"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a:p>
            <a:pPr marL="2437130" marR="0" lvl="4" indent="0" algn="l" defTabSz="12192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defRPr sz="1200" noProof="1"/>
            </a:lvl1pPr>
          </a:lstStyle>
          <a:p>
            <a:pPr marL="0" marR="0" lvl="0" indent="0" algn="l" defTabSz="12192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
        <p:nvSpPr>
          <p:cNvPr id="4" name="页眉占位符 3"/>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defTabSz="1219200" rtl="0" fontAlgn="base">
      <a:spcBef>
        <a:spcPct val="0"/>
      </a:spcBef>
      <a:spcAft>
        <a:spcPct val="0"/>
      </a:spcAft>
      <a:defRPr sz="1600" kern="1200">
        <a:solidFill>
          <a:schemeClr val="tx1"/>
        </a:solidFill>
        <a:latin typeface="+mn-lt"/>
        <a:ea typeface="+mn-ea"/>
        <a:cs typeface="+mn-cs"/>
      </a:defRPr>
    </a:lvl1pPr>
    <a:lvl2pPr marL="609600" algn="l" defTabSz="1219200" rtl="0" fontAlgn="base">
      <a:spcBef>
        <a:spcPct val="0"/>
      </a:spcBef>
      <a:spcAft>
        <a:spcPct val="0"/>
      </a:spcAft>
      <a:defRPr sz="1600" kern="1200">
        <a:solidFill>
          <a:schemeClr val="tx1"/>
        </a:solidFill>
        <a:latin typeface="+mn-lt"/>
        <a:ea typeface="+mn-ea"/>
        <a:cs typeface="+mn-cs"/>
      </a:defRPr>
    </a:lvl2pPr>
    <a:lvl3pPr marL="1219200" algn="l" defTabSz="1219200" rtl="0" fontAlgn="base">
      <a:spcBef>
        <a:spcPct val="0"/>
      </a:spcBef>
      <a:spcAft>
        <a:spcPct val="0"/>
      </a:spcAft>
      <a:defRPr sz="1600" kern="1200">
        <a:solidFill>
          <a:schemeClr val="tx1"/>
        </a:solidFill>
        <a:latin typeface="+mn-lt"/>
        <a:ea typeface="+mn-ea"/>
        <a:cs typeface="+mn-cs"/>
      </a:defRPr>
    </a:lvl3pPr>
    <a:lvl4pPr marL="1828800" algn="l" defTabSz="1219200" rtl="0" fontAlgn="base">
      <a:spcBef>
        <a:spcPct val="0"/>
      </a:spcBef>
      <a:spcAft>
        <a:spcPct val="0"/>
      </a:spcAft>
      <a:defRPr sz="1600" kern="1200">
        <a:solidFill>
          <a:schemeClr val="tx1"/>
        </a:solidFill>
        <a:latin typeface="+mn-lt"/>
        <a:ea typeface="+mn-ea"/>
        <a:cs typeface="+mn-cs"/>
      </a:defRPr>
    </a:lvl4pPr>
    <a:lvl5pPr marL="2437130" algn="l" defTabSz="1219200" rtl="0" fontAlgn="base">
      <a:spcBef>
        <a:spcPct val="0"/>
      </a:spcBef>
      <a:spcAft>
        <a:spcPct val="0"/>
      </a:spcAft>
      <a:defRPr sz="1600" kern="1200">
        <a:solidFill>
          <a:schemeClr val="tx1"/>
        </a:solidFill>
        <a:latin typeface="+mn-lt"/>
        <a:ea typeface="+mn-ea"/>
        <a:cs typeface="+mn-cs"/>
      </a:defRPr>
    </a:lvl5pPr>
    <a:lvl6pPr marL="3046730" algn="l" defTabSz="1218565" rtl="0" eaLnBrk="1" latinLnBrk="0" hangingPunct="1">
      <a:defRPr sz="1600" kern="1200">
        <a:solidFill>
          <a:schemeClr val="tx1"/>
        </a:solidFill>
        <a:latin typeface="+mn-lt"/>
        <a:ea typeface="+mn-ea"/>
        <a:cs typeface="+mn-cs"/>
      </a:defRPr>
    </a:lvl6pPr>
    <a:lvl7pPr marL="3655695" algn="l" defTabSz="1218565" rtl="0" eaLnBrk="1" latinLnBrk="0" hangingPunct="1">
      <a:defRPr sz="1600" kern="1200">
        <a:solidFill>
          <a:schemeClr val="tx1"/>
        </a:solidFill>
        <a:latin typeface="+mn-lt"/>
        <a:ea typeface="+mn-ea"/>
        <a:cs typeface="+mn-cs"/>
      </a:defRPr>
    </a:lvl7pPr>
    <a:lvl8pPr marL="4265295" algn="l" defTabSz="1218565" rtl="0" eaLnBrk="1" latinLnBrk="0" hangingPunct="1">
      <a:defRPr sz="1600" kern="1200">
        <a:solidFill>
          <a:schemeClr val="tx1"/>
        </a:solidFill>
        <a:latin typeface="+mn-lt"/>
        <a:ea typeface="+mn-ea"/>
        <a:cs typeface="+mn-cs"/>
      </a:defRPr>
    </a:lvl8pPr>
    <a:lvl9pPr marL="487426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幻灯片图像占位符 1"/>
          <p:cNvSpPr>
            <a:spLocks noGrp="1" noRot="1" noChangeAspect="1" noTextEdit="1"/>
          </p:cNvSpPr>
          <p:nvPr>
            <p:ph type="sldImg"/>
          </p:nvPr>
        </p:nvSpPr>
        <p:spPr>
          <a:ln>
            <a:miter/>
          </a:ln>
        </p:spPr>
      </p:sp>
      <p:sp>
        <p:nvSpPr>
          <p:cNvPr id="176130"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761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幻灯片图像占位符 1"/>
          <p:cNvSpPr>
            <a:spLocks noGrp="1" noRot="1" noChangeAspect="1" noTextEdit="1"/>
          </p:cNvSpPr>
          <p:nvPr>
            <p:ph type="sldImg"/>
          </p:nvPr>
        </p:nvSpPr>
        <p:spPr>
          <a:ln>
            <a:miter/>
          </a:ln>
        </p:spPr>
      </p:sp>
      <p:sp>
        <p:nvSpPr>
          <p:cNvPr id="17817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781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幻灯片图像占位符 1"/>
          <p:cNvSpPr>
            <a:spLocks noGrp="1" noRot="1" noChangeAspect="1" noTextEdit="1"/>
          </p:cNvSpPr>
          <p:nvPr>
            <p:ph type="sldImg"/>
          </p:nvPr>
        </p:nvSpPr>
        <p:spPr>
          <a:ln>
            <a:miter/>
          </a:ln>
        </p:spPr>
      </p:sp>
      <p:sp>
        <p:nvSpPr>
          <p:cNvPr id="17817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781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幻灯片图像占位符 1"/>
          <p:cNvSpPr>
            <a:spLocks noGrp="1" noRot="1" noChangeAspect="1" noTextEdit="1"/>
          </p:cNvSpPr>
          <p:nvPr>
            <p:ph type="sldImg"/>
          </p:nvPr>
        </p:nvSpPr>
        <p:spPr>
          <a:ln>
            <a:miter/>
          </a:ln>
        </p:spPr>
      </p:sp>
      <p:sp>
        <p:nvSpPr>
          <p:cNvPr id="329730"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3297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幻灯片图像占位符 1"/>
          <p:cNvSpPr>
            <a:spLocks noGrp="1" noRot="1" noChangeAspect="1" noTextEdit="1"/>
          </p:cNvSpPr>
          <p:nvPr>
            <p:ph type="sldImg"/>
          </p:nvPr>
        </p:nvSpPr>
        <p:spPr>
          <a:ln>
            <a:miter/>
          </a:ln>
        </p:spPr>
      </p:sp>
      <p:sp>
        <p:nvSpPr>
          <p:cNvPr id="329730"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3297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幻灯片图像占位符 1"/>
          <p:cNvSpPr>
            <a:spLocks noGrp="1" noRot="1" noChangeAspect="1" noTextEdit="1"/>
          </p:cNvSpPr>
          <p:nvPr>
            <p:ph type="sldImg"/>
          </p:nvPr>
        </p:nvSpPr>
        <p:spPr>
          <a:ln>
            <a:miter/>
          </a:ln>
        </p:spPr>
      </p:sp>
      <p:sp>
        <p:nvSpPr>
          <p:cNvPr id="17817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781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noTextEdit="1"/>
          </p:cNvSpPr>
          <p:nvPr>
            <p:ph type="sldImg"/>
          </p:nvPr>
        </p:nvSpPr>
        <p:spPr>
          <a:ln>
            <a:miter/>
          </a:ln>
        </p:spPr>
      </p:sp>
      <p:sp>
        <p:nvSpPr>
          <p:cNvPr id="198658" name="备注占位符 2"/>
          <p:cNvSpPr>
            <a:spLocks noGrp="1"/>
          </p:cNvSpPr>
          <p:nvPr>
            <p:ph type="body"/>
          </p:nvPr>
        </p:nvSpPr>
        <p:spPr/>
        <p:txBody>
          <a:bodyPr wrap="square" lIns="91440" tIns="45720" rIns="91440" bIns="45720" anchor="t" anchorCtr="0"/>
          <a:lstStyle/>
          <a:p>
            <a:pPr lvl="0" eaLnBrk="1" hangingPunct="1"/>
            <a:endParaRPr lang="zh-CN" altLang="en-US" dirty="0"/>
          </a:p>
        </p:txBody>
      </p:sp>
      <p:sp>
        <p:nvSpPr>
          <p:cNvPr id="1986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8" name="内容占位符 7"/>
          <p:cNvSpPr>
            <a:spLocks noGrp="1"/>
          </p:cNvSpPr>
          <p:nvPr>
            <p:ph sz="quarter" idx="1"/>
          </p:nvPr>
        </p:nvSpPr>
        <p:spPr>
          <a:xfrm>
            <a:off x="609600" y="1600200"/>
            <a:ext cx="9956800" cy="4873752"/>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6"/>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8"/>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9"/>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7" name="矩形 16"/>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bwMode="auto">
          <a:xfrm>
            <a:off x="368300"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bwMode="auto">
          <a:xfrm>
            <a:off x="1320800" y="0"/>
            <a:ext cx="242888"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bwMode="auto">
          <a:xfrm>
            <a:off x="1522413" y="0"/>
            <a:ext cx="306388"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 name="直接连接符 20"/>
          <p:cNvSpPr>
            <a:spLocks noChangeShapeType="1"/>
          </p:cNvSpPr>
          <p:nvPr/>
        </p:nvSpPr>
        <p:spPr bwMode="auto">
          <a:xfrm>
            <a:off x="141288"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直接连接符 2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 name="直接连接符 24"/>
          <p:cNvSpPr>
            <a:spLocks noChangeShapeType="1"/>
          </p:cNvSpPr>
          <p:nvPr/>
        </p:nvSpPr>
        <p:spPr bwMode="auto">
          <a:xfrm>
            <a:off x="1138238"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直接连接符 25"/>
          <p:cNvSpPr>
            <a:spLocks noChangeShapeType="1"/>
          </p:cNvSpPr>
          <p:nvPr/>
        </p:nvSpPr>
        <p:spPr bwMode="auto">
          <a:xfrm>
            <a:off x="2301875"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直接连接符 2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8" name="矩形 2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9" name="椭圆 2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0" name="椭圆 29"/>
          <p:cNvSpPr/>
          <p:nvPr/>
        </p:nvSpPr>
        <p:spPr bwMode="auto">
          <a:xfrm>
            <a:off x="1766888" y="4867275"/>
            <a:ext cx="854075"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1" name="椭圆 30"/>
          <p:cNvSpPr/>
          <p:nvPr/>
        </p:nvSpPr>
        <p:spPr bwMode="auto">
          <a:xfrm>
            <a:off x="1454150" y="5500688"/>
            <a:ext cx="184150"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2" name="椭圆 31"/>
          <p:cNvSpPr/>
          <p:nvPr/>
        </p:nvSpPr>
        <p:spPr bwMode="auto">
          <a:xfrm>
            <a:off x="2219325" y="5791200"/>
            <a:ext cx="365125"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3" name="椭圆 32"/>
          <p:cNvSpPr/>
          <p:nvPr/>
        </p:nvSpPr>
        <p:spPr bwMode="auto">
          <a:xfrm>
            <a:off x="2505075" y="4479925"/>
            <a:ext cx="48736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直接连接符 33"/>
          <p:cNvSpPr>
            <a:spLocks noChangeShapeType="1"/>
          </p:cNvSpPr>
          <p:nvPr/>
        </p:nvSpPr>
        <p:spPr bwMode="auto">
          <a:xfrm>
            <a:off x="1213008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 name="标题 1"/>
          <p:cNvSpPr>
            <a:spLocks noGrp="1"/>
          </p:cNvSpPr>
          <p:nvPr>
            <p:ph type="title"/>
          </p:nvPr>
        </p:nvSpPr>
        <p:spPr>
          <a:xfrm>
            <a:off x="3048000" y="2895600"/>
            <a:ext cx="8229600" cy="2053590"/>
          </a:xfrm>
        </p:spPr>
        <p:txBody>
          <a:bodyPr/>
          <a:lstStyle>
            <a:lvl1pPr algn="l">
              <a:buNone/>
              <a:defRPr sz="3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35" name="日期占位符 3"/>
          <p:cNvSpPr>
            <a:spLocks noGrp="1"/>
          </p:cNvSpPr>
          <p:nvPr>
            <p:ph type="dt" sz="half" idx="2"/>
          </p:nvPr>
        </p:nvSpPr>
        <p:spPr bwMode="auto">
          <a:xfrm rot="5400000">
            <a:off x="10731500" y="1106488"/>
            <a:ext cx="2286000" cy="50800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6" name="页脚占位符 4"/>
          <p:cNvSpPr>
            <a:spLocks noGrp="1"/>
          </p:cNvSpPr>
          <p:nvPr>
            <p:ph type="ftr" sz="quarter" idx="3"/>
          </p:nvPr>
        </p:nvSpPr>
        <p:spPr bwMode="auto">
          <a:xfrm rot="5400000">
            <a:off x="10046494" y="4114006"/>
            <a:ext cx="3657600" cy="512763"/>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37" name="灯片编号占位符 5"/>
          <p:cNvSpPr>
            <a:spLocks noGrp="1"/>
          </p:cNvSpPr>
          <p:nvPr>
            <p:ph type="sldNum" sz="quarter" idx="4"/>
          </p:nvPr>
        </p:nvSpPr>
        <p:spPr bwMode="auto">
          <a:xfrm>
            <a:off x="1787525" y="4929188"/>
            <a:ext cx="812800" cy="517525"/>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9" name="内容占位符 8"/>
          <p:cNvSpPr>
            <a:spLocks noGrp="1"/>
          </p:cNvSpPr>
          <p:nvPr>
            <p:ph sz="quarter" idx="1"/>
          </p:nvPr>
        </p:nvSpPr>
        <p:spPr>
          <a:xfrm>
            <a:off x="609600"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1" name="内容占位符 10"/>
          <p:cNvSpPr>
            <a:spLocks noGrp="1"/>
          </p:cNvSpPr>
          <p:nvPr>
            <p:ph sz="quarter" idx="2"/>
          </p:nvPr>
        </p:nvSpPr>
        <p:spPr>
          <a:xfrm>
            <a:off x="5693664" y="1600200"/>
            <a:ext cx="4876800" cy="45720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7" name="日期占位符 4"/>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5"/>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6"/>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10058400" cy="1143000"/>
          </a:xfrm>
        </p:spPr>
        <p:txBody>
          <a:bodyPr anchor="b"/>
          <a:lstStyle>
            <a:lvl1pPr>
              <a:defRPr/>
            </a:lvl1pPr>
          </a:lstStyle>
          <a:p>
            <a:pPr fontAlgn="auto"/>
            <a:r>
              <a:rPr kumimoji="0" lang="zh-CN" altLang="en-US" strike="noStrike" noProof="1"/>
              <a:t>单击此处编辑母版标题样式</a:t>
            </a:r>
            <a:endParaRPr kumimoji="0" lang="en-US" strike="noStrike" noProof="1"/>
          </a:p>
        </p:txBody>
      </p:sp>
      <p:sp>
        <p:nvSpPr>
          <p:cNvPr id="11" name="内容占位符 10"/>
          <p:cNvSpPr>
            <a:spLocks noGrp="1"/>
          </p:cNvSpPr>
          <p:nvPr>
            <p:ph sz="quarter" idx="2"/>
          </p:nvPr>
        </p:nvSpPr>
        <p:spPr>
          <a:xfrm>
            <a:off x="6096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3" name="内容占位符 12"/>
          <p:cNvSpPr>
            <a:spLocks noGrp="1"/>
          </p:cNvSpPr>
          <p:nvPr>
            <p:ph sz="quarter" idx="4"/>
          </p:nvPr>
        </p:nvSpPr>
        <p:spPr>
          <a:xfrm>
            <a:off x="5829300" y="2362200"/>
            <a:ext cx="4876800" cy="3886200"/>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12" name="文本占位符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4" name="文本占位符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7" name="日期占位符 6"/>
          <p:cNvSpPr>
            <a:spLocks noGrp="1"/>
          </p:cNvSpPr>
          <p:nvPr>
            <p:ph type="dt" sz="half" idx="1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7"/>
          <p:cNvSpPr>
            <a:spLocks noGrp="1"/>
          </p:cNvSpPr>
          <p:nvPr>
            <p:ph type="ftr" sz="quarter" idx="1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8"/>
          <p:cNvSpPr>
            <a:spLocks noGrp="1"/>
          </p:cNvSpPr>
          <p:nvPr>
            <p:ph type="sldNum" sz="quarter" idx="14"/>
          </p:nvPr>
        </p:nvSpPr>
        <p:spPr>
          <a:xfrm>
            <a:off x="10839450" y="5734050"/>
            <a:ext cx="812800" cy="520700"/>
          </a:xfrm>
          <a:prstGeom prst="rect">
            <a:avLst/>
          </a:prstGeom>
        </p:spPr>
        <p:txBody>
          <a:bodyPr vert="horz"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kumimoji="0" lang="zh-CN" altLang="en-US" strike="noStrike" noProof="1"/>
              <a:t>单击此处编辑母版标题样式</a:t>
            </a:r>
            <a:endParaRPr kumimoji="0" lang="en-US" strike="noStrike" noProof="1"/>
          </a:p>
        </p:txBody>
      </p:sp>
      <p:sp>
        <p:nvSpPr>
          <p:cNvPr id="17" name="日期占位符 5"/>
          <p:cNvSpPr>
            <a:spLocks noGrp="1"/>
          </p:cNvSpPr>
          <p:nvPr>
            <p:ph type="dt" sz="half" idx="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灯片编号占位符 6"/>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19" name="页脚占位符 7"/>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直接连接符 1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4212" name="直接连接符 18"/>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94213" name="直接连接符 19"/>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21" name="矩形 20"/>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4215" name="直接连接符 23"/>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5" name="椭圆 24"/>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rot="5400000">
            <a:off x="5547360" y="3124200"/>
            <a:ext cx="6309360" cy="609600"/>
          </a:xfrm>
        </p:spPr>
        <p:txBody>
          <a:bodyPr anchor="b"/>
          <a:lstStyle>
            <a:lvl1pPr algn="l">
              <a:buNone/>
              <a:defRPr sz="2000" b="1" cap="small" baseline="0"/>
            </a:lvl1pPr>
          </a:lstStyle>
          <a:p>
            <a:pPr fontAlgn="auto"/>
            <a:r>
              <a:rPr kumimoji="0" lang="zh-CN" altLang="en-US" strike="noStrike" noProof="1"/>
              <a:t>单击此处编辑母版标题样式</a:t>
            </a:r>
            <a:endParaRPr kumimoji="0" lang="en-US" strike="noStrike" noProof="1"/>
          </a:p>
        </p:txBody>
      </p:sp>
      <p:sp>
        <p:nvSpPr>
          <p:cNvPr id="3" name="文本占位符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18" name="内容占位符 17"/>
          <p:cNvSpPr>
            <a:spLocks noGrp="1"/>
          </p:cNvSpPr>
          <p:nvPr>
            <p:ph sz="quarter" idx="1"/>
          </p:nvPr>
        </p:nvSpPr>
        <p:spPr>
          <a:xfrm>
            <a:off x="406400" y="274320"/>
            <a:ext cx="7518400" cy="6327648"/>
          </a:xfrm>
        </p:spPr>
        <p:txBody>
          <a:bodyPr/>
          <a:lstStyle/>
          <a:p>
            <a:pPr lvl="0" eaLnBrk="1" fontAlgn="auto" latinLnBrk="0" hangingPunct="1"/>
            <a:r>
              <a:rPr lang="zh-CN" altLang="en-US" strike="noStrike" noProof="1"/>
              <a:t>单击此处编辑母版文本样式</a:t>
            </a:r>
            <a:endParaRPr lang="zh-CN" altLang="en-US" strike="noStrike" noProof="1"/>
          </a:p>
          <a:p>
            <a:pPr lvl="1" eaLnBrk="1" fontAlgn="auto" latinLnBrk="0" hangingPunct="1"/>
            <a:r>
              <a:rPr lang="zh-CN" altLang="en-US" strike="noStrike" noProof="1"/>
              <a:t>第二级</a:t>
            </a:r>
            <a:endParaRPr lang="zh-CN" altLang="en-US" strike="noStrike" noProof="1"/>
          </a:p>
          <a:p>
            <a:pPr lvl="2" eaLnBrk="1" fontAlgn="auto" latinLnBrk="0" hangingPunct="1"/>
            <a:r>
              <a:rPr lang="zh-CN" altLang="en-US" strike="noStrike" noProof="1"/>
              <a:t>第三级</a:t>
            </a:r>
            <a:endParaRPr lang="zh-CN" altLang="en-US" strike="noStrike" noProof="1"/>
          </a:p>
          <a:p>
            <a:pPr lvl="3" eaLnBrk="1" fontAlgn="auto" latinLnBrk="0" hangingPunct="1"/>
            <a:r>
              <a:rPr lang="zh-CN" altLang="en-US" strike="noStrike" noProof="1"/>
              <a:t>第四级</a:t>
            </a:r>
            <a:endParaRPr lang="zh-CN" altLang="en-US" strike="noStrike" noProof="1"/>
          </a:p>
          <a:p>
            <a:pPr lvl="4" eaLnBrk="1" fontAlgn="auto" latinLnBrk="0" hangingPunct="1"/>
            <a:r>
              <a:rPr lang="zh-CN" altLang="en-US" strike="noStrike" noProof="1"/>
              <a:t>第五级</a:t>
            </a:r>
            <a:endParaRPr kumimoji="0" lang="en-US" strike="noStrike" noProof="1"/>
          </a:p>
        </p:txBody>
      </p:sp>
      <p:sp>
        <p:nvSpPr>
          <p:cNvPr id="26" name="日期占位符 20"/>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21"/>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2"/>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pic>
        <p:nvPicPr>
          <p:cNvPr id="15" name="Picture 2"/>
          <p:cNvPicPr>
            <a:picLocks noChangeAspect="1"/>
          </p:cNvPicPr>
          <p:nvPr userDrawn="1"/>
        </p:nvPicPr>
        <p:blipFill>
          <a:blip r:embed="rId2"/>
          <a:srcRect t="16508" r="19279"/>
          <a:stretch>
            <a:fillRect/>
          </a:stretch>
        </p:blipFill>
        <p:spPr>
          <a:xfrm>
            <a:off x="6312015" y="0"/>
            <a:ext cx="5303837" cy="866775"/>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7" name="直接连接符 16"/>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8" name="椭圆 17"/>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95236" name="直接连接符 18"/>
          <p:cNvSpPr/>
          <p:nvPr/>
        </p:nvSpPr>
        <p:spPr>
          <a:xfrm>
            <a:off x="11988800" y="0"/>
            <a:ext cx="0" cy="6858000"/>
          </a:xfrm>
          <a:prstGeom prst="line">
            <a:avLst/>
          </a:prstGeom>
          <a:ln w="9525" cap="flat" cmpd="sng">
            <a:solidFill>
              <a:schemeClr val="tx1"/>
            </a:solidFill>
            <a:prstDash val="solid"/>
            <a:round/>
            <a:headEnd type="none" w="med" len="med"/>
            <a:tailEnd type="none" w="med" len="med"/>
          </a:ln>
        </p:spPr>
      </p:sp>
      <p:sp>
        <p:nvSpPr>
          <p:cNvPr id="20" name="矩形 19"/>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5238" name="直接连接符 2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24" name="直接连接符 23"/>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5240" name="直接连接符 24"/>
          <p:cNvSpPr/>
          <p:nvPr/>
        </p:nvSpPr>
        <p:spPr>
          <a:xfrm>
            <a:off x="8256588" y="0"/>
            <a:ext cx="0" cy="6858000"/>
          </a:xfrm>
          <a:prstGeom prst="line">
            <a:avLst/>
          </a:prstGeom>
          <a:ln w="12700" cap="flat" cmpd="sng">
            <a:solidFill>
              <a:schemeClr val="accent1"/>
            </a:solidFill>
            <a:prstDash val="solid"/>
            <a:round/>
            <a:headEnd type="none" w="med" len="med"/>
            <a:tailEnd type="none" w="med" len="med"/>
          </a:ln>
        </p:spPr>
      </p:sp>
      <p:sp>
        <p:nvSpPr>
          <p:cNvPr id="2" name="标题 1"/>
          <p:cNvSpPr>
            <a:spLocks noGrp="1"/>
          </p:cNvSpPr>
          <p:nvPr>
            <p:ph type="title"/>
          </p:nvPr>
        </p:nvSpPr>
        <p:spPr>
          <a:xfrm rot="5400000">
            <a:off x="5518404" y="3124200"/>
            <a:ext cx="6309360" cy="609600"/>
          </a:xfrm>
        </p:spPr>
        <p:txBody>
          <a:bodyPr anchor="b"/>
          <a:lstStyle>
            <a:lvl1pPr algn="l">
              <a:buNone/>
              <a:defRPr sz="2000" b="1"/>
            </a:lvl1pPr>
          </a:lstStyle>
          <a:p>
            <a:pPr fontAlgn="auto"/>
            <a:r>
              <a:rPr kumimoji="0" lang="zh-CN" altLang="en-US" strike="noStrike" noProof="1"/>
              <a:t>单击此处编辑母版标题样式</a:t>
            </a:r>
            <a:endParaRPr kumimoji="0" lang="en-US" strike="noStrike" noProof="1"/>
          </a:p>
        </p:txBody>
      </p:sp>
      <p:sp>
        <p:nvSpPr>
          <p:cNvPr id="3" name="图片占位符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vert="horz">
            <a:normAutofit/>
          </a:bodyPr>
          <a:lstStyle>
            <a:lvl1pPr marL="0" indent="0">
              <a:buNone/>
              <a:defRPr sz="3200"/>
            </a:lvl1pPr>
          </a:lstStyle>
          <a:p>
            <a:pPr marL="0" marR="0" lvl="0" indent="0" algn="ctr" defTabSz="914400" rtl="0" eaLnBrk="1" fontAlgn="auto" latinLnBrk="0" hangingPunct="1">
              <a:lnSpc>
                <a:spcPct val="100000"/>
              </a:lnSpc>
              <a:spcBef>
                <a:spcPts val="600"/>
              </a:spcBef>
              <a:spcAft>
                <a:spcPts val="0"/>
              </a:spcAft>
              <a:buClr>
                <a:schemeClr val="accent1"/>
              </a:buClr>
              <a:buSzPct val="70000"/>
              <a:buFontTx/>
              <a:buNone/>
              <a:defRPr/>
            </a:pPr>
            <a:r>
              <a:rPr kumimoji="0" lang="zh-CN" altLang="en-US" sz="3200" b="0" i="0" u="none" strike="noStrike" kern="1200" cap="none" spc="0" normalizeH="0" baseline="0" noProof="0" dirty="0">
                <a:ln>
                  <a:noFill/>
                </a:ln>
                <a:solidFill>
                  <a:schemeClr val="lt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文本占位符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fontAlgn="auto" latinLnBrk="0" hangingPunct="1"/>
            <a:r>
              <a:rPr kumimoji="0" lang="zh-CN" altLang="en-US" strike="noStrike" noProof="1"/>
              <a:t>单击此处编辑母版文本样式</a:t>
            </a:r>
            <a:endParaRPr kumimoji="0" lang="zh-CN" altLang="en-US" strike="noStrike" noProof="1"/>
          </a:p>
        </p:txBody>
      </p:sp>
      <p:sp>
        <p:nvSpPr>
          <p:cNvPr id="26" name="日期占位符 16"/>
          <p:cNvSpPr>
            <a:spLocks noGrp="1"/>
          </p:cNvSpPr>
          <p:nvPr>
            <p:ph type="dt" sz="half" idx="12"/>
          </p:nvPr>
        </p:nvSpPr>
        <p:spPr>
          <a:xfrm rot="5400000">
            <a:off x="10454481" y="1018381"/>
            <a:ext cx="2011363" cy="511175"/>
          </a:xfrm>
          <a:prstGeom prst="rect">
            <a:avLst/>
          </a:prstGeom>
        </p:spPr>
        <p:txBody>
          <a:bodyPr vert="horz" rtlCol="0"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27" name="灯片编号占位符 17"/>
          <p:cNvSpPr>
            <a:spLocks noGrp="1"/>
          </p:cNvSpPr>
          <p:nvPr>
            <p:ph type="sldNum" sz="quarter" idx="4"/>
          </p:nvPr>
        </p:nvSpPr>
        <p:spPr>
          <a:xfrm>
            <a:off x="10839450" y="5734050"/>
            <a:ext cx="812800" cy="520700"/>
          </a:xfrm>
          <a:prstGeom prst="rect">
            <a:avLst/>
          </a:prstGeom>
        </p:spPr>
        <p:txBody>
          <a:bodyPr vert="horz" rtlCol="0" anchor="ctr"/>
          <a:lstStyle/>
          <a:p>
            <a:pPr algn="ctr" fontAlgn="base">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p>
        </p:txBody>
      </p:sp>
      <p:sp>
        <p:nvSpPr>
          <p:cNvPr id="28" name="页脚占位符 20"/>
          <p:cNvSpPr>
            <a:spLocks noGrp="1"/>
          </p:cNvSpPr>
          <p:nvPr>
            <p:ph type="ftr" sz="quarter" idx="3"/>
          </p:nvPr>
        </p:nvSpPr>
        <p:spPr>
          <a:xfrm rot="5400000">
            <a:off x="9853613" y="3675063"/>
            <a:ext cx="3200400" cy="488950"/>
          </a:xfrm>
          <a:prstGeom prst="rect">
            <a:avLst/>
          </a:prstGeom>
        </p:spPr>
        <p:txBody>
          <a:bodyPr vert="horz" rtlCol="0"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17" name="日期占位符 1"/>
          <p:cNvSpPr>
            <a:spLocks noGrp="1"/>
          </p:cNvSpPr>
          <p:nvPr>
            <p:ph type="dt" sz="half" idx="2"/>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B95FC270-55C9-4A20-A67A-3DE973D1FE95}" type="datetimeFigureOut">
              <a:rPr kumimoji="0" lang="zh-CN" alt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8" name="页脚占位符 2"/>
          <p:cNvSpPr>
            <a:spLocks noGrp="1"/>
          </p:cNvSpPr>
          <p:nvPr>
            <p:ph type="ftr" sz="quarter" idx="3"/>
          </p:nvPr>
        </p:nvSpPr>
        <p:spPr>
          <a:xfrm rot="5400000">
            <a:off x="9853613" y="3675063"/>
            <a:ext cx="3200400" cy="488950"/>
          </a:xfrm>
          <a:prstGeom prst="rect">
            <a:avLst/>
          </a:prstGeom>
        </p:spPr>
        <p:txBody>
          <a:bodyPr vert="horz" anchor="ctr" anchorCtr="0"/>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Calibri" panose="020F0502020204030204" pitchFamily="34" charset="0"/>
              <a:ea typeface="宋体" panose="02010600030101010101" pitchFamily="2" charset="-122"/>
              <a:cs typeface="+mn-cs"/>
            </a:endParaRPr>
          </a:p>
        </p:txBody>
      </p:sp>
      <p:sp>
        <p:nvSpPr>
          <p:cNvPr id="19" name="灯片编号占位符 3"/>
          <p:cNvSpPr>
            <a:spLocks noGrp="1"/>
          </p:cNvSpPr>
          <p:nvPr>
            <p:ph type="sldNum" sz="quarter" idx="4"/>
          </p:nvPr>
        </p:nvSpPr>
        <p:spPr>
          <a:xfrm>
            <a:off x="10839450" y="5734050"/>
            <a:ext cx="812800" cy="520700"/>
          </a:xfrm>
          <a:prstGeom prst="rect">
            <a:avLst/>
          </a:prstGeom>
        </p:spPr>
        <p:txBody>
          <a:bodyPr vert="horz" anchor="ctr"/>
          <a:lstStyle/>
          <a:p>
            <a:pPr algn="ctr" fontAlgn="base">
              <a:buNone/>
            </a:pPr>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pic>
        <p:nvPicPr>
          <p:cNvPr id="126986" name="图片 17"/>
          <p:cNvPicPr>
            <a:picLocks noChangeAspect="1"/>
          </p:cNvPicPr>
          <p:nvPr userDrawn="1"/>
        </p:nvPicPr>
        <p:blipFill>
          <a:blip r:embed="rId2" cstate="print"/>
          <a:srcRect l="5399" t="15073"/>
          <a:stretch>
            <a:fillRect/>
          </a:stretch>
        </p:blipFill>
        <p:spPr>
          <a:xfrm>
            <a:off x="-773112" y="-1539875"/>
            <a:ext cx="1900237" cy="2709863"/>
          </a:xfrm>
          <a:prstGeom prst="rect">
            <a:avLst/>
          </a:prstGeom>
          <a:noFill/>
          <a:ln w="9525">
            <a:noFill/>
          </a:ln>
        </p:spPr>
      </p:pic>
      <p:sp>
        <p:nvSpPr>
          <p:cNvPr id="2" name="日期占位符 1"/>
          <p:cNvSpPr>
            <a:spLocks noGrp="1"/>
          </p:cNvSpPr>
          <p:nvPr>
            <p:ph type="dt" sz="half" idx="10"/>
          </p:nvPr>
        </p:nvSpPr>
        <p:spPr>
          <a:xfrm rot="5400000">
            <a:off x="10454481" y="1018381"/>
            <a:ext cx="2011363" cy="511175"/>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rot="5400000">
            <a:off x="9853613" y="3675063"/>
            <a:ext cx="3200400" cy="488950"/>
          </a:xfrm>
          <a:prstGeom prst="rect">
            <a:avLst/>
          </a:prstGeom>
        </p:spPr>
        <p:txBody>
          <a:bodyPr vert="horz" anchor="ctr" anchorCtr="0"/>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10839450" y="5734050"/>
            <a:ext cx="812800" cy="520700"/>
          </a:xfrm>
          <a:prstGeom prst="rect">
            <a:avLst/>
          </a:prstGeom>
        </p:spPr>
        <p:txBody>
          <a:bodyPr vert="horz" anchor="ct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2" name="标题占位符 21"/>
          <p:cNvSpPr>
            <a:spLocks noGrp="1"/>
          </p:cNvSpPr>
          <p:nvPr>
            <p:ph type="title"/>
          </p:nvPr>
        </p:nvSpPr>
        <p:spPr>
          <a:xfrm>
            <a:off x="609600" y="274638"/>
            <a:ext cx="9956800" cy="1143000"/>
          </a:xfrm>
          <a:prstGeom prst="rect">
            <a:avLst/>
          </a:prstGeom>
        </p:spPr>
        <p:txBody>
          <a:bodyPr vert="horz" anchor="b">
            <a:normAutofit/>
          </a:bodyPr>
          <a:lstStyle/>
          <a:p>
            <a:pPr fontAlgn="auto"/>
            <a:r>
              <a:rPr kumimoji="0" lang="zh-CN" altLang="en-US" strike="noStrike" noProof="1"/>
              <a:t>单击此处编辑母版标题样式</a:t>
            </a:r>
            <a:endParaRPr kumimoji="0" lang="en-US" strike="noStrike" noProof="1"/>
          </a:p>
        </p:txBody>
      </p:sp>
      <p:sp>
        <p:nvSpPr>
          <p:cNvPr id="3076" name="文本占位符 12"/>
          <p:cNvSpPr>
            <a:spLocks noGrp="1"/>
          </p:cNvSpPr>
          <p:nvPr>
            <p:ph type="body"/>
          </p:nvPr>
        </p:nvSpPr>
        <p:spPr>
          <a:xfrm>
            <a:off x="609600" y="1600200"/>
            <a:ext cx="9956800" cy="4873625"/>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4" name="日期占位符 13"/>
          <p:cNvSpPr>
            <a:spLocks noGrp="1"/>
          </p:cNvSpPr>
          <p:nvPr>
            <p:ph type="dt" sz="half" idx="2"/>
          </p:nvPr>
        </p:nvSpPr>
        <p:spPr>
          <a:xfrm rot="5400000">
            <a:off x="10454481" y="1018381"/>
            <a:ext cx="2011363" cy="511175"/>
          </a:xfrm>
          <a:prstGeom prst="rect">
            <a:avLst/>
          </a:prstGeom>
        </p:spPr>
        <p:txBody>
          <a:bodyPr vert="horz" anchor="ctr" anchorCtr="0"/>
          <a:lstStyle>
            <a:lvl1pPr algn="r"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fld id="{11DF6C85-580E-49AA-8C0F-7282E851D184}" type="datetimeFigureOut">
              <a:rPr kumimoji="0" lang="en-US" sz="1200" b="0" i="0" u="none" strike="noStrike" kern="1200" cap="none" spc="0" normalizeH="0" baseline="0" noProof="0" smtClean="0">
                <a:ln>
                  <a:noFill/>
                </a:ln>
                <a:solidFill>
                  <a:schemeClr val="tx2"/>
                </a:solidFill>
                <a:effectLst/>
                <a:uLnTx/>
                <a:uFillTx/>
                <a:latin typeface="Calibri" panose="020F0502020204030204" pitchFamily="34" charset="0"/>
                <a:ea typeface="宋体" panose="02010600030101010101" pitchFamily="2" charset="-122"/>
                <a:cs typeface="+mn-cs"/>
              </a:rPr>
            </a:fld>
            <a:endParaRPr kumimoji="0" 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3"/>
          </p:nvPr>
        </p:nvSpPr>
        <p:spPr>
          <a:xfrm rot="5400000">
            <a:off x="9853613" y="3675063"/>
            <a:ext cx="3200400" cy="488950"/>
          </a:xfrm>
          <a:prstGeom prst="rect">
            <a:avLst/>
          </a:prstGeom>
        </p:spPr>
        <p:txBody>
          <a:bodyPr vert="horz" anchor="ctr" anchorCtr="0"/>
          <a:lstStyle>
            <a:lvl1pPr algn="l" eaLnBrk="1" latinLnBrk="0" hangingPunct="1">
              <a:defRPr kumimoji="0" sz="1200">
                <a:solidFill>
                  <a:schemeClr val="tx2"/>
                </a:solidFill>
              </a:defRPr>
            </a:lvl1pPr>
          </a:lstStyle>
          <a:p>
            <a:pPr marL="0" marR="0" lvl="0" indent="0" algn="r" defTabSz="1219200" rtl="0" eaLnBrk="1" fontAlgn="base"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dirty="0">
              <a:ln>
                <a:noFill/>
              </a:ln>
              <a:solidFill>
                <a:schemeClr val="tx2">
                  <a:lumMod val="75000"/>
                  <a:lumOff val="25000"/>
                </a:schemeClr>
              </a:solidFill>
              <a:effectLst/>
              <a:uLnTx/>
              <a:uFillTx/>
              <a:latin typeface="Calibri" panose="020F0502020204030204" pitchFamily="34" charset="0"/>
              <a:ea typeface="宋体" panose="02010600030101010101" pitchFamily="2" charset="-122"/>
              <a:cs typeface="+mn-cs"/>
            </a:endParaRPr>
          </a:p>
        </p:txBody>
      </p:sp>
      <p:sp>
        <p:nvSpPr>
          <p:cNvPr id="7" name="直接连接符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80" name="直接连接符 8"/>
          <p:cNvSpPr/>
          <p:nvPr/>
        </p:nvSpPr>
        <p:spPr>
          <a:xfrm>
            <a:off x="11988800" y="0"/>
            <a:ext cx="0" cy="6858000"/>
          </a:xfrm>
          <a:prstGeom prst="line">
            <a:avLst/>
          </a:prstGeom>
          <a:ln w="19050" cap="flat" cmpd="sng">
            <a:solidFill>
              <a:schemeClr val="accent1"/>
            </a:solidFill>
            <a:prstDash val="solid"/>
            <a:round/>
            <a:headEnd type="none" w="med" len="med"/>
            <a:tailEnd type="none" w="med" len="med"/>
          </a:ln>
        </p:spPr>
      </p:sp>
      <p:sp>
        <p:nvSpPr>
          <p:cNvPr id="10" name="矩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82" name="直接连接符 10"/>
          <p:cNvSpPr/>
          <p:nvPr/>
        </p:nvSpPr>
        <p:spPr>
          <a:xfrm>
            <a:off x="11887200" y="0"/>
            <a:ext cx="0" cy="6858000"/>
          </a:xfrm>
          <a:prstGeom prst="line">
            <a:avLst/>
          </a:prstGeom>
          <a:ln w="9525" cap="flat" cmpd="sng">
            <a:solidFill>
              <a:schemeClr val="accent1"/>
            </a:solidFill>
            <a:prstDash val="solid"/>
            <a:round/>
            <a:headEnd type="none" w="med" len="med"/>
            <a:tailEnd type="none" w="med" len="med"/>
          </a:ln>
        </p:spPr>
      </p:sp>
      <p:sp>
        <p:nvSpPr>
          <p:cNvPr id="12" name="椭圆 11"/>
          <p:cNvSpPr/>
          <p:nvPr/>
        </p:nvSpPr>
        <p:spPr>
          <a:xfrm>
            <a:off x="10875963" y="5715000"/>
            <a:ext cx="730250"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92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23" name="灯片编号占位符 22"/>
          <p:cNvSpPr>
            <a:spLocks noGrp="1"/>
          </p:cNvSpPr>
          <p:nvPr>
            <p:ph type="sldNum" sz="quarter" idx="4"/>
          </p:nvPr>
        </p:nvSpPr>
        <p:spPr>
          <a:xfrm>
            <a:off x="10839450" y="5734050"/>
            <a:ext cx="812800" cy="520700"/>
          </a:xfrm>
          <a:prstGeom prst="rect">
            <a:avLst/>
          </a:prstGeom>
        </p:spPr>
        <p:txBody>
          <a:bodyPr vert="horz" anchor="ctr"/>
          <a:lstStyle>
            <a:lvl1pPr algn="ctr">
              <a:defRPr sz="1400" b="1">
                <a:solidFill>
                  <a:srgbClr val="FFFFFF"/>
                </a:solidFill>
              </a:defRPr>
            </a:lvl1pPr>
          </a:lstStyle>
          <a:p>
            <a:pPr lvl="0" eaLnBrk="1" fontAlgn="base" hangingPunct="1">
              <a:buNone/>
            </a:pPr>
            <a:fld id="{9A0DB2DC-4C9A-4742-B13C-FB6460FD3503}" type="slidenum">
              <a:rPr lang="en-US" altLang="zh-CN" strike="noStrike" noProof="1" dirty="0">
                <a:latin typeface="Calibri" panose="020F0502020204030204" pitchFamily="34" charset="0"/>
                <a:ea typeface="宋体" panose="02010600030101010101" pitchFamily="2" charset="-122"/>
                <a:cs typeface="+mn-cs"/>
              </a:rPr>
            </a:fld>
            <a:endParaRPr lang="en-US" altLang="zh-CN" strike="noStrike" noProof="1">
              <a:latin typeface="Calibri" panose="020F0502020204030204" pitchFamily="34" charset="0"/>
            </a:endParaRPr>
          </a:p>
        </p:txBody>
      </p:sp>
      <p:pic>
        <p:nvPicPr>
          <p:cNvPr id="3085" name="Picture 2"/>
          <p:cNvPicPr>
            <a:picLocks noChangeAspect="1"/>
          </p:cNvPicPr>
          <p:nvPr userDrawn="1"/>
        </p:nvPicPr>
        <p:blipFill>
          <a:blip r:embed="rId10"/>
          <a:srcRect t="16508" r="19279"/>
          <a:stretch>
            <a:fillRect/>
          </a:stretch>
        </p:blipFill>
        <p:spPr>
          <a:xfrm>
            <a:off x="6312015" y="0"/>
            <a:ext cx="5303837" cy="866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panose="05000000000000000000"/>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panose="05020102010507070707"/>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panose="05000000000000000000"/>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panose="05000000000000000000"/>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panose="05020102010507070707"/>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9.xml"/><Relationship Id="rId2" Type="http://schemas.openxmlformats.org/officeDocument/2006/relationships/image" Target="../media/image5.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image" Target="../media/image13.png"/></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9.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9.xml"/><Relationship Id="rId2" Type="http://schemas.openxmlformats.org/officeDocument/2006/relationships/image" Target="../media/image19.pn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41"/>
          <p:cNvSpPr/>
          <p:nvPr/>
        </p:nvSpPr>
        <p:spPr>
          <a:xfrm>
            <a:off x="6118225" y="1138238"/>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49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49"/>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任意多边形 43"/>
          <p:cNvSpPr/>
          <p:nvPr/>
        </p:nvSpPr>
        <p:spPr>
          <a:xfrm>
            <a:off x="6118225" y="3022600"/>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任意多边形 49"/>
          <p:cNvSpPr/>
          <p:nvPr/>
        </p:nvSpPr>
        <p:spPr>
          <a:xfrm>
            <a:off x="6118225" y="3965575"/>
            <a:ext cx="5245100" cy="831850"/>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71"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1" name="任意多边形 50"/>
          <p:cNvSpPr/>
          <p:nvPr/>
        </p:nvSpPr>
        <p:spPr>
          <a:xfrm>
            <a:off x="6118225" y="4906963"/>
            <a:ext cx="5245100" cy="833438"/>
          </a:xfrm>
          <a:custGeom>
            <a:avLst/>
            <a:gdLst>
              <a:gd name="connsiteX0" fmla="*/ 4829221 w 5245449"/>
              <a:gd name="connsiteY0" fmla="*/ 0 h 832457"/>
              <a:gd name="connsiteX1" fmla="*/ 4906100 w 5245449"/>
              <a:gd name="connsiteY1" fmla="*/ 31844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4"/>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任意多边形 42"/>
          <p:cNvSpPr/>
          <p:nvPr/>
        </p:nvSpPr>
        <p:spPr>
          <a:xfrm>
            <a:off x="6118225" y="2079625"/>
            <a:ext cx="5245100" cy="833438"/>
          </a:xfrm>
          <a:custGeom>
            <a:avLst/>
            <a:gdLst>
              <a:gd name="connsiteX0" fmla="*/ 4829221 w 5245449"/>
              <a:gd name="connsiteY0" fmla="*/ 0 h 832457"/>
              <a:gd name="connsiteX1" fmla="*/ 4906100 w 5245449"/>
              <a:gd name="connsiteY1" fmla="*/ 31843 h 832457"/>
              <a:gd name="connsiteX2" fmla="*/ 5213606 w 5245449"/>
              <a:gd name="connsiteY2" fmla="*/ 339350 h 832457"/>
              <a:gd name="connsiteX3" fmla="*/ 5213606 w 5245449"/>
              <a:gd name="connsiteY3" fmla="*/ 493107 h 832457"/>
              <a:gd name="connsiteX4" fmla="*/ 4906100 w 5245449"/>
              <a:gd name="connsiteY4" fmla="*/ 800613 h 832457"/>
              <a:gd name="connsiteX5" fmla="*/ 4829221 w 5245449"/>
              <a:gd name="connsiteY5" fmla="*/ 832457 h 832457"/>
              <a:gd name="connsiteX6" fmla="*/ 4824536 w 5245449"/>
              <a:gd name="connsiteY6" fmla="*/ 831545 h 832457"/>
              <a:gd name="connsiteX7" fmla="*/ 4824536 w 5245449"/>
              <a:gd name="connsiteY7" fmla="*/ 832028 h 832457"/>
              <a:gd name="connsiteX8" fmla="*/ 0 w 5245449"/>
              <a:gd name="connsiteY8" fmla="*/ 832028 h 832457"/>
              <a:gd name="connsiteX9" fmla="*/ 0 w 5245449"/>
              <a:gd name="connsiteY9" fmla="*/ 428 h 832457"/>
              <a:gd name="connsiteX10" fmla="*/ 4824536 w 5245449"/>
              <a:gd name="connsiteY10" fmla="*/ 428 h 832457"/>
              <a:gd name="connsiteX11" fmla="*/ 4824536 w 5245449"/>
              <a:gd name="connsiteY11" fmla="*/ 912 h 83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45449" h="832457">
                <a:moveTo>
                  <a:pt x="4829221" y="0"/>
                </a:moveTo>
                <a:cubicBezTo>
                  <a:pt x="4857045" y="0"/>
                  <a:pt x="4884869" y="10614"/>
                  <a:pt x="4906100" y="31843"/>
                </a:cubicBezTo>
                <a:lnTo>
                  <a:pt x="5213606" y="339350"/>
                </a:lnTo>
                <a:cubicBezTo>
                  <a:pt x="5256064" y="381809"/>
                  <a:pt x="5256064" y="450647"/>
                  <a:pt x="5213606" y="493107"/>
                </a:cubicBezTo>
                <a:lnTo>
                  <a:pt x="4906100" y="800613"/>
                </a:lnTo>
                <a:cubicBezTo>
                  <a:pt x="4884870" y="821842"/>
                  <a:pt x="4857046" y="832457"/>
                  <a:pt x="4829221" y="832457"/>
                </a:cubicBezTo>
                <a:lnTo>
                  <a:pt x="4824536" y="831545"/>
                </a:lnTo>
                <a:lnTo>
                  <a:pt x="4824536" y="832028"/>
                </a:lnTo>
                <a:lnTo>
                  <a:pt x="0" y="832028"/>
                </a:lnTo>
                <a:lnTo>
                  <a:pt x="0" y="428"/>
                </a:lnTo>
                <a:lnTo>
                  <a:pt x="4824536" y="428"/>
                </a:lnTo>
                <a:lnTo>
                  <a:pt x="4824536" y="912"/>
                </a:lnTo>
                <a:close/>
              </a:path>
            </a:pathLst>
          </a:custGeom>
          <a:solidFill>
            <a:srgbClr val="27B3C6"/>
          </a:solidFill>
          <a:ln w="1270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Rectangle 11"/>
          <p:cNvSpPr/>
          <p:nvPr/>
        </p:nvSpPr>
        <p:spPr>
          <a:xfrm>
            <a:off x="7343775" y="2224088"/>
            <a:ext cx="3360738" cy="523220"/>
          </a:xfrm>
          <a:prstGeom prst="rect">
            <a:avLst/>
          </a:prstGeom>
          <a:noFill/>
          <a:ln w="9525">
            <a:noFill/>
          </a:ln>
        </p:spPr>
        <p:txBody>
          <a:bodyPr anchor="t" anchorCtr="0">
            <a:spAutoFit/>
          </a:bodyPr>
          <a:lstStyle/>
          <a:p>
            <a:r>
              <a:rPr lang="en-US" altLang="en-US" sz="2800" b="1" dirty="0"/>
              <a:t>Flume</a:t>
            </a:r>
            <a:r>
              <a:rPr lang="zh-CN" altLang="en-US" sz="2800" b="1" dirty="0"/>
              <a:t>数据采集</a:t>
            </a:r>
            <a:endParaRPr lang="en-US" altLang="en-US" sz="2800" b="1" dirty="0"/>
          </a:p>
        </p:txBody>
      </p:sp>
      <p:sp>
        <p:nvSpPr>
          <p:cNvPr id="31" name="Rectangle 11"/>
          <p:cNvSpPr/>
          <p:nvPr/>
        </p:nvSpPr>
        <p:spPr>
          <a:xfrm>
            <a:off x="7310446" y="3143248"/>
            <a:ext cx="2638446" cy="523220"/>
          </a:xfrm>
          <a:prstGeom prst="rect">
            <a:avLst/>
          </a:prstGeom>
          <a:noFill/>
          <a:ln w="9525">
            <a:noFill/>
          </a:ln>
        </p:spPr>
        <p:txBody>
          <a:bodyPr wrap="square" anchor="t" anchorCtr="0">
            <a:spAutoFit/>
          </a:bodyPr>
          <a:lstStyle/>
          <a:p>
            <a:pPr algn="ctr"/>
            <a:r>
              <a:rPr lang="en-US" altLang="en-US" sz="2800" b="1" dirty="0"/>
              <a:t>Scribe</a:t>
            </a:r>
            <a:r>
              <a:rPr lang="zh-CN" altLang="en-US" sz="2800" b="1" dirty="0"/>
              <a:t>数据采集</a:t>
            </a:r>
            <a:endParaRPr lang="zh-CN" altLang="en-US" sz="2800" b="1" dirty="0"/>
          </a:p>
        </p:txBody>
      </p:sp>
      <p:sp>
        <p:nvSpPr>
          <p:cNvPr id="32" name="Rectangle 11"/>
          <p:cNvSpPr/>
          <p:nvPr/>
        </p:nvSpPr>
        <p:spPr>
          <a:xfrm>
            <a:off x="6600826" y="4110038"/>
            <a:ext cx="4710148" cy="523220"/>
          </a:xfrm>
          <a:prstGeom prst="rect">
            <a:avLst/>
          </a:prstGeom>
          <a:noFill/>
          <a:ln w="9525">
            <a:noFill/>
          </a:ln>
        </p:spPr>
        <p:txBody>
          <a:bodyPr wrap="square" anchor="t" anchorCtr="0">
            <a:spAutoFit/>
          </a:bodyPr>
          <a:lstStyle/>
          <a:p>
            <a:r>
              <a:rPr lang="en-US" altLang="en-US" sz="2800" b="1" dirty="0"/>
              <a:t>Event</a:t>
            </a:r>
            <a:r>
              <a:rPr lang="en-US" sz="2800" dirty="0"/>
              <a:t> </a:t>
            </a:r>
            <a:r>
              <a:rPr lang="en-US" altLang="en-US" sz="2800" b="1" dirty="0"/>
              <a:t>Log</a:t>
            </a:r>
            <a:r>
              <a:rPr lang="en-US" sz="2800" dirty="0"/>
              <a:t> </a:t>
            </a:r>
            <a:r>
              <a:rPr lang="en-US" altLang="en-US" sz="2800" b="1" dirty="0"/>
              <a:t>Analyzer</a:t>
            </a:r>
            <a:r>
              <a:rPr lang="zh-CN" altLang="en-US" sz="2800" b="1" dirty="0"/>
              <a:t>数据采集</a:t>
            </a:r>
            <a:endParaRPr lang="zh-CN" altLang="en-US" sz="2800" b="1" dirty="0"/>
          </a:p>
        </p:txBody>
      </p:sp>
      <p:sp>
        <p:nvSpPr>
          <p:cNvPr id="33" name="Rectangle 11"/>
          <p:cNvSpPr/>
          <p:nvPr/>
        </p:nvSpPr>
        <p:spPr>
          <a:xfrm>
            <a:off x="6596066" y="1282700"/>
            <a:ext cx="4108447" cy="523220"/>
          </a:xfrm>
          <a:prstGeom prst="rect">
            <a:avLst/>
          </a:prstGeom>
          <a:noFill/>
          <a:ln w="9525">
            <a:noFill/>
          </a:ln>
        </p:spPr>
        <p:txBody>
          <a:bodyPr wrap="square" anchor="t" anchorCtr="0">
            <a:spAutoFit/>
          </a:bodyPr>
          <a:lstStyle/>
          <a:p>
            <a:r>
              <a:rPr lang="zh-CN" altLang="en-US" sz="2800" b="1" dirty="0"/>
              <a:t>系统日志数据采集概述</a:t>
            </a:r>
            <a:endParaRPr lang="zh-CN" altLang="en-US" sz="2800" b="1" dirty="0"/>
          </a:p>
        </p:txBody>
      </p:sp>
      <p:sp>
        <p:nvSpPr>
          <p:cNvPr id="34" name="Rectangle 11"/>
          <p:cNvSpPr/>
          <p:nvPr/>
        </p:nvSpPr>
        <p:spPr>
          <a:xfrm>
            <a:off x="7032624" y="5051425"/>
            <a:ext cx="3921159" cy="523220"/>
          </a:xfrm>
          <a:prstGeom prst="rect">
            <a:avLst/>
          </a:prstGeom>
          <a:noFill/>
          <a:ln w="9525">
            <a:noFill/>
          </a:ln>
        </p:spPr>
        <p:txBody>
          <a:bodyPr wrap="square" anchor="t" anchorCtr="0">
            <a:spAutoFit/>
          </a:bodyPr>
          <a:lstStyle/>
          <a:p>
            <a:r>
              <a:rPr lang="en-US" altLang="en-US" sz="2800" b="1" dirty="0"/>
              <a:t>Log</a:t>
            </a:r>
            <a:r>
              <a:rPr lang="en-US" sz="2800" dirty="0"/>
              <a:t> </a:t>
            </a:r>
            <a:r>
              <a:rPr lang="en-US" altLang="en-US" sz="2800" b="1" dirty="0"/>
              <a:t>Parser</a:t>
            </a:r>
            <a:r>
              <a:rPr lang="zh-CN" altLang="en-US" sz="2800" b="1" dirty="0"/>
              <a:t>的数据采集</a:t>
            </a:r>
            <a:endParaRPr lang="zh-CN" altLang="en-US" sz="2800" b="1" dirty="0"/>
          </a:p>
        </p:txBody>
      </p:sp>
      <p:sp>
        <p:nvSpPr>
          <p:cNvPr id="35" name="任意多边形 34"/>
          <p:cNvSpPr/>
          <p:nvPr/>
        </p:nvSpPr>
        <p:spPr>
          <a:xfrm>
            <a:off x="5519738" y="1138238"/>
            <a:ext cx="1009650" cy="831850"/>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lang="en-US" altLang="zh-CN" sz="3800" b="1" noProof="1">
                <a:solidFill>
                  <a:srgbClr val="27B3C6"/>
                </a:solidFill>
                <a:latin typeface="微软雅黑" panose="020B0503020204020204" pitchFamily="34" charset="-122"/>
                <a:ea typeface="微软雅黑" panose="020B0503020204020204" pitchFamily="34" charset="-122"/>
              </a:rPr>
              <a:t>3</a:t>
            </a: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.1</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a:off x="5519738" y="2079625"/>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lang="en-US" altLang="zh-CN" sz="3800" b="1" noProof="1">
                <a:solidFill>
                  <a:srgbClr val="27B3C6"/>
                </a:solidFill>
                <a:latin typeface="微软雅黑" panose="020B0503020204020204" pitchFamily="34" charset="-122"/>
                <a:ea typeface="微软雅黑" panose="020B0503020204020204" pitchFamily="34" charset="-122"/>
              </a:rPr>
              <a:t>3</a:t>
            </a: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.2</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7" name="任意多边形 36"/>
          <p:cNvSpPr/>
          <p:nvPr/>
        </p:nvSpPr>
        <p:spPr>
          <a:xfrm>
            <a:off x="5519738" y="3022600"/>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lang="en-US" altLang="zh-CN" sz="3800" b="1" noProof="1">
                <a:solidFill>
                  <a:srgbClr val="27B3C6"/>
                </a:solidFill>
                <a:latin typeface="微软雅黑" panose="020B0503020204020204" pitchFamily="34" charset="-122"/>
                <a:ea typeface="微软雅黑" panose="020B0503020204020204" pitchFamily="34" charset="-122"/>
              </a:rPr>
              <a:t>3</a:t>
            </a: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.3</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8" name="任意多边形 37"/>
          <p:cNvSpPr/>
          <p:nvPr/>
        </p:nvSpPr>
        <p:spPr>
          <a:xfrm>
            <a:off x="5519738" y="3965575"/>
            <a:ext cx="1009650" cy="831850"/>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lang="en-US" altLang="zh-CN" sz="3800" b="1" noProof="1">
                <a:solidFill>
                  <a:srgbClr val="27B3C6"/>
                </a:solidFill>
                <a:latin typeface="微软雅黑" panose="020B0503020204020204" pitchFamily="34" charset="-122"/>
                <a:ea typeface="微软雅黑" panose="020B0503020204020204" pitchFamily="34" charset="-122"/>
              </a:rPr>
              <a:t>3</a:t>
            </a: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.4</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39" name="任意多边形 38"/>
          <p:cNvSpPr/>
          <p:nvPr/>
        </p:nvSpPr>
        <p:spPr>
          <a:xfrm>
            <a:off x="5519738" y="4906963"/>
            <a:ext cx="1009650" cy="833438"/>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rgbClr val="27B3C6"/>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marL="0" marR="0" lvl="0" indent="0" algn="ctr" defTabSz="1219200" rtl="0" eaLnBrk="1" fontAlgn="auto" latinLnBrk="0" hangingPunct="1">
              <a:lnSpc>
                <a:spcPct val="100000"/>
              </a:lnSpc>
              <a:spcBef>
                <a:spcPct val="0"/>
              </a:spcBef>
              <a:spcAft>
                <a:spcPct val="0"/>
              </a:spcAft>
              <a:buClrTx/>
              <a:buSzTx/>
              <a:buFontTx/>
              <a:buNone/>
              <a:defRPr/>
            </a:pPr>
            <a:r>
              <a:rPr lang="en-US" altLang="zh-CN" sz="3800" b="1" noProof="1">
                <a:solidFill>
                  <a:srgbClr val="27B3C6"/>
                </a:solidFill>
                <a:latin typeface="微软雅黑" panose="020B0503020204020204" pitchFamily="34" charset="-122"/>
                <a:ea typeface="微软雅黑" panose="020B0503020204020204" pitchFamily="34" charset="-122"/>
              </a:rPr>
              <a:t>3</a:t>
            </a:r>
            <a:r>
              <a:rPr kumimoji="0" lang="en-US" altLang="zh-CN"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rPr>
              <a:t>.5</a:t>
            </a:r>
            <a:endParaRPr kumimoji="0" lang="zh-CN" altLang="en-US" sz="3800" b="1" i="0" u="none" strike="noStrike" kern="1200" cap="none" spc="0" normalizeH="0" baseline="0" noProof="1">
              <a:ln>
                <a:noFill/>
              </a:ln>
              <a:solidFill>
                <a:srgbClr val="27B3C6"/>
              </a:solidFill>
              <a:effectLst/>
              <a:uLnTx/>
              <a:uFillTx/>
              <a:latin typeface="微软雅黑" panose="020B0503020204020204" pitchFamily="34" charset="-122"/>
              <a:ea typeface="微软雅黑" panose="020B0503020204020204" pitchFamily="34" charset="-122"/>
              <a:cs typeface="+mn-cs"/>
            </a:endParaRPr>
          </a:p>
        </p:txBody>
      </p:sp>
      <p:sp>
        <p:nvSpPr>
          <p:cNvPr id="175120" name="TextBox 1"/>
          <p:cNvSpPr txBox="1"/>
          <p:nvPr/>
        </p:nvSpPr>
        <p:spPr>
          <a:xfrm>
            <a:off x="263484" y="333036"/>
            <a:ext cx="6000792" cy="706755"/>
          </a:xfrm>
          <a:prstGeom prst="rect">
            <a:avLst/>
          </a:prstGeom>
          <a:noFill/>
          <a:ln w="9525">
            <a:noFill/>
          </a:ln>
        </p:spPr>
        <p:txBody>
          <a:bodyPr wrap="square" anchor="t" anchorCtr="0">
            <a:spAutoFit/>
          </a:bodyPr>
          <a:lstStyle/>
          <a:p>
            <a:r>
              <a:rPr sz="4000" b="1" dirty="0">
                <a:latin typeface="Calibri" panose="020F0502020204030204" pitchFamily="34" charset="0"/>
                <a:ea typeface="宋体" panose="02010600030101010101" pitchFamily="2" charset="-122"/>
              </a:rPr>
              <a:t>第3章</a:t>
            </a:r>
            <a:r>
              <a:rPr sz="4000" b="1" dirty="0"/>
              <a:t>系统日志数据采集</a:t>
            </a:r>
            <a:endParaRPr lang="zh-CN" altLang="en-US" sz="4000" b="1" dirty="0"/>
          </a:p>
        </p:txBody>
      </p:sp>
      <p:sp>
        <p:nvSpPr>
          <p:cNvPr id="3" name="TextBox 2"/>
          <p:cNvSpPr txBox="1"/>
          <p:nvPr/>
        </p:nvSpPr>
        <p:spPr>
          <a:xfrm>
            <a:off x="550863" y="1554163"/>
            <a:ext cx="4752975" cy="4278094"/>
          </a:xfrm>
          <a:prstGeom prst="rect">
            <a:avLst/>
          </a:prstGeom>
          <a:noFill/>
        </p:spPr>
        <p:txBody>
          <a:bodyPr wrap="square" rtlCol="0">
            <a:spAutoFit/>
          </a:bodyPr>
          <a:lstStyle/>
          <a:p>
            <a:pPr marR="0" defTabSz="1219200">
              <a:buClrTx/>
              <a:buSzTx/>
              <a:buFontTx/>
              <a:buNone/>
              <a:defRPr/>
            </a:pPr>
            <a:r>
              <a:rPr kumimoji="0" lang="zh-CN" altLang="en-US" sz="3200" kern="1200" cap="none" spc="0" normalizeH="0" baseline="0" noProof="0" dirty="0">
                <a:latin typeface="Calibri" panose="020F0502020204030204" pitchFamily="34" charset="0"/>
                <a:ea typeface="宋体" panose="02010600030101010101" pitchFamily="2" charset="-122"/>
                <a:cs typeface="+mn-cs"/>
              </a:rPr>
              <a:t>本章学习目标：</a:t>
            </a:r>
            <a:endParaRPr kumimoji="0" lang="en-US" altLang="zh-CN" sz="3200" kern="1200" cap="none" spc="0" normalizeH="0" baseline="0" noProof="0" dirty="0">
              <a:latin typeface="Calibri" panose="020F0502020204030204" pitchFamily="34" charset="0"/>
              <a:ea typeface="宋体" panose="02010600030101010101" pitchFamily="2" charset="-122"/>
              <a:cs typeface="+mn-cs"/>
            </a:endParaRPr>
          </a:p>
          <a:p>
            <a:pPr marL="342900" lvl="0" indent="-342900">
              <a:buFont typeface="Wingdings" panose="05000000000000000000" pitchFamily="2" charset="2"/>
              <a:buChar char="Ø"/>
              <a:defRPr/>
            </a:pPr>
            <a:r>
              <a:rPr lang="zh-CN" altLang="en-US" sz="3000" dirty="0"/>
              <a:t>了解系统日志数据概念、分类、采集方法等基础知识；</a:t>
            </a:r>
            <a:endParaRPr lang="en-US" altLang="zh-CN" sz="3000" dirty="0"/>
          </a:p>
          <a:p>
            <a:pPr marL="342900" lvl="0" indent="-342900">
              <a:buFont typeface="Wingdings" panose="05000000000000000000" pitchFamily="2" charset="2"/>
              <a:buChar char="Ø"/>
              <a:defRPr/>
            </a:pPr>
            <a:r>
              <a:rPr lang="zh-CN" altLang="en-US" sz="3000" dirty="0"/>
              <a:t>了解</a:t>
            </a:r>
            <a:r>
              <a:rPr lang="en-US" sz="3000" dirty="0"/>
              <a:t>Flume</a:t>
            </a:r>
            <a:r>
              <a:rPr lang="zh-CN" altLang="en-US" sz="3000" dirty="0"/>
              <a:t>、</a:t>
            </a:r>
            <a:r>
              <a:rPr lang="en-US" sz="3000" dirty="0" err="1"/>
              <a:t>Scibe</a:t>
            </a:r>
            <a:r>
              <a:rPr lang="zh-CN" altLang="en-US" sz="3000" dirty="0"/>
              <a:t>日志数据采集系统；</a:t>
            </a:r>
            <a:endParaRPr lang="en-US" altLang="zh-CN" sz="3000" dirty="0"/>
          </a:p>
          <a:p>
            <a:pPr marL="342900" indent="-342900">
              <a:buFont typeface="Wingdings" panose="05000000000000000000" pitchFamily="2" charset="2"/>
              <a:buChar char="Ø"/>
              <a:defRPr/>
            </a:pPr>
            <a:r>
              <a:rPr lang="zh-CN" altLang="en-US" sz="3000" dirty="0"/>
              <a:t>熟练掌握</a:t>
            </a:r>
            <a:r>
              <a:rPr lang="en-US" sz="3000" dirty="0" err="1"/>
              <a:t>EventLog</a:t>
            </a:r>
            <a:r>
              <a:rPr lang="en-US" sz="3000" dirty="0"/>
              <a:t> Analyzer</a:t>
            </a:r>
            <a:r>
              <a:rPr lang="zh-CN" altLang="en-US" sz="3000" dirty="0"/>
              <a:t>、</a:t>
            </a:r>
            <a:r>
              <a:rPr lang="en-US" sz="3000" dirty="0"/>
              <a:t>Log Parser</a:t>
            </a:r>
            <a:r>
              <a:rPr lang="zh-CN" altLang="en-US" sz="3000" dirty="0"/>
              <a:t>日志采集系统。</a:t>
            </a:r>
            <a:endParaRPr lang="zh-CN" altLang="en-US" sz="3000" dirty="0"/>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0-#ppt_w/2"/>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6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0-#ppt_w/2"/>
                                          </p:val>
                                        </p:tav>
                                        <p:tav tm="100000">
                                          <p:val>
                                            <p:strVal val="#ppt_x"/>
                                          </p:val>
                                        </p:tav>
                                      </p:tavLst>
                                    </p:anim>
                                    <p:anim calcmode="lin" valueType="num">
                                      <p:cBhvr>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9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0-#ppt_w/2"/>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20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ppt_x</p:attrName>
                                        </p:attrNameLst>
                                      </p:cBhvr>
                                      <p:tavLst>
                                        <p:tav tm="0">
                                          <p:val>
                                            <p:strVal val="0-#ppt_w/2"/>
                                          </p:val>
                                        </p:tav>
                                        <p:tav tm="100000">
                                          <p:val>
                                            <p:strVal val="#ppt_x"/>
                                          </p:val>
                                        </p:tav>
                                      </p:tavLst>
                                    </p:anim>
                                    <p:anim calcmode="lin" valueType="num">
                                      <p:cBhvr>
                                        <p:cTn id="24" dur="500" fill="hold"/>
                                        <p:tgtEl>
                                          <p:spTgt spid="3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1+#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ppt_x</p:attrName>
                                        </p:attrNameLst>
                                      </p:cBhvr>
                                      <p:tavLst>
                                        <p:tav tm="0">
                                          <p:val>
                                            <p:strVal val="1+#ppt_w/2"/>
                                          </p:val>
                                        </p:tav>
                                        <p:tav tm="100000">
                                          <p:val>
                                            <p:strVal val="#ppt_x"/>
                                          </p:val>
                                        </p:tav>
                                      </p:tavLst>
                                    </p:anim>
                                    <p:anim calcmode="lin" valueType="num">
                                      <p:cBhvr>
                                        <p:cTn id="32" dur="500" fill="hold"/>
                                        <p:tgtEl>
                                          <p:spTgt spid="4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3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ppt_x</p:attrName>
                                        </p:attrNameLst>
                                      </p:cBhvr>
                                      <p:tavLst>
                                        <p:tav tm="0">
                                          <p:val>
                                            <p:strVal val="1+#ppt_w/2"/>
                                          </p:val>
                                        </p:tav>
                                        <p:tav tm="100000">
                                          <p:val>
                                            <p:strVal val="#ppt_x"/>
                                          </p:val>
                                        </p:tav>
                                      </p:tavLst>
                                    </p:anim>
                                    <p:anim calcmode="lin" valueType="num">
                                      <p:cBhvr>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3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ppt_x</p:attrName>
                                        </p:attrNameLst>
                                      </p:cBhvr>
                                      <p:tavLst>
                                        <p:tav tm="0">
                                          <p:val>
                                            <p:strVal val="1+#ppt_w/2"/>
                                          </p:val>
                                        </p:tav>
                                        <p:tav tm="100000">
                                          <p:val>
                                            <p:strVal val="#ppt_x"/>
                                          </p:val>
                                        </p:tav>
                                      </p:tavLst>
                                    </p:anim>
                                    <p:anim calcmode="lin" valueType="num">
                                      <p:cBhvr>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60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ppt_x</p:attrName>
                                        </p:attrNameLst>
                                      </p:cBhvr>
                                      <p:tavLst>
                                        <p:tav tm="0">
                                          <p:val>
                                            <p:strVal val="1+#ppt_w/2"/>
                                          </p:val>
                                        </p:tav>
                                        <p:tav tm="100000">
                                          <p:val>
                                            <p:strVal val="#ppt_x"/>
                                          </p:val>
                                        </p:tav>
                                      </p:tavLst>
                                    </p:anim>
                                    <p:anim calcmode="lin" valueType="num">
                                      <p:cBhvr>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60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ppt_x</p:attrName>
                                        </p:attrNameLst>
                                      </p:cBhvr>
                                      <p:tavLst>
                                        <p:tav tm="0">
                                          <p:val>
                                            <p:strVal val="1+#ppt_w/2"/>
                                          </p:val>
                                        </p:tav>
                                        <p:tav tm="100000">
                                          <p:val>
                                            <p:strVal val="#ppt_x"/>
                                          </p:val>
                                        </p:tav>
                                      </p:tavLst>
                                    </p:anim>
                                    <p:anim calcmode="lin" valueType="num">
                                      <p:cBhvr>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ppt_x</p:attrName>
                                        </p:attrNameLst>
                                      </p:cBhvr>
                                      <p:tavLst>
                                        <p:tav tm="0">
                                          <p:val>
                                            <p:strVal val="1+#ppt_w/2"/>
                                          </p:val>
                                        </p:tav>
                                        <p:tav tm="100000">
                                          <p:val>
                                            <p:strVal val="#ppt_x"/>
                                          </p:val>
                                        </p:tav>
                                      </p:tavLst>
                                    </p:anim>
                                    <p:anim calcmode="lin" valueType="num">
                                      <p:cBhvr>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90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ppt_x</p:attrName>
                                        </p:attrNameLst>
                                      </p:cBhvr>
                                      <p:tavLst>
                                        <p:tav tm="0">
                                          <p:val>
                                            <p:strVal val="1+#ppt_w/2"/>
                                          </p:val>
                                        </p:tav>
                                        <p:tav tm="100000">
                                          <p:val>
                                            <p:strVal val="#ppt_x"/>
                                          </p:val>
                                        </p:tav>
                                      </p:tavLst>
                                    </p:anim>
                                    <p:anim calcmode="lin" valueType="num">
                                      <p:cBhvr>
                                        <p:cTn id="56" dur="500" fill="hold"/>
                                        <p:tgtEl>
                                          <p:spTgt spid="5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20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ppt_x</p:attrName>
                                        </p:attrNameLst>
                                      </p:cBhvr>
                                      <p:tavLst>
                                        <p:tav tm="0">
                                          <p:val>
                                            <p:strVal val="1+#ppt_w/2"/>
                                          </p:val>
                                        </p:tav>
                                        <p:tav tm="100000">
                                          <p:val>
                                            <p:strVal val="#ppt_x"/>
                                          </p:val>
                                        </p:tav>
                                      </p:tavLst>
                                    </p:anim>
                                    <p:anim calcmode="lin" valueType="num">
                                      <p:cBhvr>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20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ppt_x</p:attrName>
                                        </p:attrNameLst>
                                      </p:cBhvr>
                                      <p:tavLst>
                                        <p:tav tm="0">
                                          <p:val>
                                            <p:strVal val="1+#ppt_w/2"/>
                                          </p:val>
                                        </p:tav>
                                        <p:tav tm="100000">
                                          <p:val>
                                            <p:strVal val="#ppt_x"/>
                                          </p:val>
                                        </p:tav>
                                      </p:tavLst>
                                    </p:anim>
                                    <p:anim calcmode="lin" valueType="num">
                                      <p:cBhvr>
                                        <p:cTn id="64"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animBg="1"/>
      <p:bldP spid="36" grpId="0" animBg="1"/>
      <p:bldP spid="37" grpId="0" animBg="1"/>
      <p:bldP spid="38" grpId="0" animBg="1"/>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60350"/>
            <a:ext cx="572960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1055688" y="1053007"/>
            <a:ext cx="4516437" cy="4431983"/>
          </a:xfrm>
          <a:prstGeom prst="rect">
            <a:avLst/>
          </a:prstGeom>
          <a:noFill/>
          <a:ln w="9525">
            <a:noFill/>
          </a:ln>
        </p:spPr>
        <p:txBody>
          <a:bodyPr wrap="square" anchor="t" anchorCtr="0">
            <a:spAutoFit/>
          </a:bodyPr>
          <a:lstStyle/>
          <a:p>
            <a:r>
              <a:rPr lang="en-US" sz="3200" dirty="0"/>
              <a:t>3.1.2  </a:t>
            </a:r>
            <a:r>
              <a:rPr lang="zh-CN" altLang="en-US" sz="3200" dirty="0"/>
              <a:t>日志分析应用场景</a:t>
            </a:r>
            <a:endParaRPr lang="zh-CN" altLang="en-US" sz="3200" dirty="0"/>
          </a:p>
          <a:p>
            <a:endParaRPr lang="zh-CN" altLang="en-US" sz="3000" dirty="0"/>
          </a:p>
          <a:p>
            <a:r>
              <a:rPr lang="en-US" altLang="en-US" sz="3000" b="1" dirty="0">
                <a:solidFill>
                  <a:srgbClr val="15636D"/>
                </a:solidFill>
                <a:latin typeface="+mn-ea"/>
                <a:ea typeface="+mn-ea"/>
              </a:rPr>
              <a:t> </a:t>
            </a:r>
            <a:r>
              <a:rPr lang="en-US" altLang="en-US" sz="3200" b="1" dirty="0">
                <a:solidFill>
                  <a:srgbClr val="15636D"/>
                </a:solidFill>
                <a:latin typeface="+mn-ea"/>
                <a:ea typeface="+mn-ea"/>
              </a:rPr>
              <a:t>   </a:t>
            </a:r>
            <a:r>
              <a:rPr lang="en-US" altLang="en-US" sz="3200" b="1" dirty="0"/>
              <a:t>1.</a:t>
            </a:r>
            <a:r>
              <a:rPr lang="zh-CN" altLang="en-US" sz="3200" b="1" dirty="0"/>
              <a:t>完善和提升系统</a:t>
            </a:r>
            <a:endParaRPr lang="en-US" altLang="zh-CN" sz="3200" b="1" dirty="0"/>
          </a:p>
          <a:p>
            <a:endParaRPr lang="en-US" sz="3200" b="1" dirty="0"/>
          </a:p>
          <a:p>
            <a:r>
              <a:rPr lang="en-US" sz="3200" b="1" dirty="0"/>
              <a:t>    </a:t>
            </a:r>
            <a:r>
              <a:rPr lang="en-US" altLang="en-US" sz="3200" b="1" dirty="0">
                <a:solidFill>
                  <a:srgbClr val="FF0000"/>
                </a:solidFill>
                <a:latin typeface="+mn-ea"/>
                <a:ea typeface="+mn-ea"/>
              </a:rPr>
              <a:t>2.</a:t>
            </a:r>
            <a:r>
              <a:rPr lang="zh-CN" altLang="en-US" sz="3200" b="1" dirty="0">
                <a:solidFill>
                  <a:srgbClr val="FF0000"/>
                </a:solidFill>
                <a:latin typeface="+mn-ea"/>
                <a:ea typeface="+mn-ea"/>
              </a:rPr>
              <a:t>内容推荐</a:t>
            </a:r>
            <a:endParaRPr lang="zh-CN" altLang="en-US" sz="3200" b="1" dirty="0">
              <a:solidFill>
                <a:srgbClr val="15636D"/>
              </a:solidFill>
              <a:latin typeface="+mn-ea"/>
              <a:ea typeface="+mn-ea"/>
            </a:endParaRPr>
          </a:p>
          <a:p>
            <a:endParaRPr lang="en-US" sz="3000" b="1" dirty="0"/>
          </a:p>
          <a:p>
            <a:r>
              <a:rPr lang="en-US" sz="3000" b="1" dirty="0"/>
              <a:t>    </a:t>
            </a:r>
            <a:r>
              <a:rPr lang="en-US" sz="3200" b="1" dirty="0"/>
              <a:t>3.</a:t>
            </a:r>
            <a:r>
              <a:rPr lang="zh-CN" altLang="en-US" sz="3200" b="1" dirty="0"/>
              <a:t>系统审计</a:t>
            </a:r>
            <a:endParaRPr lang="zh-CN" altLang="en-US" sz="3200" dirty="0"/>
          </a:p>
          <a:p>
            <a:endParaRPr lang="en-US" altLang="zh-CN" sz="3000" dirty="0"/>
          </a:p>
          <a:p>
            <a:r>
              <a:rPr lang="en-US" sz="3200" b="1" dirty="0"/>
              <a:t>    4.</a:t>
            </a:r>
            <a:r>
              <a:rPr lang="zh-CN" altLang="en-US" sz="3200" b="1" dirty="0"/>
              <a:t>自动化操作和维护</a:t>
            </a:r>
            <a:endParaRPr lang="zh-CN" altLang="en-US" sz="32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6080125" y="1484630"/>
            <a:ext cx="4801870" cy="3322955"/>
          </a:xfrm>
          <a:prstGeom prst="rect">
            <a:avLst/>
          </a:prstGeom>
          <a:noFill/>
          <a:ln w="9525">
            <a:noFill/>
          </a:ln>
        </p:spPr>
        <p:txBody>
          <a:bodyPr wrap="square" anchor="t" anchorCtr="0">
            <a:spAutoFit/>
          </a:bodyPr>
          <a:lstStyle/>
          <a:p>
            <a:pPr>
              <a:lnSpc>
                <a:spcPct val="150000"/>
              </a:lnSpc>
            </a:pPr>
            <a:r>
              <a:rPr lang="en-US" altLang="zh-CN" sz="2800" dirty="0"/>
              <a:t>     </a:t>
            </a:r>
            <a:r>
              <a:rPr lang="zh-CN" altLang="en-US" sz="2800" dirty="0"/>
              <a:t>根据用户平时的阅读内容，收集相关日志并进行分析，通过完善算法，自动向用户推荐其感兴趣的内容，提高用户粘性。</a:t>
            </a:r>
            <a:endParaRPr lang="zh-CN" altLang="en-US"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78548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1055688" y="1053007"/>
            <a:ext cx="4516437" cy="4431983"/>
          </a:xfrm>
          <a:prstGeom prst="rect">
            <a:avLst/>
          </a:prstGeom>
          <a:noFill/>
          <a:ln w="9525">
            <a:noFill/>
          </a:ln>
        </p:spPr>
        <p:txBody>
          <a:bodyPr wrap="square" anchor="t" anchorCtr="0">
            <a:spAutoFit/>
          </a:bodyPr>
          <a:lstStyle/>
          <a:p>
            <a:r>
              <a:rPr lang="en-US" sz="3200" dirty="0"/>
              <a:t>3.1.2  </a:t>
            </a:r>
            <a:r>
              <a:rPr lang="zh-CN" altLang="en-US" sz="3200" dirty="0"/>
              <a:t>日志分析应用场景</a:t>
            </a:r>
            <a:endParaRPr lang="zh-CN" altLang="en-US" sz="3200" dirty="0"/>
          </a:p>
          <a:p>
            <a:endParaRPr lang="zh-CN" altLang="en-US" sz="3000" dirty="0"/>
          </a:p>
          <a:p>
            <a:r>
              <a:rPr lang="en-US" altLang="en-US" sz="3000" b="1" dirty="0">
                <a:solidFill>
                  <a:srgbClr val="15636D"/>
                </a:solidFill>
                <a:latin typeface="+mn-ea"/>
                <a:ea typeface="+mn-ea"/>
              </a:rPr>
              <a:t> </a:t>
            </a:r>
            <a:r>
              <a:rPr lang="en-US" altLang="en-US" sz="3200" b="1" dirty="0">
                <a:solidFill>
                  <a:srgbClr val="15636D"/>
                </a:solidFill>
                <a:latin typeface="+mn-ea"/>
                <a:ea typeface="+mn-ea"/>
              </a:rPr>
              <a:t>   </a:t>
            </a:r>
            <a:r>
              <a:rPr lang="en-US" altLang="en-US" sz="3200" b="1" dirty="0"/>
              <a:t>1.</a:t>
            </a:r>
            <a:r>
              <a:rPr lang="zh-CN" altLang="en-US" sz="3200" b="1" dirty="0"/>
              <a:t>完善和提升系统</a:t>
            </a:r>
            <a:endParaRPr lang="en-US" altLang="zh-CN" sz="3200" b="1" dirty="0"/>
          </a:p>
          <a:p>
            <a:endParaRPr lang="en-US" sz="3200" b="1" dirty="0"/>
          </a:p>
          <a:p>
            <a:r>
              <a:rPr lang="en-US" sz="3200" b="1" dirty="0"/>
              <a:t>    </a:t>
            </a:r>
            <a:r>
              <a:rPr lang="en-US" altLang="en-US" sz="3200" b="1" dirty="0"/>
              <a:t>2.</a:t>
            </a:r>
            <a:r>
              <a:rPr lang="zh-CN" altLang="en-US" sz="3200" b="1" dirty="0"/>
              <a:t>内容推荐</a:t>
            </a:r>
            <a:endParaRPr lang="zh-CN" altLang="en-US" sz="3200" b="1" dirty="0"/>
          </a:p>
          <a:p>
            <a:endParaRPr lang="en-US" sz="3000" b="1" dirty="0"/>
          </a:p>
          <a:p>
            <a:r>
              <a:rPr lang="en-US" sz="3000" b="1" dirty="0"/>
              <a:t>    </a:t>
            </a:r>
            <a:r>
              <a:rPr lang="en-US" altLang="en-US" sz="3200" b="1" dirty="0">
                <a:solidFill>
                  <a:srgbClr val="FF0000"/>
                </a:solidFill>
                <a:latin typeface="+mn-ea"/>
                <a:ea typeface="+mn-ea"/>
              </a:rPr>
              <a:t>3.</a:t>
            </a:r>
            <a:r>
              <a:rPr lang="zh-CN" altLang="en-US" sz="3200" b="1" dirty="0">
                <a:solidFill>
                  <a:srgbClr val="FF0000"/>
                </a:solidFill>
                <a:latin typeface="+mn-ea"/>
                <a:ea typeface="+mn-ea"/>
              </a:rPr>
              <a:t>系统审计</a:t>
            </a:r>
            <a:endParaRPr lang="zh-CN" altLang="en-US" sz="3200" b="1" dirty="0">
              <a:solidFill>
                <a:srgbClr val="15636D"/>
              </a:solidFill>
              <a:latin typeface="+mn-ea"/>
              <a:ea typeface="+mn-ea"/>
            </a:endParaRPr>
          </a:p>
          <a:p>
            <a:endParaRPr lang="en-US" altLang="zh-CN" sz="3000" dirty="0"/>
          </a:p>
          <a:p>
            <a:r>
              <a:rPr lang="en-US" sz="3200" b="1" dirty="0"/>
              <a:t>    4.</a:t>
            </a:r>
            <a:r>
              <a:rPr lang="zh-CN" altLang="en-US" sz="3200" b="1" dirty="0"/>
              <a:t>自动化操作和维护</a:t>
            </a:r>
            <a:endParaRPr lang="zh-CN" altLang="en-US" sz="32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6168073" y="1413167"/>
            <a:ext cx="5072098" cy="3752215"/>
          </a:xfrm>
          <a:prstGeom prst="rect">
            <a:avLst/>
          </a:prstGeom>
          <a:noFill/>
          <a:ln w="9525">
            <a:noFill/>
          </a:ln>
        </p:spPr>
        <p:txBody>
          <a:bodyPr wrap="square" anchor="t" anchorCtr="0">
            <a:spAutoFit/>
          </a:bodyPr>
          <a:lstStyle/>
          <a:p>
            <a:pPr>
              <a:lnSpc>
                <a:spcPct val="170000"/>
              </a:lnSpc>
            </a:pPr>
            <a:r>
              <a:rPr lang="en-US" altLang="zh-CN" sz="2800" dirty="0"/>
              <a:t>     </a:t>
            </a:r>
            <a:r>
              <a:rPr lang="zh-CN" altLang="en-US" sz="2800" dirty="0"/>
              <a:t>对于企业（商业）公司为用户提供的系统，收集日常操作日志和业务变更日志有利于备查，并提供了相关的安全审计功能。</a:t>
            </a:r>
            <a:endParaRPr lang="zh-CN" altLang="en-US"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71754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983298" y="1053007"/>
            <a:ext cx="4516437" cy="4431983"/>
          </a:xfrm>
          <a:prstGeom prst="rect">
            <a:avLst/>
          </a:prstGeom>
          <a:noFill/>
          <a:ln w="9525">
            <a:noFill/>
          </a:ln>
        </p:spPr>
        <p:txBody>
          <a:bodyPr wrap="square" anchor="t" anchorCtr="0">
            <a:spAutoFit/>
          </a:bodyPr>
          <a:lstStyle/>
          <a:p>
            <a:r>
              <a:rPr lang="en-US" sz="3200" dirty="0"/>
              <a:t>3.1.2  </a:t>
            </a:r>
            <a:r>
              <a:rPr lang="zh-CN" altLang="en-US" sz="3200" dirty="0"/>
              <a:t>日志分析应用场景</a:t>
            </a:r>
            <a:endParaRPr lang="zh-CN" altLang="en-US" sz="3200" dirty="0"/>
          </a:p>
          <a:p>
            <a:endParaRPr lang="zh-CN" altLang="en-US" sz="3000" dirty="0"/>
          </a:p>
          <a:p>
            <a:r>
              <a:rPr lang="en-US" altLang="en-US" sz="3000" b="1" dirty="0">
                <a:solidFill>
                  <a:srgbClr val="15636D"/>
                </a:solidFill>
                <a:latin typeface="+mn-ea"/>
                <a:ea typeface="+mn-ea"/>
              </a:rPr>
              <a:t> </a:t>
            </a:r>
            <a:r>
              <a:rPr lang="en-US" altLang="en-US" sz="3200" b="1" dirty="0">
                <a:solidFill>
                  <a:srgbClr val="15636D"/>
                </a:solidFill>
                <a:latin typeface="+mn-ea"/>
                <a:ea typeface="+mn-ea"/>
              </a:rPr>
              <a:t>   </a:t>
            </a:r>
            <a:r>
              <a:rPr lang="en-US" altLang="en-US" sz="3200" b="1" dirty="0"/>
              <a:t>1.</a:t>
            </a:r>
            <a:r>
              <a:rPr lang="zh-CN" altLang="en-US" sz="3200" b="1" dirty="0"/>
              <a:t>完善和提升系统</a:t>
            </a:r>
            <a:endParaRPr lang="en-US" altLang="zh-CN" sz="3200" b="1" dirty="0"/>
          </a:p>
          <a:p>
            <a:endParaRPr lang="en-US" sz="3200" b="1" dirty="0"/>
          </a:p>
          <a:p>
            <a:r>
              <a:rPr lang="en-US" sz="3200" b="1" dirty="0"/>
              <a:t>    </a:t>
            </a:r>
            <a:r>
              <a:rPr lang="en-US" altLang="en-US" sz="3200" b="1" dirty="0"/>
              <a:t>2.</a:t>
            </a:r>
            <a:r>
              <a:rPr lang="zh-CN" altLang="en-US" sz="3200" b="1" dirty="0"/>
              <a:t>内容推荐</a:t>
            </a:r>
            <a:endParaRPr lang="zh-CN" altLang="en-US" sz="3200" b="1" dirty="0"/>
          </a:p>
          <a:p>
            <a:endParaRPr lang="en-US" sz="3000" b="1" dirty="0"/>
          </a:p>
          <a:p>
            <a:r>
              <a:rPr lang="en-US" altLang="en-US" sz="3200" b="1" dirty="0"/>
              <a:t>    3.</a:t>
            </a:r>
            <a:r>
              <a:rPr lang="zh-CN" altLang="en-US" sz="3200" b="1" dirty="0"/>
              <a:t>系统审计</a:t>
            </a:r>
            <a:endParaRPr lang="zh-CN" altLang="en-US" sz="3200" b="1" dirty="0"/>
          </a:p>
          <a:p>
            <a:endParaRPr lang="en-US" altLang="zh-CN" sz="3000" dirty="0"/>
          </a:p>
          <a:p>
            <a:r>
              <a:rPr lang="en-US" sz="3200" b="1" dirty="0"/>
              <a:t>    </a:t>
            </a:r>
            <a:r>
              <a:rPr lang="en-US" altLang="en-US" sz="3200" b="1" dirty="0">
                <a:solidFill>
                  <a:srgbClr val="FF0000"/>
                </a:solidFill>
                <a:latin typeface="+mn-ea"/>
                <a:ea typeface="+mn-ea"/>
              </a:rPr>
              <a:t>4.</a:t>
            </a:r>
            <a:r>
              <a:rPr lang="zh-CN" altLang="en-US" sz="3200" b="1" dirty="0">
                <a:solidFill>
                  <a:srgbClr val="FF0000"/>
                </a:solidFill>
                <a:latin typeface="+mn-ea"/>
                <a:ea typeface="+mn-ea"/>
              </a:rPr>
              <a:t>自动化操作和维护</a:t>
            </a:r>
            <a:endParaRPr lang="zh-CN" altLang="en-US" sz="3200" b="1" dirty="0">
              <a:solidFill>
                <a:srgbClr val="FF0000"/>
              </a:solidFill>
              <a:latin typeface="+mn-ea"/>
              <a:ea typeface="+mn-ea"/>
            </a:endParaRPr>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5862320" y="928370"/>
            <a:ext cx="5600065" cy="5262245"/>
          </a:xfrm>
          <a:prstGeom prst="rect">
            <a:avLst/>
          </a:prstGeom>
          <a:noFill/>
          <a:ln w="9525">
            <a:noFill/>
          </a:ln>
        </p:spPr>
        <p:txBody>
          <a:bodyPr wrap="square" anchor="t" anchorCtr="0">
            <a:spAutoFit/>
          </a:bodyPr>
          <a:lstStyle/>
          <a:p>
            <a:pPr>
              <a:lnSpc>
                <a:spcPct val="150000"/>
              </a:lnSpc>
            </a:pPr>
            <a:r>
              <a:rPr lang="en-US" altLang="zh-CN" sz="2800" dirty="0"/>
              <a:t>    </a:t>
            </a:r>
            <a:r>
              <a:rPr lang="zh-CN" altLang="en-US" sz="2800" dirty="0"/>
              <a:t>场景化服务架构的系统或平台，在运维上需要很高的投入。自动化部署和运维，可以从很大程度上减轻运维的工作量。</a:t>
            </a:r>
            <a:endParaRPr lang="en-US" altLang="zh-CN" sz="2800" dirty="0"/>
          </a:p>
          <a:p>
            <a:pPr>
              <a:lnSpc>
                <a:spcPct val="150000"/>
              </a:lnSpc>
            </a:pPr>
            <a:r>
              <a:rPr lang="en-US" altLang="zh-CN" sz="2800" dirty="0"/>
              <a:t>    </a:t>
            </a:r>
            <a:r>
              <a:rPr lang="zh-CN" altLang="en-US" sz="2800" dirty="0"/>
              <a:t>针对系统运行环境日志进行自动采集和分析，根据预定规则可以实现服务器资源的预警和动态分配，有利于快速定位和故障排除。</a:t>
            </a:r>
            <a:endParaRPr lang="zh-CN" altLang="en-US"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321945"/>
            <a:ext cx="566864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904240" y="1042035"/>
            <a:ext cx="9923780" cy="4549775"/>
          </a:xfrm>
          <a:prstGeom prst="rect">
            <a:avLst/>
          </a:prstGeom>
          <a:noFill/>
          <a:ln w="9525">
            <a:noFill/>
          </a:ln>
        </p:spPr>
        <p:txBody>
          <a:bodyPr wrap="square" anchor="t" anchorCtr="0">
            <a:spAutoFit/>
          </a:bodyPr>
          <a:lstStyle/>
          <a:p>
            <a:pPr>
              <a:lnSpc>
                <a:spcPct val="180000"/>
              </a:lnSpc>
            </a:pPr>
            <a:r>
              <a:rPr lang="en-US" sz="3200" b="1" dirty="0"/>
              <a:t>3.1.3  </a:t>
            </a:r>
            <a:r>
              <a:rPr lang="zh-CN" altLang="en-US" sz="3200" b="1" dirty="0"/>
              <a:t>系统日志收集方法</a:t>
            </a:r>
            <a:endParaRPr lang="zh-CN" altLang="en-US" sz="3200" dirty="0"/>
          </a:p>
          <a:p>
            <a:pPr>
              <a:lnSpc>
                <a:spcPct val="180000"/>
              </a:lnSpc>
            </a:pPr>
            <a:r>
              <a:rPr lang="en-US" sz="3000" b="1" dirty="0"/>
              <a:t>1.Web API</a:t>
            </a:r>
            <a:r>
              <a:rPr lang="zh-CN" altLang="en-US" sz="3000" b="1" dirty="0"/>
              <a:t>模式</a:t>
            </a:r>
            <a:endParaRPr lang="zh-CN" altLang="en-US" sz="3000" dirty="0"/>
          </a:p>
          <a:p>
            <a:pPr>
              <a:lnSpc>
                <a:spcPct val="180000"/>
              </a:lnSpc>
            </a:pPr>
            <a:r>
              <a:rPr lang="en-US" altLang="zh-CN" sz="2800" dirty="0"/>
              <a:t>    </a:t>
            </a:r>
            <a:r>
              <a:rPr lang="zh-CN" altLang="en-US" sz="2800" dirty="0"/>
              <a:t>日志数据以基于</a:t>
            </a:r>
            <a:r>
              <a:rPr lang="en-US" sz="2800" dirty="0"/>
              <a:t>http</a:t>
            </a:r>
            <a:r>
              <a:rPr lang="zh-CN" altLang="en-US" sz="2800" dirty="0"/>
              <a:t>协议的</a:t>
            </a:r>
            <a:r>
              <a:rPr lang="en-US" sz="2800" dirty="0"/>
              <a:t>restful</a:t>
            </a:r>
            <a:r>
              <a:rPr lang="zh-CN" altLang="en-US" sz="2800" dirty="0"/>
              <a:t>模式采集，并发送到消息队列。主要用于提供移动端、微信公众号和少量日志采集，可与</a:t>
            </a:r>
            <a:r>
              <a:rPr lang="en-US" sz="2800" dirty="0"/>
              <a:t>.NET</a:t>
            </a:r>
            <a:r>
              <a:rPr lang="zh-CN" altLang="en-US" sz="2800" dirty="0"/>
              <a:t>分布式系统上的</a:t>
            </a:r>
            <a:r>
              <a:rPr lang="en-US" sz="2800" dirty="0"/>
              <a:t>“API</a:t>
            </a:r>
            <a:r>
              <a:rPr lang="zh-CN" altLang="en-US" sz="2800" dirty="0"/>
              <a:t>网关</a:t>
            </a:r>
            <a:r>
              <a:rPr lang="en-US" sz="2800" dirty="0"/>
              <a:t>”</a:t>
            </a:r>
            <a:r>
              <a:rPr lang="zh-CN" altLang="en-US" sz="2800" dirty="0"/>
              <a:t>结合使用。</a:t>
            </a:r>
            <a:endParaRPr lang="zh-CN" altLang="en-US" sz="2700" dirty="0"/>
          </a:p>
          <a:p>
            <a:endParaRPr lang="zh-CN" altLang="en-US" sz="2700" b="1" dirty="0">
              <a:solidFill>
                <a:srgbClr val="15636D"/>
              </a:solidFill>
              <a:latin typeface="+mn-ea"/>
              <a:ea typeface="+mn-ea"/>
            </a:endParaRPr>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2" name="文本框 1"/>
          <p:cNvSpPr txBox="1"/>
          <p:nvPr/>
        </p:nvSpPr>
        <p:spPr>
          <a:xfrm>
            <a:off x="10035540" y="5987415"/>
            <a:ext cx="309880" cy="460375"/>
          </a:xfrm>
          <a:prstGeom prst="rect">
            <a:avLst/>
          </a:prstGeom>
          <a:noFill/>
        </p:spPr>
        <p:txBody>
          <a:bodyPr wrap="none" rtlCol="0">
            <a:spAutoFit/>
          </a:bodyPr>
          <a:p>
            <a:endParaRPr lang="zh-CN" altLang="en-US"/>
          </a:p>
        </p:txBody>
      </p:sp>
    </p:spTree>
  </p:cSld>
  <p:clrMapOvr>
    <a:masterClrMapping/>
  </p:clrMapOvr>
  <p:transition spd="slow" advTm="300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321945"/>
            <a:ext cx="566864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898525" y="1042035"/>
            <a:ext cx="10190480" cy="5334000"/>
          </a:xfrm>
          <a:prstGeom prst="rect">
            <a:avLst/>
          </a:prstGeom>
          <a:noFill/>
          <a:ln w="9525">
            <a:noFill/>
          </a:ln>
        </p:spPr>
        <p:txBody>
          <a:bodyPr wrap="square" anchor="t" anchorCtr="0">
            <a:spAutoFit/>
          </a:bodyPr>
          <a:lstStyle/>
          <a:p>
            <a:pPr>
              <a:lnSpc>
                <a:spcPct val="120000"/>
              </a:lnSpc>
            </a:pPr>
            <a:r>
              <a:rPr lang="en-US" sz="3000" b="1" dirty="0"/>
              <a:t>2.</a:t>
            </a:r>
            <a:r>
              <a:rPr lang="zh-CN" altLang="en-US" sz="3000" b="1" dirty="0"/>
              <a:t>服务代理模式</a:t>
            </a:r>
            <a:endParaRPr lang="zh-CN" altLang="en-US" sz="2800" dirty="0"/>
          </a:p>
          <a:p>
            <a:pPr>
              <a:lnSpc>
                <a:spcPct val="120000"/>
              </a:lnSpc>
            </a:pPr>
            <a:r>
              <a:rPr lang="en-US" altLang="zh-CN" sz="2800" dirty="0"/>
              <a:t>     </a:t>
            </a:r>
            <a:r>
              <a:rPr lang="zh-CN" altLang="en-US" sz="2800" dirty="0"/>
              <a:t>根据日志组件和消息队列客户端驱动程序，将其封装为日志服务代理，提供方便统一的使用界面。支持日志在本地和在线实时发送到消息，其中日志发送到本地可以结合第三种方式完成应用功能日志采集的功能。</a:t>
            </a:r>
            <a:endParaRPr lang="zh-CN" altLang="en-US" sz="2700" dirty="0"/>
          </a:p>
          <a:p>
            <a:pPr>
              <a:lnSpc>
                <a:spcPct val="120000"/>
              </a:lnSpc>
            </a:pPr>
            <a:r>
              <a:rPr lang="en-US" sz="3000" b="1" dirty="0"/>
              <a:t>3.LC</a:t>
            </a:r>
            <a:r>
              <a:rPr lang="zh-CN" altLang="en-US" sz="3000" b="1" dirty="0"/>
              <a:t>（</a:t>
            </a:r>
            <a:r>
              <a:rPr lang="en-US" altLang="zh-CN" sz="3000" b="0" i="0" dirty="0">
                <a:solidFill>
                  <a:srgbClr val="333333"/>
                </a:solidFill>
                <a:effectLst/>
                <a:latin typeface="微软雅黑" panose="020B0503020204020204" pitchFamily="34" charset="-122"/>
                <a:ea typeface="微软雅黑" panose="020B0503020204020204" pitchFamily="34" charset="-122"/>
              </a:rPr>
              <a:t>Log Collection</a:t>
            </a:r>
            <a:r>
              <a:rPr lang="zh-CN" altLang="en-US" sz="3000" b="1" dirty="0"/>
              <a:t>）客户端模式</a:t>
            </a:r>
            <a:endParaRPr lang="zh-CN" altLang="en-US" sz="3000" dirty="0"/>
          </a:p>
          <a:p>
            <a:pPr>
              <a:lnSpc>
                <a:spcPct val="120000"/>
              </a:lnSpc>
            </a:pPr>
            <a:r>
              <a:rPr lang="en-US" altLang="zh-CN" sz="2800" dirty="0"/>
              <a:t>      </a:t>
            </a:r>
            <a:r>
              <a:rPr lang="zh-CN" altLang="en-US" sz="2800" dirty="0"/>
              <a:t>实现客户端批量抓取日志数据，并将其发送到</a:t>
            </a:r>
            <a:r>
              <a:rPr lang="en-US" sz="2800" dirty="0"/>
              <a:t>LC</a:t>
            </a:r>
            <a:r>
              <a:rPr lang="zh-CN" altLang="en-US" sz="2800" dirty="0"/>
              <a:t>服务器。</a:t>
            </a:r>
            <a:r>
              <a:rPr lang="en-US" sz="2800" dirty="0"/>
              <a:t>LC Client</a:t>
            </a:r>
            <a:r>
              <a:rPr lang="zh-CN" altLang="en-US" sz="2800" dirty="0"/>
              <a:t>客户端基于</a:t>
            </a:r>
            <a:r>
              <a:rPr lang="en-US" sz="2800" dirty="0"/>
              <a:t>TCP</a:t>
            </a:r>
            <a:r>
              <a:rPr lang="zh-CN" altLang="en-US" sz="2800" dirty="0"/>
              <a:t>协议与</a:t>
            </a:r>
            <a:r>
              <a:rPr lang="en-US" sz="2800" dirty="0"/>
              <a:t>LC Server</a:t>
            </a:r>
            <a:r>
              <a:rPr lang="zh-CN" altLang="en-US" sz="2800" dirty="0"/>
              <a:t>服务器通信，基于</a:t>
            </a:r>
            <a:r>
              <a:rPr lang="en-US" sz="2800" dirty="0"/>
              <a:t>NIO</a:t>
            </a:r>
            <a:r>
              <a:rPr lang="en-US" altLang="zh-CN" sz="2800" b="0" i="0" dirty="0">
                <a:solidFill>
                  <a:srgbClr val="159957"/>
                </a:solidFill>
                <a:effectLst/>
                <a:latin typeface="-apple-system"/>
              </a:rPr>
              <a:t> (Non-Blocking I/O)</a:t>
            </a:r>
            <a:r>
              <a:rPr lang="zh-CN" altLang="en-US" sz="2800" dirty="0"/>
              <a:t>框架构建，可以支持高并发处理能力。随后，</a:t>
            </a:r>
            <a:r>
              <a:rPr lang="en-US" sz="2800" dirty="0"/>
              <a:t>LC</a:t>
            </a:r>
            <a:r>
              <a:rPr lang="zh-CN" altLang="en-US" sz="2800" dirty="0"/>
              <a:t>服务器将日志数据写入文件。</a:t>
            </a:r>
            <a:endParaRPr lang="zh-CN" altLang="en-US" sz="2800" b="1" dirty="0">
              <a:solidFill>
                <a:srgbClr val="15636D"/>
              </a:solidFill>
              <a:latin typeface="+mn-ea"/>
              <a:ea typeface="+mn-ea"/>
            </a:endParaRPr>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95910"/>
            <a:ext cx="570420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839434" y="1679881"/>
            <a:ext cx="10287072" cy="4742815"/>
          </a:xfrm>
          <a:prstGeom prst="rect">
            <a:avLst/>
          </a:prstGeom>
          <a:noFill/>
          <a:ln w="9525">
            <a:noFill/>
          </a:ln>
        </p:spPr>
        <p:txBody>
          <a:bodyPr wrap="square" anchor="t" anchorCtr="0">
            <a:spAutoFit/>
          </a:bodyPr>
          <a:lstStyle/>
          <a:p>
            <a:pPr>
              <a:lnSpc>
                <a:spcPct val="120000"/>
              </a:lnSpc>
              <a:buClr>
                <a:schemeClr val="accent1"/>
              </a:buClr>
              <a:buFont typeface="Wingdings" panose="05000000000000000000" pitchFamily="2" charset="2"/>
              <a:buChar char="l"/>
            </a:pPr>
            <a:r>
              <a:rPr lang="en-US" sz="2800" dirty="0"/>
              <a:t>Flume</a:t>
            </a:r>
            <a:r>
              <a:rPr lang="zh-CN" altLang="en-US" sz="2800" dirty="0"/>
              <a:t>（</a:t>
            </a:r>
            <a:r>
              <a:rPr lang="zh-CN" altLang="en-US" sz="2800" b="0" i="0" dirty="0">
                <a:solidFill>
                  <a:srgbClr val="000000"/>
                </a:solidFill>
                <a:effectLst/>
                <a:latin typeface="Arial" panose="020B0604020202020204" pitchFamily="34" charset="0"/>
              </a:rPr>
              <a:t>水槽</a:t>
            </a:r>
            <a:r>
              <a:rPr lang="zh-CN" altLang="en-US" sz="2800" dirty="0"/>
              <a:t>）最初是</a:t>
            </a:r>
            <a:r>
              <a:rPr lang="en-US" sz="2800" dirty="0"/>
              <a:t>Cloudera</a:t>
            </a:r>
            <a:r>
              <a:rPr lang="zh-CN" altLang="en-US" sz="2800" dirty="0"/>
              <a:t>（</a:t>
            </a:r>
            <a:r>
              <a:rPr lang="zh-CN" altLang="en-US" sz="2800" b="0" i="0" dirty="0">
                <a:solidFill>
                  <a:srgbClr val="333333"/>
                </a:solidFill>
                <a:effectLst/>
                <a:latin typeface="微软雅黑" panose="020B0503020204020204" pitchFamily="34" charset="-122"/>
                <a:ea typeface="微软雅黑" panose="020B0503020204020204" pitchFamily="34" charset="-122"/>
              </a:rPr>
              <a:t>克劳德拉</a:t>
            </a:r>
            <a:r>
              <a:rPr lang="zh-CN" altLang="en-US" sz="2800" dirty="0"/>
              <a:t>）公司提供的一个高可用、可靠、分布式的收集、聚合和传输海量日志的工具，Flume-</a:t>
            </a:r>
            <a:r>
              <a:rPr lang="en-US" altLang="zh-CN" sz="2800" dirty="0"/>
              <a:t>og</a:t>
            </a:r>
            <a:r>
              <a:rPr lang="zh-CN" altLang="en-US" sz="2800" dirty="0"/>
              <a:t>（原代），存在一些</a:t>
            </a:r>
            <a:r>
              <a:rPr lang="zh-CN" altLang="en-US" sz="2800" dirty="0"/>
              <a:t>缺陷。</a:t>
            </a:r>
            <a:endParaRPr lang="zh-CN" altLang="en-US" sz="2800" dirty="0"/>
          </a:p>
          <a:p>
            <a:pPr>
              <a:lnSpc>
                <a:spcPct val="120000"/>
              </a:lnSpc>
              <a:buClr>
                <a:schemeClr val="accent1"/>
              </a:buClr>
              <a:buFont typeface="Wingdings" panose="05000000000000000000" pitchFamily="2" charset="2"/>
              <a:buChar char="l"/>
            </a:pPr>
            <a:r>
              <a:rPr lang="zh-CN" altLang="en-US" sz="2800" dirty="0">
                <a:sym typeface="+mn-ea"/>
              </a:rPr>
              <a:t>后被Apache接纳</a:t>
            </a:r>
            <a:r>
              <a:rPr lang="zh-CN" altLang="en-US" sz="2800" dirty="0"/>
              <a:t>Flume，开发人员对Cloudera Flume的代码进行了重构，对Flume的功能进行了补充和加强，并将其更名为Apache Flume，于是有了Flume-ng。</a:t>
            </a:r>
            <a:endParaRPr lang="zh-CN" altLang="en-US" sz="2800" dirty="0"/>
          </a:p>
          <a:p>
            <a:pPr>
              <a:lnSpc>
                <a:spcPct val="120000"/>
              </a:lnSpc>
              <a:buClr>
                <a:schemeClr val="accent1"/>
              </a:buClr>
              <a:buFont typeface="Wingdings" panose="05000000000000000000" pitchFamily="2" charset="2"/>
              <a:buChar char="l"/>
            </a:pPr>
            <a:r>
              <a:rPr lang="en-US" sz="2800" dirty="0"/>
              <a:t>Flume</a:t>
            </a:r>
            <a:r>
              <a:rPr lang="zh-CN" altLang="en-US" sz="2800" dirty="0"/>
              <a:t>支持在日志系统中定制各种数据发送规则，用来采集数据；</a:t>
            </a:r>
            <a:endParaRPr lang="en-US" altLang="zh-CN" sz="2800" dirty="0"/>
          </a:p>
          <a:p>
            <a:pPr>
              <a:lnSpc>
                <a:spcPct val="120000"/>
              </a:lnSpc>
              <a:buClr>
                <a:schemeClr val="accent1"/>
              </a:buClr>
              <a:buFont typeface="Wingdings" panose="05000000000000000000" pitchFamily="2" charset="2"/>
              <a:buChar char="l"/>
            </a:pPr>
            <a:r>
              <a:rPr lang="en-US" sz="2800" dirty="0"/>
              <a:t>Flume</a:t>
            </a:r>
            <a:r>
              <a:rPr lang="zh-CN" altLang="en-US" sz="2800" dirty="0"/>
              <a:t>提供了简单处理数据并将其写入各种存储格式（可定制）的能力。</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1" name="TextBox 1"/>
          <p:cNvSpPr txBox="1"/>
          <p:nvPr/>
        </p:nvSpPr>
        <p:spPr>
          <a:xfrm>
            <a:off x="767677" y="1052814"/>
            <a:ext cx="5026023" cy="645160"/>
          </a:xfrm>
          <a:prstGeom prst="rect">
            <a:avLst/>
          </a:prstGeom>
          <a:noFill/>
          <a:ln w="9525">
            <a:noFill/>
          </a:ln>
        </p:spPr>
        <p:txBody>
          <a:bodyPr wrap="square" anchor="t" anchorCtr="0">
            <a:spAutoFit/>
          </a:bodyPr>
          <a:lstStyle/>
          <a:p>
            <a:r>
              <a:rPr lang="en-US" sz="3600" b="1" dirty="0"/>
              <a:t>3.2  Flume</a:t>
            </a:r>
            <a:r>
              <a:rPr lang="zh-CN" altLang="en-US" sz="3600" b="1" dirty="0"/>
              <a:t>数据采集</a:t>
            </a:r>
            <a:endParaRPr lang="zh-CN" altLang="en-US" sz="3600" b="1"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763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763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75373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770255" y="980440"/>
            <a:ext cx="10651490" cy="5877560"/>
          </a:xfrm>
          <a:prstGeom prst="rect">
            <a:avLst/>
          </a:prstGeom>
          <a:noFill/>
          <a:ln w="9525">
            <a:noFill/>
          </a:ln>
        </p:spPr>
        <p:txBody>
          <a:bodyPr wrap="square" anchor="t" anchorCtr="0">
            <a:spAutoFit/>
          </a:bodyPr>
          <a:lstStyle/>
          <a:p>
            <a:pPr>
              <a:lnSpc>
                <a:spcPct val="100000"/>
              </a:lnSpc>
            </a:pPr>
            <a:r>
              <a:rPr lang="en-US" sz="3200" b="1" dirty="0"/>
              <a:t>3.2.1  </a:t>
            </a:r>
            <a:r>
              <a:rPr lang="en-US" sz="3200" b="1" dirty="0">
                <a:solidFill>
                  <a:schemeClr val="tx1"/>
                </a:solidFill>
              </a:rPr>
              <a:t>Flume</a:t>
            </a:r>
            <a:r>
              <a:rPr lang="zh-CN" altLang="zh-CN" sz="3200" b="1" dirty="0">
                <a:solidFill>
                  <a:schemeClr val="tx1"/>
                </a:solidFill>
              </a:rPr>
              <a:t>的优势</a:t>
            </a:r>
            <a:endParaRPr lang="en-US" altLang="zh-CN" sz="2000" dirty="0">
              <a:solidFill>
                <a:srgbClr val="FF0000"/>
              </a:solidFill>
            </a:endParaRPr>
          </a:p>
          <a:p>
            <a:pPr>
              <a:lnSpc>
                <a:spcPct val="100000"/>
              </a:lnSpc>
            </a:pPr>
            <a:r>
              <a:rPr lang="en-US" sz="3000" b="1" dirty="0"/>
              <a:t>1.</a:t>
            </a:r>
            <a:r>
              <a:rPr lang="zh-CN" altLang="en-US" sz="3000" b="1" dirty="0"/>
              <a:t>集中存储</a:t>
            </a:r>
            <a:endParaRPr lang="zh-CN" altLang="en-US" sz="2800" dirty="0"/>
          </a:p>
          <a:p>
            <a:pPr>
              <a:lnSpc>
                <a:spcPct val="100000"/>
              </a:lnSpc>
            </a:pPr>
            <a:r>
              <a:rPr lang="en-US" sz="2800" dirty="0"/>
              <a:t>   Flume</a:t>
            </a:r>
            <a:r>
              <a:rPr lang="zh-CN" altLang="en-US" sz="2800" dirty="0"/>
              <a:t>可以将应用程序生成的数据，存储在任何集中式存储器中，如</a:t>
            </a:r>
            <a:r>
              <a:rPr lang="en-US" sz="2800" dirty="0"/>
              <a:t>HDFS</a:t>
            </a:r>
            <a:r>
              <a:rPr lang="zh-CN" altLang="en-US" sz="2800" dirty="0"/>
              <a:t>、</a:t>
            </a:r>
            <a:r>
              <a:rPr lang="en-US" sz="2800" dirty="0"/>
              <a:t>HBASE</a:t>
            </a:r>
            <a:r>
              <a:rPr lang="zh-CN" altLang="en-US" sz="2800" dirty="0"/>
              <a:t>。</a:t>
            </a:r>
            <a:endParaRPr lang="zh-CN" altLang="en-US" sz="2800" dirty="0"/>
          </a:p>
          <a:p>
            <a:pPr>
              <a:lnSpc>
                <a:spcPct val="100000"/>
              </a:lnSpc>
            </a:pPr>
            <a:r>
              <a:rPr lang="en-US" sz="3000" b="1" dirty="0"/>
              <a:t>2.</a:t>
            </a:r>
            <a:r>
              <a:rPr lang="zh-CN" altLang="en-US" sz="3000" b="1" dirty="0"/>
              <a:t>高稳定性</a:t>
            </a:r>
            <a:endParaRPr lang="zh-CN" altLang="en-US" sz="2800" dirty="0"/>
          </a:p>
          <a:p>
            <a:pPr>
              <a:lnSpc>
                <a:spcPct val="100000"/>
              </a:lnSpc>
            </a:pPr>
            <a:r>
              <a:rPr lang="en-US" altLang="zh-CN" sz="2800" dirty="0"/>
              <a:t>     </a:t>
            </a:r>
            <a:r>
              <a:rPr lang="zh-CN" altLang="en-US" sz="2800" dirty="0"/>
              <a:t>当数据采集的速度超过需要写入的数据时，</a:t>
            </a:r>
            <a:r>
              <a:rPr lang="en-US" sz="2800" dirty="0"/>
              <a:t>Flume</a:t>
            </a:r>
            <a:r>
              <a:rPr lang="zh-CN" altLang="en-US" sz="2800" dirty="0"/>
              <a:t>会在数据生产者和数据接收者之间进行调整，以确保其能够提供介于两者之间的稳定数据。</a:t>
            </a:r>
            <a:endParaRPr lang="zh-CN" altLang="en-US" sz="2800" dirty="0"/>
          </a:p>
          <a:p>
            <a:pPr>
              <a:lnSpc>
                <a:spcPct val="100000"/>
              </a:lnSpc>
            </a:pPr>
            <a:r>
              <a:rPr lang="en-US" altLang="zh-CN" sz="3000" b="1" dirty="0"/>
              <a:t>3.传输和接收的一致性</a:t>
            </a:r>
            <a:endParaRPr lang="en-US" altLang="zh-CN" sz="3000" b="1" dirty="0"/>
          </a:p>
          <a:p>
            <a:pPr>
              <a:lnSpc>
                <a:spcPct val="100000"/>
              </a:lnSpc>
            </a:pPr>
            <a:r>
              <a:rPr lang="en-US" altLang="zh-CN" sz="2800" dirty="0"/>
              <a:t>    Flume的采集流水线是基于事务的，因此，保证了数据传输和接收的一致性。</a:t>
            </a:r>
            <a:endParaRPr lang="en-US" altLang="zh-CN" sz="2800" dirty="0"/>
          </a:p>
          <a:p>
            <a:pPr>
              <a:lnSpc>
                <a:spcPct val="100000"/>
              </a:lnSpc>
            </a:pPr>
            <a:r>
              <a:rPr lang="en-US" altLang="zh-CN" sz="3000" b="1" dirty="0"/>
              <a:t>4.整体性能高</a:t>
            </a:r>
            <a:endParaRPr lang="en-US" altLang="zh-CN" sz="3000" dirty="0"/>
          </a:p>
          <a:p>
            <a:pPr>
              <a:lnSpc>
                <a:spcPct val="100000"/>
              </a:lnSpc>
            </a:pPr>
            <a:r>
              <a:rPr lang="en-US" altLang="zh-CN" sz="2800" dirty="0"/>
              <a:t>    Flume具有可靠性、容错性、可扩展性、可管理性和可定制性。</a:t>
            </a:r>
            <a:endParaRPr lang="en-US" altLang="zh-CN"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763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7637">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7637">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763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072524" y="571480"/>
            <a:ext cx="6309360" cy="609600"/>
          </a:xfrm>
        </p:spPr>
        <p:txBody>
          <a:bodyPr>
            <a:normAutofit fontScale="90000"/>
          </a:bodyPr>
          <a:lstStyle/>
          <a:p>
            <a:r>
              <a:rPr lang="en-US" altLang="en-US" sz="3600" dirty="0">
                <a:solidFill>
                  <a:schemeClr val="tx1"/>
                </a:solidFill>
                <a:latin typeface="Calibri" panose="020F0502020204030204" pitchFamily="34" charset="0"/>
                <a:ea typeface="宋体" panose="02010600030101010101" pitchFamily="2" charset="-122"/>
                <a:cs typeface="+mn-cs"/>
              </a:rPr>
              <a:t>3.2.2 </a:t>
            </a:r>
            <a:r>
              <a:rPr lang="en-US" sz="3600" dirty="0">
                <a:solidFill>
                  <a:schemeClr val="tx1"/>
                </a:solidFill>
                <a:latin typeface="Calibri" panose="020F0502020204030204" pitchFamily="34" charset="0"/>
                <a:ea typeface="宋体" panose="02010600030101010101" pitchFamily="2" charset="-122"/>
                <a:cs typeface="+mn-cs"/>
              </a:rPr>
              <a:t>Flume</a:t>
            </a:r>
            <a:r>
              <a:rPr lang="zh-CN" altLang="en-US" sz="3600" dirty="0">
                <a:solidFill>
                  <a:schemeClr val="tx1"/>
                </a:solidFill>
                <a:latin typeface="Calibri" panose="020F0502020204030204" pitchFamily="34" charset="0"/>
                <a:ea typeface="宋体" panose="02010600030101010101" pitchFamily="2" charset="-122"/>
                <a:cs typeface="+mn-cs"/>
              </a:rPr>
              <a:t>整体结构</a:t>
            </a:r>
            <a:endParaRPr lang="zh-CN" altLang="en-US" sz="3600" dirty="0">
              <a:solidFill>
                <a:schemeClr val="tx1"/>
              </a:solidFill>
              <a:latin typeface="Calibri" panose="020F0502020204030204" pitchFamily="34" charset="0"/>
              <a:ea typeface="宋体" panose="02010600030101010101" pitchFamily="2" charset="-122"/>
              <a:cs typeface="+mn-cs"/>
            </a:endParaRPr>
          </a:p>
        </p:txBody>
      </p:sp>
      <p:sp>
        <p:nvSpPr>
          <p:cNvPr id="11" name="文本占位符 10"/>
          <p:cNvSpPr>
            <a:spLocks noGrp="1"/>
          </p:cNvSpPr>
          <p:nvPr>
            <p:ph type="body" idx="2"/>
          </p:nvPr>
        </p:nvSpPr>
        <p:spPr>
          <a:xfrm>
            <a:off x="8524892" y="1285860"/>
            <a:ext cx="3143272" cy="4983480"/>
          </a:xfrm>
        </p:spPr>
        <p:txBody>
          <a:bodyPr/>
          <a:lstStyle/>
          <a:p>
            <a:r>
              <a:rPr lang="zh-CN" altLang="en-US" sz="3200" dirty="0">
                <a:solidFill>
                  <a:srgbClr val="FF0000"/>
                </a:solidFill>
                <a:latin typeface="+mn-ea"/>
              </a:rPr>
              <a:t>系统由三部分组成：</a:t>
            </a:r>
            <a:endParaRPr lang="en-US" altLang="zh-CN" sz="3200" dirty="0">
              <a:solidFill>
                <a:srgbClr val="FF0000"/>
              </a:solidFill>
              <a:latin typeface="+mn-ea"/>
            </a:endParaRPr>
          </a:p>
          <a:p>
            <a:pPr>
              <a:buFont typeface="Wingdings" panose="05000000000000000000" pitchFamily="2" charset="2"/>
              <a:buChar char="l"/>
            </a:pPr>
            <a:r>
              <a:rPr lang="zh-CN" altLang="en-US" sz="3200" dirty="0">
                <a:latin typeface="+mn-ea"/>
              </a:rPr>
              <a:t>数据生成器</a:t>
            </a:r>
            <a:endParaRPr lang="en-US" altLang="zh-CN" sz="3200" dirty="0">
              <a:latin typeface="+mn-ea"/>
            </a:endParaRPr>
          </a:p>
          <a:p>
            <a:pPr>
              <a:buFont typeface="Wingdings" panose="05000000000000000000" pitchFamily="2" charset="2"/>
              <a:buChar char="l"/>
            </a:pPr>
            <a:r>
              <a:rPr lang="en-US" sz="3200" dirty="0">
                <a:latin typeface="+mn-ea"/>
              </a:rPr>
              <a:t>Flume</a:t>
            </a:r>
            <a:r>
              <a:rPr lang="zh-CN" altLang="en-US" sz="3200" dirty="0">
                <a:latin typeface="+mn-ea"/>
              </a:rPr>
              <a:t>核心部分</a:t>
            </a:r>
            <a:endParaRPr lang="en-US" altLang="zh-CN" sz="3200" dirty="0">
              <a:latin typeface="+mn-ea"/>
            </a:endParaRPr>
          </a:p>
          <a:p>
            <a:pPr>
              <a:buFont typeface="Wingdings" panose="05000000000000000000" pitchFamily="2" charset="2"/>
              <a:buChar char="l"/>
            </a:pPr>
            <a:r>
              <a:rPr lang="zh-CN" altLang="en-US" sz="3200" dirty="0">
                <a:latin typeface="+mn-ea"/>
              </a:rPr>
              <a:t>集中存储器。</a:t>
            </a:r>
            <a:endParaRPr lang="zh-CN" altLang="en-US" sz="3200" dirty="0">
              <a:latin typeface="+mn-ea"/>
            </a:endParaRPr>
          </a:p>
        </p:txBody>
      </p:sp>
      <p:pic>
        <p:nvPicPr>
          <p:cNvPr id="5" name="内容占位符 4" descr="图3-1.jpg"/>
          <p:cNvPicPr>
            <a:picLocks noGrp="1" noChangeAspect="1"/>
          </p:cNvPicPr>
          <p:nvPr>
            <p:ph sz="quarter" idx="1"/>
          </p:nvPr>
        </p:nvPicPr>
        <p:blipFill>
          <a:blip r:embed="rId1"/>
          <a:stretch>
            <a:fillRect/>
          </a:stretch>
        </p:blipFill>
        <p:spPr>
          <a:xfrm>
            <a:off x="666712" y="1274908"/>
            <a:ext cx="7518400" cy="3225662"/>
          </a:xfrm>
        </p:spPr>
      </p:pic>
      <p:sp>
        <p:nvSpPr>
          <p:cNvPr id="8" name="文本占位符 10"/>
          <p:cNvSpPr txBox="1"/>
          <p:nvPr/>
        </p:nvSpPr>
        <p:spPr>
          <a:xfrm>
            <a:off x="238084" y="4643446"/>
            <a:ext cx="8072494" cy="1928826"/>
          </a:xfrm>
          <a:prstGeom prst="rect">
            <a:avLst/>
          </a:prstGeom>
          <a:noFill/>
          <a:ln w="9525">
            <a:noFill/>
          </a:ln>
        </p:spPr>
        <p:txBody>
          <a:bodyPr anchor="t" anchorCtr="0"/>
          <a:lstStyle/>
          <a:p>
            <a:pPr marL="0" marR="0" lvl="0" indent="0" algn="l" defTabSz="914400" rtl="0" eaLnBrk="1" fontAlgn="auto" latinLnBrk="0" hangingPunct="1">
              <a:lnSpc>
                <a:spcPct val="100000"/>
              </a:lnSpc>
              <a:spcBef>
                <a:spcPts val="400"/>
              </a:spcBef>
              <a:spcAft>
                <a:spcPts val="1000"/>
              </a:spcAft>
              <a:buClr>
                <a:schemeClr val="accent1"/>
              </a:buClr>
              <a:buSzPct val="70000"/>
              <a:buFont typeface="Wingdings" panose="05000000000000000000"/>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数据生成器</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（如</a:t>
            </a:r>
            <a:r>
              <a:rPr kumimoji="0" lang="en-US" sz="2800" b="0" i="0" u="none" strike="noStrike" kern="1200" cap="none" spc="0" normalizeH="0" baseline="0" noProof="0" dirty="0" err="1">
                <a:ln>
                  <a:noFill/>
                </a:ln>
                <a:solidFill>
                  <a:schemeClr val="tx1"/>
                </a:solidFill>
                <a:effectLst/>
                <a:uLnTx/>
                <a:uFillTx/>
                <a:latin typeface="+mn-lt"/>
                <a:ea typeface="+mn-ea"/>
                <a:cs typeface="+mn-cs"/>
              </a:rPr>
              <a:t>Facebook</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a:t>
            </a:r>
            <a:r>
              <a:rPr kumimoji="0" lang="en-US" sz="2800" b="0" i="0" u="none" strike="noStrike" kern="1200" cap="none" spc="0" normalizeH="0" baseline="0" noProof="0" dirty="0">
                <a:ln>
                  <a:noFill/>
                </a:ln>
                <a:solidFill>
                  <a:schemeClr val="tx1"/>
                </a:solidFill>
                <a:effectLst/>
                <a:uLnTx/>
                <a:uFillTx/>
                <a:latin typeface="+mn-lt"/>
                <a:ea typeface="+mn-ea"/>
                <a:cs typeface="+mn-cs"/>
              </a:rPr>
              <a:t>Twitter</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等）生成的数据由运行在</a:t>
            </a:r>
            <a:r>
              <a:rPr kumimoji="0" lang="en-US" sz="2800" b="0" i="0" u="none" strike="noStrike" kern="1200" cap="none" spc="0" normalizeH="0" baseline="0" noProof="0" dirty="0">
                <a:ln>
                  <a:noFill/>
                </a:ln>
                <a:solidFill>
                  <a:schemeClr val="tx1"/>
                </a:solidFill>
                <a:effectLst/>
                <a:uLnTx/>
                <a:uFillTx/>
                <a:latin typeface="+mn-lt"/>
                <a:ea typeface="+mn-ea"/>
                <a:cs typeface="+mn-cs"/>
              </a:rPr>
              <a:t>Flume</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所在服务器上的单个代理收集，然后数据收集器从每个代理收集数据，并将收集到的数据存储在</a:t>
            </a:r>
            <a:r>
              <a:rPr kumimoji="0" lang="en-US" sz="2800" b="0" i="0" u="none" strike="noStrike" kern="1200" cap="none" spc="0" normalizeH="0" baseline="0" noProof="0" dirty="0">
                <a:ln>
                  <a:noFill/>
                </a:ln>
                <a:solidFill>
                  <a:schemeClr val="tx1"/>
                </a:solidFill>
                <a:effectLst/>
                <a:uLnTx/>
                <a:uFillTx/>
                <a:latin typeface="+mn-lt"/>
                <a:ea typeface="+mn-ea"/>
                <a:cs typeface="+mn-cs"/>
              </a:rPr>
              <a:t>HDFS</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或</a:t>
            </a:r>
            <a:r>
              <a:rPr kumimoji="0" lang="en-US" sz="2800" b="0" i="0" u="none" strike="noStrike" kern="1200" cap="none" spc="0" normalizeH="0" baseline="0" noProof="0" dirty="0" err="1">
                <a:ln>
                  <a:noFill/>
                </a:ln>
                <a:solidFill>
                  <a:schemeClr val="tx1"/>
                </a:solidFill>
                <a:effectLst/>
                <a:uLnTx/>
                <a:uFillTx/>
                <a:latin typeface="+mn-lt"/>
                <a:ea typeface="+mn-ea"/>
                <a:cs typeface="+mn-cs"/>
              </a:rPr>
              <a:t>HBase</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中。</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023902" y="571480"/>
            <a:ext cx="6309360" cy="609600"/>
          </a:xfrm>
        </p:spPr>
        <p:txBody>
          <a:bodyPr>
            <a:normAutofit/>
          </a:bodyPr>
          <a:lstStyle/>
          <a:p>
            <a:r>
              <a:rPr lang="en-US" sz="3200" dirty="0">
                <a:solidFill>
                  <a:schemeClr val="tx1"/>
                </a:solidFill>
                <a:latin typeface="Calibri" panose="020F0502020204030204" pitchFamily="34" charset="0"/>
                <a:ea typeface="+mn-ea"/>
                <a:cs typeface="Calibri" panose="020F0502020204030204" pitchFamily="34" charset="0"/>
              </a:rPr>
              <a:t>3.2.3  Flume</a:t>
            </a:r>
            <a:r>
              <a:rPr lang="zh-CN" altLang="en-US" sz="3200" dirty="0">
                <a:solidFill>
                  <a:schemeClr val="tx1"/>
                </a:solidFill>
                <a:latin typeface="Calibri" panose="020F0502020204030204" pitchFamily="34" charset="0"/>
                <a:ea typeface="+mn-ea"/>
                <a:cs typeface="Calibri" panose="020F0502020204030204" pitchFamily="34" charset="0"/>
              </a:rPr>
              <a:t>的核心部件</a:t>
            </a:r>
            <a:r>
              <a:rPr lang="en-US" sz="3200" dirty="0">
                <a:solidFill>
                  <a:schemeClr val="tx1"/>
                </a:solidFill>
                <a:latin typeface="Calibri" panose="020F0502020204030204" pitchFamily="34" charset="0"/>
                <a:ea typeface="+mn-ea"/>
                <a:cs typeface="Calibri" panose="020F0502020204030204" pitchFamily="34" charset="0"/>
              </a:rPr>
              <a:t>Agent</a:t>
            </a:r>
            <a:endParaRPr lang="zh-CN" altLang="en-US" sz="3200" dirty="0">
              <a:solidFill>
                <a:schemeClr val="tx1"/>
              </a:solidFill>
              <a:latin typeface="Calibri" panose="020F0502020204030204" pitchFamily="34" charset="0"/>
              <a:ea typeface="+mn-ea"/>
              <a:cs typeface="Calibri" panose="020F0502020204030204" pitchFamily="34" charset="0"/>
            </a:endParaRPr>
          </a:p>
        </p:txBody>
      </p:sp>
      <p:sp>
        <p:nvSpPr>
          <p:cNvPr id="11" name="文本占位符 10"/>
          <p:cNvSpPr>
            <a:spLocks noGrp="1"/>
          </p:cNvSpPr>
          <p:nvPr>
            <p:ph type="body" idx="2"/>
          </p:nvPr>
        </p:nvSpPr>
        <p:spPr>
          <a:xfrm>
            <a:off x="8453454" y="785794"/>
            <a:ext cx="3143272" cy="5500726"/>
          </a:xfrm>
        </p:spPr>
        <p:txBody>
          <a:bodyPr/>
          <a:lstStyle/>
          <a:p>
            <a:r>
              <a:rPr lang="en-US" sz="3200" dirty="0"/>
              <a:t>Agent</a:t>
            </a:r>
            <a:r>
              <a:rPr lang="zh-CN" altLang="en-US" sz="3200" dirty="0"/>
              <a:t>是一个完整的数据采集工具，包括三个核心组件，</a:t>
            </a:r>
            <a:endParaRPr lang="en-US" altLang="zh-CN" sz="3200" dirty="0"/>
          </a:p>
          <a:p>
            <a:pPr>
              <a:buFont typeface="Wingdings" panose="05000000000000000000" pitchFamily="2" charset="2"/>
              <a:buChar char="l"/>
            </a:pPr>
            <a:r>
              <a:rPr lang="zh-CN" altLang="en-US" sz="3200" dirty="0"/>
              <a:t>数据源（</a:t>
            </a:r>
            <a:r>
              <a:rPr lang="en-US" sz="3200" b="1" dirty="0"/>
              <a:t>Source</a:t>
            </a:r>
            <a:r>
              <a:rPr lang="zh-CN" altLang="en-US" sz="3200" dirty="0"/>
              <a:t>）</a:t>
            </a:r>
            <a:endParaRPr lang="en-US" altLang="zh-CN" sz="3200" dirty="0"/>
          </a:p>
          <a:p>
            <a:pPr>
              <a:buFont typeface="Wingdings" panose="05000000000000000000" pitchFamily="2" charset="2"/>
              <a:buChar char="l"/>
            </a:pPr>
            <a:r>
              <a:rPr lang="zh-CN" altLang="en-US" sz="3200" dirty="0"/>
              <a:t>数据通道</a:t>
            </a:r>
            <a:r>
              <a:rPr lang="zh-CN" altLang="en-US" sz="3200" b="1" dirty="0"/>
              <a:t>（</a:t>
            </a:r>
            <a:r>
              <a:rPr lang="en-US" sz="3200" b="1" dirty="0"/>
              <a:t>Channel</a:t>
            </a:r>
            <a:r>
              <a:rPr lang="zh-CN" altLang="en-US" sz="3200" b="1" dirty="0"/>
              <a:t>）</a:t>
            </a:r>
            <a:endParaRPr lang="en-US" altLang="zh-CN" sz="3200" dirty="0"/>
          </a:p>
          <a:p>
            <a:pPr>
              <a:buFont typeface="Wingdings" panose="05000000000000000000" pitchFamily="2" charset="2"/>
              <a:buChar char="l"/>
            </a:pPr>
            <a:r>
              <a:rPr lang="zh-CN" altLang="en-US" sz="3200" dirty="0"/>
              <a:t>数据槽</a:t>
            </a:r>
            <a:r>
              <a:rPr lang="zh-CN" altLang="en-US" sz="3200" b="1" dirty="0"/>
              <a:t>（</a:t>
            </a:r>
            <a:r>
              <a:rPr lang="en-US" sz="3200" b="1" dirty="0"/>
              <a:t>Sink</a:t>
            </a:r>
            <a:r>
              <a:rPr lang="zh-CN" altLang="en-US" sz="3200" b="1" dirty="0"/>
              <a:t>）</a:t>
            </a:r>
            <a:endParaRPr lang="zh-CN" altLang="en-US" sz="3200" dirty="0">
              <a:latin typeface="+mn-ea"/>
            </a:endParaRPr>
          </a:p>
        </p:txBody>
      </p:sp>
      <p:pic>
        <p:nvPicPr>
          <p:cNvPr id="8" name="内容占位符 7" descr="图3-2.jpg"/>
          <p:cNvPicPr>
            <a:picLocks noGrp="1" noChangeAspect="1"/>
          </p:cNvPicPr>
          <p:nvPr>
            <p:ph sz="quarter" idx="1"/>
          </p:nvPr>
        </p:nvPicPr>
        <p:blipFill>
          <a:blip r:embed="rId1"/>
          <a:stretch>
            <a:fillRect/>
          </a:stretch>
        </p:blipFill>
        <p:spPr>
          <a:xfrm>
            <a:off x="166646" y="1571612"/>
            <a:ext cx="7973560" cy="2500330"/>
          </a:xfrm>
        </p:spPr>
      </p:pic>
      <p:sp>
        <p:nvSpPr>
          <p:cNvPr id="10" name="矩形 9"/>
          <p:cNvSpPr/>
          <p:nvPr/>
        </p:nvSpPr>
        <p:spPr>
          <a:xfrm>
            <a:off x="595274" y="4716860"/>
            <a:ext cx="7429552" cy="1569660"/>
          </a:xfrm>
          <a:prstGeom prst="rect">
            <a:avLst/>
          </a:prstGeom>
        </p:spPr>
        <p:txBody>
          <a:bodyPr wrap="square">
            <a:spAutoFit/>
          </a:bodyPr>
          <a:lstStyle/>
          <a:p>
            <a:r>
              <a:rPr lang="en-US" sz="3200" dirty="0">
                <a:cs typeface="Calibri" panose="020F0502020204030204" pitchFamily="34" charset="0"/>
              </a:rPr>
              <a:t>Flume</a:t>
            </a:r>
            <a:r>
              <a:rPr lang="zh-CN" altLang="en-US" sz="3200" dirty="0">
                <a:cs typeface="Calibri" panose="020F0502020204030204" pitchFamily="34" charset="0"/>
              </a:rPr>
              <a:t>的核心是</a:t>
            </a:r>
            <a:r>
              <a:rPr lang="en-US" sz="3200" dirty="0">
                <a:cs typeface="Calibri" panose="020F0502020204030204" pitchFamily="34" charset="0"/>
              </a:rPr>
              <a:t>Agent</a:t>
            </a:r>
            <a:r>
              <a:rPr lang="zh-CN" altLang="en-US" sz="3200" dirty="0">
                <a:cs typeface="Calibri" panose="020F0502020204030204" pitchFamily="34" charset="0"/>
              </a:rPr>
              <a:t>。</a:t>
            </a:r>
            <a:endParaRPr lang="en-US" altLang="zh-CN" sz="3200" dirty="0">
              <a:cs typeface="Calibri" panose="020F0502020204030204" pitchFamily="34" charset="0"/>
            </a:endParaRPr>
          </a:p>
          <a:p>
            <a:r>
              <a:rPr lang="en-US" sz="3200" dirty="0">
                <a:cs typeface="Calibri" panose="020F0502020204030204" pitchFamily="34" charset="0"/>
              </a:rPr>
              <a:t>Flume</a:t>
            </a:r>
            <a:r>
              <a:rPr lang="zh-CN" altLang="en-US" sz="3200" dirty="0">
                <a:cs typeface="Calibri" panose="020F0502020204030204" pitchFamily="34" charset="0"/>
              </a:rPr>
              <a:t>将</a:t>
            </a:r>
            <a:r>
              <a:rPr lang="en-US" sz="3200" dirty="0">
                <a:cs typeface="Calibri" panose="020F0502020204030204" pitchFamily="34" charset="0"/>
              </a:rPr>
              <a:t>Agent</a:t>
            </a:r>
            <a:r>
              <a:rPr lang="zh-CN" altLang="en-US" sz="3200" dirty="0">
                <a:cs typeface="Calibri" panose="020F0502020204030204" pitchFamily="34" charset="0"/>
              </a:rPr>
              <a:t>作为最小的独立</a:t>
            </a:r>
            <a:r>
              <a:rPr lang="zh-CN" altLang="en-US" sz="3200" dirty="0">
                <a:ea typeface="+mn-ea"/>
                <a:cs typeface="Calibri" panose="020F0502020204030204" pitchFamily="34" charset="0"/>
              </a:rPr>
              <a:t>运行单元，一个</a:t>
            </a:r>
            <a:r>
              <a:rPr lang="en-US" altLang="en-US" sz="3200" dirty="0">
                <a:ea typeface="+mn-ea"/>
                <a:cs typeface="Calibri" panose="020F0502020204030204" pitchFamily="34" charset="0"/>
              </a:rPr>
              <a:t>Agent</a:t>
            </a:r>
            <a:r>
              <a:rPr lang="zh-CN" altLang="en-US" sz="3200" dirty="0">
                <a:ea typeface="+mn-ea"/>
                <a:cs typeface="Calibri" panose="020F0502020204030204" pitchFamily="34" charset="0"/>
              </a:rPr>
              <a:t>就是一个</a:t>
            </a:r>
            <a:r>
              <a:rPr lang="en-US" altLang="en-US" sz="3200" dirty="0">
                <a:ea typeface="+mn-ea"/>
                <a:cs typeface="Calibri" panose="020F0502020204030204" pitchFamily="34" charset="0"/>
              </a:rPr>
              <a:t>Java</a:t>
            </a:r>
            <a:r>
              <a:rPr lang="zh-CN" altLang="en-US" sz="3200" dirty="0">
                <a:ea typeface="+mn-ea"/>
                <a:cs typeface="Calibri" panose="020F0502020204030204" pitchFamily="34" charset="0"/>
              </a:rPr>
              <a:t>虚拟机</a:t>
            </a:r>
            <a:r>
              <a:rPr lang="en-US" altLang="en-US" sz="3200" dirty="0">
                <a:ea typeface="+mn-ea"/>
                <a:cs typeface="Calibri" panose="020F0502020204030204" pitchFamily="34" charset="0"/>
              </a:rPr>
              <a:t>(JVM)</a:t>
            </a:r>
            <a:r>
              <a:rPr lang="zh-CN" altLang="en-US" sz="3200" dirty="0">
                <a:cs typeface="Calibri" panose="020F0502020204030204" pitchFamily="34" charset="0"/>
              </a:rPr>
              <a:t>。</a:t>
            </a:r>
            <a:endParaRPr lang="zh-CN" altLang="en-US" sz="3200" dirty="0">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307975"/>
            <a:ext cx="572960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839153" y="1197047"/>
            <a:ext cx="4949823" cy="4221480"/>
          </a:xfrm>
          <a:prstGeom prst="rect">
            <a:avLst/>
          </a:prstGeom>
          <a:noFill/>
          <a:ln w="9525">
            <a:noFill/>
          </a:ln>
        </p:spPr>
        <p:txBody>
          <a:bodyPr wrap="square" anchor="t" anchorCtr="0">
            <a:spAutoFit/>
          </a:bodyPr>
          <a:lstStyle/>
          <a:p>
            <a:pPr>
              <a:lnSpc>
                <a:spcPct val="220000"/>
              </a:lnSpc>
            </a:pPr>
            <a:r>
              <a:rPr lang="en-US" sz="3200" b="1" dirty="0"/>
              <a:t>3.2.3  </a:t>
            </a:r>
            <a:r>
              <a:rPr lang="zh-CN" altLang="en-US" sz="3200" b="1" dirty="0"/>
              <a:t>核心部件</a:t>
            </a:r>
            <a:r>
              <a:rPr lang="en-US" sz="3200" b="1" dirty="0"/>
              <a:t>Agent</a:t>
            </a:r>
            <a:endParaRPr lang="en-US" sz="3200" b="1" dirty="0"/>
          </a:p>
          <a:p>
            <a:pPr>
              <a:lnSpc>
                <a:spcPct val="220000"/>
              </a:lnSpc>
            </a:pPr>
            <a:r>
              <a:rPr lang="en-US" sz="3000" b="1" dirty="0">
                <a:solidFill>
                  <a:srgbClr val="FF0000"/>
                </a:solidFill>
              </a:rPr>
              <a:t>1.</a:t>
            </a:r>
            <a:r>
              <a:rPr lang="zh-CN" altLang="en-US" sz="3000" b="1" dirty="0">
                <a:solidFill>
                  <a:srgbClr val="FF0000"/>
                </a:solidFill>
              </a:rPr>
              <a:t>数据源（</a:t>
            </a:r>
            <a:r>
              <a:rPr lang="en-US" sz="3000" b="1" dirty="0">
                <a:solidFill>
                  <a:srgbClr val="FF0000"/>
                </a:solidFill>
              </a:rPr>
              <a:t>Source</a:t>
            </a:r>
            <a:r>
              <a:rPr lang="zh-CN" altLang="en-US" sz="3000" b="1" dirty="0">
                <a:solidFill>
                  <a:srgbClr val="FF0000"/>
                </a:solidFill>
              </a:rPr>
              <a:t>）</a:t>
            </a:r>
            <a:endParaRPr lang="zh-CN" altLang="en-US" sz="3000" dirty="0">
              <a:solidFill>
                <a:srgbClr val="15636D"/>
              </a:solidFill>
            </a:endParaRPr>
          </a:p>
          <a:p>
            <a:pPr>
              <a:lnSpc>
                <a:spcPct val="220000"/>
              </a:lnSpc>
            </a:pPr>
            <a:r>
              <a:rPr lang="en-US" sz="3000" b="1" dirty="0"/>
              <a:t>2.</a:t>
            </a:r>
            <a:r>
              <a:rPr lang="zh-CN" altLang="en-US" sz="3000" b="1" dirty="0"/>
              <a:t>数据通道（</a:t>
            </a:r>
            <a:r>
              <a:rPr lang="en-US" sz="3000" b="1" dirty="0"/>
              <a:t>Channel</a:t>
            </a:r>
            <a:r>
              <a:rPr lang="zh-CN" altLang="en-US" sz="3000" b="1" dirty="0"/>
              <a:t>）</a:t>
            </a:r>
            <a:endParaRPr lang="zh-CN" altLang="en-US" sz="3000" dirty="0"/>
          </a:p>
          <a:p>
            <a:pPr>
              <a:lnSpc>
                <a:spcPct val="220000"/>
              </a:lnSpc>
            </a:pPr>
            <a:r>
              <a:rPr lang="en-US" sz="3000" b="1" dirty="0"/>
              <a:t>3.</a:t>
            </a:r>
            <a:r>
              <a:rPr lang="zh-CN" altLang="en-US" sz="3000" b="1" dirty="0"/>
              <a:t>数据槽（</a:t>
            </a:r>
            <a:r>
              <a:rPr lang="en-US" sz="3000" b="1" dirty="0"/>
              <a:t>Sink</a:t>
            </a:r>
            <a:r>
              <a:rPr lang="zh-CN" altLang="en-US" sz="3000" b="1" dirty="0"/>
              <a:t>）</a:t>
            </a:r>
            <a:endParaRPr lang="zh-CN" altLang="en-US" sz="3000" b="1"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6168073" y="1484937"/>
            <a:ext cx="5072098" cy="3896516"/>
          </a:xfrm>
          <a:prstGeom prst="rect">
            <a:avLst/>
          </a:prstGeom>
          <a:noFill/>
          <a:ln w="9525">
            <a:noFill/>
          </a:ln>
        </p:spPr>
        <p:txBody>
          <a:bodyPr wrap="square" anchor="t" anchorCtr="0">
            <a:spAutoFit/>
          </a:bodyPr>
          <a:lstStyle/>
          <a:p>
            <a:pPr>
              <a:lnSpc>
                <a:spcPct val="150000"/>
              </a:lnSpc>
            </a:pPr>
            <a:r>
              <a:rPr lang="en-US" sz="2800" dirty="0"/>
              <a:t>Flume</a:t>
            </a:r>
            <a:r>
              <a:rPr lang="zh-CN" altLang="en-US" sz="2800" dirty="0"/>
              <a:t>支持的数据源有：</a:t>
            </a:r>
            <a:endParaRPr lang="en-US" altLang="zh-CN" sz="2800" dirty="0"/>
          </a:p>
          <a:p>
            <a:pPr>
              <a:lnSpc>
                <a:spcPct val="150000"/>
              </a:lnSpc>
            </a:pPr>
            <a:r>
              <a:rPr lang="en-US" sz="2800" dirty="0"/>
              <a:t>(1)Avro</a:t>
            </a:r>
            <a:r>
              <a:rPr lang="zh-CN" altLang="en-US" sz="2800" dirty="0"/>
              <a:t>（</a:t>
            </a:r>
            <a:r>
              <a:rPr lang="zh-CN" altLang="en-US" dirty="0"/>
              <a:t> </a:t>
            </a:r>
            <a:r>
              <a:rPr lang="en-US" altLang="zh-CN" dirty="0"/>
              <a:t>Avro </a:t>
            </a:r>
            <a:r>
              <a:rPr lang="zh-CN" altLang="en-US" dirty="0"/>
              <a:t>是一个基于二进制数据传输高性能的中间件。 </a:t>
            </a:r>
            <a:r>
              <a:rPr lang="zh-CN" altLang="en-US" sz="2800" dirty="0"/>
              <a:t>）源</a:t>
            </a:r>
            <a:endParaRPr lang="en-US" altLang="zh-CN" sz="2800" dirty="0"/>
          </a:p>
          <a:p>
            <a:pPr>
              <a:lnSpc>
                <a:spcPct val="150000"/>
              </a:lnSpc>
            </a:pPr>
            <a:r>
              <a:rPr lang="en-US" sz="2800" dirty="0"/>
              <a:t>(2)</a:t>
            </a:r>
            <a:r>
              <a:rPr lang="zh-CN" altLang="en-US" sz="2800" dirty="0"/>
              <a:t>假脱机目录源</a:t>
            </a:r>
            <a:endParaRPr lang="en-US" altLang="zh-CN" sz="2800" dirty="0"/>
          </a:p>
          <a:p>
            <a:pPr>
              <a:lnSpc>
                <a:spcPct val="150000"/>
              </a:lnSpc>
            </a:pPr>
            <a:r>
              <a:rPr lang="en-US" sz="2800" dirty="0"/>
              <a:t>(3)</a:t>
            </a:r>
            <a:r>
              <a:rPr lang="en-US" sz="2800" dirty="0" err="1"/>
              <a:t>Taildir</a:t>
            </a:r>
            <a:r>
              <a:rPr lang="en-US" sz="2800" dirty="0"/>
              <a:t> Source</a:t>
            </a:r>
            <a:endParaRPr lang="en-US" sz="2800" dirty="0"/>
          </a:p>
          <a:p>
            <a:pPr>
              <a:lnSpc>
                <a:spcPct val="150000"/>
              </a:lnSpc>
            </a:pPr>
            <a:r>
              <a:rPr lang="en-US" sz="2800" dirty="0"/>
              <a:t>(4)HTTP</a:t>
            </a:r>
            <a:r>
              <a:rPr lang="zh-CN" altLang="en-US" sz="2800" dirty="0"/>
              <a:t>源</a:t>
            </a:r>
            <a:endParaRPr lang="zh-CN" altLang="en-US"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968365" cy="720090"/>
          </a:xfrm>
        </p:spPr>
        <p:txBody>
          <a:bodyPr vert="horz" anchor="b">
            <a:noAutofit/>
          </a:bodyPr>
          <a:lstStyle/>
          <a:p>
            <a:pPr lvl="0">
              <a:defRPr/>
            </a:pPr>
            <a:r>
              <a:rPr kumimoji="0" sz="4000" b="1" i="0" u="none" strike="noStrike" kern="1200" cap="none" spc="0" normalizeH="0" baseline="0" dirty="0">
                <a:solidFill>
                  <a:schemeClr val="tx1"/>
                </a:solidFill>
                <a:latin typeface="Calibri" panose="020F0502020204030204" pitchFamily="34" charset="0"/>
                <a:ea typeface="宋体" panose="02010600030101010101" pitchFamily="2" charset="-122"/>
                <a:cs typeface="+mn-cs"/>
              </a:rPr>
              <a:t>第3章 </a:t>
            </a:r>
            <a:r>
              <a:rPr sz="4000" b="1" cap="none" dirty="0">
                <a:solidFill>
                  <a:schemeClr val="tx1"/>
                </a:solidFill>
                <a:latin typeface="Calibri" panose="020F0502020204030204" pitchFamily="34" charset="0"/>
                <a:ea typeface="宋体" panose="02010600030101010101" pitchFamily="2" charset="-122"/>
                <a:cs typeface="+mn-cs"/>
              </a:rPr>
              <a:t>系统日志数据采集</a:t>
            </a:r>
            <a:endParaRPr lang="zh-CN" altLang="en-US" sz="4000" dirty="0">
              <a:latin typeface="微软雅黑" panose="020B0503020204020204" pitchFamily="34" charset="-122"/>
              <a:ea typeface="微软雅黑" panose="020B0503020204020204" pitchFamily="34" charset="-122"/>
            </a:endParaRPr>
          </a:p>
        </p:txBody>
      </p:sp>
      <p:sp>
        <p:nvSpPr>
          <p:cNvPr id="177156" name="TextBox 1"/>
          <p:cNvSpPr txBox="1"/>
          <p:nvPr/>
        </p:nvSpPr>
        <p:spPr>
          <a:xfrm>
            <a:off x="839470" y="980440"/>
            <a:ext cx="5965190" cy="645160"/>
          </a:xfrm>
          <a:prstGeom prst="rect">
            <a:avLst/>
          </a:prstGeom>
          <a:noFill/>
          <a:ln w="9525">
            <a:noFill/>
          </a:ln>
        </p:spPr>
        <p:txBody>
          <a:bodyPr wrap="square" anchor="t" anchorCtr="0">
            <a:spAutoFit/>
          </a:bodyPr>
          <a:lstStyle/>
          <a:p>
            <a:r>
              <a:rPr lang="en-US" sz="3600" b="1" dirty="0"/>
              <a:t>3.1  </a:t>
            </a:r>
            <a:r>
              <a:rPr lang="zh-CN" altLang="en-US" sz="3600" b="1" dirty="0"/>
              <a:t>系统日志数据采集概述</a:t>
            </a:r>
            <a:endParaRPr lang="zh-CN" altLang="en-US" sz="3600" b="1" dirty="0"/>
          </a:p>
        </p:txBody>
      </p:sp>
      <p:sp>
        <p:nvSpPr>
          <p:cNvPr id="177157" name="TextBox 2"/>
          <p:cNvSpPr txBox="1"/>
          <p:nvPr/>
        </p:nvSpPr>
        <p:spPr>
          <a:xfrm>
            <a:off x="911860" y="1625283"/>
            <a:ext cx="10296525" cy="5092700"/>
          </a:xfrm>
          <a:prstGeom prst="rect">
            <a:avLst/>
          </a:prstGeom>
          <a:noFill/>
          <a:ln w="9525">
            <a:noFill/>
          </a:ln>
        </p:spPr>
        <p:txBody>
          <a:bodyPr anchor="t" anchorCtr="0">
            <a:spAutoFit/>
          </a:bodyPr>
          <a:lstStyle/>
          <a:p>
            <a:pPr>
              <a:lnSpc>
                <a:spcPct val="125000"/>
              </a:lnSpc>
              <a:spcBef>
                <a:spcPts val="600"/>
              </a:spcBef>
              <a:spcAft>
                <a:spcPts val="600"/>
              </a:spcAft>
            </a:pPr>
            <a:r>
              <a:rPr lang="zh-CN" altLang="en-US" sz="2800" dirty="0"/>
              <a:t>    日常工作中，机器每天会生成大量日志文件，日志文件一般由数据源系统生成，用于记录数据源执行的各种操作活动，如网络监控的流量管理、电脑登录退出信息以及访问</a:t>
            </a:r>
            <a:r>
              <a:rPr lang="en-US" sz="2800" dirty="0"/>
              <a:t>Web</a:t>
            </a:r>
            <a:r>
              <a:rPr lang="zh-CN" altLang="en-US" sz="2800" dirty="0"/>
              <a:t>服务器行为等。在大数据时代，能够从日志文件中得到众多有价值的数据。</a:t>
            </a:r>
            <a:endParaRPr lang="en-US" altLang="zh-CN" sz="2800" dirty="0"/>
          </a:p>
          <a:p>
            <a:pPr>
              <a:lnSpc>
                <a:spcPct val="125000"/>
              </a:lnSpc>
              <a:spcBef>
                <a:spcPts val="600"/>
              </a:spcBef>
              <a:spcAft>
                <a:spcPts val="600"/>
              </a:spcAft>
            </a:pPr>
            <a:r>
              <a:rPr lang="zh-CN" altLang="en-US" sz="2800" dirty="0"/>
              <a:t>    通过收集这些日志文件，然后进行数据分析，可以从公司业务平台的日志文件中挖掘潜在的价值信息，为公司的决策和后台服务器平台的性能评估，提供可靠的信息保障。系统日志采集系统所做的就是采集不同类型的日志文件，并提供离线和在线的实时查找、分析、筛查，</a:t>
            </a:r>
            <a:r>
              <a:rPr lang="zh-CN" altLang="en-US" sz="2800" dirty="0"/>
              <a:t>获得有用的资源。</a:t>
            </a:r>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715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95910"/>
            <a:ext cx="575373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839153" y="1089732"/>
            <a:ext cx="4949823" cy="4221480"/>
          </a:xfrm>
          <a:prstGeom prst="rect">
            <a:avLst/>
          </a:prstGeom>
          <a:noFill/>
          <a:ln w="9525">
            <a:noFill/>
          </a:ln>
        </p:spPr>
        <p:txBody>
          <a:bodyPr wrap="square" anchor="t" anchorCtr="0">
            <a:spAutoFit/>
          </a:bodyPr>
          <a:lstStyle/>
          <a:p>
            <a:pPr>
              <a:lnSpc>
                <a:spcPct val="220000"/>
              </a:lnSpc>
            </a:pPr>
            <a:r>
              <a:rPr lang="en-US" sz="3200" b="1" dirty="0"/>
              <a:t>3.2.3  </a:t>
            </a:r>
            <a:r>
              <a:rPr lang="zh-CN" altLang="en-US" sz="3200" b="1" dirty="0"/>
              <a:t>核心部件</a:t>
            </a:r>
            <a:r>
              <a:rPr lang="en-US" sz="3200" b="1" dirty="0"/>
              <a:t>Agent</a:t>
            </a:r>
            <a:endParaRPr lang="en-US" sz="3200" b="1" dirty="0"/>
          </a:p>
          <a:p>
            <a:pPr>
              <a:lnSpc>
                <a:spcPct val="220000"/>
              </a:lnSpc>
            </a:pPr>
            <a:r>
              <a:rPr lang="en-US" altLang="en-US" sz="3000" b="1" dirty="0"/>
              <a:t>1.</a:t>
            </a:r>
            <a:r>
              <a:rPr lang="zh-CN" altLang="en-US" sz="3000" b="1" dirty="0"/>
              <a:t>数据源（</a:t>
            </a:r>
            <a:r>
              <a:rPr lang="en-US" altLang="en-US" sz="3000" b="1" dirty="0"/>
              <a:t>Source</a:t>
            </a:r>
            <a:r>
              <a:rPr lang="zh-CN" altLang="en-US" sz="3000" b="1" dirty="0"/>
              <a:t>）</a:t>
            </a:r>
            <a:endParaRPr lang="zh-CN" altLang="en-US" sz="3000" b="1" dirty="0"/>
          </a:p>
          <a:p>
            <a:pPr>
              <a:lnSpc>
                <a:spcPct val="220000"/>
              </a:lnSpc>
            </a:pPr>
            <a:r>
              <a:rPr lang="en-US" altLang="en-US" sz="3000" b="1" dirty="0">
                <a:solidFill>
                  <a:srgbClr val="FF0000"/>
                </a:solidFill>
              </a:rPr>
              <a:t>2.</a:t>
            </a:r>
            <a:r>
              <a:rPr lang="zh-CN" altLang="en-US" sz="3000" b="1" dirty="0">
                <a:solidFill>
                  <a:srgbClr val="FF0000"/>
                </a:solidFill>
              </a:rPr>
              <a:t>数据通道（</a:t>
            </a:r>
            <a:r>
              <a:rPr lang="en-US" altLang="en-US" sz="3000" b="1" dirty="0">
                <a:solidFill>
                  <a:srgbClr val="FF0000"/>
                </a:solidFill>
              </a:rPr>
              <a:t>Channel</a:t>
            </a:r>
            <a:r>
              <a:rPr lang="zh-CN" altLang="en-US" sz="3000" b="1" dirty="0">
                <a:solidFill>
                  <a:srgbClr val="FF0000"/>
                </a:solidFill>
              </a:rPr>
              <a:t>）</a:t>
            </a:r>
            <a:endParaRPr lang="zh-CN" altLang="en-US" sz="3000" b="1" dirty="0">
              <a:solidFill>
                <a:srgbClr val="15636D"/>
              </a:solidFill>
            </a:endParaRPr>
          </a:p>
          <a:p>
            <a:pPr>
              <a:lnSpc>
                <a:spcPct val="220000"/>
              </a:lnSpc>
            </a:pPr>
            <a:r>
              <a:rPr lang="en-US" sz="3000" b="1" dirty="0"/>
              <a:t>3.</a:t>
            </a:r>
            <a:r>
              <a:rPr lang="zh-CN" altLang="en-US" sz="3000" b="1" dirty="0"/>
              <a:t>数据槽（</a:t>
            </a:r>
            <a:r>
              <a:rPr lang="en-US" sz="3000" b="1" dirty="0"/>
              <a:t>Sink</a:t>
            </a:r>
            <a:r>
              <a:rPr lang="zh-CN" altLang="en-US" sz="3000" b="1" dirty="0"/>
              <a:t>）</a:t>
            </a:r>
            <a:endParaRPr lang="zh-CN" altLang="en-US" sz="3000" b="1"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5211445" y="1052830"/>
            <a:ext cx="6520815" cy="5692775"/>
          </a:xfrm>
          <a:prstGeom prst="rect">
            <a:avLst/>
          </a:prstGeom>
          <a:noFill/>
          <a:ln w="9525">
            <a:noFill/>
          </a:ln>
        </p:spPr>
        <p:txBody>
          <a:bodyPr wrap="square" anchor="t" anchorCtr="0">
            <a:spAutoFit/>
          </a:bodyPr>
          <a:lstStyle/>
          <a:p>
            <a:r>
              <a:rPr lang="en-US" sz="2800" dirty="0"/>
              <a:t>Flume</a:t>
            </a:r>
            <a:r>
              <a:rPr lang="zh-CN" altLang="en-US" sz="2800" dirty="0"/>
              <a:t>支撑的数据通道有：</a:t>
            </a:r>
            <a:endParaRPr lang="zh-CN" altLang="en-US" sz="2800" dirty="0"/>
          </a:p>
          <a:p>
            <a:r>
              <a:rPr lang="zh-CN" altLang="en-US" sz="2800" dirty="0"/>
              <a:t>（</a:t>
            </a:r>
            <a:r>
              <a:rPr lang="en-US" sz="2800" dirty="0"/>
              <a:t>1</a:t>
            </a:r>
            <a:r>
              <a:rPr lang="zh-CN" altLang="en-US" sz="2800" dirty="0"/>
              <a:t>）内存通道（</a:t>
            </a:r>
            <a:r>
              <a:rPr lang="en-US" sz="2800" dirty="0"/>
              <a:t>Memory Channel</a:t>
            </a:r>
            <a:r>
              <a:rPr lang="zh-CN" altLang="en-US" sz="2800" dirty="0"/>
              <a:t>）</a:t>
            </a:r>
            <a:endParaRPr lang="zh-CN" altLang="en-US" sz="2800" dirty="0"/>
          </a:p>
          <a:p>
            <a:r>
              <a:rPr lang="zh-CN" altLang="en-US" sz="2800" dirty="0"/>
              <a:t>内存通道将事件（</a:t>
            </a:r>
            <a:r>
              <a:rPr lang="en-US" sz="2800" dirty="0"/>
              <a:t>Event</a:t>
            </a:r>
            <a:r>
              <a:rPr lang="zh-CN" altLang="en-US" sz="2800" dirty="0"/>
              <a:t>）存储在可配置最大尺寸的内存队列中，非常适合需要较高吞吐量的流量，但代理失败时会丢失部分相位数据。</a:t>
            </a:r>
            <a:endParaRPr lang="zh-CN" altLang="en-US" sz="2800" dirty="0"/>
          </a:p>
          <a:p>
            <a:r>
              <a:rPr lang="zh-CN" altLang="en-US" sz="2800" dirty="0"/>
              <a:t>（</a:t>
            </a:r>
            <a:r>
              <a:rPr lang="en-US" sz="2800" dirty="0"/>
              <a:t>2</a:t>
            </a:r>
            <a:r>
              <a:rPr lang="zh-CN" altLang="en-US" sz="2800" dirty="0"/>
              <a:t>）文件通道（</a:t>
            </a:r>
            <a:r>
              <a:rPr lang="en-US" sz="2800" dirty="0"/>
              <a:t>File Channel</a:t>
            </a:r>
            <a:r>
              <a:rPr lang="zh-CN" altLang="en-US" sz="2800" dirty="0"/>
              <a:t>）</a:t>
            </a:r>
            <a:endParaRPr lang="zh-CN" altLang="en-US" sz="2800" dirty="0"/>
          </a:p>
          <a:p>
            <a:r>
              <a:rPr lang="zh-CN" altLang="en-US" sz="2800" dirty="0"/>
              <a:t>文件通道是</a:t>
            </a:r>
            <a:r>
              <a:rPr lang="en-US" sz="2800" dirty="0"/>
              <a:t>Flume</a:t>
            </a:r>
            <a:r>
              <a:rPr lang="zh-CN" altLang="en-US" sz="2800" dirty="0"/>
              <a:t>的一个持久通道，它将所有事件（</a:t>
            </a:r>
            <a:r>
              <a:rPr lang="en-US" sz="2800" dirty="0"/>
              <a:t>Event</a:t>
            </a:r>
            <a:r>
              <a:rPr lang="zh-CN" altLang="en-US" sz="2800" dirty="0"/>
              <a:t>）写入磁盘文件，因此，不会因丢失进程或机器关闭，造成数据丢失。</a:t>
            </a:r>
            <a:r>
              <a:rPr lang="en-US" sz="2800" dirty="0"/>
              <a:t>File</a:t>
            </a:r>
            <a:r>
              <a:rPr lang="zh-CN" altLang="en-US" sz="2800" dirty="0"/>
              <a:t>通过在一个事务中提交多个事件来提高吞吐量，这样只要提交事务，就不会丢失数据。</a:t>
            </a:r>
            <a:endParaRPr lang="zh-CN" altLang="en-US"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307975"/>
            <a:ext cx="568198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695643" y="1028137"/>
            <a:ext cx="4949823" cy="4408805"/>
          </a:xfrm>
          <a:prstGeom prst="rect">
            <a:avLst/>
          </a:prstGeom>
          <a:noFill/>
          <a:ln w="9525">
            <a:noFill/>
          </a:ln>
        </p:spPr>
        <p:txBody>
          <a:bodyPr wrap="square" anchor="t" anchorCtr="0">
            <a:spAutoFit/>
          </a:bodyPr>
          <a:lstStyle/>
          <a:p>
            <a:pPr>
              <a:lnSpc>
                <a:spcPct val="230000"/>
              </a:lnSpc>
            </a:pPr>
            <a:r>
              <a:rPr lang="en-US" sz="3200" b="1" dirty="0"/>
              <a:t>3.2.3  </a:t>
            </a:r>
            <a:r>
              <a:rPr lang="zh-CN" altLang="en-US" sz="3200" b="1" dirty="0"/>
              <a:t>核心部件</a:t>
            </a:r>
            <a:r>
              <a:rPr lang="en-US" sz="3200" b="1" dirty="0"/>
              <a:t>Agent</a:t>
            </a:r>
            <a:endParaRPr lang="en-US" sz="3200" b="1" dirty="0"/>
          </a:p>
          <a:p>
            <a:pPr>
              <a:lnSpc>
                <a:spcPct val="230000"/>
              </a:lnSpc>
            </a:pPr>
            <a:r>
              <a:rPr lang="en-US" altLang="en-US" sz="3000" b="1" dirty="0"/>
              <a:t>1.</a:t>
            </a:r>
            <a:r>
              <a:rPr lang="zh-CN" altLang="en-US" sz="3000" b="1" dirty="0"/>
              <a:t>数据源（</a:t>
            </a:r>
            <a:r>
              <a:rPr lang="en-US" altLang="en-US" sz="3000" b="1" dirty="0"/>
              <a:t>Source</a:t>
            </a:r>
            <a:r>
              <a:rPr lang="zh-CN" altLang="en-US" sz="3000" b="1" dirty="0"/>
              <a:t>）</a:t>
            </a:r>
            <a:endParaRPr lang="zh-CN" altLang="en-US" sz="3000" b="1" dirty="0"/>
          </a:p>
          <a:p>
            <a:pPr>
              <a:lnSpc>
                <a:spcPct val="230000"/>
              </a:lnSpc>
            </a:pPr>
            <a:r>
              <a:rPr lang="en-US" altLang="en-US" sz="3000" b="1" dirty="0"/>
              <a:t>2.</a:t>
            </a:r>
            <a:r>
              <a:rPr lang="zh-CN" altLang="en-US" sz="3000" b="1" dirty="0"/>
              <a:t>数据通道（</a:t>
            </a:r>
            <a:r>
              <a:rPr lang="en-US" altLang="en-US" sz="3000" b="1" dirty="0"/>
              <a:t>Channel</a:t>
            </a:r>
            <a:r>
              <a:rPr lang="zh-CN" altLang="en-US" sz="3000" b="1" dirty="0"/>
              <a:t>）</a:t>
            </a:r>
            <a:endParaRPr lang="zh-CN" altLang="en-US" sz="3000" b="1" dirty="0"/>
          </a:p>
          <a:p>
            <a:pPr>
              <a:lnSpc>
                <a:spcPct val="230000"/>
              </a:lnSpc>
            </a:pPr>
            <a:r>
              <a:rPr lang="en-US" altLang="en-US" sz="3000" b="1" dirty="0">
                <a:solidFill>
                  <a:srgbClr val="FF0000"/>
                </a:solidFill>
              </a:rPr>
              <a:t>3.</a:t>
            </a:r>
            <a:r>
              <a:rPr lang="zh-CN" altLang="en-US" sz="3000" b="1" dirty="0">
                <a:solidFill>
                  <a:srgbClr val="FF0000"/>
                </a:solidFill>
              </a:rPr>
              <a:t>数据槽（</a:t>
            </a:r>
            <a:r>
              <a:rPr lang="en-US" altLang="en-US" sz="3000" b="1" dirty="0">
                <a:solidFill>
                  <a:srgbClr val="FF0000"/>
                </a:solidFill>
              </a:rPr>
              <a:t>Sink</a:t>
            </a:r>
            <a:r>
              <a:rPr lang="zh-CN" altLang="en-US" sz="3000" b="1" dirty="0">
                <a:solidFill>
                  <a:srgbClr val="FF0000"/>
                </a:solidFill>
              </a:rPr>
              <a:t>）</a:t>
            </a:r>
            <a:endParaRPr lang="zh-CN" altLang="en-US" sz="3000" b="1" dirty="0">
              <a:solidFill>
                <a:srgbClr val="FF0000"/>
              </a:solidFill>
            </a:endParaRPr>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9" name="矩形 8"/>
          <p:cNvSpPr/>
          <p:nvPr/>
        </p:nvSpPr>
        <p:spPr>
          <a:xfrm>
            <a:off x="5232713" y="980740"/>
            <a:ext cx="6429420" cy="5519420"/>
          </a:xfrm>
          <a:prstGeom prst="rect">
            <a:avLst/>
          </a:prstGeom>
        </p:spPr>
        <p:txBody>
          <a:bodyPr wrap="square">
            <a:spAutoFit/>
          </a:bodyPr>
          <a:lstStyle/>
          <a:p>
            <a:pPr>
              <a:lnSpc>
                <a:spcPct val="150000"/>
              </a:lnSpc>
            </a:pPr>
            <a:r>
              <a:rPr lang="en-US" dirty="0"/>
              <a:t>   </a:t>
            </a:r>
            <a:r>
              <a:rPr lang="en-US" sz="2800" dirty="0"/>
              <a:t> Sink</a:t>
            </a:r>
            <a:r>
              <a:rPr lang="zh-CN" altLang="en-US" sz="2800" dirty="0"/>
              <a:t>类似一个集结的递进中心，它需要根据后续需求进行配置，从而最终选择是将数据直接进行集中式存储</a:t>
            </a:r>
            <a:r>
              <a:rPr lang="en-US" sz="2800" dirty="0"/>
              <a:t>(</a:t>
            </a:r>
            <a:r>
              <a:rPr lang="zh-CN" altLang="en-US" sz="2800" dirty="0"/>
              <a:t>例如， 直接存储到</a:t>
            </a:r>
            <a:r>
              <a:rPr lang="en-US" sz="2800" dirty="0"/>
              <a:t>HDFS</a:t>
            </a:r>
            <a:r>
              <a:rPr lang="zh-CN" altLang="en-US" sz="2800" dirty="0"/>
              <a:t>中</a:t>
            </a:r>
            <a:r>
              <a:rPr lang="en-US" sz="2800" dirty="0"/>
              <a:t>) </a:t>
            </a:r>
            <a:r>
              <a:rPr lang="zh-CN" altLang="en-US" sz="2800" dirty="0"/>
              <a:t>， 还是继续作为其他</a:t>
            </a:r>
            <a:r>
              <a:rPr lang="en-US" sz="2800" dirty="0"/>
              <a:t>Agent</a:t>
            </a:r>
            <a:r>
              <a:rPr lang="zh-CN" altLang="en-US" sz="2800" dirty="0"/>
              <a:t>的</a:t>
            </a:r>
            <a:r>
              <a:rPr lang="en-US" sz="2800" dirty="0"/>
              <a:t>Source</a:t>
            </a:r>
            <a:r>
              <a:rPr lang="zh-CN" altLang="en-US" sz="2800" dirty="0"/>
              <a:t>进行传输。</a:t>
            </a:r>
            <a:endParaRPr lang="zh-CN" altLang="en-US" sz="2800" dirty="0"/>
          </a:p>
          <a:p>
            <a:pPr>
              <a:lnSpc>
                <a:spcPct val="150000"/>
              </a:lnSpc>
            </a:pPr>
            <a:r>
              <a:rPr lang="en-US" sz="2800" dirty="0"/>
              <a:t>Flume</a:t>
            </a:r>
            <a:r>
              <a:rPr lang="zh-CN" altLang="en-US" sz="2800" dirty="0"/>
              <a:t>支持的</a:t>
            </a:r>
            <a:r>
              <a:rPr lang="en-US" sz="2800" dirty="0"/>
              <a:t>Flume Sink</a:t>
            </a:r>
            <a:r>
              <a:rPr lang="zh-CN" altLang="en-US" sz="2800" dirty="0"/>
              <a:t>有：</a:t>
            </a:r>
            <a:endParaRPr lang="en-US" altLang="zh-CN" dirty="0"/>
          </a:p>
          <a:p>
            <a:pPr>
              <a:lnSpc>
                <a:spcPct val="120000"/>
              </a:lnSpc>
            </a:pPr>
            <a:r>
              <a:rPr lang="zh-CN" altLang="en-US" sz="2800" dirty="0"/>
              <a:t>（</a:t>
            </a:r>
            <a:r>
              <a:rPr lang="en-US" sz="2800" dirty="0"/>
              <a:t>1</a:t>
            </a:r>
            <a:r>
              <a:rPr lang="zh-CN" altLang="en-US" sz="2800" dirty="0"/>
              <a:t>）</a:t>
            </a:r>
            <a:r>
              <a:rPr lang="en-US" sz="2800" dirty="0"/>
              <a:t>HDFS Sink</a:t>
            </a:r>
            <a:endParaRPr lang="en-US" sz="2800" dirty="0"/>
          </a:p>
          <a:p>
            <a:pPr>
              <a:lnSpc>
                <a:spcPct val="120000"/>
              </a:lnSpc>
            </a:pPr>
            <a:r>
              <a:rPr lang="zh-CN" altLang="en-US" sz="2800" dirty="0"/>
              <a:t>（</a:t>
            </a:r>
            <a:r>
              <a:rPr lang="en-US" sz="2800" dirty="0"/>
              <a:t>2</a:t>
            </a:r>
            <a:r>
              <a:rPr lang="zh-CN" altLang="en-US" sz="2800" dirty="0"/>
              <a:t>）</a:t>
            </a:r>
            <a:r>
              <a:rPr lang="en-US" sz="2800" dirty="0"/>
              <a:t>Logger Sink</a:t>
            </a:r>
            <a:endParaRPr lang="zh-CN" altLang="en-US" sz="2800" dirty="0"/>
          </a:p>
          <a:p>
            <a:pPr>
              <a:lnSpc>
                <a:spcPct val="120000"/>
              </a:lnSpc>
            </a:pPr>
            <a:r>
              <a:rPr lang="zh-CN" altLang="en-US" sz="2800" dirty="0"/>
              <a:t>（</a:t>
            </a:r>
            <a:r>
              <a:rPr lang="en-US" sz="2800" dirty="0"/>
              <a:t>3</a:t>
            </a:r>
            <a:r>
              <a:rPr lang="zh-CN" altLang="en-US" sz="2800" dirty="0"/>
              <a:t>）</a:t>
            </a:r>
            <a:r>
              <a:rPr lang="en-US" sz="2800" dirty="0"/>
              <a:t>Avro Sink</a:t>
            </a:r>
            <a:endParaRPr lang="en-US" altLang="en-US"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023902" y="571480"/>
            <a:ext cx="6309360" cy="609600"/>
          </a:xfrm>
        </p:spPr>
        <p:txBody>
          <a:bodyPr>
            <a:normAutofit/>
          </a:bodyPr>
          <a:lstStyle/>
          <a:p>
            <a:r>
              <a:rPr lang="en-US" altLang="en-US" sz="3200" dirty="0">
                <a:solidFill>
                  <a:schemeClr val="tx1"/>
                </a:solidFill>
                <a:latin typeface="Calibri" panose="020F0502020204030204" pitchFamily="34" charset="0"/>
                <a:ea typeface="宋体" panose="02010600030101010101" pitchFamily="2" charset="-122"/>
                <a:cs typeface="+mn-cs"/>
              </a:rPr>
              <a:t>3.2.4  Flume</a:t>
            </a:r>
            <a:r>
              <a:rPr lang="zh-CN" altLang="en-US" sz="3200" dirty="0">
                <a:solidFill>
                  <a:schemeClr val="tx1"/>
                </a:solidFill>
                <a:latin typeface="Calibri" panose="020F0502020204030204" pitchFamily="34" charset="0"/>
                <a:ea typeface="宋体" panose="02010600030101010101" pitchFamily="2" charset="-122"/>
                <a:cs typeface="+mn-cs"/>
              </a:rPr>
              <a:t>运行机构</a:t>
            </a:r>
            <a:endParaRPr lang="zh-CN" altLang="en-US" sz="3200" dirty="0">
              <a:solidFill>
                <a:schemeClr val="tx1"/>
              </a:solidFill>
              <a:latin typeface="Calibri" panose="020F0502020204030204" pitchFamily="34" charset="0"/>
              <a:ea typeface="宋体" panose="02010600030101010101" pitchFamily="2" charset="-122"/>
              <a:cs typeface="+mn-cs"/>
            </a:endParaRPr>
          </a:p>
        </p:txBody>
      </p:sp>
      <p:sp>
        <p:nvSpPr>
          <p:cNvPr id="11" name="文本占位符 10"/>
          <p:cNvSpPr>
            <a:spLocks noGrp="1"/>
          </p:cNvSpPr>
          <p:nvPr>
            <p:ph type="body" idx="2"/>
          </p:nvPr>
        </p:nvSpPr>
        <p:spPr>
          <a:xfrm>
            <a:off x="8310440" y="1772816"/>
            <a:ext cx="3357724" cy="3071834"/>
          </a:xfrm>
        </p:spPr>
        <p:txBody>
          <a:bodyPr/>
          <a:lstStyle/>
          <a:p>
            <a:r>
              <a:rPr lang="en-US" sz="3200" dirty="0" err="1"/>
              <a:t>Flume采用了分层架构</a:t>
            </a:r>
            <a:endParaRPr lang="en-US" sz="3200" dirty="0"/>
          </a:p>
          <a:p>
            <a:pPr>
              <a:buFont typeface="Wingdings" panose="05000000000000000000" pitchFamily="2" charset="2"/>
              <a:buChar char="l"/>
            </a:pPr>
            <a:r>
              <a:rPr lang="en-US" sz="3200" dirty="0"/>
              <a:t>Agent</a:t>
            </a:r>
            <a:r>
              <a:rPr lang="zh-CN" altLang="en-US" sz="3200" dirty="0"/>
              <a:t>（代理）</a:t>
            </a:r>
            <a:endParaRPr lang="en-US" sz="3200" dirty="0"/>
          </a:p>
          <a:p>
            <a:pPr>
              <a:buFont typeface="Wingdings" panose="05000000000000000000" pitchFamily="2" charset="2"/>
              <a:buChar char="l"/>
            </a:pPr>
            <a:r>
              <a:rPr lang="en-US" sz="3200" dirty="0"/>
              <a:t>Collector</a:t>
            </a:r>
            <a:r>
              <a:rPr lang="zh-CN" altLang="en-US" sz="3200" dirty="0"/>
              <a:t>（采集）</a:t>
            </a:r>
            <a:endParaRPr lang="en-US" sz="3200" dirty="0"/>
          </a:p>
          <a:p>
            <a:pPr>
              <a:buFont typeface="Wingdings" panose="05000000000000000000" pitchFamily="2" charset="2"/>
              <a:buChar char="l"/>
            </a:pPr>
            <a:r>
              <a:rPr lang="en-US" sz="3200" dirty="0"/>
              <a:t>Storage</a:t>
            </a:r>
            <a:r>
              <a:rPr lang="zh-CN" altLang="en-US" sz="3200" dirty="0"/>
              <a:t>（存储）</a:t>
            </a:r>
            <a:endParaRPr lang="en-US" sz="3200" dirty="0"/>
          </a:p>
          <a:p>
            <a:endParaRPr lang="en-US" altLang="zh-CN" sz="3200" dirty="0"/>
          </a:p>
        </p:txBody>
      </p:sp>
      <p:pic>
        <p:nvPicPr>
          <p:cNvPr id="12" name="图片 11" descr="图3-3.jpg"/>
          <p:cNvPicPr>
            <a:picLocks noChangeAspect="1"/>
          </p:cNvPicPr>
          <p:nvPr/>
        </p:nvPicPr>
        <p:blipFill>
          <a:blip r:embed="rId1"/>
          <a:stretch>
            <a:fillRect/>
          </a:stretch>
        </p:blipFill>
        <p:spPr>
          <a:xfrm>
            <a:off x="523836" y="1585927"/>
            <a:ext cx="7439025" cy="3914775"/>
          </a:xfrm>
          <a:prstGeom prst="rect">
            <a:avLst/>
          </a:prstGeom>
        </p:spPr>
      </p:pic>
      <p:sp>
        <p:nvSpPr>
          <p:cNvPr id="15" name="矩形 14"/>
          <p:cNvSpPr/>
          <p:nvPr/>
        </p:nvSpPr>
        <p:spPr>
          <a:xfrm>
            <a:off x="738150" y="5715016"/>
            <a:ext cx="7572428" cy="954107"/>
          </a:xfrm>
          <a:prstGeom prst="rect">
            <a:avLst/>
          </a:prstGeom>
        </p:spPr>
        <p:txBody>
          <a:bodyPr wrap="square">
            <a:spAutoFit/>
          </a:bodyPr>
          <a:lstStyle/>
          <a:p>
            <a:r>
              <a:rPr lang="en-US" sz="2800" dirty="0" err="1"/>
              <a:t>Agent和Collector主要由Source和Sink两部分组成</a:t>
            </a:r>
            <a:endParaRPr lang="en-US" sz="2800" dirty="0"/>
          </a:p>
          <a:p>
            <a:r>
              <a:rPr lang="en-US" sz="2800" dirty="0" err="1"/>
              <a:t>Source是数据来源</a:t>
            </a:r>
            <a:r>
              <a:rPr lang="en-US" sz="2800" dirty="0"/>
              <a:t>， </a:t>
            </a:r>
            <a:r>
              <a:rPr lang="en-US" sz="2800" dirty="0" err="1"/>
              <a:t>Sink是数据去</a:t>
            </a:r>
            <a:r>
              <a:rPr lang="zh-CN" altLang="en-US" sz="2800" dirty="0"/>
              <a:t>向。</a:t>
            </a:r>
            <a:endParaRPr lang="zh-CN" alt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60350"/>
            <a:ext cx="577723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767715" y="1052830"/>
            <a:ext cx="10579100" cy="5426710"/>
          </a:xfrm>
          <a:prstGeom prst="rect">
            <a:avLst/>
          </a:prstGeom>
          <a:noFill/>
          <a:ln w="9525">
            <a:noFill/>
          </a:ln>
        </p:spPr>
        <p:txBody>
          <a:bodyPr wrap="square" numCol="2" anchor="t" anchorCtr="0">
            <a:spAutoFit/>
          </a:bodyPr>
          <a:lstStyle/>
          <a:p>
            <a:pPr>
              <a:lnSpc>
                <a:spcPct val="170000"/>
              </a:lnSpc>
            </a:pPr>
            <a:r>
              <a:rPr lang="en-US" sz="3200" b="1" dirty="0"/>
              <a:t>3.2.4  Flume</a:t>
            </a:r>
            <a:r>
              <a:rPr lang="zh-CN" altLang="en-US" sz="3200" b="1" dirty="0"/>
              <a:t>运行机构</a:t>
            </a:r>
            <a:endParaRPr lang="zh-CN" altLang="en-US" sz="3200" b="1" dirty="0"/>
          </a:p>
          <a:p>
            <a:pPr>
              <a:lnSpc>
                <a:spcPct val="170000"/>
              </a:lnSpc>
            </a:pPr>
            <a:r>
              <a:rPr lang="en-US" altLang="en-US" sz="3000" b="1" dirty="0"/>
              <a:t>1.Agent</a:t>
            </a:r>
            <a:endParaRPr lang="zh-CN" altLang="en-US" sz="3000" b="1" dirty="0"/>
          </a:p>
          <a:p>
            <a:pPr>
              <a:lnSpc>
                <a:spcPct val="170000"/>
              </a:lnSpc>
            </a:pPr>
            <a:r>
              <a:rPr lang="en-US" sz="2800" dirty="0" err="1"/>
              <a:t>    Agent的作用是将数据源的数据发送给Collector</a:t>
            </a:r>
            <a:r>
              <a:rPr lang="en-US" sz="2800" dirty="0"/>
              <a:t>。</a:t>
            </a:r>
            <a:r>
              <a:rPr lang="en-US" sz="2800" dirty="0" err="1"/>
              <a:t>Flume自带了很多直接可用的</a:t>
            </a:r>
            <a:r>
              <a:rPr lang="zh-CN" altLang="en-US" sz="2800" dirty="0"/>
              <a:t>数</a:t>
            </a:r>
            <a:r>
              <a:rPr lang="en-US" sz="2800" dirty="0" err="1"/>
              <a:t>据源Source</a:t>
            </a:r>
            <a:r>
              <a:rPr lang="en-US" sz="2800" dirty="0"/>
              <a:t>。</a:t>
            </a:r>
            <a:endParaRPr lang="zh-CN" altLang="en-US" sz="2800" dirty="0"/>
          </a:p>
          <a:p>
            <a:pPr>
              <a:lnSpc>
                <a:spcPct val="170000"/>
              </a:lnSpc>
            </a:pPr>
            <a:r>
              <a:rPr lang="en-US" altLang="en-US" sz="3000" b="1" dirty="0"/>
              <a:t>2.Collector</a:t>
            </a:r>
            <a:endParaRPr lang="zh-CN" altLang="en-US" sz="3000" b="1" dirty="0"/>
          </a:p>
          <a:p>
            <a:pPr>
              <a:lnSpc>
                <a:spcPct val="170000"/>
              </a:lnSpc>
            </a:pPr>
            <a:r>
              <a:rPr lang="en-US" sz="2800" dirty="0" err="1"/>
              <a:t>     Collector的作用是将多个Agent的数据汇总后，加载到Storage中</a:t>
            </a:r>
            <a:r>
              <a:rPr lang="en-US" sz="2800" dirty="0"/>
              <a:t>。</a:t>
            </a:r>
            <a:r>
              <a:rPr lang="en-US" sz="2800" dirty="0" err="1"/>
              <a:t>它的Source和Sink与Agent类似</a:t>
            </a:r>
            <a:r>
              <a:rPr lang="en-US" sz="2800" dirty="0"/>
              <a:t>。</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60350"/>
            <a:ext cx="577723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767715" y="1052830"/>
            <a:ext cx="10627360" cy="5544185"/>
          </a:xfrm>
          <a:prstGeom prst="rect">
            <a:avLst/>
          </a:prstGeom>
          <a:noFill/>
          <a:ln w="9525">
            <a:noFill/>
          </a:ln>
        </p:spPr>
        <p:txBody>
          <a:bodyPr wrap="square" numCol="2" anchor="t" anchorCtr="0">
            <a:spAutoFit/>
          </a:bodyPr>
          <a:lstStyle/>
          <a:p>
            <a:pPr>
              <a:lnSpc>
                <a:spcPct val="160000"/>
              </a:lnSpc>
            </a:pPr>
            <a:r>
              <a:rPr lang="en-US" sz="3200" b="1" dirty="0"/>
              <a:t>3.2.4  Flume</a:t>
            </a:r>
            <a:r>
              <a:rPr lang="zh-CN" altLang="en-US" sz="3200" b="1" dirty="0"/>
              <a:t>运行机构</a:t>
            </a:r>
            <a:endParaRPr lang="zh-CN" altLang="en-US" sz="3200" b="1" dirty="0"/>
          </a:p>
          <a:p>
            <a:pPr>
              <a:lnSpc>
                <a:spcPct val="160000"/>
              </a:lnSpc>
            </a:pPr>
            <a:r>
              <a:rPr lang="en-US" sz="3000" b="1" dirty="0"/>
              <a:t>3.Storage</a:t>
            </a:r>
            <a:endParaRPr lang="zh-CN" altLang="en-US" sz="3000" b="1" dirty="0"/>
          </a:p>
          <a:p>
            <a:pPr>
              <a:lnSpc>
                <a:spcPct val="160000"/>
              </a:lnSpc>
            </a:pPr>
            <a:r>
              <a:rPr lang="en-US" sz="2800" dirty="0" err="1"/>
              <a:t>    Storage是存储系统，可以是一个普通的File，也可以是HDFS</a:t>
            </a:r>
            <a:r>
              <a:rPr lang="zh-CN" altLang="en-US" sz="2800" dirty="0"/>
              <a:t>、</a:t>
            </a:r>
            <a:r>
              <a:rPr lang="en-US" sz="2800" dirty="0"/>
              <a:t>Hive</a:t>
            </a:r>
            <a:r>
              <a:rPr lang="zh-CN" altLang="en-US" sz="2800" dirty="0"/>
              <a:t>、</a:t>
            </a:r>
            <a:r>
              <a:rPr lang="en-US" sz="2800" dirty="0" err="1"/>
              <a:t>HBase</a:t>
            </a:r>
            <a:r>
              <a:rPr lang="zh-CN" altLang="en-US" sz="2800" dirty="0"/>
              <a:t>、分布式存储器等。</a:t>
            </a:r>
            <a:endParaRPr lang="zh-CN" altLang="en-US" sz="2800" dirty="0"/>
          </a:p>
          <a:p>
            <a:pPr>
              <a:lnSpc>
                <a:spcPct val="160000"/>
              </a:lnSpc>
            </a:pPr>
            <a:r>
              <a:rPr lang="en-US" sz="3000" b="1" dirty="0"/>
              <a:t>4.Master</a:t>
            </a:r>
            <a:endParaRPr lang="zh-CN" altLang="en-US" sz="3200" b="1" dirty="0"/>
          </a:p>
          <a:p>
            <a:pPr>
              <a:lnSpc>
                <a:spcPct val="160000"/>
              </a:lnSpc>
            </a:pPr>
            <a:r>
              <a:rPr lang="en-US" sz="2800" dirty="0"/>
              <a:t>    Master</a:t>
            </a:r>
            <a:r>
              <a:rPr lang="zh-CN" altLang="en-US" sz="2800" dirty="0"/>
              <a:t>负责管理、协调</a:t>
            </a:r>
            <a:r>
              <a:rPr lang="en-US" sz="2800" dirty="0" err="1"/>
              <a:t>Agent和Collector</a:t>
            </a:r>
            <a:r>
              <a:rPr lang="zh-CN" altLang="en-US" sz="2800" dirty="0"/>
              <a:t>的配置信息，是</a:t>
            </a:r>
            <a:r>
              <a:rPr lang="en-US" sz="2800" dirty="0"/>
              <a:t>Flume</a:t>
            </a:r>
            <a:r>
              <a:rPr lang="zh-CN" altLang="en-US" sz="2800" dirty="0"/>
              <a:t>集群的控制器。</a:t>
            </a:r>
            <a:endParaRPr lang="zh-CN" altLang="en-US" sz="3200" b="1" dirty="0"/>
          </a:p>
          <a:p>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69214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737870" y="1680845"/>
            <a:ext cx="10686415" cy="5128895"/>
          </a:xfrm>
          <a:prstGeom prst="rect">
            <a:avLst/>
          </a:prstGeom>
          <a:noFill/>
          <a:ln w="9525">
            <a:noFill/>
          </a:ln>
        </p:spPr>
        <p:txBody>
          <a:bodyPr wrap="square" anchor="t" anchorCtr="0">
            <a:spAutoFit/>
          </a:bodyPr>
          <a:lstStyle/>
          <a:p>
            <a:pPr>
              <a:lnSpc>
                <a:spcPct val="130000"/>
              </a:lnSpc>
            </a:pPr>
            <a:r>
              <a:rPr lang="en-US" sz="2800" dirty="0"/>
              <a:t>      Scribe</a:t>
            </a:r>
            <a:r>
              <a:rPr lang="zh-CN" altLang="en-US" sz="2800" dirty="0"/>
              <a:t>是</a:t>
            </a:r>
            <a:r>
              <a:rPr lang="en-US" sz="2800" dirty="0" err="1"/>
              <a:t>Facebook</a:t>
            </a:r>
            <a:r>
              <a:rPr lang="zh-CN" altLang="en-US" sz="2800" dirty="0"/>
              <a:t>所发布的一个开源日志收集系统，已经得到了广泛的应用。</a:t>
            </a:r>
            <a:r>
              <a:rPr lang="en-US" sz="2800" dirty="0"/>
              <a:t>Scribe</a:t>
            </a:r>
            <a:r>
              <a:rPr lang="zh-CN" altLang="en-US" sz="2800" dirty="0"/>
              <a:t>基于使用非阻塞</a:t>
            </a:r>
            <a:r>
              <a:rPr lang="en-US" sz="2800" dirty="0"/>
              <a:t>C++</a:t>
            </a:r>
            <a:r>
              <a:rPr lang="zh-CN" altLang="en-US" sz="2800" dirty="0"/>
              <a:t>服务器的</a:t>
            </a:r>
            <a:r>
              <a:rPr lang="en-US" sz="2800" dirty="0"/>
              <a:t>thrift</a:t>
            </a:r>
            <a:r>
              <a:rPr lang="zh-CN" altLang="en-US" sz="2800" dirty="0"/>
              <a:t>服务的实现。</a:t>
            </a:r>
            <a:endParaRPr lang="zh-CN" altLang="en-US" sz="2800" dirty="0"/>
          </a:p>
          <a:p>
            <a:pPr>
              <a:lnSpc>
                <a:spcPct val="130000"/>
              </a:lnSpc>
            </a:pPr>
            <a:r>
              <a:rPr lang="zh-CN" altLang="en-US" sz="2800" dirty="0"/>
              <a:t> </a:t>
            </a:r>
            <a:r>
              <a:rPr lang="en-US" altLang="zh-CN" sz="2800" dirty="0"/>
              <a:t>    </a:t>
            </a:r>
            <a:r>
              <a:rPr lang="zh-CN" altLang="en-US" sz="2800" dirty="0"/>
              <a:t>它可以收集各种日志源的数据，并存储在集中存储系统（可以是</a:t>
            </a:r>
            <a:r>
              <a:rPr lang="en-US" sz="2800" dirty="0"/>
              <a:t>NFS</a:t>
            </a:r>
            <a:r>
              <a:rPr lang="zh-CN" altLang="en-US" sz="2800" dirty="0"/>
              <a:t>或分布式文件系统等）上，进行统一的统计、分析和处理。为日志的</a:t>
            </a:r>
            <a:r>
              <a:rPr lang="en-US" sz="2800" dirty="0"/>
              <a:t>“</a:t>
            </a:r>
            <a:r>
              <a:rPr lang="zh-CN" altLang="en-US" sz="2800" dirty="0">
                <a:solidFill>
                  <a:srgbClr val="FF0000"/>
                </a:solidFill>
              </a:rPr>
              <a:t>分布式采集、统一处理</a:t>
            </a:r>
            <a:r>
              <a:rPr lang="en-US" sz="2800" dirty="0"/>
              <a:t>”</a:t>
            </a:r>
            <a:r>
              <a:rPr lang="zh-CN" altLang="en-US" sz="2800" dirty="0"/>
              <a:t>提供了一种可扩展、高度容错的方案。当集中存储系统的网络或服务器出现故障时，</a:t>
            </a:r>
            <a:r>
              <a:rPr lang="en-US" sz="2800" dirty="0"/>
              <a:t>Scribe</a:t>
            </a:r>
            <a:r>
              <a:rPr lang="zh-CN" altLang="en-US" sz="2800" dirty="0"/>
              <a:t>会将日志转储到本地或另一台机器上。</a:t>
            </a:r>
            <a:endParaRPr lang="zh-CN" altLang="en-US" sz="2800" dirty="0"/>
          </a:p>
          <a:p>
            <a:pPr>
              <a:lnSpc>
                <a:spcPct val="130000"/>
              </a:lnSpc>
            </a:pPr>
            <a:r>
              <a:rPr lang="zh-CN" altLang="en-US" sz="2800" dirty="0"/>
              <a:t> </a:t>
            </a:r>
            <a:r>
              <a:rPr lang="en-US" altLang="zh-CN" sz="2800" dirty="0"/>
              <a:t>    </a:t>
            </a:r>
            <a:r>
              <a:rPr lang="zh-CN" altLang="en-US" sz="2800" dirty="0"/>
              <a:t>当集中存储系统恢复时，</a:t>
            </a:r>
            <a:r>
              <a:rPr lang="en-US" sz="2800" dirty="0"/>
              <a:t>Scribe</a:t>
            </a:r>
            <a:r>
              <a:rPr lang="zh-CN" altLang="en-US" sz="2800" dirty="0"/>
              <a:t>会将转储的日志重新传输到集中存储系统。</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1" name="TextBox 1"/>
          <p:cNvSpPr txBox="1"/>
          <p:nvPr/>
        </p:nvSpPr>
        <p:spPr>
          <a:xfrm>
            <a:off x="695922" y="1052814"/>
            <a:ext cx="5026023" cy="645160"/>
          </a:xfrm>
          <a:prstGeom prst="rect">
            <a:avLst/>
          </a:prstGeom>
          <a:noFill/>
          <a:ln w="9525">
            <a:noFill/>
          </a:ln>
        </p:spPr>
        <p:txBody>
          <a:bodyPr wrap="square" anchor="t" anchorCtr="0">
            <a:spAutoFit/>
          </a:bodyPr>
          <a:lstStyle/>
          <a:p>
            <a:r>
              <a:rPr lang="en-US" sz="3600" b="1" dirty="0"/>
              <a:t>3.3  Scribe</a:t>
            </a:r>
            <a:r>
              <a:rPr lang="zh-CN" altLang="en-US" sz="3600" b="1" dirty="0"/>
              <a:t>数据采集</a:t>
            </a:r>
            <a:endParaRPr lang="zh-CN" altLang="en-US" sz="3600" b="1"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763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95910"/>
            <a:ext cx="566864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737870" y="1680845"/>
            <a:ext cx="10953750" cy="4956810"/>
          </a:xfrm>
          <a:prstGeom prst="rect">
            <a:avLst/>
          </a:prstGeom>
          <a:noFill/>
          <a:ln w="9525">
            <a:noFill/>
          </a:ln>
        </p:spPr>
        <p:txBody>
          <a:bodyPr wrap="square" anchor="t" anchorCtr="0">
            <a:spAutoFit/>
          </a:bodyPr>
          <a:lstStyle/>
          <a:p>
            <a:pPr>
              <a:lnSpc>
                <a:spcPct val="140000"/>
              </a:lnSpc>
            </a:pPr>
            <a:r>
              <a:rPr lang="en-US" sz="2800" dirty="0"/>
              <a:t>     Scribe（抄写员）是Facebook所发布的一个开源日志收集系统，已经得到了广泛的应用。它可以收集各种日志源的数据，并存储在存储系统上，进行统一的统计、分析和处理。</a:t>
            </a:r>
            <a:endParaRPr lang="en-US" sz="2800" dirty="0"/>
          </a:p>
          <a:p>
            <a:pPr>
              <a:lnSpc>
                <a:spcPct val="140000"/>
              </a:lnSpc>
            </a:pPr>
            <a:r>
              <a:rPr lang="en-US" sz="3000" b="1" dirty="0"/>
              <a:t>Scribe</a:t>
            </a:r>
            <a:r>
              <a:rPr lang="zh-CN" altLang="en-US" sz="3000" b="1" dirty="0"/>
              <a:t>主要用于以下两种场景：</a:t>
            </a:r>
            <a:endParaRPr lang="en-US" altLang="zh-CN" sz="3200" dirty="0"/>
          </a:p>
          <a:p>
            <a:pPr>
              <a:lnSpc>
                <a:spcPct val="140000"/>
              </a:lnSpc>
              <a:buClr>
                <a:schemeClr val="accent1"/>
              </a:buClr>
              <a:buFont typeface="Wingdings" panose="05000000000000000000" pitchFamily="2" charset="2"/>
              <a:buChar char="l"/>
            </a:pPr>
            <a:r>
              <a:rPr lang="zh-CN" altLang="en-US" sz="2800" dirty="0"/>
              <a:t>它与生成日志文件的应用系统集成在一起。</a:t>
            </a:r>
            <a:r>
              <a:rPr lang="en-US" sz="2800" dirty="0"/>
              <a:t>Scribe</a:t>
            </a:r>
            <a:r>
              <a:rPr lang="zh-CN" altLang="en-US" sz="2800" dirty="0"/>
              <a:t>提供了几乎所有开发语言的开发包，可以很好地与各种应用系统集成。</a:t>
            </a:r>
            <a:endParaRPr lang="en-US" altLang="zh-CN" sz="2800" dirty="0"/>
          </a:p>
          <a:p>
            <a:pPr>
              <a:lnSpc>
                <a:spcPct val="140000"/>
              </a:lnSpc>
              <a:buClr>
                <a:schemeClr val="accent1"/>
              </a:buClr>
              <a:buFont typeface="Wingdings" panose="05000000000000000000" pitchFamily="2" charset="2"/>
              <a:buChar char="l"/>
            </a:pPr>
            <a:r>
              <a:rPr lang="zh-CN" altLang="en-US" sz="2800" dirty="0"/>
              <a:t>应用系统本地生成日志文件。</a:t>
            </a:r>
            <a:r>
              <a:rPr lang="en-US" sz="2800" dirty="0"/>
              <a:t>Scribe</a:t>
            </a:r>
            <a:r>
              <a:rPr lang="zh-CN" altLang="en-US" sz="2800" dirty="0"/>
              <a:t>使用一个独立的客户端程序（独立的客户端也可以用各种语言开发）来生成应用系统的本地日志文件。</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1" name="TextBox 1"/>
          <p:cNvSpPr txBox="1"/>
          <p:nvPr/>
        </p:nvSpPr>
        <p:spPr>
          <a:xfrm>
            <a:off x="695922" y="1055989"/>
            <a:ext cx="5026023" cy="645160"/>
          </a:xfrm>
          <a:prstGeom prst="rect">
            <a:avLst/>
          </a:prstGeom>
          <a:noFill/>
          <a:ln w="9525">
            <a:noFill/>
          </a:ln>
        </p:spPr>
        <p:txBody>
          <a:bodyPr wrap="square" anchor="t" anchorCtr="0">
            <a:spAutoFit/>
          </a:bodyPr>
          <a:lstStyle/>
          <a:p>
            <a:r>
              <a:rPr lang="en-US" sz="3600" b="1" dirty="0"/>
              <a:t>3.3  Scribe</a:t>
            </a:r>
            <a:r>
              <a:rPr lang="zh-CN" altLang="en-US" sz="3600" b="1" dirty="0"/>
              <a:t>数据采集</a:t>
            </a:r>
            <a:endParaRPr lang="zh-CN" altLang="en-US" sz="3600" b="1"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763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763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80035"/>
            <a:ext cx="576516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767715" y="980440"/>
            <a:ext cx="10237470" cy="5754370"/>
          </a:xfrm>
          <a:prstGeom prst="rect">
            <a:avLst/>
          </a:prstGeom>
          <a:noFill/>
          <a:ln w="9525">
            <a:noFill/>
          </a:ln>
        </p:spPr>
        <p:txBody>
          <a:bodyPr wrap="square" anchor="t" anchorCtr="0">
            <a:spAutoFit/>
          </a:bodyPr>
          <a:lstStyle/>
          <a:p>
            <a:r>
              <a:rPr lang="en-US" sz="3200" b="1" dirty="0"/>
              <a:t>3.3.1  Scribe</a:t>
            </a:r>
            <a:r>
              <a:rPr lang="zh-CN" altLang="en-US" sz="3200" b="1" dirty="0"/>
              <a:t>的功能</a:t>
            </a:r>
            <a:endParaRPr lang="zh-CN" altLang="en-US" sz="3200" b="1" dirty="0"/>
          </a:p>
          <a:p>
            <a:r>
              <a:rPr lang="en-US" sz="2800" b="1" dirty="0"/>
              <a:t>1.</a:t>
            </a:r>
            <a:r>
              <a:rPr lang="zh-CN" altLang="en-US" sz="2800" b="1" dirty="0"/>
              <a:t>支持多种存储类型</a:t>
            </a:r>
            <a:endParaRPr lang="zh-CN" altLang="en-US" sz="2800" dirty="0"/>
          </a:p>
          <a:p>
            <a:r>
              <a:rPr lang="en-US" sz="2800" dirty="0"/>
              <a:t>    Scribe</a:t>
            </a:r>
            <a:r>
              <a:rPr lang="zh-CN" altLang="en-US" sz="2800" dirty="0"/>
              <a:t>支持多种存储类型，并且是可扩展的。</a:t>
            </a:r>
            <a:endParaRPr lang="zh-CN" altLang="en-US" sz="2800" dirty="0"/>
          </a:p>
          <a:p>
            <a:r>
              <a:rPr lang="en-US" sz="2800" b="1" dirty="0"/>
              <a:t>2.</a:t>
            </a:r>
            <a:r>
              <a:rPr lang="zh-CN" altLang="en-US" sz="2800" b="1" dirty="0"/>
              <a:t>日志自动分段功能</a:t>
            </a:r>
            <a:endParaRPr lang="zh-CN" altLang="en-US" sz="2800" dirty="0"/>
          </a:p>
          <a:p>
            <a:r>
              <a:rPr lang="en-US" sz="2800" dirty="0"/>
              <a:t>    Scribe</a:t>
            </a:r>
            <a:r>
              <a:rPr lang="zh-CN" altLang="en-US" sz="2800" dirty="0"/>
              <a:t>可以自动按大小和时间拆分文件。</a:t>
            </a:r>
            <a:endParaRPr lang="zh-CN" altLang="en-US" sz="2800" dirty="0"/>
          </a:p>
          <a:p>
            <a:r>
              <a:rPr lang="en-US" sz="2800" b="1" dirty="0"/>
              <a:t>3.</a:t>
            </a:r>
            <a:r>
              <a:rPr lang="zh-CN" altLang="en-US" sz="2800" b="1" dirty="0"/>
              <a:t>灵活的客户</a:t>
            </a:r>
            <a:endParaRPr lang="zh-CN" altLang="en-US" sz="2800" dirty="0"/>
          </a:p>
          <a:p>
            <a:r>
              <a:rPr lang="zh-CN" altLang="en-US" sz="2800" dirty="0"/>
              <a:t>（</a:t>
            </a:r>
            <a:r>
              <a:rPr lang="en-US" sz="2800" dirty="0"/>
              <a:t>1</a:t>
            </a:r>
            <a:r>
              <a:rPr lang="zh-CN" altLang="en-US" sz="2800" dirty="0"/>
              <a:t>）支持多种通用语言；</a:t>
            </a:r>
            <a:endParaRPr lang="zh-CN" altLang="en-US" sz="2800" dirty="0"/>
          </a:p>
          <a:p>
            <a:r>
              <a:rPr lang="zh-CN" altLang="en-US" sz="2800" dirty="0"/>
              <a:t>（</a:t>
            </a:r>
            <a:r>
              <a:rPr lang="en-US" sz="2800" dirty="0"/>
              <a:t>2</a:t>
            </a:r>
            <a:r>
              <a:rPr lang="zh-CN" altLang="en-US" sz="2800" dirty="0"/>
              <a:t>）可与应用系统集成，可作为独立客户端使用。</a:t>
            </a:r>
            <a:endParaRPr lang="zh-CN" altLang="en-US" sz="2800" dirty="0"/>
          </a:p>
          <a:p>
            <a:r>
              <a:rPr lang="en-US" sz="2800" b="1" dirty="0">
                <a:sym typeface="+mn-ea"/>
              </a:rPr>
              <a:t>4.</a:t>
            </a:r>
            <a:r>
              <a:rPr lang="zh-CN" altLang="en-US" sz="2800" b="1" dirty="0">
                <a:sym typeface="+mn-ea"/>
              </a:rPr>
              <a:t>支持日志分类</a:t>
            </a:r>
            <a:endParaRPr lang="zh-CN" altLang="en-US" sz="2800" dirty="0"/>
          </a:p>
          <a:p>
            <a:r>
              <a:rPr lang="en-US" sz="2800" dirty="0" err="1">
                <a:sym typeface="+mn-ea"/>
              </a:rPr>
              <a:t>    Facebook</a:t>
            </a:r>
            <a:r>
              <a:rPr lang="zh-CN" altLang="en-US" sz="2800" dirty="0">
                <a:sym typeface="+mn-ea"/>
              </a:rPr>
              <a:t>有数百个博客类别。</a:t>
            </a:r>
            <a:endParaRPr lang="zh-CN" altLang="en-US" sz="2800" dirty="0"/>
          </a:p>
          <a:p>
            <a:r>
              <a:rPr lang="en-US" sz="2800" b="1" dirty="0">
                <a:sym typeface="+mn-ea"/>
              </a:rPr>
              <a:t>5.</a:t>
            </a:r>
            <a:r>
              <a:rPr lang="zh-CN" altLang="en-US" sz="2800" b="1" dirty="0">
                <a:sym typeface="+mn-ea"/>
              </a:rPr>
              <a:t>其他职能</a:t>
            </a:r>
            <a:endParaRPr lang="zh-CN" altLang="en-US" sz="2800" dirty="0"/>
          </a:p>
          <a:p>
            <a:r>
              <a:rPr lang="en-US" altLang="zh-CN" sz="2800" dirty="0">
                <a:sym typeface="+mn-ea"/>
              </a:rPr>
              <a:t>    </a:t>
            </a:r>
            <a:r>
              <a:rPr lang="zh-CN" altLang="en-US" sz="2800" dirty="0">
                <a:sym typeface="+mn-ea"/>
              </a:rPr>
              <a:t>连接池、灵活的日志缓存大小、多线程功能（消息队列）、日志可以在划片服务器之间转发。</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763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7637">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7637">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7637">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7637">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7637">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763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023902" y="571480"/>
            <a:ext cx="6309360" cy="609600"/>
          </a:xfrm>
        </p:spPr>
        <p:txBody>
          <a:bodyPr>
            <a:normAutofit/>
          </a:bodyPr>
          <a:lstStyle/>
          <a:p>
            <a:r>
              <a:rPr lang="en-US" sz="3200" dirty="0">
                <a:solidFill>
                  <a:schemeClr val="tx1"/>
                </a:solidFill>
              </a:rPr>
              <a:t>3.3.2  Scribe</a:t>
            </a:r>
            <a:r>
              <a:rPr lang="zh-CN" altLang="en-US" sz="3200" dirty="0">
                <a:solidFill>
                  <a:schemeClr val="tx1"/>
                </a:solidFill>
              </a:rPr>
              <a:t>的架构</a:t>
            </a:r>
            <a:endParaRPr lang="zh-CN" altLang="en-US" sz="3200" dirty="0">
              <a:solidFill>
                <a:schemeClr val="tx1"/>
              </a:solidFill>
            </a:endParaRPr>
          </a:p>
        </p:txBody>
      </p:sp>
      <p:sp>
        <p:nvSpPr>
          <p:cNvPr id="11" name="文本占位符 10"/>
          <p:cNvSpPr>
            <a:spLocks noGrp="1"/>
          </p:cNvSpPr>
          <p:nvPr>
            <p:ph type="body" idx="2"/>
          </p:nvPr>
        </p:nvSpPr>
        <p:spPr>
          <a:xfrm>
            <a:off x="8453454" y="1071546"/>
            <a:ext cx="3143272" cy="4500594"/>
          </a:xfrm>
        </p:spPr>
        <p:txBody>
          <a:bodyPr/>
          <a:lstStyle/>
          <a:p>
            <a:r>
              <a:rPr lang="en-US" sz="3200" dirty="0">
                <a:solidFill>
                  <a:srgbClr val="FF0000"/>
                </a:solidFill>
              </a:rPr>
              <a:t>Scribe</a:t>
            </a:r>
            <a:r>
              <a:rPr lang="zh-CN" altLang="en-US" sz="3200" dirty="0">
                <a:solidFill>
                  <a:srgbClr val="FF0000"/>
                </a:solidFill>
              </a:rPr>
              <a:t>的架构比较简单，主要包括三个部分</a:t>
            </a:r>
            <a:endParaRPr lang="en-US" altLang="zh-CN" sz="3200" dirty="0">
              <a:solidFill>
                <a:srgbClr val="FF0000"/>
              </a:solidFill>
            </a:endParaRPr>
          </a:p>
          <a:p>
            <a:pPr>
              <a:buFont typeface="Wingdings" panose="05000000000000000000" pitchFamily="2" charset="2"/>
              <a:buChar char="l"/>
            </a:pPr>
            <a:r>
              <a:rPr lang="en-US" sz="3200" dirty="0"/>
              <a:t>scribe agent</a:t>
            </a:r>
            <a:endParaRPr lang="en-US" sz="3200" dirty="0"/>
          </a:p>
          <a:p>
            <a:pPr>
              <a:buFont typeface="Wingdings" panose="05000000000000000000" pitchFamily="2" charset="2"/>
              <a:buChar char="l"/>
            </a:pPr>
            <a:r>
              <a:rPr lang="en-US" sz="3200" dirty="0"/>
              <a:t> scribe</a:t>
            </a:r>
            <a:endParaRPr lang="en-US" sz="3200" dirty="0"/>
          </a:p>
          <a:p>
            <a:pPr>
              <a:buFont typeface="Wingdings" panose="05000000000000000000" pitchFamily="2" charset="2"/>
              <a:buChar char="l"/>
            </a:pPr>
            <a:r>
              <a:rPr lang="zh-CN" altLang="en-US" sz="3200" dirty="0"/>
              <a:t>存储系统</a:t>
            </a:r>
            <a:endParaRPr lang="en-US" altLang="zh-CN" sz="3200" dirty="0"/>
          </a:p>
        </p:txBody>
      </p:sp>
      <p:pic>
        <p:nvPicPr>
          <p:cNvPr id="6" name="图片 5" descr="图3-6.jpg"/>
          <p:cNvPicPr>
            <a:picLocks noChangeAspect="1"/>
          </p:cNvPicPr>
          <p:nvPr/>
        </p:nvPicPr>
        <p:blipFill>
          <a:blip r:embed="rId1"/>
          <a:stretch>
            <a:fillRect/>
          </a:stretch>
        </p:blipFill>
        <p:spPr>
          <a:xfrm>
            <a:off x="551180" y="1718310"/>
            <a:ext cx="7663180" cy="399161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332740"/>
            <a:ext cx="570547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943610" y="1052830"/>
            <a:ext cx="10328910" cy="5407660"/>
          </a:xfrm>
          <a:prstGeom prst="rect">
            <a:avLst/>
          </a:prstGeom>
          <a:noFill/>
          <a:ln w="9525">
            <a:noFill/>
          </a:ln>
        </p:spPr>
        <p:txBody>
          <a:bodyPr wrap="square" anchor="t" anchorCtr="0">
            <a:spAutoFit/>
          </a:bodyPr>
          <a:lstStyle/>
          <a:p>
            <a:pPr>
              <a:lnSpc>
                <a:spcPct val="120000"/>
              </a:lnSpc>
            </a:pPr>
            <a:r>
              <a:rPr lang="en-US" sz="3200" b="1" dirty="0"/>
              <a:t>3.3.2  Scribe</a:t>
            </a:r>
            <a:r>
              <a:rPr lang="zh-CN" altLang="en-US" sz="3200" b="1" dirty="0"/>
              <a:t>的架构</a:t>
            </a:r>
            <a:endParaRPr lang="zh-CN" altLang="en-US" sz="3200" b="1" dirty="0"/>
          </a:p>
          <a:p>
            <a:pPr>
              <a:lnSpc>
                <a:spcPct val="120000"/>
              </a:lnSpc>
            </a:pPr>
            <a:r>
              <a:rPr lang="en-US" sz="3000" b="1" dirty="0"/>
              <a:t>1. Scribe agent</a:t>
            </a:r>
            <a:endParaRPr lang="zh-CN" altLang="en-US" sz="3000" dirty="0"/>
          </a:p>
          <a:p>
            <a:pPr>
              <a:lnSpc>
                <a:spcPct val="120000"/>
              </a:lnSpc>
            </a:pPr>
            <a:r>
              <a:rPr lang="en-US" sz="2800" dirty="0"/>
              <a:t>      Scribe agent</a:t>
            </a:r>
            <a:r>
              <a:rPr lang="zh-CN" altLang="en-US" sz="2800" dirty="0"/>
              <a:t>实际上是一个</a:t>
            </a:r>
            <a:r>
              <a:rPr lang="en-US" sz="2800" dirty="0"/>
              <a:t>thrift</a:t>
            </a:r>
            <a:r>
              <a:rPr lang="zh-CN" altLang="en-US" sz="2800" dirty="0"/>
              <a:t>（</a:t>
            </a:r>
            <a:r>
              <a:rPr lang="zh-CN" altLang="en-US" dirty="0"/>
              <a:t>thrift是一个软件框架，用来进行可扩展且跨语言的服务的开发</a:t>
            </a:r>
            <a:r>
              <a:rPr lang="zh-CN" altLang="en-US" sz="2800" dirty="0"/>
              <a:t>）</a:t>
            </a:r>
            <a:r>
              <a:rPr lang="en-US" sz="2800" dirty="0"/>
              <a:t> client</a:t>
            </a:r>
            <a:r>
              <a:rPr lang="zh-CN" altLang="en-US" sz="2800" dirty="0"/>
              <a:t>。向</a:t>
            </a:r>
            <a:r>
              <a:rPr lang="en-US" sz="2800" dirty="0"/>
              <a:t>scribe</a:t>
            </a:r>
            <a:r>
              <a:rPr lang="zh-CN" altLang="en-US" sz="2800" dirty="0"/>
              <a:t>发送数据的唯一方法是使用</a:t>
            </a:r>
            <a:r>
              <a:rPr lang="en-US" sz="2800" dirty="0"/>
              <a:t>thrift client</a:t>
            </a:r>
            <a:r>
              <a:rPr lang="zh-CN" altLang="en-US" sz="2800" dirty="0"/>
              <a:t>，</a:t>
            </a:r>
            <a:r>
              <a:rPr lang="en-US" sz="2800" dirty="0"/>
              <a:t>scribe</a:t>
            </a:r>
            <a:r>
              <a:rPr lang="zh-CN" altLang="en-US" sz="2800" dirty="0"/>
              <a:t>内部定义了一个</a:t>
            </a:r>
            <a:r>
              <a:rPr lang="en-US" sz="2800" dirty="0"/>
              <a:t>thrift</a:t>
            </a:r>
            <a:r>
              <a:rPr lang="zh-CN" altLang="en-US" sz="2800" dirty="0"/>
              <a:t>接口，用户使用该接口将数据发送给</a:t>
            </a:r>
            <a:r>
              <a:rPr lang="en-US" sz="2800" dirty="0"/>
              <a:t>server</a:t>
            </a:r>
            <a:r>
              <a:rPr lang="zh-CN" altLang="en-US" sz="2800" dirty="0"/>
              <a:t>。</a:t>
            </a:r>
            <a:endParaRPr lang="zh-CN" altLang="en-US" sz="2800" dirty="0"/>
          </a:p>
          <a:p>
            <a:pPr>
              <a:lnSpc>
                <a:spcPct val="120000"/>
              </a:lnSpc>
            </a:pPr>
            <a:r>
              <a:rPr lang="en-US" sz="3000" b="1" dirty="0"/>
              <a:t>2. Scribe</a:t>
            </a:r>
            <a:endParaRPr lang="zh-CN" altLang="en-US" sz="3000" dirty="0"/>
          </a:p>
          <a:p>
            <a:pPr>
              <a:lnSpc>
                <a:spcPct val="120000"/>
              </a:lnSpc>
            </a:pPr>
            <a:r>
              <a:rPr lang="en-US" sz="2800" dirty="0"/>
              <a:t>    Scribe</a:t>
            </a:r>
            <a:r>
              <a:rPr lang="zh-CN" altLang="en-US" sz="2800" dirty="0"/>
              <a:t>接收到</a:t>
            </a:r>
            <a:r>
              <a:rPr lang="en-US" sz="2800" dirty="0"/>
              <a:t>thrift client</a:t>
            </a:r>
            <a:r>
              <a:rPr lang="zh-CN" altLang="en-US" sz="2800" dirty="0"/>
              <a:t>发送过来的数据，根据配置文件，将不同</a:t>
            </a:r>
            <a:r>
              <a:rPr lang="en-US" sz="2800" dirty="0"/>
              <a:t>topic</a:t>
            </a:r>
            <a:r>
              <a:rPr lang="zh-CN" altLang="en-US" sz="2800" dirty="0"/>
              <a:t>的数据发送给不同的对象。</a:t>
            </a:r>
            <a:r>
              <a:rPr lang="en-US" sz="2800" dirty="0"/>
              <a:t>scribe</a:t>
            </a:r>
            <a:r>
              <a:rPr lang="zh-CN" altLang="en-US" sz="2800" dirty="0"/>
              <a:t>提供了各种各样的</a:t>
            </a:r>
            <a:r>
              <a:rPr lang="en-US" sz="2800" dirty="0"/>
              <a:t>Storage</a:t>
            </a:r>
            <a:r>
              <a:rPr lang="zh-CN" altLang="en-US" sz="2800" dirty="0"/>
              <a:t>，如</a:t>
            </a:r>
            <a:r>
              <a:rPr lang="en-US" sz="2800" dirty="0"/>
              <a:t> file</a:t>
            </a:r>
            <a:r>
              <a:rPr lang="zh-CN" altLang="en-US" sz="2800" dirty="0"/>
              <a:t>，</a:t>
            </a:r>
            <a:r>
              <a:rPr lang="en-US" sz="2800" dirty="0"/>
              <a:t> HDFS</a:t>
            </a:r>
            <a:r>
              <a:rPr lang="zh-CN" altLang="en-US" sz="2800" dirty="0"/>
              <a:t>等，</a:t>
            </a:r>
            <a:r>
              <a:rPr lang="en-US" sz="2800" dirty="0"/>
              <a:t>scribe</a:t>
            </a:r>
            <a:r>
              <a:rPr lang="zh-CN" altLang="en-US" sz="2800" dirty="0"/>
              <a:t>可将数据加载到这些</a:t>
            </a:r>
            <a:r>
              <a:rPr lang="en-US" sz="2800" dirty="0"/>
              <a:t>Storage</a:t>
            </a:r>
            <a:r>
              <a:rPr lang="zh-CN" altLang="en-US" sz="2800" dirty="0"/>
              <a:t>中。</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971540" cy="720090"/>
          </a:xfrm>
        </p:spPr>
        <p:txBody>
          <a:bodyPr vert="horz" anchor="b">
            <a:noAutofit/>
          </a:bodyPr>
          <a:lstStyle/>
          <a:p>
            <a:pPr lvl="0">
              <a:defRPr/>
            </a:pPr>
            <a:r>
              <a:rPr kumimoji="0" sz="4000" b="1" i="0" u="none" strike="noStrike" kern="1200" cap="none" spc="0" normalizeH="0" baseline="0" dirty="0">
                <a:solidFill>
                  <a:schemeClr val="tx1"/>
                </a:solidFill>
                <a:latin typeface="Calibri" panose="020F0502020204030204" pitchFamily="34" charset="0"/>
                <a:ea typeface="宋体" panose="02010600030101010101" pitchFamily="2" charset="-122"/>
                <a:cs typeface="+mn-cs"/>
              </a:rPr>
              <a:t>第3章 </a:t>
            </a:r>
            <a:r>
              <a:rPr sz="4000" b="1" cap="none" dirty="0">
                <a:solidFill>
                  <a:schemeClr val="tx1"/>
                </a:solidFill>
                <a:latin typeface="Calibri" panose="020F0502020204030204" pitchFamily="34" charset="0"/>
                <a:ea typeface="宋体" panose="02010600030101010101" pitchFamily="2" charset="-122"/>
                <a:cs typeface="+mn-cs"/>
              </a:rPr>
              <a:t>系统日志数据采集</a:t>
            </a:r>
            <a:endParaRPr lang="zh-CN" altLang="en-US" sz="4000" dirty="0">
              <a:latin typeface="微软雅黑" panose="020B0503020204020204" pitchFamily="34" charset="-122"/>
              <a:ea typeface="微软雅黑" panose="020B0503020204020204" pitchFamily="34" charset="-122"/>
            </a:endParaRPr>
          </a:p>
        </p:txBody>
      </p:sp>
      <p:sp>
        <p:nvSpPr>
          <p:cNvPr id="177156" name="TextBox 1"/>
          <p:cNvSpPr txBox="1"/>
          <p:nvPr/>
        </p:nvSpPr>
        <p:spPr>
          <a:xfrm>
            <a:off x="911225" y="980440"/>
            <a:ext cx="5966460" cy="645160"/>
          </a:xfrm>
          <a:prstGeom prst="rect">
            <a:avLst/>
          </a:prstGeom>
          <a:noFill/>
          <a:ln w="9525">
            <a:noFill/>
          </a:ln>
        </p:spPr>
        <p:txBody>
          <a:bodyPr wrap="square" anchor="t" anchorCtr="0">
            <a:spAutoFit/>
          </a:bodyPr>
          <a:lstStyle/>
          <a:p>
            <a:r>
              <a:rPr lang="en-US" sz="3600" b="1" dirty="0"/>
              <a:t>3.1  </a:t>
            </a:r>
            <a:r>
              <a:rPr lang="zh-CN" altLang="en-US" sz="3600" b="1" dirty="0"/>
              <a:t>系统日志数据采集概述</a:t>
            </a:r>
            <a:endParaRPr lang="zh-CN" altLang="en-US" sz="3600" b="1" dirty="0"/>
          </a:p>
        </p:txBody>
      </p:sp>
      <p:sp>
        <p:nvSpPr>
          <p:cNvPr id="177157" name="TextBox 2"/>
          <p:cNvSpPr txBox="1"/>
          <p:nvPr/>
        </p:nvSpPr>
        <p:spPr>
          <a:xfrm>
            <a:off x="911225" y="1642428"/>
            <a:ext cx="10296525" cy="4739005"/>
          </a:xfrm>
          <a:prstGeom prst="rect">
            <a:avLst/>
          </a:prstGeom>
          <a:noFill/>
          <a:ln w="9525">
            <a:noFill/>
          </a:ln>
        </p:spPr>
        <p:txBody>
          <a:bodyPr anchor="t" anchorCtr="0">
            <a:spAutoFit/>
          </a:bodyPr>
          <a:lstStyle/>
          <a:p>
            <a:pPr marL="457200" indent="-457200">
              <a:spcBef>
                <a:spcPts val="600"/>
              </a:spcBef>
              <a:spcAft>
                <a:spcPts val="600"/>
              </a:spcAft>
              <a:buFont typeface="Wingdings" panose="05000000000000000000" pitchFamily="2" charset="2"/>
              <a:buChar char="u"/>
            </a:pPr>
            <a:r>
              <a:rPr lang="zh-CN" altLang="en-US" sz="2800" dirty="0"/>
              <a:t>    目前，越来越多的企业建立日志采集系统来保存大量的日志数据，并通过对这些数据的分析来获取商业或社会价值。</a:t>
            </a:r>
            <a:endParaRPr lang="en-US" altLang="zh-CN" sz="2800" dirty="0"/>
          </a:p>
          <a:p>
            <a:pPr marL="457200" indent="-457200">
              <a:spcBef>
                <a:spcPts val="600"/>
              </a:spcBef>
              <a:spcAft>
                <a:spcPts val="600"/>
              </a:spcAft>
              <a:buFont typeface="Wingdings" panose="05000000000000000000" pitchFamily="2" charset="2"/>
              <a:buChar char="u"/>
            </a:pPr>
            <a:r>
              <a:rPr lang="en-US" altLang="zh-CN" sz="2800" dirty="0"/>
              <a:t>    </a:t>
            </a:r>
            <a:r>
              <a:rPr lang="zh-CN" altLang="en-US" sz="2800" dirty="0"/>
              <a:t>流行的工具包括</a:t>
            </a:r>
            <a:r>
              <a:rPr lang="en-US" sz="2800" dirty="0" err="1"/>
              <a:t>Cloudera</a:t>
            </a:r>
            <a:r>
              <a:rPr lang="en-US" sz="2800" dirty="0"/>
              <a:t>/Apache</a:t>
            </a:r>
            <a:r>
              <a:rPr lang="zh-CN" altLang="en-US" sz="2800" dirty="0"/>
              <a:t>的</a:t>
            </a:r>
            <a:r>
              <a:rPr lang="en-US" sz="2800" dirty="0"/>
              <a:t>Flume</a:t>
            </a:r>
            <a:r>
              <a:rPr lang="zh-CN" altLang="en-US" sz="2800" dirty="0"/>
              <a:t>、</a:t>
            </a:r>
            <a:r>
              <a:rPr lang="en-US" sz="2800" dirty="0" err="1"/>
              <a:t>Facebook</a:t>
            </a:r>
            <a:r>
              <a:rPr lang="zh-CN" altLang="en-US" sz="2800" dirty="0"/>
              <a:t>的</a:t>
            </a:r>
            <a:r>
              <a:rPr lang="en-US" sz="2800" dirty="0" err="1"/>
              <a:t>Scrible</a:t>
            </a:r>
            <a:r>
              <a:rPr lang="zh-CN" altLang="en-US" sz="2800" dirty="0"/>
              <a:t>、</a:t>
            </a:r>
            <a:r>
              <a:rPr lang="en-US" sz="2800" dirty="0"/>
              <a:t>Manage Engine</a:t>
            </a:r>
            <a:r>
              <a:rPr lang="zh-CN" altLang="en-US" sz="2800" dirty="0"/>
              <a:t>的</a:t>
            </a:r>
            <a:r>
              <a:rPr lang="en-US" sz="2800" dirty="0" err="1"/>
              <a:t>EventLog</a:t>
            </a:r>
            <a:r>
              <a:rPr lang="en-US" sz="2800" dirty="0"/>
              <a:t> Analyzer</a:t>
            </a:r>
            <a:r>
              <a:rPr lang="zh-CN" altLang="en-US" sz="2800" dirty="0"/>
              <a:t>和微软的</a:t>
            </a:r>
            <a:r>
              <a:rPr lang="en-US" sz="2800" dirty="0"/>
              <a:t>Log Parser</a:t>
            </a:r>
            <a:r>
              <a:rPr lang="zh-CN" altLang="en-US" sz="2800" dirty="0"/>
              <a:t>。</a:t>
            </a:r>
            <a:endParaRPr lang="en-US" altLang="zh-CN" sz="2800" dirty="0"/>
          </a:p>
          <a:p>
            <a:pPr marL="457200" indent="-457200">
              <a:spcBef>
                <a:spcPts val="600"/>
              </a:spcBef>
              <a:spcAft>
                <a:spcPts val="600"/>
              </a:spcAft>
              <a:buFont typeface="Wingdings" panose="05000000000000000000" pitchFamily="2" charset="2"/>
              <a:buChar char="u"/>
            </a:pPr>
            <a:r>
              <a:rPr lang="zh-CN" altLang="en-US" sz="2800" dirty="0"/>
              <a:t>    通用日志采集系统由</a:t>
            </a:r>
            <a:r>
              <a:rPr lang="zh-CN" altLang="en-US" sz="2800" dirty="0">
                <a:solidFill>
                  <a:srgbClr val="FF0000"/>
                </a:solidFill>
              </a:rPr>
              <a:t>采集、存储分析和结果应用</a:t>
            </a:r>
            <a:r>
              <a:rPr lang="zh-CN" altLang="en-US" sz="2800" dirty="0"/>
              <a:t>三部分组成。  </a:t>
            </a:r>
            <a:endParaRPr lang="en-US" altLang="zh-CN" sz="2800" dirty="0"/>
          </a:p>
          <a:p>
            <a:pPr marL="914400" lvl="1" indent="-457200">
              <a:spcBef>
                <a:spcPts val="600"/>
              </a:spcBef>
              <a:spcAft>
                <a:spcPts val="600"/>
              </a:spcAft>
              <a:buFont typeface="Wingdings" panose="05000000000000000000" charset="0"/>
              <a:buChar char="ü"/>
            </a:pPr>
            <a:r>
              <a:rPr lang="en-US" altLang="en-US" sz="2800" dirty="0"/>
              <a:t>    </a:t>
            </a:r>
            <a:r>
              <a:rPr lang="en-US" altLang="en-US" sz="2800" dirty="0" err="1"/>
              <a:t>日志采集主要负责提供多种方式</a:t>
            </a:r>
            <a:r>
              <a:rPr lang="zh-CN" altLang="en-US" sz="2800" dirty="0"/>
              <a:t>、方法</a:t>
            </a:r>
            <a:r>
              <a:rPr lang="en-US" altLang="en-US" sz="2800" dirty="0" err="1"/>
              <a:t>进行采集日志</a:t>
            </a:r>
            <a:r>
              <a:rPr lang="en-US" altLang="en-US" sz="2800" dirty="0"/>
              <a:t>；</a:t>
            </a:r>
            <a:endParaRPr lang="en-US" altLang="en-US" sz="2800" dirty="0"/>
          </a:p>
          <a:p>
            <a:pPr marL="914400" lvl="1" indent="-457200">
              <a:spcBef>
                <a:spcPts val="600"/>
              </a:spcBef>
              <a:spcAft>
                <a:spcPts val="600"/>
              </a:spcAft>
              <a:buFont typeface="Wingdings" panose="05000000000000000000" charset="0"/>
              <a:buChar char="ü"/>
            </a:pPr>
            <a:r>
              <a:rPr lang="en-US" altLang="en-US" sz="2800" dirty="0"/>
              <a:t>    </a:t>
            </a:r>
            <a:r>
              <a:rPr lang="en-US" altLang="en-US" sz="2800" dirty="0" err="1"/>
              <a:t>存储分析主要实现分析统一存储和定制的场景分析日志</a:t>
            </a:r>
            <a:r>
              <a:rPr lang="en-US" altLang="en-US" sz="2800" dirty="0"/>
              <a:t>；</a:t>
            </a:r>
            <a:endParaRPr lang="en-US" altLang="en-US" sz="2800" dirty="0"/>
          </a:p>
          <a:p>
            <a:pPr marL="914400" lvl="1" indent="-457200">
              <a:spcBef>
                <a:spcPts val="600"/>
              </a:spcBef>
              <a:spcAft>
                <a:spcPts val="600"/>
              </a:spcAft>
              <a:buFont typeface="Wingdings" panose="05000000000000000000" charset="0"/>
              <a:buChar char="ü"/>
            </a:pPr>
            <a:r>
              <a:rPr lang="en-US" altLang="en-US" sz="2800" dirty="0"/>
              <a:t>    </a:t>
            </a:r>
            <a:r>
              <a:rPr lang="en-US" altLang="en-US" sz="2800" dirty="0" err="1"/>
              <a:t>结果应用实现将日志分析结果提供服务接口或者默认的管理功能，供</a:t>
            </a:r>
            <a:r>
              <a:rPr lang="zh-CN" altLang="en-US" sz="2800" dirty="0"/>
              <a:t>各种</a:t>
            </a:r>
            <a:r>
              <a:rPr lang="en-US" altLang="en-US" sz="2800" dirty="0" err="1"/>
              <a:t>应用功能使用</a:t>
            </a:r>
            <a:r>
              <a:rPr lang="en-US" altLang="en-US" sz="2800" dirty="0"/>
              <a:t>。</a:t>
            </a:r>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71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71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715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715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715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60350"/>
            <a:ext cx="571754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1056288" y="980515"/>
            <a:ext cx="9787006" cy="5400675"/>
          </a:xfrm>
          <a:prstGeom prst="rect">
            <a:avLst/>
          </a:prstGeom>
          <a:noFill/>
          <a:ln w="9525">
            <a:noFill/>
          </a:ln>
        </p:spPr>
        <p:txBody>
          <a:bodyPr wrap="square" anchor="t" anchorCtr="0">
            <a:spAutoFit/>
          </a:bodyPr>
          <a:lstStyle/>
          <a:p>
            <a:pPr>
              <a:lnSpc>
                <a:spcPct val="150000"/>
              </a:lnSpc>
            </a:pPr>
            <a:r>
              <a:rPr lang="en-US" sz="3200" b="1" dirty="0"/>
              <a:t>3.3.2  Scribe</a:t>
            </a:r>
            <a:r>
              <a:rPr lang="zh-CN" altLang="en-US" sz="3200" b="1" dirty="0"/>
              <a:t>的架构</a:t>
            </a:r>
            <a:endParaRPr lang="zh-CN" altLang="en-US" sz="3200" b="1" dirty="0"/>
          </a:p>
          <a:p>
            <a:pPr>
              <a:lnSpc>
                <a:spcPct val="150000"/>
              </a:lnSpc>
            </a:pPr>
            <a:r>
              <a:rPr lang="en-US" sz="3000" b="1" dirty="0"/>
              <a:t>3. </a:t>
            </a:r>
            <a:r>
              <a:rPr lang="zh-CN" altLang="en-US" sz="3000" b="1" dirty="0"/>
              <a:t>存储系统</a:t>
            </a:r>
            <a:endParaRPr lang="zh-CN" altLang="en-US" sz="2800" dirty="0"/>
          </a:p>
          <a:p>
            <a:pPr>
              <a:lnSpc>
                <a:spcPct val="150000"/>
              </a:lnSpc>
            </a:pPr>
            <a:r>
              <a:rPr lang="en-US" altLang="zh-CN" sz="2800" dirty="0"/>
              <a:t>     </a:t>
            </a:r>
            <a:r>
              <a:rPr lang="zh-CN" altLang="en-US" sz="2800" dirty="0"/>
              <a:t>存储系统实际上就是</a:t>
            </a:r>
            <a:r>
              <a:rPr lang="en-US" sz="2800" dirty="0"/>
              <a:t>scribe</a:t>
            </a:r>
            <a:r>
              <a:rPr lang="zh-CN" altLang="en-US" sz="2800" dirty="0"/>
              <a:t>中的</a:t>
            </a:r>
            <a:r>
              <a:rPr lang="en-US" sz="2800" dirty="0"/>
              <a:t>Store</a:t>
            </a:r>
            <a:r>
              <a:rPr lang="zh-CN" altLang="en-US" sz="2800" dirty="0"/>
              <a:t>，当前</a:t>
            </a:r>
            <a:r>
              <a:rPr lang="en-US" sz="2800" dirty="0"/>
              <a:t>scribe</a:t>
            </a:r>
            <a:r>
              <a:rPr lang="zh-CN" altLang="en-US" sz="2800" dirty="0"/>
              <a:t>支持非常多的</a:t>
            </a:r>
            <a:r>
              <a:rPr lang="en-US" sz="2800" dirty="0"/>
              <a:t>Store</a:t>
            </a:r>
            <a:r>
              <a:rPr lang="zh-CN" altLang="en-US" sz="2800" dirty="0"/>
              <a:t>，包括</a:t>
            </a:r>
            <a:r>
              <a:rPr lang="en-US" sz="2800" dirty="0"/>
              <a:t>file</a:t>
            </a:r>
            <a:r>
              <a:rPr lang="zh-CN" altLang="en-US" sz="2800" dirty="0"/>
              <a:t>（文件），</a:t>
            </a:r>
            <a:r>
              <a:rPr lang="en-US" sz="2800" dirty="0"/>
              <a:t>buffer</a:t>
            </a:r>
            <a:r>
              <a:rPr lang="zh-CN" altLang="en-US" sz="2800" dirty="0"/>
              <a:t>（双层存储，一个主储存，一个副存储），</a:t>
            </a:r>
            <a:r>
              <a:rPr lang="en-US" sz="2800" dirty="0"/>
              <a:t>network</a:t>
            </a:r>
            <a:r>
              <a:rPr lang="zh-CN" altLang="en-US" sz="2800" dirty="0"/>
              <a:t>（另一个</a:t>
            </a:r>
            <a:r>
              <a:rPr lang="en-US" sz="2800" dirty="0"/>
              <a:t>scribe</a:t>
            </a:r>
            <a:r>
              <a:rPr lang="zh-CN" altLang="en-US" sz="2800" dirty="0"/>
              <a:t>服务器），</a:t>
            </a:r>
            <a:r>
              <a:rPr lang="en-US" sz="2800" dirty="0"/>
              <a:t>bucket</a:t>
            </a:r>
            <a:r>
              <a:rPr lang="zh-CN" altLang="en-US" sz="2800" dirty="0"/>
              <a:t>（包含多个</a:t>
            </a:r>
            <a:r>
              <a:rPr lang="en-US" sz="2800" dirty="0"/>
              <a:t>Store</a:t>
            </a:r>
            <a:r>
              <a:rPr lang="zh-CN" altLang="en-US" sz="2800" dirty="0"/>
              <a:t>，通过</a:t>
            </a:r>
            <a:r>
              <a:rPr lang="en-US" sz="2800" dirty="0"/>
              <a:t>hash</a:t>
            </a:r>
            <a:r>
              <a:rPr lang="zh-CN" altLang="en-US" sz="2800" dirty="0"/>
              <a:t>的将数据存到不同</a:t>
            </a:r>
            <a:r>
              <a:rPr lang="en-US" sz="2800" dirty="0"/>
              <a:t>Storage</a:t>
            </a:r>
            <a:r>
              <a:rPr lang="zh-CN" altLang="en-US" sz="2800" dirty="0"/>
              <a:t>中），</a:t>
            </a:r>
            <a:r>
              <a:rPr lang="en-US" sz="2800" dirty="0"/>
              <a:t>null(</a:t>
            </a:r>
            <a:r>
              <a:rPr lang="zh-CN" altLang="en-US" sz="2800" dirty="0"/>
              <a:t>忽略数据</a:t>
            </a:r>
            <a:r>
              <a:rPr lang="en-US" sz="2800" dirty="0"/>
              <a:t>)</a:t>
            </a:r>
            <a:r>
              <a:rPr lang="zh-CN" altLang="en-US" sz="2800" dirty="0"/>
              <a:t>，</a:t>
            </a:r>
            <a:r>
              <a:rPr lang="en-US" sz="2800" dirty="0" err="1"/>
              <a:t>thriftfile</a:t>
            </a:r>
            <a:r>
              <a:rPr lang="zh-CN" altLang="en-US" sz="2800" dirty="0"/>
              <a:t>（写到一个</a:t>
            </a:r>
            <a:r>
              <a:rPr lang="en-US" sz="2800" dirty="0"/>
              <a:t>Thrift </a:t>
            </a:r>
            <a:r>
              <a:rPr lang="en-US" sz="2800" dirty="0" err="1"/>
              <a:t>TFile</a:t>
            </a:r>
            <a:r>
              <a:rPr lang="en-US" sz="2800" dirty="0"/>
              <a:t> Transport</a:t>
            </a:r>
            <a:r>
              <a:rPr lang="zh-CN" altLang="en-US" sz="2800" dirty="0"/>
              <a:t>文件中）和</a:t>
            </a:r>
            <a:r>
              <a:rPr lang="en-US" sz="2800" dirty="0"/>
              <a:t>multi</a:t>
            </a:r>
            <a:r>
              <a:rPr lang="zh-CN" altLang="en-US" sz="2800" dirty="0"/>
              <a:t>（把数据同时存放到不同</a:t>
            </a:r>
            <a:r>
              <a:rPr lang="en-US" sz="2800" dirty="0"/>
              <a:t>Store</a:t>
            </a:r>
            <a:r>
              <a:rPr lang="zh-CN" altLang="en-US" sz="2800" dirty="0"/>
              <a:t>中）。</a:t>
            </a:r>
            <a:endParaRPr lang="zh-CN" altLang="en-US" sz="25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023902" y="571480"/>
            <a:ext cx="6309360" cy="609600"/>
          </a:xfrm>
        </p:spPr>
        <p:txBody>
          <a:bodyPr>
            <a:normAutofit/>
          </a:bodyPr>
          <a:lstStyle/>
          <a:p>
            <a:r>
              <a:rPr lang="en-US" sz="3200" dirty="0">
                <a:solidFill>
                  <a:schemeClr val="tx1"/>
                </a:solidFill>
              </a:rPr>
              <a:t>3.3.3  Scribe</a:t>
            </a:r>
            <a:r>
              <a:rPr lang="zh-CN" altLang="en-US" sz="3200" dirty="0">
                <a:solidFill>
                  <a:schemeClr val="tx1"/>
                </a:solidFill>
                <a:latin typeface="+mn-ea"/>
                <a:ea typeface="+mn-ea"/>
              </a:rPr>
              <a:t>的流程</a:t>
            </a:r>
            <a:endParaRPr lang="zh-CN" altLang="en-US" sz="3200" dirty="0">
              <a:solidFill>
                <a:schemeClr val="tx1"/>
              </a:solidFill>
              <a:latin typeface="+mn-ea"/>
              <a:ea typeface="+mn-ea"/>
            </a:endParaRPr>
          </a:p>
        </p:txBody>
      </p:sp>
      <p:sp>
        <p:nvSpPr>
          <p:cNvPr id="11" name="文本占位符 10"/>
          <p:cNvSpPr>
            <a:spLocks noGrp="1"/>
          </p:cNvSpPr>
          <p:nvPr>
            <p:ph type="body" idx="2"/>
          </p:nvPr>
        </p:nvSpPr>
        <p:spPr>
          <a:xfrm>
            <a:off x="8453454" y="2071678"/>
            <a:ext cx="3143272" cy="3500462"/>
          </a:xfrm>
        </p:spPr>
        <p:txBody>
          <a:bodyPr/>
          <a:lstStyle/>
          <a:p>
            <a:r>
              <a:rPr lang="en-US" sz="2800" dirty="0"/>
              <a:t>Scribe</a:t>
            </a:r>
            <a:r>
              <a:rPr lang="zh-CN" altLang="en-US" sz="2800" dirty="0"/>
              <a:t>从各种数据源收集数据，将其放在</a:t>
            </a:r>
            <a:r>
              <a:rPr lang="zh-CN" altLang="en-US" sz="2800" dirty="0">
                <a:solidFill>
                  <a:srgbClr val="FF0000"/>
                </a:solidFill>
              </a:rPr>
              <a:t>共享队列</a:t>
            </a:r>
            <a:r>
              <a:rPr lang="zh-CN" altLang="en-US" sz="2800" dirty="0"/>
              <a:t>中，然后将其推送到后端中央存储系统。</a:t>
            </a:r>
            <a:endParaRPr lang="zh-CN" altLang="en-US" sz="2800" dirty="0"/>
          </a:p>
        </p:txBody>
      </p:sp>
      <p:pic>
        <p:nvPicPr>
          <p:cNvPr id="8" name="图片 7" descr="图3-5.jpg"/>
          <p:cNvPicPr>
            <a:picLocks noChangeAspect="1"/>
          </p:cNvPicPr>
          <p:nvPr/>
        </p:nvPicPr>
        <p:blipFill>
          <a:blip r:embed="rId1"/>
          <a:stretch>
            <a:fillRect/>
          </a:stretch>
        </p:blipFill>
        <p:spPr>
          <a:xfrm>
            <a:off x="63403" y="1214422"/>
            <a:ext cx="8168887" cy="3000396"/>
          </a:xfrm>
          <a:prstGeom prst="rect">
            <a:avLst/>
          </a:prstGeom>
        </p:spPr>
      </p:pic>
      <p:sp>
        <p:nvSpPr>
          <p:cNvPr id="10" name="矩形 9"/>
          <p:cNvSpPr/>
          <p:nvPr/>
        </p:nvSpPr>
        <p:spPr>
          <a:xfrm>
            <a:off x="309522" y="4573984"/>
            <a:ext cx="7786742" cy="1814830"/>
          </a:xfrm>
          <a:prstGeom prst="rect">
            <a:avLst/>
          </a:prstGeom>
        </p:spPr>
        <p:txBody>
          <a:bodyPr wrap="square">
            <a:spAutoFit/>
          </a:bodyPr>
          <a:lstStyle/>
          <a:p>
            <a:pPr marL="457200" indent="-457200">
              <a:buClr>
                <a:srgbClr val="244583"/>
              </a:buClr>
              <a:buFont typeface="Wingdings" panose="05000000000000000000" charset="0"/>
              <a:buChar char="l"/>
            </a:pPr>
            <a:r>
              <a:rPr lang="zh-CN" altLang="en-US" sz="2800" dirty="0"/>
              <a:t>每个数据源必须通过</a:t>
            </a:r>
            <a:r>
              <a:rPr lang="en-US" sz="2800" dirty="0"/>
              <a:t>thrift</a:t>
            </a:r>
            <a:r>
              <a:rPr lang="zh-CN" altLang="en-US" sz="2800" dirty="0"/>
              <a:t>向</a:t>
            </a:r>
            <a:r>
              <a:rPr lang="en-US" sz="2800" dirty="0"/>
              <a:t>Scribe</a:t>
            </a:r>
            <a:r>
              <a:rPr lang="zh-CN" altLang="en-US" sz="2800" dirty="0"/>
              <a:t>传输数据（每个数据记录包含一个类别和一条消息）。</a:t>
            </a:r>
            <a:endParaRPr lang="en-US" altLang="zh-CN" sz="2800" dirty="0"/>
          </a:p>
          <a:p>
            <a:pPr marL="457200" indent="-457200">
              <a:buClr>
                <a:srgbClr val="244583"/>
              </a:buClr>
              <a:buFont typeface="Wingdings" panose="05000000000000000000" charset="0"/>
              <a:buChar char="l"/>
            </a:pPr>
            <a:r>
              <a:rPr lang="zh-CN" altLang="en-US" sz="2800" dirty="0"/>
              <a:t>可以在</a:t>
            </a:r>
            <a:r>
              <a:rPr lang="en-US" sz="2800" dirty="0"/>
              <a:t>Scribe</a:t>
            </a:r>
            <a:r>
              <a:rPr lang="zh-CN" altLang="en-US" sz="2800" dirty="0"/>
              <a:t>中配置用于侦听端口的</a:t>
            </a:r>
            <a:r>
              <a:rPr lang="en-US" sz="2800" dirty="0"/>
              <a:t>thrift</a:t>
            </a:r>
            <a:r>
              <a:rPr lang="zh-CN" altLang="en-US" sz="2800" dirty="0"/>
              <a:t>线程的数量（默认值为</a:t>
            </a:r>
            <a:r>
              <a:rPr lang="en-US" sz="2800" dirty="0"/>
              <a:t>3</a:t>
            </a:r>
            <a:r>
              <a:rPr lang="zh-CN" altLang="en-US" sz="2800" dirty="0"/>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332740"/>
            <a:ext cx="587375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767715" y="1124585"/>
            <a:ext cx="10886440" cy="5446395"/>
          </a:xfrm>
          <a:prstGeom prst="rect">
            <a:avLst/>
          </a:prstGeom>
          <a:noFill/>
          <a:ln w="9525">
            <a:noFill/>
          </a:ln>
        </p:spPr>
        <p:txBody>
          <a:bodyPr wrap="square" anchor="t" anchorCtr="0">
            <a:spAutoFit/>
          </a:bodyPr>
          <a:lstStyle/>
          <a:p>
            <a:pPr>
              <a:lnSpc>
                <a:spcPct val="150000"/>
              </a:lnSpc>
            </a:pPr>
            <a:r>
              <a:rPr lang="en-US" sz="3200" b="1" dirty="0"/>
              <a:t>3.3.4  Scribe</a:t>
            </a:r>
            <a:r>
              <a:rPr lang="zh-CN" altLang="en-US" sz="3200" b="1" dirty="0"/>
              <a:t>储存类型</a:t>
            </a:r>
            <a:endParaRPr lang="zh-CN" altLang="en-US" sz="3200" b="1" dirty="0"/>
          </a:p>
          <a:p>
            <a:pPr>
              <a:lnSpc>
                <a:spcPct val="150000"/>
              </a:lnSpc>
            </a:pPr>
            <a:r>
              <a:rPr lang="en-US" sz="3000" b="1" dirty="0"/>
              <a:t>1.File</a:t>
            </a:r>
            <a:endParaRPr lang="zh-CN" altLang="en-US" sz="3000" dirty="0"/>
          </a:p>
          <a:p>
            <a:pPr>
              <a:lnSpc>
                <a:spcPct val="150000"/>
              </a:lnSpc>
            </a:pPr>
            <a:r>
              <a:rPr lang="en-US" sz="2800" dirty="0"/>
              <a:t>     Scribe</a:t>
            </a:r>
            <a:r>
              <a:rPr lang="zh-CN" altLang="en-US" sz="2800" dirty="0"/>
              <a:t>将日志写入文件或</a:t>
            </a:r>
            <a:r>
              <a:rPr lang="en-US" sz="2800" dirty="0"/>
              <a:t>NFS</a:t>
            </a:r>
            <a:r>
              <a:rPr lang="zh-CN" altLang="en-US" sz="2800" dirty="0"/>
              <a:t>。支持两种文件格式，即</a:t>
            </a:r>
            <a:r>
              <a:rPr lang="en-US" sz="2800" dirty="0"/>
              <a:t>Std</a:t>
            </a:r>
            <a:r>
              <a:rPr lang="zh-CN" altLang="en-US" sz="2800" dirty="0"/>
              <a:t>和</a:t>
            </a:r>
            <a:r>
              <a:rPr lang="en-US" sz="2800" dirty="0" err="1"/>
              <a:t>Hdfs</a:t>
            </a:r>
            <a:r>
              <a:rPr lang="zh-CN" altLang="en-US" sz="2800" dirty="0"/>
              <a:t>，分别表示普通文本文件和</a:t>
            </a:r>
            <a:r>
              <a:rPr lang="en-US" sz="2800" dirty="0" err="1"/>
              <a:t>Hdfs</a:t>
            </a:r>
            <a:r>
              <a:rPr lang="zh-CN" altLang="en-US" sz="2800" dirty="0"/>
              <a:t>。</a:t>
            </a:r>
            <a:endParaRPr lang="zh-CN" altLang="en-US" sz="2800" dirty="0"/>
          </a:p>
          <a:p>
            <a:pPr>
              <a:lnSpc>
                <a:spcPct val="150000"/>
              </a:lnSpc>
            </a:pPr>
            <a:r>
              <a:rPr lang="en-US" sz="3000" b="1" dirty="0"/>
              <a:t>2.network</a:t>
            </a:r>
            <a:endParaRPr lang="zh-CN" altLang="en-US" sz="2800" b="1" dirty="0"/>
          </a:p>
          <a:p>
            <a:pPr>
              <a:lnSpc>
                <a:spcPct val="150000"/>
              </a:lnSpc>
            </a:pPr>
            <a:r>
              <a:rPr lang="en-US" sz="2800" dirty="0"/>
              <a:t>     Network</a:t>
            </a:r>
            <a:r>
              <a:rPr lang="zh-CN" altLang="en-US" sz="2800" dirty="0"/>
              <a:t>存储向其他</a:t>
            </a:r>
            <a:r>
              <a:rPr lang="en-US" sz="2800" dirty="0"/>
              <a:t>scribe</a:t>
            </a:r>
            <a:r>
              <a:rPr lang="zh-CN" altLang="en-US" sz="2800" dirty="0"/>
              <a:t>服务器发送消息。</a:t>
            </a:r>
            <a:r>
              <a:rPr lang="en-US" sz="2800" dirty="0"/>
              <a:t>Scribe</a:t>
            </a:r>
            <a:r>
              <a:rPr lang="zh-CN" altLang="en-US" sz="2800" dirty="0"/>
              <a:t>保持持久的链接打开以至于它能够发送消息。在正常运行的情况下，</a:t>
            </a:r>
            <a:r>
              <a:rPr lang="en-US" sz="2800" dirty="0"/>
              <a:t>scribe</a:t>
            </a:r>
            <a:r>
              <a:rPr lang="zh-CN" altLang="en-US" sz="2800" dirty="0"/>
              <a:t>会基于当前缓存中存在多少条消息等待发送而分批次的发送。</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623570" y="266700"/>
            <a:ext cx="588391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554355" y="1052830"/>
            <a:ext cx="10798175" cy="5290185"/>
          </a:xfrm>
          <a:prstGeom prst="rect">
            <a:avLst/>
          </a:prstGeom>
          <a:noFill/>
          <a:ln w="9525">
            <a:noFill/>
          </a:ln>
        </p:spPr>
        <p:txBody>
          <a:bodyPr wrap="square" anchor="t" anchorCtr="0">
            <a:spAutoFit/>
          </a:bodyPr>
          <a:lstStyle/>
          <a:p>
            <a:pPr>
              <a:lnSpc>
                <a:spcPct val="130000"/>
              </a:lnSpc>
            </a:pPr>
            <a:r>
              <a:rPr lang="en-US" sz="3200" b="1" dirty="0"/>
              <a:t>3.3.4  Scribe</a:t>
            </a:r>
            <a:r>
              <a:rPr lang="zh-CN" altLang="en-US" sz="3200" b="1" dirty="0"/>
              <a:t>储存类型</a:t>
            </a:r>
            <a:endParaRPr lang="zh-CN" altLang="en-US" sz="3200" b="1" dirty="0"/>
          </a:p>
          <a:p>
            <a:pPr>
              <a:lnSpc>
                <a:spcPct val="130000"/>
              </a:lnSpc>
            </a:pPr>
            <a:r>
              <a:rPr lang="en-US" sz="3000" b="1" dirty="0">
                <a:sym typeface="+mn-ea"/>
              </a:rPr>
              <a:t>3.Buffer</a:t>
            </a:r>
            <a:endParaRPr lang="zh-CN" altLang="en-US" sz="3000" b="1" dirty="0"/>
          </a:p>
          <a:p>
            <a:pPr>
              <a:lnSpc>
                <a:spcPct val="130000"/>
              </a:lnSpc>
            </a:pPr>
            <a:r>
              <a:rPr lang="en-US" sz="2800" dirty="0">
                <a:sym typeface="+mn-ea"/>
              </a:rPr>
              <a:t>     Scribe Buffer</a:t>
            </a:r>
            <a:r>
              <a:rPr lang="zh-CN" altLang="en-US" sz="2800" dirty="0">
                <a:sym typeface="+mn-ea"/>
              </a:rPr>
              <a:t>使用两层存储，一个主存储和一个辅助存储。日志将优先写入主存储。如果主存储失败，</a:t>
            </a:r>
            <a:r>
              <a:rPr lang="en-US" sz="2800" dirty="0">
                <a:sym typeface="+mn-ea"/>
              </a:rPr>
              <a:t>Scribe</a:t>
            </a:r>
            <a:r>
              <a:rPr lang="zh-CN" altLang="en-US" sz="2800" dirty="0">
                <a:sym typeface="+mn-ea"/>
              </a:rPr>
              <a:t>会将日志临时存储在辅助存储中。主存储的性能恢复后，辅助存储中的数据将复制到主存储。</a:t>
            </a:r>
            <a:endParaRPr lang="zh-CN" altLang="en-US" sz="2800" dirty="0"/>
          </a:p>
          <a:p>
            <a:pPr>
              <a:lnSpc>
                <a:spcPct val="130000"/>
              </a:lnSpc>
            </a:pPr>
            <a:r>
              <a:rPr lang="en-US" sz="3000" b="1" dirty="0"/>
              <a:t>4.null</a:t>
            </a:r>
            <a:endParaRPr lang="zh-CN" altLang="en-US" sz="3000" b="1" dirty="0"/>
          </a:p>
          <a:p>
            <a:pPr>
              <a:lnSpc>
                <a:spcPct val="130000"/>
              </a:lnSpc>
            </a:pPr>
            <a:r>
              <a:rPr lang="en-US" altLang="zh-CN" sz="2800" dirty="0"/>
              <a:t>    </a:t>
            </a:r>
            <a:r>
              <a:rPr lang="zh-CN" altLang="en-US" sz="2800" dirty="0"/>
              <a:t>用户可以在配置文件中配置一个名为</a:t>
            </a:r>
            <a:r>
              <a:rPr lang="en-US" sz="2800" dirty="0"/>
              <a:t>Default</a:t>
            </a:r>
            <a:r>
              <a:rPr lang="zh-CN" altLang="en-US" sz="2800" dirty="0"/>
              <a:t>的类别。如果数据所属的类别没有在配置文件中设置相应的存储方式，则该数据将被视为</a:t>
            </a:r>
            <a:r>
              <a:rPr lang="en-US" sz="2800" dirty="0"/>
              <a:t>default</a:t>
            </a:r>
            <a:r>
              <a:rPr lang="zh-CN" altLang="en-US" sz="2800" dirty="0"/>
              <a:t>。如果用户希望忽略此类数据，可以将其放入空存储区。</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623570" y="266700"/>
            <a:ext cx="588391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695960" y="1118870"/>
            <a:ext cx="10644505" cy="5290185"/>
          </a:xfrm>
          <a:prstGeom prst="rect">
            <a:avLst/>
          </a:prstGeom>
          <a:noFill/>
          <a:ln w="9525">
            <a:noFill/>
          </a:ln>
        </p:spPr>
        <p:txBody>
          <a:bodyPr wrap="square" anchor="t" anchorCtr="0">
            <a:spAutoFit/>
          </a:bodyPr>
          <a:lstStyle/>
          <a:p>
            <a:pPr>
              <a:lnSpc>
                <a:spcPct val="130000"/>
              </a:lnSpc>
            </a:pPr>
            <a:r>
              <a:rPr lang="en-US" sz="3200" b="1" dirty="0"/>
              <a:t>3.3.4  Scribe</a:t>
            </a:r>
            <a:r>
              <a:rPr lang="zh-CN" altLang="en-US" sz="3200" b="1" dirty="0"/>
              <a:t>储存类型</a:t>
            </a:r>
            <a:endParaRPr lang="zh-CN" altLang="en-US" sz="3200" b="1" dirty="0"/>
          </a:p>
          <a:p>
            <a:pPr>
              <a:lnSpc>
                <a:spcPct val="130000"/>
              </a:lnSpc>
            </a:pPr>
            <a:r>
              <a:rPr lang="en-US" sz="3000" b="1" dirty="0"/>
              <a:t>5.Bucket</a:t>
            </a:r>
            <a:endParaRPr lang="zh-CN" altLang="en-US" sz="3000" dirty="0"/>
          </a:p>
          <a:p>
            <a:pPr>
              <a:lnSpc>
                <a:spcPct val="130000"/>
              </a:lnSpc>
            </a:pPr>
            <a:r>
              <a:rPr lang="en-US" sz="2800" dirty="0"/>
              <a:t>     Bucket</a:t>
            </a:r>
            <a:r>
              <a:rPr lang="zh-CN" altLang="en-US" sz="2800" dirty="0"/>
              <a:t>存储使用每个带前缀的消息作为</a:t>
            </a:r>
            <a:r>
              <a:rPr lang="en-US" sz="2800" dirty="0"/>
              <a:t>key</a:t>
            </a:r>
            <a:r>
              <a:rPr lang="zh-CN" altLang="en-US" sz="2800" dirty="0"/>
              <a:t>写入到多个文件中去。能够定义一个隐藏的或明确的</a:t>
            </a:r>
            <a:r>
              <a:rPr lang="en-US" sz="2800" dirty="0"/>
              <a:t>bucket</a:t>
            </a:r>
            <a:r>
              <a:rPr lang="zh-CN" altLang="en-US" sz="2800" dirty="0"/>
              <a:t>。定义隐藏的</a:t>
            </a:r>
            <a:r>
              <a:rPr lang="en-US" sz="2800" dirty="0"/>
              <a:t>bucket</a:t>
            </a:r>
            <a:r>
              <a:rPr lang="zh-CN" altLang="en-US" sz="2800" dirty="0"/>
              <a:t>必须要有一个名称是</a:t>
            </a:r>
            <a:r>
              <a:rPr lang="en-US" sz="2800" dirty="0"/>
              <a:t> “bucket” </a:t>
            </a:r>
            <a:r>
              <a:rPr lang="zh-CN" altLang="en-US" sz="2800" dirty="0"/>
              <a:t>子</a:t>
            </a:r>
            <a:r>
              <a:rPr lang="en-US" sz="2800" dirty="0"/>
              <a:t>bucket</a:t>
            </a:r>
            <a:r>
              <a:rPr lang="zh-CN" altLang="en-US" sz="2800" dirty="0"/>
              <a:t>，这个子</a:t>
            </a:r>
            <a:r>
              <a:rPr lang="en-US" sz="2800" dirty="0"/>
              <a:t>bucket</a:t>
            </a:r>
            <a:r>
              <a:rPr lang="zh-CN" altLang="en-US" sz="2800" dirty="0"/>
              <a:t>可以是</a:t>
            </a:r>
            <a:r>
              <a:rPr lang="en-US" sz="2800" dirty="0"/>
              <a:t>file</a:t>
            </a:r>
            <a:r>
              <a:rPr lang="zh-CN" altLang="en-US" sz="2800" dirty="0"/>
              <a:t>存储、</a:t>
            </a:r>
            <a:r>
              <a:rPr lang="en-US" sz="2800" dirty="0"/>
              <a:t>network</a:t>
            </a:r>
            <a:r>
              <a:rPr lang="zh-CN" altLang="en-US" sz="2800" dirty="0"/>
              <a:t>存储或者</a:t>
            </a:r>
            <a:r>
              <a:rPr lang="en-US" sz="2800" dirty="0" err="1"/>
              <a:t>thriftfile</a:t>
            </a:r>
            <a:r>
              <a:rPr lang="zh-CN" altLang="en-US" sz="2800" dirty="0"/>
              <a:t>存储。</a:t>
            </a:r>
            <a:endParaRPr lang="zh-CN" altLang="en-US" sz="2800" dirty="0"/>
          </a:p>
          <a:p>
            <a:pPr>
              <a:lnSpc>
                <a:spcPct val="130000"/>
              </a:lnSpc>
            </a:pPr>
            <a:r>
              <a:rPr lang="en-US" sz="3000" b="1" dirty="0"/>
              <a:t>6.Multi</a:t>
            </a:r>
            <a:endParaRPr lang="zh-CN" altLang="en-US" sz="3000" dirty="0"/>
          </a:p>
          <a:p>
            <a:pPr>
              <a:lnSpc>
                <a:spcPct val="130000"/>
              </a:lnSpc>
            </a:pPr>
            <a:r>
              <a:rPr lang="en-US" altLang="zh-CN" sz="2800" dirty="0"/>
              <a:t>     </a:t>
            </a:r>
            <a:r>
              <a:rPr lang="zh-CN" altLang="en-US" sz="2800" dirty="0"/>
              <a:t>一个</a:t>
            </a:r>
            <a:r>
              <a:rPr lang="en-US" sz="2800" dirty="0" err="1"/>
              <a:t>mutil</a:t>
            </a:r>
            <a:r>
              <a:rPr lang="zh-CN" altLang="en-US" sz="2800" dirty="0"/>
              <a:t>存储是将所有消息转发到子存储中去的一个存储。一个</a:t>
            </a:r>
            <a:r>
              <a:rPr lang="en-US" sz="2800" dirty="0" err="1"/>
              <a:t>mutil</a:t>
            </a:r>
            <a:r>
              <a:rPr lang="zh-CN" altLang="en-US" sz="2800" dirty="0"/>
              <a:t>存储可能有多个名叫</a:t>
            </a:r>
            <a:r>
              <a:rPr lang="en-US" sz="2800" dirty="0"/>
              <a:t>“store0”, “store1”, “store2”</a:t>
            </a:r>
            <a:r>
              <a:rPr lang="zh-CN" altLang="en-US" sz="2800" dirty="0"/>
              <a:t>等等的子存储。</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97815"/>
            <a:ext cx="569214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309522" y="1683143"/>
            <a:ext cx="11572956" cy="4912995"/>
          </a:xfrm>
          <a:prstGeom prst="rect">
            <a:avLst/>
          </a:prstGeom>
          <a:noFill/>
          <a:ln w="9525">
            <a:noFill/>
          </a:ln>
        </p:spPr>
        <p:txBody>
          <a:bodyPr wrap="square" anchor="t" anchorCtr="0">
            <a:spAutoFit/>
          </a:bodyPr>
          <a:lstStyle/>
          <a:p>
            <a:pPr>
              <a:lnSpc>
                <a:spcPct val="140000"/>
              </a:lnSpc>
            </a:pPr>
            <a:r>
              <a:rPr lang="en-US" altLang="zh-CN" sz="2800" dirty="0"/>
              <a:t>     </a:t>
            </a:r>
            <a:r>
              <a:rPr lang="zh-CN" altLang="en-US" sz="2800" dirty="0"/>
              <a:t>Event Log Analyzer是一个实时、基于Web的软件，主要用于日志收集和日常公司的事务管理和信息安全管理。</a:t>
            </a:r>
            <a:endParaRPr lang="zh-CN" altLang="en-US" sz="2800" dirty="0"/>
          </a:p>
          <a:p>
            <a:pPr>
              <a:lnSpc>
                <a:spcPct val="140000"/>
              </a:lnSpc>
            </a:pPr>
            <a:r>
              <a:rPr lang="zh-CN" altLang="en-US" sz="2800" dirty="0"/>
              <a:t> </a:t>
            </a:r>
            <a:r>
              <a:rPr lang="en-US" altLang="zh-CN" sz="2800" dirty="0"/>
              <a:t>   </a:t>
            </a:r>
            <a:r>
              <a:rPr lang="zh-CN" altLang="en-US" sz="2800" dirty="0"/>
              <a:t>Event Log Analyzer支持多种日志类型，包括：不同系统的系统日志（Windows、Linux、UNIX等等），网络设备（路由、交换机等等），应用程序（数据库Oracle、Apache等等）。</a:t>
            </a:r>
            <a:endParaRPr lang="zh-CN" altLang="en-US" sz="2800" dirty="0"/>
          </a:p>
          <a:p>
            <a:pPr>
              <a:lnSpc>
                <a:spcPct val="140000"/>
              </a:lnSpc>
            </a:pPr>
            <a:r>
              <a:rPr lang="zh-CN" altLang="en-US" sz="2800" dirty="0"/>
              <a:t> </a:t>
            </a:r>
            <a:r>
              <a:rPr lang="en-US" altLang="zh-CN" sz="2800" dirty="0"/>
              <a:t>    </a:t>
            </a:r>
            <a:r>
              <a:rPr lang="zh-CN" altLang="en-US" sz="2800" dirty="0"/>
              <a:t>该软件可对上述文件进行收集、查找、分析、报表、归档。提供了对网络中用户活动、网络异常和内部威胁的实时监测。</a:t>
            </a:r>
            <a:endParaRPr lang="zh-CN" altLang="en-US" sz="2800" dirty="0"/>
          </a:p>
          <a:p>
            <a:pPr>
              <a:lnSpc>
                <a:spcPct val="140000"/>
              </a:lnSpc>
            </a:pPr>
            <a:r>
              <a:rPr lang="zh-CN" altLang="en-US" sz="2800" dirty="0"/>
              <a:t> </a:t>
            </a:r>
            <a:r>
              <a:rPr lang="en-US" altLang="zh-CN" sz="2800" dirty="0"/>
              <a:t>   </a:t>
            </a:r>
            <a:r>
              <a:rPr lang="zh-CN" altLang="en-US" sz="2800" dirty="0"/>
              <a:t>IT部门可用Eveng log Analyzer进行网络系统审计，生成合规性报表。</a:t>
            </a:r>
            <a:endParaRPr lang="zh-CN" altLang="en-US" sz="2800" dirty="0"/>
          </a:p>
        </p:txBody>
      </p:sp>
      <p:sp>
        <p:nvSpPr>
          <p:cNvPr id="197638" name="TextBox 3"/>
          <p:cNvSpPr txBox="1"/>
          <p:nvPr/>
        </p:nvSpPr>
        <p:spPr>
          <a:xfrm>
            <a:off x="5807710" y="119665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1" name="TextBox 1"/>
          <p:cNvSpPr txBox="1"/>
          <p:nvPr/>
        </p:nvSpPr>
        <p:spPr>
          <a:xfrm>
            <a:off x="309522" y="1058275"/>
            <a:ext cx="6572296" cy="645160"/>
          </a:xfrm>
          <a:prstGeom prst="rect">
            <a:avLst/>
          </a:prstGeom>
          <a:noFill/>
          <a:ln w="9525">
            <a:noFill/>
          </a:ln>
        </p:spPr>
        <p:txBody>
          <a:bodyPr wrap="square" anchor="t" anchorCtr="0">
            <a:spAutoFit/>
          </a:bodyPr>
          <a:lstStyle/>
          <a:p>
            <a:r>
              <a:rPr lang="en-US" sz="3600" b="1" dirty="0"/>
              <a:t>3.4  Event Log Analyzer</a:t>
            </a:r>
            <a:r>
              <a:rPr lang="zh-CN" altLang="en-US" sz="3600" b="1" dirty="0"/>
              <a:t>数据采集</a:t>
            </a:r>
            <a:endParaRPr lang="zh-CN" altLang="en-US" sz="3600" b="1"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763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763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97815"/>
            <a:ext cx="569214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309522" y="1087513"/>
            <a:ext cx="11572956" cy="5330825"/>
          </a:xfrm>
          <a:prstGeom prst="rect">
            <a:avLst/>
          </a:prstGeom>
          <a:noFill/>
          <a:ln w="9525">
            <a:noFill/>
          </a:ln>
        </p:spPr>
        <p:txBody>
          <a:bodyPr wrap="square" anchor="t" anchorCtr="0">
            <a:spAutoFit/>
          </a:bodyPr>
          <a:lstStyle/>
          <a:p>
            <a:pPr>
              <a:lnSpc>
                <a:spcPct val="130000"/>
              </a:lnSpc>
            </a:pPr>
            <a:r>
              <a:rPr lang="en-US" sz="3200" b="1" dirty="0"/>
              <a:t>3.4.1 Event Log Analyzer</a:t>
            </a:r>
            <a:r>
              <a:rPr lang="zh-CN" altLang="en-US" sz="3200" b="1" dirty="0"/>
              <a:t>特点</a:t>
            </a:r>
            <a:endParaRPr lang="zh-CN" altLang="en-US" sz="3200" b="1" dirty="0"/>
          </a:p>
          <a:p>
            <a:pPr>
              <a:lnSpc>
                <a:spcPct val="130000"/>
              </a:lnSpc>
            </a:pPr>
            <a:r>
              <a:rPr lang="en-US" altLang="en-US" sz="2800" dirty="0"/>
              <a:t>     Event Log Analyzer</a:t>
            </a:r>
            <a:r>
              <a:rPr lang="zh-CN" altLang="en-US" sz="2800" dirty="0"/>
              <a:t>能分析所有</a:t>
            </a:r>
            <a:r>
              <a:rPr lang="en-US" altLang="en-US" sz="2800" dirty="0"/>
              <a:t>Windows</a:t>
            </a:r>
            <a:r>
              <a:rPr lang="zh-CN" altLang="en-US" sz="2800" dirty="0"/>
              <a:t>和</a:t>
            </a:r>
            <a:r>
              <a:rPr lang="en-US" altLang="en-US" sz="2800" dirty="0"/>
              <a:t>UNIX</a:t>
            </a:r>
            <a:r>
              <a:rPr lang="zh-CN" altLang="en-US" sz="2800" dirty="0"/>
              <a:t>系统日志。如果在网络中的某台机器上生成一个重要的安全事件，就会显示在</a:t>
            </a:r>
            <a:r>
              <a:rPr lang="en-US" altLang="en-US" sz="2800" dirty="0"/>
              <a:t>Event Log Analyzer</a:t>
            </a:r>
            <a:r>
              <a:rPr lang="zh-CN" altLang="en-US" sz="2800" dirty="0"/>
              <a:t>仪表盘上的即时报表中。</a:t>
            </a:r>
            <a:endParaRPr lang="en-US" altLang="zh-CN" sz="2800" dirty="0"/>
          </a:p>
          <a:p>
            <a:pPr>
              <a:lnSpc>
                <a:spcPct val="130000"/>
              </a:lnSpc>
            </a:pPr>
            <a:r>
              <a:rPr lang="en-US" altLang="zh-CN" sz="2800" dirty="0"/>
              <a:t>     </a:t>
            </a:r>
            <a:r>
              <a:rPr lang="zh-CN" altLang="en-US" sz="2800" dirty="0"/>
              <a:t>从事件日志报表可以进行深入分析，并在数分钟之内找出根本原因，然后集中力量解决：</a:t>
            </a:r>
            <a:endParaRPr lang="en-US" altLang="zh-CN" sz="2800" dirty="0"/>
          </a:p>
          <a:p>
            <a:pPr>
              <a:lnSpc>
                <a:spcPct val="130000"/>
              </a:lnSpc>
            </a:pPr>
            <a:r>
              <a:rPr lang="en-US" sz="3000" dirty="0"/>
              <a:t>1.</a:t>
            </a:r>
            <a:r>
              <a:rPr lang="zh-CN" altLang="en-US" sz="3000" dirty="0"/>
              <a:t>接收特定服务器上特定事件的即时告警</a:t>
            </a:r>
            <a:endParaRPr lang="zh-CN" altLang="en-US" sz="3000" dirty="0"/>
          </a:p>
          <a:p>
            <a:pPr>
              <a:lnSpc>
                <a:spcPct val="130000"/>
              </a:lnSpc>
            </a:pPr>
            <a:r>
              <a:rPr lang="en-US" sz="3000" dirty="0"/>
              <a:t>2.</a:t>
            </a:r>
            <a:r>
              <a:rPr lang="zh-CN" altLang="en-US" sz="3000" dirty="0"/>
              <a:t>将分布式事件存档到中央位置</a:t>
            </a:r>
            <a:endParaRPr lang="zh-CN" altLang="en-US" sz="3000" dirty="0"/>
          </a:p>
          <a:p>
            <a:pPr>
              <a:lnSpc>
                <a:spcPct val="130000"/>
              </a:lnSpc>
            </a:pPr>
            <a:r>
              <a:rPr lang="en-US" sz="3000" dirty="0"/>
              <a:t>3.</a:t>
            </a:r>
            <a:r>
              <a:rPr lang="zh-CN" altLang="en-US" sz="3000" dirty="0"/>
              <a:t>无需客户端软件</a:t>
            </a:r>
            <a:r>
              <a:rPr lang="en-US" sz="3000" dirty="0"/>
              <a:t>/</a:t>
            </a:r>
            <a:r>
              <a:rPr lang="zh-CN" altLang="en-US" sz="3000" dirty="0"/>
              <a:t>代理</a:t>
            </a:r>
            <a:endParaRPr lang="zh-CN" altLang="en-US" sz="3000" dirty="0"/>
          </a:p>
        </p:txBody>
      </p:sp>
      <p:sp>
        <p:nvSpPr>
          <p:cNvPr id="197638" name="TextBox 3"/>
          <p:cNvSpPr txBox="1"/>
          <p:nvPr/>
        </p:nvSpPr>
        <p:spPr>
          <a:xfrm>
            <a:off x="5807710" y="119665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763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763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763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91845" y="260350"/>
            <a:ext cx="572960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839433" y="908516"/>
            <a:ext cx="10644262" cy="5703570"/>
          </a:xfrm>
          <a:prstGeom prst="rect">
            <a:avLst/>
          </a:prstGeom>
          <a:noFill/>
          <a:ln w="9525">
            <a:noFill/>
          </a:ln>
        </p:spPr>
        <p:txBody>
          <a:bodyPr wrap="square" anchor="t" anchorCtr="0">
            <a:spAutoFit/>
          </a:bodyPr>
          <a:lstStyle/>
          <a:p>
            <a:pPr>
              <a:lnSpc>
                <a:spcPct val="160000"/>
              </a:lnSpc>
            </a:pPr>
            <a:r>
              <a:rPr lang="en-US" sz="3200" b="1" dirty="0"/>
              <a:t>3.4.2  </a:t>
            </a:r>
            <a:r>
              <a:rPr lang="en-US" sz="3200" b="1" dirty="0">
                <a:solidFill>
                  <a:schemeClr val="tx1"/>
                </a:solidFill>
              </a:rPr>
              <a:t>Event Log Analyzer</a:t>
            </a:r>
            <a:r>
              <a:rPr lang="zh-CN" altLang="en-US" sz="3200" b="1" dirty="0">
                <a:solidFill>
                  <a:schemeClr val="tx1"/>
                </a:solidFill>
              </a:rPr>
              <a:t>主要功能</a:t>
            </a:r>
            <a:endParaRPr lang="zh-CN" altLang="en-US" sz="3200" b="1" dirty="0">
              <a:solidFill>
                <a:srgbClr val="FF0000"/>
              </a:solidFill>
            </a:endParaRPr>
          </a:p>
          <a:p>
            <a:pPr>
              <a:lnSpc>
                <a:spcPct val="160000"/>
              </a:lnSpc>
            </a:pPr>
            <a:r>
              <a:rPr lang="en-US" sz="2800" dirty="0"/>
              <a:t>      Event Log Analyzer</a:t>
            </a:r>
            <a:r>
              <a:rPr lang="zh-CN" altLang="en-US" sz="2800" dirty="0"/>
              <a:t>通过定义日志筛选规则和策略，帮助</a:t>
            </a:r>
            <a:r>
              <a:rPr lang="en-US" sz="2800" dirty="0"/>
              <a:t>IT</a:t>
            </a:r>
            <a:r>
              <a:rPr lang="zh-CN" altLang="en-US" sz="2800" dirty="0"/>
              <a:t>管理员从海量日志数据中精确查找关键有用的事件数据，准确定位网络故障并提前识别安全威胁，从而降低系统宕机时间、提升网络性能、保障企业网络安全。其主要功能有：</a:t>
            </a:r>
            <a:endParaRPr lang="en-US" altLang="zh-CN" sz="2800" dirty="0"/>
          </a:p>
          <a:p>
            <a:pPr>
              <a:lnSpc>
                <a:spcPct val="160000"/>
              </a:lnSpc>
            </a:pPr>
            <a:r>
              <a:rPr lang="en-US" altLang="zh-CN" sz="2800" dirty="0"/>
              <a:t>1.</a:t>
            </a:r>
            <a:r>
              <a:rPr lang="zh-CN" altLang="en-US" sz="2800" dirty="0"/>
              <a:t>日志管理</a:t>
            </a:r>
            <a:endParaRPr lang="en-US" altLang="zh-CN" sz="2800" dirty="0"/>
          </a:p>
          <a:p>
            <a:pPr>
              <a:lnSpc>
                <a:spcPct val="160000"/>
              </a:lnSpc>
            </a:pPr>
            <a:r>
              <a:rPr lang="en-US" altLang="en-US" sz="2800" dirty="0"/>
              <a:t>2.</a:t>
            </a:r>
            <a:r>
              <a:rPr lang="zh-CN" altLang="en-US" sz="2800" dirty="0"/>
              <a:t>应用程序日志分析</a:t>
            </a:r>
            <a:endParaRPr lang="en-US" altLang="zh-CN" sz="2800" dirty="0"/>
          </a:p>
          <a:p>
            <a:pPr>
              <a:lnSpc>
                <a:spcPct val="160000"/>
              </a:lnSpc>
            </a:pPr>
            <a:r>
              <a:rPr lang="en-US" altLang="en-US" sz="2800" dirty="0"/>
              <a:t>3.IT</a:t>
            </a:r>
            <a:r>
              <a:rPr lang="zh-CN" altLang="en-US" sz="2800" dirty="0"/>
              <a:t>合规性审计报表</a:t>
            </a:r>
            <a:endParaRPr lang="zh-CN" altLang="en-US" sz="25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76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623852" y="765155"/>
            <a:ext cx="7572428" cy="609600"/>
          </a:xfrm>
        </p:spPr>
        <p:txBody>
          <a:bodyPr>
            <a:normAutofit/>
          </a:bodyPr>
          <a:lstStyle/>
          <a:p>
            <a:r>
              <a:rPr lang="en-US" sz="3200" dirty="0">
                <a:solidFill>
                  <a:schemeClr val="tx1"/>
                </a:solidFill>
                <a:latin typeface="Calibri" panose="020F0502020204030204" pitchFamily="34" charset="0"/>
                <a:cs typeface="Calibri" panose="020F0502020204030204" pitchFamily="34" charset="0"/>
              </a:rPr>
              <a:t>3.4.3  </a:t>
            </a:r>
            <a:r>
              <a:rPr lang="en-US" sz="3200" dirty="0" err="1">
                <a:solidFill>
                  <a:schemeClr val="tx1"/>
                </a:solidFill>
                <a:latin typeface="Calibri" panose="020F0502020204030204" pitchFamily="34" charset="0"/>
                <a:cs typeface="Calibri" panose="020F0502020204030204" pitchFamily="34" charset="0"/>
              </a:rPr>
              <a:t>Eventlog</a:t>
            </a:r>
            <a:r>
              <a:rPr lang="en-US" sz="3200" dirty="0">
                <a:solidFill>
                  <a:schemeClr val="tx1"/>
                </a:solidFill>
                <a:latin typeface="Calibri" panose="020F0502020204030204" pitchFamily="34" charset="0"/>
                <a:cs typeface="Calibri" panose="020F0502020204030204" pitchFamily="34" charset="0"/>
              </a:rPr>
              <a:t> Analyzer</a:t>
            </a:r>
            <a:r>
              <a:rPr lang="zh-CN" altLang="en-US" sz="3200" dirty="0">
                <a:solidFill>
                  <a:schemeClr val="tx1"/>
                </a:solidFill>
                <a:latin typeface="Calibri" panose="020F0502020204030204" pitchFamily="34" charset="0"/>
                <a:cs typeface="Calibri" panose="020F0502020204030204" pitchFamily="34" charset="0"/>
              </a:rPr>
              <a:t>的可视化用户界面</a:t>
            </a:r>
            <a:endParaRPr lang="zh-CN" altLang="en-US" sz="3200" dirty="0">
              <a:solidFill>
                <a:schemeClr val="tx1"/>
              </a:solidFill>
              <a:latin typeface="Calibri" panose="020F0502020204030204" pitchFamily="34" charset="0"/>
              <a:ea typeface="+mn-ea"/>
              <a:cs typeface="Calibri" panose="020F0502020204030204" pitchFamily="34" charset="0"/>
            </a:endParaRPr>
          </a:p>
        </p:txBody>
      </p:sp>
      <p:sp>
        <p:nvSpPr>
          <p:cNvPr id="11" name="文本占位符 10"/>
          <p:cNvSpPr>
            <a:spLocks noGrp="1"/>
          </p:cNvSpPr>
          <p:nvPr>
            <p:ph type="body" idx="2"/>
          </p:nvPr>
        </p:nvSpPr>
        <p:spPr>
          <a:xfrm>
            <a:off x="8524892" y="1071546"/>
            <a:ext cx="3143272" cy="5786454"/>
          </a:xfrm>
        </p:spPr>
        <p:txBody>
          <a:bodyPr/>
          <a:lstStyle/>
          <a:p>
            <a:r>
              <a:rPr lang="en-US" sz="2800" b="1" dirty="0"/>
              <a:t>1.Home</a:t>
            </a:r>
            <a:r>
              <a:rPr lang="zh-CN" altLang="en-US" sz="2800" b="1" dirty="0"/>
              <a:t>主页</a:t>
            </a:r>
            <a:endParaRPr lang="en-US" altLang="zh-CN" sz="2800" b="1" dirty="0"/>
          </a:p>
          <a:p>
            <a:r>
              <a:rPr lang="en-US" sz="2800" b="1" dirty="0"/>
              <a:t>2.Reports</a:t>
            </a:r>
            <a:r>
              <a:rPr lang="zh-CN" altLang="en-US" sz="2800" b="1" dirty="0"/>
              <a:t>报表</a:t>
            </a:r>
            <a:endParaRPr lang="zh-CN" altLang="en-US" sz="2800" dirty="0"/>
          </a:p>
          <a:p>
            <a:r>
              <a:rPr lang="en-US" sz="2800" b="1" dirty="0"/>
              <a:t>3.Compliance</a:t>
            </a:r>
            <a:r>
              <a:rPr lang="zh-CN" altLang="en-US" sz="2800" b="1" dirty="0"/>
              <a:t>合规性</a:t>
            </a:r>
            <a:endParaRPr lang="zh-CN" altLang="en-US" sz="2800" dirty="0"/>
          </a:p>
          <a:p>
            <a:r>
              <a:rPr lang="en-US" sz="2800" b="1" dirty="0"/>
              <a:t>4.Search</a:t>
            </a:r>
            <a:r>
              <a:rPr lang="zh-CN" altLang="en-US" sz="2800" b="1" dirty="0"/>
              <a:t>搜索</a:t>
            </a:r>
            <a:endParaRPr lang="zh-CN" altLang="en-US" sz="2800" dirty="0"/>
          </a:p>
          <a:p>
            <a:r>
              <a:rPr lang="en-US" sz="2800" b="1" dirty="0"/>
              <a:t>5.Correlation</a:t>
            </a:r>
            <a:r>
              <a:rPr lang="zh-CN" altLang="en-US" sz="2800" b="1" dirty="0"/>
              <a:t>相关性</a:t>
            </a:r>
            <a:endParaRPr lang="en-US" altLang="zh-CN" sz="2800" b="1" dirty="0"/>
          </a:p>
          <a:p>
            <a:r>
              <a:rPr lang="en-US" sz="2800" b="1" dirty="0"/>
              <a:t>6.Alerts</a:t>
            </a:r>
            <a:r>
              <a:rPr lang="zh-CN" altLang="en-US" sz="2800" b="1" dirty="0"/>
              <a:t>警告</a:t>
            </a:r>
            <a:endParaRPr lang="en-US" altLang="zh-CN" sz="2800" b="1" dirty="0"/>
          </a:p>
          <a:p>
            <a:r>
              <a:rPr lang="en-US" sz="2800" b="1" dirty="0"/>
              <a:t>7.Setting</a:t>
            </a:r>
            <a:r>
              <a:rPr lang="zh-CN" altLang="en-US" sz="2800" b="1" dirty="0"/>
              <a:t>设置</a:t>
            </a:r>
            <a:endParaRPr lang="zh-CN" altLang="en-US" sz="2800" dirty="0"/>
          </a:p>
          <a:p>
            <a:r>
              <a:rPr lang="en-US" sz="2800" b="1" dirty="0"/>
              <a:t>8.+Add</a:t>
            </a:r>
            <a:r>
              <a:rPr lang="zh-CN" altLang="en-US" sz="2800" b="1" dirty="0"/>
              <a:t>下拉菜单</a:t>
            </a:r>
            <a:endParaRPr lang="zh-CN" altLang="en-US" sz="2800" dirty="0"/>
          </a:p>
        </p:txBody>
      </p:sp>
      <p:pic>
        <p:nvPicPr>
          <p:cNvPr id="93186" name="图片 4"/>
          <p:cNvPicPr>
            <a:picLocks noChangeAspect="1" noChangeArrowheads="1"/>
          </p:cNvPicPr>
          <p:nvPr/>
        </p:nvPicPr>
        <p:blipFill>
          <a:blip r:embed="rId1"/>
          <a:srcRect/>
          <a:stretch>
            <a:fillRect/>
          </a:stretch>
        </p:blipFill>
        <p:spPr bwMode="auto">
          <a:xfrm>
            <a:off x="71438" y="1571612"/>
            <a:ext cx="8167702" cy="3857652"/>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09625" y="260350"/>
            <a:ext cx="572960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809588" y="1750451"/>
            <a:ext cx="10644262" cy="4485005"/>
          </a:xfrm>
          <a:prstGeom prst="rect">
            <a:avLst/>
          </a:prstGeom>
          <a:noFill/>
          <a:ln w="9525">
            <a:noFill/>
          </a:ln>
        </p:spPr>
        <p:txBody>
          <a:bodyPr wrap="square" anchor="t" anchorCtr="0">
            <a:spAutoFit/>
          </a:bodyPr>
          <a:lstStyle/>
          <a:p>
            <a:pPr>
              <a:lnSpc>
                <a:spcPct val="170000"/>
              </a:lnSpc>
            </a:pPr>
            <a:r>
              <a:rPr lang="en-US" sz="2800" dirty="0"/>
              <a:t>      Log Parser</a:t>
            </a:r>
            <a:r>
              <a:rPr lang="zh-CN" altLang="en-US" sz="2800" dirty="0"/>
              <a:t>是一款功能强大的多功能工具，可提供对基于文本的数据（例如日志文件，</a:t>
            </a:r>
            <a:r>
              <a:rPr lang="en-US" sz="2800" dirty="0"/>
              <a:t>XML</a:t>
            </a:r>
            <a:r>
              <a:rPr lang="zh-CN" altLang="en-US" sz="2800" dirty="0"/>
              <a:t>文件和</a:t>
            </a:r>
            <a:r>
              <a:rPr lang="en-US" sz="2800" dirty="0"/>
              <a:t>CSV</a:t>
            </a:r>
            <a:r>
              <a:rPr lang="zh-CN" altLang="en-US" sz="2800" dirty="0"/>
              <a:t>文件）以及</a:t>
            </a:r>
            <a:r>
              <a:rPr lang="en-US" sz="2800" dirty="0"/>
              <a:t>Windows®</a:t>
            </a:r>
            <a:r>
              <a:rPr lang="zh-CN" altLang="en-US" sz="2800" dirty="0"/>
              <a:t>操作系统上的关键数据源（例如事件日志，注册表，文件系统和</a:t>
            </a:r>
            <a:r>
              <a:rPr lang="en-US" sz="2800" dirty="0" err="1"/>
              <a:t>ActiveDirectory</a:t>
            </a:r>
            <a:r>
              <a:rPr lang="en-US" sz="2800" dirty="0"/>
              <a:t>®</a:t>
            </a:r>
            <a:r>
              <a:rPr lang="zh-CN" altLang="en-US" sz="2800" dirty="0"/>
              <a:t>的查询以及输出。</a:t>
            </a:r>
            <a:endParaRPr lang="zh-CN" altLang="en-US" sz="2800" dirty="0"/>
          </a:p>
          <a:p>
            <a:pPr>
              <a:lnSpc>
                <a:spcPct val="170000"/>
              </a:lnSpc>
            </a:pPr>
            <a:r>
              <a:rPr lang="zh-CN" altLang="en-US" sz="2800" dirty="0"/>
              <a:t> </a:t>
            </a:r>
            <a:r>
              <a:rPr lang="en-US" altLang="zh-CN" sz="2800" dirty="0"/>
              <a:t>    </a:t>
            </a:r>
            <a:r>
              <a:rPr lang="zh-CN" altLang="en-US" sz="2800" dirty="0">
                <a:solidFill>
                  <a:schemeClr val="tx1"/>
                </a:solidFill>
              </a:rPr>
              <a:t>它可以像使用</a:t>
            </a:r>
            <a:r>
              <a:rPr lang="en-US" sz="2800" dirty="0">
                <a:solidFill>
                  <a:schemeClr val="tx1"/>
                </a:solidFill>
              </a:rPr>
              <a:t>SQL</a:t>
            </a:r>
            <a:r>
              <a:rPr lang="zh-CN" altLang="en-US" sz="2800" dirty="0">
                <a:solidFill>
                  <a:schemeClr val="tx1"/>
                </a:solidFill>
              </a:rPr>
              <a:t>语句一样查询分析这些数据，甚至可以把分析结果以各种图表的形式展现出来。</a:t>
            </a:r>
            <a:endParaRPr lang="zh-CN" altLang="en-US" sz="2800" dirty="0">
              <a:solidFill>
                <a:schemeClr val="tx1"/>
              </a:solidFill>
            </a:endParaRPr>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1" name="TextBox 1"/>
          <p:cNvSpPr txBox="1"/>
          <p:nvPr/>
        </p:nvSpPr>
        <p:spPr>
          <a:xfrm>
            <a:off x="695922" y="1024303"/>
            <a:ext cx="6572296" cy="645160"/>
          </a:xfrm>
          <a:prstGeom prst="rect">
            <a:avLst/>
          </a:prstGeom>
          <a:noFill/>
          <a:ln w="9525">
            <a:noFill/>
          </a:ln>
        </p:spPr>
        <p:txBody>
          <a:bodyPr wrap="square" anchor="t" anchorCtr="0">
            <a:spAutoFit/>
          </a:bodyPr>
          <a:lstStyle/>
          <a:p>
            <a:r>
              <a:rPr lang="en-US" sz="3600" b="1" dirty="0"/>
              <a:t>3.5  </a:t>
            </a:r>
            <a:r>
              <a:rPr lang="zh-CN" altLang="en-US" sz="3600" b="1" dirty="0"/>
              <a:t>基于</a:t>
            </a:r>
            <a:r>
              <a:rPr lang="en-US" sz="3600" b="1" dirty="0"/>
              <a:t>Log Parser</a:t>
            </a:r>
            <a:r>
              <a:rPr lang="zh-CN" altLang="en-US" sz="3600" b="1" dirty="0"/>
              <a:t>的数据采集</a:t>
            </a:r>
            <a:endParaRPr lang="zh-CN" altLang="en-US" sz="3600" b="1"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848985" cy="720090"/>
          </a:xfrm>
        </p:spPr>
        <p:txBody>
          <a:bodyPr vert="horz" anchor="b">
            <a:noAutofit/>
          </a:bodyPr>
          <a:lstStyle/>
          <a:p>
            <a:pPr lvl="0">
              <a:defRPr/>
            </a:pPr>
            <a:r>
              <a:rPr kumimoji="0" sz="4000" b="1" i="0" u="none" strike="noStrike" kern="1200" cap="none" spc="0" normalizeH="0" baseline="0" dirty="0">
                <a:solidFill>
                  <a:schemeClr val="tx1"/>
                </a:solidFill>
                <a:latin typeface="Calibri" panose="020F0502020204030204" pitchFamily="34" charset="0"/>
                <a:ea typeface="宋体" panose="02010600030101010101" pitchFamily="2" charset="-122"/>
                <a:cs typeface="+mn-cs"/>
              </a:rPr>
              <a:t>第3章 </a:t>
            </a:r>
            <a:r>
              <a:rPr sz="4000" b="1" cap="none" dirty="0">
                <a:solidFill>
                  <a:schemeClr val="tx1"/>
                </a:solidFill>
                <a:latin typeface="Calibri" panose="020F0502020204030204" pitchFamily="34" charset="0"/>
                <a:ea typeface="宋体" panose="02010600030101010101" pitchFamily="2" charset="-122"/>
                <a:cs typeface="+mn-cs"/>
              </a:rPr>
              <a:t>系统日志数据采集</a:t>
            </a:r>
            <a:endParaRPr lang="zh-CN" altLang="en-US" sz="4000" b="1" cap="none" dirty="0">
              <a:solidFill>
                <a:schemeClr val="tx1"/>
              </a:solidFill>
              <a:latin typeface="Calibri" panose="020F0502020204030204" pitchFamily="34" charset="0"/>
              <a:ea typeface="宋体" panose="02010600030101010101" pitchFamily="2" charset="-122"/>
              <a:cs typeface="+mn-cs"/>
            </a:endParaRPr>
          </a:p>
        </p:txBody>
      </p:sp>
      <p:sp>
        <p:nvSpPr>
          <p:cNvPr id="2" name="文本框 1"/>
          <p:cNvSpPr txBox="1"/>
          <p:nvPr/>
        </p:nvSpPr>
        <p:spPr>
          <a:xfrm>
            <a:off x="1847528" y="1628800"/>
            <a:ext cx="5904656" cy="2880319"/>
          </a:xfrm>
          <a:prstGeom prst="rect">
            <a:avLst/>
          </a:prstGeom>
          <a:noFill/>
        </p:spPr>
        <p:txBody>
          <a:bodyPr wrap="square" rtlCol="0">
            <a:spAutoFit/>
          </a:bodyPr>
          <a:lstStyle/>
          <a:p>
            <a:endParaRPr lang="zh-CN" altLang="en-US" dirty="0"/>
          </a:p>
        </p:txBody>
      </p:sp>
      <p:pic>
        <p:nvPicPr>
          <p:cNvPr id="4" name="图片 3"/>
          <p:cNvPicPr>
            <a:picLocks noChangeAspect="1"/>
          </p:cNvPicPr>
          <p:nvPr>
            <p:custDataLst>
              <p:tags r:id="rId1"/>
            </p:custDataLst>
          </p:nvPr>
        </p:nvPicPr>
        <p:blipFill>
          <a:blip r:embed="rId2"/>
          <a:stretch>
            <a:fillRect/>
          </a:stretch>
        </p:blipFill>
        <p:spPr>
          <a:xfrm>
            <a:off x="820406" y="1109724"/>
            <a:ext cx="9919866" cy="5559629"/>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055652" y="476865"/>
            <a:ext cx="4786346" cy="609600"/>
          </a:xfrm>
        </p:spPr>
        <p:txBody>
          <a:bodyPr>
            <a:normAutofit/>
          </a:bodyPr>
          <a:lstStyle/>
          <a:p>
            <a:r>
              <a:rPr lang="en-US" sz="3200" dirty="0">
                <a:solidFill>
                  <a:schemeClr val="tx1"/>
                </a:solidFill>
                <a:latin typeface="Calibri" panose="020F0502020204030204" pitchFamily="34" charset="0"/>
                <a:ea typeface="+mn-ea"/>
                <a:cs typeface="Calibri" panose="020F0502020204030204" pitchFamily="34" charset="0"/>
              </a:rPr>
              <a:t>3.5.1  Log Parser</a:t>
            </a:r>
            <a:r>
              <a:rPr lang="zh-CN" altLang="en-US" sz="3200" dirty="0">
                <a:solidFill>
                  <a:schemeClr val="tx1"/>
                </a:solidFill>
                <a:latin typeface="Calibri" panose="020F0502020204030204" pitchFamily="34" charset="0"/>
                <a:ea typeface="+mn-ea"/>
                <a:cs typeface="Calibri" panose="020F0502020204030204" pitchFamily="34" charset="0"/>
              </a:rPr>
              <a:t>组成部分</a:t>
            </a:r>
            <a:endParaRPr lang="zh-CN" altLang="en-US" sz="3200" dirty="0">
              <a:solidFill>
                <a:schemeClr val="tx1"/>
              </a:solidFill>
              <a:latin typeface="Calibri" panose="020F0502020204030204" pitchFamily="34" charset="0"/>
              <a:ea typeface="+mn-ea"/>
              <a:cs typeface="Calibri" panose="020F0502020204030204" pitchFamily="34" charset="0"/>
            </a:endParaRPr>
          </a:p>
        </p:txBody>
      </p:sp>
      <p:sp>
        <p:nvSpPr>
          <p:cNvPr id="11" name="文本占位符 10"/>
          <p:cNvSpPr>
            <a:spLocks noGrp="1"/>
          </p:cNvSpPr>
          <p:nvPr>
            <p:ph type="body" idx="2"/>
          </p:nvPr>
        </p:nvSpPr>
        <p:spPr>
          <a:xfrm>
            <a:off x="8524892" y="1785926"/>
            <a:ext cx="3143272" cy="3429024"/>
          </a:xfrm>
        </p:spPr>
        <p:txBody>
          <a:bodyPr/>
          <a:lstStyle/>
          <a:p>
            <a:r>
              <a:rPr lang="en-US" sz="2800" dirty="0"/>
              <a:t>Log Parser</a:t>
            </a:r>
            <a:r>
              <a:rPr lang="zh-CN" altLang="en-US" sz="2800" dirty="0"/>
              <a:t>主要组成部分，可以拆分为以下三种：</a:t>
            </a:r>
            <a:endParaRPr lang="en-US" altLang="zh-CN" sz="2800" dirty="0"/>
          </a:p>
          <a:p>
            <a:pPr>
              <a:buFont typeface="Wingdings" panose="05000000000000000000" pitchFamily="2" charset="2"/>
              <a:buChar char="l"/>
            </a:pPr>
            <a:r>
              <a:rPr lang="zh-CN" altLang="en-US" sz="2800" dirty="0"/>
              <a:t>目标输入</a:t>
            </a:r>
            <a:endParaRPr lang="en-US" altLang="zh-CN" sz="2800" dirty="0"/>
          </a:p>
          <a:p>
            <a:pPr>
              <a:buFont typeface="Wingdings" panose="05000000000000000000" pitchFamily="2" charset="2"/>
              <a:buChar char="l"/>
            </a:pPr>
            <a:r>
              <a:rPr lang="zh-CN" altLang="en-US" sz="2800" dirty="0"/>
              <a:t>类</a:t>
            </a:r>
            <a:r>
              <a:rPr lang="en-US" sz="2800" dirty="0"/>
              <a:t>SQL</a:t>
            </a:r>
            <a:r>
              <a:rPr lang="zh-CN" altLang="en-US" sz="2800" dirty="0"/>
              <a:t>语句引擎</a:t>
            </a:r>
            <a:endParaRPr lang="en-US" altLang="zh-CN" sz="2800" dirty="0"/>
          </a:p>
          <a:p>
            <a:pPr>
              <a:buFont typeface="Wingdings" panose="05000000000000000000" pitchFamily="2" charset="2"/>
              <a:buChar char="l"/>
            </a:pPr>
            <a:r>
              <a:rPr lang="zh-CN" altLang="en-US" sz="2800" dirty="0"/>
              <a:t>结果输出</a:t>
            </a:r>
            <a:endParaRPr lang="zh-CN" altLang="en-US" sz="2800" dirty="0"/>
          </a:p>
        </p:txBody>
      </p:sp>
      <p:pic>
        <p:nvPicPr>
          <p:cNvPr id="6" name="图片 5" descr="图3-11.jpg"/>
          <p:cNvPicPr>
            <a:picLocks noChangeAspect="1"/>
          </p:cNvPicPr>
          <p:nvPr/>
        </p:nvPicPr>
        <p:blipFill>
          <a:blip r:embed="rId1"/>
          <a:stretch>
            <a:fillRect/>
          </a:stretch>
        </p:blipFill>
        <p:spPr>
          <a:xfrm>
            <a:off x="1809720" y="1142984"/>
            <a:ext cx="5286412" cy="5402853"/>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91845" y="188595"/>
            <a:ext cx="573214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623849" y="1124416"/>
            <a:ext cx="5929354" cy="5321935"/>
          </a:xfrm>
          <a:prstGeom prst="rect">
            <a:avLst/>
          </a:prstGeom>
          <a:noFill/>
          <a:ln w="9525">
            <a:noFill/>
          </a:ln>
        </p:spPr>
        <p:txBody>
          <a:bodyPr wrap="square" anchor="t" anchorCtr="0">
            <a:spAutoFit/>
          </a:bodyPr>
          <a:lstStyle/>
          <a:p>
            <a:r>
              <a:rPr lang="en-US" sz="3200" b="1" dirty="0"/>
              <a:t>3.5.2  Log Parser Lizard</a:t>
            </a:r>
            <a:r>
              <a:rPr lang="zh-CN" altLang="en-US" sz="3200" b="1" dirty="0"/>
              <a:t>软件功能</a:t>
            </a:r>
            <a:endParaRPr lang="zh-CN" altLang="en-US" sz="3200" b="1" dirty="0"/>
          </a:p>
          <a:p>
            <a:pPr>
              <a:lnSpc>
                <a:spcPct val="110000"/>
              </a:lnSpc>
            </a:pPr>
            <a:r>
              <a:rPr lang="en-US" sz="2800" dirty="0"/>
              <a:t>1.</a:t>
            </a:r>
            <a:r>
              <a:rPr lang="zh-CN" altLang="en-US" sz="2800" dirty="0"/>
              <a:t>封装了</a:t>
            </a:r>
            <a:r>
              <a:rPr lang="en-US" sz="2800" dirty="0"/>
              <a:t>Log Parser</a:t>
            </a:r>
            <a:r>
              <a:rPr lang="zh-CN" altLang="en-US" sz="2800" dirty="0"/>
              <a:t>命令</a:t>
            </a:r>
            <a:endParaRPr lang="en-US" altLang="zh-CN" sz="2800" dirty="0"/>
          </a:p>
          <a:p>
            <a:pPr>
              <a:lnSpc>
                <a:spcPct val="110000"/>
              </a:lnSpc>
            </a:pPr>
            <a:r>
              <a:rPr lang="en-US" sz="2800" dirty="0"/>
              <a:t>2.</a:t>
            </a:r>
            <a:r>
              <a:rPr lang="zh-CN" altLang="en-US" sz="2800" dirty="0"/>
              <a:t>支持外观颜色设置</a:t>
            </a:r>
            <a:endParaRPr lang="zh-CN" altLang="en-US" sz="2800" dirty="0"/>
          </a:p>
          <a:p>
            <a:pPr>
              <a:lnSpc>
                <a:spcPct val="110000"/>
              </a:lnSpc>
            </a:pPr>
            <a:r>
              <a:rPr lang="en-US" sz="2800" dirty="0"/>
              <a:t>3.</a:t>
            </a:r>
            <a:r>
              <a:rPr lang="zh-CN" altLang="en-US" sz="2800" dirty="0"/>
              <a:t>允许设置文件名</a:t>
            </a:r>
            <a:endParaRPr lang="zh-CN" altLang="en-US" sz="2800" dirty="0"/>
          </a:p>
          <a:p>
            <a:pPr>
              <a:lnSpc>
                <a:spcPct val="110000"/>
              </a:lnSpc>
            </a:pPr>
            <a:r>
              <a:rPr lang="en-US" sz="2800" dirty="0"/>
              <a:t>4.</a:t>
            </a:r>
            <a:r>
              <a:rPr lang="zh-CN" altLang="en-US" sz="2800" dirty="0"/>
              <a:t>允许保存文件</a:t>
            </a:r>
            <a:endParaRPr lang="zh-CN" altLang="en-US" sz="2800" dirty="0"/>
          </a:p>
          <a:p>
            <a:pPr>
              <a:lnSpc>
                <a:spcPct val="110000"/>
              </a:lnSpc>
            </a:pPr>
            <a:r>
              <a:rPr lang="en-US" sz="2800" dirty="0"/>
              <a:t>5.</a:t>
            </a:r>
            <a:r>
              <a:rPr lang="zh-CN" altLang="en-US" sz="2800" dirty="0"/>
              <a:t>提供多种类图表</a:t>
            </a:r>
            <a:endParaRPr lang="zh-CN" altLang="en-US" sz="2800" dirty="0"/>
          </a:p>
          <a:p>
            <a:pPr>
              <a:lnSpc>
                <a:spcPct val="110000"/>
              </a:lnSpc>
            </a:pPr>
            <a:r>
              <a:rPr lang="en-US" sz="2800" dirty="0"/>
              <a:t>6.</a:t>
            </a:r>
            <a:r>
              <a:rPr lang="zh-CN" altLang="en-US" sz="2800" dirty="0"/>
              <a:t>提供资源搜索功能</a:t>
            </a:r>
            <a:endParaRPr lang="zh-CN" altLang="en-US" sz="2800" dirty="0"/>
          </a:p>
          <a:p>
            <a:pPr>
              <a:lnSpc>
                <a:spcPct val="110000"/>
              </a:lnSpc>
            </a:pPr>
            <a:r>
              <a:rPr lang="en-US" sz="2800" dirty="0"/>
              <a:t>7.</a:t>
            </a:r>
            <a:r>
              <a:rPr lang="zh-CN" altLang="en-US" sz="2800" dirty="0"/>
              <a:t>集成开源工具。</a:t>
            </a:r>
            <a:endParaRPr lang="zh-CN" altLang="en-US" sz="2800" dirty="0"/>
          </a:p>
          <a:p>
            <a:pPr>
              <a:lnSpc>
                <a:spcPct val="110000"/>
              </a:lnSpc>
            </a:pPr>
            <a:r>
              <a:rPr lang="en-US" sz="2800" dirty="0"/>
              <a:t>8.</a:t>
            </a:r>
            <a:r>
              <a:rPr lang="zh-CN" altLang="en-US" sz="2800" dirty="0"/>
              <a:t>集成输出插件。</a:t>
            </a:r>
            <a:endParaRPr lang="zh-CN" altLang="en-US" sz="2800" dirty="0"/>
          </a:p>
          <a:p>
            <a:pPr>
              <a:lnSpc>
                <a:spcPct val="110000"/>
              </a:lnSpc>
            </a:pPr>
            <a:r>
              <a:rPr lang="en-US" sz="2800" dirty="0"/>
              <a:t>9.</a:t>
            </a:r>
            <a:r>
              <a:rPr lang="zh-CN" altLang="en-US" sz="2800" dirty="0"/>
              <a:t>对纯文本文件运行</a:t>
            </a:r>
            <a:r>
              <a:rPr lang="en-US" sz="2800" dirty="0" err="1"/>
              <a:t>sql</a:t>
            </a:r>
            <a:r>
              <a:rPr lang="zh-CN" altLang="en-US" sz="2800" dirty="0"/>
              <a:t>查询</a:t>
            </a:r>
            <a:endParaRPr lang="zh-CN" altLang="en-US" sz="2800" dirty="0"/>
          </a:p>
          <a:p>
            <a:pPr>
              <a:lnSpc>
                <a:spcPct val="110000"/>
              </a:lnSpc>
            </a:pPr>
            <a:r>
              <a:rPr lang="en-US" sz="2800" dirty="0"/>
              <a:t>10.</a:t>
            </a:r>
            <a:r>
              <a:rPr lang="zh-CN" altLang="en-US" sz="2800" dirty="0"/>
              <a:t>支持</a:t>
            </a:r>
            <a:r>
              <a:rPr lang="en-US" sz="2800" dirty="0"/>
              <a:t>EXCEL</a:t>
            </a:r>
            <a:r>
              <a:rPr lang="zh-CN" altLang="en-US" sz="2800" dirty="0"/>
              <a:t>和</a:t>
            </a:r>
            <a:r>
              <a:rPr lang="en-US" sz="2800" dirty="0"/>
              <a:t>PDF</a:t>
            </a:r>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pic>
        <p:nvPicPr>
          <p:cNvPr id="94210" name="图片 11"/>
          <p:cNvPicPr>
            <a:picLocks noChangeAspect="1" noChangeArrowheads="1"/>
          </p:cNvPicPr>
          <p:nvPr/>
        </p:nvPicPr>
        <p:blipFill>
          <a:blip r:embed="rId1"/>
          <a:srcRect/>
          <a:stretch>
            <a:fillRect/>
          </a:stretch>
        </p:blipFill>
        <p:spPr bwMode="auto">
          <a:xfrm>
            <a:off x="5381620" y="2000240"/>
            <a:ext cx="6350614" cy="4214842"/>
          </a:xfrm>
          <a:prstGeom prst="rect">
            <a:avLst/>
          </a:prstGeom>
          <a:noFill/>
          <a:ln w="9525">
            <a:noFill/>
            <a:miter lim="800000"/>
            <a:headEnd/>
            <a:tailEnd/>
          </a:ln>
        </p:spPr>
      </p:pic>
    </p:spTree>
  </p:cSld>
  <p:clrMapOvr>
    <a:masterClrMapping/>
  </p:clrMapOvr>
  <p:transition spd="slow" advTm="3000">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91845" y="188595"/>
            <a:ext cx="572960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623849" y="1124416"/>
            <a:ext cx="5715040" cy="5150485"/>
          </a:xfrm>
          <a:prstGeom prst="rect">
            <a:avLst/>
          </a:prstGeom>
          <a:noFill/>
          <a:ln w="9525">
            <a:noFill/>
          </a:ln>
        </p:spPr>
        <p:txBody>
          <a:bodyPr wrap="square" anchor="t" anchorCtr="0">
            <a:spAutoFit/>
          </a:bodyPr>
          <a:lstStyle/>
          <a:p>
            <a:r>
              <a:rPr lang="en-US" sz="3200" b="1" dirty="0"/>
              <a:t>3.5.3  Log Parser Lizard</a:t>
            </a:r>
            <a:r>
              <a:rPr lang="zh-CN" altLang="en-US" sz="3200" b="1" dirty="0"/>
              <a:t>软件特色</a:t>
            </a:r>
            <a:endParaRPr lang="zh-CN" altLang="en-US" sz="3200" b="1" dirty="0"/>
          </a:p>
          <a:p>
            <a:pPr>
              <a:lnSpc>
                <a:spcPct val="160000"/>
              </a:lnSpc>
            </a:pPr>
            <a:r>
              <a:rPr lang="en-US" sz="2800" dirty="0"/>
              <a:t>1.Expression Editor</a:t>
            </a:r>
            <a:r>
              <a:rPr lang="zh-CN" altLang="en-US" sz="2800" dirty="0"/>
              <a:t>表达式编辑器</a:t>
            </a:r>
            <a:r>
              <a:rPr lang="en-US" sz="2800" dirty="0"/>
              <a:t>2.Conditional formatting for the column</a:t>
            </a:r>
            <a:r>
              <a:rPr lang="zh-CN" altLang="en-US" sz="2800" dirty="0"/>
              <a:t>过滤器</a:t>
            </a:r>
            <a:endParaRPr lang="zh-CN" altLang="en-US" sz="2800" dirty="0"/>
          </a:p>
          <a:p>
            <a:pPr>
              <a:lnSpc>
                <a:spcPct val="160000"/>
              </a:lnSpc>
            </a:pPr>
            <a:r>
              <a:rPr lang="en-US" sz="2800" dirty="0"/>
              <a:t>3.Result Grid</a:t>
            </a:r>
            <a:r>
              <a:rPr lang="zh-CN" altLang="en-US" sz="2800" dirty="0"/>
              <a:t>结果集控件</a:t>
            </a:r>
            <a:endParaRPr lang="zh-CN" altLang="en-US" sz="2800" dirty="0"/>
          </a:p>
          <a:p>
            <a:pPr>
              <a:lnSpc>
                <a:spcPct val="160000"/>
              </a:lnSpc>
            </a:pPr>
            <a:r>
              <a:rPr lang="en-US" sz="2800" dirty="0"/>
              <a:t>4.Dashboard</a:t>
            </a:r>
            <a:r>
              <a:rPr lang="zh-CN" altLang="en-US" sz="2800" dirty="0"/>
              <a:t>自制控制面板</a:t>
            </a:r>
            <a:endParaRPr lang="zh-CN" altLang="en-US" sz="2800" dirty="0"/>
          </a:p>
          <a:p>
            <a:pPr>
              <a:lnSpc>
                <a:spcPct val="160000"/>
              </a:lnSpc>
            </a:pPr>
            <a:r>
              <a:rPr lang="en-US" sz="2800" dirty="0"/>
              <a:t>5.Report Designer</a:t>
            </a:r>
            <a:r>
              <a:rPr lang="zh-CN" altLang="en-US" sz="2800" dirty="0"/>
              <a:t>报告编辑器</a:t>
            </a:r>
            <a:endParaRPr lang="zh-CN" altLang="en-US" sz="3000" dirty="0"/>
          </a:p>
          <a:p>
            <a:endParaRPr lang="zh-CN" altLang="en-US" sz="28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pic>
        <p:nvPicPr>
          <p:cNvPr id="95234" name="图片 12"/>
          <p:cNvPicPr>
            <a:picLocks noChangeAspect="1" noChangeArrowheads="1"/>
          </p:cNvPicPr>
          <p:nvPr/>
        </p:nvPicPr>
        <p:blipFill>
          <a:blip r:embed="rId1"/>
          <a:srcRect/>
          <a:stretch>
            <a:fillRect/>
          </a:stretch>
        </p:blipFill>
        <p:spPr bwMode="auto">
          <a:xfrm>
            <a:off x="6453190" y="1785926"/>
            <a:ext cx="4741571" cy="3929090"/>
          </a:xfrm>
          <a:prstGeom prst="rect">
            <a:avLst/>
          </a:prstGeom>
          <a:noFill/>
          <a:ln w="9525">
            <a:noFill/>
            <a:miter lim="800000"/>
            <a:headEnd/>
            <a:tailEnd/>
          </a:ln>
        </p:spPr>
      </p:pic>
      <p:pic>
        <p:nvPicPr>
          <p:cNvPr id="95235" name="图片 13"/>
          <p:cNvPicPr>
            <a:picLocks noChangeAspect="1" noChangeArrowheads="1"/>
          </p:cNvPicPr>
          <p:nvPr/>
        </p:nvPicPr>
        <p:blipFill>
          <a:blip r:embed="rId2"/>
          <a:srcRect/>
          <a:stretch>
            <a:fillRect/>
          </a:stretch>
        </p:blipFill>
        <p:spPr bwMode="auto">
          <a:xfrm>
            <a:off x="6381752" y="1571612"/>
            <a:ext cx="4786346" cy="4399401"/>
          </a:xfrm>
          <a:prstGeom prst="rect">
            <a:avLst/>
          </a:prstGeom>
          <a:noFill/>
          <a:ln w="9525">
            <a:noFill/>
            <a:miter lim="800000"/>
            <a:headEnd/>
            <a:tailEnd/>
          </a:ln>
        </p:spPr>
      </p:pic>
      <p:pic>
        <p:nvPicPr>
          <p:cNvPr id="95236" name="图片 14"/>
          <p:cNvPicPr>
            <a:picLocks noChangeAspect="1" noChangeArrowheads="1"/>
          </p:cNvPicPr>
          <p:nvPr/>
        </p:nvPicPr>
        <p:blipFill>
          <a:blip r:embed="rId3"/>
          <a:srcRect/>
          <a:stretch>
            <a:fillRect/>
          </a:stretch>
        </p:blipFill>
        <p:spPr bwMode="auto">
          <a:xfrm>
            <a:off x="6096000" y="2428868"/>
            <a:ext cx="5826533" cy="2428892"/>
          </a:xfrm>
          <a:prstGeom prst="rect">
            <a:avLst/>
          </a:prstGeom>
          <a:noFill/>
          <a:ln w="9525">
            <a:noFill/>
            <a:miter lim="800000"/>
            <a:headEnd/>
            <a:tailEnd/>
          </a:ln>
        </p:spPr>
      </p:pic>
      <p:pic>
        <p:nvPicPr>
          <p:cNvPr id="95237" name="图片 15"/>
          <p:cNvPicPr>
            <a:picLocks noChangeAspect="1" noChangeArrowheads="1"/>
          </p:cNvPicPr>
          <p:nvPr/>
        </p:nvPicPr>
        <p:blipFill>
          <a:blip r:embed="rId4"/>
          <a:srcRect/>
          <a:stretch>
            <a:fillRect/>
          </a:stretch>
        </p:blipFill>
        <p:spPr bwMode="auto">
          <a:xfrm>
            <a:off x="5953124" y="2000240"/>
            <a:ext cx="6039299" cy="3500462"/>
          </a:xfrm>
          <a:prstGeom prst="rect">
            <a:avLst/>
          </a:prstGeom>
          <a:noFill/>
          <a:ln w="9525">
            <a:noFill/>
            <a:miter lim="800000"/>
            <a:headEnd/>
            <a:tailEnd/>
          </a:ln>
        </p:spPr>
      </p:pic>
      <p:pic>
        <p:nvPicPr>
          <p:cNvPr id="95238" name="图片 16"/>
          <p:cNvPicPr>
            <a:picLocks noChangeAspect="1" noChangeArrowheads="1"/>
          </p:cNvPicPr>
          <p:nvPr/>
        </p:nvPicPr>
        <p:blipFill>
          <a:blip r:embed="rId5"/>
          <a:srcRect/>
          <a:stretch>
            <a:fillRect/>
          </a:stretch>
        </p:blipFill>
        <p:spPr bwMode="auto">
          <a:xfrm>
            <a:off x="5738809" y="2143116"/>
            <a:ext cx="6445943" cy="3429024"/>
          </a:xfrm>
          <a:prstGeom prst="rect">
            <a:avLst/>
          </a:prstGeom>
          <a:noFill/>
          <a:ln w="9525">
            <a:noFill/>
            <a:miter lim="800000"/>
            <a:headEnd/>
            <a:tailEnd/>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5234"/>
                                        </p:tgtEl>
                                        <p:attrNameLst>
                                          <p:attrName>style.visibility</p:attrName>
                                        </p:attrNameLst>
                                      </p:cBhvr>
                                      <p:to>
                                        <p:strVal val="visible"/>
                                      </p:to>
                                    </p:set>
                                    <p:animEffect transition="in" filter="blinds(horizontal)">
                                      <p:cBhvr>
                                        <p:cTn id="7" dur="500"/>
                                        <p:tgtEl>
                                          <p:spTgt spid="952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95234"/>
                                        </p:tgtEl>
                                      </p:cBhvr>
                                    </p:animEffect>
                                    <p:set>
                                      <p:cBhvr>
                                        <p:cTn id="12" dur="1" fill="hold">
                                          <p:stCondLst>
                                            <p:cond delay="499"/>
                                          </p:stCondLst>
                                        </p:cTn>
                                        <p:tgtEl>
                                          <p:spTgt spid="95234"/>
                                        </p:tgtEl>
                                        <p:attrNameLst>
                                          <p:attrName>style.visibility</p:attrName>
                                        </p:attrNameLst>
                                      </p:cBhvr>
                                      <p:to>
                                        <p:strVal val="hidden"/>
                                      </p:to>
                                    </p:se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95235"/>
                                        </p:tgtEl>
                                        <p:attrNameLst>
                                          <p:attrName>style.visibility</p:attrName>
                                        </p:attrNameLst>
                                      </p:cBhvr>
                                      <p:to>
                                        <p:strVal val="visible"/>
                                      </p:to>
                                    </p:set>
                                    <p:animEffect transition="in" filter="blinds(horizontal)">
                                      <p:cBhvr>
                                        <p:cTn id="16" dur="500"/>
                                        <p:tgtEl>
                                          <p:spTgt spid="9523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95235"/>
                                        </p:tgtEl>
                                      </p:cBhvr>
                                    </p:animEffect>
                                    <p:set>
                                      <p:cBhvr>
                                        <p:cTn id="21" dur="1" fill="hold">
                                          <p:stCondLst>
                                            <p:cond delay="499"/>
                                          </p:stCondLst>
                                        </p:cTn>
                                        <p:tgtEl>
                                          <p:spTgt spid="95235"/>
                                        </p:tgtEl>
                                        <p:attrNameLst>
                                          <p:attrName>style.visibility</p:attrName>
                                        </p:attrNameLst>
                                      </p:cBhvr>
                                      <p:to>
                                        <p:strVal val="hidden"/>
                                      </p:to>
                                    </p:set>
                                  </p:childTnLst>
                                </p:cTn>
                              </p:par>
                            </p:childTnLst>
                          </p:cTn>
                        </p:par>
                        <p:par>
                          <p:cTn id="22" fill="hold">
                            <p:stCondLst>
                              <p:cond delay="500"/>
                            </p:stCondLst>
                            <p:childTnLst>
                              <p:par>
                                <p:cTn id="23" presetID="3" presetClass="entr" presetSubtype="10" fill="hold" nodeType="afterEffect">
                                  <p:stCondLst>
                                    <p:cond delay="0"/>
                                  </p:stCondLst>
                                  <p:childTnLst>
                                    <p:set>
                                      <p:cBhvr>
                                        <p:cTn id="24" dur="1" fill="hold">
                                          <p:stCondLst>
                                            <p:cond delay="0"/>
                                          </p:stCondLst>
                                        </p:cTn>
                                        <p:tgtEl>
                                          <p:spTgt spid="95236"/>
                                        </p:tgtEl>
                                        <p:attrNameLst>
                                          <p:attrName>style.visibility</p:attrName>
                                        </p:attrNameLst>
                                      </p:cBhvr>
                                      <p:to>
                                        <p:strVal val="visible"/>
                                      </p:to>
                                    </p:set>
                                    <p:animEffect transition="in" filter="blinds(horizontal)">
                                      <p:cBhvr>
                                        <p:cTn id="25" dur="500"/>
                                        <p:tgtEl>
                                          <p:spTgt spid="9523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95236"/>
                                        </p:tgtEl>
                                      </p:cBhvr>
                                    </p:animEffect>
                                    <p:set>
                                      <p:cBhvr>
                                        <p:cTn id="30" dur="1" fill="hold">
                                          <p:stCondLst>
                                            <p:cond delay="499"/>
                                          </p:stCondLst>
                                        </p:cTn>
                                        <p:tgtEl>
                                          <p:spTgt spid="95236"/>
                                        </p:tgtEl>
                                        <p:attrNameLst>
                                          <p:attrName>style.visibility</p:attrName>
                                        </p:attrNameLst>
                                      </p:cBhvr>
                                      <p:to>
                                        <p:strVal val="hidden"/>
                                      </p:to>
                                    </p:set>
                                  </p:childTnLst>
                                </p:cTn>
                              </p:par>
                            </p:childTnLst>
                          </p:cTn>
                        </p:par>
                        <p:par>
                          <p:cTn id="31" fill="hold">
                            <p:stCondLst>
                              <p:cond delay="500"/>
                            </p:stCondLst>
                            <p:childTnLst>
                              <p:par>
                                <p:cTn id="32" presetID="3" presetClass="entr" presetSubtype="10" fill="hold" nodeType="afterEffect">
                                  <p:stCondLst>
                                    <p:cond delay="0"/>
                                  </p:stCondLst>
                                  <p:childTnLst>
                                    <p:set>
                                      <p:cBhvr>
                                        <p:cTn id="33" dur="1" fill="hold">
                                          <p:stCondLst>
                                            <p:cond delay="0"/>
                                          </p:stCondLst>
                                        </p:cTn>
                                        <p:tgtEl>
                                          <p:spTgt spid="95237"/>
                                        </p:tgtEl>
                                        <p:attrNameLst>
                                          <p:attrName>style.visibility</p:attrName>
                                        </p:attrNameLst>
                                      </p:cBhvr>
                                      <p:to>
                                        <p:strVal val="visible"/>
                                      </p:to>
                                    </p:set>
                                    <p:animEffect transition="in" filter="blinds(horizontal)">
                                      <p:cBhvr>
                                        <p:cTn id="34" dur="500"/>
                                        <p:tgtEl>
                                          <p:spTgt spid="9523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xit" presetSubtype="10" fill="hold" nodeType="clickEffect">
                                  <p:stCondLst>
                                    <p:cond delay="0"/>
                                  </p:stCondLst>
                                  <p:childTnLst>
                                    <p:animEffect transition="out" filter="blinds(horizontal)">
                                      <p:cBhvr>
                                        <p:cTn id="38" dur="500"/>
                                        <p:tgtEl>
                                          <p:spTgt spid="95237"/>
                                        </p:tgtEl>
                                      </p:cBhvr>
                                    </p:animEffect>
                                    <p:set>
                                      <p:cBhvr>
                                        <p:cTn id="39" dur="1" fill="hold">
                                          <p:stCondLst>
                                            <p:cond delay="499"/>
                                          </p:stCondLst>
                                        </p:cTn>
                                        <p:tgtEl>
                                          <p:spTgt spid="95237"/>
                                        </p:tgtEl>
                                        <p:attrNameLst>
                                          <p:attrName>style.visibility</p:attrName>
                                        </p:attrNameLst>
                                      </p:cBhvr>
                                      <p:to>
                                        <p:strVal val="hidden"/>
                                      </p:to>
                                    </p:set>
                                  </p:childTnLst>
                                </p:cTn>
                              </p:par>
                            </p:childTnLst>
                          </p:cTn>
                        </p:par>
                        <p:par>
                          <p:cTn id="40" fill="hold">
                            <p:stCondLst>
                              <p:cond delay="500"/>
                            </p:stCondLst>
                            <p:childTnLst>
                              <p:par>
                                <p:cTn id="41" presetID="3" presetClass="entr" presetSubtype="10" fill="hold" nodeType="afterEffect">
                                  <p:stCondLst>
                                    <p:cond delay="0"/>
                                  </p:stCondLst>
                                  <p:childTnLst>
                                    <p:set>
                                      <p:cBhvr>
                                        <p:cTn id="42" dur="1" fill="hold">
                                          <p:stCondLst>
                                            <p:cond delay="0"/>
                                          </p:stCondLst>
                                        </p:cTn>
                                        <p:tgtEl>
                                          <p:spTgt spid="95238"/>
                                        </p:tgtEl>
                                        <p:attrNameLst>
                                          <p:attrName>style.visibility</p:attrName>
                                        </p:attrNameLst>
                                      </p:cBhvr>
                                      <p:to>
                                        <p:strVal val="visible"/>
                                      </p:to>
                                    </p:set>
                                    <p:animEffect transition="in" filter="blinds(horizontal)">
                                      <p:cBhvr>
                                        <p:cTn id="43" dur="500"/>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328708" name="TextBox 1"/>
          <p:cNvSpPr txBox="1"/>
          <p:nvPr/>
        </p:nvSpPr>
        <p:spPr>
          <a:xfrm>
            <a:off x="839153" y="1052830"/>
            <a:ext cx="5554662" cy="645160"/>
          </a:xfrm>
          <a:prstGeom prst="rect">
            <a:avLst/>
          </a:prstGeom>
          <a:noFill/>
          <a:ln w="9525">
            <a:noFill/>
          </a:ln>
        </p:spPr>
        <p:txBody>
          <a:bodyPr wrap="square" anchor="t" anchorCtr="0">
            <a:spAutoFit/>
          </a:bodyPr>
          <a:lstStyle/>
          <a:p>
            <a:r>
              <a:rPr lang="en-US" sz="3600" b="1" dirty="0"/>
              <a:t>3.6 </a:t>
            </a:r>
            <a:r>
              <a:rPr lang="zh-CN" altLang="en-US" sz="3600" b="1" dirty="0"/>
              <a:t>本章小结</a:t>
            </a:r>
            <a:endParaRPr lang="zh-CN" altLang="en-US" sz="3600" b="1" dirty="0"/>
          </a:p>
        </p:txBody>
      </p:sp>
      <p:sp>
        <p:nvSpPr>
          <p:cNvPr id="328709" name="TextBox 2"/>
          <p:cNvSpPr txBox="1"/>
          <p:nvPr/>
        </p:nvSpPr>
        <p:spPr>
          <a:xfrm>
            <a:off x="479425" y="1557338"/>
            <a:ext cx="10437813" cy="4764381"/>
          </a:xfrm>
          <a:prstGeom prst="rect">
            <a:avLst/>
          </a:prstGeom>
          <a:noFill/>
          <a:ln w="9525">
            <a:noFill/>
          </a:ln>
        </p:spPr>
        <p:txBody>
          <a:bodyPr wrap="square" anchor="t" anchorCtr="0">
            <a:spAutoFit/>
          </a:bodyPr>
          <a:lstStyle/>
          <a:p>
            <a:pPr>
              <a:lnSpc>
                <a:spcPct val="110000"/>
              </a:lnSpc>
            </a:pPr>
            <a:r>
              <a:rPr lang="zh-CN" altLang="en-US" sz="2800" dirty="0"/>
              <a:t>    企业</a:t>
            </a:r>
            <a:r>
              <a:rPr lang="en-US" sz="2800" dirty="0"/>
              <a:t>/</a:t>
            </a:r>
            <a:r>
              <a:rPr lang="zh-CN" altLang="en-US" sz="2800" dirty="0"/>
              <a:t>事业的业务平台每天都会产生大量的日志文件，用于记录数据源执行的各种操作活动，包含很多有价值的数据。通过对这些日志文件进行采集，然后进行数据分析，可以挖掘到具有潜在价值的信息，为决策和后台服务器平台性能得评估提供可靠的数据保证。</a:t>
            </a:r>
            <a:endParaRPr lang="en-US" altLang="zh-CN" sz="2800" dirty="0"/>
          </a:p>
          <a:p>
            <a:pPr>
              <a:lnSpc>
                <a:spcPct val="110000"/>
              </a:lnSpc>
            </a:pPr>
            <a:r>
              <a:rPr lang="zh-CN" altLang="en-US" sz="2800" dirty="0"/>
              <a:t>    本章首先阐述了系统日志的分类、应用以及采集方法等基础知识</a:t>
            </a:r>
            <a:endParaRPr lang="en-US" altLang="zh-CN" sz="2800" dirty="0"/>
          </a:p>
          <a:p>
            <a:pPr>
              <a:lnSpc>
                <a:spcPct val="110000"/>
              </a:lnSpc>
            </a:pPr>
            <a:r>
              <a:rPr lang="zh-CN" altLang="en-US" sz="2800" dirty="0"/>
              <a:t>    介绍了</a:t>
            </a:r>
            <a:r>
              <a:rPr lang="en-US" sz="2800" dirty="0"/>
              <a:t>Flume</a:t>
            </a:r>
            <a:r>
              <a:rPr lang="zh-CN" altLang="en-US" sz="2800" dirty="0"/>
              <a:t>、</a:t>
            </a:r>
            <a:r>
              <a:rPr lang="en-US" sz="2800" dirty="0"/>
              <a:t>Scribe</a:t>
            </a:r>
            <a:r>
              <a:rPr lang="zh-CN" altLang="en-US" sz="2800" dirty="0"/>
              <a:t>、</a:t>
            </a:r>
            <a:r>
              <a:rPr lang="en-US" sz="2800" dirty="0"/>
              <a:t>Event Log Analyzer</a:t>
            </a:r>
            <a:r>
              <a:rPr lang="zh-CN" altLang="en-US" sz="2800" dirty="0"/>
              <a:t>和</a:t>
            </a:r>
            <a:r>
              <a:rPr lang="en-US" sz="2800" dirty="0"/>
              <a:t>Log Parser</a:t>
            </a:r>
            <a:r>
              <a:rPr lang="zh-CN" altLang="en-US" sz="2800" dirty="0"/>
              <a:t>四种简单常用的采集工具。</a:t>
            </a:r>
            <a:endParaRPr lang="zh-CN" altLang="en-US" sz="2800" dirty="0"/>
          </a:p>
          <a:p>
            <a:pPr>
              <a:lnSpc>
                <a:spcPct val="110000"/>
              </a:lnSpc>
              <a:buClrTx/>
              <a:buFontTx/>
            </a:pPr>
            <a:r>
              <a:rPr lang="en-US" altLang="zh-CN" dirty="0">
                <a:latin typeface="Calibri" panose="020F0502020204030204" pitchFamily="34" charset="0"/>
                <a:ea typeface="宋体" panose="02010600030101010101" pitchFamily="2" charset="-122"/>
              </a:rPr>
              <a:t>    </a:t>
            </a:r>
            <a:endParaRPr lang="zh-CN" altLang="en-US" dirty="0">
              <a:latin typeface="Calibri" panose="020F0502020204030204" pitchFamily="34" charset="0"/>
              <a:ea typeface="宋体" panose="02010600030101010101" pitchFamily="2" charset="-122"/>
            </a:endParaRPr>
          </a:p>
        </p:txBody>
      </p:sp>
      <p:sp>
        <p:nvSpPr>
          <p:cNvPr id="9" name="标题 7"/>
          <p:cNvSpPr txBox="1"/>
          <p:nvPr/>
        </p:nvSpPr>
        <p:spPr>
          <a:xfrm>
            <a:off x="839470" y="260350"/>
            <a:ext cx="5717540" cy="720090"/>
          </a:xfrm>
          <a:prstGeom prst="rect">
            <a:avLst/>
          </a:prstGeom>
        </p:spPr>
        <p:txBody>
          <a:bodyPr vert="horz" anchor="b"/>
          <a:lstStyle/>
          <a:p>
            <a:pPr marL="0" marR="0" lvl="0" indent="0" algn="l" defTabSz="914400" rtl="0" eaLnBrk="1" fontAlgn="auto" latinLnBrk="0" hangingPunct="1">
              <a:lnSpc>
                <a:spcPct val="100000"/>
              </a:lnSpc>
              <a:spcBef>
                <a:spcPct val="0"/>
              </a:spcBef>
              <a:spcAft>
                <a:spcPts val="0"/>
              </a:spcAft>
              <a:buClrTx/>
              <a:buSzTx/>
              <a:buFontTx/>
              <a:buNone/>
              <a:defRPr/>
            </a:pPr>
            <a:r>
              <a:rPr kumimoji="0" sz="4000" b="1" i="0" u="none" strike="noStrike" kern="1200" spc="0" normalizeH="0" baseline="0" dirty="0"/>
              <a:t>第3章 系统日志数据采集</a:t>
            </a:r>
            <a:endParaRPr kumimoji="0" lang="zh-CN" altLang="en-US" sz="4000" b="1" i="0" u="none" strike="noStrike" kern="1200" cap="small"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矩形 694"/>
          <p:cNvSpPr/>
          <p:nvPr/>
        </p:nvSpPr>
        <p:spPr>
          <a:xfrm>
            <a:off x="3575050" y="2781300"/>
            <a:ext cx="1247775" cy="208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pic>
        <p:nvPicPr>
          <p:cNvPr id="2" name="图片 1" descr="第3章"/>
          <p:cNvPicPr>
            <a:picLocks noChangeAspect="1"/>
          </p:cNvPicPr>
          <p:nvPr>
            <p:custDataLst>
              <p:tags r:id="rId1"/>
            </p:custDataLst>
          </p:nvPr>
        </p:nvPicPr>
        <p:blipFill>
          <a:blip r:embed="rId2"/>
          <a:stretch>
            <a:fillRect/>
          </a:stretch>
        </p:blipFill>
        <p:spPr>
          <a:xfrm>
            <a:off x="551815" y="404495"/>
            <a:ext cx="10241280" cy="6123940"/>
          </a:xfrm>
          <a:prstGeom prst="rect">
            <a:avLst/>
          </a:prstGeom>
        </p:spPr>
      </p:pic>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77723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1127443" y="1053007"/>
            <a:ext cx="4516437" cy="4005580"/>
          </a:xfrm>
          <a:prstGeom prst="rect">
            <a:avLst/>
          </a:prstGeom>
          <a:noFill/>
          <a:ln w="9525">
            <a:noFill/>
          </a:ln>
        </p:spPr>
        <p:txBody>
          <a:bodyPr wrap="square" anchor="t" anchorCtr="0">
            <a:spAutoFit/>
          </a:bodyPr>
          <a:lstStyle/>
          <a:p>
            <a:pPr>
              <a:lnSpc>
                <a:spcPct val="120000"/>
              </a:lnSpc>
            </a:pPr>
            <a:r>
              <a:rPr lang="en-US" sz="3200" dirty="0"/>
              <a:t>3.1.1  </a:t>
            </a:r>
            <a:r>
              <a:rPr lang="zh-CN" altLang="en-US" sz="3200" dirty="0">
                <a:solidFill>
                  <a:schemeClr val="tx1"/>
                </a:solidFill>
              </a:rPr>
              <a:t>系统日志分类</a:t>
            </a:r>
            <a:endParaRPr lang="en-US" altLang="zh-CN" sz="3000" dirty="0">
              <a:solidFill>
                <a:srgbClr val="FF0000"/>
              </a:solidFill>
            </a:endParaRPr>
          </a:p>
          <a:p>
            <a:pPr>
              <a:lnSpc>
                <a:spcPct val="120000"/>
              </a:lnSpc>
            </a:pPr>
            <a:endParaRPr lang="zh-CN" altLang="en-US" sz="3000" dirty="0"/>
          </a:p>
          <a:p>
            <a:pPr>
              <a:lnSpc>
                <a:spcPct val="120000"/>
              </a:lnSpc>
            </a:pPr>
            <a:r>
              <a:rPr lang="en-US" altLang="en-US" sz="3000" b="1" dirty="0">
                <a:solidFill>
                  <a:srgbClr val="15636D"/>
                </a:solidFill>
                <a:latin typeface="+mn-ea"/>
                <a:ea typeface="+mn-ea"/>
              </a:rPr>
              <a:t>    </a:t>
            </a:r>
            <a:r>
              <a:rPr lang="en-US" altLang="en-US" sz="3000" b="1" dirty="0">
                <a:solidFill>
                  <a:srgbClr val="FF0000"/>
                </a:solidFill>
                <a:latin typeface="+mn-ea"/>
                <a:ea typeface="+mn-ea"/>
              </a:rPr>
              <a:t>1.</a:t>
            </a:r>
            <a:r>
              <a:rPr lang="zh-CN" altLang="en-US" sz="3000" b="1" dirty="0">
                <a:solidFill>
                  <a:srgbClr val="FF0000"/>
                </a:solidFill>
                <a:latin typeface="+mn-ea"/>
                <a:ea typeface="+mn-ea"/>
              </a:rPr>
              <a:t>用户行为日志</a:t>
            </a:r>
            <a:endParaRPr lang="en-US" altLang="zh-CN" sz="3000" b="1" dirty="0">
              <a:solidFill>
                <a:srgbClr val="15636D"/>
              </a:solidFill>
              <a:latin typeface="+mn-ea"/>
              <a:ea typeface="+mn-ea"/>
            </a:endParaRPr>
          </a:p>
          <a:p>
            <a:pPr>
              <a:lnSpc>
                <a:spcPct val="120000"/>
              </a:lnSpc>
            </a:pPr>
            <a:endParaRPr lang="zh-CN" altLang="en-US" sz="3000" dirty="0"/>
          </a:p>
          <a:p>
            <a:pPr>
              <a:lnSpc>
                <a:spcPct val="120000"/>
              </a:lnSpc>
            </a:pPr>
            <a:r>
              <a:rPr lang="en-US" sz="3000" b="1" dirty="0"/>
              <a:t>    2.</a:t>
            </a:r>
            <a:r>
              <a:rPr lang="zh-CN" altLang="en-US" sz="3000" b="1" dirty="0"/>
              <a:t>业务变更日志</a:t>
            </a:r>
            <a:endParaRPr lang="zh-CN" altLang="en-US" sz="3000" dirty="0"/>
          </a:p>
          <a:p>
            <a:pPr>
              <a:lnSpc>
                <a:spcPct val="120000"/>
              </a:lnSpc>
            </a:pPr>
            <a:endParaRPr lang="en-US" sz="3000" b="1" dirty="0"/>
          </a:p>
          <a:p>
            <a:pPr>
              <a:lnSpc>
                <a:spcPct val="120000"/>
              </a:lnSpc>
            </a:pPr>
            <a:r>
              <a:rPr lang="en-US" sz="3000" b="1" dirty="0"/>
              <a:t>    3.</a:t>
            </a:r>
            <a:r>
              <a:rPr lang="zh-CN" altLang="en-US" sz="3000" b="1" dirty="0"/>
              <a:t>系统运行日志</a:t>
            </a:r>
            <a:endParaRPr lang="zh-CN" altLang="en-US" sz="30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5735955" y="1413181"/>
            <a:ext cx="4652962" cy="3553460"/>
          </a:xfrm>
          <a:prstGeom prst="rect">
            <a:avLst/>
          </a:prstGeom>
          <a:noFill/>
          <a:ln w="9525">
            <a:noFill/>
          </a:ln>
        </p:spPr>
        <p:txBody>
          <a:bodyPr wrap="square" anchor="t" anchorCtr="0">
            <a:spAutoFit/>
          </a:bodyPr>
          <a:lstStyle/>
          <a:p>
            <a:pPr>
              <a:lnSpc>
                <a:spcPct val="150000"/>
              </a:lnSpc>
            </a:pPr>
            <a:r>
              <a:rPr lang="en-US" altLang="zh-CN" sz="3000" dirty="0"/>
              <a:t>     </a:t>
            </a:r>
            <a:r>
              <a:rPr lang="zh-CN" altLang="en-US" sz="3000" dirty="0"/>
              <a:t>记录系统用户使用系统时的一系列操作信息。</a:t>
            </a:r>
            <a:endParaRPr lang="en-US" altLang="zh-CN" sz="3000" dirty="0"/>
          </a:p>
          <a:p>
            <a:pPr>
              <a:lnSpc>
                <a:spcPct val="150000"/>
              </a:lnSpc>
              <a:buClr>
                <a:schemeClr val="accent1"/>
              </a:buClr>
              <a:buFont typeface="Wingdings" panose="05000000000000000000" pitchFamily="2" charset="2"/>
              <a:buChar char="l"/>
            </a:pPr>
            <a:r>
              <a:rPr lang="zh-CN" altLang="en-US" sz="3000" dirty="0"/>
              <a:t>登入</a:t>
            </a:r>
            <a:r>
              <a:rPr lang="en-US" sz="3000" dirty="0"/>
              <a:t>/</a:t>
            </a:r>
            <a:r>
              <a:rPr lang="zh-CN" altLang="en-US" sz="3000" dirty="0"/>
              <a:t>退出的时间；</a:t>
            </a:r>
            <a:endParaRPr lang="en-US" altLang="zh-CN" sz="3000" dirty="0"/>
          </a:p>
          <a:p>
            <a:pPr>
              <a:lnSpc>
                <a:spcPct val="150000"/>
              </a:lnSpc>
              <a:buClr>
                <a:schemeClr val="accent1"/>
              </a:buClr>
              <a:buFont typeface="Wingdings" panose="05000000000000000000" pitchFamily="2" charset="2"/>
              <a:buChar char="l"/>
            </a:pPr>
            <a:r>
              <a:rPr lang="zh-CN" altLang="en-US" sz="3000" dirty="0"/>
              <a:t>访问的页面；</a:t>
            </a:r>
            <a:endParaRPr lang="en-US" altLang="zh-CN" sz="3000" dirty="0"/>
          </a:p>
          <a:p>
            <a:pPr>
              <a:lnSpc>
                <a:spcPct val="150000"/>
              </a:lnSpc>
              <a:buClr>
                <a:schemeClr val="accent1"/>
              </a:buClr>
              <a:buFont typeface="Wingdings" panose="05000000000000000000" pitchFamily="2" charset="2"/>
              <a:buChar char="l"/>
            </a:pPr>
            <a:r>
              <a:rPr lang="zh-CN" altLang="en-US" sz="3000" dirty="0"/>
              <a:t>使用的不同应用程序等。</a:t>
            </a:r>
            <a:endParaRPr lang="zh-CN" altLang="en-US" sz="30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314325"/>
            <a:ext cx="568071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983298" y="1268907"/>
            <a:ext cx="4516437" cy="4331970"/>
          </a:xfrm>
          <a:prstGeom prst="rect">
            <a:avLst/>
          </a:prstGeom>
          <a:noFill/>
          <a:ln w="9525">
            <a:noFill/>
          </a:ln>
        </p:spPr>
        <p:txBody>
          <a:bodyPr wrap="square" anchor="t" anchorCtr="0">
            <a:spAutoFit/>
          </a:bodyPr>
          <a:lstStyle/>
          <a:p>
            <a:pPr>
              <a:lnSpc>
                <a:spcPct val="130000"/>
              </a:lnSpc>
            </a:pPr>
            <a:r>
              <a:rPr lang="en-US" sz="3200" dirty="0"/>
              <a:t>3.1.1  </a:t>
            </a:r>
            <a:r>
              <a:rPr lang="zh-CN" altLang="en-US" sz="3200" dirty="0"/>
              <a:t>系统日志分类</a:t>
            </a:r>
            <a:endParaRPr lang="en-US" altLang="zh-CN" sz="3000" dirty="0"/>
          </a:p>
          <a:p>
            <a:pPr>
              <a:lnSpc>
                <a:spcPct val="130000"/>
              </a:lnSpc>
            </a:pPr>
            <a:endParaRPr lang="zh-CN" altLang="en-US" sz="3000" dirty="0"/>
          </a:p>
          <a:p>
            <a:pPr>
              <a:lnSpc>
                <a:spcPct val="130000"/>
              </a:lnSpc>
            </a:pPr>
            <a:r>
              <a:rPr lang="en-US" altLang="en-US" sz="3000" b="1" dirty="0"/>
              <a:t>    1.</a:t>
            </a:r>
            <a:r>
              <a:rPr lang="zh-CN" altLang="en-US" sz="3000" b="1" dirty="0"/>
              <a:t>用户行为日志</a:t>
            </a:r>
            <a:endParaRPr lang="en-US" altLang="zh-CN" sz="3000" b="1" dirty="0"/>
          </a:p>
          <a:p>
            <a:pPr>
              <a:lnSpc>
                <a:spcPct val="130000"/>
              </a:lnSpc>
            </a:pPr>
            <a:endParaRPr lang="zh-CN" altLang="en-US" sz="3000" dirty="0"/>
          </a:p>
          <a:p>
            <a:pPr>
              <a:lnSpc>
                <a:spcPct val="130000"/>
              </a:lnSpc>
            </a:pPr>
            <a:r>
              <a:rPr lang="en-US" sz="3000" b="1" dirty="0"/>
              <a:t>    </a:t>
            </a:r>
            <a:r>
              <a:rPr lang="en-US" altLang="en-US" sz="3000" b="1" dirty="0">
                <a:solidFill>
                  <a:srgbClr val="FF0000"/>
                </a:solidFill>
                <a:latin typeface="+mn-ea"/>
                <a:ea typeface="+mn-ea"/>
              </a:rPr>
              <a:t>2.</a:t>
            </a:r>
            <a:r>
              <a:rPr lang="zh-CN" altLang="en-US" sz="3000" b="1" dirty="0">
                <a:solidFill>
                  <a:srgbClr val="FF0000"/>
                </a:solidFill>
                <a:latin typeface="+mn-ea"/>
                <a:ea typeface="+mn-ea"/>
              </a:rPr>
              <a:t>业务变更日志</a:t>
            </a:r>
            <a:endParaRPr lang="zh-CN" altLang="en-US" sz="3000" b="1" dirty="0">
              <a:solidFill>
                <a:srgbClr val="15636D"/>
              </a:solidFill>
              <a:latin typeface="+mn-ea"/>
              <a:ea typeface="+mn-ea"/>
            </a:endParaRPr>
          </a:p>
          <a:p>
            <a:pPr>
              <a:lnSpc>
                <a:spcPct val="130000"/>
              </a:lnSpc>
            </a:pPr>
            <a:endParaRPr lang="en-US" sz="3000" b="1" dirty="0"/>
          </a:p>
          <a:p>
            <a:pPr>
              <a:lnSpc>
                <a:spcPct val="130000"/>
              </a:lnSpc>
            </a:pPr>
            <a:r>
              <a:rPr lang="en-US" sz="3000" b="1" dirty="0"/>
              <a:t>    3.</a:t>
            </a:r>
            <a:r>
              <a:rPr lang="zh-CN" altLang="en-US" sz="3000" b="1" dirty="0"/>
              <a:t>系统运行日志</a:t>
            </a:r>
            <a:endParaRPr lang="zh-CN" altLang="en-US" sz="30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5810248" y="1071546"/>
            <a:ext cx="5500726" cy="4852035"/>
          </a:xfrm>
          <a:prstGeom prst="rect">
            <a:avLst/>
          </a:prstGeom>
          <a:noFill/>
          <a:ln w="9525">
            <a:noFill/>
          </a:ln>
        </p:spPr>
        <p:txBody>
          <a:bodyPr wrap="square" anchor="t" anchorCtr="0">
            <a:spAutoFit/>
          </a:bodyPr>
          <a:lstStyle/>
          <a:p>
            <a:pPr>
              <a:lnSpc>
                <a:spcPct val="170000"/>
              </a:lnSpc>
            </a:pPr>
            <a:r>
              <a:rPr lang="en-US" altLang="zh-CN" sz="3200" dirty="0"/>
              <a:t>     </a:t>
            </a:r>
            <a:r>
              <a:rPr lang="zh-CN" altLang="en-US" sz="3000" dirty="0"/>
              <a:t>该日志主要根据需要，用于</a:t>
            </a:r>
            <a:r>
              <a:rPr lang="zh-CN" altLang="en-US" sz="3000" dirty="0"/>
              <a:t>记录特定业务场景。</a:t>
            </a:r>
            <a:endParaRPr lang="en-US" altLang="zh-CN" sz="3000" dirty="0"/>
          </a:p>
          <a:p>
            <a:pPr>
              <a:lnSpc>
                <a:spcPct val="170000"/>
              </a:lnSpc>
            </a:pPr>
            <a:r>
              <a:rPr lang="en-US" altLang="zh-CN" sz="3000" dirty="0"/>
              <a:t>    </a:t>
            </a:r>
            <a:r>
              <a:rPr lang="zh-CN" altLang="en-US" sz="3000" dirty="0"/>
              <a:t>记录了用户在某一时刻使用某一功能对某一业务（对象、数据）进行了何种操作。</a:t>
            </a:r>
            <a:endParaRPr lang="en-US" altLang="zh-CN" sz="3000" dirty="0"/>
          </a:p>
          <a:p>
            <a:pPr>
              <a:lnSpc>
                <a:spcPct val="170000"/>
              </a:lnSpc>
            </a:pPr>
            <a:r>
              <a:rPr lang="zh-CN" altLang="en-US" sz="3000" dirty="0"/>
              <a:t>例如：何时将从</a:t>
            </a:r>
            <a:r>
              <a:rPr lang="en-US" sz="3000" i="1" dirty="0"/>
              <a:t>A</a:t>
            </a:r>
            <a:r>
              <a:rPr lang="zh-CN" altLang="en-US" sz="3000" dirty="0"/>
              <a:t>变为</a:t>
            </a:r>
            <a:r>
              <a:rPr lang="en-US" sz="3000" i="1" dirty="0"/>
              <a:t>B</a:t>
            </a:r>
            <a:r>
              <a:rPr lang="zh-CN" altLang="en-US" sz="3000" dirty="0"/>
              <a:t>等信息。</a:t>
            </a:r>
            <a:endParaRPr lang="zh-CN" altLang="en-US" sz="30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985"/>
            <a:ext cx="5705475"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983298" y="1053007"/>
            <a:ext cx="4516437" cy="2700655"/>
          </a:xfrm>
          <a:prstGeom prst="rect">
            <a:avLst/>
          </a:prstGeom>
          <a:noFill/>
          <a:ln w="9525">
            <a:noFill/>
          </a:ln>
        </p:spPr>
        <p:txBody>
          <a:bodyPr wrap="square" anchor="t" anchorCtr="0">
            <a:spAutoFit/>
          </a:bodyPr>
          <a:lstStyle/>
          <a:p>
            <a:pPr>
              <a:lnSpc>
                <a:spcPct val="80000"/>
              </a:lnSpc>
            </a:pPr>
            <a:r>
              <a:rPr lang="en-US" sz="3200" dirty="0"/>
              <a:t>3.1.1  </a:t>
            </a:r>
            <a:r>
              <a:rPr lang="zh-CN" altLang="en-US" sz="3200" dirty="0"/>
              <a:t>系统日志分类</a:t>
            </a:r>
            <a:endParaRPr lang="en-US" altLang="zh-CN" sz="3000" dirty="0"/>
          </a:p>
          <a:p>
            <a:pPr>
              <a:lnSpc>
                <a:spcPct val="80000"/>
              </a:lnSpc>
            </a:pPr>
            <a:endParaRPr lang="zh-CN" altLang="en-US" sz="3000" dirty="0"/>
          </a:p>
          <a:p>
            <a:pPr>
              <a:lnSpc>
                <a:spcPct val="80000"/>
              </a:lnSpc>
            </a:pPr>
            <a:r>
              <a:rPr lang="en-US" altLang="en-US" sz="3000" b="1" dirty="0"/>
              <a:t>    1.</a:t>
            </a:r>
            <a:r>
              <a:rPr lang="zh-CN" altLang="en-US" sz="3000" b="1" dirty="0"/>
              <a:t>用户行为日志</a:t>
            </a:r>
            <a:endParaRPr lang="en-US" altLang="zh-CN" sz="3000" b="1" dirty="0"/>
          </a:p>
          <a:p>
            <a:pPr>
              <a:lnSpc>
                <a:spcPct val="80000"/>
              </a:lnSpc>
            </a:pPr>
            <a:endParaRPr lang="zh-CN" altLang="en-US" sz="3000" dirty="0"/>
          </a:p>
          <a:p>
            <a:pPr>
              <a:lnSpc>
                <a:spcPct val="80000"/>
              </a:lnSpc>
            </a:pPr>
            <a:r>
              <a:rPr lang="en-US" altLang="en-US" sz="3000" b="1" dirty="0"/>
              <a:t>    2.</a:t>
            </a:r>
            <a:r>
              <a:rPr lang="zh-CN" altLang="en-US" sz="3000" b="1" dirty="0"/>
              <a:t>业务变更日志</a:t>
            </a:r>
            <a:endParaRPr lang="zh-CN" altLang="en-US" sz="3000" b="1" dirty="0"/>
          </a:p>
          <a:p>
            <a:pPr>
              <a:lnSpc>
                <a:spcPct val="80000"/>
              </a:lnSpc>
            </a:pPr>
            <a:endParaRPr lang="en-US" sz="3000" b="1" dirty="0"/>
          </a:p>
          <a:p>
            <a:pPr>
              <a:lnSpc>
                <a:spcPct val="80000"/>
              </a:lnSpc>
            </a:pPr>
            <a:r>
              <a:rPr lang="en-US" altLang="en-US" sz="3000" b="1" dirty="0">
                <a:solidFill>
                  <a:srgbClr val="15636D"/>
                </a:solidFill>
                <a:latin typeface="+mn-ea"/>
                <a:ea typeface="+mn-ea"/>
              </a:rPr>
              <a:t>    </a:t>
            </a:r>
            <a:r>
              <a:rPr lang="en-US" altLang="en-US" sz="3000" b="1" dirty="0">
                <a:solidFill>
                  <a:srgbClr val="FF0000"/>
                </a:solidFill>
                <a:latin typeface="+mn-ea"/>
                <a:ea typeface="+mn-ea"/>
              </a:rPr>
              <a:t>3.</a:t>
            </a:r>
            <a:r>
              <a:rPr lang="zh-CN" altLang="en-US" sz="3000" b="1" dirty="0">
                <a:solidFill>
                  <a:srgbClr val="FF0000"/>
                </a:solidFill>
                <a:latin typeface="+mn-ea"/>
                <a:ea typeface="+mn-ea"/>
              </a:rPr>
              <a:t>系统运行日志</a:t>
            </a:r>
            <a:endParaRPr lang="zh-CN" altLang="en-US" sz="3000" b="1" dirty="0">
              <a:solidFill>
                <a:srgbClr val="FF0000"/>
              </a:solidFill>
              <a:latin typeface="+mn-ea"/>
              <a:ea typeface="+mn-ea"/>
            </a:endParaRPr>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5735955" y="1124585"/>
            <a:ext cx="5062855" cy="2630170"/>
          </a:xfrm>
          <a:prstGeom prst="rect">
            <a:avLst/>
          </a:prstGeom>
          <a:noFill/>
          <a:ln w="9525">
            <a:noFill/>
          </a:ln>
        </p:spPr>
        <p:txBody>
          <a:bodyPr wrap="square" anchor="t" anchorCtr="0">
            <a:spAutoFit/>
          </a:bodyPr>
          <a:lstStyle/>
          <a:p>
            <a:pPr>
              <a:lnSpc>
                <a:spcPct val="110000"/>
              </a:lnSpc>
            </a:pPr>
            <a:r>
              <a:rPr lang="en-US" altLang="zh-CN" sz="3000" dirty="0"/>
              <a:t>    </a:t>
            </a:r>
            <a:r>
              <a:rPr lang="zh-CN" altLang="en-US" sz="3000" dirty="0"/>
              <a:t>该日志用于记录系统运行时，服务器资源、网络和基础中间件的实时运行状态，定期从不同设备采集信息进行记录。</a:t>
            </a:r>
            <a:endParaRPr lang="zh-CN" altLang="en-US" sz="3000" dirty="0"/>
          </a:p>
        </p:txBody>
      </p:sp>
      <p:sp>
        <p:nvSpPr>
          <p:cNvPr id="2" name="文本框 1"/>
          <p:cNvSpPr txBox="1"/>
          <p:nvPr/>
        </p:nvSpPr>
        <p:spPr>
          <a:xfrm>
            <a:off x="983615" y="3789045"/>
            <a:ext cx="10466705" cy="2676525"/>
          </a:xfrm>
          <a:prstGeom prst="rect">
            <a:avLst/>
          </a:prstGeom>
          <a:noFill/>
        </p:spPr>
        <p:txBody>
          <a:bodyPr wrap="square" rtlCol="0">
            <a:spAutoFit/>
          </a:bodyPr>
          <a:p>
            <a:pPr>
              <a:lnSpc>
                <a:spcPct val="150000"/>
              </a:lnSpc>
            </a:pPr>
            <a:r>
              <a:rPr lang="en-US" altLang="zh-CN" sz="2800" dirty="0">
                <a:sym typeface="+mn-ea"/>
              </a:rPr>
              <a:t>     </a:t>
            </a:r>
            <a:r>
              <a:rPr lang="zh-CN" altLang="en-US" sz="2800" dirty="0">
                <a:sym typeface="+mn-ea"/>
              </a:rPr>
              <a:t>以上这些种类的日志数据，记录了用户方方面面的行为，</a:t>
            </a:r>
            <a:r>
              <a:rPr lang="zh-CN" altLang="en-US" sz="2800" b="1" u="sng" dirty="0">
                <a:sym typeface="+mn-ea"/>
              </a:rPr>
              <a:t>包括各种交易、社交、应用程序习惯、搜索等信息。</a:t>
            </a:r>
            <a:endParaRPr lang="en-US" altLang="zh-CN" sz="2800" b="1" u="sng" dirty="0"/>
          </a:p>
          <a:p>
            <a:pPr>
              <a:lnSpc>
                <a:spcPct val="150000"/>
              </a:lnSpc>
            </a:pPr>
            <a:r>
              <a:rPr lang="en-US" altLang="zh-CN" sz="2800" dirty="0">
                <a:sym typeface="+mn-ea"/>
              </a:rPr>
              <a:t>     </a:t>
            </a:r>
            <a:r>
              <a:rPr lang="zh-CN" altLang="en-US" sz="2800" dirty="0">
                <a:sym typeface="+mn-ea"/>
              </a:rPr>
              <a:t>通过对这些数据的收集，制定规则进行分析，对</a:t>
            </a:r>
            <a:r>
              <a:rPr lang="zh-CN" altLang="en-US" sz="2800" b="1" u="sng" dirty="0">
                <a:sym typeface="+mn-ea"/>
              </a:rPr>
              <a:t>结果进行一定的筛选</a:t>
            </a:r>
            <a:r>
              <a:rPr lang="zh-CN" altLang="en-US" sz="2800" dirty="0">
                <a:sym typeface="+mn-ea"/>
              </a:rPr>
              <a:t>，可以获得拥有各种商业价值和社会价值的资料。</a:t>
            </a:r>
            <a:endParaRPr lang="zh-CN" altLang="en-US" sz="2800" dirty="0">
              <a:sym typeface="+mn-ea"/>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767715" y="260350"/>
            <a:ext cx="568071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983615" y="1052830"/>
            <a:ext cx="10255885" cy="5133340"/>
          </a:xfrm>
          <a:prstGeom prst="rect">
            <a:avLst/>
          </a:prstGeom>
          <a:noFill/>
          <a:ln w="9525">
            <a:noFill/>
          </a:ln>
        </p:spPr>
        <p:txBody>
          <a:bodyPr wrap="square" anchor="t" anchorCtr="0">
            <a:spAutoFit/>
          </a:bodyPr>
          <a:lstStyle/>
          <a:p>
            <a:r>
              <a:rPr lang="en-US" sz="3200" dirty="0"/>
              <a:t>3.1.2  </a:t>
            </a:r>
            <a:r>
              <a:rPr lang="zh-CN" altLang="en-US" sz="3200" dirty="0">
                <a:solidFill>
                  <a:schemeClr val="tx1"/>
                </a:solidFill>
              </a:rPr>
              <a:t>日志分析应用场景</a:t>
            </a:r>
            <a:endParaRPr lang="zh-CN" altLang="en-US" sz="3200" dirty="0">
              <a:solidFill>
                <a:srgbClr val="FF0000"/>
              </a:solidFill>
            </a:endParaRPr>
          </a:p>
          <a:p>
            <a:pPr>
              <a:lnSpc>
                <a:spcPct val="130000"/>
              </a:lnSpc>
            </a:pPr>
            <a:r>
              <a:rPr lang="en-US" altLang="zh-CN" sz="3000" dirty="0">
                <a:sym typeface="+mn-ea"/>
              </a:rPr>
              <a:t>     </a:t>
            </a:r>
            <a:r>
              <a:rPr lang="zh-CN" altLang="en-US" sz="2800" dirty="0">
                <a:sym typeface="+mn-ea"/>
              </a:rPr>
              <a:t>日志收集和分析是由需求驱动的。日志采集根据某一场景提出的需要，进行指定内容的采集，并对采集到的日志有针对性制定规则，使用专业软件手段进行分析。</a:t>
            </a:r>
            <a:endParaRPr lang="zh-CN" altLang="en-US" sz="2800" dirty="0"/>
          </a:p>
          <a:p>
            <a:endParaRPr lang="zh-CN" altLang="en-US" sz="3000" dirty="0"/>
          </a:p>
          <a:p>
            <a:pPr>
              <a:lnSpc>
                <a:spcPct val="70000"/>
              </a:lnSpc>
            </a:pPr>
            <a:r>
              <a:rPr lang="en-US" sz="3000" b="1" dirty="0"/>
              <a:t>    </a:t>
            </a:r>
            <a:r>
              <a:rPr lang="en-US" sz="3200" b="1" dirty="0"/>
              <a:t>1.</a:t>
            </a:r>
            <a:r>
              <a:rPr lang="zh-CN" altLang="en-US" sz="3200" b="1" dirty="0"/>
              <a:t>完善和提升系统</a:t>
            </a:r>
            <a:endParaRPr lang="en-US" altLang="zh-CN" sz="3200" b="1" dirty="0"/>
          </a:p>
          <a:p>
            <a:pPr>
              <a:lnSpc>
                <a:spcPct val="70000"/>
              </a:lnSpc>
            </a:pPr>
            <a:endParaRPr lang="en-US" sz="3200" b="1" dirty="0"/>
          </a:p>
          <a:p>
            <a:pPr>
              <a:lnSpc>
                <a:spcPct val="70000"/>
              </a:lnSpc>
            </a:pPr>
            <a:r>
              <a:rPr lang="en-US" sz="3200" b="1" dirty="0"/>
              <a:t>    2.</a:t>
            </a:r>
            <a:r>
              <a:rPr lang="zh-CN" altLang="en-US" sz="3200" b="1" dirty="0"/>
              <a:t>内容推荐</a:t>
            </a:r>
            <a:endParaRPr lang="zh-CN" altLang="en-US" sz="3200" dirty="0"/>
          </a:p>
          <a:p>
            <a:pPr>
              <a:lnSpc>
                <a:spcPct val="70000"/>
              </a:lnSpc>
            </a:pPr>
            <a:endParaRPr lang="en-US" sz="3000" b="1" dirty="0"/>
          </a:p>
          <a:p>
            <a:pPr>
              <a:lnSpc>
                <a:spcPct val="70000"/>
              </a:lnSpc>
            </a:pPr>
            <a:r>
              <a:rPr lang="en-US" sz="3000" b="1" dirty="0"/>
              <a:t>    </a:t>
            </a:r>
            <a:r>
              <a:rPr lang="en-US" sz="3200" b="1" dirty="0"/>
              <a:t>3.</a:t>
            </a:r>
            <a:r>
              <a:rPr lang="zh-CN" altLang="en-US" sz="3200" b="1" dirty="0"/>
              <a:t>系统审计</a:t>
            </a:r>
            <a:endParaRPr lang="zh-CN" altLang="en-US" sz="3200" dirty="0"/>
          </a:p>
          <a:p>
            <a:pPr>
              <a:lnSpc>
                <a:spcPct val="70000"/>
              </a:lnSpc>
            </a:pPr>
            <a:endParaRPr lang="en-US" altLang="zh-CN" sz="3000" dirty="0"/>
          </a:p>
          <a:p>
            <a:pPr>
              <a:lnSpc>
                <a:spcPct val="70000"/>
              </a:lnSpc>
            </a:pPr>
            <a:r>
              <a:rPr lang="en-US" sz="3200" b="1" dirty="0"/>
              <a:t>    4.</a:t>
            </a:r>
            <a:r>
              <a:rPr lang="zh-CN" altLang="en-US" sz="3200" b="1" dirty="0"/>
              <a:t>自动化操作和维护</a:t>
            </a:r>
            <a:endParaRPr lang="zh-CN" altLang="en-US" sz="32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7">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7637">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763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63525" y="1052513"/>
            <a:ext cx="7993063" cy="0"/>
          </a:xfrm>
          <a:prstGeom prst="line">
            <a:avLst/>
          </a:prstGeom>
          <a:ln w="19050" cmpd="thickThi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4294967295"/>
          </p:nvPr>
        </p:nvSpPr>
        <p:spPr>
          <a:xfrm>
            <a:off x="839470" y="260350"/>
            <a:ext cx="5812790" cy="720090"/>
          </a:xfrm>
        </p:spPr>
        <p:txBody>
          <a:bodyPr vert="horz" anchor="b">
            <a:noAutofit/>
          </a:bodyPr>
          <a:lstStyle/>
          <a:p>
            <a:pPr lvl="0">
              <a:defRPr/>
            </a:pPr>
            <a:r>
              <a:rPr sz="4000" b="1" cap="none" dirty="0">
                <a:solidFill>
                  <a:schemeClr val="tx1"/>
                </a:solidFill>
                <a:latin typeface="Calibri" panose="020F0502020204030204" pitchFamily="34" charset="0"/>
                <a:ea typeface="宋体" panose="02010600030101010101" pitchFamily="2" charset="-122"/>
                <a:cs typeface="+mn-cs"/>
              </a:rPr>
              <a:t>第3章 系统日志数据采集</a:t>
            </a:r>
            <a:endParaRPr kumimoji="0" lang="zh-CN" altLang="en-US" sz="4000" b="1"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97637" name="TextBox 2"/>
          <p:cNvSpPr txBox="1"/>
          <p:nvPr/>
        </p:nvSpPr>
        <p:spPr>
          <a:xfrm>
            <a:off x="983298" y="1053007"/>
            <a:ext cx="4516437" cy="4431983"/>
          </a:xfrm>
          <a:prstGeom prst="rect">
            <a:avLst/>
          </a:prstGeom>
          <a:noFill/>
          <a:ln w="9525">
            <a:noFill/>
          </a:ln>
        </p:spPr>
        <p:txBody>
          <a:bodyPr wrap="square" anchor="t" anchorCtr="0">
            <a:spAutoFit/>
          </a:bodyPr>
          <a:lstStyle/>
          <a:p>
            <a:r>
              <a:rPr lang="en-US" sz="3200" dirty="0"/>
              <a:t>3.1.2  </a:t>
            </a:r>
            <a:r>
              <a:rPr lang="zh-CN" altLang="en-US" sz="3200" dirty="0"/>
              <a:t>日志分析应用场景</a:t>
            </a:r>
            <a:endParaRPr lang="zh-CN" altLang="en-US" sz="3200" dirty="0"/>
          </a:p>
          <a:p>
            <a:endParaRPr lang="zh-CN" altLang="en-US" sz="3000" dirty="0"/>
          </a:p>
          <a:p>
            <a:r>
              <a:rPr lang="en-US" altLang="en-US" sz="3000" b="1" dirty="0">
                <a:solidFill>
                  <a:srgbClr val="15636D"/>
                </a:solidFill>
                <a:latin typeface="+mn-ea"/>
                <a:ea typeface="+mn-ea"/>
              </a:rPr>
              <a:t> </a:t>
            </a:r>
            <a:r>
              <a:rPr lang="en-US" altLang="en-US" sz="3200" b="1" dirty="0">
                <a:solidFill>
                  <a:srgbClr val="15636D"/>
                </a:solidFill>
                <a:latin typeface="+mn-ea"/>
                <a:ea typeface="+mn-ea"/>
              </a:rPr>
              <a:t>   </a:t>
            </a:r>
            <a:r>
              <a:rPr lang="en-US" altLang="en-US" sz="3200" b="1" dirty="0">
                <a:solidFill>
                  <a:srgbClr val="FF0000"/>
                </a:solidFill>
                <a:latin typeface="+mn-ea"/>
                <a:ea typeface="+mn-ea"/>
              </a:rPr>
              <a:t>1.</a:t>
            </a:r>
            <a:r>
              <a:rPr lang="zh-CN" altLang="en-US" sz="3200" b="1" dirty="0">
                <a:solidFill>
                  <a:srgbClr val="FF0000"/>
                </a:solidFill>
                <a:latin typeface="+mn-ea"/>
                <a:ea typeface="+mn-ea"/>
              </a:rPr>
              <a:t>完善和提升系统</a:t>
            </a:r>
            <a:endParaRPr lang="en-US" altLang="zh-CN" sz="3200" b="1" dirty="0">
              <a:solidFill>
                <a:srgbClr val="15636D"/>
              </a:solidFill>
              <a:latin typeface="+mn-ea"/>
              <a:ea typeface="+mn-ea"/>
            </a:endParaRPr>
          </a:p>
          <a:p>
            <a:endParaRPr lang="en-US" sz="3200" b="1" dirty="0"/>
          </a:p>
          <a:p>
            <a:r>
              <a:rPr lang="en-US" sz="3200" b="1" dirty="0"/>
              <a:t>    2.</a:t>
            </a:r>
            <a:r>
              <a:rPr lang="zh-CN" altLang="en-US" sz="3200" b="1" dirty="0"/>
              <a:t>内容推荐</a:t>
            </a:r>
            <a:endParaRPr lang="zh-CN" altLang="en-US" sz="3200" dirty="0"/>
          </a:p>
          <a:p>
            <a:endParaRPr lang="en-US" sz="3000" b="1" dirty="0"/>
          </a:p>
          <a:p>
            <a:r>
              <a:rPr lang="en-US" sz="3000" b="1" dirty="0"/>
              <a:t>    </a:t>
            </a:r>
            <a:r>
              <a:rPr lang="en-US" sz="3200" b="1" dirty="0"/>
              <a:t>3.</a:t>
            </a:r>
            <a:r>
              <a:rPr lang="zh-CN" altLang="en-US" sz="3200" b="1" dirty="0"/>
              <a:t>系统审计</a:t>
            </a:r>
            <a:endParaRPr lang="zh-CN" altLang="en-US" sz="3200" dirty="0"/>
          </a:p>
          <a:p>
            <a:endParaRPr lang="en-US" altLang="zh-CN" sz="3000" dirty="0"/>
          </a:p>
          <a:p>
            <a:r>
              <a:rPr lang="en-US" sz="3200" b="1" dirty="0"/>
              <a:t>    4.</a:t>
            </a:r>
            <a:r>
              <a:rPr lang="zh-CN" altLang="en-US" sz="3200" b="1" dirty="0"/>
              <a:t>自动化操作和维护</a:t>
            </a:r>
            <a:endParaRPr lang="zh-CN" altLang="en-US" sz="3200" dirty="0"/>
          </a:p>
        </p:txBody>
      </p:sp>
      <p:sp>
        <p:nvSpPr>
          <p:cNvPr id="197638" name="TextBox 3"/>
          <p:cNvSpPr txBox="1"/>
          <p:nvPr/>
        </p:nvSpPr>
        <p:spPr>
          <a:xfrm>
            <a:off x="5880100" y="1652588"/>
            <a:ext cx="5472113" cy="830262"/>
          </a:xfrm>
          <a:prstGeom prst="rect">
            <a:avLst/>
          </a:prstGeom>
          <a:noFill/>
          <a:ln w="9525">
            <a:noFill/>
          </a:ln>
        </p:spPr>
        <p:txBody>
          <a:bodyPr anchor="t" anchorCtr="0">
            <a:spAutoFit/>
          </a:bodyPr>
          <a:lstStyle/>
          <a:p>
            <a:endParaRPr lang="zh-CN" altLang="en-US" dirty="0">
              <a:latin typeface="Calibri" panose="020F0502020204030204" pitchFamily="34" charset="0"/>
              <a:ea typeface="宋体" panose="02010600030101010101" pitchFamily="2" charset="-122"/>
            </a:endParaRPr>
          </a:p>
          <a:p>
            <a:endParaRPr lang="zh-CN" altLang="en-US" dirty="0">
              <a:latin typeface="Calibri" panose="020F0502020204030204" pitchFamily="34" charset="0"/>
              <a:ea typeface="宋体" panose="02010600030101010101" pitchFamily="2" charset="-122"/>
            </a:endParaRPr>
          </a:p>
        </p:txBody>
      </p:sp>
      <p:sp>
        <p:nvSpPr>
          <p:cNvPr id="10" name="TextBox 9"/>
          <p:cNvSpPr txBox="1"/>
          <p:nvPr/>
        </p:nvSpPr>
        <p:spPr>
          <a:xfrm>
            <a:off x="6024245" y="1263650"/>
            <a:ext cx="5414010" cy="4916170"/>
          </a:xfrm>
          <a:prstGeom prst="rect">
            <a:avLst/>
          </a:prstGeom>
          <a:noFill/>
          <a:ln w="9525">
            <a:noFill/>
          </a:ln>
        </p:spPr>
        <p:txBody>
          <a:bodyPr wrap="square" anchor="t" anchorCtr="0">
            <a:spAutoFit/>
          </a:bodyPr>
          <a:lstStyle/>
          <a:p>
            <a:pPr>
              <a:lnSpc>
                <a:spcPct val="160000"/>
              </a:lnSpc>
            </a:pPr>
            <a:r>
              <a:rPr lang="en-US" altLang="zh-CN" sz="2800" dirty="0"/>
              <a:t>     </a:t>
            </a:r>
            <a:r>
              <a:rPr lang="zh-CN" altLang="en-US" sz="2800" dirty="0"/>
              <a:t>应用程序通过分析用户行为，调查什么功能最受欢迎，对用户信息进行分析，得出某区域、某类用户为何种客户群。</a:t>
            </a:r>
            <a:endParaRPr lang="en-US" altLang="zh-CN" sz="2800" dirty="0"/>
          </a:p>
          <a:p>
            <a:pPr>
              <a:lnSpc>
                <a:spcPct val="160000"/>
              </a:lnSpc>
            </a:pPr>
            <a:r>
              <a:rPr lang="en-US" altLang="zh-CN" sz="2800" dirty="0"/>
              <a:t>      </a:t>
            </a:r>
            <a:r>
              <a:rPr lang="zh-CN" altLang="en-US" sz="2800" dirty="0"/>
              <a:t>有利于针对指定用户进行功能提升，有利于完善应用程序功能，从而提高用户体验。</a:t>
            </a:r>
            <a:endParaRPr lang="zh-CN" altLang="en-US" sz="2800" dirty="0"/>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p="http://schemas.openxmlformats.org/presentationml/2006/main">
  <p:tag name="KSO_WM_UNIT_PLACING_PICTURE_USER_VIEWPORT" val="{&quot;height&quot;:8755.32125984252,&quot;width&quot;:15621.83622047244}"/>
</p:tagLst>
</file>

<file path=ppt/tags/tag2.xml><?xml version="1.0" encoding="utf-8"?>
<p:tagLst xmlns:p="http://schemas.openxmlformats.org/presentationml/2006/main">
  <p:tag name="KSO_WM_UNIT_PLACING_PICTURE_USER_VIEWPORT" val="{&quot;height&quot;:4725,&quot;width&quot;:10725}"/>
</p:tagLst>
</file>

<file path=ppt/tags/tag3.xml><?xml version="1.0" encoding="utf-8"?>
<p:tagLst xmlns:p="http://schemas.openxmlformats.org/presentationml/2006/main">
  <p:tag name="ISPRING_RESOURCE_PATHS_HASH_PRESENTER" val="324f2c14ba2825c3606aabbf10b2b640ad4d947"/>
  <p:tag name="ISPRING_ULTRA_SCORM_COURSE_ID" val="F71B2451-20C5-4A7A-A677-3702BEA1834A"/>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PLAYERS_CUSTOMIZATION" val="UEsDBBQAAgAIAPuiv0x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D7or9MCf5wTAkDAAC1CgAAJwAAAHVuaXZlcnNhbC9mbGFzaF9wdWJsaXNoaW5nX3NldHRpbmdzLnhtbNVW3VIaMRS+5yky6XgpixarZRacjsDUUYER2uqVEzYHNmM22W6yIF71afpgfZKebARhtM6qdablBnJ+vvOdnxwSHt4kkswgM0KrJt2p1igBFWku1LRJv4y62weUGMsUZ1IraFKlKTlsVcI0H0th4iFYi6aGIIwyjdQ2aWxt2giC+XxeFSbNnFbL3CK+qUY6CdIMDCgLWZBKtsAvu0jB0FalQkjoRWea5xKI4EhBCceOya5kJqaBNxuz6Hqa6VzxIy11RrLpuEnf1YrP0sZDtUUCyiVnWih0YttgnAvHh8mhuAUSg5jGSHy/TslccBs36W7doaB18BClwPY5MIdypDEZZe/gE7CMM8v80cezcGPNUuBFfKFYIqIRaojLv0nbo6vPl4PO+elx7+Rq1O+fjo4HnkThE2zihMFmoBAJ6TyLYBUnZNayKEbe6DNh0kAYrIuWZhOtNsi5MxlribUvvHAekjHwHktgrRvDa6G6aLlDyQQTkYsm/ZQJJikRlkkRrZxNPjZW2KL/3XVLglg4Z0DOhvQ+vK9OFLPMwDqtpca4mketbzqXnCx0TqS4BmI1wfzzBH/FQNabQyaZTgopjo8lRgqMOBMwB35Y1PQO8E+BLjFEkqMnTm4qwfoI33NxS8Yw0RniApvhjKNcGI9ffRZwyoy5B2VLjlvD0+N25+q41+5cbLkEGZ8xFT0THBsOSWrfAp9h7kpjCCk1VnMNAisTsdxA0R8ueGFWJs3SsWM2K5ruGlmAYrsF8vGYqIhwNIXKoSxgxBTRSi4Ii/AKGTdCM6FzgxI/LB7avIigdyVCFVSneIMwWMYhK4NW29l9X9/7sH/wsVENfv34uf2k091aGUjmovm9cvTkYlktl4d3LgzcLnh8Ndgs/zc3w+C887VMXXudi1GpbnaGpeD6Zaz6J2Wszv0qG6ytsVIUcA9N/dLDTSRFIizwvzliLxiTV/2D+Bl7mzF5w5xfczX+m5T9afUY2Xh9hMGjzyOnSYQSCRbCbcTVm6q1V6/he+ZRVaWCaJtPzVblN1BLAwQUAAIACAD7or9MzZ5QkK4CAABVCgAAIQAAAHVuaXZlcnNhbC9mbGFzaF9za2luX3NldHRpbmdzLnhtbJVWbW/aMBD+vl+B2HfSaeuqSi5Sy6hUqVurteK7kxyJhWMj+0LHv5+d2MQGQlIspPq5e+7O90aJ3jAx/zKZkExyqd4AkYlCW8RjE5bfTdMaUYpZJgWCwJmQqqJ8Ov96f20PSRrNIZbcgTKcm0d7BjhrmkHn5vujPWMozsf1jT19hExWWyr2z7KQs5Rmm0LJWuSDoZX7LSjOxMZoXt3eLJa9DjjT+IRQxTHd2jOOslWgNdiQfi7tGWRxmgL3nq6az0hO5+ry649oO6YZNrT7b/b00ba0gDjJl6MzhTHWP01A+IfDqpzuQX3KuNzW208RlCxsQmPO5dIfOFzS3IzfYCkOBPsg62iwCi49P37ZEyi5P8O5J3ZcleSvNq9HC8EWPeUwR1UDSfytlelSfrzUaOYD5mvKtVEIoU7p1QT9SmvtzcRYp/cXPpjIQ1sO6VRWktcVLNqAA3Mx3ukvFg/NrgiNHrAgQgU7BwYhdmCn+cfk9UQzADvNN85yeBF8fxrBsagl+SI/UFfOy/k3UhDUXHMn9TcvtZ6e7ejqIFQHeJ1K5jDXNpx3VoGtG0karA0pOYmJCLpjBUUmxW+rl+6bx2iSHAlcr53vLIIMOZxruCZGs6bDdDX3uB+dNG7I9mehe1x7n6DZ4ndTikizsjI/S3o6cTwzJiYx0+Q8w+5Jow7qSaxlwGl895Eqqjag3qXkY90IiaDHmpftcPWpkyTIAUnOZ5k4I+fSL+oqBbU0VWOgfZZjsFUsWVFy88UVgw/Ijxg90paKpbEnKDv0ZQC4JgCqstJ3bXtpJVXNkXHYgR/+AGie3Pc2ok2X9jXcPT7DGsOWc8ionnS7ouuVeIcE+Bn9lQkrMnwkGdH2SFPdvCyafL+Gu1iixezXmW2+cJM1d9dLkWEjP82gAe2/k/8BUEsDBBQAAgAIAPuiv0x41iYJ3gIAAMYJAAAmAAAAdW5pdmVyc2FsL2h0bWxfcHVibGlzaGluZ19zZXR0aW5ncy54bWzNVsFOGzEQvecrLFccyQKlhUaboIoEgaAkImkLJzRZO1kLr721vQnh1K/ph/VLOl6TkAgaLQiq5pLseObNezPj2cQHt5kkE26s0KpJt+tblHCVaCbUuEm/Do429ymxDhQDqRVvUqUpOWjV4rwYSmHTPncOXS1BGGUbuWvS1Lm8EUXT6bQubG78qZaFQ3xbT3QW5YZbrhw3US5hhl9ulnNLW7UaIXEwfdGskJwIhhSU8OxAHrtM0ih4DSG5GRtdKHaopTbEjIdN+m6r/Mx9AlJbZFx5bbaFRm92DWBMeDog++KOk5SLcYq893YpmQrm0ibd2fUo6B09RimxgwTwKIcatSh3D59xBwwchMeQz/FbZ+eGYGIzBZlIBnhCvPwmbQ+uj696nYuzk/PT60G3ezY46QUSZUy0ihNHq4liJKQLk/BFnhicgyRF3hgzAml5HC2b5m4jrVbI+Wcy1BJLX0ZRMkKmctakn40ASYlwIEWyOHVgxtwdCYkafOx2faQcfQAMepMUjOXLieYn1lcxaX3XhWRkpgsixQ0nThNUVGT4K+VkudxkZHRWWiVYR6wUjJOJ4FPODsoq3QP+LdEVpsgKjMRRzCV3IcOPQtyRIR9pg7gcJji0aBc24NefBZyDtQ+gMOe40T87aXeuT87bncsNLxDYBFTyTHBsIc9y9xb4gNqVxhRSaqzmEgRWJoHC8rI/TLDSrYrMyrlTmJRN940sQbHdAvkETDxIcLSEKnhVwAQU0UrOCCR4KawfoYnQhUVLGJYAbV9EMIQSoUqqY1xQmMwwbqqgbW3vvN/98HFv/1OjHv3++WtzbdD9ouhJ8NnCpjhcuyoW6+LxnYsjf0OfvuzOFP/qrvcuOt+qVOq8czmo1J9OvxJct4pX97SK10VYTr2lxVSJAm6WcVhjuFukyITj7DWH5gWNX7/lw1i8UuPfUMXa8f1/RYSnxUt95S0eR0/+zaihffW/V6v2B1BLAwQUAAIACAD7or9MAHdzWY8BAAAfBgAAHwAAAHVuaXZlcnNhbC9odG1sX3NraW5fc2V0dGluZ3MuanONlFFPwjAQx9/5FEt9NQSjSPCNKCQmPJjIm/GhG8dY6Nql7SaT8N1th4yuuyq7l/W/X//Xu6V3GETmIQmJnqJD896s37rrRgOraVnCbVdnAT23OlEsW8Mqy4FlHIiHVOetrXy8EJgx4Y1pXL9bW+X4EWG/bChTLl4gFhLRFLa5QsAvRNtjm79bceDUdarJaXRcai34MBFcA9dDLmROG4bczMY23BI9WFQgT+hkYQNBNzSBjun9wkaIvDiOJzZcLhF5QXm9FKkYxjTZpVKUfB3Kv60LkOaX707AaDp5nnfsWKb0q4a8l3hqI0wWEpSC37yPcxsozGgMzPEdNc8faMe4X5BHV5nK9Jme3dlw6YKm0OtS/wimocbrWk7DXgcJRmuQ11iJoiyu4aRIbUd6aP8HtSgTdJ3xNNTClrOHtbah7l0KfXixQTpXSHhXaItdvzw0O3xQIaDujKVzXuXlXWJ2DBM5kkMgGjatKnyOaH+O2PVHRKjWNNnmZjyY4WjaQOUO5EoIZk7/+d85/VyD4w9QSwMEFAACAAgA+6K/TB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Puiv0yw7V1XbgAAAHYAAAAcAAAAdW5pdmVyc2FsL2xvY2FsX3NldHRpbmdzLnhtbA3MPQ7CMAxA4b2nsLyXn42haTc2EBLlAFZjUCTHRomF4PZ4e8OnNy3fKvDh1otpwuPugMC6WS76SvhYz+MJoTtpJjHlhGoIyzxMYhvJnd0DdngL/bitXCOcr1RD3hp3ViePM4xwieezcMb9PPwBUEsDBBQAAgAIAIOZ9U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Puiv0w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Pyiv0xjf/ZOOgsAAGggAAAXAAAAdW5pdmVyc2FsL3VuaXZlcnNhbC5wbmftVvtXU1cWvigtpQ/iVDstQo0VSurSgaIihkCycHwxGiJaZVAgutA6ghgg5Z3kYqm12mq00SIQkrE+QCnERzVEHtFRDJCSWHlEHiZKgAghJCSQ181N5t746KxZa9aaPyA/3HvXPt/Z53xn332+vY9ujl//3tvz3wYA4L24DWu2AIA3GQBm57z1JjJSNi9CgXy86FvWrwbqZYFjiOG9L5YcCwDX2O84dr+B2L5ZG5LoAOB3D328JLSaPQCAhePWxH5RkKp7Es4O1sbe2r3RL3BV1q5gnw1Er0Ozvw56dufQKb/VqzfMKVkY7pc1axGwW+rrN+fEHK85C0+u9V60cLTairNWT0ga7R3T+1U3CDeKH0QR5BGPLpY319Y2Kvvr+urzrxS3GMZH1dUkeKxWz9QXC4i2YY6ixXA4DCEFNP1dEdhWjsGbFgmxJP4Km9Mi5i+ZjQC/rDIFKSTaOI7LIXf9FjALHcKbggU4Mst8gz/yHuq8vZkXhhf0XT6MGrWp8jLG9O/rRXMQY1ePix825h5XL3P7St9C3ldDg5D3nds/oIDWA3gAD+ABPIAH8AAewAN4AA/gATyAB/AAHsADeAAP4AH+D4A23RrGmupZj2VOj6vZJNZMHY2p7cHxGUYR/Zb2gKpPdqM5wg+Zax7kdfXaho8MHXBNZYjNGZQofYwwRpusVTDBz2RmkqkQfODDHNtILZrR0UBCpNk0fkDfNzkfg/gSWhwjYeBB0Ooiygr1/juP23pFnUfy4l0fafTT4WrQxx87fZzGCIo0mCYP5B/3sY40VHW6ljo5ORH+AEDJZZ11vo/bFCp2asU8dUvuwa3aFm+N3uwferbN+k9M7rpx1KmAJWce7hfREjlegCFE45OpcoxGmmzDG7ekibdpm4I1euty57n0Bz4965ifpUffMUF7k8+Npi8DAOVw8rlkeRC1Yj5Ut0NzEQ8qIsz5p6dib8Zij83HGBws/8QaUcW7QMkRruV2jeZkWMJx1/Y60yMuvVRugMnLiDUrn/81Qe3Fo37Mlp9bEACUZGouzg+zMTdN9hAbkL3XaPZGRTjzTyJLhr9YcryA4TfzGAAOFLfTGDvSsYNXclOvmDLOZGCjExCG3zLcDGvVU/jutNnAVW0GFdpBpDHa00nozOsC1kytCMtbqC5ND1K2gi4LCHaklTWzXy5diXUajvSppmPcZMhyOCCQJEinul3lTyMzv2RszrzfWNB1v63yp9dObXqHTN9kl4AOiQ8bjmRSaiRvAru6IEfRM9PspmLQXg3aTSNiFyR2Xd4L2spA2zhBZZPVkuznSUVaOBB0akCnCVpFVdXTuVCUVKaB9tK2QkNIpFbu2yn7iDZw8/i+QI0cfUaWkiA9g9mIZdPF1XxTyUDuZLO0paFJA1XuQbjdaWyomici+RZ1Xbe8jOsII8jBdlnZ0WYBSTxWvDpmJQAUy4qTuk2tkts8trIxxE9m6t3BcsAqF7xTr3GcNCwV8yCeb2lGlZrqHKGmWjJWDy1OB5EgKEf7JweOfr/8VPZAPZbx0w3Hps+qBPKzgime7+mueji7UdZsKtCs1I/HKFXB6tLxu6pW2K9g4jWXMkgN98K6g6SyogMAcIsxsoTarjlGyebRU3FGSflSUabiQrvuqKP8qdWC/BsFXDHRIOYXg5Z80GJfKUzM5uZSCHNxQiHzl36cML1KiB+gc6dSdOfiOBmFol68mjgXp7jwOzz88Cao+lWvbLUJE6DhvyB5tsCawv04S3tNqlyPJnxudOok27JTYbQnj1/zAh4bkxy3uCauyfkNfNuuZqRwQiRs1vR5hMCGGkiUm8LMJsTmkB92S/MWnDe3I7meKTMn14eLpRfas3USrdkCGQrq4zgmGoLuRH5EjKFxFeFp7x+Z1TSI1QvrR2ZE7qy8yMMRewplhfGT8nYom/wtd0mQzDjAsdMfgYOq0dv8HEJCVkpVTjO2I+JyluvHKskVZk5tb2HljZh9v+wbkFllZz7BkCsGG/nWhpBjJwaWJB6MQQL36qjTKcmEMePjvfrzD2ZHi6MWhFkkUF1GITPUfW8ua45ScmOwzfnNR8dyt4DkgsB9y5418dt1G8n1rHgn7Unq2hzyLa5csZEukybWj1C2QcPuTKyU5VHVRDXjH4+G87gSf4WO+aRlqWapOCUvfL9RLPNrmHFvaQqhuuwKKtzHh/u04uGdKngynwp3CBx/q5/t+Pm/2dh6hS1n5B/wh6I1Tc2Phis+akjGzSg+CFJ4/wv2vrufRpgSM0u7tRfxFvHu0cXpfHcS5gUqoKtcEl+uaBE5GY2p+LmhmjzFN106SJRcD0NJlAouGHCTolyEpOAhVWufl3BB4wSzu2BBTsg6RAmd2liSrZ2SqrrU+wax7oRECk+xtM48IX8jejd2smYSwQj+EmJrocx2aa4ZiuOoi5I6YZq88LejLt0HSzDNe0auvWYiTDwWSClfgU98nGzJJSR91bxizJjMCdGo1uk4QkRki57mZ+fdqZOEFmMjeMZKsa0Sn7BFlqkllri2StJEXz7XPhY7HZf0vmg4JmxWNdtkG0qr0nBpUbsFcRztxQhJxKmslvoyzaDKknu4PRu82bG1x4mKY2df/UBmC2ubIZu0P4fwQFo+Dw9pJr5XF/l2RUwuf/bVE8tUIMpkjY69HmViyM/WPZW6c1LebLpeWRFYyFHZ61RFyIFnEgUshxprOmS7i2EZxinOYUpBqcqpU8nSRhajGmd7s7AzWWF8pW7yD8XW1kSV0yw04dVpXM5MJDmVG1dCr4RUWfQQr3hxyFaZAiNK0W9alAxXbC5IvEk62BNFQyojC+SWjXFZKZ/m/ERNa8g/SDe32+zOkVUKeLAleKxfrCcc+grv+rNMfLQfy0aF30s/lLdl2Bn8nIxeXo2yEMOB4k6hosmawbgMGEGVQF/m6lQ5OmtJ1lJSGyeH6Er/uYRS+4I5h96usoUkSZWvRJ1q60g04tUbE90K+4g5U0vtZE5t8Md+EWA4VzM1CCFyXU0hf+cYEMMDYdw9/LziShBWgEz422UWofreZo43Y8fHSygJEjXdHQsF0gOclgdQr/djEE0qmwhQWddNHsEhIe//DrMWYazb05aA65PAuhZbJ21UZ3XUxs1CEu9Mdc2rMqXj1vbQJWVXzHfROhr1YWSTRJoTilIyopQa+e9e5kyonXkhZGJyRNyd6p5rxnm50cQjbhl19w4CS6TtYbe7aH5BdRrL6P9RDy2TVB5deQ+JIeRkkpuiNfe2vzzDlNRKGY9eh+Y91/LrHxX6faYugyqdEpf+gLly3La5u2CyJ+AuL/JCU/xVucIilQfcdSr1sLI6/r4tqzvYi79d0rGVq/hTb7gtyf5uau1bwJ13zNKCeHvhZncLsYI/JYpFmpyasogYc/VDVCDA3VuGM1mosPdQHa3UYV88nwZCQrCS4+3gk5xqEpp4POjHNrpKE45q9FPjlASrMbWXDTXN+vkBUzt4qZe5WKbKPg7F7GE8PBJFsJwuv6RnWRrx+Bf3i0IQ4BgnXBdkTNY6wTZv4Onh4jE9zXjWpCxjtHYuhz+PUJcS74N79NfVTgPG9TkuLvSFLIyyYpDWiyiWYQZTh+63p8mLqeP3f/fvcrsExCgoP/DvQY559kiWOjIVfr6eZD/sy0FbLBa8jLfDBwBK5ELMGNcczitSNhKduI7/0VAegJ6fZxd5ocM1CtOnKkhpyfkEta4gFgkeo9BfWwKnRQ2pXCwl6r2rsxyHxwpwZJmEDTrUTe5Zx5aTcpgOxqNhhkPucshrKURbcCK6S8FlGaOt/EObmJ0ocGK1uV3hySy/T9F14tbGr6lfvevrfwNQSwMEFAACAAgA/KK/TNIooFJKAAAAawAAABsAAAB1bml2ZXJzYWwvdW5pdmVyc2FsLnBuZy54bWyzsa/IzVEoSy0qzszPs1Uy1DNQsrfj5bIpKEoty0wtV6gAihnpGUCAkkIlKrc8M6UkAyhkYG6OEMxIzUzPKLFVsjCwgAvqA80EAFBLAQIAABQAAgAIAPuiv0xaf7mZOgQAAOEOAAAdAAAAAAAAAAEAAAAAAAAAAAB1bml2ZXJzYWwvY29tbW9uX21lc3NhZ2VzLmxuZ1BLAQIAABQAAgAIAPuiv0wJ/nBMCQMAALUKAAAnAAAAAAAAAAEAAAAAAHUEAAB1bml2ZXJzYWwvZmxhc2hfcHVibGlzaGluZ19zZXR0aW5ncy54bWxQSwECAAAUAAIACAD7or9MzZ5QkK4CAABVCgAAIQAAAAAAAAABAAAAAADDBwAAdW5pdmVyc2FsL2ZsYXNoX3NraW5fc2V0dGluZ3MueG1sUEsBAgAAFAACAAgA+6K/THjWJgneAgAAxgkAACYAAAAAAAAAAQAAAAAAsAoAAHVuaXZlcnNhbC9odG1sX3B1Ymxpc2hpbmdfc2V0dGluZ3MueG1sUEsBAgAAFAACAAgA+6K/TAB3c1mPAQAAHwYAAB8AAAAAAAAAAQAAAAAA0g0AAHVuaXZlcnNhbC9odG1sX3NraW5fc2V0dGluZ3MuanNQSwECAAAUAAIACAD7or9MGtrqO6oAAAAfAQAAGgAAAAAAAAABAAAAAACeDwAAdW5pdmVyc2FsL2kxOG5fcHJlc2V0cy54bWxQSwECAAAUAAIACAD7or9MsO1dV24AAAB2AAAAHAAAAAAAAAABAAAAAACAEAAAdW5pdmVyc2FsL2xvY2FsX3NldHRpbmdzLnhtbFBLAQIAABQAAgAIAIOZ9UTOggk37AIAAIgIAAAUAAAAAAAAAAEAAAAAACgRAAB1bml2ZXJzYWwvcGxheWVyLnhtbFBLAQIAABQAAgAIAPuiv0wXqeFBbwEAAPsCAAApAAAAAAAAAAEAAAAAAEYUAAB1bml2ZXJzYWwvc2tpbl9jdXN0b21pemF0aW9uX3NldHRpbmdzLnhtbFBLAQIAABQAAgAIAPyiv0xjf/ZOOgsAAGggAAAXAAAAAAAAAAAAAAAAAPwVAAB1bml2ZXJzYWwvdW5pdmVyc2FsLnBuZ1BLAQIAABQAAgAIAPyiv0zSKKBSSgAAAGsAAAAbAAAAAAAAAAEAAAAAAGshAAB1bml2ZXJzYWwvdW5pdmVyc2FsLnBuZy54bWxQSwUGAAAAAAsACwBJAwAA7iEAAAAA"/>
  <p:tag name="ISPRING_PRESENTATION_TITLE" val="2018工作总结-09（半年度）"/>
  <p:tag name="COMMONDATA" val="eyJoZGlkIjoiYjczNzNlOGU1ZTRhNjk3NGJjZGMwNjM3YmQ2OGZjNTkifQ=="/>
</p:tagLst>
</file>

<file path=ppt/theme/_rels/them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2_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2">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8293</Words>
  <Application>WPS 演示</Application>
  <PresentationFormat>宽屏</PresentationFormat>
  <Paragraphs>510</Paragraphs>
  <Slides>44</Slides>
  <Notes>34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44</vt:i4>
      </vt:variant>
    </vt:vector>
  </HeadingPairs>
  <TitlesOfParts>
    <vt:vector size="58" baseType="lpstr">
      <vt:lpstr>Arial</vt:lpstr>
      <vt:lpstr>宋体</vt:lpstr>
      <vt:lpstr>Wingdings</vt:lpstr>
      <vt:lpstr>Calibri</vt:lpstr>
      <vt:lpstr>Wingdings</vt:lpstr>
      <vt:lpstr>Wingdings 2</vt:lpstr>
      <vt:lpstr>微软雅黑</vt:lpstr>
      <vt:lpstr>Century Schoolbook</vt:lpstr>
      <vt:lpstr>Arial Unicode MS</vt:lpstr>
      <vt:lpstr>华文楷体</vt:lpstr>
      <vt:lpstr>-apple-system</vt:lpstr>
      <vt:lpstr>Segoe Print</vt:lpstr>
      <vt:lpstr>Wingdings</vt:lpstr>
      <vt:lpstr>2_凸显</vt:lpstr>
      <vt:lpstr>PowerPoint 演示文稿</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3.2.2 Flume整体结构</vt:lpstr>
      <vt:lpstr>3.2.3  Flume的核心部件Agent</vt:lpstr>
      <vt:lpstr>第3章 系统日志数据采集</vt:lpstr>
      <vt:lpstr>第3章 系统日志数据采集</vt:lpstr>
      <vt:lpstr>第3章 系统日志数据采集</vt:lpstr>
      <vt:lpstr>3.2.4  Flume运行机构</vt:lpstr>
      <vt:lpstr>第3章 系统日志数据采集</vt:lpstr>
      <vt:lpstr>第3章 系统日志数据采集</vt:lpstr>
      <vt:lpstr>第3章 系统日志数据采集</vt:lpstr>
      <vt:lpstr>第3章 系统日志数据采集</vt:lpstr>
      <vt:lpstr>第3章 系统日志数据采集</vt:lpstr>
      <vt:lpstr>3.3.2  Scribe的架构</vt:lpstr>
      <vt:lpstr>第3章 系统日志数据采集</vt:lpstr>
      <vt:lpstr>第3章 系统日志数据采集</vt:lpstr>
      <vt:lpstr>3.3.3  Scribe的流程</vt:lpstr>
      <vt:lpstr>第3章 系统日志数据采集</vt:lpstr>
      <vt:lpstr>第3章 系统日志数据采集</vt:lpstr>
      <vt:lpstr>第3章 系统日志数据采集</vt:lpstr>
      <vt:lpstr>第3章 系统日志数据采集</vt:lpstr>
      <vt:lpstr>第3章 系统日志数据采集</vt:lpstr>
      <vt:lpstr>第3章 系统日志数据采集</vt:lpstr>
      <vt:lpstr>3.4.3  Eventlog Analyzer的可视化用户界面</vt:lpstr>
      <vt:lpstr>第3章 系统日志数据采集</vt:lpstr>
      <vt:lpstr>3.5.1  Log Parser组成部分</vt:lpstr>
      <vt:lpstr>第3章 系统日志数据采集</vt:lpstr>
      <vt:lpstr>第3章 系统日志数据采集</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2018工作总结-09（半年度）</dc:title>
  <dc:creator>kingpub</dc:creator>
  <cp:lastModifiedBy>tsw</cp:lastModifiedBy>
  <cp:revision>294</cp:revision>
  <dcterms:created xsi:type="dcterms:W3CDTF">2015-01-11T03:03:00Z</dcterms:created>
  <dcterms:modified xsi:type="dcterms:W3CDTF">2022-07-15T01:57:48Z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A047845D0711486DAB81EA3FCE47AB9C</vt:lpwstr>
  </property>
  <property fmtid="{D5CDD505-2E9C-101B-9397-08002B2CF9AE}" pid="3" name="KSOProductBuildVer">
    <vt:lpwstr>2052-11.1.0.11875</vt:lpwstr>
  </property>
</Properties>
</file>