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1" r:id="rId3"/>
    <p:sldMasterId id="2147483734" r:id="rId4"/>
    <p:sldMasterId id="2147483777" r:id="rId5"/>
    <p:sldMasterId id="2147483820" r:id="rId6"/>
  </p:sldMasterIdLst>
  <p:notesMasterIdLst>
    <p:notesMasterId r:id="rId11"/>
  </p:notesMasterIdLst>
  <p:handoutMasterIdLst>
    <p:handoutMasterId r:id="rId96"/>
  </p:handoutMasterIdLst>
  <p:sldIdLst>
    <p:sldId id="301" r:id="rId7"/>
    <p:sldId id="572" r:id="rId8"/>
    <p:sldId id="302" r:id="rId9"/>
    <p:sldId id="496" r:id="rId10"/>
    <p:sldId id="497" r:id="rId12"/>
    <p:sldId id="498" r:id="rId13"/>
    <p:sldId id="499" r:id="rId14"/>
    <p:sldId id="500" r:id="rId15"/>
    <p:sldId id="501" r:id="rId16"/>
    <p:sldId id="502" r:id="rId17"/>
    <p:sldId id="503" r:id="rId18"/>
    <p:sldId id="303" r:id="rId19"/>
    <p:sldId id="306" r:id="rId20"/>
    <p:sldId id="307" r:id="rId21"/>
    <p:sldId id="310" r:id="rId22"/>
    <p:sldId id="309" r:id="rId23"/>
    <p:sldId id="311" r:id="rId24"/>
    <p:sldId id="312" r:id="rId25"/>
    <p:sldId id="313" r:id="rId26"/>
    <p:sldId id="314" r:id="rId27"/>
    <p:sldId id="315" r:id="rId28"/>
    <p:sldId id="316" r:id="rId29"/>
    <p:sldId id="354" r:id="rId30"/>
    <p:sldId id="355" r:id="rId31"/>
    <p:sldId id="356" r:id="rId32"/>
    <p:sldId id="357" r:id="rId33"/>
    <p:sldId id="358" r:id="rId34"/>
    <p:sldId id="360" r:id="rId35"/>
    <p:sldId id="361" r:id="rId36"/>
    <p:sldId id="362" r:id="rId37"/>
    <p:sldId id="363" r:id="rId38"/>
    <p:sldId id="364" r:id="rId39"/>
    <p:sldId id="365" r:id="rId40"/>
    <p:sldId id="368" r:id="rId41"/>
    <p:sldId id="369" r:id="rId42"/>
    <p:sldId id="370" r:id="rId43"/>
    <p:sldId id="371" r:id="rId44"/>
    <p:sldId id="372" r:id="rId45"/>
    <p:sldId id="373" r:id="rId46"/>
    <p:sldId id="650" r:id="rId47"/>
    <p:sldId id="374" r:id="rId48"/>
    <p:sldId id="375" r:id="rId49"/>
    <p:sldId id="376" r:id="rId50"/>
    <p:sldId id="377" r:id="rId51"/>
    <p:sldId id="378" r:id="rId52"/>
    <p:sldId id="379" r:id="rId53"/>
    <p:sldId id="380" r:id="rId54"/>
    <p:sldId id="381" r:id="rId55"/>
    <p:sldId id="478" r:id="rId56"/>
    <p:sldId id="479" r:id="rId57"/>
    <p:sldId id="480" r:id="rId58"/>
    <p:sldId id="481" r:id="rId59"/>
    <p:sldId id="482" r:id="rId60"/>
    <p:sldId id="483" r:id="rId61"/>
    <p:sldId id="484" r:id="rId62"/>
    <p:sldId id="485" r:id="rId63"/>
    <p:sldId id="486" r:id="rId64"/>
    <p:sldId id="487" r:id="rId65"/>
    <p:sldId id="488" r:id="rId66"/>
    <p:sldId id="489" r:id="rId67"/>
    <p:sldId id="490" r:id="rId68"/>
    <p:sldId id="491" r:id="rId69"/>
    <p:sldId id="492" r:id="rId70"/>
    <p:sldId id="493" r:id="rId71"/>
    <p:sldId id="705" r:id="rId72"/>
    <p:sldId id="494" r:id="rId73"/>
    <p:sldId id="706" r:id="rId74"/>
    <p:sldId id="691" r:id="rId75"/>
    <p:sldId id="707" r:id="rId76"/>
    <p:sldId id="692" r:id="rId77"/>
    <p:sldId id="693" r:id="rId78"/>
    <p:sldId id="708" r:id="rId79"/>
    <p:sldId id="694" r:id="rId80"/>
    <p:sldId id="709" r:id="rId81"/>
    <p:sldId id="695" r:id="rId82"/>
    <p:sldId id="710" r:id="rId83"/>
    <p:sldId id="696" r:id="rId84"/>
    <p:sldId id="697" r:id="rId85"/>
    <p:sldId id="711" r:id="rId86"/>
    <p:sldId id="698" r:id="rId87"/>
    <p:sldId id="699" r:id="rId88"/>
    <p:sldId id="700" r:id="rId89"/>
    <p:sldId id="701" r:id="rId90"/>
    <p:sldId id="702" r:id="rId91"/>
    <p:sldId id="703" r:id="rId92"/>
    <p:sldId id="704" r:id="rId93"/>
    <p:sldId id="495" r:id="rId94"/>
    <p:sldId id="712" r:id="rId95"/>
  </p:sldIdLst>
  <p:sldSz cx="12192000" cy="6858000"/>
  <p:notesSz cx="6858000" cy="9144000"/>
  <p:custDataLst>
    <p:tags r:id="rId100"/>
  </p:custDataLst>
  <p:defaultTextStyle>
    <a:defPPr>
      <a:defRPr lang="zh-CN"/>
    </a:defPPr>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1pPr>
    <a:lvl2pPr marL="609600" lvl="1" indent="-1524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2pPr>
    <a:lvl3pPr marL="1219200" lvl="2" indent="-3048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3pPr>
    <a:lvl4pPr marL="1828800" lvl="3" indent="-4572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4pPr>
    <a:lvl5pPr marL="2437130" lvl="4"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27B3C6"/>
    <a:srgbClr val="15636D"/>
    <a:srgbClr val="1F8E9D"/>
    <a:srgbClr val="FD7784"/>
    <a:srgbClr val="5269B2"/>
    <a:srgbClr val="486AB6"/>
    <a:srgbClr val="EFEFEF"/>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495"/>
    <p:restoredTop sz="92617"/>
  </p:normalViewPr>
  <p:slideViewPr>
    <p:cSldViewPr showGuides="1">
      <p:cViewPr varScale="1">
        <p:scale>
          <a:sx n="70" d="100"/>
          <a:sy n="70" d="100"/>
        </p:scale>
        <p:origin x="774" y="84"/>
      </p:cViewPr>
      <p:guideLst>
        <p:guide orient="horz" pos="2146"/>
        <p:guide pos="3840"/>
      </p:guideLst>
    </p:cSldViewPr>
  </p:slideViewPr>
  <p:outlineViewPr>
    <p:cViewPr>
      <p:scale>
        <a:sx n="33" d="100"/>
        <a:sy n="33" d="100"/>
      </p:scale>
      <p:origin x="0" y="-1578"/>
    </p:cViewPr>
  </p:outlineViewPr>
  <p:notesTextViewPr>
    <p:cViewPr>
      <p:scale>
        <a:sx n="1" d="1"/>
        <a:sy n="1" d="1"/>
      </p:scale>
      <p:origin x="0" y="0"/>
    </p:cViewPr>
  </p:notesTextViewPr>
  <p:sorterViewPr>
    <p:cViewPr>
      <p:scale>
        <a:sx n="100" d="100"/>
        <a:sy n="100" d="100"/>
      </p:scale>
      <p:origin x="0" y="-4674"/>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handoutMaster" Target="handoutMasters/handoutMaster1.xml"/><Relationship Id="rId95" Type="http://schemas.openxmlformats.org/officeDocument/2006/relationships/slide" Target="slides/slide88.xml"/><Relationship Id="rId94" Type="http://schemas.openxmlformats.org/officeDocument/2006/relationships/slide" Target="slides/slide87.xml"/><Relationship Id="rId93" Type="http://schemas.openxmlformats.org/officeDocument/2006/relationships/slide" Target="slides/slide86.xml"/><Relationship Id="rId92" Type="http://schemas.openxmlformats.org/officeDocument/2006/relationships/slide" Target="slides/slide85.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3.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2.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notesMaster" Target="notesMasters/notesMaster1.xml"/><Relationship Id="rId100" Type="http://schemas.openxmlformats.org/officeDocument/2006/relationships/tags" Target="tags/tag6.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5406" y="2381"/>
            <a:ext cx="2973388" cy="457200"/>
          </a:xfrm>
          <a:prstGeom prst="rect">
            <a:avLst/>
          </a:prstGeom>
        </p:spPr>
        <p:txBody>
          <a:bodyPr vert="horz" lIns="91440" tIns="45720" rIns="91440" bIns="45720" rtlCol="0"/>
          <a:lstStyle>
            <a:lvl1pPr algn="r" eaLnBrk="1" fontAlgn="auto" hangingPunct="1">
              <a:defRPr sz="1200" noProof="1">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6D8AA9FA-4803-4CF8-A4F1-422744F56EC6}" type="datetimeFigureOut">
              <a:rPr kumimoji="0" lang="zh-CN" altLang="en-US" sz="1200" b="0" i="0" u="none" strike="noStrike" kern="1200" cap="none" spc="0" normalizeH="0" baseline="0" noProof="1">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8685213"/>
            <a:ext cx="2971800" cy="460375"/>
          </a:xfrm>
          <a:prstGeom prst="rect">
            <a:avLst/>
          </a:prstGeom>
        </p:spPr>
        <p:txBody>
          <a:bodyPr vert="horz" lIns="91440" tIns="45720" rIns="91440" bIns="45720" rtlCol="0" anchor="b"/>
          <a:lstStyle>
            <a:lvl1pPr algn="l" eaLnBrk="1" fontAlgn="auto" hangingPunct="1">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buNone/>
            </a:pPr>
            <a:fld id="{9A0DB2DC-4C9A-4742-B13C-FB6460FD3503}" type="slidenum">
              <a:rPr lang="en-US" altLang="en-US" sz="1200" strike="noStrike" noProof="1" dirty="0">
                <a:latin typeface="Calibri" panose="020F0502020204030204" pitchFamily="34" charset="0"/>
                <a:ea typeface="宋体" panose="02010600030101010101" pitchFamily="2" charset="-122"/>
                <a:cs typeface="+mn-cs"/>
              </a:rPr>
            </a:fld>
            <a:endParaRPr lang="en-US"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defRPr sz="1200" noProof="1">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12805708-FE1C-4F1E-B587-0C1D761FF3E4}" type="datetimeFigureOut">
              <a:rPr kumimoji="0" lang="zh-CN" altLang="en-US" sz="1200" b="0" i="0" u="none" strike="noStrike" kern="1200" cap="none" spc="0" normalizeH="0" baseline="0" noProof="1">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211971" name="幻灯片图像占位符 3"/>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12192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609600" marR="0" lvl="1" indent="0" algn="l" defTabSz="12192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219200" marR="0" lvl="2" indent="0" algn="l" defTabSz="12192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828800" marR="0" lvl="3" indent="0" algn="l" defTabSz="12192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2437130" marR="0" lvl="4" indent="0" algn="l" defTabSz="12192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buNone/>
            </a:pPr>
            <a:fld id="{9A0DB2DC-4C9A-4742-B13C-FB6460FD3503}" type="slidenum">
              <a:rPr lang="en-US" altLang="en-US" sz="1200" strike="noStrike" noProof="1" dirty="0">
                <a:latin typeface="Calibri" panose="020F0502020204030204" pitchFamily="34" charset="0"/>
                <a:ea typeface="宋体" panose="02010600030101010101" pitchFamily="2" charset="-122"/>
                <a:cs typeface="+mn-cs"/>
              </a:rPr>
            </a:fld>
            <a:endParaRPr lang="en-US" altLang="en-US" sz="1200" strike="noStrike" noProof="1" dirty="0"/>
          </a:p>
        </p:txBody>
      </p:sp>
      <p:sp>
        <p:nvSpPr>
          <p:cNvPr id="4" name="页眉占位符 3"/>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defTabSz="1219200" rtl="0" eaLnBrk="0" fontAlgn="base" hangingPunct="0">
      <a:spcBef>
        <a:spcPct val="0"/>
      </a:spcBef>
      <a:spcAft>
        <a:spcPct val="0"/>
      </a:spcAft>
      <a:defRPr sz="1600" kern="1200">
        <a:solidFill>
          <a:schemeClr val="tx1"/>
        </a:solidFill>
        <a:latin typeface="+mn-lt"/>
        <a:ea typeface="+mn-ea"/>
        <a:cs typeface="+mn-cs"/>
      </a:defRPr>
    </a:lvl1pPr>
    <a:lvl2pPr marL="609600" algn="l" defTabSz="1219200" rtl="0" eaLnBrk="0" fontAlgn="base" hangingPunct="0">
      <a:spcBef>
        <a:spcPct val="0"/>
      </a:spcBef>
      <a:spcAft>
        <a:spcPct val="0"/>
      </a:spcAft>
      <a:defRPr sz="1600" kern="1200">
        <a:solidFill>
          <a:schemeClr val="tx1"/>
        </a:solidFill>
        <a:latin typeface="+mn-lt"/>
        <a:ea typeface="+mn-ea"/>
        <a:cs typeface="+mn-cs"/>
      </a:defRPr>
    </a:lvl2pPr>
    <a:lvl3pPr marL="1219200" algn="l" defTabSz="1219200" rtl="0" eaLnBrk="0" fontAlgn="base" hangingPunct="0">
      <a:spcBef>
        <a:spcPct val="0"/>
      </a:spcBef>
      <a:spcAft>
        <a:spcPct val="0"/>
      </a:spcAft>
      <a:defRPr sz="1600" kern="1200">
        <a:solidFill>
          <a:schemeClr val="tx1"/>
        </a:solidFill>
        <a:latin typeface="+mn-lt"/>
        <a:ea typeface="+mn-ea"/>
        <a:cs typeface="+mn-cs"/>
      </a:defRPr>
    </a:lvl3pPr>
    <a:lvl4pPr marL="1828800" algn="l" defTabSz="1219200" rtl="0" eaLnBrk="0" fontAlgn="base" hangingPunct="0">
      <a:spcBef>
        <a:spcPct val="0"/>
      </a:spcBef>
      <a:spcAft>
        <a:spcPct val="0"/>
      </a:spcAft>
      <a:defRPr sz="1600" kern="1200">
        <a:solidFill>
          <a:schemeClr val="tx1"/>
        </a:solidFill>
        <a:latin typeface="+mn-lt"/>
        <a:ea typeface="+mn-ea"/>
        <a:cs typeface="+mn-cs"/>
      </a:defRPr>
    </a:lvl4pPr>
    <a:lvl5pPr marL="2437130" algn="l" defTabSz="1219200" rtl="0" eaLnBrk="0" fontAlgn="base" hangingPunct="0">
      <a:spcBef>
        <a:spcPct val="0"/>
      </a:spcBef>
      <a:spcAft>
        <a:spcPct val="0"/>
      </a:spcAft>
      <a:defRPr sz="1600" kern="1200">
        <a:solidFill>
          <a:schemeClr val="tx1"/>
        </a:solidFill>
        <a:latin typeface="+mn-lt"/>
        <a:ea typeface="+mn-ea"/>
        <a:cs typeface="+mn-cs"/>
      </a:defRPr>
    </a:lvl5pPr>
    <a:lvl6pPr marL="3046730" algn="l" defTabSz="1218565" rtl="0" eaLnBrk="1" latinLnBrk="0" hangingPunct="1">
      <a:defRPr sz="1600" kern="1200">
        <a:solidFill>
          <a:schemeClr val="tx1"/>
        </a:solidFill>
        <a:latin typeface="+mn-lt"/>
        <a:ea typeface="+mn-ea"/>
        <a:cs typeface="+mn-cs"/>
      </a:defRPr>
    </a:lvl6pPr>
    <a:lvl7pPr marL="3655695" algn="l" defTabSz="1218565" rtl="0" eaLnBrk="1" latinLnBrk="0" hangingPunct="1">
      <a:defRPr sz="1600" kern="1200">
        <a:solidFill>
          <a:schemeClr val="tx1"/>
        </a:solidFill>
        <a:latin typeface="+mn-lt"/>
        <a:ea typeface="+mn-ea"/>
        <a:cs typeface="+mn-cs"/>
      </a:defRPr>
    </a:lvl7pPr>
    <a:lvl8pPr marL="4265295" algn="l" defTabSz="1218565" rtl="0" eaLnBrk="1" latinLnBrk="0" hangingPunct="1">
      <a:defRPr sz="1600" kern="1200">
        <a:solidFill>
          <a:schemeClr val="tx1"/>
        </a:solidFill>
        <a:latin typeface="+mn-lt"/>
        <a:ea typeface="+mn-ea"/>
        <a:cs typeface="+mn-cs"/>
      </a:defRPr>
    </a:lvl8pPr>
    <a:lvl9pPr marL="487426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89" name="幻灯片图像占位符 1"/>
          <p:cNvSpPr>
            <a:spLocks noGrp="1" noRot="1" noChangeAspect="1" noTextEdit="1"/>
          </p:cNvSpPr>
          <p:nvPr>
            <p:ph type="sldImg"/>
          </p:nvPr>
        </p:nvSpPr>
        <p:spPr>
          <a:ln>
            <a:miter/>
          </a:ln>
        </p:spPr>
      </p:sp>
      <p:sp>
        <p:nvSpPr>
          <p:cNvPr id="21709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170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1" name="幻灯片图像占位符 1"/>
          <p:cNvSpPr>
            <a:spLocks noGrp="1" noRot="1" noChangeAspect="1" noTextEdit="1"/>
          </p:cNvSpPr>
          <p:nvPr>
            <p:ph type="sldImg"/>
          </p:nvPr>
        </p:nvSpPr>
        <p:spPr>
          <a:ln>
            <a:miter/>
          </a:ln>
        </p:spPr>
      </p:sp>
      <p:sp>
        <p:nvSpPr>
          <p:cNvPr id="23552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3552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69" name="幻灯片图像占位符 1"/>
          <p:cNvSpPr>
            <a:spLocks noGrp="1" noRot="1" noChangeAspect="1" noTextEdit="1"/>
          </p:cNvSpPr>
          <p:nvPr>
            <p:ph type="sldImg"/>
          </p:nvPr>
        </p:nvSpPr>
        <p:spPr>
          <a:ln>
            <a:miter/>
          </a:ln>
        </p:spPr>
      </p:sp>
      <p:sp>
        <p:nvSpPr>
          <p:cNvPr id="23757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3757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7" name="幻灯片图像占位符 1"/>
          <p:cNvSpPr>
            <a:spLocks noGrp="1" noRot="1" noChangeAspect="1" noTextEdit="1"/>
          </p:cNvSpPr>
          <p:nvPr>
            <p:ph type="sldImg"/>
          </p:nvPr>
        </p:nvSpPr>
        <p:spPr>
          <a:ln>
            <a:miter/>
          </a:ln>
        </p:spPr>
      </p:sp>
      <p:sp>
        <p:nvSpPr>
          <p:cNvPr id="23961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3961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5" name="幻灯片图像占位符 1"/>
          <p:cNvSpPr>
            <a:spLocks noGrp="1" noRot="1" noChangeAspect="1" noTextEdit="1"/>
          </p:cNvSpPr>
          <p:nvPr>
            <p:ph type="sldImg"/>
          </p:nvPr>
        </p:nvSpPr>
        <p:spPr>
          <a:ln>
            <a:miter/>
          </a:ln>
        </p:spPr>
      </p:sp>
      <p:sp>
        <p:nvSpPr>
          <p:cNvPr id="24166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416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3" name="幻灯片图像占位符 1"/>
          <p:cNvSpPr>
            <a:spLocks noGrp="1" noRot="1" noChangeAspect="1" noTextEdit="1"/>
          </p:cNvSpPr>
          <p:nvPr>
            <p:ph type="sldImg"/>
          </p:nvPr>
        </p:nvSpPr>
        <p:spPr>
          <a:ln>
            <a:miter/>
          </a:ln>
        </p:spPr>
      </p:sp>
      <p:sp>
        <p:nvSpPr>
          <p:cNvPr id="24371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437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61" name="幻灯片图像占位符 1"/>
          <p:cNvSpPr>
            <a:spLocks noGrp="1" noRot="1" noChangeAspect="1" noTextEdit="1"/>
          </p:cNvSpPr>
          <p:nvPr>
            <p:ph type="sldImg"/>
          </p:nvPr>
        </p:nvSpPr>
        <p:spPr>
          <a:ln>
            <a:miter/>
          </a:ln>
        </p:spPr>
      </p:sp>
      <p:sp>
        <p:nvSpPr>
          <p:cNvPr id="24576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457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7809" name="幻灯片图像占位符 1"/>
          <p:cNvSpPr>
            <a:spLocks noGrp="1" noRot="1" noChangeAspect="1" noTextEdit="1"/>
          </p:cNvSpPr>
          <p:nvPr>
            <p:ph type="sldImg"/>
          </p:nvPr>
        </p:nvSpPr>
        <p:spPr>
          <a:ln>
            <a:miter/>
          </a:ln>
        </p:spPr>
      </p:sp>
      <p:sp>
        <p:nvSpPr>
          <p:cNvPr id="24781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4781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7" name="幻灯片图像占位符 1"/>
          <p:cNvSpPr>
            <a:spLocks noGrp="1" noRot="1" noChangeAspect="1" noTextEdit="1"/>
          </p:cNvSpPr>
          <p:nvPr>
            <p:ph type="sldImg"/>
          </p:nvPr>
        </p:nvSpPr>
        <p:spPr>
          <a:ln>
            <a:miter/>
          </a:ln>
        </p:spPr>
      </p:sp>
      <p:sp>
        <p:nvSpPr>
          <p:cNvPr id="24985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498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1905" name="幻灯片图像占位符 1"/>
          <p:cNvSpPr>
            <a:spLocks noGrp="1" noRot="1" noChangeAspect="1" noTextEdit="1"/>
          </p:cNvSpPr>
          <p:nvPr>
            <p:ph type="sldImg"/>
          </p:nvPr>
        </p:nvSpPr>
        <p:spPr>
          <a:ln>
            <a:miter/>
          </a:ln>
        </p:spPr>
      </p:sp>
      <p:sp>
        <p:nvSpPr>
          <p:cNvPr id="25190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519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3953" name="幻灯片图像占位符 1"/>
          <p:cNvSpPr>
            <a:spLocks noGrp="1" noRot="1" noChangeAspect="1" noTextEdit="1"/>
          </p:cNvSpPr>
          <p:nvPr>
            <p:ph type="sldImg"/>
          </p:nvPr>
        </p:nvSpPr>
        <p:spPr>
          <a:ln>
            <a:miter/>
          </a:ln>
        </p:spPr>
      </p:sp>
      <p:sp>
        <p:nvSpPr>
          <p:cNvPr id="25395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5395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7" name="幻灯片图像占位符 1"/>
          <p:cNvSpPr>
            <a:spLocks noGrp="1" noRot="1" noChangeAspect="1" noTextEdit="1"/>
          </p:cNvSpPr>
          <p:nvPr>
            <p:ph type="sldImg"/>
          </p:nvPr>
        </p:nvSpPr>
        <p:spPr>
          <a:ln>
            <a:miter/>
          </a:ln>
        </p:spPr>
      </p:sp>
      <p:sp>
        <p:nvSpPr>
          <p:cNvPr id="21913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1913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01" name="幻灯片图像占位符 1"/>
          <p:cNvSpPr>
            <a:spLocks noGrp="1" noRot="1" noChangeAspect="1" noTextEdit="1"/>
          </p:cNvSpPr>
          <p:nvPr>
            <p:ph type="sldImg"/>
          </p:nvPr>
        </p:nvSpPr>
        <p:spPr>
          <a:ln>
            <a:miter/>
          </a:ln>
        </p:spPr>
      </p:sp>
      <p:sp>
        <p:nvSpPr>
          <p:cNvPr id="25600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560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8049" name="幻灯片图像占位符 1"/>
          <p:cNvSpPr>
            <a:spLocks noGrp="1" noRot="1" noChangeAspect="1" noTextEdit="1"/>
          </p:cNvSpPr>
          <p:nvPr>
            <p:ph type="sldImg"/>
          </p:nvPr>
        </p:nvSpPr>
        <p:spPr>
          <a:ln>
            <a:miter/>
          </a:ln>
        </p:spPr>
      </p:sp>
      <p:sp>
        <p:nvSpPr>
          <p:cNvPr id="25805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580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0097" name="幻灯片图像占位符 1"/>
          <p:cNvSpPr>
            <a:spLocks noGrp="1" noRot="1" noChangeAspect="1" noTextEdit="1"/>
          </p:cNvSpPr>
          <p:nvPr>
            <p:ph type="sldImg"/>
          </p:nvPr>
        </p:nvSpPr>
        <p:spPr>
          <a:ln>
            <a:miter/>
          </a:ln>
        </p:spPr>
      </p:sp>
      <p:sp>
        <p:nvSpPr>
          <p:cNvPr id="26009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600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2145" name="幻灯片图像占位符 1"/>
          <p:cNvSpPr>
            <a:spLocks noGrp="1" noRot="1" noChangeAspect="1" noTextEdit="1"/>
          </p:cNvSpPr>
          <p:nvPr>
            <p:ph type="sldImg"/>
          </p:nvPr>
        </p:nvSpPr>
        <p:spPr>
          <a:ln>
            <a:miter/>
          </a:ln>
        </p:spPr>
      </p:sp>
      <p:sp>
        <p:nvSpPr>
          <p:cNvPr id="26214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621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4193" name="幻灯片图像占位符 1"/>
          <p:cNvSpPr>
            <a:spLocks noGrp="1" noRot="1" noChangeAspect="1" noTextEdit="1"/>
          </p:cNvSpPr>
          <p:nvPr>
            <p:ph type="sldImg"/>
          </p:nvPr>
        </p:nvSpPr>
        <p:spPr>
          <a:ln>
            <a:miter/>
          </a:ln>
        </p:spPr>
      </p:sp>
      <p:sp>
        <p:nvSpPr>
          <p:cNvPr id="26419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641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41" name="幻灯片图像占位符 1"/>
          <p:cNvSpPr>
            <a:spLocks noGrp="1" noRot="1" noChangeAspect="1" noTextEdit="1"/>
          </p:cNvSpPr>
          <p:nvPr>
            <p:ph type="sldImg"/>
          </p:nvPr>
        </p:nvSpPr>
        <p:spPr>
          <a:ln>
            <a:miter/>
          </a:ln>
        </p:spPr>
      </p:sp>
      <p:sp>
        <p:nvSpPr>
          <p:cNvPr id="26624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66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8289" name="幻灯片图像占位符 1"/>
          <p:cNvSpPr>
            <a:spLocks noGrp="1" noRot="1" noChangeAspect="1" noTextEdit="1"/>
          </p:cNvSpPr>
          <p:nvPr>
            <p:ph type="sldImg"/>
          </p:nvPr>
        </p:nvSpPr>
        <p:spPr>
          <a:ln>
            <a:miter/>
          </a:ln>
        </p:spPr>
      </p:sp>
      <p:sp>
        <p:nvSpPr>
          <p:cNvPr id="26829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682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0337" name="幻灯片图像占位符 1"/>
          <p:cNvSpPr>
            <a:spLocks noGrp="1" noRot="1" noChangeAspect="1" noTextEdit="1"/>
          </p:cNvSpPr>
          <p:nvPr>
            <p:ph type="sldImg"/>
          </p:nvPr>
        </p:nvSpPr>
        <p:spPr>
          <a:ln>
            <a:miter/>
          </a:ln>
        </p:spPr>
      </p:sp>
      <p:sp>
        <p:nvSpPr>
          <p:cNvPr id="27033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7033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2385" name="幻灯片图像占位符 1"/>
          <p:cNvSpPr>
            <a:spLocks noGrp="1" noRot="1" noChangeAspect="1" noTextEdit="1"/>
          </p:cNvSpPr>
          <p:nvPr>
            <p:ph type="sldImg"/>
          </p:nvPr>
        </p:nvSpPr>
        <p:spPr>
          <a:ln>
            <a:miter/>
          </a:ln>
        </p:spPr>
      </p:sp>
      <p:sp>
        <p:nvSpPr>
          <p:cNvPr id="27238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723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4433" name="幻灯片图像占位符 1"/>
          <p:cNvSpPr>
            <a:spLocks noGrp="1" noRot="1" noChangeAspect="1" noTextEdit="1"/>
          </p:cNvSpPr>
          <p:nvPr>
            <p:ph type="sldImg"/>
          </p:nvPr>
        </p:nvSpPr>
        <p:spPr>
          <a:ln>
            <a:miter/>
          </a:ln>
        </p:spPr>
      </p:sp>
      <p:sp>
        <p:nvSpPr>
          <p:cNvPr id="27443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744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5" name="幻灯片图像占位符 1"/>
          <p:cNvSpPr>
            <a:spLocks noGrp="1" noRot="1" noChangeAspect="1" noTextEdit="1"/>
          </p:cNvSpPr>
          <p:nvPr>
            <p:ph type="sldImg"/>
          </p:nvPr>
        </p:nvSpPr>
        <p:spPr>
          <a:ln>
            <a:miter/>
          </a:ln>
        </p:spPr>
      </p:sp>
      <p:sp>
        <p:nvSpPr>
          <p:cNvPr id="22118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211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81" name="幻灯片图像占位符 1"/>
          <p:cNvSpPr>
            <a:spLocks noGrp="1" noRot="1" noChangeAspect="1" noTextEdit="1"/>
          </p:cNvSpPr>
          <p:nvPr>
            <p:ph type="sldImg"/>
          </p:nvPr>
        </p:nvSpPr>
        <p:spPr>
          <a:ln>
            <a:miter/>
          </a:ln>
        </p:spPr>
      </p:sp>
      <p:sp>
        <p:nvSpPr>
          <p:cNvPr id="27648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764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8529" name="幻灯片图像占位符 1"/>
          <p:cNvSpPr>
            <a:spLocks noGrp="1" noRot="1" noChangeAspect="1" noTextEdit="1"/>
          </p:cNvSpPr>
          <p:nvPr>
            <p:ph type="sldImg"/>
          </p:nvPr>
        </p:nvSpPr>
        <p:spPr>
          <a:ln>
            <a:miter/>
          </a:ln>
        </p:spPr>
      </p:sp>
      <p:sp>
        <p:nvSpPr>
          <p:cNvPr id="27853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785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0577" name="幻灯片图像占位符 1"/>
          <p:cNvSpPr>
            <a:spLocks noGrp="1" noRot="1" noChangeAspect="1" noTextEdit="1"/>
          </p:cNvSpPr>
          <p:nvPr>
            <p:ph type="sldImg"/>
          </p:nvPr>
        </p:nvSpPr>
        <p:spPr>
          <a:ln>
            <a:miter/>
          </a:ln>
        </p:spPr>
      </p:sp>
      <p:sp>
        <p:nvSpPr>
          <p:cNvPr id="28057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805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2625" name="幻灯片图像占位符 1"/>
          <p:cNvSpPr>
            <a:spLocks noGrp="1" noRot="1" noChangeAspect="1" noTextEdit="1"/>
          </p:cNvSpPr>
          <p:nvPr>
            <p:ph type="sldImg"/>
          </p:nvPr>
        </p:nvSpPr>
        <p:spPr>
          <a:ln>
            <a:miter/>
          </a:ln>
        </p:spPr>
      </p:sp>
      <p:sp>
        <p:nvSpPr>
          <p:cNvPr id="28262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826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4673" name="幻灯片图像占位符 1"/>
          <p:cNvSpPr>
            <a:spLocks noGrp="1" noRot="1" noChangeAspect="1" noTextEdit="1"/>
          </p:cNvSpPr>
          <p:nvPr>
            <p:ph type="sldImg"/>
          </p:nvPr>
        </p:nvSpPr>
        <p:spPr>
          <a:ln>
            <a:miter/>
          </a:ln>
        </p:spPr>
      </p:sp>
      <p:sp>
        <p:nvSpPr>
          <p:cNvPr id="28467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8467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21" name="幻灯片图像占位符 1"/>
          <p:cNvSpPr>
            <a:spLocks noGrp="1" noRot="1" noChangeAspect="1" noTextEdit="1"/>
          </p:cNvSpPr>
          <p:nvPr>
            <p:ph type="sldImg"/>
          </p:nvPr>
        </p:nvSpPr>
        <p:spPr>
          <a:ln>
            <a:miter/>
          </a:ln>
        </p:spPr>
      </p:sp>
      <p:sp>
        <p:nvSpPr>
          <p:cNvPr id="28672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8672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8769" name="幻灯片图像占位符 1"/>
          <p:cNvSpPr>
            <a:spLocks noGrp="1" noRot="1" noChangeAspect="1" noTextEdit="1"/>
          </p:cNvSpPr>
          <p:nvPr>
            <p:ph type="sldImg"/>
          </p:nvPr>
        </p:nvSpPr>
        <p:spPr>
          <a:ln>
            <a:miter/>
          </a:ln>
        </p:spPr>
      </p:sp>
      <p:sp>
        <p:nvSpPr>
          <p:cNvPr id="28877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8877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8769" name="幻灯片图像占位符 1"/>
          <p:cNvSpPr>
            <a:spLocks noGrp="1" noRot="1" noChangeAspect="1" noTextEdit="1"/>
          </p:cNvSpPr>
          <p:nvPr>
            <p:ph type="sldImg"/>
          </p:nvPr>
        </p:nvSpPr>
        <p:spPr>
          <a:ln>
            <a:miter/>
          </a:ln>
        </p:spPr>
      </p:sp>
      <p:sp>
        <p:nvSpPr>
          <p:cNvPr id="28877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8877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0817" name="幻灯片图像占位符 1"/>
          <p:cNvSpPr>
            <a:spLocks noGrp="1" noRot="1" noChangeAspect="1" noTextEdit="1"/>
          </p:cNvSpPr>
          <p:nvPr>
            <p:ph type="sldImg"/>
          </p:nvPr>
        </p:nvSpPr>
        <p:spPr>
          <a:ln>
            <a:miter/>
          </a:ln>
        </p:spPr>
      </p:sp>
      <p:sp>
        <p:nvSpPr>
          <p:cNvPr id="29081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9081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2865" name="幻灯片图像占位符 1"/>
          <p:cNvSpPr>
            <a:spLocks noGrp="1" noRot="1" noChangeAspect="1" noTextEdit="1"/>
          </p:cNvSpPr>
          <p:nvPr>
            <p:ph type="sldImg"/>
          </p:nvPr>
        </p:nvSpPr>
        <p:spPr>
          <a:ln>
            <a:miter/>
          </a:ln>
        </p:spPr>
      </p:sp>
      <p:sp>
        <p:nvSpPr>
          <p:cNvPr id="29286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928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3" name="幻灯片图像占位符 1"/>
          <p:cNvSpPr>
            <a:spLocks noGrp="1" noRot="1" noChangeAspect="1" noTextEdit="1"/>
          </p:cNvSpPr>
          <p:nvPr>
            <p:ph type="sldImg"/>
          </p:nvPr>
        </p:nvSpPr>
        <p:spPr>
          <a:ln>
            <a:miter/>
          </a:ln>
        </p:spPr>
      </p:sp>
      <p:sp>
        <p:nvSpPr>
          <p:cNvPr id="22323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232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4913" name="幻灯片图像占位符 1"/>
          <p:cNvSpPr>
            <a:spLocks noGrp="1" noRot="1" noChangeAspect="1" noTextEdit="1"/>
          </p:cNvSpPr>
          <p:nvPr>
            <p:ph type="sldImg"/>
          </p:nvPr>
        </p:nvSpPr>
        <p:spPr>
          <a:ln>
            <a:miter/>
          </a:ln>
        </p:spPr>
      </p:sp>
      <p:sp>
        <p:nvSpPr>
          <p:cNvPr id="29491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949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61" name="幻灯片图像占位符 1"/>
          <p:cNvSpPr>
            <a:spLocks noGrp="1" noRot="1" noChangeAspect="1" noTextEdit="1"/>
          </p:cNvSpPr>
          <p:nvPr>
            <p:ph type="sldImg"/>
          </p:nvPr>
        </p:nvSpPr>
        <p:spPr>
          <a:ln>
            <a:miter/>
          </a:ln>
        </p:spPr>
      </p:sp>
      <p:sp>
        <p:nvSpPr>
          <p:cNvPr id="29696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969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9009" name="幻灯片图像占位符 1"/>
          <p:cNvSpPr>
            <a:spLocks noGrp="1" noRot="1" noChangeAspect="1" noTextEdit="1"/>
          </p:cNvSpPr>
          <p:nvPr>
            <p:ph type="sldImg"/>
          </p:nvPr>
        </p:nvSpPr>
        <p:spPr>
          <a:ln>
            <a:miter/>
          </a:ln>
        </p:spPr>
      </p:sp>
      <p:sp>
        <p:nvSpPr>
          <p:cNvPr id="29901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9901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1057" name="幻灯片图像占位符 1"/>
          <p:cNvSpPr>
            <a:spLocks noGrp="1" noRot="1" noChangeAspect="1" noTextEdit="1"/>
          </p:cNvSpPr>
          <p:nvPr>
            <p:ph type="sldImg"/>
          </p:nvPr>
        </p:nvSpPr>
        <p:spPr>
          <a:ln>
            <a:miter/>
          </a:ln>
        </p:spPr>
      </p:sp>
      <p:sp>
        <p:nvSpPr>
          <p:cNvPr id="30105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010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3105" name="幻灯片图像占位符 1"/>
          <p:cNvSpPr>
            <a:spLocks noGrp="1" noRot="1" noChangeAspect="1" noTextEdit="1"/>
          </p:cNvSpPr>
          <p:nvPr>
            <p:ph type="sldImg"/>
          </p:nvPr>
        </p:nvSpPr>
        <p:spPr>
          <a:ln>
            <a:miter/>
          </a:ln>
        </p:spPr>
      </p:sp>
      <p:sp>
        <p:nvSpPr>
          <p:cNvPr id="30310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031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5153" name="幻灯片图像占位符 1"/>
          <p:cNvSpPr>
            <a:spLocks noGrp="1" noRot="1" noChangeAspect="1" noTextEdit="1"/>
          </p:cNvSpPr>
          <p:nvPr>
            <p:ph type="sldImg"/>
          </p:nvPr>
        </p:nvSpPr>
        <p:spPr>
          <a:ln>
            <a:miter/>
          </a:ln>
        </p:spPr>
      </p:sp>
      <p:sp>
        <p:nvSpPr>
          <p:cNvPr id="30515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0515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5873" name="幻灯片图像占位符 1"/>
          <p:cNvSpPr>
            <a:spLocks noGrp="1" noRot="1" noChangeAspect="1" noTextEdit="1"/>
          </p:cNvSpPr>
          <p:nvPr>
            <p:ph type="sldImg"/>
          </p:nvPr>
        </p:nvSpPr>
        <p:spPr>
          <a:ln>
            <a:miter/>
          </a:ln>
        </p:spPr>
      </p:sp>
      <p:sp>
        <p:nvSpPr>
          <p:cNvPr id="33587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3587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21" name="幻灯片图像占位符 1"/>
          <p:cNvSpPr>
            <a:spLocks noGrp="1" noRot="1" noChangeAspect="1" noTextEdit="1"/>
          </p:cNvSpPr>
          <p:nvPr>
            <p:ph type="sldImg"/>
          </p:nvPr>
        </p:nvSpPr>
        <p:spPr>
          <a:ln>
            <a:miter/>
          </a:ln>
        </p:spPr>
      </p:sp>
      <p:sp>
        <p:nvSpPr>
          <p:cNvPr id="33792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3792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9969" name="幻灯片图像占位符 1"/>
          <p:cNvSpPr>
            <a:spLocks noGrp="1" noRot="1" noChangeAspect="1" noTextEdit="1"/>
          </p:cNvSpPr>
          <p:nvPr>
            <p:ph type="sldImg"/>
          </p:nvPr>
        </p:nvSpPr>
        <p:spPr>
          <a:ln>
            <a:miter/>
          </a:ln>
        </p:spPr>
      </p:sp>
      <p:sp>
        <p:nvSpPr>
          <p:cNvPr id="33997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3997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2017" name="幻灯片图像占位符 1"/>
          <p:cNvSpPr>
            <a:spLocks noGrp="1" noRot="1" noChangeAspect="1" noTextEdit="1"/>
          </p:cNvSpPr>
          <p:nvPr>
            <p:ph type="sldImg"/>
          </p:nvPr>
        </p:nvSpPr>
        <p:spPr>
          <a:ln>
            <a:miter/>
          </a:ln>
        </p:spPr>
      </p:sp>
      <p:sp>
        <p:nvSpPr>
          <p:cNvPr id="34201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4201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1" name="幻灯片图像占位符 1"/>
          <p:cNvSpPr>
            <a:spLocks noGrp="1" noRot="1" noChangeAspect="1" noTextEdit="1"/>
          </p:cNvSpPr>
          <p:nvPr>
            <p:ph type="sldImg"/>
          </p:nvPr>
        </p:nvSpPr>
        <p:spPr>
          <a:ln>
            <a:miter/>
          </a:ln>
        </p:spPr>
      </p:sp>
      <p:sp>
        <p:nvSpPr>
          <p:cNvPr id="22528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252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4065" name="幻灯片图像占位符 1"/>
          <p:cNvSpPr>
            <a:spLocks noGrp="1" noRot="1" noChangeAspect="1" noTextEdit="1"/>
          </p:cNvSpPr>
          <p:nvPr>
            <p:ph type="sldImg"/>
          </p:nvPr>
        </p:nvSpPr>
        <p:spPr>
          <a:ln>
            <a:miter/>
          </a:ln>
        </p:spPr>
      </p:sp>
      <p:sp>
        <p:nvSpPr>
          <p:cNvPr id="34406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440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6113" name="幻灯片图像占位符 1"/>
          <p:cNvSpPr>
            <a:spLocks noGrp="1" noRot="1" noChangeAspect="1" noTextEdit="1"/>
          </p:cNvSpPr>
          <p:nvPr>
            <p:ph type="sldImg"/>
          </p:nvPr>
        </p:nvSpPr>
        <p:spPr>
          <a:ln>
            <a:miter/>
          </a:ln>
        </p:spPr>
      </p:sp>
      <p:sp>
        <p:nvSpPr>
          <p:cNvPr id="34611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461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61" name="幻灯片图像占位符 1"/>
          <p:cNvSpPr>
            <a:spLocks noGrp="1" noRot="1" noChangeAspect="1" noTextEdit="1"/>
          </p:cNvSpPr>
          <p:nvPr>
            <p:ph type="sldImg"/>
          </p:nvPr>
        </p:nvSpPr>
        <p:spPr>
          <a:ln>
            <a:miter/>
          </a:ln>
        </p:spPr>
      </p:sp>
      <p:sp>
        <p:nvSpPr>
          <p:cNvPr id="34816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481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0209" name="幻灯片图像占位符 1"/>
          <p:cNvSpPr>
            <a:spLocks noGrp="1" noRot="1" noChangeAspect="1" noTextEdit="1"/>
          </p:cNvSpPr>
          <p:nvPr>
            <p:ph type="sldImg"/>
          </p:nvPr>
        </p:nvSpPr>
        <p:spPr>
          <a:ln>
            <a:miter/>
          </a:ln>
        </p:spPr>
      </p:sp>
      <p:sp>
        <p:nvSpPr>
          <p:cNvPr id="35021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5021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2257" name="幻灯片图像占位符 1"/>
          <p:cNvSpPr>
            <a:spLocks noGrp="1" noRot="1" noChangeAspect="1" noTextEdit="1"/>
          </p:cNvSpPr>
          <p:nvPr>
            <p:ph type="sldImg"/>
          </p:nvPr>
        </p:nvSpPr>
        <p:spPr>
          <a:ln>
            <a:miter/>
          </a:ln>
        </p:spPr>
      </p:sp>
      <p:sp>
        <p:nvSpPr>
          <p:cNvPr id="35225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522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4305" name="幻灯片图像占位符 1"/>
          <p:cNvSpPr>
            <a:spLocks noGrp="1" noRot="1" noChangeAspect="1" noTextEdit="1"/>
          </p:cNvSpPr>
          <p:nvPr>
            <p:ph type="sldImg"/>
          </p:nvPr>
        </p:nvSpPr>
        <p:spPr>
          <a:ln>
            <a:miter/>
          </a:ln>
        </p:spPr>
      </p:sp>
      <p:sp>
        <p:nvSpPr>
          <p:cNvPr id="35430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543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6353" name="幻灯片图像占位符 1"/>
          <p:cNvSpPr>
            <a:spLocks noGrp="1" noRot="1" noChangeAspect="1" noTextEdit="1"/>
          </p:cNvSpPr>
          <p:nvPr>
            <p:ph type="sldImg"/>
          </p:nvPr>
        </p:nvSpPr>
        <p:spPr>
          <a:ln>
            <a:miter/>
          </a:ln>
        </p:spPr>
      </p:sp>
      <p:sp>
        <p:nvSpPr>
          <p:cNvPr id="35635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5635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01" name="幻灯片图像占位符 1"/>
          <p:cNvSpPr>
            <a:spLocks noGrp="1" noRot="1" noChangeAspect="1" noTextEdit="1"/>
          </p:cNvSpPr>
          <p:nvPr>
            <p:ph type="sldImg"/>
          </p:nvPr>
        </p:nvSpPr>
        <p:spPr>
          <a:ln>
            <a:miter/>
          </a:ln>
        </p:spPr>
      </p:sp>
      <p:sp>
        <p:nvSpPr>
          <p:cNvPr id="35840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584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0449" name="幻灯片图像占位符 1"/>
          <p:cNvSpPr>
            <a:spLocks noGrp="1" noRot="1" noChangeAspect="1" noTextEdit="1"/>
          </p:cNvSpPr>
          <p:nvPr>
            <p:ph type="sldImg"/>
          </p:nvPr>
        </p:nvSpPr>
        <p:spPr>
          <a:ln>
            <a:miter/>
          </a:ln>
        </p:spPr>
      </p:sp>
      <p:sp>
        <p:nvSpPr>
          <p:cNvPr id="36045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04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2497" name="幻灯片图像占位符 1"/>
          <p:cNvSpPr>
            <a:spLocks noGrp="1" noRot="1" noChangeAspect="1" noTextEdit="1"/>
          </p:cNvSpPr>
          <p:nvPr>
            <p:ph type="sldImg"/>
          </p:nvPr>
        </p:nvSpPr>
        <p:spPr>
          <a:ln>
            <a:miter/>
          </a:ln>
        </p:spPr>
      </p:sp>
      <p:sp>
        <p:nvSpPr>
          <p:cNvPr id="36249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24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29" name="幻灯片图像占位符 1"/>
          <p:cNvSpPr>
            <a:spLocks noGrp="1" noRot="1" noChangeAspect="1" noTextEdit="1"/>
          </p:cNvSpPr>
          <p:nvPr>
            <p:ph type="sldImg"/>
          </p:nvPr>
        </p:nvSpPr>
        <p:spPr>
          <a:ln>
            <a:miter/>
          </a:ln>
        </p:spPr>
      </p:sp>
      <p:sp>
        <p:nvSpPr>
          <p:cNvPr id="22733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273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4545" name="幻灯片图像占位符 1"/>
          <p:cNvSpPr>
            <a:spLocks noGrp="1" noRot="1" noChangeAspect="1" noTextEdit="1"/>
          </p:cNvSpPr>
          <p:nvPr>
            <p:ph type="sldImg"/>
          </p:nvPr>
        </p:nvSpPr>
        <p:spPr>
          <a:ln>
            <a:miter/>
          </a:ln>
        </p:spPr>
      </p:sp>
      <p:sp>
        <p:nvSpPr>
          <p:cNvPr id="36454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45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6593" name="幻灯片图像占位符 1"/>
          <p:cNvSpPr>
            <a:spLocks noGrp="1" noRot="1" noChangeAspect="1" noTextEdit="1"/>
          </p:cNvSpPr>
          <p:nvPr>
            <p:ph type="sldImg"/>
          </p:nvPr>
        </p:nvSpPr>
        <p:spPr>
          <a:ln>
            <a:miter/>
          </a:ln>
        </p:spPr>
      </p:sp>
      <p:sp>
        <p:nvSpPr>
          <p:cNvPr id="36659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65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6593" name="幻灯片图像占位符 1"/>
          <p:cNvSpPr>
            <a:spLocks noGrp="1" noRot="1" noChangeAspect="1" noTextEdit="1"/>
          </p:cNvSpPr>
          <p:nvPr>
            <p:ph type="sldImg"/>
          </p:nvPr>
        </p:nvSpPr>
        <p:spPr>
          <a:ln>
            <a:miter/>
          </a:ln>
        </p:spPr>
      </p:sp>
      <p:sp>
        <p:nvSpPr>
          <p:cNvPr id="36659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65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41" name="幻灯片图像占位符 1"/>
          <p:cNvSpPr>
            <a:spLocks noGrp="1" noRot="1" noChangeAspect="1" noTextEdit="1"/>
          </p:cNvSpPr>
          <p:nvPr>
            <p:ph type="sldImg"/>
          </p:nvPr>
        </p:nvSpPr>
        <p:spPr>
          <a:ln>
            <a:miter/>
          </a:ln>
        </p:spPr>
      </p:sp>
      <p:sp>
        <p:nvSpPr>
          <p:cNvPr id="36864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86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41" name="幻灯片图像占位符 1"/>
          <p:cNvSpPr>
            <a:spLocks noGrp="1" noRot="1" noChangeAspect="1" noTextEdit="1"/>
          </p:cNvSpPr>
          <p:nvPr>
            <p:ph type="sldImg"/>
          </p:nvPr>
        </p:nvSpPr>
        <p:spPr>
          <a:ln>
            <a:miter/>
          </a:ln>
        </p:spPr>
      </p:sp>
      <p:sp>
        <p:nvSpPr>
          <p:cNvPr id="36864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86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01" name="幻灯片图像占位符 1"/>
          <p:cNvSpPr>
            <a:spLocks noGrp="1" noRot="1" noChangeAspect="1" noTextEdit="1"/>
          </p:cNvSpPr>
          <p:nvPr>
            <p:ph type="sldImg"/>
          </p:nvPr>
        </p:nvSpPr>
        <p:spPr>
          <a:ln>
            <a:miter/>
          </a:ln>
        </p:spPr>
      </p:sp>
      <p:sp>
        <p:nvSpPr>
          <p:cNvPr id="30720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072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01" name="幻灯片图像占位符 1"/>
          <p:cNvSpPr>
            <a:spLocks noGrp="1" noRot="1" noChangeAspect="1" noTextEdit="1"/>
          </p:cNvSpPr>
          <p:nvPr>
            <p:ph type="sldImg"/>
          </p:nvPr>
        </p:nvSpPr>
        <p:spPr>
          <a:ln>
            <a:miter/>
          </a:ln>
        </p:spPr>
      </p:sp>
      <p:sp>
        <p:nvSpPr>
          <p:cNvPr id="30720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072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9249" name="幻灯片图像占位符 1"/>
          <p:cNvSpPr>
            <a:spLocks noGrp="1" noRot="1" noChangeAspect="1" noTextEdit="1"/>
          </p:cNvSpPr>
          <p:nvPr>
            <p:ph type="sldImg"/>
          </p:nvPr>
        </p:nvSpPr>
        <p:spPr>
          <a:ln>
            <a:miter/>
          </a:ln>
        </p:spPr>
      </p:sp>
      <p:sp>
        <p:nvSpPr>
          <p:cNvPr id="30925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092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1297" name="幻灯片图像占位符 1"/>
          <p:cNvSpPr>
            <a:spLocks noGrp="1" noRot="1" noChangeAspect="1" noTextEdit="1"/>
          </p:cNvSpPr>
          <p:nvPr>
            <p:ph type="sldImg"/>
          </p:nvPr>
        </p:nvSpPr>
        <p:spPr>
          <a:ln>
            <a:miter/>
          </a:ln>
        </p:spPr>
      </p:sp>
      <p:sp>
        <p:nvSpPr>
          <p:cNvPr id="31129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12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1297" name="幻灯片图像占位符 1"/>
          <p:cNvSpPr>
            <a:spLocks noGrp="1" noRot="1" noChangeAspect="1" noTextEdit="1"/>
          </p:cNvSpPr>
          <p:nvPr>
            <p:ph type="sldImg"/>
          </p:nvPr>
        </p:nvSpPr>
        <p:spPr>
          <a:ln>
            <a:miter/>
          </a:ln>
        </p:spPr>
      </p:sp>
      <p:sp>
        <p:nvSpPr>
          <p:cNvPr id="31129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12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7" name="幻灯片图像占位符 1"/>
          <p:cNvSpPr>
            <a:spLocks noGrp="1" noRot="1" noChangeAspect="1" noTextEdit="1"/>
          </p:cNvSpPr>
          <p:nvPr>
            <p:ph type="sldImg"/>
          </p:nvPr>
        </p:nvSpPr>
        <p:spPr>
          <a:ln>
            <a:miter/>
          </a:ln>
        </p:spPr>
      </p:sp>
      <p:sp>
        <p:nvSpPr>
          <p:cNvPr id="22937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293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3345" name="幻灯片图像占位符 1"/>
          <p:cNvSpPr>
            <a:spLocks noGrp="1" noRot="1" noChangeAspect="1" noTextEdit="1"/>
          </p:cNvSpPr>
          <p:nvPr>
            <p:ph type="sldImg"/>
          </p:nvPr>
        </p:nvSpPr>
        <p:spPr>
          <a:ln>
            <a:miter/>
          </a:ln>
        </p:spPr>
      </p:sp>
      <p:sp>
        <p:nvSpPr>
          <p:cNvPr id="31334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33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3345" name="幻灯片图像占位符 1"/>
          <p:cNvSpPr>
            <a:spLocks noGrp="1" noRot="1" noChangeAspect="1" noTextEdit="1"/>
          </p:cNvSpPr>
          <p:nvPr>
            <p:ph type="sldImg"/>
          </p:nvPr>
        </p:nvSpPr>
        <p:spPr>
          <a:ln>
            <a:miter/>
          </a:ln>
        </p:spPr>
      </p:sp>
      <p:sp>
        <p:nvSpPr>
          <p:cNvPr id="31334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33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5393" name="幻灯片图像占位符 1"/>
          <p:cNvSpPr>
            <a:spLocks noGrp="1" noRot="1" noChangeAspect="1" noTextEdit="1"/>
          </p:cNvSpPr>
          <p:nvPr>
            <p:ph type="sldImg"/>
          </p:nvPr>
        </p:nvSpPr>
        <p:spPr>
          <a:ln>
            <a:miter/>
          </a:ln>
        </p:spPr>
      </p:sp>
      <p:sp>
        <p:nvSpPr>
          <p:cNvPr id="31539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53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5393" name="幻灯片图像占位符 1"/>
          <p:cNvSpPr>
            <a:spLocks noGrp="1" noRot="1" noChangeAspect="1" noTextEdit="1"/>
          </p:cNvSpPr>
          <p:nvPr>
            <p:ph type="sldImg"/>
          </p:nvPr>
        </p:nvSpPr>
        <p:spPr>
          <a:ln>
            <a:miter/>
          </a:ln>
        </p:spPr>
      </p:sp>
      <p:sp>
        <p:nvSpPr>
          <p:cNvPr id="31539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53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41" name="幻灯片图像占位符 1"/>
          <p:cNvSpPr>
            <a:spLocks noGrp="1" noRot="1" noChangeAspect="1" noTextEdit="1"/>
          </p:cNvSpPr>
          <p:nvPr>
            <p:ph type="sldImg"/>
          </p:nvPr>
        </p:nvSpPr>
        <p:spPr>
          <a:ln>
            <a:miter/>
          </a:ln>
        </p:spPr>
      </p:sp>
      <p:sp>
        <p:nvSpPr>
          <p:cNvPr id="31744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74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9489" name="幻灯片图像占位符 1"/>
          <p:cNvSpPr>
            <a:spLocks noGrp="1" noRot="1" noChangeAspect="1" noTextEdit="1"/>
          </p:cNvSpPr>
          <p:nvPr>
            <p:ph type="sldImg"/>
          </p:nvPr>
        </p:nvSpPr>
        <p:spPr>
          <a:ln>
            <a:miter/>
          </a:ln>
        </p:spPr>
      </p:sp>
      <p:sp>
        <p:nvSpPr>
          <p:cNvPr id="31949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94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9489" name="幻灯片图像占位符 1"/>
          <p:cNvSpPr>
            <a:spLocks noGrp="1" noRot="1" noChangeAspect="1" noTextEdit="1"/>
          </p:cNvSpPr>
          <p:nvPr>
            <p:ph type="sldImg"/>
          </p:nvPr>
        </p:nvSpPr>
        <p:spPr>
          <a:ln>
            <a:miter/>
          </a:ln>
        </p:spPr>
      </p:sp>
      <p:sp>
        <p:nvSpPr>
          <p:cNvPr id="31949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194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1537" name="幻灯片图像占位符 1"/>
          <p:cNvSpPr>
            <a:spLocks noGrp="1" noRot="1" noChangeAspect="1" noTextEdit="1"/>
          </p:cNvSpPr>
          <p:nvPr>
            <p:ph type="sldImg"/>
          </p:nvPr>
        </p:nvSpPr>
        <p:spPr>
          <a:ln>
            <a:miter/>
          </a:ln>
        </p:spPr>
      </p:sp>
      <p:sp>
        <p:nvSpPr>
          <p:cNvPr id="32153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2153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3585" name="幻灯片图像占位符 1"/>
          <p:cNvSpPr>
            <a:spLocks noGrp="1" noRot="1" noChangeAspect="1" noTextEdit="1"/>
          </p:cNvSpPr>
          <p:nvPr>
            <p:ph type="sldImg"/>
          </p:nvPr>
        </p:nvSpPr>
        <p:spPr>
          <a:ln>
            <a:miter/>
          </a:ln>
        </p:spPr>
      </p:sp>
      <p:sp>
        <p:nvSpPr>
          <p:cNvPr id="32358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235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5633" name="幻灯片图像占位符 1"/>
          <p:cNvSpPr>
            <a:spLocks noGrp="1" noRot="1" noChangeAspect="1" noTextEdit="1"/>
          </p:cNvSpPr>
          <p:nvPr>
            <p:ph type="sldImg"/>
          </p:nvPr>
        </p:nvSpPr>
        <p:spPr>
          <a:ln>
            <a:miter/>
          </a:ln>
        </p:spPr>
      </p:sp>
      <p:sp>
        <p:nvSpPr>
          <p:cNvPr id="32563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256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5" name="幻灯片图像占位符 1"/>
          <p:cNvSpPr>
            <a:spLocks noGrp="1" noRot="1" noChangeAspect="1" noTextEdit="1"/>
          </p:cNvSpPr>
          <p:nvPr>
            <p:ph type="sldImg"/>
          </p:nvPr>
        </p:nvSpPr>
        <p:spPr>
          <a:ln>
            <a:miter/>
          </a:ln>
        </p:spPr>
      </p:sp>
      <p:sp>
        <p:nvSpPr>
          <p:cNvPr id="23142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314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81" name="幻灯片图像占位符 1"/>
          <p:cNvSpPr>
            <a:spLocks noGrp="1" noRot="1" noChangeAspect="1" noTextEdit="1"/>
          </p:cNvSpPr>
          <p:nvPr>
            <p:ph type="sldImg"/>
          </p:nvPr>
        </p:nvSpPr>
        <p:spPr>
          <a:ln>
            <a:miter/>
          </a:ln>
        </p:spPr>
      </p:sp>
      <p:sp>
        <p:nvSpPr>
          <p:cNvPr id="327682"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276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9729" name="幻灯片图像占位符 1"/>
          <p:cNvSpPr>
            <a:spLocks noGrp="1" noRot="1" noChangeAspect="1" noTextEdit="1"/>
          </p:cNvSpPr>
          <p:nvPr>
            <p:ph type="sldImg"/>
          </p:nvPr>
        </p:nvSpPr>
        <p:spPr>
          <a:ln>
            <a:miter/>
          </a:ln>
        </p:spPr>
      </p:sp>
      <p:sp>
        <p:nvSpPr>
          <p:cNvPr id="32973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297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1777" name="幻灯片图像占位符 1"/>
          <p:cNvSpPr>
            <a:spLocks noGrp="1" noRot="1" noChangeAspect="1" noTextEdit="1"/>
          </p:cNvSpPr>
          <p:nvPr>
            <p:ph type="sldImg"/>
          </p:nvPr>
        </p:nvSpPr>
        <p:spPr>
          <a:ln>
            <a:miter/>
          </a:ln>
        </p:spPr>
      </p:sp>
      <p:sp>
        <p:nvSpPr>
          <p:cNvPr id="331778"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317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3825" name="幻灯片图像占位符 1"/>
          <p:cNvSpPr>
            <a:spLocks noGrp="1" noRot="1" noChangeAspect="1" noTextEdit="1"/>
          </p:cNvSpPr>
          <p:nvPr>
            <p:ph type="sldImg"/>
          </p:nvPr>
        </p:nvSpPr>
        <p:spPr>
          <a:ln>
            <a:miter/>
          </a:ln>
        </p:spPr>
      </p:sp>
      <p:sp>
        <p:nvSpPr>
          <p:cNvPr id="333826"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338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0689" name="幻灯片图像占位符 1"/>
          <p:cNvSpPr>
            <a:spLocks noGrp="1" noRot="1" noChangeAspect="1" noTextEdit="1"/>
          </p:cNvSpPr>
          <p:nvPr>
            <p:ph type="sldImg"/>
          </p:nvPr>
        </p:nvSpPr>
        <p:spPr>
          <a:ln>
            <a:miter/>
          </a:ln>
        </p:spPr>
      </p:sp>
      <p:sp>
        <p:nvSpPr>
          <p:cNvPr id="37069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706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0689" name="幻灯片图像占位符 1"/>
          <p:cNvSpPr>
            <a:spLocks noGrp="1" noRot="1" noChangeAspect="1" noTextEdit="1"/>
          </p:cNvSpPr>
          <p:nvPr>
            <p:ph type="sldImg"/>
          </p:nvPr>
        </p:nvSpPr>
        <p:spPr>
          <a:ln>
            <a:miter/>
          </a:ln>
        </p:spPr>
      </p:sp>
      <p:sp>
        <p:nvSpPr>
          <p:cNvPr id="370690"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706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3" name="幻灯片图像占位符 1"/>
          <p:cNvSpPr>
            <a:spLocks noGrp="1" noRot="1" noChangeAspect="1" noTextEdit="1"/>
          </p:cNvSpPr>
          <p:nvPr>
            <p:ph type="sldImg"/>
          </p:nvPr>
        </p:nvSpPr>
        <p:spPr>
          <a:ln>
            <a:miter/>
          </a:ln>
        </p:spPr>
      </p:sp>
      <p:sp>
        <p:nvSpPr>
          <p:cNvPr id="233474"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23347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eaLnBrk="1" hangingPunct="1"/>
            <a:fld id="{9A0DB2DC-4C9A-4742-B13C-FB6460FD3503}" type="slidenum">
              <a:rPr lang="en-US" altLang="en-US" sz="1200" dirty="0">
                <a:latin typeface="Calibri" panose="020F0502020204030204" pitchFamily="34" charset="0"/>
              </a:rPr>
            </a:fld>
            <a:endParaRPr lang="en-US"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base"/>
            <a:r>
              <a:rPr lang="zh-CN" altLang="en-US" strike="noStrike" noProof="1"/>
              <a:t>单击此处编辑母版标题样式</a:t>
            </a:r>
            <a:endParaRPr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base"/>
            <a:r>
              <a:rPr lang="zh-CN" altLang="en-US" strike="noStrike" noProof="1"/>
              <a:t>单击此处编辑母版副标题样式</a:t>
            </a:r>
            <a:endParaRPr lang="en-US" strike="noStrike" noProof="1"/>
          </a:p>
        </p:txBody>
      </p:sp>
      <p:sp>
        <p:nvSpPr>
          <p:cNvPr id="34"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63A6199A-005C-4D16-B015-8A4DCAE1731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28"/>
          <p:cNvSpPr>
            <a:spLocks noGrp="1"/>
          </p:cNvSpPr>
          <p:nvPr>
            <p:ph type="sldNum" sz="quarter" idx="4"/>
          </p:nvPr>
        </p:nvSpPr>
        <p:spPr bwMode="auto">
          <a:xfrm>
            <a:off x="1766888"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742569D-6F81-428A-8598-9B2C1A20039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337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80AEF28-669A-4B75-A078-262FE1EFF8E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439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59CA8DF-22F2-436E-8797-DBC4849A12D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541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DE94A0E-3F5D-42E3-99EB-8F20C809FA3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644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2E43C4E-EA5B-4616-8460-F59CBFB1B04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746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6F57BEA-3888-4BA7-81D0-7E6EF8FA8D4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849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1D73225-41AA-4AE6-90D9-32C8458357C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951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6EF54DA-0A5B-40DB-80CA-C4C4F988A86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053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5227D70-2005-4118-B135-B3B1284ED03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156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88E05DE-6BDB-4EA5-AC13-3F1A4DED418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258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1F9FFED-F3D5-4DA0-8366-82C552A71CB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7B60193-FAD9-4895-B80E-CA2FABC46AA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361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A89C308-E2F8-4366-8BAA-95BF9559B6B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463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CFF504C-30F7-4DA6-B731-BB7A9C2C566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565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C637F1E-33FE-4A40-93F3-FC2234C9A4F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668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DB97C32-FAF7-4129-B568-1544C20F3CC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770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FB896BF-405E-4C57-8163-6F061D1C6E1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873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C057339B-430B-4347-8117-E09A58D50E2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975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0B08E52-E264-4486-B4AA-F53CE411A06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2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07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0520048-A857-497C-93CC-E8993F12268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2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180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38C0A1E-7AB0-4F6C-AF25-C3604F14344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2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28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6652483-18AD-4D11-9184-70F679A7E84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FF889D78-72A8-473B-839A-3C836E51CF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2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38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0DBA058-D9C0-4622-8F5D-5F675884015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2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487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82CFBD1-F509-4297-B677-401194AA593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2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589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808C514-58C6-4849-9C7B-A03663ED0BF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2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692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3A137FC-FFD1-43C3-9013-1F0B0205E56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2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794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AD16272-AFEA-492F-A107-7C0844F37A9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6897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7CC416A-2E36-44CE-B3BD-C37554B8549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D779094D-ED23-4A0B-AC3F-6C36C830F93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base"/>
            <a:r>
              <a:rPr lang="zh-CN" altLang="en-US" strike="noStrike" noProof="1"/>
              <a:t>单击此处编辑母版标题样式</a:t>
            </a:r>
            <a:endParaRPr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base"/>
            <a:r>
              <a:rPr lang="zh-CN" altLang="en-US" strike="noStrike" noProof="1"/>
              <a:t>单击此处编辑母版副标题样式</a:t>
            </a:r>
            <a:endParaRPr lang="en-US" strike="noStrike" noProof="1"/>
          </a:p>
        </p:txBody>
      </p:sp>
      <p:sp>
        <p:nvSpPr>
          <p:cNvPr id="34"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63A6199A-005C-4D16-B015-8A4DCAE1731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28"/>
          <p:cNvSpPr>
            <a:spLocks noGrp="1"/>
          </p:cNvSpPr>
          <p:nvPr>
            <p:ph type="sldNum" sz="quarter" idx="4"/>
          </p:nvPr>
        </p:nvSpPr>
        <p:spPr bwMode="auto">
          <a:xfrm>
            <a:off x="1766888"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8" name="内容占位符 7"/>
          <p:cNvSpPr>
            <a:spLocks noGrp="1"/>
          </p:cNvSpPr>
          <p:nvPr>
            <p:ph sz="quarter" idx="1"/>
          </p:nvPr>
        </p:nvSpPr>
        <p:spPr>
          <a:xfrm>
            <a:off x="609600" y="1600200"/>
            <a:ext cx="9956800" cy="487375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1A005E9-FAF1-41EB-BAA6-AB51F9D5D8F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8"/>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矩形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8" name="椭圆 27"/>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直接连接符 32"/>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fontAlgn="base"/>
            <a:r>
              <a:rPr lang="zh-CN" altLang="en-US" strike="noStrike" noProof="1"/>
              <a:t>单击此处编辑母版文本样式</a:t>
            </a:r>
            <a:endParaRPr lang="zh-CN" altLang="en-US" strike="noStrike" noProof="1"/>
          </a:p>
        </p:txBody>
      </p:sp>
      <p:sp>
        <p:nvSpPr>
          <p:cNvPr id="34"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E287737-C4FC-4BFB-BC4E-8A1C61DC629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5"/>
          <p:cNvSpPr>
            <a:spLocks noGrp="1"/>
          </p:cNvSpPr>
          <p:nvPr>
            <p:ph type="sldNum" sz="quarter" idx="4"/>
          </p:nvPr>
        </p:nvSpPr>
        <p:spPr bwMode="auto">
          <a:xfrm>
            <a:off x="1787525"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741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93ECDEC-C59D-479F-9EC9-1F11D84EAFF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9" name="内容占位符 8"/>
          <p:cNvSpPr>
            <a:spLocks noGrp="1"/>
          </p:cNvSpPr>
          <p:nvPr>
            <p:ph sz="quarter" idx="1"/>
          </p:nvPr>
        </p:nvSpPr>
        <p:spPr>
          <a:xfrm>
            <a:off x="609600"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4"/>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6B88A1D-063A-4009-8AB6-1CEE87BF129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5"/>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lstStyle>
            <a:lvl1pPr>
              <a:defRPr/>
            </a:lvl1pPr>
          </a:lstStyle>
          <a:p>
            <a:pPr fontAlgn="base"/>
            <a:r>
              <a:rPr lang="zh-CN" altLang="en-US" strike="noStrike" noProof="1"/>
              <a:t>单击此处编辑母版标题样式</a:t>
            </a:r>
            <a:endParaRPr lang="en-US" strike="noStrike" noProof="1"/>
          </a:p>
        </p:txBody>
      </p:sp>
      <p:sp>
        <p:nvSpPr>
          <p:cNvPr id="11" name="内容占位符 10"/>
          <p:cNvSpPr>
            <a:spLocks noGrp="1"/>
          </p:cNvSpPr>
          <p:nvPr>
            <p:ph sz="quarter" idx="2"/>
          </p:nvPr>
        </p:nvSpPr>
        <p:spPr>
          <a:xfrm>
            <a:off x="6096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5" name="日期占位符 6"/>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B70A16F-7A00-4DE9-ABC2-A740F3310C4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1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15"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B60282E-7A33-407E-81CF-A7EE3E815DAD}"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2CF4E95-DF76-46B1-BCCF-E0C26A30E26A}" type="datetimeFigureOut">
              <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en-US" strike="noStrike" noProof="1" dirty="0">
                <a:latin typeface="Calibri" panose="020F0502020204030204" pitchFamily="34" charset="0"/>
                <a:ea typeface="宋体" panose="02010600030101010101" pitchFamily="2" charset="-122"/>
                <a:cs typeface="+mn-cs"/>
              </a:rPr>
            </a:fld>
            <a:endParaRPr lang="en-US" altLang="en-US" strike="noStrike" noProof="1"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7156"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177157"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7159"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椭圆 23"/>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lstStyle>
            <a:lvl1pPr algn="l">
              <a:buNone/>
              <a:defRPr sz="2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fontAlgn="base"/>
            <a:r>
              <a:rPr lang="zh-CN" altLang="en-US" strike="noStrike" noProof="1"/>
              <a:t>单击此处编辑母版文本样式</a:t>
            </a:r>
            <a:endParaRPr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25"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168E60A-8E74-455D-B82B-F26FA9C52BE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21"/>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椭圆 16"/>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78180"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19" name="矩形 18"/>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8182"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1" name="直接连接符 20"/>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8184"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lstStyle>
            <a:lvl1pPr algn="l">
              <a:buNone/>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600"/>
              </a:spcBef>
              <a:spcAft>
                <a:spcPct val="0"/>
              </a:spcAft>
              <a:buClr>
                <a:schemeClr val="accent1"/>
              </a:buClr>
              <a:buSzPct val="70000"/>
              <a:buFont typeface="Wingdings" panose="05000000000000000000" pitchFamily="2" charset="2"/>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fontAlgn="base"/>
            <a:r>
              <a:rPr lang="zh-CN" altLang="en-US" strike="noStrike" noProof="1"/>
              <a:t>单击此处编辑母版文本样式</a:t>
            </a:r>
            <a:endParaRPr lang="zh-CN" altLang="en-US" strike="noStrike" noProof="1"/>
          </a:p>
        </p:txBody>
      </p:sp>
      <p:sp>
        <p:nvSpPr>
          <p:cNvPr id="25"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3049053-5C5B-4256-AD82-FB8A163EE0F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17"/>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742569D-6F81-428A-8598-9B2C1A20039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7B60193-FAD9-4895-B80E-CA2FABC46AA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FF889D78-72A8-473B-839A-3C836E51CF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125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93ECDEC-C59D-479F-9EC9-1F11D84EAFF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8441" name="图片 5"/>
          <p:cNvPicPr>
            <a:picLocks noChangeAspect="1"/>
          </p:cNvPicPr>
          <p:nvPr userDrawn="1"/>
        </p:nvPicPr>
        <p:blipFill>
          <a:blip r:embed="rId3"/>
          <a:srcRect l="7599" t="18021" r="9499" b="15305"/>
          <a:stretch>
            <a:fillRect/>
          </a:stretch>
        </p:blipFill>
        <p:spPr>
          <a:xfrm>
            <a:off x="0" y="0"/>
            <a:ext cx="12192000" cy="6858000"/>
          </a:xfrm>
          <a:prstGeom prst="rect">
            <a:avLst/>
          </a:prstGeom>
          <a:noFill/>
          <a:ln w="9525">
            <a:noFill/>
          </a:ln>
        </p:spPr>
      </p:pic>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737E2E2-E5BB-4A76-A3F9-72284BB14B8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82281" name="图片 5"/>
          <p:cNvPicPr>
            <a:picLocks noChangeAspect="1"/>
          </p:cNvPicPr>
          <p:nvPr userDrawn="1"/>
        </p:nvPicPr>
        <p:blipFill>
          <a:blip r:embed="rId3"/>
          <a:srcRect l="7599" t="18021" r="9499" b="15305"/>
          <a:stretch>
            <a:fillRect/>
          </a:stretch>
        </p:blipFill>
        <p:spPr>
          <a:xfrm>
            <a:off x="0" y="0"/>
            <a:ext cx="12192000" cy="6858000"/>
          </a:xfrm>
          <a:prstGeom prst="rect">
            <a:avLst/>
          </a:prstGeom>
          <a:noFill/>
          <a:ln w="9525">
            <a:noFill/>
          </a:ln>
        </p:spPr>
      </p:pic>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737E2E2-E5BB-4A76-A3F9-72284BB14B8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330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5FA9B8D-8E84-42E8-AEE2-E944C2CE1A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433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1DEDE22-8A8E-4422-8F37-C9B5CB038F2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535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08A1601-F84C-4503-8922-3071F629257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63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A31042F-F7BC-4DD5-833E-A2EFFB99D84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740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6F8229D-2A44-408A-BB4C-225D510D9A3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84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4C64019-2F59-48ED-93C6-58849128636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94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F8DC219-68BE-4B10-873B-4B77AAA3CC6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047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66E452D-B1BC-4F99-824C-BDFF8819EA8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1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149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61E3F1B-D76A-4264-BE62-41138FC1052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46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5FA9B8D-8E84-42E8-AEE2-E944C2CE1A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1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252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4E3E6E2-03FF-429D-AED7-C164C765CE0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354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1F1FBB1-50A7-4017-A132-E258B45C7B2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1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457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AE0B5C1-A0A6-4766-BC94-6C30966AB7D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559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5964050-053E-4BDF-90F3-28C16F6752C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661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199B1A1-9EC5-4D39-9C7C-C2799DB33FD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764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71AA9B1-D395-47B5-A0AD-1677F5118AA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866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C07671C3-CE4C-409A-BAA5-F8488524486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1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969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9D1868A-598F-40B7-AF6A-494D663E7B9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1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071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0EB2356-0197-474C-9881-068450C038D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2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173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7A8045E-CCFB-4FC9-B333-30F3904741B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49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1DEDE22-8A8E-4422-8F37-C9B5CB038F2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2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276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BBBBAEE-483B-4CA9-8002-B693624CFAA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2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378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F5D9F6F-B592-4D5E-9A04-A5E9ABCBCA8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2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481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13EA9F9-65D7-46E9-9540-B2DE9781048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2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583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538BAC7-8CA0-45D2-8BFB-F08DA87ED3E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2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685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140FD35-7834-4EE3-BBF0-3E126F4FDE6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2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788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93A01EC-A4A0-4192-91AD-B55F68507A5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890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C84D8B4-31B5-4219-B45C-62C4268ABB0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2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993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84CDEC2-B6D5-4F64-A8D4-C24AB9CB86A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FF889D78-72A8-473B-839A-3C836E51CF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base"/>
            <a:r>
              <a:rPr lang="zh-CN" altLang="en-US" strike="noStrike" noProof="1"/>
              <a:t>单击此处编辑母版标题样式</a:t>
            </a:r>
            <a:endParaRPr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base"/>
            <a:r>
              <a:rPr lang="zh-CN" altLang="en-US" strike="noStrike" noProof="1"/>
              <a:t>单击此处编辑母版副标题样式</a:t>
            </a:r>
            <a:endParaRPr lang="en-US" strike="noStrike" noProof="1"/>
          </a:p>
        </p:txBody>
      </p:sp>
      <p:sp>
        <p:nvSpPr>
          <p:cNvPr id="34"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EF01C14-A092-4FE7-AFAD-AA4BA0D2C20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28"/>
          <p:cNvSpPr>
            <a:spLocks noGrp="1"/>
          </p:cNvSpPr>
          <p:nvPr>
            <p:ph type="sldNum" sz="quarter" idx="4"/>
          </p:nvPr>
        </p:nvSpPr>
        <p:spPr bwMode="auto">
          <a:xfrm>
            <a:off x="1766888"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151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08A1601-F84C-4503-8922-3071F629257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8" name="内容占位符 7"/>
          <p:cNvSpPr>
            <a:spLocks noGrp="1"/>
          </p:cNvSpPr>
          <p:nvPr>
            <p:ph sz="quarter" idx="1"/>
          </p:nvPr>
        </p:nvSpPr>
        <p:spPr>
          <a:xfrm>
            <a:off x="609600" y="1600200"/>
            <a:ext cx="9956800" cy="487375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2E88E29-1946-4A08-9A80-BF793BB0CCE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8"/>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矩形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8" name="椭圆 27"/>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直接连接符 32"/>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fontAlgn="base"/>
            <a:r>
              <a:rPr lang="zh-CN" altLang="en-US" strike="noStrike" noProof="1"/>
              <a:t>单击此处编辑母版文本样式</a:t>
            </a:r>
            <a:endParaRPr lang="zh-CN" altLang="en-US" strike="noStrike" noProof="1"/>
          </a:p>
        </p:txBody>
      </p:sp>
      <p:sp>
        <p:nvSpPr>
          <p:cNvPr id="34"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61AE62F-F429-493D-B568-1785F826A00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5"/>
          <p:cNvSpPr>
            <a:spLocks noGrp="1"/>
          </p:cNvSpPr>
          <p:nvPr>
            <p:ph type="sldNum" sz="quarter" idx="4"/>
          </p:nvPr>
        </p:nvSpPr>
        <p:spPr bwMode="auto">
          <a:xfrm>
            <a:off x="1787525"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9" name="内容占位符 8"/>
          <p:cNvSpPr>
            <a:spLocks noGrp="1"/>
          </p:cNvSpPr>
          <p:nvPr>
            <p:ph sz="quarter" idx="1"/>
          </p:nvPr>
        </p:nvSpPr>
        <p:spPr>
          <a:xfrm>
            <a:off x="609600"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4"/>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3D685C3-705F-4FFA-88AD-E8EFB5FDCBF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5"/>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lstStyle>
            <a:lvl1pPr>
              <a:defRPr/>
            </a:lvl1pPr>
          </a:lstStyle>
          <a:p>
            <a:pPr fontAlgn="base"/>
            <a:r>
              <a:rPr lang="zh-CN" altLang="en-US" strike="noStrike" noProof="1"/>
              <a:t>单击此处编辑母版标题样式</a:t>
            </a:r>
            <a:endParaRPr lang="en-US" strike="noStrike" noProof="1"/>
          </a:p>
        </p:txBody>
      </p:sp>
      <p:sp>
        <p:nvSpPr>
          <p:cNvPr id="11" name="内容占位符 10"/>
          <p:cNvSpPr>
            <a:spLocks noGrp="1"/>
          </p:cNvSpPr>
          <p:nvPr>
            <p:ph sz="quarter" idx="2"/>
          </p:nvPr>
        </p:nvSpPr>
        <p:spPr>
          <a:xfrm>
            <a:off x="6096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5" name="日期占位符 6"/>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444159A-2E19-4E4F-BC22-A3DD5AE5F9E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1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15"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F34097C-57DD-4AFD-BD6B-4C8EE34E290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F86C105-73A5-4085-86DA-56A13054798C}" type="datetimeFigureOut">
              <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en-US" strike="noStrike" noProof="1" dirty="0">
                <a:latin typeface="Calibri" panose="020F0502020204030204" pitchFamily="34" charset="0"/>
                <a:ea typeface="宋体" panose="02010600030101010101" pitchFamily="2" charset="-122"/>
                <a:cs typeface="+mn-cs"/>
              </a:rPr>
            </a:fld>
            <a:endParaRPr lang="en-US" altLang="en-US" strike="noStrike" noProof="1"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4276"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54277"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4279"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椭圆 23"/>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lstStyle>
            <a:lvl1pPr algn="l">
              <a:buNone/>
              <a:defRPr sz="2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fontAlgn="base"/>
            <a:r>
              <a:rPr lang="zh-CN" altLang="en-US" strike="noStrike" noProof="1"/>
              <a:t>单击此处编辑母版文本样式</a:t>
            </a:r>
            <a:endParaRPr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25"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6C6A746-2199-4099-AEB4-4DB237C5723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21"/>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椭圆 16"/>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55300"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19" name="矩形 18"/>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5302"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1" name="直接连接符 20"/>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5304"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lstStyle>
            <a:lvl1pPr algn="l">
              <a:buNone/>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600"/>
              </a:spcBef>
              <a:spcAft>
                <a:spcPct val="0"/>
              </a:spcAft>
              <a:buClr>
                <a:schemeClr val="accent1"/>
              </a:buClr>
              <a:buSzPct val="70000"/>
              <a:buFont typeface="Wingdings" panose="05000000000000000000" pitchFamily="2" charset="2"/>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fontAlgn="base"/>
            <a:r>
              <a:rPr lang="zh-CN" altLang="en-US" strike="noStrike" noProof="1"/>
              <a:t>单击此处编辑母版文本样式</a:t>
            </a:r>
            <a:endParaRPr lang="zh-CN" altLang="en-US" strike="noStrike" noProof="1"/>
          </a:p>
        </p:txBody>
      </p:sp>
      <p:sp>
        <p:nvSpPr>
          <p:cNvPr id="25"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E8C88A2-C356-42CC-AEF3-13B718ED4D5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17"/>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F3BAF31-CDE0-4C46-9561-0F8ED5508CF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E0A37C5-01A4-4620-B086-390E8B33266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253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A31042F-F7BC-4DD5-833E-A2EFFB99D84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8A5A771B-4964-4C26-B661-22B8CD1B83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583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4BC0DBF-5401-482F-91D9-354A9E14A02D}"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9401" name="图片 5"/>
          <p:cNvPicPr>
            <a:picLocks noChangeAspect="1"/>
          </p:cNvPicPr>
          <p:nvPr userDrawn="1"/>
        </p:nvPicPr>
        <p:blipFill>
          <a:blip r:embed="rId3"/>
          <a:srcRect l="7599" t="18021" r="9499" b="15305"/>
          <a:stretch>
            <a:fillRect/>
          </a:stretch>
        </p:blipFill>
        <p:spPr>
          <a:xfrm>
            <a:off x="0" y="0"/>
            <a:ext cx="12192000" cy="6858000"/>
          </a:xfrm>
          <a:prstGeom prst="rect">
            <a:avLst/>
          </a:prstGeom>
          <a:noFill/>
          <a:ln w="9525">
            <a:noFill/>
          </a:ln>
        </p:spPr>
      </p:pic>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A2E2A9B-BBBC-4931-B42D-F274DDB96E3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04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F355CA5-1F79-4676-8215-54F0CB9561E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14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586270E-E80A-48C7-8022-2A46427A054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247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03AA334-539A-4F50-B765-1446A2180BC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349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EDFCAB0-9392-4AC7-B69D-E2F58469097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452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734411D-0311-4DF6-B632-CC955EA5758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554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3EBC8D8-B791-4AD1-9FD0-D9C7E8332B6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657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D60AE55-D278-4A2E-93F7-5F068C8D01D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356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6F8229D-2A44-408A-BB4C-225D510D9A3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759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CE6B4D8-989C-46E2-98F8-E774F3A17B9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1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861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0256379-B44C-4756-BCDA-BE12291AD33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1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964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3A4458E-DA95-48AB-9C4F-A1625C05E23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1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066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CB1125FA-E96B-4723-A916-19EF2F831C5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1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169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44514D5-826B-432B-9524-DC5B5FA3AC9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271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FDA9849-4AF6-4741-A168-B63FBFA43C4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1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373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C5A8881-F0FA-4E64-8637-BF06954CC79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1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476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B7F1879-0FAB-445B-A9A8-8A316D73B8E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1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578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D9EB24D-CA28-426B-BED9-70D6CEF00A1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1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681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51559A9-5145-473F-84A9-90C69A27D81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8" name="内容占位符 7"/>
          <p:cNvSpPr>
            <a:spLocks noGrp="1"/>
          </p:cNvSpPr>
          <p:nvPr>
            <p:ph sz="quarter" idx="1"/>
          </p:nvPr>
        </p:nvSpPr>
        <p:spPr>
          <a:xfrm>
            <a:off x="609600" y="1600200"/>
            <a:ext cx="9956800" cy="487375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1A005E9-FAF1-41EB-BAA6-AB51F9D5D8F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8"/>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458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4C64019-2F59-48ED-93C6-58849128636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1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783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CD2C4E8-8E72-4EDC-9D12-16279ABB588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2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885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00A61B2-E69D-4F24-9E9C-3D0CB2DF735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2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988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F7D5B61-856C-4EDD-8F62-16434A5DFE7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2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090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979BFA1-A59C-42CD-A28F-41C6E83D26E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2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193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066158D-5FDC-4AC8-8C12-61164573A39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2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295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0F174A8-CABC-4FCC-B27E-2127386623DD}"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2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39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353EBA8-742D-470B-BAE8-7B410AAC193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2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500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D776893-9826-48BC-80CE-9739C4644D1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2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60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FE44834-976B-468C-884A-ECCD47B2AB9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2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70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3D69618-EABF-49B9-B3AA-3BB63F953A7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561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F8DC219-68BE-4B10-873B-4B77AAA3CC6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8A5A771B-4964-4C26-B661-22B8CD1B83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663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66E452D-B1BC-4F99-824C-BDFF8819EA8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765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61E3F1B-D76A-4264-BE62-41138FC1052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868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4E3E6E2-03FF-429D-AED7-C164C765CE0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970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1F1FBB1-50A7-4017-A132-E258B45C7B2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073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AE0B5C1-A0A6-4766-BC94-6C30966AB7D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175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5964050-053E-4BDF-90F3-28C16F6752C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27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199B1A1-9EC5-4D39-9C7C-C2799DB33FD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380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71AA9B1-D395-47B5-A0AD-1677F5118AA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矩形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8" name="椭圆 27"/>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直接连接符 32"/>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fontAlgn="base"/>
            <a:r>
              <a:rPr lang="zh-CN" altLang="en-US" strike="noStrike" noProof="1"/>
              <a:t>单击此处编辑母版文本样式</a:t>
            </a:r>
            <a:endParaRPr lang="zh-CN" altLang="en-US" strike="noStrike" noProof="1"/>
          </a:p>
        </p:txBody>
      </p:sp>
      <p:sp>
        <p:nvSpPr>
          <p:cNvPr id="34"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E287737-C4FC-4BFB-BC4E-8A1C61DC629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5"/>
          <p:cNvSpPr>
            <a:spLocks noGrp="1"/>
          </p:cNvSpPr>
          <p:nvPr>
            <p:ph type="sldNum" sz="quarter" idx="4"/>
          </p:nvPr>
        </p:nvSpPr>
        <p:spPr bwMode="auto">
          <a:xfrm>
            <a:off x="1787525"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48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C07671C3-CE4C-409A-BAA5-F8488524486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58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9D1868A-598F-40B7-AF6A-494D663E7B9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687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0EB2356-0197-474C-9881-068450C038D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789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7A8045E-CCFB-4FC9-B333-30F3904741B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892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BBBBAEE-483B-4CA9-8002-B693624CFAA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994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F5D9F6F-B592-4D5E-9A04-A5E9ABCBCA8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097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13EA9F9-65D7-46E9-9540-B2DE9781048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199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538BAC7-8CA0-45D2-8BFB-F08DA87ED3E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301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140FD35-7834-4EE3-BBF0-3E126F4FDE6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404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93A01EC-A4A0-4192-91AD-B55F68507A5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9" name="内容占位符 8"/>
          <p:cNvSpPr>
            <a:spLocks noGrp="1"/>
          </p:cNvSpPr>
          <p:nvPr>
            <p:ph sz="quarter" idx="1"/>
          </p:nvPr>
        </p:nvSpPr>
        <p:spPr>
          <a:xfrm>
            <a:off x="609600"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4"/>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6B88A1D-063A-4009-8AB6-1CEE87BF129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5"/>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506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C84D8B4-31B5-4219-B45C-62C4268ABB0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609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84CDEC2-B6D5-4F64-A8D4-C24AB9CB86A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FF889D78-72A8-473B-839A-3C836E51CF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base"/>
            <a:r>
              <a:rPr lang="zh-CN" altLang="en-US" strike="noStrike" noProof="1"/>
              <a:t>单击此处编辑母版标题样式</a:t>
            </a:r>
            <a:endParaRPr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base"/>
            <a:r>
              <a:rPr lang="zh-CN" altLang="en-US" strike="noStrike" noProof="1"/>
              <a:t>单击此处编辑母版副标题样式</a:t>
            </a:r>
            <a:endParaRPr lang="en-US" strike="noStrike" noProof="1"/>
          </a:p>
        </p:txBody>
      </p:sp>
      <p:sp>
        <p:nvSpPr>
          <p:cNvPr id="34"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EF01C14-A092-4FE7-AFAD-AA4BA0D2C20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28"/>
          <p:cNvSpPr>
            <a:spLocks noGrp="1"/>
          </p:cNvSpPr>
          <p:nvPr>
            <p:ph type="sldNum" sz="quarter" idx="4"/>
          </p:nvPr>
        </p:nvSpPr>
        <p:spPr bwMode="auto">
          <a:xfrm>
            <a:off x="1766888"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8" name="内容占位符 7"/>
          <p:cNvSpPr>
            <a:spLocks noGrp="1"/>
          </p:cNvSpPr>
          <p:nvPr>
            <p:ph sz="quarter" idx="1"/>
          </p:nvPr>
        </p:nvSpPr>
        <p:spPr>
          <a:xfrm>
            <a:off x="609600" y="1600200"/>
            <a:ext cx="9956800" cy="487375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2E88E29-1946-4A08-9A80-BF793BB0CCE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8"/>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矩形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8" name="椭圆 27"/>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直接连接符 32"/>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fontAlgn="base"/>
            <a:r>
              <a:rPr lang="zh-CN" altLang="en-US" strike="noStrike" noProof="1"/>
              <a:t>单击此处编辑母版文本样式</a:t>
            </a:r>
            <a:endParaRPr lang="zh-CN" altLang="en-US" strike="noStrike" noProof="1"/>
          </a:p>
        </p:txBody>
      </p:sp>
      <p:sp>
        <p:nvSpPr>
          <p:cNvPr id="34"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61AE62F-F429-493D-B568-1785F826A00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5"/>
          <p:cNvSpPr>
            <a:spLocks noGrp="1"/>
          </p:cNvSpPr>
          <p:nvPr>
            <p:ph type="sldNum" sz="quarter" idx="4"/>
          </p:nvPr>
        </p:nvSpPr>
        <p:spPr bwMode="auto">
          <a:xfrm>
            <a:off x="1787525"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9" name="内容占位符 8"/>
          <p:cNvSpPr>
            <a:spLocks noGrp="1"/>
          </p:cNvSpPr>
          <p:nvPr>
            <p:ph sz="quarter" idx="1"/>
          </p:nvPr>
        </p:nvSpPr>
        <p:spPr>
          <a:xfrm>
            <a:off x="609600"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4"/>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3D685C3-705F-4FFA-88AD-E8EFB5FDCBF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5"/>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lstStyle>
            <a:lvl1pPr>
              <a:defRPr/>
            </a:lvl1pPr>
          </a:lstStyle>
          <a:p>
            <a:pPr fontAlgn="base"/>
            <a:r>
              <a:rPr lang="zh-CN" altLang="en-US" strike="noStrike" noProof="1"/>
              <a:t>单击此处编辑母版标题样式</a:t>
            </a:r>
            <a:endParaRPr lang="en-US" strike="noStrike" noProof="1"/>
          </a:p>
        </p:txBody>
      </p:sp>
      <p:sp>
        <p:nvSpPr>
          <p:cNvPr id="11" name="内容占位符 10"/>
          <p:cNvSpPr>
            <a:spLocks noGrp="1"/>
          </p:cNvSpPr>
          <p:nvPr>
            <p:ph sz="quarter" idx="2"/>
          </p:nvPr>
        </p:nvSpPr>
        <p:spPr>
          <a:xfrm>
            <a:off x="6096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5" name="日期占位符 6"/>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444159A-2E19-4E4F-BC22-A3DD5AE5F9E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1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15"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F34097C-57DD-4AFD-BD6B-4C8EE34E290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F86C105-73A5-4085-86DA-56A13054798C}" type="datetimeFigureOut">
              <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en-US" strike="noStrike" noProof="1" dirty="0">
                <a:latin typeface="Calibri" panose="020F0502020204030204" pitchFamily="34" charset="0"/>
                <a:ea typeface="宋体" panose="02010600030101010101" pitchFamily="2" charset="-122"/>
                <a:cs typeface="+mn-cs"/>
              </a:rPr>
            </a:fld>
            <a:endParaRPr lang="en-US"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lstStyle>
            <a:lvl1pPr>
              <a:defRPr/>
            </a:lvl1pPr>
          </a:lstStyle>
          <a:p>
            <a:pPr fontAlgn="base"/>
            <a:r>
              <a:rPr lang="zh-CN" altLang="en-US" strike="noStrike" noProof="1"/>
              <a:t>单击此处编辑母版标题样式</a:t>
            </a:r>
            <a:endParaRPr lang="en-US" strike="noStrike" noProof="1"/>
          </a:p>
        </p:txBody>
      </p:sp>
      <p:sp>
        <p:nvSpPr>
          <p:cNvPr id="11" name="内容占位符 10"/>
          <p:cNvSpPr>
            <a:spLocks noGrp="1"/>
          </p:cNvSpPr>
          <p:nvPr>
            <p:ph sz="quarter" idx="2"/>
          </p:nvPr>
        </p:nvSpPr>
        <p:spPr>
          <a:xfrm>
            <a:off x="6096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5" name="日期占位符 6"/>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B70A16F-7A00-4DE9-ABC2-A740F3310C4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1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4276"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54277"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4279"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椭圆 23"/>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lstStyle>
            <a:lvl1pPr algn="l">
              <a:buNone/>
              <a:defRPr sz="2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fontAlgn="base"/>
            <a:r>
              <a:rPr lang="zh-CN" altLang="en-US" strike="noStrike" noProof="1"/>
              <a:t>单击此处编辑母版文本样式</a:t>
            </a:r>
            <a:endParaRPr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25"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6C6A746-2199-4099-AEB4-4DB237C5723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21"/>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椭圆 16"/>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55300"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19" name="矩形 18"/>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5302"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1" name="直接连接符 20"/>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5304"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lstStyle>
            <a:lvl1pPr algn="l">
              <a:buNone/>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600"/>
              </a:spcBef>
              <a:spcAft>
                <a:spcPct val="0"/>
              </a:spcAft>
              <a:buClr>
                <a:schemeClr val="accent1"/>
              </a:buClr>
              <a:buSzPct val="70000"/>
              <a:buFont typeface="Wingdings" panose="05000000000000000000" pitchFamily="2" charset="2"/>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fontAlgn="base"/>
            <a:r>
              <a:rPr lang="zh-CN" altLang="en-US" strike="noStrike" noProof="1"/>
              <a:t>单击此处编辑母版文本样式</a:t>
            </a:r>
            <a:endParaRPr lang="zh-CN" altLang="en-US" strike="noStrike" noProof="1"/>
          </a:p>
        </p:txBody>
      </p:sp>
      <p:sp>
        <p:nvSpPr>
          <p:cNvPr id="25"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E8C88A2-C356-42CC-AEF3-13B718ED4D5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17"/>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F3BAF31-CDE0-4C46-9561-0F8ED5508CF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E0A37C5-01A4-4620-B086-390E8B33266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8A5A771B-4964-4C26-B661-22B8CD1B83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583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4BC0DBF-5401-482F-91D9-354A9E14A02D}"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9401" name="图片 5"/>
          <p:cNvPicPr>
            <a:picLocks noChangeAspect="1"/>
          </p:cNvPicPr>
          <p:nvPr userDrawn="1"/>
        </p:nvPicPr>
        <p:blipFill>
          <a:blip r:embed="rId3"/>
          <a:srcRect l="7599" t="18021" r="9499" b="15305"/>
          <a:stretch>
            <a:fillRect/>
          </a:stretch>
        </p:blipFill>
        <p:spPr>
          <a:xfrm>
            <a:off x="0" y="0"/>
            <a:ext cx="12192000" cy="6858000"/>
          </a:xfrm>
          <a:prstGeom prst="rect">
            <a:avLst/>
          </a:prstGeom>
          <a:noFill/>
          <a:ln w="9525">
            <a:noFill/>
          </a:ln>
        </p:spPr>
      </p:pic>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AA2E2A9B-BBBC-4931-B42D-F274DDB96E32}"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04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F355CA5-1F79-4676-8215-54F0CB9561E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14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586270E-E80A-48C7-8022-2A46427A054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247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503AA334-539A-4F50-B765-1446A2180BC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15"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B60282E-7A33-407E-81CF-A7EE3E815DAD}"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349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EDFCAB0-9392-4AC7-B69D-E2F58469097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452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B734411D-0311-4DF6-B632-CC955EA5758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554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3EBC8D8-B791-4AD1-9FD0-D9C7E8332B6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657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D60AE55-D278-4A2E-93F7-5F068C8D01D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759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CE6B4D8-989C-46E2-98F8-E774F3A17B9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861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0256379-B44C-4756-BCDA-BE12291AD33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6964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3A4458E-DA95-48AB-9C4F-A1625C05E23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066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CB1125FA-E96B-4723-A916-19EF2F831C5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169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44514D5-826B-432B-9524-DC5B5FA3AC9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271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FDA9849-4AF6-4741-A168-B63FBFA43C4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2CF4E95-DF76-46B1-BCCF-E0C26A30E26A}" type="datetimeFigureOut">
              <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en-US" strike="noStrike" noProof="1" dirty="0">
                <a:latin typeface="Calibri" panose="020F0502020204030204" pitchFamily="34" charset="0"/>
                <a:ea typeface="宋体" panose="02010600030101010101" pitchFamily="2" charset="-122"/>
                <a:cs typeface="+mn-cs"/>
              </a:rPr>
            </a:fld>
            <a:endParaRPr lang="en-US" altLang="en-US" strike="noStrike" noProof="1"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373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C5A8881-F0FA-4E64-8637-BF06954CC79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476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B7F1879-0FAB-445B-A9A8-8A316D73B8E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578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D9EB24D-CA28-426B-BED9-70D6CEF00A1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681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51559A9-5145-473F-84A9-90C69A27D81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9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783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CD2C4E8-8E72-4EDC-9D12-16279ABB588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0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885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00A61B2-E69D-4F24-9E9C-3D0CB2DF735F}"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7988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F7D5B61-856C-4EDD-8F62-16434A5DFE78}"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090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3979BFA1-A59C-42CD-A28F-41C6E83D26E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3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193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066158D-5FDC-4AC8-8C12-61164573A39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4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2954"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0F174A8-CABC-4FCC-B27E-2127386623DD}"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6"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13317"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319"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椭圆 23"/>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lstStyle>
            <a:lvl1pPr algn="l">
              <a:buNone/>
              <a:defRPr sz="2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fontAlgn="base"/>
            <a:r>
              <a:rPr lang="zh-CN" altLang="en-US" strike="noStrike" noProof="1"/>
              <a:t>单击此处编辑母版文本样式</a:t>
            </a:r>
            <a:endParaRPr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25"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2168E60A-8E74-455D-B82B-F26FA9C52BE7}"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21"/>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5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397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353EBA8-742D-470B-BAE8-7B410AAC193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6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5002"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D776893-9826-48BC-80CE-9739C4644D1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7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602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FE44834-976B-468C-884A-ECCD47B2AB94}"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8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87050"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03D69618-EABF-49B9-B3AA-3BB63F953A7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8A5A771B-4964-4C26-B661-22B8CD1B83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base"/>
            <a:r>
              <a:rPr lang="zh-CN" altLang="en-US" strike="noStrike" noProof="1"/>
              <a:t>单击此处编辑母版标题样式</a:t>
            </a:r>
            <a:endParaRPr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base"/>
            <a:r>
              <a:rPr lang="zh-CN" altLang="en-US" strike="noStrike" noProof="1"/>
              <a:t>单击此处编辑母版副标题样式</a:t>
            </a:r>
            <a:endParaRPr lang="en-US" strike="noStrike" noProof="1"/>
          </a:p>
        </p:txBody>
      </p:sp>
      <p:sp>
        <p:nvSpPr>
          <p:cNvPr id="34"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9459AC2-B1F7-4AF0-92D4-62690A9FAF2E}"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28"/>
          <p:cNvSpPr>
            <a:spLocks noGrp="1"/>
          </p:cNvSpPr>
          <p:nvPr>
            <p:ph type="sldNum" sz="quarter" idx="4"/>
          </p:nvPr>
        </p:nvSpPr>
        <p:spPr bwMode="auto">
          <a:xfrm>
            <a:off x="1766888"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8" name="内容占位符 7"/>
          <p:cNvSpPr>
            <a:spLocks noGrp="1"/>
          </p:cNvSpPr>
          <p:nvPr>
            <p:ph sz="quarter" idx="1"/>
          </p:nvPr>
        </p:nvSpPr>
        <p:spPr>
          <a:xfrm>
            <a:off x="609600" y="1600200"/>
            <a:ext cx="9956800" cy="487375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95D7FD4-9B0D-4A33-8344-469068DA3CF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8"/>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矩形 14"/>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直接连接符 19"/>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1" name="直接连接符 2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矩形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8" name="椭圆 27"/>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直接连接符 32"/>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fontAlgn="base"/>
            <a:r>
              <a:rPr lang="zh-CN" altLang="en-US" strike="noStrike" noProof="1"/>
              <a:t>单击此处编辑母版文本样式</a:t>
            </a:r>
            <a:endParaRPr lang="zh-CN" altLang="en-US" strike="noStrike" noProof="1"/>
          </a:p>
        </p:txBody>
      </p:sp>
      <p:sp>
        <p:nvSpPr>
          <p:cNvPr id="34"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546CE30-59A1-424E-B00B-3EFBE06685F0}"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5"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灯片编号占位符 5"/>
          <p:cNvSpPr>
            <a:spLocks noGrp="1"/>
          </p:cNvSpPr>
          <p:nvPr>
            <p:ph type="sldNum" sz="quarter" idx="4"/>
          </p:nvPr>
        </p:nvSpPr>
        <p:spPr bwMode="auto">
          <a:xfrm>
            <a:off x="1787525" y="4929188"/>
            <a:ext cx="812800" cy="517525"/>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9" name="内容占位符 8"/>
          <p:cNvSpPr>
            <a:spLocks noGrp="1"/>
          </p:cNvSpPr>
          <p:nvPr>
            <p:ph sz="quarter" idx="1"/>
          </p:nvPr>
        </p:nvSpPr>
        <p:spPr>
          <a:xfrm>
            <a:off x="609600"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4"/>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C70BC651-9AD1-4082-95C8-7AD9AE368E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5"/>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lstStyle>
            <a:lvl1pPr>
              <a:defRPr/>
            </a:lvl1pPr>
          </a:lstStyle>
          <a:p>
            <a:pPr fontAlgn="base"/>
            <a:r>
              <a:rPr lang="zh-CN" altLang="en-US" strike="noStrike" noProof="1"/>
              <a:t>单击此处编辑母版标题样式</a:t>
            </a:r>
            <a:endParaRPr lang="en-US" strike="noStrike" noProof="1"/>
          </a:p>
        </p:txBody>
      </p:sp>
      <p:sp>
        <p:nvSpPr>
          <p:cNvPr id="11" name="内容占位符 10"/>
          <p:cNvSpPr>
            <a:spLocks noGrp="1"/>
          </p:cNvSpPr>
          <p:nvPr>
            <p:ph sz="quarter" idx="2"/>
          </p:nvPr>
        </p:nvSpPr>
        <p:spPr>
          <a:xfrm>
            <a:off x="6096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fontAlgn="base"/>
            <a:r>
              <a:rPr lang="zh-CN" altLang="en-US" strike="noStrike" noProof="1"/>
              <a:t>单击此处编辑母版文本样式</a:t>
            </a:r>
            <a:endParaRPr lang="zh-CN" altLang="en-US" strike="noStrike" noProof="1"/>
          </a:p>
        </p:txBody>
      </p:sp>
      <p:sp>
        <p:nvSpPr>
          <p:cNvPr id="15" name="日期占位符 6"/>
          <p:cNvSpPr>
            <a:spLocks noGrp="1"/>
          </p:cNvSpPr>
          <p:nvPr>
            <p:ph type="dt" sz="half" idx="1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6568A5E5-BE8C-4319-B77B-8FA524B1A41C}"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1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椭圆 16"/>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4340"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19" name="矩形 18"/>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4342"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1" name="直接连接符 20"/>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4344"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lstStyle>
            <a:lvl1pPr algn="l">
              <a:buNone/>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600"/>
              </a:spcBef>
              <a:spcAft>
                <a:spcPct val="0"/>
              </a:spcAft>
              <a:buClr>
                <a:schemeClr val="accent1"/>
              </a:buClr>
              <a:buSzPct val="70000"/>
              <a:buFont typeface="Wingdings" panose="05000000000000000000" pitchFamily="2" charset="2"/>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fontAlgn="base"/>
            <a:r>
              <a:rPr lang="zh-CN" altLang="en-US" strike="noStrike" noProof="1"/>
              <a:t>单击此处编辑母版文本样式</a:t>
            </a:r>
            <a:endParaRPr lang="zh-CN" altLang="en-US" strike="noStrike" noProof="1"/>
          </a:p>
        </p:txBody>
      </p:sp>
      <p:sp>
        <p:nvSpPr>
          <p:cNvPr id="25"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3049053-5C5B-4256-AD82-FB8A163EE0F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17"/>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15"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3F4A0D6-CA5C-4E49-BA62-3E01E8F76126}"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灯片编号占位符 6"/>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18"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4CFD5A67-2C23-41E1-804C-65BD9DC14EC3}" type="datetimeFigureOut">
              <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en-US" strike="noStrike" noProof="1" dirty="0">
                <a:latin typeface="Calibri" panose="020F0502020204030204" pitchFamily="34" charset="0"/>
                <a:ea typeface="宋体" panose="02010600030101010101" pitchFamily="2" charset="-122"/>
                <a:cs typeface="+mn-cs"/>
              </a:rPr>
            </a:fld>
            <a:endParaRPr lang="en-US" altLang="en-US" strike="noStrike" noProof="1"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6196"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136197"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6199"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椭圆 23"/>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lstStyle>
            <a:lvl1pPr algn="l">
              <a:buNone/>
              <a:defRPr sz="2000" b="1" cap="small" baseline="0"/>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fontAlgn="base"/>
            <a:r>
              <a:rPr lang="zh-CN" altLang="en-US" strike="noStrike" noProof="1"/>
              <a:t>单击此处编辑母版文本样式</a:t>
            </a:r>
            <a:endParaRPr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25"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65E075BE-685A-4E8B-8A2E-0F65E862ACC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21"/>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 name="直接连接符 1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 name="椭圆 16"/>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37220"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19" name="矩形 18"/>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7222"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1" name="直接连接符 20"/>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7224"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lstStyle>
            <a:lvl1pPr algn="l">
              <a:buNone/>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ts val="600"/>
              </a:spcBef>
              <a:spcAft>
                <a:spcPct val="0"/>
              </a:spcAft>
              <a:buClr>
                <a:schemeClr val="accent1"/>
              </a:buClr>
              <a:buSzPct val="70000"/>
              <a:buFont typeface="Wingdings" panose="05000000000000000000" pitchFamily="2" charset="2"/>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fontAlgn="base"/>
            <a:r>
              <a:rPr lang="zh-CN" altLang="en-US" strike="noStrike" noProof="1"/>
              <a:t>单击此处编辑母版文本样式</a:t>
            </a:r>
            <a:endParaRPr lang="zh-CN" altLang="en-US" strike="noStrike" noProof="1"/>
          </a:p>
        </p:txBody>
      </p:sp>
      <p:sp>
        <p:nvSpPr>
          <p:cNvPr id="25"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DF2EC24-5B59-4332-8977-3C4ECEDC0AC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6" name="灯片编号占位符 17"/>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
        <p:nvSpPr>
          <p:cNvPr id="27"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6C6655E2-533D-4CD2-BF1C-1060E6164AA5}"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15" name="日期占位符 3"/>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31EEF6C-ABEE-43E6-B87B-C5169B603963}"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rot="5400000">
            <a:off x="9853613" y="3675063"/>
            <a:ext cx="3200400" cy="488950"/>
          </a:xfrm>
          <a:prstGeom prst="rect">
            <a:avLst/>
          </a:prstGeom>
        </p:spPr>
        <p:txBody>
          <a:bodyPr vert="horz" anchor="ctr" anchorCtr="0"/>
          <a:lstStyle>
            <a:lvl1pPr algn="l">
              <a:defRPr sz="1200">
                <a:solidFill>
                  <a:schemeClr val="tx2"/>
                </a:solidFill>
              </a:defRPr>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5"/>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fld id="{D779094D-ED23-4A0B-AC3F-6C36C830F93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0298"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98274A24-E771-4F64-B756-737CAA8F2331}"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41321" name="图片 5"/>
          <p:cNvPicPr>
            <a:picLocks noChangeAspect="1"/>
          </p:cNvPicPr>
          <p:nvPr userDrawn="1"/>
        </p:nvPicPr>
        <p:blipFill>
          <a:blip r:embed="rId3"/>
          <a:srcRect l="7599" t="18021" r="9499" b="15305"/>
          <a:stretch>
            <a:fillRect/>
          </a:stretch>
        </p:blipFill>
        <p:spPr>
          <a:xfrm>
            <a:off x="0" y="0"/>
            <a:ext cx="12192000" cy="6858000"/>
          </a:xfrm>
          <a:prstGeom prst="rect">
            <a:avLst/>
          </a:prstGeom>
          <a:noFill/>
          <a:ln w="9525">
            <a:noFill/>
          </a:ln>
        </p:spPr>
      </p:pic>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E946D19E-ADB3-4A9E-8163-1BD1FE1E287A}"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15" name="直接连接符 14"/>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42346" name="图片 17"/>
          <p:cNvPicPr>
            <a:picLocks noChangeAspect="1"/>
          </p:cNvPicPr>
          <p:nvPr userDrawn="1"/>
        </p:nvPicPr>
        <p:blipFill>
          <a:blip r:embed="rId3"/>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base"/>
            <a:r>
              <a:rPr lang="zh-CN" altLang="en-US" strike="noStrike" noProof="1"/>
              <a:t>单击此处编辑母版标题样式</a:t>
            </a:r>
            <a:endParaRPr lang="zh-CN" altLang="en-US" strike="noStrike" noProof="1"/>
          </a:p>
        </p:txBody>
      </p:sp>
      <p:sp>
        <p:nvSpPr>
          <p:cNvPr id="18" name="日期占位符 1"/>
          <p:cNvSpPr>
            <a:spLocks noGrp="1"/>
          </p:cNvSpPr>
          <p:nvPr>
            <p:ph type="dt" sz="half" idx="2"/>
          </p:nvPr>
        </p:nvSpPr>
        <p:spPr>
          <a:xfrm rot="5400000">
            <a:off x="10454481" y="1018381"/>
            <a:ext cx="2011363" cy="511175"/>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7B239747-C184-464A-A5E2-F5652331B7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20" name="灯片编号占位符 3"/>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p>
            <a:pPr algn="ctr"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5" Type="http://schemas.openxmlformats.org/officeDocument/2006/relationships/theme" Target="../theme/theme1.xml"/><Relationship Id="rId44" Type="http://schemas.openxmlformats.org/officeDocument/2006/relationships/image" Target="../media/image4.png"/><Relationship Id="rId43" Type="http://schemas.openxmlformats.org/officeDocument/2006/relationships/image" Target="../media/image1.jpeg"/><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5" Type="http://schemas.openxmlformats.org/officeDocument/2006/relationships/theme" Target="../theme/theme2.xml"/><Relationship Id="rId44" Type="http://schemas.openxmlformats.org/officeDocument/2006/relationships/image" Target="../media/image4.png"/><Relationship Id="rId43" Type="http://schemas.openxmlformats.org/officeDocument/2006/relationships/image" Target="../media/image1.jpeg"/><Relationship Id="rId42" Type="http://schemas.openxmlformats.org/officeDocument/2006/relationships/slideLayout" Target="../slideLayouts/slideLayout84.xml"/><Relationship Id="rId41" Type="http://schemas.openxmlformats.org/officeDocument/2006/relationships/slideLayout" Target="../slideLayouts/slideLayout83.xml"/><Relationship Id="rId40" Type="http://schemas.openxmlformats.org/officeDocument/2006/relationships/slideLayout" Target="../slideLayouts/slideLayout82.xml"/><Relationship Id="rId4" Type="http://schemas.openxmlformats.org/officeDocument/2006/relationships/slideLayout" Target="../slideLayouts/slideLayout46.xml"/><Relationship Id="rId39" Type="http://schemas.openxmlformats.org/officeDocument/2006/relationships/slideLayout" Target="../slideLayouts/slideLayout81.xml"/><Relationship Id="rId38" Type="http://schemas.openxmlformats.org/officeDocument/2006/relationships/slideLayout" Target="../slideLayouts/slideLayout80.xml"/><Relationship Id="rId37" Type="http://schemas.openxmlformats.org/officeDocument/2006/relationships/slideLayout" Target="../slideLayouts/slideLayout79.xml"/><Relationship Id="rId36" Type="http://schemas.openxmlformats.org/officeDocument/2006/relationships/slideLayout" Target="../slideLayouts/slideLayout78.xml"/><Relationship Id="rId35" Type="http://schemas.openxmlformats.org/officeDocument/2006/relationships/slideLayout" Target="../slideLayouts/slideLayout77.xml"/><Relationship Id="rId34" Type="http://schemas.openxmlformats.org/officeDocument/2006/relationships/slideLayout" Target="../slideLayouts/slideLayout76.xml"/><Relationship Id="rId33" Type="http://schemas.openxmlformats.org/officeDocument/2006/relationships/slideLayout" Target="../slideLayouts/slideLayout75.xml"/><Relationship Id="rId32" Type="http://schemas.openxmlformats.org/officeDocument/2006/relationships/slideLayout" Target="../slideLayouts/slideLayout74.xml"/><Relationship Id="rId31" Type="http://schemas.openxmlformats.org/officeDocument/2006/relationships/slideLayout" Target="../slideLayouts/slideLayout73.xml"/><Relationship Id="rId30" Type="http://schemas.openxmlformats.org/officeDocument/2006/relationships/slideLayout" Target="../slideLayouts/slideLayout72.xml"/><Relationship Id="rId3" Type="http://schemas.openxmlformats.org/officeDocument/2006/relationships/slideLayout" Target="../slideLayouts/slideLayout45.xml"/><Relationship Id="rId29" Type="http://schemas.openxmlformats.org/officeDocument/2006/relationships/slideLayout" Target="../slideLayouts/slideLayout71.xml"/><Relationship Id="rId28" Type="http://schemas.openxmlformats.org/officeDocument/2006/relationships/slideLayout" Target="../slideLayouts/slideLayout70.xml"/><Relationship Id="rId27" Type="http://schemas.openxmlformats.org/officeDocument/2006/relationships/slideLayout" Target="../slideLayouts/slideLayout69.xml"/><Relationship Id="rId26" Type="http://schemas.openxmlformats.org/officeDocument/2006/relationships/slideLayout" Target="../slideLayouts/slideLayout68.xml"/><Relationship Id="rId25" Type="http://schemas.openxmlformats.org/officeDocument/2006/relationships/slideLayout" Target="../slideLayouts/slideLayout67.xml"/><Relationship Id="rId24" Type="http://schemas.openxmlformats.org/officeDocument/2006/relationships/slideLayout" Target="../slideLayouts/slideLayout66.xml"/><Relationship Id="rId23" Type="http://schemas.openxmlformats.org/officeDocument/2006/relationships/slideLayout" Target="../slideLayouts/slideLayout65.xml"/><Relationship Id="rId22" Type="http://schemas.openxmlformats.org/officeDocument/2006/relationships/slideLayout" Target="../slideLayouts/slideLayout64.xml"/><Relationship Id="rId21" Type="http://schemas.openxmlformats.org/officeDocument/2006/relationships/slideLayout" Target="../slideLayouts/slideLayout63.xml"/><Relationship Id="rId20" Type="http://schemas.openxmlformats.org/officeDocument/2006/relationships/slideLayout" Target="../slideLayouts/slideLayout62.xml"/><Relationship Id="rId2" Type="http://schemas.openxmlformats.org/officeDocument/2006/relationships/slideLayout" Target="../slideLayouts/slideLayout44.xml"/><Relationship Id="rId19" Type="http://schemas.openxmlformats.org/officeDocument/2006/relationships/slideLayout" Target="../slideLayouts/slideLayout61.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5" Type="http://schemas.openxmlformats.org/officeDocument/2006/relationships/theme" Target="../theme/theme3.xml"/><Relationship Id="rId44" Type="http://schemas.openxmlformats.org/officeDocument/2006/relationships/image" Target="../media/image4.png"/><Relationship Id="rId43" Type="http://schemas.openxmlformats.org/officeDocument/2006/relationships/image" Target="../media/image1.jpeg"/><Relationship Id="rId42" Type="http://schemas.openxmlformats.org/officeDocument/2006/relationships/slideLayout" Target="../slideLayouts/slideLayout126.xml"/><Relationship Id="rId41" Type="http://schemas.openxmlformats.org/officeDocument/2006/relationships/slideLayout" Target="../slideLayouts/slideLayout125.xml"/><Relationship Id="rId40" Type="http://schemas.openxmlformats.org/officeDocument/2006/relationships/slideLayout" Target="../slideLayouts/slideLayout124.xml"/><Relationship Id="rId4" Type="http://schemas.openxmlformats.org/officeDocument/2006/relationships/slideLayout" Target="../slideLayouts/slideLayout88.xml"/><Relationship Id="rId39" Type="http://schemas.openxmlformats.org/officeDocument/2006/relationships/slideLayout" Target="../slideLayouts/slideLayout123.xml"/><Relationship Id="rId38" Type="http://schemas.openxmlformats.org/officeDocument/2006/relationships/slideLayout" Target="../slideLayouts/slideLayout122.xml"/><Relationship Id="rId37" Type="http://schemas.openxmlformats.org/officeDocument/2006/relationships/slideLayout" Target="../slideLayouts/slideLayout121.xml"/><Relationship Id="rId36" Type="http://schemas.openxmlformats.org/officeDocument/2006/relationships/slideLayout" Target="../slideLayouts/slideLayout120.xml"/><Relationship Id="rId35" Type="http://schemas.openxmlformats.org/officeDocument/2006/relationships/slideLayout" Target="../slideLayouts/slideLayout119.xml"/><Relationship Id="rId34" Type="http://schemas.openxmlformats.org/officeDocument/2006/relationships/slideLayout" Target="../slideLayouts/slideLayout118.xml"/><Relationship Id="rId33" Type="http://schemas.openxmlformats.org/officeDocument/2006/relationships/slideLayout" Target="../slideLayouts/slideLayout117.xml"/><Relationship Id="rId32" Type="http://schemas.openxmlformats.org/officeDocument/2006/relationships/slideLayout" Target="../slideLayouts/slideLayout116.xml"/><Relationship Id="rId31" Type="http://schemas.openxmlformats.org/officeDocument/2006/relationships/slideLayout" Target="../slideLayouts/slideLayout115.xml"/><Relationship Id="rId30" Type="http://schemas.openxmlformats.org/officeDocument/2006/relationships/slideLayout" Target="../slideLayouts/slideLayout114.xml"/><Relationship Id="rId3" Type="http://schemas.openxmlformats.org/officeDocument/2006/relationships/slideLayout" Target="../slideLayouts/slideLayout87.xml"/><Relationship Id="rId29" Type="http://schemas.openxmlformats.org/officeDocument/2006/relationships/slideLayout" Target="../slideLayouts/slideLayout113.xml"/><Relationship Id="rId28" Type="http://schemas.openxmlformats.org/officeDocument/2006/relationships/slideLayout" Target="../slideLayouts/slideLayout112.xml"/><Relationship Id="rId27" Type="http://schemas.openxmlformats.org/officeDocument/2006/relationships/slideLayout" Target="../slideLayouts/slideLayout111.xml"/><Relationship Id="rId26" Type="http://schemas.openxmlformats.org/officeDocument/2006/relationships/slideLayout" Target="../slideLayouts/slideLayout110.xml"/><Relationship Id="rId25" Type="http://schemas.openxmlformats.org/officeDocument/2006/relationships/slideLayout" Target="../slideLayouts/slideLayout109.xml"/><Relationship Id="rId24" Type="http://schemas.openxmlformats.org/officeDocument/2006/relationships/slideLayout" Target="../slideLayouts/slideLayout108.xml"/><Relationship Id="rId23" Type="http://schemas.openxmlformats.org/officeDocument/2006/relationships/slideLayout" Target="../slideLayouts/slideLayout107.xml"/><Relationship Id="rId22" Type="http://schemas.openxmlformats.org/officeDocument/2006/relationships/slideLayout" Target="../slideLayouts/slideLayout106.xml"/><Relationship Id="rId21" Type="http://schemas.openxmlformats.org/officeDocument/2006/relationships/slideLayout" Target="../slideLayouts/slideLayout105.xml"/><Relationship Id="rId20" Type="http://schemas.openxmlformats.org/officeDocument/2006/relationships/slideLayout" Target="../slideLayouts/slideLayout104.xml"/><Relationship Id="rId2" Type="http://schemas.openxmlformats.org/officeDocument/2006/relationships/slideLayout" Target="../slideLayouts/slideLayout86.xml"/><Relationship Id="rId19" Type="http://schemas.openxmlformats.org/officeDocument/2006/relationships/slideLayout" Target="../slideLayouts/slideLayout103.xml"/><Relationship Id="rId18" Type="http://schemas.openxmlformats.org/officeDocument/2006/relationships/slideLayout" Target="../slideLayouts/slideLayout102.xml"/><Relationship Id="rId17" Type="http://schemas.openxmlformats.org/officeDocument/2006/relationships/slideLayout" Target="../slideLayouts/slideLayout101.xml"/><Relationship Id="rId16" Type="http://schemas.openxmlformats.org/officeDocument/2006/relationships/slideLayout" Target="../slideLayouts/slideLayout100.xml"/><Relationship Id="rId15" Type="http://schemas.openxmlformats.org/officeDocument/2006/relationships/slideLayout" Target="../slideLayouts/slideLayout99.xml"/><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5" Type="http://schemas.openxmlformats.org/officeDocument/2006/relationships/theme" Target="../theme/theme4.xml"/><Relationship Id="rId44" Type="http://schemas.openxmlformats.org/officeDocument/2006/relationships/image" Target="../media/image4.png"/><Relationship Id="rId43" Type="http://schemas.openxmlformats.org/officeDocument/2006/relationships/image" Target="../media/image1.jpeg"/><Relationship Id="rId42" Type="http://schemas.openxmlformats.org/officeDocument/2006/relationships/slideLayout" Target="../slideLayouts/slideLayout168.xml"/><Relationship Id="rId41" Type="http://schemas.openxmlformats.org/officeDocument/2006/relationships/slideLayout" Target="../slideLayouts/slideLayout167.xml"/><Relationship Id="rId40" Type="http://schemas.openxmlformats.org/officeDocument/2006/relationships/slideLayout" Target="../slideLayouts/slideLayout166.xml"/><Relationship Id="rId4" Type="http://schemas.openxmlformats.org/officeDocument/2006/relationships/slideLayout" Target="../slideLayouts/slideLayout130.xml"/><Relationship Id="rId39" Type="http://schemas.openxmlformats.org/officeDocument/2006/relationships/slideLayout" Target="../slideLayouts/slideLayout165.xml"/><Relationship Id="rId38" Type="http://schemas.openxmlformats.org/officeDocument/2006/relationships/slideLayout" Target="../slideLayouts/slideLayout164.xml"/><Relationship Id="rId37" Type="http://schemas.openxmlformats.org/officeDocument/2006/relationships/slideLayout" Target="../slideLayouts/slideLayout163.xml"/><Relationship Id="rId36" Type="http://schemas.openxmlformats.org/officeDocument/2006/relationships/slideLayout" Target="../slideLayouts/slideLayout162.xml"/><Relationship Id="rId35" Type="http://schemas.openxmlformats.org/officeDocument/2006/relationships/slideLayout" Target="../slideLayouts/slideLayout161.xml"/><Relationship Id="rId34" Type="http://schemas.openxmlformats.org/officeDocument/2006/relationships/slideLayout" Target="../slideLayouts/slideLayout160.xml"/><Relationship Id="rId33" Type="http://schemas.openxmlformats.org/officeDocument/2006/relationships/slideLayout" Target="../slideLayouts/slideLayout159.xml"/><Relationship Id="rId32" Type="http://schemas.openxmlformats.org/officeDocument/2006/relationships/slideLayout" Target="../slideLayouts/slideLayout158.xml"/><Relationship Id="rId31" Type="http://schemas.openxmlformats.org/officeDocument/2006/relationships/slideLayout" Target="../slideLayouts/slideLayout157.xml"/><Relationship Id="rId30" Type="http://schemas.openxmlformats.org/officeDocument/2006/relationships/slideLayout" Target="../slideLayouts/slideLayout156.xml"/><Relationship Id="rId3" Type="http://schemas.openxmlformats.org/officeDocument/2006/relationships/slideLayout" Target="../slideLayouts/slideLayout129.xml"/><Relationship Id="rId29" Type="http://schemas.openxmlformats.org/officeDocument/2006/relationships/slideLayout" Target="../slideLayouts/slideLayout155.xml"/><Relationship Id="rId28" Type="http://schemas.openxmlformats.org/officeDocument/2006/relationships/slideLayout" Target="../slideLayouts/slideLayout154.xml"/><Relationship Id="rId27" Type="http://schemas.openxmlformats.org/officeDocument/2006/relationships/slideLayout" Target="../slideLayouts/slideLayout153.xml"/><Relationship Id="rId26" Type="http://schemas.openxmlformats.org/officeDocument/2006/relationships/slideLayout" Target="../slideLayouts/slideLayout152.xml"/><Relationship Id="rId25" Type="http://schemas.openxmlformats.org/officeDocument/2006/relationships/slideLayout" Target="../slideLayouts/slideLayout151.xml"/><Relationship Id="rId24" Type="http://schemas.openxmlformats.org/officeDocument/2006/relationships/slideLayout" Target="../slideLayouts/slideLayout150.xml"/><Relationship Id="rId23" Type="http://schemas.openxmlformats.org/officeDocument/2006/relationships/slideLayout" Target="../slideLayouts/slideLayout149.xml"/><Relationship Id="rId22" Type="http://schemas.openxmlformats.org/officeDocument/2006/relationships/slideLayout" Target="../slideLayouts/slideLayout148.xml"/><Relationship Id="rId21" Type="http://schemas.openxmlformats.org/officeDocument/2006/relationships/slideLayout" Target="../slideLayouts/slideLayout147.xml"/><Relationship Id="rId20" Type="http://schemas.openxmlformats.org/officeDocument/2006/relationships/slideLayout" Target="../slideLayouts/slideLayout146.xml"/><Relationship Id="rId2" Type="http://schemas.openxmlformats.org/officeDocument/2006/relationships/slideLayout" Target="../slideLayouts/slideLayout128.xml"/><Relationship Id="rId19" Type="http://schemas.openxmlformats.org/officeDocument/2006/relationships/slideLayout" Target="../slideLayouts/slideLayout145.xml"/><Relationship Id="rId18" Type="http://schemas.openxmlformats.org/officeDocument/2006/relationships/slideLayout" Target="../slideLayouts/slideLayout144.xml"/><Relationship Id="rId17" Type="http://schemas.openxmlformats.org/officeDocument/2006/relationships/slideLayout" Target="../slideLayouts/slideLayout143.xml"/><Relationship Id="rId16" Type="http://schemas.openxmlformats.org/officeDocument/2006/relationships/slideLayout" Target="../slideLayouts/slideLayout142.xml"/><Relationship Id="rId15" Type="http://schemas.openxmlformats.org/officeDocument/2006/relationships/slideLayout" Target="../slideLayouts/slideLayout141.xml"/><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5" Type="http://schemas.openxmlformats.org/officeDocument/2006/relationships/theme" Target="../theme/theme5.xml"/><Relationship Id="rId44" Type="http://schemas.openxmlformats.org/officeDocument/2006/relationships/image" Target="../media/image4.png"/><Relationship Id="rId43" Type="http://schemas.openxmlformats.org/officeDocument/2006/relationships/image" Target="../media/image1.jpeg"/><Relationship Id="rId42" Type="http://schemas.openxmlformats.org/officeDocument/2006/relationships/slideLayout" Target="../slideLayouts/slideLayout210.xml"/><Relationship Id="rId41" Type="http://schemas.openxmlformats.org/officeDocument/2006/relationships/slideLayout" Target="../slideLayouts/slideLayout209.xml"/><Relationship Id="rId40" Type="http://schemas.openxmlformats.org/officeDocument/2006/relationships/slideLayout" Target="../slideLayouts/slideLayout208.xml"/><Relationship Id="rId4" Type="http://schemas.openxmlformats.org/officeDocument/2006/relationships/slideLayout" Target="../slideLayouts/slideLayout172.xml"/><Relationship Id="rId39" Type="http://schemas.openxmlformats.org/officeDocument/2006/relationships/slideLayout" Target="../slideLayouts/slideLayout207.xml"/><Relationship Id="rId38" Type="http://schemas.openxmlformats.org/officeDocument/2006/relationships/slideLayout" Target="../slideLayouts/slideLayout206.xml"/><Relationship Id="rId37" Type="http://schemas.openxmlformats.org/officeDocument/2006/relationships/slideLayout" Target="../slideLayouts/slideLayout205.xml"/><Relationship Id="rId36" Type="http://schemas.openxmlformats.org/officeDocument/2006/relationships/slideLayout" Target="../slideLayouts/slideLayout204.xml"/><Relationship Id="rId35" Type="http://schemas.openxmlformats.org/officeDocument/2006/relationships/slideLayout" Target="../slideLayouts/slideLayout203.xml"/><Relationship Id="rId34" Type="http://schemas.openxmlformats.org/officeDocument/2006/relationships/slideLayout" Target="../slideLayouts/slideLayout202.xml"/><Relationship Id="rId33" Type="http://schemas.openxmlformats.org/officeDocument/2006/relationships/slideLayout" Target="../slideLayouts/slideLayout201.xml"/><Relationship Id="rId32" Type="http://schemas.openxmlformats.org/officeDocument/2006/relationships/slideLayout" Target="../slideLayouts/slideLayout200.xml"/><Relationship Id="rId31" Type="http://schemas.openxmlformats.org/officeDocument/2006/relationships/slideLayout" Target="../slideLayouts/slideLayout199.xml"/><Relationship Id="rId30" Type="http://schemas.openxmlformats.org/officeDocument/2006/relationships/slideLayout" Target="../slideLayouts/slideLayout198.xml"/><Relationship Id="rId3" Type="http://schemas.openxmlformats.org/officeDocument/2006/relationships/slideLayout" Target="../slideLayouts/slideLayout171.xml"/><Relationship Id="rId29" Type="http://schemas.openxmlformats.org/officeDocument/2006/relationships/slideLayout" Target="../slideLayouts/slideLayout197.xml"/><Relationship Id="rId28" Type="http://schemas.openxmlformats.org/officeDocument/2006/relationships/slideLayout" Target="../slideLayouts/slideLayout196.xml"/><Relationship Id="rId27" Type="http://schemas.openxmlformats.org/officeDocument/2006/relationships/slideLayout" Target="../slideLayouts/slideLayout195.xml"/><Relationship Id="rId26" Type="http://schemas.openxmlformats.org/officeDocument/2006/relationships/slideLayout" Target="../slideLayouts/slideLayout194.xml"/><Relationship Id="rId25" Type="http://schemas.openxmlformats.org/officeDocument/2006/relationships/slideLayout" Target="../slideLayouts/slideLayout193.xml"/><Relationship Id="rId24" Type="http://schemas.openxmlformats.org/officeDocument/2006/relationships/slideLayout" Target="../slideLayouts/slideLayout192.xml"/><Relationship Id="rId23" Type="http://schemas.openxmlformats.org/officeDocument/2006/relationships/slideLayout" Target="../slideLayouts/slideLayout191.xml"/><Relationship Id="rId22" Type="http://schemas.openxmlformats.org/officeDocument/2006/relationships/slideLayout" Target="../slideLayouts/slideLayout190.xml"/><Relationship Id="rId21" Type="http://schemas.openxmlformats.org/officeDocument/2006/relationships/slideLayout" Target="../slideLayouts/slideLayout189.xml"/><Relationship Id="rId20" Type="http://schemas.openxmlformats.org/officeDocument/2006/relationships/slideLayout" Target="../slideLayouts/slideLayout188.xml"/><Relationship Id="rId2" Type="http://schemas.openxmlformats.org/officeDocument/2006/relationships/slideLayout" Target="../slideLayouts/slideLayout170.xml"/><Relationship Id="rId19" Type="http://schemas.openxmlformats.org/officeDocument/2006/relationships/slideLayout" Target="../slideLayouts/slideLayout187.xml"/><Relationship Id="rId18" Type="http://schemas.openxmlformats.org/officeDocument/2006/relationships/slideLayout" Target="../slideLayouts/slideLayout186.xml"/><Relationship Id="rId17" Type="http://schemas.openxmlformats.org/officeDocument/2006/relationships/slideLayout" Target="../slideLayouts/slideLayout185.xml"/><Relationship Id="rId16" Type="http://schemas.openxmlformats.org/officeDocument/2006/relationships/slideLayout" Target="../slideLayouts/slideLayout184.xml"/><Relationship Id="rId15" Type="http://schemas.openxmlformats.org/officeDocument/2006/relationships/slideLayout" Target="../slideLayouts/slideLayout183.xml"/><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43"/>
          <a:stretch>
            <a:fillRect/>
          </a:stretch>
        </a:blipFill>
        <a:effectLst/>
      </p:bgPr>
    </p:bg>
    <p:spTree>
      <p:nvGrpSpPr>
        <p:cNvPr id="1" name=""/>
        <p:cNvGrpSpPr/>
        <p:nvPr/>
      </p:nvGrpSpPr>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base"/>
            <a:r>
              <a:rPr lang="zh-CN" altLang="en-US" strike="noStrike" noProof="1"/>
              <a:t>单击此处编辑母版标题样式</a:t>
            </a:r>
            <a:endParaRPr lang="en-US" strike="noStrike" noProof="1"/>
          </a:p>
        </p:txBody>
      </p:sp>
      <p:sp>
        <p:nvSpPr>
          <p:cNvPr id="1028" name="文本占位符 12"/>
          <p:cNvSpPr>
            <a:spLocks noGrp="1"/>
          </p:cNvSpPr>
          <p:nvPr>
            <p:ph type="body"/>
          </p:nvPr>
        </p:nvSpPr>
        <p:spPr>
          <a:xfrm>
            <a:off x="609600" y="1600200"/>
            <a:ext cx="9956800" cy="4873625"/>
          </a:xfrm>
          <a:prstGeom prst="rect">
            <a:avLst/>
          </a:prstGeom>
          <a:noFill/>
          <a:ln w="9525">
            <a:noFill/>
          </a:ln>
        </p:spPr>
        <p:txBody>
          <a:bodyPr anchor="t" anchorCtr="0"/>
          <a:p>
            <a:pPr lvl="0"/>
            <a:r>
              <a:rPr lang="zh-CN" altLang="en-US" dirty="0"/>
              <a:t>单击此处编辑母版文本样式</a:t>
            </a:r>
            <a:endParaRPr lang="zh-CN" altLang="en-US" dirty="0"/>
          </a:p>
          <a:p>
            <a:pPr lvl="1" indent="-274955"/>
            <a:r>
              <a:rPr lang="zh-CN" altLang="en-US" dirty="0"/>
              <a:t>第二级</a:t>
            </a:r>
            <a:endParaRPr lang="zh-CN" altLang="en-US" dirty="0"/>
          </a:p>
          <a:p>
            <a:pPr lvl="2" indent="-182245"/>
            <a:r>
              <a:rPr lang="zh-CN" altLang="en-US" dirty="0"/>
              <a:t>第三级</a:t>
            </a:r>
            <a:endParaRPr lang="zh-CN" altLang="en-US" dirty="0"/>
          </a:p>
          <a:p>
            <a:pPr lvl="3" indent="-182880"/>
            <a:r>
              <a:rPr lang="zh-CN" altLang="en-US" dirty="0"/>
              <a:t>第四级</a:t>
            </a:r>
            <a:endParaRPr lang="zh-CN" altLang="en-US" dirty="0"/>
          </a:p>
          <a:p>
            <a:pPr lvl="4" indent="-184150"/>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F889D78-72A8-473B-839A-3C836E51CF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r" eaLnBrk="1" latinLnBrk="0" hangingPunct="1">
              <a:defRPr kumimoji="0" sz="1100">
                <a:solidFill>
                  <a:schemeClr val="tx2">
                    <a:lumMod val="75000"/>
                    <a:lumOff val="25000"/>
                  </a:schemeClr>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32"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34"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pic>
        <p:nvPicPr>
          <p:cNvPr id="1037" name="Picture 2"/>
          <p:cNvPicPr>
            <a:picLocks noChangeAspect="1"/>
          </p:cNvPicPr>
          <p:nvPr userDrawn="1"/>
        </p:nvPicPr>
        <p:blipFill>
          <a:blip r:embed="rId44"/>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2pPr>
      <a:lvl3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3pPr>
      <a:lvl4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4pPr>
      <a:lvl5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5pPr>
      <a:lvl6pPr marL="4572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6pPr>
      <a:lvl7pPr marL="9144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7pPr>
      <a:lvl8pPr marL="13716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8pPr>
      <a:lvl9pPr marL="18288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9pPr>
    </p:titleStyle>
    <p:bodyStyle>
      <a:lvl1pPr marL="274955" indent="-274955"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40080" indent="-274955"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880"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9355" indent="-182880"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3675" indent="-184150"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43"/>
          <a:stretch>
            <a:fillRect/>
          </a:stretch>
        </a:blipFill>
        <a:effectLst/>
      </p:bgPr>
    </p:bg>
    <p:spTree>
      <p:nvGrpSpPr>
        <p:cNvPr id="1" name=""/>
        <p:cNvGrpSpPr/>
        <p:nvPr/>
      </p:nvGrpSpPr>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base"/>
            <a:r>
              <a:rPr lang="zh-CN" altLang="en-US" strike="noStrike" noProof="1"/>
              <a:t>单击此处编辑母版标题样式</a:t>
            </a:r>
            <a:endParaRPr lang="en-US" strike="noStrike" noProof="1"/>
          </a:p>
        </p:txBody>
      </p:sp>
      <p:sp>
        <p:nvSpPr>
          <p:cNvPr id="2052" name="文本占位符 12"/>
          <p:cNvSpPr>
            <a:spLocks noGrp="1"/>
          </p:cNvSpPr>
          <p:nvPr>
            <p:ph type="body"/>
          </p:nvPr>
        </p:nvSpPr>
        <p:spPr>
          <a:xfrm>
            <a:off x="609600" y="1600200"/>
            <a:ext cx="9956800" cy="4873625"/>
          </a:xfrm>
          <a:prstGeom prst="rect">
            <a:avLst/>
          </a:prstGeom>
          <a:noFill/>
          <a:ln w="9525">
            <a:noFill/>
          </a:ln>
        </p:spPr>
        <p:txBody>
          <a:bodyPr anchor="t" anchorCtr="0"/>
          <a:p>
            <a:pPr lvl="0"/>
            <a:r>
              <a:rPr lang="zh-CN" altLang="en-US" dirty="0"/>
              <a:t>单击此处编辑母版文本样式</a:t>
            </a:r>
            <a:endParaRPr lang="zh-CN" altLang="en-US" dirty="0"/>
          </a:p>
          <a:p>
            <a:pPr lvl="1" indent="-274955"/>
            <a:r>
              <a:rPr lang="zh-CN" altLang="en-US" dirty="0"/>
              <a:t>第二级</a:t>
            </a:r>
            <a:endParaRPr lang="zh-CN" altLang="en-US" dirty="0"/>
          </a:p>
          <a:p>
            <a:pPr lvl="2" indent="-182245"/>
            <a:r>
              <a:rPr lang="zh-CN" altLang="en-US" dirty="0"/>
              <a:t>第三级</a:t>
            </a:r>
            <a:endParaRPr lang="zh-CN" altLang="en-US" dirty="0"/>
          </a:p>
          <a:p>
            <a:pPr lvl="3" indent="-182880"/>
            <a:r>
              <a:rPr lang="zh-CN" altLang="en-US" dirty="0"/>
              <a:t>第四级</a:t>
            </a:r>
            <a:endParaRPr lang="zh-CN" altLang="en-US" dirty="0"/>
          </a:p>
          <a:p>
            <a:pPr lvl="4" indent="-184150"/>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A5A771B-4964-4C26-B661-22B8CD1B83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r" eaLnBrk="1" latinLnBrk="0" hangingPunct="1">
              <a:defRPr kumimoji="0" sz="1100">
                <a:solidFill>
                  <a:schemeClr val="tx2">
                    <a:lumMod val="75000"/>
                    <a:lumOff val="25000"/>
                  </a:schemeClr>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6"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58"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pic>
        <p:nvPicPr>
          <p:cNvPr id="2061" name="Picture 2"/>
          <p:cNvPicPr>
            <a:picLocks noChangeAspect="1"/>
          </p:cNvPicPr>
          <p:nvPr userDrawn="1"/>
        </p:nvPicPr>
        <p:blipFill>
          <a:blip r:embed="rId44"/>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2pPr>
      <a:lvl3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3pPr>
      <a:lvl4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4pPr>
      <a:lvl5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5pPr>
      <a:lvl6pPr marL="4572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6pPr>
      <a:lvl7pPr marL="9144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7pPr>
      <a:lvl8pPr marL="13716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8pPr>
      <a:lvl9pPr marL="18288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9pPr>
    </p:titleStyle>
    <p:bodyStyle>
      <a:lvl1pPr marL="274955" indent="-274955"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40080" indent="-274955"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880"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9355" indent="-182880"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3675" indent="-184150"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43"/>
          <a:stretch>
            <a:fillRect/>
          </a:stretch>
        </a:blipFill>
        <a:effectLst/>
      </p:bgPr>
    </p:bg>
    <p:spTree>
      <p:nvGrpSpPr>
        <p:cNvPr id="1" name=""/>
        <p:cNvGrpSpPr/>
        <p:nvPr/>
      </p:nvGrpSpPr>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base"/>
            <a:r>
              <a:rPr lang="zh-CN" altLang="en-US" strike="noStrike" noProof="1"/>
              <a:t>单击此处编辑母版标题样式</a:t>
            </a:r>
            <a:endParaRPr lang="en-US" strike="noStrike" noProof="1"/>
          </a:p>
        </p:txBody>
      </p:sp>
      <p:sp>
        <p:nvSpPr>
          <p:cNvPr id="4100" name="文本占位符 12"/>
          <p:cNvSpPr>
            <a:spLocks noGrp="1"/>
          </p:cNvSpPr>
          <p:nvPr>
            <p:ph type="body"/>
          </p:nvPr>
        </p:nvSpPr>
        <p:spPr>
          <a:xfrm>
            <a:off x="609600" y="1600200"/>
            <a:ext cx="9956800" cy="4873625"/>
          </a:xfrm>
          <a:prstGeom prst="rect">
            <a:avLst/>
          </a:prstGeom>
          <a:noFill/>
          <a:ln w="9525">
            <a:noFill/>
          </a:ln>
        </p:spPr>
        <p:txBody>
          <a:bodyPr anchor="t" anchorCtr="0"/>
          <a:p>
            <a:pPr lvl="0"/>
            <a:r>
              <a:rPr lang="zh-CN" altLang="en-US" dirty="0"/>
              <a:t>单击此处编辑母版文本样式</a:t>
            </a:r>
            <a:endParaRPr lang="zh-CN" altLang="en-US" dirty="0"/>
          </a:p>
          <a:p>
            <a:pPr lvl="1" indent="-274955"/>
            <a:r>
              <a:rPr lang="zh-CN" altLang="en-US" dirty="0"/>
              <a:t>第二级</a:t>
            </a:r>
            <a:endParaRPr lang="zh-CN" altLang="en-US" dirty="0"/>
          </a:p>
          <a:p>
            <a:pPr lvl="2" indent="-182245"/>
            <a:r>
              <a:rPr lang="zh-CN" altLang="en-US" dirty="0"/>
              <a:t>第三级</a:t>
            </a:r>
            <a:endParaRPr lang="zh-CN" altLang="en-US" dirty="0"/>
          </a:p>
          <a:p>
            <a:pPr lvl="3" indent="-182880"/>
            <a:r>
              <a:rPr lang="zh-CN" altLang="en-US" dirty="0"/>
              <a:t>第四级</a:t>
            </a:r>
            <a:endParaRPr lang="zh-CN" altLang="en-US" dirty="0"/>
          </a:p>
          <a:p>
            <a:pPr lvl="4" indent="-184150"/>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D779094D-ED23-4A0B-AC3F-6C36C830F93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r" eaLnBrk="1" latinLnBrk="0" hangingPunct="1">
              <a:defRPr kumimoji="0" sz="1100">
                <a:solidFill>
                  <a:schemeClr val="tx2">
                    <a:lumMod val="75000"/>
                    <a:lumOff val="25000"/>
                  </a:schemeClr>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104"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106"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pic>
        <p:nvPicPr>
          <p:cNvPr id="4109" name="Picture 2"/>
          <p:cNvPicPr>
            <a:picLocks noChangeAspect="1"/>
          </p:cNvPicPr>
          <p:nvPr userDrawn="1"/>
        </p:nvPicPr>
        <p:blipFill>
          <a:blip r:embed="rId44"/>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 id="2147483754" r:id="rId20"/>
    <p:sldLayoutId id="2147483755" r:id="rId21"/>
    <p:sldLayoutId id="2147483756" r:id="rId22"/>
    <p:sldLayoutId id="2147483757" r:id="rId23"/>
    <p:sldLayoutId id="2147483758" r:id="rId24"/>
    <p:sldLayoutId id="2147483759" r:id="rId25"/>
    <p:sldLayoutId id="2147483760" r:id="rId26"/>
    <p:sldLayoutId id="2147483761" r:id="rId27"/>
    <p:sldLayoutId id="2147483762" r:id="rId28"/>
    <p:sldLayoutId id="2147483763" r:id="rId29"/>
    <p:sldLayoutId id="2147483764" r:id="rId30"/>
    <p:sldLayoutId id="2147483765" r:id="rId31"/>
    <p:sldLayoutId id="2147483766" r:id="rId32"/>
    <p:sldLayoutId id="2147483767" r:id="rId33"/>
    <p:sldLayoutId id="2147483768" r:id="rId34"/>
    <p:sldLayoutId id="2147483769" r:id="rId35"/>
    <p:sldLayoutId id="2147483770" r:id="rId36"/>
    <p:sldLayoutId id="2147483771" r:id="rId37"/>
    <p:sldLayoutId id="2147483772" r:id="rId38"/>
    <p:sldLayoutId id="2147483773" r:id="rId39"/>
    <p:sldLayoutId id="2147483774" r:id="rId40"/>
    <p:sldLayoutId id="2147483775" r:id="rId41"/>
    <p:sldLayoutId id="2147483776" r:id="rId42"/>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2pPr>
      <a:lvl3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3pPr>
      <a:lvl4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4pPr>
      <a:lvl5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5pPr>
      <a:lvl6pPr marL="4572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6pPr>
      <a:lvl7pPr marL="9144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7pPr>
      <a:lvl8pPr marL="13716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8pPr>
      <a:lvl9pPr marL="18288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9pPr>
    </p:titleStyle>
    <p:bodyStyle>
      <a:lvl1pPr marL="274955" indent="-274955"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40080" indent="-274955"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880"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9355" indent="-182880"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3675" indent="-184150"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43"/>
          <a:stretch>
            <a:fillRect/>
          </a:stretch>
        </a:blipFill>
        <a:effectLst/>
      </p:bgPr>
    </p:bg>
    <p:spTree>
      <p:nvGrpSpPr>
        <p:cNvPr id="1" name=""/>
        <p:cNvGrpSpPr/>
        <p:nvPr/>
      </p:nvGrpSpPr>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base"/>
            <a:r>
              <a:rPr lang="zh-CN" altLang="en-US" strike="noStrike" noProof="1"/>
              <a:t>单击此处编辑母版标题样式</a:t>
            </a:r>
            <a:endParaRPr lang="en-US" strike="noStrike" noProof="1"/>
          </a:p>
        </p:txBody>
      </p:sp>
      <p:sp>
        <p:nvSpPr>
          <p:cNvPr id="5124" name="文本占位符 12"/>
          <p:cNvSpPr>
            <a:spLocks noGrp="1"/>
          </p:cNvSpPr>
          <p:nvPr>
            <p:ph type="body"/>
          </p:nvPr>
        </p:nvSpPr>
        <p:spPr>
          <a:xfrm>
            <a:off x="609600" y="1600200"/>
            <a:ext cx="9956800" cy="4873625"/>
          </a:xfrm>
          <a:prstGeom prst="rect">
            <a:avLst/>
          </a:prstGeom>
          <a:noFill/>
          <a:ln w="9525">
            <a:noFill/>
          </a:ln>
        </p:spPr>
        <p:txBody>
          <a:bodyPr anchor="t" anchorCtr="0"/>
          <a:p>
            <a:pPr lvl="0"/>
            <a:r>
              <a:rPr lang="zh-CN" altLang="en-US" dirty="0"/>
              <a:t>单击此处编辑母版文本样式</a:t>
            </a:r>
            <a:endParaRPr lang="zh-CN" altLang="en-US" dirty="0"/>
          </a:p>
          <a:p>
            <a:pPr lvl="1" indent="-274955"/>
            <a:r>
              <a:rPr lang="zh-CN" altLang="en-US" dirty="0"/>
              <a:t>第二级</a:t>
            </a:r>
            <a:endParaRPr lang="zh-CN" altLang="en-US" dirty="0"/>
          </a:p>
          <a:p>
            <a:pPr lvl="2" indent="-182245"/>
            <a:r>
              <a:rPr lang="zh-CN" altLang="en-US" dirty="0"/>
              <a:t>第三级</a:t>
            </a:r>
            <a:endParaRPr lang="zh-CN" altLang="en-US" dirty="0"/>
          </a:p>
          <a:p>
            <a:pPr lvl="3" indent="-182880"/>
            <a:r>
              <a:rPr lang="zh-CN" altLang="en-US" dirty="0"/>
              <a:t>第四级</a:t>
            </a:r>
            <a:endParaRPr lang="zh-CN" altLang="en-US" dirty="0"/>
          </a:p>
          <a:p>
            <a:pPr lvl="4" indent="-184150"/>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FF889D78-72A8-473B-839A-3C836E51CF9B}"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r" eaLnBrk="1" latinLnBrk="0" hangingPunct="1">
              <a:defRPr kumimoji="0" sz="1100">
                <a:solidFill>
                  <a:schemeClr val="tx2">
                    <a:lumMod val="75000"/>
                    <a:lumOff val="25000"/>
                  </a:schemeClr>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28"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130"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pic>
        <p:nvPicPr>
          <p:cNvPr id="5133" name="Picture 2"/>
          <p:cNvPicPr>
            <a:picLocks noChangeAspect="1"/>
          </p:cNvPicPr>
          <p:nvPr userDrawn="1"/>
        </p:nvPicPr>
        <p:blipFill>
          <a:blip r:embed="rId44"/>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 id="2147483802" r:id="rId25"/>
    <p:sldLayoutId id="2147483803" r:id="rId26"/>
    <p:sldLayoutId id="2147483804" r:id="rId27"/>
    <p:sldLayoutId id="2147483805" r:id="rId28"/>
    <p:sldLayoutId id="2147483806" r:id="rId29"/>
    <p:sldLayoutId id="2147483807" r:id="rId30"/>
    <p:sldLayoutId id="2147483808" r:id="rId31"/>
    <p:sldLayoutId id="2147483809" r:id="rId32"/>
    <p:sldLayoutId id="2147483810" r:id="rId33"/>
    <p:sldLayoutId id="2147483811" r:id="rId34"/>
    <p:sldLayoutId id="2147483812" r:id="rId35"/>
    <p:sldLayoutId id="2147483813" r:id="rId36"/>
    <p:sldLayoutId id="2147483814" r:id="rId37"/>
    <p:sldLayoutId id="2147483815" r:id="rId38"/>
    <p:sldLayoutId id="2147483816" r:id="rId39"/>
    <p:sldLayoutId id="2147483817" r:id="rId40"/>
    <p:sldLayoutId id="2147483818" r:id="rId41"/>
    <p:sldLayoutId id="2147483819" r:id="rId42"/>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2pPr>
      <a:lvl3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3pPr>
      <a:lvl4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4pPr>
      <a:lvl5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5pPr>
      <a:lvl6pPr marL="4572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6pPr>
      <a:lvl7pPr marL="9144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7pPr>
      <a:lvl8pPr marL="13716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8pPr>
      <a:lvl9pPr marL="18288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9pPr>
    </p:titleStyle>
    <p:bodyStyle>
      <a:lvl1pPr marL="274955" indent="-274955"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40080" indent="-274955"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880"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9355" indent="-182880"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3675" indent="-184150"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43"/>
          <a:stretch>
            <a:fillRect/>
          </a:stretch>
        </a:blipFill>
        <a:effectLst/>
      </p:bgPr>
    </p:bg>
    <p:spTree>
      <p:nvGrpSpPr>
        <p:cNvPr id="1" name=""/>
        <p:cNvGrpSpPr/>
        <p:nvPr/>
      </p:nvGrpSpPr>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base"/>
            <a:r>
              <a:rPr lang="zh-CN" altLang="en-US" strike="noStrike" noProof="1"/>
              <a:t>单击此处编辑母版标题样式</a:t>
            </a:r>
            <a:endParaRPr lang="en-US" strike="noStrike" noProof="1"/>
          </a:p>
        </p:txBody>
      </p:sp>
      <p:sp>
        <p:nvSpPr>
          <p:cNvPr id="2052" name="文本占位符 12"/>
          <p:cNvSpPr>
            <a:spLocks noGrp="1"/>
          </p:cNvSpPr>
          <p:nvPr>
            <p:ph type="body"/>
          </p:nvPr>
        </p:nvSpPr>
        <p:spPr>
          <a:xfrm>
            <a:off x="609600" y="1600200"/>
            <a:ext cx="9956800" cy="4873625"/>
          </a:xfrm>
          <a:prstGeom prst="rect">
            <a:avLst/>
          </a:prstGeom>
          <a:noFill/>
          <a:ln w="9525">
            <a:noFill/>
          </a:ln>
        </p:spPr>
        <p:txBody>
          <a:bodyPr anchor="t" anchorCtr="0"/>
          <a:p>
            <a:pPr lvl="0"/>
            <a:r>
              <a:rPr lang="zh-CN" altLang="en-US" dirty="0"/>
              <a:t>单击此处编辑母版文本样式</a:t>
            </a:r>
            <a:endParaRPr lang="zh-CN" altLang="en-US" dirty="0"/>
          </a:p>
          <a:p>
            <a:pPr lvl="1" indent="-274955"/>
            <a:r>
              <a:rPr lang="zh-CN" altLang="en-US" dirty="0"/>
              <a:t>第二级</a:t>
            </a:r>
            <a:endParaRPr lang="zh-CN" altLang="en-US" dirty="0"/>
          </a:p>
          <a:p>
            <a:pPr lvl="2" indent="-182245"/>
            <a:r>
              <a:rPr lang="zh-CN" altLang="en-US" dirty="0"/>
              <a:t>第三级</a:t>
            </a:r>
            <a:endParaRPr lang="zh-CN" altLang="en-US" dirty="0"/>
          </a:p>
          <a:p>
            <a:pPr lvl="3" indent="-182880"/>
            <a:r>
              <a:rPr lang="zh-CN" altLang="en-US" dirty="0"/>
              <a:t>第四级</a:t>
            </a:r>
            <a:endParaRPr lang="zh-CN" altLang="en-US" dirty="0"/>
          </a:p>
          <a:p>
            <a:pPr lvl="4" indent="-184150"/>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8A5A771B-4964-4C26-B661-22B8CD1B83A9}" type="datetimeFigureOut">
              <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r" eaLnBrk="1" latinLnBrk="0" hangingPunct="1">
              <a:defRPr kumimoji="0" sz="1100">
                <a:solidFill>
                  <a:schemeClr val="tx2">
                    <a:lumMod val="75000"/>
                    <a:lumOff val="25000"/>
                  </a:schemeClr>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6"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58"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wrap="square" lIns="91440" tIns="45720" rIns="91440" bIns="45720" numCol="1" anchor="ctr" anchorCtr="0" compatLnSpc="1"/>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dirty="0">
              <a:latin typeface="Calibri" panose="020F0502020204030204" pitchFamily="34" charset="0"/>
            </a:endParaRPr>
          </a:p>
        </p:txBody>
      </p:sp>
      <p:pic>
        <p:nvPicPr>
          <p:cNvPr id="2061" name="Picture 2"/>
          <p:cNvPicPr>
            <a:picLocks noChangeAspect="1"/>
          </p:cNvPicPr>
          <p:nvPr userDrawn="1"/>
        </p:nvPicPr>
        <p:blipFill>
          <a:blip r:embed="rId44"/>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 id="2147483836" r:id="rId16"/>
    <p:sldLayoutId id="2147483837" r:id="rId17"/>
    <p:sldLayoutId id="2147483838" r:id="rId18"/>
    <p:sldLayoutId id="2147483839" r:id="rId19"/>
    <p:sldLayoutId id="2147483840" r:id="rId20"/>
    <p:sldLayoutId id="2147483841" r:id="rId21"/>
    <p:sldLayoutId id="2147483842" r:id="rId22"/>
    <p:sldLayoutId id="2147483843" r:id="rId23"/>
    <p:sldLayoutId id="2147483844" r:id="rId24"/>
    <p:sldLayoutId id="2147483845" r:id="rId25"/>
    <p:sldLayoutId id="2147483846" r:id="rId26"/>
    <p:sldLayoutId id="2147483847" r:id="rId27"/>
    <p:sldLayoutId id="2147483848" r:id="rId28"/>
    <p:sldLayoutId id="2147483849" r:id="rId29"/>
    <p:sldLayoutId id="2147483850" r:id="rId30"/>
    <p:sldLayoutId id="2147483851" r:id="rId31"/>
    <p:sldLayoutId id="2147483852" r:id="rId32"/>
    <p:sldLayoutId id="2147483853" r:id="rId33"/>
    <p:sldLayoutId id="2147483854" r:id="rId34"/>
    <p:sldLayoutId id="2147483855" r:id="rId35"/>
    <p:sldLayoutId id="2147483856" r:id="rId36"/>
    <p:sldLayoutId id="2147483857" r:id="rId37"/>
    <p:sldLayoutId id="2147483858" r:id="rId38"/>
    <p:sldLayoutId id="2147483859" r:id="rId39"/>
    <p:sldLayoutId id="2147483860" r:id="rId40"/>
    <p:sldLayoutId id="2147483861" r:id="rId41"/>
    <p:sldLayoutId id="2147483862" r:id="rId42"/>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2pPr>
      <a:lvl3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3pPr>
      <a:lvl4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4pPr>
      <a:lvl5pPr algn="l" rtl="0" eaLnBrk="0" fontAlgn="base" hangingPunct="0">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5pPr>
      <a:lvl6pPr marL="4572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6pPr>
      <a:lvl7pPr marL="9144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7pPr>
      <a:lvl8pPr marL="13716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8pPr>
      <a:lvl9pPr marL="1828800" algn="l" rtl="0" fontAlgn="base">
        <a:spcBef>
          <a:spcPct val="0"/>
        </a:spcBef>
        <a:spcAft>
          <a:spcPct val="0"/>
        </a:spcAft>
        <a:defRPr sz="3000">
          <a:solidFill>
            <a:schemeClr val="tx2"/>
          </a:solidFill>
          <a:latin typeface="Century Schoolbook" panose="02040604050505020304" pitchFamily="18" charset="0"/>
          <a:ea typeface="华文楷体" panose="02010600040101010101" pitchFamily="2" charset="-122"/>
        </a:defRPr>
      </a:lvl9pPr>
    </p:titleStyle>
    <p:bodyStyle>
      <a:lvl1pPr marL="274955" indent="-274955"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40080" indent="-274955"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880"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9355" indent="-182880"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3675" indent="-184150"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1.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vmlDrawing" Target="../drawings/vmlDrawing1.vml"/><Relationship Id="rId4" Type="http://schemas.openxmlformats.org/officeDocument/2006/relationships/slideLayout" Target="../slideLayouts/slideLayout83.xml"/><Relationship Id="rId3" Type="http://schemas.openxmlformats.org/officeDocument/2006/relationships/image" Target="../media/image8.wmf"/><Relationship Id="rId2" Type="http://schemas.openxmlformats.org/officeDocument/2006/relationships/oleObject" Target="../embeddings/oleObject1.bin"/><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3.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vmlDrawing" Target="../drawings/vmlDrawing2.vml"/><Relationship Id="rId3" Type="http://schemas.openxmlformats.org/officeDocument/2006/relationships/slideLayout" Target="../slideLayouts/slideLayout83.xml"/><Relationship Id="rId2" Type="http://schemas.openxmlformats.org/officeDocument/2006/relationships/image" Target="../media/image9.wmf"/><Relationship Id="rId1"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3.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83.xml"/><Relationship Id="rId2" Type="http://schemas.openxmlformats.org/officeDocument/2006/relationships/image" Target="../media/image10.png"/><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83.xml"/><Relationship Id="rId1" Type="http://schemas.openxmlformats.org/officeDocument/2006/relationships/tags" Target="../tags/tag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83.xml"/><Relationship Id="rId1" Type="http://schemas.openxmlformats.org/officeDocument/2006/relationships/tags" Target="../tags/tag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8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8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8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25.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83.xml"/><Relationship Id="rId2" Type="http://schemas.openxmlformats.org/officeDocument/2006/relationships/image" Target="../media/image11.png"/><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3" name="TextBox 2"/>
          <p:cNvSpPr txBox="1"/>
          <p:nvPr/>
        </p:nvSpPr>
        <p:spPr>
          <a:xfrm>
            <a:off x="766763" y="908050"/>
            <a:ext cx="10369550" cy="923925"/>
          </a:xfrm>
          <a:prstGeom prst="rect">
            <a:avLst/>
          </a:prstGeom>
          <a:noFill/>
          <a:ln w="9525">
            <a:noFill/>
          </a:ln>
        </p:spPr>
        <p:txBody>
          <a:bodyPr anchor="t" anchorCtr="0">
            <a:spAutoFit/>
          </a:bodyPr>
          <a:p>
            <a:r>
              <a:rPr lang="zh-CN" altLang="en-US" sz="5400" b="1" dirty="0">
                <a:latin typeface="Calibri" panose="020F0502020204030204" pitchFamily="34" charset="0"/>
                <a:ea typeface="宋体" panose="02010600030101010101" pitchFamily="2" charset="-122"/>
              </a:rPr>
              <a:t>课程名称：大数据采集与预处理</a:t>
            </a:r>
            <a:endParaRPr lang="zh-CN" altLang="en-US" sz="5400" b="1" dirty="0">
              <a:latin typeface="Calibri" panose="020F0502020204030204" pitchFamily="34" charset="0"/>
              <a:ea typeface="宋体" panose="02010600030101010101" pitchFamily="2" charset="-122"/>
            </a:endParaRPr>
          </a:p>
        </p:txBody>
      </p:sp>
      <p:sp>
        <p:nvSpPr>
          <p:cNvPr id="212994" name="TextBox 3"/>
          <p:cNvSpPr txBox="1"/>
          <p:nvPr/>
        </p:nvSpPr>
        <p:spPr>
          <a:xfrm>
            <a:off x="1200150" y="2349500"/>
            <a:ext cx="9288463" cy="584200"/>
          </a:xfrm>
          <a:prstGeom prst="rect">
            <a:avLst/>
          </a:prstGeom>
          <a:noFill/>
          <a:ln w="9525">
            <a:noFill/>
          </a:ln>
        </p:spPr>
        <p:txBody>
          <a:bodyPr anchor="t" anchorCtr="0">
            <a:spAutoFit/>
          </a:bodyPr>
          <a:p>
            <a:r>
              <a:rPr lang="zh-CN" altLang="en-US" sz="3200" dirty="0">
                <a:latin typeface="Calibri" panose="020F0502020204030204" pitchFamily="34" charset="0"/>
                <a:ea typeface="宋体" panose="02010600030101010101" pitchFamily="2" charset="-122"/>
              </a:rPr>
              <a:t>学时安排：理论</a:t>
            </a:r>
            <a:r>
              <a:rPr lang="en-US" altLang="zh-CN" sz="3200" dirty="0">
                <a:latin typeface="Calibri" panose="020F0502020204030204" pitchFamily="34" charset="0"/>
                <a:ea typeface="宋体" panose="02010600030101010101" pitchFamily="2" charset="-122"/>
              </a:rPr>
              <a:t>-24</a:t>
            </a:r>
            <a:r>
              <a:rPr lang="zh-CN" altLang="en-US" sz="3200" dirty="0">
                <a:latin typeface="Calibri" panose="020F0502020204030204" pitchFamily="34" charset="0"/>
                <a:ea typeface="宋体" panose="02010600030101010101" pitchFamily="2" charset="-122"/>
              </a:rPr>
              <a:t>，实验</a:t>
            </a:r>
            <a:r>
              <a:rPr lang="en-US" altLang="zh-CN" sz="3200" dirty="0">
                <a:latin typeface="Calibri" panose="020F0502020204030204" pitchFamily="34" charset="0"/>
                <a:ea typeface="宋体" panose="02010600030101010101" pitchFamily="2" charset="-122"/>
              </a:rPr>
              <a:t>-8</a:t>
            </a:r>
            <a:r>
              <a:rPr lang="zh-CN" altLang="en-US" sz="3200" dirty="0">
                <a:latin typeface="Calibri" panose="020F0502020204030204" pitchFamily="34" charset="0"/>
                <a:ea typeface="宋体" panose="02010600030101010101" pitchFamily="2" charset="-122"/>
              </a:rPr>
              <a:t>，共计</a:t>
            </a:r>
            <a:r>
              <a:rPr lang="en-US" altLang="zh-CN" sz="3200" dirty="0">
                <a:latin typeface="Calibri" panose="020F0502020204030204" pitchFamily="34" charset="0"/>
                <a:ea typeface="宋体" panose="02010600030101010101" pitchFamily="2" charset="-122"/>
              </a:rPr>
              <a:t>32</a:t>
            </a:r>
            <a:r>
              <a:rPr lang="zh-CN" altLang="en-US" sz="3200" dirty="0">
                <a:latin typeface="Calibri" panose="020F0502020204030204" pitchFamily="34" charset="0"/>
                <a:ea typeface="宋体" panose="02010600030101010101" pitchFamily="2" charset="-122"/>
              </a:rPr>
              <a:t>学时，</a:t>
            </a:r>
            <a:r>
              <a:rPr lang="en-US" altLang="zh-CN" sz="3200" dirty="0">
                <a:latin typeface="Calibri" panose="020F0502020204030204" pitchFamily="34" charset="0"/>
                <a:ea typeface="宋体" panose="02010600030101010101" pitchFamily="2" charset="-122"/>
              </a:rPr>
              <a:t>2</a:t>
            </a:r>
            <a:r>
              <a:rPr lang="zh-CN" altLang="en-US" sz="3200" dirty="0">
                <a:latin typeface="Calibri" panose="020F0502020204030204" pitchFamily="34" charset="0"/>
                <a:ea typeface="宋体" panose="02010600030101010101" pitchFamily="2" charset="-122"/>
              </a:rPr>
              <a:t>学分</a:t>
            </a:r>
            <a:endParaRPr lang="zh-CN" altLang="en-US" sz="3200" dirty="0">
              <a:latin typeface="Calibri" panose="020F0502020204030204" pitchFamily="34" charset="0"/>
              <a:ea typeface="宋体" panose="02010600030101010101" pitchFamily="2" charset="-122"/>
            </a:endParaRPr>
          </a:p>
        </p:txBody>
      </p:sp>
      <p:sp>
        <p:nvSpPr>
          <p:cNvPr id="212995" name="TextBox 4"/>
          <p:cNvSpPr txBox="1"/>
          <p:nvPr/>
        </p:nvSpPr>
        <p:spPr>
          <a:xfrm>
            <a:off x="1201738" y="3254375"/>
            <a:ext cx="10455275" cy="584200"/>
          </a:xfrm>
          <a:prstGeom prst="rect">
            <a:avLst/>
          </a:prstGeom>
          <a:noFill/>
          <a:ln w="9525">
            <a:noFill/>
          </a:ln>
        </p:spPr>
        <p:txBody>
          <a:bodyPr anchor="t" anchorCtr="0">
            <a:spAutoFit/>
          </a:bodyPr>
          <a:p>
            <a:r>
              <a:rPr lang="zh-CN" altLang="en-US" sz="3200" dirty="0">
                <a:latin typeface="Calibri" panose="020F0502020204030204" pitchFamily="34" charset="0"/>
                <a:ea typeface="宋体" panose="02010600030101010101" pitchFamily="2" charset="-122"/>
              </a:rPr>
              <a:t>成绩结构：闭卷考试（</a:t>
            </a:r>
            <a:r>
              <a:rPr lang="en-US" altLang="zh-CN" sz="3200" dirty="0">
                <a:latin typeface="Calibri" panose="020F0502020204030204" pitchFamily="34" charset="0"/>
                <a:ea typeface="宋体" panose="02010600030101010101" pitchFamily="2" charset="-122"/>
              </a:rPr>
              <a:t>70%</a:t>
            </a:r>
            <a:r>
              <a:rPr lang="zh-CN" altLang="en-US" sz="3200" dirty="0">
                <a:latin typeface="Calibri" panose="020F0502020204030204" pitchFamily="34" charset="0"/>
                <a:ea typeface="宋体" panose="02010600030101010101" pitchFamily="2" charset="-122"/>
              </a:rPr>
              <a:t>），实验（</a:t>
            </a:r>
            <a:r>
              <a:rPr lang="en-US" altLang="zh-CN" sz="3200" dirty="0">
                <a:latin typeface="Calibri" panose="020F0502020204030204" pitchFamily="34" charset="0"/>
                <a:ea typeface="宋体" panose="02010600030101010101" pitchFamily="2" charset="-122"/>
              </a:rPr>
              <a:t>20%</a:t>
            </a:r>
            <a:r>
              <a:rPr lang="zh-CN" altLang="en-US" sz="3200" dirty="0">
                <a:latin typeface="Calibri" panose="020F0502020204030204" pitchFamily="34" charset="0"/>
                <a:ea typeface="宋体" panose="02010600030101010101" pitchFamily="2" charset="-122"/>
              </a:rPr>
              <a:t>），平时（</a:t>
            </a:r>
            <a:r>
              <a:rPr lang="en-US" altLang="zh-CN" sz="3200" dirty="0">
                <a:latin typeface="Calibri" panose="020F0502020204030204" pitchFamily="34" charset="0"/>
                <a:ea typeface="宋体" panose="02010600030101010101" pitchFamily="2" charset="-122"/>
              </a:rPr>
              <a:t>10%</a:t>
            </a:r>
            <a:r>
              <a:rPr lang="zh-CN" altLang="en-US" sz="3200" dirty="0">
                <a:latin typeface="Calibri" panose="020F0502020204030204" pitchFamily="34" charset="0"/>
                <a:ea typeface="宋体" panose="02010600030101010101" pitchFamily="2" charset="-122"/>
              </a:rPr>
              <a:t>）</a:t>
            </a:r>
            <a:endParaRPr lang="zh-CN" altLang="en-US" sz="3200" dirty="0">
              <a:latin typeface="Calibri" panose="020F0502020204030204" pitchFamily="34" charset="0"/>
              <a:ea typeface="宋体" panose="02010600030101010101" pitchFamily="2" charset="-122"/>
            </a:endParaRPr>
          </a:p>
        </p:txBody>
      </p:sp>
      <p:sp>
        <p:nvSpPr>
          <p:cNvPr id="212996" name="TextBox 5"/>
          <p:cNvSpPr txBox="1"/>
          <p:nvPr/>
        </p:nvSpPr>
        <p:spPr>
          <a:xfrm>
            <a:off x="1201738" y="4365625"/>
            <a:ext cx="9288462" cy="584200"/>
          </a:xfrm>
          <a:prstGeom prst="rect">
            <a:avLst/>
          </a:prstGeom>
          <a:noFill/>
          <a:ln w="9525">
            <a:noFill/>
          </a:ln>
        </p:spPr>
        <p:txBody>
          <a:bodyPr anchor="t" anchorCtr="0">
            <a:spAutoFit/>
          </a:bodyPr>
          <a:p>
            <a:r>
              <a:rPr lang="zh-CN" altLang="en-US" sz="3200" dirty="0">
                <a:latin typeface="Calibri" panose="020F0502020204030204" pitchFamily="34" charset="0"/>
                <a:ea typeface="宋体" panose="02010600030101010101" pitchFamily="2" charset="-122"/>
              </a:rPr>
              <a:t>主讲教师：唐世伟</a:t>
            </a:r>
            <a:r>
              <a:rPr lang="zh-CN" altLang="en-US" dirty="0">
                <a:latin typeface="Calibri" panose="020F0502020204030204" pitchFamily="34" charset="0"/>
                <a:ea typeface="宋体" panose="02010600030101010101" pitchFamily="2" charset="-122"/>
              </a:rPr>
              <a:t>（</a:t>
            </a:r>
            <a:r>
              <a:rPr lang="en-US" altLang="zh-CN" dirty="0">
                <a:latin typeface="Calibri" panose="020F0502020204030204" pitchFamily="34" charset="0"/>
                <a:ea typeface="宋体" panose="02010600030101010101" pitchFamily="2" charset="-122"/>
              </a:rPr>
              <a:t>13936900541</a:t>
            </a:r>
            <a:r>
              <a:rPr lang="zh-CN" altLang="en-US" dirty="0">
                <a:latin typeface="Calibri" panose="020F0502020204030204" pitchFamily="34" charset="0"/>
                <a:ea typeface="宋体" panose="02010600030101010101" pitchFamily="2" charset="-122"/>
              </a:rPr>
              <a:t>，</a:t>
            </a:r>
            <a:r>
              <a:rPr lang="en-US" altLang="zh-CN" dirty="0">
                <a:latin typeface="Calibri" panose="020F0502020204030204" pitchFamily="34" charset="0"/>
                <a:ea typeface="宋体" panose="02010600030101010101" pitchFamily="2" charset="-122"/>
              </a:rPr>
              <a:t>tsw050867@126.com</a:t>
            </a:r>
            <a:r>
              <a:rPr lang="zh-CN" altLang="en-US" dirty="0">
                <a:latin typeface="Calibri" panose="020F0502020204030204" pitchFamily="34" charset="0"/>
                <a:ea typeface="宋体" panose="02010600030101010101" pitchFamily="2" charset="-122"/>
              </a:rPr>
              <a:t>）</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任意多边形 41"/>
          <p:cNvSpPr/>
          <p:nvPr/>
        </p:nvSpPr>
        <p:spPr>
          <a:xfrm>
            <a:off x="6118225" y="155098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74015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482600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654300"/>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477125" y="2781300"/>
            <a:ext cx="2857500" cy="522288"/>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数据清洗技术</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7175500" y="3895725"/>
            <a:ext cx="3190875" cy="522288"/>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数据集成基础</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7035800" y="4941888"/>
            <a:ext cx="3409950" cy="522287"/>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数据集成技术</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695450"/>
            <a:ext cx="3360738" cy="520700"/>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数据清洗基础</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55098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7.1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654300"/>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7.2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74015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7.3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82600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7.4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28365" name="TextBox 1"/>
          <p:cNvSpPr txBox="1"/>
          <p:nvPr/>
        </p:nvSpPr>
        <p:spPr>
          <a:xfrm>
            <a:off x="576263" y="765175"/>
            <a:ext cx="5541962" cy="706438"/>
          </a:xfrm>
          <a:prstGeom prst="rect">
            <a:avLst/>
          </a:prstGeom>
          <a:noFill/>
          <a:ln w="9525">
            <a:noFill/>
          </a:ln>
        </p:spPr>
        <p:txBody>
          <a:bodyPr anchor="t" anchorCtr="0">
            <a:spAutoFit/>
          </a:bodyPr>
          <a:p>
            <a:r>
              <a:rPr lang="zh-CN" altLang="zh-CN" sz="4000" b="1" dirty="0">
                <a:latin typeface="Calibri" panose="020F0502020204030204" pitchFamily="34" charset="0"/>
                <a:ea typeface="宋体" panose="02010600030101010101" pitchFamily="2" charset="-122"/>
              </a:rPr>
              <a:t>第7章 数据清洗与集成</a:t>
            </a:r>
            <a:endParaRPr lang="zh-CN" altLang="zh-CN"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968875" cy="4719638"/>
          </a:xfrm>
          <a:prstGeom prst="rect">
            <a:avLst/>
          </a:prstGeom>
          <a:noFill/>
        </p:spPr>
        <p:txBody>
          <a:bodyPr>
            <a:spAutoFit/>
          </a:bodyPr>
          <a:lstStyle/>
          <a:p>
            <a:pPr marR="0" defTabSz="1219200">
              <a:lnSpc>
                <a:spcPct val="19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5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掌握数据清洗和数据集成的基础知识</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5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掌握数据清洗技术，熟练运用数据清洗各种方法</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5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掌握数据集成技术，熟练运用数据集成各种方法</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1+#ppt_w/2"/>
                                          </p:val>
                                        </p:tav>
                                        <p:tav tm="100000">
                                          <p:val>
                                            <p:strVal val="#ppt_x"/>
                                          </p:val>
                                        </p:tav>
                                      </p:tavLst>
                                    </p:anim>
                                    <p:anim calcmode="lin" valueType="num">
                                      <p:cBhvr>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ppt_x</p:attrName>
                                        </p:attrNameLst>
                                      </p:cBhvr>
                                      <p:tavLst>
                                        <p:tav tm="0">
                                          <p:val>
                                            <p:strVal val="1+#ppt_w/2"/>
                                          </p:val>
                                        </p:tav>
                                        <p:tav tm="100000">
                                          <p:val>
                                            <p:strVal val="#ppt_x"/>
                                          </p:val>
                                        </p:tav>
                                      </p:tavLst>
                                    </p:anim>
                                    <p:anim calcmode="lin" valueType="num">
                                      <p:cBhvr>
                                        <p:cTn id="28" dur="5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ppt_x</p:attrName>
                                        </p:attrNameLst>
                                      </p:cBhvr>
                                      <p:tavLst>
                                        <p:tav tm="0">
                                          <p:val>
                                            <p:strVal val="1+#ppt_w/2"/>
                                          </p:val>
                                        </p:tav>
                                        <p:tav tm="100000">
                                          <p:val>
                                            <p:strVal val="#ppt_x"/>
                                          </p:val>
                                        </p:tav>
                                      </p:tavLst>
                                    </p:anim>
                                    <p:anim calcmode="lin" valueType="num">
                                      <p:cBhvr>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1+#ppt_w/2"/>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1+#ppt_w/2"/>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ppt_x</p:attrName>
                                        </p:attrNameLst>
                                      </p:cBhvr>
                                      <p:tavLst>
                                        <p:tav tm="0">
                                          <p:val>
                                            <p:strVal val="1+#ppt_w/2"/>
                                          </p:val>
                                        </p:tav>
                                        <p:tav tm="100000">
                                          <p:val>
                                            <p:strVal val="#ppt_x"/>
                                          </p:val>
                                        </p:tav>
                                      </p:tavLst>
                                    </p:anim>
                                    <p:anim calcmode="lin" valueType="num">
                                      <p:cBhvr>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9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ppt_x</p:attrName>
                                        </p:attrNameLst>
                                      </p:cBhvr>
                                      <p:tavLst>
                                        <p:tav tm="0">
                                          <p:val>
                                            <p:strVal val="1+#ppt_w/2"/>
                                          </p:val>
                                        </p:tav>
                                        <p:tav tm="100000">
                                          <p:val>
                                            <p:strVal val="#ppt_x"/>
                                          </p:val>
                                        </p:tav>
                                      </p:tavLst>
                                    </p:anim>
                                    <p:anim calcmode="lin" valueType="num">
                                      <p:cBhvr>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9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ppt_x</p:attrName>
                                        </p:attrNameLst>
                                      </p:cBhvr>
                                      <p:tavLst>
                                        <p:tav tm="0">
                                          <p:val>
                                            <p:strVal val="1+#ppt_w/2"/>
                                          </p:val>
                                        </p:tav>
                                        <p:tav tm="100000">
                                          <p:val>
                                            <p:strVal val="#ppt_x"/>
                                          </p:val>
                                        </p:tav>
                                      </p:tavLst>
                                    </p:anim>
                                    <p:anim calcmode="lin" valueType="num">
                                      <p:cBhvr>
                                        <p:cTn id="52"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5" grpId="0" bldLvl="0" animBg="1"/>
      <p:bldP spid="36" grpId="0" bldLvl="0" animBg="1"/>
      <p:bldP spid="37" grpId="0" bldLvl="0" animBg="1"/>
      <p:bldP spid="3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2" name="任意多边形 41"/>
          <p:cNvSpPr/>
          <p:nvPr/>
        </p:nvSpPr>
        <p:spPr>
          <a:xfrm>
            <a:off x="6118225" y="155098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74015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482600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654300"/>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477125" y="2781300"/>
            <a:ext cx="2857500" cy="522288"/>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数据</a:t>
            </a:r>
            <a:r>
              <a:rPr lang="zh-CN" altLang="en-US" sz="2800" b="1" dirty="0">
                <a:latin typeface="Calibri" panose="020F0502020204030204" pitchFamily="34" charset="0"/>
                <a:ea typeface="宋体" panose="02010600030101010101" pitchFamily="2" charset="-122"/>
              </a:rPr>
              <a:t>规约</a:t>
            </a:r>
            <a:r>
              <a:rPr lang="en-US" altLang="en-US" sz="2800" b="1" dirty="0">
                <a:latin typeface="Calibri" panose="020F0502020204030204" pitchFamily="34" charset="0"/>
                <a:ea typeface="宋体" panose="02010600030101010101" pitchFamily="2" charset="-122"/>
              </a:rPr>
              <a:t>技术</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7175500" y="3895725"/>
            <a:ext cx="3190875" cy="522288"/>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数据变换基础</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7035800" y="4941888"/>
            <a:ext cx="3409950" cy="522287"/>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数据变换技术</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695450"/>
            <a:ext cx="3360738" cy="520700"/>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数据</a:t>
            </a:r>
            <a:r>
              <a:rPr lang="zh-CN" altLang="zh-CN" sz="2800" b="1" dirty="0">
                <a:latin typeface="Calibri" panose="020F0502020204030204" pitchFamily="34" charset="0"/>
                <a:ea typeface="宋体" panose="02010600030101010101" pitchFamily="2" charset="-122"/>
              </a:rPr>
              <a:t>规约</a:t>
            </a:r>
            <a:r>
              <a:rPr lang="zh-CN" altLang="en-US" sz="2800" b="1" dirty="0">
                <a:latin typeface="Calibri" panose="020F0502020204030204" pitchFamily="34" charset="0"/>
                <a:ea typeface="宋体" panose="02010600030101010101" pitchFamily="2" charset="-122"/>
              </a:rPr>
              <a:t>基础</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55098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8.1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654300"/>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8.2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74015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8.3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82600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8.4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30413" name="TextBox 1"/>
          <p:cNvSpPr txBox="1"/>
          <p:nvPr/>
        </p:nvSpPr>
        <p:spPr>
          <a:xfrm>
            <a:off x="576263" y="765175"/>
            <a:ext cx="5541962" cy="706438"/>
          </a:xfrm>
          <a:prstGeom prst="rect">
            <a:avLst/>
          </a:prstGeom>
          <a:noFill/>
          <a:ln w="9525">
            <a:noFill/>
          </a:ln>
        </p:spPr>
        <p:txBody>
          <a:bodyPr anchor="t" anchorCtr="0">
            <a:spAutoFit/>
          </a:bodyPr>
          <a:p>
            <a:r>
              <a:rPr lang="zh-CN" altLang="zh-CN" sz="4000" b="1" dirty="0">
                <a:latin typeface="Calibri" panose="020F0502020204030204" pitchFamily="34" charset="0"/>
                <a:ea typeface="宋体" panose="02010600030101010101" pitchFamily="2" charset="-122"/>
              </a:rPr>
              <a:t>第8章  数据规约与变换</a:t>
            </a:r>
            <a:endParaRPr lang="zh-CN" altLang="zh-CN"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968875" cy="3611563"/>
          </a:xfrm>
          <a:prstGeom prst="rect">
            <a:avLst/>
          </a:prstGeom>
          <a:noFill/>
        </p:spPr>
        <p:txBody>
          <a:bodyPr>
            <a:spAutoFit/>
          </a:bodyPr>
          <a:lstStyle/>
          <a:p>
            <a:pPr marR="0" defTabSz="1219200">
              <a:lnSpc>
                <a:spcPct val="19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5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熟练掌握数据规约技术及数据规约的基本方法</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5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熟练掌握数据变换内容、意义及常用的数据变换技术</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1+#ppt_w/2"/>
                                          </p:val>
                                        </p:tav>
                                        <p:tav tm="100000">
                                          <p:val>
                                            <p:strVal val="#ppt_x"/>
                                          </p:val>
                                        </p:tav>
                                      </p:tavLst>
                                    </p:anim>
                                    <p:anim calcmode="lin" valueType="num">
                                      <p:cBhvr>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ppt_x</p:attrName>
                                        </p:attrNameLst>
                                      </p:cBhvr>
                                      <p:tavLst>
                                        <p:tav tm="0">
                                          <p:val>
                                            <p:strVal val="1+#ppt_w/2"/>
                                          </p:val>
                                        </p:tav>
                                        <p:tav tm="100000">
                                          <p:val>
                                            <p:strVal val="#ppt_x"/>
                                          </p:val>
                                        </p:tav>
                                      </p:tavLst>
                                    </p:anim>
                                    <p:anim calcmode="lin" valueType="num">
                                      <p:cBhvr>
                                        <p:cTn id="28" dur="5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ppt_x</p:attrName>
                                        </p:attrNameLst>
                                      </p:cBhvr>
                                      <p:tavLst>
                                        <p:tav tm="0">
                                          <p:val>
                                            <p:strVal val="1+#ppt_w/2"/>
                                          </p:val>
                                        </p:tav>
                                        <p:tav tm="100000">
                                          <p:val>
                                            <p:strVal val="#ppt_x"/>
                                          </p:val>
                                        </p:tav>
                                      </p:tavLst>
                                    </p:anim>
                                    <p:anim calcmode="lin" valueType="num">
                                      <p:cBhvr>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1+#ppt_w/2"/>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1+#ppt_w/2"/>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ppt_x</p:attrName>
                                        </p:attrNameLst>
                                      </p:cBhvr>
                                      <p:tavLst>
                                        <p:tav tm="0">
                                          <p:val>
                                            <p:strVal val="1+#ppt_w/2"/>
                                          </p:val>
                                        </p:tav>
                                        <p:tav tm="100000">
                                          <p:val>
                                            <p:strVal val="#ppt_x"/>
                                          </p:val>
                                        </p:tav>
                                      </p:tavLst>
                                    </p:anim>
                                    <p:anim calcmode="lin" valueType="num">
                                      <p:cBhvr>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9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ppt_x</p:attrName>
                                        </p:attrNameLst>
                                      </p:cBhvr>
                                      <p:tavLst>
                                        <p:tav tm="0">
                                          <p:val>
                                            <p:strVal val="1+#ppt_w/2"/>
                                          </p:val>
                                        </p:tav>
                                        <p:tav tm="100000">
                                          <p:val>
                                            <p:strVal val="#ppt_x"/>
                                          </p:val>
                                        </p:tav>
                                      </p:tavLst>
                                    </p:anim>
                                    <p:anim calcmode="lin" valueType="num">
                                      <p:cBhvr>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9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ppt_x</p:attrName>
                                        </p:attrNameLst>
                                      </p:cBhvr>
                                      <p:tavLst>
                                        <p:tav tm="0">
                                          <p:val>
                                            <p:strVal val="1+#ppt_w/2"/>
                                          </p:val>
                                        </p:tav>
                                        <p:tav tm="100000">
                                          <p:val>
                                            <p:strVal val="#ppt_x"/>
                                          </p:val>
                                        </p:tav>
                                      </p:tavLst>
                                    </p:anim>
                                    <p:anim calcmode="lin" valueType="num">
                                      <p:cBhvr>
                                        <p:cTn id="52"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5" grpId="0" bldLvl="0" animBg="1"/>
      <p:bldP spid="36" grpId="0" bldLvl="0" animBg="1"/>
      <p:bldP spid="37" grpId="0" bldLvl="0" animBg="1"/>
      <p:bldP spid="3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90900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32452" name="TextBox 1"/>
          <p:cNvSpPr txBox="1"/>
          <p:nvPr/>
        </p:nvSpPr>
        <p:spPr>
          <a:xfrm>
            <a:off x="855663" y="1066800"/>
            <a:ext cx="4537075" cy="645160"/>
          </a:xfrm>
          <a:prstGeom prst="rect">
            <a:avLst/>
          </a:prstGeom>
          <a:noFill/>
          <a:ln w="9525">
            <a:noFill/>
          </a:ln>
        </p:spPr>
        <p:txBody>
          <a:bodyPr anchor="t" anchorCtr="0">
            <a:spAutoFit/>
          </a:bodyPr>
          <a:p>
            <a:r>
              <a:rPr lang="en-US" altLang="zh-CN" sz="3600" b="1" dirty="0">
                <a:latin typeface="Calibri" panose="020F0502020204030204" pitchFamily="34" charset="0"/>
                <a:ea typeface="宋体" panose="02010600030101010101" pitchFamily="2" charset="-122"/>
              </a:rPr>
              <a:t>1.1 </a:t>
            </a:r>
            <a:r>
              <a:rPr lang="zh-CN" altLang="en-US" sz="3600" b="1" dirty="0">
                <a:latin typeface="Calibri" panose="020F0502020204030204" pitchFamily="34" charset="0"/>
                <a:ea typeface="宋体" panose="02010600030101010101" pitchFamily="2" charset="-122"/>
              </a:rPr>
              <a:t>大数据基础</a:t>
            </a:r>
            <a:endParaRPr lang="zh-CN" altLang="en-US" sz="3600" b="1" dirty="0">
              <a:latin typeface="Calibri" panose="020F0502020204030204" pitchFamily="34" charset="0"/>
              <a:ea typeface="宋体" panose="02010600030101010101" pitchFamily="2" charset="-122"/>
            </a:endParaRPr>
          </a:p>
        </p:txBody>
      </p:sp>
      <p:sp>
        <p:nvSpPr>
          <p:cNvPr id="232453" name="TextBox 2"/>
          <p:cNvSpPr txBox="1"/>
          <p:nvPr/>
        </p:nvSpPr>
        <p:spPr>
          <a:xfrm>
            <a:off x="948055" y="1629410"/>
            <a:ext cx="10534015" cy="5323205"/>
          </a:xfrm>
          <a:prstGeom prst="rect">
            <a:avLst/>
          </a:prstGeom>
          <a:noFill/>
          <a:ln w="9525">
            <a:noFill/>
          </a:ln>
        </p:spPr>
        <p:txBody>
          <a:bodyPr wrap="square" anchor="t" anchorCtr="0">
            <a:spAutoFit/>
          </a:bodyPr>
          <a:p>
            <a:r>
              <a:rPr lang="zh-CN" altLang="en-US" sz="3200" dirty="0">
                <a:latin typeface="Calibri" panose="020F0502020204030204" pitchFamily="34" charset="0"/>
                <a:ea typeface="宋体" panose="02010600030101010101" pitchFamily="2" charset="-122"/>
              </a:rPr>
              <a:t>大数据技术产生的背景：</a:t>
            </a:r>
            <a:endParaRPr lang="en-US" altLang="zh-CN" sz="3200" dirty="0">
              <a:latin typeface="Calibri" panose="020F0502020204030204" pitchFamily="34" charset="0"/>
              <a:ea typeface="宋体" panose="02010600030101010101" pitchFamily="2" charset="-122"/>
            </a:endParaRPr>
          </a:p>
          <a:p>
            <a:pPr>
              <a:lnSpc>
                <a:spcPct val="100000"/>
              </a:lnSpc>
            </a:pPr>
            <a:r>
              <a:rPr lang="zh-CN" alt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进入</a:t>
            </a:r>
            <a:r>
              <a:rPr lang="en-US" altLang="zh-CN" sz="2800" b="1" dirty="0">
                <a:latin typeface="Calibri" panose="020F0502020204030204" pitchFamily="34" charset="0"/>
                <a:ea typeface="宋体" panose="02010600030101010101" pitchFamily="2" charset="-122"/>
              </a:rPr>
              <a:t>21</a:t>
            </a:r>
            <a:r>
              <a:rPr lang="zh-CN" altLang="en-US" sz="2800" b="1" dirty="0">
                <a:latin typeface="Calibri" panose="020F0502020204030204" pitchFamily="34" charset="0"/>
                <a:ea typeface="宋体" panose="02010600030101010101" pitchFamily="2" charset="-122"/>
              </a:rPr>
              <a:t>世纪以来，随着相关技术的发展（如：计算机网络、云计算、数据存储等等），大数据技术也取得了蓬勃发展，在很多领域已经得到了充分的应用。特别是在我国的抗疫、防疫过程中，大数据技术的应用起到了关键作用，使人们真真切切感受到了大数据技术的巨大威力。大数据技术的研发与应用，不在是“镜中花”“水中月”，已经是“第三次信息化浪潮”的风口浪尖。</a:t>
            </a:r>
            <a:endParaRPr lang="en-US" altLang="zh-CN" sz="2800" b="1" dirty="0">
              <a:latin typeface="Calibri" panose="020F0502020204030204" pitchFamily="34" charset="0"/>
              <a:ea typeface="宋体" panose="02010600030101010101" pitchFamily="2" charset="-122"/>
            </a:endParaRPr>
          </a:p>
          <a:p>
            <a:pPr>
              <a:lnSpc>
                <a:spcPct val="100000"/>
              </a:lnSpc>
            </a:pPr>
            <a:r>
              <a:rPr lang="en-US" altLang="zh-CN" sz="2800" b="1" dirty="0">
                <a:latin typeface="Calibri" panose="020F0502020204030204" pitchFamily="34" charset="0"/>
                <a:ea typeface="宋体" panose="02010600030101010101" pitchFamily="2" charset="-122"/>
              </a:rPr>
              <a:t>        1998</a:t>
            </a:r>
            <a:r>
              <a:rPr lang="zh-CN" altLang="en-US" sz="2800" b="1" dirty="0">
                <a:latin typeface="Calibri" panose="020F0502020204030204" pitchFamily="34" charset="0"/>
                <a:ea typeface="宋体" panose="02010600030101010101" pitchFamily="2" charset="-122"/>
              </a:rPr>
              <a:t>年首次公开出现“大数据”这一概念，短短的</a:t>
            </a:r>
            <a:r>
              <a:rPr lang="en-US" altLang="zh-CN" sz="2800" b="1" dirty="0">
                <a:latin typeface="Calibri" panose="020F0502020204030204" pitchFamily="34" charset="0"/>
                <a:ea typeface="宋体" panose="02010600030101010101" pitchFamily="2" charset="-122"/>
              </a:rPr>
              <a:t>20</a:t>
            </a:r>
            <a:r>
              <a:rPr lang="zh-CN" altLang="en-US" sz="2800" b="1" dirty="0">
                <a:latin typeface="Calibri" panose="020F0502020204030204" pitchFamily="34" charset="0"/>
                <a:ea typeface="宋体" panose="02010600030101010101" pitchFamily="2" charset="-122"/>
              </a:rPr>
              <a:t>几年已经取得了巨大发展，发展速度之快，在人类社会的发展史上是绝无仅有的。大数据技术发展如此之快的原因之一是，大数据的新思想和新</a:t>
            </a:r>
            <a:r>
              <a:rPr lang="zh-CN" altLang="en-US" sz="2800" b="1" dirty="0">
                <a:latin typeface="Calibri" panose="020F0502020204030204" pitchFamily="34" charset="0"/>
                <a:ea typeface="宋体" panose="02010600030101010101" pitchFamily="2" charset="-122"/>
              </a:rPr>
              <a:t>技术手段深刻影响了人们的生产和生活方式，并已经显现出巨大潜力和美好的前景。</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245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34501" name="TextBox 2"/>
          <p:cNvSpPr txBox="1"/>
          <p:nvPr/>
        </p:nvSpPr>
        <p:spPr>
          <a:xfrm>
            <a:off x="947420" y="1124903"/>
            <a:ext cx="10296525" cy="5279390"/>
          </a:xfrm>
          <a:prstGeom prst="rect">
            <a:avLst/>
          </a:prstGeom>
          <a:noFill/>
          <a:ln w="9525">
            <a:noFill/>
          </a:ln>
        </p:spPr>
        <p:txBody>
          <a:bodyPr anchor="t" anchorCtr="0">
            <a:spAutoFit/>
          </a:bodyPr>
          <a:p>
            <a:r>
              <a:rPr lang="en-US" altLang="zh-CN" sz="3200" dirty="0">
                <a:latin typeface="Calibri" panose="020F0502020204030204" pitchFamily="34" charset="0"/>
                <a:ea typeface="宋体" panose="02010600030101010101" pitchFamily="2" charset="-122"/>
              </a:rPr>
              <a:t>1.1.1</a:t>
            </a:r>
            <a:r>
              <a:rPr lang="zh-CN" altLang="en-US" sz="3200" b="1" dirty="0">
                <a:latin typeface="Calibri" panose="020F0502020204030204" pitchFamily="34" charset="0"/>
                <a:ea typeface="宋体" panose="02010600030101010101" pitchFamily="2" charset="-122"/>
              </a:rPr>
              <a:t>大数据的定义与特征</a:t>
            </a:r>
            <a:endParaRPr lang="zh-CN" altLang="en-US" sz="2800" dirty="0">
              <a:latin typeface="Calibri" panose="020F0502020204030204" pitchFamily="34" charset="0"/>
              <a:ea typeface="宋体" panose="02010600030101010101" pitchFamily="2" charset="-122"/>
            </a:endParaRPr>
          </a:p>
          <a:p>
            <a:r>
              <a:rPr lang="zh-CN" altLang="en-US" sz="2800"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1.</a:t>
            </a:r>
            <a:r>
              <a:rPr lang="zh-CN" altLang="en-US" sz="2800" b="1" dirty="0">
                <a:latin typeface="Calibri" panose="020F0502020204030204" pitchFamily="34" charset="0"/>
                <a:ea typeface="宋体" panose="02010600030101010101" pitchFamily="2" charset="-122"/>
              </a:rPr>
              <a:t>大数据的不同定义</a:t>
            </a:r>
            <a:endParaRPr lang="zh-CN" altLang="en-US" sz="2800" dirty="0">
              <a:latin typeface="Calibri" panose="020F0502020204030204" pitchFamily="34" charset="0"/>
              <a:ea typeface="宋体" panose="02010600030101010101" pitchFamily="2" charset="-122"/>
            </a:endParaRPr>
          </a:p>
          <a:p>
            <a:pPr>
              <a:lnSpc>
                <a:spcPct val="11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1</a:t>
            </a:r>
            <a:r>
              <a:rPr lang="zh-CN" altLang="en-US" sz="2800" b="1" dirty="0">
                <a:latin typeface="华文楷体" panose="02010600040101010101" pitchFamily="2" charset="-122"/>
                <a:ea typeface="华文楷体" panose="02010600040101010101" pitchFamily="2" charset="-122"/>
              </a:rPr>
              <a:t>）根据维基百科的定义</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zh-CN" altLang="en-US" sz="2800" dirty="0">
                <a:latin typeface="Calibri" panose="020F0502020204030204" pitchFamily="34" charset="0"/>
                <a:ea typeface="宋体" panose="02010600030101010101" pitchFamily="2" charset="-122"/>
              </a:rPr>
              <a:t>       大数据是指无法在可承受的时间范围内，用常规软件进行捕捉、管理和处理的</a:t>
            </a:r>
            <a:r>
              <a:rPr lang="zh-CN" altLang="en-US" sz="2800" dirty="0">
                <a:solidFill>
                  <a:srgbClr val="FF0000"/>
                </a:solidFill>
                <a:latin typeface="Calibri" panose="020F0502020204030204" pitchFamily="34" charset="0"/>
                <a:ea typeface="宋体" panose="02010600030101010101" pitchFamily="2" charset="-122"/>
              </a:rPr>
              <a:t>数据集合。</a:t>
            </a:r>
            <a:endParaRPr lang="zh-CN" altLang="en-US" sz="2800" dirty="0">
              <a:latin typeface="Calibri" panose="020F0502020204030204" pitchFamily="34" charset="0"/>
              <a:ea typeface="宋体" panose="02010600030101010101" pitchFamily="2" charset="-122"/>
            </a:endParaRPr>
          </a:p>
          <a:p>
            <a:pPr>
              <a:lnSpc>
                <a:spcPct val="11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2</a:t>
            </a:r>
            <a:r>
              <a:rPr lang="zh-CN" altLang="en-US" sz="2800" b="1" dirty="0">
                <a:latin typeface="华文楷体" panose="02010600040101010101" pitchFamily="2" charset="-122"/>
                <a:ea typeface="华文楷体" panose="02010600040101010101" pitchFamily="2" charset="-122"/>
              </a:rPr>
              <a:t>）研究机构（高德纳</a:t>
            </a:r>
            <a:r>
              <a:rPr lang="en-US" altLang="zh-CN" sz="2800" b="1" dirty="0">
                <a:latin typeface="华文楷体" panose="02010600040101010101" pitchFamily="2" charset="-122"/>
                <a:ea typeface="华文楷体" panose="02010600040101010101" pitchFamily="2" charset="-122"/>
              </a:rPr>
              <a:t>--Gartner</a:t>
            </a:r>
            <a:r>
              <a:rPr lang="zh-CN" altLang="en-US" sz="2800" b="1" dirty="0">
                <a:latin typeface="华文楷体" panose="02010600040101010101" pitchFamily="2" charset="-122"/>
                <a:ea typeface="华文楷体" panose="02010600040101010101" pitchFamily="2" charset="-122"/>
              </a:rPr>
              <a:t>）的定义</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zh-CN" altLang="en-US" sz="2800" dirty="0">
                <a:latin typeface="Calibri" panose="020F0502020204030204" pitchFamily="34" charset="0"/>
                <a:ea typeface="宋体" panose="02010600030101010101" pitchFamily="2" charset="-122"/>
              </a:rPr>
              <a:t>        大数据是需要新的</a:t>
            </a:r>
            <a:r>
              <a:rPr lang="zh-CN" altLang="en-US" sz="2800" dirty="0">
                <a:solidFill>
                  <a:srgbClr val="FF0000"/>
                </a:solidFill>
                <a:latin typeface="Calibri" panose="020F0502020204030204" pitchFamily="34" charset="0"/>
                <a:ea typeface="宋体" panose="02010600030101010101" pitchFamily="2" charset="-122"/>
              </a:rPr>
              <a:t>处理模式</a:t>
            </a:r>
            <a:r>
              <a:rPr lang="zh-CN" altLang="en-US" sz="2800" dirty="0">
                <a:latin typeface="Calibri" panose="020F0502020204030204" pitchFamily="34" charset="0"/>
                <a:ea typeface="宋体" panose="02010600030101010101" pitchFamily="2" charset="-122"/>
              </a:rPr>
              <a:t>才能具有更强的决策力、洞察发现力和流程优化能力来适应海量、高增长率和多样化的</a:t>
            </a:r>
            <a:r>
              <a:rPr lang="zh-CN" altLang="en-US" sz="2800" dirty="0">
                <a:solidFill>
                  <a:srgbClr val="FF0000"/>
                </a:solidFill>
                <a:latin typeface="Calibri" panose="020F0502020204030204" pitchFamily="34" charset="0"/>
                <a:ea typeface="宋体" panose="02010600030101010101" pitchFamily="2" charset="-122"/>
              </a:rPr>
              <a:t>信息资产。</a:t>
            </a:r>
            <a:r>
              <a:rPr lang="zh-CN" altLang="en-US" sz="2800" dirty="0">
                <a:latin typeface="Calibri" panose="020F0502020204030204" pitchFamily="34" charset="0"/>
                <a:ea typeface="宋体" panose="02010600030101010101" pitchFamily="2" charset="-122"/>
              </a:rPr>
              <a:t> </a:t>
            </a:r>
            <a:endParaRPr lang="zh-CN" altLang="en-US" sz="2800" dirty="0">
              <a:latin typeface="Calibri" panose="020F0502020204030204" pitchFamily="34" charset="0"/>
              <a:ea typeface="宋体" panose="02010600030101010101" pitchFamily="2" charset="-122"/>
            </a:endParaRPr>
          </a:p>
          <a:p>
            <a:pPr>
              <a:lnSpc>
                <a:spcPct val="11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3</a:t>
            </a:r>
            <a:r>
              <a:rPr lang="zh-CN" altLang="en-US" sz="2800" b="1" dirty="0">
                <a:latin typeface="华文楷体" panose="02010600040101010101" pitchFamily="2" charset="-122"/>
                <a:ea typeface="华文楷体" panose="02010600040101010101" pitchFamily="2" charset="-122"/>
              </a:rPr>
              <a:t>）麦肯锡全球研究所的定义</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zh-CN" altLang="en-US" sz="2800" dirty="0">
                <a:latin typeface="Calibri" panose="020F0502020204030204" pitchFamily="34" charset="0"/>
                <a:ea typeface="宋体" panose="02010600030101010101" pitchFamily="2" charset="-122"/>
              </a:rPr>
              <a:t>        大数据是一种规模大到在获取、存储、管理、分析方面大大超出了传统数据库软件工具能力范围的</a:t>
            </a:r>
            <a:r>
              <a:rPr lang="zh-CN" altLang="en-US" sz="2800" dirty="0">
                <a:solidFill>
                  <a:srgbClr val="FF0000"/>
                </a:solidFill>
                <a:latin typeface="Calibri" panose="020F0502020204030204" pitchFamily="34" charset="0"/>
                <a:ea typeface="宋体" panose="02010600030101010101" pitchFamily="2" charset="-122"/>
              </a:rPr>
              <a:t>数据集合。</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450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4501">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450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450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36548" name="TextBox 2"/>
          <p:cNvSpPr txBox="1"/>
          <p:nvPr/>
        </p:nvSpPr>
        <p:spPr>
          <a:xfrm>
            <a:off x="911860" y="980758"/>
            <a:ext cx="10296525" cy="5556885"/>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2.</a:t>
            </a:r>
            <a:r>
              <a:rPr lang="zh-CN" altLang="en-US" sz="2800" b="1" dirty="0">
                <a:latin typeface="Calibri" panose="020F0502020204030204" pitchFamily="34" charset="0"/>
                <a:ea typeface="宋体" panose="02010600030101010101" pitchFamily="2" charset="-122"/>
              </a:rPr>
              <a:t>大数据的特征</a:t>
            </a:r>
            <a:endParaRPr lang="en-US" altLang="zh-CN" sz="2800" b="1" dirty="0">
              <a:latin typeface="Calibri" panose="020F0502020204030204" pitchFamily="34" charset="0"/>
              <a:ea typeface="宋体" panose="02010600030101010101" pitchFamily="2" charset="-122"/>
            </a:endParaRPr>
          </a:p>
          <a:p>
            <a:pPr>
              <a:lnSpc>
                <a:spcPct val="9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1</a:t>
            </a:r>
            <a:r>
              <a:rPr lang="zh-CN" altLang="en-US" sz="2800" b="1" dirty="0">
                <a:latin typeface="华文楷体" panose="02010600040101010101" pitchFamily="2" charset="-122"/>
                <a:ea typeface="华文楷体" panose="02010600040101010101" pitchFamily="2" charset="-122"/>
              </a:rPr>
              <a:t>）容量</a:t>
            </a:r>
            <a:r>
              <a:rPr lang="en-US" altLang="zh-CN" sz="2800" b="1" dirty="0">
                <a:latin typeface="华文楷体" panose="02010600040101010101" pitchFamily="2" charset="-122"/>
                <a:ea typeface="华文楷体" panose="02010600040101010101" pitchFamily="2" charset="-122"/>
              </a:rPr>
              <a:t>(Volume)</a:t>
            </a:r>
            <a:r>
              <a:rPr lang="zh-CN" altLang="en-US" sz="2800" b="1" dirty="0">
                <a:latin typeface="华文楷体" panose="02010600040101010101" pitchFamily="2" charset="-122"/>
                <a:ea typeface="华文楷体" panose="02010600040101010101" pitchFamily="2" charset="-122"/>
              </a:rPr>
              <a:t>大</a:t>
            </a:r>
            <a:endParaRPr lang="en-US" altLang="zh-CN" sz="2800" b="1" dirty="0">
              <a:latin typeface="华文楷体" panose="02010600040101010101" pitchFamily="2" charset="-122"/>
              <a:ea typeface="华文楷体" panose="02010600040101010101" pitchFamily="2" charset="-122"/>
            </a:endParaRPr>
          </a:p>
          <a:p>
            <a:pPr>
              <a:lnSpc>
                <a:spcPct val="90000"/>
              </a:lnSpc>
            </a:pPr>
            <a:r>
              <a:rPr lang="zh-CN" altLang="en-US" sz="2800" dirty="0">
                <a:latin typeface="Calibri" panose="020F0502020204030204" pitchFamily="34" charset="0"/>
                <a:ea typeface="宋体" panose="02010600030101010101" pitchFamily="2" charset="-122"/>
              </a:rPr>
              <a:t>        传统意义上的超大规模数据是指在吉字节</a:t>
            </a:r>
            <a:r>
              <a:rPr lang="en-US" altLang="zh-CN" sz="2800" dirty="0">
                <a:latin typeface="Calibri" panose="020F0502020204030204" pitchFamily="34" charset="0"/>
                <a:ea typeface="宋体" panose="02010600030101010101" pitchFamily="2" charset="-122"/>
              </a:rPr>
              <a:t>(GB)</a:t>
            </a:r>
            <a:r>
              <a:rPr lang="zh-CN" altLang="en-US" sz="2800" dirty="0">
                <a:latin typeface="Calibri" panose="020F0502020204030204" pitchFamily="34" charset="0"/>
                <a:ea typeface="宋体" panose="02010600030101010101" pitchFamily="2" charset="-122"/>
              </a:rPr>
              <a:t>级的数据，海量数据是指太字节</a:t>
            </a:r>
            <a:r>
              <a:rPr lang="en-US" altLang="zh-CN" sz="2800" dirty="0">
                <a:latin typeface="Calibri" panose="020F0502020204030204" pitchFamily="34" charset="0"/>
                <a:ea typeface="宋体" panose="02010600030101010101" pitchFamily="2" charset="-122"/>
              </a:rPr>
              <a:t>(TB)</a:t>
            </a:r>
            <a:r>
              <a:rPr lang="zh-CN" altLang="en-US" sz="2800" dirty="0">
                <a:latin typeface="Calibri" panose="020F0502020204030204" pitchFamily="34" charset="0"/>
                <a:ea typeface="宋体" panose="02010600030101010101" pitchFamily="2" charset="-122"/>
              </a:rPr>
              <a:t>级的数据，而大数据则是指拍字节</a:t>
            </a:r>
            <a:r>
              <a:rPr lang="en-US" altLang="zh-CN" sz="2800" dirty="0">
                <a:latin typeface="Calibri" panose="020F0502020204030204" pitchFamily="34" charset="0"/>
                <a:ea typeface="宋体" panose="02010600030101010101" pitchFamily="2" charset="-122"/>
              </a:rPr>
              <a:t>(PB)</a:t>
            </a:r>
            <a:r>
              <a:rPr lang="zh-CN" altLang="en-US" sz="2800" dirty="0">
                <a:latin typeface="Calibri" panose="020F0502020204030204" pitchFamily="34" charset="0"/>
                <a:ea typeface="宋体" panose="02010600030101010101" pitchFamily="2" charset="-122"/>
              </a:rPr>
              <a:t>级及以上的数据。</a:t>
            </a:r>
            <a:endParaRPr lang="zh-CN" altLang="en-US" sz="2800" dirty="0">
              <a:latin typeface="Calibri" panose="020F0502020204030204" pitchFamily="34" charset="0"/>
              <a:ea typeface="宋体" panose="02010600030101010101" pitchFamily="2" charset="-122"/>
            </a:endParaRPr>
          </a:p>
          <a:p>
            <a:pPr>
              <a:lnSpc>
                <a:spcPct val="9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2</a:t>
            </a:r>
            <a:r>
              <a:rPr lang="zh-CN" altLang="en-US" sz="2800" b="1" dirty="0">
                <a:latin typeface="华文楷体" panose="02010600040101010101" pitchFamily="2" charset="-122"/>
                <a:ea typeface="华文楷体" panose="02010600040101010101" pitchFamily="2" charset="-122"/>
              </a:rPr>
              <a:t>）多样化</a:t>
            </a:r>
            <a:r>
              <a:rPr lang="en-US" altLang="zh-CN" sz="2800" b="1" dirty="0">
                <a:latin typeface="华文楷体" panose="02010600040101010101" pitchFamily="2" charset="-122"/>
                <a:ea typeface="华文楷体" panose="02010600040101010101" pitchFamily="2" charset="-122"/>
              </a:rPr>
              <a:t>(Variety)</a:t>
            </a:r>
            <a:endParaRPr lang="zh-CN" altLang="en-US" sz="2800" b="1" dirty="0">
              <a:latin typeface="华文楷体" panose="02010600040101010101" pitchFamily="2" charset="-122"/>
              <a:ea typeface="华文楷体" panose="02010600040101010101" pitchFamily="2" charset="-122"/>
            </a:endParaRPr>
          </a:p>
          <a:p>
            <a:pPr>
              <a:lnSpc>
                <a:spcPct val="90000"/>
              </a:lnSpc>
            </a:pPr>
            <a:r>
              <a:rPr lang="zh-CN" altLang="en-US" sz="2800" dirty="0">
                <a:latin typeface="Calibri" panose="020F0502020204030204" pitchFamily="34" charset="0"/>
                <a:ea typeface="宋体" panose="02010600030101010101" pitchFamily="2" charset="-122"/>
              </a:rPr>
              <a:t>大数据的多样化主要体现在三个方面：一是数据来源的多样化，二是数据类型的多样化，三是数据表示信息的多样化。</a:t>
            </a:r>
            <a:endParaRPr lang="zh-CN" altLang="en-US" sz="2800" dirty="0">
              <a:latin typeface="Calibri" panose="020F0502020204030204" pitchFamily="34" charset="0"/>
              <a:ea typeface="宋体" panose="02010600030101010101" pitchFamily="2" charset="-122"/>
            </a:endParaRPr>
          </a:p>
          <a:p>
            <a:pPr>
              <a:lnSpc>
                <a:spcPct val="9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3</a:t>
            </a:r>
            <a:r>
              <a:rPr lang="zh-CN" altLang="en-US" sz="2800" b="1" dirty="0">
                <a:latin typeface="华文楷体" panose="02010600040101010101" pitchFamily="2" charset="-122"/>
                <a:ea typeface="华文楷体" panose="02010600040101010101" pitchFamily="2" charset="-122"/>
              </a:rPr>
              <a:t>）价值</a:t>
            </a:r>
            <a:r>
              <a:rPr lang="en-US" altLang="zh-CN" sz="2800" b="1" dirty="0">
                <a:latin typeface="华文楷体" panose="02010600040101010101" pitchFamily="2" charset="-122"/>
                <a:ea typeface="华文楷体" panose="02010600040101010101" pitchFamily="2" charset="-122"/>
              </a:rPr>
              <a:t>(Value)</a:t>
            </a:r>
            <a:r>
              <a:rPr lang="zh-CN" altLang="en-US" sz="2800" b="1" dirty="0">
                <a:latin typeface="华文楷体" panose="02010600040101010101" pitchFamily="2" charset="-122"/>
                <a:ea typeface="华文楷体" panose="02010600040101010101" pitchFamily="2" charset="-122"/>
              </a:rPr>
              <a:t>大</a:t>
            </a:r>
            <a:endParaRPr lang="zh-CN" altLang="en-US" sz="2800" b="1" dirty="0">
              <a:latin typeface="华文楷体" panose="02010600040101010101" pitchFamily="2" charset="-122"/>
              <a:ea typeface="华文楷体" panose="02010600040101010101" pitchFamily="2" charset="-122"/>
            </a:endParaRPr>
          </a:p>
          <a:p>
            <a:pPr>
              <a:lnSpc>
                <a:spcPct val="90000"/>
              </a:lnSpc>
            </a:pPr>
            <a:r>
              <a:rPr lang="zh-CN" altLang="en-US" sz="2800" dirty="0">
                <a:latin typeface="Calibri" panose="020F0502020204030204" pitchFamily="34" charset="0"/>
                <a:ea typeface="宋体" panose="02010600030101010101" pitchFamily="2" charset="-122"/>
              </a:rPr>
              <a:t>      大数据技术的战略意义在于提高对数据的“加工能力”，通过“加工”实现大数据的巨大“价值”。</a:t>
            </a:r>
            <a:endParaRPr lang="zh-CN" altLang="en-US" sz="2800" dirty="0">
              <a:latin typeface="Calibri" panose="020F0502020204030204" pitchFamily="34" charset="0"/>
              <a:ea typeface="宋体" panose="02010600030101010101" pitchFamily="2" charset="-122"/>
            </a:endParaRPr>
          </a:p>
          <a:p>
            <a:pPr>
              <a:lnSpc>
                <a:spcPct val="90000"/>
              </a:lnSpc>
            </a:pP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4</a:t>
            </a:r>
            <a:r>
              <a:rPr lang="zh-CN" altLang="en-US" sz="2800" b="1" dirty="0">
                <a:latin typeface="华文楷体" panose="02010600040101010101" pitchFamily="2" charset="-122"/>
                <a:ea typeface="华文楷体" panose="02010600040101010101" pitchFamily="2" charset="-122"/>
              </a:rPr>
              <a:t>）速度</a:t>
            </a:r>
            <a:r>
              <a:rPr lang="en-US" altLang="zh-CN" sz="2800" b="1" dirty="0">
                <a:latin typeface="华文楷体" panose="02010600040101010101" pitchFamily="2" charset="-122"/>
                <a:ea typeface="华文楷体" panose="02010600040101010101" pitchFamily="2" charset="-122"/>
              </a:rPr>
              <a:t>(Velocity)</a:t>
            </a:r>
            <a:r>
              <a:rPr lang="zh-CN" altLang="en-US" sz="2800" b="1" dirty="0">
                <a:latin typeface="华文楷体" panose="02010600040101010101" pitchFamily="2" charset="-122"/>
                <a:ea typeface="华文楷体" panose="02010600040101010101" pitchFamily="2" charset="-122"/>
              </a:rPr>
              <a:t>快</a:t>
            </a:r>
            <a:endParaRPr lang="zh-CN" altLang="en-US" sz="2800" b="1" dirty="0">
              <a:latin typeface="华文楷体" panose="02010600040101010101" pitchFamily="2" charset="-122"/>
              <a:ea typeface="华文楷体" panose="02010600040101010101" pitchFamily="2" charset="-122"/>
            </a:endParaRPr>
          </a:p>
          <a:p>
            <a:pPr>
              <a:lnSpc>
                <a:spcPct val="90000"/>
              </a:lnSpc>
            </a:pPr>
            <a:r>
              <a:rPr lang="zh-CN" altLang="en-US" sz="2800" dirty="0">
                <a:latin typeface="Calibri" panose="020F0502020204030204" pitchFamily="34" charset="0"/>
                <a:ea typeface="宋体" panose="02010600030101010101" pitchFamily="2" charset="-122"/>
              </a:rPr>
              <a:t>       大数据的“速度快”主要体现在数据产生速度快，处理速度快，获得效益快。</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654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6548">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654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654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6548">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654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38597" name="TextBox 2"/>
          <p:cNvSpPr txBox="1"/>
          <p:nvPr/>
        </p:nvSpPr>
        <p:spPr>
          <a:xfrm>
            <a:off x="839470" y="1052513"/>
            <a:ext cx="10296525" cy="5618480"/>
          </a:xfrm>
          <a:prstGeom prst="rect">
            <a:avLst/>
          </a:prstGeom>
          <a:noFill/>
          <a:ln w="9525">
            <a:noFill/>
          </a:ln>
        </p:spPr>
        <p:txBody>
          <a:bodyPr anchor="t" anchorCtr="0">
            <a:spAutoFit/>
          </a:bodyPr>
          <a:p>
            <a:r>
              <a:rPr lang="en-US" altLang="zh-CN" sz="3200" dirty="0">
                <a:latin typeface="Calibri" panose="020F0502020204030204" pitchFamily="34" charset="0"/>
                <a:ea typeface="宋体" panose="02010600030101010101" pitchFamily="2" charset="-122"/>
              </a:rPr>
              <a:t>1.1.2 </a:t>
            </a:r>
            <a:r>
              <a:rPr lang="zh-CN" altLang="en-US" sz="3200" dirty="0">
                <a:latin typeface="Calibri" panose="020F0502020204030204" pitchFamily="34" charset="0"/>
                <a:ea typeface="宋体" panose="02010600030101010101" pitchFamily="2" charset="-122"/>
              </a:rPr>
              <a:t>我国的大数据发展及趋势</a:t>
            </a:r>
            <a:endParaRPr lang="zh-CN" altLang="en-US" sz="2800" dirty="0">
              <a:latin typeface="Calibri" panose="020F0502020204030204" pitchFamily="34" charset="0"/>
              <a:ea typeface="宋体" panose="02010600030101010101" pitchFamily="2" charset="-122"/>
            </a:endParaRPr>
          </a:p>
          <a:p>
            <a:pPr>
              <a:lnSpc>
                <a:spcPct val="90000"/>
              </a:lnSpc>
            </a:pPr>
            <a:r>
              <a:rPr lang="zh-CN" alt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从</a:t>
            </a:r>
            <a:r>
              <a:rPr lang="en-US" altLang="zh-CN" sz="2800" dirty="0">
                <a:latin typeface="Calibri" panose="020F0502020204030204" pitchFamily="34" charset="0"/>
                <a:ea typeface="宋体" panose="02010600030101010101" pitchFamily="2" charset="-122"/>
              </a:rPr>
              <a:t>2014</a:t>
            </a:r>
            <a:r>
              <a:rPr lang="zh-CN" altLang="en-US" sz="2800" dirty="0">
                <a:latin typeface="Calibri" panose="020F0502020204030204" pitchFamily="34" charset="0"/>
                <a:ea typeface="宋体" panose="02010600030101010101" pitchFamily="2" charset="-122"/>
              </a:rPr>
              <a:t>年起，我国大数据相关领域经历了预热阶段、起步阶段、落地阶段、深化阶段这四个不同发展阶段，即将进入第五个高速发展阶段。</a:t>
            </a:r>
            <a:endParaRPr lang="zh-CN" altLang="en-US" sz="2800" dirty="0">
              <a:latin typeface="Calibri" panose="020F0502020204030204" pitchFamily="34" charset="0"/>
              <a:ea typeface="宋体" panose="02010600030101010101" pitchFamily="2" charset="-122"/>
            </a:endParaRPr>
          </a:p>
          <a:p>
            <a:pPr>
              <a:lnSpc>
                <a:spcPct val="90000"/>
              </a:lnSpc>
            </a:pPr>
            <a:r>
              <a:rPr lang="en-US" altLang="zh-CN" sz="2800" b="1" dirty="0">
                <a:latin typeface="Calibri" panose="020F0502020204030204" pitchFamily="34" charset="0"/>
                <a:ea typeface="宋体" panose="02010600030101010101" pitchFamily="2" charset="-122"/>
              </a:rPr>
              <a:t>1.</a:t>
            </a:r>
            <a:r>
              <a:rPr lang="zh-CN" altLang="en-US" sz="2800" b="1" dirty="0">
                <a:latin typeface="Calibri" panose="020F0502020204030204" pitchFamily="34" charset="0"/>
                <a:ea typeface="宋体" panose="02010600030101010101" pitchFamily="2" charset="-122"/>
              </a:rPr>
              <a:t>预热阶段</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2014</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r>
              <a:rPr lang="en-US" altLang="zh-CN" sz="2800" dirty="0">
                <a:latin typeface="Calibri" panose="020F0502020204030204" pitchFamily="34" charset="0"/>
                <a:ea typeface="宋体" panose="02010600030101010101" pitchFamily="2" charset="-122"/>
              </a:rPr>
              <a:t>--2015</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8</a:t>
            </a:r>
            <a:r>
              <a:rPr lang="zh-CN" altLang="en-US" sz="2800" dirty="0">
                <a:latin typeface="Calibri" panose="020F0502020204030204" pitchFamily="34" charset="0"/>
                <a:ea typeface="宋体" panose="02010600030101010101" pitchFamily="2" charset="-122"/>
              </a:rPr>
              <a:t>月；</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b="1" dirty="0">
                <a:latin typeface="Calibri" panose="020F0502020204030204" pitchFamily="34" charset="0"/>
                <a:ea typeface="宋体" panose="02010600030101010101" pitchFamily="2" charset="-122"/>
              </a:rPr>
              <a:t>2.</a:t>
            </a:r>
            <a:r>
              <a:rPr lang="zh-CN" altLang="en-US" sz="2800" b="1" dirty="0">
                <a:latin typeface="Calibri" panose="020F0502020204030204" pitchFamily="34" charset="0"/>
                <a:ea typeface="宋体" panose="02010600030101010101" pitchFamily="2" charset="-122"/>
              </a:rPr>
              <a:t>起步阶段</a:t>
            </a:r>
            <a:endParaRPr lang="zh-CN" altLang="en-US"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2015</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8</a:t>
            </a:r>
            <a:r>
              <a:rPr lang="zh-CN" altLang="en-US" sz="2800" dirty="0">
                <a:latin typeface="Calibri" panose="020F0502020204030204" pitchFamily="34" charset="0"/>
                <a:ea typeface="宋体" panose="02010600030101010101" pitchFamily="2" charset="-122"/>
              </a:rPr>
              <a:t>月</a:t>
            </a:r>
            <a:r>
              <a:rPr lang="en-US" altLang="zh-CN" sz="2800" dirty="0">
                <a:latin typeface="Calibri" panose="020F0502020204030204" pitchFamily="34" charset="0"/>
                <a:ea typeface="宋体" panose="02010600030101010101" pitchFamily="2" charset="-122"/>
              </a:rPr>
              <a:t>--2016</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endParaRPr lang="zh-CN" altLang="en-US" sz="2800" dirty="0">
              <a:latin typeface="Calibri" panose="020F0502020204030204" pitchFamily="34" charset="0"/>
              <a:ea typeface="宋体" panose="02010600030101010101" pitchFamily="2" charset="-122"/>
            </a:endParaRPr>
          </a:p>
          <a:p>
            <a:pPr>
              <a:lnSpc>
                <a:spcPct val="90000"/>
              </a:lnSpc>
            </a:pPr>
            <a:r>
              <a:rPr lang="en-US" altLang="zh-CN" sz="2800" b="1" dirty="0">
                <a:latin typeface="Calibri" panose="020F0502020204030204" pitchFamily="34" charset="0"/>
                <a:ea typeface="宋体" panose="02010600030101010101" pitchFamily="2" charset="-122"/>
              </a:rPr>
              <a:t>3.</a:t>
            </a:r>
            <a:r>
              <a:rPr lang="zh-CN" altLang="en-US" sz="2800" b="1" dirty="0">
                <a:latin typeface="Calibri" panose="020F0502020204030204" pitchFamily="34" charset="0"/>
                <a:ea typeface="宋体" panose="02010600030101010101" pitchFamily="2" charset="-122"/>
              </a:rPr>
              <a:t>落地阶段</a:t>
            </a:r>
            <a:endParaRPr lang="zh-CN" altLang="en-US"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2016</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r>
              <a:rPr lang="en-US" altLang="zh-CN" sz="2800" dirty="0">
                <a:latin typeface="Calibri" panose="020F0502020204030204" pitchFamily="34" charset="0"/>
                <a:ea typeface="宋体" panose="02010600030101010101" pitchFamily="2" charset="-122"/>
              </a:rPr>
              <a:t>--2017</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b="1" dirty="0">
                <a:latin typeface="Calibri" panose="020F0502020204030204" pitchFamily="34" charset="0"/>
                <a:ea typeface="宋体" panose="02010600030101010101" pitchFamily="2" charset="-122"/>
              </a:rPr>
              <a:t>4.</a:t>
            </a:r>
            <a:r>
              <a:rPr lang="zh-CN" altLang="en-US" sz="2800" b="1" dirty="0">
                <a:latin typeface="Calibri" panose="020F0502020204030204" pitchFamily="34" charset="0"/>
                <a:ea typeface="宋体" panose="02010600030101010101" pitchFamily="2" charset="-122"/>
              </a:rPr>
              <a:t>深化阶段</a:t>
            </a:r>
            <a:endParaRPr lang="zh-CN" altLang="en-US"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2017</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r>
              <a:rPr lang="en-US" altLang="zh-CN" sz="2800" dirty="0">
                <a:latin typeface="Calibri" panose="020F0502020204030204" pitchFamily="34" charset="0"/>
                <a:ea typeface="宋体" panose="02010600030101010101" pitchFamily="2" charset="-122"/>
              </a:rPr>
              <a:t>--2019</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b="1" dirty="0">
                <a:latin typeface="Calibri" panose="020F0502020204030204" pitchFamily="34" charset="0"/>
                <a:ea typeface="宋体" panose="02010600030101010101" pitchFamily="2" charset="-122"/>
              </a:rPr>
              <a:t>5.</a:t>
            </a:r>
            <a:r>
              <a:rPr lang="zh-CN" altLang="en-US" sz="2800" b="1" dirty="0">
                <a:latin typeface="Calibri" panose="020F0502020204030204" pitchFamily="34" charset="0"/>
                <a:ea typeface="宋体" panose="02010600030101010101" pitchFamily="2" charset="-122"/>
              </a:rPr>
              <a:t>高速发展阶段</a:t>
            </a:r>
            <a:endParaRPr lang="zh-CN" altLang="en-US" sz="2800" b="1"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2019</a:t>
            </a:r>
            <a:r>
              <a:rPr lang="zh-CN" altLang="en-US" sz="2800" dirty="0">
                <a:latin typeface="Calibri" panose="020F0502020204030204" pitchFamily="34" charset="0"/>
                <a:ea typeface="宋体" panose="02010600030101010101" pitchFamily="2" charset="-122"/>
              </a:rPr>
              <a:t>年</a:t>
            </a:r>
            <a:r>
              <a:rPr lang="en-US" altLang="zh-CN" sz="2800" dirty="0">
                <a:latin typeface="Calibri" panose="020F0502020204030204" pitchFamily="34" charset="0"/>
                <a:ea typeface="宋体" panose="02010600030101010101" pitchFamily="2" charset="-122"/>
              </a:rPr>
              <a:t>3</a:t>
            </a:r>
            <a:r>
              <a:rPr lang="zh-CN" altLang="en-US" sz="2800" dirty="0">
                <a:latin typeface="Calibri" panose="020F0502020204030204" pitchFamily="34" charset="0"/>
                <a:ea typeface="宋体" panose="02010600030101010101" pitchFamily="2" charset="-122"/>
              </a:rPr>
              <a:t>月</a:t>
            </a:r>
            <a:r>
              <a:rPr lang="en-US" altLang="zh-CN" sz="2800" dirty="0">
                <a:latin typeface="Calibri" panose="020F0502020204030204" pitchFamily="34" charset="0"/>
                <a:ea typeface="宋体" panose="02010600030101010101" pitchFamily="2" charset="-122"/>
              </a:rPr>
              <a:t>--</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859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859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859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859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859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8597">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8597">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8597">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8597">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859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40645" name="TextBox 2"/>
          <p:cNvSpPr txBox="1"/>
          <p:nvPr/>
        </p:nvSpPr>
        <p:spPr>
          <a:xfrm>
            <a:off x="911860" y="1052513"/>
            <a:ext cx="10296525" cy="5405755"/>
          </a:xfrm>
          <a:prstGeom prst="rect">
            <a:avLst/>
          </a:prstGeom>
          <a:noFill/>
          <a:ln w="9525">
            <a:noFill/>
          </a:ln>
        </p:spPr>
        <p:txBody>
          <a:bodyPr anchor="t" anchorCtr="0">
            <a:spAutoFit/>
          </a:bodyPr>
          <a:p>
            <a:r>
              <a:rPr lang="zh-CN" altLang="en-US" sz="3200" dirty="0">
                <a:latin typeface="Calibri" panose="020F0502020204030204" pitchFamily="34" charset="0"/>
                <a:ea typeface="宋体" panose="02010600030101010101" pitchFamily="2" charset="-122"/>
              </a:rPr>
              <a:t>我国的大数据发展的趋势与展望：</a:t>
            </a:r>
            <a:endParaRPr lang="zh-CN" altLang="en-US" sz="2800" dirty="0">
              <a:latin typeface="Calibri" panose="020F0502020204030204" pitchFamily="34" charset="0"/>
              <a:ea typeface="宋体" panose="02010600030101010101" pitchFamily="2" charset="-122"/>
            </a:endParaRPr>
          </a:p>
          <a:p>
            <a:pPr>
              <a:lnSpc>
                <a:spcPct val="140000"/>
              </a:lnSpc>
            </a:pPr>
            <a:r>
              <a:rPr lang="zh-CN" alt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大数据的发展不可能一帆风顺，将会面临着诸多问题。例如：</a:t>
            </a:r>
            <a:endParaRPr lang="zh-CN" altLang="en-US" sz="2800" dirty="0">
              <a:latin typeface="Calibri" panose="020F0502020204030204" pitchFamily="34" charset="0"/>
              <a:ea typeface="宋体" panose="02010600030101010101" pitchFamily="2" charset="-122"/>
            </a:endParaRPr>
          </a:p>
          <a:p>
            <a:pPr>
              <a:lnSpc>
                <a:spcPct val="140000"/>
              </a:lnSpc>
            </a:pPr>
            <a:r>
              <a:rPr lang="zh-CN" altLang="en-US" sz="2800" dirty="0">
                <a:latin typeface="Calibri" panose="020F0502020204030204" pitchFamily="34" charset="0"/>
                <a:ea typeface="宋体" panose="02010600030101010101" pitchFamily="2" charset="-122"/>
              </a:rPr>
              <a:t>（</a:t>
            </a:r>
            <a:r>
              <a:rPr lang="en-US" altLang="zh-CN" sz="2800" dirty="0">
                <a:latin typeface="Calibri" panose="020F0502020204030204" pitchFamily="34" charset="0"/>
                <a:ea typeface="宋体" panose="02010600030101010101" pitchFamily="2" charset="-122"/>
              </a:rPr>
              <a:t>1</a:t>
            </a:r>
            <a:r>
              <a:rPr lang="zh-CN" altLang="en-US" sz="2800" dirty="0">
                <a:latin typeface="Calibri" panose="020F0502020204030204" pitchFamily="34" charset="0"/>
                <a:ea typeface="宋体" panose="02010600030101010101" pitchFamily="2" charset="-122"/>
              </a:rPr>
              <a:t>）大数据原创性的技术和产品还没有完全国际领先</a:t>
            </a:r>
            <a:endParaRPr lang="zh-CN" altLang="en-US" sz="2800" dirty="0">
              <a:latin typeface="Calibri" panose="020F0502020204030204" pitchFamily="34" charset="0"/>
              <a:ea typeface="宋体" panose="02010600030101010101" pitchFamily="2" charset="-122"/>
            </a:endParaRPr>
          </a:p>
          <a:p>
            <a:pPr>
              <a:lnSpc>
                <a:spcPct val="14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特别是在理论和算法方面，有待加大投入。</a:t>
            </a:r>
            <a:endParaRPr lang="zh-CN" altLang="en-US" sz="2800" dirty="0">
              <a:latin typeface="Calibri" panose="020F0502020204030204" pitchFamily="34" charset="0"/>
              <a:ea typeface="宋体" panose="02010600030101010101" pitchFamily="2" charset="-122"/>
            </a:endParaRPr>
          </a:p>
          <a:p>
            <a:pPr>
              <a:lnSpc>
                <a:spcPct val="140000"/>
              </a:lnSpc>
            </a:pPr>
            <a:r>
              <a:rPr lang="zh-CN" altLang="en-US" sz="2800" dirty="0">
                <a:latin typeface="Calibri" panose="020F0502020204030204" pitchFamily="34" charset="0"/>
                <a:ea typeface="宋体" panose="02010600030101010101" pitchFamily="2" charset="-122"/>
              </a:rPr>
              <a:t>（</a:t>
            </a:r>
            <a:r>
              <a:rPr lang="en-US" altLang="zh-CN" sz="2800" dirty="0">
                <a:latin typeface="Calibri" panose="020F0502020204030204" pitchFamily="34" charset="0"/>
                <a:ea typeface="宋体" panose="02010600030101010101" pitchFamily="2" charset="-122"/>
              </a:rPr>
              <a:t>2</a:t>
            </a:r>
            <a:r>
              <a:rPr lang="zh-CN" altLang="en-US" sz="2800" dirty="0">
                <a:latin typeface="Calibri" panose="020F0502020204030204" pitchFamily="34" charset="0"/>
                <a:ea typeface="宋体" panose="02010600030101010101" pitchFamily="2" charset="-122"/>
              </a:rPr>
              <a:t>）数据开放共享水平依然较低</a:t>
            </a:r>
            <a:endParaRPr lang="zh-CN" altLang="en-US" sz="2800" dirty="0">
              <a:latin typeface="Calibri" panose="020F0502020204030204" pitchFamily="34" charset="0"/>
              <a:ea typeface="宋体" panose="02010600030101010101" pitchFamily="2" charset="-122"/>
            </a:endParaRPr>
          </a:p>
          <a:p>
            <a:pPr>
              <a:lnSpc>
                <a:spcPct val="14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存在跨部门、跨行业的数据流通不顺畅，有价值的公共信息资源和商业数据没有充分流动起来等问题。</a:t>
            </a:r>
            <a:endParaRPr lang="zh-CN" altLang="en-US" sz="2800" dirty="0">
              <a:latin typeface="Calibri" panose="020F0502020204030204" pitchFamily="34" charset="0"/>
              <a:ea typeface="宋体" panose="02010600030101010101" pitchFamily="2" charset="-122"/>
            </a:endParaRPr>
          </a:p>
          <a:p>
            <a:pPr>
              <a:lnSpc>
                <a:spcPct val="14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以上</a:t>
            </a:r>
            <a:r>
              <a:rPr lang="zh-CN" altLang="en-US" sz="2800" dirty="0">
                <a:latin typeface="Calibri" panose="020F0502020204030204" pitchFamily="34" charset="0"/>
                <a:ea typeface="宋体" panose="02010600030101010101" pitchFamily="2" charset="-122"/>
              </a:rPr>
              <a:t>这些需要大数据从业者们在大数据理论研究、技术研发、行业应用、安全保护等方面付出更多的努力。</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64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064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064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064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064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42693" name="TextBox 2"/>
          <p:cNvSpPr txBox="1"/>
          <p:nvPr/>
        </p:nvSpPr>
        <p:spPr>
          <a:xfrm>
            <a:off x="1056005" y="980758"/>
            <a:ext cx="10296525" cy="5796280"/>
          </a:xfrm>
          <a:prstGeom prst="rect">
            <a:avLst/>
          </a:prstGeom>
          <a:noFill/>
          <a:ln w="9525">
            <a:noFill/>
          </a:ln>
        </p:spPr>
        <p:txBody>
          <a:bodyPr anchor="t" anchorCtr="0">
            <a:spAutoFit/>
          </a:bodyPr>
          <a:p>
            <a:r>
              <a:rPr lang="en-US" altLang="zh-CN" sz="3200" dirty="0">
                <a:latin typeface="Calibri" panose="020F0502020204030204" pitchFamily="34" charset="0"/>
                <a:ea typeface="宋体" panose="02010600030101010101" pitchFamily="2" charset="-122"/>
              </a:rPr>
              <a:t>1.1.3 </a:t>
            </a:r>
            <a:r>
              <a:rPr lang="zh-CN" altLang="en-US" sz="3200" dirty="0">
                <a:latin typeface="Calibri" panose="020F0502020204030204" pitchFamily="34" charset="0"/>
                <a:ea typeface="宋体" panose="02010600030101010101" pitchFamily="2" charset="-122"/>
              </a:rPr>
              <a:t>大数据的应用</a:t>
            </a:r>
            <a:endParaRPr lang="en-US" altLang="zh-CN" sz="3200" dirty="0">
              <a:latin typeface="Calibri" panose="020F0502020204030204" pitchFamily="34" charset="0"/>
              <a:ea typeface="宋体" panose="02010600030101010101" pitchFamily="2" charset="-122"/>
            </a:endParaRPr>
          </a:p>
          <a:p>
            <a:pPr>
              <a:lnSpc>
                <a:spcPct val="110000"/>
              </a:lnSpc>
            </a:pPr>
            <a:r>
              <a:rPr lang="zh-CN" alt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大数据的应用已深入到诸多领域，甚至，每天都有一些新奇的大数据应用成果出现，正在改变着人们的生产和生活。</a:t>
            </a:r>
            <a:endParaRPr lang="zh-CN" altLang="en-US" sz="2800" dirty="0">
              <a:latin typeface="Calibri" panose="020F0502020204030204" pitchFamily="34" charset="0"/>
              <a:ea typeface="宋体" panose="02010600030101010101" pitchFamily="2" charset="-122"/>
            </a:endParaRPr>
          </a:p>
          <a:p>
            <a:pPr>
              <a:lnSpc>
                <a:spcPct val="110000"/>
              </a:lnSpc>
            </a:pPr>
            <a:r>
              <a:rPr lang="zh-CN" altLang="en-US" sz="2800" dirty="0">
                <a:latin typeface="Calibri" panose="020F0502020204030204" pitchFamily="34" charset="0"/>
                <a:ea typeface="宋体" panose="02010600030101010101" pitchFamily="2" charset="-122"/>
              </a:rPr>
              <a:t>       </a:t>
            </a:r>
            <a:r>
              <a:rPr lang="en-US" altLang="zh-CN" sz="2800" b="1" dirty="0">
                <a:latin typeface="华文楷体" panose="02010600040101010101" pitchFamily="2" charset="-122"/>
                <a:ea typeface="华文楷体" panose="02010600040101010101" pitchFamily="2" charset="-122"/>
              </a:rPr>
              <a:t>1.</a:t>
            </a:r>
            <a:r>
              <a:rPr lang="zh-CN" altLang="en-US" sz="2800" b="1" dirty="0">
                <a:latin typeface="华文楷体" panose="02010600040101010101" pitchFamily="2" charset="-122"/>
                <a:ea typeface="华文楷体" panose="02010600040101010101" pitchFamily="2" charset="-122"/>
              </a:rPr>
              <a:t>大数据在科研领域的应用</a:t>
            </a:r>
            <a:endParaRPr lang="zh-CN" altLang="en-US" sz="2800"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2.</a:t>
            </a:r>
            <a:r>
              <a:rPr lang="zh-CN" altLang="en-US" sz="2800" b="1" dirty="0">
                <a:latin typeface="华文楷体" panose="02010600040101010101" pitchFamily="2" charset="-122"/>
                <a:ea typeface="华文楷体" panose="02010600040101010101" pitchFamily="2" charset="-122"/>
              </a:rPr>
              <a:t>大数据在交通领域的应用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3.</a:t>
            </a:r>
            <a:r>
              <a:rPr lang="zh-CN" altLang="en-US" sz="2800" b="1" dirty="0">
                <a:latin typeface="华文楷体" panose="02010600040101010101" pitchFamily="2" charset="-122"/>
                <a:ea typeface="华文楷体" panose="02010600040101010101" pitchFamily="2" charset="-122"/>
              </a:rPr>
              <a:t>大数据在通信领域的应用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4.</a:t>
            </a:r>
            <a:r>
              <a:rPr lang="zh-CN" altLang="en-US" sz="2800" b="1" dirty="0">
                <a:latin typeface="华文楷体" panose="02010600040101010101" pitchFamily="2" charset="-122"/>
                <a:ea typeface="华文楷体" panose="02010600040101010101" pitchFamily="2" charset="-122"/>
              </a:rPr>
              <a:t>大数据在医疗领域的应用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5.</a:t>
            </a:r>
            <a:r>
              <a:rPr lang="zh-CN" altLang="en-US" sz="2800" b="1" dirty="0">
                <a:latin typeface="华文楷体" panose="02010600040101010101" pitchFamily="2" charset="-122"/>
                <a:ea typeface="华文楷体" panose="02010600040101010101" pitchFamily="2" charset="-122"/>
              </a:rPr>
              <a:t>大数据在金融领域的应用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6.</a:t>
            </a:r>
            <a:r>
              <a:rPr lang="zh-CN" altLang="en-US" sz="2800" b="1" dirty="0">
                <a:latin typeface="华文楷体" panose="02010600040101010101" pitchFamily="2" charset="-122"/>
                <a:ea typeface="华文楷体" panose="02010600040101010101" pitchFamily="2" charset="-122"/>
              </a:rPr>
              <a:t>大数据在制造领域的应用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7.</a:t>
            </a:r>
            <a:r>
              <a:rPr lang="zh-CN" altLang="en-US" sz="2800" b="1" dirty="0">
                <a:latin typeface="华文楷体" panose="02010600040101010101" pitchFamily="2" charset="-122"/>
                <a:ea typeface="华文楷体" panose="02010600040101010101" pitchFamily="2" charset="-122"/>
              </a:rPr>
              <a:t>大数据在体育领域的应用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8.</a:t>
            </a:r>
            <a:r>
              <a:rPr lang="zh-CN" altLang="en-US" sz="2800" b="1" dirty="0">
                <a:latin typeface="华文楷体" panose="02010600040101010101" pitchFamily="2" charset="-122"/>
                <a:ea typeface="华文楷体" panose="02010600040101010101" pitchFamily="2" charset="-122"/>
              </a:rPr>
              <a:t>大数据在个性化生活领域的应用</a:t>
            </a:r>
            <a:endParaRPr lang="zh-CN" altLang="en-US" sz="2800" b="1" dirty="0">
              <a:latin typeface="华文楷体" panose="02010600040101010101" pitchFamily="2" charset="-122"/>
              <a:ea typeface="华文楷体" panose="02010600040101010101" pitchFamily="2" charset="-122"/>
            </a:endParaRPr>
          </a:p>
          <a:p>
            <a:pPr>
              <a:lnSpc>
                <a:spcPct val="110000"/>
              </a:lnSpc>
            </a:pPr>
            <a:r>
              <a:rPr lang="en-US" altLang="zh-CN" sz="2800" b="1" dirty="0">
                <a:latin typeface="华文楷体" panose="02010600040101010101" pitchFamily="2" charset="-122"/>
                <a:ea typeface="华文楷体" panose="02010600040101010101" pitchFamily="2" charset="-122"/>
              </a:rPr>
              <a:t>      9.</a:t>
            </a:r>
            <a:r>
              <a:rPr lang="zh-CN" altLang="en-US" sz="2800" b="1" dirty="0">
                <a:latin typeface="华文楷体" panose="02010600040101010101" pitchFamily="2" charset="-122"/>
                <a:ea typeface="华文楷体" panose="02010600040101010101" pitchFamily="2" charset="-122"/>
              </a:rPr>
              <a:t>大数据在安全领域的应用</a:t>
            </a:r>
            <a:endParaRPr lang="zh-CN" altLang="en-US" sz="2800" b="1" dirty="0">
              <a:latin typeface="华文楷体" panose="02010600040101010101" pitchFamily="2" charset="-122"/>
              <a:ea typeface="华文楷体" panose="0201060004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269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269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269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269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269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269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269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269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269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44741" name="TextBox 2"/>
          <p:cNvSpPr txBox="1"/>
          <p:nvPr/>
        </p:nvSpPr>
        <p:spPr>
          <a:xfrm>
            <a:off x="676275" y="1052830"/>
            <a:ext cx="4987290" cy="5621655"/>
          </a:xfrm>
          <a:prstGeom prst="rect">
            <a:avLst/>
          </a:prstGeom>
          <a:noFill/>
          <a:ln w="9525">
            <a:noFill/>
          </a:ln>
        </p:spPr>
        <p:txBody>
          <a:bodyPr wrap="square" anchor="t" anchorCtr="0">
            <a:spAutoFit/>
          </a:bodyPr>
          <a:p>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zh-CN" altLang="en-US" sz="3200" dirty="0">
              <a:latin typeface="Calibri" panose="020F0502020204030204" pitchFamily="34" charset="0"/>
              <a:ea typeface="宋体" panose="02010600030101010101" pitchFamily="2" charset="-122"/>
            </a:endParaRPr>
          </a:p>
          <a:p>
            <a:pPr>
              <a:lnSpc>
                <a:spcPct val="130000"/>
              </a:lnSpc>
            </a:pPr>
            <a:r>
              <a:rPr lang="zh-CN" altLang="en-US" sz="2800" dirty="0">
                <a:latin typeface="Calibri" panose="020F0502020204030204" pitchFamily="34" charset="0"/>
                <a:ea typeface="宋体" panose="02010600030101010101" pitchFamily="2" charset="-122"/>
              </a:rPr>
              <a:t>        由于大数据技术的发展史相对较短，对大数据的层次架构体系有不同的理解和划分方法，我们采用右图所示的大数据架构参考模型。该模型将大数据应用系统，在技术和应用的视角下，划分为三个层次，分别是基础资源层、管理与分析层、应用层。</a:t>
            </a:r>
            <a:endParaRPr lang="zh-CN" altLang="en-US" sz="2800" dirty="0">
              <a:latin typeface="Calibri" panose="020F0502020204030204" pitchFamily="34" charset="0"/>
              <a:ea typeface="宋体" panose="02010600030101010101" pitchFamily="2" charset="-122"/>
            </a:endParaRPr>
          </a:p>
        </p:txBody>
      </p:sp>
      <p:sp>
        <p:nvSpPr>
          <p:cNvPr id="24474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pic>
        <p:nvPicPr>
          <p:cNvPr id="244743" name="Picture 2" descr="C:\Users\ADMINI~1\AppData\Local\Temp\ksohtml5836\wps1.png"/>
          <p:cNvPicPr>
            <a:picLocks noChangeAspect="1"/>
          </p:cNvPicPr>
          <p:nvPr/>
        </p:nvPicPr>
        <p:blipFill>
          <a:blip r:embed="rId1"/>
          <a:stretch>
            <a:fillRect/>
          </a:stretch>
        </p:blipFill>
        <p:spPr>
          <a:xfrm>
            <a:off x="5735638" y="1125538"/>
            <a:ext cx="5314950" cy="4967287"/>
          </a:xfrm>
          <a:prstGeom prst="rect">
            <a:avLst/>
          </a:prstGeom>
          <a:noFill/>
          <a:ln w="9525">
            <a:noFill/>
          </a:ln>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46789" name="TextBox 2"/>
          <p:cNvSpPr txBox="1"/>
          <p:nvPr/>
        </p:nvSpPr>
        <p:spPr>
          <a:xfrm>
            <a:off x="767398" y="1125220"/>
            <a:ext cx="4516437" cy="4754245"/>
          </a:xfrm>
          <a:prstGeom prst="rect">
            <a:avLst/>
          </a:prstGeom>
          <a:noFill/>
          <a:ln w="9525">
            <a:noFill/>
          </a:ln>
        </p:spPr>
        <p:txBody>
          <a:bodyPr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2800"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1.</a:t>
            </a:r>
            <a:r>
              <a:rPr lang="zh-CN" altLang="en-US" sz="3000" b="1" dirty="0">
                <a:latin typeface="Calibri" panose="020F0502020204030204" pitchFamily="34" charset="0"/>
                <a:ea typeface="宋体" panose="02010600030101010101" pitchFamily="2" charset="-122"/>
              </a:rPr>
              <a:t> 基础资源层</a:t>
            </a:r>
            <a:endParaRPr lang="zh-CN" altLang="en-US" sz="3000" dirty="0">
              <a:latin typeface="Calibri" panose="020F0502020204030204" pitchFamily="34" charset="0"/>
              <a:ea typeface="宋体" panose="02010600030101010101" pitchFamily="2" charset="-122"/>
            </a:endParaRPr>
          </a:p>
          <a:p>
            <a:pPr>
              <a:lnSpc>
                <a:spcPct val="150000"/>
              </a:lnSpc>
            </a:pPr>
            <a:r>
              <a:rPr lang="zh-CN" altLang="en-US" sz="3000" dirty="0">
                <a:latin typeface="Calibri" panose="020F0502020204030204" pitchFamily="34" charset="0"/>
                <a:ea typeface="宋体" panose="02010600030101010101" pitchFamily="2" charset="-122"/>
              </a:rPr>
              <a:t>     </a:t>
            </a:r>
            <a:r>
              <a:rPr lang="zh-CN" altLang="en-US" sz="3000" b="1" dirty="0">
                <a:solidFill>
                  <a:srgbClr val="FF0000"/>
                </a:solidFill>
                <a:latin typeface="华文楷体" panose="02010600040101010101" pitchFamily="2" charset="-122"/>
                <a:ea typeface="华文楷体" panose="02010600040101010101" pitchFamily="2" charset="-122"/>
              </a:rPr>
              <a:t>（</a:t>
            </a:r>
            <a:r>
              <a:rPr lang="en-US" altLang="zh-CN" sz="3000" b="1" dirty="0">
                <a:solidFill>
                  <a:srgbClr val="FF0000"/>
                </a:solidFill>
                <a:latin typeface="华文楷体" panose="02010600040101010101" pitchFamily="2" charset="-122"/>
                <a:ea typeface="华文楷体" panose="02010600040101010101" pitchFamily="2" charset="-122"/>
              </a:rPr>
              <a:t>1</a:t>
            </a:r>
            <a:r>
              <a:rPr lang="zh-CN" altLang="en-US" sz="3000" b="1" dirty="0">
                <a:solidFill>
                  <a:srgbClr val="FF0000"/>
                </a:solidFill>
                <a:latin typeface="华文楷体" panose="02010600040101010101" pitchFamily="2" charset="-122"/>
                <a:ea typeface="华文楷体" panose="02010600040101010101" pitchFamily="2" charset="-122"/>
              </a:rPr>
              <a:t>）大数据基础设施</a:t>
            </a:r>
            <a:endParaRPr lang="zh-CN" altLang="en-US" sz="3000" b="1" dirty="0">
              <a:solidFill>
                <a:srgbClr val="FF0000"/>
              </a:solidFill>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2</a:t>
            </a:r>
            <a:r>
              <a:rPr lang="zh-CN" altLang="en-US" sz="3000" b="1" dirty="0">
                <a:latin typeface="华文楷体" panose="02010600040101010101" pitchFamily="2" charset="-122"/>
                <a:ea typeface="华文楷体" panose="02010600040101010101" pitchFamily="2" charset="-122"/>
              </a:rPr>
              <a:t>）分布式文件系统</a:t>
            </a:r>
            <a:endParaRPr lang="zh-CN" altLang="en-US" sz="3000"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3</a:t>
            </a:r>
            <a:r>
              <a:rPr lang="zh-CN" altLang="en-US" sz="3000" b="1" dirty="0">
                <a:latin typeface="华文楷体" panose="02010600040101010101" pitchFamily="2" charset="-122"/>
                <a:ea typeface="华文楷体" panose="02010600040101010101" pitchFamily="2" charset="-122"/>
              </a:rPr>
              <a:t>）非关系型数据库</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4</a:t>
            </a:r>
            <a:r>
              <a:rPr lang="zh-CN" altLang="en-US" sz="3000" b="1" dirty="0">
                <a:latin typeface="华文楷体" panose="02010600040101010101" pitchFamily="2" charset="-122"/>
                <a:ea typeface="华文楷体" panose="02010600040101010101" pitchFamily="2" charset="-122"/>
              </a:rPr>
              <a:t>）数据资源管理</a:t>
            </a:r>
            <a:endParaRPr lang="zh-CN" altLang="en-US" sz="3000" b="1" dirty="0">
              <a:latin typeface="华文楷体" panose="02010600040101010101" pitchFamily="2" charset="-122"/>
              <a:ea typeface="华文楷体" panose="02010600040101010101" pitchFamily="2" charset="-122"/>
            </a:endParaRPr>
          </a:p>
          <a:p>
            <a:endParaRPr lang="zh-CN" altLang="en-US" sz="3000" dirty="0">
              <a:latin typeface="Calibri" panose="020F0502020204030204" pitchFamily="34" charset="0"/>
              <a:ea typeface="宋体" panose="02010600030101010101" pitchFamily="2" charset="-122"/>
            </a:endParaRPr>
          </a:p>
        </p:txBody>
      </p:sp>
      <p:sp>
        <p:nvSpPr>
          <p:cNvPr id="24679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5" name="TextBox 4"/>
          <p:cNvSpPr txBox="1"/>
          <p:nvPr/>
        </p:nvSpPr>
        <p:spPr>
          <a:xfrm>
            <a:off x="5988050" y="1412875"/>
            <a:ext cx="5556885" cy="5692775"/>
          </a:xfrm>
          <a:prstGeom prst="rect">
            <a:avLst/>
          </a:prstGeom>
          <a:noFill/>
          <a:ln w="9525">
            <a:noFill/>
          </a:ln>
        </p:spPr>
        <p:txBody>
          <a:bodyPr wrap="square" anchor="t" anchorCtr="0">
            <a:spAutoFit/>
          </a:bodyPr>
          <a:p>
            <a:r>
              <a:rPr lang="zh-CN" altLang="en-US"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大数据基础设施层是大数据应用系统的最底层，主要指基础资源层的硬件设备和基础设施，如，用于大数据计算的处理器（包括云计算设备）等，用于存储各个阶段产生的数据设备（各种分布式存储系统）和网络通信设备和资源。由于大数据的主要特征之一是数据量巨大，因此，一个大数据应用系统，需要大规模的计算、存储和网络基础设施资源，用于数据的采集、处理、分析、挖掘等服务。</a:t>
            </a:r>
            <a:endParaRPr lang="zh-CN" altLang="en-US" sz="2800" dirty="0">
              <a:latin typeface="Calibri" panose="020F0502020204030204" pitchFamily="34" charset="0"/>
              <a:ea typeface="宋体" panose="02010600030101010101" pitchFamily="2" charset="-122"/>
            </a:endParaRPr>
          </a:p>
          <a:p>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0075" y="274638"/>
            <a:ext cx="9956800" cy="1143000"/>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small" spc="0" normalizeH="0" baseline="0" noProof="0" dirty="0">
                <a:ln>
                  <a:noFill/>
                </a:ln>
                <a:gradFill>
                  <a:gsLst>
                    <a:gs pos="0">
                      <a:srgbClr val="012D86"/>
                    </a:gs>
                    <a:gs pos="100000">
                      <a:srgbClr val="0E2557"/>
                    </a:gs>
                  </a:gsLst>
                  <a:lin scaled="0"/>
                </a:gradFill>
                <a:effectLst/>
                <a:uLnTx/>
                <a:uFillTx/>
                <a:latin typeface="+mj-lt"/>
                <a:ea typeface="+mj-ea"/>
                <a:cs typeface="+mj-cs"/>
              </a:rPr>
              <a:t>大数据采集与预处理</a:t>
            </a:r>
            <a:endParaRPr kumimoji="0" lang="zh-CN" altLang="en-US" sz="4800" b="1" i="0" u="none" strike="noStrike" kern="1200" cap="small" spc="0" normalizeH="0" baseline="0" noProof="0" dirty="0">
              <a:ln>
                <a:noFill/>
              </a:ln>
              <a:gradFill>
                <a:gsLst>
                  <a:gs pos="0">
                    <a:srgbClr val="012D86"/>
                  </a:gs>
                  <a:gs pos="100000">
                    <a:srgbClr val="0E2557"/>
                  </a:gs>
                </a:gsLst>
                <a:lin scaled="0"/>
              </a:gradFill>
              <a:effectLst/>
              <a:uLnTx/>
              <a:uFillTx/>
              <a:latin typeface="+mj-lt"/>
              <a:ea typeface="+mj-ea"/>
              <a:cs typeface="+mj-cs"/>
            </a:endParaRPr>
          </a:p>
        </p:txBody>
      </p:sp>
      <p:sp>
        <p:nvSpPr>
          <p:cNvPr id="3" name="内容占位符 2"/>
          <p:cNvSpPr>
            <a:spLocks noGrp="1"/>
          </p:cNvSpPr>
          <p:nvPr>
            <p:ph sz="quarter" idx="1"/>
          </p:nvPr>
        </p:nvSpPr>
        <p:spPr>
          <a:xfrm>
            <a:off x="527050" y="1417638"/>
            <a:ext cx="10829925" cy="533558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kumimoji="0" lang="zh-CN" altLang="en-US" sz="3600" b="0" i="0" u="none" strike="noStrike" kern="1200" cap="none" spc="0" normalizeH="0" baseline="0" noProof="0" dirty="0">
                <a:ln>
                  <a:noFill/>
                </a:ln>
                <a:solidFill>
                  <a:srgbClr val="FF0000"/>
                </a:solidFill>
                <a:effectLst/>
                <a:uLnTx/>
                <a:uFillTx/>
                <a:latin typeface="+mn-lt"/>
                <a:ea typeface="+mn-ea"/>
                <a:cs typeface="+mn-cs"/>
              </a:rPr>
              <a:t>课程内容简介</a:t>
            </a:r>
            <a:endParaRPr kumimoji="0" lang="zh-CN" altLang="en-US" sz="2800" b="0" i="0" u="none" strike="noStrike" kern="1200" cap="none" spc="0" normalizeH="0" baseline="0" noProof="0" dirty="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150000"/>
              </a:lnSpc>
              <a:spcBef>
                <a:spcPts val="600"/>
              </a:spcBef>
              <a:spcAft>
                <a:spcPts val="0"/>
              </a:spcAft>
              <a:buClr>
                <a:schemeClr val="accent1"/>
              </a:buClr>
              <a:buSzPct val="70000"/>
              <a:buFont typeface="Wingdings" panose="05000000000000000000"/>
              <a:buNone/>
              <a:defRPr/>
            </a:pPr>
            <a:r>
              <a:rPr kumimoji="0" lang="zh-CN" altLang="en-US" sz="32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3200" b="0" i="0" u="none" strike="noStrike" kern="1200" cap="none" spc="0" normalizeH="0" baseline="0" noProof="0" dirty="0">
                <a:ln>
                  <a:noFill/>
                </a:ln>
                <a:solidFill>
                  <a:schemeClr val="tx1"/>
                </a:solidFill>
                <a:effectLst/>
                <a:uLnTx/>
                <a:uFillTx/>
                <a:latin typeface="+mn-lt"/>
                <a:ea typeface="+mn-ea"/>
                <a:cs typeface="+mn-cs"/>
              </a:rPr>
              <a:t>本课程侧重于介绍大数据关键技术中的大数据采集和数据预处理技术，是大数据专业的入门级的大数据专业基础课教程。旨在为学生搭建起大数据的知识架构，讲述大数据采集和数据预处理的基本原理，开展相关的实验，为学生在大数据以及相关领城的学习奠定重要的基础。</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119380" y="98012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48837" name="TextBox 2"/>
          <p:cNvSpPr txBox="1"/>
          <p:nvPr/>
        </p:nvSpPr>
        <p:spPr>
          <a:xfrm>
            <a:off x="983298" y="1052830"/>
            <a:ext cx="4516437" cy="4754245"/>
          </a:xfrm>
          <a:prstGeom prst="rect">
            <a:avLst/>
          </a:prstGeom>
          <a:noFill/>
          <a:ln w="9525">
            <a:noFill/>
          </a:ln>
        </p:spPr>
        <p:txBody>
          <a:bodyPr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32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1.</a:t>
            </a:r>
            <a:r>
              <a:rPr lang="zh-CN" altLang="en-US" sz="3000" b="1" dirty="0">
                <a:latin typeface="Calibri" panose="020F0502020204030204" pitchFamily="34" charset="0"/>
                <a:ea typeface="宋体" panose="02010600030101010101" pitchFamily="2" charset="-122"/>
              </a:rPr>
              <a:t> 基础资源层</a:t>
            </a:r>
            <a:endParaRPr lang="zh-CN" altLang="en-US" sz="3000" dirty="0">
              <a:latin typeface="Calibri" panose="020F0502020204030204" pitchFamily="34" charset="0"/>
              <a:ea typeface="宋体" panose="02010600030101010101" pitchFamily="2" charset="-122"/>
            </a:endParaRPr>
          </a:p>
          <a:p>
            <a:pPr>
              <a:lnSpc>
                <a:spcPct val="150000"/>
              </a:lnSpc>
            </a:pPr>
            <a:r>
              <a:rPr lang="zh-CN" altLang="en-US" sz="3000"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1</a:t>
            </a:r>
            <a:r>
              <a:rPr lang="zh-CN" altLang="en-US" sz="3000" b="1" dirty="0">
                <a:latin typeface="华文楷体" panose="02010600040101010101" pitchFamily="2" charset="-122"/>
                <a:ea typeface="华文楷体" panose="02010600040101010101" pitchFamily="2" charset="-122"/>
              </a:rPr>
              <a:t>）大数据基础设施</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solidFill>
                  <a:srgbClr val="FF0000"/>
                </a:solidFill>
                <a:latin typeface="华文楷体" panose="02010600040101010101" pitchFamily="2" charset="-122"/>
                <a:ea typeface="华文楷体" panose="02010600040101010101" pitchFamily="2" charset="-122"/>
              </a:rPr>
              <a:t>（</a:t>
            </a:r>
            <a:r>
              <a:rPr lang="en-US" altLang="zh-CN" sz="3000" b="1" dirty="0">
                <a:solidFill>
                  <a:srgbClr val="FF0000"/>
                </a:solidFill>
                <a:latin typeface="华文楷体" panose="02010600040101010101" pitchFamily="2" charset="-122"/>
                <a:ea typeface="华文楷体" panose="02010600040101010101" pitchFamily="2" charset="-122"/>
              </a:rPr>
              <a:t>2</a:t>
            </a:r>
            <a:r>
              <a:rPr lang="zh-CN" altLang="en-US" sz="3000" b="1" dirty="0">
                <a:solidFill>
                  <a:srgbClr val="FF0000"/>
                </a:solidFill>
                <a:latin typeface="华文楷体" panose="02010600040101010101" pitchFamily="2" charset="-122"/>
                <a:ea typeface="华文楷体" panose="02010600040101010101" pitchFamily="2" charset="-122"/>
              </a:rPr>
              <a:t>）分布式文件系统</a:t>
            </a:r>
            <a:endParaRPr lang="zh-CN" altLang="en-US" sz="3000" b="1" dirty="0">
              <a:solidFill>
                <a:srgbClr val="FF0000"/>
              </a:solidFill>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3</a:t>
            </a:r>
            <a:r>
              <a:rPr lang="zh-CN" altLang="en-US" sz="3000" b="1" dirty="0">
                <a:latin typeface="华文楷体" panose="02010600040101010101" pitchFamily="2" charset="-122"/>
                <a:ea typeface="华文楷体" panose="02010600040101010101" pitchFamily="2" charset="-122"/>
              </a:rPr>
              <a:t>）非关系型数据库</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4</a:t>
            </a:r>
            <a:r>
              <a:rPr lang="zh-CN" altLang="en-US" sz="3000" b="1" dirty="0">
                <a:latin typeface="华文楷体" panose="02010600040101010101" pitchFamily="2" charset="-122"/>
                <a:ea typeface="华文楷体" panose="02010600040101010101" pitchFamily="2" charset="-122"/>
              </a:rPr>
              <a:t>）数据资源管理</a:t>
            </a:r>
            <a:endParaRPr lang="zh-CN" altLang="en-US" sz="3000" b="1" dirty="0">
              <a:latin typeface="华文楷体" panose="02010600040101010101" pitchFamily="2" charset="-122"/>
              <a:ea typeface="华文楷体" panose="02010600040101010101" pitchFamily="2" charset="-122"/>
            </a:endParaRPr>
          </a:p>
          <a:p>
            <a:endParaRPr lang="zh-CN" altLang="en-US" sz="3000" dirty="0">
              <a:latin typeface="Calibri" panose="020F0502020204030204" pitchFamily="34" charset="0"/>
              <a:ea typeface="宋体" panose="02010600030101010101" pitchFamily="2" charset="-122"/>
            </a:endParaRPr>
          </a:p>
        </p:txBody>
      </p:sp>
      <p:sp>
        <p:nvSpPr>
          <p:cNvPr id="24883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9" name="TextBox 8"/>
          <p:cNvSpPr txBox="1"/>
          <p:nvPr/>
        </p:nvSpPr>
        <p:spPr>
          <a:xfrm>
            <a:off x="5761355" y="1197610"/>
            <a:ext cx="5662930" cy="5128895"/>
          </a:xfrm>
          <a:prstGeom prst="rect">
            <a:avLst/>
          </a:prstGeom>
          <a:noFill/>
          <a:ln w="9525">
            <a:noFill/>
          </a:ln>
        </p:spPr>
        <p:txBody>
          <a:bodyPr wrap="square" anchor="t" anchorCtr="0">
            <a:spAutoFit/>
          </a:bodyPr>
          <a:p>
            <a:pPr>
              <a:lnSpc>
                <a:spcPct val="130000"/>
              </a:lnSpc>
            </a:pPr>
            <a:r>
              <a:rPr lang="zh-CN" altLang="en-US" sz="2800" dirty="0">
                <a:latin typeface="Calibri" panose="020F0502020204030204" pitchFamily="34" charset="0"/>
                <a:ea typeface="宋体" panose="02010600030101010101" pitchFamily="2" charset="-122"/>
              </a:rPr>
              <a:t>        根据大数据的特征，存储大数据的物理文件不</a:t>
            </a:r>
            <a:r>
              <a:rPr lang="zh-CN" altLang="en-US" sz="2800" dirty="0">
                <a:latin typeface="Calibri" panose="020F0502020204030204" pitchFamily="34" charset="0"/>
                <a:ea typeface="宋体" panose="02010600030101010101" pitchFamily="2" charset="-122"/>
              </a:rPr>
              <a:t>可能直接存放在本地节点上，一般采用分布式文件系统</a:t>
            </a:r>
            <a:r>
              <a:rPr lang="en-US" altLang="zh-CN" sz="2800" dirty="0">
                <a:latin typeface="Calibri" panose="020F0502020204030204" pitchFamily="34" charset="0"/>
                <a:ea typeface="宋体" panose="02010600030101010101" pitchFamily="2" charset="-122"/>
              </a:rPr>
              <a:t>(DFS,Distributed File System)</a:t>
            </a:r>
            <a:r>
              <a:rPr lang="zh-CN" altLang="en-US" sz="2800" dirty="0">
                <a:latin typeface="Calibri" panose="020F0502020204030204" pitchFamily="34" charset="0"/>
                <a:ea typeface="宋体" panose="02010600030101010101" pitchFamily="2" charset="-122"/>
              </a:rPr>
              <a:t>，通过计算机网络将各个节点相连，各节点都可以访问异地节点上的资源。目前，大多数的大数据应用系统都采用这种基于客户</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服务器模式的分布式文件系统。</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ppt_x</p:attrName>
                                        </p:attrNameLst>
                                      </p:cBhvr>
                                      <p:tavLst>
                                        <p:tav tm="0">
                                          <p:val>
                                            <p:strVal val="#ppt_x-.2"/>
                                          </p:val>
                                        </p:tav>
                                        <p:tav tm="100000">
                                          <p:val>
                                            <p:strVal val="#ppt_x"/>
                                          </p:val>
                                        </p:tav>
                                      </p:tavLst>
                                    </p:anim>
                                    <p:anim calcmode="lin" valueType="num">
                                      <p:cBhvr>
                                        <p:cTn id="1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50885" name="TextBox 2"/>
          <p:cNvSpPr txBox="1"/>
          <p:nvPr/>
        </p:nvSpPr>
        <p:spPr>
          <a:xfrm>
            <a:off x="911543" y="1052830"/>
            <a:ext cx="4516437" cy="4754245"/>
          </a:xfrm>
          <a:prstGeom prst="rect">
            <a:avLst/>
          </a:prstGeom>
          <a:noFill/>
          <a:ln w="9525">
            <a:noFill/>
          </a:ln>
        </p:spPr>
        <p:txBody>
          <a:bodyPr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3200"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1.</a:t>
            </a:r>
            <a:r>
              <a:rPr lang="zh-CN" altLang="en-US" sz="3000" b="1" dirty="0">
                <a:latin typeface="Calibri" panose="020F0502020204030204" pitchFamily="34" charset="0"/>
                <a:ea typeface="宋体" panose="02010600030101010101" pitchFamily="2" charset="-122"/>
              </a:rPr>
              <a:t> 基础资源层</a:t>
            </a:r>
            <a:endParaRPr lang="zh-CN" altLang="en-US" sz="3000" dirty="0">
              <a:latin typeface="Calibri" panose="020F0502020204030204" pitchFamily="34" charset="0"/>
              <a:ea typeface="宋体" panose="02010600030101010101" pitchFamily="2" charset="-122"/>
            </a:endParaRPr>
          </a:p>
          <a:p>
            <a:pPr>
              <a:lnSpc>
                <a:spcPct val="150000"/>
              </a:lnSpc>
            </a:pPr>
            <a:r>
              <a:rPr lang="zh-CN" altLang="en-US" sz="3000"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1</a:t>
            </a:r>
            <a:r>
              <a:rPr lang="zh-CN" altLang="en-US" sz="3000" b="1" dirty="0">
                <a:latin typeface="华文楷体" panose="02010600040101010101" pitchFamily="2" charset="-122"/>
                <a:ea typeface="华文楷体" panose="02010600040101010101" pitchFamily="2" charset="-122"/>
              </a:rPr>
              <a:t>）大数据基础设施</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2</a:t>
            </a:r>
            <a:r>
              <a:rPr lang="zh-CN" altLang="en-US" sz="3000" b="1" dirty="0">
                <a:latin typeface="华文楷体" panose="02010600040101010101" pitchFamily="2" charset="-122"/>
                <a:ea typeface="华文楷体" panose="02010600040101010101" pitchFamily="2" charset="-122"/>
              </a:rPr>
              <a:t>）分布式文件系统</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solidFill>
                  <a:srgbClr val="FF0000"/>
                </a:solidFill>
                <a:latin typeface="华文楷体" panose="02010600040101010101" pitchFamily="2" charset="-122"/>
                <a:ea typeface="华文楷体" panose="02010600040101010101" pitchFamily="2" charset="-122"/>
              </a:rPr>
              <a:t>（</a:t>
            </a:r>
            <a:r>
              <a:rPr lang="en-US" altLang="zh-CN" sz="3000" b="1" dirty="0">
                <a:solidFill>
                  <a:srgbClr val="FF0000"/>
                </a:solidFill>
                <a:latin typeface="华文楷体" panose="02010600040101010101" pitchFamily="2" charset="-122"/>
                <a:ea typeface="华文楷体" panose="02010600040101010101" pitchFamily="2" charset="-122"/>
              </a:rPr>
              <a:t>3</a:t>
            </a:r>
            <a:r>
              <a:rPr lang="zh-CN" altLang="en-US" sz="3000" b="1" dirty="0">
                <a:solidFill>
                  <a:srgbClr val="FF0000"/>
                </a:solidFill>
                <a:latin typeface="华文楷体" panose="02010600040101010101" pitchFamily="2" charset="-122"/>
                <a:ea typeface="华文楷体" panose="02010600040101010101" pitchFamily="2" charset="-122"/>
              </a:rPr>
              <a:t>）非关系型数据库</a:t>
            </a:r>
            <a:endParaRPr lang="zh-CN" altLang="en-US" sz="3000" b="1" dirty="0">
              <a:solidFill>
                <a:srgbClr val="15636D"/>
              </a:solidFill>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4</a:t>
            </a:r>
            <a:r>
              <a:rPr lang="zh-CN" altLang="en-US" sz="3000" b="1" dirty="0">
                <a:latin typeface="华文楷体" panose="02010600040101010101" pitchFamily="2" charset="-122"/>
                <a:ea typeface="华文楷体" panose="02010600040101010101" pitchFamily="2" charset="-122"/>
              </a:rPr>
              <a:t>）数据资源管理</a:t>
            </a:r>
            <a:endParaRPr lang="zh-CN" altLang="en-US" sz="3000" b="1" dirty="0">
              <a:latin typeface="华文楷体" panose="02010600040101010101" pitchFamily="2" charset="-122"/>
              <a:ea typeface="华文楷体" panose="02010600040101010101" pitchFamily="2" charset="-122"/>
            </a:endParaRPr>
          </a:p>
          <a:p>
            <a:endParaRPr lang="zh-CN" altLang="en-US" sz="3000" dirty="0">
              <a:latin typeface="Calibri" panose="020F0502020204030204" pitchFamily="34" charset="0"/>
              <a:ea typeface="宋体" panose="02010600030101010101" pitchFamily="2" charset="-122"/>
            </a:endParaRPr>
          </a:p>
        </p:txBody>
      </p:sp>
      <p:sp>
        <p:nvSpPr>
          <p:cNvPr id="25088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951855" y="1269365"/>
            <a:ext cx="5126355" cy="5259070"/>
          </a:xfrm>
          <a:prstGeom prst="rect">
            <a:avLst/>
          </a:prstGeom>
          <a:noFill/>
          <a:ln w="9525">
            <a:noFill/>
          </a:ln>
        </p:spPr>
        <p:txBody>
          <a:bodyPr wrap="square" anchor="t" anchorCtr="0">
            <a:spAutoFit/>
          </a:bodyPr>
          <a:p>
            <a:pPr>
              <a:lnSpc>
                <a:spcPct val="120000"/>
              </a:lnSpc>
            </a:pPr>
            <a:r>
              <a:rPr lang="zh-CN" altLang="en-US" sz="2800" dirty="0">
                <a:latin typeface="Calibri" panose="020F0502020204030204" pitchFamily="34" charset="0"/>
                <a:ea typeface="宋体" panose="02010600030101010101" pitchFamily="2" charset="-122"/>
              </a:rPr>
              <a:t>         所谓的“大数据”不但包含有关系型数据库，还有大量的非关系型数据库</a:t>
            </a:r>
            <a:r>
              <a:rPr lang="en-US" altLang="zh-CN" sz="2800" dirty="0">
                <a:latin typeface="Calibri" panose="020F0502020204030204" pitchFamily="34" charset="0"/>
                <a:ea typeface="宋体" panose="02010600030101010101" pitchFamily="2" charset="-122"/>
              </a:rPr>
              <a:t>(NoSQL)</a:t>
            </a:r>
            <a:r>
              <a:rPr lang="zh-CN" altLang="en-US" sz="2800" dirty="0">
                <a:latin typeface="Calibri" panose="020F0502020204030204" pitchFamily="34" charset="0"/>
                <a:ea typeface="宋体" panose="02010600030101010101" pitchFamily="2" charset="-122"/>
              </a:rPr>
              <a:t>，</a:t>
            </a:r>
            <a:r>
              <a:rPr lang="en-US" altLang="zh-CN" sz="2800" dirty="0">
                <a:latin typeface="Calibri" panose="020F0502020204030204" pitchFamily="34" charset="0"/>
                <a:ea typeface="宋体" panose="02010600030101010101" pitchFamily="2" charset="-122"/>
              </a:rPr>
              <a:t>NoSQL</a:t>
            </a:r>
            <a:r>
              <a:rPr lang="zh-CN" altLang="en-US" sz="2800" dirty="0">
                <a:latin typeface="Calibri" panose="020F0502020204030204" pitchFamily="34" charset="0"/>
                <a:ea typeface="宋体" panose="02010600030101010101" pitchFamily="2" charset="-122"/>
              </a:rPr>
              <a:t>包括类表结构数据库、文档数据库、图数据库等。由于</a:t>
            </a:r>
            <a:r>
              <a:rPr lang="en-US" altLang="zh-CN" sz="2800" dirty="0">
                <a:latin typeface="Calibri" panose="020F0502020204030204" pitchFamily="34" charset="0"/>
                <a:ea typeface="宋体" panose="02010600030101010101" pitchFamily="2" charset="-122"/>
              </a:rPr>
              <a:t>NoSQL</a:t>
            </a:r>
            <a:r>
              <a:rPr lang="zh-CN" altLang="en-US" sz="2800" dirty="0">
                <a:latin typeface="Calibri" panose="020F0502020204030204" pitchFamily="34" charset="0"/>
                <a:ea typeface="宋体" panose="02010600030101010101" pitchFamily="2" charset="-122"/>
              </a:rPr>
              <a:t>摒弃了关系模型的约束</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并弱化了数据一致性的需求，从而使数据库具有更强的扩展能力，支持更大规模的数据存储。</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ppt_x</p:attrName>
                                        </p:attrNameLst>
                                      </p:cBhvr>
                                      <p:tavLst>
                                        <p:tav tm="0">
                                          <p:val>
                                            <p:strVal val="#ppt_x-.2"/>
                                          </p:val>
                                        </p:tav>
                                        <p:tav tm="100000">
                                          <p:val>
                                            <p:strVal val="#ppt_x"/>
                                          </p:val>
                                        </p:tav>
                                      </p:tavLst>
                                    </p:anim>
                                    <p:anim calcmode="lin" valueType="num">
                                      <p:cBhvr>
                                        <p:cTn id="1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52933" name="TextBox 2"/>
          <p:cNvSpPr txBox="1"/>
          <p:nvPr/>
        </p:nvSpPr>
        <p:spPr>
          <a:xfrm>
            <a:off x="911543" y="1052830"/>
            <a:ext cx="4516437" cy="4754245"/>
          </a:xfrm>
          <a:prstGeom prst="rect">
            <a:avLst/>
          </a:prstGeom>
          <a:noFill/>
          <a:ln w="9525">
            <a:noFill/>
          </a:ln>
        </p:spPr>
        <p:txBody>
          <a:bodyPr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3200"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1.</a:t>
            </a:r>
            <a:r>
              <a:rPr lang="zh-CN" altLang="en-US" sz="3000" b="1" dirty="0">
                <a:latin typeface="Calibri" panose="020F0502020204030204" pitchFamily="34" charset="0"/>
                <a:ea typeface="宋体" panose="02010600030101010101" pitchFamily="2" charset="-122"/>
              </a:rPr>
              <a:t> 基础资源层</a:t>
            </a:r>
            <a:endParaRPr lang="zh-CN" altLang="en-US" sz="3000" dirty="0">
              <a:latin typeface="Calibri" panose="020F0502020204030204" pitchFamily="34" charset="0"/>
              <a:ea typeface="宋体" panose="02010600030101010101" pitchFamily="2" charset="-122"/>
            </a:endParaRPr>
          </a:p>
          <a:p>
            <a:pPr>
              <a:lnSpc>
                <a:spcPct val="150000"/>
              </a:lnSpc>
            </a:pPr>
            <a:r>
              <a:rPr lang="zh-CN" altLang="en-US" sz="3000"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1</a:t>
            </a:r>
            <a:r>
              <a:rPr lang="zh-CN" altLang="en-US" sz="3000" b="1" dirty="0">
                <a:latin typeface="华文楷体" panose="02010600040101010101" pitchFamily="2" charset="-122"/>
                <a:ea typeface="华文楷体" panose="02010600040101010101" pitchFamily="2" charset="-122"/>
              </a:rPr>
              <a:t>）大数据基础设施</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2</a:t>
            </a:r>
            <a:r>
              <a:rPr lang="zh-CN" altLang="en-US" sz="3000" b="1" dirty="0">
                <a:latin typeface="华文楷体" panose="02010600040101010101" pitchFamily="2" charset="-122"/>
                <a:ea typeface="华文楷体" panose="02010600040101010101" pitchFamily="2" charset="-122"/>
              </a:rPr>
              <a:t>）分布式文件系统</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latin typeface="华文楷体" panose="02010600040101010101" pitchFamily="2" charset="-122"/>
                <a:ea typeface="华文楷体" panose="02010600040101010101" pitchFamily="2" charset="-122"/>
              </a:rPr>
              <a:t>（</a:t>
            </a:r>
            <a:r>
              <a:rPr lang="en-US" altLang="zh-CN" sz="3000" b="1" dirty="0">
                <a:latin typeface="华文楷体" panose="02010600040101010101" pitchFamily="2" charset="-122"/>
                <a:ea typeface="华文楷体" panose="02010600040101010101" pitchFamily="2" charset="-122"/>
              </a:rPr>
              <a:t>3</a:t>
            </a:r>
            <a:r>
              <a:rPr lang="zh-CN" altLang="en-US" sz="3000" b="1" dirty="0">
                <a:latin typeface="华文楷体" panose="02010600040101010101" pitchFamily="2" charset="-122"/>
                <a:ea typeface="华文楷体" panose="02010600040101010101" pitchFamily="2" charset="-122"/>
              </a:rPr>
              <a:t>）非关系型数据库</a:t>
            </a:r>
            <a:endParaRPr lang="zh-CN" altLang="en-US" sz="3000" b="1" dirty="0">
              <a:latin typeface="华文楷体" panose="02010600040101010101" pitchFamily="2" charset="-122"/>
              <a:ea typeface="华文楷体" panose="02010600040101010101" pitchFamily="2" charset="-122"/>
            </a:endParaRPr>
          </a:p>
          <a:p>
            <a:pPr>
              <a:lnSpc>
                <a:spcPct val="150000"/>
              </a:lnSpc>
            </a:pPr>
            <a:r>
              <a:rPr lang="zh-CN" altLang="en-US" sz="3000" b="1" dirty="0">
                <a:latin typeface="Calibri" panose="020F0502020204030204" pitchFamily="34" charset="0"/>
                <a:ea typeface="宋体" panose="02010600030101010101" pitchFamily="2" charset="-122"/>
              </a:rPr>
              <a:t>     </a:t>
            </a:r>
            <a:r>
              <a:rPr lang="zh-CN" altLang="en-US" sz="3000" b="1" dirty="0">
                <a:solidFill>
                  <a:srgbClr val="FF0000"/>
                </a:solidFill>
                <a:latin typeface="华文楷体" panose="02010600040101010101" pitchFamily="2" charset="-122"/>
                <a:ea typeface="华文楷体" panose="02010600040101010101" pitchFamily="2" charset="-122"/>
              </a:rPr>
              <a:t>（</a:t>
            </a:r>
            <a:r>
              <a:rPr lang="en-US" altLang="zh-CN" sz="3000" b="1" dirty="0">
                <a:solidFill>
                  <a:srgbClr val="FF0000"/>
                </a:solidFill>
                <a:latin typeface="华文楷体" panose="02010600040101010101" pitchFamily="2" charset="-122"/>
                <a:ea typeface="华文楷体" panose="02010600040101010101" pitchFamily="2" charset="-122"/>
              </a:rPr>
              <a:t>4</a:t>
            </a:r>
            <a:r>
              <a:rPr lang="zh-CN" altLang="en-US" sz="3000" b="1" dirty="0">
                <a:solidFill>
                  <a:srgbClr val="FF0000"/>
                </a:solidFill>
                <a:latin typeface="华文楷体" panose="02010600040101010101" pitchFamily="2" charset="-122"/>
                <a:ea typeface="华文楷体" panose="02010600040101010101" pitchFamily="2" charset="-122"/>
              </a:rPr>
              <a:t>）数据资源管理</a:t>
            </a:r>
            <a:endParaRPr lang="zh-CN" altLang="en-US" sz="3000" b="1" dirty="0">
              <a:solidFill>
                <a:srgbClr val="15636D"/>
              </a:solidFill>
              <a:latin typeface="华文楷体" panose="02010600040101010101" pitchFamily="2" charset="-122"/>
              <a:ea typeface="华文楷体" panose="02010600040101010101" pitchFamily="2" charset="-122"/>
            </a:endParaRPr>
          </a:p>
          <a:p>
            <a:endParaRPr lang="zh-CN" altLang="en-US" sz="3000" dirty="0">
              <a:latin typeface="Calibri" panose="020F0502020204030204" pitchFamily="34" charset="0"/>
              <a:ea typeface="宋体" panose="02010600030101010101" pitchFamily="2" charset="-122"/>
            </a:endParaRPr>
          </a:p>
        </p:txBody>
      </p:sp>
      <p:sp>
        <p:nvSpPr>
          <p:cNvPr id="25293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565775" y="1125220"/>
            <a:ext cx="5591175" cy="5262245"/>
          </a:xfrm>
          <a:prstGeom prst="rect">
            <a:avLst/>
          </a:prstGeom>
          <a:noFill/>
          <a:ln w="9525">
            <a:noFill/>
          </a:ln>
        </p:spPr>
        <p:txBody>
          <a:bodyPr wrap="square" anchor="t" anchorCtr="0">
            <a:spAutoFit/>
          </a:bodyPr>
          <a:p>
            <a:pPr>
              <a:lnSpc>
                <a:spcPct val="10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在大数据应用系统中，数据资源既有结构化数据，又有半结构化，甚至非结构化数据（</a:t>
            </a:r>
            <a:r>
              <a:rPr lang="en-US" altLang="zh-CN" sz="2800" dirty="0">
                <a:latin typeface="Calibri" panose="020F0502020204030204" pitchFamily="34" charset="0"/>
                <a:ea typeface="宋体" panose="02010600030101010101" pitchFamily="2" charset="-122"/>
              </a:rPr>
              <a:t>NoSQL</a:t>
            </a:r>
            <a:r>
              <a:rPr lang="zh-CN" altLang="en-US" sz="2800" dirty="0">
                <a:latin typeface="Calibri" panose="020F0502020204030204" pitchFamily="34" charset="0"/>
                <a:ea typeface="宋体" panose="02010600030101010101" pitchFamily="2" charset="-122"/>
              </a:rPr>
              <a:t>），采用的是分布式的文件存储系统。因此，对数据资源的管理是一项非常烦琐、复杂的工作，需要有专门的软</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硬件来实现，目前主要分为两种方式</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一是虚拟化，二是基于</a:t>
            </a:r>
            <a:r>
              <a:rPr lang="en-US" altLang="zh-CN" sz="2800" dirty="0">
                <a:latin typeface="Calibri" panose="020F0502020204030204" pitchFamily="34" charset="0"/>
                <a:ea typeface="宋体" panose="02010600030101010101" pitchFamily="2" charset="-122"/>
              </a:rPr>
              <a:t>YARN--Yet Another Resource Negotiator</a:t>
            </a:r>
            <a:r>
              <a:rPr lang="zh-CN" altLang="en-US" sz="2800" dirty="0">
                <a:latin typeface="Calibri" panose="020F0502020204030204" pitchFamily="34" charset="0"/>
                <a:ea typeface="宋体" panose="02010600030101010101" pitchFamily="2" charset="-122"/>
              </a:rPr>
              <a:t>（另一种资源协调者，基于</a:t>
            </a:r>
            <a:r>
              <a:rPr lang="en-US" altLang="zh-CN" sz="2800" dirty="0">
                <a:latin typeface="Calibri" panose="020F0502020204030204" pitchFamily="34" charset="0"/>
                <a:ea typeface="宋体" panose="02010600030101010101" pitchFamily="2" charset="-122"/>
              </a:rPr>
              <a:t>Hadoop</a:t>
            </a:r>
            <a:r>
              <a:rPr lang="zh-CN" altLang="en-US" sz="2800" dirty="0">
                <a:latin typeface="Calibri" panose="020F0502020204030204" pitchFamily="34" charset="0"/>
                <a:ea typeface="宋体" panose="02010600030101010101" pitchFamily="2" charset="-122"/>
              </a:rPr>
              <a:t>的资源管理架构）的资源管理层。</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ppt_x</p:attrName>
                                        </p:attrNameLst>
                                      </p:cBhvr>
                                      <p:tavLst>
                                        <p:tav tm="0">
                                          <p:val>
                                            <p:strVal val="#ppt_x-.2"/>
                                          </p:val>
                                        </p:tav>
                                        <p:tav tm="100000">
                                          <p:val>
                                            <p:strVal val="#ppt_x"/>
                                          </p:val>
                                        </p:tav>
                                      </p:tavLst>
                                    </p:anim>
                                    <p:anim calcmode="lin" valueType="num">
                                      <p:cBhvr>
                                        <p:cTn id="1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P spid="10" grpId="0"/>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54981" name="TextBox 2"/>
          <p:cNvSpPr txBox="1"/>
          <p:nvPr/>
        </p:nvSpPr>
        <p:spPr>
          <a:xfrm>
            <a:off x="767715" y="1052830"/>
            <a:ext cx="4764405" cy="5307965"/>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28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2.管理层</a:t>
            </a:r>
            <a:endParaRPr lang="zh-CN" altLang="zh-CN" sz="2800" b="1" dirty="0">
              <a:latin typeface="Calibri" panose="020F0502020204030204" pitchFamily="34" charset="0"/>
              <a:ea typeface="宋体" panose="02010600030101010101" pitchFamily="2" charset="-122"/>
            </a:endParaRPr>
          </a:p>
          <a:p>
            <a:pPr>
              <a:lnSpc>
                <a:spcPct val="150000"/>
              </a:lnSpc>
            </a:pPr>
            <a:r>
              <a:rPr lang="en-US" altLang="zh-CN" b="1" dirty="0">
                <a:latin typeface="Calibri" panose="020F0502020204030204" pitchFamily="34" charset="0"/>
                <a:ea typeface="宋体" panose="02010600030101010101" pitchFamily="2" charset="-122"/>
              </a:rPr>
              <a:t>        </a:t>
            </a:r>
            <a:r>
              <a:rPr lang="zh-CN" altLang="zh-CN" sz="2800" b="1" dirty="0">
                <a:latin typeface="Calibri" panose="020F0502020204030204" pitchFamily="34" charset="0"/>
                <a:ea typeface="宋体" panose="02010600030101010101" pitchFamily="2" charset="-122"/>
              </a:rPr>
              <a:t>大数据管理层主要负责大数据应用系统的中间层数据的管理，以及在这些数据之上进行的分析、挖掘、预测等一系列处理工作。</a:t>
            </a:r>
            <a:endParaRPr lang="zh-CN" altLang="zh-CN" b="1" dirty="0">
              <a:latin typeface="Calibri" panose="020F0502020204030204" pitchFamily="34" charset="0"/>
              <a:ea typeface="宋体" panose="02010600030101010101" pitchFamily="2" charset="-122"/>
            </a:endParaRPr>
          </a:p>
          <a:p>
            <a:pPr>
              <a:lnSpc>
                <a:spcPct val="150000"/>
              </a:lnSpc>
            </a:pPr>
            <a:endParaRPr lang="zh-CN" altLang="zh-CN" b="1" dirty="0">
              <a:latin typeface="Calibri" panose="020F0502020204030204" pitchFamily="34" charset="0"/>
              <a:ea typeface="宋体" panose="02010600030101010101" pitchFamily="2" charset="-122"/>
            </a:endParaRPr>
          </a:p>
        </p:txBody>
      </p:sp>
      <p:sp>
        <p:nvSpPr>
          <p:cNvPr id="25498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graphicFrame>
        <p:nvGraphicFramePr>
          <p:cNvPr id="2" name="对象 1"/>
          <p:cNvGraphicFramePr/>
          <p:nvPr>
            <p:custDataLst>
              <p:tags r:id="rId1"/>
            </p:custDataLst>
          </p:nvPr>
        </p:nvGraphicFramePr>
        <p:xfrm>
          <a:off x="6024245" y="1197610"/>
          <a:ext cx="4873625" cy="5024755"/>
        </p:xfrm>
        <a:graphic>
          <a:graphicData uri="http://schemas.openxmlformats.org/presentationml/2006/ole">
            <mc:AlternateContent xmlns:mc="http://schemas.openxmlformats.org/markup-compatibility/2006">
              <mc:Choice xmlns:v="urn:schemas-microsoft-com:vml" Requires="v">
                <p:oleObj spid="_x0000_s3" name="" r:id="rId2" imgW="4352925" imgH="3962400" progId="Paint.Picture">
                  <p:embed/>
                </p:oleObj>
              </mc:Choice>
              <mc:Fallback>
                <p:oleObj name="" r:id="rId2" imgW="4352925" imgH="3962400" progId="Paint.Picture">
                  <p:embed/>
                  <p:pic>
                    <p:nvPicPr>
                      <p:cNvPr id="0" name="图片 2"/>
                      <p:cNvPicPr/>
                      <p:nvPr/>
                    </p:nvPicPr>
                    <p:blipFill>
                      <a:blip r:embed="rId3"/>
                      <a:stretch>
                        <a:fillRect/>
                      </a:stretch>
                    </p:blipFill>
                    <p:spPr>
                      <a:xfrm>
                        <a:off x="6024245" y="1197610"/>
                        <a:ext cx="4873625" cy="5024755"/>
                      </a:xfrm>
                      <a:prstGeom prst="rect">
                        <a:avLst/>
                      </a:prstGeom>
                    </p:spPr>
                  </p:pic>
                </p:oleObj>
              </mc:Fallback>
            </mc:AlternateContent>
          </a:graphicData>
        </a:graphic>
      </p:graphicFrame>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57029" name="TextBox 2"/>
          <p:cNvSpPr txBox="1"/>
          <p:nvPr/>
        </p:nvSpPr>
        <p:spPr>
          <a:xfrm>
            <a:off x="650875" y="1125220"/>
            <a:ext cx="4358005" cy="4292600"/>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2800"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2.管理层</a:t>
            </a:r>
            <a:endParaRPr lang="zh-CN"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（1）元数据</a:t>
            </a:r>
            <a:endParaRPr lang="en-US" altLang="zh-CN" sz="3000" b="1" dirty="0">
              <a:solidFill>
                <a:srgbClr val="FF0000"/>
              </a:solidFill>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（2）主数据</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（3）数据仓库</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（4）大数据分析</a:t>
            </a:r>
            <a:endParaRPr lang="en-US" altLang="zh-CN" sz="3000" b="1" dirty="0">
              <a:latin typeface="Calibri" panose="020F0502020204030204" pitchFamily="34" charset="0"/>
              <a:ea typeface="宋体" panose="02010600030101010101" pitchFamily="2" charset="-122"/>
            </a:endParaRPr>
          </a:p>
        </p:txBody>
      </p:sp>
      <p:sp>
        <p:nvSpPr>
          <p:cNvPr id="25703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798185" y="1125220"/>
            <a:ext cx="5597525" cy="5259070"/>
          </a:xfrm>
          <a:prstGeom prst="rect">
            <a:avLst/>
          </a:prstGeom>
          <a:noFill/>
          <a:ln w="9525">
            <a:noFill/>
          </a:ln>
        </p:spPr>
        <p:txBody>
          <a:bodyPr wrap="square" anchor="t" anchorCtr="0">
            <a:spAutoFit/>
          </a:bodyPr>
          <a:p>
            <a:pPr>
              <a:lnSpc>
                <a:spcPct val="12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在大数据系统的中间层数据中，元数据(Meta data)是最基础、最关键的数据信息</a:t>
            </a:r>
            <a:r>
              <a:rPr lang="zh-CN" altLang="en-US" sz="2800" dirty="0">
                <a:sym typeface="+mn-ea"/>
              </a:rPr>
              <a:t>，是关于数据的数据</a:t>
            </a:r>
            <a:r>
              <a:rPr lang="zh-CN" altLang="en-US" sz="2800" dirty="0">
                <a:latin typeface="Calibri" panose="020F0502020204030204" pitchFamily="34" charset="0"/>
                <a:ea typeface="宋体" panose="02010600030101010101" pitchFamily="2" charset="-122"/>
              </a:rPr>
              <a:t>。元数据管理是关于元数据创建、存储、整合与控制等一整套流程的集合。应用元数据管理能够提升战略信息的价值，从而减少对数据的研究时间，减少数据的误用，减少系统开发的生命周期，提高系统开发和投入运行的速度。</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59077" name="TextBox 2"/>
          <p:cNvSpPr txBox="1"/>
          <p:nvPr/>
        </p:nvSpPr>
        <p:spPr>
          <a:xfrm>
            <a:off x="911860" y="1125220"/>
            <a:ext cx="4466590" cy="4292600"/>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28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2.管理层</a:t>
            </a:r>
            <a:endParaRPr lang="zh-CN"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（1）元数据</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（2）主数据</a:t>
            </a:r>
            <a:endParaRPr lang="en-US" altLang="zh-CN" sz="3000" b="1" dirty="0">
              <a:solidFill>
                <a:srgbClr val="FF0000"/>
              </a:solidFill>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（3）数据仓库</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（4）大数据分析</a:t>
            </a:r>
            <a:endParaRPr lang="en-US" altLang="zh-CN" sz="3000" b="1" dirty="0">
              <a:latin typeface="Calibri" panose="020F0502020204030204" pitchFamily="34" charset="0"/>
              <a:ea typeface="宋体" panose="02010600030101010101" pitchFamily="2" charset="-122"/>
            </a:endParaRPr>
          </a:p>
        </p:txBody>
      </p:sp>
      <p:sp>
        <p:nvSpPr>
          <p:cNvPr id="25907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375275" y="1269365"/>
            <a:ext cx="6019800" cy="5262245"/>
          </a:xfrm>
          <a:prstGeom prst="rect">
            <a:avLst/>
          </a:prstGeom>
          <a:noFill/>
          <a:ln w="9525">
            <a:noFill/>
          </a:ln>
        </p:spPr>
        <p:txBody>
          <a:bodyPr wrap="square" anchor="t" anchorCtr="0">
            <a:spAutoFit/>
          </a:bodyPr>
          <a:p>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主数据(Master Data, MD)，指大数据系统的中间层数据的主体，在整个大数据应用系统内，各个子系统需要交换、共享的全部数据。由于在传统的数据（信息）管理系统中，各个企/事业内部业务系统的数据相对分散，缺乏数据的共享性，同时也会造成数据冗余（唯一性）、编码不统一（一致性）、 数据不同步（时效性）等数据质量问题。主数据管理用一组约束和规范，以及一系列的处理方法，来提高主数据的质量。</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61125" name="TextBox 2"/>
          <p:cNvSpPr txBox="1"/>
          <p:nvPr/>
        </p:nvSpPr>
        <p:spPr>
          <a:xfrm>
            <a:off x="839470" y="1052830"/>
            <a:ext cx="4487545" cy="4292600"/>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28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2.管理层</a:t>
            </a:r>
            <a:endParaRPr lang="zh-CN"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（1）元数据</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（2）主数据</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a:t>
            </a:r>
            <a:r>
              <a:rPr lang="en-US" altLang="zh-CN" sz="3000" b="1" dirty="0">
                <a:solidFill>
                  <a:srgbClr val="27B3C6"/>
                </a:solidFill>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（3）数据仓库</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（4）大数据分析</a:t>
            </a:r>
            <a:endParaRPr lang="en-US" altLang="zh-CN" sz="3000" b="1" dirty="0">
              <a:latin typeface="Calibri" panose="020F0502020204030204" pitchFamily="34" charset="0"/>
              <a:ea typeface="宋体" panose="02010600030101010101" pitchFamily="2" charset="-122"/>
            </a:endParaRPr>
          </a:p>
        </p:txBody>
      </p:sp>
      <p:sp>
        <p:nvSpPr>
          <p:cNvPr id="26112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448300" y="1125220"/>
            <a:ext cx="6021705" cy="5303520"/>
          </a:xfrm>
          <a:prstGeom prst="rect">
            <a:avLst/>
          </a:prstGeom>
          <a:noFill/>
          <a:ln w="9525">
            <a:noFill/>
          </a:ln>
        </p:spPr>
        <p:txBody>
          <a:bodyPr wrap="square" anchor="t" anchorCtr="0">
            <a:spAutoFit/>
          </a:bodyPr>
          <a:p>
            <a:pPr>
              <a:lnSpc>
                <a:spcPct val="110000"/>
              </a:lnSpc>
            </a:pPr>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在大数据时代，由于传统的关系型数据库在数据量、数据类型、数据存储模式等方面的限制，已不能满足大数据应用的存储需求，需要新的大数据存储模式，即数据仓库的概念和技术应运而生。数据仓库可以简单的认为是，企业决策支持系统在运行过程中所需全部数据的战略集合。是“面向主题的、集成的、随时间变化的、相对稳定的、支持决策制定过程的数据集合”。</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63173" name="TextBox 2"/>
          <p:cNvSpPr txBox="1"/>
          <p:nvPr/>
        </p:nvSpPr>
        <p:spPr>
          <a:xfrm>
            <a:off x="911860" y="1125220"/>
            <a:ext cx="4420870" cy="4292600"/>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28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2.管理层</a:t>
            </a:r>
            <a:endParaRPr lang="zh-CN"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（1）元数据</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（2）主数据</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a:t>
            </a:r>
            <a:r>
              <a:rPr lang="en-US" altLang="zh-CN" sz="3000" b="1" dirty="0">
                <a:solidFill>
                  <a:srgbClr val="27B3C6"/>
                </a:solidFill>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（3）数据仓库</a:t>
            </a:r>
            <a:endParaRPr lang="en-US" altLang="zh-CN" sz="3000" b="1" dirty="0">
              <a:latin typeface="Calibri" panose="020F0502020204030204" pitchFamily="34" charset="0"/>
              <a:ea typeface="宋体" panose="02010600030101010101" pitchFamily="2" charset="-122"/>
            </a:endParaRPr>
          </a:p>
          <a:p>
            <a:pPr>
              <a:lnSpc>
                <a:spcPct val="150000"/>
              </a:lnSpc>
            </a:pPr>
            <a:r>
              <a:rPr lang="en-US" altLang="zh-CN" sz="3000" b="1" dirty="0">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（4）大数据分析</a:t>
            </a:r>
            <a:endParaRPr lang="en-US" altLang="zh-CN" sz="3000" b="1" dirty="0">
              <a:solidFill>
                <a:srgbClr val="FF0000"/>
              </a:solidFill>
              <a:latin typeface="Calibri" panose="020F0502020204030204" pitchFamily="34" charset="0"/>
              <a:ea typeface="宋体" panose="02010600030101010101" pitchFamily="2" charset="-122"/>
            </a:endParaRPr>
          </a:p>
        </p:txBody>
      </p:sp>
      <p:sp>
        <p:nvSpPr>
          <p:cNvPr id="26317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332730" y="1125220"/>
            <a:ext cx="5935980" cy="5303520"/>
          </a:xfrm>
          <a:prstGeom prst="rect">
            <a:avLst/>
          </a:prstGeom>
          <a:noFill/>
          <a:ln w="9525">
            <a:noFill/>
          </a:ln>
        </p:spPr>
        <p:txBody>
          <a:bodyPr wrap="square" anchor="t" anchorCtr="0">
            <a:spAutoFit/>
          </a:bodyPr>
          <a:p>
            <a:pPr>
              <a:lnSpc>
                <a:spcPct val="110000"/>
              </a:lnSpc>
            </a:pPr>
            <a:r>
              <a:rPr lang="en-US" altLang="zh-CN" sz="20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分析是大数据系统核心的组成部分。只有通过对“大数据”进行分析，才能挖掘到其内部蕴含的价值。通过对数据进行“全样非抽样、效率非精确、相关非因果”等大数据思维方式的分析、挖掘，预测将要发生的结果，是大数据分析应用的核心目的。智能决策是大数据分析结果应用的主要途径，通过人工智能、专家系统、智能分析等手段解决存在于智能决策领域的复杂问题。</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65221" name="TextBox 2"/>
          <p:cNvSpPr txBox="1"/>
          <p:nvPr/>
        </p:nvSpPr>
        <p:spPr>
          <a:xfrm>
            <a:off x="839470" y="1125220"/>
            <a:ext cx="4730750" cy="5440680"/>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1.1.4 </a:t>
            </a:r>
            <a:r>
              <a:rPr lang="zh-CN" altLang="en-US" sz="3200" dirty="0">
                <a:latin typeface="Calibri" panose="020F0502020204030204" pitchFamily="34" charset="0"/>
                <a:ea typeface="宋体" panose="02010600030101010101" pitchFamily="2" charset="-122"/>
              </a:rPr>
              <a:t>大数据的层次架构</a:t>
            </a:r>
            <a:endParaRPr lang="en-US" altLang="zh-CN" sz="32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3.应用层</a:t>
            </a:r>
            <a:endParaRPr lang="zh-CN" altLang="zh-CN" sz="2800"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        </a:t>
            </a:r>
            <a:r>
              <a:rPr lang="zh-CN" altLang="zh-CN" sz="2800" b="1" dirty="0">
                <a:latin typeface="Calibri" panose="020F0502020204030204" pitchFamily="34" charset="0"/>
                <a:ea typeface="宋体" panose="02010600030101010101" pitchFamily="2" charset="-122"/>
              </a:rPr>
              <a:t>应用层是大数据系统的顶层，该层以可视化技术和应用接口技术为支撑，为具体的应用系统提供大数据的共享和交易、开放的数据应用平台、各种大数据的应用工具。</a:t>
            </a:r>
            <a:endParaRPr lang="zh-CN" altLang="zh-CN" sz="2800" b="1" dirty="0">
              <a:latin typeface="Calibri" panose="020F0502020204030204" pitchFamily="34" charset="0"/>
              <a:ea typeface="宋体" panose="02010600030101010101" pitchFamily="2" charset="-122"/>
            </a:endParaRPr>
          </a:p>
        </p:txBody>
      </p:sp>
      <p:sp>
        <p:nvSpPr>
          <p:cNvPr id="26522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graphicFrame>
        <p:nvGraphicFramePr>
          <p:cNvPr id="2" name="对象 1"/>
          <p:cNvGraphicFramePr/>
          <p:nvPr/>
        </p:nvGraphicFramePr>
        <p:xfrm>
          <a:off x="5735955" y="1052830"/>
          <a:ext cx="5327650" cy="5169535"/>
        </p:xfrm>
        <a:graphic>
          <a:graphicData uri="http://schemas.openxmlformats.org/presentationml/2006/ole">
            <mc:AlternateContent xmlns:mc="http://schemas.openxmlformats.org/markup-compatibility/2006">
              <mc:Choice xmlns:v="urn:schemas-microsoft-com:vml" Requires="v">
                <p:oleObj spid="_x0000_s3" name="" r:id="rId1" imgW="3667125" imgH="3295650" progId="Paint.Picture">
                  <p:embed/>
                </p:oleObj>
              </mc:Choice>
              <mc:Fallback>
                <p:oleObj name="" r:id="rId1" imgW="3667125" imgH="3295650" progId="Paint.Picture">
                  <p:embed/>
                  <p:pic>
                    <p:nvPicPr>
                      <p:cNvPr id="0" name="图片 2"/>
                      <p:cNvPicPr/>
                      <p:nvPr/>
                    </p:nvPicPr>
                    <p:blipFill>
                      <a:blip r:embed="rId2"/>
                      <a:stretch>
                        <a:fillRect/>
                      </a:stretch>
                    </p:blipFill>
                    <p:spPr>
                      <a:xfrm>
                        <a:off x="5735955" y="1052830"/>
                        <a:ext cx="5327650" cy="5169535"/>
                      </a:xfrm>
                      <a:prstGeom prst="rect">
                        <a:avLst/>
                      </a:prstGeom>
                    </p:spPr>
                  </p:pic>
                </p:oleObj>
              </mc:Fallback>
            </mc:AlternateContent>
          </a:graphicData>
        </a:graphic>
      </p:graphicFrame>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67268" name="TextBox 1"/>
          <p:cNvSpPr txBox="1"/>
          <p:nvPr/>
        </p:nvSpPr>
        <p:spPr>
          <a:xfrm>
            <a:off x="855663" y="1066800"/>
            <a:ext cx="4537075" cy="645160"/>
          </a:xfrm>
          <a:prstGeom prst="rect">
            <a:avLst/>
          </a:prstGeom>
          <a:noFill/>
          <a:ln w="9525">
            <a:noFill/>
          </a:ln>
        </p:spPr>
        <p:txBody>
          <a:bodyPr anchor="t" anchorCtr="0">
            <a:spAutoFit/>
          </a:bodyPr>
          <a:p>
            <a:r>
              <a:rPr lang="en-US" altLang="zh-CN" sz="3600" b="1" dirty="0">
                <a:latin typeface="Calibri" panose="020F0502020204030204" pitchFamily="34" charset="0"/>
                <a:ea typeface="宋体" panose="02010600030101010101" pitchFamily="2" charset="-122"/>
              </a:rPr>
              <a:t>1.2 </a:t>
            </a:r>
            <a:r>
              <a:rPr lang="zh-CN" altLang="en-US" sz="3600" b="1" dirty="0">
                <a:latin typeface="Calibri" panose="020F0502020204030204" pitchFamily="34" charset="0"/>
                <a:ea typeface="宋体" panose="02010600030101010101" pitchFamily="2" charset="-122"/>
              </a:rPr>
              <a:t>大数据</a:t>
            </a:r>
            <a:r>
              <a:rPr lang="zh-CN" altLang="zh-CN" sz="3600" dirty="0">
                <a:latin typeface="Calibri" panose="020F0502020204030204" pitchFamily="34" charset="0"/>
                <a:ea typeface="宋体" panose="02010600030101010101" pitchFamily="2" charset="-122"/>
              </a:rPr>
              <a:t>技术</a:t>
            </a:r>
            <a:endParaRPr lang="zh-CN" altLang="zh-CN" sz="3600" b="1" dirty="0">
              <a:latin typeface="Calibri" panose="020F0502020204030204" pitchFamily="34" charset="0"/>
              <a:ea typeface="宋体" panose="02010600030101010101" pitchFamily="2" charset="-122"/>
            </a:endParaRPr>
          </a:p>
        </p:txBody>
      </p:sp>
      <p:sp>
        <p:nvSpPr>
          <p:cNvPr id="267269" name="TextBox 2"/>
          <p:cNvSpPr txBox="1"/>
          <p:nvPr/>
        </p:nvSpPr>
        <p:spPr>
          <a:xfrm>
            <a:off x="931863" y="1593850"/>
            <a:ext cx="9625012" cy="5128895"/>
          </a:xfrm>
          <a:prstGeom prst="rect">
            <a:avLst/>
          </a:prstGeom>
          <a:noFill/>
          <a:ln w="9525">
            <a:noFill/>
          </a:ln>
        </p:spPr>
        <p:txBody>
          <a:bodyPr anchor="t" anchorCtr="0">
            <a:spAutoFit/>
          </a:bodyPr>
          <a:p>
            <a:pPr>
              <a:lnSpc>
                <a:spcPct val="13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一般的大数据应用系统的处理流程是：</a:t>
            </a:r>
            <a:endParaRPr lang="zh-CN" altLang="zh-CN" sz="2800" dirty="0">
              <a:latin typeface="Calibri" panose="020F0502020204030204" pitchFamily="34" charset="0"/>
              <a:ea typeface="宋体" panose="02010600030101010101" pitchFamily="2" charset="-122"/>
            </a:endParaRPr>
          </a:p>
          <a:p>
            <a:pPr marL="457200" indent="-457200">
              <a:lnSpc>
                <a:spcPct val="130000"/>
              </a:lnSpc>
              <a:buFont typeface="Wingdings" panose="05000000000000000000" charset="0"/>
              <a:buChar char="ü"/>
            </a:pPr>
            <a:r>
              <a:rPr lang="zh-CN" altLang="zh-CN" sz="2800" dirty="0">
                <a:latin typeface="Calibri" panose="020F0502020204030204" pitchFamily="34" charset="0"/>
                <a:ea typeface="宋体" panose="02010600030101010101" pitchFamily="2" charset="-122"/>
              </a:rPr>
              <a:t>首先，通过平台和工具，对各种数据源进行采集和预处理；</a:t>
            </a:r>
            <a:endParaRPr lang="zh-CN" altLang="zh-CN" sz="2800" dirty="0">
              <a:latin typeface="Calibri" panose="020F0502020204030204" pitchFamily="34" charset="0"/>
              <a:ea typeface="宋体" panose="02010600030101010101" pitchFamily="2" charset="-122"/>
            </a:endParaRPr>
          </a:p>
          <a:p>
            <a:pPr marL="457200" indent="-457200">
              <a:lnSpc>
                <a:spcPct val="130000"/>
              </a:lnSpc>
              <a:buFont typeface="Wingdings" panose="05000000000000000000" charset="0"/>
              <a:buChar char="ü"/>
            </a:pPr>
            <a:r>
              <a:rPr lang="zh-CN" altLang="zh-CN" sz="2800" dirty="0">
                <a:latin typeface="Calibri" panose="020F0502020204030204" pitchFamily="34" charset="0"/>
                <a:ea typeface="宋体" panose="02010600030101010101" pitchFamily="2" charset="-122"/>
              </a:rPr>
              <a:t>然后，使用挖掘算法，对中间层的数据进行分析、挖掘；</a:t>
            </a:r>
            <a:endParaRPr lang="zh-CN" altLang="zh-CN" sz="2800" dirty="0">
              <a:latin typeface="Calibri" panose="020F0502020204030204" pitchFamily="34" charset="0"/>
              <a:ea typeface="宋体" panose="02010600030101010101" pitchFamily="2" charset="-122"/>
            </a:endParaRPr>
          </a:p>
          <a:p>
            <a:pPr marL="457200" indent="-457200">
              <a:lnSpc>
                <a:spcPct val="130000"/>
              </a:lnSpc>
              <a:buFont typeface="Wingdings" panose="05000000000000000000" charset="0"/>
              <a:buChar char="ü"/>
            </a:pPr>
            <a:r>
              <a:rPr lang="zh-CN" altLang="zh-CN" sz="2800" dirty="0">
                <a:latin typeface="Calibri" panose="020F0502020204030204" pitchFamily="34" charset="0"/>
                <a:ea typeface="宋体" panose="02010600030101010101" pitchFamily="2" charset="-122"/>
              </a:rPr>
              <a:t>最后，将分析、挖掘的结果，通过可视化工具进行展示，供人们使用。</a:t>
            </a:r>
            <a:endParaRPr lang="zh-CN" altLang="zh-CN" sz="2800" dirty="0">
              <a:latin typeface="Calibri" panose="020F0502020204030204" pitchFamily="34" charset="0"/>
              <a:ea typeface="宋体" panose="02010600030101010101" pitchFamily="2" charset="-122"/>
            </a:endParaRPr>
          </a:p>
          <a:p>
            <a:pPr marL="457200" indent="-457200">
              <a:lnSpc>
                <a:spcPct val="13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所谓的大数据技术是指在大数据的整个处理流程当中，所涉及的数据采集、预处理、数据挖掘、结果展示等一系列技术的总和。可以概括地分为：</a:t>
            </a:r>
            <a:r>
              <a:rPr lang="zh-CN" altLang="zh-CN" sz="2800" dirty="0">
                <a:solidFill>
                  <a:srgbClr val="FF0000"/>
                </a:solidFill>
                <a:latin typeface="Calibri" panose="020F0502020204030204" pitchFamily="34" charset="0"/>
                <a:ea typeface="宋体" panose="02010600030101010101" pitchFamily="2" charset="-122"/>
              </a:rPr>
              <a:t>大数据关键技术</a:t>
            </a:r>
            <a:r>
              <a:rPr lang="zh-CN" altLang="zh-CN" sz="2800" dirty="0">
                <a:latin typeface="Calibri" panose="020F0502020204030204" pitchFamily="34" charset="0"/>
                <a:ea typeface="宋体" panose="02010600030101010101" pitchFamily="2" charset="-122"/>
              </a:rPr>
              <a:t>和</a:t>
            </a:r>
            <a:r>
              <a:rPr lang="zh-CN" altLang="zh-CN" sz="2800" dirty="0">
                <a:solidFill>
                  <a:srgbClr val="FF0000"/>
                </a:solidFill>
                <a:latin typeface="Calibri" panose="020F0502020204030204" pitchFamily="34" charset="0"/>
                <a:ea typeface="宋体" panose="02010600030101010101" pitchFamily="2" charset="-122"/>
              </a:rPr>
              <a:t>大数据支撑技术</a:t>
            </a:r>
            <a:r>
              <a:rPr lang="zh-CN" altLang="zh-CN" sz="2800" dirty="0">
                <a:latin typeface="Calibri" panose="020F0502020204030204" pitchFamily="34" charset="0"/>
                <a:ea typeface="宋体" panose="02010600030101010101" pitchFamily="2" charset="-122"/>
              </a:rPr>
              <a:t>。</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726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0075" y="274637"/>
            <a:ext cx="9956800" cy="1143000"/>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small" spc="0" normalizeH="0" baseline="0" noProof="0" dirty="0">
                <a:ln>
                  <a:noFill/>
                </a:ln>
                <a:gradFill>
                  <a:gsLst>
                    <a:gs pos="0">
                      <a:srgbClr val="012D86"/>
                    </a:gs>
                    <a:gs pos="100000">
                      <a:srgbClr val="0E2557"/>
                    </a:gs>
                  </a:gsLst>
                  <a:lin scaled="0"/>
                </a:gradFill>
                <a:effectLst/>
                <a:uLnTx/>
                <a:uFillTx/>
                <a:latin typeface="+mj-lt"/>
                <a:ea typeface="+mj-ea"/>
                <a:cs typeface="+mj-cs"/>
              </a:rPr>
              <a:t>大数据采集与预处理</a:t>
            </a:r>
            <a:endParaRPr kumimoji="0" lang="zh-CN" altLang="en-US" sz="4800" b="1" i="0" u="none" strike="noStrike" kern="1200" cap="small" spc="0" normalizeH="0" baseline="0" noProof="0" dirty="0">
              <a:ln>
                <a:noFill/>
              </a:ln>
              <a:gradFill>
                <a:gsLst>
                  <a:gs pos="0">
                    <a:srgbClr val="012D86"/>
                  </a:gs>
                  <a:gs pos="100000">
                    <a:srgbClr val="0E2557"/>
                  </a:gs>
                </a:gsLst>
                <a:lin scaled="0"/>
              </a:gradFill>
              <a:effectLst/>
              <a:uLnTx/>
              <a:uFillTx/>
              <a:latin typeface="+mj-lt"/>
              <a:ea typeface="+mj-ea"/>
              <a:cs typeface="+mj-cs"/>
            </a:endParaRPr>
          </a:p>
        </p:txBody>
      </p:sp>
      <p:sp>
        <p:nvSpPr>
          <p:cNvPr id="3" name="内容占位符 2"/>
          <p:cNvSpPr>
            <a:spLocks noGrp="1"/>
          </p:cNvSpPr>
          <p:nvPr>
            <p:ph sz="quarter" idx="1"/>
          </p:nvPr>
        </p:nvSpPr>
        <p:spPr>
          <a:xfrm>
            <a:off x="551180" y="1340168"/>
            <a:ext cx="10829925" cy="5335588"/>
          </a:xfrm>
        </p:spPr>
        <p:txBody>
          <a:bodyPr vert="horz" wrap="square" lIns="91440" tIns="45720" rIns="91440" bIns="45720" numCol="1" anchor="t" anchorCtr="0" compatLnSpc="1">
            <a:normAutofit fontScale="25000"/>
          </a:bodyPr>
          <a:lstStyle/>
          <a:p>
            <a:pPr marL="274320" marR="0" lvl="0" indent="-274320" algn="l" defTabSz="914400" rtl="0" eaLnBrk="1" fontAlgn="auto" latinLnBrk="0" hangingPunct="1">
              <a:lnSpc>
                <a:spcPct val="100000"/>
              </a:lnSpc>
              <a:spcBef>
                <a:spcPts val="600"/>
              </a:spcBef>
              <a:spcAft>
                <a:spcPts val="0"/>
              </a:spcAft>
              <a:buClr>
                <a:schemeClr val="accent1"/>
              </a:buClr>
              <a:buSzPct val="70000"/>
              <a:buFont typeface="Wingdings" panose="05000000000000000000"/>
              <a:buChar char=""/>
              <a:defRPr/>
            </a:pPr>
            <a:r>
              <a:rPr kumimoji="0" lang="zh-CN" altLang="en-US" sz="12800" b="0" i="0" u="none" strike="noStrike" kern="1200" cap="none" spc="0" normalizeH="0" baseline="0" noProof="0" dirty="0">
                <a:ln>
                  <a:noFill/>
                </a:ln>
                <a:solidFill>
                  <a:srgbClr val="FF0000"/>
                </a:solidFill>
                <a:effectLst/>
                <a:uLnTx/>
                <a:uFillTx/>
                <a:latin typeface="+mn-lt"/>
                <a:ea typeface="+mn-ea"/>
                <a:cs typeface="+mn-cs"/>
              </a:rPr>
              <a:t>课程内容安排</a:t>
            </a:r>
            <a:endParaRPr kumimoji="0" lang="zh-CN" altLang="en-US" sz="4600" b="0" i="0" u="none" strike="noStrike" kern="1200" cap="none" spc="0" normalizeH="0" baseline="0" noProof="0" dirty="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100000"/>
              </a:lnSpc>
              <a:spcBef>
                <a:spcPts val="600"/>
              </a:spcBef>
              <a:spcAft>
                <a:spcPts val="0"/>
              </a:spcAft>
              <a:buClr>
                <a:schemeClr val="accent1"/>
              </a:buClr>
              <a:buSzPct val="70000"/>
              <a:buFont typeface="Wingdings" panose="05000000000000000000"/>
              <a:buNone/>
              <a:defRPr/>
            </a:pPr>
            <a:r>
              <a:rPr kumimoji="0" lang="zh-CN" altLang="en-US" sz="4000" b="1" i="0" u="none" strike="noStrike" kern="1200" cap="none" spc="0" normalizeH="0" baseline="0" noProof="0" dirty="0">
                <a:ln>
                  <a:noFill/>
                </a:ln>
                <a:solidFill>
                  <a:schemeClr val="tx1"/>
                </a:solidFill>
                <a:effectLst/>
                <a:uLnTx/>
                <a:uFillTx/>
                <a:latin typeface="+mn-lt"/>
                <a:ea typeface="+mn-ea"/>
                <a:cs typeface="+mn-cs"/>
              </a:rPr>
              <a:t>        </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教材共分四部分：</a:t>
            </a:r>
            <a:endParaRPr kumimoji="0" lang="zh-CN" altLang="en-US" sz="11200" b="1" i="0" u="none" strike="noStrike" kern="1200" cap="none" spc="0" normalizeH="0" baseline="0" noProof="0" dirty="0">
              <a:ln>
                <a:noFill/>
              </a:ln>
              <a:solidFill>
                <a:schemeClr val="tx1"/>
              </a:solidFill>
              <a:effectLst/>
              <a:uLnTx/>
              <a:uFillTx/>
              <a:latin typeface="+mn-lt"/>
              <a:ea typeface="+mn-ea"/>
              <a:cs typeface="+mn-cs"/>
            </a:endParaRPr>
          </a:p>
          <a:p>
            <a:pPr marL="274955" marR="0" lvl="0" indent="-274955" algn="l" defTabSz="914400" rtl="0" eaLnBrk="1" fontAlgn="auto" latinLnBrk="0" hangingPunct="1">
              <a:lnSpc>
                <a:spcPct val="100000"/>
              </a:lnSpc>
              <a:spcBef>
                <a:spcPts val="600"/>
              </a:spcBef>
              <a:spcAft>
                <a:spcPts val="0"/>
              </a:spcAft>
              <a:buClr>
                <a:schemeClr val="accent1"/>
              </a:buClr>
              <a:buSzPct val="70000"/>
              <a:buFont typeface="Wingdings" panose="05000000000000000000" charset="0"/>
              <a:buChar char="u"/>
              <a:defRPr/>
            </a:pP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第一部分，理论基础（第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1</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2</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和第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6</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章），主要介绍大数据技术、大数据采集和大数据预处理的基本概念以及基础理论；</a:t>
            </a:r>
            <a:endParaRPr kumimoji="0" lang="zh-CN" altLang="en-US" sz="11200" b="1" i="0" u="none" strike="noStrike" kern="1200" cap="none" spc="0" normalizeH="0" baseline="0" noProof="0" dirty="0">
              <a:ln>
                <a:noFill/>
              </a:ln>
              <a:solidFill>
                <a:schemeClr val="tx1"/>
              </a:solidFill>
              <a:effectLst/>
              <a:uLnTx/>
              <a:uFillTx/>
              <a:latin typeface="+mn-lt"/>
              <a:ea typeface="+mn-ea"/>
              <a:cs typeface="+mn-cs"/>
            </a:endParaRPr>
          </a:p>
          <a:p>
            <a:pPr marL="274955" marR="0" lvl="0" indent="-274955" algn="l" defTabSz="914400" rtl="0" eaLnBrk="1" fontAlgn="auto" latinLnBrk="0" hangingPunct="1">
              <a:lnSpc>
                <a:spcPct val="100000"/>
              </a:lnSpc>
              <a:spcBef>
                <a:spcPts val="600"/>
              </a:spcBef>
              <a:spcAft>
                <a:spcPts val="0"/>
              </a:spcAft>
              <a:buClr>
                <a:schemeClr val="accent1"/>
              </a:buClr>
              <a:buSzPct val="70000"/>
              <a:buFont typeface="Wingdings" panose="05000000000000000000" charset="0"/>
              <a:buChar char="u"/>
              <a:defRPr/>
            </a:pP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第二部分，大数据采集（第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3</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4</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和第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5</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章），分别介绍了</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3</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种大数据的采集方法、技术及</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4</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种工具；</a:t>
            </a:r>
            <a:endParaRPr kumimoji="0" lang="zh-CN" altLang="en-US" sz="11200" b="1" i="0" u="none" strike="noStrike" kern="1200" cap="none" spc="0" normalizeH="0" baseline="0" noProof="0" dirty="0">
              <a:ln>
                <a:noFill/>
              </a:ln>
              <a:solidFill>
                <a:schemeClr val="tx1"/>
              </a:solidFill>
              <a:effectLst/>
              <a:uLnTx/>
              <a:uFillTx/>
              <a:latin typeface="+mn-lt"/>
              <a:ea typeface="+mn-ea"/>
              <a:cs typeface="+mn-cs"/>
            </a:endParaRPr>
          </a:p>
          <a:p>
            <a:pPr marL="274955" marR="0" lvl="0" indent="-274955" algn="l" defTabSz="914400" rtl="0" eaLnBrk="1" fontAlgn="auto" latinLnBrk="0" hangingPunct="1">
              <a:lnSpc>
                <a:spcPct val="100000"/>
              </a:lnSpc>
              <a:spcBef>
                <a:spcPts val="600"/>
              </a:spcBef>
              <a:spcAft>
                <a:spcPts val="0"/>
              </a:spcAft>
              <a:buClr>
                <a:schemeClr val="accent1"/>
              </a:buClr>
              <a:buSzPct val="70000"/>
              <a:buFont typeface="Wingdings" panose="05000000000000000000" charset="0"/>
              <a:buChar char="u"/>
              <a:defRPr/>
            </a:pP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第三部分，大数据预处理（第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7</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和第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8</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章），介绍了</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4</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种大数据预处理技术、方法；</a:t>
            </a:r>
            <a:endParaRPr kumimoji="0" lang="zh-CN" altLang="en-US" sz="11200" b="1" i="0" u="none" strike="noStrike" kern="1200" cap="none" spc="0" normalizeH="0" baseline="0" noProof="0" dirty="0">
              <a:ln>
                <a:noFill/>
              </a:ln>
              <a:solidFill>
                <a:schemeClr val="tx1"/>
              </a:solidFill>
              <a:effectLst/>
              <a:uLnTx/>
              <a:uFillTx/>
              <a:latin typeface="+mn-lt"/>
              <a:ea typeface="+mn-ea"/>
              <a:cs typeface="+mn-cs"/>
            </a:endParaRPr>
          </a:p>
          <a:p>
            <a:pPr marL="274955" marR="0" lvl="0" indent="-274955" algn="l" defTabSz="914400" rtl="0" eaLnBrk="1" fontAlgn="auto" latinLnBrk="0" hangingPunct="1">
              <a:lnSpc>
                <a:spcPct val="100000"/>
              </a:lnSpc>
              <a:spcBef>
                <a:spcPts val="600"/>
              </a:spcBef>
              <a:spcAft>
                <a:spcPts val="0"/>
              </a:spcAft>
              <a:buClr>
                <a:schemeClr val="accent1"/>
              </a:buClr>
              <a:buSzPct val="70000"/>
              <a:buFont typeface="Wingdings" panose="05000000000000000000" charset="0"/>
              <a:buChar char="u"/>
              <a:defRPr/>
            </a:pP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第四部分，实验指导（第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9</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10</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章</a:t>
            </a:r>
            <a:r>
              <a:rPr lang="zh-CN" altLang="en-US" sz="11200" b="1" noProof="0" dirty="0">
                <a:ln>
                  <a:noFill/>
                </a:ln>
                <a:effectLst/>
                <a:uLnTx/>
                <a:uFillTx/>
                <a:sym typeface="+mn-ea"/>
              </a:rPr>
              <a:t>和第</a:t>
            </a:r>
            <a:r>
              <a:rPr lang="en-US" altLang="zh-CN" sz="11200" b="1" noProof="0" dirty="0">
                <a:ln>
                  <a:noFill/>
                </a:ln>
                <a:effectLst/>
                <a:uLnTx/>
                <a:uFillTx/>
                <a:sym typeface="+mn-ea"/>
              </a:rPr>
              <a:t>11</a:t>
            </a:r>
            <a:r>
              <a:rPr lang="zh-CN" altLang="en-US" sz="11200" b="1" noProof="0" dirty="0">
                <a:ln>
                  <a:noFill/>
                </a:ln>
                <a:effectLst/>
                <a:uLnTx/>
                <a:uFillTx/>
                <a:sym typeface="+mn-ea"/>
              </a:rPr>
              <a:t>章</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），介绍了大数据采集和大数据预处理的实验平台以及具体实验的内容、方法、流程等，第</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11</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章介绍了大数据采集和预处理的</a:t>
            </a:r>
            <a:r>
              <a:rPr kumimoji="0" lang="en-US" altLang="zh-CN" sz="11200" b="1" i="0" u="none" strike="noStrike" kern="1200" cap="none" spc="0" normalizeH="0" baseline="0" noProof="0" dirty="0">
                <a:ln>
                  <a:noFill/>
                </a:ln>
                <a:solidFill>
                  <a:schemeClr val="tx1"/>
                </a:solidFill>
                <a:effectLst/>
                <a:uLnTx/>
                <a:uFillTx/>
                <a:latin typeface="+mn-lt"/>
                <a:ea typeface="+mn-ea"/>
                <a:cs typeface="+mn-cs"/>
              </a:rPr>
              <a:t>3</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个</a:t>
            </a:r>
            <a:r>
              <a:rPr kumimoji="0" lang="zh-CN" altLang="en-US" sz="11200" b="1" i="0" u="none" strike="noStrike" kern="1200" cap="none" spc="0" normalizeH="0" baseline="0" noProof="0" dirty="0">
                <a:ln>
                  <a:noFill/>
                </a:ln>
                <a:solidFill>
                  <a:schemeClr val="tx1"/>
                </a:solidFill>
                <a:effectLst/>
                <a:uLnTx/>
                <a:uFillTx/>
                <a:latin typeface="+mn-lt"/>
                <a:ea typeface="+mn-ea"/>
                <a:cs typeface="+mn-cs"/>
              </a:rPr>
              <a:t>案例。</a:t>
            </a:r>
            <a:endParaRPr kumimoji="0" lang="zh-CN" altLang="en-US" sz="11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69317" name="TextBox 2"/>
          <p:cNvSpPr txBox="1"/>
          <p:nvPr/>
        </p:nvSpPr>
        <p:spPr>
          <a:xfrm>
            <a:off x="767715" y="1052830"/>
            <a:ext cx="5082540" cy="5769610"/>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 1.2.1 </a:t>
            </a:r>
            <a:r>
              <a:rPr lang="zh-CN" altLang="zh-CN" sz="3200" dirty="0">
                <a:latin typeface="Calibri" panose="020F0502020204030204" pitchFamily="34" charset="0"/>
                <a:ea typeface="宋体" panose="02010600030101010101" pitchFamily="2" charset="-122"/>
              </a:rPr>
              <a:t>大数据关键技术</a:t>
            </a:r>
            <a:endParaRPr lang="zh-CN" altLang="zh-CN" sz="3200" dirty="0">
              <a:latin typeface="Calibri" panose="020F0502020204030204" pitchFamily="34" charset="0"/>
              <a:ea typeface="宋体" panose="02010600030101010101" pitchFamily="2" charset="-122"/>
            </a:endParaRPr>
          </a:p>
          <a:p>
            <a:pPr>
              <a:lnSpc>
                <a:spcPct val="190000"/>
              </a:lnSpc>
            </a:pPr>
            <a:r>
              <a:rPr lang="en-US" altLang="zh-CN" sz="3000" dirty="0">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1.数据采集与预处理技术</a:t>
            </a:r>
            <a:endParaRPr lang="zh-CN" altLang="zh-CN" sz="3000" dirty="0">
              <a:latin typeface="华文楷体" panose="02010600040101010101" pitchFamily="2" charset="-122"/>
              <a:ea typeface="华文楷体" panose="02010600040101010101" pitchFamily="2" charset="-122"/>
            </a:endParaRPr>
          </a:p>
          <a:p>
            <a:pPr>
              <a:lnSpc>
                <a:spcPct val="19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2.数据存储与管理技术</a:t>
            </a:r>
            <a:endParaRPr lang="zh-CN" altLang="zh-CN" sz="3000" dirty="0">
              <a:latin typeface="华文楷体" panose="02010600040101010101" pitchFamily="2" charset="-122"/>
              <a:ea typeface="华文楷体" panose="02010600040101010101" pitchFamily="2" charset="-122"/>
            </a:endParaRPr>
          </a:p>
          <a:p>
            <a:pPr>
              <a:lnSpc>
                <a:spcPct val="19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3.数据分析与挖掘技术</a:t>
            </a:r>
            <a:endParaRPr lang="zh-CN" altLang="zh-CN" sz="3000" dirty="0">
              <a:latin typeface="华文楷体" panose="02010600040101010101" pitchFamily="2" charset="-122"/>
              <a:ea typeface="华文楷体" panose="02010600040101010101" pitchFamily="2" charset="-122"/>
            </a:endParaRPr>
          </a:p>
          <a:p>
            <a:pPr>
              <a:lnSpc>
                <a:spcPct val="19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4.数据可视化技术</a:t>
            </a:r>
            <a:endParaRPr lang="zh-CN" altLang="zh-CN" sz="3000" dirty="0">
              <a:latin typeface="华文楷体" panose="02010600040101010101" pitchFamily="2" charset="-122"/>
              <a:ea typeface="华文楷体" panose="02010600040101010101" pitchFamily="2" charset="-122"/>
            </a:endParaRPr>
          </a:p>
          <a:p>
            <a:pPr>
              <a:lnSpc>
                <a:spcPct val="19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5.数据安全和隐私保护技术</a:t>
            </a:r>
            <a:endParaRPr lang="zh-CN" altLang="zh-CN" dirty="0">
              <a:latin typeface="华文楷体" panose="02010600040101010101" pitchFamily="2" charset="-122"/>
              <a:ea typeface="华文楷体" panose="02010600040101010101" pitchFamily="2" charset="-122"/>
            </a:endParaRPr>
          </a:p>
          <a:p>
            <a:pPr>
              <a:lnSpc>
                <a:spcPct val="150000"/>
              </a:lnSpc>
            </a:pPr>
            <a:endParaRPr lang="zh-CN" altLang="zh-CN" dirty="0">
              <a:latin typeface="华文楷体" panose="02010600040101010101" pitchFamily="2" charset="-122"/>
              <a:ea typeface="华文楷体" panose="02010600040101010101" pitchFamily="2" charset="-122"/>
            </a:endParaRPr>
          </a:p>
        </p:txBody>
      </p:sp>
      <p:sp>
        <p:nvSpPr>
          <p:cNvPr id="26931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6096000" y="1125220"/>
            <a:ext cx="5316855" cy="5303520"/>
          </a:xfrm>
          <a:prstGeom prst="rect">
            <a:avLst/>
          </a:prstGeom>
          <a:noFill/>
          <a:ln w="9525">
            <a:noFill/>
          </a:ln>
        </p:spPr>
        <p:txBody>
          <a:bodyPr wrap="square" anchor="t" anchorCtr="0">
            <a:spAutoFit/>
          </a:bodyPr>
          <a:p>
            <a:pPr>
              <a:lnSpc>
                <a:spcPct val="110000"/>
              </a:lnSpc>
            </a:pPr>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大数据采集就是将各种数据源进行采集、整理、并进行</a:t>
            </a:r>
            <a:r>
              <a:rPr lang="en-US" altLang="zh-CN" sz="2800" dirty="0">
                <a:latin typeface="Calibri" panose="020F0502020204030204" pitchFamily="34" charset="0"/>
                <a:ea typeface="宋体" panose="02010600030101010101" pitchFamily="2" charset="-122"/>
              </a:rPr>
              <a:t>“</a:t>
            </a:r>
            <a:r>
              <a:rPr lang="zh-CN" altLang="zh-CN" sz="2800" dirty="0">
                <a:latin typeface="Calibri" panose="020F0502020204030204" pitchFamily="34" charset="0"/>
                <a:ea typeface="宋体" panose="02010600030101010101" pitchFamily="2" charset="-122"/>
              </a:rPr>
              <a:t>集中</a:t>
            </a:r>
            <a:r>
              <a:rPr lang="en-US" altLang="zh-CN" sz="2800" dirty="0">
                <a:latin typeface="Calibri" panose="020F0502020204030204" pitchFamily="34" charset="0"/>
                <a:ea typeface="宋体" panose="02010600030101010101" pitchFamily="2" charset="-122"/>
              </a:rPr>
              <a:t>”</a:t>
            </a:r>
            <a:r>
              <a:rPr lang="zh-CN" altLang="zh-CN" sz="2800" dirty="0">
                <a:latin typeface="Calibri" panose="020F0502020204030204" pitchFamily="34" charset="0"/>
                <a:ea typeface="宋体" panose="02010600030101010101" pitchFamily="2" charset="-122"/>
              </a:rPr>
              <a:t>存储，作为大数据分析、挖掘的原始“材料”。</a:t>
            </a:r>
            <a:endParaRPr lang="zh-CN"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由于种种原因，采集到的数据一般都有质量问题。需要对这些数据进行数据清洗、转换、集成，</a:t>
            </a:r>
            <a:r>
              <a:rPr lang="zh-CN" altLang="zh-CN" sz="2800" dirty="0">
                <a:latin typeface="Calibri" panose="020F0502020204030204" pitchFamily="34" charset="0"/>
                <a:ea typeface="宋体" panose="02010600030101010101" pitchFamily="2" charset="-122"/>
              </a:rPr>
              <a:t>归约等一系列的预处理工作，最后将处理结果加载到大数据存储系统中，才能用于后续的数据分析、挖掘。</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71365" name="TextBox 2"/>
          <p:cNvSpPr txBox="1"/>
          <p:nvPr/>
        </p:nvSpPr>
        <p:spPr>
          <a:xfrm>
            <a:off x="695960" y="1122045"/>
            <a:ext cx="4998720" cy="5631180"/>
          </a:xfrm>
          <a:prstGeom prst="rect">
            <a:avLst/>
          </a:prstGeom>
          <a:noFill/>
          <a:ln w="9525">
            <a:noFill/>
          </a:ln>
        </p:spPr>
        <p:txBody>
          <a:bodyPr wrap="square"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200" dirty="0">
                <a:latin typeface="Calibri" panose="020F0502020204030204" pitchFamily="34" charset="0"/>
                <a:ea typeface="宋体" panose="02010600030101010101" pitchFamily="2" charset="-122"/>
              </a:rPr>
              <a:t>1.2.1 </a:t>
            </a:r>
            <a:r>
              <a:rPr lang="zh-CN" altLang="zh-CN" sz="3200" dirty="0">
                <a:latin typeface="Calibri" panose="020F0502020204030204" pitchFamily="34" charset="0"/>
                <a:ea typeface="宋体" panose="02010600030101010101" pitchFamily="2" charset="-122"/>
              </a:rPr>
              <a:t>大数据关键技术</a:t>
            </a:r>
            <a:endParaRPr lang="zh-CN" altLang="zh-CN" sz="3200" dirty="0">
              <a:latin typeface="Calibri" panose="020F0502020204030204" pitchFamily="34" charset="0"/>
              <a:ea typeface="宋体" panose="02010600030101010101" pitchFamily="2" charset="-122"/>
            </a:endParaRPr>
          </a:p>
          <a:p>
            <a:pPr algn="l">
              <a:lnSpc>
                <a:spcPct val="180000"/>
              </a:lnSpc>
            </a:pPr>
            <a:r>
              <a:rPr lang="en-US" altLang="zh-CN" sz="2800" dirty="0">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1.数据采集与预处理技术</a:t>
            </a:r>
            <a:endParaRPr lang="zh-CN" altLang="zh-CN" sz="3000" dirty="0">
              <a:latin typeface="华文楷体" panose="02010600040101010101" pitchFamily="2" charset="-122"/>
              <a:ea typeface="华文楷体" panose="02010600040101010101" pitchFamily="2" charset="-122"/>
            </a:endParaRPr>
          </a:p>
          <a:p>
            <a:pPr algn="l">
              <a:lnSpc>
                <a:spcPct val="180000"/>
              </a:lnSpc>
            </a:pPr>
            <a:r>
              <a:rPr lang="en-US" altLang="zh-CN" sz="3000" dirty="0">
                <a:latin typeface="华文楷体" panose="02010600040101010101" pitchFamily="2" charset="-122"/>
                <a:ea typeface="华文楷体" panose="02010600040101010101" pitchFamily="2" charset="-122"/>
              </a:rPr>
              <a:t>  </a:t>
            </a:r>
            <a:r>
              <a:rPr lang="en-US" altLang="zh-CN" sz="3000" dirty="0">
                <a:solidFill>
                  <a:srgbClr val="FF0000"/>
                </a:solidFill>
                <a:latin typeface="华文楷体" panose="02010600040101010101" pitchFamily="2" charset="-122"/>
                <a:ea typeface="华文楷体" panose="0201060004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2.数据存储与管理技术</a:t>
            </a:r>
            <a:endParaRPr lang="en-US" altLang="zh-CN" sz="3000" b="1" dirty="0">
              <a:solidFill>
                <a:srgbClr val="27B3C6"/>
              </a:solidFill>
              <a:latin typeface="Calibri" panose="020F0502020204030204" pitchFamily="34" charset="0"/>
              <a:ea typeface="宋体" panose="02010600030101010101" pitchFamily="2" charset="-122"/>
            </a:endParaRPr>
          </a:p>
          <a:p>
            <a:pPr algn="l">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3.数据分析与挖掘技术</a:t>
            </a:r>
            <a:endParaRPr lang="zh-CN" altLang="zh-CN" sz="3000" dirty="0">
              <a:latin typeface="华文楷体" panose="02010600040101010101" pitchFamily="2" charset="-122"/>
              <a:ea typeface="华文楷体" panose="02010600040101010101" pitchFamily="2" charset="-122"/>
            </a:endParaRPr>
          </a:p>
          <a:p>
            <a:pPr algn="l">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4.数据可视化技术</a:t>
            </a:r>
            <a:endParaRPr lang="zh-CN" altLang="zh-CN" sz="3000" dirty="0">
              <a:latin typeface="华文楷体" panose="02010600040101010101" pitchFamily="2" charset="-122"/>
              <a:ea typeface="华文楷体" panose="02010600040101010101" pitchFamily="2" charset="-122"/>
            </a:endParaRPr>
          </a:p>
          <a:p>
            <a:pPr algn="l">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5.数据安全和隐私保护技术</a:t>
            </a:r>
            <a:endParaRPr lang="zh-CN" altLang="zh-CN" sz="2800" dirty="0">
              <a:latin typeface="华文楷体" panose="02010600040101010101" pitchFamily="2" charset="-122"/>
              <a:ea typeface="华文楷体" panose="02010600040101010101" pitchFamily="2" charset="-122"/>
            </a:endParaRPr>
          </a:p>
          <a:p>
            <a:pPr>
              <a:lnSpc>
                <a:spcPct val="150000"/>
              </a:lnSpc>
            </a:pPr>
            <a:endParaRPr lang="zh-CN" altLang="zh-CN" sz="2800" dirty="0">
              <a:latin typeface="华文楷体" panose="02010600040101010101" pitchFamily="2" charset="-122"/>
              <a:ea typeface="华文楷体" panose="02010600040101010101" pitchFamily="2" charset="-122"/>
            </a:endParaRPr>
          </a:p>
        </p:txBody>
      </p:sp>
      <p:sp>
        <p:nvSpPr>
          <p:cNvPr id="27136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951855" y="1122045"/>
            <a:ext cx="5327015" cy="5259070"/>
          </a:xfrm>
          <a:prstGeom prst="rect">
            <a:avLst/>
          </a:prstGeom>
          <a:noFill/>
          <a:ln w="9525">
            <a:noFill/>
          </a:ln>
        </p:spPr>
        <p:txBody>
          <a:bodyPr wrap="square" anchor="t" anchorCtr="0">
            <a:spAutoFit/>
          </a:bodyPr>
          <a:p>
            <a:pPr>
              <a:lnSpc>
                <a:spcPct val="120000"/>
              </a:lnSpc>
            </a:pPr>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由于大数据系统的数据量巨大、数据结构复杂等特征，传统的关系数据库管理系统很难满足。因此，需要有新的、针对大数据的存储与管理技术和工具。</a:t>
            </a:r>
            <a:endParaRPr lang="zh-CN" altLang="zh-CN" sz="2800" dirty="0">
              <a:latin typeface="Calibri" panose="020F0502020204030204" pitchFamily="34" charset="0"/>
              <a:ea typeface="宋体" panose="02010600030101010101" pitchFamily="2" charset="-122"/>
            </a:endParaRPr>
          </a:p>
          <a:p>
            <a:pPr>
              <a:lnSpc>
                <a:spcPct val="12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目前，主要的大数据组织存储工具包括；HDFS、NoSQL、NewSQL、HBase等数据库（仓库）。此外还有MongoDB等组织存储技术。</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73413" name="TextBox 2"/>
          <p:cNvSpPr txBox="1"/>
          <p:nvPr/>
        </p:nvSpPr>
        <p:spPr>
          <a:xfrm>
            <a:off x="714375" y="1052830"/>
            <a:ext cx="5165725" cy="5539105"/>
          </a:xfrm>
          <a:prstGeom prst="rect">
            <a:avLst/>
          </a:prstGeom>
          <a:noFill/>
          <a:ln w="9525">
            <a:noFill/>
          </a:ln>
        </p:spPr>
        <p:txBody>
          <a:bodyPr wrap="square"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200" dirty="0">
                <a:latin typeface="Calibri" panose="020F0502020204030204" pitchFamily="34" charset="0"/>
                <a:ea typeface="宋体" panose="02010600030101010101" pitchFamily="2" charset="-122"/>
              </a:rPr>
              <a:t>1.2.1 </a:t>
            </a:r>
            <a:r>
              <a:rPr lang="zh-CN" altLang="zh-CN" sz="3200" dirty="0">
                <a:latin typeface="Calibri" panose="020F0502020204030204" pitchFamily="34" charset="0"/>
                <a:ea typeface="宋体" panose="02010600030101010101" pitchFamily="2" charset="-122"/>
              </a:rPr>
              <a:t>大数据关键技术</a:t>
            </a:r>
            <a:endParaRPr lang="zh-CN" altLang="zh-CN" dirty="0">
              <a:latin typeface="Calibri" panose="020F0502020204030204" pitchFamily="34" charset="0"/>
              <a:ea typeface="宋体" panose="02010600030101010101" pitchFamily="2" charset="-122"/>
            </a:endParaRPr>
          </a:p>
          <a:p>
            <a:pPr>
              <a:lnSpc>
                <a:spcPct val="180000"/>
              </a:lnSpc>
            </a:pPr>
            <a:r>
              <a:rPr lang="en-US" altLang="zh-CN" dirty="0">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1.数据采集与预处理技术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2.数据存储与管理技术</a:t>
            </a:r>
            <a:endParaRPr lang="en-US" altLang="zh-CN" sz="3000" b="1" dirty="0">
              <a:solidFill>
                <a:srgbClr val="27B3C6"/>
              </a:solidFill>
              <a:latin typeface="Calibri" panose="020F0502020204030204" pitchFamily="34" charset="0"/>
              <a:ea typeface="宋体" panose="0201060003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3.数据分析与挖掘技术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4.数据可视化技术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5.数据安全和隐私保护技术</a:t>
            </a:r>
            <a:endParaRPr lang="zh-CN" altLang="zh-CN" dirty="0">
              <a:latin typeface="华文楷体" panose="02010600040101010101" pitchFamily="2" charset="-122"/>
              <a:ea typeface="华文楷体" panose="02010600040101010101" pitchFamily="2" charset="-122"/>
            </a:endParaRPr>
          </a:p>
          <a:p>
            <a:pPr>
              <a:lnSpc>
                <a:spcPct val="150000"/>
              </a:lnSpc>
            </a:pPr>
            <a:endParaRPr lang="zh-CN" altLang="zh-CN" dirty="0">
              <a:latin typeface="华文楷体" panose="02010600040101010101" pitchFamily="2" charset="-122"/>
              <a:ea typeface="华文楷体" panose="02010600040101010101" pitchFamily="2" charset="-122"/>
            </a:endParaRPr>
          </a:p>
        </p:txBody>
      </p:sp>
      <p:sp>
        <p:nvSpPr>
          <p:cNvPr id="27341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08345" y="1125220"/>
            <a:ext cx="5157470" cy="5303520"/>
          </a:xfrm>
          <a:prstGeom prst="rect">
            <a:avLst/>
          </a:prstGeom>
          <a:noFill/>
          <a:ln w="9525">
            <a:noFill/>
          </a:ln>
        </p:spPr>
        <p:txBody>
          <a:bodyPr wrap="square" anchor="t" anchorCtr="0">
            <a:spAutoFit/>
          </a:bodyPr>
          <a:p>
            <a:pPr>
              <a:lnSpc>
                <a:spcPct val="110000"/>
              </a:lnSpc>
            </a:pPr>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数据分析与挖掘是指通过分析手段、方法和技巧对大量的、不完全的、有噪声的、模糊和随机的数据，进行收集、整理、加工和分析数据，挖掘、提取有价值的信息的一个过程。目前，人们已经开发了很多优秀工具，这些工具充分利用了云计算模式和框架，结合机器学习和数据挖掘算法，实现对海量数据的处理和分析。</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75461" name="TextBox 2"/>
          <p:cNvSpPr txBox="1"/>
          <p:nvPr/>
        </p:nvSpPr>
        <p:spPr>
          <a:xfrm>
            <a:off x="575310" y="1052830"/>
            <a:ext cx="5092065" cy="5677535"/>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 1.2.1 </a:t>
            </a:r>
            <a:r>
              <a:rPr lang="zh-CN" altLang="zh-CN" sz="3200" dirty="0">
                <a:latin typeface="Calibri" panose="020F0502020204030204" pitchFamily="34" charset="0"/>
                <a:ea typeface="宋体" panose="02010600030101010101" pitchFamily="2" charset="-122"/>
              </a:rPr>
              <a:t>大数据关键技术</a:t>
            </a:r>
            <a:endParaRPr lang="zh-CN" altLang="zh-CN" dirty="0">
              <a:latin typeface="Calibri" panose="020F0502020204030204" pitchFamily="34" charset="0"/>
              <a:ea typeface="宋体" panose="02010600030101010101" pitchFamily="2" charset="-122"/>
            </a:endParaRPr>
          </a:p>
          <a:p>
            <a:pPr>
              <a:lnSpc>
                <a:spcPct val="180000"/>
              </a:lnSpc>
            </a:pPr>
            <a:r>
              <a:rPr lang="en-US" altLang="zh-CN" dirty="0">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1.数据采集与预处理技术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2.数据存储与管理技术</a:t>
            </a:r>
            <a:endParaRPr lang="en-US" altLang="zh-CN" sz="3000" b="1" dirty="0">
              <a:solidFill>
                <a:srgbClr val="27B3C6"/>
              </a:solidFill>
              <a:latin typeface="Calibri" panose="020F0502020204030204" pitchFamily="34" charset="0"/>
              <a:ea typeface="宋体" panose="0201060003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3.数据分析与挖掘技术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4.数据可视化技术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5.数据安全和隐私保护技术</a:t>
            </a:r>
            <a:endParaRPr lang="zh-CN" altLang="zh-CN" sz="3000" dirty="0">
              <a:latin typeface="华文楷体" panose="02010600040101010101" pitchFamily="2" charset="-122"/>
              <a:ea typeface="华文楷体" panose="02010600040101010101" pitchFamily="2" charset="-122"/>
            </a:endParaRPr>
          </a:p>
          <a:p>
            <a:pPr>
              <a:lnSpc>
                <a:spcPct val="150000"/>
              </a:lnSpc>
            </a:pPr>
            <a:endParaRPr lang="zh-CN" altLang="zh-CN" sz="3000" dirty="0">
              <a:latin typeface="华文楷体" panose="02010600040101010101" pitchFamily="2" charset="-122"/>
              <a:ea typeface="华文楷体" panose="02010600040101010101" pitchFamily="2" charset="-122"/>
            </a:endParaRPr>
          </a:p>
        </p:txBody>
      </p:sp>
      <p:sp>
        <p:nvSpPr>
          <p:cNvPr id="27546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6024245" y="1052830"/>
            <a:ext cx="5017135" cy="4912995"/>
          </a:xfrm>
          <a:prstGeom prst="rect">
            <a:avLst/>
          </a:prstGeom>
          <a:noFill/>
          <a:ln w="9525">
            <a:noFill/>
          </a:ln>
        </p:spPr>
        <p:txBody>
          <a:bodyPr wrap="square" anchor="t" anchorCtr="0">
            <a:spAutoFit/>
          </a:bodyPr>
          <a:p>
            <a:pPr>
              <a:lnSpc>
                <a:spcPct val="140000"/>
              </a:lnSpc>
            </a:pPr>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大数据可视化技术将错综复杂的数据和数据之间的关系，通过图片、映射关系或表格等形式，把数据挖掘结果，以简单、友好、易用的图形化、智能化的形式呈现给用户。是一种更为清晰、直观的数据表现形式。</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77509" name="TextBox 2"/>
          <p:cNvSpPr txBox="1"/>
          <p:nvPr/>
        </p:nvSpPr>
        <p:spPr>
          <a:xfrm>
            <a:off x="622935" y="1052830"/>
            <a:ext cx="5038090" cy="5677535"/>
          </a:xfrm>
          <a:prstGeom prst="rect">
            <a:avLst/>
          </a:prstGeom>
          <a:noFill/>
          <a:ln w="9525">
            <a:noFill/>
          </a:ln>
        </p:spPr>
        <p:txBody>
          <a:bodyPr wrap="square"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200" dirty="0">
                <a:latin typeface="Calibri" panose="020F0502020204030204" pitchFamily="34" charset="0"/>
                <a:ea typeface="宋体" panose="02010600030101010101" pitchFamily="2" charset="-122"/>
              </a:rPr>
              <a:t>1.2.1 </a:t>
            </a:r>
            <a:r>
              <a:rPr lang="zh-CN" altLang="zh-CN" sz="3200" dirty="0">
                <a:latin typeface="Calibri" panose="020F0502020204030204" pitchFamily="34" charset="0"/>
                <a:ea typeface="宋体" panose="02010600030101010101" pitchFamily="2" charset="-122"/>
              </a:rPr>
              <a:t>大数据关键技术</a:t>
            </a:r>
            <a:endParaRPr lang="zh-CN" altLang="zh-CN" dirty="0">
              <a:latin typeface="Calibri" panose="020F0502020204030204" pitchFamily="34" charset="0"/>
              <a:ea typeface="宋体" panose="02010600030101010101" pitchFamily="2" charset="-122"/>
            </a:endParaRPr>
          </a:p>
          <a:p>
            <a:pPr>
              <a:lnSpc>
                <a:spcPct val="180000"/>
              </a:lnSpc>
            </a:pPr>
            <a:r>
              <a:rPr lang="en-US" altLang="zh-CN" dirty="0">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1.数据采集与预处理技术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2.数据存储与管理技术</a:t>
            </a:r>
            <a:endParaRPr lang="en-US" altLang="zh-CN" sz="3000" b="1" dirty="0">
              <a:solidFill>
                <a:srgbClr val="27B3C6"/>
              </a:solidFill>
              <a:latin typeface="Calibri" panose="020F0502020204030204" pitchFamily="34" charset="0"/>
              <a:ea typeface="宋体" panose="0201060003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3.数据分析与挖掘技术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zh-CN" altLang="zh-CN" sz="3000" dirty="0">
                <a:latin typeface="华文楷体" panose="02010600040101010101" pitchFamily="2" charset="-122"/>
                <a:ea typeface="华文楷体" panose="02010600040101010101" pitchFamily="2" charset="-122"/>
              </a:rPr>
              <a:t>4.数据可视化技术</a:t>
            </a:r>
            <a:endParaRPr lang="zh-CN" altLang="zh-CN" sz="3000" dirty="0">
              <a:latin typeface="华文楷体" panose="02010600040101010101" pitchFamily="2" charset="-122"/>
              <a:ea typeface="华文楷体" panose="02010600040101010101" pitchFamily="2" charset="-122"/>
            </a:endParaRPr>
          </a:p>
          <a:p>
            <a:pPr>
              <a:lnSpc>
                <a:spcPct val="180000"/>
              </a:lnSpc>
            </a:pPr>
            <a:r>
              <a:rPr lang="en-US" altLang="zh-CN" sz="3000" dirty="0">
                <a:latin typeface="华文楷体" panose="02010600040101010101" pitchFamily="2" charset="-122"/>
                <a:ea typeface="华文楷体" panose="0201060004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5.数据安全和隐私保护技术</a:t>
            </a:r>
            <a:endParaRPr lang="zh-CN" altLang="zh-CN" sz="3000" dirty="0">
              <a:latin typeface="华文楷体" panose="02010600040101010101" pitchFamily="2" charset="-122"/>
              <a:ea typeface="华文楷体" panose="02010600040101010101" pitchFamily="2" charset="-122"/>
            </a:endParaRPr>
          </a:p>
          <a:p>
            <a:pPr>
              <a:lnSpc>
                <a:spcPct val="150000"/>
              </a:lnSpc>
            </a:pPr>
            <a:endParaRPr lang="zh-CN" altLang="zh-CN" sz="3000" dirty="0">
              <a:latin typeface="华文楷体" panose="02010600040101010101" pitchFamily="2" charset="-122"/>
              <a:ea typeface="华文楷体" panose="02010600040101010101" pitchFamily="2" charset="-122"/>
            </a:endParaRPr>
          </a:p>
        </p:txBody>
      </p:sp>
      <p:sp>
        <p:nvSpPr>
          <p:cNvPr id="27751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08345" y="1125220"/>
            <a:ext cx="5227320" cy="5128895"/>
          </a:xfrm>
          <a:prstGeom prst="rect">
            <a:avLst/>
          </a:prstGeom>
          <a:noFill/>
          <a:ln w="9525">
            <a:noFill/>
          </a:ln>
        </p:spPr>
        <p:txBody>
          <a:bodyPr wrap="square" anchor="t" anchorCtr="0">
            <a:spAutoFit/>
          </a:bodyPr>
          <a:p>
            <a:pPr>
              <a:lnSpc>
                <a:spcPct val="130000"/>
              </a:lnSpc>
            </a:pPr>
            <a:r>
              <a:rPr lang="zh-CN" alt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各种数据分布存储在各种存储介质中，必然会有数据泄露、数据窃取等与安全、隐私有关的问题。传统的数据保护方法已经不再适用。目前，与大数据相关的数据安全与隐私保护技术主要有：云安全接入代理技术、令牌化技术、大数据加密技术、身份识别与访问管理技术等。</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79557" name="TextBox 2"/>
          <p:cNvSpPr txBox="1"/>
          <p:nvPr/>
        </p:nvSpPr>
        <p:spPr>
          <a:xfrm>
            <a:off x="931863" y="1052830"/>
            <a:ext cx="4443412" cy="5354320"/>
          </a:xfrm>
          <a:prstGeom prst="rect">
            <a:avLst/>
          </a:prstGeom>
          <a:noFill/>
          <a:ln w="9525">
            <a:noFill/>
          </a:ln>
        </p:spPr>
        <p:txBody>
          <a:bodyPr anchor="t" anchorCtr="0">
            <a:spAutoFit/>
          </a:bodyPr>
          <a:p>
            <a:pPr>
              <a:lnSpc>
                <a:spcPct val="150000"/>
              </a:lnSpc>
            </a:pPr>
            <a:r>
              <a:rPr lang="en-US" altLang="zh-CN" sz="2800" dirty="0">
                <a:latin typeface="Calibri" panose="020F0502020204030204" pitchFamily="34" charset="0"/>
                <a:ea typeface="宋体" panose="02010600030101010101" pitchFamily="2" charset="-122"/>
              </a:rPr>
              <a:t> </a:t>
            </a:r>
            <a:r>
              <a:rPr lang="zh-CN" altLang="zh-CN" sz="3200" dirty="0">
                <a:latin typeface="Calibri" panose="020F0502020204030204" pitchFamily="34" charset="0"/>
                <a:ea typeface="宋体" panose="02010600030101010101" pitchFamily="2" charset="-122"/>
              </a:rPr>
              <a:t>1.2.2 大数据支撑技术</a:t>
            </a:r>
            <a:endParaRPr lang="zh-CN" altLang="zh-CN" sz="3200" dirty="0">
              <a:latin typeface="Calibri" panose="020F0502020204030204" pitchFamily="34" charset="0"/>
              <a:ea typeface="宋体" panose="02010600030101010101" pitchFamily="2" charset="-122"/>
            </a:endParaRPr>
          </a:p>
          <a:p>
            <a:pPr>
              <a:lnSpc>
                <a:spcPct val="150000"/>
              </a:lnSpc>
            </a:pPr>
            <a:r>
              <a:rPr lang="en-US" altLang="zh-CN"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随着大数据的发展，云计算、物联网和机器学习逐渐走入了人们的视野，这四者代表了IT领域较新的发展趋势，并相辅相成，他们之间的联系，如右图所示。</a:t>
            </a:r>
            <a:endParaRPr lang="zh-CN" altLang="zh-CN" sz="2800" dirty="0">
              <a:latin typeface="Calibri" panose="020F0502020204030204" pitchFamily="34" charset="0"/>
              <a:ea typeface="宋体" panose="02010600030101010101" pitchFamily="2" charset="-122"/>
            </a:endParaRPr>
          </a:p>
        </p:txBody>
      </p:sp>
      <p:sp>
        <p:nvSpPr>
          <p:cNvPr id="27955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pic>
        <p:nvPicPr>
          <p:cNvPr id="279559" name="图片 -2147482623"/>
          <p:cNvPicPr>
            <a:picLocks noChangeAspect="1"/>
          </p:cNvPicPr>
          <p:nvPr>
            <p:custDataLst>
              <p:tags r:id="rId1"/>
            </p:custDataLst>
          </p:nvPr>
        </p:nvPicPr>
        <p:blipFill>
          <a:blip r:embed="rId2"/>
          <a:stretch>
            <a:fillRect/>
          </a:stretch>
        </p:blipFill>
        <p:spPr>
          <a:xfrm>
            <a:off x="5447983" y="1125220"/>
            <a:ext cx="6069012" cy="4759325"/>
          </a:xfrm>
          <a:prstGeom prst="rect">
            <a:avLst/>
          </a:prstGeom>
          <a:noFill/>
          <a:ln w="9525">
            <a:noFill/>
          </a:ln>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95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81605" name="TextBox 2"/>
          <p:cNvSpPr txBox="1"/>
          <p:nvPr/>
        </p:nvSpPr>
        <p:spPr>
          <a:xfrm>
            <a:off x="695960" y="1124903"/>
            <a:ext cx="4552950" cy="4569460"/>
          </a:xfrm>
          <a:prstGeom prst="rect">
            <a:avLst/>
          </a:prstGeom>
          <a:noFill/>
          <a:ln w="9525">
            <a:noFill/>
          </a:ln>
        </p:spPr>
        <p:txBody>
          <a:bodyPr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200" dirty="0">
                <a:latin typeface="Calibri" panose="020F0502020204030204" pitchFamily="34" charset="0"/>
                <a:ea typeface="宋体" panose="02010600030101010101" pitchFamily="2" charset="-122"/>
              </a:rPr>
              <a:t>1.2.2 </a:t>
            </a:r>
            <a:r>
              <a:rPr lang="zh-CN" altLang="zh-CN" sz="3200" dirty="0">
                <a:latin typeface="Calibri" panose="020F0502020204030204" pitchFamily="34" charset="0"/>
                <a:ea typeface="宋体" panose="02010600030101010101" pitchFamily="2" charset="-122"/>
              </a:rPr>
              <a:t>大数据支撑技术</a:t>
            </a:r>
            <a:endParaRPr lang="zh-CN" altLang="zh-CN" dirty="0">
              <a:latin typeface="Calibri" panose="020F0502020204030204" pitchFamily="34" charset="0"/>
              <a:ea typeface="宋体" panose="02010600030101010101" pitchFamily="2" charset="-122"/>
            </a:endParaRPr>
          </a:p>
          <a:p>
            <a:pPr>
              <a:lnSpc>
                <a:spcPct val="270000"/>
              </a:lnSpc>
            </a:pPr>
            <a:r>
              <a:rPr lang="en-US" altLang="zh-CN" dirty="0">
                <a:latin typeface="Calibri" panose="020F0502020204030204" pitchFamily="34" charset="0"/>
                <a:ea typeface="宋体" panose="02010600030101010101" pitchFamily="2" charset="-122"/>
              </a:rPr>
              <a:t>      </a:t>
            </a:r>
            <a:r>
              <a:rPr lang="en-US" altLang="zh-CN" dirty="0">
                <a:solidFill>
                  <a:srgbClr val="FF0000"/>
                </a:solidFill>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1.云计算</a:t>
            </a:r>
            <a:endParaRPr lang="en-US" altLang="zh-CN" sz="3000" b="1" dirty="0">
              <a:solidFill>
                <a:srgbClr val="27B3C6"/>
              </a:solidFill>
              <a:latin typeface="Calibri" panose="020F0502020204030204" pitchFamily="34" charset="0"/>
              <a:ea typeface="宋体" panose="02010600030101010101" pitchFamily="2" charset="-122"/>
            </a:endParaRPr>
          </a:p>
          <a:p>
            <a:pPr>
              <a:lnSpc>
                <a:spcPct val="270000"/>
              </a:lnSpc>
            </a:pPr>
            <a:r>
              <a:rPr lang="en-US" altLang="zh-CN" sz="3000" b="1" dirty="0">
                <a:solidFill>
                  <a:srgbClr val="27B3C6"/>
                </a:solidFill>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2.物联网</a:t>
            </a:r>
            <a:endParaRPr lang="zh-CN" altLang="zh-CN" sz="3000" dirty="0">
              <a:latin typeface="华文楷体" panose="02010600040101010101" pitchFamily="2" charset="-122"/>
              <a:ea typeface="华文楷体" panose="02010600040101010101" pitchFamily="2" charset="-122"/>
            </a:endParaRPr>
          </a:p>
          <a:p>
            <a:pPr>
              <a:lnSpc>
                <a:spcPct val="270000"/>
              </a:lnSpc>
            </a:pPr>
            <a:r>
              <a:rPr lang="zh-CN" altLang="zh-CN" sz="3000" dirty="0">
                <a:latin typeface="华文楷体" panose="02010600040101010101" pitchFamily="2" charset="-122"/>
                <a:ea typeface="华文楷体" panose="02010600040101010101" pitchFamily="2" charset="-122"/>
              </a:rPr>
              <a:t>      3.机器学习</a:t>
            </a:r>
            <a:endParaRPr lang="en-US" altLang="zh-CN" sz="3000" b="1" dirty="0">
              <a:solidFill>
                <a:srgbClr val="27B3C6"/>
              </a:solidFill>
              <a:latin typeface="Calibri" panose="020F0502020204030204" pitchFamily="34" charset="0"/>
              <a:ea typeface="宋体" panose="02010600030101010101" pitchFamily="2" charset="-122"/>
            </a:endParaRPr>
          </a:p>
        </p:txBody>
      </p:sp>
      <p:sp>
        <p:nvSpPr>
          <p:cNvPr id="28160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07075" y="1270000"/>
            <a:ext cx="5081905" cy="5199380"/>
          </a:xfrm>
          <a:prstGeom prst="rect">
            <a:avLst/>
          </a:prstGeom>
          <a:noFill/>
          <a:ln w="9525">
            <a:noFill/>
          </a:ln>
        </p:spPr>
        <p:txBody>
          <a:bodyPr wrap="square" anchor="t" anchorCtr="0">
            <a:spAutoFit/>
          </a:bodyPr>
          <a:p>
            <a:r>
              <a:rPr lang="zh-CN" altLang="en-US"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endParaRPr lang="zh-CN" altLang="zh-CN"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云计算技术是硬件技术和网络技术发展到一定阶段而出现的一种新的技术模型，通常技术人员在绘制系统结构图时用一朵云的符号来表示网络。</a:t>
            </a:r>
            <a:endParaRPr lang="zh-CN"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云计算是一种基于互联网的计算方式，通过这种方式，共享的软</a:t>
            </a:r>
            <a:r>
              <a:rPr lang="en-US" altLang="zh-CN" sz="2800" dirty="0">
                <a:latin typeface="Calibri" panose="020F0502020204030204" pitchFamily="34" charset="0"/>
                <a:ea typeface="宋体" panose="02010600030101010101" pitchFamily="2" charset="-122"/>
              </a:rPr>
              <a:t>/</a:t>
            </a:r>
            <a:r>
              <a:rPr lang="zh-CN" altLang="zh-CN" sz="2800" dirty="0">
                <a:latin typeface="Calibri" panose="020F0502020204030204" pitchFamily="34" charset="0"/>
                <a:ea typeface="宋体" panose="02010600030101010101" pitchFamily="2" charset="-122"/>
              </a:rPr>
              <a:t>硬件资源和信息可以按需求提供给</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云</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内的</a:t>
            </a:r>
            <a:r>
              <a:rPr lang="zh-CN" altLang="zh-CN" sz="2800" dirty="0">
                <a:latin typeface="Calibri" panose="020F0502020204030204" pitchFamily="34" charset="0"/>
                <a:ea typeface="宋体" panose="02010600030101010101" pitchFamily="2" charset="-122"/>
              </a:rPr>
              <a:t>计算机和其他设备。</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83653" name="TextBox 2"/>
          <p:cNvSpPr txBox="1"/>
          <p:nvPr/>
        </p:nvSpPr>
        <p:spPr>
          <a:xfrm>
            <a:off x="807085" y="1124903"/>
            <a:ext cx="4552950" cy="4431030"/>
          </a:xfrm>
          <a:prstGeom prst="rect">
            <a:avLst/>
          </a:prstGeom>
          <a:noFill/>
          <a:ln w="9525">
            <a:noFill/>
          </a:ln>
        </p:spPr>
        <p:txBody>
          <a:bodyPr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200" dirty="0">
                <a:latin typeface="Calibri" panose="020F0502020204030204" pitchFamily="34" charset="0"/>
                <a:ea typeface="宋体" panose="02010600030101010101" pitchFamily="2" charset="-122"/>
              </a:rPr>
              <a:t>1.2.2 </a:t>
            </a:r>
            <a:r>
              <a:rPr lang="zh-CN" altLang="zh-CN" sz="3200" dirty="0">
                <a:latin typeface="Calibri" panose="020F0502020204030204" pitchFamily="34" charset="0"/>
                <a:ea typeface="宋体" panose="02010600030101010101" pitchFamily="2" charset="-122"/>
              </a:rPr>
              <a:t>大数据支撑技术</a:t>
            </a:r>
            <a:endParaRPr lang="zh-CN" altLang="zh-CN" sz="3200" dirty="0">
              <a:latin typeface="Calibri" panose="020F0502020204030204" pitchFamily="34" charset="0"/>
              <a:ea typeface="宋体" panose="02010600030101010101" pitchFamily="2" charset="-122"/>
            </a:endParaRPr>
          </a:p>
          <a:p>
            <a:pPr>
              <a:lnSpc>
                <a:spcPct val="260000"/>
              </a:lnSpc>
            </a:pPr>
            <a:r>
              <a:rPr lang="en-US" altLang="zh-CN" sz="3000" dirty="0">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1.云计算</a:t>
            </a:r>
            <a:endParaRPr lang="en-US" altLang="zh-CN" sz="3000" b="1" dirty="0">
              <a:solidFill>
                <a:srgbClr val="27B3C6"/>
              </a:solidFill>
              <a:latin typeface="Calibri" panose="020F0502020204030204" pitchFamily="34" charset="0"/>
              <a:ea typeface="宋体" panose="02010600030101010101" pitchFamily="2" charset="-122"/>
            </a:endParaRPr>
          </a:p>
          <a:p>
            <a:pPr>
              <a:lnSpc>
                <a:spcPct val="260000"/>
              </a:lnSpc>
            </a:pPr>
            <a:r>
              <a:rPr lang="en-US" altLang="zh-CN" sz="3000" b="1" dirty="0">
                <a:solidFill>
                  <a:srgbClr val="27B3C6"/>
                </a:solidFill>
                <a:latin typeface="Calibri" panose="020F0502020204030204" pitchFamily="34" charset="0"/>
                <a:ea typeface="宋体" panose="0201060003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2.物联网</a:t>
            </a:r>
            <a:endParaRPr lang="zh-CN" altLang="zh-CN" sz="3000" dirty="0">
              <a:latin typeface="华文楷体" panose="02010600040101010101" pitchFamily="2" charset="-122"/>
              <a:ea typeface="华文楷体" panose="02010600040101010101" pitchFamily="2" charset="-122"/>
            </a:endParaRPr>
          </a:p>
          <a:p>
            <a:pPr>
              <a:lnSpc>
                <a:spcPct val="260000"/>
              </a:lnSpc>
            </a:pPr>
            <a:r>
              <a:rPr lang="zh-CN" altLang="zh-CN" sz="3000" dirty="0">
                <a:latin typeface="华文楷体" panose="02010600040101010101" pitchFamily="2" charset="-122"/>
                <a:ea typeface="华文楷体" panose="02010600040101010101" pitchFamily="2" charset="-122"/>
              </a:rPr>
              <a:t>      3.机器学习</a:t>
            </a:r>
            <a:endParaRPr lang="en-US" altLang="zh-CN" sz="3000" b="1" dirty="0">
              <a:solidFill>
                <a:srgbClr val="27B3C6"/>
              </a:solidFill>
              <a:latin typeface="Calibri" panose="020F0502020204030204" pitchFamily="34" charset="0"/>
              <a:ea typeface="宋体" panose="02010600030101010101" pitchFamily="2" charset="-122"/>
            </a:endParaRPr>
          </a:p>
        </p:txBody>
      </p:sp>
      <p:sp>
        <p:nvSpPr>
          <p:cNvPr id="28365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08345" y="1125220"/>
            <a:ext cx="5092065" cy="5200650"/>
          </a:xfrm>
          <a:prstGeom prst="rect">
            <a:avLst/>
          </a:prstGeom>
          <a:noFill/>
          <a:ln w="9525">
            <a:noFill/>
          </a:ln>
        </p:spPr>
        <p:txBody>
          <a:bodyPr wrap="square" anchor="t" anchorCtr="0">
            <a:spAutoFit/>
          </a:bodyPr>
          <a:p>
            <a:r>
              <a:rPr lang="zh-CN" altLang="en-US"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endParaRPr lang="zh-CN" altLang="zh-CN" dirty="0">
              <a:latin typeface="Calibri" panose="020F0502020204030204" pitchFamily="34" charset="0"/>
              <a:ea typeface="宋体" panose="02010600030101010101" pitchFamily="2" charset="-122"/>
            </a:endParaRPr>
          </a:p>
          <a:p>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物联网是新一代信息技术的重要组成部分，具有广泛的用途，同时与云计算、大数据有着紧密的联系。</a:t>
            </a:r>
            <a:endParaRPr lang="zh-CN" altLang="zh-CN" sz="2800" dirty="0">
              <a:latin typeface="Calibri" panose="020F0502020204030204" pitchFamily="34" charset="0"/>
              <a:ea typeface="宋体" panose="02010600030101010101" pitchFamily="2" charset="-122"/>
            </a:endParaRPr>
          </a:p>
          <a:p>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物联网实际是互联网的延伸，即物与物相连的互联网，万物皆可互联，可以将各种信息传感设备与互联网结合起来，形成一个巨大的网络，使得人与物，物与物在任何时间，任何地点互联互通。</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85701" name="TextBox 2"/>
          <p:cNvSpPr txBox="1"/>
          <p:nvPr/>
        </p:nvSpPr>
        <p:spPr>
          <a:xfrm>
            <a:off x="911860" y="1124903"/>
            <a:ext cx="4552950" cy="4569460"/>
          </a:xfrm>
          <a:prstGeom prst="rect">
            <a:avLst/>
          </a:prstGeom>
          <a:noFill/>
          <a:ln w="9525">
            <a:noFill/>
          </a:ln>
        </p:spPr>
        <p:txBody>
          <a:bodyPr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200" dirty="0">
                <a:latin typeface="Calibri" panose="020F0502020204030204" pitchFamily="34" charset="0"/>
                <a:ea typeface="宋体" panose="02010600030101010101" pitchFamily="2" charset="-122"/>
              </a:rPr>
              <a:t>1.2.2 </a:t>
            </a:r>
            <a:r>
              <a:rPr lang="zh-CN" altLang="zh-CN" sz="3200" dirty="0">
                <a:latin typeface="Calibri" panose="020F0502020204030204" pitchFamily="34" charset="0"/>
                <a:ea typeface="宋体" panose="02010600030101010101" pitchFamily="2" charset="-122"/>
              </a:rPr>
              <a:t>大数据支撑技术</a:t>
            </a:r>
            <a:endParaRPr lang="zh-CN" altLang="zh-CN" dirty="0">
              <a:latin typeface="Calibri" panose="020F0502020204030204" pitchFamily="34" charset="0"/>
              <a:ea typeface="宋体" panose="02010600030101010101" pitchFamily="2" charset="-122"/>
            </a:endParaRPr>
          </a:p>
          <a:p>
            <a:pPr>
              <a:lnSpc>
                <a:spcPct val="270000"/>
              </a:lnSpc>
            </a:pPr>
            <a:r>
              <a:rPr lang="en-US" altLang="zh-CN" dirty="0">
                <a:latin typeface="Calibri" panose="020F0502020204030204" pitchFamily="34" charset="0"/>
                <a:ea typeface="宋体" panose="02010600030101010101" pitchFamily="2" charset="-122"/>
              </a:rPr>
              <a:t> </a:t>
            </a:r>
            <a:r>
              <a:rPr lang="en-US" altLang="zh-CN" sz="3000" dirty="0">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1.云计算</a:t>
            </a:r>
            <a:endParaRPr lang="en-US" altLang="zh-CN" sz="3000" b="1" dirty="0">
              <a:solidFill>
                <a:srgbClr val="27B3C6"/>
              </a:solidFill>
              <a:latin typeface="Calibri" panose="020F0502020204030204" pitchFamily="34" charset="0"/>
              <a:ea typeface="宋体" panose="02010600030101010101" pitchFamily="2" charset="-122"/>
            </a:endParaRPr>
          </a:p>
          <a:p>
            <a:pPr>
              <a:lnSpc>
                <a:spcPct val="270000"/>
              </a:lnSpc>
            </a:pPr>
            <a:r>
              <a:rPr lang="en-US" altLang="zh-CN" sz="3000" b="1" dirty="0">
                <a:solidFill>
                  <a:srgbClr val="27B3C6"/>
                </a:solidFill>
                <a:latin typeface="Calibri" panose="020F0502020204030204" pitchFamily="34" charset="0"/>
                <a:ea typeface="宋体" panose="02010600030101010101" pitchFamily="2" charset="-122"/>
              </a:rPr>
              <a:t>       </a:t>
            </a:r>
            <a:r>
              <a:rPr lang="zh-CN" altLang="zh-CN" sz="3000" dirty="0">
                <a:latin typeface="华文楷体" panose="02010600040101010101" pitchFamily="2" charset="-122"/>
                <a:ea typeface="华文楷体" panose="02010600040101010101" pitchFamily="2" charset="-122"/>
              </a:rPr>
              <a:t>2.物联网</a:t>
            </a:r>
            <a:endParaRPr lang="zh-CN" altLang="zh-CN" sz="3000" dirty="0">
              <a:latin typeface="华文楷体" panose="02010600040101010101" pitchFamily="2" charset="-122"/>
              <a:ea typeface="华文楷体" panose="02010600040101010101" pitchFamily="2" charset="-122"/>
            </a:endParaRPr>
          </a:p>
          <a:p>
            <a:pPr>
              <a:lnSpc>
                <a:spcPct val="270000"/>
              </a:lnSpc>
            </a:pPr>
            <a:r>
              <a:rPr lang="zh-CN" altLang="zh-CN" sz="3000" dirty="0">
                <a:latin typeface="华文楷体" panose="02010600040101010101" pitchFamily="2" charset="-122"/>
                <a:ea typeface="华文楷体" panose="02010600040101010101" pitchFamily="2" charset="-122"/>
              </a:rPr>
              <a:t>    </a:t>
            </a:r>
            <a:r>
              <a:rPr lang="zh-CN" altLang="zh-CN" sz="3000" dirty="0">
                <a:solidFill>
                  <a:srgbClr val="FF0000"/>
                </a:solidFill>
                <a:latin typeface="华文楷体" panose="02010600040101010101" pitchFamily="2" charset="-122"/>
                <a:ea typeface="华文楷体" panose="02010600040101010101" pitchFamily="2" charset="-122"/>
              </a:rPr>
              <a:t>  </a:t>
            </a:r>
            <a:r>
              <a:rPr lang="en-US" altLang="zh-CN" sz="3000" b="1" dirty="0">
                <a:solidFill>
                  <a:srgbClr val="FF0000"/>
                </a:solidFill>
                <a:latin typeface="Calibri" panose="020F0502020204030204" pitchFamily="34" charset="0"/>
                <a:ea typeface="宋体" panose="02010600030101010101" pitchFamily="2" charset="-122"/>
              </a:rPr>
              <a:t>3.机器学习</a:t>
            </a:r>
            <a:endParaRPr lang="en-US" altLang="zh-CN" sz="3000" b="1" dirty="0">
              <a:solidFill>
                <a:srgbClr val="FF0000"/>
              </a:solidFill>
              <a:latin typeface="Calibri" panose="020F0502020204030204" pitchFamily="34" charset="0"/>
              <a:ea typeface="宋体" panose="02010600030101010101" pitchFamily="2" charset="-122"/>
            </a:endParaRPr>
          </a:p>
        </p:txBody>
      </p:sp>
      <p:sp>
        <p:nvSpPr>
          <p:cNvPr id="28570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08345" y="1196975"/>
            <a:ext cx="5179695" cy="5128895"/>
          </a:xfrm>
          <a:prstGeom prst="rect">
            <a:avLst/>
          </a:prstGeom>
          <a:noFill/>
          <a:ln w="9525">
            <a:noFill/>
          </a:ln>
        </p:spPr>
        <p:txBody>
          <a:bodyPr wrap="square" anchor="t" anchorCtr="0">
            <a:spAutoFit/>
          </a:bodyPr>
          <a:p>
            <a:pPr>
              <a:lnSpc>
                <a:spcPct val="130000"/>
              </a:lnSpc>
            </a:pPr>
            <a:r>
              <a:rPr lang="zh-CN" altLang="en-US"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机器学习就是让机器模拟人类学习新的知识与技能，使程序通过学习发现问题并自我提高的过程。</a:t>
            </a:r>
            <a:endParaRPr lang="zh-CN" altLang="zh-CN" sz="2800" dirty="0">
              <a:latin typeface="Calibri" panose="020F0502020204030204" pitchFamily="34" charset="0"/>
              <a:ea typeface="宋体" panose="02010600030101010101" pitchFamily="2" charset="-122"/>
            </a:endParaRPr>
          </a:p>
          <a:p>
            <a:pPr>
              <a:lnSpc>
                <a:spcPct val="13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机器学习是使计算机更加智能的主要技术，而“智能”的表现之一是数据分析能力。因此，可以通过机器学习技术提高大数据分析、挖掘能力。</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87748" name="TextBox 1"/>
          <p:cNvSpPr txBox="1"/>
          <p:nvPr/>
        </p:nvSpPr>
        <p:spPr>
          <a:xfrm>
            <a:off x="855980" y="1066800"/>
            <a:ext cx="6944360" cy="645160"/>
          </a:xfrm>
          <a:prstGeom prst="rect">
            <a:avLst/>
          </a:prstGeom>
          <a:noFill/>
          <a:ln w="9525">
            <a:noFill/>
          </a:ln>
        </p:spPr>
        <p:txBody>
          <a:bodyPr wrap="square" anchor="t" anchorCtr="0">
            <a:spAutoFit/>
          </a:bodyPr>
          <a:p>
            <a:r>
              <a:rPr lang="en-US" altLang="zh-CN" sz="3600" b="1" dirty="0">
                <a:latin typeface="Calibri" panose="020F0502020204030204" pitchFamily="34" charset="0"/>
                <a:ea typeface="宋体" panose="02010600030101010101" pitchFamily="2" charset="-122"/>
              </a:rPr>
              <a:t>1.3 </a:t>
            </a:r>
            <a:r>
              <a:rPr lang="zh-CN" altLang="en-US" sz="3600" b="1" dirty="0">
                <a:latin typeface="Calibri" panose="020F0502020204030204" pitchFamily="34" charset="0"/>
                <a:ea typeface="宋体" panose="02010600030101010101" pitchFamily="2" charset="-122"/>
              </a:rPr>
              <a:t>大数据的影响及思维方式</a:t>
            </a:r>
            <a:endParaRPr lang="zh-CN" altLang="en-US" sz="3600" b="1" dirty="0">
              <a:latin typeface="Calibri" panose="020F0502020204030204" pitchFamily="34" charset="0"/>
              <a:ea typeface="宋体" panose="02010600030101010101" pitchFamily="2" charset="-122"/>
            </a:endParaRPr>
          </a:p>
        </p:txBody>
      </p:sp>
      <p:sp>
        <p:nvSpPr>
          <p:cNvPr id="287749" name="TextBox 2"/>
          <p:cNvSpPr txBox="1"/>
          <p:nvPr/>
        </p:nvSpPr>
        <p:spPr>
          <a:xfrm>
            <a:off x="932180" y="1593850"/>
            <a:ext cx="9093835" cy="5038725"/>
          </a:xfrm>
          <a:prstGeom prst="rect">
            <a:avLst/>
          </a:prstGeom>
          <a:noFill/>
          <a:ln w="9525">
            <a:noFill/>
          </a:ln>
        </p:spPr>
        <p:txBody>
          <a:bodyPr wrap="square" anchor="t" anchorCtr="0">
            <a:spAutoFit/>
          </a:bodyPr>
          <a:p>
            <a:pPr>
              <a:lnSpc>
                <a:spcPct val="170000"/>
              </a:lnSpc>
            </a:pPr>
            <a:r>
              <a:rPr lang="en-US" altLang="zh-CN" sz="2800" dirty="0">
                <a:latin typeface="Calibri" panose="020F0502020204030204" pitchFamily="34" charset="0"/>
                <a:ea typeface="宋体" panose="02010600030101010101" pitchFamily="2" charset="-122"/>
              </a:rPr>
              <a:t>      随着大数据技术的飞速发展，大数据的应用已深入到诸多领域，甚至，每天都有一些新奇的大数据应用成果出现，正在</a:t>
            </a:r>
            <a:r>
              <a:rPr lang="zh-CN" altLang="en-US" sz="2800" dirty="0">
                <a:latin typeface="Calibri" panose="020F0502020204030204" pitchFamily="34" charset="0"/>
                <a:ea typeface="宋体" panose="02010600030101010101" pitchFamily="2" charset="-122"/>
              </a:rPr>
              <a:t>影响</a:t>
            </a:r>
            <a:r>
              <a:rPr lang="en-US" altLang="zh-CN" sz="2800" dirty="0">
                <a:latin typeface="Calibri" panose="020F0502020204030204" pitchFamily="34" charset="0"/>
                <a:ea typeface="宋体" panose="02010600030101010101" pitchFamily="2" charset="-122"/>
              </a:rPr>
              <a:t>着人们的生产和生活。</a:t>
            </a:r>
            <a:endParaRPr lang="en-US" altLang="zh-CN" sz="2800" dirty="0">
              <a:latin typeface="Calibri" panose="020F0502020204030204" pitchFamily="34" charset="0"/>
              <a:ea typeface="宋体" panose="02010600030101010101" pitchFamily="2" charset="-122"/>
            </a:endParaRPr>
          </a:p>
          <a:p>
            <a:pPr>
              <a:lnSpc>
                <a:spcPct val="170000"/>
              </a:lnSpc>
            </a:pPr>
            <a:r>
              <a:rPr lang="en-US" altLang="zh-CN" sz="2800" dirty="0">
                <a:latin typeface="Calibri" panose="020F0502020204030204" pitchFamily="34" charset="0"/>
                <a:ea typeface="宋体" panose="02010600030101010101" pitchFamily="2" charset="-122"/>
              </a:rPr>
              <a:t>    大数据技术的快速发展，带来许多的新机遇。因此，必须牢固树立大数据思维，积极适应大数据带来的整体观念变革。</a:t>
            </a:r>
            <a:endParaRPr lang="en-US" altLang="zh-CN" sz="2800" dirty="0">
              <a:latin typeface="Calibri" panose="020F0502020204030204" pitchFamily="34" charset="0"/>
              <a:ea typeface="宋体" panose="02010600030101010101" pitchFamily="2" charset="-122"/>
            </a:endParaRPr>
          </a:p>
          <a:p>
            <a:pPr>
              <a:lnSpc>
                <a:spcPct val="150000"/>
              </a:lnSpc>
            </a:pPr>
            <a:endParaRPr lang="zh-CN" altLang="zh-CN" dirty="0">
              <a:latin typeface="Calibri" panose="020F0502020204030204" pitchFamily="34" charset="0"/>
              <a:ea typeface="宋体" panose="02010600030101010101" pitchFamily="2" charset="-122"/>
            </a:endParaRPr>
          </a:p>
        </p:txBody>
      </p:sp>
      <p:sp>
        <p:nvSpPr>
          <p:cNvPr id="28775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774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任意多边形 41"/>
          <p:cNvSpPr/>
          <p:nvPr/>
        </p:nvSpPr>
        <p:spPr>
          <a:xfrm>
            <a:off x="6118225" y="113823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02260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396557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1" name="任意多边形 50"/>
          <p:cNvSpPr/>
          <p:nvPr/>
        </p:nvSpPr>
        <p:spPr>
          <a:xfrm>
            <a:off x="6118225" y="4906963"/>
            <a:ext cx="5245100" cy="833438"/>
          </a:xfrm>
          <a:custGeom>
            <a:avLst/>
            <a:gdLst>
              <a:gd name="connsiteX0" fmla="*/ 4829221 w 5245449"/>
              <a:gd name="connsiteY0" fmla="*/ 0 h 832457"/>
              <a:gd name="connsiteX1" fmla="*/ 4906100 w 5245449"/>
              <a:gd name="connsiteY1" fmla="*/ 31844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4"/>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079625"/>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343775" y="2224088"/>
            <a:ext cx="3360738" cy="544512"/>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大数据技术</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6529388" y="3176588"/>
            <a:ext cx="4619625" cy="523875"/>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大数据的影响及思维方式</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6529388" y="4110038"/>
            <a:ext cx="4103687" cy="523875"/>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大数据战略及行业法规</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282700"/>
            <a:ext cx="3360738" cy="544513"/>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大数据基础</a:t>
            </a:r>
            <a:endParaRPr lang="en-US" altLang="en-US" sz="2800" b="1" dirty="0">
              <a:latin typeface="Calibri" panose="020F0502020204030204" pitchFamily="34" charset="0"/>
              <a:ea typeface="宋体" panose="02010600030101010101" pitchFamily="2" charset="-122"/>
            </a:endParaRPr>
          </a:p>
        </p:txBody>
      </p:sp>
      <p:sp>
        <p:nvSpPr>
          <p:cNvPr id="34" name="Rectangle 11"/>
          <p:cNvSpPr/>
          <p:nvPr/>
        </p:nvSpPr>
        <p:spPr>
          <a:xfrm>
            <a:off x="7032625" y="5051425"/>
            <a:ext cx="3289300" cy="523875"/>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大数据伦理及安全</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13823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1.1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079625"/>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1.2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02260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1.3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396557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1.4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9" name="任意多边形 38"/>
          <p:cNvSpPr/>
          <p:nvPr/>
        </p:nvSpPr>
        <p:spPr>
          <a:xfrm>
            <a:off x="5519738" y="4906963"/>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1.5</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16080" name="TextBox 1"/>
          <p:cNvSpPr txBox="1"/>
          <p:nvPr/>
        </p:nvSpPr>
        <p:spPr>
          <a:xfrm>
            <a:off x="839788" y="765175"/>
            <a:ext cx="3671887" cy="708025"/>
          </a:xfrm>
          <a:prstGeom prst="rect">
            <a:avLst/>
          </a:prstGeom>
          <a:noFill/>
          <a:ln w="9525">
            <a:noFill/>
          </a:ln>
        </p:spPr>
        <p:txBody>
          <a:bodyPr anchor="t" anchorCtr="0">
            <a:spAutoFit/>
          </a:bodyPr>
          <a:p>
            <a:r>
              <a:rPr lang="zh-CN" altLang="en-US" sz="4000" b="1" dirty="0">
                <a:latin typeface="Calibri" panose="020F0502020204030204" pitchFamily="34" charset="0"/>
                <a:ea typeface="宋体" panose="02010600030101010101" pitchFamily="2" charset="-122"/>
              </a:rPr>
              <a:t>第</a:t>
            </a:r>
            <a:r>
              <a:rPr lang="en-US" altLang="zh-CN" sz="4000" b="1" dirty="0">
                <a:latin typeface="Calibri" panose="020F0502020204030204" pitchFamily="34" charset="0"/>
                <a:ea typeface="宋体" panose="02010600030101010101" pitchFamily="2" charset="-122"/>
              </a:rPr>
              <a:t>1</a:t>
            </a:r>
            <a:r>
              <a:rPr lang="zh-CN" altLang="en-US" sz="4000" b="1" dirty="0">
                <a:latin typeface="Calibri" panose="020F0502020204030204" pitchFamily="34" charset="0"/>
                <a:ea typeface="宋体" panose="02010600030101010101" pitchFamily="2" charset="-122"/>
              </a:rPr>
              <a:t>章 概   述</a:t>
            </a:r>
            <a:endParaRPr lang="zh-CN" altLang="en-US" sz="4000" b="1" dirty="0">
              <a:latin typeface="Calibri" panose="020F0502020204030204" pitchFamily="34" charset="0"/>
              <a:ea typeface="宋体" panose="02010600030101010101" pitchFamily="2" charset="-122"/>
            </a:endParaRPr>
          </a:p>
        </p:txBody>
      </p:sp>
      <p:sp>
        <p:nvSpPr>
          <p:cNvPr id="3" name="TextBox 2"/>
          <p:cNvSpPr txBox="1"/>
          <p:nvPr/>
        </p:nvSpPr>
        <p:spPr>
          <a:xfrm>
            <a:off x="551180" y="1554480"/>
            <a:ext cx="4968875" cy="5015865"/>
          </a:xfrm>
          <a:prstGeom prst="rect">
            <a:avLst/>
          </a:prstGeom>
          <a:noFill/>
        </p:spPr>
        <p:txBody>
          <a:bodyPr wrap="square">
            <a:spAutoFit/>
          </a:bodyPr>
          <a:lstStyle/>
          <a:p>
            <a:pPr marR="0" defTabSz="1219200">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b="1" kern="1200" cap="none" spc="0" normalizeH="0" baseline="0" noProof="0" dirty="0">
                <a:latin typeface="Calibri" panose="020F0502020204030204" pitchFamily="34" charset="0"/>
                <a:ea typeface="宋体" panose="02010600030101010101" pitchFamily="2" charset="-122"/>
                <a:cs typeface="+mn-cs"/>
              </a:rPr>
              <a:t>了解大数据概念、特征、发展趋势、应用领域及层次结构的基础知识；</a:t>
            </a:r>
            <a:endParaRPr kumimoji="0" lang="zh-CN" altLang="en-US" b="1"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b="1" kern="1200" cap="none" spc="0" normalizeH="0" baseline="0" noProof="0" dirty="0">
                <a:latin typeface="Calibri" panose="020F0502020204030204" pitchFamily="34" charset="0"/>
                <a:ea typeface="宋体" panose="02010600030101010101" pitchFamily="2" charset="-122"/>
                <a:cs typeface="+mn-cs"/>
              </a:rPr>
              <a:t>了解大数据相关技术，理解大数据的支撑技术与大数据技术的关系；</a:t>
            </a:r>
            <a:endParaRPr kumimoji="0" lang="zh-CN" altLang="en-US" b="1"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b="1" kern="1200" cap="none" spc="0" normalizeH="0" baseline="0" noProof="0" dirty="0">
                <a:latin typeface="Calibri" panose="020F0502020204030204" pitchFamily="34" charset="0"/>
                <a:ea typeface="宋体" panose="02010600030101010101" pitchFamily="2" charset="-122"/>
                <a:cs typeface="+mn-cs"/>
              </a:rPr>
              <a:t>了解大数据技术带来的影响，理解大数据的思维方式；</a:t>
            </a:r>
            <a:endParaRPr kumimoji="0" lang="zh-CN" altLang="en-US" b="1"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b="1" kern="1200" cap="none" spc="0" normalizeH="0" baseline="0" noProof="0" dirty="0">
                <a:latin typeface="Calibri" panose="020F0502020204030204" pitchFamily="34" charset="0"/>
                <a:ea typeface="宋体" panose="02010600030101010101" pitchFamily="2" charset="-122"/>
                <a:cs typeface="+mn-cs"/>
              </a:rPr>
              <a:t>理解大数据战略的重要性，了解大数据带来的伦理问题以及针对大数据安全的政策与措施。</a:t>
            </a:r>
            <a:endParaRPr kumimoji="0" lang="zh-CN" altLang="en-US" b="1"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b="1"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20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ppt_x</p:attrName>
                                        </p:attrNameLst>
                                      </p:cBhvr>
                                      <p:tavLst>
                                        <p:tav tm="0">
                                          <p:val>
                                            <p:strVal val="0-#ppt_w/2"/>
                                          </p:val>
                                        </p:tav>
                                        <p:tav tm="100000">
                                          <p:val>
                                            <p:strVal val="#ppt_x"/>
                                          </p:val>
                                        </p:tav>
                                      </p:tavLst>
                                    </p:anim>
                                    <p:anim calcmode="lin" valueType="num">
                                      <p:cBhvr>
                                        <p:cTn id="24" dur="500" fill="hold"/>
                                        <p:tgtEl>
                                          <p:spTgt spid="3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ppt_x</p:attrName>
                                        </p:attrNameLst>
                                      </p:cBhvr>
                                      <p:tavLst>
                                        <p:tav tm="0">
                                          <p:val>
                                            <p:strVal val="1+#ppt_w/2"/>
                                          </p:val>
                                        </p:tav>
                                        <p:tav tm="100000">
                                          <p:val>
                                            <p:strVal val="#ppt_x"/>
                                          </p:val>
                                        </p:tav>
                                      </p:tavLst>
                                    </p:anim>
                                    <p:anim calcmode="lin" valueType="num">
                                      <p:cBhvr>
                                        <p:cTn id="32" dur="500" fill="hold"/>
                                        <p:tgtEl>
                                          <p:spTgt spid="4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ppt_x</p:attrName>
                                        </p:attrNameLst>
                                      </p:cBhvr>
                                      <p:tavLst>
                                        <p:tav tm="0">
                                          <p:val>
                                            <p:strVal val="1+#ppt_w/2"/>
                                          </p:val>
                                        </p:tav>
                                        <p:tav tm="100000">
                                          <p:val>
                                            <p:strVal val="#ppt_x"/>
                                          </p:val>
                                        </p:tav>
                                      </p:tavLst>
                                    </p:anim>
                                    <p:anim calcmode="lin" valueType="num">
                                      <p:cBhvr>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ppt_x</p:attrName>
                                        </p:attrNameLst>
                                      </p:cBhvr>
                                      <p:tavLst>
                                        <p:tav tm="0">
                                          <p:val>
                                            <p:strVal val="1+#ppt_w/2"/>
                                          </p:val>
                                        </p:tav>
                                        <p:tav tm="100000">
                                          <p:val>
                                            <p:strVal val="#ppt_x"/>
                                          </p:val>
                                        </p:tav>
                                      </p:tavLst>
                                    </p:anim>
                                    <p:anim calcmode="lin" valueType="num">
                                      <p:cBhvr>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ppt_x</p:attrName>
                                        </p:attrNameLst>
                                      </p:cBhvr>
                                      <p:tavLst>
                                        <p:tav tm="0">
                                          <p:val>
                                            <p:strVal val="1+#ppt_w/2"/>
                                          </p:val>
                                        </p:tav>
                                        <p:tav tm="100000">
                                          <p:val>
                                            <p:strVal val="#ppt_x"/>
                                          </p:val>
                                        </p:tav>
                                      </p:tavLst>
                                    </p:anim>
                                    <p:anim calcmode="lin" valueType="num">
                                      <p:cBhvr>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ppt_x</p:attrName>
                                        </p:attrNameLst>
                                      </p:cBhvr>
                                      <p:tavLst>
                                        <p:tav tm="0">
                                          <p:val>
                                            <p:strVal val="1+#ppt_w/2"/>
                                          </p:val>
                                        </p:tav>
                                        <p:tav tm="100000">
                                          <p:val>
                                            <p:strVal val="#ppt_x"/>
                                          </p:val>
                                        </p:tav>
                                      </p:tavLst>
                                    </p:anim>
                                    <p:anim calcmode="lin" valueType="num">
                                      <p:cBhvr>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1+#ppt_w/2"/>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90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ppt_x</p:attrName>
                                        </p:attrNameLst>
                                      </p:cBhvr>
                                      <p:tavLst>
                                        <p:tav tm="0">
                                          <p:val>
                                            <p:strVal val="1+#ppt_w/2"/>
                                          </p:val>
                                        </p:tav>
                                        <p:tav tm="100000">
                                          <p:val>
                                            <p:strVal val="#ppt_x"/>
                                          </p:val>
                                        </p:tav>
                                      </p:tavLst>
                                    </p:anim>
                                    <p:anim calcmode="lin" valueType="num">
                                      <p:cBhvr>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2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ppt_x</p:attrName>
                                        </p:attrNameLst>
                                      </p:cBhvr>
                                      <p:tavLst>
                                        <p:tav tm="0">
                                          <p:val>
                                            <p:strVal val="1+#ppt_w/2"/>
                                          </p:val>
                                        </p:tav>
                                        <p:tav tm="100000">
                                          <p:val>
                                            <p:strVal val="#ppt_x"/>
                                          </p:val>
                                        </p:tav>
                                      </p:tavLst>
                                    </p:anim>
                                    <p:anim calcmode="lin" valueType="num">
                                      <p:cBhvr>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20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ppt_x</p:attrName>
                                        </p:attrNameLst>
                                      </p:cBhvr>
                                      <p:tavLst>
                                        <p:tav tm="0">
                                          <p:val>
                                            <p:strVal val="1+#ppt_w/2"/>
                                          </p:val>
                                        </p:tav>
                                        <p:tav tm="100000">
                                          <p:val>
                                            <p:strVal val="#ppt_x"/>
                                          </p:val>
                                        </p:tav>
                                      </p:tavLst>
                                    </p:anim>
                                    <p:anim calcmode="lin" valueType="num">
                                      <p:cBhvr>
                                        <p:cTn id="64"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animBg="1"/>
      <p:bldP spid="36" grpId="0" animBg="1"/>
      <p:bldP spid="37" grpId="0" animBg="1"/>
      <p:bldP spid="38" grpId="0" animBg="1"/>
      <p:bldP spid="3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87749" name="TextBox 2"/>
          <p:cNvSpPr txBox="1"/>
          <p:nvPr/>
        </p:nvSpPr>
        <p:spPr>
          <a:xfrm>
            <a:off x="700405" y="1028700"/>
            <a:ext cx="5179695" cy="5400675"/>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1.3.1 </a:t>
            </a:r>
            <a:r>
              <a:rPr lang="zh-CN" altLang="en-US" sz="3200" dirty="0">
                <a:latin typeface="Calibri" panose="020F0502020204030204" pitchFamily="34" charset="0"/>
                <a:ea typeface="宋体" panose="02010600030101010101" pitchFamily="2" charset="-122"/>
              </a:rPr>
              <a:t>大数据的影响</a:t>
            </a:r>
            <a:endParaRPr lang="zh-CN" altLang="en-US" sz="28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1.大数据对科学研究的影响</a:t>
            </a:r>
            <a:endParaRPr lang="zh-CN" altLang="zh-CN" sz="2800" b="1"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大数据最根本的价值在于为人类提供了认识复杂系统的新思维和新手段，人类自古以来在科学研究上先后历经了实验科学、理论科学、计算科学和数据密集型科学四种范式。</a:t>
            </a:r>
            <a:endParaRPr lang="zh-CN" altLang="zh-CN" sz="2800" dirty="0">
              <a:latin typeface="Calibri" panose="020F0502020204030204" pitchFamily="34" charset="0"/>
              <a:ea typeface="宋体" panose="02010600030101010101" pitchFamily="2" charset="-122"/>
            </a:endParaRPr>
          </a:p>
        </p:txBody>
      </p:sp>
      <p:sp>
        <p:nvSpPr>
          <p:cNvPr id="28775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87751" name="TextBox 4"/>
          <p:cNvSpPr txBox="1"/>
          <p:nvPr/>
        </p:nvSpPr>
        <p:spPr>
          <a:xfrm>
            <a:off x="5975350" y="1028700"/>
            <a:ext cx="5377180" cy="6000750"/>
          </a:xfrm>
          <a:prstGeom prst="rect">
            <a:avLst/>
          </a:prstGeom>
          <a:noFill/>
          <a:ln w="9525">
            <a:noFill/>
          </a:ln>
        </p:spPr>
        <p:txBody>
          <a:bodyPr wrap="square" anchor="t" anchorCtr="0">
            <a:spAutoFit/>
          </a:bodyPr>
          <a:p>
            <a:r>
              <a:rPr lang="zh-CN" altLang="en-US"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（1）第一种范式：实验科学</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人类采用实验来解决一些科学问题。</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（2）第二种范式：理论科学</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人类开始采用数学、几何、物理等理论，构建问题模型和寻找解决方案。</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（3）第三种范式：计算科学</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借助计算机的高速运算能力，对各个科学问题进行计算机模拟和计算，以解决各种问题。</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（4）第四种范式：数据密集型科学</a:t>
            </a:r>
            <a:endParaRPr lang="zh-CN" altLang="zh-CN" b="1" dirty="0">
              <a:latin typeface="Calibri" panose="020F0502020204030204" pitchFamily="34" charset="0"/>
              <a:ea typeface="宋体" panose="02010600030101010101" pitchFamily="2" charset="-122"/>
            </a:endParaRPr>
          </a:p>
          <a:p>
            <a:r>
              <a:rPr lang="en-US" altLang="zh-CN" b="1" dirty="0">
                <a:latin typeface="Calibri" panose="020F0502020204030204" pitchFamily="34" charset="0"/>
                <a:ea typeface="宋体" panose="02010600030101010101" pitchFamily="2" charset="-122"/>
              </a:rPr>
              <a:t>     </a:t>
            </a:r>
            <a:r>
              <a:rPr lang="zh-CN" altLang="en-US" b="1" dirty="0">
                <a:latin typeface="Calibri" panose="020F0502020204030204" pitchFamily="34" charset="0"/>
                <a:ea typeface="宋体" panose="02010600030101010101" pitchFamily="2" charset="-122"/>
              </a:rPr>
              <a:t>当今的</a:t>
            </a:r>
            <a:r>
              <a:rPr lang="zh-CN" altLang="zh-CN" b="1" dirty="0">
                <a:latin typeface="Calibri" panose="020F0502020204030204" pitchFamily="34" charset="0"/>
                <a:ea typeface="宋体" panose="02010600030101010101" pitchFamily="2" charset="-122"/>
              </a:rPr>
              <a:t>计算机不仅能做模拟仿真，还能进行分析总结，得到理论。从数据中可以挖掘未知模式和有价值的信息，服务于生产和生活，推动科技创新和社会进步。</a:t>
            </a:r>
            <a:endParaRPr lang="zh-CN" altLang="zh-CN" b="1" dirty="0">
              <a:latin typeface="Calibri" panose="020F0502020204030204" pitchFamily="34" charset="0"/>
              <a:ea typeface="宋体" panose="02010600030101010101" pitchFamily="2" charset="-122"/>
            </a:endParaRPr>
          </a:p>
          <a:p>
            <a:endParaRPr lang="zh-CN" altLang="en-US"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7751">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775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7751">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77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7751">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7751">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87751">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77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87751" grpId="0"/>
      <p:bldP spid="287751"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89797" name="TextBox 2"/>
          <p:cNvSpPr txBox="1"/>
          <p:nvPr/>
        </p:nvSpPr>
        <p:spPr>
          <a:xfrm>
            <a:off x="911543" y="1052830"/>
            <a:ext cx="8720137" cy="4794885"/>
          </a:xfrm>
          <a:prstGeom prst="rect">
            <a:avLst/>
          </a:prstGeom>
          <a:noFill/>
          <a:ln w="9525">
            <a:noFill/>
          </a:ln>
        </p:spPr>
        <p:txBody>
          <a:bodyPr anchor="t" anchorCtr="0">
            <a:spAutoFit/>
          </a:bodyPr>
          <a:p>
            <a:pPr>
              <a:lnSpc>
                <a:spcPct val="150000"/>
              </a:lnSpc>
            </a:pPr>
            <a:r>
              <a:rPr lang="en-US" altLang="zh-CN" sz="3200" dirty="0">
                <a:latin typeface="Calibri" panose="020F0502020204030204" pitchFamily="34" charset="0"/>
                <a:ea typeface="宋体" panose="02010600030101010101" pitchFamily="2" charset="-122"/>
              </a:rPr>
              <a:t>1.3.1 </a:t>
            </a:r>
            <a:r>
              <a:rPr lang="zh-CN" altLang="en-US" sz="3200" dirty="0">
                <a:latin typeface="Calibri" panose="020F0502020204030204" pitchFamily="34" charset="0"/>
                <a:ea typeface="宋体" panose="02010600030101010101" pitchFamily="2" charset="-122"/>
              </a:rPr>
              <a:t>大数据的影响</a:t>
            </a:r>
            <a:endParaRPr lang="zh-CN" altLang="en-US" sz="28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2.大数据对社会发展的影响</a:t>
            </a:r>
            <a:endParaRPr lang="zh-CN" altLang="zh-CN" sz="3000" b="1" dirty="0">
              <a:latin typeface="Calibri" panose="020F0502020204030204" pitchFamily="34" charset="0"/>
              <a:ea typeface="宋体" panose="02010600030101010101" pitchFamily="2" charset="-122"/>
            </a:endParaRPr>
          </a:p>
          <a:p>
            <a:pPr>
              <a:lnSpc>
                <a:spcPct val="190000"/>
              </a:lnSpc>
            </a:pPr>
            <a:r>
              <a:rPr lang="zh-CN" altLang="zh-CN" sz="2800" b="1" dirty="0">
                <a:latin typeface="Calibri" panose="020F0502020204030204" pitchFamily="34" charset="0"/>
                <a:ea typeface="宋体" panose="02010600030101010101" pitchFamily="2" charset="-122"/>
              </a:rPr>
              <a:t>（1）大数据决策成为一种新的决策方式；</a:t>
            </a:r>
            <a:endParaRPr lang="zh-CN" altLang="zh-CN" sz="2800" b="1" dirty="0">
              <a:latin typeface="Calibri" panose="020F0502020204030204" pitchFamily="34" charset="0"/>
              <a:ea typeface="宋体" panose="02010600030101010101" pitchFamily="2" charset="-122"/>
            </a:endParaRPr>
          </a:p>
          <a:p>
            <a:pPr>
              <a:lnSpc>
                <a:spcPct val="190000"/>
              </a:lnSpc>
            </a:pPr>
            <a:r>
              <a:rPr lang="zh-CN" altLang="zh-CN" sz="2800" b="1" dirty="0">
                <a:latin typeface="Calibri" panose="020F0502020204030204" pitchFamily="34" charset="0"/>
                <a:ea typeface="宋体" panose="02010600030101010101" pitchFamily="2" charset="-122"/>
              </a:rPr>
              <a:t>（2）大数据成为提升国家治理能力的新方法；</a:t>
            </a:r>
            <a:endParaRPr lang="zh-CN" altLang="zh-CN" sz="2800" b="1" dirty="0">
              <a:latin typeface="Calibri" panose="020F0502020204030204" pitchFamily="34" charset="0"/>
              <a:ea typeface="宋体" panose="02010600030101010101" pitchFamily="2" charset="-122"/>
            </a:endParaRPr>
          </a:p>
          <a:p>
            <a:pPr>
              <a:lnSpc>
                <a:spcPct val="190000"/>
              </a:lnSpc>
            </a:pPr>
            <a:r>
              <a:rPr lang="zh-CN" altLang="zh-CN" sz="2800" b="1" dirty="0">
                <a:latin typeface="Calibri" panose="020F0502020204030204" pitchFamily="34" charset="0"/>
                <a:ea typeface="宋体" panose="02010600030101010101" pitchFamily="2" charset="-122"/>
              </a:rPr>
              <a:t>（3）大数据应用促进信息技术与各行业的深度融合；</a:t>
            </a:r>
            <a:endParaRPr lang="zh-CN" altLang="zh-CN" sz="2800" b="1" dirty="0">
              <a:latin typeface="Calibri" panose="020F0502020204030204" pitchFamily="34" charset="0"/>
              <a:ea typeface="宋体" panose="02010600030101010101" pitchFamily="2" charset="-122"/>
            </a:endParaRPr>
          </a:p>
          <a:p>
            <a:pPr>
              <a:lnSpc>
                <a:spcPct val="190000"/>
              </a:lnSpc>
            </a:pPr>
            <a:r>
              <a:rPr lang="zh-CN" altLang="zh-CN" sz="2800" b="1" dirty="0">
                <a:latin typeface="Calibri" panose="020F0502020204030204" pitchFamily="34" charset="0"/>
                <a:ea typeface="宋体" panose="02010600030101010101" pitchFamily="2" charset="-122"/>
              </a:rPr>
              <a:t>（4）大数据开发推动新技术和新应用不断涌现。</a:t>
            </a:r>
            <a:endParaRPr lang="zh-CN" altLang="zh-CN" sz="2800" b="1" dirty="0">
              <a:latin typeface="Calibri" panose="020F0502020204030204" pitchFamily="34" charset="0"/>
              <a:ea typeface="宋体" panose="02010600030101010101" pitchFamily="2" charset="-122"/>
            </a:endParaRPr>
          </a:p>
        </p:txBody>
      </p:sp>
      <p:sp>
        <p:nvSpPr>
          <p:cNvPr id="28979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979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979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979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979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91845" name="TextBox 2"/>
          <p:cNvSpPr txBox="1"/>
          <p:nvPr/>
        </p:nvSpPr>
        <p:spPr>
          <a:xfrm>
            <a:off x="792480" y="1052830"/>
            <a:ext cx="9782175" cy="4881245"/>
          </a:xfrm>
          <a:prstGeom prst="rect">
            <a:avLst/>
          </a:prstGeom>
          <a:noFill/>
          <a:ln w="9525">
            <a:noFill/>
          </a:ln>
        </p:spPr>
        <p:txBody>
          <a:bodyPr wrap="square" anchor="t" anchorCtr="0">
            <a:spAutoFit/>
          </a:bodyPr>
          <a:p>
            <a:pPr>
              <a:lnSpc>
                <a:spcPct val="150000"/>
              </a:lnSpc>
            </a:pPr>
            <a:r>
              <a:rPr lang="en-US" altLang="zh-CN" sz="3200" dirty="0">
                <a:latin typeface="Calibri" panose="020F0502020204030204" pitchFamily="34" charset="0"/>
                <a:ea typeface="宋体" panose="02010600030101010101" pitchFamily="2" charset="-122"/>
              </a:rPr>
              <a:t>1.3.1 </a:t>
            </a:r>
            <a:r>
              <a:rPr lang="zh-CN" altLang="en-US" sz="3200" dirty="0">
                <a:latin typeface="Calibri" panose="020F0502020204030204" pitchFamily="34" charset="0"/>
                <a:ea typeface="宋体" panose="02010600030101010101" pitchFamily="2" charset="-122"/>
              </a:rPr>
              <a:t>大数据的影响</a:t>
            </a:r>
            <a:endParaRPr lang="zh-CN" altLang="en-US" sz="3200"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3.大数据对就业市场的影响</a:t>
            </a:r>
            <a:endParaRPr lang="zh-CN" altLang="zh-CN" sz="3000" b="1" dirty="0">
              <a:latin typeface="Calibri" panose="020F0502020204030204" pitchFamily="34" charset="0"/>
              <a:ea typeface="宋体" panose="02010600030101010101" pitchFamily="2" charset="-122"/>
            </a:endParaRPr>
          </a:p>
          <a:p>
            <a:pPr>
              <a:lnSpc>
                <a:spcPct val="130000"/>
              </a:lnSpc>
            </a:pPr>
            <a:r>
              <a:rPr lang="en-US" altLang="zh-CN" sz="2800"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大数据的兴起使得</a:t>
            </a:r>
            <a:r>
              <a:rPr lang="zh-CN" altLang="zh-CN" sz="2800" dirty="0">
                <a:solidFill>
                  <a:srgbClr val="FF0000"/>
                </a:solidFill>
                <a:latin typeface="Calibri" panose="020F0502020204030204" pitchFamily="34" charset="0"/>
                <a:ea typeface="宋体" panose="02010600030101010101" pitchFamily="2" charset="-122"/>
              </a:rPr>
              <a:t>数据科学家</a:t>
            </a:r>
            <a:r>
              <a:rPr lang="zh-CN" altLang="zh-CN" sz="2800" dirty="0">
                <a:latin typeface="Calibri" panose="020F0502020204030204" pitchFamily="34" charset="0"/>
                <a:ea typeface="宋体" panose="02010600030101010101" pitchFamily="2" charset="-122"/>
              </a:rPr>
              <a:t>成为热门职业。2010年以前，在高科技劳动力市场上还很难见到数</a:t>
            </a:r>
            <a:r>
              <a:rPr lang="zh-CN" altLang="zh-CN" sz="2800" dirty="0">
                <a:latin typeface="Calibri" panose="020F0502020204030204" pitchFamily="34" charset="0"/>
                <a:ea typeface="宋体" panose="02010600030101010101" pitchFamily="2" charset="-122"/>
              </a:rPr>
              <a:t>据科学家的头衔，但此后，数据科学家逐渐发展为市场上最热门的职位之一，具有广阔的发展前景，并代表着未来的发展方向。</a:t>
            </a:r>
            <a:endParaRPr lang="zh-CN" altLang="zh-CN" sz="2800" dirty="0">
              <a:latin typeface="Calibri" panose="020F0502020204030204" pitchFamily="34" charset="0"/>
              <a:ea typeface="宋体" panose="02010600030101010101" pitchFamily="2" charset="-122"/>
            </a:endParaRPr>
          </a:p>
          <a:p>
            <a:pPr>
              <a:lnSpc>
                <a:spcPct val="13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据预测，中国近年来大数据相关人才缺口达200万人，全世界相关人才缺口更超过1000万人之多。</a:t>
            </a:r>
            <a:endParaRPr lang="zh-CN" altLang="zh-CN" sz="2800" dirty="0">
              <a:latin typeface="Calibri" panose="020F0502020204030204" pitchFamily="34" charset="0"/>
              <a:ea typeface="宋体" panose="02010600030101010101" pitchFamily="2" charset="-122"/>
            </a:endParaRPr>
          </a:p>
        </p:txBody>
      </p:sp>
      <p:sp>
        <p:nvSpPr>
          <p:cNvPr id="29184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84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93893" name="TextBox 2"/>
          <p:cNvSpPr txBox="1"/>
          <p:nvPr/>
        </p:nvSpPr>
        <p:spPr>
          <a:xfrm>
            <a:off x="793115" y="836930"/>
            <a:ext cx="10742295" cy="5500370"/>
          </a:xfrm>
          <a:prstGeom prst="rect">
            <a:avLst/>
          </a:prstGeom>
          <a:noFill/>
          <a:ln w="9525">
            <a:noFill/>
          </a:ln>
        </p:spPr>
        <p:txBody>
          <a:bodyPr wrap="square" anchor="t" anchorCtr="0">
            <a:spAutoFit/>
          </a:bodyPr>
          <a:p>
            <a:pPr>
              <a:lnSpc>
                <a:spcPct val="120000"/>
              </a:lnSpc>
            </a:pPr>
            <a:r>
              <a:rPr lang="en-US" altLang="zh-CN" sz="3200" dirty="0">
                <a:latin typeface="Calibri" panose="020F0502020204030204" pitchFamily="34" charset="0"/>
                <a:ea typeface="宋体" panose="02010600030101010101" pitchFamily="2" charset="-122"/>
              </a:rPr>
              <a:t>1.3.1 </a:t>
            </a:r>
            <a:r>
              <a:rPr lang="zh-CN" altLang="en-US" sz="3200" dirty="0">
                <a:latin typeface="Calibri" panose="020F0502020204030204" pitchFamily="34" charset="0"/>
                <a:ea typeface="宋体" panose="02010600030101010101" pitchFamily="2" charset="-122"/>
              </a:rPr>
              <a:t>大数据的影响</a:t>
            </a:r>
            <a:endParaRPr lang="zh-CN" altLang="en-US" sz="3200" dirty="0">
              <a:latin typeface="Calibri" panose="020F0502020204030204" pitchFamily="34" charset="0"/>
              <a:ea typeface="宋体" panose="02010600030101010101" pitchFamily="2" charset="-122"/>
            </a:endParaRPr>
          </a:p>
          <a:p>
            <a:pPr>
              <a:lnSpc>
                <a:spcPct val="12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4.大数据对人才培养的影响</a:t>
            </a:r>
            <a:endParaRPr lang="zh-CN" altLang="zh-CN" sz="2800" b="1" dirty="0">
              <a:latin typeface="华文楷体" panose="02010600040101010101" pitchFamily="2" charset="-122"/>
              <a:ea typeface="华文楷体" panose="02010600040101010101" pitchFamily="2" charset="-122"/>
            </a:endParaRPr>
          </a:p>
          <a:p>
            <a:pPr>
              <a:lnSpc>
                <a:spcPct val="110000"/>
              </a:lnSpc>
            </a:pPr>
            <a:r>
              <a:rPr lang="en-US" altLang="zh-CN"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的兴起，将在很大程度上改变我国高校信息技术相关专业的现有教学和科研体制。一方面，数据科学家是多方面知识的复合型人才。另一方面，数据科学家需要大数据应用实战环境，在真正的大数据环境中不断学习、实践并融会贯通。</a:t>
            </a:r>
            <a:endParaRPr lang="zh-CN"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目前，国内很多高校开始设立大数据专业或者开设大数据课程，加快推进大数据人才培养体系的建立。从2014年起，中国的各大高等院校相继开设了“大数据技术与应用”、“数据科学与大数据技术专业”等本、专科专业，到2020年，全国累计有1000余所高校设立大数据相关专业。</a:t>
            </a:r>
            <a:endParaRPr lang="zh-CN" altLang="zh-CN" sz="2800" dirty="0">
              <a:latin typeface="Calibri" panose="020F0502020204030204" pitchFamily="34" charset="0"/>
              <a:ea typeface="宋体" panose="02010600030101010101" pitchFamily="2" charset="-122"/>
            </a:endParaRPr>
          </a:p>
        </p:txBody>
      </p:sp>
      <p:sp>
        <p:nvSpPr>
          <p:cNvPr id="29389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38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95941" name="TextBox 2"/>
          <p:cNvSpPr txBox="1"/>
          <p:nvPr/>
        </p:nvSpPr>
        <p:spPr>
          <a:xfrm>
            <a:off x="623253" y="1052830"/>
            <a:ext cx="4837112" cy="5132705"/>
          </a:xfrm>
          <a:prstGeom prst="rect">
            <a:avLst/>
          </a:prstGeom>
          <a:noFill/>
          <a:ln w="9525">
            <a:noFill/>
          </a:ln>
        </p:spPr>
        <p:txBody>
          <a:bodyPr anchor="t" anchorCtr="0">
            <a:spAutoFit/>
          </a:bodyPr>
          <a:p>
            <a:pPr>
              <a:lnSpc>
                <a:spcPct val="180000"/>
              </a:lnSpc>
            </a:pPr>
            <a:r>
              <a:rPr lang="en-US" altLang="zh-CN" sz="3200" dirty="0">
                <a:latin typeface="Calibri" panose="020F0502020204030204" pitchFamily="34" charset="0"/>
                <a:ea typeface="宋体" panose="02010600030101010101" pitchFamily="2" charset="-122"/>
              </a:rPr>
              <a:t>1.3.2 </a:t>
            </a:r>
            <a:r>
              <a:rPr lang="zh-CN" altLang="en-US" sz="3200" dirty="0">
                <a:latin typeface="Calibri" panose="020F0502020204030204" pitchFamily="34" charset="0"/>
                <a:ea typeface="宋体" panose="02010600030101010101" pitchFamily="2" charset="-122"/>
              </a:rPr>
              <a:t>大数据的思维方式</a:t>
            </a:r>
            <a:endParaRPr lang="zh-CN" altLang="en-US" sz="3200" dirty="0">
              <a:latin typeface="Calibri" panose="020F0502020204030204" pitchFamily="34" charset="0"/>
              <a:ea typeface="宋体" panose="02010600030101010101" pitchFamily="2" charset="-122"/>
            </a:endParaRPr>
          </a:p>
          <a:p>
            <a:pPr>
              <a:lnSpc>
                <a:spcPct val="180000"/>
              </a:lnSpc>
            </a:pPr>
            <a:r>
              <a:rPr lang="en-US" altLang="zh-CN" sz="2800" b="1" dirty="0">
                <a:latin typeface="Calibri" panose="020F0502020204030204" pitchFamily="34" charset="0"/>
                <a:ea typeface="宋体" panose="02010600030101010101" pitchFamily="2" charset="-122"/>
              </a:rPr>
              <a:t>   </a:t>
            </a:r>
            <a:r>
              <a:rPr lang="en-US" altLang="zh-CN" sz="2800" b="1" dirty="0">
                <a:latin typeface="华文楷体" panose="02010600040101010101" pitchFamily="2" charset="-122"/>
                <a:ea typeface="华文楷体" panose="02010600040101010101" pitchFamily="2" charset="-122"/>
              </a:rPr>
              <a:t> </a:t>
            </a:r>
            <a:r>
              <a:rPr lang="zh-CN" altLang="zh-CN" sz="3000" b="1" dirty="0">
                <a:solidFill>
                  <a:srgbClr val="FF0000"/>
                </a:solidFill>
                <a:latin typeface="华文楷体" panose="02010600040101010101" pitchFamily="2" charset="-122"/>
                <a:ea typeface="华文楷体" panose="02010600040101010101" pitchFamily="2" charset="-122"/>
              </a:rPr>
              <a:t>1.全样而非抽样</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2.效率而非精确</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3.相关而非因果</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4.以数据为中心</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5.“我为人人，人人为我”</a:t>
            </a:r>
            <a:endParaRPr lang="zh-CN" altLang="zh-CN" sz="3000" b="1" dirty="0">
              <a:latin typeface="华文楷体" panose="02010600040101010101" pitchFamily="2" charset="-122"/>
              <a:ea typeface="华文楷体" panose="02010600040101010101" pitchFamily="2" charset="-122"/>
            </a:endParaRPr>
          </a:p>
        </p:txBody>
      </p:sp>
      <p:sp>
        <p:nvSpPr>
          <p:cNvPr id="29594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80100" y="1052830"/>
            <a:ext cx="5581650" cy="5775960"/>
          </a:xfrm>
          <a:prstGeom prst="rect">
            <a:avLst/>
          </a:prstGeom>
          <a:noFill/>
          <a:ln w="9525">
            <a:noFill/>
          </a:ln>
        </p:spPr>
        <p:txBody>
          <a:bodyPr wrap="square" anchor="t" anchorCtr="0">
            <a:spAutoFit/>
          </a:bodyPr>
          <a:p>
            <a:pPr>
              <a:lnSpc>
                <a:spcPct val="120000"/>
              </a:lnSpc>
            </a:pPr>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在以往的科学分析中，通常采用抽样的方法。抽样保证了在客观条件达不到的情况下，可能得出一个相对靠谱的结论，让研究有的放矢。然而，抽样分析的结果具有不稳定性，可能会得出某些错误的结论。</a:t>
            </a:r>
            <a:endParaRPr lang="zh-CN" altLang="zh-CN" sz="2800" dirty="0">
              <a:latin typeface="Calibri" panose="020F0502020204030204" pitchFamily="34" charset="0"/>
              <a:ea typeface="宋体" panose="02010600030101010101" pitchFamily="2" charset="-122"/>
            </a:endParaRPr>
          </a:p>
          <a:p>
            <a:pPr>
              <a:lnSpc>
                <a:spcPct val="12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大数据技术的核心就是处理海量数据。因此，有了大数据技术的支持，科学分析完全可以直接针对全集数据而不是抽样数据， 并且可以在短时间内得到分析结果。</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297989" name="TextBox 2"/>
          <p:cNvSpPr txBox="1"/>
          <p:nvPr/>
        </p:nvSpPr>
        <p:spPr>
          <a:xfrm>
            <a:off x="551498" y="1125220"/>
            <a:ext cx="4837112" cy="5132705"/>
          </a:xfrm>
          <a:prstGeom prst="rect">
            <a:avLst/>
          </a:prstGeom>
          <a:noFill/>
          <a:ln w="9525">
            <a:noFill/>
          </a:ln>
        </p:spPr>
        <p:txBody>
          <a:bodyPr anchor="t" anchorCtr="0">
            <a:spAutoFit/>
          </a:bodyPr>
          <a:p>
            <a:pPr>
              <a:lnSpc>
                <a:spcPct val="180000"/>
              </a:lnSpc>
            </a:pPr>
            <a:r>
              <a:rPr lang="en-US" altLang="zh-CN" sz="3200" dirty="0">
                <a:latin typeface="Calibri" panose="020F0502020204030204" pitchFamily="34" charset="0"/>
                <a:ea typeface="宋体" panose="02010600030101010101" pitchFamily="2" charset="-122"/>
              </a:rPr>
              <a:t>1.3.2 </a:t>
            </a:r>
            <a:r>
              <a:rPr lang="zh-CN" altLang="en-US" sz="3200" dirty="0">
                <a:latin typeface="Calibri" panose="020F0502020204030204" pitchFamily="34" charset="0"/>
                <a:ea typeface="宋体" panose="02010600030101010101" pitchFamily="2" charset="-122"/>
              </a:rPr>
              <a:t>大数据的思维方式</a:t>
            </a:r>
            <a:endParaRPr lang="zh-CN" altLang="en-US" sz="2800" dirty="0">
              <a:latin typeface="Calibri" panose="020F0502020204030204" pitchFamily="34" charset="0"/>
              <a:ea typeface="宋体" panose="02010600030101010101" pitchFamily="2" charset="-122"/>
            </a:endParaRPr>
          </a:p>
          <a:p>
            <a:pPr>
              <a:lnSpc>
                <a:spcPct val="180000"/>
              </a:lnSpc>
            </a:pPr>
            <a:r>
              <a:rPr lang="en-US" altLang="zh-CN" sz="2800" b="1" dirty="0">
                <a:latin typeface="Calibri" panose="020F0502020204030204" pitchFamily="34" charset="0"/>
                <a:ea typeface="宋体" panose="02010600030101010101" pitchFamily="2" charset="-122"/>
              </a:rPr>
              <a:t>   </a:t>
            </a:r>
            <a:r>
              <a:rPr lang="en-US" altLang="zh-CN" sz="2800" b="1" dirty="0">
                <a:latin typeface="华文楷体" panose="02010600040101010101" pitchFamily="2" charset="-122"/>
                <a:ea typeface="华文楷体" panose="02010600040101010101" pitchFamily="2" charset="-122"/>
              </a:rPr>
              <a:t> </a:t>
            </a:r>
            <a:r>
              <a:rPr lang="en-US" altLang="zh-CN" sz="3000" b="1" dirty="0">
                <a:latin typeface="华文楷体" panose="02010600040101010101" pitchFamily="2" charset="-122"/>
                <a:ea typeface="华文楷体" panose="02010600040101010101" pitchFamily="2" charset="-122"/>
              </a:rPr>
              <a:t>1.全样而非抽样</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solidFill>
                  <a:srgbClr val="FF0000"/>
                </a:solidFill>
                <a:latin typeface="华文楷体" panose="02010600040101010101" pitchFamily="2" charset="-122"/>
                <a:ea typeface="华文楷体" panose="02010600040101010101" pitchFamily="2" charset="-122"/>
              </a:rPr>
              <a:t>2.效率而非精确</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3.相关而非因果</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4.以数据为中心</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5.“我为人人，人人为我”</a:t>
            </a:r>
            <a:endParaRPr lang="zh-CN" altLang="zh-CN" sz="3000" b="1" dirty="0">
              <a:latin typeface="华文楷体" panose="02010600040101010101" pitchFamily="2" charset="-122"/>
              <a:ea typeface="华文楷体" panose="02010600040101010101" pitchFamily="2" charset="-122"/>
            </a:endParaRPr>
          </a:p>
        </p:txBody>
      </p:sp>
      <p:sp>
        <p:nvSpPr>
          <p:cNvPr id="29799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80100" y="981075"/>
            <a:ext cx="5674995" cy="5692775"/>
          </a:xfrm>
          <a:prstGeom prst="rect">
            <a:avLst/>
          </a:prstGeom>
          <a:noFill/>
          <a:ln w="9525">
            <a:noFill/>
          </a:ln>
        </p:spPr>
        <p:txBody>
          <a:bodyPr wrap="square" anchor="t" anchorCtr="0">
            <a:spAutoFit/>
          </a:bodyPr>
          <a:p>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在采用抽样的分析方法</a:t>
            </a:r>
            <a:r>
              <a:rPr lang="zh-CN" altLang="zh-CN" sz="2800" dirty="0">
                <a:latin typeface="Calibri" panose="020F0502020204030204" pitchFamily="34" charset="0"/>
                <a:ea typeface="宋体" panose="02010600030101010101" pitchFamily="2" charset="-122"/>
              </a:rPr>
              <a:t>时，必须追求分析方法的精确性。而全样分析结果就不存在误差被放大的问题，因此，追求高精确性已经不是其首要目标。大数据分析要求具有“秒级响应”的特征，否则就会丧失数据的价值，因此，数据分析的效率成为关注的核心。</a:t>
            </a:r>
            <a:endParaRPr lang="zh-CN" altLang="zh-CN" sz="2800" dirty="0">
              <a:latin typeface="Calibri" panose="020F0502020204030204" pitchFamily="34" charset="0"/>
              <a:ea typeface="宋体" panose="02010600030101010101" pitchFamily="2" charset="-122"/>
            </a:endParaRPr>
          </a:p>
          <a:p>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传统的抽样分析很难容忍错误数据的存在。在大数据时代，很难保证所有数据完全符合预先设定的限制条件，因此，必须要能够容忍不精确的数据存在。</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00037" name="TextBox 2"/>
          <p:cNvSpPr txBox="1"/>
          <p:nvPr/>
        </p:nvSpPr>
        <p:spPr>
          <a:xfrm>
            <a:off x="551498" y="1052830"/>
            <a:ext cx="4837112" cy="5132705"/>
          </a:xfrm>
          <a:prstGeom prst="rect">
            <a:avLst/>
          </a:prstGeom>
          <a:noFill/>
          <a:ln w="9525">
            <a:noFill/>
          </a:ln>
        </p:spPr>
        <p:txBody>
          <a:bodyPr anchor="t" anchorCtr="0">
            <a:spAutoFit/>
          </a:bodyPr>
          <a:p>
            <a:pPr>
              <a:lnSpc>
                <a:spcPct val="180000"/>
              </a:lnSpc>
            </a:pPr>
            <a:r>
              <a:rPr lang="en-US" altLang="zh-CN" sz="3200" dirty="0">
                <a:latin typeface="Calibri" panose="020F0502020204030204" pitchFamily="34" charset="0"/>
                <a:ea typeface="宋体" panose="02010600030101010101" pitchFamily="2" charset="-122"/>
              </a:rPr>
              <a:t>1.3.2 </a:t>
            </a:r>
            <a:r>
              <a:rPr lang="zh-CN" altLang="en-US" sz="3200" dirty="0">
                <a:latin typeface="Calibri" panose="020F0502020204030204" pitchFamily="34" charset="0"/>
                <a:ea typeface="宋体" panose="02010600030101010101" pitchFamily="2" charset="-122"/>
              </a:rPr>
              <a:t>大数据的思维方式</a:t>
            </a:r>
            <a:endParaRPr lang="zh-CN" altLang="en-US" sz="2800" dirty="0">
              <a:latin typeface="Calibri" panose="020F0502020204030204" pitchFamily="34" charset="0"/>
              <a:ea typeface="宋体" panose="02010600030101010101" pitchFamily="2" charset="-122"/>
            </a:endParaRPr>
          </a:p>
          <a:p>
            <a:pPr>
              <a:lnSpc>
                <a:spcPct val="180000"/>
              </a:lnSpc>
            </a:pPr>
            <a:r>
              <a:rPr lang="en-US" altLang="zh-CN" sz="2800" b="1" dirty="0">
                <a:latin typeface="Calibri" panose="020F0502020204030204" pitchFamily="34" charset="0"/>
                <a:ea typeface="宋体" panose="02010600030101010101" pitchFamily="2" charset="-122"/>
              </a:rPr>
              <a:t>   </a:t>
            </a:r>
            <a:r>
              <a:rPr lang="en-US" altLang="zh-CN" sz="2800" b="1" dirty="0">
                <a:latin typeface="华文楷体" panose="02010600040101010101" pitchFamily="2" charset="-122"/>
                <a:ea typeface="华文楷体" panose="02010600040101010101" pitchFamily="2" charset="-122"/>
              </a:rPr>
              <a:t> </a:t>
            </a:r>
            <a:r>
              <a:rPr lang="en-US" altLang="zh-CN" sz="3000" b="1" dirty="0">
                <a:latin typeface="华文楷体" panose="02010600040101010101" pitchFamily="2" charset="-122"/>
                <a:ea typeface="华文楷体" panose="02010600040101010101" pitchFamily="2" charset="-122"/>
              </a:rPr>
              <a:t>1.全样而非抽样</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2.效率而非精确</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solidFill>
                  <a:srgbClr val="FF0000"/>
                </a:solidFill>
                <a:latin typeface="华文楷体" panose="02010600040101010101" pitchFamily="2" charset="-122"/>
                <a:ea typeface="华文楷体" panose="02010600040101010101" pitchFamily="2" charset="-122"/>
              </a:rPr>
              <a:t>3.相关而非因果</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4.以数据为中心</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5.“我为人人，人人为我”</a:t>
            </a:r>
            <a:endParaRPr lang="zh-CN" altLang="zh-CN" sz="3000" b="1" dirty="0">
              <a:latin typeface="华文楷体" panose="02010600040101010101" pitchFamily="2" charset="-122"/>
              <a:ea typeface="华文楷体" panose="02010600040101010101" pitchFamily="2" charset="-122"/>
            </a:endParaRPr>
          </a:p>
        </p:txBody>
      </p:sp>
      <p:sp>
        <p:nvSpPr>
          <p:cNvPr id="30003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672455" y="1052830"/>
            <a:ext cx="5970905" cy="5692775"/>
          </a:xfrm>
          <a:prstGeom prst="rect">
            <a:avLst/>
          </a:prstGeom>
          <a:noFill/>
          <a:ln w="9525">
            <a:noFill/>
          </a:ln>
        </p:spPr>
        <p:txBody>
          <a:bodyPr wrap="square" anchor="t" anchorCtr="0">
            <a:spAutoFit/>
          </a:bodyPr>
          <a:p>
            <a:r>
              <a:rPr lang="zh-CN" altLang="en-US"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传统数据分析的目的寻找事物的“因果关系”。在大数据时代，因果关系不再那么重要，转而追求“相关性”。在无法确定事物背后的因果关系时，通过对数据的分析、挖掘，展示存在于事物内部或事物之间的相关性，为我们提供分析、处理问题的新方法。</a:t>
            </a:r>
            <a:r>
              <a:rPr lang="en-US" altLang="zh-CN" sz="2800" dirty="0">
                <a:latin typeface="Calibri" panose="020F0502020204030204" pitchFamily="34" charset="0"/>
                <a:ea typeface="宋体" panose="02010600030101010101" pitchFamily="2" charset="-122"/>
              </a:rPr>
              <a:t>       </a:t>
            </a:r>
            <a:endParaRPr lang="en-US" altLang="zh-CN" sz="2800" dirty="0">
              <a:latin typeface="Calibri" panose="020F0502020204030204" pitchFamily="34" charset="0"/>
              <a:ea typeface="宋体" panose="02010600030101010101" pitchFamily="2" charset="-122"/>
            </a:endParaRPr>
          </a:p>
          <a:p>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事物背后的因果关系，可以简单地理解为是一种强相关性。因此，在某种程度上，相关性可以反映因果关系，可以帮助预测未来可能发生的事件，这就是大数据思维的核心。</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02085" name="TextBox 2"/>
          <p:cNvSpPr txBox="1"/>
          <p:nvPr/>
        </p:nvSpPr>
        <p:spPr>
          <a:xfrm>
            <a:off x="695643" y="1057275"/>
            <a:ext cx="4837112" cy="5132705"/>
          </a:xfrm>
          <a:prstGeom prst="rect">
            <a:avLst/>
          </a:prstGeom>
          <a:noFill/>
          <a:ln w="9525">
            <a:noFill/>
          </a:ln>
        </p:spPr>
        <p:txBody>
          <a:bodyPr anchor="t" anchorCtr="0">
            <a:spAutoFit/>
          </a:bodyPr>
          <a:p>
            <a:pPr>
              <a:lnSpc>
                <a:spcPct val="180000"/>
              </a:lnSpc>
            </a:pPr>
            <a:r>
              <a:rPr lang="en-US" altLang="zh-CN" sz="3200" dirty="0">
                <a:latin typeface="Calibri" panose="020F0502020204030204" pitchFamily="34" charset="0"/>
                <a:ea typeface="宋体" panose="02010600030101010101" pitchFamily="2" charset="-122"/>
              </a:rPr>
              <a:t>1.3.2 </a:t>
            </a:r>
            <a:r>
              <a:rPr lang="zh-CN" altLang="en-US" sz="3200" dirty="0">
                <a:latin typeface="Calibri" panose="020F0502020204030204" pitchFamily="34" charset="0"/>
                <a:ea typeface="宋体" panose="02010600030101010101" pitchFamily="2" charset="-122"/>
              </a:rPr>
              <a:t>大数据的思维方式</a:t>
            </a:r>
            <a:endParaRPr lang="zh-CN" altLang="en-US" sz="2800" dirty="0">
              <a:latin typeface="Calibri" panose="020F0502020204030204" pitchFamily="34" charset="0"/>
              <a:ea typeface="宋体" panose="02010600030101010101" pitchFamily="2" charset="-122"/>
            </a:endParaRPr>
          </a:p>
          <a:p>
            <a:pPr>
              <a:lnSpc>
                <a:spcPct val="180000"/>
              </a:lnSpc>
            </a:pPr>
            <a:r>
              <a:rPr lang="en-US" altLang="zh-CN" sz="3000" b="1" dirty="0">
                <a:latin typeface="Calibri" panose="020F0502020204030204" pitchFamily="34" charset="0"/>
                <a:ea typeface="宋体" panose="02010600030101010101" pitchFamily="2" charset="-122"/>
              </a:rPr>
              <a:t>   </a:t>
            </a:r>
            <a:r>
              <a:rPr lang="en-US" altLang="zh-CN" sz="3000" b="1" dirty="0">
                <a:latin typeface="华文楷体" panose="02010600040101010101" pitchFamily="2" charset="-122"/>
                <a:ea typeface="华文楷体" panose="02010600040101010101" pitchFamily="2" charset="-122"/>
              </a:rPr>
              <a:t> 1.全样而非抽样</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2.效率而非精确</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3.相关而非因果</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solidFill>
                  <a:srgbClr val="FF0000"/>
                </a:solidFill>
                <a:latin typeface="华文楷体" panose="02010600040101010101" pitchFamily="2" charset="-122"/>
                <a:ea typeface="华文楷体" panose="02010600040101010101" pitchFamily="2" charset="-122"/>
              </a:rPr>
              <a:t>4.以数据为中心</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latin typeface="华文楷体" panose="02010600040101010101" pitchFamily="2" charset="-122"/>
                <a:ea typeface="华文楷体" panose="02010600040101010101" pitchFamily="2" charset="-122"/>
              </a:rPr>
              <a:t>5.“我为人人，人人为我”</a:t>
            </a:r>
            <a:endParaRPr lang="zh-CN" altLang="zh-CN" sz="3000" b="1" dirty="0">
              <a:latin typeface="华文楷体" panose="02010600040101010101" pitchFamily="2" charset="-122"/>
              <a:ea typeface="华文楷体" panose="02010600040101010101" pitchFamily="2" charset="-122"/>
            </a:endParaRPr>
          </a:p>
        </p:txBody>
      </p:sp>
      <p:sp>
        <p:nvSpPr>
          <p:cNvPr id="30208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880100" y="1057275"/>
            <a:ext cx="5782310" cy="5692775"/>
          </a:xfrm>
          <a:prstGeom prst="rect">
            <a:avLst/>
          </a:prstGeom>
          <a:noFill/>
          <a:ln w="9525">
            <a:noFill/>
          </a:ln>
        </p:spPr>
        <p:txBody>
          <a:bodyPr wrap="square" anchor="t" anchorCtr="0">
            <a:spAutoFit/>
          </a:bodyPr>
          <a:p>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进入大数据时代后，由于数据存储和网络技术高速发展，人们获得和可用的数据量急剧增加，在某些应用领域，数据驱动方法的优势越来越明显。</a:t>
            </a:r>
            <a:endParaRPr lang="zh-CN" altLang="zh-CN" sz="2800" dirty="0">
              <a:latin typeface="Calibri" panose="020F0502020204030204" pitchFamily="34" charset="0"/>
              <a:ea typeface="宋体" panose="02010600030101010101" pitchFamily="2" charset="-122"/>
            </a:endParaRPr>
          </a:p>
          <a:p>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全世界各个领域的数据不断向外扩展，出现了数据在各领域间的交叉，各个维度的数据从点和线渐渐连成了网，或者说，数据之间的关联性极大地增强。因此，随着大数据技术的普遍应用，使得“以数据为中心”的思考和解决问题的方式，越来越显现出明显的优势。</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04133" name="TextBox 2"/>
          <p:cNvSpPr txBox="1"/>
          <p:nvPr/>
        </p:nvSpPr>
        <p:spPr>
          <a:xfrm>
            <a:off x="479108" y="1057275"/>
            <a:ext cx="4837112" cy="5132705"/>
          </a:xfrm>
          <a:prstGeom prst="rect">
            <a:avLst/>
          </a:prstGeom>
          <a:noFill/>
          <a:ln w="9525">
            <a:noFill/>
          </a:ln>
        </p:spPr>
        <p:txBody>
          <a:bodyPr anchor="t" anchorCtr="0">
            <a:spAutoFit/>
          </a:bodyPr>
          <a:p>
            <a:pPr>
              <a:lnSpc>
                <a:spcPct val="180000"/>
              </a:lnSpc>
            </a:pPr>
            <a:r>
              <a:rPr lang="en-US" altLang="zh-CN" sz="3200" dirty="0">
                <a:latin typeface="Calibri" panose="020F0502020204030204" pitchFamily="34" charset="0"/>
                <a:ea typeface="宋体" panose="02010600030101010101" pitchFamily="2" charset="-122"/>
              </a:rPr>
              <a:t>1.3.2 </a:t>
            </a:r>
            <a:r>
              <a:rPr lang="zh-CN" altLang="en-US" sz="3200" dirty="0">
                <a:latin typeface="Calibri" panose="020F0502020204030204" pitchFamily="34" charset="0"/>
                <a:ea typeface="宋体" panose="02010600030101010101" pitchFamily="2" charset="-122"/>
              </a:rPr>
              <a:t>大数据的思维方式</a:t>
            </a:r>
            <a:endParaRPr lang="zh-CN" altLang="en-US" sz="2800" dirty="0">
              <a:latin typeface="Calibri" panose="020F0502020204030204" pitchFamily="34" charset="0"/>
              <a:ea typeface="宋体" panose="02010600030101010101" pitchFamily="2" charset="-122"/>
            </a:endParaRPr>
          </a:p>
          <a:p>
            <a:pPr>
              <a:lnSpc>
                <a:spcPct val="180000"/>
              </a:lnSpc>
            </a:pPr>
            <a:r>
              <a:rPr lang="en-US" altLang="zh-CN" sz="2800" b="1" dirty="0">
                <a:latin typeface="Calibri" panose="020F0502020204030204" pitchFamily="34" charset="0"/>
                <a:ea typeface="宋体" panose="02010600030101010101" pitchFamily="2" charset="-122"/>
              </a:rPr>
              <a:t>   </a:t>
            </a:r>
            <a:r>
              <a:rPr lang="en-US" altLang="zh-CN" sz="2800" b="1" dirty="0">
                <a:latin typeface="华文楷体" panose="02010600040101010101" pitchFamily="2" charset="-122"/>
                <a:ea typeface="华文楷体" panose="02010600040101010101" pitchFamily="2" charset="-122"/>
              </a:rPr>
              <a:t> </a:t>
            </a:r>
            <a:r>
              <a:rPr lang="en-US" altLang="zh-CN" sz="3000" b="1" dirty="0">
                <a:latin typeface="华文楷体" panose="02010600040101010101" pitchFamily="2" charset="-122"/>
                <a:ea typeface="华文楷体" panose="02010600040101010101" pitchFamily="2" charset="-122"/>
              </a:rPr>
              <a:t>1.全样而非抽样</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2.效率而非精确</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3.相关而非因果</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4.以数据为中心</a:t>
            </a:r>
            <a:endParaRPr lang="zh-CN" altLang="zh-CN" sz="3000" b="1" dirty="0">
              <a:latin typeface="华文楷体" panose="02010600040101010101" pitchFamily="2" charset="-122"/>
              <a:ea typeface="华文楷体" panose="02010600040101010101" pitchFamily="2" charset="-122"/>
            </a:endParaRPr>
          </a:p>
          <a:p>
            <a:pPr>
              <a:lnSpc>
                <a:spcPct val="180000"/>
              </a:lnSpc>
            </a:pPr>
            <a:r>
              <a:rPr lang="en-US" altLang="zh-CN" sz="3000" b="1" dirty="0">
                <a:latin typeface="华文楷体" panose="02010600040101010101" pitchFamily="2" charset="-122"/>
                <a:ea typeface="华文楷体" panose="02010600040101010101" pitchFamily="2" charset="-122"/>
              </a:rPr>
              <a:t>    </a:t>
            </a:r>
            <a:r>
              <a:rPr lang="zh-CN" altLang="zh-CN" sz="3000" b="1" dirty="0">
                <a:solidFill>
                  <a:srgbClr val="FF0000"/>
                </a:solidFill>
                <a:latin typeface="华文楷体" panose="02010600040101010101" pitchFamily="2" charset="-122"/>
                <a:ea typeface="华文楷体" panose="02010600040101010101" pitchFamily="2" charset="-122"/>
              </a:rPr>
              <a:t>5.“我为人人，人人为我”</a:t>
            </a:r>
            <a:endParaRPr lang="zh-CN" altLang="zh-CN" sz="3000" b="1" dirty="0">
              <a:solidFill>
                <a:srgbClr val="FF0000"/>
              </a:solidFill>
              <a:latin typeface="华文楷体" panose="02010600040101010101" pitchFamily="2" charset="-122"/>
              <a:ea typeface="华文楷体" panose="02010600040101010101" pitchFamily="2" charset="-122"/>
            </a:endParaRPr>
          </a:p>
        </p:txBody>
      </p:sp>
      <p:sp>
        <p:nvSpPr>
          <p:cNvPr id="30413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61445" name="TextBox 4"/>
          <p:cNvSpPr txBox="1"/>
          <p:nvPr/>
        </p:nvSpPr>
        <p:spPr>
          <a:xfrm>
            <a:off x="5735955" y="1134745"/>
            <a:ext cx="5797550" cy="5128895"/>
          </a:xfrm>
          <a:prstGeom prst="rect">
            <a:avLst/>
          </a:prstGeom>
          <a:noFill/>
          <a:ln w="9525">
            <a:noFill/>
          </a:ln>
        </p:spPr>
        <p:txBody>
          <a:bodyPr wrap="square" anchor="t" anchorCtr="0">
            <a:spAutoFit/>
          </a:bodyPr>
          <a:p>
            <a:pPr>
              <a:lnSpc>
                <a:spcPct val="130000"/>
              </a:lnSpc>
            </a:pPr>
            <a:r>
              <a:rPr lang="zh-CN" altLang="en-US"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“我为人人，人人为我”"是大数据思维的又一体现，城市的智能交通管理是该思想的一个明显例证。</a:t>
            </a:r>
            <a:endParaRPr lang="zh-CN" altLang="zh-CN" sz="2800" dirty="0">
              <a:latin typeface="Calibri" panose="020F0502020204030204" pitchFamily="34" charset="0"/>
              <a:ea typeface="宋体" panose="02010600030101010101" pitchFamily="2" charset="-122"/>
            </a:endParaRPr>
          </a:p>
          <a:p>
            <a:pPr>
              <a:lnSpc>
                <a:spcPct val="13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从传统的由控制中心集中控制到人人参与智能控制，可以实时提供详细的交通信息，真正实现了“共建共享”。这一实例很好地阐释了大数据时代“我为人人，人人为我”的全新理念和思维。</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61445" grpId="0"/>
      <p:bldP spid="61445"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34852" name="TextBox 1"/>
          <p:cNvSpPr txBox="1"/>
          <p:nvPr/>
        </p:nvSpPr>
        <p:spPr>
          <a:xfrm>
            <a:off x="911543" y="981075"/>
            <a:ext cx="5554662" cy="645160"/>
          </a:xfrm>
          <a:prstGeom prst="rect">
            <a:avLst/>
          </a:prstGeom>
          <a:noFill/>
          <a:ln w="9525">
            <a:noFill/>
          </a:ln>
        </p:spPr>
        <p:txBody>
          <a:bodyPr anchor="t" anchorCtr="0">
            <a:spAutoFit/>
          </a:bodyPr>
          <a:p>
            <a:r>
              <a:rPr lang="en-US" altLang="zh-CN" sz="3600" b="1" dirty="0">
                <a:latin typeface="Calibri" panose="020F0502020204030204" pitchFamily="34" charset="0"/>
                <a:ea typeface="宋体" panose="02010600030101010101" pitchFamily="2" charset="-122"/>
              </a:rPr>
              <a:t>1.4</a:t>
            </a:r>
            <a:r>
              <a:rPr lang="zh-CN" altLang="zh-CN" sz="3600" b="1" dirty="0">
                <a:latin typeface="Calibri" panose="020F0502020204030204" pitchFamily="34" charset="0"/>
                <a:ea typeface="宋体" panose="02010600030101010101" pitchFamily="2" charset="-122"/>
              </a:rPr>
              <a:t> 大数据伦理及安全</a:t>
            </a:r>
            <a:endParaRPr lang="zh-CN" altLang="zh-CN" sz="3600" b="1" dirty="0">
              <a:latin typeface="Calibri" panose="020F0502020204030204" pitchFamily="34" charset="0"/>
              <a:ea typeface="宋体" panose="02010600030101010101" pitchFamily="2" charset="-122"/>
            </a:endParaRPr>
          </a:p>
        </p:txBody>
      </p:sp>
      <p:sp>
        <p:nvSpPr>
          <p:cNvPr id="334853" name="TextBox 2"/>
          <p:cNvSpPr txBox="1"/>
          <p:nvPr/>
        </p:nvSpPr>
        <p:spPr>
          <a:xfrm>
            <a:off x="479425" y="1557655"/>
            <a:ext cx="11102340" cy="4766945"/>
          </a:xfrm>
          <a:prstGeom prst="rect">
            <a:avLst/>
          </a:prstGeom>
          <a:noFill/>
          <a:ln w="9525">
            <a:noFill/>
          </a:ln>
        </p:spPr>
        <p:txBody>
          <a:bodyPr wrap="square" anchor="t" anchorCtr="0">
            <a:spAutoFit/>
          </a:bodyPr>
          <a:p>
            <a:pPr>
              <a:lnSpc>
                <a:spcPct val="110000"/>
              </a:lnSpc>
            </a:pPr>
            <a:r>
              <a:rPr lang="zh-CN" altLang="en-US" sz="3200" dirty="0">
                <a:sym typeface="+mn-ea"/>
              </a:rPr>
              <a:t>1.</a:t>
            </a:r>
            <a:r>
              <a:rPr lang="en-US" altLang="zh-CN" sz="3200" dirty="0">
                <a:sym typeface="+mn-ea"/>
              </a:rPr>
              <a:t>4</a:t>
            </a:r>
            <a:r>
              <a:rPr lang="zh-CN" altLang="en-US" sz="3200" dirty="0">
                <a:sym typeface="+mn-ea"/>
              </a:rPr>
              <a:t>.1 大数据伦理</a:t>
            </a:r>
            <a:r>
              <a:rPr lang="en-US" altLang="zh-CN" sz="2800"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    </a:t>
            </a:r>
            <a:endParaRPr lang="en-US" altLang="zh-CN" sz="2800" b="1" dirty="0">
              <a:latin typeface="Calibri" panose="020F0502020204030204" pitchFamily="34" charset="0"/>
              <a:ea typeface="宋体" panose="02010600030101010101" pitchFamily="2" charset="-122"/>
            </a:endParaRPr>
          </a:p>
          <a:p>
            <a:pPr>
              <a:lnSpc>
                <a:spcPct val="120000"/>
              </a:lnSpc>
            </a:pPr>
            <a:r>
              <a:rPr lang="en-US" altLang="zh-CN" b="1"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大数据技术是把“双刃剑”，大数据一方面为人们的生活提供了诸多便利和无限可能，另一方面，大数据在产生、存储、传播和使用过程中，可能引发伦理失范问题。</a:t>
            </a:r>
            <a:endParaRPr lang="en-US" altLang="zh-CN" sz="2800" dirty="0">
              <a:latin typeface="Calibri" panose="020F0502020204030204" pitchFamily="34" charset="0"/>
              <a:ea typeface="宋体" panose="02010600030101010101" pitchFamily="2" charset="-122"/>
            </a:endParaRPr>
          </a:p>
          <a:p>
            <a:pPr>
              <a:lnSpc>
                <a:spcPct val="120000"/>
              </a:lnSpc>
            </a:pPr>
            <a:r>
              <a:rPr lang="en-US" altLang="zh-CN" sz="2800" dirty="0">
                <a:latin typeface="Calibri" panose="020F0502020204030204" pitchFamily="34" charset="0"/>
                <a:ea typeface="宋体" panose="02010600030101010101" pitchFamily="2" charset="-122"/>
              </a:rPr>
              <a:t>    所谓的“大数概伦理问题”，属于科技伦理的范畴，主要涉及由于大数据技术的产生和使用，而改变的集体和个人之间关系的行为准则。大数据技术同其他所有技术一样，其本身是无所谓好坏的，由于使用大数据技术的个人、公司都有着不同的目的和动机，存在“善”与“恶”之分，由此将导致大数据技术的应用产生出积极影响和消极影响。</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485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2" name="任意多边形 41"/>
          <p:cNvSpPr/>
          <p:nvPr/>
        </p:nvSpPr>
        <p:spPr>
          <a:xfrm>
            <a:off x="6118225" y="1712913"/>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59727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454025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1" name="任意多边形 50"/>
          <p:cNvSpPr/>
          <p:nvPr/>
        </p:nvSpPr>
        <p:spPr>
          <a:xfrm>
            <a:off x="6118225" y="5481638"/>
            <a:ext cx="5245100" cy="833438"/>
          </a:xfrm>
          <a:custGeom>
            <a:avLst/>
            <a:gdLst>
              <a:gd name="connsiteX0" fmla="*/ 4829221 w 5245449"/>
              <a:gd name="connsiteY0" fmla="*/ 0 h 832457"/>
              <a:gd name="connsiteX1" fmla="*/ 4906100 w 5245449"/>
              <a:gd name="connsiteY1" fmla="*/ 31844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4"/>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654300"/>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343775" y="2798763"/>
            <a:ext cx="3360738" cy="520700"/>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大数据采集基础</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6529388" y="3751263"/>
            <a:ext cx="4619625" cy="520700"/>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大数据分布式文件系统</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6786563" y="4687888"/>
            <a:ext cx="4103687" cy="522287"/>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分布式数据库系统HBase</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857375"/>
            <a:ext cx="3360738" cy="520700"/>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传统数据采集技术</a:t>
            </a:r>
            <a:endParaRPr lang="en-US" altLang="en-US" sz="2800" b="1" dirty="0">
              <a:latin typeface="Calibri" panose="020F0502020204030204" pitchFamily="34" charset="0"/>
              <a:ea typeface="宋体" panose="02010600030101010101" pitchFamily="2" charset="-122"/>
            </a:endParaRPr>
          </a:p>
        </p:txBody>
      </p:sp>
      <p:sp>
        <p:nvSpPr>
          <p:cNvPr id="34" name="Rectangle 11"/>
          <p:cNvSpPr/>
          <p:nvPr/>
        </p:nvSpPr>
        <p:spPr>
          <a:xfrm>
            <a:off x="6959600" y="5638800"/>
            <a:ext cx="3808413" cy="520700"/>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大数据分布式数据仓库</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712913"/>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654300"/>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59727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54025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9" name="任意多边形 38"/>
          <p:cNvSpPr/>
          <p:nvPr/>
        </p:nvSpPr>
        <p:spPr>
          <a:xfrm>
            <a:off x="5519738" y="5481638"/>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2.5</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18128" name="TextBox 1"/>
          <p:cNvSpPr txBox="1"/>
          <p:nvPr/>
        </p:nvSpPr>
        <p:spPr>
          <a:xfrm>
            <a:off x="576263" y="765175"/>
            <a:ext cx="6405562" cy="706438"/>
          </a:xfrm>
          <a:prstGeom prst="rect">
            <a:avLst/>
          </a:prstGeom>
          <a:noFill/>
          <a:ln w="9525">
            <a:noFill/>
          </a:ln>
        </p:spPr>
        <p:txBody>
          <a:bodyPr anchor="t" anchorCtr="0">
            <a:spAutoFit/>
          </a:bodyPr>
          <a:p>
            <a:r>
              <a:rPr lang="zh-CN" altLang="zh-CN" sz="4000" b="1" dirty="0">
                <a:latin typeface="Calibri" panose="020F0502020204030204" pitchFamily="34" charset="0"/>
                <a:ea typeface="宋体" panose="02010600030101010101" pitchFamily="2" charset="-122"/>
              </a:rPr>
              <a:t>第2章 大数据采集技术基础</a:t>
            </a:r>
            <a:endParaRPr lang="zh-CN" altLang="zh-CN"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752975" cy="3978275"/>
          </a:xfrm>
          <a:prstGeom prst="rect">
            <a:avLst/>
          </a:prstGeom>
          <a:noFill/>
        </p:spPr>
        <p:txBody>
          <a:bodyPr>
            <a:spAutoFit/>
          </a:bodyPr>
          <a:lstStyle/>
          <a:p>
            <a:pPr marR="0" defTabSz="1219200">
              <a:lnSpc>
                <a:spcPct val="13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3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掌握大数据采集的概念、要点以及基本方法等基础知识；</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3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掌握大数据分布式文件系统的工作原理以及读/写流程；</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30000"/>
              </a:lnSpc>
              <a:buClrTx/>
              <a:buSzTx/>
              <a:buFont typeface="Wingdings" panose="05000000000000000000" pitchFamily="2" charset="2"/>
              <a:buChar char="Ø"/>
              <a:defRPr/>
            </a:pPr>
            <a:r>
              <a:rPr kumimoji="0" lang="en-US" altLang="zh-CN" kern="1200" cap="none" spc="0" normalizeH="0" baseline="0" noProof="0" dirty="0">
                <a:latin typeface="Calibri" panose="020F0502020204030204" pitchFamily="34" charset="0"/>
                <a:ea typeface="宋体" panose="02010600030101010101" pitchFamily="2" charset="-122"/>
                <a:cs typeface="+mn-cs"/>
              </a:rPr>
              <a:t>    </a:t>
            </a:r>
            <a:r>
              <a:rPr kumimoji="0" lang="zh-CN" altLang="en-US" kern="1200" cap="none" spc="0" normalizeH="0" baseline="0" noProof="0" dirty="0">
                <a:latin typeface="Calibri" panose="020F0502020204030204" pitchFamily="34" charset="0"/>
                <a:ea typeface="宋体" panose="02010600030101010101" pitchFamily="2" charset="-122"/>
                <a:cs typeface="+mn-cs"/>
              </a:rPr>
              <a:t>掌握大数据分布式数据库系统的数据模型、体系结构；</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20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ppt_x</p:attrName>
                                        </p:attrNameLst>
                                      </p:cBhvr>
                                      <p:tavLst>
                                        <p:tav tm="0">
                                          <p:val>
                                            <p:strVal val="0-#ppt_w/2"/>
                                          </p:val>
                                        </p:tav>
                                        <p:tav tm="100000">
                                          <p:val>
                                            <p:strVal val="#ppt_x"/>
                                          </p:val>
                                        </p:tav>
                                      </p:tavLst>
                                    </p:anim>
                                    <p:anim calcmode="lin" valueType="num">
                                      <p:cBhvr>
                                        <p:cTn id="24" dur="500" fill="hold"/>
                                        <p:tgtEl>
                                          <p:spTgt spid="3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ppt_x</p:attrName>
                                        </p:attrNameLst>
                                      </p:cBhvr>
                                      <p:tavLst>
                                        <p:tav tm="0">
                                          <p:val>
                                            <p:strVal val="1+#ppt_w/2"/>
                                          </p:val>
                                        </p:tav>
                                        <p:tav tm="100000">
                                          <p:val>
                                            <p:strVal val="#ppt_x"/>
                                          </p:val>
                                        </p:tav>
                                      </p:tavLst>
                                    </p:anim>
                                    <p:anim calcmode="lin" valueType="num">
                                      <p:cBhvr>
                                        <p:cTn id="32" dur="500" fill="hold"/>
                                        <p:tgtEl>
                                          <p:spTgt spid="4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ppt_x</p:attrName>
                                        </p:attrNameLst>
                                      </p:cBhvr>
                                      <p:tavLst>
                                        <p:tav tm="0">
                                          <p:val>
                                            <p:strVal val="1+#ppt_w/2"/>
                                          </p:val>
                                        </p:tav>
                                        <p:tav tm="100000">
                                          <p:val>
                                            <p:strVal val="#ppt_x"/>
                                          </p:val>
                                        </p:tav>
                                      </p:tavLst>
                                    </p:anim>
                                    <p:anim calcmode="lin" valueType="num">
                                      <p:cBhvr>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ppt_x</p:attrName>
                                        </p:attrNameLst>
                                      </p:cBhvr>
                                      <p:tavLst>
                                        <p:tav tm="0">
                                          <p:val>
                                            <p:strVal val="1+#ppt_w/2"/>
                                          </p:val>
                                        </p:tav>
                                        <p:tav tm="100000">
                                          <p:val>
                                            <p:strVal val="#ppt_x"/>
                                          </p:val>
                                        </p:tav>
                                      </p:tavLst>
                                    </p:anim>
                                    <p:anim calcmode="lin" valueType="num">
                                      <p:cBhvr>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ppt_x</p:attrName>
                                        </p:attrNameLst>
                                      </p:cBhvr>
                                      <p:tavLst>
                                        <p:tav tm="0">
                                          <p:val>
                                            <p:strVal val="1+#ppt_w/2"/>
                                          </p:val>
                                        </p:tav>
                                        <p:tav tm="100000">
                                          <p:val>
                                            <p:strVal val="#ppt_x"/>
                                          </p:val>
                                        </p:tav>
                                      </p:tavLst>
                                    </p:anim>
                                    <p:anim calcmode="lin" valueType="num">
                                      <p:cBhvr>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ppt_x</p:attrName>
                                        </p:attrNameLst>
                                      </p:cBhvr>
                                      <p:tavLst>
                                        <p:tav tm="0">
                                          <p:val>
                                            <p:strVal val="1+#ppt_w/2"/>
                                          </p:val>
                                        </p:tav>
                                        <p:tav tm="100000">
                                          <p:val>
                                            <p:strVal val="#ppt_x"/>
                                          </p:val>
                                        </p:tav>
                                      </p:tavLst>
                                    </p:anim>
                                    <p:anim calcmode="lin" valueType="num">
                                      <p:cBhvr>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1+#ppt_w/2"/>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90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ppt_x</p:attrName>
                                        </p:attrNameLst>
                                      </p:cBhvr>
                                      <p:tavLst>
                                        <p:tav tm="0">
                                          <p:val>
                                            <p:strVal val="1+#ppt_w/2"/>
                                          </p:val>
                                        </p:tav>
                                        <p:tav tm="100000">
                                          <p:val>
                                            <p:strVal val="#ppt_x"/>
                                          </p:val>
                                        </p:tav>
                                      </p:tavLst>
                                    </p:anim>
                                    <p:anim calcmode="lin" valueType="num">
                                      <p:cBhvr>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2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ppt_x</p:attrName>
                                        </p:attrNameLst>
                                      </p:cBhvr>
                                      <p:tavLst>
                                        <p:tav tm="0">
                                          <p:val>
                                            <p:strVal val="1+#ppt_w/2"/>
                                          </p:val>
                                        </p:tav>
                                        <p:tav tm="100000">
                                          <p:val>
                                            <p:strVal val="#ppt_x"/>
                                          </p:val>
                                        </p:tav>
                                      </p:tavLst>
                                    </p:anim>
                                    <p:anim calcmode="lin" valueType="num">
                                      <p:cBhvr>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20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ppt_x</p:attrName>
                                        </p:attrNameLst>
                                      </p:cBhvr>
                                      <p:tavLst>
                                        <p:tav tm="0">
                                          <p:val>
                                            <p:strVal val="1+#ppt_w/2"/>
                                          </p:val>
                                        </p:tav>
                                        <p:tav tm="100000">
                                          <p:val>
                                            <p:strVal val="#ppt_x"/>
                                          </p:val>
                                        </p:tav>
                                      </p:tavLst>
                                    </p:anim>
                                    <p:anim calcmode="lin" valueType="num">
                                      <p:cBhvr>
                                        <p:cTn id="6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bldLvl="0" animBg="1"/>
      <p:bldP spid="36" grpId="0" bldLvl="0" animBg="1"/>
      <p:bldP spid="37" grpId="0" bldLvl="0" animBg="1"/>
      <p:bldP spid="38" grpId="0" bldLvl="0" animBg="1"/>
      <p:bldP spid="39"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36901" name="TextBox 2"/>
          <p:cNvSpPr txBox="1"/>
          <p:nvPr/>
        </p:nvSpPr>
        <p:spPr>
          <a:xfrm>
            <a:off x="548640" y="980440"/>
            <a:ext cx="11094720" cy="5395595"/>
          </a:xfrm>
          <a:prstGeom prst="rect">
            <a:avLst/>
          </a:prstGeom>
          <a:noFill/>
          <a:ln w="9525">
            <a:noFill/>
          </a:ln>
        </p:spPr>
        <p:txBody>
          <a:bodyPr wrap="square" anchor="t" anchorCtr="0">
            <a:spAutoFit/>
          </a:bodyPr>
          <a:p>
            <a:pPr>
              <a:lnSpc>
                <a:spcPct val="110000"/>
              </a:lnSpc>
            </a:pPr>
            <a:r>
              <a:rPr lang="en-US" altLang="zh-CN" sz="2800"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1.大数据伦理的典型案例</a:t>
            </a:r>
            <a:endParaRPr lang="en-US" altLang="zh-CN" sz="3000"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（1）大麦网“撞库”事件</a:t>
            </a:r>
            <a:endParaRPr lang="en-US" altLang="zh-CN"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    2016年，黑客通过收集互联网上用户名和密码信息，致使票务网站-大麦网账号信息被窃取，间接导致全国多地用户受骗。不法黑客冒充工作人员，以各种理由，诱导用户进行银行卡操作，骗取用户大量户资金。</a:t>
            </a:r>
            <a:endParaRPr lang="en-US" altLang="zh-CN"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（2）大数据“杀熟”</a:t>
            </a:r>
            <a:endParaRPr lang="en-US" altLang="zh-CN"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    所谓的“大数据杀熟”是指，同样的商品或服务，老客户看到的价格反而比新客户要贵出许多。这一行为一般处于隐蔽状态，多数消费者在不知情的情况下“被溢价”了。大数据杀熟，实际上是对特定消费者的“价格歧视”，与其称这种现象为“杀熟”，不如说是“杀对价格不敏感的人”。而是谁帮企业找到那些“对价格不敏感”的人群呢?是大数据。</a:t>
            </a:r>
            <a:endParaRPr lang="en-US"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690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690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38949" name="TextBox 2"/>
          <p:cNvSpPr txBox="1"/>
          <p:nvPr/>
        </p:nvSpPr>
        <p:spPr>
          <a:xfrm>
            <a:off x="479425" y="908050"/>
            <a:ext cx="11193145" cy="5434965"/>
          </a:xfrm>
          <a:prstGeom prst="rect">
            <a:avLst/>
          </a:prstGeom>
          <a:noFill/>
          <a:ln w="9525">
            <a:noFill/>
          </a:ln>
        </p:spPr>
        <p:txBody>
          <a:bodyPr wrap="square" anchor="t" anchorCtr="0">
            <a:spAutoFit/>
          </a:bodyPr>
          <a:p>
            <a:pPr>
              <a:lnSpc>
                <a:spcPct val="15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1.大数据伦理的典型案例</a:t>
            </a:r>
            <a:endParaRPr lang="en-US" altLang="zh-CN" b="1" dirty="0">
              <a:latin typeface="Calibri" panose="020F0502020204030204" pitchFamily="34" charset="0"/>
              <a:ea typeface="宋体" panose="02010600030101010101" pitchFamily="2" charset="-122"/>
            </a:endParaRPr>
          </a:p>
          <a:p>
            <a:pPr>
              <a:lnSpc>
                <a:spcPct val="140000"/>
              </a:lnSpc>
            </a:pPr>
            <a:r>
              <a:rPr lang="en-US" altLang="zh-CN" b="1" dirty="0">
                <a:latin typeface="Calibri" panose="020F0502020204030204" pitchFamily="34" charset="0"/>
                <a:ea typeface="宋体" panose="02010600030101010101" pitchFamily="2" charset="-122"/>
              </a:rPr>
              <a:t>（3）隐性偏差问题</a:t>
            </a:r>
            <a:endParaRPr lang="en-US" altLang="zh-CN" b="1" dirty="0">
              <a:latin typeface="Calibri" panose="020F0502020204030204" pitchFamily="34" charset="0"/>
              <a:ea typeface="宋体" panose="02010600030101010101" pitchFamily="2" charset="-122"/>
            </a:endParaRPr>
          </a:p>
          <a:p>
            <a:pPr>
              <a:lnSpc>
                <a:spcPct val="140000"/>
              </a:lnSpc>
            </a:pPr>
            <a:r>
              <a:rPr lang="en-US" altLang="zh-CN" b="1" dirty="0">
                <a:latin typeface="Calibri" panose="020F0502020204030204" pitchFamily="34" charset="0"/>
                <a:ea typeface="宋体" panose="02010600030101010101" pitchFamily="2" charset="-122"/>
              </a:rPr>
              <a:t>    隐性偏差问题是大数据时代不可避免的一种社会现象。由于大数据技术的应用具有一定的技术（知识）含量，而社会的不同人群所掌握的技术（知识）不同，导致不同的人群所获得的社会服务不同，造成社会相对“不公”的现象。</a:t>
            </a:r>
            <a:endParaRPr lang="en-US" altLang="zh-CN" b="1" dirty="0">
              <a:latin typeface="Calibri" panose="020F0502020204030204" pitchFamily="34" charset="0"/>
              <a:ea typeface="宋体" panose="02010600030101010101" pitchFamily="2" charset="-122"/>
            </a:endParaRPr>
          </a:p>
          <a:p>
            <a:pPr>
              <a:lnSpc>
                <a:spcPct val="140000"/>
              </a:lnSpc>
            </a:pPr>
            <a:r>
              <a:rPr lang="en-US" altLang="zh-CN" b="1" dirty="0">
                <a:latin typeface="Calibri" panose="020F0502020204030204" pitchFamily="34" charset="0"/>
                <a:ea typeface="宋体" panose="02010600030101010101" pitchFamily="2" charset="-122"/>
              </a:rPr>
              <a:t>（4）“信息茧房”问题</a:t>
            </a:r>
            <a:endParaRPr lang="en-US" altLang="zh-CN" b="1" dirty="0">
              <a:latin typeface="Calibri" panose="020F0502020204030204" pitchFamily="34" charset="0"/>
              <a:ea typeface="宋体" panose="02010600030101010101" pitchFamily="2" charset="-122"/>
            </a:endParaRPr>
          </a:p>
          <a:p>
            <a:pPr>
              <a:lnSpc>
                <a:spcPct val="140000"/>
              </a:lnSpc>
            </a:pPr>
            <a:r>
              <a:rPr lang="en-US" altLang="zh-CN" b="1" dirty="0">
                <a:latin typeface="Calibri" panose="020F0502020204030204" pitchFamily="34" charset="0"/>
                <a:ea typeface="宋体" panose="02010600030101010101" pitchFamily="2" charset="-122"/>
              </a:rPr>
              <a:t>    目前，基于大数据和人工智能的推荐应用越来越多，越来越深入。互联网信息服务商，不断推荐我们喜欢的信息来迎合我们的需求，久而久之会导致我们被封闭在一个“信息茧房”里面，看不见外面丰富多彩的世界。由于对世界的认识存在偏差，导致我们可能会做出偏颇的决策。</a:t>
            </a:r>
            <a:endParaRPr lang="en-US"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894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894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40997" name="TextBox 2"/>
          <p:cNvSpPr txBox="1"/>
          <p:nvPr/>
        </p:nvSpPr>
        <p:spPr>
          <a:xfrm>
            <a:off x="551815" y="981075"/>
            <a:ext cx="11054715" cy="5728335"/>
          </a:xfrm>
          <a:prstGeom prst="rect">
            <a:avLst/>
          </a:prstGeom>
          <a:noFill/>
          <a:ln w="9525">
            <a:noFill/>
          </a:ln>
        </p:spPr>
        <p:txBody>
          <a:bodyPr wrap="square" anchor="t" anchorCtr="0">
            <a:spAutoFit/>
          </a:bodyPr>
          <a:p>
            <a:pPr>
              <a:lnSpc>
                <a:spcPct val="13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2.大数据的主要伦理问题</a:t>
            </a:r>
            <a:endParaRPr lang="en-US" altLang="zh-CN" b="1" dirty="0">
              <a:latin typeface="Calibri" panose="020F0502020204030204" pitchFamily="34" charset="0"/>
              <a:ea typeface="宋体" panose="02010600030101010101" pitchFamily="2" charset="-122"/>
            </a:endParaRPr>
          </a:p>
          <a:p>
            <a:pPr>
              <a:lnSpc>
                <a:spcPct val="130000"/>
              </a:lnSpc>
            </a:pPr>
            <a:r>
              <a:rPr lang="en-US" altLang="zh-CN" sz="2800" b="1" dirty="0">
                <a:latin typeface="Calibri" panose="020F0502020204030204" pitchFamily="34" charset="0"/>
                <a:ea typeface="宋体" panose="02010600030101010101" pitchFamily="2" charset="-122"/>
              </a:rPr>
              <a:t>（1）隐私泄露问题</a:t>
            </a:r>
            <a:endParaRPr lang="en-US" altLang="zh-CN" sz="2800" b="1" dirty="0">
              <a:latin typeface="Calibri" panose="020F0502020204030204" pitchFamily="34" charset="0"/>
              <a:ea typeface="宋体" panose="02010600030101010101" pitchFamily="2" charset="-122"/>
            </a:endParaRPr>
          </a:p>
          <a:p>
            <a:pPr>
              <a:lnSpc>
                <a:spcPct val="130000"/>
              </a:lnSpc>
            </a:pPr>
            <a:r>
              <a:rPr lang="en-US" altLang="zh-CN" sz="2800" b="1" dirty="0">
                <a:latin typeface="Calibri" panose="020F0502020204030204" pitchFamily="34" charset="0"/>
                <a:ea typeface="宋体" panose="02010600030101010101" pitchFamily="2" charset="-122"/>
              </a:rPr>
              <a:t>    </a:t>
            </a:r>
            <a:r>
              <a:rPr lang="en-US" altLang="zh-CN" b="1" dirty="0">
                <a:latin typeface="Calibri" panose="020F0502020204030204" pitchFamily="34" charset="0"/>
                <a:ea typeface="宋体" panose="02010600030101010101" pitchFamily="2" charset="-122"/>
              </a:rPr>
              <a:t>大数据时代下的隐私与传统隐私的最大区别在于隐私的数据化，即隐私主要以“个人数据”的形式出现。而在大数据时代，个人数据随时随地可被收集，它的有效保护面临着巨大的挑战。在大数据时代下，就好像进入了一张隐形的监控网中，我们时刻都处于“第三只眼”的监视之下，并留下一条永远存在的“数据足迹”。</a:t>
            </a:r>
            <a:endParaRPr lang="en-US" altLang="zh-CN" b="1" dirty="0">
              <a:latin typeface="Calibri" panose="020F0502020204030204" pitchFamily="34" charset="0"/>
              <a:ea typeface="宋体" panose="02010600030101010101" pitchFamily="2" charset="-122"/>
            </a:endParaRPr>
          </a:p>
          <a:p>
            <a:pPr>
              <a:lnSpc>
                <a:spcPct val="130000"/>
              </a:lnSpc>
            </a:pPr>
            <a:r>
              <a:rPr lang="en-US" altLang="zh-CN" sz="2800" b="1" dirty="0">
                <a:latin typeface="Calibri" panose="020F0502020204030204" pitchFamily="34" charset="0"/>
                <a:ea typeface="宋体" panose="02010600030101010101" pitchFamily="2" charset="-122"/>
              </a:rPr>
              <a:t>（2）数据安全问题</a:t>
            </a:r>
            <a:endParaRPr lang="en-US" altLang="zh-CN" sz="2800"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    个人所产生的数据包括主动产生的数据和被动留下的数据，其删除权、存储权、使用权、知情权等，本属于个人可以自主行使的权利，但在很多情况下难以得到保障。一些信息技术本身就存在安全漏洞，可能导致数据泄露、伪造、失真等问题，影响数据安全。</a:t>
            </a:r>
            <a:endParaRPr lang="en-US"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099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099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43045" name="TextBox 2"/>
          <p:cNvSpPr txBox="1"/>
          <p:nvPr/>
        </p:nvSpPr>
        <p:spPr>
          <a:xfrm>
            <a:off x="623570" y="909003"/>
            <a:ext cx="10691813" cy="5885180"/>
          </a:xfrm>
          <a:prstGeom prst="rect">
            <a:avLst/>
          </a:prstGeom>
          <a:noFill/>
          <a:ln w="9525">
            <a:noFill/>
          </a:ln>
        </p:spPr>
        <p:txBody>
          <a:bodyPr anchor="t" anchorCtr="0">
            <a:spAutoFit/>
          </a:bodyPr>
          <a:p>
            <a:pPr>
              <a:lnSpc>
                <a:spcPct val="130000"/>
              </a:lnSpc>
            </a:pPr>
            <a:r>
              <a:rPr lang="en-US" altLang="zh-CN" sz="3000" b="1" dirty="0">
                <a:sym typeface="+mn-ea"/>
              </a:rPr>
              <a:t>2.大数据的主要伦理问题</a:t>
            </a:r>
            <a:endParaRPr lang="en-US" altLang="zh-CN" sz="3000" b="1" dirty="0">
              <a:latin typeface="Calibri" panose="020F0502020204030204" pitchFamily="34" charset="0"/>
              <a:ea typeface="宋体" panose="02010600030101010101" pitchFamily="2" charset="-122"/>
            </a:endParaRPr>
          </a:p>
          <a:p>
            <a:pPr>
              <a:lnSpc>
                <a:spcPct val="130000"/>
              </a:lnSpc>
            </a:pPr>
            <a:r>
              <a:rPr lang="en-US" altLang="zh-CN" sz="2800" b="1" dirty="0">
                <a:latin typeface="Calibri" panose="020F0502020204030204" pitchFamily="34" charset="0"/>
                <a:ea typeface="宋体" panose="02010600030101010101" pitchFamily="2" charset="-122"/>
              </a:rPr>
              <a:t>（3）数字鸿沟问题</a:t>
            </a:r>
            <a:endParaRPr lang="en-US" altLang="zh-CN" sz="2800" b="1" dirty="0">
              <a:latin typeface="Calibri" panose="020F0502020204030204" pitchFamily="34" charset="0"/>
              <a:ea typeface="宋体" panose="02010600030101010101" pitchFamily="2" charset="-122"/>
            </a:endParaRPr>
          </a:p>
          <a:p>
            <a:pPr>
              <a:lnSpc>
                <a:spcPct val="120000"/>
              </a:lnSpc>
            </a:pPr>
            <a:r>
              <a:rPr lang="en-US" altLang="zh-CN" b="1" dirty="0">
                <a:latin typeface="Calibri" panose="020F0502020204030204" pitchFamily="34" charset="0"/>
                <a:ea typeface="宋体" panose="02010600030101010101" pitchFamily="2" charset="-122"/>
              </a:rPr>
              <a:t>   </a:t>
            </a:r>
            <a:r>
              <a:rPr lang="en-US" altLang="zh-CN" sz="2000" b="1" dirty="0">
                <a:latin typeface="Calibri" panose="020F0502020204030204" pitchFamily="34" charset="0"/>
                <a:ea typeface="宋体" panose="02010600030101010101" pitchFamily="2" charset="-122"/>
              </a:rPr>
              <a:t> </a:t>
            </a:r>
            <a:r>
              <a:rPr lang="en-US" altLang="zh-CN" b="1" dirty="0">
                <a:latin typeface="Calibri" panose="020F0502020204030204" pitchFamily="34" charset="0"/>
                <a:ea typeface="宋体" panose="02010600030101010101" pitchFamily="2" charset="-122"/>
              </a:rPr>
              <a:t>数字鸿沟是指大数据时代的“不公平”，所有人们不能公平地享受大数据技术所带来的便利与效益。产生这一问题主要原因是，大数据技术的应用需要一定的设备和“技术”，特别是对于一些老年人，在使用信息基础设施、信息工具以及信息的获取等方面存在一些障碍。造成先进技术的成果不能被公正、公平分享，出现“富者越富、穷者越穷”的情况。</a:t>
            </a:r>
            <a:endParaRPr lang="en-US" altLang="zh-CN" b="1"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（4）“数据独裁”问题</a:t>
            </a:r>
            <a:endParaRPr lang="en-US" altLang="zh-CN" sz="2800" b="1" dirty="0">
              <a:latin typeface="Calibri" panose="020F0502020204030204" pitchFamily="34" charset="0"/>
              <a:ea typeface="宋体" panose="02010600030101010101" pitchFamily="2" charset="-122"/>
            </a:endParaRPr>
          </a:p>
          <a:p>
            <a:pPr>
              <a:lnSpc>
                <a:spcPct val="120000"/>
              </a:lnSpc>
            </a:pPr>
            <a:r>
              <a:rPr lang="en-US" altLang="zh-CN" b="1" dirty="0">
                <a:latin typeface="Calibri" panose="020F0502020204030204" pitchFamily="34" charset="0"/>
                <a:ea typeface="宋体" panose="02010600030101010101" pitchFamily="2" charset="-122"/>
              </a:rPr>
              <a:t>  </a:t>
            </a:r>
            <a:r>
              <a:rPr lang="en-US" altLang="zh-CN" sz="2000" b="1" dirty="0">
                <a:latin typeface="Calibri" panose="020F0502020204030204" pitchFamily="34" charset="0"/>
                <a:ea typeface="宋体" panose="02010600030101010101" pitchFamily="2" charset="-122"/>
              </a:rPr>
              <a:t>  </a:t>
            </a:r>
            <a:r>
              <a:rPr lang="en-US" altLang="zh-CN" b="1" dirty="0">
                <a:latin typeface="Calibri" panose="020F0502020204030204" pitchFamily="34" charset="0"/>
                <a:ea typeface="宋体" panose="02010600030101010101" pitchFamily="2" charset="-122"/>
              </a:rPr>
              <a:t>所谓的“数据独裁”是指在大数据时代，由于数据量的爆炸式增长，大数据挖掘、预测的结果越来越“准确”，使人们越来越依赖数据做出判断和选择。从某个角度来讲，就是人被数据所统治（制约）人类，丧失了人的主动性，成为数据的“奴仆”。</a:t>
            </a:r>
            <a:endParaRPr lang="en-US"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304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30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45093" name="TextBox 2"/>
          <p:cNvSpPr txBox="1"/>
          <p:nvPr/>
        </p:nvSpPr>
        <p:spPr>
          <a:xfrm>
            <a:off x="479425" y="1052830"/>
            <a:ext cx="11115675" cy="5588635"/>
          </a:xfrm>
          <a:prstGeom prst="rect">
            <a:avLst/>
          </a:prstGeom>
          <a:noFill/>
          <a:ln w="9525">
            <a:noFill/>
          </a:ln>
        </p:spPr>
        <p:txBody>
          <a:bodyPr wrap="square" anchor="t" anchorCtr="0">
            <a:spAutoFit/>
          </a:bodyPr>
          <a:p>
            <a:pPr>
              <a:lnSpc>
                <a:spcPct val="130000"/>
              </a:lnSpc>
            </a:pPr>
            <a:r>
              <a:rPr lang="en-US" altLang="zh-CN" sz="2800" dirty="0">
                <a:latin typeface="Calibri" panose="020F0502020204030204" pitchFamily="34" charset="0"/>
                <a:ea typeface="宋体" panose="02010600030101010101" pitchFamily="2" charset="-122"/>
              </a:rPr>
              <a:t> </a:t>
            </a:r>
            <a:r>
              <a:rPr lang="en-US" altLang="zh-CN" sz="3000" b="1" dirty="0">
                <a:sym typeface="+mn-ea"/>
              </a:rPr>
              <a:t>2.大数据的主要伦理问题</a:t>
            </a:r>
            <a:endParaRPr lang="en-US" altLang="zh-CN" sz="2800" b="1" dirty="0">
              <a:sym typeface="+mn-ea"/>
            </a:endParaRPr>
          </a:p>
          <a:p>
            <a:pPr>
              <a:lnSpc>
                <a:spcPct val="130000"/>
              </a:lnSpc>
            </a:pPr>
            <a:r>
              <a:rPr lang="zh-CN" altLang="en-US" sz="2800" b="1" dirty="0">
                <a:latin typeface="Calibri" panose="020F0502020204030204" pitchFamily="34" charset="0"/>
                <a:ea typeface="宋体" panose="02010600030101010101" pitchFamily="2" charset="-122"/>
              </a:rPr>
              <a:t>（</a:t>
            </a:r>
            <a:r>
              <a:rPr lang="en-US" altLang="zh-CN" sz="2800" b="1" dirty="0">
                <a:latin typeface="Calibri" panose="020F0502020204030204" pitchFamily="34" charset="0"/>
                <a:ea typeface="宋体" panose="02010600030101010101" pitchFamily="2" charset="-122"/>
              </a:rPr>
              <a:t>5）数据垄断问题</a:t>
            </a:r>
            <a:endParaRPr lang="en-US" altLang="zh-CN" b="1" dirty="0">
              <a:latin typeface="Calibri" panose="020F0502020204030204" pitchFamily="34" charset="0"/>
              <a:ea typeface="宋体" panose="02010600030101010101" pitchFamily="2" charset="-122"/>
            </a:endParaRPr>
          </a:p>
          <a:p>
            <a:pPr>
              <a:lnSpc>
                <a:spcPct val="120000"/>
              </a:lnSpc>
            </a:pPr>
            <a:r>
              <a:rPr lang="en-US" altLang="zh-CN" b="1" dirty="0">
                <a:latin typeface="Calibri" panose="020F0502020204030204" pitchFamily="34" charset="0"/>
                <a:ea typeface="宋体" panose="02010600030101010101" pitchFamily="2" charset="-122"/>
              </a:rPr>
              <a:t>    大数据时代，数据是一种可在市场中交易的生产要素。然而，数据与其他生产要素具有很大区别，其产生的市场力量与传统市场力量也有很大区别，数据的数量决定其发挥作用的大小，因此，这将导致企业为了获取更高的经济利益，故意不进行数据信息共享，进行形成大数据的垄断，对用户的个人利益造成了损害。</a:t>
            </a:r>
            <a:endParaRPr lang="en-US" altLang="zh-CN" b="1" dirty="0">
              <a:latin typeface="Calibri" panose="020F0502020204030204" pitchFamily="34" charset="0"/>
              <a:ea typeface="宋体" panose="02010600030101010101" pitchFamily="2" charset="-122"/>
            </a:endParaRPr>
          </a:p>
          <a:p>
            <a:pPr>
              <a:lnSpc>
                <a:spcPct val="150000"/>
              </a:lnSpc>
            </a:pPr>
            <a:r>
              <a:rPr lang="en-US" altLang="zh-CN" sz="2800" b="1" dirty="0">
                <a:latin typeface="Calibri" panose="020F0502020204030204" pitchFamily="34" charset="0"/>
                <a:ea typeface="宋体" panose="02010600030101010101" pitchFamily="2" charset="-122"/>
              </a:rPr>
              <a:t>（6）数据的真实可靠问题</a:t>
            </a:r>
            <a:endParaRPr lang="en-US" altLang="zh-CN" b="1" dirty="0">
              <a:latin typeface="Calibri" panose="020F0502020204030204" pitchFamily="34" charset="0"/>
              <a:ea typeface="宋体" panose="02010600030101010101" pitchFamily="2" charset="-122"/>
            </a:endParaRPr>
          </a:p>
          <a:p>
            <a:pPr>
              <a:lnSpc>
                <a:spcPct val="130000"/>
              </a:lnSpc>
            </a:pPr>
            <a:r>
              <a:rPr lang="en-US" altLang="zh-CN" b="1" dirty="0">
                <a:latin typeface="Calibri" panose="020F0502020204030204" pitchFamily="34" charset="0"/>
                <a:ea typeface="宋体" panose="02010600030101010101" pitchFamily="2" charset="-122"/>
              </a:rPr>
              <a:t>    </a:t>
            </a:r>
            <a:r>
              <a:rPr lang="en-US" altLang="zh-CN" b="1" dirty="0">
                <a:latin typeface="Calibri" panose="020F0502020204030204" pitchFamily="34" charset="0"/>
                <a:ea typeface="宋体" panose="02010600030101010101" pitchFamily="2" charset="-122"/>
              </a:rPr>
              <a:t>大数据时代将面临的一个的伦理挑战是数据的失信或失真，许多大数据应用系统都是基于真实数据的，失真的或恶意伪造的数据使分析和预测的结果出现偏差，最终将导致各项政策的失误，使社会和个人的利益造成损失，甚至会阻碍社会的发展和进步。</a:t>
            </a:r>
            <a:endParaRPr lang="en-US"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509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509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47141" name="TextBox 2"/>
          <p:cNvSpPr txBox="1"/>
          <p:nvPr/>
        </p:nvSpPr>
        <p:spPr>
          <a:xfrm>
            <a:off x="551815" y="1268413"/>
            <a:ext cx="10691813" cy="4845050"/>
          </a:xfrm>
          <a:prstGeom prst="rect">
            <a:avLst/>
          </a:prstGeom>
          <a:noFill/>
          <a:ln w="9525">
            <a:noFill/>
          </a:ln>
        </p:spPr>
        <p:txBody>
          <a:bodyPr anchor="t" anchorCtr="0">
            <a:spAutoFit/>
          </a:bodyPr>
          <a:p>
            <a:pPr>
              <a:lnSpc>
                <a:spcPct val="130000"/>
              </a:lnSpc>
            </a:pPr>
            <a:r>
              <a:rPr lang="en-US" altLang="zh-CN" sz="2800" dirty="0">
                <a:latin typeface="Calibri" panose="020F0502020204030204" pitchFamily="34" charset="0"/>
                <a:ea typeface="宋体" panose="02010600030101010101" pitchFamily="2" charset="-122"/>
              </a:rPr>
              <a:t> </a:t>
            </a:r>
            <a:r>
              <a:rPr lang="en-US" altLang="zh-CN" sz="3000" b="1" dirty="0">
                <a:sym typeface="+mn-ea"/>
              </a:rPr>
              <a:t>2.大数据的主要伦理问题</a:t>
            </a:r>
            <a:endParaRPr lang="zh-CN" altLang="en-US" sz="2800" dirty="0">
              <a:latin typeface="Calibri" panose="020F0502020204030204" pitchFamily="34" charset="0"/>
              <a:ea typeface="宋体" panose="02010600030101010101" pitchFamily="2" charset="-122"/>
            </a:endParaRPr>
          </a:p>
          <a:p>
            <a:pPr>
              <a:lnSpc>
                <a:spcPct val="150000"/>
              </a:lnSpc>
            </a:pPr>
            <a:r>
              <a:rPr lang="zh-CN" altLang="zh-CN" sz="2800" b="1" dirty="0">
                <a:latin typeface="Calibri" panose="020F0502020204030204" pitchFamily="34" charset="0"/>
                <a:ea typeface="宋体" panose="02010600030101010101" pitchFamily="2" charset="-122"/>
              </a:rPr>
              <a:t>（7）人的主体地位问题</a:t>
            </a:r>
            <a:endParaRPr lang="zh-CN" altLang="zh-CN" sz="2800" b="1" dirty="0">
              <a:latin typeface="Calibri" panose="020F0502020204030204" pitchFamily="34" charset="0"/>
              <a:ea typeface="宋体" panose="02010600030101010101" pitchFamily="2" charset="-122"/>
            </a:endParaRPr>
          </a:p>
          <a:p>
            <a:pPr>
              <a:lnSpc>
                <a:spcPct val="190000"/>
              </a:lnSpc>
            </a:pPr>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当前，由于大数据技术的飞速发展，一切事物都可映射为数据。在万物皆数据的环境下，人的主体地位受到了前所未有的冲击，逐渐丧失了人的主体地位。例如，人们在通过网络阅读新闻时，一些播放软件利用大数据技术，为用户推送大量的“用户感兴趣的新闻”，这会使读者获得的信息相对片面，影响了人的主观判断。</a:t>
            </a:r>
            <a:endParaRPr lang="zh-CN"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49189" name="TextBox 2"/>
          <p:cNvSpPr txBox="1"/>
          <p:nvPr/>
        </p:nvSpPr>
        <p:spPr>
          <a:xfrm>
            <a:off x="551815" y="981075"/>
            <a:ext cx="11166475" cy="5737860"/>
          </a:xfrm>
          <a:prstGeom prst="rect">
            <a:avLst/>
          </a:prstGeom>
          <a:noFill/>
          <a:ln w="9525">
            <a:noFill/>
          </a:ln>
        </p:spPr>
        <p:txBody>
          <a:bodyPr wrap="square" anchor="t" anchorCtr="0">
            <a:spAutoFit/>
          </a:bodyPr>
          <a:p>
            <a:pPr>
              <a:lnSpc>
                <a:spcPct val="120000"/>
              </a:lnSpc>
            </a:pPr>
            <a:r>
              <a:rPr lang="zh-CN" altLang="zh-CN" sz="3000" b="1" dirty="0">
                <a:latin typeface="Calibri" panose="020F0502020204030204" pitchFamily="34" charset="0"/>
                <a:ea typeface="宋体" panose="02010600030101010101" pitchFamily="2" charset="-122"/>
              </a:rPr>
              <a:t>3.大数据伦理问题的治理对策</a:t>
            </a:r>
            <a:endParaRPr lang="zh-CN" altLang="zh-CN" b="1" dirty="0">
              <a:latin typeface="Calibri" panose="020F0502020204030204" pitchFamily="34" charset="0"/>
              <a:ea typeface="宋体" panose="02010600030101010101" pitchFamily="2" charset="-122"/>
            </a:endParaRPr>
          </a:p>
          <a:p>
            <a:pPr>
              <a:lnSpc>
                <a:spcPct val="120000"/>
              </a:lnSpc>
            </a:pPr>
            <a:r>
              <a:rPr lang="zh-CN" altLang="zh-CN" sz="2800" b="1" dirty="0">
                <a:latin typeface="Calibri" panose="020F0502020204030204" pitchFamily="34" charset="0"/>
                <a:ea typeface="宋体" panose="02010600030101010101" pitchFamily="2" charset="-122"/>
              </a:rPr>
              <a:t>（1）加强大数据应用主体管理</a:t>
            </a:r>
            <a:endParaRPr lang="zh-CN" altLang="zh-CN" b="1" dirty="0">
              <a:latin typeface="Calibri" panose="020F0502020204030204" pitchFamily="34" charset="0"/>
              <a:ea typeface="宋体" panose="02010600030101010101" pitchFamily="2" charset="-122"/>
            </a:endParaRPr>
          </a:p>
          <a:p>
            <a:pPr>
              <a:lnSpc>
                <a:spcPct val="110000"/>
              </a:lnSpc>
            </a:pPr>
            <a:r>
              <a:rPr lang="en-US" altLang="zh-CN"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首先，强化个人对大数据价值（意义）的认知，只有重视、了解它，才能更好地驾驭它，利用它。其次，要树立大数据时代的信息隐私观，要重视、了解由于个人隐私的泄露所带来的严重后果，提高防范意识，维护自身权益。最后，大力开展大数据伦理教育，不侵犯他人隐私的意识，对侵犯隐私，特别是造成严重后果的行为，一定要严厉打击。</a:t>
            </a:r>
            <a:endParaRPr lang="zh-CN" altLang="zh-CN" sz="2000" b="1" dirty="0">
              <a:latin typeface="Calibri" panose="020F0502020204030204" pitchFamily="34" charset="0"/>
              <a:ea typeface="宋体" panose="02010600030101010101" pitchFamily="2" charset="-122"/>
            </a:endParaRPr>
          </a:p>
          <a:p>
            <a:pPr>
              <a:lnSpc>
                <a:spcPct val="120000"/>
              </a:lnSpc>
            </a:pPr>
            <a:r>
              <a:rPr lang="zh-CN" altLang="zh-CN" sz="2800" b="1" dirty="0">
                <a:latin typeface="Calibri" panose="020F0502020204030204" pitchFamily="34" charset="0"/>
                <a:ea typeface="宋体" panose="02010600030101010101" pitchFamily="2" charset="-122"/>
              </a:rPr>
              <a:t>（2）加强大数据技术管理</a:t>
            </a:r>
            <a:endParaRPr lang="zh-CN" altLang="zh-CN" sz="2800" b="1" dirty="0">
              <a:latin typeface="Calibri" panose="020F0502020204030204" pitchFamily="34" charset="0"/>
              <a:ea typeface="宋体" panose="02010600030101010101" pitchFamily="2" charset="-122"/>
            </a:endParaRPr>
          </a:p>
          <a:p>
            <a:pPr>
              <a:lnSpc>
                <a:spcPct val="110000"/>
              </a:lnSpc>
            </a:pPr>
            <a:r>
              <a:rPr lang="en-US" altLang="zh-CN" b="1" dirty="0">
                <a:latin typeface="Calibri" panose="020F0502020204030204" pitchFamily="34" charset="0"/>
                <a:ea typeface="宋体" panose="02010600030101010101" pitchFamily="2" charset="-122"/>
              </a:rPr>
              <a:t>   </a:t>
            </a:r>
            <a:r>
              <a:rPr lang="en-US" altLang="zh-CN" sz="2000" b="1"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加强对大数据处理过程中各个环节的监管，一是加强个人数据搜集与存储安全保护；二是采取有力的措施限制大数据分析的非法利用与传输；三是从技术方面考虑，盗取他人信息必定需要一定的技术手段，提高信息安全防护技术是保护隐私的重要手段，维护个人隐私需要更加先进的技术。因此，各级政府和企业应该加大资金投入力度，注重技术的研发和人才培养。</a:t>
            </a:r>
            <a:endParaRPr lang="zh-CN"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918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918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51237" name="TextBox 2"/>
          <p:cNvSpPr txBox="1"/>
          <p:nvPr/>
        </p:nvSpPr>
        <p:spPr>
          <a:xfrm>
            <a:off x="479425" y="1557338"/>
            <a:ext cx="9874250" cy="4608830"/>
          </a:xfrm>
          <a:prstGeom prst="rect">
            <a:avLst/>
          </a:prstGeom>
          <a:noFill/>
          <a:ln w="9525">
            <a:noFill/>
          </a:ln>
        </p:spPr>
        <p:txBody>
          <a:bodyPr anchor="t" anchorCtr="0">
            <a:spAutoFit/>
          </a:bodyPr>
          <a:p>
            <a:pPr>
              <a:lnSpc>
                <a:spcPct val="120000"/>
              </a:lnSpc>
            </a:pPr>
            <a:r>
              <a:rPr lang="zh-CN" altLang="zh-CN" sz="3000" b="1" dirty="0">
                <a:latin typeface="Calibri" panose="020F0502020204030204" pitchFamily="34" charset="0"/>
                <a:ea typeface="宋体" panose="02010600030101010101" pitchFamily="2" charset="-122"/>
              </a:rPr>
              <a:t>3.大数据伦理问题的治理对策</a:t>
            </a:r>
            <a:endParaRPr lang="zh-CN" altLang="zh-CN" b="1" dirty="0">
              <a:latin typeface="Calibri" panose="020F0502020204030204" pitchFamily="34" charset="0"/>
              <a:ea typeface="宋体" panose="02010600030101010101" pitchFamily="2" charset="-122"/>
            </a:endParaRPr>
          </a:p>
          <a:p>
            <a:pPr>
              <a:lnSpc>
                <a:spcPct val="120000"/>
              </a:lnSpc>
            </a:pPr>
            <a:r>
              <a:rPr lang="zh-CN" altLang="zh-CN" sz="2800" b="1" dirty="0">
                <a:latin typeface="Calibri" panose="020F0502020204030204" pitchFamily="34" charset="0"/>
                <a:ea typeface="宋体" panose="02010600030101010101" pitchFamily="2" charset="-122"/>
              </a:rPr>
              <a:t>（3）加强大数据环境监管治理</a:t>
            </a:r>
            <a:endParaRPr lang="zh-CN" altLang="zh-CN" b="1" dirty="0">
              <a:latin typeface="Calibri" panose="020F0502020204030204" pitchFamily="34" charset="0"/>
              <a:ea typeface="宋体" panose="02010600030101010101" pitchFamily="2" charset="-122"/>
            </a:endParaRPr>
          </a:p>
          <a:p>
            <a:pPr>
              <a:lnSpc>
                <a:spcPct val="160000"/>
              </a:lnSpc>
            </a:pPr>
            <a:r>
              <a:rPr lang="en-US" altLang="zh-CN"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首先，完善相关法律法规，大数据时代需要新的法律法规进行保障，也需要新的伦理制度给予支撑。其次，建立社会监督体系，构建大众参与、全民监管的监督模式，监管数据的真实性和安全性。最后，可以让公安部和工信部联合执法，加大对违法事件的处罚力度，保护大数据技术的运行环境。</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53285" name="TextBox 2"/>
          <p:cNvSpPr txBox="1"/>
          <p:nvPr/>
        </p:nvSpPr>
        <p:spPr>
          <a:xfrm>
            <a:off x="551815" y="1125220"/>
            <a:ext cx="10338435" cy="4559935"/>
          </a:xfrm>
          <a:prstGeom prst="rect">
            <a:avLst/>
          </a:prstGeom>
          <a:noFill/>
          <a:ln w="9525">
            <a:noFill/>
          </a:ln>
        </p:spPr>
        <p:txBody>
          <a:bodyPr wrap="square" anchor="t" anchorCtr="0">
            <a:spAutoFit/>
          </a:bodyPr>
          <a:p>
            <a:pPr>
              <a:lnSpc>
                <a:spcPct val="120000"/>
              </a:lnSpc>
            </a:pPr>
            <a:r>
              <a:rPr lang="en-US" altLang="zh-CN" sz="3200" dirty="0">
                <a:latin typeface="Calibri" panose="020F0502020204030204" pitchFamily="34" charset="0"/>
                <a:ea typeface="宋体" panose="02010600030101010101" pitchFamily="2" charset="-122"/>
              </a:rPr>
              <a:t> </a:t>
            </a:r>
            <a:r>
              <a:rPr lang="en-US" altLang="zh-CN" sz="3200" b="1" dirty="0">
                <a:latin typeface="Calibri" panose="020F0502020204030204" pitchFamily="34" charset="0"/>
                <a:ea typeface="宋体" panose="02010600030101010101" pitchFamily="2" charset="-122"/>
              </a:rPr>
              <a:t>1.4.2 大数据安全</a:t>
            </a:r>
            <a:endParaRPr lang="en-US" altLang="zh-CN" sz="3200" dirty="0">
              <a:latin typeface="Calibri" panose="020F0502020204030204" pitchFamily="34" charset="0"/>
              <a:ea typeface="宋体" panose="02010600030101010101" pitchFamily="2" charset="-122"/>
            </a:endParaRPr>
          </a:p>
          <a:p>
            <a:pPr>
              <a:lnSpc>
                <a:spcPct val="150000"/>
              </a:lnSpc>
            </a:pPr>
            <a:r>
              <a:rPr lang="en-US" altLang="zh-CN"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进入21世纪以来，互联网已深刻地影响了人们的社会和经济生活，特别是大数据时代的到来，人们不仅依然要面临传统信息安全的挑战，而且要面临由于大数据技术带来的更加严峻的安全风险和挑战，这些风险和挑战来自多个方面。目前已引起了国家的高度重视，正在进行大数据安全法律政策建设，加快制定大数据安全相关国家标准，产业界积极投身于大数据安全发展。</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55333" name="TextBox 2"/>
          <p:cNvSpPr txBox="1"/>
          <p:nvPr/>
        </p:nvSpPr>
        <p:spPr>
          <a:xfrm>
            <a:off x="623570" y="981075"/>
            <a:ext cx="10750550" cy="5694680"/>
          </a:xfrm>
          <a:prstGeom prst="rect">
            <a:avLst/>
          </a:prstGeom>
          <a:noFill/>
          <a:ln w="9525">
            <a:noFill/>
          </a:ln>
        </p:spPr>
        <p:txBody>
          <a:bodyPr wrap="square" anchor="t" anchorCtr="0">
            <a:spAutoFit/>
          </a:bodyPr>
          <a:p>
            <a:pPr>
              <a:lnSpc>
                <a:spcPct val="150000"/>
              </a:lnSpc>
            </a:pPr>
            <a:r>
              <a:rPr lang="en-US" altLang="zh-CN"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en-US" sz="3000" b="1" dirty="0">
                <a:latin typeface="Calibri" panose="020F0502020204030204" pitchFamily="34" charset="0"/>
                <a:ea typeface="宋体" panose="02010600030101010101" pitchFamily="2" charset="-122"/>
              </a:rPr>
              <a:t>1.大数据面临的安全挑战</a:t>
            </a:r>
            <a:endParaRPr lang="zh-CN" altLang="en-US" sz="3000" b="1" dirty="0">
              <a:latin typeface="Calibri" panose="020F0502020204030204" pitchFamily="34" charset="0"/>
              <a:ea typeface="宋体" panose="02010600030101010101" pitchFamily="2" charset="-122"/>
            </a:endParaRPr>
          </a:p>
          <a:p>
            <a:pPr>
              <a:lnSpc>
                <a:spcPct val="150000"/>
              </a:lnSpc>
            </a:pPr>
            <a:r>
              <a:rPr lang="zh-CN" altLang="en-US" sz="2800" b="1" dirty="0">
                <a:latin typeface="Calibri" panose="020F0502020204030204" pitchFamily="34" charset="0"/>
                <a:ea typeface="宋体" panose="02010600030101010101" pitchFamily="2" charset="-122"/>
              </a:rPr>
              <a:t>（1）大数据自身面临的安全挑战</a:t>
            </a:r>
            <a:endParaRPr lang="zh-CN" altLang="en-US" dirty="0">
              <a:latin typeface="Calibri" panose="020F0502020204030204" pitchFamily="34" charset="0"/>
              <a:ea typeface="宋体" panose="02010600030101010101" pitchFamily="2" charset="-122"/>
            </a:endParaRPr>
          </a:p>
          <a:p>
            <a:pPr>
              <a:lnSpc>
                <a:spcPct val="110000"/>
              </a:lnSpc>
            </a:pPr>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随着大数据技术的不断发展，企业和个人数据信息的价值越来越突显，相比于其他有价资产，对于有价值的数据信息的保护存在其自身的特点，</a:t>
            </a:r>
            <a:endParaRPr lang="zh-CN" altLang="en-US" sz="2800" dirty="0">
              <a:latin typeface="Calibri" panose="020F0502020204030204" pitchFamily="34" charset="0"/>
              <a:ea typeface="宋体" panose="02010600030101010101" pitchFamily="2" charset="-122"/>
            </a:endParaRPr>
          </a:p>
          <a:p>
            <a:pPr>
              <a:lnSpc>
                <a:spcPct val="11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例如，由于数据信息具有共享性，所以数据信息被泄露后不易察觉，另外，由于信息的传播速度快，所以泄露的源头和传播范围不易控制。因此，大数据自身面临的安全风险更大。</a:t>
            </a:r>
            <a:endParaRPr lang="zh-CN" altLang="en-US" sz="2800" dirty="0">
              <a:latin typeface="Calibri" panose="020F0502020204030204" pitchFamily="34" charset="0"/>
              <a:ea typeface="宋体" panose="02010600030101010101" pitchFamily="2" charset="-122"/>
            </a:endParaRPr>
          </a:p>
          <a:p>
            <a:pPr>
              <a:lnSpc>
                <a:spcPct val="11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目前，数据泄露事件频发，个人大数据成为重灾区，一些黑客首先利用撞库等手段窃取个人数据，然后将个人数据放在暗网中兜售，个人数据窃取的黑色产业链已经逐渐形成。</a:t>
            </a:r>
            <a:r>
              <a:rPr lang="zh-CN" altLang="en-US" dirty="0">
                <a:latin typeface="Calibri" panose="020F0502020204030204" pitchFamily="34" charset="0"/>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533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533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2" name="任意多边形 41"/>
          <p:cNvSpPr/>
          <p:nvPr/>
        </p:nvSpPr>
        <p:spPr>
          <a:xfrm>
            <a:off x="6118225" y="113823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02260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396557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1" name="任意多边形 50"/>
          <p:cNvSpPr/>
          <p:nvPr/>
        </p:nvSpPr>
        <p:spPr>
          <a:xfrm>
            <a:off x="6118225" y="4906963"/>
            <a:ext cx="5245100" cy="833438"/>
          </a:xfrm>
          <a:custGeom>
            <a:avLst/>
            <a:gdLst>
              <a:gd name="connsiteX0" fmla="*/ 4829221 w 5245449"/>
              <a:gd name="connsiteY0" fmla="*/ 0 h 832457"/>
              <a:gd name="connsiteX1" fmla="*/ 4906100 w 5245449"/>
              <a:gd name="connsiteY1" fmla="*/ 31844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4"/>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079625"/>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343775" y="2224088"/>
            <a:ext cx="3360738" cy="523875"/>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Flume</a:t>
            </a:r>
            <a:r>
              <a:rPr lang="zh-CN" altLang="en-US" sz="2800" b="1" dirty="0">
                <a:latin typeface="Calibri" panose="020F0502020204030204" pitchFamily="34" charset="0"/>
                <a:ea typeface="宋体" panose="02010600030101010101" pitchFamily="2" charset="-122"/>
              </a:rPr>
              <a:t>数据采集</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7310438" y="3143250"/>
            <a:ext cx="2638425" cy="523875"/>
          </a:xfrm>
          <a:prstGeom prst="rect">
            <a:avLst/>
          </a:prstGeom>
          <a:noFill/>
          <a:ln w="9525">
            <a:noFill/>
          </a:ln>
        </p:spPr>
        <p:txBody>
          <a:bodyPr anchor="t" anchorCtr="0">
            <a:spAutoFit/>
          </a:bodyPr>
          <a:p>
            <a:pPr algn="ctr"/>
            <a:r>
              <a:rPr lang="en-US" altLang="en-US" sz="2800" b="1" dirty="0">
                <a:latin typeface="Calibri" panose="020F0502020204030204" pitchFamily="34" charset="0"/>
                <a:ea typeface="宋体" panose="02010600030101010101" pitchFamily="2" charset="-122"/>
              </a:rPr>
              <a:t>Scribe</a:t>
            </a:r>
            <a:r>
              <a:rPr lang="zh-CN" altLang="en-US" sz="2800" b="1" dirty="0">
                <a:latin typeface="Calibri" panose="020F0502020204030204" pitchFamily="34" charset="0"/>
                <a:ea typeface="宋体" panose="02010600030101010101" pitchFamily="2" charset="-122"/>
              </a:rPr>
              <a:t>数据采集</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6600825" y="4110038"/>
            <a:ext cx="4710113" cy="523875"/>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Event</a:t>
            </a:r>
            <a:r>
              <a:rPr lang="en-US" altLang="zh-CN" sz="2800" dirty="0">
                <a:latin typeface="Calibri" panose="020F0502020204030204" pitchFamily="34" charset="0"/>
                <a:ea typeface="宋体" panose="02010600030101010101" pitchFamily="2" charset="-122"/>
              </a:rPr>
              <a:t> </a:t>
            </a:r>
            <a:r>
              <a:rPr lang="en-US" altLang="en-US" sz="2800" b="1" dirty="0">
                <a:latin typeface="Calibri" panose="020F0502020204030204" pitchFamily="34" charset="0"/>
                <a:ea typeface="宋体" panose="02010600030101010101" pitchFamily="2" charset="-122"/>
              </a:rPr>
              <a:t>Log</a:t>
            </a:r>
            <a:r>
              <a:rPr lang="en-US" altLang="zh-CN" sz="2800" dirty="0">
                <a:latin typeface="Calibri" panose="020F0502020204030204" pitchFamily="34" charset="0"/>
                <a:ea typeface="宋体" panose="02010600030101010101" pitchFamily="2" charset="-122"/>
              </a:rPr>
              <a:t> </a:t>
            </a:r>
            <a:r>
              <a:rPr lang="en-US" altLang="en-US" sz="2800" b="1" dirty="0">
                <a:latin typeface="Calibri" panose="020F0502020204030204" pitchFamily="34" charset="0"/>
                <a:ea typeface="宋体" panose="02010600030101010101" pitchFamily="2" charset="-122"/>
              </a:rPr>
              <a:t>Analyzer</a:t>
            </a:r>
            <a:r>
              <a:rPr lang="zh-CN" altLang="en-US" sz="2800" b="1" dirty="0">
                <a:latin typeface="Calibri" panose="020F0502020204030204" pitchFamily="34" charset="0"/>
                <a:ea typeface="宋体" panose="02010600030101010101" pitchFamily="2" charset="-122"/>
              </a:rPr>
              <a:t>数据采集</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6596063" y="1282700"/>
            <a:ext cx="4108450" cy="523875"/>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系统日志数据采集概述</a:t>
            </a:r>
            <a:endParaRPr lang="zh-CN" altLang="en-US" sz="2800" b="1" dirty="0">
              <a:latin typeface="Calibri" panose="020F0502020204030204" pitchFamily="34" charset="0"/>
              <a:ea typeface="宋体" panose="02010600030101010101" pitchFamily="2" charset="-122"/>
            </a:endParaRPr>
          </a:p>
        </p:txBody>
      </p:sp>
      <p:sp>
        <p:nvSpPr>
          <p:cNvPr id="34" name="Rectangle 11"/>
          <p:cNvSpPr/>
          <p:nvPr/>
        </p:nvSpPr>
        <p:spPr>
          <a:xfrm>
            <a:off x="7032625" y="5051425"/>
            <a:ext cx="3921125" cy="523875"/>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Log</a:t>
            </a:r>
            <a:r>
              <a:rPr lang="en-US" altLang="zh-CN" sz="2800" dirty="0">
                <a:latin typeface="Calibri" panose="020F0502020204030204" pitchFamily="34" charset="0"/>
                <a:ea typeface="宋体" panose="02010600030101010101" pitchFamily="2" charset="-122"/>
              </a:rPr>
              <a:t> </a:t>
            </a:r>
            <a:r>
              <a:rPr lang="en-US" altLang="en-US" sz="2800" b="1" dirty="0">
                <a:latin typeface="Calibri" panose="020F0502020204030204" pitchFamily="34" charset="0"/>
                <a:ea typeface="宋体" panose="02010600030101010101" pitchFamily="2" charset="-122"/>
              </a:rPr>
              <a:t>Parser</a:t>
            </a:r>
            <a:r>
              <a:rPr lang="zh-CN" altLang="en-US" sz="2800" b="1" dirty="0">
                <a:latin typeface="Calibri" panose="020F0502020204030204" pitchFamily="34" charset="0"/>
                <a:ea typeface="宋体" panose="02010600030101010101" pitchFamily="2" charset="-122"/>
              </a:rPr>
              <a:t>的数据采集</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13823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3.1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079625"/>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3.2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02260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3.3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396557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3.4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9" name="任意多边形 38"/>
          <p:cNvSpPr/>
          <p:nvPr/>
        </p:nvSpPr>
        <p:spPr>
          <a:xfrm>
            <a:off x="5519738" y="4906963"/>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3.5</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20176" name="TextBox 1"/>
          <p:cNvSpPr txBox="1"/>
          <p:nvPr/>
        </p:nvSpPr>
        <p:spPr>
          <a:xfrm>
            <a:off x="238125" y="357188"/>
            <a:ext cx="6000750" cy="708025"/>
          </a:xfrm>
          <a:prstGeom prst="rect">
            <a:avLst/>
          </a:prstGeom>
          <a:noFill/>
          <a:ln w="9525">
            <a:noFill/>
          </a:ln>
        </p:spPr>
        <p:txBody>
          <a:bodyPr anchor="t" anchorCtr="0">
            <a:spAutoFit/>
          </a:bodyPr>
          <a:p>
            <a:r>
              <a:rPr lang="zh-CN" altLang="en-US" sz="4000" b="1" dirty="0">
                <a:latin typeface="Calibri" panose="020F0502020204030204" pitchFamily="34" charset="0"/>
                <a:ea typeface="宋体" panose="02010600030101010101" pitchFamily="2" charset="-122"/>
              </a:rPr>
              <a:t>第</a:t>
            </a:r>
            <a:r>
              <a:rPr lang="en-US" altLang="zh-CN" sz="4000" b="1" dirty="0">
                <a:latin typeface="Calibri" panose="020F0502020204030204" pitchFamily="34" charset="0"/>
                <a:ea typeface="宋体" panose="02010600030101010101" pitchFamily="2" charset="-122"/>
              </a:rPr>
              <a:t>3</a:t>
            </a:r>
            <a:r>
              <a:rPr lang="zh-CN" altLang="en-US" sz="4000" b="1" dirty="0">
                <a:latin typeface="Calibri" panose="020F0502020204030204" pitchFamily="34" charset="0"/>
                <a:ea typeface="宋体" panose="02010600030101010101" pitchFamily="2" charset="-122"/>
              </a:rPr>
              <a:t>章系统日志数据采集</a:t>
            </a:r>
            <a:endParaRPr lang="zh-CN" altLang="en-US"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752975" cy="4278313"/>
          </a:xfrm>
          <a:prstGeom prst="rect">
            <a:avLst/>
          </a:prstGeom>
          <a:noFill/>
        </p:spPr>
        <p:txBody>
          <a:bodyPr>
            <a:spAutoFit/>
          </a:bodyPr>
          <a:lstStyle/>
          <a:p>
            <a:pPr marR="0" defTabSz="1219200">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000" kern="1200" cap="none" spc="0" normalizeH="0" baseline="0" noProof="0" dirty="0">
                <a:latin typeface="Calibri" panose="020F0502020204030204" pitchFamily="34" charset="0"/>
                <a:ea typeface="宋体" panose="02010600030101010101" pitchFamily="2" charset="-122"/>
                <a:cs typeface="+mn-cs"/>
              </a:rPr>
              <a:t>了解系统日志数据概念、分类、采集方法等基础知识；</a:t>
            </a:r>
            <a:endParaRPr kumimoji="0" lang="en-US" altLang="zh-CN" sz="30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000" kern="1200" cap="none" spc="0" normalizeH="0" baseline="0" noProof="0" dirty="0">
                <a:latin typeface="Calibri" panose="020F0502020204030204" pitchFamily="34" charset="0"/>
                <a:ea typeface="宋体" panose="02010600030101010101" pitchFamily="2" charset="-122"/>
                <a:cs typeface="+mn-cs"/>
              </a:rPr>
              <a:t>了解</a:t>
            </a:r>
            <a:r>
              <a:rPr kumimoji="0" lang="en-US" sz="3000" kern="1200" cap="none" spc="0" normalizeH="0" baseline="0" noProof="0" dirty="0">
                <a:latin typeface="Calibri" panose="020F0502020204030204" pitchFamily="34" charset="0"/>
                <a:ea typeface="宋体" panose="02010600030101010101" pitchFamily="2" charset="-122"/>
                <a:cs typeface="+mn-cs"/>
              </a:rPr>
              <a:t>Flume</a:t>
            </a:r>
            <a:r>
              <a:rPr kumimoji="0" lang="zh-CN" altLang="en-US" sz="3000" kern="1200" cap="none" spc="0" normalizeH="0" baseline="0" noProof="0" dirty="0">
                <a:latin typeface="Calibri" panose="020F0502020204030204" pitchFamily="34" charset="0"/>
                <a:ea typeface="宋体" panose="02010600030101010101" pitchFamily="2" charset="-122"/>
                <a:cs typeface="+mn-cs"/>
              </a:rPr>
              <a:t>、</a:t>
            </a:r>
            <a:r>
              <a:rPr kumimoji="0" lang="en-US" sz="3000" kern="1200" cap="none" spc="0" normalizeH="0" baseline="0" noProof="0" dirty="0" err="1">
                <a:latin typeface="Calibri" panose="020F0502020204030204" pitchFamily="34" charset="0"/>
                <a:ea typeface="宋体" panose="02010600030101010101" pitchFamily="2" charset="-122"/>
                <a:cs typeface="+mn-cs"/>
              </a:rPr>
              <a:t>Scibe</a:t>
            </a:r>
            <a:r>
              <a:rPr kumimoji="0" lang="zh-CN" altLang="en-US" sz="3000" kern="1200" cap="none" spc="0" normalizeH="0" baseline="0" noProof="0" dirty="0">
                <a:latin typeface="Calibri" panose="020F0502020204030204" pitchFamily="34" charset="0"/>
                <a:ea typeface="宋体" panose="02010600030101010101" pitchFamily="2" charset="-122"/>
                <a:cs typeface="+mn-cs"/>
              </a:rPr>
              <a:t>日志数据采集系统；</a:t>
            </a:r>
            <a:endParaRPr kumimoji="0" lang="en-US" altLang="zh-CN" sz="30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000" kern="1200" cap="none" spc="0" normalizeH="0" baseline="0" noProof="0" dirty="0">
                <a:latin typeface="Calibri" panose="020F0502020204030204" pitchFamily="34" charset="0"/>
                <a:ea typeface="宋体" panose="02010600030101010101" pitchFamily="2" charset="-122"/>
                <a:cs typeface="+mn-cs"/>
              </a:rPr>
              <a:t>熟练掌握</a:t>
            </a:r>
            <a:r>
              <a:rPr kumimoji="0" lang="en-US" sz="3000" kern="1200" cap="none" spc="0" normalizeH="0" baseline="0" noProof="0" dirty="0" err="1">
                <a:latin typeface="Calibri" panose="020F0502020204030204" pitchFamily="34" charset="0"/>
                <a:ea typeface="宋体" panose="02010600030101010101" pitchFamily="2" charset="-122"/>
                <a:cs typeface="+mn-cs"/>
              </a:rPr>
              <a:t>EventLog</a:t>
            </a:r>
            <a:r>
              <a:rPr kumimoji="0" lang="en-US" sz="3000" kern="1200" cap="none" spc="0" normalizeH="0" baseline="0" noProof="0" dirty="0">
                <a:latin typeface="Calibri" panose="020F0502020204030204" pitchFamily="34" charset="0"/>
                <a:ea typeface="宋体" panose="02010600030101010101" pitchFamily="2" charset="-122"/>
                <a:cs typeface="+mn-cs"/>
              </a:rPr>
              <a:t> Analyzer</a:t>
            </a:r>
            <a:r>
              <a:rPr kumimoji="0" lang="zh-CN" altLang="en-US" sz="3000" kern="1200" cap="none" spc="0" normalizeH="0" baseline="0" noProof="0" dirty="0">
                <a:latin typeface="Calibri" panose="020F0502020204030204" pitchFamily="34" charset="0"/>
                <a:ea typeface="宋体" panose="02010600030101010101" pitchFamily="2" charset="-122"/>
                <a:cs typeface="+mn-cs"/>
              </a:rPr>
              <a:t>、</a:t>
            </a:r>
            <a:r>
              <a:rPr kumimoji="0" lang="en-US" sz="3000" kern="1200" cap="none" spc="0" normalizeH="0" baseline="0" noProof="0" dirty="0">
                <a:latin typeface="Calibri" panose="020F0502020204030204" pitchFamily="34" charset="0"/>
                <a:ea typeface="宋体" panose="02010600030101010101" pitchFamily="2" charset="-122"/>
                <a:cs typeface="+mn-cs"/>
              </a:rPr>
              <a:t>Log Parser</a:t>
            </a:r>
            <a:r>
              <a:rPr kumimoji="0" lang="zh-CN" altLang="en-US" sz="3000" kern="1200" cap="none" spc="0" normalizeH="0" baseline="0" noProof="0" dirty="0">
                <a:latin typeface="Calibri" panose="020F0502020204030204" pitchFamily="34" charset="0"/>
                <a:ea typeface="宋体" panose="02010600030101010101" pitchFamily="2" charset="-122"/>
                <a:cs typeface="+mn-cs"/>
              </a:rPr>
              <a:t>日志采集系统。</a:t>
            </a:r>
            <a:endParaRPr kumimoji="0" lang="zh-CN" altLang="en-US" sz="3000"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20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ppt_x</p:attrName>
                                        </p:attrNameLst>
                                      </p:cBhvr>
                                      <p:tavLst>
                                        <p:tav tm="0">
                                          <p:val>
                                            <p:strVal val="0-#ppt_w/2"/>
                                          </p:val>
                                        </p:tav>
                                        <p:tav tm="100000">
                                          <p:val>
                                            <p:strVal val="#ppt_x"/>
                                          </p:val>
                                        </p:tav>
                                      </p:tavLst>
                                    </p:anim>
                                    <p:anim calcmode="lin" valueType="num">
                                      <p:cBhvr>
                                        <p:cTn id="24" dur="500" fill="hold"/>
                                        <p:tgtEl>
                                          <p:spTgt spid="3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ppt_x</p:attrName>
                                        </p:attrNameLst>
                                      </p:cBhvr>
                                      <p:tavLst>
                                        <p:tav tm="0">
                                          <p:val>
                                            <p:strVal val="1+#ppt_w/2"/>
                                          </p:val>
                                        </p:tav>
                                        <p:tav tm="100000">
                                          <p:val>
                                            <p:strVal val="#ppt_x"/>
                                          </p:val>
                                        </p:tav>
                                      </p:tavLst>
                                    </p:anim>
                                    <p:anim calcmode="lin" valueType="num">
                                      <p:cBhvr>
                                        <p:cTn id="32" dur="500" fill="hold"/>
                                        <p:tgtEl>
                                          <p:spTgt spid="4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ppt_x</p:attrName>
                                        </p:attrNameLst>
                                      </p:cBhvr>
                                      <p:tavLst>
                                        <p:tav tm="0">
                                          <p:val>
                                            <p:strVal val="1+#ppt_w/2"/>
                                          </p:val>
                                        </p:tav>
                                        <p:tav tm="100000">
                                          <p:val>
                                            <p:strVal val="#ppt_x"/>
                                          </p:val>
                                        </p:tav>
                                      </p:tavLst>
                                    </p:anim>
                                    <p:anim calcmode="lin" valueType="num">
                                      <p:cBhvr>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ppt_x</p:attrName>
                                        </p:attrNameLst>
                                      </p:cBhvr>
                                      <p:tavLst>
                                        <p:tav tm="0">
                                          <p:val>
                                            <p:strVal val="1+#ppt_w/2"/>
                                          </p:val>
                                        </p:tav>
                                        <p:tav tm="100000">
                                          <p:val>
                                            <p:strVal val="#ppt_x"/>
                                          </p:val>
                                        </p:tav>
                                      </p:tavLst>
                                    </p:anim>
                                    <p:anim calcmode="lin" valueType="num">
                                      <p:cBhvr>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ppt_x</p:attrName>
                                        </p:attrNameLst>
                                      </p:cBhvr>
                                      <p:tavLst>
                                        <p:tav tm="0">
                                          <p:val>
                                            <p:strVal val="1+#ppt_w/2"/>
                                          </p:val>
                                        </p:tav>
                                        <p:tav tm="100000">
                                          <p:val>
                                            <p:strVal val="#ppt_x"/>
                                          </p:val>
                                        </p:tav>
                                      </p:tavLst>
                                    </p:anim>
                                    <p:anim calcmode="lin" valueType="num">
                                      <p:cBhvr>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ppt_x</p:attrName>
                                        </p:attrNameLst>
                                      </p:cBhvr>
                                      <p:tavLst>
                                        <p:tav tm="0">
                                          <p:val>
                                            <p:strVal val="1+#ppt_w/2"/>
                                          </p:val>
                                        </p:tav>
                                        <p:tav tm="100000">
                                          <p:val>
                                            <p:strVal val="#ppt_x"/>
                                          </p:val>
                                        </p:tav>
                                      </p:tavLst>
                                    </p:anim>
                                    <p:anim calcmode="lin" valueType="num">
                                      <p:cBhvr>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1+#ppt_w/2"/>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90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ppt_x</p:attrName>
                                        </p:attrNameLst>
                                      </p:cBhvr>
                                      <p:tavLst>
                                        <p:tav tm="0">
                                          <p:val>
                                            <p:strVal val="1+#ppt_w/2"/>
                                          </p:val>
                                        </p:tav>
                                        <p:tav tm="100000">
                                          <p:val>
                                            <p:strVal val="#ppt_x"/>
                                          </p:val>
                                        </p:tav>
                                      </p:tavLst>
                                    </p:anim>
                                    <p:anim calcmode="lin" valueType="num">
                                      <p:cBhvr>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2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ppt_x</p:attrName>
                                        </p:attrNameLst>
                                      </p:cBhvr>
                                      <p:tavLst>
                                        <p:tav tm="0">
                                          <p:val>
                                            <p:strVal val="1+#ppt_w/2"/>
                                          </p:val>
                                        </p:tav>
                                        <p:tav tm="100000">
                                          <p:val>
                                            <p:strVal val="#ppt_x"/>
                                          </p:val>
                                        </p:tav>
                                      </p:tavLst>
                                    </p:anim>
                                    <p:anim calcmode="lin" valueType="num">
                                      <p:cBhvr>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20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ppt_x</p:attrName>
                                        </p:attrNameLst>
                                      </p:cBhvr>
                                      <p:tavLst>
                                        <p:tav tm="0">
                                          <p:val>
                                            <p:strVal val="1+#ppt_w/2"/>
                                          </p:val>
                                        </p:tav>
                                        <p:tav tm="100000">
                                          <p:val>
                                            <p:strVal val="#ppt_x"/>
                                          </p:val>
                                        </p:tav>
                                      </p:tavLst>
                                    </p:anim>
                                    <p:anim calcmode="lin" valueType="num">
                                      <p:cBhvr>
                                        <p:cTn id="6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animBg="1"/>
      <p:bldP spid="36" grpId="0" animBg="1"/>
      <p:bldP spid="37" grpId="0" animBg="1"/>
      <p:bldP spid="38" grpId="0" animBg="1"/>
      <p:bldP spid="3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57381" name="TextBox 2"/>
          <p:cNvSpPr txBox="1"/>
          <p:nvPr/>
        </p:nvSpPr>
        <p:spPr>
          <a:xfrm>
            <a:off x="551815" y="981075"/>
            <a:ext cx="11116945" cy="5769610"/>
          </a:xfrm>
          <a:prstGeom prst="rect">
            <a:avLst/>
          </a:prstGeom>
          <a:noFill/>
          <a:ln w="9525">
            <a:noFill/>
          </a:ln>
        </p:spPr>
        <p:txBody>
          <a:bodyPr wrap="square" anchor="t" anchorCtr="0">
            <a:spAutoFit/>
          </a:bodyPr>
          <a:p>
            <a:pPr>
              <a:lnSpc>
                <a:spcPct val="120000"/>
              </a:lnSpc>
            </a:pPr>
            <a:r>
              <a:rPr lang="en-US" altLang="zh-CN" sz="2800"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r>
              <a:rPr lang="zh-CN" altLang="en-US" sz="3000" b="1" dirty="0">
                <a:latin typeface="Calibri" panose="020F0502020204030204" pitchFamily="34" charset="0"/>
                <a:ea typeface="宋体" panose="02010600030101010101" pitchFamily="2" charset="-122"/>
              </a:rPr>
              <a:t>1.大数据面临的安全挑战</a:t>
            </a:r>
            <a:endParaRPr lang="zh-CN" altLang="en-US" sz="3000" b="1" dirty="0">
              <a:latin typeface="Calibri" panose="020F0502020204030204" pitchFamily="34" charset="0"/>
              <a:ea typeface="宋体" panose="02010600030101010101" pitchFamily="2" charset="-122"/>
            </a:endParaRPr>
          </a:p>
          <a:p>
            <a:pPr>
              <a:lnSpc>
                <a:spcPct val="120000"/>
              </a:lnSpc>
            </a:pPr>
            <a:r>
              <a:rPr lang="zh-CN" altLang="en-US" sz="2800" b="1" dirty="0">
                <a:latin typeface="Calibri" panose="020F0502020204030204" pitchFamily="34" charset="0"/>
                <a:ea typeface="宋体" panose="02010600030101010101" pitchFamily="2" charset="-122"/>
              </a:rPr>
              <a:t>（2）大数据平台安全面临架构和软件的安全风险</a:t>
            </a:r>
            <a:endParaRPr lang="zh-CN" altLang="en-US" sz="2800" b="1" dirty="0">
              <a:latin typeface="Calibri" panose="020F0502020204030204" pitchFamily="34" charset="0"/>
              <a:ea typeface="宋体" panose="02010600030101010101" pitchFamily="2" charset="-122"/>
            </a:endParaRPr>
          </a:p>
          <a:p>
            <a:pPr>
              <a:lnSpc>
                <a:spcPct val="100000"/>
              </a:lnSpc>
            </a:pPr>
            <a:r>
              <a:rPr lang="en-US" altLang="zh-CN"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近年来，与大数据技术相关的各种平台和工具软件，如雨后春笋，这些大量的软件难免存在个别漏洞，极易引发安全风险。由于部分软件中存在安全漏洞，黑客或攻击者可通过发送特制的请求，利用该漏洞在服务器上执行代码，轻者造成泄露隐私或系统的瘫痪，甚至造成重大经济损失。</a:t>
            </a:r>
            <a:endParaRPr lang="zh-CN" altLang="en-US" sz="2800" dirty="0">
              <a:latin typeface="Calibri" panose="020F0502020204030204" pitchFamily="34" charset="0"/>
              <a:ea typeface="宋体" panose="02010600030101010101" pitchFamily="2" charset="-122"/>
            </a:endParaRPr>
          </a:p>
          <a:p>
            <a:pPr>
              <a:lnSpc>
                <a:spcPct val="120000"/>
              </a:lnSpc>
            </a:pPr>
            <a:r>
              <a:rPr lang="zh-CN" altLang="en-US" sz="2800" b="1" dirty="0">
                <a:latin typeface="Calibri" panose="020F0502020204030204" pitchFamily="34" charset="0"/>
                <a:ea typeface="宋体" panose="02010600030101010101" pitchFamily="2" charset="-122"/>
              </a:rPr>
              <a:t>（3）大数据挖掘技术带来的安全挑战</a:t>
            </a:r>
            <a:endParaRPr lang="zh-CN" altLang="en-US" sz="2800" b="1" dirty="0">
              <a:latin typeface="Calibri" panose="020F0502020204030204" pitchFamily="34" charset="0"/>
              <a:ea typeface="宋体" panose="02010600030101010101" pitchFamily="2" charset="-122"/>
            </a:endParaRPr>
          </a:p>
          <a:p>
            <a:pPr>
              <a:lnSpc>
                <a:spcPct val="90000"/>
              </a:lnSpc>
            </a:pPr>
            <a:r>
              <a:rPr lang="en-US" altLang="zh-CN"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传统的信息安全防护主要采用匿名化技术，即在涉及个人隐私的信息中，隐藏掉个人的关键信息。但这一技术，在大数据挖掘技术下可能失效，大数据挖掘和分析能够对匿名化数据进行重新识别，引发隐私安全担忧。同时，大数据挖掘技术也带来数据滥用的风险，如大数据杀熟、价格歧视等。</a:t>
            </a:r>
            <a:r>
              <a:rPr lang="zh-CN" altLang="en-US" sz="2000" dirty="0">
                <a:latin typeface="Calibri" panose="020F0502020204030204" pitchFamily="34" charset="0"/>
                <a:ea typeface="宋体" panose="02010600030101010101" pitchFamily="2" charset="-122"/>
              </a:rPr>
              <a:t>	</a:t>
            </a:r>
            <a:endParaRPr lang="zh-CN" altLang="en-US" sz="20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738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738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59429" name="TextBox 2"/>
          <p:cNvSpPr txBox="1"/>
          <p:nvPr/>
        </p:nvSpPr>
        <p:spPr>
          <a:xfrm>
            <a:off x="479425" y="980758"/>
            <a:ext cx="9874250" cy="5220970"/>
          </a:xfrm>
          <a:prstGeom prst="rect">
            <a:avLst/>
          </a:prstGeom>
          <a:noFill/>
          <a:ln w="9525">
            <a:noFill/>
          </a:ln>
        </p:spPr>
        <p:txBody>
          <a:bodyPr anchor="t" anchorCtr="0">
            <a:spAutoFit/>
          </a:bodyPr>
          <a:p>
            <a:pPr>
              <a:lnSpc>
                <a:spcPct val="150000"/>
              </a:lnSpc>
            </a:pPr>
            <a:r>
              <a:rPr lang="en-US" altLang="zh-CN" sz="3000"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2.大数据安全的对策</a:t>
            </a:r>
            <a:endParaRPr lang="zh-CN" altLang="zh-CN" sz="3000" dirty="0">
              <a:latin typeface="Calibri" panose="020F0502020204030204" pitchFamily="34" charset="0"/>
              <a:ea typeface="宋体" panose="02010600030101010101" pitchFamily="2" charset="-122"/>
            </a:endParaRPr>
          </a:p>
          <a:p>
            <a:pPr>
              <a:lnSpc>
                <a:spcPct val="150000"/>
              </a:lnSpc>
            </a:pPr>
            <a:r>
              <a:rPr lang="zh-CN" altLang="zh-CN" sz="2800" b="1" dirty="0">
                <a:latin typeface="Calibri" panose="020F0502020204030204" pitchFamily="34" charset="0"/>
                <a:ea typeface="宋体" panose="02010600030101010101" pitchFamily="2" charset="-122"/>
              </a:rPr>
              <a:t>（1）进一步完善大数据安全标准</a:t>
            </a:r>
            <a:endParaRPr lang="zh-CN" altLang="zh-CN"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为应对大数据面临的安全挑战，首先应制定大数据安全相关标准，满足大数据隐私保护、公平交易、风险评估等要求。</a:t>
            </a:r>
            <a:endParaRPr lang="zh-CN" altLang="zh-CN" sz="2800" dirty="0">
              <a:latin typeface="Calibri" panose="020F0502020204030204" pitchFamily="34" charset="0"/>
              <a:ea typeface="宋体" panose="02010600030101010101" pitchFamily="2" charset="-122"/>
            </a:endParaRPr>
          </a:p>
          <a:p>
            <a:pPr>
              <a:lnSpc>
                <a:spcPct val="11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大数据安全标准应包含两个方面内容</a:t>
            </a:r>
            <a:r>
              <a:rPr lang="en-US" altLang="zh-CN" sz="2800" dirty="0">
                <a:latin typeface="Calibri" panose="020F0502020204030204" pitchFamily="34" charset="0"/>
                <a:ea typeface="宋体" panose="02010600030101010101" pitchFamily="2" charset="-122"/>
              </a:rPr>
              <a:t>:</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一是为提高大数据产品和服务的安全可控水平，防范各种数据安全，特别是隐私的安全风险，维护国家安全和公众利益。</a:t>
            </a:r>
            <a:endParaRPr lang="zh-CN" altLang="zh-CN" sz="2800" dirty="0">
              <a:latin typeface="Calibri" panose="020F0502020204030204" pitchFamily="34" charset="0"/>
              <a:ea typeface="宋体" panose="02010600030101010101" pitchFamily="2" charset="-122"/>
            </a:endParaRPr>
          </a:p>
          <a:p>
            <a:pPr>
              <a:lnSpc>
                <a:spcPct val="11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二是建立数据交易与共享相关的数据安全管理办法，加快数据交易安全相关标准的制定工作，保护具有产权特征的数据，在交易过程中，双方（也可能是三方）的合法权益。</a:t>
            </a:r>
            <a:r>
              <a:rPr lang="zh-CN" altLang="en-US" sz="2800" dirty="0">
                <a:latin typeface="Calibri" panose="020F0502020204030204" pitchFamily="34" charset="0"/>
                <a:ea typeface="宋体" panose="02010600030101010101" pitchFamily="2" charset="-122"/>
              </a:rPr>
              <a:t>	</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942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942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94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1477" name="TextBox 2"/>
          <p:cNvSpPr txBox="1"/>
          <p:nvPr/>
        </p:nvSpPr>
        <p:spPr>
          <a:xfrm>
            <a:off x="479425" y="981075"/>
            <a:ext cx="11137265" cy="5223510"/>
          </a:xfrm>
          <a:prstGeom prst="rect">
            <a:avLst/>
          </a:prstGeom>
          <a:noFill/>
          <a:ln w="9525">
            <a:noFill/>
          </a:ln>
        </p:spPr>
        <p:txBody>
          <a:bodyPr wrap="square" anchor="t" anchorCtr="0">
            <a:spAutoFit/>
          </a:bodyPr>
          <a:p>
            <a:pPr>
              <a:lnSpc>
                <a:spcPct val="120000"/>
              </a:lnSpc>
            </a:pPr>
            <a:r>
              <a:rPr lang="en-US" altLang="zh-CN"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2.大数据安全的对策</a:t>
            </a:r>
            <a:endParaRPr lang="zh-CN" altLang="zh-CN" dirty="0">
              <a:latin typeface="Calibri" panose="020F0502020204030204" pitchFamily="34" charset="0"/>
              <a:ea typeface="宋体" panose="02010600030101010101" pitchFamily="2" charset="-122"/>
            </a:endParaRPr>
          </a:p>
          <a:p>
            <a:pPr>
              <a:lnSpc>
                <a:spcPct val="120000"/>
              </a:lnSpc>
            </a:pPr>
            <a:r>
              <a:rPr lang="zh-CN" altLang="zh-CN" sz="2800" dirty="0">
                <a:latin typeface="Calibri" panose="020F0502020204030204" pitchFamily="34" charset="0"/>
                <a:ea typeface="宋体" panose="02010600030101010101" pitchFamily="2" charset="-122"/>
              </a:rPr>
              <a:t>（2）强化大数据核心技术</a:t>
            </a:r>
            <a:endParaRPr lang="zh-CN" altLang="zh-CN" sz="2800" dirty="0">
              <a:latin typeface="Calibri" panose="020F0502020204030204" pitchFamily="34" charset="0"/>
              <a:ea typeface="宋体" panose="02010600030101010101" pitchFamily="2" charset="-122"/>
            </a:endParaRPr>
          </a:p>
          <a:p>
            <a:pPr>
              <a:lnSpc>
                <a:spcPct val="120000"/>
              </a:lnSpc>
            </a:pPr>
            <a:r>
              <a:rPr lang="en-US" altLang="zh-CN"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目前，我国的一些大数据核心技术还存在受制于人的问题，例如，在近几年的贸易战中，芯片产品受制于人，给我国某些高科技产业带来不小的损失。建议加大政策扶持力度，鼓励和扶助国内电子产品厂商的研发投入，并鼓励国内企业的产品优先采用国产软/硬件，建立自主可控信息技术产业生态体系。</a:t>
            </a:r>
            <a:endParaRPr lang="zh-CN" altLang="zh-CN" dirty="0">
              <a:latin typeface="Calibri" panose="020F0502020204030204" pitchFamily="34" charset="0"/>
              <a:ea typeface="宋体" panose="02010600030101010101" pitchFamily="2" charset="-122"/>
            </a:endParaRPr>
          </a:p>
          <a:p>
            <a:pPr algn="l">
              <a:lnSpc>
                <a:spcPct val="120000"/>
              </a:lnSpc>
              <a:buClrTx/>
              <a:buSzTx/>
              <a:buFontTx/>
            </a:pPr>
            <a:r>
              <a:rPr lang="zh-CN" altLang="zh-CN" sz="2800" dirty="0">
                <a:latin typeface="Calibri" panose="020F0502020204030204" pitchFamily="34" charset="0"/>
                <a:ea typeface="宋体" panose="02010600030101010101" pitchFamily="2" charset="-122"/>
              </a:rPr>
              <a:t>（3）推进大数据安全人才培养</a:t>
            </a:r>
            <a:endParaRPr lang="zh-CN" altLang="zh-CN" sz="2800" dirty="0">
              <a:latin typeface="Calibri" panose="020F0502020204030204" pitchFamily="34" charset="0"/>
              <a:ea typeface="宋体" panose="02010600030101010101" pitchFamily="2" charset="-122"/>
            </a:endParaRPr>
          </a:p>
          <a:p>
            <a:pPr>
              <a:lnSpc>
                <a:spcPct val="120000"/>
              </a:lnSpc>
            </a:pPr>
            <a:r>
              <a:rPr lang="en-US" altLang="zh-CN" sz="2000" dirty="0">
                <a:latin typeface="Calibri" panose="020F0502020204030204" pitchFamily="34" charset="0"/>
                <a:ea typeface="宋体" panose="02010600030101010101" pitchFamily="2" charset="-122"/>
              </a:rPr>
              <a:t>    </a:t>
            </a:r>
            <a:r>
              <a:rPr lang="zh-CN" altLang="zh-CN" b="1" dirty="0">
                <a:latin typeface="Calibri" panose="020F0502020204030204" pitchFamily="34" charset="0"/>
                <a:ea typeface="宋体" panose="02010600030101010101" pitchFamily="2" charset="-122"/>
              </a:rPr>
              <a:t>目前，我国大数据安全产业研发能力尚不足，大数据安全人才稀缺。鼓励、扶持高校建设大数据安全相关专业，提高人才培养的速度和质量。同时，确立行业培训标准，促进大数据安全人才的认证和培养的专业性，建立公平的优秀人才选拔机制，促进大数据安全产业的健康发展。</a:t>
            </a:r>
            <a:endParaRPr lang="zh-CN"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147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147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3525" name="TextBox 2"/>
          <p:cNvSpPr txBox="1"/>
          <p:nvPr/>
        </p:nvSpPr>
        <p:spPr>
          <a:xfrm>
            <a:off x="695960" y="981075"/>
            <a:ext cx="10911840" cy="5646420"/>
          </a:xfrm>
          <a:prstGeom prst="rect">
            <a:avLst/>
          </a:prstGeom>
          <a:noFill/>
          <a:ln w="9525">
            <a:noFill/>
          </a:ln>
        </p:spPr>
        <p:txBody>
          <a:bodyPr wrap="square" anchor="t" anchorCtr="0">
            <a:spAutoFit/>
          </a:bodyPr>
          <a:p>
            <a:pPr>
              <a:lnSpc>
                <a:spcPct val="140000"/>
              </a:lnSpc>
            </a:pPr>
            <a:r>
              <a:rPr lang="en-US" altLang="zh-CN" sz="2800"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3.加强信息法律体系的构建</a:t>
            </a:r>
            <a:endParaRPr lang="zh-CN" altLang="zh-CN" dirty="0">
              <a:latin typeface="Calibri" panose="020F0502020204030204" pitchFamily="34" charset="0"/>
              <a:ea typeface="宋体" panose="02010600030101010101" pitchFamily="2" charset="-122"/>
            </a:endParaRPr>
          </a:p>
          <a:p>
            <a:pPr>
              <a:lnSpc>
                <a:spcPct val="14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在大数据行业内同样存在产权、交易、价格、欺诈等问题，所以，大数据时代的信息法律体系应至少包括以下五个部分内容。</a:t>
            </a:r>
            <a:endParaRPr lang="zh-CN" altLang="zh-CN" sz="2800" dirty="0">
              <a:latin typeface="Calibri" panose="020F0502020204030204" pitchFamily="34" charset="0"/>
              <a:ea typeface="宋体" panose="02010600030101010101" pitchFamily="2" charset="-122"/>
            </a:endParaRPr>
          </a:p>
          <a:p>
            <a:pPr>
              <a:lnSpc>
                <a:spcPct val="140000"/>
              </a:lnSpc>
            </a:pPr>
            <a:r>
              <a:rPr lang="zh-CN" altLang="zh-CN" sz="2800" b="1" dirty="0">
                <a:latin typeface="Calibri" panose="020F0502020204030204" pitchFamily="34" charset="0"/>
                <a:ea typeface="宋体" panose="02010600030101010101" pitchFamily="2" charset="-122"/>
              </a:rPr>
              <a:t>（1）大数据时代的信息基本法</a:t>
            </a:r>
            <a:endParaRPr lang="zh-CN" altLang="zh-CN" sz="2800" b="1" dirty="0">
              <a:latin typeface="Calibri" panose="020F0502020204030204" pitchFamily="34" charset="0"/>
              <a:ea typeface="宋体" panose="02010600030101010101" pitchFamily="2" charset="-122"/>
            </a:endParaRPr>
          </a:p>
          <a:p>
            <a:pPr>
              <a:lnSpc>
                <a:spcPct val="12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为大数据产业持续、有序的发展，首先应根据大数据的特征，制定以信息产权为基点的基本法。信息基本法有利于更大程度地发挥法律导向功能，是最高层次的信息法。该基本法应导向性规定信息法律体系的构建理念、立法环境、立法原则、法律关系与框架特征等基本原则，是信息立法的基本准则，它对整个信息法规体系的构造、修改和补充起指导作用。</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352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352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5573" name="TextBox 2"/>
          <p:cNvSpPr txBox="1"/>
          <p:nvPr/>
        </p:nvSpPr>
        <p:spPr>
          <a:xfrm>
            <a:off x="551815" y="981075"/>
            <a:ext cx="11104880" cy="5655310"/>
          </a:xfrm>
          <a:prstGeom prst="rect">
            <a:avLst/>
          </a:prstGeom>
          <a:noFill/>
          <a:ln w="9525">
            <a:noFill/>
          </a:ln>
        </p:spPr>
        <p:txBody>
          <a:bodyPr wrap="square" anchor="t" anchorCtr="0">
            <a:spAutoFit/>
          </a:bodyPr>
          <a:p>
            <a:pPr>
              <a:lnSpc>
                <a:spcPct val="160000"/>
              </a:lnSpc>
            </a:pPr>
            <a:r>
              <a:rPr lang="en-US" altLang="zh-CN" sz="2800"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3.加强信息法律体系的构建</a:t>
            </a:r>
            <a:endParaRPr lang="zh-CN" altLang="zh-CN" dirty="0">
              <a:latin typeface="Calibri" panose="020F0502020204030204" pitchFamily="34" charset="0"/>
              <a:ea typeface="宋体" panose="02010600030101010101" pitchFamily="2" charset="-122"/>
            </a:endParaRPr>
          </a:p>
          <a:p>
            <a:pPr>
              <a:lnSpc>
                <a:spcPct val="160000"/>
              </a:lnSpc>
            </a:pPr>
            <a:r>
              <a:rPr lang="en-US" altLang="zh-CN" dirty="0">
                <a:latin typeface="Calibri" panose="020F0502020204030204" pitchFamily="34" charset="0"/>
                <a:ea typeface="宋体" panose="02010600030101010101" pitchFamily="2" charset="-122"/>
              </a:rPr>
              <a:t> </a:t>
            </a:r>
            <a:r>
              <a:rPr lang="zh-CN" altLang="zh-CN" sz="2800" b="1" dirty="0">
                <a:latin typeface="Calibri" panose="020F0502020204030204" pitchFamily="34" charset="0"/>
                <a:ea typeface="宋体" panose="02010600030101010101" pitchFamily="2" charset="-122"/>
              </a:rPr>
              <a:t>（2）大数据时代的信息产权法律制度</a:t>
            </a:r>
            <a:endParaRPr lang="zh-CN" altLang="zh-CN" dirty="0">
              <a:latin typeface="Calibri" panose="020F0502020204030204" pitchFamily="34" charset="0"/>
              <a:ea typeface="宋体" panose="02010600030101010101" pitchFamily="2" charset="-122"/>
            </a:endParaRPr>
          </a:p>
          <a:p>
            <a:pPr>
              <a:lnSpc>
                <a:spcPct val="160000"/>
              </a:lnSpc>
            </a:pPr>
            <a:r>
              <a:rPr lang="en-US" altLang="zh-CN"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由于信息具有价值、效益、排他性，所以，信息产权应予以保护。一般认为“信息产权”是“知识产权”的一部分，是信息权利体系中的基础性权利，也是信息法律体系构建的起点与基石，清晰的产权归属是大数据交易的前提与基础。</a:t>
            </a:r>
            <a:endParaRPr lang="zh-CN" altLang="zh-CN" sz="2800" dirty="0">
              <a:latin typeface="Calibri" panose="020F0502020204030204" pitchFamily="34" charset="0"/>
              <a:ea typeface="宋体" panose="02010600030101010101" pitchFamily="2" charset="-122"/>
            </a:endParaRPr>
          </a:p>
          <a:p>
            <a:pPr>
              <a:lnSpc>
                <a:spcPct val="16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信息产权法律制度应包括：大数据所有权的确认、价值的评估以及交易的定价机制等问题的解决方案及法律依据。</a:t>
            </a:r>
            <a:r>
              <a:rPr lang="en-US" altLang="zh-CN" dirty="0">
                <a:latin typeface="Calibri" panose="020F0502020204030204" pitchFamily="34" charset="0"/>
                <a:ea typeface="宋体" panose="02010600030101010101" pitchFamily="2" charset="-122"/>
              </a:rPr>
              <a:t> </a:t>
            </a:r>
            <a:endParaRPr lang="zh-CN" altLang="zh-CN"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557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5573" name="TextBox 2"/>
          <p:cNvSpPr txBox="1"/>
          <p:nvPr/>
        </p:nvSpPr>
        <p:spPr>
          <a:xfrm>
            <a:off x="551815" y="981075"/>
            <a:ext cx="11104880" cy="5729605"/>
          </a:xfrm>
          <a:prstGeom prst="rect">
            <a:avLst/>
          </a:prstGeom>
          <a:noFill/>
          <a:ln w="9525">
            <a:noFill/>
          </a:ln>
        </p:spPr>
        <p:txBody>
          <a:bodyPr wrap="square" anchor="t" anchorCtr="0">
            <a:spAutoFit/>
          </a:bodyPr>
          <a:p>
            <a:pPr>
              <a:lnSpc>
                <a:spcPct val="130000"/>
              </a:lnSpc>
            </a:pPr>
            <a:r>
              <a:rPr lang="en-US" altLang="zh-CN" sz="2800"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3.加强信息法律体系的构建</a:t>
            </a:r>
            <a:endParaRPr lang="zh-CN" altLang="zh-CN" dirty="0">
              <a:latin typeface="Calibri" panose="020F0502020204030204" pitchFamily="34" charset="0"/>
              <a:ea typeface="宋体" panose="02010600030101010101" pitchFamily="2" charset="-122"/>
            </a:endParaRPr>
          </a:p>
          <a:p>
            <a:pPr>
              <a:lnSpc>
                <a:spcPct val="130000"/>
              </a:lnSpc>
            </a:pPr>
            <a:r>
              <a:rPr lang="en-US" altLang="zh-CN" dirty="0">
                <a:latin typeface="Calibri" panose="020F0502020204030204" pitchFamily="34" charset="0"/>
                <a:ea typeface="宋体" panose="02010600030101010101" pitchFamily="2" charset="-122"/>
              </a:rPr>
              <a:t> </a:t>
            </a:r>
            <a:r>
              <a:rPr lang="zh-CN" altLang="zh-CN" sz="2800" b="1" dirty="0">
                <a:latin typeface="Calibri" panose="020F0502020204030204" pitchFamily="34" charset="0"/>
                <a:ea typeface="宋体" panose="02010600030101010101" pitchFamily="2" charset="-122"/>
              </a:rPr>
              <a:t>（3）大数据时代的信息开放与共享法律制度</a:t>
            </a:r>
            <a:endParaRPr lang="zh-CN" altLang="zh-CN" sz="2800" b="1" dirty="0">
              <a:latin typeface="Calibri" panose="020F0502020204030204" pitchFamily="34" charset="0"/>
              <a:ea typeface="宋体" panose="02010600030101010101" pitchFamily="2" charset="-122"/>
            </a:endParaRPr>
          </a:p>
          <a:p>
            <a:pPr>
              <a:lnSpc>
                <a:spcPct val="13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大数据时代加速了“信息爆炸”，政府在履行职责过程中，产生了海量的数据和信息。</a:t>
            </a:r>
            <a:r>
              <a:rPr lang="zh-CN" altLang="zh-CN" sz="2800" dirty="0">
                <a:latin typeface="Calibri" panose="020F0502020204030204" pitchFamily="34" charset="0"/>
                <a:ea typeface="宋体" panose="02010600030101010101" pitchFamily="2" charset="-122"/>
              </a:rPr>
              <a:t>在各种数据信息流中，有的涉密，有的非涉密。</a:t>
            </a:r>
            <a:endParaRPr lang="zh-CN" altLang="zh-CN" sz="2800" dirty="0">
              <a:latin typeface="Calibri" panose="020F0502020204030204" pitchFamily="34" charset="0"/>
              <a:ea typeface="宋体" panose="02010600030101010101" pitchFamily="2" charset="-122"/>
            </a:endParaRPr>
          </a:p>
          <a:p>
            <a:pPr>
              <a:lnSpc>
                <a:spcPct val="13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政府部门应加大力度，将非涉密数据免费向社会开放，以</a:t>
            </a:r>
            <a:r>
              <a:rPr lang="zh-CN" altLang="zh-CN" sz="2800" dirty="0">
                <a:latin typeface="Calibri" panose="020F0502020204030204" pitchFamily="34" charset="0"/>
                <a:ea typeface="宋体" panose="02010600030101010101" pitchFamily="2" charset="-122"/>
              </a:rPr>
              <a:t>利于数据信息互联互通，鼓励企业和个人对这些数据进行开发利用和价值再造,促进“数据驱动”经济社会发展，创造出更大的经济社会价值和公共利益。</a:t>
            </a:r>
            <a:endParaRPr lang="zh-CN" altLang="zh-CN" sz="2800" dirty="0">
              <a:latin typeface="Calibri" panose="020F0502020204030204" pitchFamily="34" charset="0"/>
              <a:ea typeface="宋体" panose="02010600030101010101" pitchFamily="2" charset="-122"/>
            </a:endParaRPr>
          </a:p>
          <a:p>
            <a:pPr>
              <a:lnSpc>
                <a:spcPct val="13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同时，也应加大力度对涉密数据的保护，对泄密者进行法律和经济层面的制裁。</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557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557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7621" name="TextBox 2"/>
          <p:cNvSpPr txBox="1"/>
          <p:nvPr/>
        </p:nvSpPr>
        <p:spPr>
          <a:xfrm>
            <a:off x="551815" y="1105218"/>
            <a:ext cx="10437813" cy="5487670"/>
          </a:xfrm>
          <a:prstGeom prst="rect">
            <a:avLst/>
          </a:prstGeom>
          <a:noFill/>
          <a:ln w="9525">
            <a:noFill/>
          </a:ln>
        </p:spPr>
        <p:txBody>
          <a:bodyPr anchor="t" anchorCtr="0">
            <a:spAutoFit/>
          </a:bodyPr>
          <a:p>
            <a:r>
              <a:rPr lang="en-US" altLang="zh-CN"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3.加强信息法律体系的构建</a:t>
            </a:r>
            <a:endParaRPr lang="zh-CN" altLang="zh-CN" dirty="0">
              <a:latin typeface="Calibri" panose="020F0502020204030204" pitchFamily="34" charset="0"/>
              <a:ea typeface="宋体" panose="02010600030101010101" pitchFamily="2" charset="-122"/>
            </a:endParaRPr>
          </a:p>
          <a:p>
            <a:r>
              <a:rPr lang="en-US" altLang="zh-CN" dirty="0">
                <a:latin typeface="Calibri" panose="020F0502020204030204" pitchFamily="34" charset="0"/>
                <a:ea typeface="宋体" panose="02010600030101010101" pitchFamily="2" charset="-122"/>
              </a:rPr>
              <a:t>    </a:t>
            </a:r>
            <a:r>
              <a:rPr lang="zh-CN" altLang="zh-CN" sz="2800" b="1" dirty="0">
                <a:latin typeface="Calibri" panose="020F0502020204030204" pitchFamily="34" charset="0"/>
                <a:ea typeface="宋体" panose="02010600030101010101" pitchFamily="2" charset="-122"/>
              </a:rPr>
              <a:t>（4）大数据时代的信息交易法律制度</a:t>
            </a:r>
            <a:endParaRPr lang="zh-CN" altLang="zh-CN" sz="2800" b="1" dirty="0">
              <a:latin typeface="Calibri" panose="020F0502020204030204" pitchFamily="34" charset="0"/>
              <a:ea typeface="宋体" panose="02010600030101010101" pitchFamily="2" charset="-122"/>
            </a:endParaRPr>
          </a:p>
          <a:p>
            <a:pPr>
              <a:lnSpc>
                <a:spcPct val="120000"/>
              </a:lnSpc>
            </a:pPr>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由于</a:t>
            </a:r>
            <a:r>
              <a:rPr lang="zh-CN" altLang="zh-CN" sz="2800" dirty="0">
                <a:latin typeface="Calibri" panose="020F0502020204030204" pitchFamily="34" charset="0"/>
                <a:ea typeface="宋体" panose="02010600030101010101" pitchFamily="2" charset="-122"/>
              </a:rPr>
              <a:t>网络信息既具有共享性，又具有排他性与竞争性，会为企业或个人带来经济效益，消费者（用户）需要付费才可以获取、消费这类信息产品。</a:t>
            </a:r>
            <a:endParaRPr lang="zh-CN" altLang="zh-CN" sz="2800" dirty="0">
              <a:latin typeface="Calibri" panose="020F0502020204030204" pitchFamily="34" charset="0"/>
              <a:ea typeface="宋体" panose="02010600030101010101" pitchFamily="2" charset="-122"/>
            </a:endParaRPr>
          </a:p>
          <a:p>
            <a:pPr>
              <a:lnSpc>
                <a:spcPct val="12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这将导致消费者和信息产品的提供者之间产生纠纷，信息产品提供者之间存在激烈竞争。</a:t>
            </a:r>
            <a:endParaRPr lang="zh-CN" altLang="zh-CN" sz="2800" dirty="0">
              <a:latin typeface="Calibri" panose="020F0502020204030204" pitchFamily="34" charset="0"/>
              <a:ea typeface="宋体" panose="02010600030101010101" pitchFamily="2" charset="-122"/>
            </a:endParaRPr>
          </a:p>
          <a:p>
            <a:pPr>
              <a:lnSpc>
                <a:spcPct val="12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因此，各级政府需要充分发挥市场机制的作用，制订合理的价格体系，维护消费者和信息产品提供者的权益，为信息产品交易市场提供法律层面的保障，做到有法可依。</a:t>
            </a:r>
            <a:endParaRPr lang="zh-CN" altLang="zh-CN" sz="2000" dirty="0">
              <a:latin typeface="Calibri" panose="020F0502020204030204" pitchFamily="34" charset="0"/>
              <a:ea typeface="宋体" panose="02010600030101010101" pitchFamily="2" charset="-122"/>
            </a:endParaRPr>
          </a:p>
          <a:p>
            <a:r>
              <a:rPr lang="en-US" altLang="zh-CN" dirty="0">
                <a:latin typeface="Calibri" panose="020F0502020204030204" pitchFamily="34" charset="0"/>
                <a:ea typeface="宋体" panose="02010600030101010101" pitchFamily="2" charset="-122"/>
              </a:rPr>
              <a:t>   </a:t>
            </a:r>
            <a:endParaRPr lang="zh-CN" altLang="zh-CN" sz="20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762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76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7621" name="TextBox 2"/>
          <p:cNvSpPr txBox="1"/>
          <p:nvPr/>
        </p:nvSpPr>
        <p:spPr>
          <a:xfrm>
            <a:off x="551815" y="1105218"/>
            <a:ext cx="10437813" cy="5337810"/>
          </a:xfrm>
          <a:prstGeom prst="rect">
            <a:avLst/>
          </a:prstGeom>
          <a:noFill/>
          <a:ln w="9525">
            <a:noFill/>
          </a:ln>
        </p:spPr>
        <p:txBody>
          <a:bodyPr anchor="t" anchorCtr="0">
            <a:spAutoFit/>
          </a:bodyPr>
          <a:p>
            <a:pPr>
              <a:lnSpc>
                <a:spcPct val="110000"/>
              </a:lnSpc>
            </a:pPr>
            <a:r>
              <a:rPr lang="en-US" altLang="zh-CN"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zh-CN" sz="3000" b="1" dirty="0">
                <a:latin typeface="Calibri" panose="020F0502020204030204" pitchFamily="34" charset="0"/>
                <a:ea typeface="宋体" panose="02010600030101010101" pitchFamily="2" charset="-122"/>
              </a:rPr>
              <a:t>3.加强信息法律体系的构建</a:t>
            </a:r>
            <a:endParaRPr lang="zh-CN" altLang="zh-CN" dirty="0">
              <a:latin typeface="Calibri" panose="020F0502020204030204" pitchFamily="34" charset="0"/>
              <a:ea typeface="宋体" panose="02010600030101010101" pitchFamily="2" charset="-122"/>
            </a:endParaRPr>
          </a:p>
          <a:p>
            <a:pPr>
              <a:lnSpc>
                <a:spcPct val="110000"/>
              </a:lnSpc>
            </a:pPr>
            <a:r>
              <a:rPr lang="en-US" altLang="zh-CN" sz="2800" b="1" dirty="0">
                <a:latin typeface="Calibri" panose="020F0502020204030204" pitchFamily="34" charset="0"/>
                <a:ea typeface="宋体" panose="02010600030101010101" pitchFamily="2" charset="-122"/>
              </a:rPr>
              <a:t>   </a:t>
            </a:r>
            <a:r>
              <a:rPr lang="zh-CN" altLang="zh-CN" sz="2800" b="1" dirty="0">
                <a:latin typeface="Calibri" panose="020F0502020204030204" pitchFamily="34" charset="0"/>
                <a:ea typeface="宋体" panose="02010600030101010101" pitchFamily="2" charset="-122"/>
              </a:rPr>
              <a:t>（5）大数据时代的信息安全法律制度</a:t>
            </a:r>
            <a:endParaRPr lang="zh-CN" altLang="zh-CN" sz="2800" b="1"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2016年11月7日颁布的《中华人民共和国网络安全法》，是为保障网络安全，维护网络空间主权和国家安全、社会公共利益，保护公民、法人和其他组织的合法权益，促进经济社会信息化健康发展而制定的法律。</a:t>
            </a:r>
            <a:endParaRPr lang="zh-CN" altLang="zh-CN" sz="2800" dirty="0">
              <a:latin typeface="Calibri" panose="020F0502020204030204" pitchFamily="34" charset="0"/>
              <a:ea typeface="宋体" panose="02010600030101010101" pitchFamily="2" charset="-122"/>
            </a:endParaRPr>
          </a:p>
          <a:p>
            <a:pPr>
              <a:lnSpc>
                <a:spcPct val="110000"/>
              </a:lnSpc>
            </a:pPr>
            <a:r>
              <a:rPr lang="zh-CN" altLang="zh-CN"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2017年4月8日，全国信息安全标准化技术委员会正式发布了《大数据安全标准化白皮书》，重点介绍了国内外的大数据安全方面的政策法规及标准化的现状，重点分析了我们面临的关于大数据安全的安全挑战与风险；同时，此白皮书还制定出了大数据安全的标准化体系框架。</a:t>
            </a:r>
            <a:endParaRPr lang="zh-CN"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76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06180" name="TextBox 1"/>
          <p:cNvSpPr txBox="1"/>
          <p:nvPr/>
        </p:nvSpPr>
        <p:spPr>
          <a:xfrm>
            <a:off x="855663" y="1066800"/>
            <a:ext cx="5554662" cy="645160"/>
          </a:xfrm>
          <a:prstGeom prst="rect">
            <a:avLst/>
          </a:prstGeom>
          <a:noFill/>
          <a:ln w="9525">
            <a:noFill/>
          </a:ln>
        </p:spPr>
        <p:txBody>
          <a:bodyPr anchor="t" anchorCtr="0">
            <a:spAutoFit/>
          </a:bodyPr>
          <a:p>
            <a:r>
              <a:rPr lang="en-US" altLang="zh-CN" sz="3600" b="1" dirty="0">
                <a:latin typeface="Calibri" panose="020F0502020204030204" pitchFamily="34" charset="0"/>
                <a:ea typeface="宋体" panose="02010600030101010101" pitchFamily="2" charset="-122"/>
              </a:rPr>
              <a:t>1.5</a:t>
            </a:r>
            <a:r>
              <a:rPr lang="zh-CN" altLang="zh-CN" sz="3600" b="1" dirty="0">
                <a:latin typeface="Calibri" panose="020F0502020204030204" pitchFamily="34" charset="0"/>
                <a:ea typeface="宋体" panose="02010600030101010101" pitchFamily="2" charset="-122"/>
              </a:rPr>
              <a:t> 大数据战略及行业法规</a:t>
            </a:r>
            <a:endParaRPr lang="zh-CN" altLang="zh-CN" sz="3600" b="1" dirty="0">
              <a:latin typeface="Calibri" panose="020F0502020204030204" pitchFamily="34" charset="0"/>
              <a:ea typeface="宋体" panose="02010600030101010101" pitchFamily="2" charset="-122"/>
            </a:endParaRPr>
          </a:p>
        </p:txBody>
      </p:sp>
      <p:sp>
        <p:nvSpPr>
          <p:cNvPr id="306181" name="TextBox 2"/>
          <p:cNvSpPr txBox="1"/>
          <p:nvPr/>
        </p:nvSpPr>
        <p:spPr>
          <a:xfrm>
            <a:off x="931863" y="1593850"/>
            <a:ext cx="10061575" cy="5452110"/>
          </a:xfrm>
          <a:prstGeom prst="rect">
            <a:avLst/>
          </a:prstGeom>
          <a:noFill/>
          <a:ln w="9525">
            <a:noFill/>
          </a:ln>
        </p:spPr>
        <p:txBody>
          <a:bodyPr anchor="t" anchorCtr="0">
            <a:spAutoFit/>
          </a:bodyPr>
          <a:p>
            <a:pPr>
              <a:lnSpc>
                <a:spcPct val="120000"/>
              </a:lnSpc>
            </a:pPr>
            <a:r>
              <a:rPr lang="en-US" altLang="zh-CN" sz="2800" dirty="0">
                <a:latin typeface="Calibri" panose="020F0502020204030204" pitchFamily="34" charset="0"/>
                <a:ea typeface="宋体" panose="02010600030101010101" pitchFamily="2" charset="-122"/>
              </a:rPr>
              <a:t> </a:t>
            </a:r>
            <a:r>
              <a:rPr lang="zh-CN" altLang="en-US" sz="3200" dirty="0">
                <a:latin typeface="Calibri" panose="020F0502020204030204" pitchFamily="34" charset="0"/>
                <a:ea typeface="宋体" panose="02010600030101010101" pitchFamily="2" charset="-122"/>
              </a:rPr>
              <a:t>1.4.1 大数据战略</a:t>
            </a:r>
            <a:endParaRPr lang="zh-CN" altLang="en-US" sz="2800" dirty="0">
              <a:latin typeface="Calibri" panose="020F0502020204030204" pitchFamily="34" charset="0"/>
              <a:ea typeface="宋体" panose="02010600030101010101" pitchFamily="2" charset="-122"/>
            </a:endParaRPr>
          </a:p>
          <a:p>
            <a:r>
              <a:rPr lang="en-US" altLang="zh-CN" sz="2800" b="1" dirty="0">
                <a:latin typeface="Calibri" panose="020F0502020204030204" pitchFamily="34" charset="0"/>
                <a:ea typeface="宋体" panose="02010600030101010101" pitchFamily="2" charset="-122"/>
              </a:rPr>
              <a:t>   </a:t>
            </a:r>
            <a:r>
              <a:rPr lang="zh-CN" altLang="zh-CN" b="1" dirty="0">
                <a:latin typeface="华文楷体" panose="02010600040101010101" pitchFamily="2" charset="-122"/>
                <a:ea typeface="华文楷体" panose="02010600040101010101" pitchFamily="2" charset="-122"/>
              </a:rPr>
              <a:t> </a:t>
            </a:r>
            <a:r>
              <a:rPr lang="en-US" altLang="zh-CN" b="1" dirty="0">
                <a:latin typeface="华文楷体" panose="02010600040101010101" pitchFamily="2" charset="-122"/>
                <a:ea typeface="华文楷体" panose="02010600040101010101" pitchFamily="2" charset="-122"/>
              </a:rPr>
              <a:t> </a:t>
            </a:r>
            <a:r>
              <a:rPr lang="zh-CN" altLang="zh-CN" sz="2800" dirty="0">
                <a:latin typeface="+mn-ea"/>
                <a:ea typeface="+mn-ea"/>
              </a:rPr>
              <a:t>各个国家为抢占大数据先机，增强国家在大数据领域的国际领先地位，制定了国家层面的发展战略。其主要目的：一是颁布战略规划进行整体布局；二是注重构建配套政策，为本国大数据发展构筑良好的生态环境。</a:t>
            </a:r>
            <a:endParaRPr lang="zh-CN" altLang="zh-CN" sz="2800" dirty="0">
              <a:latin typeface="+mn-ea"/>
              <a:ea typeface="+mn-ea"/>
            </a:endParaRPr>
          </a:p>
          <a:p>
            <a:r>
              <a:rPr lang="en-US" altLang="zh-CN" sz="3000" b="1" dirty="0">
                <a:latin typeface="Calibri" panose="020F0502020204030204" pitchFamily="34" charset="0"/>
                <a:ea typeface="宋体" panose="02010600030101010101" pitchFamily="2" charset="-122"/>
              </a:rPr>
              <a:t>   </a:t>
            </a:r>
            <a:r>
              <a:rPr lang="zh-CN" altLang="zh-CN" sz="3000" b="1" dirty="0">
                <a:latin typeface="+mn-ea"/>
                <a:ea typeface="+mn-ea"/>
                <a:cs typeface="+mn-ea"/>
              </a:rPr>
              <a:t>1.主要发达国家大数据战略</a:t>
            </a:r>
            <a:endParaRPr lang="zh-CN" altLang="zh-CN" sz="3000" b="1" dirty="0">
              <a:latin typeface="华文楷体" panose="02010600040101010101" pitchFamily="2" charset="-122"/>
              <a:ea typeface="华文楷体" panose="02010600040101010101" pitchFamily="2" charset="-122"/>
            </a:endParaRPr>
          </a:p>
          <a:p>
            <a:r>
              <a:rPr lang="zh-CN" altLang="zh-CN" sz="2800" dirty="0">
                <a:latin typeface="+mn-ea"/>
                <a:ea typeface="+mn-ea"/>
                <a:cs typeface="+mn-ea"/>
              </a:rPr>
              <a:t>（1）美国，2012年3月美国联邦政府推出“大数据研究和发展倡议”，其中对于国家大数据战略的表述如下：“通过收集、处理庞大而复杂的数据信息，从中获得知识和洞见、提升能力，加快科学、工程领域的创新步伐，强化美国国土安全，转变教育和学习模式”。</a:t>
            </a:r>
            <a:endParaRPr lang="zh-CN" altLang="zh-CN" sz="2800" dirty="0">
              <a:latin typeface="+mn-ea"/>
              <a:ea typeface="+mn-ea"/>
              <a:cs typeface="+mn-ea"/>
            </a:endParaRPr>
          </a:p>
          <a:p>
            <a:endParaRPr lang="zh-CN" altLang="zh-CN" sz="2800" dirty="0">
              <a:latin typeface="+mn-ea"/>
              <a:ea typeface="+mn-ea"/>
              <a:cs typeface="+mn-ea"/>
            </a:endParaRPr>
          </a:p>
        </p:txBody>
      </p:sp>
      <p:sp>
        <p:nvSpPr>
          <p:cNvPr id="30618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618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618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06181" name="TextBox 2"/>
          <p:cNvSpPr txBox="1"/>
          <p:nvPr/>
        </p:nvSpPr>
        <p:spPr>
          <a:xfrm>
            <a:off x="983298" y="981075"/>
            <a:ext cx="10061575" cy="5337810"/>
          </a:xfrm>
          <a:prstGeom prst="rect">
            <a:avLst/>
          </a:prstGeom>
          <a:noFill/>
          <a:ln w="9525">
            <a:noFill/>
          </a:ln>
        </p:spPr>
        <p:txBody>
          <a:bodyPr anchor="t" anchorCtr="0">
            <a:spAutoFit/>
          </a:bodyPr>
          <a:p>
            <a:pPr>
              <a:lnSpc>
                <a:spcPct val="11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1.主要发达国家大数据战略</a:t>
            </a:r>
            <a:endParaRPr lang="zh-CN" altLang="zh-CN" sz="2800" b="1" dirty="0">
              <a:latin typeface="华文楷体" panose="02010600040101010101" pitchFamily="2" charset="-122"/>
              <a:ea typeface="华文楷体" panose="02010600040101010101" pitchFamily="2" charset="-122"/>
            </a:endParaRPr>
          </a:p>
          <a:p>
            <a:pPr>
              <a:lnSpc>
                <a:spcPct val="110000"/>
              </a:lnSpc>
            </a:pPr>
            <a:r>
              <a:rPr lang="zh-CN" altLang="zh-CN" sz="2800" dirty="0">
                <a:latin typeface="+mn-ea"/>
                <a:ea typeface="+mn-ea"/>
                <a:cs typeface="+mn-ea"/>
              </a:rPr>
              <a:t>（2）英国，英国政府于2012年发布了新的政府数字化战略，由英国商业创新技能部牵头，成立数据战略委员会。2013年英国政府加大了对大数据领域研究的资金支持，提出总额1.89亿英镑的资助计划，包括建立“开放数据研究所”。</a:t>
            </a:r>
            <a:endParaRPr lang="zh-CN" altLang="zh-CN" sz="2800" dirty="0">
              <a:latin typeface="+mn-ea"/>
              <a:ea typeface="+mn-ea"/>
              <a:cs typeface="+mn-ea"/>
            </a:endParaRPr>
          </a:p>
          <a:p>
            <a:pPr>
              <a:lnSpc>
                <a:spcPct val="110000"/>
              </a:lnSpc>
            </a:pPr>
            <a:r>
              <a:rPr lang="zh-CN" altLang="zh-CN" sz="2800" dirty="0">
                <a:latin typeface="+mn-ea"/>
                <a:ea typeface="+mn-ea"/>
                <a:cs typeface="+mn-ea"/>
                <a:sym typeface="+mn-ea"/>
              </a:rPr>
              <a:t>（3）欧盟，欧盟作为一个政治共同体，在大数据战略的制定和实施上起步较早，远在2010年11月，欧盟通信委员会就向欧洲议会提交了题为“开放数据：创新、增长和透明治理的引擎”的研究报告。该研究报告首先从开放、共享数据的角度出发，着手制定大数据相关战略，于2011年11月被欧盟数字议程采纳，作为“欧盟开放数据战略”部署实施。</a:t>
            </a:r>
            <a:endParaRPr lang="zh-CN" altLang="zh-CN" sz="2800" dirty="0">
              <a:latin typeface="+mn-ea"/>
              <a:ea typeface="+mn-ea"/>
              <a:cs typeface="+mn-ea"/>
            </a:endParaRPr>
          </a:p>
        </p:txBody>
      </p:sp>
      <p:sp>
        <p:nvSpPr>
          <p:cNvPr id="30618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618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2" name="任意多边形 41"/>
          <p:cNvSpPr/>
          <p:nvPr/>
        </p:nvSpPr>
        <p:spPr>
          <a:xfrm>
            <a:off x="6118225" y="155098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74015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482600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654300"/>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191375" y="2798763"/>
            <a:ext cx="3360738" cy="520700"/>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数据迁移相关技术</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6529388" y="3894138"/>
            <a:ext cx="4619625" cy="520700"/>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大数据迁移工具Sqoop</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6786563" y="4973638"/>
            <a:ext cx="4103687" cy="522287"/>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ETL 数据迁移技术</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695450"/>
            <a:ext cx="3360738" cy="520700"/>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大</a:t>
            </a:r>
            <a:r>
              <a:rPr lang="en-US" altLang="en-US" sz="2800" b="1" dirty="0">
                <a:latin typeface="Calibri" panose="020F0502020204030204" pitchFamily="34" charset="0"/>
                <a:ea typeface="宋体" panose="02010600030101010101" pitchFamily="2" charset="-122"/>
              </a:rPr>
              <a:t>数据</a:t>
            </a:r>
            <a:r>
              <a:rPr lang="zh-CN" altLang="en-US" sz="2800" b="1" dirty="0">
                <a:latin typeface="Calibri" panose="020F0502020204030204" pitchFamily="34" charset="0"/>
                <a:ea typeface="宋体" panose="02010600030101010101" pitchFamily="2" charset="-122"/>
              </a:rPr>
              <a:t>迁移基础</a:t>
            </a:r>
            <a:endParaRPr lang="en-US"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55098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654300"/>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74015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82600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22221" name="TextBox 1"/>
          <p:cNvSpPr txBox="1"/>
          <p:nvPr/>
        </p:nvSpPr>
        <p:spPr>
          <a:xfrm>
            <a:off x="576263" y="765175"/>
            <a:ext cx="4727575" cy="706438"/>
          </a:xfrm>
          <a:prstGeom prst="rect">
            <a:avLst/>
          </a:prstGeom>
          <a:noFill/>
          <a:ln w="9525">
            <a:noFill/>
          </a:ln>
        </p:spPr>
        <p:txBody>
          <a:bodyPr anchor="t" anchorCtr="0">
            <a:spAutoFit/>
          </a:bodyPr>
          <a:p>
            <a:r>
              <a:rPr lang="zh-CN" altLang="zh-CN" sz="4000" b="1" dirty="0">
                <a:latin typeface="Calibri" panose="020F0502020204030204" pitchFamily="34" charset="0"/>
                <a:ea typeface="宋体" panose="02010600030101010101" pitchFamily="2" charset="-122"/>
              </a:rPr>
              <a:t>第</a:t>
            </a:r>
            <a:r>
              <a:rPr lang="en-US" altLang="zh-CN" sz="4000" b="1" dirty="0">
                <a:latin typeface="Calibri" panose="020F0502020204030204" pitchFamily="34" charset="0"/>
                <a:ea typeface="宋体" panose="02010600030101010101" pitchFamily="2" charset="-122"/>
              </a:rPr>
              <a:t>4</a:t>
            </a:r>
            <a:r>
              <a:rPr lang="zh-CN" altLang="zh-CN" sz="4000" b="1" dirty="0">
                <a:latin typeface="Calibri" panose="020F0502020204030204" pitchFamily="34" charset="0"/>
                <a:ea typeface="宋体" panose="02010600030101010101" pitchFamily="2" charset="-122"/>
              </a:rPr>
              <a:t>章 大数据迁移</a:t>
            </a:r>
            <a:endParaRPr lang="zh-CN" altLang="zh-CN"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968875" cy="4202113"/>
          </a:xfrm>
          <a:prstGeom prst="rect">
            <a:avLst/>
          </a:prstGeom>
          <a:noFill/>
        </p:spPr>
        <p:txBody>
          <a:bodyPr>
            <a:spAutoFit/>
          </a:bodyPr>
          <a:lstStyle/>
          <a:p>
            <a:pPr marR="0" defTabSz="1219200">
              <a:lnSpc>
                <a:spcPct val="19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9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了解、掌握大数据迁移基础知识；</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9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理解四种基本大数据迁移技术；</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9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了解Sqoop等大数据迁移工具；</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9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熟练应用ETL数据迁移技术。</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1+#ppt_w/2"/>
                                          </p:val>
                                        </p:tav>
                                        <p:tav tm="100000">
                                          <p:val>
                                            <p:strVal val="#ppt_x"/>
                                          </p:val>
                                        </p:tav>
                                      </p:tavLst>
                                    </p:anim>
                                    <p:anim calcmode="lin" valueType="num">
                                      <p:cBhvr>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ppt_x</p:attrName>
                                        </p:attrNameLst>
                                      </p:cBhvr>
                                      <p:tavLst>
                                        <p:tav tm="0">
                                          <p:val>
                                            <p:strVal val="1+#ppt_w/2"/>
                                          </p:val>
                                        </p:tav>
                                        <p:tav tm="100000">
                                          <p:val>
                                            <p:strVal val="#ppt_x"/>
                                          </p:val>
                                        </p:tav>
                                      </p:tavLst>
                                    </p:anim>
                                    <p:anim calcmode="lin" valueType="num">
                                      <p:cBhvr>
                                        <p:cTn id="28" dur="5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ppt_x</p:attrName>
                                        </p:attrNameLst>
                                      </p:cBhvr>
                                      <p:tavLst>
                                        <p:tav tm="0">
                                          <p:val>
                                            <p:strVal val="1+#ppt_w/2"/>
                                          </p:val>
                                        </p:tav>
                                        <p:tav tm="100000">
                                          <p:val>
                                            <p:strVal val="#ppt_x"/>
                                          </p:val>
                                        </p:tav>
                                      </p:tavLst>
                                    </p:anim>
                                    <p:anim calcmode="lin" valueType="num">
                                      <p:cBhvr>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1+#ppt_w/2"/>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1+#ppt_w/2"/>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ppt_x</p:attrName>
                                        </p:attrNameLst>
                                      </p:cBhvr>
                                      <p:tavLst>
                                        <p:tav tm="0">
                                          <p:val>
                                            <p:strVal val="1+#ppt_w/2"/>
                                          </p:val>
                                        </p:tav>
                                        <p:tav tm="100000">
                                          <p:val>
                                            <p:strVal val="#ppt_x"/>
                                          </p:val>
                                        </p:tav>
                                      </p:tavLst>
                                    </p:anim>
                                    <p:anim calcmode="lin" valueType="num">
                                      <p:cBhvr>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9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ppt_x</p:attrName>
                                        </p:attrNameLst>
                                      </p:cBhvr>
                                      <p:tavLst>
                                        <p:tav tm="0">
                                          <p:val>
                                            <p:strVal val="1+#ppt_w/2"/>
                                          </p:val>
                                        </p:tav>
                                        <p:tav tm="100000">
                                          <p:val>
                                            <p:strVal val="#ppt_x"/>
                                          </p:val>
                                        </p:tav>
                                      </p:tavLst>
                                    </p:anim>
                                    <p:anim calcmode="lin" valueType="num">
                                      <p:cBhvr>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9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ppt_x</p:attrName>
                                        </p:attrNameLst>
                                      </p:cBhvr>
                                      <p:tavLst>
                                        <p:tav tm="0">
                                          <p:val>
                                            <p:strVal val="1+#ppt_w/2"/>
                                          </p:val>
                                        </p:tav>
                                        <p:tav tm="100000">
                                          <p:val>
                                            <p:strVal val="#ppt_x"/>
                                          </p:val>
                                        </p:tav>
                                      </p:tavLst>
                                    </p:anim>
                                    <p:anim calcmode="lin" valueType="num">
                                      <p:cBhvr>
                                        <p:cTn id="52"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5" grpId="0" bldLvl="0" animBg="1"/>
      <p:bldP spid="36" grpId="0" bldLvl="0" animBg="1"/>
      <p:bldP spid="37" grpId="0" bldLvl="0" animBg="1"/>
      <p:bldP spid="38"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08229" name="TextBox 2"/>
          <p:cNvSpPr txBox="1"/>
          <p:nvPr/>
        </p:nvSpPr>
        <p:spPr>
          <a:xfrm>
            <a:off x="983298" y="1052513"/>
            <a:ext cx="10061575" cy="5296535"/>
          </a:xfrm>
          <a:prstGeom prst="rect">
            <a:avLst/>
          </a:prstGeom>
          <a:noFill/>
          <a:ln w="9525">
            <a:noFill/>
          </a:ln>
        </p:spPr>
        <p:txBody>
          <a:bodyPr anchor="t" anchorCtr="0">
            <a:spAutoFit/>
          </a:bodyPr>
          <a:p>
            <a:pPr>
              <a:lnSpc>
                <a:spcPct val="12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1.主要发达国家大数据战略</a:t>
            </a:r>
            <a:endParaRPr lang="zh-CN" altLang="zh-CN" sz="2800" b="1" dirty="0">
              <a:latin typeface="华文楷体" panose="02010600040101010101" pitchFamily="2" charset="-122"/>
              <a:ea typeface="华文楷体" panose="02010600040101010101" pitchFamily="2" charset="-122"/>
            </a:endParaRPr>
          </a:p>
          <a:p>
            <a:pPr>
              <a:lnSpc>
                <a:spcPct val="120000"/>
              </a:lnSpc>
            </a:pPr>
            <a:r>
              <a:rPr lang="zh-CN" altLang="zh-CN" sz="2800" dirty="0">
                <a:latin typeface="+mn-ea"/>
                <a:ea typeface="+mn-ea"/>
                <a:cs typeface="+mn-ea"/>
              </a:rPr>
              <a:t>（4）日本，日本总务省于2012年7月发布“活跃ICT日本”新综合战略，不同于欧盟，日本更侧重于以技术革新为主要发展方向，来制定、实施大数据战略，进而实现国民本位的电子政府、加强地区间的互助关系。在应用当中，日本的大数据战略已经发挥了重要作用，ICT技术与大数据信息能力的结合为协助解决抗灾救灾和核电事故等公共问题贡献明显。</a:t>
            </a:r>
            <a:endParaRPr lang="zh-CN" altLang="zh-CN" sz="2800" dirty="0">
              <a:latin typeface="+mn-ea"/>
              <a:ea typeface="+mn-ea"/>
              <a:cs typeface="+mn-ea"/>
            </a:endParaRPr>
          </a:p>
          <a:p>
            <a:pPr>
              <a:lnSpc>
                <a:spcPct val="120000"/>
              </a:lnSpc>
            </a:pPr>
            <a:r>
              <a:rPr lang="en-US" altLang="zh-CN" sz="2800" dirty="0">
                <a:latin typeface="+mn-ea"/>
                <a:ea typeface="+mn-ea"/>
                <a:cs typeface="+mn-ea"/>
              </a:rPr>
              <a:t>    </a:t>
            </a:r>
            <a:r>
              <a:rPr lang="zh-CN" altLang="zh-CN" sz="2800" dirty="0">
                <a:latin typeface="+mn-ea"/>
                <a:ea typeface="+mn-ea"/>
                <a:cs typeface="+mn-ea"/>
              </a:rPr>
              <a:t>虽然各国的大数据战略规划重点并不相同，但在以下三个维度存在着共同点，一是研发支持，二是数据分享，三是战略安全。</a:t>
            </a:r>
            <a:endParaRPr lang="zh-CN" altLang="zh-CN" sz="2800" dirty="0">
              <a:latin typeface="+mn-ea"/>
              <a:ea typeface="+mn-ea"/>
              <a:cs typeface="+mn-ea"/>
            </a:endParaRPr>
          </a:p>
        </p:txBody>
      </p:sp>
      <p:sp>
        <p:nvSpPr>
          <p:cNvPr id="30823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2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0277" name="TextBox 2"/>
          <p:cNvSpPr txBox="1"/>
          <p:nvPr/>
        </p:nvSpPr>
        <p:spPr>
          <a:xfrm>
            <a:off x="335915" y="1052830"/>
            <a:ext cx="5655945" cy="5307965"/>
          </a:xfrm>
          <a:prstGeom prst="rect">
            <a:avLst/>
          </a:prstGeom>
          <a:noFill/>
          <a:ln w="9525">
            <a:noFill/>
          </a:ln>
        </p:spPr>
        <p:txBody>
          <a:bodyPr wrap="square" anchor="t" anchorCtr="0">
            <a:spAutoFit/>
          </a:bodyPr>
          <a:p>
            <a:pPr>
              <a:lnSpc>
                <a:spcPct val="150000"/>
              </a:lnSpc>
            </a:pPr>
            <a:r>
              <a:rPr lang="en-US" altLang="zh-CN" sz="2800"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（1）我国大数据战略的层次体系</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我国整体的大数据战略可以从国家战略规划、地方战略引导、企业战略响应三个层次进行归类总结。</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en-US" altLang="zh-CN" sz="2800" b="1" dirty="0">
                <a:solidFill>
                  <a:srgbClr val="27B3C6"/>
                </a:solidFill>
                <a:latin typeface="华文楷体" panose="02010600040101010101" pitchFamily="2" charset="-122"/>
                <a:ea typeface="华文楷体" panose="02010600040101010101" pitchFamily="2" charset="-122"/>
              </a:rPr>
              <a:t> </a:t>
            </a:r>
            <a:r>
              <a:rPr lang="zh-CN" altLang="zh-CN" sz="2800" b="1" dirty="0">
                <a:solidFill>
                  <a:srgbClr val="FF0000"/>
                </a:solidFill>
                <a:latin typeface="华文楷体" panose="02010600040101010101" pitchFamily="2" charset="-122"/>
                <a:ea typeface="华文楷体" panose="02010600040101010101" pitchFamily="2" charset="-122"/>
              </a:rPr>
              <a:t>①国家层次的大数据战略</a:t>
            </a:r>
            <a:endParaRPr lang="zh-CN" altLang="zh-CN" sz="2800" b="1" dirty="0">
              <a:solidFill>
                <a:srgbClr val="FF0000"/>
              </a:solidFill>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②地方层次的大数据战略</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③企业层次的大数据战略</a:t>
            </a:r>
            <a:endParaRPr lang="zh-CN" altLang="zh-CN" sz="2800" b="1" dirty="0">
              <a:latin typeface="华文楷体" panose="02010600040101010101" pitchFamily="2" charset="-122"/>
              <a:ea typeface="华文楷体" panose="02010600040101010101" pitchFamily="2" charset="-122"/>
            </a:endParaRPr>
          </a:p>
        </p:txBody>
      </p:sp>
      <p:sp>
        <p:nvSpPr>
          <p:cNvPr id="31027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6169025" y="1052830"/>
            <a:ext cx="5514340" cy="5262245"/>
          </a:xfrm>
          <a:prstGeom prst="rect">
            <a:avLst/>
          </a:prstGeom>
          <a:noFill/>
          <a:ln w="9525">
            <a:noFill/>
          </a:ln>
        </p:spPr>
        <p:txBody>
          <a:bodyPr wrap="square" anchor="t" anchorCtr="0">
            <a:spAutoFit/>
          </a:bodyPr>
          <a:p>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我国国家层面的大数据战略提出了建立数据强国的目标，更加注重整体宏观规划和顶层设计。具体的实施策略有：</a:t>
            </a:r>
            <a:endParaRPr lang="zh-CN" altLang="en-US" sz="2800" dirty="0">
              <a:solidFill>
                <a:srgbClr val="FF0000"/>
              </a:solidFill>
              <a:latin typeface="Calibri" panose="020F0502020204030204" pitchFamily="34" charset="0"/>
              <a:ea typeface="宋体" panose="02010600030101010101" pitchFamily="2" charset="-122"/>
            </a:endParaRPr>
          </a:p>
          <a:p>
            <a:pPr marL="457200" indent="-457200">
              <a:buFont typeface="Wingdings" panose="05000000000000000000" charset="0"/>
              <a:buChar char="u"/>
            </a:pPr>
            <a:r>
              <a:rPr lang="zh-CN" altLang="en-US" sz="2800" dirty="0">
                <a:solidFill>
                  <a:srgbClr val="FF0000"/>
                </a:solidFill>
                <a:latin typeface="Calibri" panose="020F0502020204030204" pitchFamily="34" charset="0"/>
                <a:ea typeface="宋体" panose="02010600030101010101" pitchFamily="2" charset="-122"/>
              </a:rPr>
              <a:t>建立健全组织领导机制、加快政府资源开放共享以打通信息壁垒；</a:t>
            </a:r>
            <a:endParaRPr lang="zh-CN" altLang="en-US" sz="2800" dirty="0">
              <a:solidFill>
                <a:srgbClr val="FF0000"/>
              </a:solidFill>
              <a:latin typeface="Calibri" panose="020F0502020204030204" pitchFamily="34" charset="0"/>
              <a:ea typeface="宋体" panose="02010600030101010101" pitchFamily="2" charset="-122"/>
            </a:endParaRPr>
          </a:p>
          <a:p>
            <a:pPr marL="457200" indent="-457200">
              <a:buFont typeface="Wingdings" panose="05000000000000000000" charset="0"/>
              <a:buChar char="u"/>
            </a:pPr>
            <a:r>
              <a:rPr lang="zh-CN" altLang="en-US" sz="2800" dirty="0">
                <a:solidFill>
                  <a:srgbClr val="FF0000"/>
                </a:solidFill>
                <a:latin typeface="Calibri" panose="020F0502020204030204" pitchFamily="34" charset="0"/>
                <a:ea typeface="宋体" panose="02010600030101010101" pitchFamily="2" charset="-122"/>
              </a:rPr>
              <a:t>建立完善大数据法制体系、推动大数据技术产业创新发展和核心关键技术突破；</a:t>
            </a:r>
            <a:endParaRPr lang="zh-CN" altLang="en-US" sz="2800" dirty="0">
              <a:solidFill>
                <a:srgbClr val="FF0000"/>
              </a:solidFill>
              <a:latin typeface="Calibri" panose="020F0502020204030204" pitchFamily="34" charset="0"/>
              <a:ea typeface="宋体" panose="02010600030101010101" pitchFamily="2" charset="-122"/>
            </a:endParaRPr>
          </a:p>
          <a:p>
            <a:pPr marL="457200" indent="-457200">
              <a:buFont typeface="Wingdings" panose="05000000000000000000" charset="0"/>
              <a:buChar char="u"/>
            </a:pPr>
            <a:r>
              <a:rPr lang="zh-CN" altLang="en-US" sz="2800" dirty="0">
                <a:solidFill>
                  <a:srgbClr val="FF0000"/>
                </a:solidFill>
                <a:latin typeface="Calibri" panose="020F0502020204030204" pitchFamily="34" charset="0"/>
                <a:ea typeface="宋体" panose="02010600030101010101" pitchFamily="2" charset="-122"/>
              </a:rPr>
              <a:t>加强数据安全风险防范、加大高水平大数据人才培养等方面。</a:t>
            </a:r>
            <a:endParaRPr lang="zh-CN" altLang="en-US" sz="2800" dirty="0">
              <a:solidFill>
                <a:srgbClr val="FF0000"/>
              </a:solidFill>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0277" name="TextBox 2"/>
          <p:cNvSpPr txBox="1"/>
          <p:nvPr/>
        </p:nvSpPr>
        <p:spPr>
          <a:xfrm>
            <a:off x="335915" y="1052830"/>
            <a:ext cx="5655945" cy="5307965"/>
          </a:xfrm>
          <a:prstGeom prst="rect">
            <a:avLst/>
          </a:prstGeom>
          <a:noFill/>
          <a:ln w="9525">
            <a:noFill/>
          </a:ln>
        </p:spPr>
        <p:txBody>
          <a:bodyPr wrap="square" anchor="t" anchorCtr="0">
            <a:spAutoFit/>
          </a:bodyPr>
          <a:p>
            <a:pPr>
              <a:lnSpc>
                <a:spcPct val="150000"/>
              </a:lnSpc>
            </a:pPr>
            <a:r>
              <a:rPr lang="en-US" altLang="zh-CN" sz="2800"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（1）我国大数据战略的层次体系</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我国整体的大数据战略可以从国家战略规划、地方战略引导、企业战略响应三个层次进行归类总结。</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en-US" altLang="zh-CN" sz="2800" b="1" dirty="0">
                <a:solidFill>
                  <a:srgbClr val="27B3C6"/>
                </a:solidFill>
                <a:latin typeface="华文楷体" panose="02010600040101010101" pitchFamily="2" charset="-122"/>
                <a:ea typeface="华文楷体" panose="02010600040101010101" pitchFamily="2" charset="-122"/>
              </a:rPr>
              <a:t> </a:t>
            </a:r>
            <a:r>
              <a:rPr lang="zh-CN" altLang="zh-CN" sz="2800" b="1" dirty="0">
                <a:solidFill>
                  <a:srgbClr val="FF0000"/>
                </a:solidFill>
                <a:latin typeface="华文楷体" panose="02010600040101010101" pitchFamily="2" charset="-122"/>
                <a:ea typeface="华文楷体" panose="02010600040101010101" pitchFamily="2" charset="-122"/>
              </a:rPr>
              <a:t>①国家层次的大数据战略</a:t>
            </a:r>
            <a:endParaRPr lang="zh-CN" altLang="zh-CN" sz="2800" b="1" dirty="0">
              <a:solidFill>
                <a:srgbClr val="FF0000"/>
              </a:solidFill>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②地方层次的大数据战略</a:t>
            </a:r>
            <a:endParaRPr lang="zh-CN" altLang="zh-CN" sz="2800" b="1" dirty="0">
              <a:latin typeface="华文楷体" panose="02010600040101010101" pitchFamily="2" charset="-122"/>
              <a:ea typeface="华文楷体" panose="02010600040101010101" pitchFamily="2" charset="-122"/>
            </a:endParaRPr>
          </a:p>
          <a:p>
            <a:pPr>
              <a:lnSpc>
                <a:spcPct val="15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③企业层次的大数据战略</a:t>
            </a:r>
            <a:endParaRPr lang="zh-CN" altLang="zh-CN" sz="2800" b="1" dirty="0">
              <a:latin typeface="华文楷体" panose="02010600040101010101" pitchFamily="2" charset="-122"/>
              <a:ea typeface="华文楷体" panose="02010600040101010101" pitchFamily="2" charset="-122"/>
            </a:endParaRPr>
          </a:p>
        </p:txBody>
      </p:sp>
      <p:sp>
        <p:nvSpPr>
          <p:cNvPr id="31027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951855" y="1052830"/>
            <a:ext cx="5704840" cy="5692775"/>
          </a:xfrm>
          <a:prstGeom prst="rect">
            <a:avLst/>
          </a:prstGeom>
          <a:noFill/>
          <a:ln w="9525">
            <a:noFill/>
          </a:ln>
        </p:spPr>
        <p:txBody>
          <a:bodyPr wrap="square" anchor="t" anchorCtr="0">
            <a:spAutoFit/>
          </a:bodyPr>
          <a:p>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在国家层面的具体行动有：</a:t>
            </a:r>
            <a:endParaRPr lang="zh-CN" altLang="en-US" sz="2800" dirty="0">
              <a:latin typeface="Calibri" panose="020F0502020204030204" pitchFamily="34" charset="0"/>
              <a:ea typeface="宋体" panose="02010600030101010101" pitchFamily="2" charset="-122"/>
            </a:endParaRPr>
          </a:p>
          <a:p>
            <a:pPr marL="457200" indent="-457200">
              <a:buFont typeface="Wingdings" panose="05000000000000000000" charset="0"/>
              <a:buChar char="u"/>
            </a:pPr>
            <a:r>
              <a:rPr lang="zh-CN" altLang="en-US" sz="2800" dirty="0">
                <a:solidFill>
                  <a:srgbClr val="FF0000"/>
                </a:solidFill>
                <a:latin typeface="Calibri" panose="020F0502020204030204" pitchFamily="34" charset="0"/>
                <a:ea typeface="宋体" panose="02010600030101010101" pitchFamily="2" charset="-122"/>
              </a:rPr>
              <a:t>统筹国家基础大数据资源建设，建立国家治理大数据中心；</a:t>
            </a:r>
            <a:endParaRPr lang="zh-CN" altLang="en-US" sz="2800" dirty="0">
              <a:solidFill>
                <a:srgbClr val="FF0000"/>
              </a:solidFill>
              <a:latin typeface="Calibri" panose="020F0502020204030204" pitchFamily="34" charset="0"/>
              <a:ea typeface="宋体" panose="02010600030101010101" pitchFamily="2" charset="-122"/>
            </a:endParaRPr>
          </a:p>
          <a:p>
            <a:pPr marL="457200" indent="-457200">
              <a:buFont typeface="Wingdings" panose="05000000000000000000" charset="0"/>
              <a:buChar char="u"/>
            </a:pPr>
            <a:r>
              <a:rPr lang="zh-CN" altLang="en-US" sz="2800" dirty="0">
                <a:solidFill>
                  <a:srgbClr val="FF0000"/>
                </a:solidFill>
                <a:latin typeface="Calibri" panose="020F0502020204030204" pitchFamily="34" charset="0"/>
                <a:ea typeface="宋体" panose="02010600030101010101" pitchFamily="2" charset="-122"/>
              </a:rPr>
              <a:t>加强大数据关键技术及产品研发，提升大数据产业支撑能力；</a:t>
            </a:r>
            <a:endParaRPr lang="zh-CN" altLang="en-US" sz="2800" dirty="0">
              <a:solidFill>
                <a:srgbClr val="FF0000"/>
              </a:solidFill>
              <a:latin typeface="Calibri" panose="020F0502020204030204" pitchFamily="34" charset="0"/>
              <a:ea typeface="宋体" panose="02010600030101010101" pitchFamily="2" charset="-122"/>
            </a:endParaRPr>
          </a:p>
          <a:p>
            <a:pPr marL="457200" indent="-457200">
              <a:buFont typeface="Wingdings" panose="05000000000000000000" charset="0"/>
              <a:buChar char="u"/>
            </a:pPr>
            <a:r>
              <a:rPr lang="zh-CN" altLang="en-US" sz="2800" dirty="0">
                <a:solidFill>
                  <a:srgbClr val="FF0000"/>
                </a:solidFill>
                <a:latin typeface="Calibri" panose="020F0502020204030204" pitchFamily="34" charset="0"/>
                <a:ea typeface="宋体" panose="02010600030101010101" pitchFamily="2" charset="-122"/>
              </a:rPr>
              <a:t>深化大数据应用，强化数据资源管理等。</a:t>
            </a:r>
            <a:endParaRPr lang="zh-CN" altLang="en-US" sz="2800" dirty="0">
              <a:solidFill>
                <a:srgbClr val="FF0000"/>
              </a:solidFill>
              <a:latin typeface="Calibri" panose="020F0502020204030204" pitchFamily="34" charset="0"/>
              <a:ea typeface="宋体" panose="02010600030101010101" pitchFamily="2" charset="-122"/>
            </a:endParaRPr>
          </a:p>
          <a:p>
            <a:pPr>
              <a:buFont typeface="Wingdings" panose="05000000000000000000" charset="0"/>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国家各部委的主要任务，</a:t>
            </a:r>
            <a:r>
              <a:rPr lang="zh-CN" altLang="en-US" sz="2800" dirty="0">
                <a:solidFill>
                  <a:srgbClr val="FF0000"/>
                </a:solidFill>
                <a:latin typeface="Calibri" panose="020F0502020204030204" pitchFamily="34" charset="0"/>
                <a:ea typeface="宋体" panose="02010600030101010101" pitchFamily="2" charset="-122"/>
              </a:rPr>
              <a:t>一方面</a:t>
            </a:r>
            <a:r>
              <a:rPr lang="zh-CN" altLang="en-US" sz="2800" dirty="0">
                <a:latin typeface="Calibri" panose="020F0502020204030204" pitchFamily="34" charset="0"/>
                <a:ea typeface="宋体" panose="02010600030101010101" pitchFamily="2" charset="-122"/>
              </a:rPr>
              <a:t>部署各自领域的大数据战略以更好地履行职能需求，</a:t>
            </a:r>
            <a:r>
              <a:rPr lang="zh-CN" altLang="en-US" sz="2800" dirty="0">
                <a:solidFill>
                  <a:srgbClr val="FF0000"/>
                </a:solidFill>
                <a:latin typeface="Calibri" panose="020F0502020204030204" pitchFamily="34" charset="0"/>
                <a:ea typeface="宋体" panose="02010600030101010101" pitchFamily="2" charset="-122"/>
              </a:rPr>
              <a:t>另一方面</a:t>
            </a:r>
            <a:r>
              <a:rPr lang="zh-CN" altLang="en-US" sz="2800" dirty="0">
                <a:latin typeface="Calibri" panose="020F0502020204030204" pitchFamily="34" charset="0"/>
                <a:ea typeface="宋体" panose="02010600030101010101" pitchFamily="2" charset="-122"/>
              </a:rPr>
              <a:t>可以借助国家战略层面的全局性设计与协调，整合基础信息，促进多种信息的交流融合，共建共享，实现共赢。</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2325" name="TextBox 2"/>
          <p:cNvSpPr txBox="1"/>
          <p:nvPr/>
        </p:nvSpPr>
        <p:spPr>
          <a:xfrm>
            <a:off x="551815" y="1125220"/>
            <a:ext cx="5380990" cy="4784090"/>
          </a:xfrm>
          <a:prstGeom prst="rect">
            <a:avLst/>
          </a:prstGeom>
          <a:noFill/>
          <a:ln w="9525">
            <a:noFill/>
          </a:ln>
        </p:spPr>
        <p:txBody>
          <a:bodyPr wrap="square" anchor="t" anchorCtr="0">
            <a:spAutoFit/>
          </a:bodyPr>
          <a:p>
            <a:pPr>
              <a:lnSpc>
                <a:spcPct val="13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zh-CN" altLang="zh-CN" sz="2800" b="1" dirty="0">
                <a:latin typeface="华文楷体" panose="02010600040101010101" pitchFamily="2" charset="-122"/>
                <a:ea typeface="华文楷体" panose="02010600040101010101" pitchFamily="2" charset="-122"/>
              </a:rPr>
              <a:t>（1）我国大数据战略的层次体系</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①国家层次的大数据战略</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en-US" altLang="zh-CN" sz="2800" b="1" dirty="0">
                <a:latin typeface="华文楷体" panose="02010600040101010101" pitchFamily="2" charset="-122"/>
                <a:ea typeface="华文楷体" panose="02010600040101010101" pitchFamily="2" charset="-122"/>
              </a:rPr>
              <a:t>     </a:t>
            </a:r>
            <a:r>
              <a:rPr lang="zh-CN" altLang="zh-CN" sz="2800" b="1" dirty="0">
                <a:solidFill>
                  <a:srgbClr val="FF0000"/>
                </a:solidFill>
                <a:latin typeface="华文楷体" panose="02010600040101010101" pitchFamily="2" charset="-122"/>
                <a:ea typeface="华文楷体" panose="02010600040101010101" pitchFamily="2" charset="-122"/>
              </a:rPr>
              <a:t>②地方层次的大数据战略</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③企业层次的大数据战略</a:t>
            </a:r>
            <a:endParaRPr lang="zh-CN" altLang="zh-CN" sz="2800" b="1" dirty="0">
              <a:latin typeface="华文楷体" panose="02010600040101010101" pitchFamily="2" charset="-122"/>
              <a:ea typeface="华文楷体" panose="02010600040101010101" pitchFamily="2" charset="-122"/>
            </a:endParaRPr>
          </a:p>
          <a:p>
            <a:pPr>
              <a:lnSpc>
                <a:spcPct val="110000"/>
              </a:lnSpc>
            </a:pPr>
            <a:endParaRPr lang="zh-CN" altLang="zh-CN" sz="2800" b="1" dirty="0">
              <a:latin typeface="华文楷体" panose="02010600040101010101" pitchFamily="2" charset="-122"/>
              <a:ea typeface="华文楷体" panose="02010600040101010101" pitchFamily="2" charset="-122"/>
            </a:endParaRPr>
          </a:p>
        </p:txBody>
      </p:sp>
      <p:sp>
        <p:nvSpPr>
          <p:cNvPr id="31232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951855" y="981075"/>
            <a:ext cx="5808980" cy="5775960"/>
          </a:xfrm>
          <a:prstGeom prst="rect">
            <a:avLst/>
          </a:prstGeom>
          <a:noFill/>
          <a:ln w="9525">
            <a:noFill/>
          </a:ln>
        </p:spPr>
        <p:txBody>
          <a:bodyPr wrap="square" anchor="t" anchorCtr="0">
            <a:spAutoFit/>
          </a:bodyPr>
          <a:p>
            <a:pPr>
              <a:lnSpc>
                <a:spcPct val="120000"/>
              </a:lnSpc>
            </a:pPr>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我国地方政府的大数据战略在国家宏观规划下，充分体现本地区的资源优势与发展特色，制定适合本地实际、极具可行性的战略规划。</a:t>
            </a:r>
            <a:endParaRPr lang="zh-CN" altLang="en-US" sz="2800" dirty="0">
              <a:latin typeface="Calibri" panose="020F0502020204030204" pitchFamily="34" charset="0"/>
              <a:ea typeface="宋体" panose="02010600030101010101" pitchFamily="2" charset="-122"/>
            </a:endParaRPr>
          </a:p>
          <a:p>
            <a:pPr>
              <a:lnSpc>
                <a:spcPct val="12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目前</a:t>
            </a:r>
            <a:r>
              <a:rPr lang="zh-CN" altLang="en-US" sz="2800" dirty="0">
                <a:solidFill>
                  <a:schemeClr val="tx1"/>
                </a:solidFill>
                <a:latin typeface="Calibri" panose="020F0502020204030204" pitchFamily="34" charset="0"/>
                <a:ea typeface="宋体" panose="02010600030101010101" pitchFamily="2" charset="-122"/>
              </a:rPr>
              <a:t>，地方层次的大数据规划主要有两类：</a:t>
            </a:r>
            <a:endParaRPr lang="zh-CN" altLang="en-US" sz="2800" dirty="0">
              <a:solidFill>
                <a:schemeClr val="tx1"/>
              </a:solidFill>
              <a:latin typeface="Calibri" panose="020F0502020204030204" pitchFamily="34" charset="0"/>
              <a:ea typeface="宋体" panose="02010600030101010101" pitchFamily="2" charset="-122"/>
            </a:endParaRPr>
          </a:p>
          <a:p>
            <a:pPr>
              <a:lnSpc>
                <a:spcPct val="120000"/>
              </a:lnSpc>
            </a:pPr>
            <a:r>
              <a:rPr lang="zh-CN" altLang="en-US" sz="2800" dirty="0">
                <a:solidFill>
                  <a:schemeClr val="tx1"/>
                </a:solidFill>
                <a:latin typeface="Calibri" panose="020F0502020204030204" pitchFamily="34" charset="0"/>
                <a:ea typeface="宋体" panose="02010600030101010101" pitchFamily="2" charset="-122"/>
              </a:rPr>
              <a:t> </a:t>
            </a:r>
            <a:r>
              <a:rPr lang="en-US" altLang="zh-CN" sz="2800" dirty="0">
                <a:solidFill>
                  <a:schemeClr val="tx1"/>
                </a:solidFill>
                <a:latin typeface="Calibri" panose="020F0502020204030204" pitchFamily="34" charset="0"/>
                <a:ea typeface="宋体" panose="02010600030101010101" pitchFamily="2" charset="-122"/>
              </a:rPr>
              <a:t>   </a:t>
            </a:r>
            <a:r>
              <a:rPr lang="zh-CN" altLang="en-US" sz="2800" dirty="0">
                <a:solidFill>
                  <a:schemeClr val="tx1"/>
                </a:solidFill>
                <a:latin typeface="Calibri" panose="020F0502020204030204" pitchFamily="34" charset="0"/>
                <a:ea typeface="宋体" panose="02010600030101010101" pitchFamily="2" charset="-122"/>
              </a:rPr>
              <a:t>一类是与地区发展现状紧密结合的引领性规划，如</a:t>
            </a:r>
            <a:r>
              <a:rPr lang="zh-CN" altLang="en-US" sz="2800" dirty="0">
                <a:latin typeface="Calibri" panose="020F0502020204030204" pitchFamily="34" charset="0"/>
                <a:ea typeface="宋体" panose="02010600030101010101" pitchFamily="2" charset="-122"/>
              </a:rPr>
              <a:t>各省市制定的大数据发展意见、发展规划，这类规划从政策机制上对大数据进行战略部署，提出发展目标和行动方向；</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2325" name="TextBox 2"/>
          <p:cNvSpPr txBox="1"/>
          <p:nvPr/>
        </p:nvSpPr>
        <p:spPr>
          <a:xfrm>
            <a:off x="551815" y="1125220"/>
            <a:ext cx="5380990" cy="4784090"/>
          </a:xfrm>
          <a:prstGeom prst="rect">
            <a:avLst/>
          </a:prstGeom>
          <a:noFill/>
          <a:ln w="9525">
            <a:noFill/>
          </a:ln>
        </p:spPr>
        <p:txBody>
          <a:bodyPr wrap="square" anchor="t" anchorCtr="0">
            <a:spAutoFit/>
          </a:bodyPr>
          <a:p>
            <a:pPr>
              <a:lnSpc>
                <a:spcPct val="13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zh-CN" altLang="zh-CN" sz="2800" b="1" dirty="0">
                <a:latin typeface="华文楷体" panose="02010600040101010101" pitchFamily="2" charset="-122"/>
                <a:ea typeface="华文楷体" panose="02010600040101010101" pitchFamily="2" charset="-122"/>
              </a:rPr>
              <a:t>（1）我国大数据战略的层次体系</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①国家层次的大数据战略</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en-US" altLang="zh-CN" sz="2800" b="1" dirty="0">
                <a:latin typeface="华文楷体" panose="02010600040101010101" pitchFamily="2" charset="-122"/>
                <a:ea typeface="华文楷体" panose="02010600040101010101" pitchFamily="2" charset="-122"/>
              </a:rPr>
              <a:t>     </a:t>
            </a:r>
            <a:r>
              <a:rPr lang="zh-CN" altLang="zh-CN" sz="2800" b="1" dirty="0">
                <a:solidFill>
                  <a:srgbClr val="FF0000"/>
                </a:solidFill>
                <a:latin typeface="华文楷体" panose="02010600040101010101" pitchFamily="2" charset="-122"/>
                <a:ea typeface="华文楷体" panose="02010600040101010101" pitchFamily="2" charset="-122"/>
              </a:rPr>
              <a:t>②地方层次的大数据战略</a:t>
            </a:r>
            <a:endParaRPr lang="zh-CN" altLang="zh-CN" sz="2800" b="1" dirty="0">
              <a:latin typeface="华文楷体" panose="02010600040101010101" pitchFamily="2" charset="-122"/>
              <a:ea typeface="华文楷体" panose="02010600040101010101" pitchFamily="2" charset="-122"/>
            </a:endParaRPr>
          </a:p>
          <a:p>
            <a:pPr>
              <a:lnSpc>
                <a:spcPct val="21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③企业层次的大数据战略</a:t>
            </a:r>
            <a:endParaRPr lang="zh-CN" altLang="zh-CN" sz="2800" b="1" dirty="0">
              <a:latin typeface="华文楷体" panose="02010600040101010101" pitchFamily="2" charset="-122"/>
              <a:ea typeface="华文楷体" panose="02010600040101010101" pitchFamily="2" charset="-122"/>
            </a:endParaRPr>
          </a:p>
          <a:p>
            <a:pPr>
              <a:lnSpc>
                <a:spcPct val="110000"/>
              </a:lnSpc>
            </a:pPr>
            <a:endParaRPr lang="zh-CN" altLang="zh-CN" sz="2800" b="1" dirty="0">
              <a:latin typeface="华文楷体" panose="02010600040101010101" pitchFamily="2" charset="-122"/>
              <a:ea typeface="华文楷体" panose="02010600040101010101" pitchFamily="2" charset="-122"/>
            </a:endParaRPr>
          </a:p>
        </p:txBody>
      </p:sp>
      <p:sp>
        <p:nvSpPr>
          <p:cNvPr id="31232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951855" y="981075"/>
            <a:ext cx="5647055" cy="5321300"/>
          </a:xfrm>
          <a:prstGeom prst="rect">
            <a:avLst/>
          </a:prstGeom>
          <a:noFill/>
          <a:ln w="9525">
            <a:noFill/>
          </a:ln>
        </p:spPr>
        <p:txBody>
          <a:bodyPr wrap="square" anchor="t" anchorCtr="0">
            <a:spAutoFit/>
          </a:bodyPr>
          <a:p>
            <a:pPr>
              <a:lnSpc>
                <a:spcPct val="170000"/>
              </a:lnSpc>
            </a:pPr>
            <a:r>
              <a:rPr lang="en-US" altLang="zh-CN" sz="3200" dirty="0">
                <a:solidFill>
                  <a:schemeClr val="tx1"/>
                </a:solidFill>
                <a:latin typeface="Calibri" panose="020F0502020204030204" pitchFamily="34" charset="0"/>
                <a:ea typeface="宋体" panose="02010600030101010101" pitchFamily="2" charset="-122"/>
              </a:rPr>
              <a:t>    </a:t>
            </a:r>
            <a:r>
              <a:rPr lang="zh-CN" altLang="en-US" sz="2800" dirty="0">
                <a:solidFill>
                  <a:schemeClr val="tx1"/>
                </a:solidFill>
                <a:latin typeface="Calibri" panose="020F0502020204030204" pitchFamily="34" charset="0"/>
                <a:ea typeface="宋体" panose="02010600030101010101" pitchFamily="2" charset="-122"/>
              </a:rPr>
              <a:t>另一类是具备可操作性的具体项目实施方案，</a:t>
            </a:r>
            <a:r>
              <a:rPr lang="zh-CN" altLang="en-US" sz="2800" dirty="0">
                <a:latin typeface="Calibri" panose="020F0502020204030204" pitchFamily="34" charset="0"/>
                <a:ea typeface="宋体" panose="02010600030101010101" pitchFamily="2" charset="-122"/>
              </a:rPr>
              <a:t>这类战略往往提出某些具体领域的实施方案或在专项工程中的具体部署。</a:t>
            </a:r>
            <a:endParaRPr lang="zh-CN" altLang="en-US" sz="2800" dirty="0">
              <a:latin typeface="Calibri" panose="020F0502020204030204" pitchFamily="34" charset="0"/>
              <a:ea typeface="宋体" panose="02010600030101010101" pitchFamily="2" charset="-122"/>
            </a:endParaRPr>
          </a:p>
          <a:p>
            <a:pPr>
              <a:lnSpc>
                <a:spcPct val="17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而在具体部署中，则重点关注了信息基础设施建设、人才队伍培养、法规标准制定等方面。</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4373" name="TextBox 2"/>
          <p:cNvSpPr txBox="1"/>
          <p:nvPr/>
        </p:nvSpPr>
        <p:spPr>
          <a:xfrm>
            <a:off x="479425" y="1052830"/>
            <a:ext cx="5433060" cy="5299710"/>
          </a:xfrm>
          <a:prstGeom prst="rect">
            <a:avLst/>
          </a:prstGeom>
          <a:noFill/>
          <a:ln w="9525">
            <a:noFill/>
          </a:ln>
        </p:spPr>
        <p:txBody>
          <a:bodyPr wrap="square" anchor="t" anchorCtr="0">
            <a:spAutoFit/>
          </a:bodyPr>
          <a:p>
            <a:pPr>
              <a:lnSpc>
                <a:spcPct val="13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3000" b="1" dirty="0">
              <a:latin typeface="华文楷体" panose="02010600040101010101" pitchFamily="2" charset="-122"/>
              <a:ea typeface="华文楷体" panose="02010600040101010101" pitchFamily="2" charset="-122"/>
            </a:endParaRPr>
          </a:p>
          <a:p>
            <a:pPr>
              <a:lnSpc>
                <a:spcPct val="240000"/>
              </a:lnSpc>
            </a:pPr>
            <a:r>
              <a:rPr lang="zh-CN" altLang="zh-CN" sz="2800" b="1" dirty="0">
                <a:latin typeface="华文楷体" panose="02010600040101010101" pitchFamily="2" charset="-122"/>
                <a:ea typeface="华文楷体" panose="02010600040101010101" pitchFamily="2" charset="-122"/>
              </a:rPr>
              <a:t>（1）我国大数据战略的层次体系</a:t>
            </a:r>
            <a:endParaRPr lang="zh-CN" altLang="zh-CN" sz="2800" b="1" dirty="0">
              <a:latin typeface="华文楷体" panose="02010600040101010101" pitchFamily="2" charset="-122"/>
              <a:ea typeface="华文楷体" panose="02010600040101010101" pitchFamily="2" charset="-122"/>
            </a:endParaRPr>
          </a:p>
          <a:p>
            <a:pPr>
              <a:lnSpc>
                <a:spcPct val="240000"/>
              </a:lnSpc>
            </a:pPr>
            <a:r>
              <a:rPr lang="en-US" altLang="zh-CN" sz="2800" b="1" dirty="0">
                <a:latin typeface="华文楷体" panose="02010600040101010101" pitchFamily="2" charset="-122"/>
                <a:ea typeface="华文楷体" panose="02010600040101010101" pitchFamily="2" charset="-122"/>
              </a:rPr>
              <a:t>    ①国家层次的大数据战略</a:t>
            </a:r>
            <a:endParaRPr lang="zh-CN" altLang="zh-CN" sz="2800" b="1" dirty="0">
              <a:latin typeface="华文楷体" panose="02010600040101010101" pitchFamily="2" charset="-122"/>
              <a:ea typeface="华文楷体" panose="02010600040101010101" pitchFamily="2" charset="-122"/>
            </a:endParaRPr>
          </a:p>
          <a:p>
            <a:pPr>
              <a:lnSpc>
                <a:spcPct val="24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②地方层次的大数据战略</a:t>
            </a:r>
            <a:endParaRPr lang="zh-CN" altLang="zh-CN" sz="2800" b="1" dirty="0">
              <a:latin typeface="华文楷体" panose="02010600040101010101" pitchFamily="2" charset="-122"/>
              <a:ea typeface="华文楷体" panose="02010600040101010101" pitchFamily="2" charset="-122"/>
            </a:endParaRPr>
          </a:p>
          <a:p>
            <a:pPr>
              <a:lnSpc>
                <a:spcPct val="240000"/>
              </a:lnSpc>
            </a:pPr>
            <a:r>
              <a:rPr lang="en-US" altLang="zh-CN" sz="2800" b="1" dirty="0">
                <a:latin typeface="华文楷体" panose="02010600040101010101" pitchFamily="2" charset="-122"/>
                <a:ea typeface="华文楷体" panose="02010600040101010101" pitchFamily="2" charset="-122"/>
              </a:rPr>
              <a:t>  </a:t>
            </a:r>
            <a:r>
              <a:rPr lang="zh-CN" altLang="zh-CN" sz="2800" b="1" dirty="0">
                <a:solidFill>
                  <a:srgbClr val="27B3C6"/>
                </a:solidFill>
                <a:latin typeface="华文楷体" panose="02010600040101010101" pitchFamily="2" charset="-122"/>
                <a:ea typeface="华文楷体" panose="02010600040101010101" pitchFamily="2" charset="-122"/>
              </a:rPr>
              <a:t>  </a:t>
            </a:r>
            <a:r>
              <a:rPr lang="zh-CN" altLang="zh-CN" sz="2800" b="1" dirty="0">
                <a:solidFill>
                  <a:srgbClr val="FF0000"/>
                </a:solidFill>
                <a:latin typeface="华文楷体" panose="02010600040101010101" pitchFamily="2" charset="-122"/>
                <a:ea typeface="华文楷体" panose="02010600040101010101" pitchFamily="2" charset="-122"/>
              </a:rPr>
              <a:t> ③企业层次的大数据战略</a:t>
            </a:r>
            <a:endParaRPr lang="zh-CN" altLang="zh-CN" sz="2800" b="1" dirty="0">
              <a:latin typeface="华文楷体" panose="02010600040101010101" pitchFamily="2" charset="-122"/>
              <a:ea typeface="华文楷体" panose="02010600040101010101" pitchFamily="2" charset="-122"/>
            </a:endParaRPr>
          </a:p>
          <a:p>
            <a:pPr>
              <a:lnSpc>
                <a:spcPct val="110000"/>
              </a:lnSpc>
            </a:pPr>
            <a:endParaRPr lang="zh-CN" altLang="zh-CN" sz="2800" b="1" dirty="0">
              <a:latin typeface="华文楷体" panose="02010600040101010101" pitchFamily="2" charset="-122"/>
              <a:ea typeface="华文楷体" panose="02010600040101010101" pitchFamily="2" charset="-122"/>
            </a:endParaRPr>
          </a:p>
        </p:txBody>
      </p:sp>
      <p:sp>
        <p:nvSpPr>
          <p:cNvPr id="31437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6309995" y="1052830"/>
            <a:ext cx="5264150" cy="4916170"/>
          </a:xfrm>
          <a:prstGeom prst="rect">
            <a:avLst/>
          </a:prstGeom>
          <a:noFill/>
          <a:ln w="9525">
            <a:noFill/>
          </a:ln>
        </p:spPr>
        <p:txBody>
          <a:bodyPr wrap="square" anchor="t" anchorCtr="0">
            <a:spAutoFit/>
          </a:bodyPr>
          <a:p>
            <a:pPr>
              <a:lnSpc>
                <a:spcPct val="160000"/>
              </a:lnSpc>
            </a:pPr>
            <a:r>
              <a:rPr lang="en-US" altLang="zh-CN" sz="20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大数据战略的主要实施者是企/事业（包括科技集团、高等院校），因为企/事业可以更敏锐地感知市场变化，洞察客户、消费者以及合作伙伴与竞争对手的行为，更精准的优化企业运营，和商业伙伴一起开展协同创新。</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4373" name="TextBox 2"/>
          <p:cNvSpPr txBox="1"/>
          <p:nvPr/>
        </p:nvSpPr>
        <p:spPr>
          <a:xfrm>
            <a:off x="479425" y="1052830"/>
            <a:ext cx="5433060" cy="5299710"/>
          </a:xfrm>
          <a:prstGeom prst="rect">
            <a:avLst/>
          </a:prstGeom>
          <a:noFill/>
          <a:ln w="9525">
            <a:noFill/>
          </a:ln>
        </p:spPr>
        <p:txBody>
          <a:bodyPr wrap="square" anchor="t" anchorCtr="0">
            <a:spAutoFit/>
          </a:bodyPr>
          <a:p>
            <a:pPr>
              <a:lnSpc>
                <a:spcPct val="13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3000" b="1" dirty="0">
              <a:latin typeface="华文楷体" panose="02010600040101010101" pitchFamily="2" charset="-122"/>
              <a:ea typeface="华文楷体" panose="02010600040101010101" pitchFamily="2" charset="-122"/>
            </a:endParaRPr>
          </a:p>
          <a:p>
            <a:pPr>
              <a:lnSpc>
                <a:spcPct val="240000"/>
              </a:lnSpc>
            </a:pPr>
            <a:r>
              <a:rPr lang="zh-CN" altLang="zh-CN" sz="2800" b="1" dirty="0">
                <a:latin typeface="华文楷体" panose="02010600040101010101" pitchFamily="2" charset="-122"/>
                <a:ea typeface="华文楷体" panose="02010600040101010101" pitchFamily="2" charset="-122"/>
              </a:rPr>
              <a:t>（1）我国大数据战略的层次体系</a:t>
            </a:r>
            <a:endParaRPr lang="zh-CN" altLang="zh-CN" sz="2800" b="1" dirty="0">
              <a:latin typeface="华文楷体" panose="02010600040101010101" pitchFamily="2" charset="-122"/>
              <a:ea typeface="华文楷体" panose="02010600040101010101" pitchFamily="2" charset="-122"/>
            </a:endParaRPr>
          </a:p>
          <a:p>
            <a:pPr>
              <a:lnSpc>
                <a:spcPct val="240000"/>
              </a:lnSpc>
            </a:pPr>
            <a:r>
              <a:rPr lang="en-US" altLang="zh-CN" sz="2800" b="1" dirty="0">
                <a:latin typeface="华文楷体" panose="02010600040101010101" pitchFamily="2" charset="-122"/>
                <a:ea typeface="华文楷体" panose="02010600040101010101" pitchFamily="2" charset="-122"/>
              </a:rPr>
              <a:t>    ①国家层次的大数据战略</a:t>
            </a:r>
            <a:endParaRPr lang="zh-CN" altLang="zh-CN" sz="2800" b="1" dirty="0">
              <a:latin typeface="华文楷体" panose="02010600040101010101" pitchFamily="2" charset="-122"/>
              <a:ea typeface="华文楷体" panose="02010600040101010101" pitchFamily="2" charset="-122"/>
            </a:endParaRPr>
          </a:p>
          <a:p>
            <a:pPr>
              <a:lnSpc>
                <a:spcPct val="240000"/>
              </a:lnSpc>
            </a:pPr>
            <a:r>
              <a:rPr lang="en-US" altLang="zh-CN" sz="2800"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②地方层次的大数据战略</a:t>
            </a:r>
            <a:endParaRPr lang="zh-CN" altLang="zh-CN" sz="2800" b="1" dirty="0">
              <a:latin typeface="华文楷体" panose="02010600040101010101" pitchFamily="2" charset="-122"/>
              <a:ea typeface="华文楷体" panose="02010600040101010101" pitchFamily="2" charset="-122"/>
            </a:endParaRPr>
          </a:p>
          <a:p>
            <a:pPr>
              <a:lnSpc>
                <a:spcPct val="240000"/>
              </a:lnSpc>
            </a:pPr>
            <a:r>
              <a:rPr lang="en-US" altLang="zh-CN" sz="2800" b="1" dirty="0">
                <a:latin typeface="华文楷体" panose="02010600040101010101" pitchFamily="2" charset="-122"/>
                <a:ea typeface="华文楷体" panose="02010600040101010101" pitchFamily="2" charset="-122"/>
              </a:rPr>
              <a:t>  </a:t>
            </a:r>
            <a:r>
              <a:rPr lang="zh-CN" altLang="zh-CN" sz="2800" b="1" dirty="0">
                <a:solidFill>
                  <a:srgbClr val="27B3C6"/>
                </a:solidFill>
                <a:latin typeface="华文楷体" panose="02010600040101010101" pitchFamily="2" charset="-122"/>
                <a:ea typeface="华文楷体" panose="02010600040101010101" pitchFamily="2" charset="-122"/>
              </a:rPr>
              <a:t>  </a:t>
            </a:r>
            <a:r>
              <a:rPr lang="zh-CN" altLang="zh-CN" sz="2800" b="1" dirty="0">
                <a:solidFill>
                  <a:srgbClr val="FF0000"/>
                </a:solidFill>
                <a:latin typeface="华文楷体" panose="02010600040101010101" pitchFamily="2" charset="-122"/>
                <a:ea typeface="华文楷体" panose="02010600040101010101" pitchFamily="2" charset="-122"/>
              </a:rPr>
              <a:t> ③企业层次的大数据战略</a:t>
            </a:r>
            <a:endParaRPr lang="zh-CN" altLang="zh-CN" sz="2800" b="1" dirty="0">
              <a:latin typeface="华文楷体" panose="02010600040101010101" pitchFamily="2" charset="-122"/>
              <a:ea typeface="华文楷体" panose="02010600040101010101" pitchFamily="2" charset="-122"/>
            </a:endParaRPr>
          </a:p>
          <a:p>
            <a:pPr>
              <a:lnSpc>
                <a:spcPct val="110000"/>
              </a:lnSpc>
            </a:pPr>
            <a:endParaRPr lang="zh-CN" altLang="zh-CN" sz="2800" b="1" dirty="0">
              <a:latin typeface="华文楷体" panose="02010600040101010101" pitchFamily="2" charset="-122"/>
              <a:ea typeface="华文楷体" panose="02010600040101010101" pitchFamily="2" charset="-122"/>
            </a:endParaRPr>
          </a:p>
        </p:txBody>
      </p:sp>
      <p:sp>
        <p:nvSpPr>
          <p:cNvPr id="31437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5808345" y="1052830"/>
            <a:ext cx="5765800" cy="5605780"/>
          </a:xfrm>
          <a:prstGeom prst="rect">
            <a:avLst/>
          </a:prstGeom>
          <a:noFill/>
          <a:ln w="9525">
            <a:noFill/>
          </a:ln>
        </p:spPr>
        <p:txBody>
          <a:bodyPr wrap="square" anchor="t" anchorCtr="0">
            <a:spAutoFit/>
          </a:bodyPr>
          <a:p>
            <a:pPr>
              <a:lnSpc>
                <a:spcPct val="16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企业要生存、发展，必须顺应大数据时代的特征，要</a:t>
            </a:r>
            <a:r>
              <a:rPr lang="zh-CN" altLang="en-US" sz="2800" dirty="0">
                <a:latin typeface="Calibri" panose="020F0502020204030204" pitchFamily="34" charset="0"/>
                <a:ea typeface="宋体" panose="02010600030101010101" pitchFamily="2" charset="-122"/>
              </a:rPr>
              <a:t>加大对大数据领域的持续投入和提高对技术和应用研发能力。</a:t>
            </a:r>
            <a:endParaRPr lang="zh-CN" altLang="en-US" sz="2800" dirty="0">
              <a:latin typeface="Calibri" panose="020F0502020204030204" pitchFamily="34" charset="0"/>
              <a:ea typeface="宋体" panose="02010600030101010101" pitchFamily="2" charset="-122"/>
            </a:endParaRPr>
          </a:p>
          <a:p>
            <a:pPr>
              <a:lnSpc>
                <a:spcPct val="160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首先在企业内部应用大数据技术来增强洞察力，释放企业潜力，实现转型和发展，制定与之契合的大数据战略。</a:t>
            </a:r>
            <a:endParaRPr lang="zh-CN" altLang="en-US"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P spid="2" grpId="0"/>
      <p:bldP spid="2"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6421" name="TextBox 2"/>
          <p:cNvSpPr txBox="1"/>
          <p:nvPr/>
        </p:nvSpPr>
        <p:spPr>
          <a:xfrm>
            <a:off x="623253" y="1052830"/>
            <a:ext cx="10061575" cy="5208905"/>
          </a:xfrm>
          <a:prstGeom prst="rect">
            <a:avLst/>
          </a:prstGeom>
          <a:noFill/>
          <a:ln w="9525">
            <a:noFill/>
          </a:ln>
        </p:spPr>
        <p:txBody>
          <a:bodyPr anchor="t" anchorCtr="0">
            <a:spAutoFit/>
          </a:bodyPr>
          <a:p>
            <a:pPr>
              <a:lnSpc>
                <a:spcPct val="110000"/>
              </a:lnSpc>
            </a:pPr>
            <a:r>
              <a:rPr lang="en-US" altLang="zh-CN" sz="2800" b="1" dirty="0">
                <a:latin typeface="Calibri" panose="020F0502020204030204" pitchFamily="34" charset="0"/>
                <a:ea typeface="宋体" panose="02010600030101010101" pitchFamily="2" charset="-122"/>
              </a:rPr>
              <a:t>    </a:t>
            </a:r>
            <a:r>
              <a:rPr lang="zh-CN" altLang="zh-CN" sz="3000" b="1" dirty="0">
                <a:latin typeface="华文楷体" panose="02010600040101010101" pitchFamily="2" charset="-122"/>
                <a:ea typeface="华文楷体" panose="02010600040101010101" pitchFamily="2" charset="-122"/>
              </a:rPr>
              <a:t>2.我国大数据战略</a:t>
            </a:r>
            <a:endParaRPr lang="zh-CN" altLang="zh-CN" sz="2800" b="1" dirty="0">
              <a:latin typeface="华文楷体" panose="02010600040101010101" pitchFamily="2" charset="-122"/>
              <a:ea typeface="华文楷体" panose="02010600040101010101" pitchFamily="2" charset="-122"/>
            </a:endParaRPr>
          </a:p>
          <a:p>
            <a:pPr>
              <a:lnSpc>
                <a:spcPct val="110000"/>
              </a:lnSpc>
            </a:pPr>
            <a:r>
              <a:rPr lang="en-US" altLang="zh-CN" b="1" dirty="0">
                <a:latin typeface="华文楷体" panose="02010600040101010101" pitchFamily="2" charset="-122"/>
                <a:ea typeface="华文楷体" panose="02010600040101010101" pitchFamily="2" charset="-122"/>
              </a:rPr>
              <a:t>  </a:t>
            </a:r>
            <a:r>
              <a:rPr lang="zh-CN" altLang="zh-CN" sz="2800" b="1" dirty="0">
                <a:latin typeface="华文楷体" panose="02010600040101010101" pitchFamily="2" charset="-122"/>
                <a:ea typeface="华文楷体" panose="02010600040101010101" pitchFamily="2" charset="-122"/>
              </a:rPr>
              <a:t>（2）中国大数据战略展望</a:t>
            </a:r>
            <a:endParaRPr lang="zh-CN" altLang="zh-CN" sz="2800" b="1" dirty="0">
              <a:latin typeface="华文楷体" panose="02010600040101010101" pitchFamily="2" charset="-122"/>
              <a:ea typeface="华文楷体" panose="02010600040101010101" pitchFamily="2" charset="-122"/>
            </a:endParaRPr>
          </a:p>
          <a:p>
            <a:pPr>
              <a:lnSpc>
                <a:spcPct val="160000"/>
              </a:lnSpc>
            </a:pPr>
            <a:r>
              <a:rPr lang="en-US" altLang="zh-CN" b="1" dirty="0">
                <a:latin typeface="华文楷体" panose="02010600040101010101" pitchFamily="2" charset="-122"/>
                <a:ea typeface="华文楷体" panose="02010600040101010101" pitchFamily="2" charset="-122"/>
              </a:rPr>
              <a:t>    </a:t>
            </a:r>
            <a:r>
              <a:rPr lang="zh-CN" altLang="zh-CN" sz="2800" dirty="0">
                <a:latin typeface="华文楷体" panose="02010600040101010101" pitchFamily="2" charset="-122"/>
                <a:ea typeface="华文楷体" panose="02010600040101010101" pitchFamily="2" charset="-122"/>
              </a:rPr>
              <a:t>从国家层面而言，要强化顶层规划设计，推进战略与行业深度融合。</a:t>
            </a:r>
            <a:endParaRPr lang="zh-CN" altLang="zh-CN" sz="2800" dirty="0">
              <a:latin typeface="华文楷体" panose="02010600040101010101" pitchFamily="2" charset="-122"/>
              <a:ea typeface="华文楷体" panose="02010600040101010101" pitchFamily="2" charset="-122"/>
            </a:endParaRPr>
          </a:p>
          <a:p>
            <a:pPr>
              <a:lnSpc>
                <a:spcPct val="160000"/>
              </a:lnSpc>
            </a:pPr>
            <a:r>
              <a:rPr lang="en-US" altLang="zh-CN" sz="2800" dirty="0">
                <a:latin typeface="华文楷体" panose="02010600040101010101" pitchFamily="2" charset="-122"/>
                <a:ea typeface="华文楷体" panose="02010600040101010101" pitchFamily="2" charset="-122"/>
              </a:rPr>
              <a:t>    </a:t>
            </a:r>
            <a:r>
              <a:rPr lang="zh-CN" altLang="zh-CN" sz="2800" dirty="0">
                <a:latin typeface="华文楷体" panose="02010600040101010101" pitchFamily="2" charset="-122"/>
                <a:ea typeface="华文楷体" panose="02010600040101010101" pitchFamily="2" charset="-122"/>
              </a:rPr>
              <a:t>从地方层面而言，要依据地方特色进行创新，运用大数据的新技术、新模式助力当地发展。</a:t>
            </a:r>
            <a:endParaRPr lang="zh-CN" altLang="zh-CN" sz="2800" dirty="0">
              <a:latin typeface="华文楷体" panose="02010600040101010101" pitchFamily="2" charset="-122"/>
              <a:ea typeface="华文楷体" panose="02010600040101010101" pitchFamily="2" charset="-122"/>
            </a:endParaRPr>
          </a:p>
          <a:p>
            <a:pPr>
              <a:lnSpc>
                <a:spcPct val="160000"/>
              </a:lnSpc>
            </a:pPr>
            <a:r>
              <a:rPr lang="en-US" altLang="zh-CN" sz="2800" dirty="0">
                <a:latin typeface="华文楷体" panose="02010600040101010101" pitchFamily="2" charset="-122"/>
                <a:ea typeface="华文楷体" panose="02010600040101010101" pitchFamily="2" charset="-122"/>
              </a:rPr>
              <a:t>    </a:t>
            </a:r>
            <a:r>
              <a:rPr lang="zh-CN" altLang="zh-CN" sz="2800" dirty="0">
                <a:latin typeface="华文楷体" panose="02010600040101010101" pitchFamily="2" charset="-122"/>
                <a:ea typeface="华文楷体" panose="02010600040101010101" pitchFamily="2" charset="-122"/>
              </a:rPr>
              <a:t>从企业层面而言，要打破数字经济企业和传统企业间的壁垒，充分利用数据信息的共享性，实现协作共赢。</a:t>
            </a:r>
            <a:endParaRPr lang="zh-CN" altLang="zh-CN" sz="2800" dirty="0">
              <a:latin typeface="华文楷体" panose="02010600040101010101" pitchFamily="2" charset="-122"/>
              <a:ea typeface="华文楷体" panose="02010600040101010101" pitchFamily="2" charset="-122"/>
            </a:endParaRPr>
          </a:p>
        </p:txBody>
      </p:sp>
      <p:sp>
        <p:nvSpPr>
          <p:cNvPr id="316422"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642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64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8469" name="TextBox 2"/>
          <p:cNvSpPr txBox="1"/>
          <p:nvPr/>
        </p:nvSpPr>
        <p:spPr>
          <a:xfrm>
            <a:off x="695960" y="981075"/>
            <a:ext cx="10829290" cy="5602605"/>
          </a:xfrm>
          <a:prstGeom prst="rect">
            <a:avLst/>
          </a:prstGeom>
          <a:noFill/>
          <a:ln w="9525">
            <a:noFill/>
          </a:ln>
        </p:spPr>
        <p:txBody>
          <a:bodyPr wrap="square" anchor="t" anchorCtr="0">
            <a:spAutoFit/>
          </a:bodyPr>
          <a:p>
            <a:pPr>
              <a:lnSpc>
                <a:spcPct val="140000"/>
              </a:lnSpc>
            </a:pPr>
            <a:r>
              <a:rPr lang="en-US" altLang="zh-CN" sz="2800" dirty="0">
                <a:latin typeface="Calibri" panose="020F0502020204030204" pitchFamily="34" charset="0"/>
                <a:ea typeface="宋体" panose="02010600030101010101" pitchFamily="2" charset="-122"/>
              </a:rPr>
              <a:t> </a:t>
            </a:r>
            <a:r>
              <a:rPr lang="zh-CN" altLang="en-US" sz="3200" dirty="0">
                <a:latin typeface="Calibri" panose="020F0502020204030204" pitchFamily="34" charset="0"/>
                <a:ea typeface="宋体" panose="02010600030101010101" pitchFamily="2" charset="-122"/>
              </a:rPr>
              <a:t>1.</a:t>
            </a:r>
            <a:r>
              <a:rPr lang="en-US" altLang="zh-CN" sz="3200" dirty="0">
                <a:latin typeface="Calibri" panose="020F0502020204030204" pitchFamily="34" charset="0"/>
                <a:ea typeface="宋体" panose="02010600030101010101" pitchFamily="2" charset="-122"/>
              </a:rPr>
              <a:t>5</a:t>
            </a:r>
            <a:r>
              <a:rPr lang="zh-CN" altLang="en-US" sz="3200" dirty="0">
                <a:latin typeface="Calibri" panose="020F0502020204030204" pitchFamily="34" charset="0"/>
                <a:ea typeface="宋体" panose="02010600030101010101" pitchFamily="2" charset="-122"/>
              </a:rPr>
              <a:t>.2 大数据行业相关法规</a:t>
            </a:r>
            <a:endParaRPr lang="zh-CN" altLang="en-US" sz="2800" dirty="0">
              <a:latin typeface="Calibri" panose="020F0502020204030204" pitchFamily="34" charset="0"/>
              <a:ea typeface="宋体" panose="02010600030101010101" pitchFamily="2" charset="-122"/>
            </a:endParaRPr>
          </a:p>
          <a:p>
            <a:pPr>
              <a:lnSpc>
                <a:spcPct val="140000"/>
              </a:lnSpc>
            </a:pPr>
            <a:r>
              <a:rPr lang="en-US" altLang="zh-CN" sz="2800" b="1" dirty="0">
                <a:latin typeface="Calibri" panose="020F0502020204030204" pitchFamily="34" charset="0"/>
                <a:ea typeface="宋体" panose="02010600030101010101" pitchFamily="2" charset="-122"/>
              </a:rPr>
              <a:t>  </a:t>
            </a:r>
            <a:r>
              <a:rPr lang="en-US" altLang="zh-CN" b="1" dirty="0">
                <a:latin typeface="Calibri" panose="020F0502020204030204" pitchFamily="34" charset="0"/>
                <a:ea typeface="宋体" panose="02010600030101010101" pitchFamily="2" charset="-122"/>
              </a:rPr>
              <a:t> </a:t>
            </a:r>
            <a:r>
              <a:rPr lang="zh-CN" altLang="zh-CN" sz="2800" dirty="0">
                <a:latin typeface="宋体" panose="02010600030101010101" pitchFamily="2" charset="-122"/>
                <a:cs typeface="宋体" panose="02010600030101010101" pitchFamily="2" charset="-122"/>
              </a:rPr>
              <a:t>从2014年3月大数据首次写入我国中央政府工作报告起，从中央到各级地方政府，都在积极地制定和实施各层级的大数据战略，大力推进数据资源的开放和共享。同时也在建立健全相应的政策和相关的法规，完善社会治理、提升政府服务和监管能力，助力中国经济从高速增长转向高质量发展。</a:t>
            </a:r>
            <a:endParaRPr lang="zh-CN" altLang="zh-CN" sz="2800" dirty="0">
              <a:latin typeface="宋体" panose="02010600030101010101" pitchFamily="2" charset="-122"/>
              <a:cs typeface="宋体" panose="02010600030101010101" pitchFamily="2" charset="-122"/>
            </a:endParaRPr>
          </a:p>
          <a:p>
            <a:pPr>
              <a:lnSpc>
                <a:spcPct val="140000"/>
              </a:lnSpc>
            </a:pPr>
            <a:r>
              <a:rPr lang="en-US" altLang="zh-CN" sz="2800" dirty="0">
                <a:latin typeface="宋体" panose="02010600030101010101" pitchFamily="2" charset="-122"/>
                <a:cs typeface="宋体" panose="02010600030101010101" pitchFamily="2" charset="-122"/>
              </a:rPr>
              <a:t>   </a:t>
            </a:r>
            <a:r>
              <a:rPr lang="zh-CN" altLang="en-US" sz="2800" dirty="0">
                <a:latin typeface="宋体" panose="02010600030101010101" pitchFamily="2" charset="-122"/>
                <a:cs typeface="宋体" panose="02010600030101010101" pitchFamily="2" charset="-122"/>
              </a:rPr>
              <a:t>主要表现在</a:t>
            </a:r>
            <a:r>
              <a:rPr lang="zh-CN" altLang="zh-CN" sz="2800" dirty="0">
                <a:latin typeface="宋体" panose="02010600030101010101" pitchFamily="2" charset="-122"/>
                <a:cs typeface="宋体" panose="02010600030101010101" pitchFamily="2" charset="-122"/>
              </a:rPr>
              <a:t>：一是在加快研究制定大数据发展国家战略的同时，规划重点领域的大数据研究计划，布局关键技术研发方向，强化大数据基础设施建设和人才培养，加强对大数据产业的扶持。</a:t>
            </a:r>
            <a:endParaRPr lang="zh-CN" altLang="zh-CN" sz="2800" dirty="0">
              <a:latin typeface="宋体" panose="02010600030101010101" pitchFamily="2" charset="-122"/>
              <a:cs typeface="宋体" panose="02010600030101010101" pitchFamily="2" charset="-122"/>
            </a:endParaRPr>
          </a:p>
        </p:txBody>
      </p:sp>
      <p:sp>
        <p:nvSpPr>
          <p:cNvPr id="31847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846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18469" name="TextBox 2"/>
          <p:cNvSpPr txBox="1"/>
          <p:nvPr/>
        </p:nvSpPr>
        <p:spPr>
          <a:xfrm>
            <a:off x="695960" y="981075"/>
            <a:ext cx="10262235" cy="5384800"/>
          </a:xfrm>
          <a:prstGeom prst="rect">
            <a:avLst/>
          </a:prstGeom>
          <a:noFill/>
          <a:ln w="9525">
            <a:noFill/>
          </a:ln>
        </p:spPr>
        <p:txBody>
          <a:bodyPr wrap="square" anchor="t" anchorCtr="0">
            <a:spAutoFit/>
          </a:bodyPr>
          <a:p>
            <a:pPr>
              <a:lnSpc>
                <a:spcPct val="200000"/>
              </a:lnSpc>
            </a:pPr>
            <a:r>
              <a:rPr lang="en-US" altLang="zh-CN" sz="2800" dirty="0">
                <a:latin typeface="Calibri" panose="020F0502020204030204" pitchFamily="34" charset="0"/>
                <a:ea typeface="宋体" panose="02010600030101010101" pitchFamily="2" charset="-122"/>
              </a:rPr>
              <a:t> </a:t>
            </a:r>
            <a:r>
              <a:rPr lang="zh-CN" altLang="en-US" sz="3200" dirty="0">
                <a:latin typeface="Calibri" panose="020F0502020204030204" pitchFamily="34" charset="0"/>
                <a:ea typeface="宋体" panose="02010600030101010101" pitchFamily="2" charset="-122"/>
              </a:rPr>
              <a:t>1.</a:t>
            </a:r>
            <a:r>
              <a:rPr lang="en-US" altLang="zh-CN" sz="3200" dirty="0">
                <a:latin typeface="Calibri" panose="020F0502020204030204" pitchFamily="34" charset="0"/>
                <a:ea typeface="宋体" panose="02010600030101010101" pitchFamily="2" charset="-122"/>
              </a:rPr>
              <a:t>5</a:t>
            </a:r>
            <a:r>
              <a:rPr lang="zh-CN" altLang="en-US" sz="3200" dirty="0">
                <a:latin typeface="Calibri" panose="020F0502020204030204" pitchFamily="34" charset="0"/>
                <a:ea typeface="宋体" panose="02010600030101010101" pitchFamily="2" charset="-122"/>
              </a:rPr>
              <a:t>.2 大数据行业相关法规</a:t>
            </a:r>
            <a:endParaRPr lang="zh-CN" altLang="en-US" sz="2800" dirty="0">
              <a:latin typeface="Calibri" panose="020F0502020204030204" pitchFamily="34" charset="0"/>
              <a:ea typeface="宋体" panose="02010600030101010101" pitchFamily="2" charset="-122"/>
            </a:endParaRPr>
          </a:p>
          <a:p>
            <a:pPr>
              <a:lnSpc>
                <a:spcPct val="200000"/>
              </a:lnSpc>
            </a:pPr>
            <a:r>
              <a:rPr lang="en-US" altLang="zh-CN" sz="2800" b="1" dirty="0">
                <a:latin typeface="Calibri" panose="020F0502020204030204" pitchFamily="34" charset="0"/>
                <a:ea typeface="宋体" panose="02010600030101010101" pitchFamily="2" charset="-122"/>
              </a:rPr>
              <a:t>  </a:t>
            </a:r>
            <a:r>
              <a:rPr lang="en-US" altLang="zh-CN"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二是借鉴西方发达国家成功的大数据策略，取长补短，逐渐完善符合我国实际的大数据配套政策制定路线图，从眼前和长远两个角度出发，注重战略应用实施和战略技术能力的储备。明确相关部门权责，为大数据产业孵化、技术研发、推广应用营造完善的政策环境。</a:t>
            </a:r>
            <a:endParaRPr lang="zh-CN" altLang="zh-CN" sz="2800" dirty="0">
              <a:latin typeface="Calibri" panose="020F0502020204030204" pitchFamily="34" charset="0"/>
              <a:ea typeface="宋体" panose="02010600030101010101" pitchFamily="2" charset="-122"/>
            </a:endParaRPr>
          </a:p>
        </p:txBody>
      </p:sp>
      <p:sp>
        <p:nvSpPr>
          <p:cNvPr id="318470"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2" name="任意多边形 41"/>
          <p:cNvSpPr/>
          <p:nvPr/>
        </p:nvSpPr>
        <p:spPr>
          <a:xfrm>
            <a:off x="6118225" y="113823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53377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096000" y="472122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379663"/>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486650" y="2524125"/>
            <a:ext cx="2395538" cy="523875"/>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网络爬虫方法</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7310438" y="3654425"/>
            <a:ext cx="2638425" cy="522288"/>
          </a:xfrm>
          <a:prstGeom prst="rect">
            <a:avLst/>
          </a:prstGeom>
          <a:noFill/>
          <a:ln w="9525">
            <a:noFill/>
          </a:ln>
        </p:spPr>
        <p:txBody>
          <a:bodyPr anchor="t" anchorCtr="0">
            <a:spAutoFit/>
          </a:bodyPr>
          <a:p>
            <a:pPr algn="ctr"/>
            <a:r>
              <a:rPr lang="zh-CN" altLang="en-US" sz="2800" b="1" dirty="0">
                <a:latin typeface="Calibri" panose="020F0502020204030204" pitchFamily="34" charset="0"/>
                <a:ea typeface="宋体" panose="02010600030101010101" pitchFamily="2" charset="-122"/>
              </a:rPr>
              <a:t>网络爬虫工具</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7386638" y="4864100"/>
            <a:ext cx="2781300" cy="522288"/>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Python</a:t>
            </a:r>
            <a:r>
              <a:rPr lang="zh-CN" altLang="en-US" sz="2800" b="1" dirty="0">
                <a:latin typeface="Calibri" panose="020F0502020204030204" pitchFamily="34" charset="0"/>
                <a:ea typeface="宋体" panose="02010600030101010101" pitchFamily="2" charset="-122"/>
              </a:rPr>
              <a:t>爬虫技术</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453313" y="1282700"/>
            <a:ext cx="2357437" cy="523875"/>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网络爬虫概述</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13823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5.1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379663"/>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5.2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53377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5.3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757738"/>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5.4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24269" name="TextBox 1"/>
          <p:cNvSpPr txBox="1"/>
          <p:nvPr/>
        </p:nvSpPr>
        <p:spPr>
          <a:xfrm>
            <a:off x="238125" y="357188"/>
            <a:ext cx="6000750" cy="708025"/>
          </a:xfrm>
          <a:prstGeom prst="rect">
            <a:avLst/>
          </a:prstGeom>
          <a:noFill/>
          <a:ln w="9525">
            <a:noFill/>
          </a:ln>
        </p:spPr>
        <p:txBody>
          <a:bodyPr anchor="t" anchorCtr="0">
            <a:spAutoFit/>
          </a:bodyPr>
          <a:p>
            <a:r>
              <a:rPr lang="zh-CN" altLang="en-US" sz="4000" b="1" dirty="0">
                <a:latin typeface="Calibri" panose="020F0502020204030204" pitchFamily="34" charset="0"/>
                <a:ea typeface="宋体" panose="02010600030101010101" pitchFamily="2" charset="-122"/>
              </a:rPr>
              <a:t>第</a:t>
            </a:r>
            <a:r>
              <a:rPr lang="en-US" altLang="zh-CN" sz="4000" b="1" dirty="0">
                <a:latin typeface="Calibri" panose="020F0502020204030204" pitchFamily="34" charset="0"/>
                <a:ea typeface="宋体" panose="02010600030101010101" pitchFamily="2" charset="-122"/>
              </a:rPr>
              <a:t>5</a:t>
            </a:r>
            <a:r>
              <a:rPr lang="zh-CN" altLang="en-US" sz="4000" b="1" dirty="0">
                <a:latin typeface="Calibri" panose="020F0502020204030204" pitchFamily="34" charset="0"/>
                <a:ea typeface="宋体" panose="02010600030101010101" pitchFamily="2" charset="-122"/>
              </a:rPr>
              <a:t>章</a:t>
            </a:r>
            <a:r>
              <a:rPr lang="en-US" altLang="zh-CN" sz="4000" b="1" dirty="0">
                <a:latin typeface="Calibri" panose="020F0502020204030204" pitchFamily="34" charset="0"/>
                <a:ea typeface="宋体" panose="02010600030101010101" pitchFamily="2" charset="-122"/>
              </a:rPr>
              <a:t>  </a:t>
            </a:r>
            <a:r>
              <a:rPr lang="zh-CN" altLang="en-US" sz="4000" b="1" dirty="0">
                <a:latin typeface="Calibri" panose="020F0502020204030204" pitchFamily="34" charset="0"/>
                <a:ea typeface="宋体" panose="02010600030101010101" pitchFamily="2" charset="-122"/>
              </a:rPr>
              <a:t>互联网数据采集</a:t>
            </a:r>
            <a:endParaRPr lang="zh-CN" altLang="en-US"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4163"/>
            <a:ext cx="4752975" cy="4524375"/>
          </a:xfrm>
          <a:prstGeom prst="rect">
            <a:avLst/>
          </a:prstGeom>
          <a:noFill/>
        </p:spPr>
        <p:txBody>
          <a:bodyPr>
            <a:spAutoFit/>
          </a:bodyPr>
          <a:lstStyle/>
          <a:p>
            <a:pPr marR="0" defTabSz="1219200">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了解爬虫概念、爬行策略、</a:t>
            </a:r>
            <a:r>
              <a:rPr kumimoji="0" lang="en-US" sz="3200" kern="1200" cap="none" spc="0" normalizeH="0" baseline="0" noProof="0" dirty="0">
                <a:latin typeface="Calibri" panose="020F0502020204030204" pitchFamily="34" charset="0"/>
                <a:ea typeface="宋体" panose="02010600030101010101" pitchFamily="2" charset="-122"/>
                <a:cs typeface="+mn-cs"/>
              </a:rPr>
              <a:t>Robots</a:t>
            </a:r>
            <a:r>
              <a:rPr kumimoji="0" lang="zh-CN" altLang="en-US" sz="3200" kern="1200" cap="none" spc="0" normalizeH="0" baseline="0" noProof="0" dirty="0">
                <a:latin typeface="Calibri" panose="020F0502020204030204" pitchFamily="34" charset="0"/>
                <a:ea typeface="宋体" panose="02010600030101010101" pitchFamily="2" charset="-122"/>
                <a:cs typeface="+mn-cs"/>
              </a:rPr>
              <a:t>协议等基础知识；</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掌握各种网络爬虫方法；</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熟练掌握爬虫工具使用方法；</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能够运用</a:t>
            </a:r>
            <a:r>
              <a:rPr kumimoji="0" lang="en-US" sz="3200" kern="1200" cap="none" spc="0" normalizeH="0" baseline="0" noProof="0" dirty="0">
                <a:latin typeface="Calibri" panose="020F0502020204030204" pitchFamily="34" charset="0"/>
                <a:ea typeface="宋体" panose="02010600030101010101" pitchFamily="2" charset="-122"/>
                <a:cs typeface="+mn-cs"/>
              </a:rPr>
              <a:t>Python</a:t>
            </a:r>
            <a:r>
              <a:rPr kumimoji="0" lang="zh-CN" altLang="en-US" sz="3200" kern="1200" cap="none" spc="0" normalizeH="0" baseline="0" noProof="0" dirty="0">
                <a:latin typeface="Calibri" panose="020F0502020204030204" pitchFamily="34" charset="0"/>
                <a:ea typeface="宋体" panose="02010600030101010101" pitchFamily="2" charset="-122"/>
                <a:cs typeface="+mn-cs"/>
              </a:rPr>
              <a:t>语言编写爬虫软件。</a:t>
            </a:r>
            <a:endParaRPr kumimoji="0" lang="zh-CN" altLang="en-US" sz="3200"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1+#ppt_w/2"/>
                                          </p:val>
                                        </p:tav>
                                        <p:tav tm="100000">
                                          <p:val>
                                            <p:strVal val="#ppt_x"/>
                                          </p:val>
                                        </p:tav>
                                      </p:tavLst>
                                    </p:anim>
                                    <p:anim calcmode="lin" valueType="num">
                                      <p:cBhvr>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ppt_x</p:attrName>
                                        </p:attrNameLst>
                                      </p:cBhvr>
                                      <p:tavLst>
                                        <p:tav tm="0">
                                          <p:val>
                                            <p:strVal val="1+#ppt_w/2"/>
                                          </p:val>
                                        </p:tav>
                                        <p:tav tm="100000">
                                          <p:val>
                                            <p:strVal val="#ppt_x"/>
                                          </p:val>
                                        </p:tav>
                                      </p:tavLst>
                                    </p:anim>
                                    <p:anim calcmode="lin" valueType="num">
                                      <p:cBhvr>
                                        <p:cTn id="28" dur="5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ppt_x</p:attrName>
                                        </p:attrNameLst>
                                      </p:cBhvr>
                                      <p:tavLst>
                                        <p:tav tm="0">
                                          <p:val>
                                            <p:strVal val="1+#ppt_w/2"/>
                                          </p:val>
                                        </p:tav>
                                        <p:tav tm="100000">
                                          <p:val>
                                            <p:strVal val="#ppt_x"/>
                                          </p:val>
                                        </p:tav>
                                      </p:tavLst>
                                    </p:anim>
                                    <p:anim calcmode="lin" valueType="num">
                                      <p:cBhvr>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1+#ppt_w/2"/>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1+#ppt_w/2"/>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ppt_x</p:attrName>
                                        </p:attrNameLst>
                                      </p:cBhvr>
                                      <p:tavLst>
                                        <p:tav tm="0">
                                          <p:val>
                                            <p:strVal val="1+#ppt_w/2"/>
                                          </p:val>
                                        </p:tav>
                                        <p:tav tm="100000">
                                          <p:val>
                                            <p:strVal val="#ppt_x"/>
                                          </p:val>
                                        </p:tav>
                                      </p:tavLst>
                                    </p:anim>
                                    <p:anim calcmode="lin" valueType="num">
                                      <p:cBhvr>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9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ppt_x</p:attrName>
                                        </p:attrNameLst>
                                      </p:cBhvr>
                                      <p:tavLst>
                                        <p:tav tm="0">
                                          <p:val>
                                            <p:strVal val="1+#ppt_w/2"/>
                                          </p:val>
                                        </p:tav>
                                        <p:tav tm="100000">
                                          <p:val>
                                            <p:strVal val="#ppt_x"/>
                                          </p:val>
                                        </p:tav>
                                      </p:tavLst>
                                    </p:anim>
                                    <p:anim calcmode="lin" valueType="num">
                                      <p:cBhvr>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9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ppt_x</p:attrName>
                                        </p:attrNameLst>
                                      </p:cBhvr>
                                      <p:tavLst>
                                        <p:tav tm="0">
                                          <p:val>
                                            <p:strVal val="1+#ppt_w/2"/>
                                          </p:val>
                                        </p:tav>
                                        <p:tav tm="100000">
                                          <p:val>
                                            <p:strVal val="#ppt_x"/>
                                          </p:val>
                                        </p:tav>
                                      </p:tavLst>
                                    </p:anim>
                                    <p:anim calcmode="lin" valueType="num">
                                      <p:cBhvr>
                                        <p:cTn id="52"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5" grpId="0" animBg="1"/>
      <p:bldP spid="36" grpId="0" animBg="1"/>
      <p:bldP spid="37" grpId="0" animBg="1"/>
      <p:bldP spid="3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20517" name="TextBox 2"/>
          <p:cNvSpPr txBox="1"/>
          <p:nvPr/>
        </p:nvSpPr>
        <p:spPr>
          <a:xfrm>
            <a:off x="551498" y="1124903"/>
            <a:ext cx="6167437" cy="4641850"/>
          </a:xfrm>
          <a:prstGeom prst="rect">
            <a:avLst/>
          </a:prstGeom>
          <a:noFill/>
          <a:ln w="9525">
            <a:noFill/>
          </a:ln>
        </p:spPr>
        <p:txBody>
          <a:bodyPr anchor="t" anchorCtr="0">
            <a:spAutoFit/>
          </a:bodyPr>
          <a:p>
            <a:pPr>
              <a:lnSpc>
                <a:spcPct val="170000"/>
              </a:lnSpc>
            </a:pPr>
            <a:r>
              <a:rPr lang="en-US" altLang="zh-CN" sz="2800" dirty="0">
                <a:latin typeface="Calibri" panose="020F0502020204030204" pitchFamily="34" charset="0"/>
                <a:ea typeface="宋体" panose="02010600030101010101" pitchFamily="2" charset="-122"/>
              </a:rPr>
              <a:t> </a:t>
            </a:r>
            <a:r>
              <a:rPr lang="zh-CN" altLang="en-US" sz="3200" dirty="0">
                <a:latin typeface="Calibri" panose="020F0502020204030204" pitchFamily="34" charset="0"/>
                <a:ea typeface="宋体" panose="02010600030101010101" pitchFamily="2" charset="-122"/>
              </a:rPr>
              <a:t>1.</a:t>
            </a:r>
            <a:r>
              <a:rPr lang="en-US" altLang="zh-CN" sz="3200" dirty="0">
                <a:latin typeface="Calibri" panose="020F0502020204030204" pitchFamily="34" charset="0"/>
                <a:ea typeface="宋体" panose="02010600030101010101" pitchFamily="2" charset="-122"/>
              </a:rPr>
              <a:t>5</a:t>
            </a:r>
            <a:r>
              <a:rPr lang="zh-CN" altLang="en-US" sz="3200" dirty="0">
                <a:latin typeface="Calibri" panose="020F0502020204030204" pitchFamily="34" charset="0"/>
                <a:ea typeface="宋体" panose="02010600030101010101" pitchFamily="2" charset="-122"/>
              </a:rPr>
              <a:t>.2 大数据行业相关法规</a:t>
            </a:r>
            <a:endParaRPr lang="zh-CN" altLang="en-US" sz="3200" dirty="0">
              <a:latin typeface="Calibri" panose="020F0502020204030204" pitchFamily="34" charset="0"/>
              <a:ea typeface="宋体" panose="02010600030101010101" pitchFamily="2" charset="-122"/>
            </a:endParaRPr>
          </a:p>
          <a:p>
            <a:pPr>
              <a:lnSpc>
                <a:spcPct val="17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1.近年来我国颁布的政策、法规</a:t>
            </a:r>
            <a:endParaRPr lang="en-US" altLang="zh-CN" sz="2800" b="1" dirty="0">
              <a:latin typeface="Calibri" panose="020F0502020204030204" pitchFamily="34" charset="0"/>
              <a:ea typeface="宋体" panose="02010600030101010101" pitchFamily="2" charset="-122"/>
            </a:endParaRPr>
          </a:p>
          <a:p>
            <a:pPr>
              <a:lnSpc>
                <a:spcPct val="170000"/>
              </a:lnSpc>
            </a:pPr>
            <a:r>
              <a:rPr lang="en-US" altLang="zh-CN" b="1"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近年来，党中央、国务院相继推出了一系列大数据政策，以指导大数据技术研发、产业应用等各方面的工作，有关政策部分统计见表。</a:t>
            </a:r>
            <a:endParaRPr lang="zh-CN" altLang="zh-CN" sz="2800" dirty="0">
              <a:latin typeface="Calibri" panose="020F0502020204030204" pitchFamily="34" charset="0"/>
              <a:ea typeface="宋体" panose="02010600030101010101" pitchFamily="2" charset="-122"/>
            </a:endParaRPr>
          </a:p>
        </p:txBody>
      </p:sp>
      <p:sp>
        <p:nvSpPr>
          <p:cNvPr id="320518"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graphicFrame>
        <p:nvGraphicFramePr>
          <p:cNvPr id="3" name="表格 2"/>
          <p:cNvGraphicFramePr/>
          <p:nvPr>
            <p:custDataLst>
              <p:tags r:id="rId1"/>
            </p:custDataLst>
          </p:nvPr>
        </p:nvGraphicFramePr>
        <p:xfrm>
          <a:off x="5160010" y="908050"/>
          <a:ext cx="6426200" cy="5905500"/>
        </p:xfrm>
        <a:graphic>
          <a:graphicData uri="http://schemas.openxmlformats.org/drawingml/2006/table">
            <a:tbl>
              <a:tblPr firstRow="1" bandRow="1">
                <a:tableStyleId>{5940675A-B579-460E-94D1-54222C63F5DA}</a:tableStyleId>
              </a:tblPr>
              <a:tblGrid>
                <a:gridCol w="704215"/>
                <a:gridCol w="684530"/>
                <a:gridCol w="5037455"/>
              </a:tblGrid>
              <a:tr h="325755">
                <a:tc>
                  <a:txBody>
                    <a:bodyPr/>
                    <a:lstStyle/>
                    <a:p>
                      <a:pPr indent="0" algn="ctr">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时间</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solidFill>
                      <a:srgbClr val="FFFFFF"/>
                    </a:solidFill>
                  </a:tcPr>
                </a:tc>
                <a:tc>
                  <a:txBody>
                    <a:bodyPr/>
                    <a:lstStyle/>
                    <a:p>
                      <a:pPr indent="0" algn="ctr">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部门</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solidFill>
                      <a:srgbClr val="FFFFFF"/>
                    </a:solidFill>
                  </a:tcPr>
                </a:tc>
                <a:tc>
                  <a:txBody>
                    <a:bodyPr/>
                    <a:lstStyle/>
                    <a:p>
                      <a:pPr indent="0" algn="ctr">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文件名称/讲话</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solidFill>
                      <a:srgbClr val="FFFFFF"/>
                    </a:solidFill>
                  </a:tcPr>
                </a:tc>
              </a:tr>
              <a:tr h="570230">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2015.08</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《促进大数据发展行动纲要》</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570230">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2015.10</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中共中央</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《中国共产党第十八届中央委员会第五次全体会议公报》</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56959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2016.01</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发改委</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《国家发展改革委办公厅关于组织实施促进大数据发展重大工程的通知》</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57213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2016.03</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《中华人民共和国国民经济和社会发展第十三个五年规划纲要》</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448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2016.07</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《国家信息化发展战略纲要》</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6390">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2016.09</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《政务信息资源共享管理暂行办法》</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575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2016.10</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习近平</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“建设全国一体化的国家大数据中心”</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448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2016.12</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《“十三五”国家信息化规划</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46710">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2017.05</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《政务信息系统整合共享实施方案》</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575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2017.05</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习近平</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“一带一路”国际合作高峰论坛</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50990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2017.10</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中共中央</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《决胜全面建成小康社会，夺取伟大胜利》</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6639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2017.12</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习近平</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“实施国家大数据战略，加快建设数字中国”</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447675">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2018.01</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231F20"/>
                          </a:solidFill>
                          <a:latin typeface="宋体" panose="02010600030101010101" pitchFamily="2" charset="-122"/>
                          <a:ea typeface="宋体" panose="02010600030101010101" pitchFamily="2" charset="-122"/>
                          <a:cs typeface="宋体" panose="02010600030101010101" pitchFamily="2" charset="-122"/>
                        </a:rPr>
                        <a:t>《科学数据管理办法》</a:t>
                      </a:r>
                      <a:endParaRPr lang="en-US"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22565" name="TextBox 2"/>
          <p:cNvSpPr txBox="1"/>
          <p:nvPr/>
        </p:nvSpPr>
        <p:spPr>
          <a:xfrm>
            <a:off x="695643" y="1052830"/>
            <a:ext cx="6167437" cy="5597525"/>
          </a:xfrm>
          <a:prstGeom prst="rect">
            <a:avLst/>
          </a:prstGeom>
          <a:noFill/>
          <a:ln w="9525">
            <a:noFill/>
          </a:ln>
        </p:spPr>
        <p:txBody>
          <a:bodyPr anchor="t" anchorCtr="0">
            <a:spAutoFit/>
          </a:bodyPr>
          <a:p>
            <a:pPr>
              <a:lnSpc>
                <a:spcPct val="140000"/>
              </a:lnSpc>
            </a:pPr>
            <a:r>
              <a:rPr lang="en-US" altLang="zh-CN" sz="2800" dirty="0">
                <a:latin typeface="Calibri" panose="020F0502020204030204" pitchFamily="34" charset="0"/>
                <a:ea typeface="宋体" panose="02010600030101010101" pitchFamily="2" charset="-122"/>
              </a:rPr>
              <a:t> </a:t>
            </a:r>
            <a:r>
              <a:rPr lang="zh-CN" altLang="en-US" sz="3200" dirty="0">
                <a:latin typeface="Calibri" panose="020F0502020204030204" pitchFamily="34" charset="0"/>
                <a:ea typeface="宋体" panose="02010600030101010101" pitchFamily="2" charset="-122"/>
              </a:rPr>
              <a:t>1.</a:t>
            </a:r>
            <a:r>
              <a:rPr lang="en-US" altLang="zh-CN" sz="3200" dirty="0">
                <a:latin typeface="Calibri" panose="020F0502020204030204" pitchFamily="34" charset="0"/>
                <a:ea typeface="宋体" panose="02010600030101010101" pitchFamily="2" charset="-122"/>
              </a:rPr>
              <a:t>5</a:t>
            </a:r>
            <a:r>
              <a:rPr lang="zh-CN" altLang="en-US" sz="3200" dirty="0">
                <a:latin typeface="Calibri" panose="020F0502020204030204" pitchFamily="34" charset="0"/>
                <a:ea typeface="宋体" panose="02010600030101010101" pitchFamily="2" charset="-122"/>
              </a:rPr>
              <a:t>.2 大数据行业相关法规</a:t>
            </a:r>
            <a:endParaRPr lang="zh-CN" altLang="en-US" sz="2800" dirty="0">
              <a:latin typeface="Calibri" panose="020F0502020204030204" pitchFamily="34" charset="0"/>
              <a:ea typeface="宋体" panose="02010600030101010101" pitchFamily="2" charset="-122"/>
            </a:endParaRPr>
          </a:p>
          <a:p>
            <a:pPr>
              <a:lnSpc>
                <a:spcPct val="11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1.近年来我国颁布的政策、法规</a:t>
            </a:r>
            <a:endParaRPr lang="en-US" altLang="zh-CN" sz="2800" b="1" dirty="0">
              <a:latin typeface="Calibri" panose="020F0502020204030204" pitchFamily="34" charset="0"/>
              <a:ea typeface="宋体" panose="02010600030101010101" pitchFamily="2" charset="-122"/>
            </a:endParaRPr>
          </a:p>
          <a:p>
            <a:pPr>
              <a:lnSpc>
                <a:spcPct val="100000"/>
              </a:lnSpc>
            </a:pPr>
            <a:r>
              <a:rPr lang="en-US" altLang="zh-CN" b="1" dirty="0">
                <a:latin typeface="Calibri" panose="020F0502020204030204" pitchFamily="34" charset="0"/>
                <a:ea typeface="宋体" panose="02010600030101010101" pitchFamily="2" charset="-122"/>
              </a:rPr>
              <a:t>    </a:t>
            </a:r>
            <a:r>
              <a:rPr lang="zh-CN" altLang="zh-CN" sz="2800" dirty="0">
                <a:latin typeface="Calibri" panose="020F0502020204030204" pitchFamily="34" charset="0"/>
                <a:ea typeface="宋体" panose="02010600030101010101" pitchFamily="2" charset="-122"/>
              </a:rPr>
              <a:t>在国家宏观大数据战略的指导下，各部委和相关行业在结合自身优势及实际情况，出台了一系列政策，来推动、落实大数据在各领域中的应用发展，具体政策统计见 部分行业领域大数据政策汇总表，包含健康医疗及中医药、政务信息资源、农业、经济、生态环境、国土资源、林业、交通运输、水利、气象、教育、交通旅游服务等领域。</a:t>
            </a:r>
            <a:endParaRPr lang="zh-CN" altLang="zh-CN" sz="2800" dirty="0">
              <a:latin typeface="Calibri" panose="020F0502020204030204" pitchFamily="34" charset="0"/>
              <a:ea typeface="宋体" panose="02010600030101010101" pitchFamily="2" charset="-122"/>
            </a:endParaRPr>
          </a:p>
        </p:txBody>
      </p:sp>
      <p:sp>
        <p:nvSpPr>
          <p:cNvPr id="322566"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graphicFrame>
        <p:nvGraphicFramePr>
          <p:cNvPr id="2" name="表格 1"/>
          <p:cNvGraphicFramePr/>
          <p:nvPr>
            <p:custDataLst>
              <p:tags r:id="rId1"/>
            </p:custDataLst>
          </p:nvPr>
        </p:nvGraphicFramePr>
        <p:xfrm>
          <a:off x="5519738" y="836295"/>
          <a:ext cx="6394450" cy="6464300"/>
        </p:xfrm>
        <a:graphic>
          <a:graphicData uri="http://schemas.openxmlformats.org/drawingml/2006/table">
            <a:tbl>
              <a:tblPr firstRow="1" bandRow="1">
                <a:tableStyleId>{5940675A-B579-460E-94D1-54222C63F5DA}</a:tableStyleId>
              </a:tblPr>
              <a:tblGrid>
                <a:gridCol w="659765"/>
                <a:gridCol w="788670"/>
                <a:gridCol w="4946015"/>
              </a:tblGrid>
              <a:tr h="187960">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时间</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部门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文件名称</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solidFill>
                      <a:srgbClr val="FFFFFF"/>
                    </a:solidFill>
                  </a:tcPr>
                </a:tc>
              </a:tr>
              <a:tr h="187343">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2015.12</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《推进农业农村大数据发展的实施意见》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15626">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2016.01</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发改委</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《国家发展改革委办公厅关于组织实施促进大 数据发展重大工程的通知》</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254025">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2016.02</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国务院/医药</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《中医药发展战略规划纲要（2016</a:t>
                      </a:r>
                      <a:r>
                        <a:rPr lang="en-US" sz="1000" b="0">
                          <a:solidFill>
                            <a:srgbClr val="231F20"/>
                          </a:solidFill>
                          <a:latin typeface="Calibri" panose="020F0502020204030204" pitchFamily="34" charset="0"/>
                          <a:ea typeface="宋体" panose="02010600030101010101" pitchFamily="2" charset="-122"/>
                          <a:cs typeface="宋体" panose="02010600030101010101" pitchFamily="2" charset="-122"/>
                        </a:rPr>
                        <a:t>—</a:t>
                      </a: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2030年）》</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6708">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2016.03</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《生态环境大数据建设总体方案》</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16896">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2016.06</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国务院/医药</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《国务院办公厅关于促进和规范健康医疗大数 据应用发展的指导意见》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7343">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2016.07</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《关于促进国土资源大数据应用发展的实施意见》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7978">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2016.07</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《关于加快中国林业大数据发展的指导意见》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456610">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2016.07</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中国煤炭工业协会</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《推进煤炭大数据发展的指导意见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832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2016.08</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交通运输部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《关于推进交通运输行业数据资源开放共享的 实施意见》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7692">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2016.08</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发改委</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《国家发展改革委办公厅关于请组织申报大数据领域创新能力建设专项的通知》</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75912">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2016.10</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《农业农村大数据试点方案》</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7978">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2016.10</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《健康中国2030”规划纲要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832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2016.11</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国家中医药管理局</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《中医药信息化发展“十三五”规划》</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7343">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2017.01</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工信部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《大数据产业发展规划（ 2016</a:t>
                      </a:r>
                      <a:r>
                        <a:rPr lang="en-US" sz="1000" b="0">
                          <a:solidFill>
                            <a:srgbClr val="231F20"/>
                          </a:solidFill>
                          <a:latin typeface="Calibri" panose="020F0502020204030204" pitchFamily="34" charset="0"/>
                          <a:ea typeface="宋体" panose="02010600030101010101" pitchFamily="2" charset="-122"/>
                          <a:cs typeface="宋体" panose="02010600030101010101" pitchFamily="2" charset="-122"/>
                        </a:rPr>
                        <a:t>—</a:t>
                      </a: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2020年）》</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7527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2017.01</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《“十三五”全国人口健康信息化发展规划》</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7343">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2017.05</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水利部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《关于推进水利大数据发展的指导意见》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7978">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2017.09</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气象局</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《气象大数据行动计划（ 2017</a:t>
                      </a:r>
                      <a:r>
                        <a:rPr lang="en-US" sz="1000" b="0">
                          <a:solidFill>
                            <a:srgbClr val="231F20"/>
                          </a:solidFill>
                          <a:latin typeface="Calibri" panose="020F0502020204030204" pitchFamily="34" charset="0"/>
                          <a:ea typeface="宋体" panose="02010600030101010101" pitchFamily="2" charset="-122"/>
                          <a:cs typeface="宋体" panose="02010600030101010101" pitchFamily="2" charset="-122"/>
                        </a:rPr>
                        <a:t>—</a:t>
                      </a: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2020年）》</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75912">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2017.09</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公安部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《关于深入开展“大数据+网上督察”工作的意见》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186708">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2018.01</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教育部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《教育部机关及直属事业单位教育数据管理办法》</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422952">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2018.03</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交通运输部、国家旅游局</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《关于加快推进交通旅游服务大数据应用试点工作的通知》</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832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2018.04</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国务院</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《国务院办公厅关于促进“互联网+医疗健康” 发展的意见》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705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2019.07</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工信部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《电信和互联网行业提升网络数据安全保护能力专项行动方案》</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832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2020.04</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工信部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《关于公布支撑疫情防控和复工复产复课大数据产品和解决方案》</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cap="flat">
                      <a:noFill/>
                    </a:lnB>
                    <a:lnTlToBr>
                      <a:noFill/>
                    </a:lnTlToBr>
                    <a:lnBlToTr>
                      <a:noFill/>
                    </a:lnBlToTr>
                    <a:solidFill>
                      <a:srgbClr val="FFFFFF"/>
                    </a:solidFill>
                  </a:tcPr>
                </a:tc>
              </a:tr>
              <a:tr h="328327">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2020.05</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工信部</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a:noFill/>
                    </a:lnR>
                    <a:lnT cap="flat">
                      <a:noFill/>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000" b="0">
                          <a:solidFill>
                            <a:srgbClr val="231F20"/>
                          </a:solidFill>
                          <a:latin typeface="宋体" panose="02010600030101010101" pitchFamily="2" charset="-122"/>
                          <a:ea typeface="宋体" panose="02010600030101010101" pitchFamily="2" charset="-122"/>
                          <a:cs typeface="宋体" panose="02010600030101010101" pitchFamily="2" charset="-122"/>
                        </a:rPr>
                        <a:t>《关于工业大数据发展的指导意见》</a:t>
                      </a:r>
                      <a:endParaRPr lang="en-US" altLang="en-US" sz="1000" b="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24613" name="TextBox 2"/>
          <p:cNvSpPr txBox="1"/>
          <p:nvPr/>
        </p:nvSpPr>
        <p:spPr>
          <a:xfrm>
            <a:off x="792480" y="981075"/>
            <a:ext cx="10755630" cy="5296535"/>
          </a:xfrm>
          <a:prstGeom prst="rect">
            <a:avLst/>
          </a:prstGeom>
          <a:noFill/>
          <a:ln w="9525">
            <a:noFill/>
          </a:ln>
        </p:spPr>
        <p:txBody>
          <a:bodyPr wrap="square" anchor="t" anchorCtr="0">
            <a:spAutoFit/>
          </a:bodyPr>
          <a:p>
            <a:pPr>
              <a:lnSpc>
                <a:spcPct val="120000"/>
              </a:lnSpc>
            </a:pPr>
            <a:r>
              <a:rPr lang="en-US" altLang="zh-CN" sz="3000" b="1" dirty="0">
                <a:latin typeface="Calibri" panose="020F0502020204030204" pitchFamily="34" charset="0"/>
                <a:ea typeface="宋体" panose="02010600030101010101" pitchFamily="2" charset="-122"/>
              </a:rPr>
              <a:t>2.我国“十三五”时期大数据产业发展规划</a:t>
            </a:r>
            <a:endParaRPr lang="en-US" altLang="zh-CN" sz="3000" b="1" dirty="0">
              <a:latin typeface="Calibri" panose="020F0502020204030204" pitchFamily="34" charset="0"/>
              <a:ea typeface="宋体" panose="02010600030101010101" pitchFamily="2" charset="-122"/>
            </a:endParaRPr>
          </a:p>
          <a:p>
            <a:pPr>
              <a:lnSpc>
                <a:spcPct val="120000"/>
              </a:lnSpc>
            </a:pPr>
            <a:r>
              <a:rPr lang="en-US" altLang="zh-CN" b="1" dirty="0">
                <a:latin typeface="Calibri" panose="020F0502020204030204" pitchFamily="34" charset="0"/>
                <a:ea typeface="宋体" panose="02010600030101010101" pitchFamily="2" charset="-122"/>
              </a:rPr>
              <a:t>     </a:t>
            </a:r>
            <a:r>
              <a:rPr lang="en-US" altLang="zh-CN" sz="2800" dirty="0">
                <a:latin typeface="宋体" panose="02010600030101010101" pitchFamily="2" charset="-122"/>
                <a:cs typeface="宋体" panose="02010600030101010101" pitchFamily="2" charset="-122"/>
              </a:rPr>
              <a:t>为了推动大数据产业持续健康发展，实施国家大数据战略、实现我国从数据大国向数据强国转变。在“十三五”初期，工信部正式印发了《大数据产业发展规划（2016－2020年）》（简称《规划》），全面部署了“十三五”时期大数据产业发展工作，为实现制造强国和网络强国提供强大的产业支撑。</a:t>
            </a:r>
            <a:endParaRPr lang="en-US" altLang="zh-CN" sz="2800" dirty="0">
              <a:latin typeface="宋体" panose="02010600030101010101" pitchFamily="2" charset="-122"/>
              <a:cs typeface="宋体" panose="02010600030101010101" pitchFamily="2" charset="-122"/>
            </a:endParaRPr>
          </a:p>
          <a:p>
            <a:pPr>
              <a:lnSpc>
                <a:spcPct val="120000"/>
              </a:lnSpc>
            </a:pPr>
            <a:r>
              <a:rPr lang="en-US" altLang="zh-CN" sz="2800" dirty="0">
                <a:latin typeface="宋体" panose="02010600030101010101" pitchFamily="2" charset="-122"/>
                <a:cs typeface="宋体" panose="02010600030101010101" pitchFamily="2" charset="-122"/>
              </a:rPr>
              <a:t>（1）《规划》的总体考虑</a:t>
            </a:r>
            <a:endParaRPr lang="en-US" altLang="zh-CN" sz="2800" dirty="0">
              <a:latin typeface="宋体" panose="02010600030101010101" pitchFamily="2" charset="-122"/>
              <a:cs typeface="宋体" panose="02010600030101010101" pitchFamily="2" charset="-122"/>
            </a:endParaRPr>
          </a:p>
          <a:p>
            <a:pPr>
              <a:lnSpc>
                <a:spcPct val="120000"/>
              </a:lnSpc>
            </a:pPr>
            <a:r>
              <a:rPr lang="en-US" altLang="zh-CN" sz="2800" dirty="0">
                <a:latin typeface="宋体" panose="02010600030101010101" pitchFamily="2" charset="-122"/>
                <a:cs typeface="宋体" panose="02010600030101010101" pitchFamily="2" charset="-122"/>
              </a:rPr>
              <a:t>    主要从以下五个方面开展工作：一是推进大数据技术产品创新发展；二是提升大数据行业应用能力；三是繁荣大数据产业生态；四是健全大数据产业支撑体系；五是夯实完善大数据保障体系。</a:t>
            </a:r>
            <a:endParaRPr lang="en-US" altLang="zh-CN" sz="2800" dirty="0">
              <a:latin typeface="宋体" panose="02010600030101010101" pitchFamily="2" charset="-122"/>
              <a:cs typeface="宋体" panose="02010600030101010101" pitchFamily="2" charset="-122"/>
            </a:endParaRPr>
          </a:p>
        </p:txBody>
      </p:sp>
      <p:sp>
        <p:nvSpPr>
          <p:cNvPr id="324614" name="TextBox 3"/>
          <p:cNvSpPr txBox="1"/>
          <p:nvPr/>
        </p:nvSpPr>
        <p:spPr>
          <a:xfrm>
            <a:off x="5880100" y="1652588"/>
            <a:ext cx="5472113" cy="830262"/>
          </a:xfrm>
          <a:prstGeom prst="rect">
            <a:avLst/>
          </a:prstGeom>
          <a:noFill/>
          <a:ln w="9525">
            <a:noFill/>
          </a:ln>
        </p:spPr>
        <p:txBody>
          <a:bodyPr anchor="t" anchorCtr="0">
            <a:spAutoFit/>
          </a:bodyPr>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46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46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26661" name="TextBox 2"/>
          <p:cNvSpPr txBox="1"/>
          <p:nvPr/>
        </p:nvSpPr>
        <p:spPr>
          <a:xfrm>
            <a:off x="479425" y="980758"/>
            <a:ext cx="10691813" cy="5800725"/>
          </a:xfrm>
          <a:prstGeom prst="rect">
            <a:avLst/>
          </a:prstGeom>
          <a:noFill/>
          <a:ln w="9525">
            <a:noFill/>
          </a:ln>
        </p:spPr>
        <p:txBody>
          <a:bodyPr anchor="t" anchorCtr="0">
            <a:spAutoFit/>
          </a:bodyPr>
          <a:p>
            <a:pPr>
              <a:lnSpc>
                <a:spcPct val="90000"/>
              </a:lnSpc>
            </a:pPr>
            <a:r>
              <a:rPr lang="en-US" altLang="zh-CN" sz="2800"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2.我国“十三五”时期大数据产业发展规划</a:t>
            </a:r>
            <a:endParaRPr lang="en-US" altLang="zh-CN" sz="3000" b="1" dirty="0">
              <a:latin typeface="Calibri" panose="020F0502020204030204" pitchFamily="34" charset="0"/>
              <a:ea typeface="宋体" panose="02010600030101010101" pitchFamily="2" charset="-122"/>
            </a:endParaRPr>
          </a:p>
          <a:p>
            <a:pPr>
              <a:lnSpc>
                <a:spcPct val="120000"/>
              </a:lnSpc>
            </a:pPr>
            <a:r>
              <a:rPr lang="en-US" altLang="zh-CN" b="1"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   （2）《规划》的主要举措</a:t>
            </a:r>
            <a:r>
              <a:rPr lang="zh-CN" altLang="zh-CN" sz="2800" b="1" dirty="0">
                <a:latin typeface="Calibri" panose="020F0502020204030204" pitchFamily="34" charset="0"/>
                <a:ea typeface="宋体" panose="02010600030101010101" pitchFamily="2" charset="-122"/>
              </a:rPr>
              <a:t>（主要体现在一下几个数字：1、3、2、3、7、8、5）</a:t>
            </a:r>
            <a:endParaRPr lang="zh-CN" altLang="zh-CN" sz="2800" b="1" dirty="0">
              <a:latin typeface="Calibri" panose="020F0502020204030204" pitchFamily="34" charset="0"/>
              <a:ea typeface="宋体" panose="02010600030101010101" pitchFamily="2" charset="-122"/>
            </a:endParaRPr>
          </a:p>
          <a:p>
            <a:pPr>
              <a:lnSpc>
                <a:spcPct val="90000"/>
              </a:lnSpc>
            </a:pPr>
            <a:r>
              <a:rPr lang="en-US" altLang="zh-CN" b="1"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①一个核心</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a:t>
            </a:r>
            <a:r>
              <a:rPr lang="en-US" altLang="zh-CN" sz="2800" dirty="0">
                <a:latin typeface="Calibri" panose="020F0502020204030204" pitchFamily="34" charset="0"/>
                <a:ea typeface="宋体" panose="02010600030101010101" pitchFamily="2" charset="-122"/>
              </a:rPr>
              <a:t>规划》围绕“强化大数据产业创新发展能力”一个核心。</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②三个重点</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《规划》以“推动数据开放与共享、加强技术产品研发、深化应用创新”为三大重点。</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③两个支撑</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《规划》指出要完善“发展环境和安全保障能力”两个支撑，打造一个“数据、技术、应用与安全协同发展的自主产业生态体系”。</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④三大能力</a:t>
            </a:r>
            <a:endParaRPr lang="en-US" altLang="zh-CN" sz="2800" dirty="0">
              <a:latin typeface="Calibri" panose="020F0502020204030204" pitchFamily="34" charset="0"/>
              <a:ea typeface="宋体" panose="02010600030101010101" pitchFamily="2" charset="-122"/>
            </a:endParaRPr>
          </a:p>
          <a:p>
            <a:pPr>
              <a:lnSpc>
                <a:spcPct val="90000"/>
              </a:lnSpc>
            </a:pPr>
            <a:r>
              <a:rPr lang="en-US" altLang="zh-CN" sz="2800" dirty="0">
                <a:latin typeface="Calibri" panose="020F0502020204030204" pitchFamily="34" charset="0"/>
                <a:ea typeface="宋体" panose="02010600030101010101" pitchFamily="2" charset="-122"/>
              </a:rPr>
              <a:t>    《规划》强调要提升我国对大数据的“资源掌控、技术支撑和价值挖掘”三大能力。   </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666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666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666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666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666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6661">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26661">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2666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28709" name="TextBox 2"/>
          <p:cNvSpPr txBox="1"/>
          <p:nvPr/>
        </p:nvSpPr>
        <p:spPr>
          <a:xfrm>
            <a:off x="551815" y="907733"/>
            <a:ext cx="10691813" cy="5730240"/>
          </a:xfrm>
          <a:prstGeom prst="rect">
            <a:avLst/>
          </a:prstGeom>
          <a:noFill/>
          <a:ln w="9525">
            <a:noFill/>
          </a:ln>
        </p:spPr>
        <p:txBody>
          <a:bodyPr anchor="t" anchorCtr="0">
            <a:spAutoFit/>
          </a:bodyPr>
          <a:p>
            <a:pPr>
              <a:lnSpc>
                <a:spcPct val="110000"/>
              </a:lnSpc>
            </a:pPr>
            <a:r>
              <a:rPr lang="en-US" altLang="zh-CN" b="1" dirty="0">
                <a:latin typeface="Calibri" panose="020F0502020204030204" pitchFamily="34" charset="0"/>
                <a:ea typeface="宋体" panose="02010600030101010101" pitchFamily="2" charset="-122"/>
              </a:rPr>
              <a:t> </a:t>
            </a:r>
            <a:r>
              <a:rPr lang="en-US" altLang="zh-CN" sz="2800" b="1" dirty="0">
                <a:latin typeface="Calibri" panose="020F0502020204030204" pitchFamily="34" charset="0"/>
                <a:ea typeface="宋体" panose="02010600030101010101" pitchFamily="2" charset="-122"/>
              </a:rPr>
              <a:t>（2）《规划》的主要举措</a:t>
            </a:r>
            <a:endParaRPr lang="en-US" altLang="zh-CN" sz="2800" b="1" dirty="0">
              <a:latin typeface="Calibri" panose="020F0502020204030204" pitchFamily="34" charset="0"/>
              <a:ea typeface="宋体" panose="02010600030101010101" pitchFamily="2" charset="-122"/>
            </a:endParaRPr>
          </a:p>
          <a:p>
            <a:pPr>
              <a:lnSpc>
                <a:spcPct val="80000"/>
              </a:lnSpc>
            </a:pPr>
            <a:r>
              <a:rPr lang="en-US" altLang="zh-CN" b="1"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⑤七项重点任务</a:t>
            </a:r>
            <a:endParaRPr lang="en-US" altLang="zh-CN" sz="2800" dirty="0">
              <a:latin typeface="Calibri" panose="020F0502020204030204" pitchFamily="34" charset="0"/>
              <a:ea typeface="宋体" panose="02010600030101010101" pitchFamily="2" charset="-122"/>
            </a:endParaRPr>
          </a:p>
          <a:p>
            <a:pPr>
              <a:lnSpc>
                <a:spcPct val="80000"/>
              </a:lnSpc>
            </a:pPr>
            <a:r>
              <a:rPr lang="en-US" altLang="zh-CN" sz="2800" dirty="0">
                <a:latin typeface="Calibri" panose="020F0502020204030204" pitchFamily="34" charset="0"/>
                <a:ea typeface="宋体" panose="02010600030101010101" pitchFamily="2" charset="-122"/>
              </a:rPr>
              <a:t>    一是强化大数据技术产品研发；二是深化工业大数据创新应用；三是促进行业大数据应用发展；四是加快大数据产业主体培育；五是推进大数据标准体系建设；六是完善大数据产业支撑体系；七是提升大数据安全保障能力。</a:t>
            </a:r>
            <a:endParaRPr lang="en-US" altLang="zh-CN" sz="2800" dirty="0">
              <a:latin typeface="Calibri" panose="020F0502020204030204" pitchFamily="34" charset="0"/>
              <a:ea typeface="宋体" panose="02010600030101010101" pitchFamily="2" charset="-122"/>
            </a:endParaRPr>
          </a:p>
          <a:p>
            <a:pPr>
              <a:lnSpc>
                <a:spcPct val="80000"/>
              </a:lnSpc>
            </a:pPr>
            <a:r>
              <a:rPr lang="en-US" altLang="zh-CN" sz="2800" dirty="0">
                <a:latin typeface="Calibri" panose="020F0502020204030204" pitchFamily="34" charset="0"/>
                <a:ea typeface="宋体" panose="02010600030101010101" pitchFamily="2" charset="-122"/>
              </a:rPr>
              <a:t>    ⑥八个重点工程</a:t>
            </a:r>
            <a:endParaRPr lang="en-US" altLang="zh-CN" sz="2800" dirty="0">
              <a:latin typeface="Calibri" panose="020F0502020204030204" pitchFamily="34" charset="0"/>
              <a:ea typeface="宋体" panose="02010600030101010101" pitchFamily="2" charset="-122"/>
            </a:endParaRPr>
          </a:p>
          <a:p>
            <a:pPr>
              <a:lnSpc>
                <a:spcPct val="80000"/>
              </a:lnSpc>
            </a:pPr>
            <a:r>
              <a:rPr lang="en-US" altLang="zh-CN" sz="2800" dirty="0">
                <a:latin typeface="Calibri" panose="020F0502020204030204" pitchFamily="34" charset="0"/>
                <a:ea typeface="宋体" panose="02010600030101010101" pitchFamily="2" charset="-122"/>
              </a:rPr>
              <a:t>    围绕重点任务，设置了大数据关键技术及产品研发与产业化、大数据服务能力提升、工业大数据创新发展、跨行业大数据应用推进、大数据产业集聚区创建、大数据重点标准研制及应用示范、大数据公共服务体系建设、大数据安全保障八个工程，作为工作抓手重点推进。</a:t>
            </a:r>
            <a:endParaRPr lang="en-US" altLang="zh-CN" sz="2800" dirty="0">
              <a:latin typeface="Calibri" panose="020F0502020204030204" pitchFamily="34" charset="0"/>
              <a:ea typeface="宋体" panose="02010600030101010101" pitchFamily="2" charset="-122"/>
            </a:endParaRPr>
          </a:p>
          <a:p>
            <a:pPr>
              <a:lnSpc>
                <a:spcPct val="80000"/>
              </a:lnSpc>
            </a:pPr>
            <a:r>
              <a:rPr lang="en-US" altLang="zh-CN" sz="2800" dirty="0">
                <a:latin typeface="Calibri" panose="020F0502020204030204" pitchFamily="34" charset="0"/>
                <a:ea typeface="宋体" panose="02010600030101010101" pitchFamily="2" charset="-122"/>
              </a:rPr>
              <a:t>    ⑦五个保障措施</a:t>
            </a:r>
            <a:endParaRPr lang="en-US" altLang="zh-CN" sz="2800" dirty="0">
              <a:latin typeface="Calibri" panose="020F0502020204030204" pitchFamily="34" charset="0"/>
              <a:ea typeface="宋体" panose="02010600030101010101" pitchFamily="2" charset="-122"/>
            </a:endParaRPr>
          </a:p>
          <a:p>
            <a:pPr>
              <a:lnSpc>
                <a:spcPct val="80000"/>
              </a:lnSpc>
            </a:pPr>
            <a:r>
              <a:rPr lang="en-US" altLang="zh-CN" sz="2800" dirty="0">
                <a:latin typeface="Calibri" panose="020F0502020204030204" pitchFamily="34" charset="0"/>
                <a:ea typeface="宋体" panose="02010600030101010101" pitchFamily="2" charset="-122"/>
              </a:rPr>
              <a:t>    《规划》提出推进体制机制创新、健全相关政策法规制度、加大政策扶持力度、建设多层次人才队伍、推动大数据国际化发展五个方面的保障措施。</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870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870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870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870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30757" name="TextBox 2"/>
          <p:cNvSpPr txBox="1"/>
          <p:nvPr/>
        </p:nvSpPr>
        <p:spPr>
          <a:xfrm>
            <a:off x="551815" y="1052513"/>
            <a:ext cx="10691813" cy="5725160"/>
          </a:xfrm>
          <a:prstGeom prst="rect">
            <a:avLst/>
          </a:prstGeom>
          <a:noFill/>
          <a:ln w="9525">
            <a:noFill/>
          </a:ln>
        </p:spPr>
        <p:txBody>
          <a:bodyPr anchor="t" anchorCtr="0">
            <a:spAutoFit/>
          </a:bodyPr>
          <a:p>
            <a:pPr>
              <a:lnSpc>
                <a:spcPct val="11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3.“十四五”我国大数据产业发展趋势</a:t>
            </a:r>
            <a:endParaRPr lang="en-US" altLang="zh-CN" sz="3000" b="1"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（1）产业大数据将成为实体经济数字化转型的关键动力</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大数据行业应用逐步从消费端向生产端延伸，从感知型应用向预测型、决策型应用发展。</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（2）以人为本的政用和民用将持续深化</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越来越多的地方开始重视政府大数据的建设和发展，智慧城市、平安城市、城市大脑、互联网政务等建设需求的旺盛，将推升对政务服务、政府治理和民生服务等建设的需求。</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（3）自主可控的大数据产业生态将逐步构建</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在中美贸易摩擦加剧态势下，我国加大力度构建起自主可控的大数据产业链、价值链和生态系统。</a:t>
            </a:r>
            <a:endParaRPr lang="en-US" altLang="zh-CN" sz="2800" dirty="0">
              <a:latin typeface="Calibri" panose="020F0502020204030204" pitchFamily="34" charset="0"/>
              <a:ea typeface="宋体" panose="02010600030101010101" pitchFamily="2" charset="-122"/>
            </a:endParaRPr>
          </a:p>
          <a:p>
            <a:pPr>
              <a:lnSpc>
                <a:spcPct val="90000"/>
              </a:lnSpc>
            </a:pP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075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075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075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075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32805" name="TextBox 2"/>
          <p:cNvSpPr txBox="1"/>
          <p:nvPr/>
        </p:nvSpPr>
        <p:spPr>
          <a:xfrm>
            <a:off x="479425" y="1052830"/>
            <a:ext cx="11049635" cy="5337810"/>
          </a:xfrm>
          <a:prstGeom prst="rect">
            <a:avLst/>
          </a:prstGeom>
          <a:noFill/>
          <a:ln w="9525">
            <a:noFill/>
          </a:ln>
        </p:spPr>
        <p:txBody>
          <a:bodyPr wrap="square" anchor="t" anchorCtr="0">
            <a:spAutoFit/>
          </a:bodyPr>
          <a:p>
            <a:pPr>
              <a:lnSpc>
                <a:spcPct val="110000"/>
              </a:lnSpc>
            </a:pPr>
            <a:r>
              <a:rPr lang="en-US" altLang="zh-CN" sz="2800" b="1" dirty="0">
                <a:latin typeface="Calibri" panose="020F0502020204030204" pitchFamily="34" charset="0"/>
                <a:ea typeface="宋体" panose="02010600030101010101" pitchFamily="2" charset="-122"/>
              </a:rPr>
              <a:t> </a:t>
            </a:r>
            <a:r>
              <a:rPr lang="en-US" altLang="zh-CN" sz="3000" b="1" dirty="0">
                <a:latin typeface="Calibri" panose="020F0502020204030204" pitchFamily="34" charset="0"/>
                <a:ea typeface="宋体" panose="02010600030101010101" pitchFamily="2" charset="-122"/>
              </a:rPr>
              <a:t> 3.“十四五”我国大数据产业发展趋势</a:t>
            </a:r>
            <a:endParaRPr lang="en-US" altLang="zh-CN" sz="2800" b="1"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（4）大数据领域创新创业活跃</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在海量数据供给、活跃创新生态和巨大市场需求的多重推动下，大数据领域创新创业活跃。</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（5）以大数据处理为核心的技术生态将逐渐形成</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大数据资源促进人工智能、区块链、5G等技术发展，硬件与软件的融合、数据与智能的融合将带动大数据技术向异构多模、超大容量、超低时延等方向拓展，形成以大数据处理为核心的技术生态系统。</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（6）数据隐私保护将兼顾发展与安全</a:t>
            </a:r>
            <a:endParaRPr lang="en-US" altLang="zh-CN" sz="2800" dirty="0">
              <a:latin typeface="Calibri" panose="020F0502020204030204" pitchFamily="34" charset="0"/>
              <a:ea typeface="宋体" panose="02010600030101010101" pitchFamily="2" charset="-122"/>
            </a:endParaRPr>
          </a:p>
          <a:p>
            <a:pPr>
              <a:lnSpc>
                <a:spcPct val="110000"/>
              </a:lnSpc>
            </a:pPr>
            <a:r>
              <a:rPr lang="en-US" altLang="zh-CN" sz="2800" dirty="0">
                <a:latin typeface="Calibri" panose="020F0502020204030204" pitchFamily="34" charset="0"/>
                <a:ea typeface="宋体" panose="02010600030101010101" pitchFamily="2" charset="-122"/>
              </a:rPr>
              <a:t>    个人信息数据的使用和保护之间积极寻找平衡点，在隐私得到有效保护的前提下充分发挥大数据的应用优势，推动数字产业发展。</a:t>
            </a:r>
            <a:endParaRPr lang="en-US" altLang="zh-CN" sz="2800"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280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280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280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280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9668" name="TextBox 1"/>
          <p:cNvSpPr txBox="1"/>
          <p:nvPr/>
        </p:nvSpPr>
        <p:spPr>
          <a:xfrm>
            <a:off x="792163" y="941070"/>
            <a:ext cx="5554662" cy="645160"/>
          </a:xfrm>
          <a:prstGeom prst="rect">
            <a:avLst/>
          </a:prstGeom>
          <a:noFill/>
          <a:ln w="9525">
            <a:noFill/>
          </a:ln>
        </p:spPr>
        <p:txBody>
          <a:bodyPr anchor="t" anchorCtr="0">
            <a:spAutoFit/>
          </a:bodyPr>
          <a:p>
            <a:r>
              <a:rPr lang="en-US" altLang="zh-CN" sz="3600" b="1" dirty="0">
                <a:latin typeface="Calibri" panose="020F0502020204030204" pitchFamily="34" charset="0"/>
                <a:ea typeface="宋体" panose="02010600030101010101" pitchFamily="2" charset="-122"/>
              </a:rPr>
              <a:t>1.</a:t>
            </a:r>
            <a:r>
              <a:rPr lang="zh-CN" altLang="zh-CN" sz="3600" b="1" dirty="0">
                <a:latin typeface="Calibri" panose="020F0502020204030204" pitchFamily="34" charset="0"/>
                <a:ea typeface="宋体" panose="02010600030101010101" pitchFamily="2" charset="-122"/>
              </a:rPr>
              <a:t>6  本章小结</a:t>
            </a:r>
            <a:endParaRPr lang="zh-CN" altLang="zh-CN" sz="3600" b="1" dirty="0">
              <a:latin typeface="Calibri" panose="020F0502020204030204" pitchFamily="34" charset="0"/>
              <a:ea typeface="宋体" panose="02010600030101010101" pitchFamily="2" charset="-122"/>
            </a:endParaRPr>
          </a:p>
        </p:txBody>
      </p:sp>
      <p:sp>
        <p:nvSpPr>
          <p:cNvPr id="369669" name="TextBox 2"/>
          <p:cNvSpPr txBox="1"/>
          <p:nvPr/>
        </p:nvSpPr>
        <p:spPr>
          <a:xfrm>
            <a:off x="479425" y="1557655"/>
            <a:ext cx="11041380" cy="4624070"/>
          </a:xfrm>
          <a:prstGeom prst="rect">
            <a:avLst/>
          </a:prstGeom>
          <a:noFill/>
          <a:ln w="9525">
            <a:noFill/>
          </a:ln>
        </p:spPr>
        <p:txBody>
          <a:bodyPr wrap="square" anchor="t" anchorCtr="0">
            <a:spAutoFit/>
          </a:bodyPr>
          <a:p>
            <a:pPr>
              <a:lnSpc>
                <a:spcPct val="110000"/>
              </a:lnSpc>
            </a:pPr>
            <a:r>
              <a:rPr lang="en-US" altLang="zh-CN" sz="2800"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大数据时代已悄然来临，引起了信息技术的新革命，并影响着社会生产和人们生活的方方面面。大数据技术与其他技术有很大的区别，它是一个新兴的、融合性技术。大数据技术为人类社会发展和进步，提供了巨大的潜力，同时也给我们的社会带了社会伦理、数据信息安全等新问题。因此，在利用大数据技术改善人民生产、生活环境，提高生活质量的同时，也要高度重视大数据战略、相关行业的法律、法规的建设，充分发挥大数据的“政能量”，尽量减小其“负能量”。</a:t>
            </a:r>
            <a:endParaRPr lang="en-US" altLang="zh-CN"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a:t>
            </a:r>
            <a:r>
              <a:rPr lang="zh-CN" altLang="en-US" dirty="0">
                <a:latin typeface="Calibri" panose="020F0502020204030204" pitchFamily="34" charset="0"/>
                <a:ea typeface="宋体" panose="02010600030101010101" pitchFamily="2" charset="-122"/>
              </a:rPr>
              <a:t>本章重点：</a:t>
            </a:r>
            <a:endParaRPr lang="zh-CN" altLang="en-US"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1</a:t>
            </a:r>
            <a:r>
              <a:rPr lang="zh-CN" altLang="en-US" dirty="0">
                <a:latin typeface="Calibri" panose="020F0502020204030204" pitchFamily="34" charset="0"/>
                <a:ea typeface="宋体" panose="02010600030101010101" pitchFamily="2" charset="-122"/>
              </a:rPr>
              <a:t>、大数据的层次架构；</a:t>
            </a:r>
            <a:endParaRPr lang="zh-CN" altLang="en-US" dirty="0">
              <a:latin typeface="Calibri" panose="020F0502020204030204" pitchFamily="34" charset="0"/>
              <a:ea typeface="宋体" panose="02010600030101010101" pitchFamily="2" charset="-122"/>
            </a:endParaRPr>
          </a:p>
          <a:p>
            <a:pPr>
              <a:lnSpc>
                <a:spcPct val="110000"/>
              </a:lnSpc>
            </a:pPr>
            <a:r>
              <a:rPr lang="zh-CN" altLang="en-US" dirty="0">
                <a:latin typeface="Calibri" panose="020F0502020204030204" pitchFamily="34" charset="0"/>
                <a:ea typeface="宋体" panose="02010600030101010101" pitchFamily="2" charset="-122"/>
              </a:rPr>
              <a:t> </a:t>
            </a:r>
            <a:r>
              <a:rPr lang="en-US" altLang="zh-CN" dirty="0">
                <a:latin typeface="Calibri" panose="020F0502020204030204" pitchFamily="34" charset="0"/>
                <a:ea typeface="宋体" panose="02010600030101010101" pitchFamily="2" charset="-122"/>
              </a:rPr>
              <a:t> 2</a:t>
            </a:r>
            <a:r>
              <a:rPr lang="zh-CN" altLang="en-US" dirty="0">
                <a:latin typeface="Calibri" panose="020F0502020204030204" pitchFamily="34" charset="0"/>
                <a:ea typeface="宋体" panose="02010600030101010101" pitchFamily="2" charset="-122"/>
              </a:rPr>
              <a:t>、大数据的思维方式；</a:t>
            </a:r>
            <a:endParaRPr lang="zh-CN" altLang="en-US"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3</a:t>
            </a:r>
            <a:r>
              <a:rPr lang="zh-CN" altLang="en-US" dirty="0">
                <a:latin typeface="Calibri" panose="020F0502020204030204" pitchFamily="34" charset="0"/>
                <a:ea typeface="宋体" panose="02010600030101010101" pitchFamily="2" charset="-122"/>
              </a:rPr>
              <a:t>、大数据的主要伦理问题；</a:t>
            </a:r>
            <a:endParaRPr lang="zh-CN" altLang="en-US" dirty="0">
              <a:latin typeface="Calibri" panose="020F0502020204030204" pitchFamily="34" charset="0"/>
              <a:ea typeface="宋体" panose="02010600030101010101" pitchFamily="2" charset="-122"/>
            </a:endParaRPr>
          </a:p>
          <a:p>
            <a:pPr>
              <a:lnSpc>
                <a:spcPct val="110000"/>
              </a:lnSpc>
            </a:pPr>
            <a:r>
              <a:rPr lang="en-US" altLang="zh-CN" dirty="0">
                <a:latin typeface="Calibri" panose="020F0502020204030204" pitchFamily="34" charset="0"/>
                <a:ea typeface="宋体" panose="02010600030101010101" pitchFamily="2" charset="-122"/>
              </a:rPr>
              <a:t>  4</a:t>
            </a:r>
            <a:r>
              <a:rPr lang="zh-CN" altLang="en-US" dirty="0">
                <a:latin typeface="Calibri" panose="020F0502020204030204" pitchFamily="34" charset="0"/>
                <a:ea typeface="宋体" panose="02010600030101010101" pitchFamily="2" charset="-122"/>
              </a:rPr>
              <a:t>、大数据安全的对策。</a:t>
            </a:r>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nvPr>
        </p:nvSpPr>
        <p:spPr>
          <a:xfrm>
            <a:off x="792163" y="188913"/>
            <a:ext cx="4583113" cy="719138"/>
          </a:xfr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第</a:t>
            </a:r>
            <a:r>
              <a:rPr kumimoji="0" lang="en-US" altLang="zh-CN"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1</a:t>
            </a:r>
            <a:r>
              <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rPr>
              <a:t>章  概        述</a:t>
            </a:r>
            <a:endParaRPr kumimoji="0" lang="zh-CN" altLang="en-US" sz="4000" b="1" i="0" u="none" strike="noStrike" kern="1200" cap="small" spc="0" normalizeH="0" baseline="0" noProof="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
        <p:nvSpPr>
          <p:cNvPr id="369668" name="TextBox 1"/>
          <p:cNvSpPr txBox="1"/>
          <p:nvPr/>
        </p:nvSpPr>
        <p:spPr>
          <a:xfrm>
            <a:off x="792163" y="941070"/>
            <a:ext cx="5554662" cy="645160"/>
          </a:xfrm>
          <a:prstGeom prst="rect">
            <a:avLst/>
          </a:prstGeom>
          <a:noFill/>
          <a:ln w="9525">
            <a:noFill/>
          </a:ln>
        </p:spPr>
        <p:txBody>
          <a:bodyPr anchor="t" anchorCtr="0">
            <a:spAutoFit/>
          </a:bodyPr>
          <a:p>
            <a:r>
              <a:rPr lang="en-US" altLang="zh-CN" sz="3600" b="1" dirty="0">
                <a:latin typeface="Calibri" panose="020F0502020204030204" pitchFamily="34" charset="0"/>
                <a:ea typeface="宋体" panose="02010600030101010101" pitchFamily="2" charset="-122"/>
              </a:rPr>
              <a:t>1.</a:t>
            </a:r>
            <a:r>
              <a:rPr lang="zh-CN" altLang="zh-CN" sz="3600" b="1" dirty="0">
                <a:latin typeface="Calibri" panose="020F0502020204030204" pitchFamily="34" charset="0"/>
                <a:ea typeface="宋体" panose="02010600030101010101" pitchFamily="2" charset="-122"/>
              </a:rPr>
              <a:t>6  本章小结</a:t>
            </a:r>
            <a:endParaRPr lang="zh-CN" altLang="zh-CN" sz="3600" b="1" dirty="0">
              <a:latin typeface="Calibri" panose="020F0502020204030204" pitchFamily="34" charset="0"/>
              <a:ea typeface="宋体" panose="02010600030101010101" pitchFamily="2" charset="-122"/>
            </a:endParaRPr>
          </a:p>
        </p:txBody>
      </p:sp>
      <p:pic>
        <p:nvPicPr>
          <p:cNvPr id="2" name="图片 1" descr="第一章全"/>
          <p:cNvPicPr>
            <a:picLocks noChangeAspect="1"/>
          </p:cNvPicPr>
          <p:nvPr>
            <p:custDataLst>
              <p:tags r:id="rId1"/>
            </p:custDataLst>
          </p:nvPr>
        </p:nvPicPr>
        <p:blipFill>
          <a:blip r:embed="rId2"/>
          <a:stretch>
            <a:fillRect/>
          </a:stretch>
        </p:blipFill>
        <p:spPr>
          <a:xfrm>
            <a:off x="1487805" y="188595"/>
            <a:ext cx="9102090" cy="6685915"/>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2" name="任意多边形 41"/>
          <p:cNvSpPr/>
          <p:nvPr/>
        </p:nvSpPr>
        <p:spPr>
          <a:xfrm>
            <a:off x="6118225" y="155098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460057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3084513"/>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6594475" y="3228975"/>
            <a:ext cx="4235450" cy="522288"/>
          </a:xfrm>
          <a:prstGeom prst="rect">
            <a:avLst/>
          </a:prstGeom>
          <a:noFill/>
          <a:ln w="9525">
            <a:noFill/>
          </a:ln>
        </p:spPr>
        <p:txBody>
          <a:bodyPr anchor="t" anchorCtr="0">
            <a:spAutoFit/>
          </a:bodyPr>
          <a:p>
            <a:r>
              <a:rPr lang="en-US" altLang="en-US" sz="2800" b="1" dirty="0">
                <a:latin typeface="Calibri" panose="020F0502020204030204" pitchFamily="34" charset="0"/>
                <a:ea typeface="宋体" panose="02010600030101010101" pitchFamily="2" charset="-122"/>
              </a:rPr>
              <a:t>相似性或相异性度量方法</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7104063" y="4754563"/>
            <a:ext cx="2792412" cy="522287"/>
          </a:xfrm>
          <a:prstGeom prst="rect">
            <a:avLst/>
          </a:prstGeom>
          <a:noFill/>
          <a:ln w="9525">
            <a:noFill/>
          </a:ln>
        </p:spPr>
        <p:txBody>
          <a:bodyPr anchor="t" anchorCtr="0">
            <a:spAutoFit/>
          </a:bodyPr>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大数据质量</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695450"/>
            <a:ext cx="3360738" cy="520700"/>
          </a:xfrm>
          <a:prstGeom prst="rect">
            <a:avLst/>
          </a:prstGeom>
          <a:noFill/>
          <a:ln w="9525">
            <a:noFill/>
          </a:ln>
        </p:spPr>
        <p:txBody>
          <a:bodyPr anchor="t" anchorCtr="0">
            <a:spAutoFit/>
          </a:bodyPr>
          <a:p>
            <a:r>
              <a:rPr lang="zh-CN" altLang="en-US" sz="2800" b="1" dirty="0">
                <a:latin typeface="Calibri" panose="020F0502020204030204" pitchFamily="34" charset="0"/>
                <a:ea typeface="宋体" panose="02010600030101010101" pitchFamily="2" charset="-122"/>
              </a:rPr>
              <a:t>数据的描述</a:t>
            </a:r>
            <a:endParaRPr lang="zh-CN"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55098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6.1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3084513"/>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6.2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460057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6.3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226314" name="TextBox 1"/>
          <p:cNvSpPr txBox="1"/>
          <p:nvPr/>
        </p:nvSpPr>
        <p:spPr>
          <a:xfrm>
            <a:off x="576263" y="765175"/>
            <a:ext cx="5570537" cy="706438"/>
          </a:xfrm>
          <a:prstGeom prst="rect">
            <a:avLst/>
          </a:prstGeom>
          <a:noFill/>
          <a:ln w="9525">
            <a:noFill/>
          </a:ln>
        </p:spPr>
        <p:txBody>
          <a:bodyPr anchor="t" anchorCtr="0">
            <a:spAutoFit/>
          </a:bodyPr>
          <a:p>
            <a:r>
              <a:rPr lang="zh-CN" altLang="zh-CN" sz="4000" b="1" dirty="0">
                <a:latin typeface="Calibri" panose="020F0502020204030204" pitchFamily="34" charset="0"/>
                <a:ea typeface="宋体" panose="02010600030101010101" pitchFamily="2" charset="-122"/>
              </a:rPr>
              <a:t>第6章 数据预处理基础</a:t>
            </a:r>
            <a:endParaRPr lang="zh-CN" altLang="zh-CN" sz="4000" b="1" dirty="0">
              <a:latin typeface="Calibri" panose="020F0502020204030204" pitchFamily="34" charset="0"/>
              <a:ea typeface="宋体" panose="02010600030101010101" pitchFamily="2" charset="-122"/>
            </a:endParaRPr>
          </a:p>
        </p:txBody>
      </p:sp>
      <p:sp>
        <p:nvSpPr>
          <p:cNvPr id="3" name="TextBox 2"/>
          <p:cNvSpPr txBox="1"/>
          <p:nvPr/>
        </p:nvSpPr>
        <p:spPr>
          <a:xfrm>
            <a:off x="550863" y="1550988"/>
            <a:ext cx="4968875" cy="4938713"/>
          </a:xfrm>
          <a:prstGeom prst="rect">
            <a:avLst/>
          </a:prstGeom>
          <a:noFill/>
        </p:spPr>
        <p:txBody>
          <a:bodyPr>
            <a:spAutoFit/>
          </a:bodyPr>
          <a:lstStyle/>
          <a:p>
            <a:pPr marR="0" defTabSz="1219200">
              <a:lnSpc>
                <a:spcPct val="19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6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熟练掌握数据类型的描述、相似性和向异性的度量方法；</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6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理解大数据质量的内涵，掌握数据质量的评价标准；</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lnSpc>
                <a:spcPct val="160000"/>
              </a:lnSpc>
              <a:buClrTx/>
              <a:buSzTx/>
              <a:buFont typeface="Wingdings" panose="05000000000000000000" pitchFamily="2" charset="2"/>
              <a:buChar char="Ø"/>
              <a:defRPr/>
            </a:pPr>
            <a:r>
              <a:rPr kumimoji="0" lang="zh-CN" altLang="en-US" kern="1200" cap="none" spc="0" normalizeH="0" baseline="0" noProof="0" dirty="0">
                <a:latin typeface="Calibri" panose="020F0502020204030204" pitchFamily="34" charset="0"/>
                <a:ea typeface="宋体" panose="02010600030101010101" pitchFamily="2" charset="-122"/>
                <a:cs typeface="+mn-cs"/>
              </a:rPr>
              <a:t>了解数据预处理的基本技术，掌握每种技术实现的目标。</a:t>
            </a: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ppt_x</p:attrName>
                                        </p:attrNameLst>
                                      </p:cBhvr>
                                      <p:tavLst>
                                        <p:tav tm="0">
                                          <p:val>
                                            <p:strVal val="1+#ppt_w/2"/>
                                          </p:val>
                                        </p:tav>
                                        <p:tav tm="100000">
                                          <p:val>
                                            <p:strVal val="#ppt_x"/>
                                          </p:val>
                                        </p:tav>
                                      </p:tavLst>
                                    </p:anim>
                                    <p:anim calcmode="lin" valueType="num">
                                      <p:cBhvr>
                                        <p:cTn id="20" dur="5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ppt_x</p:attrName>
                                        </p:attrNameLst>
                                      </p:cBhvr>
                                      <p:tavLst>
                                        <p:tav tm="0">
                                          <p:val>
                                            <p:strVal val="1+#ppt_w/2"/>
                                          </p:val>
                                        </p:tav>
                                        <p:tav tm="100000">
                                          <p:val>
                                            <p:strVal val="#ppt_x"/>
                                          </p:val>
                                        </p:tav>
                                      </p:tavLst>
                                    </p:anim>
                                    <p:anim calcmode="lin" valueType="num">
                                      <p:cBhvr>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3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1+#ppt_w/2"/>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30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ppt_x</p:attrName>
                                        </p:attrNameLst>
                                      </p:cBhvr>
                                      <p:tavLst>
                                        <p:tav tm="0">
                                          <p:val>
                                            <p:strVal val="1+#ppt_w/2"/>
                                          </p:val>
                                        </p:tav>
                                        <p:tav tm="100000">
                                          <p:val>
                                            <p:strVal val="#ppt_x"/>
                                          </p:val>
                                        </p:tav>
                                      </p:tavLst>
                                    </p:anim>
                                    <p:anim calcmode="lin" valueType="num">
                                      <p:cBhvr>
                                        <p:cTn id="32" dur="500" fill="hold"/>
                                        <p:tgtEl>
                                          <p:spTgt spid="4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60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ppt_x</p:attrName>
                                        </p:attrNameLst>
                                      </p:cBhvr>
                                      <p:tavLst>
                                        <p:tav tm="0">
                                          <p:val>
                                            <p:strVal val="1+#ppt_w/2"/>
                                          </p:val>
                                        </p:tav>
                                        <p:tav tm="100000">
                                          <p:val>
                                            <p:strVal val="#ppt_x"/>
                                          </p:val>
                                        </p:tav>
                                      </p:tavLst>
                                    </p:anim>
                                    <p:anim calcmode="lin" valueType="num">
                                      <p:cBhvr>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60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ppt_x</p:attrName>
                                        </p:attrNameLst>
                                      </p:cBhvr>
                                      <p:tavLst>
                                        <p:tav tm="0">
                                          <p:val>
                                            <p:strVal val="1+#ppt_w/2"/>
                                          </p:val>
                                        </p:tav>
                                        <p:tav tm="100000">
                                          <p:val>
                                            <p:strVal val="#ppt_x"/>
                                          </p:val>
                                        </p:tav>
                                      </p:tavLst>
                                    </p:anim>
                                    <p:anim calcmode="lin" valueType="num">
                                      <p:cBhvr>
                                        <p:cTn id="4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5" grpId="0" bldLvl="0" animBg="1"/>
      <p:bldP spid="36" grpId="0" bldLvl="0" animBg="1"/>
      <p:bldP spid="37" grpId="0" bldLvl="0" animBg="1"/>
    </p:bldLst>
  </p:timing>
</p:sld>
</file>

<file path=ppt/tags/tag1.xml><?xml version="1.0" encoding="utf-8"?>
<p:tagLst xmlns:p="http://schemas.openxmlformats.org/presentationml/2006/main">
  <p:tag name="KSO_WM_UNIT_PLACING_PICTURE_USER_VIEWPORT" val="{&quot;height&quot;:6245,&quot;width&quot;:6860}"/>
</p:tagLst>
</file>

<file path=ppt/tags/tag2.xml><?xml version="1.0" encoding="utf-8"?>
<p:tagLst xmlns:p="http://schemas.openxmlformats.org/presentationml/2006/main">
  <p:tag name="KSO_WM_UNIT_PLACING_PICTURE_USER_VIEWPORT" val="{&quot;height&quot;:3365,&quot;width&quot;:6128}"/>
</p:tagLst>
</file>

<file path=ppt/tags/tag3.xml><?xml version="1.0" encoding="utf-8"?>
<p:tagLst xmlns:p="http://schemas.openxmlformats.org/presentationml/2006/main">
  <p:tag name="KSO_WM_UNIT_TABLE_BEAUTIFY" val="smartTable{32028183-61fd-454b-a508-c4ffbaa784f8}"/>
  <p:tag name="TABLE_ENDDRAG_ORIGIN_RECT" val="506*464"/>
  <p:tag name="TABLE_ENDDRAG_RECT" val="406*71*506*465"/>
</p:tagLst>
</file>

<file path=ppt/tags/tag4.xml><?xml version="1.0" encoding="utf-8"?>
<p:tagLst xmlns:p="http://schemas.openxmlformats.org/presentationml/2006/main">
  <p:tag name="KSO_WM_UNIT_TABLE_BEAUTIFY" val="smartTable{03d2a43e-be19-4c29-8828-dbb4b56f6be6}"/>
</p:tagLst>
</file>

<file path=ppt/tags/tag5.xml><?xml version="1.0" encoding="utf-8"?>
<p:tagLst xmlns:p="http://schemas.openxmlformats.org/presentationml/2006/main">
  <p:tag name="KSO_WM_UNIT_PLACING_PICTURE_USER_VIEWPORT" val="{&quot;height&quot;:10800,&quot;width&quot;:9308}"/>
</p:tagLst>
</file>

<file path=ppt/tags/tag6.xml><?xml version="1.0" encoding="utf-8"?>
<p:tagLst xmlns:p="http://schemas.openxmlformats.org/presentationml/2006/main">
  <p:tag name="COMMONDATA" val="eyJoZGlkIjoiYjczNzNlOGU1ZTRhNjk3NGJjZGMwNjM3YmQ2OGZjNTkifQ=="/>
</p:tagLst>
</file>

<file path=ppt/theme/_rels/them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0</TotalTime>
  <Words>21920</Words>
  <Application>WPS 演示</Application>
  <PresentationFormat>宽屏</PresentationFormat>
  <Paragraphs>1271</Paragraphs>
  <Slides>88</Slides>
  <Notes>76</Notes>
  <HiddenSlides>0</HiddenSlides>
  <MMClips>0</MMClips>
  <ScaleCrop>false</ScaleCrop>
  <HeadingPairs>
    <vt:vector size="8" baseType="variant">
      <vt:variant>
        <vt:lpstr>已用的字体</vt:lpstr>
      </vt:variant>
      <vt:variant>
        <vt:i4>21</vt:i4>
      </vt:variant>
      <vt:variant>
        <vt:lpstr>主题</vt:lpstr>
      </vt:variant>
      <vt:variant>
        <vt:i4>5</vt:i4>
      </vt:variant>
      <vt:variant>
        <vt:lpstr>嵌入 OLE 服务器</vt:lpstr>
      </vt:variant>
      <vt:variant>
        <vt:i4>2</vt:i4>
      </vt:variant>
      <vt:variant>
        <vt:lpstr>幻灯片标题</vt:lpstr>
      </vt:variant>
      <vt:variant>
        <vt:i4>88</vt:i4>
      </vt:variant>
    </vt:vector>
  </HeadingPairs>
  <TitlesOfParts>
    <vt:vector size="116" baseType="lpstr">
      <vt:lpstr>Arial</vt:lpstr>
      <vt:lpstr>宋体</vt:lpstr>
      <vt:lpstr>Wingdings</vt:lpstr>
      <vt:lpstr>Calibri</vt:lpstr>
      <vt:lpstr>Century Schoolbook</vt:lpstr>
      <vt:lpstr>华文楷体</vt:lpstr>
      <vt:lpstr>Wingdings 2</vt:lpstr>
      <vt:lpstr>Wingdings</vt:lpstr>
      <vt:lpstr>微软雅黑</vt:lpstr>
      <vt:lpstr>Wingdings</vt:lpstr>
      <vt:lpstr>Arial Unicode MS</vt:lpstr>
      <vt:lpstr>Bookman Old Style</vt:lpstr>
      <vt:lpstr>Britannic Bold</vt:lpstr>
      <vt:lpstr>Bradley Hand ITC</vt:lpstr>
      <vt:lpstr>Bookshelf Symbol 7</vt:lpstr>
      <vt:lpstr>Calibri Light</vt:lpstr>
      <vt:lpstr>Castellar</vt:lpstr>
      <vt:lpstr>Colonna MT</vt:lpstr>
      <vt:lpstr>Cooper Black</vt:lpstr>
      <vt:lpstr>Copperplate Gothic Light</vt:lpstr>
      <vt:lpstr>Courier New</vt:lpstr>
      <vt:lpstr>凸显</vt:lpstr>
      <vt:lpstr>1_凸显</vt:lpstr>
      <vt:lpstr>3_凸显</vt:lpstr>
      <vt:lpstr>4_凸显</vt:lpstr>
      <vt:lpstr>5_凸显</vt:lpstr>
      <vt:lpstr>Paint.Picture</vt:lpstr>
      <vt:lpstr>Paint.Picture</vt:lpstr>
      <vt:lpstr>PowerPoint 演示文稿</vt:lpstr>
      <vt:lpstr>大数据采集与预处理</vt:lpstr>
      <vt:lpstr>大数据采集与预处理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lpstr>第1章  概        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2018工作总结-09（半年度）</dc:title>
  <dc:creator>kingpub</dc:creator>
  <cp:lastModifiedBy>tsw</cp:lastModifiedBy>
  <cp:revision>274</cp:revision>
  <dcterms:created xsi:type="dcterms:W3CDTF">2015-01-11T03:03:00Z</dcterms:created>
  <dcterms:modified xsi:type="dcterms:W3CDTF">2022-07-13T12:59:34Z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7021FD8570B14547B8A67B5DCBEE8A1B</vt:lpwstr>
  </property>
  <property fmtid="{D5CDD505-2E9C-101B-9397-08002B2CF9AE}" pid="3" name="KSOProductBuildVer">
    <vt:lpwstr>2052-11.1.0.11830</vt:lpwstr>
  </property>
</Properties>
</file>