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6"/>
  </p:handoutMasterIdLst>
  <p:sldIdLst>
    <p:sldId id="256" r:id="rId3"/>
    <p:sldId id="303" r:id="rId5"/>
    <p:sldId id="306" r:id="rId6"/>
    <p:sldId id="531" r:id="rId7"/>
    <p:sldId id="532" r:id="rId8"/>
    <p:sldId id="533" r:id="rId9"/>
    <p:sldId id="534" r:id="rId10"/>
    <p:sldId id="535" r:id="rId11"/>
    <p:sldId id="567" r:id="rId12"/>
    <p:sldId id="537" r:id="rId13"/>
    <p:sldId id="538" r:id="rId14"/>
    <p:sldId id="539" r:id="rId15"/>
    <p:sldId id="596" r:id="rId16"/>
    <p:sldId id="540" r:id="rId17"/>
    <p:sldId id="541" r:id="rId18"/>
    <p:sldId id="542" r:id="rId19"/>
    <p:sldId id="543" r:id="rId20"/>
    <p:sldId id="544" r:id="rId21"/>
    <p:sldId id="545" r:id="rId22"/>
    <p:sldId id="546" r:id="rId23"/>
    <p:sldId id="547" r:id="rId24"/>
    <p:sldId id="548" r:id="rId25"/>
    <p:sldId id="549" r:id="rId26"/>
    <p:sldId id="550" r:id="rId27"/>
    <p:sldId id="551" r:id="rId28"/>
    <p:sldId id="552" r:id="rId29"/>
    <p:sldId id="553" r:id="rId30"/>
    <p:sldId id="556" r:id="rId31"/>
    <p:sldId id="597" r:id="rId32"/>
    <p:sldId id="557" r:id="rId33"/>
    <p:sldId id="558" r:id="rId34"/>
    <p:sldId id="559" r:id="rId35"/>
    <p:sldId id="598" r:id="rId36"/>
    <p:sldId id="560" r:id="rId37"/>
    <p:sldId id="561" r:id="rId38"/>
    <p:sldId id="599" r:id="rId39"/>
    <p:sldId id="562" r:id="rId40"/>
    <p:sldId id="563" r:id="rId41"/>
    <p:sldId id="564" r:id="rId42"/>
    <p:sldId id="565" r:id="rId43"/>
    <p:sldId id="566" r:id="rId44"/>
    <p:sldId id="600" r:id="rId45"/>
  </p:sldIdLst>
  <p:sldSz cx="12192000" cy="6858000"/>
  <p:notesSz cx="6858000" cy="9144000"/>
  <p:custDataLst>
    <p:tags r:id="rId50"/>
  </p:custDataLst>
  <p:defaultTextStyle>
    <a:defPPr>
      <a:defRPr lang="zh-CN"/>
    </a:defPPr>
    <a:lvl1pPr marL="0" lvl="0" indent="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1pPr>
    <a:lvl2pPr marL="609600" lvl="1" indent="-15240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2pPr>
    <a:lvl3pPr marL="1219200" lvl="2" indent="-30480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3pPr>
    <a:lvl4pPr marL="1828800" lvl="3" indent="-45720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4pPr>
    <a:lvl5pPr marL="2437130" lvl="4"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B3C6"/>
    <a:srgbClr val="15636D"/>
    <a:srgbClr val="1F8E9D"/>
    <a:srgbClr val="FD7784"/>
    <a:srgbClr val="5269B2"/>
    <a:srgbClr val="486AB6"/>
    <a:srgbClr val="EFEFEF"/>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495"/>
    <p:restoredTop sz="92617"/>
  </p:normalViewPr>
  <p:slideViewPr>
    <p:cSldViewPr showGuides="1">
      <p:cViewPr varScale="1">
        <p:scale>
          <a:sx n="70" d="100"/>
          <a:sy n="70" d="100"/>
        </p:scale>
        <p:origin x="774" y="726"/>
      </p:cViewPr>
      <p:guideLst>
        <p:guide orient="horz" pos="2196"/>
        <p:guide pos="3768"/>
      </p:guideLst>
    </p:cSldViewPr>
  </p:slideViewPr>
  <p:outlineViewPr>
    <p:cViewPr>
      <p:scale>
        <a:sx n="33" d="100"/>
        <a:sy n="33" d="100"/>
      </p:scale>
      <p:origin x="0" y="-1578"/>
    </p:cViewPr>
  </p:outlineViewPr>
  <p:notesTextViewPr>
    <p:cViewPr>
      <p:scale>
        <a:sx n="1" d="1"/>
        <a:sy n="1" d="1"/>
      </p:scale>
      <p:origin x="0" y="0"/>
    </p:cViewPr>
  </p:notesTextViewPr>
  <p:sorterViewPr>
    <p:cViewPr>
      <p:scale>
        <a:sx n="100" d="100"/>
        <a:sy n="100" d="100"/>
      </p:scale>
      <p:origin x="0" y="-4674"/>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gs" Target="tags/tag2.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pPr marL="0" marR="0" lvl="0" indent="0" algn="l" defTabSz="12192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5406" y="794"/>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pPr marL="0" marR="0" lvl="0" indent="0" algn="r" defTabSz="1219200" rtl="0" eaLnBrk="1" fontAlgn="auto" latinLnBrk="0" hangingPunct="1">
              <a:lnSpc>
                <a:spcPct val="100000"/>
              </a:lnSpc>
              <a:spcBef>
                <a:spcPct val="0"/>
              </a:spcBef>
              <a:spcAft>
                <a:spcPct val="0"/>
              </a:spcAft>
              <a:buClrTx/>
              <a:buSzTx/>
              <a:buFontTx/>
              <a:buNone/>
              <a:defRPr/>
            </a:pPr>
            <a:fld id="{43E73E43-A379-4BB5-A6E2-CF501D0C3336}" type="datetimeFigureOut">
              <a:rPr kumimoji="0" lang="zh-CN" altLang="en-US" sz="12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2"/>
          </p:nvPr>
        </p:nvSpPr>
        <p:spPr>
          <a:xfrm>
            <a:off x="0" y="8685213"/>
            <a:ext cx="2971800" cy="460375"/>
          </a:xfrm>
          <a:prstGeom prst="rect">
            <a:avLst/>
          </a:prstGeom>
        </p:spPr>
        <p:txBody>
          <a:bodyPr vert="horz" lIns="91440" tIns="45720" rIns="91440" bIns="45720" rtlCol="0" anchor="b"/>
          <a:lstStyle>
            <a:lvl1pPr algn="l" fontAlgn="auto">
              <a:defRPr sz="1200" noProof="1"/>
            </a:lvl1pPr>
          </a:lstStyle>
          <a:p>
            <a:pPr marL="0" marR="0" lvl="0" indent="0" algn="l" defTabSz="12192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defRPr sz="1200" noProof="1" smtClean="0">
                <a:latin typeface="+mn-lt"/>
                <a:ea typeface="+mn-ea"/>
              </a:defRPr>
            </a:lvl1pPr>
          </a:lstStyle>
          <a:p>
            <a:pPr marL="0" marR="0" lvl="0" indent="0" algn="r" defTabSz="1219200" rtl="0" eaLnBrk="1" fontAlgn="auto" latinLnBrk="0" hangingPunct="1">
              <a:lnSpc>
                <a:spcPct val="100000"/>
              </a:lnSpc>
              <a:spcBef>
                <a:spcPct val="0"/>
              </a:spcBef>
              <a:spcAft>
                <a:spcPct val="0"/>
              </a:spcAft>
              <a:buClrTx/>
              <a:buSzTx/>
              <a:buFontTx/>
              <a:buNone/>
              <a:defRPr/>
            </a:pPr>
            <a:fld id="{F7E4E51A-69D8-425D-A366-AAC584F8F50F}" type="datetimeFigureOut">
              <a:rPr kumimoji="0" lang="zh-CN" altLang="en-US" sz="12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128003" name="幻灯片图像占位符 3"/>
          <p:cNvSpPr>
            <a:spLocks noGrp="1" noRot="1" noChangeAspect="1"/>
          </p:cNvSpPr>
          <p:nvPr>
            <p:ph type="sldImg"/>
          </p:nvPr>
        </p:nvSpPr>
        <p:spPr>
          <a:xfrm>
            <a:off x="381000" y="685800"/>
            <a:ext cx="6096000" cy="3429000"/>
          </a:xfrm>
          <a:prstGeom prst="rect">
            <a:avLst/>
          </a:prstGeom>
          <a:noFill/>
          <a:ln w="12700" cap="flat" cmpd="sng">
            <a:solidFill>
              <a:srgbClr val="000000"/>
            </a:solidFill>
            <a:prstDash val="solid"/>
            <a:round/>
            <a:headEnd type="none" w="med" len="med"/>
            <a:tailEnd type="none" w="med" len="med"/>
          </a:ln>
        </p:spPr>
      </p:sp>
      <p:sp>
        <p:nvSpPr>
          <p:cNvPr id="7173" name="备注占位符 4"/>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12192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a:p>
            <a:pPr marL="609600" marR="0" lvl="1" indent="0" algn="l" defTabSz="12192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a:p>
            <a:pPr marL="1219200" marR="0" lvl="2" indent="0" algn="l" defTabSz="12192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a:p>
            <a:pPr marL="1828800" marR="0" lvl="3" indent="0" algn="l" defTabSz="12192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a:p>
            <a:pPr marL="2437130" marR="0" lvl="4" indent="0" algn="l" defTabSz="12192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defRPr sz="1200" noProof="1"/>
            </a:lvl1pPr>
          </a:lstStyle>
          <a:p>
            <a:pPr marL="0" marR="0" lvl="0" indent="0" algn="l" defTabSz="12192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fld>
            <a:endParaRPr lang="zh-CN" altLang="en-US" sz="1200" strike="noStrike" noProof="1"/>
          </a:p>
        </p:txBody>
      </p:sp>
      <p:sp>
        <p:nvSpPr>
          <p:cNvPr id="4" name="页眉占位符 3"/>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defTabSz="1219200" rtl="0" fontAlgn="base">
      <a:spcBef>
        <a:spcPct val="0"/>
      </a:spcBef>
      <a:spcAft>
        <a:spcPct val="0"/>
      </a:spcAft>
      <a:defRPr sz="1600" kern="1200">
        <a:solidFill>
          <a:schemeClr val="tx1"/>
        </a:solidFill>
        <a:latin typeface="+mn-lt"/>
        <a:ea typeface="+mn-ea"/>
        <a:cs typeface="+mn-cs"/>
      </a:defRPr>
    </a:lvl1pPr>
    <a:lvl2pPr marL="609600" algn="l" defTabSz="1219200" rtl="0" fontAlgn="base">
      <a:spcBef>
        <a:spcPct val="0"/>
      </a:spcBef>
      <a:spcAft>
        <a:spcPct val="0"/>
      </a:spcAft>
      <a:defRPr sz="1600" kern="1200">
        <a:solidFill>
          <a:schemeClr val="tx1"/>
        </a:solidFill>
        <a:latin typeface="+mn-lt"/>
        <a:ea typeface="+mn-ea"/>
        <a:cs typeface="+mn-cs"/>
      </a:defRPr>
    </a:lvl2pPr>
    <a:lvl3pPr marL="1219200" algn="l" defTabSz="1219200" rtl="0" fontAlgn="base">
      <a:spcBef>
        <a:spcPct val="0"/>
      </a:spcBef>
      <a:spcAft>
        <a:spcPct val="0"/>
      </a:spcAft>
      <a:defRPr sz="1600" kern="1200">
        <a:solidFill>
          <a:schemeClr val="tx1"/>
        </a:solidFill>
        <a:latin typeface="+mn-lt"/>
        <a:ea typeface="+mn-ea"/>
        <a:cs typeface="+mn-cs"/>
      </a:defRPr>
    </a:lvl3pPr>
    <a:lvl4pPr marL="1828800" algn="l" defTabSz="1219200" rtl="0" fontAlgn="base">
      <a:spcBef>
        <a:spcPct val="0"/>
      </a:spcBef>
      <a:spcAft>
        <a:spcPct val="0"/>
      </a:spcAft>
      <a:defRPr sz="1600" kern="1200">
        <a:solidFill>
          <a:schemeClr val="tx1"/>
        </a:solidFill>
        <a:latin typeface="+mn-lt"/>
        <a:ea typeface="+mn-ea"/>
        <a:cs typeface="+mn-cs"/>
      </a:defRPr>
    </a:lvl4pPr>
    <a:lvl5pPr marL="2437130" algn="l" defTabSz="1219200" rtl="0" fontAlgn="base">
      <a:spcBef>
        <a:spcPct val="0"/>
      </a:spcBef>
      <a:spcAft>
        <a:spcPct val="0"/>
      </a:spcAft>
      <a:defRPr sz="1600" kern="1200">
        <a:solidFill>
          <a:schemeClr val="tx1"/>
        </a:solidFill>
        <a:latin typeface="+mn-lt"/>
        <a:ea typeface="+mn-ea"/>
        <a:cs typeface="+mn-cs"/>
      </a:defRPr>
    </a:lvl5pPr>
    <a:lvl6pPr marL="3046730" algn="l" defTabSz="1218565" rtl="0" eaLnBrk="1" latinLnBrk="0" hangingPunct="1">
      <a:defRPr sz="1600" kern="1200">
        <a:solidFill>
          <a:schemeClr val="tx1"/>
        </a:solidFill>
        <a:latin typeface="+mn-lt"/>
        <a:ea typeface="+mn-ea"/>
        <a:cs typeface="+mn-cs"/>
      </a:defRPr>
    </a:lvl6pPr>
    <a:lvl7pPr marL="3655695" algn="l" defTabSz="1218565" rtl="0" eaLnBrk="1" latinLnBrk="0" hangingPunct="1">
      <a:defRPr sz="1600" kern="1200">
        <a:solidFill>
          <a:schemeClr val="tx1"/>
        </a:solidFill>
        <a:latin typeface="+mn-lt"/>
        <a:ea typeface="+mn-ea"/>
        <a:cs typeface="+mn-cs"/>
      </a:defRPr>
    </a:lvl7pPr>
    <a:lvl8pPr marL="4265295" algn="l" defTabSz="1218565" rtl="0" eaLnBrk="1" latinLnBrk="0" hangingPunct="1">
      <a:defRPr sz="1600" kern="1200">
        <a:solidFill>
          <a:schemeClr val="tx1"/>
        </a:solidFill>
        <a:latin typeface="+mn-lt"/>
        <a:ea typeface="+mn-ea"/>
        <a:cs typeface="+mn-cs"/>
      </a:defRPr>
    </a:lvl8pPr>
    <a:lvl9pPr marL="487426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幻灯片图像占位符 1"/>
          <p:cNvSpPr>
            <a:spLocks noGrp="1" noRot="1" noChangeAspect="1" noTextEdit="1"/>
          </p:cNvSpPr>
          <p:nvPr>
            <p:ph type="sldImg"/>
          </p:nvPr>
        </p:nvSpPr>
        <p:spPr>
          <a:ln>
            <a:miter/>
          </a:ln>
        </p:spPr>
      </p:sp>
      <p:sp>
        <p:nvSpPr>
          <p:cNvPr id="134146"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414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幻灯片图像占位符 1"/>
          <p:cNvSpPr>
            <a:spLocks noGrp="1" noRot="1" noChangeAspect="1" noTextEdit="1"/>
          </p:cNvSpPr>
          <p:nvPr>
            <p:ph type="sldImg"/>
          </p:nvPr>
        </p:nvSpPr>
        <p:spPr>
          <a:ln>
            <a:miter/>
          </a:ln>
        </p:spPr>
      </p:sp>
      <p:sp>
        <p:nvSpPr>
          <p:cNvPr id="136194"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619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noTextEdit="1"/>
          </p:cNvSpPr>
          <p:nvPr>
            <p:ph type="sldImg"/>
          </p:nvPr>
        </p:nvSpPr>
        <p:spPr>
          <a:ln>
            <a:miter/>
          </a:ln>
        </p:spPr>
      </p:sp>
      <p:sp>
        <p:nvSpPr>
          <p:cNvPr id="138242"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382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7" name="矩形 16"/>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bwMode="auto">
          <a:xfrm>
            <a:off x="368300"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bwMode="auto">
          <a:xfrm>
            <a:off x="1320800" y="0"/>
            <a:ext cx="242888"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矩形 19"/>
          <p:cNvSpPr/>
          <p:nvPr/>
        </p:nvSpPr>
        <p:spPr bwMode="auto">
          <a:xfrm>
            <a:off x="1522413" y="0"/>
            <a:ext cx="306388"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1" name="直接连接符 20"/>
          <p:cNvSpPr>
            <a:spLocks noChangeShapeType="1"/>
          </p:cNvSpPr>
          <p:nvPr/>
        </p:nvSpPr>
        <p:spPr bwMode="auto">
          <a:xfrm>
            <a:off x="141288"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直接连接符 23"/>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 name="直接连接符 24"/>
          <p:cNvSpPr>
            <a:spLocks noChangeShapeType="1"/>
          </p:cNvSpPr>
          <p:nvPr/>
        </p:nvSpPr>
        <p:spPr bwMode="auto">
          <a:xfrm>
            <a:off x="1138238"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直接连接符 25"/>
          <p:cNvSpPr>
            <a:spLocks noChangeShapeType="1"/>
          </p:cNvSpPr>
          <p:nvPr/>
        </p:nvSpPr>
        <p:spPr bwMode="auto">
          <a:xfrm>
            <a:off x="2301875"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直接连接符 26"/>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8" name="直接连接符 27"/>
          <p:cNvSpPr>
            <a:spLocks noChangeShapeType="1"/>
          </p:cNvSpPr>
          <p:nvPr/>
        </p:nvSpPr>
        <p:spPr bwMode="auto">
          <a:xfrm>
            <a:off x="1215231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9" name="矩形 28"/>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椭圆 29"/>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1" name="椭圆 30"/>
          <p:cNvSpPr/>
          <p:nvPr/>
        </p:nvSpPr>
        <p:spPr bwMode="auto">
          <a:xfrm>
            <a:off x="1746250" y="4867275"/>
            <a:ext cx="855663"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椭圆 31"/>
          <p:cNvSpPr/>
          <p:nvPr/>
        </p:nvSpPr>
        <p:spPr bwMode="auto">
          <a:xfrm>
            <a:off x="1454150" y="5500688"/>
            <a:ext cx="184150"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椭圆 32"/>
          <p:cNvSpPr/>
          <p:nvPr/>
        </p:nvSpPr>
        <p:spPr bwMode="auto">
          <a:xfrm>
            <a:off x="2219325" y="5788025"/>
            <a:ext cx="365125"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 name="椭圆 33"/>
          <p:cNvSpPr/>
          <p:nvPr/>
        </p:nvSpPr>
        <p:spPr>
          <a:xfrm>
            <a:off x="2540000" y="4495800"/>
            <a:ext cx="48736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8" name="标题 7"/>
          <p:cNvSpPr>
            <a:spLocks noGrp="1"/>
          </p:cNvSpPr>
          <p:nvPr>
            <p:ph type="ctrTitle"/>
          </p:nvPr>
        </p:nvSpPr>
        <p:spPr>
          <a:xfrm>
            <a:off x="3048000" y="3124200"/>
            <a:ext cx="8229600" cy="1894362"/>
          </a:xfrm>
        </p:spPr>
        <p:txBody>
          <a:bodyPr/>
          <a:lstStyle>
            <a:lvl1pPr>
              <a:defRPr b="1"/>
            </a:lvl1pPr>
          </a:lstStyle>
          <a:p>
            <a:pPr fontAlgn="auto"/>
            <a:r>
              <a:rPr kumimoji="0" lang="zh-CN" altLang="en-US" strike="noStrike" noProof="1"/>
              <a:t>单击此处编辑母版标题样式</a:t>
            </a:r>
            <a:endParaRPr kumimoji="0" lang="en-US" strike="noStrike" noProof="1"/>
          </a:p>
        </p:txBody>
      </p:sp>
      <p:sp>
        <p:nvSpPr>
          <p:cNvPr id="9" name="副标题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pPr fontAlgn="auto"/>
            <a:r>
              <a:rPr kumimoji="0" lang="zh-CN" altLang="en-US" strike="noStrike" noProof="1"/>
              <a:t>单击此处编辑母版副标题样式</a:t>
            </a:r>
            <a:endParaRPr kumimoji="0" lang="en-US" strike="noStrike" noProof="1"/>
          </a:p>
        </p:txBody>
      </p:sp>
      <p:sp>
        <p:nvSpPr>
          <p:cNvPr id="35" name="日期占位符 27"/>
          <p:cNvSpPr>
            <a:spLocks noGrp="1"/>
          </p:cNvSpPr>
          <p:nvPr>
            <p:ph type="dt" sz="half" idx="2"/>
          </p:nvPr>
        </p:nvSpPr>
        <p:spPr bwMode="auto">
          <a:xfrm rot="5400000">
            <a:off x="10733088" y="1111250"/>
            <a:ext cx="2286000" cy="50800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6" name="页脚占位符 16"/>
          <p:cNvSpPr>
            <a:spLocks noGrp="1"/>
          </p:cNvSpPr>
          <p:nvPr>
            <p:ph type="ftr" sz="quarter" idx="3"/>
          </p:nvPr>
        </p:nvSpPr>
        <p:spPr bwMode="auto">
          <a:xfrm rot="5400000">
            <a:off x="10045700" y="4117975"/>
            <a:ext cx="3657600" cy="511175"/>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7" name="灯片编号占位符 28"/>
          <p:cNvSpPr>
            <a:spLocks noGrp="1"/>
          </p:cNvSpPr>
          <p:nvPr>
            <p:ph type="sldNum" sz="quarter" idx="4"/>
          </p:nvPr>
        </p:nvSpPr>
        <p:spPr bwMode="auto">
          <a:xfrm>
            <a:off x="1766888" y="4929188"/>
            <a:ext cx="812800" cy="517525"/>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a:t>单击此处编辑母版标题样式</a:t>
            </a:r>
            <a:endParaRPr kumimoji="0" lang="en-US" strike="noStrike" noProof="1"/>
          </a:p>
        </p:txBody>
      </p:sp>
      <p:sp>
        <p:nvSpPr>
          <p:cNvPr id="3" name="竖排文字占位符 2"/>
          <p:cNvSpPr>
            <a:spLocks noGrp="1"/>
          </p:cNvSpPr>
          <p:nvPr>
            <p:ph type="body" orient="vert" idx="1"/>
          </p:nvPr>
        </p:nvSpPr>
        <p:spPr/>
        <p:txBody>
          <a:bodyPr vert="eaVert"/>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7" name="日期占位符 3"/>
          <p:cNvSpPr>
            <a:spLocks noGrp="1"/>
          </p:cNvSpPr>
          <p:nvPr>
            <p:ph type="dt" sz="half" idx="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4"/>
          <p:cNvSpPr>
            <a:spLocks noGrp="1"/>
          </p:cNvSpPr>
          <p:nvPr>
            <p:ph type="ftr" sz="quarter" idx="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5"/>
          <p:cNvSpPr>
            <a:spLocks noGrp="1"/>
          </p:cNvSpPr>
          <p:nvPr>
            <p:ph type="sldNum" sz="quarter" idx="4"/>
          </p:nvPr>
        </p:nvSpPr>
        <p:spPr>
          <a:xfrm>
            <a:off x="10839450" y="5734050"/>
            <a:ext cx="812800" cy="520700"/>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235200" cy="5851525"/>
          </a:xfrm>
        </p:spPr>
        <p:txBody>
          <a:bodyPr vert="eaVert"/>
          <a:lstStyle/>
          <a:p>
            <a:pPr fontAlgn="auto"/>
            <a:r>
              <a:rPr kumimoji="0" lang="zh-CN" altLang="en-US" strike="noStrike" noProof="1"/>
              <a:t>单击此处编辑母版标题样式</a:t>
            </a:r>
            <a:endParaRPr kumimoji="0" lang="en-US" strike="noStrike" noProof="1"/>
          </a:p>
        </p:txBody>
      </p:sp>
      <p:sp>
        <p:nvSpPr>
          <p:cNvPr id="3" name="竖排文字占位符 2"/>
          <p:cNvSpPr>
            <a:spLocks noGrp="1"/>
          </p:cNvSpPr>
          <p:nvPr>
            <p:ph type="body" orient="vert" idx="1"/>
          </p:nvPr>
        </p:nvSpPr>
        <p:spPr>
          <a:xfrm>
            <a:off x="609600" y="274639"/>
            <a:ext cx="8026400" cy="5851525"/>
          </a:xfrm>
        </p:spPr>
        <p:txBody>
          <a:bodyPr vert="eaVert"/>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7" name="日期占位符 3"/>
          <p:cNvSpPr>
            <a:spLocks noGrp="1"/>
          </p:cNvSpPr>
          <p:nvPr>
            <p:ph type="dt" sz="half" idx="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4"/>
          <p:cNvSpPr>
            <a:spLocks noGrp="1"/>
          </p:cNvSpPr>
          <p:nvPr>
            <p:ph type="ftr" sz="quarter" idx="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5"/>
          <p:cNvSpPr>
            <a:spLocks noGrp="1"/>
          </p:cNvSpPr>
          <p:nvPr>
            <p:ph type="sldNum" sz="quarter" idx="4"/>
          </p:nvPr>
        </p:nvSpPr>
        <p:spPr>
          <a:xfrm>
            <a:off x="10839450" y="5734050"/>
            <a:ext cx="812800" cy="520700"/>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537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pic>
        <p:nvPicPr>
          <p:cNvPr id="16393" name="图片 5"/>
          <p:cNvPicPr>
            <a:picLocks noChangeAspect="1"/>
          </p:cNvPicPr>
          <p:nvPr userDrawn="1"/>
        </p:nvPicPr>
        <p:blipFill>
          <a:blip r:embed="rId2"/>
          <a:srcRect l="7599" t="18021" r="9499" b="15305"/>
          <a:stretch>
            <a:fillRect/>
          </a:stretch>
        </p:blipFill>
        <p:spPr>
          <a:xfrm>
            <a:off x="0" y="0"/>
            <a:ext cx="12192000" cy="6858000"/>
          </a:xfrm>
          <a:prstGeom prst="rect">
            <a:avLst/>
          </a:prstGeom>
          <a:noFill/>
          <a:ln w="9525">
            <a:noFill/>
          </a:ln>
        </p:spPr>
      </p:pic>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741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844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19466"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049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1514"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a:t>单击此处编辑母版标题样式</a:t>
            </a:r>
            <a:endParaRPr kumimoji="0" lang="en-US" strike="noStrike" noProof="1"/>
          </a:p>
        </p:txBody>
      </p:sp>
      <p:sp>
        <p:nvSpPr>
          <p:cNvPr id="8" name="内容占位符 7"/>
          <p:cNvSpPr>
            <a:spLocks noGrp="1"/>
          </p:cNvSpPr>
          <p:nvPr>
            <p:ph sz="quarter" idx="1"/>
          </p:nvPr>
        </p:nvSpPr>
        <p:spPr>
          <a:xfrm>
            <a:off x="609600" y="1600200"/>
            <a:ext cx="9956800" cy="4873752"/>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7" name="日期占位符 6"/>
          <p:cNvSpPr>
            <a:spLocks noGrp="1"/>
          </p:cNvSpPr>
          <p:nvPr>
            <p:ph type="dt" sz="half" idx="2"/>
          </p:nvPr>
        </p:nvSpPr>
        <p:spPr>
          <a:xfrm rot="5400000">
            <a:off x="10454481" y="1018381"/>
            <a:ext cx="2011363" cy="511175"/>
          </a:xfrm>
          <a:prstGeom prst="rect">
            <a:avLst/>
          </a:prstGeom>
        </p:spPr>
        <p:txBody>
          <a:bodyPr vert="horz" rtlCol="0"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8"/>
          <p:cNvSpPr>
            <a:spLocks noGrp="1"/>
          </p:cNvSpPr>
          <p:nvPr>
            <p:ph type="sldNum" sz="quarter" idx="4"/>
          </p:nvPr>
        </p:nvSpPr>
        <p:spPr>
          <a:xfrm>
            <a:off x="10839450" y="5734050"/>
            <a:ext cx="812800" cy="520700"/>
          </a:xfrm>
          <a:prstGeom prst="rect">
            <a:avLst/>
          </a:prstGeom>
        </p:spPr>
        <p:txBody>
          <a:bodyPr vert="horz" rtlCol="0"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
        <p:nvSpPr>
          <p:cNvPr id="19" name="页脚占位符 9"/>
          <p:cNvSpPr>
            <a:spLocks noGrp="1"/>
          </p:cNvSpPr>
          <p:nvPr>
            <p:ph type="ftr" sz="quarter" idx="3"/>
          </p:nvPr>
        </p:nvSpPr>
        <p:spPr>
          <a:xfrm rot="5400000">
            <a:off x="9853613" y="3675063"/>
            <a:ext cx="3200400" cy="488950"/>
          </a:xfrm>
          <a:prstGeom prst="rect">
            <a:avLst/>
          </a:prstGeom>
        </p:spPr>
        <p:txBody>
          <a:bodyPr vert="horz" rtlCol="0"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253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356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4586"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561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6634"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765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868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29706"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073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1754"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17" name="矩形 16"/>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bwMode="auto">
          <a:xfrm>
            <a:off x="368300"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bwMode="auto">
          <a:xfrm>
            <a:off x="1320800" y="0"/>
            <a:ext cx="242888"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矩形 19"/>
          <p:cNvSpPr/>
          <p:nvPr/>
        </p:nvSpPr>
        <p:spPr bwMode="auto">
          <a:xfrm>
            <a:off x="1522413" y="0"/>
            <a:ext cx="306388"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1" name="直接连接符 20"/>
          <p:cNvSpPr>
            <a:spLocks noChangeShapeType="1"/>
          </p:cNvSpPr>
          <p:nvPr/>
        </p:nvSpPr>
        <p:spPr bwMode="auto">
          <a:xfrm>
            <a:off x="141288"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直接连接符 23"/>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 name="直接连接符 24"/>
          <p:cNvSpPr>
            <a:spLocks noChangeShapeType="1"/>
          </p:cNvSpPr>
          <p:nvPr/>
        </p:nvSpPr>
        <p:spPr bwMode="auto">
          <a:xfrm>
            <a:off x="1138238"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直接连接符 25"/>
          <p:cNvSpPr>
            <a:spLocks noChangeShapeType="1"/>
          </p:cNvSpPr>
          <p:nvPr/>
        </p:nvSpPr>
        <p:spPr bwMode="auto">
          <a:xfrm>
            <a:off x="2301875"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直接连接符 26"/>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8" name="矩形 2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9" name="椭圆 28"/>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椭圆 29"/>
          <p:cNvSpPr/>
          <p:nvPr/>
        </p:nvSpPr>
        <p:spPr bwMode="auto">
          <a:xfrm>
            <a:off x="1766888" y="4867275"/>
            <a:ext cx="854075"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1" name="椭圆 30"/>
          <p:cNvSpPr/>
          <p:nvPr/>
        </p:nvSpPr>
        <p:spPr bwMode="auto">
          <a:xfrm>
            <a:off x="1454150" y="5500688"/>
            <a:ext cx="184150"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椭圆 31"/>
          <p:cNvSpPr/>
          <p:nvPr/>
        </p:nvSpPr>
        <p:spPr bwMode="auto">
          <a:xfrm>
            <a:off x="2219325" y="5791200"/>
            <a:ext cx="365125"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椭圆 32"/>
          <p:cNvSpPr/>
          <p:nvPr/>
        </p:nvSpPr>
        <p:spPr bwMode="auto">
          <a:xfrm>
            <a:off x="2505075" y="4479925"/>
            <a:ext cx="48736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 name="直接连接符 33"/>
          <p:cNvSpPr>
            <a:spLocks noChangeShapeType="1"/>
          </p:cNvSpPr>
          <p:nvPr/>
        </p:nvSpPr>
        <p:spPr bwMode="auto">
          <a:xfrm>
            <a:off x="1213008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 name="标题 1"/>
          <p:cNvSpPr>
            <a:spLocks noGrp="1"/>
          </p:cNvSpPr>
          <p:nvPr>
            <p:ph type="title"/>
          </p:nvPr>
        </p:nvSpPr>
        <p:spPr>
          <a:xfrm>
            <a:off x="3048000" y="2895600"/>
            <a:ext cx="8229600" cy="2053590"/>
          </a:xfrm>
        </p:spPr>
        <p:txBody>
          <a:bodyPr/>
          <a:lstStyle>
            <a:lvl1pPr algn="l">
              <a:buNone/>
              <a:defRPr sz="3000" b="1" cap="small" baseline="0"/>
            </a:lvl1pPr>
          </a:lstStyle>
          <a:p>
            <a:pPr fontAlgn="auto"/>
            <a:r>
              <a:rPr kumimoji="0" lang="zh-CN" altLang="en-US" strike="noStrike" noProof="1"/>
              <a:t>单击此处编辑母版标题样式</a:t>
            </a:r>
            <a:endParaRPr kumimoji="0" lang="en-US" strike="noStrike" noProof="1"/>
          </a:p>
        </p:txBody>
      </p:sp>
      <p:sp>
        <p:nvSpPr>
          <p:cNvPr id="3" name="文本占位符 2"/>
          <p:cNvSpPr>
            <a:spLocks noGrp="1"/>
          </p:cNvSpPr>
          <p:nvPr>
            <p:ph type="body" idx="1"/>
          </p:nvPr>
        </p:nvSpPr>
        <p:spPr>
          <a:xfrm>
            <a:off x="3048000" y="5010150"/>
            <a:ext cx="82296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35" name="日期占位符 3"/>
          <p:cNvSpPr>
            <a:spLocks noGrp="1"/>
          </p:cNvSpPr>
          <p:nvPr>
            <p:ph type="dt" sz="half" idx="2"/>
          </p:nvPr>
        </p:nvSpPr>
        <p:spPr bwMode="auto">
          <a:xfrm rot="5400000">
            <a:off x="10731500" y="1106488"/>
            <a:ext cx="2286000" cy="50800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6" name="页脚占位符 4"/>
          <p:cNvSpPr>
            <a:spLocks noGrp="1"/>
          </p:cNvSpPr>
          <p:nvPr>
            <p:ph type="ftr" sz="quarter" idx="3"/>
          </p:nvPr>
        </p:nvSpPr>
        <p:spPr bwMode="auto">
          <a:xfrm rot="5400000">
            <a:off x="10046494" y="4114006"/>
            <a:ext cx="3657600" cy="512763"/>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7" name="灯片编号占位符 5"/>
          <p:cNvSpPr>
            <a:spLocks noGrp="1"/>
          </p:cNvSpPr>
          <p:nvPr>
            <p:ph type="sldNum" sz="quarter" idx="4"/>
          </p:nvPr>
        </p:nvSpPr>
        <p:spPr bwMode="auto">
          <a:xfrm>
            <a:off x="1787525" y="4929188"/>
            <a:ext cx="812800" cy="517525"/>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277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380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4826"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585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6874"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789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892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39946"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40970"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41994"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a:t>单击此处编辑母版标题样式</a:t>
            </a:r>
            <a:endParaRPr kumimoji="0" lang="en-US" strike="noStrike" noProof="1"/>
          </a:p>
        </p:txBody>
      </p:sp>
      <p:sp>
        <p:nvSpPr>
          <p:cNvPr id="9" name="内容占位符 8"/>
          <p:cNvSpPr>
            <a:spLocks noGrp="1"/>
          </p:cNvSpPr>
          <p:nvPr>
            <p:ph sz="quarter" idx="1"/>
          </p:nvPr>
        </p:nvSpPr>
        <p:spPr>
          <a:xfrm>
            <a:off x="609600" y="1600200"/>
            <a:ext cx="4876800" cy="4572000"/>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1" name="内容占位符 10"/>
          <p:cNvSpPr>
            <a:spLocks noGrp="1"/>
          </p:cNvSpPr>
          <p:nvPr>
            <p:ph sz="quarter" idx="2"/>
          </p:nvPr>
        </p:nvSpPr>
        <p:spPr>
          <a:xfrm>
            <a:off x="5693664" y="1600200"/>
            <a:ext cx="4876800" cy="4572000"/>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7" name="日期占位符 4"/>
          <p:cNvSpPr>
            <a:spLocks noGrp="1"/>
          </p:cNvSpPr>
          <p:nvPr>
            <p:ph type="dt" sz="half" idx="1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5"/>
          <p:cNvSpPr>
            <a:spLocks noGrp="1"/>
          </p:cNvSpPr>
          <p:nvPr>
            <p:ph type="ftr" sz="quarter" idx="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6"/>
          <p:cNvSpPr>
            <a:spLocks noGrp="1"/>
          </p:cNvSpPr>
          <p:nvPr>
            <p:ph type="sldNum" sz="quarter" idx="4"/>
          </p:nvPr>
        </p:nvSpPr>
        <p:spPr>
          <a:xfrm>
            <a:off x="10839450" y="5734050"/>
            <a:ext cx="812800" cy="520700"/>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43018"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cxnSp>
        <p:nvCxnSpPr>
          <p:cNvPr id="17" name="直接连接符 16"/>
          <p:cNvCxnSpPr/>
          <p:nvPr/>
        </p:nvCxnSpPr>
        <p:spPr>
          <a:xfrm>
            <a:off x="550863" y="692150"/>
            <a:ext cx="10514013" cy="0"/>
          </a:xfrm>
          <a:prstGeom prst="line">
            <a:avLst/>
          </a:prstGeom>
          <a:ln w="15875">
            <a:solidFill>
              <a:srgbClr val="27B3C6"/>
            </a:solidFill>
            <a:prstDash val="sysDash"/>
          </a:ln>
        </p:spPr>
        <p:style>
          <a:lnRef idx="1">
            <a:schemeClr val="accent1"/>
          </a:lnRef>
          <a:fillRef idx="0">
            <a:schemeClr val="accent1"/>
          </a:fillRef>
          <a:effectRef idx="0">
            <a:schemeClr val="accent1"/>
          </a:effectRef>
          <a:fontRef idx="minor">
            <a:schemeClr val="tx1"/>
          </a:fontRef>
        </p:style>
      </p:cxnSp>
      <p:pic>
        <p:nvPicPr>
          <p:cNvPr id="44042" name="图片 17"/>
          <p:cNvPicPr>
            <a:picLocks noChangeAspect="1"/>
          </p:cNvPicPr>
          <p:nvPr userDrawn="1"/>
        </p:nvPicPr>
        <p:blipFill>
          <a:blip r:embed="rId2"/>
          <a:srcRect l="5399" t="15073"/>
          <a:stretch>
            <a:fillRect/>
          </a:stretch>
        </p:blipFill>
        <p:spPr>
          <a:xfrm>
            <a:off x="-773112" y="-1539875"/>
            <a:ext cx="1900237" cy="2709863"/>
          </a:xfrm>
          <a:prstGeom prst="rect">
            <a:avLst/>
          </a:prstGeom>
          <a:noFill/>
          <a:ln w="9525">
            <a:noFill/>
          </a:ln>
        </p:spPr>
      </p:pic>
      <p:sp>
        <p:nvSpPr>
          <p:cNvPr id="9" name="标题 8"/>
          <p:cNvSpPr>
            <a:spLocks noGrp="1"/>
          </p:cNvSpPr>
          <p:nvPr>
            <p:ph type="title"/>
          </p:nvPr>
        </p:nvSpPr>
        <p:spPr>
          <a:xfrm>
            <a:off x="792068" y="188640"/>
            <a:ext cx="4583853" cy="720080"/>
          </a:xfrm>
          <a:prstGeom prst="rect">
            <a:avLst/>
          </a:prstGeom>
        </p:spPr>
        <p:txBody>
          <a:bodyPr/>
          <a:lstStyle>
            <a:lvl1pPr algn="l">
              <a:defRPr lang="zh-CN" altLang="en-US" sz="2400" kern="1200" dirty="0">
                <a:solidFill>
                  <a:srgbClr val="27B3C6"/>
                </a:solidFill>
                <a:latin typeface="微软雅黑" panose="020B0503020204020204" pitchFamily="34" charset="-122"/>
                <a:ea typeface="微软雅黑" panose="020B0503020204020204" pitchFamily="34" charset="-122"/>
                <a:cs typeface="+mj-cs"/>
              </a:defRPr>
            </a:lvl1p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10058400" cy="1143000"/>
          </a:xfrm>
        </p:spPr>
        <p:txBody>
          <a:bodyPr anchor="b"/>
          <a:lstStyle>
            <a:lvl1pPr>
              <a:defRPr/>
            </a:lvl1pPr>
          </a:lstStyle>
          <a:p>
            <a:pPr fontAlgn="auto"/>
            <a:r>
              <a:rPr kumimoji="0" lang="zh-CN" altLang="en-US" strike="noStrike" noProof="1"/>
              <a:t>单击此处编辑母版标题样式</a:t>
            </a:r>
            <a:endParaRPr kumimoji="0" lang="en-US" strike="noStrike" noProof="1"/>
          </a:p>
        </p:txBody>
      </p:sp>
      <p:sp>
        <p:nvSpPr>
          <p:cNvPr id="11" name="内容占位符 10"/>
          <p:cNvSpPr>
            <a:spLocks noGrp="1"/>
          </p:cNvSpPr>
          <p:nvPr>
            <p:ph sz="quarter" idx="2"/>
          </p:nvPr>
        </p:nvSpPr>
        <p:spPr>
          <a:xfrm>
            <a:off x="609600" y="2362200"/>
            <a:ext cx="4876800" cy="3886200"/>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3" name="内容占位符 12"/>
          <p:cNvSpPr>
            <a:spLocks noGrp="1"/>
          </p:cNvSpPr>
          <p:nvPr>
            <p:ph sz="quarter" idx="4"/>
          </p:nvPr>
        </p:nvSpPr>
        <p:spPr>
          <a:xfrm>
            <a:off x="5829300" y="2362200"/>
            <a:ext cx="4876800" cy="3886200"/>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2" name="文本占位符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14" name="文本占位符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17" name="日期占位符 6"/>
          <p:cNvSpPr>
            <a:spLocks noGrp="1"/>
          </p:cNvSpPr>
          <p:nvPr>
            <p:ph type="dt" sz="half" idx="1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7"/>
          <p:cNvSpPr>
            <a:spLocks noGrp="1"/>
          </p:cNvSpPr>
          <p:nvPr>
            <p:ph type="ftr" sz="quarter" idx="1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8"/>
          <p:cNvSpPr>
            <a:spLocks noGrp="1"/>
          </p:cNvSpPr>
          <p:nvPr>
            <p:ph type="sldNum" sz="quarter" idx="14"/>
          </p:nvPr>
        </p:nvSpPr>
        <p:spPr>
          <a:xfrm>
            <a:off x="10839450" y="5734050"/>
            <a:ext cx="812800" cy="520700"/>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a:t>单击此处编辑母版标题样式</a:t>
            </a:r>
            <a:endParaRPr kumimoji="0" lang="en-US" strike="noStrike" noProof="1"/>
          </a:p>
        </p:txBody>
      </p:sp>
      <p:sp>
        <p:nvSpPr>
          <p:cNvPr id="17" name="日期占位符 5"/>
          <p:cNvSpPr>
            <a:spLocks noGrp="1"/>
          </p:cNvSpPr>
          <p:nvPr>
            <p:ph type="dt" sz="half" idx="2"/>
          </p:nvPr>
        </p:nvSpPr>
        <p:spPr>
          <a:xfrm rot="5400000">
            <a:off x="10454481" y="1018381"/>
            <a:ext cx="2011363" cy="511175"/>
          </a:xfrm>
          <a:prstGeom prst="rect">
            <a:avLst/>
          </a:prstGeom>
        </p:spPr>
        <p:txBody>
          <a:bodyPr vert="horz" rtlCol="0"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6"/>
          <p:cNvSpPr>
            <a:spLocks noGrp="1"/>
          </p:cNvSpPr>
          <p:nvPr>
            <p:ph type="sldNum" sz="quarter" idx="4"/>
          </p:nvPr>
        </p:nvSpPr>
        <p:spPr>
          <a:xfrm>
            <a:off x="10839450" y="5734050"/>
            <a:ext cx="812800" cy="520700"/>
          </a:xfrm>
          <a:prstGeom prst="rect">
            <a:avLst/>
          </a:prstGeom>
        </p:spPr>
        <p:txBody>
          <a:bodyPr vert="horz" rtlCol="0"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
        <p:nvSpPr>
          <p:cNvPr id="19" name="页脚占位符 7"/>
          <p:cNvSpPr>
            <a:spLocks noGrp="1"/>
          </p:cNvSpPr>
          <p:nvPr>
            <p:ph type="ftr" sz="quarter" idx="3"/>
          </p:nvPr>
        </p:nvSpPr>
        <p:spPr>
          <a:xfrm rot="5400000">
            <a:off x="9853613" y="3675063"/>
            <a:ext cx="3200400" cy="488950"/>
          </a:xfrm>
          <a:prstGeom prst="rect">
            <a:avLst/>
          </a:prstGeom>
        </p:spPr>
        <p:txBody>
          <a:bodyPr vert="horz" rtlCol="0"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7" name="日期占位符 1"/>
          <p:cNvSpPr>
            <a:spLocks noGrp="1"/>
          </p:cNvSpPr>
          <p:nvPr>
            <p:ph type="dt" sz="half" idx="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B95FC270-55C9-4A20-A67A-3DE973D1FE95}" type="datetimeFigureOut">
              <a:rPr kumimoji="0" lang="zh-CN" alt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2"/>
          <p:cNvSpPr>
            <a:spLocks noGrp="1"/>
          </p:cNvSpPr>
          <p:nvPr>
            <p:ph type="ftr" sz="quarter" idx="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3"/>
          <p:cNvSpPr>
            <a:spLocks noGrp="1"/>
          </p:cNvSpPr>
          <p:nvPr>
            <p:ph type="sldNum" sz="quarter" idx="4"/>
          </p:nvPr>
        </p:nvSpPr>
        <p:spPr>
          <a:xfrm>
            <a:off x="10839450" y="5734050"/>
            <a:ext cx="812800" cy="520700"/>
          </a:xfrm>
          <a:prstGeom prst="rect">
            <a:avLst/>
          </a:prstGeom>
        </p:spPr>
        <p:txBody>
          <a:bodyPr vert="horz" anchor="ctr"/>
          <a:lstStyle/>
          <a:p>
            <a:pPr algn="ctr" fontAlgn="base">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17" name="直接连接符 16"/>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直接连接符 1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1268" name="直接连接符 18"/>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11269" name="直接连接符 19"/>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21" name="矩形 20"/>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1271" name="直接连接符 23"/>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5" name="椭圆 24"/>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rot="5400000">
            <a:off x="5547360" y="3124200"/>
            <a:ext cx="6309360" cy="609600"/>
          </a:xfrm>
        </p:spPr>
        <p:txBody>
          <a:bodyPr anchor="b"/>
          <a:lstStyle>
            <a:lvl1pPr algn="l">
              <a:buNone/>
              <a:defRPr sz="2000" b="1" cap="small" baseline="0"/>
            </a:lvl1pPr>
          </a:lstStyle>
          <a:p>
            <a:pPr fontAlgn="auto"/>
            <a:r>
              <a:rPr kumimoji="0" lang="zh-CN" altLang="en-US" strike="noStrike" noProof="1"/>
              <a:t>单击此处编辑母版标题样式</a:t>
            </a:r>
            <a:endParaRPr kumimoji="0" lang="en-US" strike="noStrike" noProof="1"/>
          </a:p>
        </p:txBody>
      </p:sp>
      <p:sp>
        <p:nvSpPr>
          <p:cNvPr id="3" name="文本占位符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18" name="内容占位符 17"/>
          <p:cNvSpPr>
            <a:spLocks noGrp="1"/>
          </p:cNvSpPr>
          <p:nvPr>
            <p:ph sz="quarter" idx="1"/>
          </p:nvPr>
        </p:nvSpPr>
        <p:spPr>
          <a:xfrm>
            <a:off x="406400" y="274320"/>
            <a:ext cx="7518400" cy="6327648"/>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26" name="日期占位符 20"/>
          <p:cNvSpPr>
            <a:spLocks noGrp="1"/>
          </p:cNvSpPr>
          <p:nvPr>
            <p:ph type="dt" sz="half" idx="12"/>
          </p:nvPr>
        </p:nvSpPr>
        <p:spPr>
          <a:xfrm rot="5400000">
            <a:off x="10454481" y="1018381"/>
            <a:ext cx="2011363" cy="511175"/>
          </a:xfrm>
          <a:prstGeom prst="rect">
            <a:avLst/>
          </a:prstGeom>
        </p:spPr>
        <p:txBody>
          <a:bodyPr vert="horz" rtlCol="0"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7" name="灯片编号占位符 21"/>
          <p:cNvSpPr>
            <a:spLocks noGrp="1"/>
          </p:cNvSpPr>
          <p:nvPr>
            <p:ph type="sldNum" sz="quarter" idx="4"/>
          </p:nvPr>
        </p:nvSpPr>
        <p:spPr>
          <a:xfrm>
            <a:off x="10839450" y="5734050"/>
            <a:ext cx="812800" cy="520700"/>
          </a:xfrm>
          <a:prstGeom prst="rect">
            <a:avLst/>
          </a:prstGeom>
        </p:spPr>
        <p:txBody>
          <a:bodyPr vert="horz" rtlCol="0"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
        <p:nvSpPr>
          <p:cNvPr id="28" name="页脚占位符 22"/>
          <p:cNvSpPr>
            <a:spLocks noGrp="1"/>
          </p:cNvSpPr>
          <p:nvPr>
            <p:ph type="ftr" sz="quarter" idx="3"/>
          </p:nvPr>
        </p:nvSpPr>
        <p:spPr>
          <a:xfrm rot="5400000">
            <a:off x="9853613" y="3675063"/>
            <a:ext cx="3200400" cy="488950"/>
          </a:xfrm>
          <a:prstGeom prst="rect">
            <a:avLst/>
          </a:prstGeom>
        </p:spPr>
        <p:txBody>
          <a:bodyPr vert="horz" rtlCol="0"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7" name="直接连接符 16"/>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8" name="椭圆 17"/>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12292" name="直接连接符 18"/>
          <p:cNvSpPr/>
          <p:nvPr/>
        </p:nvSpPr>
        <p:spPr>
          <a:xfrm>
            <a:off x="11988800" y="0"/>
            <a:ext cx="0" cy="6858000"/>
          </a:xfrm>
          <a:prstGeom prst="line">
            <a:avLst/>
          </a:prstGeom>
          <a:ln w="9525" cap="flat" cmpd="sng">
            <a:solidFill>
              <a:schemeClr val="tx1"/>
            </a:solidFill>
            <a:prstDash val="solid"/>
            <a:round/>
            <a:headEnd type="none" w="med" len="med"/>
            <a:tailEnd type="none" w="med" len="med"/>
          </a:ln>
        </p:spPr>
      </p:sp>
      <p:sp>
        <p:nvSpPr>
          <p:cNvPr id="20" name="矩形 19"/>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2294" name="直接连接符 2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4" name="直接连接符 23"/>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2296" name="直接连接符 24"/>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2" name="标题 1"/>
          <p:cNvSpPr>
            <a:spLocks noGrp="1"/>
          </p:cNvSpPr>
          <p:nvPr>
            <p:ph type="title"/>
          </p:nvPr>
        </p:nvSpPr>
        <p:spPr>
          <a:xfrm rot="5400000">
            <a:off x="5518404" y="3124200"/>
            <a:ext cx="6309360" cy="609600"/>
          </a:xfrm>
        </p:spPr>
        <p:txBody>
          <a:bodyPr anchor="b"/>
          <a:lstStyle>
            <a:lvl1pPr algn="l">
              <a:buNone/>
              <a:defRPr sz="2000" b="1"/>
            </a:lvl1pPr>
          </a:lstStyle>
          <a:p>
            <a:pPr fontAlgn="auto"/>
            <a:r>
              <a:rPr kumimoji="0" lang="zh-CN" altLang="en-US" strike="noStrike" noProof="1"/>
              <a:t>单击此处编辑母版标题样式</a:t>
            </a:r>
            <a:endParaRPr kumimoji="0" lang="en-US" strike="noStrike" noProof="1"/>
          </a:p>
        </p:txBody>
      </p:sp>
      <p:sp>
        <p:nvSpPr>
          <p:cNvPr id="3" name="图片占位符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vert="horz">
            <a:normAutofit/>
          </a:bodyPr>
          <a:lstStyle>
            <a:lvl1pPr marL="0" indent="0">
              <a:buNone/>
              <a:defRPr sz="3200"/>
            </a:lvl1pPr>
          </a:lstStyle>
          <a:p>
            <a:pPr marL="0" marR="0" lvl="0" indent="0" algn="ctr" defTabSz="914400" rtl="0" eaLnBrk="1" fontAlgn="auto" latinLnBrk="0" hangingPunct="1">
              <a:lnSpc>
                <a:spcPct val="100000"/>
              </a:lnSpc>
              <a:spcBef>
                <a:spcPts val="600"/>
              </a:spcBef>
              <a:spcAft>
                <a:spcPts val="0"/>
              </a:spcAft>
              <a:buClr>
                <a:schemeClr val="accent1"/>
              </a:buClr>
              <a:buSzPct val="70000"/>
              <a:buFontTx/>
              <a:buNone/>
              <a:defRPr/>
            </a:pPr>
            <a:r>
              <a:rPr kumimoji="0" lang="zh-CN" altLang="en-US" sz="3200" b="0" i="0" u="none" strike="noStrike" kern="1200" cap="none" spc="0" normalizeH="0" baseline="0" noProof="0">
                <a:ln>
                  <a:noFill/>
                </a:ln>
                <a:solidFill>
                  <a:schemeClr val="lt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占位符 3"/>
          <p:cNvSpPr>
            <a:spLocks noGrp="1"/>
          </p:cNvSpPr>
          <p:nvPr>
            <p:ph type="body" sz="half" idx="2"/>
          </p:nvPr>
        </p:nvSpPr>
        <p:spPr>
          <a:xfrm>
            <a:off x="9021064" y="264795"/>
            <a:ext cx="2032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26" name="日期占位符 16"/>
          <p:cNvSpPr>
            <a:spLocks noGrp="1"/>
          </p:cNvSpPr>
          <p:nvPr>
            <p:ph type="dt" sz="half" idx="12"/>
          </p:nvPr>
        </p:nvSpPr>
        <p:spPr>
          <a:xfrm rot="5400000">
            <a:off x="10454481" y="1018381"/>
            <a:ext cx="2011363" cy="511175"/>
          </a:xfrm>
          <a:prstGeom prst="rect">
            <a:avLst/>
          </a:prstGeom>
        </p:spPr>
        <p:txBody>
          <a:bodyPr vert="horz" rtlCol="0"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7" name="灯片编号占位符 17"/>
          <p:cNvSpPr>
            <a:spLocks noGrp="1"/>
          </p:cNvSpPr>
          <p:nvPr>
            <p:ph type="sldNum" sz="quarter" idx="4"/>
          </p:nvPr>
        </p:nvSpPr>
        <p:spPr>
          <a:xfrm>
            <a:off x="10839450" y="5734050"/>
            <a:ext cx="812800" cy="520700"/>
          </a:xfrm>
          <a:prstGeom prst="rect">
            <a:avLst/>
          </a:prstGeom>
        </p:spPr>
        <p:txBody>
          <a:bodyPr vert="horz" rtlCol="0"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
        <p:nvSpPr>
          <p:cNvPr id="28" name="页脚占位符 20"/>
          <p:cNvSpPr>
            <a:spLocks noGrp="1"/>
          </p:cNvSpPr>
          <p:nvPr>
            <p:ph type="ftr" sz="quarter" idx="3"/>
          </p:nvPr>
        </p:nvSpPr>
        <p:spPr>
          <a:xfrm rot="5400000">
            <a:off x="9853613" y="3675063"/>
            <a:ext cx="3200400" cy="488950"/>
          </a:xfrm>
          <a:prstGeom prst="rect">
            <a:avLst/>
          </a:prstGeom>
        </p:spPr>
        <p:txBody>
          <a:bodyPr vert="horz" rtlCol="0"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4" Type="http://schemas.openxmlformats.org/officeDocument/2006/relationships/theme" Target="../theme/theme1.xml"/><Relationship Id="rId43" Type="http://schemas.openxmlformats.org/officeDocument/2006/relationships/image" Target="../media/image3.png"/><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2" name="标题占位符 21"/>
          <p:cNvSpPr>
            <a:spLocks noGrp="1"/>
          </p:cNvSpPr>
          <p:nvPr>
            <p:ph type="title"/>
          </p:nvPr>
        </p:nvSpPr>
        <p:spPr>
          <a:xfrm>
            <a:off x="609600" y="274638"/>
            <a:ext cx="9956800" cy="1143000"/>
          </a:xfrm>
          <a:prstGeom prst="rect">
            <a:avLst/>
          </a:prstGeom>
        </p:spPr>
        <p:txBody>
          <a:bodyPr vert="horz" anchor="b">
            <a:normAutofit/>
          </a:bodyPr>
          <a:lstStyle/>
          <a:p>
            <a:pPr fontAlgn="auto"/>
            <a:r>
              <a:rPr kumimoji="0" lang="zh-CN" altLang="en-US" strike="noStrike" noProof="1"/>
              <a:t>单击此处编辑母版标题样式</a:t>
            </a:r>
            <a:endParaRPr kumimoji="0" lang="en-US" strike="noStrike" noProof="1"/>
          </a:p>
        </p:txBody>
      </p:sp>
      <p:sp>
        <p:nvSpPr>
          <p:cNvPr id="1028" name="文本占位符 12"/>
          <p:cNvSpPr>
            <a:spLocks noGrp="1"/>
          </p:cNvSpPr>
          <p:nvPr>
            <p:ph type="body"/>
          </p:nvPr>
        </p:nvSpPr>
        <p:spPr>
          <a:xfrm>
            <a:off x="609600" y="1600200"/>
            <a:ext cx="9956800" cy="4873625"/>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14" name="日期占位符 13"/>
          <p:cNvSpPr>
            <a:spLocks noGrp="1"/>
          </p:cNvSpPr>
          <p:nvPr>
            <p:ph type="dt" sz="half" idx="2"/>
          </p:nvPr>
        </p:nvSpPr>
        <p:spPr>
          <a:xfrm rot="5400000">
            <a:off x="10454481" y="1018381"/>
            <a:ext cx="2011363" cy="511175"/>
          </a:xfrm>
          <a:prstGeom prst="rect">
            <a:avLst/>
          </a:prstGeom>
        </p:spPr>
        <p:txBody>
          <a:bodyPr vert="horz" anchor="ctr" anchorCtr="0"/>
          <a:lstStyle>
            <a:lvl1pPr algn="r" eaLnBrk="1" latinLnBrk="0" hangingPunct="1">
              <a:defRPr kumimoji="0" sz="1200">
                <a:solidFill>
                  <a:schemeClr val="tx2"/>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lgn="l" eaLnBrk="1" latinLnBrk="0" hangingPunct="1">
              <a:defRPr kumimoji="0" sz="1200">
                <a:solidFill>
                  <a:schemeClr val="tx2"/>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7" name="直接连接符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32" name="直接连接符 8"/>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10" name="矩形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034" name="直接连接符 1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12" name="椭圆 11"/>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3" name="灯片编号占位符 22"/>
          <p:cNvSpPr>
            <a:spLocks noGrp="1"/>
          </p:cNvSpPr>
          <p:nvPr>
            <p:ph type="sldNum" sz="quarter" idx="4"/>
          </p:nvPr>
        </p:nvSpPr>
        <p:spPr>
          <a:xfrm>
            <a:off x="10839450" y="5734050"/>
            <a:ext cx="812800" cy="520700"/>
          </a:xfrm>
          <a:prstGeom prst="rect">
            <a:avLst/>
          </a:prstGeom>
        </p:spPr>
        <p:txBody>
          <a:bodyPr vert="horz" anchor="ctr"/>
          <a:lstStyle>
            <a:lvl1pPr algn="ctr">
              <a:defRPr sz="1400" b="1">
                <a:solidFill>
                  <a:srgbClr val="FFFFFF"/>
                </a:solidFill>
              </a:defRPr>
            </a:lvl1pP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pic>
        <p:nvPicPr>
          <p:cNvPr id="1037" name="Picture 2"/>
          <p:cNvPicPr>
            <a:picLocks noChangeAspect="1"/>
          </p:cNvPicPr>
          <p:nvPr userDrawn="1"/>
        </p:nvPicPr>
        <p:blipFill>
          <a:blip r:embed="rId43"/>
          <a:srcRect t="16508" r="19279"/>
          <a:stretch>
            <a:fillRect/>
          </a:stretch>
        </p:blipFill>
        <p:spPr>
          <a:xfrm>
            <a:off x="6888163" y="0"/>
            <a:ext cx="5303837" cy="8667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sldNum="0" hdr="0" ftr="0" dt="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panose="05000000000000000000"/>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panose="05020102010507070707"/>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panose="05000000000000000000"/>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panose="05000000000000000000"/>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panose="05020102010507070707"/>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1.xml"/><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1.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41.xml"/><Relationship Id="rId2" Type="http://schemas.openxmlformats.org/officeDocument/2006/relationships/image" Target="../media/image7.jpeg"/><Relationship Id="rId1" Type="http://schemas.openxmlformats.org/officeDocument/2006/relationships/tags" Target="../tags/tag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1.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任意多边形 41"/>
          <p:cNvSpPr/>
          <p:nvPr/>
        </p:nvSpPr>
        <p:spPr>
          <a:xfrm>
            <a:off x="6118225" y="1550353"/>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49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49"/>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4" name="任意多边形 43"/>
          <p:cNvSpPr/>
          <p:nvPr/>
        </p:nvSpPr>
        <p:spPr>
          <a:xfrm>
            <a:off x="6118225" y="3739515"/>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0" name="任意多边形 49"/>
          <p:cNvSpPr/>
          <p:nvPr/>
        </p:nvSpPr>
        <p:spPr>
          <a:xfrm>
            <a:off x="6118225" y="4825365"/>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3" name="任意多边形 42"/>
          <p:cNvSpPr/>
          <p:nvPr/>
        </p:nvSpPr>
        <p:spPr>
          <a:xfrm>
            <a:off x="6118225" y="2653665"/>
            <a:ext cx="5245100" cy="833438"/>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0" name="Rectangle 11"/>
          <p:cNvSpPr/>
          <p:nvPr/>
        </p:nvSpPr>
        <p:spPr>
          <a:xfrm>
            <a:off x="7191375" y="2798128"/>
            <a:ext cx="3360738" cy="521970"/>
          </a:xfrm>
          <a:prstGeom prst="rect">
            <a:avLst/>
          </a:prstGeom>
          <a:noFill/>
          <a:ln w="9525">
            <a:noFill/>
          </a:ln>
        </p:spPr>
        <p:txBody>
          <a:bodyPr anchor="t" anchorCtr="0">
            <a:spAutoFit/>
          </a:bodyPr>
          <a:lstStyle/>
          <a:p>
            <a:r>
              <a:rPr lang="en-US" altLang="en-US" sz="2800" b="1" dirty="0">
                <a:latin typeface="Calibri" panose="020F0502020204030204" pitchFamily="34" charset="0"/>
                <a:ea typeface="宋体" panose="02010600030101010101" pitchFamily="2" charset="-122"/>
              </a:rPr>
              <a:t>数据迁移相关技术</a:t>
            </a:r>
            <a:endParaRPr lang="en-US" altLang="en-US" sz="2800" b="1" dirty="0">
              <a:latin typeface="Calibri" panose="020F0502020204030204" pitchFamily="34" charset="0"/>
              <a:ea typeface="宋体" panose="02010600030101010101" pitchFamily="2" charset="-122"/>
            </a:endParaRPr>
          </a:p>
        </p:txBody>
      </p:sp>
      <p:sp>
        <p:nvSpPr>
          <p:cNvPr id="31" name="Rectangle 11"/>
          <p:cNvSpPr/>
          <p:nvPr/>
        </p:nvSpPr>
        <p:spPr>
          <a:xfrm>
            <a:off x="6529388" y="3893503"/>
            <a:ext cx="4619625" cy="521970"/>
          </a:xfrm>
          <a:prstGeom prst="rect">
            <a:avLst/>
          </a:prstGeom>
          <a:noFill/>
          <a:ln w="9525">
            <a:noFill/>
          </a:ln>
        </p:spPr>
        <p:txBody>
          <a:bodyPr anchor="t" anchorCtr="0">
            <a:spAutoFit/>
          </a:bodyPr>
          <a:lstStyle/>
          <a:p>
            <a:r>
              <a:rPr lang="en-US" altLang="zh-CN" sz="2800" b="1" dirty="0">
                <a:latin typeface="Calibri" panose="020F0502020204030204" pitchFamily="34" charset="0"/>
                <a:ea typeface="宋体" panose="02010600030101010101" pitchFamily="2" charset="-122"/>
              </a:rPr>
              <a:t>    </a:t>
            </a:r>
            <a:r>
              <a:rPr lang="zh-CN" altLang="en-US" sz="2800" b="1" dirty="0">
                <a:latin typeface="Calibri" panose="020F0502020204030204" pitchFamily="34" charset="0"/>
                <a:ea typeface="宋体" panose="02010600030101010101" pitchFamily="2" charset="-122"/>
              </a:rPr>
              <a:t>大数据迁移工具Sqoop</a:t>
            </a:r>
            <a:endParaRPr lang="zh-CN" altLang="en-US" sz="2800" b="1" dirty="0">
              <a:latin typeface="Calibri" panose="020F0502020204030204" pitchFamily="34" charset="0"/>
              <a:ea typeface="宋体" panose="02010600030101010101" pitchFamily="2" charset="-122"/>
            </a:endParaRPr>
          </a:p>
        </p:txBody>
      </p:sp>
      <p:sp>
        <p:nvSpPr>
          <p:cNvPr id="32" name="Rectangle 11"/>
          <p:cNvSpPr/>
          <p:nvPr/>
        </p:nvSpPr>
        <p:spPr>
          <a:xfrm>
            <a:off x="6787198" y="4973638"/>
            <a:ext cx="4103687" cy="521970"/>
          </a:xfrm>
          <a:prstGeom prst="rect">
            <a:avLst/>
          </a:prstGeom>
          <a:noFill/>
          <a:ln w="9525">
            <a:noFill/>
          </a:ln>
        </p:spPr>
        <p:txBody>
          <a:bodyPr anchor="t" anchorCtr="0">
            <a:spAutoFit/>
          </a:bodyPr>
          <a:lstStyle/>
          <a:p>
            <a:r>
              <a:rPr lang="en-US" altLang="zh-CN" sz="2800" b="1" dirty="0">
                <a:latin typeface="Calibri" panose="020F0502020204030204" pitchFamily="34" charset="0"/>
                <a:ea typeface="宋体" panose="02010600030101010101" pitchFamily="2" charset="-122"/>
              </a:rPr>
              <a:t>      </a:t>
            </a:r>
            <a:r>
              <a:rPr lang="zh-CN" altLang="en-US" sz="2800" b="1" dirty="0">
                <a:latin typeface="Calibri" panose="020F0502020204030204" pitchFamily="34" charset="0"/>
                <a:ea typeface="宋体" panose="02010600030101010101" pitchFamily="2" charset="-122"/>
              </a:rPr>
              <a:t>ETL 数据迁移技术</a:t>
            </a:r>
            <a:endParaRPr lang="zh-CN" altLang="en-US" sz="2800" b="1" dirty="0">
              <a:latin typeface="Calibri" panose="020F0502020204030204" pitchFamily="34" charset="0"/>
              <a:ea typeface="宋体" panose="02010600030101010101" pitchFamily="2" charset="-122"/>
            </a:endParaRPr>
          </a:p>
        </p:txBody>
      </p:sp>
      <p:sp>
        <p:nvSpPr>
          <p:cNvPr id="33" name="Rectangle 11"/>
          <p:cNvSpPr/>
          <p:nvPr/>
        </p:nvSpPr>
        <p:spPr>
          <a:xfrm>
            <a:off x="7343775" y="1694815"/>
            <a:ext cx="3360738" cy="521970"/>
          </a:xfrm>
          <a:prstGeom prst="rect">
            <a:avLst/>
          </a:prstGeom>
          <a:noFill/>
          <a:ln w="9525">
            <a:noFill/>
          </a:ln>
        </p:spPr>
        <p:txBody>
          <a:bodyPr anchor="t" anchorCtr="0">
            <a:spAutoFit/>
          </a:bodyPr>
          <a:lstStyle/>
          <a:p>
            <a:r>
              <a:rPr lang="zh-CN" altLang="en-US" sz="2800" b="1" dirty="0">
                <a:latin typeface="Calibri" panose="020F0502020204030204" pitchFamily="34" charset="0"/>
                <a:ea typeface="宋体" panose="02010600030101010101" pitchFamily="2" charset="-122"/>
              </a:rPr>
              <a:t>大</a:t>
            </a:r>
            <a:r>
              <a:rPr lang="en-US" altLang="en-US" sz="2800" b="1" dirty="0">
                <a:latin typeface="Calibri" panose="020F0502020204030204" pitchFamily="34" charset="0"/>
                <a:ea typeface="宋体" panose="02010600030101010101" pitchFamily="2" charset="-122"/>
              </a:rPr>
              <a:t>数据</a:t>
            </a:r>
            <a:r>
              <a:rPr lang="zh-CN" altLang="en-US" sz="2800" b="1" dirty="0">
                <a:latin typeface="Calibri" panose="020F0502020204030204" pitchFamily="34" charset="0"/>
                <a:ea typeface="宋体" panose="02010600030101010101" pitchFamily="2" charset="-122"/>
              </a:rPr>
              <a:t>迁移基础</a:t>
            </a:r>
            <a:endParaRPr lang="en-US" altLang="en-US" sz="2800" b="1" dirty="0">
              <a:latin typeface="Calibri" panose="020F0502020204030204" pitchFamily="34" charset="0"/>
              <a:ea typeface="宋体" panose="02010600030101010101" pitchFamily="2" charset="-122"/>
            </a:endParaRPr>
          </a:p>
        </p:txBody>
      </p:sp>
      <p:sp>
        <p:nvSpPr>
          <p:cNvPr id="35" name="任意多边形 34"/>
          <p:cNvSpPr/>
          <p:nvPr/>
        </p:nvSpPr>
        <p:spPr>
          <a:xfrm>
            <a:off x="5519738" y="1550353"/>
            <a:ext cx="1009650" cy="831850"/>
          </a:xfrm>
          <a:custGeom>
            <a:avLst/>
            <a:gdLst>
              <a:gd name="connsiteX0" fmla="*/ 289251 w 578502"/>
              <a:gd name="connsiteY0" fmla="*/ 0 h 578502"/>
              <a:gd name="connsiteX1" fmla="*/ 342677 w 578502"/>
              <a:gd name="connsiteY1" fmla="*/ 22129 h 578502"/>
              <a:gd name="connsiteX2" fmla="*/ 556373 w 578502"/>
              <a:gd name="connsiteY2" fmla="*/ 235825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5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5"/>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5"/>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4.1</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6" name="任意多边形 35"/>
          <p:cNvSpPr/>
          <p:nvPr/>
        </p:nvSpPr>
        <p:spPr>
          <a:xfrm>
            <a:off x="5519738" y="2653665"/>
            <a:ext cx="1009650" cy="833438"/>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4.2</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7" name="任意多边形 36"/>
          <p:cNvSpPr/>
          <p:nvPr/>
        </p:nvSpPr>
        <p:spPr>
          <a:xfrm>
            <a:off x="5519738" y="3739515"/>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4.3</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8" name="任意多边形 37"/>
          <p:cNvSpPr/>
          <p:nvPr/>
        </p:nvSpPr>
        <p:spPr>
          <a:xfrm>
            <a:off x="5519738" y="4825365"/>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5 w 578502"/>
              <a:gd name="connsiteY5" fmla="*/ 556373 h 578502"/>
              <a:gd name="connsiteX6" fmla="*/ 22129 w 578502"/>
              <a:gd name="connsiteY6" fmla="*/ 342677 h 578502"/>
              <a:gd name="connsiteX7" fmla="*/ 22129 w 578502"/>
              <a:gd name="connsiteY7" fmla="*/ 235826 h 578502"/>
              <a:gd name="connsiteX8" fmla="*/ 235825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5" y="556373"/>
                </a:cubicBezTo>
                <a:lnTo>
                  <a:pt x="22129" y="342677"/>
                </a:lnTo>
                <a:cubicBezTo>
                  <a:pt x="-7377" y="313170"/>
                  <a:pt x="-7377" y="265332"/>
                  <a:pt x="22129" y="235826"/>
                </a:cubicBezTo>
                <a:lnTo>
                  <a:pt x="235825"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4.4</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133136" name="TextBox 1"/>
          <p:cNvSpPr txBox="1"/>
          <p:nvPr/>
        </p:nvSpPr>
        <p:spPr>
          <a:xfrm>
            <a:off x="575945" y="765175"/>
            <a:ext cx="4728210"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a:t>
            </a:r>
            <a:r>
              <a:rPr lang="en-US" sz="4000" b="1" dirty="0">
                <a:latin typeface="Calibri" panose="020F0502020204030204" pitchFamily="34" charset="0"/>
                <a:ea typeface="宋体" panose="02010600030101010101" pitchFamily="2" charset="-122"/>
              </a:rPr>
              <a:t>4</a:t>
            </a:r>
            <a:r>
              <a:rPr sz="4000" b="1" dirty="0">
                <a:latin typeface="Calibri" panose="020F0502020204030204" pitchFamily="34" charset="0"/>
                <a:ea typeface="宋体" panose="02010600030101010101" pitchFamily="2" charset="-122"/>
              </a:rPr>
              <a:t>章 大数据迁移</a:t>
            </a:r>
            <a:endParaRPr sz="4000" b="1" dirty="0">
              <a:latin typeface="Calibri" panose="020F0502020204030204" pitchFamily="34" charset="0"/>
              <a:ea typeface="宋体" panose="02010600030101010101" pitchFamily="2" charset="-122"/>
            </a:endParaRPr>
          </a:p>
        </p:txBody>
      </p:sp>
      <p:sp>
        <p:nvSpPr>
          <p:cNvPr id="3" name="TextBox 2"/>
          <p:cNvSpPr txBox="1"/>
          <p:nvPr/>
        </p:nvSpPr>
        <p:spPr>
          <a:xfrm>
            <a:off x="551180" y="1554480"/>
            <a:ext cx="4968875" cy="4413516"/>
          </a:xfrm>
          <a:prstGeom prst="rect">
            <a:avLst/>
          </a:prstGeom>
          <a:noFill/>
        </p:spPr>
        <p:txBody>
          <a:bodyPr wrap="square" rtlCol="0">
            <a:spAutoFit/>
          </a:bodyPr>
          <a:lstStyle/>
          <a:p>
            <a:pPr marR="0" defTabSz="1219200">
              <a:lnSpc>
                <a:spcPct val="190000"/>
              </a:lnSpc>
              <a:buClrTx/>
              <a:buSzTx/>
              <a:buFontTx/>
              <a:buNone/>
              <a:defRPr/>
            </a:pPr>
            <a:r>
              <a:rPr kumimoji="0" lang="zh-CN" altLang="en-US" sz="3200" kern="1200" cap="none" spc="0" normalizeH="0" baseline="0" noProof="0" dirty="0">
                <a:latin typeface="Calibri" panose="020F0502020204030204" pitchFamily="34" charset="0"/>
                <a:ea typeface="宋体" panose="02010600030101010101" pitchFamily="2" charset="-122"/>
                <a:cs typeface="+mn-cs"/>
              </a:rPr>
              <a:t>本章学习目标：</a:t>
            </a:r>
            <a:endParaRPr kumimoji="0" lang="en-US" altLang="zh-CN" sz="32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buClrTx/>
              <a:buSzTx/>
              <a:buFont typeface="Wingdings" panose="05000000000000000000" pitchFamily="2" charset="2"/>
              <a:buChar char="Ø"/>
              <a:defRPr/>
            </a:pPr>
            <a:r>
              <a:rPr kumimoji="0" lang="zh-CN" altLang="en-US" sz="2800" kern="1200" cap="none" spc="0" normalizeH="0" baseline="0" noProof="0" dirty="0">
                <a:latin typeface="Calibri" panose="020F0502020204030204" pitchFamily="34" charset="0"/>
                <a:ea typeface="宋体" panose="02010600030101010101" pitchFamily="2" charset="-122"/>
                <a:cs typeface="+mn-cs"/>
              </a:rPr>
              <a:t>了解、掌握大数据迁移基础知识；</a:t>
            </a:r>
            <a:endParaRPr kumimoji="0" lang="zh-CN" altLang="en-US" sz="28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buClrTx/>
              <a:buSzTx/>
              <a:buFont typeface="Wingdings" panose="05000000000000000000" pitchFamily="2" charset="2"/>
              <a:buChar char="Ø"/>
              <a:defRPr/>
            </a:pPr>
            <a:r>
              <a:rPr kumimoji="0" lang="zh-CN" altLang="en-US" sz="2800" kern="1200" cap="none" spc="0" normalizeH="0" baseline="0" noProof="0" dirty="0">
                <a:latin typeface="Calibri" panose="020F0502020204030204" pitchFamily="34" charset="0"/>
                <a:ea typeface="宋体" panose="02010600030101010101" pitchFamily="2" charset="-122"/>
                <a:cs typeface="+mn-cs"/>
              </a:rPr>
              <a:t>理解四种基本大数据迁移技术；</a:t>
            </a:r>
            <a:endParaRPr kumimoji="0" lang="zh-CN" altLang="en-US" sz="28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buClrTx/>
              <a:buSzTx/>
              <a:buFont typeface="Wingdings" panose="05000000000000000000" pitchFamily="2" charset="2"/>
              <a:buChar char="Ø"/>
              <a:defRPr/>
            </a:pPr>
            <a:r>
              <a:rPr kumimoji="0" lang="zh-CN" altLang="en-US" sz="2800" kern="1200" cap="none" spc="0" normalizeH="0" baseline="0" noProof="0" dirty="0">
                <a:latin typeface="Calibri" panose="020F0502020204030204" pitchFamily="34" charset="0"/>
                <a:ea typeface="宋体" panose="02010600030101010101" pitchFamily="2" charset="-122"/>
                <a:cs typeface="+mn-cs"/>
              </a:rPr>
              <a:t>了解Sqoop等大数据迁移工具；</a:t>
            </a:r>
            <a:endParaRPr kumimoji="0" lang="zh-CN" altLang="en-US" sz="2800" kern="1200" cap="none" spc="0" normalizeH="0" baseline="0" noProof="0" dirty="0">
              <a:latin typeface="Calibri" panose="020F0502020204030204" pitchFamily="34" charset="0"/>
              <a:ea typeface="宋体" panose="02010600030101010101" pitchFamily="2" charset="-122"/>
              <a:cs typeface="+mn-cs"/>
            </a:endParaRPr>
          </a:p>
          <a:p>
            <a:pPr marL="342900" marR="0" indent="-342900" defTabSz="1219200">
              <a:buClrTx/>
              <a:buSzTx/>
              <a:buFont typeface="Wingdings" panose="05000000000000000000" pitchFamily="2" charset="2"/>
              <a:buChar char="Ø"/>
              <a:defRPr/>
            </a:pPr>
            <a:r>
              <a:rPr kumimoji="0" lang="zh-CN" altLang="en-US" sz="2800" kern="1200" cap="none" spc="0" normalizeH="0" baseline="0" noProof="0" dirty="0">
                <a:latin typeface="Calibri" panose="020F0502020204030204" pitchFamily="34" charset="0"/>
                <a:ea typeface="宋体" panose="02010600030101010101" pitchFamily="2" charset="-122"/>
                <a:cs typeface="+mn-cs"/>
              </a:rPr>
              <a:t>熟练应用ETL数据迁移技术。</a:t>
            </a:r>
            <a:endParaRPr kumimoji="0" lang="zh-CN" altLang="en-US" sz="2800" kern="1200" cap="none" spc="0" normalizeH="0" baseline="0" noProof="0" dirty="0">
              <a:latin typeface="Calibri" panose="020F0502020204030204" pitchFamily="34" charset="0"/>
              <a:ea typeface="宋体" panose="02010600030101010101" pitchFamily="2" charset="-122"/>
              <a:cs typeface="+mn-cs"/>
            </a:endParaRPr>
          </a:p>
          <a:p>
            <a:pPr marR="0" defTabSz="1219200">
              <a:buClrTx/>
              <a:buSzTx/>
              <a:buFontTx/>
              <a:buNone/>
              <a:defRPr/>
            </a:pPr>
            <a:endParaRPr kumimoji="0" lang="zh-CN" altLang="en-US" kern="1200" cap="none" spc="0" normalizeH="0" baseline="0" noProof="0" dirty="0">
              <a:latin typeface="Calibri" panose="020F0502020204030204" pitchFamily="34" charset="0"/>
              <a:ea typeface="宋体" panose="02010600030101010101" pitchFamily="2" charset="-122"/>
              <a:cs typeface="+mn-cs"/>
            </a:endParaRPr>
          </a:p>
        </p:txBody>
      </p:sp>
    </p:spTree>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0-#ppt_w/2"/>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30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ppt_x</p:attrName>
                                        </p:attrNameLst>
                                      </p:cBhvr>
                                      <p:tavLst>
                                        <p:tav tm="0">
                                          <p:val>
                                            <p:strVal val="0-#ppt_w/2"/>
                                          </p:val>
                                        </p:tav>
                                        <p:tav tm="100000">
                                          <p:val>
                                            <p:strVal val="#ppt_x"/>
                                          </p:val>
                                        </p:tav>
                                      </p:tavLst>
                                    </p:anim>
                                    <p:anim calcmode="lin" valueType="num">
                                      <p:cBhvr>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6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ppt_x</p:attrName>
                                        </p:attrNameLst>
                                      </p:cBhvr>
                                      <p:tavLst>
                                        <p:tav tm="0">
                                          <p:val>
                                            <p:strVal val="0-#ppt_w/2"/>
                                          </p:val>
                                        </p:tav>
                                        <p:tav tm="100000">
                                          <p:val>
                                            <p:strVal val="#ppt_x"/>
                                          </p:val>
                                        </p:tav>
                                      </p:tavLst>
                                    </p:anim>
                                    <p:anim calcmode="lin" valueType="num">
                                      <p:cBhvr>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9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ppt_x</p:attrName>
                                        </p:attrNameLst>
                                      </p:cBhvr>
                                      <p:tavLst>
                                        <p:tav tm="0">
                                          <p:val>
                                            <p:strVal val="0-#ppt_w/2"/>
                                          </p:val>
                                        </p:tav>
                                        <p:tav tm="100000">
                                          <p:val>
                                            <p:strVal val="#ppt_x"/>
                                          </p:val>
                                        </p:tav>
                                      </p:tavLst>
                                    </p:anim>
                                    <p:anim calcmode="lin" valueType="num">
                                      <p:cBhvr>
                                        <p:cTn id="20" dur="500" fill="hold"/>
                                        <p:tgtEl>
                                          <p:spTgt spid="3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ppt_x</p:attrName>
                                        </p:attrNameLst>
                                      </p:cBhvr>
                                      <p:tavLst>
                                        <p:tav tm="0">
                                          <p:val>
                                            <p:strVal val="1+#ppt_w/2"/>
                                          </p:val>
                                        </p:tav>
                                        <p:tav tm="100000">
                                          <p:val>
                                            <p:strVal val="#ppt_x"/>
                                          </p:val>
                                        </p:tav>
                                      </p:tavLst>
                                    </p:anim>
                                    <p:anim calcmode="lin" valueType="num">
                                      <p:cBhvr>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ppt_x</p:attrName>
                                        </p:attrNameLst>
                                      </p:cBhvr>
                                      <p:tavLst>
                                        <p:tav tm="0">
                                          <p:val>
                                            <p:strVal val="1+#ppt_w/2"/>
                                          </p:val>
                                        </p:tav>
                                        <p:tav tm="100000">
                                          <p:val>
                                            <p:strVal val="#ppt_x"/>
                                          </p:val>
                                        </p:tav>
                                      </p:tavLst>
                                    </p:anim>
                                    <p:anim calcmode="lin" valueType="num">
                                      <p:cBhvr>
                                        <p:cTn id="28" dur="500" fill="hold"/>
                                        <p:tgtEl>
                                          <p:spTgt spid="4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30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ppt_x</p:attrName>
                                        </p:attrNameLst>
                                      </p:cBhvr>
                                      <p:tavLst>
                                        <p:tav tm="0">
                                          <p:val>
                                            <p:strVal val="1+#ppt_w/2"/>
                                          </p:val>
                                        </p:tav>
                                        <p:tav tm="100000">
                                          <p:val>
                                            <p:strVal val="#ppt_x"/>
                                          </p:val>
                                        </p:tav>
                                      </p:tavLst>
                                    </p:anim>
                                    <p:anim calcmode="lin" valueType="num">
                                      <p:cBhvr>
                                        <p:cTn id="32" dur="50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3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ppt_x</p:attrName>
                                        </p:attrNameLst>
                                      </p:cBhvr>
                                      <p:tavLst>
                                        <p:tav tm="0">
                                          <p:val>
                                            <p:strVal val="1+#ppt_w/2"/>
                                          </p:val>
                                        </p:tav>
                                        <p:tav tm="100000">
                                          <p:val>
                                            <p:strVal val="#ppt_x"/>
                                          </p:val>
                                        </p:tav>
                                      </p:tavLst>
                                    </p:anim>
                                    <p:anim calcmode="lin" valueType="num">
                                      <p:cBhvr>
                                        <p:cTn id="36" dur="500" fill="hold"/>
                                        <p:tgtEl>
                                          <p:spTgt spid="4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60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ppt_x</p:attrName>
                                        </p:attrNameLst>
                                      </p:cBhvr>
                                      <p:tavLst>
                                        <p:tav tm="0">
                                          <p:val>
                                            <p:strVal val="1+#ppt_w/2"/>
                                          </p:val>
                                        </p:tav>
                                        <p:tav tm="100000">
                                          <p:val>
                                            <p:strVal val="#ppt_x"/>
                                          </p:val>
                                        </p:tav>
                                      </p:tavLst>
                                    </p:anim>
                                    <p:anim calcmode="lin" valueType="num">
                                      <p:cBhvr>
                                        <p:cTn id="40" dur="500" fill="hold"/>
                                        <p:tgtEl>
                                          <p:spTgt spid="31"/>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600"/>
                                  </p:stCondLst>
                                  <p:childTnLst>
                                    <p:set>
                                      <p:cBhvr>
                                        <p:cTn id="42" dur="1" fill="hold">
                                          <p:stCondLst>
                                            <p:cond delay="0"/>
                                          </p:stCondLst>
                                        </p:cTn>
                                        <p:tgtEl>
                                          <p:spTgt spid="44"/>
                                        </p:tgtEl>
                                        <p:attrNameLst>
                                          <p:attrName>style.visibility</p:attrName>
                                        </p:attrNameLst>
                                      </p:cBhvr>
                                      <p:to>
                                        <p:strVal val="visible"/>
                                      </p:to>
                                    </p:set>
                                    <p:anim calcmode="lin" valueType="num">
                                      <p:cBhvr>
                                        <p:cTn id="43" dur="500" fill="hold"/>
                                        <p:tgtEl>
                                          <p:spTgt spid="44"/>
                                        </p:tgtEl>
                                        <p:attrNameLst>
                                          <p:attrName>ppt_x</p:attrName>
                                        </p:attrNameLst>
                                      </p:cBhvr>
                                      <p:tavLst>
                                        <p:tav tm="0">
                                          <p:val>
                                            <p:strVal val="1+#ppt_w/2"/>
                                          </p:val>
                                        </p:tav>
                                        <p:tav tm="100000">
                                          <p:val>
                                            <p:strVal val="#ppt_x"/>
                                          </p:val>
                                        </p:tav>
                                      </p:tavLst>
                                    </p:anim>
                                    <p:anim calcmode="lin" valueType="num">
                                      <p:cBhvr>
                                        <p:cTn id="44" dur="500" fill="hold"/>
                                        <p:tgtEl>
                                          <p:spTgt spid="44"/>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90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ppt_x</p:attrName>
                                        </p:attrNameLst>
                                      </p:cBhvr>
                                      <p:tavLst>
                                        <p:tav tm="0">
                                          <p:val>
                                            <p:strVal val="1+#ppt_w/2"/>
                                          </p:val>
                                        </p:tav>
                                        <p:tav tm="100000">
                                          <p:val>
                                            <p:strVal val="#ppt_x"/>
                                          </p:val>
                                        </p:tav>
                                      </p:tavLst>
                                    </p:anim>
                                    <p:anim calcmode="lin" valueType="num">
                                      <p:cBhvr>
                                        <p:cTn id="48" dur="500" fill="hold"/>
                                        <p:tgtEl>
                                          <p:spTgt spid="32"/>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90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ppt_x</p:attrName>
                                        </p:attrNameLst>
                                      </p:cBhvr>
                                      <p:tavLst>
                                        <p:tav tm="0">
                                          <p:val>
                                            <p:strVal val="1+#ppt_w/2"/>
                                          </p:val>
                                        </p:tav>
                                        <p:tav tm="100000">
                                          <p:val>
                                            <p:strVal val="#ppt_x"/>
                                          </p:val>
                                        </p:tav>
                                      </p:tavLst>
                                    </p:anim>
                                    <p:anim calcmode="lin" valueType="num">
                                      <p:cBhvr>
                                        <p:cTn id="52"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5" grpId="0" bldLvl="0" animBg="1"/>
      <p:bldP spid="36" grpId="0" bldLvl="0" animBg="1"/>
      <p:bldP spid="37" grpId="0" bldLvl="0" animBg="1"/>
      <p:bldP spid="38"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623570" y="981075"/>
            <a:ext cx="10817860" cy="5844540"/>
          </a:xfrm>
          <a:prstGeom prst="rect">
            <a:avLst/>
          </a:prstGeom>
          <a:noFill/>
          <a:ln w="9525">
            <a:noFill/>
          </a:ln>
        </p:spPr>
        <p:txBody>
          <a:bodyPr wrap="square" anchor="t" anchorCtr="0">
            <a:spAutoFit/>
          </a:bodyPr>
          <a:lstStyle/>
          <a:p>
            <a:pPr>
              <a:lnSpc>
                <a:spcPct val="110000"/>
              </a:lnSpc>
              <a:buClrTx/>
              <a:buFontTx/>
            </a:pPr>
            <a:r>
              <a:rPr lang="en-US" sz="2800" dirty="0">
                <a:latin typeface="Calibri" panose="020F0502020204030204" pitchFamily="34" charset="0"/>
                <a:ea typeface="宋体" panose="02010600030101010101" pitchFamily="2" charset="-122"/>
              </a:rPr>
              <a:t> </a:t>
            </a:r>
            <a:r>
              <a:rPr lang="en-US" sz="3200"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4.1.4 </a:t>
            </a:r>
            <a:r>
              <a:rPr sz="3200" dirty="0">
                <a:solidFill>
                  <a:schemeClr val="tx1"/>
                </a:solidFill>
                <a:latin typeface="Calibri" panose="020F0502020204030204" pitchFamily="34" charset="0"/>
                <a:ea typeface="宋体" panose="02010600030101010101" pitchFamily="2" charset="-122"/>
              </a:rPr>
              <a:t>大数据迁移任务类型</a:t>
            </a:r>
            <a:endParaRPr sz="3200" dirty="0">
              <a:solidFill>
                <a:srgbClr val="FF0000"/>
              </a:solidFill>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1.结构迁移</a:t>
            </a:r>
            <a:endParaRPr sz="2800"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将源库中待迁移对象的结构定义迁移至目标库（例如表、视图、触发器、存储过程等）。</a:t>
            </a:r>
            <a:endParaRPr sz="2800"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2.全量数据迁移</a:t>
            </a:r>
            <a:endParaRPr sz="2800"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将源库中待迁移对象的存量数据，全部迁移到目标库中。在执行全量迁移任务时不能在源库中写入新的数据，不然容易产生数据不一的情况。</a:t>
            </a:r>
            <a:endParaRPr sz="2800"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3.增量数据迁移</a:t>
            </a:r>
            <a:endParaRPr sz="2800"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将源库中自上一次迁移后的全部改动和新的增量数据进行迁移至目标库。一般增量数据迁移会保持</a:t>
            </a:r>
            <a:r>
              <a:rPr sz="2800" dirty="0">
                <a:solidFill>
                  <a:srgbClr val="FF0000"/>
                </a:solidFill>
                <a:latin typeface="Calibri" panose="020F0502020204030204" pitchFamily="34" charset="0"/>
                <a:ea typeface="宋体" panose="02010600030101010101" pitchFamily="2" charset="-122"/>
              </a:rPr>
              <a:t>实时同步</a:t>
            </a:r>
            <a:r>
              <a:rPr sz="2800" dirty="0">
                <a:solidFill>
                  <a:schemeClr val="tx1"/>
                </a:solidFill>
                <a:latin typeface="Calibri" panose="020F0502020204030204" pitchFamily="34" charset="0"/>
                <a:ea typeface="宋体" panose="02010600030101010101" pitchFamily="2" charset="-122"/>
              </a:rPr>
              <a:t>的</a:t>
            </a:r>
            <a:r>
              <a:rPr sz="2800" dirty="0">
                <a:latin typeface="Calibri" panose="020F0502020204030204" pitchFamily="34" charset="0"/>
                <a:ea typeface="宋体" panose="02010600030101010101" pitchFamily="2" charset="-122"/>
              </a:rPr>
              <a:t>状态，所以迁移任务不会自动结束，需要手动结束迁移任务。</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0" name="TextBox 1"/>
          <p:cNvSpPr txBox="1"/>
          <p:nvPr/>
        </p:nvSpPr>
        <p:spPr>
          <a:xfrm>
            <a:off x="911860" y="1052830"/>
            <a:ext cx="5192395" cy="645160"/>
          </a:xfrm>
          <a:prstGeom prst="rect">
            <a:avLst/>
          </a:prstGeom>
          <a:noFill/>
          <a:ln w="9525">
            <a:noFill/>
          </a:ln>
        </p:spPr>
        <p:txBody>
          <a:bodyPr wrap="square" anchor="t" anchorCtr="0">
            <a:spAutoFit/>
          </a:bodyPr>
          <a:lstStyle/>
          <a:p>
            <a:r>
              <a:rPr sz="3600" b="1" dirty="0">
                <a:latin typeface="Calibri" panose="020F0502020204030204" pitchFamily="34" charset="0"/>
                <a:ea typeface="宋体" panose="02010600030101010101" pitchFamily="2" charset="-122"/>
              </a:rPr>
              <a:t>4.2 数据迁移相关技术</a:t>
            </a:r>
            <a:endParaRPr sz="3600" b="1" dirty="0">
              <a:latin typeface="Calibri" panose="020F0502020204030204" pitchFamily="34" charset="0"/>
              <a:ea typeface="宋体" panose="02010600030101010101" pitchFamily="2" charset="-122"/>
            </a:endParaRPr>
          </a:p>
        </p:txBody>
      </p:sp>
      <p:sp>
        <p:nvSpPr>
          <p:cNvPr id="137221" name="TextBox 2"/>
          <p:cNvSpPr txBox="1"/>
          <p:nvPr/>
        </p:nvSpPr>
        <p:spPr>
          <a:xfrm>
            <a:off x="911860" y="1557020"/>
            <a:ext cx="10452100" cy="4485005"/>
          </a:xfrm>
          <a:prstGeom prst="rect">
            <a:avLst/>
          </a:prstGeom>
          <a:noFill/>
          <a:ln w="9525">
            <a:noFill/>
          </a:ln>
        </p:spPr>
        <p:txBody>
          <a:bodyPr wrap="square" anchor="t" anchorCtr="0">
            <a:spAutoFit/>
          </a:bodyPr>
          <a:lstStyle/>
          <a:p>
            <a:pPr>
              <a:lnSpc>
                <a:spcPct val="17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信息系统的数据量随着业务的发展变得越来越庞大，尤其是在目前大数据应用高速发展的情况下，数据迁移已成为大数据分析的重要内容。</a:t>
            </a:r>
            <a:endParaRPr sz="2800" dirty="0">
              <a:latin typeface="Calibri" panose="020F0502020204030204" pitchFamily="34" charset="0"/>
              <a:ea typeface="宋体" panose="02010600030101010101" pitchFamily="2" charset="-122"/>
            </a:endParaRPr>
          </a:p>
          <a:p>
            <a:pPr>
              <a:lnSpc>
                <a:spcPct val="170000"/>
              </a:lnSpc>
              <a:buClrTx/>
              <a:buFontTx/>
            </a:pPr>
            <a:r>
              <a:rPr sz="2800"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根据业务类别、数据量大小及系统构架的不同，数据迁移的难易程度和所采用的迁移技术也不同，</a:t>
            </a:r>
            <a:r>
              <a:rPr sz="2800" dirty="0">
                <a:solidFill>
                  <a:schemeClr val="tx1"/>
                </a:solidFill>
                <a:latin typeface="Calibri" panose="020F0502020204030204" pitchFamily="34" charset="0"/>
                <a:ea typeface="宋体" panose="02010600030101010101" pitchFamily="2" charset="-122"/>
              </a:rPr>
              <a:t>数据迁移的技术一般</a:t>
            </a:r>
            <a:r>
              <a:rPr lang="zh-CN" sz="2800" dirty="0">
                <a:solidFill>
                  <a:schemeClr val="tx1"/>
                </a:solidFill>
                <a:latin typeface="Calibri" panose="020F0502020204030204" pitchFamily="34" charset="0"/>
                <a:ea typeface="宋体" panose="02010600030101010101" pitchFamily="2" charset="-122"/>
              </a:rPr>
              <a:t>分为一下四种。</a:t>
            </a:r>
            <a:endParaRPr lang="zh-CN" sz="2800" dirty="0">
              <a:solidFill>
                <a:schemeClr val="tx1"/>
              </a:solidFill>
              <a:latin typeface="Calibri" panose="020F0502020204030204" pitchFamily="34" charset="0"/>
              <a:ea typeface="宋体" panose="02010600030101010101" pitchFamily="2" charset="-122"/>
            </a:endParaRPr>
          </a:p>
        </p:txBody>
      </p:sp>
      <p:sp>
        <p:nvSpPr>
          <p:cNvPr id="133136" name="TextBox 1"/>
          <p:cNvSpPr txBox="1"/>
          <p:nvPr/>
        </p:nvSpPr>
        <p:spPr>
          <a:xfrm>
            <a:off x="551815" y="33274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1052830"/>
            <a:ext cx="10141585" cy="5505450"/>
          </a:xfrm>
          <a:prstGeom prst="rect">
            <a:avLst/>
          </a:prstGeom>
          <a:noFill/>
          <a:ln w="9525">
            <a:noFill/>
          </a:ln>
        </p:spPr>
        <p:txBody>
          <a:bodyPr wrap="square" anchor="t" anchorCtr="0">
            <a:spAutoFit/>
          </a:bodyPr>
          <a:lstStyle/>
          <a:p>
            <a:pPr>
              <a:lnSpc>
                <a:spcPct val="110000"/>
              </a:lnSpc>
              <a:buClrTx/>
              <a:buFontTx/>
            </a:pPr>
            <a:r>
              <a:rPr lang="en-US" sz="2800"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4.2.1 </a:t>
            </a:r>
            <a:r>
              <a:rPr sz="3200" dirty="0">
                <a:solidFill>
                  <a:schemeClr val="tx1"/>
                </a:solidFill>
                <a:latin typeface="Calibri" panose="020F0502020204030204" pitchFamily="34" charset="0"/>
                <a:ea typeface="宋体" panose="02010600030101010101" pitchFamily="2" charset="-122"/>
              </a:rPr>
              <a:t>基于存储的数据迁移</a:t>
            </a:r>
            <a:endParaRPr sz="3200" dirty="0">
              <a:solidFill>
                <a:srgbClr val="FF0000"/>
              </a:solidFill>
              <a:latin typeface="Calibri" panose="020F0502020204030204" pitchFamily="34" charset="0"/>
              <a:ea typeface="宋体" panose="02010600030101010101" pitchFamily="2" charset="-122"/>
            </a:endParaRPr>
          </a:p>
          <a:p>
            <a:pPr>
              <a:lnSpc>
                <a:spcPct val="170000"/>
              </a:lnSpc>
              <a:buClrTx/>
              <a:buFontTx/>
            </a:pPr>
            <a:r>
              <a:rPr 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当企业期望利用更高效的存储技术作为其底层存储支撑时，通常会选择更加合理化的物理介质，这就涉及到存储迁移过程。</a:t>
            </a:r>
            <a:endParaRPr sz="2800" dirty="0">
              <a:latin typeface="Calibri" panose="020F0502020204030204" pitchFamily="34" charset="0"/>
              <a:ea typeface="宋体" panose="02010600030101010101" pitchFamily="2" charset="-122"/>
            </a:endParaRPr>
          </a:p>
          <a:p>
            <a:pPr>
              <a:lnSpc>
                <a:spcPct val="170000"/>
              </a:lnSpc>
              <a:buClrTx/>
              <a:buFontTx/>
            </a:pPr>
            <a:r>
              <a:rPr sz="2800"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这个过程必须通过虚拟化技术将物理数据块从一个磁带或磁盘移动到另一个磁带或磁盘，数据格式和内容本身通常不会在过程中发生变化，并且可以在对上面的层产生最小影响或没有影响的情况下实现。</a:t>
            </a:r>
            <a:endParaRPr sz="2800" dirty="0">
              <a:latin typeface="Calibri" panose="020F0502020204030204" pitchFamily="34" charset="0"/>
              <a:ea typeface="宋体" panose="02010600030101010101" pitchFamily="2" charset="-122"/>
            </a:endParaRPr>
          </a:p>
          <a:p>
            <a:pPr>
              <a:lnSpc>
                <a:spcPct val="130000"/>
              </a:lnSpc>
              <a:buClrTx/>
              <a:buFontTx/>
            </a:pPr>
            <a:r>
              <a:rPr lang="en-US" dirty="0">
                <a:latin typeface="Calibri" panose="020F0502020204030204" pitchFamily="34" charset="0"/>
                <a:ea typeface="宋体" panose="02010600030101010101" pitchFamily="2" charset="-122"/>
              </a:rPr>
              <a:t>    </a:t>
            </a:r>
            <a:endParaRPr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1052830"/>
            <a:ext cx="10141585" cy="5235575"/>
          </a:xfrm>
          <a:prstGeom prst="rect">
            <a:avLst/>
          </a:prstGeom>
          <a:noFill/>
          <a:ln w="9525">
            <a:noFill/>
          </a:ln>
        </p:spPr>
        <p:txBody>
          <a:bodyPr wrap="square" anchor="t" anchorCtr="0">
            <a:spAutoFit/>
          </a:bodyPr>
          <a:lstStyle/>
          <a:p>
            <a:pPr>
              <a:lnSpc>
                <a:spcPct val="190000"/>
              </a:lnSpc>
              <a:buClrTx/>
              <a:buFontTx/>
            </a:pPr>
            <a:r>
              <a:rPr lang="en-US" sz="2800"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4.2.1 </a:t>
            </a:r>
            <a:r>
              <a:rPr sz="3200" dirty="0">
                <a:solidFill>
                  <a:schemeClr val="tx1"/>
                </a:solidFill>
                <a:latin typeface="Calibri" panose="020F0502020204030204" pitchFamily="34" charset="0"/>
                <a:ea typeface="宋体" panose="02010600030101010101" pitchFamily="2" charset="-122"/>
              </a:rPr>
              <a:t>基于存储的数据迁移</a:t>
            </a:r>
            <a:endParaRPr sz="3200" dirty="0">
              <a:solidFill>
                <a:srgbClr val="FF0000"/>
              </a:solidFill>
              <a:latin typeface="Calibri" panose="020F0502020204030204" pitchFamily="34" charset="0"/>
              <a:ea typeface="宋体" panose="02010600030101010101" pitchFamily="2" charset="-122"/>
            </a:endParaRPr>
          </a:p>
          <a:p>
            <a:pPr>
              <a:lnSpc>
                <a:spcPct val="190000"/>
              </a:lnSpc>
              <a:buClrTx/>
              <a:buFontTx/>
            </a:pPr>
            <a:r>
              <a:rPr lang="en-US" dirty="0">
                <a:latin typeface="Calibri" panose="020F0502020204030204" pitchFamily="34" charset="0"/>
                <a:ea typeface="宋体" panose="02010600030101010101" pitchFamily="2" charset="-122"/>
              </a:rPr>
              <a:t>    </a:t>
            </a:r>
            <a:r>
              <a:rPr dirty="0">
                <a:latin typeface="Calibri" panose="020F0502020204030204" pitchFamily="34" charset="0"/>
                <a:ea typeface="宋体" panose="02010600030101010101" pitchFamily="2" charset="-122"/>
              </a:rPr>
              <a:t>基于存储的数据迁移主要应用于机房相隔距离较远、海量数据、关键业务不能长时间中断等情景，如机房搬迁、存储更换、数据灾难备份建设等方面。</a:t>
            </a:r>
            <a:endParaRPr dirty="0">
              <a:latin typeface="Calibri" panose="020F0502020204030204" pitchFamily="34" charset="0"/>
              <a:ea typeface="宋体" panose="02010600030101010101" pitchFamily="2" charset="-122"/>
            </a:endParaRPr>
          </a:p>
          <a:p>
            <a:pPr>
              <a:lnSpc>
                <a:spcPct val="190000"/>
              </a:lnSpc>
              <a:buClrTx/>
              <a:buFontTx/>
            </a:pPr>
            <a:r>
              <a:rPr dirty="0">
                <a:latin typeface="Calibri" panose="020F0502020204030204" pitchFamily="34" charset="0"/>
                <a:ea typeface="宋体" panose="02010600030101010101" pitchFamily="2" charset="-122"/>
              </a:rPr>
              <a:t> </a:t>
            </a:r>
            <a:r>
              <a:rPr lang="en-US" dirty="0">
                <a:latin typeface="Calibri" panose="020F0502020204030204" pitchFamily="34" charset="0"/>
                <a:ea typeface="宋体" panose="02010600030101010101" pitchFamily="2" charset="-122"/>
              </a:rPr>
              <a:t>   </a:t>
            </a:r>
            <a:r>
              <a:rPr dirty="0">
                <a:latin typeface="Calibri" panose="020F0502020204030204" pitchFamily="34" charset="0"/>
                <a:ea typeface="宋体" panose="02010600030101010101" pitchFamily="2" charset="-122"/>
              </a:rPr>
              <a:t>其优点是能够在非常短的时间内实现数据的迁移与业务的恢复，缩短对业务的影响时间，尤其适用于数据仓储等大数据的数据迁移。</a:t>
            </a:r>
            <a:endParaRPr dirty="0">
              <a:latin typeface="Calibri" panose="020F0502020204030204" pitchFamily="34" charset="0"/>
              <a:ea typeface="宋体" panose="02010600030101010101" pitchFamily="2" charset="-122"/>
            </a:endParaRPr>
          </a:p>
          <a:p>
            <a:pPr>
              <a:lnSpc>
                <a:spcPct val="190000"/>
              </a:lnSpc>
              <a:buClrTx/>
              <a:buFontTx/>
            </a:pPr>
            <a:r>
              <a:rPr dirty="0">
                <a:latin typeface="Calibri" panose="020F0502020204030204" pitchFamily="34" charset="0"/>
                <a:ea typeface="宋体" panose="02010600030101010101" pitchFamily="2" charset="-122"/>
              </a:rPr>
              <a:t> </a:t>
            </a:r>
            <a:r>
              <a:rPr lang="en-US" dirty="0">
                <a:latin typeface="Calibri" panose="020F0502020204030204" pitchFamily="34" charset="0"/>
                <a:ea typeface="宋体" panose="02010600030101010101" pitchFamily="2" charset="-122"/>
              </a:rPr>
              <a:t>   </a:t>
            </a:r>
            <a:r>
              <a:rPr dirty="0">
                <a:latin typeface="Calibri" panose="020F0502020204030204" pitchFamily="34" charset="0"/>
                <a:ea typeface="宋体" panose="02010600030101010101" pitchFamily="2" charset="-122"/>
              </a:rPr>
              <a:t>其不足之处在于：会对存储的性能造成一定影响</a:t>
            </a:r>
            <a:r>
              <a:rPr lang="zh-CN" dirty="0">
                <a:latin typeface="Calibri" panose="020F0502020204030204" pitchFamily="34" charset="0"/>
                <a:ea typeface="宋体" panose="02010600030101010101" pitchFamily="2" charset="-122"/>
              </a:rPr>
              <a:t>。</a:t>
            </a:r>
            <a:endParaRPr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1124585"/>
            <a:ext cx="10558780" cy="5354320"/>
          </a:xfrm>
          <a:prstGeom prst="rect">
            <a:avLst/>
          </a:prstGeom>
          <a:noFill/>
          <a:ln w="9525">
            <a:noFill/>
          </a:ln>
        </p:spPr>
        <p:txBody>
          <a:bodyPr wrap="square" anchor="t" anchorCtr="0">
            <a:spAutoFit/>
          </a:bodyPr>
          <a:lstStyle/>
          <a:p>
            <a:pPr>
              <a:lnSpc>
                <a:spcPct val="150000"/>
              </a:lnSpc>
              <a:buClrTx/>
              <a:buFontTx/>
            </a:pPr>
            <a:r>
              <a:rPr lang="en-US" sz="2800"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4.2.1 基于存储的数据迁移</a:t>
            </a:r>
            <a:endParaRPr sz="2800" dirty="0">
              <a:latin typeface="Calibri" panose="020F0502020204030204" pitchFamily="34" charset="0"/>
              <a:ea typeface="宋体" panose="02010600030101010101" pitchFamily="2" charset="-122"/>
            </a:endParaRPr>
          </a:p>
          <a:p>
            <a:pPr>
              <a:lnSpc>
                <a:spcPct val="150000"/>
              </a:lnSpc>
              <a:buClrTx/>
              <a:buFontTx/>
            </a:pPr>
            <a:r>
              <a:rPr 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基于存储的数据迁移，主要分为同构存储和异构存储的数据迁移。</a:t>
            </a:r>
            <a:endParaRPr sz="2800" dirty="0">
              <a:latin typeface="Calibri" panose="020F0502020204030204" pitchFamily="34" charset="0"/>
              <a:ea typeface="宋体" panose="02010600030101010101" pitchFamily="2" charset="-122"/>
            </a:endParaRPr>
          </a:p>
          <a:p>
            <a:pPr>
              <a:lnSpc>
                <a:spcPct val="150000"/>
              </a:lnSpc>
              <a:buClrTx/>
              <a:buFontTx/>
            </a:pPr>
            <a:r>
              <a:rPr sz="2800"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1.</a:t>
            </a:r>
            <a:r>
              <a:rPr lang="zh-CN" altLang="en-US" sz="2800" b="1" dirty="0">
                <a:latin typeface="Calibri" panose="020F0502020204030204" pitchFamily="34" charset="0"/>
                <a:ea typeface="宋体" panose="02010600030101010101" pitchFamily="2" charset="-122"/>
              </a:rPr>
              <a:t>基于</a:t>
            </a:r>
            <a:r>
              <a:rPr sz="2800" b="1" dirty="0">
                <a:latin typeface="Calibri" panose="020F0502020204030204" pitchFamily="34" charset="0"/>
                <a:ea typeface="宋体" panose="02010600030101010101" pitchFamily="2" charset="-122"/>
              </a:rPr>
              <a:t>同构存储的数据迁移</a:t>
            </a:r>
            <a:endParaRPr sz="2800" dirty="0">
              <a:latin typeface="Calibri" panose="020F0502020204030204" pitchFamily="34" charset="0"/>
              <a:ea typeface="宋体" panose="02010600030101010101" pitchFamily="2" charset="-122"/>
            </a:endParaRPr>
          </a:p>
          <a:p>
            <a:pPr>
              <a:lnSpc>
                <a:spcPct val="150000"/>
              </a:lnSpc>
              <a:buClrTx/>
              <a:buFontTx/>
            </a:pPr>
            <a:r>
              <a:rPr sz="2800"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利用其自身复制技术，实现磁盘或卷LUN</a:t>
            </a:r>
            <a:r>
              <a:rPr lang="zh-CN" sz="2800" dirty="0">
                <a:latin typeface="Calibri" panose="020F0502020204030204" pitchFamily="34" charset="0"/>
                <a:ea typeface="宋体" panose="02010600030101010101" pitchFamily="2" charset="-122"/>
              </a:rPr>
              <a:t>（Logical Unit Number）</a:t>
            </a:r>
            <a:r>
              <a:rPr sz="2800" dirty="0">
                <a:latin typeface="Calibri" panose="020F0502020204030204" pitchFamily="34" charset="0"/>
                <a:ea typeface="宋体" panose="02010600030101010101" pitchFamily="2" charset="-122"/>
              </a:rPr>
              <a:t>的复制。同构存储的复制技术又分为同步复制和异步复制，同步复制时，主机I/O须写入主存储和从存储后，才可继续下一个I/O写入；异步复制时，主机的I/O写入主存储后便可继续写入操作，而无须等待I/O写入从存储。 </a:t>
            </a:r>
            <a:r>
              <a:rPr lang="en-US" sz="2800" dirty="0">
                <a:latin typeface="Calibri" panose="020F0502020204030204" pitchFamily="34" charset="0"/>
                <a:ea typeface="宋体" panose="02010600030101010101" pitchFamily="2" charset="-122"/>
              </a:rPr>
              <a:t>  </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767715" y="1052830"/>
            <a:ext cx="10396855" cy="5321300"/>
          </a:xfrm>
          <a:prstGeom prst="rect">
            <a:avLst/>
          </a:prstGeom>
          <a:noFill/>
          <a:ln w="9525">
            <a:noFill/>
          </a:ln>
        </p:spPr>
        <p:txBody>
          <a:bodyPr wrap="square" anchor="t" anchorCtr="0">
            <a:spAutoFit/>
          </a:bodyPr>
          <a:lstStyle/>
          <a:p>
            <a:pPr>
              <a:lnSpc>
                <a:spcPct val="170000"/>
              </a:lnSpc>
              <a:buClrTx/>
              <a:buFontTx/>
            </a:pPr>
            <a:r>
              <a:rPr lang="en-US" sz="2800"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4.2.1 基于存储的数据迁移</a:t>
            </a:r>
            <a:endParaRPr sz="2800" dirty="0">
              <a:latin typeface="Calibri" panose="020F0502020204030204" pitchFamily="34" charset="0"/>
              <a:ea typeface="宋体" panose="02010600030101010101" pitchFamily="2" charset="-122"/>
            </a:endParaRPr>
          </a:p>
          <a:p>
            <a:pPr>
              <a:lnSpc>
                <a:spcPct val="17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2.</a:t>
            </a:r>
            <a:r>
              <a:rPr lang="zh-CN" altLang="en-US" sz="2800" b="1" dirty="0">
                <a:latin typeface="Calibri" panose="020F0502020204030204" pitchFamily="34" charset="0"/>
                <a:ea typeface="宋体" panose="02010600030101010101" pitchFamily="2" charset="-122"/>
              </a:rPr>
              <a:t>基于</a:t>
            </a:r>
            <a:r>
              <a:rPr sz="2800" b="1" dirty="0">
                <a:latin typeface="Calibri" panose="020F0502020204030204" pitchFamily="34" charset="0"/>
                <a:ea typeface="宋体" panose="02010600030101010101" pitchFamily="2" charset="-122"/>
              </a:rPr>
              <a:t>异构存储的数据迁移</a:t>
            </a:r>
            <a:endParaRPr sz="2800" dirty="0">
              <a:latin typeface="Calibri" panose="020F0502020204030204" pitchFamily="34" charset="0"/>
              <a:ea typeface="宋体" panose="02010600030101010101" pitchFamily="2" charset="-122"/>
            </a:endParaRPr>
          </a:p>
          <a:p>
            <a:pPr>
              <a:lnSpc>
                <a:spcPct val="17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基于异构存储的数据迁移使用存储的虚拟化技术</a:t>
            </a:r>
            <a:r>
              <a:rPr lang="zh-CN" sz="2800" dirty="0">
                <a:latin typeface="Calibri" panose="020F0502020204030204" pitchFamily="34" charset="0"/>
                <a:ea typeface="宋体" panose="02010600030101010101" pitchFamily="2" charset="-122"/>
              </a:rPr>
              <a:t>，</a:t>
            </a:r>
            <a:r>
              <a:rPr sz="2800" dirty="0">
                <a:latin typeface="Calibri" panose="020F0502020204030204" pitchFamily="34" charset="0"/>
                <a:ea typeface="宋体" panose="02010600030101010101" pitchFamily="2" charset="-122"/>
              </a:rPr>
              <a:t>将目标存储作为一台主机，接管既有的原存储，再通过存储的内部复制技术实现数据的接管，通过主机访问新存储而实现数据的迁移。此数据迁移技术一般用于海量数据异构存储的更换，存储虚拟化技术可在较短的时间内完成数据迁移。</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840105" y="1124585"/>
            <a:ext cx="10141585" cy="5370830"/>
          </a:xfrm>
          <a:prstGeom prst="rect">
            <a:avLst/>
          </a:prstGeom>
          <a:noFill/>
          <a:ln w="9525">
            <a:noFill/>
          </a:ln>
        </p:spPr>
        <p:txBody>
          <a:bodyPr wrap="square" anchor="t" anchorCtr="0">
            <a:spAutoFit/>
          </a:bodyPr>
          <a:lstStyle/>
          <a:p>
            <a:pPr>
              <a:lnSpc>
                <a:spcPct val="110000"/>
              </a:lnSpc>
              <a:buClrTx/>
              <a:buFontTx/>
            </a:pPr>
            <a:r>
              <a:rPr lang="en-US" sz="2800"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4.2.2 基于主机逻辑卷的数据迁移</a:t>
            </a:r>
            <a:endParaRPr sz="2800" dirty="0">
              <a:latin typeface="Calibri" panose="020F0502020204030204" pitchFamily="34" charset="0"/>
              <a:ea typeface="宋体" panose="02010600030101010101" pitchFamily="2" charset="-122"/>
            </a:endParaRPr>
          </a:p>
          <a:p>
            <a:pPr>
              <a:lnSpc>
                <a:spcPct val="110000"/>
              </a:lnSpc>
            </a:pPr>
            <a:r>
              <a:rPr lang="en-US" altLang="zh-CN" sz="2800" dirty="0"/>
              <a:t>    </a:t>
            </a:r>
            <a:r>
              <a:rPr lang="zh-CN" altLang="zh-CN" sz="2800" dirty="0"/>
              <a:t>逻辑卷的数据迁移一般适用于存储、主机更换等情景。</a:t>
            </a:r>
            <a:r>
              <a:rPr lang="zh-CN" altLang="en-US" sz="2800" dirty="0"/>
              <a:t>其</a:t>
            </a:r>
            <a:r>
              <a:rPr sz="2800" dirty="0" err="1">
                <a:latin typeface="Calibri" panose="020F0502020204030204" pitchFamily="34" charset="0"/>
                <a:ea typeface="宋体" panose="02010600030101010101" pitchFamily="2" charset="-122"/>
              </a:rPr>
              <a:t>数据迁移的优点如下</a:t>
            </a:r>
            <a:r>
              <a:rPr sz="2800" dirty="0">
                <a:latin typeface="Calibri" panose="020F0502020204030204" pitchFamily="34" charset="0"/>
                <a:ea typeface="宋体" panose="02010600030101010101" pitchFamily="2" charset="-122"/>
              </a:rPr>
              <a:t>：</a:t>
            </a:r>
            <a:endParaRPr sz="2800" dirty="0">
              <a:latin typeface="Calibri" panose="020F0502020204030204" pitchFamily="34" charset="0"/>
              <a:ea typeface="宋体" panose="02010600030101010101" pitchFamily="2" charset="-122"/>
            </a:endParaRPr>
          </a:p>
          <a:p>
            <a:pPr>
              <a:lnSpc>
                <a:spcPct val="110000"/>
              </a:lnSpc>
              <a:buClrTx/>
              <a:buFontTx/>
            </a:pPr>
            <a:r>
              <a:rPr sz="2800" dirty="0">
                <a:latin typeface="Calibri" panose="020F0502020204030204" pitchFamily="34" charset="0"/>
                <a:ea typeface="宋体" panose="02010600030101010101" pitchFamily="2" charset="-122"/>
              </a:rPr>
              <a:t>（1）使用逻辑卷迁移时，影响较小；</a:t>
            </a:r>
            <a:endParaRPr sz="2800" dirty="0">
              <a:latin typeface="Calibri" panose="020F0502020204030204" pitchFamily="34" charset="0"/>
              <a:ea typeface="宋体" panose="02010600030101010101" pitchFamily="2" charset="-122"/>
            </a:endParaRPr>
          </a:p>
          <a:p>
            <a:pPr>
              <a:lnSpc>
                <a:spcPct val="110000"/>
              </a:lnSpc>
              <a:buClrTx/>
              <a:buFontTx/>
            </a:pPr>
            <a:r>
              <a:rPr sz="2800" dirty="0">
                <a:latin typeface="Calibri" panose="020F0502020204030204" pitchFamily="34" charset="0"/>
                <a:ea typeface="宋体" panose="02010600030101010101" pitchFamily="2" charset="-122"/>
              </a:rPr>
              <a:t>（2）不需要任何费用；</a:t>
            </a:r>
            <a:endParaRPr sz="2800" dirty="0">
              <a:latin typeface="Calibri" panose="020F0502020204030204" pitchFamily="34" charset="0"/>
              <a:ea typeface="宋体" panose="02010600030101010101" pitchFamily="2" charset="-122"/>
            </a:endParaRPr>
          </a:p>
          <a:p>
            <a:pPr>
              <a:lnSpc>
                <a:spcPct val="110000"/>
              </a:lnSpc>
              <a:buClrTx/>
              <a:buFontTx/>
            </a:pPr>
            <a:r>
              <a:rPr sz="2800" dirty="0">
                <a:latin typeface="Calibri" panose="020F0502020204030204" pitchFamily="34" charset="0"/>
                <a:ea typeface="宋体" panose="02010600030101010101" pitchFamily="2" charset="-122"/>
              </a:rPr>
              <a:t>（3）步骤简单、容易操作且速度较快；</a:t>
            </a:r>
            <a:endParaRPr sz="2800" dirty="0">
              <a:latin typeface="Calibri" panose="020F0502020204030204" pitchFamily="34" charset="0"/>
              <a:ea typeface="宋体" panose="02010600030101010101" pitchFamily="2" charset="-122"/>
            </a:endParaRPr>
          </a:p>
          <a:p>
            <a:pPr>
              <a:lnSpc>
                <a:spcPct val="110000"/>
              </a:lnSpc>
              <a:buClrTx/>
              <a:buFontTx/>
            </a:pPr>
            <a:r>
              <a:rPr sz="2800" dirty="0">
                <a:latin typeface="Calibri" panose="020F0502020204030204" pitchFamily="34" charset="0"/>
                <a:ea typeface="宋体" panose="02010600030101010101" pitchFamily="2" charset="-122"/>
              </a:rPr>
              <a:t>（4）支持任意品牌存储之间的数据迁移。</a:t>
            </a:r>
            <a:endParaRPr sz="2800"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但是，使用基于主机逻辑卷进行数据迁移时，逻辑卷镜像同步时会消耗主机资源，所以尽可能在业务不繁忙时操作，另外基于主机逻辑卷的数据迁移一般不用于远距离数据迁移及特大数据量迁移，通常用于基于存储区域网络(SAN)数据的迁移。</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7221">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7221">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696261" y="1068705"/>
            <a:ext cx="10640712" cy="5354320"/>
          </a:xfrm>
          <a:prstGeom prst="rect">
            <a:avLst/>
          </a:prstGeom>
          <a:noFill/>
          <a:ln w="9525">
            <a:noFill/>
          </a:ln>
        </p:spPr>
        <p:txBody>
          <a:bodyPr wrap="square" anchor="t" anchorCtr="0">
            <a:spAutoFit/>
          </a:bodyPr>
          <a:lstStyle/>
          <a:p>
            <a:pPr>
              <a:lnSpc>
                <a:spcPct val="150000"/>
              </a:lnSpc>
              <a:buClrTx/>
              <a:buFontTx/>
            </a:pPr>
            <a:r>
              <a:rPr lang="en-US" sz="2800"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4.2.2 基于主机逻辑卷的数据迁移</a:t>
            </a:r>
            <a:endParaRPr sz="2800" dirty="0">
              <a:latin typeface="Calibri" panose="020F0502020204030204" pitchFamily="34" charset="0"/>
              <a:ea typeface="宋体" panose="02010600030101010101" pitchFamily="2" charset="-122"/>
            </a:endParaRPr>
          </a:p>
          <a:p>
            <a:pPr>
              <a:lnSpc>
                <a:spcPct val="150000"/>
              </a:lnSpc>
              <a:buClrTx/>
              <a:buFontTx/>
            </a:pPr>
            <a:r>
              <a:rPr lang="en-US" sz="2800"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1.使用逻辑卷更换主机</a:t>
            </a:r>
            <a:endParaRPr sz="2800" dirty="0">
              <a:latin typeface="Calibri" panose="020F0502020204030204" pitchFamily="34" charset="0"/>
              <a:ea typeface="宋体" panose="02010600030101010101" pitchFamily="2" charset="-122"/>
            </a:endParaRPr>
          </a:p>
          <a:p>
            <a:pPr>
              <a:lnSpc>
                <a:spcPct val="15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如果新主机操作系统与旧主机一致，且采用了逻辑卷管理存储，仅需主机识别存储和导入卷组就可以实现数据迁移。</a:t>
            </a:r>
            <a:endParaRPr sz="2800" dirty="0">
              <a:latin typeface="Calibri" panose="020F0502020204030204" pitchFamily="34" charset="0"/>
              <a:ea typeface="宋体" panose="02010600030101010101" pitchFamily="2" charset="-122"/>
            </a:endParaRPr>
          </a:p>
          <a:p>
            <a:pPr>
              <a:lnSpc>
                <a:spcPct val="150000"/>
              </a:lnSpc>
              <a:buClrTx/>
              <a:buFontTx/>
            </a:pPr>
            <a:r>
              <a:rPr lang="en-US" sz="2800"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2.使用主机逻辑卷镜像更换存储</a:t>
            </a:r>
            <a:endParaRPr sz="2800" dirty="0">
              <a:latin typeface="Calibri" panose="020F0502020204030204" pitchFamily="34" charset="0"/>
              <a:ea typeface="宋体" panose="02010600030101010101" pitchFamily="2" charset="-122"/>
            </a:endParaRPr>
          </a:p>
          <a:p>
            <a:pPr>
              <a:lnSpc>
                <a:spcPct val="15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使用主机逻辑卷镜像更换存储仅须将新存储添加至当前系统卷组，同时逻辑卷镜像写入两份数据，然后对旧存储删除就可以实现数据迁移</a:t>
            </a:r>
            <a:r>
              <a:rPr lang="zh-CN" sz="2800" dirty="0">
                <a:latin typeface="Calibri" panose="020F0502020204030204" pitchFamily="34" charset="0"/>
                <a:ea typeface="宋体" panose="02010600030101010101" pitchFamily="2" charset="-122"/>
              </a:rPr>
              <a:t>。</a:t>
            </a:r>
            <a:endParaRPr lang="zh-CN"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83615" y="1068070"/>
            <a:ext cx="10240010" cy="5481320"/>
          </a:xfrm>
          <a:prstGeom prst="rect">
            <a:avLst/>
          </a:prstGeom>
          <a:noFill/>
          <a:ln w="9525">
            <a:noFill/>
          </a:ln>
        </p:spPr>
        <p:txBody>
          <a:bodyPr wrap="square" anchor="t" anchorCtr="0">
            <a:spAutoFit/>
          </a:bodyPr>
          <a:lstStyle/>
          <a:p>
            <a:pPr>
              <a:lnSpc>
                <a:spcPct val="150000"/>
              </a:lnSpc>
              <a:buClrTx/>
              <a:buFontTx/>
            </a:pPr>
            <a:r>
              <a:rPr lang="en-US" sz="2800"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4.2.3 基于数据库的数据迁移</a:t>
            </a:r>
            <a:endParaRPr sz="3200"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在软件工程中，数据库</a:t>
            </a:r>
            <a:r>
              <a:rPr sz="2800" dirty="0">
                <a:sym typeface="+mn-ea"/>
              </a:rPr>
              <a:t>迁移</a:t>
            </a:r>
            <a:r>
              <a:rPr sz="2800" dirty="0">
                <a:latin typeface="Calibri" panose="020F0502020204030204" pitchFamily="34" charset="0"/>
                <a:ea typeface="宋体" panose="02010600030101010101" pitchFamily="2" charset="-122"/>
              </a:rPr>
              <a:t>(也称为模式迁移)指的是对关系数据库模式的增量可逆变更的管理。当企业中存在将数据库模式更新或恢复为某个较新版本或较旧版本的需求时，就会对数据库执行模式迁移。</a:t>
            </a:r>
            <a:endParaRPr sz="2800" dirty="0">
              <a:latin typeface="Calibri" panose="020F0502020204030204" pitchFamily="34" charset="0"/>
              <a:ea typeface="宋体" panose="02010600030101010101" pitchFamily="2" charset="-122"/>
            </a:endParaRPr>
          </a:p>
          <a:p>
            <a:pPr>
              <a:lnSpc>
                <a:spcPct val="120000"/>
              </a:lnSpc>
              <a:buClrTx/>
              <a:buFontTx/>
            </a:pPr>
            <a:r>
              <a:rPr sz="2800"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该过程通常使用</a:t>
            </a:r>
            <a:r>
              <a:rPr sz="2800" dirty="0">
                <a:solidFill>
                  <a:srgbClr val="FF0000"/>
                </a:solidFill>
                <a:latin typeface="Calibri" panose="020F0502020204030204" pitchFamily="34" charset="0"/>
                <a:ea typeface="宋体" panose="02010600030101010101" pitchFamily="2" charset="-122"/>
              </a:rPr>
              <a:t>架构迁移工具</a:t>
            </a:r>
            <a:r>
              <a:rPr sz="2800" dirty="0">
                <a:latin typeface="Calibri" panose="020F0502020204030204" pitchFamily="34" charset="0"/>
                <a:ea typeface="宋体" panose="02010600030101010101" pitchFamily="2" charset="-122"/>
              </a:rPr>
              <a:t>以编程方式执行。大多数架构迁移工具旨在最小化架构更改，对数据库中任何现有数据的影响</a:t>
            </a:r>
            <a:r>
              <a:rPr lang="zh-CN" sz="2800" dirty="0">
                <a:latin typeface="Calibri" panose="020F0502020204030204" pitchFamily="34" charset="0"/>
                <a:ea typeface="宋体" panose="02010600030101010101" pitchFamily="2" charset="-122"/>
              </a:rPr>
              <a:t>最小</a:t>
            </a:r>
            <a:r>
              <a:rPr sz="2800" dirty="0">
                <a:latin typeface="Calibri" panose="020F0502020204030204" pitchFamily="34" charset="0"/>
                <a:ea typeface="宋体" panose="02010600030101010101" pitchFamily="2" charset="-122"/>
              </a:rPr>
              <a:t>，尽管如此，它们并不保证数据的完整保存，诸如删除数据库列之类的模式更改可能会破坏数据。但这些工具有助于保留数据的含义或重新组织现有数据以满足新要求。</a:t>
            </a:r>
            <a:endParaRPr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1056005" y="981075"/>
            <a:ext cx="10141585" cy="5602605"/>
          </a:xfrm>
          <a:prstGeom prst="rect">
            <a:avLst/>
          </a:prstGeom>
          <a:noFill/>
          <a:ln w="9525">
            <a:noFill/>
          </a:ln>
        </p:spPr>
        <p:txBody>
          <a:bodyPr wrap="square" anchor="t" anchorCtr="0">
            <a:spAutoFit/>
          </a:bodyPr>
          <a:lstStyle/>
          <a:p>
            <a:pPr>
              <a:lnSpc>
                <a:spcPct val="140000"/>
              </a:lnSpc>
              <a:buClrTx/>
              <a:buFontTx/>
            </a:pPr>
            <a:r>
              <a:rPr lang="en-US" sz="2800"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4.2.3 基于数据库的数据迁移</a:t>
            </a:r>
            <a:endParaRPr sz="2800" dirty="0">
              <a:latin typeface="Calibri" panose="020F0502020204030204" pitchFamily="34" charset="0"/>
              <a:ea typeface="宋体" panose="02010600030101010101" pitchFamily="2" charset="-122"/>
            </a:endParaRPr>
          </a:p>
          <a:p>
            <a:pPr>
              <a:lnSpc>
                <a:spcPct val="140000"/>
              </a:lnSpc>
              <a:buClrTx/>
              <a:buFontTx/>
            </a:pP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1.同构数据库数据迁移</a:t>
            </a:r>
            <a:endParaRPr sz="2800" b="1" dirty="0">
              <a:latin typeface="Calibri" panose="020F0502020204030204" pitchFamily="34" charset="0"/>
              <a:ea typeface="宋体" panose="02010600030101010101" pitchFamily="2" charset="-122"/>
            </a:endParaRPr>
          </a:p>
          <a:p>
            <a:pPr>
              <a:lnSpc>
                <a:spcPct val="140000"/>
              </a:lnSpc>
              <a:buClrTx/>
              <a:buFontTx/>
            </a:pPr>
            <a:r>
              <a:rPr lang="en-US" sz="2800" dirty="0">
                <a:latin typeface="Calibri" panose="020F0502020204030204" pitchFamily="34" charset="0"/>
                <a:ea typeface="宋体" panose="02010600030101010101" pitchFamily="2" charset="-122"/>
              </a:rPr>
              <a:t>    </a:t>
            </a:r>
            <a:r>
              <a:rPr sz="2800" dirty="0" err="1">
                <a:latin typeface="Calibri" panose="020F0502020204030204" pitchFamily="34" charset="0"/>
                <a:ea typeface="宋体" panose="02010600030101010101" pitchFamily="2" charset="-122"/>
              </a:rPr>
              <a:t>同构数据库的数据迁移技术，通常是利用数据库自身的备份和恢复功能来实现数据的迁移，可以是整个库或是单表</a:t>
            </a:r>
            <a:r>
              <a:rPr sz="2800" dirty="0">
                <a:latin typeface="Calibri" panose="020F0502020204030204" pitchFamily="34" charset="0"/>
                <a:ea typeface="宋体" panose="02010600030101010101" pitchFamily="2" charset="-122"/>
              </a:rPr>
              <a:t>。</a:t>
            </a:r>
            <a:endParaRPr sz="2800" dirty="0">
              <a:latin typeface="Calibri" panose="020F0502020204030204" pitchFamily="34" charset="0"/>
              <a:ea typeface="宋体" panose="02010600030101010101" pitchFamily="2" charset="-122"/>
            </a:endParaRPr>
          </a:p>
          <a:p>
            <a:pPr>
              <a:lnSpc>
                <a:spcPct val="140000"/>
              </a:lnSpc>
              <a:buClrTx/>
              <a:buFontTx/>
            </a:pPr>
            <a:r>
              <a:rPr lang="en-US" sz="2800"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2.异构数据库的数据迁移</a:t>
            </a:r>
            <a:endParaRPr sz="2800" dirty="0">
              <a:latin typeface="Calibri" panose="020F0502020204030204" pitchFamily="34" charset="0"/>
              <a:ea typeface="宋体" panose="02010600030101010101" pitchFamily="2" charset="-122"/>
            </a:endParaRPr>
          </a:p>
          <a:p>
            <a:pPr>
              <a:lnSpc>
                <a:spcPct val="14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异构数据库的数据迁移一般使用第三方软件实现数据库的数据迁移，这种方法适用于纯数据迁移，并且不需要关注存储过程。第三方软件提供了不同数据库转换的解决方案，无论哪种解决方案均须对数据库迁移后的各种数据进行测试。</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5173" name="TextBox 2"/>
          <p:cNvSpPr txBox="1"/>
          <p:nvPr/>
        </p:nvSpPr>
        <p:spPr>
          <a:xfrm>
            <a:off x="911860" y="1224915"/>
            <a:ext cx="10268585" cy="5087620"/>
          </a:xfrm>
          <a:prstGeom prst="rect">
            <a:avLst/>
          </a:prstGeom>
          <a:noFill/>
          <a:ln w="9525">
            <a:noFill/>
          </a:ln>
        </p:spPr>
        <p:txBody>
          <a:bodyPr wrap="square" anchor="t" anchorCtr="0">
            <a:spAutoFit/>
          </a:bodyPr>
          <a:lstStyle/>
          <a:p>
            <a:pPr>
              <a:lnSpc>
                <a:spcPct val="145000"/>
              </a:lnSpc>
            </a:pP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针对来源复杂、数据量大的企</a:t>
            </a:r>
            <a:r>
              <a:rPr lang="en-US" altLang="zh-CN" sz="2800" dirty="0">
                <a:latin typeface="Calibri" panose="020F0502020204030204" pitchFamily="34" charset="0"/>
                <a:ea typeface="宋体" panose="02010600030101010101" pitchFamily="2" charset="-122"/>
              </a:rPr>
              <a:t>/</a:t>
            </a:r>
            <a:r>
              <a:rPr lang="zh-CN" altLang="en-US" sz="2800" dirty="0">
                <a:latin typeface="Calibri" panose="020F0502020204030204" pitchFamily="34" charset="0"/>
                <a:ea typeface="宋体" panose="02010600030101010101" pitchFamily="2" charset="-122"/>
              </a:rPr>
              <a:t>事业数据，可以采用数据迁移的方法采集并获取数据，以便进行大数据分析，为企业发展提供辅助决策支持。</a:t>
            </a:r>
            <a:endParaRPr lang="zh-CN" altLang="en-US" sz="2800" dirty="0">
              <a:latin typeface="Calibri" panose="020F0502020204030204" pitchFamily="34" charset="0"/>
              <a:ea typeface="宋体" panose="02010600030101010101" pitchFamily="2" charset="-122"/>
            </a:endParaRPr>
          </a:p>
          <a:p>
            <a:pPr>
              <a:lnSpc>
                <a:spcPct val="145000"/>
              </a:lnSpc>
            </a:pPr>
            <a:r>
              <a:rPr lang="zh-CN" altLang="en-US" sz="2800" dirty="0">
                <a:latin typeface="Calibri" panose="020F0502020204030204" pitchFamily="34" charset="0"/>
                <a:ea typeface="宋体" panose="02010600030101010101" pitchFamily="2" charset="-122"/>
              </a:rPr>
              <a:t> </a:t>
            </a:r>
            <a:r>
              <a:rPr lang="en-US" altLang="zh-CN"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数据迁移的方法比较多，如基于Hadoop的Flume工具的网络传输方法、备份还原方法、ETL工具的历史数据迁移方法、数据库工具方法以及直接拷贝法等，然而在不同的应用中，其考虑的因素也不一样， 采用的方法也不一样。以大数据和云计算为背景，基于Hadoop云平台的数据迁移也应运而生。</a:t>
            </a:r>
            <a:endParaRPr lang="zh-CN" altLang="en-US" dirty="0">
              <a:latin typeface="Calibri" panose="020F0502020204030204" pitchFamily="34" charset="0"/>
              <a:ea typeface="宋体" panose="02010600030101010101" pitchFamily="2" charset="-122"/>
            </a:endParaRPr>
          </a:p>
        </p:txBody>
      </p:sp>
      <p:sp>
        <p:nvSpPr>
          <p:cNvPr id="133136" name="TextBox 1"/>
          <p:cNvSpPr txBox="1"/>
          <p:nvPr/>
        </p:nvSpPr>
        <p:spPr>
          <a:xfrm>
            <a:off x="551815" y="332740"/>
            <a:ext cx="4724400"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517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1052830"/>
            <a:ext cx="10577195" cy="5354320"/>
          </a:xfrm>
          <a:prstGeom prst="rect">
            <a:avLst/>
          </a:prstGeom>
          <a:noFill/>
          <a:ln w="9525">
            <a:noFill/>
          </a:ln>
        </p:spPr>
        <p:txBody>
          <a:bodyPr wrap="square" anchor="t" anchorCtr="0">
            <a:spAutoFit/>
          </a:bodyPr>
          <a:lstStyle/>
          <a:p>
            <a:pPr>
              <a:lnSpc>
                <a:spcPct val="150000"/>
              </a:lnSpc>
              <a:buClrTx/>
              <a:buFontTx/>
            </a:pPr>
            <a:r>
              <a:rPr lang="en-US" sz="2800"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4.2.4 基于服务器虚拟化的数据迁移</a:t>
            </a:r>
            <a:endParaRPr sz="3200" dirty="0">
              <a:latin typeface="Calibri" panose="020F0502020204030204" pitchFamily="34" charset="0"/>
              <a:ea typeface="宋体" panose="02010600030101010101" pitchFamily="2" charset="-122"/>
            </a:endParaRPr>
          </a:p>
          <a:p>
            <a:pPr>
              <a:lnSpc>
                <a:spcPct val="150000"/>
              </a:lnSpc>
              <a:buClrTx/>
              <a:buFontTx/>
            </a:pPr>
            <a:r>
              <a:rPr 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服务器虚拟化可以提高设备资源的利用率，尤其是可以使CPU、内存、存储空间得到充分的使用，可实现服务器整合，也符合目前的云计算需求。</a:t>
            </a:r>
            <a:endParaRPr sz="2800" dirty="0">
              <a:latin typeface="Calibri" panose="020F0502020204030204" pitchFamily="34" charset="0"/>
              <a:ea typeface="宋体" panose="02010600030101010101" pitchFamily="2" charset="-122"/>
            </a:endParaRPr>
          </a:p>
          <a:p>
            <a:pPr>
              <a:lnSpc>
                <a:spcPct val="150000"/>
              </a:lnSpc>
              <a:buClrTx/>
              <a:buFontTx/>
            </a:pPr>
            <a:r>
              <a:rPr sz="2800"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由于服务器虚拟化有诸多优势、目前除核心数据库或明确不能运行于虚拟机的应用外，越来越多的企业将应用程序部署于虚拟平台</a:t>
            </a:r>
            <a:r>
              <a:rPr lang="zh-CN" sz="2800" dirty="0">
                <a:latin typeface="Calibri" panose="020F0502020204030204" pitchFamily="34" charset="0"/>
                <a:ea typeface="宋体" panose="02010600030101010101" pitchFamily="2" charset="-122"/>
              </a:rPr>
              <a:t>。</a:t>
            </a:r>
            <a:endParaRPr sz="2800" dirty="0">
              <a:latin typeface="Calibri" panose="020F0502020204030204" pitchFamily="34" charset="0"/>
              <a:ea typeface="宋体" panose="02010600030101010101" pitchFamily="2" charset="-122"/>
            </a:endParaRPr>
          </a:p>
          <a:p>
            <a:pPr>
              <a:lnSpc>
                <a:spcPct val="150000"/>
              </a:lnSpc>
              <a:buClrTx/>
              <a:buFontTx/>
            </a:pPr>
            <a:r>
              <a:rPr sz="2800"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实现虚拟机在线迁移已是各厂商必备功能，目前较为成熟、应用广泛的产品有VMware vSphere、Microsoft Hyper-V、RedHat KVM等。</a:t>
            </a:r>
            <a:endParaRPr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967105"/>
            <a:ext cx="10652125" cy="5333365"/>
          </a:xfrm>
          <a:prstGeom prst="rect">
            <a:avLst/>
          </a:prstGeom>
          <a:noFill/>
          <a:ln w="9525">
            <a:noFill/>
          </a:ln>
        </p:spPr>
        <p:txBody>
          <a:bodyPr wrap="square" anchor="t" anchorCtr="0">
            <a:spAutoFit/>
          </a:bodyPr>
          <a:lstStyle/>
          <a:p>
            <a:pPr>
              <a:lnSpc>
                <a:spcPct val="120000"/>
              </a:lnSpc>
              <a:buClrTx/>
              <a:buFontTx/>
            </a:pPr>
            <a:r>
              <a:rPr lang="en-US" sz="2800"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4.2.4 基于服务器虚拟化的数据迁移</a:t>
            </a:r>
            <a:endParaRPr sz="2800"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1.物理机向虚拟机迁移</a:t>
            </a:r>
            <a:endParaRPr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物理机向虚拟机迁移是指将包含应用配置的物理服务器迁移到虚拟机，而不需要重新安装操作系统和应用软件，也称之为P2V(physical to virtual)，其简化了数据迁移的复杂性。</a:t>
            </a:r>
            <a:endParaRPr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2.虚拟机</a:t>
            </a:r>
            <a:r>
              <a:rPr lang="zh-CN" sz="2800" b="1" dirty="0">
                <a:latin typeface="Calibri" panose="020F0502020204030204" pitchFamily="34" charset="0"/>
                <a:ea typeface="宋体" panose="02010600030101010101" pitchFamily="2" charset="-122"/>
              </a:rPr>
              <a:t>间</a:t>
            </a:r>
            <a:r>
              <a:rPr sz="2800" b="1" dirty="0">
                <a:latin typeface="Calibri" panose="020F0502020204030204" pitchFamily="34" charset="0"/>
                <a:ea typeface="宋体" panose="02010600030101010101" pitchFamily="2" charset="-122"/>
              </a:rPr>
              <a:t>的迁移</a:t>
            </a:r>
            <a:endParaRPr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虚拟化平台的强大功能， 可以很方便地实现数据的迁移， VMware已实现了使用迁移技术建立数据中心。虚拟机的迁移主要是将虚拟机从运行的主机或存放数据的存储迁移至另外的主机或存储，其可用于处理主机或存储故障，同时也方便更换主机或存储。</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0" name="TextBox 1"/>
          <p:cNvSpPr txBox="1"/>
          <p:nvPr/>
        </p:nvSpPr>
        <p:spPr>
          <a:xfrm>
            <a:off x="855980" y="1066800"/>
            <a:ext cx="8696260" cy="645160"/>
          </a:xfrm>
          <a:prstGeom prst="rect">
            <a:avLst/>
          </a:prstGeom>
          <a:noFill/>
          <a:ln w="9525">
            <a:noFill/>
          </a:ln>
        </p:spPr>
        <p:txBody>
          <a:bodyPr wrap="square" anchor="t" anchorCtr="0">
            <a:spAutoFit/>
          </a:bodyPr>
          <a:lstStyle/>
          <a:p>
            <a:r>
              <a:rPr sz="3600" b="1" dirty="0">
                <a:latin typeface="Calibri" panose="020F0502020204030204" pitchFamily="34" charset="0"/>
                <a:ea typeface="宋体" panose="02010600030101010101" pitchFamily="2" charset="-122"/>
              </a:rPr>
              <a:t>4.3 </a:t>
            </a:r>
            <a:r>
              <a:rPr sz="3600" b="1" dirty="0" err="1">
                <a:latin typeface="Calibri" panose="020F0502020204030204" pitchFamily="34" charset="0"/>
                <a:ea typeface="宋体" panose="02010600030101010101" pitchFamily="2" charset="-122"/>
              </a:rPr>
              <a:t>大数据迁移工具Sqoop</a:t>
            </a:r>
            <a:endParaRPr sz="3600" b="1" dirty="0" err="1">
              <a:latin typeface="Calibri" panose="020F0502020204030204" pitchFamily="34" charset="0"/>
              <a:ea typeface="宋体" panose="02010600030101010101" pitchFamily="2" charset="-122"/>
            </a:endParaRPr>
          </a:p>
        </p:txBody>
      </p:sp>
      <p:sp>
        <p:nvSpPr>
          <p:cNvPr id="137221" name="TextBox 2"/>
          <p:cNvSpPr txBox="1"/>
          <p:nvPr/>
        </p:nvSpPr>
        <p:spPr>
          <a:xfrm>
            <a:off x="1055370" y="1650365"/>
            <a:ext cx="10638155" cy="4829810"/>
          </a:xfrm>
          <a:prstGeom prst="rect">
            <a:avLst/>
          </a:prstGeom>
          <a:noFill/>
          <a:ln w="9525">
            <a:noFill/>
          </a:ln>
        </p:spPr>
        <p:txBody>
          <a:bodyPr wrap="square" anchor="t" anchorCtr="0">
            <a:spAutoFit/>
          </a:bodyPr>
          <a:lstStyle/>
          <a:p>
            <a:pPr>
              <a:lnSpc>
                <a:spcPct val="11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当数据量在六十万行以下的时候可以方便地使用Excel；MySQL等关系型数据库系统理论上可以存储亿级别条数的数据，但实际上这样会很卡；HBase或Hive可以存储或处理达PB级别数据，可以处理离线数据，而且适用于实时数据计算。</a:t>
            </a:r>
            <a:endParaRPr sz="2800"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a:t>
            </a:r>
            <a:r>
              <a:rPr sz="2800" dirty="0" err="1">
                <a:latin typeface="Calibri" panose="020F0502020204030204" pitchFamily="34" charset="0"/>
                <a:ea typeface="宋体" panose="02010600030101010101" pitchFamily="2" charset="-122"/>
              </a:rPr>
              <a:t>随着企业业务的持续以及大数据应用技术的发展，必将涉及将数据在</a:t>
            </a:r>
            <a:r>
              <a:rPr sz="2800" dirty="0" err="1">
                <a:solidFill>
                  <a:srgbClr val="FF0000"/>
                </a:solidFill>
                <a:latin typeface="Calibri" panose="020F0502020204030204" pitchFamily="34" charset="0"/>
                <a:ea typeface="宋体" panose="02010600030101010101" pitchFamily="2" charset="-122"/>
              </a:rPr>
              <a:t>传统</a:t>
            </a:r>
            <a:r>
              <a:rPr lang="zh-CN" altLang="en-US" sz="2800" dirty="0">
                <a:solidFill>
                  <a:srgbClr val="FF0000"/>
                </a:solidFill>
                <a:latin typeface="Calibri" panose="020F0502020204030204" pitchFamily="34" charset="0"/>
                <a:ea typeface="宋体" panose="02010600030101010101" pitchFamily="2" charset="-122"/>
              </a:rPr>
              <a:t>关系型</a:t>
            </a:r>
            <a:r>
              <a:rPr sz="2800" dirty="0" err="1">
                <a:solidFill>
                  <a:srgbClr val="FF0000"/>
                </a:solidFill>
                <a:latin typeface="Calibri" panose="020F0502020204030204" pitchFamily="34" charset="0"/>
                <a:ea typeface="宋体" panose="02010600030101010101" pitchFamily="2" charset="-122"/>
              </a:rPr>
              <a:t>数据库</a:t>
            </a:r>
            <a:r>
              <a:rPr sz="2800" dirty="0">
                <a:solidFill>
                  <a:srgbClr val="FF0000"/>
                </a:solidFill>
                <a:latin typeface="Calibri" panose="020F0502020204030204" pitchFamily="34" charset="0"/>
                <a:ea typeface="宋体" panose="02010600030101010101" pitchFamily="2" charset="-122"/>
              </a:rPr>
              <a:t>(</a:t>
            </a:r>
            <a:r>
              <a:rPr lang="en-US" sz="2800" dirty="0">
                <a:solidFill>
                  <a:srgbClr val="FF0000"/>
                </a:solidFill>
                <a:latin typeface="Calibri" panose="020F0502020204030204" pitchFamily="34" charset="0"/>
                <a:ea typeface="宋体" panose="02010600030101010101" pitchFamily="2" charset="-122"/>
              </a:rPr>
              <a:t>RDBMS</a:t>
            </a:r>
            <a:r>
              <a:rPr sz="2800" dirty="0">
                <a:solidFill>
                  <a:srgbClr val="FF0000"/>
                </a:solidFill>
                <a:latin typeface="Calibri" panose="020F0502020204030204" pitchFamily="34" charset="0"/>
                <a:ea typeface="宋体" panose="02010600030101010101" pitchFamily="2" charset="-122"/>
              </a:rPr>
              <a:t>)和大数据之间的进行迁移</a:t>
            </a:r>
            <a:r>
              <a:rPr sz="2800" dirty="0">
                <a:latin typeface="Calibri" panose="020F0502020204030204" pitchFamily="34" charset="0"/>
                <a:ea typeface="宋体" panose="02010600030101010101" pitchFamily="2" charset="-122"/>
              </a:rPr>
              <a:t>。例如，原来存储数据的MySQL容量不够了，就需要将数据迁移到Hadoop生态中；或者，原始的业务数据存储在Hive或者HBase中，此时营销同事想要进行数据分析，他们只会用SQL，那这时候就要将Hadoop中的数据迁移到MySQL等关系型数据库中等数据迁移需求。</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1052830"/>
            <a:ext cx="10652125" cy="5333365"/>
          </a:xfrm>
          <a:prstGeom prst="rect">
            <a:avLst/>
          </a:prstGeom>
          <a:noFill/>
          <a:ln w="9525">
            <a:noFill/>
          </a:ln>
        </p:spPr>
        <p:txBody>
          <a:bodyPr wrap="square" anchor="t" anchorCtr="0">
            <a:spAutoFit/>
          </a:bodyPr>
          <a:lstStyle/>
          <a:p>
            <a:pPr>
              <a:lnSpc>
                <a:spcPct val="120000"/>
              </a:lnSpc>
              <a:buClrTx/>
              <a:buFontTx/>
            </a:pPr>
            <a:r>
              <a:rPr lang="en-US" sz="2800" dirty="0">
                <a:latin typeface="Calibri" panose="020F0502020204030204" pitchFamily="34" charset="0"/>
                <a:ea typeface="宋体" panose="02010600030101010101" pitchFamily="2" charset="-122"/>
              </a:rPr>
              <a:t>  </a:t>
            </a:r>
            <a:r>
              <a:rPr lang="en-US" sz="3200"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4.3.1 Sqoop概述</a:t>
            </a:r>
            <a:endParaRPr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Sqoop（SQL–to–Hadoop）是一款开源的数据迁移工具，最早是作为Hadoop的一个第三方模块，现已独立成为一个Apache项目。通过Sqoop可以很方便地实现，在Hadoop HDFS和关系数据库系统之间的数据迁移。</a:t>
            </a:r>
            <a:endParaRPr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在大数据应用领域，Hadoop框架是越来越受到青睐的分布式计算环境，很多的云服务都是基于这种框架的，因此，更多的用户需要将数据集在Hadoop和传统关系数据库之间迁移，提供这一功能的工具软件层出不穷。Apache Sqoop就是这样一款工具，可以在Hadoop和关系型数据库之间转移大量数据。Sqoop有以下几个优势。</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83615" y="1052830"/>
            <a:ext cx="10615930" cy="5618480"/>
          </a:xfrm>
          <a:prstGeom prst="rect">
            <a:avLst/>
          </a:prstGeom>
          <a:noFill/>
          <a:ln w="9525">
            <a:noFill/>
          </a:ln>
        </p:spPr>
        <p:txBody>
          <a:bodyPr wrap="square" anchor="t" anchorCtr="0">
            <a:spAutoFit/>
          </a:bodyPr>
          <a:lstStyle/>
          <a:p>
            <a:pPr>
              <a:lnSpc>
                <a:spcPct val="100000"/>
              </a:lnSpc>
              <a:buClrTx/>
              <a:buFontTx/>
            </a:pPr>
            <a:r>
              <a:rPr lang="en-US" sz="2800"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4.3.1 Sqoop</a:t>
            </a:r>
            <a:r>
              <a:rPr lang="zh-CN" sz="3200" dirty="0">
                <a:latin typeface="Calibri" panose="020F0502020204030204" pitchFamily="34" charset="0"/>
                <a:ea typeface="宋体" panose="02010600030101010101" pitchFamily="2" charset="-122"/>
              </a:rPr>
              <a:t>的优势</a:t>
            </a:r>
            <a:endParaRPr dirty="0">
              <a:latin typeface="Calibri" panose="020F0502020204030204" pitchFamily="34" charset="0"/>
              <a:ea typeface="宋体" panose="02010600030101010101" pitchFamily="2" charset="-122"/>
            </a:endParaRPr>
          </a:p>
          <a:p>
            <a:pPr>
              <a:lnSpc>
                <a:spcPct val="9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1.数据迁移效率高</a:t>
            </a:r>
            <a:endParaRPr sz="2800" dirty="0">
              <a:latin typeface="Calibri" panose="020F0502020204030204" pitchFamily="34" charset="0"/>
              <a:ea typeface="宋体" panose="02010600030101010101" pitchFamily="2" charset="-122"/>
            </a:endParaRPr>
          </a:p>
          <a:p>
            <a:pPr>
              <a:lnSpc>
                <a:spcPct val="9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Sqoop可以高效的可控的利用资源，比如它可以通过调整任务数，来控制任务的并发度，另外还可以配置数据库的访问时间等等。</a:t>
            </a:r>
            <a:endParaRPr sz="2800" dirty="0">
              <a:latin typeface="Calibri" panose="020F0502020204030204" pitchFamily="34" charset="0"/>
              <a:ea typeface="宋体" panose="02010600030101010101" pitchFamily="2" charset="-122"/>
            </a:endParaRPr>
          </a:p>
          <a:p>
            <a:pPr>
              <a:lnSpc>
                <a:spcPct val="90000"/>
              </a:lnSpc>
              <a:buClrTx/>
              <a:buFontTx/>
            </a:pPr>
            <a:r>
              <a:rPr lang="en-US" sz="2800"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2.数据类型转换的安全性高</a:t>
            </a:r>
            <a:endParaRPr sz="2800" dirty="0">
              <a:latin typeface="Calibri" panose="020F0502020204030204" pitchFamily="34" charset="0"/>
              <a:ea typeface="宋体" panose="02010600030101010101" pitchFamily="2" charset="-122"/>
            </a:endParaRPr>
          </a:p>
          <a:p>
            <a:pPr>
              <a:lnSpc>
                <a:spcPct val="9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Sqoop类似于其他ETL工具，使用元数据模型来判断数据类型，能自动的完成数据类型的映射与转换，保障了在数据迁移过程中，数据类型的安全性。</a:t>
            </a:r>
            <a:endParaRPr sz="2800" dirty="0">
              <a:latin typeface="Calibri" panose="020F0502020204030204" pitchFamily="34" charset="0"/>
              <a:ea typeface="宋体" panose="02010600030101010101" pitchFamily="2" charset="-122"/>
            </a:endParaRPr>
          </a:p>
          <a:p>
            <a:pPr>
              <a:lnSpc>
                <a:spcPct val="90000"/>
              </a:lnSpc>
              <a:buClrTx/>
              <a:buFontTx/>
            </a:pPr>
            <a:r>
              <a:rPr lang="en-US" sz="2800"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3.通用性高</a:t>
            </a:r>
            <a:endParaRPr sz="2800" dirty="0">
              <a:latin typeface="Calibri" panose="020F0502020204030204" pitchFamily="34" charset="0"/>
              <a:ea typeface="宋体" panose="02010600030101010101" pitchFamily="2" charset="-122"/>
            </a:endParaRPr>
          </a:p>
          <a:p>
            <a:pPr>
              <a:lnSpc>
                <a:spcPct val="9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支持多种关系型数据库，比如mysql oracle，postgresql，对于某些非关系型（NoSQL）数据库，Sqoop也提供了连接器。</a:t>
            </a:r>
            <a:endParaRPr sz="2800" dirty="0">
              <a:latin typeface="Calibri" panose="020F0502020204030204" pitchFamily="34" charset="0"/>
              <a:ea typeface="宋体" panose="02010600030101010101" pitchFamily="2" charset="-122"/>
            </a:endParaRPr>
          </a:p>
          <a:p>
            <a:pPr>
              <a:lnSpc>
                <a:spcPct val="90000"/>
              </a:lnSpc>
              <a:buClrTx/>
              <a:buFontTx/>
            </a:pPr>
            <a:r>
              <a:rPr lang="en-US" sz="2800"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4.支持增量</a:t>
            </a:r>
            <a:r>
              <a:rPr lang="zh-CN" sz="2800" b="1" dirty="0">
                <a:latin typeface="Calibri" panose="020F0502020204030204" pitchFamily="34" charset="0"/>
                <a:ea typeface="宋体" panose="02010600030101010101" pitchFamily="2" charset="-122"/>
              </a:rPr>
              <a:t>导</a:t>
            </a:r>
            <a:r>
              <a:rPr sz="2800" b="1" dirty="0">
                <a:latin typeface="Calibri" panose="020F0502020204030204" pitchFamily="34" charset="0"/>
                <a:ea typeface="宋体" panose="02010600030101010101" pitchFamily="2" charset="-122"/>
              </a:rPr>
              <a:t>入</a:t>
            </a:r>
            <a:endParaRPr sz="2800" dirty="0">
              <a:latin typeface="Calibri" panose="020F0502020204030204" pitchFamily="34" charset="0"/>
              <a:ea typeface="宋体" panose="02010600030101010101" pitchFamily="2" charset="-122"/>
            </a:endParaRPr>
          </a:p>
          <a:p>
            <a:pPr>
              <a:lnSpc>
                <a:spcPct val="9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Sqoop支持增量更新，将新记录添加到最近一次的导出的数据源上，或者指定上次修改的时间戳。</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7221">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722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1052830"/>
            <a:ext cx="4439920" cy="5259070"/>
          </a:xfrm>
          <a:prstGeom prst="rect">
            <a:avLst/>
          </a:prstGeom>
          <a:noFill/>
          <a:ln w="9525">
            <a:noFill/>
          </a:ln>
        </p:spPr>
        <p:txBody>
          <a:bodyPr wrap="square" anchor="t" anchorCtr="0">
            <a:spAutoFit/>
          </a:bodyPr>
          <a:lstStyle/>
          <a:p>
            <a:pPr>
              <a:lnSpc>
                <a:spcPct val="120000"/>
              </a:lnSpc>
              <a:buClrTx/>
              <a:buFontTx/>
            </a:pPr>
            <a:r>
              <a:rPr lang="en-US" sz="2800" dirty="0">
                <a:latin typeface="Calibri" panose="020F0502020204030204" pitchFamily="34" charset="0"/>
                <a:ea typeface="宋体" panose="02010600030101010101" pitchFamily="2" charset="-122"/>
              </a:rPr>
              <a:t>    </a:t>
            </a: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Sqoop的工作流程如</a:t>
            </a:r>
            <a:r>
              <a:rPr lang="zh-CN" sz="2800" dirty="0">
                <a:latin typeface="Calibri" panose="020F0502020204030204" pitchFamily="34" charset="0"/>
                <a:ea typeface="宋体" panose="02010600030101010101" pitchFamily="2" charset="-122"/>
              </a:rPr>
              <a:t>右</a:t>
            </a:r>
            <a:r>
              <a:rPr sz="2800" dirty="0">
                <a:latin typeface="Calibri" panose="020F0502020204030204" pitchFamily="34" charset="0"/>
                <a:ea typeface="宋体" panose="02010600030101010101" pitchFamily="2" charset="-122"/>
              </a:rPr>
              <a:t>图所示，首先，Sqoop接收客户端的shell命令或Java api命令请求后，然后，任务翻译器(task translator)将命令转换为对应的MapReduce任务，最后，MapReduce将关系型数据库和Hadoop HDFS建立关联，完成数据的迁移。</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pic>
        <p:nvPicPr>
          <p:cNvPr id="2" name="图片 143" descr="IMG_256"/>
          <p:cNvPicPr>
            <a:picLocks noChangeAspect="1"/>
          </p:cNvPicPr>
          <p:nvPr/>
        </p:nvPicPr>
        <p:blipFill>
          <a:blip r:embed="rId1"/>
          <a:stretch>
            <a:fillRect/>
          </a:stretch>
        </p:blipFill>
        <p:spPr>
          <a:xfrm>
            <a:off x="5448300" y="1052830"/>
            <a:ext cx="6193155" cy="5483225"/>
          </a:xfrm>
          <a:prstGeom prst="rect">
            <a:avLst/>
          </a:prstGeom>
          <a:noFill/>
          <a:ln w="9525">
            <a:noFill/>
          </a:ln>
        </p:spPr>
      </p:pic>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967105"/>
            <a:ext cx="10546715" cy="4361815"/>
          </a:xfrm>
          <a:prstGeom prst="rect">
            <a:avLst/>
          </a:prstGeom>
          <a:noFill/>
          <a:ln w="9525">
            <a:noFill/>
          </a:ln>
        </p:spPr>
        <p:txBody>
          <a:bodyPr wrap="square" anchor="t" anchorCtr="0">
            <a:spAutoFit/>
          </a:bodyPr>
          <a:lstStyle/>
          <a:p>
            <a:pPr>
              <a:lnSpc>
                <a:spcPct val="190000"/>
              </a:lnSpc>
              <a:buClrTx/>
              <a:buFontTx/>
            </a:pPr>
            <a:r>
              <a:rPr lang="en-US" sz="3200"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4.3.2 Sqoop的数据导入</a:t>
            </a:r>
            <a:endParaRPr sz="2800" dirty="0">
              <a:latin typeface="Calibri" panose="020F0502020204030204" pitchFamily="34" charset="0"/>
              <a:ea typeface="宋体" panose="02010600030101010101" pitchFamily="2" charset="-122"/>
            </a:endParaRPr>
          </a:p>
          <a:p>
            <a:pPr>
              <a:lnSpc>
                <a:spcPct val="170000"/>
              </a:lnSpc>
              <a:buClrTx/>
              <a:buFontTx/>
            </a:pPr>
            <a:r>
              <a:rPr 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数据导入是指将数据从传统关系型数据库，导入到Hadoop云环境平台的数据存储区域，如分布式文件系统HDFS、H Base或者Hive等。Sqoop提供多种数据导入方法，其中通过Sqoop Import工具导入数据比较便捷。</a:t>
            </a:r>
            <a:endParaRPr sz="2800"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endParaRPr lang="zh-CN"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1196975"/>
            <a:ext cx="10546715" cy="4744085"/>
          </a:xfrm>
          <a:prstGeom prst="rect">
            <a:avLst/>
          </a:prstGeom>
          <a:noFill/>
          <a:ln w="9525">
            <a:noFill/>
          </a:ln>
        </p:spPr>
        <p:txBody>
          <a:bodyPr wrap="square" anchor="t" anchorCtr="0">
            <a:spAutoFit/>
          </a:bodyPr>
          <a:lstStyle/>
          <a:p>
            <a:pPr>
              <a:lnSpc>
                <a:spcPct val="210000"/>
              </a:lnSpc>
              <a:buClrTx/>
              <a:buFontTx/>
            </a:pPr>
            <a:r>
              <a:rPr lang="en-US" sz="2800"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4.3.3 Sqoop的数据导出</a:t>
            </a:r>
            <a:endParaRPr dirty="0">
              <a:latin typeface="Calibri" panose="020F0502020204030204" pitchFamily="34" charset="0"/>
              <a:ea typeface="宋体" panose="02010600030101010101" pitchFamily="2" charset="-122"/>
            </a:endParaRPr>
          </a:p>
          <a:p>
            <a:pPr>
              <a:lnSpc>
                <a:spcPct val="210000"/>
              </a:lnSpc>
              <a:buClrTx/>
              <a:buFontTx/>
            </a:pPr>
            <a:r>
              <a:rPr 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数据导出是指将经过大数据分析、处理后的，存储在Hadoop云环境平台HDFS中的数据导入到传统关系型数据库的数据表中。</a:t>
            </a:r>
            <a:endParaRPr sz="2800" dirty="0">
              <a:latin typeface="Calibri" panose="020F0502020204030204" pitchFamily="34" charset="0"/>
              <a:ea typeface="宋体" panose="02010600030101010101" pitchFamily="2" charset="-122"/>
            </a:endParaRPr>
          </a:p>
          <a:p>
            <a:pPr>
              <a:lnSpc>
                <a:spcPct val="21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利用Sqoop </a:t>
            </a:r>
            <a:r>
              <a:rPr lang="en-US" sz="2800" dirty="0">
                <a:latin typeface="Calibri" panose="020F0502020204030204" pitchFamily="34" charset="0"/>
                <a:ea typeface="宋体" panose="02010600030101010101" pitchFamily="2" charset="-122"/>
              </a:rPr>
              <a:t>ex</a:t>
            </a:r>
            <a:r>
              <a:rPr sz="2800" dirty="0">
                <a:latin typeface="Calibri" panose="020F0502020204030204" pitchFamily="34" charset="0"/>
                <a:ea typeface="宋体" panose="02010600030101010101" pitchFamily="2" charset="-122"/>
              </a:rPr>
              <a:t>port工具，将数据从分布式文件系统HDFS中，导出到传统关系型数据库的数据表</a:t>
            </a:r>
            <a:r>
              <a:rPr lang="zh-CN" sz="2800" dirty="0">
                <a:latin typeface="Calibri" panose="020F0502020204030204" pitchFamily="34" charset="0"/>
                <a:ea typeface="宋体" panose="02010600030101010101" pitchFamily="2" charset="-122"/>
              </a:rPr>
              <a:t>。</a:t>
            </a:r>
            <a:endParaRPr lang="zh-CN"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0" name="TextBox 1"/>
          <p:cNvSpPr txBox="1"/>
          <p:nvPr/>
        </p:nvSpPr>
        <p:spPr>
          <a:xfrm>
            <a:off x="855980" y="1066800"/>
            <a:ext cx="4938395" cy="645160"/>
          </a:xfrm>
          <a:prstGeom prst="rect">
            <a:avLst/>
          </a:prstGeom>
          <a:noFill/>
          <a:ln w="9525">
            <a:noFill/>
          </a:ln>
        </p:spPr>
        <p:txBody>
          <a:bodyPr wrap="square" anchor="t" anchorCtr="0">
            <a:spAutoFit/>
          </a:bodyPr>
          <a:lstStyle/>
          <a:p>
            <a:r>
              <a:rPr sz="3600" b="1" dirty="0">
                <a:latin typeface="Calibri" panose="020F0502020204030204" pitchFamily="34" charset="0"/>
                <a:ea typeface="宋体" panose="02010600030101010101" pitchFamily="2" charset="-122"/>
              </a:rPr>
              <a:t>4.4 ETL 数据迁移技术</a:t>
            </a:r>
            <a:endParaRPr sz="3600" b="1" dirty="0">
              <a:latin typeface="Calibri" panose="020F0502020204030204" pitchFamily="34" charset="0"/>
              <a:ea typeface="宋体" panose="02010600030101010101" pitchFamily="2" charset="-122"/>
            </a:endParaRPr>
          </a:p>
        </p:txBody>
      </p:sp>
      <p:sp>
        <p:nvSpPr>
          <p:cNvPr id="137221" name="TextBox 2"/>
          <p:cNvSpPr txBox="1"/>
          <p:nvPr/>
        </p:nvSpPr>
        <p:spPr>
          <a:xfrm>
            <a:off x="911860" y="1557020"/>
            <a:ext cx="10546715" cy="4865370"/>
          </a:xfrm>
          <a:prstGeom prst="rect">
            <a:avLst/>
          </a:prstGeom>
          <a:noFill/>
          <a:ln w="9525">
            <a:noFill/>
          </a:ln>
        </p:spPr>
        <p:txBody>
          <a:bodyPr wrap="square" anchor="t" anchorCtr="0">
            <a:spAutoFit/>
          </a:bodyPr>
          <a:lstStyle/>
          <a:p>
            <a:pPr>
              <a:lnSpc>
                <a:spcPct val="130000"/>
              </a:lnSpc>
              <a:buClrTx/>
              <a:buFontTx/>
            </a:pPr>
            <a:r>
              <a:rPr lang="en-US" sz="3200" dirty="0">
                <a:latin typeface="Calibri" panose="020F0502020204030204" pitchFamily="34" charset="0"/>
                <a:ea typeface="宋体" panose="02010600030101010101" pitchFamily="2" charset="-122"/>
              </a:rPr>
              <a:t>4.4.1 ETL概述</a:t>
            </a:r>
            <a:r>
              <a:rPr lang="en-US" sz="2800" dirty="0">
                <a:latin typeface="Calibri" panose="020F0502020204030204" pitchFamily="34" charset="0"/>
                <a:ea typeface="宋体" panose="02010600030101010101" pitchFamily="2" charset="-122"/>
              </a:rPr>
              <a:t>    </a:t>
            </a:r>
            <a:endParaRPr lang="en-US" sz="2800"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ETL是三个英文单词（Extract、Transform、Load）的缩写，分别表示对数据的三种处理方法，即抽取、转换、加载。</a:t>
            </a:r>
            <a:endParaRPr lang="en-US"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这三种方法（步骤）连接起来，可以实现将数据源端的数据，经过一系列处理后，再传送到目的端的过程。</a:t>
            </a:r>
            <a:endParaRPr sz="2800" dirty="0">
              <a:latin typeface="Calibri" panose="020F0502020204030204" pitchFamily="34" charset="0"/>
              <a:ea typeface="宋体" panose="02010600030101010101" pitchFamily="2" charset="-122"/>
            </a:endParaRPr>
          </a:p>
          <a:p>
            <a:pPr>
              <a:lnSpc>
                <a:spcPct val="120000"/>
              </a:lnSpc>
              <a:buClrTx/>
              <a:buFontTx/>
            </a:pPr>
            <a:r>
              <a:rPr sz="2800"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该过程是构建数据仓库的基本流程，首先，用户从数据源中抽取出所需的数据，然后，经过一系列的数据类型、存储模型以及数据预处理（数据清洗、数据规约、数据集成等）等转换，最后，按照已定义的数据仓库模型，将转换后数据加载到数据仓库中去。</a:t>
            </a:r>
            <a:endParaRPr lang="zh-CN" altLang="en-US"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1138555"/>
            <a:ext cx="10546715" cy="5209540"/>
          </a:xfrm>
          <a:prstGeom prst="rect">
            <a:avLst/>
          </a:prstGeom>
          <a:noFill/>
          <a:ln w="9525">
            <a:noFill/>
          </a:ln>
        </p:spPr>
        <p:txBody>
          <a:bodyPr wrap="square" anchor="t" anchorCtr="0">
            <a:spAutoFit/>
          </a:bodyPr>
          <a:lstStyle/>
          <a:p>
            <a:pPr>
              <a:lnSpc>
                <a:spcPct val="130000"/>
              </a:lnSpc>
              <a:buClrTx/>
              <a:buFontTx/>
            </a:pPr>
            <a:r>
              <a:rPr lang="en-US" sz="3200" dirty="0">
                <a:latin typeface="Calibri" panose="020F0502020204030204" pitchFamily="34" charset="0"/>
                <a:ea typeface="宋体" panose="02010600030101010101" pitchFamily="2" charset="-122"/>
              </a:rPr>
              <a:t>4.4.1 ETL概述</a:t>
            </a:r>
            <a:r>
              <a:rPr lang="en-US" sz="2800" dirty="0">
                <a:latin typeface="Calibri" panose="020F0502020204030204" pitchFamily="34" charset="0"/>
                <a:ea typeface="宋体" panose="02010600030101010101" pitchFamily="2" charset="-122"/>
              </a:rPr>
              <a:t>    </a:t>
            </a:r>
            <a:endParaRPr lang="en-US" sz="2800" dirty="0">
              <a:latin typeface="Calibri" panose="020F0502020204030204" pitchFamily="34" charset="0"/>
              <a:ea typeface="宋体" panose="02010600030101010101" pitchFamily="2" charset="-122"/>
            </a:endParaRPr>
          </a:p>
          <a:p>
            <a:pPr>
              <a:lnSpc>
                <a:spcPct val="13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简单来说，ETL（提取，转换，加载）是将数据从一个或多个源复制到目标系统的一般过程，而目标系统中存储的数据与源系统之间可能存在很多不同，如，数据类型、数据模型以及是否采用分布式等。</a:t>
            </a:r>
            <a:endParaRPr lang="en-US" sz="2800" dirty="0">
              <a:latin typeface="Calibri" panose="020F0502020204030204" pitchFamily="34" charset="0"/>
              <a:ea typeface="宋体" panose="02010600030101010101" pitchFamily="2" charset="-122"/>
            </a:endParaRPr>
          </a:p>
          <a:p>
            <a:pPr>
              <a:lnSpc>
                <a:spcPct val="130000"/>
              </a:lnSpc>
              <a:buClrTx/>
              <a:buFontTx/>
            </a:pPr>
            <a:r>
              <a:rPr lang="en-US"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同时，这也是一个典型的流水线过程，每一步都通过不同的组件完成，且都需要一定处理时间。因此，通常并行流水线的执行这三个阶段，在提取数据的同时，对已接收的数据执行转换过程，并对已完成转换的数据执行加载过程。</a:t>
            </a:r>
            <a:endParaRPr lang="zh-CN" alt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0" name="TextBox 1"/>
          <p:cNvSpPr txBox="1"/>
          <p:nvPr/>
        </p:nvSpPr>
        <p:spPr>
          <a:xfrm>
            <a:off x="855663" y="1066800"/>
            <a:ext cx="4537075" cy="645160"/>
          </a:xfrm>
          <a:prstGeom prst="rect">
            <a:avLst/>
          </a:prstGeom>
          <a:noFill/>
          <a:ln w="9525">
            <a:noFill/>
          </a:ln>
        </p:spPr>
        <p:txBody>
          <a:bodyPr anchor="t" anchorCtr="0">
            <a:spAutoFit/>
          </a:bodyPr>
          <a:lstStyle/>
          <a:p>
            <a:r>
              <a:rPr sz="3600" b="1" dirty="0">
                <a:latin typeface="Calibri" panose="020F0502020204030204" pitchFamily="34" charset="0"/>
                <a:ea typeface="宋体" panose="02010600030101010101" pitchFamily="2" charset="-122"/>
              </a:rPr>
              <a:t>4.1 数据迁移基础</a:t>
            </a:r>
            <a:endParaRPr sz="3600" b="1" dirty="0">
              <a:latin typeface="Calibri" panose="020F0502020204030204" pitchFamily="34" charset="0"/>
              <a:ea typeface="宋体" panose="02010600030101010101" pitchFamily="2" charset="-122"/>
            </a:endParaRPr>
          </a:p>
        </p:txBody>
      </p:sp>
      <p:sp>
        <p:nvSpPr>
          <p:cNvPr id="137221" name="TextBox 2"/>
          <p:cNvSpPr txBox="1"/>
          <p:nvPr/>
        </p:nvSpPr>
        <p:spPr>
          <a:xfrm>
            <a:off x="911860" y="1628775"/>
            <a:ext cx="9818370" cy="4939030"/>
          </a:xfrm>
          <a:prstGeom prst="rect">
            <a:avLst/>
          </a:prstGeom>
          <a:noFill/>
          <a:ln w="9525">
            <a:noFill/>
          </a:ln>
        </p:spPr>
        <p:txBody>
          <a:bodyPr wrap="square" anchor="t" anchorCtr="0">
            <a:spAutoFit/>
          </a:bodyPr>
          <a:lstStyle/>
          <a:p>
            <a:pPr>
              <a:lnSpc>
                <a:spcPct val="125000"/>
              </a:lnSpc>
              <a:buClrTx/>
              <a:buFontTx/>
            </a:pPr>
            <a:r>
              <a:rPr 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数据迁移是对数据进行选择、准备、提取、和转换，并将其从</a:t>
            </a:r>
            <a:r>
              <a:rPr sz="2800" dirty="0">
                <a:solidFill>
                  <a:srgbClr val="FF0000"/>
                </a:solidFill>
                <a:latin typeface="Calibri" panose="020F0502020204030204" pitchFamily="34" charset="0"/>
                <a:ea typeface="宋体" panose="02010600030101010101" pitchFamily="2" charset="-122"/>
              </a:rPr>
              <a:t>一个计算机存储系统传输到另一个计算机存储系统</a:t>
            </a:r>
            <a:r>
              <a:rPr sz="2800" dirty="0">
                <a:latin typeface="Calibri" panose="020F0502020204030204" pitchFamily="34" charset="0"/>
                <a:ea typeface="宋体" panose="02010600030101010101" pitchFamily="2" charset="-122"/>
              </a:rPr>
              <a:t>的过程。</a:t>
            </a:r>
            <a:endParaRPr sz="2800" dirty="0">
              <a:latin typeface="Calibri" panose="020F0502020204030204" pitchFamily="34" charset="0"/>
              <a:ea typeface="宋体" panose="02010600030101010101" pitchFamily="2" charset="-122"/>
            </a:endParaRPr>
          </a:p>
          <a:p>
            <a:pPr>
              <a:lnSpc>
                <a:spcPct val="125000"/>
              </a:lnSpc>
              <a:buClrTx/>
              <a:buFontTx/>
            </a:pPr>
            <a:r>
              <a:rPr sz="2800"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在迁移数据时，数据</a:t>
            </a:r>
            <a:r>
              <a:rPr sz="2800" dirty="0">
                <a:solidFill>
                  <a:srgbClr val="FF0000"/>
                </a:solidFill>
                <a:latin typeface="Calibri" panose="020F0502020204030204" pitchFamily="34" charset="0"/>
                <a:ea typeface="宋体" panose="02010600030101010101" pitchFamily="2" charset="-122"/>
              </a:rPr>
              <a:t>完整性验证</a:t>
            </a:r>
            <a:r>
              <a:rPr sz="2800" dirty="0">
                <a:latin typeface="Calibri" panose="020F0502020204030204" pitchFamily="34" charset="0"/>
                <a:ea typeface="宋体" panose="02010600030101010101" pitchFamily="2" charset="-122"/>
              </a:rPr>
              <a:t>和遗</a:t>
            </a:r>
            <a:r>
              <a:rPr sz="2800" dirty="0">
                <a:solidFill>
                  <a:srgbClr val="FF0000"/>
                </a:solidFill>
                <a:latin typeface="Calibri" panose="020F0502020204030204" pitchFamily="34" charset="0"/>
                <a:ea typeface="宋体" panose="02010600030101010101" pitchFamily="2" charset="-122"/>
              </a:rPr>
              <a:t>留数据的退役</a:t>
            </a:r>
            <a:r>
              <a:rPr sz="2800" dirty="0">
                <a:latin typeface="Calibri" panose="020F0502020204030204" pitchFamily="34" charset="0"/>
                <a:ea typeface="宋体" panose="02010600030101010101" pitchFamily="2" charset="-122"/>
              </a:rPr>
              <a:t>也被视为整个数据迁移过程的一部分。</a:t>
            </a:r>
            <a:endParaRPr sz="2800" dirty="0">
              <a:latin typeface="Calibri" panose="020F0502020204030204" pitchFamily="34" charset="0"/>
              <a:ea typeface="宋体" panose="02010600030101010101" pitchFamily="2" charset="-122"/>
            </a:endParaRPr>
          </a:p>
          <a:p>
            <a:pPr>
              <a:lnSpc>
                <a:spcPct val="125000"/>
              </a:lnSpc>
              <a:buClrTx/>
              <a:buFontTx/>
            </a:pPr>
            <a:r>
              <a:rPr sz="2800"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数据迁移是任何</a:t>
            </a:r>
            <a:r>
              <a:rPr sz="2800" dirty="0">
                <a:solidFill>
                  <a:srgbClr val="FF0000"/>
                </a:solidFill>
                <a:latin typeface="Calibri" panose="020F0502020204030204" pitchFamily="34" charset="0"/>
                <a:ea typeface="宋体" panose="02010600030101010101" pitchFamily="2" charset="-122"/>
              </a:rPr>
              <a:t>系统实施升级或整合</a:t>
            </a:r>
            <a:r>
              <a:rPr sz="2800" dirty="0">
                <a:latin typeface="Calibri" panose="020F0502020204030204" pitchFamily="34" charset="0"/>
                <a:ea typeface="宋体" panose="02010600030101010101" pitchFamily="2" charset="-122"/>
              </a:rPr>
              <a:t>的关键考虑因素。在企业中，数据迁移的原因通常涉及多种，包括服务器或存储设备更换，维护或升级，应用程序迁移，网站整合，灾难恢复和数据中心迁移等等。而企业通常期望数据迁移过程能以尽可能自动化的方式执行，以</a:t>
            </a:r>
            <a:r>
              <a:rPr lang="zh-CN" sz="2800" dirty="0">
                <a:latin typeface="Calibri" panose="020F0502020204030204" pitchFamily="34" charset="0"/>
                <a:ea typeface="宋体" panose="02010600030101010101" pitchFamily="2" charset="-122"/>
              </a:rPr>
              <a:t>便</a:t>
            </a:r>
            <a:r>
              <a:rPr sz="2800" dirty="0">
                <a:latin typeface="Calibri" panose="020F0502020204030204" pitchFamily="34" charset="0"/>
                <a:ea typeface="宋体" panose="02010600030101010101" pitchFamily="2" charset="-122"/>
              </a:rPr>
              <a:t>从</a:t>
            </a:r>
            <a:r>
              <a:rPr lang="zh-CN" sz="2800" dirty="0">
                <a:latin typeface="Calibri" panose="020F0502020204030204" pitchFamily="34" charset="0"/>
                <a:ea typeface="宋体" panose="02010600030101010101" pitchFamily="2" charset="-122"/>
              </a:rPr>
              <a:t>烦琐</a:t>
            </a:r>
            <a:r>
              <a:rPr sz="2800" dirty="0">
                <a:latin typeface="Calibri" panose="020F0502020204030204" pitchFamily="34" charset="0"/>
                <a:ea typeface="宋体" panose="02010600030101010101" pitchFamily="2" charset="-122"/>
              </a:rPr>
              <a:t>的任务中释放人力资源。</a:t>
            </a:r>
            <a:endParaRPr dirty="0">
              <a:latin typeface="Calibri" panose="020F0502020204030204" pitchFamily="34" charset="0"/>
              <a:ea typeface="宋体" panose="02010600030101010101" pitchFamily="2" charset="-122"/>
            </a:endParaRPr>
          </a:p>
        </p:txBody>
      </p:sp>
      <p:sp>
        <p:nvSpPr>
          <p:cNvPr id="133136" name="TextBox 1"/>
          <p:cNvSpPr txBox="1"/>
          <p:nvPr/>
        </p:nvSpPr>
        <p:spPr>
          <a:xfrm>
            <a:off x="551815" y="260985"/>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722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83615" y="1138555"/>
            <a:ext cx="10546715" cy="5249545"/>
          </a:xfrm>
          <a:prstGeom prst="rect">
            <a:avLst/>
          </a:prstGeom>
          <a:noFill/>
          <a:ln w="9525">
            <a:noFill/>
          </a:ln>
        </p:spPr>
        <p:txBody>
          <a:bodyPr wrap="square" anchor="t" anchorCtr="0">
            <a:spAutoFit/>
          </a:bodyPr>
          <a:lstStyle/>
          <a:p>
            <a:pPr>
              <a:lnSpc>
                <a:spcPct val="130000"/>
              </a:lnSpc>
              <a:buClrTx/>
              <a:buFontTx/>
            </a:pPr>
            <a:r>
              <a:rPr lang="en-US" sz="3200" dirty="0">
                <a:latin typeface="Calibri" panose="020F0502020204030204" pitchFamily="34" charset="0"/>
                <a:ea typeface="宋体" panose="02010600030101010101" pitchFamily="2" charset="-122"/>
              </a:rPr>
              <a:t>4.4.1 ETL概述</a:t>
            </a:r>
            <a:r>
              <a:rPr lang="en-US" sz="2800" dirty="0">
                <a:latin typeface="Calibri" panose="020F0502020204030204" pitchFamily="34" charset="0"/>
                <a:ea typeface="宋体" panose="02010600030101010101" pitchFamily="2" charset="-122"/>
              </a:rPr>
              <a:t>    </a:t>
            </a:r>
            <a:endParaRPr lang="en-US" sz="2800" dirty="0">
              <a:latin typeface="Calibri" panose="020F0502020204030204" pitchFamily="34" charset="0"/>
              <a:ea typeface="宋体" panose="02010600030101010101" pitchFamily="2" charset="-122"/>
            </a:endParaRPr>
          </a:p>
          <a:p>
            <a:pPr>
              <a:lnSpc>
                <a:spcPct val="130000"/>
              </a:lnSpc>
              <a:buClrTx/>
              <a:buFontTx/>
            </a:pPr>
            <a:r>
              <a:rPr lang="en-US" dirty="0">
                <a:latin typeface="Calibri" panose="020F0502020204030204" pitchFamily="34" charset="0"/>
                <a:ea typeface="宋体" panose="02010600030101010101" pitchFamily="2" charset="-122"/>
              </a:rPr>
              <a:t>    </a:t>
            </a:r>
            <a:r>
              <a:rPr lang="en-US" sz="3000" dirty="0">
                <a:latin typeface="Calibri" panose="020F0502020204030204" pitchFamily="34" charset="0"/>
                <a:ea typeface="宋体" panose="02010600030101010101" pitchFamily="2" charset="-122"/>
              </a:rPr>
              <a:t> </a:t>
            </a:r>
            <a:r>
              <a:rPr sz="3000" b="1" dirty="0">
                <a:latin typeface="Calibri" panose="020F0502020204030204" pitchFamily="34" charset="0"/>
                <a:ea typeface="宋体" panose="02010600030101010101" pitchFamily="2" charset="-122"/>
              </a:rPr>
              <a:t>1.数据抽取</a:t>
            </a:r>
            <a:endParaRPr sz="3000" dirty="0">
              <a:latin typeface="Calibri" panose="020F0502020204030204" pitchFamily="34" charset="0"/>
              <a:ea typeface="宋体" panose="02010600030101010101" pitchFamily="2" charset="-122"/>
            </a:endParaRPr>
          </a:p>
          <a:p>
            <a:pPr>
              <a:lnSpc>
                <a:spcPct val="130000"/>
              </a:lnSpc>
              <a:buClrTx/>
              <a:buFontTx/>
            </a:pPr>
            <a:r>
              <a:rPr 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ETL的第一步是数据抽取，首先，需要确定从哪些源系统（可能是同构的也可能是异构的）进行数据抽取；</a:t>
            </a:r>
            <a:endParaRPr sz="2800" dirty="0">
              <a:latin typeface="Calibri" panose="020F0502020204030204" pitchFamily="34" charset="0"/>
              <a:ea typeface="宋体" panose="02010600030101010101" pitchFamily="2" charset="-122"/>
            </a:endParaRPr>
          </a:p>
          <a:p>
            <a:pPr>
              <a:lnSpc>
                <a:spcPct val="130000"/>
              </a:lnSpc>
              <a:buClrTx/>
              <a:buFontTx/>
            </a:pPr>
            <a:r>
              <a:rPr sz="2800"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然后，定义数据接口，对每个源文件及系统的每个字段进行详细说明；</a:t>
            </a:r>
            <a:endParaRPr sz="2800" dirty="0">
              <a:latin typeface="Calibri" panose="020F0502020204030204" pitchFamily="34" charset="0"/>
              <a:ea typeface="宋体" panose="02010600030101010101" pitchFamily="2" charset="-122"/>
            </a:endParaRPr>
          </a:p>
          <a:p>
            <a:pPr>
              <a:lnSpc>
                <a:spcPct val="130000"/>
              </a:lnSpc>
              <a:buClrTx/>
              <a:buFontTx/>
            </a:pPr>
            <a:r>
              <a:rPr sz="2800"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最后，确定数据抽取的方法：是主动抽取还是由源系统推送、是增量抽取还是全量抽取、是按照每日抽取还是按照每月抽取等。抽去的结果可以直接进行数据转换，也可以存入临时中间存储系统中。</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83615" y="1052830"/>
            <a:ext cx="10546715" cy="5419725"/>
          </a:xfrm>
          <a:prstGeom prst="rect">
            <a:avLst/>
          </a:prstGeom>
          <a:noFill/>
          <a:ln w="9525">
            <a:noFill/>
          </a:ln>
        </p:spPr>
        <p:txBody>
          <a:bodyPr wrap="square" anchor="t" anchorCtr="0">
            <a:spAutoFit/>
          </a:bodyPr>
          <a:lstStyle/>
          <a:p>
            <a:pPr>
              <a:lnSpc>
                <a:spcPct val="130000"/>
              </a:lnSpc>
              <a:buClrTx/>
              <a:buFontTx/>
            </a:pPr>
            <a:r>
              <a:rPr lang="en-US" sz="3200" dirty="0">
                <a:latin typeface="Calibri" panose="020F0502020204030204" pitchFamily="34" charset="0"/>
                <a:ea typeface="宋体" panose="02010600030101010101" pitchFamily="2" charset="-122"/>
              </a:rPr>
              <a:t>4.4.1 ETL概述</a:t>
            </a:r>
            <a:r>
              <a:rPr lang="en-US" sz="2800" dirty="0">
                <a:latin typeface="Calibri" panose="020F0502020204030204" pitchFamily="34" charset="0"/>
                <a:ea typeface="宋体" panose="02010600030101010101" pitchFamily="2" charset="-122"/>
              </a:rPr>
              <a:t>    </a:t>
            </a:r>
            <a:endParaRPr lang="en-US" sz="2800"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sz="3000" b="1" dirty="0">
                <a:latin typeface="Calibri" panose="020F0502020204030204" pitchFamily="34" charset="0"/>
                <a:ea typeface="宋体" panose="02010600030101010101" pitchFamily="2" charset="-122"/>
              </a:rPr>
              <a:t>2.数据转换</a:t>
            </a:r>
            <a:endParaRPr sz="3000" b="1"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按照目标系统的要求，对抽取的数据进行数据模型、类型的转换，并对一些数据质量问题，如不完整数据、错误数据、重复数据进行处理等。</a:t>
            </a:r>
            <a:endParaRPr b="1" dirty="0">
              <a:latin typeface="Calibri" panose="020F0502020204030204" pitchFamily="34" charset="0"/>
              <a:ea typeface="宋体" panose="02010600030101010101" pitchFamily="2" charset="-122"/>
            </a:endParaRPr>
          </a:p>
          <a:p>
            <a:pPr>
              <a:lnSpc>
                <a:spcPct val="120000"/>
              </a:lnSpc>
              <a:buClrTx/>
              <a:buFontTx/>
            </a:pPr>
            <a:r>
              <a:rPr sz="2800" b="1" dirty="0">
                <a:latin typeface="Calibri" panose="020F0502020204030204" pitchFamily="34" charset="0"/>
                <a:ea typeface="宋体" panose="02010600030101010101" pitchFamily="2" charset="-122"/>
              </a:rPr>
              <a:t>（1）空值处理</a:t>
            </a:r>
            <a:endParaRPr sz="2800" b="1"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首先判断、发现哪些字段存在空值数据，并根据该字段的定义、约束以及空值的多少，选择适当的处理方法，如简单的替换或填充，或调用专门的空值处理模块，或对这些含空值的对象进行分割处理，加载到不同的目标库。</a:t>
            </a:r>
            <a:endParaRPr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840019" y="981075"/>
            <a:ext cx="10872755" cy="5655310"/>
          </a:xfrm>
          <a:prstGeom prst="rect">
            <a:avLst/>
          </a:prstGeom>
          <a:noFill/>
          <a:ln w="9525">
            <a:noFill/>
          </a:ln>
        </p:spPr>
        <p:txBody>
          <a:bodyPr wrap="square" anchor="t" anchorCtr="0">
            <a:spAutoFit/>
          </a:bodyPr>
          <a:lstStyle/>
          <a:p>
            <a:pPr>
              <a:lnSpc>
                <a:spcPct val="160000"/>
              </a:lnSpc>
              <a:buClrTx/>
              <a:buFontTx/>
            </a:pPr>
            <a:r>
              <a:rPr lang="en-US" sz="2800" b="1" dirty="0">
                <a:sym typeface="+mn-ea"/>
              </a:rPr>
              <a:t>    </a:t>
            </a:r>
            <a:r>
              <a:rPr sz="3000" b="1" dirty="0">
                <a:sym typeface="+mn-ea"/>
              </a:rPr>
              <a:t>2.数据转换</a:t>
            </a:r>
            <a:r>
              <a:rPr lang="en-US" sz="2800" dirty="0">
                <a:latin typeface="Calibri" panose="020F0502020204030204" pitchFamily="34" charset="0"/>
                <a:ea typeface="宋体" panose="02010600030101010101" pitchFamily="2" charset="-122"/>
              </a:rPr>
              <a:t>    </a:t>
            </a:r>
            <a:endParaRPr lang="en-US" sz="2800" dirty="0">
              <a:latin typeface="Calibri" panose="020F0502020204030204" pitchFamily="34" charset="0"/>
              <a:ea typeface="宋体" panose="02010600030101010101" pitchFamily="2" charset="-122"/>
            </a:endParaRPr>
          </a:p>
          <a:p>
            <a:pPr>
              <a:lnSpc>
                <a:spcPct val="160000"/>
              </a:lnSpc>
              <a:buClrTx/>
              <a:buFontTx/>
            </a:pPr>
            <a:r>
              <a:rPr lang="en-US" sz="2800" dirty="0">
                <a:latin typeface="Calibri" panose="020F0502020204030204" pitchFamily="34" charset="0"/>
                <a:ea typeface="宋体" panose="02010600030101010101" pitchFamily="2" charset="-122"/>
              </a:rPr>
              <a:t>  </a:t>
            </a:r>
            <a:r>
              <a:rPr sz="2800" b="1" dirty="0">
                <a:sym typeface="+mn-ea"/>
              </a:rPr>
              <a:t>（2）数据标准化</a:t>
            </a:r>
            <a:endParaRPr sz="2800" b="1" dirty="0">
              <a:latin typeface="Calibri" panose="020F0502020204030204" pitchFamily="34" charset="0"/>
              <a:ea typeface="宋体" panose="02010600030101010101" pitchFamily="2" charset="-122"/>
            </a:endParaRPr>
          </a:p>
          <a:p>
            <a:pPr>
              <a:lnSpc>
                <a:spcPct val="160000"/>
              </a:lnSpc>
              <a:buClrTx/>
              <a:buFontTx/>
            </a:pPr>
            <a:r>
              <a:rPr lang="en-US" sz="2800" dirty="0">
                <a:sym typeface="+mn-ea"/>
              </a:rPr>
              <a:t>    </a:t>
            </a:r>
            <a:r>
              <a:rPr sz="2800" dirty="0">
                <a:sym typeface="+mn-ea"/>
              </a:rPr>
              <a:t>按照目标库的模型和类型定义，对抽取的数据进行统一元数据、统一标准字段、统一字段类型的一系列的标准化处理。</a:t>
            </a:r>
            <a:endParaRPr sz="2800" dirty="0">
              <a:latin typeface="Calibri" panose="020F0502020204030204" pitchFamily="34" charset="0"/>
              <a:ea typeface="宋体" panose="02010600030101010101" pitchFamily="2" charset="-122"/>
            </a:endParaRPr>
          </a:p>
          <a:p>
            <a:pPr>
              <a:lnSpc>
                <a:spcPct val="160000"/>
              </a:lnSpc>
              <a:buClrTx/>
              <a:buFontTx/>
            </a:pP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（3）数据拆分</a:t>
            </a:r>
            <a:endParaRPr sz="2800" b="1" dirty="0">
              <a:latin typeface="Calibri" panose="020F0502020204030204" pitchFamily="34" charset="0"/>
              <a:ea typeface="宋体" panose="02010600030101010101" pitchFamily="2" charset="-122"/>
            </a:endParaRPr>
          </a:p>
          <a:p>
            <a:pPr>
              <a:lnSpc>
                <a:spcPct val="16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依据对目标库的定义和业务需求，对源数据集中的某些属性（字段）进行拆分或合并处理，如居民的身份证号，可以拆分出地区、出生日期、性别等信息。</a:t>
            </a:r>
            <a:endParaRPr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767629" y="1124585"/>
            <a:ext cx="10872755" cy="5307965"/>
          </a:xfrm>
          <a:prstGeom prst="rect">
            <a:avLst/>
          </a:prstGeom>
          <a:noFill/>
          <a:ln w="9525">
            <a:noFill/>
          </a:ln>
        </p:spPr>
        <p:txBody>
          <a:bodyPr wrap="square" anchor="t" anchorCtr="0">
            <a:spAutoFit/>
          </a:bodyPr>
          <a:lstStyle/>
          <a:p>
            <a:pPr>
              <a:lnSpc>
                <a:spcPct val="150000"/>
              </a:lnSpc>
              <a:buClrTx/>
              <a:buFontTx/>
            </a:pPr>
            <a:r>
              <a:rPr sz="3000" b="1" dirty="0">
                <a:sym typeface="+mn-ea"/>
              </a:rPr>
              <a:t>2.数据转换</a:t>
            </a:r>
            <a:endParaRPr lang="en-US" sz="3000" b="1" dirty="0">
              <a:latin typeface="Calibri" panose="020F0502020204030204" pitchFamily="34" charset="0"/>
              <a:ea typeface="宋体" panose="02010600030101010101" pitchFamily="2" charset="-122"/>
            </a:endParaRPr>
          </a:p>
          <a:p>
            <a:pPr>
              <a:lnSpc>
                <a:spcPct val="150000"/>
              </a:lnSpc>
              <a:buClrTx/>
              <a:buFontTx/>
            </a:pPr>
            <a:r>
              <a:rPr lang="en-US"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（4）数据验证及替换</a:t>
            </a:r>
            <a:endParaRPr sz="2800" b="1" dirty="0">
              <a:latin typeface="Calibri" panose="020F0502020204030204" pitchFamily="34" charset="0"/>
              <a:ea typeface="宋体" panose="02010600030101010101" pitchFamily="2" charset="-122"/>
            </a:endParaRPr>
          </a:p>
          <a:p>
            <a:pPr>
              <a:lnSpc>
                <a:spcPct val="15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根据时间（时间戳）规则、业务规则、自定义规则等，对抽取的数据进行验证，若发现有无效数据、缺失数据，可以进行修订、替换处理。</a:t>
            </a:r>
            <a:endParaRPr sz="2800" b="1" dirty="0">
              <a:latin typeface="Calibri" panose="020F0502020204030204" pitchFamily="34" charset="0"/>
              <a:ea typeface="宋体" panose="02010600030101010101" pitchFamily="2" charset="-122"/>
            </a:endParaRPr>
          </a:p>
          <a:p>
            <a:pPr>
              <a:lnSpc>
                <a:spcPct val="150000"/>
              </a:lnSpc>
              <a:buClrTx/>
              <a:buFontTx/>
            </a:pP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（5）数据关联</a:t>
            </a:r>
            <a:endParaRPr sz="2800" b="1" dirty="0">
              <a:latin typeface="Calibri" panose="020F0502020204030204" pitchFamily="34" charset="0"/>
              <a:ea typeface="宋体" panose="02010600030101010101" pitchFamily="2" charset="-122"/>
            </a:endParaRPr>
          </a:p>
          <a:p>
            <a:pPr>
              <a:lnSpc>
                <a:spcPct val="15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根据已知的关联关系（依赖性）和利用判断相关性的技术获得的新的关联关系，对抽取的数据进行关联性验证，保障数据完整性。</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1557020"/>
            <a:ext cx="10700385" cy="2569210"/>
          </a:xfrm>
          <a:prstGeom prst="rect">
            <a:avLst/>
          </a:prstGeom>
          <a:noFill/>
          <a:ln w="9525">
            <a:noFill/>
          </a:ln>
        </p:spPr>
        <p:txBody>
          <a:bodyPr wrap="square" anchor="t" anchorCtr="0">
            <a:spAutoFit/>
          </a:bodyPr>
          <a:lstStyle/>
          <a:p>
            <a:pPr>
              <a:lnSpc>
                <a:spcPct val="130000"/>
              </a:lnSpc>
              <a:buClrTx/>
              <a:buFontTx/>
            </a:pPr>
            <a:r>
              <a:rPr lang="en-US" sz="2800" dirty="0">
                <a:latin typeface="Calibri" panose="020F0502020204030204" pitchFamily="34" charset="0"/>
                <a:ea typeface="宋体" panose="02010600030101010101" pitchFamily="2" charset="-122"/>
              </a:rPr>
              <a:t>4.4.1 ETL概述    </a:t>
            </a:r>
            <a:endParaRPr lang="en-US" sz="2800" dirty="0">
              <a:latin typeface="Calibri" panose="020F0502020204030204" pitchFamily="34" charset="0"/>
              <a:ea typeface="宋体" panose="02010600030101010101" pitchFamily="2" charset="-122"/>
            </a:endParaRPr>
          </a:p>
          <a:p>
            <a:pPr>
              <a:lnSpc>
                <a:spcPct val="130000"/>
              </a:lnSpc>
              <a:buClrTx/>
              <a:buFontTx/>
            </a:pPr>
            <a:r>
              <a:rPr lang="en-US" dirty="0">
                <a:latin typeface="Calibri" panose="020F0502020204030204" pitchFamily="34" charset="0"/>
                <a:ea typeface="宋体" panose="02010600030101010101" pitchFamily="2" charset="-122"/>
              </a:rPr>
              <a:t>     </a:t>
            </a:r>
            <a:r>
              <a:rPr b="1" dirty="0">
                <a:latin typeface="Calibri" panose="020F0502020204030204" pitchFamily="34" charset="0"/>
                <a:ea typeface="宋体" panose="02010600030101010101" pitchFamily="2" charset="-122"/>
              </a:rPr>
              <a:t>3.数据加载</a:t>
            </a:r>
            <a:endParaRPr b="1" dirty="0">
              <a:latin typeface="Calibri" panose="020F0502020204030204" pitchFamily="34" charset="0"/>
              <a:ea typeface="宋体" panose="02010600030101010101" pitchFamily="2" charset="-122"/>
            </a:endParaRPr>
          </a:p>
          <a:p>
            <a:pPr>
              <a:lnSpc>
                <a:spcPct val="130000"/>
              </a:lnSpc>
              <a:buClrTx/>
              <a:buFontTx/>
            </a:pPr>
            <a:r>
              <a:rPr lang="en-US" b="1" dirty="0">
                <a:latin typeface="Calibri" panose="020F0502020204030204" pitchFamily="34" charset="0"/>
                <a:ea typeface="宋体" panose="02010600030101010101" pitchFamily="2" charset="-122"/>
              </a:rPr>
              <a:t>   </a:t>
            </a:r>
            <a:r>
              <a:rPr lang="en-US" dirty="0">
                <a:latin typeface="Calibri" panose="020F0502020204030204" pitchFamily="34" charset="0"/>
                <a:ea typeface="宋体" panose="02010600030101010101" pitchFamily="2" charset="-122"/>
              </a:rPr>
              <a:t> </a:t>
            </a:r>
            <a:r>
              <a:rPr dirty="0">
                <a:latin typeface="Calibri" panose="020F0502020204030204" pitchFamily="34" charset="0"/>
                <a:ea typeface="宋体" panose="02010600030101010101" pitchFamily="2" charset="-122"/>
              </a:rPr>
              <a:t>采用不同的方式（全量或增量），将存储在中间临时数据集中的数据或经转换处理后的数据加载到目标数据集中。</a:t>
            </a:r>
            <a:endParaRPr dirty="0">
              <a:latin typeface="Calibri" panose="020F0502020204030204" pitchFamily="34" charset="0"/>
              <a:ea typeface="宋体" panose="02010600030101010101" pitchFamily="2" charset="-122"/>
            </a:endParaRPr>
          </a:p>
          <a:p>
            <a:pPr>
              <a:lnSpc>
                <a:spcPct val="130000"/>
              </a:lnSpc>
              <a:buClrTx/>
              <a:buFontTx/>
            </a:pPr>
            <a:r>
              <a:rPr lang="en-US" dirty="0">
                <a:latin typeface="Calibri" panose="020F0502020204030204" pitchFamily="34" charset="0"/>
                <a:ea typeface="宋体" panose="02010600030101010101" pitchFamily="2" charset="-122"/>
              </a:rPr>
              <a:t>    常见的ETL流程如</a:t>
            </a:r>
            <a:r>
              <a:rPr lang="zh-CN" altLang="en-US" dirty="0">
                <a:latin typeface="Calibri" panose="020F0502020204030204" pitchFamily="34" charset="0"/>
                <a:ea typeface="宋体" panose="02010600030101010101" pitchFamily="2" charset="-122"/>
              </a:rPr>
              <a:t>下</a:t>
            </a:r>
            <a:r>
              <a:rPr lang="en-US" dirty="0">
                <a:latin typeface="Calibri" panose="020F0502020204030204" pitchFamily="34" charset="0"/>
                <a:ea typeface="宋体" panose="02010600030101010101" pitchFamily="2" charset="-122"/>
              </a:rPr>
              <a:t>图所示。</a:t>
            </a:r>
            <a:endParaRPr lang="en-US"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pic>
        <p:nvPicPr>
          <p:cNvPr id="2" name="图片 149" descr="图4-8"/>
          <p:cNvPicPr>
            <a:picLocks noChangeAspect="1"/>
          </p:cNvPicPr>
          <p:nvPr>
            <p:custDataLst>
              <p:tags r:id="rId1"/>
            </p:custDataLst>
          </p:nvPr>
        </p:nvPicPr>
        <p:blipFill>
          <a:blip r:embed="rId2"/>
          <a:stretch>
            <a:fillRect/>
          </a:stretch>
        </p:blipFill>
        <p:spPr>
          <a:xfrm>
            <a:off x="917575" y="1484630"/>
            <a:ext cx="10357485" cy="4536440"/>
          </a:xfrm>
          <a:prstGeom prst="rect">
            <a:avLst/>
          </a:prstGeom>
          <a:noFill/>
          <a:ln w="9525">
            <a:noFill/>
          </a:ln>
        </p:spPr>
      </p:pic>
      <p:sp>
        <p:nvSpPr>
          <p:cNvPr id="3" name="文本框 2"/>
          <p:cNvSpPr txBox="1"/>
          <p:nvPr/>
        </p:nvSpPr>
        <p:spPr>
          <a:xfrm>
            <a:off x="6112510" y="5932170"/>
            <a:ext cx="309880" cy="460375"/>
          </a:xfrm>
          <a:prstGeom prst="rect">
            <a:avLst/>
          </a:prstGeom>
          <a:noFill/>
        </p:spPr>
        <p:txBody>
          <a:bodyPr wrap="none" rtlCol="0">
            <a:spAutoFit/>
          </a:bodyPr>
          <a:p>
            <a:endParaRPr lang="zh-CN" altLang="en-US"/>
          </a:p>
        </p:txBody>
      </p:sp>
    </p:spTree>
  </p:cSld>
  <p:clrMapOvr>
    <a:masterClrMapping/>
  </p:clrMapOvr>
  <p:transition spd="slow" advTm="3000">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1138555"/>
            <a:ext cx="10546715" cy="5357495"/>
          </a:xfrm>
          <a:prstGeom prst="rect">
            <a:avLst/>
          </a:prstGeom>
          <a:noFill/>
          <a:ln w="9525">
            <a:noFill/>
          </a:ln>
        </p:spPr>
        <p:txBody>
          <a:bodyPr wrap="square" anchor="t" anchorCtr="0">
            <a:spAutoFit/>
          </a:bodyPr>
          <a:lstStyle/>
          <a:p>
            <a:pPr>
              <a:lnSpc>
                <a:spcPct val="110000"/>
              </a:lnSpc>
              <a:buClrTx/>
              <a:buFontTx/>
            </a:pPr>
            <a:r>
              <a:rPr lang="en-US" sz="3200" dirty="0">
                <a:latin typeface="Calibri" panose="020F0502020204030204" pitchFamily="34" charset="0"/>
                <a:ea typeface="宋体" panose="02010600030101010101" pitchFamily="2" charset="-122"/>
              </a:rPr>
              <a:t>4.4.2 ETL 的实现模式</a:t>
            </a:r>
            <a:endParaRPr lang="en-US" sz="3200" dirty="0">
              <a:latin typeface="Calibri" panose="020F0502020204030204" pitchFamily="34" charset="0"/>
              <a:ea typeface="宋体" panose="02010600030101010101" pitchFamily="2" charset="-122"/>
            </a:endParaRPr>
          </a:p>
          <a:p>
            <a:pPr>
              <a:lnSpc>
                <a:spcPct val="120000"/>
              </a:lnSpc>
              <a:buClrTx/>
              <a:buFontTx/>
            </a:pPr>
            <a:r>
              <a:rPr lang="en-US" sz="3200"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 1.触发器模式</a:t>
            </a:r>
            <a:endParaRPr lang="en-US" sz="32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触发器方式</a:t>
            </a:r>
            <a:r>
              <a:rPr lang="en-US" sz="2800" dirty="0">
                <a:sym typeface="+mn-ea"/>
              </a:rPr>
              <a:t>是</a:t>
            </a:r>
            <a:r>
              <a:rPr lang="en-US" sz="2800" dirty="0">
                <a:latin typeface="Calibri" panose="020F0502020204030204" pitchFamily="34" charset="0"/>
                <a:ea typeface="宋体" panose="02010600030101010101" pitchFamily="2" charset="-122"/>
              </a:rPr>
              <a:t>实现ETL的基本流程，首先，在有抽取要求的源数据表中，针对改变数据的操作（插入、修改、删除）建立相应的触发器。每当有对源表中数据进行修改操作时，将启动触发器，在一个增量日志表中记录该修改操作的信息。</a:t>
            </a:r>
            <a:endParaRPr lang="en-US"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然后，当ETL进行数据抽取时，不是直接在源表中抽取数据（全部或部分）；而是先查阅增量日志表，根据增量日志表记录的信息，从源表中抽取对应的完整记录数据，同时对抽取过的数据要及时被标记或删除。因此，触发器方式是一种增量抽取机制。</a:t>
            </a:r>
            <a:endParaRPr 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1138555"/>
            <a:ext cx="10546715" cy="4523105"/>
          </a:xfrm>
          <a:prstGeom prst="rect">
            <a:avLst/>
          </a:prstGeom>
          <a:noFill/>
          <a:ln w="9525">
            <a:noFill/>
          </a:ln>
        </p:spPr>
        <p:txBody>
          <a:bodyPr wrap="square" anchor="t" anchorCtr="0">
            <a:spAutoFit/>
          </a:bodyPr>
          <a:lstStyle/>
          <a:p>
            <a:pPr>
              <a:lnSpc>
                <a:spcPct val="200000"/>
              </a:lnSpc>
              <a:buClrTx/>
              <a:buFontTx/>
            </a:pPr>
            <a:r>
              <a:rPr lang="en-US" sz="3200"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 触发器模式</a:t>
            </a:r>
            <a:r>
              <a:rPr lang="zh-CN" altLang="en-US" sz="2800" b="1" dirty="0">
                <a:latin typeface="Calibri" panose="020F0502020204030204" pitchFamily="34" charset="0"/>
                <a:ea typeface="宋体" panose="02010600030101010101" pitchFamily="2" charset="-122"/>
              </a:rPr>
              <a:t>的特点：</a:t>
            </a:r>
            <a:endParaRPr lang="en-US" sz="3200" dirty="0">
              <a:latin typeface="Calibri" panose="020F0502020204030204" pitchFamily="34" charset="0"/>
              <a:ea typeface="宋体" panose="02010600030101010101" pitchFamily="2" charset="-122"/>
            </a:endParaRPr>
          </a:p>
          <a:p>
            <a:pPr>
              <a:lnSpc>
                <a:spcPct val="200000"/>
              </a:lnSpc>
              <a:buClrTx/>
              <a:buFontTx/>
            </a:pPr>
            <a:r>
              <a:rPr lang="en-US" sz="2800" dirty="0">
                <a:latin typeface="Calibri" panose="020F0502020204030204" pitchFamily="34" charset="0"/>
                <a:ea typeface="宋体" panose="02010600030101010101" pitchFamily="2" charset="-122"/>
              </a:rPr>
              <a:t>    </a:t>
            </a:r>
            <a:r>
              <a:rPr lang="zh-CN" altLang="en-US" sz="2800" dirty="0"/>
              <a:t>优点：一</a:t>
            </a:r>
            <a:r>
              <a:rPr lang="zh-CN" altLang="zh-CN" sz="2800" kern="100" dirty="0">
                <a:solidFill>
                  <a:srgbClr val="000000"/>
                </a:solidFill>
                <a:effectLst/>
                <a:ea typeface="宋体" panose="02010600030101010101" pitchFamily="2" charset="-122"/>
                <a:cs typeface="宋体" panose="02010600030101010101" pitchFamily="2" charset="-122"/>
              </a:rPr>
              <a:t>是由于采用增量抽取，数据抽取的性能高；二是由于增量日志表的结构统一，</a:t>
            </a:r>
            <a:r>
              <a:rPr lang="en-US" altLang="zh-CN" sz="2800" kern="100" dirty="0">
                <a:solidFill>
                  <a:srgbClr val="000000"/>
                </a:solidFill>
                <a:effectLst/>
                <a:ea typeface="宋体" panose="02010600030101010101" pitchFamily="2" charset="-122"/>
                <a:cs typeface="宋体" panose="02010600030101010101" pitchFamily="2" charset="-122"/>
              </a:rPr>
              <a:t>ETL</a:t>
            </a:r>
            <a:r>
              <a:rPr lang="zh-CN" altLang="zh-CN" sz="2800" kern="100" dirty="0">
                <a:solidFill>
                  <a:srgbClr val="000000"/>
                </a:solidFill>
                <a:effectLst/>
                <a:ea typeface="宋体" panose="02010600030101010101" pitchFamily="2" charset="-122"/>
                <a:cs typeface="宋体" panose="02010600030101010101" pitchFamily="2" charset="-122"/>
              </a:rPr>
              <a:t>加载规则简单，速度快；三是该方式不需要修改目标数据表的结构。，</a:t>
            </a:r>
            <a:endParaRPr lang="en-US" altLang="zh-CN" sz="2800" kern="100" dirty="0">
              <a:solidFill>
                <a:srgbClr val="000000"/>
              </a:solidFill>
              <a:effectLst/>
              <a:ea typeface="宋体" panose="02010600030101010101" pitchFamily="2" charset="-122"/>
              <a:cs typeface="宋体" panose="02010600030101010101" pitchFamily="2" charset="-122"/>
            </a:endParaRPr>
          </a:p>
          <a:p>
            <a:pPr>
              <a:lnSpc>
                <a:spcPct val="200000"/>
              </a:lnSpc>
              <a:buClrTx/>
              <a:buFontTx/>
            </a:pPr>
            <a:r>
              <a:rPr lang="zh-CN" altLang="en-US" sz="2800" kern="100" dirty="0">
                <a:solidFill>
                  <a:srgbClr val="000000"/>
                </a:solidFill>
                <a:latin typeface="Calibri" panose="020F0502020204030204" pitchFamily="34" charset="0"/>
              </a:rPr>
              <a:t>  </a:t>
            </a:r>
            <a:r>
              <a:rPr lang="en-US" altLang="zh-CN" sz="2800" kern="100" dirty="0">
                <a:solidFill>
                  <a:srgbClr val="000000"/>
                </a:solidFill>
                <a:latin typeface="Calibri" panose="020F0502020204030204" pitchFamily="34" charset="0"/>
              </a:rPr>
              <a:t>  </a:t>
            </a:r>
            <a:r>
              <a:rPr lang="zh-CN" altLang="en-US" sz="2800" kern="100" dirty="0">
                <a:solidFill>
                  <a:srgbClr val="000000"/>
                </a:solidFill>
                <a:latin typeface="Calibri" panose="020F0502020204030204" pitchFamily="34" charset="0"/>
              </a:rPr>
              <a:t>缺点：</a:t>
            </a:r>
            <a:r>
              <a:rPr lang="zh-CN" altLang="zh-CN" sz="2800" kern="100" dirty="0">
                <a:solidFill>
                  <a:srgbClr val="000000"/>
                </a:solidFill>
                <a:cs typeface="宋体" panose="02010600030101010101" pitchFamily="2" charset="-122"/>
              </a:rPr>
              <a:t>需要在源数据表上建立触发器</a:t>
            </a:r>
            <a:r>
              <a:rPr lang="zh-CN" altLang="en-US" sz="2800" kern="100" dirty="0">
                <a:solidFill>
                  <a:srgbClr val="000000"/>
                </a:solidFill>
                <a:cs typeface="宋体" panose="02010600030101010101" pitchFamily="2" charset="-122"/>
              </a:rPr>
              <a:t>。</a:t>
            </a:r>
            <a:endParaRPr lang="zh-CN" altLang="en-US" sz="2800" kern="100" dirty="0">
              <a:solidFill>
                <a:srgbClr val="000000"/>
              </a:solidFill>
              <a:latin typeface="Calibri" panose="020F0502020204030204" pitchFamily="34" charset="0"/>
              <a:ea typeface="宋体" panose="02010600030101010101" pitchFamily="2" charset="-122"/>
              <a:cs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840105" y="1052830"/>
            <a:ext cx="10546715" cy="5696585"/>
          </a:xfrm>
          <a:prstGeom prst="rect">
            <a:avLst/>
          </a:prstGeom>
          <a:noFill/>
          <a:ln w="9525">
            <a:noFill/>
          </a:ln>
        </p:spPr>
        <p:txBody>
          <a:bodyPr wrap="square" anchor="t" anchorCtr="0">
            <a:spAutoFit/>
          </a:bodyPr>
          <a:lstStyle/>
          <a:p>
            <a:pPr>
              <a:lnSpc>
                <a:spcPct val="100000"/>
              </a:lnSpc>
              <a:buClrTx/>
              <a:buFontTx/>
            </a:pPr>
            <a:r>
              <a:rPr lang="en-US" sz="3200" dirty="0">
                <a:latin typeface="Calibri" panose="020F0502020204030204" pitchFamily="34" charset="0"/>
                <a:ea typeface="宋体" panose="02010600030101010101" pitchFamily="2" charset="-122"/>
              </a:rPr>
              <a:t>4.4.2 ETL 的实现模式</a:t>
            </a:r>
            <a:endParaRPr lang="en-US" sz="3200" dirty="0">
              <a:latin typeface="Calibri" panose="020F0502020204030204" pitchFamily="34" charset="0"/>
              <a:ea typeface="宋体" panose="02010600030101010101" pitchFamily="2" charset="-122"/>
            </a:endParaRPr>
          </a:p>
          <a:p>
            <a:pPr>
              <a:lnSpc>
                <a:spcPct val="100000"/>
              </a:lnSpc>
              <a:buClrTx/>
              <a:buFontTx/>
            </a:pPr>
            <a:r>
              <a:rPr lang="en-US" sz="2800" dirty="0">
                <a:latin typeface="Calibri" panose="020F0502020204030204" pitchFamily="34" charset="0"/>
                <a:ea typeface="宋体" panose="02010600030101010101" pitchFamily="2" charset="-122"/>
              </a:rPr>
              <a:t>   </a:t>
            </a:r>
            <a:r>
              <a:rPr lang="en-US" sz="3000" b="1" dirty="0">
                <a:latin typeface="Calibri" panose="020F0502020204030204" pitchFamily="34" charset="0"/>
                <a:ea typeface="宋体" panose="02010600030101010101" pitchFamily="2" charset="-122"/>
              </a:rPr>
              <a:t> 2.增量字段</a:t>
            </a:r>
            <a:endParaRPr lang="en-US" b="1"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增量字段方式也是一种增量抽取方式，与触发器方式不同的是，该方式不需要创建触发器，而是在源数据表中增加增量字段，或利用源系统自带的自增长字段（如oracle的序列）。</a:t>
            </a:r>
            <a:endParaRPr lang="en-US"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当源业务系统中数据新增或被修改（包括删除）时，增量字段就会自动产生变化，时间戳字段就会被修改为相应的系统时间，自增长字段就会增加。</a:t>
            </a:r>
            <a:endParaRPr lang="en-US"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每当ETL工具进行增量数据抽取时，只需比对最近一次数据抽取的增量字段值，就能判断出来哪些是新增数据，哪些是修改数据，有针对性地进行抽取，而不必进行全量抽取。</a:t>
            </a:r>
            <a:endParaRPr 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740410" y="981075"/>
            <a:ext cx="10930890" cy="5791835"/>
          </a:xfrm>
          <a:prstGeom prst="rect">
            <a:avLst/>
          </a:prstGeom>
          <a:noFill/>
          <a:ln w="9525">
            <a:noFill/>
          </a:ln>
        </p:spPr>
        <p:txBody>
          <a:bodyPr wrap="square" anchor="t" anchorCtr="0">
            <a:spAutoFit/>
          </a:bodyPr>
          <a:lstStyle/>
          <a:p>
            <a:pPr>
              <a:lnSpc>
                <a:spcPct val="110000"/>
              </a:lnSpc>
              <a:buClrTx/>
              <a:buFontTx/>
            </a:pPr>
            <a:r>
              <a:rPr lang="en-US" sz="3200" dirty="0">
                <a:latin typeface="Calibri" panose="020F0502020204030204" pitchFamily="34" charset="0"/>
                <a:ea typeface="宋体" panose="02010600030101010101" pitchFamily="2" charset="-122"/>
              </a:rPr>
              <a:t>4.4.2 ETL 的实现模式</a:t>
            </a:r>
            <a:endParaRPr lang="en-US" sz="2800"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a:t>
            </a:r>
            <a:r>
              <a:rPr lang="en-US" sz="3000" b="1" dirty="0">
                <a:latin typeface="Calibri" panose="020F0502020204030204" pitchFamily="34" charset="0"/>
                <a:ea typeface="宋体" panose="02010600030101010101" pitchFamily="2" charset="-122"/>
              </a:rPr>
              <a:t>3.全量同步</a:t>
            </a:r>
            <a:endParaRPr lang="en-US" b="1"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全量同步又叫全表删除插入方式，是指ETL工具在每次抽取数据前，先删除目标表中所有记录数据，然后，抽取源数据表的全部数据，经转换后，再加载到目标数据表中。</a:t>
            </a:r>
            <a:r>
              <a:rPr lang="en-US" sz="2800" dirty="0">
                <a:sym typeface="+mn-ea"/>
              </a:rPr>
              <a:t>该方式实际上是一种全量抽取方式。</a:t>
            </a:r>
            <a:endParaRPr lang="en-US"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全量同步方式无论是对源数据系统的数据表，还是对目标任务系统的数据表都不产生影响，业务处理流程不需要修改，所有抽取任务、规则和管理维护都由ETL完成。但是，ETL工具本身的设计和实现较为复杂，数据抽取和加载的效率较低。全表同步方式在对全表数据对比时被动进行的，而触发器和使用时间戳技术的方式采用的是主动通知ETL，相比之下，ETL性能较差。</a:t>
            </a:r>
            <a:endParaRPr 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83615" y="1138555"/>
            <a:ext cx="10546715" cy="5333365"/>
          </a:xfrm>
          <a:prstGeom prst="rect">
            <a:avLst/>
          </a:prstGeom>
          <a:noFill/>
          <a:ln w="9525">
            <a:noFill/>
          </a:ln>
        </p:spPr>
        <p:txBody>
          <a:bodyPr wrap="square" anchor="t" anchorCtr="0">
            <a:spAutoFit/>
          </a:bodyPr>
          <a:lstStyle/>
          <a:p>
            <a:pPr>
              <a:lnSpc>
                <a:spcPct val="120000"/>
              </a:lnSpc>
              <a:buClrTx/>
              <a:buFontTx/>
            </a:pPr>
            <a:r>
              <a:rPr lang="en-US" sz="3200" dirty="0">
                <a:latin typeface="Calibri" panose="020F0502020204030204" pitchFamily="34" charset="0"/>
                <a:ea typeface="宋体" panose="02010600030101010101" pitchFamily="2" charset="-122"/>
              </a:rPr>
              <a:t>4.4.3 ETL 工具</a:t>
            </a:r>
            <a:endParaRPr lang="en-US"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数据来源可以是各种不同的数据库或者文件</a:t>
            </a:r>
            <a:r>
              <a:rPr lang="zh-CN" altLang="en-US" sz="2800" dirty="0">
                <a:latin typeface="Calibri" panose="020F0502020204030204" pitchFamily="34" charset="0"/>
                <a:ea typeface="宋体" panose="02010600030101010101" pitchFamily="2" charset="-122"/>
              </a:rPr>
              <a:t>，</a:t>
            </a:r>
            <a:r>
              <a:rPr lang="en-US" sz="2800" dirty="0">
                <a:latin typeface="Calibri" panose="020F0502020204030204" pitchFamily="34" charset="0"/>
                <a:ea typeface="宋体" panose="02010600030101010101" pitchFamily="2" charset="-122"/>
              </a:rPr>
              <a:t>需要整理成统一的格式后才</a:t>
            </a:r>
            <a:r>
              <a:rPr lang="zh-CN" altLang="en-US" sz="2800" dirty="0">
                <a:latin typeface="Calibri" panose="020F0502020204030204" pitchFamily="34" charset="0"/>
                <a:ea typeface="宋体" panose="02010600030101010101" pitchFamily="2" charset="-122"/>
              </a:rPr>
              <a:t>能</a:t>
            </a:r>
            <a:r>
              <a:rPr lang="en-US" sz="2800" dirty="0">
                <a:latin typeface="Calibri" panose="020F0502020204030204" pitchFamily="34" charset="0"/>
                <a:ea typeface="宋体" panose="02010600030101010101" pitchFamily="2" charset="-122"/>
              </a:rPr>
              <a:t>进行数据处理，</a:t>
            </a:r>
            <a:r>
              <a:rPr lang="en-US" sz="2800" dirty="0">
                <a:sym typeface="+mn-ea"/>
              </a:rPr>
              <a:t>用代码实现</a:t>
            </a:r>
            <a:r>
              <a:rPr lang="en-US" sz="2800" dirty="0">
                <a:latin typeface="Calibri" panose="020F0502020204030204" pitchFamily="34" charset="0"/>
                <a:ea typeface="宋体" panose="02010600030101010101" pitchFamily="2" charset="-122"/>
              </a:rPr>
              <a:t>这一过程显然有些麻烦。另外，在数据库中可以使用存储过程去处理数据，但是处理海量数据的时候存储过程显然比较吃力，而且会占用较多数据库的资源，因此，选择一款适合的ETL工具十分必要。</a:t>
            </a:r>
            <a:endParaRPr lang="en-US"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选择ETL工具主要考虑以下几个因素，对平台的支持程度；抽取和装载的性能是不是较高，且对业务系统的性能影响大不大，侵入性高不高；对数据源的支持程度；是否具有良好的集成性和开放性；数据转换和加工的功能强不强；是否具有管理和调度的功能等。</a:t>
            </a:r>
            <a:endParaRPr 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839788" y="1052830"/>
            <a:ext cx="10009110" cy="5505450"/>
          </a:xfrm>
          <a:prstGeom prst="rect">
            <a:avLst/>
          </a:prstGeom>
          <a:noFill/>
          <a:ln w="9525">
            <a:noFill/>
          </a:ln>
        </p:spPr>
        <p:txBody>
          <a:bodyPr wrap="square" anchor="t" anchorCtr="0">
            <a:spAutoFit/>
          </a:bodyPr>
          <a:lstStyle/>
          <a:p>
            <a:pPr>
              <a:lnSpc>
                <a:spcPct val="140000"/>
              </a:lnSpc>
              <a:buClrTx/>
              <a:buFontTx/>
            </a:pPr>
            <a:r>
              <a:rPr lang="en-US"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4.1.1 </a:t>
            </a:r>
            <a:r>
              <a:rPr sz="3200" dirty="0">
                <a:solidFill>
                  <a:schemeClr val="tx1"/>
                </a:solidFill>
                <a:latin typeface="Calibri" panose="020F0502020204030204" pitchFamily="34" charset="0"/>
                <a:ea typeface="宋体" panose="02010600030101010101" pitchFamily="2" charset="-122"/>
              </a:rPr>
              <a:t>大数据迁移的需求</a:t>
            </a:r>
            <a:endParaRPr dirty="0">
              <a:solidFill>
                <a:srgbClr val="FF0000"/>
              </a:solidFill>
              <a:latin typeface="Calibri" panose="020F0502020204030204" pitchFamily="34" charset="0"/>
              <a:ea typeface="宋体" panose="02010600030101010101" pitchFamily="2" charset="-122"/>
            </a:endParaRPr>
          </a:p>
          <a:p>
            <a:pPr>
              <a:lnSpc>
                <a:spcPct val="120000"/>
              </a:lnSpc>
              <a:buClrTx/>
              <a:buFontTx/>
            </a:pPr>
            <a:r>
              <a:rPr lang="en-US" sz="3200" dirty="0">
                <a:latin typeface="Calibri" panose="020F0502020204030204" pitchFamily="34" charset="0"/>
                <a:ea typeface="宋体" panose="02010600030101010101" pitchFamily="2" charset="-122"/>
              </a:rPr>
              <a:t>  </a:t>
            </a:r>
            <a:r>
              <a:rPr lang="en-US" sz="32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1.新老系统切换需要</a:t>
            </a:r>
            <a:endParaRPr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数据作为企业的核心资源，是企业业务连续和发展的基础，因此当信息系统更新或者新老系统切换时，需要对老系统的数据进行整理，抽取，并按照新系统的业务逻辑和数据规则进行迁移，以保障业务的连续性。</a:t>
            </a:r>
            <a:endParaRPr sz="2800" dirty="0">
              <a:latin typeface="Calibri" panose="020F0502020204030204" pitchFamily="34" charset="0"/>
              <a:ea typeface="宋体" panose="02010600030101010101" pitchFamily="2" charset="-122"/>
            </a:endParaRPr>
          </a:p>
          <a:p>
            <a:pPr>
              <a:lnSpc>
                <a:spcPct val="120000"/>
              </a:lnSpc>
              <a:buClrTx/>
              <a:buFontTx/>
            </a:pP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2.搬迁或数据中心合并需求</a:t>
            </a:r>
            <a:endParaRPr sz="2800" b="1"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很多政府政策上的指导引发了组织结构的变化以及数据分布的改变，会涉及大量的结构性数据（数据库）和非结构性数据（金融交易的图像存档）的迁移。</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83615" y="981075"/>
            <a:ext cx="10546715" cy="5618480"/>
          </a:xfrm>
          <a:prstGeom prst="rect">
            <a:avLst/>
          </a:prstGeom>
          <a:noFill/>
          <a:ln w="9525">
            <a:noFill/>
          </a:ln>
        </p:spPr>
        <p:txBody>
          <a:bodyPr wrap="square" anchor="t" anchorCtr="0">
            <a:spAutoFit/>
          </a:bodyPr>
          <a:lstStyle/>
          <a:p>
            <a:pPr>
              <a:lnSpc>
                <a:spcPct val="100000"/>
              </a:lnSpc>
              <a:buClrTx/>
              <a:buFontTx/>
            </a:pPr>
            <a:r>
              <a:rPr lang="en-US" sz="3200" dirty="0">
                <a:latin typeface="Calibri" panose="020F0502020204030204" pitchFamily="34" charset="0"/>
                <a:ea typeface="宋体" panose="02010600030101010101" pitchFamily="2" charset="-122"/>
              </a:rPr>
              <a:t>4.4.3 ETL 工具</a:t>
            </a:r>
            <a:endParaRPr lang="en-US" sz="3200" dirty="0">
              <a:latin typeface="Calibri" panose="020F0502020204030204" pitchFamily="34" charset="0"/>
              <a:ea typeface="宋体" panose="02010600030101010101" pitchFamily="2" charset="-122"/>
            </a:endParaRPr>
          </a:p>
          <a:p>
            <a:pPr>
              <a:lnSpc>
                <a:spcPct val="90000"/>
              </a:lnSpc>
              <a:buClrTx/>
              <a:buFontTx/>
            </a:pPr>
            <a:r>
              <a:rPr lang="en-US"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1.Apache Camel</a:t>
            </a:r>
            <a:endParaRPr lang="en-US" sz="2800" dirty="0">
              <a:latin typeface="Calibri" panose="020F0502020204030204" pitchFamily="34" charset="0"/>
              <a:ea typeface="宋体" panose="02010600030101010101" pitchFamily="2" charset="-122"/>
            </a:endParaRPr>
          </a:p>
          <a:p>
            <a:pPr>
              <a:lnSpc>
                <a:spcPct val="90000"/>
              </a:lnSpc>
              <a:buClrTx/>
              <a:buFontTx/>
            </a:pPr>
            <a:r>
              <a:rPr lang="en-US" sz="2800" dirty="0">
                <a:latin typeface="Calibri" panose="020F0502020204030204" pitchFamily="34" charset="0"/>
                <a:ea typeface="宋体" panose="02010600030101010101" pitchFamily="2" charset="-122"/>
              </a:rPr>
              <a:t>    Apache Camel是一个基于企业整合模式(EIP)的开源框架，支持多种开发语言，提供了在不同的应用系统之间，以不同的方式传递数据消息的解决方案。</a:t>
            </a:r>
            <a:endParaRPr lang="en-US" sz="2800" dirty="0">
              <a:latin typeface="Calibri" panose="020F0502020204030204" pitchFamily="34" charset="0"/>
              <a:ea typeface="宋体" panose="02010600030101010101" pitchFamily="2" charset="-122"/>
            </a:endParaRPr>
          </a:p>
          <a:p>
            <a:pPr>
              <a:lnSpc>
                <a:spcPct val="90000"/>
              </a:lnSpc>
              <a:buClrTx/>
              <a:buFontTx/>
            </a:pPr>
            <a:r>
              <a:rPr lang="en-US" sz="2800"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 2.Apache Kafka</a:t>
            </a:r>
            <a:endParaRPr lang="en-US" sz="2800" dirty="0">
              <a:latin typeface="Calibri" panose="020F0502020204030204" pitchFamily="34" charset="0"/>
              <a:ea typeface="宋体" panose="02010600030101010101" pitchFamily="2" charset="-122"/>
            </a:endParaRPr>
          </a:p>
          <a:p>
            <a:pPr>
              <a:lnSpc>
                <a:spcPct val="90000"/>
              </a:lnSpc>
              <a:buClrTx/>
              <a:buFontTx/>
            </a:pPr>
            <a:r>
              <a:rPr lang="en-US" sz="2800" dirty="0">
                <a:latin typeface="Calibri" panose="020F0502020204030204" pitchFamily="34" charset="0"/>
                <a:ea typeface="宋体" panose="02010600030101010101" pitchFamily="2" charset="-122"/>
              </a:rPr>
              <a:t>    Apache Kafka是一个分布式的、基于发布-订阅（pub-sub）模式的、开源的消息系统，用 Scala 和 Java 编写而成。</a:t>
            </a:r>
            <a:endParaRPr lang="en-US" sz="2800" dirty="0">
              <a:latin typeface="Calibri" panose="020F0502020204030204" pitchFamily="34" charset="0"/>
              <a:ea typeface="宋体" panose="02010600030101010101" pitchFamily="2" charset="-122"/>
            </a:endParaRPr>
          </a:p>
          <a:p>
            <a:pPr>
              <a:lnSpc>
                <a:spcPct val="90000"/>
              </a:lnSpc>
              <a:buClrTx/>
              <a:buFontTx/>
            </a:pPr>
            <a:r>
              <a:rPr lang="en-US" sz="2800"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   3.Apatar</a:t>
            </a:r>
            <a:endParaRPr lang="en-US" sz="2800" dirty="0">
              <a:latin typeface="Calibri" panose="020F0502020204030204" pitchFamily="34" charset="0"/>
              <a:ea typeface="宋体" panose="02010600030101010101" pitchFamily="2" charset="-122"/>
            </a:endParaRPr>
          </a:p>
          <a:p>
            <a:pPr>
              <a:lnSpc>
                <a:spcPct val="90000"/>
              </a:lnSpc>
              <a:buClrTx/>
              <a:buFontTx/>
            </a:pPr>
            <a:r>
              <a:rPr lang="en-US" sz="2800" dirty="0">
                <a:latin typeface="Calibri" panose="020F0502020204030204" pitchFamily="34" charset="0"/>
                <a:ea typeface="宋体" panose="02010600030101010101" pitchFamily="2" charset="-122"/>
              </a:rPr>
              <a:t>    Apatar 用 Java 编写，是一个开源的数据抽取、转换、 装载(ETL)项目。模块化的架构。</a:t>
            </a:r>
            <a:endParaRPr lang="en-US" sz="2800" dirty="0">
              <a:latin typeface="Calibri" panose="020F0502020204030204" pitchFamily="34" charset="0"/>
              <a:ea typeface="宋体" panose="02010600030101010101" pitchFamily="2" charset="-122"/>
            </a:endParaRPr>
          </a:p>
          <a:p>
            <a:pPr>
              <a:lnSpc>
                <a:spcPct val="90000"/>
              </a:lnSpc>
              <a:buClrTx/>
              <a:buFontTx/>
            </a:pPr>
            <a:r>
              <a:rPr lang="en-US" sz="2800"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   4.Kettle</a:t>
            </a:r>
            <a:endParaRPr lang="en-US" sz="2800" dirty="0">
              <a:latin typeface="Calibri" panose="020F0502020204030204" pitchFamily="34" charset="0"/>
              <a:ea typeface="宋体" panose="02010600030101010101" pitchFamily="2" charset="-122"/>
            </a:endParaRPr>
          </a:p>
          <a:p>
            <a:pPr>
              <a:lnSpc>
                <a:spcPct val="90000"/>
              </a:lnSpc>
              <a:buClrTx/>
              <a:buFontTx/>
            </a:pPr>
            <a:r>
              <a:rPr lang="en-US" sz="2800" dirty="0">
                <a:latin typeface="Calibri" panose="020F0502020204030204" pitchFamily="34" charset="0"/>
                <a:ea typeface="宋体" panose="02010600030101010101" pitchFamily="2" charset="-122"/>
              </a:rPr>
              <a:t>  Kettle是Pentaho中的一套开源ETL工具，由纯Java语言编写，可以在Windows、Linux、UNIX上运行，无须安装，数据抽取高效稳定。</a:t>
            </a:r>
            <a:endParaRPr 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7221">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722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0" name="TextBox 1"/>
          <p:cNvSpPr txBox="1"/>
          <p:nvPr/>
        </p:nvSpPr>
        <p:spPr>
          <a:xfrm>
            <a:off x="911860" y="967105"/>
            <a:ext cx="4938395" cy="645160"/>
          </a:xfrm>
          <a:prstGeom prst="rect">
            <a:avLst/>
          </a:prstGeom>
          <a:noFill/>
          <a:ln w="9525">
            <a:noFill/>
          </a:ln>
        </p:spPr>
        <p:txBody>
          <a:bodyPr wrap="square" anchor="t" anchorCtr="0">
            <a:spAutoFit/>
          </a:bodyPr>
          <a:lstStyle/>
          <a:p>
            <a:r>
              <a:rPr sz="3600" b="1" dirty="0">
                <a:latin typeface="Calibri" panose="020F0502020204030204" pitchFamily="34" charset="0"/>
                <a:ea typeface="宋体" panose="02010600030101010101" pitchFamily="2" charset="-122"/>
              </a:rPr>
              <a:t>4.5 本章小结</a:t>
            </a:r>
            <a:endParaRPr sz="3600" b="1" dirty="0">
              <a:latin typeface="Calibri" panose="020F0502020204030204" pitchFamily="34" charset="0"/>
              <a:ea typeface="宋体" panose="02010600030101010101" pitchFamily="2" charset="-122"/>
            </a:endParaRPr>
          </a:p>
        </p:txBody>
      </p:sp>
      <p:sp>
        <p:nvSpPr>
          <p:cNvPr id="137221" name="TextBox 2"/>
          <p:cNvSpPr txBox="1"/>
          <p:nvPr/>
        </p:nvSpPr>
        <p:spPr>
          <a:xfrm>
            <a:off x="1056005" y="1628775"/>
            <a:ext cx="10546715" cy="4742815"/>
          </a:xfrm>
          <a:prstGeom prst="rect">
            <a:avLst/>
          </a:prstGeom>
          <a:noFill/>
          <a:ln w="9525">
            <a:noFill/>
          </a:ln>
        </p:spPr>
        <p:txBody>
          <a:bodyPr wrap="square" anchor="t" anchorCtr="0">
            <a:spAutoFit/>
          </a:bodyPr>
          <a:lstStyle/>
          <a:p>
            <a:pPr>
              <a:lnSpc>
                <a:spcPct val="120000"/>
              </a:lnSpc>
              <a:buClrTx/>
              <a:buFontTx/>
            </a:pPr>
            <a:r>
              <a:rPr 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数据迁移是大数据采集的重要组成部分，是企业从传统的信息管理系统向大数据应用系统升级、改造时，必须解决的问题。以大数据和云计算为背景，基于Hadoop云平台的数据迁移工具是企业进行数据迁移的一个不错的选择。</a:t>
            </a:r>
            <a:endParaRPr sz="2800" dirty="0">
              <a:latin typeface="Calibri" panose="020F0502020204030204" pitchFamily="34" charset="0"/>
              <a:ea typeface="宋体" panose="02010600030101010101" pitchFamily="2" charset="-122"/>
            </a:endParaRPr>
          </a:p>
          <a:p>
            <a:pPr>
              <a:lnSpc>
                <a:spcPct val="120000"/>
              </a:lnSpc>
              <a:buClrTx/>
              <a:buFontTx/>
            </a:pPr>
            <a:r>
              <a:rPr sz="2800" dirty="0">
                <a:latin typeface="Calibri" panose="020F0502020204030204" pitchFamily="34" charset="0"/>
                <a:ea typeface="宋体" panose="02010600030101010101" pitchFamily="2" charset="-122"/>
              </a:rPr>
              <a:t> </a:t>
            </a: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实际应用中，存在诸多因素影响数据迁移工作，如云环境平台的网络状况、迁移数据量的选取、数据冗余性的影响、迁移工具和方法的选择等因素都可能影响着数据迁移的性能和效率。针对数据迁移方面的研究，已经提出了很多数据迁移处理方案，并且从不同因素考虑对数据迁移的性能进行优化。</a:t>
            </a:r>
            <a:endParaRPr lang="zh-CN" altLang="en-US"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pic>
        <p:nvPicPr>
          <p:cNvPr id="2" name="图片 1" descr="第4章"/>
          <p:cNvPicPr>
            <a:picLocks noChangeAspect="1"/>
          </p:cNvPicPr>
          <p:nvPr/>
        </p:nvPicPr>
        <p:blipFill>
          <a:blip r:embed="rId1"/>
          <a:stretch>
            <a:fillRect/>
          </a:stretch>
        </p:blipFill>
        <p:spPr>
          <a:xfrm>
            <a:off x="623570" y="342900"/>
            <a:ext cx="9545320" cy="6172200"/>
          </a:xfrm>
          <a:prstGeom prst="rect">
            <a:avLst/>
          </a:prstGeom>
        </p:spPr>
      </p:pic>
    </p:spTree>
  </p:cSld>
  <p:clrMapOvr>
    <a:masterClrMapping/>
  </p:clrMapOvr>
  <p:transition spd="slow" advTm="3000">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967105"/>
            <a:ext cx="9818370" cy="5768975"/>
          </a:xfrm>
          <a:prstGeom prst="rect">
            <a:avLst/>
          </a:prstGeom>
          <a:noFill/>
          <a:ln w="9525">
            <a:noFill/>
          </a:ln>
        </p:spPr>
        <p:txBody>
          <a:bodyPr wrap="square" anchor="t" anchorCtr="0">
            <a:spAutoFit/>
          </a:bodyPr>
          <a:lstStyle/>
          <a:p>
            <a:pPr>
              <a:lnSpc>
                <a:spcPct val="130000"/>
              </a:lnSpc>
              <a:buClrTx/>
              <a:buFontTx/>
            </a:pPr>
            <a:r>
              <a:rPr lang="en-US"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4.1.1 </a:t>
            </a:r>
            <a:r>
              <a:rPr sz="3200" dirty="0">
                <a:solidFill>
                  <a:schemeClr val="tx1"/>
                </a:solidFill>
                <a:latin typeface="Calibri" panose="020F0502020204030204" pitchFamily="34" charset="0"/>
                <a:ea typeface="宋体" panose="02010600030101010101" pitchFamily="2" charset="-122"/>
              </a:rPr>
              <a:t>大数据迁移的需求</a:t>
            </a:r>
            <a:endParaRPr sz="3200" dirty="0">
              <a:solidFill>
                <a:srgbClr val="FF0000"/>
              </a:solidFill>
              <a:latin typeface="Calibri" panose="020F0502020204030204" pitchFamily="34" charset="0"/>
              <a:ea typeface="宋体" panose="02010600030101010101" pitchFamily="2" charset="-122"/>
            </a:endParaRPr>
          </a:p>
          <a:p>
            <a:pPr>
              <a:lnSpc>
                <a:spcPct val="130000"/>
              </a:lnSpc>
              <a:buClrTx/>
              <a:buFontTx/>
            </a:pPr>
            <a:r>
              <a:rPr lang="en-US" dirty="0">
                <a:latin typeface="Calibri" panose="020F0502020204030204" pitchFamily="34" charset="0"/>
                <a:ea typeface="宋体" panose="02010600030101010101" pitchFamily="2" charset="-122"/>
              </a:rPr>
              <a:t>  </a:t>
            </a:r>
            <a:r>
              <a:rPr lang="en-US"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3.性能提升需求</a:t>
            </a:r>
            <a:endParaRPr sz="2800" b="1" dirty="0">
              <a:latin typeface="Calibri" panose="020F0502020204030204" pitchFamily="34" charset="0"/>
              <a:ea typeface="宋体" panose="02010600030101010101" pitchFamily="2" charset="-122"/>
            </a:endParaRPr>
          </a:p>
          <a:p>
            <a:pPr>
              <a:lnSpc>
                <a:spcPct val="13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由于业务的发展，企业规模的</a:t>
            </a:r>
            <a:r>
              <a:rPr lang="zh-CN" sz="2800" dirty="0">
                <a:latin typeface="Calibri" panose="020F0502020204030204" pitchFamily="34" charset="0"/>
                <a:ea typeface="宋体" panose="02010600030101010101" pitchFamily="2" charset="-122"/>
              </a:rPr>
              <a:t>扩</a:t>
            </a:r>
            <a:r>
              <a:rPr sz="2800" dirty="0">
                <a:latin typeface="Calibri" panose="020F0502020204030204" pitchFamily="34" charset="0"/>
                <a:ea typeface="宋体" panose="02010600030101010101" pitchFamily="2" charset="-122"/>
              </a:rPr>
              <a:t>大，</a:t>
            </a:r>
            <a:r>
              <a:rPr lang="zh-CN" sz="2800" dirty="0">
                <a:latin typeface="Calibri" panose="020F0502020204030204" pitchFamily="34" charset="0"/>
                <a:ea typeface="宋体" panose="02010600030101010101" pitchFamily="2" charset="-122"/>
              </a:rPr>
              <a:t>需要</a:t>
            </a:r>
            <a:r>
              <a:rPr sz="2800" dirty="0">
                <a:latin typeface="Calibri" panose="020F0502020204030204" pitchFamily="34" charset="0"/>
                <a:ea typeface="宋体" panose="02010600030101010101" pitchFamily="2" charset="-122"/>
              </a:rPr>
              <a:t>通过更换更高性能的存储来进行性能提升。</a:t>
            </a:r>
            <a:endParaRPr sz="2800" dirty="0">
              <a:latin typeface="Calibri" panose="020F0502020204030204" pitchFamily="34" charset="0"/>
              <a:ea typeface="宋体" panose="02010600030101010101" pitchFamily="2" charset="-122"/>
            </a:endParaRPr>
          </a:p>
          <a:p>
            <a:pPr>
              <a:lnSpc>
                <a:spcPct val="130000"/>
              </a:lnSpc>
              <a:buClrTx/>
              <a:buFontTx/>
            </a:pP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4.分级存储架构需求</a:t>
            </a:r>
            <a:endParaRPr sz="2800" b="1" dirty="0">
              <a:latin typeface="Calibri" panose="020F0502020204030204" pitchFamily="34" charset="0"/>
              <a:ea typeface="宋体" panose="02010600030101010101" pitchFamily="2" charset="-122"/>
            </a:endParaRPr>
          </a:p>
          <a:p>
            <a:pPr>
              <a:lnSpc>
                <a:spcPct val="130000"/>
              </a:lnSpc>
              <a:buClrTx/>
              <a:buFontTx/>
            </a:pPr>
            <a:r>
              <a:rPr lang="en-US" sz="28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将</a:t>
            </a:r>
            <a:r>
              <a:rPr sz="2800" dirty="0">
                <a:latin typeface="Calibri" panose="020F0502020204030204" pitchFamily="34" charset="0"/>
                <a:ea typeface="宋体" panose="02010600030101010101" pitchFamily="2" charset="-122"/>
              </a:rPr>
              <a:t>一些历史数据定期从高性能存储环境中迁移到更加廉价和性能低的存储环境中。</a:t>
            </a:r>
            <a:endParaRPr sz="2800" dirty="0">
              <a:latin typeface="Calibri" panose="020F0502020204030204" pitchFamily="34" charset="0"/>
              <a:ea typeface="宋体" panose="02010600030101010101" pitchFamily="2" charset="-122"/>
            </a:endParaRPr>
          </a:p>
          <a:p>
            <a:pPr>
              <a:lnSpc>
                <a:spcPct val="130000"/>
              </a:lnSpc>
              <a:buClrTx/>
              <a:buFontTx/>
            </a:pP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5.存储整合需求</a:t>
            </a:r>
            <a:endParaRPr sz="2800" b="1" dirty="0">
              <a:latin typeface="Calibri" panose="020F0502020204030204" pitchFamily="34" charset="0"/>
              <a:ea typeface="宋体" panose="02010600030101010101" pitchFamily="2" charset="-122"/>
            </a:endParaRPr>
          </a:p>
          <a:p>
            <a:pPr>
              <a:lnSpc>
                <a:spcPct val="13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企业希望将</a:t>
            </a:r>
            <a:r>
              <a:rPr sz="2800" dirty="0">
                <a:sym typeface="+mn-ea"/>
              </a:rPr>
              <a:t>内部</a:t>
            </a:r>
            <a:r>
              <a:rPr lang="zh-CN" sz="2800" dirty="0">
                <a:sym typeface="+mn-ea"/>
              </a:rPr>
              <a:t>不断增长的</a:t>
            </a:r>
            <a:r>
              <a:rPr sz="2800" dirty="0">
                <a:sym typeface="+mn-ea"/>
              </a:rPr>
              <a:t>结构性数据和非结构性数据</a:t>
            </a:r>
            <a:r>
              <a:rPr sz="2800" dirty="0">
                <a:latin typeface="Calibri" panose="020F0502020204030204" pitchFamily="34" charset="0"/>
                <a:ea typeface="宋体" panose="02010600030101010101" pitchFamily="2" charset="-122"/>
              </a:rPr>
              <a:t>进行整合，以减少在存储空间上的投入。</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543" y="1075606"/>
            <a:ext cx="10008475" cy="5333365"/>
          </a:xfrm>
          <a:prstGeom prst="rect">
            <a:avLst/>
          </a:prstGeom>
          <a:noFill/>
          <a:ln w="9525">
            <a:noFill/>
          </a:ln>
        </p:spPr>
        <p:txBody>
          <a:bodyPr wrap="square" anchor="t" anchorCtr="0">
            <a:spAutoFit/>
          </a:bodyPr>
          <a:lstStyle/>
          <a:p>
            <a:pPr>
              <a:lnSpc>
                <a:spcPct val="120000"/>
              </a:lnSpc>
              <a:buClrTx/>
              <a:buFontTx/>
            </a:pPr>
            <a:r>
              <a:rPr lang="en-US" dirty="0">
                <a:latin typeface="Calibri" panose="020F0502020204030204" pitchFamily="34" charset="0"/>
                <a:ea typeface="宋体" panose="02010600030101010101" pitchFamily="2" charset="-122"/>
              </a:rPr>
              <a:t>   </a:t>
            </a:r>
            <a:r>
              <a:rPr sz="3200" dirty="0">
                <a:latin typeface="Calibri" panose="020F0502020204030204" pitchFamily="34" charset="0"/>
                <a:ea typeface="宋体" panose="02010600030101010101" pitchFamily="2" charset="-122"/>
              </a:rPr>
              <a:t>4.1.2 </a:t>
            </a:r>
            <a:r>
              <a:rPr sz="3200" dirty="0">
                <a:solidFill>
                  <a:schemeClr val="tx1"/>
                </a:solidFill>
                <a:latin typeface="Calibri" panose="020F0502020204030204" pitchFamily="34" charset="0"/>
                <a:ea typeface="宋体" panose="02010600030101010101" pitchFamily="2" charset="-122"/>
              </a:rPr>
              <a:t>大数据迁移的风险</a:t>
            </a:r>
            <a:endParaRPr sz="3200" dirty="0">
              <a:solidFill>
                <a:srgbClr val="FF0000"/>
              </a:solidFill>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在大数据迁移时候会发生各类问题，会遇到各式各样的风险，其中最常见的一些高危风险如下。</a:t>
            </a:r>
            <a:endParaRPr sz="2800" dirty="0">
              <a:latin typeface="Calibri" panose="020F0502020204030204" pitchFamily="34" charset="0"/>
              <a:ea typeface="宋体" panose="02010600030101010101" pitchFamily="2" charset="-122"/>
            </a:endParaRPr>
          </a:p>
          <a:p>
            <a:pPr>
              <a:lnSpc>
                <a:spcPct val="120000"/>
              </a:lnSpc>
              <a:buClrTx/>
              <a:buFontTx/>
            </a:pP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1.最小停机时间风险</a:t>
            </a:r>
            <a:endParaRPr sz="2800" b="1"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数据迁移时间必须满足业务操作可以容忍的停机时间，同时事先必须做好完整的</a:t>
            </a:r>
            <a:r>
              <a:rPr sz="2800" dirty="0">
                <a:solidFill>
                  <a:srgbClr val="FF0000"/>
                </a:solidFill>
                <a:latin typeface="Calibri" panose="020F0502020204030204" pitchFamily="34" charset="0"/>
                <a:ea typeface="宋体" panose="02010600030101010101" pitchFamily="2" charset="-122"/>
              </a:rPr>
              <a:t>回退路线图</a:t>
            </a:r>
            <a:r>
              <a:rPr sz="2800" dirty="0">
                <a:latin typeface="Calibri" panose="020F0502020204030204" pitchFamily="34" charset="0"/>
                <a:ea typeface="宋体" panose="02010600030101010101" pitchFamily="2" charset="-122"/>
              </a:rPr>
              <a:t>。</a:t>
            </a:r>
            <a:endParaRPr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2.业务系统性能下降风险</a:t>
            </a:r>
            <a:endParaRPr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存储本身是个复杂的系统，数据迁移至新设备后，需要在很多环节上加强后续监控和优化，发现信息系统存在</a:t>
            </a:r>
            <a:r>
              <a:rPr sz="2800" dirty="0">
                <a:sym typeface="+mn-ea"/>
              </a:rPr>
              <a:t>影响新设备的性能发挥</a:t>
            </a:r>
            <a:r>
              <a:rPr sz="2800" dirty="0">
                <a:latin typeface="Calibri" panose="020F0502020204030204" pitchFamily="34" charset="0"/>
                <a:ea typeface="宋体" panose="02010600030101010101" pitchFamily="2" charset="-122"/>
              </a:rPr>
              <a:t>的瓶颈。</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911860" y="1052830"/>
            <a:ext cx="9818370" cy="5333365"/>
          </a:xfrm>
          <a:prstGeom prst="rect">
            <a:avLst/>
          </a:prstGeom>
          <a:noFill/>
          <a:ln w="9525">
            <a:noFill/>
          </a:ln>
        </p:spPr>
        <p:txBody>
          <a:bodyPr wrap="square" anchor="t" anchorCtr="0">
            <a:spAutoFit/>
          </a:bodyPr>
          <a:lstStyle/>
          <a:p>
            <a:pPr>
              <a:lnSpc>
                <a:spcPct val="120000"/>
              </a:lnSpc>
              <a:buClrTx/>
              <a:buFontTx/>
            </a:pPr>
            <a:r>
              <a:rPr lang="en-US" dirty="0">
                <a:latin typeface="Calibri" panose="020F0502020204030204" pitchFamily="34" charset="0"/>
                <a:ea typeface="宋体" panose="02010600030101010101" pitchFamily="2" charset="-122"/>
              </a:rPr>
              <a:t>   </a:t>
            </a:r>
            <a:r>
              <a:rPr sz="3200" dirty="0">
                <a:solidFill>
                  <a:schemeClr val="tx1"/>
                </a:solidFill>
                <a:latin typeface="Calibri" panose="020F0502020204030204" pitchFamily="34" charset="0"/>
                <a:ea typeface="宋体" panose="02010600030101010101" pitchFamily="2" charset="-122"/>
              </a:rPr>
              <a:t>4.1.2 大数据迁移的风险</a:t>
            </a:r>
            <a:endParaRPr sz="2800" dirty="0">
              <a:solidFill>
                <a:srgbClr val="FF0000"/>
              </a:solidFill>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3.数据丢失风险</a:t>
            </a:r>
            <a:endParaRPr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大数据迁移存在数据丢失</a:t>
            </a:r>
            <a:r>
              <a:rPr lang="zh-CN" sz="2800" dirty="0">
                <a:latin typeface="Calibri" panose="020F0502020204030204" pitchFamily="34" charset="0"/>
                <a:ea typeface="宋体" panose="02010600030101010101" pitchFamily="2" charset="-122"/>
              </a:rPr>
              <a:t>，</a:t>
            </a:r>
            <a:r>
              <a:rPr sz="2800" dirty="0">
                <a:latin typeface="Calibri" panose="020F0502020204030204" pitchFamily="34" charset="0"/>
                <a:ea typeface="宋体" panose="02010600030101010101" pitchFamily="2" charset="-122"/>
              </a:rPr>
              <a:t>而且不能被及时发现的风险，需要有一些复杂的统计途径</a:t>
            </a:r>
            <a:r>
              <a:rPr lang="zh-CN" sz="2800" dirty="0">
                <a:latin typeface="Calibri" panose="020F0502020204030204" pitchFamily="34" charset="0"/>
                <a:ea typeface="宋体" panose="02010600030101010101" pitchFamily="2" charset="-122"/>
              </a:rPr>
              <a:t>，</a:t>
            </a:r>
            <a:r>
              <a:rPr sz="2800" dirty="0">
                <a:latin typeface="Calibri" panose="020F0502020204030204" pitchFamily="34" charset="0"/>
                <a:ea typeface="宋体" panose="02010600030101010101" pitchFamily="2" charset="-122"/>
              </a:rPr>
              <a:t>进行数据完整性的核对。</a:t>
            </a:r>
            <a:endParaRPr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4.数据不一致风险</a:t>
            </a:r>
            <a:endParaRPr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数据库升级或应用系统升级过程中，可能会涉及数据结构的调整，因而在数据迁移时， 数据一致性问题就更为突出。</a:t>
            </a:r>
            <a:endParaRPr sz="2800" dirty="0">
              <a:latin typeface="Calibri" panose="020F0502020204030204" pitchFamily="34" charset="0"/>
              <a:ea typeface="宋体" panose="02010600030101010101" pitchFamily="2" charset="-122"/>
            </a:endParaRPr>
          </a:p>
          <a:p>
            <a:pPr>
              <a:lnSpc>
                <a:spcPct val="120000"/>
              </a:lnSpc>
              <a:buClrTx/>
              <a:buFontTx/>
            </a:pPr>
            <a:r>
              <a:rPr lang="en-US" sz="2800" dirty="0">
                <a:latin typeface="Calibri" panose="020F0502020204030204" pitchFamily="34" charset="0"/>
                <a:ea typeface="宋体" panose="02010600030101010101" pitchFamily="2" charset="-122"/>
              </a:rPr>
              <a:t>  </a:t>
            </a: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5.迁移失败风险</a:t>
            </a:r>
            <a:endParaRPr sz="2800" dirty="0">
              <a:latin typeface="Calibri" panose="020F0502020204030204" pitchFamily="34" charset="0"/>
              <a:ea typeface="宋体" panose="02010600030101010101" pitchFamily="2" charset="-122"/>
            </a:endParaRPr>
          </a:p>
          <a:p>
            <a:pPr>
              <a:lnSpc>
                <a:spcPct val="120000"/>
              </a:lnSpc>
              <a:buClrTx/>
              <a:buFontTx/>
            </a:pPr>
            <a:r>
              <a:rPr lang="en-US"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数据迁移受到很多客观因素的影响，因而在大数据的迁移过程中难免会遇到失败的风险。</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2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840105" y="1124585"/>
            <a:ext cx="10450830" cy="5354320"/>
          </a:xfrm>
          <a:prstGeom prst="rect">
            <a:avLst/>
          </a:prstGeom>
          <a:noFill/>
          <a:ln w="9525">
            <a:noFill/>
          </a:ln>
        </p:spPr>
        <p:txBody>
          <a:bodyPr wrap="square" anchor="t" anchorCtr="0">
            <a:spAutoFit/>
          </a:bodyPr>
          <a:lstStyle/>
          <a:p>
            <a:pPr>
              <a:lnSpc>
                <a:spcPct val="150000"/>
              </a:lnSpc>
              <a:buClrTx/>
              <a:buFontTx/>
            </a:pPr>
            <a:r>
              <a:rPr lang="en-US" sz="2800" dirty="0">
                <a:latin typeface="Calibri" panose="020F0502020204030204" pitchFamily="34" charset="0"/>
                <a:ea typeface="宋体" panose="02010600030101010101" pitchFamily="2" charset="-122"/>
              </a:rPr>
              <a:t>   </a:t>
            </a:r>
            <a:r>
              <a:rPr sz="3200" dirty="0">
                <a:solidFill>
                  <a:schemeClr val="tx1"/>
                </a:solidFill>
                <a:latin typeface="Calibri" panose="020F0502020204030204" pitchFamily="34" charset="0"/>
                <a:ea typeface="宋体" panose="02010600030101010101" pitchFamily="2" charset="-122"/>
              </a:rPr>
              <a:t>4.1.3 大数据迁移的流程</a:t>
            </a:r>
            <a:endParaRPr sz="3200" dirty="0">
              <a:solidFill>
                <a:srgbClr val="FF0000"/>
              </a:solidFill>
              <a:latin typeface="Calibri" panose="020F0502020204030204" pitchFamily="34" charset="0"/>
              <a:ea typeface="宋体" panose="02010600030101010101" pitchFamily="2" charset="-122"/>
            </a:endParaRPr>
          </a:p>
          <a:p>
            <a:pPr>
              <a:lnSpc>
                <a:spcPct val="150000"/>
              </a:lnSpc>
            </a:pPr>
            <a:r>
              <a:rPr lang="en-US" altLang="zh-CN" sz="2800" kern="100" spc="-3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2800" kern="100" spc="-3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数据迁移的实现可以分为</a:t>
            </a:r>
            <a:r>
              <a:rPr lang="en-US" altLang="zh-CN" sz="2800" kern="100" spc="-3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3</a:t>
            </a:r>
            <a:r>
              <a:rPr lang="zh-CN" altLang="zh-CN" sz="2800" kern="100" spc="-3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个阶段</a:t>
            </a:r>
            <a:r>
              <a:rPr lang="zh-CN" altLang="zh-CN" sz="2800" kern="100" spc="-30" dirty="0">
                <a:solidFill>
                  <a:srgbClr val="000000"/>
                </a:solidFill>
              </a:rPr>
              <a:t>：</a:t>
            </a:r>
            <a:r>
              <a:rPr lang="zh-CN" altLang="zh-CN" sz="2800" kern="100" spc="-30" dirty="0">
                <a:solidFill>
                  <a:srgbClr val="FF0000"/>
                </a:solidFill>
                <a:effectLst/>
                <a:latin typeface="Calibri" panose="020F0502020204030204" pitchFamily="34" charset="0"/>
                <a:ea typeface="宋体" panose="02010600030101010101" pitchFamily="2" charset="-122"/>
                <a:cs typeface="宋体" panose="02010600030101010101" pitchFamily="2" charset="-122"/>
              </a:rPr>
              <a:t>数据迁移前的准备、数据迁移的实施和数据迁移后的校验。</a:t>
            </a:r>
            <a:endParaRPr lang="zh-CN" altLang="zh-CN" sz="28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buClrTx/>
              <a:buFontTx/>
            </a:pPr>
            <a:r>
              <a:rPr lang="en-US" sz="2800" dirty="0"/>
              <a:t>   </a:t>
            </a:r>
            <a:r>
              <a:rPr lang="en-US" sz="2800"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1.数据准备</a:t>
            </a:r>
            <a:endParaRPr sz="2800" dirty="0">
              <a:latin typeface="Calibri" panose="020F0502020204030204" pitchFamily="34" charset="0"/>
              <a:ea typeface="宋体" panose="02010600030101010101" pitchFamily="2" charset="-122"/>
            </a:endParaRPr>
          </a:p>
          <a:p>
            <a:pPr>
              <a:lnSpc>
                <a:spcPct val="15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大量的工作都需要在准备阶段完成，充分而周到的准备工作是完成数据迁移的重要基础。具体而言，要进行待迁移数据源的详细说明；建立新旧系统数据库的数据字典；对旧系统的历史数据进行质量分析，新旧系统数据结构的差异分析；</a:t>
            </a:r>
            <a:r>
              <a:rPr lang="zh-CN" altLang="en-US" sz="2800" dirty="0">
                <a:latin typeface="Calibri" panose="020F0502020204030204" pitchFamily="34" charset="0"/>
                <a:ea typeface="宋体" panose="02010600030101010101" pitchFamily="2" charset="-122"/>
              </a:rPr>
              <a:t>等等</a:t>
            </a:r>
            <a:r>
              <a:rPr sz="2800" dirty="0">
                <a:latin typeface="Calibri" panose="020F0502020204030204" pitchFamily="34" charset="0"/>
                <a:ea typeface="宋体" panose="02010600030101010101" pitchFamily="2" charset="-122"/>
              </a:rPr>
              <a:t>。</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137221" name="TextBox 2"/>
          <p:cNvSpPr txBox="1"/>
          <p:nvPr/>
        </p:nvSpPr>
        <p:spPr>
          <a:xfrm>
            <a:off x="551815" y="1052830"/>
            <a:ext cx="11001375" cy="5370830"/>
          </a:xfrm>
          <a:prstGeom prst="rect">
            <a:avLst/>
          </a:prstGeom>
          <a:noFill/>
          <a:ln w="9525">
            <a:noFill/>
          </a:ln>
        </p:spPr>
        <p:txBody>
          <a:bodyPr wrap="square" anchor="t" anchorCtr="0">
            <a:spAutoFit/>
          </a:bodyPr>
          <a:lstStyle/>
          <a:p>
            <a:pPr>
              <a:lnSpc>
                <a:spcPct val="110000"/>
              </a:lnSpc>
              <a:buClrTx/>
              <a:buFontTx/>
            </a:pPr>
            <a:r>
              <a:rPr lang="en-US" sz="2800" dirty="0">
                <a:latin typeface="Calibri" panose="020F0502020204030204" pitchFamily="34" charset="0"/>
                <a:ea typeface="宋体" panose="02010600030101010101" pitchFamily="2" charset="-122"/>
              </a:rPr>
              <a:t>   </a:t>
            </a:r>
            <a:r>
              <a:rPr lang="en-US" dirty="0">
                <a:latin typeface="Calibri" panose="020F0502020204030204" pitchFamily="34" charset="0"/>
                <a:ea typeface="宋体" panose="02010600030101010101" pitchFamily="2" charset="-122"/>
              </a:rPr>
              <a:t> </a:t>
            </a:r>
            <a:r>
              <a:rPr sz="3200" dirty="0">
                <a:sym typeface="+mn-ea"/>
              </a:rPr>
              <a:t>4.1.3 大数据迁移的流程</a:t>
            </a:r>
            <a:endParaRPr lang="en-US" dirty="0">
              <a:latin typeface="Calibri" panose="020F0502020204030204" pitchFamily="34" charset="0"/>
              <a:ea typeface="宋体" panose="02010600030101010101" pitchFamily="2" charset="-122"/>
            </a:endParaRPr>
          </a:p>
          <a:p>
            <a:pPr>
              <a:lnSpc>
                <a:spcPct val="110000"/>
              </a:lnSpc>
              <a:buClrTx/>
              <a:buFontTx/>
            </a:pPr>
            <a:r>
              <a:rPr lang="en-US"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2.迁移实施</a:t>
            </a:r>
            <a:endParaRPr sz="2800" b="1"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数据迁移的实施是实现数据迁移最重要的环节</a:t>
            </a:r>
            <a:r>
              <a:rPr lang="zh-CN" sz="2800" dirty="0">
                <a:latin typeface="Calibri" panose="020F0502020204030204" pitchFamily="34" charset="0"/>
                <a:ea typeface="宋体" panose="02010600030101010101" pitchFamily="2" charset="-122"/>
              </a:rPr>
              <a:t>。</a:t>
            </a:r>
            <a:r>
              <a:rPr sz="2800" dirty="0">
                <a:latin typeface="Calibri" panose="020F0502020204030204" pitchFamily="34" charset="0"/>
                <a:ea typeface="宋体" panose="02010600030101010101" pitchFamily="2" charset="-122"/>
              </a:rPr>
              <a:t>数据迁移的实施是将准备好的数据复制到物理介质或将其推送到全球互联网上，</a:t>
            </a:r>
            <a:r>
              <a:rPr lang="zh-CN" sz="2800" dirty="0">
                <a:latin typeface="Calibri" panose="020F0502020204030204" pitchFamily="34" charset="0"/>
                <a:ea typeface="宋体" panose="02010600030101010101" pitchFamily="2" charset="-122"/>
              </a:rPr>
              <a:t>但是，</a:t>
            </a:r>
            <a:r>
              <a:rPr sz="2800" dirty="0">
                <a:latin typeface="Calibri" panose="020F0502020204030204" pitchFamily="34" charset="0"/>
                <a:ea typeface="宋体" panose="02010600030101010101" pitchFamily="2" charset="-122"/>
              </a:rPr>
              <a:t>迁移过程中可能出现多变的迁移环境及数据变化，这要求数据实施迁移必须制定完备的数据迁移实施流程。</a:t>
            </a:r>
            <a:endParaRPr sz="2800" dirty="0">
              <a:latin typeface="Calibri" panose="020F0502020204030204" pitchFamily="34" charset="0"/>
              <a:ea typeface="宋体" panose="02010600030101010101" pitchFamily="2" charset="-122"/>
            </a:endParaRPr>
          </a:p>
          <a:p>
            <a:pPr>
              <a:lnSpc>
                <a:spcPct val="110000"/>
              </a:lnSpc>
              <a:buClrTx/>
              <a:buFontTx/>
            </a:pPr>
            <a:r>
              <a:rPr lang="en-US" sz="2800" b="1" dirty="0">
                <a:latin typeface="Calibri" panose="020F0502020204030204" pitchFamily="34" charset="0"/>
                <a:ea typeface="宋体" panose="02010600030101010101" pitchFamily="2" charset="-122"/>
              </a:rPr>
              <a:t>    </a:t>
            </a:r>
            <a:r>
              <a:rPr sz="2800" b="1" dirty="0">
                <a:latin typeface="Calibri" panose="020F0502020204030204" pitchFamily="34" charset="0"/>
                <a:ea typeface="宋体" panose="02010600030101010101" pitchFamily="2" charset="-122"/>
              </a:rPr>
              <a:t>3.数据校验</a:t>
            </a:r>
            <a:endParaRPr sz="2800" b="1" dirty="0">
              <a:latin typeface="Calibri" panose="020F0502020204030204" pitchFamily="34" charset="0"/>
              <a:ea typeface="宋体" panose="02010600030101010101" pitchFamily="2" charset="-122"/>
            </a:endParaRPr>
          </a:p>
          <a:p>
            <a:pPr>
              <a:lnSpc>
                <a:spcPct val="110000"/>
              </a:lnSpc>
              <a:buClrTx/>
              <a:buFontTx/>
            </a:pPr>
            <a:r>
              <a:rPr lang="en-US" sz="2800" dirty="0">
                <a:latin typeface="Calibri" panose="020F0502020204030204" pitchFamily="34" charset="0"/>
                <a:ea typeface="宋体" panose="02010600030101010101" pitchFamily="2" charset="-122"/>
              </a:rPr>
              <a:t>    </a:t>
            </a:r>
            <a:r>
              <a:rPr sz="2800" dirty="0">
                <a:latin typeface="Calibri" panose="020F0502020204030204" pitchFamily="34" charset="0"/>
                <a:ea typeface="宋体" panose="02010600030101010101" pitchFamily="2" charset="-122"/>
              </a:rPr>
              <a:t>数据迁移后的校验是对迁移工作的检查，数据校验的结果是判断新系统能否正式启用的重要依据。完整的数据迁移才是迁移任务成功的标志。可以通过质量检查工具或编写检查程序进行数据校验，通过试运行新系统的功能模块，特别是查询、报表功能，检查数据的准确性。</a:t>
            </a:r>
            <a:endParaRPr sz="2800" dirty="0">
              <a:latin typeface="Calibri" panose="020F0502020204030204" pitchFamily="34" charset="0"/>
              <a:ea typeface="宋体" panose="02010600030101010101" pitchFamily="2" charset="-122"/>
            </a:endParaRPr>
          </a:p>
        </p:txBody>
      </p:sp>
      <p:sp>
        <p:nvSpPr>
          <p:cNvPr id="133136" name="TextBox 1"/>
          <p:cNvSpPr txBox="1"/>
          <p:nvPr/>
        </p:nvSpPr>
        <p:spPr>
          <a:xfrm>
            <a:off x="551815" y="260350"/>
            <a:ext cx="6406515" cy="706755"/>
          </a:xfrm>
          <a:prstGeom prst="rect">
            <a:avLst/>
          </a:prstGeom>
          <a:noFill/>
          <a:ln w="9525">
            <a:noFill/>
          </a:ln>
        </p:spPr>
        <p:txBody>
          <a:bodyPr wrap="square" anchor="t" anchorCtr="0">
            <a:spAutoFit/>
          </a:bodyPr>
          <a:lstStyle/>
          <a:p>
            <a:r>
              <a:rPr sz="4000" b="1" dirty="0">
                <a:sym typeface="+mn-ea"/>
              </a:rPr>
              <a:t>第</a:t>
            </a:r>
            <a:r>
              <a:rPr lang="en-US" sz="4000" b="1" dirty="0">
                <a:sym typeface="+mn-ea"/>
              </a:rPr>
              <a:t>4</a:t>
            </a:r>
            <a:r>
              <a:rPr sz="4000" b="1" dirty="0">
                <a:sym typeface="+mn-ea"/>
              </a:rPr>
              <a:t>章 大数据迁移</a:t>
            </a:r>
            <a:endParaRPr sz="4000" b="1"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2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PLACING_PICTURE_USER_VIEWPORT" val="{&quot;height&quot;:1895,&quot;width&quot;:5412}"/>
</p:tagLst>
</file>

<file path=ppt/tags/tag2.xml><?xml version="1.0" encoding="utf-8"?>
<p:tagLst xmlns:p="http://schemas.openxmlformats.org/presentationml/2006/main">
  <p:tag name="ISPRING_RESOURCE_PATHS_HASH_PRESENTER" val="324f2c14ba2825c3606aabbf10b2b640ad4d947"/>
  <p:tag name="ISPRING_ULTRA_SCORM_COURSE_ID" val="F71B2451-20C5-4A7A-A677-3702BEA1834A"/>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PLAYERS_CUSTOMIZATION" val="UEsDBBQAAgAIAPuiv0xaf7mZOgQAAOEOAAAdAAAAdW5pdmVyc2FsL2NvbW1vbl9tZXNzYWdlcy5sbmetV/9u2zYQ/r9A34EQUGADtrQd0KIYEge0xNhCZMmV6DjZDwiMxNhEKDGTKLfZX32aPtieZEfKbuymg6R0gG2YtO+7091335HHpx8LiTa8qoUqT5zXR68cxMtM5aJcnTgLevbzOwfVmpU5k6rkJ06pHHQ6ev7sWLJy1bAVh+/PnyF0XPC6hmU9MquHNRL5iTMfp240m+PwKg2iSZSO/YkzclVxx8p7FKiV+qP64Ze37z6+fvP2x+OXW8s+QMkMB8EhFLJIb171AAppHAUpoJEgDckldUbmc5hdtKCBHxJntP0yzHoekwtnZD477RZxTEKaJoHvkdRP0jCiNhcBocRzRleqQWu24UgrtBH8A9JrDpXUouKoliK3P2QKNsqGdznzohn2wzQmCY19l/pR6IwSVVX3P1lY1ui1qsBdjXJRs2vJc+sTOGN/v6t4Da6ZBk4heOm1gH+qgonyqNN1jJd+OElpFAVJSkJvt+OMSJkjr2LGzUCUGCckBoCK1bx6gm1qWWbNEZZyGMLUn0wDeFMTwlSs1hLeemgccwI1mPOyywo4QmJgV5Iso9gzSQNXiKE7VtcfVJUf8GO/UF3AfuhGQEGX7oFTg7EDhhoLUI6q4pnuApuRJMETko6jSyAy9F00xCI6h3Y7H2JxRRJoEZJ02YT4wp9gQ3jTYjv+7/orY4bO8h6xLAM7k76NUE0NOyal0AW20+phXhLyfgFV83HwjS5uASGxtl4rseEQQpV3swc0xSWe4c/7hf9beob9gHgpEMqLlim1YmecMZCHUmnEpFTmAcAvyzeszDi65hlrgPD38Ldc5PZvptg2kr8a8TdieistL7aqFHrk8sXRwNAOhOxxhEVTQ3ha8+JOd7neC/8pURhi/2cIfR59oP+kbdaxDx0wFqq/BQF5NoIEiir7W/nhGTiatz0PouCXNwN8htEWIFToqRgXkKqDEC4ghQPsl2Sc+BSG7ZJf10J3zjFb2bZA3y5qBgcHyTV/KOw1v1HQE5KzTTvOQNZspTsLujctD7SH+jSAkEMAXLUjESClKCD+vAfmYkZ2GWgl4+BJlqqRuW1RKW6tbEBum4I/nsM3lSrsrmT1jrytap1+TxTtw8Wt0/mAeZIQHLvT1MWhS8wRzjSN7GkEXDQxBTRJAzw25kDKgulsDVp5o5oy7wnUnsI8coYBbJvShLMqW//z6XNPjK8iaXfRdvfXQSDQYUaIyBew30Olef1nFwjF40M7u+hjtT217ux6HmKpD3T4X06HrNX0QhWwddTtF9i2LRqmFLvTGRAysfxTTZV1j959hBmOz0FU7PnKGc1YdQuKRJWSg1Bsqg0B9TDvDxeHRktR8iG236fp5oGpP0+x59lbFDSfFNltO7xyOCtm2+uUhOtUXzB3ikMQvK/weC70QEA7I3byAo3erh/afPN4ZHxZ1fYyevxy7276L1BLAwQUAAIACAD7or9MCf5wTAkDAAC1CgAAJwAAAHVuaXZlcnNhbC9mbGFzaF9wdWJsaXNoaW5nX3NldHRpbmdzLnhtbNVW3VIaMRS+5yky6XgpixarZRacjsDUUYER2uqVEzYHNmM22W6yIF71afpgfZKebARhtM6qdablBnJ+vvOdnxwSHt4kkswgM0KrJt2p1igBFWku1LRJv4y62weUGMsUZ1IraFKlKTlsVcI0H0th4iFYi6aGIIwyjdQ2aWxt2giC+XxeFSbNnFbL3CK+qUY6CdIMDCgLWZBKtsAvu0jB0FalQkjoRWea5xKI4EhBCceOya5kJqaBNxuz6Hqa6VzxIy11RrLpuEnf1YrP0sZDtUUCyiVnWih0YttgnAvHh8mhuAUSg5jGSHy/TslccBs36W7doaB18BClwPY5MIdypDEZZe/gE7CMM8v80cezcGPNUuBFfKFYIqIRaojLv0nbo6vPl4PO+elx7+Rq1O+fjo4HnkThE2zihMFmoBAJ6TyLYBUnZNayKEbe6DNh0kAYrIuWZhOtNsi5MxlribUvvHAekjHwHktgrRvDa6G6aLlDyQQTkYsm/ZQJJikRlkkRrZxNPjZW2KL/3XVLglg4Z0DOhvQ+vK9OFLPMwDqtpca4mketbzqXnCx0TqS4BmI1wfzzBH/FQNabQyaZTgopjo8lRgqMOBMwB35Y1PQO8E+BLjFEkqMnTm4qwfoI33NxS8Yw0RniApvhjKNcGI9ffRZwyoy5B2VLjlvD0+N25+q41+5cbLkEGZ8xFT0THBsOSWrfAp9h7kpjCCk1VnMNAisTsdxA0R8ueGFWJs3SsWM2K5ruGlmAYrsF8vGYqIhwNIXKoSxgxBTRSi4Ii/AKGTdCM6FzgxI/LB7avIigdyVCFVSneIMwWMYhK4NW29l9X9/7sH/wsVENfv34uf2k091aGUjmovm9cvTkYlktl4d3LgzcLnh8Ndgs/zc3w+C887VMXXudi1GpbnaGpeD6Zaz6J2Wszv0qG6ytsVIUcA9N/dLDTSRFIizwvzliLxiTV/2D+Bl7mzF5w5xfczX+m5T9afUY2Xh9hMGjzyOnSYQSCRbCbcTVm6q1V6/he+ZRVaWCaJtPzVblN1BLAwQUAAIACAD7or9MzZ5QkK4CAABVCgAAIQAAAHVuaXZlcnNhbC9mbGFzaF9za2luX3NldHRpbmdzLnhtbJVWbW/aMBD+vl+B2HfSaeuqSi5Sy6hUqVurteK7kxyJhWMj+0LHv5+d2MQGQlIspPq5e+7O90aJ3jAx/zKZkExyqd4AkYlCW8RjE5bfTdMaUYpZJgWCwJmQqqJ8Ov96f20PSRrNIZbcgTKcm0d7BjhrmkHn5vujPWMozsf1jT19hExWWyr2z7KQs5Rmm0LJWuSDoZX7LSjOxMZoXt3eLJa9DjjT+IRQxTHd2jOOslWgNdiQfi7tGWRxmgL3nq6az0hO5+ry649oO6YZNrT7b/b00ba0gDjJl6MzhTHWP01A+IfDqpzuQX3KuNzW208RlCxsQmPO5dIfOFzS3IzfYCkOBPsg62iwCi49P37ZEyi5P8O5J3ZcleSvNq9HC8EWPeUwR1UDSfytlelSfrzUaOYD5mvKtVEIoU7p1QT9SmvtzcRYp/cXPpjIQ1sO6VRWktcVLNqAA3Mx3ukvFg/NrgiNHrAgQgU7BwYhdmCn+cfk9UQzADvNN85yeBF8fxrBsagl+SI/UFfOy/k3UhDUXHMn9TcvtZ6e7ejqIFQHeJ1K5jDXNpx3VoGtG0karA0pOYmJCLpjBUUmxW+rl+6bx2iSHAlcr53vLIIMOZxruCZGs6bDdDX3uB+dNG7I9mehe1x7n6DZ4ndTikizsjI/S3o6cTwzJiYx0+Q8w+5Jow7qSaxlwGl895Eqqjag3qXkY90IiaDHmpftcPWpkyTIAUnOZ5k4I+fSL+oqBbU0VWOgfZZjsFUsWVFy88UVgw/Ijxg90paKpbEnKDv0ZQC4JgCqstJ3bXtpJVXNkXHYgR/+AGie3Pc2ok2X9jXcPT7DGsOWc8ionnS7ouuVeIcE+Bn9lQkrMnwkGdH2SFPdvCyafL+Gu1iixezXmW2+cJM1d9dLkWEjP82gAe2/k/8BUEsDBBQAAgAIAPuiv0x41iYJ3gIAAMYJAAAmAAAAdW5pdmVyc2FsL2h0bWxfcHVibGlzaGluZ19zZXR0aW5ncy54bWzNVsFOGzEQvecrLFccyQKlhUaboIoEgaAkImkLJzRZO1kLr721vQnh1K/ph/VLOl6TkAgaLQiq5pLseObNezPj2cQHt5kkE26s0KpJt+tblHCVaCbUuEm/Do429ymxDhQDqRVvUqUpOWjV4rwYSmHTPncOXS1BGGUbuWvS1Lm8EUXT6bQubG78qZaFQ3xbT3QW5YZbrhw3US5hhl9ulnNLW7UaIXEwfdGskJwIhhSU8OxAHrtM0ih4DSG5GRtdKHaopTbEjIdN+m6r/Mx9AlJbZFx5bbaFRm92DWBMeDog++KOk5SLcYq893YpmQrm0ibd2fUo6B09RimxgwTwKIcatSh3D59xBwwchMeQz/FbZ+eGYGIzBZlIBnhCvPwmbQ+uj696nYuzk/PT60G3ezY46QUSZUy0ihNHq4liJKQLk/BFnhicgyRF3hgzAml5HC2b5m4jrVbI+Wcy1BJLX0ZRMkKmctakn40ASYlwIEWyOHVgxtwdCYkafOx2faQcfQAMepMUjOXLieYn1lcxaX3XhWRkpgsixQ0nThNUVGT4K+VkudxkZHRWWiVYR6wUjJOJ4FPODsoq3QP+LdEVpsgKjMRRzCV3IcOPQtyRIR9pg7gcJji0aBc24NefBZyDtQ+gMOe40T87aXeuT87bncsNLxDYBFTyTHBsIc9y9xb4gNqVxhRSaqzmEgRWJoHC8rI/TLDSrYrMyrlTmJRN940sQbHdAvkETDxIcLSEKnhVwAQU0UrOCCR4KawfoYnQhUVLGJYAbV9EMIQSoUqqY1xQmMwwbqqgbW3vvN/98HFv/1OjHv3++WtzbdD9ouhJ8NnCpjhcuyoW6+LxnYsjf0OfvuzOFP/qrvcuOt+qVOq8czmo1J9OvxJct4pX97SK10VYTr2lxVSJAm6WcVhjuFukyITj7DWH5gWNX7/lw1i8UuPfUMXa8f1/RYSnxUt95S0eR0/+zaihffW/V6v2B1BLAwQUAAIACAD7or9MAHdzWY8BAAAfBgAAHwAAAHVuaXZlcnNhbC9odG1sX3NraW5fc2V0dGluZ3MuanONlFFPwjAQx9/5FEt9NQSjSPCNKCQmPJjIm/GhG8dY6Nql7SaT8N1th4yuuyq7l/W/X//Xu6V3GETmIQmJnqJD896s37rrRgOraVnCbVdnAT23OlEsW8Mqy4FlHIiHVOetrXy8EJgx4Y1pXL9bW+X4EWG/bChTLl4gFhLRFLa5QsAvRNtjm79bceDUdarJaXRcai34MBFcA9dDLmROG4bczMY23BI9WFQgT+hkYQNBNzSBjun9wkaIvDiOJzZcLhF5QXm9FKkYxjTZpVKUfB3Kv60LkOaX707AaDp5nnfsWKb0q4a8l3hqI0wWEpSC37yPcxsozGgMzPEdNc8faMe4X5BHV5nK9Jme3dlw6YKm0OtS/wimocbrWk7DXgcJRmuQ11iJoiyu4aRIbUd6aP8HtSgTdJ3xNNTClrOHtbah7l0KfXixQTpXSHhXaItdvzw0O3xQIaDujKVzXuXlXWJ2DBM5kkMgGjatKnyOaH+O2PVHRKjWNNnmZjyY4WjaQOUO5EoIZk7/+d85/VyD4w9QSwMEFAACAAgA+6K/TBra6juqAAAAHwEAABoAAAB1bml2ZXJzYWwvaTE4bl9wcmVzZXRzLnhtbJ2PMQ/CIBCFd34FuV2wW9MA3UzcHHQ2FVFJ6NFw1PrzhdQYZ4dL7l3e915O9a8x8KdL5CNqaMQWuEMbrx7vGk7H3aYFTnnA6xAiOg0YgfeGKd+0eEiOXCZeIpA0PHKeOimXZRGeplQSKIY5l2ASNo6yzBhRVlJOKwor2/m/6M8NDGOcq8vsQ96jKXtRq4VTshoqc3YoPN4iyGpQ8uuuys6US0URSv48ZtgbUEsDBBQAAgAIAPuiv0yw7V1XbgAAAHYAAAAcAAAAdW5pdmVyc2FsL2xvY2FsX3NldHRpbmdzLnhtbA3MPQ7CMAxA4b2nsLyXn42haTc2EBLlAFZjUCTHRomF4PZ4e8OnNy3fKvDh1otpwuPugMC6WS76SvhYz+MJoTtpJjHlhGoIyzxMYhvJnd0DdngL/bitXCOcr1RD3hp3ViePM4xwieezcMb9PPwBUEsDBBQAAgAIAIOZ9UTOggk37AIAAIgIAAAUAAAAdW5pdmVyc2FsL3BsYXllci54bWytVU1v2zAMPafA/oOhe62kXdc0kFt0BYod1qFA1m23QLUZW4tteZJcN/31o/xtz+lWYAcDNsX3SPGRNLt6TmLnCZQWMvXIwp0TB1JfBiINPfLw9fZ4Sa4u3x2xLOZ7UI4IPJKnwgJ4TJwAtK9EZhB8z03kkZ7BRWbiZEpIJcweuc+Qu4u0JO+OZuiSao9ExmQrSouicIVGRBpqGeeWRLu+TGimQENqQNEqDeI02JX5OxqfRKbU7DPQPWRm3h64Jmk5nrUYkBSnrlQhPZnPF/TH3ee1H0HCj0WqDU99IA5WclaW8pH7uzsZ5DFoa5uxKsk1GGOTKG0zZlZisUwdrXyPVA6bBLTmIWg3TkNCKyydALNtzHVU8+gBreXVO1Hzln4b+71p3ErlaOec5Y+x0BEe9SGddRLI6DAqS8rrlh300HTQrWUijoJfuVAQlJ/f2haZL0gVsO24Mk9XFz4e4Nst941U+xuEYRfVCrqtaG4lmluCWg63jb7uKEhz2y1wkytoSjVjTyIA+YUrxW1bXBqVA6MjY42lQzCj1ZVrkTpBWGSS+OwftLF+I2l+6teUKQH/Q5hPSNTWRKQBPN8K9DGQYE0NYLGtzTVZ7NqYXU46f0x6fT0wVTnWouBFHMNVCDiGATecdnZ6CAqKa3TxczXC9g4OgiMRRjE+ZpJhfHqQJuFqN8nQOzgIjqW/m4C25raMdFzHUTO1HcToxDphfq6NTMRL2Z6DPWNWZR++NnLN0XUm2oPz+R+jOIjRDOaWTKwu+9bbV83hvZ1TozufTVZZBt2K8wAmzyqvZhbybOQTwJbnsbnp59Tswx50lPPUdExzfcd+l8VavIBTiMD+6RantiYR2J7xyIflaY8B9cTtMghfmqYiMlpLUql5SDmGtXkSUFSYalY+ouqhknkajLRxs+7noGPcVdcKuBPDFjNdnGDzycwj7/GlvsvF2UV3lfPFRYMt87qvAle5vGFV1wl3nUHrfm0vwuqZx9ffUEsDBBQAAgAIAPuiv0wXqeFBbwEAAPsCAAApAAAAdW5pdmVyc2FsL3NraW5fY3VzdG9taXphdGlvbl9zZXR0aW5ncy54bWyNUttq3DAQfc9XiPzAShrdDO6Cbi5+SUKykGd3rRbTRC6WQkvRx1dOsmy22dBqnmbOmTPM6LTp+xTtU8rz4/R7yNMc70LOU/yWthcItfv5YV5ulpBCTptj5X6K4/yzj1/ntVarKQ9xHJbRrmjaYtQ9P6SkVk7VjBlGkWSeeoWc57ZiDbgGbMUcJbbd/CXxoruEfYj5vGq7OUHfN/QxhSX3cQy/tnDKfgudbvB5Gcap8tJWsDXKYWpxbA3ECJfcF6oBQCDLHXG4SNlITZDHjGMoRlGggAjnpBGFSMqhZl0jqgrzjUBMMkZdoZ7WbqS1cdQWCQ0huk7zqrGl64zEGBFCgLnCBXQGo8qGqqFBrQcEBwZE0UYTBaiznelY8c4Ly5GiXmBcmDGA8fG4x+3enutY/e91Duf8h+DZLziLrt7anDFXu39alkrehccfD0MO6MuQQj9+ury59Xf+aqd3/fXV5as3n318YK6GrZt/6O8/UEsDBBQAAgAIAPyiv0xjf/ZOOgsAAGggAAAXAAAAdW5pdmVyc2FsL3VuaXZlcnNhbC5wbmftVvtXU1cWvigtpQ/iVDstQo0VSurSgaIihkCycHwxGiJaZVAgutA6ghgg5Z3kYqm12mq00SIQkrE+QCnERzVEHtFRDJCSWHlEHiZKgAghJCSQ181N5t746KxZa9aaPyA/3HvXPt/Z53xn332+vY9ujl//3tvz3wYA4L24DWu2AIA3GQBm57z1JjJSNi9CgXy86FvWrwbqZYFjiOG9L5YcCwDX2O84dr+B2L5ZG5LoAOB3D328JLSaPQCAhePWxH5RkKp7Es4O1sbe2r3RL3BV1q5gnw1Er0Ozvw56dufQKb/VqzfMKVkY7pc1axGwW+rrN+fEHK85C0+u9V60cLTairNWT0ga7R3T+1U3CDeKH0QR5BGPLpY319Y2Kvvr+urzrxS3GMZH1dUkeKxWz9QXC4i2YY6ixXA4DCEFNP1dEdhWjsGbFgmxJP4Km9Mi5i+ZjQC/rDIFKSTaOI7LIXf9FjALHcKbggU4Mst8gz/yHuq8vZkXhhf0XT6MGrWp8jLG9O/rRXMQY1ePix825h5XL3P7St9C3ldDg5D3nds/oIDWA3gAD+ABPIAH8AAewAN4AA/gATyAB/AAHsADeAAP4AH+D4A23RrGmupZj2VOj6vZJNZMHY2p7cHxGUYR/Zb2gKpPdqM5wg+Zax7kdfXaho8MHXBNZYjNGZQofYwwRpusVTDBz2RmkqkQfODDHNtILZrR0UBCpNk0fkDfNzkfg/gSWhwjYeBB0Ooiygr1/juP23pFnUfy4l0fafTT4WrQxx87fZzGCIo0mCYP5B/3sY40VHW6ljo5ORH+AEDJZZ11vo/bFCp2asU8dUvuwa3aFm+N3uwferbN+k9M7rpx1KmAJWce7hfREjlegCFE45OpcoxGmmzDG7ekibdpm4I1euty57n0Bz4965ifpUffMUF7k8+Npi8DAOVw8rlkeRC1Yj5Ut0NzEQ8qIsz5p6dib8Zij83HGBws/8QaUcW7QMkRruV2jeZkWMJx1/Y60yMuvVRugMnLiDUrn/81Qe3Fo37Mlp9bEACUZGouzg+zMTdN9hAbkL3XaPZGRTjzTyJLhr9YcryA4TfzGAAOFLfTGDvSsYNXclOvmDLOZGCjExCG3zLcDGvVU/jutNnAVW0GFdpBpDHa00nozOsC1kytCMtbqC5ND1K2gi4LCHaklTWzXy5diXUajvSppmPcZMhyOCCQJEinul3lTyMzv2RszrzfWNB1v63yp9dObXqHTN9kl4AOiQ8bjmRSaiRvAru6IEfRM9PspmLQXg3aTSNiFyR2Xd4L2spA2zhBZZPVkuznSUVaOBB0akCnCVpFVdXTuVCUVKaB9tK2QkNIpFbu2yn7iDZw8/i+QI0cfUaWkiA9g9mIZdPF1XxTyUDuZLO0paFJA1XuQbjdaWyomici+RZ1Xbe8jOsII8jBdlnZ0WYBSTxWvDpmJQAUy4qTuk2tkts8trIxxE9m6t3BcsAqF7xTr3GcNCwV8yCeb2lGlZrqHKGmWjJWDy1OB5EgKEf7JweOfr/8VPZAPZbx0w3Hps+qBPKzgime7+mueji7UdZsKtCs1I/HKFXB6tLxu6pW2K9g4jWXMkgN98K6g6SyogMAcIsxsoTarjlGyebRU3FGSflSUabiQrvuqKP8qdWC/BsFXDHRIOYXg5Z80GJfKUzM5uZSCHNxQiHzl36cML1KiB+gc6dSdOfiOBmFol68mjgXp7jwOzz88Cao+lWvbLUJE6DhvyB5tsCawv04S3tNqlyPJnxudOok27JTYbQnj1/zAh4bkxy3uCauyfkNfNuuZqRwQiRs1vR5hMCGGkiUm8LMJsTmkB92S/MWnDe3I7meKTMn14eLpRfas3USrdkCGQrq4zgmGoLuRH5EjKFxFeFp7x+Z1TSI1QvrR2ZE7qy8yMMRewplhfGT8nYom/wtd0mQzDjAsdMfgYOq0dv8HEJCVkpVTjO2I+JyluvHKskVZk5tb2HljZh9v+wbkFllZz7BkCsGG/nWhpBjJwaWJB6MQQL36qjTKcmEMePjvfrzD2ZHi6MWhFkkUF1GITPUfW8ua45ScmOwzfnNR8dyt4DkgsB9y5418dt1G8n1rHgn7Unq2hzyLa5csZEukybWj1C2QcPuTKyU5VHVRDXjH4+G87gSf4WO+aRlqWapOCUvfL9RLPNrmHFvaQqhuuwKKtzHh/u04uGdKngynwp3CBx/q5/t+Pm/2dh6hS1n5B/wh6I1Tc2Phis+akjGzSg+CFJ4/wv2vrufRpgSM0u7tRfxFvHu0cXpfHcS5gUqoKtcEl+uaBE5GY2p+LmhmjzFN106SJRcD0NJlAouGHCTolyEpOAhVWufl3BB4wSzu2BBTsg6RAmd2liSrZ2SqrrU+wax7oRECk+xtM48IX8jejd2smYSwQj+EmJrocx2aa4ZiuOoi5I6YZq88LejLt0HSzDNe0auvWYiTDwWSClfgU98nGzJJSR91bxizJjMCdGo1uk4QkRki57mZ+fdqZOEFmMjeMZKsa0Sn7BFlqkllri2StJEXz7XPhY7HZf0vmg4JmxWNdtkG0qr0nBpUbsFcRztxQhJxKmslvoyzaDKknu4PRu82bG1x4mKY2df/UBmC2ubIZu0P4fwQFo+Dw9pJr5XF/l2RUwuf/bVE8tUIMpkjY69HmViyM/WPZW6c1LebLpeWRFYyFHZ61RFyIFnEgUshxprOmS7i2EZxinOYUpBqcqpU8nSRhajGmd7s7AzWWF8pW7yD8XW1kSV0yw04dVpXM5MJDmVG1dCr4RUWfQQr3hxyFaZAiNK0W9alAxXbC5IvEk62BNFQyojC+SWjXFZKZ/m/ERNa8g/SDe32+zOkVUKeLAleKxfrCcc+grv+rNMfLQfy0aF30s/lLdl2Bn8nIxeXo2yEMOB4k6hosmawbgMGEGVQF/m6lQ5OmtJ1lJSGyeH6Er/uYRS+4I5h96usoUkSZWvRJ1q60g04tUbE90K+4g5U0vtZE5t8Md+EWA4VzM1CCFyXU0hf+cYEMMDYdw9/LziShBWgEz422UWofreZo43Y8fHSygJEjXdHQsF0gOclgdQr/djEE0qmwhQWddNHsEhIe//DrMWYazb05aA65PAuhZbJ21UZ3XUxs1CEu9Mdc2rMqXj1vbQJWVXzHfROhr1YWSTRJoTilIyopQa+e9e5kyonXkhZGJyRNyd6p5rxnm50cQjbhl19w4CS6TtYbe7aH5BdRrL6P9RDy2TVB5deQ+JIeRkkpuiNfe2vzzDlNRKGY9eh+Y91/LrHxX6faYugyqdEpf+gLly3La5u2CyJ+AuL/JCU/xVucIilQfcdSr1sLI6/r4tqzvYi79d0rGVq/hTb7gtyf5uau1bwJ13zNKCeHvhZncLsYI/JYpFmpyasogYc/VDVCDA3VuGM1mosPdQHa3UYV88nwZCQrCS4+3gk5xqEpp4POjHNrpKE45q9FPjlASrMbWXDTXN+vkBUzt4qZe5WKbKPg7F7GE8PBJFsJwuv6RnWRrx+Bf3i0IQ4BgnXBdkTNY6wTZv4Onh4jE9zXjWpCxjtHYuhz+PUJcS74N79NfVTgPG9TkuLvSFLIyyYpDWiyiWYQZTh+63p8mLqeP3f/fvcrsExCgoP/DvQY559kiWOjIVfr6eZD/sy0FbLBa8jLfDBwBK5ELMGNcczitSNhKduI7/0VAegJ6fZxd5ocM1CtOnKkhpyfkEta4gFgkeo9BfWwKnRQ2pXCwl6r2rsxyHxwpwZJmEDTrUTe5Zx5aTcpgOxqNhhkPucshrKURbcCK6S8FlGaOt/EObmJ0ocGK1uV3hySy/T9F14tbGr6lfvevrfwNQSwMEFAACAAgA/KK/TNIooFJKAAAAawAAABsAAAB1bml2ZXJzYWwvdW5pdmVyc2FsLnBuZy54bWyzsa/IzVEoSy0qzszPs1Uy1DNQsrfj5bIpKEoty0wtV6gAihnpGUCAkkIlKrc8M6UkAyhkYG6OEMxIzUzPKLFVsjCwgAvqA80EAFBLAQIAABQAAgAIAPuiv0xaf7mZOgQAAOEOAAAdAAAAAAAAAAEAAAAAAAAAAAB1bml2ZXJzYWwvY29tbW9uX21lc3NhZ2VzLmxuZ1BLAQIAABQAAgAIAPuiv0wJ/nBMCQMAALUKAAAnAAAAAAAAAAEAAAAAAHUEAAB1bml2ZXJzYWwvZmxhc2hfcHVibGlzaGluZ19zZXR0aW5ncy54bWxQSwECAAAUAAIACAD7or9MzZ5QkK4CAABVCgAAIQAAAAAAAAABAAAAAADDBwAAdW5pdmVyc2FsL2ZsYXNoX3NraW5fc2V0dGluZ3MueG1sUEsBAgAAFAACAAgA+6K/THjWJgneAgAAxgkAACYAAAAAAAAAAQAAAAAAsAoAAHVuaXZlcnNhbC9odG1sX3B1Ymxpc2hpbmdfc2V0dGluZ3MueG1sUEsBAgAAFAACAAgA+6K/TAB3c1mPAQAAHwYAAB8AAAAAAAAAAQAAAAAA0g0AAHVuaXZlcnNhbC9odG1sX3NraW5fc2V0dGluZ3MuanNQSwECAAAUAAIACAD7or9MGtrqO6oAAAAfAQAAGgAAAAAAAAABAAAAAACeDwAAdW5pdmVyc2FsL2kxOG5fcHJlc2V0cy54bWxQSwECAAAUAAIACAD7or9MsO1dV24AAAB2AAAAHAAAAAAAAAABAAAAAACAEAAAdW5pdmVyc2FsL2xvY2FsX3NldHRpbmdzLnhtbFBLAQIAABQAAgAIAIOZ9UTOggk37AIAAIgIAAAUAAAAAAAAAAEAAAAAACgRAAB1bml2ZXJzYWwvcGxheWVyLnhtbFBLAQIAABQAAgAIAPuiv0wXqeFBbwEAAPsCAAApAAAAAAAAAAEAAAAAAEYUAAB1bml2ZXJzYWwvc2tpbl9jdXN0b21pemF0aW9uX3NldHRpbmdzLnhtbFBLAQIAABQAAgAIAPyiv0xjf/ZOOgsAAGggAAAXAAAAAAAAAAAAAAAAAPwVAAB1bml2ZXJzYWwvdW5pdmVyc2FsLnBuZ1BLAQIAABQAAgAIAPyiv0zSKKBSSgAAAGsAAAAbAAAAAAAAAAEAAAAAAGshAAB1bml2ZXJzYWwvdW5pdmVyc2FsLnBuZy54bWxQSwUGAAAAAAsACwBJAwAA7iEAAAAA"/>
  <p:tag name="ISPRING_PRESENTATION_TITLE" val="2018工作总结-09（半年度）"/>
  <p:tag name="COMMONDATA" val="eyJoZGlkIjoiYjczNzNlOGU1ZTRhNjk3NGJjZGMwNjM3YmQ2OGZjNTkifQ=="/>
</p:tagLst>
</file>

<file path=ppt/theme/_rels/them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2">
            <a:duotone>
              <a:schemeClr val="phClr">
                <a:shade val="80000"/>
              </a:schemeClr>
              <a:schemeClr val="phClr">
                <a:tint val="91000"/>
              </a:schemeClr>
            </a:duotone>
          </a:blip>
          <a:tile tx="0" ty="0" sx="40000" sy="50000" flip="y"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Oriel</Template>
  <TotalTime>0</TotalTime>
  <Words>9214</Words>
  <Application>WPS 演示</Application>
  <PresentationFormat>宽屏</PresentationFormat>
  <Paragraphs>331</Paragraphs>
  <Slides>42</Slides>
  <Notes>37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42</vt:i4>
      </vt:variant>
    </vt:vector>
  </HeadingPairs>
  <TitlesOfParts>
    <vt:vector size="54" baseType="lpstr">
      <vt:lpstr>Arial</vt:lpstr>
      <vt:lpstr>宋体</vt:lpstr>
      <vt:lpstr>Wingdings</vt:lpstr>
      <vt:lpstr>Calibri</vt:lpstr>
      <vt:lpstr>Wingdings</vt:lpstr>
      <vt:lpstr>Wingdings 2</vt:lpstr>
      <vt:lpstr>微软雅黑</vt:lpstr>
      <vt:lpstr>Times New Roman</vt:lpstr>
      <vt:lpstr>Century Schoolbook</vt:lpstr>
      <vt:lpstr>Arial Unicode MS</vt:lpstr>
      <vt:lpstr>华文楷体</vt:lpstr>
      <vt:lpstr>凸显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2018工作总结-09（半年度）</dc:title>
  <dc:creator>kingpub</dc:creator>
  <cp:lastModifiedBy>tsw</cp:lastModifiedBy>
  <cp:revision>276</cp:revision>
  <dcterms:created xsi:type="dcterms:W3CDTF">2015-01-11T03:03:00Z</dcterms:created>
  <dcterms:modified xsi:type="dcterms:W3CDTF">2022-07-15T12:38:20Z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F9FE20A2136544FAB7A0FE58C259DDA1</vt:lpwstr>
  </property>
  <property fmtid="{D5CDD505-2E9C-101B-9397-08002B2CF9AE}" pid="3" name="KSOProductBuildVer">
    <vt:lpwstr>2052-11.1.0.11875</vt:lpwstr>
  </property>
</Properties>
</file>