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78" r:id="rId4"/>
    <p:sldId id="279" r:id="rId5"/>
    <p:sldId id="280" r:id="rId6"/>
    <p:sldId id="281" r:id="rId7"/>
    <p:sldId id="282" r:id="rId8"/>
    <p:sldId id="283" r:id="rId9"/>
    <p:sldId id="284"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 id="29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8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075E2A-B055-322F-2BF4-E31BF44D626A}"/>
              </a:ext>
            </a:extLst>
          </p:cNvPr>
          <p:cNvSpPr>
            <a:spLocks noGrp="1"/>
          </p:cNvSpPr>
          <p:nvPr>
            <p:ph type="ctrTitle"/>
          </p:nvPr>
        </p:nvSpPr>
        <p:spPr>
          <a:xfrm>
            <a:off x="1524000" y="1122363"/>
            <a:ext cx="9144000" cy="2263780"/>
          </a:xfrm>
        </p:spPr>
        <p:txBody>
          <a:bodyPr anchor="b"/>
          <a:lstStyle>
            <a:lvl1pPr algn="ctr">
              <a:defRPr sz="6000">
                <a:latin typeface="+mn-ea"/>
                <a:ea typeface="+mn-ea"/>
              </a:defRPr>
            </a:lvl1pPr>
          </a:lstStyle>
          <a:p>
            <a:r>
              <a:rPr lang="zh-CN" altLang="en-US" dirty="0"/>
              <a:t>单击此处编辑母版标题样式</a:t>
            </a:r>
          </a:p>
        </p:txBody>
      </p:sp>
      <p:sp>
        <p:nvSpPr>
          <p:cNvPr id="3" name="副标题 2">
            <a:extLst>
              <a:ext uri="{FF2B5EF4-FFF2-40B4-BE49-F238E27FC236}">
                <a16:creationId xmlns:a16="http://schemas.microsoft.com/office/drawing/2014/main" id="{02884A18-C92A-0B89-4D71-0EA24A3E1A94}"/>
              </a:ext>
            </a:extLst>
          </p:cNvPr>
          <p:cNvSpPr>
            <a:spLocks noGrp="1"/>
          </p:cNvSpPr>
          <p:nvPr>
            <p:ph type="subTitle" idx="1"/>
          </p:nvPr>
        </p:nvSpPr>
        <p:spPr>
          <a:xfrm>
            <a:off x="1524000" y="3871908"/>
            <a:ext cx="9144000" cy="1385891"/>
          </a:xfr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grpSp>
        <p:nvGrpSpPr>
          <p:cNvPr id="7" name="组合 18">
            <a:extLst>
              <a:ext uri="{FF2B5EF4-FFF2-40B4-BE49-F238E27FC236}">
                <a16:creationId xmlns:a16="http://schemas.microsoft.com/office/drawing/2014/main" id="{FFBF0F8A-EBD3-97C7-BA89-0F8B4C4229EB}"/>
              </a:ext>
            </a:extLst>
          </p:cNvPr>
          <p:cNvGrpSpPr>
            <a:grpSpLocks/>
          </p:cNvGrpSpPr>
          <p:nvPr userDrawn="1"/>
        </p:nvGrpSpPr>
        <p:grpSpPr bwMode="auto">
          <a:xfrm>
            <a:off x="1524000" y="3602038"/>
            <a:ext cx="9144000" cy="53975"/>
            <a:chOff x="0" y="0"/>
            <a:chExt cx="7128792" cy="108012"/>
          </a:xfrm>
        </p:grpSpPr>
        <p:sp>
          <p:nvSpPr>
            <p:cNvPr id="8" name="矩形 19">
              <a:extLst>
                <a:ext uri="{FF2B5EF4-FFF2-40B4-BE49-F238E27FC236}">
                  <a16:creationId xmlns:a16="http://schemas.microsoft.com/office/drawing/2014/main" id="{5ADB9F65-E1D6-60A1-B48F-2236CF0AFAC5}"/>
                </a:ext>
              </a:extLst>
            </p:cNvPr>
            <p:cNvSpPr>
              <a:spLocks noChangeArrowheads="1"/>
            </p:cNvSpPr>
            <p:nvPr/>
          </p:nvSpPr>
          <p:spPr bwMode="auto">
            <a:xfrm>
              <a:off x="0" y="0"/>
              <a:ext cx="1188132" cy="1080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 name="矩形 20">
              <a:extLst>
                <a:ext uri="{FF2B5EF4-FFF2-40B4-BE49-F238E27FC236}">
                  <a16:creationId xmlns:a16="http://schemas.microsoft.com/office/drawing/2014/main" id="{80983337-1373-6FE0-7EFA-9F98DC45E64E}"/>
                </a:ext>
              </a:extLst>
            </p:cNvPr>
            <p:cNvSpPr>
              <a:spLocks noChangeArrowheads="1"/>
            </p:cNvSpPr>
            <p:nvPr/>
          </p:nvSpPr>
          <p:spPr bwMode="auto">
            <a:xfrm>
              <a:off x="1188132" y="0"/>
              <a:ext cx="1188132" cy="10801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矩形 21">
              <a:extLst>
                <a:ext uri="{FF2B5EF4-FFF2-40B4-BE49-F238E27FC236}">
                  <a16:creationId xmlns:a16="http://schemas.microsoft.com/office/drawing/2014/main" id="{F5A2717B-72BA-8ECC-6CBE-2F6C19FC51AA}"/>
                </a:ext>
              </a:extLst>
            </p:cNvPr>
            <p:cNvSpPr>
              <a:spLocks noChangeArrowheads="1"/>
            </p:cNvSpPr>
            <p:nvPr/>
          </p:nvSpPr>
          <p:spPr bwMode="auto">
            <a:xfrm>
              <a:off x="2376264" y="0"/>
              <a:ext cx="1188132" cy="1080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 name="矩形 22">
              <a:extLst>
                <a:ext uri="{FF2B5EF4-FFF2-40B4-BE49-F238E27FC236}">
                  <a16:creationId xmlns:a16="http://schemas.microsoft.com/office/drawing/2014/main" id="{5916AFC1-AA13-3FB0-D901-6E6A6E4CA31C}"/>
                </a:ext>
              </a:extLst>
            </p:cNvPr>
            <p:cNvSpPr>
              <a:spLocks noChangeArrowheads="1"/>
            </p:cNvSpPr>
            <p:nvPr/>
          </p:nvSpPr>
          <p:spPr bwMode="auto">
            <a:xfrm>
              <a:off x="3564396" y="0"/>
              <a:ext cx="1188132" cy="10801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 name="矩形 23">
              <a:extLst>
                <a:ext uri="{FF2B5EF4-FFF2-40B4-BE49-F238E27FC236}">
                  <a16:creationId xmlns:a16="http://schemas.microsoft.com/office/drawing/2014/main" id="{310A1B2E-4180-C7F7-59E1-F15B240957FD}"/>
                </a:ext>
              </a:extLst>
            </p:cNvPr>
            <p:cNvSpPr>
              <a:spLocks noChangeArrowheads="1"/>
            </p:cNvSpPr>
            <p:nvPr/>
          </p:nvSpPr>
          <p:spPr bwMode="auto">
            <a:xfrm>
              <a:off x="4752528" y="0"/>
              <a:ext cx="1188132" cy="108012"/>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 name="矩形 24">
              <a:extLst>
                <a:ext uri="{FF2B5EF4-FFF2-40B4-BE49-F238E27FC236}">
                  <a16:creationId xmlns:a16="http://schemas.microsoft.com/office/drawing/2014/main" id="{AED6BAD6-7931-C033-A139-65A7AFD987E5}"/>
                </a:ext>
              </a:extLst>
            </p:cNvPr>
            <p:cNvSpPr>
              <a:spLocks noChangeArrowheads="1"/>
            </p:cNvSpPr>
            <p:nvPr/>
          </p:nvSpPr>
          <p:spPr bwMode="auto">
            <a:xfrm>
              <a:off x="5940660" y="0"/>
              <a:ext cx="1188132" cy="108012"/>
            </a:xfrm>
            <a:prstGeom prst="rect">
              <a:avLst/>
            </a:prstGeom>
            <a:solidFill>
              <a:srgbClr val="70AD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3458271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58DE62-3A97-1387-AB10-8C73E3823C23}"/>
              </a:ext>
            </a:extLst>
          </p:cNvPr>
          <p:cNvSpPr>
            <a:spLocks noGrp="1"/>
          </p:cNvSpPr>
          <p:nvPr>
            <p:ph type="title"/>
          </p:nvPr>
        </p:nvSpPr>
        <p:spPr>
          <a:xfrm>
            <a:off x="838200" y="365125"/>
            <a:ext cx="10515600" cy="963613"/>
          </a:xfrm>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id="{9040CBBF-FA34-EF65-C301-1AB7FDAF695A}"/>
              </a:ext>
            </a:extLst>
          </p:cNvPr>
          <p:cNvSpPr>
            <a:spLocks noGrp="1"/>
          </p:cNvSpPr>
          <p:nvPr>
            <p:ph idx="1"/>
          </p:nvPr>
        </p:nvSpPr>
        <p:spPr>
          <a:xfrm>
            <a:off x="838200" y="1636710"/>
            <a:ext cx="10515600" cy="4540253"/>
          </a:xfrm>
        </p:spPr>
        <p:txBody>
          <a:bodyPr>
            <a:normAutofit/>
          </a:bodyPr>
          <a:lstStyle>
            <a:lvl1pPr marL="0" indent="540000">
              <a:lnSpc>
                <a:spcPct val="150000"/>
              </a:lnSpc>
              <a:spcBef>
                <a:spcPts val="0"/>
              </a:spcBef>
              <a:buFont typeface="Arial" panose="020B0604020202020204" pitchFamily="34" charset="0"/>
              <a:buNone/>
              <a:defRPr sz="2400">
                <a:latin typeface="微软雅黑" panose="020B0503020204020204" pitchFamily="34" charset="-122"/>
                <a:ea typeface="微软雅黑" panose="020B0503020204020204" pitchFamily="34" charset="-122"/>
              </a:defRPr>
            </a:lvl1pPr>
            <a:lvl2pPr marL="0" indent="540000">
              <a:lnSpc>
                <a:spcPct val="150000"/>
              </a:lnSpc>
              <a:spcBef>
                <a:spcPts val="0"/>
              </a:spcBef>
              <a:buNone/>
              <a:defRPr sz="2400"/>
            </a:lvl2pPr>
            <a:lvl3pPr marL="0" indent="540000">
              <a:lnSpc>
                <a:spcPct val="150000"/>
              </a:lnSpc>
              <a:spcBef>
                <a:spcPts val="0"/>
              </a:spcBef>
              <a:buNone/>
              <a:defRPr sz="2400"/>
            </a:lvl3pPr>
            <a:lvl4pPr marL="0" indent="540000">
              <a:lnSpc>
                <a:spcPct val="150000"/>
              </a:lnSpc>
              <a:spcBef>
                <a:spcPts val="0"/>
              </a:spcBef>
              <a:buNone/>
              <a:defRPr sz="2400"/>
            </a:lvl4pPr>
            <a:lvl5pPr marL="0" indent="540000">
              <a:lnSpc>
                <a:spcPct val="150000"/>
              </a:lnSpc>
              <a:spcBef>
                <a:spcPts val="0"/>
              </a:spcBef>
              <a:buNone/>
              <a:defRPr sz="24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grpSp>
        <p:nvGrpSpPr>
          <p:cNvPr id="12" name="组合 18">
            <a:extLst>
              <a:ext uri="{FF2B5EF4-FFF2-40B4-BE49-F238E27FC236}">
                <a16:creationId xmlns:a16="http://schemas.microsoft.com/office/drawing/2014/main" id="{24861C11-A6F1-D6A4-C86F-A3D64A0551B8}"/>
              </a:ext>
            </a:extLst>
          </p:cNvPr>
          <p:cNvGrpSpPr>
            <a:grpSpLocks/>
          </p:cNvGrpSpPr>
          <p:nvPr userDrawn="1"/>
        </p:nvGrpSpPr>
        <p:grpSpPr bwMode="auto">
          <a:xfrm>
            <a:off x="1624013" y="1455736"/>
            <a:ext cx="9144000" cy="53975"/>
            <a:chOff x="0" y="0"/>
            <a:chExt cx="7128792" cy="108012"/>
          </a:xfrm>
        </p:grpSpPr>
        <p:sp>
          <p:nvSpPr>
            <p:cNvPr id="13" name="矩形 19">
              <a:extLst>
                <a:ext uri="{FF2B5EF4-FFF2-40B4-BE49-F238E27FC236}">
                  <a16:creationId xmlns:a16="http://schemas.microsoft.com/office/drawing/2014/main" id="{80079581-D636-E3DB-B72E-9621D46F44CA}"/>
                </a:ext>
              </a:extLst>
            </p:cNvPr>
            <p:cNvSpPr>
              <a:spLocks noChangeArrowheads="1"/>
            </p:cNvSpPr>
            <p:nvPr/>
          </p:nvSpPr>
          <p:spPr bwMode="auto">
            <a:xfrm>
              <a:off x="0" y="0"/>
              <a:ext cx="1188132" cy="1080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 name="矩形 20">
              <a:extLst>
                <a:ext uri="{FF2B5EF4-FFF2-40B4-BE49-F238E27FC236}">
                  <a16:creationId xmlns:a16="http://schemas.microsoft.com/office/drawing/2014/main" id="{4651EEBF-4CEE-3C2B-3C81-E234EE89F2F1}"/>
                </a:ext>
              </a:extLst>
            </p:cNvPr>
            <p:cNvSpPr>
              <a:spLocks noChangeArrowheads="1"/>
            </p:cNvSpPr>
            <p:nvPr/>
          </p:nvSpPr>
          <p:spPr bwMode="auto">
            <a:xfrm>
              <a:off x="1188132" y="0"/>
              <a:ext cx="1188132" cy="10801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 name="矩形 21">
              <a:extLst>
                <a:ext uri="{FF2B5EF4-FFF2-40B4-BE49-F238E27FC236}">
                  <a16:creationId xmlns:a16="http://schemas.microsoft.com/office/drawing/2014/main" id="{B155CB75-0F68-7461-BD0A-F3E6737B3FB0}"/>
                </a:ext>
              </a:extLst>
            </p:cNvPr>
            <p:cNvSpPr>
              <a:spLocks noChangeArrowheads="1"/>
            </p:cNvSpPr>
            <p:nvPr/>
          </p:nvSpPr>
          <p:spPr bwMode="auto">
            <a:xfrm>
              <a:off x="2376264" y="0"/>
              <a:ext cx="1188132" cy="1080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 name="矩形 22">
              <a:extLst>
                <a:ext uri="{FF2B5EF4-FFF2-40B4-BE49-F238E27FC236}">
                  <a16:creationId xmlns:a16="http://schemas.microsoft.com/office/drawing/2014/main" id="{3BA0A3A7-C254-5468-C2C1-41A36F34B71A}"/>
                </a:ext>
              </a:extLst>
            </p:cNvPr>
            <p:cNvSpPr>
              <a:spLocks noChangeArrowheads="1"/>
            </p:cNvSpPr>
            <p:nvPr/>
          </p:nvSpPr>
          <p:spPr bwMode="auto">
            <a:xfrm>
              <a:off x="3564396" y="0"/>
              <a:ext cx="1188132" cy="10801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 name="矩形 23">
              <a:extLst>
                <a:ext uri="{FF2B5EF4-FFF2-40B4-BE49-F238E27FC236}">
                  <a16:creationId xmlns:a16="http://schemas.microsoft.com/office/drawing/2014/main" id="{A81CD676-3ED1-88B9-FED6-288846C30772}"/>
                </a:ext>
              </a:extLst>
            </p:cNvPr>
            <p:cNvSpPr>
              <a:spLocks noChangeArrowheads="1"/>
            </p:cNvSpPr>
            <p:nvPr/>
          </p:nvSpPr>
          <p:spPr bwMode="auto">
            <a:xfrm>
              <a:off x="4752528" y="0"/>
              <a:ext cx="1188132" cy="108012"/>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矩形 24">
              <a:extLst>
                <a:ext uri="{FF2B5EF4-FFF2-40B4-BE49-F238E27FC236}">
                  <a16:creationId xmlns:a16="http://schemas.microsoft.com/office/drawing/2014/main" id="{29886A61-B0CA-C74D-C02A-BEF25496ABC6}"/>
                </a:ext>
              </a:extLst>
            </p:cNvPr>
            <p:cNvSpPr>
              <a:spLocks noChangeArrowheads="1"/>
            </p:cNvSpPr>
            <p:nvPr/>
          </p:nvSpPr>
          <p:spPr bwMode="auto">
            <a:xfrm>
              <a:off x="5940660" y="0"/>
              <a:ext cx="1188132" cy="108012"/>
            </a:xfrm>
            <a:prstGeom prst="rect">
              <a:avLst/>
            </a:prstGeom>
            <a:solidFill>
              <a:srgbClr val="70AD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buFont typeface="Arial" panose="020B0604020202020204" pitchFamily="34" charset="0"/>
                <a:buNone/>
              </a:pPr>
              <a:endParaRPr lang="zh-CN" altLang="zh-CN" sz="13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2243068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内容占位符 2">
            <a:extLst>
              <a:ext uri="{FF2B5EF4-FFF2-40B4-BE49-F238E27FC236}">
                <a16:creationId xmlns:a16="http://schemas.microsoft.com/office/drawing/2014/main" id="{7A85CC1C-058B-314A-2FDA-8A35D30659EF}"/>
              </a:ext>
            </a:extLst>
          </p:cNvPr>
          <p:cNvSpPr>
            <a:spLocks noGrp="1"/>
          </p:cNvSpPr>
          <p:nvPr>
            <p:ph idx="1"/>
          </p:nvPr>
        </p:nvSpPr>
        <p:spPr>
          <a:xfrm>
            <a:off x="838200" y="657225"/>
            <a:ext cx="10515600" cy="5519738"/>
          </a:xfrm>
        </p:spPr>
        <p:txBody>
          <a:bodyPr/>
          <a:lstStyle>
            <a:lvl1pPr marL="0" indent="540000">
              <a:lnSpc>
                <a:spcPct val="150000"/>
              </a:lnSpc>
              <a:spcBef>
                <a:spcPts val="0"/>
              </a:spcBef>
              <a:buNone/>
              <a:defRPr sz="2400">
                <a:latin typeface="微软雅黑" panose="020B0503020204020204" pitchFamily="34" charset="-122"/>
                <a:ea typeface="微软雅黑" panose="020B0503020204020204" pitchFamily="34" charset="-122"/>
              </a:defRPr>
            </a:lvl1pPr>
            <a:lvl2pPr marL="457200" indent="540000">
              <a:lnSpc>
                <a:spcPct val="150000"/>
              </a:lnSpc>
              <a:spcBef>
                <a:spcPts val="0"/>
              </a:spcBef>
              <a:buNone/>
              <a:defRPr/>
            </a:lvl2pPr>
            <a:lvl3pPr marL="914400" indent="540000">
              <a:lnSpc>
                <a:spcPct val="150000"/>
              </a:lnSpc>
              <a:spcBef>
                <a:spcPts val="0"/>
              </a:spcBef>
              <a:buNone/>
              <a:defRPr/>
            </a:lvl3pPr>
            <a:lvl4pPr marL="1371600" indent="540000">
              <a:lnSpc>
                <a:spcPct val="150000"/>
              </a:lnSpc>
              <a:spcBef>
                <a:spcPts val="0"/>
              </a:spcBef>
              <a:buNone/>
              <a:defRPr/>
            </a:lvl4pPr>
            <a:lvl5pPr marL="1828800" indent="540000">
              <a:lnSpc>
                <a:spcPct val="150000"/>
              </a:lnSpc>
              <a:spcBef>
                <a:spcPts val="0"/>
              </a:spcBef>
              <a:buNone/>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2085795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9349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531F628-0317-B5E5-DB24-84AB5CFEF7BA}"/>
              </a:ext>
            </a:extLst>
          </p:cNvPr>
          <p:cNvSpPr>
            <a:spLocks noGrp="1"/>
          </p:cNvSpPr>
          <p:nvPr>
            <p:ph type="title"/>
          </p:nvPr>
        </p:nvSpPr>
        <p:spPr>
          <a:xfrm>
            <a:off x="838200" y="365125"/>
            <a:ext cx="10515600" cy="927099"/>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E9CAC9E9-9A29-41B8-8B86-9AA13A53E296}"/>
              </a:ext>
            </a:extLst>
          </p:cNvPr>
          <p:cNvSpPr>
            <a:spLocks noGrp="1"/>
          </p:cNvSpPr>
          <p:nvPr>
            <p:ph type="body" idx="1"/>
          </p:nvPr>
        </p:nvSpPr>
        <p:spPr>
          <a:xfrm>
            <a:off x="838200" y="1673224"/>
            <a:ext cx="10515600" cy="4503739"/>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381060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5" r:id="rId4"/>
  </p:sldLayoutIdLst>
  <p:txStyles>
    <p:titleStyle>
      <a:lvl1pPr algn="ctr" defTabSz="914400" rtl="0" eaLnBrk="1" latinLnBrk="0" hangingPunct="1">
        <a:lnSpc>
          <a:spcPct val="90000"/>
        </a:lnSpc>
        <a:spcBef>
          <a:spcPct val="0"/>
        </a:spcBef>
        <a:buNone/>
        <a:defRPr sz="40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E7E824-4409-D052-8437-EBC7D3D7965C}"/>
              </a:ext>
            </a:extLst>
          </p:cNvPr>
          <p:cNvSpPr>
            <a:spLocks noGrp="1"/>
          </p:cNvSpPr>
          <p:nvPr>
            <p:ph type="ctrTitle"/>
          </p:nvPr>
        </p:nvSpPr>
        <p:spPr/>
        <p:txBody>
          <a:bodyPr>
            <a:normAutofit/>
          </a:bodyPr>
          <a:lstStyle/>
          <a:p>
            <a:r>
              <a:rPr lang="zh-CN" altLang="en-US" sz="5400" dirty="0"/>
              <a:t>第九章 激励</a:t>
            </a:r>
          </a:p>
        </p:txBody>
      </p:sp>
      <p:sp>
        <p:nvSpPr>
          <p:cNvPr id="3" name="副标题 2">
            <a:extLst>
              <a:ext uri="{FF2B5EF4-FFF2-40B4-BE49-F238E27FC236}">
                <a16:creationId xmlns:a16="http://schemas.microsoft.com/office/drawing/2014/main" id="{9C3DD26A-5F5F-1717-3BB3-881E6971BACF}"/>
              </a:ext>
            </a:extLst>
          </p:cNvPr>
          <p:cNvSpPr>
            <a:spLocks noGrp="1"/>
          </p:cNvSpPr>
          <p:nvPr>
            <p:ph type="subTitle" idx="1"/>
          </p:nvPr>
        </p:nvSpPr>
        <p:spPr/>
        <p:txBody>
          <a:bodyPr/>
          <a:lstStyle/>
          <a:p>
            <a:r>
              <a:rPr lang="zh-CN" altLang="en-US" dirty="0"/>
              <a:t>课前案例：智联招聘发布</a:t>
            </a:r>
            <a:r>
              <a:rPr lang="en-US" altLang="zh-CN" dirty="0"/>
              <a:t>《</a:t>
            </a:r>
            <a:r>
              <a:rPr lang="zh-CN" altLang="en-US" dirty="0"/>
              <a:t>员工激励机制调研报告</a:t>
            </a:r>
            <a:r>
              <a:rPr lang="en-US" altLang="zh-CN" dirty="0"/>
              <a:t>》</a:t>
            </a:r>
            <a:endParaRPr lang="zh-CN" altLang="en-US" dirty="0"/>
          </a:p>
        </p:txBody>
      </p:sp>
    </p:spTree>
    <p:extLst>
      <p:ext uri="{BB962C8B-B14F-4D97-AF65-F5344CB8AC3E}">
        <p14:creationId xmlns:p14="http://schemas.microsoft.com/office/powerpoint/2010/main" val="4183509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885058-3FC2-804A-15E4-B7D4FB366D17}"/>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0CD74083-9748-ABC1-A6D5-47C9165AFBA0}"/>
              </a:ext>
            </a:extLst>
          </p:cNvPr>
          <p:cNvSpPr>
            <a:spLocks noGrp="1"/>
          </p:cNvSpPr>
          <p:nvPr>
            <p:ph idx="1"/>
          </p:nvPr>
        </p:nvSpPr>
        <p:spPr/>
        <p:txBody>
          <a:bodyPr/>
          <a:lstStyle/>
          <a:p>
            <a:r>
              <a:rPr lang="en-US" altLang="zh-CN" dirty="0"/>
              <a:t>2.</a:t>
            </a:r>
            <a:r>
              <a:rPr lang="zh-CN" altLang="en-US" dirty="0"/>
              <a:t>双因素理论</a:t>
            </a:r>
          </a:p>
          <a:p>
            <a:r>
              <a:rPr lang="en-US" altLang="zh-CN" dirty="0"/>
              <a:t>20</a:t>
            </a:r>
            <a:r>
              <a:rPr lang="zh-CN" altLang="en-US" dirty="0"/>
              <a:t>世纪</a:t>
            </a:r>
            <a:r>
              <a:rPr lang="en-US" altLang="zh-CN" dirty="0"/>
              <a:t>50</a:t>
            </a:r>
            <a:r>
              <a:rPr lang="zh-CN" altLang="en-US" dirty="0"/>
              <a:t>年代末期，美国的行为科学家弗雷德里克</a:t>
            </a:r>
            <a:r>
              <a:rPr lang="en-US" altLang="zh-CN" dirty="0"/>
              <a:t>·</a:t>
            </a:r>
            <a:r>
              <a:rPr lang="zh-CN" altLang="en-US" dirty="0"/>
              <a:t>赫茨伯格（</a:t>
            </a:r>
            <a:r>
              <a:rPr lang="en-US" altLang="zh-CN" dirty="0"/>
              <a:t>Fredrick Herzberg</a:t>
            </a:r>
            <a:r>
              <a:rPr lang="zh-CN" altLang="en-US" dirty="0"/>
              <a:t>）和助手们在美国匹兹堡地区对</a:t>
            </a:r>
            <a:r>
              <a:rPr lang="en-US" altLang="zh-CN" dirty="0"/>
              <a:t>200</a:t>
            </a:r>
            <a:r>
              <a:rPr lang="zh-CN" altLang="en-US" dirty="0"/>
              <a:t>名工程师、会计师进行了调查访问。访问主要围绕两个问题展开，即在工作中哪些事项是让他们感到满意的，并估计这种积极情绪能够持续多长时间；又有哪些事项是让他们感到不满意的，并估计这种消极情绪能够持续多长时间。</a:t>
            </a:r>
          </a:p>
          <a:p>
            <a:endParaRPr lang="zh-CN" altLang="en-US" dirty="0"/>
          </a:p>
        </p:txBody>
      </p:sp>
    </p:spTree>
    <p:extLst>
      <p:ext uri="{BB962C8B-B14F-4D97-AF65-F5344CB8AC3E}">
        <p14:creationId xmlns:p14="http://schemas.microsoft.com/office/powerpoint/2010/main" val="1848880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C7660C-4323-5AF7-CEE5-D31B9FBBDD2E}"/>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21DF70D6-3FC6-8BFD-D3DB-7E78FF4D7335}"/>
              </a:ext>
            </a:extLst>
          </p:cNvPr>
          <p:cNvSpPr>
            <a:spLocks noGrp="1"/>
          </p:cNvSpPr>
          <p:nvPr>
            <p:ph idx="1"/>
          </p:nvPr>
        </p:nvSpPr>
        <p:spPr/>
        <p:txBody>
          <a:bodyPr/>
          <a:lstStyle/>
          <a:p>
            <a:r>
              <a:rPr lang="zh-CN" altLang="en-US" dirty="0"/>
              <a:t>“保健因素”包括公司政策、管理措施、监督、人际关系、物质工作条件、工资、福利等。当这些因素恶化到人们认为可以接受的水平以下时，就会产生对工作的不满意。但是，当人们认为这些因素很好时，它只是消除了不满意，并不会导致积极的态度，这就形成了某种既不是满意、又不是不满意的中性状态。</a:t>
            </a:r>
          </a:p>
          <a:p>
            <a:r>
              <a:rPr lang="zh-CN" altLang="en-US" dirty="0"/>
              <a:t>“激励因素”的满足能给员工带来积极态度、满意和激励作用，包括成就、赏识、挑战性的工作、工作责任、成长和发展的机会等能满足个人自我实现需要的因素。如果这些因素具备了，就能对人们产生更大的激励。</a:t>
            </a:r>
          </a:p>
          <a:p>
            <a:endParaRPr lang="zh-CN" altLang="en-US" dirty="0"/>
          </a:p>
        </p:txBody>
      </p:sp>
    </p:spTree>
    <p:extLst>
      <p:ext uri="{BB962C8B-B14F-4D97-AF65-F5344CB8AC3E}">
        <p14:creationId xmlns:p14="http://schemas.microsoft.com/office/powerpoint/2010/main" val="3706938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CEC8EB-C20D-9D6C-5AB3-7A6F24908327}"/>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0C054C15-28CB-EBDF-20C3-0D8D89F5109E}"/>
              </a:ext>
            </a:extLst>
          </p:cNvPr>
          <p:cNvSpPr>
            <a:spLocks noGrp="1"/>
          </p:cNvSpPr>
          <p:nvPr>
            <p:ph idx="1"/>
          </p:nvPr>
        </p:nvSpPr>
        <p:spPr/>
        <p:txBody>
          <a:bodyPr/>
          <a:lstStyle/>
          <a:p>
            <a:r>
              <a:rPr lang="zh-CN" altLang="en-US" dirty="0"/>
              <a:t>基于此理论，在管理中，要调动人的积极性，不仅要注意物质利益和工作条件等外部因素，更重要的是要注意工作的安排，量才录用，各得其所，注意对人进行精神鼓励，给予表扬和认可，注意给人以成长、发展、晋升的机会。</a:t>
            </a:r>
          </a:p>
        </p:txBody>
      </p:sp>
    </p:spTree>
    <p:extLst>
      <p:ext uri="{BB962C8B-B14F-4D97-AF65-F5344CB8AC3E}">
        <p14:creationId xmlns:p14="http://schemas.microsoft.com/office/powerpoint/2010/main" val="3530420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0D7662-473D-B49F-C695-F6CDEC91B234}"/>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083AD074-59B4-B6CC-0481-F824B51FEA05}"/>
              </a:ext>
            </a:extLst>
          </p:cNvPr>
          <p:cNvSpPr>
            <a:spLocks noGrp="1"/>
          </p:cNvSpPr>
          <p:nvPr>
            <p:ph idx="1"/>
          </p:nvPr>
        </p:nvSpPr>
        <p:spPr/>
        <p:txBody>
          <a:bodyPr>
            <a:normAutofit fontScale="70000" lnSpcReduction="20000"/>
          </a:bodyPr>
          <a:lstStyle/>
          <a:p>
            <a:r>
              <a:rPr lang="en-US" altLang="zh-CN" dirty="0"/>
              <a:t>3.</a:t>
            </a:r>
            <a:r>
              <a:rPr lang="zh-CN" altLang="en-US" dirty="0"/>
              <a:t>成就需要激励理论</a:t>
            </a:r>
          </a:p>
          <a:p>
            <a:r>
              <a:rPr lang="zh-CN" altLang="en-US" dirty="0"/>
              <a:t>成就需要理论也称激励需要理论，是</a:t>
            </a:r>
            <a:r>
              <a:rPr lang="en-US" altLang="zh-CN" dirty="0"/>
              <a:t>20</a:t>
            </a:r>
            <a:r>
              <a:rPr lang="zh-CN" altLang="en-US" dirty="0"/>
              <a:t>世纪</a:t>
            </a:r>
            <a:r>
              <a:rPr lang="en-US" altLang="zh-CN" dirty="0"/>
              <a:t>50</a:t>
            </a:r>
            <a:r>
              <a:rPr lang="zh-CN" altLang="en-US" dirty="0"/>
              <a:t>年代初期，美国哈佛大学的心理学家戴维</a:t>
            </a:r>
            <a:r>
              <a:rPr lang="en-US" altLang="zh-CN" dirty="0"/>
              <a:t>·</a:t>
            </a:r>
            <a:r>
              <a:rPr lang="zh-CN" altLang="en-US" dirty="0"/>
              <a:t>麦克利兰（</a:t>
            </a:r>
            <a:r>
              <a:rPr lang="en-US" altLang="zh-CN" dirty="0"/>
              <a:t>David C. McClelland</a:t>
            </a:r>
            <a:r>
              <a:rPr lang="zh-CN" altLang="en-US" dirty="0"/>
              <a:t>）集中研究了人在生理和安全需要得到满足后的需要状况，特别对人的成就需要进行了大量的研究，从而提出了一种新的内容型激励理论</a:t>
            </a:r>
            <a:r>
              <a:rPr lang="en-US" altLang="zh-CN" dirty="0"/>
              <a:t>——</a:t>
            </a:r>
            <a:r>
              <a:rPr lang="zh-CN" altLang="en-US" dirty="0"/>
              <a:t>成就需要激励理论。</a:t>
            </a:r>
          </a:p>
          <a:p>
            <a:r>
              <a:rPr lang="zh-CN" altLang="en-US" dirty="0"/>
              <a:t>麦克利兰认为，在人的生存需要基本得到满足的前提下，成就需要、权利需要和合群需要是人的最主要的三种需要。成就需要的高低对一个人、一个企业发展起着特别重要的作用。该理论将成就需要定义为根据适当的目标追求卓越、争取成功的一种内驱力。</a:t>
            </a:r>
          </a:p>
          <a:p>
            <a:r>
              <a:rPr lang="zh-CN" altLang="en-US" dirty="0"/>
              <a:t>该理论认为，有成就需要的人，对胜任和成功有强烈的要求，热衷于接受挑战、敢于冒险，能发挥其独立解决问题能力的环境，愿意承担所作工作的个人责任，希望得到明确而又迅速的反馈。权利需要较强的人有责任感，愿意承担需要的竞争，并且能够取得较高的社会地位的工作，喜欢追求和影响别人。具有归属和社交需要的人，通常从友爱、情谊、人际之间的社会交往中得到欢乐和满足，因此高度服从群体规范，忠实可靠。</a:t>
            </a:r>
          </a:p>
        </p:txBody>
      </p:sp>
    </p:spTree>
    <p:extLst>
      <p:ext uri="{BB962C8B-B14F-4D97-AF65-F5344CB8AC3E}">
        <p14:creationId xmlns:p14="http://schemas.microsoft.com/office/powerpoint/2010/main" val="31996671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0D28A8-3D24-221B-3B5F-C244AA357CBE}"/>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7A98FB90-ABD0-037B-EDC8-5E7BBE92B58C}"/>
              </a:ext>
            </a:extLst>
          </p:cNvPr>
          <p:cNvSpPr>
            <a:spLocks noGrp="1"/>
          </p:cNvSpPr>
          <p:nvPr>
            <p:ph idx="1"/>
          </p:nvPr>
        </p:nvSpPr>
        <p:spPr/>
        <p:txBody>
          <a:bodyPr>
            <a:normAutofit fontScale="70000" lnSpcReduction="20000"/>
          </a:bodyPr>
          <a:lstStyle/>
          <a:p>
            <a:r>
              <a:rPr lang="en-US" altLang="zh-CN" dirty="0"/>
              <a:t>4.ERG</a:t>
            </a:r>
            <a:r>
              <a:rPr lang="zh-CN" altLang="en-US" dirty="0"/>
              <a:t>理论</a:t>
            </a:r>
          </a:p>
          <a:p>
            <a:r>
              <a:rPr lang="zh-CN" altLang="en-US" dirty="0"/>
              <a:t>美国耶鲁大学的克雷顿</a:t>
            </a:r>
            <a:r>
              <a:rPr lang="en-US" altLang="zh-CN" dirty="0"/>
              <a:t>·</a:t>
            </a:r>
            <a:r>
              <a:rPr lang="zh-CN" altLang="en-US" dirty="0"/>
              <a:t>奥尔德弗（</a:t>
            </a:r>
            <a:r>
              <a:rPr lang="en-US" altLang="zh-CN" dirty="0"/>
              <a:t>Clayton. Alderfer</a:t>
            </a:r>
            <a:r>
              <a:rPr lang="zh-CN" altLang="en-US" dirty="0"/>
              <a:t>）在马斯洛提出的需要层次理论的基础上，进行了更接近实际经验的研究，提出了一种新的人本主义需要理论。奥尔德弗认为，人们共存在</a:t>
            </a:r>
            <a:r>
              <a:rPr lang="en-US" altLang="zh-CN" dirty="0"/>
              <a:t>3</a:t>
            </a:r>
            <a:r>
              <a:rPr lang="zh-CN" altLang="en-US" dirty="0"/>
              <a:t>种核心的需要，即生存（</a:t>
            </a:r>
            <a:r>
              <a:rPr lang="en-US" altLang="zh-CN" dirty="0"/>
              <a:t>Existence</a:t>
            </a:r>
            <a:r>
              <a:rPr lang="zh-CN" altLang="en-US" dirty="0"/>
              <a:t>）的需要、相互关系（</a:t>
            </a:r>
            <a:r>
              <a:rPr lang="en-US" altLang="zh-CN" dirty="0"/>
              <a:t>Relatedness</a:t>
            </a:r>
            <a:r>
              <a:rPr lang="zh-CN" altLang="en-US" dirty="0"/>
              <a:t>）的需要和成长发展（</a:t>
            </a:r>
            <a:r>
              <a:rPr lang="en-US" altLang="zh-CN" dirty="0"/>
              <a:t>Growth</a:t>
            </a:r>
            <a:r>
              <a:rPr lang="zh-CN" altLang="en-US" dirty="0"/>
              <a:t>）的需要，因而这一理论被称为</a:t>
            </a:r>
            <a:r>
              <a:rPr lang="en-US" altLang="zh-CN" dirty="0"/>
              <a:t>ERG</a:t>
            </a:r>
            <a:r>
              <a:rPr lang="zh-CN" altLang="en-US" dirty="0"/>
              <a:t>理论，这一理论阐述了一个需要类型的新模式，发展了马斯洛、赫茨伯格的需要理论。</a:t>
            </a:r>
          </a:p>
          <a:p>
            <a:r>
              <a:rPr lang="zh-CN" altLang="en-US" dirty="0"/>
              <a:t>生存需要指的是全部的生理需要和物质需要，如吃、住、睡等。组织中的报酬，对工作环境和条件的基本要求等，也可以包括在生存的需要中。这一类需要大体上和马斯洛的需要层次中生理和部分安全的需要相对应。</a:t>
            </a:r>
          </a:p>
          <a:p>
            <a:r>
              <a:rPr lang="zh-CN" altLang="en-US" dirty="0"/>
              <a:t>相互关系需要指人与人之间的相互关系、联系（或称之为社会关系）的需要。这一类需要类似马斯洛需要层次中部分安全的需要，全部社会的需要，以及部分尊重的需要。</a:t>
            </a:r>
          </a:p>
          <a:p>
            <a:r>
              <a:rPr lang="zh-CN" altLang="en-US" dirty="0"/>
              <a:t>成长需要指一种要求得到提高和发展的内在欲望，它指人不仅要求充分发挥个人潜能、有所作为和成就，而且还有开发新能力的需要。这一类需要可与马斯洛需要层次中部分尊重的需要及整个自我实现的需要相对应。</a:t>
            </a:r>
          </a:p>
          <a:p>
            <a:endParaRPr lang="zh-CN" altLang="en-US" dirty="0"/>
          </a:p>
        </p:txBody>
      </p:sp>
    </p:spTree>
    <p:extLst>
      <p:ext uri="{BB962C8B-B14F-4D97-AF65-F5344CB8AC3E}">
        <p14:creationId xmlns:p14="http://schemas.microsoft.com/office/powerpoint/2010/main" val="10964540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FE72D1-A797-13BF-B65F-984284DD371F}"/>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53301901-ABE6-EBBF-4143-CCF586C0A023}"/>
              </a:ext>
            </a:extLst>
          </p:cNvPr>
          <p:cNvSpPr>
            <a:spLocks noGrp="1"/>
          </p:cNvSpPr>
          <p:nvPr>
            <p:ph idx="1"/>
          </p:nvPr>
        </p:nvSpPr>
        <p:spPr/>
        <p:txBody>
          <a:bodyPr/>
          <a:lstStyle/>
          <a:p>
            <a:r>
              <a:rPr lang="en-US" altLang="zh-CN" dirty="0"/>
              <a:t>ERG</a:t>
            </a:r>
            <a:r>
              <a:rPr lang="zh-CN" altLang="en-US" dirty="0"/>
              <a:t>理论在解释人们需要满足的时候更具有灵活性。管理者应当将满足员工需要所设置的目标与企业的目标密切结合起来，同时应特别注重员工较高层次需要的满足，以防止“挫折退化”现象的发生。</a:t>
            </a:r>
          </a:p>
        </p:txBody>
      </p:sp>
    </p:spTree>
    <p:extLst>
      <p:ext uri="{BB962C8B-B14F-4D97-AF65-F5344CB8AC3E}">
        <p14:creationId xmlns:p14="http://schemas.microsoft.com/office/powerpoint/2010/main" val="3798138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699FC3-49EC-DC3D-9711-C8245CF62B3A}"/>
              </a:ext>
            </a:extLst>
          </p:cNvPr>
          <p:cNvSpPr>
            <a:spLocks noGrp="1"/>
          </p:cNvSpPr>
          <p:nvPr>
            <p:ph type="title"/>
          </p:nvPr>
        </p:nvSpPr>
        <p:spPr/>
        <p:txBody>
          <a:bodyPr/>
          <a:lstStyle/>
          <a:p>
            <a:r>
              <a:rPr lang="zh-CN" altLang="en-US" dirty="0"/>
              <a:t>二、过程型激励理论</a:t>
            </a:r>
          </a:p>
        </p:txBody>
      </p:sp>
      <p:sp>
        <p:nvSpPr>
          <p:cNvPr id="3" name="内容占位符 2">
            <a:extLst>
              <a:ext uri="{FF2B5EF4-FFF2-40B4-BE49-F238E27FC236}">
                <a16:creationId xmlns:a16="http://schemas.microsoft.com/office/drawing/2014/main" id="{AC22A58A-9B24-DAC0-08AD-3530B4D0E147}"/>
              </a:ext>
            </a:extLst>
          </p:cNvPr>
          <p:cNvSpPr>
            <a:spLocks noGrp="1"/>
          </p:cNvSpPr>
          <p:nvPr>
            <p:ph idx="1"/>
          </p:nvPr>
        </p:nvSpPr>
        <p:spPr/>
        <p:txBody>
          <a:bodyPr/>
          <a:lstStyle/>
          <a:p>
            <a:r>
              <a:rPr lang="zh-CN" altLang="en-US" dirty="0"/>
              <a:t>过程型激励理论是指着重研究人从动机产生到采取行动的心理过程。它的主要任务是找出对行为起决定作用的某些关键因素，弄清它们之间的相互关系，以预测和控制人的行为。这类理论表明，要使员工出现企业期望的行为，须在员工的行为与员工需要的满足之间建立起必要的联系。</a:t>
            </a:r>
          </a:p>
        </p:txBody>
      </p:sp>
    </p:spTree>
    <p:extLst>
      <p:ext uri="{BB962C8B-B14F-4D97-AF65-F5344CB8AC3E}">
        <p14:creationId xmlns:p14="http://schemas.microsoft.com/office/powerpoint/2010/main" val="3717147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F78DC9-057C-6711-024C-0151762195B9}"/>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EDAEFB53-75D5-96ED-5A63-CA4AC799ECFD}"/>
              </a:ext>
            </a:extLst>
          </p:cNvPr>
          <p:cNvSpPr>
            <a:spLocks noGrp="1"/>
          </p:cNvSpPr>
          <p:nvPr>
            <p:ph idx="1"/>
          </p:nvPr>
        </p:nvSpPr>
        <p:spPr/>
        <p:txBody>
          <a:bodyPr>
            <a:normAutofit fontScale="92500" lnSpcReduction="20000"/>
          </a:bodyPr>
          <a:lstStyle/>
          <a:p>
            <a:r>
              <a:rPr lang="en-US" altLang="zh-CN" dirty="0"/>
              <a:t>1.</a:t>
            </a:r>
            <a:r>
              <a:rPr lang="zh-CN" altLang="en-US" dirty="0"/>
              <a:t>期望理论</a:t>
            </a:r>
          </a:p>
          <a:p>
            <a:r>
              <a:rPr lang="zh-CN" altLang="en-US" dirty="0"/>
              <a:t>期望理论是由北美著名心理学家和行为科学家维克托</a:t>
            </a:r>
            <a:r>
              <a:rPr lang="en-US" altLang="zh-CN" dirty="0"/>
              <a:t>·</a:t>
            </a:r>
            <a:r>
              <a:rPr lang="zh-CN" altLang="en-US" dirty="0"/>
              <a:t>弗鲁姆（</a:t>
            </a:r>
            <a:r>
              <a:rPr lang="en-US" altLang="zh-CN" dirty="0"/>
              <a:t>Victor H</a:t>
            </a:r>
            <a:r>
              <a:rPr lang="zh-CN" altLang="en-US" dirty="0"/>
              <a:t>．</a:t>
            </a:r>
            <a:r>
              <a:rPr lang="en-US" altLang="zh-CN" dirty="0"/>
              <a:t>Vroom</a:t>
            </a:r>
            <a:r>
              <a:rPr lang="zh-CN" altLang="en-US" dirty="0"/>
              <a:t>）于</a:t>
            </a:r>
            <a:r>
              <a:rPr lang="en-US" altLang="zh-CN" dirty="0"/>
              <a:t>1964</a:t>
            </a:r>
            <a:r>
              <a:rPr lang="zh-CN" altLang="en-US" dirty="0"/>
              <a:t>年在</a:t>
            </a:r>
            <a:r>
              <a:rPr lang="en-US" altLang="zh-CN" dirty="0"/>
              <a:t>《</a:t>
            </a:r>
            <a:r>
              <a:rPr lang="zh-CN" altLang="en-US" dirty="0"/>
              <a:t>工作与激励</a:t>
            </a:r>
            <a:r>
              <a:rPr lang="en-US" altLang="zh-CN" dirty="0"/>
              <a:t>》</a:t>
            </a:r>
            <a:r>
              <a:rPr lang="zh-CN" altLang="en-US" dirty="0"/>
              <a:t>中提出来的，又称为“效价</a:t>
            </a:r>
            <a:r>
              <a:rPr lang="en-US" altLang="zh-CN" dirty="0"/>
              <a:t>-</a:t>
            </a:r>
            <a:r>
              <a:rPr lang="zh-CN" altLang="en-US" dirty="0"/>
              <a:t>手段</a:t>
            </a:r>
            <a:r>
              <a:rPr lang="en-US" altLang="zh-CN" dirty="0"/>
              <a:t>-</a:t>
            </a:r>
            <a:r>
              <a:rPr lang="zh-CN" altLang="en-US" dirty="0"/>
              <a:t>期望理论”，是管理心理学与行为科学的一种理论。</a:t>
            </a:r>
          </a:p>
          <a:p>
            <a:r>
              <a:rPr lang="zh-CN" altLang="en-US" dirty="0"/>
              <a:t>期望理论可以公式表示为：激发力量</a:t>
            </a:r>
            <a:r>
              <a:rPr lang="en-US" altLang="zh-CN" dirty="0"/>
              <a:t>=</a:t>
            </a:r>
            <a:r>
              <a:rPr lang="zh-CN" altLang="en-US" dirty="0"/>
              <a:t>期望值</a:t>
            </a:r>
            <a:r>
              <a:rPr lang="en-US" altLang="zh-CN" dirty="0"/>
              <a:t>×</a:t>
            </a:r>
            <a:r>
              <a:rPr lang="zh-CN" altLang="en-US" dirty="0"/>
              <a:t>效价。在这个公式中，激发力量指调动个人积极性，激发人内部潜力的强度；期望值是根据个人的经验判断达到目标的把握程度；效价则是所能达到的目标对满足个人需要的价值。</a:t>
            </a:r>
            <a:endParaRPr lang="en-US" altLang="zh-CN" dirty="0"/>
          </a:p>
          <a:p>
            <a:r>
              <a:rPr lang="zh-CN" altLang="en-US" dirty="0"/>
              <a:t>期望理论表明，当某人对某项活动及其结果的效用评价很高，而且估计自己获得这种结果的可能性很大时，那么领导者用这种活动和结果来激励他就可收到很好的效果。</a:t>
            </a:r>
          </a:p>
          <a:p>
            <a:endParaRPr lang="zh-CN" altLang="en-US" dirty="0"/>
          </a:p>
        </p:txBody>
      </p:sp>
    </p:spTree>
    <p:extLst>
      <p:ext uri="{BB962C8B-B14F-4D97-AF65-F5344CB8AC3E}">
        <p14:creationId xmlns:p14="http://schemas.microsoft.com/office/powerpoint/2010/main" val="33232268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DFAB75-1634-F783-8AAF-448E57738EA0}"/>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8D8D4C56-97F6-7859-6C9D-3590635B8C10}"/>
              </a:ext>
            </a:extLst>
          </p:cNvPr>
          <p:cNvSpPr>
            <a:spLocks noGrp="1"/>
          </p:cNvSpPr>
          <p:nvPr>
            <p:ph idx="1"/>
          </p:nvPr>
        </p:nvSpPr>
        <p:spPr/>
        <p:txBody>
          <a:bodyPr>
            <a:normAutofit fontScale="85000" lnSpcReduction="10000"/>
          </a:bodyPr>
          <a:lstStyle/>
          <a:p>
            <a:r>
              <a:rPr lang="en-US" altLang="zh-CN" dirty="0"/>
              <a:t>2.</a:t>
            </a:r>
            <a:r>
              <a:rPr lang="zh-CN" altLang="en-US" dirty="0"/>
              <a:t>公平理论</a:t>
            </a:r>
          </a:p>
          <a:p>
            <a:r>
              <a:rPr lang="zh-CN" altLang="en-US" dirty="0"/>
              <a:t>公平理论又称社会比较理论，它是美国行为科学家约翰</a:t>
            </a:r>
            <a:r>
              <a:rPr lang="en-US" altLang="zh-CN" dirty="0"/>
              <a:t>·</a:t>
            </a:r>
            <a:r>
              <a:rPr lang="zh-CN" altLang="en-US" dirty="0"/>
              <a:t>斯塔希</a:t>
            </a:r>
            <a:r>
              <a:rPr lang="en-US" altLang="zh-CN" dirty="0"/>
              <a:t>·</a:t>
            </a:r>
            <a:r>
              <a:rPr lang="zh-CN" altLang="en-US" dirty="0"/>
              <a:t>亚当斯</a:t>
            </a:r>
            <a:r>
              <a:rPr lang="en-US" altLang="zh-CN" dirty="0"/>
              <a:t>(John Stacey Adams)</a:t>
            </a:r>
            <a:r>
              <a:rPr lang="zh-CN" altLang="en-US" dirty="0"/>
              <a:t>在</a:t>
            </a:r>
            <a:r>
              <a:rPr lang="en-US" altLang="zh-CN" dirty="0"/>
              <a:t>《</a:t>
            </a:r>
            <a:r>
              <a:rPr lang="zh-CN" altLang="en-US" dirty="0"/>
              <a:t>工人关于工资不公平的内心冲突同其生产率的关系</a:t>
            </a:r>
            <a:r>
              <a:rPr lang="en-US" altLang="zh-CN" dirty="0"/>
              <a:t>》</a:t>
            </a:r>
            <a:r>
              <a:rPr lang="zh-CN" altLang="en-US" dirty="0"/>
              <a:t>、</a:t>
            </a:r>
            <a:r>
              <a:rPr lang="en-US" altLang="zh-CN" dirty="0"/>
              <a:t>《</a:t>
            </a:r>
            <a:r>
              <a:rPr lang="zh-CN" altLang="en-US" dirty="0"/>
              <a:t>工资不公平对工作质量的影响</a:t>
            </a:r>
            <a:r>
              <a:rPr lang="en-US" altLang="zh-CN" dirty="0"/>
              <a:t>》</a:t>
            </a:r>
            <a:r>
              <a:rPr lang="zh-CN" altLang="en-US" dirty="0"/>
              <a:t>、</a:t>
            </a:r>
            <a:r>
              <a:rPr lang="en-US" altLang="zh-CN" dirty="0"/>
              <a:t>《</a:t>
            </a:r>
            <a:r>
              <a:rPr lang="zh-CN" altLang="en-US" dirty="0"/>
              <a:t>社会交换中的不公平</a:t>
            </a:r>
            <a:r>
              <a:rPr lang="en-US" altLang="zh-CN" dirty="0"/>
              <a:t>》</a:t>
            </a:r>
            <a:r>
              <a:rPr lang="zh-CN" altLang="en-US" dirty="0"/>
              <a:t>等著作中提出来的一种激励理论。该理论侧重于研究工资报酬分配的合理性、公平性及其对职工生产积极性的影响。</a:t>
            </a:r>
          </a:p>
          <a:p>
            <a:r>
              <a:rPr lang="zh-CN" altLang="en-US" dirty="0"/>
              <a:t>公平理论认为，人的工作积极性不仅与个人实际报酬多少有关，而且与人们对报酬的分配是否感到公平更为密切。每个人都追求公平的倾向，而公平与否则是人从自己得到的报酬与自己所做的贡献进行比较中得出的。如果有客观标准，则被激励者会以客观标准来比较。如果没有客观标准，则被激励者就会与类似的情况相比较，如与他人进行横向比较（亦称为社会比较），或与自己的过去进行纵向比较（亦称为历史比较）等。</a:t>
            </a:r>
          </a:p>
          <a:p>
            <a:endParaRPr lang="zh-CN" altLang="en-US" dirty="0"/>
          </a:p>
        </p:txBody>
      </p:sp>
    </p:spTree>
    <p:extLst>
      <p:ext uri="{BB962C8B-B14F-4D97-AF65-F5344CB8AC3E}">
        <p14:creationId xmlns:p14="http://schemas.microsoft.com/office/powerpoint/2010/main" val="3513022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0C6C71-2583-CD21-7D65-245F4B73DDEE}"/>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D1D6409B-253C-78DC-A39E-EFC56228AEC3}"/>
              </a:ext>
            </a:extLst>
          </p:cNvPr>
          <p:cNvSpPr>
            <a:spLocks noGrp="1"/>
          </p:cNvSpPr>
          <p:nvPr>
            <p:ph idx="1"/>
          </p:nvPr>
        </p:nvSpPr>
        <p:spPr/>
        <p:txBody>
          <a:bodyPr/>
          <a:lstStyle/>
          <a:p>
            <a:r>
              <a:rPr lang="zh-CN" altLang="en-US" dirty="0"/>
              <a:t>公平理论还认为，动机的激发过程实际上是人在横向和纵向比较后，做出公平与否的判断，并据以指导行为的过程。人们的工作积极性不仅取决于其所得到的报酬的绝对值，而且取决于其所得到报酬的相对值。相对报酬是通过比较而做出评判的，如果比较的结果是自己的收支比与他人的收支比不相等，自己的收支与过去的收支不相等，那么人们就会产生心理的不平衡，从而产生追求公平的动机。</a:t>
            </a:r>
          </a:p>
        </p:txBody>
      </p:sp>
    </p:spTree>
    <p:extLst>
      <p:ext uri="{BB962C8B-B14F-4D97-AF65-F5344CB8AC3E}">
        <p14:creationId xmlns:p14="http://schemas.microsoft.com/office/powerpoint/2010/main" val="1473120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5EF6D5E4-2A24-B977-B764-7BE18ED2AABD}"/>
              </a:ext>
            </a:extLst>
          </p:cNvPr>
          <p:cNvSpPr>
            <a:spLocks noGrp="1"/>
          </p:cNvSpPr>
          <p:nvPr>
            <p:ph type="ctrTitle"/>
          </p:nvPr>
        </p:nvSpPr>
        <p:spPr/>
        <p:txBody>
          <a:bodyPr>
            <a:normAutofit/>
          </a:bodyPr>
          <a:lstStyle/>
          <a:p>
            <a:r>
              <a:rPr lang="zh-CN" altLang="en-US" sz="5400" dirty="0"/>
              <a:t>第一节 激励概述</a:t>
            </a:r>
          </a:p>
        </p:txBody>
      </p:sp>
      <p:sp>
        <p:nvSpPr>
          <p:cNvPr id="5" name="副标题 4">
            <a:extLst>
              <a:ext uri="{FF2B5EF4-FFF2-40B4-BE49-F238E27FC236}">
                <a16:creationId xmlns:a16="http://schemas.microsoft.com/office/drawing/2014/main" id="{5A623BF3-3F5B-BFC3-3CEF-0EE827357DF7}"/>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113418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89AF7-8B76-7562-28A1-5823C5001B51}"/>
              </a:ext>
            </a:extLst>
          </p:cNvPr>
          <p:cNvSpPr>
            <a:spLocks noGrp="1"/>
          </p:cNvSpPr>
          <p:nvPr>
            <p:ph type="title"/>
          </p:nvPr>
        </p:nvSpPr>
        <p:spPr/>
        <p:txBody>
          <a:bodyPr/>
          <a:lstStyle/>
          <a:p>
            <a:r>
              <a:rPr lang="zh-CN" altLang="en-US" dirty="0"/>
              <a:t>三、行为改造理论</a:t>
            </a:r>
          </a:p>
        </p:txBody>
      </p:sp>
      <p:sp>
        <p:nvSpPr>
          <p:cNvPr id="3" name="内容占位符 2">
            <a:extLst>
              <a:ext uri="{FF2B5EF4-FFF2-40B4-BE49-F238E27FC236}">
                <a16:creationId xmlns:a16="http://schemas.microsoft.com/office/drawing/2014/main" id="{747FDF57-A8B4-9835-FEF5-90137132D136}"/>
              </a:ext>
            </a:extLst>
          </p:cNvPr>
          <p:cNvSpPr>
            <a:spLocks noGrp="1"/>
          </p:cNvSpPr>
          <p:nvPr>
            <p:ph idx="1"/>
          </p:nvPr>
        </p:nvSpPr>
        <p:spPr/>
        <p:txBody>
          <a:bodyPr/>
          <a:lstStyle/>
          <a:p>
            <a:r>
              <a:rPr lang="zh-CN" altLang="en-US" dirty="0"/>
              <a:t>组织的外部环境对人的行为塑造具有着重要的影响，充分认识环境对塑造人的行为的关键作用，将有助于提高组织管理的水平。行为改造理论以行为后果为研究对象，探讨如何对行为进行后续激励。通过激励可以改造和修正人的行为方式，从而引发和保持人的积极行为、改造和转化人的消极行为。代表理论有以人本主义为基础的归因理论，以行为主义为基础的强化理论，以及将前两者结合的挫折理论等。</a:t>
            </a:r>
          </a:p>
        </p:txBody>
      </p:sp>
    </p:spTree>
    <p:extLst>
      <p:ext uri="{BB962C8B-B14F-4D97-AF65-F5344CB8AC3E}">
        <p14:creationId xmlns:p14="http://schemas.microsoft.com/office/powerpoint/2010/main" val="27575784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0E33C0-8D87-D37A-9DF7-BEA59397FB22}"/>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54B06793-F16B-20B8-CCE4-D98940019330}"/>
              </a:ext>
            </a:extLst>
          </p:cNvPr>
          <p:cNvSpPr>
            <a:spLocks noGrp="1"/>
          </p:cNvSpPr>
          <p:nvPr>
            <p:ph idx="1"/>
          </p:nvPr>
        </p:nvSpPr>
        <p:spPr/>
        <p:txBody>
          <a:bodyPr>
            <a:normAutofit fontScale="92500" lnSpcReduction="10000"/>
          </a:bodyPr>
          <a:lstStyle/>
          <a:p>
            <a:r>
              <a:rPr lang="en-US" altLang="zh-CN" dirty="0"/>
              <a:t>1.</a:t>
            </a:r>
            <a:r>
              <a:rPr lang="zh-CN" altLang="en-US" dirty="0"/>
              <a:t>强化理论</a:t>
            </a:r>
          </a:p>
          <a:p>
            <a:r>
              <a:rPr lang="zh-CN" altLang="en-US" dirty="0"/>
              <a:t>强化理论是美国心理学家和行为科学家斯金纳（</a:t>
            </a:r>
            <a:r>
              <a:rPr lang="en-US" altLang="zh-CN" dirty="0" err="1"/>
              <a:t>B.F.Skinner</a:t>
            </a:r>
            <a:r>
              <a:rPr lang="zh-CN" altLang="en-US" dirty="0"/>
              <a:t>）等提出的一种理论。强化理论是以学习的强化原则为基础的关于理解和修正人的行为的一种学说。所谓强化，从其最基本的形式来讲，指的是对一种行为的肯定或否定的后果（报酬或惩罚），它至少在一定程度上会决定这种行为在今后是否会重复发生。</a:t>
            </a:r>
          </a:p>
          <a:p>
            <a:r>
              <a:rPr lang="zh-CN" altLang="en-US" dirty="0"/>
              <a:t>根据强化的性质和目的，可把强化分为正强化和负强化。斯金纳认为，通过正强化，员工因原有行为受到鼓励和肯定而自觉地加强该行为；通过负强化，可以使员工感受到物质利益的损失和精神的痛苦，从而自动放弃不良行为。而且正强化或负强化必须紧随行为之后才最具有相应效果。</a:t>
            </a:r>
          </a:p>
        </p:txBody>
      </p:sp>
    </p:spTree>
    <p:extLst>
      <p:ext uri="{BB962C8B-B14F-4D97-AF65-F5344CB8AC3E}">
        <p14:creationId xmlns:p14="http://schemas.microsoft.com/office/powerpoint/2010/main" val="8887213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A25EA4-34FD-F50B-BE89-151FEA7CF5A3}"/>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5D40ECE6-88F7-D0F2-03FC-5EFFE985910A}"/>
              </a:ext>
            </a:extLst>
          </p:cNvPr>
          <p:cNvSpPr>
            <a:spLocks noGrp="1"/>
          </p:cNvSpPr>
          <p:nvPr>
            <p:ph idx="1"/>
          </p:nvPr>
        </p:nvSpPr>
        <p:spPr/>
        <p:txBody>
          <a:bodyPr/>
          <a:lstStyle/>
          <a:p>
            <a:r>
              <a:rPr lang="en-US" altLang="zh-CN" dirty="0"/>
              <a:t>2.</a:t>
            </a:r>
            <a:r>
              <a:rPr lang="zh-CN" altLang="en-US" dirty="0"/>
              <a:t>归因理论</a:t>
            </a:r>
          </a:p>
          <a:p>
            <a:r>
              <a:rPr lang="zh-CN" altLang="en-US" dirty="0"/>
              <a:t>归因理论是美国心理学家弗里茨</a:t>
            </a:r>
            <a:r>
              <a:rPr lang="en-US" altLang="zh-CN" dirty="0"/>
              <a:t>·</a:t>
            </a:r>
            <a:r>
              <a:rPr lang="zh-CN" altLang="en-US" dirty="0"/>
              <a:t>海德（</a:t>
            </a:r>
            <a:r>
              <a:rPr lang="en-US" altLang="zh-CN" dirty="0"/>
              <a:t>Fritz Heider</a:t>
            </a:r>
            <a:r>
              <a:rPr lang="zh-CN" altLang="en-US" dirty="0"/>
              <a:t>）在有关社会认识和人际关系理念的基础上发展起来的，侧重于研究个人用以解释其行为原因的认知过程，亦即研究人的行为受到激励是“因为什么”的问题。不同的归因会直接影响人们的工作态度和积极性，进而影响随之而来的行为和工作绩效；对过去成功或失败的归因，会影响将来的期望和坚持努力的行为。</a:t>
            </a:r>
          </a:p>
          <a:p>
            <a:endParaRPr lang="zh-CN" altLang="en-US" dirty="0"/>
          </a:p>
        </p:txBody>
      </p:sp>
    </p:spTree>
    <p:extLst>
      <p:ext uri="{BB962C8B-B14F-4D97-AF65-F5344CB8AC3E}">
        <p14:creationId xmlns:p14="http://schemas.microsoft.com/office/powerpoint/2010/main" val="803214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B6111B-D392-0C27-4843-AB910DCE942C}"/>
              </a:ext>
            </a:extLst>
          </p:cNvPr>
          <p:cNvSpPr>
            <a:spLocks noGrp="1"/>
          </p:cNvSpPr>
          <p:nvPr>
            <p:ph type="title"/>
          </p:nvPr>
        </p:nvSpPr>
        <p:spPr/>
        <p:txBody>
          <a:bodyPr/>
          <a:lstStyle/>
          <a:p>
            <a:r>
              <a:rPr lang="zh-CN" altLang="en-US" dirty="0"/>
              <a:t>一、激励的含义</a:t>
            </a:r>
          </a:p>
        </p:txBody>
      </p:sp>
      <p:sp>
        <p:nvSpPr>
          <p:cNvPr id="3" name="内容占位符 2">
            <a:extLst>
              <a:ext uri="{FF2B5EF4-FFF2-40B4-BE49-F238E27FC236}">
                <a16:creationId xmlns:a16="http://schemas.microsoft.com/office/drawing/2014/main" id="{130CA457-14AE-A1D1-11ED-7BD147171A64}"/>
              </a:ext>
            </a:extLst>
          </p:cNvPr>
          <p:cNvSpPr>
            <a:spLocks noGrp="1"/>
          </p:cNvSpPr>
          <p:nvPr>
            <p:ph idx="1"/>
          </p:nvPr>
        </p:nvSpPr>
        <p:spPr/>
        <p:txBody>
          <a:bodyPr/>
          <a:lstStyle/>
          <a:p>
            <a:r>
              <a:rPr lang="zh-CN" altLang="en-US" dirty="0"/>
              <a:t>激励是管理者提高员工积极工作的动机水平的过程。管理的激励职能是人力资源管理的重要内容，目的就是通过适当的激励措施，来激发、引导、保持和规范组织及其个人的行为、调动员工的积极性和创造性，进而有效地实现组织及个人目标。</a:t>
            </a:r>
          </a:p>
        </p:txBody>
      </p:sp>
    </p:spTree>
    <p:extLst>
      <p:ext uri="{BB962C8B-B14F-4D97-AF65-F5344CB8AC3E}">
        <p14:creationId xmlns:p14="http://schemas.microsoft.com/office/powerpoint/2010/main" val="1665230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1BCA73-5569-F7A0-F1CF-F79EADC2A041}"/>
              </a:ext>
            </a:extLst>
          </p:cNvPr>
          <p:cNvSpPr>
            <a:spLocks noGrp="1"/>
          </p:cNvSpPr>
          <p:nvPr>
            <p:ph type="title"/>
          </p:nvPr>
        </p:nvSpPr>
        <p:spPr/>
        <p:txBody>
          <a:bodyPr/>
          <a:lstStyle/>
          <a:p>
            <a:r>
              <a:rPr lang="zh-CN" altLang="en-US" dirty="0"/>
              <a:t>二、激励的过程</a:t>
            </a:r>
          </a:p>
        </p:txBody>
      </p:sp>
      <p:sp>
        <p:nvSpPr>
          <p:cNvPr id="3" name="内容占位符 2">
            <a:extLst>
              <a:ext uri="{FF2B5EF4-FFF2-40B4-BE49-F238E27FC236}">
                <a16:creationId xmlns:a16="http://schemas.microsoft.com/office/drawing/2014/main" id="{757FB272-41D1-A780-89B9-2E1F1CF7A840}"/>
              </a:ext>
            </a:extLst>
          </p:cNvPr>
          <p:cNvSpPr>
            <a:spLocks noGrp="1"/>
          </p:cNvSpPr>
          <p:nvPr>
            <p:ph idx="1"/>
          </p:nvPr>
        </p:nvSpPr>
        <p:spPr/>
        <p:txBody>
          <a:bodyPr/>
          <a:lstStyle/>
          <a:p>
            <a:r>
              <a:rPr lang="zh-CN" altLang="en-US" dirty="0"/>
              <a:t>心理学认为，出于自然和社会的原因，人的内心会产生各种需要，当需要达到一定的强度就会转化为某种动机，而动机经过发展最终可能会引发特定行为。三者之间的关系如图所示，即“未满足的需要→心里紧张→动机→目标行为→需要满足→新的需要”。</a:t>
            </a:r>
            <a:endParaRPr lang="en-US" altLang="zh-CN" dirty="0"/>
          </a:p>
          <a:p>
            <a:r>
              <a:rPr lang="zh-CN" altLang="en-US" dirty="0"/>
              <a:t>激励的过程正是从人的某种需要出发，加强、激发、推动人的希望、欲望、动力等内心奋发状态，最终引发特定行为的过程。</a:t>
            </a:r>
          </a:p>
        </p:txBody>
      </p:sp>
    </p:spTree>
    <p:extLst>
      <p:ext uri="{BB962C8B-B14F-4D97-AF65-F5344CB8AC3E}">
        <p14:creationId xmlns:p14="http://schemas.microsoft.com/office/powerpoint/2010/main" val="4182406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29E392-6E46-14BB-21BC-C67ED2A4A7A9}"/>
              </a:ext>
            </a:extLst>
          </p:cNvPr>
          <p:cNvSpPr>
            <a:spLocks noGrp="1"/>
          </p:cNvSpPr>
          <p:nvPr>
            <p:ph type="title"/>
          </p:nvPr>
        </p:nvSpPr>
        <p:spPr/>
        <p:txBody>
          <a:bodyPr/>
          <a:lstStyle/>
          <a:p>
            <a:r>
              <a:rPr lang="zh-CN" altLang="en-US" dirty="0"/>
              <a:t>三、激励的作用</a:t>
            </a:r>
          </a:p>
        </p:txBody>
      </p:sp>
      <p:sp>
        <p:nvSpPr>
          <p:cNvPr id="3" name="内容占位符 2">
            <a:extLst>
              <a:ext uri="{FF2B5EF4-FFF2-40B4-BE49-F238E27FC236}">
                <a16:creationId xmlns:a16="http://schemas.microsoft.com/office/drawing/2014/main" id="{05F8D749-F079-BF8B-009C-AFD127BF74C4}"/>
              </a:ext>
            </a:extLst>
          </p:cNvPr>
          <p:cNvSpPr>
            <a:spLocks noGrp="1"/>
          </p:cNvSpPr>
          <p:nvPr>
            <p:ph idx="1"/>
          </p:nvPr>
        </p:nvSpPr>
        <p:spPr/>
        <p:txBody>
          <a:bodyPr>
            <a:normAutofit/>
          </a:bodyPr>
          <a:lstStyle/>
          <a:p>
            <a:r>
              <a:rPr lang="en-US" altLang="zh-CN" sz="2800" dirty="0"/>
              <a:t>1.</a:t>
            </a:r>
            <a:r>
              <a:rPr lang="zh-CN" altLang="en-US" sz="2800" dirty="0"/>
              <a:t>有效的激励能使组织成员保持良好的工作态度。</a:t>
            </a:r>
          </a:p>
          <a:p>
            <a:r>
              <a:rPr lang="en-US" altLang="zh-CN" sz="2800" dirty="0"/>
              <a:t>2.</a:t>
            </a:r>
            <a:r>
              <a:rPr lang="zh-CN" altLang="en-US" sz="2800" dirty="0"/>
              <a:t>激励可以有效地激发和提高员工的潜能。</a:t>
            </a:r>
          </a:p>
          <a:p>
            <a:r>
              <a:rPr lang="en-US" altLang="zh-CN" sz="2800" dirty="0"/>
              <a:t>3.</a:t>
            </a:r>
            <a:r>
              <a:rPr lang="zh-CN" altLang="en-US" sz="2800" dirty="0"/>
              <a:t>造就良性的竞争环境和组织文化。</a:t>
            </a:r>
            <a:endParaRPr lang="en-US" altLang="zh-CN" sz="2800" dirty="0"/>
          </a:p>
          <a:p>
            <a:endParaRPr lang="zh-CN" altLang="en-US" dirty="0"/>
          </a:p>
          <a:p>
            <a:endParaRPr lang="zh-CN" altLang="en-US" dirty="0"/>
          </a:p>
        </p:txBody>
      </p:sp>
    </p:spTree>
    <p:extLst>
      <p:ext uri="{BB962C8B-B14F-4D97-AF65-F5344CB8AC3E}">
        <p14:creationId xmlns:p14="http://schemas.microsoft.com/office/powerpoint/2010/main" val="1206172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EC41A1-C8F6-CC02-9B94-87622C32DB85}"/>
              </a:ext>
            </a:extLst>
          </p:cNvPr>
          <p:cNvSpPr>
            <a:spLocks noGrp="1"/>
          </p:cNvSpPr>
          <p:nvPr>
            <p:ph type="ctrTitle"/>
          </p:nvPr>
        </p:nvSpPr>
        <p:spPr/>
        <p:txBody>
          <a:bodyPr/>
          <a:lstStyle/>
          <a:p>
            <a:r>
              <a:rPr lang="zh-CN" altLang="en-US" dirty="0"/>
              <a:t>第二节 激励理论</a:t>
            </a:r>
          </a:p>
        </p:txBody>
      </p:sp>
      <p:sp>
        <p:nvSpPr>
          <p:cNvPr id="4" name="副标题 3">
            <a:extLst>
              <a:ext uri="{FF2B5EF4-FFF2-40B4-BE49-F238E27FC236}">
                <a16:creationId xmlns:a16="http://schemas.microsoft.com/office/drawing/2014/main" id="{CEB5E693-6033-6217-C111-064A0EEC5A5F}"/>
              </a:ext>
            </a:extLst>
          </p:cNvPr>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242603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88D4A1-13AE-1E87-62A5-02612A5D88FA}"/>
              </a:ext>
            </a:extLst>
          </p:cNvPr>
          <p:cNvSpPr>
            <a:spLocks noGrp="1"/>
          </p:cNvSpPr>
          <p:nvPr>
            <p:ph type="title"/>
          </p:nvPr>
        </p:nvSpPr>
        <p:spPr/>
        <p:txBody>
          <a:bodyPr/>
          <a:lstStyle/>
          <a:p>
            <a:r>
              <a:rPr lang="zh-CN" altLang="en-US" dirty="0"/>
              <a:t>一、内容型激励理论</a:t>
            </a:r>
          </a:p>
        </p:txBody>
      </p:sp>
      <p:sp>
        <p:nvSpPr>
          <p:cNvPr id="3" name="内容占位符 2">
            <a:extLst>
              <a:ext uri="{FF2B5EF4-FFF2-40B4-BE49-F238E27FC236}">
                <a16:creationId xmlns:a16="http://schemas.microsoft.com/office/drawing/2014/main" id="{27B0CCBF-3250-EFC9-C301-913A81EACB06}"/>
              </a:ext>
            </a:extLst>
          </p:cNvPr>
          <p:cNvSpPr>
            <a:spLocks noGrp="1"/>
          </p:cNvSpPr>
          <p:nvPr>
            <p:ph idx="1"/>
          </p:nvPr>
        </p:nvSpPr>
        <p:spPr/>
        <p:txBody>
          <a:bodyPr/>
          <a:lstStyle/>
          <a:p>
            <a:r>
              <a:rPr lang="zh-CN" altLang="en-US" dirty="0"/>
              <a:t>内容型激励理论指针对激励的原因与起激励作用的因素的具体内容进行研究的理论，持这一观点的研究者将重点放在激发动机的诱因上，即探求人需要什么，进而就去满足什么，最终激起人的动机、引发特定行为，其重点着眼于满足人们需要的内容。</a:t>
            </a:r>
            <a:endParaRPr lang="en-US" altLang="zh-CN" dirty="0"/>
          </a:p>
          <a:p>
            <a:r>
              <a:rPr lang="en-US" altLang="zh-CN" dirty="0"/>
              <a:t>1.</a:t>
            </a:r>
            <a:r>
              <a:rPr lang="zh-CN" altLang="en-US" dirty="0"/>
              <a:t>需要层次理论</a:t>
            </a:r>
            <a:endParaRPr lang="en-US" altLang="zh-CN" dirty="0"/>
          </a:p>
          <a:p>
            <a:r>
              <a:rPr lang="en-US" altLang="zh-CN" dirty="0"/>
              <a:t>1943</a:t>
            </a:r>
            <a:r>
              <a:rPr lang="zh-CN" altLang="en-US" dirty="0"/>
              <a:t>年，亚伯拉罕</a:t>
            </a:r>
            <a:r>
              <a:rPr lang="en-US" altLang="zh-CN" dirty="0"/>
              <a:t>·</a:t>
            </a:r>
            <a:r>
              <a:rPr lang="zh-CN" altLang="en-US" dirty="0"/>
              <a:t>哈罗德</a:t>
            </a:r>
            <a:r>
              <a:rPr lang="en-US" altLang="zh-CN" dirty="0"/>
              <a:t>·</a:t>
            </a:r>
            <a:r>
              <a:rPr lang="zh-CN" altLang="en-US" dirty="0"/>
              <a:t>马斯洛 （</a:t>
            </a:r>
            <a:r>
              <a:rPr lang="en-US" altLang="zh-CN" dirty="0"/>
              <a:t>Abraham Harold Maslow</a:t>
            </a:r>
            <a:r>
              <a:rPr lang="zh-CN" altLang="en-US" dirty="0"/>
              <a:t>）初次提出了“需要层次理论”，他把人类纷繁复杂的需要从低到高分为五个层次，即生理的需要、安全的需要、社交的需要、尊重的需要和自我实现的需要。</a:t>
            </a:r>
          </a:p>
        </p:txBody>
      </p:sp>
    </p:spTree>
    <p:extLst>
      <p:ext uri="{BB962C8B-B14F-4D97-AF65-F5344CB8AC3E}">
        <p14:creationId xmlns:p14="http://schemas.microsoft.com/office/powerpoint/2010/main" val="3344388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4F3E2D-37CE-C523-4841-597073A97101}"/>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39B7F1C6-9B1F-3005-6C07-02C40114DFC9}"/>
              </a:ext>
            </a:extLst>
          </p:cNvPr>
          <p:cNvSpPr>
            <a:spLocks noGrp="1"/>
          </p:cNvSpPr>
          <p:nvPr>
            <p:ph idx="1"/>
          </p:nvPr>
        </p:nvSpPr>
        <p:spPr/>
        <p:txBody>
          <a:bodyPr>
            <a:normAutofit fontScale="92500"/>
          </a:bodyPr>
          <a:lstStyle/>
          <a:p>
            <a:r>
              <a:rPr lang="zh-CN" altLang="en-US" dirty="0"/>
              <a:t>（</a:t>
            </a:r>
            <a:r>
              <a:rPr lang="en-US" altLang="zh-CN" dirty="0"/>
              <a:t>1</a:t>
            </a:r>
            <a:r>
              <a:rPr lang="zh-CN" altLang="en-US" dirty="0"/>
              <a:t>）生理需要</a:t>
            </a:r>
            <a:r>
              <a:rPr lang="en-US" altLang="zh-CN" dirty="0"/>
              <a:t>——</a:t>
            </a:r>
            <a:r>
              <a:rPr lang="zh-CN" altLang="en-US" dirty="0"/>
              <a:t>维持人类生存所必需的身体需要，例如呼吸、水、食物、睡眠、生理平衡、分泌、性等。</a:t>
            </a:r>
          </a:p>
          <a:p>
            <a:r>
              <a:rPr lang="zh-CN" altLang="en-US" dirty="0"/>
              <a:t>（</a:t>
            </a:r>
            <a:r>
              <a:rPr lang="en-US" altLang="zh-CN" dirty="0"/>
              <a:t>2</a:t>
            </a:r>
            <a:r>
              <a:rPr lang="zh-CN" altLang="en-US" dirty="0"/>
              <a:t>）安全需要</a:t>
            </a:r>
            <a:r>
              <a:rPr lang="en-US" altLang="zh-CN" dirty="0"/>
              <a:t>——</a:t>
            </a:r>
            <a:r>
              <a:rPr lang="zh-CN" altLang="en-US" dirty="0"/>
              <a:t>保证身心免受伤害的需要，例如人身安全、健康保障、资源所有性、财产所有性、道德保障、工作职位保障、家庭安全等。</a:t>
            </a:r>
          </a:p>
          <a:p>
            <a:r>
              <a:rPr lang="zh-CN" altLang="en-US" dirty="0"/>
              <a:t>（</a:t>
            </a:r>
            <a:r>
              <a:rPr lang="en-US" altLang="zh-CN" dirty="0"/>
              <a:t>3</a:t>
            </a:r>
            <a:r>
              <a:rPr lang="zh-CN" altLang="en-US" dirty="0"/>
              <a:t>）归属的需要</a:t>
            </a:r>
            <a:r>
              <a:rPr lang="en-US" altLang="zh-CN" dirty="0"/>
              <a:t>——</a:t>
            </a:r>
            <a:r>
              <a:rPr lang="zh-CN" altLang="en-US" dirty="0"/>
              <a:t>包括感情、归属、被接纳、友谊等需要。</a:t>
            </a:r>
          </a:p>
          <a:p>
            <a:r>
              <a:rPr lang="zh-CN" altLang="en-US" dirty="0"/>
              <a:t>（</a:t>
            </a:r>
            <a:r>
              <a:rPr lang="en-US" altLang="zh-CN" dirty="0"/>
              <a:t>4</a:t>
            </a:r>
            <a:r>
              <a:rPr lang="zh-CN" altLang="en-US" dirty="0"/>
              <a:t>）尊重的需要</a:t>
            </a:r>
            <a:r>
              <a:rPr lang="en-US" altLang="zh-CN" dirty="0"/>
              <a:t>——</a:t>
            </a:r>
            <a:r>
              <a:rPr lang="zh-CN" altLang="en-US" dirty="0"/>
              <a:t>包括内在的尊重如自尊心、自主权、成就感等需要和外在的尊重如地位、认同、受重视等需要。</a:t>
            </a:r>
          </a:p>
          <a:p>
            <a:r>
              <a:rPr lang="zh-CN" altLang="en-US" dirty="0"/>
              <a:t>（</a:t>
            </a:r>
            <a:r>
              <a:rPr lang="en-US" altLang="zh-CN" dirty="0"/>
              <a:t>5</a:t>
            </a:r>
            <a:r>
              <a:rPr lang="zh-CN" altLang="en-US" dirty="0"/>
              <a:t>）自我实现的需要</a:t>
            </a:r>
            <a:r>
              <a:rPr lang="en-US" altLang="zh-CN" dirty="0"/>
              <a:t>——</a:t>
            </a:r>
            <a:r>
              <a:rPr lang="zh-CN" altLang="en-US" dirty="0"/>
              <a:t>包括个人成长、发挥个人潜能、实现个人理想的需要。</a:t>
            </a:r>
          </a:p>
        </p:txBody>
      </p:sp>
    </p:spTree>
    <p:extLst>
      <p:ext uri="{BB962C8B-B14F-4D97-AF65-F5344CB8AC3E}">
        <p14:creationId xmlns:p14="http://schemas.microsoft.com/office/powerpoint/2010/main" val="156857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BB55FC-F7DF-3056-7CE7-E0D420E4BA44}"/>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69893F29-C7D3-BCE3-AC43-954207DDC9B0}"/>
              </a:ext>
            </a:extLst>
          </p:cNvPr>
          <p:cNvSpPr>
            <a:spLocks noGrp="1"/>
          </p:cNvSpPr>
          <p:nvPr>
            <p:ph idx="1"/>
          </p:nvPr>
        </p:nvSpPr>
        <p:spPr/>
        <p:txBody>
          <a:bodyPr/>
          <a:lstStyle/>
          <a:p>
            <a:r>
              <a:rPr lang="zh-CN" altLang="en-US" dirty="0"/>
              <a:t>马斯洛认为，人的需要是从低到高逐级实现的，只有低层次的需要得到部分满足以后，更高层次的需要才有可能成为行为的重要决定因素。某一级需要获得基本满足以后，追求上一级的需要就成了驱动行为的动力。</a:t>
            </a:r>
          </a:p>
          <a:p>
            <a:endParaRPr lang="zh-CN" altLang="en-US" dirty="0"/>
          </a:p>
        </p:txBody>
      </p:sp>
    </p:spTree>
    <p:extLst>
      <p:ext uri="{BB962C8B-B14F-4D97-AF65-F5344CB8AC3E}">
        <p14:creationId xmlns:p14="http://schemas.microsoft.com/office/powerpoint/2010/main" val="254182211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TotalTime>
  <Words>2427</Words>
  <Application>Microsoft Office PowerPoint</Application>
  <PresentationFormat>宽屏</PresentationFormat>
  <Paragraphs>55</Paragraphs>
  <Slides>22</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22</vt:i4>
      </vt:variant>
    </vt:vector>
  </HeadingPairs>
  <TitlesOfParts>
    <vt:vector size="27" baseType="lpstr">
      <vt:lpstr>等线</vt:lpstr>
      <vt:lpstr>宋体</vt:lpstr>
      <vt:lpstr>微软雅黑</vt:lpstr>
      <vt:lpstr>Arial</vt:lpstr>
      <vt:lpstr>Office 主题​​</vt:lpstr>
      <vt:lpstr>第九章 激励</vt:lpstr>
      <vt:lpstr>第一节 激励概述</vt:lpstr>
      <vt:lpstr>一、激励的含义</vt:lpstr>
      <vt:lpstr>二、激励的过程</vt:lpstr>
      <vt:lpstr>三、激励的作用</vt:lpstr>
      <vt:lpstr>第二节 激励理论</vt:lpstr>
      <vt:lpstr>一、内容型激励理论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二、过程型激励理论</vt:lpstr>
      <vt:lpstr>PowerPoint 演示文稿</vt:lpstr>
      <vt:lpstr>PowerPoint 演示文稿</vt:lpstr>
      <vt:lpstr>PowerPoint 演示文稿</vt:lpstr>
      <vt:lpstr>三、行为改造理论</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511324064@qq.com</dc:creator>
  <cp:lastModifiedBy>511324064@qq.com</cp:lastModifiedBy>
  <cp:revision>19</cp:revision>
  <dcterms:created xsi:type="dcterms:W3CDTF">2022-11-18T11:13:36Z</dcterms:created>
  <dcterms:modified xsi:type="dcterms:W3CDTF">2023-02-11T03:26:24Z</dcterms:modified>
</cp:coreProperties>
</file>