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78" r:id="rId4"/>
    <p:sldId id="279" r:id="rId5"/>
    <p:sldId id="280" r:id="rId6"/>
    <p:sldId id="281" r:id="rId7"/>
    <p:sldId id="282" r:id="rId8"/>
    <p:sldId id="283" r:id="rId9"/>
    <p:sldId id="284" r:id="rId10"/>
    <p:sldId id="285" r:id="rId11"/>
    <p:sldId id="286" r:id="rId12"/>
    <p:sldId id="287" r:id="rId13"/>
    <p:sldId id="288" r:id="rId14"/>
    <p:sldId id="289" r:id="rId15"/>
    <p:sldId id="290" r:id="rId16"/>
    <p:sldId id="291" r:id="rId17"/>
    <p:sldId id="292" r:id="rId18"/>
    <p:sldId id="293" r:id="rId19"/>
    <p:sldId id="295" r:id="rId20"/>
    <p:sldId id="299" r:id="rId21"/>
    <p:sldId id="296" r:id="rId22"/>
    <p:sldId id="297" r:id="rId23"/>
    <p:sldId id="298" r:id="rId24"/>
    <p:sldId id="300" r:id="rId25"/>
    <p:sldId id="301" r:id="rId26"/>
    <p:sldId id="30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8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075E2A-B055-322F-2BF4-E31BF44D626A}"/>
              </a:ext>
            </a:extLst>
          </p:cNvPr>
          <p:cNvSpPr>
            <a:spLocks noGrp="1"/>
          </p:cNvSpPr>
          <p:nvPr>
            <p:ph type="ctrTitle"/>
          </p:nvPr>
        </p:nvSpPr>
        <p:spPr>
          <a:xfrm>
            <a:off x="1524000" y="1122363"/>
            <a:ext cx="9144000" cy="2263780"/>
          </a:xfrm>
        </p:spPr>
        <p:txBody>
          <a:bodyPr anchor="b"/>
          <a:lstStyle>
            <a:lvl1pPr algn="ctr">
              <a:defRPr sz="6000">
                <a:latin typeface="+mn-ea"/>
                <a:ea typeface="+mn-ea"/>
              </a:defRPr>
            </a:lvl1pPr>
          </a:lstStyle>
          <a:p>
            <a:r>
              <a:rPr lang="zh-CN" altLang="en-US" dirty="0"/>
              <a:t>单击此处编辑母版标题样式</a:t>
            </a:r>
          </a:p>
        </p:txBody>
      </p:sp>
      <p:sp>
        <p:nvSpPr>
          <p:cNvPr id="3" name="副标题 2">
            <a:extLst>
              <a:ext uri="{FF2B5EF4-FFF2-40B4-BE49-F238E27FC236}">
                <a16:creationId xmlns:a16="http://schemas.microsoft.com/office/drawing/2014/main" id="{02884A18-C92A-0B89-4D71-0EA24A3E1A94}"/>
              </a:ext>
            </a:extLst>
          </p:cNvPr>
          <p:cNvSpPr>
            <a:spLocks noGrp="1"/>
          </p:cNvSpPr>
          <p:nvPr>
            <p:ph type="subTitle" idx="1"/>
          </p:nvPr>
        </p:nvSpPr>
        <p:spPr>
          <a:xfrm>
            <a:off x="1524000" y="3871908"/>
            <a:ext cx="9144000" cy="1385891"/>
          </a:xfr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grpSp>
        <p:nvGrpSpPr>
          <p:cNvPr id="7" name="组合 18">
            <a:extLst>
              <a:ext uri="{FF2B5EF4-FFF2-40B4-BE49-F238E27FC236}">
                <a16:creationId xmlns:a16="http://schemas.microsoft.com/office/drawing/2014/main" id="{FFBF0F8A-EBD3-97C7-BA89-0F8B4C4229EB}"/>
              </a:ext>
            </a:extLst>
          </p:cNvPr>
          <p:cNvGrpSpPr>
            <a:grpSpLocks/>
          </p:cNvGrpSpPr>
          <p:nvPr userDrawn="1"/>
        </p:nvGrpSpPr>
        <p:grpSpPr bwMode="auto">
          <a:xfrm>
            <a:off x="1524000" y="3602038"/>
            <a:ext cx="9144000" cy="53975"/>
            <a:chOff x="0" y="0"/>
            <a:chExt cx="7128792" cy="108012"/>
          </a:xfrm>
        </p:grpSpPr>
        <p:sp>
          <p:nvSpPr>
            <p:cNvPr id="8" name="矩形 19">
              <a:extLst>
                <a:ext uri="{FF2B5EF4-FFF2-40B4-BE49-F238E27FC236}">
                  <a16:creationId xmlns:a16="http://schemas.microsoft.com/office/drawing/2014/main" id="{5ADB9F65-E1D6-60A1-B48F-2236CF0AFAC5}"/>
                </a:ext>
              </a:extLst>
            </p:cNvPr>
            <p:cNvSpPr>
              <a:spLocks noChangeArrowheads="1"/>
            </p:cNvSpPr>
            <p:nvPr/>
          </p:nvSpPr>
          <p:spPr bwMode="auto">
            <a:xfrm>
              <a:off x="0" y="0"/>
              <a:ext cx="1188132" cy="1080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 name="矩形 20">
              <a:extLst>
                <a:ext uri="{FF2B5EF4-FFF2-40B4-BE49-F238E27FC236}">
                  <a16:creationId xmlns:a16="http://schemas.microsoft.com/office/drawing/2014/main" id="{80983337-1373-6FE0-7EFA-9F98DC45E64E}"/>
                </a:ext>
              </a:extLst>
            </p:cNvPr>
            <p:cNvSpPr>
              <a:spLocks noChangeArrowheads="1"/>
            </p:cNvSpPr>
            <p:nvPr/>
          </p:nvSpPr>
          <p:spPr bwMode="auto">
            <a:xfrm>
              <a:off x="1188132" y="0"/>
              <a:ext cx="1188132" cy="10801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矩形 21">
              <a:extLst>
                <a:ext uri="{FF2B5EF4-FFF2-40B4-BE49-F238E27FC236}">
                  <a16:creationId xmlns:a16="http://schemas.microsoft.com/office/drawing/2014/main" id="{F5A2717B-72BA-8ECC-6CBE-2F6C19FC51AA}"/>
                </a:ext>
              </a:extLst>
            </p:cNvPr>
            <p:cNvSpPr>
              <a:spLocks noChangeArrowheads="1"/>
            </p:cNvSpPr>
            <p:nvPr/>
          </p:nvSpPr>
          <p:spPr bwMode="auto">
            <a:xfrm>
              <a:off x="2376264" y="0"/>
              <a:ext cx="1188132" cy="1080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 name="矩形 22">
              <a:extLst>
                <a:ext uri="{FF2B5EF4-FFF2-40B4-BE49-F238E27FC236}">
                  <a16:creationId xmlns:a16="http://schemas.microsoft.com/office/drawing/2014/main" id="{5916AFC1-AA13-3FB0-D901-6E6A6E4CA31C}"/>
                </a:ext>
              </a:extLst>
            </p:cNvPr>
            <p:cNvSpPr>
              <a:spLocks noChangeArrowheads="1"/>
            </p:cNvSpPr>
            <p:nvPr/>
          </p:nvSpPr>
          <p:spPr bwMode="auto">
            <a:xfrm>
              <a:off x="3564396" y="0"/>
              <a:ext cx="1188132" cy="10801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 name="矩形 23">
              <a:extLst>
                <a:ext uri="{FF2B5EF4-FFF2-40B4-BE49-F238E27FC236}">
                  <a16:creationId xmlns:a16="http://schemas.microsoft.com/office/drawing/2014/main" id="{310A1B2E-4180-C7F7-59E1-F15B240957FD}"/>
                </a:ext>
              </a:extLst>
            </p:cNvPr>
            <p:cNvSpPr>
              <a:spLocks noChangeArrowheads="1"/>
            </p:cNvSpPr>
            <p:nvPr/>
          </p:nvSpPr>
          <p:spPr bwMode="auto">
            <a:xfrm>
              <a:off x="4752528" y="0"/>
              <a:ext cx="1188132" cy="108012"/>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 name="矩形 24">
              <a:extLst>
                <a:ext uri="{FF2B5EF4-FFF2-40B4-BE49-F238E27FC236}">
                  <a16:creationId xmlns:a16="http://schemas.microsoft.com/office/drawing/2014/main" id="{AED6BAD6-7931-C033-A139-65A7AFD987E5}"/>
                </a:ext>
              </a:extLst>
            </p:cNvPr>
            <p:cNvSpPr>
              <a:spLocks noChangeArrowheads="1"/>
            </p:cNvSpPr>
            <p:nvPr/>
          </p:nvSpPr>
          <p:spPr bwMode="auto">
            <a:xfrm>
              <a:off x="5940660" y="0"/>
              <a:ext cx="1188132" cy="108012"/>
            </a:xfrm>
            <a:prstGeom prst="rect">
              <a:avLst/>
            </a:prstGeom>
            <a:solidFill>
              <a:srgbClr val="70AD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3458271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58DE62-3A97-1387-AB10-8C73E3823C23}"/>
              </a:ext>
            </a:extLst>
          </p:cNvPr>
          <p:cNvSpPr>
            <a:spLocks noGrp="1"/>
          </p:cNvSpPr>
          <p:nvPr>
            <p:ph type="title"/>
          </p:nvPr>
        </p:nvSpPr>
        <p:spPr>
          <a:xfrm>
            <a:off x="838200" y="365125"/>
            <a:ext cx="10515600" cy="963613"/>
          </a:xfrm>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id="{9040CBBF-FA34-EF65-C301-1AB7FDAF695A}"/>
              </a:ext>
            </a:extLst>
          </p:cNvPr>
          <p:cNvSpPr>
            <a:spLocks noGrp="1"/>
          </p:cNvSpPr>
          <p:nvPr>
            <p:ph idx="1"/>
          </p:nvPr>
        </p:nvSpPr>
        <p:spPr>
          <a:xfrm>
            <a:off x="838200" y="1636710"/>
            <a:ext cx="10515600" cy="4540253"/>
          </a:xfrm>
        </p:spPr>
        <p:txBody>
          <a:bodyPr>
            <a:normAutofit/>
          </a:bodyPr>
          <a:lstStyle>
            <a:lvl1pPr marL="0" indent="540000">
              <a:lnSpc>
                <a:spcPct val="150000"/>
              </a:lnSpc>
              <a:spcBef>
                <a:spcPts val="0"/>
              </a:spcBef>
              <a:buFont typeface="Arial" panose="020B0604020202020204" pitchFamily="34" charset="0"/>
              <a:buNone/>
              <a:defRPr sz="2400">
                <a:latin typeface="微软雅黑" panose="020B0503020204020204" pitchFamily="34" charset="-122"/>
                <a:ea typeface="微软雅黑" panose="020B0503020204020204" pitchFamily="34" charset="-122"/>
              </a:defRPr>
            </a:lvl1pPr>
            <a:lvl2pPr marL="0" indent="540000">
              <a:lnSpc>
                <a:spcPct val="150000"/>
              </a:lnSpc>
              <a:spcBef>
                <a:spcPts val="0"/>
              </a:spcBef>
              <a:buNone/>
              <a:defRPr sz="2400"/>
            </a:lvl2pPr>
            <a:lvl3pPr marL="0" indent="540000">
              <a:lnSpc>
                <a:spcPct val="150000"/>
              </a:lnSpc>
              <a:spcBef>
                <a:spcPts val="0"/>
              </a:spcBef>
              <a:buNone/>
              <a:defRPr sz="2400"/>
            </a:lvl3pPr>
            <a:lvl4pPr marL="0" indent="540000">
              <a:lnSpc>
                <a:spcPct val="150000"/>
              </a:lnSpc>
              <a:spcBef>
                <a:spcPts val="0"/>
              </a:spcBef>
              <a:buNone/>
              <a:defRPr sz="2400"/>
            </a:lvl4pPr>
            <a:lvl5pPr marL="0" indent="540000">
              <a:lnSpc>
                <a:spcPct val="150000"/>
              </a:lnSpc>
              <a:spcBef>
                <a:spcPts val="0"/>
              </a:spcBef>
              <a:buNone/>
              <a:defRPr sz="24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grpSp>
        <p:nvGrpSpPr>
          <p:cNvPr id="12" name="组合 18">
            <a:extLst>
              <a:ext uri="{FF2B5EF4-FFF2-40B4-BE49-F238E27FC236}">
                <a16:creationId xmlns:a16="http://schemas.microsoft.com/office/drawing/2014/main" id="{24861C11-A6F1-D6A4-C86F-A3D64A0551B8}"/>
              </a:ext>
            </a:extLst>
          </p:cNvPr>
          <p:cNvGrpSpPr>
            <a:grpSpLocks/>
          </p:cNvGrpSpPr>
          <p:nvPr userDrawn="1"/>
        </p:nvGrpSpPr>
        <p:grpSpPr bwMode="auto">
          <a:xfrm>
            <a:off x="1624013" y="1455736"/>
            <a:ext cx="9144000" cy="53975"/>
            <a:chOff x="0" y="0"/>
            <a:chExt cx="7128792" cy="108012"/>
          </a:xfrm>
        </p:grpSpPr>
        <p:sp>
          <p:nvSpPr>
            <p:cNvPr id="13" name="矩形 19">
              <a:extLst>
                <a:ext uri="{FF2B5EF4-FFF2-40B4-BE49-F238E27FC236}">
                  <a16:creationId xmlns:a16="http://schemas.microsoft.com/office/drawing/2014/main" id="{80079581-D636-E3DB-B72E-9621D46F44CA}"/>
                </a:ext>
              </a:extLst>
            </p:cNvPr>
            <p:cNvSpPr>
              <a:spLocks noChangeArrowheads="1"/>
            </p:cNvSpPr>
            <p:nvPr/>
          </p:nvSpPr>
          <p:spPr bwMode="auto">
            <a:xfrm>
              <a:off x="0" y="0"/>
              <a:ext cx="1188132" cy="1080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矩形 20">
              <a:extLst>
                <a:ext uri="{FF2B5EF4-FFF2-40B4-BE49-F238E27FC236}">
                  <a16:creationId xmlns:a16="http://schemas.microsoft.com/office/drawing/2014/main" id="{4651EEBF-4CEE-3C2B-3C81-E234EE89F2F1}"/>
                </a:ext>
              </a:extLst>
            </p:cNvPr>
            <p:cNvSpPr>
              <a:spLocks noChangeArrowheads="1"/>
            </p:cNvSpPr>
            <p:nvPr/>
          </p:nvSpPr>
          <p:spPr bwMode="auto">
            <a:xfrm>
              <a:off x="1188132" y="0"/>
              <a:ext cx="1188132" cy="10801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 name="矩形 21">
              <a:extLst>
                <a:ext uri="{FF2B5EF4-FFF2-40B4-BE49-F238E27FC236}">
                  <a16:creationId xmlns:a16="http://schemas.microsoft.com/office/drawing/2014/main" id="{B155CB75-0F68-7461-BD0A-F3E6737B3FB0}"/>
                </a:ext>
              </a:extLst>
            </p:cNvPr>
            <p:cNvSpPr>
              <a:spLocks noChangeArrowheads="1"/>
            </p:cNvSpPr>
            <p:nvPr/>
          </p:nvSpPr>
          <p:spPr bwMode="auto">
            <a:xfrm>
              <a:off x="2376264" y="0"/>
              <a:ext cx="1188132" cy="1080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 name="矩形 22">
              <a:extLst>
                <a:ext uri="{FF2B5EF4-FFF2-40B4-BE49-F238E27FC236}">
                  <a16:creationId xmlns:a16="http://schemas.microsoft.com/office/drawing/2014/main" id="{3BA0A3A7-C254-5468-C2C1-41A36F34B71A}"/>
                </a:ext>
              </a:extLst>
            </p:cNvPr>
            <p:cNvSpPr>
              <a:spLocks noChangeArrowheads="1"/>
            </p:cNvSpPr>
            <p:nvPr/>
          </p:nvSpPr>
          <p:spPr bwMode="auto">
            <a:xfrm>
              <a:off x="3564396" y="0"/>
              <a:ext cx="1188132" cy="10801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 name="矩形 23">
              <a:extLst>
                <a:ext uri="{FF2B5EF4-FFF2-40B4-BE49-F238E27FC236}">
                  <a16:creationId xmlns:a16="http://schemas.microsoft.com/office/drawing/2014/main" id="{A81CD676-3ED1-88B9-FED6-288846C30772}"/>
                </a:ext>
              </a:extLst>
            </p:cNvPr>
            <p:cNvSpPr>
              <a:spLocks noChangeArrowheads="1"/>
            </p:cNvSpPr>
            <p:nvPr/>
          </p:nvSpPr>
          <p:spPr bwMode="auto">
            <a:xfrm>
              <a:off x="4752528" y="0"/>
              <a:ext cx="1188132" cy="108012"/>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矩形 24">
              <a:extLst>
                <a:ext uri="{FF2B5EF4-FFF2-40B4-BE49-F238E27FC236}">
                  <a16:creationId xmlns:a16="http://schemas.microsoft.com/office/drawing/2014/main" id="{29886A61-B0CA-C74D-C02A-BEF25496ABC6}"/>
                </a:ext>
              </a:extLst>
            </p:cNvPr>
            <p:cNvSpPr>
              <a:spLocks noChangeArrowheads="1"/>
            </p:cNvSpPr>
            <p:nvPr/>
          </p:nvSpPr>
          <p:spPr bwMode="auto">
            <a:xfrm>
              <a:off x="5940660" y="0"/>
              <a:ext cx="1188132" cy="108012"/>
            </a:xfrm>
            <a:prstGeom prst="rect">
              <a:avLst/>
            </a:prstGeom>
            <a:solidFill>
              <a:srgbClr val="70AD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2243068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内容占位符 2">
            <a:extLst>
              <a:ext uri="{FF2B5EF4-FFF2-40B4-BE49-F238E27FC236}">
                <a16:creationId xmlns:a16="http://schemas.microsoft.com/office/drawing/2014/main" id="{7A85CC1C-058B-314A-2FDA-8A35D30659EF}"/>
              </a:ext>
            </a:extLst>
          </p:cNvPr>
          <p:cNvSpPr>
            <a:spLocks noGrp="1"/>
          </p:cNvSpPr>
          <p:nvPr>
            <p:ph idx="1"/>
          </p:nvPr>
        </p:nvSpPr>
        <p:spPr>
          <a:xfrm>
            <a:off x="838200" y="657225"/>
            <a:ext cx="10515600" cy="5519738"/>
          </a:xfrm>
        </p:spPr>
        <p:txBody>
          <a:bodyPr/>
          <a:lstStyle>
            <a:lvl1pPr marL="0" indent="540000">
              <a:lnSpc>
                <a:spcPct val="150000"/>
              </a:lnSpc>
              <a:spcBef>
                <a:spcPts val="0"/>
              </a:spcBef>
              <a:buNone/>
              <a:defRPr sz="2400">
                <a:latin typeface="微软雅黑" panose="020B0503020204020204" pitchFamily="34" charset="-122"/>
                <a:ea typeface="微软雅黑" panose="020B0503020204020204" pitchFamily="34" charset="-122"/>
              </a:defRPr>
            </a:lvl1pPr>
            <a:lvl2pPr marL="457200" indent="540000">
              <a:lnSpc>
                <a:spcPct val="150000"/>
              </a:lnSpc>
              <a:spcBef>
                <a:spcPts val="0"/>
              </a:spcBef>
              <a:buNone/>
              <a:defRPr/>
            </a:lvl2pPr>
            <a:lvl3pPr marL="914400" indent="540000">
              <a:lnSpc>
                <a:spcPct val="150000"/>
              </a:lnSpc>
              <a:spcBef>
                <a:spcPts val="0"/>
              </a:spcBef>
              <a:buNone/>
              <a:defRPr/>
            </a:lvl3pPr>
            <a:lvl4pPr marL="1371600" indent="540000">
              <a:lnSpc>
                <a:spcPct val="150000"/>
              </a:lnSpc>
              <a:spcBef>
                <a:spcPts val="0"/>
              </a:spcBef>
              <a:buNone/>
              <a:defRPr/>
            </a:lvl4pPr>
            <a:lvl5pPr marL="1828800" indent="540000">
              <a:lnSpc>
                <a:spcPct val="150000"/>
              </a:lnSpc>
              <a:spcBef>
                <a:spcPts val="0"/>
              </a:spcBef>
              <a:buNone/>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2085795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9349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531F628-0317-B5E5-DB24-84AB5CFEF7BA}"/>
              </a:ext>
            </a:extLst>
          </p:cNvPr>
          <p:cNvSpPr>
            <a:spLocks noGrp="1"/>
          </p:cNvSpPr>
          <p:nvPr>
            <p:ph type="title"/>
          </p:nvPr>
        </p:nvSpPr>
        <p:spPr>
          <a:xfrm>
            <a:off x="838200" y="365125"/>
            <a:ext cx="10515600" cy="927099"/>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E9CAC9E9-9A29-41B8-8B86-9AA13A53E296}"/>
              </a:ext>
            </a:extLst>
          </p:cNvPr>
          <p:cNvSpPr>
            <a:spLocks noGrp="1"/>
          </p:cNvSpPr>
          <p:nvPr>
            <p:ph type="body" idx="1"/>
          </p:nvPr>
        </p:nvSpPr>
        <p:spPr>
          <a:xfrm>
            <a:off x="838200" y="1673224"/>
            <a:ext cx="10515600" cy="4503739"/>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381060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5" r:id="rId4"/>
  </p:sldLayoutIdLst>
  <p:txStyles>
    <p:titleStyle>
      <a:lvl1pPr algn="ctr" defTabSz="914400" rtl="0" eaLnBrk="1" latinLnBrk="0" hangingPunct="1">
        <a:lnSpc>
          <a:spcPct val="90000"/>
        </a:lnSpc>
        <a:spcBef>
          <a:spcPct val="0"/>
        </a:spcBef>
        <a:buNone/>
        <a:defRPr sz="40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E7E824-4409-D052-8437-EBC7D3D7965C}"/>
              </a:ext>
            </a:extLst>
          </p:cNvPr>
          <p:cNvSpPr>
            <a:spLocks noGrp="1"/>
          </p:cNvSpPr>
          <p:nvPr>
            <p:ph type="ctrTitle"/>
          </p:nvPr>
        </p:nvSpPr>
        <p:spPr/>
        <p:txBody>
          <a:bodyPr>
            <a:normAutofit/>
          </a:bodyPr>
          <a:lstStyle/>
          <a:p>
            <a:r>
              <a:rPr lang="zh-CN" altLang="en-US" sz="5400" dirty="0"/>
              <a:t>第六章 组织</a:t>
            </a:r>
          </a:p>
        </p:txBody>
      </p:sp>
      <p:sp>
        <p:nvSpPr>
          <p:cNvPr id="3" name="副标题 2">
            <a:extLst>
              <a:ext uri="{FF2B5EF4-FFF2-40B4-BE49-F238E27FC236}">
                <a16:creationId xmlns:a16="http://schemas.microsoft.com/office/drawing/2014/main" id="{9C3DD26A-5F5F-1717-3BB3-881E6971BACF}"/>
              </a:ext>
            </a:extLst>
          </p:cNvPr>
          <p:cNvSpPr>
            <a:spLocks noGrp="1"/>
          </p:cNvSpPr>
          <p:nvPr>
            <p:ph type="subTitle" idx="1"/>
          </p:nvPr>
        </p:nvSpPr>
        <p:spPr/>
        <p:txBody>
          <a:bodyPr/>
          <a:lstStyle/>
          <a:p>
            <a:r>
              <a:rPr lang="zh-CN" altLang="en-US" dirty="0"/>
              <a:t>课前案例：同程艺龙进行组织架构调整</a:t>
            </a:r>
          </a:p>
        </p:txBody>
      </p:sp>
    </p:spTree>
    <p:extLst>
      <p:ext uri="{BB962C8B-B14F-4D97-AF65-F5344CB8AC3E}">
        <p14:creationId xmlns:p14="http://schemas.microsoft.com/office/powerpoint/2010/main" val="4183509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FF6F79-13DE-95EA-5513-02B5ACE8D4F0}"/>
              </a:ext>
            </a:extLst>
          </p:cNvPr>
          <p:cNvSpPr>
            <a:spLocks noGrp="1"/>
          </p:cNvSpPr>
          <p:nvPr>
            <p:ph type="title"/>
          </p:nvPr>
        </p:nvSpPr>
        <p:spPr/>
        <p:txBody>
          <a:bodyPr/>
          <a:lstStyle/>
          <a:p>
            <a:r>
              <a:rPr lang="zh-CN" altLang="en-US" dirty="0"/>
              <a:t>三、组织设计的内容</a:t>
            </a:r>
          </a:p>
        </p:txBody>
      </p:sp>
      <p:sp>
        <p:nvSpPr>
          <p:cNvPr id="3" name="内容占位符 2">
            <a:extLst>
              <a:ext uri="{FF2B5EF4-FFF2-40B4-BE49-F238E27FC236}">
                <a16:creationId xmlns:a16="http://schemas.microsoft.com/office/drawing/2014/main" id="{B94FDAC0-89B3-0102-E15C-B0740F0DBE49}"/>
              </a:ext>
            </a:extLst>
          </p:cNvPr>
          <p:cNvSpPr>
            <a:spLocks noGrp="1"/>
          </p:cNvSpPr>
          <p:nvPr>
            <p:ph idx="1"/>
          </p:nvPr>
        </p:nvSpPr>
        <p:spPr/>
        <p:txBody>
          <a:bodyPr>
            <a:normAutofit/>
          </a:bodyPr>
          <a:lstStyle/>
          <a:p>
            <a:r>
              <a:rPr lang="zh-CN" altLang="en-US" dirty="0"/>
              <a:t>（一）岗位设计</a:t>
            </a:r>
          </a:p>
          <a:p>
            <a:r>
              <a:rPr lang="zh-CN" altLang="en-US" dirty="0"/>
              <a:t>岗位设计，又称职务设计、工作设计，是指在劳动分工的基础上，把组织完成目标所需要的所有工作分解成最小的工作单元后</a:t>
            </a:r>
            <a:r>
              <a:rPr lang="en-US" altLang="zh-CN" dirty="0"/>
              <a:t>,</a:t>
            </a:r>
            <a:r>
              <a:rPr lang="zh-CN" altLang="en-US" dirty="0"/>
              <a:t>确定每个劳动岗位应该承担的工作任务、工作责任、拥有的权力以及与组织中其它岗位关系的过程。</a:t>
            </a:r>
          </a:p>
          <a:p>
            <a:r>
              <a:rPr lang="zh-CN" altLang="en-US" dirty="0"/>
              <a:t>（二）部门划分</a:t>
            </a:r>
            <a:endParaRPr lang="en-US" altLang="zh-CN" dirty="0"/>
          </a:p>
          <a:p>
            <a:r>
              <a:rPr lang="zh-CN" altLang="en-US" dirty="0"/>
              <a:t>部门划分也叫部门化，是指按照一定的逻辑和方法将若干职位或工作组合在一起的过程。将劳动岗位按照一定的方法进行归类和组织</a:t>
            </a:r>
            <a:r>
              <a:rPr lang="en-US" altLang="zh-CN" dirty="0"/>
              <a:t>,</a:t>
            </a:r>
            <a:r>
              <a:rPr lang="zh-CN" altLang="en-US" dirty="0"/>
              <a:t>使之形成一个个有利于协调与管理的部门。</a:t>
            </a:r>
          </a:p>
          <a:p>
            <a:endParaRPr lang="zh-CN" altLang="en-US" dirty="0"/>
          </a:p>
        </p:txBody>
      </p:sp>
    </p:spTree>
    <p:extLst>
      <p:ext uri="{BB962C8B-B14F-4D97-AF65-F5344CB8AC3E}">
        <p14:creationId xmlns:p14="http://schemas.microsoft.com/office/powerpoint/2010/main" val="1912238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28D825B-5D1E-7AA5-D04A-3A23EE42E1FD}"/>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0F064062-1EA3-69F0-D31F-F86E5ABFE206}"/>
              </a:ext>
            </a:extLst>
          </p:cNvPr>
          <p:cNvSpPr>
            <a:spLocks noGrp="1"/>
          </p:cNvSpPr>
          <p:nvPr>
            <p:ph idx="1"/>
          </p:nvPr>
        </p:nvSpPr>
        <p:spPr/>
        <p:txBody>
          <a:bodyPr>
            <a:normAutofit/>
          </a:bodyPr>
          <a:lstStyle/>
          <a:p>
            <a:r>
              <a:rPr lang="en-US" altLang="zh-CN" dirty="0"/>
              <a:t>1.</a:t>
            </a:r>
            <a:r>
              <a:rPr lang="zh-CN" altLang="en-US" dirty="0"/>
              <a:t>人数部门化</a:t>
            </a:r>
          </a:p>
          <a:p>
            <a:r>
              <a:rPr lang="en-US" altLang="zh-CN" dirty="0"/>
              <a:t>2.</a:t>
            </a:r>
            <a:r>
              <a:rPr lang="zh-CN" altLang="en-US" dirty="0"/>
              <a:t>时间部门化</a:t>
            </a:r>
          </a:p>
          <a:p>
            <a:r>
              <a:rPr lang="en-US" altLang="zh-CN" dirty="0"/>
              <a:t>3.</a:t>
            </a:r>
            <a:r>
              <a:rPr lang="zh-CN" altLang="en-US" dirty="0"/>
              <a:t>产品部门化</a:t>
            </a:r>
          </a:p>
          <a:p>
            <a:r>
              <a:rPr lang="en-US" altLang="zh-CN" dirty="0"/>
              <a:t>4.</a:t>
            </a:r>
            <a:r>
              <a:rPr lang="zh-CN" altLang="en-US" dirty="0"/>
              <a:t>职能部门化</a:t>
            </a:r>
          </a:p>
          <a:p>
            <a:r>
              <a:rPr lang="en-US" altLang="zh-CN" dirty="0"/>
              <a:t>5.</a:t>
            </a:r>
            <a:r>
              <a:rPr lang="zh-CN" altLang="en-US" dirty="0"/>
              <a:t>区域部门化</a:t>
            </a:r>
          </a:p>
          <a:p>
            <a:r>
              <a:rPr lang="en-US" altLang="zh-CN" dirty="0"/>
              <a:t>6.</a:t>
            </a:r>
            <a:r>
              <a:rPr lang="zh-CN" altLang="en-US" dirty="0"/>
              <a:t>顾客部门化</a:t>
            </a:r>
            <a:endParaRPr lang="en-US" altLang="zh-CN" dirty="0"/>
          </a:p>
          <a:p>
            <a:r>
              <a:rPr lang="en-US" altLang="zh-CN" dirty="0"/>
              <a:t>7.</a:t>
            </a:r>
            <a:r>
              <a:rPr lang="zh-CN" altLang="en-US" dirty="0"/>
              <a:t>程序部门化</a:t>
            </a:r>
          </a:p>
          <a:p>
            <a:endParaRPr lang="zh-CN" altLang="en-US" dirty="0"/>
          </a:p>
        </p:txBody>
      </p:sp>
    </p:spTree>
    <p:extLst>
      <p:ext uri="{BB962C8B-B14F-4D97-AF65-F5344CB8AC3E}">
        <p14:creationId xmlns:p14="http://schemas.microsoft.com/office/powerpoint/2010/main" val="225261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685130-C5C8-8D5B-99FE-CAE8DEC6AEE0}"/>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ACD4D3B3-EFAF-1E59-1EB3-BCD8170ED8AD}"/>
              </a:ext>
            </a:extLst>
          </p:cNvPr>
          <p:cNvSpPr>
            <a:spLocks noGrp="1"/>
          </p:cNvSpPr>
          <p:nvPr>
            <p:ph idx="1"/>
          </p:nvPr>
        </p:nvSpPr>
        <p:spPr/>
        <p:txBody>
          <a:bodyPr/>
          <a:lstStyle/>
          <a:p>
            <a:r>
              <a:rPr lang="zh-CN" altLang="en-US" dirty="0"/>
              <a:t>（三）层级设计</a:t>
            </a:r>
            <a:endParaRPr lang="en-US" altLang="zh-CN" dirty="0"/>
          </a:p>
          <a:p>
            <a:r>
              <a:rPr lang="zh-CN" altLang="en-US" dirty="0"/>
              <a:t>出现层级的主要原因是管理幅度的限制。</a:t>
            </a:r>
            <a:endParaRPr lang="en-US" altLang="zh-CN" dirty="0"/>
          </a:p>
          <a:p>
            <a:r>
              <a:rPr lang="zh-CN" altLang="en-US" dirty="0"/>
              <a:t>在组织规模一定的情况下，管理幅度和组织层级成反比关系。管理幅度越大，组织层级就越少； 管理幅度减小，组织层级就越大。</a:t>
            </a:r>
            <a:endParaRPr lang="en-US" altLang="zh-CN" dirty="0"/>
          </a:p>
          <a:p>
            <a:r>
              <a:rPr lang="zh-CN" altLang="en-US" dirty="0"/>
              <a:t>管理幅度和组织层级之间的这种反比关系使组织呈现出两种完全不同的组织结构形态，即扁平式结构和高耸式结构（或者锥形式结构）。</a:t>
            </a:r>
          </a:p>
        </p:txBody>
      </p:sp>
    </p:spTree>
    <p:extLst>
      <p:ext uri="{BB962C8B-B14F-4D97-AF65-F5344CB8AC3E}">
        <p14:creationId xmlns:p14="http://schemas.microsoft.com/office/powerpoint/2010/main" val="4106479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105F7D-5FAA-F217-E98C-B17012209429}"/>
              </a:ext>
            </a:extLst>
          </p:cNvPr>
          <p:cNvSpPr>
            <a:spLocks noGrp="1"/>
          </p:cNvSpPr>
          <p:nvPr>
            <p:ph type="title"/>
          </p:nvPr>
        </p:nvSpPr>
        <p:spPr/>
        <p:txBody>
          <a:bodyPr/>
          <a:lstStyle/>
          <a:p>
            <a:r>
              <a:rPr lang="zh-CN" altLang="en-US" dirty="0"/>
              <a:t>三、组织结构的常见类型</a:t>
            </a:r>
          </a:p>
        </p:txBody>
      </p:sp>
      <p:sp>
        <p:nvSpPr>
          <p:cNvPr id="3" name="内容占位符 2">
            <a:extLst>
              <a:ext uri="{FF2B5EF4-FFF2-40B4-BE49-F238E27FC236}">
                <a16:creationId xmlns:a16="http://schemas.microsoft.com/office/drawing/2014/main" id="{A3251AD2-45B5-8E0F-EC4E-546AFA3EBAB4}"/>
              </a:ext>
            </a:extLst>
          </p:cNvPr>
          <p:cNvSpPr>
            <a:spLocks noGrp="1"/>
          </p:cNvSpPr>
          <p:nvPr>
            <p:ph idx="1"/>
          </p:nvPr>
        </p:nvSpPr>
        <p:spPr/>
        <p:txBody>
          <a:bodyPr/>
          <a:lstStyle/>
          <a:p>
            <a:r>
              <a:rPr lang="zh-CN" altLang="en-US" dirty="0"/>
              <a:t>扁平式结构是指在一定的组织规模下，管理者的管理幅度较大、组织层级较少的一种组织结构形态。其优点是</a:t>
            </a:r>
            <a:r>
              <a:rPr lang="en-US" altLang="zh-CN" dirty="0"/>
              <a:t>:①</a:t>
            </a:r>
            <a:r>
              <a:rPr lang="zh-CN" altLang="en-US" dirty="0"/>
              <a:t>组织层次少，信息传递速度快，可以使管理者快速发现信息反映的问题，并及时采取相应措施；②组织层次少，信息传递过程中的失真程度也较小。③管理幅度较大，管理者对下属不可能控制得过多，有利于下属积极性和主动性的发挥。但是，较大的管理幅度，也会带来一些问题：①管理者不一定能够对每一位下属进行充分、有效的指导和监督；②管理者从下属处获得的信息增多，增加了过滤信息的时间；③组织中的管理岗位总数较少，管理者晋升的可能性小。</a:t>
            </a:r>
          </a:p>
        </p:txBody>
      </p:sp>
    </p:spTree>
    <p:extLst>
      <p:ext uri="{BB962C8B-B14F-4D97-AF65-F5344CB8AC3E}">
        <p14:creationId xmlns:p14="http://schemas.microsoft.com/office/powerpoint/2010/main" val="3786533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210FA1-099A-9873-B637-B7AE37863E6F}"/>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0E2C3D72-1E5D-5254-76FC-A8D198E64998}"/>
              </a:ext>
            </a:extLst>
          </p:cNvPr>
          <p:cNvSpPr>
            <a:spLocks noGrp="1"/>
          </p:cNvSpPr>
          <p:nvPr>
            <p:ph idx="1"/>
          </p:nvPr>
        </p:nvSpPr>
        <p:spPr/>
        <p:txBody>
          <a:bodyPr/>
          <a:lstStyle/>
          <a:p>
            <a:r>
              <a:rPr lang="zh-CN" altLang="en-US" dirty="0"/>
              <a:t>高耸式结构与扁平式结构正好相反，是管理幅度较小，而组织层级较多的形态。其优点是：①较小的管理幅度有利于管理者仔细研究从每个下属处得到的信息；②管理者能够对每个下属的工作进行细致的指导；③整个组织中的管理岗位较多，管理者有更多的晋升机会。其缺点是：①组织层级过多，不仅影响了信息传递的速度，也容易发生信息的失真；②过多的组织层级，容易造成控制和监督工作的复杂化。</a:t>
            </a:r>
          </a:p>
        </p:txBody>
      </p:sp>
    </p:spTree>
    <p:extLst>
      <p:ext uri="{BB962C8B-B14F-4D97-AF65-F5344CB8AC3E}">
        <p14:creationId xmlns:p14="http://schemas.microsoft.com/office/powerpoint/2010/main" val="15209649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BAAB23-9999-95E9-4E28-952C01938E0B}"/>
              </a:ext>
            </a:extLst>
          </p:cNvPr>
          <p:cNvSpPr>
            <a:spLocks noGrp="1"/>
          </p:cNvSpPr>
          <p:nvPr>
            <p:ph type="title"/>
          </p:nvPr>
        </p:nvSpPr>
        <p:spPr/>
        <p:txBody>
          <a:bodyPr/>
          <a:lstStyle/>
          <a:p>
            <a:r>
              <a:rPr lang="zh-CN" altLang="en-US" dirty="0"/>
              <a:t>三、组织结构的常见类型</a:t>
            </a:r>
          </a:p>
        </p:txBody>
      </p:sp>
      <p:sp>
        <p:nvSpPr>
          <p:cNvPr id="3" name="内容占位符 2">
            <a:extLst>
              <a:ext uri="{FF2B5EF4-FFF2-40B4-BE49-F238E27FC236}">
                <a16:creationId xmlns:a16="http://schemas.microsoft.com/office/drawing/2014/main" id="{E31076CC-D367-6C92-6B02-F9175D1D0708}"/>
              </a:ext>
            </a:extLst>
          </p:cNvPr>
          <p:cNvSpPr>
            <a:spLocks noGrp="1"/>
          </p:cNvSpPr>
          <p:nvPr>
            <p:ph idx="1"/>
          </p:nvPr>
        </p:nvSpPr>
        <p:spPr/>
        <p:txBody>
          <a:bodyPr>
            <a:normAutofit fontScale="92500" lnSpcReduction="10000"/>
          </a:bodyPr>
          <a:lstStyle/>
          <a:p>
            <a:r>
              <a:rPr lang="zh-CN" altLang="en-US" dirty="0"/>
              <a:t>（一）直线制组织结构</a:t>
            </a:r>
          </a:p>
          <a:p>
            <a:r>
              <a:rPr lang="zh-CN" altLang="en-US" dirty="0"/>
              <a:t>直线制组织结构是所有组织结构类型中最早出现，也最简单的一种。这种组织结构由最高管理者到基层工作人员，自上而下形成垂直的领导关系，不设职能机构，所有工作由最高管理人员全权负责。</a:t>
            </a:r>
          </a:p>
          <a:p>
            <a:r>
              <a:rPr lang="zh-CN" altLang="en-US" dirty="0"/>
              <a:t>直线制组织结构的优点是关系简单、职责清晰、决策迅速，并且可以保证组织运转中的统一指挥。但这种组织结构没有设置职能机构，不管是生产还是研发、财务等各种工作都由最高管理者全权负责，当企业规模扩大、经营管理工作繁重时，最高管理者仅凭个人的知识、能力就会难以应付，导致管理效率下降。</a:t>
            </a:r>
          </a:p>
          <a:p>
            <a:r>
              <a:rPr lang="zh-CN" altLang="en-US" dirty="0"/>
              <a:t>直线制组织结构形式只适用于技术和产品单一的小型组织以及军队。</a:t>
            </a:r>
          </a:p>
          <a:p>
            <a:endParaRPr lang="zh-CN" altLang="en-US" dirty="0"/>
          </a:p>
        </p:txBody>
      </p:sp>
    </p:spTree>
    <p:extLst>
      <p:ext uri="{BB962C8B-B14F-4D97-AF65-F5344CB8AC3E}">
        <p14:creationId xmlns:p14="http://schemas.microsoft.com/office/powerpoint/2010/main" val="19711828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1DD66B-26DC-B515-A5B0-E5EB3DD7FA61}"/>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E514DE93-D7BF-DF4D-D9DA-52B45329811E}"/>
              </a:ext>
            </a:extLst>
          </p:cNvPr>
          <p:cNvSpPr>
            <a:spLocks noGrp="1"/>
          </p:cNvSpPr>
          <p:nvPr>
            <p:ph idx="1"/>
          </p:nvPr>
        </p:nvSpPr>
        <p:spPr/>
        <p:txBody>
          <a:bodyPr>
            <a:normAutofit fontScale="92500" lnSpcReduction="10000"/>
          </a:bodyPr>
          <a:lstStyle/>
          <a:p>
            <a:r>
              <a:rPr lang="zh-CN" altLang="en-US" dirty="0"/>
              <a:t>（二）职能制组织结构</a:t>
            </a:r>
          </a:p>
          <a:p>
            <a:r>
              <a:rPr lang="zh-CN" altLang="en-US" dirty="0"/>
              <a:t>职能制组织结构最早由科学管理之父泰勒提出，并用职能工长制的方式在米德维尔钢铁公司实施。与直线制组织结构相比，职能制组织结构设置了职能部门，并且职能部门在自己的业务范围内，有权向下一管理层次的部门下达命令和指示。</a:t>
            </a:r>
          </a:p>
          <a:p>
            <a:r>
              <a:rPr lang="zh-CN" altLang="en-US" dirty="0"/>
              <a:t>职能制组织结构的优点是管理中实行专业化分工，能更好地发挥职能管理人员的作用。但是在这种组织结构中，下级部门的负责人除了要服从上级主管的指挥，还要服从上级职能部门的指挥，容易造成多头领导，同时也不利于区分职能部门和直线主管的工作职责，致使管理混乱。</a:t>
            </a:r>
          </a:p>
          <a:p>
            <a:r>
              <a:rPr lang="zh-CN" altLang="en-US" dirty="0"/>
              <a:t>职能制组织结构一般只适用于产品类型不多、市场环境相对稳定的组织。</a:t>
            </a:r>
          </a:p>
          <a:p>
            <a:endParaRPr lang="zh-CN" altLang="en-US" dirty="0"/>
          </a:p>
        </p:txBody>
      </p:sp>
    </p:spTree>
    <p:extLst>
      <p:ext uri="{BB962C8B-B14F-4D97-AF65-F5344CB8AC3E}">
        <p14:creationId xmlns:p14="http://schemas.microsoft.com/office/powerpoint/2010/main" val="3271556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F4B02C-A1A2-6D2C-CC48-C74BF6B434C4}"/>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A6368F33-B3F0-98F7-F668-AE100945716D}"/>
              </a:ext>
            </a:extLst>
          </p:cNvPr>
          <p:cNvSpPr>
            <a:spLocks noGrp="1"/>
          </p:cNvSpPr>
          <p:nvPr>
            <p:ph idx="1"/>
          </p:nvPr>
        </p:nvSpPr>
        <p:spPr/>
        <p:txBody>
          <a:bodyPr>
            <a:normAutofit fontScale="92500"/>
          </a:bodyPr>
          <a:lstStyle/>
          <a:p>
            <a:r>
              <a:rPr lang="zh-CN" altLang="en-US" dirty="0"/>
              <a:t>（三）直线职能制组织结构</a:t>
            </a:r>
            <a:endParaRPr lang="en-US" altLang="zh-CN" dirty="0"/>
          </a:p>
          <a:p>
            <a:r>
              <a:rPr lang="zh-CN" altLang="en-US" dirty="0"/>
              <a:t>直线职能制组织结构将直线制和职能制组织结构的优点进行了结合，它以直线指挥系统为主体，保留了职能部门，但取消了职能部门对下级主管部门的指挥权。</a:t>
            </a:r>
          </a:p>
          <a:p>
            <a:r>
              <a:rPr lang="zh-CN" altLang="en-US" dirty="0"/>
              <a:t>直线职能制组织结构的优点是既能保持集中领导、统一指挥，又能发挥各职能部门的作用，职责分明，工作效率较高，并且组织有较高的稳定性。缺点是权力相对集中于高层，下级部门的主动性和积极性不易发挥，部门过多时，相互之间协调会比较困难，直线部门和职能部门之间容易出现矛盾。</a:t>
            </a:r>
          </a:p>
          <a:p>
            <a:r>
              <a:rPr lang="zh-CN" altLang="en-US" dirty="0"/>
              <a:t>直线职能制比较适合中小企业，是我国企业使用最多的一种组织结构类型。</a:t>
            </a:r>
          </a:p>
          <a:p>
            <a:endParaRPr lang="zh-CN" altLang="en-US" dirty="0"/>
          </a:p>
        </p:txBody>
      </p:sp>
    </p:spTree>
    <p:extLst>
      <p:ext uri="{BB962C8B-B14F-4D97-AF65-F5344CB8AC3E}">
        <p14:creationId xmlns:p14="http://schemas.microsoft.com/office/powerpoint/2010/main" val="41489619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16E3C8-742D-9B39-8797-E48D852F8D2C}"/>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90A3A7A1-AA1D-A8CA-4E65-FB5E6BE9B86C}"/>
              </a:ext>
            </a:extLst>
          </p:cNvPr>
          <p:cNvSpPr>
            <a:spLocks noGrp="1"/>
          </p:cNvSpPr>
          <p:nvPr>
            <p:ph idx="1"/>
          </p:nvPr>
        </p:nvSpPr>
        <p:spPr/>
        <p:txBody>
          <a:bodyPr>
            <a:normAutofit fontScale="92500" lnSpcReduction="10000"/>
          </a:bodyPr>
          <a:lstStyle/>
          <a:p>
            <a:r>
              <a:rPr lang="zh-CN" altLang="en-US" dirty="0"/>
              <a:t> （四）事业部制组织结构</a:t>
            </a:r>
          </a:p>
          <a:p>
            <a:r>
              <a:rPr lang="zh-CN" altLang="en-US" dirty="0"/>
              <a:t>这种组织结构形式的优点是</a:t>
            </a:r>
            <a:r>
              <a:rPr lang="en-US" altLang="zh-CN" dirty="0"/>
              <a:t>:</a:t>
            </a:r>
            <a:r>
              <a:rPr lang="zh-CN" altLang="en-US" dirty="0"/>
              <a:t>集权和分权有效结合，有利于组织的最高管理者摆脱日常管理事务而专心致力于制定组织的战略决策和长期规划，有利于调动各事业部的积极性和主动性，有利于培养综合管理人才，也有利于公司对各事业部进行绩效考评。但事业部制组织结构采取放权的形式，因此各事业部要根据自身发展需要设置相应部门，这就会与总公司有一些重复设置的部门，管理费用较高。同时各事业部独立经营，相互之间协作较差。</a:t>
            </a:r>
          </a:p>
          <a:p>
            <a:r>
              <a:rPr lang="zh-CN" altLang="en-US" dirty="0"/>
              <a:t>事业部制组织结构主要适用于产品多样化的组织，也适用于所处地理位置分散的大型企业和技术水平复杂、市场多变的大型企业。</a:t>
            </a:r>
          </a:p>
          <a:p>
            <a:endParaRPr lang="en-US" altLang="zh-CN" dirty="0"/>
          </a:p>
          <a:p>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1447868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8567E4-F5E9-E7A4-549C-66A4EAE89C4A}"/>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14D8357B-C2DA-8C65-C929-6F8EF5977B68}"/>
              </a:ext>
            </a:extLst>
          </p:cNvPr>
          <p:cNvSpPr>
            <a:spLocks noGrp="1"/>
          </p:cNvSpPr>
          <p:nvPr>
            <p:ph idx="1"/>
          </p:nvPr>
        </p:nvSpPr>
        <p:spPr/>
        <p:txBody>
          <a:bodyPr>
            <a:normAutofit/>
          </a:bodyPr>
          <a:lstStyle/>
          <a:p>
            <a:r>
              <a:rPr lang="zh-CN" altLang="en-US" dirty="0"/>
              <a:t>（五）矩阵制组织结构</a:t>
            </a:r>
          </a:p>
          <a:p>
            <a:r>
              <a:rPr lang="zh-CN" altLang="en-US" dirty="0"/>
              <a:t>矩阵制组织结构，是在直线职能组织结构基础上，增加为完成某项工作任务而暂时设置的横向领导系统。为了完成某一项目，组织从各部门中抽调专业人员组成项目小组，配备项目组长来领导他们工作，这些被抽调来的员工，在工作过程中要接受项目组长的指挥，但他依然属于原来的部门，项目任务完成以后，还是回原来的部门。</a:t>
            </a:r>
          </a:p>
        </p:txBody>
      </p:sp>
    </p:spTree>
    <p:extLst>
      <p:ext uri="{BB962C8B-B14F-4D97-AF65-F5344CB8AC3E}">
        <p14:creationId xmlns:p14="http://schemas.microsoft.com/office/powerpoint/2010/main" val="749849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5EF6D5E4-2A24-B977-B764-7BE18ED2AABD}"/>
              </a:ext>
            </a:extLst>
          </p:cNvPr>
          <p:cNvSpPr>
            <a:spLocks noGrp="1"/>
          </p:cNvSpPr>
          <p:nvPr>
            <p:ph type="ctrTitle"/>
          </p:nvPr>
        </p:nvSpPr>
        <p:spPr/>
        <p:txBody>
          <a:bodyPr>
            <a:normAutofit/>
          </a:bodyPr>
          <a:lstStyle/>
          <a:p>
            <a:r>
              <a:rPr lang="zh-CN" altLang="en-US" sz="5400" dirty="0"/>
              <a:t>第一节组织概述</a:t>
            </a:r>
          </a:p>
        </p:txBody>
      </p:sp>
      <p:sp>
        <p:nvSpPr>
          <p:cNvPr id="5" name="副标题 4">
            <a:extLst>
              <a:ext uri="{FF2B5EF4-FFF2-40B4-BE49-F238E27FC236}">
                <a16:creationId xmlns:a16="http://schemas.microsoft.com/office/drawing/2014/main" id="{5A623BF3-3F5B-BFC3-3CEF-0EE827357DF7}"/>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113418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F927A3-F6E4-F99B-99B9-E9F137845FA3}"/>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839C85B9-CD8B-C936-21D4-7545EB3232E8}"/>
              </a:ext>
            </a:extLst>
          </p:cNvPr>
          <p:cNvSpPr>
            <a:spLocks noGrp="1"/>
          </p:cNvSpPr>
          <p:nvPr>
            <p:ph idx="1"/>
          </p:nvPr>
        </p:nvSpPr>
        <p:spPr/>
        <p:txBody>
          <a:bodyPr>
            <a:normAutofit fontScale="92500"/>
          </a:bodyPr>
          <a:lstStyle/>
          <a:p>
            <a:r>
              <a:rPr lang="zh-CN" altLang="en-US" dirty="0"/>
              <a:t>矩阵制组织结构采用临时抽调专业人士组成项目小组的方式，能充分发挥专门人才的作用，有利于解决较难的生产、技术、产品开发及经营管理等方面的问题，同时也加强了各部门之间的横向联系。</a:t>
            </a:r>
            <a:endParaRPr lang="en-US" altLang="zh-CN" dirty="0"/>
          </a:p>
          <a:p>
            <a:r>
              <a:rPr lang="zh-CN" altLang="en-US" dirty="0"/>
              <a:t>但项目小组是因项目而产生的临时组织，成员容易产生临时性的观点，工作欠缺主动性，而且项目小组成员接受双重领导，当项目组长与自己原本的部门管理者意见相左时，项目小组成员会无所适从。</a:t>
            </a:r>
          </a:p>
          <a:p>
            <a:r>
              <a:rPr lang="zh-CN" altLang="en-US" dirty="0"/>
              <a:t>    矩阵制组织结构一般适用于重大攻关项目，组织可以利用矩阵制完成涉及面广又复杂的临时性重大任务，如管理改革、重要工程项目或者科学研究项目等。</a:t>
            </a:r>
          </a:p>
          <a:p>
            <a:endParaRPr lang="zh-CN" altLang="en-US" dirty="0"/>
          </a:p>
        </p:txBody>
      </p:sp>
    </p:spTree>
    <p:extLst>
      <p:ext uri="{BB962C8B-B14F-4D97-AF65-F5344CB8AC3E}">
        <p14:creationId xmlns:p14="http://schemas.microsoft.com/office/powerpoint/2010/main" val="4705063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090292-61BA-806E-D215-09BED4DF316D}"/>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7A21C43F-2FBE-E470-F421-8F663C87E118}"/>
              </a:ext>
            </a:extLst>
          </p:cNvPr>
          <p:cNvSpPr>
            <a:spLocks noGrp="1"/>
          </p:cNvSpPr>
          <p:nvPr>
            <p:ph idx="1"/>
          </p:nvPr>
        </p:nvSpPr>
        <p:spPr/>
        <p:txBody>
          <a:bodyPr>
            <a:normAutofit/>
          </a:bodyPr>
          <a:lstStyle/>
          <a:p>
            <a:r>
              <a:rPr lang="zh-CN" altLang="en-US" dirty="0"/>
              <a:t>（六）网络制组织结构</a:t>
            </a:r>
          </a:p>
          <a:p>
            <a:r>
              <a:rPr lang="zh-CN" altLang="en-US" dirty="0"/>
              <a:t>网络制结构是建立在契约关系基础上的一种组织结构类型。这种组织结构只有一个很小的中心组织，业务的经营活动以合同为基础依靠其他组织进行。被联结在这一结构中的两个或两个以上的组织之间既没有正式的资本所有关系，也没有上下级关系，只是组织将其经营的主要职能外包出去而形成的一种网络结构。网络制组织结构的核心是一个小规模的经理小组，他们的工作是直接监督公司内部开展的各项活动，并协调同生产、销售及执行其他重要职能的外部机构之间的关系。</a:t>
            </a:r>
            <a:endParaRPr lang="en-US" altLang="zh-CN" dirty="0"/>
          </a:p>
        </p:txBody>
      </p:sp>
    </p:spTree>
    <p:extLst>
      <p:ext uri="{BB962C8B-B14F-4D97-AF65-F5344CB8AC3E}">
        <p14:creationId xmlns:p14="http://schemas.microsoft.com/office/powerpoint/2010/main" val="42442871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BB57F3-0585-AD59-7F55-44F9AF6255A1}"/>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A72FF21B-31A1-85A1-B937-ACDA2CC3A2EB}"/>
              </a:ext>
            </a:extLst>
          </p:cNvPr>
          <p:cNvSpPr>
            <a:spLocks noGrp="1"/>
          </p:cNvSpPr>
          <p:nvPr>
            <p:ph idx="1"/>
          </p:nvPr>
        </p:nvSpPr>
        <p:spPr/>
        <p:txBody>
          <a:bodyPr>
            <a:normAutofit fontScale="92500"/>
          </a:bodyPr>
          <a:lstStyle/>
          <a:p>
            <a:r>
              <a:rPr lang="zh-CN" altLang="en-US" dirty="0"/>
              <a:t>优点</a:t>
            </a:r>
            <a:r>
              <a:rPr lang="en-US" altLang="zh-CN" dirty="0"/>
              <a:t>:①</a:t>
            </a:r>
            <a:r>
              <a:rPr lang="zh-CN" altLang="en-US" dirty="0"/>
              <a:t>组织的大部分职能从外部“购买”，降低了管理成本，提高了管理效益； ②通过契约与其他组织建立合作关系，使得组织本身对外部环境具有较强的适应能力。</a:t>
            </a:r>
            <a:endParaRPr lang="en-US" altLang="zh-CN" dirty="0"/>
          </a:p>
          <a:p>
            <a:r>
              <a:rPr lang="zh-CN" altLang="en-US" dirty="0"/>
              <a:t>缺陷：①对信息技术手段依赖较大；②对通过契约建立起联系的其他组织缺乏有效控制，一旦其他组织出现提价、交货延迟等问题，组织将陷入非常被动的境地。</a:t>
            </a:r>
          </a:p>
          <a:p>
            <a:r>
              <a:rPr lang="zh-CN" altLang="en-US" dirty="0"/>
              <a:t>网络制组织结构比较适合于生产玩具、电子产品、服装等的跨国企业，旅行社和外贸公司因其经营上对外部组织依赖性强的特点，也会选择网络制的组织结构。</a:t>
            </a:r>
          </a:p>
        </p:txBody>
      </p:sp>
    </p:spTree>
    <p:extLst>
      <p:ext uri="{BB962C8B-B14F-4D97-AF65-F5344CB8AC3E}">
        <p14:creationId xmlns:p14="http://schemas.microsoft.com/office/powerpoint/2010/main" val="28703931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686147-38E8-6B2F-38F1-EBA73864DF75}"/>
              </a:ext>
            </a:extLst>
          </p:cNvPr>
          <p:cNvSpPr>
            <a:spLocks noGrp="1"/>
          </p:cNvSpPr>
          <p:nvPr>
            <p:ph type="title"/>
          </p:nvPr>
        </p:nvSpPr>
        <p:spPr/>
        <p:txBody>
          <a:bodyPr/>
          <a:lstStyle/>
          <a:p>
            <a:r>
              <a:rPr lang="zh-CN" altLang="en-US" dirty="0"/>
              <a:t>四、组织的权力分配</a:t>
            </a:r>
          </a:p>
        </p:txBody>
      </p:sp>
      <p:sp>
        <p:nvSpPr>
          <p:cNvPr id="3" name="内容占位符 2">
            <a:extLst>
              <a:ext uri="{FF2B5EF4-FFF2-40B4-BE49-F238E27FC236}">
                <a16:creationId xmlns:a16="http://schemas.microsoft.com/office/drawing/2014/main" id="{02741253-9CA9-3188-E11E-1C14394573E0}"/>
              </a:ext>
            </a:extLst>
          </p:cNvPr>
          <p:cNvSpPr>
            <a:spLocks noGrp="1"/>
          </p:cNvSpPr>
          <p:nvPr>
            <p:ph idx="1"/>
          </p:nvPr>
        </p:nvSpPr>
        <p:spPr/>
        <p:txBody>
          <a:bodyPr>
            <a:normAutofit fontScale="92500" lnSpcReduction="10000"/>
          </a:bodyPr>
          <a:lstStyle/>
          <a:p>
            <a:r>
              <a:rPr lang="zh-CN" altLang="en-US" dirty="0"/>
              <a:t>（一）集权与分权</a:t>
            </a:r>
          </a:p>
          <a:p>
            <a:r>
              <a:rPr lang="zh-CN" altLang="en-US" dirty="0"/>
              <a:t>如果在组织中，高层管理者负责制定所有的决策，较低层次的管理人员只需要执行高层管理者的指示，这就是高度集权式的组织。反之，则是高度分权式的组织。一般在现实中组织的权利分配会趋向于集权或者分权。衡量一个组织的集权或分权的程度，主要有以下几项标准：</a:t>
            </a:r>
          </a:p>
          <a:p>
            <a:r>
              <a:rPr lang="en-US" altLang="zh-CN" dirty="0"/>
              <a:t>1</a:t>
            </a:r>
            <a:r>
              <a:rPr lang="zh-CN" altLang="en-US" dirty="0"/>
              <a:t>）决策的数量。</a:t>
            </a:r>
          </a:p>
          <a:p>
            <a:r>
              <a:rPr lang="en-US" altLang="zh-CN" dirty="0"/>
              <a:t>2</a:t>
            </a:r>
            <a:r>
              <a:rPr lang="zh-CN" altLang="en-US" dirty="0"/>
              <a:t>）决策的范围。</a:t>
            </a:r>
          </a:p>
          <a:p>
            <a:r>
              <a:rPr lang="en-US" altLang="zh-CN" dirty="0"/>
              <a:t>3</a:t>
            </a:r>
            <a:r>
              <a:rPr lang="zh-CN" altLang="en-US" dirty="0"/>
              <a:t>）决策的重要性。</a:t>
            </a:r>
          </a:p>
          <a:p>
            <a:r>
              <a:rPr lang="en-US" altLang="zh-CN" dirty="0"/>
              <a:t>4</a:t>
            </a:r>
            <a:r>
              <a:rPr lang="zh-CN" altLang="en-US" dirty="0"/>
              <a:t>）对决策控制的程度。</a:t>
            </a:r>
          </a:p>
        </p:txBody>
      </p:sp>
    </p:spTree>
    <p:extLst>
      <p:ext uri="{BB962C8B-B14F-4D97-AF65-F5344CB8AC3E}">
        <p14:creationId xmlns:p14="http://schemas.microsoft.com/office/powerpoint/2010/main" val="42362477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A730A1-A44A-DD63-9382-BF1B1562156A}"/>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9B4A8CCB-C125-1AC8-6ADE-2A061E93269B}"/>
              </a:ext>
            </a:extLst>
          </p:cNvPr>
          <p:cNvSpPr>
            <a:spLocks noGrp="1"/>
          </p:cNvSpPr>
          <p:nvPr>
            <p:ph idx="1"/>
          </p:nvPr>
        </p:nvSpPr>
        <p:spPr/>
        <p:txBody>
          <a:bodyPr>
            <a:normAutofit/>
          </a:bodyPr>
          <a:lstStyle/>
          <a:p>
            <a:r>
              <a:rPr lang="zh-CN" altLang="en-US" dirty="0"/>
              <a:t>（二）职权的类型</a:t>
            </a:r>
          </a:p>
          <a:p>
            <a:r>
              <a:rPr lang="en-US" altLang="zh-CN" dirty="0"/>
              <a:t>1.</a:t>
            </a:r>
            <a:r>
              <a:rPr lang="zh-CN" altLang="en-US" dirty="0"/>
              <a:t>直线职权。直线职权是直线人员所拥有的包括发布命令及执行决策等的权力，也就是通常所说的指挥权。</a:t>
            </a:r>
            <a:endParaRPr lang="en-US" altLang="zh-CN" dirty="0"/>
          </a:p>
          <a:p>
            <a:r>
              <a:rPr lang="en-US" altLang="zh-CN" dirty="0"/>
              <a:t>2.</a:t>
            </a:r>
            <a:r>
              <a:rPr lang="zh-CN" altLang="en-US" dirty="0"/>
              <a:t>参谋职权。参谋职权是指组织中的参谋人员拥有的某些特定的权力，如为管理者提供咨询、建议等。</a:t>
            </a:r>
            <a:endParaRPr lang="en-US" altLang="zh-CN" dirty="0"/>
          </a:p>
          <a:p>
            <a:r>
              <a:rPr lang="en-US" altLang="zh-CN" dirty="0"/>
              <a:t>3.</a:t>
            </a:r>
            <a:r>
              <a:rPr lang="zh-CN" altLang="en-US" dirty="0"/>
              <a:t>职能职权。直线管理者除了听取参谋的建议之外，必要时还可以将自己手中的部分直线职权授予其他个人或职能部门，被授权者可以是管理者直接管理的下属，也可以是自己管辖之外的部门。 </a:t>
            </a:r>
          </a:p>
          <a:p>
            <a:endParaRPr lang="zh-CN" altLang="en-US" dirty="0"/>
          </a:p>
        </p:txBody>
      </p:sp>
    </p:spTree>
    <p:extLst>
      <p:ext uri="{BB962C8B-B14F-4D97-AF65-F5344CB8AC3E}">
        <p14:creationId xmlns:p14="http://schemas.microsoft.com/office/powerpoint/2010/main" val="31058827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207AB2-C55A-AD3E-E52D-32E5FB181AB9}"/>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D0AC5D8A-7CF6-3C29-7073-490B515A1098}"/>
              </a:ext>
            </a:extLst>
          </p:cNvPr>
          <p:cNvSpPr>
            <a:spLocks noGrp="1"/>
          </p:cNvSpPr>
          <p:nvPr>
            <p:ph idx="1"/>
          </p:nvPr>
        </p:nvSpPr>
        <p:spPr/>
        <p:txBody>
          <a:bodyPr>
            <a:normAutofit/>
          </a:bodyPr>
          <a:lstStyle/>
          <a:p>
            <a:r>
              <a:rPr lang="zh-CN" altLang="en-US" dirty="0"/>
              <a:t>（三）授权</a:t>
            </a:r>
            <a:endParaRPr lang="en-US" altLang="zh-CN" dirty="0"/>
          </a:p>
          <a:p>
            <a:r>
              <a:rPr lang="zh-CN" altLang="en-US" dirty="0"/>
              <a:t>组织中的分权有两种途径，一种是制度分权，一种是授权。制度分权是指在组织设计时，考虑到组织规模和组织活动的特征，在岗位设计和部门设计的基础上根据各管理岗位工作任务的要求，规定必要的职责和权限。制度分权是伴随组织结构的设计而产生的，相对稳定，在组织结构重新调整时才会发生变化。然而，在具体工作中，管理者由于自身时间和精力的限度，无法亲自监控所有工作，就会将一部分权力授予下级，要求他负责一部分工作，这就形成了授权。</a:t>
            </a:r>
          </a:p>
          <a:p>
            <a:endParaRPr lang="zh-CN" altLang="en-US" dirty="0"/>
          </a:p>
        </p:txBody>
      </p:sp>
    </p:spTree>
    <p:extLst>
      <p:ext uri="{BB962C8B-B14F-4D97-AF65-F5344CB8AC3E}">
        <p14:creationId xmlns:p14="http://schemas.microsoft.com/office/powerpoint/2010/main" val="30127621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B27000-70EB-68FD-AF68-F00FC55463B1}"/>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1B8ADEF8-D0D1-3842-B37C-69D1A4D43EBA}"/>
              </a:ext>
            </a:extLst>
          </p:cNvPr>
          <p:cNvSpPr>
            <a:spLocks noGrp="1"/>
          </p:cNvSpPr>
          <p:nvPr>
            <p:ph idx="1"/>
          </p:nvPr>
        </p:nvSpPr>
        <p:spPr/>
        <p:txBody>
          <a:bodyPr/>
          <a:lstStyle/>
          <a:p>
            <a:r>
              <a:rPr lang="zh-CN" altLang="en-US" dirty="0"/>
              <a:t>制度分权与组织结构设计密切相关，是组织高层管理者的职责，而授权是所有层次的管理者都应该掌握的一门艺术。充分合理的授权对组织的发展有很多好处：</a:t>
            </a:r>
            <a:endParaRPr lang="en-US" altLang="zh-CN" dirty="0"/>
          </a:p>
          <a:p>
            <a:r>
              <a:rPr lang="zh-CN" altLang="en-US" dirty="0"/>
              <a:t>①能使管理者们从日常的管理事务中解脱出来，从而把更多的时间和精力放到重大问题的处理上；②可以提高下属的工作积极性、主动性；③充分发挥下属的特长，弥补管理者自身能力的不足；④有利于提高下属的工作能力，培养后备人才。</a:t>
            </a:r>
          </a:p>
          <a:p>
            <a:endParaRPr lang="zh-CN" altLang="en-US" dirty="0"/>
          </a:p>
        </p:txBody>
      </p:sp>
    </p:spTree>
    <p:extLst>
      <p:ext uri="{BB962C8B-B14F-4D97-AF65-F5344CB8AC3E}">
        <p14:creationId xmlns:p14="http://schemas.microsoft.com/office/powerpoint/2010/main" val="42410908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239E25-EE3D-F570-991D-4CECBA0F486E}"/>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5923E78F-C922-4279-FE65-34B4572DCBFB}"/>
              </a:ext>
            </a:extLst>
          </p:cNvPr>
          <p:cNvSpPr>
            <a:spLocks noGrp="1"/>
          </p:cNvSpPr>
          <p:nvPr>
            <p:ph idx="1"/>
          </p:nvPr>
        </p:nvSpPr>
        <p:spPr/>
        <p:txBody>
          <a:bodyPr>
            <a:normAutofit fontScale="92500" lnSpcReduction="10000"/>
          </a:bodyPr>
          <a:lstStyle/>
          <a:p>
            <a:r>
              <a:rPr lang="zh-CN" altLang="en-US" dirty="0"/>
              <a:t>一、组织的含义</a:t>
            </a:r>
            <a:endParaRPr lang="en-US" altLang="zh-CN" dirty="0"/>
          </a:p>
          <a:p>
            <a:r>
              <a:rPr lang="zh-CN" altLang="en-US" dirty="0"/>
              <a:t>作为名词，组织是指按照一定的宗旨和目标建立起来的集体，即上文提到的学校、工厂、医院等各种社会组织。</a:t>
            </a:r>
            <a:endParaRPr lang="en-US" altLang="zh-CN" dirty="0"/>
          </a:p>
          <a:p>
            <a:r>
              <a:rPr lang="zh-CN" altLang="en-US" dirty="0"/>
              <a:t>作为动词，组织就是管理者为实现组织目标而进行合理的分工与合作，建立与调整组织结构的工作过程。作为动词的组织就是组织职能，这也是管理学中默认的组织含义。在这个含义中，我们可以发现组织有以下特点：</a:t>
            </a:r>
          </a:p>
          <a:p>
            <a:r>
              <a:rPr lang="en-US" altLang="zh-CN" dirty="0"/>
              <a:t>1.</a:t>
            </a:r>
            <a:r>
              <a:rPr lang="zh-CN" altLang="en-US" dirty="0"/>
              <a:t>组织要有目标</a:t>
            </a:r>
          </a:p>
          <a:p>
            <a:r>
              <a:rPr lang="en-US" altLang="zh-CN" dirty="0"/>
              <a:t>2.</a:t>
            </a:r>
            <a:r>
              <a:rPr lang="zh-CN" altLang="en-US" dirty="0"/>
              <a:t>组织要有分工与合作</a:t>
            </a:r>
            <a:endParaRPr lang="en-US" altLang="zh-CN" dirty="0"/>
          </a:p>
          <a:p>
            <a:r>
              <a:rPr lang="en-US" altLang="zh-CN" dirty="0"/>
              <a:t>3.</a:t>
            </a:r>
            <a:r>
              <a:rPr lang="zh-CN" altLang="en-US" dirty="0"/>
              <a:t>组织应该有一定的结构</a:t>
            </a:r>
          </a:p>
        </p:txBody>
      </p:sp>
    </p:spTree>
    <p:extLst>
      <p:ext uri="{BB962C8B-B14F-4D97-AF65-F5344CB8AC3E}">
        <p14:creationId xmlns:p14="http://schemas.microsoft.com/office/powerpoint/2010/main" val="775843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61FB46-19B3-E869-912E-C0393D18894D}"/>
              </a:ext>
            </a:extLst>
          </p:cNvPr>
          <p:cNvSpPr>
            <a:spLocks noGrp="1"/>
          </p:cNvSpPr>
          <p:nvPr>
            <p:ph type="title"/>
          </p:nvPr>
        </p:nvSpPr>
        <p:spPr/>
        <p:txBody>
          <a:bodyPr/>
          <a:lstStyle/>
          <a:p>
            <a:r>
              <a:rPr lang="zh-CN" altLang="en-US" dirty="0"/>
              <a:t>二、正式组织与非正式组织</a:t>
            </a:r>
          </a:p>
        </p:txBody>
      </p:sp>
      <p:sp>
        <p:nvSpPr>
          <p:cNvPr id="3" name="内容占位符 2">
            <a:extLst>
              <a:ext uri="{FF2B5EF4-FFF2-40B4-BE49-F238E27FC236}">
                <a16:creationId xmlns:a16="http://schemas.microsoft.com/office/drawing/2014/main" id="{AD9FFF6A-00F1-13F2-073C-ADE1864DB400}"/>
              </a:ext>
            </a:extLst>
          </p:cNvPr>
          <p:cNvSpPr>
            <a:spLocks noGrp="1"/>
          </p:cNvSpPr>
          <p:nvPr>
            <p:ph idx="1"/>
          </p:nvPr>
        </p:nvSpPr>
        <p:spPr/>
        <p:txBody>
          <a:bodyPr>
            <a:normAutofit/>
          </a:bodyPr>
          <a:lstStyle/>
          <a:p>
            <a:r>
              <a:rPr lang="en-US" altLang="zh-CN" dirty="0"/>
              <a:t>1.</a:t>
            </a:r>
            <a:r>
              <a:rPr lang="zh-CN" altLang="en-US" dirty="0"/>
              <a:t>正式组织</a:t>
            </a:r>
          </a:p>
          <a:p>
            <a:r>
              <a:rPr lang="zh-CN" altLang="en-US" dirty="0"/>
              <a:t>正式组织是为了有效实现组织目标，经过认真的筹划和设计，并且具有明确而具体的规范、规则和制度的组织。正式组织一般具有如下特征：</a:t>
            </a:r>
          </a:p>
          <a:p>
            <a:r>
              <a:rPr lang="en-US" altLang="zh-CN" dirty="0"/>
              <a:t>1</a:t>
            </a:r>
            <a:r>
              <a:rPr lang="zh-CN" altLang="en-US" dirty="0"/>
              <a:t>）正规性。</a:t>
            </a:r>
            <a:r>
              <a:rPr lang="en-US" altLang="zh-CN" dirty="0"/>
              <a:t>2</a:t>
            </a:r>
            <a:r>
              <a:rPr lang="zh-CN" altLang="en-US" dirty="0"/>
              <a:t>）稳定性。</a:t>
            </a:r>
            <a:endParaRPr lang="en-US" altLang="zh-CN" dirty="0"/>
          </a:p>
          <a:p>
            <a:r>
              <a:rPr lang="en-US" altLang="zh-CN" dirty="0"/>
              <a:t>2.</a:t>
            </a:r>
            <a:r>
              <a:rPr lang="zh-CN" altLang="en-US" dirty="0"/>
              <a:t>非正式组织</a:t>
            </a:r>
            <a:endParaRPr lang="en-US" altLang="zh-CN" dirty="0"/>
          </a:p>
          <a:p>
            <a:r>
              <a:rPr lang="zh-CN" altLang="en-US" dirty="0"/>
              <a:t>非正式组织，是由人们在交往中自发形成的一种个人关系和社会关系的网络。</a:t>
            </a:r>
          </a:p>
          <a:p>
            <a:endParaRPr lang="zh-CN" altLang="en-US" dirty="0"/>
          </a:p>
        </p:txBody>
      </p:sp>
    </p:spTree>
    <p:extLst>
      <p:ext uri="{BB962C8B-B14F-4D97-AF65-F5344CB8AC3E}">
        <p14:creationId xmlns:p14="http://schemas.microsoft.com/office/powerpoint/2010/main" val="3104630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363DCF-EAE1-A23C-D4CA-9DF10D42B7CF}"/>
              </a:ext>
            </a:extLst>
          </p:cNvPr>
          <p:cNvSpPr>
            <a:spLocks noGrp="1"/>
          </p:cNvSpPr>
          <p:nvPr>
            <p:ph type="title"/>
          </p:nvPr>
        </p:nvSpPr>
        <p:spPr/>
        <p:txBody>
          <a:bodyPr/>
          <a:lstStyle/>
          <a:p>
            <a:r>
              <a:rPr lang="zh-CN" altLang="en-US" dirty="0"/>
              <a:t>三、管理幅度</a:t>
            </a:r>
          </a:p>
        </p:txBody>
      </p:sp>
      <p:sp>
        <p:nvSpPr>
          <p:cNvPr id="3" name="内容占位符 2">
            <a:extLst>
              <a:ext uri="{FF2B5EF4-FFF2-40B4-BE49-F238E27FC236}">
                <a16:creationId xmlns:a16="http://schemas.microsoft.com/office/drawing/2014/main" id="{CA3CF1F2-021D-57DB-70A7-35EEC36BF49A}"/>
              </a:ext>
            </a:extLst>
          </p:cNvPr>
          <p:cNvSpPr>
            <a:spLocks noGrp="1"/>
          </p:cNvSpPr>
          <p:nvPr>
            <p:ph idx="1"/>
          </p:nvPr>
        </p:nvSpPr>
        <p:spPr/>
        <p:txBody>
          <a:bodyPr>
            <a:normAutofit/>
          </a:bodyPr>
          <a:lstStyle/>
          <a:p>
            <a:r>
              <a:rPr lang="zh-CN" altLang="en-US" dirty="0"/>
              <a:t>（一）管理幅度的含义</a:t>
            </a:r>
            <a:endParaRPr lang="en-US" altLang="zh-CN" dirty="0"/>
          </a:p>
          <a:p>
            <a:r>
              <a:rPr lang="zh-CN" altLang="en-US" dirty="0"/>
              <a:t>管理幅度又称管理跨度或管理宽度，是指一个管理人员能够有效指挥的直接下属的数量。为保证组织的有效运行，组织中的管理者直接管理的下属人数应该控制在适当的范围。</a:t>
            </a:r>
            <a:endParaRPr lang="en-US" altLang="zh-CN" dirty="0"/>
          </a:p>
          <a:p>
            <a:r>
              <a:rPr lang="zh-CN" altLang="en-US" dirty="0"/>
              <a:t>（二）影响管理幅度的因素</a:t>
            </a:r>
          </a:p>
          <a:p>
            <a:r>
              <a:rPr lang="en-US" altLang="zh-CN" dirty="0"/>
              <a:t>1.</a:t>
            </a:r>
            <a:r>
              <a:rPr lang="zh-CN" altLang="en-US" dirty="0"/>
              <a:t>上下级的能力。</a:t>
            </a:r>
          </a:p>
          <a:p>
            <a:r>
              <a:rPr lang="en-US" altLang="zh-CN" dirty="0"/>
              <a:t>2.</a:t>
            </a:r>
            <a:r>
              <a:rPr lang="zh-CN" altLang="en-US" dirty="0"/>
              <a:t>工作内容与性质。</a:t>
            </a:r>
          </a:p>
          <a:p>
            <a:r>
              <a:rPr lang="en-US" altLang="zh-CN" dirty="0"/>
              <a:t>3.</a:t>
            </a:r>
            <a:r>
              <a:rPr lang="zh-CN" altLang="en-US" dirty="0"/>
              <a:t>工作的条件。</a:t>
            </a:r>
          </a:p>
          <a:p>
            <a:endParaRPr lang="zh-CN" altLang="en-US" dirty="0"/>
          </a:p>
        </p:txBody>
      </p:sp>
    </p:spTree>
    <p:extLst>
      <p:ext uri="{BB962C8B-B14F-4D97-AF65-F5344CB8AC3E}">
        <p14:creationId xmlns:p14="http://schemas.microsoft.com/office/powerpoint/2010/main" val="3392555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3BA0D12-725E-543F-770B-AC3892BF544E}"/>
              </a:ext>
            </a:extLst>
          </p:cNvPr>
          <p:cNvSpPr>
            <a:spLocks noGrp="1"/>
          </p:cNvSpPr>
          <p:nvPr>
            <p:ph type="ctrTitle"/>
          </p:nvPr>
        </p:nvSpPr>
        <p:spPr/>
        <p:txBody>
          <a:bodyPr/>
          <a:lstStyle/>
          <a:p>
            <a:r>
              <a:rPr lang="zh-CN" altLang="en-US" dirty="0"/>
              <a:t>第二节 组织结构的设计</a:t>
            </a:r>
          </a:p>
        </p:txBody>
      </p:sp>
      <p:sp>
        <p:nvSpPr>
          <p:cNvPr id="5" name="副标题 4">
            <a:extLst>
              <a:ext uri="{FF2B5EF4-FFF2-40B4-BE49-F238E27FC236}">
                <a16:creationId xmlns:a16="http://schemas.microsoft.com/office/drawing/2014/main" id="{9F599630-C6AD-1053-7EDB-217603CF5315}"/>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854760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A8FE97-99EE-BBC4-59D4-EDCE79A7CC02}"/>
              </a:ext>
            </a:extLst>
          </p:cNvPr>
          <p:cNvSpPr>
            <a:spLocks noGrp="1"/>
          </p:cNvSpPr>
          <p:nvPr>
            <p:ph type="title"/>
          </p:nvPr>
        </p:nvSpPr>
        <p:spPr/>
        <p:txBody>
          <a:bodyPr/>
          <a:lstStyle/>
          <a:p>
            <a:r>
              <a:rPr lang="zh-CN" altLang="en-US" dirty="0"/>
              <a:t>一、组织设计的原则</a:t>
            </a:r>
          </a:p>
        </p:txBody>
      </p:sp>
      <p:sp>
        <p:nvSpPr>
          <p:cNvPr id="3" name="内容占位符 2">
            <a:extLst>
              <a:ext uri="{FF2B5EF4-FFF2-40B4-BE49-F238E27FC236}">
                <a16:creationId xmlns:a16="http://schemas.microsoft.com/office/drawing/2014/main" id="{36716DD0-E564-B833-0F8F-0893C0AD0FB1}"/>
              </a:ext>
            </a:extLst>
          </p:cNvPr>
          <p:cNvSpPr>
            <a:spLocks noGrp="1"/>
          </p:cNvSpPr>
          <p:nvPr>
            <p:ph idx="1"/>
          </p:nvPr>
        </p:nvSpPr>
        <p:spPr/>
        <p:txBody>
          <a:bodyPr>
            <a:normAutofit/>
          </a:bodyPr>
          <a:lstStyle/>
          <a:p>
            <a:r>
              <a:rPr lang="en-US" altLang="zh-CN" dirty="0"/>
              <a:t>(</a:t>
            </a:r>
            <a:r>
              <a:rPr lang="zh-CN" altLang="en-US" dirty="0"/>
              <a:t>一</a:t>
            </a:r>
            <a:r>
              <a:rPr lang="en-US" altLang="zh-CN" dirty="0"/>
              <a:t>)</a:t>
            </a:r>
            <a:r>
              <a:rPr lang="zh-CN" altLang="en-US" dirty="0"/>
              <a:t>目标一致原则</a:t>
            </a:r>
            <a:endParaRPr lang="en-US" altLang="zh-CN" dirty="0"/>
          </a:p>
          <a:p>
            <a:r>
              <a:rPr lang="en-US" altLang="zh-CN" dirty="0"/>
              <a:t>(</a:t>
            </a:r>
            <a:r>
              <a:rPr lang="zh-CN" altLang="en-US" dirty="0"/>
              <a:t>二</a:t>
            </a:r>
            <a:r>
              <a:rPr lang="en-US" altLang="zh-CN" dirty="0"/>
              <a:t>) </a:t>
            </a:r>
            <a:r>
              <a:rPr lang="zh-CN" altLang="en-US" dirty="0"/>
              <a:t>分工协作原则</a:t>
            </a:r>
            <a:endParaRPr lang="en-US" altLang="zh-CN" dirty="0"/>
          </a:p>
          <a:p>
            <a:r>
              <a:rPr lang="en-US" altLang="zh-CN" dirty="0"/>
              <a:t>(</a:t>
            </a:r>
            <a:r>
              <a:rPr lang="zh-CN" altLang="en-US" dirty="0"/>
              <a:t>三</a:t>
            </a:r>
            <a:r>
              <a:rPr lang="en-US" altLang="zh-CN" dirty="0"/>
              <a:t>) </a:t>
            </a:r>
            <a:r>
              <a:rPr lang="zh-CN" altLang="en-US" dirty="0"/>
              <a:t>管理幅度原则</a:t>
            </a:r>
            <a:endParaRPr lang="en-US" altLang="zh-CN" dirty="0"/>
          </a:p>
          <a:p>
            <a:r>
              <a:rPr lang="zh-CN" altLang="en-US" dirty="0"/>
              <a:t>（四）权责对等原则</a:t>
            </a:r>
            <a:endParaRPr lang="en-US" altLang="zh-CN" dirty="0"/>
          </a:p>
          <a:p>
            <a:r>
              <a:rPr lang="zh-CN" altLang="en-US" dirty="0"/>
              <a:t>（五）稳定性与适应性相结合的原则</a:t>
            </a:r>
          </a:p>
          <a:p>
            <a:r>
              <a:rPr lang="zh-CN" altLang="en-US" dirty="0"/>
              <a:t>（六）集权与分权相结合的原则</a:t>
            </a:r>
          </a:p>
          <a:p>
            <a:endParaRPr lang="zh-CN" altLang="en-US" dirty="0"/>
          </a:p>
        </p:txBody>
      </p:sp>
    </p:spTree>
    <p:extLst>
      <p:ext uri="{BB962C8B-B14F-4D97-AF65-F5344CB8AC3E}">
        <p14:creationId xmlns:p14="http://schemas.microsoft.com/office/powerpoint/2010/main" val="698267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577A7C-2EAF-951D-98FC-EF158E462BDF}"/>
              </a:ext>
            </a:extLst>
          </p:cNvPr>
          <p:cNvSpPr>
            <a:spLocks noGrp="1"/>
          </p:cNvSpPr>
          <p:nvPr>
            <p:ph type="title"/>
          </p:nvPr>
        </p:nvSpPr>
        <p:spPr/>
        <p:txBody>
          <a:bodyPr/>
          <a:lstStyle/>
          <a:p>
            <a:r>
              <a:rPr lang="zh-CN" altLang="en-US" dirty="0"/>
              <a:t>二、组织设计的影响因素</a:t>
            </a:r>
          </a:p>
        </p:txBody>
      </p:sp>
      <p:sp>
        <p:nvSpPr>
          <p:cNvPr id="3" name="内容占位符 2">
            <a:extLst>
              <a:ext uri="{FF2B5EF4-FFF2-40B4-BE49-F238E27FC236}">
                <a16:creationId xmlns:a16="http://schemas.microsoft.com/office/drawing/2014/main" id="{C5D48654-8D14-7A5F-EACA-4856BB85DE73}"/>
              </a:ext>
            </a:extLst>
          </p:cNvPr>
          <p:cNvSpPr>
            <a:spLocks noGrp="1"/>
          </p:cNvSpPr>
          <p:nvPr>
            <p:ph idx="1"/>
          </p:nvPr>
        </p:nvSpPr>
        <p:spPr/>
        <p:txBody>
          <a:bodyPr>
            <a:normAutofit/>
          </a:bodyPr>
          <a:lstStyle/>
          <a:p>
            <a:r>
              <a:rPr lang="zh-CN" altLang="en-US" dirty="0"/>
              <a:t>（一）外部环境因素</a:t>
            </a:r>
          </a:p>
          <a:p>
            <a:r>
              <a:rPr lang="en-US" altLang="zh-CN" dirty="0"/>
              <a:t>1</a:t>
            </a:r>
            <a:r>
              <a:rPr lang="zh-CN" altLang="en-US" dirty="0"/>
              <a:t>．对岗位和部门设计的影响</a:t>
            </a:r>
          </a:p>
          <a:p>
            <a:r>
              <a:rPr lang="en-US" altLang="zh-CN" dirty="0"/>
              <a:t>2</a:t>
            </a:r>
            <a:r>
              <a:rPr lang="zh-CN" altLang="en-US" dirty="0"/>
              <a:t>．对各部门关系的影响</a:t>
            </a:r>
          </a:p>
          <a:p>
            <a:r>
              <a:rPr lang="en-US" altLang="zh-CN" dirty="0"/>
              <a:t>3</a:t>
            </a:r>
            <a:r>
              <a:rPr lang="zh-CN" altLang="en-US" dirty="0"/>
              <a:t>．对组织结构稳定性的影响</a:t>
            </a:r>
          </a:p>
          <a:p>
            <a:r>
              <a:rPr lang="en-US" altLang="zh-CN" dirty="0"/>
              <a:t>4.</a:t>
            </a:r>
            <a:r>
              <a:rPr lang="zh-CN" altLang="en-US" dirty="0"/>
              <a:t>对组织结构发展趋势的影响</a:t>
            </a:r>
            <a:endParaRPr lang="en-US" altLang="zh-CN" dirty="0"/>
          </a:p>
          <a:p>
            <a:endParaRPr lang="zh-CN" altLang="en-US" dirty="0"/>
          </a:p>
          <a:p>
            <a:endParaRPr lang="zh-CN" altLang="en-US" dirty="0"/>
          </a:p>
        </p:txBody>
      </p:sp>
    </p:spTree>
    <p:extLst>
      <p:ext uri="{BB962C8B-B14F-4D97-AF65-F5344CB8AC3E}">
        <p14:creationId xmlns:p14="http://schemas.microsoft.com/office/powerpoint/2010/main" val="4056339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73872F-A789-1849-EC00-8BA695133CC8}"/>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9EB451A9-EFDF-6A93-994E-4A39AA664DE7}"/>
              </a:ext>
            </a:extLst>
          </p:cNvPr>
          <p:cNvSpPr>
            <a:spLocks noGrp="1"/>
          </p:cNvSpPr>
          <p:nvPr>
            <p:ph idx="1"/>
          </p:nvPr>
        </p:nvSpPr>
        <p:spPr/>
        <p:txBody>
          <a:bodyPr>
            <a:normAutofit fontScale="92500" lnSpcReduction="10000"/>
          </a:bodyPr>
          <a:lstStyle/>
          <a:p>
            <a:r>
              <a:rPr lang="zh-CN" altLang="en-US" dirty="0"/>
              <a:t>（二）组织的战略</a:t>
            </a:r>
          </a:p>
          <a:p>
            <a:r>
              <a:rPr lang="zh-CN" altLang="en-US" dirty="0"/>
              <a:t>组织战略规定了组织的工作方向与具体任务，进而要求组织的职能、岗位、职权等的设计与之适应。如果组织战略发生变化，应该对组织结构作出相应的调整。</a:t>
            </a:r>
          </a:p>
          <a:p>
            <a:r>
              <a:rPr lang="zh-CN" altLang="en-US" dirty="0"/>
              <a:t>（三）组织的规模</a:t>
            </a:r>
          </a:p>
          <a:p>
            <a:r>
              <a:rPr lang="zh-CN" altLang="en-US" dirty="0"/>
              <a:t>组织规模越大，工作专业化程度就越高，标准操作化程序和制度就越健全，分权的程度也越高。</a:t>
            </a:r>
          </a:p>
          <a:p>
            <a:r>
              <a:rPr lang="zh-CN" altLang="en-US" dirty="0"/>
              <a:t>（四）组织的发展阶段</a:t>
            </a:r>
            <a:endParaRPr lang="en-US" altLang="zh-CN" dirty="0"/>
          </a:p>
          <a:p>
            <a:r>
              <a:rPr lang="zh-CN" altLang="en-US" dirty="0"/>
              <a:t>美国学者坎农认为组织发展有五个阶段，在不同的发展阶段需要有不同的组织结构与之对应。</a:t>
            </a:r>
          </a:p>
          <a:p>
            <a:endParaRPr lang="zh-CN" altLang="en-US" dirty="0"/>
          </a:p>
        </p:txBody>
      </p:sp>
    </p:spTree>
    <p:extLst>
      <p:ext uri="{BB962C8B-B14F-4D97-AF65-F5344CB8AC3E}">
        <p14:creationId xmlns:p14="http://schemas.microsoft.com/office/powerpoint/2010/main" val="225155380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TotalTime>
  <Words>2649</Words>
  <Application>Microsoft Office PowerPoint</Application>
  <PresentationFormat>宽屏</PresentationFormat>
  <Paragraphs>105</Paragraphs>
  <Slides>26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等线</vt:lpstr>
      <vt:lpstr>宋体</vt:lpstr>
      <vt:lpstr>微软雅黑</vt:lpstr>
      <vt:lpstr>Arial</vt:lpstr>
      <vt:lpstr>Office 主题​​</vt:lpstr>
      <vt:lpstr>第六章 组织</vt:lpstr>
      <vt:lpstr>第一节组织概述</vt:lpstr>
      <vt:lpstr>PowerPoint 演示文稿</vt:lpstr>
      <vt:lpstr>二、正式组织与非正式组织</vt:lpstr>
      <vt:lpstr>三、管理幅度</vt:lpstr>
      <vt:lpstr>第二节 组织结构的设计</vt:lpstr>
      <vt:lpstr>一、组织设计的原则</vt:lpstr>
      <vt:lpstr>二、组织设计的影响因素</vt:lpstr>
      <vt:lpstr>PowerPoint 演示文稿</vt:lpstr>
      <vt:lpstr>三、组织设计的内容</vt:lpstr>
      <vt:lpstr>PowerPoint 演示文稿</vt:lpstr>
      <vt:lpstr>PowerPoint 演示文稿</vt:lpstr>
      <vt:lpstr>三、组织结构的常见类型</vt:lpstr>
      <vt:lpstr>PowerPoint 演示文稿</vt:lpstr>
      <vt:lpstr>三、组织结构的常见类型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四、组织的权力分配</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511324064@qq.com</dc:creator>
  <cp:lastModifiedBy>511324064@qq.com</cp:lastModifiedBy>
  <cp:revision>17</cp:revision>
  <dcterms:created xsi:type="dcterms:W3CDTF">2022-11-18T11:13:36Z</dcterms:created>
  <dcterms:modified xsi:type="dcterms:W3CDTF">2022-12-06T13:47:00Z</dcterms:modified>
</cp:coreProperties>
</file>