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60"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6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075E2A-B055-322F-2BF4-E31BF44D626A}"/>
              </a:ext>
            </a:extLst>
          </p:cNvPr>
          <p:cNvSpPr>
            <a:spLocks noGrp="1"/>
          </p:cNvSpPr>
          <p:nvPr>
            <p:ph type="ctrTitle"/>
          </p:nvPr>
        </p:nvSpPr>
        <p:spPr>
          <a:xfrm>
            <a:off x="1524000" y="1122363"/>
            <a:ext cx="9144000" cy="2263780"/>
          </a:xfrm>
        </p:spPr>
        <p:txBody>
          <a:bodyPr anchor="b"/>
          <a:lstStyle>
            <a:lvl1pPr algn="ctr">
              <a:defRPr sz="6000">
                <a:latin typeface="+mn-ea"/>
                <a:ea typeface="+mn-ea"/>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02884A18-C92A-0B89-4D71-0EA24A3E1A94}"/>
              </a:ext>
            </a:extLst>
          </p:cNvPr>
          <p:cNvSpPr>
            <a:spLocks noGrp="1"/>
          </p:cNvSpPr>
          <p:nvPr>
            <p:ph type="subTitle" idx="1"/>
          </p:nvPr>
        </p:nvSpPr>
        <p:spPr>
          <a:xfrm>
            <a:off x="1524000" y="3871908"/>
            <a:ext cx="9144000" cy="1385891"/>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grpSp>
        <p:nvGrpSpPr>
          <p:cNvPr id="7" name="组合 18">
            <a:extLst>
              <a:ext uri="{FF2B5EF4-FFF2-40B4-BE49-F238E27FC236}">
                <a16:creationId xmlns:a16="http://schemas.microsoft.com/office/drawing/2014/main" id="{FFBF0F8A-EBD3-97C7-BA89-0F8B4C4229EB}"/>
              </a:ext>
            </a:extLst>
          </p:cNvPr>
          <p:cNvGrpSpPr>
            <a:grpSpLocks/>
          </p:cNvGrpSpPr>
          <p:nvPr userDrawn="1"/>
        </p:nvGrpSpPr>
        <p:grpSpPr bwMode="auto">
          <a:xfrm>
            <a:off x="1524000" y="3602038"/>
            <a:ext cx="9144000" cy="53975"/>
            <a:chOff x="0" y="0"/>
            <a:chExt cx="7128792" cy="108012"/>
          </a:xfrm>
        </p:grpSpPr>
        <p:sp>
          <p:nvSpPr>
            <p:cNvPr id="8" name="矩形 19">
              <a:extLst>
                <a:ext uri="{FF2B5EF4-FFF2-40B4-BE49-F238E27FC236}">
                  <a16:creationId xmlns:a16="http://schemas.microsoft.com/office/drawing/2014/main" id="{5ADB9F65-E1D6-60A1-B48F-2236CF0AFAC5}"/>
                </a:ext>
              </a:extLst>
            </p:cNvPr>
            <p:cNvSpPr>
              <a:spLocks noChangeArrowheads="1"/>
            </p:cNvSpPr>
            <p:nvPr/>
          </p:nvSpPr>
          <p:spPr bwMode="auto">
            <a:xfrm>
              <a:off x="0" y="0"/>
              <a:ext cx="1188132" cy="1080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20">
              <a:extLst>
                <a:ext uri="{FF2B5EF4-FFF2-40B4-BE49-F238E27FC236}">
                  <a16:creationId xmlns:a16="http://schemas.microsoft.com/office/drawing/2014/main" id="{80983337-1373-6FE0-7EFA-9F98DC45E64E}"/>
                </a:ext>
              </a:extLst>
            </p:cNvPr>
            <p:cNvSpPr>
              <a:spLocks noChangeArrowheads="1"/>
            </p:cNvSpPr>
            <p:nvPr/>
          </p:nvSpPr>
          <p:spPr bwMode="auto">
            <a:xfrm>
              <a:off x="1188132" y="0"/>
              <a:ext cx="1188132" cy="108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矩形 21">
              <a:extLst>
                <a:ext uri="{FF2B5EF4-FFF2-40B4-BE49-F238E27FC236}">
                  <a16:creationId xmlns:a16="http://schemas.microsoft.com/office/drawing/2014/main" id="{F5A2717B-72BA-8ECC-6CBE-2F6C19FC51AA}"/>
                </a:ext>
              </a:extLst>
            </p:cNvPr>
            <p:cNvSpPr>
              <a:spLocks noChangeArrowheads="1"/>
            </p:cNvSpPr>
            <p:nvPr/>
          </p:nvSpPr>
          <p:spPr bwMode="auto">
            <a:xfrm>
              <a:off x="2376264" y="0"/>
              <a:ext cx="1188132" cy="1080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22">
              <a:extLst>
                <a:ext uri="{FF2B5EF4-FFF2-40B4-BE49-F238E27FC236}">
                  <a16:creationId xmlns:a16="http://schemas.microsoft.com/office/drawing/2014/main" id="{5916AFC1-AA13-3FB0-D901-6E6A6E4CA31C}"/>
                </a:ext>
              </a:extLst>
            </p:cNvPr>
            <p:cNvSpPr>
              <a:spLocks noChangeArrowheads="1"/>
            </p:cNvSpPr>
            <p:nvPr/>
          </p:nvSpPr>
          <p:spPr bwMode="auto">
            <a:xfrm>
              <a:off x="3564396" y="0"/>
              <a:ext cx="1188132" cy="1080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矩形 23">
              <a:extLst>
                <a:ext uri="{FF2B5EF4-FFF2-40B4-BE49-F238E27FC236}">
                  <a16:creationId xmlns:a16="http://schemas.microsoft.com/office/drawing/2014/main" id="{310A1B2E-4180-C7F7-59E1-F15B240957FD}"/>
                </a:ext>
              </a:extLst>
            </p:cNvPr>
            <p:cNvSpPr>
              <a:spLocks noChangeArrowheads="1"/>
            </p:cNvSpPr>
            <p:nvPr/>
          </p:nvSpPr>
          <p:spPr bwMode="auto">
            <a:xfrm>
              <a:off x="4752528" y="0"/>
              <a:ext cx="1188132" cy="108012"/>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 name="矩形 24">
              <a:extLst>
                <a:ext uri="{FF2B5EF4-FFF2-40B4-BE49-F238E27FC236}">
                  <a16:creationId xmlns:a16="http://schemas.microsoft.com/office/drawing/2014/main" id="{AED6BAD6-7931-C033-A139-65A7AFD987E5}"/>
                </a:ext>
              </a:extLst>
            </p:cNvPr>
            <p:cNvSpPr>
              <a:spLocks noChangeArrowheads="1"/>
            </p:cNvSpPr>
            <p:nvPr/>
          </p:nvSpPr>
          <p:spPr bwMode="auto">
            <a:xfrm>
              <a:off x="5940660" y="0"/>
              <a:ext cx="1188132" cy="10801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458271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58DE62-3A97-1387-AB10-8C73E3823C23}"/>
              </a:ext>
            </a:extLst>
          </p:cNvPr>
          <p:cNvSpPr>
            <a:spLocks noGrp="1"/>
          </p:cNvSpPr>
          <p:nvPr>
            <p:ph type="title"/>
          </p:nvPr>
        </p:nvSpPr>
        <p:spPr>
          <a:xfrm>
            <a:off x="838200" y="365125"/>
            <a:ext cx="10515600" cy="963613"/>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9040CBBF-FA34-EF65-C301-1AB7FDAF695A}"/>
              </a:ext>
            </a:extLst>
          </p:cNvPr>
          <p:cNvSpPr>
            <a:spLocks noGrp="1"/>
          </p:cNvSpPr>
          <p:nvPr>
            <p:ph idx="1"/>
          </p:nvPr>
        </p:nvSpPr>
        <p:spPr>
          <a:xfrm>
            <a:off x="838200" y="1636710"/>
            <a:ext cx="10515600" cy="4540253"/>
          </a:xfrm>
        </p:spPr>
        <p:txBody>
          <a:bodyPr>
            <a:normAutofit/>
          </a:bodyPr>
          <a:lstStyle>
            <a:lvl1pPr marL="0" indent="540000">
              <a:lnSpc>
                <a:spcPct val="150000"/>
              </a:lnSpc>
              <a:spcBef>
                <a:spcPts val="0"/>
              </a:spcBef>
              <a:buFont typeface="Arial" panose="020B0604020202020204" pitchFamily="34" charset="0"/>
              <a:buNone/>
              <a:defRPr sz="2400">
                <a:latin typeface="微软雅黑" panose="020B0503020204020204" pitchFamily="34" charset="-122"/>
                <a:ea typeface="微软雅黑" panose="020B0503020204020204" pitchFamily="34" charset="-122"/>
              </a:defRPr>
            </a:lvl1pPr>
            <a:lvl2pPr marL="0" indent="540000">
              <a:lnSpc>
                <a:spcPct val="150000"/>
              </a:lnSpc>
              <a:spcBef>
                <a:spcPts val="0"/>
              </a:spcBef>
              <a:buNone/>
              <a:defRPr sz="2400"/>
            </a:lvl2pPr>
            <a:lvl3pPr marL="0" indent="540000">
              <a:lnSpc>
                <a:spcPct val="150000"/>
              </a:lnSpc>
              <a:spcBef>
                <a:spcPts val="0"/>
              </a:spcBef>
              <a:buNone/>
              <a:defRPr sz="2400"/>
            </a:lvl3pPr>
            <a:lvl4pPr marL="0" indent="540000">
              <a:lnSpc>
                <a:spcPct val="150000"/>
              </a:lnSpc>
              <a:spcBef>
                <a:spcPts val="0"/>
              </a:spcBef>
              <a:buNone/>
              <a:defRPr sz="2400"/>
            </a:lvl4pPr>
            <a:lvl5pPr marL="0" indent="540000">
              <a:lnSpc>
                <a:spcPct val="150000"/>
              </a:lnSpc>
              <a:spcBef>
                <a:spcPts val="0"/>
              </a:spcBef>
              <a:buNone/>
              <a:defRPr sz="24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grpSp>
        <p:nvGrpSpPr>
          <p:cNvPr id="12" name="组合 18">
            <a:extLst>
              <a:ext uri="{FF2B5EF4-FFF2-40B4-BE49-F238E27FC236}">
                <a16:creationId xmlns:a16="http://schemas.microsoft.com/office/drawing/2014/main" id="{24861C11-A6F1-D6A4-C86F-A3D64A0551B8}"/>
              </a:ext>
            </a:extLst>
          </p:cNvPr>
          <p:cNvGrpSpPr>
            <a:grpSpLocks/>
          </p:cNvGrpSpPr>
          <p:nvPr userDrawn="1"/>
        </p:nvGrpSpPr>
        <p:grpSpPr bwMode="auto">
          <a:xfrm>
            <a:off x="1624013" y="1455736"/>
            <a:ext cx="9144000" cy="53975"/>
            <a:chOff x="0" y="0"/>
            <a:chExt cx="7128792" cy="108012"/>
          </a:xfrm>
        </p:grpSpPr>
        <p:sp>
          <p:nvSpPr>
            <p:cNvPr id="13" name="矩形 19">
              <a:extLst>
                <a:ext uri="{FF2B5EF4-FFF2-40B4-BE49-F238E27FC236}">
                  <a16:creationId xmlns:a16="http://schemas.microsoft.com/office/drawing/2014/main" id="{80079581-D636-E3DB-B72E-9621D46F44CA}"/>
                </a:ext>
              </a:extLst>
            </p:cNvPr>
            <p:cNvSpPr>
              <a:spLocks noChangeArrowheads="1"/>
            </p:cNvSpPr>
            <p:nvPr/>
          </p:nvSpPr>
          <p:spPr bwMode="auto">
            <a:xfrm>
              <a:off x="0" y="0"/>
              <a:ext cx="1188132" cy="1080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矩形 20">
              <a:extLst>
                <a:ext uri="{FF2B5EF4-FFF2-40B4-BE49-F238E27FC236}">
                  <a16:creationId xmlns:a16="http://schemas.microsoft.com/office/drawing/2014/main" id="{4651EEBF-4CEE-3C2B-3C81-E234EE89F2F1}"/>
                </a:ext>
              </a:extLst>
            </p:cNvPr>
            <p:cNvSpPr>
              <a:spLocks noChangeArrowheads="1"/>
            </p:cNvSpPr>
            <p:nvPr/>
          </p:nvSpPr>
          <p:spPr bwMode="auto">
            <a:xfrm>
              <a:off x="1188132" y="0"/>
              <a:ext cx="1188132" cy="108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 name="矩形 21">
              <a:extLst>
                <a:ext uri="{FF2B5EF4-FFF2-40B4-BE49-F238E27FC236}">
                  <a16:creationId xmlns:a16="http://schemas.microsoft.com/office/drawing/2014/main" id="{B155CB75-0F68-7461-BD0A-F3E6737B3FB0}"/>
                </a:ext>
              </a:extLst>
            </p:cNvPr>
            <p:cNvSpPr>
              <a:spLocks noChangeArrowheads="1"/>
            </p:cNvSpPr>
            <p:nvPr/>
          </p:nvSpPr>
          <p:spPr bwMode="auto">
            <a:xfrm>
              <a:off x="2376264" y="0"/>
              <a:ext cx="1188132" cy="1080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22">
              <a:extLst>
                <a:ext uri="{FF2B5EF4-FFF2-40B4-BE49-F238E27FC236}">
                  <a16:creationId xmlns:a16="http://schemas.microsoft.com/office/drawing/2014/main" id="{3BA0A3A7-C254-5468-C2C1-41A36F34B71A}"/>
                </a:ext>
              </a:extLst>
            </p:cNvPr>
            <p:cNvSpPr>
              <a:spLocks noChangeArrowheads="1"/>
            </p:cNvSpPr>
            <p:nvPr/>
          </p:nvSpPr>
          <p:spPr bwMode="auto">
            <a:xfrm>
              <a:off x="3564396" y="0"/>
              <a:ext cx="1188132" cy="1080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矩形 23">
              <a:extLst>
                <a:ext uri="{FF2B5EF4-FFF2-40B4-BE49-F238E27FC236}">
                  <a16:creationId xmlns:a16="http://schemas.microsoft.com/office/drawing/2014/main" id="{A81CD676-3ED1-88B9-FED6-288846C30772}"/>
                </a:ext>
              </a:extLst>
            </p:cNvPr>
            <p:cNvSpPr>
              <a:spLocks noChangeArrowheads="1"/>
            </p:cNvSpPr>
            <p:nvPr/>
          </p:nvSpPr>
          <p:spPr bwMode="auto">
            <a:xfrm>
              <a:off x="4752528" y="0"/>
              <a:ext cx="1188132" cy="108012"/>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矩形 24">
              <a:extLst>
                <a:ext uri="{FF2B5EF4-FFF2-40B4-BE49-F238E27FC236}">
                  <a16:creationId xmlns:a16="http://schemas.microsoft.com/office/drawing/2014/main" id="{29886A61-B0CA-C74D-C02A-BEF25496ABC6}"/>
                </a:ext>
              </a:extLst>
            </p:cNvPr>
            <p:cNvSpPr>
              <a:spLocks noChangeArrowheads="1"/>
            </p:cNvSpPr>
            <p:nvPr/>
          </p:nvSpPr>
          <p:spPr bwMode="auto">
            <a:xfrm>
              <a:off x="5940660" y="0"/>
              <a:ext cx="1188132" cy="10801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2243068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内容占位符 2">
            <a:extLst>
              <a:ext uri="{FF2B5EF4-FFF2-40B4-BE49-F238E27FC236}">
                <a16:creationId xmlns:a16="http://schemas.microsoft.com/office/drawing/2014/main" id="{7A85CC1C-058B-314A-2FDA-8A35D30659EF}"/>
              </a:ext>
            </a:extLst>
          </p:cNvPr>
          <p:cNvSpPr>
            <a:spLocks noGrp="1"/>
          </p:cNvSpPr>
          <p:nvPr>
            <p:ph idx="1"/>
          </p:nvPr>
        </p:nvSpPr>
        <p:spPr>
          <a:xfrm>
            <a:off x="838200" y="657225"/>
            <a:ext cx="10515600" cy="5519738"/>
          </a:xfrm>
        </p:spPr>
        <p:txBody>
          <a:bodyPr/>
          <a:lstStyle>
            <a:lvl1pPr marL="0" indent="540000">
              <a:lnSpc>
                <a:spcPct val="150000"/>
              </a:lnSpc>
              <a:spcBef>
                <a:spcPts val="0"/>
              </a:spcBef>
              <a:buNone/>
              <a:defRPr sz="2400">
                <a:latin typeface="微软雅黑" panose="020B0503020204020204" pitchFamily="34" charset="-122"/>
                <a:ea typeface="微软雅黑" panose="020B0503020204020204" pitchFamily="34" charset="-122"/>
              </a:defRPr>
            </a:lvl1pPr>
            <a:lvl2pPr marL="457200" indent="540000">
              <a:lnSpc>
                <a:spcPct val="150000"/>
              </a:lnSpc>
              <a:spcBef>
                <a:spcPts val="0"/>
              </a:spcBef>
              <a:buNone/>
              <a:defRPr/>
            </a:lvl2pPr>
            <a:lvl3pPr marL="914400" indent="540000">
              <a:lnSpc>
                <a:spcPct val="150000"/>
              </a:lnSpc>
              <a:spcBef>
                <a:spcPts val="0"/>
              </a:spcBef>
              <a:buNone/>
              <a:defRPr/>
            </a:lvl3pPr>
            <a:lvl4pPr marL="1371600" indent="540000">
              <a:lnSpc>
                <a:spcPct val="150000"/>
              </a:lnSpc>
              <a:spcBef>
                <a:spcPts val="0"/>
              </a:spcBef>
              <a:buNone/>
              <a:defRPr/>
            </a:lvl4pPr>
            <a:lvl5pPr marL="1828800" indent="540000">
              <a:lnSpc>
                <a:spcPct val="150000"/>
              </a:lnSpc>
              <a:spcBef>
                <a:spcPts val="0"/>
              </a:spcBef>
              <a:buNone/>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2085795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9349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531F628-0317-B5E5-DB24-84AB5CFEF7BA}"/>
              </a:ext>
            </a:extLst>
          </p:cNvPr>
          <p:cNvSpPr>
            <a:spLocks noGrp="1"/>
          </p:cNvSpPr>
          <p:nvPr>
            <p:ph type="title"/>
          </p:nvPr>
        </p:nvSpPr>
        <p:spPr>
          <a:xfrm>
            <a:off x="838200" y="365125"/>
            <a:ext cx="10515600" cy="927099"/>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E9CAC9E9-9A29-41B8-8B86-9AA13A53E296}"/>
              </a:ext>
            </a:extLst>
          </p:cNvPr>
          <p:cNvSpPr>
            <a:spLocks noGrp="1"/>
          </p:cNvSpPr>
          <p:nvPr>
            <p:ph type="body" idx="1"/>
          </p:nvPr>
        </p:nvSpPr>
        <p:spPr>
          <a:xfrm>
            <a:off x="838200" y="1673224"/>
            <a:ext cx="10515600" cy="450373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81060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5" r:id="rId4"/>
  </p:sldLayoutIdLst>
  <p:txStyles>
    <p:titleStyle>
      <a:lvl1pPr algn="ctr" defTabSz="914400" rtl="0" eaLnBrk="1" latinLnBrk="0" hangingPunct="1">
        <a:lnSpc>
          <a:spcPct val="90000"/>
        </a:lnSpc>
        <a:spcBef>
          <a:spcPct val="0"/>
        </a:spcBef>
        <a:buNone/>
        <a:defRPr sz="40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E7E824-4409-D052-8437-EBC7D3D7965C}"/>
              </a:ext>
            </a:extLst>
          </p:cNvPr>
          <p:cNvSpPr>
            <a:spLocks noGrp="1"/>
          </p:cNvSpPr>
          <p:nvPr>
            <p:ph type="ctrTitle"/>
          </p:nvPr>
        </p:nvSpPr>
        <p:spPr/>
        <p:txBody>
          <a:bodyPr>
            <a:normAutofit/>
          </a:bodyPr>
          <a:lstStyle/>
          <a:p>
            <a:r>
              <a:rPr lang="zh-CN" altLang="en-US" sz="5400" dirty="0"/>
              <a:t>第二章 管理理论的发展历程</a:t>
            </a:r>
          </a:p>
        </p:txBody>
      </p:sp>
      <p:sp>
        <p:nvSpPr>
          <p:cNvPr id="3" name="副标题 2">
            <a:extLst>
              <a:ext uri="{FF2B5EF4-FFF2-40B4-BE49-F238E27FC236}">
                <a16:creationId xmlns:a16="http://schemas.microsoft.com/office/drawing/2014/main" id="{9C3DD26A-5F5F-1717-3BB3-881E6971BACF}"/>
              </a:ext>
            </a:extLst>
          </p:cNvPr>
          <p:cNvSpPr>
            <a:spLocks noGrp="1"/>
          </p:cNvSpPr>
          <p:nvPr>
            <p:ph type="subTitle" idx="1"/>
          </p:nvPr>
        </p:nvSpPr>
        <p:spPr/>
        <p:txBody>
          <a:bodyPr/>
          <a:lstStyle/>
          <a:p>
            <a:r>
              <a:rPr lang="zh-CN" altLang="en-US" dirty="0"/>
              <a:t>课前案例：</a:t>
            </a:r>
            <a:r>
              <a:rPr lang="en-US" altLang="zh-CN" dirty="0"/>
              <a:t>《</a:t>
            </a:r>
            <a:r>
              <a:rPr lang="zh-CN" altLang="en-US" dirty="0"/>
              <a:t>周礼</a:t>
            </a:r>
            <a:r>
              <a:rPr lang="en-US" altLang="zh-CN" dirty="0"/>
              <a:t>》</a:t>
            </a:r>
            <a:r>
              <a:rPr lang="zh-CN" altLang="en-US" dirty="0"/>
              <a:t>中的古代商业管理</a:t>
            </a:r>
          </a:p>
        </p:txBody>
      </p:sp>
    </p:spTree>
    <p:extLst>
      <p:ext uri="{BB962C8B-B14F-4D97-AF65-F5344CB8AC3E}">
        <p14:creationId xmlns:p14="http://schemas.microsoft.com/office/powerpoint/2010/main" val="4183509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500050-C19E-46D2-F023-E29BCAF4477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61B71C7-7448-CFE0-F7E5-5AB3AE5C886D}"/>
              </a:ext>
            </a:extLst>
          </p:cNvPr>
          <p:cNvSpPr>
            <a:spLocks noGrp="1"/>
          </p:cNvSpPr>
          <p:nvPr>
            <p:ph idx="1"/>
          </p:nvPr>
        </p:nvSpPr>
        <p:spPr/>
        <p:txBody>
          <a:bodyPr>
            <a:normAutofit fontScale="77500" lnSpcReduction="20000"/>
          </a:bodyPr>
          <a:lstStyle/>
          <a:p>
            <a:r>
              <a:rPr lang="zh-CN" altLang="en-US" dirty="0"/>
              <a:t>（六）古罗马人的管理思想</a:t>
            </a:r>
          </a:p>
          <a:p>
            <a:r>
              <a:rPr lang="zh-CN" altLang="en-US" dirty="0"/>
              <a:t>古罗马征服希腊以后，经过连年征战和吞并，逐渐成为一个庞大的帝国，古罗马人建立了将行政授权与军事控制相结合的集权型等级制度。大约在公元前</a:t>
            </a:r>
            <a:r>
              <a:rPr lang="en-US" altLang="zh-CN" dirty="0"/>
              <a:t>450</a:t>
            </a:r>
            <a:r>
              <a:rPr lang="zh-CN" altLang="en-US" dirty="0"/>
              <a:t>年，古罗马制订了有名的</a:t>
            </a:r>
            <a:r>
              <a:rPr lang="en-US" altLang="zh-CN" dirty="0"/>
              <a:t>《</a:t>
            </a:r>
            <a:r>
              <a:rPr lang="zh-CN" altLang="en-US" dirty="0"/>
              <a:t>十二铜表法</a:t>
            </a:r>
            <a:r>
              <a:rPr lang="en-US" altLang="zh-CN" dirty="0"/>
              <a:t>》</a:t>
            </a:r>
            <a:r>
              <a:rPr lang="zh-CN" altLang="en-US" dirty="0"/>
              <a:t>，对奴隶主私有制、家长制、继承、债务和刑法、诉讼程序等方面作了规定。</a:t>
            </a:r>
          </a:p>
          <a:p>
            <a:r>
              <a:rPr lang="zh-CN" altLang="en-US" dirty="0"/>
              <a:t>罗马军队实行“</a:t>
            </a:r>
            <a:r>
              <a:rPr lang="en-US" altLang="zh-CN" dirty="0"/>
              <a:t>10</a:t>
            </a:r>
            <a:r>
              <a:rPr lang="zh-CN" altLang="en-US" dirty="0"/>
              <a:t>人编队制” 。</a:t>
            </a:r>
          </a:p>
          <a:p>
            <a:r>
              <a:rPr lang="zh-CN" altLang="en-US" dirty="0"/>
              <a:t>在生产管理方面，古罗马人首创了类似股份有限公司的经济组织，在税收上采用差别税率制。</a:t>
            </a:r>
          </a:p>
          <a:p>
            <a:r>
              <a:rPr lang="zh-CN" altLang="en-US" dirty="0"/>
              <a:t>（七）中世纪的管理思想</a:t>
            </a:r>
          </a:p>
          <a:p>
            <a:r>
              <a:rPr lang="zh-CN" altLang="en-US" dirty="0"/>
              <a:t>公元</a:t>
            </a:r>
            <a:r>
              <a:rPr lang="en-US" altLang="zh-CN" dirty="0"/>
              <a:t>5</a:t>
            </a:r>
            <a:r>
              <a:rPr lang="zh-CN" altLang="en-US" dirty="0"/>
              <a:t>世纪末到公元</a:t>
            </a:r>
            <a:r>
              <a:rPr lang="en-US" altLang="zh-CN" dirty="0"/>
              <a:t>14-16</a:t>
            </a:r>
            <a:r>
              <a:rPr lang="zh-CN" altLang="en-US" dirty="0"/>
              <a:t>世纪，欧洲进入封建时代。这一时期城市兴起、商业贸易发展、行会建立和大学兴办，对管理思想的发展产生重大影响。格札里提出王者的品质和不能有的四种缺陷。马基雅维利在</a:t>
            </a:r>
            <a:r>
              <a:rPr lang="en-US" altLang="zh-CN" dirty="0"/>
              <a:t>《</a:t>
            </a:r>
            <a:r>
              <a:rPr lang="zh-CN" altLang="en-US" dirty="0"/>
              <a:t>君主论</a:t>
            </a:r>
            <a:r>
              <a:rPr lang="en-US" altLang="zh-CN" dirty="0"/>
              <a:t>》</a:t>
            </a:r>
            <a:r>
              <a:rPr lang="zh-CN" altLang="en-US" dirty="0"/>
              <a:t>中论述了管理四原则：群众认可、内聚力、领导方法和生存意志。</a:t>
            </a:r>
          </a:p>
          <a:p>
            <a:endParaRPr lang="zh-CN" altLang="en-US" dirty="0"/>
          </a:p>
        </p:txBody>
      </p:sp>
    </p:spTree>
    <p:extLst>
      <p:ext uri="{BB962C8B-B14F-4D97-AF65-F5344CB8AC3E}">
        <p14:creationId xmlns:p14="http://schemas.microsoft.com/office/powerpoint/2010/main" val="1998449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BB5A30-62C8-C54D-4747-A2A20169A50B}"/>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64D1473-6EB4-C328-E8BC-43624864951C}"/>
              </a:ext>
            </a:extLst>
          </p:cNvPr>
          <p:cNvSpPr>
            <a:spLocks noGrp="1"/>
          </p:cNvSpPr>
          <p:nvPr>
            <p:ph idx="1"/>
          </p:nvPr>
        </p:nvSpPr>
        <p:spPr/>
        <p:txBody>
          <a:bodyPr>
            <a:normAutofit fontScale="70000" lnSpcReduction="20000"/>
          </a:bodyPr>
          <a:lstStyle/>
          <a:p>
            <a:r>
              <a:rPr lang="zh-CN" altLang="en-US" dirty="0"/>
              <a:t>（八）欧洲文艺复兴时期的管理思想</a:t>
            </a:r>
          </a:p>
          <a:p>
            <a:r>
              <a:rPr lang="zh-CN" altLang="en-US" dirty="0"/>
              <a:t>威尼斯在</a:t>
            </a:r>
            <a:r>
              <a:rPr lang="en-US" altLang="zh-CN" dirty="0"/>
              <a:t>1436</a:t>
            </a:r>
            <a:r>
              <a:rPr lang="zh-CN" altLang="en-US" dirty="0"/>
              <a:t>年建立了政府的造船厂，即兵工厂。威尼斯兵工厂以流水线装配为核心，解决了许多由于规模庞大而产生的问题。</a:t>
            </a:r>
          </a:p>
          <a:p>
            <a:r>
              <a:rPr lang="en-US" altLang="zh-CN" dirty="0"/>
              <a:t>1.</a:t>
            </a:r>
            <a:r>
              <a:rPr lang="zh-CN" altLang="en-US" dirty="0"/>
              <a:t>组织机构和领导工作。政府与工厂的关系是控制与授权经营的关系，政府给工厂下达明确的生产任务，工厂内部行使管理职能，使兵工厂的管理实现了互相制约与平衡。</a:t>
            </a:r>
          </a:p>
          <a:p>
            <a:r>
              <a:rPr lang="en-US" altLang="zh-CN" dirty="0"/>
              <a:t>2.</a:t>
            </a:r>
            <a:r>
              <a:rPr lang="zh-CN" altLang="en-US" dirty="0"/>
              <a:t>部件储存。仓库中经常备有应急物资、配件和装备，所有的装备都编上号码并储存在指定的地方，这有助于实行装配线作业和精确计算存货，节省时间和劳力，加快了安装船只的速度。</a:t>
            </a:r>
          </a:p>
          <a:p>
            <a:r>
              <a:rPr lang="en-US" altLang="zh-CN" dirty="0"/>
              <a:t>3.</a:t>
            </a:r>
            <a:r>
              <a:rPr lang="zh-CN" altLang="en-US" dirty="0"/>
              <a:t>装配线生产。兵工厂在安装舰船时采用了类似于现代装配线生产的制度，生产效率大大提高。</a:t>
            </a:r>
          </a:p>
          <a:p>
            <a:r>
              <a:rPr lang="en-US" altLang="zh-CN" dirty="0"/>
              <a:t>4.</a:t>
            </a:r>
            <a:r>
              <a:rPr lang="zh-CN" altLang="en-US" dirty="0"/>
              <a:t>部件标准化。</a:t>
            </a:r>
          </a:p>
          <a:p>
            <a:r>
              <a:rPr lang="en-US" altLang="zh-CN" dirty="0"/>
              <a:t>5.</a:t>
            </a:r>
            <a:r>
              <a:rPr lang="zh-CN" altLang="en-US" dirty="0"/>
              <a:t>会计控制。兵工厂的会计制度使它能追踪并评价所有的费用，进行管理控制。</a:t>
            </a:r>
          </a:p>
          <a:p>
            <a:r>
              <a:rPr lang="en-US" altLang="zh-CN" dirty="0"/>
              <a:t>6.</a:t>
            </a:r>
            <a:r>
              <a:rPr lang="zh-CN" altLang="en-US" dirty="0"/>
              <a:t>存货控制。由专人负责检查并由专人记录。</a:t>
            </a:r>
          </a:p>
          <a:p>
            <a:r>
              <a:rPr lang="en-US" altLang="zh-CN" dirty="0"/>
              <a:t>7.</a:t>
            </a:r>
            <a:r>
              <a:rPr lang="zh-CN" altLang="en-US" dirty="0"/>
              <a:t>成本控制。兵工厂利用成本控制和计量方法来辅助管理决策。</a:t>
            </a:r>
          </a:p>
          <a:p>
            <a:r>
              <a:rPr lang="en-US" altLang="zh-CN" dirty="0"/>
              <a:t>8.</a:t>
            </a:r>
            <a:r>
              <a:rPr lang="zh-CN" altLang="en-US" dirty="0"/>
              <a:t>人事管理。严格规定上下工和工间休息的时间；在造船厂的某些行业，工人要通过考试才能被雇用。</a:t>
            </a:r>
          </a:p>
          <a:p>
            <a:endParaRPr lang="zh-CN" altLang="en-US" dirty="0"/>
          </a:p>
        </p:txBody>
      </p:sp>
    </p:spTree>
    <p:extLst>
      <p:ext uri="{BB962C8B-B14F-4D97-AF65-F5344CB8AC3E}">
        <p14:creationId xmlns:p14="http://schemas.microsoft.com/office/powerpoint/2010/main" val="993793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22F6FF-A1A8-30CB-AACB-F2B9363B5F93}"/>
              </a:ext>
            </a:extLst>
          </p:cNvPr>
          <p:cNvSpPr>
            <a:spLocks noGrp="1"/>
          </p:cNvSpPr>
          <p:nvPr>
            <p:ph type="title"/>
          </p:nvPr>
        </p:nvSpPr>
        <p:spPr/>
        <p:txBody>
          <a:bodyPr>
            <a:normAutofit/>
          </a:bodyPr>
          <a:lstStyle/>
          <a:p>
            <a:r>
              <a:rPr lang="zh-CN" altLang="en-US" dirty="0"/>
              <a:t>三、早期管理理论萌芽</a:t>
            </a:r>
          </a:p>
        </p:txBody>
      </p:sp>
      <p:sp>
        <p:nvSpPr>
          <p:cNvPr id="3" name="内容占位符 2">
            <a:extLst>
              <a:ext uri="{FF2B5EF4-FFF2-40B4-BE49-F238E27FC236}">
                <a16:creationId xmlns:a16="http://schemas.microsoft.com/office/drawing/2014/main" id="{6596BB09-E1EF-DB7C-F95E-A4B87C4A59D9}"/>
              </a:ext>
            </a:extLst>
          </p:cNvPr>
          <p:cNvSpPr>
            <a:spLocks noGrp="1"/>
          </p:cNvSpPr>
          <p:nvPr>
            <p:ph idx="1"/>
          </p:nvPr>
        </p:nvSpPr>
        <p:spPr/>
        <p:txBody>
          <a:bodyPr>
            <a:normAutofit/>
          </a:bodyPr>
          <a:lstStyle/>
          <a:p>
            <a:r>
              <a:rPr lang="en-US" altLang="zh-CN" dirty="0"/>
              <a:t>1.</a:t>
            </a:r>
            <a:r>
              <a:rPr lang="zh-CN" altLang="en-US" dirty="0"/>
              <a:t>亚当</a:t>
            </a:r>
            <a:r>
              <a:rPr lang="en-US" altLang="zh-CN" dirty="0"/>
              <a:t>·</a:t>
            </a:r>
            <a:r>
              <a:rPr lang="zh-CN" altLang="en-US" dirty="0"/>
              <a:t>斯密的劳动分工理论</a:t>
            </a:r>
          </a:p>
          <a:p>
            <a:r>
              <a:rPr lang="zh-CN" altLang="en-US" dirty="0"/>
              <a:t>亚当</a:t>
            </a:r>
            <a:r>
              <a:rPr lang="en-US" altLang="zh-CN" dirty="0"/>
              <a:t>·</a:t>
            </a:r>
            <a:r>
              <a:rPr lang="zh-CN" altLang="en-US" dirty="0"/>
              <a:t>斯密，英国古典政治经济学家，其劳动分工理论和“经济人”假设是古典管理理论的重要理论基础。</a:t>
            </a:r>
            <a:endParaRPr lang="en-US" altLang="zh-CN" dirty="0"/>
          </a:p>
          <a:p>
            <a:r>
              <a:rPr lang="en-US" altLang="zh-CN" dirty="0"/>
              <a:t>1776</a:t>
            </a:r>
            <a:r>
              <a:rPr lang="zh-CN" altLang="en-US" dirty="0"/>
              <a:t>年，他在</a:t>
            </a:r>
            <a:r>
              <a:rPr lang="en-US" altLang="zh-CN" dirty="0"/>
              <a:t>《</a:t>
            </a:r>
            <a:r>
              <a:rPr lang="zh-CN" altLang="en-US" dirty="0"/>
              <a:t>国民财富的性质和原因的研究</a:t>
            </a:r>
            <a:r>
              <a:rPr lang="en-US" altLang="zh-CN" dirty="0"/>
              <a:t>》</a:t>
            </a:r>
            <a:r>
              <a:rPr lang="zh-CN" altLang="en-US" dirty="0"/>
              <a:t>（简称</a:t>
            </a:r>
            <a:r>
              <a:rPr lang="en-US" altLang="zh-CN" dirty="0"/>
              <a:t>《</a:t>
            </a:r>
            <a:r>
              <a:rPr lang="zh-CN" altLang="en-US" dirty="0"/>
              <a:t>国富论</a:t>
            </a:r>
            <a:r>
              <a:rPr lang="en-US" altLang="zh-CN" dirty="0"/>
              <a:t>》</a:t>
            </a:r>
            <a:r>
              <a:rPr lang="zh-CN" altLang="en-US" dirty="0"/>
              <a:t>）中以制针业为例说明了劳动分工给制造业带来的变化。</a:t>
            </a:r>
          </a:p>
          <a:p>
            <a:endParaRPr lang="zh-CN" altLang="en-US" dirty="0"/>
          </a:p>
        </p:txBody>
      </p:sp>
    </p:spTree>
    <p:extLst>
      <p:ext uri="{BB962C8B-B14F-4D97-AF65-F5344CB8AC3E}">
        <p14:creationId xmlns:p14="http://schemas.microsoft.com/office/powerpoint/2010/main" val="351744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5A09FD-53C6-E77B-D182-75DA8615979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BA6D4BB-8520-8844-CB0D-2D2A715246A4}"/>
              </a:ext>
            </a:extLst>
          </p:cNvPr>
          <p:cNvSpPr>
            <a:spLocks noGrp="1"/>
          </p:cNvSpPr>
          <p:nvPr>
            <p:ph idx="1"/>
          </p:nvPr>
        </p:nvSpPr>
        <p:spPr/>
        <p:txBody>
          <a:bodyPr>
            <a:normAutofit fontScale="77500" lnSpcReduction="20000"/>
          </a:bodyPr>
          <a:lstStyle/>
          <a:p>
            <a:r>
              <a:rPr lang="en-US" altLang="zh-CN" dirty="0"/>
              <a:t>2.</a:t>
            </a:r>
            <a:r>
              <a:rPr lang="zh-CN" altLang="en-US" dirty="0"/>
              <a:t>小瓦特和博尔顿的科学管理制度</a:t>
            </a:r>
          </a:p>
          <a:p>
            <a:r>
              <a:rPr lang="zh-CN" altLang="en-US" dirty="0"/>
              <a:t>蒸汽机的发明者瓦特和马修</a:t>
            </a:r>
            <a:r>
              <a:rPr lang="en-US" altLang="zh-CN" dirty="0"/>
              <a:t>·</a:t>
            </a:r>
            <a:r>
              <a:rPr lang="zh-CN" altLang="en-US" dirty="0"/>
              <a:t>博尔顿的儿子小瓦特和博尔顿接管了铸造工厂后，进行了组织结构和管理制度的改革。在生产管理方面，根据生产流程的要求配置机器设备，制定生产计划和生产作业标准，实行零部件生产标准化；在销售方面，研究市场动态，预测销售变化；在成本管理方面，建立起监督制度；在人事管理方面，制订员工培训和发展规划，按工作研究结果确定工资支付办法，由职工选举的委员会来管理医疗福利费等。</a:t>
            </a:r>
          </a:p>
          <a:p>
            <a:r>
              <a:rPr lang="en-US" altLang="zh-CN" dirty="0"/>
              <a:t>3.</a:t>
            </a:r>
            <a:r>
              <a:rPr lang="zh-CN" altLang="en-US" dirty="0"/>
              <a:t>欧文的人事管理</a:t>
            </a:r>
          </a:p>
          <a:p>
            <a:r>
              <a:rPr lang="zh-CN" altLang="en-US" dirty="0"/>
              <a:t>罗伯特</a:t>
            </a:r>
            <a:r>
              <a:rPr lang="en-US" altLang="zh-CN" dirty="0"/>
              <a:t>·</a:t>
            </a:r>
            <a:r>
              <a:rPr lang="zh-CN" altLang="en-US" dirty="0"/>
              <a:t>欧文，英国空想社会主义者，曾在其经营的纺织厂中进行了一系列实验。他通过改善工作条件、缩短工作时间、提高工人工资、改善生活条件、设立按成本向雇员出售生活必需品的工厂商店、开办子弟学校、发放抚恤金等，尝试制定对工人和工厂所有者双方都有利的管理制度。欧文开创了在企业中重视人的地位和作用的先河，因此被称为“人事管理之父”。</a:t>
            </a:r>
          </a:p>
          <a:p>
            <a:endParaRPr lang="zh-CN" altLang="en-US" dirty="0"/>
          </a:p>
        </p:txBody>
      </p:sp>
    </p:spTree>
    <p:extLst>
      <p:ext uri="{BB962C8B-B14F-4D97-AF65-F5344CB8AC3E}">
        <p14:creationId xmlns:p14="http://schemas.microsoft.com/office/powerpoint/2010/main" val="1580146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5D6205-D0E7-46D9-8A12-1E13A2E7E5C7}"/>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E419825C-B829-CDCF-615E-184DEB3F2F88}"/>
              </a:ext>
            </a:extLst>
          </p:cNvPr>
          <p:cNvSpPr>
            <a:spLocks noGrp="1"/>
          </p:cNvSpPr>
          <p:nvPr>
            <p:ph idx="1"/>
          </p:nvPr>
        </p:nvSpPr>
        <p:spPr/>
        <p:txBody>
          <a:bodyPr>
            <a:normAutofit fontScale="92500"/>
          </a:bodyPr>
          <a:lstStyle/>
          <a:p>
            <a:r>
              <a:rPr lang="en-US" altLang="zh-CN" dirty="0"/>
              <a:t>4.</a:t>
            </a:r>
            <a:r>
              <a:rPr lang="zh-CN" altLang="en-US" dirty="0"/>
              <a:t>巴贝奇的作业研究和报酬制度</a:t>
            </a:r>
          </a:p>
          <a:p>
            <a:r>
              <a:rPr lang="zh-CN" altLang="en-US" dirty="0"/>
              <a:t>查尔斯</a:t>
            </a:r>
            <a:r>
              <a:rPr lang="en-US" altLang="zh-CN" dirty="0"/>
              <a:t>·</a:t>
            </a:r>
            <a:r>
              <a:rPr lang="zh-CN" altLang="en-US" dirty="0"/>
              <a:t>巴贝奇是英国著名的数学家和机械工程师，他发展了亚当</a:t>
            </a:r>
            <a:r>
              <a:rPr lang="en-US" altLang="zh-CN" dirty="0"/>
              <a:t>·</a:t>
            </a:r>
            <a:r>
              <a:rPr lang="zh-CN" altLang="en-US" dirty="0"/>
              <a:t>斯密关于工作方法和报酬制度的观点，著有</a:t>
            </a:r>
            <a:r>
              <a:rPr lang="en-US" altLang="zh-CN" dirty="0"/>
              <a:t>《</a:t>
            </a:r>
            <a:r>
              <a:rPr lang="zh-CN" altLang="en-US" dirty="0"/>
              <a:t>论机器和制造业的经济</a:t>
            </a:r>
            <a:r>
              <a:rPr lang="en-US" altLang="zh-CN" dirty="0"/>
              <a:t>》</a:t>
            </a:r>
            <a:r>
              <a:rPr lang="zh-CN" altLang="en-US" dirty="0"/>
              <a:t>。他认为工人的收入应由三部分组成：按照工作性质所确定的固定工资、按照对生产率所做出的贡献分得的利润和为增进生产率提出建议而应得的奖金。</a:t>
            </a:r>
          </a:p>
          <a:p>
            <a:r>
              <a:rPr lang="en-US" altLang="zh-CN" dirty="0"/>
              <a:t>5.</a:t>
            </a:r>
            <a:r>
              <a:rPr lang="zh-CN" altLang="en-US" dirty="0"/>
              <a:t>汤尼的收益分享制度与哈尔西的奖金方案</a:t>
            </a:r>
          </a:p>
          <a:p>
            <a:r>
              <a:rPr lang="zh-CN" altLang="en-US" dirty="0"/>
              <a:t>亨利</a:t>
            </a:r>
            <a:r>
              <a:rPr lang="en-US" altLang="zh-CN" dirty="0"/>
              <a:t>·</a:t>
            </a:r>
            <a:r>
              <a:rPr lang="zh-CN" altLang="en-US" dirty="0"/>
              <a:t>汤尼是当时美国耶鲁</a:t>
            </a:r>
            <a:r>
              <a:rPr lang="en-US" altLang="zh-CN" dirty="0"/>
              <a:t>—</a:t>
            </a:r>
            <a:r>
              <a:rPr lang="zh-CN" altLang="en-US" dirty="0"/>
              <a:t>汤尼制造公司的总经理，他在</a:t>
            </a:r>
            <a:r>
              <a:rPr lang="en-US" altLang="zh-CN" dirty="0"/>
              <a:t>1889</a:t>
            </a:r>
            <a:r>
              <a:rPr lang="zh-CN" altLang="en-US" dirty="0"/>
              <a:t>年的</a:t>
            </a:r>
            <a:r>
              <a:rPr lang="en-US" altLang="zh-CN" dirty="0"/>
              <a:t>《</a:t>
            </a:r>
            <a:r>
              <a:rPr lang="zh-CN" altLang="en-US" dirty="0"/>
              <a:t>收益分享</a:t>
            </a:r>
            <a:r>
              <a:rPr lang="en-US" altLang="zh-CN" dirty="0"/>
              <a:t>》</a:t>
            </a:r>
            <a:r>
              <a:rPr lang="zh-CN" altLang="en-US" dirty="0"/>
              <a:t>中提出对职工的报酬应采取收益分享制度，以克服由利润分享制度带来的不公平。</a:t>
            </a:r>
          </a:p>
          <a:p>
            <a:endParaRPr lang="zh-CN" altLang="en-US" dirty="0"/>
          </a:p>
        </p:txBody>
      </p:sp>
    </p:spTree>
    <p:extLst>
      <p:ext uri="{BB962C8B-B14F-4D97-AF65-F5344CB8AC3E}">
        <p14:creationId xmlns:p14="http://schemas.microsoft.com/office/powerpoint/2010/main" val="3119263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7D9A76B-8214-3139-54B0-6FEC7924E02B}"/>
              </a:ext>
            </a:extLst>
          </p:cNvPr>
          <p:cNvSpPr>
            <a:spLocks noGrp="1"/>
          </p:cNvSpPr>
          <p:nvPr>
            <p:ph type="ctrTitle"/>
          </p:nvPr>
        </p:nvSpPr>
        <p:spPr/>
        <p:txBody>
          <a:bodyPr/>
          <a:lstStyle/>
          <a:p>
            <a:r>
              <a:rPr lang="zh-CN" altLang="en-US" dirty="0"/>
              <a:t>第二节 管理理论的发展</a:t>
            </a:r>
          </a:p>
        </p:txBody>
      </p:sp>
      <p:sp>
        <p:nvSpPr>
          <p:cNvPr id="5" name="副标题 4">
            <a:extLst>
              <a:ext uri="{FF2B5EF4-FFF2-40B4-BE49-F238E27FC236}">
                <a16:creationId xmlns:a16="http://schemas.microsoft.com/office/drawing/2014/main" id="{85320526-BD21-FC30-38B9-1AAA1332D884}"/>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725877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B07B7-E332-910F-E19C-AF60367CA01D}"/>
              </a:ext>
            </a:extLst>
          </p:cNvPr>
          <p:cNvSpPr>
            <a:spLocks noGrp="1"/>
          </p:cNvSpPr>
          <p:nvPr>
            <p:ph type="title"/>
          </p:nvPr>
        </p:nvSpPr>
        <p:spPr/>
        <p:txBody>
          <a:bodyPr>
            <a:normAutofit/>
          </a:bodyPr>
          <a:lstStyle/>
          <a:p>
            <a:r>
              <a:rPr lang="zh-CN" altLang="en-US" dirty="0"/>
              <a:t>一、古典管理理论</a:t>
            </a:r>
          </a:p>
        </p:txBody>
      </p:sp>
      <p:sp>
        <p:nvSpPr>
          <p:cNvPr id="3" name="内容占位符 2">
            <a:extLst>
              <a:ext uri="{FF2B5EF4-FFF2-40B4-BE49-F238E27FC236}">
                <a16:creationId xmlns:a16="http://schemas.microsoft.com/office/drawing/2014/main" id="{CA4C0520-FD2C-207A-EE72-7A9AC9C93EB9}"/>
              </a:ext>
            </a:extLst>
          </p:cNvPr>
          <p:cNvSpPr>
            <a:spLocks noGrp="1"/>
          </p:cNvSpPr>
          <p:nvPr>
            <p:ph idx="1"/>
          </p:nvPr>
        </p:nvSpPr>
        <p:spPr/>
        <p:txBody>
          <a:bodyPr>
            <a:normAutofit/>
          </a:bodyPr>
          <a:lstStyle/>
          <a:p>
            <a:r>
              <a:rPr lang="en-US" altLang="zh-CN" dirty="0"/>
              <a:t>19</a:t>
            </a:r>
            <a:r>
              <a:rPr lang="zh-CN" altLang="en-US" dirty="0"/>
              <a:t>世纪末到</a:t>
            </a:r>
            <a:r>
              <a:rPr lang="en-US" altLang="zh-CN" dirty="0"/>
              <a:t>20</a:t>
            </a:r>
            <a:r>
              <a:rPr lang="zh-CN" altLang="en-US" dirty="0"/>
              <a:t>世纪</a:t>
            </a:r>
            <a:r>
              <a:rPr lang="en-US" altLang="zh-CN" dirty="0"/>
              <a:t>30</a:t>
            </a:r>
            <a:r>
              <a:rPr lang="zh-CN" altLang="en-US" dirty="0"/>
              <a:t>年代，美国出现了“管理运动”，它为提高劳动生产率提供了一种思路和解决问题的框架。以科学管理理论为核心的诸多管理思想构建起古典管理理论的框架。</a:t>
            </a:r>
          </a:p>
          <a:p>
            <a:r>
              <a:rPr lang="zh-CN" altLang="en-US" dirty="0"/>
              <a:t>（一）科学管理理论</a:t>
            </a:r>
          </a:p>
          <a:p>
            <a:r>
              <a:rPr lang="zh-CN" altLang="en-US" dirty="0"/>
              <a:t>美国人弗雷德里克</a:t>
            </a:r>
            <a:r>
              <a:rPr lang="en-US" altLang="zh-CN" dirty="0"/>
              <a:t>·</a:t>
            </a:r>
            <a:r>
              <a:rPr lang="zh-CN" altLang="en-US" dirty="0"/>
              <a:t>温斯洛</a:t>
            </a:r>
            <a:r>
              <a:rPr lang="en-US" altLang="zh-CN" dirty="0"/>
              <a:t>·</a:t>
            </a:r>
            <a:r>
              <a:rPr lang="zh-CN" altLang="en-US" dirty="0"/>
              <a:t>泰勒（</a:t>
            </a:r>
            <a:r>
              <a:rPr lang="en-US" altLang="zh-CN" dirty="0"/>
              <a:t>1856—1915</a:t>
            </a:r>
            <a:r>
              <a:rPr lang="zh-CN" altLang="en-US" dirty="0"/>
              <a:t>），是科学管理理论的创始人。由于在科学管理理论方面的杰出贡献，后人尊称他为“科学管理之父”。</a:t>
            </a:r>
          </a:p>
          <a:p>
            <a:r>
              <a:rPr lang="zh-CN" altLang="en-US" dirty="0"/>
              <a:t>泰勒的科学管理理论主要内容有以下几点：</a:t>
            </a:r>
          </a:p>
          <a:p>
            <a:endParaRPr lang="zh-CN" altLang="en-US" dirty="0"/>
          </a:p>
        </p:txBody>
      </p:sp>
    </p:spTree>
    <p:extLst>
      <p:ext uri="{BB962C8B-B14F-4D97-AF65-F5344CB8AC3E}">
        <p14:creationId xmlns:p14="http://schemas.microsoft.com/office/powerpoint/2010/main" val="827232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95E168-35C0-6035-04A7-81A81D1CA88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88DECA1-DB24-78B0-D8EA-8A16037BA57F}"/>
              </a:ext>
            </a:extLst>
          </p:cNvPr>
          <p:cNvSpPr>
            <a:spLocks noGrp="1"/>
          </p:cNvSpPr>
          <p:nvPr>
            <p:ph idx="1"/>
          </p:nvPr>
        </p:nvSpPr>
        <p:spPr/>
        <p:txBody>
          <a:bodyPr>
            <a:normAutofit/>
          </a:bodyPr>
          <a:lstStyle/>
          <a:p>
            <a:r>
              <a:rPr lang="en-US" altLang="zh-CN" dirty="0"/>
              <a:t>1</a:t>
            </a:r>
            <a:r>
              <a:rPr lang="zh-CN" altLang="en-US" dirty="0"/>
              <a:t>）管理的中心问题是提高劳动生产率。</a:t>
            </a:r>
            <a:endParaRPr lang="en-US" altLang="zh-CN" dirty="0"/>
          </a:p>
          <a:p>
            <a:r>
              <a:rPr lang="en-US" altLang="zh-CN" dirty="0"/>
              <a:t>2</a:t>
            </a:r>
            <a:r>
              <a:rPr lang="zh-CN" altLang="en-US" dirty="0"/>
              <a:t>）挑选并培训“第一流的工人”。</a:t>
            </a:r>
            <a:endParaRPr lang="en-US" altLang="zh-CN" dirty="0"/>
          </a:p>
          <a:p>
            <a:r>
              <a:rPr lang="en-US" altLang="zh-CN" dirty="0"/>
              <a:t>3</a:t>
            </a:r>
            <a:r>
              <a:rPr lang="zh-CN" altLang="en-US" dirty="0"/>
              <a:t>）使工人掌握标准化的操作方法，以便合理利用工时，提高工效。</a:t>
            </a:r>
            <a:endParaRPr lang="en-US" altLang="zh-CN" dirty="0"/>
          </a:p>
          <a:p>
            <a:r>
              <a:rPr lang="en-US" altLang="zh-CN" dirty="0"/>
              <a:t>4</a:t>
            </a:r>
            <a:r>
              <a:rPr lang="zh-CN" altLang="en-US" dirty="0"/>
              <a:t>）实施差别计件工资制。</a:t>
            </a:r>
            <a:endParaRPr lang="en-US" altLang="zh-CN" dirty="0"/>
          </a:p>
          <a:p>
            <a:r>
              <a:rPr lang="en-US" altLang="zh-CN" dirty="0"/>
              <a:t>5</a:t>
            </a:r>
            <a:r>
              <a:rPr lang="zh-CN" altLang="en-US" dirty="0"/>
              <a:t>）把计划职能同执行职能分开。</a:t>
            </a:r>
            <a:endParaRPr lang="en-US" altLang="zh-CN" dirty="0"/>
          </a:p>
          <a:p>
            <a:r>
              <a:rPr lang="en-US" altLang="zh-CN" dirty="0"/>
              <a:t>6</a:t>
            </a:r>
            <a:r>
              <a:rPr lang="zh-CN" altLang="en-US" dirty="0"/>
              <a:t>）实施职能工长制。</a:t>
            </a:r>
            <a:endParaRPr lang="en-US" altLang="zh-CN" dirty="0"/>
          </a:p>
          <a:p>
            <a:r>
              <a:rPr lang="en-US" altLang="zh-CN" dirty="0"/>
              <a:t>7</a:t>
            </a:r>
            <a:r>
              <a:rPr lang="zh-CN" altLang="en-US" dirty="0"/>
              <a:t>）在组织机构的管理控制上实行例外原则。</a:t>
            </a:r>
          </a:p>
        </p:txBody>
      </p:sp>
    </p:spTree>
    <p:extLst>
      <p:ext uri="{BB962C8B-B14F-4D97-AF65-F5344CB8AC3E}">
        <p14:creationId xmlns:p14="http://schemas.microsoft.com/office/powerpoint/2010/main" val="4131837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CDE25B-E42C-0D9D-A3BA-B65462A3063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6FCA806-D0A2-9706-DA4E-FDAF67EED24E}"/>
              </a:ext>
            </a:extLst>
          </p:cNvPr>
          <p:cNvSpPr>
            <a:spLocks noGrp="1"/>
          </p:cNvSpPr>
          <p:nvPr>
            <p:ph idx="1"/>
          </p:nvPr>
        </p:nvSpPr>
        <p:spPr/>
        <p:txBody>
          <a:bodyPr/>
          <a:lstStyle/>
          <a:p>
            <a:r>
              <a:rPr lang="zh-CN" altLang="en-US" sz="2800" dirty="0"/>
              <a:t>其他代表人物：</a:t>
            </a:r>
            <a:endParaRPr lang="en-US" altLang="zh-CN" sz="2800" dirty="0"/>
          </a:p>
          <a:p>
            <a:r>
              <a:rPr lang="zh-CN" altLang="en-US" dirty="0"/>
              <a:t>亨利</a:t>
            </a:r>
            <a:r>
              <a:rPr lang="en-US" altLang="zh-CN" dirty="0"/>
              <a:t>·</a:t>
            </a:r>
            <a:r>
              <a:rPr lang="zh-CN" altLang="en-US" dirty="0"/>
              <a:t>甘特</a:t>
            </a:r>
            <a:endParaRPr lang="en-US" altLang="zh-CN" dirty="0"/>
          </a:p>
          <a:p>
            <a:r>
              <a:rPr lang="zh-CN" altLang="en-US" dirty="0"/>
              <a:t>吉尔布雷思夫妇</a:t>
            </a:r>
            <a:endParaRPr lang="en-US" altLang="zh-CN" dirty="0"/>
          </a:p>
          <a:p>
            <a:r>
              <a:rPr lang="zh-CN" altLang="en-US" dirty="0"/>
              <a:t>亨利</a:t>
            </a:r>
            <a:r>
              <a:rPr lang="en-US" altLang="zh-CN" dirty="0"/>
              <a:t>·</a:t>
            </a:r>
            <a:r>
              <a:rPr lang="zh-CN" altLang="en-US" dirty="0"/>
              <a:t>福特</a:t>
            </a:r>
          </a:p>
        </p:txBody>
      </p:sp>
    </p:spTree>
    <p:extLst>
      <p:ext uri="{BB962C8B-B14F-4D97-AF65-F5344CB8AC3E}">
        <p14:creationId xmlns:p14="http://schemas.microsoft.com/office/powerpoint/2010/main" val="3198602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F843FD-9A69-B3F7-5D27-A997CF34CF10}"/>
              </a:ext>
            </a:extLst>
          </p:cNvPr>
          <p:cNvSpPr>
            <a:spLocks noGrp="1"/>
          </p:cNvSpPr>
          <p:nvPr>
            <p:ph type="title"/>
          </p:nvPr>
        </p:nvSpPr>
        <p:spPr/>
        <p:txBody>
          <a:bodyPr/>
          <a:lstStyle/>
          <a:p>
            <a:r>
              <a:rPr lang="zh-CN" altLang="en-US" dirty="0"/>
              <a:t>（二）一般管理理论</a:t>
            </a:r>
          </a:p>
        </p:txBody>
      </p:sp>
      <p:sp>
        <p:nvSpPr>
          <p:cNvPr id="3" name="内容占位符 2">
            <a:extLst>
              <a:ext uri="{FF2B5EF4-FFF2-40B4-BE49-F238E27FC236}">
                <a16:creationId xmlns:a16="http://schemas.microsoft.com/office/drawing/2014/main" id="{17F15177-6B34-AD91-E9ED-F06DCF489CA5}"/>
              </a:ext>
            </a:extLst>
          </p:cNvPr>
          <p:cNvSpPr>
            <a:spLocks noGrp="1"/>
          </p:cNvSpPr>
          <p:nvPr>
            <p:ph idx="1"/>
          </p:nvPr>
        </p:nvSpPr>
        <p:spPr/>
        <p:txBody>
          <a:bodyPr>
            <a:normAutofit fontScale="92500" lnSpcReduction="10000"/>
          </a:bodyPr>
          <a:lstStyle/>
          <a:p>
            <a:r>
              <a:rPr lang="zh-CN" altLang="en-US" dirty="0"/>
              <a:t>亨利</a:t>
            </a:r>
            <a:r>
              <a:rPr lang="en-US" altLang="zh-CN" dirty="0"/>
              <a:t>·</a:t>
            </a:r>
            <a:r>
              <a:rPr lang="zh-CN" altLang="en-US" dirty="0"/>
              <a:t>法约尔（</a:t>
            </a:r>
            <a:r>
              <a:rPr lang="en-US" altLang="zh-CN" dirty="0"/>
              <a:t>1841—1925</a:t>
            </a:r>
            <a:r>
              <a:rPr lang="zh-CN" altLang="en-US" dirty="0"/>
              <a:t>），法国人，其代表作为</a:t>
            </a:r>
            <a:r>
              <a:rPr lang="en-US" altLang="zh-CN" dirty="0"/>
              <a:t>1925</a:t>
            </a:r>
            <a:r>
              <a:rPr lang="zh-CN" altLang="en-US" dirty="0"/>
              <a:t>年出版的</a:t>
            </a:r>
            <a:r>
              <a:rPr lang="en-US" altLang="zh-CN" dirty="0"/>
              <a:t>《</a:t>
            </a:r>
            <a:r>
              <a:rPr lang="zh-CN" altLang="en-US" dirty="0"/>
              <a:t>工业管理和一般管理</a:t>
            </a:r>
            <a:r>
              <a:rPr lang="en-US" altLang="zh-CN" dirty="0"/>
              <a:t>》</a:t>
            </a:r>
            <a:r>
              <a:rPr lang="zh-CN" altLang="en-US" dirty="0"/>
              <a:t>。法约尔的一般管理理论是西方古典管理思想的重要代表，后来成为管理过程学派的理论基础，也是以后各种管理理论和管理实践的重要依据，对管理理论的发展有着深刻的影响，后人称他为“管理过程理论之父”。法约尔的管理理论主要体现在三个方面：</a:t>
            </a:r>
          </a:p>
          <a:p>
            <a:r>
              <a:rPr lang="en-US" altLang="zh-CN" dirty="0"/>
              <a:t>1.</a:t>
            </a:r>
            <a:r>
              <a:rPr lang="zh-CN" altLang="en-US" dirty="0"/>
              <a:t>区分经营与管理</a:t>
            </a:r>
            <a:endParaRPr lang="en-US" altLang="zh-CN" dirty="0"/>
          </a:p>
          <a:p>
            <a:r>
              <a:rPr lang="zh-CN" altLang="en-US" dirty="0"/>
              <a:t>经营就是企业的经济活动，具体可以归结为技术活动、商业活动、安全活动、财务活动、会计活动和管理活动。显然，管理只是经营活动中的一项。但管理活动处于六项活动的核心，经营的其他五项活动也需要管理。</a:t>
            </a:r>
          </a:p>
          <a:p>
            <a:endParaRPr lang="zh-CN" altLang="en-US" dirty="0"/>
          </a:p>
        </p:txBody>
      </p:sp>
    </p:spTree>
    <p:extLst>
      <p:ext uri="{BB962C8B-B14F-4D97-AF65-F5344CB8AC3E}">
        <p14:creationId xmlns:p14="http://schemas.microsoft.com/office/powerpoint/2010/main" val="213673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5EF6D5E4-2A24-B977-B764-7BE18ED2AABD}"/>
              </a:ext>
            </a:extLst>
          </p:cNvPr>
          <p:cNvSpPr>
            <a:spLocks noGrp="1"/>
          </p:cNvSpPr>
          <p:nvPr>
            <p:ph type="ctrTitle"/>
          </p:nvPr>
        </p:nvSpPr>
        <p:spPr/>
        <p:txBody>
          <a:bodyPr>
            <a:normAutofit/>
          </a:bodyPr>
          <a:lstStyle/>
          <a:p>
            <a:r>
              <a:rPr lang="zh-CN" altLang="en-US" sz="5400" dirty="0"/>
              <a:t>第一节 早期管理思想的发展</a:t>
            </a:r>
          </a:p>
        </p:txBody>
      </p:sp>
      <p:sp>
        <p:nvSpPr>
          <p:cNvPr id="5" name="副标题 4">
            <a:extLst>
              <a:ext uri="{FF2B5EF4-FFF2-40B4-BE49-F238E27FC236}">
                <a16:creationId xmlns:a16="http://schemas.microsoft.com/office/drawing/2014/main" id="{5A623BF3-3F5B-BFC3-3CEF-0EE827357DF7}"/>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113418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D3720A-EACF-C5EA-14D7-4438A25B144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1992D2D-04A8-1D46-020F-2A4D5C530219}"/>
              </a:ext>
            </a:extLst>
          </p:cNvPr>
          <p:cNvSpPr>
            <a:spLocks noGrp="1"/>
          </p:cNvSpPr>
          <p:nvPr>
            <p:ph idx="1"/>
          </p:nvPr>
        </p:nvSpPr>
        <p:spPr/>
        <p:txBody>
          <a:bodyPr/>
          <a:lstStyle/>
          <a:p>
            <a:r>
              <a:rPr lang="en-US" altLang="zh-CN" dirty="0"/>
              <a:t>2.</a:t>
            </a:r>
            <a:r>
              <a:rPr lang="zh-CN" altLang="en-US" dirty="0"/>
              <a:t>提出管理的五个职能</a:t>
            </a:r>
            <a:endParaRPr lang="en-US" altLang="zh-CN" dirty="0"/>
          </a:p>
          <a:p>
            <a:r>
              <a:rPr lang="zh-CN" altLang="en-US" dirty="0"/>
              <a:t>法约尔首次将管理活动划分为计划、组织、指挥、协调和控制五个职能或要素，并对这五个要素进行了解释。</a:t>
            </a:r>
            <a:endParaRPr lang="en-US" altLang="zh-CN" dirty="0"/>
          </a:p>
          <a:p>
            <a:r>
              <a:rPr lang="en-US" altLang="zh-CN" dirty="0"/>
              <a:t>3.</a:t>
            </a:r>
            <a:r>
              <a:rPr lang="zh-CN" altLang="en-US" dirty="0"/>
              <a:t>总结管理的十四条原则</a:t>
            </a:r>
            <a:endParaRPr lang="en-US" altLang="zh-CN" dirty="0"/>
          </a:p>
          <a:p>
            <a:r>
              <a:rPr lang="zh-CN" altLang="en-US" dirty="0"/>
              <a:t>法约尔通过长期的管理实践，在总结自己以及前人经验的基础上提出了管理的一般原则。他认为，这些原则是管理的“灯塔”，可以为实际的管理工作指明方向，起到引导性的作用。</a:t>
            </a:r>
          </a:p>
        </p:txBody>
      </p:sp>
    </p:spTree>
    <p:extLst>
      <p:ext uri="{BB962C8B-B14F-4D97-AF65-F5344CB8AC3E}">
        <p14:creationId xmlns:p14="http://schemas.microsoft.com/office/powerpoint/2010/main" val="785325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E87967-B655-AA3A-A7C8-C7F658674E97}"/>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F58D4122-522D-9EC8-3ECB-63699949E9B6}"/>
              </a:ext>
            </a:extLst>
          </p:cNvPr>
          <p:cNvSpPr>
            <a:spLocks noGrp="1"/>
          </p:cNvSpPr>
          <p:nvPr>
            <p:ph idx="1"/>
          </p:nvPr>
        </p:nvSpPr>
        <p:spPr/>
        <p:txBody>
          <a:bodyPr>
            <a:normAutofit fontScale="62500" lnSpcReduction="20000"/>
          </a:bodyPr>
          <a:lstStyle/>
          <a:p>
            <a:r>
              <a:rPr lang="en-US" altLang="zh-CN" dirty="0"/>
              <a:t>1</a:t>
            </a:r>
            <a:r>
              <a:rPr lang="zh-CN" altLang="en-US" dirty="0"/>
              <a:t>）劳动分工</a:t>
            </a:r>
          </a:p>
          <a:p>
            <a:r>
              <a:rPr lang="en-US" altLang="zh-CN" dirty="0"/>
              <a:t>2</a:t>
            </a:r>
            <a:r>
              <a:rPr lang="zh-CN" altLang="en-US" dirty="0"/>
              <a:t>）权责相当</a:t>
            </a:r>
          </a:p>
          <a:p>
            <a:r>
              <a:rPr lang="en-US" altLang="zh-CN" dirty="0"/>
              <a:t>3</a:t>
            </a:r>
            <a:r>
              <a:rPr lang="zh-CN" altLang="en-US" dirty="0"/>
              <a:t>）统一指挥</a:t>
            </a:r>
          </a:p>
          <a:p>
            <a:r>
              <a:rPr lang="en-US" altLang="zh-CN" dirty="0"/>
              <a:t>4</a:t>
            </a:r>
            <a:r>
              <a:rPr lang="zh-CN" altLang="en-US" dirty="0"/>
              <a:t>）等级制度</a:t>
            </a:r>
          </a:p>
          <a:p>
            <a:r>
              <a:rPr lang="en-US" altLang="zh-CN" dirty="0"/>
              <a:t>5</a:t>
            </a:r>
            <a:r>
              <a:rPr lang="zh-CN" altLang="en-US" dirty="0"/>
              <a:t>）集权</a:t>
            </a:r>
          </a:p>
          <a:p>
            <a:r>
              <a:rPr lang="en-US" altLang="zh-CN" dirty="0"/>
              <a:t>6</a:t>
            </a:r>
            <a:r>
              <a:rPr lang="zh-CN" altLang="en-US" dirty="0"/>
              <a:t>）统一领导</a:t>
            </a:r>
          </a:p>
          <a:p>
            <a:r>
              <a:rPr lang="en-US" altLang="zh-CN" dirty="0"/>
              <a:t>7</a:t>
            </a:r>
            <a:r>
              <a:rPr lang="zh-CN" altLang="en-US" dirty="0"/>
              <a:t>）公平</a:t>
            </a:r>
          </a:p>
          <a:p>
            <a:r>
              <a:rPr lang="en-US" altLang="zh-CN" dirty="0"/>
              <a:t>8</a:t>
            </a:r>
            <a:r>
              <a:rPr lang="zh-CN" altLang="en-US" dirty="0"/>
              <a:t>）秩序</a:t>
            </a:r>
          </a:p>
          <a:p>
            <a:r>
              <a:rPr lang="en-US" altLang="zh-CN" dirty="0"/>
              <a:t>9</a:t>
            </a:r>
            <a:r>
              <a:rPr lang="zh-CN" altLang="en-US" dirty="0"/>
              <a:t>）主动性</a:t>
            </a:r>
          </a:p>
          <a:p>
            <a:r>
              <a:rPr lang="en-US" altLang="zh-CN" dirty="0"/>
              <a:t>10</a:t>
            </a:r>
            <a:r>
              <a:rPr lang="zh-CN" altLang="en-US" dirty="0"/>
              <a:t>）纪律严明</a:t>
            </a:r>
          </a:p>
          <a:p>
            <a:r>
              <a:rPr lang="en-US" altLang="zh-CN" dirty="0"/>
              <a:t>11</a:t>
            </a:r>
            <a:r>
              <a:rPr lang="zh-CN" altLang="en-US" dirty="0"/>
              <a:t>）报酬合理</a:t>
            </a:r>
          </a:p>
          <a:p>
            <a:r>
              <a:rPr lang="en-US" altLang="zh-CN" dirty="0"/>
              <a:t>12</a:t>
            </a:r>
            <a:r>
              <a:rPr lang="zh-CN" altLang="en-US" dirty="0"/>
              <a:t>）人员的稳定</a:t>
            </a:r>
          </a:p>
          <a:p>
            <a:r>
              <a:rPr lang="en-US" altLang="zh-CN" dirty="0"/>
              <a:t>13</a:t>
            </a:r>
            <a:r>
              <a:rPr lang="zh-CN" altLang="en-US" dirty="0"/>
              <a:t>）个人利益服从整体利益</a:t>
            </a:r>
          </a:p>
          <a:p>
            <a:r>
              <a:rPr lang="en-US" altLang="zh-CN" dirty="0"/>
              <a:t>14</a:t>
            </a:r>
            <a:r>
              <a:rPr lang="zh-CN" altLang="en-US" dirty="0"/>
              <a:t>）团结精神</a:t>
            </a:r>
          </a:p>
          <a:p>
            <a:endParaRPr lang="zh-CN" altLang="en-US" dirty="0"/>
          </a:p>
        </p:txBody>
      </p:sp>
    </p:spTree>
    <p:extLst>
      <p:ext uri="{BB962C8B-B14F-4D97-AF65-F5344CB8AC3E}">
        <p14:creationId xmlns:p14="http://schemas.microsoft.com/office/powerpoint/2010/main" val="3005980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D9DFFF-5363-0458-354D-746141D418D1}"/>
              </a:ext>
            </a:extLst>
          </p:cNvPr>
          <p:cNvSpPr>
            <a:spLocks noGrp="1"/>
          </p:cNvSpPr>
          <p:nvPr>
            <p:ph type="title"/>
          </p:nvPr>
        </p:nvSpPr>
        <p:spPr/>
        <p:txBody>
          <a:bodyPr>
            <a:normAutofit/>
          </a:bodyPr>
          <a:lstStyle/>
          <a:p>
            <a:r>
              <a:rPr lang="zh-CN" altLang="en-US" dirty="0"/>
              <a:t>（三）组织管理理论</a:t>
            </a:r>
          </a:p>
        </p:txBody>
      </p:sp>
      <p:sp>
        <p:nvSpPr>
          <p:cNvPr id="3" name="内容占位符 2">
            <a:extLst>
              <a:ext uri="{FF2B5EF4-FFF2-40B4-BE49-F238E27FC236}">
                <a16:creationId xmlns:a16="http://schemas.microsoft.com/office/drawing/2014/main" id="{84AF45F6-62B2-D92B-7233-20AEF7E57E5E}"/>
              </a:ext>
            </a:extLst>
          </p:cNvPr>
          <p:cNvSpPr>
            <a:spLocks noGrp="1"/>
          </p:cNvSpPr>
          <p:nvPr>
            <p:ph idx="1"/>
          </p:nvPr>
        </p:nvSpPr>
        <p:spPr/>
        <p:txBody>
          <a:bodyPr/>
          <a:lstStyle/>
          <a:p>
            <a:r>
              <a:rPr lang="zh-CN" altLang="en-US" dirty="0"/>
              <a:t>马克斯</a:t>
            </a:r>
            <a:r>
              <a:rPr lang="en-US" altLang="zh-CN" dirty="0"/>
              <a:t>·</a:t>
            </a:r>
            <a:r>
              <a:rPr lang="zh-CN" altLang="en-US" dirty="0"/>
              <a:t>韦伯（</a:t>
            </a:r>
            <a:r>
              <a:rPr lang="en-US" altLang="zh-CN" dirty="0"/>
              <a:t>1864—1920</a:t>
            </a:r>
            <a:r>
              <a:rPr lang="zh-CN" altLang="en-US" dirty="0"/>
              <a:t>），德国人，曾担任过教授、政府顾问、编辑等，在社会学、宗教学、经济学与政治学上都有相当的造诣。他在管理方面的贡献是在</a:t>
            </a:r>
            <a:r>
              <a:rPr lang="en-US" altLang="zh-CN" dirty="0"/>
              <a:t>《</a:t>
            </a:r>
            <a:r>
              <a:rPr lang="zh-CN" altLang="en-US" dirty="0"/>
              <a:t>社会和经济理论</a:t>
            </a:r>
            <a:r>
              <a:rPr lang="en-US" altLang="zh-CN" dirty="0"/>
              <a:t>》</a:t>
            </a:r>
            <a:r>
              <a:rPr lang="zh-CN" altLang="en-US" dirty="0"/>
              <a:t>一书中提出了理想行政组织理论，也就是官僚组织理论。韦伯的理论对后世产生了深远的影响，人们称韦伯为“组织理论之父”。</a:t>
            </a:r>
          </a:p>
          <a:p>
            <a:endParaRPr lang="zh-CN" altLang="en-US" dirty="0"/>
          </a:p>
        </p:txBody>
      </p:sp>
    </p:spTree>
    <p:extLst>
      <p:ext uri="{BB962C8B-B14F-4D97-AF65-F5344CB8AC3E}">
        <p14:creationId xmlns:p14="http://schemas.microsoft.com/office/powerpoint/2010/main" val="3793993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42DB9D-8CE8-5257-301E-B02C290298E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757A78E-AD1F-27E7-008A-68CB5EAE6939}"/>
              </a:ext>
            </a:extLst>
          </p:cNvPr>
          <p:cNvSpPr>
            <a:spLocks noGrp="1"/>
          </p:cNvSpPr>
          <p:nvPr>
            <p:ph idx="1"/>
          </p:nvPr>
        </p:nvSpPr>
        <p:spPr/>
        <p:txBody>
          <a:bodyPr>
            <a:normAutofit fontScale="92500"/>
          </a:bodyPr>
          <a:lstStyle/>
          <a:p>
            <a:r>
              <a:rPr lang="zh-CN" altLang="en-US" dirty="0"/>
              <a:t> “理想的行政组织体系”具有以下特点：</a:t>
            </a:r>
          </a:p>
          <a:p>
            <a:r>
              <a:rPr lang="en-US" altLang="zh-CN" dirty="0"/>
              <a:t>1</a:t>
            </a:r>
            <a:r>
              <a:rPr lang="zh-CN" altLang="en-US" dirty="0"/>
              <a:t>）明确的分工；</a:t>
            </a:r>
          </a:p>
          <a:p>
            <a:r>
              <a:rPr lang="en-US" altLang="zh-CN" dirty="0"/>
              <a:t>2</a:t>
            </a:r>
            <a:r>
              <a:rPr lang="zh-CN" altLang="en-US" dirty="0"/>
              <a:t>）自上而下的等级系统；</a:t>
            </a:r>
          </a:p>
          <a:p>
            <a:r>
              <a:rPr lang="en-US" altLang="zh-CN" dirty="0"/>
              <a:t>3</a:t>
            </a:r>
            <a:r>
              <a:rPr lang="zh-CN" altLang="en-US" dirty="0"/>
              <a:t>）人员任用通过正式考评和教育实现；</a:t>
            </a:r>
          </a:p>
          <a:p>
            <a:r>
              <a:rPr lang="en-US" altLang="zh-CN" dirty="0"/>
              <a:t>4</a:t>
            </a:r>
            <a:r>
              <a:rPr lang="zh-CN" altLang="en-US" dirty="0"/>
              <a:t>）严格遵守制度和纪律；</a:t>
            </a:r>
          </a:p>
          <a:p>
            <a:r>
              <a:rPr lang="en-US" altLang="zh-CN" dirty="0"/>
              <a:t>5</a:t>
            </a:r>
            <a:r>
              <a:rPr lang="zh-CN" altLang="en-US" dirty="0"/>
              <a:t>）建立理性化的行动准则，成员之间的关系以理性准则为指导，不受个人情感的影响；</a:t>
            </a:r>
          </a:p>
          <a:p>
            <a:r>
              <a:rPr lang="en-US" altLang="zh-CN" dirty="0"/>
              <a:t>6</a:t>
            </a:r>
            <a:r>
              <a:rPr lang="zh-CN" altLang="en-US" dirty="0"/>
              <a:t>）建立管理人员制度，使之具有固定的“薪金”和有明文规定的升迁制度。</a:t>
            </a:r>
          </a:p>
          <a:p>
            <a:endParaRPr lang="zh-CN" altLang="en-US" dirty="0"/>
          </a:p>
        </p:txBody>
      </p:sp>
    </p:spTree>
    <p:extLst>
      <p:ext uri="{BB962C8B-B14F-4D97-AF65-F5344CB8AC3E}">
        <p14:creationId xmlns:p14="http://schemas.microsoft.com/office/powerpoint/2010/main" val="2141456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10BE20-E62A-9560-F018-50BECCA152F0}"/>
              </a:ext>
            </a:extLst>
          </p:cNvPr>
          <p:cNvSpPr>
            <a:spLocks noGrp="1"/>
          </p:cNvSpPr>
          <p:nvPr>
            <p:ph type="title"/>
          </p:nvPr>
        </p:nvSpPr>
        <p:spPr/>
        <p:txBody>
          <a:bodyPr/>
          <a:lstStyle/>
          <a:p>
            <a:r>
              <a:rPr lang="zh-CN" altLang="en-US" dirty="0"/>
              <a:t>二、行为科学理论</a:t>
            </a:r>
          </a:p>
        </p:txBody>
      </p:sp>
      <p:sp>
        <p:nvSpPr>
          <p:cNvPr id="3" name="内容占位符 2">
            <a:extLst>
              <a:ext uri="{FF2B5EF4-FFF2-40B4-BE49-F238E27FC236}">
                <a16:creationId xmlns:a16="http://schemas.microsoft.com/office/drawing/2014/main" id="{9BEF0AC2-FF20-E10B-DEEA-3DFC64780A44}"/>
              </a:ext>
            </a:extLst>
          </p:cNvPr>
          <p:cNvSpPr>
            <a:spLocks noGrp="1"/>
          </p:cNvSpPr>
          <p:nvPr>
            <p:ph idx="1"/>
          </p:nvPr>
        </p:nvSpPr>
        <p:spPr/>
        <p:txBody>
          <a:bodyPr/>
          <a:lstStyle/>
          <a:p>
            <a:r>
              <a:rPr lang="zh-CN" altLang="en-US" dirty="0"/>
              <a:t>（一）人际关系理论</a:t>
            </a:r>
          </a:p>
          <a:p>
            <a:r>
              <a:rPr lang="zh-CN" altLang="en-US" dirty="0"/>
              <a:t>古典管理理论的建立为当时的生产力发展和社会进步提供了有力的理论武器。但是随着社会的发展，人们发现古典管理理论并不能解决管理实践中所遇到的一切问题，尤其是对人的研究涉及得非常少。在这种情况下，一些学者开始从生理学、精神病学和心理学方面进行各种研究，以分析影响工人生产效率的因素，由此形成了人际关系理论。人际关系理论的主要代表人物是乔治</a:t>
            </a:r>
            <a:r>
              <a:rPr lang="en-US" altLang="zh-CN" dirty="0"/>
              <a:t>·</a:t>
            </a:r>
            <a:r>
              <a:rPr lang="zh-CN" altLang="en-US" dirty="0"/>
              <a:t>埃尔顿</a:t>
            </a:r>
            <a:r>
              <a:rPr lang="en-US" altLang="zh-CN" dirty="0"/>
              <a:t>·</a:t>
            </a:r>
            <a:r>
              <a:rPr lang="zh-CN" altLang="en-US" dirty="0"/>
              <a:t>梅奥（</a:t>
            </a:r>
            <a:r>
              <a:rPr lang="en-US" altLang="zh-CN" dirty="0"/>
              <a:t>1880—1949</a:t>
            </a:r>
            <a:r>
              <a:rPr lang="zh-CN" altLang="en-US" dirty="0"/>
              <a:t>）。梅奥对人际关系的研究主要来自霍桑实验。</a:t>
            </a:r>
          </a:p>
          <a:p>
            <a:endParaRPr lang="zh-CN" altLang="en-US" dirty="0"/>
          </a:p>
        </p:txBody>
      </p:sp>
    </p:spTree>
    <p:extLst>
      <p:ext uri="{BB962C8B-B14F-4D97-AF65-F5344CB8AC3E}">
        <p14:creationId xmlns:p14="http://schemas.microsoft.com/office/powerpoint/2010/main" val="2122482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D44D16-0FF8-9006-8A3F-73A2476B0A2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ED23CD49-EB7B-8240-9973-BB54B234A3C4}"/>
              </a:ext>
            </a:extLst>
          </p:cNvPr>
          <p:cNvSpPr>
            <a:spLocks noGrp="1"/>
          </p:cNvSpPr>
          <p:nvPr>
            <p:ph idx="1"/>
          </p:nvPr>
        </p:nvSpPr>
        <p:spPr/>
        <p:txBody>
          <a:bodyPr>
            <a:normAutofit fontScale="92500"/>
          </a:bodyPr>
          <a:lstStyle/>
          <a:p>
            <a:r>
              <a:rPr lang="en-US" altLang="zh-CN" dirty="0"/>
              <a:t>1.</a:t>
            </a:r>
            <a:r>
              <a:rPr lang="zh-CN" altLang="en-US" dirty="0"/>
              <a:t>霍桑实验</a:t>
            </a:r>
            <a:endParaRPr lang="en-US" altLang="zh-CN" dirty="0"/>
          </a:p>
          <a:p>
            <a:r>
              <a:rPr lang="zh-CN" altLang="en-US" dirty="0"/>
              <a:t>第一阶段：照明试验</a:t>
            </a:r>
          </a:p>
          <a:p>
            <a:r>
              <a:rPr lang="zh-CN" altLang="en-US" dirty="0"/>
              <a:t>实验选取工作经验类似和生产效率相仿的两组工人，规定一组为实验组，另外一组为参照组。在实验过程中，实验组不断增加照明强度，而参照组的照明度始终保持不变。研究者企图通过这一实验来发现照明变化对生产效率的影响，但是实验结果显示，两组都在不断地提高产量。后来他们又采取了相反的措施，逐渐降低“实验组”的照明强度，但光照降到几乎和月光亮度差不多时，产量才开始下降。由此得出结论：照明强度的变化对生产效率没有明显影响。</a:t>
            </a:r>
          </a:p>
        </p:txBody>
      </p:sp>
    </p:spTree>
    <p:extLst>
      <p:ext uri="{BB962C8B-B14F-4D97-AF65-F5344CB8AC3E}">
        <p14:creationId xmlns:p14="http://schemas.microsoft.com/office/powerpoint/2010/main" val="22740422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42AE4E-A4B4-0077-9EE5-381A6FF436B9}"/>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C507EE1-F5F7-8D34-8C49-C14888C76AAE}"/>
              </a:ext>
            </a:extLst>
          </p:cNvPr>
          <p:cNvSpPr>
            <a:spLocks noGrp="1"/>
          </p:cNvSpPr>
          <p:nvPr>
            <p:ph idx="1"/>
          </p:nvPr>
        </p:nvSpPr>
        <p:spPr/>
        <p:txBody>
          <a:bodyPr>
            <a:normAutofit fontScale="62500" lnSpcReduction="20000"/>
          </a:bodyPr>
          <a:lstStyle/>
          <a:p>
            <a:r>
              <a:rPr lang="zh-CN" altLang="en-US" dirty="0"/>
              <a:t>第二阶段：福利实验</a:t>
            </a:r>
          </a:p>
          <a:p>
            <a:r>
              <a:rPr lang="zh-CN" altLang="en-US" dirty="0"/>
              <a:t>福利实验的目的是找出影响工人积极性的因素。实验在一个与车间大厅隔离的房间内进行。参与实验的</a:t>
            </a:r>
            <a:r>
              <a:rPr lang="en-US" altLang="zh-CN" dirty="0"/>
              <a:t>6</a:t>
            </a:r>
            <a:r>
              <a:rPr lang="zh-CN" altLang="en-US" dirty="0"/>
              <a:t>名女工分别来自挪威、捷克和波兰，年纪最大的</a:t>
            </a:r>
            <a:r>
              <a:rPr lang="en-US" altLang="zh-CN" dirty="0"/>
              <a:t>28</a:t>
            </a:r>
            <a:r>
              <a:rPr lang="zh-CN" altLang="en-US" dirty="0"/>
              <a:t>岁，年纪最小的只有</a:t>
            </a:r>
            <a:r>
              <a:rPr lang="en-US" altLang="zh-CN" dirty="0"/>
              <a:t>15</a:t>
            </a:r>
            <a:r>
              <a:rPr lang="zh-CN" altLang="en-US" dirty="0"/>
              <a:t>岁。女工们对这个隔离出的房间非常满意，她们一边聊天一边干活，很快熟悉起来。实验实施者希巴格倡导轻松的工作氛围，女工们也非常喜欢他，她们会在车间内举办诸如生日派对等活动，并且会带糕点和曲奇来分享。</a:t>
            </a:r>
          </a:p>
          <a:p>
            <a:r>
              <a:rPr lang="zh-CN" altLang="en-US" dirty="0"/>
              <a:t>在上述条件下，福利实验开始推进。实验开始以前，研究人员记录了女工两个星期的生产情况，以此衡量他们的生产能力。实验中先后为工人提供以下福利待遇：①引进了一套工资制度，确保每个女工的收入与她们付出的努力成正比；②引进了两个休息间歇，每次五分钟，分别是上午十点和下午两点；③休息间歇延长到十分钟；④确立了每次五分钟的六个休息间歇；⑤让女工在上午的中间时段吃点点心，下午执行休息制度；⑥每天工作提前半个小时结束；⑦每天工作提前一个小时结束；⑧引进了一周五天的工作制。结果出乎意料，日产量逐渐提高。接下来研究人员征得女工的同意后，取消了提供给她们的所有优待条件。十二个星期以来，产量下降了，但没有退回到最初的水平。</a:t>
            </a:r>
          </a:p>
          <a:p>
            <a:r>
              <a:rPr lang="zh-CN" altLang="en-US" dirty="0"/>
              <a:t>究竟是什么原因导致了产量的增加呢？研究人员认为，是由于管理方式改变带来士气的提高以及人际关系的改善。</a:t>
            </a:r>
          </a:p>
        </p:txBody>
      </p:sp>
    </p:spTree>
    <p:extLst>
      <p:ext uri="{BB962C8B-B14F-4D97-AF65-F5344CB8AC3E}">
        <p14:creationId xmlns:p14="http://schemas.microsoft.com/office/powerpoint/2010/main" val="2570705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A4F9A4-793B-7011-7BD9-AC6A5336BCF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32204DD0-534C-4AA3-DC74-ED906253C8D2}"/>
              </a:ext>
            </a:extLst>
          </p:cNvPr>
          <p:cNvSpPr>
            <a:spLocks noGrp="1"/>
          </p:cNvSpPr>
          <p:nvPr>
            <p:ph idx="1"/>
          </p:nvPr>
        </p:nvSpPr>
        <p:spPr/>
        <p:txBody>
          <a:bodyPr>
            <a:normAutofit fontScale="70000" lnSpcReduction="20000"/>
          </a:bodyPr>
          <a:lstStyle/>
          <a:p>
            <a:r>
              <a:rPr lang="zh-CN" altLang="en-US" dirty="0"/>
              <a:t>第三阶段：访谈实验</a:t>
            </a:r>
          </a:p>
          <a:p>
            <a:r>
              <a:rPr lang="zh-CN" altLang="en-US" dirty="0"/>
              <a:t>福利实验表明管理方式与职工的士气和劳动生产率有密切的关系。于是，梅奥决定开展访谈，了解职工对现有管理方式的意见。在不足两年的时间内，霍桑工厂中的研究者对</a:t>
            </a:r>
            <a:r>
              <a:rPr lang="en-US" altLang="zh-CN" dirty="0"/>
              <a:t>20000</a:t>
            </a:r>
            <a:r>
              <a:rPr lang="zh-CN" altLang="en-US" dirty="0"/>
              <a:t>名左右的职工行了大规模访谈。在访谈前，研究者选择了一些规定问题，希望工人们对管理当局的一些规划、管理政策和工作条件发表自己的意见。然而在访谈过程中，他们对这些问题根本不感兴趣，谈论的都是这些提纲以外的问题。于是研究小组对访谈计划作了调整，对访谈的内容和方式不作任何规定，工人们可以随意发表意见。工人们长期以来对工厂的各项管理制度和方法存在许多不满，无处发泄，访谈计划的实行恰恰为他们提供了发泄机会。访谈之后，虽然工作条件或劳动报酬并没有改变，但是工人们普遍认为自己的处境比以前好了。</a:t>
            </a:r>
          </a:p>
          <a:p>
            <a:r>
              <a:rPr lang="zh-CN" altLang="en-US" dirty="0"/>
              <a:t>在访谈过程中，研究人员认识到，工人会因自己的个人问题影响到工作效率。所以管理人员应该了解工人的这些问题，为此需要对管理人员，特别是要对基层的管理人员进行培训，使他们成为能够倾听并理解工人的访谈者，与工人相处时更为热情，更为关心他们，这样能够促进人际关系的改善和职工士气的提高。</a:t>
            </a:r>
          </a:p>
          <a:p>
            <a:endParaRPr lang="zh-CN" altLang="en-US" dirty="0"/>
          </a:p>
        </p:txBody>
      </p:sp>
    </p:spTree>
    <p:extLst>
      <p:ext uri="{BB962C8B-B14F-4D97-AF65-F5344CB8AC3E}">
        <p14:creationId xmlns:p14="http://schemas.microsoft.com/office/powerpoint/2010/main" val="2882625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EFCD9A-D113-7A60-FA8A-F74265EA303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41EB259-B2B5-37BB-8D3B-8BAD3A7DFD38}"/>
              </a:ext>
            </a:extLst>
          </p:cNvPr>
          <p:cNvSpPr>
            <a:spLocks noGrp="1"/>
          </p:cNvSpPr>
          <p:nvPr>
            <p:ph idx="1"/>
          </p:nvPr>
        </p:nvSpPr>
        <p:spPr/>
        <p:txBody>
          <a:bodyPr>
            <a:normAutofit fontScale="85000" lnSpcReduction="20000"/>
          </a:bodyPr>
          <a:lstStyle/>
          <a:p>
            <a:r>
              <a:rPr lang="zh-CN" altLang="en-US" dirty="0"/>
              <a:t>第四阶段：群体实验</a:t>
            </a:r>
          </a:p>
          <a:p>
            <a:r>
              <a:rPr lang="zh-CN" altLang="en-US" dirty="0"/>
              <a:t>在以上实验中，研究人员似乎感觉到在工人当中存在一种非正式的组织，而且这种非正式组织对工人的态度有重要的影响。因此研究者们开始了他们第四个阶段的实验</a:t>
            </a:r>
            <a:r>
              <a:rPr lang="en-US" altLang="zh-CN" dirty="0"/>
              <a:t>——</a:t>
            </a:r>
            <a:r>
              <a:rPr lang="zh-CN" altLang="en-US" dirty="0"/>
              <a:t>群体实验，也称绕线实验。</a:t>
            </a:r>
          </a:p>
          <a:p>
            <a:r>
              <a:rPr lang="zh-CN" altLang="en-US" dirty="0"/>
              <a:t>被挑选出的</a:t>
            </a:r>
            <a:r>
              <a:rPr lang="en-US" altLang="zh-CN" dirty="0"/>
              <a:t>14</a:t>
            </a:r>
            <a:r>
              <a:rPr lang="zh-CN" altLang="en-US" dirty="0"/>
              <a:t>名男工人组成了一个小组，他们的工作是安装中心交换机内的中继器，薪资仍使用计件制工资制度。霍桑工厂规定工人的工作定额为每天焊接</a:t>
            </a:r>
            <a:r>
              <a:rPr lang="en-US" altLang="zh-CN" dirty="0"/>
              <a:t>7312</a:t>
            </a:r>
            <a:r>
              <a:rPr lang="zh-CN" altLang="en-US" dirty="0"/>
              <a:t>个焊接点，但实际上工人们每天只会完成</a:t>
            </a:r>
            <a:r>
              <a:rPr lang="en-US" altLang="zh-CN" dirty="0"/>
              <a:t>6000-6600</a:t>
            </a:r>
            <a:r>
              <a:rPr lang="zh-CN" altLang="en-US" dirty="0"/>
              <a:t>个焊接点，达到这个数值，他们就会自行停工。</a:t>
            </a:r>
          </a:p>
          <a:p>
            <a:r>
              <a:rPr lang="zh-CN" altLang="en-US" dirty="0"/>
              <a:t>随着群体实验的不断进行，研究者发现工人对于“单日平均产量”有自己的理解，并且这个数值低于工厂所规定的标准值。</a:t>
            </a:r>
            <a:endParaRPr lang="en-US" altLang="zh-CN" dirty="0"/>
          </a:p>
          <a:p>
            <a:r>
              <a:rPr lang="zh-CN" altLang="en-US" dirty="0"/>
              <a:t>研究者还发现，工人当中存在不同的派系。而每一个派系都制定了自己的一套规范来约束内部成员的行为。这些组织中的派系就是非正式组织。</a:t>
            </a:r>
          </a:p>
          <a:p>
            <a:endParaRPr lang="zh-CN" altLang="en-US" dirty="0"/>
          </a:p>
        </p:txBody>
      </p:sp>
    </p:spTree>
    <p:extLst>
      <p:ext uri="{BB962C8B-B14F-4D97-AF65-F5344CB8AC3E}">
        <p14:creationId xmlns:p14="http://schemas.microsoft.com/office/powerpoint/2010/main" val="386852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B1A6E2-54BC-9922-ABB0-D82DC37742D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84ABD64-E7C0-A6ED-9C3E-917AA652093B}"/>
              </a:ext>
            </a:extLst>
          </p:cNvPr>
          <p:cNvSpPr>
            <a:spLocks noGrp="1"/>
          </p:cNvSpPr>
          <p:nvPr>
            <p:ph idx="1"/>
          </p:nvPr>
        </p:nvSpPr>
        <p:spPr/>
        <p:txBody>
          <a:bodyPr>
            <a:normAutofit/>
          </a:bodyPr>
          <a:lstStyle/>
          <a:p>
            <a:r>
              <a:rPr lang="en-US" altLang="zh-CN" dirty="0"/>
              <a:t>2.</a:t>
            </a:r>
            <a:r>
              <a:rPr lang="zh-CN" altLang="en-US" dirty="0"/>
              <a:t>霍桑实验的结论</a:t>
            </a:r>
          </a:p>
          <a:p>
            <a:r>
              <a:rPr lang="zh-CN" altLang="en-US" dirty="0"/>
              <a:t>研究小组在霍桑工厂进行的实验花费了九年时间，获得大量第一手资料。梅奥等人对其进行总结后，提出了与当时流行的科学管理理论不同的一些新观点，形成人际关系理论。</a:t>
            </a:r>
          </a:p>
          <a:p>
            <a:r>
              <a:rPr lang="en-US" altLang="zh-CN" dirty="0"/>
              <a:t>1</a:t>
            </a:r>
            <a:r>
              <a:rPr lang="zh-CN" altLang="en-US" dirty="0"/>
              <a:t>）职工是“社会人”。</a:t>
            </a:r>
            <a:endParaRPr lang="en-US" altLang="zh-CN" dirty="0"/>
          </a:p>
          <a:p>
            <a:r>
              <a:rPr lang="en-US" altLang="zh-CN" dirty="0"/>
              <a:t>2</a:t>
            </a:r>
            <a:r>
              <a:rPr lang="zh-CN" altLang="en-US" dirty="0"/>
              <a:t>）企业中存在非正式组织。</a:t>
            </a:r>
            <a:endParaRPr lang="en-US" altLang="zh-CN" dirty="0"/>
          </a:p>
          <a:p>
            <a:r>
              <a:rPr lang="en-US" altLang="zh-CN" dirty="0"/>
              <a:t>3</a:t>
            </a:r>
            <a:r>
              <a:rPr lang="zh-CN" altLang="en-US" dirty="0"/>
              <a:t>）新型的领导能力在于提高职工的满足度。</a:t>
            </a:r>
          </a:p>
        </p:txBody>
      </p:sp>
    </p:spTree>
    <p:extLst>
      <p:ext uri="{BB962C8B-B14F-4D97-AF65-F5344CB8AC3E}">
        <p14:creationId xmlns:p14="http://schemas.microsoft.com/office/powerpoint/2010/main" val="1202721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C22139-4251-733D-E23F-52208E685502}"/>
              </a:ext>
            </a:extLst>
          </p:cNvPr>
          <p:cNvSpPr>
            <a:spLocks noGrp="1"/>
          </p:cNvSpPr>
          <p:nvPr>
            <p:ph type="title"/>
          </p:nvPr>
        </p:nvSpPr>
        <p:spPr/>
        <p:txBody>
          <a:bodyPr>
            <a:normAutofit/>
          </a:bodyPr>
          <a:lstStyle/>
          <a:p>
            <a:r>
              <a:rPr lang="zh-CN" altLang="en-US" dirty="0"/>
              <a:t>一、中国古代管理思想  </a:t>
            </a:r>
          </a:p>
        </p:txBody>
      </p:sp>
      <p:sp>
        <p:nvSpPr>
          <p:cNvPr id="3" name="内容占位符 2">
            <a:extLst>
              <a:ext uri="{FF2B5EF4-FFF2-40B4-BE49-F238E27FC236}">
                <a16:creationId xmlns:a16="http://schemas.microsoft.com/office/drawing/2014/main" id="{46A6FE42-2A76-B510-5FD0-CDD4C0C8B7CA}"/>
              </a:ext>
            </a:extLst>
          </p:cNvPr>
          <p:cNvSpPr>
            <a:spLocks noGrp="1"/>
          </p:cNvSpPr>
          <p:nvPr>
            <p:ph idx="1"/>
          </p:nvPr>
        </p:nvSpPr>
        <p:spPr/>
        <p:txBody>
          <a:bodyPr/>
          <a:lstStyle/>
          <a:p>
            <a:pPr marL="0" indent="457200">
              <a:buNone/>
            </a:pPr>
            <a:r>
              <a:rPr lang="zh-CN" altLang="en-US" dirty="0"/>
              <a:t>在中国悠久的历史长河中，涌现出很多思想家，他们编著书籍、阐述治国理念，为后人留下了许多宝贵的文化遗产。中国古代治国思想中最具代表性的流派是儒家、道家、法家，它们在国家管理中始终发挥主导作用，在不同历史阶段被管理者选择或者融合使用。除此之外，其他诸子百家及某些特殊历史阶段所涌现的杰出思想家的管理理念也极为丰富。虽然这些管理思想和经验并未被总结成为理论，但对今天的管理实践依然有很强的指导意义，受到世界各国管理界的推崇。</a:t>
            </a:r>
          </a:p>
        </p:txBody>
      </p:sp>
    </p:spTree>
    <p:extLst>
      <p:ext uri="{BB962C8B-B14F-4D97-AF65-F5344CB8AC3E}">
        <p14:creationId xmlns:p14="http://schemas.microsoft.com/office/powerpoint/2010/main" val="28261397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1926FE-29CE-2D62-F101-715DAEF60665}"/>
              </a:ext>
            </a:extLst>
          </p:cNvPr>
          <p:cNvSpPr>
            <a:spLocks noGrp="1"/>
          </p:cNvSpPr>
          <p:nvPr>
            <p:ph type="title"/>
          </p:nvPr>
        </p:nvSpPr>
        <p:spPr/>
        <p:txBody>
          <a:bodyPr>
            <a:normAutofit/>
          </a:bodyPr>
          <a:lstStyle/>
          <a:p>
            <a:r>
              <a:rPr lang="zh-CN" altLang="en-US" dirty="0"/>
              <a:t>（二）其他行为科学理论</a:t>
            </a:r>
          </a:p>
        </p:txBody>
      </p:sp>
      <p:graphicFrame>
        <p:nvGraphicFramePr>
          <p:cNvPr id="4" name="内容占位符 3">
            <a:extLst>
              <a:ext uri="{FF2B5EF4-FFF2-40B4-BE49-F238E27FC236}">
                <a16:creationId xmlns:a16="http://schemas.microsoft.com/office/drawing/2014/main" id="{126B97D5-8686-9593-7645-5336C23D5610}"/>
              </a:ext>
            </a:extLst>
          </p:cNvPr>
          <p:cNvGraphicFramePr>
            <a:graphicFrameLocks noGrp="1"/>
          </p:cNvGraphicFramePr>
          <p:nvPr>
            <p:ph idx="1"/>
            <p:extLst>
              <p:ext uri="{D42A27DB-BD31-4B8C-83A1-F6EECF244321}">
                <p14:modId xmlns:p14="http://schemas.microsoft.com/office/powerpoint/2010/main" val="2352191093"/>
              </p:ext>
            </p:extLst>
          </p:nvPr>
        </p:nvGraphicFramePr>
        <p:xfrm>
          <a:off x="838201" y="1619250"/>
          <a:ext cx="10515599" cy="5238750"/>
        </p:xfrm>
        <a:graphic>
          <a:graphicData uri="http://schemas.openxmlformats.org/drawingml/2006/table">
            <a:tbl>
              <a:tblPr firstRow="1" firstCol="1" bandRow="1">
                <a:tableStyleId>{5C22544A-7EE6-4342-B048-85BDC9FD1C3A}</a:tableStyleId>
              </a:tblPr>
              <a:tblGrid>
                <a:gridCol w="1971041">
                  <a:extLst>
                    <a:ext uri="{9D8B030D-6E8A-4147-A177-3AD203B41FA5}">
                      <a16:colId xmlns:a16="http://schemas.microsoft.com/office/drawing/2014/main" val="4213841773"/>
                    </a:ext>
                  </a:extLst>
                </a:gridCol>
                <a:gridCol w="2334828">
                  <a:extLst>
                    <a:ext uri="{9D8B030D-6E8A-4147-A177-3AD203B41FA5}">
                      <a16:colId xmlns:a16="http://schemas.microsoft.com/office/drawing/2014/main" val="3128938823"/>
                    </a:ext>
                  </a:extLst>
                </a:gridCol>
                <a:gridCol w="6209730">
                  <a:extLst>
                    <a:ext uri="{9D8B030D-6E8A-4147-A177-3AD203B41FA5}">
                      <a16:colId xmlns:a16="http://schemas.microsoft.com/office/drawing/2014/main" val="2128727457"/>
                    </a:ext>
                  </a:extLst>
                </a:gridCol>
              </a:tblGrid>
              <a:tr h="0">
                <a:tc>
                  <a:txBody>
                    <a:bodyPr/>
                    <a:lstStyle/>
                    <a:p>
                      <a:pPr algn="ctr">
                        <a:lnSpc>
                          <a:spcPct val="150000"/>
                        </a:lnSpc>
                      </a:pPr>
                      <a:r>
                        <a:rPr lang="zh-CN" sz="1600">
                          <a:effectLst/>
                        </a:rPr>
                        <a:t>理论</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lnSpc>
                          <a:spcPct val="150000"/>
                        </a:lnSpc>
                      </a:pPr>
                      <a:r>
                        <a:rPr lang="zh-CN" sz="1600">
                          <a:effectLst/>
                        </a:rPr>
                        <a:t>代表人物</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lnSpc>
                          <a:spcPct val="150000"/>
                        </a:lnSpc>
                      </a:pPr>
                      <a:r>
                        <a:rPr lang="zh-CN" sz="1600">
                          <a:effectLst/>
                        </a:rPr>
                        <a:t>理论简介</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12883343"/>
                  </a:ext>
                </a:extLst>
              </a:tr>
              <a:tr h="0">
                <a:tc>
                  <a:txBody>
                    <a:bodyPr/>
                    <a:lstStyle/>
                    <a:p>
                      <a:pPr algn="just">
                        <a:lnSpc>
                          <a:spcPct val="150000"/>
                        </a:lnSpc>
                      </a:pPr>
                      <a:r>
                        <a:rPr lang="zh-CN" sz="1600">
                          <a:effectLst/>
                        </a:rPr>
                        <a:t>马斯洛需要层次理论</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亚布拉罕·马斯洛</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马斯洛把人的各种需要分为五个层级：①生理需要，②安全需要，③社交需要，④尊重需要，⑤自我实现需要。这五个层级的需要互相作用并逐级产生，有时也会产生需求的跳跃。</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5492897"/>
                  </a:ext>
                </a:extLst>
              </a:tr>
              <a:tr h="0">
                <a:tc>
                  <a:txBody>
                    <a:bodyPr/>
                    <a:lstStyle/>
                    <a:p>
                      <a:pPr algn="just">
                        <a:lnSpc>
                          <a:spcPct val="150000"/>
                        </a:lnSpc>
                      </a:pPr>
                      <a:r>
                        <a:rPr lang="zh-CN" sz="1600">
                          <a:effectLst/>
                        </a:rPr>
                        <a:t>双因素理论</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赫茨伯格</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赫茨伯格把企业中的有关因素分为激励因素和保健因素。与需要层次理论相比，双因素理论使管理者在进行激励时的目标更加明确，也更有针对性。</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7291137"/>
                  </a:ext>
                </a:extLst>
              </a:tr>
              <a:tr h="0">
                <a:tc>
                  <a:txBody>
                    <a:bodyPr/>
                    <a:lstStyle/>
                    <a:p>
                      <a:pPr algn="just">
                        <a:lnSpc>
                          <a:spcPct val="150000"/>
                        </a:lnSpc>
                      </a:pPr>
                      <a:r>
                        <a:rPr lang="en-US" sz="1600">
                          <a:effectLst/>
                        </a:rPr>
                        <a:t>X</a:t>
                      </a:r>
                      <a:r>
                        <a:rPr lang="zh-CN" sz="1600">
                          <a:effectLst/>
                        </a:rPr>
                        <a:t>理论和</a:t>
                      </a:r>
                      <a:r>
                        <a:rPr lang="en-US" sz="1600">
                          <a:effectLst/>
                        </a:rPr>
                        <a:t>Y</a:t>
                      </a:r>
                      <a:r>
                        <a:rPr lang="zh-CN" sz="1600">
                          <a:effectLst/>
                        </a:rPr>
                        <a:t>理论</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道格拉斯·麦格雷戈</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麦格雷戈</a:t>
                      </a:r>
                      <a:r>
                        <a:rPr lang="en-US" sz="1600">
                          <a:effectLst/>
                        </a:rPr>
                        <a:t>1957</a:t>
                      </a:r>
                      <a:r>
                        <a:rPr lang="zh-CN" sz="1600">
                          <a:effectLst/>
                        </a:rPr>
                        <a:t>年从人性的角度提出</a:t>
                      </a:r>
                      <a:r>
                        <a:rPr lang="en-US" sz="1600">
                          <a:effectLst/>
                        </a:rPr>
                        <a:t>X</a:t>
                      </a:r>
                      <a:r>
                        <a:rPr lang="zh-CN" sz="1600">
                          <a:effectLst/>
                        </a:rPr>
                        <a:t>理论和</a:t>
                      </a:r>
                      <a:r>
                        <a:rPr lang="en-US" sz="1600">
                          <a:effectLst/>
                        </a:rPr>
                        <a:t>Y</a:t>
                      </a:r>
                      <a:r>
                        <a:rPr lang="zh-CN" sz="1600">
                          <a:effectLst/>
                        </a:rPr>
                        <a:t>理论两种人性假设，并提出分别以</a:t>
                      </a:r>
                      <a:r>
                        <a:rPr lang="en-US" sz="1600">
                          <a:effectLst/>
                        </a:rPr>
                        <a:t>X</a:t>
                      </a:r>
                      <a:r>
                        <a:rPr lang="zh-CN" sz="1600">
                          <a:effectLst/>
                        </a:rPr>
                        <a:t>理论和</a:t>
                      </a:r>
                      <a:r>
                        <a:rPr lang="en-US" sz="1600">
                          <a:effectLst/>
                        </a:rPr>
                        <a:t>Y</a:t>
                      </a:r>
                      <a:r>
                        <a:rPr lang="zh-CN" sz="1600">
                          <a:effectLst/>
                        </a:rPr>
                        <a:t>理论为指导思想的管理工作要点。</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62344914"/>
                  </a:ext>
                </a:extLst>
              </a:tr>
              <a:tr h="0">
                <a:tc>
                  <a:txBody>
                    <a:bodyPr/>
                    <a:lstStyle/>
                    <a:p>
                      <a:pPr algn="just">
                        <a:lnSpc>
                          <a:spcPct val="150000"/>
                        </a:lnSpc>
                      </a:pPr>
                      <a:r>
                        <a:rPr lang="zh-CN" sz="1600">
                          <a:effectLst/>
                        </a:rPr>
                        <a:t>期望理论</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弗鲁姆</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弗鲁姆认为人们在工作中的积极性或努力程度</a:t>
                      </a:r>
                      <a:r>
                        <a:rPr lang="en-US" sz="1600">
                          <a:effectLst/>
                        </a:rPr>
                        <a:t>(</a:t>
                      </a:r>
                      <a:r>
                        <a:rPr lang="zh-CN" sz="1600">
                          <a:effectLst/>
                        </a:rPr>
                        <a:t>激发的力量</a:t>
                      </a:r>
                      <a:r>
                        <a:rPr lang="en-US" sz="1600">
                          <a:effectLst/>
                        </a:rPr>
                        <a:t>)</a:t>
                      </a:r>
                      <a:r>
                        <a:rPr lang="zh-CN" sz="1600">
                          <a:effectLst/>
                        </a:rPr>
                        <a:t>是效价和期望值的乘积：</a:t>
                      </a:r>
                      <a:r>
                        <a:rPr lang="en-US" sz="1600">
                          <a:effectLst/>
                        </a:rPr>
                        <a:t>M=V*E </a:t>
                      </a:r>
                      <a:endParaRPr lang="zh-CN" sz="2000">
                        <a:effectLst/>
                      </a:endParaRPr>
                    </a:p>
                    <a:p>
                      <a:pPr algn="just">
                        <a:lnSpc>
                          <a:spcPct val="150000"/>
                        </a:lnSpc>
                      </a:pPr>
                      <a:r>
                        <a:rPr lang="en-US" sz="1600">
                          <a:effectLst/>
                        </a:rPr>
                        <a:t>M</a:t>
                      </a:r>
                      <a:r>
                        <a:rPr lang="zh-CN" sz="1600">
                          <a:effectLst/>
                        </a:rPr>
                        <a:t>表示激发的力量，</a:t>
                      </a:r>
                      <a:r>
                        <a:rPr lang="en-US" sz="1600">
                          <a:effectLst/>
                        </a:rPr>
                        <a:t>V</a:t>
                      </a:r>
                      <a:r>
                        <a:rPr lang="zh-CN" sz="1600">
                          <a:effectLst/>
                        </a:rPr>
                        <a:t>表示效价，</a:t>
                      </a:r>
                      <a:r>
                        <a:rPr lang="en-US" sz="1600">
                          <a:effectLst/>
                        </a:rPr>
                        <a:t>E</a:t>
                      </a:r>
                      <a:r>
                        <a:rPr lang="zh-CN" sz="1600">
                          <a:effectLst/>
                        </a:rPr>
                        <a:t>表示期望值。</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74325042"/>
                  </a:ext>
                </a:extLst>
              </a:tr>
              <a:tr h="0">
                <a:tc>
                  <a:txBody>
                    <a:bodyPr/>
                    <a:lstStyle/>
                    <a:p>
                      <a:pPr algn="just">
                        <a:lnSpc>
                          <a:spcPct val="150000"/>
                        </a:lnSpc>
                      </a:pPr>
                      <a:r>
                        <a:rPr lang="zh-CN" sz="1600">
                          <a:effectLst/>
                        </a:rPr>
                        <a:t>成就需要理论</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a:effectLst/>
                        </a:rPr>
                        <a:t>麦克利兰</a:t>
                      </a:r>
                      <a:endParaRPr lang="zh-CN" sz="200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lnSpc>
                          <a:spcPct val="150000"/>
                        </a:lnSpc>
                      </a:pPr>
                      <a:r>
                        <a:rPr lang="zh-CN" sz="1600" dirty="0">
                          <a:effectLst/>
                        </a:rPr>
                        <a:t>麦克利兰</a:t>
                      </a:r>
                      <a:r>
                        <a:rPr lang="en-US" sz="1600" dirty="0">
                          <a:effectLst/>
                        </a:rPr>
                        <a:t>1966</a:t>
                      </a:r>
                      <a:r>
                        <a:rPr lang="zh-CN" sz="1600" dirty="0">
                          <a:effectLst/>
                        </a:rPr>
                        <a:t>年在《促使取得成就的事物》一书中提出了成就需要理论。他认为人有三类基本激励需要：对权力的需要、对社交的需要以及对成就的需要。</a:t>
                      </a:r>
                      <a:endParaRPr lang="zh-CN" sz="2000" dirty="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73866802"/>
                  </a:ext>
                </a:extLst>
              </a:tr>
            </a:tbl>
          </a:graphicData>
        </a:graphic>
      </p:graphicFrame>
    </p:spTree>
    <p:extLst>
      <p:ext uri="{BB962C8B-B14F-4D97-AF65-F5344CB8AC3E}">
        <p14:creationId xmlns:p14="http://schemas.microsoft.com/office/powerpoint/2010/main" val="485911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8F3792-A345-65B1-C8B6-859C16262799}"/>
              </a:ext>
            </a:extLst>
          </p:cNvPr>
          <p:cNvSpPr>
            <a:spLocks noGrp="1"/>
          </p:cNvSpPr>
          <p:nvPr>
            <p:ph type="title"/>
          </p:nvPr>
        </p:nvSpPr>
        <p:spPr/>
        <p:txBody>
          <a:bodyPr>
            <a:normAutofit/>
          </a:bodyPr>
          <a:lstStyle/>
          <a:p>
            <a:r>
              <a:rPr lang="zh-CN" altLang="en-US" dirty="0"/>
              <a:t>三、管理理论丛林</a:t>
            </a:r>
          </a:p>
        </p:txBody>
      </p:sp>
      <p:sp>
        <p:nvSpPr>
          <p:cNvPr id="3" name="内容占位符 2">
            <a:extLst>
              <a:ext uri="{FF2B5EF4-FFF2-40B4-BE49-F238E27FC236}">
                <a16:creationId xmlns:a16="http://schemas.microsoft.com/office/drawing/2014/main" id="{5706D86F-6F4A-B4B3-FE13-6DD37B79B903}"/>
              </a:ext>
            </a:extLst>
          </p:cNvPr>
          <p:cNvSpPr>
            <a:spLocks noGrp="1"/>
          </p:cNvSpPr>
          <p:nvPr>
            <p:ph idx="1"/>
          </p:nvPr>
        </p:nvSpPr>
        <p:spPr/>
        <p:txBody>
          <a:bodyPr/>
          <a:lstStyle/>
          <a:p>
            <a:r>
              <a:rPr lang="zh-CN" altLang="en-US" dirty="0"/>
              <a:t>（一）管理科学学派</a:t>
            </a:r>
            <a:endParaRPr lang="en-US" altLang="zh-CN" dirty="0"/>
          </a:p>
          <a:p>
            <a:r>
              <a:rPr lang="zh-CN" altLang="en-US" dirty="0"/>
              <a:t>（二）社会系统学派</a:t>
            </a:r>
            <a:endParaRPr lang="en-US" altLang="zh-CN" dirty="0"/>
          </a:p>
          <a:p>
            <a:r>
              <a:rPr lang="zh-CN" altLang="en-US" dirty="0"/>
              <a:t>（三）决策理论学派</a:t>
            </a:r>
            <a:endParaRPr lang="en-US" altLang="zh-CN" dirty="0"/>
          </a:p>
          <a:p>
            <a:r>
              <a:rPr lang="zh-CN" altLang="en-US" dirty="0"/>
              <a:t>（四）系统管理理论学派</a:t>
            </a:r>
            <a:endParaRPr lang="en-US" altLang="zh-CN" dirty="0"/>
          </a:p>
          <a:p>
            <a:r>
              <a:rPr lang="zh-CN" altLang="en-US" dirty="0"/>
              <a:t>（五）经验主义学派</a:t>
            </a:r>
            <a:endParaRPr lang="en-US" altLang="zh-CN" dirty="0"/>
          </a:p>
          <a:p>
            <a:r>
              <a:rPr lang="zh-CN" altLang="en-US" dirty="0"/>
              <a:t>（六）权变理论学派</a:t>
            </a:r>
          </a:p>
          <a:p>
            <a:endParaRPr lang="zh-CN" altLang="en-US" dirty="0"/>
          </a:p>
        </p:txBody>
      </p:sp>
    </p:spTree>
    <p:extLst>
      <p:ext uri="{BB962C8B-B14F-4D97-AF65-F5344CB8AC3E}">
        <p14:creationId xmlns:p14="http://schemas.microsoft.com/office/powerpoint/2010/main" val="3528937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D22024-BEF1-9776-BF48-A07FAF3BA71A}"/>
              </a:ext>
            </a:extLst>
          </p:cNvPr>
          <p:cNvSpPr>
            <a:spLocks noGrp="1"/>
          </p:cNvSpPr>
          <p:nvPr>
            <p:ph type="title"/>
          </p:nvPr>
        </p:nvSpPr>
        <p:spPr/>
        <p:txBody>
          <a:bodyPr/>
          <a:lstStyle/>
          <a:p>
            <a:r>
              <a:rPr lang="zh-CN" altLang="en-US" dirty="0"/>
              <a:t>四、当代管理理论</a:t>
            </a:r>
          </a:p>
        </p:txBody>
      </p:sp>
      <p:sp>
        <p:nvSpPr>
          <p:cNvPr id="3" name="内容占位符 2">
            <a:extLst>
              <a:ext uri="{FF2B5EF4-FFF2-40B4-BE49-F238E27FC236}">
                <a16:creationId xmlns:a16="http://schemas.microsoft.com/office/drawing/2014/main" id="{C27027E3-15AE-D763-44AE-7790F5A1305C}"/>
              </a:ext>
            </a:extLst>
          </p:cNvPr>
          <p:cNvSpPr>
            <a:spLocks noGrp="1"/>
          </p:cNvSpPr>
          <p:nvPr>
            <p:ph idx="1"/>
          </p:nvPr>
        </p:nvSpPr>
        <p:spPr/>
        <p:txBody>
          <a:bodyPr>
            <a:normAutofit/>
          </a:bodyPr>
          <a:lstStyle/>
          <a:p>
            <a:r>
              <a:rPr lang="zh-CN" altLang="en-US" dirty="0"/>
              <a:t>（一）企业文化理论</a:t>
            </a:r>
          </a:p>
          <a:p>
            <a:r>
              <a:rPr lang="zh-CN" altLang="en-US" dirty="0"/>
              <a:t>（二）竞争战略理论</a:t>
            </a:r>
          </a:p>
          <a:p>
            <a:r>
              <a:rPr lang="zh-CN" altLang="en-US" dirty="0"/>
              <a:t>（三）学习型组织</a:t>
            </a:r>
          </a:p>
          <a:p>
            <a:r>
              <a:rPr lang="zh-CN" altLang="en-US" dirty="0"/>
              <a:t>（四）精益思想</a:t>
            </a:r>
          </a:p>
          <a:p>
            <a:r>
              <a:rPr lang="zh-CN" altLang="en-US" dirty="0"/>
              <a:t>（五）核心能力理论</a:t>
            </a:r>
          </a:p>
          <a:p>
            <a:r>
              <a:rPr lang="zh-CN" altLang="en-US" dirty="0"/>
              <a:t>（六）企业再造理论</a:t>
            </a:r>
          </a:p>
        </p:txBody>
      </p:sp>
    </p:spTree>
    <p:extLst>
      <p:ext uri="{BB962C8B-B14F-4D97-AF65-F5344CB8AC3E}">
        <p14:creationId xmlns:p14="http://schemas.microsoft.com/office/powerpoint/2010/main" val="140324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9D0BE-2412-66D4-BFD3-EE001F6F39DA}"/>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A576EDB3-0EAA-620D-9267-B4AC85D62BF3}"/>
              </a:ext>
            </a:extLst>
          </p:cNvPr>
          <p:cNvSpPr>
            <a:spLocks noGrp="1"/>
          </p:cNvSpPr>
          <p:nvPr>
            <p:ph idx="1"/>
          </p:nvPr>
        </p:nvSpPr>
        <p:spPr/>
        <p:txBody>
          <a:bodyPr>
            <a:normAutofit fontScale="85000" lnSpcReduction="20000"/>
          </a:bodyPr>
          <a:lstStyle/>
          <a:p>
            <a:r>
              <a:rPr lang="zh-CN" altLang="en-US" dirty="0"/>
              <a:t>（一）儒家管理思想</a:t>
            </a:r>
          </a:p>
          <a:p>
            <a:r>
              <a:rPr lang="zh-CN" altLang="en-US" dirty="0"/>
              <a:t>儒家认为人性本善，提出了仁政、德治、礼制的基本管理方法，以“齐家治国平天下”为终极目标。儒家管理思想主要包括以下内容：</a:t>
            </a:r>
          </a:p>
          <a:p>
            <a:r>
              <a:rPr lang="en-US" altLang="zh-CN" dirty="0"/>
              <a:t>1.</a:t>
            </a:r>
            <a:r>
              <a:rPr lang="zh-CN" altLang="en-US" dirty="0"/>
              <a:t>仁政。“仁”是孔子思想的核心，孟子把孔子以个人修养为主的“仁”推广到政治领域，把仁爱同治国结合起来，提出“仁政”的概念，将其发展为治国安邦的管理学说。</a:t>
            </a:r>
          </a:p>
          <a:p>
            <a:r>
              <a:rPr lang="en-US" altLang="zh-CN" dirty="0"/>
              <a:t>2.</a:t>
            </a:r>
            <a:r>
              <a:rPr lang="zh-CN" altLang="en-US" dirty="0"/>
              <a:t>德治。儒家认为管理者应该带头遵守社会道德规范，引导被领导者效仿，最终实现管理的目标。</a:t>
            </a:r>
            <a:r>
              <a:rPr lang="en-US" altLang="zh-CN" dirty="0"/>
              <a:t>《</a:t>
            </a:r>
            <a:r>
              <a:rPr lang="zh-CN" altLang="en-US" dirty="0"/>
              <a:t>论语</a:t>
            </a:r>
            <a:r>
              <a:rPr lang="en-US" altLang="zh-CN" dirty="0"/>
              <a:t>·</a:t>
            </a:r>
            <a:r>
              <a:rPr lang="zh-CN" altLang="en-US" dirty="0"/>
              <a:t>子路</a:t>
            </a:r>
            <a:r>
              <a:rPr lang="en-US" altLang="zh-CN" dirty="0"/>
              <a:t>》</a:t>
            </a:r>
            <a:r>
              <a:rPr lang="zh-CN" altLang="en-US" dirty="0"/>
              <a:t>中记载：“其身正，不令而行；其身不正，虽令不从。”儒家认为在人的素质中，最重要的是“德”，其次是“才”，真正的管理者应该是德才兼备的。</a:t>
            </a:r>
            <a:endParaRPr lang="en-US" altLang="zh-CN" dirty="0"/>
          </a:p>
          <a:p>
            <a:r>
              <a:rPr lang="en-US" altLang="zh-CN" dirty="0"/>
              <a:t>3.</a:t>
            </a:r>
            <a:r>
              <a:rPr lang="zh-CN" altLang="en-US" dirty="0"/>
              <a:t>礼制。儒家认为，礼制代表宗法制度，是规范人们行为的一种手段，也是推行仁政德治的必要方式。礼是治国的根本，也是德治的重要基础，礼的最终目的是为了构建和谐有序的社会秩序。</a:t>
            </a:r>
          </a:p>
          <a:p>
            <a:endParaRPr lang="zh-CN" altLang="en-US" dirty="0"/>
          </a:p>
        </p:txBody>
      </p:sp>
    </p:spTree>
    <p:extLst>
      <p:ext uri="{BB962C8B-B14F-4D97-AF65-F5344CB8AC3E}">
        <p14:creationId xmlns:p14="http://schemas.microsoft.com/office/powerpoint/2010/main" val="2143940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DBD758-4F5F-2F52-1010-5CBFD38386A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C44D3609-420D-5CCD-A5BC-481A28F5AB48}"/>
              </a:ext>
            </a:extLst>
          </p:cNvPr>
          <p:cNvSpPr>
            <a:spLocks noGrp="1"/>
          </p:cNvSpPr>
          <p:nvPr>
            <p:ph idx="1"/>
          </p:nvPr>
        </p:nvSpPr>
        <p:spPr/>
        <p:txBody>
          <a:bodyPr>
            <a:normAutofit/>
          </a:bodyPr>
          <a:lstStyle/>
          <a:p>
            <a:r>
              <a:rPr lang="zh-CN" altLang="en-US" dirty="0"/>
              <a:t>（二）法家管理思想</a:t>
            </a:r>
          </a:p>
          <a:p>
            <a:r>
              <a:rPr lang="zh-CN" altLang="en-US" dirty="0"/>
              <a:t>法家思想建立在人性本恶的假设之上，提出法制、刑治的管理方法，达到崇君权和富国强兵的管理目标。法家管理思想主要有以下几个特点：</a:t>
            </a:r>
          </a:p>
          <a:p>
            <a:r>
              <a:rPr lang="en-US" altLang="zh-CN" dirty="0"/>
              <a:t>1.</a:t>
            </a:r>
            <a:r>
              <a:rPr lang="zh-CN" altLang="en-US" dirty="0"/>
              <a:t>重视“法”治。法家认为应该设立管理制度，并且根据现实适时调整。</a:t>
            </a:r>
            <a:endParaRPr lang="en-US" altLang="zh-CN" dirty="0"/>
          </a:p>
          <a:p>
            <a:r>
              <a:rPr lang="en-US" altLang="zh-CN" dirty="0"/>
              <a:t>2.</a:t>
            </a:r>
            <a:r>
              <a:rPr lang="zh-CN" altLang="en-US" dirty="0"/>
              <a:t>崇尚君权。法家十分注重君主的权威，竭力维护国家最高统治者的地位，为刑法制度的推行提供有力保障。</a:t>
            </a:r>
          </a:p>
          <a:p>
            <a:r>
              <a:rPr lang="en-US" altLang="zh-CN" dirty="0"/>
              <a:t>3.</a:t>
            </a:r>
            <a:r>
              <a:rPr lang="zh-CN" altLang="en-US" dirty="0"/>
              <a:t>实施刑制。法家认为，想要推行法制，必须辅以刑法手段。</a:t>
            </a:r>
          </a:p>
        </p:txBody>
      </p:sp>
    </p:spTree>
    <p:extLst>
      <p:ext uri="{BB962C8B-B14F-4D97-AF65-F5344CB8AC3E}">
        <p14:creationId xmlns:p14="http://schemas.microsoft.com/office/powerpoint/2010/main" val="278083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BF06D1-A06F-509E-F52B-B0ABAF95346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F90EE2C-3E0D-0554-39C6-B50111EEBE4C}"/>
              </a:ext>
            </a:extLst>
          </p:cNvPr>
          <p:cNvSpPr>
            <a:spLocks noGrp="1"/>
          </p:cNvSpPr>
          <p:nvPr>
            <p:ph idx="1"/>
          </p:nvPr>
        </p:nvSpPr>
        <p:spPr/>
        <p:txBody>
          <a:bodyPr>
            <a:normAutofit fontScale="85000" lnSpcReduction="10000"/>
          </a:bodyPr>
          <a:lstStyle/>
          <a:p>
            <a:r>
              <a:rPr lang="zh-CN" altLang="en-US" dirty="0"/>
              <a:t>（三）道家管理思想</a:t>
            </a:r>
          </a:p>
          <a:p>
            <a:r>
              <a:rPr lang="en-US" altLang="zh-CN" dirty="0"/>
              <a:t>2000</a:t>
            </a:r>
            <a:r>
              <a:rPr lang="zh-CN" altLang="en-US" dirty="0"/>
              <a:t>多年前老子创立道家理论，后经庄子等学者的不断丰富与发展，形成体系完整的道家学说。道家学说的具体内容涉及到养生、处世、治国等很多方面。</a:t>
            </a:r>
          </a:p>
          <a:p>
            <a:r>
              <a:rPr lang="zh-CN" altLang="en-US" dirty="0"/>
              <a:t>在管理思想上，道家与其他学派大相径庭。道家思想建立在人性自然的假设上，主张“齐物”、“逍遥”，对万物秉承“无所恃”的态度，道家以“道”为核心，认为大道无为、道法自然，提出了无为而治的管理方法，以及道生法、以雌守雄、刚柔并济等政治、经济、治国、军事策略，最终要实现的管理目标是至德之世。</a:t>
            </a:r>
          </a:p>
          <a:p>
            <a:r>
              <a:rPr lang="zh-CN" altLang="en-US" dirty="0"/>
              <a:t>“无为”是“道”最根本的特征，也是道家管理智慧的突出特色。老子认为，如果能够做到无为，即“不妄为”，任何事情都可以有所作为，即所谓的“无为无不为”。“上无为而下有为”是指领导者与被领导者各有各的工作，领导者不能越俎代庖。</a:t>
            </a:r>
          </a:p>
          <a:p>
            <a:endParaRPr lang="zh-CN" altLang="en-US" dirty="0"/>
          </a:p>
        </p:txBody>
      </p:sp>
    </p:spTree>
    <p:extLst>
      <p:ext uri="{BB962C8B-B14F-4D97-AF65-F5344CB8AC3E}">
        <p14:creationId xmlns:p14="http://schemas.microsoft.com/office/powerpoint/2010/main" val="2066315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30B901-CAD5-4377-0F35-E2FBB52AF98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C7C6FDB-0451-9C21-5913-2D617B34DAF7}"/>
              </a:ext>
            </a:extLst>
          </p:cNvPr>
          <p:cNvSpPr>
            <a:spLocks noGrp="1"/>
          </p:cNvSpPr>
          <p:nvPr>
            <p:ph idx="1"/>
          </p:nvPr>
        </p:nvSpPr>
        <p:spPr/>
        <p:txBody>
          <a:bodyPr>
            <a:normAutofit fontScale="92500" lnSpcReduction="10000"/>
          </a:bodyPr>
          <a:lstStyle/>
          <a:p>
            <a:r>
              <a:rPr lang="zh-CN" altLang="en-US" dirty="0"/>
              <a:t>（四）兵家管理思想</a:t>
            </a:r>
          </a:p>
          <a:p>
            <a:r>
              <a:rPr lang="en-US" altLang="zh-CN" dirty="0"/>
              <a:t>1.</a:t>
            </a:r>
            <a:r>
              <a:rPr lang="zh-CN" altLang="en-US" dirty="0"/>
              <a:t>以“令文齐武”为核心的治军思想。</a:t>
            </a:r>
          </a:p>
          <a:p>
            <a:r>
              <a:rPr lang="zh-CN" altLang="en-US" dirty="0"/>
              <a:t>在</a:t>
            </a:r>
            <a:r>
              <a:rPr lang="en-US" altLang="zh-CN" dirty="0"/>
              <a:t>《</a:t>
            </a:r>
            <a:r>
              <a:rPr lang="zh-CN" altLang="en-US" dirty="0"/>
              <a:t>行军篇</a:t>
            </a:r>
            <a:r>
              <a:rPr lang="en-US" altLang="zh-CN" dirty="0"/>
              <a:t>》</a:t>
            </a:r>
            <a:r>
              <a:rPr lang="zh-CN" altLang="en-US" dirty="0"/>
              <a:t>中，孙子指出：“故令之以文，齐之以武，是谓必取”。通过道德信念的熏陶</a:t>
            </a:r>
            <a:r>
              <a:rPr lang="en-US" altLang="zh-CN" dirty="0"/>
              <a:t>(“</a:t>
            </a:r>
            <a:r>
              <a:rPr lang="zh-CN" altLang="en-US" dirty="0"/>
              <a:t>文”</a:t>
            </a:r>
            <a:r>
              <a:rPr lang="en-US" altLang="zh-CN" dirty="0"/>
              <a:t>) </a:t>
            </a:r>
            <a:r>
              <a:rPr lang="zh-CN" altLang="en-US" dirty="0"/>
              <a:t>，可以取得下属的拥戴</a:t>
            </a:r>
            <a:r>
              <a:rPr lang="en-US" altLang="zh-CN" dirty="0"/>
              <a:t>,</a:t>
            </a:r>
            <a:r>
              <a:rPr lang="zh-CN" altLang="en-US" dirty="0"/>
              <a:t>通过军纪法规的约束</a:t>
            </a:r>
            <a:r>
              <a:rPr lang="en-US" altLang="zh-CN" dirty="0"/>
              <a:t>(“</a:t>
            </a:r>
            <a:r>
              <a:rPr lang="zh-CN" altLang="en-US" dirty="0"/>
              <a:t>武”</a:t>
            </a:r>
            <a:r>
              <a:rPr lang="en-US" altLang="zh-CN" dirty="0"/>
              <a:t>)</a:t>
            </a:r>
            <a:r>
              <a:rPr lang="zh-CN" altLang="en-US" dirty="0"/>
              <a:t>，可以获得下属的敬畏。</a:t>
            </a:r>
            <a:endParaRPr lang="en-US" altLang="zh-CN" dirty="0"/>
          </a:p>
          <a:p>
            <a:r>
              <a:rPr lang="en-US" altLang="zh-CN" dirty="0"/>
              <a:t>2.</a:t>
            </a:r>
            <a:r>
              <a:rPr lang="zh-CN" altLang="en-US" dirty="0"/>
              <a:t>以“五德”为准的将帅选拔观</a:t>
            </a:r>
          </a:p>
          <a:p>
            <a:r>
              <a:rPr lang="zh-CN" altLang="en-US" dirty="0"/>
              <a:t>孙子认为将帅在战争中有十分重要的作用，因此他提出选将用将的五条标准：“智、信、仁、勇、严”。在孙子看来，优秀的将领必须同时具备足智多谋、赏罚有信、关爱士兵、勇敢果断与军纪严明五个素质。</a:t>
            </a:r>
          </a:p>
          <a:p>
            <a:endParaRPr lang="zh-CN" altLang="en-US" dirty="0"/>
          </a:p>
          <a:p>
            <a:endParaRPr lang="zh-CN" altLang="en-US" dirty="0"/>
          </a:p>
        </p:txBody>
      </p:sp>
    </p:spTree>
    <p:extLst>
      <p:ext uri="{BB962C8B-B14F-4D97-AF65-F5344CB8AC3E}">
        <p14:creationId xmlns:p14="http://schemas.microsoft.com/office/powerpoint/2010/main" val="942859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0BF234-09C0-EAFD-4641-E0E66ABD9331}"/>
              </a:ext>
            </a:extLst>
          </p:cNvPr>
          <p:cNvSpPr>
            <a:spLocks noGrp="1"/>
          </p:cNvSpPr>
          <p:nvPr>
            <p:ph type="title"/>
          </p:nvPr>
        </p:nvSpPr>
        <p:spPr/>
        <p:txBody>
          <a:bodyPr>
            <a:normAutofit/>
          </a:bodyPr>
          <a:lstStyle/>
          <a:p>
            <a:r>
              <a:rPr lang="zh-CN" altLang="en-US" dirty="0"/>
              <a:t>二、西方早期管理思想</a:t>
            </a:r>
          </a:p>
        </p:txBody>
      </p:sp>
      <p:sp>
        <p:nvSpPr>
          <p:cNvPr id="3" name="内容占位符 2">
            <a:extLst>
              <a:ext uri="{FF2B5EF4-FFF2-40B4-BE49-F238E27FC236}">
                <a16:creationId xmlns:a16="http://schemas.microsoft.com/office/drawing/2014/main" id="{26F590B0-64E9-87F8-A4A5-22066EDF0D27}"/>
              </a:ext>
            </a:extLst>
          </p:cNvPr>
          <p:cNvSpPr>
            <a:spLocks noGrp="1"/>
          </p:cNvSpPr>
          <p:nvPr>
            <p:ph idx="1"/>
          </p:nvPr>
        </p:nvSpPr>
        <p:spPr/>
        <p:txBody>
          <a:bodyPr>
            <a:normAutofit fontScale="70000" lnSpcReduction="20000"/>
          </a:bodyPr>
          <a:lstStyle/>
          <a:p>
            <a:r>
              <a:rPr lang="zh-CN" altLang="en-US" dirty="0"/>
              <a:t>西方早期管理思想主要体现在组织的运行和经济活动中，管理对象主要是国家、军队、部落、教会和家庭，也有对小规模经济活动的管理。</a:t>
            </a:r>
          </a:p>
          <a:p>
            <a:r>
              <a:rPr lang="zh-CN" altLang="en-US" dirty="0"/>
              <a:t>（一）苏美尔人的管理思想</a:t>
            </a:r>
          </a:p>
          <a:p>
            <a:r>
              <a:rPr lang="zh-CN" altLang="en-US" dirty="0"/>
              <a:t>为了管理财物，苏美尔人开始在泥板上用文字记载账目和文件，开创了西方文明。苏美尔人还将法律确立为国家管理的工具。</a:t>
            </a:r>
          </a:p>
          <a:p>
            <a:r>
              <a:rPr lang="zh-CN" altLang="en-US" dirty="0"/>
              <a:t>（二）古埃及人的管理思想</a:t>
            </a:r>
          </a:p>
          <a:p>
            <a:r>
              <a:rPr lang="zh-CN" altLang="en-US" dirty="0"/>
              <a:t>古埃及人建立了以法老为最高统治者的中央集权专制政权。法老制定了土地制度、税收制度和档案制度，把权利和财富都集中在自己手上。</a:t>
            </a:r>
            <a:r>
              <a:rPr lang="en-US" altLang="zh-CN" dirty="0"/>
              <a:t>《</a:t>
            </a:r>
            <a:r>
              <a:rPr lang="zh-CN" altLang="en-US" dirty="0"/>
              <a:t>普塔</a:t>
            </a:r>
            <a:r>
              <a:rPr lang="en-US" altLang="zh-CN" dirty="0"/>
              <a:t>——</a:t>
            </a:r>
            <a:r>
              <a:rPr lang="zh-CN" altLang="en-US" dirty="0"/>
              <a:t>霍特普教会书</a:t>
            </a:r>
            <a:r>
              <a:rPr lang="en-US" altLang="zh-CN" dirty="0"/>
              <a:t>》</a:t>
            </a:r>
            <a:r>
              <a:rPr lang="zh-CN" altLang="en-US" dirty="0"/>
              <a:t>记述了萌芽状态的管理咨询制度、例外原则和授权等管理思想。</a:t>
            </a:r>
          </a:p>
          <a:p>
            <a:r>
              <a:rPr lang="zh-CN" altLang="en-US" dirty="0"/>
              <a:t>（三）古巴比伦人的管理思想</a:t>
            </a:r>
          </a:p>
          <a:p>
            <a:r>
              <a:rPr lang="zh-CN" altLang="en-US" dirty="0"/>
              <a:t>商业贸易的发展促进了古巴比伦用以明确责权利关系的法律的产生，进而形成了基于法制的管理思想。在经济管理中则产生了控制与激励以及计件工资思想。古巴比伦人的</a:t>
            </a:r>
            <a:r>
              <a:rPr lang="en-US" altLang="zh-CN" dirty="0"/>
              <a:t>《</a:t>
            </a:r>
            <a:r>
              <a:rPr lang="zh-CN" altLang="en-US" dirty="0"/>
              <a:t>汉谟拉比法典</a:t>
            </a:r>
            <a:r>
              <a:rPr lang="en-US" altLang="zh-CN" dirty="0"/>
              <a:t>》</a:t>
            </a:r>
            <a:r>
              <a:rPr lang="zh-CN" altLang="en-US" dirty="0"/>
              <a:t>涉及社会和商业管理的诸多方面，对各种职业、各个层面人员的责、权、利关系进行了明确的规定。</a:t>
            </a:r>
          </a:p>
          <a:p>
            <a:endParaRPr lang="zh-CN" altLang="en-US" dirty="0"/>
          </a:p>
        </p:txBody>
      </p:sp>
    </p:spTree>
    <p:extLst>
      <p:ext uri="{BB962C8B-B14F-4D97-AF65-F5344CB8AC3E}">
        <p14:creationId xmlns:p14="http://schemas.microsoft.com/office/powerpoint/2010/main" val="3637978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4D707A-1B0F-14C3-02DD-E8C449F545C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CC477A72-B8C3-1805-648A-8CEDF74777A3}"/>
              </a:ext>
            </a:extLst>
          </p:cNvPr>
          <p:cNvSpPr>
            <a:spLocks noGrp="1"/>
          </p:cNvSpPr>
          <p:nvPr>
            <p:ph idx="1"/>
          </p:nvPr>
        </p:nvSpPr>
        <p:spPr/>
        <p:txBody>
          <a:bodyPr>
            <a:normAutofit fontScale="70000" lnSpcReduction="20000"/>
          </a:bodyPr>
          <a:lstStyle/>
          <a:p>
            <a:r>
              <a:rPr lang="zh-CN" altLang="en-US" dirty="0"/>
              <a:t>（四）希伯来人的管理思想</a:t>
            </a:r>
          </a:p>
          <a:p>
            <a:r>
              <a:rPr lang="en-US" altLang="zh-CN" dirty="0"/>
              <a:t>《</a:t>
            </a:r>
            <a:r>
              <a:rPr lang="zh-CN" altLang="en-US" dirty="0"/>
              <a:t>旧约全书</a:t>
            </a:r>
            <a:r>
              <a:rPr lang="en-US" altLang="zh-CN" dirty="0"/>
              <a:t>》</a:t>
            </a:r>
            <a:r>
              <a:rPr lang="zh-CN" altLang="en-US" dirty="0"/>
              <a:t>。希伯来人注重依法管理，提出管理跨度、组织层次、例外原则等管理思想。</a:t>
            </a:r>
          </a:p>
          <a:p>
            <a:r>
              <a:rPr lang="zh-CN" altLang="en-US" dirty="0"/>
              <a:t>（五）古希腊人的管理思想</a:t>
            </a:r>
          </a:p>
          <a:p>
            <a:r>
              <a:rPr lang="zh-CN" altLang="en-US" dirty="0"/>
              <a:t>斯巴达人将权力制衡思想渗透在政治和军事管理实践中，公民组织是国家与军队管理的主体，国家管理系统设立长老会议、公民大会、检察官院，国王权力受到长老会议的限制。</a:t>
            </a:r>
          </a:p>
          <a:p>
            <a:r>
              <a:rPr lang="zh-CN" altLang="en-US" dirty="0"/>
              <a:t>雅典人实行贵族寡头专政，建立了元老院和公民大会，实行政权分立体制。</a:t>
            </a:r>
          </a:p>
          <a:p>
            <a:r>
              <a:rPr lang="zh-CN" altLang="en-US" dirty="0"/>
              <a:t>古希腊哲学家苏格拉底认为，管理既具有普遍性又具有特殊性，管理技能在公共事务和私人事务之间是相通的，主张专家治国论。</a:t>
            </a:r>
          </a:p>
          <a:p>
            <a:r>
              <a:rPr lang="zh-CN" altLang="en-US" dirty="0"/>
              <a:t>色诺芬在</a:t>
            </a:r>
            <a:r>
              <a:rPr lang="en-US" altLang="zh-CN" dirty="0"/>
              <a:t>《</a:t>
            </a:r>
            <a:r>
              <a:rPr lang="zh-CN" altLang="en-US" dirty="0"/>
              <a:t>家庭管理</a:t>
            </a:r>
            <a:r>
              <a:rPr lang="en-US" altLang="zh-CN" dirty="0"/>
              <a:t>》</a:t>
            </a:r>
            <a:r>
              <a:rPr lang="zh-CN" altLang="en-US" dirty="0"/>
              <a:t>中论述了将经济纳入管理、管理评价标准、以人为中心、社会分工等重要论点。</a:t>
            </a:r>
          </a:p>
          <a:p>
            <a:r>
              <a:rPr lang="zh-CN" altLang="en-US" dirty="0"/>
              <a:t>柏拉图在</a:t>
            </a:r>
            <a:r>
              <a:rPr lang="en-US" altLang="zh-CN" dirty="0"/>
              <a:t>《</a:t>
            </a:r>
            <a:r>
              <a:rPr lang="zh-CN" altLang="en-US" dirty="0"/>
              <a:t>理想国</a:t>
            </a:r>
            <a:r>
              <a:rPr lang="en-US" altLang="zh-CN" dirty="0"/>
              <a:t>》</a:t>
            </a:r>
            <a:r>
              <a:rPr lang="zh-CN" altLang="en-US" dirty="0"/>
              <a:t>中提出经济科学中的专业化或劳动分工原理。</a:t>
            </a:r>
          </a:p>
          <a:p>
            <a:r>
              <a:rPr lang="zh-CN" altLang="en-US" dirty="0"/>
              <a:t>亚里斯多德在</a:t>
            </a:r>
            <a:r>
              <a:rPr lang="en-US" altLang="zh-CN" dirty="0"/>
              <a:t>《</a:t>
            </a:r>
            <a:r>
              <a:rPr lang="zh-CN" altLang="en-US" dirty="0"/>
              <a:t>政治学</a:t>
            </a:r>
            <a:r>
              <a:rPr lang="en-US" altLang="zh-CN" dirty="0"/>
              <a:t>》</a:t>
            </a:r>
            <a:r>
              <a:rPr lang="zh-CN" altLang="en-US" dirty="0"/>
              <a:t>中提出天赋人性的思想，发展了色诺芬的思想，认为家庭管理与国家管理具有同一性，描绘了以奴隶制为基础的“理想城邦”的轮廓。</a:t>
            </a:r>
          </a:p>
        </p:txBody>
      </p:sp>
    </p:spTree>
    <p:extLst>
      <p:ext uri="{BB962C8B-B14F-4D97-AF65-F5344CB8AC3E}">
        <p14:creationId xmlns:p14="http://schemas.microsoft.com/office/powerpoint/2010/main" val="85269509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4326</Words>
  <Application>Microsoft Office PowerPoint</Application>
  <PresentationFormat>宽屏</PresentationFormat>
  <Paragraphs>174</Paragraphs>
  <Slides>32</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等线</vt:lpstr>
      <vt:lpstr>宋体</vt:lpstr>
      <vt:lpstr>微软雅黑</vt:lpstr>
      <vt:lpstr>Arial</vt:lpstr>
      <vt:lpstr>Office 主题​​</vt:lpstr>
      <vt:lpstr>第二章 管理理论的发展历程</vt:lpstr>
      <vt:lpstr>第一节 早期管理思想的发展</vt:lpstr>
      <vt:lpstr>一、中国古代管理思想  </vt:lpstr>
      <vt:lpstr>PowerPoint 演示文稿</vt:lpstr>
      <vt:lpstr>PowerPoint 演示文稿</vt:lpstr>
      <vt:lpstr>PowerPoint 演示文稿</vt:lpstr>
      <vt:lpstr>PowerPoint 演示文稿</vt:lpstr>
      <vt:lpstr>二、西方早期管理思想</vt:lpstr>
      <vt:lpstr>PowerPoint 演示文稿</vt:lpstr>
      <vt:lpstr>PowerPoint 演示文稿</vt:lpstr>
      <vt:lpstr>PowerPoint 演示文稿</vt:lpstr>
      <vt:lpstr>三、早期管理理论萌芽</vt:lpstr>
      <vt:lpstr>PowerPoint 演示文稿</vt:lpstr>
      <vt:lpstr>PowerPoint 演示文稿</vt:lpstr>
      <vt:lpstr>第二节 管理理论的发展</vt:lpstr>
      <vt:lpstr>一、古典管理理论</vt:lpstr>
      <vt:lpstr>PowerPoint 演示文稿</vt:lpstr>
      <vt:lpstr>PowerPoint 演示文稿</vt:lpstr>
      <vt:lpstr>（二）一般管理理论</vt:lpstr>
      <vt:lpstr>PowerPoint 演示文稿</vt:lpstr>
      <vt:lpstr>PowerPoint 演示文稿</vt:lpstr>
      <vt:lpstr>（三）组织管理理论</vt:lpstr>
      <vt:lpstr>PowerPoint 演示文稿</vt:lpstr>
      <vt:lpstr>二、行为科学理论</vt:lpstr>
      <vt:lpstr>PowerPoint 演示文稿</vt:lpstr>
      <vt:lpstr>PowerPoint 演示文稿</vt:lpstr>
      <vt:lpstr>PowerPoint 演示文稿</vt:lpstr>
      <vt:lpstr>PowerPoint 演示文稿</vt:lpstr>
      <vt:lpstr>PowerPoint 演示文稿</vt:lpstr>
      <vt:lpstr>（二）其他行为科学理论</vt:lpstr>
      <vt:lpstr>三、管理理论丛林</vt:lpstr>
      <vt:lpstr>四、当代管理理论</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511324064@qq.com</dc:creator>
  <cp:lastModifiedBy>511324064@qq.com</cp:lastModifiedBy>
  <cp:revision>6</cp:revision>
  <dcterms:created xsi:type="dcterms:W3CDTF">2022-11-18T11:13:36Z</dcterms:created>
  <dcterms:modified xsi:type="dcterms:W3CDTF">2022-11-18T12:22:35Z</dcterms:modified>
</cp:coreProperties>
</file>