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075E2A-B055-322F-2BF4-E31BF44D62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63780"/>
          </a:xfrm>
        </p:spPr>
        <p:txBody>
          <a:bodyPr anchor="b"/>
          <a:lstStyle>
            <a:lvl1pPr algn="ctr">
              <a:defRPr sz="60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84A18-C92A-0B89-4D71-0EA24A3E1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71908"/>
            <a:ext cx="9144000" cy="1385891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grpSp>
        <p:nvGrpSpPr>
          <p:cNvPr id="7" name="组合 18">
            <a:extLst>
              <a:ext uri="{FF2B5EF4-FFF2-40B4-BE49-F238E27FC236}">
                <a16:creationId xmlns:a16="http://schemas.microsoft.com/office/drawing/2014/main" id="{FFBF0F8A-EBD3-97C7-BA89-0F8B4C4229E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524000" y="3602038"/>
            <a:ext cx="9144000" cy="53975"/>
            <a:chOff x="0" y="0"/>
            <a:chExt cx="7128792" cy="108012"/>
          </a:xfrm>
        </p:grpSpPr>
        <p:sp>
          <p:nvSpPr>
            <p:cNvPr id="8" name="矩形 19">
              <a:extLst>
                <a:ext uri="{FF2B5EF4-FFF2-40B4-BE49-F238E27FC236}">
                  <a16:creationId xmlns:a16="http://schemas.microsoft.com/office/drawing/2014/main" id="{5ADB9F65-E1D6-60A1-B48F-2236CF0AF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20">
              <a:extLst>
                <a:ext uri="{FF2B5EF4-FFF2-40B4-BE49-F238E27FC236}">
                  <a16:creationId xmlns:a16="http://schemas.microsoft.com/office/drawing/2014/main" id="{80983337-1373-6FE0-7EFA-9F98DC45E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132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21">
              <a:extLst>
                <a:ext uri="{FF2B5EF4-FFF2-40B4-BE49-F238E27FC236}">
                  <a16:creationId xmlns:a16="http://schemas.microsoft.com/office/drawing/2014/main" id="{F5A2717B-72BA-8ECC-6CBE-2F6C19FC5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264" y="0"/>
              <a:ext cx="1188132" cy="108012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22">
              <a:extLst>
                <a:ext uri="{FF2B5EF4-FFF2-40B4-BE49-F238E27FC236}">
                  <a16:creationId xmlns:a16="http://schemas.microsoft.com/office/drawing/2014/main" id="{5916AFC1-AA13-3FB0-D901-6E6A6E4CA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396" y="0"/>
              <a:ext cx="1188132" cy="108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23">
              <a:extLst>
                <a:ext uri="{FF2B5EF4-FFF2-40B4-BE49-F238E27FC236}">
                  <a16:creationId xmlns:a16="http://schemas.microsoft.com/office/drawing/2014/main" id="{310A1B2E-4180-C7F7-59E1-F15B24095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528" y="0"/>
              <a:ext cx="1188132" cy="108012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24">
              <a:extLst>
                <a:ext uri="{FF2B5EF4-FFF2-40B4-BE49-F238E27FC236}">
                  <a16:creationId xmlns:a16="http://schemas.microsoft.com/office/drawing/2014/main" id="{AED6BAD6-7931-C033-A139-65A7AFD98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0660" y="0"/>
              <a:ext cx="1188132" cy="108012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27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58DE62-3A97-1387-AB10-8C73E3823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361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40CBBF-FA34-EF65-C301-1AB7FDAF6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6710"/>
            <a:ext cx="10515600" cy="4540253"/>
          </a:xfrm>
        </p:spPr>
        <p:txBody>
          <a:bodyPr>
            <a:normAutofit/>
          </a:bodyPr>
          <a:lstStyle>
            <a:lvl1pPr marL="0" indent="5400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0" indent="540000">
              <a:lnSpc>
                <a:spcPct val="150000"/>
              </a:lnSpc>
              <a:spcBef>
                <a:spcPts val="0"/>
              </a:spcBef>
              <a:buNone/>
              <a:defRPr sz="2400"/>
            </a:lvl2pPr>
            <a:lvl3pPr marL="0" indent="540000">
              <a:lnSpc>
                <a:spcPct val="150000"/>
              </a:lnSpc>
              <a:spcBef>
                <a:spcPts val="0"/>
              </a:spcBef>
              <a:buNone/>
              <a:defRPr sz="2400"/>
            </a:lvl3pPr>
            <a:lvl4pPr marL="0" indent="540000">
              <a:lnSpc>
                <a:spcPct val="150000"/>
              </a:lnSpc>
              <a:spcBef>
                <a:spcPts val="0"/>
              </a:spcBef>
              <a:buNone/>
              <a:defRPr sz="2400"/>
            </a:lvl4pPr>
            <a:lvl5pPr marL="0" indent="540000">
              <a:lnSpc>
                <a:spcPct val="150000"/>
              </a:lnSpc>
              <a:spcBef>
                <a:spcPts val="0"/>
              </a:spcBef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grpSp>
        <p:nvGrpSpPr>
          <p:cNvPr id="12" name="组合 18">
            <a:extLst>
              <a:ext uri="{FF2B5EF4-FFF2-40B4-BE49-F238E27FC236}">
                <a16:creationId xmlns:a16="http://schemas.microsoft.com/office/drawing/2014/main" id="{24861C11-A6F1-D6A4-C86F-A3D64A0551B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624013" y="1455736"/>
            <a:ext cx="9144000" cy="53975"/>
            <a:chOff x="0" y="0"/>
            <a:chExt cx="7128792" cy="108012"/>
          </a:xfrm>
        </p:grpSpPr>
        <p:sp>
          <p:nvSpPr>
            <p:cNvPr id="13" name="矩形 19">
              <a:extLst>
                <a:ext uri="{FF2B5EF4-FFF2-40B4-BE49-F238E27FC236}">
                  <a16:creationId xmlns:a16="http://schemas.microsoft.com/office/drawing/2014/main" id="{80079581-D636-E3DB-B72E-9621D46F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20">
              <a:extLst>
                <a:ext uri="{FF2B5EF4-FFF2-40B4-BE49-F238E27FC236}">
                  <a16:creationId xmlns:a16="http://schemas.microsoft.com/office/drawing/2014/main" id="{4651EEBF-4CEE-3C2B-3C81-E234EE89F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132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21">
              <a:extLst>
                <a:ext uri="{FF2B5EF4-FFF2-40B4-BE49-F238E27FC236}">
                  <a16:creationId xmlns:a16="http://schemas.microsoft.com/office/drawing/2014/main" id="{B155CB75-0F68-7461-BD0A-F3E6737B3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264" y="0"/>
              <a:ext cx="1188132" cy="108012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22">
              <a:extLst>
                <a:ext uri="{FF2B5EF4-FFF2-40B4-BE49-F238E27FC236}">
                  <a16:creationId xmlns:a16="http://schemas.microsoft.com/office/drawing/2014/main" id="{3BA0A3A7-C254-5468-C2C1-41A36F34B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396" y="0"/>
              <a:ext cx="1188132" cy="108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矩形 23">
              <a:extLst>
                <a:ext uri="{FF2B5EF4-FFF2-40B4-BE49-F238E27FC236}">
                  <a16:creationId xmlns:a16="http://schemas.microsoft.com/office/drawing/2014/main" id="{A81CD676-3ED1-88B9-FED6-288846C30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528" y="0"/>
              <a:ext cx="1188132" cy="108012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矩形 24">
              <a:extLst>
                <a:ext uri="{FF2B5EF4-FFF2-40B4-BE49-F238E27FC236}">
                  <a16:creationId xmlns:a16="http://schemas.microsoft.com/office/drawing/2014/main" id="{29886A61-B0CA-C74D-C02A-BEF25496A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0660" y="0"/>
              <a:ext cx="1188132" cy="108012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50000"/>
                </a:lnSpc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306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A85CC1C-058B-314A-2FDA-8A35D3065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7225"/>
            <a:ext cx="10515600" cy="5519738"/>
          </a:xfrm>
        </p:spPr>
        <p:txBody>
          <a:bodyPr/>
          <a:lstStyle>
            <a:lvl1pPr marL="0" indent="540000">
              <a:lnSpc>
                <a:spcPct val="150000"/>
              </a:lnSpc>
              <a:spcBef>
                <a:spcPts val="0"/>
              </a:spcBef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540000">
              <a:lnSpc>
                <a:spcPct val="150000"/>
              </a:lnSpc>
              <a:spcBef>
                <a:spcPts val="0"/>
              </a:spcBef>
              <a:buNone/>
              <a:defRPr/>
            </a:lvl2pPr>
            <a:lvl3pPr marL="914400" indent="540000">
              <a:lnSpc>
                <a:spcPct val="150000"/>
              </a:lnSpc>
              <a:spcBef>
                <a:spcPts val="0"/>
              </a:spcBef>
              <a:buNone/>
              <a:defRPr/>
            </a:lvl3pPr>
            <a:lvl4pPr marL="1371600" indent="540000">
              <a:lnSpc>
                <a:spcPct val="150000"/>
              </a:lnSpc>
              <a:spcBef>
                <a:spcPts val="0"/>
              </a:spcBef>
              <a:buNone/>
              <a:defRPr/>
            </a:lvl4pPr>
            <a:lvl5pPr marL="1828800" indent="540000">
              <a:lnSpc>
                <a:spcPct val="150000"/>
              </a:lnSpc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08579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5934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531F628-0317-B5E5-DB24-84AB5CFEF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7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CAC9E9-9A29-41B8-8B86-9AA13A53E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73224"/>
            <a:ext cx="10515600" cy="4503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8106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5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E7E824-4409-D052-8437-EBC7D3D79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/>
              <a:t>第八章 领导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3DD26A-5F5F-1717-3BB3-881E6971BA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课前案例：小败局：天才</a:t>
            </a:r>
            <a:r>
              <a:rPr lang="en-US" altLang="zh-CN" dirty="0"/>
              <a:t>AI</a:t>
            </a:r>
            <a:r>
              <a:rPr lang="zh-CN" altLang="en-US" dirty="0"/>
              <a:t>公司跌入谷底之后</a:t>
            </a:r>
          </a:p>
        </p:txBody>
      </p:sp>
    </p:spTree>
    <p:extLst>
      <p:ext uri="{BB962C8B-B14F-4D97-AF65-F5344CB8AC3E}">
        <p14:creationId xmlns:p14="http://schemas.microsoft.com/office/powerpoint/2010/main" val="4183509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4583DF-2F4F-F61D-129B-1B5CB872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三、领导的作用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922264-01BE-A14A-7DB8-3BF709631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（一）指导作用，使个人认知与组织认知保持一致。</a:t>
            </a:r>
          </a:p>
          <a:p>
            <a:r>
              <a:rPr lang="zh-CN" altLang="en-US" dirty="0"/>
              <a:t>（二）协调作用，使个人目标与组织目标保持一致。</a:t>
            </a:r>
          </a:p>
          <a:p>
            <a:r>
              <a:rPr lang="zh-CN" altLang="en-US" dirty="0"/>
              <a:t>（三）激励作用，激发员工积极性。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83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D8530D4-0DA6-3A0F-6D83-758C921667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第二节 领导理论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F3EEFE8F-5CE2-8C15-6699-2B969C1009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04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B4364C-07AB-42E7-5416-ADC3ACC55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一、领导特质理论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542FBE-DD13-C4E2-4B3A-40A69709E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领导特质理论是整个领导研究领域的开端，理论认为，成功的领导基于领导身上的个体特征，所以，探讨领导者不同于其他人的特质，以及这些特质对领导力有效性的影响是非常有价值的。</a:t>
            </a:r>
            <a:r>
              <a:rPr lang="en-US" altLang="zh-CN" dirty="0"/>
              <a:t>20</a:t>
            </a:r>
            <a:r>
              <a:rPr lang="zh-CN" altLang="en-US" dirty="0"/>
              <a:t>世纪初，研究者运用心理学方法，分析归纳了大量领导者的人格画像，寻找他们身上能与非领导者区分开来的，与众不同的特质，学者们希望通过这些研究，来寻找或培养各个领域合适的领导者。</a:t>
            </a:r>
          </a:p>
        </p:txBody>
      </p:sp>
    </p:spTree>
    <p:extLst>
      <p:ext uri="{BB962C8B-B14F-4D97-AF65-F5344CB8AC3E}">
        <p14:creationId xmlns:p14="http://schemas.microsoft.com/office/powerpoint/2010/main" val="3193696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9FF726-2134-9643-D2F4-A98AC1BDC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E2DE91-815E-F941-76B5-B0382B3F9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斯托格迪尔（</a:t>
            </a:r>
            <a:r>
              <a:rPr lang="en-US" altLang="zh-CN" dirty="0" err="1"/>
              <a:t>R.M.Stogdill</a:t>
            </a:r>
            <a:r>
              <a:rPr lang="zh-CN" altLang="en-US" dirty="0"/>
              <a:t>）在考察了</a:t>
            </a:r>
            <a:r>
              <a:rPr lang="en-US" altLang="zh-CN" dirty="0"/>
              <a:t>124</a:t>
            </a:r>
            <a:r>
              <a:rPr lang="zh-CN" altLang="en-US" dirty="0"/>
              <a:t>项研究之后，把领导者特质分成精力、外貌、身高、年龄、体重等五种身体特征；社会经济地位、学历等两种社会性特征；知识广博、判断分析能力、说话流利、果断性四种智力特征；适应性、进取心、热心、自信、独立性等十六种个性特征；责任感、事业心、毅力、首创性、坚持、对人的关心等六种与工作有关的特征；能力、合作、声誉、人际关系、与人共事的技巧等九种社交特征。</a:t>
            </a:r>
          </a:p>
        </p:txBody>
      </p:sp>
    </p:spTree>
    <p:extLst>
      <p:ext uri="{BB962C8B-B14F-4D97-AF65-F5344CB8AC3E}">
        <p14:creationId xmlns:p14="http://schemas.microsoft.com/office/powerpoint/2010/main" val="3987402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7FFE8-8331-2BFE-F3A1-9B8CEC24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07085A-9633-C079-DD03-0339AF836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美国普林斯顿大学教授鲍莫尔</a:t>
            </a:r>
            <a:r>
              <a:rPr lang="en-US" altLang="zh-CN" dirty="0"/>
              <a:t>(w</a:t>
            </a:r>
            <a:r>
              <a:rPr lang="zh-CN" altLang="en-US" dirty="0"/>
              <a:t>．</a:t>
            </a:r>
            <a:r>
              <a:rPr lang="en-US" altLang="zh-CN" dirty="0"/>
              <a:t>J</a:t>
            </a:r>
            <a:r>
              <a:rPr lang="zh-CN" altLang="en-US" dirty="0"/>
              <a:t>．</a:t>
            </a:r>
            <a:r>
              <a:rPr lang="en-US" altLang="zh-CN" dirty="0"/>
              <a:t>Baumol)</a:t>
            </a:r>
            <a:r>
              <a:rPr lang="zh-CN" altLang="en-US" dirty="0"/>
              <a:t>提出了企业领导人的十大条件论：合作精神、决策才能、组织能力、精于授权、善于应变、勇于负责、敢于创新、敢担风险、尊重他人、品德高尚。</a:t>
            </a:r>
            <a:endParaRPr lang="en-US" altLang="zh-CN" dirty="0"/>
          </a:p>
          <a:p>
            <a:r>
              <a:rPr lang="zh-CN" altLang="en-US" dirty="0"/>
              <a:t>柯克帕特里克（</a:t>
            </a:r>
            <a:r>
              <a:rPr lang="en-US" altLang="zh-CN" dirty="0"/>
              <a:t>D</a:t>
            </a:r>
            <a:r>
              <a:rPr lang="zh-CN" altLang="en-US" dirty="0"/>
              <a:t>．</a:t>
            </a:r>
            <a:r>
              <a:rPr lang="en-US" altLang="zh-CN" dirty="0"/>
              <a:t>L </a:t>
            </a:r>
            <a:r>
              <a:rPr lang="en-US" altLang="zh-CN" dirty="0" err="1"/>
              <a:t>Kirkpatriek</a:t>
            </a:r>
            <a:r>
              <a:rPr lang="zh-CN" altLang="en-US" dirty="0"/>
              <a:t>）和洛克（</a:t>
            </a:r>
            <a:r>
              <a:rPr lang="en-US" altLang="zh-CN" dirty="0"/>
              <a:t>Edwin </a:t>
            </a:r>
            <a:r>
              <a:rPr lang="en-US" altLang="zh-CN" dirty="0" err="1"/>
              <a:t>A.Locke</a:t>
            </a:r>
            <a:r>
              <a:rPr lang="zh-CN" altLang="en-US" dirty="0"/>
              <a:t>）基于对领导力过程的关注，提出与领导力有关的六项特质。</a:t>
            </a:r>
          </a:p>
        </p:txBody>
      </p:sp>
    </p:spTree>
    <p:extLst>
      <p:ext uri="{BB962C8B-B14F-4D97-AF65-F5344CB8AC3E}">
        <p14:creationId xmlns:p14="http://schemas.microsoft.com/office/powerpoint/2010/main" val="2251023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DB4125-EB48-045C-92B5-5F9824494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二、领导行为理论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5363FC-C156-B05F-4719-01708C7AC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领导行为理论主要研究领导者在领导过程中不同的领导行为，以及这些行为对组织成员的影响，进而找到能提高领导有效性的领导行为和领导风格。该理论注重领导者现实中的行为风格，有更高的实践性，比特质理论更容易模拟。比较有代表性的领导行为理论有三种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1732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A80C0B-06BC-B292-7607-217281CDA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73EF04-4388-CE92-5404-1BAD407E1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（一）勒温</a:t>
            </a:r>
            <a:r>
              <a:rPr lang="en-US" altLang="zh-CN" dirty="0"/>
              <a:t>(K. Lewin)</a:t>
            </a:r>
            <a:r>
              <a:rPr lang="zh-CN" altLang="en-US" dirty="0"/>
              <a:t>的领导作风理论</a:t>
            </a:r>
          </a:p>
          <a:p>
            <a:r>
              <a:rPr lang="en-US" altLang="zh-CN" dirty="0"/>
              <a:t>1.</a:t>
            </a:r>
            <a:r>
              <a:rPr lang="zh-CN" altLang="en-US" dirty="0"/>
              <a:t>专制式作风（权威型）：权力定位于领导者个人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民主式作风（参与合作性）：权力定位于组织中的群体</a:t>
            </a:r>
          </a:p>
          <a:p>
            <a:r>
              <a:rPr lang="en-US" altLang="zh-CN" dirty="0"/>
              <a:t>3.</a:t>
            </a:r>
            <a:r>
              <a:rPr lang="zh-CN" altLang="en-US" dirty="0"/>
              <a:t>放任式作风（放任自流型）：权力定位于组织每一个成员</a:t>
            </a:r>
          </a:p>
          <a:p>
            <a:r>
              <a:rPr lang="zh-CN" altLang="en-US" dirty="0"/>
              <a:t>勒温通过研究认为，民主式管理的效率最高，这种方式能促进团队合作，激发员工的创造力；放任式管理效率最低，只能达到社交目标，达不到工作目标；专制式管理虽然可以达到快速决策的目的，但长久实施会导致员工不满，情绪消极，降低他们的责任感和自主性。</a:t>
            </a:r>
          </a:p>
        </p:txBody>
      </p:sp>
    </p:spTree>
    <p:extLst>
      <p:ext uri="{BB962C8B-B14F-4D97-AF65-F5344CB8AC3E}">
        <p14:creationId xmlns:p14="http://schemas.microsoft.com/office/powerpoint/2010/main" val="4209837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4524C-9FF5-8909-E604-CCFFA84C7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70ADFD-542B-2698-179B-802B613DE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（二）俄亥俄州大学的四分图理论</a:t>
            </a:r>
          </a:p>
          <a:p>
            <a:r>
              <a:rPr lang="en-US" altLang="zh-CN" dirty="0"/>
              <a:t>1945</a:t>
            </a:r>
            <a:r>
              <a:rPr lang="zh-CN" altLang="en-US" dirty="0"/>
              <a:t>年，俄亥俄州大学的研究者们为了开发一套测量领导行为的工具，用多种问卷进行了上万次的测量，对领导效能进行大量的研究后，他们识别到领导行为中两个有代表性的维度：对人的关心和对组织的关心。对人的关心指领导者对团队和下属个人的友善、信任和支持程度，以及与员工关系是否密切；对组织的关心指的是具体的工作任务，必须完成的工作目标，工作方式的安排，需要遵循的规章制度等。研究者们认为，对人的关心和对组织的关心不一定此消彼长，所以采取双层面交叉划分，提出了著名的“领导行为四分图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6051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4FE7A1-63C6-9E90-5175-F7F58964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9D2C5A-F67B-BA06-6C48-82CCDD16F3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领导行为四分图中包含了四种可能的领导行为的组合：低关心组织</a:t>
            </a:r>
            <a:r>
              <a:rPr lang="en-US" altLang="zh-CN" dirty="0"/>
              <a:t>-</a:t>
            </a:r>
            <a:r>
              <a:rPr lang="zh-CN" altLang="en-US" dirty="0"/>
              <a:t>高关心人，高关心组织</a:t>
            </a:r>
            <a:r>
              <a:rPr lang="en-US" altLang="zh-CN" dirty="0"/>
              <a:t>-</a:t>
            </a:r>
            <a:r>
              <a:rPr lang="zh-CN" altLang="en-US" dirty="0"/>
              <a:t>低关心人，高关心组织</a:t>
            </a:r>
            <a:r>
              <a:rPr lang="en-US" altLang="zh-CN" dirty="0"/>
              <a:t>-</a:t>
            </a:r>
            <a:r>
              <a:rPr lang="zh-CN" altLang="en-US" dirty="0"/>
              <a:t>高关心人，低关心组织</a:t>
            </a:r>
            <a:r>
              <a:rPr lang="en-US" altLang="zh-CN" dirty="0"/>
              <a:t>-</a:t>
            </a:r>
            <a:r>
              <a:rPr lang="zh-CN" altLang="en-US" dirty="0"/>
              <a:t>低关心人。</a:t>
            </a:r>
          </a:p>
        </p:txBody>
      </p:sp>
    </p:spTree>
    <p:extLst>
      <p:ext uri="{BB962C8B-B14F-4D97-AF65-F5344CB8AC3E}">
        <p14:creationId xmlns:p14="http://schemas.microsoft.com/office/powerpoint/2010/main" val="1329757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05E95-BAE8-7253-FF3B-3CA745D4C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F0D12E-9544-B5C5-86C0-E25FC31A2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（三）布莱克和穆顿的管理方格理论</a:t>
            </a:r>
            <a:endParaRPr lang="en-US" altLang="zh-CN" dirty="0"/>
          </a:p>
          <a:p>
            <a:r>
              <a:rPr lang="zh-CN" altLang="en-US" dirty="0"/>
              <a:t>在俄亥俄州大学提出领导行为四分图理论之后，美国得克萨斯大学的布莱克和穆顿在此基础上继续发展，提出了领导方格理论。这对当时学界中的“非此即彼”，即要么以工作为主要关注对象，要么以人为主要关注对象提出了纠正：对人和对任务的关心可以进行不同程度的相互结合。布莱克和穆顿把四分图理论中对组织的关心表达为对生产的关心，他们把关心人和关心生产两个维度划九等分，形成八十一个方格，从而形成了领导风格的不同组合方式。</a:t>
            </a:r>
          </a:p>
        </p:txBody>
      </p:sp>
    </p:spTree>
    <p:extLst>
      <p:ext uri="{BB962C8B-B14F-4D97-AF65-F5344CB8AC3E}">
        <p14:creationId xmlns:p14="http://schemas.microsoft.com/office/powerpoint/2010/main" val="169437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5EF6D5E4-2A24-B977-B764-7BE18ED2AA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/>
              <a:t>第一节 领导概述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5A623BF3-3F5B-BFC3-3CEF-0EE827357D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418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A593A6-E47A-734C-B02F-469BE018B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F7ACEB-2E6F-1795-3E19-822518998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放任型管理（坐标</a:t>
            </a:r>
            <a:r>
              <a:rPr lang="en-US" altLang="zh-CN" dirty="0"/>
              <a:t>1.1</a:t>
            </a:r>
            <a:r>
              <a:rPr lang="zh-CN" altLang="en-US" dirty="0"/>
              <a:t>）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维稳型管理（坐标</a:t>
            </a:r>
            <a:r>
              <a:rPr lang="en-US" altLang="zh-CN" dirty="0"/>
              <a:t>5.5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团队型管理（坐标</a:t>
            </a:r>
            <a:r>
              <a:rPr lang="en-US" altLang="zh-CN" dirty="0"/>
              <a:t>9.9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任务型管理（坐标</a:t>
            </a:r>
            <a:r>
              <a:rPr lang="en-US" altLang="zh-CN" dirty="0"/>
              <a:t>9.1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5.</a:t>
            </a:r>
            <a:r>
              <a:rPr lang="zh-CN" altLang="en-US" dirty="0"/>
              <a:t>俱乐部型管理（坐标</a:t>
            </a:r>
            <a:r>
              <a:rPr lang="en-US" altLang="zh-CN" dirty="0"/>
              <a:t>1.9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1302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782BDE-770C-6284-B7D4-9CF562B4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5EF4DF-877B-EC07-55B4-563C19418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布莱克和穆顿认为，对人的关心和对生产关心都达到最高值的团队型管理（坐标</a:t>
            </a:r>
            <a:r>
              <a:rPr lang="en-US" altLang="zh-CN" dirty="0"/>
              <a:t>9.9</a:t>
            </a:r>
            <a:r>
              <a:rPr lang="zh-CN" altLang="en-US" dirty="0"/>
              <a:t>）是最优方式，通过制定合适的管理发展计划，可以让领导者趋近于这种类型，具体做法是，领导者首先按照管理方格，对自己的风格进行评估，再由同部门小组进行讨论，确定领导风格要达到的标准。然后，分析达到标准的有利和不利因素，找到对策，制定目标和计划，并付诸实施。</a:t>
            </a:r>
          </a:p>
        </p:txBody>
      </p:sp>
    </p:spTree>
    <p:extLst>
      <p:ext uri="{BB962C8B-B14F-4D97-AF65-F5344CB8AC3E}">
        <p14:creationId xmlns:p14="http://schemas.microsoft.com/office/powerpoint/2010/main" val="3287049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39246E-741A-0643-806F-4855B93DB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三、领导权变理论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B3AEEE-6B8F-79A0-5A79-F07EAED39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领导权变理论认为，领导行为应该随着被领导者的特点和环境的变化而变化，不能一成不变。领导者特质（用字母</a:t>
            </a:r>
            <a:r>
              <a:rPr lang="en-US" altLang="zh-CN" dirty="0"/>
              <a:t>L</a:t>
            </a:r>
            <a:r>
              <a:rPr lang="zh-CN" altLang="en-US" dirty="0"/>
              <a:t>表示，</a:t>
            </a:r>
            <a:r>
              <a:rPr lang="en-US" altLang="zh-CN" dirty="0"/>
              <a:t>leader</a:t>
            </a:r>
            <a:r>
              <a:rPr lang="zh-CN" altLang="en-US" dirty="0"/>
              <a:t>）、被领导者特质（</a:t>
            </a:r>
            <a:r>
              <a:rPr lang="en-US" altLang="zh-CN" dirty="0"/>
              <a:t>F</a:t>
            </a:r>
            <a:r>
              <a:rPr lang="zh-CN" altLang="en-US" dirty="0"/>
              <a:t>，</a:t>
            </a:r>
            <a:r>
              <a:rPr lang="en-US" altLang="zh-CN" dirty="0"/>
              <a:t>follower</a:t>
            </a:r>
            <a:r>
              <a:rPr lang="zh-CN" altLang="en-US" dirty="0"/>
              <a:t>）与环境（</a:t>
            </a:r>
            <a:r>
              <a:rPr lang="en-US" altLang="zh-CN" dirty="0"/>
              <a:t>S</a:t>
            </a:r>
            <a:r>
              <a:rPr lang="zh-CN" altLang="en-US" dirty="0"/>
              <a:t>，</a:t>
            </a:r>
            <a:r>
              <a:rPr lang="en-US" altLang="zh-CN" dirty="0"/>
              <a:t>situation</a:t>
            </a:r>
            <a:r>
              <a:rPr lang="zh-CN" altLang="en-US" dirty="0"/>
              <a:t>）是影响领导有效性（</a:t>
            </a:r>
            <a:r>
              <a:rPr lang="en-US" altLang="zh-CN" dirty="0"/>
              <a:t>E</a:t>
            </a:r>
            <a:r>
              <a:rPr lang="zh-CN" altLang="en-US" dirty="0"/>
              <a:t>，</a:t>
            </a:r>
            <a:r>
              <a:rPr lang="en-US" altLang="zh-CN" dirty="0"/>
              <a:t>effectiveness</a:t>
            </a:r>
            <a:r>
              <a:rPr lang="zh-CN" altLang="en-US" dirty="0"/>
              <a:t>）的三个变量。用函数表示为</a:t>
            </a:r>
            <a:r>
              <a:rPr lang="en-US" altLang="zh-CN" dirty="0"/>
              <a:t>:</a:t>
            </a:r>
          </a:p>
          <a:p>
            <a:r>
              <a:rPr lang="pt-BR" altLang="zh-CN" dirty="0"/>
              <a:t>E=f(L,F,S)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7406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BAF196-E4ED-D252-A8BC-8FAA6A95B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59DE6B-32DC-C207-1ED0-42CCA2FC9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（一）费德勒权变模型（</a:t>
            </a:r>
            <a:r>
              <a:rPr lang="en-US" altLang="zh-CN" dirty="0"/>
              <a:t>Fiedler contingency model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心理学家费德勒在</a:t>
            </a:r>
            <a:r>
              <a:rPr lang="en-US" altLang="zh-CN" dirty="0"/>
              <a:t>1962</a:t>
            </a:r>
            <a:r>
              <a:rPr lang="zh-CN" altLang="en-US" dirty="0"/>
              <a:t>年提出了“有效领导的权变模式”，即费德勒权变模型。他指出，领导的有效性取决于两点：第一是领导者的个人风格，第二是情境的有利性。</a:t>
            </a:r>
            <a:endParaRPr lang="en-US" altLang="zh-CN" dirty="0"/>
          </a:p>
          <a:p>
            <a:r>
              <a:rPr lang="zh-CN" altLang="en-US" dirty="0"/>
              <a:t>费德勒把领导风格分为两种，一种是任务导向型，一种是人际关系导向型。为了让领导者了解自己的风格，费德勒设计了“最难共事者问卷”（</a:t>
            </a:r>
            <a:r>
              <a:rPr lang="en-US" altLang="zh-CN" dirty="0"/>
              <a:t>least preferred coworker scale</a:t>
            </a:r>
            <a:r>
              <a:rPr lang="zh-CN" altLang="en-US" dirty="0"/>
              <a:t>），该问卷包含</a:t>
            </a:r>
            <a:r>
              <a:rPr lang="en-US" altLang="zh-CN" dirty="0"/>
              <a:t>18</a:t>
            </a:r>
            <a:r>
              <a:rPr lang="zh-CN" altLang="en-US" dirty="0"/>
              <a:t>组对照形容词，领导者们描述自己最不愿意合作的同事，从最差到最好，按照</a:t>
            </a:r>
            <a:r>
              <a:rPr lang="en-US" altLang="zh-CN" dirty="0"/>
              <a:t>1</a:t>
            </a:r>
            <a:r>
              <a:rPr lang="zh-CN" altLang="en-US" dirty="0"/>
              <a:t>至</a:t>
            </a:r>
            <a:r>
              <a:rPr lang="en-US" altLang="zh-CN" dirty="0"/>
              <a:t>8</a:t>
            </a:r>
            <a:r>
              <a:rPr lang="zh-CN" altLang="en-US" dirty="0"/>
              <a:t>分来描述，最后看综合得分。得分较高的领导者，也就是高</a:t>
            </a:r>
            <a:r>
              <a:rPr lang="en-US" altLang="zh-CN" dirty="0"/>
              <a:t>LPC</a:t>
            </a:r>
            <a:r>
              <a:rPr lang="zh-CN" altLang="en-US" dirty="0"/>
              <a:t>型，属于人际关系导向型，而得到较低的领导者，也就是低</a:t>
            </a:r>
            <a:r>
              <a:rPr lang="en-US" altLang="zh-CN" dirty="0"/>
              <a:t>LPC</a:t>
            </a:r>
            <a:r>
              <a:rPr lang="zh-CN" altLang="en-US" dirty="0"/>
              <a:t>型，属于任务导向型领导。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827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03E867-6CE5-CE84-B36E-1DC12319F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D5D853-AF03-EC84-EFFC-EAD7E6764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测出领导风格之后，费德勒权变模型再根据领导者所在的场景，把它分为三个权变维度：</a:t>
            </a:r>
          </a:p>
          <a:p>
            <a:r>
              <a:rPr lang="en-US" altLang="zh-CN" dirty="0"/>
              <a:t>1.</a:t>
            </a:r>
            <a:r>
              <a:rPr lang="zh-CN" altLang="en-US" dirty="0"/>
              <a:t>领导者与下属的关系，即是否互相信任，是否是积极的关系。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任务结构，即工作任务是否内容清晰，要求明确。如果工作任务的要求很模糊，那么员工高质量完成任务的难度也会变大。</a:t>
            </a:r>
          </a:p>
          <a:p>
            <a:r>
              <a:rPr lang="en-US" altLang="zh-CN" dirty="0"/>
              <a:t>3.</a:t>
            </a:r>
            <a:r>
              <a:rPr lang="zh-CN" altLang="en-US" dirty="0"/>
              <a:t>职位权力：领导者本身所处职位权力大小，能掌握资源的多少。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4762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813A89-D064-7309-2D68-2B9EEC6ED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AFFFB7-2DE0-AC6E-5A9A-26F62B980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把领导者风格和情境相匹配，任务导向型（低</a:t>
            </a:r>
            <a:r>
              <a:rPr lang="en-US" altLang="zh-CN" dirty="0"/>
              <a:t>LPC</a:t>
            </a:r>
            <a:r>
              <a:rPr lang="zh-CN" altLang="en-US" dirty="0"/>
              <a:t>型）的领导在情境非常有利，或者非常不利的时候表现最好（图示情境类型的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8</a:t>
            </a:r>
            <a:r>
              <a:rPr lang="zh-CN" altLang="en-US" dirty="0"/>
              <a:t>），这是因为，在有利情境下，员工非常尊敬领导者，领导者的指令能够顺利得到贯彻执行，这时只需要关注任务是否完成即可。而当情境非常不利的时候，此时的组织很有可能处于某种变革或者危机之中，领导者显然没有精力再去顾及人际关系的协调，只能专注于任务。</a:t>
            </a:r>
          </a:p>
          <a:p>
            <a:r>
              <a:rPr lang="zh-CN" altLang="en-US" dirty="0"/>
              <a:t>除去这两种情况，在其他的非极端情况下（图示情境类型的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r>
              <a:rPr lang="zh-CN" altLang="en-US" dirty="0"/>
              <a:t>），费德勒都认为，人际关系导向型的领导者（高</a:t>
            </a:r>
            <a:r>
              <a:rPr lang="en-US" altLang="zh-CN" dirty="0"/>
              <a:t>LPC</a:t>
            </a:r>
            <a:r>
              <a:rPr lang="zh-CN" altLang="en-US" dirty="0"/>
              <a:t>型）效果更好。当领导者注重关系维护之后，整个工作环境会更为和谐，能帮助任务更好的完成。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712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85CAB-32AB-8D5A-D984-FA8F1C4C7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932462-EE89-811E-2296-4E6E643A7E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（二）赫塞（</a:t>
            </a:r>
            <a:r>
              <a:rPr lang="en-US" altLang="zh-CN" dirty="0"/>
              <a:t>Paul Hersey</a:t>
            </a:r>
            <a:r>
              <a:rPr lang="zh-CN" altLang="en-US" dirty="0"/>
              <a:t>）和布兰查德（</a:t>
            </a:r>
            <a:r>
              <a:rPr lang="en-US" altLang="zh-CN" dirty="0"/>
              <a:t>Kenneth Blanchard</a:t>
            </a:r>
            <a:r>
              <a:rPr lang="zh-CN" altLang="en-US" dirty="0"/>
              <a:t>）的情境领导理论</a:t>
            </a:r>
          </a:p>
          <a:p>
            <a:r>
              <a:rPr lang="zh-CN" altLang="en-US" dirty="0"/>
              <a:t>赫塞和布兰查德认为下属的成熟水平有高有低，不存在最好的领导方式，只有相匹配的才是有效领导。</a:t>
            </a:r>
          </a:p>
          <a:p>
            <a:r>
              <a:rPr lang="zh-CN" altLang="en-US" dirty="0"/>
              <a:t>下属的成熟程度主要从两方面来考量：一个方面是知识、技能和经验，也就是会不会做；另外一方面是信心和动机，也就是想不想做。根据下属成熟程度的不同，情境领导理论把它归纳为四种不同的状态：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9591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F77B99-090F-84DA-CBB7-5D339CD85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EF57F6-655E-B73C-CF9B-8FA1A387E9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1.D1</a:t>
            </a:r>
            <a:r>
              <a:rPr lang="zh-CN" altLang="en-US" dirty="0"/>
              <a:t>阶段：当员工刚投入工作时，一般会存在工作热情高，但经验不足，工作能力偏低。 </a:t>
            </a:r>
          </a:p>
          <a:p>
            <a:r>
              <a:rPr lang="en-US" altLang="zh-CN" dirty="0"/>
              <a:t>2.D2</a:t>
            </a:r>
            <a:r>
              <a:rPr lang="zh-CN" altLang="en-US" dirty="0"/>
              <a:t>阶段。当员工工作一段时间后，对环境开始有所认识，逐步适应，工作能力也有所提高，但早先的工作热情也已降温。</a:t>
            </a:r>
          </a:p>
          <a:p>
            <a:r>
              <a:rPr lang="en-US" altLang="zh-CN" dirty="0"/>
              <a:t>3.D3</a:t>
            </a:r>
            <a:r>
              <a:rPr lang="zh-CN" altLang="en-US" dirty="0"/>
              <a:t>阶段。当员工在工作中积累了相当的经验，工作能力高于一般水准，但因为对环境习以为常，有时会出现职业倦怠，工作意愿时强时弱。</a:t>
            </a:r>
          </a:p>
          <a:p>
            <a:r>
              <a:rPr lang="en-US" altLang="zh-CN" dirty="0"/>
              <a:t>4.D4</a:t>
            </a:r>
            <a:r>
              <a:rPr lang="zh-CN" altLang="en-US" dirty="0"/>
              <a:t>阶段。当员工步入稳定发展时期，认识到工作与自身的价值，工作态度转为积极，能够全力工作，再加上丰富的经验，往往会有不错的表现。</a:t>
            </a:r>
          </a:p>
          <a:p>
            <a:r>
              <a:rPr lang="zh-CN" altLang="en-US" dirty="0"/>
              <a:t>从</a:t>
            </a:r>
            <a:r>
              <a:rPr lang="en-US" altLang="zh-CN" dirty="0"/>
              <a:t>D1</a:t>
            </a:r>
            <a:r>
              <a:rPr lang="zh-CN" altLang="en-US" dirty="0"/>
              <a:t>到</a:t>
            </a:r>
            <a:r>
              <a:rPr lang="en-US" altLang="zh-CN" dirty="0"/>
              <a:t>D4</a:t>
            </a:r>
            <a:r>
              <a:rPr lang="zh-CN" altLang="en-US" dirty="0"/>
              <a:t>，员工的成熟度在不断增加。对于成熟度低的员工，领导者可以给予更加明确的工作框架和指导，随着员工成熟度的升高，领导者慢慢的向人际关系型导向转变，减少对工作的参与，转而关心他的福利。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57456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7317BF-4ECF-B412-9789-C23A700A6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0F8B15-15AA-CFB5-A56C-AB1755E54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赫塞和布兰查德把领导风格从两个维度扩展到四个象限：</a:t>
            </a:r>
          </a:p>
          <a:p>
            <a:r>
              <a:rPr lang="en-US" altLang="zh-CN" dirty="0"/>
              <a:t>S1 </a:t>
            </a:r>
            <a:r>
              <a:rPr lang="zh-CN" altLang="en-US" dirty="0"/>
              <a:t>命令式（高任务</a:t>
            </a:r>
            <a:r>
              <a:rPr lang="en-US" altLang="zh-CN" dirty="0"/>
              <a:t>-</a:t>
            </a:r>
            <a:r>
              <a:rPr lang="zh-CN" altLang="en-US" dirty="0"/>
              <a:t>低关系）</a:t>
            </a:r>
            <a:endParaRPr lang="en-US" altLang="zh-CN" dirty="0"/>
          </a:p>
          <a:p>
            <a:r>
              <a:rPr lang="en-US" altLang="zh-CN" dirty="0"/>
              <a:t>S2</a:t>
            </a:r>
            <a:r>
              <a:rPr lang="zh-CN" altLang="en-US" dirty="0"/>
              <a:t>教练式（高任务</a:t>
            </a:r>
            <a:r>
              <a:rPr lang="en-US" altLang="zh-CN" dirty="0"/>
              <a:t>-</a:t>
            </a:r>
            <a:r>
              <a:rPr lang="zh-CN" altLang="en-US" dirty="0"/>
              <a:t>高关系）</a:t>
            </a:r>
            <a:endParaRPr lang="en-US" altLang="zh-CN" dirty="0"/>
          </a:p>
          <a:p>
            <a:r>
              <a:rPr lang="en-US" altLang="zh-CN" dirty="0"/>
              <a:t>S3</a:t>
            </a:r>
            <a:r>
              <a:rPr lang="zh-CN" altLang="en-US" dirty="0"/>
              <a:t>支持式（低任务</a:t>
            </a:r>
            <a:r>
              <a:rPr lang="en-US" altLang="zh-CN" dirty="0"/>
              <a:t>-</a:t>
            </a:r>
            <a:r>
              <a:rPr lang="zh-CN" altLang="en-US" dirty="0"/>
              <a:t>高关系）</a:t>
            </a:r>
            <a:endParaRPr lang="en-US" altLang="zh-CN" dirty="0"/>
          </a:p>
          <a:p>
            <a:r>
              <a:rPr lang="en-US" altLang="zh-CN" dirty="0"/>
              <a:t>S4</a:t>
            </a:r>
            <a:r>
              <a:rPr lang="zh-CN" altLang="en-US" dirty="0"/>
              <a:t>授权式（低任务</a:t>
            </a:r>
            <a:r>
              <a:rPr lang="en-US" altLang="zh-CN" dirty="0"/>
              <a:t>-</a:t>
            </a:r>
            <a:r>
              <a:rPr lang="zh-CN" altLang="en-US" dirty="0"/>
              <a:t>低关系）</a:t>
            </a:r>
            <a:endParaRPr lang="en-US" altLang="zh-CN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883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A992E1-1DC9-ABBA-12E6-E5A6D4B66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一、领导的含义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CE7EB8-5AD3-52DF-E3EA-943D01E4E8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《</a:t>
            </a:r>
            <a:r>
              <a:rPr lang="zh-CN" altLang="en-US" dirty="0"/>
              <a:t>说文解字</a:t>
            </a:r>
            <a:r>
              <a:rPr lang="en-US" altLang="zh-CN" dirty="0"/>
              <a:t>》</a:t>
            </a:r>
            <a:r>
              <a:rPr lang="zh-CN" altLang="en-US" dirty="0"/>
              <a:t>中这样阐述“领导”一词的词源：领，项也，本意为头颈，也可用作衣领。因在人的上部，所以引申出领路，统领的含义；导，引也，亦有带领、指引、发现的意思。所以，领导一词是在“指引”和“影响”的概念上衍生的。现代汉语中，领导有两层意思，一作动词，指“带领并引导朝一定方向前进” ，是对他人进行引领的动态行为过程，二作名词“领导者（</a:t>
            </a:r>
            <a:r>
              <a:rPr lang="en-US" altLang="zh-CN" dirty="0"/>
              <a:t>leader</a:t>
            </a:r>
            <a:r>
              <a:rPr lang="zh-CN" altLang="en-US" dirty="0"/>
              <a:t>）”，指实施领导行为的人或集体、机关。</a:t>
            </a:r>
          </a:p>
        </p:txBody>
      </p:sp>
    </p:spTree>
    <p:extLst>
      <p:ext uri="{BB962C8B-B14F-4D97-AF65-F5344CB8AC3E}">
        <p14:creationId xmlns:p14="http://schemas.microsoft.com/office/powerpoint/2010/main" val="292127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A6B6EA-8FF1-DEEA-85A4-DB305AFB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E1A423-2434-BC1D-0608-C91D82BC5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/>
              <a:t>对于领导的定义，不少西方学者给出了他们的解释。</a:t>
            </a:r>
          </a:p>
          <a:p>
            <a:r>
              <a:rPr lang="zh-CN" altLang="en-US" dirty="0"/>
              <a:t>孔茨</a:t>
            </a:r>
            <a:r>
              <a:rPr lang="en-US" altLang="zh-CN" dirty="0"/>
              <a:t>(Koontz)</a:t>
            </a:r>
            <a:r>
              <a:rPr lang="zh-CN" altLang="en-US" dirty="0"/>
              <a:t>认为：领导是一门促使其部属充满信心、满怀热情来完成他们任务的艺术。</a:t>
            </a:r>
          </a:p>
          <a:p>
            <a:r>
              <a:rPr lang="zh-CN" altLang="en-US" dirty="0"/>
              <a:t>泰瑞</a:t>
            </a:r>
            <a:r>
              <a:rPr lang="en-US" altLang="zh-CN" dirty="0"/>
              <a:t>(G.R. Terry)</a:t>
            </a:r>
            <a:r>
              <a:rPr lang="zh-CN" altLang="en-US" dirty="0"/>
              <a:t>认为：领导是影响人们自动为达成群体目标而努力的一种行为。</a:t>
            </a:r>
          </a:p>
          <a:p>
            <a:r>
              <a:rPr lang="zh-CN" altLang="en-US" dirty="0"/>
              <a:t>杜平（</a:t>
            </a:r>
            <a:r>
              <a:rPr lang="en-US" altLang="zh-CN" dirty="0"/>
              <a:t>R. </a:t>
            </a:r>
            <a:r>
              <a:rPr lang="en-US" altLang="zh-CN" dirty="0" err="1"/>
              <a:t>Dubin</a:t>
            </a:r>
            <a:r>
              <a:rPr lang="zh-CN" altLang="en-US" dirty="0"/>
              <a:t>）认为：领导即行使权威与决定。</a:t>
            </a:r>
          </a:p>
          <a:p>
            <a:r>
              <a:rPr lang="zh-CN" altLang="en-US" dirty="0"/>
              <a:t>坦宁鲍姆</a:t>
            </a:r>
            <a:r>
              <a:rPr lang="en-US" altLang="zh-CN" dirty="0"/>
              <a:t>(R. Tannenbaum)</a:t>
            </a:r>
            <a:r>
              <a:rPr lang="zh-CN" altLang="en-US" dirty="0"/>
              <a:t>认为</a:t>
            </a:r>
            <a:r>
              <a:rPr lang="en-US" altLang="zh-CN" dirty="0"/>
              <a:t>: </a:t>
            </a:r>
            <a:r>
              <a:rPr lang="zh-CN" altLang="en-US" dirty="0"/>
              <a:t>领导就是在某种情况下</a:t>
            </a:r>
            <a:r>
              <a:rPr lang="en-US" altLang="zh-CN" dirty="0"/>
              <a:t>,</a:t>
            </a:r>
            <a:r>
              <a:rPr lang="zh-CN" altLang="en-US" dirty="0"/>
              <a:t>经意见交流的过程所实施出来的，为达到某个目标的影响力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赖特</a:t>
            </a:r>
            <a:r>
              <a:rPr lang="en-US" altLang="zh-CN" dirty="0"/>
              <a:t>(E.B. </a:t>
            </a:r>
            <a:r>
              <a:rPr lang="en-US" altLang="zh-CN" dirty="0" err="1"/>
              <a:t>Rerter</a:t>
            </a:r>
            <a:r>
              <a:rPr lang="en-US" altLang="zh-CN" dirty="0"/>
              <a:t>)</a:t>
            </a:r>
            <a:r>
              <a:rPr lang="zh-CN" altLang="en-US" dirty="0"/>
              <a:t>认为</a:t>
            </a:r>
            <a:r>
              <a:rPr lang="en-US" altLang="zh-CN" dirty="0"/>
              <a:t>: </a:t>
            </a:r>
            <a:r>
              <a:rPr lang="zh-CN" altLang="en-US" dirty="0"/>
              <a:t>领导是不凭借特权、组织权力或外在形势而说服和指挥他人。</a:t>
            </a:r>
          </a:p>
          <a:p>
            <a:r>
              <a:rPr lang="zh-CN" altLang="en-US" dirty="0"/>
              <a:t>布朗卡特（</a:t>
            </a:r>
            <a:r>
              <a:rPr lang="en-US" altLang="zh-CN" dirty="0"/>
              <a:t>Blanchard</a:t>
            </a:r>
            <a:r>
              <a:rPr lang="zh-CN" altLang="en-US" dirty="0"/>
              <a:t>）认为：领导是一项程序，使人得以在选择目标及达成目标上接受指挥、引导和影响。</a:t>
            </a:r>
          </a:p>
          <a:p>
            <a:r>
              <a:rPr lang="zh-CN" altLang="en-US" dirty="0"/>
              <a:t>施考特（</a:t>
            </a:r>
            <a:r>
              <a:rPr lang="en-US" altLang="zh-CN" dirty="0" err="1"/>
              <a:t>W.Scott</a:t>
            </a:r>
            <a:r>
              <a:rPr lang="en-US" altLang="zh-CN" dirty="0"/>
              <a:t>)</a:t>
            </a:r>
            <a:r>
              <a:rPr lang="zh-CN" altLang="en-US" dirty="0"/>
              <a:t>认为</a:t>
            </a:r>
            <a:r>
              <a:rPr lang="en-US" altLang="zh-CN" dirty="0"/>
              <a:t>: </a:t>
            </a:r>
            <a:r>
              <a:rPr lang="zh-CN" altLang="en-US" dirty="0"/>
              <a:t>领导是在某种情况下，影响个人或群体达成目标的过程。</a:t>
            </a:r>
          </a:p>
          <a:p>
            <a:r>
              <a:rPr lang="zh-CN" altLang="en-US" dirty="0"/>
              <a:t>阿吉里斯（</a:t>
            </a:r>
            <a:r>
              <a:rPr lang="en-US" altLang="zh-CN" dirty="0"/>
              <a:t>Argyris</a:t>
            </a:r>
            <a:r>
              <a:rPr lang="zh-CN" altLang="en-US" dirty="0"/>
              <a:t>）认为：领导即有效的影响。为了施加有效的影响，领导者需要对自己的影响进行实地了解。</a:t>
            </a:r>
          </a:p>
        </p:txBody>
      </p:sp>
    </p:spTree>
    <p:extLst>
      <p:ext uri="{BB962C8B-B14F-4D97-AF65-F5344CB8AC3E}">
        <p14:creationId xmlns:p14="http://schemas.microsoft.com/office/powerpoint/2010/main" val="210345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3D4195-CB2C-B7CE-F2F8-C62A799BB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958446-0319-A6E1-5DB1-68B18FE47D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领导是有影响力的集体或个人，在一定客观环境制约下，以组织目标为导向，用人格、学识、地位等因素，对成员施加影响，进行规范、引导和激励，最终完成目标的过程。能够影响他人思想、决策或者行为，促使其行动的人或者集体就是领导者。</a:t>
            </a:r>
          </a:p>
          <a:p>
            <a:r>
              <a:rPr lang="en-US" altLang="zh-CN" dirty="0"/>
              <a:t>1.</a:t>
            </a:r>
            <a:r>
              <a:rPr lang="zh-CN" altLang="en-US" dirty="0"/>
              <a:t>领导行为包含两个主体，即领导者和追随者。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领导具有目的性。</a:t>
            </a:r>
          </a:p>
          <a:p>
            <a:r>
              <a:rPr lang="en-US" altLang="zh-CN" dirty="0"/>
              <a:t>3.</a:t>
            </a:r>
            <a:r>
              <a:rPr lang="zh-CN" altLang="en-US" dirty="0"/>
              <a:t>领导者通过影响力实施领导行为。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723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766B8E-FCB2-F7EA-EE0E-C9D51759E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二、领导的本质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DCDC94-F8BA-4089-BD9B-3F40F07FD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领导的本质是通过影响力，实现被领导者的追随和服从。组织中，领导影响力有两个来源：</a:t>
            </a:r>
          </a:p>
          <a:p>
            <a:r>
              <a:rPr lang="zh-CN" altLang="en-US" dirty="0"/>
              <a:t>第一是职权，也就是工作岗位赋予的权力，这种权力是由领导者在组织中所处的职位所决定的。它伴随工作岗位的安排而产生，由组织赋予，并经法律、制度明文规定，属于正式的权力。这样的权力随职务变动而变动，在职就有权，不在职就无权，与特定的个人没有必然联系。</a:t>
            </a:r>
          </a:p>
        </p:txBody>
      </p:sp>
    </p:spTree>
    <p:extLst>
      <p:ext uri="{BB962C8B-B14F-4D97-AF65-F5344CB8AC3E}">
        <p14:creationId xmlns:p14="http://schemas.microsoft.com/office/powerpoint/2010/main" val="3578893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476E8C-9533-10FB-A976-0BCAAB93D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4B084A-594E-FB48-9B96-903090D1D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按照美国社会心理学家约翰</a:t>
            </a:r>
            <a:r>
              <a:rPr lang="en-US" altLang="zh-CN" dirty="0"/>
              <a:t>.</a:t>
            </a:r>
            <a:r>
              <a:rPr lang="zh-CN" altLang="en-US" dirty="0"/>
              <a:t>弗伦奇（</a:t>
            </a:r>
            <a:r>
              <a:rPr lang="en-US" altLang="zh-CN" dirty="0"/>
              <a:t>John French</a:t>
            </a:r>
            <a:r>
              <a:rPr lang="zh-CN" altLang="en-US" dirty="0"/>
              <a:t>）和伯特伦</a:t>
            </a:r>
            <a:r>
              <a:rPr lang="en-US" altLang="zh-CN" dirty="0"/>
              <a:t>.</a:t>
            </a:r>
            <a:r>
              <a:rPr lang="zh-CN" altLang="en-US" dirty="0"/>
              <a:t>雷文（</a:t>
            </a:r>
            <a:r>
              <a:rPr lang="en-US" altLang="zh-CN" dirty="0" err="1"/>
              <a:t>Bertram.Raven</a:t>
            </a:r>
            <a:r>
              <a:rPr lang="zh-CN" altLang="en-US" dirty="0"/>
              <a:t>）关于权力的五种来源理论，职权通过法定权、奖赏权和强制权来实现。</a:t>
            </a:r>
            <a:endParaRPr lang="en-US" altLang="zh-CN" dirty="0"/>
          </a:p>
          <a:p>
            <a:r>
              <a:rPr lang="zh-CN" altLang="en-US" dirty="0"/>
              <a:t>影响力的第二个来源是威信，也称为非正式权力。它不是依赖领导者在组织中的位置，而是伴随着品德、学历、技能、资历、人际关系等个人因素，由其自身的某些特殊条件和才能所形成的。来源于威信的影响力主要通过参照性权力和专家性权力来实现。</a:t>
            </a:r>
          </a:p>
        </p:txBody>
      </p:sp>
    </p:spTree>
    <p:extLst>
      <p:ext uri="{BB962C8B-B14F-4D97-AF65-F5344CB8AC3E}">
        <p14:creationId xmlns:p14="http://schemas.microsoft.com/office/powerpoint/2010/main" val="4030537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E94170-1C9B-EA14-F042-00FF3DC9C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22B4D8-6072-58B0-3639-2A3748B7F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领导者和管理者，领导行为和管理行为，以及他们的实施对象是一回事吗？</a:t>
            </a:r>
          </a:p>
        </p:txBody>
      </p:sp>
    </p:spTree>
    <p:extLst>
      <p:ext uri="{BB962C8B-B14F-4D97-AF65-F5344CB8AC3E}">
        <p14:creationId xmlns:p14="http://schemas.microsoft.com/office/powerpoint/2010/main" val="644805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89987C-1677-E083-CFAC-71080CFEF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F2FEA1-21F1-E2F9-3137-87A53BD0F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一般来说，管理行为的实施对象是人、物、资金、信息等等，而领导行为的实施对象一般为人；公司走向规范化之后，即便管理者发生变动，管理方式一般也不会发生太大的变动。然而，不同的领导者因为领导风格的不同，比如有的和蔼可亲，有的雷厉风行，领导方式会大有差异；管理行为通过严格的规章制度、严密的流程来实施，常用的方式是指示，督促和考核，强调约束和控制，着眼于秩序的维持和效率的提升。而领导以领导艺术为手段，依靠构建愿景，打造文化，传达理念来实施，强调激励、鼓舞和期待，着眼于激发潜能，创造、革新和突破。实施管理行为的管理者一般经过正式授权，而领导者有可能是组织中自发形成的，组织中各个层级的成员，只要具备一定的影响力，都可以实现领导行为。当然，虽然领导和管理有种种不一样之处，但两者最终指向却是一致的：为了组织的生存和发展。所以，虽然领导者不一定都是管理者，但所有的管理者都应该努力让自己成为好的领导者。</a:t>
            </a:r>
          </a:p>
        </p:txBody>
      </p:sp>
    </p:spTree>
    <p:extLst>
      <p:ext uri="{BB962C8B-B14F-4D97-AF65-F5344CB8AC3E}">
        <p14:creationId xmlns:p14="http://schemas.microsoft.com/office/powerpoint/2010/main" val="1150109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2859</Words>
  <Application>Microsoft Office PowerPoint</Application>
  <PresentationFormat>宽屏</PresentationFormat>
  <Paragraphs>78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等线</vt:lpstr>
      <vt:lpstr>宋体</vt:lpstr>
      <vt:lpstr>微软雅黑</vt:lpstr>
      <vt:lpstr>Arial</vt:lpstr>
      <vt:lpstr>Office 主题​​</vt:lpstr>
      <vt:lpstr>第八章 领导</vt:lpstr>
      <vt:lpstr>第一节 领导概述</vt:lpstr>
      <vt:lpstr>一、领导的含义 </vt:lpstr>
      <vt:lpstr>PowerPoint 演示文稿</vt:lpstr>
      <vt:lpstr>PowerPoint 演示文稿</vt:lpstr>
      <vt:lpstr>二、领导的本质</vt:lpstr>
      <vt:lpstr>PowerPoint 演示文稿</vt:lpstr>
      <vt:lpstr>PowerPoint 演示文稿</vt:lpstr>
      <vt:lpstr>PowerPoint 演示文稿</vt:lpstr>
      <vt:lpstr>三、领导的作用</vt:lpstr>
      <vt:lpstr>第二节 领导理论</vt:lpstr>
      <vt:lpstr>一、领导特质理论</vt:lpstr>
      <vt:lpstr>PowerPoint 演示文稿</vt:lpstr>
      <vt:lpstr>PowerPoint 演示文稿</vt:lpstr>
      <vt:lpstr>二、领导行为理论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三、领导权变理论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511324064@qq.com</dc:creator>
  <cp:lastModifiedBy>511324064@qq.com</cp:lastModifiedBy>
  <cp:revision>17</cp:revision>
  <dcterms:created xsi:type="dcterms:W3CDTF">2022-11-18T11:13:36Z</dcterms:created>
  <dcterms:modified xsi:type="dcterms:W3CDTF">2022-12-07T08:54:43Z</dcterms:modified>
</cp:coreProperties>
</file>