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tags/tag4.xml" ContentType="application/vnd.openxmlformats-officedocument.presentationml.tags+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Lst>
  <p:notesMasterIdLst>
    <p:notesMasterId r:id="rId67"/>
  </p:notesMasterIdLst>
  <p:sldIdLst>
    <p:sldId id="11089480" r:id="rId3"/>
    <p:sldId id="11089520" r:id="rId4"/>
    <p:sldId id="11089521" r:id="rId5"/>
    <p:sldId id="11089654" r:id="rId6"/>
    <p:sldId id="11090042" r:id="rId7"/>
    <p:sldId id="11089994" r:id="rId8"/>
    <p:sldId id="11090043" r:id="rId9"/>
    <p:sldId id="11090044" r:id="rId10"/>
    <p:sldId id="11090045" r:id="rId11"/>
    <p:sldId id="11090046" r:id="rId12"/>
    <p:sldId id="11090047" r:id="rId13"/>
    <p:sldId id="11090048" r:id="rId14"/>
    <p:sldId id="11090049" r:id="rId15"/>
    <p:sldId id="11090050" r:id="rId16"/>
    <p:sldId id="11090051" r:id="rId17"/>
    <p:sldId id="11090052" r:id="rId18"/>
    <p:sldId id="11090053" r:id="rId19"/>
    <p:sldId id="11090054" r:id="rId20"/>
    <p:sldId id="11090055" r:id="rId21"/>
    <p:sldId id="11090056" r:id="rId22"/>
    <p:sldId id="11089993" r:id="rId23"/>
    <p:sldId id="11090057" r:id="rId24"/>
    <p:sldId id="11089877" r:id="rId25"/>
    <p:sldId id="11089996" r:id="rId26"/>
    <p:sldId id="11090058" r:id="rId27"/>
    <p:sldId id="11090059" r:id="rId28"/>
    <p:sldId id="11090060" r:id="rId29"/>
    <p:sldId id="11090061" r:id="rId30"/>
    <p:sldId id="11090062" r:id="rId31"/>
    <p:sldId id="11090063" r:id="rId32"/>
    <p:sldId id="11090064" r:id="rId33"/>
    <p:sldId id="11090065" r:id="rId34"/>
    <p:sldId id="11090066" r:id="rId35"/>
    <p:sldId id="11090067" r:id="rId36"/>
    <p:sldId id="11090068" r:id="rId37"/>
    <p:sldId id="11090069" r:id="rId38"/>
    <p:sldId id="11090070" r:id="rId39"/>
    <p:sldId id="11090071" r:id="rId40"/>
    <p:sldId id="11090072" r:id="rId41"/>
    <p:sldId id="11090073" r:id="rId42"/>
    <p:sldId id="11090074" r:id="rId43"/>
    <p:sldId id="11090075" r:id="rId44"/>
    <p:sldId id="11090076" r:id="rId45"/>
    <p:sldId id="11090077" r:id="rId46"/>
    <p:sldId id="11090078" r:id="rId47"/>
    <p:sldId id="11090079" r:id="rId48"/>
    <p:sldId id="11090080" r:id="rId49"/>
    <p:sldId id="11090081" r:id="rId50"/>
    <p:sldId id="11090082" r:id="rId51"/>
    <p:sldId id="11090083" r:id="rId52"/>
    <p:sldId id="11090084" r:id="rId53"/>
    <p:sldId id="11090085" r:id="rId54"/>
    <p:sldId id="11090086" r:id="rId55"/>
    <p:sldId id="11090087" r:id="rId56"/>
    <p:sldId id="11090088" r:id="rId57"/>
    <p:sldId id="11090089" r:id="rId58"/>
    <p:sldId id="11090090" r:id="rId59"/>
    <p:sldId id="11090091" r:id="rId60"/>
    <p:sldId id="11090092" r:id="rId61"/>
    <p:sldId id="11090093" r:id="rId62"/>
    <p:sldId id="11090094" r:id="rId63"/>
    <p:sldId id="11090095" r:id="rId64"/>
    <p:sldId id="11090096" r:id="rId65"/>
    <p:sldId id="11089581" r:id="rId66"/>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3840" userDrawn="1">
          <p15:clr>
            <a:srgbClr val="A4A3A4"/>
          </p15:clr>
        </p15:guide>
        <p15:guide id="4" orient="horz" pos="618" userDrawn="1">
          <p15:clr>
            <a:srgbClr val="A4A3A4"/>
          </p15:clr>
        </p15:guide>
        <p15:guide id="5" orient="horz" pos="37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duanqiaozhi" initials="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9D64"/>
    <a:srgbClr val="A9D18E"/>
    <a:srgbClr val="B4C7E7"/>
    <a:srgbClr val="FFE699"/>
    <a:srgbClr val="F8CBAD"/>
    <a:srgbClr val="A5A5A5"/>
    <a:srgbClr val="ED7D31"/>
    <a:srgbClr val="FFC000"/>
    <a:srgbClr val="70AD47"/>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86" autoAdjust="0"/>
    <p:restoredTop sz="85635" autoAdjust="0"/>
  </p:normalViewPr>
  <p:slideViewPr>
    <p:cSldViewPr snapToGrid="0" showGuides="1">
      <p:cViewPr varScale="1">
        <p:scale>
          <a:sx n="76" d="100"/>
          <a:sy n="76" d="100"/>
        </p:scale>
        <p:origin x="504" y="60"/>
      </p:cViewPr>
      <p:guideLst>
        <p:guide pos="3840"/>
        <p:guide orient="horz" pos="618"/>
        <p:guide orient="horz" pos="3748"/>
      </p:guideLst>
    </p:cSldViewPr>
  </p:slid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commentAuthors" Target="commentAuthors.xml"/><Relationship Id="rId7" Type="http://schemas.openxmlformats.org/officeDocument/2006/relationships/slide" Target="slides/slide5.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5ADAA2FF-22E5-4C9B-BB9E-2BB16827FF45}" type="datetimeFigureOut">
              <a:rPr lang="zh-CN" altLang="en-US" smtClean="0"/>
              <a:t>2021/9/29</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3695395A-0780-4FC6-AE4A-65D00462A3F1}" type="slidenum">
              <a:rPr lang="zh-CN" altLang="en-US" smtClean="0"/>
              <a:t>‹#›</a:t>
            </a:fld>
            <a:endParaRPr lang="zh-CN" altLang="en-US"/>
          </a:p>
        </p:txBody>
      </p:sp>
    </p:spTree>
    <p:extLst>
      <p:ext uri="{BB962C8B-B14F-4D97-AF65-F5344CB8AC3E}">
        <p14:creationId xmlns:p14="http://schemas.microsoft.com/office/powerpoint/2010/main" val="3186464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09079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11</a:t>
            </a:fld>
            <a:endParaRPr lang="zh-CN" altLang="en-US"/>
          </a:p>
        </p:txBody>
      </p:sp>
    </p:spTree>
    <p:extLst>
      <p:ext uri="{BB962C8B-B14F-4D97-AF65-F5344CB8AC3E}">
        <p14:creationId xmlns:p14="http://schemas.microsoft.com/office/powerpoint/2010/main" val="41247784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       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在网络社会中，不同的个体网民以不同的交往手段实现了各自的交往目的，实现交往目的的过程中使网络人际互动产生了价值。据此，读者尝试着分析与研究网络人际互动价值的本质是什么？</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12</a:t>
            </a:fld>
            <a:endParaRPr lang="zh-CN" altLang="en-US"/>
          </a:p>
        </p:txBody>
      </p:sp>
    </p:spTree>
    <p:extLst>
      <p:ext uri="{BB962C8B-B14F-4D97-AF65-F5344CB8AC3E}">
        <p14:creationId xmlns:p14="http://schemas.microsoft.com/office/powerpoint/2010/main" val="20743097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13</a:t>
            </a:fld>
            <a:endParaRPr lang="zh-CN" altLang="en-US"/>
          </a:p>
        </p:txBody>
      </p:sp>
    </p:spTree>
    <p:extLst>
      <p:ext uri="{BB962C8B-B14F-4D97-AF65-F5344CB8AC3E}">
        <p14:creationId xmlns:p14="http://schemas.microsoft.com/office/powerpoint/2010/main" val="451425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14</a:t>
            </a:fld>
            <a:endParaRPr lang="zh-CN" altLang="en-US"/>
          </a:p>
        </p:txBody>
      </p:sp>
    </p:spTree>
    <p:extLst>
      <p:ext uri="{BB962C8B-B14F-4D97-AF65-F5344CB8AC3E}">
        <p14:creationId xmlns:p14="http://schemas.microsoft.com/office/powerpoint/2010/main" val="12827943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网络个体交往的稳定性、可印证性以及交往关系的亲密程度可以确切的证明网络人际互动具有可信性，这种可信性是网络个体对交往互动实践活动在心理需求方面的满足。</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15</a:t>
            </a:fld>
            <a:endParaRPr lang="zh-CN" altLang="en-US"/>
          </a:p>
        </p:txBody>
      </p:sp>
    </p:spTree>
    <p:extLst>
      <p:ext uri="{BB962C8B-B14F-4D97-AF65-F5344CB8AC3E}">
        <p14:creationId xmlns:p14="http://schemas.microsoft.com/office/powerpoint/2010/main" val="22862213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综上所述，网络人际互动可信性价值的生成依赖网络个体的人际互动，而这种价值属性一旦生成，则又满足了网民对网络生活质量的需求提升，并能够促进网络个体认识、适应和改善网络生存生活能力的发展。</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16</a:t>
            </a:fld>
            <a:endParaRPr lang="zh-CN" altLang="en-US"/>
          </a:p>
        </p:txBody>
      </p:sp>
    </p:spTree>
    <p:extLst>
      <p:ext uri="{BB962C8B-B14F-4D97-AF65-F5344CB8AC3E}">
        <p14:creationId xmlns:p14="http://schemas.microsoft.com/office/powerpoint/2010/main" val="31224346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17</a:t>
            </a:fld>
            <a:endParaRPr lang="zh-CN" altLang="en-US"/>
          </a:p>
        </p:txBody>
      </p:sp>
    </p:spTree>
    <p:extLst>
      <p:ext uri="{BB962C8B-B14F-4D97-AF65-F5344CB8AC3E}">
        <p14:creationId xmlns:p14="http://schemas.microsoft.com/office/powerpoint/2010/main" val="25435324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18</a:t>
            </a:fld>
            <a:endParaRPr lang="zh-CN" altLang="en-US"/>
          </a:p>
        </p:txBody>
      </p:sp>
    </p:spTree>
    <p:extLst>
      <p:ext uri="{BB962C8B-B14F-4D97-AF65-F5344CB8AC3E}">
        <p14:creationId xmlns:p14="http://schemas.microsoft.com/office/powerpoint/2010/main" val="30423489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综上所述，网络社会关系是指基于网络信息技术平台上的人与人之间关系的总称。也可以理解为正是通过网络人际互动的实践活动，使网络社会关系拥有了初始的发展机会，而网络社会发展过程中的多种多样的人际关系，丰富着网络社会关系的多样性。</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19</a:t>
            </a:fld>
            <a:endParaRPr lang="zh-CN" altLang="en-US"/>
          </a:p>
        </p:txBody>
      </p:sp>
    </p:spTree>
    <p:extLst>
      <p:ext uri="{BB962C8B-B14F-4D97-AF65-F5344CB8AC3E}">
        <p14:creationId xmlns:p14="http://schemas.microsoft.com/office/powerpoint/2010/main" val="24237830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网络人际互动具有的价值属性统一体现在网络互动主体的交往过程和活动中。个体网民通过互动，不仅实现个体的发展，并且推动个体价值的社会化进程；同时借助网络人际互动的实践活动，使网络社会也取得巨大进步。</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20</a:t>
            </a:fld>
            <a:endParaRPr lang="zh-CN" altLang="en-US"/>
          </a:p>
        </p:txBody>
      </p:sp>
    </p:spTree>
    <p:extLst>
      <p:ext uri="{BB962C8B-B14F-4D97-AF65-F5344CB8AC3E}">
        <p14:creationId xmlns:p14="http://schemas.microsoft.com/office/powerpoint/2010/main" val="29376032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a:t>
            </a:fld>
            <a:endParaRPr lang="zh-CN" altLang="en-US"/>
          </a:p>
        </p:txBody>
      </p:sp>
    </p:spTree>
    <p:extLst>
      <p:ext uri="{BB962C8B-B14F-4D97-AF65-F5344CB8AC3E}">
        <p14:creationId xmlns:p14="http://schemas.microsoft.com/office/powerpoint/2010/main" val="19590256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21</a:t>
            </a:fld>
            <a:endParaRPr lang="zh-CN" altLang="en-US"/>
          </a:p>
        </p:txBody>
      </p:sp>
    </p:spTree>
    <p:extLst>
      <p:ext uri="{BB962C8B-B14F-4D97-AF65-F5344CB8AC3E}">
        <p14:creationId xmlns:p14="http://schemas.microsoft.com/office/powerpoint/2010/main" val="33122097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       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网络人际互动价值的本质就是满足个体网民的需求以及满足网络社会的需求，据此，读者可以尝试着分析与研究网络人际互动在何种条件下、以何种方式可以实现它的价值？以及实现网络人际互动的价值后，可能呈现何种效果？</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22</a:t>
            </a:fld>
            <a:endParaRPr lang="zh-CN" altLang="en-US"/>
          </a:p>
        </p:txBody>
      </p:sp>
    </p:spTree>
    <p:extLst>
      <p:ext uri="{BB962C8B-B14F-4D97-AF65-F5344CB8AC3E}">
        <p14:creationId xmlns:p14="http://schemas.microsoft.com/office/powerpoint/2010/main" val="1087060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23</a:t>
            </a:fld>
            <a:endParaRPr lang="zh-CN" altLang="en-US"/>
          </a:p>
        </p:txBody>
      </p:sp>
    </p:spTree>
    <p:extLst>
      <p:ext uri="{BB962C8B-B14F-4D97-AF65-F5344CB8AC3E}">
        <p14:creationId xmlns:p14="http://schemas.microsoft.com/office/powerpoint/2010/main" val="7952666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24</a:t>
            </a:fld>
            <a:endParaRPr lang="zh-CN" altLang="en-US"/>
          </a:p>
        </p:txBody>
      </p:sp>
    </p:spTree>
    <p:extLst>
      <p:ext uri="{BB962C8B-B14F-4D97-AF65-F5344CB8AC3E}">
        <p14:creationId xmlns:p14="http://schemas.microsoft.com/office/powerpoint/2010/main" val="10329812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25</a:t>
            </a:fld>
            <a:endParaRPr lang="zh-CN" altLang="en-US"/>
          </a:p>
        </p:txBody>
      </p:sp>
    </p:spTree>
    <p:extLst>
      <p:ext uri="{BB962C8B-B14F-4D97-AF65-F5344CB8AC3E}">
        <p14:creationId xmlns:p14="http://schemas.microsoft.com/office/powerpoint/2010/main" val="483888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26</a:t>
            </a:fld>
            <a:endParaRPr lang="zh-CN" altLang="en-US"/>
          </a:p>
        </p:txBody>
      </p:sp>
    </p:spTree>
    <p:extLst>
      <p:ext uri="{BB962C8B-B14F-4D97-AF65-F5344CB8AC3E}">
        <p14:creationId xmlns:p14="http://schemas.microsoft.com/office/powerpoint/2010/main" val="21171282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体网民的情感力量。在网络社会空间中，个体网民的情感一般表现为对交往活动和交往对象的一种态度。网民在实践活动中表现出的积极状态或消极状态，影响着交往结果的效果和质量，即个体网民的互动情感制约和影响着网民的交往行为。</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27</a:t>
            </a:fld>
            <a:endParaRPr lang="zh-CN" altLang="en-US"/>
          </a:p>
        </p:txBody>
      </p:sp>
    </p:spTree>
    <p:extLst>
      <p:ext uri="{BB962C8B-B14F-4D97-AF65-F5344CB8AC3E}">
        <p14:creationId xmlns:p14="http://schemas.microsoft.com/office/powerpoint/2010/main" val="10147355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综上所述，个体网民的心理环境和体格能力环境不仅是网络个体行为发生的内部结构和系统，也构成了网络人际互动价值实现的内生环境。</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28</a:t>
            </a:fld>
            <a:endParaRPr lang="zh-CN" altLang="en-US"/>
          </a:p>
        </p:txBody>
      </p:sp>
    </p:spTree>
    <p:extLst>
      <p:ext uri="{BB962C8B-B14F-4D97-AF65-F5344CB8AC3E}">
        <p14:creationId xmlns:p14="http://schemas.microsoft.com/office/powerpoint/2010/main" val="42750633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29</a:t>
            </a:fld>
            <a:endParaRPr lang="zh-CN" altLang="en-US"/>
          </a:p>
        </p:txBody>
      </p:sp>
    </p:spTree>
    <p:extLst>
      <p:ext uri="{BB962C8B-B14F-4D97-AF65-F5344CB8AC3E}">
        <p14:creationId xmlns:p14="http://schemas.microsoft.com/office/powerpoint/2010/main" val="15331624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30</a:t>
            </a:fld>
            <a:endParaRPr lang="zh-CN" altLang="en-US"/>
          </a:p>
        </p:txBody>
      </p:sp>
    </p:spTree>
    <p:extLst>
      <p:ext uri="{BB962C8B-B14F-4D97-AF65-F5344CB8AC3E}">
        <p14:creationId xmlns:p14="http://schemas.microsoft.com/office/powerpoint/2010/main" val="3114653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任何事情的发生都伴随着事件本身的意图和目标，所以，在社会领域中进行活动的对象都持有</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条件，分别是具有意识的、经过思虑或凭借激情行动以及完成某种目标。基于此，网络人际互动的价值就是在互动中网络个体对自身的存在、参与活动、交往对象以及交往结果的认知和评价。也就是说，价值的体现和追求存在于交往双方实际互动与互动预期的一致性中。</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a:t>
            </a:fld>
            <a:endParaRPr lang="zh-CN" altLang="en-US"/>
          </a:p>
        </p:txBody>
      </p:sp>
    </p:spTree>
    <p:extLst>
      <p:ext uri="{BB962C8B-B14F-4D97-AF65-F5344CB8AC3E}">
        <p14:creationId xmlns:p14="http://schemas.microsoft.com/office/powerpoint/2010/main" val="6176700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经过分析发现网络的内生环境和外生环境高度适配，共同构建着网络人际互动的宏微观环境。显然，网络个体的成长离不开网络内生环境和网络外生环境的制约。因此，网民活动以及网民之间的交流目的、手段和步骤等都必须接受环境的限定，用以确保网络人际互动按照环境的要求进行良性运行与价值的顺利实现。从反面进行理解，网络人际互动价值的实现，也有利于提升网络内生环境和网络外生环境的质量。</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31</a:t>
            </a:fld>
            <a:endParaRPr lang="zh-CN" altLang="en-US"/>
          </a:p>
        </p:txBody>
      </p:sp>
    </p:spTree>
    <p:extLst>
      <p:ext uri="{BB962C8B-B14F-4D97-AF65-F5344CB8AC3E}">
        <p14:creationId xmlns:p14="http://schemas.microsoft.com/office/powerpoint/2010/main" val="25532594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网络并不需要被限制，真正需要被限制和被规范化的是互动主体自身。同时，提高网民的自我认知以增强主体能力，加速升级技术以完善人际互动界面，使环境建设可以高质量的完成，使用最根本和最直接的方式，实现网络人际互动的价值。</a:t>
            </a: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32</a:t>
            </a:fld>
            <a:endParaRPr lang="zh-CN" altLang="en-US"/>
          </a:p>
        </p:txBody>
      </p:sp>
    </p:spTree>
    <p:extLst>
      <p:ext uri="{BB962C8B-B14F-4D97-AF65-F5344CB8AC3E}">
        <p14:creationId xmlns:p14="http://schemas.microsoft.com/office/powerpoint/2010/main" val="38278569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33</a:t>
            </a:fld>
            <a:endParaRPr lang="zh-CN" altLang="en-US"/>
          </a:p>
        </p:txBody>
      </p:sp>
    </p:spTree>
    <p:extLst>
      <p:ext uri="{BB962C8B-B14F-4D97-AF65-F5344CB8AC3E}">
        <p14:creationId xmlns:p14="http://schemas.microsoft.com/office/powerpoint/2010/main" val="6369248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34</a:t>
            </a:fld>
            <a:endParaRPr lang="zh-CN" altLang="en-US"/>
          </a:p>
        </p:txBody>
      </p:sp>
    </p:spTree>
    <p:extLst>
      <p:ext uri="{BB962C8B-B14F-4D97-AF65-F5344CB8AC3E}">
        <p14:creationId xmlns:p14="http://schemas.microsoft.com/office/powerpoint/2010/main" val="686688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35</a:t>
            </a:fld>
            <a:endParaRPr lang="zh-CN" altLang="en-US"/>
          </a:p>
        </p:txBody>
      </p:sp>
    </p:spTree>
    <p:extLst>
      <p:ext uri="{BB962C8B-B14F-4D97-AF65-F5344CB8AC3E}">
        <p14:creationId xmlns:p14="http://schemas.microsoft.com/office/powerpoint/2010/main" val="32631789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       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提倡网络人际互动回归生活世界只是想表达一种愿景，即网民之间的交往互动变为个体主体之间的互动，是一种交互主体性的呈现，不是工程物体或技术物体之间的互动。读者可以根据目前的网络信息技术和虚拟现实技术的发展趋势，尝试着分析与讨论两种技术让网民回归生活世界的表现有哪些？这些表现是否可以表明网络人际互动的价值？</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36</a:t>
            </a:fld>
            <a:endParaRPr lang="zh-CN" altLang="en-US"/>
          </a:p>
        </p:txBody>
      </p:sp>
    </p:spTree>
    <p:extLst>
      <p:ext uri="{BB962C8B-B14F-4D97-AF65-F5344CB8AC3E}">
        <p14:creationId xmlns:p14="http://schemas.microsoft.com/office/powerpoint/2010/main" val="19904125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37</a:t>
            </a:fld>
            <a:endParaRPr lang="zh-CN" altLang="en-US"/>
          </a:p>
        </p:txBody>
      </p:sp>
    </p:spTree>
    <p:extLst>
      <p:ext uri="{BB962C8B-B14F-4D97-AF65-F5344CB8AC3E}">
        <p14:creationId xmlns:p14="http://schemas.microsoft.com/office/powerpoint/2010/main" val="30723472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38</a:t>
            </a:fld>
            <a:endParaRPr lang="zh-CN" altLang="en-US"/>
          </a:p>
        </p:txBody>
      </p:sp>
    </p:spTree>
    <p:extLst>
      <p:ext uri="{BB962C8B-B14F-4D97-AF65-F5344CB8AC3E}">
        <p14:creationId xmlns:p14="http://schemas.microsoft.com/office/powerpoint/2010/main" val="4783952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39</a:t>
            </a:fld>
            <a:endParaRPr lang="zh-CN" altLang="en-US"/>
          </a:p>
        </p:txBody>
      </p:sp>
    </p:spTree>
    <p:extLst>
      <p:ext uri="{BB962C8B-B14F-4D97-AF65-F5344CB8AC3E}">
        <p14:creationId xmlns:p14="http://schemas.microsoft.com/office/powerpoint/2010/main" val="26905525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40</a:t>
            </a:fld>
            <a:endParaRPr lang="zh-CN" altLang="en-US"/>
          </a:p>
        </p:txBody>
      </p:sp>
    </p:spTree>
    <p:extLst>
      <p:ext uri="{BB962C8B-B14F-4D97-AF65-F5344CB8AC3E}">
        <p14:creationId xmlns:p14="http://schemas.microsoft.com/office/powerpoint/2010/main" val="8340118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a:t>
            </a:fld>
            <a:endParaRPr lang="zh-CN" altLang="en-US"/>
          </a:p>
        </p:txBody>
      </p:sp>
    </p:spTree>
    <p:extLst>
      <p:ext uri="{BB962C8B-B14F-4D97-AF65-F5344CB8AC3E}">
        <p14:creationId xmlns:p14="http://schemas.microsoft.com/office/powerpoint/2010/main" val="42598334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41</a:t>
            </a:fld>
            <a:endParaRPr lang="zh-CN" altLang="en-US"/>
          </a:p>
        </p:txBody>
      </p:sp>
    </p:spTree>
    <p:extLst>
      <p:ext uri="{BB962C8B-B14F-4D97-AF65-F5344CB8AC3E}">
        <p14:creationId xmlns:p14="http://schemas.microsoft.com/office/powerpoint/2010/main" val="22099393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因为网民在交往互动中能否意识、发现自我，直接关系网民自身的定位以及与其他个体网民之间的关系问题，该关系问题是其是否会迷失在网络社会中。</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42</a:t>
            </a:fld>
            <a:endParaRPr lang="zh-CN" altLang="en-US"/>
          </a:p>
        </p:txBody>
      </p:sp>
    </p:spTree>
    <p:extLst>
      <p:ext uri="{BB962C8B-B14F-4D97-AF65-F5344CB8AC3E}">
        <p14:creationId xmlns:p14="http://schemas.microsoft.com/office/powerpoint/2010/main" val="53079593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43</a:t>
            </a:fld>
            <a:endParaRPr lang="zh-CN" altLang="en-US"/>
          </a:p>
        </p:txBody>
      </p:sp>
    </p:spTree>
    <p:extLst>
      <p:ext uri="{BB962C8B-B14F-4D97-AF65-F5344CB8AC3E}">
        <p14:creationId xmlns:p14="http://schemas.microsoft.com/office/powerpoint/2010/main" val="37290041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44</a:t>
            </a:fld>
            <a:endParaRPr lang="zh-CN" altLang="en-US"/>
          </a:p>
        </p:txBody>
      </p:sp>
    </p:spTree>
    <p:extLst>
      <p:ext uri="{BB962C8B-B14F-4D97-AF65-F5344CB8AC3E}">
        <p14:creationId xmlns:p14="http://schemas.microsoft.com/office/powerpoint/2010/main" val="2948895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45</a:t>
            </a:fld>
            <a:endParaRPr lang="zh-CN" altLang="en-US"/>
          </a:p>
        </p:txBody>
      </p:sp>
    </p:spTree>
    <p:extLst>
      <p:ext uri="{BB962C8B-B14F-4D97-AF65-F5344CB8AC3E}">
        <p14:creationId xmlns:p14="http://schemas.microsoft.com/office/powerpoint/2010/main" val="1467834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综上所述，共享机制是网民对网络人际互动价值实现的高度认同，也是实现网络人际互动价值效果的具体呈现。</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46</a:t>
            </a:fld>
            <a:endParaRPr lang="zh-CN" altLang="en-US"/>
          </a:p>
        </p:txBody>
      </p:sp>
    </p:spTree>
    <p:extLst>
      <p:ext uri="{BB962C8B-B14F-4D97-AF65-F5344CB8AC3E}">
        <p14:creationId xmlns:p14="http://schemas.microsoft.com/office/powerpoint/2010/main" val="9507132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       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互动主体在实现网络人际互动价值的过程中，不可能一帆风顺，其结果也不是都是积极地和正面的，读者可以应该根据自身的经验与阅历，尝试着分析与研究自身在进行网络人际互动时，有哪些表现、行为或结果发生了变异？</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47</a:t>
            </a:fld>
            <a:endParaRPr lang="zh-CN" altLang="en-US"/>
          </a:p>
        </p:txBody>
      </p:sp>
    </p:spTree>
    <p:extLst>
      <p:ext uri="{BB962C8B-B14F-4D97-AF65-F5344CB8AC3E}">
        <p14:creationId xmlns:p14="http://schemas.microsoft.com/office/powerpoint/2010/main" val="24216763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48</a:t>
            </a:fld>
            <a:endParaRPr lang="zh-CN" altLang="en-US"/>
          </a:p>
        </p:txBody>
      </p:sp>
    </p:spTree>
    <p:extLst>
      <p:ext uri="{BB962C8B-B14F-4D97-AF65-F5344CB8AC3E}">
        <p14:creationId xmlns:p14="http://schemas.microsoft.com/office/powerpoint/2010/main" val="19815242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49</a:t>
            </a:fld>
            <a:endParaRPr lang="zh-CN" altLang="en-US"/>
          </a:p>
        </p:txBody>
      </p:sp>
    </p:spTree>
    <p:extLst>
      <p:ext uri="{BB962C8B-B14F-4D97-AF65-F5344CB8AC3E}">
        <p14:creationId xmlns:p14="http://schemas.microsoft.com/office/powerpoint/2010/main" val="8478909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任何事物的发展都不会一帆风顺，是以实现网络人际互动价值的过程同样也不顺利，其结果不仅未能达到网民的预期，而且会在实践活动中出现异化现象。于是，我们需要对网络人际互动价值的异化问题进行分析与研究。</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50</a:t>
            </a:fld>
            <a:endParaRPr lang="zh-CN" altLang="en-US"/>
          </a:p>
        </p:txBody>
      </p:sp>
    </p:spTree>
    <p:extLst>
      <p:ext uri="{BB962C8B-B14F-4D97-AF65-F5344CB8AC3E}">
        <p14:creationId xmlns:p14="http://schemas.microsoft.com/office/powerpoint/2010/main" val="30645175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a:t>
            </a:fld>
            <a:endParaRPr lang="zh-CN" altLang="en-US"/>
          </a:p>
        </p:txBody>
      </p:sp>
    </p:spTree>
    <p:extLst>
      <p:ext uri="{BB962C8B-B14F-4D97-AF65-F5344CB8AC3E}">
        <p14:creationId xmlns:p14="http://schemas.microsoft.com/office/powerpoint/2010/main" val="133641532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51</a:t>
            </a:fld>
            <a:endParaRPr lang="zh-CN" altLang="en-US"/>
          </a:p>
        </p:txBody>
      </p:sp>
    </p:spTree>
    <p:extLst>
      <p:ext uri="{BB962C8B-B14F-4D97-AF65-F5344CB8AC3E}">
        <p14:creationId xmlns:p14="http://schemas.microsoft.com/office/powerpoint/2010/main" val="420291813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52</a:t>
            </a:fld>
            <a:endParaRPr lang="zh-CN" altLang="en-US"/>
          </a:p>
        </p:txBody>
      </p:sp>
    </p:spTree>
    <p:extLst>
      <p:ext uri="{BB962C8B-B14F-4D97-AF65-F5344CB8AC3E}">
        <p14:creationId xmlns:p14="http://schemas.microsoft.com/office/powerpoint/2010/main" val="337175192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53</a:t>
            </a:fld>
            <a:endParaRPr lang="zh-CN" altLang="en-US"/>
          </a:p>
        </p:txBody>
      </p:sp>
    </p:spTree>
    <p:extLst>
      <p:ext uri="{BB962C8B-B14F-4D97-AF65-F5344CB8AC3E}">
        <p14:creationId xmlns:p14="http://schemas.microsoft.com/office/powerpoint/2010/main" val="36648515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54</a:t>
            </a:fld>
            <a:endParaRPr lang="zh-CN" altLang="en-US"/>
          </a:p>
        </p:txBody>
      </p:sp>
    </p:spTree>
    <p:extLst>
      <p:ext uri="{BB962C8B-B14F-4D97-AF65-F5344CB8AC3E}">
        <p14:creationId xmlns:p14="http://schemas.microsoft.com/office/powerpoint/2010/main" val="166538614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在这些因素的促动下，网络人际互动主体出现异化，导致网络人际互动价值的实现呈下降趋势，甚至严重的异化现象将直接危害全部网民的网络社会生活。因此，加强对网民的教育引导势在必行。</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55</a:t>
            </a:fld>
            <a:endParaRPr lang="zh-CN" altLang="en-US"/>
          </a:p>
        </p:txBody>
      </p:sp>
    </p:spTree>
    <p:extLst>
      <p:ext uri="{BB962C8B-B14F-4D97-AF65-F5344CB8AC3E}">
        <p14:creationId xmlns:p14="http://schemas.microsoft.com/office/powerpoint/2010/main" val="173344626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56</a:t>
            </a:fld>
            <a:endParaRPr lang="zh-CN" altLang="en-US"/>
          </a:p>
        </p:txBody>
      </p:sp>
    </p:spTree>
    <p:extLst>
      <p:ext uri="{BB962C8B-B14F-4D97-AF65-F5344CB8AC3E}">
        <p14:creationId xmlns:p14="http://schemas.microsoft.com/office/powerpoint/2010/main" val="328731788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激增的信息数量，在一定程度上限制了互动主体的交流内容。也就是说个体网民的实践活动受到信息的限制，使网络人际互动的价值呈现分解和碎片化现象，最终导致网络人际互动客体的异化倾向。</a:t>
            </a: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57</a:t>
            </a:fld>
            <a:endParaRPr lang="zh-CN" altLang="en-US"/>
          </a:p>
        </p:txBody>
      </p:sp>
    </p:spTree>
    <p:extLst>
      <p:ext uri="{BB962C8B-B14F-4D97-AF65-F5344CB8AC3E}">
        <p14:creationId xmlns:p14="http://schemas.microsoft.com/office/powerpoint/2010/main" val="374882949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58</a:t>
            </a:fld>
            <a:endParaRPr lang="zh-CN" altLang="en-US"/>
          </a:p>
        </p:txBody>
      </p:sp>
    </p:spTree>
    <p:extLst>
      <p:ext uri="{BB962C8B-B14F-4D97-AF65-F5344CB8AC3E}">
        <p14:creationId xmlns:p14="http://schemas.microsoft.com/office/powerpoint/2010/main" val="201498952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59</a:t>
            </a:fld>
            <a:endParaRPr lang="zh-CN" altLang="en-US"/>
          </a:p>
        </p:txBody>
      </p:sp>
    </p:spTree>
    <p:extLst>
      <p:ext uri="{BB962C8B-B14F-4D97-AF65-F5344CB8AC3E}">
        <p14:creationId xmlns:p14="http://schemas.microsoft.com/office/powerpoint/2010/main" val="130339259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60</a:t>
            </a:fld>
            <a:endParaRPr lang="zh-CN" altLang="en-US"/>
          </a:p>
        </p:txBody>
      </p:sp>
    </p:spTree>
    <p:extLst>
      <p:ext uri="{BB962C8B-B14F-4D97-AF65-F5344CB8AC3E}">
        <p14:creationId xmlns:p14="http://schemas.microsoft.com/office/powerpoint/2010/main" val="748189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由于交往活动满足了网民对信息的主动选择和建构需求，从而使互动本身具有了价值生成的规定性。</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a:t>
            </a:fld>
            <a:endParaRPr lang="zh-CN" altLang="en-US"/>
          </a:p>
        </p:txBody>
      </p:sp>
    </p:spTree>
    <p:extLst>
      <p:ext uri="{BB962C8B-B14F-4D97-AF65-F5344CB8AC3E}">
        <p14:creationId xmlns:p14="http://schemas.microsoft.com/office/powerpoint/2010/main" val="29259698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61</a:t>
            </a:fld>
            <a:endParaRPr lang="zh-CN" altLang="en-US"/>
          </a:p>
        </p:txBody>
      </p:sp>
    </p:spTree>
    <p:extLst>
      <p:ext uri="{BB962C8B-B14F-4D97-AF65-F5344CB8AC3E}">
        <p14:creationId xmlns:p14="http://schemas.microsoft.com/office/powerpoint/2010/main" val="46947211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62</a:t>
            </a:fld>
            <a:endParaRPr lang="zh-CN" altLang="en-US"/>
          </a:p>
        </p:txBody>
      </p:sp>
    </p:spTree>
    <p:extLst>
      <p:ext uri="{BB962C8B-B14F-4D97-AF65-F5344CB8AC3E}">
        <p14:creationId xmlns:p14="http://schemas.microsoft.com/office/powerpoint/2010/main" val="226653911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综上所述，克服和消除网络人际互动价值客体的异化现象，应该从强化社会主义核心价值观的引领、提升网民素质、完善体制设计和制度安排、统合多样需求以及改善技术等多层面进行建设。</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63</a:t>
            </a:fld>
            <a:endParaRPr lang="zh-CN" altLang="en-US"/>
          </a:p>
        </p:txBody>
      </p:sp>
    </p:spTree>
    <p:extLst>
      <p:ext uri="{BB962C8B-B14F-4D97-AF65-F5344CB8AC3E}">
        <p14:creationId xmlns:p14="http://schemas.microsoft.com/office/powerpoint/2010/main" val="2152508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8</a:t>
            </a:fld>
            <a:endParaRPr lang="zh-CN" altLang="en-US"/>
          </a:p>
        </p:txBody>
      </p:sp>
    </p:spTree>
    <p:extLst>
      <p:ext uri="{BB962C8B-B14F-4D97-AF65-F5344CB8AC3E}">
        <p14:creationId xmlns:p14="http://schemas.microsoft.com/office/powerpoint/2010/main" val="33320385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9</a:t>
            </a:fld>
            <a:endParaRPr lang="zh-CN" altLang="en-US"/>
          </a:p>
        </p:txBody>
      </p:sp>
    </p:spTree>
    <p:extLst>
      <p:ext uri="{BB962C8B-B14F-4D97-AF65-F5344CB8AC3E}">
        <p14:creationId xmlns:p14="http://schemas.microsoft.com/office/powerpoint/2010/main" val="4184314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10</a:t>
            </a:fld>
            <a:endParaRPr lang="zh-CN" altLang="en-US"/>
          </a:p>
        </p:txBody>
      </p:sp>
    </p:spTree>
    <p:extLst>
      <p:ext uri="{BB962C8B-B14F-4D97-AF65-F5344CB8AC3E}">
        <p14:creationId xmlns:p14="http://schemas.microsoft.com/office/powerpoint/2010/main" val="1240649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空白">
    <p:bg>
      <p:bgPr>
        <a:solidFill>
          <a:schemeClr val="bg1"/>
        </a:solidFill>
        <a:effectLst/>
      </p:bgPr>
    </p:bg>
    <p:spTree>
      <p:nvGrpSpPr>
        <p:cNvPr id="1" name=""/>
        <p:cNvGrpSpPr/>
        <p:nvPr/>
      </p:nvGrpSpPr>
      <p:grpSpPr>
        <a:xfrm>
          <a:off x="0" y="0"/>
          <a:ext cx="0" cy="0"/>
          <a:chOff x="0" y="0"/>
          <a:chExt cx="0" cy="0"/>
        </a:xfrm>
      </p:grpSpPr>
      <p:sp>
        <p:nvSpPr>
          <p:cNvPr id="14" name="标题 1"/>
          <p:cNvSpPr>
            <a:spLocks noGrp="1"/>
          </p:cNvSpPr>
          <p:nvPr>
            <p:ph type="title"/>
          </p:nvPr>
        </p:nvSpPr>
        <p:spPr>
          <a:xfrm>
            <a:off x="1365916" y="314372"/>
            <a:ext cx="8592276" cy="601249"/>
          </a:xfrm>
        </p:spPr>
        <p:txBody>
          <a:bodyPr>
            <a:normAutofit/>
          </a:bodyPr>
          <a:lstStyle>
            <a:lvl1pPr>
              <a:defRPr sz="28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单击此处编辑母版标题样式</a:t>
            </a:r>
          </a:p>
        </p:txBody>
      </p:sp>
      <p:pic>
        <p:nvPicPr>
          <p:cNvPr id="5" name="图片 4"/>
          <p:cNvPicPr>
            <a:picLocks noChangeAspect="1"/>
          </p:cNvPicPr>
          <p:nvPr userDrawn="1"/>
        </p:nvPicPr>
        <p:blipFill rotWithShape="1">
          <a:blip r:embed="rId2"/>
          <a:srcRect l="17556" t="27912" r="13351" b="31322"/>
          <a:stretch>
            <a:fillRect/>
          </a:stretch>
        </p:blipFill>
        <p:spPr>
          <a:xfrm>
            <a:off x="9979194" y="41715"/>
            <a:ext cx="1896132" cy="1126686"/>
          </a:xfrm>
          <a:prstGeom prst="rect">
            <a:avLst/>
          </a:prstGeom>
        </p:spPr>
      </p:pic>
      <p:pic>
        <p:nvPicPr>
          <p:cNvPr id="6" name="图片 5"/>
          <p:cNvPicPr>
            <a:picLocks noChangeAspect="1"/>
          </p:cNvPicPr>
          <p:nvPr userDrawn="1"/>
        </p:nvPicPr>
        <p:blipFill>
          <a:blip r:embed="rId3"/>
          <a:stretch>
            <a:fillRect/>
          </a:stretch>
        </p:blipFill>
        <p:spPr>
          <a:xfrm>
            <a:off x="472440" y="0"/>
            <a:ext cx="579120" cy="1253391"/>
          </a:xfrm>
          <a:prstGeom prst="rect">
            <a:avLst/>
          </a:prstGeom>
        </p:spPr>
      </p:pic>
    </p:spTree>
    <p:extLst>
      <p:ext uri="{BB962C8B-B14F-4D97-AF65-F5344CB8AC3E}">
        <p14:creationId xmlns:p14="http://schemas.microsoft.com/office/powerpoint/2010/main" val="382798399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4474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2333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2185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996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0187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93283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07165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0761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37752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03946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14410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CLICK TO EDITE SUBTITLE</a:t>
            </a:r>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a:t>Click to edit Master title style</a:t>
            </a:r>
          </a:p>
        </p:txBody>
      </p:sp>
    </p:spTree>
    <p:extLst>
      <p:ext uri="{BB962C8B-B14F-4D97-AF65-F5344CB8AC3E}">
        <p14:creationId xmlns:p14="http://schemas.microsoft.com/office/powerpoint/2010/main" val="26137969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931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8EB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374185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s>
</file>

<file path=ppt/slides/_rels/slide4.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8.png"/><Relationship Id="rId5" Type="http://schemas.openxmlformats.org/officeDocument/2006/relationships/notesSlide" Target="../notesSlides/notesSlide3.xml"/><Relationship Id="rId4"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27.png"/></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jpeg"/></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8.png"/></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C96EBA74-F088-6041-B512-E5511619F1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框 2"/>
          <p:cNvSpPr txBox="1"/>
          <p:nvPr/>
        </p:nvSpPr>
        <p:spPr>
          <a:xfrm>
            <a:off x="8684177" y="5439623"/>
            <a:ext cx="3358306" cy="1023742"/>
          </a:xfrm>
          <a:prstGeom prst="rect">
            <a:avLst/>
          </a:prstGeom>
          <a:noFill/>
        </p:spPr>
        <p:txBody>
          <a:bodyPr wrap="square" rtlCol="0">
            <a:spAutoFit/>
          </a:bodyPr>
          <a:lstStyle/>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天下秀数字科技（集团）股份有限公司</a:t>
            </a: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中国主板上市企业  </a:t>
            </a:r>
            <a:endParaRPr kumimoji="1" lang="en-US" altLang="zh-CN" sz="14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股票代码：</a:t>
            </a:r>
            <a:r>
              <a:rPr kumimoji="1" lang="en-US" altLang="zh-CN" sz="1400" dirty="0">
                <a:solidFill>
                  <a:schemeClr val="bg1"/>
                </a:solidFill>
                <a:latin typeface="微软雅黑" panose="020B0503020204020204" pitchFamily="34" charset="-122"/>
                <a:ea typeface="微软雅黑" panose="020B0503020204020204" pitchFamily="34" charset="-122"/>
              </a:rPr>
              <a:t>600556</a:t>
            </a:r>
            <a:endParaRPr kumimoji="1"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F4E3FFDB-5A61-294E-8BD4-9312A9F99821}"/>
              </a:ext>
            </a:extLst>
          </p:cNvPr>
          <p:cNvSpPr txBox="1"/>
          <p:nvPr/>
        </p:nvSpPr>
        <p:spPr>
          <a:xfrm>
            <a:off x="267335" y="2443876"/>
            <a:ext cx="11657330" cy="1191993"/>
          </a:xfrm>
          <a:prstGeom prst="rect">
            <a:avLst/>
          </a:prstGeom>
          <a:noFill/>
        </p:spPr>
        <p:txBody>
          <a:bodyPr wrap="square" rtlCol="0">
            <a:spAutoFit/>
          </a:bodyPr>
          <a:lstStyle/>
          <a:p>
            <a:pPr algn="ctr">
              <a:lnSpc>
                <a:spcPct val="150000"/>
              </a:lnSpc>
            </a:pPr>
            <a:r>
              <a:rPr lang="zh-CN" altLang="en-US" sz="5400" b="1" dirty="0">
                <a:solidFill>
                  <a:schemeClr val="bg1"/>
                </a:solidFill>
                <a:latin typeface="微软雅黑" panose="020B0503020204020204" pitchFamily="34" charset="-122"/>
                <a:ea typeface="微软雅黑" panose="020B0503020204020204" pitchFamily="34" charset="-122"/>
                <a:sym typeface="+mn-ea"/>
              </a:rPr>
              <a:t>新媒体网络互动与沟通</a:t>
            </a:r>
            <a:endParaRPr lang="en-US" altLang="zh-CN" sz="5400" b="1" dirty="0">
              <a:solidFill>
                <a:schemeClr val="bg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7369" y="-196535"/>
            <a:ext cx="3542626" cy="1416811"/>
          </a:xfrm>
          <a:prstGeom prst="rect">
            <a:avLst/>
          </a:prstGeom>
        </p:spPr>
      </p:pic>
    </p:spTree>
    <p:extLst>
      <p:ext uri="{BB962C8B-B14F-4D97-AF65-F5344CB8AC3E}">
        <p14:creationId xmlns:p14="http://schemas.microsoft.com/office/powerpoint/2010/main" val="391269596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网络人际互动价值的属性</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488031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网络人际互动价值的一致性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过程性特征</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lvl="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网民</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个体和群体交往能力的提升需要一个过程</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网络信息技术的发展和交往环境的改变，在客观上网民需要不断提升自身的认知能力、反思能力和技术使用能力等，以此来获得更高的交往互动能力，这些改变和提高都需要经历一定的时间才可以完成，这就是过程性。</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对于网民而言，正是这个过程性特点，使网络人际互动产生了强大的吸引力，吸引着网民参与其中。但同时这种过程性也使网民对于网络人际互动的价值消费呈现曲线变动的轨迹，这也是网民交往需求与交往效果一致性程度的具体展示。</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6144022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网络人际互动价值的属性</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241809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网络人际互动价值的一致性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有限性特征</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我们必须明确，网络人际互动的实践活动是发生在具体的、不同类型的网民、网络群体之间的，这是网络人际互动本身的具体性、有限性决定的。据此可以得出网络人际互动对于网民或网络群体而言，其价值带有满足需求的有限性特征。</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29010FEA-31D2-47EB-B2A3-DC7CFE736F22}"/>
              </a:ext>
            </a:extLst>
          </p:cNvPr>
          <p:cNvGrpSpPr/>
          <p:nvPr/>
        </p:nvGrpSpPr>
        <p:grpSpPr>
          <a:xfrm>
            <a:off x="1259161" y="3995744"/>
            <a:ext cx="9669344" cy="2232171"/>
            <a:chOff x="1169886" y="2743427"/>
            <a:chExt cx="9669344" cy="3304613"/>
          </a:xfrm>
        </p:grpSpPr>
        <p:grpSp>
          <p:nvGrpSpPr>
            <p:cNvPr id="11" name="组合 10">
              <a:extLst>
                <a:ext uri="{FF2B5EF4-FFF2-40B4-BE49-F238E27FC236}">
                  <a16:creationId xmlns:a16="http://schemas.microsoft.com/office/drawing/2014/main" id="{F8DDCD10-C517-4218-A52F-37765FD4BA66}"/>
                </a:ext>
              </a:extLst>
            </p:cNvPr>
            <p:cNvGrpSpPr/>
            <p:nvPr/>
          </p:nvGrpSpPr>
          <p:grpSpPr>
            <a:xfrm>
              <a:off x="1169886" y="2743427"/>
              <a:ext cx="9669344" cy="3304613"/>
              <a:chOff x="949809" y="4330145"/>
              <a:chExt cx="9669344" cy="2852622"/>
            </a:xfrm>
          </p:grpSpPr>
          <p:grpSp>
            <p:nvGrpSpPr>
              <p:cNvPr id="18" name="Group 75">
                <a:extLst>
                  <a:ext uri="{FF2B5EF4-FFF2-40B4-BE49-F238E27FC236}">
                    <a16:creationId xmlns:a16="http://schemas.microsoft.com/office/drawing/2014/main" id="{3BCE30F4-CBD1-4672-873A-DA410875C405}"/>
                  </a:ext>
                </a:extLst>
              </p:cNvPr>
              <p:cNvGrpSpPr/>
              <p:nvPr/>
            </p:nvGrpSpPr>
            <p:grpSpPr>
              <a:xfrm>
                <a:off x="949809" y="4330145"/>
                <a:ext cx="2416243" cy="2852622"/>
                <a:chOff x="702418" y="3257549"/>
                <a:chExt cx="1812182" cy="2139467"/>
              </a:xfrm>
            </p:grpSpPr>
            <p:sp>
              <p:nvSpPr>
                <p:cNvPr id="26" name="Rectangular Callout 55">
                  <a:extLst>
                    <a:ext uri="{FF2B5EF4-FFF2-40B4-BE49-F238E27FC236}">
                      <a16:creationId xmlns:a16="http://schemas.microsoft.com/office/drawing/2014/main" id="{4AC59D40-04D4-448D-B4B4-1522E47BCED0}"/>
                    </a:ext>
                  </a:extLst>
                </p:cNvPr>
                <p:cNvSpPr/>
                <p:nvPr/>
              </p:nvSpPr>
              <p:spPr>
                <a:xfrm flipV="1">
                  <a:off x="702418" y="3257549"/>
                  <a:ext cx="1812182" cy="2139467"/>
                </a:xfrm>
                <a:prstGeom prst="wedgeRectCallout">
                  <a:avLst>
                    <a:gd name="adj1" fmla="val 21398"/>
                    <a:gd name="adj2" fmla="val 678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Text Placeholder 3">
                  <a:extLst>
                    <a:ext uri="{FF2B5EF4-FFF2-40B4-BE49-F238E27FC236}">
                      <a16:creationId xmlns:a16="http://schemas.microsoft.com/office/drawing/2014/main" id="{892A01D0-23B4-4B94-9986-DEE20E1BD2B1}"/>
                    </a:ext>
                  </a:extLst>
                </p:cNvPr>
                <p:cNvSpPr txBox="1">
                  <a:spLocks/>
                </p:cNvSpPr>
                <p:nvPr/>
              </p:nvSpPr>
              <p:spPr>
                <a:xfrm>
                  <a:off x="801694" y="3808510"/>
                  <a:ext cx="1613629" cy="144547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1219140">
                    <a:spcBef>
                      <a:spcPct val="20000"/>
                    </a:spcBef>
                    <a:defRPr/>
                  </a:pPr>
                  <a:r>
                    <a:rPr lang="zh-CN" altLang="zh-CN" sz="1400" b="1" dirty="0">
                      <a:solidFill>
                        <a:schemeClr val="bg1"/>
                      </a:solidFill>
                      <a:ea typeface="Source Han Serif SC" panose="02020400000000000000" pitchFamily="18" charset="-122"/>
                    </a:rPr>
                    <a:t>网民在网络社会空间中的交往形式都带有一定的局限性和单一性，例如交往双方在实践活动中，最好使用单一的工具完成互动，否则会造成双方信息接受不全面而引发的错误互动或发展</a:t>
                  </a:r>
                  <a:endParaRPr lang="en-US" sz="1400" b="1" dirty="0">
                    <a:solidFill>
                      <a:schemeClr val="bg1"/>
                    </a:solidFill>
                    <a:ea typeface="Source Han Serif SC" panose="02020400000000000000" pitchFamily="18" charset="-122"/>
                    <a:sym typeface="Source Han Serif SC" panose="02020400000000000000" pitchFamily="18" charset="-122"/>
                  </a:endParaRPr>
                </a:p>
              </p:txBody>
            </p:sp>
          </p:grpSp>
          <p:sp>
            <p:nvSpPr>
              <p:cNvPr id="19" name="Freeform 178">
                <a:extLst>
                  <a:ext uri="{FF2B5EF4-FFF2-40B4-BE49-F238E27FC236}">
                    <a16:creationId xmlns:a16="http://schemas.microsoft.com/office/drawing/2014/main" id="{34814187-C1E6-4D05-BD1D-AE8D66ECCC56}"/>
                  </a:ext>
                </a:extLst>
              </p:cNvPr>
              <p:cNvSpPr>
                <a:spLocks noEditPoints="1"/>
              </p:cNvSpPr>
              <p:nvPr/>
            </p:nvSpPr>
            <p:spPr bwMode="auto">
              <a:xfrm>
                <a:off x="4511252" y="4570971"/>
                <a:ext cx="561787" cy="423115"/>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0" name="Group 77">
                <a:extLst>
                  <a:ext uri="{FF2B5EF4-FFF2-40B4-BE49-F238E27FC236}">
                    <a16:creationId xmlns:a16="http://schemas.microsoft.com/office/drawing/2014/main" id="{FC8394DA-DCF6-47CE-AAD6-D438F17EF6EA}"/>
                  </a:ext>
                </a:extLst>
              </p:cNvPr>
              <p:cNvGrpSpPr/>
              <p:nvPr/>
            </p:nvGrpSpPr>
            <p:grpSpPr>
              <a:xfrm>
                <a:off x="4542383" y="4330147"/>
                <a:ext cx="2416243" cy="2852620"/>
                <a:chOff x="3396847" y="3257550"/>
                <a:chExt cx="1812182" cy="2139465"/>
              </a:xfrm>
            </p:grpSpPr>
            <p:sp>
              <p:nvSpPr>
                <p:cNvPr id="24" name="Rectangular Callout 57">
                  <a:extLst>
                    <a:ext uri="{FF2B5EF4-FFF2-40B4-BE49-F238E27FC236}">
                      <a16:creationId xmlns:a16="http://schemas.microsoft.com/office/drawing/2014/main" id="{C110CD7E-6B05-41A9-A273-DC7A0A2B5CA2}"/>
                    </a:ext>
                  </a:extLst>
                </p:cNvPr>
                <p:cNvSpPr/>
                <p:nvPr/>
              </p:nvSpPr>
              <p:spPr>
                <a:xfrm flipV="1">
                  <a:off x="3396847" y="3257550"/>
                  <a:ext cx="1812182" cy="2139465"/>
                </a:xfrm>
                <a:prstGeom prst="wedgeRectCallout">
                  <a:avLst>
                    <a:gd name="adj1" fmla="val 21398"/>
                    <a:gd name="adj2" fmla="val 6787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5" name="Text Placeholder 3">
                  <a:extLst>
                    <a:ext uri="{FF2B5EF4-FFF2-40B4-BE49-F238E27FC236}">
                      <a16:creationId xmlns:a16="http://schemas.microsoft.com/office/drawing/2014/main" id="{21377383-232D-4F73-A6C2-2EADAF257200}"/>
                    </a:ext>
                  </a:extLst>
                </p:cNvPr>
                <p:cNvSpPr txBox="1">
                  <a:spLocks/>
                </p:cNvSpPr>
                <p:nvPr/>
              </p:nvSpPr>
              <p:spPr>
                <a:xfrm>
                  <a:off x="3495215" y="4026620"/>
                  <a:ext cx="1645920" cy="1032480"/>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just"/>
                  <a:r>
                    <a:rPr lang="zh-CN" altLang="zh-CN" sz="1400" b="1" dirty="0">
                      <a:solidFill>
                        <a:schemeClr val="bg1"/>
                      </a:solidFill>
                      <a:ea typeface="Source Han Serif SC" panose="02020400000000000000" pitchFamily="18" charset="-122"/>
                    </a:rPr>
                    <a:t>网民之间的实践活动不能涵盖网络社会实践的所有活动内容，造成个体网民的网络实践活动内容具有一定的缺失性</a:t>
                  </a:r>
                </a:p>
              </p:txBody>
            </p:sp>
          </p:grpSp>
          <p:grpSp>
            <p:nvGrpSpPr>
              <p:cNvPr id="21" name="Group 78">
                <a:extLst>
                  <a:ext uri="{FF2B5EF4-FFF2-40B4-BE49-F238E27FC236}">
                    <a16:creationId xmlns:a16="http://schemas.microsoft.com/office/drawing/2014/main" id="{76AC481C-46EB-4C62-93A2-4F1574038A62}"/>
                  </a:ext>
                </a:extLst>
              </p:cNvPr>
              <p:cNvGrpSpPr/>
              <p:nvPr/>
            </p:nvGrpSpPr>
            <p:grpSpPr>
              <a:xfrm>
                <a:off x="8202910" y="4330147"/>
                <a:ext cx="2416243" cy="2852620"/>
                <a:chOff x="6142243" y="3257550"/>
                <a:chExt cx="1812182" cy="2139465"/>
              </a:xfrm>
            </p:grpSpPr>
            <p:sp>
              <p:nvSpPr>
                <p:cNvPr id="22" name="Rectangular Callout 58">
                  <a:extLst>
                    <a:ext uri="{FF2B5EF4-FFF2-40B4-BE49-F238E27FC236}">
                      <a16:creationId xmlns:a16="http://schemas.microsoft.com/office/drawing/2014/main" id="{B0F42471-E629-4857-898D-DDBC5DEC37D8}"/>
                    </a:ext>
                  </a:extLst>
                </p:cNvPr>
                <p:cNvSpPr/>
                <p:nvPr/>
              </p:nvSpPr>
              <p:spPr>
                <a:xfrm flipV="1">
                  <a:off x="6142243" y="3257550"/>
                  <a:ext cx="1812182" cy="2139465"/>
                </a:xfrm>
                <a:prstGeom prst="wedgeRectCallout">
                  <a:avLst>
                    <a:gd name="adj1" fmla="val 21398"/>
                    <a:gd name="adj2" fmla="val 6787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3" name="Text Placeholder 3">
                  <a:extLst>
                    <a:ext uri="{FF2B5EF4-FFF2-40B4-BE49-F238E27FC236}">
                      <a16:creationId xmlns:a16="http://schemas.microsoft.com/office/drawing/2014/main" id="{EC25898C-C4F7-4FF5-B9AB-23F50F925FD4}"/>
                    </a:ext>
                  </a:extLst>
                </p:cNvPr>
                <p:cNvSpPr txBox="1">
                  <a:spLocks/>
                </p:cNvSpPr>
                <p:nvPr/>
              </p:nvSpPr>
              <p:spPr>
                <a:xfrm>
                  <a:off x="6295170" y="4080910"/>
                  <a:ext cx="1563646" cy="82598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just"/>
                  <a:r>
                    <a:rPr lang="zh-CN" altLang="zh-CN" sz="1400" b="1" dirty="0">
                      <a:solidFill>
                        <a:schemeClr val="bg1"/>
                      </a:solidFill>
                      <a:ea typeface="Source Han Serif SC" panose="02020400000000000000" pitchFamily="18" charset="-122"/>
                    </a:rPr>
                    <a:t>互动主体在任何时期的实践活动，都是整个网络社会实践发展过程中的一个环节或阶段，而不是全部</a:t>
                  </a:r>
                </a:p>
              </p:txBody>
            </p:sp>
          </p:grpSp>
        </p:grpSp>
        <p:sp>
          <p:nvSpPr>
            <p:cNvPr id="12" name="TextBox 18">
              <a:extLst>
                <a:ext uri="{FF2B5EF4-FFF2-40B4-BE49-F238E27FC236}">
                  <a16:creationId xmlns:a16="http://schemas.microsoft.com/office/drawing/2014/main" id="{7A89B838-5574-4F9D-83AA-98E8DBCC934B}"/>
                </a:ext>
              </a:extLst>
            </p:cNvPr>
            <p:cNvSpPr txBox="1"/>
            <p:nvPr/>
          </p:nvSpPr>
          <p:spPr>
            <a:xfrm flipH="1">
              <a:off x="1718822" y="2975874"/>
              <a:ext cx="1493595" cy="592342"/>
            </a:xfrm>
            <a:prstGeom prst="rect">
              <a:avLst/>
            </a:prstGeom>
            <a:noFill/>
          </p:spPr>
          <p:txBody>
            <a:bodyPr wrap="square" rtlCol="0">
              <a:spAutoFit/>
            </a:bodyPr>
            <a:lstStyle/>
            <a:p>
              <a:r>
                <a:rPr lang="zh-CN" alt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交往形式</a:t>
              </a:r>
              <a:endParaRPr 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15" name="TextBox 18">
              <a:extLst>
                <a:ext uri="{FF2B5EF4-FFF2-40B4-BE49-F238E27FC236}">
                  <a16:creationId xmlns:a16="http://schemas.microsoft.com/office/drawing/2014/main" id="{7D98DD08-B48D-4761-9351-28A517238E6B}"/>
                </a:ext>
              </a:extLst>
            </p:cNvPr>
            <p:cNvSpPr txBox="1"/>
            <p:nvPr/>
          </p:nvSpPr>
          <p:spPr>
            <a:xfrm flipH="1">
              <a:off x="5381603" y="2992046"/>
              <a:ext cx="1333517" cy="592342"/>
            </a:xfrm>
            <a:prstGeom prst="rect">
              <a:avLst/>
            </a:prstGeom>
            <a:noFill/>
          </p:spPr>
          <p:txBody>
            <a:bodyPr wrap="square" rtlCol="0">
              <a:spAutoFit/>
            </a:bodyPr>
            <a:lstStyle/>
            <a:p>
              <a:r>
                <a:rPr lang="zh-CN" alt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实践活动</a:t>
              </a:r>
              <a:endParaRPr 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16" name="TextBox 18">
              <a:extLst>
                <a:ext uri="{FF2B5EF4-FFF2-40B4-BE49-F238E27FC236}">
                  <a16:creationId xmlns:a16="http://schemas.microsoft.com/office/drawing/2014/main" id="{EA552955-5100-4E19-AABB-F2D0ECC3E46E}"/>
                </a:ext>
              </a:extLst>
            </p:cNvPr>
            <p:cNvSpPr txBox="1"/>
            <p:nvPr/>
          </p:nvSpPr>
          <p:spPr>
            <a:xfrm flipH="1">
              <a:off x="9036792" y="2960515"/>
              <a:ext cx="1386378" cy="592342"/>
            </a:xfrm>
            <a:prstGeom prst="rect">
              <a:avLst/>
            </a:prstGeom>
            <a:noFill/>
          </p:spPr>
          <p:txBody>
            <a:bodyPr wrap="square" rtlCol="0">
              <a:spAutoFit/>
            </a:bodyPr>
            <a:lstStyle/>
            <a:p>
              <a:r>
                <a:rPr lang="zh-CN" alt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交往时间</a:t>
              </a:r>
              <a:endParaRPr 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grpSp>
    </p:spTree>
    <p:extLst>
      <p:ext uri="{BB962C8B-B14F-4D97-AF65-F5344CB8AC3E}">
        <p14:creationId xmlns:p14="http://schemas.microsoft.com/office/powerpoint/2010/main" val="967740231"/>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网络人际互动价值的属性</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25442" y="985778"/>
            <a:ext cx="11141116" cy="339272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网络人际互动价值的一致性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有限性特征</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基于交往形式、实践活动和交往时间方面的描述，突出了网络人际互动价值的有限性。同时网络人际互动价值也体现在网民所采用的网络手段上。这里的手段是广义上的手段，包括有利于实现网络个体交往目标的所有互动工具、交往方式和交往步骤等内容。据此得出网络人际互动价值的生成也是个体网民应用各种交往手段实现交往目标的结果。</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4098" name="Picture 2">
            <a:extLst>
              <a:ext uri="{FF2B5EF4-FFF2-40B4-BE49-F238E27FC236}">
                <a16:creationId xmlns:a16="http://schemas.microsoft.com/office/drawing/2014/main" id="{F6295D40-E113-44E0-AD35-F1E58D5D58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4334" y="4033642"/>
            <a:ext cx="8919446" cy="2367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7912119"/>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网络人际互动价值的本质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0C2A0790-7A72-43C9-A90D-5ECCBC9B3D06}"/>
              </a:ext>
            </a:extLst>
          </p:cNvPr>
          <p:cNvSpPr/>
          <p:nvPr/>
        </p:nvSpPr>
        <p:spPr>
          <a:xfrm>
            <a:off x="550592" y="998390"/>
            <a:ext cx="11141116" cy="2371931"/>
          </a:xfrm>
          <a:prstGeom prst="rect">
            <a:avLst/>
          </a:prstGeom>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民是网络人际互动价值的创造者、寄托者和评价者，这表明对于网络人际互动价值的把握，不只是远离网络实践生活的逻辑推演，还应该是在线实践活动的提高和升华。也就是说，想要对网络人际互动价值的本质进行阐释，需从网络人际互动满足个体网民需求和网络社会需求两个层面的价值属性进行展开。</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5122" name="Picture 2">
            <a:extLst>
              <a:ext uri="{FF2B5EF4-FFF2-40B4-BE49-F238E27FC236}">
                <a16:creationId xmlns:a16="http://schemas.microsoft.com/office/drawing/2014/main" id="{94D1B4CE-1EA2-4B83-AFAC-405FCD5E18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51739" y="3523060"/>
            <a:ext cx="9338822" cy="2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11199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网络人际互动价值的本质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3315532C-F0C9-4D03-94EF-3EF0C6240795}"/>
              </a:ext>
            </a:extLst>
          </p:cNvPr>
          <p:cNvSpPr/>
          <p:nvPr/>
        </p:nvSpPr>
        <p:spPr>
          <a:xfrm>
            <a:off x="525442" y="985778"/>
            <a:ext cx="11141116" cy="390568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满足个体网民的需求</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可体验性</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网络自身的自由性、开放性、跨时空性以及超链接性都是以在线互动体验而获得直接印证，这些印证表明了网络人际互动具有强烈的在线体验性，如此强烈的可体验性直观的表现了网络人际互动的基本价值形态。</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借助网络人际互动的在线体验性，个体网民可以在放松的环境中，释放压抑情感和获取有效信息，最终达到愉悦自己以及快乐他人的目标。</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20383536"/>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网络人际互动价值的本质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3315532C-F0C9-4D03-94EF-3EF0C6240795}"/>
              </a:ext>
            </a:extLst>
          </p:cNvPr>
          <p:cNvSpPr/>
          <p:nvPr/>
        </p:nvSpPr>
        <p:spPr>
          <a:xfrm>
            <a:off x="525442" y="985778"/>
            <a:ext cx="11141116" cy="390568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满足个体网民的需求</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效用性</a:t>
            </a:r>
            <a:endPar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如果个体网民在网络社会中只进行单独活动而不与其他网络个体或网络族群进行互动，无异于信息大海中的一座孤岛。这表明了网络人际互动的可体验性，更加能够衬托网络人际互动的效用性。</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任何网络人际互动都具有一定的效用，因此效用是网络人际互动的价值基础。而个体网民之所以参与网络交往实践活动，正是缘于互动交往活动能够满足网民自身的社交欲望和网络生存需求，即通过网络人际互动具有的效用性吸引个体的参与欲望和刺激个体的需求投入。</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8938302"/>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网络人际互动价值的本质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3315532C-F0C9-4D03-94EF-3EF0C6240795}"/>
              </a:ext>
            </a:extLst>
          </p:cNvPr>
          <p:cNvSpPr/>
          <p:nvPr/>
        </p:nvSpPr>
        <p:spPr>
          <a:xfrm>
            <a:off x="525442" y="985778"/>
            <a:ext cx="11141116" cy="339272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满足个体网民的需求</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可信性</a:t>
            </a:r>
            <a:endPar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虽然网络信息技术对于大众来说具有两面性，但是网络社会中存在的网络言行失范现象与言行良好现象相比，总数具有一定差距，代表了网络社会是积极正面的。因此承认网络人际互动是可信赖的，是对个体网民进行交往实践活动所持心理需求的最大满足，也是对网络人际互动可信性价值的认同和接受。</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22411533"/>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网络人际互动价值的本质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3315532C-F0C9-4D03-94EF-3EF0C6240795}"/>
              </a:ext>
            </a:extLst>
          </p:cNvPr>
          <p:cNvSpPr/>
          <p:nvPr/>
        </p:nvSpPr>
        <p:spPr>
          <a:xfrm>
            <a:off x="525442" y="985778"/>
            <a:ext cx="11141116" cy="246939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满足网络社会的需求</a:t>
            </a:r>
            <a:endParaRPr lang="zh-CN" altLang="zh-CN" sz="1800" b="1" kern="100" dirty="0">
              <a:effectLst/>
              <a:latin typeface="Calibri" panose="020F0502020204030204" pitchFamily="34" charset="0"/>
              <a:ea typeface="宋体" panose="02010600030101010101" pitchFamily="2" charset="-122"/>
              <a:cs typeface="Times New Roman" panose="02020603050405020304" pitchFamily="18" charset="0"/>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社会中的人际互动表明，良性的交往互动更有利于网络社会生活的整体协调运行。因此，网络人际互动具有满足网络社会需求的价值属性。属性具体体现在网络社会协调发展和网络社会关系发展这两个价值特性中。</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6146" name="Picture 2">
            <a:extLst>
              <a:ext uri="{FF2B5EF4-FFF2-40B4-BE49-F238E27FC236}">
                <a16:creationId xmlns:a16="http://schemas.microsoft.com/office/drawing/2014/main" id="{9CF430EF-929F-4916-B7B4-D263F9A7A77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8512" y="3671777"/>
            <a:ext cx="9168038" cy="1940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2991850"/>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网络人际互动价值的本质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3315532C-F0C9-4D03-94EF-3EF0C6240795}"/>
              </a:ext>
            </a:extLst>
          </p:cNvPr>
          <p:cNvSpPr/>
          <p:nvPr/>
        </p:nvSpPr>
        <p:spPr>
          <a:xfrm>
            <a:off x="525442" y="985778"/>
            <a:ext cx="11141116" cy="385438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满足网络社会的需求</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网络社会协调发展</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的技术性和社会性，对网络社会中的良性网络人际互动行为起着不可忽视的作用。随着网络人际互动实践活动的不断深入，良性的网络人际互动不仅能够逐渐满足网络社会生活对于社会秩序的要求，也能够逐渐推进网络社会制度的建立与健全，还能够调动全体网民参与的意识与热情，以及培育培养网络公共精神进而丰富网络民主意识和网络公民文化。这表明了网络人际互动的良性行为，具有满足网络社会协调发展的价值。</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8234830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网络人际互动价值的本质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3315532C-F0C9-4D03-94EF-3EF0C6240795}"/>
              </a:ext>
            </a:extLst>
          </p:cNvPr>
          <p:cNvSpPr/>
          <p:nvPr/>
        </p:nvSpPr>
        <p:spPr>
          <a:xfrm>
            <a:off x="525442" y="985778"/>
            <a:ext cx="11141116" cy="344402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满足网络社会的需求</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网络社会关系发展</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lvl="0" indent="457200" algn="just">
              <a:lnSpc>
                <a:spcPct val="150000"/>
              </a:lnSpc>
              <a:spcBef>
                <a:spcPts val="240"/>
              </a:spcBef>
              <a:spcAft>
                <a:spcPts val="240"/>
              </a:spcAft>
              <a:buClr>
                <a:srgbClr val="000000"/>
              </a:buClr>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社会关系是一个非常复杂的系统，它是人与人之间各种不同关系的总称，按照不同的划分标准，得到的社会关系类型也不同，最简单的类型就是物质关系和思想关系。</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网络人际关系包括个体网民之间、个体网民与网络族群之间以及网络族群之间的关系，而开展网络人际互动的实践活动还需满足相应的条件或前提。界定网络社会关系必须考虑下述因素。</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3" name="组合 2">
            <a:extLst>
              <a:ext uri="{FF2B5EF4-FFF2-40B4-BE49-F238E27FC236}">
                <a16:creationId xmlns:a16="http://schemas.microsoft.com/office/drawing/2014/main" id="{9AB01BD7-DD17-4E70-839D-A343451197CA}"/>
              </a:ext>
            </a:extLst>
          </p:cNvPr>
          <p:cNvGrpSpPr/>
          <p:nvPr/>
        </p:nvGrpSpPr>
        <p:grpSpPr>
          <a:xfrm>
            <a:off x="837792" y="4580009"/>
            <a:ext cx="10497563" cy="1730095"/>
            <a:chOff x="812568" y="4573703"/>
            <a:chExt cx="10497563" cy="1730095"/>
          </a:xfrm>
        </p:grpSpPr>
        <p:grpSp>
          <p:nvGrpSpPr>
            <p:cNvPr id="11" name="Group 75">
              <a:extLst>
                <a:ext uri="{FF2B5EF4-FFF2-40B4-BE49-F238E27FC236}">
                  <a16:creationId xmlns:a16="http://schemas.microsoft.com/office/drawing/2014/main" id="{68CDFFCC-4629-4F17-AC35-D180E94A7638}"/>
                </a:ext>
              </a:extLst>
            </p:cNvPr>
            <p:cNvGrpSpPr/>
            <p:nvPr/>
          </p:nvGrpSpPr>
          <p:grpSpPr>
            <a:xfrm>
              <a:off x="812568" y="4573703"/>
              <a:ext cx="2100178" cy="1727200"/>
              <a:chOff x="702418" y="3257550"/>
              <a:chExt cx="1822501" cy="1295400"/>
            </a:xfrm>
          </p:grpSpPr>
          <p:sp>
            <p:nvSpPr>
              <p:cNvPr id="26" name="Rectangular Callout 55">
                <a:extLst>
                  <a:ext uri="{FF2B5EF4-FFF2-40B4-BE49-F238E27FC236}">
                    <a16:creationId xmlns:a16="http://schemas.microsoft.com/office/drawing/2014/main" id="{8EF65927-8CFF-478C-A9CF-86A72D44B94D}"/>
                  </a:ext>
                </a:extLst>
              </p:cNvPr>
              <p:cNvSpPr/>
              <p:nvPr/>
            </p:nvSpPr>
            <p:spPr>
              <a:xfrm flipV="1">
                <a:off x="702418" y="3257550"/>
                <a:ext cx="1812182" cy="1295400"/>
              </a:xfrm>
              <a:prstGeom prst="wedgeRectCallout">
                <a:avLst>
                  <a:gd name="adj1" fmla="val 21398"/>
                  <a:gd name="adj2" fmla="val 678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Freeform 42">
                <a:extLst>
                  <a:ext uri="{FF2B5EF4-FFF2-40B4-BE49-F238E27FC236}">
                    <a16:creationId xmlns:a16="http://schemas.microsoft.com/office/drawing/2014/main" id="{7B219634-F133-41D5-BFC7-36CE2334E76D}"/>
                  </a:ext>
                </a:extLst>
              </p:cNvPr>
              <p:cNvSpPr>
                <a:spLocks noEditPoints="1"/>
              </p:cNvSpPr>
              <p:nvPr/>
            </p:nvSpPr>
            <p:spPr bwMode="auto">
              <a:xfrm>
                <a:off x="1397839" y="3372288"/>
                <a:ext cx="421340" cy="362672"/>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8" name="Text Placeholder 3">
                <a:extLst>
                  <a:ext uri="{FF2B5EF4-FFF2-40B4-BE49-F238E27FC236}">
                    <a16:creationId xmlns:a16="http://schemas.microsoft.com/office/drawing/2014/main" id="{AB3C6233-FBCF-4E27-B19A-7BA40AF8C9FB}"/>
                  </a:ext>
                </a:extLst>
              </p:cNvPr>
              <p:cNvSpPr txBox="1">
                <a:spLocks/>
              </p:cNvSpPr>
              <p:nvPr/>
            </p:nvSpPr>
            <p:spPr>
              <a:xfrm>
                <a:off x="1077119" y="4031724"/>
                <a:ext cx="1447800" cy="18466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1219140">
                  <a:spcBef>
                    <a:spcPct val="20000"/>
                  </a:spcBef>
                  <a:defRPr/>
                </a:pPr>
                <a:r>
                  <a:rPr lang="zh-CN" altLang="zh-CN" b="1" dirty="0">
                    <a:solidFill>
                      <a:schemeClr val="bg1"/>
                    </a:solidFill>
                    <a:ea typeface="Source Han Serif SC" panose="02020400000000000000" pitchFamily="18" charset="-122"/>
                  </a:rPr>
                  <a:t>基于技术平台</a:t>
                </a:r>
                <a:endParaRPr lang="en-US" b="1" dirty="0">
                  <a:solidFill>
                    <a:schemeClr val="bg1"/>
                  </a:solidFill>
                  <a:ea typeface="Source Han Serif SC" panose="02020400000000000000" pitchFamily="18" charset="-122"/>
                  <a:sym typeface="Source Han Serif SC" panose="02020400000000000000" pitchFamily="18" charset="-122"/>
                </a:endParaRPr>
              </a:p>
            </p:txBody>
          </p:sp>
        </p:grpSp>
        <p:grpSp>
          <p:nvGrpSpPr>
            <p:cNvPr id="12" name="Group 76">
              <a:extLst>
                <a:ext uri="{FF2B5EF4-FFF2-40B4-BE49-F238E27FC236}">
                  <a16:creationId xmlns:a16="http://schemas.microsoft.com/office/drawing/2014/main" id="{FDEFF408-8B70-4585-81A2-C2D90673500E}"/>
                </a:ext>
              </a:extLst>
            </p:cNvPr>
            <p:cNvGrpSpPr/>
            <p:nvPr/>
          </p:nvGrpSpPr>
          <p:grpSpPr>
            <a:xfrm>
              <a:off x="2998740" y="4573703"/>
              <a:ext cx="2088288" cy="1727200"/>
              <a:chOff x="2678079" y="3257550"/>
              <a:chExt cx="1812182" cy="1295400"/>
            </a:xfrm>
          </p:grpSpPr>
          <p:sp>
            <p:nvSpPr>
              <p:cNvPr id="23" name="Rectangular Callout 56">
                <a:extLst>
                  <a:ext uri="{FF2B5EF4-FFF2-40B4-BE49-F238E27FC236}">
                    <a16:creationId xmlns:a16="http://schemas.microsoft.com/office/drawing/2014/main" id="{223E4298-5D3A-4A07-B7BC-CC1517E5B572}"/>
                  </a:ext>
                </a:extLst>
              </p:cNvPr>
              <p:cNvSpPr/>
              <p:nvPr/>
            </p:nvSpPr>
            <p:spPr>
              <a:xfrm flipV="1">
                <a:off x="2678079" y="3257550"/>
                <a:ext cx="1812182" cy="1295400"/>
              </a:xfrm>
              <a:prstGeom prst="wedgeRectCallout">
                <a:avLst>
                  <a:gd name="adj1" fmla="val 21398"/>
                  <a:gd name="adj2" fmla="val 6787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4" name="Freeform 178">
                <a:extLst>
                  <a:ext uri="{FF2B5EF4-FFF2-40B4-BE49-F238E27FC236}">
                    <a16:creationId xmlns:a16="http://schemas.microsoft.com/office/drawing/2014/main" id="{8DDAF466-BD35-4079-AE73-B5B7B9C6BCA5}"/>
                  </a:ext>
                </a:extLst>
              </p:cNvPr>
              <p:cNvSpPr>
                <a:spLocks noEditPoints="1"/>
              </p:cNvSpPr>
              <p:nvPr/>
            </p:nvSpPr>
            <p:spPr bwMode="auto">
              <a:xfrm>
                <a:off x="3373500" y="3394956"/>
                <a:ext cx="421340" cy="317336"/>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5" name="Text Placeholder 3">
                <a:extLst>
                  <a:ext uri="{FF2B5EF4-FFF2-40B4-BE49-F238E27FC236}">
                    <a16:creationId xmlns:a16="http://schemas.microsoft.com/office/drawing/2014/main" id="{56D2C5AD-D75A-45F8-90C9-25CDF0ACA30C}"/>
                  </a:ext>
                </a:extLst>
              </p:cNvPr>
              <p:cNvSpPr txBox="1">
                <a:spLocks/>
              </p:cNvSpPr>
              <p:nvPr/>
            </p:nvSpPr>
            <p:spPr>
              <a:xfrm>
                <a:off x="2923375" y="3939391"/>
                <a:ext cx="1366211"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zh-CN" altLang="zh-CN" b="1" dirty="0">
                    <a:solidFill>
                      <a:schemeClr val="bg1"/>
                    </a:solidFill>
                    <a:ea typeface="Source Han Serif SC" panose="02020400000000000000" pitchFamily="18" charset="-122"/>
                  </a:rPr>
                  <a:t>现实人际交往关系的投射和延伸</a:t>
                </a:r>
                <a:endParaRPr lang="en-US" b="1" dirty="0">
                  <a:solidFill>
                    <a:schemeClr val="bg1"/>
                  </a:solidFill>
                  <a:ea typeface="Source Han Serif SC" panose="02020400000000000000" pitchFamily="18" charset="-122"/>
                  <a:sym typeface="Source Han Serif SC" panose="02020400000000000000" pitchFamily="18" charset="-122"/>
                </a:endParaRPr>
              </a:p>
            </p:txBody>
          </p:sp>
        </p:grpSp>
        <p:grpSp>
          <p:nvGrpSpPr>
            <p:cNvPr id="14" name="Group 77">
              <a:extLst>
                <a:ext uri="{FF2B5EF4-FFF2-40B4-BE49-F238E27FC236}">
                  <a16:creationId xmlns:a16="http://schemas.microsoft.com/office/drawing/2014/main" id="{52B428E1-F6A7-4A13-925E-61EC3FBFE197}"/>
                </a:ext>
              </a:extLst>
            </p:cNvPr>
            <p:cNvGrpSpPr/>
            <p:nvPr/>
          </p:nvGrpSpPr>
          <p:grpSpPr>
            <a:xfrm>
              <a:off x="5192467" y="4576598"/>
              <a:ext cx="1984640" cy="1727200"/>
              <a:chOff x="4653740" y="3257550"/>
              <a:chExt cx="1812182" cy="1295400"/>
            </a:xfrm>
          </p:grpSpPr>
          <p:sp>
            <p:nvSpPr>
              <p:cNvPr id="20" name="Rectangular Callout 57">
                <a:extLst>
                  <a:ext uri="{FF2B5EF4-FFF2-40B4-BE49-F238E27FC236}">
                    <a16:creationId xmlns:a16="http://schemas.microsoft.com/office/drawing/2014/main" id="{2DE6508A-2645-4772-ADE1-982D08697DDB}"/>
                  </a:ext>
                </a:extLst>
              </p:cNvPr>
              <p:cNvSpPr/>
              <p:nvPr/>
            </p:nvSpPr>
            <p:spPr>
              <a:xfrm flipV="1">
                <a:off x="4653740" y="3257550"/>
                <a:ext cx="1812182" cy="1295400"/>
              </a:xfrm>
              <a:prstGeom prst="wedgeRectCallout">
                <a:avLst>
                  <a:gd name="adj1" fmla="val 21398"/>
                  <a:gd name="adj2" fmla="val 6787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1" name="Freeform 52">
                <a:extLst>
                  <a:ext uri="{FF2B5EF4-FFF2-40B4-BE49-F238E27FC236}">
                    <a16:creationId xmlns:a16="http://schemas.microsoft.com/office/drawing/2014/main" id="{50C01D28-2188-44E8-A9D6-5B111A8CCA11}"/>
                  </a:ext>
                </a:extLst>
              </p:cNvPr>
              <p:cNvSpPr>
                <a:spLocks noEditPoints="1"/>
              </p:cNvSpPr>
              <p:nvPr/>
            </p:nvSpPr>
            <p:spPr bwMode="auto">
              <a:xfrm>
                <a:off x="5366495" y="3345622"/>
                <a:ext cx="386672" cy="416004"/>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2" name="Text Placeholder 3">
                <a:extLst>
                  <a:ext uri="{FF2B5EF4-FFF2-40B4-BE49-F238E27FC236}">
                    <a16:creationId xmlns:a16="http://schemas.microsoft.com/office/drawing/2014/main" id="{98971C78-1337-4EF8-8198-153F65E9A4E5}"/>
                  </a:ext>
                </a:extLst>
              </p:cNvPr>
              <p:cNvSpPr txBox="1">
                <a:spLocks/>
              </p:cNvSpPr>
              <p:nvPr/>
            </p:nvSpPr>
            <p:spPr>
              <a:xfrm>
                <a:off x="4961830" y="3939391"/>
                <a:ext cx="1255901"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1219140">
                  <a:spcBef>
                    <a:spcPct val="20000"/>
                  </a:spcBef>
                  <a:defRPr/>
                </a:pPr>
                <a:r>
                  <a:rPr lang="zh-CN" altLang="zh-CN" b="1" dirty="0">
                    <a:solidFill>
                      <a:schemeClr val="bg1"/>
                    </a:solidFill>
                    <a:ea typeface="Source Han Serif SC" panose="02020400000000000000" pitchFamily="18" charset="-122"/>
                  </a:rPr>
                  <a:t>遵循网络社会空间的规则</a:t>
                </a:r>
                <a:endParaRPr lang="en-US" b="1" dirty="0">
                  <a:solidFill>
                    <a:schemeClr val="bg1"/>
                  </a:solidFill>
                  <a:ea typeface="Source Han Serif SC" panose="02020400000000000000" pitchFamily="18" charset="-122"/>
                  <a:sym typeface="Source Han Serif SC" panose="02020400000000000000" pitchFamily="18" charset="-122"/>
                </a:endParaRPr>
              </a:p>
            </p:txBody>
          </p:sp>
        </p:grpSp>
        <p:grpSp>
          <p:nvGrpSpPr>
            <p:cNvPr id="15" name="Group 78">
              <a:extLst>
                <a:ext uri="{FF2B5EF4-FFF2-40B4-BE49-F238E27FC236}">
                  <a16:creationId xmlns:a16="http://schemas.microsoft.com/office/drawing/2014/main" id="{31D9568F-15FB-4517-B6DE-1DD67ECCB79A}"/>
                </a:ext>
              </a:extLst>
            </p:cNvPr>
            <p:cNvGrpSpPr/>
            <p:nvPr/>
          </p:nvGrpSpPr>
          <p:grpSpPr>
            <a:xfrm>
              <a:off x="7282546" y="4573703"/>
              <a:ext cx="1984640" cy="1727200"/>
              <a:chOff x="6629400" y="3257550"/>
              <a:chExt cx="1812182" cy="1295400"/>
            </a:xfrm>
          </p:grpSpPr>
          <p:sp>
            <p:nvSpPr>
              <p:cNvPr id="16" name="Rectangular Callout 58">
                <a:extLst>
                  <a:ext uri="{FF2B5EF4-FFF2-40B4-BE49-F238E27FC236}">
                    <a16:creationId xmlns:a16="http://schemas.microsoft.com/office/drawing/2014/main" id="{5810C2EC-4586-454A-9721-F19CAA2AF8F8}"/>
                  </a:ext>
                </a:extLst>
              </p:cNvPr>
              <p:cNvSpPr/>
              <p:nvPr/>
            </p:nvSpPr>
            <p:spPr>
              <a:xfrm flipV="1">
                <a:off x="6629400" y="3257550"/>
                <a:ext cx="1812182" cy="1295400"/>
              </a:xfrm>
              <a:prstGeom prst="wedgeRectCallout">
                <a:avLst>
                  <a:gd name="adj1" fmla="val 21398"/>
                  <a:gd name="adj2" fmla="val 6787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Freeform 83">
                <a:extLst>
                  <a:ext uri="{FF2B5EF4-FFF2-40B4-BE49-F238E27FC236}">
                    <a16:creationId xmlns:a16="http://schemas.microsoft.com/office/drawing/2014/main" id="{F36472B7-D68C-4C59-A46C-F25C6FEBDEC5}"/>
                  </a:ext>
                </a:extLst>
              </p:cNvPr>
              <p:cNvSpPr>
                <a:spLocks noEditPoints="1"/>
              </p:cNvSpPr>
              <p:nvPr/>
            </p:nvSpPr>
            <p:spPr bwMode="auto">
              <a:xfrm>
                <a:off x="7388909" y="3333750"/>
                <a:ext cx="293165" cy="439748"/>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9" name="Text Placeholder 3">
                <a:extLst>
                  <a:ext uri="{FF2B5EF4-FFF2-40B4-BE49-F238E27FC236}">
                    <a16:creationId xmlns:a16="http://schemas.microsoft.com/office/drawing/2014/main" id="{124E791B-177C-4150-81C4-D88FADC9AE43}"/>
                  </a:ext>
                </a:extLst>
              </p:cNvPr>
              <p:cNvSpPr txBox="1">
                <a:spLocks/>
              </p:cNvSpPr>
              <p:nvPr/>
            </p:nvSpPr>
            <p:spPr>
              <a:xfrm>
                <a:off x="6889075" y="3939391"/>
                <a:ext cx="1447800" cy="36933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zh-CN" altLang="zh-CN" b="1" dirty="0">
                    <a:solidFill>
                      <a:schemeClr val="bg1"/>
                    </a:solidFill>
                    <a:ea typeface="Source Han Serif SC" panose="02020400000000000000" pitchFamily="18" charset="-122"/>
                  </a:rPr>
                  <a:t>在线交往互动与离线交往互动</a:t>
                </a:r>
                <a:endParaRPr lang="en-US" b="1" dirty="0">
                  <a:solidFill>
                    <a:schemeClr val="bg1"/>
                  </a:solidFill>
                  <a:ea typeface="Source Han Serif SC" panose="02020400000000000000" pitchFamily="18" charset="-122"/>
                  <a:sym typeface="Source Han Serif SC" panose="02020400000000000000" pitchFamily="18" charset="-122"/>
                </a:endParaRPr>
              </a:p>
            </p:txBody>
          </p:sp>
        </p:grpSp>
        <p:sp>
          <p:nvSpPr>
            <p:cNvPr id="30" name="Rectangular Callout 56">
              <a:extLst>
                <a:ext uri="{FF2B5EF4-FFF2-40B4-BE49-F238E27FC236}">
                  <a16:creationId xmlns:a16="http://schemas.microsoft.com/office/drawing/2014/main" id="{A27544A8-A2C8-475C-A423-3455C3834F56}"/>
                </a:ext>
              </a:extLst>
            </p:cNvPr>
            <p:cNvSpPr/>
            <p:nvPr/>
          </p:nvSpPr>
          <p:spPr>
            <a:xfrm flipV="1">
              <a:off x="9372625" y="4573703"/>
              <a:ext cx="1937506" cy="1727200"/>
            </a:xfrm>
            <a:prstGeom prst="wedgeRectCallout">
              <a:avLst>
                <a:gd name="adj1" fmla="val 21398"/>
                <a:gd name="adj2" fmla="val 67871"/>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1" name="Freeform 87">
              <a:extLst>
                <a:ext uri="{FF2B5EF4-FFF2-40B4-BE49-F238E27FC236}">
                  <a16:creationId xmlns:a16="http://schemas.microsoft.com/office/drawing/2014/main" id="{7CF4B140-4908-4114-9428-97DB3ADA38B4}"/>
                </a:ext>
              </a:extLst>
            </p:cNvPr>
            <p:cNvSpPr>
              <a:spLocks noEditPoints="1"/>
            </p:cNvSpPr>
            <p:nvPr/>
          </p:nvSpPr>
          <p:spPr bwMode="auto">
            <a:xfrm>
              <a:off x="10109966" y="4726687"/>
              <a:ext cx="468090" cy="428696"/>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2" name="Text Placeholder 3">
              <a:extLst>
                <a:ext uri="{FF2B5EF4-FFF2-40B4-BE49-F238E27FC236}">
                  <a16:creationId xmlns:a16="http://schemas.microsoft.com/office/drawing/2014/main" id="{55702157-C83C-486C-8A3A-01F83ED81B8F}"/>
                </a:ext>
              </a:extLst>
            </p:cNvPr>
            <p:cNvSpPr txBox="1">
              <a:spLocks/>
            </p:cNvSpPr>
            <p:nvPr/>
          </p:nvSpPr>
          <p:spPr>
            <a:xfrm>
              <a:off x="9645009" y="5349010"/>
              <a:ext cx="1504365" cy="738664"/>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9140">
                <a:spcBef>
                  <a:spcPct val="20000"/>
                </a:spcBef>
                <a:defRPr/>
              </a:pPr>
              <a:r>
                <a:rPr lang="zh-CN" altLang="zh-CN" b="1" dirty="0">
                  <a:solidFill>
                    <a:schemeClr val="bg1"/>
                  </a:solidFill>
                  <a:ea typeface="Source Han Serif SC" panose="02020400000000000000" pitchFamily="18" charset="-122"/>
                </a:rPr>
                <a:t>网络社会互动与现实社会互动之间的互动等</a:t>
              </a:r>
              <a:endParaRPr lang="en-US" b="1" dirty="0">
                <a:solidFill>
                  <a:schemeClr val="bg1"/>
                </a:solidFill>
                <a:ea typeface="Source Han Serif SC" panose="02020400000000000000" pitchFamily="18" charset="-122"/>
                <a:sym typeface="Source Han Serif SC" panose="02020400000000000000" pitchFamily="18" charset="-122"/>
              </a:endParaRPr>
            </a:p>
          </p:txBody>
        </p:sp>
      </p:grpSp>
    </p:spTree>
    <p:extLst>
      <p:ext uri="{BB962C8B-B14F-4D97-AF65-F5344CB8AC3E}">
        <p14:creationId xmlns:p14="http://schemas.microsoft.com/office/powerpoint/2010/main" val="239234398"/>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621D393-7EDB-7B47-ABC3-3DDCB23071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标题 3">
            <a:extLst>
              <a:ext uri="{FF2B5EF4-FFF2-40B4-BE49-F238E27FC236}">
                <a16:creationId xmlns:a16="http://schemas.microsoft.com/office/drawing/2014/main" id="{E199AD43-C31D-8B46-9569-6E4054816DD4}"/>
              </a:ext>
            </a:extLst>
          </p:cNvPr>
          <p:cNvSpPr>
            <a:spLocks noGrp="1"/>
          </p:cNvSpPr>
          <p:nvPr>
            <p:ph type="title"/>
          </p:nvPr>
        </p:nvSpPr>
        <p:spPr>
          <a:xfrm>
            <a:off x="630552" y="1846730"/>
            <a:ext cx="10930895" cy="2479963"/>
          </a:xfrm>
        </p:spPr>
        <p:txBody>
          <a:bodyPr>
            <a:noAutofit/>
          </a:bodyPr>
          <a:lstStyle/>
          <a:p>
            <a:pPr algn="ctr">
              <a:lnSpc>
                <a:spcPct val="150000"/>
              </a:lnSpc>
            </a:pPr>
            <a:r>
              <a:rPr lang="zh-CN" altLang="en-US" sz="3600" dirty="0">
                <a:solidFill>
                  <a:schemeClr val="bg1"/>
                </a:solidFill>
              </a:rPr>
              <a:t>第</a:t>
            </a:r>
            <a:r>
              <a:rPr lang="en-US" altLang="zh-CN" sz="3600" dirty="0">
                <a:solidFill>
                  <a:schemeClr val="bg1"/>
                </a:solidFill>
              </a:rPr>
              <a:t>5</a:t>
            </a:r>
            <a:r>
              <a:rPr lang="zh-CN" altLang="en-US" sz="3600" dirty="0">
                <a:solidFill>
                  <a:schemeClr val="bg1"/>
                </a:solidFill>
              </a:rPr>
              <a:t>章   网络人际互动的价值</a:t>
            </a:r>
            <a:br>
              <a:rPr lang="en-US" altLang="zh-CN" sz="3600" dirty="0">
                <a:solidFill>
                  <a:schemeClr val="bg1"/>
                </a:solidFill>
              </a:rPr>
            </a:br>
            <a:r>
              <a:rPr lang="zh-CN" altLang="en-US" sz="3600" dirty="0">
                <a:solidFill>
                  <a:schemeClr val="bg1"/>
                </a:solidFill>
              </a:rPr>
              <a:t>授课教师：</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66030" y="296091"/>
            <a:ext cx="2298785" cy="522829"/>
          </a:xfrm>
          <a:prstGeom prst="rect">
            <a:avLst/>
          </a:prstGeom>
        </p:spPr>
      </p:pic>
    </p:spTree>
    <p:extLst>
      <p:ext uri="{BB962C8B-B14F-4D97-AF65-F5344CB8AC3E}">
        <p14:creationId xmlns:p14="http://schemas.microsoft.com/office/powerpoint/2010/main" val="7877450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网络人际互动价值的本质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3315532C-F0C9-4D03-94EF-3EF0C6240795}"/>
              </a:ext>
            </a:extLst>
          </p:cNvPr>
          <p:cNvSpPr/>
          <p:nvPr/>
        </p:nvSpPr>
        <p:spPr>
          <a:xfrm>
            <a:off x="525442" y="985778"/>
            <a:ext cx="11141116" cy="339272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满足网络社会的需求</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网络社会关系发展</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总结一下，没有网络人际互动就没有网络社会关系的形成与发展，这网络人际关系体现了网络人际互动的价值，而网络人际互动的价值不仅丰富了网络社会中的物质性关系，也丰富了网络社会人与人之间的精神交往，还从整体上满足了网络社会关系发展的需要。</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图所示为网络人际互动具有满足网络社会关系发展的价值属性。</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170" name="Picture 2">
            <a:extLst>
              <a:ext uri="{FF2B5EF4-FFF2-40B4-BE49-F238E27FC236}">
                <a16:creationId xmlns:a16="http://schemas.microsoft.com/office/drawing/2014/main" id="{E13C68FC-D711-46C3-A277-10F81DB0E4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2653" y="4118021"/>
            <a:ext cx="8138376" cy="2238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0487389"/>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网络人际互动价值的本质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9066374" cy="986937"/>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美宝莲口红新色上市的营销项目，体现网络人际互动价值的本质</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3A8E919F-4426-43AB-9E1C-4DCC1F29A780}"/>
              </a:ext>
            </a:extLst>
          </p:cNvPr>
          <p:cNvSpPr txBox="1"/>
          <p:nvPr/>
        </p:nvSpPr>
        <p:spPr>
          <a:xfrm>
            <a:off x="683022" y="1562362"/>
            <a:ext cx="10687069" cy="2859244"/>
          </a:xfrm>
          <a:prstGeom prst="rect">
            <a:avLst/>
          </a:prstGeom>
          <a:noFill/>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2019</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年</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02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月美宝莲</a:t>
            </a:r>
            <a:r>
              <a:rPr lang="en-US" altLang="zh-CN" sz="2000" dirty="0" err="1">
                <a:solidFill>
                  <a:schemeClr val="bg2">
                    <a:lumMod val="25000"/>
                  </a:schemeClr>
                </a:solidFill>
                <a:latin typeface="微软雅黑" panose="020B0503020204020204" pitchFamily="34" charset="-122"/>
                <a:ea typeface="微软雅黑" panose="020B0503020204020204" pitchFamily="34" charset="-122"/>
              </a:rPr>
              <a:t>superstay</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新色上市，恰逢三八节之际，于是在天猫旗舰店开启优惠。同时，</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月正值头部</a:t>
            </a:r>
            <a:r>
              <a:rPr lang="en-US" altLang="zh-CN" sz="2000" dirty="0" err="1">
                <a:solidFill>
                  <a:schemeClr val="bg2">
                    <a:lumMod val="25000"/>
                  </a:schemeClr>
                </a:solidFill>
                <a:latin typeface="微软雅黑" panose="020B0503020204020204" pitchFamily="34" charset="-122"/>
                <a:ea typeface="微软雅黑" panose="020B0503020204020204" pitchFamily="34" charset="-122"/>
              </a:rPr>
              <a:t>kol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李佳琦在抖音掀起口红热潮，于是此次投放在抖音平台，从种草和美唇展示等角度，以</a:t>
            </a:r>
            <a:r>
              <a:rPr lang="en-US" altLang="zh-CN" sz="2000" dirty="0" err="1">
                <a:solidFill>
                  <a:schemeClr val="bg2">
                    <a:lumMod val="25000"/>
                  </a:schemeClr>
                </a:solidFill>
                <a:latin typeface="微软雅黑" panose="020B0503020204020204" pitchFamily="34" charset="-122"/>
                <a:ea typeface="微软雅黑" panose="020B0503020204020204" pitchFamily="34" charset="-122"/>
              </a:rPr>
              <a:t>superstay</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“不掉色”主题，为三八活动引流助销。三八节前后两天，投放</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位头部及中部抖音</a:t>
            </a:r>
            <a:r>
              <a:rPr lang="en-US" altLang="zh-CN" sz="2000" dirty="0" err="1">
                <a:solidFill>
                  <a:schemeClr val="bg2">
                    <a:lumMod val="25000"/>
                  </a:schemeClr>
                </a:solidFill>
                <a:latin typeface="微软雅黑" panose="020B0503020204020204" pitchFamily="34" charset="-122"/>
                <a:ea typeface="微软雅黑" panose="020B0503020204020204" pitchFamily="34" charset="-122"/>
              </a:rPr>
              <a:t>kol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，集中爆发，在抖音掀起话题热潮。</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位抖音</a:t>
            </a:r>
            <a:r>
              <a:rPr lang="en-US" altLang="zh-CN" sz="2000" dirty="0" err="1">
                <a:solidFill>
                  <a:schemeClr val="bg2">
                    <a:lumMod val="25000"/>
                  </a:schemeClr>
                </a:solidFill>
                <a:latin typeface="微软雅黑" panose="020B0503020204020204" pitchFamily="34" charset="-122"/>
                <a:ea typeface="微软雅黑" panose="020B0503020204020204" pitchFamily="34" charset="-122"/>
              </a:rPr>
              <a:t>kol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的宣传发布时间。</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8194" name="Picture 2">
            <a:extLst>
              <a:ext uri="{FF2B5EF4-FFF2-40B4-BE49-F238E27FC236}">
                <a16:creationId xmlns:a16="http://schemas.microsoft.com/office/drawing/2014/main" id="{E0A5D7B7-FACC-47F3-945A-BCEA3B5CCE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4759" y="4190220"/>
            <a:ext cx="8057654" cy="1842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1980213"/>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网络人际互动价值的本质</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9066374" cy="986937"/>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美宝莲口红新色上市的营销项目，体现网络人际互动价值的本质</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3A8E919F-4426-43AB-9E1C-4DCC1F29A780}"/>
              </a:ext>
            </a:extLst>
          </p:cNvPr>
          <p:cNvSpPr txBox="1"/>
          <p:nvPr/>
        </p:nvSpPr>
        <p:spPr>
          <a:xfrm>
            <a:off x="683022" y="1562362"/>
            <a:ext cx="10687069" cy="1987211"/>
          </a:xfrm>
          <a:prstGeom prst="rect">
            <a:avLst/>
          </a:prstGeom>
          <a:noFill/>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短短几天内，抖音掀起相关话题热潮，</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MNY FSS</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关于话题的搜索指数达到最高峰，直接实现流量变现。</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图所示为在抖音投放的宣传物料以及收获的效果。</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4B85C730-BE31-4817-8C04-C2C0D9C04C0E}"/>
              </a:ext>
            </a:extLst>
          </p:cNvPr>
          <p:cNvGrpSpPr/>
          <p:nvPr/>
        </p:nvGrpSpPr>
        <p:grpSpPr>
          <a:xfrm>
            <a:off x="3372547" y="2733334"/>
            <a:ext cx="4447844" cy="3724222"/>
            <a:chOff x="3786899" y="3282401"/>
            <a:chExt cx="2925457" cy="2449514"/>
          </a:xfrm>
        </p:grpSpPr>
        <p:pic>
          <p:nvPicPr>
            <p:cNvPr id="9218" name="图片 1" descr="C:\Users\Administrator\Desktop\17.png17">
              <a:extLst>
                <a:ext uri="{FF2B5EF4-FFF2-40B4-BE49-F238E27FC236}">
                  <a16:creationId xmlns:a16="http://schemas.microsoft.com/office/drawing/2014/main" id="{569F21A9-6851-427E-84C1-5C9E85BCDC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6899" y="3282402"/>
              <a:ext cx="1354138" cy="244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8" descr="C:\Users\Administrator\Desktop\11.png11">
              <a:extLst>
                <a:ext uri="{FF2B5EF4-FFF2-40B4-BE49-F238E27FC236}">
                  <a16:creationId xmlns:a16="http://schemas.microsoft.com/office/drawing/2014/main" id="{69A213DD-EB31-4289-8EBA-30F329B82FA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40756" y="3282401"/>
              <a:ext cx="1371600" cy="244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88523040"/>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141116"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实现网络人际互动价值的条件</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人制造环境，同样环境也制造人。这表明了环境与人存在着不可分割的密切关系，以及环境的改变和人的改变存在着一致性。据此得知，网络人际互动价值的实现离不开网络环境的支持。对此，从网络内生环境和网络外生环境两个层面进行分析。</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52" name="文本框 51">
            <a:extLst>
              <a:ext uri="{FF2B5EF4-FFF2-40B4-BE49-F238E27FC236}">
                <a16:creationId xmlns:a16="http://schemas.microsoft.com/office/drawing/2014/main" id="{C085D485-F1D2-46A7-A090-AFB50CE404D1}"/>
              </a:ext>
            </a:extLst>
          </p:cNvPr>
          <p:cNvSpPr txBox="1"/>
          <p:nvPr/>
        </p:nvSpPr>
        <p:spPr>
          <a:xfrm>
            <a:off x="500292" y="2950252"/>
            <a:ext cx="4645722" cy="2807948"/>
          </a:xfrm>
          <a:prstGeom prst="rect">
            <a:avLst/>
          </a:prstGeom>
          <a:noFill/>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内生环境是指网络人际互动中由网民构成的互动主体的内部环境，网络外生环境则是指网络空间架构的社会环境。两种环境各自运行的状况以及彼此之间交互关系的运行状况直接影响着网络人际互动价值实现的程度。</a:t>
            </a:r>
          </a:p>
        </p:txBody>
      </p:sp>
      <p:pic>
        <p:nvPicPr>
          <p:cNvPr id="10242" name="Picture 2">
            <a:extLst>
              <a:ext uri="{FF2B5EF4-FFF2-40B4-BE49-F238E27FC236}">
                <a16:creationId xmlns:a16="http://schemas.microsoft.com/office/drawing/2014/main" id="{B84A812B-51A6-4A28-A34F-DB48325195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5825" y="3164330"/>
            <a:ext cx="6171172" cy="267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074877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382874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实现网络人际互动价值的条件</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分析网络内生环境</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作为一种实践活动，是具有内部结构的动态系统。在这一结构系统中，随着现实社会的发展而逐步强大的互动主体，不仅控制和调节着自身对网络活动的产出与投入，同时也影响和制约着互动主体对实践活动的发展意向以及对网络社会空间改善的广度和深度。</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图所示为互动主体自身对网络活动的产出与投入。</a:t>
            </a:r>
          </a:p>
          <a:p>
            <a:pPr marL="3429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1266" name="Picture 2">
            <a:extLst>
              <a:ext uri="{FF2B5EF4-FFF2-40B4-BE49-F238E27FC236}">
                <a16:creationId xmlns:a16="http://schemas.microsoft.com/office/drawing/2014/main" id="{DB754043-359A-4ADE-8A8E-AFC75EAF39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8784" y="4171714"/>
            <a:ext cx="9291184" cy="168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7231825"/>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290541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实现网络人际互动价值的条件</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分析网络内生环境</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网络内生环境由多个内部小环境构成，所以其自身相当于一个系统。它的系统属性具体表现在网民的个体能力环境和心理环境两方面。</a:t>
            </a:r>
          </a:p>
          <a:p>
            <a:pPr marL="3429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B1590159-5171-434A-85AC-AFBC453B1779}"/>
              </a:ext>
            </a:extLst>
          </p:cNvPr>
          <p:cNvGrpSpPr/>
          <p:nvPr/>
        </p:nvGrpSpPr>
        <p:grpSpPr>
          <a:xfrm>
            <a:off x="2006109" y="3115500"/>
            <a:ext cx="8443276" cy="3410578"/>
            <a:chOff x="1678185" y="2416500"/>
            <a:chExt cx="9527945" cy="3848720"/>
          </a:xfrm>
        </p:grpSpPr>
        <p:grpSp>
          <p:nvGrpSpPr>
            <p:cNvPr id="11" name="组合 10">
              <a:extLst>
                <a:ext uri="{FF2B5EF4-FFF2-40B4-BE49-F238E27FC236}">
                  <a16:creationId xmlns:a16="http://schemas.microsoft.com/office/drawing/2014/main" id="{C44D1F9F-4A85-444F-A55A-9B71D6A75139}"/>
                </a:ext>
              </a:extLst>
            </p:cNvPr>
            <p:cNvGrpSpPr/>
            <p:nvPr/>
          </p:nvGrpSpPr>
          <p:grpSpPr>
            <a:xfrm>
              <a:off x="1678185" y="2416500"/>
              <a:ext cx="2723548" cy="3848720"/>
              <a:chOff x="3215681" y="1220755"/>
              <a:chExt cx="3407055" cy="4814604"/>
            </a:xfrm>
          </p:grpSpPr>
          <p:grpSp>
            <p:nvGrpSpPr>
              <p:cNvPr id="20" name="组合 19">
                <a:extLst>
                  <a:ext uri="{FF2B5EF4-FFF2-40B4-BE49-F238E27FC236}">
                    <a16:creationId xmlns:a16="http://schemas.microsoft.com/office/drawing/2014/main" id="{8220045E-838A-473F-8E5E-B07584D55AA4}"/>
                  </a:ext>
                </a:extLst>
              </p:cNvPr>
              <p:cNvGrpSpPr/>
              <p:nvPr/>
            </p:nvGrpSpPr>
            <p:grpSpPr>
              <a:xfrm>
                <a:off x="4873145" y="2091085"/>
                <a:ext cx="1749591" cy="3378936"/>
                <a:chOff x="-3768725" y="1125538"/>
                <a:chExt cx="2517775" cy="4862513"/>
              </a:xfrm>
            </p:grpSpPr>
            <p:sp>
              <p:nvSpPr>
                <p:cNvPr id="37" name="ïşḻïďê-Freeform 35">
                  <a:extLst>
                    <a:ext uri="{FF2B5EF4-FFF2-40B4-BE49-F238E27FC236}">
                      <a16:creationId xmlns:a16="http://schemas.microsoft.com/office/drawing/2014/main" id="{9E863E15-105A-4E77-B5CB-7372A8BC8EB3}"/>
                    </a:ext>
                  </a:extLst>
                </p:cNvPr>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8" name="ïşḻïďê-Freeform 36">
                  <a:extLst>
                    <a:ext uri="{FF2B5EF4-FFF2-40B4-BE49-F238E27FC236}">
                      <a16:creationId xmlns:a16="http://schemas.microsoft.com/office/drawing/2014/main" id="{5C8FC16E-F5FC-42CA-96FC-EECA48446E0A}"/>
                    </a:ext>
                  </a:extLst>
                </p:cNvPr>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tx1">
                    <a:lumMod val="65000"/>
                    <a:lumOff val="3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9" name="ïşḻïďê-Oval 37">
                  <a:extLst>
                    <a:ext uri="{FF2B5EF4-FFF2-40B4-BE49-F238E27FC236}">
                      <a16:creationId xmlns:a16="http://schemas.microsoft.com/office/drawing/2014/main" id="{387E3C21-6C8A-4AB0-AD2C-0971CA0C160A}"/>
                    </a:ext>
                  </a:extLst>
                </p:cNvPr>
                <p:cNvSpPr/>
                <p:nvPr/>
              </p:nvSpPr>
              <p:spPr bwMode="auto">
                <a:xfrm>
                  <a:off x="-2693988" y="5486400"/>
                  <a:ext cx="403225" cy="401638"/>
                </a:xfrm>
                <a:prstGeom prst="ellipse">
                  <a:avLst/>
                </a:prstGeom>
                <a:solidFill>
                  <a:schemeClr val="bg1">
                    <a:lumMod val="6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0" name="ïşḻïďê-Oval 38">
                  <a:extLst>
                    <a:ext uri="{FF2B5EF4-FFF2-40B4-BE49-F238E27FC236}">
                      <a16:creationId xmlns:a16="http://schemas.microsoft.com/office/drawing/2014/main" id="{FD3DD447-F4C1-4D8B-B162-299724D882B3}"/>
                    </a:ext>
                  </a:extLst>
                </p:cNvPr>
                <p:cNvSpPr/>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1" name="ïşḻïďê-Freeform 39">
                  <a:extLst>
                    <a:ext uri="{FF2B5EF4-FFF2-40B4-BE49-F238E27FC236}">
                      <a16:creationId xmlns:a16="http://schemas.microsoft.com/office/drawing/2014/main" id="{FD055902-2B46-41A8-A60C-9C88F206629C}"/>
                    </a:ext>
                  </a:extLst>
                </p:cNvPr>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2" name="ïşḻïďê-Freeform 40">
                  <a:extLst>
                    <a:ext uri="{FF2B5EF4-FFF2-40B4-BE49-F238E27FC236}">
                      <a16:creationId xmlns:a16="http://schemas.microsoft.com/office/drawing/2014/main" id="{40B3AAC9-1203-4D2D-93B3-D628CD27514D}"/>
                    </a:ext>
                  </a:extLst>
                </p:cNvPr>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3" name="ïşḻïďê-Freeform 41">
                  <a:extLst>
                    <a:ext uri="{FF2B5EF4-FFF2-40B4-BE49-F238E27FC236}">
                      <a16:creationId xmlns:a16="http://schemas.microsoft.com/office/drawing/2014/main" id="{E11BEF2F-C0E5-491A-AD57-7C7AFEFD619E}"/>
                    </a:ext>
                  </a:extLst>
                </p:cNvPr>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4" name="ïşḻïďê-Freeform 42">
                  <a:extLst>
                    <a:ext uri="{FF2B5EF4-FFF2-40B4-BE49-F238E27FC236}">
                      <a16:creationId xmlns:a16="http://schemas.microsoft.com/office/drawing/2014/main" id="{8B3F00A0-AFEF-485E-960E-00B3A2B3E306}"/>
                    </a:ext>
                  </a:extLst>
                </p:cNvPr>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5" name="ïşḻïďê-Freeform 43">
                  <a:extLst>
                    <a:ext uri="{FF2B5EF4-FFF2-40B4-BE49-F238E27FC236}">
                      <a16:creationId xmlns:a16="http://schemas.microsoft.com/office/drawing/2014/main" id="{D48F6E6F-F90F-4648-B449-5088834D3F4B}"/>
                    </a:ext>
                  </a:extLst>
                </p:cNvPr>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6" name="ïşḻïďê-Rectangle 44">
                  <a:extLst>
                    <a:ext uri="{FF2B5EF4-FFF2-40B4-BE49-F238E27FC236}">
                      <a16:creationId xmlns:a16="http://schemas.microsoft.com/office/drawing/2014/main" id="{039FB05D-B12A-4CAE-A1AC-82629A159DF4}"/>
                    </a:ext>
                  </a:extLst>
                </p:cNvPr>
                <p:cNvSpPr/>
                <p:nvPr/>
              </p:nvSpPr>
              <p:spPr bwMode="auto">
                <a:xfrm>
                  <a:off x="-3605213" y="1709738"/>
                  <a:ext cx="2209800" cy="3695700"/>
                </a:xfrm>
                <a:prstGeom prst="rect">
                  <a:avLst/>
                </a:prstGeom>
                <a:solidFill>
                  <a:schemeClr val="accent1"/>
                </a:solidFill>
                <a:ln w="6350" cap="flat" cmpd="sng" algn="ctr">
                  <a:noFill/>
                  <a:prstDash val="solid"/>
                  <a:miter lim="800000"/>
                </a:ln>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7" name="ïṧḷïḓê-Freeform 45">
                  <a:extLst>
                    <a:ext uri="{FF2B5EF4-FFF2-40B4-BE49-F238E27FC236}">
                      <a16:creationId xmlns:a16="http://schemas.microsoft.com/office/drawing/2014/main" id="{EFD64203-7570-4003-850C-08F49A5FC198}"/>
                    </a:ext>
                  </a:extLst>
                </p:cNvPr>
                <p:cNvSpPr/>
                <p:nvPr/>
              </p:nvSpPr>
              <p:spPr bwMode="auto">
                <a:xfrm>
                  <a:off x="-3611563" y="1703388"/>
                  <a:ext cx="2224087" cy="3709988"/>
                </a:xfrm>
                <a:custGeom>
                  <a:avLst/>
                  <a:gdLst>
                    <a:gd name="T0" fmla="*/ 1396 w 1401"/>
                    <a:gd name="T1" fmla="*/ 2332 h 2337"/>
                    <a:gd name="T2" fmla="*/ 1396 w 1401"/>
                    <a:gd name="T3" fmla="*/ 2328 h 2337"/>
                    <a:gd name="T4" fmla="*/ 9 w 1401"/>
                    <a:gd name="T5" fmla="*/ 2328 h 2337"/>
                    <a:gd name="T6" fmla="*/ 9 w 1401"/>
                    <a:gd name="T7" fmla="*/ 8 h 2337"/>
                    <a:gd name="T8" fmla="*/ 1392 w 1401"/>
                    <a:gd name="T9" fmla="*/ 8 h 2337"/>
                    <a:gd name="T10" fmla="*/ 1392 w 1401"/>
                    <a:gd name="T11" fmla="*/ 2332 h 2337"/>
                    <a:gd name="T12" fmla="*/ 1396 w 1401"/>
                    <a:gd name="T13" fmla="*/ 2332 h 2337"/>
                    <a:gd name="T14" fmla="*/ 1396 w 1401"/>
                    <a:gd name="T15" fmla="*/ 2328 h 2337"/>
                    <a:gd name="T16" fmla="*/ 1396 w 1401"/>
                    <a:gd name="T17" fmla="*/ 2332 h 2337"/>
                    <a:gd name="T18" fmla="*/ 1401 w 1401"/>
                    <a:gd name="T19" fmla="*/ 2332 h 2337"/>
                    <a:gd name="T20" fmla="*/ 1401 w 1401"/>
                    <a:gd name="T21" fmla="*/ 0 h 2337"/>
                    <a:gd name="T22" fmla="*/ 0 w 1401"/>
                    <a:gd name="T23" fmla="*/ 0 h 2337"/>
                    <a:gd name="T24" fmla="*/ 0 w 1401"/>
                    <a:gd name="T25" fmla="*/ 2337 h 2337"/>
                    <a:gd name="T26" fmla="*/ 1401 w 1401"/>
                    <a:gd name="T27" fmla="*/ 2337 h 2337"/>
                    <a:gd name="T28" fmla="*/ 1401 w 1401"/>
                    <a:gd name="T29" fmla="*/ 2332 h 2337"/>
                    <a:gd name="T30" fmla="*/ 1396 w 1401"/>
                    <a:gd name="T31" fmla="*/ 2332 h 2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1" h="2337">
                      <a:moveTo>
                        <a:pt x="1396" y="2332"/>
                      </a:moveTo>
                      <a:lnTo>
                        <a:pt x="1396" y="2328"/>
                      </a:lnTo>
                      <a:lnTo>
                        <a:pt x="9" y="2328"/>
                      </a:lnTo>
                      <a:lnTo>
                        <a:pt x="9" y="8"/>
                      </a:lnTo>
                      <a:lnTo>
                        <a:pt x="1392" y="8"/>
                      </a:lnTo>
                      <a:lnTo>
                        <a:pt x="1392" y="2332"/>
                      </a:lnTo>
                      <a:lnTo>
                        <a:pt x="1396" y="2332"/>
                      </a:lnTo>
                      <a:lnTo>
                        <a:pt x="1396" y="2328"/>
                      </a:lnTo>
                      <a:lnTo>
                        <a:pt x="1396" y="2332"/>
                      </a:lnTo>
                      <a:lnTo>
                        <a:pt x="1401" y="2332"/>
                      </a:lnTo>
                      <a:lnTo>
                        <a:pt x="1401" y="0"/>
                      </a:lnTo>
                      <a:lnTo>
                        <a:pt x="0" y="0"/>
                      </a:lnTo>
                      <a:lnTo>
                        <a:pt x="0" y="2337"/>
                      </a:lnTo>
                      <a:lnTo>
                        <a:pt x="1401" y="2337"/>
                      </a:lnTo>
                      <a:lnTo>
                        <a:pt x="1401" y="2332"/>
                      </a:lnTo>
                      <a:lnTo>
                        <a:pt x="1396" y="23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8" name="ïṧḷïḓê-Freeform 46">
                  <a:extLst>
                    <a:ext uri="{FF2B5EF4-FFF2-40B4-BE49-F238E27FC236}">
                      <a16:creationId xmlns:a16="http://schemas.microsoft.com/office/drawing/2014/main" id="{C4748DB9-3E53-4D34-A54F-C808A91D51D7}"/>
                    </a:ext>
                  </a:extLst>
                </p:cNvPr>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9" name="ïṧḷïḓê-Freeform 47">
                  <a:extLst>
                    <a:ext uri="{FF2B5EF4-FFF2-40B4-BE49-F238E27FC236}">
                      <a16:creationId xmlns:a16="http://schemas.microsoft.com/office/drawing/2014/main" id="{5BE8039C-8A68-4C0C-BAC0-62EB916F61EC}"/>
                    </a:ext>
                  </a:extLst>
                </p:cNvPr>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0" name="ïṧḷïḓê-Freeform 48">
                  <a:extLst>
                    <a:ext uri="{FF2B5EF4-FFF2-40B4-BE49-F238E27FC236}">
                      <a16:creationId xmlns:a16="http://schemas.microsoft.com/office/drawing/2014/main" id="{81A85E86-0B5C-45A3-91DA-21A2624F55A3}"/>
                    </a:ext>
                  </a:extLst>
                </p:cNvPr>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1" name="ïṧḷïḓê-Freeform 49">
                  <a:extLst>
                    <a:ext uri="{FF2B5EF4-FFF2-40B4-BE49-F238E27FC236}">
                      <a16:creationId xmlns:a16="http://schemas.microsoft.com/office/drawing/2014/main" id="{04629FE4-6D09-4FDC-AFE7-0A134756743B}"/>
                    </a:ext>
                  </a:extLst>
                </p:cNvPr>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21" name="组合 20">
                <a:extLst>
                  <a:ext uri="{FF2B5EF4-FFF2-40B4-BE49-F238E27FC236}">
                    <a16:creationId xmlns:a16="http://schemas.microsoft.com/office/drawing/2014/main" id="{6FE88AD5-52BD-4DF3-B555-FAC3AAC4326B}"/>
                  </a:ext>
                </a:extLst>
              </p:cNvPr>
              <p:cNvGrpSpPr/>
              <p:nvPr/>
            </p:nvGrpSpPr>
            <p:grpSpPr>
              <a:xfrm>
                <a:off x="3215681" y="1220755"/>
                <a:ext cx="2492964" cy="4814604"/>
                <a:chOff x="-3768725" y="1125538"/>
                <a:chExt cx="2517775" cy="4862513"/>
              </a:xfrm>
            </p:grpSpPr>
            <p:sp>
              <p:nvSpPr>
                <p:cNvPr id="22" name="ïṧḷïḓê-Freeform 20">
                  <a:extLst>
                    <a:ext uri="{FF2B5EF4-FFF2-40B4-BE49-F238E27FC236}">
                      <a16:creationId xmlns:a16="http://schemas.microsoft.com/office/drawing/2014/main" id="{85574C25-DD01-498B-B5AA-36F3087C929B}"/>
                    </a:ext>
                  </a:extLst>
                </p:cNvPr>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3" name="ïṧḷïḓê-Freeform 21">
                  <a:extLst>
                    <a:ext uri="{FF2B5EF4-FFF2-40B4-BE49-F238E27FC236}">
                      <a16:creationId xmlns:a16="http://schemas.microsoft.com/office/drawing/2014/main" id="{3B312892-76A2-4615-BC5B-D9DAEF9FED7E}"/>
                    </a:ext>
                  </a:extLst>
                </p:cNvPr>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lumMod val="9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4" name="ïṧḷïḓê-Oval 22">
                  <a:extLst>
                    <a:ext uri="{FF2B5EF4-FFF2-40B4-BE49-F238E27FC236}">
                      <a16:creationId xmlns:a16="http://schemas.microsoft.com/office/drawing/2014/main" id="{4A6DF89E-5D78-4F2E-9250-D051C40CC83B}"/>
                    </a:ext>
                  </a:extLst>
                </p:cNvPr>
                <p:cNvSpPr/>
                <p:nvPr/>
              </p:nvSpPr>
              <p:spPr bwMode="auto">
                <a:xfrm>
                  <a:off x="-2693988" y="5486400"/>
                  <a:ext cx="403225" cy="401638"/>
                </a:xfrm>
                <a:prstGeom prst="ellipse">
                  <a:avLst/>
                </a:prstGeom>
                <a:solidFill>
                  <a:schemeClr val="bg1">
                    <a:lumMod val="6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5" name="ïṧḷïḓê-Oval 23">
                  <a:extLst>
                    <a:ext uri="{FF2B5EF4-FFF2-40B4-BE49-F238E27FC236}">
                      <a16:creationId xmlns:a16="http://schemas.microsoft.com/office/drawing/2014/main" id="{67A2DFD2-5444-4EBB-8B60-A1C0D9CDFB99}"/>
                    </a:ext>
                  </a:extLst>
                </p:cNvPr>
                <p:cNvSpPr/>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6" name="ïṧḷïḓê-Freeform 24">
                  <a:extLst>
                    <a:ext uri="{FF2B5EF4-FFF2-40B4-BE49-F238E27FC236}">
                      <a16:creationId xmlns:a16="http://schemas.microsoft.com/office/drawing/2014/main" id="{D7EFE1AF-DFBB-4358-907C-396C78D0B480}"/>
                    </a:ext>
                  </a:extLst>
                </p:cNvPr>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ïṧḷïḓê-Freeform 25">
                  <a:extLst>
                    <a:ext uri="{FF2B5EF4-FFF2-40B4-BE49-F238E27FC236}">
                      <a16:creationId xmlns:a16="http://schemas.microsoft.com/office/drawing/2014/main" id="{115A9844-1C6F-4057-9120-40A48A467512}"/>
                    </a:ext>
                  </a:extLst>
                </p:cNvPr>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8" name="ïṧḷïḓê-Freeform 26">
                  <a:extLst>
                    <a:ext uri="{FF2B5EF4-FFF2-40B4-BE49-F238E27FC236}">
                      <a16:creationId xmlns:a16="http://schemas.microsoft.com/office/drawing/2014/main" id="{0AE21CA9-A0C7-4722-A44E-95FD501614ED}"/>
                    </a:ext>
                  </a:extLst>
                </p:cNvPr>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9" name="ïṧḷïḓê-Freeform 27">
                  <a:extLst>
                    <a:ext uri="{FF2B5EF4-FFF2-40B4-BE49-F238E27FC236}">
                      <a16:creationId xmlns:a16="http://schemas.microsoft.com/office/drawing/2014/main" id="{B776BC05-2DC7-4166-900E-5D905B149FC3}"/>
                    </a:ext>
                  </a:extLst>
                </p:cNvPr>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0" name="ïṧḷïḓê-Freeform 28">
                  <a:extLst>
                    <a:ext uri="{FF2B5EF4-FFF2-40B4-BE49-F238E27FC236}">
                      <a16:creationId xmlns:a16="http://schemas.microsoft.com/office/drawing/2014/main" id="{D9A902F5-EE72-464C-8265-0ADD9F96840B}"/>
                    </a:ext>
                  </a:extLst>
                </p:cNvPr>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1" name="ïṧḷïḓê-Rectangle 29">
                  <a:extLst>
                    <a:ext uri="{FF2B5EF4-FFF2-40B4-BE49-F238E27FC236}">
                      <a16:creationId xmlns:a16="http://schemas.microsoft.com/office/drawing/2014/main" id="{36DF32F0-949D-40F1-9484-6CAF692BD645}"/>
                    </a:ext>
                  </a:extLst>
                </p:cNvPr>
                <p:cNvSpPr/>
                <p:nvPr/>
              </p:nvSpPr>
              <p:spPr bwMode="auto">
                <a:xfrm>
                  <a:off x="-3605213" y="1709738"/>
                  <a:ext cx="2209800" cy="3695700"/>
                </a:xfrm>
                <a:prstGeom prst="rect">
                  <a:avLst/>
                </a:prstGeom>
                <a:solidFill>
                  <a:schemeClr val="accent2"/>
                </a:solidFill>
                <a:ln w="6350" cap="flat" cmpd="sng" algn="ctr">
                  <a:noFill/>
                  <a:prstDash val="solid"/>
                  <a:miter lim="800000"/>
                </a:ln>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2" name="ïṧḷïḓê-Freeform 30">
                  <a:extLst>
                    <a:ext uri="{FF2B5EF4-FFF2-40B4-BE49-F238E27FC236}">
                      <a16:creationId xmlns:a16="http://schemas.microsoft.com/office/drawing/2014/main" id="{F0F1ECE5-5680-400E-9125-AEC52941088E}"/>
                    </a:ext>
                  </a:extLst>
                </p:cNvPr>
                <p:cNvSpPr/>
                <p:nvPr/>
              </p:nvSpPr>
              <p:spPr bwMode="auto">
                <a:xfrm>
                  <a:off x="-3611563" y="1703388"/>
                  <a:ext cx="2224087" cy="3709988"/>
                </a:xfrm>
                <a:custGeom>
                  <a:avLst/>
                  <a:gdLst>
                    <a:gd name="T0" fmla="*/ 1396 w 1401"/>
                    <a:gd name="T1" fmla="*/ 2332 h 2337"/>
                    <a:gd name="T2" fmla="*/ 1396 w 1401"/>
                    <a:gd name="T3" fmla="*/ 2328 h 2337"/>
                    <a:gd name="T4" fmla="*/ 9 w 1401"/>
                    <a:gd name="T5" fmla="*/ 2328 h 2337"/>
                    <a:gd name="T6" fmla="*/ 9 w 1401"/>
                    <a:gd name="T7" fmla="*/ 8 h 2337"/>
                    <a:gd name="T8" fmla="*/ 1392 w 1401"/>
                    <a:gd name="T9" fmla="*/ 8 h 2337"/>
                    <a:gd name="T10" fmla="*/ 1392 w 1401"/>
                    <a:gd name="T11" fmla="*/ 2332 h 2337"/>
                    <a:gd name="T12" fmla="*/ 1396 w 1401"/>
                    <a:gd name="T13" fmla="*/ 2332 h 2337"/>
                    <a:gd name="T14" fmla="*/ 1396 w 1401"/>
                    <a:gd name="T15" fmla="*/ 2328 h 2337"/>
                    <a:gd name="T16" fmla="*/ 1396 w 1401"/>
                    <a:gd name="T17" fmla="*/ 2332 h 2337"/>
                    <a:gd name="T18" fmla="*/ 1401 w 1401"/>
                    <a:gd name="T19" fmla="*/ 2332 h 2337"/>
                    <a:gd name="T20" fmla="*/ 1401 w 1401"/>
                    <a:gd name="T21" fmla="*/ 0 h 2337"/>
                    <a:gd name="T22" fmla="*/ 0 w 1401"/>
                    <a:gd name="T23" fmla="*/ 0 h 2337"/>
                    <a:gd name="T24" fmla="*/ 0 w 1401"/>
                    <a:gd name="T25" fmla="*/ 2337 h 2337"/>
                    <a:gd name="T26" fmla="*/ 1401 w 1401"/>
                    <a:gd name="T27" fmla="*/ 2337 h 2337"/>
                    <a:gd name="T28" fmla="*/ 1401 w 1401"/>
                    <a:gd name="T29" fmla="*/ 2332 h 2337"/>
                    <a:gd name="T30" fmla="*/ 1396 w 1401"/>
                    <a:gd name="T31" fmla="*/ 2332 h 2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1" h="2337">
                      <a:moveTo>
                        <a:pt x="1396" y="2332"/>
                      </a:moveTo>
                      <a:lnTo>
                        <a:pt x="1396" y="2328"/>
                      </a:lnTo>
                      <a:lnTo>
                        <a:pt x="9" y="2328"/>
                      </a:lnTo>
                      <a:lnTo>
                        <a:pt x="9" y="8"/>
                      </a:lnTo>
                      <a:lnTo>
                        <a:pt x="1392" y="8"/>
                      </a:lnTo>
                      <a:lnTo>
                        <a:pt x="1392" y="2332"/>
                      </a:lnTo>
                      <a:lnTo>
                        <a:pt x="1396" y="2332"/>
                      </a:lnTo>
                      <a:lnTo>
                        <a:pt x="1396" y="2328"/>
                      </a:lnTo>
                      <a:lnTo>
                        <a:pt x="1396" y="2332"/>
                      </a:lnTo>
                      <a:lnTo>
                        <a:pt x="1401" y="2332"/>
                      </a:lnTo>
                      <a:lnTo>
                        <a:pt x="1401" y="0"/>
                      </a:lnTo>
                      <a:lnTo>
                        <a:pt x="0" y="0"/>
                      </a:lnTo>
                      <a:lnTo>
                        <a:pt x="0" y="2337"/>
                      </a:lnTo>
                      <a:lnTo>
                        <a:pt x="1401" y="2337"/>
                      </a:lnTo>
                      <a:lnTo>
                        <a:pt x="1401" y="2332"/>
                      </a:lnTo>
                      <a:lnTo>
                        <a:pt x="1396" y="23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3" name="ïṧḷïḓê-Freeform 31">
                  <a:extLst>
                    <a:ext uri="{FF2B5EF4-FFF2-40B4-BE49-F238E27FC236}">
                      <a16:creationId xmlns:a16="http://schemas.microsoft.com/office/drawing/2014/main" id="{2B087BE6-684D-4867-868E-6C55DF42705F}"/>
                    </a:ext>
                  </a:extLst>
                </p:cNvPr>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4" name="ïṧḷïḓê-Freeform 32">
                  <a:extLst>
                    <a:ext uri="{FF2B5EF4-FFF2-40B4-BE49-F238E27FC236}">
                      <a16:creationId xmlns:a16="http://schemas.microsoft.com/office/drawing/2014/main" id="{09C9E53B-9D29-427F-84AA-876D97C07D7D}"/>
                    </a:ext>
                  </a:extLst>
                </p:cNvPr>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5" name="ïṧḷïḓê-Freeform 33">
                  <a:extLst>
                    <a:ext uri="{FF2B5EF4-FFF2-40B4-BE49-F238E27FC236}">
                      <a16:creationId xmlns:a16="http://schemas.microsoft.com/office/drawing/2014/main" id="{93BDA5AB-CCFE-49E6-B2C2-07BF0095064C}"/>
                    </a:ext>
                  </a:extLst>
                </p:cNvPr>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6" name="ïṧḷïḓê-Freeform 34">
                  <a:extLst>
                    <a:ext uri="{FF2B5EF4-FFF2-40B4-BE49-F238E27FC236}">
                      <a16:creationId xmlns:a16="http://schemas.microsoft.com/office/drawing/2014/main" id="{A181D527-0011-4B94-8DDA-77DB366ABD44}"/>
                    </a:ext>
                  </a:extLst>
                </p:cNvPr>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nvGrpSpPr>
            <p:cNvPr id="12" name="组合 11">
              <a:extLst>
                <a:ext uri="{FF2B5EF4-FFF2-40B4-BE49-F238E27FC236}">
                  <a16:creationId xmlns:a16="http://schemas.microsoft.com/office/drawing/2014/main" id="{23A10DA8-B6F2-42F2-8107-AE74D2ACD2A8}"/>
                </a:ext>
              </a:extLst>
            </p:cNvPr>
            <p:cNvGrpSpPr/>
            <p:nvPr/>
          </p:nvGrpSpPr>
          <p:grpSpPr>
            <a:xfrm>
              <a:off x="5053343" y="2609628"/>
              <a:ext cx="6152787" cy="940920"/>
              <a:chOff x="8172533" y="1948892"/>
              <a:chExt cx="6152787" cy="940920"/>
            </a:xfrm>
          </p:grpSpPr>
          <p:sp>
            <p:nvSpPr>
              <p:cNvPr id="18" name="ïṧḷïḓê-Rectangle 15">
                <a:extLst>
                  <a:ext uri="{FF2B5EF4-FFF2-40B4-BE49-F238E27FC236}">
                    <a16:creationId xmlns:a16="http://schemas.microsoft.com/office/drawing/2014/main" id="{E202FACA-1EB5-44B6-AD40-D393A72177BC}"/>
                  </a:ext>
                </a:extLst>
              </p:cNvPr>
              <p:cNvSpPr/>
              <p:nvPr/>
            </p:nvSpPr>
            <p:spPr bwMode="auto">
              <a:xfrm>
                <a:off x="8172533" y="2401866"/>
                <a:ext cx="6152787" cy="487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just"/>
                <a:r>
                  <a:rPr lang="zh-CN" altLang="zh-CN" dirty="0">
                    <a:solidFill>
                      <a:schemeClr val="tx1">
                        <a:lumMod val="50000"/>
                        <a:lumOff val="50000"/>
                      </a:schemeClr>
                    </a:solidFill>
                    <a:ea typeface="Source Han Serif SC" panose="02020400000000000000" pitchFamily="18" charset="-122"/>
                  </a:rPr>
                  <a:t>网民的个体能力环境由体力和脑力构成，该环境是网络内生环境发生变化的基本前提。</a:t>
                </a:r>
              </a:p>
            </p:txBody>
          </p:sp>
          <p:sp>
            <p:nvSpPr>
              <p:cNvPr id="19" name="ïṧḷïḓê-文本框 59">
                <a:extLst>
                  <a:ext uri="{FF2B5EF4-FFF2-40B4-BE49-F238E27FC236}">
                    <a16:creationId xmlns:a16="http://schemas.microsoft.com/office/drawing/2014/main" id="{680622CB-B703-4135-BF2F-5F77B9048D93}"/>
                  </a:ext>
                </a:extLst>
              </p:cNvPr>
              <p:cNvSpPr txBox="1"/>
              <p:nvPr/>
            </p:nvSpPr>
            <p:spPr bwMode="auto">
              <a:xfrm>
                <a:off x="8172534" y="1948892"/>
                <a:ext cx="2412416"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85000" lnSpcReduction="20000"/>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kumimoji="0" lang="zh-CN" altLang="en-US" sz="24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个体能力环境</a:t>
                </a:r>
              </a:p>
            </p:txBody>
          </p:sp>
        </p:grpSp>
        <p:grpSp>
          <p:nvGrpSpPr>
            <p:cNvPr id="14" name="组合 13">
              <a:extLst>
                <a:ext uri="{FF2B5EF4-FFF2-40B4-BE49-F238E27FC236}">
                  <a16:creationId xmlns:a16="http://schemas.microsoft.com/office/drawing/2014/main" id="{82BA8F20-A1E6-41C5-8315-AB016B7778A9}"/>
                </a:ext>
              </a:extLst>
            </p:cNvPr>
            <p:cNvGrpSpPr/>
            <p:nvPr/>
          </p:nvGrpSpPr>
          <p:grpSpPr>
            <a:xfrm>
              <a:off x="5053343" y="4268031"/>
              <a:ext cx="6152787" cy="940920"/>
              <a:chOff x="8172533" y="1948892"/>
              <a:chExt cx="6152787" cy="940920"/>
            </a:xfrm>
          </p:grpSpPr>
          <p:sp>
            <p:nvSpPr>
              <p:cNvPr id="15" name="ïṧḷïḓê-Rectangle 15">
                <a:extLst>
                  <a:ext uri="{FF2B5EF4-FFF2-40B4-BE49-F238E27FC236}">
                    <a16:creationId xmlns:a16="http://schemas.microsoft.com/office/drawing/2014/main" id="{B304E1C3-0C20-41BF-9DC3-47E0F9ED367B}"/>
                  </a:ext>
                </a:extLst>
              </p:cNvPr>
              <p:cNvSpPr/>
              <p:nvPr/>
            </p:nvSpPr>
            <p:spPr bwMode="auto">
              <a:xfrm>
                <a:off x="8172533" y="2401866"/>
                <a:ext cx="6152787" cy="487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just"/>
                <a:r>
                  <a:rPr lang="zh-CN" altLang="zh-CN" dirty="0">
                    <a:solidFill>
                      <a:schemeClr val="tx1">
                        <a:lumMod val="50000"/>
                        <a:lumOff val="50000"/>
                      </a:schemeClr>
                    </a:solidFill>
                    <a:ea typeface="Source Han Serif SC" panose="02020400000000000000" pitchFamily="18" charset="-122"/>
                  </a:rPr>
                  <a:t>网民的心理环境由个体的动机、意志、情感、价值观念和信念信仰等要素构成，该环境成为改变网络内生环境的根本条件。</a:t>
                </a:r>
              </a:p>
            </p:txBody>
          </p:sp>
          <p:sp>
            <p:nvSpPr>
              <p:cNvPr id="16" name="ïṧḷïḓê-文本框 59">
                <a:extLst>
                  <a:ext uri="{FF2B5EF4-FFF2-40B4-BE49-F238E27FC236}">
                    <a16:creationId xmlns:a16="http://schemas.microsoft.com/office/drawing/2014/main" id="{553584BB-4E69-4D4F-AD75-0E645EEC333F}"/>
                  </a:ext>
                </a:extLst>
              </p:cNvPr>
              <p:cNvSpPr txBox="1"/>
              <p:nvPr/>
            </p:nvSpPr>
            <p:spPr bwMode="auto">
              <a:xfrm>
                <a:off x="8172534" y="1948892"/>
                <a:ext cx="2412416"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85000" lnSpcReduction="20000"/>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kumimoji="0" lang="zh-CN" altLang="en-US" sz="24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心理环境</a:t>
                </a:r>
              </a:p>
            </p:txBody>
          </p:sp>
        </p:grpSp>
      </p:grpSp>
    </p:spTree>
    <p:extLst>
      <p:ext uri="{BB962C8B-B14F-4D97-AF65-F5344CB8AC3E}">
        <p14:creationId xmlns:p14="http://schemas.microsoft.com/office/powerpoint/2010/main" val="2904761179"/>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实现网络人际互动价值的条件</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分析网络内生环境</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1.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个体能力环境</a:t>
            </a:r>
          </a:p>
          <a:p>
            <a:pPr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从个体网民的能力因素层面讲，网民的个体能力包括体力和脑力。体力是网民参与网络人际互动实践活动的基础。没有体力的支撑，现实个体无法成为真正意义上的网民。而网民的脑力则是网民内生环境变化的发动机。网民凭借自身的脑力为自己的网络行动规定方向、规划预期、控制过程和规范操作，使个体网民的全部活动井然有序。</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45305965"/>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516243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实现网络人际互动价值的条件</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分析网络内生环境</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心理环境</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不同的网民其需求存在多样性和差异化，但是他们也会因为共同的价值属性，从而在网络社会空间中聚合成群体。而个体网民不同的动机、意志、情感、价值观念和信念信仰等心理要素，将限制网络人际互动实践活动的价值实现。限制具体表现在网民的交往活动与意志力量、个体网民的情感力量以及理性因素的力量。</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民的交往动机与意志的力量。个体的动机是需求的具体表现，制约着个体的活动方式。一旦个体动机与活动需求相契合，使动机释放巨大能量，从而推动个体发生相应的网络互动行为。这个过程中，个体意志将发挥强化或削弱动机的力度与强度的作用。</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08467295"/>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实现网络人际互动价值的条件</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分析网络内生环境</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心理环境</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理性因素的力量。与现实社会生活一样，网民不能将全部的网络行为都置于非理性因素的控制与支配下，而应该接受理性因素的调整与影响。因此，个体网民的价值理性是其网络交往行为方向的调控者，这就要求网民应该做到下述内容。</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91136894-C2C8-451C-93A1-0B313E1765E6}"/>
              </a:ext>
            </a:extLst>
          </p:cNvPr>
          <p:cNvGrpSpPr/>
          <p:nvPr/>
        </p:nvGrpSpPr>
        <p:grpSpPr>
          <a:xfrm>
            <a:off x="2083147" y="4009736"/>
            <a:ext cx="8353622" cy="2437546"/>
            <a:chOff x="1301808" y="2955462"/>
            <a:chExt cx="10118732" cy="2952598"/>
          </a:xfrm>
        </p:grpSpPr>
        <p:grpSp>
          <p:nvGrpSpPr>
            <p:cNvPr id="11" name="组合 10">
              <a:extLst>
                <a:ext uri="{FF2B5EF4-FFF2-40B4-BE49-F238E27FC236}">
                  <a16:creationId xmlns:a16="http://schemas.microsoft.com/office/drawing/2014/main" id="{AAE4913C-094C-42C1-B232-6ED1F222FA78}"/>
                </a:ext>
              </a:extLst>
            </p:cNvPr>
            <p:cNvGrpSpPr/>
            <p:nvPr/>
          </p:nvGrpSpPr>
          <p:grpSpPr>
            <a:xfrm>
              <a:off x="1301808" y="2955462"/>
              <a:ext cx="638178" cy="2952598"/>
              <a:chOff x="1018028" y="2294933"/>
              <a:chExt cx="638178" cy="2952598"/>
            </a:xfrm>
          </p:grpSpPr>
          <p:grpSp>
            <p:nvGrpSpPr>
              <p:cNvPr id="16" name="组合 15">
                <a:extLst>
                  <a:ext uri="{FF2B5EF4-FFF2-40B4-BE49-F238E27FC236}">
                    <a16:creationId xmlns:a16="http://schemas.microsoft.com/office/drawing/2014/main" id="{CD7FAEC3-2D87-46A1-818A-4A6F0A28E47A}"/>
                  </a:ext>
                </a:extLst>
              </p:cNvPr>
              <p:cNvGrpSpPr/>
              <p:nvPr/>
            </p:nvGrpSpPr>
            <p:grpSpPr>
              <a:xfrm>
                <a:off x="1018028" y="4632253"/>
                <a:ext cx="615280" cy="615278"/>
                <a:chOff x="1001629" y="5152106"/>
                <a:chExt cx="1022664" cy="1022662"/>
              </a:xfrm>
            </p:grpSpPr>
            <p:sp>
              <p:nvSpPr>
                <p:cNvPr id="24" name="Oval 20">
                  <a:extLst>
                    <a:ext uri="{FF2B5EF4-FFF2-40B4-BE49-F238E27FC236}">
                      <a16:creationId xmlns:a16="http://schemas.microsoft.com/office/drawing/2014/main" id="{69DC2D9A-2434-42EC-9C02-FB59C7837EB9}"/>
                    </a:ext>
                  </a:extLst>
                </p:cNvPr>
                <p:cNvSpPr/>
                <p:nvPr/>
              </p:nvSpPr>
              <p:spPr>
                <a:xfrm>
                  <a:off x="1001629" y="5152106"/>
                  <a:ext cx="1022664" cy="1022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nvGrpSpPr>
                <p:cNvPr id="25" name="Group 27">
                  <a:extLst>
                    <a:ext uri="{FF2B5EF4-FFF2-40B4-BE49-F238E27FC236}">
                      <a16:creationId xmlns:a16="http://schemas.microsoft.com/office/drawing/2014/main" id="{D128D458-186B-418D-BD93-A68F137FFE45}"/>
                    </a:ext>
                  </a:extLst>
                </p:cNvPr>
                <p:cNvGrpSpPr/>
                <p:nvPr/>
              </p:nvGrpSpPr>
              <p:grpSpPr>
                <a:xfrm>
                  <a:off x="1274704" y="5479946"/>
                  <a:ext cx="476513" cy="329173"/>
                  <a:chOff x="3092451" y="1625601"/>
                  <a:chExt cx="241300" cy="166688"/>
                </a:xfrm>
                <a:solidFill>
                  <a:schemeClr val="bg2"/>
                </a:solidFill>
              </p:grpSpPr>
              <p:sp>
                <p:nvSpPr>
                  <p:cNvPr id="26" name="Freeform 112">
                    <a:extLst>
                      <a:ext uri="{FF2B5EF4-FFF2-40B4-BE49-F238E27FC236}">
                        <a16:creationId xmlns:a16="http://schemas.microsoft.com/office/drawing/2014/main" id="{EE8BF277-6251-4476-8EB6-02112B685B12}"/>
                      </a:ext>
                    </a:extLst>
                  </p:cNvPr>
                  <p:cNvSpPr>
                    <a:spLocks/>
                  </p:cNvSpPr>
                  <p:nvPr/>
                </p:nvSpPr>
                <p:spPr bwMode="auto">
                  <a:xfrm>
                    <a:off x="3092451" y="1625601"/>
                    <a:ext cx="165100" cy="166688"/>
                  </a:xfrm>
                  <a:custGeom>
                    <a:avLst/>
                    <a:gdLst>
                      <a:gd name="T0" fmla="*/ 40 w 44"/>
                      <a:gd name="T1" fmla="*/ 0 h 44"/>
                      <a:gd name="T2" fmla="*/ 4 w 44"/>
                      <a:gd name="T3" fmla="*/ 0 h 44"/>
                      <a:gd name="T4" fmla="*/ 0 w 44"/>
                      <a:gd name="T5" fmla="*/ 4 h 44"/>
                      <a:gd name="T6" fmla="*/ 0 w 44"/>
                      <a:gd name="T7" fmla="*/ 40 h 44"/>
                      <a:gd name="T8" fmla="*/ 4 w 44"/>
                      <a:gd name="T9" fmla="*/ 44 h 44"/>
                      <a:gd name="T10" fmla="*/ 40 w 44"/>
                      <a:gd name="T11" fmla="*/ 44 h 44"/>
                      <a:gd name="T12" fmla="*/ 44 w 44"/>
                      <a:gd name="T13" fmla="*/ 40 h 44"/>
                      <a:gd name="T14" fmla="*/ 44 w 44"/>
                      <a:gd name="T15" fmla="*/ 4 h 44"/>
                      <a:gd name="T16" fmla="*/ 40 w 44"/>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4">
                        <a:moveTo>
                          <a:pt x="40" y="0"/>
                        </a:moveTo>
                        <a:cubicBezTo>
                          <a:pt x="4" y="0"/>
                          <a:pt x="4" y="0"/>
                          <a:pt x="4" y="0"/>
                        </a:cubicBezTo>
                        <a:cubicBezTo>
                          <a:pt x="2" y="0"/>
                          <a:pt x="0" y="2"/>
                          <a:pt x="0" y="4"/>
                        </a:cubicBezTo>
                        <a:cubicBezTo>
                          <a:pt x="0" y="40"/>
                          <a:pt x="0" y="40"/>
                          <a:pt x="0" y="40"/>
                        </a:cubicBezTo>
                        <a:cubicBezTo>
                          <a:pt x="0" y="42"/>
                          <a:pt x="2" y="44"/>
                          <a:pt x="4" y="44"/>
                        </a:cubicBezTo>
                        <a:cubicBezTo>
                          <a:pt x="40" y="44"/>
                          <a:pt x="40" y="44"/>
                          <a:pt x="40" y="44"/>
                        </a:cubicBezTo>
                        <a:cubicBezTo>
                          <a:pt x="42" y="44"/>
                          <a:pt x="44" y="42"/>
                          <a:pt x="44" y="40"/>
                        </a:cubicBezTo>
                        <a:cubicBezTo>
                          <a:pt x="44" y="4"/>
                          <a:pt x="44" y="4"/>
                          <a:pt x="44" y="4"/>
                        </a:cubicBezTo>
                        <a:cubicBezTo>
                          <a:pt x="44" y="2"/>
                          <a:pt x="42"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7" name="Freeform 113">
                    <a:extLst>
                      <a:ext uri="{FF2B5EF4-FFF2-40B4-BE49-F238E27FC236}">
                        <a16:creationId xmlns:a16="http://schemas.microsoft.com/office/drawing/2014/main" id="{2E6D3362-6AAC-4955-87B9-A49575804FD6}"/>
                      </a:ext>
                    </a:extLst>
                  </p:cNvPr>
                  <p:cNvSpPr>
                    <a:spLocks/>
                  </p:cNvSpPr>
                  <p:nvPr/>
                </p:nvSpPr>
                <p:spPr bwMode="auto">
                  <a:xfrm>
                    <a:off x="3273426" y="1649413"/>
                    <a:ext cx="60325" cy="119063"/>
                  </a:xfrm>
                  <a:custGeom>
                    <a:avLst/>
                    <a:gdLst>
                      <a:gd name="T0" fmla="*/ 13 w 16"/>
                      <a:gd name="T1" fmla="*/ 1 h 32"/>
                      <a:gd name="T2" fmla="*/ 5 w 16"/>
                      <a:gd name="T3" fmla="*/ 5 h 32"/>
                      <a:gd name="T4" fmla="*/ 0 w 16"/>
                      <a:gd name="T5" fmla="*/ 8 h 32"/>
                      <a:gd name="T6" fmla="*/ 0 w 16"/>
                      <a:gd name="T7" fmla="*/ 23 h 32"/>
                      <a:gd name="T8" fmla="*/ 5 w 16"/>
                      <a:gd name="T9" fmla="*/ 27 h 32"/>
                      <a:gd name="T10" fmla="*/ 13 w 16"/>
                      <a:gd name="T11" fmla="*/ 31 h 32"/>
                      <a:gd name="T12" fmla="*/ 16 w 16"/>
                      <a:gd name="T13" fmla="*/ 29 h 32"/>
                      <a:gd name="T14" fmla="*/ 16 w 16"/>
                      <a:gd name="T15" fmla="*/ 3 h 32"/>
                      <a:gd name="T16" fmla="*/ 13 w 16"/>
                      <a:gd name="T17"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2">
                        <a:moveTo>
                          <a:pt x="13" y="1"/>
                        </a:moveTo>
                        <a:cubicBezTo>
                          <a:pt x="5" y="5"/>
                          <a:pt x="5" y="5"/>
                          <a:pt x="5" y="5"/>
                        </a:cubicBezTo>
                        <a:cubicBezTo>
                          <a:pt x="4" y="6"/>
                          <a:pt x="2" y="7"/>
                          <a:pt x="0" y="8"/>
                        </a:cubicBezTo>
                        <a:cubicBezTo>
                          <a:pt x="0" y="23"/>
                          <a:pt x="0" y="23"/>
                          <a:pt x="0" y="23"/>
                        </a:cubicBezTo>
                        <a:cubicBezTo>
                          <a:pt x="2" y="24"/>
                          <a:pt x="4" y="26"/>
                          <a:pt x="5" y="27"/>
                        </a:cubicBezTo>
                        <a:cubicBezTo>
                          <a:pt x="13" y="31"/>
                          <a:pt x="13" y="31"/>
                          <a:pt x="13" y="31"/>
                        </a:cubicBezTo>
                        <a:cubicBezTo>
                          <a:pt x="14" y="32"/>
                          <a:pt x="16" y="31"/>
                          <a:pt x="16" y="29"/>
                        </a:cubicBezTo>
                        <a:cubicBezTo>
                          <a:pt x="16" y="3"/>
                          <a:pt x="16" y="3"/>
                          <a:pt x="16" y="3"/>
                        </a:cubicBezTo>
                        <a:cubicBezTo>
                          <a:pt x="16" y="1"/>
                          <a:pt x="14"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18" name="组合 17">
                <a:extLst>
                  <a:ext uri="{FF2B5EF4-FFF2-40B4-BE49-F238E27FC236}">
                    <a16:creationId xmlns:a16="http://schemas.microsoft.com/office/drawing/2014/main" id="{50B16330-5D2F-47D2-A549-6FD3A85CA3C6}"/>
                  </a:ext>
                </a:extLst>
              </p:cNvPr>
              <p:cNvGrpSpPr/>
              <p:nvPr/>
            </p:nvGrpSpPr>
            <p:grpSpPr>
              <a:xfrm>
                <a:off x="1040926" y="3429322"/>
                <a:ext cx="615280" cy="615278"/>
                <a:chOff x="1001629" y="3442694"/>
                <a:chExt cx="1022664" cy="1022662"/>
              </a:xfrm>
            </p:grpSpPr>
            <p:sp>
              <p:nvSpPr>
                <p:cNvPr id="22" name="Oval 19">
                  <a:extLst>
                    <a:ext uri="{FF2B5EF4-FFF2-40B4-BE49-F238E27FC236}">
                      <a16:creationId xmlns:a16="http://schemas.microsoft.com/office/drawing/2014/main" id="{95A0218A-2C71-475F-973F-9E8688441093}"/>
                    </a:ext>
                  </a:extLst>
                </p:cNvPr>
                <p:cNvSpPr/>
                <p:nvPr/>
              </p:nvSpPr>
              <p:spPr>
                <a:xfrm>
                  <a:off x="1001629" y="3442694"/>
                  <a:ext cx="1022664" cy="10226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3" name="Freeform 153">
                  <a:extLst>
                    <a:ext uri="{FF2B5EF4-FFF2-40B4-BE49-F238E27FC236}">
                      <a16:creationId xmlns:a16="http://schemas.microsoft.com/office/drawing/2014/main" id="{C4FAF32F-E01E-46C2-8CBB-D2C4084761F7}"/>
                    </a:ext>
                  </a:extLst>
                </p:cNvPr>
                <p:cNvSpPr>
                  <a:spLocks/>
                </p:cNvSpPr>
                <p:nvPr/>
              </p:nvSpPr>
              <p:spPr bwMode="auto">
                <a:xfrm>
                  <a:off x="1263623" y="3736222"/>
                  <a:ext cx="460840" cy="460840"/>
                </a:xfrm>
                <a:custGeom>
                  <a:avLst/>
                  <a:gdLst>
                    <a:gd name="T0" fmla="*/ 50 w 62"/>
                    <a:gd name="T1" fmla="*/ 49 h 62"/>
                    <a:gd name="T2" fmla="*/ 44 w 62"/>
                    <a:gd name="T3" fmla="*/ 54 h 62"/>
                    <a:gd name="T4" fmla="*/ 24 w 62"/>
                    <a:gd name="T5" fmla="*/ 54 h 62"/>
                    <a:gd name="T6" fmla="*/ 21 w 62"/>
                    <a:gd name="T7" fmla="*/ 50 h 62"/>
                    <a:gd name="T8" fmla="*/ 24 w 62"/>
                    <a:gd name="T9" fmla="*/ 42 h 62"/>
                    <a:gd name="T10" fmla="*/ 56 w 62"/>
                    <a:gd name="T11" fmla="*/ 42 h 62"/>
                    <a:gd name="T12" fmla="*/ 62 w 62"/>
                    <a:gd name="T13" fmla="*/ 14 h 62"/>
                    <a:gd name="T14" fmla="*/ 11 w 62"/>
                    <a:gd name="T15" fmla="*/ 7 h 62"/>
                    <a:gd name="T16" fmla="*/ 7 w 62"/>
                    <a:gd name="T17" fmla="*/ 5 h 62"/>
                    <a:gd name="T18" fmla="*/ 7 w 62"/>
                    <a:gd name="T19" fmla="*/ 4 h 62"/>
                    <a:gd name="T20" fmla="*/ 4 w 62"/>
                    <a:gd name="T21" fmla="*/ 0 h 62"/>
                    <a:gd name="T22" fmla="*/ 0 w 62"/>
                    <a:gd name="T23" fmla="*/ 4 h 62"/>
                    <a:gd name="T24" fmla="*/ 4 w 62"/>
                    <a:gd name="T25" fmla="*/ 8 h 62"/>
                    <a:gd name="T26" fmla="*/ 4 w 62"/>
                    <a:gd name="T27" fmla="*/ 8 h 62"/>
                    <a:gd name="T28" fmla="*/ 9 w 62"/>
                    <a:gd name="T29" fmla="*/ 11 h 62"/>
                    <a:gd name="T30" fmla="*/ 17 w 62"/>
                    <a:gd name="T31" fmla="*/ 42 h 62"/>
                    <a:gd name="T32" fmla="*/ 19 w 62"/>
                    <a:gd name="T33" fmla="*/ 42 h 62"/>
                    <a:gd name="T34" fmla="*/ 17 w 62"/>
                    <a:gd name="T35" fmla="*/ 49 h 62"/>
                    <a:gd name="T36" fmla="*/ 17 w 62"/>
                    <a:gd name="T37" fmla="*/ 49 h 62"/>
                    <a:gd name="T38" fmla="*/ 10 w 62"/>
                    <a:gd name="T39" fmla="*/ 55 h 62"/>
                    <a:gd name="T40" fmla="*/ 17 w 62"/>
                    <a:gd name="T41" fmla="*/ 62 h 62"/>
                    <a:gd name="T42" fmla="*/ 23 w 62"/>
                    <a:gd name="T43" fmla="*/ 58 h 62"/>
                    <a:gd name="T44" fmla="*/ 44 w 62"/>
                    <a:gd name="T45" fmla="*/ 58 h 62"/>
                    <a:gd name="T46" fmla="*/ 50 w 62"/>
                    <a:gd name="T47" fmla="*/ 62 h 62"/>
                    <a:gd name="T48" fmla="*/ 57 w 62"/>
                    <a:gd name="T49" fmla="*/ 55 h 62"/>
                    <a:gd name="T50" fmla="*/ 50 w 62"/>
                    <a:gd name="T51" fmla="*/ 4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 h="62">
                      <a:moveTo>
                        <a:pt x="50" y="49"/>
                      </a:moveTo>
                      <a:cubicBezTo>
                        <a:pt x="47" y="49"/>
                        <a:pt x="45" y="51"/>
                        <a:pt x="44" y="54"/>
                      </a:cubicBezTo>
                      <a:cubicBezTo>
                        <a:pt x="24" y="54"/>
                        <a:pt x="24" y="54"/>
                        <a:pt x="24" y="54"/>
                      </a:cubicBezTo>
                      <a:cubicBezTo>
                        <a:pt x="23" y="52"/>
                        <a:pt x="22" y="51"/>
                        <a:pt x="21" y="50"/>
                      </a:cubicBezTo>
                      <a:cubicBezTo>
                        <a:pt x="24" y="42"/>
                        <a:pt x="24" y="42"/>
                        <a:pt x="24" y="42"/>
                      </a:cubicBezTo>
                      <a:cubicBezTo>
                        <a:pt x="56" y="42"/>
                        <a:pt x="56" y="42"/>
                        <a:pt x="56" y="42"/>
                      </a:cubicBezTo>
                      <a:cubicBezTo>
                        <a:pt x="62" y="14"/>
                        <a:pt x="62" y="14"/>
                        <a:pt x="62" y="14"/>
                      </a:cubicBezTo>
                      <a:cubicBezTo>
                        <a:pt x="11" y="7"/>
                        <a:pt x="11" y="7"/>
                        <a:pt x="11" y="7"/>
                      </a:cubicBezTo>
                      <a:cubicBezTo>
                        <a:pt x="7" y="5"/>
                        <a:pt x="7" y="5"/>
                        <a:pt x="7" y="5"/>
                      </a:cubicBezTo>
                      <a:cubicBezTo>
                        <a:pt x="7" y="4"/>
                        <a:pt x="7" y="4"/>
                        <a:pt x="7" y="4"/>
                      </a:cubicBezTo>
                      <a:cubicBezTo>
                        <a:pt x="7" y="2"/>
                        <a:pt x="6" y="0"/>
                        <a:pt x="4" y="0"/>
                      </a:cubicBezTo>
                      <a:cubicBezTo>
                        <a:pt x="1" y="0"/>
                        <a:pt x="0" y="2"/>
                        <a:pt x="0" y="4"/>
                      </a:cubicBezTo>
                      <a:cubicBezTo>
                        <a:pt x="0" y="6"/>
                        <a:pt x="1" y="8"/>
                        <a:pt x="4" y="8"/>
                      </a:cubicBezTo>
                      <a:cubicBezTo>
                        <a:pt x="4" y="8"/>
                        <a:pt x="4" y="8"/>
                        <a:pt x="4" y="8"/>
                      </a:cubicBezTo>
                      <a:cubicBezTo>
                        <a:pt x="9" y="11"/>
                        <a:pt x="9" y="11"/>
                        <a:pt x="9" y="11"/>
                      </a:cubicBezTo>
                      <a:cubicBezTo>
                        <a:pt x="17" y="42"/>
                        <a:pt x="17" y="42"/>
                        <a:pt x="17" y="42"/>
                      </a:cubicBezTo>
                      <a:cubicBezTo>
                        <a:pt x="19" y="42"/>
                        <a:pt x="19" y="42"/>
                        <a:pt x="19" y="42"/>
                      </a:cubicBezTo>
                      <a:cubicBezTo>
                        <a:pt x="17" y="49"/>
                        <a:pt x="17" y="49"/>
                        <a:pt x="17" y="49"/>
                      </a:cubicBezTo>
                      <a:cubicBezTo>
                        <a:pt x="17" y="49"/>
                        <a:pt x="17" y="49"/>
                        <a:pt x="17" y="49"/>
                      </a:cubicBezTo>
                      <a:cubicBezTo>
                        <a:pt x="13" y="49"/>
                        <a:pt x="10" y="52"/>
                        <a:pt x="10" y="55"/>
                      </a:cubicBezTo>
                      <a:cubicBezTo>
                        <a:pt x="10" y="59"/>
                        <a:pt x="13" y="62"/>
                        <a:pt x="17" y="62"/>
                      </a:cubicBezTo>
                      <a:cubicBezTo>
                        <a:pt x="20" y="62"/>
                        <a:pt x="22" y="60"/>
                        <a:pt x="23" y="58"/>
                      </a:cubicBezTo>
                      <a:cubicBezTo>
                        <a:pt x="44" y="58"/>
                        <a:pt x="44" y="58"/>
                        <a:pt x="44" y="58"/>
                      </a:cubicBezTo>
                      <a:cubicBezTo>
                        <a:pt x="45" y="60"/>
                        <a:pt x="47" y="62"/>
                        <a:pt x="50" y="62"/>
                      </a:cubicBezTo>
                      <a:cubicBezTo>
                        <a:pt x="54" y="62"/>
                        <a:pt x="57" y="59"/>
                        <a:pt x="57" y="55"/>
                      </a:cubicBezTo>
                      <a:cubicBezTo>
                        <a:pt x="57" y="52"/>
                        <a:pt x="54" y="49"/>
                        <a:pt x="50" y="49"/>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nvGrpSpPr>
              <p:cNvPr id="19" name="组合 18">
                <a:extLst>
                  <a:ext uri="{FF2B5EF4-FFF2-40B4-BE49-F238E27FC236}">
                    <a16:creationId xmlns:a16="http://schemas.microsoft.com/office/drawing/2014/main" id="{24387425-3273-482D-83B8-2A9E2D0B9A8A}"/>
                  </a:ext>
                </a:extLst>
              </p:cNvPr>
              <p:cNvGrpSpPr/>
              <p:nvPr/>
            </p:nvGrpSpPr>
            <p:grpSpPr>
              <a:xfrm>
                <a:off x="1032293" y="2294933"/>
                <a:ext cx="615280" cy="615278"/>
                <a:chOff x="1922336" y="2435545"/>
                <a:chExt cx="1022664" cy="1022662"/>
              </a:xfrm>
            </p:grpSpPr>
            <p:sp>
              <p:nvSpPr>
                <p:cNvPr id="20" name="Oval 18">
                  <a:extLst>
                    <a:ext uri="{FF2B5EF4-FFF2-40B4-BE49-F238E27FC236}">
                      <a16:creationId xmlns:a16="http://schemas.microsoft.com/office/drawing/2014/main" id="{88BDA0A9-6353-4B51-A1B8-7EC24483C1A0}"/>
                    </a:ext>
                  </a:extLst>
                </p:cNvPr>
                <p:cNvSpPr/>
                <p:nvPr/>
              </p:nvSpPr>
              <p:spPr>
                <a:xfrm>
                  <a:off x="1922336" y="2435545"/>
                  <a:ext cx="1022664" cy="10226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1" name="Freeform 322">
                  <a:extLst>
                    <a:ext uri="{FF2B5EF4-FFF2-40B4-BE49-F238E27FC236}">
                      <a16:creationId xmlns:a16="http://schemas.microsoft.com/office/drawing/2014/main" id="{F788263F-F229-4E7A-82CE-EE3086A3D0C4}"/>
                    </a:ext>
                  </a:extLst>
                </p:cNvPr>
                <p:cNvSpPr>
                  <a:spLocks/>
                </p:cNvSpPr>
                <p:nvPr/>
              </p:nvSpPr>
              <p:spPr bwMode="auto">
                <a:xfrm>
                  <a:off x="2211087" y="2710187"/>
                  <a:ext cx="445162" cy="473378"/>
                </a:xfrm>
                <a:custGeom>
                  <a:avLst/>
                  <a:gdLst>
                    <a:gd name="T0" fmla="*/ 32 w 60"/>
                    <a:gd name="T1" fmla="*/ 4 h 64"/>
                    <a:gd name="T2" fmla="*/ 32 w 60"/>
                    <a:gd name="T3" fmla="*/ 2 h 64"/>
                    <a:gd name="T4" fmla="*/ 30 w 60"/>
                    <a:gd name="T5" fmla="*/ 0 h 64"/>
                    <a:gd name="T6" fmla="*/ 28 w 60"/>
                    <a:gd name="T7" fmla="*/ 2 h 64"/>
                    <a:gd name="T8" fmla="*/ 28 w 60"/>
                    <a:gd name="T9" fmla="*/ 4 h 64"/>
                    <a:gd name="T10" fmla="*/ 0 w 60"/>
                    <a:gd name="T11" fmla="*/ 34 h 64"/>
                    <a:gd name="T12" fmla="*/ 0 w 60"/>
                    <a:gd name="T13" fmla="*/ 36 h 64"/>
                    <a:gd name="T14" fmla="*/ 0 w 60"/>
                    <a:gd name="T15" fmla="*/ 36 h 64"/>
                    <a:gd name="T16" fmla="*/ 10 w 60"/>
                    <a:gd name="T17" fmla="*/ 28 h 64"/>
                    <a:gd name="T18" fmla="*/ 20 w 60"/>
                    <a:gd name="T19" fmla="*/ 36 h 64"/>
                    <a:gd name="T20" fmla="*/ 20 w 60"/>
                    <a:gd name="T21" fmla="*/ 36 h 64"/>
                    <a:gd name="T22" fmla="*/ 28 w 60"/>
                    <a:gd name="T23" fmla="*/ 28 h 64"/>
                    <a:gd name="T24" fmla="*/ 28 w 60"/>
                    <a:gd name="T25" fmla="*/ 50 h 64"/>
                    <a:gd name="T26" fmla="*/ 22 w 60"/>
                    <a:gd name="T27" fmla="*/ 60 h 64"/>
                    <a:gd name="T28" fmla="*/ 16 w 60"/>
                    <a:gd name="T29" fmla="*/ 54 h 64"/>
                    <a:gd name="T30" fmla="*/ 14 w 60"/>
                    <a:gd name="T31" fmla="*/ 52 h 64"/>
                    <a:gd name="T32" fmla="*/ 12 w 60"/>
                    <a:gd name="T33" fmla="*/ 54 h 64"/>
                    <a:gd name="T34" fmla="*/ 22 w 60"/>
                    <a:gd name="T35" fmla="*/ 64 h 64"/>
                    <a:gd name="T36" fmla="*/ 32 w 60"/>
                    <a:gd name="T37" fmla="*/ 50 h 64"/>
                    <a:gd name="T38" fmla="*/ 32 w 60"/>
                    <a:gd name="T39" fmla="*/ 28 h 64"/>
                    <a:gd name="T40" fmla="*/ 40 w 60"/>
                    <a:gd name="T41" fmla="*/ 36 h 64"/>
                    <a:gd name="T42" fmla="*/ 40 w 60"/>
                    <a:gd name="T43" fmla="*/ 36 h 64"/>
                    <a:gd name="T44" fmla="*/ 50 w 60"/>
                    <a:gd name="T45" fmla="*/ 28 h 64"/>
                    <a:gd name="T46" fmla="*/ 60 w 60"/>
                    <a:gd name="T47" fmla="*/ 36 h 64"/>
                    <a:gd name="T48" fmla="*/ 60 w 60"/>
                    <a:gd name="T49" fmla="*/ 36 h 64"/>
                    <a:gd name="T50" fmla="*/ 60 w 60"/>
                    <a:gd name="T51" fmla="*/ 34 h 64"/>
                    <a:gd name="T52" fmla="*/ 32 w 60"/>
                    <a:gd name="T53"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64">
                      <a:moveTo>
                        <a:pt x="32" y="4"/>
                      </a:moveTo>
                      <a:cubicBezTo>
                        <a:pt x="32" y="2"/>
                        <a:pt x="32" y="2"/>
                        <a:pt x="32" y="2"/>
                      </a:cubicBezTo>
                      <a:cubicBezTo>
                        <a:pt x="32" y="1"/>
                        <a:pt x="31" y="0"/>
                        <a:pt x="30" y="0"/>
                      </a:cubicBezTo>
                      <a:cubicBezTo>
                        <a:pt x="29" y="0"/>
                        <a:pt x="28" y="1"/>
                        <a:pt x="28" y="2"/>
                      </a:cubicBezTo>
                      <a:cubicBezTo>
                        <a:pt x="28" y="4"/>
                        <a:pt x="28" y="4"/>
                        <a:pt x="28" y="4"/>
                      </a:cubicBezTo>
                      <a:cubicBezTo>
                        <a:pt x="12" y="5"/>
                        <a:pt x="0" y="18"/>
                        <a:pt x="0" y="34"/>
                      </a:cubicBezTo>
                      <a:cubicBezTo>
                        <a:pt x="0" y="35"/>
                        <a:pt x="0" y="35"/>
                        <a:pt x="0" y="36"/>
                      </a:cubicBezTo>
                      <a:cubicBezTo>
                        <a:pt x="0" y="36"/>
                        <a:pt x="0" y="36"/>
                        <a:pt x="0" y="36"/>
                      </a:cubicBezTo>
                      <a:cubicBezTo>
                        <a:pt x="1" y="31"/>
                        <a:pt x="5" y="28"/>
                        <a:pt x="10" y="28"/>
                      </a:cubicBezTo>
                      <a:cubicBezTo>
                        <a:pt x="15" y="28"/>
                        <a:pt x="19" y="31"/>
                        <a:pt x="20" y="36"/>
                      </a:cubicBezTo>
                      <a:cubicBezTo>
                        <a:pt x="20" y="36"/>
                        <a:pt x="20" y="36"/>
                        <a:pt x="20" y="36"/>
                      </a:cubicBezTo>
                      <a:cubicBezTo>
                        <a:pt x="21" y="32"/>
                        <a:pt x="24" y="29"/>
                        <a:pt x="28" y="28"/>
                      </a:cubicBezTo>
                      <a:cubicBezTo>
                        <a:pt x="28" y="50"/>
                        <a:pt x="28" y="50"/>
                        <a:pt x="28" y="50"/>
                      </a:cubicBezTo>
                      <a:cubicBezTo>
                        <a:pt x="28" y="60"/>
                        <a:pt x="26" y="60"/>
                        <a:pt x="22" y="60"/>
                      </a:cubicBezTo>
                      <a:cubicBezTo>
                        <a:pt x="16" y="60"/>
                        <a:pt x="16" y="58"/>
                        <a:pt x="16" y="54"/>
                      </a:cubicBezTo>
                      <a:cubicBezTo>
                        <a:pt x="16" y="53"/>
                        <a:pt x="15" y="52"/>
                        <a:pt x="14" y="52"/>
                      </a:cubicBezTo>
                      <a:cubicBezTo>
                        <a:pt x="13" y="52"/>
                        <a:pt x="12" y="53"/>
                        <a:pt x="12" y="54"/>
                      </a:cubicBezTo>
                      <a:cubicBezTo>
                        <a:pt x="12" y="58"/>
                        <a:pt x="12" y="64"/>
                        <a:pt x="22" y="64"/>
                      </a:cubicBezTo>
                      <a:cubicBezTo>
                        <a:pt x="27" y="64"/>
                        <a:pt x="32" y="63"/>
                        <a:pt x="32" y="50"/>
                      </a:cubicBezTo>
                      <a:cubicBezTo>
                        <a:pt x="32" y="28"/>
                        <a:pt x="32" y="28"/>
                        <a:pt x="32" y="28"/>
                      </a:cubicBezTo>
                      <a:cubicBezTo>
                        <a:pt x="36" y="29"/>
                        <a:pt x="39" y="32"/>
                        <a:pt x="40" y="36"/>
                      </a:cubicBezTo>
                      <a:cubicBezTo>
                        <a:pt x="40" y="36"/>
                        <a:pt x="40" y="36"/>
                        <a:pt x="40" y="36"/>
                      </a:cubicBezTo>
                      <a:cubicBezTo>
                        <a:pt x="41" y="31"/>
                        <a:pt x="45" y="28"/>
                        <a:pt x="50" y="28"/>
                      </a:cubicBezTo>
                      <a:cubicBezTo>
                        <a:pt x="55" y="28"/>
                        <a:pt x="59" y="31"/>
                        <a:pt x="60" y="36"/>
                      </a:cubicBezTo>
                      <a:cubicBezTo>
                        <a:pt x="60" y="36"/>
                        <a:pt x="60" y="36"/>
                        <a:pt x="60" y="36"/>
                      </a:cubicBezTo>
                      <a:cubicBezTo>
                        <a:pt x="60" y="35"/>
                        <a:pt x="60" y="35"/>
                        <a:pt x="60" y="34"/>
                      </a:cubicBezTo>
                      <a:cubicBezTo>
                        <a:pt x="60" y="18"/>
                        <a:pt x="48" y="5"/>
                        <a:pt x="32" y="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sp>
          <p:nvSpPr>
            <p:cNvPr id="12" name="文本框 11">
              <a:extLst>
                <a:ext uri="{FF2B5EF4-FFF2-40B4-BE49-F238E27FC236}">
                  <a16:creationId xmlns:a16="http://schemas.microsoft.com/office/drawing/2014/main" id="{21CDD76C-5094-46E0-845A-614DA2C618BD}"/>
                </a:ext>
              </a:extLst>
            </p:cNvPr>
            <p:cNvSpPr txBox="1"/>
            <p:nvPr/>
          </p:nvSpPr>
          <p:spPr>
            <a:xfrm>
              <a:off x="2105078" y="3020347"/>
              <a:ext cx="9170420" cy="464323"/>
            </a:xfrm>
            <a:prstGeom prst="rect">
              <a:avLst/>
            </a:prstGeom>
            <a:noFill/>
          </p:spPr>
          <p:txBody>
            <a:bodyPr wrap="square">
              <a:spAutoFit/>
            </a:bodyPr>
            <a:lstStyle/>
            <a:p>
              <a:pPr lvl="0"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培养个体发展与改善网络社会的环境意识</a:t>
              </a:r>
            </a:p>
          </p:txBody>
        </p:sp>
        <p:sp>
          <p:nvSpPr>
            <p:cNvPr id="14" name="文本框 13">
              <a:extLst>
                <a:ext uri="{FF2B5EF4-FFF2-40B4-BE49-F238E27FC236}">
                  <a16:creationId xmlns:a16="http://schemas.microsoft.com/office/drawing/2014/main" id="{0A998198-8879-46CD-90C9-12CCDE4B613F}"/>
                </a:ext>
              </a:extLst>
            </p:cNvPr>
            <p:cNvSpPr txBox="1"/>
            <p:nvPr/>
          </p:nvSpPr>
          <p:spPr>
            <a:xfrm>
              <a:off x="2070012" y="4149213"/>
              <a:ext cx="9350528" cy="464323"/>
            </a:xfrm>
            <a:prstGeom prst="rect">
              <a:avLst/>
            </a:prstGeom>
            <a:noFill/>
          </p:spPr>
          <p:txBody>
            <a:bodyPr wrap="square">
              <a:spAutoFit/>
            </a:bodyPr>
            <a:lstStyle/>
            <a:p>
              <a:pPr lvl="0"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扮演好推进个体生存与网络社会和谐发展的责任主体角色</a:t>
              </a:r>
            </a:p>
          </p:txBody>
        </p:sp>
        <p:sp>
          <p:nvSpPr>
            <p:cNvPr id="15" name="文本框 14">
              <a:extLst>
                <a:ext uri="{FF2B5EF4-FFF2-40B4-BE49-F238E27FC236}">
                  <a16:creationId xmlns:a16="http://schemas.microsoft.com/office/drawing/2014/main" id="{E65C893B-F48C-44FE-B8F9-412A3DA2B7FB}"/>
                </a:ext>
              </a:extLst>
            </p:cNvPr>
            <p:cNvSpPr txBox="1"/>
            <p:nvPr/>
          </p:nvSpPr>
          <p:spPr>
            <a:xfrm>
              <a:off x="2057399" y="5373753"/>
              <a:ext cx="9350527" cy="464323"/>
            </a:xfrm>
            <a:prstGeom prst="rect">
              <a:avLst/>
            </a:prstGeom>
            <a:noFill/>
          </p:spPr>
          <p:txBody>
            <a:bodyPr wrap="square">
              <a:spAutoFit/>
            </a:bodyPr>
            <a:lstStyle/>
            <a:p>
              <a:pPr lvl="0"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积极投身个体心理环境和网络社会环境的保护与建设中来</a:t>
              </a:r>
            </a:p>
          </p:txBody>
        </p:sp>
      </p:grpSp>
    </p:spTree>
    <p:extLst>
      <p:ext uri="{BB962C8B-B14F-4D97-AF65-F5344CB8AC3E}">
        <p14:creationId xmlns:p14="http://schemas.microsoft.com/office/powerpoint/2010/main" val="4112312197"/>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实现网络人际互动价值的条件</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分析网络外生环境</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外生环境的实质就是网络人际互动的网络空间环境。该环境是一种基于技术平台的人化环境，也是技术的社会化呈现。而技术化的社会是技术空间、界面空间、信息空间、意义空间和精神空间的联合。该联合体现了网络社会空间为网络人际互动的价值实现提供着全方位的支撑，包括技术、界面、意义与价值空间等方面的支撑。</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2290" name="Picture 2">
            <a:extLst>
              <a:ext uri="{FF2B5EF4-FFF2-40B4-BE49-F238E27FC236}">
                <a16:creationId xmlns:a16="http://schemas.microsoft.com/office/drawing/2014/main" id="{AFD713E7-5729-4578-97A2-3777D8CB52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8235" y="3978026"/>
            <a:ext cx="9895096" cy="220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0354350"/>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098800" y="1219200"/>
            <a:ext cx="8517466" cy="5029200"/>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prstClr val="white"/>
              </a:solidFill>
              <a:latin typeface="等线" panose="02010600030101010101" pitchFamily="2" charset="-122"/>
              <a:ea typeface="等线" panose="02010600030101010101" pitchFamily="2" charset="-122"/>
            </a:endParaRPr>
          </a:p>
        </p:txBody>
      </p:sp>
      <p:sp>
        <p:nvSpPr>
          <p:cNvPr id="11" name="文本框 1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0" y="939887"/>
            <a:ext cx="5923081" cy="707886"/>
          </a:xfrm>
          <a:prstGeom prst="rect">
            <a:avLst/>
          </a:prstGeom>
          <a:noFill/>
        </p:spPr>
        <p:txBody>
          <a:bodyPr wrap="square" rtlCol="0">
            <a:spAutoFit/>
          </a:bodyPr>
          <a:lstStyle/>
          <a:p>
            <a:pPr algn="ctr"/>
            <a:r>
              <a:rPr kumimoji="1" lang="en-US" altLang="zh-CN" sz="4000" b="1" dirty="0">
                <a:solidFill>
                  <a:srgbClr val="800000"/>
                </a:solidFill>
                <a:latin typeface="Josefin Sans" charset="0"/>
                <a:ea typeface="Josefin Sans" charset="0"/>
                <a:cs typeface="Josefin Sans" charset="0"/>
              </a:rPr>
              <a:t>C   O   N   T   E   N   T</a:t>
            </a:r>
            <a:endParaRPr kumimoji="1" lang="zh-CN" altLang="en-US" sz="4000" b="1" dirty="0">
              <a:solidFill>
                <a:srgbClr val="800000"/>
              </a:solidFill>
              <a:latin typeface="Josefin Sans" charset="0"/>
              <a:ea typeface="Josefin Sans" charset="0"/>
              <a:cs typeface="Josefin Sans" charset="0"/>
            </a:endParaRPr>
          </a:p>
        </p:txBody>
      </p:sp>
      <p:sp>
        <p:nvSpPr>
          <p:cNvPr id="13" name="文本框 12"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7711091" y="2885764"/>
            <a:ext cx="3690532" cy="2072106"/>
          </a:xfrm>
          <a:prstGeom prst="rect">
            <a:avLst/>
          </a:prstGeom>
          <a:noFill/>
        </p:spPr>
        <p:txBody>
          <a:bodyPr wrap="square" rtlCol="0">
            <a:spAutoFit/>
          </a:bodyPr>
          <a:lstStyle/>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网络人际互动价值的属性</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网络人际互动价值的本质</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网络人际互动价值的实现</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网络人际互动价值的异化</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p:txBody>
      </p:sp>
      <p:sp>
        <p:nvSpPr>
          <p:cNvPr id="6" name="e7d195523061f1c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hidden="1"/>
          <p:cNvSpPr txBox="1"/>
          <p:nvPr/>
        </p:nvSpPr>
        <p:spPr>
          <a:xfrm>
            <a:off x="-355600" y="1803400"/>
            <a:ext cx="262251" cy="1016000"/>
          </a:xfrm>
          <a:prstGeom prst="rect">
            <a:avLst/>
          </a:prstGeom>
          <a:noFill/>
        </p:spPr>
        <p:txBody>
          <a:bodyPr vert="wordArtVert" rtlCol="0">
            <a:spAutoFit/>
          </a:bodyPr>
          <a:lstStyle/>
          <a:p>
            <a:r>
              <a:rPr lang="en-US" altLang="zh-CN" sz="100">
                <a:solidFill>
                  <a:prstClr val="black"/>
                </a:solidFill>
              </a:rPr>
              <a:t>e7d195523061f1c01d60fa9f1cfcbfb3d7dea265119d71e15FBB43640B43E9A75E03FE54C774D5D4779ED45933E78901D3CB0E69E39D04A9E1E9B25CF060C4BCA4D072860494D0D8E683C2FE58414E15A257B8C98CAC931B2A91D95E391D8F56A6B197C339044743E4A827576812018FE092D8F796C38DC487F641821CDDB0736DD3EE0F684ACE40</a:t>
            </a:r>
            <a:endParaRPr lang="zh-CN" altLang="en-US" sz="100">
              <a:solidFill>
                <a:prstClr val="black"/>
              </a:solidFill>
            </a:endParaRPr>
          </a:p>
        </p:txBody>
      </p:sp>
      <p:pic>
        <p:nvPicPr>
          <p:cNvPr id="1026" name="Picture 2" descr="https://gimg2.baidu.com/image_search/src=http%3A%2F%2Fbig5.china.com.cn%2Fgate%2Fbig5%2Fzjnews.china.com.cn%2Fd%2Ffile%2Fzjwx%2Fdt%2Fwx%2F2018-05-25%2F98457ef0d74bae3ec1114b071ac959fc.jpg&amp;refer=http%3A%2F%2Fbig5.china.com.cn&amp;app=2002&amp;size=f9999,10000&amp;q=a80&amp;n=0&amp;g=0n&amp;fmt=jpeg?sec=1613203048&amp;t=78a167a5e85354ab709f401001a616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9319" y="2274066"/>
            <a:ext cx="6026474" cy="3348041"/>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4178655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470077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实现网络人际互动价值的条件</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分析网络外生环境</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1.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技术</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网络信息技术是网民进行网络化生存的技术基础，即离开技术的支撑，网络和网民便不复存在。</a:t>
            </a:r>
          </a:p>
          <a:p>
            <a:pPr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界面</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人际互动中，界面指的是网民之间互通信息的接触面。根据界面的定义必须明确，网络信息技术和虚拟现实技术的发展，将推动网民的实践活动朝着沉浸式交流方式的方向演化。不断创新的互动界面，将使网络人际互动的价值实现更大化。</a:t>
            </a:r>
          </a:p>
          <a:p>
            <a:pPr indent="2667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93455939"/>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实现网络人际互动价值的条件</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分析网络外生环境</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3.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意义与价值空间</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意义世界属于人的一种无形的精神世界。在网络人际互动中，网民之间的交流互动行为是寻找精神文化关怀的活动。网络构建的意义世界，实质上就是网民的精神和心灵家园。是以在意义和价值空间的支撑下，网络人际互动的价值实现将达到最优的处理效果。</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总之，由技术空间、界面空间、意义空间和价值空间架构的网络社会环境对于网络人际互动价值的实现产生着极大的影响。</a:t>
            </a:r>
          </a:p>
          <a:p>
            <a:pPr indent="2667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63868048"/>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141116"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实现网络人际互动价值的方式</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社会初步开放时，网民们带着对这个世界的好奇与新鲜进入这个崭新的世界。网络的自由性和新鲜感使一些网民出现了否定自我的情形，包括信息迷航与网络沉溺等，这些情形导致网络人际互动的价值被掩盖。</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个体网民面临的人生目标迷失、情感被技术操控以及极度放大的非理性因素，都会使人际互动的价值逐步降低。这些情形看似是网络造成的，然而真正的原因是互动主体自身的薄弱性。</a:t>
            </a:r>
          </a:p>
          <a:p>
            <a:pPr indent="266700" algn="just">
              <a:lnSpc>
                <a:spcPct val="150000"/>
              </a:lnSpc>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3314" name="Picture 2">
            <a:extLst>
              <a:ext uri="{FF2B5EF4-FFF2-40B4-BE49-F238E27FC236}">
                <a16:creationId xmlns:a16="http://schemas.microsoft.com/office/drawing/2014/main" id="{6CE9DE07-DE26-452D-9F4B-243D981D770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7136" y="3975163"/>
            <a:ext cx="7033960" cy="2513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2573631"/>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实现网络人际互动价值的方式</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提高网民的自我认知能力</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认同概念是指个人与他人、群体或模仿人物在情感上以及心理上趋同的过程。在分析网络自我、自我认同问题的过程中，将网络社会中网民的失范性表现定义为自我认同危机。对此必须明确的是，在网络社会中，网民的自我至少涵盖下述的两层意思。</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25B5A5DB-F805-41FC-9A01-FEBD2DC4F8E2}"/>
              </a:ext>
            </a:extLst>
          </p:cNvPr>
          <p:cNvGrpSpPr/>
          <p:nvPr/>
        </p:nvGrpSpPr>
        <p:grpSpPr>
          <a:xfrm>
            <a:off x="1519581" y="3559727"/>
            <a:ext cx="9189712" cy="2939080"/>
            <a:chOff x="863093" y="1324176"/>
            <a:chExt cx="11404010" cy="3647257"/>
          </a:xfrm>
        </p:grpSpPr>
        <p:grpSp>
          <p:nvGrpSpPr>
            <p:cNvPr id="11" name="Group 127">
              <a:extLst>
                <a:ext uri="{FF2B5EF4-FFF2-40B4-BE49-F238E27FC236}">
                  <a16:creationId xmlns:a16="http://schemas.microsoft.com/office/drawing/2014/main" id="{49978BB5-0821-4690-AA26-F31052C5BC0A}"/>
                </a:ext>
              </a:extLst>
            </p:cNvPr>
            <p:cNvGrpSpPr/>
            <p:nvPr/>
          </p:nvGrpSpPr>
          <p:grpSpPr>
            <a:xfrm>
              <a:off x="7685745" y="3305244"/>
              <a:ext cx="1072711" cy="1104619"/>
              <a:chOff x="5217363" y="3593206"/>
              <a:chExt cx="805239" cy="829190"/>
            </a:xfrm>
          </p:grpSpPr>
          <p:sp>
            <p:nvSpPr>
              <p:cNvPr id="58" name="Oval 34">
                <a:extLst>
                  <a:ext uri="{FF2B5EF4-FFF2-40B4-BE49-F238E27FC236}">
                    <a16:creationId xmlns:a16="http://schemas.microsoft.com/office/drawing/2014/main" id="{D743EE08-5171-4D6D-8BA9-4D0F451FEBAE}"/>
                  </a:ext>
                </a:extLst>
              </p:cNvPr>
              <p:cNvSpPr>
                <a:spLocks noChangeArrowheads="1"/>
              </p:cNvSpPr>
              <p:nvPr/>
            </p:nvSpPr>
            <p:spPr bwMode="auto">
              <a:xfrm>
                <a:off x="5217363" y="3593206"/>
                <a:ext cx="805239" cy="829190"/>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9" name="Group 126">
                <a:extLst>
                  <a:ext uri="{FF2B5EF4-FFF2-40B4-BE49-F238E27FC236}">
                    <a16:creationId xmlns:a16="http://schemas.microsoft.com/office/drawing/2014/main" id="{F511F1EA-8F8E-4664-86BE-8FEC1BCD47A7}"/>
                  </a:ext>
                </a:extLst>
              </p:cNvPr>
              <p:cNvGrpSpPr/>
              <p:nvPr/>
            </p:nvGrpSpPr>
            <p:grpSpPr>
              <a:xfrm>
                <a:off x="5268340" y="3645631"/>
                <a:ext cx="703284" cy="724338"/>
                <a:chOff x="5268340" y="3645631"/>
                <a:chExt cx="703284" cy="724338"/>
              </a:xfrm>
            </p:grpSpPr>
            <p:sp>
              <p:nvSpPr>
                <p:cNvPr id="60" name="Oval 35">
                  <a:extLst>
                    <a:ext uri="{FF2B5EF4-FFF2-40B4-BE49-F238E27FC236}">
                      <a16:creationId xmlns:a16="http://schemas.microsoft.com/office/drawing/2014/main" id="{7FE885F3-085A-4D94-B2A3-EC6398F1FD2F}"/>
                    </a:ext>
                  </a:extLst>
                </p:cNvPr>
                <p:cNvSpPr>
                  <a:spLocks noChangeArrowheads="1"/>
                </p:cNvSpPr>
                <p:nvPr/>
              </p:nvSpPr>
              <p:spPr bwMode="auto">
                <a:xfrm>
                  <a:off x="5268340" y="3645631"/>
                  <a:ext cx="703284" cy="72433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1" name="Oval 36">
                  <a:extLst>
                    <a:ext uri="{FF2B5EF4-FFF2-40B4-BE49-F238E27FC236}">
                      <a16:creationId xmlns:a16="http://schemas.microsoft.com/office/drawing/2014/main" id="{BED8D477-E522-4BF8-9535-5AFC9D1321B3}"/>
                    </a:ext>
                  </a:extLst>
                </p:cNvPr>
                <p:cNvSpPr>
                  <a:spLocks noChangeArrowheads="1"/>
                </p:cNvSpPr>
                <p:nvPr/>
              </p:nvSpPr>
              <p:spPr bwMode="auto">
                <a:xfrm>
                  <a:off x="5316197" y="3695918"/>
                  <a:ext cx="607570" cy="621625"/>
                </a:xfrm>
                <a:prstGeom prst="ellipse">
                  <a:avLst/>
                </a:prstGeom>
                <a:solidFill>
                  <a:schemeClr val="accent4"/>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2" name="Freeform 85">
                  <a:extLst>
                    <a:ext uri="{FF2B5EF4-FFF2-40B4-BE49-F238E27FC236}">
                      <a16:creationId xmlns:a16="http://schemas.microsoft.com/office/drawing/2014/main" id="{CB529949-D2E0-4A74-8B06-A591ACD866DF}"/>
                    </a:ext>
                  </a:extLst>
                </p:cNvPr>
                <p:cNvSpPr>
                  <a:spLocks noEditPoints="1"/>
                </p:cNvSpPr>
                <p:nvPr/>
              </p:nvSpPr>
              <p:spPr bwMode="auto">
                <a:xfrm>
                  <a:off x="5482655" y="3853197"/>
                  <a:ext cx="268413" cy="305998"/>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nvGrpSpPr>
            <p:cNvPr id="12" name="Group 123">
              <a:extLst>
                <a:ext uri="{FF2B5EF4-FFF2-40B4-BE49-F238E27FC236}">
                  <a16:creationId xmlns:a16="http://schemas.microsoft.com/office/drawing/2014/main" id="{95809914-7DD7-4314-804C-329620364CED}"/>
                </a:ext>
              </a:extLst>
            </p:cNvPr>
            <p:cNvGrpSpPr/>
            <p:nvPr/>
          </p:nvGrpSpPr>
          <p:grpSpPr>
            <a:xfrm>
              <a:off x="3699714" y="2559808"/>
              <a:ext cx="2099685" cy="2160773"/>
              <a:chOff x="2668480" y="971897"/>
              <a:chExt cx="1576146" cy="1622002"/>
            </a:xfrm>
          </p:grpSpPr>
          <p:sp>
            <p:nvSpPr>
              <p:cNvPr id="47" name="Oval 43">
                <a:extLst>
                  <a:ext uri="{FF2B5EF4-FFF2-40B4-BE49-F238E27FC236}">
                    <a16:creationId xmlns:a16="http://schemas.microsoft.com/office/drawing/2014/main" id="{FEDDA353-A24B-45CC-9BEF-CD39A8DA4304}"/>
                  </a:ext>
                </a:extLst>
              </p:cNvPr>
              <p:cNvSpPr>
                <a:spLocks noChangeArrowheads="1"/>
              </p:cNvSpPr>
              <p:nvPr/>
            </p:nvSpPr>
            <p:spPr bwMode="auto">
              <a:xfrm>
                <a:off x="2668480" y="971897"/>
                <a:ext cx="1576146" cy="1622002"/>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8" name="Oval 44">
                <a:extLst>
                  <a:ext uri="{FF2B5EF4-FFF2-40B4-BE49-F238E27FC236}">
                    <a16:creationId xmlns:a16="http://schemas.microsoft.com/office/drawing/2014/main" id="{13DEB786-BDA4-457A-B8A4-3AEB01223FDA}"/>
                  </a:ext>
                </a:extLst>
              </p:cNvPr>
              <p:cNvSpPr>
                <a:spLocks noChangeArrowheads="1"/>
              </p:cNvSpPr>
              <p:nvPr/>
            </p:nvSpPr>
            <p:spPr bwMode="auto">
              <a:xfrm>
                <a:off x="2770435" y="1076749"/>
                <a:ext cx="1372236" cy="141122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9" name="Oval 45">
                <a:extLst>
                  <a:ext uri="{FF2B5EF4-FFF2-40B4-BE49-F238E27FC236}">
                    <a16:creationId xmlns:a16="http://schemas.microsoft.com/office/drawing/2014/main" id="{195DEEAF-7F06-4831-8ED1-DEFCA2FB8144}"/>
                  </a:ext>
                </a:extLst>
              </p:cNvPr>
              <p:cNvSpPr>
                <a:spLocks noChangeArrowheads="1"/>
              </p:cNvSpPr>
              <p:nvPr/>
            </p:nvSpPr>
            <p:spPr bwMode="auto">
              <a:xfrm>
                <a:off x="2867189" y="1176252"/>
                <a:ext cx="1179769" cy="1213292"/>
              </a:xfrm>
              <a:prstGeom prst="ellipse">
                <a:avLst/>
              </a:prstGeom>
              <a:solidFill>
                <a:schemeClr val="accent3"/>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0" name="Freeform 46">
                <a:extLst>
                  <a:ext uri="{FF2B5EF4-FFF2-40B4-BE49-F238E27FC236}">
                    <a16:creationId xmlns:a16="http://schemas.microsoft.com/office/drawing/2014/main" id="{9BA85198-8262-47EF-97D7-1F5533B8D45E}"/>
                  </a:ext>
                </a:extLst>
              </p:cNvPr>
              <p:cNvSpPr>
                <a:spLocks noEditPoints="1"/>
              </p:cNvSpPr>
              <p:nvPr/>
            </p:nvSpPr>
            <p:spPr bwMode="auto">
              <a:xfrm>
                <a:off x="2867189" y="1176252"/>
                <a:ext cx="620055" cy="634464"/>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1" name="Freeform 55">
                <a:extLst>
                  <a:ext uri="{FF2B5EF4-FFF2-40B4-BE49-F238E27FC236}">
                    <a16:creationId xmlns:a16="http://schemas.microsoft.com/office/drawing/2014/main" id="{28E9B468-9A64-4E75-A51C-19E453D2EAB8}"/>
                  </a:ext>
                </a:extLst>
              </p:cNvPr>
              <p:cNvSpPr/>
              <p:nvPr/>
            </p:nvSpPr>
            <p:spPr bwMode="auto">
              <a:xfrm>
                <a:off x="3947083" y="2287901"/>
                <a:ext cx="124843" cy="128391"/>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2" name="Freeform 58">
                <a:extLst>
                  <a:ext uri="{FF2B5EF4-FFF2-40B4-BE49-F238E27FC236}">
                    <a16:creationId xmlns:a16="http://schemas.microsoft.com/office/drawing/2014/main" id="{3CE8C28A-6492-4203-916B-88DA94E63766}"/>
                  </a:ext>
                </a:extLst>
              </p:cNvPr>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3" name="Freeform 59">
                <a:extLst>
                  <a:ext uri="{FF2B5EF4-FFF2-40B4-BE49-F238E27FC236}">
                    <a16:creationId xmlns:a16="http://schemas.microsoft.com/office/drawing/2014/main" id="{F5068F97-92DC-45D7-95F3-85F80E04637F}"/>
                  </a:ext>
                </a:extLst>
              </p:cNvPr>
              <p:cNvSpPr/>
              <p:nvPr/>
            </p:nvSpPr>
            <p:spPr bwMode="auto">
              <a:xfrm>
                <a:off x="4071926" y="2057868"/>
                <a:ext cx="124843" cy="23003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4" name="Freeform 60">
                <a:extLst>
                  <a:ext uri="{FF2B5EF4-FFF2-40B4-BE49-F238E27FC236}">
                    <a16:creationId xmlns:a16="http://schemas.microsoft.com/office/drawing/2014/main" id="{1FE6C448-652B-469B-AA4C-ECBA36CFA544}"/>
                  </a:ext>
                </a:extLst>
              </p:cNvPr>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5" name="Oval 61">
                <a:extLst>
                  <a:ext uri="{FF2B5EF4-FFF2-40B4-BE49-F238E27FC236}">
                    <a16:creationId xmlns:a16="http://schemas.microsoft.com/office/drawing/2014/main" id="{CED57667-3111-4AE6-9137-6B64D6C20913}"/>
                  </a:ext>
                </a:extLst>
              </p:cNvPr>
              <p:cNvSpPr>
                <a:spLocks noChangeArrowheads="1"/>
              </p:cNvSpPr>
              <p:nvPr/>
            </p:nvSpPr>
            <p:spPr bwMode="auto">
              <a:xfrm>
                <a:off x="4071926" y="2287901"/>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6" name="Oval 67">
                <a:extLst>
                  <a:ext uri="{FF2B5EF4-FFF2-40B4-BE49-F238E27FC236}">
                    <a16:creationId xmlns:a16="http://schemas.microsoft.com/office/drawing/2014/main" id="{BD8964B8-8073-47FF-8F97-D05D6ED310C2}"/>
                  </a:ext>
                </a:extLst>
              </p:cNvPr>
              <p:cNvSpPr>
                <a:spLocks noChangeArrowheads="1"/>
              </p:cNvSpPr>
              <p:nvPr/>
            </p:nvSpPr>
            <p:spPr bwMode="auto">
              <a:xfrm>
                <a:off x="3947083" y="2416292"/>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7" name="Freeform 86">
                <a:extLst>
                  <a:ext uri="{FF2B5EF4-FFF2-40B4-BE49-F238E27FC236}">
                    <a16:creationId xmlns:a16="http://schemas.microsoft.com/office/drawing/2014/main" id="{64641452-B2DE-4AF2-B9A1-6D7A60FD0AD2}"/>
                  </a:ext>
                </a:extLst>
              </p:cNvPr>
              <p:cNvSpPr>
                <a:spLocks noEditPoints="1"/>
              </p:cNvSpPr>
              <p:nvPr/>
            </p:nvSpPr>
            <p:spPr bwMode="auto">
              <a:xfrm>
                <a:off x="3163691" y="1525047"/>
                <a:ext cx="611732" cy="522122"/>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4" name="Group 125">
              <a:extLst>
                <a:ext uri="{FF2B5EF4-FFF2-40B4-BE49-F238E27FC236}">
                  <a16:creationId xmlns:a16="http://schemas.microsoft.com/office/drawing/2014/main" id="{A2CAA3FD-84B9-4CF8-97AF-2E078A659D69}"/>
                </a:ext>
              </a:extLst>
            </p:cNvPr>
            <p:cNvGrpSpPr/>
            <p:nvPr/>
          </p:nvGrpSpPr>
          <p:grpSpPr>
            <a:xfrm>
              <a:off x="6385736" y="3486258"/>
              <a:ext cx="1444141" cy="1485175"/>
              <a:chOff x="4548411" y="2906316"/>
              <a:chExt cx="1084056" cy="1114858"/>
            </a:xfrm>
          </p:grpSpPr>
          <p:sp>
            <p:nvSpPr>
              <p:cNvPr id="33" name="Oval 37">
                <a:extLst>
                  <a:ext uri="{FF2B5EF4-FFF2-40B4-BE49-F238E27FC236}">
                    <a16:creationId xmlns:a16="http://schemas.microsoft.com/office/drawing/2014/main" id="{99587DE0-D10C-4AC9-A5D0-4E86AB49C85D}"/>
                  </a:ext>
                </a:extLst>
              </p:cNvPr>
              <p:cNvSpPr>
                <a:spLocks noChangeArrowheads="1"/>
              </p:cNvSpPr>
              <p:nvPr/>
            </p:nvSpPr>
            <p:spPr bwMode="auto">
              <a:xfrm>
                <a:off x="4548411" y="2906316"/>
                <a:ext cx="1007069" cy="1035684"/>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4" name="Oval 38">
                <a:extLst>
                  <a:ext uri="{FF2B5EF4-FFF2-40B4-BE49-F238E27FC236}">
                    <a16:creationId xmlns:a16="http://schemas.microsoft.com/office/drawing/2014/main" id="{8B662436-D69D-4AA2-87C5-C4B30DEB2BF4}"/>
                  </a:ext>
                </a:extLst>
              </p:cNvPr>
              <p:cNvSpPr>
                <a:spLocks noChangeArrowheads="1"/>
              </p:cNvSpPr>
              <p:nvPr/>
            </p:nvSpPr>
            <p:spPr bwMode="auto">
              <a:xfrm>
                <a:off x="4612913" y="2971581"/>
                <a:ext cx="879105" cy="905154"/>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5" name="Oval 39">
                <a:extLst>
                  <a:ext uri="{FF2B5EF4-FFF2-40B4-BE49-F238E27FC236}">
                    <a16:creationId xmlns:a16="http://schemas.microsoft.com/office/drawing/2014/main" id="{106F97FF-F168-4653-B2D7-3CDF92F75234}"/>
                  </a:ext>
                </a:extLst>
              </p:cNvPr>
              <p:cNvSpPr>
                <a:spLocks noChangeArrowheads="1"/>
              </p:cNvSpPr>
              <p:nvPr/>
            </p:nvSpPr>
            <p:spPr bwMode="auto">
              <a:xfrm>
                <a:off x="4673254" y="3034707"/>
                <a:ext cx="758423" cy="775694"/>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6" name="Freeform 48">
                <a:extLst>
                  <a:ext uri="{FF2B5EF4-FFF2-40B4-BE49-F238E27FC236}">
                    <a16:creationId xmlns:a16="http://schemas.microsoft.com/office/drawing/2014/main" id="{64FFBAFC-4AFE-4500-8DB0-8B4A4554C7F3}"/>
                  </a:ext>
                </a:extLst>
              </p:cNvPr>
              <p:cNvSpPr>
                <a:spLocks noEditPoints="1"/>
              </p:cNvSpPr>
              <p:nvPr/>
            </p:nvSpPr>
            <p:spPr bwMode="auto">
              <a:xfrm>
                <a:off x="4673254" y="3034707"/>
                <a:ext cx="399498" cy="414060"/>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7" name="Freeform 50">
                <a:extLst>
                  <a:ext uri="{FF2B5EF4-FFF2-40B4-BE49-F238E27FC236}">
                    <a16:creationId xmlns:a16="http://schemas.microsoft.com/office/drawing/2014/main" id="{B05EF737-00A6-47ED-ADD0-8E83F9B5CAD5}"/>
                  </a:ext>
                </a:extLst>
              </p:cNvPr>
              <p:cNvSpPr>
                <a:spLocks noEditPoints="1"/>
              </p:cNvSpPr>
              <p:nvPr/>
            </p:nvSpPr>
            <p:spPr bwMode="auto">
              <a:xfrm>
                <a:off x="5316197" y="3695918"/>
                <a:ext cx="316270" cy="325256"/>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8" name="Freeform 52">
                <a:extLst>
                  <a:ext uri="{FF2B5EF4-FFF2-40B4-BE49-F238E27FC236}">
                    <a16:creationId xmlns:a16="http://schemas.microsoft.com/office/drawing/2014/main" id="{20ED9D99-075F-45F8-B196-313ECC0F6393}"/>
                  </a:ext>
                </a:extLst>
              </p:cNvPr>
              <p:cNvSpPr/>
              <p:nvPr/>
            </p:nvSpPr>
            <p:spPr bwMode="auto">
              <a:xfrm>
                <a:off x="5379658" y="3761183"/>
                <a:ext cx="55140" cy="55636"/>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9" name="Freeform 75">
                <a:extLst>
                  <a:ext uri="{FF2B5EF4-FFF2-40B4-BE49-F238E27FC236}">
                    <a16:creationId xmlns:a16="http://schemas.microsoft.com/office/drawing/2014/main" id="{4516C56A-3924-4BCD-90FD-B4EDC1B50105}"/>
                  </a:ext>
                </a:extLst>
              </p:cNvPr>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0" name="Freeform 76">
                <a:extLst>
                  <a:ext uri="{FF2B5EF4-FFF2-40B4-BE49-F238E27FC236}">
                    <a16:creationId xmlns:a16="http://schemas.microsoft.com/office/drawing/2014/main" id="{775FB45D-9827-4635-A84F-E7B3DD263877}"/>
                  </a:ext>
                </a:extLst>
              </p:cNvPr>
              <p:cNvSpPr/>
              <p:nvPr/>
            </p:nvSpPr>
            <p:spPr bwMode="auto">
              <a:xfrm>
                <a:off x="5434798" y="3602834"/>
                <a:ext cx="89471" cy="158349"/>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1" name="Freeform 77">
                <a:extLst>
                  <a:ext uri="{FF2B5EF4-FFF2-40B4-BE49-F238E27FC236}">
                    <a16:creationId xmlns:a16="http://schemas.microsoft.com/office/drawing/2014/main" id="{EB1066E2-CB7E-4781-852C-F8A0F77D77AA}"/>
                  </a:ext>
                </a:extLst>
              </p:cNvPr>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2" name="Oval 78">
                <a:extLst>
                  <a:ext uri="{FF2B5EF4-FFF2-40B4-BE49-F238E27FC236}">
                    <a16:creationId xmlns:a16="http://schemas.microsoft.com/office/drawing/2014/main" id="{29F04169-B2FA-4686-873C-3567FB4C7390}"/>
                  </a:ext>
                </a:extLst>
              </p:cNvPr>
              <p:cNvSpPr>
                <a:spLocks noChangeArrowheads="1"/>
              </p:cNvSpPr>
              <p:nvPr/>
            </p:nvSpPr>
            <p:spPr bwMode="auto">
              <a:xfrm>
                <a:off x="5434798" y="3761183"/>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3" name="Freeform 81">
                <a:extLst>
                  <a:ext uri="{FF2B5EF4-FFF2-40B4-BE49-F238E27FC236}">
                    <a16:creationId xmlns:a16="http://schemas.microsoft.com/office/drawing/2014/main" id="{B440C4AC-5943-4909-9DF5-BC8A867DBA76}"/>
                  </a:ext>
                </a:extLst>
              </p:cNvPr>
              <p:cNvSpPr/>
              <p:nvPr/>
            </p:nvSpPr>
            <p:spPr bwMode="auto">
              <a:xfrm>
                <a:off x="5322439" y="3816820"/>
                <a:ext cx="57220" cy="134810"/>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4" name="Freeform 82">
                <a:extLst>
                  <a:ext uri="{FF2B5EF4-FFF2-40B4-BE49-F238E27FC236}">
                    <a16:creationId xmlns:a16="http://schemas.microsoft.com/office/drawing/2014/main" id="{AF24BB92-90E2-45C5-96CE-7452AB019CD1}"/>
                  </a:ext>
                </a:extLst>
              </p:cNvPr>
              <p:cNvSpPr/>
              <p:nvPr/>
            </p:nvSpPr>
            <p:spPr bwMode="auto">
              <a:xfrm>
                <a:off x="5226726" y="3816820"/>
                <a:ext cx="152933" cy="92014"/>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5" name="Oval 84">
                <a:extLst>
                  <a:ext uri="{FF2B5EF4-FFF2-40B4-BE49-F238E27FC236}">
                    <a16:creationId xmlns:a16="http://schemas.microsoft.com/office/drawing/2014/main" id="{000CD50B-6DC7-48A5-A0B3-F75DE526B634}"/>
                  </a:ext>
                </a:extLst>
              </p:cNvPr>
              <p:cNvSpPr>
                <a:spLocks noChangeArrowheads="1"/>
              </p:cNvSpPr>
              <p:nvPr/>
            </p:nvSpPr>
            <p:spPr bwMode="auto">
              <a:xfrm>
                <a:off x="5379658" y="3816819"/>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6" name="Freeform 87">
                <a:extLst>
                  <a:ext uri="{FF2B5EF4-FFF2-40B4-BE49-F238E27FC236}">
                    <a16:creationId xmlns:a16="http://schemas.microsoft.com/office/drawing/2014/main" id="{F38B8344-951D-4412-8E89-2604EE0B6D22}"/>
                  </a:ext>
                </a:extLst>
              </p:cNvPr>
              <p:cNvSpPr>
                <a:spLocks noEditPoints="1"/>
              </p:cNvSpPr>
              <p:nvPr/>
            </p:nvSpPr>
            <p:spPr bwMode="auto">
              <a:xfrm>
                <a:off x="4871964" y="3277578"/>
                <a:ext cx="351642" cy="322047"/>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5" name="Group 124">
              <a:extLst>
                <a:ext uri="{FF2B5EF4-FFF2-40B4-BE49-F238E27FC236}">
                  <a16:creationId xmlns:a16="http://schemas.microsoft.com/office/drawing/2014/main" id="{EE9EB28E-4167-436F-8F3C-BE8B3ABA06E6}"/>
                </a:ext>
              </a:extLst>
            </p:cNvPr>
            <p:cNvGrpSpPr/>
            <p:nvPr/>
          </p:nvGrpSpPr>
          <p:grpSpPr>
            <a:xfrm>
              <a:off x="5536074" y="1932673"/>
              <a:ext cx="1754588" cy="1744583"/>
              <a:chOff x="3707801" y="2040749"/>
              <a:chExt cx="1317096" cy="1309585"/>
            </a:xfrm>
          </p:grpSpPr>
          <p:sp>
            <p:nvSpPr>
              <p:cNvPr id="23" name="Oval 40">
                <a:extLst>
                  <a:ext uri="{FF2B5EF4-FFF2-40B4-BE49-F238E27FC236}">
                    <a16:creationId xmlns:a16="http://schemas.microsoft.com/office/drawing/2014/main" id="{75942283-DE5E-4687-A416-A8FD0627BF2F}"/>
                  </a:ext>
                </a:extLst>
              </p:cNvPr>
              <p:cNvSpPr>
                <a:spLocks noChangeArrowheads="1"/>
              </p:cNvSpPr>
              <p:nvPr/>
            </p:nvSpPr>
            <p:spPr bwMode="auto">
              <a:xfrm>
                <a:off x="3707801" y="2040749"/>
                <a:ext cx="1259877" cy="1295676"/>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4" name="Oval 41">
                <a:extLst>
                  <a:ext uri="{FF2B5EF4-FFF2-40B4-BE49-F238E27FC236}">
                    <a16:creationId xmlns:a16="http://schemas.microsoft.com/office/drawing/2014/main" id="{9D83068F-8CD1-4BAB-91FF-4F9F0BFE2E31}"/>
                  </a:ext>
                </a:extLst>
              </p:cNvPr>
              <p:cNvSpPr>
                <a:spLocks noChangeArrowheads="1"/>
              </p:cNvSpPr>
              <p:nvPr/>
            </p:nvSpPr>
            <p:spPr bwMode="auto">
              <a:xfrm>
                <a:off x="3791030" y="2123134"/>
                <a:ext cx="1096540" cy="1131977"/>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5" name="Oval 42">
                <a:extLst>
                  <a:ext uri="{FF2B5EF4-FFF2-40B4-BE49-F238E27FC236}">
                    <a16:creationId xmlns:a16="http://schemas.microsoft.com/office/drawing/2014/main" id="{C4DC922C-800B-4243-89E0-1D9A2E716806}"/>
                  </a:ext>
                </a:extLst>
              </p:cNvPr>
              <p:cNvSpPr>
                <a:spLocks noChangeArrowheads="1"/>
              </p:cNvSpPr>
              <p:nvPr/>
            </p:nvSpPr>
            <p:spPr bwMode="auto">
              <a:xfrm>
                <a:off x="3868016" y="2202308"/>
                <a:ext cx="942566" cy="973629"/>
              </a:xfrm>
              <a:prstGeom prst="ellipse">
                <a:avLst/>
              </a:prstGeom>
              <a:solidFill>
                <a:schemeClr val="accent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6" name="Freeform 53">
                <a:extLst>
                  <a:ext uri="{FF2B5EF4-FFF2-40B4-BE49-F238E27FC236}">
                    <a16:creationId xmlns:a16="http://schemas.microsoft.com/office/drawing/2014/main" id="{3ED9E510-D8DF-4F03-A55A-6188852175E5}"/>
                  </a:ext>
                </a:extLst>
              </p:cNvPr>
              <p:cNvSpPr>
                <a:spLocks noEditPoints="1"/>
              </p:cNvSpPr>
              <p:nvPr/>
            </p:nvSpPr>
            <p:spPr bwMode="auto">
              <a:xfrm>
                <a:off x="3868016" y="2202308"/>
                <a:ext cx="498333" cy="515702"/>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Freeform 64">
                <a:extLst>
                  <a:ext uri="{FF2B5EF4-FFF2-40B4-BE49-F238E27FC236}">
                    <a16:creationId xmlns:a16="http://schemas.microsoft.com/office/drawing/2014/main" id="{8F1F69EC-23D1-4F09-80F5-709D419D7982}"/>
                  </a:ext>
                </a:extLst>
              </p:cNvPr>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8" name="Freeform 66">
                <a:extLst>
                  <a:ext uri="{FF2B5EF4-FFF2-40B4-BE49-F238E27FC236}">
                    <a16:creationId xmlns:a16="http://schemas.microsoft.com/office/drawing/2014/main" id="{7630B01D-336C-4A1C-9602-FFA0C7686597}"/>
                  </a:ext>
                </a:extLst>
              </p:cNvPr>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9" name="Freeform 68">
                <a:extLst>
                  <a:ext uri="{FF2B5EF4-FFF2-40B4-BE49-F238E27FC236}">
                    <a16:creationId xmlns:a16="http://schemas.microsoft.com/office/drawing/2014/main" id="{C1BF5620-4B7B-4B47-98B6-9C539C332757}"/>
                  </a:ext>
                </a:extLst>
              </p:cNvPr>
              <p:cNvSpPr>
                <a:spLocks noEditPoints="1"/>
              </p:cNvSpPr>
              <p:nvPr/>
            </p:nvSpPr>
            <p:spPr bwMode="auto">
              <a:xfrm>
                <a:off x="4944788" y="2906316"/>
                <a:ext cx="80109" cy="9630"/>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0" name="Freeform 71">
                <a:extLst>
                  <a:ext uri="{FF2B5EF4-FFF2-40B4-BE49-F238E27FC236}">
                    <a16:creationId xmlns:a16="http://schemas.microsoft.com/office/drawing/2014/main" id="{7FB77653-0047-42F1-93BE-5E724E420510}"/>
                  </a:ext>
                </a:extLst>
              </p:cNvPr>
              <p:cNvSpPr/>
              <p:nvPr/>
            </p:nvSpPr>
            <p:spPr bwMode="auto">
              <a:xfrm>
                <a:off x="4565058" y="2922365"/>
                <a:ext cx="361005" cy="3712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1" name="Freeform 72">
                <a:extLst>
                  <a:ext uri="{FF2B5EF4-FFF2-40B4-BE49-F238E27FC236}">
                    <a16:creationId xmlns:a16="http://schemas.microsoft.com/office/drawing/2014/main" id="{F82CCC11-5691-43D2-94F0-485A264F7C13}"/>
                  </a:ext>
                </a:extLst>
              </p:cNvPr>
              <p:cNvSpPr/>
              <p:nvPr/>
            </p:nvSpPr>
            <p:spPr bwMode="auto">
              <a:xfrm>
                <a:off x="4679497" y="3041126"/>
                <a:ext cx="300664" cy="30920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2" name="Freeform 88">
                <a:extLst>
                  <a:ext uri="{FF2B5EF4-FFF2-40B4-BE49-F238E27FC236}">
                    <a16:creationId xmlns:a16="http://schemas.microsoft.com/office/drawing/2014/main" id="{88913761-7733-4BEF-B4F7-2D62ED09733C}"/>
                  </a:ext>
                </a:extLst>
              </p:cNvPr>
              <p:cNvSpPr>
                <a:spLocks noEditPoints="1"/>
              </p:cNvSpPr>
              <p:nvPr/>
            </p:nvSpPr>
            <p:spPr bwMode="auto">
              <a:xfrm>
                <a:off x="4037594" y="2524353"/>
                <a:ext cx="600288" cy="312418"/>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6" name="组合 15">
              <a:extLst>
                <a:ext uri="{FF2B5EF4-FFF2-40B4-BE49-F238E27FC236}">
                  <a16:creationId xmlns:a16="http://schemas.microsoft.com/office/drawing/2014/main" id="{D730E38F-ABD7-46F4-B472-547A93D1B930}"/>
                </a:ext>
              </a:extLst>
            </p:cNvPr>
            <p:cNvGrpSpPr/>
            <p:nvPr/>
          </p:nvGrpSpPr>
          <p:grpSpPr>
            <a:xfrm>
              <a:off x="863093" y="1324176"/>
              <a:ext cx="2634478" cy="3382799"/>
              <a:chOff x="16728" y="1759059"/>
              <a:chExt cx="2634478" cy="3382799"/>
            </a:xfrm>
          </p:grpSpPr>
          <p:sp>
            <p:nvSpPr>
              <p:cNvPr id="21" name="TextBox 18">
                <a:extLst>
                  <a:ext uri="{FF2B5EF4-FFF2-40B4-BE49-F238E27FC236}">
                    <a16:creationId xmlns:a16="http://schemas.microsoft.com/office/drawing/2014/main" id="{3EBAAE1E-EB68-4481-A2B5-2DB3388BDA3E}"/>
                  </a:ext>
                </a:extLst>
              </p:cNvPr>
              <p:cNvSpPr txBox="1"/>
              <p:nvPr/>
            </p:nvSpPr>
            <p:spPr>
              <a:xfrm flipH="1">
                <a:off x="58655" y="1759059"/>
                <a:ext cx="2592551" cy="878452"/>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网民的自我作为意识体存在</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2" name="矩形 21">
                <a:extLst>
                  <a:ext uri="{FF2B5EF4-FFF2-40B4-BE49-F238E27FC236}">
                    <a16:creationId xmlns:a16="http://schemas.microsoft.com/office/drawing/2014/main" id="{4EBEC6D7-51FA-4C53-88C1-D9CA34802410}"/>
                  </a:ext>
                </a:extLst>
              </p:cNvPr>
              <p:cNvSpPr/>
              <p:nvPr/>
            </p:nvSpPr>
            <p:spPr>
              <a:xfrm>
                <a:off x="16728" y="2735662"/>
                <a:ext cx="2424913" cy="2406196"/>
              </a:xfrm>
              <a:prstGeom prst="rect">
                <a:avLst/>
              </a:prstGeom>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一个无意识的个体不可能自主完成网络人际互动的实践活动，这是承认网民是网络社会中的意识体存在的最好证明。该观点使个体网民具有对自身和对他人的定位、判断、选择与评价等能力，而这些能力是网民产生认同行为的基础。</a:t>
                </a:r>
              </a:p>
            </p:txBody>
          </p:sp>
        </p:grpSp>
        <p:grpSp>
          <p:nvGrpSpPr>
            <p:cNvPr id="18" name="组合 17">
              <a:extLst>
                <a:ext uri="{FF2B5EF4-FFF2-40B4-BE49-F238E27FC236}">
                  <a16:creationId xmlns:a16="http://schemas.microsoft.com/office/drawing/2014/main" id="{10386457-39EA-4283-AAEA-F514AAF6CB63}"/>
                </a:ext>
              </a:extLst>
            </p:cNvPr>
            <p:cNvGrpSpPr/>
            <p:nvPr/>
          </p:nvGrpSpPr>
          <p:grpSpPr>
            <a:xfrm>
              <a:off x="9746519" y="1324176"/>
              <a:ext cx="2520584" cy="3317194"/>
              <a:chOff x="1032504" y="1759059"/>
              <a:chExt cx="2520584" cy="3317194"/>
            </a:xfrm>
          </p:grpSpPr>
          <p:sp>
            <p:nvSpPr>
              <p:cNvPr id="19" name="TextBox 18">
                <a:extLst>
                  <a:ext uri="{FF2B5EF4-FFF2-40B4-BE49-F238E27FC236}">
                    <a16:creationId xmlns:a16="http://schemas.microsoft.com/office/drawing/2014/main" id="{75AB8A4F-D61A-4810-A90B-5E4CFD00E45C}"/>
                  </a:ext>
                </a:extLst>
              </p:cNvPr>
              <p:cNvSpPr txBox="1"/>
              <p:nvPr/>
            </p:nvSpPr>
            <p:spPr>
              <a:xfrm flipH="1">
                <a:off x="1064235" y="1759059"/>
                <a:ext cx="2457125" cy="878453"/>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网民的自我作为</a:t>
                </a:r>
                <a:endParaRPr lang="en-US" altLang="zh-CN" sz="2000" b="1" dirty="0">
                  <a:ea typeface="Source Han Serif SC" panose="02020400000000000000" pitchFamily="18" charset="-122"/>
                  <a:sym typeface="Source Han Serif SC" panose="02020400000000000000" pitchFamily="18" charset="-122"/>
                </a:endParaRPr>
              </a:p>
              <a:p>
                <a:r>
                  <a:rPr lang="zh-CN" altLang="en-US" sz="2000" b="1" dirty="0">
                    <a:ea typeface="Source Han Serif SC" panose="02020400000000000000" pitchFamily="18" charset="-122"/>
                    <a:sym typeface="Source Han Serif SC" panose="02020400000000000000" pitchFamily="18" charset="-122"/>
                  </a:rPr>
                  <a:t>关系性存在</a:t>
                </a:r>
                <a:endParaRPr lang="en-US" sz="2000" b="1" dirty="0">
                  <a:ea typeface="Source Han Serif SC" panose="02020400000000000000" pitchFamily="18" charset="-122"/>
                  <a:sym typeface="Source Han Serif SC" panose="02020400000000000000" pitchFamily="18" charset="-122"/>
                </a:endParaRPr>
              </a:p>
            </p:txBody>
          </p:sp>
          <p:sp>
            <p:nvSpPr>
              <p:cNvPr id="20" name="矩形 19">
                <a:extLst>
                  <a:ext uri="{FF2B5EF4-FFF2-40B4-BE49-F238E27FC236}">
                    <a16:creationId xmlns:a16="http://schemas.microsoft.com/office/drawing/2014/main" id="{D32006D0-C28B-45D6-B772-07DF51AAEEC4}"/>
                  </a:ext>
                </a:extLst>
              </p:cNvPr>
              <p:cNvSpPr/>
              <p:nvPr/>
            </p:nvSpPr>
            <p:spPr>
              <a:xfrm>
                <a:off x="1032504" y="2670057"/>
                <a:ext cx="2520584" cy="2406196"/>
              </a:xfrm>
              <a:prstGeom prst="rect">
                <a:avLst/>
              </a:prstGeom>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人对自身关系的认知会通过他人关系达到对象性和现实的理解，这是网民自我的关系性存在的证明。该观点使网民与他人在网络社会中的客观层面上拥有了共同的境况、使命与责任，同时也使网民之间拥有了达成共享、实现全方位协同合作的极大可能性。</a:t>
                </a:r>
              </a:p>
            </p:txBody>
          </p:sp>
        </p:grpSp>
      </p:grpSp>
    </p:spTree>
    <p:extLst>
      <p:ext uri="{BB962C8B-B14F-4D97-AF65-F5344CB8AC3E}">
        <p14:creationId xmlns:p14="http://schemas.microsoft.com/office/powerpoint/2010/main" val="3465783188"/>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608576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实现网络人际互动价值的方式</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提高网民的自我认知能力</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民进入网络社会后，由于网络的匿名性、自由性以及网络角色的多样化，使网民的网络自我、现实自我及其社会关系出现分离情形，包括网络孤独、冷漠、空虚以及成瘾等，从而导致自我否定和自我价值迷失等网络自我认同危机现象。这些问题结论是基于传统的和现实社会的思维逻辑得出的结果，同时也是按照现实社会的尺度对网络社会现象进行裁剪而得出的产物。然而，网络社会的演化有其自己的运行规律，网民在网络社会中展示自我、交友互动也有自己的发展逻辑，不能一概而论。</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体网民在知识、阅历、经验、能力、人格以及品德等多方面存在差异性，但根据物以类聚，人以群分的规律，不同层次的网民自然也会在网络社会中找到与自己相切合的群体或个体，最终完成交友互动。而且不断发展和进步的技术，也会为克服和消除网络不良信息与行为方面提供有效的帮助。</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58165900"/>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实现网络人际互动价值的方式</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提高网民的自我认知能力</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综上所述，得出网民的各种教育引导不可缺少，建立健全各项规制也非常重要，目的在于提高网民个体的自我认知能力后，使网络社会环境能够有效提升网络人际互动的价值。总之，对于现阶段的网民来说，一方面加强教育引导；另一方面对发生的网络失范现象报以宽容与理解的态度，以符合网络社会实际需要与接受的方式增强网民的网络共生感，无疑是实现网络人际互动价值的有效途径之一。</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4338" name="Picture 2">
            <a:extLst>
              <a:ext uri="{FF2B5EF4-FFF2-40B4-BE49-F238E27FC236}">
                <a16:creationId xmlns:a16="http://schemas.microsoft.com/office/drawing/2014/main" id="{C76976C4-9216-4D67-BB9B-7B4962D0A7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8877" y="4495293"/>
            <a:ext cx="7740282" cy="189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172160"/>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470077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实现网络人际互动价值的方式</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加快技术升级用以完善人际互动界面</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在网络社会中，界面现象与界面行为是较为普遍的存在，它描述了人机系统与物质事件以及精神事件之间的接口关系和交互状态。</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信息技术与虚拟现实技术的不断升级，使互动互体在人际互动活动中完成着从身体界面到界面身体的转换，同时也构成着社会文化的崭新集成与复合。在社会文化的意义层面上讲，网络人际互动就是网民借助数字、网络和符号等各种文化代码组合而成的文化界面上的实践活动，是网民肉体交往互动的一种特殊表现形式。这表明了加快技术的升级，可以使网民进一步回归生活世界，有利于网络人际互动价值的实现。</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01278474"/>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实现网络人际互动价值的方式</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加快技术升级用以完善人际互动界面</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是网络社会中网民的生存方式和交往方式，而这种网络化的生存方式与交往方式又与网民现实的生活经验息息相关。因而，网络人际互动的价值诉求与价值满足都带有现实生活的痕迹。这表明只有回归到生活世界，把握生活世界的目的和意图，完成网络生活与现实生活的深度融合，网络才能真正成为互动主体心灵的开放场所，网络人际互动的价值也才能得到最佳体现。</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99856281"/>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实现网络人际互动价值的方式</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根据“丑娃娃”新媒体传播，分析网络人际互动价值的实现条件和方式 </a:t>
            </a:r>
            <a:r>
              <a:rPr lang="en-US" altLang="zh-CN" sz="2000" b="1" dirty="0">
                <a:solidFill>
                  <a:schemeClr val="tx2"/>
                </a:solidFill>
                <a:latin typeface="微软雅黑" panose="020B0503020204020204" pitchFamily="34" charset="-122"/>
                <a:ea typeface="微软雅黑" panose="020B0503020204020204" pitchFamily="34" charset="-122"/>
              </a:rPr>
              <a:t>》</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丑娃娃是由国外一对恋人创造出的全球流行品牌。目前丑娃娃系列已经创造出了</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68</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个形象各异、性格独特、爱好广泛的小萌物，从国外美国前总统奥巴马的女儿到国内明星刘昊然，丑娃娃的粉丝遍布全球。在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“百花齐放”的今天，国内受众对丑娃娃</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认知度较低；提高丑娃娃</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知名度，体现阿里鱼品牌价值，提升阿里鱼业内美誉度。</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34147349"/>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实现网络人际互动价值的方式</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根据“丑娃娃”新媒体传播，分析网络人际互动价值的实现条件和方式 </a:t>
            </a:r>
            <a:r>
              <a:rPr lang="en-US" altLang="zh-CN" sz="2000" b="1" dirty="0">
                <a:solidFill>
                  <a:schemeClr val="tx2"/>
                </a:solidFill>
                <a:latin typeface="微软雅黑" panose="020B0503020204020204" pitchFamily="34" charset="-122"/>
                <a:ea typeface="微软雅黑" panose="020B0503020204020204" pitchFamily="34" charset="-122"/>
              </a:rPr>
              <a:t>》</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具体的宣传互动方式是以“破”“守”“攻”和“固”等形式进行操作。</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【破】潮流时尚背书，强调</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的网红光环，丑娃娃现身各大潮流网红店。</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【守】解锁圈粉密码，以公益反哺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。联合明星王菊打造“让有趣的心不再流浪”主题公益。</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0F83366F-AD1D-4158-B5FF-76333F876FB7}"/>
              </a:ext>
            </a:extLst>
          </p:cNvPr>
          <p:cNvGrpSpPr/>
          <p:nvPr/>
        </p:nvGrpSpPr>
        <p:grpSpPr>
          <a:xfrm>
            <a:off x="1468724" y="3636764"/>
            <a:ext cx="8913450" cy="2946916"/>
            <a:chOff x="1526026" y="4097969"/>
            <a:chExt cx="6314199" cy="2087566"/>
          </a:xfrm>
        </p:grpSpPr>
        <p:pic>
          <p:nvPicPr>
            <p:cNvPr id="15362" name="图片 5">
              <a:extLst>
                <a:ext uri="{FF2B5EF4-FFF2-40B4-BE49-F238E27FC236}">
                  <a16:creationId xmlns:a16="http://schemas.microsoft.com/office/drawing/2014/main" id="{CDCE0B55-3B83-42C1-84FE-DFB38CFDD2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6026" y="4097969"/>
              <a:ext cx="3126520" cy="2087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图片 25">
              <a:extLst>
                <a:ext uri="{FF2B5EF4-FFF2-40B4-BE49-F238E27FC236}">
                  <a16:creationId xmlns:a16="http://schemas.microsoft.com/office/drawing/2014/main" id="{F011B102-B490-4A6F-ABF2-3F72F31C0A4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41584" y="4097970"/>
              <a:ext cx="1362075" cy="208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图片 24">
              <a:extLst>
                <a:ext uri="{FF2B5EF4-FFF2-40B4-BE49-F238E27FC236}">
                  <a16:creationId xmlns:a16="http://schemas.microsoft.com/office/drawing/2014/main" id="{D9A3BD05-DCBC-4160-808B-6701AAF1CB8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68625" y="4097969"/>
              <a:ext cx="1371600" cy="2087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90648607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网络人际互动价值的属性</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0C2A0790-7A72-43C9-A90D-5ECCBC9B3D06}"/>
              </a:ext>
            </a:extLst>
          </p:cNvPr>
          <p:cNvSpPr/>
          <p:nvPr/>
        </p:nvSpPr>
        <p:spPr>
          <a:xfrm>
            <a:off x="550592" y="998390"/>
            <a:ext cx="11141116" cy="295670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价值的特点</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价值是人在实践认识活动中建立起来的一种以主体目的和需求为标准的主客体关系，该关系是一种客体内容是否与主体内容相一致、相结合和相接近的动态关系。</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客体内容包括自身存在、性质及其运动，而主体内容包括自身本性、目的、需求和能力等。人是一种价值性存在，即客体和主体都由人来扮演，这使价值具有主体性、多维性和动态性的特点。</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61AFE9BA-B381-4AF2-828B-83D7F370BEF3}"/>
              </a:ext>
            </a:extLst>
          </p:cNvPr>
          <p:cNvGrpSpPr/>
          <p:nvPr/>
        </p:nvGrpSpPr>
        <p:grpSpPr>
          <a:xfrm>
            <a:off x="3015997" y="3532882"/>
            <a:ext cx="5648732" cy="2943968"/>
            <a:chOff x="360273" y="1339914"/>
            <a:chExt cx="6861145" cy="3575845"/>
          </a:xfrm>
        </p:grpSpPr>
        <p:grpSp>
          <p:nvGrpSpPr>
            <p:cNvPr id="11" name="千图PPT彼岸天：ID 8661124库_组合 3">
              <a:extLst>
                <a:ext uri="{FF2B5EF4-FFF2-40B4-BE49-F238E27FC236}">
                  <a16:creationId xmlns:a16="http://schemas.microsoft.com/office/drawing/2014/main" id="{488F4F7C-40C9-405E-AADF-4BA88E3A0393}"/>
                </a:ext>
              </a:extLst>
            </p:cNvPr>
            <p:cNvGrpSpPr/>
            <p:nvPr>
              <p:custDataLst>
                <p:tags r:id="rId1"/>
              </p:custDataLst>
            </p:nvPr>
          </p:nvGrpSpPr>
          <p:grpSpPr>
            <a:xfrm>
              <a:off x="360273" y="1339914"/>
              <a:ext cx="2250835" cy="3575845"/>
              <a:chOff x="1576915" y="1339913"/>
              <a:chExt cx="2250834" cy="3575844"/>
            </a:xfrm>
          </p:grpSpPr>
          <p:sp>
            <p:nvSpPr>
              <p:cNvPr id="30" name="矩形 29">
                <a:extLst>
                  <a:ext uri="{FF2B5EF4-FFF2-40B4-BE49-F238E27FC236}">
                    <a16:creationId xmlns:a16="http://schemas.microsoft.com/office/drawing/2014/main" id="{69B00C66-CEF1-4C1A-BD79-FB5EB898313D}"/>
                  </a:ext>
                </a:extLst>
              </p:cNvPr>
              <p:cNvSpPr/>
              <p:nvPr/>
            </p:nvSpPr>
            <p:spPr>
              <a:xfrm>
                <a:off x="1576915" y="4590347"/>
                <a:ext cx="2250834" cy="325410"/>
              </a:xfrm>
              <a:prstGeom prst="rect">
                <a:avLst/>
              </a:prstGeom>
            </p:spPr>
            <p:txBody>
              <a:bodyPr wrap="none" lIns="0" tIns="0" rIns="0" bIns="0" anchor="ctr" anchorCtr="1">
                <a:normAutofit fontScale="92500"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主体性</a:t>
                </a:r>
              </a:p>
            </p:txBody>
          </p:sp>
          <p:grpSp>
            <p:nvGrpSpPr>
              <p:cNvPr id="31" name="组合 30">
                <a:extLst>
                  <a:ext uri="{FF2B5EF4-FFF2-40B4-BE49-F238E27FC236}">
                    <a16:creationId xmlns:a16="http://schemas.microsoft.com/office/drawing/2014/main" id="{8BF79633-E8C6-4DEE-9BAC-A2F748BC054D}"/>
                  </a:ext>
                </a:extLst>
              </p:cNvPr>
              <p:cNvGrpSpPr/>
              <p:nvPr/>
            </p:nvGrpSpPr>
            <p:grpSpPr>
              <a:xfrm>
                <a:off x="2161312" y="1339913"/>
                <a:ext cx="1082040" cy="2826488"/>
                <a:chOff x="2161311" y="1339913"/>
                <a:chExt cx="1082040" cy="2826488"/>
              </a:xfrm>
            </p:grpSpPr>
            <p:sp>
              <p:nvSpPr>
                <p:cNvPr id="32" name="梯形 31">
                  <a:extLst>
                    <a:ext uri="{FF2B5EF4-FFF2-40B4-BE49-F238E27FC236}">
                      <a16:creationId xmlns:a16="http://schemas.microsoft.com/office/drawing/2014/main" id="{AFFFAA02-7E2C-431C-BA80-AA7E1A8D699C}"/>
                    </a:ext>
                  </a:extLst>
                </p:cNvPr>
                <p:cNvSpPr/>
                <p:nvPr/>
              </p:nvSpPr>
              <p:spPr>
                <a:xfrm flipV="1">
                  <a:off x="237767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3" name="椭圆 32">
                  <a:extLst>
                    <a:ext uri="{FF2B5EF4-FFF2-40B4-BE49-F238E27FC236}">
                      <a16:creationId xmlns:a16="http://schemas.microsoft.com/office/drawing/2014/main" id="{F4F1421C-77FF-4973-BC62-6046CEF6960B}"/>
                    </a:ext>
                  </a:extLst>
                </p:cNvPr>
                <p:cNvSpPr/>
                <p:nvPr/>
              </p:nvSpPr>
              <p:spPr>
                <a:xfrm>
                  <a:off x="2161311" y="3084361"/>
                  <a:ext cx="1082040" cy="1082040"/>
                </a:xfrm>
                <a:prstGeom prst="ellipse">
                  <a:avLst/>
                </a:prstGeom>
                <a:solidFill>
                  <a:schemeClr val="accent1"/>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4" name="任意多边形 141">
                  <a:extLst>
                    <a:ext uri="{FF2B5EF4-FFF2-40B4-BE49-F238E27FC236}">
                      <a16:creationId xmlns:a16="http://schemas.microsoft.com/office/drawing/2014/main" id="{3520C0D4-16D2-4A54-8A69-CE2FB8E1C147}"/>
                    </a:ext>
                  </a:extLst>
                </p:cNvPr>
                <p:cNvSpPr/>
                <p:nvPr/>
              </p:nvSpPr>
              <p:spPr>
                <a:xfrm>
                  <a:off x="224513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5" name="任意多边形 142">
                  <a:extLst>
                    <a:ext uri="{FF2B5EF4-FFF2-40B4-BE49-F238E27FC236}">
                      <a16:creationId xmlns:a16="http://schemas.microsoft.com/office/drawing/2014/main" id="{CFB32B7C-3367-442D-9683-D190CD331983}"/>
                    </a:ext>
                  </a:extLst>
                </p:cNvPr>
                <p:cNvSpPr/>
                <p:nvPr/>
              </p:nvSpPr>
              <p:spPr>
                <a:xfrm>
                  <a:off x="242134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6" name="任意多边形 143">
                  <a:extLst>
                    <a:ext uri="{FF2B5EF4-FFF2-40B4-BE49-F238E27FC236}">
                      <a16:creationId xmlns:a16="http://schemas.microsoft.com/office/drawing/2014/main" id="{9847A04F-4A23-4033-901D-FE2C871AB7EB}"/>
                    </a:ext>
                  </a:extLst>
                </p:cNvPr>
                <p:cNvSpPr>
                  <a:spLocks/>
                </p:cNvSpPr>
                <p:nvPr/>
              </p:nvSpPr>
              <p:spPr bwMode="auto">
                <a:xfrm>
                  <a:off x="2450586" y="3279562"/>
                  <a:ext cx="551402" cy="691637"/>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12" name="千图PPT彼岸天：ID 8661124库_组合 4">
              <a:extLst>
                <a:ext uri="{FF2B5EF4-FFF2-40B4-BE49-F238E27FC236}">
                  <a16:creationId xmlns:a16="http://schemas.microsoft.com/office/drawing/2014/main" id="{4DDB6891-8429-49E1-A562-134DB362F4D1}"/>
                </a:ext>
              </a:extLst>
            </p:cNvPr>
            <p:cNvGrpSpPr/>
            <p:nvPr>
              <p:custDataLst>
                <p:tags r:id="rId2"/>
              </p:custDataLst>
            </p:nvPr>
          </p:nvGrpSpPr>
          <p:grpSpPr>
            <a:xfrm>
              <a:off x="2665428" y="1339914"/>
              <a:ext cx="2250835" cy="3575845"/>
              <a:chOff x="4970584" y="1339913"/>
              <a:chExt cx="2250834" cy="3575844"/>
            </a:xfrm>
          </p:grpSpPr>
          <p:sp>
            <p:nvSpPr>
              <p:cNvPr id="23" name="矩形 22">
                <a:extLst>
                  <a:ext uri="{FF2B5EF4-FFF2-40B4-BE49-F238E27FC236}">
                    <a16:creationId xmlns:a16="http://schemas.microsoft.com/office/drawing/2014/main" id="{02AE5701-7A97-4379-A0A8-19B670992979}"/>
                  </a:ext>
                </a:extLst>
              </p:cNvPr>
              <p:cNvSpPr/>
              <p:nvPr/>
            </p:nvSpPr>
            <p:spPr>
              <a:xfrm>
                <a:off x="4970584" y="4590347"/>
                <a:ext cx="2250834" cy="325410"/>
              </a:xfrm>
              <a:prstGeom prst="rect">
                <a:avLst/>
              </a:prstGeom>
            </p:spPr>
            <p:txBody>
              <a:bodyPr wrap="none" lIns="0" tIns="0" rIns="0" bIns="0" anchor="ctr" anchorCtr="1">
                <a:normAutofit fontScale="92500"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多维性</a:t>
                </a:r>
              </a:p>
            </p:txBody>
          </p:sp>
          <p:grpSp>
            <p:nvGrpSpPr>
              <p:cNvPr id="24" name="组合 23">
                <a:extLst>
                  <a:ext uri="{FF2B5EF4-FFF2-40B4-BE49-F238E27FC236}">
                    <a16:creationId xmlns:a16="http://schemas.microsoft.com/office/drawing/2014/main" id="{511DD36F-62B6-40DC-8CB3-99643A86E73A}"/>
                  </a:ext>
                </a:extLst>
              </p:cNvPr>
              <p:cNvGrpSpPr/>
              <p:nvPr/>
            </p:nvGrpSpPr>
            <p:grpSpPr>
              <a:xfrm>
                <a:off x="5554981" y="1339913"/>
                <a:ext cx="1082040" cy="2826488"/>
                <a:chOff x="5554981" y="1339913"/>
                <a:chExt cx="1082040" cy="2826488"/>
              </a:xfrm>
            </p:grpSpPr>
            <p:sp>
              <p:nvSpPr>
                <p:cNvPr id="25" name="梯形 24">
                  <a:extLst>
                    <a:ext uri="{FF2B5EF4-FFF2-40B4-BE49-F238E27FC236}">
                      <a16:creationId xmlns:a16="http://schemas.microsoft.com/office/drawing/2014/main" id="{5F08D3EA-5094-4DD4-8D3B-2E4A10E74E9E}"/>
                    </a:ext>
                  </a:extLst>
                </p:cNvPr>
                <p:cNvSpPr/>
                <p:nvPr/>
              </p:nvSpPr>
              <p:spPr>
                <a:xfrm flipV="1">
                  <a:off x="577134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6" name="椭圆 25">
                  <a:extLst>
                    <a:ext uri="{FF2B5EF4-FFF2-40B4-BE49-F238E27FC236}">
                      <a16:creationId xmlns:a16="http://schemas.microsoft.com/office/drawing/2014/main" id="{01D18DDF-7DB1-4A43-9353-6C6E10D74A8B}"/>
                    </a:ext>
                  </a:extLst>
                </p:cNvPr>
                <p:cNvSpPr/>
                <p:nvPr/>
              </p:nvSpPr>
              <p:spPr>
                <a:xfrm>
                  <a:off x="5554981" y="3084361"/>
                  <a:ext cx="1082040" cy="1082040"/>
                </a:xfrm>
                <a:prstGeom prst="ellipse">
                  <a:avLst/>
                </a:prstGeom>
                <a:solidFill>
                  <a:schemeClr val="accent2"/>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7" name="任意多边形 133">
                  <a:extLst>
                    <a:ext uri="{FF2B5EF4-FFF2-40B4-BE49-F238E27FC236}">
                      <a16:creationId xmlns:a16="http://schemas.microsoft.com/office/drawing/2014/main" id="{464E557B-3DF9-41A5-B9A6-350CDD262CFA}"/>
                    </a:ext>
                  </a:extLst>
                </p:cNvPr>
                <p:cNvSpPr/>
                <p:nvPr/>
              </p:nvSpPr>
              <p:spPr>
                <a:xfrm>
                  <a:off x="563880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8" name="任意多边形 134">
                  <a:extLst>
                    <a:ext uri="{FF2B5EF4-FFF2-40B4-BE49-F238E27FC236}">
                      <a16:creationId xmlns:a16="http://schemas.microsoft.com/office/drawing/2014/main" id="{3FD9D353-BB48-4E0E-B772-4A2084015787}"/>
                    </a:ext>
                  </a:extLst>
                </p:cNvPr>
                <p:cNvSpPr/>
                <p:nvPr/>
              </p:nvSpPr>
              <p:spPr>
                <a:xfrm>
                  <a:off x="581501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9" name="任意多边形 135">
                  <a:extLst>
                    <a:ext uri="{FF2B5EF4-FFF2-40B4-BE49-F238E27FC236}">
                      <a16:creationId xmlns:a16="http://schemas.microsoft.com/office/drawing/2014/main" id="{F16651E7-F9FE-449F-8422-972D542C12E6}"/>
                    </a:ext>
                  </a:extLst>
                </p:cNvPr>
                <p:cNvSpPr>
                  <a:spLocks noChangeAspect="1"/>
                </p:cNvSpPr>
                <p:nvPr/>
              </p:nvSpPr>
              <p:spPr bwMode="auto">
                <a:xfrm>
                  <a:off x="5752799" y="3326462"/>
                  <a:ext cx="686402" cy="58005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14" name="千图PPT彼岸天：ID 8661124库_组合 5">
              <a:extLst>
                <a:ext uri="{FF2B5EF4-FFF2-40B4-BE49-F238E27FC236}">
                  <a16:creationId xmlns:a16="http://schemas.microsoft.com/office/drawing/2014/main" id="{7A0414B8-99FF-4A70-BF98-B350DF980E0A}"/>
                </a:ext>
              </a:extLst>
            </p:cNvPr>
            <p:cNvGrpSpPr/>
            <p:nvPr>
              <p:custDataLst>
                <p:tags r:id="rId3"/>
              </p:custDataLst>
            </p:nvPr>
          </p:nvGrpSpPr>
          <p:grpSpPr>
            <a:xfrm>
              <a:off x="4970583" y="1339914"/>
              <a:ext cx="2250835" cy="3575845"/>
              <a:chOff x="8364254" y="1339913"/>
              <a:chExt cx="2250834" cy="3575844"/>
            </a:xfrm>
          </p:grpSpPr>
          <p:sp>
            <p:nvSpPr>
              <p:cNvPr id="15" name="矩形 14">
                <a:extLst>
                  <a:ext uri="{FF2B5EF4-FFF2-40B4-BE49-F238E27FC236}">
                    <a16:creationId xmlns:a16="http://schemas.microsoft.com/office/drawing/2014/main" id="{E9483AF9-DC06-4241-B048-D77BA61F4F20}"/>
                  </a:ext>
                </a:extLst>
              </p:cNvPr>
              <p:cNvSpPr/>
              <p:nvPr/>
            </p:nvSpPr>
            <p:spPr>
              <a:xfrm>
                <a:off x="8364254" y="4590347"/>
                <a:ext cx="2250834" cy="325410"/>
              </a:xfrm>
              <a:prstGeom prst="rect">
                <a:avLst/>
              </a:prstGeom>
            </p:spPr>
            <p:txBody>
              <a:bodyPr wrap="none" lIns="0" tIns="0" rIns="0" bIns="0" anchor="ctr" anchorCtr="1">
                <a:normAutofit fontScale="92500"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动态性</a:t>
                </a:r>
              </a:p>
            </p:txBody>
          </p:sp>
          <p:grpSp>
            <p:nvGrpSpPr>
              <p:cNvPr id="16" name="组合 15">
                <a:extLst>
                  <a:ext uri="{FF2B5EF4-FFF2-40B4-BE49-F238E27FC236}">
                    <a16:creationId xmlns:a16="http://schemas.microsoft.com/office/drawing/2014/main" id="{55D82F58-F73A-4225-8CB0-2AA5EC4EDF96}"/>
                  </a:ext>
                </a:extLst>
              </p:cNvPr>
              <p:cNvGrpSpPr/>
              <p:nvPr/>
            </p:nvGrpSpPr>
            <p:grpSpPr>
              <a:xfrm>
                <a:off x="8948651" y="1339913"/>
                <a:ext cx="1082040" cy="2826488"/>
                <a:chOff x="8948650" y="1339913"/>
                <a:chExt cx="1082040" cy="2826488"/>
              </a:xfrm>
            </p:grpSpPr>
            <p:sp>
              <p:nvSpPr>
                <p:cNvPr id="18" name="梯形 17">
                  <a:extLst>
                    <a:ext uri="{FF2B5EF4-FFF2-40B4-BE49-F238E27FC236}">
                      <a16:creationId xmlns:a16="http://schemas.microsoft.com/office/drawing/2014/main" id="{2BACC956-F93B-4D5C-8CBD-11DACB968876}"/>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9" name="椭圆 18">
                  <a:extLst>
                    <a:ext uri="{FF2B5EF4-FFF2-40B4-BE49-F238E27FC236}">
                      <a16:creationId xmlns:a16="http://schemas.microsoft.com/office/drawing/2014/main" id="{6EC5BBC1-BDC1-4404-AB6C-1813023E7B24}"/>
                    </a:ext>
                  </a:extLst>
                </p:cNvPr>
                <p:cNvSpPr/>
                <p:nvPr/>
              </p:nvSpPr>
              <p:spPr>
                <a:xfrm>
                  <a:off x="8948650" y="3084361"/>
                  <a:ext cx="1082040" cy="1082040"/>
                </a:xfrm>
                <a:prstGeom prst="ellipse">
                  <a:avLst/>
                </a:prstGeom>
                <a:solidFill>
                  <a:schemeClr val="accent4"/>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0" name="任意多边形 125">
                  <a:extLst>
                    <a:ext uri="{FF2B5EF4-FFF2-40B4-BE49-F238E27FC236}">
                      <a16:creationId xmlns:a16="http://schemas.microsoft.com/office/drawing/2014/main" id="{79AA0622-4E9B-45FC-87CB-7B23951B8D5B}"/>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1" name="任意多边形 126">
                  <a:extLst>
                    <a:ext uri="{FF2B5EF4-FFF2-40B4-BE49-F238E27FC236}">
                      <a16:creationId xmlns:a16="http://schemas.microsoft.com/office/drawing/2014/main" id="{9F7E7748-C2AB-4307-B542-453443814EDA}"/>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2" name="任意多边形 127">
                  <a:extLst>
                    <a:ext uri="{FF2B5EF4-FFF2-40B4-BE49-F238E27FC236}">
                      <a16:creationId xmlns:a16="http://schemas.microsoft.com/office/drawing/2014/main" id="{A9CD87BB-53C4-4B78-A8AB-F56411A6755B}"/>
                    </a:ext>
                  </a:extLst>
                </p:cNvPr>
                <p:cNvSpPr>
                  <a:spLocks/>
                </p:cNvSpPr>
                <p:nvPr/>
              </p:nvSpPr>
              <p:spPr bwMode="auto">
                <a:xfrm>
                  <a:off x="9266972" y="3288577"/>
                  <a:ext cx="492495" cy="673606"/>
                </a:xfrm>
                <a:custGeom>
                  <a:avLst/>
                  <a:gdLst>
                    <a:gd name="connsiteX0" fmla="*/ 103981 w 246063"/>
                    <a:gd name="connsiteY0" fmla="*/ 280987 h 336550"/>
                    <a:gd name="connsiteX1" fmla="*/ 84137 w 246063"/>
                    <a:gd name="connsiteY1" fmla="*/ 301625 h 336550"/>
                    <a:gd name="connsiteX2" fmla="*/ 103981 w 246063"/>
                    <a:gd name="connsiteY2" fmla="*/ 322263 h 336550"/>
                    <a:gd name="connsiteX3" fmla="*/ 123825 w 246063"/>
                    <a:gd name="connsiteY3" fmla="*/ 301625 h 336550"/>
                    <a:gd name="connsiteX4" fmla="*/ 103981 w 246063"/>
                    <a:gd name="connsiteY4" fmla="*/ 280987 h 336550"/>
                    <a:gd name="connsiteX5" fmla="*/ 168411 w 246063"/>
                    <a:gd name="connsiteY5" fmla="*/ 107950 h 336550"/>
                    <a:gd name="connsiteX6" fmla="*/ 163150 w 246063"/>
                    <a:gd name="connsiteY6" fmla="*/ 113163 h 336550"/>
                    <a:gd name="connsiteX7" fmla="*/ 163150 w 246063"/>
                    <a:gd name="connsiteY7" fmla="*/ 118376 h 336550"/>
                    <a:gd name="connsiteX8" fmla="*/ 147365 w 246063"/>
                    <a:gd name="connsiteY8" fmla="*/ 136620 h 336550"/>
                    <a:gd name="connsiteX9" fmla="*/ 167096 w 246063"/>
                    <a:gd name="connsiteY9" fmla="*/ 157471 h 336550"/>
                    <a:gd name="connsiteX10" fmla="*/ 176304 w 246063"/>
                    <a:gd name="connsiteY10" fmla="*/ 165290 h 336550"/>
                    <a:gd name="connsiteX11" fmla="*/ 167096 w 246063"/>
                    <a:gd name="connsiteY11" fmla="*/ 171806 h 336550"/>
                    <a:gd name="connsiteX12" fmla="*/ 155258 w 246063"/>
                    <a:gd name="connsiteY12" fmla="*/ 167896 h 336550"/>
                    <a:gd name="connsiteX13" fmla="*/ 153942 w 246063"/>
                    <a:gd name="connsiteY13" fmla="*/ 167896 h 336550"/>
                    <a:gd name="connsiteX14" fmla="*/ 148681 w 246063"/>
                    <a:gd name="connsiteY14" fmla="*/ 170503 h 336550"/>
                    <a:gd name="connsiteX15" fmla="*/ 147365 w 246063"/>
                    <a:gd name="connsiteY15" fmla="*/ 175716 h 336550"/>
                    <a:gd name="connsiteX16" fmla="*/ 149996 w 246063"/>
                    <a:gd name="connsiteY16" fmla="*/ 180928 h 336550"/>
                    <a:gd name="connsiteX17" fmla="*/ 161834 w 246063"/>
                    <a:gd name="connsiteY17" fmla="*/ 184838 h 336550"/>
                    <a:gd name="connsiteX18" fmla="*/ 161834 w 246063"/>
                    <a:gd name="connsiteY18" fmla="*/ 190051 h 336550"/>
                    <a:gd name="connsiteX19" fmla="*/ 167096 w 246063"/>
                    <a:gd name="connsiteY19" fmla="*/ 195263 h 336550"/>
                    <a:gd name="connsiteX20" fmla="*/ 171042 w 246063"/>
                    <a:gd name="connsiteY20" fmla="*/ 195263 h 336550"/>
                    <a:gd name="connsiteX21" fmla="*/ 176304 w 246063"/>
                    <a:gd name="connsiteY21" fmla="*/ 190051 h 336550"/>
                    <a:gd name="connsiteX22" fmla="*/ 176304 w 246063"/>
                    <a:gd name="connsiteY22" fmla="*/ 183535 h 336550"/>
                    <a:gd name="connsiteX23" fmla="*/ 192088 w 246063"/>
                    <a:gd name="connsiteY23" fmla="*/ 165290 h 336550"/>
                    <a:gd name="connsiteX24" fmla="*/ 173673 w 246063"/>
                    <a:gd name="connsiteY24" fmla="*/ 143136 h 336550"/>
                    <a:gd name="connsiteX25" fmla="*/ 163150 w 246063"/>
                    <a:gd name="connsiteY25" fmla="*/ 135317 h 336550"/>
                    <a:gd name="connsiteX26" fmla="*/ 171042 w 246063"/>
                    <a:gd name="connsiteY26" fmla="*/ 131407 h 336550"/>
                    <a:gd name="connsiteX27" fmla="*/ 180250 w 246063"/>
                    <a:gd name="connsiteY27" fmla="*/ 132711 h 336550"/>
                    <a:gd name="connsiteX28" fmla="*/ 182880 w 246063"/>
                    <a:gd name="connsiteY28" fmla="*/ 134014 h 336550"/>
                    <a:gd name="connsiteX29" fmla="*/ 188142 w 246063"/>
                    <a:gd name="connsiteY29" fmla="*/ 130104 h 336550"/>
                    <a:gd name="connsiteX30" fmla="*/ 189457 w 246063"/>
                    <a:gd name="connsiteY30" fmla="*/ 126195 h 336550"/>
                    <a:gd name="connsiteX31" fmla="*/ 186827 w 246063"/>
                    <a:gd name="connsiteY31" fmla="*/ 120982 h 336550"/>
                    <a:gd name="connsiteX32" fmla="*/ 176304 w 246063"/>
                    <a:gd name="connsiteY32" fmla="*/ 118376 h 336550"/>
                    <a:gd name="connsiteX33" fmla="*/ 176304 w 246063"/>
                    <a:gd name="connsiteY33" fmla="*/ 113163 h 336550"/>
                    <a:gd name="connsiteX34" fmla="*/ 171042 w 246063"/>
                    <a:gd name="connsiteY34" fmla="*/ 107950 h 336550"/>
                    <a:gd name="connsiteX35" fmla="*/ 168411 w 246063"/>
                    <a:gd name="connsiteY35" fmla="*/ 107950 h 336550"/>
                    <a:gd name="connsiteX36" fmla="*/ 37772 w 246063"/>
                    <a:gd name="connsiteY36" fmla="*/ 42862 h 336550"/>
                    <a:gd name="connsiteX37" fmla="*/ 28575 w 246063"/>
                    <a:gd name="connsiteY37" fmla="*/ 52090 h 336550"/>
                    <a:gd name="connsiteX38" fmla="*/ 28575 w 246063"/>
                    <a:gd name="connsiteY38" fmla="*/ 259059 h 336550"/>
                    <a:gd name="connsiteX39" fmla="*/ 37772 w 246063"/>
                    <a:gd name="connsiteY39" fmla="*/ 268287 h 336550"/>
                    <a:gd name="connsiteX40" fmla="*/ 171778 w 246063"/>
                    <a:gd name="connsiteY40" fmla="*/ 268287 h 336550"/>
                    <a:gd name="connsiteX41" fmla="*/ 180975 w 246063"/>
                    <a:gd name="connsiteY41" fmla="*/ 259059 h 336550"/>
                    <a:gd name="connsiteX42" fmla="*/ 180975 w 246063"/>
                    <a:gd name="connsiteY42" fmla="*/ 216875 h 336550"/>
                    <a:gd name="connsiteX43" fmla="*/ 156013 w 246063"/>
                    <a:gd name="connsiteY43" fmla="*/ 236649 h 336550"/>
                    <a:gd name="connsiteX44" fmla="*/ 149444 w 246063"/>
                    <a:gd name="connsiteY44" fmla="*/ 239285 h 336550"/>
                    <a:gd name="connsiteX45" fmla="*/ 140247 w 246063"/>
                    <a:gd name="connsiteY45" fmla="*/ 228739 h 336550"/>
                    <a:gd name="connsiteX46" fmla="*/ 140247 w 246063"/>
                    <a:gd name="connsiteY46" fmla="*/ 214238 h 336550"/>
                    <a:gd name="connsiteX47" fmla="*/ 136306 w 246063"/>
                    <a:gd name="connsiteY47" fmla="*/ 208965 h 336550"/>
                    <a:gd name="connsiteX48" fmla="*/ 106089 w 246063"/>
                    <a:gd name="connsiteY48" fmla="*/ 208965 h 336550"/>
                    <a:gd name="connsiteX49" fmla="*/ 91637 w 246063"/>
                    <a:gd name="connsiteY49" fmla="*/ 194464 h 336550"/>
                    <a:gd name="connsiteX50" fmla="*/ 91637 w 246063"/>
                    <a:gd name="connsiteY50" fmla="*/ 108776 h 336550"/>
                    <a:gd name="connsiteX51" fmla="*/ 106089 w 246063"/>
                    <a:gd name="connsiteY51" fmla="*/ 94274 h 336550"/>
                    <a:gd name="connsiteX52" fmla="*/ 180975 w 246063"/>
                    <a:gd name="connsiteY52" fmla="*/ 94274 h 336550"/>
                    <a:gd name="connsiteX53" fmla="*/ 180975 w 246063"/>
                    <a:gd name="connsiteY53" fmla="*/ 52090 h 336550"/>
                    <a:gd name="connsiteX54" fmla="*/ 171778 w 246063"/>
                    <a:gd name="connsiteY54" fmla="*/ 42862 h 336550"/>
                    <a:gd name="connsiteX55" fmla="*/ 37772 w 246063"/>
                    <a:gd name="connsiteY55" fmla="*/ 42862 h 336550"/>
                    <a:gd name="connsiteX56" fmla="*/ 18521 w 246063"/>
                    <a:gd name="connsiteY56" fmla="*/ 0 h 336550"/>
                    <a:gd name="connsiteX57" fmla="*/ 189178 w 246063"/>
                    <a:gd name="connsiteY57" fmla="*/ 0 h 336550"/>
                    <a:gd name="connsiteX58" fmla="*/ 209021 w 246063"/>
                    <a:gd name="connsiteY58" fmla="*/ 19719 h 336550"/>
                    <a:gd name="connsiteX59" fmla="*/ 209021 w 246063"/>
                    <a:gd name="connsiteY59" fmla="*/ 94654 h 336550"/>
                    <a:gd name="connsiteX60" fmla="*/ 232834 w 246063"/>
                    <a:gd name="connsiteY60" fmla="*/ 94654 h 336550"/>
                    <a:gd name="connsiteX61" fmla="*/ 246063 w 246063"/>
                    <a:gd name="connsiteY61" fmla="*/ 109116 h 336550"/>
                    <a:gd name="connsiteX62" fmla="*/ 246063 w 246063"/>
                    <a:gd name="connsiteY62" fmla="*/ 194568 h 336550"/>
                    <a:gd name="connsiteX63" fmla="*/ 232834 w 246063"/>
                    <a:gd name="connsiteY63" fmla="*/ 209029 h 336550"/>
                    <a:gd name="connsiteX64" fmla="*/ 209021 w 246063"/>
                    <a:gd name="connsiteY64" fmla="*/ 209029 h 336550"/>
                    <a:gd name="connsiteX65" fmla="*/ 209021 w 246063"/>
                    <a:gd name="connsiteY65" fmla="*/ 316831 h 336550"/>
                    <a:gd name="connsiteX66" fmla="*/ 189178 w 246063"/>
                    <a:gd name="connsiteY66" fmla="*/ 336550 h 336550"/>
                    <a:gd name="connsiteX67" fmla="*/ 18521 w 246063"/>
                    <a:gd name="connsiteY67" fmla="*/ 336550 h 336550"/>
                    <a:gd name="connsiteX68" fmla="*/ 0 w 246063"/>
                    <a:gd name="connsiteY68" fmla="*/ 316831 h 336550"/>
                    <a:gd name="connsiteX69" fmla="*/ 0 w 246063"/>
                    <a:gd name="connsiteY69" fmla="*/ 19719 h 336550"/>
                    <a:gd name="connsiteX70" fmla="*/ 18521 w 246063"/>
                    <a:gd name="connsiteY7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46063" h="336550">
                      <a:moveTo>
                        <a:pt x="103981" y="280987"/>
                      </a:moveTo>
                      <a:cubicBezTo>
                        <a:pt x="93021" y="280987"/>
                        <a:pt x="84137" y="290227"/>
                        <a:pt x="84137" y="301625"/>
                      </a:cubicBezTo>
                      <a:cubicBezTo>
                        <a:pt x="84137" y="313023"/>
                        <a:pt x="93021" y="322263"/>
                        <a:pt x="103981" y="322263"/>
                      </a:cubicBezTo>
                      <a:cubicBezTo>
                        <a:pt x="114941" y="322263"/>
                        <a:pt x="123825" y="313023"/>
                        <a:pt x="123825" y="301625"/>
                      </a:cubicBezTo>
                      <a:cubicBezTo>
                        <a:pt x="123825" y="290227"/>
                        <a:pt x="114941" y="280987"/>
                        <a:pt x="103981" y="280987"/>
                      </a:cubicBezTo>
                      <a:close/>
                      <a:moveTo>
                        <a:pt x="168411" y="107950"/>
                      </a:moveTo>
                      <a:cubicBezTo>
                        <a:pt x="165781" y="107950"/>
                        <a:pt x="163150" y="110557"/>
                        <a:pt x="163150" y="113163"/>
                      </a:cubicBezTo>
                      <a:cubicBezTo>
                        <a:pt x="163150" y="113163"/>
                        <a:pt x="163150" y="113163"/>
                        <a:pt x="163150" y="118376"/>
                      </a:cubicBezTo>
                      <a:cubicBezTo>
                        <a:pt x="153942" y="120982"/>
                        <a:pt x="147365" y="127498"/>
                        <a:pt x="147365" y="136620"/>
                      </a:cubicBezTo>
                      <a:cubicBezTo>
                        <a:pt x="147365" y="148349"/>
                        <a:pt x="157888" y="153562"/>
                        <a:pt x="167096" y="157471"/>
                      </a:cubicBezTo>
                      <a:cubicBezTo>
                        <a:pt x="174988" y="160077"/>
                        <a:pt x="176304" y="162684"/>
                        <a:pt x="176304" y="165290"/>
                      </a:cubicBezTo>
                      <a:cubicBezTo>
                        <a:pt x="176304" y="169200"/>
                        <a:pt x="172357" y="171806"/>
                        <a:pt x="167096" y="171806"/>
                      </a:cubicBezTo>
                      <a:cubicBezTo>
                        <a:pt x="163150" y="171806"/>
                        <a:pt x="156573" y="167896"/>
                        <a:pt x="155258" y="167896"/>
                      </a:cubicBezTo>
                      <a:cubicBezTo>
                        <a:pt x="155258" y="167896"/>
                        <a:pt x="153942" y="167896"/>
                        <a:pt x="153942" y="167896"/>
                      </a:cubicBezTo>
                      <a:cubicBezTo>
                        <a:pt x="151312" y="167896"/>
                        <a:pt x="149996" y="169200"/>
                        <a:pt x="148681" y="170503"/>
                      </a:cubicBezTo>
                      <a:cubicBezTo>
                        <a:pt x="148681" y="170503"/>
                        <a:pt x="148681" y="170503"/>
                        <a:pt x="147365" y="175716"/>
                      </a:cubicBezTo>
                      <a:cubicBezTo>
                        <a:pt x="146050" y="177019"/>
                        <a:pt x="147365" y="179625"/>
                        <a:pt x="149996" y="180928"/>
                      </a:cubicBezTo>
                      <a:cubicBezTo>
                        <a:pt x="153942" y="182231"/>
                        <a:pt x="159204" y="183535"/>
                        <a:pt x="161834" y="184838"/>
                      </a:cubicBezTo>
                      <a:cubicBezTo>
                        <a:pt x="161834" y="184838"/>
                        <a:pt x="161834" y="184838"/>
                        <a:pt x="161834" y="190051"/>
                      </a:cubicBezTo>
                      <a:cubicBezTo>
                        <a:pt x="161834" y="192657"/>
                        <a:pt x="164465" y="195263"/>
                        <a:pt x="167096" y="195263"/>
                      </a:cubicBezTo>
                      <a:cubicBezTo>
                        <a:pt x="167096" y="195263"/>
                        <a:pt x="167096" y="195263"/>
                        <a:pt x="171042" y="195263"/>
                      </a:cubicBezTo>
                      <a:cubicBezTo>
                        <a:pt x="173673" y="195263"/>
                        <a:pt x="176304" y="192657"/>
                        <a:pt x="176304" y="190051"/>
                      </a:cubicBezTo>
                      <a:cubicBezTo>
                        <a:pt x="176304" y="190051"/>
                        <a:pt x="176304" y="190051"/>
                        <a:pt x="176304" y="183535"/>
                      </a:cubicBezTo>
                      <a:cubicBezTo>
                        <a:pt x="185511" y="180928"/>
                        <a:pt x="192088" y="174412"/>
                        <a:pt x="192088" y="165290"/>
                      </a:cubicBezTo>
                      <a:cubicBezTo>
                        <a:pt x="192088" y="154865"/>
                        <a:pt x="186827" y="148349"/>
                        <a:pt x="173673" y="143136"/>
                      </a:cubicBezTo>
                      <a:cubicBezTo>
                        <a:pt x="164465" y="140530"/>
                        <a:pt x="163150" y="137923"/>
                        <a:pt x="163150" y="135317"/>
                      </a:cubicBezTo>
                      <a:cubicBezTo>
                        <a:pt x="163150" y="132711"/>
                        <a:pt x="165781" y="131407"/>
                        <a:pt x="171042" y="131407"/>
                      </a:cubicBezTo>
                      <a:cubicBezTo>
                        <a:pt x="176304" y="131407"/>
                        <a:pt x="180250" y="132711"/>
                        <a:pt x="180250" y="132711"/>
                      </a:cubicBezTo>
                      <a:cubicBezTo>
                        <a:pt x="181565" y="132711"/>
                        <a:pt x="181565" y="134014"/>
                        <a:pt x="182880" y="134014"/>
                      </a:cubicBezTo>
                      <a:cubicBezTo>
                        <a:pt x="185511" y="134014"/>
                        <a:pt x="186827" y="132711"/>
                        <a:pt x="188142" y="130104"/>
                      </a:cubicBezTo>
                      <a:cubicBezTo>
                        <a:pt x="188142" y="130104"/>
                        <a:pt x="188142" y="130104"/>
                        <a:pt x="189457" y="126195"/>
                      </a:cubicBezTo>
                      <a:cubicBezTo>
                        <a:pt x="190773" y="123588"/>
                        <a:pt x="188142" y="120982"/>
                        <a:pt x="186827" y="120982"/>
                      </a:cubicBezTo>
                      <a:cubicBezTo>
                        <a:pt x="184196" y="119679"/>
                        <a:pt x="178934" y="118376"/>
                        <a:pt x="176304" y="118376"/>
                      </a:cubicBezTo>
                      <a:cubicBezTo>
                        <a:pt x="176304" y="118376"/>
                        <a:pt x="176304" y="118376"/>
                        <a:pt x="176304" y="113163"/>
                      </a:cubicBezTo>
                      <a:cubicBezTo>
                        <a:pt x="176304" y="110557"/>
                        <a:pt x="173673" y="107950"/>
                        <a:pt x="171042" y="107950"/>
                      </a:cubicBezTo>
                      <a:cubicBezTo>
                        <a:pt x="171042" y="107950"/>
                        <a:pt x="171042" y="107950"/>
                        <a:pt x="168411" y="107950"/>
                      </a:cubicBezTo>
                      <a:close/>
                      <a:moveTo>
                        <a:pt x="37772" y="42862"/>
                      </a:moveTo>
                      <a:cubicBezTo>
                        <a:pt x="32516" y="42862"/>
                        <a:pt x="28575" y="46817"/>
                        <a:pt x="28575" y="52090"/>
                      </a:cubicBezTo>
                      <a:cubicBezTo>
                        <a:pt x="28575" y="52090"/>
                        <a:pt x="28575" y="52090"/>
                        <a:pt x="28575" y="259059"/>
                      </a:cubicBezTo>
                      <a:cubicBezTo>
                        <a:pt x="28575" y="264332"/>
                        <a:pt x="32516" y="268287"/>
                        <a:pt x="37772" y="268287"/>
                      </a:cubicBezTo>
                      <a:cubicBezTo>
                        <a:pt x="37772" y="268287"/>
                        <a:pt x="37772" y="268287"/>
                        <a:pt x="171778" y="268287"/>
                      </a:cubicBezTo>
                      <a:cubicBezTo>
                        <a:pt x="177034" y="268287"/>
                        <a:pt x="180975" y="264332"/>
                        <a:pt x="180975" y="259059"/>
                      </a:cubicBezTo>
                      <a:lnTo>
                        <a:pt x="180975" y="216875"/>
                      </a:lnTo>
                      <a:cubicBezTo>
                        <a:pt x="180975" y="216875"/>
                        <a:pt x="180975" y="216875"/>
                        <a:pt x="156013" y="236649"/>
                      </a:cubicBezTo>
                      <a:cubicBezTo>
                        <a:pt x="153385" y="237967"/>
                        <a:pt x="150758" y="239285"/>
                        <a:pt x="149444" y="239285"/>
                      </a:cubicBezTo>
                      <a:cubicBezTo>
                        <a:pt x="145503" y="239285"/>
                        <a:pt x="140247" y="236649"/>
                        <a:pt x="140247" y="228739"/>
                      </a:cubicBezTo>
                      <a:cubicBezTo>
                        <a:pt x="140247" y="228739"/>
                        <a:pt x="140247" y="228739"/>
                        <a:pt x="140247" y="214238"/>
                      </a:cubicBezTo>
                      <a:cubicBezTo>
                        <a:pt x="140247" y="211601"/>
                        <a:pt x="138934" y="208965"/>
                        <a:pt x="136306" y="208965"/>
                      </a:cubicBezTo>
                      <a:cubicBezTo>
                        <a:pt x="136306" y="208965"/>
                        <a:pt x="136306" y="208965"/>
                        <a:pt x="106089" y="208965"/>
                      </a:cubicBezTo>
                      <a:cubicBezTo>
                        <a:pt x="98206" y="208965"/>
                        <a:pt x="91637" y="202373"/>
                        <a:pt x="91637" y="194464"/>
                      </a:cubicBezTo>
                      <a:cubicBezTo>
                        <a:pt x="91637" y="194464"/>
                        <a:pt x="91637" y="194464"/>
                        <a:pt x="91637" y="108776"/>
                      </a:cubicBezTo>
                      <a:cubicBezTo>
                        <a:pt x="91637" y="100866"/>
                        <a:pt x="98206" y="94274"/>
                        <a:pt x="106089" y="94274"/>
                      </a:cubicBezTo>
                      <a:cubicBezTo>
                        <a:pt x="106089" y="94274"/>
                        <a:pt x="106089" y="94274"/>
                        <a:pt x="180975" y="94274"/>
                      </a:cubicBezTo>
                      <a:cubicBezTo>
                        <a:pt x="180975" y="94274"/>
                        <a:pt x="180975" y="94274"/>
                        <a:pt x="180975" y="52090"/>
                      </a:cubicBezTo>
                      <a:cubicBezTo>
                        <a:pt x="180975" y="46817"/>
                        <a:pt x="177034" y="42862"/>
                        <a:pt x="171778" y="42862"/>
                      </a:cubicBezTo>
                      <a:cubicBezTo>
                        <a:pt x="171778" y="42862"/>
                        <a:pt x="171778" y="42862"/>
                        <a:pt x="37772" y="42862"/>
                      </a:cubicBezTo>
                      <a:close/>
                      <a:moveTo>
                        <a:pt x="18521" y="0"/>
                      </a:moveTo>
                      <a:cubicBezTo>
                        <a:pt x="18521" y="0"/>
                        <a:pt x="18521" y="0"/>
                        <a:pt x="189178" y="0"/>
                      </a:cubicBezTo>
                      <a:cubicBezTo>
                        <a:pt x="199761" y="0"/>
                        <a:pt x="209021" y="9202"/>
                        <a:pt x="209021" y="19719"/>
                      </a:cubicBezTo>
                      <a:cubicBezTo>
                        <a:pt x="209021" y="19719"/>
                        <a:pt x="209021" y="19719"/>
                        <a:pt x="209021" y="94654"/>
                      </a:cubicBezTo>
                      <a:cubicBezTo>
                        <a:pt x="209021" y="94654"/>
                        <a:pt x="209021" y="94654"/>
                        <a:pt x="232834" y="94654"/>
                      </a:cubicBezTo>
                      <a:cubicBezTo>
                        <a:pt x="240771" y="94654"/>
                        <a:pt x="246063" y="101228"/>
                        <a:pt x="246063" y="109116"/>
                      </a:cubicBezTo>
                      <a:cubicBezTo>
                        <a:pt x="246063" y="109116"/>
                        <a:pt x="246063" y="109116"/>
                        <a:pt x="246063" y="194568"/>
                      </a:cubicBezTo>
                      <a:cubicBezTo>
                        <a:pt x="246063" y="202456"/>
                        <a:pt x="240771" y="209029"/>
                        <a:pt x="232834" y="209029"/>
                      </a:cubicBezTo>
                      <a:cubicBezTo>
                        <a:pt x="232834" y="209029"/>
                        <a:pt x="232834" y="209029"/>
                        <a:pt x="209021" y="209029"/>
                      </a:cubicBezTo>
                      <a:cubicBezTo>
                        <a:pt x="209021" y="209029"/>
                        <a:pt x="209021" y="209029"/>
                        <a:pt x="209021" y="316831"/>
                      </a:cubicBezTo>
                      <a:cubicBezTo>
                        <a:pt x="209021" y="327348"/>
                        <a:pt x="199761" y="336550"/>
                        <a:pt x="189178" y="336550"/>
                      </a:cubicBezTo>
                      <a:cubicBezTo>
                        <a:pt x="189178" y="336550"/>
                        <a:pt x="189178" y="336550"/>
                        <a:pt x="18521" y="336550"/>
                      </a:cubicBezTo>
                      <a:cubicBezTo>
                        <a:pt x="7937" y="336550"/>
                        <a:pt x="0" y="327348"/>
                        <a:pt x="0" y="316831"/>
                      </a:cubicBezTo>
                      <a:cubicBezTo>
                        <a:pt x="0" y="316831"/>
                        <a:pt x="0" y="316831"/>
                        <a:pt x="0" y="19719"/>
                      </a:cubicBezTo>
                      <a:cubicBezTo>
                        <a:pt x="0" y="9202"/>
                        <a:pt x="7937" y="0"/>
                        <a:pt x="18521"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spTree>
    <p:extLst>
      <p:ext uri="{BB962C8B-B14F-4D97-AF65-F5344CB8AC3E}">
        <p14:creationId xmlns:p14="http://schemas.microsoft.com/office/powerpoint/2010/main" val="2504314642"/>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实现网络人际互动价值的方式</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根据“丑娃娃”新媒体传播，分析网络人际互动价值的实现条件和方式 </a:t>
            </a:r>
            <a:r>
              <a:rPr lang="en-US" altLang="zh-CN" sz="2000" b="1" dirty="0">
                <a:solidFill>
                  <a:schemeClr val="tx2"/>
                </a:solidFill>
                <a:latin typeface="微软雅黑" panose="020B0503020204020204" pitchFamily="34" charset="-122"/>
                <a:ea typeface="微软雅黑" panose="020B0503020204020204" pitchFamily="34" charset="-122"/>
              </a:rPr>
              <a:t>》</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【攻】社交平台打造争议话题，热度升级。官微以</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好看皮囊</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VS</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有趣灵魂</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的话题发起讨论，供网民选择，并联合各品牌站队，带动讨论的同时</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KOL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集体传播造势。</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流量闭环，丑娃娃主题线下活动，邀请网红实地打卡。线下活动包括杭州主题地铁站和上海主题拍照园区。</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3" name="组合 2">
            <a:extLst>
              <a:ext uri="{FF2B5EF4-FFF2-40B4-BE49-F238E27FC236}">
                <a16:creationId xmlns:a16="http://schemas.microsoft.com/office/drawing/2014/main" id="{B36CF5AF-0D2A-4EFD-A11B-35C369EEC092}"/>
              </a:ext>
            </a:extLst>
          </p:cNvPr>
          <p:cNvGrpSpPr/>
          <p:nvPr/>
        </p:nvGrpSpPr>
        <p:grpSpPr>
          <a:xfrm>
            <a:off x="2120555" y="3950512"/>
            <a:ext cx="7787556" cy="2532268"/>
            <a:chOff x="2576107" y="4237815"/>
            <a:chExt cx="5438643" cy="1768476"/>
          </a:xfrm>
        </p:grpSpPr>
        <p:pic>
          <p:nvPicPr>
            <p:cNvPr id="16386" name="图片 31">
              <a:extLst>
                <a:ext uri="{FF2B5EF4-FFF2-40B4-BE49-F238E27FC236}">
                  <a16:creationId xmlns:a16="http://schemas.microsoft.com/office/drawing/2014/main" id="{BF4385C3-9212-47BE-95FF-BAFD4A3DC6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6107" y="4237816"/>
              <a:ext cx="1517650" cy="176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图片 33">
              <a:extLst>
                <a:ext uri="{FF2B5EF4-FFF2-40B4-BE49-F238E27FC236}">
                  <a16:creationId xmlns:a16="http://schemas.microsoft.com/office/drawing/2014/main" id="{394D9F94-1022-4DD7-B969-9E4F35C9AD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5721" y="4237816"/>
              <a:ext cx="811213" cy="175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图片 40">
              <a:extLst>
                <a:ext uri="{FF2B5EF4-FFF2-40B4-BE49-F238E27FC236}">
                  <a16:creationId xmlns:a16="http://schemas.microsoft.com/office/drawing/2014/main" id="{E72CC694-1CF3-44B8-B6D2-5598956EE48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65846" y="4237815"/>
              <a:ext cx="2648904" cy="1753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91422469"/>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5919576" cy="470077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实现网络人际互动价值的效果</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只有网民的良好评价和认同才是网络人际互动价值的认可和确证。所以，网络人际互动价值的实现离不开对网民属性的确切把握，离不开对良好网络社会的适应与改善，更离不开网民对网络人际互动状况的评价。据此，网民的自我超越、网民之间的共享机制与合作共生，不仅是网民对网络人际互动价值的认可，也是实现网络人际互动价值的效果呈现</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7410" name="Picture 2">
            <a:extLst>
              <a:ext uri="{FF2B5EF4-FFF2-40B4-BE49-F238E27FC236}">
                <a16:creationId xmlns:a16="http://schemas.microsoft.com/office/drawing/2014/main" id="{32883032-BED9-4CAB-910D-C373233B8A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73203" y="1657827"/>
            <a:ext cx="4522494" cy="338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0828011"/>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7E31C10A-B110-4CD0-A8A8-ED3E9B34AF92}"/>
              </a:ext>
            </a:extLst>
          </p:cNvPr>
          <p:cNvSpPr/>
          <p:nvPr/>
        </p:nvSpPr>
        <p:spPr>
          <a:xfrm>
            <a:off x="550592" y="998390"/>
            <a:ext cx="11141116"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实现网络人际互动价值的效果</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自我超越</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自我是指个体主我对客我在社会中的存在状态和方式的看法、认识与评价。在网络社会中，由于网民的个体性，使网民的网络言行呈现出多样化样态。而如何确保网民交往互动的质感，取决于网民的自我认知是否正确。我国古代强调的＂人贵有自知之明”，就是论证着人的自我认知和践行问题，表明人战胜自我的重要意义。如此，正确地对待自己，无疑是网民提升交往互动质量、实现互动价值的根本性因素，这就要求网民在网络人际互动过程中正确处理自身的网络欲望与实际需求的关系以及网民的个人价值与社会集体价值的关系。</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8434" name="Picture 2">
            <a:extLst>
              <a:ext uri="{FF2B5EF4-FFF2-40B4-BE49-F238E27FC236}">
                <a16:creationId xmlns:a16="http://schemas.microsoft.com/office/drawing/2014/main" id="{AB7F43C9-E411-40B2-AFB6-5CF54867AB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3436" y="4854631"/>
            <a:ext cx="5369580" cy="1697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25971463"/>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7E31C10A-B110-4CD0-A8A8-ED3E9B34AF92}"/>
              </a:ext>
            </a:extLst>
          </p:cNvPr>
          <p:cNvSpPr/>
          <p:nvPr/>
        </p:nvSpPr>
        <p:spPr>
          <a:xfrm>
            <a:off x="550592" y="998390"/>
            <a:ext cx="11141116"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实现网络人际互动价值的效果</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自我超越</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1.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网络欲望与实际需求</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民的网络欲望与实际需求，由网络的本我性和本真性决定。但是基于技术的原因，目前的网络技术无法满足网民的所有网络诉求，同时也不会满足网民的所有网络诉求。因此，网民的网络欲望与实际需求之间必然发生矛盾，无法避免这种矛盾的发生，所以才需要网民正确处理。解决这种矛盾取决于网民的自我超越程度，也是对网民道德意识与价值观念的考量。</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97336793"/>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7E31C10A-B110-4CD0-A8A8-ED3E9B34AF92}"/>
              </a:ext>
            </a:extLst>
          </p:cNvPr>
          <p:cNvSpPr/>
          <p:nvPr/>
        </p:nvSpPr>
        <p:spPr>
          <a:xfrm>
            <a:off x="550592" y="998390"/>
            <a:ext cx="11141116" cy="470077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实现网络人际互动价值的效果</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自我超越</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网民个人价值与网络社会集体价值</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在网络社会中，网民与其他网民在相互关系、相互作用和相互影响中构建着网络社会的关系脉络，并缔结着彼此之间相互需要、相互依赖又彼此利用的价值关系。</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民的价值关系中，网民既是价值关系的主体又是价值关系的客体。因而，网民自身的个体价值与网络社会集体价值之间必然存在矛盾现象。这种矛盾现场同样无法避免，所以，正确认识和处理网民个人价值与网络社会集体价值的实现，同样也是对个体网民能否超越和战胜自己的道德考量。</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4885361"/>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7E31C10A-B110-4CD0-A8A8-ED3E9B34AF92}"/>
              </a:ext>
            </a:extLst>
          </p:cNvPr>
          <p:cNvSpPr/>
          <p:nvPr/>
        </p:nvSpPr>
        <p:spPr>
          <a:xfrm>
            <a:off x="550592" y="998390"/>
            <a:ext cx="11141116"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实现网络人际互动价值的效果</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自我超越</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网民个人价值与网络社会集体价值</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除上述关系外，个体网民还要学会正确处理网络社会中义务与利益之间的关系、物质价值与精神价值之间的关系、网络现有价值与应有价值之间的关系、现实角色与网络身份之间的关系等。正确处理这些关系，提升网民的自我认知，即实现自我超越。表明自我超越是实现网络人际互动价值效果的确切证明。</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9458" name="Picture 2">
            <a:extLst>
              <a:ext uri="{FF2B5EF4-FFF2-40B4-BE49-F238E27FC236}">
                <a16:creationId xmlns:a16="http://schemas.microsoft.com/office/drawing/2014/main" id="{F561B641-EA7D-43D8-ACDF-9ECFFE6467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1289" y="4300834"/>
            <a:ext cx="5911476" cy="2279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8405299"/>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7E31C10A-B110-4CD0-A8A8-ED3E9B34AF92}"/>
              </a:ext>
            </a:extLst>
          </p:cNvPr>
          <p:cNvSpPr/>
          <p:nvPr/>
        </p:nvSpPr>
        <p:spPr>
          <a:xfrm>
            <a:off x="550592" y="998390"/>
            <a:ext cx="11141116" cy="146912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实现网络人际互动价值的效果</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共享机制</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BCC06A29-E23C-4756-99E5-3BEF503F1A41}"/>
              </a:ext>
            </a:extLst>
          </p:cNvPr>
          <p:cNvGrpSpPr/>
          <p:nvPr/>
        </p:nvGrpSpPr>
        <p:grpSpPr>
          <a:xfrm>
            <a:off x="1321207" y="2242385"/>
            <a:ext cx="9600034" cy="4156440"/>
            <a:chOff x="1271867" y="2274609"/>
            <a:chExt cx="9600034" cy="4156440"/>
          </a:xfrm>
        </p:grpSpPr>
        <p:grpSp>
          <p:nvGrpSpPr>
            <p:cNvPr id="11" name="Group 133">
              <a:extLst>
                <a:ext uri="{FF2B5EF4-FFF2-40B4-BE49-F238E27FC236}">
                  <a16:creationId xmlns:a16="http://schemas.microsoft.com/office/drawing/2014/main" id="{F6358375-8A14-4DD9-A7BF-B5C61FFC7568}"/>
                </a:ext>
              </a:extLst>
            </p:cNvPr>
            <p:cNvGrpSpPr/>
            <p:nvPr/>
          </p:nvGrpSpPr>
          <p:grpSpPr>
            <a:xfrm>
              <a:off x="1271867" y="5536306"/>
              <a:ext cx="864665" cy="865389"/>
              <a:chOff x="5249342" y="1406453"/>
              <a:chExt cx="648499" cy="649042"/>
            </a:xfrm>
          </p:grpSpPr>
          <p:sp>
            <p:nvSpPr>
              <p:cNvPr id="36" name="Oval 57">
                <a:extLst>
                  <a:ext uri="{FF2B5EF4-FFF2-40B4-BE49-F238E27FC236}">
                    <a16:creationId xmlns:a16="http://schemas.microsoft.com/office/drawing/2014/main" id="{7473099A-1B45-4D38-9245-CF4119F616CF}"/>
                  </a:ext>
                </a:extLst>
              </p:cNvPr>
              <p:cNvSpPr>
                <a:spLocks noChangeAspect="1"/>
              </p:cNvSpPr>
              <p:nvPr/>
            </p:nvSpPr>
            <p:spPr>
              <a:xfrm>
                <a:off x="5249342" y="1406453"/>
                <a:ext cx="648499" cy="649042"/>
              </a:xfrm>
              <a:prstGeom prst="ellipse">
                <a:avLst/>
              </a:prstGeom>
              <a:solidFill>
                <a:schemeClr val="accent4">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7" name="Oval 61">
                <a:extLst>
                  <a:ext uri="{FF2B5EF4-FFF2-40B4-BE49-F238E27FC236}">
                    <a16:creationId xmlns:a16="http://schemas.microsoft.com/office/drawing/2014/main" id="{189B288D-E49A-4E71-8AC3-B7DE67122E03}"/>
                  </a:ext>
                </a:extLst>
              </p:cNvPr>
              <p:cNvSpPr>
                <a:spLocks noChangeAspect="1"/>
              </p:cNvSpPr>
              <p:nvPr/>
            </p:nvSpPr>
            <p:spPr>
              <a:xfrm>
                <a:off x="5324169" y="1481343"/>
                <a:ext cx="498845" cy="49926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04</a:t>
                </a:r>
                <a:endParaRPr lang="en-US" sz="1600" b="1"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2" name="组合 11">
              <a:extLst>
                <a:ext uri="{FF2B5EF4-FFF2-40B4-BE49-F238E27FC236}">
                  <a16:creationId xmlns:a16="http://schemas.microsoft.com/office/drawing/2014/main" id="{03536535-9AC8-485E-86B3-229D0597963C}"/>
                </a:ext>
              </a:extLst>
            </p:cNvPr>
            <p:cNvGrpSpPr/>
            <p:nvPr/>
          </p:nvGrpSpPr>
          <p:grpSpPr>
            <a:xfrm>
              <a:off x="1271868" y="2274609"/>
              <a:ext cx="9600033" cy="3120299"/>
              <a:chOff x="1271868" y="2274609"/>
              <a:chExt cx="9600033" cy="3120299"/>
            </a:xfrm>
          </p:grpSpPr>
          <p:grpSp>
            <p:nvGrpSpPr>
              <p:cNvPr id="18" name="Group 134">
                <a:extLst>
                  <a:ext uri="{FF2B5EF4-FFF2-40B4-BE49-F238E27FC236}">
                    <a16:creationId xmlns:a16="http://schemas.microsoft.com/office/drawing/2014/main" id="{234D9BDD-6BC0-4AD7-A4D8-0A134DAF5FC2}"/>
                  </a:ext>
                </a:extLst>
              </p:cNvPr>
              <p:cNvGrpSpPr/>
              <p:nvPr/>
            </p:nvGrpSpPr>
            <p:grpSpPr>
              <a:xfrm>
                <a:off x="1271869" y="2367120"/>
                <a:ext cx="864665" cy="865389"/>
                <a:chOff x="3287425" y="1417883"/>
                <a:chExt cx="648499" cy="649042"/>
              </a:xfrm>
            </p:grpSpPr>
            <p:sp>
              <p:nvSpPr>
                <p:cNvPr id="34" name="Oval 47">
                  <a:extLst>
                    <a:ext uri="{FF2B5EF4-FFF2-40B4-BE49-F238E27FC236}">
                      <a16:creationId xmlns:a16="http://schemas.microsoft.com/office/drawing/2014/main" id="{F840E8A5-E02F-4C99-AF30-5B6ED059AEE0}"/>
                    </a:ext>
                  </a:extLst>
                </p:cNvPr>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5" name="Oval 48">
                  <a:extLst>
                    <a:ext uri="{FF2B5EF4-FFF2-40B4-BE49-F238E27FC236}">
                      <a16:creationId xmlns:a16="http://schemas.microsoft.com/office/drawing/2014/main" id="{F0CF8F70-B56E-4FEF-84AE-DCDF20B24D72}"/>
                    </a:ext>
                  </a:extLst>
                </p:cNvPr>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01</a:t>
                  </a: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9" name="Group 129">
                <a:extLst>
                  <a:ext uri="{FF2B5EF4-FFF2-40B4-BE49-F238E27FC236}">
                    <a16:creationId xmlns:a16="http://schemas.microsoft.com/office/drawing/2014/main" id="{0F5A30DE-9D71-44BA-9804-D6630C58DEB1}"/>
                  </a:ext>
                </a:extLst>
              </p:cNvPr>
              <p:cNvGrpSpPr/>
              <p:nvPr/>
            </p:nvGrpSpPr>
            <p:grpSpPr>
              <a:xfrm>
                <a:off x="1271868" y="3442229"/>
                <a:ext cx="864665" cy="865389"/>
                <a:chOff x="2779491" y="2517212"/>
                <a:chExt cx="648499" cy="649042"/>
              </a:xfrm>
            </p:grpSpPr>
            <p:sp>
              <p:nvSpPr>
                <p:cNvPr id="32" name="Oval 50">
                  <a:extLst>
                    <a:ext uri="{FF2B5EF4-FFF2-40B4-BE49-F238E27FC236}">
                      <a16:creationId xmlns:a16="http://schemas.microsoft.com/office/drawing/2014/main" id="{F7C35DA4-8150-49BF-9FE5-F4D6B0893B7F}"/>
                    </a:ext>
                  </a:extLst>
                </p:cNvPr>
                <p:cNvSpPr>
                  <a:spLocks noChangeAspect="1"/>
                </p:cNvSpPr>
                <p:nvPr/>
              </p:nvSpPr>
              <p:spPr>
                <a:xfrm>
                  <a:off x="2779491" y="2517212"/>
                  <a:ext cx="648499" cy="649042"/>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3" name="Oval 51">
                  <a:extLst>
                    <a:ext uri="{FF2B5EF4-FFF2-40B4-BE49-F238E27FC236}">
                      <a16:creationId xmlns:a16="http://schemas.microsoft.com/office/drawing/2014/main" id="{E8FF2117-FDC2-4C61-B922-D7B8C73D2518}"/>
                    </a:ext>
                  </a:extLst>
                </p:cNvPr>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02</a:t>
                  </a:r>
                  <a:endParaRPr lang="en-US" sz="1600" b="1"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20" name="Group 130">
                <a:extLst>
                  <a:ext uri="{FF2B5EF4-FFF2-40B4-BE49-F238E27FC236}">
                    <a16:creationId xmlns:a16="http://schemas.microsoft.com/office/drawing/2014/main" id="{B7B17AEE-F306-4768-AC27-C179EB540F95}"/>
                  </a:ext>
                </a:extLst>
              </p:cNvPr>
              <p:cNvGrpSpPr/>
              <p:nvPr/>
            </p:nvGrpSpPr>
            <p:grpSpPr>
              <a:xfrm>
                <a:off x="1271868" y="4529519"/>
                <a:ext cx="864665" cy="865389"/>
                <a:chOff x="3287425" y="3613920"/>
                <a:chExt cx="648499" cy="649042"/>
              </a:xfrm>
            </p:grpSpPr>
            <p:sp>
              <p:nvSpPr>
                <p:cNvPr id="30" name="Oval 53">
                  <a:extLst>
                    <a:ext uri="{FF2B5EF4-FFF2-40B4-BE49-F238E27FC236}">
                      <a16:creationId xmlns:a16="http://schemas.microsoft.com/office/drawing/2014/main" id="{92EDADE4-0BF8-4080-95FF-ACF993E1DE47}"/>
                    </a:ext>
                  </a:extLst>
                </p:cNvPr>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1" name="Oval 54">
                  <a:extLst>
                    <a:ext uri="{FF2B5EF4-FFF2-40B4-BE49-F238E27FC236}">
                      <a16:creationId xmlns:a16="http://schemas.microsoft.com/office/drawing/2014/main" id="{23875F82-22DD-49D1-908F-295D520D5968}"/>
                    </a:ext>
                  </a:extLst>
                </p:cNvPr>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03</a:t>
                  </a:r>
                  <a:endParaRPr lang="en-US" sz="1600" b="1"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21" name="组合 20">
                <a:extLst>
                  <a:ext uri="{FF2B5EF4-FFF2-40B4-BE49-F238E27FC236}">
                    <a16:creationId xmlns:a16="http://schemas.microsoft.com/office/drawing/2014/main" id="{B4FE6635-3AC3-45D5-802F-897A45EAE63B}"/>
                  </a:ext>
                </a:extLst>
              </p:cNvPr>
              <p:cNvGrpSpPr/>
              <p:nvPr/>
            </p:nvGrpSpPr>
            <p:grpSpPr>
              <a:xfrm>
                <a:off x="2215661" y="2274609"/>
                <a:ext cx="8656240" cy="904397"/>
                <a:chOff x="2215661" y="2318751"/>
                <a:chExt cx="8656240" cy="904397"/>
              </a:xfrm>
            </p:grpSpPr>
            <p:sp>
              <p:nvSpPr>
                <p:cNvPr id="28" name="TextBox 18">
                  <a:extLst>
                    <a:ext uri="{FF2B5EF4-FFF2-40B4-BE49-F238E27FC236}">
                      <a16:creationId xmlns:a16="http://schemas.microsoft.com/office/drawing/2014/main" id="{A0D3FA15-6B9C-46B6-8E65-D39DCD4A2FC6}"/>
                    </a:ext>
                  </a:extLst>
                </p:cNvPr>
                <p:cNvSpPr txBox="1"/>
                <p:nvPr/>
              </p:nvSpPr>
              <p:spPr>
                <a:xfrm flipH="1">
                  <a:off x="2215661" y="2318751"/>
                  <a:ext cx="1284300" cy="400110"/>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信息共享</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9" name="矩形 28">
                  <a:extLst>
                    <a:ext uri="{FF2B5EF4-FFF2-40B4-BE49-F238E27FC236}">
                      <a16:creationId xmlns:a16="http://schemas.microsoft.com/office/drawing/2014/main" id="{B026A638-D4D6-465F-A831-6A66F8A8B92D}"/>
                    </a:ext>
                  </a:extLst>
                </p:cNvPr>
                <p:cNvSpPr/>
                <p:nvPr/>
              </p:nvSpPr>
              <p:spPr>
                <a:xfrm>
                  <a:off x="2236303" y="2699928"/>
                  <a:ext cx="8635598" cy="523220"/>
                </a:xfrm>
                <a:prstGeom prst="rect">
                  <a:avLst/>
                </a:prstGeom>
              </p:spPr>
              <p:txBody>
                <a:bodyPr wrap="square">
                  <a:spAutoFit/>
                </a:bodyPr>
                <a:lstStyle/>
                <a:p>
                  <a:pPr algn="just"/>
                  <a:r>
                    <a:rPr lang="zh-CN" altLang="zh-CN" sz="1400" dirty="0">
                      <a:solidFill>
                        <a:schemeClr val="tx1">
                          <a:lumMod val="50000"/>
                          <a:lumOff val="50000"/>
                        </a:schemeClr>
                      </a:solidFill>
                      <a:ea typeface="Source Han Serif SC" panose="02020400000000000000" pitchFamily="18" charset="-122"/>
                    </a:rPr>
                    <a:t>经过筛选、组织和加工并且可以存取以及能够满足人类需求的各种信息集合，就是信息资源。在网络人际互动的实践活动中，互动双方可以为彼此提供实时的信息资源，并根据自我认知快速反馈意见。</a:t>
                  </a:r>
                </a:p>
              </p:txBody>
            </p:sp>
          </p:grpSp>
          <p:grpSp>
            <p:nvGrpSpPr>
              <p:cNvPr id="22" name="组合 21">
                <a:extLst>
                  <a:ext uri="{FF2B5EF4-FFF2-40B4-BE49-F238E27FC236}">
                    <a16:creationId xmlns:a16="http://schemas.microsoft.com/office/drawing/2014/main" id="{321AC864-FCD1-4A3C-A478-CF8B59AA0535}"/>
                  </a:ext>
                </a:extLst>
              </p:cNvPr>
              <p:cNvGrpSpPr/>
              <p:nvPr/>
            </p:nvGrpSpPr>
            <p:grpSpPr>
              <a:xfrm>
                <a:off x="2214571" y="3315492"/>
                <a:ext cx="8656240" cy="1119841"/>
                <a:chOff x="2215661" y="2318751"/>
                <a:chExt cx="8656240" cy="1119841"/>
              </a:xfrm>
            </p:grpSpPr>
            <p:sp>
              <p:nvSpPr>
                <p:cNvPr id="26" name="TextBox 18">
                  <a:extLst>
                    <a:ext uri="{FF2B5EF4-FFF2-40B4-BE49-F238E27FC236}">
                      <a16:creationId xmlns:a16="http://schemas.microsoft.com/office/drawing/2014/main" id="{86A3F272-AD11-4EE0-A317-D44E15A0DF39}"/>
                    </a:ext>
                  </a:extLst>
                </p:cNvPr>
                <p:cNvSpPr txBox="1"/>
                <p:nvPr/>
              </p:nvSpPr>
              <p:spPr>
                <a:xfrm flipH="1">
                  <a:off x="2215661" y="2318751"/>
                  <a:ext cx="1284300" cy="400110"/>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知识共享</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7" name="矩形 26">
                  <a:extLst>
                    <a:ext uri="{FF2B5EF4-FFF2-40B4-BE49-F238E27FC236}">
                      <a16:creationId xmlns:a16="http://schemas.microsoft.com/office/drawing/2014/main" id="{EEB9D2FA-D1DD-4593-BEB7-EDF0CD8160E2}"/>
                    </a:ext>
                  </a:extLst>
                </p:cNvPr>
                <p:cNvSpPr/>
                <p:nvPr/>
              </p:nvSpPr>
              <p:spPr>
                <a:xfrm>
                  <a:off x="2236303" y="2699928"/>
                  <a:ext cx="8635598" cy="738664"/>
                </a:xfrm>
                <a:prstGeom prst="rect">
                  <a:avLst/>
                </a:prstGeom>
              </p:spPr>
              <p:txBody>
                <a:bodyPr wrap="square">
                  <a:spAutoFit/>
                </a:bodyPr>
                <a:lstStyle/>
                <a:p>
                  <a:pPr algn="just"/>
                  <a:r>
                    <a:rPr lang="zh-CN" altLang="zh-CN" sz="1400" dirty="0">
                      <a:solidFill>
                        <a:schemeClr val="tx1">
                          <a:lumMod val="50000"/>
                          <a:lumOff val="50000"/>
                        </a:schemeClr>
                      </a:solidFill>
                      <a:ea typeface="Source Han Serif SC" panose="02020400000000000000" pitchFamily="18" charset="-122"/>
                    </a:rPr>
                    <a:t>从知识的自然属性层间进行讲解，知识交换的操作对象是知识本身。这是因为知识在传播过程中，凡是接触过该知识的人，都在不断地获取它。而网民之间的互动交流，实际上就是包含着知识共享的实践活动。是以在网络社会中，知识的价值就在于传播，而不是拥有，更不是储存或者隐藏。</a:t>
                  </a:r>
                </a:p>
              </p:txBody>
            </p:sp>
          </p:grpSp>
          <p:grpSp>
            <p:nvGrpSpPr>
              <p:cNvPr id="23" name="组合 22">
                <a:extLst>
                  <a:ext uri="{FF2B5EF4-FFF2-40B4-BE49-F238E27FC236}">
                    <a16:creationId xmlns:a16="http://schemas.microsoft.com/office/drawing/2014/main" id="{D552E470-A977-4B90-9E4C-5D473E852BCF}"/>
                  </a:ext>
                </a:extLst>
              </p:cNvPr>
              <p:cNvGrpSpPr/>
              <p:nvPr/>
            </p:nvGrpSpPr>
            <p:grpSpPr>
              <a:xfrm>
                <a:off x="2214571" y="4476147"/>
                <a:ext cx="8656240" cy="904397"/>
                <a:chOff x="2215661" y="2318751"/>
                <a:chExt cx="8656240" cy="904397"/>
              </a:xfrm>
            </p:grpSpPr>
            <p:sp>
              <p:nvSpPr>
                <p:cNvPr id="24" name="TextBox 18">
                  <a:extLst>
                    <a:ext uri="{FF2B5EF4-FFF2-40B4-BE49-F238E27FC236}">
                      <a16:creationId xmlns:a16="http://schemas.microsoft.com/office/drawing/2014/main" id="{4160A32E-C21C-4FBB-86C6-E1E815CE8F8F}"/>
                    </a:ext>
                  </a:extLst>
                </p:cNvPr>
                <p:cNvSpPr txBox="1"/>
                <p:nvPr/>
              </p:nvSpPr>
              <p:spPr>
                <a:xfrm flipH="1">
                  <a:off x="2215661" y="2318751"/>
                  <a:ext cx="1284300" cy="400110"/>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意义共享</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5" name="矩形 24">
                  <a:extLst>
                    <a:ext uri="{FF2B5EF4-FFF2-40B4-BE49-F238E27FC236}">
                      <a16:creationId xmlns:a16="http://schemas.microsoft.com/office/drawing/2014/main" id="{99A37E9D-E464-425B-922D-5E14A1028C2B}"/>
                    </a:ext>
                  </a:extLst>
                </p:cNvPr>
                <p:cNvSpPr/>
                <p:nvPr/>
              </p:nvSpPr>
              <p:spPr>
                <a:xfrm>
                  <a:off x="2236303" y="2699928"/>
                  <a:ext cx="8635598" cy="523220"/>
                </a:xfrm>
                <a:prstGeom prst="rect">
                  <a:avLst/>
                </a:prstGeom>
              </p:spPr>
              <p:txBody>
                <a:bodyPr wrap="square">
                  <a:spAutoFit/>
                </a:bodyPr>
                <a:lstStyle/>
                <a:p>
                  <a:pPr algn="just"/>
                  <a:r>
                    <a:rPr lang="zh-CN" altLang="zh-CN" sz="1400" dirty="0">
                      <a:solidFill>
                        <a:schemeClr val="tx1">
                          <a:lumMod val="50000"/>
                          <a:lumOff val="50000"/>
                        </a:schemeClr>
                      </a:solidFill>
                      <a:ea typeface="Source Han Serif SC" panose="02020400000000000000" pitchFamily="18" charset="-122"/>
                    </a:rPr>
                    <a:t>网络人际互动的意义共享就是网民在网络社会中集体文化形成的过程，其价值就是借助网络人际互动，网民之间在分享网络信息资源与知识的基础上理解接受、吸纳他人和重构自我。</a:t>
                  </a:r>
                </a:p>
              </p:txBody>
            </p:sp>
          </p:grpSp>
        </p:grpSp>
        <p:grpSp>
          <p:nvGrpSpPr>
            <p:cNvPr id="14" name="组合 13">
              <a:extLst>
                <a:ext uri="{FF2B5EF4-FFF2-40B4-BE49-F238E27FC236}">
                  <a16:creationId xmlns:a16="http://schemas.microsoft.com/office/drawing/2014/main" id="{A05164DD-475C-494B-AFA3-024E9C2ED3AE}"/>
                </a:ext>
              </a:extLst>
            </p:cNvPr>
            <p:cNvGrpSpPr/>
            <p:nvPr/>
          </p:nvGrpSpPr>
          <p:grpSpPr>
            <a:xfrm>
              <a:off x="2164124" y="5526652"/>
              <a:ext cx="8656240" cy="904397"/>
              <a:chOff x="2215661" y="2318751"/>
              <a:chExt cx="8656240" cy="904397"/>
            </a:xfrm>
          </p:grpSpPr>
          <p:sp>
            <p:nvSpPr>
              <p:cNvPr id="15" name="TextBox 18">
                <a:extLst>
                  <a:ext uri="{FF2B5EF4-FFF2-40B4-BE49-F238E27FC236}">
                    <a16:creationId xmlns:a16="http://schemas.microsoft.com/office/drawing/2014/main" id="{56042D09-00B7-40C7-883F-4F9A4F3544D3}"/>
                  </a:ext>
                </a:extLst>
              </p:cNvPr>
              <p:cNvSpPr txBox="1"/>
              <p:nvPr/>
            </p:nvSpPr>
            <p:spPr>
              <a:xfrm flipH="1">
                <a:off x="2215661" y="2318751"/>
                <a:ext cx="1284300" cy="400110"/>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精神共享</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16" name="矩形 15">
                <a:extLst>
                  <a:ext uri="{FF2B5EF4-FFF2-40B4-BE49-F238E27FC236}">
                    <a16:creationId xmlns:a16="http://schemas.microsoft.com/office/drawing/2014/main" id="{AE998AC0-3969-456F-A707-0DE05DD3C288}"/>
                  </a:ext>
                </a:extLst>
              </p:cNvPr>
              <p:cNvSpPr/>
              <p:nvPr/>
            </p:nvSpPr>
            <p:spPr>
              <a:xfrm>
                <a:off x="2236303" y="2699928"/>
                <a:ext cx="8635598" cy="523220"/>
              </a:xfrm>
              <a:prstGeom prst="rect">
                <a:avLst/>
              </a:prstGeom>
            </p:spPr>
            <p:txBody>
              <a:bodyPr wrap="square">
                <a:spAutoFit/>
              </a:bodyPr>
              <a:lstStyle/>
              <a:p>
                <a:pPr algn="just"/>
                <a:r>
                  <a:rPr lang="zh-CN" altLang="zh-CN" sz="1400" dirty="0">
                    <a:solidFill>
                      <a:schemeClr val="tx1">
                        <a:lumMod val="50000"/>
                        <a:lumOff val="50000"/>
                      </a:schemeClr>
                    </a:solidFill>
                    <a:ea typeface="Source Han Serif SC" panose="02020400000000000000" pitchFamily="18" charset="-122"/>
                  </a:rPr>
                  <a:t>网民借助网络中的各种交流媒介，实现个人性与公共性的结合，展示自我的同时超越自我，愉悦自我的同时快乐他人，使网民之间形成相互依赖和相互满足的共享精神，在精神层面上体现了网络人际互动的价值。</a:t>
                </a:r>
              </a:p>
            </p:txBody>
          </p:sp>
        </p:grpSp>
      </p:grpSp>
    </p:spTree>
    <p:extLst>
      <p:ext uri="{BB962C8B-B14F-4D97-AF65-F5344CB8AC3E}">
        <p14:creationId xmlns:p14="http://schemas.microsoft.com/office/powerpoint/2010/main" val="2300907147"/>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7E31C10A-B110-4CD0-A8A8-ED3E9B34AF92}"/>
              </a:ext>
            </a:extLst>
          </p:cNvPr>
          <p:cNvSpPr/>
          <p:nvPr/>
        </p:nvSpPr>
        <p:spPr>
          <a:xfrm>
            <a:off x="550592" y="998390"/>
            <a:ext cx="11141116"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实现网络人际互动价值的效果</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合作共生</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合作是人际关系良性发展的重要条件和表现，网络中的合作是网民网络意识、网络价值观念和网络社区精神的检测标准。在网络这个无边界的交往平台中，网民只有强化自身的合作意识和合作行为，才能获得合作共赢的愉悦享受。网民在交往互动的实践活动中寻求合作主要基于</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方面的原因，分别是想要结交新朋友、想要主动展示自我能力、表达自我和获得认同认可以及想要付出的内容可以获得相应回报。</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0482" name="Picture 2">
            <a:extLst>
              <a:ext uri="{FF2B5EF4-FFF2-40B4-BE49-F238E27FC236}">
                <a16:creationId xmlns:a16="http://schemas.microsoft.com/office/drawing/2014/main" id="{1E32E863-5952-44E7-B25D-69C9E4B094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3249" y="4421569"/>
            <a:ext cx="5620950" cy="2117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928734"/>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239245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实现网络人际互动价值的效果</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雪津啤酒美食项目，实现网络人际互动价值的成效</a:t>
            </a:r>
            <a:r>
              <a:rPr lang="en-US" altLang="zh-CN" sz="2000" b="1" dirty="0">
                <a:solidFill>
                  <a:schemeClr val="tx2"/>
                </a:solidFill>
                <a:latin typeface="微软雅黑" panose="020B0503020204020204" pitchFamily="34" charset="-122"/>
                <a:ea typeface="微软雅黑" panose="020B0503020204020204" pitchFamily="34" charset="-122"/>
              </a:rPr>
              <a:t>》</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项目延续“雪津，致自己人”品牌理念，更深入建立雪津与福建及福建美食的强关联性，并进一步结合雪津自己人精神，引爆线上社交关注。</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A07E47F0-EC8E-4FC7-9B01-AA2D699D31F2}"/>
              </a:ext>
            </a:extLst>
          </p:cNvPr>
          <p:cNvSpPr txBox="1"/>
          <p:nvPr/>
        </p:nvSpPr>
        <p:spPr>
          <a:xfrm>
            <a:off x="531674" y="2936700"/>
            <a:ext cx="5352017" cy="3731278"/>
          </a:xfrm>
          <a:prstGeom prst="rect">
            <a:avLst/>
          </a:prstGeom>
          <a:noFill/>
        </p:spPr>
        <p:txBody>
          <a:bodyPr wrap="square">
            <a:spAutoFit/>
          </a:bodyPr>
          <a:lstStyle/>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项目进行期间，创立</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好吃的福建人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福建人吃的是情怀</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，通过</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KOL+UGC</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（互联网术语）内容，微博话题与</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KOL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内容词条双向导流。设定“福建人”“福建美食”“雪津”等关键词良好露出，确保搜索段、话题段、</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KOL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端互动曝光。将所有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KOL+UGC</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内容汇总，进行后续强曝光。</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图所示为雪津啤酒美食项目的宣传海报和视频。</a:t>
            </a:r>
          </a:p>
        </p:txBody>
      </p:sp>
      <p:grpSp>
        <p:nvGrpSpPr>
          <p:cNvPr id="4" name="组合 3">
            <a:extLst>
              <a:ext uri="{FF2B5EF4-FFF2-40B4-BE49-F238E27FC236}">
                <a16:creationId xmlns:a16="http://schemas.microsoft.com/office/drawing/2014/main" id="{8BA0FF71-27AA-4329-BB79-5E04C204900C}"/>
              </a:ext>
            </a:extLst>
          </p:cNvPr>
          <p:cNvGrpSpPr/>
          <p:nvPr/>
        </p:nvGrpSpPr>
        <p:grpSpPr>
          <a:xfrm>
            <a:off x="5956624" y="3206864"/>
            <a:ext cx="5703702" cy="2858176"/>
            <a:chOff x="6385056" y="3741095"/>
            <a:chExt cx="4200734" cy="2105025"/>
          </a:xfrm>
        </p:grpSpPr>
        <p:pic>
          <p:nvPicPr>
            <p:cNvPr id="21506" name="图片 1">
              <a:extLst>
                <a:ext uri="{FF2B5EF4-FFF2-40B4-BE49-F238E27FC236}">
                  <a16:creationId xmlns:a16="http://schemas.microsoft.com/office/drawing/2014/main" id="{A0ED317A-CDBD-40B3-9D69-D92FDC840B4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85056" y="3758557"/>
              <a:ext cx="1449388" cy="208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图片 14">
              <a:extLst>
                <a:ext uri="{FF2B5EF4-FFF2-40B4-BE49-F238E27FC236}">
                  <a16:creationId xmlns:a16="http://schemas.microsoft.com/office/drawing/2014/main" id="{78AE9588-BF68-4965-AF89-206C238480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55302" y="3741095"/>
              <a:ext cx="2630488" cy="2105025"/>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532433618"/>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网络人际互动价值的实现</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516243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实现网络人际互动价值的效果</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雪津啤酒美食项目，实现网络人际互动价值的成效</a:t>
            </a:r>
            <a:r>
              <a:rPr lang="en-US" altLang="zh-CN" sz="2000" b="1" dirty="0">
                <a:solidFill>
                  <a:schemeClr val="tx2"/>
                </a:solidFill>
                <a:latin typeface="微软雅黑" panose="020B0503020204020204" pitchFamily="34" charset="-122"/>
                <a:ea typeface="微软雅黑" panose="020B0503020204020204" pitchFamily="34" charset="-122"/>
              </a:rPr>
              <a:t>》</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互动传播项目的传播时间在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2018</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年</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月</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29</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日</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日期间，涉及的传播渠道包括微博和微信等社交平台，最终达到了下述的宣传互动效果。</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微博话题累计阅读量</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亿，累计讨论量</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万</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好吃的福建人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话题阅读量</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亿</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霸屏美食榜前三长达</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小时</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福建人吃的是情怀</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话题阅读量</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亿</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霸屏美食榜前三长达</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小时</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个微博</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KOL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，总阅读数达到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662W+</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spcAft>
                <a:spcPts val="60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总互动量达到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1.2W+</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17</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个微信</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KOL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，总阅读量达到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21W+</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8986805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网络人际互动价值的属性</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0C2A0790-7A72-43C9-A90D-5ECCBC9B3D06}"/>
              </a:ext>
            </a:extLst>
          </p:cNvPr>
          <p:cNvSpPr/>
          <p:nvPr/>
        </p:nvSpPr>
        <p:spPr>
          <a:xfrm>
            <a:off x="550592" y="998390"/>
            <a:ext cx="11141116"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网络人际互动价值的形成</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人们在发展过程中，目标从生存需求到获取享受再到推进发展发生了一系列变化，这些变化就是人的价值追求，这些变化突出了价值追求的需求目的性和发展阶段性等特点，</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图所示为价值追求改变与特点。</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026" name="Picture 2">
            <a:extLst>
              <a:ext uri="{FF2B5EF4-FFF2-40B4-BE49-F238E27FC236}">
                <a16:creationId xmlns:a16="http://schemas.microsoft.com/office/drawing/2014/main" id="{5BFF839D-02B2-4D67-A8A9-8E8C4FD462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0812" y="3429000"/>
            <a:ext cx="5622100" cy="2396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文本框 37">
            <a:extLst>
              <a:ext uri="{FF2B5EF4-FFF2-40B4-BE49-F238E27FC236}">
                <a16:creationId xmlns:a16="http://schemas.microsoft.com/office/drawing/2014/main" id="{28A7909D-2E4F-4D81-8225-FB82833DB9A1}"/>
              </a:ext>
            </a:extLst>
          </p:cNvPr>
          <p:cNvSpPr txBox="1"/>
          <p:nvPr/>
        </p:nvSpPr>
        <p:spPr>
          <a:xfrm>
            <a:off x="6424753" y="2899716"/>
            <a:ext cx="5266955" cy="3269613"/>
          </a:xfrm>
          <a:prstGeom prst="rect">
            <a:avLst/>
          </a:prstGeom>
          <a:noFill/>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社会的演化过程中，形成了一种新型的生存样态，即网络化生存；而网民的网络化生存和交往愿景的实现就是体现某种价值的过程。无论个体网民使用何种网络化生存，都必须以交往互动的方式完成，因此，网民的网络化生存是以互动的方式存在的，并且网民之间的互动具有突出的价值属性。</a:t>
            </a:r>
          </a:p>
        </p:txBody>
      </p:sp>
    </p:spTree>
    <p:extLst>
      <p:ext uri="{BB962C8B-B14F-4D97-AF65-F5344CB8AC3E}">
        <p14:creationId xmlns:p14="http://schemas.microsoft.com/office/powerpoint/2010/main" val="1605224511"/>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网络人际互动价值的异化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0983460" cy="2807948"/>
          </a:xfrm>
          <a:prstGeom prst="rect">
            <a:avLst/>
          </a:prstGeom>
        </p:spPr>
        <p:txBody>
          <a:bodyPr wrap="square">
            <a:spAutoFit/>
          </a:bodyPr>
          <a:lstStyle/>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异化包含脱离、转让、出卖、受异己力量统治和他人支配等意义。而所谓的网络人际互动的价值异化，就是指网民交往实践活动过程中存在的逐渐偏离人际互动价值目标的趋势或状态。实际上，网络人际互动在提升网民主体性的同时，也会因为交往对象、交往工具以及交往内容的限制而降低自身的主体性。因此，网络人际互动价值的异化主要体现在两个方面，包括交往互动价值主体的异化和交往互动价值客体的异化。</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2530" name="Picture 2">
            <a:extLst>
              <a:ext uri="{FF2B5EF4-FFF2-40B4-BE49-F238E27FC236}">
                <a16:creationId xmlns:a16="http://schemas.microsoft.com/office/drawing/2014/main" id="{A8508B03-87F7-4214-A708-290C0FBB8F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1834" y="3731856"/>
            <a:ext cx="9440976" cy="2178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5252243"/>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网络人际互动价值的异化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7E31C10A-B110-4CD0-A8A8-ED3E9B34AF92}"/>
              </a:ext>
            </a:extLst>
          </p:cNvPr>
          <p:cNvSpPr/>
          <p:nvPr/>
        </p:nvSpPr>
        <p:spPr>
          <a:xfrm>
            <a:off x="550592" y="998390"/>
            <a:ext cx="11141116"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主体的异化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网络人际交互价值主体异化的不同状态</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1.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冷淡型</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其存在本意是使双方在平等、自由、尊重的基础上进行交流互动，以便达到共生共在与共享的目的。但是因为互动双方个体存在的差异性，使交往过程出现不溫不火的情形，从而对信息、知识或新闻等内容的态度、意见和建议出现偏差，导致双方的交往频率、交往质量以及交往关系的亲密度等下降，但又没有破裂。这种人际互动关系就是冷淡型的交往状态。</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77209887"/>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网络人际互动价值的异化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7E31C10A-B110-4CD0-A8A8-ED3E9B34AF92}"/>
              </a:ext>
            </a:extLst>
          </p:cNvPr>
          <p:cNvSpPr/>
          <p:nvPr/>
        </p:nvSpPr>
        <p:spPr>
          <a:xfrm>
            <a:off x="550592" y="998390"/>
            <a:ext cx="11141116" cy="331578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主体的异化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网络人际交互价值主体异化的不同状态</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对峙</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型</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在网络人际互动中，互动双方经过短暂的交流，发现双方意见相左或者对某一问题持有差距较大的不同看法，从而在交往中对互动另一方表现出嫌恶和对峙等情绪。这种人际互动关系就是对峙型的交往状态。</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86543997"/>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网络人际互动价值的异化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7E31C10A-B110-4CD0-A8A8-ED3E9B34AF92}"/>
              </a:ext>
            </a:extLst>
          </p:cNvPr>
          <p:cNvSpPr/>
          <p:nvPr/>
        </p:nvSpPr>
        <p:spPr>
          <a:xfrm>
            <a:off x="550592" y="998390"/>
            <a:ext cx="11141116"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主体的异化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网络人际交互价值主体异化的不同状态</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3.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交恶型</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交恶型的异化状态表明交流互动的双方处于一种网络敌对状态。即在网络社会中，互动双方不仅会发生简单的口头之争，而且会采用攻击、谩骂和赌咒的极端形式来表达自身的情绪和心情。</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74010951"/>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网络人际互动价值的异化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7E31C10A-B110-4CD0-A8A8-ED3E9B34AF92}"/>
              </a:ext>
            </a:extLst>
          </p:cNvPr>
          <p:cNvSpPr/>
          <p:nvPr/>
        </p:nvSpPr>
        <p:spPr>
          <a:xfrm>
            <a:off x="550591" y="998390"/>
            <a:ext cx="11242015" cy="293105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主体的异化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网络人际交互价值主体异化的不同状态</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spcBef>
                <a:spcPts val="600"/>
              </a:spcBef>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显而易见，上述的网络人际互动主体异化状态都以不同的方式和表达程度存在于网络社会中。对此，根据主体异化的不同状态将互动主体划分为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种类型，并以此认为他们属于新媒体环境下的异化，</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种类型分别是疏离冷淡的孤独者、抗衡敌对的情绪者和憎恶仇视的单面人。</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3554" name="Picture 2">
            <a:extLst>
              <a:ext uri="{FF2B5EF4-FFF2-40B4-BE49-F238E27FC236}">
                <a16:creationId xmlns:a16="http://schemas.microsoft.com/office/drawing/2014/main" id="{1608CED7-6046-4CB5-BA5C-AF9685939D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3098" y="3905328"/>
            <a:ext cx="8465804" cy="216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1196925"/>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网络人际互动价值的异化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7E31C10A-B110-4CD0-A8A8-ED3E9B34AF92}"/>
              </a:ext>
            </a:extLst>
          </p:cNvPr>
          <p:cNvSpPr/>
          <p:nvPr/>
        </p:nvSpPr>
        <p:spPr>
          <a:xfrm>
            <a:off x="550591" y="998390"/>
            <a:ext cx="11242015" cy="154606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主体的异化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网络人际交互价值主体异化的不同因素</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spcBef>
                <a:spcPts val="600"/>
              </a:spcBef>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9" name="文本框 136">
            <a:extLst>
              <a:ext uri="{FF2B5EF4-FFF2-40B4-BE49-F238E27FC236}">
                <a16:creationId xmlns:a16="http://schemas.microsoft.com/office/drawing/2014/main" id="{44405920-B171-4EC3-A449-3095A2D36F8B}"/>
              </a:ext>
            </a:extLst>
          </p:cNvPr>
          <p:cNvSpPr txBox="1"/>
          <p:nvPr/>
        </p:nvSpPr>
        <p:spPr>
          <a:xfrm>
            <a:off x="1266625" y="5746165"/>
            <a:ext cx="3091315" cy="626646"/>
          </a:xfrm>
          <a:prstGeom prst="rect">
            <a:avLst/>
          </a:prstGeom>
          <a:noFill/>
        </p:spPr>
        <p:txBody>
          <a:bodyPr wrap="square" lIns="0" tIns="0" rIns="0" bIns="0" anchor="ctr" anchorCtr="1">
            <a:noAutofit/>
          </a:bodyPr>
          <a:lstStyle/>
          <a:p>
            <a:pPr algn="just" defTabSz="914377">
              <a:lnSpc>
                <a:spcPct val="120000"/>
              </a:lnSpc>
            </a:pPr>
            <a:r>
              <a:rPr lang="zh-CN" altLang="zh-CN" sz="1200" dirty="0">
                <a:solidFill>
                  <a:schemeClr val="tx1">
                    <a:lumMod val="50000"/>
                    <a:lumOff val="50000"/>
                  </a:schemeClr>
                </a:solidFill>
                <a:ea typeface="Source Han Serif SC" panose="02020400000000000000" pitchFamily="18" charset="-122"/>
              </a:rPr>
              <a:t>互动双方完成高质量的沟通并达成共识，离不开双方对交流信息内容和意义的理解与把握。由于个体网民的人生经验、阅历和知识储备存在着差异，导致实践活动出现非良性交往行为，最终形成交往主体出现异化现象。</a:t>
            </a:r>
            <a:endParaRPr lang="en-US" altLang="zh-CN" sz="12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11" name="矩形 10">
            <a:extLst>
              <a:ext uri="{FF2B5EF4-FFF2-40B4-BE49-F238E27FC236}">
                <a16:creationId xmlns:a16="http://schemas.microsoft.com/office/drawing/2014/main" id="{A3C04BC3-680E-470D-B0E2-A4DB4E5B9DE6}"/>
              </a:ext>
            </a:extLst>
          </p:cNvPr>
          <p:cNvSpPr/>
          <p:nvPr/>
        </p:nvSpPr>
        <p:spPr>
          <a:xfrm>
            <a:off x="1707582" y="5172883"/>
            <a:ext cx="2250835" cy="325410"/>
          </a:xfrm>
          <a:prstGeom prst="rect">
            <a:avLst/>
          </a:prstGeom>
        </p:spPr>
        <p:txBody>
          <a:bodyPr wrap="none" lIns="0" tIns="0" rIns="0" bIns="0" anchor="ctr" anchorCtr="1">
            <a:normAutofit/>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理解偏差</a:t>
            </a:r>
          </a:p>
        </p:txBody>
      </p:sp>
      <p:sp>
        <p:nvSpPr>
          <p:cNvPr id="12" name="文本框 128">
            <a:extLst>
              <a:ext uri="{FF2B5EF4-FFF2-40B4-BE49-F238E27FC236}">
                <a16:creationId xmlns:a16="http://schemas.microsoft.com/office/drawing/2014/main" id="{03E89434-1299-4CED-8ABB-72F4511AEC2D}"/>
              </a:ext>
            </a:extLst>
          </p:cNvPr>
          <p:cNvSpPr txBox="1"/>
          <p:nvPr/>
        </p:nvSpPr>
        <p:spPr>
          <a:xfrm>
            <a:off x="4537247" y="5644844"/>
            <a:ext cx="3654517" cy="626646"/>
          </a:xfrm>
          <a:prstGeom prst="rect">
            <a:avLst/>
          </a:prstGeom>
          <a:noFill/>
        </p:spPr>
        <p:txBody>
          <a:bodyPr wrap="square" lIns="0" tIns="0" rIns="0" bIns="0" anchor="ctr" anchorCtr="1">
            <a:noAutofit/>
          </a:bodyPr>
          <a:lstStyle/>
          <a:p>
            <a:pPr algn="just" defTabSz="914377">
              <a:lnSpc>
                <a:spcPct val="120000"/>
              </a:lnSpc>
            </a:pPr>
            <a:r>
              <a:rPr lang="zh-CN" altLang="zh-CN" sz="1200" dirty="0">
                <a:solidFill>
                  <a:schemeClr val="tx1">
                    <a:lumMod val="50000"/>
                    <a:lumOff val="50000"/>
                  </a:schemeClr>
                </a:solidFill>
                <a:ea typeface="Source Han Serif SC" panose="02020400000000000000" pitchFamily="18" charset="-122"/>
              </a:rPr>
              <a:t>在符号组成的网络社会空间中，主体事实价值让位于交往中介系统的逻辑价值，使网民现实自我的本真性遭到削弱。这表明网络符号的中介系统打破了交互主体之间的价值关系，从而导致交往主体价值出现异化。</a:t>
            </a:r>
            <a:endParaRPr lang="en-US" altLang="zh-CN" sz="12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14" name="矩形 13">
            <a:extLst>
              <a:ext uri="{FF2B5EF4-FFF2-40B4-BE49-F238E27FC236}">
                <a16:creationId xmlns:a16="http://schemas.microsoft.com/office/drawing/2014/main" id="{F94CF8F2-B9AD-4181-B46D-067FD4AE0BE1}"/>
              </a:ext>
            </a:extLst>
          </p:cNvPr>
          <p:cNvSpPr/>
          <p:nvPr/>
        </p:nvSpPr>
        <p:spPr>
          <a:xfrm>
            <a:off x="5193091" y="5186810"/>
            <a:ext cx="2250835" cy="325410"/>
          </a:xfrm>
          <a:prstGeom prst="rect">
            <a:avLst/>
          </a:prstGeom>
        </p:spPr>
        <p:txBody>
          <a:bodyPr wrap="none" lIns="0" tIns="0" rIns="0" bIns="0" anchor="ctr" anchorCtr="1">
            <a:normAutofit/>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中介系统</a:t>
            </a:r>
          </a:p>
        </p:txBody>
      </p:sp>
      <p:sp>
        <p:nvSpPr>
          <p:cNvPr id="15" name="文本框 120">
            <a:extLst>
              <a:ext uri="{FF2B5EF4-FFF2-40B4-BE49-F238E27FC236}">
                <a16:creationId xmlns:a16="http://schemas.microsoft.com/office/drawing/2014/main" id="{2734FCF1-9D3C-4F73-ABBD-747AE1D57F32}"/>
              </a:ext>
            </a:extLst>
          </p:cNvPr>
          <p:cNvSpPr txBox="1"/>
          <p:nvPr/>
        </p:nvSpPr>
        <p:spPr>
          <a:xfrm>
            <a:off x="8314317" y="5744834"/>
            <a:ext cx="3358473" cy="626646"/>
          </a:xfrm>
          <a:prstGeom prst="rect">
            <a:avLst/>
          </a:prstGeom>
          <a:noFill/>
        </p:spPr>
        <p:txBody>
          <a:bodyPr wrap="square" lIns="0" tIns="0" rIns="0" bIns="0" anchor="ctr" anchorCtr="1">
            <a:noAutofit/>
          </a:bodyPr>
          <a:lstStyle/>
          <a:p>
            <a:pPr algn="just" defTabSz="914377">
              <a:lnSpc>
                <a:spcPct val="120000"/>
              </a:lnSpc>
            </a:pPr>
            <a:r>
              <a:rPr lang="zh-CN" altLang="zh-CN" sz="1200" dirty="0">
                <a:solidFill>
                  <a:schemeClr val="tx1">
                    <a:lumMod val="50000"/>
                    <a:lumOff val="50000"/>
                  </a:schemeClr>
                </a:solidFill>
                <a:ea typeface="Source Han Serif SC" panose="02020400000000000000" pitchFamily="18" charset="-122"/>
              </a:rPr>
              <a:t>自我内在包括网民的原有认知图式、价值取向、日常生活中的惯常思维与观念等因素。在个体网民利益诉求的驱动下，以及猎奇心理、恶俗心理和看客心理的影响下，网民的自我内在出现异化，最终导致交往主体价值也呈现异化。</a:t>
            </a:r>
            <a:endParaRPr lang="en-US" altLang="zh-CN" sz="12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grpSp>
        <p:nvGrpSpPr>
          <p:cNvPr id="18" name="组合 17">
            <a:extLst>
              <a:ext uri="{FF2B5EF4-FFF2-40B4-BE49-F238E27FC236}">
                <a16:creationId xmlns:a16="http://schemas.microsoft.com/office/drawing/2014/main" id="{98FDD645-A4AF-4BDB-B497-5731B8103092}"/>
              </a:ext>
            </a:extLst>
          </p:cNvPr>
          <p:cNvGrpSpPr/>
          <p:nvPr/>
        </p:nvGrpSpPr>
        <p:grpSpPr>
          <a:xfrm>
            <a:off x="2054346" y="2122728"/>
            <a:ext cx="8908554" cy="3397649"/>
            <a:chOff x="2178467" y="2122728"/>
            <a:chExt cx="8908554" cy="3397649"/>
          </a:xfrm>
        </p:grpSpPr>
        <p:grpSp>
          <p:nvGrpSpPr>
            <p:cNvPr id="40" name="组合 39">
              <a:extLst>
                <a:ext uri="{FF2B5EF4-FFF2-40B4-BE49-F238E27FC236}">
                  <a16:creationId xmlns:a16="http://schemas.microsoft.com/office/drawing/2014/main" id="{11B221FE-BFB9-4879-9791-1039286D8B0C}"/>
                </a:ext>
              </a:extLst>
            </p:cNvPr>
            <p:cNvGrpSpPr/>
            <p:nvPr/>
          </p:nvGrpSpPr>
          <p:grpSpPr>
            <a:xfrm>
              <a:off x="2178467" y="2247858"/>
              <a:ext cx="1082040" cy="2826489"/>
              <a:chOff x="2161311" y="1339913"/>
              <a:chExt cx="1082040" cy="2826488"/>
            </a:xfrm>
          </p:grpSpPr>
          <p:sp>
            <p:nvSpPr>
              <p:cNvPr id="41" name="梯形 40">
                <a:extLst>
                  <a:ext uri="{FF2B5EF4-FFF2-40B4-BE49-F238E27FC236}">
                    <a16:creationId xmlns:a16="http://schemas.microsoft.com/office/drawing/2014/main" id="{259FE532-31D4-4BD1-9D23-BD7165562F96}"/>
                  </a:ext>
                </a:extLst>
              </p:cNvPr>
              <p:cNvSpPr/>
              <p:nvPr/>
            </p:nvSpPr>
            <p:spPr>
              <a:xfrm flipV="1">
                <a:off x="237767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2" name="椭圆 41">
                <a:extLst>
                  <a:ext uri="{FF2B5EF4-FFF2-40B4-BE49-F238E27FC236}">
                    <a16:creationId xmlns:a16="http://schemas.microsoft.com/office/drawing/2014/main" id="{44EFD2F2-B330-4111-9228-B8C921426463}"/>
                  </a:ext>
                </a:extLst>
              </p:cNvPr>
              <p:cNvSpPr/>
              <p:nvPr/>
            </p:nvSpPr>
            <p:spPr>
              <a:xfrm>
                <a:off x="2161311" y="3084361"/>
                <a:ext cx="1082040" cy="1082040"/>
              </a:xfrm>
              <a:prstGeom prst="ellipse">
                <a:avLst/>
              </a:prstGeom>
              <a:solidFill>
                <a:schemeClr val="accent1"/>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3" name="任意多边形 141">
                <a:extLst>
                  <a:ext uri="{FF2B5EF4-FFF2-40B4-BE49-F238E27FC236}">
                    <a16:creationId xmlns:a16="http://schemas.microsoft.com/office/drawing/2014/main" id="{2346E161-411A-4804-983A-F12E2D0FD598}"/>
                  </a:ext>
                </a:extLst>
              </p:cNvPr>
              <p:cNvSpPr/>
              <p:nvPr/>
            </p:nvSpPr>
            <p:spPr>
              <a:xfrm>
                <a:off x="224513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4" name="任意多边形 142">
                <a:extLst>
                  <a:ext uri="{FF2B5EF4-FFF2-40B4-BE49-F238E27FC236}">
                    <a16:creationId xmlns:a16="http://schemas.microsoft.com/office/drawing/2014/main" id="{D31ACD4F-84E2-4FF9-8DC1-F56DE38B6EC1}"/>
                  </a:ext>
                </a:extLst>
              </p:cNvPr>
              <p:cNvSpPr/>
              <p:nvPr/>
            </p:nvSpPr>
            <p:spPr>
              <a:xfrm>
                <a:off x="242134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5" name="任意多边形 143">
                <a:extLst>
                  <a:ext uri="{FF2B5EF4-FFF2-40B4-BE49-F238E27FC236}">
                    <a16:creationId xmlns:a16="http://schemas.microsoft.com/office/drawing/2014/main" id="{D6E7BD26-E67E-41C5-9BB1-0108206AE6C5}"/>
                  </a:ext>
                </a:extLst>
              </p:cNvPr>
              <p:cNvSpPr>
                <a:spLocks/>
              </p:cNvSpPr>
              <p:nvPr/>
            </p:nvSpPr>
            <p:spPr bwMode="auto">
              <a:xfrm>
                <a:off x="2450586" y="3279562"/>
                <a:ext cx="551402" cy="691637"/>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nvGrpSpPr>
            <p:cNvPr id="32" name="组合 31">
              <a:extLst>
                <a:ext uri="{FF2B5EF4-FFF2-40B4-BE49-F238E27FC236}">
                  <a16:creationId xmlns:a16="http://schemas.microsoft.com/office/drawing/2014/main" id="{D3826CEF-07B1-43EA-AB02-A6C001CF5E8C}"/>
                </a:ext>
              </a:extLst>
            </p:cNvPr>
            <p:cNvGrpSpPr/>
            <p:nvPr/>
          </p:nvGrpSpPr>
          <p:grpSpPr>
            <a:xfrm>
              <a:off x="5689203" y="2247858"/>
              <a:ext cx="1082041" cy="2826489"/>
              <a:chOff x="5554981" y="1339913"/>
              <a:chExt cx="1082040" cy="2826488"/>
            </a:xfrm>
          </p:grpSpPr>
          <p:sp>
            <p:nvSpPr>
              <p:cNvPr id="33" name="梯形 32">
                <a:extLst>
                  <a:ext uri="{FF2B5EF4-FFF2-40B4-BE49-F238E27FC236}">
                    <a16:creationId xmlns:a16="http://schemas.microsoft.com/office/drawing/2014/main" id="{88BA22D3-67C8-4B71-A175-868FEE23CAC7}"/>
                  </a:ext>
                </a:extLst>
              </p:cNvPr>
              <p:cNvSpPr/>
              <p:nvPr/>
            </p:nvSpPr>
            <p:spPr>
              <a:xfrm flipV="1">
                <a:off x="577134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4" name="椭圆 33">
                <a:extLst>
                  <a:ext uri="{FF2B5EF4-FFF2-40B4-BE49-F238E27FC236}">
                    <a16:creationId xmlns:a16="http://schemas.microsoft.com/office/drawing/2014/main" id="{50EA0BDA-65B8-4F08-95BE-BFE7DAA74144}"/>
                  </a:ext>
                </a:extLst>
              </p:cNvPr>
              <p:cNvSpPr/>
              <p:nvPr/>
            </p:nvSpPr>
            <p:spPr>
              <a:xfrm>
                <a:off x="5554981" y="3084361"/>
                <a:ext cx="1082040" cy="1082040"/>
              </a:xfrm>
              <a:prstGeom prst="ellipse">
                <a:avLst/>
              </a:prstGeom>
              <a:solidFill>
                <a:schemeClr val="accent2"/>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5" name="任意多边形 133">
                <a:extLst>
                  <a:ext uri="{FF2B5EF4-FFF2-40B4-BE49-F238E27FC236}">
                    <a16:creationId xmlns:a16="http://schemas.microsoft.com/office/drawing/2014/main" id="{9F487838-480A-4987-A457-FEF28F4C496E}"/>
                  </a:ext>
                </a:extLst>
              </p:cNvPr>
              <p:cNvSpPr/>
              <p:nvPr/>
            </p:nvSpPr>
            <p:spPr>
              <a:xfrm>
                <a:off x="563880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6" name="任意多边形 134">
                <a:extLst>
                  <a:ext uri="{FF2B5EF4-FFF2-40B4-BE49-F238E27FC236}">
                    <a16:creationId xmlns:a16="http://schemas.microsoft.com/office/drawing/2014/main" id="{B12B0976-B265-4B38-A2C8-FC8D926FD37C}"/>
                  </a:ext>
                </a:extLst>
              </p:cNvPr>
              <p:cNvSpPr/>
              <p:nvPr/>
            </p:nvSpPr>
            <p:spPr>
              <a:xfrm>
                <a:off x="581501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7" name="任意多边形 135">
                <a:extLst>
                  <a:ext uri="{FF2B5EF4-FFF2-40B4-BE49-F238E27FC236}">
                    <a16:creationId xmlns:a16="http://schemas.microsoft.com/office/drawing/2014/main" id="{C4C19F8F-0DB8-43D2-B985-EE02B717EB51}"/>
                  </a:ext>
                </a:extLst>
              </p:cNvPr>
              <p:cNvSpPr>
                <a:spLocks noChangeAspect="1"/>
              </p:cNvSpPr>
              <p:nvPr/>
            </p:nvSpPr>
            <p:spPr bwMode="auto">
              <a:xfrm>
                <a:off x="5752799" y="3326462"/>
                <a:ext cx="686402" cy="58005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nvGrpSpPr>
            <p:cNvPr id="21" name="千图PPT彼岸天：ID 8661124库_组合 5">
              <a:extLst>
                <a:ext uri="{FF2B5EF4-FFF2-40B4-BE49-F238E27FC236}">
                  <a16:creationId xmlns:a16="http://schemas.microsoft.com/office/drawing/2014/main" id="{088AA4DB-3BF7-49FD-B7BF-28BD0E9F3293}"/>
                </a:ext>
              </a:extLst>
            </p:cNvPr>
            <p:cNvGrpSpPr/>
            <p:nvPr>
              <p:custDataLst>
                <p:tags r:id="rId1"/>
              </p:custDataLst>
            </p:nvPr>
          </p:nvGrpSpPr>
          <p:grpSpPr>
            <a:xfrm>
              <a:off x="8836186" y="2122728"/>
              <a:ext cx="2250835" cy="3397649"/>
              <a:chOff x="8572359" y="1339913"/>
              <a:chExt cx="2250834" cy="3397648"/>
            </a:xfrm>
          </p:grpSpPr>
          <p:sp>
            <p:nvSpPr>
              <p:cNvPr id="23" name="矩形 22">
                <a:extLst>
                  <a:ext uri="{FF2B5EF4-FFF2-40B4-BE49-F238E27FC236}">
                    <a16:creationId xmlns:a16="http://schemas.microsoft.com/office/drawing/2014/main" id="{6F945843-571E-495F-B909-822AE380783D}"/>
                  </a:ext>
                </a:extLst>
              </p:cNvPr>
              <p:cNvSpPr/>
              <p:nvPr/>
            </p:nvSpPr>
            <p:spPr>
              <a:xfrm>
                <a:off x="8572359" y="4412151"/>
                <a:ext cx="2250834" cy="325410"/>
              </a:xfrm>
              <a:prstGeom prst="rect">
                <a:avLst/>
              </a:prstGeom>
            </p:spPr>
            <p:txBody>
              <a:bodyPr wrap="none" lIns="0" tIns="0" rIns="0" bIns="0" anchor="ctr" anchorCtr="1">
                <a:normAutofit/>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自我内在</a:t>
                </a:r>
              </a:p>
            </p:txBody>
          </p:sp>
          <p:grpSp>
            <p:nvGrpSpPr>
              <p:cNvPr id="24" name="组合 23">
                <a:extLst>
                  <a:ext uri="{FF2B5EF4-FFF2-40B4-BE49-F238E27FC236}">
                    <a16:creationId xmlns:a16="http://schemas.microsoft.com/office/drawing/2014/main" id="{A4F04DD0-2FB2-4FAB-8759-F4975743B028}"/>
                  </a:ext>
                </a:extLst>
              </p:cNvPr>
              <p:cNvGrpSpPr/>
              <p:nvPr/>
            </p:nvGrpSpPr>
            <p:grpSpPr>
              <a:xfrm>
                <a:off x="8948651" y="1339913"/>
                <a:ext cx="1082040" cy="2826488"/>
                <a:chOff x="8948650" y="1339913"/>
                <a:chExt cx="1082040" cy="2826488"/>
              </a:xfrm>
            </p:grpSpPr>
            <p:sp>
              <p:nvSpPr>
                <p:cNvPr id="25" name="梯形 24">
                  <a:extLst>
                    <a:ext uri="{FF2B5EF4-FFF2-40B4-BE49-F238E27FC236}">
                      <a16:creationId xmlns:a16="http://schemas.microsoft.com/office/drawing/2014/main" id="{CABC2C1A-F2C1-4D00-B186-8A2C5DBE71E9}"/>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6" name="椭圆 25">
                  <a:extLst>
                    <a:ext uri="{FF2B5EF4-FFF2-40B4-BE49-F238E27FC236}">
                      <a16:creationId xmlns:a16="http://schemas.microsoft.com/office/drawing/2014/main" id="{0B91973D-0DB2-4448-87C1-42127451A977}"/>
                    </a:ext>
                  </a:extLst>
                </p:cNvPr>
                <p:cNvSpPr/>
                <p:nvPr/>
              </p:nvSpPr>
              <p:spPr>
                <a:xfrm>
                  <a:off x="8948650" y="3084361"/>
                  <a:ext cx="1082040" cy="1082040"/>
                </a:xfrm>
                <a:prstGeom prst="ellipse">
                  <a:avLst/>
                </a:prstGeom>
                <a:solidFill>
                  <a:schemeClr val="accent4"/>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7" name="任意多边形 125">
                  <a:extLst>
                    <a:ext uri="{FF2B5EF4-FFF2-40B4-BE49-F238E27FC236}">
                      <a16:creationId xmlns:a16="http://schemas.microsoft.com/office/drawing/2014/main" id="{3C23616D-BA1D-4E93-9FEB-F7BDA0442F30}"/>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8" name="任意多边形 126">
                  <a:extLst>
                    <a:ext uri="{FF2B5EF4-FFF2-40B4-BE49-F238E27FC236}">
                      <a16:creationId xmlns:a16="http://schemas.microsoft.com/office/drawing/2014/main" id="{83DC2317-7240-4627-998A-6DC7BC7B9A34}"/>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9" name="任意多边形 127">
                  <a:extLst>
                    <a:ext uri="{FF2B5EF4-FFF2-40B4-BE49-F238E27FC236}">
                      <a16:creationId xmlns:a16="http://schemas.microsoft.com/office/drawing/2014/main" id="{8393C4FB-995A-4484-B6C8-68EAC8E4787F}"/>
                    </a:ext>
                  </a:extLst>
                </p:cNvPr>
                <p:cNvSpPr>
                  <a:spLocks/>
                </p:cNvSpPr>
                <p:nvPr/>
              </p:nvSpPr>
              <p:spPr bwMode="auto">
                <a:xfrm>
                  <a:off x="9266972" y="3288577"/>
                  <a:ext cx="492495" cy="673606"/>
                </a:xfrm>
                <a:custGeom>
                  <a:avLst/>
                  <a:gdLst>
                    <a:gd name="connsiteX0" fmla="*/ 103981 w 246063"/>
                    <a:gd name="connsiteY0" fmla="*/ 280987 h 336550"/>
                    <a:gd name="connsiteX1" fmla="*/ 84137 w 246063"/>
                    <a:gd name="connsiteY1" fmla="*/ 301625 h 336550"/>
                    <a:gd name="connsiteX2" fmla="*/ 103981 w 246063"/>
                    <a:gd name="connsiteY2" fmla="*/ 322263 h 336550"/>
                    <a:gd name="connsiteX3" fmla="*/ 123825 w 246063"/>
                    <a:gd name="connsiteY3" fmla="*/ 301625 h 336550"/>
                    <a:gd name="connsiteX4" fmla="*/ 103981 w 246063"/>
                    <a:gd name="connsiteY4" fmla="*/ 280987 h 336550"/>
                    <a:gd name="connsiteX5" fmla="*/ 168411 w 246063"/>
                    <a:gd name="connsiteY5" fmla="*/ 107950 h 336550"/>
                    <a:gd name="connsiteX6" fmla="*/ 163150 w 246063"/>
                    <a:gd name="connsiteY6" fmla="*/ 113163 h 336550"/>
                    <a:gd name="connsiteX7" fmla="*/ 163150 w 246063"/>
                    <a:gd name="connsiteY7" fmla="*/ 118376 h 336550"/>
                    <a:gd name="connsiteX8" fmla="*/ 147365 w 246063"/>
                    <a:gd name="connsiteY8" fmla="*/ 136620 h 336550"/>
                    <a:gd name="connsiteX9" fmla="*/ 167096 w 246063"/>
                    <a:gd name="connsiteY9" fmla="*/ 157471 h 336550"/>
                    <a:gd name="connsiteX10" fmla="*/ 176304 w 246063"/>
                    <a:gd name="connsiteY10" fmla="*/ 165290 h 336550"/>
                    <a:gd name="connsiteX11" fmla="*/ 167096 w 246063"/>
                    <a:gd name="connsiteY11" fmla="*/ 171806 h 336550"/>
                    <a:gd name="connsiteX12" fmla="*/ 155258 w 246063"/>
                    <a:gd name="connsiteY12" fmla="*/ 167896 h 336550"/>
                    <a:gd name="connsiteX13" fmla="*/ 153942 w 246063"/>
                    <a:gd name="connsiteY13" fmla="*/ 167896 h 336550"/>
                    <a:gd name="connsiteX14" fmla="*/ 148681 w 246063"/>
                    <a:gd name="connsiteY14" fmla="*/ 170503 h 336550"/>
                    <a:gd name="connsiteX15" fmla="*/ 147365 w 246063"/>
                    <a:gd name="connsiteY15" fmla="*/ 175716 h 336550"/>
                    <a:gd name="connsiteX16" fmla="*/ 149996 w 246063"/>
                    <a:gd name="connsiteY16" fmla="*/ 180928 h 336550"/>
                    <a:gd name="connsiteX17" fmla="*/ 161834 w 246063"/>
                    <a:gd name="connsiteY17" fmla="*/ 184838 h 336550"/>
                    <a:gd name="connsiteX18" fmla="*/ 161834 w 246063"/>
                    <a:gd name="connsiteY18" fmla="*/ 190051 h 336550"/>
                    <a:gd name="connsiteX19" fmla="*/ 167096 w 246063"/>
                    <a:gd name="connsiteY19" fmla="*/ 195263 h 336550"/>
                    <a:gd name="connsiteX20" fmla="*/ 171042 w 246063"/>
                    <a:gd name="connsiteY20" fmla="*/ 195263 h 336550"/>
                    <a:gd name="connsiteX21" fmla="*/ 176304 w 246063"/>
                    <a:gd name="connsiteY21" fmla="*/ 190051 h 336550"/>
                    <a:gd name="connsiteX22" fmla="*/ 176304 w 246063"/>
                    <a:gd name="connsiteY22" fmla="*/ 183535 h 336550"/>
                    <a:gd name="connsiteX23" fmla="*/ 192088 w 246063"/>
                    <a:gd name="connsiteY23" fmla="*/ 165290 h 336550"/>
                    <a:gd name="connsiteX24" fmla="*/ 173673 w 246063"/>
                    <a:gd name="connsiteY24" fmla="*/ 143136 h 336550"/>
                    <a:gd name="connsiteX25" fmla="*/ 163150 w 246063"/>
                    <a:gd name="connsiteY25" fmla="*/ 135317 h 336550"/>
                    <a:gd name="connsiteX26" fmla="*/ 171042 w 246063"/>
                    <a:gd name="connsiteY26" fmla="*/ 131407 h 336550"/>
                    <a:gd name="connsiteX27" fmla="*/ 180250 w 246063"/>
                    <a:gd name="connsiteY27" fmla="*/ 132711 h 336550"/>
                    <a:gd name="connsiteX28" fmla="*/ 182880 w 246063"/>
                    <a:gd name="connsiteY28" fmla="*/ 134014 h 336550"/>
                    <a:gd name="connsiteX29" fmla="*/ 188142 w 246063"/>
                    <a:gd name="connsiteY29" fmla="*/ 130104 h 336550"/>
                    <a:gd name="connsiteX30" fmla="*/ 189457 w 246063"/>
                    <a:gd name="connsiteY30" fmla="*/ 126195 h 336550"/>
                    <a:gd name="connsiteX31" fmla="*/ 186827 w 246063"/>
                    <a:gd name="connsiteY31" fmla="*/ 120982 h 336550"/>
                    <a:gd name="connsiteX32" fmla="*/ 176304 w 246063"/>
                    <a:gd name="connsiteY32" fmla="*/ 118376 h 336550"/>
                    <a:gd name="connsiteX33" fmla="*/ 176304 w 246063"/>
                    <a:gd name="connsiteY33" fmla="*/ 113163 h 336550"/>
                    <a:gd name="connsiteX34" fmla="*/ 171042 w 246063"/>
                    <a:gd name="connsiteY34" fmla="*/ 107950 h 336550"/>
                    <a:gd name="connsiteX35" fmla="*/ 168411 w 246063"/>
                    <a:gd name="connsiteY35" fmla="*/ 107950 h 336550"/>
                    <a:gd name="connsiteX36" fmla="*/ 37772 w 246063"/>
                    <a:gd name="connsiteY36" fmla="*/ 42862 h 336550"/>
                    <a:gd name="connsiteX37" fmla="*/ 28575 w 246063"/>
                    <a:gd name="connsiteY37" fmla="*/ 52090 h 336550"/>
                    <a:gd name="connsiteX38" fmla="*/ 28575 w 246063"/>
                    <a:gd name="connsiteY38" fmla="*/ 259059 h 336550"/>
                    <a:gd name="connsiteX39" fmla="*/ 37772 w 246063"/>
                    <a:gd name="connsiteY39" fmla="*/ 268287 h 336550"/>
                    <a:gd name="connsiteX40" fmla="*/ 171778 w 246063"/>
                    <a:gd name="connsiteY40" fmla="*/ 268287 h 336550"/>
                    <a:gd name="connsiteX41" fmla="*/ 180975 w 246063"/>
                    <a:gd name="connsiteY41" fmla="*/ 259059 h 336550"/>
                    <a:gd name="connsiteX42" fmla="*/ 180975 w 246063"/>
                    <a:gd name="connsiteY42" fmla="*/ 216875 h 336550"/>
                    <a:gd name="connsiteX43" fmla="*/ 156013 w 246063"/>
                    <a:gd name="connsiteY43" fmla="*/ 236649 h 336550"/>
                    <a:gd name="connsiteX44" fmla="*/ 149444 w 246063"/>
                    <a:gd name="connsiteY44" fmla="*/ 239285 h 336550"/>
                    <a:gd name="connsiteX45" fmla="*/ 140247 w 246063"/>
                    <a:gd name="connsiteY45" fmla="*/ 228739 h 336550"/>
                    <a:gd name="connsiteX46" fmla="*/ 140247 w 246063"/>
                    <a:gd name="connsiteY46" fmla="*/ 214238 h 336550"/>
                    <a:gd name="connsiteX47" fmla="*/ 136306 w 246063"/>
                    <a:gd name="connsiteY47" fmla="*/ 208965 h 336550"/>
                    <a:gd name="connsiteX48" fmla="*/ 106089 w 246063"/>
                    <a:gd name="connsiteY48" fmla="*/ 208965 h 336550"/>
                    <a:gd name="connsiteX49" fmla="*/ 91637 w 246063"/>
                    <a:gd name="connsiteY49" fmla="*/ 194464 h 336550"/>
                    <a:gd name="connsiteX50" fmla="*/ 91637 w 246063"/>
                    <a:gd name="connsiteY50" fmla="*/ 108776 h 336550"/>
                    <a:gd name="connsiteX51" fmla="*/ 106089 w 246063"/>
                    <a:gd name="connsiteY51" fmla="*/ 94274 h 336550"/>
                    <a:gd name="connsiteX52" fmla="*/ 180975 w 246063"/>
                    <a:gd name="connsiteY52" fmla="*/ 94274 h 336550"/>
                    <a:gd name="connsiteX53" fmla="*/ 180975 w 246063"/>
                    <a:gd name="connsiteY53" fmla="*/ 52090 h 336550"/>
                    <a:gd name="connsiteX54" fmla="*/ 171778 w 246063"/>
                    <a:gd name="connsiteY54" fmla="*/ 42862 h 336550"/>
                    <a:gd name="connsiteX55" fmla="*/ 37772 w 246063"/>
                    <a:gd name="connsiteY55" fmla="*/ 42862 h 336550"/>
                    <a:gd name="connsiteX56" fmla="*/ 18521 w 246063"/>
                    <a:gd name="connsiteY56" fmla="*/ 0 h 336550"/>
                    <a:gd name="connsiteX57" fmla="*/ 189178 w 246063"/>
                    <a:gd name="connsiteY57" fmla="*/ 0 h 336550"/>
                    <a:gd name="connsiteX58" fmla="*/ 209021 w 246063"/>
                    <a:gd name="connsiteY58" fmla="*/ 19719 h 336550"/>
                    <a:gd name="connsiteX59" fmla="*/ 209021 w 246063"/>
                    <a:gd name="connsiteY59" fmla="*/ 94654 h 336550"/>
                    <a:gd name="connsiteX60" fmla="*/ 232834 w 246063"/>
                    <a:gd name="connsiteY60" fmla="*/ 94654 h 336550"/>
                    <a:gd name="connsiteX61" fmla="*/ 246063 w 246063"/>
                    <a:gd name="connsiteY61" fmla="*/ 109116 h 336550"/>
                    <a:gd name="connsiteX62" fmla="*/ 246063 w 246063"/>
                    <a:gd name="connsiteY62" fmla="*/ 194568 h 336550"/>
                    <a:gd name="connsiteX63" fmla="*/ 232834 w 246063"/>
                    <a:gd name="connsiteY63" fmla="*/ 209029 h 336550"/>
                    <a:gd name="connsiteX64" fmla="*/ 209021 w 246063"/>
                    <a:gd name="connsiteY64" fmla="*/ 209029 h 336550"/>
                    <a:gd name="connsiteX65" fmla="*/ 209021 w 246063"/>
                    <a:gd name="connsiteY65" fmla="*/ 316831 h 336550"/>
                    <a:gd name="connsiteX66" fmla="*/ 189178 w 246063"/>
                    <a:gd name="connsiteY66" fmla="*/ 336550 h 336550"/>
                    <a:gd name="connsiteX67" fmla="*/ 18521 w 246063"/>
                    <a:gd name="connsiteY67" fmla="*/ 336550 h 336550"/>
                    <a:gd name="connsiteX68" fmla="*/ 0 w 246063"/>
                    <a:gd name="connsiteY68" fmla="*/ 316831 h 336550"/>
                    <a:gd name="connsiteX69" fmla="*/ 0 w 246063"/>
                    <a:gd name="connsiteY69" fmla="*/ 19719 h 336550"/>
                    <a:gd name="connsiteX70" fmla="*/ 18521 w 246063"/>
                    <a:gd name="connsiteY7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46063" h="336550">
                      <a:moveTo>
                        <a:pt x="103981" y="280987"/>
                      </a:moveTo>
                      <a:cubicBezTo>
                        <a:pt x="93021" y="280987"/>
                        <a:pt x="84137" y="290227"/>
                        <a:pt x="84137" y="301625"/>
                      </a:cubicBezTo>
                      <a:cubicBezTo>
                        <a:pt x="84137" y="313023"/>
                        <a:pt x="93021" y="322263"/>
                        <a:pt x="103981" y="322263"/>
                      </a:cubicBezTo>
                      <a:cubicBezTo>
                        <a:pt x="114941" y="322263"/>
                        <a:pt x="123825" y="313023"/>
                        <a:pt x="123825" y="301625"/>
                      </a:cubicBezTo>
                      <a:cubicBezTo>
                        <a:pt x="123825" y="290227"/>
                        <a:pt x="114941" y="280987"/>
                        <a:pt x="103981" y="280987"/>
                      </a:cubicBezTo>
                      <a:close/>
                      <a:moveTo>
                        <a:pt x="168411" y="107950"/>
                      </a:moveTo>
                      <a:cubicBezTo>
                        <a:pt x="165781" y="107950"/>
                        <a:pt x="163150" y="110557"/>
                        <a:pt x="163150" y="113163"/>
                      </a:cubicBezTo>
                      <a:cubicBezTo>
                        <a:pt x="163150" y="113163"/>
                        <a:pt x="163150" y="113163"/>
                        <a:pt x="163150" y="118376"/>
                      </a:cubicBezTo>
                      <a:cubicBezTo>
                        <a:pt x="153942" y="120982"/>
                        <a:pt x="147365" y="127498"/>
                        <a:pt x="147365" y="136620"/>
                      </a:cubicBezTo>
                      <a:cubicBezTo>
                        <a:pt x="147365" y="148349"/>
                        <a:pt x="157888" y="153562"/>
                        <a:pt x="167096" y="157471"/>
                      </a:cubicBezTo>
                      <a:cubicBezTo>
                        <a:pt x="174988" y="160077"/>
                        <a:pt x="176304" y="162684"/>
                        <a:pt x="176304" y="165290"/>
                      </a:cubicBezTo>
                      <a:cubicBezTo>
                        <a:pt x="176304" y="169200"/>
                        <a:pt x="172357" y="171806"/>
                        <a:pt x="167096" y="171806"/>
                      </a:cubicBezTo>
                      <a:cubicBezTo>
                        <a:pt x="163150" y="171806"/>
                        <a:pt x="156573" y="167896"/>
                        <a:pt x="155258" y="167896"/>
                      </a:cubicBezTo>
                      <a:cubicBezTo>
                        <a:pt x="155258" y="167896"/>
                        <a:pt x="153942" y="167896"/>
                        <a:pt x="153942" y="167896"/>
                      </a:cubicBezTo>
                      <a:cubicBezTo>
                        <a:pt x="151312" y="167896"/>
                        <a:pt x="149996" y="169200"/>
                        <a:pt x="148681" y="170503"/>
                      </a:cubicBezTo>
                      <a:cubicBezTo>
                        <a:pt x="148681" y="170503"/>
                        <a:pt x="148681" y="170503"/>
                        <a:pt x="147365" y="175716"/>
                      </a:cubicBezTo>
                      <a:cubicBezTo>
                        <a:pt x="146050" y="177019"/>
                        <a:pt x="147365" y="179625"/>
                        <a:pt x="149996" y="180928"/>
                      </a:cubicBezTo>
                      <a:cubicBezTo>
                        <a:pt x="153942" y="182231"/>
                        <a:pt x="159204" y="183535"/>
                        <a:pt x="161834" y="184838"/>
                      </a:cubicBezTo>
                      <a:cubicBezTo>
                        <a:pt x="161834" y="184838"/>
                        <a:pt x="161834" y="184838"/>
                        <a:pt x="161834" y="190051"/>
                      </a:cubicBezTo>
                      <a:cubicBezTo>
                        <a:pt x="161834" y="192657"/>
                        <a:pt x="164465" y="195263"/>
                        <a:pt x="167096" y="195263"/>
                      </a:cubicBezTo>
                      <a:cubicBezTo>
                        <a:pt x="167096" y="195263"/>
                        <a:pt x="167096" y="195263"/>
                        <a:pt x="171042" y="195263"/>
                      </a:cubicBezTo>
                      <a:cubicBezTo>
                        <a:pt x="173673" y="195263"/>
                        <a:pt x="176304" y="192657"/>
                        <a:pt x="176304" y="190051"/>
                      </a:cubicBezTo>
                      <a:cubicBezTo>
                        <a:pt x="176304" y="190051"/>
                        <a:pt x="176304" y="190051"/>
                        <a:pt x="176304" y="183535"/>
                      </a:cubicBezTo>
                      <a:cubicBezTo>
                        <a:pt x="185511" y="180928"/>
                        <a:pt x="192088" y="174412"/>
                        <a:pt x="192088" y="165290"/>
                      </a:cubicBezTo>
                      <a:cubicBezTo>
                        <a:pt x="192088" y="154865"/>
                        <a:pt x="186827" y="148349"/>
                        <a:pt x="173673" y="143136"/>
                      </a:cubicBezTo>
                      <a:cubicBezTo>
                        <a:pt x="164465" y="140530"/>
                        <a:pt x="163150" y="137923"/>
                        <a:pt x="163150" y="135317"/>
                      </a:cubicBezTo>
                      <a:cubicBezTo>
                        <a:pt x="163150" y="132711"/>
                        <a:pt x="165781" y="131407"/>
                        <a:pt x="171042" y="131407"/>
                      </a:cubicBezTo>
                      <a:cubicBezTo>
                        <a:pt x="176304" y="131407"/>
                        <a:pt x="180250" y="132711"/>
                        <a:pt x="180250" y="132711"/>
                      </a:cubicBezTo>
                      <a:cubicBezTo>
                        <a:pt x="181565" y="132711"/>
                        <a:pt x="181565" y="134014"/>
                        <a:pt x="182880" y="134014"/>
                      </a:cubicBezTo>
                      <a:cubicBezTo>
                        <a:pt x="185511" y="134014"/>
                        <a:pt x="186827" y="132711"/>
                        <a:pt x="188142" y="130104"/>
                      </a:cubicBezTo>
                      <a:cubicBezTo>
                        <a:pt x="188142" y="130104"/>
                        <a:pt x="188142" y="130104"/>
                        <a:pt x="189457" y="126195"/>
                      </a:cubicBezTo>
                      <a:cubicBezTo>
                        <a:pt x="190773" y="123588"/>
                        <a:pt x="188142" y="120982"/>
                        <a:pt x="186827" y="120982"/>
                      </a:cubicBezTo>
                      <a:cubicBezTo>
                        <a:pt x="184196" y="119679"/>
                        <a:pt x="178934" y="118376"/>
                        <a:pt x="176304" y="118376"/>
                      </a:cubicBezTo>
                      <a:cubicBezTo>
                        <a:pt x="176304" y="118376"/>
                        <a:pt x="176304" y="118376"/>
                        <a:pt x="176304" y="113163"/>
                      </a:cubicBezTo>
                      <a:cubicBezTo>
                        <a:pt x="176304" y="110557"/>
                        <a:pt x="173673" y="107950"/>
                        <a:pt x="171042" y="107950"/>
                      </a:cubicBezTo>
                      <a:cubicBezTo>
                        <a:pt x="171042" y="107950"/>
                        <a:pt x="171042" y="107950"/>
                        <a:pt x="168411" y="107950"/>
                      </a:cubicBezTo>
                      <a:close/>
                      <a:moveTo>
                        <a:pt x="37772" y="42862"/>
                      </a:moveTo>
                      <a:cubicBezTo>
                        <a:pt x="32516" y="42862"/>
                        <a:pt x="28575" y="46817"/>
                        <a:pt x="28575" y="52090"/>
                      </a:cubicBezTo>
                      <a:cubicBezTo>
                        <a:pt x="28575" y="52090"/>
                        <a:pt x="28575" y="52090"/>
                        <a:pt x="28575" y="259059"/>
                      </a:cubicBezTo>
                      <a:cubicBezTo>
                        <a:pt x="28575" y="264332"/>
                        <a:pt x="32516" y="268287"/>
                        <a:pt x="37772" y="268287"/>
                      </a:cubicBezTo>
                      <a:cubicBezTo>
                        <a:pt x="37772" y="268287"/>
                        <a:pt x="37772" y="268287"/>
                        <a:pt x="171778" y="268287"/>
                      </a:cubicBezTo>
                      <a:cubicBezTo>
                        <a:pt x="177034" y="268287"/>
                        <a:pt x="180975" y="264332"/>
                        <a:pt x="180975" y="259059"/>
                      </a:cubicBezTo>
                      <a:lnTo>
                        <a:pt x="180975" y="216875"/>
                      </a:lnTo>
                      <a:cubicBezTo>
                        <a:pt x="180975" y="216875"/>
                        <a:pt x="180975" y="216875"/>
                        <a:pt x="156013" y="236649"/>
                      </a:cubicBezTo>
                      <a:cubicBezTo>
                        <a:pt x="153385" y="237967"/>
                        <a:pt x="150758" y="239285"/>
                        <a:pt x="149444" y="239285"/>
                      </a:cubicBezTo>
                      <a:cubicBezTo>
                        <a:pt x="145503" y="239285"/>
                        <a:pt x="140247" y="236649"/>
                        <a:pt x="140247" y="228739"/>
                      </a:cubicBezTo>
                      <a:cubicBezTo>
                        <a:pt x="140247" y="228739"/>
                        <a:pt x="140247" y="228739"/>
                        <a:pt x="140247" y="214238"/>
                      </a:cubicBezTo>
                      <a:cubicBezTo>
                        <a:pt x="140247" y="211601"/>
                        <a:pt x="138934" y="208965"/>
                        <a:pt x="136306" y="208965"/>
                      </a:cubicBezTo>
                      <a:cubicBezTo>
                        <a:pt x="136306" y="208965"/>
                        <a:pt x="136306" y="208965"/>
                        <a:pt x="106089" y="208965"/>
                      </a:cubicBezTo>
                      <a:cubicBezTo>
                        <a:pt x="98206" y="208965"/>
                        <a:pt x="91637" y="202373"/>
                        <a:pt x="91637" y="194464"/>
                      </a:cubicBezTo>
                      <a:cubicBezTo>
                        <a:pt x="91637" y="194464"/>
                        <a:pt x="91637" y="194464"/>
                        <a:pt x="91637" y="108776"/>
                      </a:cubicBezTo>
                      <a:cubicBezTo>
                        <a:pt x="91637" y="100866"/>
                        <a:pt x="98206" y="94274"/>
                        <a:pt x="106089" y="94274"/>
                      </a:cubicBezTo>
                      <a:cubicBezTo>
                        <a:pt x="106089" y="94274"/>
                        <a:pt x="106089" y="94274"/>
                        <a:pt x="180975" y="94274"/>
                      </a:cubicBezTo>
                      <a:cubicBezTo>
                        <a:pt x="180975" y="94274"/>
                        <a:pt x="180975" y="94274"/>
                        <a:pt x="180975" y="52090"/>
                      </a:cubicBezTo>
                      <a:cubicBezTo>
                        <a:pt x="180975" y="46817"/>
                        <a:pt x="177034" y="42862"/>
                        <a:pt x="171778" y="42862"/>
                      </a:cubicBezTo>
                      <a:cubicBezTo>
                        <a:pt x="171778" y="42862"/>
                        <a:pt x="171778" y="42862"/>
                        <a:pt x="37772" y="42862"/>
                      </a:cubicBezTo>
                      <a:close/>
                      <a:moveTo>
                        <a:pt x="18521" y="0"/>
                      </a:moveTo>
                      <a:cubicBezTo>
                        <a:pt x="18521" y="0"/>
                        <a:pt x="18521" y="0"/>
                        <a:pt x="189178" y="0"/>
                      </a:cubicBezTo>
                      <a:cubicBezTo>
                        <a:pt x="199761" y="0"/>
                        <a:pt x="209021" y="9202"/>
                        <a:pt x="209021" y="19719"/>
                      </a:cubicBezTo>
                      <a:cubicBezTo>
                        <a:pt x="209021" y="19719"/>
                        <a:pt x="209021" y="19719"/>
                        <a:pt x="209021" y="94654"/>
                      </a:cubicBezTo>
                      <a:cubicBezTo>
                        <a:pt x="209021" y="94654"/>
                        <a:pt x="209021" y="94654"/>
                        <a:pt x="232834" y="94654"/>
                      </a:cubicBezTo>
                      <a:cubicBezTo>
                        <a:pt x="240771" y="94654"/>
                        <a:pt x="246063" y="101228"/>
                        <a:pt x="246063" y="109116"/>
                      </a:cubicBezTo>
                      <a:cubicBezTo>
                        <a:pt x="246063" y="109116"/>
                        <a:pt x="246063" y="109116"/>
                        <a:pt x="246063" y="194568"/>
                      </a:cubicBezTo>
                      <a:cubicBezTo>
                        <a:pt x="246063" y="202456"/>
                        <a:pt x="240771" y="209029"/>
                        <a:pt x="232834" y="209029"/>
                      </a:cubicBezTo>
                      <a:cubicBezTo>
                        <a:pt x="232834" y="209029"/>
                        <a:pt x="232834" y="209029"/>
                        <a:pt x="209021" y="209029"/>
                      </a:cubicBezTo>
                      <a:cubicBezTo>
                        <a:pt x="209021" y="209029"/>
                        <a:pt x="209021" y="209029"/>
                        <a:pt x="209021" y="316831"/>
                      </a:cubicBezTo>
                      <a:cubicBezTo>
                        <a:pt x="209021" y="327348"/>
                        <a:pt x="199761" y="336550"/>
                        <a:pt x="189178" y="336550"/>
                      </a:cubicBezTo>
                      <a:cubicBezTo>
                        <a:pt x="189178" y="336550"/>
                        <a:pt x="189178" y="336550"/>
                        <a:pt x="18521" y="336550"/>
                      </a:cubicBezTo>
                      <a:cubicBezTo>
                        <a:pt x="7937" y="336550"/>
                        <a:pt x="0" y="327348"/>
                        <a:pt x="0" y="316831"/>
                      </a:cubicBezTo>
                      <a:cubicBezTo>
                        <a:pt x="0" y="316831"/>
                        <a:pt x="0" y="316831"/>
                        <a:pt x="0" y="19719"/>
                      </a:cubicBezTo>
                      <a:cubicBezTo>
                        <a:pt x="0" y="9202"/>
                        <a:pt x="7937" y="0"/>
                        <a:pt x="18521"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spTree>
    <p:extLst>
      <p:ext uri="{BB962C8B-B14F-4D97-AF65-F5344CB8AC3E}">
        <p14:creationId xmlns:p14="http://schemas.microsoft.com/office/powerpoint/2010/main" val="3832296378"/>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网络人际互动价值的异化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7E31C10A-B110-4CD0-A8A8-ED3E9B34AF92}"/>
              </a:ext>
            </a:extLst>
          </p:cNvPr>
          <p:cNvSpPr/>
          <p:nvPr/>
        </p:nvSpPr>
        <p:spPr>
          <a:xfrm>
            <a:off x="550591" y="998390"/>
            <a:ext cx="11242015"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客体的异化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网络人际互动价值客体异化表现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在实际的网络人际互动过程中，网络互动价值表达方式与信息内容在一定的条件下呈现出反制主体需求的情形，这种情形无疑就是互动价值客体异化的表现。客体异化的表现有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个，分别是互动信息的碎片化、互动方式的拼盘化以及互动手段的分散化。</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4578" name="Picture 2">
            <a:extLst>
              <a:ext uri="{FF2B5EF4-FFF2-40B4-BE49-F238E27FC236}">
                <a16:creationId xmlns:a16="http://schemas.microsoft.com/office/drawing/2014/main" id="{C99290DB-33C0-4583-A328-1C683A5FA5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1505" y="3653987"/>
            <a:ext cx="7728990" cy="2646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916631"/>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网络人际互动价值的异化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7E31C10A-B110-4CD0-A8A8-ED3E9B34AF92}"/>
              </a:ext>
            </a:extLst>
          </p:cNvPr>
          <p:cNvSpPr/>
          <p:nvPr/>
        </p:nvSpPr>
        <p:spPr>
          <a:xfrm>
            <a:off x="550591" y="998390"/>
            <a:ext cx="11242015" cy="460126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客体的异化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网络人际互动价值客体异化表现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1.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互动信息的碎片化</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在网络信息技术和移动互联网的快速发展中，各类网站和</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App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层出不穷，而大量网站和</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App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出现使网络信息激增，从而呈现出信息内容的碎片化。但对于互动主体来说，他们在实践活动中会使用到的信息是非常有限的，使信息的碎片化趋势更为突出。同时，信息编码的碎片化和网民思想的碎片化，更加突出了互动信息的碎片化趋势。</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在一定程度上，碎片化的信息内容决定了交往互动主体的多层次性和分众化，并使互动主体也呈现出鲜明的碎片化特征。</a:t>
            </a: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2516034"/>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网络人际互动价值的异化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7E31C10A-B110-4CD0-A8A8-ED3E9B34AF92}"/>
              </a:ext>
            </a:extLst>
          </p:cNvPr>
          <p:cNvSpPr/>
          <p:nvPr/>
        </p:nvSpPr>
        <p:spPr>
          <a:xfrm>
            <a:off x="550591" y="998390"/>
            <a:ext cx="11242015" cy="367793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客体的异化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网络人际互动价值客体异化表现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互动方式的拼盘化</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人际互动中，互动双方的互动方式呈现为较为典型的拼盘化特征。这种拼盘化的信息叙事方式包括信息拼贴组合式和非情节化拼盘式的两种方式。碎片化的信息经由这两种表达方式进行展示，交往互动的价值体现方式在一定程度上消失于无形。是以拼盘化的互动方式解除并制约了网络人际互动交往价值的实现。</a:t>
            </a: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492795"/>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网络人际互动价值的异化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7E31C10A-B110-4CD0-A8A8-ED3E9B34AF92}"/>
              </a:ext>
            </a:extLst>
          </p:cNvPr>
          <p:cNvSpPr/>
          <p:nvPr/>
        </p:nvSpPr>
        <p:spPr>
          <a:xfrm>
            <a:off x="550591" y="998390"/>
            <a:ext cx="11242015" cy="321626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客体的异化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网络人际互动价值客体异化表现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3.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互动手段的分散化</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互动手段的分散化主要体现在网络人际互动拥有大量的媒介类型，例如网络社会中的任意新媒体形式，都可以成为网民进行交往的工具与手段；同时网民互动的介质种类也呈现为分散化，包括文字、图像和图形。互动手段和交往介质的分散化，使互动主体的需求被异化。</a:t>
            </a: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48471276"/>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网络人际互动价值的属性</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434170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网络人际互动价值的形成</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网络化生存</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网络化生存构建了互动主体认识世界、把握世界乃至改造世界的新型方式，网络人际互动的价值蕴涵在互动主体的网络化生存方式中。</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化生存是一种网民的价值存在方式。没有网络人际互动也就没有网民交往目的的实现，所以网络人际互动的意义与价值具有内在性特征，该特征一般体现在实现网民的交往需求和愿景满足的过程中。无论网民之间的互动结果最终表现为物质内容还是精神内容，其实质都是该网民网络化生存方式的展示、领悟和表达。因而，网络人际互动的价值具有了发生学意义上的内在性特征。</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43004030"/>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网络人际互动价值的异化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7E31C10A-B110-4CD0-A8A8-ED3E9B34AF92}"/>
              </a:ext>
            </a:extLst>
          </p:cNvPr>
          <p:cNvSpPr/>
          <p:nvPr/>
        </p:nvSpPr>
        <p:spPr>
          <a:xfrm>
            <a:off x="550591" y="998390"/>
            <a:ext cx="11242015" cy="28541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客体的异化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网络人际互动价值客体异化成因</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网络人际互动价值的客体异化，影响了网络互动主体的共生共享共在情形，使网民的网络化生存遭到了随意性和不确定性等危机。造成网络人际互动价值客体异化的原因主要有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个，分别是互动主体所处社会阶层的分众化、制度的非体系化、网络需求的离散化以及网民精神观念的碎片化。</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46" name="组合 45">
            <a:extLst>
              <a:ext uri="{FF2B5EF4-FFF2-40B4-BE49-F238E27FC236}">
                <a16:creationId xmlns:a16="http://schemas.microsoft.com/office/drawing/2014/main" id="{B06AF470-F8F5-4944-B070-A912324BA0A8}"/>
              </a:ext>
            </a:extLst>
          </p:cNvPr>
          <p:cNvGrpSpPr/>
          <p:nvPr/>
        </p:nvGrpSpPr>
        <p:grpSpPr>
          <a:xfrm>
            <a:off x="1714114" y="3597081"/>
            <a:ext cx="9627519" cy="2902541"/>
            <a:chOff x="1006715" y="2252188"/>
            <a:chExt cx="11144875" cy="3360000"/>
          </a:xfrm>
        </p:grpSpPr>
        <p:sp>
          <p:nvSpPr>
            <p:cNvPr id="47" name="空心弧 46">
              <a:extLst>
                <a:ext uri="{FF2B5EF4-FFF2-40B4-BE49-F238E27FC236}">
                  <a16:creationId xmlns:a16="http://schemas.microsoft.com/office/drawing/2014/main" id="{BE078E2F-BA32-41EB-AB6A-0E8641B86496}"/>
                </a:ext>
              </a:extLst>
            </p:cNvPr>
            <p:cNvSpPr/>
            <p:nvPr/>
          </p:nvSpPr>
          <p:spPr>
            <a:xfrm>
              <a:off x="4709016" y="2742742"/>
              <a:ext cx="2240005" cy="2240003"/>
            </a:xfrm>
            <a:prstGeom prst="blockArc">
              <a:avLst>
                <a:gd name="adj1" fmla="val 16199997"/>
                <a:gd name="adj2" fmla="val 13295224"/>
                <a:gd name="adj3" fmla="val 58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8" name="矩形 47">
              <a:extLst>
                <a:ext uri="{FF2B5EF4-FFF2-40B4-BE49-F238E27FC236}">
                  <a16:creationId xmlns:a16="http://schemas.microsoft.com/office/drawing/2014/main" id="{59CEA6D1-29B2-4CB0-B07E-1E9246622ADE}"/>
                </a:ext>
              </a:extLst>
            </p:cNvPr>
            <p:cNvSpPr/>
            <p:nvPr/>
          </p:nvSpPr>
          <p:spPr>
            <a:xfrm>
              <a:off x="4851727" y="3434736"/>
              <a:ext cx="1989124" cy="1068853"/>
            </a:xfrm>
            <a:prstGeom prst="rect">
              <a:avLst/>
            </a:prstGeom>
          </p:spPr>
          <p:txBody>
            <a:bodyPr wrap="square" anchor="ctr">
              <a:spAutoFit/>
              <a:scene3d>
                <a:camera prst="orthographicFront"/>
                <a:lightRig rig="threePt" dir="t"/>
              </a:scene3d>
              <a:sp3d contourW="12700"/>
            </a:bodyPr>
            <a:lstStyle/>
            <a:p>
              <a:pPr algn="ctr"/>
              <a:r>
                <a:rPr lang="zh-CN" altLang="en-US"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网络人际互动价值客体异化的原因</a:t>
              </a:r>
              <a:endParaRPr lang="en-US" altLang="zh-CN"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grpSp>
          <p:nvGrpSpPr>
            <p:cNvPr id="49" name="组合 48">
              <a:extLst>
                <a:ext uri="{FF2B5EF4-FFF2-40B4-BE49-F238E27FC236}">
                  <a16:creationId xmlns:a16="http://schemas.microsoft.com/office/drawing/2014/main" id="{DE55910B-0375-401C-865B-B591FA90EEB8}"/>
                </a:ext>
              </a:extLst>
            </p:cNvPr>
            <p:cNvGrpSpPr/>
            <p:nvPr/>
          </p:nvGrpSpPr>
          <p:grpSpPr>
            <a:xfrm>
              <a:off x="1006715" y="2252188"/>
              <a:ext cx="11144875" cy="3360000"/>
              <a:chOff x="1006715" y="2252188"/>
              <a:chExt cx="11144875" cy="3360000"/>
            </a:xfrm>
          </p:grpSpPr>
          <p:grpSp>
            <p:nvGrpSpPr>
              <p:cNvPr id="50" name="组合 49">
                <a:extLst>
                  <a:ext uri="{FF2B5EF4-FFF2-40B4-BE49-F238E27FC236}">
                    <a16:creationId xmlns:a16="http://schemas.microsoft.com/office/drawing/2014/main" id="{A6D9C19F-1B59-473A-A633-AEE64A78BC29}"/>
                  </a:ext>
                </a:extLst>
              </p:cNvPr>
              <p:cNvGrpSpPr/>
              <p:nvPr/>
            </p:nvGrpSpPr>
            <p:grpSpPr>
              <a:xfrm>
                <a:off x="4151728" y="2252188"/>
                <a:ext cx="3360000" cy="3360000"/>
                <a:chOff x="4151728" y="2252188"/>
                <a:chExt cx="3360000" cy="3360000"/>
              </a:xfrm>
            </p:grpSpPr>
            <p:sp>
              <p:nvSpPr>
                <p:cNvPr id="69" name="空心弧 68">
                  <a:extLst>
                    <a:ext uri="{FF2B5EF4-FFF2-40B4-BE49-F238E27FC236}">
                      <a16:creationId xmlns:a16="http://schemas.microsoft.com/office/drawing/2014/main" id="{9B88F801-302E-49AD-A473-E5E3E986E7C0}"/>
                    </a:ext>
                  </a:extLst>
                </p:cNvPr>
                <p:cNvSpPr/>
                <p:nvPr/>
              </p:nvSpPr>
              <p:spPr>
                <a:xfrm>
                  <a:off x="4151728" y="2252188"/>
                  <a:ext cx="3360000" cy="3360000"/>
                </a:xfrm>
                <a:prstGeom prst="blockArc">
                  <a:avLst>
                    <a:gd name="adj1" fmla="val 16199997"/>
                    <a:gd name="adj2" fmla="val 8579964"/>
                    <a:gd name="adj3" fmla="val 452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70" name="空心弧 69">
                  <a:extLst>
                    <a:ext uri="{FF2B5EF4-FFF2-40B4-BE49-F238E27FC236}">
                      <a16:creationId xmlns:a16="http://schemas.microsoft.com/office/drawing/2014/main" id="{414D0FB1-9F97-417D-91A8-371B7D584B90}"/>
                    </a:ext>
                  </a:extLst>
                </p:cNvPr>
                <p:cNvSpPr/>
                <p:nvPr/>
              </p:nvSpPr>
              <p:spPr>
                <a:xfrm>
                  <a:off x="4525882" y="2582373"/>
                  <a:ext cx="2613337" cy="2613335"/>
                </a:xfrm>
                <a:prstGeom prst="blockArc">
                  <a:avLst>
                    <a:gd name="adj1" fmla="val 16199997"/>
                    <a:gd name="adj2" fmla="val 11627833"/>
                    <a:gd name="adj3" fmla="val 570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51" name="组合 50">
                <a:extLst>
                  <a:ext uri="{FF2B5EF4-FFF2-40B4-BE49-F238E27FC236}">
                    <a16:creationId xmlns:a16="http://schemas.microsoft.com/office/drawing/2014/main" id="{AEAA6356-EFE3-435E-8703-C7E72ABC7A69}"/>
                  </a:ext>
                </a:extLst>
              </p:cNvPr>
              <p:cNvGrpSpPr/>
              <p:nvPr/>
            </p:nvGrpSpPr>
            <p:grpSpPr>
              <a:xfrm>
                <a:off x="1006715" y="2424054"/>
                <a:ext cx="11144875" cy="2986669"/>
                <a:chOff x="1006715" y="2424054"/>
                <a:chExt cx="11144875" cy="2986669"/>
              </a:xfrm>
            </p:grpSpPr>
            <p:grpSp>
              <p:nvGrpSpPr>
                <p:cNvPr id="52" name="组合 51">
                  <a:extLst>
                    <a:ext uri="{FF2B5EF4-FFF2-40B4-BE49-F238E27FC236}">
                      <a16:creationId xmlns:a16="http://schemas.microsoft.com/office/drawing/2014/main" id="{D9546B84-9240-44DD-8BDF-6A6F613D1344}"/>
                    </a:ext>
                  </a:extLst>
                </p:cNvPr>
                <p:cNvGrpSpPr/>
                <p:nvPr/>
              </p:nvGrpSpPr>
              <p:grpSpPr>
                <a:xfrm>
                  <a:off x="1015052" y="2424054"/>
                  <a:ext cx="11136538" cy="2986669"/>
                  <a:chOff x="1016505" y="2211399"/>
                  <a:chExt cx="11136538" cy="2986669"/>
                </a:xfrm>
              </p:grpSpPr>
              <p:sp>
                <p:nvSpPr>
                  <p:cNvPr id="57" name="空心弧 56">
                    <a:extLst>
                      <a:ext uri="{FF2B5EF4-FFF2-40B4-BE49-F238E27FC236}">
                        <a16:creationId xmlns:a16="http://schemas.microsoft.com/office/drawing/2014/main" id="{FD2ABF71-106A-4579-ACB4-40BACC4ADCF0}"/>
                      </a:ext>
                    </a:extLst>
                  </p:cNvPr>
                  <p:cNvSpPr/>
                  <p:nvPr/>
                </p:nvSpPr>
                <p:spPr>
                  <a:xfrm>
                    <a:off x="4328970" y="2211399"/>
                    <a:ext cx="2986672" cy="2986669"/>
                  </a:xfrm>
                  <a:prstGeom prst="blockArc">
                    <a:avLst>
                      <a:gd name="adj1" fmla="val 16199997"/>
                      <a:gd name="adj2" fmla="val 10552654"/>
                      <a:gd name="adj3" fmla="val 508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8" name="组合 57">
                    <a:extLst>
                      <a:ext uri="{FF2B5EF4-FFF2-40B4-BE49-F238E27FC236}">
                        <a16:creationId xmlns:a16="http://schemas.microsoft.com/office/drawing/2014/main" id="{8A989A75-BA97-489B-B315-26A56A445967}"/>
                      </a:ext>
                    </a:extLst>
                  </p:cNvPr>
                  <p:cNvGrpSpPr/>
                  <p:nvPr/>
                </p:nvGrpSpPr>
                <p:grpSpPr>
                  <a:xfrm>
                    <a:off x="3521882" y="3000516"/>
                    <a:ext cx="5149081" cy="1456267"/>
                    <a:chOff x="2641409" y="2413000"/>
                    <a:chExt cx="3861811" cy="1092200"/>
                  </a:xfrm>
                </p:grpSpPr>
                <p:cxnSp>
                  <p:nvCxnSpPr>
                    <p:cNvPr id="65" name="直接连接符 64">
                      <a:extLst>
                        <a:ext uri="{FF2B5EF4-FFF2-40B4-BE49-F238E27FC236}">
                          <a16:creationId xmlns:a16="http://schemas.microsoft.com/office/drawing/2014/main" id="{128D18FD-CCB2-449E-B584-992128FD6F8A}"/>
                        </a:ext>
                      </a:extLst>
                    </p:cNvPr>
                    <p:cNvCxnSpPr/>
                    <p:nvPr/>
                  </p:nvCxnSpPr>
                  <p:spPr>
                    <a:xfrm>
                      <a:off x="2641409" y="2413000"/>
                      <a:ext cx="133528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F073D131-CEB0-4531-852F-76E8D9335F3B}"/>
                        </a:ext>
                      </a:extLst>
                    </p:cNvPr>
                    <p:cNvCxnSpPr/>
                    <p:nvPr/>
                  </p:nvCxnSpPr>
                  <p:spPr>
                    <a:xfrm>
                      <a:off x="2641409" y="3505200"/>
                      <a:ext cx="1059057"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id="{5BE5031B-6DE0-4166-BF2B-119A0C39785B}"/>
                        </a:ext>
                      </a:extLst>
                    </p:cNvPr>
                    <p:cNvCxnSpPr/>
                    <p:nvPr/>
                  </p:nvCxnSpPr>
                  <p:spPr>
                    <a:xfrm>
                      <a:off x="5676900" y="2413000"/>
                      <a:ext cx="82632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07BA4B5D-7DBB-495B-B6DA-D91A6FE1B293}"/>
                        </a:ext>
                      </a:extLst>
                    </p:cNvPr>
                    <p:cNvCxnSpPr/>
                    <p:nvPr/>
                  </p:nvCxnSpPr>
                  <p:spPr>
                    <a:xfrm>
                      <a:off x="5329238" y="3505200"/>
                      <a:ext cx="1173982"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sp>
                <p:nvSpPr>
                  <p:cNvPr id="63" name="TextBox 18">
                    <a:extLst>
                      <a:ext uri="{FF2B5EF4-FFF2-40B4-BE49-F238E27FC236}">
                        <a16:creationId xmlns:a16="http://schemas.microsoft.com/office/drawing/2014/main" id="{8D1C7039-1103-4838-A029-55480DCF4F8C}"/>
                      </a:ext>
                    </a:extLst>
                  </p:cNvPr>
                  <p:cNvSpPr txBox="1"/>
                  <p:nvPr/>
                </p:nvSpPr>
                <p:spPr>
                  <a:xfrm flipH="1">
                    <a:off x="1016505" y="2498708"/>
                    <a:ext cx="2415073" cy="819453"/>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互动主体所处社会阶层的分众化</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61" name="TextBox 18">
                    <a:extLst>
                      <a:ext uri="{FF2B5EF4-FFF2-40B4-BE49-F238E27FC236}">
                        <a16:creationId xmlns:a16="http://schemas.microsoft.com/office/drawing/2014/main" id="{82C245CF-7F78-4D66-8385-DE3B6C7FA288}"/>
                      </a:ext>
                    </a:extLst>
                  </p:cNvPr>
                  <p:cNvSpPr txBox="1"/>
                  <p:nvPr/>
                </p:nvSpPr>
                <p:spPr>
                  <a:xfrm flipH="1">
                    <a:off x="8970238" y="2730051"/>
                    <a:ext cx="3182805" cy="463170"/>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网民精神观念的碎片化</a:t>
                    </a:r>
                    <a:endParaRPr lang="en-US" sz="2000" b="1" dirty="0">
                      <a:ea typeface="Source Han Serif SC" panose="02020400000000000000" pitchFamily="18" charset="-122"/>
                      <a:sym typeface="Source Han Serif SC" panose="02020400000000000000" pitchFamily="18" charset="-122"/>
                    </a:endParaRPr>
                  </a:p>
                </p:txBody>
              </p:sp>
            </p:grpSp>
            <p:sp>
              <p:nvSpPr>
                <p:cNvPr id="53" name="TextBox 18">
                  <a:extLst>
                    <a:ext uri="{FF2B5EF4-FFF2-40B4-BE49-F238E27FC236}">
                      <a16:creationId xmlns:a16="http://schemas.microsoft.com/office/drawing/2014/main" id="{51B065A6-F240-4D31-936C-1FFE99E961BC}"/>
                    </a:ext>
                  </a:extLst>
                </p:cNvPr>
                <p:cNvSpPr txBox="1"/>
                <p:nvPr/>
              </p:nvSpPr>
              <p:spPr>
                <a:xfrm flipH="1">
                  <a:off x="1006715" y="4420973"/>
                  <a:ext cx="2292093" cy="463170"/>
                </a:xfrm>
                <a:prstGeom prst="rect">
                  <a:avLst/>
                </a:prstGeom>
                <a:noFill/>
              </p:spPr>
              <p:txBody>
                <a:bodyPr wrap="non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制度的非体系化</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55" name="TextBox 18">
                  <a:extLst>
                    <a:ext uri="{FF2B5EF4-FFF2-40B4-BE49-F238E27FC236}">
                      <a16:creationId xmlns:a16="http://schemas.microsoft.com/office/drawing/2014/main" id="{68E90972-CF30-456B-8138-29C67F8FA55C}"/>
                    </a:ext>
                  </a:extLst>
                </p:cNvPr>
                <p:cNvSpPr txBox="1"/>
                <p:nvPr/>
              </p:nvSpPr>
              <p:spPr>
                <a:xfrm flipH="1">
                  <a:off x="9022858" y="4469469"/>
                  <a:ext cx="2588997" cy="463170"/>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网络需求的离散化</a:t>
                  </a:r>
                  <a:endParaRPr lang="en-US" sz="2000" b="1" dirty="0">
                    <a:ea typeface="Source Han Serif SC" panose="02020400000000000000" pitchFamily="18" charset="-122"/>
                    <a:sym typeface="Source Han Serif SC" panose="02020400000000000000" pitchFamily="18" charset="-122"/>
                  </a:endParaRPr>
                </a:p>
              </p:txBody>
            </p:sp>
          </p:grpSp>
        </p:grpSp>
      </p:grpSp>
    </p:spTree>
    <p:extLst>
      <p:ext uri="{BB962C8B-B14F-4D97-AF65-F5344CB8AC3E}">
        <p14:creationId xmlns:p14="http://schemas.microsoft.com/office/powerpoint/2010/main" val="1722027324"/>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网络人际互动价值的异化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7E31C10A-B110-4CD0-A8A8-ED3E9B34AF92}"/>
              </a:ext>
            </a:extLst>
          </p:cNvPr>
          <p:cNvSpPr/>
          <p:nvPr/>
        </p:nvSpPr>
        <p:spPr>
          <a:xfrm>
            <a:off x="550591" y="998390"/>
            <a:ext cx="11242015" cy="37774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客体的异化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网络人际互动价值客体异化成因</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1.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互动主体所处社会阶层的分众化</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网民在网络社会中的活动与现实社会中的活动存在着不可切割的联系，其中网民的现实社会处境、地位与阶层影响和制约着网民的网络交往活动。</a:t>
            </a: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具体表现就是在现实社会生活中，个体网民所处的不同社会阶层，使社会资源的配置和拥有数量呈现不同，最终导致阶层结构呈现分众化特征。</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13653441"/>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网络人际互动价值的异化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7E31C10A-B110-4CD0-A8A8-ED3E9B34AF92}"/>
              </a:ext>
            </a:extLst>
          </p:cNvPr>
          <p:cNvSpPr/>
          <p:nvPr/>
        </p:nvSpPr>
        <p:spPr>
          <a:xfrm>
            <a:off x="550591" y="998390"/>
            <a:ext cx="11242015"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客体的异化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网络人际互动价值客体异化成因</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制度的非体系化</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网络社会中的各项制度的建设仍在进一步完善中，这直接影响着网络人际互动价值的呈现效果</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3.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网络互动需求的离散化</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不同层次的网民，在网络需求上存在巨大差异，而巨大的差异必然导致网络人际互动实践活动的多样化和需求满足的离散化。</a:t>
            </a:r>
          </a:p>
          <a:p>
            <a:pPr indent="2667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77340192"/>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网络人际互动价值的异化</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7E31C10A-B110-4CD0-A8A8-ED3E9B34AF92}"/>
              </a:ext>
            </a:extLst>
          </p:cNvPr>
          <p:cNvSpPr/>
          <p:nvPr/>
        </p:nvSpPr>
        <p:spPr>
          <a:xfrm>
            <a:off x="550591" y="998390"/>
            <a:ext cx="11242015" cy="423910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客体的异化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网络人际互动价值客体异化成因</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4.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网民精神观念的碎片化</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人际互动由传统交往形态向网络人际互动转变的过程中，现实生活中的个体往往表现出精神观念和信仰的真空化、多元化、迷信化、功利化与核心价值观念淡薄化等特点。这些特点表明了网民精神观念的多元性与碎片化，而多元化和碎片化的精神观念会深层次地制约和影响着网络人际互动实践活动的良性运行与价值实现。</a:t>
            </a:r>
          </a:p>
          <a:p>
            <a:pPr indent="2667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2667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8659547"/>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F0F8861-9B51-1A43-B949-35555B5FE30B}"/>
              </a:ext>
            </a:extLst>
          </p:cNvPr>
          <p:cNvSpPr/>
          <p:nvPr/>
        </p:nvSpPr>
        <p:spPr>
          <a:xfrm>
            <a:off x="0" y="1044575"/>
            <a:ext cx="12192000" cy="468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文本框 2">
            <a:extLst>
              <a:ext uri="{FF2B5EF4-FFF2-40B4-BE49-F238E27FC236}">
                <a16:creationId xmlns:a16="http://schemas.microsoft.com/office/drawing/2014/main" id="{6CF84ACE-21E2-7040-A115-618456902C8C}"/>
              </a:ext>
            </a:extLst>
          </p:cNvPr>
          <p:cNvSpPr txBox="1"/>
          <p:nvPr/>
        </p:nvSpPr>
        <p:spPr>
          <a:xfrm rot="5400000">
            <a:off x="753277" y="2359263"/>
            <a:ext cx="1699895" cy="460375"/>
          </a:xfrm>
          <a:prstGeom prst="rect">
            <a:avLst/>
          </a:prstGeom>
          <a:noFill/>
        </p:spPr>
        <p:txBody>
          <a:bodyPr wrap="none" rtlCol="0">
            <a:spAutoFit/>
          </a:bodyPr>
          <a:lstStyle/>
          <a:p>
            <a:r>
              <a:rPr lang="en-US" altLang="zh-CN" sz="2400" b="1" dirty="0">
                <a:solidFill>
                  <a:srgbClr val="ED7D31"/>
                </a:solidFill>
              </a:rPr>
              <a:t>INMYSHOW</a:t>
            </a:r>
          </a:p>
        </p:txBody>
      </p:sp>
      <p:sp>
        <p:nvSpPr>
          <p:cNvPr id="4" name="文本框 3">
            <a:extLst>
              <a:ext uri="{FF2B5EF4-FFF2-40B4-BE49-F238E27FC236}">
                <a16:creationId xmlns:a16="http://schemas.microsoft.com/office/drawing/2014/main" id="{03341D1F-54CA-0C40-94CB-2FD352A334DE}"/>
              </a:ext>
            </a:extLst>
          </p:cNvPr>
          <p:cNvSpPr txBox="1"/>
          <p:nvPr/>
        </p:nvSpPr>
        <p:spPr>
          <a:xfrm rot="5400000">
            <a:off x="-156024" y="2540413"/>
            <a:ext cx="2411095" cy="829945"/>
          </a:xfrm>
          <a:prstGeom prst="rect">
            <a:avLst/>
          </a:prstGeom>
          <a:noFill/>
        </p:spPr>
        <p:txBody>
          <a:bodyPr wrap="none" rtlCol="0">
            <a:spAutoFit/>
          </a:bodyPr>
          <a:lstStyle/>
          <a:p>
            <a:r>
              <a:rPr lang="en-US" altLang="zh-CN" sz="2400" b="1" dirty="0">
                <a:solidFill>
                  <a:srgbClr val="ED7D31"/>
                </a:solidFill>
              </a:rPr>
              <a:t>NEW MEDIA</a:t>
            </a:r>
          </a:p>
          <a:p>
            <a:r>
              <a:rPr lang="en-US" altLang="zh-CN" sz="2400" b="1" dirty="0">
                <a:solidFill>
                  <a:srgbClr val="ED7D31"/>
                </a:solidFill>
              </a:rPr>
              <a:t>BUSINESS GROUP</a:t>
            </a:r>
          </a:p>
        </p:txBody>
      </p:sp>
      <p:sp>
        <p:nvSpPr>
          <p:cNvPr id="5" name="矩形 4">
            <a:extLst>
              <a:ext uri="{FF2B5EF4-FFF2-40B4-BE49-F238E27FC236}">
                <a16:creationId xmlns:a16="http://schemas.microsoft.com/office/drawing/2014/main" id="{FC7901F2-EC45-604B-BC32-A5033BDE83F9}"/>
              </a:ext>
            </a:extLst>
          </p:cNvPr>
          <p:cNvSpPr/>
          <p:nvPr/>
        </p:nvSpPr>
        <p:spPr>
          <a:xfrm>
            <a:off x="634551" y="782416"/>
            <a:ext cx="1152525" cy="8902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5">
            <a:extLst>
              <a:ext uri="{FF2B5EF4-FFF2-40B4-BE49-F238E27FC236}">
                <a16:creationId xmlns:a16="http://schemas.microsoft.com/office/drawing/2014/main" id="{B9829E94-238A-324D-9114-19A4639BE1AB}"/>
              </a:ext>
            </a:extLst>
          </p:cNvPr>
          <p:cNvGrpSpPr/>
          <p:nvPr/>
        </p:nvGrpSpPr>
        <p:grpSpPr>
          <a:xfrm>
            <a:off x="9438309" y="2434683"/>
            <a:ext cx="2284497" cy="2419352"/>
            <a:chOff x="11907" y="3426"/>
            <a:chExt cx="3598" cy="3810"/>
          </a:xfrm>
        </p:grpSpPr>
        <p:sp>
          <p:nvSpPr>
            <p:cNvPr id="7" name="任意多边形 23">
              <a:extLst>
                <a:ext uri="{FF2B5EF4-FFF2-40B4-BE49-F238E27FC236}">
                  <a16:creationId xmlns:a16="http://schemas.microsoft.com/office/drawing/2014/main" id="{CBD6B3DF-296E-334B-A6D5-A5DF3FCDCC46}"/>
                </a:ext>
              </a:extLst>
            </p:cNvPr>
            <p:cNvSpPr/>
            <p:nvPr/>
          </p:nvSpPr>
          <p:spPr>
            <a:xfrm>
              <a:off x="11907" y="3426"/>
              <a:ext cx="3598" cy="3810"/>
            </a:xfrm>
            <a:custGeom>
              <a:avLst/>
              <a:gdLst>
                <a:gd name="connsiteX0" fmla="*/ 1 w 2170113"/>
                <a:gd name="connsiteY0" fmla="*/ 337926 h 2419352"/>
                <a:gd name="connsiteX1" fmla="*/ 1 w 2170113"/>
                <a:gd name="connsiteY1" fmla="*/ 476743 h 2419352"/>
                <a:gd name="connsiteX2" fmla="*/ 72001 w 2170113"/>
                <a:gd name="connsiteY2" fmla="*/ 407335 h 2419352"/>
                <a:gd name="connsiteX3" fmla="*/ 0 w 2170113"/>
                <a:gd name="connsiteY3" fmla="*/ 0 h 2419352"/>
                <a:gd name="connsiteX4" fmla="*/ 2170113 w 2170113"/>
                <a:gd name="connsiteY4" fmla="*/ 0 h 2419352"/>
                <a:gd name="connsiteX5" fmla="*/ 2170113 w 2170113"/>
                <a:gd name="connsiteY5" fmla="*/ 2419352 h 2419352"/>
                <a:gd name="connsiteX6" fmla="*/ 0 w 2170113"/>
                <a:gd name="connsiteY6" fmla="*/ 2419352 h 241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113" h="2419352">
                  <a:moveTo>
                    <a:pt x="1" y="337926"/>
                  </a:moveTo>
                  <a:lnTo>
                    <a:pt x="1" y="476743"/>
                  </a:lnTo>
                  <a:lnTo>
                    <a:pt x="72001" y="407335"/>
                  </a:lnTo>
                  <a:close/>
                  <a:moveTo>
                    <a:pt x="0" y="0"/>
                  </a:moveTo>
                  <a:lnTo>
                    <a:pt x="2170113" y="0"/>
                  </a:lnTo>
                  <a:lnTo>
                    <a:pt x="2170113" y="2419352"/>
                  </a:lnTo>
                  <a:lnTo>
                    <a:pt x="0" y="24193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8" name="直接连接符 27">
              <a:extLst>
                <a:ext uri="{FF2B5EF4-FFF2-40B4-BE49-F238E27FC236}">
                  <a16:creationId xmlns:a16="http://schemas.microsoft.com/office/drawing/2014/main" id="{95478AA8-2B34-8546-BA88-CC580EFF997C}"/>
                </a:ext>
              </a:extLst>
            </p:cNvPr>
            <p:cNvCxnSpPr/>
            <p:nvPr/>
          </p:nvCxnSpPr>
          <p:spPr>
            <a:xfrm>
              <a:off x="12379" y="4561"/>
              <a:ext cx="651" cy="0"/>
            </a:xfrm>
            <a:prstGeom prst="line">
              <a:avLst/>
            </a:prstGeom>
            <a:ln w="9525"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id="{458DFE63-9075-3F41-A77A-D0CB02125A8C}"/>
              </a:ext>
            </a:extLst>
          </p:cNvPr>
          <p:cNvSpPr txBox="1"/>
          <p:nvPr/>
        </p:nvSpPr>
        <p:spPr>
          <a:xfrm>
            <a:off x="3489754" y="2955385"/>
            <a:ext cx="4512838" cy="923330"/>
          </a:xfrm>
          <a:prstGeom prst="rect">
            <a:avLst/>
          </a:prstGeom>
          <a:noFill/>
        </p:spPr>
        <p:txBody>
          <a:bodyPr wrap="none" rtlCol="0">
            <a:spAutoFit/>
          </a:bodyPr>
          <a:lstStyle/>
          <a:p>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Thank</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 </a:t>
            </a:r>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You</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a:t>
            </a:r>
          </a:p>
        </p:txBody>
      </p:sp>
      <p:pic>
        <p:nvPicPr>
          <p:cNvPr id="10" name="图片 9">
            <a:extLst>
              <a:ext uri="{FF2B5EF4-FFF2-40B4-BE49-F238E27FC236}">
                <a16:creationId xmlns:a16="http://schemas.microsoft.com/office/drawing/2014/main" id="{BBA9C77E-7341-734D-95FC-82094FBB8BFC}"/>
              </a:ext>
            </a:extLst>
          </p:cNvPr>
          <p:cNvPicPr>
            <a:picLocks noChangeAspect="1"/>
          </p:cNvPicPr>
          <p:nvPr/>
        </p:nvPicPr>
        <p:blipFill>
          <a:blip r:embed="rId2" cstate="screen"/>
          <a:stretch>
            <a:fillRect/>
          </a:stretch>
        </p:blipFill>
        <p:spPr>
          <a:xfrm>
            <a:off x="9574743" y="2595339"/>
            <a:ext cx="2012315" cy="2012315"/>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135228299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网络人际互动价值的属性</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241809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网络人际互动价值的形成</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实现交往愿景</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人们会根据自己的价值判断和价值选择，决定怎样参与网络生活以及在网络社会中进行怎样的行为活动。个体网民在交往活动中，他的交往目的、交往对象、交往方式和交往结果等问题都与个体网民自身的互动愿景和需求密切相关。</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050" name="Picture 2">
            <a:extLst>
              <a:ext uri="{FF2B5EF4-FFF2-40B4-BE49-F238E27FC236}">
                <a16:creationId xmlns:a16="http://schemas.microsoft.com/office/drawing/2014/main" id="{C12F4058-4FDF-4344-A69A-37080AB4BC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7985" y="3582581"/>
            <a:ext cx="8699950" cy="2762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079963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网络人际互动价值的属性</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0C2A0790-7A72-43C9-A90D-5ECCBC9B3D06}"/>
              </a:ext>
            </a:extLst>
          </p:cNvPr>
          <p:cNvSpPr/>
          <p:nvPr/>
        </p:nvSpPr>
        <p:spPr>
          <a:xfrm>
            <a:off x="550592" y="998390"/>
            <a:ext cx="11141116" cy="290541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网络人际互动价值的一致性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我们必须承认，网络个体交往活动发生之前，所有的互动需求仅仅停留在主观愿望之中，表现为一种主观意指或观念形态。而实际的交往互动能否按照网络个体自己的预期进行发展，网络个体自身无法决定。因而，当交往互动的结果能够满足网络个体的愿景后，网络人际互动的价值才能生成。在这种状态下，网络人际互动的价值属性体现在过程性和有限性两个特征上。</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074" name="Picture 2">
            <a:extLst>
              <a:ext uri="{FF2B5EF4-FFF2-40B4-BE49-F238E27FC236}">
                <a16:creationId xmlns:a16="http://schemas.microsoft.com/office/drawing/2014/main" id="{D9616E83-B976-4AAB-9735-5FC00CA488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5722" y="3744328"/>
            <a:ext cx="5856010" cy="2592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272237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网络人际互动价值的属性</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488031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网络人际互动价值的一致性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过程性特征</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网络人际互动对于网民而言具有极大的价值，这是因为网络人际互动价值的实现是以过程的形式存在的。经过分析发现原因有两个。</a:t>
            </a:r>
          </a:p>
          <a:p>
            <a:pPr lvl="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1.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网民对于人际互动的需求总是一个不断发展的过程。</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从网民需求互动的观念生成开始，到网民之间互动的直接活动发生，再到交往互动结果状态的呈现，网民对人际互动的满足总是一定阶段的暂时性满足。简单来说就是不断追求新的和更高的互动需求需要有一个过程，在每一个过程中得到满足后才会出现下一阶段的需求，每一个阶段的需求实现就是相对满足。</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0862875"/>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12010</TotalTime>
  <Words>8769</Words>
  <Application>Microsoft Office PowerPoint</Application>
  <PresentationFormat>宽屏</PresentationFormat>
  <Paragraphs>427</Paragraphs>
  <Slides>64</Slides>
  <Notes>62</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64</vt:i4>
      </vt:variant>
    </vt:vector>
  </HeadingPairs>
  <TitlesOfParts>
    <vt:vector size="74" baseType="lpstr">
      <vt:lpstr>Source Han Serif SC</vt:lpstr>
      <vt:lpstr>等线</vt:lpstr>
      <vt:lpstr>微软雅黑</vt:lpstr>
      <vt:lpstr>Arial</vt:lpstr>
      <vt:lpstr>Calibri</vt:lpstr>
      <vt:lpstr>Calibri Light</vt:lpstr>
      <vt:lpstr>Josefin Sans</vt:lpstr>
      <vt:lpstr>Wingdings</vt:lpstr>
      <vt:lpstr>Office 主题</vt:lpstr>
      <vt:lpstr>1_Office 主题</vt:lpstr>
      <vt:lpstr>PowerPoint 演示文稿</vt:lpstr>
      <vt:lpstr>第5章   网络人际互动的价值 授课教师：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jing</cp:lastModifiedBy>
  <cp:revision>1234</cp:revision>
  <cp:lastPrinted>2020-05-31T09:47:00Z</cp:lastPrinted>
  <dcterms:created xsi:type="dcterms:W3CDTF">2019-06-03T11:07:00Z</dcterms:created>
  <dcterms:modified xsi:type="dcterms:W3CDTF">2021-09-29T06:02:32Z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