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ti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5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3" r:id="rId2"/>
  </p:sldMasterIdLst>
  <p:notesMasterIdLst>
    <p:notesMasterId r:id="rId62"/>
  </p:notesMasterIdLst>
  <p:sldIdLst>
    <p:sldId id="11089480" r:id="rId3"/>
    <p:sldId id="11089520" r:id="rId4"/>
    <p:sldId id="11089521" r:id="rId5"/>
    <p:sldId id="11089654" r:id="rId6"/>
    <p:sldId id="11089988" r:id="rId7"/>
    <p:sldId id="11089877" r:id="rId8"/>
    <p:sldId id="11089989" r:id="rId9"/>
    <p:sldId id="11089990" r:id="rId10"/>
    <p:sldId id="11089991" r:id="rId11"/>
    <p:sldId id="11089992" r:id="rId12"/>
    <p:sldId id="11089993" r:id="rId13"/>
    <p:sldId id="11089994" r:id="rId14"/>
    <p:sldId id="11089995" r:id="rId15"/>
    <p:sldId id="11089996" r:id="rId16"/>
    <p:sldId id="11089997" r:id="rId17"/>
    <p:sldId id="11089998" r:id="rId18"/>
    <p:sldId id="11089999" r:id="rId19"/>
    <p:sldId id="11090000" r:id="rId20"/>
    <p:sldId id="11090001" r:id="rId21"/>
    <p:sldId id="11090002" r:id="rId22"/>
    <p:sldId id="11090003" r:id="rId23"/>
    <p:sldId id="11090004" r:id="rId24"/>
    <p:sldId id="11090005" r:id="rId25"/>
    <p:sldId id="11090006" r:id="rId26"/>
    <p:sldId id="11090007" r:id="rId27"/>
    <p:sldId id="11090008" r:id="rId28"/>
    <p:sldId id="11090009" r:id="rId29"/>
    <p:sldId id="11090010" r:id="rId30"/>
    <p:sldId id="11090011" r:id="rId31"/>
    <p:sldId id="11090012" r:id="rId32"/>
    <p:sldId id="11090013" r:id="rId33"/>
    <p:sldId id="11090015" r:id="rId34"/>
    <p:sldId id="11090014" r:id="rId35"/>
    <p:sldId id="11090016" r:id="rId36"/>
    <p:sldId id="11090018" r:id="rId37"/>
    <p:sldId id="11090017" r:id="rId38"/>
    <p:sldId id="11090019" r:id="rId39"/>
    <p:sldId id="11090020" r:id="rId40"/>
    <p:sldId id="11090021" r:id="rId41"/>
    <p:sldId id="11090022" r:id="rId42"/>
    <p:sldId id="11090023" r:id="rId43"/>
    <p:sldId id="11090024" r:id="rId44"/>
    <p:sldId id="11090025" r:id="rId45"/>
    <p:sldId id="11090026" r:id="rId46"/>
    <p:sldId id="11090027" r:id="rId47"/>
    <p:sldId id="11090028" r:id="rId48"/>
    <p:sldId id="11090029" r:id="rId49"/>
    <p:sldId id="11090030" r:id="rId50"/>
    <p:sldId id="11090031" r:id="rId51"/>
    <p:sldId id="11090032" r:id="rId52"/>
    <p:sldId id="11090033" r:id="rId53"/>
    <p:sldId id="11090034" r:id="rId54"/>
    <p:sldId id="11090035" r:id="rId55"/>
    <p:sldId id="11090037" r:id="rId56"/>
    <p:sldId id="11090038" r:id="rId57"/>
    <p:sldId id="11090039" r:id="rId58"/>
    <p:sldId id="11090040" r:id="rId59"/>
    <p:sldId id="11090041" r:id="rId60"/>
    <p:sldId id="11089581" r:id="rId61"/>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3" pos="3840" userDrawn="1">
          <p15:clr>
            <a:srgbClr val="A4A3A4"/>
          </p15:clr>
        </p15:guide>
        <p15:guide id="4" orient="horz" pos="618" userDrawn="1">
          <p15:clr>
            <a:srgbClr val="A4A3A4"/>
          </p15:clr>
        </p15:guide>
        <p15:guide id="5" orient="horz" pos="3748"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 id="2" name="duanqiaozhi" initials="d"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19D64"/>
    <a:srgbClr val="A9D18E"/>
    <a:srgbClr val="B4C7E7"/>
    <a:srgbClr val="FFE699"/>
    <a:srgbClr val="F8CBAD"/>
    <a:srgbClr val="A5A5A5"/>
    <a:srgbClr val="ED7D31"/>
    <a:srgbClr val="FFC000"/>
    <a:srgbClr val="70AD47"/>
    <a:srgbClr val="4472C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386" autoAdjust="0"/>
    <p:restoredTop sz="85635" autoAdjust="0"/>
  </p:normalViewPr>
  <p:slideViewPr>
    <p:cSldViewPr snapToGrid="0" showGuides="1">
      <p:cViewPr varScale="1">
        <p:scale>
          <a:sx n="76" d="100"/>
          <a:sy n="76" d="100"/>
        </p:scale>
        <p:origin x="504" y="60"/>
      </p:cViewPr>
      <p:guideLst>
        <p:guide pos="3840"/>
        <p:guide orient="horz" pos="618"/>
        <p:guide orient="horz" pos="3748"/>
      </p:guideLst>
    </p:cSldViewPr>
  </p:slideViewPr>
  <p:notesTextViewPr>
    <p:cViewPr>
      <p:scale>
        <a:sx n="3" d="2"/>
        <a:sy n="3" d="2"/>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commentAuthors" Target="commentAuthor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1175"/>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1175"/>
          </a:xfrm>
          <a:prstGeom prst="rect">
            <a:avLst/>
          </a:prstGeom>
        </p:spPr>
        <p:txBody>
          <a:bodyPr vert="horz" lIns="91440" tIns="45720" rIns="91440" bIns="45720" rtlCol="0"/>
          <a:lstStyle>
            <a:lvl1pPr algn="r">
              <a:defRPr sz="1200"/>
            </a:lvl1pPr>
          </a:lstStyle>
          <a:p>
            <a:fld id="{5ADAA2FF-22E5-4C9B-BB9E-2BB16827FF45}" type="datetimeFigureOut">
              <a:rPr lang="zh-CN" altLang="en-US" smtClean="0"/>
              <a:t>2021/9/29</a:t>
            </a:fld>
            <a:endParaRPr lang="zh-CN" altLang="en-US"/>
          </a:p>
        </p:txBody>
      </p:sp>
      <p:sp>
        <p:nvSpPr>
          <p:cNvPr id="4" name="幻灯片图像占位符 3"/>
          <p:cNvSpPr>
            <a:spLocks noGrp="1" noRot="1" noChangeAspect="1"/>
          </p:cNvSpPr>
          <p:nvPr>
            <p:ph type="sldImg" idx="2"/>
          </p:nvPr>
        </p:nvSpPr>
        <p:spPr>
          <a:xfrm>
            <a:off x="142875" y="768350"/>
            <a:ext cx="6818313" cy="3836988"/>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860925"/>
            <a:ext cx="5683250" cy="4605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1850"/>
            <a:ext cx="3078163" cy="511175"/>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1175"/>
          </a:xfrm>
          <a:prstGeom prst="rect">
            <a:avLst/>
          </a:prstGeom>
        </p:spPr>
        <p:txBody>
          <a:bodyPr vert="horz" lIns="91440" tIns="45720" rIns="91440" bIns="45720" rtlCol="0" anchor="b"/>
          <a:lstStyle>
            <a:lvl1pPr algn="r">
              <a:defRPr sz="1200"/>
            </a:lvl1pPr>
          </a:lstStyle>
          <a:p>
            <a:fld id="{3695395A-0780-4FC6-AE4A-65D00462A3F1}" type="slidenum">
              <a:rPr lang="zh-CN" altLang="en-US" smtClean="0"/>
              <a:t>‹#›</a:t>
            </a:fld>
            <a:endParaRPr lang="zh-CN" altLang="en-US"/>
          </a:p>
        </p:txBody>
      </p:sp>
    </p:spTree>
    <p:extLst>
      <p:ext uri="{BB962C8B-B14F-4D97-AF65-F5344CB8AC3E}">
        <p14:creationId xmlns:p14="http://schemas.microsoft.com/office/powerpoint/2010/main" val="31864644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5090799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11</a:t>
            </a:fld>
            <a:endParaRPr lang="zh-CN" altLang="en-US"/>
          </a:p>
        </p:txBody>
      </p:sp>
    </p:spTree>
    <p:extLst>
      <p:ext uri="{BB962C8B-B14F-4D97-AF65-F5344CB8AC3E}">
        <p14:creationId xmlns:p14="http://schemas.microsoft.com/office/powerpoint/2010/main" val="33122097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12</a:t>
            </a:fld>
            <a:endParaRPr lang="zh-CN" altLang="en-US"/>
          </a:p>
        </p:txBody>
      </p:sp>
    </p:spTree>
    <p:extLst>
      <p:ext uri="{BB962C8B-B14F-4D97-AF65-F5344CB8AC3E}">
        <p14:creationId xmlns:p14="http://schemas.microsoft.com/office/powerpoint/2010/main" val="13364153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13</a:t>
            </a:fld>
            <a:endParaRPr lang="zh-CN" altLang="en-US"/>
          </a:p>
        </p:txBody>
      </p:sp>
    </p:spTree>
    <p:extLst>
      <p:ext uri="{BB962C8B-B14F-4D97-AF65-F5344CB8AC3E}">
        <p14:creationId xmlns:p14="http://schemas.microsoft.com/office/powerpoint/2010/main" val="36854044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碎片化是指完整的事物或物质变为许许多多的零碎状态。网络信息技术的高度发达，使网络社交平台的数量急剧增多，形成网络社交圈的多样化和复杂化，最终导致网络人际互动呈现为突出的碎片化现象，</a:t>
            </a:r>
            <a:r>
              <a:rPr lang="zh-CN" altLang="zh-CN" sz="1800" kern="100" dirty="0">
                <a:effectLst/>
                <a:highlight>
                  <a:srgbClr val="FFFF00"/>
                </a:highlight>
                <a:latin typeface="Calibri" panose="020F0502020204030204" pitchFamily="34" charset="0"/>
                <a:ea typeface="宋体" panose="02010600030101010101" pitchFamily="2" charset="-122"/>
                <a:cs typeface="Times New Roman" panose="02020603050405020304" pitchFamily="18" charset="0"/>
              </a:rPr>
              <a:t>碎片化具体表现在网民个体的碎片性、交往媒介的碎片性以及交流内容与方式的碎片性</a:t>
            </a:r>
            <a:r>
              <a:rPr lang="en-US" altLang="zh-CN" sz="1800" kern="100" dirty="0">
                <a:effectLst/>
                <a:highlight>
                  <a:srgbClr val="FFFF00"/>
                </a:highlight>
                <a:latin typeface="Calibri" panose="020F0502020204030204" pitchFamily="34" charset="0"/>
                <a:ea typeface="宋体" panose="02010600030101010101" pitchFamily="2" charset="-122"/>
                <a:cs typeface="Times New Roman" panose="02020603050405020304" pitchFamily="18" charset="0"/>
              </a:rPr>
              <a:t>3</a:t>
            </a:r>
            <a:r>
              <a:rPr lang="zh-CN" altLang="zh-CN" sz="1800" kern="100" dirty="0">
                <a:effectLst/>
                <a:highlight>
                  <a:srgbClr val="FFFF00"/>
                </a:highlight>
                <a:latin typeface="Calibri" panose="020F0502020204030204" pitchFamily="34" charset="0"/>
                <a:ea typeface="宋体" panose="02010600030101010101" pitchFamily="2" charset="-122"/>
                <a:cs typeface="Times New Roman" panose="02020603050405020304" pitchFamily="18" charset="0"/>
              </a:rPr>
              <a:t>个方面。</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14</a:t>
            </a:fld>
            <a:endParaRPr lang="zh-CN" altLang="en-US"/>
          </a:p>
        </p:txBody>
      </p:sp>
    </p:spTree>
    <p:extLst>
      <p:ext uri="{BB962C8B-B14F-4D97-AF65-F5344CB8AC3E}">
        <p14:creationId xmlns:p14="http://schemas.microsoft.com/office/powerpoint/2010/main" val="10329812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15</a:t>
            </a:fld>
            <a:endParaRPr lang="zh-CN" altLang="en-US"/>
          </a:p>
        </p:txBody>
      </p:sp>
    </p:spTree>
    <p:extLst>
      <p:ext uri="{BB962C8B-B14F-4D97-AF65-F5344CB8AC3E}">
        <p14:creationId xmlns:p14="http://schemas.microsoft.com/office/powerpoint/2010/main" val="39395210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这三代媒介的发展方向日趋向“微媒介”时代演化，而“微媒介”为网络社交和信息载体带来的是分裂破碎，延伸出的多变媒介渠道和功能，不仅改变了传统交往互动的媒介，也加大了网络互动交往媒介的碎片化走向。</a:t>
            </a: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16</a:t>
            </a:fld>
            <a:endParaRPr lang="zh-CN" altLang="en-US"/>
          </a:p>
        </p:txBody>
      </p:sp>
    </p:spTree>
    <p:extLst>
      <p:ext uri="{BB962C8B-B14F-4D97-AF65-F5344CB8AC3E}">
        <p14:creationId xmlns:p14="http://schemas.microsoft.com/office/powerpoint/2010/main" val="35563660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17</a:t>
            </a:fld>
            <a:endParaRPr lang="zh-CN" altLang="en-US"/>
          </a:p>
        </p:txBody>
      </p:sp>
    </p:spTree>
    <p:extLst>
      <p:ext uri="{BB962C8B-B14F-4D97-AF65-F5344CB8AC3E}">
        <p14:creationId xmlns:p14="http://schemas.microsoft.com/office/powerpoint/2010/main" val="15838436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       课堂讨论</a:t>
            </a:r>
            <a:r>
              <a:rPr lang="en-US" altLang="zh-CN" dirty="0"/>
              <a:t>—</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实际上，碎片化迎合了当下新媒体行业的“自给自足”状态，是网民在分权与赋权、竞合与共享、淘汰与认同的辩证运动中完成网络化生存方式。因此，网民的交往互动过程和交往互动环境都呈现碎片化特征，读者可以根据互动对象、交流媒介以及交流内容和方式的碎片化表现，尝试着分析与讨论互动过程和互动环境的碎片化表现？</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18</a:t>
            </a:fld>
            <a:endParaRPr lang="zh-CN" altLang="en-US"/>
          </a:p>
        </p:txBody>
      </p:sp>
    </p:spTree>
    <p:extLst>
      <p:ext uri="{BB962C8B-B14F-4D97-AF65-F5344CB8AC3E}">
        <p14:creationId xmlns:p14="http://schemas.microsoft.com/office/powerpoint/2010/main" val="35911298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19</a:t>
            </a:fld>
            <a:endParaRPr lang="zh-CN" altLang="en-US"/>
          </a:p>
        </p:txBody>
      </p:sp>
    </p:spTree>
    <p:extLst>
      <p:ext uri="{BB962C8B-B14F-4D97-AF65-F5344CB8AC3E}">
        <p14:creationId xmlns:p14="http://schemas.microsoft.com/office/powerpoint/2010/main" val="33370224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只有将物质中介系统和精神中介系统理解为网络互动的发生过程和关系缔结的所有环节，才能更加深刻地理解中介系统在互动活动中所具有的深层意义。</a:t>
            </a: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20</a:t>
            </a:fld>
            <a:endParaRPr lang="zh-CN" altLang="en-US"/>
          </a:p>
        </p:txBody>
      </p:sp>
    </p:spTree>
    <p:extLst>
      <p:ext uri="{BB962C8B-B14F-4D97-AF65-F5344CB8AC3E}">
        <p14:creationId xmlns:p14="http://schemas.microsoft.com/office/powerpoint/2010/main" val="20019059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a:t>
            </a:fld>
            <a:endParaRPr lang="zh-CN" altLang="en-US"/>
          </a:p>
        </p:txBody>
      </p:sp>
    </p:spTree>
    <p:extLst>
      <p:ext uri="{BB962C8B-B14F-4D97-AF65-F5344CB8AC3E}">
        <p14:creationId xmlns:p14="http://schemas.microsoft.com/office/powerpoint/2010/main" val="19590256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综上所述，交流信息是交往互动主体把握和理解互动对象的中介。因此，网络人际互动中介系统其含义中应该也包含信息这一中介系统，并与其他中介系统共同构成网络人际互动的交往中介系统。</a:t>
            </a: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21</a:t>
            </a:fld>
            <a:endParaRPr lang="zh-CN" altLang="en-US"/>
          </a:p>
        </p:txBody>
      </p:sp>
    </p:spTree>
    <p:extLst>
      <p:ext uri="{BB962C8B-B14F-4D97-AF65-F5344CB8AC3E}">
        <p14:creationId xmlns:p14="http://schemas.microsoft.com/office/powerpoint/2010/main" val="92254385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22</a:t>
            </a:fld>
            <a:endParaRPr lang="zh-CN" altLang="en-US"/>
          </a:p>
        </p:txBody>
      </p:sp>
    </p:spTree>
    <p:extLst>
      <p:ext uri="{BB962C8B-B14F-4D97-AF65-F5344CB8AC3E}">
        <p14:creationId xmlns:p14="http://schemas.microsoft.com/office/powerpoint/2010/main" val="426162412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23</a:t>
            </a:fld>
            <a:endParaRPr lang="zh-CN" altLang="en-US"/>
          </a:p>
        </p:txBody>
      </p:sp>
    </p:spTree>
    <p:extLst>
      <p:ext uri="{BB962C8B-B14F-4D97-AF65-F5344CB8AC3E}">
        <p14:creationId xmlns:p14="http://schemas.microsoft.com/office/powerpoint/2010/main" val="417881207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24</a:t>
            </a:fld>
            <a:endParaRPr lang="zh-CN" altLang="en-US"/>
          </a:p>
        </p:txBody>
      </p:sp>
    </p:spTree>
    <p:extLst>
      <p:ext uri="{BB962C8B-B14F-4D97-AF65-F5344CB8AC3E}">
        <p14:creationId xmlns:p14="http://schemas.microsoft.com/office/powerpoint/2010/main" val="241785950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25</a:t>
            </a:fld>
            <a:endParaRPr lang="zh-CN" altLang="en-US"/>
          </a:p>
        </p:txBody>
      </p:sp>
    </p:spTree>
    <p:extLst>
      <p:ext uri="{BB962C8B-B14F-4D97-AF65-F5344CB8AC3E}">
        <p14:creationId xmlns:p14="http://schemas.microsoft.com/office/powerpoint/2010/main" val="242053183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26</a:t>
            </a:fld>
            <a:endParaRPr lang="zh-CN" altLang="en-US"/>
          </a:p>
        </p:txBody>
      </p:sp>
    </p:spTree>
    <p:extLst>
      <p:ext uri="{BB962C8B-B14F-4D97-AF65-F5344CB8AC3E}">
        <p14:creationId xmlns:p14="http://schemas.microsoft.com/office/powerpoint/2010/main" val="64762803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27</a:t>
            </a:fld>
            <a:endParaRPr lang="zh-CN" altLang="en-US"/>
          </a:p>
        </p:txBody>
      </p:sp>
    </p:spTree>
    <p:extLst>
      <p:ext uri="{BB962C8B-B14F-4D97-AF65-F5344CB8AC3E}">
        <p14:creationId xmlns:p14="http://schemas.microsoft.com/office/powerpoint/2010/main" val="295505557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266700" algn="just">
              <a:spcBef>
                <a:spcPts val="600"/>
              </a:spcBef>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用户端设备是指用于接受和发送交换信息的设备，一般包括计算机、电视机、手机以及平板计算机等。</a:t>
            </a:r>
          </a:p>
          <a:p>
            <a:pPr indent="266700" algn="just"/>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网络人际互动的工具中介系统主要强调的是互动中介中的硬件工具组合，其为网民的交往活动提供了互动平台和交往工具。</a:t>
            </a: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28</a:t>
            </a:fld>
            <a:endParaRPr lang="zh-CN" altLang="en-US"/>
          </a:p>
        </p:txBody>
      </p:sp>
    </p:spTree>
    <p:extLst>
      <p:ext uri="{BB962C8B-B14F-4D97-AF65-F5344CB8AC3E}">
        <p14:creationId xmlns:p14="http://schemas.microsoft.com/office/powerpoint/2010/main" val="356692677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29</a:t>
            </a:fld>
            <a:endParaRPr lang="zh-CN" altLang="en-US"/>
          </a:p>
        </p:txBody>
      </p:sp>
    </p:spTree>
    <p:extLst>
      <p:ext uri="{BB962C8B-B14F-4D97-AF65-F5344CB8AC3E}">
        <p14:creationId xmlns:p14="http://schemas.microsoft.com/office/powerpoint/2010/main" val="155338496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30</a:t>
            </a:fld>
            <a:endParaRPr lang="zh-CN" altLang="en-US"/>
          </a:p>
        </p:txBody>
      </p:sp>
    </p:spTree>
    <p:extLst>
      <p:ext uri="{BB962C8B-B14F-4D97-AF65-F5344CB8AC3E}">
        <p14:creationId xmlns:p14="http://schemas.microsoft.com/office/powerpoint/2010/main" val="13585728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a:t>
            </a:fld>
            <a:endParaRPr lang="zh-CN" altLang="en-US"/>
          </a:p>
        </p:txBody>
      </p:sp>
    </p:spTree>
    <p:extLst>
      <p:ext uri="{BB962C8B-B14F-4D97-AF65-F5344CB8AC3E}">
        <p14:creationId xmlns:p14="http://schemas.microsoft.com/office/powerpoint/2010/main" val="61767003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在网络人际互动中，符号中介系统实现了互动双方之间的关系建立，保障了信息接收并存储到大脑的运演操作，促进了互动双方的思想表达和情感交流，架构了符号的广泛性形成网络社会生活，从而为网民展现更加丰富多彩的现实世界。</a:t>
            </a: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31</a:t>
            </a:fld>
            <a:endParaRPr lang="zh-CN" altLang="en-US"/>
          </a:p>
        </p:txBody>
      </p:sp>
    </p:spTree>
    <p:extLst>
      <p:ext uri="{BB962C8B-B14F-4D97-AF65-F5344CB8AC3E}">
        <p14:creationId xmlns:p14="http://schemas.microsoft.com/office/powerpoint/2010/main" val="229997793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32</a:t>
            </a:fld>
            <a:endParaRPr lang="zh-CN" altLang="en-US"/>
          </a:p>
        </p:txBody>
      </p:sp>
    </p:spTree>
    <p:extLst>
      <p:ext uri="{BB962C8B-B14F-4D97-AF65-F5344CB8AC3E}">
        <p14:creationId xmlns:p14="http://schemas.microsoft.com/office/powerpoint/2010/main" val="90682293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33</a:t>
            </a:fld>
            <a:endParaRPr lang="zh-CN" altLang="en-US"/>
          </a:p>
        </p:txBody>
      </p:sp>
    </p:spTree>
    <p:extLst>
      <p:ext uri="{BB962C8B-B14F-4D97-AF65-F5344CB8AC3E}">
        <p14:creationId xmlns:p14="http://schemas.microsoft.com/office/powerpoint/2010/main" val="163144953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266700" algn="just"/>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随着网络信息技术的进一步发展以及构建完成的网络社会，使方法中介系统不仅成为了网民操作硬件工具的工具，还成为了网民制造硬件工具的工具。因此，方法中介系统的发展对整个网络人际互动会产生重大的影响并具有长远意义。</a:t>
            </a:r>
          </a:p>
          <a:p>
            <a:pPr indent="266700" algn="just"/>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在网络人际互动中，上述</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4</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个中介系统是以层次递进的方式展开的。同时因为互动主体的思维活动存在于互动活动的每一个环节，所以中介思维系统始终贯穿于其他</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3</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个中介系统。</a:t>
            </a: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34</a:t>
            </a:fld>
            <a:endParaRPr lang="zh-CN" altLang="en-US"/>
          </a:p>
        </p:txBody>
      </p:sp>
    </p:spTree>
    <p:extLst>
      <p:ext uri="{BB962C8B-B14F-4D97-AF65-F5344CB8AC3E}">
        <p14:creationId xmlns:p14="http://schemas.microsoft.com/office/powerpoint/2010/main" val="13184218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35</a:t>
            </a:fld>
            <a:endParaRPr lang="zh-CN" altLang="en-US"/>
          </a:p>
        </p:txBody>
      </p:sp>
    </p:spTree>
    <p:extLst>
      <p:ext uri="{BB962C8B-B14F-4D97-AF65-F5344CB8AC3E}">
        <p14:creationId xmlns:p14="http://schemas.microsoft.com/office/powerpoint/2010/main" val="91382241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36</a:t>
            </a:fld>
            <a:endParaRPr lang="zh-CN" altLang="en-US"/>
          </a:p>
        </p:txBody>
      </p:sp>
    </p:spTree>
    <p:extLst>
      <p:ext uri="{BB962C8B-B14F-4D97-AF65-F5344CB8AC3E}">
        <p14:creationId xmlns:p14="http://schemas.microsoft.com/office/powerpoint/2010/main" val="285826981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266700" algn="just"/>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在网络人际互动过程中，多样性表示网民中介系统的组成要素非常多样。只要有利于互动的发生和良性运行，任何介体都可以成为生成双方关系的中介，并且在不同技术条件下，中介的表现方式也会所有差异。</a:t>
            </a:r>
          </a:p>
          <a:p>
            <a:pPr indent="266700" algn="just">
              <a:spcAft>
                <a:spcPts val="600"/>
              </a:spcAft>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在网络人际互动活动中，层次性不仅昭示着整个网络人际互动中介系统本身存在着层次关系，而且每一个不同类型的中介系统其自身也存在着多种层次关系。使不同层次的中介系统占据不同的地位，不同的地位导致它们发挥作用的方式出现不同。</a:t>
            </a: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37</a:t>
            </a:fld>
            <a:endParaRPr lang="zh-CN" altLang="en-US"/>
          </a:p>
        </p:txBody>
      </p:sp>
    </p:spTree>
    <p:extLst>
      <p:ext uri="{BB962C8B-B14F-4D97-AF65-F5344CB8AC3E}">
        <p14:creationId xmlns:p14="http://schemas.microsoft.com/office/powerpoint/2010/main" val="141371381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38</a:t>
            </a:fld>
            <a:endParaRPr lang="zh-CN" altLang="en-US"/>
          </a:p>
        </p:txBody>
      </p:sp>
    </p:spTree>
    <p:extLst>
      <p:ext uri="{BB962C8B-B14F-4D97-AF65-F5344CB8AC3E}">
        <p14:creationId xmlns:p14="http://schemas.microsoft.com/office/powerpoint/2010/main" val="19759563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39</a:t>
            </a:fld>
            <a:endParaRPr lang="zh-CN" altLang="en-US"/>
          </a:p>
        </p:txBody>
      </p:sp>
    </p:spTree>
    <p:extLst>
      <p:ext uri="{BB962C8B-B14F-4D97-AF65-F5344CB8AC3E}">
        <p14:creationId xmlns:p14="http://schemas.microsoft.com/office/powerpoint/2010/main" val="329110388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综上所述，文本在人际互动中担任着不可或缺的作用。因此，互动主体面对文本时，应该对文本持有走进和尊重的态度。</a:t>
            </a: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40</a:t>
            </a:fld>
            <a:endParaRPr lang="zh-CN" altLang="en-US"/>
          </a:p>
        </p:txBody>
      </p:sp>
    </p:spTree>
    <p:extLst>
      <p:ext uri="{BB962C8B-B14F-4D97-AF65-F5344CB8AC3E}">
        <p14:creationId xmlns:p14="http://schemas.microsoft.com/office/powerpoint/2010/main" val="27953032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a:t>
            </a:fld>
            <a:endParaRPr lang="zh-CN" altLang="en-US"/>
          </a:p>
        </p:txBody>
      </p:sp>
    </p:spTree>
    <p:extLst>
      <p:ext uri="{BB962C8B-B14F-4D97-AF65-F5344CB8AC3E}">
        <p14:creationId xmlns:p14="http://schemas.microsoft.com/office/powerpoint/2010/main" val="276496428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41</a:t>
            </a:fld>
            <a:endParaRPr lang="zh-CN" altLang="en-US"/>
          </a:p>
        </p:txBody>
      </p:sp>
    </p:spTree>
    <p:extLst>
      <p:ext uri="{BB962C8B-B14F-4D97-AF65-F5344CB8AC3E}">
        <p14:creationId xmlns:p14="http://schemas.microsoft.com/office/powerpoint/2010/main" val="252511232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       课堂讨论</a:t>
            </a:r>
            <a:r>
              <a:rPr lang="en-US" altLang="zh-CN" dirty="0"/>
              <a:t>—</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网络人际互动是以电子数码语言为基础的数字化叙事方式，这使互动方使用网络文本传播消息内容，就可以通过远程通信的方式同时向世界各地传送消息。读者由此讨论与分析网络人际互动与叙事方式的内在联系有哪些？</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42</a:t>
            </a:fld>
            <a:endParaRPr lang="zh-CN" altLang="en-US"/>
          </a:p>
        </p:txBody>
      </p:sp>
    </p:spTree>
    <p:extLst>
      <p:ext uri="{BB962C8B-B14F-4D97-AF65-F5344CB8AC3E}">
        <p14:creationId xmlns:p14="http://schemas.microsoft.com/office/powerpoint/2010/main" val="298750639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43</a:t>
            </a:fld>
            <a:endParaRPr lang="zh-CN" altLang="en-US"/>
          </a:p>
        </p:txBody>
      </p:sp>
    </p:spTree>
    <p:extLst>
      <p:ext uri="{BB962C8B-B14F-4D97-AF65-F5344CB8AC3E}">
        <p14:creationId xmlns:p14="http://schemas.microsoft.com/office/powerpoint/2010/main" val="361986835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44</a:t>
            </a:fld>
            <a:endParaRPr lang="zh-CN" altLang="en-US"/>
          </a:p>
        </p:txBody>
      </p:sp>
    </p:spTree>
    <p:extLst>
      <p:ext uri="{BB962C8B-B14F-4D97-AF65-F5344CB8AC3E}">
        <p14:creationId xmlns:p14="http://schemas.microsoft.com/office/powerpoint/2010/main" val="49620672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45</a:t>
            </a:fld>
            <a:endParaRPr lang="zh-CN" altLang="en-US"/>
          </a:p>
        </p:txBody>
      </p:sp>
    </p:spTree>
    <p:extLst>
      <p:ext uri="{BB962C8B-B14F-4D97-AF65-F5344CB8AC3E}">
        <p14:creationId xmlns:p14="http://schemas.microsoft.com/office/powerpoint/2010/main" val="311660623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46</a:t>
            </a:fld>
            <a:endParaRPr lang="zh-CN" altLang="en-US"/>
          </a:p>
        </p:txBody>
      </p:sp>
    </p:spTree>
    <p:extLst>
      <p:ext uri="{BB962C8B-B14F-4D97-AF65-F5344CB8AC3E}">
        <p14:creationId xmlns:p14="http://schemas.microsoft.com/office/powerpoint/2010/main" val="218576993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按照不同的标准，网络人际互动文本可以有很多划分标准。但是无论采用何种划分标准，都改变不了网络人际互动是以网络文本为核心的互动活动。因此，需要明确无论怎样划分网络文本的种类，离开了网络文本，网络人际互动行为便无法发生。</a:t>
            </a: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47</a:t>
            </a:fld>
            <a:endParaRPr lang="zh-CN" altLang="en-US"/>
          </a:p>
        </p:txBody>
      </p:sp>
    </p:spTree>
    <p:extLst>
      <p:ext uri="{BB962C8B-B14F-4D97-AF65-F5344CB8AC3E}">
        <p14:creationId xmlns:p14="http://schemas.microsoft.com/office/powerpoint/2010/main" val="115488312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48</a:t>
            </a:fld>
            <a:endParaRPr lang="zh-CN" altLang="en-US"/>
          </a:p>
        </p:txBody>
      </p:sp>
    </p:spTree>
    <p:extLst>
      <p:ext uri="{BB962C8B-B14F-4D97-AF65-F5344CB8AC3E}">
        <p14:creationId xmlns:p14="http://schemas.microsoft.com/office/powerpoint/2010/main" val="323814439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49</a:t>
            </a:fld>
            <a:endParaRPr lang="zh-CN" altLang="en-US"/>
          </a:p>
        </p:txBody>
      </p:sp>
    </p:spTree>
    <p:extLst>
      <p:ext uri="{BB962C8B-B14F-4D97-AF65-F5344CB8AC3E}">
        <p14:creationId xmlns:p14="http://schemas.microsoft.com/office/powerpoint/2010/main" val="86118781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50</a:t>
            </a:fld>
            <a:endParaRPr lang="zh-CN" altLang="en-US"/>
          </a:p>
        </p:txBody>
      </p:sp>
    </p:spTree>
    <p:extLst>
      <p:ext uri="{BB962C8B-B14F-4D97-AF65-F5344CB8AC3E}">
        <p14:creationId xmlns:p14="http://schemas.microsoft.com/office/powerpoint/2010/main" val="6199599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离散性通常是指混凝土强度的不均匀分布，而</a:t>
            </a:r>
            <a:r>
              <a:rPr lang="zh-CN" altLang="zh-CN" sz="1800" kern="100" dirty="0">
                <a:effectLst/>
                <a:highlight>
                  <a:srgbClr val="00FFFF"/>
                </a:highlight>
                <a:latin typeface="Calibri" panose="020F0502020204030204" pitchFamily="34" charset="0"/>
                <a:ea typeface="宋体" panose="02010600030101010101" pitchFamily="2" charset="-122"/>
                <a:cs typeface="Times New Roman" panose="02020603050405020304" pitchFamily="18" charset="0"/>
              </a:rPr>
              <a:t>在网络互动中，离散性强调的是事物发展序列中的非连续性，同时也指互动主体认知和体验世界的一种方式。</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由于交往活动的多样化和随意性，网络人际互动中的离散性现象非常普遍。</a:t>
            </a: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6</a:t>
            </a:fld>
            <a:endParaRPr lang="zh-CN" altLang="en-US"/>
          </a:p>
        </p:txBody>
      </p:sp>
    </p:spTree>
    <p:extLst>
      <p:ext uri="{BB962C8B-B14F-4D97-AF65-F5344CB8AC3E}">
        <p14:creationId xmlns:p14="http://schemas.microsoft.com/office/powerpoint/2010/main" val="79526661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51</a:t>
            </a:fld>
            <a:endParaRPr lang="zh-CN" altLang="en-US"/>
          </a:p>
        </p:txBody>
      </p:sp>
    </p:spTree>
    <p:extLst>
      <p:ext uri="{BB962C8B-B14F-4D97-AF65-F5344CB8AC3E}">
        <p14:creationId xmlns:p14="http://schemas.microsoft.com/office/powerpoint/2010/main" val="196532545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52</a:t>
            </a:fld>
            <a:endParaRPr lang="zh-CN" altLang="en-US"/>
          </a:p>
        </p:txBody>
      </p:sp>
    </p:spTree>
    <p:extLst>
      <p:ext uri="{BB962C8B-B14F-4D97-AF65-F5344CB8AC3E}">
        <p14:creationId xmlns:p14="http://schemas.microsoft.com/office/powerpoint/2010/main" val="227271234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任何事物的特征，都是通过与参照物进行对比后发现的。因此，想要总结和归纳出网络文本的基本特征，需要以文学文本作为参照物。同时，从网络文本的本性层面上分析，其特征是由网络互动自身的性质与活动目标所决定的。因此，只有能够反映网络文本本质以及体现人际互动基本目的的文本，才是符合人际互动要求和规律的网络文本。</a:t>
            </a:r>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53</a:t>
            </a:fld>
            <a:endParaRPr lang="zh-CN" altLang="en-US"/>
          </a:p>
        </p:txBody>
      </p:sp>
    </p:spTree>
    <p:extLst>
      <p:ext uri="{BB962C8B-B14F-4D97-AF65-F5344CB8AC3E}">
        <p14:creationId xmlns:p14="http://schemas.microsoft.com/office/powerpoint/2010/main" val="152645640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54</a:t>
            </a:fld>
            <a:endParaRPr lang="zh-CN" altLang="en-US"/>
          </a:p>
        </p:txBody>
      </p:sp>
    </p:spTree>
    <p:extLst>
      <p:ext uri="{BB962C8B-B14F-4D97-AF65-F5344CB8AC3E}">
        <p14:creationId xmlns:p14="http://schemas.microsoft.com/office/powerpoint/2010/main" val="112248643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55</a:t>
            </a:fld>
            <a:endParaRPr lang="zh-CN" altLang="en-US"/>
          </a:p>
        </p:txBody>
      </p:sp>
    </p:spTree>
    <p:extLst>
      <p:ext uri="{BB962C8B-B14F-4D97-AF65-F5344CB8AC3E}">
        <p14:creationId xmlns:p14="http://schemas.microsoft.com/office/powerpoint/2010/main" val="196161655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56</a:t>
            </a:fld>
            <a:endParaRPr lang="zh-CN" altLang="en-US"/>
          </a:p>
        </p:txBody>
      </p:sp>
    </p:spTree>
    <p:extLst>
      <p:ext uri="{BB962C8B-B14F-4D97-AF65-F5344CB8AC3E}">
        <p14:creationId xmlns:p14="http://schemas.microsoft.com/office/powerpoint/2010/main" val="292406543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57</a:t>
            </a:fld>
            <a:endParaRPr lang="zh-CN" altLang="en-US"/>
          </a:p>
        </p:txBody>
      </p:sp>
    </p:spTree>
    <p:extLst>
      <p:ext uri="{BB962C8B-B14F-4D97-AF65-F5344CB8AC3E}">
        <p14:creationId xmlns:p14="http://schemas.microsoft.com/office/powerpoint/2010/main" val="202804872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58</a:t>
            </a:fld>
            <a:endParaRPr lang="zh-CN" altLang="en-US"/>
          </a:p>
        </p:txBody>
      </p:sp>
    </p:spTree>
    <p:extLst>
      <p:ext uri="{BB962C8B-B14F-4D97-AF65-F5344CB8AC3E}">
        <p14:creationId xmlns:p14="http://schemas.microsoft.com/office/powerpoint/2010/main" val="16599497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7</a:t>
            </a:fld>
            <a:endParaRPr lang="zh-CN" altLang="en-US"/>
          </a:p>
        </p:txBody>
      </p:sp>
    </p:spTree>
    <p:extLst>
      <p:ext uri="{BB962C8B-B14F-4D97-AF65-F5344CB8AC3E}">
        <p14:creationId xmlns:p14="http://schemas.microsoft.com/office/powerpoint/2010/main" val="36059698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8</a:t>
            </a:fld>
            <a:endParaRPr lang="zh-CN" altLang="en-US"/>
          </a:p>
        </p:txBody>
      </p:sp>
    </p:spTree>
    <p:extLst>
      <p:ext uri="{BB962C8B-B14F-4D97-AF65-F5344CB8AC3E}">
        <p14:creationId xmlns:p14="http://schemas.microsoft.com/office/powerpoint/2010/main" val="1563598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9</a:t>
            </a:fld>
            <a:endParaRPr lang="zh-CN" altLang="en-US"/>
          </a:p>
        </p:txBody>
      </p:sp>
    </p:spTree>
    <p:extLst>
      <p:ext uri="{BB962C8B-B14F-4D97-AF65-F5344CB8AC3E}">
        <p14:creationId xmlns:p14="http://schemas.microsoft.com/office/powerpoint/2010/main" val="11688075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10</a:t>
            </a:fld>
            <a:endParaRPr lang="zh-CN" altLang="en-US"/>
          </a:p>
        </p:txBody>
      </p:sp>
    </p:spTree>
    <p:extLst>
      <p:ext uri="{BB962C8B-B14F-4D97-AF65-F5344CB8AC3E}">
        <p14:creationId xmlns:p14="http://schemas.microsoft.com/office/powerpoint/2010/main" val="13994230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2021/9/29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2021/9/29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空白">
    <p:bg>
      <p:bgPr>
        <a:solidFill>
          <a:schemeClr val="bg1"/>
        </a:solidFill>
        <a:effectLst/>
      </p:bgPr>
    </p:bg>
    <p:spTree>
      <p:nvGrpSpPr>
        <p:cNvPr id="1" name=""/>
        <p:cNvGrpSpPr/>
        <p:nvPr/>
      </p:nvGrpSpPr>
      <p:grpSpPr>
        <a:xfrm>
          <a:off x="0" y="0"/>
          <a:ext cx="0" cy="0"/>
          <a:chOff x="0" y="0"/>
          <a:chExt cx="0" cy="0"/>
        </a:xfrm>
      </p:grpSpPr>
      <p:sp>
        <p:nvSpPr>
          <p:cNvPr id="14" name="标题 1"/>
          <p:cNvSpPr>
            <a:spLocks noGrp="1"/>
          </p:cNvSpPr>
          <p:nvPr>
            <p:ph type="title"/>
          </p:nvPr>
        </p:nvSpPr>
        <p:spPr>
          <a:xfrm>
            <a:off x="1365916" y="314372"/>
            <a:ext cx="8592276" cy="601249"/>
          </a:xfrm>
        </p:spPr>
        <p:txBody>
          <a:bodyPr>
            <a:normAutofit/>
          </a:bodyPr>
          <a:lstStyle>
            <a:lvl1pPr>
              <a:defRPr sz="2800" b="1">
                <a:latin typeface="微软雅黑" panose="020B0503020204020204" pitchFamily="34" charset="-122"/>
                <a:ea typeface="微软雅黑" panose="020B0503020204020204" pitchFamily="34" charset="-122"/>
                <a:cs typeface="Times New Roman" panose="02020603050405020304" pitchFamily="18" charset="0"/>
              </a:defRPr>
            </a:lvl1pPr>
          </a:lstStyle>
          <a:p>
            <a:r>
              <a:rPr lang="zh-CN" altLang="en-US" dirty="0"/>
              <a:t>单击此处编辑母版标题样式</a:t>
            </a:r>
          </a:p>
        </p:txBody>
      </p:sp>
      <p:pic>
        <p:nvPicPr>
          <p:cNvPr id="5" name="图片 4"/>
          <p:cNvPicPr>
            <a:picLocks noChangeAspect="1"/>
          </p:cNvPicPr>
          <p:nvPr userDrawn="1"/>
        </p:nvPicPr>
        <p:blipFill rotWithShape="1">
          <a:blip r:embed="rId2"/>
          <a:srcRect l="17556" t="27912" r="13351" b="31322"/>
          <a:stretch>
            <a:fillRect/>
          </a:stretch>
        </p:blipFill>
        <p:spPr>
          <a:xfrm>
            <a:off x="9979194" y="41715"/>
            <a:ext cx="1896132" cy="1126686"/>
          </a:xfrm>
          <a:prstGeom prst="rect">
            <a:avLst/>
          </a:prstGeom>
        </p:spPr>
      </p:pic>
      <p:pic>
        <p:nvPicPr>
          <p:cNvPr id="6" name="图片 5"/>
          <p:cNvPicPr>
            <a:picLocks noChangeAspect="1"/>
          </p:cNvPicPr>
          <p:nvPr userDrawn="1"/>
        </p:nvPicPr>
        <p:blipFill>
          <a:blip r:embed="rId3"/>
          <a:stretch>
            <a:fillRect/>
          </a:stretch>
        </p:blipFill>
        <p:spPr>
          <a:xfrm>
            <a:off x="472440" y="0"/>
            <a:ext cx="579120" cy="1253391"/>
          </a:xfrm>
          <a:prstGeom prst="rect">
            <a:avLst/>
          </a:prstGeom>
        </p:spPr>
      </p:pic>
    </p:spTree>
    <p:extLst>
      <p:ext uri="{BB962C8B-B14F-4D97-AF65-F5344CB8AC3E}">
        <p14:creationId xmlns:p14="http://schemas.microsoft.com/office/powerpoint/2010/main" val="3827983990"/>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2021/9/29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2447411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2021/9/29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023336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2021/9/29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221856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2021/9/29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99961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2021/9/29</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201872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2021/9/29</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9932834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2021/9/29</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2071659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2021/9/29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407610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2021/9/29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2021/9/29</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4377524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2021/9/29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3039462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2021/9/29</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7144105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Main">
    <p:spTree>
      <p:nvGrpSpPr>
        <p:cNvPr id="1" name=""/>
        <p:cNvGrpSpPr/>
        <p:nvPr/>
      </p:nvGrpSpPr>
      <p:grpSpPr>
        <a:xfrm>
          <a:off x="0" y="0"/>
          <a:ext cx="0" cy="0"/>
          <a:chOff x="0" y="0"/>
          <a:chExt cx="0" cy="0"/>
        </a:xfrm>
      </p:grpSpPr>
      <p:sp>
        <p:nvSpPr>
          <p:cNvPr id="8" name="Text Placeholder 3"/>
          <p:cNvSpPr>
            <a:spLocks noGrp="1"/>
          </p:cNvSpPr>
          <p:nvPr>
            <p:ph type="body" sz="half" idx="2" hasCustomPrompt="1"/>
          </p:nvPr>
        </p:nvSpPr>
        <p:spPr>
          <a:xfrm>
            <a:off x="508001" y="1178427"/>
            <a:ext cx="11157817" cy="231007"/>
          </a:xfrm>
          <a:prstGeom prst="rect">
            <a:avLst/>
          </a:prstGeom>
        </p:spPr>
        <p:txBody>
          <a:bodyPr wrap="none" lIns="0" tIns="0" rIns="0" bIns="0" anchor="ctr">
            <a:noAutofit/>
          </a:bodyPr>
          <a:lstStyle>
            <a:lvl1pPr marL="0" indent="0" algn="ctr">
              <a:buNone/>
              <a:defRPr sz="1600" b="0" baseline="0">
                <a:solidFill>
                  <a:schemeClr val="bg1">
                    <a:lumMod val="65000"/>
                  </a:schemeClr>
                </a:solidFill>
                <a:latin typeface="+mn-lt"/>
                <a:ea typeface="Roboto" panose="02000000000000000000" pitchFamily="2" charset="0"/>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CLICK TO EDITE SUBTITLE</a:t>
            </a:r>
          </a:p>
        </p:txBody>
      </p:sp>
      <p:sp>
        <p:nvSpPr>
          <p:cNvPr id="9" name="Title 2"/>
          <p:cNvSpPr>
            <a:spLocks noGrp="1"/>
          </p:cNvSpPr>
          <p:nvPr>
            <p:ph type="title"/>
          </p:nvPr>
        </p:nvSpPr>
        <p:spPr>
          <a:xfrm>
            <a:off x="508001" y="455085"/>
            <a:ext cx="11157817" cy="660511"/>
          </a:xfrm>
          <a:prstGeom prst="rect">
            <a:avLst/>
          </a:prstGeom>
        </p:spPr>
        <p:txBody>
          <a:bodyPr lIns="0" tIns="0" rIns="0" bIns="0" anchor="ctr"/>
          <a:lstStyle>
            <a:lvl1pPr algn="ctr">
              <a:defRPr sz="4800">
                <a:solidFill>
                  <a:schemeClr val="bg1">
                    <a:lumMod val="50000"/>
                  </a:schemeClr>
                </a:solidFill>
              </a:defRPr>
            </a:lvl1pPr>
          </a:lstStyle>
          <a:p>
            <a:r>
              <a:rPr lang="en-US" dirty="0"/>
              <a:t>Click to edit Master title style</a:t>
            </a:r>
          </a:p>
        </p:txBody>
      </p:sp>
    </p:spTree>
    <p:extLst>
      <p:ext uri="{BB962C8B-B14F-4D97-AF65-F5344CB8AC3E}">
        <p14:creationId xmlns:p14="http://schemas.microsoft.com/office/powerpoint/2010/main" val="261379697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359310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2021/9/29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2021/9/29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2021/9/29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2021/9/29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2021/9/29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2021/9/29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8EBF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2021/9/29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6" r:id="rId7"/>
    <p:sldLayoutId id="2147483657" r:id="rId8"/>
    <p:sldLayoutId id="2147483658" r:id="rId9"/>
    <p:sldLayoutId id="2147483659" r:id="rId10"/>
    <p:sldLayoutId id="2147483660"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D0F686C-BDB7-4B1F-BADF-21AE24DC015F}" type="datetimeFigureOut">
              <a:rPr lang="zh-CN" altLang="en-US" smtClean="0">
                <a:solidFill>
                  <a:prstClr val="black">
                    <a:tint val="75000"/>
                  </a:prstClr>
                </a:solidFill>
              </a:rPr>
              <a:pPr/>
              <a:t>2021/9/29</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73741854"/>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9.tif"/></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2.xml"/><Relationship Id="rId1" Type="http://schemas.openxmlformats.org/officeDocument/2006/relationships/slideLayout" Target="../slideLayouts/slideLayout7.xml"/><Relationship Id="rId5" Type="http://schemas.openxmlformats.org/officeDocument/2006/relationships/image" Target="../media/image15.png"/><Relationship Id="rId4" Type="http://schemas.openxmlformats.org/officeDocument/2006/relationships/image" Target="../media/image14.png"/></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9.xml"/><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3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image" Target="../media/image20.png"/></Relationships>
</file>

<file path=ppt/slides/_rels/slide3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3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3.xml"/><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3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6.xml"/><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3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8.xml"/><Relationship Id="rId1" Type="http://schemas.openxmlformats.org/officeDocument/2006/relationships/slideLayout" Target="../slideLayouts/slideLayout7.xml"/><Relationship Id="rId4" Type="http://schemas.openxmlformats.org/officeDocument/2006/relationships/image" Target="../media/image24.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0.xml"/><Relationship Id="rId1" Type="http://schemas.openxmlformats.org/officeDocument/2006/relationships/slideLayout" Target="../slideLayouts/slideLayout7.xml"/><Relationship Id="rId4" Type="http://schemas.openxmlformats.org/officeDocument/2006/relationships/image" Target="../media/image25.png"/></Relationships>
</file>

<file path=ppt/slides/_rels/slide4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tags" Target="../tags/tag6.xml"/><Relationship Id="rId7" Type="http://schemas.openxmlformats.org/officeDocument/2006/relationships/notesSlide" Target="../notesSlides/notesSlide43.xml"/><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slideLayout" Target="../slideLayouts/slideLayout7.xml"/><Relationship Id="rId5" Type="http://schemas.openxmlformats.org/officeDocument/2006/relationships/tags" Target="../tags/tag8.xml"/><Relationship Id="rId4" Type="http://schemas.openxmlformats.org/officeDocument/2006/relationships/tags" Target="../tags/tag7.xml"/></Relationships>
</file>

<file path=ppt/slides/_rels/slide4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8.xml"/><Relationship Id="rId1" Type="http://schemas.openxmlformats.org/officeDocument/2006/relationships/slideLayout" Target="../slideLayouts/slideLayout7.xml"/><Relationship Id="rId5" Type="http://schemas.openxmlformats.org/officeDocument/2006/relationships/image" Target="../media/image27.png"/><Relationship Id="rId4" Type="http://schemas.openxmlformats.org/officeDocument/2006/relationships/image" Target="../media/image26.png"/></Relationships>
</file>

<file path=ppt/slides/_rels/slide5.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8.png"/><Relationship Id="rId5" Type="http://schemas.openxmlformats.org/officeDocument/2006/relationships/notesSlide" Target="../notesSlides/notesSlide4.xml"/><Relationship Id="rId4"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9.xml"/><Relationship Id="rId1" Type="http://schemas.openxmlformats.org/officeDocument/2006/relationships/slideLayout" Target="../slideLayouts/slideLayout7.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5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0.xml"/><Relationship Id="rId1" Type="http://schemas.openxmlformats.org/officeDocument/2006/relationships/slideLayout" Target="../slideLayouts/slideLayout7.xml"/><Relationship Id="rId4" Type="http://schemas.openxmlformats.org/officeDocument/2006/relationships/image" Target="../media/image31.png"/></Relationships>
</file>

<file path=ppt/slides/_rels/slide5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1.xml"/><Relationship Id="rId1" Type="http://schemas.openxmlformats.org/officeDocument/2006/relationships/slideLayout" Target="../slideLayouts/slideLayout7.xml"/><Relationship Id="rId4" Type="http://schemas.openxmlformats.org/officeDocument/2006/relationships/image" Target="../media/image32.png"/></Relationships>
</file>

<file path=ppt/slides/_rels/slide5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image" Target="../media/image8.png"/><Relationship Id="rId5" Type="http://schemas.openxmlformats.org/officeDocument/2006/relationships/notesSlide" Target="../notesSlides/notesSlide57.xml"/><Relationship Id="rId4"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C96EBA74-F088-6041-B512-E5511619F1B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文本框 2"/>
          <p:cNvSpPr txBox="1"/>
          <p:nvPr/>
        </p:nvSpPr>
        <p:spPr>
          <a:xfrm>
            <a:off x="8684177" y="5439623"/>
            <a:ext cx="3358306" cy="1023742"/>
          </a:xfrm>
          <a:prstGeom prst="rect">
            <a:avLst/>
          </a:prstGeom>
          <a:noFill/>
        </p:spPr>
        <p:txBody>
          <a:bodyPr wrap="square" rtlCol="0">
            <a:spAutoFit/>
          </a:bodyPr>
          <a:lstStyle/>
          <a:p>
            <a:pPr algn="r">
              <a:lnSpc>
                <a:spcPct val="150000"/>
              </a:lnSpc>
            </a:pPr>
            <a:r>
              <a:rPr kumimoji="1" lang="zh-CN" altLang="en-US" sz="1400" dirty="0">
                <a:solidFill>
                  <a:schemeClr val="bg1"/>
                </a:solidFill>
                <a:latin typeface="微软雅黑" panose="020B0503020204020204" pitchFamily="34" charset="-122"/>
                <a:ea typeface="微软雅黑" panose="020B0503020204020204" pitchFamily="34" charset="-122"/>
              </a:rPr>
              <a:t>天下秀数字科技（集团）股份有限公司</a:t>
            </a:r>
          </a:p>
          <a:p>
            <a:pPr algn="r">
              <a:lnSpc>
                <a:spcPct val="150000"/>
              </a:lnSpc>
            </a:pPr>
            <a:r>
              <a:rPr kumimoji="1" lang="zh-CN" altLang="en-US" sz="1400" dirty="0">
                <a:solidFill>
                  <a:schemeClr val="bg1"/>
                </a:solidFill>
                <a:latin typeface="微软雅黑" panose="020B0503020204020204" pitchFamily="34" charset="-122"/>
                <a:ea typeface="微软雅黑" panose="020B0503020204020204" pitchFamily="34" charset="-122"/>
              </a:rPr>
              <a:t>中国主板上市企业  </a:t>
            </a:r>
            <a:endParaRPr kumimoji="1" lang="en-US" altLang="zh-CN" sz="1400" dirty="0">
              <a:solidFill>
                <a:schemeClr val="bg1"/>
              </a:solidFill>
              <a:latin typeface="微软雅黑" panose="020B0503020204020204" pitchFamily="34" charset="-122"/>
              <a:ea typeface="微软雅黑" panose="020B0503020204020204" pitchFamily="34" charset="-122"/>
            </a:endParaRPr>
          </a:p>
          <a:p>
            <a:pPr algn="r">
              <a:lnSpc>
                <a:spcPct val="150000"/>
              </a:lnSpc>
            </a:pPr>
            <a:r>
              <a:rPr kumimoji="1" lang="zh-CN" altLang="en-US" sz="1400" dirty="0">
                <a:solidFill>
                  <a:schemeClr val="bg1"/>
                </a:solidFill>
                <a:latin typeface="微软雅黑" panose="020B0503020204020204" pitchFamily="34" charset="-122"/>
                <a:ea typeface="微软雅黑" panose="020B0503020204020204" pitchFamily="34" charset="-122"/>
              </a:rPr>
              <a:t>股票代码：</a:t>
            </a:r>
            <a:r>
              <a:rPr kumimoji="1" lang="en-US" altLang="zh-CN" sz="1400" dirty="0">
                <a:solidFill>
                  <a:schemeClr val="bg1"/>
                </a:solidFill>
                <a:latin typeface="微软雅黑" panose="020B0503020204020204" pitchFamily="34" charset="-122"/>
                <a:ea typeface="微软雅黑" panose="020B0503020204020204" pitchFamily="34" charset="-122"/>
              </a:rPr>
              <a:t>600556</a:t>
            </a:r>
            <a:endParaRPr kumimoji="1"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F4E3FFDB-5A61-294E-8BD4-9312A9F99821}"/>
              </a:ext>
            </a:extLst>
          </p:cNvPr>
          <p:cNvSpPr txBox="1"/>
          <p:nvPr/>
        </p:nvSpPr>
        <p:spPr>
          <a:xfrm>
            <a:off x="267335" y="2443876"/>
            <a:ext cx="11657330" cy="1191993"/>
          </a:xfrm>
          <a:prstGeom prst="rect">
            <a:avLst/>
          </a:prstGeom>
          <a:noFill/>
        </p:spPr>
        <p:txBody>
          <a:bodyPr wrap="square" rtlCol="0">
            <a:spAutoFit/>
          </a:bodyPr>
          <a:lstStyle/>
          <a:p>
            <a:pPr algn="ctr">
              <a:lnSpc>
                <a:spcPct val="150000"/>
              </a:lnSpc>
            </a:pPr>
            <a:r>
              <a:rPr lang="zh-CN" altLang="en-US" sz="5400" b="1" dirty="0">
                <a:solidFill>
                  <a:schemeClr val="bg1"/>
                </a:solidFill>
                <a:latin typeface="微软雅黑" panose="020B0503020204020204" pitchFamily="34" charset="-122"/>
                <a:ea typeface="微软雅黑" panose="020B0503020204020204" pitchFamily="34" charset="-122"/>
                <a:sym typeface="+mn-ea"/>
              </a:rPr>
              <a:t>新媒体网络互动与沟通</a:t>
            </a:r>
            <a:endParaRPr lang="en-US" altLang="zh-CN" sz="5400" b="1" dirty="0">
              <a:solidFill>
                <a:schemeClr val="bg1"/>
              </a:solidFill>
              <a:latin typeface="微软雅黑" panose="020B0503020204020204" pitchFamily="34" charset="-122"/>
              <a:ea typeface="微软雅黑" panose="020B0503020204020204" pitchFamily="34" charset="-122"/>
              <a:sym typeface="+mn-ea"/>
            </a:endParaRPr>
          </a:p>
        </p:txBody>
      </p:sp>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67369" y="-196535"/>
            <a:ext cx="3542626" cy="1416811"/>
          </a:xfrm>
          <a:prstGeom prst="rect">
            <a:avLst/>
          </a:prstGeom>
        </p:spPr>
      </p:pic>
    </p:spTree>
    <p:extLst>
      <p:ext uri="{BB962C8B-B14F-4D97-AF65-F5344CB8AC3E}">
        <p14:creationId xmlns:p14="http://schemas.microsoft.com/office/powerpoint/2010/main" val="3912695963"/>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网络人际互动中介系统的成因</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9FB3152F-5B49-40B0-9EA4-12702B444269}"/>
              </a:ext>
            </a:extLst>
          </p:cNvPr>
          <p:cNvSpPr/>
          <p:nvPr/>
        </p:nvSpPr>
        <p:spPr>
          <a:xfrm>
            <a:off x="550592" y="998390"/>
            <a:ext cx="11141116" cy="4392997"/>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随意性</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络互动打破了传统交往行为的规则，在新规则尚未构建时，网络交往的多样化使传统交往价值规范呈现缺失状态，与之相反的是网络交往互动的价值规范呈现饱和状态，表现为多数网民的交往活动是相对随性，恣意妄行的。因此，交往活动的随意性决定了网络互动的离散性。具体表现在</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2</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个方面。</a:t>
            </a:r>
          </a:p>
          <a:p>
            <a:pPr lvl="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2.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网络文化的多样化以及各种冲突逐步加深网民交往活动的随性化，随之增大交往活动的离散化。</a:t>
            </a:r>
          </a:p>
          <a:p>
            <a:pPr indent="457200" algn="just">
              <a:lnSpc>
                <a:spcPct val="150000"/>
              </a:lnSpc>
              <a:spcBef>
                <a:spcPts val="240"/>
              </a:spcBef>
              <a:spcAft>
                <a:spcPts val="240"/>
              </a:spcAft>
            </a:pPr>
            <a:r>
              <a:rPr lang="zh-CN" altLang="zh-CN" dirty="0">
                <a:solidFill>
                  <a:schemeClr val="tx1">
                    <a:lumMod val="50000"/>
                    <a:lumOff val="50000"/>
                  </a:schemeClr>
                </a:solidFill>
                <a:ea typeface="Source Han Serif SC" panose="02020400000000000000" pitchFamily="18" charset="-122"/>
              </a:rPr>
              <a:t>在网络社会空间中，文化的产生与发展以多样化和多元化为特点。不同文化之间的冲突反衬了网民可以进行多样性和随意性的选择。</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43707128"/>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网络人际互动中介系统的成因</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9FB3152F-5B49-40B0-9EA4-12702B444269}"/>
              </a:ext>
            </a:extLst>
          </p:cNvPr>
          <p:cNvSpPr/>
          <p:nvPr/>
        </p:nvSpPr>
        <p:spPr>
          <a:xfrm>
            <a:off x="550592" y="998390"/>
            <a:ext cx="6253805" cy="986937"/>
          </a:xfrm>
          <a:prstGeom prst="rect">
            <a:avLst/>
          </a:prstGeom>
        </p:spPr>
        <p:txBody>
          <a:bodyPr wrap="square">
            <a:spAutoFit/>
          </a:bodyPr>
          <a:lstStyle/>
          <a:p>
            <a:pPr marL="685800" indent="-342900" algn="just">
              <a:lnSpc>
                <a:spcPct val="150000"/>
              </a:lnSpc>
              <a:buFont typeface="Wingdings" panose="05000000000000000000" pitchFamily="2" charset="2"/>
              <a:buChar char="Ø"/>
            </a:pPr>
            <a:r>
              <a:rPr lang="zh-CN" altLang="en-US" sz="2000" b="1" dirty="0">
                <a:solidFill>
                  <a:schemeClr val="tx2"/>
                </a:solidFill>
                <a:latin typeface="微软雅黑" panose="020B0503020204020204" pitchFamily="34" charset="-122"/>
                <a:ea typeface="微软雅黑" panose="020B0503020204020204" pitchFamily="34" charset="-122"/>
              </a:rPr>
              <a:t>案例</a:t>
            </a:r>
            <a:r>
              <a:rPr lang="en-US" altLang="zh-CN" sz="2000" b="1" dirty="0">
                <a:solidFill>
                  <a:schemeClr val="tx2"/>
                </a:solidFill>
                <a:latin typeface="微软雅黑" panose="020B0503020204020204" pitchFamily="34" charset="-122"/>
                <a:ea typeface="微软雅黑" panose="020B0503020204020204" pitchFamily="34" charset="-122"/>
              </a:rPr>
              <a:t>—《</a:t>
            </a:r>
            <a:r>
              <a:rPr lang="zh-CN" altLang="en-US" sz="2000" b="1" dirty="0">
                <a:solidFill>
                  <a:schemeClr val="tx2"/>
                </a:solidFill>
                <a:latin typeface="微软雅黑" panose="020B0503020204020204" pitchFamily="34" charset="-122"/>
                <a:ea typeface="微软雅黑" panose="020B0503020204020204" pitchFamily="34" charset="-122"/>
              </a:rPr>
              <a:t>多元化的冲突加剧网络互动的离散型</a:t>
            </a:r>
            <a:r>
              <a:rPr lang="en-US" altLang="zh-CN" sz="2000" b="1" dirty="0">
                <a:solidFill>
                  <a:schemeClr val="tx2"/>
                </a:solidFill>
                <a:latin typeface="微软雅黑" panose="020B0503020204020204" pitchFamily="34" charset="-122"/>
                <a:ea typeface="微软雅黑" panose="020B0503020204020204" pitchFamily="34" charset="-122"/>
              </a:rPr>
              <a:t>》</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3" name="图片 2">
            <a:extLst>
              <a:ext uri="{FF2B5EF4-FFF2-40B4-BE49-F238E27FC236}">
                <a16:creationId xmlns:a16="http://schemas.microsoft.com/office/drawing/2014/main" id="{B3348431-4081-467A-B6D2-7F6B1728478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0" y="1985327"/>
            <a:ext cx="5372256" cy="3837326"/>
          </a:xfrm>
          <a:prstGeom prst="rect">
            <a:avLst/>
          </a:prstGeom>
        </p:spPr>
      </p:pic>
      <p:sp>
        <p:nvSpPr>
          <p:cNvPr id="10" name="文本框 9">
            <a:extLst>
              <a:ext uri="{FF2B5EF4-FFF2-40B4-BE49-F238E27FC236}">
                <a16:creationId xmlns:a16="http://schemas.microsoft.com/office/drawing/2014/main" id="{3A8E919F-4426-43AB-9E1C-4DCC1F29A780}"/>
              </a:ext>
            </a:extLst>
          </p:cNvPr>
          <p:cNvSpPr txBox="1"/>
          <p:nvPr/>
        </p:nvSpPr>
        <p:spPr>
          <a:xfrm>
            <a:off x="739778" y="1820917"/>
            <a:ext cx="5270037" cy="4192943"/>
          </a:xfrm>
          <a:prstGeom prst="rect">
            <a:avLst/>
          </a:prstGeom>
          <a:noFill/>
        </p:spPr>
        <p:txBody>
          <a:bodyPr wrap="square">
            <a:spAutoFit/>
          </a:bodyPr>
          <a:lstStyle/>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络中主流文化的引领性与其他文化的脱序性产生冲突，在客观上加大了网民的选择难度。传统文化与现代文化、草根文化与精英文化以及外来文化与本土文化。这些多元文化之间的冲突，造成网民的选择困惑性加剧，读图时代网民的选择随意性。在多种类型和自由环境下，网民的选择行为将呈现更多的率性行为；而且网络语言符号自身携带的离散性，都在加大网络互动活动的离散化趋势。</a:t>
            </a:r>
          </a:p>
        </p:txBody>
      </p:sp>
    </p:spTree>
    <p:extLst>
      <p:ext uri="{BB962C8B-B14F-4D97-AF65-F5344CB8AC3E}">
        <p14:creationId xmlns:p14="http://schemas.microsoft.com/office/powerpoint/2010/main" val="2771980213"/>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网络人际互动中介系统的成因</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21C421FA-B09C-4C6B-9898-BC8857031CB1}"/>
              </a:ext>
            </a:extLst>
          </p:cNvPr>
          <p:cNvSpPr/>
          <p:nvPr/>
        </p:nvSpPr>
        <p:spPr>
          <a:xfrm>
            <a:off x="550592" y="998390"/>
            <a:ext cx="11141116" cy="2905411"/>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网络互动的不稳定性</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互动主体的身份</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在网络社会中，诸多网民拥有多个</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ID</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，不同的</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ID</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可以呈现不同的身份，不同的身份让网民可以在不同互动平台来回穿梭。互动主体身份的不确定，会为互动主体之间的关系增加不稳定性，最终导致互动主体的交往关系呈现弱连接性。</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43004030"/>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网络互动的不稳定性</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27" name="矩形 26">
            <a:extLst>
              <a:ext uri="{FF2B5EF4-FFF2-40B4-BE49-F238E27FC236}">
                <a16:creationId xmlns:a16="http://schemas.microsoft.com/office/drawing/2014/main" id="{9D9DF831-5A43-4DB0-8E49-E2DA49CBE2A7}"/>
              </a:ext>
            </a:extLst>
          </p:cNvPr>
          <p:cNvSpPr/>
          <p:nvPr/>
        </p:nvSpPr>
        <p:spPr>
          <a:xfrm>
            <a:off x="550592" y="998390"/>
            <a:ext cx="11141116" cy="3469668"/>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网络互动的不稳定性</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大量的内容信息</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在网络社会中，以多样化的文本形式进行大量的交流互动，使传播内容自身的确定性受到限制，从而导致客体中介因素与主体之间的关系呈现出复杂性。复杂性具体表现为下述的</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个方面。</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28" name="组合 27">
            <a:extLst>
              <a:ext uri="{FF2B5EF4-FFF2-40B4-BE49-F238E27FC236}">
                <a16:creationId xmlns:a16="http://schemas.microsoft.com/office/drawing/2014/main" id="{59D68712-69CD-4A83-8AED-179196FCEE9D}"/>
              </a:ext>
            </a:extLst>
          </p:cNvPr>
          <p:cNvGrpSpPr/>
          <p:nvPr/>
        </p:nvGrpSpPr>
        <p:grpSpPr>
          <a:xfrm>
            <a:off x="1081091" y="3158543"/>
            <a:ext cx="10118732" cy="3097882"/>
            <a:chOff x="1301808" y="2925213"/>
            <a:chExt cx="10118732" cy="3097882"/>
          </a:xfrm>
        </p:grpSpPr>
        <p:grpSp>
          <p:nvGrpSpPr>
            <p:cNvPr id="29" name="组合 28">
              <a:extLst>
                <a:ext uri="{FF2B5EF4-FFF2-40B4-BE49-F238E27FC236}">
                  <a16:creationId xmlns:a16="http://schemas.microsoft.com/office/drawing/2014/main" id="{72B43D43-57C8-4B74-A7BC-FDF3EFDC5DEA}"/>
                </a:ext>
              </a:extLst>
            </p:cNvPr>
            <p:cNvGrpSpPr/>
            <p:nvPr/>
          </p:nvGrpSpPr>
          <p:grpSpPr>
            <a:xfrm>
              <a:off x="1301808" y="2955462"/>
              <a:ext cx="638178" cy="2952598"/>
              <a:chOff x="1018028" y="2294933"/>
              <a:chExt cx="638178" cy="2952598"/>
            </a:xfrm>
          </p:grpSpPr>
          <p:grpSp>
            <p:nvGrpSpPr>
              <p:cNvPr id="33" name="组合 32">
                <a:extLst>
                  <a:ext uri="{FF2B5EF4-FFF2-40B4-BE49-F238E27FC236}">
                    <a16:creationId xmlns:a16="http://schemas.microsoft.com/office/drawing/2014/main" id="{6FFC547F-8980-4805-B686-C903B0691507}"/>
                  </a:ext>
                </a:extLst>
              </p:cNvPr>
              <p:cNvGrpSpPr/>
              <p:nvPr/>
            </p:nvGrpSpPr>
            <p:grpSpPr>
              <a:xfrm>
                <a:off x="1018028" y="4632253"/>
                <a:ext cx="615280" cy="615278"/>
                <a:chOff x="1001629" y="5152106"/>
                <a:chExt cx="1022664" cy="1022662"/>
              </a:xfrm>
            </p:grpSpPr>
            <p:sp>
              <p:nvSpPr>
                <p:cNvPr id="40" name="Oval 20">
                  <a:extLst>
                    <a:ext uri="{FF2B5EF4-FFF2-40B4-BE49-F238E27FC236}">
                      <a16:creationId xmlns:a16="http://schemas.microsoft.com/office/drawing/2014/main" id="{AE638CC3-4C44-481A-A775-2F18F6F42968}"/>
                    </a:ext>
                  </a:extLst>
                </p:cNvPr>
                <p:cNvSpPr/>
                <p:nvPr/>
              </p:nvSpPr>
              <p:spPr>
                <a:xfrm>
                  <a:off x="1001629" y="5152106"/>
                  <a:ext cx="1022664" cy="102266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2400">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nvGrpSpPr>
                <p:cNvPr id="41" name="Group 27">
                  <a:extLst>
                    <a:ext uri="{FF2B5EF4-FFF2-40B4-BE49-F238E27FC236}">
                      <a16:creationId xmlns:a16="http://schemas.microsoft.com/office/drawing/2014/main" id="{853523D0-21C2-47A0-A9EC-8FFA8F4E1429}"/>
                    </a:ext>
                  </a:extLst>
                </p:cNvPr>
                <p:cNvGrpSpPr/>
                <p:nvPr/>
              </p:nvGrpSpPr>
              <p:grpSpPr>
                <a:xfrm>
                  <a:off x="1274704" y="5479946"/>
                  <a:ext cx="476513" cy="329173"/>
                  <a:chOff x="3092451" y="1625601"/>
                  <a:chExt cx="241300" cy="166688"/>
                </a:xfrm>
                <a:solidFill>
                  <a:schemeClr val="bg2"/>
                </a:solidFill>
              </p:grpSpPr>
              <p:sp>
                <p:nvSpPr>
                  <p:cNvPr id="42" name="Freeform 112">
                    <a:extLst>
                      <a:ext uri="{FF2B5EF4-FFF2-40B4-BE49-F238E27FC236}">
                        <a16:creationId xmlns:a16="http://schemas.microsoft.com/office/drawing/2014/main" id="{650D0304-107F-4F53-9CBB-9A498212EA6B}"/>
                      </a:ext>
                    </a:extLst>
                  </p:cNvPr>
                  <p:cNvSpPr>
                    <a:spLocks/>
                  </p:cNvSpPr>
                  <p:nvPr/>
                </p:nvSpPr>
                <p:spPr bwMode="auto">
                  <a:xfrm>
                    <a:off x="3092451" y="1625601"/>
                    <a:ext cx="165100" cy="166688"/>
                  </a:xfrm>
                  <a:custGeom>
                    <a:avLst/>
                    <a:gdLst>
                      <a:gd name="T0" fmla="*/ 40 w 44"/>
                      <a:gd name="T1" fmla="*/ 0 h 44"/>
                      <a:gd name="T2" fmla="*/ 4 w 44"/>
                      <a:gd name="T3" fmla="*/ 0 h 44"/>
                      <a:gd name="T4" fmla="*/ 0 w 44"/>
                      <a:gd name="T5" fmla="*/ 4 h 44"/>
                      <a:gd name="T6" fmla="*/ 0 w 44"/>
                      <a:gd name="T7" fmla="*/ 40 h 44"/>
                      <a:gd name="T8" fmla="*/ 4 w 44"/>
                      <a:gd name="T9" fmla="*/ 44 h 44"/>
                      <a:gd name="T10" fmla="*/ 40 w 44"/>
                      <a:gd name="T11" fmla="*/ 44 h 44"/>
                      <a:gd name="T12" fmla="*/ 44 w 44"/>
                      <a:gd name="T13" fmla="*/ 40 h 44"/>
                      <a:gd name="T14" fmla="*/ 44 w 44"/>
                      <a:gd name="T15" fmla="*/ 4 h 44"/>
                      <a:gd name="T16" fmla="*/ 40 w 44"/>
                      <a:gd name="T17"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44">
                        <a:moveTo>
                          <a:pt x="40" y="0"/>
                        </a:moveTo>
                        <a:cubicBezTo>
                          <a:pt x="4" y="0"/>
                          <a:pt x="4" y="0"/>
                          <a:pt x="4" y="0"/>
                        </a:cubicBezTo>
                        <a:cubicBezTo>
                          <a:pt x="2" y="0"/>
                          <a:pt x="0" y="2"/>
                          <a:pt x="0" y="4"/>
                        </a:cubicBezTo>
                        <a:cubicBezTo>
                          <a:pt x="0" y="40"/>
                          <a:pt x="0" y="40"/>
                          <a:pt x="0" y="40"/>
                        </a:cubicBezTo>
                        <a:cubicBezTo>
                          <a:pt x="0" y="42"/>
                          <a:pt x="2" y="44"/>
                          <a:pt x="4" y="44"/>
                        </a:cubicBezTo>
                        <a:cubicBezTo>
                          <a:pt x="40" y="44"/>
                          <a:pt x="40" y="44"/>
                          <a:pt x="40" y="44"/>
                        </a:cubicBezTo>
                        <a:cubicBezTo>
                          <a:pt x="42" y="44"/>
                          <a:pt x="44" y="42"/>
                          <a:pt x="44" y="40"/>
                        </a:cubicBezTo>
                        <a:cubicBezTo>
                          <a:pt x="44" y="4"/>
                          <a:pt x="44" y="4"/>
                          <a:pt x="44" y="4"/>
                        </a:cubicBezTo>
                        <a:cubicBezTo>
                          <a:pt x="44" y="2"/>
                          <a:pt x="42" y="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43" name="Freeform 113">
                    <a:extLst>
                      <a:ext uri="{FF2B5EF4-FFF2-40B4-BE49-F238E27FC236}">
                        <a16:creationId xmlns:a16="http://schemas.microsoft.com/office/drawing/2014/main" id="{347AF12D-6C4B-4815-9801-A231192A353F}"/>
                      </a:ext>
                    </a:extLst>
                  </p:cNvPr>
                  <p:cNvSpPr>
                    <a:spLocks/>
                  </p:cNvSpPr>
                  <p:nvPr/>
                </p:nvSpPr>
                <p:spPr bwMode="auto">
                  <a:xfrm>
                    <a:off x="3273426" y="1649413"/>
                    <a:ext cx="60325" cy="119063"/>
                  </a:xfrm>
                  <a:custGeom>
                    <a:avLst/>
                    <a:gdLst>
                      <a:gd name="T0" fmla="*/ 13 w 16"/>
                      <a:gd name="T1" fmla="*/ 1 h 32"/>
                      <a:gd name="T2" fmla="*/ 5 w 16"/>
                      <a:gd name="T3" fmla="*/ 5 h 32"/>
                      <a:gd name="T4" fmla="*/ 0 w 16"/>
                      <a:gd name="T5" fmla="*/ 8 h 32"/>
                      <a:gd name="T6" fmla="*/ 0 w 16"/>
                      <a:gd name="T7" fmla="*/ 23 h 32"/>
                      <a:gd name="T8" fmla="*/ 5 w 16"/>
                      <a:gd name="T9" fmla="*/ 27 h 32"/>
                      <a:gd name="T10" fmla="*/ 13 w 16"/>
                      <a:gd name="T11" fmla="*/ 31 h 32"/>
                      <a:gd name="T12" fmla="*/ 16 w 16"/>
                      <a:gd name="T13" fmla="*/ 29 h 32"/>
                      <a:gd name="T14" fmla="*/ 16 w 16"/>
                      <a:gd name="T15" fmla="*/ 3 h 32"/>
                      <a:gd name="T16" fmla="*/ 13 w 16"/>
                      <a:gd name="T17"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32">
                        <a:moveTo>
                          <a:pt x="13" y="1"/>
                        </a:moveTo>
                        <a:cubicBezTo>
                          <a:pt x="5" y="5"/>
                          <a:pt x="5" y="5"/>
                          <a:pt x="5" y="5"/>
                        </a:cubicBezTo>
                        <a:cubicBezTo>
                          <a:pt x="4" y="6"/>
                          <a:pt x="2" y="7"/>
                          <a:pt x="0" y="8"/>
                        </a:cubicBezTo>
                        <a:cubicBezTo>
                          <a:pt x="0" y="23"/>
                          <a:pt x="0" y="23"/>
                          <a:pt x="0" y="23"/>
                        </a:cubicBezTo>
                        <a:cubicBezTo>
                          <a:pt x="2" y="24"/>
                          <a:pt x="4" y="26"/>
                          <a:pt x="5" y="27"/>
                        </a:cubicBezTo>
                        <a:cubicBezTo>
                          <a:pt x="13" y="31"/>
                          <a:pt x="13" y="31"/>
                          <a:pt x="13" y="31"/>
                        </a:cubicBezTo>
                        <a:cubicBezTo>
                          <a:pt x="14" y="32"/>
                          <a:pt x="16" y="31"/>
                          <a:pt x="16" y="29"/>
                        </a:cubicBezTo>
                        <a:cubicBezTo>
                          <a:pt x="16" y="3"/>
                          <a:pt x="16" y="3"/>
                          <a:pt x="16" y="3"/>
                        </a:cubicBezTo>
                        <a:cubicBezTo>
                          <a:pt x="16" y="1"/>
                          <a:pt x="14" y="0"/>
                          <a:pt x="1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grpSp>
          <p:grpSp>
            <p:nvGrpSpPr>
              <p:cNvPr id="34" name="组合 33">
                <a:extLst>
                  <a:ext uri="{FF2B5EF4-FFF2-40B4-BE49-F238E27FC236}">
                    <a16:creationId xmlns:a16="http://schemas.microsoft.com/office/drawing/2014/main" id="{28E6415E-9676-4602-A27A-07DB8F455B64}"/>
                  </a:ext>
                </a:extLst>
              </p:cNvPr>
              <p:cNvGrpSpPr/>
              <p:nvPr/>
            </p:nvGrpSpPr>
            <p:grpSpPr>
              <a:xfrm>
                <a:off x="1040926" y="3429322"/>
                <a:ext cx="615280" cy="615278"/>
                <a:chOff x="1001629" y="3442694"/>
                <a:chExt cx="1022664" cy="1022662"/>
              </a:xfrm>
            </p:grpSpPr>
            <p:sp>
              <p:nvSpPr>
                <p:cNvPr id="38" name="Oval 19">
                  <a:extLst>
                    <a:ext uri="{FF2B5EF4-FFF2-40B4-BE49-F238E27FC236}">
                      <a16:creationId xmlns:a16="http://schemas.microsoft.com/office/drawing/2014/main" id="{1D15C7A5-AE81-45E7-8C43-915C760864CA}"/>
                    </a:ext>
                  </a:extLst>
                </p:cNvPr>
                <p:cNvSpPr/>
                <p:nvPr/>
              </p:nvSpPr>
              <p:spPr>
                <a:xfrm>
                  <a:off x="1001629" y="3442694"/>
                  <a:ext cx="1022664" cy="102266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2400">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39" name="Freeform 153">
                  <a:extLst>
                    <a:ext uri="{FF2B5EF4-FFF2-40B4-BE49-F238E27FC236}">
                      <a16:creationId xmlns:a16="http://schemas.microsoft.com/office/drawing/2014/main" id="{D9C38BEC-9DB1-43A2-AC97-F677AEFC3274}"/>
                    </a:ext>
                  </a:extLst>
                </p:cNvPr>
                <p:cNvSpPr>
                  <a:spLocks/>
                </p:cNvSpPr>
                <p:nvPr/>
              </p:nvSpPr>
              <p:spPr bwMode="auto">
                <a:xfrm>
                  <a:off x="1263623" y="3736222"/>
                  <a:ext cx="460840" cy="460840"/>
                </a:xfrm>
                <a:custGeom>
                  <a:avLst/>
                  <a:gdLst>
                    <a:gd name="T0" fmla="*/ 50 w 62"/>
                    <a:gd name="T1" fmla="*/ 49 h 62"/>
                    <a:gd name="T2" fmla="*/ 44 w 62"/>
                    <a:gd name="T3" fmla="*/ 54 h 62"/>
                    <a:gd name="T4" fmla="*/ 24 w 62"/>
                    <a:gd name="T5" fmla="*/ 54 h 62"/>
                    <a:gd name="T6" fmla="*/ 21 w 62"/>
                    <a:gd name="T7" fmla="*/ 50 h 62"/>
                    <a:gd name="T8" fmla="*/ 24 w 62"/>
                    <a:gd name="T9" fmla="*/ 42 h 62"/>
                    <a:gd name="T10" fmla="*/ 56 w 62"/>
                    <a:gd name="T11" fmla="*/ 42 h 62"/>
                    <a:gd name="T12" fmla="*/ 62 w 62"/>
                    <a:gd name="T13" fmla="*/ 14 h 62"/>
                    <a:gd name="T14" fmla="*/ 11 w 62"/>
                    <a:gd name="T15" fmla="*/ 7 h 62"/>
                    <a:gd name="T16" fmla="*/ 7 w 62"/>
                    <a:gd name="T17" fmla="*/ 5 h 62"/>
                    <a:gd name="T18" fmla="*/ 7 w 62"/>
                    <a:gd name="T19" fmla="*/ 4 h 62"/>
                    <a:gd name="T20" fmla="*/ 4 w 62"/>
                    <a:gd name="T21" fmla="*/ 0 h 62"/>
                    <a:gd name="T22" fmla="*/ 0 w 62"/>
                    <a:gd name="T23" fmla="*/ 4 h 62"/>
                    <a:gd name="T24" fmla="*/ 4 w 62"/>
                    <a:gd name="T25" fmla="*/ 8 h 62"/>
                    <a:gd name="T26" fmla="*/ 4 w 62"/>
                    <a:gd name="T27" fmla="*/ 8 h 62"/>
                    <a:gd name="T28" fmla="*/ 9 w 62"/>
                    <a:gd name="T29" fmla="*/ 11 h 62"/>
                    <a:gd name="T30" fmla="*/ 17 w 62"/>
                    <a:gd name="T31" fmla="*/ 42 h 62"/>
                    <a:gd name="T32" fmla="*/ 19 w 62"/>
                    <a:gd name="T33" fmla="*/ 42 h 62"/>
                    <a:gd name="T34" fmla="*/ 17 w 62"/>
                    <a:gd name="T35" fmla="*/ 49 h 62"/>
                    <a:gd name="T36" fmla="*/ 17 w 62"/>
                    <a:gd name="T37" fmla="*/ 49 h 62"/>
                    <a:gd name="T38" fmla="*/ 10 w 62"/>
                    <a:gd name="T39" fmla="*/ 55 h 62"/>
                    <a:gd name="T40" fmla="*/ 17 w 62"/>
                    <a:gd name="T41" fmla="*/ 62 h 62"/>
                    <a:gd name="T42" fmla="*/ 23 w 62"/>
                    <a:gd name="T43" fmla="*/ 58 h 62"/>
                    <a:gd name="T44" fmla="*/ 44 w 62"/>
                    <a:gd name="T45" fmla="*/ 58 h 62"/>
                    <a:gd name="T46" fmla="*/ 50 w 62"/>
                    <a:gd name="T47" fmla="*/ 62 h 62"/>
                    <a:gd name="T48" fmla="*/ 57 w 62"/>
                    <a:gd name="T49" fmla="*/ 55 h 62"/>
                    <a:gd name="T50" fmla="*/ 50 w 62"/>
                    <a:gd name="T51" fmla="*/ 4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2" h="62">
                      <a:moveTo>
                        <a:pt x="50" y="49"/>
                      </a:moveTo>
                      <a:cubicBezTo>
                        <a:pt x="47" y="49"/>
                        <a:pt x="45" y="51"/>
                        <a:pt x="44" y="54"/>
                      </a:cubicBezTo>
                      <a:cubicBezTo>
                        <a:pt x="24" y="54"/>
                        <a:pt x="24" y="54"/>
                        <a:pt x="24" y="54"/>
                      </a:cubicBezTo>
                      <a:cubicBezTo>
                        <a:pt x="23" y="52"/>
                        <a:pt x="22" y="51"/>
                        <a:pt x="21" y="50"/>
                      </a:cubicBezTo>
                      <a:cubicBezTo>
                        <a:pt x="24" y="42"/>
                        <a:pt x="24" y="42"/>
                        <a:pt x="24" y="42"/>
                      </a:cubicBezTo>
                      <a:cubicBezTo>
                        <a:pt x="56" y="42"/>
                        <a:pt x="56" y="42"/>
                        <a:pt x="56" y="42"/>
                      </a:cubicBezTo>
                      <a:cubicBezTo>
                        <a:pt x="62" y="14"/>
                        <a:pt x="62" y="14"/>
                        <a:pt x="62" y="14"/>
                      </a:cubicBezTo>
                      <a:cubicBezTo>
                        <a:pt x="11" y="7"/>
                        <a:pt x="11" y="7"/>
                        <a:pt x="11" y="7"/>
                      </a:cubicBezTo>
                      <a:cubicBezTo>
                        <a:pt x="7" y="5"/>
                        <a:pt x="7" y="5"/>
                        <a:pt x="7" y="5"/>
                      </a:cubicBezTo>
                      <a:cubicBezTo>
                        <a:pt x="7" y="4"/>
                        <a:pt x="7" y="4"/>
                        <a:pt x="7" y="4"/>
                      </a:cubicBezTo>
                      <a:cubicBezTo>
                        <a:pt x="7" y="2"/>
                        <a:pt x="6" y="0"/>
                        <a:pt x="4" y="0"/>
                      </a:cubicBezTo>
                      <a:cubicBezTo>
                        <a:pt x="1" y="0"/>
                        <a:pt x="0" y="2"/>
                        <a:pt x="0" y="4"/>
                      </a:cubicBezTo>
                      <a:cubicBezTo>
                        <a:pt x="0" y="6"/>
                        <a:pt x="1" y="8"/>
                        <a:pt x="4" y="8"/>
                      </a:cubicBezTo>
                      <a:cubicBezTo>
                        <a:pt x="4" y="8"/>
                        <a:pt x="4" y="8"/>
                        <a:pt x="4" y="8"/>
                      </a:cubicBezTo>
                      <a:cubicBezTo>
                        <a:pt x="9" y="11"/>
                        <a:pt x="9" y="11"/>
                        <a:pt x="9" y="11"/>
                      </a:cubicBezTo>
                      <a:cubicBezTo>
                        <a:pt x="17" y="42"/>
                        <a:pt x="17" y="42"/>
                        <a:pt x="17" y="42"/>
                      </a:cubicBezTo>
                      <a:cubicBezTo>
                        <a:pt x="19" y="42"/>
                        <a:pt x="19" y="42"/>
                        <a:pt x="19" y="42"/>
                      </a:cubicBezTo>
                      <a:cubicBezTo>
                        <a:pt x="17" y="49"/>
                        <a:pt x="17" y="49"/>
                        <a:pt x="17" y="49"/>
                      </a:cubicBezTo>
                      <a:cubicBezTo>
                        <a:pt x="17" y="49"/>
                        <a:pt x="17" y="49"/>
                        <a:pt x="17" y="49"/>
                      </a:cubicBezTo>
                      <a:cubicBezTo>
                        <a:pt x="13" y="49"/>
                        <a:pt x="10" y="52"/>
                        <a:pt x="10" y="55"/>
                      </a:cubicBezTo>
                      <a:cubicBezTo>
                        <a:pt x="10" y="59"/>
                        <a:pt x="13" y="62"/>
                        <a:pt x="17" y="62"/>
                      </a:cubicBezTo>
                      <a:cubicBezTo>
                        <a:pt x="20" y="62"/>
                        <a:pt x="22" y="60"/>
                        <a:pt x="23" y="58"/>
                      </a:cubicBezTo>
                      <a:cubicBezTo>
                        <a:pt x="44" y="58"/>
                        <a:pt x="44" y="58"/>
                        <a:pt x="44" y="58"/>
                      </a:cubicBezTo>
                      <a:cubicBezTo>
                        <a:pt x="45" y="60"/>
                        <a:pt x="47" y="62"/>
                        <a:pt x="50" y="62"/>
                      </a:cubicBezTo>
                      <a:cubicBezTo>
                        <a:pt x="54" y="62"/>
                        <a:pt x="57" y="59"/>
                        <a:pt x="57" y="55"/>
                      </a:cubicBezTo>
                      <a:cubicBezTo>
                        <a:pt x="57" y="52"/>
                        <a:pt x="54" y="49"/>
                        <a:pt x="50" y="49"/>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id-ID" sz="2400">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grpSp>
            <p:nvGrpSpPr>
              <p:cNvPr id="35" name="组合 34">
                <a:extLst>
                  <a:ext uri="{FF2B5EF4-FFF2-40B4-BE49-F238E27FC236}">
                    <a16:creationId xmlns:a16="http://schemas.microsoft.com/office/drawing/2014/main" id="{7713FE2E-2BCB-4AE2-A076-62A688BF6FE6}"/>
                  </a:ext>
                </a:extLst>
              </p:cNvPr>
              <p:cNvGrpSpPr/>
              <p:nvPr/>
            </p:nvGrpSpPr>
            <p:grpSpPr>
              <a:xfrm>
                <a:off x="1032293" y="2294933"/>
                <a:ext cx="615280" cy="615278"/>
                <a:chOff x="1922336" y="2435545"/>
                <a:chExt cx="1022664" cy="1022662"/>
              </a:xfrm>
            </p:grpSpPr>
            <p:sp>
              <p:nvSpPr>
                <p:cNvPr id="36" name="Oval 18">
                  <a:extLst>
                    <a:ext uri="{FF2B5EF4-FFF2-40B4-BE49-F238E27FC236}">
                      <a16:creationId xmlns:a16="http://schemas.microsoft.com/office/drawing/2014/main" id="{26E15315-DF75-46F4-A911-1B900BA250BB}"/>
                    </a:ext>
                  </a:extLst>
                </p:cNvPr>
                <p:cNvSpPr/>
                <p:nvPr/>
              </p:nvSpPr>
              <p:spPr>
                <a:xfrm>
                  <a:off x="1922336" y="2435545"/>
                  <a:ext cx="1022664" cy="102266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2400">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37" name="Freeform 322">
                  <a:extLst>
                    <a:ext uri="{FF2B5EF4-FFF2-40B4-BE49-F238E27FC236}">
                      <a16:creationId xmlns:a16="http://schemas.microsoft.com/office/drawing/2014/main" id="{CC353FF9-42C6-4EAD-846C-E3DBDC3F25C9}"/>
                    </a:ext>
                  </a:extLst>
                </p:cNvPr>
                <p:cNvSpPr>
                  <a:spLocks/>
                </p:cNvSpPr>
                <p:nvPr/>
              </p:nvSpPr>
              <p:spPr bwMode="auto">
                <a:xfrm>
                  <a:off x="2211087" y="2710187"/>
                  <a:ext cx="445162" cy="473378"/>
                </a:xfrm>
                <a:custGeom>
                  <a:avLst/>
                  <a:gdLst>
                    <a:gd name="T0" fmla="*/ 32 w 60"/>
                    <a:gd name="T1" fmla="*/ 4 h 64"/>
                    <a:gd name="T2" fmla="*/ 32 w 60"/>
                    <a:gd name="T3" fmla="*/ 2 h 64"/>
                    <a:gd name="T4" fmla="*/ 30 w 60"/>
                    <a:gd name="T5" fmla="*/ 0 h 64"/>
                    <a:gd name="T6" fmla="*/ 28 w 60"/>
                    <a:gd name="T7" fmla="*/ 2 h 64"/>
                    <a:gd name="T8" fmla="*/ 28 w 60"/>
                    <a:gd name="T9" fmla="*/ 4 h 64"/>
                    <a:gd name="T10" fmla="*/ 0 w 60"/>
                    <a:gd name="T11" fmla="*/ 34 h 64"/>
                    <a:gd name="T12" fmla="*/ 0 w 60"/>
                    <a:gd name="T13" fmla="*/ 36 h 64"/>
                    <a:gd name="T14" fmla="*/ 0 w 60"/>
                    <a:gd name="T15" fmla="*/ 36 h 64"/>
                    <a:gd name="T16" fmla="*/ 10 w 60"/>
                    <a:gd name="T17" fmla="*/ 28 h 64"/>
                    <a:gd name="T18" fmla="*/ 20 w 60"/>
                    <a:gd name="T19" fmla="*/ 36 h 64"/>
                    <a:gd name="T20" fmla="*/ 20 w 60"/>
                    <a:gd name="T21" fmla="*/ 36 h 64"/>
                    <a:gd name="T22" fmla="*/ 28 w 60"/>
                    <a:gd name="T23" fmla="*/ 28 h 64"/>
                    <a:gd name="T24" fmla="*/ 28 w 60"/>
                    <a:gd name="T25" fmla="*/ 50 h 64"/>
                    <a:gd name="T26" fmla="*/ 22 w 60"/>
                    <a:gd name="T27" fmla="*/ 60 h 64"/>
                    <a:gd name="T28" fmla="*/ 16 w 60"/>
                    <a:gd name="T29" fmla="*/ 54 h 64"/>
                    <a:gd name="T30" fmla="*/ 14 w 60"/>
                    <a:gd name="T31" fmla="*/ 52 h 64"/>
                    <a:gd name="T32" fmla="*/ 12 w 60"/>
                    <a:gd name="T33" fmla="*/ 54 h 64"/>
                    <a:gd name="T34" fmla="*/ 22 w 60"/>
                    <a:gd name="T35" fmla="*/ 64 h 64"/>
                    <a:gd name="T36" fmla="*/ 32 w 60"/>
                    <a:gd name="T37" fmla="*/ 50 h 64"/>
                    <a:gd name="T38" fmla="*/ 32 w 60"/>
                    <a:gd name="T39" fmla="*/ 28 h 64"/>
                    <a:gd name="T40" fmla="*/ 40 w 60"/>
                    <a:gd name="T41" fmla="*/ 36 h 64"/>
                    <a:gd name="T42" fmla="*/ 40 w 60"/>
                    <a:gd name="T43" fmla="*/ 36 h 64"/>
                    <a:gd name="T44" fmla="*/ 50 w 60"/>
                    <a:gd name="T45" fmla="*/ 28 h 64"/>
                    <a:gd name="T46" fmla="*/ 60 w 60"/>
                    <a:gd name="T47" fmla="*/ 36 h 64"/>
                    <a:gd name="T48" fmla="*/ 60 w 60"/>
                    <a:gd name="T49" fmla="*/ 36 h 64"/>
                    <a:gd name="T50" fmla="*/ 60 w 60"/>
                    <a:gd name="T51" fmla="*/ 34 h 64"/>
                    <a:gd name="T52" fmla="*/ 32 w 60"/>
                    <a:gd name="T53" fmla="*/ 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0" h="64">
                      <a:moveTo>
                        <a:pt x="32" y="4"/>
                      </a:moveTo>
                      <a:cubicBezTo>
                        <a:pt x="32" y="2"/>
                        <a:pt x="32" y="2"/>
                        <a:pt x="32" y="2"/>
                      </a:cubicBezTo>
                      <a:cubicBezTo>
                        <a:pt x="32" y="1"/>
                        <a:pt x="31" y="0"/>
                        <a:pt x="30" y="0"/>
                      </a:cubicBezTo>
                      <a:cubicBezTo>
                        <a:pt x="29" y="0"/>
                        <a:pt x="28" y="1"/>
                        <a:pt x="28" y="2"/>
                      </a:cubicBezTo>
                      <a:cubicBezTo>
                        <a:pt x="28" y="4"/>
                        <a:pt x="28" y="4"/>
                        <a:pt x="28" y="4"/>
                      </a:cubicBezTo>
                      <a:cubicBezTo>
                        <a:pt x="12" y="5"/>
                        <a:pt x="0" y="18"/>
                        <a:pt x="0" y="34"/>
                      </a:cubicBezTo>
                      <a:cubicBezTo>
                        <a:pt x="0" y="35"/>
                        <a:pt x="0" y="35"/>
                        <a:pt x="0" y="36"/>
                      </a:cubicBezTo>
                      <a:cubicBezTo>
                        <a:pt x="0" y="36"/>
                        <a:pt x="0" y="36"/>
                        <a:pt x="0" y="36"/>
                      </a:cubicBezTo>
                      <a:cubicBezTo>
                        <a:pt x="1" y="31"/>
                        <a:pt x="5" y="28"/>
                        <a:pt x="10" y="28"/>
                      </a:cubicBezTo>
                      <a:cubicBezTo>
                        <a:pt x="15" y="28"/>
                        <a:pt x="19" y="31"/>
                        <a:pt x="20" y="36"/>
                      </a:cubicBezTo>
                      <a:cubicBezTo>
                        <a:pt x="20" y="36"/>
                        <a:pt x="20" y="36"/>
                        <a:pt x="20" y="36"/>
                      </a:cubicBezTo>
                      <a:cubicBezTo>
                        <a:pt x="21" y="32"/>
                        <a:pt x="24" y="29"/>
                        <a:pt x="28" y="28"/>
                      </a:cubicBezTo>
                      <a:cubicBezTo>
                        <a:pt x="28" y="50"/>
                        <a:pt x="28" y="50"/>
                        <a:pt x="28" y="50"/>
                      </a:cubicBezTo>
                      <a:cubicBezTo>
                        <a:pt x="28" y="60"/>
                        <a:pt x="26" y="60"/>
                        <a:pt x="22" y="60"/>
                      </a:cubicBezTo>
                      <a:cubicBezTo>
                        <a:pt x="16" y="60"/>
                        <a:pt x="16" y="58"/>
                        <a:pt x="16" y="54"/>
                      </a:cubicBezTo>
                      <a:cubicBezTo>
                        <a:pt x="16" y="53"/>
                        <a:pt x="15" y="52"/>
                        <a:pt x="14" y="52"/>
                      </a:cubicBezTo>
                      <a:cubicBezTo>
                        <a:pt x="13" y="52"/>
                        <a:pt x="12" y="53"/>
                        <a:pt x="12" y="54"/>
                      </a:cubicBezTo>
                      <a:cubicBezTo>
                        <a:pt x="12" y="58"/>
                        <a:pt x="12" y="64"/>
                        <a:pt x="22" y="64"/>
                      </a:cubicBezTo>
                      <a:cubicBezTo>
                        <a:pt x="27" y="64"/>
                        <a:pt x="32" y="63"/>
                        <a:pt x="32" y="50"/>
                      </a:cubicBezTo>
                      <a:cubicBezTo>
                        <a:pt x="32" y="28"/>
                        <a:pt x="32" y="28"/>
                        <a:pt x="32" y="28"/>
                      </a:cubicBezTo>
                      <a:cubicBezTo>
                        <a:pt x="36" y="29"/>
                        <a:pt x="39" y="32"/>
                        <a:pt x="40" y="36"/>
                      </a:cubicBezTo>
                      <a:cubicBezTo>
                        <a:pt x="40" y="36"/>
                        <a:pt x="40" y="36"/>
                        <a:pt x="40" y="36"/>
                      </a:cubicBezTo>
                      <a:cubicBezTo>
                        <a:pt x="41" y="31"/>
                        <a:pt x="45" y="28"/>
                        <a:pt x="50" y="28"/>
                      </a:cubicBezTo>
                      <a:cubicBezTo>
                        <a:pt x="55" y="28"/>
                        <a:pt x="59" y="31"/>
                        <a:pt x="60" y="36"/>
                      </a:cubicBezTo>
                      <a:cubicBezTo>
                        <a:pt x="60" y="36"/>
                        <a:pt x="60" y="36"/>
                        <a:pt x="60" y="36"/>
                      </a:cubicBezTo>
                      <a:cubicBezTo>
                        <a:pt x="60" y="35"/>
                        <a:pt x="60" y="35"/>
                        <a:pt x="60" y="34"/>
                      </a:cubicBezTo>
                      <a:cubicBezTo>
                        <a:pt x="60" y="18"/>
                        <a:pt x="48" y="5"/>
                        <a:pt x="32" y="4"/>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id-ID" sz="2400">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grpSp>
        <p:sp>
          <p:nvSpPr>
            <p:cNvPr id="30" name="文本框 29">
              <a:extLst>
                <a:ext uri="{FF2B5EF4-FFF2-40B4-BE49-F238E27FC236}">
                  <a16:creationId xmlns:a16="http://schemas.microsoft.com/office/drawing/2014/main" id="{60D1349A-EF4C-4E52-B6C5-8BA984DDDD2F}"/>
                </a:ext>
              </a:extLst>
            </p:cNvPr>
            <p:cNvSpPr txBox="1"/>
            <p:nvPr/>
          </p:nvSpPr>
          <p:spPr>
            <a:xfrm>
              <a:off x="2105078" y="2925213"/>
              <a:ext cx="9170420" cy="707886"/>
            </a:xfrm>
            <a:prstGeom prst="rect">
              <a:avLst/>
            </a:prstGeom>
            <a:noFill/>
          </p:spPr>
          <p:txBody>
            <a:bodyPr wrap="square">
              <a:spAutoFit/>
            </a:bodyPr>
            <a:lstStyle/>
            <a:p>
              <a:pPr lvl="0" algn="just"/>
              <a:r>
                <a:rPr lang="zh-CN" altLang="zh-CN" sz="2000" dirty="0">
                  <a:solidFill>
                    <a:schemeClr val="bg2">
                      <a:lumMod val="25000"/>
                    </a:schemeClr>
                  </a:solidFill>
                  <a:latin typeface="微软雅黑" panose="020B0503020204020204" pitchFamily="34" charset="-122"/>
                  <a:ea typeface="微软雅黑" panose="020B0503020204020204" pitchFamily="34" charset="-122"/>
                </a:rPr>
                <a:t>大量信息的自由流动使主体的内部关系变动更加频繁，从而导致主体自身的思维中介、语言中介和能力中介发生变化。</a:t>
              </a:r>
            </a:p>
          </p:txBody>
        </p:sp>
        <p:sp>
          <p:nvSpPr>
            <p:cNvPr id="31" name="文本框 30">
              <a:extLst>
                <a:ext uri="{FF2B5EF4-FFF2-40B4-BE49-F238E27FC236}">
                  <a16:creationId xmlns:a16="http://schemas.microsoft.com/office/drawing/2014/main" id="{4459BA21-725F-4372-8561-37E3882BA7F4}"/>
                </a:ext>
              </a:extLst>
            </p:cNvPr>
            <p:cNvSpPr txBox="1"/>
            <p:nvPr/>
          </p:nvSpPr>
          <p:spPr>
            <a:xfrm>
              <a:off x="2070012" y="4076032"/>
              <a:ext cx="9350528" cy="707886"/>
            </a:xfrm>
            <a:prstGeom prst="rect">
              <a:avLst/>
            </a:prstGeom>
            <a:noFill/>
          </p:spPr>
          <p:txBody>
            <a:bodyPr wrap="square">
              <a:spAutoFit/>
            </a:bodyPr>
            <a:lstStyle/>
            <a:p>
              <a:pPr lvl="0" algn="just"/>
              <a:r>
                <a:rPr lang="zh-CN" altLang="zh-CN" sz="2000" dirty="0">
                  <a:solidFill>
                    <a:schemeClr val="bg2">
                      <a:lumMod val="25000"/>
                    </a:schemeClr>
                  </a:solidFill>
                  <a:latin typeface="微软雅黑" panose="020B0503020204020204" pitchFamily="34" charset="-122"/>
                  <a:ea typeface="微软雅黑" panose="020B0503020204020204" pitchFamily="34" charset="-122"/>
                </a:rPr>
                <a:t>大量冗余信息的加入与呈现，制约有效信息的正常运行，也会影响互动主体之间的关系，使相应的理论中介发生变化。</a:t>
              </a:r>
            </a:p>
          </p:txBody>
        </p:sp>
        <p:sp>
          <p:nvSpPr>
            <p:cNvPr id="32" name="文本框 31">
              <a:extLst>
                <a:ext uri="{FF2B5EF4-FFF2-40B4-BE49-F238E27FC236}">
                  <a16:creationId xmlns:a16="http://schemas.microsoft.com/office/drawing/2014/main" id="{476D17B9-D272-4E10-8879-DBB39439A866}"/>
                </a:ext>
              </a:extLst>
            </p:cNvPr>
            <p:cNvSpPr txBox="1"/>
            <p:nvPr/>
          </p:nvSpPr>
          <p:spPr>
            <a:xfrm>
              <a:off x="2057399" y="5315209"/>
              <a:ext cx="9350527" cy="707886"/>
            </a:xfrm>
            <a:prstGeom prst="rect">
              <a:avLst/>
            </a:prstGeom>
            <a:noFill/>
          </p:spPr>
          <p:txBody>
            <a:bodyPr wrap="square">
              <a:spAutoFit/>
            </a:bodyPr>
            <a:lstStyle/>
            <a:p>
              <a:pPr lvl="0" algn="just"/>
              <a:r>
                <a:rPr lang="zh-CN" altLang="zh-CN" sz="2000" dirty="0">
                  <a:solidFill>
                    <a:schemeClr val="bg2">
                      <a:lumMod val="25000"/>
                    </a:schemeClr>
                  </a:solidFill>
                  <a:latin typeface="微软雅黑" panose="020B0503020204020204" pitchFamily="34" charset="-122"/>
                  <a:ea typeface="微软雅黑" panose="020B0503020204020204" pitchFamily="34" charset="-122"/>
                </a:rPr>
                <a:t>繁多的信息会影响信息传播形式与介体的变化，使主体互动的技术中介条件发生变化。</a:t>
              </a:r>
            </a:p>
          </p:txBody>
        </p:sp>
      </p:grpSp>
    </p:spTree>
    <p:extLst>
      <p:ext uri="{BB962C8B-B14F-4D97-AF65-F5344CB8AC3E}">
        <p14:creationId xmlns:p14="http://schemas.microsoft.com/office/powerpoint/2010/main" val="4097813592"/>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网络人际互动中介系统的成因</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21C421FA-B09C-4C6B-9898-BC8857031CB1}"/>
              </a:ext>
            </a:extLst>
          </p:cNvPr>
          <p:cNvSpPr/>
          <p:nvPr/>
        </p:nvSpPr>
        <p:spPr>
          <a:xfrm>
            <a:off x="550592" y="998390"/>
            <a:ext cx="11141116" cy="1469120"/>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网络互动的碎片化</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网民个体的碎片化表现</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49" name="ïṧḷïḓê-Rectangle 15">
            <a:extLst>
              <a:ext uri="{FF2B5EF4-FFF2-40B4-BE49-F238E27FC236}">
                <a16:creationId xmlns:a16="http://schemas.microsoft.com/office/drawing/2014/main" id="{AE10E0C8-7C87-4F55-9BF9-3A388858F16D}"/>
              </a:ext>
            </a:extLst>
          </p:cNvPr>
          <p:cNvSpPr/>
          <p:nvPr/>
        </p:nvSpPr>
        <p:spPr bwMode="auto">
          <a:xfrm>
            <a:off x="1189705" y="2638231"/>
            <a:ext cx="10117324" cy="465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Autofit/>
          </a:bodyPr>
          <a:lstStyle/>
          <a:p>
            <a:pPr algn="just"/>
            <a:r>
              <a:rPr lang="zh-CN" altLang="zh-CN" dirty="0">
                <a:solidFill>
                  <a:schemeClr val="tx1">
                    <a:lumMod val="50000"/>
                    <a:lumOff val="50000"/>
                  </a:schemeClr>
                </a:solidFill>
                <a:ea typeface="Source Han Serif SC" panose="02020400000000000000" pitchFamily="18" charset="-122"/>
              </a:rPr>
              <a:t>由于网民自己可以在网络中注册多个身份，身披多种马甲，不停变化</a:t>
            </a:r>
            <a:r>
              <a:rPr lang="en-US" altLang="zh-CN" dirty="0">
                <a:solidFill>
                  <a:schemeClr val="tx1">
                    <a:lumMod val="50000"/>
                    <a:lumOff val="50000"/>
                  </a:schemeClr>
                </a:solidFill>
                <a:ea typeface="Source Han Serif SC" panose="02020400000000000000" pitchFamily="18" charset="-122"/>
              </a:rPr>
              <a:t>ID</a:t>
            </a:r>
            <a:r>
              <a:rPr lang="zh-CN" altLang="zh-CN" dirty="0">
                <a:solidFill>
                  <a:schemeClr val="tx1">
                    <a:lumMod val="50000"/>
                    <a:lumOff val="50000"/>
                  </a:schemeClr>
                </a:solidFill>
                <a:ea typeface="Source Han Serif SC" panose="02020400000000000000" pitchFamily="18" charset="-122"/>
              </a:rPr>
              <a:t>，因而网民在网络生活中是以碎片化的多重身份出现的。</a:t>
            </a:r>
          </a:p>
        </p:txBody>
      </p:sp>
      <p:sp>
        <p:nvSpPr>
          <p:cNvPr id="50" name="ïṧḷïḓê-文本框 59">
            <a:extLst>
              <a:ext uri="{FF2B5EF4-FFF2-40B4-BE49-F238E27FC236}">
                <a16:creationId xmlns:a16="http://schemas.microsoft.com/office/drawing/2014/main" id="{20C3FD55-0676-48F3-B219-38450203A3AF}"/>
              </a:ext>
            </a:extLst>
          </p:cNvPr>
          <p:cNvSpPr txBox="1"/>
          <p:nvPr/>
        </p:nvSpPr>
        <p:spPr bwMode="auto">
          <a:xfrm>
            <a:off x="1202318" y="2206301"/>
            <a:ext cx="2300340" cy="323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ormAutofit fontScale="92500" lnSpcReduction="20000"/>
          </a:bodyPr>
          <a:lstStyle/>
          <a:p>
            <a:pPr marL="0" marR="0" lvl="0" indent="0" algn="l" defTabSz="914400" rtl="0" eaLnBrk="1" fontAlgn="auto" latinLnBrk="0" hangingPunct="1">
              <a:lnSpc>
                <a:spcPct val="110000"/>
              </a:lnSpc>
              <a:spcBef>
                <a:spcPct val="0"/>
              </a:spcBef>
              <a:spcAft>
                <a:spcPts val="0"/>
              </a:spcAft>
              <a:buClrTx/>
              <a:buSzTx/>
              <a:buFontTx/>
              <a:buNone/>
              <a:tabLst/>
              <a:defRPr/>
            </a:pPr>
            <a:r>
              <a:rPr lang="zh-CN" altLang="en-US" sz="2400" b="1" dirty="0">
                <a:latin typeface="Source Han Serif SC" panose="02020400000000000000" pitchFamily="18" charset="-122"/>
                <a:ea typeface="Source Han Serif SC" panose="02020400000000000000" pitchFamily="18" charset="-122"/>
                <a:sym typeface="Source Han Serif SC" panose="02020400000000000000" pitchFamily="18" charset="-122"/>
              </a:rPr>
              <a:t>网络身份</a:t>
            </a:r>
            <a:endParaRPr kumimoji="0" lang="zh-CN" altLang="en-US" sz="2400" b="1" i="0" u="none" strike="noStrike" kern="1200" cap="none" spc="0" normalizeH="0" baseline="0" noProof="0" dirty="0">
              <a:ln>
                <a:noFill/>
              </a:ln>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1" name="ïṧḷïḓê-Rectangle 15">
            <a:extLst>
              <a:ext uri="{FF2B5EF4-FFF2-40B4-BE49-F238E27FC236}">
                <a16:creationId xmlns:a16="http://schemas.microsoft.com/office/drawing/2014/main" id="{F95417AC-1C5A-449C-BA96-5F3D7D46DF47}"/>
              </a:ext>
            </a:extLst>
          </p:cNvPr>
          <p:cNvSpPr/>
          <p:nvPr/>
        </p:nvSpPr>
        <p:spPr bwMode="auto">
          <a:xfrm>
            <a:off x="1140305" y="4105264"/>
            <a:ext cx="10387441" cy="465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Autofit/>
          </a:bodyPr>
          <a:lstStyle/>
          <a:p>
            <a:pPr algn="just"/>
            <a:r>
              <a:rPr lang="zh-CN" altLang="zh-CN" dirty="0">
                <a:solidFill>
                  <a:schemeClr val="tx1">
                    <a:lumMod val="50000"/>
                    <a:lumOff val="50000"/>
                  </a:schemeClr>
                </a:solidFill>
                <a:ea typeface="Source Han Serif SC" panose="02020400000000000000" pitchFamily="18" charset="-122"/>
              </a:rPr>
              <a:t>个体网民以不同身份与互动方缔结交往关系，必然形成相对的多种交往关系，多种交往关系使互动主体具有碎片化属性。</a:t>
            </a:r>
          </a:p>
          <a:p>
            <a:pPr algn="just"/>
            <a:r>
              <a:rPr lang="zh-CN" altLang="zh-CN" dirty="0">
                <a:solidFill>
                  <a:schemeClr val="tx1">
                    <a:lumMod val="50000"/>
                    <a:lumOff val="50000"/>
                  </a:schemeClr>
                </a:solidFill>
                <a:ea typeface="Source Han Serif SC" panose="02020400000000000000" pitchFamily="18" charset="-122"/>
              </a:rPr>
              <a:t>例如在网络生活中，网民因自身的兴趣爱好和不同的价值取向等因素，将自己置于不同网民群体中；而不同的网民群体为了自己所需的利益也会不断分裂与融合，造成交往关系的小众化景象与碎片化样态。</a:t>
            </a:r>
          </a:p>
        </p:txBody>
      </p:sp>
      <p:sp>
        <p:nvSpPr>
          <p:cNvPr id="52" name="ïṧḷïḓê-文本框 59">
            <a:extLst>
              <a:ext uri="{FF2B5EF4-FFF2-40B4-BE49-F238E27FC236}">
                <a16:creationId xmlns:a16="http://schemas.microsoft.com/office/drawing/2014/main" id="{0D09A14D-5FF9-42FE-A19C-6606DD56C55D}"/>
              </a:ext>
            </a:extLst>
          </p:cNvPr>
          <p:cNvSpPr txBox="1"/>
          <p:nvPr/>
        </p:nvSpPr>
        <p:spPr bwMode="auto">
          <a:xfrm>
            <a:off x="1165531" y="3667028"/>
            <a:ext cx="2300340" cy="323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ormAutofit fontScale="92500" lnSpcReduction="20000"/>
          </a:bodyPr>
          <a:lstStyle/>
          <a:p>
            <a:pPr marL="0" marR="0" lvl="0" indent="0" algn="l" defTabSz="914400" rtl="0" eaLnBrk="1" fontAlgn="auto" latinLnBrk="0" hangingPunct="1">
              <a:lnSpc>
                <a:spcPct val="110000"/>
              </a:lnSpc>
              <a:spcBef>
                <a:spcPct val="0"/>
              </a:spcBef>
              <a:spcAft>
                <a:spcPts val="0"/>
              </a:spcAft>
              <a:buClrTx/>
              <a:buSzTx/>
              <a:buFontTx/>
              <a:buNone/>
              <a:tabLst/>
              <a:defRPr/>
            </a:pPr>
            <a:r>
              <a:rPr lang="zh-CN" altLang="en-US" sz="2400" b="1" dirty="0">
                <a:latin typeface="Source Han Serif SC" panose="02020400000000000000" pitchFamily="18" charset="-122"/>
                <a:ea typeface="Source Han Serif SC" panose="02020400000000000000" pitchFamily="18" charset="-122"/>
                <a:sym typeface="Source Han Serif SC" panose="02020400000000000000" pitchFamily="18" charset="-122"/>
              </a:rPr>
              <a:t>交往关系</a:t>
            </a:r>
            <a:endParaRPr kumimoji="0" lang="zh-CN" altLang="en-US" sz="2400" b="1" i="0" u="none" strike="noStrike" kern="1200" cap="none" spc="0" normalizeH="0" baseline="0" noProof="0" dirty="0">
              <a:ln>
                <a:noFill/>
              </a:ln>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Tree>
    <p:extLst>
      <p:ext uri="{BB962C8B-B14F-4D97-AF65-F5344CB8AC3E}">
        <p14:creationId xmlns:p14="http://schemas.microsoft.com/office/powerpoint/2010/main" val="2997231825"/>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网络人际互动中介系统的成因</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21C421FA-B09C-4C6B-9898-BC8857031CB1}"/>
              </a:ext>
            </a:extLst>
          </p:cNvPr>
          <p:cNvSpPr/>
          <p:nvPr/>
        </p:nvSpPr>
        <p:spPr>
          <a:xfrm>
            <a:off x="550592" y="998390"/>
            <a:ext cx="11141116" cy="1469120"/>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网络互动的碎片化</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网民个体的碎片化表现</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49" name="ïṧḷïḓê-Rectangle 15">
            <a:extLst>
              <a:ext uri="{FF2B5EF4-FFF2-40B4-BE49-F238E27FC236}">
                <a16:creationId xmlns:a16="http://schemas.microsoft.com/office/drawing/2014/main" id="{AE10E0C8-7C87-4F55-9BF9-3A388858F16D}"/>
              </a:ext>
            </a:extLst>
          </p:cNvPr>
          <p:cNvSpPr/>
          <p:nvPr/>
        </p:nvSpPr>
        <p:spPr bwMode="auto">
          <a:xfrm>
            <a:off x="1189705" y="2638231"/>
            <a:ext cx="10117324" cy="465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Autofit/>
          </a:bodyPr>
          <a:lstStyle/>
          <a:p>
            <a:pPr algn="just"/>
            <a:r>
              <a:rPr lang="zh-CN" altLang="zh-CN" dirty="0">
                <a:solidFill>
                  <a:schemeClr val="tx1">
                    <a:lumMod val="50000"/>
                    <a:lumOff val="50000"/>
                  </a:schemeClr>
                </a:solidFill>
                <a:ea typeface="Source Han Serif SC" panose="02020400000000000000" pitchFamily="18" charset="-122"/>
              </a:rPr>
              <a:t>在网络社会中存在海量的信息内容，这些内容在极大程度上满足了网民各方面的信息需求。同时由于网民自身观念和个性的差异，使信息消费诉求呈现垂直化和碎片性。</a:t>
            </a:r>
          </a:p>
        </p:txBody>
      </p:sp>
      <p:sp>
        <p:nvSpPr>
          <p:cNvPr id="50" name="ïṧḷïḓê-文本框 59">
            <a:extLst>
              <a:ext uri="{FF2B5EF4-FFF2-40B4-BE49-F238E27FC236}">
                <a16:creationId xmlns:a16="http://schemas.microsoft.com/office/drawing/2014/main" id="{20C3FD55-0676-48F3-B219-38450203A3AF}"/>
              </a:ext>
            </a:extLst>
          </p:cNvPr>
          <p:cNvSpPr txBox="1"/>
          <p:nvPr/>
        </p:nvSpPr>
        <p:spPr bwMode="auto">
          <a:xfrm>
            <a:off x="1202318" y="2206301"/>
            <a:ext cx="2300340" cy="323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ormAutofit fontScale="92500" lnSpcReduction="20000"/>
          </a:bodyPr>
          <a:lstStyle/>
          <a:p>
            <a:pPr marL="0" marR="0" lvl="0" indent="0" algn="l" defTabSz="914400" rtl="0" eaLnBrk="1" fontAlgn="auto" latinLnBrk="0" hangingPunct="1">
              <a:lnSpc>
                <a:spcPct val="110000"/>
              </a:lnSpc>
              <a:spcBef>
                <a:spcPct val="0"/>
              </a:spcBef>
              <a:spcAft>
                <a:spcPts val="0"/>
              </a:spcAft>
              <a:buClrTx/>
              <a:buSzTx/>
              <a:buFontTx/>
              <a:buNone/>
              <a:tabLst/>
              <a:defRPr/>
            </a:pPr>
            <a:r>
              <a:rPr kumimoji="0" lang="zh-CN" altLang="en-US" sz="2400" b="1" i="0" u="none" strike="noStrike" kern="1200" cap="none" spc="0" normalizeH="0" baseline="0" noProof="0" dirty="0">
                <a:ln>
                  <a:noFill/>
                </a:ln>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rPr>
              <a:t>信息消费</a:t>
            </a:r>
          </a:p>
        </p:txBody>
      </p:sp>
      <p:pic>
        <p:nvPicPr>
          <p:cNvPr id="1026" name="Picture 2">
            <a:extLst>
              <a:ext uri="{FF2B5EF4-FFF2-40B4-BE49-F238E27FC236}">
                <a16:creationId xmlns:a16="http://schemas.microsoft.com/office/drawing/2014/main" id="{00FD04C2-B3B9-4E5A-9A6D-83444B5A74F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52827" y="3306338"/>
            <a:ext cx="8319696" cy="3214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14133890"/>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网络人际互动中介系统的成因</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21C421FA-B09C-4C6B-9898-BC8857031CB1}"/>
              </a:ext>
            </a:extLst>
          </p:cNvPr>
          <p:cNvSpPr/>
          <p:nvPr/>
        </p:nvSpPr>
        <p:spPr>
          <a:xfrm>
            <a:off x="550592" y="998390"/>
            <a:ext cx="11141116" cy="2956707"/>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网络互动的碎片化</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交往媒介的碎片化</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网络信息技术的发展，不仅促使网络交往媒介形式以多样化态势朝前迈进，也让网民交往媒介的分化现象更加明显。</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如</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图所示为网络人际互动的交往媒介的发展演化。</a:t>
            </a:r>
          </a:p>
          <a:p>
            <a:pPr indent="457200" algn="just">
              <a:lnSpc>
                <a:spcPct val="150000"/>
              </a:lnSpc>
              <a:spcBef>
                <a:spcPts val="240"/>
              </a:spcBef>
              <a:spcAft>
                <a:spcPts val="240"/>
              </a:spcAft>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2050" name="Picture 2">
            <a:extLst>
              <a:ext uri="{FF2B5EF4-FFF2-40B4-BE49-F238E27FC236}">
                <a16:creationId xmlns:a16="http://schemas.microsoft.com/office/drawing/2014/main" id="{C4FC7842-4BBF-4615-8352-76A5B8C612A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71795" y="3061251"/>
            <a:ext cx="6723412" cy="3447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94808773"/>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网络人际互动中介系统的成因</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21C421FA-B09C-4C6B-9898-BC8857031CB1}"/>
              </a:ext>
            </a:extLst>
          </p:cNvPr>
          <p:cNvSpPr/>
          <p:nvPr/>
        </p:nvSpPr>
        <p:spPr>
          <a:xfrm>
            <a:off x="550592" y="998390"/>
            <a:ext cx="5642103" cy="5726696"/>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网络互动的碎片化</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交流内容与方式的碎片性</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由于交往媒介的碎片化，促使网络人际互动的内容逐渐呈现短小和零碎等属性。例如网民使用微博媒介进行交往互动，由于转发微博的字数被限制在</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140</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字以内。所以如果表达的内容较多，则需要使用两篇甚至更多的博文才能进行完整的表述，表述中断造成理解与解析上的困难，使信息传接双方的碎片化现象更加突出，也造成了互动过程与信息传递方式的碎片化。</a:t>
            </a:r>
          </a:p>
          <a:p>
            <a:pPr indent="457200" algn="just">
              <a:lnSpc>
                <a:spcPct val="150000"/>
              </a:lnSpc>
              <a:spcBef>
                <a:spcPts val="240"/>
              </a:spcBef>
              <a:spcAft>
                <a:spcPts val="240"/>
              </a:spcAft>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3074" name="Picture 2">
            <a:extLst>
              <a:ext uri="{FF2B5EF4-FFF2-40B4-BE49-F238E27FC236}">
                <a16:creationId xmlns:a16="http://schemas.microsoft.com/office/drawing/2014/main" id="{1B9D2E8B-9122-43FB-8386-20509B21A07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86542" y="2165830"/>
            <a:ext cx="5354866" cy="3390178"/>
          </a:xfrm>
          <a:prstGeom prst="rect">
            <a:avLst/>
          </a:prstGeom>
          <a:noFill/>
          <a:ln w="9525">
            <a:solidFill>
              <a:schemeClr val="bg1">
                <a:lumMod val="85000"/>
              </a:schemeClr>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044216"/>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网络人际互动中介系统的成因</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21C421FA-B09C-4C6B-9898-BC8857031CB1}"/>
              </a:ext>
            </a:extLst>
          </p:cNvPr>
          <p:cNvSpPr/>
          <p:nvPr/>
        </p:nvSpPr>
        <p:spPr>
          <a:xfrm>
            <a:off x="550592" y="998390"/>
            <a:ext cx="11021298" cy="3931333"/>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网络互动的碎片化</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交流内容与方式的碎片性</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基于交流内容的碎片化，要求传输者和接收者，在客观上最好拥有良好的整体认知能力，用于理性把握传信息内容。否则，在实际的交往互动中将影响互动双方的交往深度。</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同时，网民在网络人际互动活动过程中会使用多种交往媒介，不同的交往媒介以不同的方式传递信息内容，最终导致交往互动的内容与方式出现碎片化情境。</a:t>
            </a:r>
          </a:p>
          <a:p>
            <a:pPr indent="457200" algn="just">
              <a:lnSpc>
                <a:spcPct val="150000"/>
              </a:lnSpc>
              <a:spcBef>
                <a:spcPts val="240"/>
              </a:spcBef>
              <a:spcAft>
                <a:spcPts val="240"/>
              </a:spcAft>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75010397"/>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认识网络人际互动的中介系统</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21C421FA-B09C-4C6B-9898-BC8857031CB1}"/>
              </a:ext>
            </a:extLst>
          </p:cNvPr>
          <p:cNvSpPr/>
          <p:nvPr/>
        </p:nvSpPr>
        <p:spPr>
          <a:xfrm>
            <a:off x="550592" y="998390"/>
            <a:ext cx="11021298" cy="3418372"/>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网络人际互动中介系统</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如果将虚拟或数字化用作网络人际互动实践活动的中介系统，都只是把握了网络人际互动中介系统的部分内涵，而没能说出其本质。</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从一般意义层面讲解，网络人际互动中介系统是指在互动过程中，承载交流信息的两个或多个媒介系统，并以持续不断的交流和互换方式，构成网络人际互动各种要素之间的联系环节。该定义可以从下面的</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个层面进行理解。</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4098" name="Picture 2">
            <a:extLst>
              <a:ext uri="{FF2B5EF4-FFF2-40B4-BE49-F238E27FC236}">
                <a16:creationId xmlns:a16="http://schemas.microsoft.com/office/drawing/2014/main" id="{5B5F8D25-8331-4A81-A482-D365D119C2A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58903" y="4131210"/>
            <a:ext cx="7874194" cy="2244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81944705"/>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7621D393-7EDB-7B47-ABC3-3DDCB230712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标题 3">
            <a:extLst>
              <a:ext uri="{FF2B5EF4-FFF2-40B4-BE49-F238E27FC236}">
                <a16:creationId xmlns:a16="http://schemas.microsoft.com/office/drawing/2014/main" id="{E199AD43-C31D-8B46-9569-6E4054816DD4}"/>
              </a:ext>
            </a:extLst>
          </p:cNvPr>
          <p:cNvSpPr>
            <a:spLocks noGrp="1"/>
          </p:cNvSpPr>
          <p:nvPr>
            <p:ph type="title"/>
          </p:nvPr>
        </p:nvSpPr>
        <p:spPr>
          <a:xfrm>
            <a:off x="630552" y="1846730"/>
            <a:ext cx="10930895" cy="2479963"/>
          </a:xfrm>
        </p:spPr>
        <p:txBody>
          <a:bodyPr>
            <a:noAutofit/>
          </a:bodyPr>
          <a:lstStyle/>
          <a:p>
            <a:pPr algn="ctr">
              <a:lnSpc>
                <a:spcPct val="150000"/>
              </a:lnSpc>
            </a:pPr>
            <a:r>
              <a:rPr lang="zh-CN" altLang="en-US" sz="3600" dirty="0">
                <a:solidFill>
                  <a:schemeClr val="bg1"/>
                </a:solidFill>
              </a:rPr>
              <a:t>第</a:t>
            </a:r>
            <a:r>
              <a:rPr lang="en-US" altLang="zh-CN" sz="3600" dirty="0">
                <a:solidFill>
                  <a:schemeClr val="bg1"/>
                </a:solidFill>
              </a:rPr>
              <a:t>4</a:t>
            </a:r>
            <a:r>
              <a:rPr lang="zh-CN" altLang="en-US" sz="3600" dirty="0">
                <a:solidFill>
                  <a:schemeClr val="bg1"/>
                </a:solidFill>
              </a:rPr>
              <a:t>章   网络人际互动的中介系统</a:t>
            </a:r>
            <a:br>
              <a:rPr lang="en-US" altLang="zh-CN" sz="3600" dirty="0">
                <a:solidFill>
                  <a:schemeClr val="bg1"/>
                </a:solidFill>
              </a:rPr>
            </a:br>
            <a:r>
              <a:rPr lang="zh-CN" altLang="en-US" sz="3600" dirty="0">
                <a:solidFill>
                  <a:schemeClr val="bg1"/>
                </a:solidFill>
              </a:rPr>
              <a:t>授课教师：</a:t>
            </a:r>
          </a:p>
        </p:txBody>
      </p:sp>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66030" y="296091"/>
            <a:ext cx="2298785" cy="522829"/>
          </a:xfrm>
          <a:prstGeom prst="rect">
            <a:avLst/>
          </a:prstGeom>
        </p:spPr>
      </p:pic>
    </p:spTree>
    <p:extLst>
      <p:ext uri="{BB962C8B-B14F-4D97-AF65-F5344CB8AC3E}">
        <p14:creationId xmlns:p14="http://schemas.microsoft.com/office/powerpoint/2010/main" val="78774505"/>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认识网络人际互动的中介系统</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21C421FA-B09C-4C6B-9898-BC8857031CB1}"/>
              </a:ext>
            </a:extLst>
          </p:cNvPr>
          <p:cNvSpPr/>
          <p:nvPr/>
        </p:nvSpPr>
        <p:spPr>
          <a:xfrm>
            <a:off x="550592" y="998390"/>
            <a:ext cx="11021298" cy="444429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网络人际互动中介系统</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是互动对象完成关系缔结的所有环节</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认识的中介系统中，包括工具系统和操作工具的方法系统。在网络人际互动的互动对象之间，存在着物质与精神中介系统的支撑，这些手段或系统是互动完成的桥梁与纽带。同时必须明确上述系统在网络人际互动中的</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个作用。</a:t>
            </a:r>
          </a:p>
          <a:p>
            <a:pPr lvl="0" indent="457200" algn="just">
              <a:lnSpc>
                <a:spcPct val="150000"/>
              </a:lnSpc>
              <a:spcBef>
                <a:spcPts val="240"/>
              </a:spcBef>
              <a:spcAft>
                <a:spcPts val="240"/>
              </a:spcAft>
              <a:buFont typeface="+mj-lt"/>
              <a:buAutoNum type="arabicPeriod"/>
            </a:pP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在互动中，物质与精神中介系统是交往双方的“媒介”</a:t>
            </a:r>
          </a:p>
          <a:p>
            <a:pPr lvl="0" indent="457200" algn="just">
              <a:lnSpc>
                <a:spcPct val="150000"/>
              </a:lnSpc>
              <a:spcBef>
                <a:spcPts val="240"/>
              </a:spcBef>
              <a:spcAft>
                <a:spcPts val="240"/>
              </a:spcAft>
              <a:buFont typeface="+mj-lt"/>
              <a:buAutoNum type="arabicPeriod"/>
            </a:pPr>
            <a:r>
              <a:rPr lang="zh-CN" altLang="zh-CN" sz="2000" dirty="0">
                <a:solidFill>
                  <a:schemeClr val="bg2">
                    <a:lumMod val="25000"/>
                  </a:schemeClr>
                </a:solidFill>
                <a:latin typeface="微软雅黑" panose="020B0503020204020204" pitchFamily="34" charset="-122"/>
                <a:ea typeface="微软雅黑" panose="020B0503020204020204" pitchFamily="34" charset="-122"/>
              </a:rPr>
              <a:t>物质与精神中介系统是一个“环节”</a:t>
            </a:r>
          </a:p>
          <a:p>
            <a:pPr lvl="0" indent="457200" algn="just">
              <a:lnSpc>
                <a:spcPct val="150000"/>
              </a:lnSpc>
              <a:spcBef>
                <a:spcPts val="240"/>
              </a:spcBef>
              <a:spcAft>
                <a:spcPts val="240"/>
              </a:spcAft>
              <a:buFont typeface="+mj-lt"/>
              <a:buAutoNum type="arabicPeriod"/>
            </a:pPr>
            <a:r>
              <a:rPr lang="zh-CN" altLang="zh-CN" sz="2000" dirty="0">
                <a:solidFill>
                  <a:schemeClr val="bg2">
                    <a:lumMod val="25000"/>
                  </a:schemeClr>
                </a:solidFill>
                <a:latin typeface="微软雅黑" panose="020B0503020204020204" pitchFamily="34" charset="-122"/>
                <a:ea typeface="微软雅黑" panose="020B0503020204020204" pitchFamily="34" charset="-122"/>
              </a:rPr>
              <a:t>物质与精神中介系统是互动生成与发展的“动力”</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01051814"/>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认识网络人际互动的中介系统</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21C421FA-B09C-4C6B-9898-BC8857031CB1}"/>
              </a:ext>
            </a:extLst>
          </p:cNvPr>
          <p:cNvSpPr/>
          <p:nvPr/>
        </p:nvSpPr>
        <p:spPr>
          <a:xfrm>
            <a:off x="550592" y="998390"/>
            <a:ext cx="11021298" cy="3367076"/>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网络人际互动中介系统</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是由交流信息自身构成的中介系统</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互动过程中，对于互动双方而言，只借助交往互动的物质和精神中介系统，而不添加交流信息，无法使交往双方真正和有效地完成联结。因此，“交流信息”是网络人际互动中介系统使用过程中必不可少的因素，甚至是最主要的因素。也就是说，交流信息自身才能将互动双方联结在一起，使其产生角色关系。下面从两个意义层面对交流信息进行描述。</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9" name="组合 8">
            <a:extLst>
              <a:ext uri="{FF2B5EF4-FFF2-40B4-BE49-F238E27FC236}">
                <a16:creationId xmlns:a16="http://schemas.microsoft.com/office/drawing/2014/main" id="{19683D09-2C80-4A21-8B87-30DDD1BB8B2D}"/>
              </a:ext>
            </a:extLst>
          </p:cNvPr>
          <p:cNvGrpSpPr/>
          <p:nvPr/>
        </p:nvGrpSpPr>
        <p:grpSpPr>
          <a:xfrm>
            <a:off x="880957" y="4340202"/>
            <a:ext cx="10360568" cy="1960701"/>
            <a:chOff x="-1151210" y="1932673"/>
            <a:chExt cx="16057181" cy="3038760"/>
          </a:xfrm>
        </p:grpSpPr>
        <p:grpSp>
          <p:nvGrpSpPr>
            <p:cNvPr id="11" name="Group 127">
              <a:extLst>
                <a:ext uri="{FF2B5EF4-FFF2-40B4-BE49-F238E27FC236}">
                  <a16:creationId xmlns:a16="http://schemas.microsoft.com/office/drawing/2014/main" id="{8D87CFF8-8F8C-4963-B6BF-75EBACF912F9}"/>
                </a:ext>
              </a:extLst>
            </p:cNvPr>
            <p:cNvGrpSpPr/>
            <p:nvPr/>
          </p:nvGrpSpPr>
          <p:grpSpPr>
            <a:xfrm>
              <a:off x="7685745" y="3305244"/>
              <a:ext cx="1072711" cy="1104619"/>
              <a:chOff x="5217363" y="3593206"/>
              <a:chExt cx="805239" cy="829190"/>
            </a:xfrm>
          </p:grpSpPr>
          <p:sp>
            <p:nvSpPr>
              <p:cNvPr id="58" name="Oval 34">
                <a:extLst>
                  <a:ext uri="{FF2B5EF4-FFF2-40B4-BE49-F238E27FC236}">
                    <a16:creationId xmlns:a16="http://schemas.microsoft.com/office/drawing/2014/main" id="{CEE5F4B3-D00C-430B-94B6-B249BC85CFE1}"/>
                  </a:ext>
                </a:extLst>
              </p:cNvPr>
              <p:cNvSpPr>
                <a:spLocks noChangeArrowheads="1"/>
              </p:cNvSpPr>
              <p:nvPr/>
            </p:nvSpPr>
            <p:spPr bwMode="auto">
              <a:xfrm>
                <a:off x="5217363" y="3593206"/>
                <a:ext cx="805239" cy="829190"/>
              </a:xfrm>
              <a:prstGeom prst="ellipse">
                <a:avLst/>
              </a:pr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59" name="Group 126">
                <a:extLst>
                  <a:ext uri="{FF2B5EF4-FFF2-40B4-BE49-F238E27FC236}">
                    <a16:creationId xmlns:a16="http://schemas.microsoft.com/office/drawing/2014/main" id="{BBF114C8-78B8-4B6A-8CD4-C1DC80A13E04}"/>
                  </a:ext>
                </a:extLst>
              </p:cNvPr>
              <p:cNvGrpSpPr/>
              <p:nvPr/>
            </p:nvGrpSpPr>
            <p:grpSpPr>
              <a:xfrm>
                <a:off x="5268340" y="3645631"/>
                <a:ext cx="703284" cy="724338"/>
                <a:chOff x="5268340" y="3645631"/>
                <a:chExt cx="703284" cy="724338"/>
              </a:xfrm>
            </p:grpSpPr>
            <p:sp>
              <p:nvSpPr>
                <p:cNvPr id="60" name="Oval 35">
                  <a:extLst>
                    <a:ext uri="{FF2B5EF4-FFF2-40B4-BE49-F238E27FC236}">
                      <a16:creationId xmlns:a16="http://schemas.microsoft.com/office/drawing/2014/main" id="{34961660-578C-4134-86E0-1CC737C57A07}"/>
                    </a:ext>
                  </a:extLst>
                </p:cNvPr>
                <p:cNvSpPr>
                  <a:spLocks noChangeArrowheads="1"/>
                </p:cNvSpPr>
                <p:nvPr/>
              </p:nvSpPr>
              <p:spPr bwMode="auto">
                <a:xfrm>
                  <a:off x="5268340" y="3645631"/>
                  <a:ext cx="703284" cy="724338"/>
                </a:xfrm>
                <a:prstGeom prst="ellipse">
                  <a:avLst/>
                </a:prstGeom>
                <a:solidFill>
                  <a:srgbClr val="E5E8E9"/>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61" name="Oval 36">
                  <a:extLst>
                    <a:ext uri="{FF2B5EF4-FFF2-40B4-BE49-F238E27FC236}">
                      <a16:creationId xmlns:a16="http://schemas.microsoft.com/office/drawing/2014/main" id="{1AD23B99-2F9D-4CBD-A0B8-55BABB7DF04D}"/>
                    </a:ext>
                  </a:extLst>
                </p:cNvPr>
                <p:cNvSpPr>
                  <a:spLocks noChangeArrowheads="1"/>
                </p:cNvSpPr>
                <p:nvPr/>
              </p:nvSpPr>
              <p:spPr bwMode="auto">
                <a:xfrm>
                  <a:off x="5316197" y="3695918"/>
                  <a:ext cx="607570" cy="621625"/>
                </a:xfrm>
                <a:prstGeom prst="ellipse">
                  <a:avLst/>
                </a:prstGeom>
                <a:solidFill>
                  <a:schemeClr val="accent4"/>
                </a:solidFill>
                <a:ln>
                  <a:noFill/>
                </a:ln>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62" name="Freeform 85">
                  <a:extLst>
                    <a:ext uri="{FF2B5EF4-FFF2-40B4-BE49-F238E27FC236}">
                      <a16:creationId xmlns:a16="http://schemas.microsoft.com/office/drawing/2014/main" id="{C00780C3-0B98-4324-9E2B-89C2D67E6685}"/>
                    </a:ext>
                  </a:extLst>
                </p:cNvPr>
                <p:cNvSpPr>
                  <a:spLocks noEditPoints="1"/>
                </p:cNvSpPr>
                <p:nvPr/>
              </p:nvSpPr>
              <p:spPr bwMode="auto">
                <a:xfrm>
                  <a:off x="5482655" y="3853197"/>
                  <a:ext cx="268413" cy="305998"/>
                </a:xfrm>
                <a:custGeom>
                  <a:avLst/>
                  <a:gdLst>
                    <a:gd name="T0" fmla="*/ 67 w 84"/>
                    <a:gd name="T1" fmla="*/ 13 h 93"/>
                    <a:gd name="T2" fmla="*/ 59 w 84"/>
                    <a:gd name="T3" fmla="*/ 23 h 93"/>
                    <a:gd name="T4" fmla="*/ 71 w 84"/>
                    <a:gd name="T5" fmla="*/ 47 h 93"/>
                    <a:gd name="T6" fmla="*/ 43 w 84"/>
                    <a:gd name="T7" fmla="*/ 76 h 93"/>
                    <a:gd name="T8" fmla="*/ 43 w 84"/>
                    <a:gd name="T9" fmla="*/ 71 h 93"/>
                    <a:gd name="T10" fmla="*/ 24 w 84"/>
                    <a:gd name="T11" fmla="*/ 82 h 93"/>
                    <a:gd name="T12" fmla="*/ 43 w 84"/>
                    <a:gd name="T13" fmla="*/ 93 h 93"/>
                    <a:gd name="T14" fmla="*/ 43 w 84"/>
                    <a:gd name="T15" fmla="*/ 89 h 93"/>
                    <a:gd name="T16" fmla="*/ 84 w 84"/>
                    <a:gd name="T17" fmla="*/ 47 h 93"/>
                    <a:gd name="T18" fmla="*/ 67 w 84"/>
                    <a:gd name="T19" fmla="*/ 13 h 93"/>
                    <a:gd name="T20" fmla="*/ 38 w 84"/>
                    <a:gd name="T21" fmla="*/ 0 h 93"/>
                    <a:gd name="T22" fmla="*/ 38 w 84"/>
                    <a:gd name="T23" fmla="*/ 5 h 93"/>
                    <a:gd name="T24" fmla="*/ 0 w 84"/>
                    <a:gd name="T25" fmla="*/ 47 h 93"/>
                    <a:gd name="T26" fmla="*/ 14 w 84"/>
                    <a:gd name="T27" fmla="*/ 78 h 93"/>
                    <a:gd name="T28" fmla="*/ 23 w 84"/>
                    <a:gd name="T29" fmla="*/ 69 h 93"/>
                    <a:gd name="T30" fmla="*/ 13 w 84"/>
                    <a:gd name="T31" fmla="*/ 47 h 93"/>
                    <a:gd name="T32" fmla="*/ 38 w 84"/>
                    <a:gd name="T33" fmla="*/ 18 h 93"/>
                    <a:gd name="T34" fmla="*/ 38 w 84"/>
                    <a:gd name="T35" fmla="*/ 22 h 93"/>
                    <a:gd name="T36" fmla="*/ 57 w 84"/>
                    <a:gd name="T37" fmla="*/ 11 h 93"/>
                    <a:gd name="T38" fmla="*/ 38 w 84"/>
                    <a:gd name="T39"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93">
                      <a:moveTo>
                        <a:pt x="67" y="13"/>
                      </a:moveTo>
                      <a:cubicBezTo>
                        <a:pt x="59" y="23"/>
                        <a:pt x="59" y="23"/>
                        <a:pt x="59" y="23"/>
                      </a:cubicBezTo>
                      <a:cubicBezTo>
                        <a:pt x="66" y="29"/>
                        <a:pt x="71" y="37"/>
                        <a:pt x="71" y="47"/>
                      </a:cubicBezTo>
                      <a:cubicBezTo>
                        <a:pt x="71" y="62"/>
                        <a:pt x="59" y="75"/>
                        <a:pt x="43" y="76"/>
                      </a:cubicBezTo>
                      <a:cubicBezTo>
                        <a:pt x="43" y="71"/>
                        <a:pt x="43" y="71"/>
                        <a:pt x="43" y="71"/>
                      </a:cubicBezTo>
                      <a:cubicBezTo>
                        <a:pt x="24" y="82"/>
                        <a:pt x="24" y="82"/>
                        <a:pt x="24" y="82"/>
                      </a:cubicBezTo>
                      <a:cubicBezTo>
                        <a:pt x="43" y="93"/>
                        <a:pt x="43" y="93"/>
                        <a:pt x="43" y="93"/>
                      </a:cubicBezTo>
                      <a:cubicBezTo>
                        <a:pt x="43" y="89"/>
                        <a:pt x="43" y="89"/>
                        <a:pt x="43" y="89"/>
                      </a:cubicBezTo>
                      <a:cubicBezTo>
                        <a:pt x="66" y="88"/>
                        <a:pt x="84" y="69"/>
                        <a:pt x="84" y="47"/>
                      </a:cubicBezTo>
                      <a:cubicBezTo>
                        <a:pt x="84" y="33"/>
                        <a:pt x="77" y="21"/>
                        <a:pt x="67" y="13"/>
                      </a:cubicBezTo>
                      <a:moveTo>
                        <a:pt x="38" y="0"/>
                      </a:moveTo>
                      <a:cubicBezTo>
                        <a:pt x="38" y="5"/>
                        <a:pt x="38" y="5"/>
                        <a:pt x="38" y="5"/>
                      </a:cubicBezTo>
                      <a:cubicBezTo>
                        <a:pt x="17" y="7"/>
                        <a:pt x="0" y="25"/>
                        <a:pt x="0" y="47"/>
                      </a:cubicBezTo>
                      <a:cubicBezTo>
                        <a:pt x="0" y="59"/>
                        <a:pt x="5" y="70"/>
                        <a:pt x="14" y="78"/>
                      </a:cubicBezTo>
                      <a:cubicBezTo>
                        <a:pt x="23" y="69"/>
                        <a:pt x="23" y="69"/>
                        <a:pt x="23" y="69"/>
                      </a:cubicBezTo>
                      <a:cubicBezTo>
                        <a:pt x="17" y="63"/>
                        <a:pt x="13" y="55"/>
                        <a:pt x="13" y="47"/>
                      </a:cubicBezTo>
                      <a:cubicBezTo>
                        <a:pt x="13" y="32"/>
                        <a:pt x="24" y="20"/>
                        <a:pt x="38" y="18"/>
                      </a:cubicBezTo>
                      <a:cubicBezTo>
                        <a:pt x="38" y="22"/>
                        <a:pt x="38" y="22"/>
                        <a:pt x="38" y="22"/>
                      </a:cubicBezTo>
                      <a:cubicBezTo>
                        <a:pt x="57" y="11"/>
                        <a:pt x="57" y="11"/>
                        <a:pt x="57" y="11"/>
                      </a:cubicBezTo>
                      <a:cubicBezTo>
                        <a:pt x="38" y="0"/>
                        <a:pt x="38" y="0"/>
                        <a:pt x="38" y="0"/>
                      </a:cubicBezTo>
                    </a:path>
                  </a:pathLst>
                </a:custGeom>
                <a:solidFill>
                  <a:schemeClr val="bg1"/>
                </a:solidFill>
                <a:ln>
                  <a:noFill/>
                </a:ln>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grpSp>
          <p:nvGrpSpPr>
            <p:cNvPr id="12" name="Group 123">
              <a:extLst>
                <a:ext uri="{FF2B5EF4-FFF2-40B4-BE49-F238E27FC236}">
                  <a16:creationId xmlns:a16="http://schemas.microsoft.com/office/drawing/2014/main" id="{ACAE5053-E457-4D48-89B4-3FB563C9493A}"/>
                </a:ext>
              </a:extLst>
            </p:cNvPr>
            <p:cNvGrpSpPr/>
            <p:nvPr/>
          </p:nvGrpSpPr>
          <p:grpSpPr>
            <a:xfrm>
              <a:off x="3699714" y="2559808"/>
              <a:ext cx="2099685" cy="2160773"/>
              <a:chOff x="2668480" y="971897"/>
              <a:chExt cx="1576146" cy="1622002"/>
            </a:xfrm>
          </p:grpSpPr>
          <p:sp>
            <p:nvSpPr>
              <p:cNvPr id="47" name="Oval 43">
                <a:extLst>
                  <a:ext uri="{FF2B5EF4-FFF2-40B4-BE49-F238E27FC236}">
                    <a16:creationId xmlns:a16="http://schemas.microsoft.com/office/drawing/2014/main" id="{09CA2066-342E-465C-AFA6-7DA8EFFF72E9}"/>
                  </a:ext>
                </a:extLst>
              </p:cNvPr>
              <p:cNvSpPr>
                <a:spLocks noChangeArrowheads="1"/>
              </p:cNvSpPr>
              <p:nvPr/>
            </p:nvSpPr>
            <p:spPr bwMode="auto">
              <a:xfrm>
                <a:off x="2668480" y="971897"/>
                <a:ext cx="1576146" cy="1622002"/>
              </a:xfrm>
              <a:prstGeom prst="ellipse">
                <a:avLst/>
              </a:pr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8" name="Oval 44">
                <a:extLst>
                  <a:ext uri="{FF2B5EF4-FFF2-40B4-BE49-F238E27FC236}">
                    <a16:creationId xmlns:a16="http://schemas.microsoft.com/office/drawing/2014/main" id="{CD687A3B-6A5B-43D9-9EF0-6DC37BD89818}"/>
                  </a:ext>
                </a:extLst>
              </p:cNvPr>
              <p:cNvSpPr>
                <a:spLocks noChangeArrowheads="1"/>
              </p:cNvSpPr>
              <p:nvPr/>
            </p:nvSpPr>
            <p:spPr bwMode="auto">
              <a:xfrm>
                <a:off x="2770435" y="1076749"/>
                <a:ext cx="1372236" cy="1411228"/>
              </a:xfrm>
              <a:prstGeom prst="ellipse">
                <a:avLst/>
              </a:prstGeom>
              <a:solidFill>
                <a:srgbClr val="E5E8E9"/>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9" name="Oval 45">
                <a:extLst>
                  <a:ext uri="{FF2B5EF4-FFF2-40B4-BE49-F238E27FC236}">
                    <a16:creationId xmlns:a16="http://schemas.microsoft.com/office/drawing/2014/main" id="{D47F0B84-1F3E-4866-8E33-B2BEF30E5CC6}"/>
                  </a:ext>
                </a:extLst>
              </p:cNvPr>
              <p:cNvSpPr>
                <a:spLocks noChangeArrowheads="1"/>
              </p:cNvSpPr>
              <p:nvPr/>
            </p:nvSpPr>
            <p:spPr bwMode="auto">
              <a:xfrm>
                <a:off x="2867189" y="1176252"/>
                <a:ext cx="1179769" cy="1213292"/>
              </a:xfrm>
              <a:prstGeom prst="ellipse">
                <a:avLst/>
              </a:prstGeom>
              <a:solidFill>
                <a:schemeClr val="accent3"/>
              </a:solidFill>
              <a:ln>
                <a:noFill/>
              </a:ln>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0" name="Freeform 46">
                <a:extLst>
                  <a:ext uri="{FF2B5EF4-FFF2-40B4-BE49-F238E27FC236}">
                    <a16:creationId xmlns:a16="http://schemas.microsoft.com/office/drawing/2014/main" id="{034DCBAA-38C4-4D01-AFBD-CA33A98D793C}"/>
                  </a:ext>
                </a:extLst>
              </p:cNvPr>
              <p:cNvSpPr>
                <a:spLocks noEditPoints="1"/>
              </p:cNvSpPr>
              <p:nvPr/>
            </p:nvSpPr>
            <p:spPr bwMode="auto">
              <a:xfrm>
                <a:off x="2867189" y="1176252"/>
                <a:ext cx="620055" cy="634464"/>
              </a:xfrm>
              <a:custGeom>
                <a:avLst/>
                <a:gdLst>
                  <a:gd name="T0" fmla="*/ 0 w 194"/>
                  <a:gd name="T1" fmla="*/ 193 h 193"/>
                  <a:gd name="T2" fmla="*/ 0 w 194"/>
                  <a:gd name="T3" fmla="*/ 193 h 193"/>
                  <a:gd name="T4" fmla="*/ 0 w 194"/>
                  <a:gd name="T5" fmla="*/ 192 h 193"/>
                  <a:gd name="T6" fmla="*/ 0 w 194"/>
                  <a:gd name="T7" fmla="*/ 192 h 193"/>
                  <a:gd name="T8" fmla="*/ 0 w 194"/>
                  <a:gd name="T9" fmla="*/ 192 h 193"/>
                  <a:gd name="T10" fmla="*/ 0 w 194"/>
                  <a:gd name="T11" fmla="*/ 192 h 193"/>
                  <a:gd name="T12" fmla="*/ 0 w 194"/>
                  <a:gd name="T13" fmla="*/ 191 h 193"/>
                  <a:gd name="T14" fmla="*/ 0 w 194"/>
                  <a:gd name="T15" fmla="*/ 191 h 193"/>
                  <a:gd name="T16" fmla="*/ 0 w 194"/>
                  <a:gd name="T17" fmla="*/ 191 h 193"/>
                  <a:gd name="T18" fmla="*/ 0 w 194"/>
                  <a:gd name="T19" fmla="*/ 190 h 193"/>
                  <a:gd name="T20" fmla="*/ 0 w 194"/>
                  <a:gd name="T21" fmla="*/ 190 h 193"/>
                  <a:gd name="T22" fmla="*/ 0 w 194"/>
                  <a:gd name="T23" fmla="*/ 190 h 193"/>
                  <a:gd name="T24" fmla="*/ 0 w 194"/>
                  <a:gd name="T25" fmla="*/ 189 h 193"/>
                  <a:gd name="T26" fmla="*/ 0 w 194"/>
                  <a:gd name="T27" fmla="*/ 189 h 193"/>
                  <a:gd name="T28" fmla="*/ 0 w 194"/>
                  <a:gd name="T29" fmla="*/ 189 h 193"/>
                  <a:gd name="T30" fmla="*/ 0 w 194"/>
                  <a:gd name="T31" fmla="*/ 189 h 193"/>
                  <a:gd name="T32" fmla="*/ 0 w 194"/>
                  <a:gd name="T33" fmla="*/ 188 h 193"/>
                  <a:gd name="T34" fmla="*/ 0 w 194"/>
                  <a:gd name="T35" fmla="*/ 188 h 193"/>
                  <a:gd name="T36" fmla="*/ 0 w 194"/>
                  <a:gd name="T37" fmla="*/ 188 h 193"/>
                  <a:gd name="T38" fmla="*/ 0 w 194"/>
                  <a:gd name="T39" fmla="*/ 187 h 193"/>
                  <a:gd name="T40" fmla="*/ 0 w 194"/>
                  <a:gd name="T41" fmla="*/ 187 h 193"/>
                  <a:gd name="T42" fmla="*/ 0 w 194"/>
                  <a:gd name="T43" fmla="*/ 187 h 193"/>
                  <a:gd name="T44" fmla="*/ 0 w 194"/>
                  <a:gd name="T45" fmla="*/ 186 h 193"/>
                  <a:gd name="T46" fmla="*/ 0 w 194"/>
                  <a:gd name="T47" fmla="*/ 186 h 193"/>
                  <a:gd name="T48" fmla="*/ 0 w 194"/>
                  <a:gd name="T49" fmla="*/ 186 h 193"/>
                  <a:gd name="T50" fmla="*/ 0 w 194"/>
                  <a:gd name="T51" fmla="*/ 186 h 193"/>
                  <a:gd name="T52" fmla="*/ 0 w 194"/>
                  <a:gd name="T53" fmla="*/ 185 h 193"/>
                  <a:gd name="T54" fmla="*/ 0 w 194"/>
                  <a:gd name="T55" fmla="*/ 185 h 193"/>
                  <a:gd name="T56" fmla="*/ 0 w 194"/>
                  <a:gd name="T57" fmla="*/ 184 h 193"/>
                  <a:gd name="T58" fmla="*/ 194 w 194"/>
                  <a:gd name="T59" fmla="*/ 0 h 193"/>
                  <a:gd name="T60" fmla="*/ 193 w 194"/>
                  <a:gd name="T61" fmla="*/ 0 h 193"/>
                  <a:gd name="T62" fmla="*/ 193 w 194"/>
                  <a:gd name="T63" fmla="*/ 0 h 193"/>
                  <a:gd name="T64" fmla="*/ 192 w 194"/>
                  <a:gd name="T65" fmla="*/ 0 h 193"/>
                  <a:gd name="T66" fmla="*/ 192 w 194"/>
                  <a:gd name="T67" fmla="*/ 0 h 193"/>
                  <a:gd name="T68" fmla="*/ 192 w 194"/>
                  <a:gd name="T69" fmla="*/ 0 h 193"/>
                  <a:gd name="T70" fmla="*/ 191 w 194"/>
                  <a:gd name="T71" fmla="*/ 0 h 193"/>
                  <a:gd name="T72" fmla="*/ 191 w 194"/>
                  <a:gd name="T73" fmla="*/ 0 h 193"/>
                  <a:gd name="T74" fmla="*/ 191 w 194"/>
                  <a:gd name="T75" fmla="*/ 0 h 193"/>
                  <a:gd name="T76" fmla="*/ 190 w 194"/>
                  <a:gd name="T77" fmla="*/ 0 h 193"/>
                  <a:gd name="T78" fmla="*/ 190 w 194"/>
                  <a:gd name="T79" fmla="*/ 0 h 193"/>
                  <a:gd name="T80" fmla="*/ 190 w 194"/>
                  <a:gd name="T81" fmla="*/ 0 h 193"/>
                  <a:gd name="T82" fmla="*/ 189 w 194"/>
                  <a:gd name="T83" fmla="*/ 0 h 193"/>
                  <a:gd name="T84" fmla="*/ 189 w 194"/>
                  <a:gd name="T85" fmla="*/ 0 h 193"/>
                  <a:gd name="T86" fmla="*/ 189 w 194"/>
                  <a:gd name="T87" fmla="*/ 0 h 193"/>
                  <a:gd name="T88" fmla="*/ 189 w 194"/>
                  <a:gd name="T89" fmla="*/ 0 h 193"/>
                  <a:gd name="T90" fmla="*/ 188 w 194"/>
                  <a:gd name="T91" fmla="*/ 0 h 193"/>
                  <a:gd name="T92" fmla="*/ 188 w 194"/>
                  <a:gd name="T93" fmla="*/ 0 h 193"/>
                  <a:gd name="T94" fmla="*/ 188 w 194"/>
                  <a:gd name="T95" fmla="*/ 0 h 193"/>
                  <a:gd name="T96" fmla="*/ 187 w 194"/>
                  <a:gd name="T97" fmla="*/ 0 h 193"/>
                  <a:gd name="T98" fmla="*/ 187 w 194"/>
                  <a:gd name="T99" fmla="*/ 0 h 193"/>
                  <a:gd name="T100" fmla="*/ 187 w 194"/>
                  <a:gd name="T101" fmla="*/ 0 h 193"/>
                  <a:gd name="T102" fmla="*/ 186 w 194"/>
                  <a:gd name="T103" fmla="*/ 0 h 193"/>
                  <a:gd name="T104" fmla="*/ 186 w 194"/>
                  <a:gd name="T105" fmla="*/ 0 h 193"/>
                  <a:gd name="T106" fmla="*/ 186 w 194"/>
                  <a:gd name="T107" fmla="*/ 0 h 193"/>
                  <a:gd name="T108" fmla="*/ 185 w 194"/>
                  <a:gd name="T109" fmla="*/ 0 h 193"/>
                  <a:gd name="T110" fmla="*/ 185 w 194"/>
                  <a:gd name="T111" fmla="*/ 0 h 193"/>
                  <a:gd name="T112" fmla="*/ 0 w 194"/>
                  <a:gd name="T113" fmla="*/ 184 h 193"/>
                  <a:gd name="T114" fmla="*/ 185 w 194"/>
                  <a:gd name="T115"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4" h="193">
                    <a:moveTo>
                      <a:pt x="0" y="193"/>
                    </a:moveTo>
                    <a:cubicBezTo>
                      <a:pt x="0" y="193"/>
                      <a:pt x="0" y="193"/>
                      <a:pt x="0" y="193"/>
                    </a:cubicBezTo>
                    <a:cubicBezTo>
                      <a:pt x="0" y="193"/>
                      <a:pt x="0" y="193"/>
                      <a:pt x="0" y="193"/>
                    </a:cubicBezTo>
                    <a:moveTo>
                      <a:pt x="0" y="193"/>
                    </a:moveTo>
                    <a:cubicBezTo>
                      <a:pt x="0" y="193"/>
                      <a:pt x="0" y="193"/>
                      <a:pt x="0" y="193"/>
                    </a:cubicBezTo>
                    <a:cubicBezTo>
                      <a:pt x="0" y="193"/>
                      <a:pt x="0" y="193"/>
                      <a:pt x="0" y="193"/>
                    </a:cubicBezTo>
                    <a:moveTo>
                      <a:pt x="0" y="192"/>
                    </a:moveTo>
                    <a:cubicBezTo>
                      <a:pt x="0" y="192"/>
                      <a:pt x="0" y="193"/>
                      <a:pt x="0" y="193"/>
                    </a:cubicBezTo>
                    <a:cubicBezTo>
                      <a:pt x="0" y="193"/>
                      <a:pt x="0" y="192"/>
                      <a:pt x="0" y="192"/>
                    </a:cubicBezTo>
                    <a:moveTo>
                      <a:pt x="0" y="192"/>
                    </a:moveTo>
                    <a:cubicBezTo>
                      <a:pt x="0" y="192"/>
                      <a:pt x="0" y="192"/>
                      <a:pt x="0" y="192"/>
                    </a:cubicBezTo>
                    <a:cubicBezTo>
                      <a:pt x="0" y="192"/>
                      <a:pt x="0" y="192"/>
                      <a:pt x="0" y="192"/>
                    </a:cubicBezTo>
                    <a:moveTo>
                      <a:pt x="0" y="192"/>
                    </a:moveTo>
                    <a:cubicBezTo>
                      <a:pt x="0" y="192"/>
                      <a:pt x="0" y="192"/>
                      <a:pt x="0" y="192"/>
                    </a:cubicBezTo>
                    <a:cubicBezTo>
                      <a:pt x="0" y="192"/>
                      <a:pt x="0" y="192"/>
                      <a:pt x="0" y="192"/>
                    </a:cubicBezTo>
                    <a:moveTo>
                      <a:pt x="0" y="192"/>
                    </a:moveTo>
                    <a:cubicBezTo>
                      <a:pt x="0" y="192"/>
                      <a:pt x="0" y="192"/>
                      <a:pt x="0" y="192"/>
                    </a:cubicBezTo>
                    <a:cubicBezTo>
                      <a:pt x="0" y="192"/>
                      <a:pt x="0" y="192"/>
                      <a:pt x="0" y="192"/>
                    </a:cubicBezTo>
                    <a:moveTo>
                      <a:pt x="0" y="191"/>
                    </a:moveTo>
                    <a:cubicBezTo>
                      <a:pt x="0" y="191"/>
                      <a:pt x="0" y="191"/>
                      <a:pt x="0" y="191"/>
                    </a:cubicBezTo>
                    <a:cubicBezTo>
                      <a:pt x="0" y="191"/>
                      <a:pt x="0" y="191"/>
                      <a:pt x="0" y="191"/>
                    </a:cubicBezTo>
                    <a:moveTo>
                      <a:pt x="0" y="191"/>
                    </a:moveTo>
                    <a:cubicBezTo>
                      <a:pt x="0" y="191"/>
                      <a:pt x="0" y="191"/>
                      <a:pt x="0" y="191"/>
                    </a:cubicBezTo>
                    <a:cubicBezTo>
                      <a:pt x="0" y="191"/>
                      <a:pt x="0" y="191"/>
                      <a:pt x="0" y="191"/>
                    </a:cubicBezTo>
                    <a:moveTo>
                      <a:pt x="0" y="191"/>
                    </a:moveTo>
                    <a:cubicBezTo>
                      <a:pt x="0" y="191"/>
                      <a:pt x="0" y="191"/>
                      <a:pt x="0" y="191"/>
                    </a:cubicBezTo>
                    <a:cubicBezTo>
                      <a:pt x="0" y="191"/>
                      <a:pt x="0" y="191"/>
                      <a:pt x="0" y="191"/>
                    </a:cubicBezTo>
                    <a:moveTo>
                      <a:pt x="0" y="190"/>
                    </a:moveTo>
                    <a:cubicBezTo>
                      <a:pt x="0" y="190"/>
                      <a:pt x="0" y="190"/>
                      <a:pt x="0" y="190"/>
                    </a:cubicBezTo>
                    <a:cubicBezTo>
                      <a:pt x="0" y="190"/>
                      <a:pt x="0" y="190"/>
                      <a:pt x="0" y="190"/>
                    </a:cubicBezTo>
                    <a:moveTo>
                      <a:pt x="0" y="190"/>
                    </a:moveTo>
                    <a:cubicBezTo>
                      <a:pt x="0" y="190"/>
                      <a:pt x="0" y="190"/>
                      <a:pt x="0" y="190"/>
                    </a:cubicBezTo>
                    <a:cubicBezTo>
                      <a:pt x="0" y="190"/>
                      <a:pt x="0" y="190"/>
                      <a:pt x="0" y="190"/>
                    </a:cubicBezTo>
                    <a:moveTo>
                      <a:pt x="0" y="190"/>
                    </a:moveTo>
                    <a:cubicBezTo>
                      <a:pt x="0" y="190"/>
                      <a:pt x="0" y="190"/>
                      <a:pt x="0" y="190"/>
                    </a:cubicBezTo>
                    <a:cubicBezTo>
                      <a:pt x="0" y="190"/>
                      <a:pt x="0" y="190"/>
                      <a:pt x="0" y="190"/>
                    </a:cubicBezTo>
                    <a:moveTo>
                      <a:pt x="0" y="189"/>
                    </a:moveTo>
                    <a:cubicBezTo>
                      <a:pt x="0" y="189"/>
                      <a:pt x="0" y="190"/>
                      <a:pt x="0" y="190"/>
                    </a:cubicBezTo>
                    <a:cubicBezTo>
                      <a:pt x="0" y="190"/>
                      <a:pt x="0" y="189"/>
                      <a:pt x="0" y="189"/>
                    </a:cubicBezTo>
                    <a:moveTo>
                      <a:pt x="0" y="189"/>
                    </a:moveTo>
                    <a:cubicBezTo>
                      <a:pt x="0" y="189"/>
                      <a:pt x="0" y="189"/>
                      <a:pt x="0" y="189"/>
                    </a:cubicBezTo>
                    <a:cubicBezTo>
                      <a:pt x="0" y="189"/>
                      <a:pt x="0" y="189"/>
                      <a:pt x="0" y="189"/>
                    </a:cubicBezTo>
                    <a:moveTo>
                      <a:pt x="0" y="189"/>
                    </a:moveTo>
                    <a:cubicBezTo>
                      <a:pt x="0" y="189"/>
                      <a:pt x="0" y="189"/>
                      <a:pt x="0" y="189"/>
                    </a:cubicBezTo>
                    <a:cubicBezTo>
                      <a:pt x="0" y="189"/>
                      <a:pt x="0" y="189"/>
                      <a:pt x="0" y="189"/>
                    </a:cubicBezTo>
                    <a:moveTo>
                      <a:pt x="0" y="189"/>
                    </a:moveTo>
                    <a:cubicBezTo>
                      <a:pt x="0" y="189"/>
                      <a:pt x="0" y="189"/>
                      <a:pt x="0" y="189"/>
                    </a:cubicBezTo>
                    <a:cubicBezTo>
                      <a:pt x="0" y="189"/>
                      <a:pt x="0" y="189"/>
                      <a:pt x="0" y="189"/>
                    </a:cubicBezTo>
                    <a:moveTo>
                      <a:pt x="0" y="188"/>
                    </a:moveTo>
                    <a:cubicBezTo>
                      <a:pt x="0" y="188"/>
                      <a:pt x="0" y="188"/>
                      <a:pt x="0" y="188"/>
                    </a:cubicBezTo>
                    <a:cubicBezTo>
                      <a:pt x="0" y="188"/>
                      <a:pt x="0" y="188"/>
                      <a:pt x="0" y="188"/>
                    </a:cubicBezTo>
                    <a:moveTo>
                      <a:pt x="0" y="188"/>
                    </a:moveTo>
                    <a:cubicBezTo>
                      <a:pt x="0" y="188"/>
                      <a:pt x="0" y="188"/>
                      <a:pt x="0" y="188"/>
                    </a:cubicBezTo>
                    <a:cubicBezTo>
                      <a:pt x="0" y="188"/>
                      <a:pt x="0" y="188"/>
                      <a:pt x="0" y="188"/>
                    </a:cubicBezTo>
                    <a:moveTo>
                      <a:pt x="0" y="188"/>
                    </a:moveTo>
                    <a:cubicBezTo>
                      <a:pt x="0" y="188"/>
                      <a:pt x="0" y="188"/>
                      <a:pt x="0" y="188"/>
                    </a:cubicBezTo>
                    <a:cubicBezTo>
                      <a:pt x="0" y="188"/>
                      <a:pt x="0" y="188"/>
                      <a:pt x="0" y="188"/>
                    </a:cubicBezTo>
                    <a:moveTo>
                      <a:pt x="0" y="187"/>
                    </a:moveTo>
                    <a:cubicBezTo>
                      <a:pt x="0" y="187"/>
                      <a:pt x="0" y="187"/>
                      <a:pt x="0" y="188"/>
                    </a:cubicBezTo>
                    <a:cubicBezTo>
                      <a:pt x="0" y="187"/>
                      <a:pt x="0" y="187"/>
                      <a:pt x="0" y="187"/>
                    </a:cubicBezTo>
                    <a:moveTo>
                      <a:pt x="0" y="187"/>
                    </a:moveTo>
                    <a:cubicBezTo>
                      <a:pt x="0" y="187"/>
                      <a:pt x="0" y="187"/>
                      <a:pt x="0" y="187"/>
                    </a:cubicBezTo>
                    <a:cubicBezTo>
                      <a:pt x="0" y="187"/>
                      <a:pt x="0" y="187"/>
                      <a:pt x="0" y="187"/>
                    </a:cubicBezTo>
                    <a:moveTo>
                      <a:pt x="0" y="187"/>
                    </a:moveTo>
                    <a:cubicBezTo>
                      <a:pt x="0" y="187"/>
                      <a:pt x="0" y="187"/>
                      <a:pt x="0" y="187"/>
                    </a:cubicBezTo>
                    <a:cubicBezTo>
                      <a:pt x="0" y="187"/>
                      <a:pt x="0" y="187"/>
                      <a:pt x="0" y="187"/>
                    </a:cubicBezTo>
                    <a:moveTo>
                      <a:pt x="0" y="186"/>
                    </a:moveTo>
                    <a:cubicBezTo>
                      <a:pt x="0" y="186"/>
                      <a:pt x="0" y="187"/>
                      <a:pt x="0" y="187"/>
                    </a:cubicBezTo>
                    <a:cubicBezTo>
                      <a:pt x="0" y="187"/>
                      <a:pt x="0" y="187"/>
                      <a:pt x="0" y="186"/>
                    </a:cubicBezTo>
                    <a:moveTo>
                      <a:pt x="0" y="186"/>
                    </a:moveTo>
                    <a:cubicBezTo>
                      <a:pt x="0" y="186"/>
                      <a:pt x="0" y="186"/>
                      <a:pt x="0" y="186"/>
                    </a:cubicBezTo>
                    <a:cubicBezTo>
                      <a:pt x="0" y="186"/>
                      <a:pt x="0" y="186"/>
                      <a:pt x="0" y="186"/>
                    </a:cubicBezTo>
                    <a:moveTo>
                      <a:pt x="0" y="186"/>
                    </a:moveTo>
                    <a:cubicBezTo>
                      <a:pt x="0" y="186"/>
                      <a:pt x="0" y="186"/>
                      <a:pt x="0" y="186"/>
                    </a:cubicBezTo>
                    <a:cubicBezTo>
                      <a:pt x="0" y="186"/>
                      <a:pt x="0" y="186"/>
                      <a:pt x="0" y="186"/>
                    </a:cubicBezTo>
                    <a:moveTo>
                      <a:pt x="0" y="186"/>
                    </a:moveTo>
                    <a:cubicBezTo>
                      <a:pt x="0" y="186"/>
                      <a:pt x="0" y="186"/>
                      <a:pt x="0" y="186"/>
                    </a:cubicBezTo>
                    <a:cubicBezTo>
                      <a:pt x="0" y="186"/>
                      <a:pt x="0" y="186"/>
                      <a:pt x="0" y="186"/>
                    </a:cubicBezTo>
                    <a:moveTo>
                      <a:pt x="0" y="185"/>
                    </a:moveTo>
                    <a:cubicBezTo>
                      <a:pt x="0" y="185"/>
                      <a:pt x="0" y="185"/>
                      <a:pt x="0" y="185"/>
                    </a:cubicBezTo>
                    <a:cubicBezTo>
                      <a:pt x="0" y="185"/>
                      <a:pt x="0" y="185"/>
                      <a:pt x="0" y="185"/>
                    </a:cubicBezTo>
                    <a:moveTo>
                      <a:pt x="0" y="185"/>
                    </a:moveTo>
                    <a:cubicBezTo>
                      <a:pt x="0" y="185"/>
                      <a:pt x="0" y="185"/>
                      <a:pt x="0" y="185"/>
                    </a:cubicBezTo>
                    <a:cubicBezTo>
                      <a:pt x="0" y="185"/>
                      <a:pt x="0" y="185"/>
                      <a:pt x="0" y="185"/>
                    </a:cubicBezTo>
                    <a:moveTo>
                      <a:pt x="0" y="184"/>
                    </a:moveTo>
                    <a:cubicBezTo>
                      <a:pt x="0" y="184"/>
                      <a:pt x="0" y="184"/>
                      <a:pt x="0" y="185"/>
                    </a:cubicBezTo>
                    <a:cubicBezTo>
                      <a:pt x="0" y="184"/>
                      <a:pt x="0" y="184"/>
                      <a:pt x="0" y="184"/>
                    </a:cubicBezTo>
                    <a:moveTo>
                      <a:pt x="194" y="0"/>
                    </a:moveTo>
                    <a:cubicBezTo>
                      <a:pt x="194" y="0"/>
                      <a:pt x="194" y="0"/>
                      <a:pt x="194" y="0"/>
                    </a:cubicBezTo>
                    <a:cubicBezTo>
                      <a:pt x="194" y="0"/>
                      <a:pt x="194" y="0"/>
                      <a:pt x="194" y="0"/>
                    </a:cubicBezTo>
                    <a:moveTo>
                      <a:pt x="193" y="0"/>
                    </a:moveTo>
                    <a:cubicBezTo>
                      <a:pt x="193" y="0"/>
                      <a:pt x="193" y="0"/>
                      <a:pt x="193" y="0"/>
                    </a:cubicBezTo>
                    <a:cubicBezTo>
                      <a:pt x="193" y="0"/>
                      <a:pt x="193" y="0"/>
                      <a:pt x="193" y="0"/>
                    </a:cubicBezTo>
                    <a:moveTo>
                      <a:pt x="193" y="0"/>
                    </a:moveTo>
                    <a:cubicBezTo>
                      <a:pt x="193" y="0"/>
                      <a:pt x="193" y="0"/>
                      <a:pt x="193" y="0"/>
                    </a:cubicBezTo>
                    <a:cubicBezTo>
                      <a:pt x="193" y="0"/>
                      <a:pt x="193" y="0"/>
                      <a:pt x="193" y="0"/>
                    </a:cubicBezTo>
                    <a:moveTo>
                      <a:pt x="192" y="0"/>
                    </a:moveTo>
                    <a:cubicBezTo>
                      <a:pt x="192" y="0"/>
                      <a:pt x="192" y="0"/>
                      <a:pt x="193" y="0"/>
                    </a:cubicBezTo>
                    <a:cubicBezTo>
                      <a:pt x="193" y="0"/>
                      <a:pt x="192" y="0"/>
                      <a:pt x="192" y="0"/>
                    </a:cubicBezTo>
                    <a:moveTo>
                      <a:pt x="192" y="0"/>
                    </a:moveTo>
                    <a:cubicBezTo>
                      <a:pt x="192" y="0"/>
                      <a:pt x="192" y="0"/>
                      <a:pt x="192" y="0"/>
                    </a:cubicBezTo>
                    <a:cubicBezTo>
                      <a:pt x="192" y="0"/>
                      <a:pt x="192" y="0"/>
                      <a:pt x="192" y="0"/>
                    </a:cubicBezTo>
                    <a:moveTo>
                      <a:pt x="192" y="0"/>
                    </a:moveTo>
                    <a:cubicBezTo>
                      <a:pt x="192" y="0"/>
                      <a:pt x="192" y="0"/>
                      <a:pt x="192" y="0"/>
                    </a:cubicBezTo>
                    <a:cubicBezTo>
                      <a:pt x="192" y="0"/>
                      <a:pt x="192" y="0"/>
                      <a:pt x="192" y="0"/>
                    </a:cubicBezTo>
                    <a:moveTo>
                      <a:pt x="191" y="0"/>
                    </a:moveTo>
                    <a:cubicBezTo>
                      <a:pt x="191" y="0"/>
                      <a:pt x="191" y="0"/>
                      <a:pt x="191" y="0"/>
                    </a:cubicBezTo>
                    <a:cubicBezTo>
                      <a:pt x="191" y="0"/>
                      <a:pt x="191" y="0"/>
                      <a:pt x="191" y="0"/>
                    </a:cubicBezTo>
                    <a:moveTo>
                      <a:pt x="191" y="0"/>
                    </a:moveTo>
                    <a:cubicBezTo>
                      <a:pt x="191" y="0"/>
                      <a:pt x="191" y="0"/>
                      <a:pt x="191" y="0"/>
                    </a:cubicBezTo>
                    <a:cubicBezTo>
                      <a:pt x="191" y="0"/>
                      <a:pt x="191" y="0"/>
                      <a:pt x="191" y="0"/>
                    </a:cubicBezTo>
                    <a:moveTo>
                      <a:pt x="191" y="0"/>
                    </a:moveTo>
                    <a:cubicBezTo>
                      <a:pt x="191" y="0"/>
                      <a:pt x="191" y="0"/>
                      <a:pt x="191" y="0"/>
                    </a:cubicBezTo>
                    <a:cubicBezTo>
                      <a:pt x="191" y="0"/>
                      <a:pt x="191" y="0"/>
                      <a:pt x="191" y="0"/>
                    </a:cubicBezTo>
                    <a:moveTo>
                      <a:pt x="190" y="0"/>
                    </a:moveTo>
                    <a:cubicBezTo>
                      <a:pt x="190" y="0"/>
                      <a:pt x="190" y="0"/>
                      <a:pt x="191" y="0"/>
                    </a:cubicBezTo>
                    <a:cubicBezTo>
                      <a:pt x="190" y="0"/>
                      <a:pt x="190" y="0"/>
                      <a:pt x="190" y="0"/>
                    </a:cubicBezTo>
                    <a:moveTo>
                      <a:pt x="190" y="0"/>
                    </a:moveTo>
                    <a:cubicBezTo>
                      <a:pt x="190" y="0"/>
                      <a:pt x="190" y="0"/>
                      <a:pt x="190" y="0"/>
                    </a:cubicBezTo>
                    <a:cubicBezTo>
                      <a:pt x="190" y="0"/>
                      <a:pt x="190" y="0"/>
                      <a:pt x="190" y="0"/>
                    </a:cubicBezTo>
                    <a:moveTo>
                      <a:pt x="190" y="0"/>
                    </a:moveTo>
                    <a:cubicBezTo>
                      <a:pt x="190" y="0"/>
                      <a:pt x="190" y="0"/>
                      <a:pt x="190" y="0"/>
                    </a:cubicBezTo>
                    <a:cubicBezTo>
                      <a:pt x="190" y="0"/>
                      <a:pt x="190" y="0"/>
                      <a:pt x="190" y="0"/>
                    </a:cubicBezTo>
                    <a:moveTo>
                      <a:pt x="189" y="0"/>
                    </a:moveTo>
                    <a:cubicBezTo>
                      <a:pt x="190" y="0"/>
                      <a:pt x="190" y="0"/>
                      <a:pt x="190" y="0"/>
                    </a:cubicBezTo>
                    <a:cubicBezTo>
                      <a:pt x="190" y="0"/>
                      <a:pt x="190" y="0"/>
                      <a:pt x="189" y="0"/>
                    </a:cubicBezTo>
                    <a:moveTo>
                      <a:pt x="189" y="0"/>
                    </a:moveTo>
                    <a:cubicBezTo>
                      <a:pt x="189" y="0"/>
                      <a:pt x="189" y="0"/>
                      <a:pt x="189" y="0"/>
                    </a:cubicBezTo>
                    <a:cubicBezTo>
                      <a:pt x="189" y="0"/>
                      <a:pt x="189" y="0"/>
                      <a:pt x="189" y="0"/>
                    </a:cubicBezTo>
                    <a:moveTo>
                      <a:pt x="189" y="0"/>
                    </a:moveTo>
                    <a:cubicBezTo>
                      <a:pt x="189" y="0"/>
                      <a:pt x="189" y="0"/>
                      <a:pt x="189" y="0"/>
                    </a:cubicBezTo>
                    <a:cubicBezTo>
                      <a:pt x="189" y="0"/>
                      <a:pt x="189" y="0"/>
                      <a:pt x="189" y="0"/>
                    </a:cubicBezTo>
                    <a:moveTo>
                      <a:pt x="189" y="0"/>
                    </a:moveTo>
                    <a:cubicBezTo>
                      <a:pt x="189" y="0"/>
                      <a:pt x="189" y="0"/>
                      <a:pt x="189" y="0"/>
                    </a:cubicBezTo>
                    <a:cubicBezTo>
                      <a:pt x="189" y="0"/>
                      <a:pt x="189" y="0"/>
                      <a:pt x="189" y="0"/>
                    </a:cubicBezTo>
                    <a:moveTo>
                      <a:pt x="188" y="0"/>
                    </a:moveTo>
                    <a:cubicBezTo>
                      <a:pt x="188" y="0"/>
                      <a:pt x="188" y="0"/>
                      <a:pt x="188" y="0"/>
                    </a:cubicBezTo>
                    <a:cubicBezTo>
                      <a:pt x="188" y="0"/>
                      <a:pt x="188" y="0"/>
                      <a:pt x="188" y="0"/>
                    </a:cubicBezTo>
                    <a:moveTo>
                      <a:pt x="188" y="0"/>
                    </a:moveTo>
                    <a:cubicBezTo>
                      <a:pt x="188" y="0"/>
                      <a:pt x="188" y="0"/>
                      <a:pt x="188" y="0"/>
                    </a:cubicBezTo>
                    <a:cubicBezTo>
                      <a:pt x="188" y="0"/>
                      <a:pt x="188" y="0"/>
                      <a:pt x="188" y="0"/>
                    </a:cubicBezTo>
                    <a:moveTo>
                      <a:pt x="188" y="0"/>
                    </a:moveTo>
                    <a:cubicBezTo>
                      <a:pt x="188" y="0"/>
                      <a:pt x="188" y="0"/>
                      <a:pt x="188" y="0"/>
                    </a:cubicBezTo>
                    <a:cubicBezTo>
                      <a:pt x="188" y="0"/>
                      <a:pt x="188" y="0"/>
                      <a:pt x="188" y="0"/>
                    </a:cubicBezTo>
                    <a:moveTo>
                      <a:pt x="187" y="0"/>
                    </a:moveTo>
                    <a:cubicBezTo>
                      <a:pt x="187" y="0"/>
                      <a:pt x="187" y="0"/>
                      <a:pt x="188" y="0"/>
                    </a:cubicBezTo>
                    <a:cubicBezTo>
                      <a:pt x="187" y="0"/>
                      <a:pt x="187" y="0"/>
                      <a:pt x="187" y="0"/>
                    </a:cubicBezTo>
                    <a:moveTo>
                      <a:pt x="187" y="0"/>
                    </a:moveTo>
                    <a:cubicBezTo>
                      <a:pt x="187" y="0"/>
                      <a:pt x="187" y="0"/>
                      <a:pt x="187" y="0"/>
                    </a:cubicBezTo>
                    <a:cubicBezTo>
                      <a:pt x="187" y="0"/>
                      <a:pt x="187" y="0"/>
                      <a:pt x="187" y="0"/>
                    </a:cubicBezTo>
                    <a:moveTo>
                      <a:pt x="187" y="0"/>
                    </a:moveTo>
                    <a:cubicBezTo>
                      <a:pt x="187" y="0"/>
                      <a:pt x="187" y="0"/>
                      <a:pt x="187" y="0"/>
                    </a:cubicBezTo>
                    <a:cubicBezTo>
                      <a:pt x="187" y="0"/>
                      <a:pt x="187" y="0"/>
                      <a:pt x="187" y="0"/>
                    </a:cubicBezTo>
                    <a:moveTo>
                      <a:pt x="186" y="0"/>
                    </a:moveTo>
                    <a:cubicBezTo>
                      <a:pt x="187" y="0"/>
                      <a:pt x="187" y="0"/>
                      <a:pt x="187" y="0"/>
                    </a:cubicBezTo>
                    <a:cubicBezTo>
                      <a:pt x="187" y="0"/>
                      <a:pt x="187" y="0"/>
                      <a:pt x="186" y="0"/>
                    </a:cubicBezTo>
                    <a:moveTo>
                      <a:pt x="186" y="0"/>
                    </a:moveTo>
                    <a:cubicBezTo>
                      <a:pt x="186" y="0"/>
                      <a:pt x="186" y="0"/>
                      <a:pt x="186" y="0"/>
                    </a:cubicBezTo>
                    <a:cubicBezTo>
                      <a:pt x="186" y="0"/>
                      <a:pt x="186" y="0"/>
                      <a:pt x="186" y="0"/>
                    </a:cubicBezTo>
                    <a:moveTo>
                      <a:pt x="186" y="0"/>
                    </a:moveTo>
                    <a:cubicBezTo>
                      <a:pt x="186" y="0"/>
                      <a:pt x="186" y="0"/>
                      <a:pt x="186" y="0"/>
                    </a:cubicBezTo>
                    <a:cubicBezTo>
                      <a:pt x="186" y="0"/>
                      <a:pt x="186" y="0"/>
                      <a:pt x="186" y="0"/>
                    </a:cubicBezTo>
                    <a:moveTo>
                      <a:pt x="185" y="0"/>
                    </a:moveTo>
                    <a:cubicBezTo>
                      <a:pt x="185" y="0"/>
                      <a:pt x="186" y="0"/>
                      <a:pt x="186" y="0"/>
                    </a:cubicBezTo>
                    <a:cubicBezTo>
                      <a:pt x="186" y="0"/>
                      <a:pt x="185" y="0"/>
                      <a:pt x="185" y="0"/>
                    </a:cubicBezTo>
                    <a:moveTo>
                      <a:pt x="185" y="0"/>
                    </a:moveTo>
                    <a:cubicBezTo>
                      <a:pt x="185" y="0"/>
                      <a:pt x="185" y="0"/>
                      <a:pt x="185" y="0"/>
                    </a:cubicBezTo>
                    <a:cubicBezTo>
                      <a:pt x="185" y="0"/>
                      <a:pt x="185" y="0"/>
                      <a:pt x="185" y="0"/>
                    </a:cubicBezTo>
                    <a:moveTo>
                      <a:pt x="185" y="0"/>
                    </a:moveTo>
                    <a:cubicBezTo>
                      <a:pt x="83" y="0"/>
                      <a:pt x="0" y="82"/>
                      <a:pt x="0" y="184"/>
                    </a:cubicBezTo>
                    <a:cubicBezTo>
                      <a:pt x="0" y="184"/>
                      <a:pt x="0" y="184"/>
                      <a:pt x="0" y="184"/>
                    </a:cubicBezTo>
                    <a:cubicBezTo>
                      <a:pt x="0" y="82"/>
                      <a:pt x="83" y="0"/>
                      <a:pt x="185" y="0"/>
                    </a:cubicBezTo>
                    <a:cubicBezTo>
                      <a:pt x="185" y="0"/>
                      <a:pt x="185" y="0"/>
                      <a:pt x="185" y="0"/>
                    </a:cubicBezTo>
                    <a:cubicBezTo>
                      <a:pt x="185" y="0"/>
                      <a:pt x="185" y="0"/>
                      <a:pt x="185"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1" name="Freeform 55">
                <a:extLst>
                  <a:ext uri="{FF2B5EF4-FFF2-40B4-BE49-F238E27FC236}">
                    <a16:creationId xmlns:a16="http://schemas.microsoft.com/office/drawing/2014/main" id="{B377B859-6323-407B-B1E2-543816593FBB}"/>
                  </a:ext>
                </a:extLst>
              </p:cNvPr>
              <p:cNvSpPr/>
              <p:nvPr/>
            </p:nvSpPr>
            <p:spPr bwMode="auto">
              <a:xfrm>
                <a:off x="3947083" y="2287901"/>
                <a:ext cx="124843" cy="128391"/>
              </a:xfrm>
              <a:custGeom>
                <a:avLst/>
                <a:gdLst>
                  <a:gd name="T0" fmla="*/ 39 w 39"/>
                  <a:gd name="T1" fmla="*/ 0 h 39"/>
                  <a:gd name="T2" fmla="*/ 39 w 39"/>
                  <a:gd name="T3" fmla="*/ 0 h 39"/>
                  <a:gd name="T4" fmla="*/ 0 w 39"/>
                  <a:gd name="T5" fmla="*/ 39 h 39"/>
                  <a:gd name="T6" fmla="*/ 0 w 39"/>
                  <a:gd name="T7" fmla="*/ 39 h 39"/>
                  <a:gd name="T8" fmla="*/ 0 w 39"/>
                  <a:gd name="T9" fmla="*/ 39 h 39"/>
                  <a:gd name="T10" fmla="*/ 0 w 39"/>
                  <a:gd name="T11" fmla="*/ 39 h 39"/>
                  <a:gd name="T12" fmla="*/ 0 w 39"/>
                  <a:gd name="T13" fmla="*/ 39 h 39"/>
                  <a:gd name="T14" fmla="*/ 0 w 39"/>
                  <a:gd name="T15" fmla="*/ 39 h 39"/>
                  <a:gd name="T16" fmla="*/ 39 w 39"/>
                  <a:gd name="T17" fmla="*/ 0 h 39"/>
                  <a:gd name="T18" fmla="*/ 39 w 39"/>
                  <a:gd name="T19" fmla="*/ 0 h 39"/>
                  <a:gd name="T20" fmla="*/ 39 w 39"/>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39">
                    <a:moveTo>
                      <a:pt x="39" y="0"/>
                    </a:moveTo>
                    <a:cubicBezTo>
                      <a:pt x="39" y="0"/>
                      <a:pt x="39" y="0"/>
                      <a:pt x="39" y="0"/>
                    </a:cubicBezTo>
                    <a:cubicBezTo>
                      <a:pt x="28" y="14"/>
                      <a:pt x="15" y="27"/>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15" y="27"/>
                      <a:pt x="28" y="14"/>
                      <a:pt x="39" y="0"/>
                    </a:cubicBezTo>
                    <a:cubicBezTo>
                      <a:pt x="39" y="0"/>
                      <a:pt x="39" y="0"/>
                      <a:pt x="39" y="0"/>
                    </a:cubicBezTo>
                    <a:cubicBezTo>
                      <a:pt x="39" y="0"/>
                      <a:pt x="39" y="0"/>
                      <a:pt x="39"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2" name="Freeform 58">
                <a:extLst>
                  <a:ext uri="{FF2B5EF4-FFF2-40B4-BE49-F238E27FC236}">
                    <a16:creationId xmlns:a16="http://schemas.microsoft.com/office/drawing/2014/main" id="{697CF870-36DE-4668-BA5F-03D74EA0D59A}"/>
                  </a:ext>
                </a:extLst>
              </p:cNvPr>
              <p:cNvSpPr/>
              <p:nvPr/>
            </p:nvSpPr>
            <p:spPr bwMode="auto">
              <a:xfrm>
                <a:off x="4071926" y="2218356"/>
                <a:ext cx="153974" cy="69545"/>
              </a:xfrm>
              <a:custGeom>
                <a:avLst/>
                <a:gdLst>
                  <a:gd name="T0" fmla="*/ 48 w 48"/>
                  <a:gd name="T1" fmla="*/ 0 h 21"/>
                  <a:gd name="T2" fmla="*/ 0 w 48"/>
                  <a:gd name="T3" fmla="*/ 21 h 21"/>
                  <a:gd name="T4" fmla="*/ 0 w 48"/>
                  <a:gd name="T5" fmla="*/ 21 h 21"/>
                  <a:gd name="T6" fmla="*/ 48 w 48"/>
                  <a:gd name="T7" fmla="*/ 0 h 21"/>
                  <a:gd name="T8" fmla="*/ 48 w 48"/>
                  <a:gd name="T9" fmla="*/ 0 h 21"/>
                </a:gdLst>
                <a:ahLst/>
                <a:cxnLst>
                  <a:cxn ang="0">
                    <a:pos x="T0" y="T1"/>
                  </a:cxn>
                  <a:cxn ang="0">
                    <a:pos x="T2" y="T3"/>
                  </a:cxn>
                  <a:cxn ang="0">
                    <a:pos x="T4" y="T5"/>
                  </a:cxn>
                  <a:cxn ang="0">
                    <a:pos x="T6" y="T7"/>
                  </a:cxn>
                  <a:cxn ang="0">
                    <a:pos x="T8" y="T9"/>
                  </a:cxn>
                </a:cxnLst>
                <a:rect l="0" t="0" r="r" b="b"/>
                <a:pathLst>
                  <a:path w="48" h="21">
                    <a:moveTo>
                      <a:pt x="48" y="0"/>
                    </a:moveTo>
                    <a:cubicBezTo>
                      <a:pt x="31" y="4"/>
                      <a:pt x="14" y="11"/>
                      <a:pt x="0" y="21"/>
                    </a:cubicBezTo>
                    <a:cubicBezTo>
                      <a:pt x="0" y="21"/>
                      <a:pt x="0" y="21"/>
                      <a:pt x="0" y="21"/>
                    </a:cubicBezTo>
                    <a:cubicBezTo>
                      <a:pt x="14" y="11"/>
                      <a:pt x="31" y="4"/>
                      <a:pt x="48" y="0"/>
                    </a:cubicBezTo>
                    <a:cubicBezTo>
                      <a:pt x="48" y="0"/>
                      <a:pt x="48" y="0"/>
                      <a:pt x="48" y="0"/>
                    </a:cubicBezTo>
                  </a:path>
                </a:pathLst>
              </a:custGeom>
              <a:solidFill>
                <a:srgbClr val="A95865"/>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3" name="Freeform 59">
                <a:extLst>
                  <a:ext uri="{FF2B5EF4-FFF2-40B4-BE49-F238E27FC236}">
                    <a16:creationId xmlns:a16="http://schemas.microsoft.com/office/drawing/2014/main" id="{4D2BDBFA-2741-44F3-956F-5CD082AB35AD}"/>
                  </a:ext>
                </a:extLst>
              </p:cNvPr>
              <p:cNvSpPr/>
              <p:nvPr/>
            </p:nvSpPr>
            <p:spPr bwMode="auto">
              <a:xfrm>
                <a:off x="4071926" y="2057868"/>
                <a:ext cx="124843" cy="230034"/>
              </a:xfrm>
              <a:custGeom>
                <a:avLst/>
                <a:gdLst>
                  <a:gd name="T0" fmla="*/ 39 w 39"/>
                  <a:gd name="T1" fmla="*/ 0 h 70"/>
                  <a:gd name="T2" fmla="*/ 39 w 39"/>
                  <a:gd name="T3" fmla="*/ 0 h 70"/>
                  <a:gd name="T4" fmla="*/ 0 w 39"/>
                  <a:gd name="T5" fmla="*/ 70 h 70"/>
                  <a:gd name="T6" fmla="*/ 0 w 39"/>
                  <a:gd name="T7" fmla="*/ 70 h 70"/>
                  <a:gd name="T8" fmla="*/ 0 w 39"/>
                  <a:gd name="T9" fmla="*/ 70 h 70"/>
                  <a:gd name="T10" fmla="*/ 26 w 39"/>
                  <a:gd name="T11" fmla="*/ 30 h 70"/>
                  <a:gd name="T12" fmla="*/ 39 w 39"/>
                  <a:gd name="T13" fmla="*/ 0 h 70"/>
                </a:gdLst>
                <a:ahLst/>
                <a:cxnLst>
                  <a:cxn ang="0">
                    <a:pos x="T0" y="T1"/>
                  </a:cxn>
                  <a:cxn ang="0">
                    <a:pos x="T2" y="T3"/>
                  </a:cxn>
                  <a:cxn ang="0">
                    <a:pos x="T4" y="T5"/>
                  </a:cxn>
                  <a:cxn ang="0">
                    <a:pos x="T6" y="T7"/>
                  </a:cxn>
                  <a:cxn ang="0">
                    <a:pos x="T8" y="T9"/>
                  </a:cxn>
                  <a:cxn ang="0">
                    <a:pos x="T10" y="T11"/>
                  </a:cxn>
                  <a:cxn ang="0">
                    <a:pos x="T12" y="T13"/>
                  </a:cxn>
                </a:cxnLst>
                <a:rect l="0" t="0" r="r" b="b"/>
                <a:pathLst>
                  <a:path w="39" h="70">
                    <a:moveTo>
                      <a:pt x="39" y="0"/>
                    </a:moveTo>
                    <a:cubicBezTo>
                      <a:pt x="39" y="0"/>
                      <a:pt x="39" y="0"/>
                      <a:pt x="39" y="0"/>
                    </a:cubicBezTo>
                    <a:cubicBezTo>
                      <a:pt x="30" y="26"/>
                      <a:pt x="17" y="49"/>
                      <a:pt x="0" y="70"/>
                    </a:cubicBezTo>
                    <a:cubicBezTo>
                      <a:pt x="0" y="70"/>
                      <a:pt x="0" y="70"/>
                      <a:pt x="0" y="70"/>
                    </a:cubicBezTo>
                    <a:cubicBezTo>
                      <a:pt x="0" y="70"/>
                      <a:pt x="0" y="70"/>
                      <a:pt x="0" y="70"/>
                    </a:cubicBezTo>
                    <a:cubicBezTo>
                      <a:pt x="10" y="57"/>
                      <a:pt x="19" y="44"/>
                      <a:pt x="26" y="30"/>
                    </a:cubicBezTo>
                    <a:cubicBezTo>
                      <a:pt x="31" y="20"/>
                      <a:pt x="36" y="10"/>
                      <a:pt x="39"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4" name="Freeform 60">
                <a:extLst>
                  <a:ext uri="{FF2B5EF4-FFF2-40B4-BE49-F238E27FC236}">
                    <a16:creationId xmlns:a16="http://schemas.microsoft.com/office/drawing/2014/main" id="{1B6DE5C9-A265-4C30-A4FF-25D1C0E20C7B}"/>
                  </a:ext>
                </a:extLst>
              </p:cNvPr>
              <p:cNvSpPr/>
              <p:nvPr/>
            </p:nvSpPr>
            <p:spPr bwMode="auto">
              <a:xfrm>
                <a:off x="4071926" y="2218356"/>
                <a:ext cx="153974" cy="69545"/>
              </a:xfrm>
              <a:custGeom>
                <a:avLst/>
                <a:gdLst>
                  <a:gd name="T0" fmla="*/ 48 w 48"/>
                  <a:gd name="T1" fmla="*/ 0 h 21"/>
                  <a:gd name="T2" fmla="*/ 0 w 48"/>
                  <a:gd name="T3" fmla="*/ 21 h 21"/>
                  <a:gd name="T4" fmla="*/ 0 w 48"/>
                  <a:gd name="T5" fmla="*/ 21 h 21"/>
                  <a:gd name="T6" fmla="*/ 48 w 48"/>
                  <a:gd name="T7" fmla="*/ 0 h 21"/>
                  <a:gd name="T8" fmla="*/ 48 w 48"/>
                  <a:gd name="T9" fmla="*/ 0 h 21"/>
                </a:gdLst>
                <a:ahLst/>
                <a:cxnLst>
                  <a:cxn ang="0">
                    <a:pos x="T0" y="T1"/>
                  </a:cxn>
                  <a:cxn ang="0">
                    <a:pos x="T2" y="T3"/>
                  </a:cxn>
                  <a:cxn ang="0">
                    <a:pos x="T4" y="T5"/>
                  </a:cxn>
                  <a:cxn ang="0">
                    <a:pos x="T6" y="T7"/>
                  </a:cxn>
                  <a:cxn ang="0">
                    <a:pos x="T8" y="T9"/>
                  </a:cxn>
                </a:cxnLst>
                <a:rect l="0" t="0" r="r" b="b"/>
                <a:pathLst>
                  <a:path w="48" h="21">
                    <a:moveTo>
                      <a:pt x="48" y="0"/>
                    </a:moveTo>
                    <a:cubicBezTo>
                      <a:pt x="31" y="4"/>
                      <a:pt x="14" y="11"/>
                      <a:pt x="0" y="21"/>
                    </a:cubicBezTo>
                    <a:cubicBezTo>
                      <a:pt x="0" y="21"/>
                      <a:pt x="0" y="21"/>
                      <a:pt x="0" y="21"/>
                    </a:cubicBezTo>
                    <a:cubicBezTo>
                      <a:pt x="14" y="11"/>
                      <a:pt x="31" y="4"/>
                      <a:pt x="48" y="0"/>
                    </a:cubicBezTo>
                    <a:cubicBezTo>
                      <a:pt x="48" y="0"/>
                      <a:pt x="48" y="0"/>
                      <a:pt x="48" y="0"/>
                    </a:cubicBezTo>
                  </a:path>
                </a:pathLst>
              </a:custGeom>
              <a:solidFill>
                <a:srgbClr val="894D5A"/>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5" name="Oval 61">
                <a:extLst>
                  <a:ext uri="{FF2B5EF4-FFF2-40B4-BE49-F238E27FC236}">
                    <a16:creationId xmlns:a16="http://schemas.microsoft.com/office/drawing/2014/main" id="{FEEA0C30-C421-464E-B537-F4535594942D}"/>
                  </a:ext>
                </a:extLst>
              </p:cNvPr>
              <p:cNvSpPr>
                <a:spLocks noChangeArrowheads="1"/>
              </p:cNvSpPr>
              <p:nvPr/>
            </p:nvSpPr>
            <p:spPr bwMode="auto">
              <a:xfrm>
                <a:off x="4071926" y="2287901"/>
                <a:ext cx="1041" cy="1070"/>
              </a:xfrm>
              <a:prstGeom prst="ellipse">
                <a:avLst/>
              </a:pr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6" name="Oval 67">
                <a:extLst>
                  <a:ext uri="{FF2B5EF4-FFF2-40B4-BE49-F238E27FC236}">
                    <a16:creationId xmlns:a16="http://schemas.microsoft.com/office/drawing/2014/main" id="{39BE6DC3-EA44-4297-9257-623DB1006A7B}"/>
                  </a:ext>
                </a:extLst>
              </p:cNvPr>
              <p:cNvSpPr>
                <a:spLocks noChangeArrowheads="1"/>
              </p:cNvSpPr>
              <p:nvPr/>
            </p:nvSpPr>
            <p:spPr bwMode="auto">
              <a:xfrm>
                <a:off x="3947083" y="2416292"/>
                <a:ext cx="1041" cy="1070"/>
              </a:xfrm>
              <a:prstGeom prst="ellipse">
                <a:avLst/>
              </a:pr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7" name="Freeform 86">
                <a:extLst>
                  <a:ext uri="{FF2B5EF4-FFF2-40B4-BE49-F238E27FC236}">
                    <a16:creationId xmlns:a16="http://schemas.microsoft.com/office/drawing/2014/main" id="{3328BF2C-4F2A-489B-94B0-0171D7DA2419}"/>
                  </a:ext>
                </a:extLst>
              </p:cNvPr>
              <p:cNvSpPr>
                <a:spLocks noEditPoints="1"/>
              </p:cNvSpPr>
              <p:nvPr/>
            </p:nvSpPr>
            <p:spPr bwMode="auto">
              <a:xfrm>
                <a:off x="3163691" y="1525047"/>
                <a:ext cx="611732" cy="522122"/>
              </a:xfrm>
              <a:custGeom>
                <a:avLst/>
                <a:gdLst>
                  <a:gd name="T0" fmla="*/ 25 w 191"/>
                  <a:gd name="T1" fmla="*/ 89 h 159"/>
                  <a:gd name="T2" fmla="*/ 113 w 191"/>
                  <a:gd name="T3" fmla="*/ 89 h 159"/>
                  <a:gd name="T4" fmla="*/ 80 w 191"/>
                  <a:gd name="T5" fmla="*/ 20 h 159"/>
                  <a:gd name="T6" fmla="*/ 58 w 191"/>
                  <a:gd name="T7" fmla="*/ 33 h 159"/>
                  <a:gd name="T8" fmla="*/ 28 w 191"/>
                  <a:gd name="T9" fmla="*/ 33 h 159"/>
                  <a:gd name="T10" fmla="*/ 21 w 191"/>
                  <a:gd name="T11" fmla="*/ 57 h 159"/>
                  <a:gd name="T12" fmla="*/ 0 w 191"/>
                  <a:gd name="T13" fmla="*/ 79 h 159"/>
                  <a:gd name="T14" fmla="*/ 12 w 191"/>
                  <a:gd name="T15" fmla="*/ 100 h 159"/>
                  <a:gd name="T16" fmla="*/ 12 w 191"/>
                  <a:gd name="T17" fmla="*/ 131 h 159"/>
                  <a:gd name="T18" fmla="*/ 37 w 191"/>
                  <a:gd name="T19" fmla="*/ 137 h 159"/>
                  <a:gd name="T20" fmla="*/ 58 w 191"/>
                  <a:gd name="T21" fmla="*/ 159 h 159"/>
                  <a:gd name="T22" fmla="*/ 80 w 191"/>
                  <a:gd name="T23" fmla="*/ 146 h 159"/>
                  <a:gd name="T24" fmla="*/ 110 w 191"/>
                  <a:gd name="T25" fmla="*/ 146 h 159"/>
                  <a:gd name="T26" fmla="*/ 116 w 191"/>
                  <a:gd name="T27" fmla="*/ 122 h 159"/>
                  <a:gd name="T28" fmla="*/ 138 w 191"/>
                  <a:gd name="T29" fmla="*/ 100 h 159"/>
                  <a:gd name="T30" fmla="*/ 125 w 191"/>
                  <a:gd name="T31" fmla="*/ 79 h 159"/>
                  <a:gd name="T32" fmla="*/ 126 w 191"/>
                  <a:gd name="T33" fmla="*/ 48 h 159"/>
                  <a:gd name="T34" fmla="*/ 101 w 191"/>
                  <a:gd name="T35" fmla="*/ 42 h 159"/>
                  <a:gd name="T36" fmla="*/ 80 w 191"/>
                  <a:gd name="T37" fmla="*/ 20 h 159"/>
                  <a:gd name="T38" fmla="*/ 141 w 191"/>
                  <a:gd name="T39" fmla="*/ 34 h 159"/>
                  <a:gd name="T40" fmla="*/ 175 w 191"/>
                  <a:gd name="T41" fmla="*/ 34 h 159"/>
                  <a:gd name="T42" fmla="*/ 163 w 191"/>
                  <a:gd name="T43" fmla="*/ 0 h 159"/>
                  <a:gd name="T44" fmla="*/ 153 w 191"/>
                  <a:gd name="T45" fmla="*/ 7 h 159"/>
                  <a:gd name="T46" fmla="*/ 138 w 191"/>
                  <a:gd name="T47" fmla="*/ 7 h 159"/>
                  <a:gd name="T48" fmla="*/ 135 w 191"/>
                  <a:gd name="T49" fmla="*/ 18 h 159"/>
                  <a:gd name="T50" fmla="*/ 125 w 191"/>
                  <a:gd name="T51" fmla="*/ 29 h 159"/>
                  <a:gd name="T52" fmla="*/ 131 w 191"/>
                  <a:gd name="T53" fmla="*/ 39 h 159"/>
                  <a:gd name="T54" fmla="*/ 131 w 191"/>
                  <a:gd name="T55" fmla="*/ 54 h 159"/>
                  <a:gd name="T56" fmla="*/ 143 w 191"/>
                  <a:gd name="T57" fmla="*/ 57 h 159"/>
                  <a:gd name="T58" fmla="*/ 153 w 191"/>
                  <a:gd name="T59" fmla="*/ 67 h 159"/>
                  <a:gd name="T60" fmla="*/ 163 w 191"/>
                  <a:gd name="T61" fmla="*/ 61 h 159"/>
                  <a:gd name="T62" fmla="*/ 178 w 191"/>
                  <a:gd name="T63" fmla="*/ 61 h 159"/>
                  <a:gd name="T64" fmla="*/ 181 w 191"/>
                  <a:gd name="T65" fmla="*/ 49 h 159"/>
                  <a:gd name="T66" fmla="*/ 191 w 191"/>
                  <a:gd name="T67" fmla="*/ 39 h 159"/>
                  <a:gd name="T68" fmla="*/ 185 w 191"/>
                  <a:gd name="T69" fmla="*/ 29 h 159"/>
                  <a:gd name="T70" fmla="*/ 185 w 191"/>
                  <a:gd name="T71" fmla="*/ 14 h 159"/>
                  <a:gd name="T72" fmla="*/ 174 w 191"/>
                  <a:gd name="T73" fmla="*/ 11 h 159"/>
                  <a:gd name="T74" fmla="*/ 163 w 191"/>
                  <a:gd name="T75"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1" h="159">
                    <a:moveTo>
                      <a:pt x="69" y="133"/>
                    </a:moveTo>
                    <a:cubicBezTo>
                      <a:pt x="45" y="133"/>
                      <a:pt x="25" y="114"/>
                      <a:pt x="25" y="89"/>
                    </a:cubicBezTo>
                    <a:cubicBezTo>
                      <a:pt x="25" y="65"/>
                      <a:pt x="45" y="46"/>
                      <a:pt x="69" y="46"/>
                    </a:cubicBezTo>
                    <a:cubicBezTo>
                      <a:pt x="93" y="46"/>
                      <a:pt x="113" y="65"/>
                      <a:pt x="113" y="89"/>
                    </a:cubicBezTo>
                    <a:cubicBezTo>
                      <a:pt x="113" y="114"/>
                      <a:pt x="93" y="133"/>
                      <a:pt x="69" y="133"/>
                    </a:cubicBezTo>
                    <a:moveTo>
                      <a:pt x="80" y="20"/>
                    </a:moveTo>
                    <a:cubicBezTo>
                      <a:pt x="58" y="20"/>
                      <a:pt x="58" y="20"/>
                      <a:pt x="58" y="20"/>
                    </a:cubicBezTo>
                    <a:cubicBezTo>
                      <a:pt x="58" y="33"/>
                      <a:pt x="58" y="33"/>
                      <a:pt x="58" y="33"/>
                    </a:cubicBezTo>
                    <a:cubicBezTo>
                      <a:pt x="50" y="35"/>
                      <a:pt x="43" y="38"/>
                      <a:pt x="37" y="42"/>
                    </a:cubicBezTo>
                    <a:cubicBezTo>
                      <a:pt x="28" y="33"/>
                      <a:pt x="28" y="33"/>
                      <a:pt x="28" y="33"/>
                    </a:cubicBezTo>
                    <a:cubicBezTo>
                      <a:pt x="12" y="48"/>
                      <a:pt x="12" y="48"/>
                      <a:pt x="12" y="48"/>
                    </a:cubicBezTo>
                    <a:cubicBezTo>
                      <a:pt x="21" y="57"/>
                      <a:pt x="21" y="57"/>
                      <a:pt x="21" y="57"/>
                    </a:cubicBezTo>
                    <a:cubicBezTo>
                      <a:pt x="17" y="64"/>
                      <a:pt x="14" y="71"/>
                      <a:pt x="12" y="79"/>
                    </a:cubicBezTo>
                    <a:cubicBezTo>
                      <a:pt x="0" y="79"/>
                      <a:pt x="0" y="79"/>
                      <a:pt x="0" y="79"/>
                    </a:cubicBezTo>
                    <a:cubicBezTo>
                      <a:pt x="0" y="100"/>
                      <a:pt x="0" y="100"/>
                      <a:pt x="0" y="100"/>
                    </a:cubicBezTo>
                    <a:cubicBezTo>
                      <a:pt x="12" y="100"/>
                      <a:pt x="12" y="100"/>
                      <a:pt x="12" y="100"/>
                    </a:cubicBezTo>
                    <a:cubicBezTo>
                      <a:pt x="14" y="108"/>
                      <a:pt x="17" y="115"/>
                      <a:pt x="21" y="122"/>
                    </a:cubicBezTo>
                    <a:cubicBezTo>
                      <a:pt x="12" y="131"/>
                      <a:pt x="12" y="131"/>
                      <a:pt x="12" y="131"/>
                    </a:cubicBezTo>
                    <a:cubicBezTo>
                      <a:pt x="28" y="146"/>
                      <a:pt x="28" y="146"/>
                      <a:pt x="28" y="146"/>
                    </a:cubicBezTo>
                    <a:cubicBezTo>
                      <a:pt x="37" y="137"/>
                      <a:pt x="37" y="137"/>
                      <a:pt x="37" y="137"/>
                    </a:cubicBezTo>
                    <a:cubicBezTo>
                      <a:pt x="43" y="141"/>
                      <a:pt x="50" y="144"/>
                      <a:pt x="58" y="146"/>
                    </a:cubicBezTo>
                    <a:cubicBezTo>
                      <a:pt x="58" y="159"/>
                      <a:pt x="58" y="159"/>
                      <a:pt x="58" y="159"/>
                    </a:cubicBezTo>
                    <a:cubicBezTo>
                      <a:pt x="80" y="159"/>
                      <a:pt x="80" y="159"/>
                      <a:pt x="80" y="159"/>
                    </a:cubicBezTo>
                    <a:cubicBezTo>
                      <a:pt x="80" y="146"/>
                      <a:pt x="80" y="146"/>
                      <a:pt x="80" y="146"/>
                    </a:cubicBezTo>
                    <a:cubicBezTo>
                      <a:pt x="87" y="144"/>
                      <a:pt x="95" y="141"/>
                      <a:pt x="101" y="137"/>
                    </a:cubicBezTo>
                    <a:cubicBezTo>
                      <a:pt x="110" y="146"/>
                      <a:pt x="110" y="146"/>
                      <a:pt x="110" y="146"/>
                    </a:cubicBezTo>
                    <a:cubicBezTo>
                      <a:pt x="126" y="131"/>
                      <a:pt x="126" y="131"/>
                      <a:pt x="126" y="131"/>
                    </a:cubicBezTo>
                    <a:cubicBezTo>
                      <a:pt x="116" y="122"/>
                      <a:pt x="116" y="122"/>
                      <a:pt x="116" y="122"/>
                    </a:cubicBezTo>
                    <a:cubicBezTo>
                      <a:pt x="121" y="115"/>
                      <a:pt x="124" y="108"/>
                      <a:pt x="125" y="100"/>
                    </a:cubicBezTo>
                    <a:cubicBezTo>
                      <a:pt x="138" y="100"/>
                      <a:pt x="138" y="100"/>
                      <a:pt x="138" y="100"/>
                    </a:cubicBezTo>
                    <a:cubicBezTo>
                      <a:pt x="138" y="79"/>
                      <a:pt x="138" y="79"/>
                      <a:pt x="138" y="79"/>
                    </a:cubicBezTo>
                    <a:cubicBezTo>
                      <a:pt x="125" y="79"/>
                      <a:pt x="125" y="79"/>
                      <a:pt x="125" y="79"/>
                    </a:cubicBezTo>
                    <a:cubicBezTo>
                      <a:pt x="124" y="71"/>
                      <a:pt x="121" y="64"/>
                      <a:pt x="116" y="57"/>
                    </a:cubicBezTo>
                    <a:cubicBezTo>
                      <a:pt x="126" y="48"/>
                      <a:pt x="126" y="48"/>
                      <a:pt x="126" y="48"/>
                    </a:cubicBezTo>
                    <a:cubicBezTo>
                      <a:pt x="110" y="33"/>
                      <a:pt x="110" y="33"/>
                      <a:pt x="110" y="33"/>
                    </a:cubicBezTo>
                    <a:cubicBezTo>
                      <a:pt x="101" y="42"/>
                      <a:pt x="101" y="42"/>
                      <a:pt x="101" y="42"/>
                    </a:cubicBezTo>
                    <a:cubicBezTo>
                      <a:pt x="95" y="38"/>
                      <a:pt x="87" y="35"/>
                      <a:pt x="80" y="33"/>
                    </a:cubicBezTo>
                    <a:cubicBezTo>
                      <a:pt x="80" y="20"/>
                      <a:pt x="80" y="20"/>
                      <a:pt x="80" y="20"/>
                    </a:cubicBezTo>
                    <a:moveTo>
                      <a:pt x="158" y="51"/>
                    </a:moveTo>
                    <a:cubicBezTo>
                      <a:pt x="149" y="51"/>
                      <a:pt x="141" y="43"/>
                      <a:pt x="141" y="34"/>
                    </a:cubicBezTo>
                    <a:cubicBezTo>
                      <a:pt x="141" y="24"/>
                      <a:pt x="149" y="17"/>
                      <a:pt x="158" y="17"/>
                    </a:cubicBezTo>
                    <a:cubicBezTo>
                      <a:pt x="168" y="17"/>
                      <a:pt x="175" y="24"/>
                      <a:pt x="175" y="34"/>
                    </a:cubicBezTo>
                    <a:cubicBezTo>
                      <a:pt x="175" y="43"/>
                      <a:pt x="168" y="51"/>
                      <a:pt x="158" y="51"/>
                    </a:cubicBezTo>
                    <a:moveTo>
                      <a:pt x="163" y="0"/>
                    </a:moveTo>
                    <a:cubicBezTo>
                      <a:pt x="153" y="0"/>
                      <a:pt x="153" y="0"/>
                      <a:pt x="153" y="0"/>
                    </a:cubicBezTo>
                    <a:cubicBezTo>
                      <a:pt x="153" y="7"/>
                      <a:pt x="153" y="7"/>
                      <a:pt x="153" y="7"/>
                    </a:cubicBezTo>
                    <a:cubicBezTo>
                      <a:pt x="149" y="7"/>
                      <a:pt x="146" y="9"/>
                      <a:pt x="143" y="11"/>
                    </a:cubicBezTo>
                    <a:cubicBezTo>
                      <a:pt x="138" y="7"/>
                      <a:pt x="138" y="7"/>
                      <a:pt x="138" y="7"/>
                    </a:cubicBezTo>
                    <a:cubicBezTo>
                      <a:pt x="131" y="14"/>
                      <a:pt x="131" y="14"/>
                      <a:pt x="131" y="14"/>
                    </a:cubicBezTo>
                    <a:cubicBezTo>
                      <a:pt x="135" y="18"/>
                      <a:pt x="135" y="18"/>
                      <a:pt x="135" y="18"/>
                    </a:cubicBezTo>
                    <a:cubicBezTo>
                      <a:pt x="133" y="21"/>
                      <a:pt x="132" y="25"/>
                      <a:pt x="131" y="29"/>
                    </a:cubicBezTo>
                    <a:cubicBezTo>
                      <a:pt x="125" y="29"/>
                      <a:pt x="125" y="29"/>
                      <a:pt x="125" y="29"/>
                    </a:cubicBezTo>
                    <a:cubicBezTo>
                      <a:pt x="125" y="39"/>
                      <a:pt x="125" y="39"/>
                      <a:pt x="125" y="39"/>
                    </a:cubicBezTo>
                    <a:cubicBezTo>
                      <a:pt x="131" y="39"/>
                      <a:pt x="131" y="39"/>
                      <a:pt x="131" y="39"/>
                    </a:cubicBezTo>
                    <a:cubicBezTo>
                      <a:pt x="132" y="43"/>
                      <a:pt x="133" y="46"/>
                      <a:pt x="135" y="49"/>
                    </a:cubicBezTo>
                    <a:cubicBezTo>
                      <a:pt x="131" y="54"/>
                      <a:pt x="131" y="54"/>
                      <a:pt x="131" y="54"/>
                    </a:cubicBezTo>
                    <a:cubicBezTo>
                      <a:pt x="138" y="61"/>
                      <a:pt x="138" y="61"/>
                      <a:pt x="138" y="61"/>
                    </a:cubicBezTo>
                    <a:cubicBezTo>
                      <a:pt x="143" y="57"/>
                      <a:pt x="143" y="57"/>
                      <a:pt x="143" y="57"/>
                    </a:cubicBezTo>
                    <a:cubicBezTo>
                      <a:pt x="146" y="59"/>
                      <a:pt x="149" y="60"/>
                      <a:pt x="153" y="61"/>
                    </a:cubicBezTo>
                    <a:cubicBezTo>
                      <a:pt x="153" y="67"/>
                      <a:pt x="153" y="67"/>
                      <a:pt x="153" y="67"/>
                    </a:cubicBezTo>
                    <a:cubicBezTo>
                      <a:pt x="163" y="67"/>
                      <a:pt x="163" y="67"/>
                      <a:pt x="163" y="67"/>
                    </a:cubicBezTo>
                    <a:cubicBezTo>
                      <a:pt x="163" y="61"/>
                      <a:pt x="163" y="61"/>
                      <a:pt x="163" y="61"/>
                    </a:cubicBezTo>
                    <a:cubicBezTo>
                      <a:pt x="167" y="60"/>
                      <a:pt x="171" y="59"/>
                      <a:pt x="174" y="57"/>
                    </a:cubicBezTo>
                    <a:cubicBezTo>
                      <a:pt x="178" y="61"/>
                      <a:pt x="178" y="61"/>
                      <a:pt x="178" y="61"/>
                    </a:cubicBezTo>
                    <a:cubicBezTo>
                      <a:pt x="185" y="54"/>
                      <a:pt x="185" y="54"/>
                      <a:pt x="185" y="54"/>
                    </a:cubicBezTo>
                    <a:cubicBezTo>
                      <a:pt x="181" y="49"/>
                      <a:pt x="181" y="49"/>
                      <a:pt x="181" y="49"/>
                    </a:cubicBezTo>
                    <a:cubicBezTo>
                      <a:pt x="183" y="46"/>
                      <a:pt x="185" y="43"/>
                      <a:pt x="185" y="39"/>
                    </a:cubicBezTo>
                    <a:cubicBezTo>
                      <a:pt x="191" y="39"/>
                      <a:pt x="191" y="39"/>
                      <a:pt x="191" y="39"/>
                    </a:cubicBezTo>
                    <a:cubicBezTo>
                      <a:pt x="191" y="29"/>
                      <a:pt x="191" y="29"/>
                      <a:pt x="191" y="29"/>
                    </a:cubicBezTo>
                    <a:cubicBezTo>
                      <a:pt x="185" y="29"/>
                      <a:pt x="185" y="29"/>
                      <a:pt x="185" y="29"/>
                    </a:cubicBezTo>
                    <a:cubicBezTo>
                      <a:pt x="185" y="25"/>
                      <a:pt x="183" y="21"/>
                      <a:pt x="181" y="18"/>
                    </a:cubicBezTo>
                    <a:cubicBezTo>
                      <a:pt x="185" y="14"/>
                      <a:pt x="185" y="14"/>
                      <a:pt x="185" y="14"/>
                    </a:cubicBezTo>
                    <a:cubicBezTo>
                      <a:pt x="178" y="7"/>
                      <a:pt x="178" y="7"/>
                      <a:pt x="178" y="7"/>
                    </a:cubicBezTo>
                    <a:cubicBezTo>
                      <a:pt x="174" y="11"/>
                      <a:pt x="174" y="11"/>
                      <a:pt x="174" y="11"/>
                    </a:cubicBezTo>
                    <a:cubicBezTo>
                      <a:pt x="171" y="9"/>
                      <a:pt x="167" y="7"/>
                      <a:pt x="163" y="7"/>
                    </a:cubicBezTo>
                    <a:cubicBezTo>
                      <a:pt x="163" y="0"/>
                      <a:pt x="163" y="0"/>
                      <a:pt x="163" y="0"/>
                    </a:cubicBezTo>
                  </a:path>
                </a:pathLst>
              </a:custGeom>
              <a:solidFill>
                <a:schemeClr val="bg1"/>
              </a:solidFill>
              <a:ln>
                <a:noFill/>
              </a:ln>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14" name="Group 125">
              <a:extLst>
                <a:ext uri="{FF2B5EF4-FFF2-40B4-BE49-F238E27FC236}">
                  <a16:creationId xmlns:a16="http://schemas.microsoft.com/office/drawing/2014/main" id="{64463FCC-1EEC-4708-BE18-249914D88B9C}"/>
                </a:ext>
              </a:extLst>
            </p:cNvPr>
            <p:cNvGrpSpPr/>
            <p:nvPr/>
          </p:nvGrpSpPr>
          <p:grpSpPr>
            <a:xfrm>
              <a:off x="6385736" y="3486258"/>
              <a:ext cx="1444141" cy="1485175"/>
              <a:chOff x="4548411" y="2906316"/>
              <a:chExt cx="1084056" cy="1114858"/>
            </a:xfrm>
          </p:grpSpPr>
          <p:sp>
            <p:nvSpPr>
              <p:cNvPr id="33" name="Oval 37">
                <a:extLst>
                  <a:ext uri="{FF2B5EF4-FFF2-40B4-BE49-F238E27FC236}">
                    <a16:creationId xmlns:a16="http://schemas.microsoft.com/office/drawing/2014/main" id="{AB79CAB7-F432-48C0-8320-5FB0657293DA}"/>
                  </a:ext>
                </a:extLst>
              </p:cNvPr>
              <p:cNvSpPr>
                <a:spLocks noChangeArrowheads="1"/>
              </p:cNvSpPr>
              <p:nvPr/>
            </p:nvSpPr>
            <p:spPr bwMode="auto">
              <a:xfrm>
                <a:off x="4548411" y="2906316"/>
                <a:ext cx="1007069" cy="1035684"/>
              </a:xfrm>
              <a:prstGeom prst="ellipse">
                <a:avLst/>
              </a:pr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4" name="Oval 38">
                <a:extLst>
                  <a:ext uri="{FF2B5EF4-FFF2-40B4-BE49-F238E27FC236}">
                    <a16:creationId xmlns:a16="http://schemas.microsoft.com/office/drawing/2014/main" id="{D577C3FC-D211-464B-8BCF-BA4B73C70CF4}"/>
                  </a:ext>
                </a:extLst>
              </p:cNvPr>
              <p:cNvSpPr>
                <a:spLocks noChangeArrowheads="1"/>
              </p:cNvSpPr>
              <p:nvPr/>
            </p:nvSpPr>
            <p:spPr bwMode="auto">
              <a:xfrm>
                <a:off x="4612913" y="2971581"/>
                <a:ext cx="879105" cy="905154"/>
              </a:xfrm>
              <a:prstGeom prst="ellipse">
                <a:avLst/>
              </a:prstGeom>
              <a:solidFill>
                <a:srgbClr val="E5E8E9"/>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5" name="Oval 39">
                <a:extLst>
                  <a:ext uri="{FF2B5EF4-FFF2-40B4-BE49-F238E27FC236}">
                    <a16:creationId xmlns:a16="http://schemas.microsoft.com/office/drawing/2014/main" id="{515CEAA6-1E03-4818-8159-F95390E195F4}"/>
                  </a:ext>
                </a:extLst>
              </p:cNvPr>
              <p:cNvSpPr>
                <a:spLocks noChangeArrowheads="1"/>
              </p:cNvSpPr>
              <p:nvPr/>
            </p:nvSpPr>
            <p:spPr bwMode="auto">
              <a:xfrm>
                <a:off x="4673254" y="3034707"/>
                <a:ext cx="758423" cy="775694"/>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6" name="Freeform 48">
                <a:extLst>
                  <a:ext uri="{FF2B5EF4-FFF2-40B4-BE49-F238E27FC236}">
                    <a16:creationId xmlns:a16="http://schemas.microsoft.com/office/drawing/2014/main" id="{8F55C7FC-FA14-47A6-A154-E58F3A2AAF41}"/>
                  </a:ext>
                </a:extLst>
              </p:cNvPr>
              <p:cNvSpPr>
                <a:spLocks noEditPoints="1"/>
              </p:cNvSpPr>
              <p:nvPr/>
            </p:nvSpPr>
            <p:spPr bwMode="auto">
              <a:xfrm>
                <a:off x="4673254" y="3034707"/>
                <a:ext cx="399498" cy="414060"/>
              </a:xfrm>
              <a:custGeom>
                <a:avLst/>
                <a:gdLst>
                  <a:gd name="T0" fmla="*/ 1 w 125"/>
                  <a:gd name="T1" fmla="*/ 126 h 126"/>
                  <a:gd name="T2" fmla="*/ 1 w 125"/>
                  <a:gd name="T3" fmla="*/ 125 h 126"/>
                  <a:gd name="T4" fmla="*/ 0 w 125"/>
                  <a:gd name="T5" fmla="*/ 125 h 126"/>
                  <a:gd name="T6" fmla="*/ 0 w 125"/>
                  <a:gd name="T7" fmla="*/ 124 h 126"/>
                  <a:gd name="T8" fmla="*/ 0 w 125"/>
                  <a:gd name="T9" fmla="*/ 124 h 126"/>
                  <a:gd name="T10" fmla="*/ 0 w 125"/>
                  <a:gd name="T11" fmla="*/ 124 h 126"/>
                  <a:gd name="T12" fmla="*/ 0 w 125"/>
                  <a:gd name="T13" fmla="*/ 123 h 126"/>
                  <a:gd name="T14" fmla="*/ 0 w 125"/>
                  <a:gd name="T15" fmla="*/ 123 h 126"/>
                  <a:gd name="T16" fmla="*/ 0 w 125"/>
                  <a:gd name="T17" fmla="*/ 123 h 126"/>
                  <a:gd name="T18" fmla="*/ 0 w 125"/>
                  <a:gd name="T19" fmla="*/ 122 h 126"/>
                  <a:gd name="T20" fmla="*/ 0 w 125"/>
                  <a:gd name="T21" fmla="*/ 122 h 126"/>
                  <a:gd name="T22" fmla="*/ 0 w 125"/>
                  <a:gd name="T23" fmla="*/ 122 h 126"/>
                  <a:gd name="T24" fmla="*/ 0 w 125"/>
                  <a:gd name="T25" fmla="*/ 122 h 126"/>
                  <a:gd name="T26" fmla="*/ 0 w 125"/>
                  <a:gd name="T27" fmla="*/ 121 h 126"/>
                  <a:gd name="T28" fmla="*/ 0 w 125"/>
                  <a:gd name="T29" fmla="*/ 121 h 126"/>
                  <a:gd name="T30" fmla="*/ 0 w 125"/>
                  <a:gd name="T31" fmla="*/ 121 h 126"/>
                  <a:gd name="T32" fmla="*/ 0 w 125"/>
                  <a:gd name="T33" fmla="*/ 121 h 126"/>
                  <a:gd name="T34" fmla="*/ 0 w 125"/>
                  <a:gd name="T35" fmla="*/ 120 h 126"/>
                  <a:gd name="T36" fmla="*/ 0 w 125"/>
                  <a:gd name="T37" fmla="*/ 120 h 126"/>
                  <a:gd name="T38" fmla="*/ 0 w 125"/>
                  <a:gd name="T39" fmla="*/ 120 h 126"/>
                  <a:gd name="T40" fmla="*/ 0 w 125"/>
                  <a:gd name="T41" fmla="*/ 120 h 126"/>
                  <a:gd name="T42" fmla="*/ 0 w 125"/>
                  <a:gd name="T43" fmla="*/ 119 h 126"/>
                  <a:gd name="T44" fmla="*/ 0 w 125"/>
                  <a:gd name="T45" fmla="*/ 119 h 126"/>
                  <a:gd name="T46" fmla="*/ 0 w 125"/>
                  <a:gd name="T47" fmla="*/ 119 h 126"/>
                  <a:gd name="T48" fmla="*/ 0 w 125"/>
                  <a:gd name="T49" fmla="*/ 119 h 126"/>
                  <a:gd name="T50" fmla="*/ 0 w 125"/>
                  <a:gd name="T51" fmla="*/ 118 h 126"/>
                  <a:gd name="T52" fmla="*/ 125 w 125"/>
                  <a:gd name="T53" fmla="*/ 0 h 126"/>
                  <a:gd name="T54" fmla="*/ 125 w 125"/>
                  <a:gd name="T55" fmla="*/ 0 h 126"/>
                  <a:gd name="T56" fmla="*/ 124 w 125"/>
                  <a:gd name="T57" fmla="*/ 0 h 126"/>
                  <a:gd name="T58" fmla="*/ 124 w 125"/>
                  <a:gd name="T59" fmla="*/ 0 h 126"/>
                  <a:gd name="T60" fmla="*/ 123 w 125"/>
                  <a:gd name="T61" fmla="*/ 0 h 126"/>
                  <a:gd name="T62" fmla="*/ 123 w 125"/>
                  <a:gd name="T63" fmla="*/ 0 h 126"/>
                  <a:gd name="T64" fmla="*/ 123 w 125"/>
                  <a:gd name="T65" fmla="*/ 0 h 126"/>
                  <a:gd name="T66" fmla="*/ 122 w 125"/>
                  <a:gd name="T67" fmla="*/ 0 h 126"/>
                  <a:gd name="T68" fmla="*/ 122 w 125"/>
                  <a:gd name="T69" fmla="*/ 0 h 126"/>
                  <a:gd name="T70" fmla="*/ 122 w 125"/>
                  <a:gd name="T71" fmla="*/ 0 h 126"/>
                  <a:gd name="T72" fmla="*/ 122 w 125"/>
                  <a:gd name="T73" fmla="*/ 0 h 126"/>
                  <a:gd name="T74" fmla="*/ 121 w 125"/>
                  <a:gd name="T75" fmla="*/ 0 h 126"/>
                  <a:gd name="T76" fmla="*/ 121 w 125"/>
                  <a:gd name="T77" fmla="*/ 0 h 126"/>
                  <a:gd name="T78" fmla="*/ 121 w 125"/>
                  <a:gd name="T79" fmla="*/ 0 h 126"/>
                  <a:gd name="T80" fmla="*/ 121 w 125"/>
                  <a:gd name="T81" fmla="*/ 0 h 126"/>
                  <a:gd name="T82" fmla="*/ 120 w 125"/>
                  <a:gd name="T83" fmla="*/ 0 h 126"/>
                  <a:gd name="T84" fmla="*/ 120 w 125"/>
                  <a:gd name="T85" fmla="*/ 0 h 126"/>
                  <a:gd name="T86" fmla="*/ 120 w 125"/>
                  <a:gd name="T87" fmla="*/ 0 h 126"/>
                  <a:gd name="T88" fmla="*/ 120 w 125"/>
                  <a:gd name="T89" fmla="*/ 0 h 126"/>
                  <a:gd name="T90" fmla="*/ 120 w 125"/>
                  <a:gd name="T91" fmla="*/ 0 h 126"/>
                  <a:gd name="T92" fmla="*/ 119 w 125"/>
                  <a:gd name="T93" fmla="*/ 0 h 126"/>
                  <a:gd name="T94" fmla="*/ 119 w 125"/>
                  <a:gd name="T95" fmla="*/ 0 h 126"/>
                  <a:gd name="T96" fmla="*/ 119 w 125"/>
                  <a:gd name="T97"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5" h="126">
                    <a:moveTo>
                      <a:pt x="1" y="126"/>
                    </a:moveTo>
                    <a:cubicBezTo>
                      <a:pt x="1" y="126"/>
                      <a:pt x="1" y="126"/>
                      <a:pt x="1" y="126"/>
                    </a:cubicBezTo>
                    <a:cubicBezTo>
                      <a:pt x="1" y="126"/>
                      <a:pt x="1" y="126"/>
                      <a:pt x="1" y="126"/>
                    </a:cubicBezTo>
                    <a:moveTo>
                      <a:pt x="1" y="125"/>
                    </a:moveTo>
                    <a:cubicBezTo>
                      <a:pt x="1" y="125"/>
                      <a:pt x="1" y="125"/>
                      <a:pt x="1" y="125"/>
                    </a:cubicBezTo>
                    <a:cubicBezTo>
                      <a:pt x="1" y="125"/>
                      <a:pt x="1" y="125"/>
                      <a:pt x="1" y="125"/>
                    </a:cubicBezTo>
                    <a:moveTo>
                      <a:pt x="0" y="125"/>
                    </a:moveTo>
                    <a:cubicBezTo>
                      <a:pt x="0" y="125"/>
                      <a:pt x="0" y="125"/>
                      <a:pt x="0" y="125"/>
                    </a:cubicBezTo>
                    <a:cubicBezTo>
                      <a:pt x="0" y="125"/>
                      <a:pt x="0" y="125"/>
                      <a:pt x="0" y="125"/>
                    </a:cubicBezTo>
                    <a:moveTo>
                      <a:pt x="0" y="124"/>
                    </a:moveTo>
                    <a:cubicBezTo>
                      <a:pt x="0" y="124"/>
                      <a:pt x="0" y="124"/>
                      <a:pt x="0" y="124"/>
                    </a:cubicBezTo>
                    <a:cubicBezTo>
                      <a:pt x="0" y="124"/>
                      <a:pt x="0" y="124"/>
                      <a:pt x="0" y="124"/>
                    </a:cubicBezTo>
                    <a:moveTo>
                      <a:pt x="0" y="124"/>
                    </a:moveTo>
                    <a:cubicBezTo>
                      <a:pt x="0" y="124"/>
                      <a:pt x="0" y="124"/>
                      <a:pt x="0" y="124"/>
                    </a:cubicBezTo>
                    <a:cubicBezTo>
                      <a:pt x="0" y="124"/>
                      <a:pt x="0" y="124"/>
                      <a:pt x="0" y="124"/>
                    </a:cubicBezTo>
                    <a:moveTo>
                      <a:pt x="0" y="124"/>
                    </a:moveTo>
                    <a:cubicBezTo>
                      <a:pt x="0" y="124"/>
                      <a:pt x="0" y="124"/>
                      <a:pt x="0" y="124"/>
                    </a:cubicBezTo>
                    <a:cubicBezTo>
                      <a:pt x="0" y="124"/>
                      <a:pt x="0" y="124"/>
                      <a:pt x="0" y="124"/>
                    </a:cubicBezTo>
                    <a:moveTo>
                      <a:pt x="0" y="123"/>
                    </a:moveTo>
                    <a:cubicBezTo>
                      <a:pt x="0" y="123"/>
                      <a:pt x="0" y="123"/>
                      <a:pt x="0" y="123"/>
                    </a:cubicBezTo>
                    <a:cubicBezTo>
                      <a:pt x="0" y="123"/>
                      <a:pt x="0" y="123"/>
                      <a:pt x="0" y="123"/>
                    </a:cubicBezTo>
                    <a:moveTo>
                      <a:pt x="0" y="123"/>
                    </a:moveTo>
                    <a:cubicBezTo>
                      <a:pt x="0" y="123"/>
                      <a:pt x="0" y="123"/>
                      <a:pt x="0" y="123"/>
                    </a:cubicBezTo>
                    <a:cubicBezTo>
                      <a:pt x="0" y="123"/>
                      <a:pt x="0" y="123"/>
                      <a:pt x="0" y="123"/>
                    </a:cubicBezTo>
                    <a:moveTo>
                      <a:pt x="0" y="123"/>
                    </a:moveTo>
                    <a:cubicBezTo>
                      <a:pt x="0" y="123"/>
                      <a:pt x="0" y="123"/>
                      <a:pt x="0" y="123"/>
                    </a:cubicBezTo>
                    <a:cubicBezTo>
                      <a:pt x="0" y="123"/>
                      <a:pt x="0" y="123"/>
                      <a:pt x="0" y="123"/>
                    </a:cubicBezTo>
                    <a:moveTo>
                      <a:pt x="0" y="122"/>
                    </a:moveTo>
                    <a:cubicBezTo>
                      <a:pt x="0" y="122"/>
                      <a:pt x="0" y="122"/>
                      <a:pt x="0" y="123"/>
                    </a:cubicBezTo>
                    <a:cubicBezTo>
                      <a:pt x="0" y="122"/>
                      <a:pt x="0" y="122"/>
                      <a:pt x="0" y="122"/>
                    </a:cubicBezTo>
                    <a:moveTo>
                      <a:pt x="0" y="122"/>
                    </a:moveTo>
                    <a:cubicBezTo>
                      <a:pt x="0" y="122"/>
                      <a:pt x="0" y="122"/>
                      <a:pt x="0" y="122"/>
                    </a:cubicBezTo>
                    <a:cubicBezTo>
                      <a:pt x="0" y="122"/>
                      <a:pt x="0" y="122"/>
                      <a:pt x="0" y="122"/>
                    </a:cubicBezTo>
                    <a:moveTo>
                      <a:pt x="0" y="122"/>
                    </a:moveTo>
                    <a:cubicBezTo>
                      <a:pt x="0" y="122"/>
                      <a:pt x="0" y="122"/>
                      <a:pt x="0" y="122"/>
                    </a:cubicBezTo>
                    <a:cubicBezTo>
                      <a:pt x="0" y="122"/>
                      <a:pt x="0" y="122"/>
                      <a:pt x="0" y="122"/>
                    </a:cubicBezTo>
                    <a:moveTo>
                      <a:pt x="0" y="122"/>
                    </a:moveTo>
                    <a:cubicBezTo>
                      <a:pt x="0" y="122"/>
                      <a:pt x="0" y="122"/>
                      <a:pt x="0" y="122"/>
                    </a:cubicBezTo>
                    <a:cubicBezTo>
                      <a:pt x="0" y="122"/>
                      <a:pt x="0" y="122"/>
                      <a:pt x="0" y="122"/>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8"/>
                    </a:moveTo>
                    <a:cubicBezTo>
                      <a:pt x="0" y="118"/>
                      <a:pt x="0" y="118"/>
                      <a:pt x="0" y="119"/>
                    </a:cubicBezTo>
                    <a:cubicBezTo>
                      <a:pt x="0" y="118"/>
                      <a:pt x="0" y="118"/>
                      <a:pt x="0" y="118"/>
                    </a:cubicBezTo>
                    <a:moveTo>
                      <a:pt x="125" y="0"/>
                    </a:moveTo>
                    <a:cubicBezTo>
                      <a:pt x="125" y="0"/>
                      <a:pt x="125" y="0"/>
                      <a:pt x="125" y="0"/>
                    </a:cubicBezTo>
                    <a:cubicBezTo>
                      <a:pt x="125" y="0"/>
                      <a:pt x="125" y="0"/>
                      <a:pt x="125" y="0"/>
                    </a:cubicBezTo>
                    <a:moveTo>
                      <a:pt x="125" y="0"/>
                    </a:moveTo>
                    <a:cubicBezTo>
                      <a:pt x="125" y="0"/>
                      <a:pt x="125" y="0"/>
                      <a:pt x="125" y="0"/>
                    </a:cubicBezTo>
                    <a:cubicBezTo>
                      <a:pt x="125" y="0"/>
                      <a:pt x="125" y="0"/>
                      <a:pt x="125" y="0"/>
                    </a:cubicBezTo>
                    <a:moveTo>
                      <a:pt x="124" y="0"/>
                    </a:moveTo>
                    <a:cubicBezTo>
                      <a:pt x="124" y="0"/>
                      <a:pt x="124" y="0"/>
                      <a:pt x="124" y="0"/>
                    </a:cubicBezTo>
                    <a:cubicBezTo>
                      <a:pt x="124" y="0"/>
                      <a:pt x="124" y="0"/>
                      <a:pt x="124" y="0"/>
                    </a:cubicBezTo>
                    <a:moveTo>
                      <a:pt x="124" y="0"/>
                    </a:moveTo>
                    <a:cubicBezTo>
                      <a:pt x="124" y="0"/>
                      <a:pt x="124" y="0"/>
                      <a:pt x="124" y="0"/>
                    </a:cubicBezTo>
                    <a:cubicBezTo>
                      <a:pt x="124" y="0"/>
                      <a:pt x="124" y="0"/>
                      <a:pt x="124" y="0"/>
                    </a:cubicBezTo>
                    <a:moveTo>
                      <a:pt x="123" y="0"/>
                    </a:moveTo>
                    <a:cubicBezTo>
                      <a:pt x="123" y="0"/>
                      <a:pt x="123" y="0"/>
                      <a:pt x="123" y="0"/>
                    </a:cubicBezTo>
                    <a:cubicBezTo>
                      <a:pt x="123" y="0"/>
                      <a:pt x="123" y="0"/>
                      <a:pt x="123" y="0"/>
                    </a:cubicBezTo>
                    <a:moveTo>
                      <a:pt x="123" y="0"/>
                    </a:moveTo>
                    <a:cubicBezTo>
                      <a:pt x="123" y="0"/>
                      <a:pt x="123" y="0"/>
                      <a:pt x="123" y="0"/>
                    </a:cubicBezTo>
                    <a:cubicBezTo>
                      <a:pt x="123" y="0"/>
                      <a:pt x="123" y="0"/>
                      <a:pt x="123" y="0"/>
                    </a:cubicBezTo>
                    <a:moveTo>
                      <a:pt x="123" y="0"/>
                    </a:moveTo>
                    <a:cubicBezTo>
                      <a:pt x="123" y="0"/>
                      <a:pt x="123" y="0"/>
                      <a:pt x="123" y="0"/>
                    </a:cubicBezTo>
                    <a:cubicBezTo>
                      <a:pt x="123" y="0"/>
                      <a:pt x="123" y="0"/>
                      <a:pt x="123"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19" y="0"/>
                    </a:moveTo>
                    <a:cubicBezTo>
                      <a:pt x="119" y="0"/>
                      <a:pt x="119" y="0"/>
                      <a:pt x="119" y="0"/>
                    </a:cubicBezTo>
                    <a:cubicBezTo>
                      <a:pt x="119" y="0"/>
                      <a:pt x="119" y="0"/>
                      <a:pt x="119" y="0"/>
                    </a:cubicBezTo>
                    <a:moveTo>
                      <a:pt x="119" y="0"/>
                    </a:moveTo>
                    <a:cubicBezTo>
                      <a:pt x="119" y="0"/>
                      <a:pt x="119" y="0"/>
                      <a:pt x="119" y="0"/>
                    </a:cubicBezTo>
                    <a:cubicBezTo>
                      <a:pt x="119" y="0"/>
                      <a:pt x="119" y="0"/>
                      <a:pt x="119" y="0"/>
                    </a:cubicBezTo>
                    <a:moveTo>
                      <a:pt x="119" y="0"/>
                    </a:moveTo>
                    <a:cubicBezTo>
                      <a:pt x="119" y="0"/>
                      <a:pt x="119" y="0"/>
                      <a:pt x="119" y="0"/>
                    </a:cubicBezTo>
                    <a:cubicBezTo>
                      <a:pt x="119" y="0"/>
                      <a:pt x="119" y="0"/>
                      <a:pt x="119"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7" name="Freeform 50">
                <a:extLst>
                  <a:ext uri="{FF2B5EF4-FFF2-40B4-BE49-F238E27FC236}">
                    <a16:creationId xmlns:a16="http://schemas.microsoft.com/office/drawing/2014/main" id="{BE8F598B-5AE0-4B3D-9D3A-FA9798EBAB26}"/>
                  </a:ext>
                </a:extLst>
              </p:cNvPr>
              <p:cNvSpPr>
                <a:spLocks noEditPoints="1"/>
              </p:cNvSpPr>
              <p:nvPr/>
            </p:nvSpPr>
            <p:spPr bwMode="auto">
              <a:xfrm>
                <a:off x="5316197" y="3695918"/>
                <a:ext cx="316270" cy="325256"/>
              </a:xfrm>
              <a:custGeom>
                <a:avLst/>
                <a:gdLst>
                  <a:gd name="T0" fmla="*/ 1 w 99"/>
                  <a:gd name="T1" fmla="*/ 99 h 99"/>
                  <a:gd name="T2" fmla="*/ 0 w 99"/>
                  <a:gd name="T3" fmla="*/ 98 h 99"/>
                  <a:gd name="T4" fmla="*/ 0 w 99"/>
                  <a:gd name="T5" fmla="*/ 98 h 99"/>
                  <a:gd name="T6" fmla="*/ 0 w 99"/>
                  <a:gd name="T7" fmla="*/ 97 h 99"/>
                  <a:gd name="T8" fmla="*/ 0 w 99"/>
                  <a:gd name="T9" fmla="*/ 97 h 99"/>
                  <a:gd name="T10" fmla="*/ 0 w 99"/>
                  <a:gd name="T11" fmla="*/ 97 h 99"/>
                  <a:gd name="T12" fmla="*/ 0 w 99"/>
                  <a:gd name="T13" fmla="*/ 97 h 99"/>
                  <a:gd name="T14" fmla="*/ 0 w 99"/>
                  <a:gd name="T15" fmla="*/ 97 h 99"/>
                  <a:gd name="T16" fmla="*/ 0 w 99"/>
                  <a:gd name="T17" fmla="*/ 96 h 99"/>
                  <a:gd name="T18" fmla="*/ 0 w 99"/>
                  <a:gd name="T19" fmla="*/ 96 h 99"/>
                  <a:gd name="T20" fmla="*/ 0 w 99"/>
                  <a:gd name="T21" fmla="*/ 96 h 99"/>
                  <a:gd name="T22" fmla="*/ 0 w 99"/>
                  <a:gd name="T23" fmla="*/ 96 h 99"/>
                  <a:gd name="T24" fmla="*/ 0 w 99"/>
                  <a:gd name="T25" fmla="*/ 96 h 99"/>
                  <a:gd name="T26" fmla="*/ 0 w 99"/>
                  <a:gd name="T27" fmla="*/ 95 h 99"/>
                  <a:gd name="T28" fmla="*/ 0 w 99"/>
                  <a:gd name="T29" fmla="*/ 95 h 99"/>
                  <a:gd name="T30" fmla="*/ 0 w 99"/>
                  <a:gd name="T31" fmla="*/ 95 h 99"/>
                  <a:gd name="T32" fmla="*/ 0 w 99"/>
                  <a:gd name="T33" fmla="*/ 95 h 99"/>
                  <a:gd name="T34" fmla="*/ 0 w 99"/>
                  <a:gd name="T35" fmla="*/ 95 h 99"/>
                  <a:gd name="T36" fmla="*/ 0 w 99"/>
                  <a:gd name="T37" fmla="*/ 94 h 99"/>
                  <a:gd name="T38" fmla="*/ 0 w 99"/>
                  <a:gd name="T39" fmla="*/ 94 h 99"/>
                  <a:gd name="T40" fmla="*/ 0 w 99"/>
                  <a:gd name="T41" fmla="*/ 94 h 99"/>
                  <a:gd name="T42" fmla="*/ 0 w 99"/>
                  <a:gd name="T43" fmla="*/ 94 h 99"/>
                  <a:gd name="T44" fmla="*/ 0 w 99"/>
                  <a:gd name="T45" fmla="*/ 94 h 99"/>
                  <a:gd name="T46" fmla="*/ 0 w 99"/>
                  <a:gd name="T47" fmla="*/ 94 h 99"/>
                  <a:gd name="T48" fmla="*/ 0 w 99"/>
                  <a:gd name="T49" fmla="*/ 94 h 99"/>
                  <a:gd name="T50" fmla="*/ 0 w 99"/>
                  <a:gd name="T51" fmla="*/ 93 h 99"/>
                  <a:gd name="T52" fmla="*/ 99 w 99"/>
                  <a:gd name="T53" fmla="*/ 0 h 99"/>
                  <a:gd name="T54" fmla="*/ 98 w 99"/>
                  <a:gd name="T55" fmla="*/ 0 h 99"/>
                  <a:gd name="T56" fmla="*/ 98 w 99"/>
                  <a:gd name="T57" fmla="*/ 0 h 99"/>
                  <a:gd name="T58" fmla="*/ 98 w 99"/>
                  <a:gd name="T59" fmla="*/ 0 h 99"/>
                  <a:gd name="T60" fmla="*/ 98 w 99"/>
                  <a:gd name="T61" fmla="*/ 0 h 99"/>
                  <a:gd name="T62" fmla="*/ 97 w 99"/>
                  <a:gd name="T63" fmla="*/ 0 h 99"/>
                  <a:gd name="T64" fmla="*/ 97 w 99"/>
                  <a:gd name="T65" fmla="*/ 0 h 99"/>
                  <a:gd name="T66" fmla="*/ 97 w 99"/>
                  <a:gd name="T67" fmla="*/ 0 h 99"/>
                  <a:gd name="T68" fmla="*/ 97 w 99"/>
                  <a:gd name="T69" fmla="*/ 0 h 99"/>
                  <a:gd name="T70" fmla="*/ 97 w 99"/>
                  <a:gd name="T71" fmla="*/ 0 h 99"/>
                  <a:gd name="T72" fmla="*/ 96 w 99"/>
                  <a:gd name="T73" fmla="*/ 0 h 99"/>
                  <a:gd name="T74" fmla="*/ 94 w 99"/>
                  <a:gd name="T75" fmla="*/ 0 h 99"/>
                  <a:gd name="T76" fmla="*/ 96 w 99"/>
                  <a:gd name="T77" fmla="*/ 0 h 99"/>
                  <a:gd name="T78" fmla="*/ 94 w 99"/>
                  <a:gd name="T79" fmla="*/ 0 h 99"/>
                  <a:gd name="T80" fmla="*/ 94 w 99"/>
                  <a:gd name="T81" fmla="*/ 0 h 99"/>
                  <a:gd name="T82" fmla="*/ 96 w 99"/>
                  <a:gd name="T83" fmla="*/ 0 h 99"/>
                  <a:gd name="T84" fmla="*/ 94 w 99"/>
                  <a:gd name="T85" fmla="*/ 0 h 99"/>
                  <a:gd name="T86" fmla="*/ 96 w 99"/>
                  <a:gd name="T87" fmla="*/ 0 h 99"/>
                  <a:gd name="T88" fmla="*/ 94 w 99"/>
                  <a:gd name="T89" fmla="*/ 0 h 99"/>
                  <a:gd name="T90" fmla="*/ 96 w 99"/>
                  <a:gd name="T91" fmla="*/ 0 h 99"/>
                  <a:gd name="T92" fmla="*/ 94 w 99"/>
                  <a:gd name="T93" fmla="*/ 0 h 99"/>
                  <a:gd name="T94" fmla="*/ 95 w 99"/>
                  <a:gd name="T95" fmla="*/ 0 h 99"/>
                  <a:gd name="T96" fmla="*/ 95 w 99"/>
                  <a:gd name="T97" fmla="*/ 0 h 99"/>
                  <a:gd name="T98" fmla="*/ 95 w 99"/>
                  <a:gd name="T99" fmla="*/ 0 h 99"/>
                  <a:gd name="T100" fmla="*/ 95 w 99"/>
                  <a:gd name="T101" fmla="*/ 0 h 99"/>
                  <a:gd name="T102" fmla="*/ 95 w 99"/>
                  <a:gd name="T103" fmla="*/ 0 h 99"/>
                  <a:gd name="T104" fmla="*/ 95 w 99"/>
                  <a:gd name="T105"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9" h="99">
                    <a:moveTo>
                      <a:pt x="1" y="99"/>
                    </a:moveTo>
                    <a:cubicBezTo>
                      <a:pt x="1" y="99"/>
                      <a:pt x="1" y="99"/>
                      <a:pt x="1" y="99"/>
                    </a:cubicBezTo>
                    <a:cubicBezTo>
                      <a:pt x="1" y="99"/>
                      <a:pt x="1" y="99"/>
                      <a:pt x="1" y="99"/>
                    </a:cubicBezTo>
                    <a:moveTo>
                      <a:pt x="0" y="98"/>
                    </a:moveTo>
                    <a:cubicBezTo>
                      <a:pt x="0" y="98"/>
                      <a:pt x="0" y="98"/>
                      <a:pt x="0" y="98"/>
                    </a:cubicBezTo>
                    <a:cubicBezTo>
                      <a:pt x="0" y="98"/>
                      <a:pt x="0" y="98"/>
                      <a:pt x="0" y="98"/>
                    </a:cubicBezTo>
                    <a:moveTo>
                      <a:pt x="0" y="98"/>
                    </a:moveTo>
                    <a:cubicBezTo>
                      <a:pt x="0" y="98"/>
                      <a:pt x="0" y="98"/>
                      <a:pt x="0" y="98"/>
                    </a:cubicBezTo>
                    <a:cubicBezTo>
                      <a:pt x="0" y="98"/>
                      <a:pt x="0" y="98"/>
                      <a:pt x="0" y="98"/>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cubicBezTo>
                      <a:pt x="0" y="95"/>
                      <a:pt x="0" y="95"/>
                      <a:pt x="0" y="95"/>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3"/>
                    </a:moveTo>
                    <a:cubicBezTo>
                      <a:pt x="0" y="93"/>
                      <a:pt x="0" y="93"/>
                      <a:pt x="0" y="93"/>
                    </a:cubicBezTo>
                    <a:cubicBezTo>
                      <a:pt x="0" y="93"/>
                      <a:pt x="0" y="93"/>
                      <a:pt x="0" y="93"/>
                    </a:cubicBezTo>
                    <a:moveTo>
                      <a:pt x="99" y="0"/>
                    </a:moveTo>
                    <a:cubicBezTo>
                      <a:pt x="99" y="0"/>
                      <a:pt x="99" y="0"/>
                      <a:pt x="99" y="0"/>
                    </a:cubicBezTo>
                    <a:cubicBezTo>
                      <a:pt x="99" y="0"/>
                      <a:pt x="99" y="0"/>
                      <a:pt x="99" y="0"/>
                    </a:cubicBezTo>
                    <a:moveTo>
                      <a:pt x="98" y="0"/>
                    </a:moveTo>
                    <a:cubicBezTo>
                      <a:pt x="98" y="0"/>
                      <a:pt x="98" y="0"/>
                      <a:pt x="98" y="0"/>
                    </a:cubicBezTo>
                    <a:cubicBezTo>
                      <a:pt x="98" y="0"/>
                      <a:pt x="98" y="0"/>
                      <a:pt x="98" y="0"/>
                    </a:cubicBezTo>
                    <a:moveTo>
                      <a:pt x="98" y="0"/>
                    </a:moveTo>
                    <a:cubicBezTo>
                      <a:pt x="98" y="0"/>
                      <a:pt x="98" y="0"/>
                      <a:pt x="98" y="0"/>
                    </a:cubicBezTo>
                    <a:cubicBezTo>
                      <a:pt x="98" y="0"/>
                      <a:pt x="98" y="0"/>
                      <a:pt x="98" y="0"/>
                    </a:cubicBezTo>
                    <a:moveTo>
                      <a:pt x="98" y="0"/>
                    </a:moveTo>
                    <a:cubicBezTo>
                      <a:pt x="98" y="0"/>
                      <a:pt x="98" y="0"/>
                      <a:pt x="98" y="0"/>
                    </a:cubicBezTo>
                    <a:cubicBezTo>
                      <a:pt x="98" y="0"/>
                      <a:pt x="98" y="0"/>
                      <a:pt x="98" y="0"/>
                    </a:cubicBezTo>
                    <a:moveTo>
                      <a:pt x="97" y="0"/>
                    </a:moveTo>
                    <a:cubicBezTo>
                      <a:pt x="97" y="0"/>
                      <a:pt x="98" y="0"/>
                      <a:pt x="98" y="0"/>
                    </a:cubicBezTo>
                    <a:cubicBezTo>
                      <a:pt x="98"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5" y="0"/>
                    </a:moveTo>
                    <a:cubicBezTo>
                      <a:pt x="94" y="0"/>
                      <a:pt x="94" y="0"/>
                      <a:pt x="94" y="0"/>
                    </a:cubicBezTo>
                    <a:cubicBezTo>
                      <a:pt x="94" y="0"/>
                      <a:pt x="94"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cubicBezTo>
                      <a:pt x="95" y="0"/>
                      <a:pt x="95" y="0"/>
                      <a:pt x="95" y="0"/>
                    </a:cubicBezTo>
                    <a:cubicBezTo>
                      <a:pt x="95" y="0"/>
                      <a:pt x="95" y="0"/>
                      <a:pt x="95"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8" name="Freeform 52">
                <a:extLst>
                  <a:ext uri="{FF2B5EF4-FFF2-40B4-BE49-F238E27FC236}">
                    <a16:creationId xmlns:a16="http://schemas.microsoft.com/office/drawing/2014/main" id="{1A75978B-712C-409C-96E9-044C4B80967B}"/>
                  </a:ext>
                </a:extLst>
              </p:cNvPr>
              <p:cNvSpPr/>
              <p:nvPr/>
            </p:nvSpPr>
            <p:spPr bwMode="auto">
              <a:xfrm>
                <a:off x="5379658" y="3761183"/>
                <a:ext cx="55140" cy="55636"/>
              </a:xfrm>
              <a:custGeom>
                <a:avLst/>
                <a:gdLst>
                  <a:gd name="T0" fmla="*/ 17 w 17"/>
                  <a:gd name="T1" fmla="*/ 0 h 17"/>
                  <a:gd name="T2" fmla="*/ 17 w 17"/>
                  <a:gd name="T3" fmla="*/ 0 h 17"/>
                  <a:gd name="T4" fmla="*/ 0 w 17"/>
                  <a:gd name="T5" fmla="*/ 17 h 17"/>
                  <a:gd name="T6" fmla="*/ 0 w 17"/>
                  <a:gd name="T7" fmla="*/ 17 h 17"/>
                  <a:gd name="T8" fmla="*/ 17 w 17"/>
                  <a:gd name="T9" fmla="*/ 0 h 17"/>
                </a:gdLst>
                <a:ahLst/>
                <a:cxnLst>
                  <a:cxn ang="0">
                    <a:pos x="T0" y="T1"/>
                  </a:cxn>
                  <a:cxn ang="0">
                    <a:pos x="T2" y="T3"/>
                  </a:cxn>
                  <a:cxn ang="0">
                    <a:pos x="T4" y="T5"/>
                  </a:cxn>
                  <a:cxn ang="0">
                    <a:pos x="T6" y="T7"/>
                  </a:cxn>
                  <a:cxn ang="0">
                    <a:pos x="T8" y="T9"/>
                  </a:cxn>
                </a:cxnLst>
                <a:rect l="0" t="0" r="r" b="b"/>
                <a:pathLst>
                  <a:path w="17" h="17">
                    <a:moveTo>
                      <a:pt x="17" y="0"/>
                    </a:moveTo>
                    <a:cubicBezTo>
                      <a:pt x="17" y="0"/>
                      <a:pt x="17" y="0"/>
                      <a:pt x="17" y="0"/>
                    </a:cubicBezTo>
                    <a:cubicBezTo>
                      <a:pt x="12" y="6"/>
                      <a:pt x="6" y="12"/>
                      <a:pt x="0" y="17"/>
                    </a:cubicBezTo>
                    <a:cubicBezTo>
                      <a:pt x="0" y="17"/>
                      <a:pt x="0" y="17"/>
                      <a:pt x="0" y="17"/>
                    </a:cubicBezTo>
                    <a:cubicBezTo>
                      <a:pt x="6" y="12"/>
                      <a:pt x="12" y="6"/>
                      <a:pt x="17"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9" name="Freeform 75">
                <a:extLst>
                  <a:ext uri="{FF2B5EF4-FFF2-40B4-BE49-F238E27FC236}">
                    <a16:creationId xmlns:a16="http://schemas.microsoft.com/office/drawing/2014/main" id="{623E434C-19CD-4857-AFBA-983F70C6C5CA}"/>
                  </a:ext>
                </a:extLst>
              </p:cNvPr>
              <p:cNvSpPr/>
              <p:nvPr/>
            </p:nvSpPr>
            <p:spPr bwMode="auto">
              <a:xfrm>
                <a:off x="5434798" y="3702338"/>
                <a:ext cx="134207" cy="58846"/>
              </a:xfrm>
              <a:custGeom>
                <a:avLst/>
                <a:gdLst>
                  <a:gd name="T0" fmla="*/ 42 w 42"/>
                  <a:gd name="T1" fmla="*/ 0 h 18"/>
                  <a:gd name="T2" fmla="*/ 0 w 42"/>
                  <a:gd name="T3" fmla="*/ 18 h 18"/>
                  <a:gd name="T4" fmla="*/ 0 w 42"/>
                  <a:gd name="T5" fmla="*/ 18 h 18"/>
                  <a:gd name="T6" fmla="*/ 42 w 42"/>
                  <a:gd name="T7" fmla="*/ 0 h 18"/>
                  <a:gd name="T8" fmla="*/ 42 w 42"/>
                  <a:gd name="T9" fmla="*/ 0 h 18"/>
                </a:gdLst>
                <a:ahLst/>
                <a:cxnLst>
                  <a:cxn ang="0">
                    <a:pos x="T0" y="T1"/>
                  </a:cxn>
                  <a:cxn ang="0">
                    <a:pos x="T2" y="T3"/>
                  </a:cxn>
                  <a:cxn ang="0">
                    <a:pos x="T4" y="T5"/>
                  </a:cxn>
                  <a:cxn ang="0">
                    <a:pos x="T6" y="T7"/>
                  </a:cxn>
                  <a:cxn ang="0">
                    <a:pos x="T8" y="T9"/>
                  </a:cxn>
                </a:cxnLst>
                <a:rect l="0" t="0" r="r" b="b"/>
                <a:pathLst>
                  <a:path w="42" h="18">
                    <a:moveTo>
                      <a:pt x="42" y="0"/>
                    </a:moveTo>
                    <a:cubicBezTo>
                      <a:pt x="26" y="2"/>
                      <a:pt x="12" y="9"/>
                      <a:pt x="0" y="18"/>
                    </a:cubicBezTo>
                    <a:cubicBezTo>
                      <a:pt x="0" y="18"/>
                      <a:pt x="0" y="18"/>
                      <a:pt x="0" y="18"/>
                    </a:cubicBezTo>
                    <a:cubicBezTo>
                      <a:pt x="12" y="9"/>
                      <a:pt x="26" y="2"/>
                      <a:pt x="42" y="0"/>
                    </a:cubicBezTo>
                    <a:cubicBezTo>
                      <a:pt x="42" y="0"/>
                      <a:pt x="42" y="0"/>
                      <a:pt x="42" y="0"/>
                    </a:cubicBezTo>
                  </a:path>
                </a:pathLst>
              </a:custGeom>
              <a:solidFill>
                <a:srgbClr val="378690"/>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0" name="Freeform 76">
                <a:extLst>
                  <a:ext uri="{FF2B5EF4-FFF2-40B4-BE49-F238E27FC236}">
                    <a16:creationId xmlns:a16="http://schemas.microsoft.com/office/drawing/2014/main" id="{2470E52F-237E-49C8-9E0E-97900AEC76C7}"/>
                  </a:ext>
                </a:extLst>
              </p:cNvPr>
              <p:cNvSpPr/>
              <p:nvPr/>
            </p:nvSpPr>
            <p:spPr bwMode="auto">
              <a:xfrm>
                <a:off x="5434798" y="3602834"/>
                <a:ext cx="89471" cy="158349"/>
              </a:xfrm>
              <a:custGeom>
                <a:avLst/>
                <a:gdLst>
                  <a:gd name="T0" fmla="*/ 28 w 28"/>
                  <a:gd name="T1" fmla="*/ 0 h 48"/>
                  <a:gd name="T2" fmla="*/ 28 w 28"/>
                  <a:gd name="T3" fmla="*/ 0 h 48"/>
                  <a:gd name="T4" fmla="*/ 0 w 28"/>
                  <a:gd name="T5" fmla="*/ 48 h 48"/>
                  <a:gd name="T6" fmla="*/ 0 w 28"/>
                  <a:gd name="T7" fmla="*/ 48 h 48"/>
                  <a:gd name="T8" fmla="*/ 0 w 28"/>
                  <a:gd name="T9" fmla="*/ 48 h 48"/>
                  <a:gd name="T10" fmla="*/ 0 w 28"/>
                  <a:gd name="T11" fmla="*/ 48 h 48"/>
                  <a:gd name="T12" fmla="*/ 0 w 28"/>
                  <a:gd name="T13" fmla="*/ 48 h 48"/>
                  <a:gd name="T14" fmla="*/ 20 w 28"/>
                  <a:gd name="T15" fmla="*/ 20 h 48"/>
                  <a:gd name="T16" fmla="*/ 28 w 28"/>
                  <a:gd name="T17"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48">
                    <a:moveTo>
                      <a:pt x="28" y="0"/>
                    </a:moveTo>
                    <a:cubicBezTo>
                      <a:pt x="28" y="0"/>
                      <a:pt x="28" y="0"/>
                      <a:pt x="28" y="0"/>
                    </a:cubicBezTo>
                    <a:cubicBezTo>
                      <a:pt x="22" y="18"/>
                      <a:pt x="12" y="34"/>
                      <a:pt x="0" y="48"/>
                    </a:cubicBezTo>
                    <a:cubicBezTo>
                      <a:pt x="0" y="48"/>
                      <a:pt x="0" y="48"/>
                      <a:pt x="0" y="48"/>
                    </a:cubicBezTo>
                    <a:cubicBezTo>
                      <a:pt x="0" y="48"/>
                      <a:pt x="0" y="48"/>
                      <a:pt x="0" y="48"/>
                    </a:cubicBezTo>
                    <a:cubicBezTo>
                      <a:pt x="0" y="48"/>
                      <a:pt x="0" y="48"/>
                      <a:pt x="0" y="48"/>
                    </a:cubicBezTo>
                    <a:cubicBezTo>
                      <a:pt x="0" y="48"/>
                      <a:pt x="0" y="48"/>
                      <a:pt x="0" y="48"/>
                    </a:cubicBezTo>
                    <a:cubicBezTo>
                      <a:pt x="8" y="39"/>
                      <a:pt x="14" y="30"/>
                      <a:pt x="20" y="20"/>
                    </a:cubicBezTo>
                    <a:cubicBezTo>
                      <a:pt x="23" y="13"/>
                      <a:pt x="26" y="7"/>
                      <a:pt x="28"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1" name="Freeform 77">
                <a:extLst>
                  <a:ext uri="{FF2B5EF4-FFF2-40B4-BE49-F238E27FC236}">
                    <a16:creationId xmlns:a16="http://schemas.microsoft.com/office/drawing/2014/main" id="{45C3BAC6-F5A2-48B4-B69F-299397993DF6}"/>
                  </a:ext>
                </a:extLst>
              </p:cNvPr>
              <p:cNvSpPr/>
              <p:nvPr/>
            </p:nvSpPr>
            <p:spPr bwMode="auto">
              <a:xfrm>
                <a:off x="5434798" y="3702338"/>
                <a:ext cx="134207" cy="58846"/>
              </a:xfrm>
              <a:custGeom>
                <a:avLst/>
                <a:gdLst>
                  <a:gd name="T0" fmla="*/ 42 w 42"/>
                  <a:gd name="T1" fmla="*/ 0 h 18"/>
                  <a:gd name="T2" fmla="*/ 0 w 42"/>
                  <a:gd name="T3" fmla="*/ 18 h 18"/>
                  <a:gd name="T4" fmla="*/ 0 w 42"/>
                  <a:gd name="T5" fmla="*/ 18 h 18"/>
                  <a:gd name="T6" fmla="*/ 42 w 42"/>
                  <a:gd name="T7" fmla="*/ 0 h 18"/>
                  <a:gd name="T8" fmla="*/ 42 w 42"/>
                  <a:gd name="T9" fmla="*/ 0 h 18"/>
                </a:gdLst>
                <a:ahLst/>
                <a:cxnLst>
                  <a:cxn ang="0">
                    <a:pos x="T0" y="T1"/>
                  </a:cxn>
                  <a:cxn ang="0">
                    <a:pos x="T2" y="T3"/>
                  </a:cxn>
                  <a:cxn ang="0">
                    <a:pos x="T4" y="T5"/>
                  </a:cxn>
                  <a:cxn ang="0">
                    <a:pos x="T6" y="T7"/>
                  </a:cxn>
                  <a:cxn ang="0">
                    <a:pos x="T8" y="T9"/>
                  </a:cxn>
                </a:cxnLst>
                <a:rect l="0" t="0" r="r" b="b"/>
                <a:pathLst>
                  <a:path w="42" h="18">
                    <a:moveTo>
                      <a:pt x="42" y="0"/>
                    </a:moveTo>
                    <a:cubicBezTo>
                      <a:pt x="26" y="2"/>
                      <a:pt x="12" y="9"/>
                      <a:pt x="0" y="18"/>
                    </a:cubicBezTo>
                    <a:cubicBezTo>
                      <a:pt x="0" y="18"/>
                      <a:pt x="0" y="18"/>
                      <a:pt x="0" y="18"/>
                    </a:cubicBezTo>
                    <a:cubicBezTo>
                      <a:pt x="12" y="9"/>
                      <a:pt x="26" y="2"/>
                      <a:pt x="42" y="0"/>
                    </a:cubicBezTo>
                    <a:cubicBezTo>
                      <a:pt x="42" y="0"/>
                      <a:pt x="42" y="0"/>
                      <a:pt x="42" y="0"/>
                    </a:cubicBezTo>
                  </a:path>
                </a:pathLst>
              </a:custGeom>
              <a:solidFill>
                <a:srgbClr val="25757A"/>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2" name="Oval 78">
                <a:extLst>
                  <a:ext uri="{FF2B5EF4-FFF2-40B4-BE49-F238E27FC236}">
                    <a16:creationId xmlns:a16="http://schemas.microsoft.com/office/drawing/2014/main" id="{7EB4A4B9-FD2E-4F88-9DFA-3C99B91E5AA9}"/>
                  </a:ext>
                </a:extLst>
              </p:cNvPr>
              <p:cNvSpPr>
                <a:spLocks noChangeArrowheads="1"/>
              </p:cNvSpPr>
              <p:nvPr/>
            </p:nvSpPr>
            <p:spPr bwMode="auto">
              <a:xfrm>
                <a:off x="5434798" y="3761183"/>
                <a:ext cx="1041" cy="1070"/>
              </a:xfrm>
              <a:prstGeom prst="ellipse">
                <a:avLst/>
              </a:pr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3" name="Freeform 81">
                <a:extLst>
                  <a:ext uri="{FF2B5EF4-FFF2-40B4-BE49-F238E27FC236}">
                    <a16:creationId xmlns:a16="http://schemas.microsoft.com/office/drawing/2014/main" id="{719B9E43-A83A-4393-8ADF-A3E6EF3C0C36}"/>
                  </a:ext>
                </a:extLst>
              </p:cNvPr>
              <p:cNvSpPr/>
              <p:nvPr/>
            </p:nvSpPr>
            <p:spPr bwMode="auto">
              <a:xfrm>
                <a:off x="5322439" y="3816820"/>
                <a:ext cx="57220" cy="134810"/>
              </a:xfrm>
              <a:custGeom>
                <a:avLst/>
                <a:gdLst>
                  <a:gd name="T0" fmla="*/ 18 w 18"/>
                  <a:gd name="T1" fmla="*/ 0 h 41"/>
                  <a:gd name="T2" fmla="*/ 18 w 18"/>
                  <a:gd name="T3" fmla="*/ 0 h 41"/>
                  <a:gd name="T4" fmla="*/ 0 w 18"/>
                  <a:gd name="T5" fmla="*/ 41 h 41"/>
                  <a:gd name="T6" fmla="*/ 0 w 18"/>
                  <a:gd name="T7" fmla="*/ 41 h 41"/>
                  <a:gd name="T8" fmla="*/ 18 w 18"/>
                  <a:gd name="T9" fmla="*/ 0 h 41"/>
                </a:gdLst>
                <a:ahLst/>
                <a:cxnLst>
                  <a:cxn ang="0">
                    <a:pos x="T0" y="T1"/>
                  </a:cxn>
                  <a:cxn ang="0">
                    <a:pos x="T2" y="T3"/>
                  </a:cxn>
                  <a:cxn ang="0">
                    <a:pos x="T4" y="T5"/>
                  </a:cxn>
                  <a:cxn ang="0">
                    <a:pos x="T6" y="T7"/>
                  </a:cxn>
                  <a:cxn ang="0">
                    <a:pos x="T8" y="T9"/>
                  </a:cxn>
                </a:cxnLst>
                <a:rect l="0" t="0" r="r" b="b"/>
                <a:pathLst>
                  <a:path w="18" h="41">
                    <a:moveTo>
                      <a:pt x="18" y="0"/>
                    </a:moveTo>
                    <a:cubicBezTo>
                      <a:pt x="18" y="0"/>
                      <a:pt x="18" y="0"/>
                      <a:pt x="18" y="0"/>
                    </a:cubicBezTo>
                    <a:cubicBezTo>
                      <a:pt x="9" y="12"/>
                      <a:pt x="3" y="26"/>
                      <a:pt x="0" y="41"/>
                    </a:cubicBezTo>
                    <a:cubicBezTo>
                      <a:pt x="0" y="41"/>
                      <a:pt x="0" y="41"/>
                      <a:pt x="0" y="41"/>
                    </a:cubicBezTo>
                    <a:cubicBezTo>
                      <a:pt x="3" y="26"/>
                      <a:pt x="9" y="12"/>
                      <a:pt x="18" y="0"/>
                    </a:cubicBezTo>
                  </a:path>
                </a:pathLst>
              </a:custGeom>
              <a:solidFill>
                <a:srgbClr val="378690"/>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4" name="Freeform 82">
                <a:extLst>
                  <a:ext uri="{FF2B5EF4-FFF2-40B4-BE49-F238E27FC236}">
                    <a16:creationId xmlns:a16="http://schemas.microsoft.com/office/drawing/2014/main" id="{39150BF6-01B3-4114-A7AD-4DD338AA33D0}"/>
                  </a:ext>
                </a:extLst>
              </p:cNvPr>
              <p:cNvSpPr/>
              <p:nvPr/>
            </p:nvSpPr>
            <p:spPr bwMode="auto">
              <a:xfrm>
                <a:off x="5226726" y="3816820"/>
                <a:ext cx="152933" cy="92014"/>
              </a:xfrm>
              <a:custGeom>
                <a:avLst/>
                <a:gdLst>
                  <a:gd name="T0" fmla="*/ 48 w 48"/>
                  <a:gd name="T1" fmla="*/ 0 h 28"/>
                  <a:gd name="T2" fmla="*/ 0 w 48"/>
                  <a:gd name="T3" fmla="*/ 28 h 28"/>
                  <a:gd name="T4" fmla="*/ 0 w 48"/>
                  <a:gd name="T5" fmla="*/ 28 h 28"/>
                  <a:gd name="T6" fmla="*/ 20 w 48"/>
                  <a:gd name="T7" fmla="*/ 19 h 28"/>
                  <a:gd name="T8" fmla="*/ 48 w 48"/>
                  <a:gd name="T9" fmla="*/ 0 h 28"/>
                  <a:gd name="T10" fmla="*/ 48 w 48"/>
                  <a:gd name="T11" fmla="*/ 0 h 28"/>
                  <a:gd name="T12" fmla="*/ 48 w 48"/>
                  <a:gd name="T13" fmla="*/ 0 h 28"/>
                  <a:gd name="T14" fmla="*/ 48 w 48"/>
                  <a:gd name="T15" fmla="*/ 0 h 28"/>
                  <a:gd name="T16" fmla="*/ 48 w 48"/>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28">
                    <a:moveTo>
                      <a:pt x="48" y="0"/>
                    </a:moveTo>
                    <a:cubicBezTo>
                      <a:pt x="34" y="12"/>
                      <a:pt x="18" y="22"/>
                      <a:pt x="0" y="28"/>
                    </a:cubicBezTo>
                    <a:cubicBezTo>
                      <a:pt x="0" y="28"/>
                      <a:pt x="0" y="28"/>
                      <a:pt x="0" y="28"/>
                    </a:cubicBezTo>
                    <a:cubicBezTo>
                      <a:pt x="7" y="26"/>
                      <a:pt x="14" y="23"/>
                      <a:pt x="20" y="19"/>
                    </a:cubicBezTo>
                    <a:cubicBezTo>
                      <a:pt x="30" y="14"/>
                      <a:pt x="39" y="7"/>
                      <a:pt x="48" y="0"/>
                    </a:cubicBezTo>
                    <a:cubicBezTo>
                      <a:pt x="48" y="0"/>
                      <a:pt x="48" y="0"/>
                      <a:pt x="48" y="0"/>
                    </a:cubicBezTo>
                    <a:cubicBezTo>
                      <a:pt x="48" y="0"/>
                      <a:pt x="48" y="0"/>
                      <a:pt x="48" y="0"/>
                    </a:cubicBezTo>
                    <a:cubicBezTo>
                      <a:pt x="48" y="0"/>
                      <a:pt x="48" y="0"/>
                      <a:pt x="48" y="0"/>
                    </a:cubicBezTo>
                    <a:cubicBezTo>
                      <a:pt x="48" y="0"/>
                      <a:pt x="48" y="0"/>
                      <a:pt x="48"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5" name="Oval 84">
                <a:extLst>
                  <a:ext uri="{FF2B5EF4-FFF2-40B4-BE49-F238E27FC236}">
                    <a16:creationId xmlns:a16="http://schemas.microsoft.com/office/drawing/2014/main" id="{B85E9ADD-3A2D-401B-9CDC-5592DC9EEA3D}"/>
                  </a:ext>
                </a:extLst>
              </p:cNvPr>
              <p:cNvSpPr>
                <a:spLocks noChangeArrowheads="1"/>
              </p:cNvSpPr>
              <p:nvPr/>
            </p:nvSpPr>
            <p:spPr bwMode="auto">
              <a:xfrm>
                <a:off x="5379658" y="3816819"/>
                <a:ext cx="1041" cy="1070"/>
              </a:xfrm>
              <a:prstGeom prst="ellipse">
                <a:avLst/>
              </a:pr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6" name="Freeform 87">
                <a:extLst>
                  <a:ext uri="{FF2B5EF4-FFF2-40B4-BE49-F238E27FC236}">
                    <a16:creationId xmlns:a16="http://schemas.microsoft.com/office/drawing/2014/main" id="{F1C498F2-DB5C-4F13-B64B-11BE6CCF338F}"/>
                  </a:ext>
                </a:extLst>
              </p:cNvPr>
              <p:cNvSpPr>
                <a:spLocks noEditPoints="1"/>
              </p:cNvSpPr>
              <p:nvPr/>
            </p:nvSpPr>
            <p:spPr bwMode="auto">
              <a:xfrm>
                <a:off x="4871964" y="3277578"/>
                <a:ext cx="351642" cy="322047"/>
              </a:xfrm>
              <a:custGeom>
                <a:avLst/>
                <a:gdLst>
                  <a:gd name="T0" fmla="*/ 23 w 110"/>
                  <a:gd name="T1" fmla="*/ 40 h 98"/>
                  <a:gd name="T2" fmla="*/ 34 w 110"/>
                  <a:gd name="T3" fmla="*/ 55 h 98"/>
                  <a:gd name="T4" fmla="*/ 50 w 110"/>
                  <a:gd name="T5" fmla="*/ 44 h 98"/>
                  <a:gd name="T6" fmla="*/ 39 w 110"/>
                  <a:gd name="T7" fmla="*/ 30 h 98"/>
                  <a:gd name="T8" fmla="*/ 50 w 110"/>
                  <a:gd name="T9" fmla="*/ 22 h 98"/>
                  <a:gd name="T10" fmla="*/ 8 w 110"/>
                  <a:gd name="T11" fmla="*/ 0 h 98"/>
                  <a:gd name="T12" fmla="*/ 11 w 110"/>
                  <a:gd name="T13" fmla="*/ 48 h 98"/>
                  <a:gd name="T14" fmla="*/ 23 w 110"/>
                  <a:gd name="T15" fmla="*/ 40 h 98"/>
                  <a:gd name="T16" fmla="*/ 88 w 110"/>
                  <a:gd name="T17" fmla="*/ 41 h 98"/>
                  <a:gd name="T18" fmla="*/ 100 w 110"/>
                  <a:gd name="T19" fmla="*/ 49 h 98"/>
                  <a:gd name="T20" fmla="*/ 105 w 110"/>
                  <a:gd name="T21" fmla="*/ 1 h 98"/>
                  <a:gd name="T22" fmla="*/ 62 w 110"/>
                  <a:gd name="T23" fmla="*/ 22 h 98"/>
                  <a:gd name="T24" fmla="*/ 73 w 110"/>
                  <a:gd name="T25" fmla="*/ 30 h 98"/>
                  <a:gd name="T26" fmla="*/ 0 w 110"/>
                  <a:gd name="T27" fmla="*/ 78 h 98"/>
                  <a:gd name="T28" fmla="*/ 4 w 110"/>
                  <a:gd name="T29" fmla="*/ 96 h 98"/>
                  <a:gd name="T30" fmla="*/ 88 w 110"/>
                  <a:gd name="T31" fmla="*/ 41 h 98"/>
                  <a:gd name="T32" fmla="*/ 77 w 110"/>
                  <a:gd name="T33" fmla="*/ 66 h 98"/>
                  <a:gd name="T34" fmla="*/ 62 w 110"/>
                  <a:gd name="T35" fmla="*/ 78 h 98"/>
                  <a:gd name="T36" fmla="*/ 105 w 110"/>
                  <a:gd name="T37" fmla="*/ 98 h 98"/>
                  <a:gd name="T38" fmla="*/ 110 w 110"/>
                  <a:gd name="T39" fmla="*/ 80 h 98"/>
                  <a:gd name="T40" fmla="*/ 77 w 110"/>
                  <a:gd name="T41" fmla="*/ 6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0" h="98">
                    <a:moveTo>
                      <a:pt x="23" y="40"/>
                    </a:moveTo>
                    <a:cubicBezTo>
                      <a:pt x="27" y="45"/>
                      <a:pt x="30" y="50"/>
                      <a:pt x="34" y="55"/>
                    </a:cubicBezTo>
                    <a:cubicBezTo>
                      <a:pt x="40" y="52"/>
                      <a:pt x="45" y="48"/>
                      <a:pt x="50" y="44"/>
                    </a:cubicBezTo>
                    <a:cubicBezTo>
                      <a:pt x="46" y="40"/>
                      <a:pt x="42" y="35"/>
                      <a:pt x="39" y="30"/>
                    </a:cubicBezTo>
                    <a:cubicBezTo>
                      <a:pt x="50" y="22"/>
                      <a:pt x="50" y="22"/>
                      <a:pt x="50" y="22"/>
                    </a:cubicBezTo>
                    <a:cubicBezTo>
                      <a:pt x="8" y="0"/>
                      <a:pt x="8" y="0"/>
                      <a:pt x="8" y="0"/>
                    </a:cubicBezTo>
                    <a:cubicBezTo>
                      <a:pt x="11" y="48"/>
                      <a:pt x="11" y="48"/>
                      <a:pt x="11" y="48"/>
                    </a:cubicBezTo>
                    <a:lnTo>
                      <a:pt x="23" y="40"/>
                    </a:lnTo>
                    <a:close/>
                    <a:moveTo>
                      <a:pt x="88" y="41"/>
                    </a:moveTo>
                    <a:cubicBezTo>
                      <a:pt x="100" y="49"/>
                      <a:pt x="100" y="49"/>
                      <a:pt x="100" y="49"/>
                    </a:cubicBezTo>
                    <a:cubicBezTo>
                      <a:pt x="105" y="1"/>
                      <a:pt x="105" y="1"/>
                      <a:pt x="105" y="1"/>
                    </a:cubicBezTo>
                    <a:cubicBezTo>
                      <a:pt x="62" y="22"/>
                      <a:pt x="62" y="22"/>
                      <a:pt x="62" y="22"/>
                    </a:cubicBezTo>
                    <a:cubicBezTo>
                      <a:pt x="73" y="30"/>
                      <a:pt x="73" y="30"/>
                      <a:pt x="73" y="30"/>
                    </a:cubicBezTo>
                    <a:cubicBezTo>
                      <a:pt x="46" y="68"/>
                      <a:pt x="1" y="78"/>
                      <a:pt x="0" y="78"/>
                    </a:cubicBezTo>
                    <a:cubicBezTo>
                      <a:pt x="4" y="96"/>
                      <a:pt x="4" y="96"/>
                      <a:pt x="4" y="96"/>
                    </a:cubicBezTo>
                    <a:cubicBezTo>
                      <a:pt x="6" y="96"/>
                      <a:pt x="57" y="85"/>
                      <a:pt x="88" y="41"/>
                    </a:cubicBezTo>
                    <a:close/>
                    <a:moveTo>
                      <a:pt x="77" y="66"/>
                    </a:moveTo>
                    <a:cubicBezTo>
                      <a:pt x="72" y="70"/>
                      <a:pt x="67" y="75"/>
                      <a:pt x="62" y="78"/>
                    </a:cubicBezTo>
                    <a:cubicBezTo>
                      <a:pt x="84" y="93"/>
                      <a:pt x="104" y="98"/>
                      <a:pt x="105" y="98"/>
                    </a:cubicBezTo>
                    <a:cubicBezTo>
                      <a:pt x="110" y="80"/>
                      <a:pt x="110" y="80"/>
                      <a:pt x="110" y="80"/>
                    </a:cubicBezTo>
                    <a:cubicBezTo>
                      <a:pt x="109" y="80"/>
                      <a:pt x="95" y="76"/>
                      <a:pt x="77" y="66"/>
                    </a:cubicBezTo>
                    <a:close/>
                  </a:path>
                </a:pathLst>
              </a:custGeom>
              <a:solidFill>
                <a:schemeClr val="bg1"/>
              </a:solidFill>
              <a:ln>
                <a:noFill/>
              </a:ln>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15" name="Group 124">
              <a:extLst>
                <a:ext uri="{FF2B5EF4-FFF2-40B4-BE49-F238E27FC236}">
                  <a16:creationId xmlns:a16="http://schemas.microsoft.com/office/drawing/2014/main" id="{A72B1422-BDD0-46CC-8BF6-664EFBB3C413}"/>
                </a:ext>
              </a:extLst>
            </p:cNvPr>
            <p:cNvGrpSpPr/>
            <p:nvPr/>
          </p:nvGrpSpPr>
          <p:grpSpPr>
            <a:xfrm>
              <a:off x="5536074" y="1932673"/>
              <a:ext cx="1754588" cy="1744583"/>
              <a:chOff x="3707801" y="2040749"/>
              <a:chExt cx="1317096" cy="1309585"/>
            </a:xfrm>
          </p:grpSpPr>
          <p:sp>
            <p:nvSpPr>
              <p:cNvPr id="23" name="Oval 40">
                <a:extLst>
                  <a:ext uri="{FF2B5EF4-FFF2-40B4-BE49-F238E27FC236}">
                    <a16:creationId xmlns:a16="http://schemas.microsoft.com/office/drawing/2014/main" id="{5D94BD15-B5CE-4418-96AB-31EB52C7D265}"/>
                  </a:ext>
                </a:extLst>
              </p:cNvPr>
              <p:cNvSpPr>
                <a:spLocks noChangeArrowheads="1"/>
              </p:cNvSpPr>
              <p:nvPr/>
            </p:nvSpPr>
            <p:spPr bwMode="auto">
              <a:xfrm>
                <a:off x="3707801" y="2040749"/>
                <a:ext cx="1259877" cy="1295676"/>
              </a:xfrm>
              <a:prstGeom prst="ellipse">
                <a:avLst/>
              </a:pr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4" name="Oval 41">
                <a:extLst>
                  <a:ext uri="{FF2B5EF4-FFF2-40B4-BE49-F238E27FC236}">
                    <a16:creationId xmlns:a16="http://schemas.microsoft.com/office/drawing/2014/main" id="{A59222C5-B11A-4808-A3B5-A2790A03C4AA}"/>
                  </a:ext>
                </a:extLst>
              </p:cNvPr>
              <p:cNvSpPr>
                <a:spLocks noChangeArrowheads="1"/>
              </p:cNvSpPr>
              <p:nvPr/>
            </p:nvSpPr>
            <p:spPr bwMode="auto">
              <a:xfrm>
                <a:off x="3791030" y="2123134"/>
                <a:ext cx="1096540" cy="1131977"/>
              </a:xfrm>
              <a:prstGeom prst="ellipse">
                <a:avLst/>
              </a:prstGeom>
              <a:solidFill>
                <a:srgbClr val="E5E8E9"/>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5" name="Oval 42">
                <a:extLst>
                  <a:ext uri="{FF2B5EF4-FFF2-40B4-BE49-F238E27FC236}">
                    <a16:creationId xmlns:a16="http://schemas.microsoft.com/office/drawing/2014/main" id="{CDD2DF66-556B-4B0F-9AD4-4DD883D87D9D}"/>
                  </a:ext>
                </a:extLst>
              </p:cNvPr>
              <p:cNvSpPr>
                <a:spLocks noChangeArrowheads="1"/>
              </p:cNvSpPr>
              <p:nvPr/>
            </p:nvSpPr>
            <p:spPr bwMode="auto">
              <a:xfrm>
                <a:off x="3868016" y="2202308"/>
                <a:ext cx="942566" cy="973629"/>
              </a:xfrm>
              <a:prstGeom prst="ellipse">
                <a:avLst/>
              </a:prstGeom>
              <a:solidFill>
                <a:schemeClr val="accent1"/>
              </a:solidFill>
              <a:ln>
                <a:noFill/>
              </a:ln>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6" name="Freeform 53">
                <a:extLst>
                  <a:ext uri="{FF2B5EF4-FFF2-40B4-BE49-F238E27FC236}">
                    <a16:creationId xmlns:a16="http://schemas.microsoft.com/office/drawing/2014/main" id="{537E2915-8E29-4CE6-8288-C54542ACACE6}"/>
                  </a:ext>
                </a:extLst>
              </p:cNvPr>
              <p:cNvSpPr>
                <a:spLocks noEditPoints="1"/>
              </p:cNvSpPr>
              <p:nvPr/>
            </p:nvSpPr>
            <p:spPr bwMode="auto">
              <a:xfrm>
                <a:off x="3868016" y="2202308"/>
                <a:ext cx="498333" cy="515702"/>
              </a:xfrm>
              <a:custGeom>
                <a:avLst/>
                <a:gdLst>
                  <a:gd name="T0" fmla="*/ 0 w 156"/>
                  <a:gd name="T1" fmla="*/ 156 h 157"/>
                  <a:gd name="T2" fmla="*/ 0 w 156"/>
                  <a:gd name="T3" fmla="*/ 156 h 157"/>
                  <a:gd name="T4" fmla="*/ 0 w 156"/>
                  <a:gd name="T5" fmla="*/ 155 h 157"/>
                  <a:gd name="T6" fmla="*/ 0 w 156"/>
                  <a:gd name="T7" fmla="*/ 155 h 157"/>
                  <a:gd name="T8" fmla="*/ 0 w 156"/>
                  <a:gd name="T9" fmla="*/ 154 h 157"/>
                  <a:gd name="T10" fmla="*/ 0 w 156"/>
                  <a:gd name="T11" fmla="*/ 154 h 157"/>
                  <a:gd name="T12" fmla="*/ 0 w 156"/>
                  <a:gd name="T13" fmla="*/ 153 h 157"/>
                  <a:gd name="T14" fmla="*/ 0 w 156"/>
                  <a:gd name="T15" fmla="*/ 153 h 157"/>
                  <a:gd name="T16" fmla="*/ 0 w 156"/>
                  <a:gd name="T17" fmla="*/ 152 h 157"/>
                  <a:gd name="T18" fmla="*/ 0 w 156"/>
                  <a:gd name="T19" fmla="*/ 152 h 157"/>
                  <a:gd name="T20" fmla="*/ 0 w 156"/>
                  <a:gd name="T21" fmla="*/ 151 h 157"/>
                  <a:gd name="T22" fmla="*/ 0 w 156"/>
                  <a:gd name="T23" fmla="*/ 151 h 157"/>
                  <a:gd name="T24" fmla="*/ 0 w 156"/>
                  <a:gd name="T25" fmla="*/ 150 h 157"/>
                  <a:gd name="T26" fmla="*/ 0 w 156"/>
                  <a:gd name="T27" fmla="*/ 150 h 157"/>
                  <a:gd name="T28" fmla="*/ 0 w 156"/>
                  <a:gd name="T29" fmla="*/ 149 h 157"/>
                  <a:gd name="T30" fmla="*/ 0 w 156"/>
                  <a:gd name="T31" fmla="*/ 149 h 157"/>
                  <a:gd name="T32" fmla="*/ 0 w 156"/>
                  <a:gd name="T33" fmla="*/ 149 h 157"/>
                  <a:gd name="T34" fmla="*/ 0 w 156"/>
                  <a:gd name="T35" fmla="*/ 148 h 157"/>
                  <a:gd name="T36" fmla="*/ 0 w 156"/>
                  <a:gd name="T37" fmla="*/ 148 h 157"/>
                  <a:gd name="T38" fmla="*/ 0 w 156"/>
                  <a:gd name="T39" fmla="*/ 147 h 157"/>
                  <a:gd name="T40" fmla="*/ 0 w 156"/>
                  <a:gd name="T41" fmla="*/ 147 h 157"/>
                  <a:gd name="T42" fmla="*/ 0 w 156"/>
                  <a:gd name="T43" fmla="*/ 146 h 157"/>
                  <a:gd name="T44" fmla="*/ 0 w 156"/>
                  <a:gd name="T45" fmla="*/ 146 h 157"/>
                  <a:gd name="T46" fmla="*/ 0 w 156"/>
                  <a:gd name="T47" fmla="*/ 145 h 157"/>
                  <a:gd name="T48" fmla="*/ 0 w 156"/>
                  <a:gd name="T49" fmla="*/ 145 h 157"/>
                  <a:gd name="T50" fmla="*/ 0 w 156"/>
                  <a:gd name="T51" fmla="*/ 144 h 157"/>
                  <a:gd name="T52" fmla="*/ 0 w 156"/>
                  <a:gd name="T53" fmla="*/ 143 h 157"/>
                  <a:gd name="T54" fmla="*/ 156 w 156"/>
                  <a:gd name="T55" fmla="*/ 0 h 157"/>
                  <a:gd name="T56" fmla="*/ 155 w 156"/>
                  <a:gd name="T57" fmla="*/ 0 h 157"/>
                  <a:gd name="T58" fmla="*/ 155 w 156"/>
                  <a:gd name="T59" fmla="*/ 0 h 157"/>
                  <a:gd name="T60" fmla="*/ 154 w 156"/>
                  <a:gd name="T61" fmla="*/ 0 h 157"/>
                  <a:gd name="T62" fmla="*/ 154 w 156"/>
                  <a:gd name="T63" fmla="*/ 0 h 157"/>
                  <a:gd name="T64" fmla="*/ 153 w 156"/>
                  <a:gd name="T65" fmla="*/ 0 h 157"/>
                  <a:gd name="T66" fmla="*/ 153 w 156"/>
                  <a:gd name="T67" fmla="*/ 0 h 157"/>
                  <a:gd name="T68" fmla="*/ 142 w 156"/>
                  <a:gd name="T69" fmla="*/ 0 h 157"/>
                  <a:gd name="T70" fmla="*/ 143 w 156"/>
                  <a:gd name="T71" fmla="*/ 0 h 157"/>
                  <a:gd name="T72" fmla="*/ 152 w 156"/>
                  <a:gd name="T73" fmla="*/ 0 h 157"/>
                  <a:gd name="T74" fmla="*/ 152 w 156"/>
                  <a:gd name="T75" fmla="*/ 0 h 157"/>
                  <a:gd name="T76" fmla="*/ 151 w 156"/>
                  <a:gd name="T77" fmla="*/ 0 h 157"/>
                  <a:gd name="T78" fmla="*/ 144 w 156"/>
                  <a:gd name="T79" fmla="*/ 0 h 157"/>
                  <a:gd name="T80" fmla="*/ 144 w 156"/>
                  <a:gd name="T81" fmla="*/ 0 h 157"/>
                  <a:gd name="T82" fmla="*/ 150 w 156"/>
                  <a:gd name="T83" fmla="*/ 0 h 157"/>
                  <a:gd name="T84" fmla="*/ 145 w 156"/>
                  <a:gd name="T85" fmla="*/ 0 h 157"/>
                  <a:gd name="T86" fmla="*/ 145 w 156"/>
                  <a:gd name="T87" fmla="*/ 0 h 157"/>
                  <a:gd name="T88" fmla="*/ 150 w 156"/>
                  <a:gd name="T89" fmla="*/ 0 h 157"/>
                  <a:gd name="T90" fmla="*/ 145 w 156"/>
                  <a:gd name="T91" fmla="*/ 0 h 157"/>
                  <a:gd name="T92" fmla="*/ 145 w 156"/>
                  <a:gd name="T93" fmla="*/ 0 h 157"/>
                  <a:gd name="T94" fmla="*/ 149 w 156"/>
                  <a:gd name="T95" fmla="*/ 0 h 157"/>
                  <a:gd name="T96" fmla="*/ 146 w 156"/>
                  <a:gd name="T97" fmla="*/ 0 h 157"/>
                  <a:gd name="T98" fmla="*/ 146 w 156"/>
                  <a:gd name="T99" fmla="*/ 0 h 157"/>
                  <a:gd name="T100" fmla="*/ 148 w 156"/>
                  <a:gd name="T101" fmla="*/ 0 h 157"/>
                  <a:gd name="T102" fmla="*/ 147 w 156"/>
                  <a:gd name="T103" fmla="*/ 0 h 157"/>
                  <a:gd name="T104" fmla="*/ 147 w 156"/>
                  <a:gd name="T105" fmla="*/ 0 h 157"/>
                  <a:gd name="T106" fmla="*/ 147 w 156"/>
                  <a:gd name="T107"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6" h="157">
                    <a:moveTo>
                      <a:pt x="0" y="157"/>
                    </a:moveTo>
                    <a:cubicBezTo>
                      <a:pt x="0" y="157"/>
                      <a:pt x="0" y="157"/>
                      <a:pt x="0" y="157"/>
                    </a:cubicBezTo>
                    <a:cubicBezTo>
                      <a:pt x="0" y="157"/>
                      <a:pt x="0" y="157"/>
                      <a:pt x="0" y="157"/>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2"/>
                    </a:moveTo>
                    <a:cubicBezTo>
                      <a:pt x="0" y="152"/>
                      <a:pt x="0" y="152"/>
                      <a:pt x="0" y="153"/>
                    </a:cubicBezTo>
                    <a:cubicBezTo>
                      <a:pt x="0" y="152"/>
                      <a:pt x="0" y="152"/>
                      <a:pt x="0" y="152"/>
                    </a:cubicBezTo>
                    <a:moveTo>
                      <a:pt x="0" y="152"/>
                    </a:moveTo>
                    <a:cubicBezTo>
                      <a:pt x="0" y="152"/>
                      <a:pt x="0" y="152"/>
                      <a:pt x="0" y="152"/>
                    </a:cubicBezTo>
                    <a:cubicBezTo>
                      <a:pt x="0" y="152"/>
                      <a:pt x="0" y="152"/>
                      <a:pt x="0" y="152"/>
                    </a:cubicBezTo>
                    <a:moveTo>
                      <a:pt x="0" y="152"/>
                    </a:moveTo>
                    <a:cubicBezTo>
                      <a:pt x="0" y="152"/>
                      <a:pt x="0" y="152"/>
                      <a:pt x="0" y="152"/>
                    </a:cubicBezTo>
                    <a:cubicBezTo>
                      <a:pt x="0" y="152"/>
                      <a:pt x="0" y="152"/>
                      <a:pt x="0" y="152"/>
                    </a:cubicBezTo>
                    <a:moveTo>
                      <a:pt x="0" y="152"/>
                    </a:moveTo>
                    <a:cubicBezTo>
                      <a:pt x="0" y="152"/>
                      <a:pt x="0" y="152"/>
                      <a:pt x="0" y="152"/>
                    </a:cubicBezTo>
                    <a:cubicBezTo>
                      <a:pt x="0" y="152"/>
                      <a:pt x="0" y="152"/>
                      <a:pt x="0" y="152"/>
                    </a:cubicBezTo>
                    <a:moveTo>
                      <a:pt x="0" y="151"/>
                    </a:moveTo>
                    <a:cubicBezTo>
                      <a:pt x="0" y="151"/>
                      <a:pt x="0" y="152"/>
                      <a:pt x="0" y="152"/>
                    </a:cubicBezTo>
                    <a:cubicBezTo>
                      <a:pt x="0" y="152"/>
                      <a:pt x="0" y="151"/>
                      <a:pt x="0" y="151"/>
                    </a:cubicBezTo>
                    <a:moveTo>
                      <a:pt x="0" y="151"/>
                    </a:moveTo>
                    <a:cubicBezTo>
                      <a:pt x="0" y="151"/>
                      <a:pt x="0" y="151"/>
                      <a:pt x="0" y="151"/>
                    </a:cubicBezTo>
                    <a:cubicBezTo>
                      <a:pt x="0" y="151"/>
                      <a:pt x="0" y="151"/>
                      <a:pt x="0" y="151"/>
                    </a:cubicBezTo>
                    <a:moveTo>
                      <a:pt x="0" y="151"/>
                    </a:moveTo>
                    <a:cubicBezTo>
                      <a:pt x="0" y="151"/>
                      <a:pt x="0" y="151"/>
                      <a:pt x="0" y="151"/>
                    </a:cubicBezTo>
                    <a:cubicBezTo>
                      <a:pt x="0" y="151"/>
                      <a:pt x="0" y="151"/>
                      <a:pt x="0" y="151"/>
                    </a:cubicBezTo>
                    <a:moveTo>
                      <a:pt x="0" y="151"/>
                    </a:moveTo>
                    <a:cubicBezTo>
                      <a:pt x="0" y="151"/>
                      <a:pt x="0" y="151"/>
                      <a:pt x="0" y="151"/>
                    </a:cubicBezTo>
                    <a:cubicBezTo>
                      <a:pt x="0" y="151"/>
                      <a:pt x="0" y="151"/>
                      <a:pt x="0" y="151"/>
                    </a:cubicBezTo>
                    <a:moveTo>
                      <a:pt x="0" y="150"/>
                    </a:moveTo>
                    <a:cubicBezTo>
                      <a:pt x="0" y="151"/>
                      <a:pt x="0" y="151"/>
                      <a:pt x="0" y="151"/>
                    </a:cubicBezTo>
                    <a:cubicBezTo>
                      <a:pt x="0" y="151"/>
                      <a:pt x="0" y="151"/>
                      <a:pt x="0" y="150"/>
                    </a:cubicBezTo>
                    <a:moveTo>
                      <a:pt x="0" y="150"/>
                    </a:moveTo>
                    <a:cubicBezTo>
                      <a:pt x="0" y="150"/>
                      <a:pt x="0" y="150"/>
                      <a:pt x="0" y="150"/>
                    </a:cubicBezTo>
                    <a:cubicBezTo>
                      <a:pt x="0" y="150"/>
                      <a:pt x="0" y="150"/>
                      <a:pt x="0" y="150"/>
                    </a:cubicBezTo>
                    <a:moveTo>
                      <a:pt x="0" y="150"/>
                    </a:moveTo>
                    <a:cubicBezTo>
                      <a:pt x="0" y="150"/>
                      <a:pt x="0" y="150"/>
                      <a:pt x="0" y="150"/>
                    </a:cubicBezTo>
                    <a:cubicBezTo>
                      <a:pt x="0" y="150"/>
                      <a:pt x="0" y="150"/>
                      <a:pt x="0" y="150"/>
                    </a:cubicBezTo>
                    <a:moveTo>
                      <a:pt x="0" y="150"/>
                    </a:moveTo>
                    <a:cubicBezTo>
                      <a:pt x="0" y="150"/>
                      <a:pt x="0" y="150"/>
                      <a:pt x="0" y="150"/>
                    </a:cubicBezTo>
                    <a:cubicBezTo>
                      <a:pt x="0" y="150"/>
                      <a:pt x="0" y="150"/>
                      <a:pt x="0" y="150"/>
                    </a:cubicBezTo>
                    <a:moveTo>
                      <a:pt x="0" y="149"/>
                    </a:moveTo>
                    <a:cubicBezTo>
                      <a:pt x="0" y="150"/>
                      <a:pt x="0" y="150"/>
                      <a:pt x="0" y="150"/>
                    </a:cubicBezTo>
                    <a:cubicBezTo>
                      <a:pt x="0" y="150"/>
                      <a:pt x="0" y="150"/>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8"/>
                    </a:moveTo>
                    <a:cubicBezTo>
                      <a:pt x="0" y="148"/>
                      <a:pt x="0" y="148"/>
                      <a:pt x="0" y="149"/>
                    </a:cubicBezTo>
                    <a:cubicBezTo>
                      <a:pt x="0" y="148"/>
                      <a:pt x="0" y="148"/>
                      <a:pt x="0" y="148"/>
                    </a:cubicBezTo>
                    <a:moveTo>
                      <a:pt x="0" y="148"/>
                    </a:moveTo>
                    <a:cubicBezTo>
                      <a:pt x="0" y="148"/>
                      <a:pt x="0" y="148"/>
                      <a:pt x="0" y="148"/>
                    </a:cubicBezTo>
                    <a:cubicBezTo>
                      <a:pt x="0" y="148"/>
                      <a:pt x="0" y="148"/>
                      <a:pt x="0" y="148"/>
                    </a:cubicBezTo>
                    <a:moveTo>
                      <a:pt x="0" y="148"/>
                    </a:moveTo>
                    <a:cubicBezTo>
                      <a:pt x="0" y="148"/>
                      <a:pt x="0" y="148"/>
                      <a:pt x="0" y="148"/>
                    </a:cubicBezTo>
                    <a:cubicBezTo>
                      <a:pt x="0" y="148"/>
                      <a:pt x="0" y="148"/>
                      <a:pt x="0" y="148"/>
                    </a:cubicBezTo>
                    <a:cubicBezTo>
                      <a:pt x="0" y="148"/>
                      <a:pt x="0" y="148"/>
                      <a:pt x="0" y="148"/>
                    </a:cubicBezTo>
                    <a:moveTo>
                      <a:pt x="0" y="148"/>
                    </a:moveTo>
                    <a:cubicBezTo>
                      <a:pt x="0" y="148"/>
                      <a:pt x="0" y="148"/>
                      <a:pt x="0" y="148"/>
                    </a:cubicBezTo>
                    <a:cubicBezTo>
                      <a:pt x="0" y="148"/>
                      <a:pt x="0" y="148"/>
                      <a:pt x="0" y="148"/>
                    </a:cubicBezTo>
                    <a:moveTo>
                      <a:pt x="0" y="147"/>
                    </a:moveTo>
                    <a:cubicBezTo>
                      <a:pt x="0" y="147"/>
                      <a:pt x="0" y="147"/>
                      <a:pt x="0" y="148"/>
                    </a:cubicBezTo>
                    <a:cubicBezTo>
                      <a:pt x="0" y="147"/>
                      <a:pt x="0" y="147"/>
                      <a:pt x="0" y="147"/>
                    </a:cubicBezTo>
                    <a:moveTo>
                      <a:pt x="0" y="147"/>
                    </a:moveTo>
                    <a:cubicBezTo>
                      <a:pt x="0" y="147"/>
                      <a:pt x="0" y="147"/>
                      <a:pt x="0" y="147"/>
                    </a:cubicBezTo>
                    <a:cubicBezTo>
                      <a:pt x="0" y="147"/>
                      <a:pt x="0" y="147"/>
                      <a:pt x="0" y="147"/>
                    </a:cubicBezTo>
                    <a:moveTo>
                      <a:pt x="0" y="147"/>
                    </a:moveTo>
                    <a:cubicBezTo>
                      <a:pt x="0" y="147"/>
                      <a:pt x="0" y="147"/>
                      <a:pt x="0" y="147"/>
                    </a:cubicBezTo>
                    <a:cubicBezTo>
                      <a:pt x="0" y="147"/>
                      <a:pt x="0" y="147"/>
                      <a:pt x="0" y="147"/>
                    </a:cubicBezTo>
                    <a:moveTo>
                      <a:pt x="0" y="147"/>
                    </a:moveTo>
                    <a:cubicBezTo>
                      <a:pt x="0" y="147"/>
                      <a:pt x="0" y="147"/>
                      <a:pt x="0" y="147"/>
                    </a:cubicBezTo>
                    <a:cubicBezTo>
                      <a:pt x="0" y="147"/>
                      <a:pt x="0" y="147"/>
                      <a:pt x="0" y="147"/>
                    </a:cubicBezTo>
                    <a:moveTo>
                      <a:pt x="0" y="146"/>
                    </a:moveTo>
                    <a:cubicBezTo>
                      <a:pt x="0" y="146"/>
                      <a:pt x="0" y="147"/>
                      <a:pt x="0" y="147"/>
                    </a:cubicBezTo>
                    <a:cubicBezTo>
                      <a:pt x="0" y="147"/>
                      <a:pt x="0" y="146"/>
                      <a:pt x="0" y="146"/>
                    </a:cubicBezTo>
                    <a:moveTo>
                      <a:pt x="0" y="146"/>
                    </a:moveTo>
                    <a:cubicBezTo>
                      <a:pt x="0" y="146"/>
                      <a:pt x="0" y="146"/>
                      <a:pt x="0" y="146"/>
                    </a:cubicBezTo>
                    <a:cubicBezTo>
                      <a:pt x="0" y="146"/>
                      <a:pt x="0" y="146"/>
                      <a:pt x="0" y="146"/>
                    </a:cubicBezTo>
                    <a:moveTo>
                      <a:pt x="0" y="146"/>
                    </a:moveTo>
                    <a:cubicBezTo>
                      <a:pt x="0" y="146"/>
                      <a:pt x="0" y="146"/>
                      <a:pt x="0" y="146"/>
                    </a:cubicBezTo>
                    <a:cubicBezTo>
                      <a:pt x="0" y="146"/>
                      <a:pt x="0" y="146"/>
                      <a:pt x="0" y="146"/>
                    </a:cubicBezTo>
                    <a:moveTo>
                      <a:pt x="0" y="146"/>
                    </a:moveTo>
                    <a:cubicBezTo>
                      <a:pt x="0" y="146"/>
                      <a:pt x="0" y="146"/>
                      <a:pt x="0" y="146"/>
                    </a:cubicBezTo>
                    <a:cubicBezTo>
                      <a:pt x="0" y="146"/>
                      <a:pt x="0" y="146"/>
                      <a:pt x="0" y="146"/>
                    </a:cubicBezTo>
                    <a:moveTo>
                      <a:pt x="0" y="145"/>
                    </a:moveTo>
                    <a:cubicBezTo>
                      <a:pt x="0" y="146"/>
                      <a:pt x="0" y="146"/>
                      <a:pt x="0" y="146"/>
                    </a:cubicBezTo>
                    <a:cubicBezTo>
                      <a:pt x="0" y="146"/>
                      <a:pt x="0" y="146"/>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4"/>
                    </a:moveTo>
                    <a:cubicBezTo>
                      <a:pt x="0" y="144"/>
                      <a:pt x="0" y="144"/>
                      <a:pt x="0" y="144"/>
                    </a:cubicBezTo>
                    <a:cubicBezTo>
                      <a:pt x="0" y="144"/>
                      <a:pt x="0" y="144"/>
                      <a:pt x="0" y="144"/>
                    </a:cubicBezTo>
                    <a:moveTo>
                      <a:pt x="0" y="144"/>
                    </a:moveTo>
                    <a:cubicBezTo>
                      <a:pt x="0" y="144"/>
                      <a:pt x="0" y="144"/>
                      <a:pt x="0" y="144"/>
                    </a:cubicBezTo>
                    <a:cubicBezTo>
                      <a:pt x="0" y="144"/>
                      <a:pt x="0" y="144"/>
                      <a:pt x="0" y="144"/>
                    </a:cubicBezTo>
                    <a:moveTo>
                      <a:pt x="0" y="143"/>
                    </a:moveTo>
                    <a:cubicBezTo>
                      <a:pt x="0" y="143"/>
                      <a:pt x="0" y="143"/>
                      <a:pt x="0" y="143"/>
                    </a:cubicBezTo>
                    <a:cubicBezTo>
                      <a:pt x="0" y="143"/>
                      <a:pt x="0" y="143"/>
                      <a:pt x="0" y="143"/>
                    </a:cubicBezTo>
                    <a:moveTo>
                      <a:pt x="0" y="143"/>
                    </a:moveTo>
                    <a:cubicBezTo>
                      <a:pt x="0" y="143"/>
                      <a:pt x="0" y="143"/>
                      <a:pt x="0" y="143"/>
                    </a:cubicBezTo>
                    <a:cubicBezTo>
                      <a:pt x="0" y="143"/>
                      <a:pt x="0" y="143"/>
                      <a:pt x="0" y="143"/>
                    </a:cubicBezTo>
                    <a:moveTo>
                      <a:pt x="156" y="0"/>
                    </a:moveTo>
                    <a:cubicBezTo>
                      <a:pt x="156" y="0"/>
                      <a:pt x="156" y="0"/>
                      <a:pt x="156" y="0"/>
                    </a:cubicBezTo>
                    <a:cubicBezTo>
                      <a:pt x="156" y="0"/>
                      <a:pt x="156" y="0"/>
                      <a:pt x="156"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2" y="0"/>
                    </a:moveTo>
                    <a:cubicBezTo>
                      <a:pt x="152" y="0"/>
                      <a:pt x="153" y="0"/>
                      <a:pt x="153" y="0"/>
                    </a:cubicBezTo>
                    <a:cubicBezTo>
                      <a:pt x="153" y="0"/>
                      <a:pt x="152" y="0"/>
                      <a:pt x="152" y="0"/>
                    </a:cubicBezTo>
                    <a:moveTo>
                      <a:pt x="143" y="0"/>
                    </a:moveTo>
                    <a:cubicBezTo>
                      <a:pt x="143" y="0"/>
                      <a:pt x="142" y="0"/>
                      <a:pt x="142" y="0"/>
                    </a:cubicBezTo>
                    <a:cubicBezTo>
                      <a:pt x="143" y="0"/>
                      <a:pt x="143" y="0"/>
                      <a:pt x="143" y="0"/>
                    </a:cubicBezTo>
                    <a:moveTo>
                      <a:pt x="152" y="0"/>
                    </a:moveTo>
                    <a:cubicBezTo>
                      <a:pt x="152" y="0"/>
                      <a:pt x="152" y="0"/>
                      <a:pt x="152" y="0"/>
                    </a:cubicBezTo>
                    <a:cubicBezTo>
                      <a:pt x="152" y="0"/>
                      <a:pt x="152" y="0"/>
                      <a:pt x="152" y="0"/>
                    </a:cubicBezTo>
                    <a:moveTo>
                      <a:pt x="143" y="0"/>
                    </a:moveTo>
                    <a:cubicBezTo>
                      <a:pt x="143" y="0"/>
                      <a:pt x="143" y="0"/>
                      <a:pt x="143" y="0"/>
                    </a:cubicBezTo>
                    <a:cubicBezTo>
                      <a:pt x="143" y="0"/>
                      <a:pt x="143" y="0"/>
                      <a:pt x="143" y="0"/>
                    </a:cubicBezTo>
                    <a:moveTo>
                      <a:pt x="152" y="0"/>
                    </a:moveTo>
                    <a:cubicBezTo>
                      <a:pt x="152" y="0"/>
                      <a:pt x="152" y="0"/>
                      <a:pt x="152" y="0"/>
                    </a:cubicBezTo>
                    <a:cubicBezTo>
                      <a:pt x="152" y="0"/>
                      <a:pt x="152" y="0"/>
                      <a:pt x="152" y="0"/>
                    </a:cubicBezTo>
                    <a:moveTo>
                      <a:pt x="152" y="0"/>
                    </a:moveTo>
                    <a:cubicBezTo>
                      <a:pt x="152" y="0"/>
                      <a:pt x="152" y="0"/>
                      <a:pt x="152" y="0"/>
                    </a:cubicBezTo>
                    <a:cubicBezTo>
                      <a:pt x="152" y="0"/>
                      <a:pt x="152" y="0"/>
                      <a:pt x="152" y="0"/>
                    </a:cubicBezTo>
                    <a:moveTo>
                      <a:pt x="143" y="0"/>
                    </a:moveTo>
                    <a:cubicBezTo>
                      <a:pt x="143" y="0"/>
                      <a:pt x="143" y="0"/>
                      <a:pt x="143" y="0"/>
                    </a:cubicBezTo>
                    <a:cubicBezTo>
                      <a:pt x="143" y="0"/>
                      <a:pt x="143" y="0"/>
                      <a:pt x="143" y="0"/>
                    </a:cubicBezTo>
                    <a:moveTo>
                      <a:pt x="151" y="0"/>
                    </a:moveTo>
                    <a:cubicBezTo>
                      <a:pt x="152" y="0"/>
                      <a:pt x="152" y="0"/>
                      <a:pt x="152" y="0"/>
                    </a:cubicBezTo>
                    <a:cubicBezTo>
                      <a:pt x="152" y="0"/>
                      <a:pt x="152" y="0"/>
                      <a:pt x="151" y="0"/>
                    </a:cubicBezTo>
                    <a:moveTo>
                      <a:pt x="143" y="0"/>
                    </a:moveTo>
                    <a:cubicBezTo>
                      <a:pt x="143" y="0"/>
                      <a:pt x="143" y="0"/>
                      <a:pt x="143" y="0"/>
                    </a:cubicBezTo>
                    <a:cubicBezTo>
                      <a:pt x="143" y="0"/>
                      <a:pt x="143" y="0"/>
                      <a:pt x="143" y="0"/>
                    </a:cubicBezTo>
                    <a:moveTo>
                      <a:pt x="151" y="0"/>
                    </a:moveTo>
                    <a:cubicBezTo>
                      <a:pt x="151" y="0"/>
                      <a:pt x="151" y="0"/>
                      <a:pt x="151" y="0"/>
                    </a:cubicBezTo>
                    <a:cubicBezTo>
                      <a:pt x="151" y="0"/>
                      <a:pt x="151" y="0"/>
                      <a:pt x="151" y="0"/>
                    </a:cubicBezTo>
                    <a:moveTo>
                      <a:pt x="151" y="0"/>
                    </a:moveTo>
                    <a:cubicBezTo>
                      <a:pt x="151" y="0"/>
                      <a:pt x="151" y="0"/>
                      <a:pt x="151" y="0"/>
                    </a:cubicBezTo>
                    <a:cubicBezTo>
                      <a:pt x="151" y="0"/>
                      <a:pt x="151" y="0"/>
                      <a:pt x="151" y="0"/>
                    </a:cubicBezTo>
                    <a:moveTo>
                      <a:pt x="144" y="0"/>
                    </a:moveTo>
                    <a:cubicBezTo>
                      <a:pt x="144" y="0"/>
                      <a:pt x="144" y="0"/>
                      <a:pt x="144" y="0"/>
                    </a:cubicBezTo>
                    <a:cubicBezTo>
                      <a:pt x="144" y="0"/>
                      <a:pt x="144" y="0"/>
                      <a:pt x="144" y="0"/>
                    </a:cubicBezTo>
                    <a:moveTo>
                      <a:pt x="151" y="0"/>
                    </a:moveTo>
                    <a:cubicBezTo>
                      <a:pt x="151" y="0"/>
                      <a:pt x="151" y="0"/>
                      <a:pt x="151" y="0"/>
                    </a:cubicBezTo>
                    <a:cubicBezTo>
                      <a:pt x="151" y="0"/>
                      <a:pt x="151" y="0"/>
                      <a:pt x="151" y="0"/>
                    </a:cubicBezTo>
                    <a:moveTo>
                      <a:pt x="144" y="0"/>
                    </a:moveTo>
                    <a:cubicBezTo>
                      <a:pt x="144" y="0"/>
                      <a:pt x="144" y="0"/>
                      <a:pt x="144" y="0"/>
                    </a:cubicBezTo>
                    <a:cubicBezTo>
                      <a:pt x="144" y="0"/>
                      <a:pt x="144" y="0"/>
                      <a:pt x="144" y="0"/>
                    </a:cubicBezTo>
                    <a:moveTo>
                      <a:pt x="150" y="0"/>
                    </a:moveTo>
                    <a:cubicBezTo>
                      <a:pt x="151" y="0"/>
                      <a:pt x="151" y="0"/>
                      <a:pt x="151" y="0"/>
                    </a:cubicBezTo>
                    <a:cubicBezTo>
                      <a:pt x="151" y="0"/>
                      <a:pt x="151" y="0"/>
                      <a:pt x="150" y="0"/>
                    </a:cubicBezTo>
                    <a:moveTo>
                      <a:pt x="150" y="0"/>
                    </a:moveTo>
                    <a:cubicBezTo>
                      <a:pt x="150" y="0"/>
                      <a:pt x="150" y="0"/>
                      <a:pt x="150" y="0"/>
                    </a:cubicBezTo>
                    <a:cubicBezTo>
                      <a:pt x="150" y="0"/>
                      <a:pt x="150" y="0"/>
                      <a:pt x="150" y="0"/>
                    </a:cubicBezTo>
                    <a:moveTo>
                      <a:pt x="144" y="0"/>
                    </a:moveTo>
                    <a:cubicBezTo>
                      <a:pt x="144" y="0"/>
                      <a:pt x="144" y="0"/>
                      <a:pt x="144" y="0"/>
                    </a:cubicBezTo>
                    <a:cubicBezTo>
                      <a:pt x="144" y="0"/>
                      <a:pt x="144" y="0"/>
                      <a:pt x="144" y="0"/>
                    </a:cubicBezTo>
                    <a:moveTo>
                      <a:pt x="145" y="0"/>
                    </a:moveTo>
                    <a:cubicBezTo>
                      <a:pt x="145" y="0"/>
                      <a:pt x="145" y="0"/>
                      <a:pt x="145" y="0"/>
                    </a:cubicBezTo>
                    <a:cubicBezTo>
                      <a:pt x="145" y="0"/>
                      <a:pt x="145" y="0"/>
                      <a:pt x="145" y="0"/>
                    </a:cubicBezTo>
                    <a:moveTo>
                      <a:pt x="150" y="0"/>
                    </a:moveTo>
                    <a:cubicBezTo>
                      <a:pt x="150" y="0"/>
                      <a:pt x="150" y="0"/>
                      <a:pt x="150" y="0"/>
                    </a:cubicBezTo>
                    <a:cubicBezTo>
                      <a:pt x="150" y="0"/>
                      <a:pt x="150" y="0"/>
                      <a:pt x="150" y="0"/>
                    </a:cubicBezTo>
                    <a:moveTo>
                      <a:pt x="145" y="0"/>
                    </a:moveTo>
                    <a:cubicBezTo>
                      <a:pt x="145" y="0"/>
                      <a:pt x="145" y="0"/>
                      <a:pt x="145" y="0"/>
                    </a:cubicBezTo>
                    <a:cubicBezTo>
                      <a:pt x="145" y="0"/>
                      <a:pt x="145" y="0"/>
                      <a:pt x="145" y="0"/>
                    </a:cubicBezTo>
                    <a:moveTo>
                      <a:pt x="150" y="0"/>
                    </a:moveTo>
                    <a:cubicBezTo>
                      <a:pt x="150" y="0"/>
                      <a:pt x="150" y="0"/>
                      <a:pt x="150" y="0"/>
                    </a:cubicBezTo>
                    <a:cubicBezTo>
                      <a:pt x="150" y="0"/>
                      <a:pt x="150" y="0"/>
                      <a:pt x="150" y="0"/>
                    </a:cubicBezTo>
                    <a:moveTo>
                      <a:pt x="150" y="0"/>
                    </a:moveTo>
                    <a:cubicBezTo>
                      <a:pt x="150" y="0"/>
                      <a:pt x="150" y="0"/>
                      <a:pt x="150" y="0"/>
                    </a:cubicBezTo>
                    <a:cubicBezTo>
                      <a:pt x="150" y="0"/>
                      <a:pt x="150" y="0"/>
                      <a:pt x="150" y="0"/>
                    </a:cubicBezTo>
                    <a:moveTo>
                      <a:pt x="145" y="0"/>
                    </a:moveTo>
                    <a:cubicBezTo>
                      <a:pt x="145" y="0"/>
                      <a:pt x="145" y="0"/>
                      <a:pt x="145" y="0"/>
                    </a:cubicBezTo>
                    <a:cubicBezTo>
                      <a:pt x="145" y="0"/>
                      <a:pt x="145" y="0"/>
                      <a:pt x="145" y="0"/>
                    </a:cubicBezTo>
                    <a:moveTo>
                      <a:pt x="145" y="0"/>
                    </a:moveTo>
                    <a:cubicBezTo>
                      <a:pt x="145" y="0"/>
                      <a:pt x="145" y="0"/>
                      <a:pt x="145" y="0"/>
                    </a:cubicBezTo>
                    <a:cubicBezTo>
                      <a:pt x="145" y="0"/>
                      <a:pt x="145" y="0"/>
                      <a:pt x="145" y="0"/>
                    </a:cubicBezTo>
                    <a:moveTo>
                      <a:pt x="149" y="0"/>
                    </a:moveTo>
                    <a:cubicBezTo>
                      <a:pt x="149" y="0"/>
                      <a:pt x="149" y="0"/>
                      <a:pt x="149" y="0"/>
                    </a:cubicBezTo>
                    <a:cubicBezTo>
                      <a:pt x="149" y="0"/>
                      <a:pt x="149" y="0"/>
                      <a:pt x="149" y="0"/>
                    </a:cubicBezTo>
                    <a:moveTo>
                      <a:pt x="146" y="0"/>
                    </a:moveTo>
                    <a:cubicBezTo>
                      <a:pt x="146" y="0"/>
                      <a:pt x="146" y="0"/>
                      <a:pt x="145" y="0"/>
                    </a:cubicBezTo>
                    <a:cubicBezTo>
                      <a:pt x="146" y="0"/>
                      <a:pt x="146" y="0"/>
                      <a:pt x="146" y="0"/>
                    </a:cubicBezTo>
                    <a:moveTo>
                      <a:pt x="149" y="0"/>
                    </a:moveTo>
                    <a:cubicBezTo>
                      <a:pt x="149" y="0"/>
                      <a:pt x="149" y="0"/>
                      <a:pt x="149" y="0"/>
                    </a:cubicBezTo>
                    <a:cubicBezTo>
                      <a:pt x="149" y="0"/>
                      <a:pt x="149" y="0"/>
                      <a:pt x="149" y="0"/>
                    </a:cubicBezTo>
                    <a:moveTo>
                      <a:pt x="149" y="0"/>
                    </a:moveTo>
                    <a:cubicBezTo>
                      <a:pt x="149" y="0"/>
                      <a:pt x="149" y="0"/>
                      <a:pt x="149" y="0"/>
                    </a:cubicBezTo>
                    <a:cubicBezTo>
                      <a:pt x="149" y="0"/>
                      <a:pt x="149" y="0"/>
                      <a:pt x="149" y="0"/>
                    </a:cubicBezTo>
                    <a:moveTo>
                      <a:pt x="146" y="0"/>
                    </a:moveTo>
                    <a:cubicBezTo>
                      <a:pt x="146" y="0"/>
                      <a:pt x="146" y="0"/>
                      <a:pt x="146" y="0"/>
                    </a:cubicBezTo>
                    <a:cubicBezTo>
                      <a:pt x="146" y="0"/>
                      <a:pt x="146" y="0"/>
                      <a:pt x="146" y="0"/>
                    </a:cubicBezTo>
                    <a:moveTo>
                      <a:pt x="146" y="0"/>
                    </a:moveTo>
                    <a:cubicBezTo>
                      <a:pt x="146" y="0"/>
                      <a:pt x="146" y="0"/>
                      <a:pt x="146" y="0"/>
                    </a:cubicBezTo>
                    <a:cubicBezTo>
                      <a:pt x="146" y="0"/>
                      <a:pt x="146" y="0"/>
                      <a:pt x="146" y="0"/>
                    </a:cubicBezTo>
                    <a:moveTo>
                      <a:pt x="149" y="0"/>
                    </a:moveTo>
                    <a:cubicBezTo>
                      <a:pt x="149" y="0"/>
                      <a:pt x="149" y="0"/>
                      <a:pt x="149" y="0"/>
                    </a:cubicBezTo>
                    <a:cubicBezTo>
                      <a:pt x="149" y="0"/>
                      <a:pt x="149" y="0"/>
                      <a:pt x="149" y="0"/>
                    </a:cubicBezTo>
                    <a:moveTo>
                      <a:pt x="146" y="0"/>
                    </a:moveTo>
                    <a:cubicBezTo>
                      <a:pt x="146" y="0"/>
                      <a:pt x="146" y="0"/>
                      <a:pt x="146" y="0"/>
                    </a:cubicBezTo>
                    <a:cubicBezTo>
                      <a:pt x="146" y="0"/>
                      <a:pt x="146" y="0"/>
                      <a:pt x="146" y="0"/>
                    </a:cubicBezTo>
                    <a:moveTo>
                      <a:pt x="148" y="0"/>
                    </a:moveTo>
                    <a:cubicBezTo>
                      <a:pt x="148" y="0"/>
                      <a:pt x="148" y="0"/>
                      <a:pt x="149" y="0"/>
                    </a:cubicBezTo>
                    <a:cubicBezTo>
                      <a:pt x="148" y="0"/>
                      <a:pt x="148" y="0"/>
                      <a:pt x="148" y="0"/>
                    </a:cubicBezTo>
                    <a:moveTo>
                      <a:pt x="148" y="0"/>
                    </a:moveTo>
                    <a:cubicBezTo>
                      <a:pt x="148" y="0"/>
                      <a:pt x="148" y="0"/>
                      <a:pt x="148" y="0"/>
                    </a:cubicBezTo>
                    <a:cubicBezTo>
                      <a:pt x="148" y="0"/>
                      <a:pt x="148" y="0"/>
                      <a:pt x="148" y="0"/>
                    </a:cubicBezTo>
                    <a:moveTo>
                      <a:pt x="147" y="0"/>
                    </a:moveTo>
                    <a:cubicBezTo>
                      <a:pt x="147" y="0"/>
                      <a:pt x="147" y="0"/>
                      <a:pt x="146" y="0"/>
                    </a:cubicBezTo>
                    <a:cubicBezTo>
                      <a:pt x="147" y="0"/>
                      <a:pt x="147" y="0"/>
                      <a:pt x="147" y="0"/>
                    </a:cubicBezTo>
                    <a:moveTo>
                      <a:pt x="147" y="0"/>
                    </a:moveTo>
                    <a:cubicBezTo>
                      <a:pt x="147" y="0"/>
                      <a:pt x="147" y="0"/>
                      <a:pt x="147" y="0"/>
                    </a:cubicBezTo>
                    <a:cubicBezTo>
                      <a:pt x="147" y="0"/>
                      <a:pt x="147" y="0"/>
                      <a:pt x="147" y="0"/>
                    </a:cubicBezTo>
                    <a:moveTo>
                      <a:pt x="148" y="0"/>
                    </a:moveTo>
                    <a:cubicBezTo>
                      <a:pt x="148" y="0"/>
                      <a:pt x="148" y="0"/>
                      <a:pt x="148" y="0"/>
                    </a:cubicBezTo>
                    <a:cubicBezTo>
                      <a:pt x="148" y="0"/>
                      <a:pt x="148" y="0"/>
                      <a:pt x="148" y="0"/>
                    </a:cubicBezTo>
                    <a:moveTo>
                      <a:pt x="147" y="0"/>
                    </a:moveTo>
                    <a:cubicBezTo>
                      <a:pt x="147" y="0"/>
                      <a:pt x="147" y="0"/>
                      <a:pt x="147" y="0"/>
                    </a:cubicBezTo>
                    <a:cubicBezTo>
                      <a:pt x="147" y="0"/>
                      <a:pt x="147" y="0"/>
                      <a:pt x="147" y="0"/>
                    </a:cubicBezTo>
                    <a:moveTo>
                      <a:pt x="148" y="0"/>
                    </a:moveTo>
                    <a:cubicBezTo>
                      <a:pt x="148" y="0"/>
                      <a:pt x="148" y="0"/>
                      <a:pt x="148" y="0"/>
                    </a:cubicBezTo>
                    <a:cubicBezTo>
                      <a:pt x="148" y="0"/>
                      <a:pt x="148" y="0"/>
                      <a:pt x="148" y="0"/>
                    </a:cubicBezTo>
                    <a:moveTo>
                      <a:pt x="147" y="0"/>
                    </a:moveTo>
                    <a:cubicBezTo>
                      <a:pt x="147" y="0"/>
                      <a:pt x="147" y="0"/>
                      <a:pt x="147" y="0"/>
                    </a:cubicBezTo>
                    <a:cubicBezTo>
                      <a:pt x="147" y="0"/>
                      <a:pt x="147" y="0"/>
                      <a:pt x="147" y="0"/>
                    </a:cubicBezTo>
                    <a:cubicBezTo>
                      <a:pt x="147" y="0"/>
                      <a:pt x="148" y="0"/>
                      <a:pt x="148" y="0"/>
                    </a:cubicBezTo>
                    <a:cubicBezTo>
                      <a:pt x="148" y="0"/>
                      <a:pt x="147" y="0"/>
                      <a:pt x="147"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7" name="Freeform 64">
                <a:extLst>
                  <a:ext uri="{FF2B5EF4-FFF2-40B4-BE49-F238E27FC236}">
                    <a16:creationId xmlns:a16="http://schemas.microsoft.com/office/drawing/2014/main" id="{03E86ED0-AACF-4430-B67E-29C4CA8038AC}"/>
                  </a:ext>
                </a:extLst>
              </p:cNvPr>
              <p:cNvSpPr/>
              <p:nvPr/>
            </p:nvSpPr>
            <p:spPr bwMode="auto">
              <a:xfrm>
                <a:off x="3880500" y="2416292"/>
                <a:ext cx="66583" cy="157279"/>
              </a:xfrm>
              <a:custGeom>
                <a:avLst/>
                <a:gdLst>
                  <a:gd name="T0" fmla="*/ 21 w 21"/>
                  <a:gd name="T1" fmla="*/ 0 h 48"/>
                  <a:gd name="T2" fmla="*/ 21 w 21"/>
                  <a:gd name="T3" fmla="*/ 0 h 48"/>
                  <a:gd name="T4" fmla="*/ 0 w 21"/>
                  <a:gd name="T5" fmla="*/ 48 h 48"/>
                  <a:gd name="T6" fmla="*/ 0 w 21"/>
                  <a:gd name="T7" fmla="*/ 48 h 48"/>
                  <a:gd name="T8" fmla="*/ 21 w 21"/>
                  <a:gd name="T9" fmla="*/ 0 h 48"/>
                </a:gdLst>
                <a:ahLst/>
                <a:cxnLst>
                  <a:cxn ang="0">
                    <a:pos x="T0" y="T1"/>
                  </a:cxn>
                  <a:cxn ang="0">
                    <a:pos x="T2" y="T3"/>
                  </a:cxn>
                  <a:cxn ang="0">
                    <a:pos x="T4" y="T5"/>
                  </a:cxn>
                  <a:cxn ang="0">
                    <a:pos x="T6" y="T7"/>
                  </a:cxn>
                  <a:cxn ang="0">
                    <a:pos x="T8" y="T9"/>
                  </a:cxn>
                </a:cxnLst>
                <a:rect l="0" t="0" r="r" b="b"/>
                <a:pathLst>
                  <a:path w="21" h="48">
                    <a:moveTo>
                      <a:pt x="21" y="0"/>
                    </a:moveTo>
                    <a:cubicBezTo>
                      <a:pt x="21" y="0"/>
                      <a:pt x="21" y="0"/>
                      <a:pt x="21" y="0"/>
                    </a:cubicBezTo>
                    <a:cubicBezTo>
                      <a:pt x="11" y="14"/>
                      <a:pt x="4" y="30"/>
                      <a:pt x="0" y="48"/>
                    </a:cubicBezTo>
                    <a:cubicBezTo>
                      <a:pt x="0" y="48"/>
                      <a:pt x="0" y="48"/>
                      <a:pt x="0" y="48"/>
                    </a:cubicBezTo>
                    <a:cubicBezTo>
                      <a:pt x="4" y="30"/>
                      <a:pt x="11" y="14"/>
                      <a:pt x="21" y="0"/>
                    </a:cubicBezTo>
                  </a:path>
                </a:pathLst>
              </a:custGeom>
              <a:solidFill>
                <a:srgbClr val="A95865"/>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8" name="Freeform 66">
                <a:extLst>
                  <a:ext uri="{FF2B5EF4-FFF2-40B4-BE49-F238E27FC236}">
                    <a16:creationId xmlns:a16="http://schemas.microsoft.com/office/drawing/2014/main" id="{0EAC9476-A35A-4643-BE68-F1278C419A2F}"/>
                  </a:ext>
                </a:extLst>
              </p:cNvPr>
              <p:cNvSpPr/>
              <p:nvPr/>
            </p:nvSpPr>
            <p:spPr bwMode="auto">
              <a:xfrm>
                <a:off x="3880500" y="2416292"/>
                <a:ext cx="66583" cy="157279"/>
              </a:xfrm>
              <a:custGeom>
                <a:avLst/>
                <a:gdLst>
                  <a:gd name="T0" fmla="*/ 21 w 21"/>
                  <a:gd name="T1" fmla="*/ 0 h 48"/>
                  <a:gd name="T2" fmla="*/ 21 w 21"/>
                  <a:gd name="T3" fmla="*/ 0 h 48"/>
                  <a:gd name="T4" fmla="*/ 0 w 21"/>
                  <a:gd name="T5" fmla="*/ 48 h 48"/>
                  <a:gd name="T6" fmla="*/ 0 w 21"/>
                  <a:gd name="T7" fmla="*/ 48 h 48"/>
                  <a:gd name="T8" fmla="*/ 21 w 21"/>
                  <a:gd name="T9" fmla="*/ 0 h 48"/>
                </a:gdLst>
                <a:ahLst/>
                <a:cxnLst>
                  <a:cxn ang="0">
                    <a:pos x="T0" y="T1"/>
                  </a:cxn>
                  <a:cxn ang="0">
                    <a:pos x="T2" y="T3"/>
                  </a:cxn>
                  <a:cxn ang="0">
                    <a:pos x="T4" y="T5"/>
                  </a:cxn>
                  <a:cxn ang="0">
                    <a:pos x="T6" y="T7"/>
                  </a:cxn>
                  <a:cxn ang="0">
                    <a:pos x="T8" y="T9"/>
                  </a:cxn>
                </a:cxnLst>
                <a:rect l="0" t="0" r="r" b="b"/>
                <a:pathLst>
                  <a:path w="21" h="48">
                    <a:moveTo>
                      <a:pt x="21" y="0"/>
                    </a:moveTo>
                    <a:cubicBezTo>
                      <a:pt x="21" y="0"/>
                      <a:pt x="21" y="0"/>
                      <a:pt x="21" y="0"/>
                    </a:cubicBezTo>
                    <a:cubicBezTo>
                      <a:pt x="11" y="14"/>
                      <a:pt x="4" y="30"/>
                      <a:pt x="0" y="48"/>
                    </a:cubicBezTo>
                    <a:cubicBezTo>
                      <a:pt x="0" y="48"/>
                      <a:pt x="0" y="48"/>
                      <a:pt x="0" y="48"/>
                    </a:cubicBezTo>
                    <a:cubicBezTo>
                      <a:pt x="4" y="30"/>
                      <a:pt x="12" y="14"/>
                      <a:pt x="21" y="0"/>
                    </a:cubicBezTo>
                  </a:path>
                </a:pathLst>
              </a:custGeom>
              <a:solidFill>
                <a:srgbClr val="894D5A"/>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9" name="Freeform 68">
                <a:extLst>
                  <a:ext uri="{FF2B5EF4-FFF2-40B4-BE49-F238E27FC236}">
                    <a16:creationId xmlns:a16="http://schemas.microsoft.com/office/drawing/2014/main" id="{229DD043-DF93-4B82-98F7-3965406D59E7}"/>
                  </a:ext>
                </a:extLst>
              </p:cNvPr>
              <p:cNvSpPr>
                <a:spLocks noEditPoints="1"/>
              </p:cNvSpPr>
              <p:nvPr/>
            </p:nvSpPr>
            <p:spPr bwMode="auto">
              <a:xfrm>
                <a:off x="4944788" y="2906316"/>
                <a:ext cx="80109" cy="9630"/>
              </a:xfrm>
              <a:custGeom>
                <a:avLst/>
                <a:gdLst>
                  <a:gd name="T0" fmla="*/ 0 w 25"/>
                  <a:gd name="T1" fmla="*/ 3 h 3"/>
                  <a:gd name="T2" fmla="*/ 0 w 25"/>
                  <a:gd name="T3" fmla="*/ 3 h 3"/>
                  <a:gd name="T4" fmla="*/ 0 w 25"/>
                  <a:gd name="T5" fmla="*/ 3 h 3"/>
                  <a:gd name="T6" fmla="*/ 0 w 25"/>
                  <a:gd name="T7" fmla="*/ 3 h 3"/>
                  <a:gd name="T8" fmla="*/ 0 w 25"/>
                  <a:gd name="T9" fmla="*/ 3 h 3"/>
                  <a:gd name="T10" fmla="*/ 0 w 25"/>
                  <a:gd name="T11" fmla="*/ 3 h 3"/>
                  <a:gd name="T12" fmla="*/ 1 w 25"/>
                  <a:gd name="T13" fmla="*/ 3 h 3"/>
                  <a:gd name="T14" fmla="*/ 0 w 25"/>
                  <a:gd name="T15" fmla="*/ 3 h 3"/>
                  <a:gd name="T16" fmla="*/ 1 w 25"/>
                  <a:gd name="T17" fmla="*/ 3 h 3"/>
                  <a:gd name="T18" fmla="*/ 25 w 25"/>
                  <a:gd name="T19" fmla="*/ 0 h 3"/>
                  <a:gd name="T20" fmla="*/ 1 w 25"/>
                  <a:gd name="T21" fmla="*/ 3 h 3"/>
                  <a:gd name="T22" fmla="*/ 25 w 25"/>
                  <a:gd name="T23" fmla="*/ 0 h 3"/>
                  <a:gd name="T24" fmla="*/ 25 w 25"/>
                  <a:gd name="T2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3">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1" y="3"/>
                    </a:moveTo>
                    <a:cubicBezTo>
                      <a:pt x="1" y="3"/>
                      <a:pt x="0" y="3"/>
                      <a:pt x="0" y="3"/>
                    </a:cubicBezTo>
                    <a:cubicBezTo>
                      <a:pt x="0" y="3"/>
                      <a:pt x="1" y="3"/>
                      <a:pt x="1" y="3"/>
                    </a:cubicBezTo>
                    <a:moveTo>
                      <a:pt x="25" y="0"/>
                    </a:moveTo>
                    <a:cubicBezTo>
                      <a:pt x="17" y="0"/>
                      <a:pt x="9" y="1"/>
                      <a:pt x="1" y="3"/>
                    </a:cubicBezTo>
                    <a:cubicBezTo>
                      <a:pt x="9" y="1"/>
                      <a:pt x="17" y="0"/>
                      <a:pt x="25" y="0"/>
                    </a:cubicBezTo>
                    <a:cubicBezTo>
                      <a:pt x="25" y="0"/>
                      <a:pt x="25" y="0"/>
                      <a:pt x="25" y="0"/>
                    </a:cubicBezTo>
                  </a:path>
                </a:pathLst>
              </a:cu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0" name="Freeform 71">
                <a:extLst>
                  <a:ext uri="{FF2B5EF4-FFF2-40B4-BE49-F238E27FC236}">
                    <a16:creationId xmlns:a16="http://schemas.microsoft.com/office/drawing/2014/main" id="{3484A24F-B175-4377-A2F0-8A8A2B619B04}"/>
                  </a:ext>
                </a:extLst>
              </p:cNvPr>
              <p:cNvSpPr/>
              <p:nvPr/>
            </p:nvSpPr>
            <p:spPr bwMode="auto">
              <a:xfrm>
                <a:off x="4565058" y="2922365"/>
                <a:ext cx="361005" cy="371263"/>
              </a:xfrm>
              <a:custGeom>
                <a:avLst/>
                <a:gdLst>
                  <a:gd name="T0" fmla="*/ 113 w 113"/>
                  <a:gd name="T1" fmla="*/ 0 h 113"/>
                  <a:gd name="T2" fmla="*/ 113 w 113"/>
                  <a:gd name="T3" fmla="*/ 0 h 113"/>
                  <a:gd name="T4" fmla="*/ 0 w 113"/>
                  <a:gd name="T5" fmla="*/ 113 h 113"/>
                  <a:gd name="T6" fmla="*/ 0 w 113"/>
                  <a:gd name="T7" fmla="*/ 113 h 113"/>
                  <a:gd name="T8" fmla="*/ 25 w 113"/>
                  <a:gd name="T9" fmla="*/ 101 h 113"/>
                  <a:gd name="T10" fmla="*/ 102 w 113"/>
                  <a:gd name="T11" fmla="*/ 24 h 113"/>
                  <a:gd name="T12" fmla="*/ 113 w 113"/>
                  <a:gd name="T13" fmla="*/ 0 h 113"/>
                </a:gdLst>
                <a:ahLst/>
                <a:cxnLst>
                  <a:cxn ang="0">
                    <a:pos x="T0" y="T1"/>
                  </a:cxn>
                  <a:cxn ang="0">
                    <a:pos x="T2" y="T3"/>
                  </a:cxn>
                  <a:cxn ang="0">
                    <a:pos x="T4" y="T5"/>
                  </a:cxn>
                  <a:cxn ang="0">
                    <a:pos x="T6" y="T7"/>
                  </a:cxn>
                  <a:cxn ang="0">
                    <a:pos x="T8" y="T9"/>
                  </a:cxn>
                  <a:cxn ang="0">
                    <a:pos x="T10" y="T11"/>
                  </a:cxn>
                  <a:cxn ang="0">
                    <a:pos x="T12" y="T13"/>
                  </a:cxn>
                </a:cxnLst>
                <a:rect l="0" t="0" r="r" b="b"/>
                <a:pathLst>
                  <a:path w="113" h="113">
                    <a:moveTo>
                      <a:pt x="113" y="0"/>
                    </a:moveTo>
                    <a:cubicBezTo>
                      <a:pt x="113" y="0"/>
                      <a:pt x="113" y="0"/>
                      <a:pt x="113" y="0"/>
                    </a:cubicBezTo>
                    <a:cubicBezTo>
                      <a:pt x="93" y="52"/>
                      <a:pt x="52" y="93"/>
                      <a:pt x="0" y="113"/>
                    </a:cubicBezTo>
                    <a:cubicBezTo>
                      <a:pt x="0" y="113"/>
                      <a:pt x="0" y="113"/>
                      <a:pt x="0" y="113"/>
                    </a:cubicBezTo>
                    <a:cubicBezTo>
                      <a:pt x="8" y="110"/>
                      <a:pt x="17" y="106"/>
                      <a:pt x="25" y="101"/>
                    </a:cubicBezTo>
                    <a:cubicBezTo>
                      <a:pt x="57" y="84"/>
                      <a:pt x="84" y="57"/>
                      <a:pt x="102" y="24"/>
                    </a:cubicBezTo>
                    <a:cubicBezTo>
                      <a:pt x="106" y="16"/>
                      <a:pt x="110" y="8"/>
                      <a:pt x="113"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1" name="Freeform 72">
                <a:extLst>
                  <a:ext uri="{FF2B5EF4-FFF2-40B4-BE49-F238E27FC236}">
                    <a16:creationId xmlns:a16="http://schemas.microsoft.com/office/drawing/2014/main" id="{2DC91258-7B9F-48CD-B46F-FE0BD6402D65}"/>
                  </a:ext>
                </a:extLst>
              </p:cNvPr>
              <p:cNvSpPr/>
              <p:nvPr/>
            </p:nvSpPr>
            <p:spPr bwMode="auto">
              <a:xfrm>
                <a:off x="4679497" y="3041126"/>
                <a:ext cx="300664" cy="309208"/>
              </a:xfrm>
              <a:custGeom>
                <a:avLst/>
                <a:gdLst>
                  <a:gd name="T0" fmla="*/ 94 w 94"/>
                  <a:gd name="T1" fmla="*/ 0 h 94"/>
                  <a:gd name="T2" fmla="*/ 0 w 94"/>
                  <a:gd name="T3" fmla="*/ 94 h 94"/>
                  <a:gd name="T4" fmla="*/ 0 w 94"/>
                  <a:gd name="T5" fmla="*/ 94 h 94"/>
                  <a:gd name="T6" fmla="*/ 94 w 94"/>
                  <a:gd name="T7" fmla="*/ 0 h 94"/>
                  <a:gd name="T8" fmla="*/ 94 w 94"/>
                  <a:gd name="T9" fmla="*/ 0 h 94"/>
                </a:gdLst>
                <a:ahLst/>
                <a:cxnLst>
                  <a:cxn ang="0">
                    <a:pos x="T0" y="T1"/>
                  </a:cxn>
                  <a:cxn ang="0">
                    <a:pos x="T2" y="T3"/>
                  </a:cxn>
                  <a:cxn ang="0">
                    <a:pos x="T4" y="T5"/>
                  </a:cxn>
                  <a:cxn ang="0">
                    <a:pos x="T6" y="T7"/>
                  </a:cxn>
                  <a:cxn ang="0">
                    <a:pos x="T8" y="T9"/>
                  </a:cxn>
                </a:cxnLst>
                <a:rect l="0" t="0" r="r" b="b"/>
                <a:pathLst>
                  <a:path w="94" h="94">
                    <a:moveTo>
                      <a:pt x="94" y="0"/>
                    </a:moveTo>
                    <a:cubicBezTo>
                      <a:pt x="47" y="9"/>
                      <a:pt x="10" y="46"/>
                      <a:pt x="0" y="94"/>
                    </a:cubicBezTo>
                    <a:cubicBezTo>
                      <a:pt x="0" y="94"/>
                      <a:pt x="0" y="94"/>
                      <a:pt x="0" y="94"/>
                    </a:cubicBezTo>
                    <a:cubicBezTo>
                      <a:pt x="10" y="46"/>
                      <a:pt x="47" y="9"/>
                      <a:pt x="94" y="0"/>
                    </a:cubicBezTo>
                    <a:cubicBezTo>
                      <a:pt x="94" y="0"/>
                      <a:pt x="94" y="0"/>
                      <a:pt x="94" y="0"/>
                    </a:cubicBezTo>
                  </a:path>
                </a:pathLst>
              </a:custGeom>
              <a:solidFill>
                <a:srgbClr val="2D3838"/>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2" name="Freeform 88">
                <a:extLst>
                  <a:ext uri="{FF2B5EF4-FFF2-40B4-BE49-F238E27FC236}">
                    <a16:creationId xmlns:a16="http://schemas.microsoft.com/office/drawing/2014/main" id="{C1B23839-96C2-477D-B878-AA8D7E6F32AF}"/>
                  </a:ext>
                </a:extLst>
              </p:cNvPr>
              <p:cNvSpPr>
                <a:spLocks noEditPoints="1"/>
              </p:cNvSpPr>
              <p:nvPr/>
            </p:nvSpPr>
            <p:spPr bwMode="auto">
              <a:xfrm>
                <a:off x="4037594" y="2524353"/>
                <a:ext cx="600288" cy="312418"/>
              </a:xfrm>
              <a:custGeom>
                <a:avLst/>
                <a:gdLst>
                  <a:gd name="T0" fmla="*/ 26 w 188"/>
                  <a:gd name="T1" fmla="*/ 37 h 95"/>
                  <a:gd name="T2" fmla="*/ 17 w 188"/>
                  <a:gd name="T3" fmla="*/ 46 h 95"/>
                  <a:gd name="T4" fmla="*/ 20 w 188"/>
                  <a:gd name="T5" fmla="*/ 53 h 95"/>
                  <a:gd name="T6" fmla="*/ 4 w 188"/>
                  <a:gd name="T7" fmla="*/ 78 h 95"/>
                  <a:gd name="T8" fmla="*/ 6 w 188"/>
                  <a:gd name="T9" fmla="*/ 78 h 95"/>
                  <a:gd name="T10" fmla="*/ 16 w 188"/>
                  <a:gd name="T11" fmla="*/ 69 h 95"/>
                  <a:gd name="T12" fmla="*/ 11 w 188"/>
                  <a:gd name="T13" fmla="*/ 95 h 95"/>
                  <a:gd name="T14" fmla="*/ 19 w 188"/>
                  <a:gd name="T15" fmla="*/ 95 h 95"/>
                  <a:gd name="T16" fmla="*/ 26 w 188"/>
                  <a:gd name="T17" fmla="*/ 84 h 95"/>
                  <a:gd name="T18" fmla="*/ 32 w 188"/>
                  <a:gd name="T19" fmla="*/ 95 h 95"/>
                  <a:gd name="T20" fmla="*/ 40 w 188"/>
                  <a:gd name="T21" fmla="*/ 95 h 95"/>
                  <a:gd name="T22" fmla="*/ 35 w 188"/>
                  <a:gd name="T23" fmla="*/ 69 h 95"/>
                  <a:gd name="T24" fmla="*/ 46 w 188"/>
                  <a:gd name="T25" fmla="*/ 78 h 95"/>
                  <a:gd name="T26" fmla="*/ 47 w 188"/>
                  <a:gd name="T27" fmla="*/ 78 h 95"/>
                  <a:gd name="T28" fmla="*/ 31 w 188"/>
                  <a:gd name="T29" fmla="*/ 53 h 95"/>
                  <a:gd name="T30" fmla="*/ 35 w 188"/>
                  <a:gd name="T31" fmla="*/ 46 h 95"/>
                  <a:gd name="T32" fmla="*/ 26 w 188"/>
                  <a:gd name="T33" fmla="*/ 37 h 95"/>
                  <a:gd name="T34" fmla="*/ 163 w 188"/>
                  <a:gd name="T35" fmla="*/ 37 h 95"/>
                  <a:gd name="T36" fmla="*/ 154 w 188"/>
                  <a:gd name="T37" fmla="*/ 46 h 95"/>
                  <a:gd name="T38" fmla="*/ 157 w 188"/>
                  <a:gd name="T39" fmla="*/ 53 h 95"/>
                  <a:gd name="T40" fmla="*/ 141 w 188"/>
                  <a:gd name="T41" fmla="*/ 78 h 95"/>
                  <a:gd name="T42" fmla="*/ 143 w 188"/>
                  <a:gd name="T43" fmla="*/ 78 h 95"/>
                  <a:gd name="T44" fmla="*/ 153 w 188"/>
                  <a:gd name="T45" fmla="*/ 69 h 95"/>
                  <a:gd name="T46" fmla="*/ 148 w 188"/>
                  <a:gd name="T47" fmla="*/ 95 h 95"/>
                  <a:gd name="T48" fmla="*/ 157 w 188"/>
                  <a:gd name="T49" fmla="*/ 95 h 95"/>
                  <a:gd name="T50" fmla="*/ 163 w 188"/>
                  <a:gd name="T51" fmla="*/ 84 h 95"/>
                  <a:gd name="T52" fmla="*/ 169 w 188"/>
                  <a:gd name="T53" fmla="*/ 95 h 95"/>
                  <a:gd name="T54" fmla="*/ 177 w 188"/>
                  <a:gd name="T55" fmla="*/ 95 h 95"/>
                  <a:gd name="T56" fmla="*/ 173 w 188"/>
                  <a:gd name="T57" fmla="*/ 69 h 95"/>
                  <a:gd name="T58" fmla="*/ 183 w 188"/>
                  <a:gd name="T59" fmla="*/ 78 h 95"/>
                  <a:gd name="T60" fmla="*/ 185 w 188"/>
                  <a:gd name="T61" fmla="*/ 78 h 95"/>
                  <a:gd name="T62" fmla="*/ 169 w 188"/>
                  <a:gd name="T63" fmla="*/ 53 h 95"/>
                  <a:gd name="T64" fmla="*/ 172 w 188"/>
                  <a:gd name="T65" fmla="*/ 46 h 95"/>
                  <a:gd name="T66" fmla="*/ 163 w 188"/>
                  <a:gd name="T67" fmla="*/ 37 h 95"/>
                  <a:gd name="T68" fmla="*/ 96 w 188"/>
                  <a:gd name="T69" fmla="*/ 0 h 95"/>
                  <a:gd name="T70" fmla="*/ 81 w 188"/>
                  <a:gd name="T71" fmla="*/ 14 h 95"/>
                  <a:gd name="T72" fmla="*/ 87 w 188"/>
                  <a:gd name="T73" fmla="*/ 26 h 95"/>
                  <a:gd name="T74" fmla="*/ 60 w 188"/>
                  <a:gd name="T75" fmla="*/ 67 h 95"/>
                  <a:gd name="T76" fmla="*/ 63 w 188"/>
                  <a:gd name="T77" fmla="*/ 68 h 95"/>
                  <a:gd name="T78" fmla="*/ 80 w 188"/>
                  <a:gd name="T79" fmla="*/ 53 h 95"/>
                  <a:gd name="T80" fmla="*/ 72 w 188"/>
                  <a:gd name="T81" fmla="*/ 95 h 95"/>
                  <a:gd name="T82" fmla="*/ 86 w 188"/>
                  <a:gd name="T83" fmla="*/ 95 h 95"/>
                  <a:gd name="T84" fmla="*/ 96 w 188"/>
                  <a:gd name="T85" fmla="*/ 78 h 95"/>
                  <a:gd name="T86" fmla="*/ 106 w 188"/>
                  <a:gd name="T87" fmla="*/ 95 h 95"/>
                  <a:gd name="T88" fmla="*/ 119 w 188"/>
                  <a:gd name="T89" fmla="*/ 95 h 95"/>
                  <a:gd name="T90" fmla="*/ 112 w 188"/>
                  <a:gd name="T91" fmla="*/ 53 h 95"/>
                  <a:gd name="T92" fmla="*/ 128 w 188"/>
                  <a:gd name="T93" fmla="*/ 68 h 95"/>
                  <a:gd name="T94" fmla="*/ 131 w 188"/>
                  <a:gd name="T95" fmla="*/ 67 h 95"/>
                  <a:gd name="T96" fmla="*/ 105 w 188"/>
                  <a:gd name="T97" fmla="*/ 26 h 95"/>
                  <a:gd name="T98" fmla="*/ 111 w 188"/>
                  <a:gd name="T99" fmla="*/ 14 h 95"/>
                  <a:gd name="T100" fmla="*/ 96 w 188"/>
                  <a:gd name="T10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8" h="95">
                    <a:moveTo>
                      <a:pt x="26" y="37"/>
                    </a:moveTo>
                    <a:cubicBezTo>
                      <a:pt x="21" y="37"/>
                      <a:pt x="17" y="41"/>
                      <a:pt x="17" y="46"/>
                    </a:cubicBezTo>
                    <a:cubicBezTo>
                      <a:pt x="17" y="49"/>
                      <a:pt x="18" y="51"/>
                      <a:pt x="20" y="53"/>
                    </a:cubicBezTo>
                    <a:cubicBezTo>
                      <a:pt x="11" y="56"/>
                      <a:pt x="0" y="74"/>
                      <a:pt x="4" y="78"/>
                    </a:cubicBezTo>
                    <a:cubicBezTo>
                      <a:pt x="4" y="78"/>
                      <a:pt x="5" y="78"/>
                      <a:pt x="6" y="78"/>
                    </a:cubicBezTo>
                    <a:cubicBezTo>
                      <a:pt x="9" y="78"/>
                      <a:pt x="13" y="74"/>
                      <a:pt x="16" y="69"/>
                    </a:cubicBezTo>
                    <a:cubicBezTo>
                      <a:pt x="14" y="78"/>
                      <a:pt x="12" y="87"/>
                      <a:pt x="11" y="95"/>
                    </a:cubicBezTo>
                    <a:cubicBezTo>
                      <a:pt x="19" y="95"/>
                      <a:pt x="19" y="95"/>
                      <a:pt x="19" y="95"/>
                    </a:cubicBezTo>
                    <a:cubicBezTo>
                      <a:pt x="20" y="91"/>
                      <a:pt x="22" y="84"/>
                      <a:pt x="26" y="84"/>
                    </a:cubicBezTo>
                    <a:cubicBezTo>
                      <a:pt x="29" y="84"/>
                      <a:pt x="32" y="91"/>
                      <a:pt x="32" y="95"/>
                    </a:cubicBezTo>
                    <a:cubicBezTo>
                      <a:pt x="40" y="95"/>
                      <a:pt x="40" y="95"/>
                      <a:pt x="40" y="95"/>
                    </a:cubicBezTo>
                    <a:cubicBezTo>
                      <a:pt x="39" y="87"/>
                      <a:pt x="38" y="78"/>
                      <a:pt x="35" y="69"/>
                    </a:cubicBezTo>
                    <a:cubicBezTo>
                      <a:pt x="39" y="74"/>
                      <a:pt x="43" y="78"/>
                      <a:pt x="46" y="78"/>
                    </a:cubicBezTo>
                    <a:cubicBezTo>
                      <a:pt x="46" y="78"/>
                      <a:pt x="47" y="78"/>
                      <a:pt x="47" y="78"/>
                    </a:cubicBezTo>
                    <a:cubicBezTo>
                      <a:pt x="51" y="74"/>
                      <a:pt x="41" y="56"/>
                      <a:pt x="31" y="53"/>
                    </a:cubicBezTo>
                    <a:cubicBezTo>
                      <a:pt x="33" y="51"/>
                      <a:pt x="35" y="49"/>
                      <a:pt x="35" y="46"/>
                    </a:cubicBezTo>
                    <a:cubicBezTo>
                      <a:pt x="35" y="41"/>
                      <a:pt x="31" y="37"/>
                      <a:pt x="26" y="37"/>
                    </a:cubicBezTo>
                    <a:moveTo>
                      <a:pt x="163" y="37"/>
                    </a:moveTo>
                    <a:cubicBezTo>
                      <a:pt x="158" y="37"/>
                      <a:pt x="154" y="41"/>
                      <a:pt x="154" y="46"/>
                    </a:cubicBezTo>
                    <a:cubicBezTo>
                      <a:pt x="154" y="49"/>
                      <a:pt x="155" y="51"/>
                      <a:pt x="157" y="53"/>
                    </a:cubicBezTo>
                    <a:cubicBezTo>
                      <a:pt x="148" y="56"/>
                      <a:pt x="138" y="74"/>
                      <a:pt x="141" y="78"/>
                    </a:cubicBezTo>
                    <a:cubicBezTo>
                      <a:pt x="142" y="78"/>
                      <a:pt x="142" y="78"/>
                      <a:pt x="143" y="78"/>
                    </a:cubicBezTo>
                    <a:cubicBezTo>
                      <a:pt x="146" y="78"/>
                      <a:pt x="150" y="74"/>
                      <a:pt x="153" y="69"/>
                    </a:cubicBezTo>
                    <a:cubicBezTo>
                      <a:pt x="151" y="78"/>
                      <a:pt x="149" y="87"/>
                      <a:pt x="148" y="95"/>
                    </a:cubicBezTo>
                    <a:cubicBezTo>
                      <a:pt x="157" y="95"/>
                      <a:pt x="157" y="95"/>
                      <a:pt x="157" y="95"/>
                    </a:cubicBezTo>
                    <a:cubicBezTo>
                      <a:pt x="157" y="91"/>
                      <a:pt x="160" y="84"/>
                      <a:pt x="163" y="84"/>
                    </a:cubicBezTo>
                    <a:cubicBezTo>
                      <a:pt x="166" y="84"/>
                      <a:pt x="169" y="91"/>
                      <a:pt x="169" y="95"/>
                    </a:cubicBezTo>
                    <a:cubicBezTo>
                      <a:pt x="177" y="95"/>
                      <a:pt x="177" y="95"/>
                      <a:pt x="177" y="95"/>
                    </a:cubicBezTo>
                    <a:cubicBezTo>
                      <a:pt x="177" y="87"/>
                      <a:pt x="175" y="78"/>
                      <a:pt x="173" y="69"/>
                    </a:cubicBezTo>
                    <a:cubicBezTo>
                      <a:pt x="176" y="74"/>
                      <a:pt x="180" y="78"/>
                      <a:pt x="183" y="78"/>
                    </a:cubicBezTo>
                    <a:cubicBezTo>
                      <a:pt x="184" y="78"/>
                      <a:pt x="184" y="78"/>
                      <a:pt x="185" y="78"/>
                    </a:cubicBezTo>
                    <a:cubicBezTo>
                      <a:pt x="188" y="74"/>
                      <a:pt x="178" y="56"/>
                      <a:pt x="169" y="53"/>
                    </a:cubicBezTo>
                    <a:cubicBezTo>
                      <a:pt x="171" y="51"/>
                      <a:pt x="172" y="49"/>
                      <a:pt x="172" y="46"/>
                    </a:cubicBezTo>
                    <a:cubicBezTo>
                      <a:pt x="172" y="41"/>
                      <a:pt x="168" y="37"/>
                      <a:pt x="163" y="37"/>
                    </a:cubicBezTo>
                    <a:moveTo>
                      <a:pt x="96" y="0"/>
                    </a:moveTo>
                    <a:cubicBezTo>
                      <a:pt x="88" y="0"/>
                      <a:pt x="81" y="6"/>
                      <a:pt x="81" y="14"/>
                    </a:cubicBezTo>
                    <a:cubicBezTo>
                      <a:pt x="81" y="19"/>
                      <a:pt x="83" y="23"/>
                      <a:pt x="87" y="26"/>
                    </a:cubicBezTo>
                    <a:cubicBezTo>
                      <a:pt x="72" y="31"/>
                      <a:pt x="55" y="61"/>
                      <a:pt x="60" y="67"/>
                    </a:cubicBezTo>
                    <a:cubicBezTo>
                      <a:pt x="61" y="68"/>
                      <a:pt x="62" y="68"/>
                      <a:pt x="63" y="68"/>
                    </a:cubicBezTo>
                    <a:cubicBezTo>
                      <a:pt x="68" y="68"/>
                      <a:pt x="75" y="60"/>
                      <a:pt x="80" y="53"/>
                    </a:cubicBezTo>
                    <a:cubicBezTo>
                      <a:pt x="76" y="67"/>
                      <a:pt x="74" y="82"/>
                      <a:pt x="72" y="95"/>
                    </a:cubicBezTo>
                    <a:cubicBezTo>
                      <a:pt x="86" y="95"/>
                      <a:pt x="86" y="95"/>
                      <a:pt x="86" y="95"/>
                    </a:cubicBezTo>
                    <a:cubicBezTo>
                      <a:pt x="86" y="88"/>
                      <a:pt x="91" y="78"/>
                      <a:pt x="96" y="78"/>
                    </a:cubicBezTo>
                    <a:cubicBezTo>
                      <a:pt x="101" y="78"/>
                      <a:pt x="106" y="88"/>
                      <a:pt x="106" y="95"/>
                    </a:cubicBezTo>
                    <a:cubicBezTo>
                      <a:pt x="119" y="95"/>
                      <a:pt x="119" y="95"/>
                      <a:pt x="119" y="95"/>
                    </a:cubicBezTo>
                    <a:cubicBezTo>
                      <a:pt x="118" y="82"/>
                      <a:pt x="115" y="67"/>
                      <a:pt x="112" y="53"/>
                    </a:cubicBezTo>
                    <a:cubicBezTo>
                      <a:pt x="117" y="60"/>
                      <a:pt x="124" y="68"/>
                      <a:pt x="128" y="68"/>
                    </a:cubicBezTo>
                    <a:cubicBezTo>
                      <a:pt x="130" y="68"/>
                      <a:pt x="131" y="68"/>
                      <a:pt x="131" y="67"/>
                    </a:cubicBezTo>
                    <a:cubicBezTo>
                      <a:pt x="137" y="61"/>
                      <a:pt x="120" y="31"/>
                      <a:pt x="105" y="26"/>
                    </a:cubicBezTo>
                    <a:cubicBezTo>
                      <a:pt x="108" y="23"/>
                      <a:pt x="111" y="19"/>
                      <a:pt x="111" y="14"/>
                    </a:cubicBezTo>
                    <a:cubicBezTo>
                      <a:pt x="111" y="6"/>
                      <a:pt x="104" y="0"/>
                      <a:pt x="96" y="0"/>
                    </a:cubicBezTo>
                  </a:path>
                </a:pathLst>
              </a:custGeom>
              <a:solidFill>
                <a:schemeClr val="bg1"/>
              </a:solidFill>
              <a:ln>
                <a:noFill/>
              </a:ln>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16" name="组合 15">
              <a:extLst>
                <a:ext uri="{FF2B5EF4-FFF2-40B4-BE49-F238E27FC236}">
                  <a16:creationId xmlns:a16="http://schemas.microsoft.com/office/drawing/2014/main" id="{8F9C4F50-085A-4B1F-A5F2-DA90BB0907B3}"/>
                </a:ext>
              </a:extLst>
            </p:cNvPr>
            <p:cNvGrpSpPr/>
            <p:nvPr/>
          </p:nvGrpSpPr>
          <p:grpSpPr>
            <a:xfrm>
              <a:off x="-1151210" y="2194114"/>
              <a:ext cx="4589721" cy="2244534"/>
              <a:chOff x="-1997575" y="2628997"/>
              <a:chExt cx="4589721" cy="2244534"/>
            </a:xfrm>
          </p:grpSpPr>
          <p:sp>
            <p:nvSpPr>
              <p:cNvPr id="21" name="TextBox 18">
                <a:extLst>
                  <a:ext uri="{FF2B5EF4-FFF2-40B4-BE49-F238E27FC236}">
                    <a16:creationId xmlns:a16="http://schemas.microsoft.com/office/drawing/2014/main" id="{4BBA2F77-55F3-4F3F-8B6A-01AC20D259DB}"/>
                  </a:ext>
                </a:extLst>
              </p:cNvPr>
              <p:cNvSpPr txBox="1"/>
              <p:nvPr/>
            </p:nvSpPr>
            <p:spPr>
              <a:xfrm flipH="1">
                <a:off x="-1959850" y="2628997"/>
                <a:ext cx="2098971" cy="620104"/>
              </a:xfrm>
              <a:prstGeom prst="rect">
                <a:avLst/>
              </a:prstGeom>
              <a:noFill/>
            </p:spPr>
            <p:txBody>
              <a:bodyPr wrap="square" rtlCol="0">
                <a:spAutoFit/>
              </a:bodyPr>
              <a:lstStyle/>
              <a:p>
                <a:r>
                  <a:rPr lang="zh-CN" alt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结构意义</a:t>
                </a:r>
                <a:endParaRPr 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endParaRPr>
              </a:p>
            </p:txBody>
          </p:sp>
          <p:sp>
            <p:nvSpPr>
              <p:cNvPr id="22" name="矩形 21">
                <a:extLst>
                  <a:ext uri="{FF2B5EF4-FFF2-40B4-BE49-F238E27FC236}">
                    <a16:creationId xmlns:a16="http://schemas.microsoft.com/office/drawing/2014/main" id="{5E703EAD-E038-473C-8397-8328F43D515B}"/>
                  </a:ext>
                </a:extLst>
              </p:cNvPr>
              <p:cNvSpPr/>
              <p:nvPr/>
            </p:nvSpPr>
            <p:spPr>
              <a:xfrm>
                <a:off x="-1997575" y="3299423"/>
                <a:ext cx="4589721" cy="1574108"/>
              </a:xfrm>
              <a:prstGeom prst="rect">
                <a:avLst/>
              </a:prstGeom>
            </p:spPr>
            <p:txBody>
              <a:bodyPr wrap="square">
                <a:spAutoFit/>
              </a:bodyPr>
              <a:lstStyle/>
              <a:p>
                <a:pPr algn="just"/>
                <a:r>
                  <a:rPr lang="zh-CN" altLang="zh-CN" sz="1200" dirty="0">
                    <a:solidFill>
                      <a:schemeClr val="tx1">
                        <a:lumMod val="50000"/>
                        <a:lumOff val="50000"/>
                      </a:schemeClr>
                    </a:solidFill>
                    <a:ea typeface="Source Han Serif SC" panose="02020400000000000000" pitchFamily="18" charset="-122"/>
                  </a:rPr>
                  <a:t>互动双方在网络交往中所运用的物质中介系统和精神中介系统，只是信息传递中必不可少的前提和基础，而在这些手段基础上的信息传递才是联结互动双方的桥梁或纽带。</a:t>
                </a:r>
              </a:p>
            </p:txBody>
          </p:sp>
        </p:grpSp>
        <p:grpSp>
          <p:nvGrpSpPr>
            <p:cNvPr id="18" name="组合 17">
              <a:extLst>
                <a:ext uri="{FF2B5EF4-FFF2-40B4-BE49-F238E27FC236}">
                  <a16:creationId xmlns:a16="http://schemas.microsoft.com/office/drawing/2014/main" id="{9039D581-3180-4A9E-AC8D-6D71D9F8988B}"/>
                </a:ext>
              </a:extLst>
            </p:cNvPr>
            <p:cNvGrpSpPr/>
            <p:nvPr/>
          </p:nvGrpSpPr>
          <p:grpSpPr>
            <a:xfrm>
              <a:off x="9252226" y="1976698"/>
              <a:ext cx="5653745" cy="2755344"/>
              <a:chOff x="538211" y="2411581"/>
              <a:chExt cx="5653745" cy="2755344"/>
            </a:xfrm>
          </p:grpSpPr>
          <p:sp>
            <p:nvSpPr>
              <p:cNvPr id="19" name="TextBox 18">
                <a:extLst>
                  <a:ext uri="{FF2B5EF4-FFF2-40B4-BE49-F238E27FC236}">
                    <a16:creationId xmlns:a16="http://schemas.microsoft.com/office/drawing/2014/main" id="{F11F0A0B-4EC7-4F1D-9BCB-A64BDABD2EC6}"/>
                  </a:ext>
                </a:extLst>
              </p:cNvPr>
              <p:cNvSpPr txBox="1"/>
              <p:nvPr/>
            </p:nvSpPr>
            <p:spPr>
              <a:xfrm flipH="1">
                <a:off x="4276651" y="2411581"/>
                <a:ext cx="1876213" cy="620104"/>
              </a:xfrm>
              <a:prstGeom prst="rect">
                <a:avLst/>
              </a:prstGeom>
              <a:noFill/>
            </p:spPr>
            <p:txBody>
              <a:bodyPr wrap="none" rtlCol="0">
                <a:spAutoFit/>
              </a:bodyPr>
              <a:lstStyle/>
              <a:p>
                <a:r>
                  <a:rPr lang="zh-CN" altLang="en-US" sz="2000" b="1" dirty="0">
                    <a:ea typeface="Source Han Serif SC" panose="02020400000000000000" pitchFamily="18" charset="-122"/>
                    <a:sym typeface="Source Han Serif SC" panose="02020400000000000000" pitchFamily="18" charset="-122"/>
                  </a:rPr>
                  <a:t>始基意义</a:t>
                </a:r>
                <a:endParaRPr lang="en-US" altLang="zh-CN" sz="2000" b="1" dirty="0">
                  <a:ea typeface="Source Han Serif SC" panose="02020400000000000000" pitchFamily="18" charset="-122"/>
                  <a:sym typeface="Source Han Serif SC" panose="02020400000000000000" pitchFamily="18" charset="-122"/>
                </a:endParaRPr>
              </a:p>
            </p:txBody>
          </p:sp>
          <p:sp>
            <p:nvSpPr>
              <p:cNvPr id="20" name="矩形 19">
                <a:extLst>
                  <a:ext uri="{FF2B5EF4-FFF2-40B4-BE49-F238E27FC236}">
                    <a16:creationId xmlns:a16="http://schemas.microsoft.com/office/drawing/2014/main" id="{54F8471A-891C-4026-8F75-E3AFC76D2FA0}"/>
                  </a:ext>
                </a:extLst>
              </p:cNvPr>
              <p:cNvSpPr/>
              <p:nvPr/>
            </p:nvSpPr>
            <p:spPr>
              <a:xfrm>
                <a:off x="538211" y="3020415"/>
                <a:ext cx="5653745" cy="2146510"/>
              </a:xfrm>
              <a:prstGeom prst="rect">
                <a:avLst/>
              </a:prstGeom>
            </p:spPr>
            <p:txBody>
              <a:bodyPr wrap="square">
                <a:spAutoFit/>
              </a:bodyPr>
              <a:lstStyle/>
              <a:p>
                <a:pPr algn="just"/>
                <a:r>
                  <a:rPr lang="zh-CN" altLang="zh-CN" sz="1200" dirty="0">
                    <a:solidFill>
                      <a:schemeClr val="tx1">
                        <a:lumMod val="50000"/>
                        <a:lumOff val="50000"/>
                      </a:schemeClr>
                    </a:solidFill>
                    <a:ea typeface="Source Han Serif SC" panose="02020400000000000000" pitchFamily="18" charset="-122"/>
                  </a:rPr>
                  <a:t>交往互动的网民个体或者群体其认知结构选择、接收、加工和处理的信息，是交往对象传递的信息，而不是对象本身；交往主体取得的认知结果，也是互动对象所传信息的转化形态，而不是经过改造和转化的交往对象本身。也就说是，互动对象不可能直接在认知结构中成为观念，它们只能以信息的形式进入主体的认知结构中。</a:t>
                </a:r>
              </a:p>
            </p:txBody>
          </p:sp>
        </p:grpSp>
      </p:grpSp>
    </p:spTree>
    <p:extLst>
      <p:ext uri="{BB962C8B-B14F-4D97-AF65-F5344CB8AC3E}">
        <p14:creationId xmlns:p14="http://schemas.microsoft.com/office/powerpoint/2010/main" val="4074926173"/>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认识网络人际互动的中介系统</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21C421FA-B09C-4C6B-9898-BC8857031CB1}"/>
              </a:ext>
            </a:extLst>
          </p:cNvPr>
          <p:cNvSpPr/>
          <p:nvPr/>
        </p:nvSpPr>
        <p:spPr>
          <a:xfrm>
            <a:off x="550592" y="998390"/>
            <a:ext cx="11021298" cy="1007455"/>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网络人际互动中介系统的类型</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9" name="组合 8">
            <a:extLst>
              <a:ext uri="{FF2B5EF4-FFF2-40B4-BE49-F238E27FC236}">
                <a16:creationId xmlns:a16="http://schemas.microsoft.com/office/drawing/2014/main" id="{8B340680-94C7-4DBE-A3D6-2B56E1D09AA2}"/>
              </a:ext>
            </a:extLst>
          </p:cNvPr>
          <p:cNvGrpSpPr/>
          <p:nvPr/>
        </p:nvGrpSpPr>
        <p:grpSpPr>
          <a:xfrm>
            <a:off x="716409" y="2041338"/>
            <a:ext cx="10481566" cy="3202774"/>
            <a:chOff x="2404956" y="3391106"/>
            <a:chExt cx="7100085" cy="2169519"/>
          </a:xfrm>
        </p:grpSpPr>
        <p:grpSp>
          <p:nvGrpSpPr>
            <p:cNvPr id="11" name="îSľïḍe">
              <a:extLst>
                <a:ext uri="{FF2B5EF4-FFF2-40B4-BE49-F238E27FC236}">
                  <a16:creationId xmlns:a16="http://schemas.microsoft.com/office/drawing/2014/main" id="{494717FA-17F3-4D74-B498-677AD0E9C90F}"/>
                </a:ext>
              </a:extLst>
            </p:cNvPr>
            <p:cNvGrpSpPr/>
            <p:nvPr/>
          </p:nvGrpSpPr>
          <p:grpSpPr>
            <a:xfrm>
              <a:off x="2493255" y="3391106"/>
              <a:ext cx="6860520" cy="1725128"/>
              <a:chOff x="866776" y="1754227"/>
              <a:chExt cx="10446965" cy="2626967"/>
            </a:xfrm>
          </p:grpSpPr>
          <p:sp>
            <p:nvSpPr>
              <p:cNvPr id="18" name="ïs1íḍe">
                <a:extLst>
                  <a:ext uri="{FF2B5EF4-FFF2-40B4-BE49-F238E27FC236}">
                    <a16:creationId xmlns:a16="http://schemas.microsoft.com/office/drawing/2014/main" id="{173B6B40-5501-4D15-9D15-F15E27EA441E}"/>
                  </a:ext>
                </a:extLst>
              </p:cNvPr>
              <p:cNvSpPr/>
              <p:nvPr/>
            </p:nvSpPr>
            <p:spPr>
              <a:xfrm>
                <a:off x="6512520" y="2182579"/>
                <a:ext cx="1772290" cy="1770259"/>
              </a:xfrm>
              <a:custGeom>
                <a:avLst/>
                <a:gdLst>
                  <a:gd name="connsiteX0" fmla="*/ 692680 w 1385360"/>
                  <a:gd name="connsiteY0" fmla="*/ 0 h 1385360"/>
                  <a:gd name="connsiteX1" fmla="*/ 1385360 w 1385360"/>
                  <a:gd name="connsiteY1" fmla="*/ 692679 h 1385360"/>
                  <a:gd name="connsiteX2" fmla="*/ 692680 w 1385360"/>
                  <a:gd name="connsiteY2" fmla="*/ 1385360 h 1385360"/>
                  <a:gd name="connsiteX3" fmla="*/ 0 w 1385360"/>
                  <a:gd name="connsiteY3" fmla="*/ 692680 h 1385360"/>
                </a:gdLst>
                <a:ahLst/>
                <a:cxnLst>
                  <a:cxn ang="0">
                    <a:pos x="connsiteX0" y="connsiteY0"/>
                  </a:cxn>
                  <a:cxn ang="0">
                    <a:pos x="connsiteX1" y="connsiteY1"/>
                  </a:cxn>
                  <a:cxn ang="0">
                    <a:pos x="connsiteX2" y="connsiteY2"/>
                  </a:cxn>
                  <a:cxn ang="0">
                    <a:pos x="connsiteX3" y="connsiteY3"/>
                  </a:cxn>
                </a:cxnLst>
                <a:rect l="l" t="t" r="r" b="b"/>
                <a:pathLst>
                  <a:path w="1385360" h="1385360">
                    <a:moveTo>
                      <a:pt x="692680" y="0"/>
                    </a:moveTo>
                    <a:lnTo>
                      <a:pt x="1385360" y="692679"/>
                    </a:lnTo>
                    <a:lnTo>
                      <a:pt x="692680" y="1385360"/>
                    </a:lnTo>
                    <a:lnTo>
                      <a:pt x="0" y="692680"/>
                    </a:lnTo>
                    <a:close/>
                  </a:path>
                </a:pathLst>
              </a:custGeom>
              <a:solidFill>
                <a:schemeClr val="accent5">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scene3d>
                  <a:camera prst="orthographicFront"/>
                  <a:lightRig rig="threePt" dir="t"/>
                </a:scene3d>
                <a:sp3d contourW="12700"/>
              </a:bodyPr>
              <a:lstStyle/>
              <a:p>
                <a:pPr algn="ctr">
                  <a:defRPr/>
                </a:pPr>
                <a:endParaRPr lang="zh-CN" altLang="en-US" sz="2000" dirty="0">
                  <a:solidFill>
                    <a:srgbClr val="FFFFFF"/>
                  </a:solidFill>
                  <a:latin typeface="思源黑体 CN Normal" panose="020B0400000000000000" pitchFamily="34" charset="-122"/>
                  <a:ea typeface="思源黑体 CN Normal" panose="020B0400000000000000" pitchFamily="34" charset="-122"/>
                  <a:cs typeface="+mn-ea"/>
                  <a:sym typeface="+mn-lt"/>
                </a:endParaRPr>
              </a:p>
            </p:txBody>
          </p:sp>
          <p:sp>
            <p:nvSpPr>
              <p:cNvPr id="19" name="íṩľîḓé">
                <a:extLst>
                  <a:ext uri="{FF2B5EF4-FFF2-40B4-BE49-F238E27FC236}">
                    <a16:creationId xmlns:a16="http://schemas.microsoft.com/office/drawing/2014/main" id="{5690C1B9-6BE3-4B1B-AAB8-EC2167132681}"/>
                  </a:ext>
                </a:extLst>
              </p:cNvPr>
              <p:cNvSpPr/>
              <p:nvPr/>
            </p:nvSpPr>
            <p:spPr>
              <a:xfrm>
                <a:off x="3883525" y="2182579"/>
                <a:ext cx="1772289" cy="1770259"/>
              </a:xfrm>
              <a:custGeom>
                <a:avLst/>
                <a:gdLst>
                  <a:gd name="connsiteX0" fmla="*/ 692680 w 1385360"/>
                  <a:gd name="connsiteY0" fmla="*/ 0 h 1385360"/>
                  <a:gd name="connsiteX1" fmla="*/ 1385360 w 1385360"/>
                  <a:gd name="connsiteY1" fmla="*/ 692679 h 1385360"/>
                  <a:gd name="connsiteX2" fmla="*/ 692680 w 1385360"/>
                  <a:gd name="connsiteY2" fmla="*/ 1385360 h 1385360"/>
                  <a:gd name="connsiteX3" fmla="*/ 0 w 1385360"/>
                  <a:gd name="connsiteY3" fmla="*/ 692680 h 1385360"/>
                </a:gdLst>
                <a:ahLst/>
                <a:cxnLst>
                  <a:cxn ang="0">
                    <a:pos x="connsiteX0" y="connsiteY0"/>
                  </a:cxn>
                  <a:cxn ang="0">
                    <a:pos x="connsiteX1" y="connsiteY1"/>
                  </a:cxn>
                  <a:cxn ang="0">
                    <a:pos x="connsiteX2" y="connsiteY2"/>
                  </a:cxn>
                  <a:cxn ang="0">
                    <a:pos x="connsiteX3" y="connsiteY3"/>
                  </a:cxn>
                </a:cxnLst>
                <a:rect l="l" t="t" r="r" b="b"/>
                <a:pathLst>
                  <a:path w="1385360" h="1385360">
                    <a:moveTo>
                      <a:pt x="692680" y="0"/>
                    </a:moveTo>
                    <a:lnTo>
                      <a:pt x="1385360" y="692679"/>
                    </a:lnTo>
                    <a:lnTo>
                      <a:pt x="692680" y="1385360"/>
                    </a:lnTo>
                    <a:lnTo>
                      <a:pt x="0" y="692680"/>
                    </a:lnTo>
                    <a:close/>
                  </a:path>
                </a:pathLst>
              </a:cu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scene3d>
                  <a:camera prst="orthographicFront"/>
                  <a:lightRig rig="threePt" dir="t"/>
                </a:scene3d>
                <a:sp3d contourW="12700"/>
              </a:bodyPr>
              <a:lstStyle/>
              <a:p>
                <a:pPr algn="ctr">
                  <a:defRPr/>
                </a:pPr>
                <a:endParaRPr lang="zh-CN" altLang="en-US" sz="2000" dirty="0">
                  <a:solidFill>
                    <a:srgbClr val="FFFFFF"/>
                  </a:solidFill>
                  <a:latin typeface="思源黑体 CN Normal" panose="020B0400000000000000" pitchFamily="34" charset="-122"/>
                  <a:ea typeface="思源黑体 CN Normal" panose="020B0400000000000000" pitchFamily="34" charset="-122"/>
                  <a:cs typeface="+mn-ea"/>
                  <a:sym typeface="+mn-lt"/>
                </a:endParaRPr>
              </a:p>
            </p:txBody>
          </p:sp>
          <p:sp>
            <p:nvSpPr>
              <p:cNvPr id="20" name="îsļîḑê">
                <a:extLst>
                  <a:ext uri="{FF2B5EF4-FFF2-40B4-BE49-F238E27FC236}">
                    <a16:creationId xmlns:a16="http://schemas.microsoft.com/office/drawing/2014/main" id="{36B049F2-35C9-49EC-B719-D3327565F82C}"/>
                  </a:ext>
                </a:extLst>
              </p:cNvPr>
              <p:cNvSpPr/>
              <p:nvPr/>
            </p:nvSpPr>
            <p:spPr>
              <a:xfrm>
                <a:off x="1270767" y="2166338"/>
                <a:ext cx="1770259" cy="1770259"/>
              </a:xfrm>
              <a:custGeom>
                <a:avLst/>
                <a:gdLst>
                  <a:gd name="connsiteX0" fmla="*/ 692680 w 1385360"/>
                  <a:gd name="connsiteY0" fmla="*/ 0 h 1385360"/>
                  <a:gd name="connsiteX1" fmla="*/ 1385360 w 1385360"/>
                  <a:gd name="connsiteY1" fmla="*/ 692679 h 1385360"/>
                  <a:gd name="connsiteX2" fmla="*/ 692680 w 1385360"/>
                  <a:gd name="connsiteY2" fmla="*/ 1385360 h 1385360"/>
                  <a:gd name="connsiteX3" fmla="*/ 0 w 1385360"/>
                  <a:gd name="connsiteY3" fmla="*/ 692680 h 1385360"/>
                </a:gdLst>
                <a:ahLst/>
                <a:cxnLst>
                  <a:cxn ang="0">
                    <a:pos x="connsiteX0" y="connsiteY0"/>
                  </a:cxn>
                  <a:cxn ang="0">
                    <a:pos x="connsiteX1" y="connsiteY1"/>
                  </a:cxn>
                  <a:cxn ang="0">
                    <a:pos x="connsiteX2" y="connsiteY2"/>
                  </a:cxn>
                  <a:cxn ang="0">
                    <a:pos x="connsiteX3" y="connsiteY3"/>
                  </a:cxn>
                </a:cxnLst>
                <a:rect l="l" t="t" r="r" b="b"/>
                <a:pathLst>
                  <a:path w="1385360" h="1385360">
                    <a:moveTo>
                      <a:pt x="692680" y="0"/>
                    </a:moveTo>
                    <a:lnTo>
                      <a:pt x="1385360" y="692679"/>
                    </a:lnTo>
                    <a:lnTo>
                      <a:pt x="692680" y="1385360"/>
                    </a:lnTo>
                    <a:lnTo>
                      <a:pt x="0" y="69268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scene3d>
                  <a:camera prst="orthographicFront"/>
                  <a:lightRig rig="threePt" dir="t"/>
                </a:scene3d>
                <a:sp3d contourW="12700"/>
              </a:bodyPr>
              <a:lstStyle/>
              <a:p>
                <a:pPr algn="ctr">
                  <a:defRPr/>
                </a:pPr>
                <a:endParaRPr lang="zh-CN" altLang="en-US" sz="2000" dirty="0">
                  <a:solidFill>
                    <a:srgbClr val="FFFFFF"/>
                  </a:solidFill>
                  <a:latin typeface="思源黑体 CN Normal" panose="020B0400000000000000" pitchFamily="34" charset="-122"/>
                  <a:ea typeface="思源黑体 CN Normal" panose="020B0400000000000000" pitchFamily="34" charset="-122"/>
                  <a:cs typeface="+mn-ea"/>
                  <a:sym typeface="+mn-lt"/>
                </a:endParaRPr>
              </a:p>
            </p:txBody>
          </p:sp>
          <p:sp>
            <p:nvSpPr>
              <p:cNvPr id="21" name="îšḷïḓè">
                <a:extLst>
                  <a:ext uri="{FF2B5EF4-FFF2-40B4-BE49-F238E27FC236}">
                    <a16:creationId xmlns:a16="http://schemas.microsoft.com/office/drawing/2014/main" id="{7C8FF3D7-CE91-4F64-AE7A-241D1BB40605}"/>
                  </a:ext>
                </a:extLst>
              </p:cNvPr>
              <p:cNvSpPr>
                <a:spLocks/>
              </p:cNvSpPr>
              <p:nvPr/>
            </p:nvSpPr>
            <p:spPr bwMode="auto">
              <a:xfrm>
                <a:off x="866776" y="1760315"/>
                <a:ext cx="4998140" cy="2608697"/>
              </a:xfrm>
              <a:custGeom>
                <a:avLst/>
                <a:gdLst/>
                <a:ahLst/>
                <a:cxnLst>
                  <a:cxn ang="0">
                    <a:pos x="1558" y="337"/>
                  </a:cxn>
                  <a:cxn ang="0">
                    <a:pos x="1221" y="0"/>
                  </a:cxn>
                  <a:cxn ang="0">
                    <a:pos x="407" y="814"/>
                  </a:cxn>
                  <a:cxn ang="0">
                    <a:pos x="0" y="407"/>
                  </a:cxn>
                  <a:cxn ang="0">
                    <a:pos x="402" y="5"/>
                  </a:cxn>
                  <a:cxn ang="0">
                    <a:pos x="734" y="337"/>
                  </a:cxn>
                </a:cxnLst>
                <a:rect l="0" t="0" r="r" b="b"/>
                <a:pathLst>
                  <a:path w="1558" h="814">
                    <a:moveTo>
                      <a:pt x="1558" y="337"/>
                    </a:moveTo>
                    <a:lnTo>
                      <a:pt x="1221" y="0"/>
                    </a:lnTo>
                    <a:lnTo>
                      <a:pt x="407" y="814"/>
                    </a:lnTo>
                    <a:lnTo>
                      <a:pt x="0" y="407"/>
                    </a:lnTo>
                    <a:lnTo>
                      <a:pt x="402" y="5"/>
                    </a:lnTo>
                    <a:lnTo>
                      <a:pt x="734" y="337"/>
                    </a:lnTo>
                  </a:path>
                </a:pathLst>
              </a:custGeom>
              <a:noFill/>
              <a:ln w="25400" cap="flat" cmpd="sng">
                <a:solidFill>
                  <a:schemeClr val="bg1">
                    <a:lumMod val="85000"/>
                  </a:schemeClr>
                </a:solidFill>
                <a:prstDash val="solid"/>
                <a:round/>
                <a:headEnd/>
                <a:tailEnd/>
              </a:ln>
              <a:effectLst/>
            </p:spPr>
            <p:txBody>
              <a:bodyPr anchor="ctr">
                <a:scene3d>
                  <a:camera prst="orthographicFront"/>
                  <a:lightRig rig="threePt" dir="t"/>
                </a:scene3d>
                <a:sp3d contourW="12700"/>
              </a:bodyPr>
              <a:lstStyle/>
              <a:p>
                <a:pPr algn="ctr"/>
                <a:endParaRPr>
                  <a:latin typeface="思源黑体 CN Normal" panose="020B0400000000000000" pitchFamily="34" charset="-122"/>
                  <a:ea typeface="思源黑体 CN Normal" panose="020B0400000000000000" pitchFamily="34" charset="-122"/>
                  <a:cs typeface="+mn-ea"/>
                  <a:sym typeface="+mn-lt"/>
                </a:endParaRPr>
              </a:p>
            </p:txBody>
          </p:sp>
          <p:sp>
            <p:nvSpPr>
              <p:cNvPr id="22" name="ïsļïďê">
                <a:extLst>
                  <a:ext uri="{FF2B5EF4-FFF2-40B4-BE49-F238E27FC236}">
                    <a16:creationId xmlns:a16="http://schemas.microsoft.com/office/drawing/2014/main" id="{BD2ED0C6-592D-46F0-95A3-83DA34B88C2B}"/>
                  </a:ext>
                </a:extLst>
              </p:cNvPr>
              <p:cNvSpPr/>
              <p:nvPr/>
            </p:nvSpPr>
            <p:spPr>
              <a:xfrm>
                <a:off x="1837725" y="2748501"/>
                <a:ext cx="628226" cy="628226"/>
              </a:xfrm>
              <a:custGeom>
                <a:avLst/>
                <a:gdLst>
                  <a:gd name="connsiteX0" fmla="*/ 130460 w 260920"/>
                  <a:gd name="connsiteY0" fmla="*/ 0 h 260921"/>
                  <a:gd name="connsiteX1" fmla="*/ 260920 w 260920"/>
                  <a:gd name="connsiteY1" fmla="*/ 130461 h 260921"/>
                  <a:gd name="connsiteX2" fmla="*/ 130460 w 260920"/>
                  <a:gd name="connsiteY2" fmla="*/ 260921 h 260921"/>
                  <a:gd name="connsiteX3" fmla="*/ 0 w 260920"/>
                  <a:gd name="connsiteY3" fmla="*/ 130460 h 260921"/>
                </a:gdLst>
                <a:ahLst/>
                <a:cxnLst>
                  <a:cxn ang="0">
                    <a:pos x="connsiteX0" y="connsiteY0"/>
                  </a:cxn>
                  <a:cxn ang="0">
                    <a:pos x="connsiteX1" y="connsiteY1"/>
                  </a:cxn>
                  <a:cxn ang="0">
                    <a:pos x="connsiteX2" y="connsiteY2"/>
                  </a:cxn>
                  <a:cxn ang="0">
                    <a:pos x="connsiteX3" y="connsiteY3"/>
                  </a:cxn>
                </a:cxnLst>
                <a:rect l="l" t="t" r="r" b="b"/>
                <a:pathLst>
                  <a:path w="260920" h="260921">
                    <a:moveTo>
                      <a:pt x="130460" y="0"/>
                    </a:moveTo>
                    <a:lnTo>
                      <a:pt x="260920" y="130461"/>
                    </a:lnTo>
                    <a:lnTo>
                      <a:pt x="130460" y="260921"/>
                    </a:lnTo>
                    <a:lnTo>
                      <a:pt x="0" y="13046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Autofit/>
                <a:scene3d>
                  <a:camera prst="orthographicFront"/>
                  <a:lightRig rig="threePt" dir="t"/>
                </a:scene3d>
                <a:sp3d contourW="12700"/>
              </a:bodyPr>
              <a:lstStyle/>
              <a:p>
                <a:pPr algn="ctr">
                  <a:defRPr/>
                </a:pPr>
                <a:r>
                  <a:rPr lang="en-US" altLang="zh-CN" sz="1200" dirty="0">
                    <a:solidFill>
                      <a:srgbClr val="333333"/>
                    </a:solidFill>
                    <a:latin typeface="思源黑体 CN Normal" panose="020B0400000000000000" pitchFamily="34" charset="-122"/>
                    <a:ea typeface="思源黑体 CN Normal" panose="020B0400000000000000" pitchFamily="34" charset="-122"/>
                    <a:cs typeface="+mn-ea"/>
                    <a:sym typeface="+mn-lt"/>
                  </a:rPr>
                  <a:t>1</a:t>
                </a:r>
              </a:p>
            </p:txBody>
          </p:sp>
          <p:sp>
            <p:nvSpPr>
              <p:cNvPr id="23" name="ïšliḍe">
                <a:extLst>
                  <a:ext uri="{FF2B5EF4-FFF2-40B4-BE49-F238E27FC236}">
                    <a16:creationId xmlns:a16="http://schemas.microsoft.com/office/drawing/2014/main" id="{61E492EA-994F-41D2-8ABD-69A5CE241048}"/>
                  </a:ext>
                </a:extLst>
              </p:cNvPr>
              <p:cNvSpPr/>
              <p:nvPr/>
            </p:nvSpPr>
            <p:spPr>
              <a:xfrm>
                <a:off x="4442358" y="2737145"/>
                <a:ext cx="654622" cy="650657"/>
              </a:xfrm>
              <a:custGeom>
                <a:avLst/>
                <a:gdLst>
                  <a:gd name="connsiteX0" fmla="*/ 130460 w 260920"/>
                  <a:gd name="connsiteY0" fmla="*/ 0 h 260921"/>
                  <a:gd name="connsiteX1" fmla="*/ 260920 w 260920"/>
                  <a:gd name="connsiteY1" fmla="*/ 130461 h 260921"/>
                  <a:gd name="connsiteX2" fmla="*/ 130460 w 260920"/>
                  <a:gd name="connsiteY2" fmla="*/ 260921 h 260921"/>
                  <a:gd name="connsiteX3" fmla="*/ 0 w 260920"/>
                  <a:gd name="connsiteY3" fmla="*/ 130460 h 260921"/>
                </a:gdLst>
                <a:ahLst/>
                <a:cxnLst>
                  <a:cxn ang="0">
                    <a:pos x="connsiteX0" y="connsiteY0"/>
                  </a:cxn>
                  <a:cxn ang="0">
                    <a:pos x="connsiteX1" y="connsiteY1"/>
                  </a:cxn>
                  <a:cxn ang="0">
                    <a:pos x="connsiteX2" y="connsiteY2"/>
                  </a:cxn>
                  <a:cxn ang="0">
                    <a:pos x="connsiteX3" y="connsiteY3"/>
                  </a:cxn>
                </a:cxnLst>
                <a:rect l="l" t="t" r="r" b="b"/>
                <a:pathLst>
                  <a:path w="260920" h="260921">
                    <a:moveTo>
                      <a:pt x="130460" y="0"/>
                    </a:moveTo>
                    <a:lnTo>
                      <a:pt x="260920" y="130461"/>
                    </a:lnTo>
                    <a:lnTo>
                      <a:pt x="130460" y="260921"/>
                    </a:lnTo>
                    <a:lnTo>
                      <a:pt x="0" y="13046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Autofit/>
                <a:scene3d>
                  <a:camera prst="orthographicFront"/>
                  <a:lightRig rig="threePt" dir="t"/>
                </a:scene3d>
                <a:sp3d contourW="12700"/>
              </a:bodyPr>
              <a:lstStyle/>
              <a:p>
                <a:pPr algn="ctr">
                  <a:defRPr/>
                </a:pPr>
                <a:r>
                  <a:rPr lang="en-US" altLang="zh-CN" sz="1200" dirty="0">
                    <a:solidFill>
                      <a:srgbClr val="333333"/>
                    </a:solidFill>
                    <a:latin typeface="思源黑体 CN Normal" panose="020B0400000000000000" pitchFamily="34" charset="-122"/>
                    <a:ea typeface="思源黑体 CN Normal" panose="020B0400000000000000" pitchFamily="34" charset="-122"/>
                    <a:cs typeface="+mn-ea"/>
                    <a:sym typeface="+mn-lt"/>
                  </a:rPr>
                  <a:t>2</a:t>
                </a:r>
              </a:p>
            </p:txBody>
          </p:sp>
          <p:sp>
            <p:nvSpPr>
              <p:cNvPr id="24" name="íSlïḋê">
                <a:extLst>
                  <a:ext uri="{FF2B5EF4-FFF2-40B4-BE49-F238E27FC236}">
                    <a16:creationId xmlns:a16="http://schemas.microsoft.com/office/drawing/2014/main" id="{032CEA5C-CD7F-4ED0-B111-F5394B6705DB}"/>
                  </a:ext>
                </a:extLst>
              </p:cNvPr>
              <p:cNvSpPr/>
              <p:nvPr/>
            </p:nvSpPr>
            <p:spPr>
              <a:xfrm>
                <a:off x="7069123" y="2731851"/>
                <a:ext cx="644876" cy="644876"/>
              </a:xfrm>
              <a:custGeom>
                <a:avLst/>
                <a:gdLst>
                  <a:gd name="connsiteX0" fmla="*/ 130460 w 260920"/>
                  <a:gd name="connsiteY0" fmla="*/ 0 h 260921"/>
                  <a:gd name="connsiteX1" fmla="*/ 260920 w 260920"/>
                  <a:gd name="connsiteY1" fmla="*/ 130461 h 260921"/>
                  <a:gd name="connsiteX2" fmla="*/ 130460 w 260920"/>
                  <a:gd name="connsiteY2" fmla="*/ 260921 h 260921"/>
                  <a:gd name="connsiteX3" fmla="*/ 0 w 260920"/>
                  <a:gd name="connsiteY3" fmla="*/ 130460 h 260921"/>
                </a:gdLst>
                <a:ahLst/>
                <a:cxnLst>
                  <a:cxn ang="0">
                    <a:pos x="connsiteX0" y="connsiteY0"/>
                  </a:cxn>
                  <a:cxn ang="0">
                    <a:pos x="connsiteX1" y="connsiteY1"/>
                  </a:cxn>
                  <a:cxn ang="0">
                    <a:pos x="connsiteX2" y="connsiteY2"/>
                  </a:cxn>
                  <a:cxn ang="0">
                    <a:pos x="connsiteX3" y="connsiteY3"/>
                  </a:cxn>
                </a:cxnLst>
                <a:rect l="l" t="t" r="r" b="b"/>
                <a:pathLst>
                  <a:path w="260920" h="260921">
                    <a:moveTo>
                      <a:pt x="130460" y="0"/>
                    </a:moveTo>
                    <a:lnTo>
                      <a:pt x="260920" y="130461"/>
                    </a:lnTo>
                    <a:lnTo>
                      <a:pt x="130460" y="260921"/>
                    </a:lnTo>
                    <a:lnTo>
                      <a:pt x="0" y="13046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Autofit/>
                <a:scene3d>
                  <a:camera prst="orthographicFront"/>
                  <a:lightRig rig="threePt" dir="t"/>
                </a:scene3d>
                <a:sp3d contourW="12700"/>
              </a:bodyPr>
              <a:lstStyle/>
              <a:p>
                <a:pPr algn="ctr">
                  <a:defRPr/>
                </a:pPr>
                <a:r>
                  <a:rPr lang="en-US" altLang="zh-CN" sz="1200" dirty="0">
                    <a:solidFill>
                      <a:srgbClr val="333333"/>
                    </a:solidFill>
                    <a:latin typeface="思源黑体 CN Normal" panose="020B0400000000000000" pitchFamily="34" charset="-122"/>
                    <a:ea typeface="思源黑体 CN Normal" panose="020B0400000000000000" pitchFamily="34" charset="-122"/>
                    <a:cs typeface="+mn-ea"/>
                    <a:sym typeface="+mn-lt"/>
                  </a:rPr>
                  <a:t>3</a:t>
                </a:r>
              </a:p>
            </p:txBody>
          </p:sp>
          <p:sp>
            <p:nvSpPr>
              <p:cNvPr id="25" name="íŝḻîḍe">
                <a:extLst>
                  <a:ext uri="{FF2B5EF4-FFF2-40B4-BE49-F238E27FC236}">
                    <a16:creationId xmlns:a16="http://schemas.microsoft.com/office/drawing/2014/main" id="{EB8E05D0-4BCA-4CA0-A7EF-3BFB82B55720}"/>
                  </a:ext>
                </a:extLst>
              </p:cNvPr>
              <p:cNvSpPr/>
              <p:nvPr/>
            </p:nvSpPr>
            <p:spPr>
              <a:xfrm>
                <a:off x="3684573" y="1754227"/>
                <a:ext cx="4797158" cy="2626967"/>
              </a:xfrm>
              <a:custGeom>
                <a:avLst/>
                <a:gdLst>
                  <a:gd name="connsiteX0" fmla="*/ 0 w 3902075"/>
                  <a:gd name="connsiteY0" fmla="*/ 1047871 h 2096659"/>
                  <a:gd name="connsiteX1" fmla="*/ 1019175 w 3902075"/>
                  <a:gd name="connsiteY1" fmla="*/ 2067046 h 2096659"/>
                  <a:gd name="connsiteX2" fmla="*/ 3063875 w 3902075"/>
                  <a:gd name="connsiteY2" fmla="*/ 25521 h 2096659"/>
                  <a:gd name="connsiteX3" fmla="*/ 3902075 w 3902075"/>
                  <a:gd name="connsiteY3" fmla="*/ 866896 h 2096659"/>
                  <a:gd name="connsiteX4" fmla="*/ 3902075 w 3902075"/>
                  <a:gd name="connsiteY4" fmla="*/ 866896 h 2096659"/>
                  <a:gd name="connsiteX0" fmla="*/ 0 w 3902075"/>
                  <a:gd name="connsiteY0" fmla="*/ 1047871 h 2096659"/>
                  <a:gd name="connsiteX1" fmla="*/ 1019175 w 3902075"/>
                  <a:gd name="connsiteY1" fmla="*/ 2067046 h 2096659"/>
                  <a:gd name="connsiteX2" fmla="*/ 3063875 w 3902075"/>
                  <a:gd name="connsiteY2" fmla="*/ 25521 h 2096659"/>
                  <a:gd name="connsiteX3" fmla="*/ 3902075 w 3902075"/>
                  <a:gd name="connsiteY3" fmla="*/ 866896 h 2096659"/>
                  <a:gd name="connsiteX4" fmla="*/ 3902075 w 3902075"/>
                  <a:gd name="connsiteY4" fmla="*/ 866896 h 2096659"/>
                  <a:gd name="connsiteX0" fmla="*/ 0 w 3902075"/>
                  <a:gd name="connsiteY0" fmla="*/ 1047871 h 2067046"/>
                  <a:gd name="connsiteX1" fmla="*/ 1019175 w 3902075"/>
                  <a:gd name="connsiteY1" fmla="*/ 2067046 h 2067046"/>
                  <a:gd name="connsiteX2" fmla="*/ 3063875 w 3902075"/>
                  <a:gd name="connsiteY2" fmla="*/ 25521 h 2067046"/>
                  <a:gd name="connsiteX3" fmla="*/ 3902075 w 3902075"/>
                  <a:gd name="connsiteY3" fmla="*/ 866896 h 2067046"/>
                  <a:gd name="connsiteX4" fmla="*/ 3902075 w 3902075"/>
                  <a:gd name="connsiteY4" fmla="*/ 866896 h 2067046"/>
                  <a:gd name="connsiteX0" fmla="*/ 0 w 3902075"/>
                  <a:gd name="connsiteY0" fmla="*/ 1047871 h 2067046"/>
                  <a:gd name="connsiteX1" fmla="*/ 1019175 w 3902075"/>
                  <a:gd name="connsiteY1" fmla="*/ 2067046 h 2067046"/>
                  <a:gd name="connsiteX2" fmla="*/ 3063875 w 3902075"/>
                  <a:gd name="connsiteY2" fmla="*/ 25521 h 2067046"/>
                  <a:gd name="connsiteX3" fmla="*/ 3902075 w 3902075"/>
                  <a:gd name="connsiteY3" fmla="*/ 866896 h 2067046"/>
                  <a:gd name="connsiteX4" fmla="*/ 3902075 w 3902075"/>
                  <a:gd name="connsiteY4" fmla="*/ 866896 h 2067046"/>
                  <a:gd name="connsiteX0" fmla="*/ 0 w 3902075"/>
                  <a:gd name="connsiteY0" fmla="*/ 1047871 h 2067046"/>
                  <a:gd name="connsiteX1" fmla="*/ 1019175 w 3902075"/>
                  <a:gd name="connsiteY1" fmla="*/ 2067046 h 2067046"/>
                  <a:gd name="connsiteX2" fmla="*/ 3063875 w 3902075"/>
                  <a:gd name="connsiteY2" fmla="*/ 25521 h 2067046"/>
                  <a:gd name="connsiteX3" fmla="*/ 3902075 w 3902075"/>
                  <a:gd name="connsiteY3" fmla="*/ 866896 h 2067046"/>
                  <a:gd name="connsiteX4" fmla="*/ 3902075 w 3902075"/>
                  <a:gd name="connsiteY4" fmla="*/ 866896 h 2067046"/>
                  <a:gd name="connsiteX0" fmla="*/ 0 w 3902075"/>
                  <a:gd name="connsiteY0" fmla="*/ 1047871 h 2067046"/>
                  <a:gd name="connsiteX1" fmla="*/ 1019175 w 3902075"/>
                  <a:gd name="connsiteY1" fmla="*/ 2067046 h 2067046"/>
                  <a:gd name="connsiteX2" fmla="*/ 3063875 w 3902075"/>
                  <a:gd name="connsiteY2" fmla="*/ 25521 h 2067046"/>
                  <a:gd name="connsiteX3" fmla="*/ 3902075 w 3902075"/>
                  <a:gd name="connsiteY3" fmla="*/ 866896 h 2067046"/>
                  <a:gd name="connsiteX4" fmla="*/ 3902075 w 3902075"/>
                  <a:gd name="connsiteY4" fmla="*/ 866896 h 2067046"/>
                  <a:gd name="connsiteX0" fmla="*/ 0 w 3902075"/>
                  <a:gd name="connsiteY0" fmla="*/ 1047871 h 2067046"/>
                  <a:gd name="connsiteX1" fmla="*/ 1019175 w 3902075"/>
                  <a:gd name="connsiteY1" fmla="*/ 2067046 h 2067046"/>
                  <a:gd name="connsiteX2" fmla="*/ 3063875 w 3902075"/>
                  <a:gd name="connsiteY2" fmla="*/ 25521 h 2067046"/>
                  <a:gd name="connsiteX3" fmla="*/ 3902075 w 3902075"/>
                  <a:gd name="connsiteY3" fmla="*/ 866896 h 2067046"/>
                  <a:gd name="connsiteX4" fmla="*/ 3902075 w 3902075"/>
                  <a:gd name="connsiteY4" fmla="*/ 866896 h 2067046"/>
                  <a:gd name="connsiteX0" fmla="*/ 0 w 3902075"/>
                  <a:gd name="connsiteY0" fmla="*/ 1047871 h 2067046"/>
                  <a:gd name="connsiteX1" fmla="*/ 1019175 w 3902075"/>
                  <a:gd name="connsiteY1" fmla="*/ 2067046 h 2067046"/>
                  <a:gd name="connsiteX2" fmla="*/ 3063875 w 3902075"/>
                  <a:gd name="connsiteY2" fmla="*/ 25521 h 2067046"/>
                  <a:gd name="connsiteX3" fmla="*/ 3902075 w 3902075"/>
                  <a:gd name="connsiteY3" fmla="*/ 866896 h 2067046"/>
                  <a:gd name="connsiteX4" fmla="*/ 3902075 w 3902075"/>
                  <a:gd name="connsiteY4" fmla="*/ 866896 h 2067046"/>
                  <a:gd name="connsiteX0" fmla="*/ 0 w 3902075"/>
                  <a:gd name="connsiteY0" fmla="*/ 1022350 h 2041525"/>
                  <a:gd name="connsiteX1" fmla="*/ 1019175 w 3902075"/>
                  <a:gd name="connsiteY1" fmla="*/ 2041525 h 2041525"/>
                  <a:gd name="connsiteX2" fmla="*/ 3063875 w 3902075"/>
                  <a:gd name="connsiteY2" fmla="*/ 0 h 2041525"/>
                  <a:gd name="connsiteX3" fmla="*/ 3902075 w 3902075"/>
                  <a:gd name="connsiteY3" fmla="*/ 841375 h 2041525"/>
                  <a:gd name="connsiteX4" fmla="*/ 3902075 w 3902075"/>
                  <a:gd name="connsiteY4" fmla="*/ 841375 h 2041525"/>
                  <a:gd name="connsiteX0" fmla="*/ 0 w 3902075"/>
                  <a:gd name="connsiteY0" fmla="*/ 1022350 h 1879600"/>
                  <a:gd name="connsiteX1" fmla="*/ 847725 w 3902075"/>
                  <a:gd name="connsiteY1" fmla="*/ 1879600 h 1879600"/>
                  <a:gd name="connsiteX2" fmla="*/ 3063875 w 3902075"/>
                  <a:gd name="connsiteY2" fmla="*/ 0 h 1879600"/>
                  <a:gd name="connsiteX3" fmla="*/ 3902075 w 3902075"/>
                  <a:gd name="connsiteY3" fmla="*/ 841375 h 1879600"/>
                  <a:gd name="connsiteX4" fmla="*/ 3902075 w 3902075"/>
                  <a:gd name="connsiteY4" fmla="*/ 841375 h 1879600"/>
                  <a:gd name="connsiteX0" fmla="*/ 0 w 3902075"/>
                  <a:gd name="connsiteY0" fmla="*/ 1196975 h 2054225"/>
                  <a:gd name="connsiteX1" fmla="*/ 847725 w 3902075"/>
                  <a:gd name="connsiteY1" fmla="*/ 2054225 h 2054225"/>
                  <a:gd name="connsiteX2" fmla="*/ 2895600 w 3902075"/>
                  <a:gd name="connsiteY2" fmla="*/ 0 h 2054225"/>
                  <a:gd name="connsiteX3" fmla="*/ 3902075 w 3902075"/>
                  <a:gd name="connsiteY3" fmla="*/ 1016000 h 2054225"/>
                  <a:gd name="connsiteX4" fmla="*/ 3902075 w 3902075"/>
                  <a:gd name="connsiteY4" fmla="*/ 1016000 h 2054225"/>
                  <a:gd name="connsiteX0" fmla="*/ 0 w 3902075"/>
                  <a:gd name="connsiteY0" fmla="*/ 1196975 h 2054225"/>
                  <a:gd name="connsiteX1" fmla="*/ 847725 w 3902075"/>
                  <a:gd name="connsiteY1" fmla="*/ 2054225 h 2054225"/>
                  <a:gd name="connsiteX2" fmla="*/ 2895600 w 3902075"/>
                  <a:gd name="connsiteY2" fmla="*/ 0 h 2054225"/>
                  <a:gd name="connsiteX3" fmla="*/ 3751060 w 3902075"/>
                  <a:gd name="connsiteY3" fmla="*/ 864864 h 2054225"/>
                  <a:gd name="connsiteX4" fmla="*/ 3902075 w 3902075"/>
                  <a:gd name="connsiteY4" fmla="*/ 1016000 h 2054225"/>
                  <a:gd name="connsiteX5" fmla="*/ 3902075 w 3902075"/>
                  <a:gd name="connsiteY5" fmla="*/ 1016000 h 2054225"/>
                  <a:gd name="connsiteX0" fmla="*/ 0 w 3902075"/>
                  <a:gd name="connsiteY0" fmla="*/ 1196975 h 2054225"/>
                  <a:gd name="connsiteX1" fmla="*/ 847725 w 3902075"/>
                  <a:gd name="connsiteY1" fmla="*/ 2054225 h 2054225"/>
                  <a:gd name="connsiteX2" fmla="*/ 2895600 w 3902075"/>
                  <a:gd name="connsiteY2" fmla="*/ 0 h 2054225"/>
                  <a:gd name="connsiteX3" fmla="*/ 3751060 w 3902075"/>
                  <a:gd name="connsiteY3" fmla="*/ 864864 h 2054225"/>
                  <a:gd name="connsiteX4" fmla="*/ 3902075 w 3902075"/>
                  <a:gd name="connsiteY4" fmla="*/ 1016000 h 2054225"/>
                  <a:gd name="connsiteX0" fmla="*/ 0 w 3751060"/>
                  <a:gd name="connsiteY0" fmla="*/ 1196975 h 2054225"/>
                  <a:gd name="connsiteX1" fmla="*/ 847725 w 3751060"/>
                  <a:gd name="connsiteY1" fmla="*/ 2054225 h 2054225"/>
                  <a:gd name="connsiteX2" fmla="*/ 2895600 w 3751060"/>
                  <a:gd name="connsiteY2" fmla="*/ 0 h 2054225"/>
                  <a:gd name="connsiteX3" fmla="*/ 3751060 w 3751060"/>
                  <a:gd name="connsiteY3" fmla="*/ 864864 h 2054225"/>
                </a:gdLst>
                <a:ahLst/>
                <a:cxnLst>
                  <a:cxn ang="0">
                    <a:pos x="connsiteX0" y="connsiteY0"/>
                  </a:cxn>
                  <a:cxn ang="0">
                    <a:pos x="connsiteX1" y="connsiteY1"/>
                  </a:cxn>
                  <a:cxn ang="0">
                    <a:pos x="connsiteX2" y="connsiteY2"/>
                  </a:cxn>
                  <a:cxn ang="0">
                    <a:pos x="connsiteX3" y="connsiteY3"/>
                  </a:cxn>
                </a:cxnLst>
                <a:rect l="l" t="t" r="r" b="b"/>
                <a:pathLst>
                  <a:path w="3751060" h="2054225">
                    <a:moveTo>
                      <a:pt x="0" y="1196975"/>
                    </a:moveTo>
                    <a:cubicBezTo>
                      <a:pt x="339725" y="1536700"/>
                      <a:pt x="508000" y="1714500"/>
                      <a:pt x="847725" y="2054225"/>
                    </a:cubicBezTo>
                    <a:lnTo>
                      <a:pt x="2895600" y="0"/>
                    </a:lnTo>
                    <a:lnTo>
                      <a:pt x="3751060" y="864864"/>
                    </a:lnTo>
                  </a:path>
                </a:pathLst>
              </a:custGeom>
              <a:noFill/>
              <a:ln w="254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endParaRPr>
                  <a:latin typeface="思源黑体 CN Normal" panose="020B0400000000000000" pitchFamily="34" charset="-122"/>
                  <a:ea typeface="思源黑体 CN Normal" panose="020B0400000000000000" pitchFamily="34" charset="-122"/>
                  <a:cs typeface="+mn-ea"/>
                  <a:sym typeface="+mn-lt"/>
                </a:endParaRPr>
              </a:p>
            </p:txBody>
          </p:sp>
          <p:sp>
            <p:nvSpPr>
              <p:cNvPr id="26" name="ï$ļíḓe">
                <a:extLst>
                  <a:ext uri="{FF2B5EF4-FFF2-40B4-BE49-F238E27FC236}">
                    <a16:creationId xmlns:a16="http://schemas.microsoft.com/office/drawing/2014/main" id="{8CEBFF61-C149-4E59-A7FE-E1B2175B8FBA}"/>
                  </a:ext>
                </a:extLst>
              </p:cNvPr>
              <p:cNvSpPr>
                <a:spLocks/>
              </p:cNvSpPr>
              <p:nvPr/>
            </p:nvSpPr>
            <p:spPr bwMode="auto">
              <a:xfrm flipH="1" flipV="1">
                <a:off x="6315601" y="1766408"/>
                <a:ext cx="4998140" cy="2610727"/>
              </a:xfrm>
              <a:custGeom>
                <a:avLst/>
                <a:gdLst/>
                <a:ahLst/>
                <a:cxnLst>
                  <a:cxn ang="0">
                    <a:pos x="1558" y="337"/>
                  </a:cxn>
                  <a:cxn ang="0">
                    <a:pos x="1221" y="0"/>
                  </a:cxn>
                  <a:cxn ang="0">
                    <a:pos x="407" y="814"/>
                  </a:cxn>
                  <a:cxn ang="0">
                    <a:pos x="0" y="407"/>
                  </a:cxn>
                  <a:cxn ang="0">
                    <a:pos x="402" y="5"/>
                  </a:cxn>
                  <a:cxn ang="0">
                    <a:pos x="734" y="337"/>
                  </a:cxn>
                </a:cxnLst>
                <a:rect l="0" t="0" r="r" b="b"/>
                <a:pathLst>
                  <a:path w="1558" h="814">
                    <a:moveTo>
                      <a:pt x="1558" y="337"/>
                    </a:moveTo>
                    <a:lnTo>
                      <a:pt x="1221" y="0"/>
                    </a:lnTo>
                    <a:lnTo>
                      <a:pt x="407" y="814"/>
                    </a:lnTo>
                    <a:lnTo>
                      <a:pt x="0" y="407"/>
                    </a:lnTo>
                    <a:lnTo>
                      <a:pt x="402" y="5"/>
                    </a:lnTo>
                    <a:lnTo>
                      <a:pt x="734" y="337"/>
                    </a:lnTo>
                  </a:path>
                </a:pathLst>
              </a:custGeom>
              <a:noFill/>
              <a:ln w="25400" cap="flat" cmpd="sng">
                <a:solidFill>
                  <a:schemeClr val="bg1">
                    <a:lumMod val="85000"/>
                  </a:schemeClr>
                </a:solidFill>
                <a:prstDash val="solid"/>
                <a:round/>
                <a:headEnd/>
                <a:tailEnd/>
              </a:ln>
              <a:effectLst/>
            </p:spPr>
            <p:txBody>
              <a:bodyPr anchor="ctr">
                <a:scene3d>
                  <a:camera prst="orthographicFront"/>
                  <a:lightRig rig="threePt" dir="t"/>
                </a:scene3d>
                <a:sp3d contourW="12700"/>
              </a:bodyPr>
              <a:lstStyle/>
              <a:p>
                <a:pPr algn="ctr"/>
                <a:endParaRPr>
                  <a:latin typeface="思源黑体 CN Normal" panose="020B0400000000000000" pitchFamily="34" charset="-122"/>
                  <a:ea typeface="思源黑体 CN Normal" panose="020B0400000000000000" pitchFamily="34" charset="-122"/>
                  <a:cs typeface="+mn-ea"/>
                  <a:sym typeface="+mn-lt"/>
                </a:endParaRPr>
              </a:p>
            </p:txBody>
          </p:sp>
          <p:sp>
            <p:nvSpPr>
              <p:cNvPr id="27" name="ïSľîḍè">
                <a:extLst>
                  <a:ext uri="{FF2B5EF4-FFF2-40B4-BE49-F238E27FC236}">
                    <a16:creationId xmlns:a16="http://schemas.microsoft.com/office/drawing/2014/main" id="{20C7A6A5-E6F2-48DA-A62C-4AD7458DFDB9}"/>
                  </a:ext>
                </a:extLst>
              </p:cNvPr>
              <p:cNvSpPr/>
              <p:nvPr/>
            </p:nvSpPr>
            <p:spPr>
              <a:xfrm>
                <a:off x="9157760" y="2182579"/>
                <a:ext cx="1772289" cy="1770259"/>
              </a:xfrm>
              <a:custGeom>
                <a:avLst/>
                <a:gdLst>
                  <a:gd name="connsiteX0" fmla="*/ 692680 w 1385360"/>
                  <a:gd name="connsiteY0" fmla="*/ 0 h 1385360"/>
                  <a:gd name="connsiteX1" fmla="*/ 1385360 w 1385360"/>
                  <a:gd name="connsiteY1" fmla="*/ 692679 h 1385360"/>
                  <a:gd name="connsiteX2" fmla="*/ 692680 w 1385360"/>
                  <a:gd name="connsiteY2" fmla="*/ 1385360 h 1385360"/>
                  <a:gd name="connsiteX3" fmla="*/ 0 w 1385360"/>
                  <a:gd name="connsiteY3" fmla="*/ 692680 h 1385360"/>
                </a:gdLst>
                <a:ahLst/>
                <a:cxnLst>
                  <a:cxn ang="0">
                    <a:pos x="connsiteX0" y="connsiteY0"/>
                  </a:cxn>
                  <a:cxn ang="0">
                    <a:pos x="connsiteX1" y="connsiteY1"/>
                  </a:cxn>
                  <a:cxn ang="0">
                    <a:pos x="connsiteX2" y="connsiteY2"/>
                  </a:cxn>
                  <a:cxn ang="0">
                    <a:pos x="connsiteX3" y="connsiteY3"/>
                  </a:cxn>
                </a:cxnLst>
                <a:rect l="l" t="t" r="r" b="b"/>
                <a:pathLst>
                  <a:path w="1385360" h="1385360">
                    <a:moveTo>
                      <a:pt x="692680" y="0"/>
                    </a:moveTo>
                    <a:lnTo>
                      <a:pt x="1385360" y="692679"/>
                    </a:lnTo>
                    <a:lnTo>
                      <a:pt x="692680" y="1385360"/>
                    </a:lnTo>
                    <a:lnTo>
                      <a:pt x="0" y="692680"/>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scene3d>
                  <a:camera prst="orthographicFront"/>
                  <a:lightRig rig="threePt" dir="t"/>
                </a:scene3d>
                <a:sp3d contourW="12700"/>
              </a:bodyPr>
              <a:lstStyle/>
              <a:p>
                <a:pPr algn="ctr" defTabSz="914377">
                  <a:defRPr/>
                </a:pPr>
                <a:endParaRPr lang="zh-CN" altLang="en-US" sz="2000" dirty="0">
                  <a:solidFill>
                    <a:srgbClr val="FFFFFF"/>
                  </a:solidFill>
                  <a:latin typeface="思源黑体 CN Normal" panose="020B0400000000000000" pitchFamily="34" charset="-122"/>
                  <a:ea typeface="思源黑体 CN Normal" panose="020B0400000000000000" pitchFamily="34" charset="-122"/>
                  <a:cs typeface="+mn-ea"/>
                  <a:sym typeface="+mn-lt"/>
                </a:endParaRPr>
              </a:p>
            </p:txBody>
          </p:sp>
          <p:sp>
            <p:nvSpPr>
              <p:cNvPr id="28" name="íṡļîḑê">
                <a:extLst>
                  <a:ext uri="{FF2B5EF4-FFF2-40B4-BE49-F238E27FC236}">
                    <a16:creationId xmlns:a16="http://schemas.microsoft.com/office/drawing/2014/main" id="{303E79D0-0D21-4E88-BBEF-BFA64E4BAC74}"/>
                  </a:ext>
                </a:extLst>
              </p:cNvPr>
              <p:cNvSpPr/>
              <p:nvPr/>
            </p:nvSpPr>
            <p:spPr>
              <a:xfrm>
                <a:off x="9708473" y="2737147"/>
                <a:ext cx="654622" cy="650657"/>
              </a:xfrm>
              <a:custGeom>
                <a:avLst/>
                <a:gdLst>
                  <a:gd name="connsiteX0" fmla="*/ 130460 w 260920"/>
                  <a:gd name="connsiteY0" fmla="*/ 0 h 260921"/>
                  <a:gd name="connsiteX1" fmla="*/ 260920 w 260920"/>
                  <a:gd name="connsiteY1" fmla="*/ 130461 h 260921"/>
                  <a:gd name="connsiteX2" fmla="*/ 130460 w 260920"/>
                  <a:gd name="connsiteY2" fmla="*/ 260921 h 260921"/>
                  <a:gd name="connsiteX3" fmla="*/ 0 w 260920"/>
                  <a:gd name="connsiteY3" fmla="*/ 130460 h 260921"/>
                </a:gdLst>
                <a:ahLst/>
                <a:cxnLst>
                  <a:cxn ang="0">
                    <a:pos x="connsiteX0" y="connsiteY0"/>
                  </a:cxn>
                  <a:cxn ang="0">
                    <a:pos x="connsiteX1" y="connsiteY1"/>
                  </a:cxn>
                  <a:cxn ang="0">
                    <a:pos x="connsiteX2" y="connsiteY2"/>
                  </a:cxn>
                  <a:cxn ang="0">
                    <a:pos x="connsiteX3" y="connsiteY3"/>
                  </a:cxn>
                </a:cxnLst>
                <a:rect l="l" t="t" r="r" b="b"/>
                <a:pathLst>
                  <a:path w="260920" h="260921">
                    <a:moveTo>
                      <a:pt x="130460" y="0"/>
                    </a:moveTo>
                    <a:lnTo>
                      <a:pt x="260920" y="130461"/>
                    </a:lnTo>
                    <a:lnTo>
                      <a:pt x="130460" y="260921"/>
                    </a:lnTo>
                    <a:lnTo>
                      <a:pt x="0" y="13046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Autofit/>
                <a:scene3d>
                  <a:camera prst="orthographicFront"/>
                  <a:lightRig rig="threePt" dir="t"/>
                </a:scene3d>
                <a:sp3d contourW="12700"/>
              </a:bodyPr>
              <a:lstStyle/>
              <a:p>
                <a:pPr algn="ctr">
                  <a:defRPr/>
                </a:pPr>
                <a:r>
                  <a:rPr lang="en-US" altLang="zh-CN" sz="1200" dirty="0">
                    <a:solidFill>
                      <a:srgbClr val="333333"/>
                    </a:solidFill>
                    <a:latin typeface="思源黑体 CN Normal" panose="020B0400000000000000" pitchFamily="34" charset="-122"/>
                    <a:ea typeface="思源黑体 CN Normal" panose="020B0400000000000000" pitchFamily="34" charset="-122"/>
                    <a:cs typeface="+mn-ea"/>
                    <a:sym typeface="+mn-lt"/>
                  </a:rPr>
                  <a:t>4</a:t>
                </a:r>
              </a:p>
            </p:txBody>
          </p:sp>
        </p:grpSp>
        <p:sp>
          <p:nvSpPr>
            <p:cNvPr id="12" name="文本框 11">
              <a:extLst>
                <a:ext uri="{FF2B5EF4-FFF2-40B4-BE49-F238E27FC236}">
                  <a16:creationId xmlns:a16="http://schemas.microsoft.com/office/drawing/2014/main" id="{66003B0E-DCC0-47F2-94BD-0F727B1BE3CB}"/>
                </a:ext>
              </a:extLst>
            </p:cNvPr>
            <p:cNvSpPr txBox="1"/>
            <p:nvPr/>
          </p:nvSpPr>
          <p:spPr>
            <a:xfrm>
              <a:off x="2404956" y="5295629"/>
              <a:ext cx="1917230" cy="250181"/>
            </a:xfrm>
            <a:prstGeom prst="rect">
              <a:avLst/>
            </a:prstGeom>
            <a:noFill/>
          </p:spPr>
          <p:txBody>
            <a:bodyPr wrap="square" rtlCol="0">
              <a:spAutoFit/>
              <a:scene3d>
                <a:camera prst="orthographicFront"/>
                <a:lightRig rig="threePt" dir="t"/>
              </a:scene3d>
              <a:sp3d contourW="12700"/>
            </a:bodyPr>
            <a:lstStyle/>
            <a:p>
              <a:pPr algn="ctr"/>
              <a:r>
                <a:rPr lang="zh-CN" altLang="en-US" b="1"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mn-lt"/>
                </a:rPr>
                <a:t>中介思维系统</a:t>
              </a:r>
              <a:endParaRPr lang="en-US" altLang="zh-CN" b="1"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mn-lt"/>
              </a:endParaRPr>
            </a:p>
          </p:txBody>
        </p:sp>
        <p:sp>
          <p:nvSpPr>
            <p:cNvPr id="14" name="文本框 13">
              <a:extLst>
                <a:ext uri="{FF2B5EF4-FFF2-40B4-BE49-F238E27FC236}">
                  <a16:creationId xmlns:a16="http://schemas.microsoft.com/office/drawing/2014/main" id="{9E3353B6-6F4F-4B72-9DAF-A9FB3221EF6E}"/>
                </a:ext>
              </a:extLst>
            </p:cNvPr>
            <p:cNvSpPr txBox="1"/>
            <p:nvPr/>
          </p:nvSpPr>
          <p:spPr>
            <a:xfrm>
              <a:off x="4042075" y="5295629"/>
              <a:ext cx="1917230" cy="250181"/>
            </a:xfrm>
            <a:prstGeom prst="rect">
              <a:avLst/>
            </a:prstGeom>
            <a:noFill/>
          </p:spPr>
          <p:txBody>
            <a:bodyPr wrap="square" rtlCol="0">
              <a:spAutoFit/>
              <a:scene3d>
                <a:camera prst="orthographicFront"/>
                <a:lightRig rig="threePt" dir="t"/>
              </a:scene3d>
              <a:sp3d contourW="12700"/>
            </a:bodyPr>
            <a:lstStyle/>
            <a:p>
              <a:pPr algn="ctr"/>
              <a:r>
                <a:rPr lang="zh-CN" altLang="en-US" b="1"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mn-lt"/>
                </a:rPr>
                <a:t>工具中介系统</a:t>
              </a:r>
              <a:endParaRPr lang="en-US" altLang="zh-CN" b="1"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mn-lt"/>
              </a:endParaRPr>
            </a:p>
          </p:txBody>
        </p:sp>
        <p:sp>
          <p:nvSpPr>
            <p:cNvPr id="15" name="文本框 14">
              <a:extLst>
                <a:ext uri="{FF2B5EF4-FFF2-40B4-BE49-F238E27FC236}">
                  <a16:creationId xmlns:a16="http://schemas.microsoft.com/office/drawing/2014/main" id="{B7AFA9C0-02D7-4B35-93CD-0DDC477ED63A}"/>
                </a:ext>
              </a:extLst>
            </p:cNvPr>
            <p:cNvSpPr txBox="1"/>
            <p:nvPr/>
          </p:nvSpPr>
          <p:spPr>
            <a:xfrm>
              <a:off x="5829144" y="5292963"/>
              <a:ext cx="1917230" cy="250181"/>
            </a:xfrm>
            <a:prstGeom prst="rect">
              <a:avLst/>
            </a:prstGeom>
            <a:noFill/>
          </p:spPr>
          <p:txBody>
            <a:bodyPr wrap="square" rtlCol="0">
              <a:spAutoFit/>
              <a:scene3d>
                <a:camera prst="orthographicFront"/>
                <a:lightRig rig="threePt" dir="t"/>
              </a:scene3d>
              <a:sp3d contourW="12700"/>
            </a:bodyPr>
            <a:lstStyle/>
            <a:p>
              <a:pPr algn="ctr"/>
              <a:r>
                <a:rPr lang="zh-CN" altLang="en-US" b="1"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mn-lt"/>
                </a:rPr>
                <a:t>符号中介系统</a:t>
              </a:r>
              <a:endParaRPr lang="en-US" altLang="zh-CN" b="1"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mn-lt"/>
              </a:endParaRPr>
            </a:p>
          </p:txBody>
        </p:sp>
        <p:sp>
          <p:nvSpPr>
            <p:cNvPr id="16" name="文本框 15">
              <a:extLst>
                <a:ext uri="{FF2B5EF4-FFF2-40B4-BE49-F238E27FC236}">
                  <a16:creationId xmlns:a16="http://schemas.microsoft.com/office/drawing/2014/main" id="{70039BBF-19D1-462C-84BC-569B4A358D6D}"/>
                </a:ext>
              </a:extLst>
            </p:cNvPr>
            <p:cNvSpPr txBox="1"/>
            <p:nvPr/>
          </p:nvSpPr>
          <p:spPr>
            <a:xfrm>
              <a:off x="7587811" y="5310444"/>
              <a:ext cx="1917230" cy="250181"/>
            </a:xfrm>
            <a:prstGeom prst="rect">
              <a:avLst/>
            </a:prstGeom>
            <a:noFill/>
          </p:spPr>
          <p:txBody>
            <a:bodyPr wrap="square" rtlCol="0">
              <a:spAutoFit/>
              <a:scene3d>
                <a:camera prst="orthographicFront"/>
                <a:lightRig rig="threePt" dir="t"/>
              </a:scene3d>
              <a:sp3d contourW="12700"/>
            </a:bodyPr>
            <a:lstStyle/>
            <a:p>
              <a:pPr algn="ctr"/>
              <a:r>
                <a:rPr lang="zh-CN" altLang="en-US" b="1"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mn-lt"/>
                </a:rPr>
                <a:t>方法中介系统</a:t>
              </a:r>
              <a:endParaRPr lang="en-US" altLang="zh-CN" b="1"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mn-lt"/>
              </a:endParaRPr>
            </a:p>
          </p:txBody>
        </p:sp>
      </p:grpSp>
    </p:spTree>
    <p:extLst>
      <p:ext uri="{BB962C8B-B14F-4D97-AF65-F5344CB8AC3E}">
        <p14:creationId xmlns:p14="http://schemas.microsoft.com/office/powerpoint/2010/main" val="3603155140"/>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认识网络人际互动的中介系统</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21C421FA-B09C-4C6B-9898-BC8857031CB1}"/>
              </a:ext>
            </a:extLst>
          </p:cNvPr>
          <p:cNvSpPr/>
          <p:nvPr/>
        </p:nvSpPr>
        <p:spPr>
          <a:xfrm>
            <a:off x="550592" y="998390"/>
            <a:ext cx="11021298" cy="339272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中介思维系统</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以网络人际互动的中介思维系统理解和把握事物之间的“中介联系”，是正确认识网络互动的前提。因此，中介思维系统是网络人际互动的前提。</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中介思维的实质就是“关系思维”，是从两者的关系或联系出发，对事物本身进行分析与讨论。也可以将中介思维系统理解为，个体网民通过多种中介构建或调整角色关系的思想活动以及持续运行、不断发展的过程。而根据目前的信息技术发展趋势，中介思维就是信息技术发展中的数据思维和互联网思想。</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如</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图所示为数据思维和互联网思想。</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2" name="组合 1">
            <a:extLst>
              <a:ext uri="{FF2B5EF4-FFF2-40B4-BE49-F238E27FC236}">
                <a16:creationId xmlns:a16="http://schemas.microsoft.com/office/drawing/2014/main" id="{021A627F-2546-4CC8-9AE2-9CD8D36D8754}"/>
              </a:ext>
            </a:extLst>
          </p:cNvPr>
          <p:cNvGrpSpPr/>
          <p:nvPr/>
        </p:nvGrpSpPr>
        <p:grpSpPr>
          <a:xfrm>
            <a:off x="2770268" y="4410032"/>
            <a:ext cx="6170488" cy="2119174"/>
            <a:chOff x="3050661" y="4729831"/>
            <a:chExt cx="4574555" cy="1571072"/>
          </a:xfrm>
        </p:grpSpPr>
        <p:pic>
          <p:nvPicPr>
            <p:cNvPr id="6146" name="Picture 2">
              <a:extLst>
                <a:ext uri="{FF2B5EF4-FFF2-40B4-BE49-F238E27FC236}">
                  <a16:creationId xmlns:a16="http://schemas.microsoft.com/office/drawing/2014/main" id="{6177FE17-A55E-452F-B1AA-C5E51A473A4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50661" y="4729831"/>
              <a:ext cx="1646237" cy="155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7" name="Picture 3">
              <a:extLst>
                <a:ext uri="{FF2B5EF4-FFF2-40B4-BE49-F238E27FC236}">
                  <a16:creationId xmlns:a16="http://schemas.microsoft.com/office/drawing/2014/main" id="{F0CC0D6B-BF34-4FA6-8CAA-A8A0E441ADA4}"/>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974091" y="4746740"/>
              <a:ext cx="2651125" cy="155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2235463342"/>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认识网络人际互动的中介系统</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21C421FA-B09C-4C6B-9898-BC8857031CB1}"/>
              </a:ext>
            </a:extLst>
          </p:cNvPr>
          <p:cNvSpPr/>
          <p:nvPr/>
        </p:nvSpPr>
        <p:spPr>
          <a:xfrm>
            <a:off x="550592" y="998390"/>
            <a:ext cx="11021298" cy="1956433"/>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中介思维系统</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在网络人际互动中，离开中介思维和中介观念的指引，并且剥离网民交往活动的关系，便无法深入研究网络人际互动。实际上，网络人际互动中介思维系统在运行过程和发挥作用中，由</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个层级形成结构。</a:t>
            </a:r>
          </a:p>
        </p:txBody>
      </p:sp>
      <p:pic>
        <p:nvPicPr>
          <p:cNvPr id="7170" name="Picture 2">
            <a:extLst>
              <a:ext uri="{FF2B5EF4-FFF2-40B4-BE49-F238E27FC236}">
                <a16:creationId xmlns:a16="http://schemas.microsoft.com/office/drawing/2014/main" id="{0B60E629-B869-4C00-9BBF-15A6F6A79A7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87116" y="3229645"/>
            <a:ext cx="9686982" cy="2455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8638773"/>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认识网络人际互动的中介系统</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EC248308-D70E-46AE-BB83-F8EA5B5214DE}"/>
              </a:ext>
            </a:extLst>
          </p:cNvPr>
          <p:cNvSpPr/>
          <p:nvPr/>
        </p:nvSpPr>
        <p:spPr>
          <a:xfrm>
            <a:off x="550592" y="998390"/>
            <a:ext cx="11021298" cy="5316327"/>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中介思维系统</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互动对象的形式化</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互动对象的形式化是指互动双方以对方为中介，通过概念性取舍理解和构建互动对方形象的过程。在网络社会中，身份和形象具有虚拟性，互动一方总是会给另一方一种“非现实”的印象。因此，将非现实印象转化为具象印象，可以帮助网络人际互动的发生和发展。所以，具象转变过程就是网络互动对象的形式化过程，即互动主体交往所需要的思维转化过程。</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互动形式的组合化</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互动形式的组合化是指互动主体以互动一方的元素为中介，通过对元素的归纳总结，将所得的各种认知进行有效组合，再根据自己的判断、理解和提炼使互动方形成整体形态的过程。</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06989582"/>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认识网络人际互动的中介系统</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EC248308-D70E-46AE-BB83-F8EA5B5214DE}"/>
              </a:ext>
            </a:extLst>
          </p:cNvPr>
          <p:cNvSpPr/>
          <p:nvPr/>
        </p:nvSpPr>
        <p:spPr>
          <a:xfrm>
            <a:off x="550592" y="998390"/>
            <a:ext cx="11021298" cy="4854662"/>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中介思维系统</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互动形式组合的现实化</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互动主体在交往过程中，通常希望互动的另一方以现实化形式完成工作。这是基于两方面的考量，包括构建未来双方互动的现实基础以及辨认互动对象在网络和现实中的差异。这些考量能够让互动一方与另一方在实践活动的过程中，及时调整互动方式完成交往目标，最终使网络交往与现实生活相融合。 </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综上所述，对于网络人际互动来说，正是借助中介思维系统的构建与运行，才使交往活动从想法的虚拟内容变为事件的现实内容。</a:t>
            </a:r>
          </a:p>
          <a:p>
            <a:pPr indent="457200" algn="just">
              <a:lnSpc>
                <a:spcPct val="150000"/>
              </a:lnSpc>
              <a:spcBef>
                <a:spcPts val="240"/>
              </a:spcBef>
              <a:spcAft>
                <a:spcPts val="240"/>
              </a:spcAft>
            </a:pP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42563119"/>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认识网络人际互动的中介系统</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EC248308-D70E-46AE-BB83-F8EA5B5214DE}"/>
              </a:ext>
            </a:extLst>
          </p:cNvPr>
          <p:cNvSpPr/>
          <p:nvPr/>
        </p:nvSpPr>
        <p:spPr>
          <a:xfrm>
            <a:off x="550592" y="998390"/>
            <a:ext cx="6348398" cy="3931333"/>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工具中介系统</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在网络人际互动中，工具中介系统是交往活动的物理支撑平台，一般包括通信设备和用户端设备两类。</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通信设备是指用于工业自动化控制环境中的有线通讯设备和无线通讯设备，包括传输设备、交换设备、线路设备和互联设备。</a:t>
            </a:r>
          </a:p>
          <a:p>
            <a:pPr indent="457200" algn="just">
              <a:lnSpc>
                <a:spcPct val="150000"/>
              </a:lnSpc>
              <a:spcBef>
                <a:spcPts val="240"/>
              </a:spcBef>
              <a:spcAft>
                <a:spcPts val="240"/>
              </a:spcAft>
            </a:pP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8194" name="Picture 2">
            <a:extLst>
              <a:ext uri="{FF2B5EF4-FFF2-40B4-BE49-F238E27FC236}">
                <a16:creationId xmlns:a16="http://schemas.microsoft.com/office/drawing/2014/main" id="{D01A39F6-758B-44B1-B06A-47B454409F6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04233" y="1697793"/>
            <a:ext cx="3991422" cy="3991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2872830"/>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认识网络人际互动的中介系统</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EC248308-D70E-46AE-BB83-F8EA5B5214DE}"/>
              </a:ext>
            </a:extLst>
          </p:cNvPr>
          <p:cNvSpPr/>
          <p:nvPr/>
        </p:nvSpPr>
        <p:spPr>
          <a:xfrm>
            <a:off x="550591" y="998390"/>
            <a:ext cx="11008685" cy="2956707"/>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工具中介系统</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有线通讯是指通信设备传输间利用架空线缆、同轴线缆、光纤和音频线缆等传输介质进行信息传输的通信方式。无线通讯则是指不需要物理连接线，而利用电磁波信号在网络空间中进行信息交换的一种通信方式。两种通信方式的用途和设备说明。</a:t>
            </a:r>
          </a:p>
          <a:p>
            <a:pPr indent="457200" algn="just">
              <a:lnSpc>
                <a:spcPct val="150000"/>
              </a:lnSpc>
              <a:spcBef>
                <a:spcPts val="240"/>
              </a:spcBef>
              <a:spcAft>
                <a:spcPts val="240"/>
              </a:spcAft>
            </a:pP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3" name="组合 2">
            <a:extLst>
              <a:ext uri="{FF2B5EF4-FFF2-40B4-BE49-F238E27FC236}">
                <a16:creationId xmlns:a16="http://schemas.microsoft.com/office/drawing/2014/main" id="{FF4B8284-09E6-4F74-94A3-28CB3D76CF48}"/>
              </a:ext>
            </a:extLst>
          </p:cNvPr>
          <p:cNvGrpSpPr/>
          <p:nvPr/>
        </p:nvGrpSpPr>
        <p:grpSpPr>
          <a:xfrm>
            <a:off x="1361789" y="3031942"/>
            <a:ext cx="9192354" cy="3623467"/>
            <a:chOff x="1254584" y="3113925"/>
            <a:chExt cx="9192354" cy="3623467"/>
          </a:xfrm>
        </p:grpSpPr>
        <p:grpSp>
          <p:nvGrpSpPr>
            <p:cNvPr id="10" name="组合 9">
              <a:extLst>
                <a:ext uri="{FF2B5EF4-FFF2-40B4-BE49-F238E27FC236}">
                  <a16:creationId xmlns:a16="http://schemas.microsoft.com/office/drawing/2014/main" id="{8879BFC2-A6A3-454A-AF48-65F80329F6B3}"/>
                </a:ext>
              </a:extLst>
            </p:cNvPr>
            <p:cNvGrpSpPr/>
            <p:nvPr/>
          </p:nvGrpSpPr>
          <p:grpSpPr>
            <a:xfrm>
              <a:off x="1254584" y="3113925"/>
              <a:ext cx="9192354" cy="3623467"/>
              <a:chOff x="1346106" y="2432279"/>
              <a:chExt cx="9192354" cy="3623467"/>
            </a:xfrm>
          </p:grpSpPr>
          <p:sp>
            <p:nvSpPr>
              <p:cNvPr id="11" name="MH_Other_10">
                <a:extLst>
                  <a:ext uri="{FF2B5EF4-FFF2-40B4-BE49-F238E27FC236}">
                    <a16:creationId xmlns:a16="http://schemas.microsoft.com/office/drawing/2014/main" id="{24DA10F9-9355-4CC1-A580-56993062E7E2}"/>
                  </a:ext>
                </a:extLst>
              </p:cNvPr>
              <p:cNvSpPr/>
              <p:nvPr/>
            </p:nvSpPr>
            <p:spPr bwMode="auto">
              <a:xfrm>
                <a:off x="8323587" y="2432279"/>
                <a:ext cx="2189035" cy="243452"/>
              </a:xfrm>
              <a:custGeom>
                <a:avLst/>
                <a:gdLst>
                  <a:gd name="T0" fmla="*/ 0 w 1524075"/>
                  <a:gd name="T1" fmla="*/ 0 h 169416"/>
                  <a:gd name="T2" fmla="*/ 1427460 w 1524075"/>
                  <a:gd name="T3" fmla="*/ 0 h 169416"/>
                  <a:gd name="T4" fmla="*/ 1524075 w 1524075"/>
                  <a:gd name="T5" fmla="*/ 84708 h 169416"/>
                  <a:gd name="T6" fmla="*/ 1427460 w 1524075"/>
                  <a:gd name="T7" fmla="*/ 169416 h 169416"/>
                  <a:gd name="T8" fmla="*/ 0 w 1524075"/>
                  <a:gd name="T9" fmla="*/ 169416 h 169416"/>
                  <a:gd name="T10" fmla="*/ 96615 w 1524075"/>
                  <a:gd name="T11" fmla="*/ 84708 h 169416"/>
                  <a:gd name="T12" fmla="*/ 0 w 1524075"/>
                  <a:gd name="T13" fmla="*/ 0 h 169416"/>
                </a:gdLst>
                <a:ahLst/>
                <a:cxnLst>
                  <a:cxn ang="0">
                    <a:pos x="T0" y="T1"/>
                  </a:cxn>
                  <a:cxn ang="0">
                    <a:pos x="T2" y="T3"/>
                  </a:cxn>
                  <a:cxn ang="0">
                    <a:pos x="T4" y="T5"/>
                  </a:cxn>
                  <a:cxn ang="0">
                    <a:pos x="T6" y="T7"/>
                  </a:cxn>
                  <a:cxn ang="0">
                    <a:pos x="T8" y="T9"/>
                  </a:cxn>
                  <a:cxn ang="0">
                    <a:pos x="T10" y="T11"/>
                  </a:cxn>
                  <a:cxn ang="0">
                    <a:pos x="T12" y="T13"/>
                  </a:cxn>
                </a:cxnLst>
                <a:rect l="0" t="0" r="r" b="b"/>
                <a:pathLst>
                  <a:path w="1524075" h="169416">
                    <a:moveTo>
                      <a:pt x="0" y="0"/>
                    </a:moveTo>
                    <a:lnTo>
                      <a:pt x="1427460" y="0"/>
                    </a:lnTo>
                    <a:lnTo>
                      <a:pt x="1524075" y="84708"/>
                    </a:lnTo>
                    <a:lnTo>
                      <a:pt x="1427460" y="169416"/>
                    </a:lnTo>
                    <a:lnTo>
                      <a:pt x="0" y="169416"/>
                    </a:lnTo>
                    <a:lnTo>
                      <a:pt x="96615" y="84708"/>
                    </a:lnTo>
                    <a:lnTo>
                      <a:pt x="0" y="0"/>
                    </a:lnTo>
                    <a:close/>
                  </a:path>
                </a:pathLst>
              </a:custGeom>
              <a:solidFill>
                <a:schemeClr val="accent6">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14" name="组合 13">
                <a:extLst>
                  <a:ext uri="{FF2B5EF4-FFF2-40B4-BE49-F238E27FC236}">
                    <a16:creationId xmlns:a16="http://schemas.microsoft.com/office/drawing/2014/main" id="{3C88A5E1-E735-463A-93CC-E23DF02C5957}"/>
                  </a:ext>
                </a:extLst>
              </p:cNvPr>
              <p:cNvGrpSpPr/>
              <p:nvPr/>
            </p:nvGrpSpPr>
            <p:grpSpPr>
              <a:xfrm>
                <a:off x="9307536" y="2507345"/>
                <a:ext cx="93325" cy="783105"/>
                <a:chOff x="6982138" y="1880080"/>
                <a:chExt cx="70036" cy="587691"/>
              </a:xfrm>
            </p:grpSpPr>
            <p:cxnSp>
              <p:nvCxnSpPr>
                <p:cNvPr id="44" name="MH_Other_11">
                  <a:extLst>
                    <a:ext uri="{FF2B5EF4-FFF2-40B4-BE49-F238E27FC236}">
                      <a16:creationId xmlns:a16="http://schemas.microsoft.com/office/drawing/2014/main" id="{AAAD2EFD-9BF4-4CF1-A07E-E04788339BB2}"/>
                    </a:ext>
                  </a:extLst>
                </p:cNvPr>
                <p:cNvCxnSpPr>
                  <a:cxnSpLocks noChangeShapeType="1"/>
                </p:cNvCxnSpPr>
                <p:nvPr/>
              </p:nvCxnSpPr>
              <p:spPr bwMode="auto">
                <a:xfrm flipH="1" flipV="1">
                  <a:off x="7017157" y="2006449"/>
                  <a:ext cx="1522" cy="461322"/>
                </a:xfrm>
                <a:prstGeom prst="line">
                  <a:avLst/>
                </a:prstGeom>
                <a:noFill/>
                <a:ln w="19050" cmpd="sng">
                  <a:solidFill>
                    <a:schemeClr val="accent6">
                      <a:lumMod val="40000"/>
                      <a:lumOff val="60000"/>
                    </a:schemeClr>
                  </a:solidFill>
                  <a:round/>
                </a:ln>
                <a:extLst>
                  <a:ext uri="{909E8E84-426E-40DD-AFC4-6F175D3DCCD1}">
                    <a14:hiddenFill xmlns:a14="http://schemas.microsoft.com/office/drawing/2010/main">
                      <a:noFill/>
                    </a14:hiddenFill>
                  </a:ext>
                </a:extLst>
              </p:spPr>
            </p:cxnSp>
            <p:sp>
              <p:nvSpPr>
                <p:cNvPr id="45" name="MH_Other_12">
                  <a:extLst>
                    <a:ext uri="{FF2B5EF4-FFF2-40B4-BE49-F238E27FC236}">
                      <a16:creationId xmlns:a16="http://schemas.microsoft.com/office/drawing/2014/main" id="{2965CC9C-4005-4701-8F63-C2B07355EB4B}"/>
                    </a:ext>
                  </a:extLst>
                </p:cNvPr>
                <p:cNvSpPr>
                  <a:spLocks noChangeArrowheads="1"/>
                </p:cNvSpPr>
                <p:nvPr/>
              </p:nvSpPr>
              <p:spPr bwMode="auto">
                <a:xfrm flipV="1">
                  <a:off x="6982138" y="1880080"/>
                  <a:ext cx="70036" cy="7003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endParaRPr lang="zh-CN" altLang="en-US">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15" name="组合 14">
                <a:extLst>
                  <a:ext uri="{FF2B5EF4-FFF2-40B4-BE49-F238E27FC236}">
                    <a16:creationId xmlns:a16="http://schemas.microsoft.com/office/drawing/2014/main" id="{CCEE69CF-3AB3-45C5-A1B6-FD61BDAB9C71}"/>
                  </a:ext>
                </a:extLst>
              </p:cNvPr>
              <p:cNvGrpSpPr/>
              <p:nvPr/>
            </p:nvGrpSpPr>
            <p:grpSpPr>
              <a:xfrm>
                <a:off x="1346106" y="2432279"/>
                <a:ext cx="7187232" cy="3618925"/>
                <a:chOff x="1346106" y="2432279"/>
                <a:chExt cx="7187232" cy="3618925"/>
              </a:xfrm>
            </p:grpSpPr>
            <p:sp>
              <p:nvSpPr>
                <p:cNvPr id="20" name="MH_Other_1">
                  <a:extLst>
                    <a:ext uri="{FF2B5EF4-FFF2-40B4-BE49-F238E27FC236}">
                      <a16:creationId xmlns:a16="http://schemas.microsoft.com/office/drawing/2014/main" id="{2EB9E62D-8BBE-4F10-8F2B-8BFE9BAB34D6}"/>
                    </a:ext>
                  </a:extLst>
                </p:cNvPr>
                <p:cNvSpPr/>
                <p:nvPr/>
              </p:nvSpPr>
              <p:spPr bwMode="auto">
                <a:xfrm>
                  <a:off x="1754449" y="2432279"/>
                  <a:ext cx="2189035" cy="243452"/>
                </a:xfrm>
                <a:custGeom>
                  <a:avLst/>
                  <a:gdLst>
                    <a:gd name="T0" fmla="*/ 0 w 1524075"/>
                    <a:gd name="T1" fmla="*/ 0 h 169416"/>
                    <a:gd name="T2" fmla="*/ 1427460 w 1524075"/>
                    <a:gd name="T3" fmla="*/ 0 h 169416"/>
                    <a:gd name="T4" fmla="*/ 1524075 w 1524075"/>
                    <a:gd name="T5" fmla="*/ 84708 h 169416"/>
                    <a:gd name="T6" fmla="*/ 1427460 w 1524075"/>
                    <a:gd name="T7" fmla="*/ 169416 h 169416"/>
                    <a:gd name="T8" fmla="*/ 0 w 1524075"/>
                    <a:gd name="T9" fmla="*/ 169416 h 169416"/>
                    <a:gd name="T10" fmla="*/ 96615 w 1524075"/>
                    <a:gd name="T11" fmla="*/ 84708 h 169416"/>
                    <a:gd name="T12" fmla="*/ 0 w 1524075"/>
                    <a:gd name="T13" fmla="*/ 0 h 169416"/>
                  </a:gdLst>
                  <a:ahLst/>
                  <a:cxnLst>
                    <a:cxn ang="0">
                      <a:pos x="T0" y="T1"/>
                    </a:cxn>
                    <a:cxn ang="0">
                      <a:pos x="T2" y="T3"/>
                    </a:cxn>
                    <a:cxn ang="0">
                      <a:pos x="T4" y="T5"/>
                    </a:cxn>
                    <a:cxn ang="0">
                      <a:pos x="T6" y="T7"/>
                    </a:cxn>
                    <a:cxn ang="0">
                      <a:pos x="T8" y="T9"/>
                    </a:cxn>
                    <a:cxn ang="0">
                      <a:pos x="T10" y="T11"/>
                    </a:cxn>
                    <a:cxn ang="0">
                      <a:pos x="T12" y="T13"/>
                    </a:cxn>
                  </a:cxnLst>
                  <a:rect l="0" t="0" r="r" b="b"/>
                  <a:pathLst>
                    <a:path w="1524075" h="169416">
                      <a:moveTo>
                        <a:pt x="0" y="0"/>
                      </a:moveTo>
                      <a:lnTo>
                        <a:pt x="1427460" y="0"/>
                      </a:lnTo>
                      <a:lnTo>
                        <a:pt x="1524075" y="84708"/>
                      </a:lnTo>
                      <a:lnTo>
                        <a:pt x="1427460" y="169416"/>
                      </a:lnTo>
                      <a:lnTo>
                        <a:pt x="0" y="169416"/>
                      </a:lnTo>
                      <a:lnTo>
                        <a:pt x="96615" y="84708"/>
                      </a:lnTo>
                      <a:lnTo>
                        <a:pt x="0" y="0"/>
                      </a:lnTo>
                      <a:close/>
                    </a:path>
                  </a:pathLst>
                </a:custGeom>
                <a:solidFill>
                  <a:schemeClr val="accent4">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22" name="组合 21">
                  <a:extLst>
                    <a:ext uri="{FF2B5EF4-FFF2-40B4-BE49-F238E27FC236}">
                      <a16:creationId xmlns:a16="http://schemas.microsoft.com/office/drawing/2014/main" id="{F802A933-1BCC-4386-BD45-1D7EC0F15D0B}"/>
                    </a:ext>
                  </a:extLst>
                </p:cNvPr>
                <p:cNvGrpSpPr/>
                <p:nvPr/>
              </p:nvGrpSpPr>
              <p:grpSpPr>
                <a:xfrm>
                  <a:off x="2738398" y="2507345"/>
                  <a:ext cx="93325" cy="783105"/>
                  <a:chOff x="2052243" y="1880080"/>
                  <a:chExt cx="70036" cy="587691"/>
                </a:xfrm>
              </p:grpSpPr>
              <p:cxnSp>
                <p:nvCxnSpPr>
                  <p:cNvPr id="42" name="MH_Other_2">
                    <a:extLst>
                      <a:ext uri="{FF2B5EF4-FFF2-40B4-BE49-F238E27FC236}">
                        <a16:creationId xmlns:a16="http://schemas.microsoft.com/office/drawing/2014/main" id="{DCC2CDFC-3F85-4026-B9BD-0406C915FBEE}"/>
                      </a:ext>
                    </a:extLst>
                  </p:cNvPr>
                  <p:cNvCxnSpPr>
                    <a:cxnSpLocks noChangeShapeType="1"/>
                  </p:cNvCxnSpPr>
                  <p:nvPr/>
                </p:nvCxnSpPr>
                <p:spPr bwMode="auto">
                  <a:xfrm flipH="1" flipV="1">
                    <a:off x="2087262" y="2006449"/>
                    <a:ext cx="1522" cy="461322"/>
                  </a:xfrm>
                  <a:prstGeom prst="line">
                    <a:avLst/>
                  </a:prstGeom>
                  <a:noFill/>
                  <a:ln w="19050" cmpd="sng">
                    <a:solidFill>
                      <a:schemeClr val="accent4">
                        <a:lumMod val="40000"/>
                        <a:lumOff val="60000"/>
                      </a:schemeClr>
                    </a:solidFill>
                    <a:round/>
                  </a:ln>
                </p:spPr>
              </p:cxnSp>
              <p:sp>
                <p:nvSpPr>
                  <p:cNvPr id="43" name="MH_Other_3">
                    <a:extLst>
                      <a:ext uri="{FF2B5EF4-FFF2-40B4-BE49-F238E27FC236}">
                        <a16:creationId xmlns:a16="http://schemas.microsoft.com/office/drawing/2014/main" id="{1746E5A5-F297-47EA-8B65-7A52EF16994C}"/>
                      </a:ext>
                    </a:extLst>
                  </p:cNvPr>
                  <p:cNvSpPr>
                    <a:spLocks noChangeArrowheads="1"/>
                  </p:cNvSpPr>
                  <p:nvPr/>
                </p:nvSpPr>
                <p:spPr bwMode="auto">
                  <a:xfrm flipV="1">
                    <a:off x="2052243" y="1880080"/>
                    <a:ext cx="70036" cy="7003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endParaRPr lang="zh-CN" altLang="en-US">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sp>
              <p:nvSpPr>
                <p:cNvPr id="23" name="MH_Other_4">
                  <a:extLst>
                    <a:ext uri="{FF2B5EF4-FFF2-40B4-BE49-F238E27FC236}">
                      <a16:creationId xmlns:a16="http://schemas.microsoft.com/office/drawing/2014/main" id="{D92D0C55-F626-4E76-B536-7A990BFA1AED}"/>
                    </a:ext>
                  </a:extLst>
                </p:cNvPr>
                <p:cNvSpPr/>
                <p:nvPr/>
              </p:nvSpPr>
              <p:spPr bwMode="auto">
                <a:xfrm>
                  <a:off x="3943486" y="2432279"/>
                  <a:ext cx="2189036" cy="243452"/>
                </a:xfrm>
                <a:custGeom>
                  <a:avLst/>
                  <a:gdLst>
                    <a:gd name="T0" fmla="*/ 0 w 1524075"/>
                    <a:gd name="T1" fmla="*/ 0 h 169416"/>
                    <a:gd name="T2" fmla="*/ 1427460 w 1524075"/>
                    <a:gd name="T3" fmla="*/ 0 h 169416"/>
                    <a:gd name="T4" fmla="*/ 1524075 w 1524075"/>
                    <a:gd name="T5" fmla="*/ 84708 h 169416"/>
                    <a:gd name="T6" fmla="*/ 1427460 w 1524075"/>
                    <a:gd name="T7" fmla="*/ 169416 h 169416"/>
                    <a:gd name="T8" fmla="*/ 0 w 1524075"/>
                    <a:gd name="T9" fmla="*/ 169416 h 169416"/>
                    <a:gd name="T10" fmla="*/ 96615 w 1524075"/>
                    <a:gd name="T11" fmla="*/ 84708 h 169416"/>
                    <a:gd name="T12" fmla="*/ 0 w 1524075"/>
                    <a:gd name="T13" fmla="*/ 0 h 169416"/>
                  </a:gdLst>
                  <a:ahLst/>
                  <a:cxnLst>
                    <a:cxn ang="0">
                      <a:pos x="T0" y="T1"/>
                    </a:cxn>
                    <a:cxn ang="0">
                      <a:pos x="T2" y="T3"/>
                    </a:cxn>
                    <a:cxn ang="0">
                      <a:pos x="T4" y="T5"/>
                    </a:cxn>
                    <a:cxn ang="0">
                      <a:pos x="T6" y="T7"/>
                    </a:cxn>
                    <a:cxn ang="0">
                      <a:pos x="T8" y="T9"/>
                    </a:cxn>
                    <a:cxn ang="0">
                      <a:pos x="T10" y="T11"/>
                    </a:cxn>
                    <a:cxn ang="0">
                      <a:pos x="T12" y="T13"/>
                    </a:cxn>
                  </a:cxnLst>
                  <a:rect l="0" t="0" r="r" b="b"/>
                  <a:pathLst>
                    <a:path w="1524075" h="169416">
                      <a:moveTo>
                        <a:pt x="0" y="0"/>
                      </a:moveTo>
                      <a:lnTo>
                        <a:pt x="1427460" y="0"/>
                      </a:lnTo>
                      <a:lnTo>
                        <a:pt x="1524075" y="84708"/>
                      </a:lnTo>
                      <a:lnTo>
                        <a:pt x="1427460" y="169416"/>
                      </a:lnTo>
                      <a:lnTo>
                        <a:pt x="0" y="169416"/>
                      </a:lnTo>
                      <a:lnTo>
                        <a:pt x="96615" y="84708"/>
                      </a:lnTo>
                      <a:lnTo>
                        <a:pt x="0" y="0"/>
                      </a:lnTo>
                      <a:close/>
                    </a:path>
                  </a:pathLst>
                </a:custGeom>
                <a:solidFill>
                  <a:schemeClr val="accent4">
                    <a:lumMod val="60000"/>
                    <a:lumOff val="40000"/>
                  </a:schemeClr>
                </a:solidFill>
                <a:ln>
                  <a:noFill/>
                </a:ln>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25" name="组合 24">
                  <a:extLst>
                    <a:ext uri="{FF2B5EF4-FFF2-40B4-BE49-F238E27FC236}">
                      <a16:creationId xmlns:a16="http://schemas.microsoft.com/office/drawing/2014/main" id="{F4B697B3-3BEE-4E95-BAF7-9F58BECCABE5}"/>
                    </a:ext>
                  </a:extLst>
                </p:cNvPr>
                <p:cNvGrpSpPr/>
                <p:nvPr/>
              </p:nvGrpSpPr>
              <p:grpSpPr>
                <a:xfrm>
                  <a:off x="4929463" y="2507345"/>
                  <a:ext cx="93325" cy="783105"/>
                  <a:chOff x="3696556" y="1880080"/>
                  <a:chExt cx="70036" cy="587691"/>
                </a:xfrm>
              </p:grpSpPr>
              <p:cxnSp>
                <p:nvCxnSpPr>
                  <p:cNvPr id="40" name="MH_Other_5">
                    <a:extLst>
                      <a:ext uri="{FF2B5EF4-FFF2-40B4-BE49-F238E27FC236}">
                        <a16:creationId xmlns:a16="http://schemas.microsoft.com/office/drawing/2014/main" id="{23DD76E3-CEBD-4682-AEAE-B9AD86E58539}"/>
                      </a:ext>
                    </a:extLst>
                  </p:cNvPr>
                  <p:cNvCxnSpPr>
                    <a:cxnSpLocks noChangeShapeType="1"/>
                  </p:cNvCxnSpPr>
                  <p:nvPr/>
                </p:nvCxnSpPr>
                <p:spPr bwMode="auto">
                  <a:xfrm flipH="1" flipV="1">
                    <a:off x="3730051" y="2006449"/>
                    <a:ext cx="1523" cy="461322"/>
                  </a:xfrm>
                  <a:prstGeom prst="line">
                    <a:avLst/>
                  </a:prstGeom>
                  <a:noFill/>
                  <a:ln w="19050" cmpd="sng">
                    <a:solidFill>
                      <a:schemeClr val="accent4">
                        <a:lumMod val="40000"/>
                        <a:lumOff val="60000"/>
                      </a:schemeClr>
                    </a:solidFill>
                    <a:round/>
                  </a:ln>
                </p:spPr>
              </p:cxnSp>
              <p:sp>
                <p:nvSpPr>
                  <p:cNvPr id="41" name="MH_Other_6">
                    <a:extLst>
                      <a:ext uri="{FF2B5EF4-FFF2-40B4-BE49-F238E27FC236}">
                        <a16:creationId xmlns:a16="http://schemas.microsoft.com/office/drawing/2014/main" id="{28214B8E-3B96-4537-8B51-CB20350142F0}"/>
                      </a:ext>
                    </a:extLst>
                  </p:cNvPr>
                  <p:cNvSpPr>
                    <a:spLocks noChangeArrowheads="1"/>
                  </p:cNvSpPr>
                  <p:nvPr/>
                </p:nvSpPr>
                <p:spPr bwMode="auto">
                  <a:xfrm flipV="1">
                    <a:off x="3696556" y="1880080"/>
                    <a:ext cx="70036" cy="7003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endParaRPr lang="zh-CN" altLang="en-US">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sp>
              <p:nvSpPr>
                <p:cNvPr id="26" name="MH_Other_7">
                  <a:extLst>
                    <a:ext uri="{FF2B5EF4-FFF2-40B4-BE49-F238E27FC236}">
                      <a16:creationId xmlns:a16="http://schemas.microsoft.com/office/drawing/2014/main" id="{9C47B91A-2E01-49E8-AB47-35627AA11A81}"/>
                    </a:ext>
                  </a:extLst>
                </p:cNvPr>
                <p:cNvSpPr/>
                <p:nvPr/>
              </p:nvSpPr>
              <p:spPr bwMode="auto">
                <a:xfrm>
                  <a:off x="6132524" y="2432279"/>
                  <a:ext cx="2191065" cy="243452"/>
                </a:xfrm>
                <a:custGeom>
                  <a:avLst/>
                  <a:gdLst>
                    <a:gd name="T0" fmla="*/ 0 w 1524075"/>
                    <a:gd name="T1" fmla="*/ 0 h 169416"/>
                    <a:gd name="T2" fmla="*/ 1427460 w 1524075"/>
                    <a:gd name="T3" fmla="*/ 0 h 169416"/>
                    <a:gd name="T4" fmla="*/ 1524075 w 1524075"/>
                    <a:gd name="T5" fmla="*/ 84708 h 169416"/>
                    <a:gd name="T6" fmla="*/ 1427460 w 1524075"/>
                    <a:gd name="T7" fmla="*/ 169416 h 169416"/>
                    <a:gd name="T8" fmla="*/ 0 w 1524075"/>
                    <a:gd name="T9" fmla="*/ 169416 h 169416"/>
                    <a:gd name="T10" fmla="*/ 96615 w 1524075"/>
                    <a:gd name="T11" fmla="*/ 84708 h 169416"/>
                    <a:gd name="T12" fmla="*/ 0 w 1524075"/>
                    <a:gd name="T13" fmla="*/ 0 h 169416"/>
                  </a:gdLst>
                  <a:ahLst/>
                  <a:cxnLst>
                    <a:cxn ang="0">
                      <a:pos x="T0" y="T1"/>
                    </a:cxn>
                    <a:cxn ang="0">
                      <a:pos x="T2" y="T3"/>
                    </a:cxn>
                    <a:cxn ang="0">
                      <a:pos x="T4" y="T5"/>
                    </a:cxn>
                    <a:cxn ang="0">
                      <a:pos x="T6" y="T7"/>
                    </a:cxn>
                    <a:cxn ang="0">
                      <a:pos x="T8" y="T9"/>
                    </a:cxn>
                    <a:cxn ang="0">
                      <a:pos x="T10" y="T11"/>
                    </a:cxn>
                    <a:cxn ang="0">
                      <a:pos x="T12" y="T13"/>
                    </a:cxn>
                  </a:cxnLst>
                  <a:rect l="0" t="0" r="r" b="b"/>
                  <a:pathLst>
                    <a:path w="1524075" h="169416">
                      <a:moveTo>
                        <a:pt x="0" y="0"/>
                      </a:moveTo>
                      <a:lnTo>
                        <a:pt x="1427460" y="0"/>
                      </a:lnTo>
                      <a:lnTo>
                        <a:pt x="1524075" y="84708"/>
                      </a:lnTo>
                      <a:lnTo>
                        <a:pt x="1427460" y="169416"/>
                      </a:lnTo>
                      <a:lnTo>
                        <a:pt x="0" y="169416"/>
                      </a:lnTo>
                      <a:lnTo>
                        <a:pt x="96615" y="84708"/>
                      </a:lnTo>
                      <a:lnTo>
                        <a:pt x="0" y="0"/>
                      </a:lnTo>
                      <a:close/>
                    </a:path>
                  </a:pathLst>
                </a:custGeom>
                <a:solidFill>
                  <a:schemeClr val="accent6">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28" name="组合 27">
                  <a:extLst>
                    <a:ext uri="{FF2B5EF4-FFF2-40B4-BE49-F238E27FC236}">
                      <a16:creationId xmlns:a16="http://schemas.microsoft.com/office/drawing/2014/main" id="{808829EF-844F-4E85-9FF2-C947A2A87119}"/>
                    </a:ext>
                  </a:extLst>
                </p:cNvPr>
                <p:cNvGrpSpPr/>
                <p:nvPr/>
              </p:nvGrpSpPr>
              <p:grpSpPr>
                <a:xfrm>
                  <a:off x="7118502" y="2507345"/>
                  <a:ext cx="93325" cy="783105"/>
                  <a:chOff x="5339348" y="1880080"/>
                  <a:chExt cx="70036" cy="587691"/>
                </a:xfrm>
              </p:grpSpPr>
              <p:cxnSp>
                <p:nvCxnSpPr>
                  <p:cNvPr id="38" name="MH_Other_8">
                    <a:extLst>
                      <a:ext uri="{FF2B5EF4-FFF2-40B4-BE49-F238E27FC236}">
                        <a16:creationId xmlns:a16="http://schemas.microsoft.com/office/drawing/2014/main" id="{B6A55BA1-EBB2-4104-8224-BE6A6AD4C755}"/>
                      </a:ext>
                    </a:extLst>
                  </p:cNvPr>
                  <p:cNvCxnSpPr>
                    <a:cxnSpLocks noChangeShapeType="1"/>
                  </p:cNvCxnSpPr>
                  <p:nvPr/>
                </p:nvCxnSpPr>
                <p:spPr bwMode="auto">
                  <a:xfrm flipH="1" flipV="1">
                    <a:off x="5374364" y="2006449"/>
                    <a:ext cx="0" cy="461322"/>
                  </a:xfrm>
                  <a:prstGeom prst="line">
                    <a:avLst/>
                  </a:prstGeom>
                  <a:noFill/>
                  <a:ln w="19050" cmpd="sng">
                    <a:solidFill>
                      <a:schemeClr val="accent6">
                        <a:lumMod val="40000"/>
                        <a:lumOff val="60000"/>
                      </a:schemeClr>
                    </a:solidFill>
                    <a:round/>
                  </a:ln>
                  <a:extLst>
                    <a:ext uri="{909E8E84-426E-40DD-AFC4-6F175D3DCCD1}">
                      <a14:hiddenFill xmlns:a14="http://schemas.microsoft.com/office/drawing/2010/main">
                        <a:noFill/>
                      </a14:hiddenFill>
                    </a:ext>
                  </a:extLst>
                </p:spPr>
              </p:cxnSp>
              <p:sp>
                <p:nvSpPr>
                  <p:cNvPr id="39" name="MH_Other_9">
                    <a:extLst>
                      <a:ext uri="{FF2B5EF4-FFF2-40B4-BE49-F238E27FC236}">
                        <a16:creationId xmlns:a16="http://schemas.microsoft.com/office/drawing/2014/main" id="{9F68905E-A608-460F-A5CB-A5CA2FBE1A2E}"/>
                      </a:ext>
                    </a:extLst>
                  </p:cNvPr>
                  <p:cNvSpPr>
                    <a:spLocks noChangeArrowheads="1"/>
                  </p:cNvSpPr>
                  <p:nvPr/>
                </p:nvSpPr>
                <p:spPr bwMode="auto">
                  <a:xfrm flipV="1">
                    <a:off x="5339348" y="1880080"/>
                    <a:ext cx="70036" cy="7003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endParaRPr lang="zh-CN" altLang="en-US">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29" name="组合 28">
                  <a:extLst>
                    <a:ext uri="{FF2B5EF4-FFF2-40B4-BE49-F238E27FC236}">
                      <a16:creationId xmlns:a16="http://schemas.microsoft.com/office/drawing/2014/main" id="{ECD07C96-6B5E-4BA7-8EEE-A0348A349B16}"/>
                    </a:ext>
                  </a:extLst>
                </p:cNvPr>
                <p:cNvGrpSpPr/>
                <p:nvPr/>
              </p:nvGrpSpPr>
              <p:grpSpPr>
                <a:xfrm>
                  <a:off x="1346106" y="4453874"/>
                  <a:ext cx="2667877" cy="1570687"/>
                  <a:chOff x="-113669" y="2141747"/>
                  <a:chExt cx="2667877" cy="1570687"/>
                </a:xfrm>
              </p:grpSpPr>
              <p:sp>
                <p:nvSpPr>
                  <p:cNvPr id="36" name="TextBox 18">
                    <a:extLst>
                      <a:ext uri="{FF2B5EF4-FFF2-40B4-BE49-F238E27FC236}">
                        <a16:creationId xmlns:a16="http://schemas.microsoft.com/office/drawing/2014/main" id="{4DCCDF2C-3772-4297-B988-981CE3912437}"/>
                      </a:ext>
                    </a:extLst>
                  </p:cNvPr>
                  <p:cNvSpPr txBox="1"/>
                  <p:nvPr/>
                </p:nvSpPr>
                <p:spPr>
                  <a:xfrm flipH="1">
                    <a:off x="878513" y="2141747"/>
                    <a:ext cx="800219" cy="461665"/>
                  </a:xfrm>
                  <a:prstGeom prst="rect">
                    <a:avLst/>
                  </a:prstGeom>
                  <a:noFill/>
                </p:spPr>
                <p:txBody>
                  <a:bodyPr wrap="none" rtlCol="0">
                    <a:spAutoFit/>
                  </a:bodyPr>
                  <a:lstStyle/>
                  <a:p>
                    <a:r>
                      <a:rPr lang="zh-CN" altLang="en-US" sz="2400" b="1" dirty="0">
                        <a:solidFill>
                          <a:schemeClr val="accent4"/>
                        </a:solidFill>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用途</a:t>
                    </a:r>
                    <a:endParaRPr lang="en-US" sz="2400" b="1" dirty="0">
                      <a:solidFill>
                        <a:schemeClr val="accent4"/>
                      </a:solidFill>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endParaRPr>
                  </a:p>
                </p:txBody>
              </p:sp>
              <p:sp>
                <p:nvSpPr>
                  <p:cNvPr id="37" name="矩形 36">
                    <a:extLst>
                      <a:ext uri="{FF2B5EF4-FFF2-40B4-BE49-F238E27FC236}">
                        <a16:creationId xmlns:a16="http://schemas.microsoft.com/office/drawing/2014/main" id="{0DA785DD-768F-4C6C-A896-B146518FC230}"/>
                      </a:ext>
                    </a:extLst>
                  </p:cNvPr>
                  <p:cNvSpPr/>
                  <p:nvPr/>
                </p:nvSpPr>
                <p:spPr>
                  <a:xfrm>
                    <a:off x="-113669" y="2551475"/>
                    <a:ext cx="2667877" cy="1160959"/>
                  </a:xfrm>
                  <a:prstGeom prst="rect">
                    <a:avLst/>
                  </a:prstGeom>
                </p:spPr>
                <p:txBody>
                  <a:bodyPr wrap="square">
                    <a:spAutoFit/>
                  </a:bodyPr>
                  <a:lstStyle/>
                  <a:p>
                    <a:pPr algn="just">
                      <a:lnSpc>
                        <a:spcPct val="150000"/>
                      </a:lnSpc>
                    </a:pPr>
                    <a:r>
                      <a:rPr lang="zh-CN" altLang="zh-CN" sz="1600" dirty="0">
                        <a:solidFill>
                          <a:schemeClr val="tx1">
                            <a:lumMod val="50000"/>
                            <a:lumOff val="50000"/>
                          </a:schemeClr>
                        </a:solidFill>
                        <a:ea typeface="Source Han Serif SC" panose="02020400000000000000" pitchFamily="18" charset="-122"/>
                      </a:rPr>
                      <a:t>解决串口通信、专业总线型的通信、以太网的通信以及各种通信协议之间的转换。</a:t>
                    </a:r>
                    <a:endParaRPr lang="en-US" altLang="zh-CN" sz="1600" dirty="0">
                      <a:solidFill>
                        <a:schemeClr val="tx1">
                          <a:lumMod val="50000"/>
                          <a:lumOff val="50000"/>
                        </a:schemeClr>
                      </a:solidFill>
                      <a:ea typeface="Source Han Serif SC" panose="02020400000000000000" pitchFamily="18" charset="-122"/>
                      <a:sym typeface="Source Han Serif SC" panose="02020400000000000000" pitchFamily="18" charset="-122"/>
                    </a:endParaRPr>
                  </a:p>
                </p:txBody>
              </p:sp>
            </p:grpSp>
            <p:grpSp>
              <p:nvGrpSpPr>
                <p:cNvPr id="30" name="组合 29">
                  <a:extLst>
                    <a:ext uri="{FF2B5EF4-FFF2-40B4-BE49-F238E27FC236}">
                      <a16:creationId xmlns:a16="http://schemas.microsoft.com/office/drawing/2014/main" id="{7F8B670E-FED2-40CA-9D57-6D19EF1A0F7E}"/>
                    </a:ext>
                  </a:extLst>
                </p:cNvPr>
                <p:cNvGrpSpPr/>
                <p:nvPr/>
              </p:nvGrpSpPr>
              <p:grpSpPr>
                <a:xfrm>
                  <a:off x="4086580" y="4409980"/>
                  <a:ext cx="1933298" cy="1293995"/>
                  <a:chOff x="417005" y="2097853"/>
                  <a:chExt cx="1933298" cy="1293995"/>
                </a:xfrm>
              </p:grpSpPr>
              <p:sp>
                <p:nvSpPr>
                  <p:cNvPr id="34" name="TextBox 18">
                    <a:extLst>
                      <a:ext uri="{FF2B5EF4-FFF2-40B4-BE49-F238E27FC236}">
                        <a16:creationId xmlns:a16="http://schemas.microsoft.com/office/drawing/2014/main" id="{29CB3130-951C-403E-86A2-DC0441CFE725}"/>
                      </a:ext>
                    </a:extLst>
                  </p:cNvPr>
                  <p:cNvSpPr txBox="1"/>
                  <p:nvPr/>
                </p:nvSpPr>
                <p:spPr>
                  <a:xfrm flipH="1">
                    <a:off x="963421" y="2097853"/>
                    <a:ext cx="800219" cy="461665"/>
                  </a:xfrm>
                  <a:prstGeom prst="rect">
                    <a:avLst/>
                  </a:prstGeom>
                  <a:noFill/>
                </p:spPr>
                <p:txBody>
                  <a:bodyPr wrap="none" rtlCol="0">
                    <a:spAutoFit/>
                  </a:bodyPr>
                  <a:lstStyle/>
                  <a:p>
                    <a:r>
                      <a:rPr lang="zh-CN" altLang="en-US" sz="2400" b="1" dirty="0">
                        <a:solidFill>
                          <a:schemeClr val="accent4"/>
                        </a:solidFill>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设备</a:t>
                    </a:r>
                    <a:endParaRPr lang="en-US" sz="2400" b="1" dirty="0">
                      <a:solidFill>
                        <a:schemeClr val="accent4"/>
                      </a:solidFill>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endParaRPr>
                  </a:p>
                </p:txBody>
              </p:sp>
              <p:sp>
                <p:nvSpPr>
                  <p:cNvPr id="35" name="矩形 34">
                    <a:extLst>
                      <a:ext uri="{FF2B5EF4-FFF2-40B4-BE49-F238E27FC236}">
                        <a16:creationId xmlns:a16="http://schemas.microsoft.com/office/drawing/2014/main" id="{CBD3C531-A247-4C5E-A308-61ACDF432611}"/>
                      </a:ext>
                    </a:extLst>
                  </p:cNvPr>
                  <p:cNvSpPr/>
                  <p:nvPr/>
                </p:nvSpPr>
                <p:spPr>
                  <a:xfrm>
                    <a:off x="417005" y="2600221"/>
                    <a:ext cx="1933298" cy="791627"/>
                  </a:xfrm>
                  <a:prstGeom prst="rect">
                    <a:avLst/>
                  </a:prstGeom>
                </p:spPr>
                <p:txBody>
                  <a:bodyPr wrap="square">
                    <a:spAutoFit/>
                  </a:bodyPr>
                  <a:lstStyle/>
                  <a:p>
                    <a:pPr algn="just">
                      <a:lnSpc>
                        <a:spcPct val="150000"/>
                      </a:lnSpc>
                    </a:pPr>
                    <a:r>
                      <a:rPr lang="zh-CN" altLang="zh-CN" sz="1600" dirty="0">
                        <a:solidFill>
                          <a:schemeClr val="tx1">
                            <a:lumMod val="50000"/>
                            <a:lumOff val="50000"/>
                          </a:schemeClr>
                        </a:solidFill>
                        <a:ea typeface="Source Han Serif SC" panose="02020400000000000000" pitchFamily="18" charset="-122"/>
                      </a:rPr>
                      <a:t>路由器、交换机和调制解调器等设备。</a:t>
                    </a:r>
                    <a:endParaRPr lang="en-US" altLang="zh-CN" sz="1600" dirty="0">
                      <a:solidFill>
                        <a:schemeClr val="tx1">
                          <a:lumMod val="50000"/>
                          <a:lumOff val="50000"/>
                        </a:schemeClr>
                      </a:solidFill>
                      <a:ea typeface="Source Han Serif SC" panose="02020400000000000000" pitchFamily="18" charset="-122"/>
                      <a:sym typeface="Source Han Serif SC" panose="02020400000000000000" pitchFamily="18" charset="-122"/>
                    </a:endParaRPr>
                  </a:p>
                </p:txBody>
              </p:sp>
            </p:grpSp>
            <p:grpSp>
              <p:nvGrpSpPr>
                <p:cNvPr id="31" name="组合 30">
                  <a:extLst>
                    <a:ext uri="{FF2B5EF4-FFF2-40B4-BE49-F238E27FC236}">
                      <a16:creationId xmlns:a16="http://schemas.microsoft.com/office/drawing/2014/main" id="{C36E0732-8FAD-42F8-8C29-7E47953B5229}"/>
                    </a:ext>
                  </a:extLst>
                </p:cNvPr>
                <p:cNvGrpSpPr/>
                <p:nvPr/>
              </p:nvGrpSpPr>
              <p:grpSpPr>
                <a:xfrm>
                  <a:off x="6091702" y="4391277"/>
                  <a:ext cx="2441636" cy="1659927"/>
                  <a:chOff x="151367" y="2079150"/>
                  <a:chExt cx="2441636" cy="1659927"/>
                </a:xfrm>
              </p:grpSpPr>
              <p:sp>
                <p:nvSpPr>
                  <p:cNvPr id="32" name="TextBox 18">
                    <a:extLst>
                      <a:ext uri="{FF2B5EF4-FFF2-40B4-BE49-F238E27FC236}">
                        <a16:creationId xmlns:a16="http://schemas.microsoft.com/office/drawing/2014/main" id="{E12D3E16-E98A-436E-95D6-14F2F12479CE}"/>
                      </a:ext>
                    </a:extLst>
                  </p:cNvPr>
                  <p:cNvSpPr txBox="1"/>
                  <p:nvPr/>
                </p:nvSpPr>
                <p:spPr>
                  <a:xfrm flipH="1">
                    <a:off x="718152" y="2079150"/>
                    <a:ext cx="800219" cy="461665"/>
                  </a:xfrm>
                  <a:prstGeom prst="rect">
                    <a:avLst/>
                  </a:prstGeom>
                  <a:noFill/>
                </p:spPr>
                <p:txBody>
                  <a:bodyPr wrap="none" rtlCol="0">
                    <a:spAutoFit/>
                  </a:bodyPr>
                  <a:lstStyle/>
                  <a:p>
                    <a:r>
                      <a:rPr lang="zh-CN" altLang="en-US" sz="2400" b="1" dirty="0">
                        <a:solidFill>
                          <a:schemeClr val="accent6"/>
                        </a:solidFill>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用途</a:t>
                    </a:r>
                    <a:endParaRPr lang="en-US" sz="2400" b="1" dirty="0">
                      <a:solidFill>
                        <a:schemeClr val="accent6"/>
                      </a:solidFill>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endParaRPr>
                  </a:p>
                </p:txBody>
              </p:sp>
              <p:sp>
                <p:nvSpPr>
                  <p:cNvPr id="33" name="矩形 32">
                    <a:extLst>
                      <a:ext uri="{FF2B5EF4-FFF2-40B4-BE49-F238E27FC236}">
                        <a16:creationId xmlns:a16="http://schemas.microsoft.com/office/drawing/2014/main" id="{D5B87364-EBBB-4BA4-A16A-E3C149C5A1FF}"/>
                      </a:ext>
                    </a:extLst>
                  </p:cNvPr>
                  <p:cNvSpPr/>
                  <p:nvPr/>
                </p:nvSpPr>
                <p:spPr>
                  <a:xfrm>
                    <a:off x="151367" y="2578118"/>
                    <a:ext cx="2441636" cy="1160959"/>
                  </a:xfrm>
                  <a:prstGeom prst="rect">
                    <a:avLst/>
                  </a:prstGeom>
                </p:spPr>
                <p:txBody>
                  <a:bodyPr wrap="square">
                    <a:spAutoFit/>
                  </a:bodyPr>
                  <a:lstStyle/>
                  <a:p>
                    <a:pPr algn="just">
                      <a:lnSpc>
                        <a:spcPct val="150000"/>
                      </a:lnSpc>
                    </a:pPr>
                    <a:r>
                      <a:rPr lang="zh-CN" altLang="zh-CN" sz="1600" dirty="0">
                        <a:solidFill>
                          <a:schemeClr val="tx1">
                            <a:lumMod val="50000"/>
                            <a:lumOff val="50000"/>
                          </a:schemeClr>
                        </a:solidFill>
                        <a:ea typeface="Source Han Serif SC" panose="02020400000000000000" pitchFamily="18" charset="-122"/>
                      </a:rPr>
                      <a:t>无线电台、微波通信、移动通信、卫星通信和无线宽带等。</a:t>
                    </a:r>
                    <a:endParaRPr lang="en-US" altLang="zh-CN" sz="1600" dirty="0">
                      <a:solidFill>
                        <a:schemeClr val="tx1">
                          <a:lumMod val="50000"/>
                          <a:lumOff val="50000"/>
                        </a:schemeClr>
                      </a:solidFill>
                      <a:ea typeface="Source Han Serif SC" panose="02020400000000000000" pitchFamily="18" charset="-122"/>
                      <a:sym typeface="Source Han Serif SC" panose="02020400000000000000" pitchFamily="18" charset="-122"/>
                    </a:endParaRPr>
                  </a:p>
                </p:txBody>
              </p:sp>
            </p:grpSp>
          </p:grpSp>
          <p:grpSp>
            <p:nvGrpSpPr>
              <p:cNvPr id="16" name="组合 15">
                <a:extLst>
                  <a:ext uri="{FF2B5EF4-FFF2-40B4-BE49-F238E27FC236}">
                    <a16:creationId xmlns:a16="http://schemas.microsoft.com/office/drawing/2014/main" id="{73A3A4DB-8009-4F01-A219-E48DC6040371}"/>
                  </a:ext>
                </a:extLst>
              </p:cNvPr>
              <p:cNvGrpSpPr/>
              <p:nvPr/>
            </p:nvGrpSpPr>
            <p:grpSpPr>
              <a:xfrm>
                <a:off x="8605162" y="4372347"/>
                <a:ext cx="1933298" cy="1683399"/>
                <a:chOff x="470267" y="2060220"/>
                <a:chExt cx="1933298" cy="1683399"/>
              </a:xfrm>
            </p:grpSpPr>
            <p:sp>
              <p:nvSpPr>
                <p:cNvPr id="18" name="TextBox 18">
                  <a:extLst>
                    <a:ext uri="{FF2B5EF4-FFF2-40B4-BE49-F238E27FC236}">
                      <a16:creationId xmlns:a16="http://schemas.microsoft.com/office/drawing/2014/main" id="{9F687F69-2283-4513-A398-05B577E03E85}"/>
                    </a:ext>
                  </a:extLst>
                </p:cNvPr>
                <p:cNvSpPr txBox="1"/>
                <p:nvPr/>
              </p:nvSpPr>
              <p:spPr>
                <a:xfrm flipH="1">
                  <a:off x="891080" y="2060220"/>
                  <a:ext cx="800219" cy="461665"/>
                </a:xfrm>
                <a:prstGeom prst="rect">
                  <a:avLst/>
                </a:prstGeom>
                <a:noFill/>
              </p:spPr>
              <p:txBody>
                <a:bodyPr wrap="none" rtlCol="0">
                  <a:spAutoFit/>
                </a:bodyPr>
                <a:lstStyle/>
                <a:p>
                  <a:r>
                    <a:rPr lang="zh-CN" altLang="en-US" sz="2400" b="1" dirty="0">
                      <a:solidFill>
                        <a:schemeClr val="accent6"/>
                      </a:solidFill>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设备</a:t>
                  </a:r>
                  <a:endParaRPr lang="en-US" sz="2400" b="1" dirty="0">
                    <a:solidFill>
                      <a:schemeClr val="accent6"/>
                    </a:solidFill>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endParaRPr>
                </a:p>
              </p:txBody>
            </p:sp>
            <p:sp>
              <p:nvSpPr>
                <p:cNvPr id="19" name="矩形 18">
                  <a:extLst>
                    <a:ext uri="{FF2B5EF4-FFF2-40B4-BE49-F238E27FC236}">
                      <a16:creationId xmlns:a16="http://schemas.microsoft.com/office/drawing/2014/main" id="{AA59FDAE-9F4D-4031-A1CD-B11F72B2B59E}"/>
                    </a:ext>
                  </a:extLst>
                </p:cNvPr>
                <p:cNvSpPr/>
                <p:nvPr/>
              </p:nvSpPr>
              <p:spPr>
                <a:xfrm>
                  <a:off x="470267" y="2582660"/>
                  <a:ext cx="1933298" cy="1160959"/>
                </a:xfrm>
                <a:prstGeom prst="rect">
                  <a:avLst/>
                </a:prstGeom>
              </p:spPr>
              <p:txBody>
                <a:bodyPr wrap="square">
                  <a:spAutoFit/>
                </a:bodyPr>
                <a:lstStyle/>
                <a:p>
                  <a:pPr algn="just">
                    <a:lnSpc>
                      <a:spcPct val="150000"/>
                    </a:lnSpc>
                  </a:pPr>
                  <a:r>
                    <a:rPr lang="zh-CN" altLang="zh-CN" sz="1600" dirty="0">
                      <a:solidFill>
                        <a:schemeClr val="tx1">
                          <a:lumMod val="50000"/>
                          <a:lumOff val="50000"/>
                        </a:schemeClr>
                      </a:solidFill>
                      <a:ea typeface="Source Han Serif SC" panose="02020400000000000000" pitchFamily="18" charset="-122"/>
                    </a:rPr>
                    <a:t>无线网桥、无线网卡、无线避雷器和天线等设备。</a:t>
                  </a:r>
                  <a:endParaRPr lang="en-US" altLang="zh-CN" sz="1600" dirty="0">
                    <a:solidFill>
                      <a:schemeClr val="tx1">
                        <a:lumMod val="50000"/>
                        <a:lumOff val="50000"/>
                      </a:schemeClr>
                    </a:solidFill>
                    <a:ea typeface="Source Han Serif SC" panose="02020400000000000000" pitchFamily="18" charset="-122"/>
                    <a:sym typeface="Source Han Serif SC" panose="02020400000000000000" pitchFamily="18" charset="-122"/>
                  </a:endParaRPr>
                </a:p>
              </p:txBody>
            </p:sp>
          </p:grpSp>
        </p:grpSp>
        <p:sp>
          <p:nvSpPr>
            <p:cNvPr id="46" name="Rectangle 11">
              <a:extLst>
                <a:ext uri="{FF2B5EF4-FFF2-40B4-BE49-F238E27FC236}">
                  <a16:creationId xmlns:a16="http://schemas.microsoft.com/office/drawing/2014/main" id="{72BC4C4D-A4EC-49C5-96A1-EEB3AC29E9EE}"/>
                </a:ext>
              </a:extLst>
            </p:cNvPr>
            <p:cNvSpPr/>
            <p:nvPr/>
          </p:nvSpPr>
          <p:spPr>
            <a:xfrm>
              <a:off x="2341337" y="3891375"/>
              <a:ext cx="2897496" cy="1181536"/>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6307" tIns="43153" rIns="86307" bIns="43153" rtlCol="0" anchor="ctr"/>
            <a:lstStyle/>
            <a:p>
              <a:pPr marL="0" marR="0" lvl="0" indent="0" algn="ctr" defTabSz="914400" rtl="0" eaLnBrk="1" fontAlgn="auto" latinLnBrk="0" hangingPunct="1">
                <a:lnSpc>
                  <a:spcPct val="150000"/>
                </a:lnSpc>
                <a:spcBef>
                  <a:spcPts val="0"/>
                </a:spcBef>
                <a:spcAft>
                  <a:spcPts val="0"/>
                </a:spcAft>
                <a:buClrTx/>
                <a:buSzTx/>
                <a:buFontTx/>
                <a:buNone/>
                <a:tabLst/>
                <a:defRPr/>
              </a:pPr>
              <a:endParaRPr kumimoji="0" lang="en-US" sz="2124" b="0" i="0" u="none" strike="noStrike" kern="1200" cap="none" spc="0" normalizeH="0" baseline="0" noProof="0">
                <a:ln>
                  <a:noFill/>
                </a:ln>
                <a:solidFill>
                  <a:prstClr val="white"/>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7" name="Rectangle 11">
              <a:extLst>
                <a:ext uri="{FF2B5EF4-FFF2-40B4-BE49-F238E27FC236}">
                  <a16:creationId xmlns:a16="http://schemas.microsoft.com/office/drawing/2014/main" id="{038AAF7A-906C-4476-97AE-7FAA21C4A48E}"/>
                </a:ext>
              </a:extLst>
            </p:cNvPr>
            <p:cNvSpPr/>
            <p:nvPr/>
          </p:nvSpPr>
          <p:spPr>
            <a:xfrm>
              <a:off x="6716435" y="3891375"/>
              <a:ext cx="2897496" cy="1181536"/>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6307" tIns="43153" rIns="86307" bIns="43153" rtlCol="0" anchor="ctr"/>
            <a:lstStyle/>
            <a:p>
              <a:pPr marL="0" marR="0" lvl="0" indent="0" algn="ctr" defTabSz="914400" rtl="0" eaLnBrk="1" fontAlgn="auto" latinLnBrk="0" hangingPunct="1">
                <a:lnSpc>
                  <a:spcPct val="150000"/>
                </a:lnSpc>
                <a:spcBef>
                  <a:spcPts val="0"/>
                </a:spcBef>
                <a:spcAft>
                  <a:spcPts val="0"/>
                </a:spcAft>
                <a:buClrTx/>
                <a:buSzTx/>
                <a:buFontTx/>
                <a:buNone/>
                <a:tabLst/>
                <a:defRPr/>
              </a:pPr>
              <a:endParaRPr kumimoji="0" lang="en-US" sz="2124" b="0" i="0" u="none" strike="noStrike" kern="1200" cap="none" spc="0" normalizeH="0" baseline="0" noProof="0">
                <a:ln>
                  <a:noFill/>
                </a:ln>
                <a:solidFill>
                  <a:prstClr val="white"/>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8" name="TextBox 18">
              <a:extLst>
                <a:ext uri="{FF2B5EF4-FFF2-40B4-BE49-F238E27FC236}">
                  <a16:creationId xmlns:a16="http://schemas.microsoft.com/office/drawing/2014/main" id="{2F11AEC4-75C1-405C-B3BA-805A19E3A8C4}"/>
                </a:ext>
              </a:extLst>
            </p:cNvPr>
            <p:cNvSpPr txBox="1"/>
            <p:nvPr/>
          </p:nvSpPr>
          <p:spPr>
            <a:xfrm flipH="1">
              <a:off x="3017501" y="4251310"/>
              <a:ext cx="1415772" cy="461665"/>
            </a:xfrm>
            <a:prstGeom prst="rect">
              <a:avLst/>
            </a:prstGeom>
            <a:noFill/>
          </p:spPr>
          <p:txBody>
            <a:bodyPr wrap="none" rtlCol="0">
              <a:spAutoFit/>
            </a:bodyPr>
            <a:lstStyle/>
            <a:p>
              <a:r>
                <a:rPr lang="zh-CN" altLang="en-US" sz="2400" b="1" dirty="0">
                  <a:solidFill>
                    <a:schemeClr val="bg1"/>
                  </a:solidFill>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有线通讯</a:t>
              </a:r>
              <a:endParaRPr lang="en-US" sz="2400" b="1" dirty="0">
                <a:solidFill>
                  <a:schemeClr val="bg1"/>
                </a:solidFill>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endParaRPr>
            </a:p>
          </p:txBody>
        </p:sp>
        <p:sp>
          <p:nvSpPr>
            <p:cNvPr id="49" name="TextBox 18">
              <a:extLst>
                <a:ext uri="{FF2B5EF4-FFF2-40B4-BE49-F238E27FC236}">
                  <a16:creationId xmlns:a16="http://schemas.microsoft.com/office/drawing/2014/main" id="{4798B678-2BEA-4332-BCDF-63AC3EFEEBFD}"/>
                </a:ext>
              </a:extLst>
            </p:cNvPr>
            <p:cNvSpPr txBox="1"/>
            <p:nvPr/>
          </p:nvSpPr>
          <p:spPr>
            <a:xfrm flipH="1">
              <a:off x="7457297" y="4226480"/>
              <a:ext cx="1415772" cy="461665"/>
            </a:xfrm>
            <a:prstGeom prst="rect">
              <a:avLst/>
            </a:prstGeom>
            <a:noFill/>
          </p:spPr>
          <p:txBody>
            <a:bodyPr wrap="none" rtlCol="0">
              <a:spAutoFit/>
            </a:bodyPr>
            <a:lstStyle/>
            <a:p>
              <a:r>
                <a:rPr lang="zh-CN" altLang="en-US" sz="2400" b="1" dirty="0">
                  <a:solidFill>
                    <a:schemeClr val="bg1"/>
                  </a:solidFill>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无线通讯</a:t>
              </a:r>
              <a:endParaRPr lang="en-US" sz="2400" b="1" dirty="0">
                <a:solidFill>
                  <a:schemeClr val="bg1"/>
                </a:solidFill>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endParaRPr>
            </a:p>
          </p:txBody>
        </p:sp>
      </p:grpSp>
    </p:spTree>
    <p:extLst>
      <p:ext uri="{BB962C8B-B14F-4D97-AF65-F5344CB8AC3E}">
        <p14:creationId xmlns:p14="http://schemas.microsoft.com/office/powerpoint/2010/main" val="3567185265"/>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认识网络人际互动的中介系统</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9FB3152F-5B49-40B0-9EA4-12702B444269}"/>
              </a:ext>
            </a:extLst>
          </p:cNvPr>
          <p:cNvSpPr/>
          <p:nvPr/>
        </p:nvSpPr>
        <p:spPr>
          <a:xfrm>
            <a:off x="550592" y="998390"/>
            <a:ext cx="6865507" cy="986937"/>
          </a:xfrm>
          <a:prstGeom prst="rect">
            <a:avLst/>
          </a:prstGeom>
        </p:spPr>
        <p:txBody>
          <a:bodyPr wrap="square">
            <a:spAutoFit/>
          </a:bodyPr>
          <a:lstStyle/>
          <a:p>
            <a:pPr marL="685800" indent="-342900" algn="just">
              <a:lnSpc>
                <a:spcPct val="150000"/>
              </a:lnSpc>
              <a:buFont typeface="Wingdings" panose="05000000000000000000" pitchFamily="2" charset="2"/>
              <a:buChar char="Ø"/>
            </a:pPr>
            <a:r>
              <a:rPr lang="zh-CN" altLang="en-US" sz="2000" b="1" dirty="0">
                <a:solidFill>
                  <a:schemeClr val="tx2"/>
                </a:solidFill>
                <a:latin typeface="微软雅黑" panose="020B0503020204020204" pitchFamily="34" charset="-122"/>
                <a:ea typeface="微软雅黑" panose="020B0503020204020204" pitchFamily="34" charset="-122"/>
              </a:rPr>
              <a:t>案例</a:t>
            </a:r>
            <a:r>
              <a:rPr lang="en-US" altLang="zh-CN" sz="2000" b="1" dirty="0">
                <a:solidFill>
                  <a:schemeClr val="tx2"/>
                </a:solidFill>
                <a:latin typeface="微软雅黑" panose="020B0503020204020204" pitchFamily="34" charset="-122"/>
                <a:ea typeface="微软雅黑" panose="020B0503020204020204" pitchFamily="34" charset="-122"/>
              </a:rPr>
              <a:t>—《</a:t>
            </a:r>
            <a:r>
              <a:rPr lang="zh-CN" altLang="en-US" sz="2000" b="1" dirty="0">
                <a:solidFill>
                  <a:schemeClr val="tx2"/>
                </a:solidFill>
                <a:latin typeface="微软雅黑" panose="020B0503020204020204" pitchFamily="34" charset="-122"/>
                <a:ea typeface="微软雅黑" panose="020B0503020204020204" pitchFamily="34" charset="-122"/>
              </a:rPr>
              <a:t>网络人际互动中工具中介系统的变化表现</a:t>
            </a:r>
            <a:r>
              <a:rPr lang="en-US" altLang="zh-CN" sz="2000" b="1" dirty="0">
                <a:solidFill>
                  <a:schemeClr val="tx2"/>
                </a:solidFill>
                <a:latin typeface="微软雅黑" panose="020B0503020204020204" pitchFamily="34" charset="-122"/>
                <a:ea typeface="微软雅黑" panose="020B0503020204020204" pitchFamily="34" charset="-122"/>
              </a:rPr>
              <a:t>》</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10" name="文本框 9">
            <a:extLst>
              <a:ext uri="{FF2B5EF4-FFF2-40B4-BE49-F238E27FC236}">
                <a16:creationId xmlns:a16="http://schemas.microsoft.com/office/drawing/2014/main" id="{3A8E919F-4426-43AB-9E1C-4DCC1F29A780}"/>
              </a:ext>
            </a:extLst>
          </p:cNvPr>
          <p:cNvSpPr txBox="1"/>
          <p:nvPr/>
        </p:nvSpPr>
        <p:spPr>
          <a:xfrm>
            <a:off x="689328" y="1491858"/>
            <a:ext cx="11027604" cy="2397579"/>
          </a:xfrm>
          <a:prstGeom prst="rect">
            <a:avLst/>
          </a:prstGeom>
          <a:noFill/>
        </p:spPr>
        <p:txBody>
          <a:bodyPr wrap="square">
            <a:spAutoFit/>
          </a:bodyPr>
          <a:lstStyle/>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现阶段网络金融发展迅猛，发展过程中产生了支付清算、超级支付系统以及个体移动支付等功能。这些功能为网民在网络人际互动过程中发生的各项交易活动提供了极大的方便。同时这些功能的统一，使网民之间的交易互动由原始的信用卡支付方式变为移动支付方式。移动支付方式就是网络人际互动中物理支撑平台的变化表现。</a:t>
            </a:r>
          </a:p>
          <a:p>
            <a:pPr indent="457200" algn="just">
              <a:lnSpc>
                <a:spcPct val="150000"/>
              </a:lnSpc>
              <a:spcBef>
                <a:spcPts val="240"/>
              </a:spcBef>
              <a:spcAft>
                <a:spcPts val="240"/>
              </a:spcAft>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10242" name="Picture 2">
            <a:extLst>
              <a:ext uri="{FF2B5EF4-FFF2-40B4-BE49-F238E27FC236}">
                <a16:creationId xmlns:a16="http://schemas.microsoft.com/office/drawing/2014/main" id="{079B1812-8BFF-4095-AE3F-99F2845740E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27278" y="3522795"/>
            <a:ext cx="3615768" cy="28790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02355689"/>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3098800" y="1219200"/>
            <a:ext cx="8517466" cy="5029200"/>
          </a:xfrm>
          <a:prstGeom prst="rect">
            <a:avLst/>
          </a:prstGeom>
          <a:solidFill>
            <a:schemeClr val="bg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solidFill>
                <a:prstClr val="white"/>
              </a:solidFill>
              <a:latin typeface="等线" panose="02010600030101010101" pitchFamily="2" charset="-122"/>
              <a:ea typeface="等线" panose="02010600030101010101" pitchFamily="2" charset="-122"/>
            </a:endParaRPr>
          </a:p>
        </p:txBody>
      </p:sp>
      <p:sp>
        <p:nvSpPr>
          <p:cNvPr id="11" name="文本框 10" descr="e7d195523061f1c01d60fa9f1cfcbfb3d7dea265119d71e15FBB43640B43E9A75E03FE54C774D5D4779ED45933E78901D3CB0E69E39D04A9E1E9B25CF060C4BCA4D072860494D0D8E683C2FE58414E15A257B8C98CAC931B2A91D95E391D8F56A6B197C339044743E4A827576812018FE092D8F796C38DC487F641821CDDB0736DD3EE0F684ACE40"/>
          <p:cNvSpPr txBox="1"/>
          <p:nvPr/>
        </p:nvSpPr>
        <p:spPr>
          <a:xfrm>
            <a:off x="0" y="939887"/>
            <a:ext cx="5923081" cy="707886"/>
          </a:xfrm>
          <a:prstGeom prst="rect">
            <a:avLst/>
          </a:prstGeom>
          <a:noFill/>
        </p:spPr>
        <p:txBody>
          <a:bodyPr wrap="square" rtlCol="0">
            <a:spAutoFit/>
          </a:bodyPr>
          <a:lstStyle/>
          <a:p>
            <a:pPr algn="ctr"/>
            <a:r>
              <a:rPr kumimoji="1" lang="en-US" altLang="zh-CN" sz="4000" b="1" dirty="0">
                <a:solidFill>
                  <a:srgbClr val="800000"/>
                </a:solidFill>
                <a:latin typeface="Josefin Sans" charset="0"/>
                <a:ea typeface="Josefin Sans" charset="0"/>
                <a:cs typeface="Josefin Sans" charset="0"/>
              </a:rPr>
              <a:t>C   O   N   T   E   N   T</a:t>
            </a:r>
            <a:endParaRPr kumimoji="1" lang="zh-CN" altLang="en-US" sz="4000" b="1" dirty="0">
              <a:solidFill>
                <a:srgbClr val="800000"/>
              </a:solidFill>
              <a:latin typeface="Josefin Sans" charset="0"/>
              <a:ea typeface="Josefin Sans" charset="0"/>
              <a:cs typeface="Josefin Sans" charset="0"/>
            </a:endParaRPr>
          </a:p>
        </p:txBody>
      </p:sp>
      <p:sp>
        <p:nvSpPr>
          <p:cNvPr id="13" name="文本框 12" descr="e7d195523061f1c01d60fa9f1cfcbfb3d7dea265119d71e15FBB43640B43E9A75E03FE54C774D5D4779ED45933E78901D3CB0E69E39D04A9E1E9B25CF060C4BCA4D072860494D0D8E683C2FE58414E15A257B8C98CAC931B2A91D95E391D8F56A6B197C339044743E4A827576812018FE092D8F796C38DC487F641821CDDB0736DD3EE0F684ACE40"/>
          <p:cNvSpPr txBox="1"/>
          <p:nvPr/>
        </p:nvSpPr>
        <p:spPr>
          <a:xfrm>
            <a:off x="7711090" y="3081253"/>
            <a:ext cx="4009893" cy="1564274"/>
          </a:xfrm>
          <a:prstGeom prst="rect">
            <a:avLst/>
          </a:prstGeom>
          <a:noFill/>
        </p:spPr>
        <p:txBody>
          <a:bodyPr wrap="square" rtlCol="0">
            <a:spAutoFit/>
          </a:bodyPr>
          <a:lstStyle/>
          <a:p>
            <a:pPr>
              <a:lnSpc>
                <a:spcPct val="150000"/>
              </a:lnSpc>
            </a:pPr>
            <a:r>
              <a:rPr kumimoji="1" lang="zh-CN" altLang="en-US" sz="2200" b="1" dirty="0">
                <a:solidFill>
                  <a:srgbClr val="E7E6E6">
                    <a:lumMod val="25000"/>
                  </a:srgbClr>
                </a:solidFill>
                <a:latin typeface="等线" panose="02010600030101010101" pitchFamily="2" charset="-122"/>
                <a:ea typeface="等线" panose="02010600030101010101" pitchFamily="2" charset="-122"/>
                <a:cs typeface="Josefin Sans" charset="0"/>
              </a:rPr>
              <a:t>网络人际互动中介系统的成因</a:t>
            </a:r>
            <a:endParaRPr kumimoji="1" lang="en-US" altLang="zh-CN" sz="2200" b="1" dirty="0">
              <a:solidFill>
                <a:srgbClr val="E7E6E6">
                  <a:lumMod val="25000"/>
                </a:srgbClr>
              </a:solidFill>
              <a:latin typeface="等线" panose="02010600030101010101" pitchFamily="2" charset="-122"/>
              <a:ea typeface="等线" panose="02010600030101010101" pitchFamily="2" charset="-122"/>
              <a:cs typeface="Josefin Sans" charset="0"/>
            </a:endParaRPr>
          </a:p>
          <a:p>
            <a:pPr>
              <a:lnSpc>
                <a:spcPct val="150000"/>
              </a:lnSpc>
            </a:pPr>
            <a:r>
              <a:rPr kumimoji="1" lang="zh-CN" altLang="en-US" sz="2200" b="1" dirty="0">
                <a:solidFill>
                  <a:srgbClr val="E7E6E6">
                    <a:lumMod val="25000"/>
                  </a:srgbClr>
                </a:solidFill>
                <a:latin typeface="等线" panose="02010600030101010101" pitchFamily="2" charset="-122"/>
                <a:ea typeface="等线" panose="02010600030101010101" pitchFamily="2" charset="-122"/>
                <a:cs typeface="Josefin Sans" charset="0"/>
              </a:rPr>
              <a:t>认识网络人际互动的中介系统</a:t>
            </a:r>
            <a:endParaRPr kumimoji="1" lang="en-US" altLang="zh-CN" sz="2200" b="1" dirty="0">
              <a:solidFill>
                <a:srgbClr val="E7E6E6">
                  <a:lumMod val="25000"/>
                </a:srgbClr>
              </a:solidFill>
              <a:latin typeface="等线" panose="02010600030101010101" pitchFamily="2" charset="-122"/>
              <a:ea typeface="等线" panose="02010600030101010101" pitchFamily="2" charset="-122"/>
              <a:cs typeface="Josefin Sans" charset="0"/>
            </a:endParaRPr>
          </a:p>
          <a:p>
            <a:pPr>
              <a:lnSpc>
                <a:spcPct val="150000"/>
              </a:lnSpc>
            </a:pPr>
            <a:r>
              <a:rPr kumimoji="1" lang="zh-CN" altLang="en-US" sz="2200" b="1" dirty="0">
                <a:solidFill>
                  <a:srgbClr val="E7E6E6">
                    <a:lumMod val="25000"/>
                  </a:srgbClr>
                </a:solidFill>
                <a:latin typeface="等线" panose="02010600030101010101" pitchFamily="2" charset="-122"/>
                <a:ea typeface="等线" panose="02010600030101010101" pitchFamily="2" charset="-122"/>
                <a:cs typeface="Josefin Sans" charset="0"/>
              </a:rPr>
              <a:t>网络人际互动中介系统的载体</a:t>
            </a:r>
            <a:endParaRPr kumimoji="1" lang="en-US" altLang="zh-CN" sz="2200" b="1" dirty="0">
              <a:solidFill>
                <a:srgbClr val="E7E6E6">
                  <a:lumMod val="25000"/>
                </a:srgbClr>
              </a:solidFill>
              <a:latin typeface="等线" panose="02010600030101010101" pitchFamily="2" charset="-122"/>
              <a:ea typeface="等线" panose="02010600030101010101" pitchFamily="2" charset="-122"/>
              <a:cs typeface="Josefin Sans" charset="0"/>
            </a:endParaRPr>
          </a:p>
        </p:txBody>
      </p:sp>
      <p:sp>
        <p:nvSpPr>
          <p:cNvPr id="6" name="e7d195523061f1c0" descr="e7d195523061f1c01d60fa9f1cfcbfb3d7dea265119d71e15FBB43640B43E9A75E03FE54C774D5D4779ED45933E78901D3CB0E69E39D04A9E1E9B25CF060C4BCA4D072860494D0D8E683C2FE58414E15A257B8C98CAC931B2A91D95E391D8F56A6B197C339044743E4A827576812018FE092D8F796C38DC487F641821CDDB0736DD3EE0F684ACE40" hidden="1"/>
          <p:cNvSpPr txBox="1"/>
          <p:nvPr/>
        </p:nvSpPr>
        <p:spPr>
          <a:xfrm>
            <a:off x="-355600" y="1803400"/>
            <a:ext cx="262251" cy="1016000"/>
          </a:xfrm>
          <a:prstGeom prst="rect">
            <a:avLst/>
          </a:prstGeom>
          <a:noFill/>
        </p:spPr>
        <p:txBody>
          <a:bodyPr vert="wordArtVert" rtlCol="0">
            <a:spAutoFit/>
          </a:bodyPr>
          <a:lstStyle/>
          <a:p>
            <a:r>
              <a:rPr lang="en-US" altLang="zh-CN" sz="100">
                <a:solidFill>
                  <a:prstClr val="black"/>
                </a:solidFill>
              </a:rPr>
              <a:t>e7d195523061f1c01d60fa9f1cfcbfb3d7dea265119d71e15FBB43640B43E9A75E03FE54C774D5D4779ED45933E78901D3CB0E69E39D04A9E1E9B25CF060C4BCA4D072860494D0D8E683C2FE58414E15A257B8C98CAC931B2A91D95E391D8F56A6B197C339044743E4A827576812018FE092D8F796C38DC487F641821CDDB0736DD3EE0F684ACE40</a:t>
            </a:r>
            <a:endParaRPr lang="zh-CN" altLang="en-US" sz="100">
              <a:solidFill>
                <a:prstClr val="black"/>
              </a:solidFill>
            </a:endParaRPr>
          </a:p>
        </p:txBody>
      </p:sp>
      <p:pic>
        <p:nvPicPr>
          <p:cNvPr id="1026" name="Picture 2" descr="https://gimg2.baidu.com/image_search/src=http%3A%2F%2Fbig5.china.com.cn%2Fgate%2Fbig5%2Fzjnews.china.com.cn%2Fd%2Ffile%2Fzjwx%2Fdt%2Fwx%2F2018-05-25%2F98457ef0d74bae3ec1114b071ac959fc.jpg&amp;refer=http%3A%2F%2Fbig5.china.com.cn&amp;app=2002&amp;size=f9999,10000&amp;q=a80&amp;n=0&amp;g=0n&amp;fmt=jpeg?sec=1613203048&amp;t=78a167a5e85354ab709f401001a6167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9319" y="2274066"/>
            <a:ext cx="6026474" cy="3348041"/>
          </a:xfrm>
          <a:prstGeom prst="rect">
            <a:avLst/>
          </a:prstGeom>
          <a:noFill/>
          <a:extLst>
            <a:ext uri="{909E8E84-426E-40DD-AFC4-6F175D3DCCD1}">
              <a14:hiddenFill xmlns:a14="http://schemas.microsoft.com/office/drawing/2010/main">
                <a:solidFill>
                  <a:srgbClr val="FFFFFF"/>
                </a:solidFill>
              </a14:hiddenFill>
            </a:ext>
          </a:extLst>
        </p:spPr>
      </p:pic>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Tree>
    <p:extLst>
      <p:ext uri="{BB962C8B-B14F-4D97-AF65-F5344CB8AC3E}">
        <p14:creationId xmlns:p14="http://schemas.microsoft.com/office/powerpoint/2010/main" val="41786558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认识网络人际互动的中介系统</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EC248308-D70E-46AE-BB83-F8EA5B5214DE}"/>
              </a:ext>
            </a:extLst>
          </p:cNvPr>
          <p:cNvSpPr/>
          <p:nvPr/>
        </p:nvSpPr>
        <p:spPr>
          <a:xfrm>
            <a:off x="550591" y="998390"/>
            <a:ext cx="11008685" cy="2443746"/>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符号中介系统</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我们都知道，动物具有相当复杂的信号系统，但这种信号系统只是受外界刺激而产生的一种生理性被动反应。而人的符号系统则属于精神层级的内容。人类借助有意识的思维活动，将客观事物拆解为由符号组成的主体观念内容，用于深入理解和改造客观世界。</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11266" name="Picture 2">
            <a:extLst>
              <a:ext uri="{FF2B5EF4-FFF2-40B4-BE49-F238E27FC236}">
                <a16:creationId xmlns:a16="http://schemas.microsoft.com/office/drawing/2014/main" id="{9D967778-BD28-4390-BAC4-B307B472277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11334" y="3486568"/>
            <a:ext cx="8500636" cy="2184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51304618"/>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认识网络人际互动的中介系统</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EC248308-D70E-46AE-BB83-F8EA5B5214DE}"/>
              </a:ext>
            </a:extLst>
          </p:cNvPr>
          <p:cNvSpPr/>
          <p:nvPr/>
        </p:nvSpPr>
        <p:spPr>
          <a:xfrm>
            <a:off x="550591" y="998390"/>
            <a:ext cx="11008685" cy="4341701"/>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符号中介系统</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人类生活的世界由语言、历史、艺术和文化等符号组成，这些符号将人类的生活经验组织成一个符号之网。人类特有的符号功能表明人类超越了“眼见”现实，并进入了由关系和观念构建的抽象符号空间。人类的这种抽象符号空间，会使人类的过去、现在和未来更加紧密的连接在一起。</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利用符号中介人类掌握了外部世界，并且凭借符号中介，人类对外部世界的掌握具有了超越个体的社会普遍性和功能普遍性。因此，在网络人际互动过程中，符号中介系统具有诸多符号内容，包括文字、数字、图表、音频和视频等符号。</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72023261"/>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认识网络人际互动的中介系统</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EC248308-D70E-46AE-BB83-F8EA5B5214DE}"/>
              </a:ext>
            </a:extLst>
          </p:cNvPr>
          <p:cNvSpPr/>
          <p:nvPr/>
        </p:nvSpPr>
        <p:spPr>
          <a:xfrm>
            <a:off x="550592" y="998390"/>
            <a:ext cx="7168206" cy="4803366"/>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方法中介系统</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方法中介系统是主体在实际互动个过程中，用于客体的手段与方法的总称。该系统的中心要素是物质工具的使用手段以及工具操作方式的技术与方法。</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网络人际互动中，方法中介系统延伸了互动双方的肢体能力，强化了互动双方的五感能力和脑力功能，使互动双方的交往带有明显的中介性。因此，如果互动对象可以正确操作和应用方法与手段，则能够有效提高网络人际互动的互动能力与水平。</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12290" name="Picture 2">
            <a:extLst>
              <a:ext uri="{FF2B5EF4-FFF2-40B4-BE49-F238E27FC236}">
                <a16:creationId xmlns:a16="http://schemas.microsoft.com/office/drawing/2014/main" id="{63610DEB-90AA-4F61-A128-53D33A6C340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49677" y="1862949"/>
            <a:ext cx="3390122" cy="3390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00911995"/>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认识网络人际互动的中介系统</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EC248308-D70E-46AE-BB83-F8EA5B5214DE}"/>
              </a:ext>
            </a:extLst>
          </p:cNvPr>
          <p:cNvSpPr/>
          <p:nvPr/>
        </p:nvSpPr>
        <p:spPr>
          <a:xfrm>
            <a:off x="550591" y="998390"/>
            <a:ext cx="11059135" cy="2443746"/>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方法中介系统</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在方法中介系统中，包括操作硬件工具所需的各种程序、规则和方法等内容。因此，方法中介是网民操作硬件工具的工具，也是网民与硬件工具的联系中介，还构建了更加精细层级的互动系统。</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12291" name="Picture 3">
            <a:extLst>
              <a:ext uri="{FF2B5EF4-FFF2-40B4-BE49-F238E27FC236}">
                <a16:creationId xmlns:a16="http://schemas.microsoft.com/office/drawing/2014/main" id="{FA81BBCB-3184-4171-9825-1CBD49E692D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0950" y="3751742"/>
            <a:ext cx="10338966" cy="11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28586565"/>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认识网络人际互动的中介系统</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EC248308-D70E-46AE-BB83-F8EA5B5214DE}"/>
              </a:ext>
            </a:extLst>
          </p:cNvPr>
          <p:cNvSpPr/>
          <p:nvPr/>
        </p:nvSpPr>
        <p:spPr>
          <a:xfrm>
            <a:off x="550591" y="998390"/>
            <a:ext cx="11059135" cy="2443746"/>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方法中介系统</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由于这种方法中介系统属于观念形态中的内容，具有一定的灵活性和能动性，并且在不同阶段其意义和表现形式也存在较大差异。所以，该系统只能成为网民操作硬件的工具，但工具包含很多内容，具体内容如图所示。</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13314" name="Picture 2">
            <a:extLst>
              <a:ext uri="{FF2B5EF4-FFF2-40B4-BE49-F238E27FC236}">
                <a16:creationId xmlns:a16="http://schemas.microsoft.com/office/drawing/2014/main" id="{18A9EE01-F3CD-45CC-BA8F-5EF66443AB9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54705" y="3429000"/>
            <a:ext cx="9959246" cy="2050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5245522"/>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认识网络人际互动的中介系统</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EC248308-D70E-46AE-BB83-F8EA5B5214DE}"/>
              </a:ext>
            </a:extLst>
          </p:cNvPr>
          <p:cNvSpPr/>
          <p:nvPr/>
        </p:nvSpPr>
        <p:spPr>
          <a:xfrm>
            <a:off x="550592" y="998390"/>
            <a:ext cx="11021298" cy="588058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网络人际互动中介系统的特征</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普遍性</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网络人际互动的中介系统具有普遍性，该特征是指中介系统存在于一切网络交往互动中。也就是说，无论网民之间、网民与网络群体之间或网络群体之间的交往互动，都必须在中介系统的作用才能完成。</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离开了中介系统的纽带作用，网络人际互动行为将无法开展与进行，而这种情形还会扩展到人机互动和自我互动中，造成这种情形包含下述</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个原因。</a:t>
            </a:r>
          </a:p>
          <a:p>
            <a:pPr lvl="0" indent="457200" algn="just">
              <a:lnSpc>
                <a:spcPct val="150000"/>
              </a:lnSpc>
              <a:spcBef>
                <a:spcPts val="240"/>
              </a:spcBef>
              <a:spcAft>
                <a:spcPts val="240"/>
              </a:spcAft>
              <a:buFont typeface="+mj-lt"/>
              <a:buAutoNum type="arabicPeriod"/>
            </a:pP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网民只有借助中介系统才可以接触和使用网络，并依此完成网络中的互动行为。</a:t>
            </a:r>
          </a:p>
          <a:p>
            <a:pPr lvl="0" indent="457200" algn="just">
              <a:lnSpc>
                <a:spcPct val="150000"/>
              </a:lnSpc>
              <a:spcBef>
                <a:spcPts val="240"/>
              </a:spcBef>
              <a:spcAft>
                <a:spcPts val="240"/>
              </a:spcAft>
              <a:buFont typeface="+mj-lt"/>
              <a:buAutoNum type="arabicPeriod"/>
            </a:pPr>
            <a:r>
              <a:rPr lang="zh-CN" altLang="zh-CN" sz="2000" dirty="0">
                <a:solidFill>
                  <a:schemeClr val="bg2">
                    <a:lumMod val="25000"/>
                  </a:schemeClr>
                </a:solidFill>
                <a:latin typeface="微软雅黑" panose="020B0503020204020204" pitchFamily="34" charset="-122"/>
                <a:ea typeface="微软雅黑" panose="020B0503020204020204" pitchFamily="34" charset="-122"/>
              </a:rPr>
              <a:t>互动方的思想、观念和目的等内容，必须利用中介系统的连接作用才能传递给互动的另一方。</a:t>
            </a:r>
          </a:p>
          <a:p>
            <a:pPr lvl="0" indent="457200" algn="just">
              <a:lnSpc>
                <a:spcPct val="150000"/>
              </a:lnSpc>
              <a:spcBef>
                <a:spcPts val="240"/>
              </a:spcBef>
              <a:spcAft>
                <a:spcPts val="240"/>
              </a:spcAft>
              <a:buFont typeface="+mj-lt"/>
              <a:buAutoNum type="arabicPeriod"/>
            </a:pP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网民作为生活在现实世界的个体，其本质力量的产物就是中介系统的普遍性特征，并且该特征会被网民所认识、把握和应用。</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76780172"/>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认识网络人际互动的中介系统</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EC248308-D70E-46AE-BB83-F8EA5B5214DE}"/>
              </a:ext>
            </a:extLst>
          </p:cNvPr>
          <p:cNvSpPr/>
          <p:nvPr/>
        </p:nvSpPr>
        <p:spPr>
          <a:xfrm>
            <a:off x="550592" y="998390"/>
            <a:ext cx="11021298" cy="3367076"/>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网络人际互动中介系统的特征</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独立性和不可替代性</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络人际互动中介系统的职能，是实现互动双方物质、能量以及信息交换的桥梁与纽带，也是互动双方把握彼此的手段与方法。因此，在“网民→中介→网民”的统一体中，中介系统具有非常重要的地位与价值，而突出的地位与价值证明了中介系统在互动活动中的独立性和不可替代性。</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88609075"/>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认识网络人际互动的中介系统</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EC248308-D70E-46AE-BB83-F8EA5B5214DE}"/>
              </a:ext>
            </a:extLst>
          </p:cNvPr>
          <p:cNvSpPr/>
          <p:nvPr/>
        </p:nvSpPr>
        <p:spPr>
          <a:xfrm>
            <a:off x="550592" y="998390"/>
            <a:ext cx="11021298" cy="2443746"/>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网络人际互动中介系统的特征</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多样性和层次性</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网络人际互动中介系统包含逐层递进的</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4</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个类型，多种类型一方面表现为多样性，另一方面又表现为层次性。</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14338" name="Picture 2">
            <a:extLst>
              <a:ext uri="{FF2B5EF4-FFF2-40B4-BE49-F238E27FC236}">
                <a16:creationId xmlns:a16="http://schemas.microsoft.com/office/drawing/2014/main" id="{1EBF544B-797B-4530-A94C-147FAD47BBE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9035" y="3627506"/>
            <a:ext cx="9861946" cy="2232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75608073"/>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网络人际互动中介系统的载体</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EC248308-D70E-46AE-BB83-F8EA5B5214DE}"/>
              </a:ext>
            </a:extLst>
          </p:cNvPr>
          <p:cNvSpPr/>
          <p:nvPr/>
        </p:nvSpPr>
        <p:spPr>
          <a:xfrm>
            <a:off x="550592" y="998390"/>
            <a:ext cx="11021298" cy="3418372"/>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文本的含义</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文本最开始是语言学科中的概念，是指书面语言的表现形式。从文学角度进行解释，一般具有完整和系统含义的一个句子或多个句子的组合被称为文本。而在网络信息高度发达的今天，其已经成为一个多种语境中的普遍性概念。</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实际上，在</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20</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世纪上半叶的语言环境中，文本一词的用途主要体现在</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个方面，包括日常用语和古典阐释学的前身以及古典文献学与古典阐释学等，</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个方面的释义如表所示。</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5" name="组合 4">
            <a:extLst>
              <a:ext uri="{FF2B5EF4-FFF2-40B4-BE49-F238E27FC236}">
                <a16:creationId xmlns:a16="http://schemas.microsoft.com/office/drawing/2014/main" id="{AAED506D-FEB0-4882-A06C-076559AEFD0C}"/>
              </a:ext>
            </a:extLst>
          </p:cNvPr>
          <p:cNvGrpSpPr/>
          <p:nvPr/>
        </p:nvGrpSpPr>
        <p:grpSpPr>
          <a:xfrm>
            <a:off x="1214028" y="4415811"/>
            <a:ext cx="9669344" cy="1982941"/>
            <a:chOff x="1214028" y="4415811"/>
            <a:chExt cx="9669344" cy="1982941"/>
          </a:xfrm>
        </p:grpSpPr>
        <p:grpSp>
          <p:nvGrpSpPr>
            <p:cNvPr id="10" name="组合 9">
              <a:extLst>
                <a:ext uri="{FF2B5EF4-FFF2-40B4-BE49-F238E27FC236}">
                  <a16:creationId xmlns:a16="http://schemas.microsoft.com/office/drawing/2014/main" id="{8FB454AF-7022-4258-AAE8-3178C8715A64}"/>
                </a:ext>
              </a:extLst>
            </p:cNvPr>
            <p:cNvGrpSpPr/>
            <p:nvPr/>
          </p:nvGrpSpPr>
          <p:grpSpPr>
            <a:xfrm>
              <a:off x="1214028" y="4415811"/>
              <a:ext cx="9669344" cy="1982941"/>
              <a:chOff x="949809" y="4330145"/>
              <a:chExt cx="9669344" cy="2852622"/>
            </a:xfrm>
          </p:grpSpPr>
          <p:sp>
            <p:nvSpPr>
              <p:cNvPr id="21" name="Rectangular Callout 55">
                <a:extLst>
                  <a:ext uri="{FF2B5EF4-FFF2-40B4-BE49-F238E27FC236}">
                    <a16:creationId xmlns:a16="http://schemas.microsoft.com/office/drawing/2014/main" id="{0C2D1CBA-FF1F-4BD4-9667-9E4CC42A2470}"/>
                  </a:ext>
                </a:extLst>
              </p:cNvPr>
              <p:cNvSpPr/>
              <p:nvPr/>
            </p:nvSpPr>
            <p:spPr>
              <a:xfrm flipV="1">
                <a:off x="949809" y="4330145"/>
                <a:ext cx="2416243" cy="2852622"/>
              </a:xfrm>
              <a:prstGeom prst="wedgeRectCallout">
                <a:avLst>
                  <a:gd name="adj1" fmla="val 21398"/>
                  <a:gd name="adj2" fmla="val 6787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2" name="Freeform 178">
                <a:extLst>
                  <a:ext uri="{FF2B5EF4-FFF2-40B4-BE49-F238E27FC236}">
                    <a16:creationId xmlns:a16="http://schemas.microsoft.com/office/drawing/2014/main" id="{B6252A32-9226-4733-B0CA-68BCCEC2D015}"/>
                  </a:ext>
                </a:extLst>
              </p:cNvPr>
              <p:cNvSpPr>
                <a:spLocks noEditPoints="1"/>
              </p:cNvSpPr>
              <p:nvPr/>
            </p:nvSpPr>
            <p:spPr bwMode="auto">
              <a:xfrm>
                <a:off x="4511252" y="4570971"/>
                <a:ext cx="561787" cy="423115"/>
              </a:xfrm>
              <a:custGeom>
                <a:avLst/>
                <a:gdLst/>
                <a:ahLst/>
                <a:cxnLst>
                  <a:cxn ang="0">
                    <a:pos x="158" y="119"/>
                  </a:cxn>
                  <a:cxn ang="0">
                    <a:pos x="0" y="119"/>
                  </a:cxn>
                  <a:cxn ang="0">
                    <a:pos x="0" y="0"/>
                  </a:cxn>
                  <a:cxn ang="0">
                    <a:pos x="9" y="0"/>
                  </a:cxn>
                  <a:cxn ang="0">
                    <a:pos x="9" y="108"/>
                  </a:cxn>
                  <a:cxn ang="0">
                    <a:pos x="158" y="108"/>
                  </a:cxn>
                  <a:cxn ang="0">
                    <a:pos x="158" y="119"/>
                  </a:cxn>
                  <a:cxn ang="0">
                    <a:pos x="50" y="99"/>
                  </a:cxn>
                  <a:cxn ang="0">
                    <a:pos x="29" y="99"/>
                  </a:cxn>
                  <a:cxn ang="0">
                    <a:pos x="29" y="60"/>
                  </a:cxn>
                  <a:cxn ang="0">
                    <a:pos x="50" y="60"/>
                  </a:cxn>
                  <a:cxn ang="0">
                    <a:pos x="50" y="99"/>
                  </a:cxn>
                  <a:cxn ang="0">
                    <a:pos x="78" y="99"/>
                  </a:cxn>
                  <a:cxn ang="0">
                    <a:pos x="59" y="99"/>
                  </a:cxn>
                  <a:cxn ang="0">
                    <a:pos x="59" y="19"/>
                  </a:cxn>
                  <a:cxn ang="0">
                    <a:pos x="78" y="19"/>
                  </a:cxn>
                  <a:cxn ang="0">
                    <a:pos x="78" y="99"/>
                  </a:cxn>
                  <a:cxn ang="0">
                    <a:pos x="109" y="99"/>
                  </a:cxn>
                  <a:cxn ang="0">
                    <a:pos x="89" y="99"/>
                  </a:cxn>
                  <a:cxn ang="0">
                    <a:pos x="89" y="39"/>
                  </a:cxn>
                  <a:cxn ang="0">
                    <a:pos x="109" y="39"/>
                  </a:cxn>
                  <a:cxn ang="0">
                    <a:pos x="109" y="99"/>
                  </a:cxn>
                  <a:cxn ang="0">
                    <a:pos x="139" y="99"/>
                  </a:cxn>
                  <a:cxn ang="0">
                    <a:pos x="119" y="99"/>
                  </a:cxn>
                  <a:cxn ang="0">
                    <a:pos x="119" y="11"/>
                  </a:cxn>
                  <a:cxn ang="0">
                    <a:pos x="139" y="11"/>
                  </a:cxn>
                  <a:cxn ang="0">
                    <a:pos x="139" y="99"/>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9" name="Rectangular Callout 57">
                <a:extLst>
                  <a:ext uri="{FF2B5EF4-FFF2-40B4-BE49-F238E27FC236}">
                    <a16:creationId xmlns:a16="http://schemas.microsoft.com/office/drawing/2014/main" id="{5ACB62E1-B87F-4359-96C1-552ABFCFD112}"/>
                  </a:ext>
                </a:extLst>
              </p:cNvPr>
              <p:cNvSpPr/>
              <p:nvPr/>
            </p:nvSpPr>
            <p:spPr>
              <a:xfrm flipV="1">
                <a:off x="4542383" y="4330146"/>
                <a:ext cx="2416243" cy="2852621"/>
              </a:xfrm>
              <a:prstGeom prst="wedgeRectCallout">
                <a:avLst>
                  <a:gd name="adj1" fmla="val 21398"/>
                  <a:gd name="adj2" fmla="val 6787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6" name="Rectangular Callout 58">
                <a:extLst>
                  <a:ext uri="{FF2B5EF4-FFF2-40B4-BE49-F238E27FC236}">
                    <a16:creationId xmlns:a16="http://schemas.microsoft.com/office/drawing/2014/main" id="{C86EDC43-3622-45EE-9F33-14B122FEF079}"/>
                  </a:ext>
                </a:extLst>
              </p:cNvPr>
              <p:cNvSpPr/>
              <p:nvPr/>
            </p:nvSpPr>
            <p:spPr>
              <a:xfrm flipV="1">
                <a:off x="8202910" y="4330146"/>
                <a:ext cx="2416243" cy="2852621"/>
              </a:xfrm>
              <a:prstGeom prst="wedgeRectCallout">
                <a:avLst>
                  <a:gd name="adj1" fmla="val 21398"/>
                  <a:gd name="adj2" fmla="val 67871"/>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4" name="组合 3">
              <a:extLst>
                <a:ext uri="{FF2B5EF4-FFF2-40B4-BE49-F238E27FC236}">
                  <a16:creationId xmlns:a16="http://schemas.microsoft.com/office/drawing/2014/main" id="{ECC0BAED-751F-476F-80DE-75D4A7E2F1C9}"/>
                </a:ext>
              </a:extLst>
            </p:cNvPr>
            <p:cNvGrpSpPr/>
            <p:nvPr/>
          </p:nvGrpSpPr>
          <p:grpSpPr>
            <a:xfrm>
              <a:off x="1379681" y="4669460"/>
              <a:ext cx="9412706" cy="1131464"/>
              <a:chOff x="1379681" y="4669460"/>
              <a:chExt cx="9412706" cy="1131464"/>
            </a:xfrm>
          </p:grpSpPr>
          <p:sp>
            <p:nvSpPr>
              <p:cNvPr id="23" name="TextBox 18">
                <a:extLst>
                  <a:ext uri="{FF2B5EF4-FFF2-40B4-BE49-F238E27FC236}">
                    <a16:creationId xmlns:a16="http://schemas.microsoft.com/office/drawing/2014/main" id="{1473B6FB-4220-4083-A01D-FD1FA421082D}"/>
                  </a:ext>
                </a:extLst>
              </p:cNvPr>
              <p:cNvSpPr txBox="1"/>
              <p:nvPr/>
            </p:nvSpPr>
            <p:spPr>
              <a:xfrm flipH="1">
                <a:off x="1820392" y="4707450"/>
                <a:ext cx="1238118" cy="400110"/>
              </a:xfrm>
              <a:prstGeom prst="rect">
                <a:avLst/>
              </a:prstGeom>
              <a:noFill/>
            </p:spPr>
            <p:txBody>
              <a:bodyPr wrap="square" rtlCol="0">
                <a:spAutoFit/>
              </a:bodyPr>
              <a:lstStyle/>
              <a:p>
                <a:r>
                  <a:rPr lang="zh-CN" altLang="en-US" sz="2000" b="1" dirty="0">
                    <a:solidFill>
                      <a:schemeClr val="bg1"/>
                    </a:solidFill>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体语文本</a:t>
                </a:r>
                <a:endParaRPr lang="en-US" sz="2000" b="1" dirty="0">
                  <a:solidFill>
                    <a:schemeClr val="bg1"/>
                  </a:solidFill>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endParaRPr>
              </a:p>
            </p:txBody>
          </p:sp>
          <p:sp>
            <p:nvSpPr>
              <p:cNvPr id="24" name="Text Placeholder 3">
                <a:extLst>
                  <a:ext uri="{FF2B5EF4-FFF2-40B4-BE49-F238E27FC236}">
                    <a16:creationId xmlns:a16="http://schemas.microsoft.com/office/drawing/2014/main" id="{AF54A7AF-8233-48D1-A051-84F0031795BF}"/>
                  </a:ext>
                </a:extLst>
              </p:cNvPr>
              <p:cNvSpPr txBox="1">
                <a:spLocks/>
              </p:cNvSpPr>
              <p:nvPr/>
            </p:nvSpPr>
            <p:spPr>
              <a:xfrm>
                <a:off x="1379681" y="5322268"/>
                <a:ext cx="2182637" cy="43088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just" defTabSz="1219140">
                  <a:spcBef>
                    <a:spcPct val="20000"/>
                  </a:spcBef>
                  <a:defRPr/>
                </a:pPr>
                <a:r>
                  <a:rPr lang="zh-CN" altLang="zh-CN" sz="1400" b="1" dirty="0">
                    <a:solidFill>
                      <a:schemeClr val="bg1"/>
                    </a:solidFill>
                    <a:ea typeface="Source Han Serif SC" panose="02020400000000000000" pitchFamily="18" charset="-122"/>
                  </a:rPr>
                  <a:t>互动主体使用体态语言完成编码，通过躯体显示文本</a:t>
                </a:r>
                <a:endParaRPr lang="en-US" sz="1400" b="1" dirty="0">
                  <a:solidFill>
                    <a:schemeClr val="bg1"/>
                  </a:solidFill>
                  <a:ea typeface="Source Han Serif SC" panose="02020400000000000000" pitchFamily="18" charset="-122"/>
                  <a:sym typeface="Source Han Serif SC" panose="02020400000000000000" pitchFamily="18" charset="-122"/>
                </a:endParaRPr>
              </a:p>
            </p:txBody>
          </p:sp>
          <p:sp>
            <p:nvSpPr>
              <p:cNvPr id="25" name="TextBox 18">
                <a:extLst>
                  <a:ext uri="{FF2B5EF4-FFF2-40B4-BE49-F238E27FC236}">
                    <a16:creationId xmlns:a16="http://schemas.microsoft.com/office/drawing/2014/main" id="{800F8D42-1284-42F2-8F57-776DA055BD32}"/>
                  </a:ext>
                </a:extLst>
              </p:cNvPr>
              <p:cNvSpPr txBox="1"/>
              <p:nvPr/>
            </p:nvSpPr>
            <p:spPr>
              <a:xfrm flipH="1">
                <a:off x="5429641" y="4669460"/>
                <a:ext cx="1238118" cy="400110"/>
              </a:xfrm>
              <a:prstGeom prst="rect">
                <a:avLst/>
              </a:prstGeom>
              <a:noFill/>
            </p:spPr>
            <p:txBody>
              <a:bodyPr wrap="square" rtlCol="0">
                <a:spAutoFit/>
              </a:bodyPr>
              <a:lstStyle/>
              <a:p>
                <a:r>
                  <a:rPr lang="zh-CN" altLang="en-US" sz="2000" b="1" dirty="0">
                    <a:solidFill>
                      <a:schemeClr val="bg1"/>
                    </a:solidFill>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物语文本</a:t>
                </a:r>
                <a:endParaRPr lang="en-US" sz="2000" b="1" dirty="0">
                  <a:solidFill>
                    <a:schemeClr val="bg1"/>
                  </a:solidFill>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endParaRPr>
              </a:p>
            </p:txBody>
          </p:sp>
          <p:sp>
            <p:nvSpPr>
              <p:cNvPr id="26" name="文本框 25">
                <a:extLst>
                  <a:ext uri="{FF2B5EF4-FFF2-40B4-BE49-F238E27FC236}">
                    <a16:creationId xmlns:a16="http://schemas.microsoft.com/office/drawing/2014/main" id="{44947596-AFAF-4D48-9AC0-49CDCF8807C0}"/>
                  </a:ext>
                </a:extLst>
              </p:cNvPr>
              <p:cNvSpPr txBox="1"/>
              <p:nvPr/>
            </p:nvSpPr>
            <p:spPr>
              <a:xfrm>
                <a:off x="4949808" y="5277704"/>
                <a:ext cx="2150979" cy="523220"/>
              </a:xfrm>
              <a:prstGeom prst="rect">
                <a:avLst/>
              </a:prstGeom>
              <a:noFill/>
            </p:spPr>
            <p:txBody>
              <a:bodyPr wrap="square">
                <a:spAutoFit/>
              </a:bodyPr>
              <a:lstStyle/>
              <a:p>
                <a:r>
                  <a:rPr lang="zh-CN" altLang="zh-CN" sz="1400" b="1" dirty="0">
                    <a:solidFill>
                      <a:schemeClr val="bg1"/>
                    </a:solidFill>
                    <a:ea typeface="Source Han Serif SC" panose="02020400000000000000" pitchFamily="18" charset="-122"/>
                  </a:rPr>
                  <a:t>互动主体使用通信工具显示的文本</a:t>
                </a:r>
                <a:endParaRPr lang="zh-CN" altLang="en-US" sz="1400" b="1" dirty="0">
                  <a:solidFill>
                    <a:schemeClr val="bg1"/>
                  </a:solidFill>
                  <a:ea typeface="Source Han Serif SC" panose="02020400000000000000" pitchFamily="18" charset="-122"/>
                </a:endParaRPr>
              </a:p>
            </p:txBody>
          </p:sp>
          <p:sp>
            <p:nvSpPr>
              <p:cNvPr id="27" name="TextBox 18">
                <a:extLst>
                  <a:ext uri="{FF2B5EF4-FFF2-40B4-BE49-F238E27FC236}">
                    <a16:creationId xmlns:a16="http://schemas.microsoft.com/office/drawing/2014/main" id="{72FE92D1-9355-4F08-9608-84251B3693E8}"/>
                  </a:ext>
                </a:extLst>
              </p:cNvPr>
              <p:cNvSpPr txBox="1"/>
              <p:nvPr/>
            </p:nvSpPr>
            <p:spPr>
              <a:xfrm flipH="1">
                <a:off x="9056191" y="4677281"/>
                <a:ext cx="1238118" cy="400110"/>
              </a:xfrm>
              <a:prstGeom prst="rect">
                <a:avLst/>
              </a:prstGeom>
              <a:noFill/>
            </p:spPr>
            <p:txBody>
              <a:bodyPr wrap="square" rtlCol="0">
                <a:spAutoFit/>
              </a:bodyPr>
              <a:lstStyle/>
              <a:p>
                <a:r>
                  <a:rPr lang="zh-CN" altLang="en-US" sz="2000" b="1" dirty="0">
                    <a:solidFill>
                      <a:schemeClr val="bg1"/>
                    </a:solidFill>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口语文本</a:t>
                </a:r>
                <a:endParaRPr lang="en-US" sz="2000" b="1" dirty="0">
                  <a:solidFill>
                    <a:schemeClr val="bg1"/>
                  </a:solidFill>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endParaRPr>
              </a:p>
            </p:txBody>
          </p:sp>
          <p:sp>
            <p:nvSpPr>
              <p:cNvPr id="28" name="文本框 27">
                <a:extLst>
                  <a:ext uri="{FF2B5EF4-FFF2-40B4-BE49-F238E27FC236}">
                    <a16:creationId xmlns:a16="http://schemas.microsoft.com/office/drawing/2014/main" id="{67CE0C95-6085-434E-BA75-CA03E28387A5}"/>
                  </a:ext>
                </a:extLst>
              </p:cNvPr>
              <p:cNvSpPr txBox="1"/>
              <p:nvPr/>
            </p:nvSpPr>
            <p:spPr>
              <a:xfrm>
                <a:off x="8679519" y="5229935"/>
                <a:ext cx="2112868" cy="523220"/>
              </a:xfrm>
              <a:prstGeom prst="rect">
                <a:avLst/>
              </a:prstGeom>
              <a:noFill/>
            </p:spPr>
            <p:txBody>
              <a:bodyPr wrap="square">
                <a:spAutoFit/>
              </a:bodyPr>
              <a:lstStyle/>
              <a:p>
                <a:pPr algn="just"/>
                <a:r>
                  <a:rPr lang="zh-CN" altLang="zh-CN" sz="1400" b="1" dirty="0">
                    <a:solidFill>
                      <a:schemeClr val="bg1"/>
                    </a:solidFill>
                    <a:ea typeface="Source Han Serif SC" panose="02020400000000000000" pitchFamily="18" charset="-122"/>
                  </a:rPr>
                  <a:t>互动主体通过特定的语言符号来显示文本</a:t>
                </a:r>
                <a:endParaRPr lang="zh-CN" altLang="en-US" sz="1400" b="1" dirty="0">
                  <a:solidFill>
                    <a:schemeClr val="bg1"/>
                  </a:solidFill>
                  <a:ea typeface="Source Han Serif SC" panose="02020400000000000000" pitchFamily="18" charset="-122"/>
                </a:endParaRPr>
              </a:p>
            </p:txBody>
          </p:sp>
        </p:grpSp>
      </p:grpSp>
    </p:spTree>
    <p:extLst>
      <p:ext uri="{BB962C8B-B14F-4D97-AF65-F5344CB8AC3E}">
        <p14:creationId xmlns:p14="http://schemas.microsoft.com/office/powerpoint/2010/main" val="234410267"/>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网络人际互动中介系统的载体</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EC248308-D70E-46AE-BB83-F8EA5B5214DE}"/>
              </a:ext>
            </a:extLst>
          </p:cNvPr>
          <p:cNvSpPr/>
          <p:nvPr/>
        </p:nvSpPr>
        <p:spPr>
          <a:xfrm>
            <a:off x="550592" y="998390"/>
            <a:ext cx="11021298" cy="2443746"/>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文本的含义</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由于学术界并未给文本的含义划分非常明确的界定，这使文本拥有了丰富的内容。不过从文本发展的历程中可以发现一种状态：即无论从哪一个学科讲，文本都对信息内容有一个负载作用，此时的文本包含了不同方面的内容。</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15362" name="Picture 2">
            <a:extLst>
              <a:ext uri="{FF2B5EF4-FFF2-40B4-BE49-F238E27FC236}">
                <a16:creationId xmlns:a16="http://schemas.microsoft.com/office/drawing/2014/main" id="{3154A680-3BBE-487F-B5D7-F5DA71342C7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43880" y="3256762"/>
            <a:ext cx="9405538" cy="2847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39711979"/>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网络人际互动中介系统的成因</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39" name="矩形 38">
            <a:extLst>
              <a:ext uri="{FF2B5EF4-FFF2-40B4-BE49-F238E27FC236}">
                <a16:creationId xmlns:a16="http://schemas.microsoft.com/office/drawing/2014/main" id="{AA03F328-FB74-4DDB-BBB4-319BAD0974DD}"/>
              </a:ext>
            </a:extLst>
          </p:cNvPr>
          <p:cNvSpPr/>
          <p:nvPr/>
        </p:nvSpPr>
        <p:spPr>
          <a:xfrm>
            <a:off x="550592" y="998390"/>
            <a:ext cx="11059135" cy="3833870"/>
          </a:xfrm>
          <a:prstGeom prst="rect">
            <a:avLst/>
          </a:prstGeom>
        </p:spPr>
        <p:txBody>
          <a:bodyPr wrap="square">
            <a:spAutoFit/>
          </a:bodyPr>
          <a:lstStyle/>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从广义上分析中介，它是指在不同事物或同一事物内部的对立两极之间起居中联系的环节。对立的两极通过中介联成一体，而中介因对立面的斗争向两极分化，导致整体分裂。因此，中介的存在体现了事物的内部构造与不同事物之间的相互关联。</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从网络人际互动的狭义层面分析中介，需要知道在互动主体与互动客体之间，存在着一个把它们连接起来的元素，这个元素包含很多种类与内容，所以被称为中介系统，同时促使主体、客体与中介系统形成一个整体闭环。网络人际互动作为表征网民与世界关系复杂性的场域，其本身不仅具有中介属性，还可以构成其内部元素的相互关系。</a:t>
            </a:r>
          </a:p>
          <a:p>
            <a:pPr indent="457200" algn="just">
              <a:lnSpc>
                <a:spcPct val="150000"/>
              </a:lnSpc>
              <a:spcBef>
                <a:spcPts val="240"/>
              </a:spcBef>
              <a:spcAft>
                <a:spcPts val="240"/>
              </a:spcAft>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04314642"/>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网络人际互动中介系统的载体</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EC248308-D70E-46AE-BB83-F8EA5B5214DE}"/>
              </a:ext>
            </a:extLst>
          </p:cNvPr>
          <p:cNvSpPr/>
          <p:nvPr/>
        </p:nvSpPr>
        <p:spPr>
          <a:xfrm>
            <a:off x="550592" y="998390"/>
            <a:ext cx="11021298" cy="4495590"/>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文本的含义</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根据上述内容以及综合众多业内人士的论述与意见，可以从以下</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4</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个方面对文本进行理解和把握。</a:t>
            </a:r>
          </a:p>
          <a:p>
            <a:pPr lvl="0" indent="457200" algn="just">
              <a:lnSpc>
                <a:spcPct val="150000"/>
              </a:lnSpc>
              <a:spcBef>
                <a:spcPts val="240"/>
              </a:spcBef>
              <a:spcAft>
                <a:spcPts val="240"/>
              </a:spcAft>
              <a:buFont typeface="+mj-lt"/>
              <a:buAutoNum type="arabicPeriod"/>
            </a:pPr>
            <a:r>
              <a:rPr lang="zh-CN" altLang="zh-CN" sz="2000" dirty="0">
                <a:solidFill>
                  <a:schemeClr val="bg2">
                    <a:lumMod val="25000"/>
                  </a:schemeClr>
                </a:solidFill>
                <a:latin typeface="微软雅黑" panose="020B0503020204020204" pitchFamily="34" charset="-122"/>
                <a:ea typeface="微软雅黑" panose="020B0503020204020204" pitchFamily="34" charset="-122"/>
              </a:rPr>
              <a:t>文本既是信息的呈现载体，也是信息本身；</a:t>
            </a:r>
          </a:p>
          <a:p>
            <a:pPr lvl="0" indent="457200" algn="just">
              <a:lnSpc>
                <a:spcPct val="150000"/>
              </a:lnSpc>
              <a:spcBef>
                <a:spcPts val="240"/>
              </a:spcBef>
              <a:spcAft>
                <a:spcPts val="240"/>
              </a:spcAft>
              <a:buFont typeface="+mj-lt"/>
              <a:buAutoNum type="arabicPeriod"/>
            </a:pPr>
            <a:r>
              <a:rPr lang="zh-CN" altLang="zh-CN" sz="2000" dirty="0">
                <a:solidFill>
                  <a:schemeClr val="bg2">
                    <a:lumMod val="25000"/>
                  </a:schemeClr>
                </a:solidFill>
                <a:latin typeface="微软雅黑" panose="020B0503020204020204" pitchFamily="34" charset="-122"/>
                <a:ea typeface="微软雅黑" panose="020B0503020204020204" pitchFamily="34" charset="-122"/>
              </a:rPr>
              <a:t>文本的种类和表现形式多种多样，在不同的语境下，认知主体会对文本的形成、传播与阐释产生影响；</a:t>
            </a:r>
          </a:p>
          <a:p>
            <a:pPr lvl="0" indent="457200" algn="just">
              <a:lnSpc>
                <a:spcPct val="150000"/>
              </a:lnSpc>
              <a:spcBef>
                <a:spcPts val="240"/>
              </a:spcBef>
              <a:spcAft>
                <a:spcPts val="240"/>
              </a:spcAft>
              <a:buFont typeface="+mj-lt"/>
              <a:buAutoNum type="arabicPeriod"/>
            </a:pPr>
            <a:r>
              <a:rPr lang="zh-CN" altLang="zh-CN" sz="2000" dirty="0">
                <a:solidFill>
                  <a:schemeClr val="bg2">
                    <a:lumMod val="25000"/>
                  </a:schemeClr>
                </a:solidFill>
                <a:latin typeface="微软雅黑" panose="020B0503020204020204" pitchFamily="34" charset="-122"/>
                <a:ea typeface="微软雅黑" panose="020B0503020204020204" pitchFamily="34" charset="-122"/>
              </a:rPr>
              <a:t>文本是主体活动性和关系性的特定存在形式，也是信息传播者与接受者双方进行连接的中介；</a:t>
            </a:r>
          </a:p>
          <a:p>
            <a:pPr lvl="0" indent="457200" algn="just">
              <a:lnSpc>
                <a:spcPct val="150000"/>
              </a:lnSpc>
              <a:spcBef>
                <a:spcPts val="240"/>
              </a:spcBef>
              <a:spcAft>
                <a:spcPts val="240"/>
              </a:spcAft>
              <a:buFont typeface="+mj-lt"/>
              <a:buAutoNum type="arabicPeriod"/>
            </a:pPr>
            <a:r>
              <a:rPr lang="zh-CN" altLang="zh-CN" sz="2000" dirty="0">
                <a:solidFill>
                  <a:schemeClr val="bg2">
                    <a:lumMod val="25000"/>
                  </a:schemeClr>
                </a:solidFill>
                <a:latin typeface="微软雅黑" panose="020B0503020204020204" pitchFamily="34" charset="-122"/>
                <a:ea typeface="微软雅黑" panose="020B0503020204020204" pitchFamily="34" charset="-122"/>
              </a:rPr>
              <a:t>文本本身具有内在的价值属性。</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3788830"/>
      </p:ext>
    </p:ext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网络人际互动中介系统的载体</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EC248308-D70E-46AE-BB83-F8EA5B5214DE}"/>
              </a:ext>
            </a:extLst>
          </p:cNvPr>
          <p:cNvSpPr/>
          <p:nvPr/>
        </p:nvSpPr>
        <p:spPr>
          <a:xfrm>
            <a:off x="550592" y="998390"/>
            <a:ext cx="11021298" cy="2443746"/>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网络文本的内涵</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存在于网络社会空间语境下的文本，被众多业内人士称之为网络文本、超文本或电子超文本。一般情况下，超文本是由多重阅读路径的系列节点链接而成。因此，超文本的特点体现在交叉性、交互性和动态性</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方面。</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16386" name="Picture 2">
            <a:extLst>
              <a:ext uri="{FF2B5EF4-FFF2-40B4-BE49-F238E27FC236}">
                <a16:creationId xmlns:a16="http://schemas.microsoft.com/office/drawing/2014/main" id="{83ED4E14-F06F-4003-B47D-15E90479B40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47428" y="3113019"/>
            <a:ext cx="5837418" cy="3325618"/>
          </a:xfrm>
          <a:prstGeom prst="rect">
            <a:avLst/>
          </a:prstGeom>
          <a:noFill/>
          <a:ln w="9525">
            <a:solidFill>
              <a:schemeClr val="bg1">
                <a:lumMod val="85000"/>
              </a:schemeClr>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88438442"/>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网络人际互动中介系统的载体</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EC248308-D70E-46AE-BB83-F8EA5B5214DE}"/>
              </a:ext>
            </a:extLst>
          </p:cNvPr>
          <p:cNvSpPr/>
          <p:nvPr/>
        </p:nvSpPr>
        <p:spPr>
          <a:xfrm>
            <a:off x="550592" y="998390"/>
            <a:ext cx="11021298" cy="5521512"/>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网络文本的内涵</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网络文本还包括了下述两种类型。</a:t>
            </a:r>
          </a:p>
          <a:p>
            <a:pPr lvl="0" indent="457200" algn="just">
              <a:lnSpc>
                <a:spcPct val="150000"/>
              </a:lnSpc>
              <a:spcBef>
                <a:spcPts val="240"/>
              </a:spcBef>
              <a:spcAft>
                <a:spcPts val="240"/>
              </a:spcAft>
              <a:buFont typeface="+mj-lt"/>
              <a:buAutoNum type="arabicPeriod"/>
            </a:pPr>
            <a:r>
              <a:rPr lang="zh-CN" altLang="zh-CN" sz="2000" dirty="0">
                <a:solidFill>
                  <a:schemeClr val="bg2">
                    <a:lumMod val="25000"/>
                  </a:schemeClr>
                </a:solidFill>
                <a:latin typeface="微软雅黑" panose="020B0503020204020204" pitchFamily="34" charset="-122"/>
                <a:ea typeface="微软雅黑" panose="020B0503020204020204" pitchFamily="34" charset="-122"/>
              </a:rPr>
              <a:t>浏览器中能够下载的电子文章和书籍；</a:t>
            </a:r>
          </a:p>
          <a:p>
            <a:pPr lvl="0" indent="457200" algn="just">
              <a:lnSpc>
                <a:spcPct val="150000"/>
              </a:lnSpc>
              <a:spcBef>
                <a:spcPts val="240"/>
              </a:spcBef>
              <a:spcAft>
                <a:spcPts val="240"/>
              </a:spcAft>
              <a:buFont typeface="+mj-lt"/>
              <a:buAutoNum type="arabicPeriod"/>
            </a:pPr>
            <a:r>
              <a:rPr lang="zh-CN" altLang="zh-CN" sz="2000" dirty="0">
                <a:solidFill>
                  <a:schemeClr val="bg2">
                    <a:lumMod val="25000"/>
                  </a:schemeClr>
                </a:solidFill>
                <a:latin typeface="微软雅黑" panose="020B0503020204020204" pitchFamily="34" charset="-122"/>
                <a:ea typeface="微软雅黑" panose="020B0503020204020204" pitchFamily="34" charset="-122"/>
              </a:rPr>
              <a:t>以超文本链接为基础，并融合了文字、视频或音频的“艺术化”超媒体文本。</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p>
          <a:p>
            <a:pPr indent="457200" algn="just">
              <a:lnSpc>
                <a:spcPct val="150000"/>
              </a:lnSpc>
              <a:spcBef>
                <a:spcPts val="240"/>
              </a:spcBef>
              <a:spcAft>
                <a:spcPts val="240"/>
              </a:spcAft>
            </a:pPr>
            <a:r>
              <a:rPr lang="zh-CN" altLang="zh-CN" sz="2000" dirty="0">
                <a:solidFill>
                  <a:schemeClr val="bg2">
                    <a:lumMod val="25000"/>
                  </a:schemeClr>
                </a:solidFill>
                <a:latin typeface="微软雅黑" panose="020B0503020204020204" pitchFamily="34" charset="-122"/>
                <a:ea typeface="微软雅黑" panose="020B0503020204020204" pitchFamily="34" charset="-122"/>
              </a:rPr>
              <a:t>结合网络人际互动的实际情况，网络人际互动文本需要满足以下两个条件。</a:t>
            </a:r>
          </a:p>
          <a:p>
            <a:pPr lvl="0" indent="457200" algn="just">
              <a:lnSpc>
                <a:spcPct val="150000"/>
              </a:lnSpc>
              <a:spcBef>
                <a:spcPts val="240"/>
              </a:spcBef>
              <a:spcAft>
                <a:spcPts val="240"/>
              </a:spcAft>
              <a:buFont typeface="+mj-lt"/>
              <a:buAutoNum type="arabicPeriod"/>
            </a:pP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网络人际互动文本是数字化叙事方式，这种叙事方式通过在通讯设备内完成压缩、解压、编码与解码等操作，使双方互动建立关系</a:t>
            </a:r>
          </a:p>
          <a:p>
            <a:pPr lvl="0" indent="457200" algn="just">
              <a:lnSpc>
                <a:spcPct val="150000"/>
              </a:lnSpc>
              <a:spcBef>
                <a:spcPts val="240"/>
              </a:spcBef>
              <a:spcAft>
                <a:spcPts val="240"/>
              </a:spcAft>
              <a:buFont typeface="+mj-lt"/>
              <a:buAutoNum type="arabicPeriod"/>
            </a:pPr>
            <a:r>
              <a:rPr lang="zh-CN" altLang="zh-CN" sz="2000" dirty="0">
                <a:solidFill>
                  <a:schemeClr val="bg2">
                    <a:lumMod val="25000"/>
                  </a:schemeClr>
                </a:solidFill>
                <a:latin typeface="微软雅黑" panose="020B0503020204020204" pitchFamily="34" charset="-122"/>
                <a:ea typeface="微软雅黑" panose="020B0503020204020204" pitchFamily="34" charset="-122"/>
              </a:rPr>
              <a:t>基于互联网的结构特性，这种人际互动文本具有多路径选择、跨页面辐射、非线性阅读与无限定延伸等特点。</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38929869"/>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网络人际互动中介系统的载体</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EC248308-D70E-46AE-BB83-F8EA5B5214DE}"/>
              </a:ext>
            </a:extLst>
          </p:cNvPr>
          <p:cNvSpPr/>
          <p:nvPr/>
        </p:nvSpPr>
        <p:spPr>
          <a:xfrm>
            <a:off x="550592" y="998390"/>
            <a:ext cx="11021298" cy="3444020"/>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网络文本的种类</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络社会空间是一个供网络个体生产生活的场域，网络人际互动是网络个体生产生活中不可或缺的表现方式。在技术物理平台的支撑下，交往双方之间的互动内容具有网络色，使该人际互动的文本成为网络个体的一种网络生存样式和信息承载形式。</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网络人际互动的文本，按照不同的划分标准可以得到不同的类型。接下来采用表达形式和叙事方式的两种标准，对网络文本类型进行划分。</a:t>
            </a:r>
          </a:p>
          <a:p>
            <a:pPr indent="457200" algn="just">
              <a:lnSpc>
                <a:spcPct val="150000"/>
              </a:lnSpc>
              <a:spcBef>
                <a:spcPts val="240"/>
              </a:spcBef>
              <a:spcAft>
                <a:spcPts val="240"/>
              </a:spcAft>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77993057"/>
      </p:ext>
    </p:ext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网络人际互动中介系统的载体</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EC248308-D70E-46AE-BB83-F8EA5B5214DE}"/>
              </a:ext>
            </a:extLst>
          </p:cNvPr>
          <p:cNvSpPr/>
          <p:nvPr/>
        </p:nvSpPr>
        <p:spPr>
          <a:xfrm>
            <a:off x="550592" y="998390"/>
            <a:ext cx="11021298" cy="2443746"/>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网络文本的种类</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按照表达形式</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将网络人际互动文本的不同表达形式作为划分标准，网络文本被划分为文字、图像、音频、视频和综合性等</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5</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种文本类型。</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10" name="组合 9">
            <a:extLst>
              <a:ext uri="{FF2B5EF4-FFF2-40B4-BE49-F238E27FC236}">
                <a16:creationId xmlns:a16="http://schemas.microsoft.com/office/drawing/2014/main" id="{320A971C-EB23-4E9E-AD7E-EEEF3442E686}"/>
              </a:ext>
            </a:extLst>
          </p:cNvPr>
          <p:cNvGrpSpPr/>
          <p:nvPr/>
        </p:nvGrpSpPr>
        <p:grpSpPr>
          <a:xfrm>
            <a:off x="1441683" y="3127836"/>
            <a:ext cx="9308634" cy="2901658"/>
            <a:chOff x="360273" y="1339914"/>
            <a:chExt cx="11471455" cy="3575845"/>
          </a:xfrm>
        </p:grpSpPr>
        <p:grpSp>
          <p:nvGrpSpPr>
            <p:cNvPr id="11" name="组合 10">
              <a:extLst>
                <a:ext uri="{FF2B5EF4-FFF2-40B4-BE49-F238E27FC236}">
                  <a16:creationId xmlns:a16="http://schemas.microsoft.com/office/drawing/2014/main" id="{1226437A-AC55-4F0E-A8C2-59B48E5BBE80}"/>
                </a:ext>
              </a:extLst>
            </p:cNvPr>
            <p:cNvGrpSpPr/>
            <p:nvPr/>
          </p:nvGrpSpPr>
          <p:grpSpPr>
            <a:xfrm>
              <a:off x="360273" y="1339914"/>
              <a:ext cx="6861145" cy="3575845"/>
              <a:chOff x="360273" y="1339914"/>
              <a:chExt cx="6861145" cy="3575845"/>
            </a:xfrm>
          </p:grpSpPr>
          <p:grpSp>
            <p:nvGrpSpPr>
              <p:cNvPr id="32" name="千图PPT彼岸天：ID 8661124库_组合 3">
                <a:extLst>
                  <a:ext uri="{FF2B5EF4-FFF2-40B4-BE49-F238E27FC236}">
                    <a16:creationId xmlns:a16="http://schemas.microsoft.com/office/drawing/2014/main" id="{C1AC883C-7896-4D36-863B-11724F7CB11E}"/>
                  </a:ext>
                </a:extLst>
              </p:cNvPr>
              <p:cNvGrpSpPr/>
              <p:nvPr>
                <p:custDataLst>
                  <p:tags r:id="rId3"/>
                </p:custDataLst>
              </p:nvPr>
            </p:nvGrpSpPr>
            <p:grpSpPr>
              <a:xfrm>
                <a:off x="360273" y="1339914"/>
                <a:ext cx="2250835" cy="3575845"/>
                <a:chOff x="1576915" y="1339913"/>
                <a:chExt cx="2250834" cy="3575844"/>
              </a:xfrm>
            </p:grpSpPr>
            <p:sp>
              <p:nvSpPr>
                <p:cNvPr id="52" name="矩形 51">
                  <a:extLst>
                    <a:ext uri="{FF2B5EF4-FFF2-40B4-BE49-F238E27FC236}">
                      <a16:creationId xmlns:a16="http://schemas.microsoft.com/office/drawing/2014/main" id="{21B723D7-6BC2-4BFF-BDF9-0776F4630F2F}"/>
                    </a:ext>
                  </a:extLst>
                </p:cNvPr>
                <p:cNvSpPr/>
                <p:nvPr/>
              </p:nvSpPr>
              <p:spPr>
                <a:xfrm>
                  <a:off x="1576915" y="4590347"/>
                  <a:ext cx="2250834" cy="325410"/>
                </a:xfrm>
                <a:prstGeom prst="rect">
                  <a:avLst/>
                </a:prstGeom>
              </p:spPr>
              <p:txBody>
                <a:bodyPr wrap="none" lIns="0" tIns="0" rIns="0" bIns="0" anchor="ctr" anchorCtr="1">
                  <a:normAutofit fontScale="92500" lnSpcReduction="10000"/>
                </a:bodyPr>
                <a:lstStyle/>
                <a:p>
                  <a:pPr algn="ctr" defTabSz="914356">
                    <a:spcBef>
                      <a:spcPct val="0"/>
                    </a:spcBef>
                    <a:defRPr/>
                  </a:pPr>
                  <a:r>
                    <a:rPr lang="zh-CN" altLang="en-US" sz="2000" b="1" dirty="0">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rPr>
                    <a:t>文字文本</a:t>
                  </a:r>
                </a:p>
              </p:txBody>
            </p:sp>
            <p:grpSp>
              <p:nvGrpSpPr>
                <p:cNvPr id="53" name="组合 52">
                  <a:extLst>
                    <a:ext uri="{FF2B5EF4-FFF2-40B4-BE49-F238E27FC236}">
                      <a16:creationId xmlns:a16="http://schemas.microsoft.com/office/drawing/2014/main" id="{8195F2C6-AE03-44CC-A7D2-88AD99059DE4}"/>
                    </a:ext>
                  </a:extLst>
                </p:cNvPr>
                <p:cNvGrpSpPr/>
                <p:nvPr/>
              </p:nvGrpSpPr>
              <p:grpSpPr>
                <a:xfrm>
                  <a:off x="2161312" y="1339913"/>
                  <a:ext cx="1082040" cy="2826488"/>
                  <a:chOff x="2161311" y="1339913"/>
                  <a:chExt cx="1082040" cy="2826488"/>
                </a:xfrm>
              </p:grpSpPr>
              <p:sp>
                <p:nvSpPr>
                  <p:cNvPr id="54" name="梯形 53">
                    <a:extLst>
                      <a:ext uri="{FF2B5EF4-FFF2-40B4-BE49-F238E27FC236}">
                        <a16:creationId xmlns:a16="http://schemas.microsoft.com/office/drawing/2014/main" id="{3671E78C-83C8-4124-B160-54233822B5A2}"/>
                      </a:ext>
                    </a:extLst>
                  </p:cNvPr>
                  <p:cNvSpPr/>
                  <p:nvPr/>
                </p:nvSpPr>
                <p:spPr>
                  <a:xfrm flipV="1">
                    <a:off x="2377670" y="2611286"/>
                    <a:ext cx="649323" cy="946150"/>
                  </a:xfrm>
                  <a:prstGeom prst="trapezoid">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55" name="椭圆 54">
                    <a:extLst>
                      <a:ext uri="{FF2B5EF4-FFF2-40B4-BE49-F238E27FC236}">
                        <a16:creationId xmlns:a16="http://schemas.microsoft.com/office/drawing/2014/main" id="{8492EF7A-BF8F-492A-BE24-8EEE2E870A7D}"/>
                      </a:ext>
                    </a:extLst>
                  </p:cNvPr>
                  <p:cNvSpPr/>
                  <p:nvPr/>
                </p:nvSpPr>
                <p:spPr>
                  <a:xfrm>
                    <a:off x="2161311" y="3084361"/>
                    <a:ext cx="1082040" cy="1082040"/>
                  </a:xfrm>
                  <a:prstGeom prst="ellipse">
                    <a:avLst/>
                  </a:prstGeom>
                  <a:solidFill>
                    <a:schemeClr val="accent1"/>
                  </a:solid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56" name="任意多边形 141">
                    <a:extLst>
                      <a:ext uri="{FF2B5EF4-FFF2-40B4-BE49-F238E27FC236}">
                        <a16:creationId xmlns:a16="http://schemas.microsoft.com/office/drawing/2014/main" id="{4574F008-2A82-46A2-9B32-8C3065B14601}"/>
                      </a:ext>
                    </a:extLst>
                  </p:cNvPr>
                  <p:cNvSpPr/>
                  <p:nvPr/>
                </p:nvSpPr>
                <p:spPr>
                  <a:xfrm>
                    <a:off x="2245132" y="1339913"/>
                    <a:ext cx="914400" cy="1550773"/>
                  </a:xfrm>
                  <a:custGeom>
                    <a:avLst/>
                    <a:gdLst>
                      <a:gd name="connsiteX0" fmla="*/ 0 w 914400"/>
                      <a:gd name="connsiteY0" fmla="*/ 0 h 1550773"/>
                      <a:gd name="connsiteX1" fmla="*/ 914400 w 914400"/>
                      <a:gd name="connsiteY1" fmla="*/ 0 h 1550773"/>
                      <a:gd name="connsiteX2" fmla="*/ 914400 w 914400"/>
                      <a:gd name="connsiteY2" fmla="*/ 1093573 h 1550773"/>
                      <a:gd name="connsiteX3" fmla="*/ 457200 w 914400"/>
                      <a:gd name="connsiteY3" fmla="*/ 1550773 h 1550773"/>
                      <a:gd name="connsiteX4" fmla="*/ 0 w 914400"/>
                      <a:gd name="connsiteY4" fmla="*/ 1093573 h 1550773"/>
                      <a:gd name="connsiteX5" fmla="*/ 0 w 914400"/>
                      <a:gd name="connsiteY5" fmla="*/ 0 h 155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 h="1550773">
                        <a:moveTo>
                          <a:pt x="0" y="0"/>
                        </a:moveTo>
                        <a:lnTo>
                          <a:pt x="914400" y="0"/>
                        </a:lnTo>
                        <a:lnTo>
                          <a:pt x="914400" y="1093573"/>
                        </a:lnTo>
                        <a:cubicBezTo>
                          <a:pt x="914400" y="1346078"/>
                          <a:pt x="709705" y="1550773"/>
                          <a:pt x="457200" y="1550773"/>
                        </a:cubicBezTo>
                        <a:cubicBezTo>
                          <a:pt x="204695" y="1550773"/>
                          <a:pt x="0" y="1346078"/>
                          <a:pt x="0" y="1093573"/>
                        </a:cubicBezTo>
                        <a:lnTo>
                          <a:pt x="0" y="0"/>
                        </a:lnTo>
                        <a:close/>
                      </a:path>
                    </a:pathLst>
                  </a:cu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57" name="任意多边形 142">
                    <a:extLst>
                      <a:ext uri="{FF2B5EF4-FFF2-40B4-BE49-F238E27FC236}">
                        <a16:creationId xmlns:a16="http://schemas.microsoft.com/office/drawing/2014/main" id="{AC71BAA7-9462-4E23-9066-0A1F09B590FF}"/>
                      </a:ext>
                    </a:extLst>
                  </p:cNvPr>
                  <p:cNvSpPr/>
                  <p:nvPr/>
                </p:nvSpPr>
                <p:spPr>
                  <a:xfrm>
                    <a:off x="2421345" y="1339913"/>
                    <a:ext cx="561976" cy="1550774"/>
                  </a:xfrm>
                  <a:custGeom>
                    <a:avLst/>
                    <a:gdLst>
                      <a:gd name="connsiteX0" fmla="*/ 0 w 561976"/>
                      <a:gd name="connsiteY0" fmla="*/ 0 h 1550774"/>
                      <a:gd name="connsiteX1" fmla="*/ 561976 w 561976"/>
                      <a:gd name="connsiteY1" fmla="*/ 0 h 1550774"/>
                      <a:gd name="connsiteX2" fmla="*/ 561975 w 561976"/>
                      <a:gd name="connsiteY2" fmla="*/ 1269786 h 1550774"/>
                      <a:gd name="connsiteX3" fmla="*/ 280987 w 561976"/>
                      <a:gd name="connsiteY3" fmla="*/ 1550774 h 1550774"/>
                      <a:gd name="connsiteX4" fmla="*/ 280988 w 561976"/>
                      <a:gd name="connsiteY4" fmla="*/ 1550773 h 1550774"/>
                      <a:gd name="connsiteX5" fmla="*/ 0 w 561976"/>
                      <a:gd name="connsiteY5" fmla="*/ 1269785 h 1550774"/>
                      <a:gd name="connsiteX6" fmla="*/ 0 w 561976"/>
                      <a:gd name="connsiteY6" fmla="*/ 0 h 155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1976" h="1550774">
                        <a:moveTo>
                          <a:pt x="0" y="0"/>
                        </a:moveTo>
                        <a:lnTo>
                          <a:pt x="561976" y="0"/>
                        </a:lnTo>
                        <a:lnTo>
                          <a:pt x="561975" y="1269786"/>
                        </a:lnTo>
                        <a:cubicBezTo>
                          <a:pt x="561975" y="1424971"/>
                          <a:pt x="436172" y="1550774"/>
                          <a:pt x="280987" y="1550774"/>
                        </a:cubicBezTo>
                        <a:lnTo>
                          <a:pt x="280988" y="1550773"/>
                        </a:lnTo>
                        <a:cubicBezTo>
                          <a:pt x="125803" y="1550773"/>
                          <a:pt x="0" y="1424970"/>
                          <a:pt x="0" y="1269785"/>
                        </a:cubicBezTo>
                        <a:lnTo>
                          <a:pt x="0" y="0"/>
                        </a:lnTo>
                        <a:close/>
                      </a:path>
                    </a:pathLst>
                  </a:cu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58" name="任意多边形 143">
                    <a:extLst>
                      <a:ext uri="{FF2B5EF4-FFF2-40B4-BE49-F238E27FC236}">
                        <a16:creationId xmlns:a16="http://schemas.microsoft.com/office/drawing/2014/main" id="{4FAC5CD5-4C1D-4C09-8A5D-624F0E9A0434}"/>
                      </a:ext>
                    </a:extLst>
                  </p:cNvPr>
                  <p:cNvSpPr>
                    <a:spLocks/>
                  </p:cNvSpPr>
                  <p:nvPr/>
                </p:nvSpPr>
                <p:spPr bwMode="auto">
                  <a:xfrm>
                    <a:off x="2450586" y="3279562"/>
                    <a:ext cx="551402" cy="691637"/>
                  </a:xfrm>
                  <a:custGeom>
                    <a:avLst/>
                    <a:gdLst>
                      <a:gd name="connsiteX0" fmla="*/ 79065 w 268312"/>
                      <a:gd name="connsiteY0" fmla="*/ 303213 h 336550"/>
                      <a:gd name="connsiteX1" fmla="*/ 69850 w 268312"/>
                      <a:gd name="connsiteY1" fmla="*/ 311945 h 336550"/>
                      <a:gd name="connsiteX2" fmla="*/ 79065 w 268312"/>
                      <a:gd name="connsiteY2" fmla="*/ 320676 h 336550"/>
                      <a:gd name="connsiteX3" fmla="*/ 114610 w 268312"/>
                      <a:gd name="connsiteY3" fmla="*/ 320676 h 336550"/>
                      <a:gd name="connsiteX4" fmla="*/ 123825 w 268312"/>
                      <a:gd name="connsiteY4" fmla="*/ 311945 h 336550"/>
                      <a:gd name="connsiteX5" fmla="*/ 114610 w 268312"/>
                      <a:gd name="connsiteY5" fmla="*/ 303213 h 336550"/>
                      <a:gd name="connsiteX6" fmla="*/ 79065 w 268312"/>
                      <a:gd name="connsiteY6" fmla="*/ 303213 h 336550"/>
                      <a:gd name="connsiteX7" fmla="*/ 184235 w 268312"/>
                      <a:gd name="connsiteY7" fmla="*/ 119063 h 336550"/>
                      <a:gd name="connsiteX8" fmla="*/ 181644 w 268312"/>
                      <a:gd name="connsiteY8" fmla="*/ 121725 h 336550"/>
                      <a:gd name="connsiteX9" fmla="*/ 181644 w 268312"/>
                      <a:gd name="connsiteY9" fmla="*/ 125717 h 336550"/>
                      <a:gd name="connsiteX10" fmla="*/ 177759 w 268312"/>
                      <a:gd name="connsiteY10" fmla="*/ 131039 h 336550"/>
                      <a:gd name="connsiteX11" fmla="*/ 164808 w 268312"/>
                      <a:gd name="connsiteY11" fmla="*/ 148339 h 336550"/>
                      <a:gd name="connsiteX12" fmla="*/ 175169 w 268312"/>
                      <a:gd name="connsiteY12" fmla="*/ 165638 h 336550"/>
                      <a:gd name="connsiteX13" fmla="*/ 186825 w 268312"/>
                      <a:gd name="connsiteY13" fmla="*/ 170961 h 336550"/>
                      <a:gd name="connsiteX14" fmla="*/ 192005 w 268312"/>
                      <a:gd name="connsiteY14" fmla="*/ 173622 h 336550"/>
                      <a:gd name="connsiteX15" fmla="*/ 190710 w 268312"/>
                      <a:gd name="connsiteY15" fmla="*/ 185598 h 336550"/>
                      <a:gd name="connsiteX16" fmla="*/ 181644 w 268312"/>
                      <a:gd name="connsiteY16" fmla="*/ 186929 h 336550"/>
                      <a:gd name="connsiteX17" fmla="*/ 169989 w 268312"/>
                      <a:gd name="connsiteY17" fmla="*/ 182937 h 336550"/>
                      <a:gd name="connsiteX18" fmla="*/ 166103 w 268312"/>
                      <a:gd name="connsiteY18" fmla="*/ 184268 h 336550"/>
                      <a:gd name="connsiteX19" fmla="*/ 164808 w 268312"/>
                      <a:gd name="connsiteY19" fmla="*/ 190921 h 336550"/>
                      <a:gd name="connsiteX20" fmla="*/ 166103 w 268312"/>
                      <a:gd name="connsiteY20" fmla="*/ 196244 h 336550"/>
                      <a:gd name="connsiteX21" fmla="*/ 177759 w 268312"/>
                      <a:gd name="connsiteY21" fmla="*/ 198905 h 336550"/>
                      <a:gd name="connsiteX22" fmla="*/ 180349 w 268312"/>
                      <a:gd name="connsiteY22" fmla="*/ 202898 h 336550"/>
                      <a:gd name="connsiteX23" fmla="*/ 180349 w 268312"/>
                      <a:gd name="connsiteY23" fmla="*/ 206890 h 336550"/>
                      <a:gd name="connsiteX24" fmla="*/ 182939 w 268312"/>
                      <a:gd name="connsiteY24" fmla="*/ 209551 h 336550"/>
                      <a:gd name="connsiteX25" fmla="*/ 189415 w 268312"/>
                      <a:gd name="connsiteY25" fmla="*/ 209551 h 336550"/>
                      <a:gd name="connsiteX26" fmla="*/ 192005 w 268312"/>
                      <a:gd name="connsiteY26" fmla="*/ 206890 h 336550"/>
                      <a:gd name="connsiteX27" fmla="*/ 192005 w 268312"/>
                      <a:gd name="connsiteY27" fmla="*/ 201567 h 336550"/>
                      <a:gd name="connsiteX28" fmla="*/ 194595 w 268312"/>
                      <a:gd name="connsiteY28" fmla="*/ 197575 h 336550"/>
                      <a:gd name="connsiteX29" fmla="*/ 204956 w 268312"/>
                      <a:gd name="connsiteY29" fmla="*/ 190921 h 336550"/>
                      <a:gd name="connsiteX30" fmla="*/ 199775 w 268312"/>
                      <a:gd name="connsiteY30" fmla="*/ 160315 h 336550"/>
                      <a:gd name="connsiteX31" fmla="*/ 188120 w 268312"/>
                      <a:gd name="connsiteY31" fmla="*/ 154992 h 336550"/>
                      <a:gd name="connsiteX32" fmla="*/ 182939 w 268312"/>
                      <a:gd name="connsiteY32" fmla="*/ 152331 h 336550"/>
                      <a:gd name="connsiteX33" fmla="*/ 184235 w 268312"/>
                      <a:gd name="connsiteY33" fmla="*/ 141685 h 336550"/>
                      <a:gd name="connsiteX34" fmla="*/ 188120 w 268312"/>
                      <a:gd name="connsiteY34" fmla="*/ 141685 h 336550"/>
                      <a:gd name="connsiteX35" fmla="*/ 201071 w 268312"/>
                      <a:gd name="connsiteY35" fmla="*/ 144347 h 336550"/>
                      <a:gd name="connsiteX36" fmla="*/ 204956 w 268312"/>
                      <a:gd name="connsiteY36" fmla="*/ 143016 h 336550"/>
                      <a:gd name="connsiteX37" fmla="*/ 207546 w 268312"/>
                      <a:gd name="connsiteY37" fmla="*/ 135032 h 336550"/>
                      <a:gd name="connsiteX38" fmla="*/ 204956 w 268312"/>
                      <a:gd name="connsiteY38" fmla="*/ 132370 h 336550"/>
                      <a:gd name="connsiteX39" fmla="*/ 197185 w 268312"/>
                      <a:gd name="connsiteY39" fmla="*/ 129709 h 336550"/>
                      <a:gd name="connsiteX40" fmla="*/ 193300 w 268312"/>
                      <a:gd name="connsiteY40" fmla="*/ 124386 h 336550"/>
                      <a:gd name="connsiteX41" fmla="*/ 186825 w 268312"/>
                      <a:gd name="connsiteY41" fmla="*/ 119063 h 336550"/>
                      <a:gd name="connsiteX42" fmla="*/ 184235 w 268312"/>
                      <a:gd name="connsiteY42" fmla="*/ 119063 h 336550"/>
                      <a:gd name="connsiteX43" fmla="*/ 187192 w 268312"/>
                      <a:gd name="connsiteY43" fmla="*/ 84090 h 336550"/>
                      <a:gd name="connsiteX44" fmla="*/ 244570 w 268312"/>
                      <a:gd name="connsiteY44" fmla="*/ 107760 h 336550"/>
                      <a:gd name="connsiteX45" fmla="*/ 244570 w 268312"/>
                      <a:gd name="connsiteY45" fmla="*/ 222168 h 336550"/>
                      <a:gd name="connsiteX46" fmla="*/ 145642 w 268312"/>
                      <a:gd name="connsiteY46" fmla="*/ 234003 h 336550"/>
                      <a:gd name="connsiteX47" fmla="*/ 111347 w 268312"/>
                      <a:gd name="connsiteY47" fmla="*/ 243208 h 336550"/>
                      <a:gd name="connsiteX48" fmla="*/ 110028 w 268312"/>
                      <a:gd name="connsiteY48" fmla="*/ 237948 h 336550"/>
                      <a:gd name="connsiteX49" fmla="*/ 127175 w 268312"/>
                      <a:gd name="connsiteY49" fmla="*/ 218223 h 336550"/>
                      <a:gd name="connsiteX50" fmla="*/ 125856 w 268312"/>
                      <a:gd name="connsiteY50" fmla="*/ 218223 h 336550"/>
                      <a:gd name="connsiteX51" fmla="*/ 129813 w 268312"/>
                      <a:gd name="connsiteY51" fmla="*/ 107760 h 336550"/>
                      <a:gd name="connsiteX52" fmla="*/ 187192 w 268312"/>
                      <a:gd name="connsiteY52" fmla="*/ 84090 h 336550"/>
                      <a:gd name="connsiteX53" fmla="*/ 36992 w 268312"/>
                      <a:gd name="connsiteY53" fmla="*/ 0 h 336550"/>
                      <a:gd name="connsiteX54" fmla="*/ 161179 w 268312"/>
                      <a:gd name="connsiteY54" fmla="*/ 0 h 336550"/>
                      <a:gd name="connsiteX55" fmla="*/ 196850 w 268312"/>
                      <a:gd name="connsiteY55" fmla="*/ 36810 h 336550"/>
                      <a:gd name="connsiteX56" fmla="*/ 196850 w 268312"/>
                      <a:gd name="connsiteY56" fmla="*/ 67047 h 336550"/>
                      <a:gd name="connsiteX57" fmla="*/ 187602 w 268312"/>
                      <a:gd name="connsiteY57" fmla="*/ 67047 h 336550"/>
                      <a:gd name="connsiteX58" fmla="*/ 178354 w 268312"/>
                      <a:gd name="connsiteY58" fmla="*/ 67047 h 336550"/>
                      <a:gd name="connsiteX59" fmla="*/ 178354 w 268312"/>
                      <a:gd name="connsiteY59" fmla="*/ 60474 h 336550"/>
                      <a:gd name="connsiteX60" fmla="*/ 178354 w 268312"/>
                      <a:gd name="connsiteY60" fmla="*/ 59159 h 336550"/>
                      <a:gd name="connsiteX61" fmla="*/ 169106 w 268312"/>
                      <a:gd name="connsiteY61" fmla="*/ 48642 h 336550"/>
                      <a:gd name="connsiteX62" fmla="*/ 29065 w 268312"/>
                      <a:gd name="connsiteY62" fmla="*/ 48642 h 336550"/>
                      <a:gd name="connsiteX63" fmla="*/ 19817 w 268312"/>
                      <a:gd name="connsiteY63" fmla="*/ 59159 h 336550"/>
                      <a:gd name="connsiteX64" fmla="*/ 19817 w 268312"/>
                      <a:gd name="connsiteY64" fmla="*/ 278706 h 336550"/>
                      <a:gd name="connsiteX65" fmla="*/ 29065 w 268312"/>
                      <a:gd name="connsiteY65" fmla="*/ 287908 h 336550"/>
                      <a:gd name="connsiteX66" fmla="*/ 169106 w 268312"/>
                      <a:gd name="connsiteY66" fmla="*/ 287908 h 336550"/>
                      <a:gd name="connsiteX67" fmla="*/ 178354 w 268312"/>
                      <a:gd name="connsiteY67" fmla="*/ 278706 h 336550"/>
                      <a:gd name="connsiteX68" fmla="*/ 178354 w 268312"/>
                      <a:gd name="connsiteY68" fmla="*/ 261615 h 336550"/>
                      <a:gd name="connsiteX69" fmla="*/ 187602 w 268312"/>
                      <a:gd name="connsiteY69" fmla="*/ 262930 h 336550"/>
                      <a:gd name="connsiteX70" fmla="*/ 196850 w 268312"/>
                      <a:gd name="connsiteY70" fmla="*/ 261615 h 336550"/>
                      <a:gd name="connsiteX71" fmla="*/ 196850 w 268312"/>
                      <a:gd name="connsiteY71" fmla="*/ 299740 h 336550"/>
                      <a:gd name="connsiteX72" fmla="*/ 161179 w 268312"/>
                      <a:gd name="connsiteY72" fmla="*/ 336550 h 336550"/>
                      <a:gd name="connsiteX73" fmla="*/ 36992 w 268312"/>
                      <a:gd name="connsiteY73" fmla="*/ 336550 h 336550"/>
                      <a:gd name="connsiteX74" fmla="*/ 0 w 268312"/>
                      <a:gd name="connsiteY74" fmla="*/ 299740 h 336550"/>
                      <a:gd name="connsiteX75" fmla="*/ 0 w 268312"/>
                      <a:gd name="connsiteY75" fmla="*/ 36810 h 336550"/>
                      <a:gd name="connsiteX76" fmla="*/ 36992 w 268312"/>
                      <a:gd name="connsiteY76"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268312" h="336550">
                        <a:moveTo>
                          <a:pt x="79065" y="303213"/>
                        </a:moveTo>
                        <a:cubicBezTo>
                          <a:pt x="73799" y="303213"/>
                          <a:pt x="69850" y="306955"/>
                          <a:pt x="69850" y="311945"/>
                        </a:cubicBezTo>
                        <a:cubicBezTo>
                          <a:pt x="69850" y="316934"/>
                          <a:pt x="73799" y="320676"/>
                          <a:pt x="79065" y="320676"/>
                        </a:cubicBezTo>
                        <a:cubicBezTo>
                          <a:pt x="79065" y="320676"/>
                          <a:pt x="79065" y="320676"/>
                          <a:pt x="114610" y="320676"/>
                        </a:cubicBezTo>
                        <a:cubicBezTo>
                          <a:pt x="119875" y="320676"/>
                          <a:pt x="123825" y="316934"/>
                          <a:pt x="123825" y="311945"/>
                        </a:cubicBezTo>
                        <a:cubicBezTo>
                          <a:pt x="123825" y="306955"/>
                          <a:pt x="119875" y="303213"/>
                          <a:pt x="114610" y="303213"/>
                        </a:cubicBezTo>
                        <a:cubicBezTo>
                          <a:pt x="114610" y="303213"/>
                          <a:pt x="114610" y="303213"/>
                          <a:pt x="79065" y="303213"/>
                        </a:cubicBezTo>
                        <a:close/>
                        <a:moveTo>
                          <a:pt x="184235" y="119063"/>
                        </a:moveTo>
                        <a:cubicBezTo>
                          <a:pt x="181644" y="119063"/>
                          <a:pt x="181644" y="119063"/>
                          <a:pt x="181644" y="121725"/>
                        </a:cubicBezTo>
                        <a:cubicBezTo>
                          <a:pt x="181644" y="121725"/>
                          <a:pt x="181644" y="121725"/>
                          <a:pt x="181644" y="125717"/>
                        </a:cubicBezTo>
                        <a:cubicBezTo>
                          <a:pt x="181644" y="129709"/>
                          <a:pt x="181644" y="129709"/>
                          <a:pt x="177759" y="131039"/>
                        </a:cubicBezTo>
                        <a:cubicBezTo>
                          <a:pt x="169989" y="133701"/>
                          <a:pt x="164808" y="139024"/>
                          <a:pt x="164808" y="148339"/>
                        </a:cubicBezTo>
                        <a:cubicBezTo>
                          <a:pt x="164808" y="156323"/>
                          <a:pt x="168694" y="161646"/>
                          <a:pt x="175169" y="165638"/>
                        </a:cubicBezTo>
                        <a:cubicBezTo>
                          <a:pt x="179054" y="168299"/>
                          <a:pt x="182939" y="169630"/>
                          <a:pt x="186825" y="170961"/>
                        </a:cubicBezTo>
                        <a:cubicBezTo>
                          <a:pt x="188120" y="172291"/>
                          <a:pt x="190710" y="172291"/>
                          <a:pt x="192005" y="173622"/>
                        </a:cubicBezTo>
                        <a:cubicBezTo>
                          <a:pt x="195890" y="177614"/>
                          <a:pt x="194595" y="182937"/>
                          <a:pt x="190710" y="185598"/>
                        </a:cubicBezTo>
                        <a:cubicBezTo>
                          <a:pt x="188120" y="186929"/>
                          <a:pt x="184235" y="186929"/>
                          <a:pt x="181644" y="186929"/>
                        </a:cubicBezTo>
                        <a:cubicBezTo>
                          <a:pt x="177759" y="185598"/>
                          <a:pt x="173874" y="184268"/>
                          <a:pt x="169989" y="182937"/>
                        </a:cubicBezTo>
                        <a:cubicBezTo>
                          <a:pt x="167398" y="181606"/>
                          <a:pt x="167398" y="181606"/>
                          <a:pt x="166103" y="184268"/>
                        </a:cubicBezTo>
                        <a:cubicBezTo>
                          <a:pt x="166103" y="186929"/>
                          <a:pt x="164808" y="188260"/>
                          <a:pt x="164808" y="190921"/>
                        </a:cubicBezTo>
                        <a:cubicBezTo>
                          <a:pt x="163513" y="193583"/>
                          <a:pt x="163513" y="194913"/>
                          <a:pt x="166103" y="196244"/>
                        </a:cubicBezTo>
                        <a:cubicBezTo>
                          <a:pt x="169989" y="197575"/>
                          <a:pt x="173874" y="198905"/>
                          <a:pt x="177759" y="198905"/>
                        </a:cubicBezTo>
                        <a:cubicBezTo>
                          <a:pt x="180349" y="198905"/>
                          <a:pt x="180349" y="198905"/>
                          <a:pt x="180349" y="202898"/>
                        </a:cubicBezTo>
                        <a:cubicBezTo>
                          <a:pt x="180349" y="204228"/>
                          <a:pt x="180349" y="205559"/>
                          <a:pt x="180349" y="206890"/>
                        </a:cubicBezTo>
                        <a:cubicBezTo>
                          <a:pt x="180349" y="208220"/>
                          <a:pt x="181644" y="209551"/>
                          <a:pt x="182939" y="209551"/>
                        </a:cubicBezTo>
                        <a:cubicBezTo>
                          <a:pt x="185530" y="209551"/>
                          <a:pt x="188120" y="209551"/>
                          <a:pt x="189415" y="209551"/>
                        </a:cubicBezTo>
                        <a:cubicBezTo>
                          <a:pt x="190710" y="209551"/>
                          <a:pt x="192005" y="208220"/>
                          <a:pt x="192005" y="206890"/>
                        </a:cubicBezTo>
                        <a:cubicBezTo>
                          <a:pt x="192005" y="205559"/>
                          <a:pt x="192005" y="202898"/>
                          <a:pt x="192005" y="201567"/>
                        </a:cubicBezTo>
                        <a:cubicBezTo>
                          <a:pt x="192005" y="198905"/>
                          <a:pt x="193300" y="198905"/>
                          <a:pt x="194595" y="197575"/>
                        </a:cubicBezTo>
                        <a:cubicBezTo>
                          <a:pt x="198480" y="196244"/>
                          <a:pt x="202366" y="193583"/>
                          <a:pt x="204956" y="190921"/>
                        </a:cubicBezTo>
                        <a:cubicBezTo>
                          <a:pt x="212726" y="180276"/>
                          <a:pt x="210136" y="166969"/>
                          <a:pt x="199775" y="160315"/>
                        </a:cubicBezTo>
                        <a:cubicBezTo>
                          <a:pt x="195890" y="157654"/>
                          <a:pt x="192005" y="156323"/>
                          <a:pt x="188120" y="154992"/>
                        </a:cubicBezTo>
                        <a:cubicBezTo>
                          <a:pt x="186825" y="153661"/>
                          <a:pt x="184235" y="153661"/>
                          <a:pt x="182939" y="152331"/>
                        </a:cubicBezTo>
                        <a:cubicBezTo>
                          <a:pt x="179054" y="148339"/>
                          <a:pt x="180349" y="144347"/>
                          <a:pt x="184235" y="141685"/>
                        </a:cubicBezTo>
                        <a:cubicBezTo>
                          <a:pt x="185530" y="141685"/>
                          <a:pt x="186825" y="141685"/>
                          <a:pt x="188120" y="141685"/>
                        </a:cubicBezTo>
                        <a:cubicBezTo>
                          <a:pt x="192005" y="141685"/>
                          <a:pt x="197185" y="141685"/>
                          <a:pt x="201071" y="144347"/>
                        </a:cubicBezTo>
                        <a:cubicBezTo>
                          <a:pt x="203661" y="145677"/>
                          <a:pt x="203661" y="145677"/>
                          <a:pt x="204956" y="143016"/>
                        </a:cubicBezTo>
                        <a:cubicBezTo>
                          <a:pt x="204956" y="140354"/>
                          <a:pt x="206251" y="137693"/>
                          <a:pt x="207546" y="135032"/>
                        </a:cubicBezTo>
                        <a:cubicBezTo>
                          <a:pt x="207546" y="133701"/>
                          <a:pt x="206251" y="132370"/>
                          <a:pt x="204956" y="132370"/>
                        </a:cubicBezTo>
                        <a:cubicBezTo>
                          <a:pt x="202366" y="131039"/>
                          <a:pt x="199775" y="129709"/>
                          <a:pt x="197185" y="129709"/>
                        </a:cubicBezTo>
                        <a:cubicBezTo>
                          <a:pt x="193300" y="128378"/>
                          <a:pt x="193300" y="128378"/>
                          <a:pt x="193300" y="124386"/>
                        </a:cubicBezTo>
                        <a:cubicBezTo>
                          <a:pt x="193300" y="119063"/>
                          <a:pt x="193300" y="119063"/>
                          <a:pt x="186825" y="119063"/>
                        </a:cubicBezTo>
                        <a:cubicBezTo>
                          <a:pt x="186825" y="119063"/>
                          <a:pt x="186825" y="119063"/>
                          <a:pt x="184235" y="119063"/>
                        </a:cubicBezTo>
                        <a:close/>
                        <a:moveTo>
                          <a:pt x="187192" y="84090"/>
                        </a:moveTo>
                        <a:cubicBezTo>
                          <a:pt x="207967" y="84090"/>
                          <a:pt x="228741" y="91980"/>
                          <a:pt x="244570" y="107760"/>
                        </a:cubicBezTo>
                        <a:cubicBezTo>
                          <a:pt x="276226" y="139321"/>
                          <a:pt x="276226" y="190607"/>
                          <a:pt x="244570" y="222168"/>
                        </a:cubicBezTo>
                        <a:cubicBezTo>
                          <a:pt x="216870" y="248468"/>
                          <a:pt x="177299" y="252413"/>
                          <a:pt x="145642" y="234003"/>
                        </a:cubicBezTo>
                        <a:cubicBezTo>
                          <a:pt x="132452" y="243208"/>
                          <a:pt x="120580" y="244523"/>
                          <a:pt x="111347" y="243208"/>
                        </a:cubicBezTo>
                        <a:cubicBezTo>
                          <a:pt x="107390" y="243208"/>
                          <a:pt x="107390" y="239263"/>
                          <a:pt x="110028" y="237948"/>
                        </a:cubicBezTo>
                        <a:cubicBezTo>
                          <a:pt x="117942" y="234003"/>
                          <a:pt x="123218" y="224798"/>
                          <a:pt x="127175" y="218223"/>
                        </a:cubicBezTo>
                        <a:cubicBezTo>
                          <a:pt x="127175" y="218223"/>
                          <a:pt x="127175" y="218223"/>
                          <a:pt x="125856" y="218223"/>
                        </a:cubicBezTo>
                        <a:cubicBezTo>
                          <a:pt x="96838" y="186662"/>
                          <a:pt x="98157" y="138006"/>
                          <a:pt x="129813" y="107760"/>
                        </a:cubicBezTo>
                        <a:cubicBezTo>
                          <a:pt x="145642" y="91980"/>
                          <a:pt x="166417" y="84090"/>
                          <a:pt x="187192" y="84090"/>
                        </a:cubicBezTo>
                        <a:close/>
                        <a:moveTo>
                          <a:pt x="36992" y="0"/>
                        </a:moveTo>
                        <a:cubicBezTo>
                          <a:pt x="36992" y="0"/>
                          <a:pt x="36992" y="0"/>
                          <a:pt x="161179" y="0"/>
                        </a:cubicBezTo>
                        <a:cubicBezTo>
                          <a:pt x="180997" y="0"/>
                          <a:pt x="196850" y="15776"/>
                          <a:pt x="196850" y="36810"/>
                        </a:cubicBezTo>
                        <a:cubicBezTo>
                          <a:pt x="196850" y="36810"/>
                          <a:pt x="196850" y="36810"/>
                          <a:pt x="196850" y="67047"/>
                        </a:cubicBezTo>
                        <a:cubicBezTo>
                          <a:pt x="194208" y="67047"/>
                          <a:pt x="191566" y="67047"/>
                          <a:pt x="187602" y="67047"/>
                        </a:cubicBezTo>
                        <a:cubicBezTo>
                          <a:pt x="184960" y="67047"/>
                          <a:pt x="180997" y="67047"/>
                          <a:pt x="178354" y="67047"/>
                        </a:cubicBezTo>
                        <a:cubicBezTo>
                          <a:pt x="178354" y="67047"/>
                          <a:pt x="178354" y="67047"/>
                          <a:pt x="178354" y="60474"/>
                        </a:cubicBezTo>
                        <a:cubicBezTo>
                          <a:pt x="178354" y="60474"/>
                          <a:pt x="178354" y="60474"/>
                          <a:pt x="178354" y="59159"/>
                        </a:cubicBezTo>
                        <a:cubicBezTo>
                          <a:pt x="178354" y="53900"/>
                          <a:pt x="174391" y="48642"/>
                          <a:pt x="169106" y="48642"/>
                        </a:cubicBezTo>
                        <a:cubicBezTo>
                          <a:pt x="169106" y="48642"/>
                          <a:pt x="169106" y="48642"/>
                          <a:pt x="29065" y="48642"/>
                        </a:cubicBezTo>
                        <a:cubicBezTo>
                          <a:pt x="23780" y="48642"/>
                          <a:pt x="19817" y="53900"/>
                          <a:pt x="19817" y="59159"/>
                        </a:cubicBezTo>
                        <a:cubicBezTo>
                          <a:pt x="19817" y="59159"/>
                          <a:pt x="19817" y="59159"/>
                          <a:pt x="19817" y="278706"/>
                        </a:cubicBezTo>
                        <a:cubicBezTo>
                          <a:pt x="19817" y="283964"/>
                          <a:pt x="23780" y="287908"/>
                          <a:pt x="29065" y="287908"/>
                        </a:cubicBezTo>
                        <a:cubicBezTo>
                          <a:pt x="29065" y="287908"/>
                          <a:pt x="29065" y="287908"/>
                          <a:pt x="169106" y="287908"/>
                        </a:cubicBezTo>
                        <a:cubicBezTo>
                          <a:pt x="174391" y="287908"/>
                          <a:pt x="178354" y="282650"/>
                          <a:pt x="178354" y="278706"/>
                        </a:cubicBezTo>
                        <a:cubicBezTo>
                          <a:pt x="178354" y="278706"/>
                          <a:pt x="178354" y="278706"/>
                          <a:pt x="178354" y="261615"/>
                        </a:cubicBezTo>
                        <a:cubicBezTo>
                          <a:pt x="180997" y="261615"/>
                          <a:pt x="184960" y="262930"/>
                          <a:pt x="187602" y="262930"/>
                        </a:cubicBezTo>
                        <a:cubicBezTo>
                          <a:pt x="191566" y="262930"/>
                          <a:pt x="194208" y="261615"/>
                          <a:pt x="196850" y="261615"/>
                        </a:cubicBezTo>
                        <a:cubicBezTo>
                          <a:pt x="196850" y="261615"/>
                          <a:pt x="196850" y="261615"/>
                          <a:pt x="196850" y="299740"/>
                        </a:cubicBezTo>
                        <a:cubicBezTo>
                          <a:pt x="196850" y="320774"/>
                          <a:pt x="180997" y="336550"/>
                          <a:pt x="161179" y="336550"/>
                        </a:cubicBezTo>
                        <a:cubicBezTo>
                          <a:pt x="161179" y="336550"/>
                          <a:pt x="161179" y="336550"/>
                          <a:pt x="36992" y="336550"/>
                        </a:cubicBezTo>
                        <a:cubicBezTo>
                          <a:pt x="17175" y="336550"/>
                          <a:pt x="0" y="320774"/>
                          <a:pt x="0" y="299740"/>
                        </a:cubicBezTo>
                        <a:cubicBezTo>
                          <a:pt x="0" y="299740"/>
                          <a:pt x="0" y="299740"/>
                          <a:pt x="0" y="36810"/>
                        </a:cubicBezTo>
                        <a:cubicBezTo>
                          <a:pt x="0" y="15776"/>
                          <a:pt x="17175" y="0"/>
                          <a:pt x="36992" y="0"/>
                        </a:cubicBezTo>
                        <a:close/>
                      </a:path>
                    </a:pathLst>
                  </a:custGeom>
                  <a:solidFill>
                    <a:schemeClr val="bg1"/>
                  </a:solidFill>
                  <a:ln>
                    <a:noFill/>
                  </a:ln>
                </p:spPr>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grpSp>
          <p:grpSp>
            <p:nvGrpSpPr>
              <p:cNvPr id="33" name="千图PPT彼岸天：ID 8661124库_组合 4">
                <a:extLst>
                  <a:ext uri="{FF2B5EF4-FFF2-40B4-BE49-F238E27FC236}">
                    <a16:creationId xmlns:a16="http://schemas.microsoft.com/office/drawing/2014/main" id="{0B238219-566F-4D31-A706-B0AAEE82BD63}"/>
                  </a:ext>
                </a:extLst>
              </p:cNvPr>
              <p:cNvGrpSpPr/>
              <p:nvPr>
                <p:custDataLst>
                  <p:tags r:id="rId4"/>
                </p:custDataLst>
              </p:nvPr>
            </p:nvGrpSpPr>
            <p:grpSpPr>
              <a:xfrm>
                <a:off x="2665428" y="1339914"/>
                <a:ext cx="2250835" cy="3575845"/>
                <a:chOff x="4970584" y="1339913"/>
                <a:chExt cx="2250834" cy="3575844"/>
              </a:xfrm>
            </p:grpSpPr>
            <p:sp>
              <p:nvSpPr>
                <p:cNvPr id="44" name="矩形 43">
                  <a:extLst>
                    <a:ext uri="{FF2B5EF4-FFF2-40B4-BE49-F238E27FC236}">
                      <a16:creationId xmlns:a16="http://schemas.microsoft.com/office/drawing/2014/main" id="{F69C0FE8-8481-454B-8FBE-C26B09094284}"/>
                    </a:ext>
                  </a:extLst>
                </p:cNvPr>
                <p:cNvSpPr/>
                <p:nvPr/>
              </p:nvSpPr>
              <p:spPr>
                <a:xfrm>
                  <a:off x="4970584" y="4590347"/>
                  <a:ext cx="2250834" cy="325410"/>
                </a:xfrm>
                <a:prstGeom prst="rect">
                  <a:avLst/>
                </a:prstGeom>
              </p:spPr>
              <p:txBody>
                <a:bodyPr wrap="none" lIns="0" tIns="0" rIns="0" bIns="0" anchor="ctr" anchorCtr="1">
                  <a:normAutofit fontScale="92500" lnSpcReduction="10000"/>
                </a:bodyPr>
                <a:lstStyle/>
                <a:p>
                  <a:pPr algn="ctr" defTabSz="914356">
                    <a:spcBef>
                      <a:spcPct val="0"/>
                    </a:spcBef>
                    <a:defRPr/>
                  </a:pPr>
                  <a:r>
                    <a:rPr lang="zh-CN" altLang="en-US" sz="2000" b="1" dirty="0">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rPr>
                    <a:t>图片文本</a:t>
                  </a:r>
                </a:p>
              </p:txBody>
            </p:sp>
            <p:grpSp>
              <p:nvGrpSpPr>
                <p:cNvPr id="45" name="组合 44">
                  <a:extLst>
                    <a:ext uri="{FF2B5EF4-FFF2-40B4-BE49-F238E27FC236}">
                      <a16:creationId xmlns:a16="http://schemas.microsoft.com/office/drawing/2014/main" id="{B072C06F-6EB9-4AFA-9186-3BB85A503AA7}"/>
                    </a:ext>
                  </a:extLst>
                </p:cNvPr>
                <p:cNvGrpSpPr/>
                <p:nvPr/>
              </p:nvGrpSpPr>
              <p:grpSpPr>
                <a:xfrm>
                  <a:off x="5554981" y="1339913"/>
                  <a:ext cx="1082040" cy="2826488"/>
                  <a:chOff x="5554981" y="1339913"/>
                  <a:chExt cx="1082040" cy="2826488"/>
                </a:xfrm>
              </p:grpSpPr>
              <p:sp>
                <p:nvSpPr>
                  <p:cNvPr id="46" name="梯形 45">
                    <a:extLst>
                      <a:ext uri="{FF2B5EF4-FFF2-40B4-BE49-F238E27FC236}">
                        <a16:creationId xmlns:a16="http://schemas.microsoft.com/office/drawing/2014/main" id="{F966DB41-0FF0-465C-A94D-5E2F19A6BC86}"/>
                      </a:ext>
                    </a:extLst>
                  </p:cNvPr>
                  <p:cNvSpPr/>
                  <p:nvPr/>
                </p:nvSpPr>
                <p:spPr>
                  <a:xfrm flipV="1">
                    <a:off x="5771340" y="2611286"/>
                    <a:ext cx="649323" cy="946150"/>
                  </a:xfrm>
                  <a:prstGeom prst="trapezoid">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47" name="椭圆 46">
                    <a:extLst>
                      <a:ext uri="{FF2B5EF4-FFF2-40B4-BE49-F238E27FC236}">
                        <a16:creationId xmlns:a16="http://schemas.microsoft.com/office/drawing/2014/main" id="{7D5BB598-8DCF-4544-9E66-70085F21AAE1}"/>
                      </a:ext>
                    </a:extLst>
                  </p:cNvPr>
                  <p:cNvSpPr/>
                  <p:nvPr/>
                </p:nvSpPr>
                <p:spPr>
                  <a:xfrm>
                    <a:off x="5554981" y="3084361"/>
                    <a:ext cx="1082040" cy="1082040"/>
                  </a:xfrm>
                  <a:prstGeom prst="ellipse">
                    <a:avLst/>
                  </a:prstGeom>
                  <a:solidFill>
                    <a:schemeClr val="accent2"/>
                  </a:solid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48" name="任意多边形 133">
                    <a:extLst>
                      <a:ext uri="{FF2B5EF4-FFF2-40B4-BE49-F238E27FC236}">
                        <a16:creationId xmlns:a16="http://schemas.microsoft.com/office/drawing/2014/main" id="{8AA14A57-57DB-4FC1-A5B6-A5421B6107AA}"/>
                      </a:ext>
                    </a:extLst>
                  </p:cNvPr>
                  <p:cNvSpPr/>
                  <p:nvPr/>
                </p:nvSpPr>
                <p:spPr>
                  <a:xfrm>
                    <a:off x="5638802" y="1339913"/>
                    <a:ext cx="914400" cy="1550773"/>
                  </a:xfrm>
                  <a:custGeom>
                    <a:avLst/>
                    <a:gdLst>
                      <a:gd name="connsiteX0" fmla="*/ 0 w 914400"/>
                      <a:gd name="connsiteY0" fmla="*/ 0 h 1550773"/>
                      <a:gd name="connsiteX1" fmla="*/ 914400 w 914400"/>
                      <a:gd name="connsiteY1" fmla="*/ 0 h 1550773"/>
                      <a:gd name="connsiteX2" fmla="*/ 914400 w 914400"/>
                      <a:gd name="connsiteY2" fmla="*/ 1093573 h 1550773"/>
                      <a:gd name="connsiteX3" fmla="*/ 457200 w 914400"/>
                      <a:gd name="connsiteY3" fmla="*/ 1550773 h 1550773"/>
                      <a:gd name="connsiteX4" fmla="*/ 0 w 914400"/>
                      <a:gd name="connsiteY4" fmla="*/ 1093573 h 1550773"/>
                      <a:gd name="connsiteX5" fmla="*/ 0 w 914400"/>
                      <a:gd name="connsiteY5" fmla="*/ 0 h 155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 h="1550773">
                        <a:moveTo>
                          <a:pt x="0" y="0"/>
                        </a:moveTo>
                        <a:lnTo>
                          <a:pt x="914400" y="0"/>
                        </a:lnTo>
                        <a:lnTo>
                          <a:pt x="914400" y="1093573"/>
                        </a:lnTo>
                        <a:cubicBezTo>
                          <a:pt x="914400" y="1346078"/>
                          <a:pt x="709705" y="1550773"/>
                          <a:pt x="457200" y="1550773"/>
                        </a:cubicBezTo>
                        <a:cubicBezTo>
                          <a:pt x="204695" y="1550773"/>
                          <a:pt x="0" y="1346078"/>
                          <a:pt x="0" y="1093573"/>
                        </a:cubicBezTo>
                        <a:lnTo>
                          <a:pt x="0" y="0"/>
                        </a:lnTo>
                        <a:close/>
                      </a:path>
                    </a:pathLst>
                  </a:cu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49" name="任意多边形 134">
                    <a:extLst>
                      <a:ext uri="{FF2B5EF4-FFF2-40B4-BE49-F238E27FC236}">
                        <a16:creationId xmlns:a16="http://schemas.microsoft.com/office/drawing/2014/main" id="{6D1F4217-AE55-4819-B040-72B256E3CB01}"/>
                      </a:ext>
                    </a:extLst>
                  </p:cNvPr>
                  <p:cNvSpPr/>
                  <p:nvPr/>
                </p:nvSpPr>
                <p:spPr>
                  <a:xfrm>
                    <a:off x="5815015" y="1339913"/>
                    <a:ext cx="561976" cy="1550774"/>
                  </a:xfrm>
                  <a:custGeom>
                    <a:avLst/>
                    <a:gdLst>
                      <a:gd name="connsiteX0" fmla="*/ 0 w 561976"/>
                      <a:gd name="connsiteY0" fmla="*/ 0 h 1550774"/>
                      <a:gd name="connsiteX1" fmla="*/ 561976 w 561976"/>
                      <a:gd name="connsiteY1" fmla="*/ 0 h 1550774"/>
                      <a:gd name="connsiteX2" fmla="*/ 561975 w 561976"/>
                      <a:gd name="connsiteY2" fmla="*/ 1269786 h 1550774"/>
                      <a:gd name="connsiteX3" fmla="*/ 280987 w 561976"/>
                      <a:gd name="connsiteY3" fmla="*/ 1550774 h 1550774"/>
                      <a:gd name="connsiteX4" fmla="*/ 280988 w 561976"/>
                      <a:gd name="connsiteY4" fmla="*/ 1550773 h 1550774"/>
                      <a:gd name="connsiteX5" fmla="*/ 0 w 561976"/>
                      <a:gd name="connsiteY5" fmla="*/ 1269785 h 1550774"/>
                      <a:gd name="connsiteX6" fmla="*/ 0 w 561976"/>
                      <a:gd name="connsiteY6" fmla="*/ 0 h 155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1976" h="1550774">
                        <a:moveTo>
                          <a:pt x="0" y="0"/>
                        </a:moveTo>
                        <a:lnTo>
                          <a:pt x="561976" y="0"/>
                        </a:lnTo>
                        <a:lnTo>
                          <a:pt x="561975" y="1269786"/>
                        </a:lnTo>
                        <a:cubicBezTo>
                          <a:pt x="561975" y="1424971"/>
                          <a:pt x="436172" y="1550774"/>
                          <a:pt x="280987" y="1550774"/>
                        </a:cubicBezTo>
                        <a:lnTo>
                          <a:pt x="280988" y="1550773"/>
                        </a:lnTo>
                        <a:cubicBezTo>
                          <a:pt x="125803" y="1550773"/>
                          <a:pt x="0" y="1424970"/>
                          <a:pt x="0" y="1269785"/>
                        </a:cubicBezTo>
                        <a:lnTo>
                          <a:pt x="0" y="0"/>
                        </a:lnTo>
                        <a:close/>
                      </a:path>
                    </a:pathLst>
                  </a:cu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50" name="任意多边形 135">
                    <a:extLst>
                      <a:ext uri="{FF2B5EF4-FFF2-40B4-BE49-F238E27FC236}">
                        <a16:creationId xmlns:a16="http://schemas.microsoft.com/office/drawing/2014/main" id="{AD318C48-CE0B-416B-AE1D-D5F77DFE0E2F}"/>
                      </a:ext>
                    </a:extLst>
                  </p:cNvPr>
                  <p:cNvSpPr>
                    <a:spLocks noChangeAspect="1"/>
                  </p:cNvSpPr>
                  <p:nvPr/>
                </p:nvSpPr>
                <p:spPr bwMode="auto">
                  <a:xfrm>
                    <a:off x="5752799" y="3326462"/>
                    <a:ext cx="686402" cy="580059"/>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p:spPr>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grpSp>
          <p:grpSp>
            <p:nvGrpSpPr>
              <p:cNvPr id="34" name="千图PPT彼岸天：ID 8661124库_组合 5">
                <a:extLst>
                  <a:ext uri="{FF2B5EF4-FFF2-40B4-BE49-F238E27FC236}">
                    <a16:creationId xmlns:a16="http://schemas.microsoft.com/office/drawing/2014/main" id="{ADE9B93F-927F-4FA4-AB5D-24126DBBEAEE}"/>
                  </a:ext>
                </a:extLst>
              </p:cNvPr>
              <p:cNvGrpSpPr/>
              <p:nvPr>
                <p:custDataLst>
                  <p:tags r:id="rId5"/>
                </p:custDataLst>
              </p:nvPr>
            </p:nvGrpSpPr>
            <p:grpSpPr>
              <a:xfrm>
                <a:off x="4970583" y="1339914"/>
                <a:ext cx="2250835" cy="3575845"/>
                <a:chOff x="8364254" y="1339913"/>
                <a:chExt cx="2250834" cy="3575844"/>
              </a:xfrm>
            </p:grpSpPr>
            <p:sp>
              <p:nvSpPr>
                <p:cNvPr id="36" name="矩形 35">
                  <a:extLst>
                    <a:ext uri="{FF2B5EF4-FFF2-40B4-BE49-F238E27FC236}">
                      <a16:creationId xmlns:a16="http://schemas.microsoft.com/office/drawing/2014/main" id="{9D1342DF-1FBB-42A3-90B8-5466ECBD1C46}"/>
                    </a:ext>
                  </a:extLst>
                </p:cNvPr>
                <p:cNvSpPr/>
                <p:nvPr/>
              </p:nvSpPr>
              <p:spPr>
                <a:xfrm>
                  <a:off x="8364254" y="4590347"/>
                  <a:ext cx="2250834" cy="325410"/>
                </a:xfrm>
                <a:prstGeom prst="rect">
                  <a:avLst/>
                </a:prstGeom>
              </p:spPr>
              <p:txBody>
                <a:bodyPr wrap="none" lIns="0" tIns="0" rIns="0" bIns="0" anchor="ctr" anchorCtr="1">
                  <a:normAutofit fontScale="92500" lnSpcReduction="10000"/>
                </a:bodyPr>
                <a:lstStyle/>
                <a:p>
                  <a:pPr algn="ctr" defTabSz="914356">
                    <a:spcBef>
                      <a:spcPct val="0"/>
                    </a:spcBef>
                    <a:defRPr/>
                  </a:pPr>
                  <a:r>
                    <a:rPr lang="zh-CN" altLang="en-US" sz="2000" b="1" dirty="0">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rPr>
                    <a:t>音频文本</a:t>
                  </a:r>
                </a:p>
              </p:txBody>
            </p:sp>
            <p:grpSp>
              <p:nvGrpSpPr>
                <p:cNvPr id="37" name="组合 36">
                  <a:extLst>
                    <a:ext uri="{FF2B5EF4-FFF2-40B4-BE49-F238E27FC236}">
                      <a16:creationId xmlns:a16="http://schemas.microsoft.com/office/drawing/2014/main" id="{4391914C-6EFA-4194-B3F2-3608350AE903}"/>
                    </a:ext>
                  </a:extLst>
                </p:cNvPr>
                <p:cNvGrpSpPr/>
                <p:nvPr/>
              </p:nvGrpSpPr>
              <p:grpSpPr>
                <a:xfrm>
                  <a:off x="8948651" y="1339913"/>
                  <a:ext cx="1082040" cy="2826488"/>
                  <a:chOff x="8948650" y="1339913"/>
                  <a:chExt cx="1082040" cy="2826488"/>
                </a:xfrm>
              </p:grpSpPr>
              <p:sp>
                <p:nvSpPr>
                  <p:cNvPr id="38" name="梯形 37">
                    <a:extLst>
                      <a:ext uri="{FF2B5EF4-FFF2-40B4-BE49-F238E27FC236}">
                        <a16:creationId xmlns:a16="http://schemas.microsoft.com/office/drawing/2014/main" id="{2CAEE719-C3C0-4AC2-B84E-D2A003297261}"/>
                      </a:ext>
                    </a:extLst>
                  </p:cNvPr>
                  <p:cNvSpPr/>
                  <p:nvPr/>
                </p:nvSpPr>
                <p:spPr>
                  <a:xfrm flipV="1">
                    <a:off x="9165009" y="2611286"/>
                    <a:ext cx="649323" cy="946150"/>
                  </a:xfrm>
                  <a:prstGeom prst="trapezoid">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39" name="椭圆 38">
                    <a:extLst>
                      <a:ext uri="{FF2B5EF4-FFF2-40B4-BE49-F238E27FC236}">
                        <a16:creationId xmlns:a16="http://schemas.microsoft.com/office/drawing/2014/main" id="{9FD3EC11-4115-4C8B-B32D-F42DEB32788C}"/>
                      </a:ext>
                    </a:extLst>
                  </p:cNvPr>
                  <p:cNvSpPr/>
                  <p:nvPr/>
                </p:nvSpPr>
                <p:spPr>
                  <a:xfrm>
                    <a:off x="8948650" y="3084361"/>
                    <a:ext cx="1082040" cy="1082040"/>
                  </a:xfrm>
                  <a:prstGeom prst="ellipse">
                    <a:avLst/>
                  </a:prstGeom>
                  <a:solidFill>
                    <a:schemeClr val="accent4"/>
                  </a:solid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40" name="任意多边形 125">
                    <a:extLst>
                      <a:ext uri="{FF2B5EF4-FFF2-40B4-BE49-F238E27FC236}">
                        <a16:creationId xmlns:a16="http://schemas.microsoft.com/office/drawing/2014/main" id="{69EE90CF-3EE0-4053-8522-DCB37BC95380}"/>
                      </a:ext>
                    </a:extLst>
                  </p:cNvPr>
                  <p:cNvSpPr/>
                  <p:nvPr/>
                </p:nvSpPr>
                <p:spPr>
                  <a:xfrm>
                    <a:off x="9032471" y="1339913"/>
                    <a:ext cx="914400" cy="1550773"/>
                  </a:xfrm>
                  <a:custGeom>
                    <a:avLst/>
                    <a:gdLst>
                      <a:gd name="connsiteX0" fmla="*/ 0 w 914400"/>
                      <a:gd name="connsiteY0" fmla="*/ 0 h 1550773"/>
                      <a:gd name="connsiteX1" fmla="*/ 914400 w 914400"/>
                      <a:gd name="connsiteY1" fmla="*/ 0 h 1550773"/>
                      <a:gd name="connsiteX2" fmla="*/ 914400 w 914400"/>
                      <a:gd name="connsiteY2" fmla="*/ 1093573 h 1550773"/>
                      <a:gd name="connsiteX3" fmla="*/ 457200 w 914400"/>
                      <a:gd name="connsiteY3" fmla="*/ 1550773 h 1550773"/>
                      <a:gd name="connsiteX4" fmla="*/ 0 w 914400"/>
                      <a:gd name="connsiteY4" fmla="*/ 1093573 h 1550773"/>
                      <a:gd name="connsiteX5" fmla="*/ 0 w 914400"/>
                      <a:gd name="connsiteY5" fmla="*/ 0 h 155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 h="1550773">
                        <a:moveTo>
                          <a:pt x="0" y="0"/>
                        </a:moveTo>
                        <a:lnTo>
                          <a:pt x="914400" y="0"/>
                        </a:lnTo>
                        <a:lnTo>
                          <a:pt x="914400" y="1093573"/>
                        </a:lnTo>
                        <a:cubicBezTo>
                          <a:pt x="914400" y="1346078"/>
                          <a:pt x="709705" y="1550773"/>
                          <a:pt x="457200" y="1550773"/>
                        </a:cubicBezTo>
                        <a:cubicBezTo>
                          <a:pt x="204695" y="1550773"/>
                          <a:pt x="0" y="1346078"/>
                          <a:pt x="0" y="1093573"/>
                        </a:cubicBezTo>
                        <a:lnTo>
                          <a:pt x="0" y="0"/>
                        </a:lnTo>
                        <a:close/>
                      </a:path>
                    </a:pathLst>
                  </a:cu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41" name="任意多边形 126">
                    <a:extLst>
                      <a:ext uri="{FF2B5EF4-FFF2-40B4-BE49-F238E27FC236}">
                        <a16:creationId xmlns:a16="http://schemas.microsoft.com/office/drawing/2014/main" id="{EBF4CA1F-B0A7-4B6B-974F-453184E34418}"/>
                      </a:ext>
                    </a:extLst>
                  </p:cNvPr>
                  <p:cNvSpPr/>
                  <p:nvPr/>
                </p:nvSpPr>
                <p:spPr>
                  <a:xfrm>
                    <a:off x="9208684" y="1339913"/>
                    <a:ext cx="561976" cy="1550774"/>
                  </a:xfrm>
                  <a:custGeom>
                    <a:avLst/>
                    <a:gdLst>
                      <a:gd name="connsiteX0" fmla="*/ 0 w 561976"/>
                      <a:gd name="connsiteY0" fmla="*/ 0 h 1550774"/>
                      <a:gd name="connsiteX1" fmla="*/ 561976 w 561976"/>
                      <a:gd name="connsiteY1" fmla="*/ 0 h 1550774"/>
                      <a:gd name="connsiteX2" fmla="*/ 561975 w 561976"/>
                      <a:gd name="connsiteY2" fmla="*/ 1269786 h 1550774"/>
                      <a:gd name="connsiteX3" fmla="*/ 280987 w 561976"/>
                      <a:gd name="connsiteY3" fmla="*/ 1550774 h 1550774"/>
                      <a:gd name="connsiteX4" fmla="*/ 280988 w 561976"/>
                      <a:gd name="connsiteY4" fmla="*/ 1550773 h 1550774"/>
                      <a:gd name="connsiteX5" fmla="*/ 0 w 561976"/>
                      <a:gd name="connsiteY5" fmla="*/ 1269785 h 1550774"/>
                      <a:gd name="connsiteX6" fmla="*/ 0 w 561976"/>
                      <a:gd name="connsiteY6" fmla="*/ 0 h 155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1976" h="1550774">
                        <a:moveTo>
                          <a:pt x="0" y="0"/>
                        </a:moveTo>
                        <a:lnTo>
                          <a:pt x="561976" y="0"/>
                        </a:lnTo>
                        <a:lnTo>
                          <a:pt x="561975" y="1269786"/>
                        </a:lnTo>
                        <a:cubicBezTo>
                          <a:pt x="561975" y="1424971"/>
                          <a:pt x="436172" y="1550774"/>
                          <a:pt x="280987" y="1550774"/>
                        </a:cubicBezTo>
                        <a:lnTo>
                          <a:pt x="280988" y="1550773"/>
                        </a:lnTo>
                        <a:cubicBezTo>
                          <a:pt x="125803" y="1550773"/>
                          <a:pt x="0" y="1424970"/>
                          <a:pt x="0" y="1269785"/>
                        </a:cubicBezTo>
                        <a:lnTo>
                          <a:pt x="0" y="0"/>
                        </a:lnTo>
                        <a:close/>
                      </a:path>
                    </a:pathLst>
                  </a:cu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42" name="任意多边形 127">
                    <a:extLst>
                      <a:ext uri="{FF2B5EF4-FFF2-40B4-BE49-F238E27FC236}">
                        <a16:creationId xmlns:a16="http://schemas.microsoft.com/office/drawing/2014/main" id="{EB587726-B6AA-465E-81C1-0737D38B8DF6}"/>
                      </a:ext>
                    </a:extLst>
                  </p:cNvPr>
                  <p:cNvSpPr>
                    <a:spLocks/>
                  </p:cNvSpPr>
                  <p:nvPr/>
                </p:nvSpPr>
                <p:spPr bwMode="auto">
                  <a:xfrm>
                    <a:off x="9266972" y="3288577"/>
                    <a:ext cx="492495" cy="673606"/>
                  </a:xfrm>
                  <a:custGeom>
                    <a:avLst/>
                    <a:gdLst>
                      <a:gd name="connsiteX0" fmla="*/ 103981 w 246063"/>
                      <a:gd name="connsiteY0" fmla="*/ 280987 h 336550"/>
                      <a:gd name="connsiteX1" fmla="*/ 84137 w 246063"/>
                      <a:gd name="connsiteY1" fmla="*/ 301625 h 336550"/>
                      <a:gd name="connsiteX2" fmla="*/ 103981 w 246063"/>
                      <a:gd name="connsiteY2" fmla="*/ 322263 h 336550"/>
                      <a:gd name="connsiteX3" fmla="*/ 123825 w 246063"/>
                      <a:gd name="connsiteY3" fmla="*/ 301625 h 336550"/>
                      <a:gd name="connsiteX4" fmla="*/ 103981 w 246063"/>
                      <a:gd name="connsiteY4" fmla="*/ 280987 h 336550"/>
                      <a:gd name="connsiteX5" fmla="*/ 168411 w 246063"/>
                      <a:gd name="connsiteY5" fmla="*/ 107950 h 336550"/>
                      <a:gd name="connsiteX6" fmla="*/ 163150 w 246063"/>
                      <a:gd name="connsiteY6" fmla="*/ 113163 h 336550"/>
                      <a:gd name="connsiteX7" fmla="*/ 163150 w 246063"/>
                      <a:gd name="connsiteY7" fmla="*/ 118376 h 336550"/>
                      <a:gd name="connsiteX8" fmla="*/ 147365 w 246063"/>
                      <a:gd name="connsiteY8" fmla="*/ 136620 h 336550"/>
                      <a:gd name="connsiteX9" fmla="*/ 167096 w 246063"/>
                      <a:gd name="connsiteY9" fmla="*/ 157471 h 336550"/>
                      <a:gd name="connsiteX10" fmla="*/ 176304 w 246063"/>
                      <a:gd name="connsiteY10" fmla="*/ 165290 h 336550"/>
                      <a:gd name="connsiteX11" fmla="*/ 167096 w 246063"/>
                      <a:gd name="connsiteY11" fmla="*/ 171806 h 336550"/>
                      <a:gd name="connsiteX12" fmla="*/ 155258 w 246063"/>
                      <a:gd name="connsiteY12" fmla="*/ 167896 h 336550"/>
                      <a:gd name="connsiteX13" fmla="*/ 153942 w 246063"/>
                      <a:gd name="connsiteY13" fmla="*/ 167896 h 336550"/>
                      <a:gd name="connsiteX14" fmla="*/ 148681 w 246063"/>
                      <a:gd name="connsiteY14" fmla="*/ 170503 h 336550"/>
                      <a:gd name="connsiteX15" fmla="*/ 147365 w 246063"/>
                      <a:gd name="connsiteY15" fmla="*/ 175716 h 336550"/>
                      <a:gd name="connsiteX16" fmla="*/ 149996 w 246063"/>
                      <a:gd name="connsiteY16" fmla="*/ 180928 h 336550"/>
                      <a:gd name="connsiteX17" fmla="*/ 161834 w 246063"/>
                      <a:gd name="connsiteY17" fmla="*/ 184838 h 336550"/>
                      <a:gd name="connsiteX18" fmla="*/ 161834 w 246063"/>
                      <a:gd name="connsiteY18" fmla="*/ 190051 h 336550"/>
                      <a:gd name="connsiteX19" fmla="*/ 167096 w 246063"/>
                      <a:gd name="connsiteY19" fmla="*/ 195263 h 336550"/>
                      <a:gd name="connsiteX20" fmla="*/ 171042 w 246063"/>
                      <a:gd name="connsiteY20" fmla="*/ 195263 h 336550"/>
                      <a:gd name="connsiteX21" fmla="*/ 176304 w 246063"/>
                      <a:gd name="connsiteY21" fmla="*/ 190051 h 336550"/>
                      <a:gd name="connsiteX22" fmla="*/ 176304 w 246063"/>
                      <a:gd name="connsiteY22" fmla="*/ 183535 h 336550"/>
                      <a:gd name="connsiteX23" fmla="*/ 192088 w 246063"/>
                      <a:gd name="connsiteY23" fmla="*/ 165290 h 336550"/>
                      <a:gd name="connsiteX24" fmla="*/ 173673 w 246063"/>
                      <a:gd name="connsiteY24" fmla="*/ 143136 h 336550"/>
                      <a:gd name="connsiteX25" fmla="*/ 163150 w 246063"/>
                      <a:gd name="connsiteY25" fmla="*/ 135317 h 336550"/>
                      <a:gd name="connsiteX26" fmla="*/ 171042 w 246063"/>
                      <a:gd name="connsiteY26" fmla="*/ 131407 h 336550"/>
                      <a:gd name="connsiteX27" fmla="*/ 180250 w 246063"/>
                      <a:gd name="connsiteY27" fmla="*/ 132711 h 336550"/>
                      <a:gd name="connsiteX28" fmla="*/ 182880 w 246063"/>
                      <a:gd name="connsiteY28" fmla="*/ 134014 h 336550"/>
                      <a:gd name="connsiteX29" fmla="*/ 188142 w 246063"/>
                      <a:gd name="connsiteY29" fmla="*/ 130104 h 336550"/>
                      <a:gd name="connsiteX30" fmla="*/ 189457 w 246063"/>
                      <a:gd name="connsiteY30" fmla="*/ 126195 h 336550"/>
                      <a:gd name="connsiteX31" fmla="*/ 186827 w 246063"/>
                      <a:gd name="connsiteY31" fmla="*/ 120982 h 336550"/>
                      <a:gd name="connsiteX32" fmla="*/ 176304 w 246063"/>
                      <a:gd name="connsiteY32" fmla="*/ 118376 h 336550"/>
                      <a:gd name="connsiteX33" fmla="*/ 176304 w 246063"/>
                      <a:gd name="connsiteY33" fmla="*/ 113163 h 336550"/>
                      <a:gd name="connsiteX34" fmla="*/ 171042 w 246063"/>
                      <a:gd name="connsiteY34" fmla="*/ 107950 h 336550"/>
                      <a:gd name="connsiteX35" fmla="*/ 168411 w 246063"/>
                      <a:gd name="connsiteY35" fmla="*/ 107950 h 336550"/>
                      <a:gd name="connsiteX36" fmla="*/ 37772 w 246063"/>
                      <a:gd name="connsiteY36" fmla="*/ 42862 h 336550"/>
                      <a:gd name="connsiteX37" fmla="*/ 28575 w 246063"/>
                      <a:gd name="connsiteY37" fmla="*/ 52090 h 336550"/>
                      <a:gd name="connsiteX38" fmla="*/ 28575 w 246063"/>
                      <a:gd name="connsiteY38" fmla="*/ 259059 h 336550"/>
                      <a:gd name="connsiteX39" fmla="*/ 37772 w 246063"/>
                      <a:gd name="connsiteY39" fmla="*/ 268287 h 336550"/>
                      <a:gd name="connsiteX40" fmla="*/ 171778 w 246063"/>
                      <a:gd name="connsiteY40" fmla="*/ 268287 h 336550"/>
                      <a:gd name="connsiteX41" fmla="*/ 180975 w 246063"/>
                      <a:gd name="connsiteY41" fmla="*/ 259059 h 336550"/>
                      <a:gd name="connsiteX42" fmla="*/ 180975 w 246063"/>
                      <a:gd name="connsiteY42" fmla="*/ 216875 h 336550"/>
                      <a:gd name="connsiteX43" fmla="*/ 156013 w 246063"/>
                      <a:gd name="connsiteY43" fmla="*/ 236649 h 336550"/>
                      <a:gd name="connsiteX44" fmla="*/ 149444 w 246063"/>
                      <a:gd name="connsiteY44" fmla="*/ 239285 h 336550"/>
                      <a:gd name="connsiteX45" fmla="*/ 140247 w 246063"/>
                      <a:gd name="connsiteY45" fmla="*/ 228739 h 336550"/>
                      <a:gd name="connsiteX46" fmla="*/ 140247 w 246063"/>
                      <a:gd name="connsiteY46" fmla="*/ 214238 h 336550"/>
                      <a:gd name="connsiteX47" fmla="*/ 136306 w 246063"/>
                      <a:gd name="connsiteY47" fmla="*/ 208965 h 336550"/>
                      <a:gd name="connsiteX48" fmla="*/ 106089 w 246063"/>
                      <a:gd name="connsiteY48" fmla="*/ 208965 h 336550"/>
                      <a:gd name="connsiteX49" fmla="*/ 91637 w 246063"/>
                      <a:gd name="connsiteY49" fmla="*/ 194464 h 336550"/>
                      <a:gd name="connsiteX50" fmla="*/ 91637 w 246063"/>
                      <a:gd name="connsiteY50" fmla="*/ 108776 h 336550"/>
                      <a:gd name="connsiteX51" fmla="*/ 106089 w 246063"/>
                      <a:gd name="connsiteY51" fmla="*/ 94274 h 336550"/>
                      <a:gd name="connsiteX52" fmla="*/ 180975 w 246063"/>
                      <a:gd name="connsiteY52" fmla="*/ 94274 h 336550"/>
                      <a:gd name="connsiteX53" fmla="*/ 180975 w 246063"/>
                      <a:gd name="connsiteY53" fmla="*/ 52090 h 336550"/>
                      <a:gd name="connsiteX54" fmla="*/ 171778 w 246063"/>
                      <a:gd name="connsiteY54" fmla="*/ 42862 h 336550"/>
                      <a:gd name="connsiteX55" fmla="*/ 37772 w 246063"/>
                      <a:gd name="connsiteY55" fmla="*/ 42862 h 336550"/>
                      <a:gd name="connsiteX56" fmla="*/ 18521 w 246063"/>
                      <a:gd name="connsiteY56" fmla="*/ 0 h 336550"/>
                      <a:gd name="connsiteX57" fmla="*/ 189178 w 246063"/>
                      <a:gd name="connsiteY57" fmla="*/ 0 h 336550"/>
                      <a:gd name="connsiteX58" fmla="*/ 209021 w 246063"/>
                      <a:gd name="connsiteY58" fmla="*/ 19719 h 336550"/>
                      <a:gd name="connsiteX59" fmla="*/ 209021 w 246063"/>
                      <a:gd name="connsiteY59" fmla="*/ 94654 h 336550"/>
                      <a:gd name="connsiteX60" fmla="*/ 232834 w 246063"/>
                      <a:gd name="connsiteY60" fmla="*/ 94654 h 336550"/>
                      <a:gd name="connsiteX61" fmla="*/ 246063 w 246063"/>
                      <a:gd name="connsiteY61" fmla="*/ 109116 h 336550"/>
                      <a:gd name="connsiteX62" fmla="*/ 246063 w 246063"/>
                      <a:gd name="connsiteY62" fmla="*/ 194568 h 336550"/>
                      <a:gd name="connsiteX63" fmla="*/ 232834 w 246063"/>
                      <a:gd name="connsiteY63" fmla="*/ 209029 h 336550"/>
                      <a:gd name="connsiteX64" fmla="*/ 209021 w 246063"/>
                      <a:gd name="connsiteY64" fmla="*/ 209029 h 336550"/>
                      <a:gd name="connsiteX65" fmla="*/ 209021 w 246063"/>
                      <a:gd name="connsiteY65" fmla="*/ 316831 h 336550"/>
                      <a:gd name="connsiteX66" fmla="*/ 189178 w 246063"/>
                      <a:gd name="connsiteY66" fmla="*/ 336550 h 336550"/>
                      <a:gd name="connsiteX67" fmla="*/ 18521 w 246063"/>
                      <a:gd name="connsiteY67" fmla="*/ 336550 h 336550"/>
                      <a:gd name="connsiteX68" fmla="*/ 0 w 246063"/>
                      <a:gd name="connsiteY68" fmla="*/ 316831 h 336550"/>
                      <a:gd name="connsiteX69" fmla="*/ 0 w 246063"/>
                      <a:gd name="connsiteY69" fmla="*/ 19719 h 336550"/>
                      <a:gd name="connsiteX70" fmla="*/ 18521 w 246063"/>
                      <a:gd name="connsiteY70"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246063" h="336550">
                        <a:moveTo>
                          <a:pt x="103981" y="280987"/>
                        </a:moveTo>
                        <a:cubicBezTo>
                          <a:pt x="93021" y="280987"/>
                          <a:pt x="84137" y="290227"/>
                          <a:pt x="84137" y="301625"/>
                        </a:cubicBezTo>
                        <a:cubicBezTo>
                          <a:pt x="84137" y="313023"/>
                          <a:pt x="93021" y="322263"/>
                          <a:pt x="103981" y="322263"/>
                        </a:cubicBezTo>
                        <a:cubicBezTo>
                          <a:pt x="114941" y="322263"/>
                          <a:pt x="123825" y="313023"/>
                          <a:pt x="123825" y="301625"/>
                        </a:cubicBezTo>
                        <a:cubicBezTo>
                          <a:pt x="123825" y="290227"/>
                          <a:pt x="114941" y="280987"/>
                          <a:pt x="103981" y="280987"/>
                        </a:cubicBezTo>
                        <a:close/>
                        <a:moveTo>
                          <a:pt x="168411" y="107950"/>
                        </a:moveTo>
                        <a:cubicBezTo>
                          <a:pt x="165781" y="107950"/>
                          <a:pt x="163150" y="110557"/>
                          <a:pt x="163150" y="113163"/>
                        </a:cubicBezTo>
                        <a:cubicBezTo>
                          <a:pt x="163150" y="113163"/>
                          <a:pt x="163150" y="113163"/>
                          <a:pt x="163150" y="118376"/>
                        </a:cubicBezTo>
                        <a:cubicBezTo>
                          <a:pt x="153942" y="120982"/>
                          <a:pt x="147365" y="127498"/>
                          <a:pt x="147365" y="136620"/>
                        </a:cubicBezTo>
                        <a:cubicBezTo>
                          <a:pt x="147365" y="148349"/>
                          <a:pt x="157888" y="153562"/>
                          <a:pt x="167096" y="157471"/>
                        </a:cubicBezTo>
                        <a:cubicBezTo>
                          <a:pt x="174988" y="160077"/>
                          <a:pt x="176304" y="162684"/>
                          <a:pt x="176304" y="165290"/>
                        </a:cubicBezTo>
                        <a:cubicBezTo>
                          <a:pt x="176304" y="169200"/>
                          <a:pt x="172357" y="171806"/>
                          <a:pt x="167096" y="171806"/>
                        </a:cubicBezTo>
                        <a:cubicBezTo>
                          <a:pt x="163150" y="171806"/>
                          <a:pt x="156573" y="167896"/>
                          <a:pt x="155258" y="167896"/>
                        </a:cubicBezTo>
                        <a:cubicBezTo>
                          <a:pt x="155258" y="167896"/>
                          <a:pt x="153942" y="167896"/>
                          <a:pt x="153942" y="167896"/>
                        </a:cubicBezTo>
                        <a:cubicBezTo>
                          <a:pt x="151312" y="167896"/>
                          <a:pt x="149996" y="169200"/>
                          <a:pt x="148681" y="170503"/>
                        </a:cubicBezTo>
                        <a:cubicBezTo>
                          <a:pt x="148681" y="170503"/>
                          <a:pt x="148681" y="170503"/>
                          <a:pt x="147365" y="175716"/>
                        </a:cubicBezTo>
                        <a:cubicBezTo>
                          <a:pt x="146050" y="177019"/>
                          <a:pt x="147365" y="179625"/>
                          <a:pt x="149996" y="180928"/>
                        </a:cubicBezTo>
                        <a:cubicBezTo>
                          <a:pt x="153942" y="182231"/>
                          <a:pt x="159204" y="183535"/>
                          <a:pt x="161834" y="184838"/>
                        </a:cubicBezTo>
                        <a:cubicBezTo>
                          <a:pt x="161834" y="184838"/>
                          <a:pt x="161834" y="184838"/>
                          <a:pt x="161834" y="190051"/>
                        </a:cubicBezTo>
                        <a:cubicBezTo>
                          <a:pt x="161834" y="192657"/>
                          <a:pt x="164465" y="195263"/>
                          <a:pt x="167096" y="195263"/>
                        </a:cubicBezTo>
                        <a:cubicBezTo>
                          <a:pt x="167096" y="195263"/>
                          <a:pt x="167096" y="195263"/>
                          <a:pt x="171042" y="195263"/>
                        </a:cubicBezTo>
                        <a:cubicBezTo>
                          <a:pt x="173673" y="195263"/>
                          <a:pt x="176304" y="192657"/>
                          <a:pt x="176304" y="190051"/>
                        </a:cubicBezTo>
                        <a:cubicBezTo>
                          <a:pt x="176304" y="190051"/>
                          <a:pt x="176304" y="190051"/>
                          <a:pt x="176304" y="183535"/>
                        </a:cubicBezTo>
                        <a:cubicBezTo>
                          <a:pt x="185511" y="180928"/>
                          <a:pt x="192088" y="174412"/>
                          <a:pt x="192088" y="165290"/>
                        </a:cubicBezTo>
                        <a:cubicBezTo>
                          <a:pt x="192088" y="154865"/>
                          <a:pt x="186827" y="148349"/>
                          <a:pt x="173673" y="143136"/>
                        </a:cubicBezTo>
                        <a:cubicBezTo>
                          <a:pt x="164465" y="140530"/>
                          <a:pt x="163150" y="137923"/>
                          <a:pt x="163150" y="135317"/>
                        </a:cubicBezTo>
                        <a:cubicBezTo>
                          <a:pt x="163150" y="132711"/>
                          <a:pt x="165781" y="131407"/>
                          <a:pt x="171042" y="131407"/>
                        </a:cubicBezTo>
                        <a:cubicBezTo>
                          <a:pt x="176304" y="131407"/>
                          <a:pt x="180250" y="132711"/>
                          <a:pt x="180250" y="132711"/>
                        </a:cubicBezTo>
                        <a:cubicBezTo>
                          <a:pt x="181565" y="132711"/>
                          <a:pt x="181565" y="134014"/>
                          <a:pt x="182880" y="134014"/>
                        </a:cubicBezTo>
                        <a:cubicBezTo>
                          <a:pt x="185511" y="134014"/>
                          <a:pt x="186827" y="132711"/>
                          <a:pt x="188142" y="130104"/>
                        </a:cubicBezTo>
                        <a:cubicBezTo>
                          <a:pt x="188142" y="130104"/>
                          <a:pt x="188142" y="130104"/>
                          <a:pt x="189457" y="126195"/>
                        </a:cubicBezTo>
                        <a:cubicBezTo>
                          <a:pt x="190773" y="123588"/>
                          <a:pt x="188142" y="120982"/>
                          <a:pt x="186827" y="120982"/>
                        </a:cubicBezTo>
                        <a:cubicBezTo>
                          <a:pt x="184196" y="119679"/>
                          <a:pt x="178934" y="118376"/>
                          <a:pt x="176304" y="118376"/>
                        </a:cubicBezTo>
                        <a:cubicBezTo>
                          <a:pt x="176304" y="118376"/>
                          <a:pt x="176304" y="118376"/>
                          <a:pt x="176304" y="113163"/>
                        </a:cubicBezTo>
                        <a:cubicBezTo>
                          <a:pt x="176304" y="110557"/>
                          <a:pt x="173673" y="107950"/>
                          <a:pt x="171042" y="107950"/>
                        </a:cubicBezTo>
                        <a:cubicBezTo>
                          <a:pt x="171042" y="107950"/>
                          <a:pt x="171042" y="107950"/>
                          <a:pt x="168411" y="107950"/>
                        </a:cubicBezTo>
                        <a:close/>
                        <a:moveTo>
                          <a:pt x="37772" y="42862"/>
                        </a:moveTo>
                        <a:cubicBezTo>
                          <a:pt x="32516" y="42862"/>
                          <a:pt x="28575" y="46817"/>
                          <a:pt x="28575" y="52090"/>
                        </a:cubicBezTo>
                        <a:cubicBezTo>
                          <a:pt x="28575" y="52090"/>
                          <a:pt x="28575" y="52090"/>
                          <a:pt x="28575" y="259059"/>
                        </a:cubicBezTo>
                        <a:cubicBezTo>
                          <a:pt x="28575" y="264332"/>
                          <a:pt x="32516" y="268287"/>
                          <a:pt x="37772" y="268287"/>
                        </a:cubicBezTo>
                        <a:cubicBezTo>
                          <a:pt x="37772" y="268287"/>
                          <a:pt x="37772" y="268287"/>
                          <a:pt x="171778" y="268287"/>
                        </a:cubicBezTo>
                        <a:cubicBezTo>
                          <a:pt x="177034" y="268287"/>
                          <a:pt x="180975" y="264332"/>
                          <a:pt x="180975" y="259059"/>
                        </a:cubicBezTo>
                        <a:lnTo>
                          <a:pt x="180975" y="216875"/>
                        </a:lnTo>
                        <a:cubicBezTo>
                          <a:pt x="180975" y="216875"/>
                          <a:pt x="180975" y="216875"/>
                          <a:pt x="156013" y="236649"/>
                        </a:cubicBezTo>
                        <a:cubicBezTo>
                          <a:pt x="153385" y="237967"/>
                          <a:pt x="150758" y="239285"/>
                          <a:pt x="149444" y="239285"/>
                        </a:cubicBezTo>
                        <a:cubicBezTo>
                          <a:pt x="145503" y="239285"/>
                          <a:pt x="140247" y="236649"/>
                          <a:pt x="140247" y="228739"/>
                        </a:cubicBezTo>
                        <a:cubicBezTo>
                          <a:pt x="140247" y="228739"/>
                          <a:pt x="140247" y="228739"/>
                          <a:pt x="140247" y="214238"/>
                        </a:cubicBezTo>
                        <a:cubicBezTo>
                          <a:pt x="140247" y="211601"/>
                          <a:pt x="138934" y="208965"/>
                          <a:pt x="136306" y="208965"/>
                        </a:cubicBezTo>
                        <a:cubicBezTo>
                          <a:pt x="136306" y="208965"/>
                          <a:pt x="136306" y="208965"/>
                          <a:pt x="106089" y="208965"/>
                        </a:cubicBezTo>
                        <a:cubicBezTo>
                          <a:pt x="98206" y="208965"/>
                          <a:pt x="91637" y="202373"/>
                          <a:pt x="91637" y="194464"/>
                        </a:cubicBezTo>
                        <a:cubicBezTo>
                          <a:pt x="91637" y="194464"/>
                          <a:pt x="91637" y="194464"/>
                          <a:pt x="91637" y="108776"/>
                        </a:cubicBezTo>
                        <a:cubicBezTo>
                          <a:pt x="91637" y="100866"/>
                          <a:pt x="98206" y="94274"/>
                          <a:pt x="106089" y="94274"/>
                        </a:cubicBezTo>
                        <a:cubicBezTo>
                          <a:pt x="106089" y="94274"/>
                          <a:pt x="106089" y="94274"/>
                          <a:pt x="180975" y="94274"/>
                        </a:cubicBezTo>
                        <a:cubicBezTo>
                          <a:pt x="180975" y="94274"/>
                          <a:pt x="180975" y="94274"/>
                          <a:pt x="180975" y="52090"/>
                        </a:cubicBezTo>
                        <a:cubicBezTo>
                          <a:pt x="180975" y="46817"/>
                          <a:pt x="177034" y="42862"/>
                          <a:pt x="171778" y="42862"/>
                        </a:cubicBezTo>
                        <a:cubicBezTo>
                          <a:pt x="171778" y="42862"/>
                          <a:pt x="171778" y="42862"/>
                          <a:pt x="37772" y="42862"/>
                        </a:cubicBezTo>
                        <a:close/>
                        <a:moveTo>
                          <a:pt x="18521" y="0"/>
                        </a:moveTo>
                        <a:cubicBezTo>
                          <a:pt x="18521" y="0"/>
                          <a:pt x="18521" y="0"/>
                          <a:pt x="189178" y="0"/>
                        </a:cubicBezTo>
                        <a:cubicBezTo>
                          <a:pt x="199761" y="0"/>
                          <a:pt x="209021" y="9202"/>
                          <a:pt x="209021" y="19719"/>
                        </a:cubicBezTo>
                        <a:cubicBezTo>
                          <a:pt x="209021" y="19719"/>
                          <a:pt x="209021" y="19719"/>
                          <a:pt x="209021" y="94654"/>
                        </a:cubicBezTo>
                        <a:cubicBezTo>
                          <a:pt x="209021" y="94654"/>
                          <a:pt x="209021" y="94654"/>
                          <a:pt x="232834" y="94654"/>
                        </a:cubicBezTo>
                        <a:cubicBezTo>
                          <a:pt x="240771" y="94654"/>
                          <a:pt x="246063" y="101228"/>
                          <a:pt x="246063" y="109116"/>
                        </a:cubicBezTo>
                        <a:cubicBezTo>
                          <a:pt x="246063" y="109116"/>
                          <a:pt x="246063" y="109116"/>
                          <a:pt x="246063" y="194568"/>
                        </a:cubicBezTo>
                        <a:cubicBezTo>
                          <a:pt x="246063" y="202456"/>
                          <a:pt x="240771" y="209029"/>
                          <a:pt x="232834" y="209029"/>
                        </a:cubicBezTo>
                        <a:cubicBezTo>
                          <a:pt x="232834" y="209029"/>
                          <a:pt x="232834" y="209029"/>
                          <a:pt x="209021" y="209029"/>
                        </a:cubicBezTo>
                        <a:cubicBezTo>
                          <a:pt x="209021" y="209029"/>
                          <a:pt x="209021" y="209029"/>
                          <a:pt x="209021" y="316831"/>
                        </a:cubicBezTo>
                        <a:cubicBezTo>
                          <a:pt x="209021" y="327348"/>
                          <a:pt x="199761" y="336550"/>
                          <a:pt x="189178" y="336550"/>
                        </a:cubicBezTo>
                        <a:cubicBezTo>
                          <a:pt x="189178" y="336550"/>
                          <a:pt x="189178" y="336550"/>
                          <a:pt x="18521" y="336550"/>
                        </a:cubicBezTo>
                        <a:cubicBezTo>
                          <a:pt x="7937" y="336550"/>
                          <a:pt x="0" y="327348"/>
                          <a:pt x="0" y="316831"/>
                        </a:cubicBezTo>
                        <a:cubicBezTo>
                          <a:pt x="0" y="316831"/>
                          <a:pt x="0" y="316831"/>
                          <a:pt x="0" y="19719"/>
                        </a:cubicBezTo>
                        <a:cubicBezTo>
                          <a:pt x="0" y="9202"/>
                          <a:pt x="7937" y="0"/>
                          <a:pt x="18521" y="0"/>
                        </a:cubicBezTo>
                        <a:close/>
                      </a:path>
                    </a:pathLst>
                  </a:custGeom>
                  <a:solidFill>
                    <a:schemeClr val="bg1"/>
                  </a:solidFill>
                  <a:ln>
                    <a:noFill/>
                  </a:ln>
                </p:spPr>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grpSp>
        </p:grpSp>
        <p:grpSp>
          <p:nvGrpSpPr>
            <p:cNvPr id="12" name="千图PPT彼岸天：ID 8661124库_组合 6">
              <a:extLst>
                <a:ext uri="{FF2B5EF4-FFF2-40B4-BE49-F238E27FC236}">
                  <a16:creationId xmlns:a16="http://schemas.microsoft.com/office/drawing/2014/main" id="{8AB15510-F9C1-4479-86BC-19E44D9FB859}"/>
                </a:ext>
              </a:extLst>
            </p:cNvPr>
            <p:cNvGrpSpPr/>
            <p:nvPr>
              <p:custDataLst>
                <p:tags r:id="rId1"/>
              </p:custDataLst>
            </p:nvPr>
          </p:nvGrpSpPr>
          <p:grpSpPr>
            <a:xfrm>
              <a:off x="7275737" y="1339914"/>
              <a:ext cx="2250835" cy="3575845"/>
              <a:chOff x="9333232" y="1339913"/>
              <a:chExt cx="2250834" cy="3575844"/>
            </a:xfrm>
          </p:grpSpPr>
          <p:sp>
            <p:nvSpPr>
              <p:cNvPr id="25" name="矩形 24">
                <a:extLst>
                  <a:ext uri="{FF2B5EF4-FFF2-40B4-BE49-F238E27FC236}">
                    <a16:creationId xmlns:a16="http://schemas.microsoft.com/office/drawing/2014/main" id="{8EBB2130-E6EB-4409-BF08-D43DA7572D4B}"/>
                  </a:ext>
                </a:extLst>
              </p:cNvPr>
              <p:cNvSpPr/>
              <p:nvPr/>
            </p:nvSpPr>
            <p:spPr>
              <a:xfrm>
                <a:off x="9333232" y="4590347"/>
                <a:ext cx="2250834" cy="325410"/>
              </a:xfrm>
              <a:prstGeom prst="rect">
                <a:avLst/>
              </a:prstGeom>
            </p:spPr>
            <p:txBody>
              <a:bodyPr wrap="none" lIns="0" tIns="0" rIns="0" bIns="0" anchor="ctr" anchorCtr="1">
                <a:normAutofit fontScale="92500" lnSpcReduction="10000"/>
              </a:bodyPr>
              <a:lstStyle/>
              <a:p>
                <a:pPr algn="ctr" defTabSz="914356">
                  <a:spcBef>
                    <a:spcPct val="0"/>
                  </a:spcBef>
                  <a:defRPr/>
                </a:pPr>
                <a:r>
                  <a:rPr lang="zh-CN" altLang="en-US" sz="2000" b="1" dirty="0">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rPr>
                  <a:t>视频文本</a:t>
                </a:r>
              </a:p>
            </p:txBody>
          </p:sp>
          <p:grpSp>
            <p:nvGrpSpPr>
              <p:cNvPr id="26" name="组合 25">
                <a:extLst>
                  <a:ext uri="{FF2B5EF4-FFF2-40B4-BE49-F238E27FC236}">
                    <a16:creationId xmlns:a16="http://schemas.microsoft.com/office/drawing/2014/main" id="{0CEF4551-2463-4D80-B623-12011301D06A}"/>
                  </a:ext>
                </a:extLst>
              </p:cNvPr>
              <p:cNvGrpSpPr/>
              <p:nvPr/>
            </p:nvGrpSpPr>
            <p:grpSpPr>
              <a:xfrm>
                <a:off x="9917629" y="1339913"/>
                <a:ext cx="1082040" cy="2826488"/>
                <a:chOff x="8948650" y="1339913"/>
                <a:chExt cx="1082040" cy="2826488"/>
              </a:xfrm>
            </p:grpSpPr>
            <p:sp>
              <p:nvSpPr>
                <p:cNvPr id="27" name="梯形 26">
                  <a:extLst>
                    <a:ext uri="{FF2B5EF4-FFF2-40B4-BE49-F238E27FC236}">
                      <a16:creationId xmlns:a16="http://schemas.microsoft.com/office/drawing/2014/main" id="{DE553924-7D19-4C9B-95B9-DEFDB16340E1}"/>
                    </a:ext>
                  </a:extLst>
                </p:cNvPr>
                <p:cNvSpPr/>
                <p:nvPr/>
              </p:nvSpPr>
              <p:spPr>
                <a:xfrm flipV="1">
                  <a:off x="9165009" y="2611286"/>
                  <a:ext cx="649323" cy="946150"/>
                </a:xfrm>
                <a:prstGeom prst="trapezoid">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28" name="椭圆 27">
                  <a:extLst>
                    <a:ext uri="{FF2B5EF4-FFF2-40B4-BE49-F238E27FC236}">
                      <a16:creationId xmlns:a16="http://schemas.microsoft.com/office/drawing/2014/main" id="{3E4C4006-D00F-42CE-8E2C-73AB87D94656}"/>
                    </a:ext>
                  </a:extLst>
                </p:cNvPr>
                <p:cNvSpPr/>
                <p:nvPr/>
              </p:nvSpPr>
              <p:spPr>
                <a:xfrm>
                  <a:off x="8948650" y="3084361"/>
                  <a:ext cx="1082040" cy="1082040"/>
                </a:xfrm>
                <a:prstGeom prst="ellipse">
                  <a:avLst/>
                </a:prstGeom>
                <a:solidFill>
                  <a:schemeClr val="accent5">
                    <a:lumMod val="100000"/>
                  </a:schemeClr>
                </a:solid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29" name="任意多边形 117">
                  <a:extLst>
                    <a:ext uri="{FF2B5EF4-FFF2-40B4-BE49-F238E27FC236}">
                      <a16:creationId xmlns:a16="http://schemas.microsoft.com/office/drawing/2014/main" id="{08C29DC5-6F9A-4F24-A850-C8494E30E7E0}"/>
                    </a:ext>
                  </a:extLst>
                </p:cNvPr>
                <p:cNvSpPr/>
                <p:nvPr/>
              </p:nvSpPr>
              <p:spPr>
                <a:xfrm>
                  <a:off x="9032471" y="1339913"/>
                  <a:ext cx="914400" cy="1550773"/>
                </a:xfrm>
                <a:custGeom>
                  <a:avLst/>
                  <a:gdLst>
                    <a:gd name="connsiteX0" fmla="*/ 0 w 914400"/>
                    <a:gd name="connsiteY0" fmla="*/ 0 h 1550773"/>
                    <a:gd name="connsiteX1" fmla="*/ 914400 w 914400"/>
                    <a:gd name="connsiteY1" fmla="*/ 0 h 1550773"/>
                    <a:gd name="connsiteX2" fmla="*/ 914400 w 914400"/>
                    <a:gd name="connsiteY2" fmla="*/ 1093573 h 1550773"/>
                    <a:gd name="connsiteX3" fmla="*/ 457200 w 914400"/>
                    <a:gd name="connsiteY3" fmla="*/ 1550773 h 1550773"/>
                    <a:gd name="connsiteX4" fmla="*/ 0 w 914400"/>
                    <a:gd name="connsiteY4" fmla="*/ 1093573 h 1550773"/>
                    <a:gd name="connsiteX5" fmla="*/ 0 w 914400"/>
                    <a:gd name="connsiteY5" fmla="*/ 0 h 155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 h="1550773">
                      <a:moveTo>
                        <a:pt x="0" y="0"/>
                      </a:moveTo>
                      <a:lnTo>
                        <a:pt x="914400" y="0"/>
                      </a:lnTo>
                      <a:lnTo>
                        <a:pt x="914400" y="1093573"/>
                      </a:lnTo>
                      <a:cubicBezTo>
                        <a:pt x="914400" y="1346078"/>
                        <a:pt x="709705" y="1550773"/>
                        <a:pt x="457200" y="1550773"/>
                      </a:cubicBezTo>
                      <a:cubicBezTo>
                        <a:pt x="204695" y="1550773"/>
                        <a:pt x="0" y="1346078"/>
                        <a:pt x="0" y="1093573"/>
                      </a:cubicBezTo>
                      <a:lnTo>
                        <a:pt x="0" y="0"/>
                      </a:lnTo>
                      <a:close/>
                    </a:path>
                  </a:pathLst>
                </a:custGeom>
                <a:solidFill>
                  <a:schemeClr val="accent5">
                    <a:lumMod val="10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30" name="任意多边形 118">
                  <a:extLst>
                    <a:ext uri="{FF2B5EF4-FFF2-40B4-BE49-F238E27FC236}">
                      <a16:creationId xmlns:a16="http://schemas.microsoft.com/office/drawing/2014/main" id="{7495E3D0-AC6C-45B8-996D-4BDAB0ADF118}"/>
                    </a:ext>
                  </a:extLst>
                </p:cNvPr>
                <p:cNvSpPr/>
                <p:nvPr/>
              </p:nvSpPr>
              <p:spPr>
                <a:xfrm>
                  <a:off x="9208684" y="1339913"/>
                  <a:ext cx="561976" cy="1550774"/>
                </a:xfrm>
                <a:custGeom>
                  <a:avLst/>
                  <a:gdLst>
                    <a:gd name="connsiteX0" fmla="*/ 0 w 561976"/>
                    <a:gd name="connsiteY0" fmla="*/ 0 h 1550774"/>
                    <a:gd name="connsiteX1" fmla="*/ 561976 w 561976"/>
                    <a:gd name="connsiteY1" fmla="*/ 0 h 1550774"/>
                    <a:gd name="connsiteX2" fmla="*/ 561975 w 561976"/>
                    <a:gd name="connsiteY2" fmla="*/ 1269786 h 1550774"/>
                    <a:gd name="connsiteX3" fmla="*/ 280987 w 561976"/>
                    <a:gd name="connsiteY3" fmla="*/ 1550774 h 1550774"/>
                    <a:gd name="connsiteX4" fmla="*/ 280988 w 561976"/>
                    <a:gd name="connsiteY4" fmla="*/ 1550773 h 1550774"/>
                    <a:gd name="connsiteX5" fmla="*/ 0 w 561976"/>
                    <a:gd name="connsiteY5" fmla="*/ 1269785 h 1550774"/>
                    <a:gd name="connsiteX6" fmla="*/ 0 w 561976"/>
                    <a:gd name="connsiteY6" fmla="*/ 0 h 155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1976" h="1550774">
                      <a:moveTo>
                        <a:pt x="0" y="0"/>
                      </a:moveTo>
                      <a:lnTo>
                        <a:pt x="561976" y="0"/>
                      </a:lnTo>
                      <a:lnTo>
                        <a:pt x="561975" y="1269786"/>
                      </a:lnTo>
                      <a:cubicBezTo>
                        <a:pt x="561975" y="1424971"/>
                        <a:pt x="436172" y="1550774"/>
                        <a:pt x="280987" y="1550774"/>
                      </a:cubicBezTo>
                      <a:lnTo>
                        <a:pt x="280988" y="1550773"/>
                      </a:lnTo>
                      <a:cubicBezTo>
                        <a:pt x="125803" y="1550773"/>
                        <a:pt x="0" y="1424970"/>
                        <a:pt x="0" y="1269785"/>
                      </a:cubicBezTo>
                      <a:lnTo>
                        <a:pt x="0" y="0"/>
                      </a:lnTo>
                      <a:close/>
                    </a:path>
                  </a:pathLst>
                </a:cu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31" name="任意多边形 119">
                  <a:extLst>
                    <a:ext uri="{FF2B5EF4-FFF2-40B4-BE49-F238E27FC236}">
                      <a16:creationId xmlns:a16="http://schemas.microsoft.com/office/drawing/2014/main" id="{61A30A16-828A-401D-9457-13782BB171F7}"/>
                    </a:ext>
                  </a:extLst>
                </p:cNvPr>
                <p:cNvSpPr>
                  <a:spLocks/>
                </p:cNvSpPr>
                <p:nvPr/>
              </p:nvSpPr>
              <p:spPr bwMode="auto">
                <a:xfrm>
                  <a:off x="9299753" y="3288577"/>
                  <a:ext cx="426933" cy="673606"/>
                </a:xfrm>
                <a:custGeom>
                  <a:avLst/>
                  <a:gdLst>
                    <a:gd name="connsiteX0" fmla="*/ 138896 w 214313"/>
                    <a:gd name="connsiteY0" fmla="*/ 160230 h 338138"/>
                    <a:gd name="connsiteX1" fmla="*/ 138866 w 214313"/>
                    <a:gd name="connsiteY1" fmla="*/ 160253 h 338138"/>
                    <a:gd name="connsiteX2" fmla="*/ 138844 w 214313"/>
                    <a:gd name="connsiteY2" fmla="*/ 160257 h 338138"/>
                    <a:gd name="connsiteX3" fmla="*/ 177899 w 214313"/>
                    <a:gd name="connsiteY3" fmla="*/ 128304 h 338138"/>
                    <a:gd name="connsiteX4" fmla="*/ 153075 w 214313"/>
                    <a:gd name="connsiteY4" fmla="*/ 140040 h 338138"/>
                    <a:gd name="connsiteX5" fmla="*/ 149155 w 214313"/>
                    <a:gd name="connsiteY5" fmla="*/ 143953 h 338138"/>
                    <a:gd name="connsiteX6" fmla="*/ 129557 w 214313"/>
                    <a:gd name="connsiteY6" fmla="*/ 151777 h 338138"/>
                    <a:gd name="connsiteX7" fmla="*/ 126944 w 214313"/>
                    <a:gd name="connsiteY7" fmla="*/ 151777 h 338138"/>
                    <a:gd name="connsiteX8" fmla="*/ 123024 w 214313"/>
                    <a:gd name="connsiteY8" fmla="*/ 150473 h 338138"/>
                    <a:gd name="connsiteX9" fmla="*/ 109959 w 214313"/>
                    <a:gd name="connsiteY9" fmla="*/ 138736 h 338138"/>
                    <a:gd name="connsiteX10" fmla="*/ 89055 w 214313"/>
                    <a:gd name="connsiteY10" fmla="*/ 129608 h 338138"/>
                    <a:gd name="connsiteX11" fmla="*/ 65537 w 214313"/>
                    <a:gd name="connsiteY11" fmla="*/ 140040 h 338138"/>
                    <a:gd name="connsiteX12" fmla="*/ 42019 w 214313"/>
                    <a:gd name="connsiteY12" fmla="*/ 150473 h 338138"/>
                    <a:gd name="connsiteX13" fmla="*/ 40713 w 214313"/>
                    <a:gd name="connsiteY13" fmla="*/ 150473 h 338138"/>
                    <a:gd name="connsiteX14" fmla="*/ 38100 w 214313"/>
                    <a:gd name="connsiteY14" fmla="*/ 150473 h 338138"/>
                    <a:gd name="connsiteX15" fmla="*/ 45939 w 214313"/>
                    <a:gd name="connsiteY15" fmla="*/ 160905 h 338138"/>
                    <a:gd name="connsiteX16" fmla="*/ 64230 w 214313"/>
                    <a:gd name="connsiteY16" fmla="*/ 150473 h 338138"/>
                    <a:gd name="connsiteX17" fmla="*/ 89055 w 214313"/>
                    <a:gd name="connsiteY17" fmla="*/ 140040 h 338138"/>
                    <a:gd name="connsiteX18" fmla="*/ 112572 w 214313"/>
                    <a:gd name="connsiteY18" fmla="*/ 150473 h 338138"/>
                    <a:gd name="connsiteX19" fmla="*/ 112572 w 214313"/>
                    <a:gd name="connsiteY19" fmla="*/ 151777 h 338138"/>
                    <a:gd name="connsiteX20" fmla="*/ 126944 w 214313"/>
                    <a:gd name="connsiteY20" fmla="*/ 162209 h 338138"/>
                    <a:gd name="connsiteX21" fmla="*/ 138844 w 214313"/>
                    <a:gd name="connsiteY21" fmla="*/ 160257 h 338138"/>
                    <a:gd name="connsiteX22" fmla="*/ 129483 w 214313"/>
                    <a:gd name="connsiteY22" fmla="*/ 164972 h 338138"/>
                    <a:gd name="connsiteX23" fmla="*/ 126843 w 214313"/>
                    <a:gd name="connsiteY23" fmla="*/ 164972 h 338138"/>
                    <a:gd name="connsiteX24" fmla="*/ 109679 w 214313"/>
                    <a:gd name="connsiteY24" fmla="*/ 153001 h 338138"/>
                    <a:gd name="connsiteX25" fmla="*/ 88554 w 214313"/>
                    <a:gd name="connsiteY25" fmla="*/ 142360 h 338138"/>
                    <a:gd name="connsiteX26" fmla="*/ 64789 w 214313"/>
                    <a:gd name="connsiteY26" fmla="*/ 153001 h 338138"/>
                    <a:gd name="connsiteX27" fmla="*/ 47625 w 214313"/>
                    <a:gd name="connsiteY27" fmla="*/ 163642 h 338138"/>
                    <a:gd name="connsiteX28" fmla="*/ 107038 w 214313"/>
                    <a:gd name="connsiteY28" fmla="*/ 188913 h 338138"/>
                    <a:gd name="connsiteX29" fmla="*/ 180975 w 214313"/>
                    <a:gd name="connsiteY29" fmla="*/ 141030 h 338138"/>
                    <a:gd name="connsiteX30" fmla="*/ 178335 w 214313"/>
                    <a:gd name="connsiteY30" fmla="*/ 141030 h 338138"/>
                    <a:gd name="connsiteX31" fmla="*/ 153249 w 214313"/>
                    <a:gd name="connsiteY31" fmla="*/ 153001 h 338138"/>
                    <a:gd name="connsiteX32" fmla="*/ 138896 w 214313"/>
                    <a:gd name="connsiteY32" fmla="*/ 160230 h 338138"/>
                    <a:gd name="connsiteX33" fmla="*/ 151768 w 214313"/>
                    <a:gd name="connsiteY33" fmla="*/ 150473 h 338138"/>
                    <a:gd name="connsiteX34" fmla="*/ 177899 w 214313"/>
                    <a:gd name="connsiteY34" fmla="*/ 138736 h 338138"/>
                    <a:gd name="connsiteX35" fmla="*/ 181819 w 214313"/>
                    <a:gd name="connsiteY35" fmla="*/ 140040 h 338138"/>
                    <a:gd name="connsiteX36" fmla="*/ 185738 w 214313"/>
                    <a:gd name="connsiteY36" fmla="*/ 130912 h 338138"/>
                    <a:gd name="connsiteX37" fmla="*/ 177899 w 214313"/>
                    <a:gd name="connsiteY37" fmla="*/ 128304 h 338138"/>
                    <a:gd name="connsiteX38" fmla="*/ 153570 w 214313"/>
                    <a:gd name="connsiteY38" fmla="*/ 96536 h 338138"/>
                    <a:gd name="connsiteX39" fmla="*/ 162867 w 214313"/>
                    <a:gd name="connsiteY39" fmla="*/ 104481 h 338138"/>
                    <a:gd name="connsiteX40" fmla="*/ 157457 w 214313"/>
                    <a:gd name="connsiteY40" fmla="*/ 126118 h 338138"/>
                    <a:gd name="connsiteX41" fmla="*/ 135820 w 214313"/>
                    <a:gd name="connsiteY41" fmla="*/ 120709 h 338138"/>
                    <a:gd name="connsiteX42" fmla="*/ 141229 w 214313"/>
                    <a:gd name="connsiteY42" fmla="*/ 97719 h 338138"/>
                    <a:gd name="connsiteX43" fmla="*/ 153570 w 214313"/>
                    <a:gd name="connsiteY43" fmla="*/ 96536 h 338138"/>
                    <a:gd name="connsiteX44" fmla="*/ 107156 w 214313"/>
                    <a:gd name="connsiteY44" fmla="*/ 23812 h 338138"/>
                    <a:gd name="connsiteX45" fmla="*/ 25400 w 214313"/>
                    <a:gd name="connsiteY45" fmla="*/ 106801 h 338138"/>
                    <a:gd name="connsiteX46" fmla="*/ 35949 w 214313"/>
                    <a:gd name="connsiteY46" fmla="*/ 146320 h 338138"/>
                    <a:gd name="connsiteX47" fmla="*/ 41224 w 214313"/>
                    <a:gd name="connsiteY47" fmla="*/ 147637 h 338138"/>
                    <a:gd name="connsiteX48" fmla="*/ 43861 w 214313"/>
                    <a:gd name="connsiteY48" fmla="*/ 147637 h 338138"/>
                    <a:gd name="connsiteX49" fmla="*/ 66278 w 214313"/>
                    <a:gd name="connsiteY49" fmla="*/ 135782 h 338138"/>
                    <a:gd name="connsiteX50" fmla="*/ 80783 w 214313"/>
                    <a:gd name="connsiteY50" fmla="*/ 126561 h 338138"/>
                    <a:gd name="connsiteX51" fmla="*/ 104519 w 214313"/>
                    <a:gd name="connsiteY51" fmla="*/ 113388 h 338138"/>
                    <a:gd name="connsiteX52" fmla="*/ 108475 w 214313"/>
                    <a:gd name="connsiteY52" fmla="*/ 109436 h 338138"/>
                    <a:gd name="connsiteX53" fmla="*/ 92651 w 214313"/>
                    <a:gd name="connsiteY53" fmla="*/ 83090 h 338138"/>
                    <a:gd name="connsiteX54" fmla="*/ 95288 w 214313"/>
                    <a:gd name="connsiteY54" fmla="*/ 72552 h 338138"/>
                    <a:gd name="connsiteX55" fmla="*/ 105838 w 214313"/>
                    <a:gd name="connsiteY55" fmla="*/ 75186 h 338138"/>
                    <a:gd name="connsiteX56" fmla="*/ 119024 w 214313"/>
                    <a:gd name="connsiteY56" fmla="*/ 100215 h 338138"/>
                    <a:gd name="connsiteX57" fmla="*/ 122980 w 214313"/>
                    <a:gd name="connsiteY57" fmla="*/ 106801 h 338138"/>
                    <a:gd name="connsiteX58" fmla="*/ 142760 w 214313"/>
                    <a:gd name="connsiteY58" fmla="*/ 142368 h 338138"/>
                    <a:gd name="connsiteX59" fmla="*/ 145398 w 214313"/>
                    <a:gd name="connsiteY59" fmla="*/ 142368 h 338138"/>
                    <a:gd name="connsiteX60" fmla="*/ 151991 w 214313"/>
                    <a:gd name="connsiteY60" fmla="*/ 137099 h 338138"/>
                    <a:gd name="connsiteX61" fmla="*/ 178364 w 214313"/>
                    <a:gd name="connsiteY61" fmla="*/ 125243 h 338138"/>
                    <a:gd name="connsiteX62" fmla="*/ 186276 w 214313"/>
                    <a:gd name="connsiteY62" fmla="*/ 127878 h 338138"/>
                    <a:gd name="connsiteX63" fmla="*/ 188913 w 214313"/>
                    <a:gd name="connsiteY63" fmla="*/ 106801 h 338138"/>
                    <a:gd name="connsiteX64" fmla="*/ 107156 w 214313"/>
                    <a:gd name="connsiteY64" fmla="*/ 23812 h 338138"/>
                    <a:gd name="connsiteX65" fmla="*/ 107156 w 214313"/>
                    <a:gd name="connsiteY65" fmla="*/ 0 h 338138"/>
                    <a:gd name="connsiteX66" fmla="*/ 214313 w 214313"/>
                    <a:gd name="connsiteY66" fmla="*/ 106989 h 338138"/>
                    <a:gd name="connsiteX67" fmla="*/ 107156 w 214313"/>
                    <a:gd name="connsiteY67" fmla="*/ 338138 h 338138"/>
                    <a:gd name="connsiteX68" fmla="*/ 0 w 214313"/>
                    <a:gd name="connsiteY68" fmla="*/ 106989 h 338138"/>
                    <a:gd name="connsiteX69" fmla="*/ 107156 w 214313"/>
                    <a:gd name="connsiteY69"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214313" h="338138">
                      <a:moveTo>
                        <a:pt x="138896" y="160230"/>
                      </a:moveTo>
                      <a:lnTo>
                        <a:pt x="138866" y="160253"/>
                      </a:lnTo>
                      <a:lnTo>
                        <a:pt x="138844" y="160257"/>
                      </a:lnTo>
                      <a:close/>
                      <a:moveTo>
                        <a:pt x="177899" y="128304"/>
                      </a:moveTo>
                      <a:cubicBezTo>
                        <a:pt x="170060" y="127000"/>
                        <a:pt x="162221" y="130912"/>
                        <a:pt x="153075" y="140040"/>
                      </a:cubicBezTo>
                      <a:cubicBezTo>
                        <a:pt x="151768" y="141345"/>
                        <a:pt x="150462" y="142649"/>
                        <a:pt x="149155" y="143953"/>
                      </a:cubicBezTo>
                      <a:cubicBezTo>
                        <a:pt x="142623" y="149169"/>
                        <a:pt x="136090" y="151777"/>
                        <a:pt x="129557" y="151777"/>
                      </a:cubicBezTo>
                      <a:cubicBezTo>
                        <a:pt x="128251" y="151777"/>
                        <a:pt x="128251" y="151777"/>
                        <a:pt x="126944" y="151777"/>
                      </a:cubicBezTo>
                      <a:cubicBezTo>
                        <a:pt x="125637" y="151777"/>
                        <a:pt x="124331" y="151777"/>
                        <a:pt x="123024" y="150473"/>
                      </a:cubicBezTo>
                      <a:cubicBezTo>
                        <a:pt x="116492" y="146561"/>
                        <a:pt x="109959" y="138736"/>
                        <a:pt x="109959" y="138736"/>
                      </a:cubicBezTo>
                      <a:cubicBezTo>
                        <a:pt x="109959" y="138736"/>
                        <a:pt x="100813" y="129608"/>
                        <a:pt x="89055" y="129608"/>
                      </a:cubicBezTo>
                      <a:cubicBezTo>
                        <a:pt x="81215" y="128304"/>
                        <a:pt x="73376" y="132216"/>
                        <a:pt x="65537" y="140040"/>
                      </a:cubicBezTo>
                      <a:cubicBezTo>
                        <a:pt x="57698" y="147865"/>
                        <a:pt x="49859" y="150473"/>
                        <a:pt x="42019" y="150473"/>
                      </a:cubicBezTo>
                      <a:cubicBezTo>
                        <a:pt x="42019" y="150473"/>
                        <a:pt x="42019" y="150473"/>
                        <a:pt x="40713" y="150473"/>
                      </a:cubicBezTo>
                      <a:cubicBezTo>
                        <a:pt x="40713" y="150473"/>
                        <a:pt x="40713" y="150473"/>
                        <a:pt x="38100" y="150473"/>
                      </a:cubicBezTo>
                      <a:cubicBezTo>
                        <a:pt x="40713" y="154385"/>
                        <a:pt x="43326" y="156993"/>
                        <a:pt x="45939" y="160905"/>
                      </a:cubicBezTo>
                      <a:cubicBezTo>
                        <a:pt x="52472" y="159601"/>
                        <a:pt x="59004" y="156993"/>
                        <a:pt x="64230" y="150473"/>
                      </a:cubicBezTo>
                      <a:cubicBezTo>
                        <a:pt x="72070" y="142649"/>
                        <a:pt x="79909" y="140040"/>
                        <a:pt x="89055" y="140040"/>
                      </a:cubicBezTo>
                      <a:cubicBezTo>
                        <a:pt x="102120" y="140040"/>
                        <a:pt x="111266" y="150473"/>
                        <a:pt x="112572" y="150473"/>
                      </a:cubicBezTo>
                      <a:cubicBezTo>
                        <a:pt x="112572" y="150473"/>
                        <a:pt x="112572" y="150473"/>
                        <a:pt x="112572" y="151777"/>
                      </a:cubicBezTo>
                      <a:cubicBezTo>
                        <a:pt x="112572" y="151777"/>
                        <a:pt x="121718" y="162209"/>
                        <a:pt x="126944" y="162209"/>
                      </a:cubicBezTo>
                      <a:lnTo>
                        <a:pt x="138844" y="160257"/>
                      </a:lnTo>
                      <a:lnTo>
                        <a:pt x="129483" y="164972"/>
                      </a:lnTo>
                      <a:cubicBezTo>
                        <a:pt x="128163" y="164972"/>
                        <a:pt x="126843" y="164972"/>
                        <a:pt x="126843" y="164972"/>
                      </a:cubicBezTo>
                      <a:cubicBezTo>
                        <a:pt x="121562" y="164972"/>
                        <a:pt x="110999" y="154331"/>
                        <a:pt x="109679" y="153001"/>
                      </a:cubicBezTo>
                      <a:cubicBezTo>
                        <a:pt x="108359" y="151671"/>
                        <a:pt x="100437" y="142360"/>
                        <a:pt x="88554" y="142360"/>
                      </a:cubicBezTo>
                      <a:cubicBezTo>
                        <a:pt x="80632" y="141030"/>
                        <a:pt x="72711" y="145020"/>
                        <a:pt x="64789" y="153001"/>
                      </a:cubicBezTo>
                      <a:cubicBezTo>
                        <a:pt x="59508" y="158321"/>
                        <a:pt x="54226" y="162312"/>
                        <a:pt x="47625" y="163642"/>
                      </a:cubicBezTo>
                      <a:cubicBezTo>
                        <a:pt x="62148" y="179603"/>
                        <a:pt x="83273" y="188913"/>
                        <a:pt x="107038" y="188913"/>
                      </a:cubicBezTo>
                      <a:cubicBezTo>
                        <a:pt x="140046" y="188913"/>
                        <a:pt x="167772" y="168962"/>
                        <a:pt x="180975" y="141030"/>
                      </a:cubicBezTo>
                      <a:cubicBezTo>
                        <a:pt x="180975" y="141030"/>
                        <a:pt x="179655" y="141030"/>
                        <a:pt x="178335" y="141030"/>
                      </a:cubicBezTo>
                      <a:cubicBezTo>
                        <a:pt x="170413" y="139700"/>
                        <a:pt x="162491" y="143690"/>
                        <a:pt x="153249" y="153001"/>
                      </a:cubicBezTo>
                      <a:lnTo>
                        <a:pt x="138896" y="160230"/>
                      </a:lnTo>
                      <a:lnTo>
                        <a:pt x="151768" y="150473"/>
                      </a:lnTo>
                      <a:cubicBezTo>
                        <a:pt x="160914" y="141345"/>
                        <a:pt x="170060" y="137432"/>
                        <a:pt x="177899" y="138736"/>
                      </a:cubicBezTo>
                      <a:cubicBezTo>
                        <a:pt x="179205" y="138736"/>
                        <a:pt x="180512" y="138736"/>
                        <a:pt x="181819" y="140040"/>
                      </a:cubicBezTo>
                      <a:cubicBezTo>
                        <a:pt x="183125" y="137432"/>
                        <a:pt x="184432" y="133520"/>
                        <a:pt x="185738" y="130912"/>
                      </a:cubicBezTo>
                      <a:cubicBezTo>
                        <a:pt x="183125" y="129608"/>
                        <a:pt x="180512" y="128304"/>
                        <a:pt x="177899" y="128304"/>
                      </a:cubicBezTo>
                      <a:close/>
                      <a:moveTo>
                        <a:pt x="153570" y="96536"/>
                      </a:moveTo>
                      <a:cubicBezTo>
                        <a:pt x="157458" y="97719"/>
                        <a:pt x="160838" y="100424"/>
                        <a:pt x="162867" y="104481"/>
                      </a:cubicBezTo>
                      <a:cubicBezTo>
                        <a:pt x="168276" y="111242"/>
                        <a:pt x="165571" y="122061"/>
                        <a:pt x="157457" y="126118"/>
                      </a:cubicBezTo>
                      <a:cubicBezTo>
                        <a:pt x="149343" y="130175"/>
                        <a:pt x="139877" y="127470"/>
                        <a:pt x="135820" y="120709"/>
                      </a:cubicBezTo>
                      <a:cubicBezTo>
                        <a:pt x="131763" y="112595"/>
                        <a:pt x="134468" y="103128"/>
                        <a:pt x="141229" y="97719"/>
                      </a:cubicBezTo>
                      <a:cubicBezTo>
                        <a:pt x="145286" y="95691"/>
                        <a:pt x="149682" y="95353"/>
                        <a:pt x="153570" y="96536"/>
                      </a:cubicBezTo>
                      <a:close/>
                      <a:moveTo>
                        <a:pt x="107156" y="23812"/>
                      </a:moveTo>
                      <a:cubicBezTo>
                        <a:pt x="62322" y="23812"/>
                        <a:pt x="25400" y="60696"/>
                        <a:pt x="25400" y="106801"/>
                      </a:cubicBezTo>
                      <a:cubicBezTo>
                        <a:pt x="25400" y="121291"/>
                        <a:pt x="29356" y="134464"/>
                        <a:pt x="35949" y="146320"/>
                      </a:cubicBezTo>
                      <a:cubicBezTo>
                        <a:pt x="37268" y="147637"/>
                        <a:pt x="38586" y="147637"/>
                        <a:pt x="41224" y="147637"/>
                      </a:cubicBezTo>
                      <a:cubicBezTo>
                        <a:pt x="42542" y="147637"/>
                        <a:pt x="42542" y="147637"/>
                        <a:pt x="43861" y="147637"/>
                      </a:cubicBezTo>
                      <a:cubicBezTo>
                        <a:pt x="49136" y="146320"/>
                        <a:pt x="66278" y="135782"/>
                        <a:pt x="66278" y="135782"/>
                      </a:cubicBezTo>
                      <a:cubicBezTo>
                        <a:pt x="66278" y="135782"/>
                        <a:pt x="66278" y="135782"/>
                        <a:pt x="80783" y="126561"/>
                      </a:cubicBezTo>
                      <a:cubicBezTo>
                        <a:pt x="80783" y="126561"/>
                        <a:pt x="80783" y="126561"/>
                        <a:pt x="104519" y="113388"/>
                      </a:cubicBezTo>
                      <a:cubicBezTo>
                        <a:pt x="104519" y="113388"/>
                        <a:pt x="104519" y="113388"/>
                        <a:pt x="108475" y="109436"/>
                      </a:cubicBezTo>
                      <a:cubicBezTo>
                        <a:pt x="108475" y="109436"/>
                        <a:pt x="108475" y="109436"/>
                        <a:pt x="92651" y="83090"/>
                      </a:cubicBezTo>
                      <a:cubicBezTo>
                        <a:pt x="91333" y="79138"/>
                        <a:pt x="91333" y="75186"/>
                        <a:pt x="95288" y="72552"/>
                      </a:cubicBezTo>
                      <a:cubicBezTo>
                        <a:pt x="99244" y="71234"/>
                        <a:pt x="103200" y="72552"/>
                        <a:pt x="105838" y="75186"/>
                      </a:cubicBezTo>
                      <a:cubicBezTo>
                        <a:pt x="105838" y="75186"/>
                        <a:pt x="105838" y="75186"/>
                        <a:pt x="119024" y="100215"/>
                      </a:cubicBezTo>
                      <a:cubicBezTo>
                        <a:pt x="119024" y="100215"/>
                        <a:pt x="119024" y="100215"/>
                        <a:pt x="122980" y="106801"/>
                      </a:cubicBezTo>
                      <a:cubicBezTo>
                        <a:pt x="122980" y="106801"/>
                        <a:pt x="122980" y="106801"/>
                        <a:pt x="142760" y="142368"/>
                      </a:cubicBezTo>
                      <a:cubicBezTo>
                        <a:pt x="142760" y="142368"/>
                        <a:pt x="144079" y="143685"/>
                        <a:pt x="145398" y="142368"/>
                      </a:cubicBezTo>
                      <a:cubicBezTo>
                        <a:pt x="148035" y="141051"/>
                        <a:pt x="149354" y="139733"/>
                        <a:pt x="151991" y="137099"/>
                      </a:cubicBezTo>
                      <a:cubicBezTo>
                        <a:pt x="161221" y="127878"/>
                        <a:pt x="170452" y="123926"/>
                        <a:pt x="178364" y="125243"/>
                      </a:cubicBezTo>
                      <a:cubicBezTo>
                        <a:pt x="182320" y="125243"/>
                        <a:pt x="183639" y="126561"/>
                        <a:pt x="186276" y="127878"/>
                      </a:cubicBezTo>
                      <a:cubicBezTo>
                        <a:pt x="188913" y="121291"/>
                        <a:pt x="188913" y="113388"/>
                        <a:pt x="188913" y="106801"/>
                      </a:cubicBezTo>
                      <a:cubicBezTo>
                        <a:pt x="188913" y="60696"/>
                        <a:pt x="151991" y="23812"/>
                        <a:pt x="107156" y="23812"/>
                      </a:cubicBezTo>
                      <a:close/>
                      <a:moveTo>
                        <a:pt x="107156" y="0"/>
                      </a:moveTo>
                      <a:cubicBezTo>
                        <a:pt x="166688" y="0"/>
                        <a:pt x="214313" y="47551"/>
                        <a:pt x="214313" y="106989"/>
                      </a:cubicBezTo>
                      <a:cubicBezTo>
                        <a:pt x="214313" y="165107"/>
                        <a:pt x="107156" y="338138"/>
                        <a:pt x="107156" y="338138"/>
                      </a:cubicBezTo>
                      <a:cubicBezTo>
                        <a:pt x="107156" y="338138"/>
                        <a:pt x="0" y="165107"/>
                        <a:pt x="0" y="106989"/>
                      </a:cubicBezTo>
                      <a:cubicBezTo>
                        <a:pt x="0" y="47551"/>
                        <a:pt x="47625" y="0"/>
                        <a:pt x="107156" y="0"/>
                      </a:cubicBezTo>
                      <a:close/>
                    </a:path>
                  </a:pathLst>
                </a:custGeom>
                <a:solidFill>
                  <a:schemeClr val="bg1"/>
                </a:solidFill>
                <a:ln>
                  <a:noFill/>
                </a:ln>
              </p:spPr>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grpSp>
        <p:grpSp>
          <p:nvGrpSpPr>
            <p:cNvPr id="14" name="千图PPT彼岸天：ID 8661124库_组合 7">
              <a:extLst>
                <a:ext uri="{FF2B5EF4-FFF2-40B4-BE49-F238E27FC236}">
                  <a16:creationId xmlns:a16="http://schemas.microsoft.com/office/drawing/2014/main" id="{B14DD992-D6FA-4D92-9393-8AA089E3FEA0}"/>
                </a:ext>
              </a:extLst>
            </p:cNvPr>
            <p:cNvGrpSpPr/>
            <p:nvPr>
              <p:custDataLst>
                <p:tags r:id="rId2"/>
              </p:custDataLst>
            </p:nvPr>
          </p:nvGrpSpPr>
          <p:grpSpPr>
            <a:xfrm>
              <a:off x="9580893" y="1339914"/>
              <a:ext cx="2250835" cy="3575845"/>
              <a:chOff x="9333232" y="1339913"/>
              <a:chExt cx="2250834" cy="3575844"/>
            </a:xfrm>
          </p:grpSpPr>
          <p:sp>
            <p:nvSpPr>
              <p:cNvPr id="16" name="矩形 15">
                <a:extLst>
                  <a:ext uri="{FF2B5EF4-FFF2-40B4-BE49-F238E27FC236}">
                    <a16:creationId xmlns:a16="http://schemas.microsoft.com/office/drawing/2014/main" id="{B1F5E144-4EAE-4A0E-8D23-7D54C5FCED0D}"/>
                  </a:ext>
                </a:extLst>
              </p:cNvPr>
              <p:cNvSpPr/>
              <p:nvPr/>
            </p:nvSpPr>
            <p:spPr>
              <a:xfrm>
                <a:off x="9333232" y="4590347"/>
                <a:ext cx="2250834" cy="325410"/>
              </a:xfrm>
              <a:prstGeom prst="rect">
                <a:avLst/>
              </a:prstGeom>
            </p:spPr>
            <p:txBody>
              <a:bodyPr wrap="none" lIns="0" tIns="0" rIns="0" bIns="0" anchor="ctr" anchorCtr="1">
                <a:normAutofit fontScale="92500" lnSpcReduction="10000"/>
              </a:bodyPr>
              <a:lstStyle/>
              <a:p>
                <a:pPr algn="ctr" defTabSz="914356">
                  <a:spcBef>
                    <a:spcPct val="0"/>
                  </a:spcBef>
                  <a:defRPr/>
                </a:pPr>
                <a:r>
                  <a:rPr lang="zh-CN" altLang="en-US" sz="2000" b="1" dirty="0">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rPr>
                  <a:t>综合性文本</a:t>
                </a:r>
              </a:p>
            </p:txBody>
          </p:sp>
          <p:grpSp>
            <p:nvGrpSpPr>
              <p:cNvPr id="18" name="组合 17">
                <a:extLst>
                  <a:ext uri="{FF2B5EF4-FFF2-40B4-BE49-F238E27FC236}">
                    <a16:creationId xmlns:a16="http://schemas.microsoft.com/office/drawing/2014/main" id="{856303CD-93E0-41CC-A2E2-C62F91E75682}"/>
                  </a:ext>
                </a:extLst>
              </p:cNvPr>
              <p:cNvGrpSpPr/>
              <p:nvPr/>
            </p:nvGrpSpPr>
            <p:grpSpPr>
              <a:xfrm>
                <a:off x="9917629" y="1339913"/>
                <a:ext cx="1082040" cy="2826488"/>
                <a:chOff x="8948650" y="1339913"/>
                <a:chExt cx="1082040" cy="2826488"/>
              </a:xfrm>
            </p:grpSpPr>
            <p:sp>
              <p:nvSpPr>
                <p:cNvPr id="19" name="梯形 18">
                  <a:extLst>
                    <a:ext uri="{FF2B5EF4-FFF2-40B4-BE49-F238E27FC236}">
                      <a16:creationId xmlns:a16="http://schemas.microsoft.com/office/drawing/2014/main" id="{1E724D09-69F5-4283-8F96-4C8156356AC0}"/>
                    </a:ext>
                  </a:extLst>
                </p:cNvPr>
                <p:cNvSpPr/>
                <p:nvPr/>
              </p:nvSpPr>
              <p:spPr>
                <a:xfrm flipV="1">
                  <a:off x="9165009" y="2611286"/>
                  <a:ext cx="649323" cy="946150"/>
                </a:xfrm>
                <a:prstGeom prst="trapezoid">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20" name="椭圆 19">
                  <a:extLst>
                    <a:ext uri="{FF2B5EF4-FFF2-40B4-BE49-F238E27FC236}">
                      <a16:creationId xmlns:a16="http://schemas.microsoft.com/office/drawing/2014/main" id="{9E2063EE-5A97-4A58-82B2-B23CDE6463EF}"/>
                    </a:ext>
                  </a:extLst>
                </p:cNvPr>
                <p:cNvSpPr/>
                <p:nvPr/>
              </p:nvSpPr>
              <p:spPr>
                <a:xfrm>
                  <a:off x="8948650" y="3084361"/>
                  <a:ext cx="1082040" cy="1082040"/>
                </a:xfrm>
                <a:prstGeom prst="ellipse">
                  <a:avLst/>
                </a:prstGeom>
                <a:solidFill>
                  <a:schemeClr val="accent6">
                    <a:lumMod val="100000"/>
                  </a:schemeClr>
                </a:solid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21" name="任意多边形 109">
                  <a:extLst>
                    <a:ext uri="{FF2B5EF4-FFF2-40B4-BE49-F238E27FC236}">
                      <a16:creationId xmlns:a16="http://schemas.microsoft.com/office/drawing/2014/main" id="{000FA9F5-D66D-4D7A-A2C0-1FAAA7E2C701}"/>
                    </a:ext>
                  </a:extLst>
                </p:cNvPr>
                <p:cNvSpPr/>
                <p:nvPr/>
              </p:nvSpPr>
              <p:spPr>
                <a:xfrm>
                  <a:off x="9032471" y="1339913"/>
                  <a:ext cx="914400" cy="1550773"/>
                </a:xfrm>
                <a:custGeom>
                  <a:avLst/>
                  <a:gdLst>
                    <a:gd name="connsiteX0" fmla="*/ 0 w 914400"/>
                    <a:gd name="connsiteY0" fmla="*/ 0 h 1550773"/>
                    <a:gd name="connsiteX1" fmla="*/ 914400 w 914400"/>
                    <a:gd name="connsiteY1" fmla="*/ 0 h 1550773"/>
                    <a:gd name="connsiteX2" fmla="*/ 914400 w 914400"/>
                    <a:gd name="connsiteY2" fmla="*/ 1093573 h 1550773"/>
                    <a:gd name="connsiteX3" fmla="*/ 457200 w 914400"/>
                    <a:gd name="connsiteY3" fmla="*/ 1550773 h 1550773"/>
                    <a:gd name="connsiteX4" fmla="*/ 0 w 914400"/>
                    <a:gd name="connsiteY4" fmla="*/ 1093573 h 1550773"/>
                    <a:gd name="connsiteX5" fmla="*/ 0 w 914400"/>
                    <a:gd name="connsiteY5" fmla="*/ 0 h 155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 h="1550773">
                      <a:moveTo>
                        <a:pt x="0" y="0"/>
                      </a:moveTo>
                      <a:lnTo>
                        <a:pt x="914400" y="0"/>
                      </a:lnTo>
                      <a:lnTo>
                        <a:pt x="914400" y="1093573"/>
                      </a:lnTo>
                      <a:cubicBezTo>
                        <a:pt x="914400" y="1346078"/>
                        <a:pt x="709705" y="1550773"/>
                        <a:pt x="457200" y="1550773"/>
                      </a:cubicBezTo>
                      <a:cubicBezTo>
                        <a:pt x="204695" y="1550773"/>
                        <a:pt x="0" y="1346078"/>
                        <a:pt x="0" y="1093573"/>
                      </a:cubicBezTo>
                      <a:lnTo>
                        <a:pt x="0" y="0"/>
                      </a:lnTo>
                      <a:close/>
                    </a:path>
                  </a:pathLst>
                </a:custGeom>
                <a:solidFill>
                  <a:schemeClr val="accent6">
                    <a:lumMod val="10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22" name="任意多边形 110">
                  <a:extLst>
                    <a:ext uri="{FF2B5EF4-FFF2-40B4-BE49-F238E27FC236}">
                      <a16:creationId xmlns:a16="http://schemas.microsoft.com/office/drawing/2014/main" id="{B8CD595C-5D1A-4A19-8577-492A264C9AB5}"/>
                    </a:ext>
                  </a:extLst>
                </p:cNvPr>
                <p:cNvSpPr/>
                <p:nvPr/>
              </p:nvSpPr>
              <p:spPr>
                <a:xfrm>
                  <a:off x="9208684" y="1339913"/>
                  <a:ext cx="561976" cy="1550774"/>
                </a:xfrm>
                <a:custGeom>
                  <a:avLst/>
                  <a:gdLst>
                    <a:gd name="connsiteX0" fmla="*/ 0 w 561976"/>
                    <a:gd name="connsiteY0" fmla="*/ 0 h 1550774"/>
                    <a:gd name="connsiteX1" fmla="*/ 561976 w 561976"/>
                    <a:gd name="connsiteY1" fmla="*/ 0 h 1550774"/>
                    <a:gd name="connsiteX2" fmla="*/ 561975 w 561976"/>
                    <a:gd name="connsiteY2" fmla="*/ 1269786 h 1550774"/>
                    <a:gd name="connsiteX3" fmla="*/ 280987 w 561976"/>
                    <a:gd name="connsiteY3" fmla="*/ 1550774 h 1550774"/>
                    <a:gd name="connsiteX4" fmla="*/ 280988 w 561976"/>
                    <a:gd name="connsiteY4" fmla="*/ 1550773 h 1550774"/>
                    <a:gd name="connsiteX5" fmla="*/ 0 w 561976"/>
                    <a:gd name="connsiteY5" fmla="*/ 1269785 h 1550774"/>
                    <a:gd name="connsiteX6" fmla="*/ 0 w 561976"/>
                    <a:gd name="connsiteY6" fmla="*/ 0 h 155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1976" h="1550774">
                      <a:moveTo>
                        <a:pt x="0" y="0"/>
                      </a:moveTo>
                      <a:lnTo>
                        <a:pt x="561976" y="0"/>
                      </a:lnTo>
                      <a:lnTo>
                        <a:pt x="561975" y="1269786"/>
                      </a:lnTo>
                      <a:cubicBezTo>
                        <a:pt x="561975" y="1424971"/>
                        <a:pt x="436172" y="1550774"/>
                        <a:pt x="280987" y="1550774"/>
                      </a:cubicBezTo>
                      <a:lnTo>
                        <a:pt x="280988" y="1550773"/>
                      </a:lnTo>
                      <a:cubicBezTo>
                        <a:pt x="125803" y="1550773"/>
                        <a:pt x="0" y="1424970"/>
                        <a:pt x="0" y="1269785"/>
                      </a:cubicBezTo>
                      <a:lnTo>
                        <a:pt x="0" y="0"/>
                      </a:lnTo>
                      <a:close/>
                    </a:path>
                  </a:pathLst>
                </a:cu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23" name="任意多边形 111">
                  <a:extLst>
                    <a:ext uri="{FF2B5EF4-FFF2-40B4-BE49-F238E27FC236}">
                      <a16:creationId xmlns:a16="http://schemas.microsoft.com/office/drawing/2014/main" id="{913E7F42-12DB-42FB-9D37-3FB6AE0516A2}"/>
                    </a:ext>
                  </a:extLst>
                </p:cNvPr>
                <p:cNvSpPr>
                  <a:spLocks/>
                </p:cNvSpPr>
                <p:nvPr/>
              </p:nvSpPr>
              <p:spPr bwMode="auto">
                <a:xfrm>
                  <a:off x="9176417" y="3290159"/>
                  <a:ext cx="673606" cy="670442"/>
                </a:xfrm>
                <a:custGeom>
                  <a:avLst/>
                  <a:gdLst>
                    <a:gd name="connsiteX0" fmla="*/ 265906 w 338138"/>
                    <a:gd name="connsiteY0" fmla="*/ 246063 h 336550"/>
                    <a:gd name="connsiteX1" fmla="*/ 267229 w 338138"/>
                    <a:gd name="connsiteY1" fmla="*/ 246063 h 336550"/>
                    <a:gd name="connsiteX2" fmla="*/ 269875 w 338138"/>
                    <a:gd name="connsiteY2" fmla="*/ 251567 h 336550"/>
                    <a:gd name="connsiteX3" fmla="*/ 265906 w 338138"/>
                    <a:gd name="connsiteY3" fmla="*/ 261198 h 336550"/>
                    <a:gd name="connsiteX4" fmla="*/ 259292 w 338138"/>
                    <a:gd name="connsiteY4" fmla="*/ 266701 h 336550"/>
                    <a:gd name="connsiteX5" fmla="*/ 257969 w 338138"/>
                    <a:gd name="connsiteY5" fmla="*/ 266701 h 336550"/>
                    <a:gd name="connsiteX6" fmla="*/ 254000 w 338138"/>
                    <a:gd name="connsiteY6" fmla="*/ 266701 h 336550"/>
                    <a:gd name="connsiteX7" fmla="*/ 254000 w 338138"/>
                    <a:gd name="connsiteY7" fmla="*/ 261198 h 336550"/>
                    <a:gd name="connsiteX8" fmla="*/ 259292 w 338138"/>
                    <a:gd name="connsiteY8" fmla="*/ 252942 h 336550"/>
                    <a:gd name="connsiteX9" fmla="*/ 265906 w 338138"/>
                    <a:gd name="connsiteY9" fmla="*/ 246063 h 336550"/>
                    <a:gd name="connsiteX10" fmla="*/ 296574 w 338138"/>
                    <a:gd name="connsiteY10" fmla="*/ 128290 h 336550"/>
                    <a:gd name="connsiteX11" fmla="*/ 300471 w 338138"/>
                    <a:gd name="connsiteY11" fmla="*/ 136029 h 336550"/>
                    <a:gd name="connsiteX12" fmla="*/ 305666 w 338138"/>
                    <a:gd name="connsiteY12" fmla="*/ 141189 h 336550"/>
                    <a:gd name="connsiteX13" fmla="*/ 309563 w 338138"/>
                    <a:gd name="connsiteY13" fmla="*/ 147638 h 336550"/>
                    <a:gd name="connsiteX14" fmla="*/ 309563 w 338138"/>
                    <a:gd name="connsiteY14" fmla="*/ 145058 h 336550"/>
                    <a:gd name="connsiteX15" fmla="*/ 305666 w 338138"/>
                    <a:gd name="connsiteY15" fmla="*/ 129580 h 336550"/>
                    <a:gd name="connsiteX16" fmla="*/ 303069 w 338138"/>
                    <a:gd name="connsiteY16" fmla="*/ 129580 h 336550"/>
                    <a:gd name="connsiteX17" fmla="*/ 296574 w 338138"/>
                    <a:gd name="connsiteY17" fmla="*/ 128290 h 336550"/>
                    <a:gd name="connsiteX18" fmla="*/ 169068 w 338138"/>
                    <a:gd name="connsiteY18" fmla="*/ 25400 h 336550"/>
                    <a:gd name="connsiteX19" fmla="*/ 108552 w 338138"/>
                    <a:gd name="connsiteY19" fmla="*/ 38556 h 336550"/>
                    <a:gd name="connsiteX20" fmla="*/ 76979 w 338138"/>
                    <a:gd name="connsiteY20" fmla="*/ 58289 h 336550"/>
                    <a:gd name="connsiteX21" fmla="*/ 84872 w 338138"/>
                    <a:gd name="connsiteY21" fmla="*/ 58289 h 336550"/>
                    <a:gd name="connsiteX22" fmla="*/ 109868 w 338138"/>
                    <a:gd name="connsiteY22" fmla="*/ 58289 h 336550"/>
                    <a:gd name="connsiteX23" fmla="*/ 123024 w 338138"/>
                    <a:gd name="connsiteY23" fmla="*/ 63551 h 336550"/>
                    <a:gd name="connsiteX24" fmla="*/ 123024 w 338138"/>
                    <a:gd name="connsiteY24" fmla="*/ 64867 h 336550"/>
                    <a:gd name="connsiteX25" fmla="*/ 124339 w 338138"/>
                    <a:gd name="connsiteY25" fmla="*/ 66183 h 336550"/>
                    <a:gd name="connsiteX26" fmla="*/ 136179 w 338138"/>
                    <a:gd name="connsiteY26" fmla="*/ 76707 h 336550"/>
                    <a:gd name="connsiteX27" fmla="*/ 140126 w 338138"/>
                    <a:gd name="connsiteY27" fmla="*/ 80654 h 336550"/>
                    <a:gd name="connsiteX28" fmla="*/ 145388 w 338138"/>
                    <a:gd name="connsiteY28" fmla="*/ 93810 h 336550"/>
                    <a:gd name="connsiteX29" fmla="*/ 137495 w 338138"/>
                    <a:gd name="connsiteY29" fmla="*/ 118805 h 336550"/>
                    <a:gd name="connsiteX30" fmla="*/ 128286 w 338138"/>
                    <a:gd name="connsiteY30" fmla="*/ 130645 h 336550"/>
                    <a:gd name="connsiteX31" fmla="*/ 128286 w 338138"/>
                    <a:gd name="connsiteY31" fmla="*/ 131961 h 336550"/>
                    <a:gd name="connsiteX32" fmla="*/ 119077 w 338138"/>
                    <a:gd name="connsiteY32" fmla="*/ 142486 h 336550"/>
                    <a:gd name="connsiteX33" fmla="*/ 113815 w 338138"/>
                    <a:gd name="connsiteY33" fmla="*/ 151695 h 336550"/>
                    <a:gd name="connsiteX34" fmla="*/ 107237 w 338138"/>
                    <a:gd name="connsiteY34" fmla="*/ 146432 h 336550"/>
                    <a:gd name="connsiteX35" fmla="*/ 103290 w 338138"/>
                    <a:gd name="connsiteY35" fmla="*/ 143801 h 336550"/>
                    <a:gd name="connsiteX36" fmla="*/ 99343 w 338138"/>
                    <a:gd name="connsiteY36" fmla="*/ 145117 h 336550"/>
                    <a:gd name="connsiteX37" fmla="*/ 98028 w 338138"/>
                    <a:gd name="connsiteY37" fmla="*/ 147748 h 336550"/>
                    <a:gd name="connsiteX38" fmla="*/ 92765 w 338138"/>
                    <a:gd name="connsiteY38" fmla="*/ 162219 h 336550"/>
                    <a:gd name="connsiteX39" fmla="*/ 92765 w 338138"/>
                    <a:gd name="connsiteY39" fmla="*/ 167481 h 336550"/>
                    <a:gd name="connsiteX40" fmla="*/ 95397 w 338138"/>
                    <a:gd name="connsiteY40" fmla="*/ 178006 h 336550"/>
                    <a:gd name="connsiteX41" fmla="*/ 98028 w 338138"/>
                    <a:gd name="connsiteY41" fmla="*/ 189846 h 336550"/>
                    <a:gd name="connsiteX42" fmla="*/ 108552 w 338138"/>
                    <a:gd name="connsiteY42" fmla="*/ 200371 h 336550"/>
                    <a:gd name="connsiteX43" fmla="*/ 123024 w 338138"/>
                    <a:gd name="connsiteY43" fmla="*/ 206949 h 336550"/>
                    <a:gd name="connsiteX44" fmla="*/ 132232 w 338138"/>
                    <a:gd name="connsiteY44" fmla="*/ 217473 h 336550"/>
                    <a:gd name="connsiteX45" fmla="*/ 132232 w 338138"/>
                    <a:gd name="connsiteY45" fmla="*/ 227998 h 336550"/>
                    <a:gd name="connsiteX46" fmla="*/ 128286 w 338138"/>
                    <a:gd name="connsiteY46" fmla="*/ 243784 h 336550"/>
                    <a:gd name="connsiteX47" fmla="*/ 124339 w 338138"/>
                    <a:gd name="connsiteY47" fmla="*/ 250362 h 336550"/>
                    <a:gd name="connsiteX48" fmla="*/ 121708 w 338138"/>
                    <a:gd name="connsiteY48" fmla="*/ 264834 h 336550"/>
                    <a:gd name="connsiteX49" fmla="*/ 124339 w 338138"/>
                    <a:gd name="connsiteY49" fmla="*/ 288514 h 336550"/>
                    <a:gd name="connsiteX50" fmla="*/ 119077 w 338138"/>
                    <a:gd name="connsiteY50" fmla="*/ 296407 h 336550"/>
                    <a:gd name="connsiteX51" fmla="*/ 107237 w 338138"/>
                    <a:gd name="connsiteY51" fmla="*/ 288514 h 336550"/>
                    <a:gd name="connsiteX52" fmla="*/ 100659 w 338138"/>
                    <a:gd name="connsiteY52" fmla="*/ 274043 h 336550"/>
                    <a:gd name="connsiteX53" fmla="*/ 94081 w 338138"/>
                    <a:gd name="connsiteY53" fmla="*/ 262203 h 336550"/>
                    <a:gd name="connsiteX54" fmla="*/ 92765 w 338138"/>
                    <a:gd name="connsiteY54" fmla="*/ 260887 h 336550"/>
                    <a:gd name="connsiteX55" fmla="*/ 80925 w 338138"/>
                    <a:gd name="connsiteY55" fmla="*/ 252994 h 336550"/>
                    <a:gd name="connsiteX56" fmla="*/ 65138 w 338138"/>
                    <a:gd name="connsiteY56" fmla="*/ 249047 h 336550"/>
                    <a:gd name="connsiteX57" fmla="*/ 61192 w 338138"/>
                    <a:gd name="connsiteY57" fmla="*/ 237207 h 336550"/>
                    <a:gd name="connsiteX58" fmla="*/ 62507 w 338138"/>
                    <a:gd name="connsiteY58" fmla="*/ 231944 h 336550"/>
                    <a:gd name="connsiteX59" fmla="*/ 63823 w 338138"/>
                    <a:gd name="connsiteY59" fmla="*/ 221420 h 336550"/>
                    <a:gd name="connsiteX60" fmla="*/ 73032 w 338138"/>
                    <a:gd name="connsiteY60" fmla="*/ 209580 h 336550"/>
                    <a:gd name="connsiteX61" fmla="*/ 78294 w 338138"/>
                    <a:gd name="connsiteY61" fmla="*/ 205633 h 336550"/>
                    <a:gd name="connsiteX62" fmla="*/ 82241 w 338138"/>
                    <a:gd name="connsiteY62" fmla="*/ 192477 h 336550"/>
                    <a:gd name="connsiteX63" fmla="*/ 79610 w 338138"/>
                    <a:gd name="connsiteY63" fmla="*/ 185899 h 336550"/>
                    <a:gd name="connsiteX64" fmla="*/ 79610 w 338138"/>
                    <a:gd name="connsiteY64" fmla="*/ 184584 h 336550"/>
                    <a:gd name="connsiteX65" fmla="*/ 69085 w 338138"/>
                    <a:gd name="connsiteY65" fmla="*/ 176690 h 336550"/>
                    <a:gd name="connsiteX66" fmla="*/ 45405 w 338138"/>
                    <a:gd name="connsiteY66" fmla="*/ 172744 h 336550"/>
                    <a:gd name="connsiteX67" fmla="*/ 34880 w 338138"/>
                    <a:gd name="connsiteY67" fmla="*/ 163535 h 336550"/>
                    <a:gd name="connsiteX68" fmla="*/ 29618 w 338138"/>
                    <a:gd name="connsiteY68" fmla="*/ 147748 h 336550"/>
                    <a:gd name="connsiteX69" fmla="*/ 29618 w 338138"/>
                    <a:gd name="connsiteY69" fmla="*/ 145117 h 336550"/>
                    <a:gd name="connsiteX70" fmla="*/ 26987 w 338138"/>
                    <a:gd name="connsiteY70" fmla="*/ 167481 h 336550"/>
                    <a:gd name="connsiteX71" fmla="*/ 36196 w 338138"/>
                    <a:gd name="connsiteY71" fmla="*/ 216157 h 336550"/>
                    <a:gd name="connsiteX72" fmla="*/ 44089 w 338138"/>
                    <a:gd name="connsiteY72" fmla="*/ 234575 h 336550"/>
                    <a:gd name="connsiteX73" fmla="*/ 88819 w 338138"/>
                    <a:gd name="connsiteY73" fmla="*/ 284567 h 336550"/>
                    <a:gd name="connsiteX74" fmla="*/ 169068 w 338138"/>
                    <a:gd name="connsiteY74" fmla="*/ 309563 h 336550"/>
                    <a:gd name="connsiteX75" fmla="*/ 190118 w 338138"/>
                    <a:gd name="connsiteY75" fmla="*/ 308248 h 336550"/>
                    <a:gd name="connsiteX76" fmla="*/ 196695 w 338138"/>
                    <a:gd name="connsiteY76" fmla="*/ 306932 h 336550"/>
                    <a:gd name="connsiteX77" fmla="*/ 216429 w 338138"/>
                    <a:gd name="connsiteY77" fmla="*/ 301670 h 336550"/>
                    <a:gd name="connsiteX78" fmla="*/ 229585 w 338138"/>
                    <a:gd name="connsiteY78" fmla="*/ 296407 h 336550"/>
                    <a:gd name="connsiteX79" fmla="*/ 248003 w 338138"/>
                    <a:gd name="connsiteY79" fmla="*/ 285883 h 336550"/>
                    <a:gd name="connsiteX80" fmla="*/ 297994 w 338138"/>
                    <a:gd name="connsiteY80" fmla="*/ 227998 h 336550"/>
                    <a:gd name="connsiteX81" fmla="*/ 311150 w 338138"/>
                    <a:gd name="connsiteY81" fmla="*/ 172744 h 336550"/>
                    <a:gd name="connsiteX82" fmla="*/ 311150 w 338138"/>
                    <a:gd name="connsiteY82" fmla="*/ 167481 h 336550"/>
                    <a:gd name="connsiteX83" fmla="*/ 311150 w 338138"/>
                    <a:gd name="connsiteY83" fmla="*/ 159588 h 336550"/>
                    <a:gd name="connsiteX84" fmla="*/ 308519 w 338138"/>
                    <a:gd name="connsiteY84" fmla="*/ 166166 h 336550"/>
                    <a:gd name="connsiteX85" fmla="*/ 297994 w 338138"/>
                    <a:gd name="connsiteY85" fmla="*/ 171428 h 336550"/>
                    <a:gd name="connsiteX86" fmla="*/ 295363 w 338138"/>
                    <a:gd name="connsiteY86" fmla="*/ 171428 h 336550"/>
                    <a:gd name="connsiteX87" fmla="*/ 279576 w 338138"/>
                    <a:gd name="connsiteY87" fmla="*/ 168797 h 336550"/>
                    <a:gd name="connsiteX88" fmla="*/ 276945 w 338138"/>
                    <a:gd name="connsiteY88" fmla="*/ 166166 h 336550"/>
                    <a:gd name="connsiteX89" fmla="*/ 267736 w 338138"/>
                    <a:gd name="connsiteY89" fmla="*/ 166166 h 336550"/>
                    <a:gd name="connsiteX90" fmla="*/ 274314 w 338138"/>
                    <a:gd name="connsiteY90" fmla="*/ 174059 h 336550"/>
                    <a:gd name="connsiteX91" fmla="*/ 276945 w 338138"/>
                    <a:gd name="connsiteY91" fmla="*/ 176690 h 336550"/>
                    <a:gd name="connsiteX92" fmla="*/ 291417 w 338138"/>
                    <a:gd name="connsiteY92" fmla="*/ 179322 h 336550"/>
                    <a:gd name="connsiteX93" fmla="*/ 292732 w 338138"/>
                    <a:gd name="connsiteY93" fmla="*/ 179322 h 336550"/>
                    <a:gd name="connsiteX94" fmla="*/ 296679 w 338138"/>
                    <a:gd name="connsiteY94" fmla="*/ 180637 h 336550"/>
                    <a:gd name="connsiteX95" fmla="*/ 296679 w 338138"/>
                    <a:gd name="connsiteY95" fmla="*/ 181953 h 336550"/>
                    <a:gd name="connsiteX96" fmla="*/ 296679 w 338138"/>
                    <a:gd name="connsiteY96" fmla="*/ 184584 h 336550"/>
                    <a:gd name="connsiteX97" fmla="*/ 292732 w 338138"/>
                    <a:gd name="connsiteY97" fmla="*/ 189846 h 336550"/>
                    <a:gd name="connsiteX98" fmla="*/ 282208 w 338138"/>
                    <a:gd name="connsiteY98" fmla="*/ 201686 h 336550"/>
                    <a:gd name="connsiteX99" fmla="*/ 272999 w 338138"/>
                    <a:gd name="connsiteY99" fmla="*/ 212211 h 336550"/>
                    <a:gd name="connsiteX100" fmla="*/ 272999 w 338138"/>
                    <a:gd name="connsiteY100" fmla="*/ 214842 h 336550"/>
                    <a:gd name="connsiteX101" fmla="*/ 269052 w 338138"/>
                    <a:gd name="connsiteY101" fmla="*/ 224051 h 336550"/>
                    <a:gd name="connsiteX102" fmla="*/ 258527 w 338138"/>
                    <a:gd name="connsiteY102" fmla="*/ 231944 h 336550"/>
                    <a:gd name="connsiteX103" fmla="*/ 255896 w 338138"/>
                    <a:gd name="connsiteY103" fmla="*/ 235891 h 336550"/>
                    <a:gd name="connsiteX104" fmla="*/ 251949 w 338138"/>
                    <a:gd name="connsiteY104" fmla="*/ 246416 h 336550"/>
                    <a:gd name="connsiteX105" fmla="*/ 244056 w 338138"/>
                    <a:gd name="connsiteY105" fmla="*/ 259571 h 336550"/>
                    <a:gd name="connsiteX106" fmla="*/ 237478 w 338138"/>
                    <a:gd name="connsiteY106" fmla="*/ 266149 h 336550"/>
                    <a:gd name="connsiteX107" fmla="*/ 225638 w 338138"/>
                    <a:gd name="connsiteY107" fmla="*/ 268780 h 336550"/>
                    <a:gd name="connsiteX108" fmla="*/ 224322 w 338138"/>
                    <a:gd name="connsiteY108" fmla="*/ 267465 h 336550"/>
                    <a:gd name="connsiteX109" fmla="*/ 219060 w 338138"/>
                    <a:gd name="connsiteY109" fmla="*/ 256940 h 336550"/>
                    <a:gd name="connsiteX110" fmla="*/ 220376 w 338138"/>
                    <a:gd name="connsiteY110" fmla="*/ 231944 h 336550"/>
                    <a:gd name="connsiteX111" fmla="*/ 213798 w 338138"/>
                    <a:gd name="connsiteY111" fmla="*/ 218789 h 336550"/>
                    <a:gd name="connsiteX112" fmla="*/ 208536 w 338138"/>
                    <a:gd name="connsiteY112" fmla="*/ 214842 h 336550"/>
                    <a:gd name="connsiteX113" fmla="*/ 200642 w 338138"/>
                    <a:gd name="connsiteY113" fmla="*/ 204317 h 336550"/>
                    <a:gd name="connsiteX114" fmla="*/ 200642 w 338138"/>
                    <a:gd name="connsiteY114" fmla="*/ 201686 h 336550"/>
                    <a:gd name="connsiteX115" fmla="*/ 199327 w 338138"/>
                    <a:gd name="connsiteY115" fmla="*/ 189846 h 336550"/>
                    <a:gd name="connsiteX116" fmla="*/ 200642 w 338138"/>
                    <a:gd name="connsiteY116" fmla="*/ 179322 h 336550"/>
                    <a:gd name="connsiteX117" fmla="*/ 203273 w 338138"/>
                    <a:gd name="connsiteY117" fmla="*/ 176690 h 336550"/>
                    <a:gd name="connsiteX118" fmla="*/ 207220 w 338138"/>
                    <a:gd name="connsiteY118" fmla="*/ 171428 h 336550"/>
                    <a:gd name="connsiteX119" fmla="*/ 220376 w 338138"/>
                    <a:gd name="connsiteY119" fmla="*/ 166166 h 336550"/>
                    <a:gd name="connsiteX120" fmla="*/ 232216 w 338138"/>
                    <a:gd name="connsiteY120" fmla="*/ 167481 h 336550"/>
                    <a:gd name="connsiteX121" fmla="*/ 242740 w 338138"/>
                    <a:gd name="connsiteY121" fmla="*/ 163535 h 336550"/>
                    <a:gd name="connsiteX122" fmla="*/ 244056 w 338138"/>
                    <a:gd name="connsiteY122" fmla="*/ 149063 h 336550"/>
                    <a:gd name="connsiteX123" fmla="*/ 242740 w 338138"/>
                    <a:gd name="connsiteY123" fmla="*/ 146432 h 336550"/>
                    <a:gd name="connsiteX124" fmla="*/ 233531 w 338138"/>
                    <a:gd name="connsiteY124" fmla="*/ 138539 h 336550"/>
                    <a:gd name="connsiteX125" fmla="*/ 229585 w 338138"/>
                    <a:gd name="connsiteY125" fmla="*/ 138539 h 336550"/>
                    <a:gd name="connsiteX126" fmla="*/ 215113 w 338138"/>
                    <a:gd name="connsiteY126" fmla="*/ 143801 h 336550"/>
                    <a:gd name="connsiteX127" fmla="*/ 211167 w 338138"/>
                    <a:gd name="connsiteY127" fmla="*/ 147748 h 336550"/>
                    <a:gd name="connsiteX128" fmla="*/ 205904 w 338138"/>
                    <a:gd name="connsiteY128" fmla="*/ 145117 h 336550"/>
                    <a:gd name="connsiteX129" fmla="*/ 205904 w 338138"/>
                    <a:gd name="connsiteY129" fmla="*/ 133277 h 336550"/>
                    <a:gd name="connsiteX130" fmla="*/ 212482 w 338138"/>
                    <a:gd name="connsiteY130" fmla="*/ 120121 h 336550"/>
                    <a:gd name="connsiteX131" fmla="*/ 212482 w 338138"/>
                    <a:gd name="connsiteY131" fmla="*/ 118805 h 336550"/>
                    <a:gd name="connsiteX132" fmla="*/ 226953 w 338138"/>
                    <a:gd name="connsiteY132" fmla="*/ 101703 h 336550"/>
                    <a:gd name="connsiteX133" fmla="*/ 240109 w 338138"/>
                    <a:gd name="connsiteY133" fmla="*/ 85916 h 336550"/>
                    <a:gd name="connsiteX134" fmla="*/ 245371 w 338138"/>
                    <a:gd name="connsiteY134" fmla="*/ 81969 h 336550"/>
                    <a:gd name="connsiteX135" fmla="*/ 253265 w 338138"/>
                    <a:gd name="connsiteY135" fmla="*/ 80654 h 336550"/>
                    <a:gd name="connsiteX136" fmla="*/ 284839 w 338138"/>
                    <a:gd name="connsiteY136" fmla="*/ 84601 h 336550"/>
                    <a:gd name="connsiteX137" fmla="*/ 169068 w 338138"/>
                    <a:gd name="connsiteY137" fmla="*/ 25400 h 336550"/>
                    <a:gd name="connsiteX138" fmla="*/ 169069 w 338138"/>
                    <a:gd name="connsiteY138" fmla="*/ 0 h 336550"/>
                    <a:gd name="connsiteX139" fmla="*/ 320967 w 338138"/>
                    <a:gd name="connsiteY139" fmla="*/ 93340 h 336550"/>
                    <a:gd name="connsiteX140" fmla="*/ 335496 w 338138"/>
                    <a:gd name="connsiteY140" fmla="*/ 141982 h 336550"/>
                    <a:gd name="connsiteX141" fmla="*/ 338138 w 338138"/>
                    <a:gd name="connsiteY141" fmla="*/ 157758 h 336550"/>
                    <a:gd name="connsiteX142" fmla="*/ 338138 w 338138"/>
                    <a:gd name="connsiteY142" fmla="*/ 168275 h 336550"/>
                    <a:gd name="connsiteX143" fmla="*/ 338138 w 338138"/>
                    <a:gd name="connsiteY143" fmla="*/ 174848 h 336550"/>
                    <a:gd name="connsiteX144" fmla="*/ 268133 w 338138"/>
                    <a:gd name="connsiteY144" fmla="*/ 304999 h 336550"/>
                    <a:gd name="connsiteX145" fmla="*/ 191523 w 338138"/>
                    <a:gd name="connsiteY145" fmla="*/ 335235 h 336550"/>
                    <a:gd name="connsiteX146" fmla="*/ 169069 w 338138"/>
                    <a:gd name="connsiteY146" fmla="*/ 336550 h 336550"/>
                    <a:gd name="connsiteX147" fmla="*/ 84534 w 338138"/>
                    <a:gd name="connsiteY147" fmla="*/ 314201 h 336550"/>
                    <a:gd name="connsiteX148" fmla="*/ 26417 w 338138"/>
                    <a:gd name="connsiteY148" fmla="*/ 257671 h 336550"/>
                    <a:gd name="connsiteX149" fmla="*/ 5283 w 338138"/>
                    <a:gd name="connsiteY149" fmla="*/ 211658 h 336550"/>
                    <a:gd name="connsiteX150" fmla="*/ 0 w 338138"/>
                    <a:gd name="connsiteY150" fmla="*/ 168275 h 336550"/>
                    <a:gd name="connsiteX151" fmla="*/ 5283 w 338138"/>
                    <a:gd name="connsiteY151" fmla="*/ 127521 h 336550"/>
                    <a:gd name="connsiteX152" fmla="*/ 31700 w 338138"/>
                    <a:gd name="connsiteY152" fmla="*/ 69676 h 336550"/>
                    <a:gd name="connsiteX153" fmla="*/ 59438 w 338138"/>
                    <a:gd name="connsiteY153" fmla="*/ 39439 h 336550"/>
                    <a:gd name="connsiteX154" fmla="*/ 169069 w 338138"/>
                    <a:gd name="connsiteY154"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Lst>
                  <a:rect l="l" t="t" r="r" b="b"/>
                  <a:pathLst>
                    <a:path w="338138" h="336550">
                      <a:moveTo>
                        <a:pt x="265906" y="246063"/>
                      </a:moveTo>
                      <a:cubicBezTo>
                        <a:pt x="267229" y="246063"/>
                        <a:pt x="267229" y="246063"/>
                        <a:pt x="267229" y="246063"/>
                      </a:cubicBezTo>
                      <a:cubicBezTo>
                        <a:pt x="269875" y="246063"/>
                        <a:pt x="269875" y="248815"/>
                        <a:pt x="269875" y="251567"/>
                      </a:cubicBezTo>
                      <a:cubicBezTo>
                        <a:pt x="269875" y="254318"/>
                        <a:pt x="267229" y="258446"/>
                        <a:pt x="265906" y="261198"/>
                      </a:cubicBezTo>
                      <a:cubicBezTo>
                        <a:pt x="263260" y="262573"/>
                        <a:pt x="260615" y="265325"/>
                        <a:pt x="259292" y="266701"/>
                      </a:cubicBezTo>
                      <a:cubicBezTo>
                        <a:pt x="259292" y="266701"/>
                        <a:pt x="259292" y="266701"/>
                        <a:pt x="257969" y="266701"/>
                      </a:cubicBezTo>
                      <a:cubicBezTo>
                        <a:pt x="256646" y="266701"/>
                        <a:pt x="254000" y="266701"/>
                        <a:pt x="254000" y="266701"/>
                      </a:cubicBezTo>
                      <a:cubicBezTo>
                        <a:pt x="254000" y="265325"/>
                        <a:pt x="254000" y="262573"/>
                        <a:pt x="254000" y="261198"/>
                      </a:cubicBezTo>
                      <a:cubicBezTo>
                        <a:pt x="254000" y="259822"/>
                        <a:pt x="256646" y="255694"/>
                        <a:pt x="259292" y="252942"/>
                      </a:cubicBezTo>
                      <a:cubicBezTo>
                        <a:pt x="261938" y="250191"/>
                        <a:pt x="264583" y="247439"/>
                        <a:pt x="265906" y="246063"/>
                      </a:cubicBezTo>
                      <a:close/>
                      <a:moveTo>
                        <a:pt x="296574" y="128290"/>
                      </a:moveTo>
                      <a:cubicBezTo>
                        <a:pt x="295275" y="129580"/>
                        <a:pt x="297873" y="133449"/>
                        <a:pt x="300471" y="136029"/>
                      </a:cubicBezTo>
                      <a:cubicBezTo>
                        <a:pt x="300471" y="136029"/>
                        <a:pt x="300471" y="136029"/>
                        <a:pt x="305666" y="141189"/>
                      </a:cubicBezTo>
                      <a:cubicBezTo>
                        <a:pt x="306965" y="142478"/>
                        <a:pt x="308264" y="145058"/>
                        <a:pt x="309563" y="147638"/>
                      </a:cubicBezTo>
                      <a:cubicBezTo>
                        <a:pt x="309563" y="146348"/>
                        <a:pt x="309563" y="146348"/>
                        <a:pt x="309563" y="145058"/>
                      </a:cubicBezTo>
                      <a:cubicBezTo>
                        <a:pt x="308264" y="139899"/>
                        <a:pt x="306965" y="134739"/>
                        <a:pt x="305666" y="129580"/>
                      </a:cubicBezTo>
                      <a:cubicBezTo>
                        <a:pt x="305666" y="129580"/>
                        <a:pt x="304367" y="129580"/>
                        <a:pt x="303069" y="129580"/>
                      </a:cubicBezTo>
                      <a:cubicBezTo>
                        <a:pt x="300471" y="127000"/>
                        <a:pt x="297873" y="127000"/>
                        <a:pt x="296574" y="128290"/>
                      </a:cubicBezTo>
                      <a:close/>
                      <a:moveTo>
                        <a:pt x="169068" y="25400"/>
                      </a:moveTo>
                      <a:cubicBezTo>
                        <a:pt x="148019" y="25400"/>
                        <a:pt x="126970" y="30662"/>
                        <a:pt x="108552" y="38556"/>
                      </a:cubicBezTo>
                      <a:cubicBezTo>
                        <a:pt x="96712" y="43818"/>
                        <a:pt x="86188" y="51711"/>
                        <a:pt x="76979" y="58289"/>
                      </a:cubicBezTo>
                      <a:cubicBezTo>
                        <a:pt x="80925" y="58289"/>
                        <a:pt x="83556" y="58289"/>
                        <a:pt x="84872" y="58289"/>
                      </a:cubicBezTo>
                      <a:cubicBezTo>
                        <a:pt x="84872" y="58289"/>
                        <a:pt x="84872" y="58289"/>
                        <a:pt x="109868" y="58289"/>
                      </a:cubicBezTo>
                      <a:cubicBezTo>
                        <a:pt x="113815" y="58289"/>
                        <a:pt x="119077" y="60920"/>
                        <a:pt x="123024" y="63551"/>
                      </a:cubicBezTo>
                      <a:cubicBezTo>
                        <a:pt x="123024" y="64867"/>
                        <a:pt x="123024" y="64867"/>
                        <a:pt x="123024" y="64867"/>
                      </a:cubicBezTo>
                      <a:cubicBezTo>
                        <a:pt x="123024" y="64867"/>
                        <a:pt x="123024" y="64867"/>
                        <a:pt x="124339" y="66183"/>
                      </a:cubicBezTo>
                      <a:cubicBezTo>
                        <a:pt x="128286" y="68814"/>
                        <a:pt x="133548" y="74076"/>
                        <a:pt x="136179" y="76707"/>
                      </a:cubicBezTo>
                      <a:cubicBezTo>
                        <a:pt x="136179" y="76707"/>
                        <a:pt x="136179" y="76707"/>
                        <a:pt x="140126" y="80654"/>
                      </a:cubicBezTo>
                      <a:cubicBezTo>
                        <a:pt x="144073" y="83285"/>
                        <a:pt x="145388" y="89863"/>
                        <a:pt x="145388" y="93810"/>
                      </a:cubicBezTo>
                      <a:cubicBezTo>
                        <a:pt x="145388" y="93810"/>
                        <a:pt x="145388" y="93810"/>
                        <a:pt x="137495" y="118805"/>
                      </a:cubicBezTo>
                      <a:cubicBezTo>
                        <a:pt x="136179" y="124068"/>
                        <a:pt x="132232" y="129330"/>
                        <a:pt x="128286" y="130645"/>
                      </a:cubicBezTo>
                      <a:cubicBezTo>
                        <a:pt x="128286" y="130645"/>
                        <a:pt x="128286" y="130645"/>
                        <a:pt x="128286" y="131961"/>
                      </a:cubicBezTo>
                      <a:cubicBezTo>
                        <a:pt x="124339" y="133277"/>
                        <a:pt x="120392" y="138539"/>
                        <a:pt x="119077" y="142486"/>
                      </a:cubicBezTo>
                      <a:cubicBezTo>
                        <a:pt x="117761" y="147748"/>
                        <a:pt x="115130" y="151695"/>
                        <a:pt x="113815" y="151695"/>
                      </a:cubicBezTo>
                      <a:cubicBezTo>
                        <a:pt x="111183" y="153010"/>
                        <a:pt x="108552" y="150379"/>
                        <a:pt x="107237" y="146432"/>
                      </a:cubicBezTo>
                      <a:cubicBezTo>
                        <a:pt x="107237" y="145117"/>
                        <a:pt x="104606" y="143801"/>
                        <a:pt x="103290" y="143801"/>
                      </a:cubicBezTo>
                      <a:cubicBezTo>
                        <a:pt x="101974" y="143801"/>
                        <a:pt x="100659" y="143801"/>
                        <a:pt x="99343" y="145117"/>
                      </a:cubicBezTo>
                      <a:cubicBezTo>
                        <a:pt x="99343" y="145117"/>
                        <a:pt x="99343" y="145117"/>
                        <a:pt x="98028" y="147748"/>
                      </a:cubicBezTo>
                      <a:cubicBezTo>
                        <a:pt x="94081" y="150379"/>
                        <a:pt x="91450" y="156957"/>
                        <a:pt x="92765" y="162219"/>
                      </a:cubicBezTo>
                      <a:cubicBezTo>
                        <a:pt x="92765" y="163535"/>
                        <a:pt x="92765" y="166166"/>
                        <a:pt x="92765" y="167481"/>
                      </a:cubicBezTo>
                      <a:cubicBezTo>
                        <a:pt x="92765" y="171428"/>
                        <a:pt x="94081" y="175375"/>
                        <a:pt x="95397" y="178006"/>
                      </a:cubicBezTo>
                      <a:cubicBezTo>
                        <a:pt x="95397" y="178006"/>
                        <a:pt x="95397" y="178006"/>
                        <a:pt x="98028" y="189846"/>
                      </a:cubicBezTo>
                      <a:cubicBezTo>
                        <a:pt x="99343" y="193793"/>
                        <a:pt x="104606" y="199055"/>
                        <a:pt x="108552" y="200371"/>
                      </a:cubicBezTo>
                      <a:cubicBezTo>
                        <a:pt x="108552" y="200371"/>
                        <a:pt x="108552" y="200371"/>
                        <a:pt x="123024" y="206949"/>
                      </a:cubicBezTo>
                      <a:cubicBezTo>
                        <a:pt x="128286" y="208264"/>
                        <a:pt x="130917" y="213526"/>
                        <a:pt x="132232" y="217473"/>
                      </a:cubicBezTo>
                      <a:cubicBezTo>
                        <a:pt x="132232" y="217473"/>
                        <a:pt x="132232" y="217473"/>
                        <a:pt x="132232" y="227998"/>
                      </a:cubicBezTo>
                      <a:cubicBezTo>
                        <a:pt x="132232" y="233260"/>
                        <a:pt x="130917" y="239838"/>
                        <a:pt x="128286" y="243784"/>
                      </a:cubicBezTo>
                      <a:cubicBezTo>
                        <a:pt x="128286" y="243784"/>
                        <a:pt x="128286" y="243784"/>
                        <a:pt x="124339" y="250362"/>
                      </a:cubicBezTo>
                      <a:cubicBezTo>
                        <a:pt x="121708" y="254309"/>
                        <a:pt x="120392" y="260887"/>
                        <a:pt x="121708" y="264834"/>
                      </a:cubicBezTo>
                      <a:cubicBezTo>
                        <a:pt x="121708" y="264834"/>
                        <a:pt x="121708" y="264834"/>
                        <a:pt x="124339" y="288514"/>
                      </a:cubicBezTo>
                      <a:cubicBezTo>
                        <a:pt x="125655" y="292461"/>
                        <a:pt x="123024" y="296407"/>
                        <a:pt x="119077" y="296407"/>
                      </a:cubicBezTo>
                      <a:cubicBezTo>
                        <a:pt x="115130" y="296407"/>
                        <a:pt x="109868" y="292461"/>
                        <a:pt x="107237" y="288514"/>
                      </a:cubicBezTo>
                      <a:cubicBezTo>
                        <a:pt x="107237" y="288514"/>
                        <a:pt x="107237" y="288514"/>
                        <a:pt x="100659" y="274043"/>
                      </a:cubicBezTo>
                      <a:cubicBezTo>
                        <a:pt x="98028" y="270096"/>
                        <a:pt x="95397" y="264834"/>
                        <a:pt x="94081" y="262203"/>
                      </a:cubicBezTo>
                      <a:cubicBezTo>
                        <a:pt x="92765" y="260887"/>
                        <a:pt x="92765" y="260887"/>
                        <a:pt x="92765" y="260887"/>
                      </a:cubicBezTo>
                      <a:cubicBezTo>
                        <a:pt x="90134" y="258256"/>
                        <a:pt x="84872" y="254309"/>
                        <a:pt x="80925" y="252994"/>
                      </a:cubicBezTo>
                      <a:cubicBezTo>
                        <a:pt x="76979" y="252994"/>
                        <a:pt x="69085" y="250362"/>
                        <a:pt x="65138" y="249047"/>
                      </a:cubicBezTo>
                      <a:cubicBezTo>
                        <a:pt x="62507" y="246416"/>
                        <a:pt x="59876" y="241153"/>
                        <a:pt x="61192" y="237207"/>
                      </a:cubicBezTo>
                      <a:cubicBezTo>
                        <a:pt x="61192" y="237207"/>
                        <a:pt x="61192" y="237207"/>
                        <a:pt x="62507" y="231944"/>
                      </a:cubicBezTo>
                      <a:cubicBezTo>
                        <a:pt x="62507" y="231944"/>
                        <a:pt x="62507" y="231944"/>
                        <a:pt x="63823" y="221420"/>
                      </a:cubicBezTo>
                      <a:cubicBezTo>
                        <a:pt x="65138" y="217473"/>
                        <a:pt x="69085" y="212211"/>
                        <a:pt x="73032" y="209580"/>
                      </a:cubicBezTo>
                      <a:cubicBezTo>
                        <a:pt x="73032" y="209580"/>
                        <a:pt x="73032" y="209580"/>
                        <a:pt x="78294" y="205633"/>
                      </a:cubicBezTo>
                      <a:cubicBezTo>
                        <a:pt x="82241" y="203002"/>
                        <a:pt x="83556" y="196424"/>
                        <a:pt x="82241" y="192477"/>
                      </a:cubicBezTo>
                      <a:cubicBezTo>
                        <a:pt x="82241" y="192477"/>
                        <a:pt x="82241" y="192477"/>
                        <a:pt x="79610" y="185899"/>
                      </a:cubicBezTo>
                      <a:cubicBezTo>
                        <a:pt x="79610" y="184584"/>
                        <a:pt x="79610" y="184584"/>
                        <a:pt x="79610" y="184584"/>
                      </a:cubicBezTo>
                      <a:cubicBezTo>
                        <a:pt x="78294" y="180637"/>
                        <a:pt x="73032" y="176690"/>
                        <a:pt x="69085" y="176690"/>
                      </a:cubicBezTo>
                      <a:cubicBezTo>
                        <a:pt x="69085" y="176690"/>
                        <a:pt x="69085" y="176690"/>
                        <a:pt x="45405" y="172744"/>
                      </a:cubicBezTo>
                      <a:cubicBezTo>
                        <a:pt x="40143" y="171428"/>
                        <a:pt x="36196" y="167481"/>
                        <a:pt x="34880" y="163535"/>
                      </a:cubicBezTo>
                      <a:cubicBezTo>
                        <a:pt x="34880" y="163535"/>
                        <a:pt x="34880" y="163535"/>
                        <a:pt x="29618" y="147748"/>
                      </a:cubicBezTo>
                      <a:cubicBezTo>
                        <a:pt x="29618" y="146432"/>
                        <a:pt x="29618" y="145117"/>
                        <a:pt x="29618" y="145117"/>
                      </a:cubicBezTo>
                      <a:cubicBezTo>
                        <a:pt x="28303" y="151695"/>
                        <a:pt x="26987" y="159588"/>
                        <a:pt x="26987" y="167481"/>
                      </a:cubicBezTo>
                      <a:cubicBezTo>
                        <a:pt x="26987" y="184584"/>
                        <a:pt x="29618" y="201686"/>
                        <a:pt x="36196" y="216157"/>
                      </a:cubicBezTo>
                      <a:cubicBezTo>
                        <a:pt x="37511" y="222735"/>
                        <a:pt x="40143" y="229313"/>
                        <a:pt x="44089" y="234575"/>
                      </a:cubicBezTo>
                      <a:cubicBezTo>
                        <a:pt x="54614" y="254309"/>
                        <a:pt x="70401" y="271412"/>
                        <a:pt x="88819" y="284567"/>
                      </a:cubicBezTo>
                      <a:cubicBezTo>
                        <a:pt x="111183" y="300354"/>
                        <a:pt x="138810" y="309563"/>
                        <a:pt x="169068" y="309563"/>
                      </a:cubicBezTo>
                      <a:cubicBezTo>
                        <a:pt x="175646" y="309563"/>
                        <a:pt x="183540" y="309563"/>
                        <a:pt x="190118" y="308248"/>
                      </a:cubicBezTo>
                      <a:cubicBezTo>
                        <a:pt x="191433" y="308248"/>
                        <a:pt x="194064" y="306932"/>
                        <a:pt x="196695" y="306932"/>
                      </a:cubicBezTo>
                      <a:cubicBezTo>
                        <a:pt x="203273" y="305616"/>
                        <a:pt x="209851" y="304301"/>
                        <a:pt x="216429" y="301670"/>
                      </a:cubicBezTo>
                      <a:cubicBezTo>
                        <a:pt x="220376" y="300354"/>
                        <a:pt x="225638" y="297723"/>
                        <a:pt x="229585" y="296407"/>
                      </a:cubicBezTo>
                      <a:cubicBezTo>
                        <a:pt x="236162" y="292461"/>
                        <a:pt x="242740" y="289830"/>
                        <a:pt x="248003" y="285883"/>
                      </a:cubicBezTo>
                      <a:cubicBezTo>
                        <a:pt x="269052" y="271412"/>
                        <a:pt x="286154" y="251678"/>
                        <a:pt x="297994" y="227998"/>
                      </a:cubicBezTo>
                      <a:cubicBezTo>
                        <a:pt x="305888" y="210895"/>
                        <a:pt x="309835" y="192477"/>
                        <a:pt x="311150" y="172744"/>
                      </a:cubicBezTo>
                      <a:cubicBezTo>
                        <a:pt x="311150" y="171428"/>
                        <a:pt x="311150" y="168797"/>
                        <a:pt x="311150" y="167481"/>
                      </a:cubicBezTo>
                      <a:cubicBezTo>
                        <a:pt x="311150" y="164850"/>
                        <a:pt x="311150" y="162219"/>
                        <a:pt x="311150" y="159588"/>
                      </a:cubicBezTo>
                      <a:cubicBezTo>
                        <a:pt x="311150" y="162219"/>
                        <a:pt x="309835" y="164850"/>
                        <a:pt x="308519" y="166166"/>
                      </a:cubicBezTo>
                      <a:cubicBezTo>
                        <a:pt x="307203" y="168797"/>
                        <a:pt x="303257" y="171428"/>
                        <a:pt x="297994" y="171428"/>
                      </a:cubicBezTo>
                      <a:cubicBezTo>
                        <a:pt x="297994" y="171428"/>
                        <a:pt x="297994" y="171428"/>
                        <a:pt x="295363" y="171428"/>
                      </a:cubicBezTo>
                      <a:cubicBezTo>
                        <a:pt x="290101" y="172744"/>
                        <a:pt x="283523" y="170113"/>
                        <a:pt x="279576" y="168797"/>
                      </a:cubicBezTo>
                      <a:cubicBezTo>
                        <a:pt x="279576" y="168797"/>
                        <a:pt x="279576" y="168797"/>
                        <a:pt x="276945" y="166166"/>
                      </a:cubicBezTo>
                      <a:cubicBezTo>
                        <a:pt x="272999" y="164850"/>
                        <a:pt x="269052" y="164850"/>
                        <a:pt x="267736" y="166166"/>
                      </a:cubicBezTo>
                      <a:cubicBezTo>
                        <a:pt x="267736" y="167481"/>
                        <a:pt x="270367" y="171428"/>
                        <a:pt x="274314" y="174059"/>
                      </a:cubicBezTo>
                      <a:cubicBezTo>
                        <a:pt x="274314" y="174059"/>
                        <a:pt x="274314" y="174059"/>
                        <a:pt x="276945" y="176690"/>
                      </a:cubicBezTo>
                      <a:cubicBezTo>
                        <a:pt x="280892" y="179322"/>
                        <a:pt x="287470" y="180637"/>
                        <a:pt x="291417" y="179322"/>
                      </a:cubicBezTo>
                      <a:cubicBezTo>
                        <a:pt x="291417" y="179322"/>
                        <a:pt x="291417" y="179322"/>
                        <a:pt x="292732" y="179322"/>
                      </a:cubicBezTo>
                      <a:cubicBezTo>
                        <a:pt x="295363" y="178006"/>
                        <a:pt x="296679" y="179322"/>
                        <a:pt x="296679" y="180637"/>
                      </a:cubicBezTo>
                      <a:cubicBezTo>
                        <a:pt x="296679" y="180637"/>
                        <a:pt x="296679" y="180637"/>
                        <a:pt x="296679" y="181953"/>
                      </a:cubicBezTo>
                      <a:cubicBezTo>
                        <a:pt x="296679" y="181953"/>
                        <a:pt x="296679" y="183268"/>
                        <a:pt x="296679" y="184584"/>
                      </a:cubicBezTo>
                      <a:cubicBezTo>
                        <a:pt x="296679" y="184584"/>
                        <a:pt x="296679" y="184584"/>
                        <a:pt x="292732" y="189846"/>
                      </a:cubicBezTo>
                      <a:cubicBezTo>
                        <a:pt x="290101" y="193793"/>
                        <a:pt x="286154" y="199055"/>
                        <a:pt x="282208" y="201686"/>
                      </a:cubicBezTo>
                      <a:cubicBezTo>
                        <a:pt x="278261" y="204317"/>
                        <a:pt x="274314" y="209580"/>
                        <a:pt x="272999" y="212211"/>
                      </a:cubicBezTo>
                      <a:cubicBezTo>
                        <a:pt x="272999" y="213526"/>
                        <a:pt x="272999" y="213526"/>
                        <a:pt x="272999" y="214842"/>
                      </a:cubicBezTo>
                      <a:cubicBezTo>
                        <a:pt x="271683" y="217473"/>
                        <a:pt x="269052" y="221420"/>
                        <a:pt x="269052" y="224051"/>
                      </a:cubicBezTo>
                      <a:cubicBezTo>
                        <a:pt x="266421" y="226682"/>
                        <a:pt x="262474" y="230629"/>
                        <a:pt x="258527" y="231944"/>
                      </a:cubicBezTo>
                      <a:cubicBezTo>
                        <a:pt x="258527" y="231944"/>
                        <a:pt x="255896" y="233260"/>
                        <a:pt x="255896" y="235891"/>
                      </a:cubicBezTo>
                      <a:cubicBezTo>
                        <a:pt x="255896" y="237207"/>
                        <a:pt x="251949" y="246416"/>
                        <a:pt x="251949" y="246416"/>
                      </a:cubicBezTo>
                      <a:cubicBezTo>
                        <a:pt x="250634" y="250362"/>
                        <a:pt x="246687" y="256940"/>
                        <a:pt x="244056" y="259571"/>
                      </a:cubicBezTo>
                      <a:cubicBezTo>
                        <a:pt x="244056" y="259571"/>
                        <a:pt x="244056" y="259571"/>
                        <a:pt x="237478" y="266149"/>
                      </a:cubicBezTo>
                      <a:cubicBezTo>
                        <a:pt x="234847" y="270096"/>
                        <a:pt x="229585" y="270096"/>
                        <a:pt x="225638" y="268780"/>
                      </a:cubicBezTo>
                      <a:cubicBezTo>
                        <a:pt x="225638" y="268780"/>
                        <a:pt x="225638" y="268780"/>
                        <a:pt x="224322" y="267465"/>
                      </a:cubicBezTo>
                      <a:cubicBezTo>
                        <a:pt x="221691" y="266149"/>
                        <a:pt x="219060" y="260887"/>
                        <a:pt x="219060" y="256940"/>
                      </a:cubicBezTo>
                      <a:cubicBezTo>
                        <a:pt x="219060" y="256940"/>
                        <a:pt x="219060" y="256940"/>
                        <a:pt x="220376" y="231944"/>
                      </a:cubicBezTo>
                      <a:cubicBezTo>
                        <a:pt x="220376" y="226682"/>
                        <a:pt x="216429" y="221420"/>
                        <a:pt x="213798" y="218789"/>
                      </a:cubicBezTo>
                      <a:cubicBezTo>
                        <a:pt x="213798" y="218789"/>
                        <a:pt x="213798" y="218789"/>
                        <a:pt x="208536" y="214842"/>
                      </a:cubicBezTo>
                      <a:cubicBezTo>
                        <a:pt x="204589" y="212211"/>
                        <a:pt x="203273" y="208264"/>
                        <a:pt x="200642" y="204317"/>
                      </a:cubicBezTo>
                      <a:cubicBezTo>
                        <a:pt x="200642" y="204317"/>
                        <a:pt x="200642" y="203002"/>
                        <a:pt x="200642" y="201686"/>
                      </a:cubicBezTo>
                      <a:cubicBezTo>
                        <a:pt x="200642" y="201686"/>
                        <a:pt x="200642" y="201686"/>
                        <a:pt x="199327" y="189846"/>
                      </a:cubicBezTo>
                      <a:cubicBezTo>
                        <a:pt x="198011" y="187215"/>
                        <a:pt x="199327" y="181953"/>
                        <a:pt x="200642" y="179322"/>
                      </a:cubicBezTo>
                      <a:cubicBezTo>
                        <a:pt x="201958" y="178006"/>
                        <a:pt x="201958" y="176690"/>
                        <a:pt x="203273" y="176690"/>
                      </a:cubicBezTo>
                      <a:cubicBezTo>
                        <a:pt x="203273" y="176690"/>
                        <a:pt x="203273" y="176690"/>
                        <a:pt x="207220" y="171428"/>
                      </a:cubicBezTo>
                      <a:cubicBezTo>
                        <a:pt x="209851" y="168797"/>
                        <a:pt x="216429" y="166166"/>
                        <a:pt x="220376" y="166166"/>
                      </a:cubicBezTo>
                      <a:cubicBezTo>
                        <a:pt x="220376" y="166166"/>
                        <a:pt x="220376" y="166166"/>
                        <a:pt x="232216" y="167481"/>
                      </a:cubicBezTo>
                      <a:cubicBezTo>
                        <a:pt x="237478" y="168797"/>
                        <a:pt x="241425" y="166166"/>
                        <a:pt x="242740" y="163535"/>
                      </a:cubicBezTo>
                      <a:cubicBezTo>
                        <a:pt x="245371" y="159588"/>
                        <a:pt x="245371" y="154326"/>
                        <a:pt x="244056" y="149063"/>
                      </a:cubicBezTo>
                      <a:cubicBezTo>
                        <a:pt x="244056" y="149063"/>
                        <a:pt x="244056" y="149063"/>
                        <a:pt x="242740" y="146432"/>
                      </a:cubicBezTo>
                      <a:cubicBezTo>
                        <a:pt x="242740" y="141170"/>
                        <a:pt x="237478" y="138539"/>
                        <a:pt x="233531" y="138539"/>
                      </a:cubicBezTo>
                      <a:cubicBezTo>
                        <a:pt x="233531" y="138539"/>
                        <a:pt x="233531" y="138539"/>
                        <a:pt x="229585" y="138539"/>
                      </a:cubicBezTo>
                      <a:cubicBezTo>
                        <a:pt x="225638" y="138539"/>
                        <a:pt x="219060" y="141170"/>
                        <a:pt x="215113" y="143801"/>
                      </a:cubicBezTo>
                      <a:cubicBezTo>
                        <a:pt x="215113" y="143801"/>
                        <a:pt x="215113" y="143801"/>
                        <a:pt x="211167" y="147748"/>
                      </a:cubicBezTo>
                      <a:cubicBezTo>
                        <a:pt x="207220" y="150379"/>
                        <a:pt x="205904" y="149063"/>
                        <a:pt x="205904" y="145117"/>
                      </a:cubicBezTo>
                      <a:cubicBezTo>
                        <a:pt x="205904" y="145117"/>
                        <a:pt x="205904" y="145117"/>
                        <a:pt x="205904" y="133277"/>
                      </a:cubicBezTo>
                      <a:cubicBezTo>
                        <a:pt x="207220" y="129330"/>
                        <a:pt x="209851" y="122752"/>
                        <a:pt x="212482" y="120121"/>
                      </a:cubicBezTo>
                      <a:cubicBezTo>
                        <a:pt x="212482" y="120121"/>
                        <a:pt x="212482" y="120121"/>
                        <a:pt x="212482" y="118805"/>
                      </a:cubicBezTo>
                      <a:cubicBezTo>
                        <a:pt x="212482" y="118805"/>
                        <a:pt x="212482" y="118805"/>
                        <a:pt x="226953" y="101703"/>
                      </a:cubicBezTo>
                      <a:cubicBezTo>
                        <a:pt x="226953" y="101703"/>
                        <a:pt x="226953" y="101703"/>
                        <a:pt x="240109" y="85916"/>
                      </a:cubicBezTo>
                      <a:cubicBezTo>
                        <a:pt x="241425" y="84601"/>
                        <a:pt x="242740" y="83285"/>
                        <a:pt x="245371" y="81969"/>
                      </a:cubicBezTo>
                      <a:cubicBezTo>
                        <a:pt x="248003" y="80654"/>
                        <a:pt x="250634" y="80654"/>
                        <a:pt x="253265" y="80654"/>
                      </a:cubicBezTo>
                      <a:cubicBezTo>
                        <a:pt x="253265" y="80654"/>
                        <a:pt x="253265" y="80654"/>
                        <a:pt x="284839" y="84601"/>
                      </a:cubicBezTo>
                      <a:cubicBezTo>
                        <a:pt x="258527" y="49080"/>
                        <a:pt x="216429" y="25400"/>
                        <a:pt x="169068" y="25400"/>
                      </a:cubicBezTo>
                      <a:close/>
                      <a:moveTo>
                        <a:pt x="169069" y="0"/>
                      </a:moveTo>
                      <a:cubicBezTo>
                        <a:pt x="233791" y="0"/>
                        <a:pt x="291908" y="35495"/>
                        <a:pt x="320967" y="93340"/>
                      </a:cubicBezTo>
                      <a:cubicBezTo>
                        <a:pt x="328892" y="109116"/>
                        <a:pt x="332855" y="124892"/>
                        <a:pt x="335496" y="141982"/>
                      </a:cubicBezTo>
                      <a:cubicBezTo>
                        <a:pt x="336817" y="147241"/>
                        <a:pt x="338138" y="152499"/>
                        <a:pt x="338138" y="157758"/>
                      </a:cubicBezTo>
                      <a:cubicBezTo>
                        <a:pt x="338138" y="161702"/>
                        <a:pt x="338138" y="164331"/>
                        <a:pt x="338138" y="168275"/>
                      </a:cubicBezTo>
                      <a:cubicBezTo>
                        <a:pt x="338138" y="170904"/>
                        <a:pt x="338138" y="172219"/>
                        <a:pt x="338138" y="174848"/>
                      </a:cubicBezTo>
                      <a:cubicBezTo>
                        <a:pt x="335496" y="228749"/>
                        <a:pt x="309079" y="276076"/>
                        <a:pt x="268133" y="304999"/>
                      </a:cubicBezTo>
                      <a:cubicBezTo>
                        <a:pt x="245678" y="320774"/>
                        <a:pt x="220582" y="331291"/>
                        <a:pt x="191523" y="335235"/>
                      </a:cubicBezTo>
                      <a:cubicBezTo>
                        <a:pt x="184919" y="336550"/>
                        <a:pt x="176994" y="336550"/>
                        <a:pt x="169069" y="336550"/>
                      </a:cubicBezTo>
                      <a:cubicBezTo>
                        <a:pt x="138689" y="336550"/>
                        <a:pt x="109631" y="328662"/>
                        <a:pt x="84534" y="314201"/>
                      </a:cubicBezTo>
                      <a:cubicBezTo>
                        <a:pt x="60759" y="299740"/>
                        <a:pt x="40946" y="281335"/>
                        <a:pt x="26417" y="257671"/>
                      </a:cubicBezTo>
                      <a:cubicBezTo>
                        <a:pt x="17171" y="243210"/>
                        <a:pt x="10567" y="228749"/>
                        <a:pt x="5283" y="211658"/>
                      </a:cubicBezTo>
                      <a:cubicBezTo>
                        <a:pt x="1321" y="197197"/>
                        <a:pt x="0" y="182736"/>
                        <a:pt x="0" y="168275"/>
                      </a:cubicBezTo>
                      <a:cubicBezTo>
                        <a:pt x="0" y="155128"/>
                        <a:pt x="1321" y="140667"/>
                        <a:pt x="5283" y="127521"/>
                      </a:cubicBezTo>
                      <a:cubicBezTo>
                        <a:pt x="10567" y="106486"/>
                        <a:pt x="18492" y="86767"/>
                        <a:pt x="31700" y="69676"/>
                      </a:cubicBezTo>
                      <a:cubicBezTo>
                        <a:pt x="39625" y="59159"/>
                        <a:pt x="48871" y="48642"/>
                        <a:pt x="59438" y="39439"/>
                      </a:cubicBezTo>
                      <a:cubicBezTo>
                        <a:pt x="89818" y="14461"/>
                        <a:pt x="129443" y="0"/>
                        <a:pt x="169069" y="0"/>
                      </a:cubicBezTo>
                      <a:close/>
                    </a:path>
                  </a:pathLst>
                </a:custGeom>
                <a:solidFill>
                  <a:schemeClr val="bg1"/>
                </a:solidFill>
                <a:ln>
                  <a:noFill/>
                </a:ln>
              </p:spPr>
              <p:txBody>
                <a:bodyPr anchor="ctr"/>
                <a:lstStyle/>
                <a:p>
                  <a:pPr algn="ctr" defTabSz="914377">
                    <a:defRPr/>
                  </a:pPr>
                  <a:endParaRPr dirty="0">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grpSp>
      </p:grpSp>
    </p:spTree>
    <p:extLst>
      <p:ext uri="{BB962C8B-B14F-4D97-AF65-F5344CB8AC3E}">
        <p14:creationId xmlns:p14="http://schemas.microsoft.com/office/powerpoint/2010/main" val="2681352377"/>
      </p:ext>
    </p:ext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网络人际互动中介系统的载体</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EC248308-D70E-46AE-BB83-F8EA5B5214DE}"/>
              </a:ext>
            </a:extLst>
          </p:cNvPr>
          <p:cNvSpPr/>
          <p:nvPr/>
        </p:nvSpPr>
        <p:spPr>
          <a:xfrm>
            <a:off x="550592" y="998390"/>
            <a:ext cx="11021298" cy="1469120"/>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网络文本的种类</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5</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种网络文本类型的释义</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2" name="组合 1">
            <a:extLst>
              <a:ext uri="{FF2B5EF4-FFF2-40B4-BE49-F238E27FC236}">
                <a16:creationId xmlns:a16="http://schemas.microsoft.com/office/drawing/2014/main" id="{FEA9E277-EB9E-4A96-87C1-FEA0DB084C13}"/>
              </a:ext>
            </a:extLst>
          </p:cNvPr>
          <p:cNvGrpSpPr/>
          <p:nvPr/>
        </p:nvGrpSpPr>
        <p:grpSpPr>
          <a:xfrm>
            <a:off x="741783" y="1707282"/>
            <a:ext cx="11316867" cy="4951831"/>
            <a:chOff x="741783" y="1707282"/>
            <a:chExt cx="11316867" cy="4951831"/>
          </a:xfrm>
        </p:grpSpPr>
        <p:grpSp>
          <p:nvGrpSpPr>
            <p:cNvPr id="51" name="组合 50">
              <a:extLst>
                <a:ext uri="{FF2B5EF4-FFF2-40B4-BE49-F238E27FC236}">
                  <a16:creationId xmlns:a16="http://schemas.microsoft.com/office/drawing/2014/main" id="{C2633492-F1FD-4A1C-8239-A05B0AF61354}"/>
                </a:ext>
              </a:extLst>
            </p:cNvPr>
            <p:cNvGrpSpPr/>
            <p:nvPr/>
          </p:nvGrpSpPr>
          <p:grpSpPr>
            <a:xfrm>
              <a:off x="741783" y="2035468"/>
              <a:ext cx="7877679" cy="4105740"/>
              <a:chOff x="188256" y="1167746"/>
              <a:chExt cx="6210384" cy="3319731"/>
            </a:xfrm>
          </p:grpSpPr>
          <p:sp>
            <p:nvSpPr>
              <p:cNvPr id="59" name="Rounded Rectangle 5">
                <a:extLst>
                  <a:ext uri="{FF2B5EF4-FFF2-40B4-BE49-F238E27FC236}">
                    <a16:creationId xmlns:a16="http://schemas.microsoft.com/office/drawing/2014/main" id="{12C5C5EB-AC45-48A8-9A25-AB48307001A2}"/>
                  </a:ext>
                </a:extLst>
              </p:cNvPr>
              <p:cNvSpPr/>
              <p:nvPr/>
            </p:nvSpPr>
            <p:spPr>
              <a:xfrm>
                <a:off x="5621315" y="1598312"/>
                <a:ext cx="708285" cy="1427813"/>
              </a:xfrm>
              <a:prstGeom prst="roundRect">
                <a:avLst>
                  <a:gd name="adj" fmla="val 50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60" name="Rounded Rectangle 14">
                <a:extLst>
                  <a:ext uri="{FF2B5EF4-FFF2-40B4-BE49-F238E27FC236}">
                    <a16:creationId xmlns:a16="http://schemas.microsoft.com/office/drawing/2014/main" id="{5E654EB1-B9A3-4A0B-BC16-FE76066F5BCA}"/>
                  </a:ext>
                </a:extLst>
              </p:cNvPr>
              <p:cNvSpPr/>
              <p:nvPr/>
            </p:nvSpPr>
            <p:spPr>
              <a:xfrm>
                <a:off x="4913029" y="1941212"/>
                <a:ext cx="708285" cy="1427813"/>
              </a:xfrm>
              <a:prstGeom prst="roundRect">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61" name="Rounded Rectangle 16">
                <a:extLst>
                  <a:ext uri="{FF2B5EF4-FFF2-40B4-BE49-F238E27FC236}">
                    <a16:creationId xmlns:a16="http://schemas.microsoft.com/office/drawing/2014/main" id="{5119C5D7-6239-4D53-AE73-D82C0DD8BAC6}"/>
                  </a:ext>
                </a:extLst>
              </p:cNvPr>
              <p:cNvSpPr/>
              <p:nvPr/>
            </p:nvSpPr>
            <p:spPr>
              <a:xfrm>
                <a:off x="4204743" y="2284112"/>
                <a:ext cx="708285" cy="1427813"/>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62" name="Rounded Rectangle 18">
                <a:extLst>
                  <a:ext uri="{FF2B5EF4-FFF2-40B4-BE49-F238E27FC236}">
                    <a16:creationId xmlns:a16="http://schemas.microsoft.com/office/drawing/2014/main" id="{6195CDB1-ECBF-4EFF-8C26-005F75889308}"/>
                  </a:ext>
                </a:extLst>
              </p:cNvPr>
              <p:cNvSpPr/>
              <p:nvPr/>
            </p:nvSpPr>
            <p:spPr>
              <a:xfrm>
                <a:off x="3496457" y="2645571"/>
                <a:ext cx="708285" cy="1427813"/>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63" name="Rounded Rectangle 23">
                <a:extLst>
                  <a:ext uri="{FF2B5EF4-FFF2-40B4-BE49-F238E27FC236}">
                    <a16:creationId xmlns:a16="http://schemas.microsoft.com/office/drawing/2014/main" id="{7AD6CFD8-E4C8-43DF-BD93-3A9C1679C172}"/>
                  </a:ext>
                </a:extLst>
              </p:cNvPr>
              <p:cNvSpPr/>
              <p:nvPr/>
            </p:nvSpPr>
            <p:spPr>
              <a:xfrm>
                <a:off x="2788171" y="2988471"/>
                <a:ext cx="708285" cy="1427813"/>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US">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64" name="TextBox 39">
                <a:extLst>
                  <a:ext uri="{FF2B5EF4-FFF2-40B4-BE49-F238E27FC236}">
                    <a16:creationId xmlns:a16="http://schemas.microsoft.com/office/drawing/2014/main" id="{50BCD4D7-EAA3-4D68-9A1C-05747BA84140}"/>
                  </a:ext>
                </a:extLst>
              </p:cNvPr>
              <p:cNvSpPr txBox="1"/>
              <p:nvPr/>
            </p:nvSpPr>
            <p:spPr>
              <a:xfrm>
                <a:off x="2788170" y="3195442"/>
                <a:ext cx="708286" cy="415498"/>
              </a:xfrm>
              <a:prstGeom prst="rect">
                <a:avLst/>
              </a:prstGeom>
              <a:noFill/>
              <a:ln>
                <a:noFill/>
              </a:ln>
            </p:spPr>
            <p:txBody>
              <a:bodyPr wrap="square" rtlCol="0">
                <a:spAutoFit/>
              </a:bodyPr>
              <a:lstStyle/>
              <a:p>
                <a:pPr algn="ctr" defTabSz="914377"/>
                <a:r>
                  <a:rPr lang="en-US" sz="3000" dirty="0">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rPr>
                  <a:t>01</a:t>
                </a:r>
              </a:p>
            </p:txBody>
          </p:sp>
          <p:sp>
            <p:nvSpPr>
              <p:cNvPr id="65" name="Rectangle 40">
                <a:extLst>
                  <a:ext uri="{FF2B5EF4-FFF2-40B4-BE49-F238E27FC236}">
                    <a16:creationId xmlns:a16="http://schemas.microsoft.com/office/drawing/2014/main" id="{B1CC7995-4BB2-4FF2-BD7E-5ECB22652C4B}"/>
                  </a:ext>
                </a:extLst>
              </p:cNvPr>
              <p:cNvSpPr/>
              <p:nvPr/>
            </p:nvSpPr>
            <p:spPr>
              <a:xfrm>
                <a:off x="2788169" y="3734410"/>
                <a:ext cx="708287" cy="473206"/>
              </a:xfrm>
              <a:prstGeom prst="rect">
                <a:avLst/>
              </a:prstGeom>
              <a:noFill/>
            </p:spPr>
            <p:txBody>
              <a:bodyPr wrap="square" lIns="91440" tIns="45720" rIns="91440" bIns="45720">
                <a:spAutoFit/>
              </a:bodyPr>
              <a:lstStyle/>
              <a:p>
                <a:pPr algn="ctr" defTabSz="914377"/>
                <a:r>
                  <a:rPr lang="en-US" sz="3500" dirty="0">
                    <a:ln w="0"/>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rPr>
                  <a:t></a:t>
                </a:r>
              </a:p>
            </p:txBody>
          </p:sp>
          <p:sp>
            <p:nvSpPr>
              <p:cNvPr id="66" name="TextBox 41">
                <a:extLst>
                  <a:ext uri="{FF2B5EF4-FFF2-40B4-BE49-F238E27FC236}">
                    <a16:creationId xmlns:a16="http://schemas.microsoft.com/office/drawing/2014/main" id="{6C4FC478-682D-4A7D-8D32-F9CF23B931C3}"/>
                  </a:ext>
                </a:extLst>
              </p:cNvPr>
              <p:cNvSpPr txBox="1"/>
              <p:nvPr/>
            </p:nvSpPr>
            <p:spPr>
              <a:xfrm>
                <a:off x="3496458" y="2844009"/>
                <a:ext cx="708286" cy="415498"/>
              </a:xfrm>
              <a:prstGeom prst="rect">
                <a:avLst/>
              </a:prstGeom>
              <a:noFill/>
              <a:ln>
                <a:noFill/>
              </a:ln>
            </p:spPr>
            <p:txBody>
              <a:bodyPr wrap="square" rtlCol="0">
                <a:spAutoFit/>
              </a:bodyPr>
              <a:lstStyle/>
              <a:p>
                <a:pPr algn="ctr" defTabSz="914377"/>
                <a:r>
                  <a:rPr lang="en-US" sz="3000" dirty="0">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rPr>
                  <a:t>02</a:t>
                </a:r>
              </a:p>
            </p:txBody>
          </p:sp>
          <p:sp>
            <p:nvSpPr>
              <p:cNvPr id="67" name="Rectangle 42">
                <a:extLst>
                  <a:ext uri="{FF2B5EF4-FFF2-40B4-BE49-F238E27FC236}">
                    <a16:creationId xmlns:a16="http://schemas.microsoft.com/office/drawing/2014/main" id="{9B6F4CB8-59B8-476B-AB13-49F66FBD2B1A}"/>
                  </a:ext>
                </a:extLst>
              </p:cNvPr>
              <p:cNvSpPr/>
              <p:nvPr/>
            </p:nvSpPr>
            <p:spPr>
              <a:xfrm>
                <a:off x="3496456" y="3382976"/>
                <a:ext cx="708287" cy="473206"/>
              </a:xfrm>
              <a:prstGeom prst="rect">
                <a:avLst/>
              </a:prstGeom>
              <a:noFill/>
            </p:spPr>
            <p:txBody>
              <a:bodyPr wrap="square" lIns="91440" tIns="45720" rIns="91440" bIns="45720">
                <a:spAutoFit/>
              </a:bodyPr>
              <a:lstStyle/>
              <a:p>
                <a:pPr algn="ctr" defTabSz="914377"/>
                <a:r>
                  <a:rPr lang="en-US" sz="3500" dirty="0">
                    <a:ln w="0"/>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rPr>
                  <a:t></a:t>
                </a:r>
              </a:p>
            </p:txBody>
          </p:sp>
          <p:sp>
            <p:nvSpPr>
              <p:cNvPr id="68" name="TextBox 43">
                <a:extLst>
                  <a:ext uri="{FF2B5EF4-FFF2-40B4-BE49-F238E27FC236}">
                    <a16:creationId xmlns:a16="http://schemas.microsoft.com/office/drawing/2014/main" id="{4D37A437-DE7C-4E2F-9AD8-7F902277A5F7}"/>
                  </a:ext>
                </a:extLst>
              </p:cNvPr>
              <p:cNvSpPr txBox="1"/>
              <p:nvPr/>
            </p:nvSpPr>
            <p:spPr>
              <a:xfrm>
                <a:off x="4204743" y="2483482"/>
                <a:ext cx="708286" cy="415498"/>
              </a:xfrm>
              <a:prstGeom prst="rect">
                <a:avLst/>
              </a:prstGeom>
              <a:noFill/>
              <a:ln>
                <a:noFill/>
              </a:ln>
            </p:spPr>
            <p:txBody>
              <a:bodyPr wrap="square" rtlCol="0">
                <a:spAutoFit/>
              </a:bodyPr>
              <a:lstStyle/>
              <a:p>
                <a:pPr algn="ctr" defTabSz="914377"/>
                <a:r>
                  <a:rPr lang="en-US" sz="3000" dirty="0">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rPr>
                  <a:t>03</a:t>
                </a:r>
              </a:p>
            </p:txBody>
          </p:sp>
          <p:sp>
            <p:nvSpPr>
              <p:cNvPr id="69" name="Rectangle 44">
                <a:extLst>
                  <a:ext uri="{FF2B5EF4-FFF2-40B4-BE49-F238E27FC236}">
                    <a16:creationId xmlns:a16="http://schemas.microsoft.com/office/drawing/2014/main" id="{6D0C7A2F-68B9-47A8-97A9-10A66EC83108}"/>
                  </a:ext>
                </a:extLst>
              </p:cNvPr>
              <p:cNvSpPr/>
              <p:nvPr/>
            </p:nvSpPr>
            <p:spPr>
              <a:xfrm>
                <a:off x="4204741" y="3022449"/>
                <a:ext cx="708287" cy="473206"/>
              </a:xfrm>
              <a:prstGeom prst="rect">
                <a:avLst/>
              </a:prstGeom>
              <a:noFill/>
            </p:spPr>
            <p:txBody>
              <a:bodyPr wrap="square" lIns="91440" tIns="45720" rIns="91440" bIns="45720">
                <a:spAutoFit/>
              </a:bodyPr>
              <a:lstStyle/>
              <a:p>
                <a:pPr algn="ctr" defTabSz="914377"/>
                <a:r>
                  <a:rPr lang="en-US" sz="3500" dirty="0">
                    <a:ln w="0"/>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rPr>
                  <a:t></a:t>
                </a:r>
              </a:p>
            </p:txBody>
          </p:sp>
          <p:sp>
            <p:nvSpPr>
              <p:cNvPr id="70" name="TextBox 45">
                <a:extLst>
                  <a:ext uri="{FF2B5EF4-FFF2-40B4-BE49-F238E27FC236}">
                    <a16:creationId xmlns:a16="http://schemas.microsoft.com/office/drawing/2014/main" id="{DAEFC93B-C266-475C-90D9-C6F84C7D29A0}"/>
                  </a:ext>
                </a:extLst>
              </p:cNvPr>
              <p:cNvSpPr txBox="1"/>
              <p:nvPr/>
            </p:nvSpPr>
            <p:spPr>
              <a:xfrm>
                <a:off x="4913028" y="2144257"/>
                <a:ext cx="708286" cy="415498"/>
              </a:xfrm>
              <a:prstGeom prst="rect">
                <a:avLst/>
              </a:prstGeom>
              <a:noFill/>
              <a:ln>
                <a:noFill/>
              </a:ln>
            </p:spPr>
            <p:txBody>
              <a:bodyPr wrap="square" rtlCol="0">
                <a:spAutoFit/>
              </a:bodyPr>
              <a:lstStyle/>
              <a:p>
                <a:pPr algn="ctr" defTabSz="914377"/>
                <a:r>
                  <a:rPr lang="en-US" sz="3000" dirty="0">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rPr>
                  <a:t>04</a:t>
                </a:r>
              </a:p>
            </p:txBody>
          </p:sp>
          <p:sp>
            <p:nvSpPr>
              <p:cNvPr id="71" name="Rectangle 46">
                <a:extLst>
                  <a:ext uri="{FF2B5EF4-FFF2-40B4-BE49-F238E27FC236}">
                    <a16:creationId xmlns:a16="http://schemas.microsoft.com/office/drawing/2014/main" id="{E379C1AF-F0D4-40E3-9F4D-51EBE340AAAC}"/>
                  </a:ext>
                </a:extLst>
              </p:cNvPr>
              <p:cNvSpPr/>
              <p:nvPr/>
            </p:nvSpPr>
            <p:spPr>
              <a:xfrm>
                <a:off x="4913026" y="2683224"/>
                <a:ext cx="708287" cy="473206"/>
              </a:xfrm>
              <a:prstGeom prst="rect">
                <a:avLst/>
              </a:prstGeom>
              <a:noFill/>
            </p:spPr>
            <p:txBody>
              <a:bodyPr wrap="square" lIns="91440" tIns="45720" rIns="91440" bIns="45720">
                <a:spAutoFit/>
              </a:bodyPr>
              <a:lstStyle/>
              <a:p>
                <a:pPr algn="ctr" defTabSz="914377"/>
                <a:r>
                  <a:rPr lang="en-US" sz="3500" dirty="0">
                    <a:ln w="0"/>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rPr>
                  <a:t></a:t>
                </a:r>
              </a:p>
            </p:txBody>
          </p:sp>
          <p:sp>
            <p:nvSpPr>
              <p:cNvPr id="72" name="TextBox 47">
                <a:extLst>
                  <a:ext uri="{FF2B5EF4-FFF2-40B4-BE49-F238E27FC236}">
                    <a16:creationId xmlns:a16="http://schemas.microsoft.com/office/drawing/2014/main" id="{E1274026-0F63-4BB8-B3EB-32202FED0E79}"/>
                  </a:ext>
                </a:extLst>
              </p:cNvPr>
              <p:cNvSpPr txBox="1"/>
              <p:nvPr/>
            </p:nvSpPr>
            <p:spPr>
              <a:xfrm>
                <a:off x="5621313" y="1800686"/>
                <a:ext cx="708286" cy="415498"/>
              </a:xfrm>
              <a:prstGeom prst="rect">
                <a:avLst/>
              </a:prstGeom>
              <a:noFill/>
              <a:ln>
                <a:noFill/>
              </a:ln>
            </p:spPr>
            <p:txBody>
              <a:bodyPr wrap="square" rtlCol="0">
                <a:spAutoFit/>
              </a:bodyPr>
              <a:lstStyle/>
              <a:p>
                <a:pPr algn="ctr" defTabSz="914377"/>
                <a:r>
                  <a:rPr lang="en-US" sz="3000" dirty="0">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rPr>
                  <a:t>05</a:t>
                </a:r>
              </a:p>
            </p:txBody>
          </p:sp>
          <p:sp>
            <p:nvSpPr>
              <p:cNvPr id="73" name="Rectangle 48">
                <a:extLst>
                  <a:ext uri="{FF2B5EF4-FFF2-40B4-BE49-F238E27FC236}">
                    <a16:creationId xmlns:a16="http://schemas.microsoft.com/office/drawing/2014/main" id="{0DB31F99-AF5E-48D3-9FA0-47CDC5E570F6}"/>
                  </a:ext>
                </a:extLst>
              </p:cNvPr>
              <p:cNvSpPr/>
              <p:nvPr/>
            </p:nvSpPr>
            <p:spPr>
              <a:xfrm>
                <a:off x="5621311" y="2339653"/>
                <a:ext cx="708287" cy="473206"/>
              </a:xfrm>
              <a:prstGeom prst="rect">
                <a:avLst/>
              </a:prstGeom>
              <a:noFill/>
            </p:spPr>
            <p:txBody>
              <a:bodyPr wrap="square" lIns="91440" tIns="45720" rIns="91440" bIns="45720">
                <a:spAutoFit/>
              </a:bodyPr>
              <a:lstStyle/>
              <a:p>
                <a:pPr algn="ctr" defTabSz="914377"/>
                <a:r>
                  <a:rPr lang="en-US" sz="3500" dirty="0">
                    <a:ln w="0"/>
                    <a:solidFill>
                      <a:prstClr val="white"/>
                    </a:solidFill>
                    <a:latin typeface="Source Han Serif SC" panose="02020400000000000000" pitchFamily="18" charset="-122"/>
                    <a:ea typeface="Source Han Serif SC" panose="02020400000000000000" pitchFamily="18" charset="-122"/>
                    <a:sym typeface="Source Han Serif SC" panose="02020400000000000000" pitchFamily="18" charset="-122"/>
                  </a:rPr>
                  <a:t></a:t>
                </a:r>
              </a:p>
            </p:txBody>
          </p:sp>
          <p:grpSp>
            <p:nvGrpSpPr>
              <p:cNvPr id="74" name="Group 7">
                <a:extLst>
                  <a:ext uri="{FF2B5EF4-FFF2-40B4-BE49-F238E27FC236}">
                    <a16:creationId xmlns:a16="http://schemas.microsoft.com/office/drawing/2014/main" id="{4B691880-6321-467D-94A1-C488F7DB3ED9}"/>
                  </a:ext>
                </a:extLst>
              </p:cNvPr>
              <p:cNvGrpSpPr/>
              <p:nvPr/>
            </p:nvGrpSpPr>
            <p:grpSpPr>
              <a:xfrm>
                <a:off x="5970952" y="1167746"/>
                <a:ext cx="427688" cy="342900"/>
                <a:chOff x="7961278" y="1556995"/>
                <a:chExt cx="570251" cy="457200"/>
              </a:xfrm>
            </p:grpSpPr>
            <p:cxnSp>
              <p:nvCxnSpPr>
                <p:cNvPr id="97" name="Straight Connector 56">
                  <a:extLst>
                    <a:ext uri="{FF2B5EF4-FFF2-40B4-BE49-F238E27FC236}">
                      <a16:creationId xmlns:a16="http://schemas.microsoft.com/office/drawing/2014/main" id="{6AEE64D3-FD93-4500-8A3F-5BA1CFBEBF18}"/>
                    </a:ext>
                  </a:extLst>
                </p:cNvPr>
                <p:cNvCxnSpPr/>
                <p:nvPr/>
              </p:nvCxnSpPr>
              <p:spPr>
                <a:xfrm flipV="1">
                  <a:off x="7968098" y="1556995"/>
                  <a:ext cx="0" cy="457200"/>
                </a:xfrm>
                <a:prstGeom prst="line">
                  <a:avLst/>
                </a:prstGeom>
                <a:ln w="28575" cap="sq">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8" name="Straight Connector 57">
                  <a:extLst>
                    <a:ext uri="{FF2B5EF4-FFF2-40B4-BE49-F238E27FC236}">
                      <a16:creationId xmlns:a16="http://schemas.microsoft.com/office/drawing/2014/main" id="{B1A39D7E-960C-4B78-84A1-E395C5C03444}"/>
                    </a:ext>
                  </a:extLst>
                </p:cNvPr>
                <p:cNvCxnSpPr/>
                <p:nvPr/>
              </p:nvCxnSpPr>
              <p:spPr>
                <a:xfrm>
                  <a:off x="7961278" y="1556995"/>
                  <a:ext cx="570251"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75" name="Group 6">
                <a:extLst>
                  <a:ext uri="{FF2B5EF4-FFF2-40B4-BE49-F238E27FC236}">
                    <a16:creationId xmlns:a16="http://schemas.microsoft.com/office/drawing/2014/main" id="{E5342165-04D0-4D29-BB0E-66FDBBE9D84F}"/>
                  </a:ext>
                </a:extLst>
              </p:cNvPr>
              <p:cNvGrpSpPr/>
              <p:nvPr/>
            </p:nvGrpSpPr>
            <p:grpSpPr>
              <a:xfrm>
                <a:off x="4136563" y="1851914"/>
                <a:ext cx="427688" cy="342900"/>
                <a:chOff x="5515420" y="2469219"/>
                <a:chExt cx="570251" cy="457200"/>
              </a:xfrm>
            </p:grpSpPr>
            <p:cxnSp>
              <p:nvCxnSpPr>
                <p:cNvPr id="91" name="Straight Connector 64">
                  <a:extLst>
                    <a:ext uri="{FF2B5EF4-FFF2-40B4-BE49-F238E27FC236}">
                      <a16:creationId xmlns:a16="http://schemas.microsoft.com/office/drawing/2014/main" id="{6EB0B463-4140-4935-9589-8E44CB8B92F9}"/>
                    </a:ext>
                  </a:extLst>
                </p:cNvPr>
                <p:cNvCxnSpPr/>
                <p:nvPr/>
              </p:nvCxnSpPr>
              <p:spPr>
                <a:xfrm flipV="1">
                  <a:off x="6085671" y="2469219"/>
                  <a:ext cx="0" cy="457200"/>
                </a:xfrm>
                <a:prstGeom prst="line">
                  <a:avLst/>
                </a:prstGeom>
                <a:ln w="28575" cap="sq">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2" name="Straight Connector 65">
                  <a:extLst>
                    <a:ext uri="{FF2B5EF4-FFF2-40B4-BE49-F238E27FC236}">
                      <a16:creationId xmlns:a16="http://schemas.microsoft.com/office/drawing/2014/main" id="{83280730-8CF1-430F-B0C4-30E8C69507CF}"/>
                    </a:ext>
                  </a:extLst>
                </p:cNvPr>
                <p:cNvCxnSpPr/>
                <p:nvPr/>
              </p:nvCxnSpPr>
              <p:spPr>
                <a:xfrm>
                  <a:off x="5515420" y="2469219"/>
                  <a:ext cx="570251"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76" name="Group 3">
                <a:extLst>
                  <a:ext uri="{FF2B5EF4-FFF2-40B4-BE49-F238E27FC236}">
                    <a16:creationId xmlns:a16="http://schemas.microsoft.com/office/drawing/2014/main" id="{06680E2F-D52F-4AD4-9742-F169D93BA674}"/>
                  </a:ext>
                </a:extLst>
              </p:cNvPr>
              <p:cNvGrpSpPr/>
              <p:nvPr/>
            </p:nvGrpSpPr>
            <p:grpSpPr>
              <a:xfrm>
                <a:off x="3843925" y="4144340"/>
                <a:ext cx="427688" cy="343137"/>
                <a:chOff x="5125236" y="5525788"/>
                <a:chExt cx="570251" cy="457516"/>
              </a:xfrm>
            </p:grpSpPr>
            <p:cxnSp>
              <p:nvCxnSpPr>
                <p:cNvPr id="87" name="Straight Connector 67">
                  <a:extLst>
                    <a:ext uri="{FF2B5EF4-FFF2-40B4-BE49-F238E27FC236}">
                      <a16:creationId xmlns:a16="http://schemas.microsoft.com/office/drawing/2014/main" id="{77408E32-EFFD-4DFF-8F82-47A707E0477D}"/>
                    </a:ext>
                  </a:extLst>
                </p:cNvPr>
                <p:cNvCxnSpPr/>
                <p:nvPr/>
              </p:nvCxnSpPr>
              <p:spPr>
                <a:xfrm>
                  <a:off x="5125236" y="5525788"/>
                  <a:ext cx="0" cy="457200"/>
                </a:xfrm>
                <a:prstGeom prst="line">
                  <a:avLst/>
                </a:prstGeom>
                <a:ln w="28575" cap="sq">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8" name="Straight Connector 68">
                  <a:extLst>
                    <a:ext uri="{FF2B5EF4-FFF2-40B4-BE49-F238E27FC236}">
                      <a16:creationId xmlns:a16="http://schemas.microsoft.com/office/drawing/2014/main" id="{834AC323-85EB-4AEB-9CE0-6145A53ED970}"/>
                    </a:ext>
                  </a:extLst>
                </p:cNvPr>
                <p:cNvCxnSpPr/>
                <p:nvPr/>
              </p:nvCxnSpPr>
              <p:spPr>
                <a:xfrm flipH="1" flipV="1">
                  <a:off x="5125236" y="5983304"/>
                  <a:ext cx="570251"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77" name="Group 4">
                <a:extLst>
                  <a:ext uri="{FF2B5EF4-FFF2-40B4-BE49-F238E27FC236}">
                    <a16:creationId xmlns:a16="http://schemas.microsoft.com/office/drawing/2014/main" id="{6ADF3856-E344-452B-8681-570D4D270C4B}"/>
                  </a:ext>
                </a:extLst>
              </p:cNvPr>
              <p:cNvGrpSpPr/>
              <p:nvPr/>
            </p:nvGrpSpPr>
            <p:grpSpPr>
              <a:xfrm>
                <a:off x="188256" y="2530929"/>
                <a:ext cx="2954619" cy="671910"/>
                <a:chOff x="251007" y="3374571"/>
                <a:chExt cx="3939492" cy="895880"/>
              </a:xfrm>
            </p:grpSpPr>
            <p:cxnSp>
              <p:nvCxnSpPr>
                <p:cNvPr id="83" name="Straight Connector 70">
                  <a:extLst>
                    <a:ext uri="{FF2B5EF4-FFF2-40B4-BE49-F238E27FC236}">
                      <a16:creationId xmlns:a16="http://schemas.microsoft.com/office/drawing/2014/main" id="{FAA75BF1-2FD8-4E30-8FA5-860863FD2832}"/>
                    </a:ext>
                  </a:extLst>
                </p:cNvPr>
                <p:cNvCxnSpPr/>
                <p:nvPr/>
              </p:nvCxnSpPr>
              <p:spPr>
                <a:xfrm flipV="1">
                  <a:off x="4190499" y="3416470"/>
                  <a:ext cx="0" cy="457200"/>
                </a:xfrm>
                <a:prstGeom prst="line">
                  <a:avLst/>
                </a:prstGeom>
                <a:ln w="28575" cap="sq">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4" name="Straight Connector 71">
                  <a:extLst>
                    <a:ext uri="{FF2B5EF4-FFF2-40B4-BE49-F238E27FC236}">
                      <a16:creationId xmlns:a16="http://schemas.microsoft.com/office/drawing/2014/main" id="{6C999BE3-B904-43DE-A363-32D7A0410744}"/>
                    </a:ext>
                  </a:extLst>
                </p:cNvPr>
                <p:cNvCxnSpPr/>
                <p:nvPr/>
              </p:nvCxnSpPr>
              <p:spPr>
                <a:xfrm>
                  <a:off x="3620248" y="3416470"/>
                  <a:ext cx="570251"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5" name="TextBox 84">
                  <a:extLst>
                    <a:ext uri="{FF2B5EF4-FFF2-40B4-BE49-F238E27FC236}">
                      <a16:creationId xmlns:a16="http://schemas.microsoft.com/office/drawing/2014/main" id="{C087145D-E923-4FE9-BB4A-8B2BBDF32B98}"/>
                    </a:ext>
                  </a:extLst>
                </p:cNvPr>
                <p:cNvSpPr txBox="1"/>
                <p:nvPr/>
              </p:nvSpPr>
              <p:spPr>
                <a:xfrm>
                  <a:off x="251007" y="3374571"/>
                  <a:ext cx="3570208" cy="895880"/>
                </a:xfrm>
                <a:prstGeom prst="rect">
                  <a:avLst/>
                </a:prstGeom>
                <a:noFill/>
                <a:ln>
                  <a:noFill/>
                </a:ln>
              </p:spPr>
              <p:txBody>
                <a:bodyPr wrap="square" rtlCol="0">
                  <a:spAutoFit/>
                </a:bodyPr>
                <a:lstStyle>
                  <a:defPPr>
                    <a:defRPr lang="en-US"/>
                  </a:defPPr>
                  <a:lvl1pPr>
                    <a:defRPr sz="1100">
                      <a:solidFill>
                        <a:schemeClr val="tx1">
                          <a:lumMod val="50000"/>
                          <a:lumOff val="50000"/>
                        </a:schemeClr>
                      </a:solidFill>
                      <a:latin typeface="+mj-lt"/>
                    </a:defRPr>
                  </a:lvl1pPr>
                </a:lstStyle>
                <a:p>
                  <a:r>
                    <a:rPr lang="zh-CN" altLang="en-US" sz="2000" b="1"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rPr>
                    <a:t>文字文本</a:t>
                  </a:r>
                  <a:br>
                    <a:rPr lang="en-US" altLang="zh-CN" sz="1200" dirty="0">
                      <a:latin typeface="Source Han Serif SC" panose="02020400000000000000" pitchFamily="18" charset="-122"/>
                      <a:ea typeface="Source Han Serif SC" panose="02020400000000000000" pitchFamily="18" charset="-122"/>
                      <a:sym typeface="Source Han Serif SC" panose="02020400000000000000" pitchFamily="18" charset="-122"/>
                    </a:rPr>
                  </a:br>
                  <a:r>
                    <a:rPr lang="zh-CN" altLang="zh-CN" sz="1400" dirty="0">
                      <a:latin typeface="+mn-lt"/>
                      <a:ea typeface="Source Han Serif SC" panose="02020400000000000000" pitchFamily="18" charset="-122"/>
                    </a:rPr>
                    <a:t>文字文本是网络交往活动中最基础的文本类型，是以文字表达为主的交流方式。</a:t>
                  </a:r>
                  <a:endParaRPr lang="en-US" altLang="zh-CN" sz="1400" dirty="0">
                    <a:latin typeface="+mn-lt"/>
                    <a:ea typeface="Source Han Serif SC" panose="02020400000000000000" pitchFamily="18" charset="-122"/>
                    <a:sym typeface="Source Han Serif SC" panose="02020400000000000000" pitchFamily="18" charset="-122"/>
                  </a:endParaRPr>
                </a:p>
              </p:txBody>
            </p:sp>
          </p:grpSp>
          <p:grpSp>
            <p:nvGrpSpPr>
              <p:cNvPr id="78" name="Group 51">
                <a:extLst>
                  <a:ext uri="{FF2B5EF4-FFF2-40B4-BE49-F238E27FC236}">
                    <a16:creationId xmlns:a16="http://schemas.microsoft.com/office/drawing/2014/main" id="{DB28FBC2-09B4-441F-9952-70F2D3A1A5CC}"/>
                  </a:ext>
                </a:extLst>
              </p:cNvPr>
              <p:cNvGrpSpPr/>
              <p:nvPr/>
            </p:nvGrpSpPr>
            <p:grpSpPr>
              <a:xfrm>
                <a:off x="5267118" y="3449429"/>
                <a:ext cx="427688" cy="343137"/>
                <a:chOff x="5125236" y="5525788"/>
                <a:chExt cx="570251" cy="457516"/>
              </a:xfrm>
            </p:grpSpPr>
            <p:cxnSp>
              <p:nvCxnSpPr>
                <p:cNvPr id="79" name="Straight Connector 52">
                  <a:extLst>
                    <a:ext uri="{FF2B5EF4-FFF2-40B4-BE49-F238E27FC236}">
                      <a16:creationId xmlns:a16="http://schemas.microsoft.com/office/drawing/2014/main" id="{57B47532-3AB5-44AB-A344-4F486D657CDF}"/>
                    </a:ext>
                  </a:extLst>
                </p:cNvPr>
                <p:cNvCxnSpPr/>
                <p:nvPr/>
              </p:nvCxnSpPr>
              <p:spPr>
                <a:xfrm>
                  <a:off x="5125236" y="5525788"/>
                  <a:ext cx="0" cy="457200"/>
                </a:xfrm>
                <a:prstGeom prst="line">
                  <a:avLst/>
                </a:prstGeom>
                <a:ln w="28575" cap="sq">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0" name="Straight Connector 53">
                  <a:extLst>
                    <a:ext uri="{FF2B5EF4-FFF2-40B4-BE49-F238E27FC236}">
                      <a16:creationId xmlns:a16="http://schemas.microsoft.com/office/drawing/2014/main" id="{AF5AC052-A9C4-4F1E-BD0F-74496618D7AA}"/>
                    </a:ext>
                  </a:extLst>
                </p:cNvPr>
                <p:cNvCxnSpPr/>
                <p:nvPr/>
              </p:nvCxnSpPr>
              <p:spPr>
                <a:xfrm flipH="1" flipV="1">
                  <a:off x="5125236" y="5983304"/>
                  <a:ext cx="570251"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99" name="TextBox 84">
              <a:extLst>
                <a:ext uri="{FF2B5EF4-FFF2-40B4-BE49-F238E27FC236}">
                  <a16:creationId xmlns:a16="http://schemas.microsoft.com/office/drawing/2014/main" id="{E686022C-2705-4DC7-ABC3-4E81D52AD0DC}"/>
                </a:ext>
              </a:extLst>
            </p:cNvPr>
            <p:cNvSpPr txBox="1"/>
            <p:nvPr/>
          </p:nvSpPr>
          <p:spPr>
            <a:xfrm>
              <a:off x="6017973" y="5612673"/>
              <a:ext cx="4368351" cy="1046440"/>
            </a:xfrm>
            <a:prstGeom prst="rect">
              <a:avLst/>
            </a:prstGeom>
            <a:noFill/>
            <a:ln>
              <a:noFill/>
            </a:ln>
          </p:spPr>
          <p:txBody>
            <a:bodyPr wrap="square" rtlCol="0">
              <a:spAutoFit/>
            </a:bodyPr>
            <a:lstStyle>
              <a:defPPr>
                <a:defRPr lang="en-US"/>
              </a:defPPr>
              <a:lvl1pPr>
                <a:defRPr sz="1100">
                  <a:solidFill>
                    <a:schemeClr val="tx1">
                      <a:lumMod val="50000"/>
                      <a:lumOff val="50000"/>
                    </a:schemeClr>
                  </a:solidFill>
                  <a:latin typeface="+mj-lt"/>
                </a:defRPr>
              </a:lvl1pPr>
            </a:lstStyle>
            <a:p>
              <a:r>
                <a:rPr lang="zh-CN" altLang="en-US" sz="2000" b="1"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rPr>
                <a:t>图像文本</a:t>
              </a:r>
              <a:br>
                <a:rPr lang="en-US" altLang="zh-CN" sz="1200" dirty="0">
                  <a:latin typeface="Source Han Serif SC" panose="02020400000000000000" pitchFamily="18" charset="-122"/>
                  <a:ea typeface="Source Han Serif SC" panose="02020400000000000000" pitchFamily="18" charset="-122"/>
                  <a:sym typeface="Source Han Serif SC" panose="02020400000000000000" pitchFamily="18" charset="-122"/>
                </a:rPr>
              </a:br>
              <a:r>
                <a:rPr lang="zh-CN" altLang="zh-CN" sz="1400" dirty="0">
                  <a:latin typeface="+mn-lt"/>
                  <a:ea typeface="Source Han Serif SC" panose="02020400000000000000" pitchFamily="18" charset="-122"/>
                </a:rPr>
                <a:t>图像文本是网络交往活动中常用的文本类型之一，是以图片形式为主的表达方式。与单调枯燥的文字相比，图片的表达形式更加生动形象。</a:t>
              </a:r>
              <a:endParaRPr lang="en-US" altLang="zh-CN" sz="1400" dirty="0">
                <a:latin typeface="+mn-lt"/>
                <a:ea typeface="Source Han Serif SC" panose="02020400000000000000" pitchFamily="18" charset="-122"/>
                <a:sym typeface="Source Han Serif SC" panose="02020400000000000000" pitchFamily="18" charset="-122"/>
              </a:endParaRPr>
            </a:p>
          </p:txBody>
        </p:sp>
        <p:sp>
          <p:nvSpPr>
            <p:cNvPr id="100" name="TextBox 84">
              <a:extLst>
                <a:ext uri="{FF2B5EF4-FFF2-40B4-BE49-F238E27FC236}">
                  <a16:creationId xmlns:a16="http://schemas.microsoft.com/office/drawing/2014/main" id="{1B88CCCB-44B3-4F33-AD65-F208C64C57F7}"/>
                </a:ext>
              </a:extLst>
            </p:cNvPr>
            <p:cNvSpPr txBox="1"/>
            <p:nvPr/>
          </p:nvSpPr>
          <p:spPr>
            <a:xfrm>
              <a:off x="1307071" y="2140308"/>
              <a:ext cx="4482024" cy="1477328"/>
            </a:xfrm>
            <a:prstGeom prst="rect">
              <a:avLst/>
            </a:prstGeom>
            <a:noFill/>
            <a:ln>
              <a:noFill/>
            </a:ln>
          </p:spPr>
          <p:txBody>
            <a:bodyPr wrap="square" rtlCol="0">
              <a:spAutoFit/>
            </a:bodyPr>
            <a:lstStyle>
              <a:defPPr>
                <a:defRPr lang="en-US"/>
              </a:defPPr>
              <a:lvl1pPr>
                <a:defRPr sz="1100">
                  <a:solidFill>
                    <a:schemeClr val="tx1">
                      <a:lumMod val="50000"/>
                      <a:lumOff val="50000"/>
                    </a:schemeClr>
                  </a:solidFill>
                  <a:latin typeface="+mj-lt"/>
                </a:defRPr>
              </a:lvl1pPr>
            </a:lstStyle>
            <a:p>
              <a:r>
                <a:rPr lang="zh-CN" altLang="en-US" sz="2000" b="1"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rPr>
                <a:t>音频文本</a:t>
              </a:r>
              <a:br>
                <a:rPr lang="en-US" altLang="zh-CN" sz="1200" dirty="0">
                  <a:latin typeface="Source Han Serif SC" panose="02020400000000000000" pitchFamily="18" charset="-122"/>
                  <a:ea typeface="Source Han Serif SC" panose="02020400000000000000" pitchFamily="18" charset="-122"/>
                  <a:sym typeface="Source Han Serif SC" panose="02020400000000000000" pitchFamily="18" charset="-122"/>
                </a:rPr>
              </a:br>
              <a:r>
                <a:rPr lang="zh-CN" altLang="zh-CN" sz="1400" dirty="0">
                  <a:latin typeface="+mn-lt"/>
                  <a:ea typeface="Source Han Serif SC" panose="02020400000000000000" pitchFamily="18" charset="-122"/>
                </a:rPr>
                <a:t>一般情况下，音频文本以语音条或音频文件的形式存在于互动页面中，互动双方通过播放音频使彼此传递或收获信息内容。音频文本包括语音、语音电话、音乐、录音、广播和电台等，通过声音传递信息，使信息内容更富有感情和更具个性。</a:t>
              </a:r>
              <a:endParaRPr lang="en-US" altLang="zh-CN" sz="1400" dirty="0">
                <a:latin typeface="+mn-lt"/>
                <a:ea typeface="Source Han Serif SC" panose="02020400000000000000" pitchFamily="18" charset="-122"/>
                <a:sym typeface="Source Han Serif SC" panose="02020400000000000000" pitchFamily="18" charset="-122"/>
              </a:endParaRPr>
            </a:p>
          </p:txBody>
        </p:sp>
        <p:sp>
          <p:nvSpPr>
            <p:cNvPr id="101" name="TextBox 84">
              <a:extLst>
                <a:ext uri="{FF2B5EF4-FFF2-40B4-BE49-F238E27FC236}">
                  <a16:creationId xmlns:a16="http://schemas.microsoft.com/office/drawing/2014/main" id="{47F93158-E790-4A5F-ABFA-C4C256E6C7BA}"/>
                </a:ext>
              </a:extLst>
            </p:cNvPr>
            <p:cNvSpPr txBox="1"/>
            <p:nvPr/>
          </p:nvSpPr>
          <p:spPr>
            <a:xfrm>
              <a:off x="7690299" y="4519776"/>
              <a:ext cx="4368351" cy="1261884"/>
            </a:xfrm>
            <a:prstGeom prst="rect">
              <a:avLst/>
            </a:prstGeom>
            <a:noFill/>
            <a:ln>
              <a:noFill/>
            </a:ln>
          </p:spPr>
          <p:txBody>
            <a:bodyPr wrap="square" rtlCol="0">
              <a:spAutoFit/>
            </a:bodyPr>
            <a:lstStyle>
              <a:defPPr>
                <a:defRPr lang="en-US"/>
              </a:defPPr>
              <a:lvl1pPr>
                <a:defRPr sz="1100">
                  <a:solidFill>
                    <a:schemeClr val="tx1">
                      <a:lumMod val="50000"/>
                      <a:lumOff val="50000"/>
                    </a:schemeClr>
                  </a:solidFill>
                  <a:latin typeface="+mj-lt"/>
                </a:defRPr>
              </a:lvl1pPr>
            </a:lstStyle>
            <a:p>
              <a:r>
                <a:rPr lang="zh-CN" altLang="en-US" sz="2000" b="1"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rPr>
                <a:t>视频文本</a:t>
              </a:r>
              <a:br>
                <a:rPr lang="en-US" altLang="zh-CN" sz="1200" dirty="0">
                  <a:latin typeface="Source Han Serif SC" panose="02020400000000000000" pitchFamily="18" charset="-122"/>
                  <a:ea typeface="Source Han Serif SC" panose="02020400000000000000" pitchFamily="18" charset="-122"/>
                  <a:sym typeface="Source Han Serif SC" panose="02020400000000000000" pitchFamily="18" charset="-122"/>
                </a:rPr>
              </a:br>
              <a:r>
                <a:rPr lang="zh-CN" altLang="zh-CN" sz="1400" dirty="0">
                  <a:latin typeface="+mn-lt"/>
                  <a:ea typeface="Source Han Serif SC" panose="02020400000000000000" pitchFamily="18" charset="-122"/>
                </a:rPr>
                <a:t>视规文本是指将一系列的静态影像通过电信号方式加以捕捉、记录、处理、储存、传送和重现在网络互动中的一种文本类型。网络社会空间中的个人视频、电影、动画、</a:t>
              </a:r>
              <a:r>
                <a:rPr lang="en-US" altLang="zh-CN" sz="1400" dirty="0">
                  <a:latin typeface="+mn-lt"/>
                  <a:ea typeface="Source Han Serif SC" panose="02020400000000000000" pitchFamily="18" charset="-122"/>
                </a:rPr>
                <a:t>MV</a:t>
              </a:r>
              <a:r>
                <a:rPr lang="zh-CN" altLang="zh-CN" sz="1400" dirty="0">
                  <a:latin typeface="+mn-lt"/>
                  <a:ea typeface="Source Han Serif SC" panose="02020400000000000000" pitchFamily="18" charset="-122"/>
                </a:rPr>
                <a:t>和短视频等，都是视频文本。</a:t>
              </a:r>
              <a:endParaRPr lang="en-US" altLang="zh-CN" sz="1400" dirty="0">
                <a:latin typeface="+mn-lt"/>
                <a:ea typeface="Source Han Serif SC" panose="02020400000000000000" pitchFamily="18" charset="-122"/>
                <a:sym typeface="Source Han Serif SC" panose="02020400000000000000" pitchFamily="18" charset="-122"/>
              </a:endParaRPr>
            </a:p>
          </p:txBody>
        </p:sp>
        <p:sp>
          <p:nvSpPr>
            <p:cNvPr id="102" name="TextBox 84">
              <a:extLst>
                <a:ext uri="{FF2B5EF4-FFF2-40B4-BE49-F238E27FC236}">
                  <a16:creationId xmlns:a16="http://schemas.microsoft.com/office/drawing/2014/main" id="{2EE7ACD0-C0D9-411F-ACBE-C9806C30BF23}"/>
                </a:ext>
              </a:extLst>
            </p:cNvPr>
            <p:cNvSpPr txBox="1"/>
            <p:nvPr/>
          </p:nvSpPr>
          <p:spPr>
            <a:xfrm>
              <a:off x="8669911" y="1707282"/>
              <a:ext cx="3337106" cy="1908215"/>
            </a:xfrm>
            <a:prstGeom prst="rect">
              <a:avLst/>
            </a:prstGeom>
            <a:noFill/>
            <a:ln>
              <a:noFill/>
            </a:ln>
          </p:spPr>
          <p:txBody>
            <a:bodyPr wrap="square" rtlCol="0">
              <a:spAutoFit/>
            </a:bodyPr>
            <a:lstStyle>
              <a:defPPr>
                <a:defRPr lang="en-US"/>
              </a:defPPr>
              <a:lvl1pPr>
                <a:defRPr sz="1100">
                  <a:solidFill>
                    <a:schemeClr val="tx1">
                      <a:lumMod val="50000"/>
                      <a:lumOff val="50000"/>
                    </a:schemeClr>
                  </a:solidFill>
                  <a:latin typeface="+mj-lt"/>
                </a:defRPr>
              </a:lvl1pPr>
            </a:lstStyle>
            <a:p>
              <a:r>
                <a:rPr lang="zh-CN" altLang="en-US" sz="2000" b="1" dirty="0">
                  <a:solidFill>
                    <a:schemeClr val="accent2"/>
                  </a:solidFill>
                  <a:latin typeface="微软雅黑" panose="020B0503020204020204" pitchFamily="34" charset="-122"/>
                  <a:ea typeface="微软雅黑" panose="020B0503020204020204" pitchFamily="34" charset="-122"/>
                  <a:sym typeface="Source Han Serif SC" panose="02020400000000000000" pitchFamily="18" charset="-122"/>
                </a:rPr>
                <a:t>综合性文本</a:t>
              </a:r>
              <a:br>
                <a:rPr lang="en-US" altLang="zh-CN" sz="1200" dirty="0">
                  <a:latin typeface="Source Han Serif SC" panose="02020400000000000000" pitchFamily="18" charset="-122"/>
                  <a:ea typeface="Source Han Serif SC" panose="02020400000000000000" pitchFamily="18" charset="-122"/>
                  <a:sym typeface="Source Han Serif SC" panose="02020400000000000000" pitchFamily="18" charset="-122"/>
                </a:rPr>
              </a:br>
              <a:r>
                <a:rPr lang="zh-CN" altLang="zh-CN" sz="1400" dirty="0">
                  <a:latin typeface="+mn-lt"/>
                  <a:ea typeface="Source Han Serif SC" panose="02020400000000000000" pitchFamily="18" charset="-122"/>
                </a:rPr>
                <a:t>在网络人际互动的交往过程中，互动双方可能使用多种文本类型完成互动目标，多种文本类型的混合应用被称为综合性文本。综合性文本具有图文并茂和有声有色等特点，使其与单一的其他文本类型相比，更具吸引力，内容也更加丰富多彩，交流效果页更加显著。</a:t>
              </a:r>
              <a:endParaRPr lang="en-US" altLang="zh-CN" sz="1400" dirty="0">
                <a:latin typeface="+mn-lt"/>
                <a:ea typeface="Source Han Serif SC" panose="02020400000000000000" pitchFamily="18" charset="-122"/>
                <a:sym typeface="Source Han Serif SC" panose="02020400000000000000" pitchFamily="18" charset="-122"/>
              </a:endParaRPr>
            </a:p>
          </p:txBody>
        </p:sp>
      </p:grpSp>
    </p:spTree>
    <p:extLst>
      <p:ext uri="{BB962C8B-B14F-4D97-AF65-F5344CB8AC3E}">
        <p14:creationId xmlns:p14="http://schemas.microsoft.com/office/powerpoint/2010/main" val="1458094025"/>
      </p:ext>
    </p:ext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网络人际互动中介系统的载体</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EC248308-D70E-46AE-BB83-F8EA5B5214DE}"/>
              </a:ext>
            </a:extLst>
          </p:cNvPr>
          <p:cNvSpPr/>
          <p:nvPr/>
        </p:nvSpPr>
        <p:spPr>
          <a:xfrm>
            <a:off x="550592" y="998390"/>
            <a:ext cx="11021298" cy="1469120"/>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网络文本的种类</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7</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种网络文本叙事类型的释义</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120" name="组合 119">
            <a:extLst>
              <a:ext uri="{FF2B5EF4-FFF2-40B4-BE49-F238E27FC236}">
                <a16:creationId xmlns:a16="http://schemas.microsoft.com/office/drawing/2014/main" id="{4E918BD2-36A1-4AFC-827E-7EB3B1A76C4A}"/>
              </a:ext>
            </a:extLst>
          </p:cNvPr>
          <p:cNvGrpSpPr/>
          <p:nvPr/>
        </p:nvGrpSpPr>
        <p:grpSpPr>
          <a:xfrm>
            <a:off x="966530" y="2258494"/>
            <a:ext cx="10400389" cy="3746088"/>
            <a:chOff x="966530" y="2252188"/>
            <a:chExt cx="10400389" cy="3746088"/>
          </a:xfrm>
        </p:grpSpPr>
        <p:sp>
          <p:nvSpPr>
            <p:cNvPr id="121" name="空心弧 120">
              <a:extLst>
                <a:ext uri="{FF2B5EF4-FFF2-40B4-BE49-F238E27FC236}">
                  <a16:creationId xmlns:a16="http://schemas.microsoft.com/office/drawing/2014/main" id="{A6D973AB-E1BC-4894-8B90-AB40500C43F3}"/>
                </a:ext>
              </a:extLst>
            </p:cNvPr>
            <p:cNvSpPr/>
            <p:nvPr/>
          </p:nvSpPr>
          <p:spPr>
            <a:xfrm>
              <a:off x="4709016" y="2742742"/>
              <a:ext cx="2240005" cy="2240003"/>
            </a:xfrm>
            <a:prstGeom prst="blockArc">
              <a:avLst>
                <a:gd name="adj1" fmla="val 16199997"/>
                <a:gd name="adj2" fmla="val 13295224"/>
                <a:gd name="adj3" fmla="val 58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22" name="矩形 121">
              <a:extLst>
                <a:ext uri="{FF2B5EF4-FFF2-40B4-BE49-F238E27FC236}">
                  <a16:creationId xmlns:a16="http://schemas.microsoft.com/office/drawing/2014/main" id="{2A8B98CA-1229-424B-8B0B-B45FE3E5C605}"/>
                </a:ext>
              </a:extLst>
            </p:cNvPr>
            <p:cNvSpPr/>
            <p:nvPr/>
          </p:nvSpPr>
          <p:spPr>
            <a:xfrm>
              <a:off x="4806851" y="3509619"/>
              <a:ext cx="2088226" cy="830997"/>
            </a:xfrm>
            <a:prstGeom prst="rect">
              <a:avLst/>
            </a:prstGeom>
          </p:spPr>
          <p:txBody>
            <a:bodyPr wrap="square" anchor="ctr">
              <a:spAutoFit/>
              <a:scene3d>
                <a:camera prst="orthographicFront"/>
                <a:lightRig rig="threePt" dir="t"/>
              </a:scene3d>
              <a:sp3d contourW="12700"/>
            </a:bodyPr>
            <a:lstStyle/>
            <a:p>
              <a:pPr algn="ctr"/>
              <a:r>
                <a:rPr lang="zh-CN" altLang="en-US" sz="24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网络文本叙事类型</a:t>
              </a:r>
              <a:endParaRPr lang="en-US" altLang="zh-CN" sz="24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endParaRPr>
            </a:p>
          </p:txBody>
        </p:sp>
        <p:grpSp>
          <p:nvGrpSpPr>
            <p:cNvPr id="123" name="组合 122">
              <a:extLst>
                <a:ext uri="{FF2B5EF4-FFF2-40B4-BE49-F238E27FC236}">
                  <a16:creationId xmlns:a16="http://schemas.microsoft.com/office/drawing/2014/main" id="{142A53DD-1694-4106-BD21-FD2A0A76CA10}"/>
                </a:ext>
              </a:extLst>
            </p:cNvPr>
            <p:cNvGrpSpPr/>
            <p:nvPr/>
          </p:nvGrpSpPr>
          <p:grpSpPr>
            <a:xfrm>
              <a:off x="966530" y="2252188"/>
              <a:ext cx="10400389" cy="3746088"/>
              <a:chOff x="966530" y="2252188"/>
              <a:chExt cx="10400389" cy="3746088"/>
            </a:xfrm>
          </p:grpSpPr>
          <p:grpSp>
            <p:nvGrpSpPr>
              <p:cNvPr id="124" name="组合 123">
                <a:extLst>
                  <a:ext uri="{FF2B5EF4-FFF2-40B4-BE49-F238E27FC236}">
                    <a16:creationId xmlns:a16="http://schemas.microsoft.com/office/drawing/2014/main" id="{EC04C2F7-066A-4136-9698-C2E286A80583}"/>
                  </a:ext>
                </a:extLst>
              </p:cNvPr>
              <p:cNvGrpSpPr/>
              <p:nvPr/>
            </p:nvGrpSpPr>
            <p:grpSpPr>
              <a:xfrm>
                <a:off x="4151728" y="2252188"/>
                <a:ext cx="3360000" cy="3360000"/>
                <a:chOff x="4151728" y="2252188"/>
                <a:chExt cx="3360000" cy="3360000"/>
              </a:xfrm>
            </p:grpSpPr>
            <p:sp>
              <p:nvSpPr>
                <p:cNvPr id="143" name="空心弧 142">
                  <a:extLst>
                    <a:ext uri="{FF2B5EF4-FFF2-40B4-BE49-F238E27FC236}">
                      <a16:creationId xmlns:a16="http://schemas.microsoft.com/office/drawing/2014/main" id="{F9C9B453-DDC5-4B92-802B-18F324EF94D8}"/>
                    </a:ext>
                  </a:extLst>
                </p:cNvPr>
                <p:cNvSpPr/>
                <p:nvPr/>
              </p:nvSpPr>
              <p:spPr>
                <a:xfrm>
                  <a:off x="4151728" y="2252188"/>
                  <a:ext cx="3360000" cy="3360000"/>
                </a:xfrm>
                <a:prstGeom prst="blockArc">
                  <a:avLst>
                    <a:gd name="adj1" fmla="val 16199997"/>
                    <a:gd name="adj2" fmla="val 8579964"/>
                    <a:gd name="adj3" fmla="val 452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44" name="空心弧 143">
                  <a:extLst>
                    <a:ext uri="{FF2B5EF4-FFF2-40B4-BE49-F238E27FC236}">
                      <a16:creationId xmlns:a16="http://schemas.microsoft.com/office/drawing/2014/main" id="{0803887F-A396-4018-8F72-19B542E1D608}"/>
                    </a:ext>
                  </a:extLst>
                </p:cNvPr>
                <p:cNvSpPr/>
                <p:nvPr/>
              </p:nvSpPr>
              <p:spPr>
                <a:xfrm>
                  <a:off x="4525882" y="2582373"/>
                  <a:ext cx="2613337" cy="2613335"/>
                </a:xfrm>
                <a:prstGeom prst="blockArc">
                  <a:avLst>
                    <a:gd name="adj1" fmla="val 16199997"/>
                    <a:gd name="adj2" fmla="val 11627833"/>
                    <a:gd name="adj3" fmla="val 5703"/>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125" name="组合 124">
                <a:extLst>
                  <a:ext uri="{FF2B5EF4-FFF2-40B4-BE49-F238E27FC236}">
                    <a16:creationId xmlns:a16="http://schemas.microsoft.com/office/drawing/2014/main" id="{ED5B092E-D4BC-4E0F-A0E9-2E6154FE8182}"/>
                  </a:ext>
                </a:extLst>
              </p:cNvPr>
              <p:cNvGrpSpPr/>
              <p:nvPr/>
            </p:nvGrpSpPr>
            <p:grpSpPr>
              <a:xfrm>
                <a:off x="966530" y="2344442"/>
                <a:ext cx="10400389" cy="3653834"/>
                <a:chOff x="966530" y="2344442"/>
                <a:chExt cx="10400389" cy="3653834"/>
              </a:xfrm>
            </p:grpSpPr>
            <p:grpSp>
              <p:nvGrpSpPr>
                <p:cNvPr id="126" name="组合 125">
                  <a:extLst>
                    <a:ext uri="{FF2B5EF4-FFF2-40B4-BE49-F238E27FC236}">
                      <a16:creationId xmlns:a16="http://schemas.microsoft.com/office/drawing/2014/main" id="{5C03DE1B-944E-45BE-B38A-BA6797002DC7}"/>
                    </a:ext>
                  </a:extLst>
                </p:cNvPr>
                <p:cNvGrpSpPr/>
                <p:nvPr/>
              </p:nvGrpSpPr>
              <p:grpSpPr>
                <a:xfrm>
                  <a:off x="1036472" y="2344442"/>
                  <a:ext cx="10312480" cy="3066281"/>
                  <a:chOff x="1037925" y="2131787"/>
                  <a:chExt cx="10312480" cy="3066281"/>
                </a:xfrm>
              </p:grpSpPr>
              <p:sp>
                <p:nvSpPr>
                  <p:cNvPr id="131" name="空心弧 130">
                    <a:extLst>
                      <a:ext uri="{FF2B5EF4-FFF2-40B4-BE49-F238E27FC236}">
                        <a16:creationId xmlns:a16="http://schemas.microsoft.com/office/drawing/2014/main" id="{E9F2A2A8-564E-44BB-A3C7-7F86C35CE8E8}"/>
                      </a:ext>
                    </a:extLst>
                  </p:cNvPr>
                  <p:cNvSpPr/>
                  <p:nvPr/>
                </p:nvSpPr>
                <p:spPr>
                  <a:xfrm>
                    <a:off x="4328970" y="2211399"/>
                    <a:ext cx="2986672" cy="2986669"/>
                  </a:xfrm>
                  <a:prstGeom prst="blockArc">
                    <a:avLst>
                      <a:gd name="adj1" fmla="val 16199997"/>
                      <a:gd name="adj2" fmla="val 10552654"/>
                      <a:gd name="adj3" fmla="val 5085"/>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132" name="组合 131">
                    <a:extLst>
                      <a:ext uri="{FF2B5EF4-FFF2-40B4-BE49-F238E27FC236}">
                        <a16:creationId xmlns:a16="http://schemas.microsoft.com/office/drawing/2014/main" id="{34ABD6F4-B90F-44EB-97BE-5405FAF173CB}"/>
                      </a:ext>
                    </a:extLst>
                  </p:cNvPr>
                  <p:cNvGrpSpPr/>
                  <p:nvPr/>
                </p:nvGrpSpPr>
                <p:grpSpPr>
                  <a:xfrm>
                    <a:off x="3521882" y="3000516"/>
                    <a:ext cx="5149081" cy="1456267"/>
                    <a:chOff x="2641409" y="2413000"/>
                    <a:chExt cx="3861811" cy="1092200"/>
                  </a:xfrm>
                </p:grpSpPr>
                <p:cxnSp>
                  <p:nvCxnSpPr>
                    <p:cNvPr id="139" name="直接连接符 138">
                      <a:extLst>
                        <a:ext uri="{FF2B5EF4-FFF2-40B4-BE49-F238E27FC236}">
                          <a16:creationId xmlns:a16="http://schemas.microsoft.com/office/drawing/2014/main" id="{50CE4D7D-6F83-450E-8767-03EAD2FA5E36}"/>
                        </a:ext>
                      </a:extLst>
                    </p:cNvPr>
                    <p:cNvCxnSpPr/>
                    <p:nvPr/>
                  </p:nvCxnSpPr>
                  <p:spPr>
                    <a:xfrm>
                      <a:off x="2641409" y="2413000"/>
                      <a:ext cx="1335280" cy="0"/>
                    </a:xfrm>
                    <a:prstGeom prst="line">
                      <a:avLst/>
                    </a:prstGeom>
                    <a:ln w="6350">
                      <a:solidFill>
                        <a:schemeClr val="accent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40" name="直接连接符 139">
                      <a:extLst>
                        <a:ext uri="{FF2B5EF4-FFF2-40B4-BE49-F238E27FC236}">
                          <a16:creationId xmlns:a16="http://schemas.microsoft.com/office/drawing/2014/main" id="{A37E162F-54B0-47DE-BBC5-021F1B00DDB5}"/>
                        </a:ext>
                      </a:extLst>
                    </p:cNvPr>
                    <p:cNvCxnSpPr/>
                    <p:nvPr/>
                  </p:nvCxnSpPr>
                  <p:spPr>
                    <a:xfrm>
                      <a:off x="2641409" y="3505200"/>
                      <a:ext cx="1059057" cy="0"/>
                    </a:xfrm>
                    <a:prstGeom prst="line">
                      <a:avLst/>
                    </a:prstGeom>
                    <a:ln w="6350">
                      <a:solidFill>
                        <a:schemeClr val="accent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41" name="直接连接符 140">
                      <a:extLst>
                        <a:ext uri="{FF2B5EF4-FFF2-40B4-BE49-F238E27FC236}">
                          <a16:creationId xmlns:a16="http://schemas.microsoft.com/office/drawing/2014/main" id="{464386B3-C7C6-4E93-9AA1-FFEEC138E2C5}"/>
                        </a:ext>
                      </a:extLst>
                    </p:cNvPr>
                    <p:cNvCxnSpPr/>
                    <p:nvPr/>
                  </p:nvCxnSpPr>
                  <p:spPr>
                    <a:xfrm>
                      <a:off x="5676900" y="2413000"/>
                      <a:ext cx="826320" cy="0"/>
                    </a:xfrm>
                    <a:prstGeom prst="line">
                      <a:avLst/>
                    </a:prstGeom>
                    <a:ln w="6350">
                      <a:solidFill>
                        <a:schemeClr val="accent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42" name="直接连接符 141">
                      <a:extLst>
                        <a:ext uri="{FF2B5EF4-FFF2-40B4-BE49-F238E27FC236}">
                          <a16:creationId xmlns:a16="http://schemas.microsoft.com/office/drawing/2014/main" id="{051249CB-2F3A-4976-A01E-530F5A54A68E}"/>
                        </a:ext>
                      </a:extLst>
                    </p:cNvPr>
                    <p:cNvCxnSpPr/>
                    <p:nvPr/>
                  </p:nvCxnSpPr>
                  <p:spPr>
                    <a:xfrm>
                      <a:off x="5329238" y="3505200"/>
                      <a:ext cx="1173982" cy="0"/>
                    </a:xfrm>
                    <a:prstGeom prst="line">
                      <a:avLst/>
                    </a:prstGeom>
                    <a:ln w="6350">
                      <a:solidFill>
                        <a:schemeClr val="accent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grpSp>
              <p:grpSp>
                <p:nvGrpSpPr>
                  <p:cNvPr id="133" name="组合 132">
                    <a:extLst>
                      <a:ext uri="{FF2B5EF4-FFF2-40B4-BE49-F238E27FC236}">
                        <a16:creationId xmlns:a16="http://schemas.microsoft.com/office/drawing/2014/main" id="{4EC0AB1F-0CAB-4AE1-A6DC-2F26B3155180}"/>
                      </a:ext>
                    </a:extLst>
                  </p:cNvPr>
                  <p:cNvGrpSpPr/>
                  <p:nvPr/>
                </p:nvGrpSpPr>
                <p:grpSpPr>
                  <a:xfrm>
                    <a:off x="1037925" y="2131787"/>
                    <a:ext cx="2449567" cy="1583042"/>
                    <a:chOff x="452273" y="1983602"/>
                    <a:chExt cx="2449567" cy="1583044"/>
                  </a:xfrm>
                </p:grpSpPr>
                <p:sp>
                  <p:nvSpPr>
                    <p:cNvPr id="137" name="TextBox 18">
                      <a:extLst>
                        <a:ext uri="{FF2B5EF4-FFF2-40B4-BE49-F238E27FC236}">
                          <a16:creationId xmlns:a16="http://schemas.microsoft.com/office/drawing/2014/main" id="{9385BBD5-45FB-492A-96B6-00EE7A8462FF}"/>
                        </a:ext>
                      </a:extLst>
                    </p:cNvPr>
                    <p:cNvSpPr txBox="1"/>
                    <p:nvPr/>
                  </p:nvSpPr>
                  <p:spPr>
                    <a:xfrm flipH="1">
                      <a:off x="468937" y="1983602"/>
                      <a:ext cx="697627" cy="400111"/>
                    </a:xfrm>
                    <a:prstGeom prst="rect">
                      <a:avLst/>
                    </a:prstGeom>
                    <a:noFill/>
                  </p:spPr>
                  <p:txBody>
                    <a:bodyPr wrap="none" rtlCol="0">
                      <a:spAutoFit/>
                    </a:bodyPr>
                    <a:lstStyle/>
                    <a:p>
                      <a:r>
                        <a:rPr lang="zh-CN" alt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短句</a:t>
                      </a:r>
                      <a:endParaRPr 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endParaRPr>
                    </a:p>
                  </p:txBody>
                </p:sp>
                <p:sp>
                  <p:nvSpPr>
                    <p:cNvPr id="138" name="矩形 137">
                      <a:extLst>
                        <a:ext uri="{FF2B5EF4-FFF2-40B4-BE49-F238E27FC236}">
                          <a16:creationId xmlns:a16="http://schemas.microsoft.com/office/drawing/2014/main" id="{07858DAA-E5D0-459E-BFBF-14D899C00AAA}"/>
                        </a:ext>
                      </a:extLst>
                    </p:cNvPr>
                    <p:cNvSpPr/>
                    <p:nvPr/>
                  </p:nvSpPr>
                  <p:spPr>
                    <a:xfrm>
                      <a:off x="452273" y="2366315"/>
                      <a:ext cx="2449567" cy="1200331"/>
                    </a:xfrm>
                    <a:prstGeom prst="rect">
                      <a:avLst/>
                    </a:prstGeom>
                  </p:spPr>
                  <p:txBody>
                    <a:bodyPr wrap="square">
                      <a:spAutoFit/>
                    </a:bodyPr>
                    <a:lstStyle/>
                    <a:p>
                      <a:pPr algn="just"/>
                      <a:r>
                        <a:rPr lang="zh-CN" altLang="zh-CN" sz="1200" dirty="0">
                          <a:solidFill>
                            <a:schemeClr val="tx1">
                              <a:lumMod val="50000"/>
                              <a:lumOff val="50000"/>
                            </a:schemeClr>
                          </a:solidFill>
                          <a:ea typeface="Source Han Serif SC" panose="02020400000000000000" pitchFamily="18" charset="-122"/>
                        </a:rPr>
                        <a:t>短句是网络文学的创作型叙事方式，使具有爆发力强和表达直接等特点。使用该种文字文本发布或传递信息，可以迅速得到互动方的回应，使互动双方产生明显的互动交流。</a:t>
                      </a:r>
                    </a:p>
                  </p:txBody>
                </p:sp>
              </p:grpSp>
              <p:grpSp>
                <p:nvGrpSpPr>
                  <p:cNvPr id="134" name="组合 133">
                    <a:extLst>
                      <a:ext uri="{FF2B5EF4-FFF2-40B4-BE49-F238E27FC236}">
                        <a16:creationId xmlns:a16="http://schemas.microsoft.com/office/drawing/2014/main" id="{D0F148EA-4BC3-41F6-971A-D5232AFDFDDE}"/>
                      </a:ext>
                    </a:extLst>
                  </p:cNvPr>
                  <p:cNvGrpSpPr/>
                  <p:nvPr/>
                </p:nvGrpSpPr>
                <p:grpSpPr>
                  <a:xfrm>
                    <a:off x="8815195" y="2190764"/>
                    <a:ext cx="2535210" cy="1035475"/>
                    <a:chOff x="-531000" y="2042579"/>
                    <a:chExt cx="2535210" cy="1035476"/>
                  </a:xfrm>
                </p:grpSpPr>
                <p:sp>
                  <p:nvSpPr>
                    <p:cNvPr id="135" name="TextBox 18">
                      <a:extLst>
                        <a:ext uri="{FF2B5EF4-FFF2-40B4-BE49-F238E27FC236}">
                          <a16:creationId xmlns:a16="http://schemas.microsoft.com/office/drawing/2014/main" id="{4196588F-8611-4EB2-98B3-117A2A47A9A0}"/>
                        </a:ext>
                      </a:extLst>
                    </p:cNvPr>
                    <p:cNvSpPr txBox="1"/>
                    <p:nvPr/>
                  </p:nvSpPr>
                  <p:spPr>
                    <a:xfrm flipH="1">
                      <a:off x="1218207" y="2042579"/>
                      <a:ext cx="697627" cy="400110"/>
                    </a:xfrm>
                    <a:prstGeom prst="rect">
                      <a:avLst/>
                    </a:prstGeom>
                    <a:noFill/>
                  </p:spPr>
                  <p:txBody>
                    <a:bodyPr wrap="none" rtlCol="0">
                      <a:spAutoFit/>
                    </a:bodyPr>
                    <a:lstStyle/>
                    <a:p>
                      <a:r>
                        <a:rPr lang="zh-CN" altLang="en-US" sz="2000" b="1" dirty="0">
                          <a:ea typeface="Source Han Serif SC" panose="02020400000000000000" pitchFamily="18" charset="-122"/>
                          <a:sym typeface="Source Han Serif SC" panose="02020400000000000000" pitchFamily="18" charset="-122"/>
                        </a:rPr>
                        <a:t>戏仿</a:t>
                      </a:r>
                      <a:endParaRPr lang="en-US" sz="2000" b="1" dirty="0">
                        <a:ea typeface="Source Han Serif SC" panose="02020400000000000000" pitchFamily="18" charset="-122"/>
                        <a:sym typeface="Source Han Serif SC" panose="02020400000000000000" pitchFamily="18" charset="-122"/>
                      </a:endParaRPr>
                    </a:p>
                  </p:txBody>
                </p:sp>
                <p:sp>
                  <p:nvSpPr>
                    <p:cNvPr id="136" name="矩形 135">
                      <a:extLst>
                        <a:ext uri="{FF2B5EF4-FFF2-40B4-BE49-F238E27FC236}">
                          <a16:creationId xmlns:a16="http://schemas.microsoft.com/office/drawing/2014/main" id="{AE60814B-D4CD-4F3F-8A8E-40E4B5093E40}"/>
                        </a:ext>
                      </a:extLst>
                    </p:cNvPr>
                    <p:cNvSpPr/>
                    <p:nvPr/>
                  </p:nvSpPr>
                  <p:spPr>
                    <a:xfrm>
                      <a:off x="-531000" y="2431723"/>
                      <a:ext cx="2535210" cy="646332"/>
                    </a:xfrm>
                    <a:prstGeom prst="rect">
                      <a:avLst/>
                    </a:prstGeom>
                  </p:spPr>
                  <p:txBody>
                    <a:bodyPr wrap="square">
                      <a:spAutoFit/>
                    </a:bodyPr>
                    <a:lstStyle/>
                    <a:p>
                      <a:pPr algn="just"/>
                      <a:r>
                        <a:rPr lang="zh-CN" altLang="zh-CN" sz="1200" dirty="0">
                          <a:solidFill>
                            <a:schemeClr val="tx1">
                              <a:lumMod val="50000"/>
                              <a:lumOff val="50000"/>
                            </a:schemeClr>
                          </a:solidFill>
                          <a:ea typeface="Source Han Serif SC" panose="02020400000000000000" pitchFamily="18" charset="-122"/>
                        </a:rPr>
                        <a:t>戏仿是以调侃性的语言和笔触发布或传送信息的文本叙事类型，具有重构、时尚和搞笑的特点。</a:t>
                      </a:r>
                    </a:p>
                  </p:txBody>
                </p:sp>
              </p:grpSp>
            </p:grpSp>
            <p:sp>
              <p:nvSpPr>
                <p:cNvPr id="127" name="TextBox 18">
                  <a:extLst>
                    <a:ext uri="{FF2B5EF4-FFF2-40B4-BE49-F238E27FC236}">
                      <a16:creationId xmlns:a16="http://schemas.microsoft.com/office/drawing/2014/main" id="{84F20730-D7D2-4EF1-9DBB-FF7BE6FF52DE}"/>
                    </a:ext>
                  </a:extLst>
                </p:cNvPr>
                <p:cNvSpPr txBox="1"/>
                <p:nvPr/>
              </p:nvSpPr>
              <p:spPr>
                <a:xfrm flipH="1">
                  <a:off x="1006715" y="4420973"/>
                  <a:ext cx="697627" cy="400110"/>
                </a:xfrm>
                <a:prstGeom prst="rect">
                  <a:avLst/>
                </a:prstGeom>
                <a:noFill/>
              </p:spPr>
              <p:txBody>
                <a:bodyPr wrap="none" rtlCol="0">
                  <a:spAutoFit/>
                </a:bodyPr>
                <a:lstStyle/>
                <a:p>
                  <a:r>
                    <a:rPr lang="zh-CN" alt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互动</a:t>
                  </a:r>
                  <a:endParaRPr 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endParaRPr>
                </a:p>
              </p:txBody>
            </p:sp>
            <p:sp>
              <p:nvSpPr>
                <p:cNvPr id="128" name="矩形 127">
                  <a:extLst>
                    <a:ext uri="{FF2B5EF4-FFF2-40B4-BE49-F238E27FC236}">
                      <a16:creationId xmlns:a16="http://schemas.microsoft.com/office/drawing/2014/main" id="{DCFCD2AF-6A0F-42E8-B388-501904350369}"/>
                    </a:ext>
                  </a:extLst>
                </p:cNvPr>
                <p:cNvSpPr/>
                <p:nvPr/>
              </p:nvSpPr>
              <p:spPr>
                <a:xfrm>
                  <a:off x="966530" y="4797947"/>
                  <a:ext cx="2449567" cy="1200329"/>
                </a:xfrm>
                <a:prstGeom prst="rect">
                  <a:avLst/>
                </a:prstGeom>
              </p:spPr>
              <p:txBody>
                <a:bodyPr wrap="square">
                  <a:spAutoFit/>
                </a:bodyPr>
                <a:lstStyle/>
                <a:p>
                  <a:pPr algn="just"/>
                  <a:r>
                    <a:rPr lang="zh-CN" altLang="zh-CN" sz="1200" dirty="0">
                      <a:solidFill>
                        <a:schemeClr val="tx1">
                          <a:lumMod val="50000"/>
                          <a:lumOff val="50000"/>
                        </a:schemeClr>
                      </a:solidFill>
                      <a:ea typeface="Source Han Serif SC" panose="02020400000000000000" pitchFamily="18" charset="-122"/>
                    </a:rPr>
                    <a:t>互动是以故事接龙、小说接龙和互动小说为形成的大众话语叙事文本类型。这种叙事类型具有实验性，活动进行时会吸引双方多方参与活动，使交流活动充满游戏性与娱乐性。</a:t>
                  </a:r>
                </a:p>
              </p:txBody>
            </p:sp>
            <p:sp>
              <p:nvSpPr>
                <p:cNvPr id="129" name="TextBox 18">
                  <a:extLst>
                    <a:ext uri="{FF2B5EF4-FFF2-40B4-BE49-F238E27FC236}">
                      <a16:creationId xmlns:a16="http://schemas.microsoft.com/office/drawing/2014/main" id="{563AEDCC-2752-4AB4-8505-452F5F91E3FE}"/>
                    </a:ext>
                  </a:extLst>
                </p:cNvPr>
                <p:cNvSpPr txBox="1"/>
                <p:nvPr/>
              </p:nvSpPr>
              <p:spPr>
                <a:xfrm flipH="1">
                  <a:off x="10619697" y="4371241"/>
                  <a:ext cx="697627" cy="400110"/>
                </a:xfrm>
                <a:prstGeom prst="rect">
                  <a:avLst/>
                </a:prstGeom>
                <a:noFill/>
              </p:spPr>
              <p:txBody>
                <a:bodyPr wrap="none" rtlCol="0">
                  <a:spAutoFit/>
                </a:bodyPr>
                <a:lstStyle/>
                <a:p>
                  <a:r>
                    <a:rPr lang="zh-CN" altLang="en-US" sz="2000" b="1" dirty="0">
                      <a:ea typeface="Source Han Serif SC" panose="02020400000000000000" pitchFamily="18" charset="-122"/>
                      <a:sym typeface="Source Han Serif SC" panose="02020400000000000000" pitchFamily="18" charset="-122"/>
                    </a:rPr>
                    <a:t>拼贴</a:t>
                  </a:r>
                  <a:endParaRPr lang="en-US" sz="2000" b="1" dirty="0">
                    <a:ea typeface="Source Han Serif SC" panose="02020400000000000000" pitchFamily="18" charset="-122"/>
                    <a:sym typeface="Source Han Serif SC" panose="02020400000000000000" pitchFamily="18" charset="-122"/>
                  </a:endParaRPr>
                </a:p>
              </p:txBody>
            </p:sp>
            <p:sp>
              <p:nvSpPr>
                <p:cNvPr id="130" name="文本框 129">
                  <a:extLst>
                    <a:ext uri="{FF2B5EF4-FFF2-40B4-BE49-F238E27FC236}">
                      <a16:creationId xmlns:a16="http://schemas.microsoft.com/office/drawing/2014/main" id="{7F0447F2-982A-4381-9F1E-C67B0CA5D964}"/>
                    </a:ext>
                  </a:extLst>
                </p:cNvPr>
                <p:cNvSpPr txBox="1"/>
                <p:nvPr/>
              </p:nvSpPr>
              <p:spPr>
                <a:xfrm>
                  <a:off x="8820049" y="4770617"/>
                  <a:ext cx="2546870" cy="830997"/>
                </a:xfrm>
                <a:prstGeom prst="rect">
                  <a:avLst/>
                </a:prstGeom>
                <a:noFill/>
              </p:spPr>
              <p:txBody>
                <a:bodyPr wrap="square">
                  <a:spAutoFit/>
                </a:bodyPr>
                <a:lstStyle/>
                <a:p>
                  <a:pPr algn="just"/>
                  <a:r>
                    <a:rPr lang="zh-CN" altLang="zh-CN" sz="1200" dirty="0">
                      <a:solidFill>
                        <a:schemeClr val="tx1">
                          <a:lumMod val="50000"/>
                          <a:lumOff val="50000"/>
                        </a:schemeClr>
                      </a:solidFill>
                      <a:ea typeface="Source Han Serif SC" panose="02020400000000000000" pitchFamily="18" charset="-122"/>
                    </a:rPr>
                    <a:t>拼贴是以综合性文本的形式拼贴故事并向互动方展示信息的文本叙事类型，该叙事类型通常以扑朔迷离的写作方式完成反讽效果。</a:t>
                  </a:r>
                </a:p>
              </p:txBody>
            </p:sp>
          </p:grpSp>
        </p:grpSp>
      </p:grpSp>
    </p:spTree>
    <p:extLst>
      <p:ext uri="{BB962C8B-B14F-4D97-AF65-F5344CB8AC3E}">
        <p14:creationId xmlns:p14="http://schemas.microsoft.com/office/powerpoint/2010/main" val="998210556"/>
      </p:ext>
    </p:ext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网络人际互动中介系统的载体</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EC248308-D70E-46AE-BB83-F8EA5B5214DE}"/>
              </a:ext>
            </a:extLst>
          </p:cNvPr>
          <p:cNvSpPr/>
          <p:nvPr/>
        </p:nvSpPr>
        <p:spPr>
          <a:xfrm>
            <a:off x="550592" y="998390"/>
            <a:ext cx="11021298" cy="1469120"/>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网络文本的种类</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7</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种网络文本叙事类型的释义</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32" name="组合 31">
            <a:extLst>
              <a:ext uri="{FF2B5EF4-FFF2-40B4-BE49-F238E27FC236}">
                <a16:creationId xmlns:a16="http://schemas.microsoft.com/office/drawing/2014/main" id="{26CAE763-1EA4-4F76-8531-59E20A2C82B1}"/>
              </a:ext>
            </a:extLst>
          </p:cNvPr>
          <p:cNvGrpSpPr/>
          <p:nvPr/>
        </p:nvGrpSpPr>
        <p:grpSpPr>
          <a:xfrm>
            <a:off x="1256882" y="2467509"/>
            <a:ext cx="10487938" cy="3669915"/>
            <a:chOff x="1678185" y="2416500"/>
            <a:chExt cx="10998923" cy="3848720"/>
          </a:xfrm>
        </p:grpSpPr>
        <p:grpSp>
          <p:nvGrpSpPr>
            <p:cNvPr id="33" name="组合 32">
              <a:extLst>
                <a:ext uri="{FF2B5EF4-FFF2-40B4-BE49-F238E27FC236}">
                  <a16:creationId xmlns:a16="http://schemas.microsoft.com/office/drawing/2014/main" id="{66C71559-45D9-4195-AABE-325CD75385D8}"/>
                </a:ext>
              </a:extLst>
            </p:cNvPr>
            <p:cNvGrpSpPr/>
            <p:nvPr/>
          </p:nvGrpSpPr>
          <p:grpSpPr>
            <a:xfrm>
              <a:off x="1678185" y="2416500"/>
              <a:ext cx="2723548" cy="3848720"/>
              <a:chOff x="3215681" y="1220755"/>
              <a:chExt cx="3407055" cy="4814604"/>
            </a:xfrm>
          </p:grpSpPr>
          <p:grpSp>
            <p:nvGrpSpPr>
              <p:cNvPr id="37" name="组合 36">
                <a:extLst>
                  <a:ext uri="{FF2B5EF4-FFF2-40B4-BE49-F238E27FC236}">
                    <a16:creationId xmlns:a16="http://schemas.microsoft.com/office/drawing/2014/main" id="{8215AC83-EDCE-42B0-B939-7B00B7541B4A}"/>
                  </a:ext>
                </a:extLst>
              </p:cNvPr>
              <p:cNvGrpSpPr/>
              <p:nvPr/>
            </p:nvGrpSpPr>
            <p:grpSpPr>
              <a:xfrm>
                <a:off x="4873145" y="2091085"/>
                <a:ext cx="1749591" cy="3378936"/>
                <a:chOff x="-3768725" y="1125538"/>
                <a:chExt cx="2517775" cy="4862513"/>
              </a:xfrm>
            </p:grpSpPr>
            <p:sp>
              <p:nvSpPr>
                <p:cNvPr id="54" name="ïşḻïďê-Freeform 35">
                  <a:extLst>
                    <a:ext uri="{FF2B5EF4-FFF2-40B4-BE49-F238E27FC236}">
                      <a16:creationId xmlns:a16="http://schemas.microsoft.com/office/drawing/2014/main" id="{A43D32CC-A59B-4BE9-B423-66BFB182013B}"/>
                    </a:ext>
                  </a:extLst>
                </p:cNvPr>
                <p:cNvSpPr/>
                <p:nvPr/>
              </p:nvSpPr>
              <p:spPr bwMode="auto">
                <a:xfrm>
                  <a:off x="-3741738" y="1125538"/>
                  <a:ext cx="2478087" cy="4862513"/>
                </a:xfrm>
                <a:custGeom>
                  <a:avLst/>
                  <a:gdLst>
                    <a:gd name="T0" fmla="*/ 1393 w 1393"/>
                    <a:gd name="T1" fmla="*/ 2559 h 2739"/>
                    <a:gd name="T2" fmla="*/ 1213 w 1393"/>
                    <a:gd name="T3" fmla="*/ 2739 h 2739"/>
                    <a:gd name="T4" fmla="*/ 180 w 1393"/>
                    <a:gd name="T5" fmla="*/ 2739 h 2739"/>
                    <a:gd name="T6" fmla="*/ 0 w 1393"/>
                    <a:gd name="T7" fmla="*/ 2559 h 2739"/>
                    <a:gd name="T8" fmla="*/ 0 w 1393"/>
                    <a:gd name="T9" fmla="*/ 180 h 2739"/>
                    <a:gd name="T10" fmla="*/ 180 w 1393"/>
                    <a:gd name="T11" fmla="*/ 0 h 2739"/>
                    <a:gd name="T12" fmla="*/ 1213 w 1393"/>
                    <a:gd name="T13" fmla="*/ 0 h 2739"/>
                    <a:gd name="T14" fmla="*/ 1393 w 1393"/>
                    <a:gd name="T15" fmla="*/ 180 h 2739"/>
                    <a:gd name="T16" fmla="*/ 1393 w 1393"/>
                    <a:gd name="T17" fmla="*/ 2559 h 2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93" h="2739">
                      <a:moveTo>
                        <a:pt x="1393" y="2559"/>
                      </a:moveTo>
                      <a:cubicBezTo>
                        <a:pt x="1393" y="2658"/>
                        <a:pt x="1312" y="2739"/>
                        <a:pt x="1213" y="2739"/>
                      </a:cubicBezTo>
                      <a:cubicBezTo>
                        <a:pt x="180" y="2739"/>
                        <a:pt x="180" y="2739"/>
                        <a:pt x="180" y="2739"/>
                      </a:cubicBezTo>
                      <a:cubicBezTo>
                        <a:pt x="81" y="2739"/>
                        <a:pt x="0" y="2658"/>
                        <a:pt x="0" y="2559"/>
                      </a:cubicBezTo>
                      <a:cubicBezTo>
                        <a:pt x="0" y="180"/>
                        <a:pt x="0" y="180"/>
                        <a:pt x="0" y="180"/>
                      </a:cubicBezTo>
                      <a:cubicBezTo>
                        <a:pt x="0" y="81"/>
                        <a:pt x="81" y="0"/>
                        <a:pt x="180" y="0"/>
                      </a:cubicBezTo>
                      <a:cubicBezTo>
                        <a:pt x="1213" y="0"/>
                        <a:pt x="1213" y="0"/>
                        <a:pt x="1213" y="0"/>
                      </a:cubicBezTo>
                      <a:cubicBezTo>
                        <a:pt x="1312" y="0"/>
                        <a:pt x="1393" y="81"/>
                        <a:pt x="1393" y="180"/>
                      </a:cubicBezTo>
                      <a:cubicBezTo>
                        <a:pt x="1393" y="2559"/>
                        <a:pt x="1393" y="2559"/>
                        <a:pt x="1393" y="2559"/>
                      </a:cubicBezTo>
                    </a:path>
                  </a:pathLst>
                </a:custGeom>
                <a:solidFill>
                  <a:schemeClr val="bg1">
                    <a:lumMod val="75000"/>
                  </a:schemeClr>
                </a:solidFill>
                <a:ln>
                  <a:noFill/>
                </a:ln>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5" name="ïşḻïďê-Freeform 36">
                  <a:extLst>
                    <a:ext uri="{FF2B5EF4-FFF2-40B4-BE49-F238E27FC236}">
                      <a16:creationId xmlns:a16="http://schemas.microsoft.com/office/drawing/2014/main" id="{560960FD-584F-4CE8-BA94-0D3DB148E016}"/>
                    </a:ext>
                  </a:extLst>
                </p:cNvPr>
                <p:cNvSpPr/>
                <p:nvPr/>
              </p:nvSpPr>
              <p:spPr bwMode="auto">
                <a:xfrm>
                  <a:off x="-3713163" y="1141413"/>
                  <a:ext cx="2430462" cy="4830763"/>
                </a:xfrm>
                <a:custGeom>
                  <a:avLst/>
                  <a:gdLst>
                    <a:gd name="T0" fmla="*/ 1366 w 1366"/>
                    <a:gd name="T1" fmla="*/ 2542 h 2721"/>
                    <a:gd name="T2" fmla="*/ 1189 w 1366"/>
                    <a:gd name="T3" fmla="*/ 2721 h 2721"/>
                    <a:gd name="T4" fmla="*/ 176 w 1366"/>
                    <a:gd name="T5" fmla="*/ 2721 h 2721"/>
                    <a:gd name="T6" fmla="*/ 0 w 1366"/>
                    <a:gd name="T7" fmla="*/ 2542 h 2721"/>
                    <a:gd name="T8" fmla="*/ 0 w 1366"/>
                    <a:gd name="T9" fmla="*/ 179 h 2721"/>
                    <a:gd name="T10" fmla="*/ 176 w 1366"/>
                    <a:gd name="T11" fmla="*/ 0 h 2721"/>
                    <a:gd name="T12" fmla="*/ 1189 w 1366"/>
                    <a:gd name="T13" fmla="*/ 0 h 2721"/>
                    <a:gd name="T14" fmla="*/ 1366 w 1366"/>
                    <a:gd name="T15" fmla="*/ 179 h 2721"/>
                    <a:gd name="T16" fmla="*/ 1366 w 1366"/>
                    <a:gd name="T17" fmla="*/ 2542 h 27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66" h="2721">
                      <a:moveTo>
                        <a:pt x="1366" y="2542"/>
                      </a:moveTo>
                      <a:cubicBezTo>
                        <a:pt x="1366" y="2641"/>
                        <a:pt x="1287" y="2721"/>
                        <a:pt x="1189" y="2721"/>
                      </a:cubicBezTo>
                      <a:cubicBezTo>
                        <a:pt x="176" y="2721"/>
                        <a:pt x="176" y="2721"/>
                        <a:pt x="176" y="2721"/>
                      </a:cubicBezTo>
                      <a:cubicBezTo>
                        <a:pt x="79" y="2721"/>
                        <a:pt x="0" y="2641"/>
                        <a:pt x="0" y="2542"/>
                      </a:cubicBezTo>
                      <a:cubicBezTo>
                        <a:pt x="0" y="179"/>
                        <a:pt x="0" y="179"/>
                        <a:pt x="0" y="179"/>
                      </a:cubicBezTo>
                      <a:cubicBezTo>
                        <a:pt x="0" y="80"/>
                        <a:pt x="79" y="0"/>
                        <a:pt x="176" y="0"/>
                      </a:cubicBezTo>
                      <a:cubicBezTo>
                        <a:pt x="1189" y="0"/>
                        <a:pt x="1189" y="0"/>
                        <a:pt x="1189" y="0"/>
                      </a:cubicBezTo>
                      <a:cubicBezTo>
                        <a:pt x="1287" y="0"/>
                        <a:pt x="1366" y="80"/>
                        <a:pt x="1366" y="179"/>
                      </a:cubicBezTo>
                      <a:cubicBezTo>
                        <a:pt x="1366" y="2542"/>
                        <a:pt x="1366" y="2542"/>
                        <a:pt x="1366" y="2542"/>
                      </a:cubicBezTo>
                    </a:path>
                  </a:pathLst>
                </a:custGeom>
                <a:solidFill>
                  <a:schemeClr val="tx1">
                    <a:lumMod val="65000"/>
                    <a:lumOff val="35000"/>
                  </a:schemeClr>
                </a:solidFill>
                <a:ln>
                  <a:noFill/>
                </a:ln>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6" name="ïşḻïďê-Oval 37">
                  <a:extLst>
                    <a:ext uri="{FF2B5EF4-FFF2-40B4-BE49-F238E27FC236}">
                      <a16:creationId xmlns:a16="http://schemas.microsoft.com/office/drawing/2014/main" id="{C41B356B-DAF7-4B4D-B51B-EC342AD401EE}"/>
                    </a:ext>
                  </a:extLst>
                </p:cNvPr>
                <p:cNvSpPr/>
                <p:nvPr/>
              </p:nvSpPr>
              <p:spPr bwMode="auto">
                <a:xfrm>
                  <a:off x="-2693988" y="5486400"/>
                  <a:ext cx="403225" cy="401638"/>
                </a:xfrm>
                <a:prstGeom prst="ellipse">
                  <a:avLst/>
                </a:prstGeom>
                <a:solidFill>
                  <a:schemeClr val="bg1">
                    <a:lumMod val="65000"/>
                  </a:schemeClr>
                </a:solidFill>
                <a:ln>
                  <a:noFill/>
                </a:ln>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7" name="ïşḻïďê-Oval 38">
                  <a:extLst>
                    <a:ext uri="{FF2B5EF4-FFF2-40B4-BE49-F238E27FC236}">
                      <a16:creationId xmlns:a16="http://schemas.microsoft.com/office/drawing/2014/main" id="{D9542C6C-927C-401A-9938-CF7F472E9F68}"/>
                    </a:ext>
                  </a:extLst>
                </p:cNvPr>
                <p:cNvSpPr/>
                <p:nvPr/>
              </p:nvSpPr>
              <p:spPr bwMode="auto">
                <a:xfrm>
                  <a:off x="-2673350" y="5507038"/>
                  <a:ext cx="361950" cy="36036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8" name="ïşḻïďê-Freeform 39">
                  <a:extLst>
                    <a:ext uri="{FF2B5EF4-FFF2-40B4-BE49-F238E27FC236}">
                      <a16:creationId xmlns:a16="http://schemas.microsoft.com/office/drawing/2014/main" id="{DB3F357B-A002-45D6-97C6-66E613927FA0}"/>
                    </a:ext>
                  </a:extLst>
                </p:cNvPr>
                <p:cNvSpPr/>
                <p:nvPr/>
              </p:nvSpPr>
              <p:spPr bwMode="auto">
                <a:xfrm>
                  <a:off x="-2520950" y="1254125"/>
                  <a:ext cx="47625" cy="46038"/>
                </a:xfrm>
                <a:custGeom>
                  <a:avLst/>
                  <a:gdLst>
                    <a:gd name="T0" fmla="*/ 13 w 27"/>
                    <a:gd name="T1" fmla="*/ 0 h 26"/>
                    <a:gd name="T2" fmla="*/ 0 w 27"/>
                    <a:gd name="T3" fmla="*/ 13 h 26"/>
                    <a:gd name="T4" fmla="*/ 13 w 27"/>
                    <a:gd name="T5" fmla="*/ 26 h 26"/>
                    <a:gd name="T6" fmla="*/ 25 w 27"/>
                    <a:gd name="T7" fmla="*/ 13 h 26"/>
                    <a:gd name="T8" fmla="*/ 27 w 27"/>
                    <a:gd name="T9" fmla="*/ 13 h 26"/>
                    <a:gd name="T10" fmla="*/ 27 w 27"/>
                    <a:gd name="T11" fmla="*/ 13 h 26"/>
                    <a:gd name="T12" fmla="*/ 25 w 27"/>
                    <a:gd name="T13" fmla="*/ 13 h 26"/>
                    <a:gd name="T14" fmla="*/ 13 w 27"/>
                    <a:gd name="T15" fmla="*/ 0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26">
                      <a:moveTo>
                        <a:pt x="13" y="0"/>
                      </a:moveTo>
                      <a:cubicBezTo>
                        <a:pt x="6" y="0"/>
                        <a:pt x="0" y="6"/>
                        <a:pt x="0" y="13"/>
                      </a:cubicBezTo>
                      <a:cubicBezTo>
                        <a:pt x="0" y="20"/>
                        <a:pt x="6" y="26"/>
                        <a:pt x="13" y="26"/>
                      </a:cubicBezTo>
                      <a:cubicBezTo>
                        <a:pt x="20" y="26"/>
                        <a:pt x="25" y="20"/>
                        <a:pt x="25" y="13"/>
                      </a:cubicBezTo>
                      <a:cubicBezTo>
                        <a:pt x="27" y="13"/>
                        <a:pt x="27" y="13"/>
                        <a:pt x="27" y="13"/>
                      </a:cubicBezTo>
                      <a:cubicBezTo>
                        <a:pt x="27" y="13"/>
                        <a:pt x="27" y="13"/>
                        <a:pt x="27" y="13"/>
                      </a:cubicBezTo>
                      <a:cubicBezTo>
                        <a:pt x="25" y="13"/>
                        <a:pt x="25" y="13"/>
                        <a:pt x="25" y="13"/>
                      </a:cubicBezTo>
                      <a:cubicBezTo>
                        <a:pt x="25" y="6"/>
                        <a:pt x="20" y="0"/>
                        <a:pt x="13" y="0"/>
                      </a:cubicBezTo>
                    </a:path>
                  </a:pathLst>
                </a:custGeom>
                <a:solidFill>
                  <a:srgbClr val="9F9FA0"/>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9" name="ïşḻïďê-Freeform 40">
                  <a:extLst>
                    <a:ext uri="{FF2B5EF4-FFF2-40B4-BE49-F238E27FC236}">
                      <a16:creationId xmlns:a16="http://schemas.microsoft.com/office/drawing/2014/main" id="{BEF85908-683B-414A-AF61-301813EC6081}"/>
                    </a:ext>
                  </a:extLst>
                </p:cNvPr>
                <p:cNvSpPr/>
                <p:nvPr/>
              </p:nvSpPr>
              <p:spPr bwMode="auto">
                <a:xfrm>
                  <a:off x="-2528888" y="1246188"/>
                  <a:ext cx="58737" cy="60325"/>
                </a:xfrm>
                <a:custGeom>
                  <a:avLst/>
                  <a:gdLst>
                    <a:gd name="T0" fmla="*/ 33 w 33"/>
                    <a:gd name="T1" fmla="*/ 17 h 34"/>
                    <a:gd name="T2" fmla="*/ 33 w 33"/>
                    <a:gd name="T3" fmla="*/ 17 h 34"/>
                    <a:gd name="T4" fmla="*/ 33 w 33"/>
                    <a:gd name="T5" fmla="*/ 17 h 34"/>
                    <a:gd name="T6" fmla="*/ 17 w 33"/>
                    <a:gd name="T7" fmla="*/ 0 h 34"/>
                    <a:gd name="T8" fmla="*/ 0 w 33"/>
                    <a:gd name="T9" fmla="*/ 17 h 34"/>
                    <a:gd name="T10" fmla="*/ 17 w 33"/>
                    <a:gd name="T11" fmla="*/ 34 h 34"/>
                    <a:gd name="T12" fmla="*/ 33 w 33"/>
                    <a:gd name="T13" fmla="*/ 17 h 34"/>
                    <a:gd name="T14" fmla="*/ 31 w 33"/>
                    <a:gd name="T15" fmla="*/ 17 h 34"/>
                    <a:gd name="T16" fmla="*/ 29 w 33"/>
                    <a:gd name="T17" fmla="*/ 17 h 34"/>
                    <a:gd name="T18" fmla="*/ 17 w 33"/>
                    <a:gd name="T19" fmla="*/ 30 h 34"/>
                    <a:gd name="T20" fmla="*/ 4 w 33"/>
                    <a:gd name="T21" fmla="*/ 17 h 34"/>
                    <a:gd name="T22" fmla="*/ 17 w 33"/>
                    <a:gd name="T23" fmla="*/ 4 h 34"/>
                    <a:gd name="T24" fmla="*/ 29 w 33"/>
                    <a:gd name="T25" fmla="*/ 17 h 34"/>
                    <a:gd name="T26" fmla="*/ 31 w 33"/>
                    <a:gd name="T27" fmla="*/ 17 h 34"/>
                    <a:gd name="T28" fmla="*/ 33 w 33"/>
                    <a:gd name="T29" fmla="*/ 17 h 34"/>
                    <a:gd name="T30" fmla="*/ 33 w 33"/>
                    <a:gd name="T31" fmla="*/ 17 h 34"/>
                    <a:gd name="T32" fmla="*/ 17 w 33"/>
                    <a:gd name="T33"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34">
                      <a:moveTo>
                        <a:pt x="33" y="17"/>
                      </a:moveTo>
                      <a:cubicBezTo>
                        <a:pt x="33" y="17"/>
                        <a:pt x="33" y="17"/>
                        <a:pt x="33" y="17"/>
                      </a:cubicBezTo>
                      <a:cubicBezTo>
                        <a:pt x="33" y="17"/>
                        <a:pt x="33" y="17"/>
                        <a:pt x="33" y="17"/>
                      </a:cubicBezTo>
                      <a:moveTo>
                        <a:pt x="17" y="0"/>
                      </a:moveTo>
                      <a:cubicBezTo>
                        <a:pt x="7" y="0"/>
                        <a:pt x="0" y="8"/>
                        <a:pt x="0" y="17"/>
                      </a:cubicBezTo>
                      <a:cubicBezTo>
                        <a:pt x="0" y="26"/>
                        <a:pt x="7" y="34"/>
                        <a:pt x="17" y="34"/>
                      </a:cubicBezTo>
                      <a:cubicBezTo>
                        <a:pt x="26" y="34"/>
                        <a:pt x="33" y="26"/>
                        <a:pt x="33" y="17"/>
                      </a:cubicBezTo>
                      <a:cubicBezTo>
                        <a:pt x="31" y="17"/>
                        <a:pt x="31" y="17"/>
                        <a:pt x="31" y="17"/>
                      </a:cubicBezTo>
                      <a:cubicBezTo>
                        <a:pt x="29" y="17"/>
                        <a:pt x="29" y="17"/>
                        <a:pt x="29" y="17"/>
                      </a:cubicBezTo>
                      <a:cubicBezTo>
                        <a:pt x="29" y="24"/>
                        <a:pt x="24" y="30"/>
                        <a:pt x="17" y="30"/>
                      </a:cubicBezTo>
                      <a:cubicBezTo>
                        <a:pt x="10" y="30"/>
                        <a:pt x="4" y="24"/>
                        <a:pt x="4" y="17"/>
                      </a:cubicBezTo>
                      <a:cubicBezTo>
                        <a:pt x="4" y="10"/>
                        <a:pt x="10" y="4"/>
                        <a:pt x="17" y="4"/>
                      </a:cubicBezTo>
                      <a:cubicBezTo>
                        <a:pt x="24" y="4"/>
                        <a:pt x="29" y="10"/>
                        <a:pt x="29" y="17"/>
                      </a:cubicBezTo>
                      <a:cubicBezTo>
                        <a:pt x="31" y="17"/>
                        <a:pt x="31" y="17"/>
                        <a:pt x="31" y="17"/>
                      </a:cubicBezTo>
                      <a:cubicBezTo>
                        <a:pt x="33" y="17"/>
                        <a:pt x="33" y="17"/>
                        <a:pt x="33" y="17"/>
                      </a:cubicBezTo>
                      <a:cubicBezTo>
                        <a:pt x="33" y="17"/>
                        <a:pt x="33" y="17"/>
                        <a:pt x="33" y="17"/>
                      </a:cubicBezTo>
                      <a:cubicBezTo>
                        <a:pt x="33" y="8"/>
                        <a:pt x="26" y="0"/>
                        <a:pt x="17"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60" name="ïşḻïďê-Freeform 41">
                  <a:extLst>
                    <a:ext uri="{FF2B5EF4-FFF2-40B4-BE49-F238E27FC236}">
                      <a16:creationId xmlns:a16="http://schemas.microsoft.com/office/drawing/2014/main" id="{04AF1617-DE08-4345-A0D4-AAAF05A332BD}"/>
                    </a:ext>
                  </a:extLst>
                </p:cNvPr>
                <p:cNvSpPr/>
                <p:nvPr/>
              </p:nvSpPr>
              <p:spPr bwMode="auto">
                <a:xfrm>
                  <a:off x="-2930525" y="1395413"/>
                  <a:ext cx="77787" cy="74613"/>
                </a:xfrm>
                <a:custGeom>
                  <a:avLst/>
                  <a:gdLst>
                    <a:gd name="T0" fmla="*/ 21 w 44"/>
                    <a:gd name="T1" fmla="*/ 0 h 42"/>
                    <a:gd name="T2" fmla="*/ 6 w 44"/>
                    <a:gd name="T3" fmla="*/ 6 h 42"/>
                    <a:gd name="T4" fmla="*/ 0 w 44"/>
                    <a:gd name="T5" fmla="*/ 21 h 42"/>
                    <a:gd name="T6" fmla="*/ 6 w 44"/>
                    <a:gd name="T7" fmla="*/ 36 h 42"/>
                    <a:gd name="T8" fmla="*/ 21 w 44"/>
                    <a:gd name="T9" fmla="*/ 42 h 42"/>
                    <a:gd name="T10" fmla="*/ 36 w 44"/>
                    <a:gd name="T11" fmla="*/ 36 h 42"/>
                    <a:gd name="T12" fmla="*/ 42 w 44"/>
                    <a:gd name="T13" fmla="*/ 21 h 42"/>
                    <a:gd name="T14" fmla="*/ 44 w 44"/>
                    <a:gd name="T15" fmla="*/ 21 h 42"/>
                    <a:gd name="T16" fmla="*/ 44 w 44"/>
                    <a:gd name="T17" fmla="*/ 21 h 42"/>
                    <a:gd name="T18" fmla="*/ 42 w 44"/>
                    <a:gd name="T19" fmla="*/ 21 h 42"/>
                    <a:gd name="T20" fmla="*/ 36 w 44"/>
                    <a:gd name="T21" fmla="*/ 6 h 42"/>
                    <a:gd name="T22" fmla="*/ 21 w 44"/>
                    <a:gd name="T2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 h="42">
                      <a:moveTo>
                        <a:pt x="21" y="0"/>
                      </a:moveTo>
                      <a:cubicBezTo>
                        <a:pt x="15" y="0"/>
                        <a:pt x="10" y="3"/>
                        <a:pt x="6" y="6"/>
                      </a:cubicBezTo>
                      <a:cubicBezTo>
                        <a:pt x="3" y="10"/>
                        <a:pt x="0" y="15"/>
                        <a:pt x="0" y="21"/>
                      </a:cubicBezTo>
                      <a:cubicBezTo>
                        <a:pt x="0" y="27"/>
                        <a:pt x="3" y="32"/>
                        <a:pt x="6" y="36"/>
                      </a:cubicBezTo>
                      <a:cubicBezTo>
                        <a:pt x="10" y="39"/>
                        <a:pt x="15" y="42"/>
                        <a:pt x="21" y="42"/>
                      </a:cubicBezTo>
                      <a:cubicBezTo>
                        <a:pt x="27" y="42"/>
                        <a:pt x="32" y="39"/>
                        <a:pt x="36" y="36"/>
                      </a:cubicBezTo>
                      <a:cubicBezTo>
                        <a:pt x="39" y="32"/>
                        <a:pt x="42" y="27"/>
                        <a:pt x="42" y="21"/>
                      </a:cubicBezTo>
                      <a:cubicBezTo>
                        <a:pt x="44" y="21"/>
                        <a:pt x="44" y="21"/>
                        <a:pt x="44" y="21"/>
                      </a:cubicBezTo>
                      <a:cubicBezTo>
                        <a:pt x="44" y="21"/>
                        <a:pt x="44" y="21"/>
                        <a:pt x="44" y="21"/>
                      </a:cubicBezTo>
                      <a:cubicBezTo>
                        <a:pt x="42" y="21"/>
                        <a:pt x="42" y="21"/>
                        <a:pt x="42" y="21"/>
                      </a:cubicBezTo>
                      <a:cubicBezTo>
                        <a:pt x="42" y="15"/>
                        <a:pt x="39" y="10"/>
                        <a:pt x="36" y="6"/>
                      </a:cubicBezTo>
                      <a:cubicBezTo>
                        <a:pt x="32" y="3"/>
                        <a:pt x="27" y="0"/>
                        <a:pt x="21" y="0"/>
                      </a:cubicBezTo>
                    </a:path>
                  </a:pathLst>
                </a:custGeom>
                <a:solidFill>
                  <a:srgbClr val="9F9FA0"/>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61" name="ïşḻïďê-Freeform 42">
                  <a:extLst>
                    <a:ext uri="{FF2B5EF4-FFF2-40B4-BE49-F238E27FC236}">
                      <a16:creationId xmlns:a16="http://schemas.microsoft.com/office/drawing/2014/main" id="{34A8253A-6A2F-452F-BDDD-5BC01610FD9A}"/>
                    </a:ext>
                  </a:extLst>
                </p:cNvPr>
                <p:cNvSpPr/>
                <p:nvPr/>
              </p:nvSpPr>
              <p:spPr bwMode="auto">
                <a:xfrm>
                  <a:off x="-2938463" y="1389063"/>
                  <a:ext cx="88900" cy="88900"/>
                </a:xfrm>
                <a:custGeom>
                  <a:avLst/>
                  <a:gdLst>
                    <a:gd name="T0" fmla="*/ 50 w 50"/>
                    <a:gd name="T1" fmla="*/ 25 h 50"/>
                    <a:gd name="T2" fmla="*/ 50 w 50"/>
                    <a:gd name="T3" fmla="*/ 25 h 50"/>
                    <a:gd name="T4" fmla="*/ 50 w 50"/>
                    <a:gd name="T5" fmla="*/ 25 h 50"/>
                    <a:gd name="T6" fmla="*/ 25 w 50"/>
                    <a:gd name="T7" fmla="*/ 0 h 50"/>
                    <a:gd name="T8" fmla="*/ 0 w 50"/>
                    <a:gd name="T9" fmla="*/ 25 h 50"/>
                    <a:gd name="T10" fmla="*/ 25 w 50"/>
                    <a:gd name="T11" fmla="*/ 50 h 50"/>
                    <a:gd name="T12" fmla="*/ 50 w 50"/>
                    <a:gd name="T13" fmla="*/ 25 h 50"/>
                    <a:gd name="T14" fmla="*/ 48 w 50"/>
                    <a:gd name="T15" fmla="*/ 25 h 50"/>
                    <a:gd name="T16" fmla="*/ 46 w 50"/>
                    <a:gd name="T17" fmla="*/ 25 h 50"/>
                    <a:gd name="T18" fmla="*/ 40 w 50"/>
                    <a:gd name="T19" fmla="*/ 40 h 50"/>
                    <a:gd name="T20" fmla="*/ 25 w 50"/>
                    <a:gd name="T21" fmla="*/ 46 h 50"/>
                    <a:gd name="T22" fmla="*/ 10 w 50"/>
                    <a:gd name="T23" fmla="*/ 40 h 50"/>
                    <a:gd name="T24" fmla="*/ 4 w 50"/>
                    <a:gd name="T25" fmla="*/ 25 h 50"/>
                    <a:gd name="T26" fmla="*/ 10 w 50"/>
                    <a:gd name="T27" fmla="*/ 10 h 50"/>
                    <a:gd name="T28" fmla="*/ 25 w 50"/>
                    <a:gd name="T29" fmla="*/ 4 h 50"/>
                    <a:gd name="T30" fmla="*/ 40 w 50"/>
                    <a:gd name="T31" fmla="*/ 10 h 50"/>
                    <a:gd name="T32" fmla="*/ 46 w 50"/>
                    <a:gd name="T33" fmla="*/ 25 h 50"/>
                    <a:gd name="T34" fmla="*/ 48 w 50"/>
                    <a:gd name="T35" fmla="*/ 25 h 50"/>
                    <a:gd name="T36" fmla="*/ 50 w 50"/>
                    <a:gd name="T37" fmla="*/ 25 h 50"/>
                    <a:gd name="T38" fmla="*/ 50 w 50"/>
                    <a:gd name="T39" fmla="*/ 25 h 50"/>
                    <a:gd name="T40" fmla="*/ 25 w 50"/>
                    <a:gd name="T41"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 h="50">
                      <a:moveTo>
                        <a:pt x="50" y="25"/>
                      </a:moveTo>
                      <a:cubicBezTo>
                        <a:pt x="50" y="25"/>
                        <a:pt x="50" y="25"/>
                        <a:pt x="50" y="25"/>
                      </a:cubicBezTo>
                      <a:cubicBezTo>
                        <a:pt x="50" y="25"/>
                        <a:pt x="50" y="25"/>
                        <a:pt x="50" y="25"/>
                      </a:cubicBezTo>
                      <a:moveTo>
                        <a:pt x="25" y="0"/>
                      </a:moveTo>
                      <a:cubicBezTo>
                        <a:pt x="11" y="0"/>
                        <a:pt x="0" y="11"/>
                        <a:pt x="0" y="25"/>
                      </a:cubicBezTo>
                      <a:cubicBezTo>
                        <a:pt x="0" y="39"/>
                        <a:pt x="11" y="50"/>
                        <a:pt x="25" y="50"/>
                      </a:cubicBezTo>
                      <a:cubicBezTo>
                        <a:pt x="39" y="50"/>
                        <a:pt x="50" y="39"/>
                        <a:pt x="50" y="25"/>
                      </a:cubicBezTo>
                      <a:cubicBezTo>
                        <a:pt x="48" y="25"/>
                        <a:pt x="48" y="25"/>
                        <a:pt x="48" y="25"/>
                      </a:cubicBezTo>
                      <a:cubicBezTo>
                        <a:pt x="46" y="25"/>
                        <a:pt x="46" y="25"/>
                        <a:pt x="46" y="25"/>
                      </a:cubicBezTo>
                      <a:cubicBezTo>
                        <a:pt x="46" y="31"/>
                        <a:pt x="43" y="36"/>
                        <a:pt x="40" y="40"/>
                      </a:cubicBezTo>
                      <a:cubicBezTo>
                        <a:pt x="36" y="43"/>
                        <a:pt x="31" y="46"/>
                        <a:pt x="25" y="46"/>
                      </a:cubicBezTo>
                      <a:cubicBezTo>
                        <a:pt x="19" y="46"/>
                        <a:pt x="14" y="43"/>
                        <a:pt x="10" y="40"/>
                      </a:cubicBezTo>
                      <a:cubicBezTo>
                        <a:pt x="7" y="36"/>
                        <a:pt x="4" y="31"/>
                        <a:pt x="4" y="25"/>
                      </a:cubicBezTo>
                      <a:cubicBezTo>
                        <a:pt x="4" y="19"/>
                        <a:pt x="7" y="14"/>
                        <a:pt x="10" y="10"/>
                      </a:cubicBezTo>
                      <a:cubicBezTo>
                        <a:pt x="14" y="7"/>
                        <a:pt x="19" y="4"/>
                        <a:pt x="25" y="4"/>
                      </a:cubicBezTo>
                      <a:cubicBezTo>
                        <a:pt x="31" y="4"/>
                        <a:pt x="36" y="7"/>
                        <a:pt x="40" y="10"/>
                      </a:cubicBezTo>
                      <a:cubicBezTo>
                        <a:pt x="43" y="14"/>
                        <a:pt x="46" y="19"/>
                        <a:pt x="46" y="25"/>
                      </a:cubicBezTo>
                      <a:cubicBezTo>
                        <a:pt x="48" y="25"/>
                        <a:pt x="48" y="25"/>
                        <a:pt x="48" y="25"/>
                      </a:cubicBezTo>
                      <a:cubicBezTo>
                        <a:pt x="50" y="25"/>
                        <a:pt x="50" y="25"/>
                        <a:pt x="50" y="25"/>
                      </a:cubicBezTo>
                      <a:cubicBezTo>
                        <a:pt x="50" y="25"/>
                        <a:pt x="50" y="25"/>
                        <a:pt x="50" y="25"/>
                      </a:cubicBezTo>
                      <a:cubicBezTo>
                        <a:pt x="50" y="11"/>
                        <a:pt x="39" y="0"/>
                        <a:pt x="25"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62" name="ïşḻïďê-Freeform 43">
                  <a:extLst>
                    <a:ext uri="{FF2B5EF4-FFF2-40B4-BE49-F238E27FC236}">
                      <a16:creationId xmlns:a16="http://schemas.microsoft.com/office/drawing/2014/main" id="{DF75C323-E5F9-4D08-B9F2-A2CB9B2503AE}"/>
                    </a:ext>
                  </a:extLst>
                </p:cNvPr>
                <p:cNvSpPr/>
                <p:nvPr/>
              </p:nvSpPr>
              <p:spPr bwMode="auto">
                <a:xfrm>
                  <a:off x="-2695575" y="1419225"/>
                  <a:ext cx="393700" cy="39688"/>
                </a:xfrm>
                <a:custGeom>
                  <a:avLst/>
                  <a:gdLst>
                    <a:gd name="T0" fmla="*/ 210 w 221"/>
                    <a:gd name="T1" fmla="*/ 0 h 23"/>
                    <a:gd name="T2" fmla="*/ 11 w 221"/>
                    <a:gd name="T3" fmla="*/ 0 h 23"/>
                    <a:gd name="T4" fmla="*/ 0 w 221"/>
                    <a:gd name="T5" fmla="*/ 11 h 23"/>
                    <a:gd name="T6" fmla="*/ 11 w 221"/>
                    <a:gd name="T7" fmla="*/ 23 h 23"/>
                    <a:gd name="T8" fmla="*/ 210 w 221"/>
                    <a:gd name="T9" fmla="*/ 23 h 23"/>
                    <a:gd name="T10" fmla="*/ 221 w 221"/>
                    <a:gd name="T11" fmla="*/ 11 h 23"/>
                    <a:gd name="T12" fmla="*/ 210 w 221"/>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221" h="23">
                      <a:moveTo>
                        <a:pt x="210" y="0"/>
                      </a:moveTo>
                      <a:cubicBezTo>
                        <a:pt x="11" y="0"/>
                        <a:pt x="11" y="0"/>
                        <a:pt x="11" y="0"/>
                      </a:cubicBezTo>
                      <a:cubicBezTo>
                        <a:pt x="5" y="0"/>
                        <a:pt x="0" y="5"/>
                        <a:pt x="0" y="11"/>
                      </a:cubicBezTo>
                      <a:cubicBezTo>
                        <a:pt x="0" y="18"/>
                        <a:pt x="5" y="23"/>
                        <a:pt x="11" y="23"/>
                      </a:cubicBezTo>
                      <a:cubicBezTo>
                        <a:pt x="210" y="23"/>
                        <a:pt x="210" y="23"/>
                        <a:pt x="210" y="23"/>
                      </a:cubicBezTo>
                      <a:cubicBezTo>
                        <a:pt x="216" y="23"/>
                        <a:pt x="221" y="18"/>
                        <a:pt x="221" y="11"/>
                      </a:cubicBezTo>
                      <a:cubicBezTo>
                        <a:pt x="221" y="5"/>
                        <a:pt x="216" y="0"/>
                        <a:pt x="210" y="0"/>
                      </a:cubicBezTo>
                    </a:path>
                  </a:pathLst>
                </a:custGeom>
                <a:solidFill>
                  <a:srgbClr val="9F9FA0"/>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63" name="ïşḻïďê-Rectangle 44">
                  <a:extLst>
                    <a:ext uri="{FF2B5EF4-FFF2-40B4-BE49-F238E27FC236}">
                      <a16:creationId xmlns:a16="http://schemas.microsoft.com/office/drawing/2014/main" id="{9F34247A-17DE-4321-B478-3BEC340356F4}"/>
                    </a:ext>
                  </a:extLst>
                </p:cNvPr>
                <p:cNvSpPr/>
                <p:nvPr/>
              </p:nvSpPr>
              <p:spPr bwMode="auto">
                <a:xfrm>
                  <a:off x="-3605213" y="1709738"/>
                  <a:ext cx="2209800" cy="3695700"/>
                </a:xfrm>
                <a:prstGeom prst="rect">
                  <a:avLst/>
                </a:prstGeom>
                <a:solidFill>
                  <a:schemeClr val="accent1"/>
                </a:solidFill>
                <a:ln w="6350" cap="flat" cmpd="sng" algn="ctr">
                  <a:noFill/>
                  <a:prstDash val="solid"/>
                  <a:miter lim="800000"/>
                </a:ln>
                <a:effectLst/>
                <a:extLst>
                  <a:ext uri="{91240B29-F687-4F45-9708-019B960494DF}">
                    <a14:hiddenLine xmlns:a14="http://schemas.microsoft.com/office/drawing/2010/main" w="9525">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dirty="0">
                    <a:ln>
                      <a:noFill/>
                    </a:ln>
                    <a:solidFill>
                      <a:prstClr val="white"/>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64" name="ïṧḷïḓê-Freeform 45">
                  <a:extLst>
                    <a:ext uri="{FF2B5EF4-FFF2-40B4-BE49-F238E27FC236}">
                      <a16:creationId xmlns:a16="http://schemas.microsoft.com/office/drawing/2014/main" id="{CA05972D-99E5-48E3-94DA-7C6BB8F33C63}"/>
                    </a:ext>
                  </a:extLst>
                </p:cNvPr>
                <p:cNvSpPr/>
                <p:nvPr/>
              </p:nvSpPr>
              <p:spPr bwMode="auto">
                <a:xfrm>
                  <a:off x="-3611563" y="1703388"/>
                  <a:ext cx="2224087" cy="3709988"/>
                </a:xfrm>
                <a:custGeom>
                  <a:avLst/>
                  <a:gdLst>
                    <a:gd name="T0" fmla="*/ 1396 w 1401"/>
                    <a:gd name="T1" fmla="*/ 2332 h 2337"/>
                    <a:gd name="T2" fmla="*/ 1396 w 1401"/>
                    <a:gd name="T3" fmla="*/ 2328 h 2337"/>
                    <a:gd name="T4" fmla="*/ 9 w 1401"/>
                    <a:gd name="T5" fmla="*/ 2328 h 2337"/>
                    <a:gd name="T6" fmla="*/ 9 w 1401"/>
                    <a:gd name="T7" fmla="*/ 8 h 2337"/>
                    <a:gd name="T8" fmla="*/ 1392 w 1401"/>
                    <a:gd name="T9" fmla="*/ 8 h 2337"/>
                    <a:gd name="T10" fmla="*/ 1392 w 1401"/>
                    <a:gd name="T11" fmla="*/ 2332 h 2337"/>
                    <a:gd name="T12" fmla="*/ 1396 w 1401"/>
                    <a:gd name="T13" fmla="*/ 2332 h 2337"/>
                    <a:gd name="T14" fmla="*/ 1396 w 1401"/>
                    <a:gd name="T15" fmla="*/ 2328 h 2337"/>
                    <a:gd name="T16" fmla="*/ 1396 w 1401"/>
                    <a:gd name="T17" fmla="*/ 2332 h 2337"/>
                    <a:gd name="T18" fmla="*/ 1401 w 1401"/>
                    <a:gd name="T19" fmla="*/ 2332 h 2337"/>
                    <a:gd name="T20" fmla="*/ 1401 w 1401"/>
                    <a:gd name="T21" fmla="*/ 0 h 2337"/>
                    <a:gd name="T22" fmla="*/ 0 w 1401"/>
                    <a:gd name="T23" fmla="*/ 0 h 2337"/>
                    <a:gd name="T24" fmla="*/ 0 w 1401"/>
                    <a:gd name="T25" fmla="*/ 2337 h 2337"/>
                    <a:gd name="T26" fmla="*/ 1401 w 1401"/>
                    <a:gd name="T27" fmla="*/ 2337 h 2337"/>
                    <a:gd name="T28" fmla="*/ 1401 w 1401"/>
                    <a:gd name="T29" fmla="*/ 2332 h 2337"/>
                    <a:gd name="T30" fmla="*/ 1396 w 1401"/>
                    <a:gd name="T31" fmla="*/ 2332 h 2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01" h="2337">
                      <a:moveTo>
                        <a:pt x="1396" y="2332"/>
                      </a:moveTo>
                      <a:lnTo>
                        <a:pt x="1396" y="2328"/>
                      </a:lnTo>
                      <a:lnTo>
                        <a:pt x="9" y="2328"/>
                      </a:lnTo>
                      <a:lnTo>
                        <a:pt x="9" y="8"/>
                      </a:lnTo>
                      <a:lnTo>
                        <a:pt x="1392" y="8"/>
                      </a:lnTo>
                      <a:lnTo>
                        <a:pt x="1392" y="2332"/>
                      </a:lnTo>
                      <a:lnTo>
                        <a:pt x="1396" y="2332"/>
                      </a:lnTo>
                      <a:lnTo>
                        <a:pt x="1396" y="2328"/>
                      </a:lnTo>
                      <a:lnTo>
                        <a:pt x="1396" y="2332"/>
                      </a:lnTo>
                      <a:lnTo>
                        <a:pt x="1401" y="2332"/>
                      </a:lnTo>
                      <a:lnTo>
                        <a:pt x="1401" y="0"/>
                      </a:lnTo>
                      <a:lnTo>
                        <a:pt x="0" y="0"/>
                      </a:lnTo>
                      <a:lnTo>
                        <a:pt x="0" y="2337"/>
                      </a:lnTo>
                      <a:lnTo>
                        <a:pt x="1401" y="2337"/>
                      </a:lnTo>
                      <a:lnTo>
                        <a:pt x="1401" y="2332"/>
                      </a:lnTo>
                      <a:lnTo>
                        <a:pt x="1396" y="233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65" name="ïṧḷïḓê-Freeform 46">
                  <a:extLst>
                    <a:ext uri="{FF2B5EF4-FFF2-40B4-BE49-F238E27FC236}">
                      <a16:creationId xmlns:a16="http://schemas.microsoft.com/office/drawing/2014/main" id="{80260CC5-20D6-4988-97A3-052073256DBF}"/>
                    </a:ext>
                  </a:extLst>
                </p:cNvPr>
                <p:cNvSpPr/>
                <p:nvPr/>
              </p:nvSpPr>
              <p:spPr bwMode="auto">
                <a:xfrm>
                  <a:off x="-3768725" y="1736725"/>
                  <a:ext cx="31750" cy="215900"/>
                </a:xfrm>
                <a:custGeom>
                  <a:avLst/>
                  <a:gdLst>
                    <a:gd name="T0" fmla="*/ 18 w 18"/>
                    <a:gd name="T1" fmla="*/ 113 h 122"/>
                    <a:gd name="T2" fmla="*/ 9 w 18"/>
                    <a:gd name="T3" fmla="*/ 122 h 122"/>
                    <a:gd name="T4" fmla="*/ 0 w 18"/>
                    <a:gd name="T5" fmla="*/ 113 h 122"/>
                    <a:gd name="T6" fmla="*/ 0 w 18"/>
                    <a:gd name="T7" fmla="*/ 9 h 122"/>
                    <a:gd name="T8" fmla="*/ 9 w 18"/>
                    <a:gd name="T9" fmla="*/ 0 h 122"/>
                    <a:gd name="T10" fmla="*/ 18 w 18"/>
                    <a:gd name="T11" fmla="*/ 9 h 122"/>
                    <a:gd name="T12" fmla="*/ 18 w 18"/>
                    <a:gd name="T13" fmla="*/ 113 h 122"/>
                  </a:gdLst>
                  <a:ahLst/>
                  <a:cxnLst>
                    <a:cxn ang="0">
                      <a:pos x="T0" y="T1"/>
                    </a:cxn>
                    <a:cxn ang="0">
                      <a:pos x="T2" y="T3"/>
                    </a:cxn>
                    <a:cxn ang="0">
                      <a:pos x="T4" y="T5"/>
                    </a:cxn>
                    <a:cxn ang="0">
                      <a:pos x="T6" y="T7"/>
                    </a:cxn>
                    <a:cxn ang="0">
                      <a:pos x="T8" y="T9"/>
                    </a:cxn>
                    <a:cxn ang="0">
                      <a:pos x="T10" y="T11"/>
                    </a:cxn>
                    <a:cxn ang="0">
                      <a:pos x="T12" y="T13"/>
                    </a:cxn>
                  </a:cxnLst>
                  <a:rect l="0" t="0" r="r" b="b"/>
                  <a:pathLst>
                    <a:path w="18" h="122">
                      <a:moveTo>
                        <a:pt x="18" y="113"/>
                      </a:moveTo>
                      <a:cubicBezTo>
                        <a:pt x="18" y="118"/>
                        <a:pt x="14" y="122"/>
                        <a:pt x="9" y="122"/>
                      </a:cubicBezTo>
                      <a:cubicBezTo>
                        <a:pt x="4" y="122"/>
                        <a:pt x="0" y="118"/>
                        <a:pt x="0" y="113"/>
                      </a:cubicBezTo>
                      <a:cubicBezTo>
                        <a:pt x="0" y="9"/>
                        <a:pt x="0" y="9"/>
                        <a:pt x="0" y="9"/>
                      </a:cubicBezTo>
                      <a:cubicBezTo>
                        <a:pt x="0" y="4"/>
                        <a:pt x="4" y="0"/>
                        <a:pt x="9" y="0"/>
                      </a:cubicBezTo>
                      <a:cubicBezTo>
                        <a:pt x="14" y="0"/>
                        <a:pt x="18" y="4"/>
                        <a:pt x="18" y="9"/>
                      </a:cubicBezTo>
                      <a:lnTo>
                        <a:pt x="18" y="113"/>
                      </a:lnTo>
                      <a:close/>
                    </a:path>
                  </a:pathLst>
                </a:custGeom>
                <a:solidFill>
                  <a:schemeClr val="bg1">
                    <a:lumMod val="75000"/>
                  </a:schemeClr>
                </a:solidFill>
                <a:ln>
                  <a:noFill/>
                </a:ln>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66" name="ïṧḷïḓê-Freeform 47">
                  <a:extLst>
                    <a:ext uri="{FF2B5EF4-FFF2-40B4-BE49-F238E27FC236}">
                      <a16:creationId xmlns:a16="http://schemas.microsoft.com/office/drawing/2014/main" id="{590981FB-6021-4665-8C53-B24C709E6567}"/>
                    </a:ext>
                  </a:extLst>
                </p:cNvPr>
                <p:cNvSpPr/>
                <p:nvPr/>
              </p:nvSpPr>
              <p:spPr bwMode="auto">
                <a:xfrm>
                  <a:off x="-3768725" y="2147888"/>
                  <a:ext cx="31750" cy="363538"/>
                </a:xfrm>
                <a:custGeom>
                  <a:avLst/>
                  <a:gdLst>
                    <a:gd name="T0" fmla="*/ 18 w 18"/>
                    <a:gd name="T1" fmla="*/ 190 h 205"/>
                    <a:gd name="T2" fmla="*/ 9 w 18"/>
                    <a:gd name="T3" fmla="*/ 205 h 205"/>
                    <a:gd name="T4" fmla="*/ 0 w 18"/>
                    <a:gd name="T5" fmla="*/ 190 h 205"/>
                    <a:gd name="T6" fmla="*/ 0 w 18"/>
                    <a:gd name="T7" fmla="*/ 15 h 205"/>
                    <a:gd name="T8" fmla="*/ 9 w 18"/>
                    <a:gd name="T9" fmla="*/ 0 h 205"/>
                    <a:gd name="T10" fmla="*/ 18 w 18"/>
                    <a:gd name="T11" fmla="*/ 15 h 205"/>
                    <a:gd name="T12" fmla="*/ 18 w 18"/>
                    <a:gd name="T13" fmla="*/ 190 h 205"/>
                  </a:gdLst>
                  <a:ahLst/>
                  <a:cxnLst>
                    <a:cxn ang="0">
                      <a:pos x="T0" y="T1"/>
                    </a:cxn>
                    <a:cxn ang="0">
                      <a:pos x="T2" y="T3"/>
                    </a:cxn>
                    <a:cxn ang="0">
                      <a:pos x="T4" y="T5"/>
                    </a:cxn>
                    <a:cxn ang="0">
                      <a:pos x="T6" y="T7"/>
                    </a:cxn>
                    <a:cxn ang="0">
                      <a:pos x="T8" y="T9"/>
                    </a:cxn>
                    <a:cxn ang="0">
                      <a:pos x="T10" y="T11"/>
                    </a:cxn>
                    <a:cxn ang="0">
                      <a:pos x="T12" y="T13"/>
                    </a:cxn>
                  </a:cxnLst>
                  <a:rect l="0" t="0" r="r" b="b"/>
                  <a:pathLst>
                    <a:path w="18" h="205">
                      <a:moveTo>
                        <a:pt x="18" y="190"/>
                      </a:moveTo>
                      <a:cubicBezTo>
                        <a:pt x="18" y="198"/>
                        <a:pt x="14" y="205"/>
                        <a:pt x="9" y="205"/>
                      </a:cubicBezTo>
                      <a:cubicBezTo>
                        <a:pt x="4" y="205"/>
                        <a:pt x="0" y="198"/>
                        <a:pt x="0" y="190"/>
                      </a:cubicBezTo>
                      <a:cubicBezTo>
                        <a:pt x="0" y="15"/>
                        <a:pt x="0" y="15"/>
                        <a:pt x="0" y="15"/>
                      </a:cubicBezTo>
                      <a:cubicBezTo>
                        <a:pt x="0" y="7"/>
                        <a:pt x="4" y="0"/>
                        <a:pt x="9" y="0"/>
                      </a:cubicBezTo>
                      <a:cubicBezTo>
                        <a:pt x="14" y="0"/>
                        <a:pt x="18" y="7"/>
                        <a:pt x="18" y="15"/>
                      </a:cubicBezTo>
                      <a:lnTo>
                        <a:pt x="18" y="190"/>
                      </a:lnTo>
                      <a:close/>
                    </a:path>
                  </a:pathLst>
                </a:custGeom>
                <a:solidFill>
                  <a:schemeClr val="bg1">
                    <a:lumMod val="75000"/>
                  </a:schemeClr>
                </a:solidFill>
                <a:ln>
                  <a:noFill/>
                </a:ln>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67" name="ïṧḷïḓê-Freeform 48">
                  <a:extLst>
                    <a:ext uri="{FF2B5EF4-FFF2-40B4-BE49-F238E27FC236}">
                      <a16:creationId xmlns:a16="http://schemas.microsoft.com/office/drawing/2014/main" id="{B2EC241C-0A50-40D5-AF17-B7E5B782F5F0}"/>
                    </a:ext>
                  </a:extLst>
                </p:cNvPr>
                <p:cNvSpPr/>
                <p:nvPr/>
              </p:nvSpPr>
              <p:spPr bwMode="auto">
                <a:xfrm>
                  <a:off x="-3768725" y="2609850"/>
                  <a:ext cx="31750" cy="363538"/>
                </a:xfrm>
                <a:custGeom>
                  <a:avLst/>
                  <a:gdLst>
                    <a:gd name="T0" fmla="*/ 18 w 18"/>
                    <a:gd name="T1" fmla="*/ 190 h 205"/>
                    <a:gd name="T2" fmla="*/ 9 w 18"/>
                    <a:gd name="T3" fmla="*/ 205 h 205"/>
                    <a:gd name="T4" fmla="*/ 0 w 18"/>
                    <a:gd name="T5" fmla="*/ 190 h 205"/>
                    <a:gd name="T6" fmla="*/ 0 w 18"/>
                    <a:gd name="T7" fmla="*/ 15 h 205"/>
                    <a:gd name="T8" fmla="*/ 9 w 18"/>
                    <a:gd name="T9" fmla="*/ 0 h 205"/>
                    <a:gd name="T10" fmla="*/ 18 w 18"/>
                    <a:gd name="T11" fmla="*/ 15 h 205"/>
                    <a:gd name="T12" fmla="*/ 18 w 18"/>
                    <a:gd name="T13" fmla="*/ 190 h 205"/>
                  </a:gdLst>
                  <a:ahLst/>
                  <a:cxnLst>
                    <a:cxn ang="0">
                      <a:pos x="T0" y="T1"/>
                    </a:cxn>
                    <a:cxn ang="0">
                      <a:pos x="T2" y="T3"/>
                    </a:cxn>
                    <a:cxn ang="0">
                      <a:pos x="T4" y="T5"/>
                    </a:cxn>
                    <a:cxn ang="0">
                      <a:pos x="T6" y="T7"/>
                    </a:cxn>
                    <a:cxn ang="0">
                      <a:pos x="T8" y="T9"/>
                    </a:cxn>
                    <a:cxn ang="0">
                      <a:pos x="T10" y="T11"/>
                    </a:cxn>
                    <a:cxn ang="0">
                      <a:pos x="T12" y="T13"/>
                    </a:cxn>
                  </a:cxnLst>
                  <a:rect l="0" t="0" r="r" b="b"/>
                  <a:pathLst>
                    <a:path w="18" h="205">
                      <a:moveTo>
                        <a:pt x="18" y="190"/>
                      </a:moveTo>
                      <a:cubicBezTo>
                        <a:pt x="18" y="198"/>
                        <a:pt x="14" y="205"/>
                        <a:pt x="9" y="205"/>
                      </a:cubicBezTo>
                      <a:cubicBezTo>
                        <a:pt x="4" y="205"/>
                        <a:pt x="0" y="198"/>
                        <a:pt x="0" y="190"/>
                      </a:cubicBezTo>
                      <a:cubicBezTo>
                        <a:pt x="0" y="15"/>
                        <a:pt x="0" y="15"/>
                        <a:pt x="0" y="15"/>
                      </a:cubicBezTo>
                      <a:cubicBezTo>
                        <a:pt x="0" y="7"/>
                        <a:pt x="4" y="0"/>
                        <a:pt x="9" y="0"/>
                      </a:cubicBezTo>
                      <a:cubicBezTo>
                        <a:pt x="14" y="0"/>
                        <a:pt x="18" y="7"/>
                        <a:pt x="18" y="15"/>
                      </a:cubicBezTo>
                      <a:lnTo>
                        <a:pt x="18" y="190"/>
                      </a:lnTo>
                      <a:close/>
                    </a:path>
                  </a:pathLst>
                </a:custGeom>
                <a:solidFill>
                  <a:schemeClr val="bg1">
                    <a:lumMod val="75000"/>
                  </a:schemeClr>
                </a:solidFill>
                <a:ln>
                  <a:noFill/>
                </a:ln>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68" name="ïṧḷïḓê-Freeform 49">
                  <a:extLst>
                    <a:ext uri="{FF2B5EF4-FFF2-40B4-BE49-F238E27FC236}">
                      <a16:creationId xmlns:a16="http://schemas.microsoft.com/office/drawing/2014/main" id="{DB35EDDD-CE19-44C0-BCB8-ECCC656F3250}"/>
                    </a:ext>
                  </a:extLst>
                </p:cNvPr>
                <p:cNvSpPr/>
                <p:nvPr/>
              </p:nvSpPr>
              <p:spPr bwMode="auto">
                <a:xfrm>
                  <a:off x="-1282700" y="2147888"/>
                  <a:ext cx="31750" cy="363538"/>
                </a:xfrm>
                <a:custGeom>
                  <a:avLst/>
                  <a:gdLst>
                    <a:gd name="T0" fmla="*/ 18 w 18"/>
                    <a:gd name="T1" fmla="*/ 190 h 205"/>
                    <a:gd name="T2" fmla="*/ 9 w 18"/>
                    <a:gd name="T3" fmla="*/ 205 h 205"/>
                    <a:gd name="T4" fmla="*/ 0 w 18"/>
                    <a:gd name="T5" fmla="*/ 190 h 205"/>
                    <a:gd name="T6" fmla="*/ 0 w 18"/>
                    <a:gd name="T7" fmla="*/ 15 h 205"/>
                    <a:gd name="T8" fmla="*/ 9 w 18"/>
                    <a:gd name="T9" fmla="*/ 0 h 205"/>
                    <a:gd name="T10" fmla="*/ 18 w 18"/>
                    <a:gd name="T11" fmla="*/ 15 h 205"/>
                    <a:gd name="T12" fmla="*/ 18 w 18"/>
                    <a:gd name="T13" fmla="*/ 190 h 205"/>
                  </a:gdLst>
                  <a:ahLst/>
                  <a:cxnLst>
                    <a:cxn ang="0">
                      <a:pos x="T0" y="T1"/>
                    </a:cxn>
                    <a:cxn ang="0">
                      <a:pos x="T2" y="T3"/>
                    </a:cxn>
                    <a:cxn ang="0">
                      <a:pos x="T4" y="T5"/>
                    </a:cxn>
                    <a:cxn ang="0">
                      <a:pos x="T6" y="T7"/>
                    </a:cxn>
                    <a:cxn ang="0">
                      <a:pos x="T8" y="T9"/>
                    </a:cxn>
                    <a:cxn ang="0">
                      <a:pos x="T10" y="T11"/>
                    </a:cxn>
                    <a:cxn ang="0">
                      <a:pos x="T12" y="T13"/>
                    </a:cxn>
                  </a:cxnLst>
                  <a:rect l="0" t="0" r="r" b="b"/>
                  <a:pathLst>
                    <a:path w="18" h="205">
                      <a:moveTo>
                        <a:pt x="18" y="190"/>
                      </a:moveTo>
                      <a:cubicBezTo>
                        <a:pt x="18" y="198"/>
                        <a:pt x="14" y="205"/>
                        <a:pt x="9" y="205"/>
                      </a:cubicBezTo>
                      <a:cubicBezTo>
                        <a:pt x="4" y="205"/>
                        <a:pt x="0" y="198"/>
                        <a:pt x="0" y="190"/>
                      </a:cubicBezTo>
                      <a:cubicBezTo>
                        <a:pt x="0" y="15"/>
                        <a:pt x="0" y="15"/>
                        <a:pt x="0" y="15"/>
                      </a:cubicBezTo>
                      <a:cubicBezTo>
                        <a:pt x="0" y="7"/>
                        <a:pt x="4" y="0"/>
                        <a:pt x="9" y="0"/>
                      </a:cubicBezTo>
                      <a:cubicBezTo>
                        <a:pt x="14" y="0"/>
                        <a:pt x="18" y="7"/>
                        <a:pt x="18" y="15"/>
                      </a:cubicBezTo>
                      <a:lnTo>
                        <a:pt x="18" y="190"/>
                      </a:lnTo>
                      <a:close/>
                    </a:path>
                  </a:pathLst>
                </a:custGeom>
                <a:solidFill>
                  <a:schemeClr val="bg1">
                    <a:lumMod val="75000"/>
                  </a:schemeClr>
                </a:solidFill>
                <a:ln>
                  <a:noFill/>
                </a:ln>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38" name="组合 37">
                <a:extLst>
                  <a:ext uri="{FF2B5EF4-FFF2-40B4-BE49-F238E27FC236}">
                    <a16:creationId xmlns:a16="http://schemas.microsoft.com/office/drawing/2014/main" id="{8F1E7E9F-5E03-4D3D-94EE-CA9B12D4079F}"/>
                  </a:ext>
                </a:extLst>
              </p:cNvPr>
              <p:cNvGrpSpPr/>
              <p:nvPr/>
            </p:nvGrpSpPr>
            <p:grpSpPr>
              <a:xfrm>
                <a:off x="3215681" y="1220755"/>
                <a:ext cx="2492964" cy="4814604"/>
                <a:chOff x="-3768725" y="1125538"/>
                <a:chExt cx="2517775" cy="4862513"/>
              </a:xfrm>
            </p:grpSpPr>
            <p:sp>
              <p:nvSpPr>
                <p:cNvPr id="39" name="ïṧḷïḓê-Freeform 20">
                  <a:extLst>
                    <a:ext uri="{FF2B5EF4-FFF2-40B4-BE49-F238E27FC236}">
                      <a16:creationId xmlns:a16="http://schemas.microsoft.com/office/drawing/2014/main" id="{C1EF0971-205F-445F-8B9B-B2DC50C71DBE}"/>
                    </a:ext>
                  </a:extLst>
                </p:cNvPr>
                <p:cNvSpPr/>
                <p:nvPr/>
              </p:nvSpPr>
              <p:spPr bwMode="auto">
                <a:xfrm>
                  <a:off x="-3741738" y="1125538"/>
                  <a:ext cx="2478087" cy="4862513"/>
                </a:xfrm>
                <a:custGeom>
                  <a:avLst/>
                  <a:gdLst>
                    <a:gd name="T0" fmla="*/ 1393 w 1393"/>
                    <a:gd name="T1" fmla="*/ 2559 h 2739"/>
                    <a:gd name="T2" fmla="*/ 1213 w 1393"/>
                    <a:gd name="T3" fmla="*/ 2739 h 2739"/>
                    <a:gd name="T4" fmla="*/ 180 w 1393"/>
                    <a:gd name="T5" fmla="*/ 2739 h 2739"/>
                    <a:gd name="T6" fmla="*/ 0 w 1393"/>
                    <a:gd name="T7" fmla="*/ 2559 h 2739"/>
                    <a:gd name="T8" fmla="*/ 0 w 1393"/>
                    <a:gd name="T9" fmla="*/ 180 h 2739"/>
                    <a:gd name="T10" fmla="*/ 180 w 1393"/>
                    <a:gd name="T11" fmla="*/ 0 h 2739"/>
                    <a:gd name="T12" fmla="*/ 1213 w 1393"/>
                    <a:gd name="T13" fmla="*/ 0 h 2739"/>
                    <a:gd name="T14" fmla="*/ 1393 w 1393"/>
                    <a:gd name="T15" fmla="*/ 180 h 2739"/>
                    <a:gd name="T16" fmla="*/ 1393 w 1393"/>
                    <a:gd name="T17" fmla="*/ 2559 h 2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93" h="2739">
                      <a:moveTo>
                        <a:pt x="1393" y="2559"/>
                      </a:moveTo>
                      <a:cubicBezTo>
                        <a:pt x="1393" y="2658"/>
                        <a:pt x="1312" y="2739"/>
                        <a:pt x="1213" y="2739"/>
                      </a:cubicBezTo>
                      <a:cubicBezTo>
                        <a:pt x="180" y="2739"/>
                        <a:pt x="180" y="2739"/>
                        <a:pt x="180" y="2739"/>
                      </a:cubicBezTo>
                      <a:cubicBezTo>
                        <a:pt x="81" y="2739"/>
                        <a:pt x="0" y="2658"/>
                        <a:pt x="0" y="2559"/>
                      </a:cubicBezTo>
                      <a:cubicBezTo>
                        <a:pt x="0" y="180"/>
                        <a:pt x="0" y="180"/>
                        <a:pt x="0" y="180"/>
                      </a:cubicBezTo>
                      <a:cubicBezTo>
                        <a:pt x="0" y="81"/>
                        <a:pt x="81" y="0"/>
                        <a:pt x="180" y="0"/>
                      </a:cubicBezTo>
                      <a:cubicBezTo>
                        <a:pt x="1213" y="0"/>
                        <a:pt x="1213" y="0"/>
                        <a:pt x="1213" y="0"/>
                      </a:cubicBezTo>
                      <a:cubicBezTo>
                        <a:pt x="1312" y="0"/>
                        <a:pt x="1393" y="81"/>
                        <a:pt x="1393" y="180"/>
                      </a:cubicBezTo>
                      <a:cubicBezTo>
                        <a:pt x="1393" y="2559"/>
                        <a:pt x="1393" y="2559"/>
                        <a:pt x="1393" y="2559"/>
                      </a:cubicBezTo>
                    </a:path>
                  </a:pathLst>
                </a:custGeom>
                <a:solidFill>
                  <a:schemeClr val="bg1">
                    <a:lumMod val="75000"/>
                  </a:schemeClr>
                </a:solidFill>
                <a:ln>
                  <a:noFill/>
                </a:ln>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0" name="ïṧḷïḓê-Freeform 21">
                  <a:extLst>
                    <a:ext uri="{FF2B5EF4-FFF2-40B4-BE49-F238E27FC236}">
                      <a16:creationId xmlns:a16="http://schemas.microsoft.com/office/drawing/2014/main" id="{F6346DE5-514C-4442-A092-0C0B2A9D95AB}"/>
                    </a:ext>
                  </a:extLst>
                </p:cNvPr>
                <p:cNvSpPr/>
                <p:nvPr/>
              </p:nvSpPr>
              <p:spPr bwMode="auto">
                <a:xfrm>
                  <a:off x="-3713163" y="1141413"/>
                  <a:ext cx="2430462" cy="4830763"/>
                </a:xfrm>
                <a:custGeom>
                  <a:avLst/>
                  <a:gdLst>
                    <a:gd name="T0" fmla="*/ 1366 w 1366"/>
                    <a:gd name="T1" fmla="*/ 2542 h 2721"/>
                    <a:gd name="T2" fmla="*/ 1189 w 1366"/>
                    <a:gd name="T3" fmla="*/ 2721 h 2721"/>
                    <a:gd name="T4" fmla="*/ 176 w 1366"/>
                    <a:gd name="T5" fmla="*/ 2721 h 2721"/>
                    <a:gd name="T6" fmla="*/ 0 w 1366"/>
                    <a:gd name="T7" fmla="*/ 2542 h 2721"/>
                    <a:gd name="T8" fmla="*/ 0 w 1366"/>
                    <a:gd name="T9" fmla="*/ 179 h 2721"/>
                    <a:gd name="T10" fmla="*/ 176 w 1366"/>
                    <a:gd name="T11" fmla="*/ 0 h 2721"/>
                    <a:gd name="T12" fmla="*/ 1189 w 1366"/>
                    <a:gd name="T13" fmla="*/ 0 h 2721"/>
                    <a:gd name="T14" fmla="*/ 1366 w 1366"/>
                    <a:gd name="T15" fmla="*/ 179 h 2721"/>
                    <a:gd name="T16" fmla="*/ 1366 w 1366"/>
                    <a:gd name="T17" fmla="*/ 2542 h 27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66" h="2721">
                      <a:moveTo>
                        <a:pt x="1366" y="2542"/>
                      </a:moveTo>
                      <a:cubicBezTo>
                        <a:pt x="1366" y="2641"/>
                        <a:pt x="1287" y="2721"/>
                        <a:pt x="1189" y="2721"/>
                      </a:cubicBezTo>
                      <a:cubicBezTo>
                        <a:pt x="176" y="2721"/>
                        <a:pt x="176" y="2721"/>
                        <a:pt x="176" y="2721"/>
                      </a:cubicBezTo>
                      <a:cubicBezTo>
                        <a:pt x="79" y="2721"/>
                        <a:pt x="0" y="2641"/>
                        <a:pt x="0" y="2542"/>
                      </a:cubicBezTo>
                      <a:cubicBezTo>
                        <a:pt x="0" y="179"/>
                        <a:pt x="0" y="179"/>
                        <a:pt x="0" y="179"/>
                      </a:cubicBezTo>
                      <a:cubicBezTo>
                        <a:pt x="0" y="80"/>
                        <a:pt x="79" y="0"/>
                        <a:pt x="176" y="0"/>
                      </a:cubicBezTo>
                      <a:cubicBezTo>
                        <a:pt x="1189" y="0"/>
                        <a:pt x="1189" y="0"/>
                        <a:pt x="1189" y="0"/>
                      </a:cubicBezTo>
                      <a:cubicBezTo>
                        <a:pt x="1287" y="0"/>
                        <a:pt x="1366" y="80"/>
                        <a:pt x="1366" y="179"/>
                      </a:cubicBezTo>
                      <a:cubicBezTo>
                        <a:pt x="1366" y="2542"/>
                        <a:pt x="1366" y="2542"/>
                        <a:pt x="1366" y="2542"/>
                      </a:cubicBezTo>
                    </a:path>
                  </a:pathLst>
                </a:custGeom>
                <a:solidFill>
                  <a:schemeClr val="bg1">
                    <a:lumMod val="95000"/>
                  </a:schemeClr>
                </a:solidFill>
                <a:ln>
                  <a:noFill/>
                </a:ln>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1" name="ïṧḷïḓê-Oval 22">
                  <a:extLst>
                    <a:ext uri="{FF2B5EF4-FFF2-40B4-BE49-F238E27FC236}">
                      <a16:creationId xmlns:a16="http://schemas.microsoft.com/office/drawing/2014/main" id="{A070BB4B-FDE7-48F2-9F46-8C389B85328D}"/>
                    </a:ext>
                  </a:extLst>
                </p:cNvPr>
                <p:cNvSpPr/>
                <p:nvPr/>
              </p:nvSpPr>
              <p:spPr bwMode="auto">
                <a:xfrm>
                  <a:off x="-2693988" y="5486400"/>
                  <a:ext cx="403225" cy="401638"/>
                </a:xfrm>
                <a:prstGeom prst="ellipse">
                  <a:avLst/>
                </a:prstGeom>
                <a:solidFill>
                  <a:schemeClr val="bg1">
                    <a:lumMod val="65000"/>
                  </a:schemeClr>
                </a:solidFill>
                <a:ln>
                  <a:noFill/>
                </a:ln>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2" name="ïṧḷïḓê-Oval 23">
                  <a:extLst>
                    <a:ext uri="{FF2B5EF4-FFF2-40B4-BE49-F238E27FC236}">
                      <a16:creationId xmlns:a16="http://schemas.microsoft.com/office/drawing/2014/main" id="{E4368027-9AC5-44FC-BEBF-5F679F881773}"/>
                    </a:ext>
                  </a:extLst>
                </p:cNvPr>
                <p:cNvSpPr/>
                <p:nvPr/>
              </p:nvSpPr>
              <p:spPr bwMode="auto">
                <a:xfrm>
                  <a:off x="-2673350" y="5507038"/>
                  <a:ext cx="361950" cy="36036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3" name="ïṧḷïḓê-Freeform 24">
                  <a:extLst>
                    <a:ext uri="{FF2B5EF4-FFF2-40B4-BE49-F238E27FC236}">
                      <a16:creationId xmlns:a16="http://schemas.microsoft.com/office/drawing/2014/main" id="{2B7B448F-1654-4672-A95E-2666DC7BAB04}"/>
                    </a:ext>
                  </a:extLst>
                </p:cNvPr>
                <p:cNvSpPr/>
                <p:nvPr/>
              </p:nvSpPr>
              <p:spPr bwMode="auto">
                <a:xfrm>
                  <a:off x="-2520950" y="1254125"/>
                  <a:ext cx="47625" cy="46038"/>
                </a:xfrm>
                <a:custGeom>
                  <a:avLst/>
                  <a:gdLst>
                    <a:gd name="T0" fmla="*/ 13 w 27"/>
                    <a:gd name="T1" fmla="*/ 0 h 26"/>
                    <a:gd name="T2" fmla="*/ 0 w 27"/>
                    <a:gd name="T3" fmla="*/ 13 h 26"/>
                    <a:gd name="T4" fmla="*/ 13 w 27"/>
                    <a:gd name="T5" fmla="*/ 26 h 26"/>
                    <a:gd name="T6" fmla="*/ 25 w 27"/>
                    <a:gd name="T7" fmla="*/ 13 h 26"/>
                    <a:gd name="T8" fmla="*/ 27 w 27"/>
                    <a:gd name="T9" fmla="*/ 13 h 26"/>
                    <a:gd name="T10" fmla="*/ 27 w 27"/>
                    <a:gd name="T11" fmla="*/ 13 h 26"/>
                    <a:gd name="T12" fmla="*/ 25 w 27"/>
                    <a:gd name="T13" fmla="*/ 13 h 26"/>
                    <a:gd name="T14" fmla="*/ 13 w 27"/>
                    <a:gd name="T15" fmla="*/ 0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26">
                      <a:moveTo>
                        <a:pt x="13" y="0"/>
                      </a:moveTo>
                      <a:cubicBezTo>
                        <a:pt x="6" y="0"/>
                        <a:pt x="0" y="6"/>
                        <a:pt x="0" y="13"/>
                      </a:cubicBezTo>
                      <a:cubicBezTo>
                        <a:pt x="0" y="20"/>
                        <a:pt x="6" y="26"/>
                        <a:pt x="13" y="26"/>
                      </a:cubicBezTo>
                      <a:cubicBezTo>
                        <a:pt x="20" y="26"/>
                        <a:pt x="25" y="20"/>
                        <a:pt x="25" y="13"/>
                      </a:cubicBezTo>
                      <a:cubicBezTo>
                        <a:pt x="27" y="13"/>
                        <a:pt x="27" y="13"/>
                        <a:pt x="27" y="13"/>
                      </a:cubicBezTo>
                      <a:cubicBezTo>
                        <a:pt x="27" y="13"/>
                        <a:pt x="27" y="13"/>
                        <a:pt x="27" y="13"/>
                      </a:cubicBezTo>
                      <a:cubicBezTo>
                        <a:pt x="25" y="13"/>
                        <a:pt x="25" y="13"/>
                        <a:pt x="25" y="13"/>
                      </a:cubicBezTo>
                      <a:cubicBezTo>
                        <a:pt x="25" y="6"/>
                        <a:pt x="20" y="0"/>
                        <a:pt x="13" y="0"/>
                      </a:cubicBezTo>
                    </a:path>
                  </a:pathLst>
                </a:custGeom>
                <a:solidFill>
                  <a:srgbClr val="9F9FA0"/>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4" name="ïṧḷïḓê-Freeform 25">
                  <a:extLst>
                    <a:ext uri="{FF2B5EF4-FFF2-40B4-BE49-F238E27FC236}">
                      <a16:creationId xmlns:a16="http://schemas.microsoft.com/office/drawing/2014/main" id="{AEB619DC-759F-44A6-9C91-341491E6B0C6}"/>
                    </a:ext>
                  </a:extLst>
                </p:cNvPr>
                <p:cNvSpPr/>
                <p:nvPr/>
              </p:nvSpPr>
              <p:spPr bwMode="auto">
                <a:xfrm>
                  <a:off x="-2528888" y="1246188"/>
                  <a:ext cx="58737" cy="60325"/>
                </a:xfrm>
                <a:custGeom>
                  <a:avLst/>
                  <a:gdLst>
                    <a:gd name="T0" fmla="*/ 33 w 33"/>
                    <a:gd name="T1" fmla="*/ 17 h 34"/>
                    <a:gd name="T2" fmla="*/ 33 w 33"/>
                    <a:gd name="T3" fmla="*/ 17 h 34"/>
                    <a:gd name="T4" fmla="*/ 33 w 33"/>
                    <a:gd name="T5" fmla="*/ 17 h 34"/>
                    <a:gd name="T6" fmla="*/ 17 w 33"/>
                    <a:gd name="T7" fmla="*/ 0 h 34"/>
                    <a:gd name="T8" fmla="*/ 0 w 33"/>
                    <a:gd name="T9" fmla="*/ 17 h 34"/>
                    <a:gd name="T10" fmla="*/ 17 w 33"/>
                    <a:gd name="T11" fmla="*/ 34 h 34"/>
                    <a:gd name="T12" fmla="*/ 33 w 33"/>
                    <a:gd name="T13" fmla="*/ 17 h 34"/>
                    <a:gd name="T14" fmla="*/ 31 w 33"/>
                    <a:gd name="T15" fmla="*/ 17 h 34"/>
                    <a:gd name="T16" fmla="*/ 29 w 33"/>
                    <a:gd name="T17" fmla="*/ 17 h 34"/>
                    <a:gd name="T18" fmla="*/ 17 w 33"/>
                    <a:gd name="T19" fmla="*/ 30 h 34"/>
                    <a:gd name="T20" fmla="*/ 4 w 33"/>
                    <a:gd name="T21" fmla="*/ 17 h 34"/>
                    <a:gd name="T22" fmla="*/ 17 w 33"/>
                    <a:gd name="T23" fmla="*/ 4 h 34"/>
                    <a:gd name="T24" fmla="*/ 29 w 33"/>
                    <a:gd name="T25" fmla="*/ 17 h 34"/>
                    <a:gd name="T26" fmla="*/ 31 w 33"/>
                    <a:gd name="T27" fmla="*/ 17 h 34"/>
                    <a:gd name="T28" fmla="*/ 33 w 33"/>
                    <a:gd name="T29" fmla="*/ 17 h 34"/>
                    <a:gd name="T30" fmla="*/ 33 w 33"/>
                    <a:gd name="T31" fmla="*/ 17 h 34"/>
                    <a:gd name="T32" fmla="*/ 17 w 33"/>
                    <a:gd name="T33"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34">
                      <a:moveTo>
                        <a:pt x="33" y="17"/>
                      </a:moveTo>
                      <a:cubicBezTo>
                        <a:pt x="33" y="17"/>
                        <a:pt x="33" y="17"/>
                        <a:pt x="33" y="17"/>
                      </a:cubicBezTo>
                      <a:cubicBezTo>
                        <a:pt x="33" y="17"/>
                        <a:pt x="33" y="17"/>
                        <a:pt x="33" y="17"/>
                      </a:cubicBezTo>
                      <a:moveTo>
                        <a:pt x="17" y="0"/>
                      </a:moveTo>
                      <a:cubicBezTo>
                        <a:pt x="7" y="0"/>
                        <a:pt x="0" y="8"/>
                        <a:pt x="0" y="17"/>
                      </a:cubicBezTo>
                      <a:cubicBezTo>
                        <a:pt x="0" y="26"/>
                        <a:pt x="7" y="34"/>
                        <a:pt x="17" y="34"/>
                      </a:cubicBezTo>
                      <a:cubicBezTo>
                        <a:pt x="26" y="34"/>
                        <a:pt x="33" y="26"/>
                        <a:pt x="33" y="17"/>
                      </a:cubicBezTo>
                      <a:cubicBezTo>
                        <a:pt x="31" y="17"/>
                        <a:pt x="31" y="17"/>
                        <a:pt x="31" y="17"/>
                      </a:cubicBezTo>
                      <a:cubicBezTo>
                        <a:pt x="29" y="17"/>
                        <a:pt x="29" y="17"/>
                        <a:pt x="29" y="17"/>
                      </a:cubicBezTo>
                      <a:cubicBezTo>
                        <a:pt x="29" y="24"/>
                        <a:pt x="24" y="30"/>
                        <a:pt x="17" y="30"/>
                      </a:cubicBezTo>
                      <a:cubicBezTo>
                        <a:pt x="10" y="30"/>
                        <a:pt x="4" y="24"/>
                        <a:pt x="4" y="17"/>
                      </a:cubicBezTo>
                      <a:cubicBezTo>
                        <a:pt x="4" y="10"/>
                        <a:pt x="10" y="4"/>
                        <a:pt x="17" y="4"/>
                      </a:cubicBezTo>
                      <a:cubicBezTo>
                        <a:pt x="24" y="4"/>
                        <a:pt x="29" y="10"/>
                        <a:pt x="29" y="17"/>
                      </a:cubicBezTo>
                      <a:cubicBezTo>
                        <a:pt x="31" y="17"/>
                        <a:pt x="31" y="17"/>
                        <a:pt x="31" y="17"/>
                      </a:cubicBezTo>
                      <a:cubicBezTo>
                        <a:pt x="33" y="17"/>
                        <a:pt x="33" y="17"/>
                        <a:pt x="33" y="17"/>
                      </a:cubicBezTo>
                      <a:cubicBezTo>
                        <a:pt x="33" y="17"/>
                        <a:pt x="33" y="17"/>
                        <a:pt x="33" y="17"/>
                      </a:cubicBezTo>
                      <a:cubicBezTo>
                        <a:pt x="33" y="8"/>
                        <a:pt x="26" y="0"/>
                        <a:pt x="17"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5" name="ïṧḷïḓê-Freeform 26">
                  <a:extLst>
                    <a:ext uri="{FF2B5EF4-FFF2-40B4-BE49-F238E27FC236}">
                      <a16:creationId xmlns:a16="http://schemas.microsoft.com/office/drawing/2014/main" id="{28E6C3BA-E9E6-4EA7-A221-B7F5538E1D21}"/>
                    </a:ext>
                  </a:extLst>
                </p:cNvPr>
                <p:cNvSpPr/>
                <p:nvPr/>
              </p:nvSpPr>
              <p:spPr bwMode="auto">
                <a:xfrm>
                  <a:off x="-2930525" y="1395413"/>
                  <a:ext cx="77787" cy="74613"/>
                </a:xfrm>
                <a:custGeom>
                  <a:avLst/>
                  <a:gdLst>
                    <a:gd name="T0" fmla="*/ 21 w 44"/>
                    <a:gd name="T1" fmla="*/ 0 h 42"/>
                    <a:gd name="T2" fmla="*/ 6 w 44"/>
                    <a:gd name="T3" fmla="*/ 6 h 42"/>
                    <a:gd name="T4" fmla="*/ 0 w 44"/>
                    <a:gd name="T5" fmla="*/ 21 h 42"/>
                    <a:gd name="T6" fmla="*/ 6 w 44"/>
                    <a:gd name="T7" fmla="*/ 36 h 42"/>
                    <a:gd name="T8" fmla="*/ 21 w 44"/>
                    <a:gd name="T9" fmla="*/ 42 h 42"/>
                    <a:gd name="T10" fmla="*/ 36 w 44"/>
                    <a:gd name="T11" fmla="*/ 36 h 42"/>
                    <a:gd name="T12" fmla="*/ 42 w 44"/>
                    <a:gd name="T13" fmla="*/ 21 h 42"/>
                    <a:gd name="T14" fmla="*/ 44 w 44"/>
                    <a:gd name="T15" fmla="*/ 21 h 42"/>
                    <a:gd name="T16" fmla="*/ 44 w 44"/>
                    <a:gd name="T17" fmla="*/ 21 h 42"/>
                    <a:gd name="T18" fmla="*/ 42 w 44"/>
                    <a:gd name="T19" fmla="*/ 21 h 42"/>
                    <a:gd name="T20" fmla="*/ 36 w 44"/>
                    <a:gd name="T21" fmla="*/ 6 h 42"/>
                    <a:gd name="T22" fmla="*/ 21 w 44"/>
                    <a:gd name="T2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 h="42">
                      <a:moveTo>
                        <a:pt x="21" y="0"/>
                      </a:moveTo>
                      <a:cubicBezTo>
                        <a:pt x="15" y="0"/>
                        <a:pt x="10" y="3"/>
                        <a:pt x="6" y="6"/>
                      </a:cubicBezTo>
                      <a:cubicBezTo>
                        <a:pt x="3" y="10"/>
                        <a:pt x="0" y="15"/>
                        <a:pt x="0" y="21"/>
                      </a:cubicBezTo>
                      <a:cubicBezTo>
                        <a:pt x="0" y="27"/>
                        <a:pt x="3" y="32"/>
                        <a:pt x="6" y="36"/>
                      </a:cubicBezTo>
                      <a:cubicBezTo>
                        <a:pt x="10" y="39"/>
                        <a:pt x="15" y="42"/>
                        <a:pt x="21" y="42"/>
                      </a:cubicBezTo>
                      <a:cubicBezTo>
                        <a:pt x="27" y="42"/>
                        <a:pt x="32" y="39"/>
                        <a:pt x="36" y="36"/>
                      </a:cubicBezTo>
                      <a:cubicBezTo>
                        <a:pt x="39" y="32"/>
                        <a:pt x="42" y="27"/>
                        <a:pt x="42" y="21"/>
                      </a:cubicBezTo>
                      <a:cubicBezTo>
                        <a:pt x="44" y="21"/>
                        <a:pt x="44" y="21"/>
                        <a:pt x="44" y="21"/>
                      </a:cubicBezTo>
                      <a:cubicBezTo>
                        <a:pt x="44" y="21"/>
                        <a:pt x="44" y="21"/>
                        <a:pt x="44" y="21"/>
                      </a:cubicBezTo>
                      <a:cubicBezTo>
                        <a:pt x="42" y="21"/>
                        <a:pt x="42" y="21"/>
                        <a:pt x="42" y="21"/>
                      </a:cubicBezTo>
                      <a:cubicBezTo>
                        <a:pt x="42" y="15"/>
                        <a:pt x="39" y="10"/>
                        <a:pt x="36" y="6"/>
                      </a:cubicBezTo>
                      <a:cubicBezTo>
                        <a:pt x="32" y="3"/>
                        <a:pt x="27" y="0"/>
                        <a:pt x="21" y="0"/>
                      </a:cubicBezTo>
                    </a:path>
                  </a:pathLst>
                </a:custGeom>
                <a:solidFill>
                  <a:srgbClr val="9F9FA0"/>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6" name="ïṧḷïḓê-Freeform 27">
                  <a:extLst>
                    <a:ext uri="{FF2B5EF4-FFF2-40B4-BE49-F238E27FC236}">
                      <a16:creationId xmlns:a16="http://schemas.microsoft.com/office/drawing/2014/main" id="{C345EC4E-CB38-4410-AC6E-5AD9530658E8}"/>
                    </a:ext>
                  </a:extLst>
                </p:cNvPr>
                <p:cNvSpPr/>
                <p:nvPr/>
              </p:nvSpPr>
              <p:spPr bwMode="auto">
                <a:xfrm>
                  <a:off x="-2938463" y="1389063"/>
                  <a:ext cx="88900" cy="88900"/>
                </a:xfrm>
                <a:custGeom>
                  <a:avLst/>
                  <a:gdLst>
                    <a:gd name="T0" fmla="*/ 50 w 50"/>
                    <a:gd name="T1" fmla="*/ 25 h 50"/>
                    <a:gd name="T2" fmla="*/ 50 w 50"/>
                    <a:gd name="T3" fmla="*/ 25 h 50"/>
                    <a:gd name="T4" fmla="*/ 50 w 50"/>
                    <a:gd name="T5" fmla="*/ 25 h 50"/>
                    <a:gd name="T6" fmla="*/ 25 w 50"/>
                    <a:gd name="T7" fmla="*/ 0 h 50"/>
                    <a:gd name="T8" fmla="*/ 0 w 50"/>
                    <a:gd name="T9" fmla="*/ 25 h 50"/>
                    <a:gd name="T10" fmla="*/ 25 w 50"/>
                    <a:gd name="T11" fmla="*/ 50 h 50"/>
                    <a:gd name="T12" fmla="*/ 50 w 50"/>
                    <a:gd name="T13" fmla="*/ 25 h 50"/>
                    <a:gd name="T14" fmla="*/ 48 w 50"/>
                    <a:gd name="T15" fmla="*/ 25 h 50"/>
                    <a:gd name="T16" fmla="*/ 46 w 50"/>
                    <a:gd name="T17" fmla="*/ 25 h 50"/>
                    <a:gd name="T18" fmla="*/ 40 w 50"/>
                    <a:gd name="T19" fmla="*/ 40 h 50"/>
                    <a:gd name="T20" fmla="*/ 25 w 50"/>
                    <a:gd name="T21" fmla="*/ 46 h 50"/>
                    <a:gd name="T22" fmla="*/ 10 w 50"/>
                    <a:gd name="T23" fmla="*/ 40 h 50"/>
                    <a:gd name="T24" fmla="*/ 4 w 50"/>
                    <a:gd name="T25" fmla="*/ 25 h 50"/>
                    <a:gd name="T26" fmla="*/ 10 w 50"/>
                    <a:gd name="T27" fmla="*/ 10 h 50"/>
                    <a:gd name="T28" fmla="*/ 25 w 50"/>
                    <a:gd name="T29" fmla="*/ 4 h 50"/>
                    <a:gd name="T30" fmla="*/ 40 w 50"/>
                    <a:gd name="T31" fmla="*/ 10 h 50"/>
                    <a:gd name="T32" fmla="*/ 46 w 50"/>
                    <a:gd name="T33" fmla="*/ 25 h 50"/>
                    <a:gd name="T34" fmla="*/ 48 w 50"/>
                    <a:gd name="T35" fmla="*/ 25 h 50"/>
                    <a:gd name="T36" fmla="*/ 50 w 50"/>
                    <a:gd name="T37" fmla="*/ 25 h 50"/>
                    <a:gd name="T38" fmla="*/ 50 w 50"/>
                    <a:gd name="T39" fmla="*/ 25 h 50"/>
                    <a:gd name="T40" fmla="*/ 25 w 50"/>
                    <a:gd name="T41"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 h="50">
                      <a:moveTo>
                        <a:pt x="50" y="25"/>
                      </a:moveTo>
                      <a:cubicBezTo>
                        <a:pt x="50" y="25"/>
                        <a:pt x="50" y="25"/>
                        <a:pt x="50" y="25"/>
                      </a:cubicBezTo>
                      <a:cubicBezTo>
                        <a:pt x="50" y="25"/>
                        <a:pt x="50" y="25"/>
                        <a:pt x="50" y="25"/>
                      </a:cubicBezTo>
                      <a:moveTo>
                        <a:pt x="25" y="0"/>
                      </a:moveTo>
                      <a:cubicBezTo>
                        <a:pt x="11" y="0"/>
                        <a:pt x="0" y="11"/>
                        <a:pt x="0" y="25"/>
                      </a:cubicBezTo>
                      <a:cubicBezTo>
                        <a:pt x="0" y="39"/>
                        <a:pt x="11" y="50"/>
                        <a:pt x="25" y="50"/>
                      </a:cubicBezTo>
                      <a:cubicBezTo>
                        <a:pt x="39" y="50"/>
                        <a:pt x="50" y="39"/>
                        <a:pt x="50" y="25"/>
                      </a:cubicBezTo>
                      <a:cubicBezTo>
                        <a:pt x="48" y="25"/>
                        <a:pt x="48" y="25"/>
                        <a:pt x="48" y="25"/>
                      </a:cubicBezTo>
                      <a:cubicBezTo>
                        <a:pt x="46" y="25"/>
                        <a:pt x="46" y="25"/>
                        <a:pt x="46" y="25"/>
                      </a:cubicBezTo>
                      <a:cubicBezTo>
                        <a:pt x="46" y="31"/>
                        <a:pt x="43" y="36"/>
                        <a:pt x="40" y="40"/>
                      </a:cubicBezTo>
                      <a:cubicBezTo>
                        <a:pt x="36" y="43"/>
                        <a:pt x="31" y="46"/>
                        <a:pt x="25" y="46"/>
                      </a:cubicBezTo>
                      <a:cubicBezTo>
                        <a:pt x="19" y="46"/>
                        <a:pt x="14" y="43"/>
                        <a:pt x="10" y="40"/>
                      </a:cubicBezTo>
                      <a:cubicBezTo>
                        <a:pt x="7" y="36"/>
                        <a:pt x="4" y="31"/>
                        <a:pt x="4" y="25"/>
                      </a:cubicBezTo>
                      <a:cubicBezTo>
                        <a:pt x="4" y="19"/>
                        <a:pt x="7" y="14"/>
                        <a:pt x="10" y="10"/>
                      </a:cubicBezTo>
                      <a:cubicBezTo>
                        <a:pt x="14" y="7"/>
                        <a:pt x="19" y="4"/>
                        <a:pt x="25" y="4"/>
                      </a:cubicBezTo>
                      <a:cubicBezTo>
                        <a:pt x="31" y="4"/>
                        <a:pt x="36" y="7"/>
                        <a:pt x="40" y="10"/>
                      </a:cubicBezTo>
                      <a:cubicBezTo>
                        <a:pt x="43" y="14"/>
                        <a:pt x="46" y="19"/>
                        <a:pt x="46" y="25"/>
                      </a:cubicBezTo>
                      <a:cubicBezTo>
                        <a:pt x="48" y="25"/>
                        <a:pt x="48" y="25"/>
                        <a:pt x="48" y="25"/>
                      </a:cubicBezTo>
                      <a:cubicBezTo>
                        <a:pt x="50" y="25"/>
                        <a:pt x="50" y="25"/>
                        <a:pt x="50" y="25"/>
                      </a:cubicBezTo>
                      <a:cubicBezTo>
                        <a:pt x="50" y="25"/>
                        <a:pt x="50" y="25"/>
                        <a:pt x="50" y="25"/>
                      </a:cubicBezTo>
                      <a:cubicBezTo>
                        <a:pt x="50" y="11"/>
                        <a:pt x="39" y="0"/>
                        <a:pt x="25"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7" name="ïṧḷïḓê-Freeform 28">
                  <a:extLst>
                    <a:ext uri="{FF2B5EF4-FFF2-40B4-BE49-F238E27FC236}">
                      <a16:creationId xmlns:a16="http://schemas.microsoft.com/office/drawing/2014/main" id="{D04323A0-132C-4DD1-BA13-53C5736B9A67}"/>
                    </a:ext>
                  </a:extLst>
                </p:cNvPr>
                <p:cNvSpPr/>
                <p:nvPr/>
              </p:nvSpPr>
              <p:spPr bwMode="auto">
                <a:xfrm>
                  <a:off x="-2695575" y="1419225"/>
                  <a:ext cx="393700" cy="39688"/>
                </a:xfrm>
                <a:custGeom>
                  <a:avLst/>
                  <a:gdLst>
                    <a:gd name="T0" fmla="*/ 210 w 221"/>
                    <a:gd name="T1" fmla="*/ 0 h 23"/>
                    <a:gd name="T2" fmla="*/ 11 w 221"/>
                    <a:gd name="T3" fmla="*/ 0 h 23"/>
                    <a:gd name="T4" fmla="*/ 0 w 221"/>
                    <a:gd name="T5" fmla="*/ 11 h 23"/>
                    <a:gd name="T6" fmla="*/ 11 w 221"/>
                    <a:gd name="T7" fmla="*/ 23 h 23"/>
                    <a:gd name="T8" fmla="*/ 210 w 221"/>
                    <a:gd name="T9" fmla="*/ 23 h 23"/>
                    <a:gd name="T10" fmla="*/ 221 w 221"/>
                    <a:gd name="T11" fmla="*/ 11 h 23"/>
                    <a:gd name="T12" fmla="*/ 210 w 221"/>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221" h="23">
                      <a:moveTo>
                        <a:pt x="210" y="0"/>
                      </a:moveTo>
                      <a:cubicBezTo>
                        <a:pt x="11" y="0"/>
                        <a:pt x="11" y="0"/>
                        <a:pt x="11" y="0"/>
                      </a:cubicBezTo>
                      <a:cubicBezTo>
                        <a:pt x="5" y="0"/>
                        <a:pt x="0" y="5"/>
                        <a:pt x="0" y="11"/>
                      </a:cubicBezTo>
                      <a:cubicBezTo>
                        <a:pt x="0" y="18"/>
                        <a:pt x="5" y="23"/>
                        <a:pt x="11" y="23"/>
                      </a:cubicBezTo>
                      <a:cubicBezTo>
                        <a:pt x="210" y="23"/>
                        <a:pt x="210" y="23"/>
                        <a:pt x="210" y="23"/>
                      </a:cubicBezTo>
                      <a:cubicBezTo>
                        <a:pt x="216" y="23"/>
                        <a:pt x="221" y="18"/>
                        <a:pt x="221" y="11"/>
                      </a:cubicBezTo>
                      <a:cubicBezTo>
                        <a:pt x="221" y="5"/>
                        <a:pt x="216" y="0"/>
                        <a:pt x="210" y="0"/>
                      </a:cubicBezTo>
                    </a:path>
                  </a:pathLst>
                </a:custGeom>
                <a:solidFill>
                  <a:srgbClr val="9F9FA0"/>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8" name="ïṧḷïḓê-Rectangle 29">
                  <a:extLst>
                    <a:ext uri="{FF2B5EF4-FFF2-40B4-BE49-F238E27FC236}">
                      <a16:creationId xmlns:a16="http://schemas.microsoft.com/office/drawing/2014/main" id="{FD53AE2E-17CF-4C22-ACEB-2E60AEE2BB82}"/>
                    </a:ext>
                  </a:extLst>
                </p:cNvPr>
                <p:cNvSpPr/>
                <p:nvPr/>
              </p:nvSpPr>
              <p:spPr bwMode="auto">
                <a:xfrm>
                  <a:off x="-3605213" y="1709738"/>
                  <a:ext cx="2209800" cy="3695700"/>
                </a:xfrm>
                <a:prstGeom prst="rect">
                  <a:avLst/>
                </a:prstGeom>
                <a:solidFill>
                  <a:schemeClr val="accent2"/>
                </a:solidFill>
                <a:ln w="6350" cap="flat" cmpd="sng" algn="ctr">
                  <a:noFill/>
                  <a:prstDash val="solid"/>
                  <a:miter lim="800000"/>
                </a:ln>
                <a:effectLst/>
                <a:extLst>
                  <a:ext uri="{91240B29-F687-4F45-9708-019B960494DF}">
                    <a14:hiddenLine xmlns:a14="http://schemas.microsoft.com/office/drawing/2010/main" w="9525">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dirty="0">
                    <a:ln>
                      <a:noFill/>
                    </a:ln>
                    <a:solidFill>
                      <a:prstClr val="white"/>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9" name="ïṧḷïḓê-Freeform 30">
                  <a:extLst>
                    <a:ext uri="{FF2B5EF4-FFF2-40B4-BE49-F238E27FC236}">
                      <a16:creationId xmlns:a16="http://schemas.microsoft.com/office/drawing/2014/main" id="{21DACCD1-CCB3-4D56-881B-C960C0CFEAE9}"/>
                    </a:ext>
                  </a:extLst>
                </p:cNvPr>
                <p:cNvSpPr/>
                <p:nvPr/>
              </p:nvSpPr>
              <p:spPr bwMode="auto">
                <a:xfrm>
                  <a:off x="-3611563" y="1703388"/>
                  <a:ext cx="2224087" cy="3709988"/>
                </a:xfrm>
                <a:custGeom>
                  <a:avLst/>
                  <a:gdLst>
                    <a:gd name="T0" fmla="*/ 1396 w 1401"/>
                    <a:gd name="T1" fmla="*/ 2332 h 2337"/>
                    <a:gd name="T2" fmla="*/ 1396 w 1401"/>
                    <a:gd name="T3" fmla="*/ 2328 h 2337"/>
                    <a:gd name="T4" fmla="*/ 9 w 1401"/>
                    <a:gd name="T5" fmla="*/ 2328 h 2337"/>
                    <a:gd name="T6" fmla="*/ 9 w 1401"/>
                    <a:gd name="T7" fmla="*/ 8 h 2337"/>
                    <a:gd name="T8" fmla="*/ 1392 w 1401"/>
                    <a:gd name="T9" fmla="*/ 8 h 2337"/>
                    <a:gd name="T10" fmla="*/ 1392 w 1401"/>
                    <a:gd name="T11" fmla="*/ 2332 h 2337"/>
                    <a:gd name="T12" fmla="*/ 1396 w 1401"/>
                    <a:gd name="T13" fmla="*/ 2332 h 2337"/>
                    <a:gd name="T14" fmla="*/ 1396 w 1401"/>
                    <a:gd name="T15" fmla="*/ 2328 h 2337"/>
                    <a:gd name="T16" fmla="*/ 1396 w 1401"/>
                    <a:gd name="T17" fmla="*/ 2332 h 2337"/>
                    <a:gd name="T18" fmla="*/ 1401 w 1401"/>
                    <a:gd name="T19" fmla="*/ 2332 h 2337"/>
                    <a:gd name="T20" fmla="*/ 1401 w 1401"/>
                    <a:gd name="T21" fmla="*/ 0 h 2337"/>
                    <a:gd name="T22" fmla="*/ 0 w 1401"/>
                    <a:gd name="T23" fmla="*/ 0 h 2337"/>
                    <a:gd name="T24" fmla="*/ 0 w 1401"/>
                    <a:gd name="T25" fmla="*/ 2337 h 2337"/>
                    <a:gd name="T26" fmla="*/ 1401 w 1401"/>
                    <a:gd name="T27" fmla="*/ 2337 h 2337"/>
                    <a:gd name="T28" fmla="*/ 1401 w 1401"/>
                    <a:gd name="T29" fmla="*/ 2332 h 2337"/>
                    <a:gd name="T30" fmla="*/ 1396 w 1401"/>
                    <a:gd name="T31" fmla="*/ 2332 h 2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01" h="2337">
                      <a:moveTo>
                        <a:pt x="1396" y="2332"/>
                      </a:moveTo>
                      <a:lnTo>
                        <a:pt x="1396" y="2328"/>
                      </a:lnTo>
                      <a:lnTo>
                        <a:pt x="9" y="2328"/>
                      </a:lnTo>
                      <a:lnTo>
                        <a:pt x="9" y="8"/>
                      </a:lnTo>
                      <a:lnTo>
                        <a:pt x="1392" y="8"/>
                      </a:lnTo>
                      <a:lnTo>
                        <a:pt x="1392" y="2332"/>
                      </a:lnTo>
                      <a:lnTo>
                        <a:pt x="1396" y="2332"/>
                      </a:lnTo>
                      <a:lnTo>
                        <a:pt x="1396" y="2328"/>
                      </a:lnTo>
                      <a:lnTo>
                        <a:pt x="1396" y="2332"/>
                      </a:lnTo>
                      <a:lnTo>
                        <a:pt x="1401" y="2332"/>
                      </a:lnTo>
                      <a:lnTo>
                        <a:pt x="1401" y="0"/>
                      </a:lnTo>
                      <a:lnTo>
                        <a:pt x="0" y="0"/>
                      </a:lnTo>
                      <a:lnTo>
                        <a:pt x="0" y="2337"/>
                      </a:lnTo>
                      <a:lnTo>
                        <a:pt x="1401" y="2337"/>
                      </a:lnTo>
                      <a:lnTo>
                        <a:pt x="1401" y="2332"/>
                      </a:lnTo>
                      <a:lnTo>
                        <a:pt x="1396" y="233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0" name="ïṧḷïḓê-Freeform 31">
                  <a:extLst>
                    <a:ext uri="{FF2B5EF4-FFF2-40B4-BE49-F238E27FC236}">
                      <a16:creationId xmlns:a16="http://schemas.microsoft.com/office/drawing/2014/main" id="{92C5F9F3-56BF-49AD-BD7B-F9D027E42CE7}"/>
                    </a:ext>
                  </a:extLst>
                </p:cNvPr>
                <p:cNvSpPr/>
                <p:nvPr/>
              </p:nvSpPr>
              <p:spPr bwMode="auto">
                <a:xfrm>
                  <a:off x="-3768725" y="1736725"/>
                  <a:ext cx="31750" cy="215900"/>
                </a:xfrm>
                <a:custGeom>
                  <a:avLst/>
                  <a:gdLst>
                    <a:gd name="T0" fmla="*/ 18 w 18"/>
                    <a:gd name="T1" fmla="*/ 113 h 122"/>
                    <a:gd name="T2" fmla="*/ 9 w 18"/>
                    <a:gd name="T3" fmla="*/ 122 h 122"/>
                    <a:gd name="T4" fmla="*/ 0 w 18"/>
                    <a:gd name="T5" fmla="*/ 113 h 122"/>
                    <a:gd name="T6" fmla="*/ 0 w 18"/>
                    <a:gd name="T7" fmla="*/ 9 h 122"/>
                    <a:gd name="T8" fmla="*/ 9 w 18"/>
                    <a:gd name="T9" fmla="*/ 0 h 122"/>
                    <a:gd name="T10" fmla="*/ 18 w 18"/>
                    <a:gd name="T11" fmla="*/ 9 h 122"/>
                    <a:gd name="T12" fmla="*/ 18 w 18"/>
                    <a:gd name="T13" fmla="*/ 113 h 122"/>
                  </a:gdLst>
                  <a:ahLst/>
                  <a:cxnLst>
                    <a:cxn ang="0">
                      <a:pos x="T0" y="T1"/>
                    </a:cxn>
                    <a:cxn ang="0">
                      <a:pos x="T2" y="T3"/>
                    </a:cxn>
                    <a:cxn ang="0">
                      <a:pos x="T4" y="T5"/>
                    </a:cxn>
                    <a:cxn ang="0">
                      <a:pos x="T6" y="T7"/>
                    </a:cxn>
                    <a:cxn ang="0">
                      <a:pos x="T8" y="T9"/>
                    </a:cxn>
                    <a:cxn ang="0">
                      <a:pos x="T10" y="T11"/>
                    </a:cxn>
                    <a:cxn ang="0">
                      <a:pos x="T12" y="T13"/>
                    </a:cxn>
                  </a:cxnLst>
                  <a:rect l="0" t="0" r="r" b="b"/>
                  <a:pathLst>
                    <a:path w="18" h="122">
                      <a:moveTo>
                        <a:pt x="18" y="113"/>
                      </a:moveTo>
                      <a:cubicBezTo>
                        <a:pt x="18" y="118"/>
                        <a:pt x="14" y="122"/>
                        <a:pt x="9" y="122"/>
                      </a:cubicBezTo>
                      <a:cubicBezTo>
                        <a:pt x="4" y="122"/>
                        <a:pt x="0" y="118"/>
                        <a:pt x="0" y="113"/>
                      </a:cubicBezTo>
                      <a:cubicBezTo>
                        <a:pt x="0" y="9"/>
                        <a:pt x="0" y="9"/>
                        <a:pt x="0" y="9"/>
                      </a:cubicBezTo>
                      <a:cubicBezTo>
                        <a:pt x="0" y="4"/>
                        <a:pt x="4" y="0"/>
                        <a:pt x="9" y="0"/>
                      </a:cubicBezTo>
                      <a:cubicBezTo>
                        <a:pt x="14" y="0"/>
                        <a:pt x="18" y="4"/>
                        <a:pt x="18" y="9"/>
                      </a:cubicBezTo>
                      <a:lnTo>
                        <a:pt x="18" y="113"/>
                      </a:lnTo>
                      <a:close/>
                    </a:path>
                  </a:pathLst>
                </a:custGeom>
                <a:solidFill>
                  <a:schemeClr val="bg1">
                    <a:lumMod val="75000"/>
                  </a:schemeClr>
                </a:solidFill>
                <a:ln>
                  <a:noFill/>
                </a:ln>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1" name="ïṧḷïḓê-Freeform 32">
                  <a:extLst>
                    <a:ext uri="{FF2B5EF4-FFF2-40B4-BE49-F238E27FC236}">
                      <a16:creationId xmlns:a16="http://schemas.microsoft.com/office/drawing/2014/main" id="{EB7FA188-AE20-48A9-B7CE-4D6518504090}"/>
                    </a:ext>
                  </a:extLst>
                </p:cNvPr>
                <p:cNvSpPr/>
                <p:nvPr/>
              </p:nvSpPr>
              <p:spPr bwMode="auto">
                <a:xfrm>
                  <a:off x="-3768725" y="2147888"/>
                  <a:ext cx="31750" cy="363538"/>
                </a:xfrm>
                <a:custGeom>
                  <a:avLst/>
                  <a:gdLst>
                    <a:gd name="T0" fmla="*/ 18 w 18"/>
                    <a:gd name="T1" fmla="*/ 190 h 205"/>
                    <a:gd name="T2" fmla="*/ 9 w 18"/>
                    <a:gd name="T3" fmla="*/ 205 h 205"/>
                    <a:gd name="T4" fmla="*/ 0 w 18"/>
                    <a:gd name="T5" fmla="*/ 190 h 205"/>
                    <a:gd name="T6" fmla="*/ 0 w 18"/>
                    <a:gd name="T7" fmla="*/ 15 h 205"/>
                    <a:gd name="T8" fmla="*/ 9 w 18"/>
                    <a:gd name="T9" fmla="*/ 0 h 205"/>
                    <a:gd name="T10" fmla="*/ 18 w 18"/>
                    <a:gd name="T11" fmla="*/ 15 h 205"/>
                    <a:gd name="T12" fmla="*/ 18 w 18"/>
                    <a:gd name="T13" fmla="*/ 190 h 205"/>
                  </a:gdLst>
                  <a:ahLst/>
                  <a:cxnLst>
                    <a:cxn ang="0">
                      <a:pos x="T0" y="T1"/>
                    </a:cxn>
                    <a:cxn ang="0">
                      <a:pos x="T2" y="T3"/>
                    </a:cxn>
                    <a:cxn ang="0">
                      <a:pos x="T4" y="T5"/>
                    </a:cxn>
                    <a:cxn ang="0">
                      <a:pos x="T6" y="T7"/>
                    </a:cxn>
                    <a:cxn ang="0">
                      <a:pos x="T8" y="T9"/>
                    </a:cxn>
                    <a:cxn ang="0">
                      <a:pos x="T10" y="T11"/>
                    </a:cxn>
                    <a:cxn ang="0">
                      <a:pos x="T12" y="T13"/>
                    </a:cxn>
                  </a:cxnLst>
                  <a:rect l="0" t="0" r="r" b="b"/>
                  <a:pathLst>
                    <a:path w="18" h="205">
                      <a:moveTo>
                        <a:pt x="18" y="190"/>
                      </a:moveTo>
                      <a:cubicBezTo>
                        <a:pt x="18" y="198"/>
                        <a:pt x="14" y="205"/>
                        <a:pt x="9" y="205"/>
                      </a:cubicBezTo>
                      <a:cubicBezTo>
                        <a:pt x="4" y="205"/>
                        <a:pt x="0" y="198"/>
                        <a:pt x="0" y="190"/>
                      </a:cubicBezTo>
                      <a:cubicBezTo>
                        <a:pt x="0" y="15"/>
                        <a:pt x="0" y="15"/>
                        <a:pt x="0" y="15"/>
                      </a:cubicBezTo>
                      <a:cubicBezTo>
                        <a:pt x="0" y="7"/>
                        <a:pt x="4" y="0"/>
                        <a:pt x="9" y="0"/>
                      </a:cubicBezTo>
                      <a:cubicBezTo>
                        <a:pt x="14" y="0"/>
                        <a:pt x="18" y="7"/>
                        <a:pt x="18" y="15"/>
                      </a:cubicBezTo>
                      <a:lnTo>
                        <a:pt x="18" y="190"/>
                      </a:lnTo>
                      <a:close/>
                    </a:path>
                  </a:pathLst>
                </a:custGeom>
                <a:solidFill>
                  <a:schemeClr val="bg1">
                    <a:lumMod val="75000"/>
                  </a:schemeClr>
                </a:solidFill>
                <a:ln>
                  <a:noFill/>
                </a:ln>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2" name="ïṧḷïḓê-Freeform 33">
                  <a:extLst>
                    <a:ext uri="{FF2B5EF4-FFF2-40B4-BE49-F238E27FC236}">
                      <a16:creationId xmlns:a16="http://schemas.microsoft.com/office/drawing/2014/main" id="{D78C3ADB-7725-4036-9E83-BAD0F8C3FEF3}"/>
                    </a:ext>
                  </a:extLst>
                </p:cNvPr>
                <p:cNvSpPr/>
                <p:nvPr/>
              </p:nvSpPr>
              <p:spPr bwMode="auto">
                <a:xfrm>
                  <a:off x="-3768725" y="2609850"/>
                  <a:ext cx="31750" cy="363538"/>
                </a:xfrm>
                <a:custGeom>
                  <a:avLst/>
                  <a:gdLst>
                    <a:gd name="T0" fmla="*/ 18 w 18"/>
                    <a:gd name="T1" fmla="*/ 190 h 205"/>
                    <a:gd name="T2" fmla="*/ 9 w 18"/>
                    <a:gd name="T3" fmla="*/ 205 h 205"/>
                    <a:gd name="T4" fmla="*/ 0 w 18"/>
                    <a:gd name="T5" fmla="*/ 190 h 205"/>
                    <a:gd name="T6" fmla="*/ 0 w 18"/>
                    <a:gd name="T7" fmla="*/ 15 h 205"/>
                    <a:gd name="T8" fmla="*/ 9 w 18"/>
                    <a:gd name="T9" fmla="*/ 0 h 205"/>
                    <a:gd name="T10" fmla="*/ 18 w 18"/>
                    <a:gd name="T11" fmla="*/ 15 h 205"/>
                    <a:gd name="T12" fmla="*/ 18 w 18"/>
                    <a:gd name="T13" fmla="*/ 190 h 205"/>
                  </a:gdLst>
                  <a:ahLst/>
                  <a:cxnLst>
                    <a:cxn ang="0">
                      <a:pos x="T0" y="T1"/>
                    </a:cxn>
                    <a:cxn ang="0">
                      <a:pos x="T2" y="T3"/>
                    </a:cxn>
                    <a:cxn ang="0">
                      <a:pos x="T4" y="T5"/>
                    </a:cxn>
                    <a:cxn ang="0">
                      <a:pos x="T6" y="T7"/>
                    </a:cxn>
                    <a:cxn ang="0">
                      <a:pos x="T8" y="T9"/>
                    </a:cxn>
                    <a:cxn ang="0">
                      <a:pos x="T10" y="T11"/>
                    </a:cxn>
                    <a:cxn ang="0">
                      <a:pos x="T12" y="T13"/>
                    </a:cxn>
                  </a:cxnLst>
                  <a:rect l="0" t="0" r="r" b="b"/>
                  <a:pathLst>
                    <a:path w="18" h="205">
                      <a:moveTo>
                        <a:pt x="18" y="190"/>
                      </a:moveTo>
                      <a:cubicBezTo>
                        <a:pt x="18" y="198"/>
                        <a:pt x="14" y="205"/>
                        <a:pt x="9" y="205"/>
                      </a:cubicBezTo>
                      <a:cubicBezTo>
                        <a:pt x="4" y="205"/>
                        <a:pt x="0" y="198"/>
                        <a:pt x="0" y="190"/>
                      </a:cubicBezTo>
                      <a:cubicBezTo>
                        <a:pt x="0" y="15"/>
                        <a:pt x="0" y="15"/>
                        <a:pt x="0" y="15"/>
                      </a:cubicBezTo>
                      <a:cubicBezTo>
                        <a:pt x="0" y="7"/>
                        <a:pt x="4" y="0"/>
                        <a:pt x="9" y="0"/>
                      </a:cubicBezTo>
                      <a:cubicBezTo>
                        <a:pt x="14" y="0"/>
                        <a:pt x="18" y="7"/>
                        <a:pt x="18" y="15"/>
                      </a:cubicBezTo>
                      <a:lnTo>
                        <a:pt x="18" y="190"/>
                      </a:lnTo>
                      <a:close/>
                    </a:path>
                  </a:pathLst>
                </a:custGeom>
                <a:solidFill>
                  <a:schemeClr val="bg1">
                    <a:lumMod val="75000"/>
                  </a:schemeClr>
                </a:solidFill>
                <a:ln>
                  <a:noFill/>
                </a:ln>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3" name="ïṧḷïḓê-Freeform 34">
                  <a:extLst>
                    <a:ext uri="{FF2B5EF4-FFF2-40B4-BE49-F238E27FC236}">
                      <a16:creationId xmlns:a16="http://schemas.microsoft.com/office/drawing/2014/main" id="{205C1F60-FBDF-4FB4-84CA-F19371ADDEB3}"/>
                    </a:ext>
                  </a:extLst>
                </p:cNvPr>
                <p:cNvSpPr/>
                <p:nvPr/>
              </p:nvSpPr>
              <p:spPr bwMode="auto">
                <a:xfrm>
                  <a:off x="-1282700" y="2147888"/>
                  <a:ext cx="31750" cy="363538"/>
                </a:xfrm>
                <a:custGeom>
                  <a:avLst/>
                  <a:gdLst>
                    <a:gd name="T0" fmla="*/ 18 w 18"/>
                    <a:gd name="T1" fmla="*/ 190 h 205"/>
                    <a:gd name="T2" fmla="*/ 9 w 18"/>
                    <a:gd name="T3" fmla="*/ 205 h 205"/>
                    <a:gd name="T4" fmla="*/ 0 w 18"/>
                    <a:gd name="T5" fmla="*/ 190 h 205"/>
                    <a:gd name="T6" fmla="*/ 0 w 18"/>
                    <a:gd name="T7" fmla="*/ 15 h 205"/>
                    <a:gd name="T8" fmla="*/ 9 w 18"/>
                    <a:gd name="T9" fmla="*/ 0 h 205"/>
                    <a:gd name="T10" fmla="*/ 18 w 18"/>
                    <a:gd name="T11" fmla="*/ 15 h 205"/>
                    <a:gd name="T12" fmla="*/ 18 w 18"/>
                    <a:gd name="T13" fmla="*/ 190 h 205"/>
                  </a:gdLst>
                  <a:ahLst/>
                  <a:cxnLst>
                    <a:cxn ang="0">
                      <a:pos x="T0" y="T1"/>
                    </a:cxn>
                    <a:cxn ang="0">
                      <a:pos x="T2" y="T3"/>
                    </a:cxn>
                    <a:cxn ang="0">
                      <a:pos x="T4" y="T5"/>
                    </a:cxn>
                    <a:cxn ang="0">
                      <a:pos x="T6" y="T7"/>
                    </a:cxn>
                    <a:cxn ang="0">
                      <a:pos x="T8" y="T9"/>
                    </a:cxn>
                    <a:cxn ang="0">
                      <a:pos x="T10" y="T11"/>
                    </a:cxn>
                    <a:cxn ang="0">
                      <a:pos x="T12" y="T13"/>
                    </a:cxn>
                  </a:cxnLst>
                  <a:rect l="0" t="0" r="r" b="b"/>
                  <a:pathLst>
                    <a:path w="18" h="205">
                      <a:moveTo>
                        <a:pt x="18" y="190"/>
                      </a:moveTo>
                      <a:cubicBezTo>
                        <a:pt x="18" y="198"/>
                        <a:pt x="14" y="205"/>
                        <a:pt x="9" y="205"/>
                      </a:cubicBezTo>
                      <a:cubicBezTo>
                        <a:pt x="4" y="205"/>
                        <a:pt x="0" y="198"/>
                        <a:pt x="0" y="190"/>
                      </a:cubicBezTo>
                      <a:cubicBezTo>
                        <a:pt x="0" y="15"/>
                        <a:pt x="0" y="15"/>
                        <a:pt x="0" y="15"/>
                      </a:cubicBezTo>
                      <a:cubicBezTo>
                        <a:pt x="0" y="7"/>
                        <a:pt x="4" y="0"/>
                        <a:pt x="9" y="0"/>
                      </a:cubicBezTo>
                      <a:cubicBezTo>
                        <a:pt x="14" y="0"/>
                        <a:pt x="18" y="7"/>
                        <a:pt x="18" y="15"/>
                      </a:cubicBezTo>
                      <a:lnTo>
                        <a:pt x="18" y="190"/>
                      </a:lnTo>
                      <a:close/>
                    </a:path>
                  </a:pathLst>
                </a:custGeom>
                <a:solidFill>
                  <a:schemeClr val="bg1">
                    <a:lumMod val="75000"/>
                  </a:schemeClr>
                </a:solidFill>
                <a:ln>
                  <a:noFill/>
                </a:ln>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grpSp>
          <p:nvGrpSpPr>
            <p:cNvPr id="34" name="组合 33">
              <a:extLst>
                <a:ext uri="{FF2B5EF4-FFF2-40B4-BE49-F238E27FC236}">
                  <a16:creationId xmlns:a16="http://schemas.microsoft.com/office/drawing/2014/main" id="{C19929AF-E394-4FAA-A98C-9CE3FF64FBA0}"/>
                </a:ext>
              </a:extLst>
            </p:cNvPr>
            <p:cNvGrpSpPr/>
            <p:nvPr/>
          </p:nvGrpSpPr>
          <p:grpSpPr>
            <a:xfrm>
              <a:off x="4956934" y="2516491"/>
              <a:ext cx="7720174" cy="940917"/>
              <a:chOff x="8076124" y="1855755"/>
              <a:chExt cx="7720174" cy="940917"/>
            </a:xfrm>
          </p:grpSpPr>
          <p:sp>
            <p:nvSpPr>
              <p:cNvPr id="35" name="ïṧḷïḓê-Rectangle 15">
                <a:extLst>
                  <a:ext uri="{FF2B5EF4-FFF2-40B4-BE49-F238E27FC236}">
                    <a16:creationId xmlns:a16="http://schemas.microsoft.com/office/drawing/2014/main" id="{91EE4993-E6E8-4519-ABC8-2EF5592D305B}"/>
                  </a:ext>
                </a:extLst>
              </p:cNvPr>
              <p:cNvSpPr/>
              <p:nvPr/>
            </p:nvSpPr>
            <p:spPr bwMode="auto">
              <a:xfrm>
                <a:off x="8076124" y="2308726"/>
                <a:ext cx="7720174" cy="487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Autofit/>
              </a:bodyPr>
              <a:lstStyle/>
              <a:p>
                <a:pPr algn="just"/>
                <a:r>
                  <a:rPr lang="zh-CN" altLang="zh-CN" sz="1400" dirty="0">
                    <a:solidFill>
                      <a:schemeClr val="tx1">
                        <a:lumMod val="50000"/>
                        <a:lumOff val="50000"/>
                      </a:schemeClr>
                    </a:solidFill>
                    <a:ea typeface="Source Han Serif SC" panose="02020400000000000000" pitchFamily="18" charset="-122"/>
                  </a:rPr>
                  <a:t>角色扮演是在规定的语言和社会环境中，事先设定互动方的身份并使多个互动方参与其中的文本叙事类型。</a:t>
                </a:r>
              </a:p>
            </p:txBody>
          </p:sp>
          <p:sp>
            <p:nvSpPr>
              <p:cNvPr id="36" name="ïṧḷïḓê-文本框 59">
                <a:extLst>
                  <a:ext uri="{FF2B5EF4-FFF2-40B4-BE49-F238E27FC236}">
                    <a16:creationId xmlns:a16="http://schemas.microsoft.com/office/drawing/2014/main" id="{5B1E967C-B092-400D-8A3F-43E987F81005}"/>
                  </a:ext>
                </a:extLst>
              </p:cNvPr>
              <p:cNvSpPr txBox="1"/>
              <p:nvPr/>
            </p:nvSpPr>
            <p:spPr bwMode="auto">
              <a:xfrm>
                <a:off x="8076125" y="1855755"/>
                <a:ext cx="3026964" cy="33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ormAutofit fontScale="92500" lnSpcReduction="20000"/>
              </a:bodyPr>
              <a:lstStyle/>
              <a:p>
                <a:pPr marL="0" marR="0" lvl="0" indent="0" algn="l" defTabSz="914400" rtl="0" eaLnBrk="1" fontAlgn="auto" latinLnBrk="0" hangingPunct="1">
                  <a:lnSpc>
                    <a:spcPct val="110000"/>
                  </a:lnSpc>
                  <a:spcBef>
                    <a:spcPct val="0"/>
                  </a:spcBef>
                  <a:spcAft>
                    <a:spcPts val="0"/>
                  </a:spcAft>
                  <a:buClrTx/>
                  <a:buSzTx/>
                  <a:buFontTx/>
                  <a:buNone/>
                  <a:tabLst/>
                  <a:defRPr/>
                </a:pPr>
                <a:r>
                  <a:rPr lang="zh-CN" altLang="en-US" sz="2400" b="1" dirty="0">
                    <a:latin typeface="Source Han Serif SC" panose="02020400000000000000" pitchFamily="18" charset="-122"/>
                    <a:ea typeface="Source Han Serif SC" panose="02020400000000000000" pitchFamily="18" charset="-122"/>
                    <a:sym typeface="Source Han Serif SC" panose="02020400000000000000" pitchFamily="18" charset="-122"/>
                  </a:rPr>
                  <a:t>主体的离散化</a:t>
                </a:r>
                <a:endParaRPr kumimoji="0" lang="zh-CN" altLang="en-US" sz="2400" b="1" i="0" u="none" strike="noStrike" kern="1200" cap="none" spc="0" normalizeH="0" baseline="0" noProof="0" dirty="0">
                  <a:ln>
                    <a:noFill/>
                  </a:ln>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sp>
        <p:nvSpPr>
          <p:cNvPr id="69" name="ïṧḷïḓê-Rectangle 15">
            <a:extLst>
              <a:ext uri="{FF2B5EF4-FFF2-40B4-BE49-F238E27FC236}">
                <a16:creationId xmlns:a16="http://schemas.microsoft.com/office/drawing/2014/main" id="{927B80A4-DE94-486A-BAB5-8DAB7878BF52}"/>
              </a:ext>
            </a:extLst>
          </p:cNvPr>
          <p:cNvSpPr/>
          <p:nvPr/>
        </p:nvSpPr>
        <p:spPr bwMode="auto">
          <a:xfrm>
            <a:off x="4383308" y="4159529"/>
            <a:ext cx="7361512" cy="465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Autofit/>
          </a:bodyPr>
          <a:lstStyle/>
          <a:p>
            <a:pPr algn="just"/>
            <a:r>
              <a:rPr lang="zh-CN" altLang="zh-CN" sz="1400" dirty="0">
                <a:solidFill>
                  <a:schemeClr val="tx1">
                    <a:lumMod val="50000"/>
                    <a:lumOff val="50000"/>
                  </a:schemeClr>
                </a:solidFill>
                <a:ea typeface="Source Han Serif SC" panose="02020400000000000000" pitchFamily="18" charset="-122"/>
              </a:rPr>
              <a:t>超文本是以计算机随机跳转技术为基数形成的一个多向路文本叙事类型，该叙事类型可以创造不同的文本对象，从而产生不同的文本意义。</a:t>
            </a:r>
          </a:p>
        </p:txBody>
      </p:sp>
      <p:sp>
        <p:nvSpPr>
          <p:cNvPr id="70" name="ïṧḷïḓê-文本框 59">
            <a:extLst>
              <a:ext uri="{FF2B5EF4-FFF2-40B4-BE49-F238E27FC236}">
                <a16:creationId xmlns:a16="http://schemas.microsoft.com/office/drawing/2014/main" id="{5D92FC80-F77B-46DA-9E4A-CC066F31BF45}"/>
              </a:ext>
            </a:extLst>
          </p:cNvPr>
          <p:cNvSpPr txBox="1"/>
          <p:nvPr/>
        </p:nvSpPr>
        <p:spPr bwMode="auto">
          <a:xfrm>
            <a:off x="4383309" y="3727599"/>
            <a:ext cx="2886338" cy="323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ormAutofit fontScale="92500" lnSpcReduction="20000"/>
          </a:bodyPr>
          <a:lstStyle/>
          <a:p>
            <a:pPr marL="0" marR="0" lvl="0" indent="0" algn="l" defTabSz="914400" rtl="0" eaLnBrk="1" fontAlgn="auto" latinLnBrk="0" hangingPunct="1">
              <a:lnSpc>
                <a:spcPct val="110000"/>
              </a:lnSpc>
              <a:spcBef>
                <a:spcPct val="0"/>
              </a:spcBef>
              <a:spcAft>
                <a:spcPts val="0"/>
              </a:spcAft>
              <a:buClrTx/>
              <a:buSzTx/>
              <a:buFontTx/>
              <a:buNone/>
              <a:tabLst/>
              <a:defRPr/>
            </a:pPr>
            <a:r>
              <a:rPr kumimoji="0" lang="zh-CN" altLang="en-US" sz="2400" b="1" i="0" u="none" strike="noStrike" kern="1200" cap="none" spc="0" normalizeH="0" baseline="0" noProof="0" dirty="0">
                <a:ln>
                  <a:noFill/>
                </a:ln>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rPr>
              <a:t>超文本</a:t>
            </a:r>
          </a:p>
        </p:txBody>
      </p:sp>
      <p:sp>
        <p:nvSpPr>
          <p:cNvPr id="71" name="ïṧḷïḓê-Rectangle 15">
            <a:extLst>
              <a:ext uri="{FF2B5EF4-FFF2-40B4-BE49-F238E27FC236}">
                <a16:creationId xmlns:a16="http://schemas.microsoft.com/office/drawing/2014/main" id="{54395F64-7765-4F6C-B49C-775067234EC8}"/>
              </a:ext>
            </a:extLst>
          </p:cNvPr>
          <p:cNvSpPr/>
          <p:nvPr/>
        </p:nvSpPr>
        <p:spPr bwMode="auto">
          <a:xfrm>
            <a:off x="4383307" y="5468244"/>
            <a:ext cx="7361512" cy="465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Autofit/>
          </a:bodyPr>
          <a:lstStyle/>
          <a:p>
            <a:pPr algn="just"/>
            <a:r>
              <a:rPr lang="zh-CN" altLang="zh-CN" sz="1400" dirty="0">
                <a:solidFill>
                  <a:schemeClr val="tx1">
                    <a:lumMod val="50000"/>
                    <a:lumOff val="50000"/>
                  </a:schemeClr>
                </a:solidFill>
                <a:ea typeface="Source Han Serif SC" panose="02020400000000000000" pitchFamily="18" charset="-122"/>
              </a:rPr>
              <a:t>乱弹是以天马行空的想象以及开放与自由的姿态发布或传送信息的文本叙事类型。</a:t>
            </a:r>
          </a:p>
        </p:txBody>
      </p:sp>
      <p:sp>
        <p:nvSpPr>
          <p:cNvPr id="72" name="ïṧḷïḓê-文本框 59">
            <a:extLst>
              <a:ext uri="{FF2B5EF4-FFF2-40B4-BE49-F238E27FC236}">
                <a16:creationId xmlns:a16="http://schemas.microsoft.com/office/drawing/2014/main" id="{B1AA4E37-9483-42AD-9793-6BFCA8A1382D}"/>
              </a:ext>
            </a:extLst>
          </p:cNvPr>
          <p:cNvSpPr txBox="1"/>
          <p:nvPr/>
        </p:nvSpPr>
        <p:spPr bwMode="auto">
          <a:xfrm>
            <a:off x="4383308" y="5036314"/>
            <a:ext cx="2886338" cy="323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ormAutofit fontScale="92500" lnSpcReduction="20000"/>
          </a:bodyPr>
          <a:lstStyle/>
          <a:p>
            <a:pPr marL="0" marR="0" lvl="0" indent="0" algn="l" defTabSz="914400" rtl="0" eaLnBrk="1" fontAlgn="auto" latinLnBrk="0" hangingPunct="1">
              <a:lnSpc>
                <a:spcPct val="110000"/>
              </a:lnSpc>
              <a:spcBef>
                <a:spcPct val="0"/>
              </a:spcBef>
              <a:spcAft>
                <a:spcPts val="0"/>
              </a:spcAft>
              <a:buClrTx/>
              <a:buSzTx/>
              <a:buFontTx/>
              <a:buNone/>
              <a:tabLst/>
              <a:defRPr/>
            </a:pPr>
            <a:r>
              <a:rPr kumimoji="0" lang="zh-CN" altLang="en-US" sz="2400" b="1" i="0" u="none" strike="noStrike" kern="1200" cap="none" spc="0" normalizeH="0" baseline="0" noProof="0" dirty="0">
                <a:ln>
                  <a:noFill/>
                </a:ln>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rPr>
              <a:t>乱弹</a:t>
            </a:r>
          </a:p>
        </p:txBody>
      </p:sp>
    </p:spTree>
    <p:extLst>
      <p:ext uri="{BB962C8B-B14F-4D97-AF65-F5344CB8AC3E}">
        <p14:creationId xmlns:p14="http://schemas.microsoft.com/office/powerpoint/2010/main" val="3780099356"/>
      </p:ext>
    </p:extLst>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网络人际互动中介系统的载体</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9FB3152F-5B49-40B0-9EA4-12702B444269}"/>
              </a:ext>
            </a:extLst>
          </p:cNvPr>
          <p:cNvSpPr/>
          <p:nvPr/>
        </p:nvSpPr>
        <p:spPr>
          <a:xfrm>
            <a:off x="550592" y="998390"/>
            <a:ext cx="6865507" cy="986937"/>
          </a:xfrm>
          <a:prstGeom prst="rect">
            <a:avLst/>
          </a:prstGeom>
        </p:spPr>
        <p:txBody>
          <a:bodyPr wrap="square">
            <a:spAutoFit/>
          </a:bodyPr>
          <a:lstStyle/>
          <a:p>
            <a:pPr marL="685800" indent="-342900" algn="just">
              <a:lnSpc>
                <a:spcPct val="150000"/>
              </a:lnSpc>
              <a:buFont typeface="Wingdings" panose="05000000000000000000" pitchFamily="2" charset="2"/>
              <a:buChar char="Ø"/>
            </a:pPr>
            <a:r>
              <a:rPr lang="zh-CN" altLang="en-US" sz="2000" b="1" dirty="0">
                <a:solidFill>
                  <a:schemeClr val="tx2"/>
                </a:solidFill>
                <a:latin typeface="微软雅黑" panose="020B0503020204020204" pitchFamily="34" charset="-122"/>
                <a:ea typeface="微软雅黑" panose="020B0503020204020204" pitchFamily="34" charset="-122"/>
              </a:rPr>
              <a:t>案例</a:t>
            </a:r>
            <a:r>
              <a:rPr lang="en-US" altLang="zh-CN" sz="2000" b="1" dirty="0">
                <a:solidFill>
                  <a:schemeClr val="tx2"/>
                </a:solidFill>
                <a:latin typeface="微软雅黑" panose="020B0503020204020204" pitchFamily="34" charset="-122"/>
                <a:ea typeface="微软雅黑" panose="020B0503020204020204" pitchFamily="34" charset="-122"/>
              </a:rPr>
              <a:t>—《</a:t>
            </a:r>
            <a:r>
              <a:rPr lang="zh-CN" altLang="en-US" sz="2000" b="1" dirty="0">
                <a:solidFill>
                  <a:schemeClr val="tx2"/>
                </a:solidFill>
                <a:latin typeface="微软雅黑" panose="020B0503020204020204" pitchFamily="34" charset="-122"/>
                <a:ea typeface="微软雅黑" panose="020B0503020204020204" pitchFamily="34" charset="-122"/>
              </a:rPr>
              <a:t>伊利果果昔新品上市</a:t>
            </a:r>
            <a:r>
              <a:rPr lang="en-US" altLang="zh-CN" sz="2000" b="1" dirty="0">
                <a:solidFill>
                  <a:schemeClr val="tx2"/>
                </a:solidFill>
                <a:latin typeface="微软雅黑" panose="020B0503020204020204" pitchFamily="34" charset="-122"/>
                <a:ea typeface="微软雅黑" panose="020B0503020204020204" pitchFamily="34" charset="-122"/>
              </a:rPr>
              <a:t>》</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10" name="文本框 9">
            <a:extLst>
              <a:ext uri="{FF2B5EF4-FFF2-40B4-BE49-F238E27FC236}">
                <a16:creationId xmlns:a16="http://schemas.microsoft.com/office/drawing/2014/main" id="{3A8E919F-4426-43AB-9E1C-4DCC1F29A780}"/>
              </a:ext>
            </a:extLst>
          </p:cNvPr>
          <p:cNvSpPr txBox="1"/>
          <p:nvPr/>
        </p:nvSpPr>
        <p:spPr>
          <a:xfrm>
            <a:off x="689328" y="1491858"/>
            <a:ext cx="11027604" cy="1935915"/>
          </a:xfrm>
          <a:prstGeom prst="rect">
            <a:avLst/>
          </a:prstGeom>
          <a:noFill/>
        </p:spPr>
        <p:txBody>
          <a:bodyPr wrap="square">
            <a:spAutoFit/>
          </a:bodyPr>
          <a:lstStyle/>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在伊利果果昔新品宣传的网络人际互动实践活动中，通过品牌代言人的影响力，结合新品发布会的大事件，引爆社会关注。同时，借助</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KOL</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资源为新品果果昔站台，圈层年轻时尚人群；并且围绕“满满水果力”话题与年轻人群沟通，深化“果果昔</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水果力</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满满果粒”的产品概念。</a:t>
            </a:r>
          </a:p>
          <a:p>
            <a:pPr indent="457200" algn="just">
              <a:lnSpc>
                <a:spcPct val="150000"/>
              </a:lnSpc>
              <a:spcBef>
                <a:spcPts val="240"/>
              </a:spcBef>
              <a:spcAft>
                <a:spcPts val="240"/>
              </a:spcAft>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69019896"/>
      </p:ext>
    </p:extLst>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网络人际互动中介系统的载体</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9FB3152F-5B49-40B0-9EA4-12702B444269}"/>
              </a:ext>
            </a:extLst>
          </p:cNvPr>
          <p:cNvSpPr/>
          <p:nvPr/>
        </p:nvSpPr>
        <p:spPr>
          <a:xfrm>
            <a:off x="550592" y="998390"/>
            <a:ext cx="6865507" cy="986937"/>
          </a:xfrm>
          <a:prstGeom prst="rect">
            <a:avLst/>
          </a:prstGeom>
        </p:spPr>
        <p:txBody>
          <a:bodyPr wrap="square">
            <a:spAutoFit/>
          </a:bodyPr>
          <a:lstStyle/>
          <a:p>
            <a:pPr marL="685800" indent="-342900" algn="just">
              <a:lnSpc>
                <a:spcPct val="150000"/>
              </a:lnSpc>
              <a:buFont typeface="Wingdings" panose="05000000000000000000" pitchFamily="2" charset="2"/>
              <a:buChar char="Ø"/>
            </a:pPr>
            <a:r>
              <a:rPr lang="zh-CN" altLang="en-US" sz="2000" b="1" dirty="0">
                <a:solidFill>
                  <a:schemeClr val="tx2"/>
                </a:solidFill>
                <a:latin typeface="微软雅黑" panose="020B0503020204020204" pitchFamily="34" charset="-122"/>
                <a:ea typeface="微软雅黑" panose="020B0503020204020204" pitchFamily="34" charset="-122"/>
              </a:rPr>
              <a:t>案例</a:t>
            </a:r>
            <a:r>
              <a:rPr lang="en-US" altLang="zh-CN" sz="2000" b="1" dirty="0">
                <a:solidFill>
                  <a:schemeClr val="tx2"/>
                </a:solidFill>
                <a:latin typeface="微软雅黑" panose="020B0503020204020204" pitchFamily="34" charset="-122"/>
                <a:ea typeface="微软雅黑" panose="020B0503020204020204" pitchFamily="34" charset="-122"/>
              </a:rPr>
              <a:t>—《</a:t>
            </a:r>
            <a:r>
              <a:rPr lang="zh-CN" altLang="en-US" sz="2000" b="1" dirty="0">
                <a:solidFill>
                  <a:schemeClr val="tx2"/>
                </a:solidFill>
                <a:latin typeface="微软雅黑" panose="020B0503020204020204" pitchFamily="34" charset="-122"/>
                <a:ea typeface="微软雅黑" panose="020B0503020204020204" pitchFamily="34" charset="-122"/>
              </a:rPr>
              <a:t>伊利果果昔新品上市</a:t>
            </a:r>
            <a:r>
              <a:rPr lang="en-US" altLang="zh-CN" sz="2000" b="1" dirty="0">
                <a:solidFill>
                  <a:schemeClr val="tx2"/>
                </a:solidFill>
                <a:latin typeface="微软雅黑" panose="020B0503020204020204" pitchFamily="34" charset="-122"/>
                <a:ea typeface="微软雅黑" panose="020B0503020204020204" pitchFamily="34" charset="-122"/>
              </a:rPr>
              <a:t>》</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10" name="文本框 9">
            <a:extLst>
              <a:ext uri="{FF2B5EF4-FFF2-40B4-BE49-F238E27FC236}">
                <a16:creationId xmlns:a16="http://schemas.microsoft.com/office/drawing/2014/main" id="{3A8E919F-4426-43AB-9E1C-4DCC1F29A780}"/>
              </a:ext>
            </a:extLst>
          </p:cNvPr>
          <p:cNvSpPr txBox="1"/>
          <p:nvPr/>
        </p:nvSpPr>
        <p:spPr>
          <a:xfrm>
            <a:off x="689328" y="1491858"/>
            <a:ext cx="11027604" cy="2448876"/>
          </a:xfrm>
          <a:prstGeom prst="rect">
            <a:avLst/>
          </a:prstGeom>
          <a:noFill/>
        </p:spPr>
        <p:txBody>
          <a:bodyPr wrap="square">
            <a:spAutoFit/>
          </a:bodyPr>
          <a:lstStyle/>
          <a:p>
            <a:pPr indent="457200" algn="just">
              <a:lnSpc>
                <a:spcPct val="150000"/>
              </a:lnSpc>
              <a:spcBef>
                <a:spcPts val="240"/>
              </a:spcBef>
              <a:spcAft>
                <a:spcPts val="240"/>
              </a:spcAft>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第</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阶段</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首先，段子手、时尚达人和娱乐类微博达人通过预告海报对果果昔发布会进行传播和曝光，让内容输出带动话题上线。然后，段子手、时尚达人和娱乐类微博达人通过预告视频对果果昔发布会进行传播和曝光，进一步打响发布会的知名度，使用视频深化发布会在接受方心中的印象。</a:t>
            </a:r>
          </a:p>
          <a:p>
            <a:pPr indent="457200" algn="just">
              <a:lnSpc>
                <a:spcPct val="150000"/>
              </a:lnSpc>
              <a:spcBef>
                <a:spcPts val="240"/>
              </a:spcBef>
              <a:spcAft>
                <a:spcPts val="240"/>
              </a:spcAft>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2" name="组合 1">
            <a:extLst>
              <a:ext uri="{FF2B5EF4-FFF2-40B4-BE49-F238E27FC236}">
                <a16:creationId xmlns:a16="http://schemas.microsoft.com/office/drawing/2014/main" id="{C3AA0063-2E8F-4659-B926-1DFEE51095C3}"/>
              </a:ext>
            </a:extLst>
          </p:cNvPr>
          <p:cNvGrpSpPr/>
          <p:nvPr/>
        </p:nvGrpSpPr>
        <p:grpSpPr>
          <a:xfrm>
            <a:off x="2508677" y="3531401"/>
            <a:ext cx="6758898" cy="2976604"/>
            <a:chOff x="2911924" y="4158966"/>
            <a:chExt cx="3593881" cy="1582738"/>
          </a:xfrm>
        </p:grpSpPr>
        <p:pic>
          <p:nvPicPr>
            <p:cNvPr id="17410" name="Picture 2">
              <a:extLst>
                <a:ext uri="{FF2B5EF4-FFF2-40B4-BE49-F238E27FC236}">
                  <a16:creationId xmlns:a16="http://schemas.microsoft.com/office/drawing/2014/main" id="{9A697B3C-5C2D-4F08-846F-5E25B5EA71F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11924" y="4158966"/>
              <a:ext cx="1733550" cy="158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1" name="Picture 3">
              <a:extLst>
                <a:ext uri="{FF2B5EF4-FFF2-40B4-BE49-F238E27FC236}">
                  <a16:creationId xmlns:a16="http://schemas.microsoft.com/office/drawing/2014/main" id="{B144788C-125B-4A77-88DC-B3E5C145A47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72255" y="4158966"/>
              <a:ext cx="1733550" cy="158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95272558"/>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网络人际互动中介系统的成因</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39" name="矩形 38">
            <a:extLst>
              <a:ext uri="{FF2B5EF4-FFF2-40B4-BE49-F238E27FC236}">
                <a16:creationId xmlns:a16="http://schemas.microsoft.com/office/drawing/2014/main" id="{AA03F328-FB74-4DDB-BBB4-319BAD0974DD}"/>
              </a:ext>
            </a:extLst>
          </p:cNvPr>
          <p:cNvSpPr/>
          <p:nvPr/>
        </p:nvSpPr>
        <p:spPr>
          <a:xfrm>
            <a:off x="550592" y="998390"/>
            <a:ext cx="11059135" cy="1474250"/>
          </a:xfrm>
          <a:prstGeom prst="rect">
            <a:avLst/>
          </a:prstGeom>
        </p:spPr>
        <p:txBody>
          <a:bodyPr wrap="square">
            <a:spAutoFit/>
          </a:bodyPr>
          <a:lstStyle/>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任何系统的生成都有特定的理由，而网络人际互动中的离散性、不稳定性和碎片化等现象，使交流活动必须借助中介系统才能完成。因此，这</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种现象成为网络人际互动中介系统的形成原因。</a:t>
            </a:r>
          </a:p>
          <a:p>
            <a:pPr indent="457200" algn="just">
              <a:lnSpc>
                <a:spcPct val="150000"/>
              </a:lnSpc>
              <a:spcBef>
                <a:spcPts val="240"/>
              </a:spcBef>
              <a:spcAft>
                <a:spcPts val="240"/>
              </a:spcAft>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10" name="组合 9">
            <a:extLst>
              <a:ext uri="{FF2B5EF4-FFF2-40B4-BE49-F238E27FC236}">
                <a16:creationId xmlns:a16="http://schemas.microsoft.com/office/drawing/2014/main" id="{BD7DFB36-CFDE-41C3-B934-C12CA02DF6B1}"/>
              </a:ext>
            </a:extLst>
          </p:cNvPr>
          <p:cNvGrpSpPr/>
          <p:nvPr/>
        </p:nvGrpSpPr>
        <p:grpSpPr>
          <a:xfrm>
            <a:off x="2561139" y="2387589"/>
            <a:ext cx="6861145" cy="3575845"/>
            <a:chOff x="360273" y="1339914"/>
            <a:chExt cx="6861145" cy="3575845"/>
          </a:xfrm>
        </p:grpSpPr>
        <p:grpSp>
          <p:nvGrpSpPr>
            <p:cNvPr id="31" name="千图PPT彼岸天：ID 8661124库_组合 3">
              <a:extLst>
                <a:ext uri="{FF2B5EF4-FFF2-40B4-BE49-F238E27FC236}">
                  <a16:creationId xmlns:a16="http://schemas.microsoft.com/office/drawing/2014/main" id="{1134B5FB-82FD-46AA-AA95-5BA9A9E32452}"/>
                </a:ext>
              </a:extLst>
            </p:cNvPr>
            <p:cNvGrpSpPr/>
            <p:nvPr>
              <p:custDataLst>
                <p:tags r:id="rId1"/>
              </p:custDataLst>
            </p:nvPr>
          </p:nvGrpSpPr>
          <p:grpSpPr>
            <a:xfrm>
              <a:off x="360273" y="1339914"/>
              <a:ext cx="2250835" cy="3575845"/>
              <a:chOff x="1576915" y="1339913"/>
              <a:chExt cx="2250834" cy="3575844"/>
            </a:xfrm>
          </p:grpSpPr>
          <p:sp>
            <p:nvSpPr>
              <p:cNvPr id="52" name="矩形 51">
                <a:extLst>
                  <a:ext uri="{FF2B5EF4-FFF2-40B4-BE49-F238E27FC236}">
                    <a16:creationId xmlns:a16="http://schemas.microsoft.com/office/drawing/2014/main" id="{3BE51D81-75D9-4CC8-89E8-AE1915AD4B21}"/>
                  </a:ext>
                </a:extLst>
              </p:cNvPr>
              <p:cNvSpPr/>
              <p:nvPr/>
            </p:nvSpPr>
            <p:spPr>
              <a:xfrm>
                <a:off x="1576915" y="4590347"/>
                <a:ext cx="2250834" cy="325410"/>
              </a:xfrm>
              <a:prstGeom prst="rect">
                <a:avLst/>
              </a:prstGeom>
            </p:spPr>
            <p:txBody>
              <a:bodyPr wrap="none" lIns="0" tIns="0" rIns="0" bIns="0" anchor="ctr" anchorCtr="1">
                <a:normAutofit/>
              </a:bodyPr>
              <a:lstStyle/>
              <a:p>
                <a:pPr algn="ctr" defTabSz="914356">
                  <a:spcBef>
                    <a:spcPct val="0"/>
                  </a:spcBef>
                  <a:defRPr/>
                </a:pPr>
                <a:r>
                  <a:rPr lang="zh-CN" altLang="en-US" sz="2000" b="1" dirty="0">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rPr>
                  <a:t>离散型</a:t>
                </a:r>
              </a:p>
            </p:txBody>
          </p:sp>
          <p:grpSp>
            <p:nvGrpSpPr>
              <p:cNvPr id="53" name="组合 52">
                <a:extLst>
                  <a:ext uri="{FF2B5EF4-FFF2-40B4-BE49-F238E27FC236}">
                    <a16:creationId xmlns:a16="http://schemas.microsoft.com/office/drawing/2014/main" id="{898B0628-39F5-4140-B91A-9F975B0C29BC}"/>
                  </a:ext>
                </a:extLst>
              </p:cNvPr>
              <p:cNvGrpSpPr/>
              <p:nvPr/>
            </p:nvGrpSpPr>
            <p:grpSpPr>
              <a:xfrm>
                <a:off x="2161312" y="1339913"/>
                <a:ext cx="1082040" cy="2826488"/>
                <a:chOff x="2161311" y="1339913"/>
                <a:chExt cx="1082040" cy="2826488"/>
              </a:xfrm>
            </p:grpSpPr>
            <p:sp>
              <p:nvSpPr>
                <p:cNvPr id="54" name="梯形 53">
                  <a:extLst>
                    <a:ext uri="{FF2B5EF4-FFF2-40B4-BE49-F238E27FC236}">
                      <a16:creationId xmlns:a16="http://schemas.microsoft.com/office/drawing/2014/main" id="{25F0CFEC-9BF3-4C3C-A147-4E453DE1C576}"/>
                    </a:ext>
                  </a:extLst>
                </p:cNvPr>
                <p:cNvSpPr/>
                <p:nvPr/>
              </p:nvSpPr>
              <p:spPr>
                <a:xfrm flipV="1">
                  <a:off x="2377670" y="2611286"/>
                  <a:ext cx="649323" cy="946150"/>
                </a:xfrm>
                <a:prstGeom prst="trapezoid">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55" name="椭圆 54">
                  <a:extLst>
                    <a:ext uri="{FF2B5EF4-FFF2-40B4-BE49-F238E27FC236}">
                      <a16:creationId xmlns:a16="http://schemas.microsoft.com/office/drawing/2014/main" id="{BBA77B5E-63D8-4F53-B33C-0B9C1A2D13D4}"/>
                    </a:ext>
                  </a:extLst>
                </p:cNvPr>
                <p:cNvSpPr/>
                <p:nvPr/>
              </p:nvSpPr>
              <p:spPr>
                <a:xfrm>
                  <a:off x="2161311" y="3084361"/>
                  <a:ext cx="1082040" cy="1082040"/>
                </a:xfrm>
                <a:prstGeom prst="ellipse">
                  <a:avLst/>
                </a:prstGeom>
                <a:solidFill>
                  <a:schemeClr val="accent1"/>
                </a:solid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56" name="任意多边形 141">
                  <a:extLst>
                    <a:ext uri="{FF2B5EF4-FFF2-40B4-BE49-F238E27FC236}">
                      <a16:creationId xmlns:a16="http://schemas.microsoft.com/office/drawing/2014/main" id="{23409C6A-0EA3-45E4-947D-D784C250DBED}"/>
                    </a:ext>
                  </a:extLst>
                </p:cNvPr>
                <p:cNvSpPr/>
                <p:nvPr/>
              </p:nvSpPr>
              <p:spPr>
                <a:xfrm>
                  <a:off x="2245132" y="1339913"/>
                  <a:ext cx="914400" cy="1550773"/>
                </a:xfrm>
                <a:custGeom>
                  <a:avLst/>
                  <a:gdLst>
                    <a:gd name="connsiteX0" fmla="*/ 0 w 914400"/>
                    <a:gd name="connsiteY0" fmla="*/ 0 h 1550773"/>
                    <a:gd name="connsiteX1" fmla="*/ 914400 w 914400"/>
                    <a:gd name="connsiteY1" fmla="*/ 0 h 1550773"/>
                    <a:gd name="connsiteX2" fmla="*/ 914400 w 914400"/>
                    <a:gd name="connsiteY2" fmla="*/ 1093573 h 1550773"/>
                    <a:gd name="connsiteX3" fmla="*/ 457200 w 914400"/>
                    <a:gd name="connsiteY3" fmla="*/ 1550773 h 1550773"/>
                    <a:gd name="connsiteX4" fmla="*/ 0 w 914400"/>
                    <a:gd name="connsiteY4" fmla="*/ 1093573 h 1550773"/>
                    <a:gd name="connsiteX5" fmla="*/ 0 w 914400"/>
                    <a:gd name="connsiteY5" fmla="*/ 0 h 155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 h="1550773">
                      <a:moveTo>
                        <a:pt x="0" y="0"/>
                      </a:moveTo>
                      <a:lnTo>
                        <a:pt x="914400" y="0"/>
                      </a:lnTo>
                      <a:lnTo>
                        <a:pt x="914400" y="1093573"/>
                      </a:lnTo>
                      <a:cubicBezTo>
                        <a:pt x="914400" y="1346078"/>
                        <a:pt x="709705" y="1550773"/>
                        <a:pt x="457200" y="1550773"/>
                      </a:cubicBezTo>
                      <a:cubicBezTo>
                        <a:pt x="204695" y="1550773"/>
                        <a:pt x="0" y="1346078"/>
                        <a:pt x="0" y="1093573"/>
                      </a:cubicBezTo>
                      <a:lnTo>
                        <a:pt x="0" y="0"/>
                      </a:lnTo>
                      <a:close/>
                    </a:path>
                  </a:pathLst>
                </a:cu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57" name="任意多边形 142">
                  <a:extLst>
                    <a:ext uri="{FF2B5EF4-FFF2-40B4-BE49-F238E27FC236}">
                      <a16:creationId xmlns:a16="http://schemas.microsoft.com/office/drawing/2014/main" id="{6456F6F5-6733-4034-AEB5-8BC607869965}"/>
                    </a:ext>
                  </a:extLst>
                </p:cNvPr>
                <p:cNvSpPr/>
                <p:nvPr/>
              </p:nvSpPr>
              <p:spPr>
                <a:xfrm>
                  <a:off x="2421345" y="1339913"/>
                  <a:ext cx="561976" cy="1550774"/>
                </a:xfrm>
                <a:custGeom>
                  <a:avLst/>
                  <a:gdLst>
                    <a:gd name="connsiteX0" fmla="*/ 0 w 561976"/>
                    <a:gd name="connsiteY0" fmla="*/ 0 h 1550774"/>
                    <a:gd name="connsiteX1" fmla="*/ 561976 w 561976"/>
                    <a:gd name="connsiteY1" fmla="*/ 0 h 1550774"/>
                    <a:gd name="connsiteX2" fmla="*/ 561975 w 561976"/>
                    <a:gd name="connsiteY2" fmla="*/ 1269786 h 1550774"/>
                    <a:gd name="connsiteX3" fmla="*/ 280987 w 561976"/>
                    <a:gd name="connsiteY3" fmla="*/ 1550774 h 1550774"/>
                    <a:gd name="connsiteX4" fmla="*/ 280988 w 561976"/>
                    <a:gd name="connsiteY4" fmla="*/ 1550773 h 1550774"/>
                    <a:gd name="connsiteX5" fmla="*/ 0 w 561976"/>
                    <a:gd name="connsiteY5" fmla="*/ 1269785 h 1550774"/>
                    <a:gd name="connsiteX6" fmla="*/ 0 w 561976"/>
                    <a:gd name="connsiteY6" fmla="*/ 0 h 155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1976" h="1550774">
                      <a:moveTo>
                        <a:pt x="0" y="0"/>
                      </a:moveTo>
                      <a:lnTo>
                        <a:pt x="561976" y="0"/>
                      </a:lnTo>
                      <a:lnTo>
                        <a:pt x="561975" y="1269786"/>
                      </a:lnTo>
                      <a:cubicBezTo>
                        <a:pt x="561975" y="1424971"/>
                        <a:pt x="436172" y="1550774"/>
                        <a:pt x="280987" y="1550774"/>
                      </a:cubicBezTo>
                      <a:lnTo>
                        <a:pt x="280988" y="1550773"/>
                      </a:lnTo>
                      <a:cubicBezTo>
                        <a:pt x="125803" y="1550773"/>
                        <a:pt x="0" y="1424970"/>
                        <a:pt x="0" y="1269785"/>
                      </a:cubicBezTo>
                      <a:lnTo>
                        <a:pt x="0" y="0"/>
                      </a:lnTo>
                      <a:close/>
                    </a:path>
                  </a:pathLst>
                </a:cu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58" name="任意多边形 143">
                  <a:extLst>
                    <a:ext uri="{FF2B5EF4-FFF2-40B4-BE49-F238E27FC236}">
                      <a16:creationId xmlns:a16="http://schemas.microsoft.com/office/drawing/2014/main" id="{182984CD-7B23-41FA-85F5-7C7068DE8205}"/>
                    </a:ext>
                  </a:extLst>
                </p:cNvPr>
                <p:cNvSpPr>
                  <a:spLocks/>
                </p:cNvSpPr>
                <p:nvPr/>
              </p:nvSpPr>
              <p:spPr bwMode="auto">
                <a:xfrm>
                  <a:off x="2450586" y="3279562"/>
                  <a:ext cx="551402" cy="691637"/>
                </a:xfrm>
                <a:custGeom>
                  <a:avLst/>
                  <a:gdLst>
                    <a:gd name="connsiteX0" fmla="*/ 79065 w 268312"/>
                    <a:gd name="connsiteY0" fmla="*/ 303213 h 336550"/>
                    <a:gd name="connsiteX1" fmla="*/ 69850 w 268312"/>
                    <a:gd name="connsiteY1" fmla="*/ 311945 h 336550"/>
                    <a:gd name="connsiteX2" fmla="*/ 79065 w 268312"/>
                    <a:gd name="connsiteY2" fmla="*/ 320676 h 336550"/>
                    <a:gd name="connsiteX3" fmla="*/ 114610 w 268312"/>
                    <a:gd name="connsiteY3" fmla="*/ 320676 h 336550"/>
                    <a:gd name="connsiteX4" fmla="*/ 123825 w 268312"/>
                    <a:gd name="connsiteY4" fmla="*/ 311945 h 336550"/>
                    <a:gd name="connsiteX5" fmla="*/ 114610 w 268312"/>
                    <a:gd name="connsiteY5" fmla="*/ 303213 h 336550"/>
                    <a:gd name="connsiteX6" fmla="*/ 79065 w 268312"/>
                    <a:gd name="connsiteY6" fmla="*/ 303213 h 336550"/>
                    <a:gd name="connsiteX7" fmla="*/ 184235 w 268312"/>
                    <a:gd name="connsiteY7" fmla="*/ 119063 h 336550"/>
                    <a:gd name="connsiteX8" fmla="*/ 181644 w 268312"/>
                    <a:gd name="connsiteY8" fmla="*/ 121725 h 336550"/>
                    <a:gd name="connsiteX9" fmla="*/ 181644 w 268312"/>
                    <a:gd name="connsiteY9" fmla="*/ 125717 h 336550"/>
                    <a:gd name="connsiteX10" fmla="*/ 177759 w 268312"/>
                    <a:gd name="connsiteY10" fmla="*/ 131039 h 336550"/>
                    <a:gd name="connsiteX11" fmla="*/ 164808 w 268312"/>
                    <a:gd name="connsiteY11" fmla="*/ 148339 h 336550"/>
                    <a:gd name="connsiteX12" fmla="*/ 175169 w 268312"/>
                    <a:gd name="connsiteY12" fmla="*/ 165638 h 336550"/>
                    <a:gd name="connsiteX13" fmla="*/ 186825 w 268312"/>
                    <a:gd name="connsiteY13" fmla="*/ 170961 h 336550"/>
                    <a:gd name="connsiteX14" fmla="*/ 192005 w 268312"/>
                    <a:gd name="connsiteY14" fmla="*/ 173622 h 336550"/>
                    <a:gd name="connsiteX15" fmla="*/ 190710 w 268312"/>
                    <a:gd name="connsiteY15" fmla="*/ 185598 h 336550"/>
                    <a:gd name="connsiteX16" fmla="*/ 181644 w 268312"/>
                    <a:gd name="connsiteY16" fmla="*/ 186929 h 336550"/>
                    <a:gd name="connsiteX17" fmla="*/ 169989 w 268312"/>
                    <a:gd name="connsiteY17" fmla="*/ 182937 h 336550"/>
                    <a:gd name="connsiteX18" fmla="*/ 166103 w 268312"/>
                    <a:gd name="connsiteY18" fmla="*/ 184268 h 336550"/>
                    <a:gd name="connsiteX19" fmla="*/ 164808 w 268312"/>
                    <a:gd name="connsiteY19" fmla="*/ 190921 h 336550"/>
                    <a:gd name="connsiteX20" fmla="*/ 166103 w 268312"/>
                    <a:gd name="connsiteY20" fmla="*/ 196244 h 336550"/>
                    <a:gd name="connsiteX21" fmla="*/ 177759 w 268312"/>
                    <a:gd name="connsiteY21" fmla="*/ 198905 h 336550"/>
                    <a:gd name="connsiteX22" fmla="*/ 180349 w 268312"/>
                    <a:gd name="connsiteY22" fmla="*/ 202898 h 336550"/>
                    <a:gd name="connsiteX23" fmla="*/ 180349 w 268312"/>
                    <a:gd name="connsiteY23" fmla="*/ 206890 h 336550"/>
                    <a:gd name="connsiteX24" fmla="*/ 182939 w 268312"/>
                    <a:gd name="connsiteY24" fmla="*/ 209551 h 336550"/>
                    <a:gd name="connsiteX25" fmla="*/ 189415 w 268312"/>
                    <a:gd name="connsiteY25" fmla="*/ 209551 h 336550"/>
                    <a:gd name="connsiteX26" fmla="*/ 192005 w 268312"/>
                    <a:gd name="connsiteY26" fmla="*/ 206890 h 336550"/>
                    <a:gd name="connsiteX27" fmla="*/ 192005 w 268312"/>
                    <a:gd name="connsiteY27" fmla="*/ 201567 h 336550"/>
                    <a:gd name="connsiteX28" fmla="*/ 194595 w 268312"/>
                    <a:gd name="connsiteY28" fmla="*/ 197575 h 336550"/>
                    <a:gd name="connsiteX29" fmla="*/ 204956 w 268312"/>
                    <a:gd name="connsiteY29" fmla="*/ 190921 h 336550"/>
                    <a:gd name="connsiteX30" fmla="*/ 199775 w 268312"/>
                    <a:gd name="connsiteY30" fmla="*/ 160315 h 336550"/>
                    <a:gd name="connsiteX31" fmla="*/ 188120 w 268312"/>
                    <a:gd name="connsiteY31" fmla="*/ 154992 h 336550"/>
                    <a:gd name="connsiteX32" fmla="*/ 182939 w 268312"/>
                    <a:gd name="connsiteY32" fmla="*/ 152331 h 336550"/>
                    <a:gd name="connsiteX33" fmla="*/ 184235 w 268312"/>
                    <a:gd name="connsiteY33" fmla="*/ 141685 h 336550"/>
                    <a:gd name="connsiteX34" fmla="*/ 188120 w 268312"/>
                    <a:gd name="connsiteY34" fmla="*/ 141685 h 336550"/>
                    <a:gd name="connsiteX35" fmla="*/ 201071 w 268312"/>
                    <a:gd name="connsiteY35" fmla="*/ 144347 h 336550"/>
                    <a:gd name="connsiteX36" fmla="*/ 204956 w 268312"/>
                    <a:gd name="connsiteY36" fmla="*/ 143016 h 336550"/>
                    <a:gd name="connsiteX37" fmla="*/ 207546 w 268312"/>
                    <a:gd name="connsiteY37" fmla="*/ 135032 h 336550"/>
                    <a:gd name="connsiteX38" fmla="*/ 204956 w 268312"/>
                    <a:gd name="connsiteY38" fmla="*/ 132370 h 336550"/>
                    <a:gd name="connsiteX39" fmla="*/ 197185 w 268312"/>
                    <a:gd name="connsiteY39" fmla="*/ 129709 h 336550"/>
                    <a:gd name="connsiteX40" fmla="*/ 193300 w 268312"/>
                    <a:gd name="connsiteY40" fmla="*/ 124386 h 336550"/>
                    <a:gd name="connsiteX41" fmla="*/ 186825 w 268312"/>
                    <a:gd name="connsiteY41" fmla="*/ 119063 h 336550"/>
                    <a:gd name="connsiteX42" fmla="*/ 184235 w 268312"/>
                    <a:gd name="connsiteY42" fmla="*/ 119063 h 336550"/>
                    <a:gd name="connsiteX43" fmla="*/ 187192 w 268312"/>
                    <a:gd name="connsiteY43" fmla="*/ 84090 h 336550"/>
                    <a:gd name="connsiteX44" fmla="*/ 244570 w 268312"/>
                    <a:gd name="connsiteY44" fmla="*/ 107760 h 336550"/>
                    <a:gd name="connsiteX45" fmla="*/ 244570 w 268312"/>
                    <a:gd name="connsiteY45" fmla="*/ 222168 h 336550"/>
                    <a:gd name="connsiteX46" fmla="*/ 145642 w 268312"/>
                    <a:gd name="connsiteY46" fmla="*/ 234003 h 336550"/>
                    <a:gd name="connsiteX47" fmla="*/ 111347 w 268312"/>
                    <a:gd name="connsiteY47" fmla="*/ 243208 h 336550"/>
                    <a:gd name="connsiteX48" fmla="*/ 110028 w 268312"/>
                    <a:gd name="connsiteY48" fmla="*/ 237948 h 336550"/>
                    <a:gd name="connsiteX49" fmla="*/ 127175 w 268312"/>
                    <a:gd name="connsiteY49" fmla="*/ 218223 h 336550"/>
                    <a:gd name="connsiteX50" fmla="*/ 125856 w 268312"/>
                    <a:gd name="connsiteY50" fmla="*/ 218223 h 336550"/>
                    <a:gd name="connsiteX51" fmla="*/ 129813 w 268312"/>
                    <a:gd name="connsiteY51" fmla="*/ 107760 h 336550"/>
                    <a:gd name="connsiteX52" fmla="*/ 187192 w 268312"/>
                    <a:gd name="connsiteY52" fmla="*/ 84090 h 336550"/>
                    <a:gd name="connsiteX53" fmla="*/ 36992 w 268312"/>
                    <a:gd name="connsiteY53" fmla="*/ 0 h 336550"/>
                    <a:gd name="connsiteX54" fmla="*/ 161179 w 268312"/>
                    <a:gd name="connsiteY54" fmla="*/ 0 h 336550"/>
                    <a:gd name="connsiteX55" fmla="*/ 196850 w 268312"/>
                    <a:gd name="connsiteY55" fmla="*/ 36810 h 336550"/>
                    <a:gd name="connsiteX56" fmla="*/ 196850 w 268312"/>
                    <a:gd name="connsiteY56" fmla="*/ 67047 h 336550"/>
                    <a:gd name="connsiteX57" fmla="*/ 187602 w 268312"/>
                    <a:gd name="connsiteY57" fmla="*/ 67047 h 336550"/>
                    <a:gd name="connsiteX58" fmla="*/ 178354 w 268312"/>
                    <a:gd name="connsiteY58" fmla="*/ 67047 h 336550"/>
                    <a:gd name="connsiteX59" fmla="*/ 178354 w 268312"/>
                    <a:gd name="connsiteY59" fmla="*/ 60474 h 336550"/>
                    <a:gd name="connsiteX60" fmla="*/ 178354 w 268312"/>
                    <a:gd name="connsiteY60" fmla="*/ 59159 h 336550"/>
                    <a:gd name="connsiteX61" fmla="*/ 169106 w 268312"/>
                    <a:gd name="connsiteY61" fmla="*/ 48642 h 336550"/>
                    <a:gd name="connsiteX62" fmla="*/ 29065 w 268312"/>
                    <a:gd name="connsiteY62" fmla="*/ 48642 h 336550"/>
                    <a:gd name="connsiteX63" fmla="*/ 19817 w 268312"/>
                    <a:gd name="connsiteY63" fmla="*/ 59159 h 336550"/>
                    <a:gd name="connsiteX64" fmla="*/ 19817 w 268312"/>
                    <a:gd name="connsiteY64" fmla="*/ 278706 h 336550"/>
                    <a:gd name="connsiteX65" fmla="*/ 29065 w 268312"/>
                    <a:gd name="connsiteY65" fmla="*/ 287908 h 336550"/>
                    <a:gd name="connsiteX66" fmla="*/ 169106 w 268312"/>
                    <a:gd name="connsiteY66" fmla="*/ 287908 h 336550"/>
                    <a:gd name="connsiteX67" fmla="*/ 178354 w 268312"/>
                    <a:gd name="connsiteY67" fmla="*/ 278706 h 336550"/>
                    <a:gd name="connsiteX68" fmla="*/ 178354 w 268312"/>
                    <a:gd name="connsiteY68" fmla="*/ 261615 h 336550"/>
                    <a:gd name="connsiteX69" fmla="*/ 187602 w 268312"/>
                    <a:gd name="connsiteY69" fmla="*/ 262930 h 336550"/>
                    <a:gd name="connsiteX70" fmla="*/ 196850 w 268312"/>
                    <a:gd name="connsiteY70" fmla="*/ 261615 h 336550"/>
                    <a:gd name="connsiteX71" fmla="*/ 196850 w 268312"/>
                    <a:gd name="connsiteY71" fmla="*/ 299740 h 336550"/>
                    <a:gd name="connsiteX72" fmla="*/ 161179 w 268312"/>
                    <a:gd name="connsiteY72" fmla="*/ 336550 h 336550"/>
                    <a:gd name="connsiteX73" fmla="*/ 36992 w 268312"/>
                    <a:gd name="connsiteY73" fmla="*/ 336550 h 336550"/>
                    <a:gd name="connsiteX74" fmla="*/ 0 w 268312"/>
                    <a:gd name="connsiteY74" fmla="*/ 299740 h 336550"/>
                    <a:gd name="connsiteX75" fmla="*/ 0 w 268312"/>
                    <a:gd name="connsiteY75" fmla="*/ 36810 h 336550"/>
                    <a:gd name="connsiteX76" fmla="*/ 36992 w 268312"/>
                    <a:gd name="connsiteY76"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268312" h="336550">
                      <a:moveTo>
                        <a:pt x="79065" y="303213"/>
                      </a:moveTo>
                      <a:cubicBezTo>
                        <a:pt x="73799" y="303213"/>
                        <a:pt x="69850" y="306955"/>
                        <a:pt x="69850" y="311945"/>
                      </a:cubicBezTo>
                      <a:cubicBezTo>
                        <a:pt x="69850" y="316934"/>
                        <a:pt x="73799" y="320676"/>
                        <a:pt x="79065" y="320676"/>
                      </a:cubicBezTo>
                      <a:cubicBezTo>
                        <a:pt x="79065" y="320676"/>
                        <a:pt x="79065" y="320676"/>
                        <a:pt x="114610" y="320676"/>
                      </a:cubicBezTo>
                      <a:cubicBezTo>
                        <a:pt x="119875" y="320676"/>
                        <a:pt x="123825" y="316934"/>
                        <a:pt x="123825" y="311945"/>
                      </a:cubicBezTo>
                      <a:cubicBezTo>
                        <a:pt x="123825" y="306955"/>
                        <a:pt x="119875" y="303213"/>
                        <a:pt x="114610" y="303213"/>
                      </a:cubicBezTo>
                      <a:cubicBezTo>
                        <a:pt x="114610" y="303213"/>
                        <a:pt x="114610" y="303213"/>
                        <a:pt x="79065" y="303213"/>
                      </a:cubicBezTo>
                      <a:close/>
                      <a:moveTo>
                        <a:pt x="184235" y="119063"/>
                      </a:moveTo>
                      <a:cubicBezTo>
                        <a:pt x="181644" y="119063"/>
                        <a:pt x="181644" y="119063"/>
                        <a:pt x="181644" y="121725"/>
                      </a:cubicBezTo>
                      <a:cubicBezTo>
                        <a:pt x="181644" y="121725"/>
                        <a:pt x="181644" y="121725"/>
                        <a:pt x="181644" y="125717"/>
                      </a:cubicBezTo>
                      <a:cubicBezTo>
                        <a:pt x="181644" y="129709"/>
                        <a:pt x="181644" y="129709"/>
                        <a:pt x="177759" y="131039"/>
                      </a:cubicBezTo>
                      <a:cubicBezTo>
                        <a:pt x="169989" y="133701"/>
                        <a:pt x="164808" y="139024"/>
                        <a:pt x="164808" y="148339"/>
                      </a:cubicBezTo>
                      <a:cubicBezTo>
                        <a:pt x="164808" y="156323"/>
                        <a:pt x="168694" y="161646"/>
                        <a:pt x="175169" y="165638"/>
                      </a:cubicBezTo>
                      <a:cubicBezTo>
                        <a:pt x="179054" y="168299"/>
                        <a:pt x="182939" y="169630"/>
                        <a:pt x="186825" y="170961"/>
                      </a:cubicBezTo>
                      <a:cubicBezTo>
                        <a:pt x="188120" y="172291"/>
                        <a:pt x="190710" y="172291"/>
                        <a:pt x="192005" y="173622"/>
                      </a:cubicBezTo>
                      <a:cubicBezTo>
                        <a:pt x="195890" y="177614"/>
                        <a:pt x="194595" y="182937"/>
                        <a:pt x="190710" y="185598"/>
                      </a:cubicBezTo>
                      <a:cubicBezTo>
                        <a:pt x="188120" y="186929"/>
                        <a:pt x="184235" y="186929"/>
                        <a:pt x="181644" y="186929"/>
                      </a:cubicBezTo>
                      <a:cubicBezTo>
                        <a:pt x="177759" y="185598"/>
                        <a:pt x="173874" y="184268"/>
                        <a:pt x="169989" y="182937"/>
                      </a:cubicBezTo>
                      <a:cubicBezTo>
                        <a:pt x="167398" y="181606"/>
                        <a:pt x="167398" y="181606"/>
                        <a:pt x="166103" y="184268"/>
                      </a:cubicBezTo>
                      <a:cubicBezTo>
                        <a:pt x="166103" y="186929"/>
                        <a:pt x="164808" y="188260"/>
                        <a:pt x="164808" y="190921"/>
                      </a:cubicBezTo>
                      <a:cubicBezTo>
                        <a:pt x="163513" y="193583"/>
                        <a:pt x="163513" y="194913"/>
                        <a:pt x="166103" y="196244"/>
                      </a:cubicBezTo>
                      <a:cubicBezTo>
                        <a:pt x="169989" y="197575"/>
                        <a:pt x="173874" y="198905"/>
                        <a:pt x="177759" y="198905"/>
                      </a:cubicBezTo>
                      <a:cubicBezTo>
                        <a:pt x="180349" y="198905"/>
                        <a:pt x="180349" y="198905"/>
                        <a:pt x="180349" y="202898"/>
                      </a:cubicBezTo>
                      <a:cubicBezTo>
                        <a:pt x="180349" y="204228"/>
                        <a:pt x="180349" y="205559"/>
                        <a:pt x="180349" y="206890"/>
                      </a:cubicBezTo>
                      <a:cubicBezTo>
                        <a:pt x="180349" y="208220"/>
                        <a:pt x="181644" y="209551"/>
                        <a:pt x="182939" y="209551"/>
                      </a:cubicBezTo>
                      <a:cubicBezTo>
                        <a:pt x="185530" y="209551"/>
                        <a:pt x="188120" y="209551"/>
                        <a:pt x="189415" y="209551"/>
                      </a:cubicBezTo>
                      <a:cubicBezTo>
                        <a:pt x="190710" y="209551"/>
                        <a:pt x="192005" y="208220"/>
                        <a:pt x="192005" y="206890"/>
                      </a:cubicBezTo>
                      <a:cubicBezTo>
                        <a:pt x="192005" y="205559"/>
                        <a:pt x="192005" y="202898"/>
                        <a:pt x="192005" y="201567"/>
                      </a:cubicBezTo>
                      <a:cubicBezTo>
                        <a:pt x="192005" y="198905"/>
                        <a:pt x="193300" y="198905"/>
                        <a:pt x="194595" y="197575"/>
                      </a:cubicBezTo>
                      <a:cubicBezTo>
                        <a:pt x="198480" y="196244"/>
                        <a:pt x="202366" y="193583"/>
                        <a:pt x="204956" y="190921"/>
                      </a:cubicBezTo>
                      <a:cubicBezTo>
                        <a:pt x="212726" y="180276"/>
                        <a:pt x="210136" y="166969"/>
                        <a:pt x="199775" y="160315"/>
                      </a:cubicBezTo>
                      <a:cubicBezTo>
                        <a:pt x="195890" y="157654"/>
                        <a:pt x="192005" y="156323"/>
                        <a:pt x="188120" y="154992"/>
                      </a:cubicBezTo>
                      <a:cubicBezTo>
                        <a:pt x="186825" y="153661"/>
                        <a:pt x="184235" y="153661"/>
                        <a:pt x="182939" y="152331"/>
                      </a:cubicBezTo>
                      <a:cubicBezTo>
                        <a:pt x="179054" y="148339"/>
                        <a:pt x="180349" y="144347"/>
                        <a:pt x="184235" y="141685"/>
                      </a:cubicBezTo>
                      <a:cubicBezTo>
                        <a:pt x="185530" y="141685"/>
                        <a:pt x="186825" y="141685"/>
                        <a:pt x="188120" y="141685"/>
                      </a:cubicBezTo>
                      <a:cubicBezTo>
                        <a:pt x="192005" y="141685"/>
                        <a:pt x="197185" y="141685"/>
                        <a:pt x="201071" y="144347"/>
                      </a:cubicBezTo>
                      <a:cubicBezTo>
                        <a:pt x="203661" y="145677"/>
                        <a:pt x="203661" y="145677"/>
                        <a:pt x="204956" y="143016"/>
                      </a:cubicBezTo>
                      <a:cubicBezTo>
                        <a:pt x="204956" y="140354"/>
                        <a:pt x="206251" y="137693"/>
                        <a:pt x="207546" y="135032"/>
                      </a:cubicBezTo>
                      <a:cubicBezTo>
                        <a:pt x="207546" y="133701"/>
                        <a:pt x="206251" y="132370"/>
                        <a:pt x="204956" y="132370"/>
                      </a:cubicBezTo>
                      <a:cubicBezTo>
                        <a:pt x="202366" y="131039"/>
                        <a:pt x="199775" y="129709"/>
                        <a:pt x="197185" y="129709"/>
                      </a:cubicBezTo>
                      <a:cubicBezTo>
                        <a:pt x="193300" y="128378"/>
                        <a:pt x="193300" y="128378"/>
                        <a:pt x="193300" y="124386"/>
                      </a:cubicBezTo>
                      <a:cubicBezTo>
                        <a:pt x="193300" y="119063"/>
                        <a:pt x="193300" y="119063"/>
                        <a:pt x="186825" y="119063"/>
                      </a:cubicBezTo>
                      <a:cubicBezTo>
                        <a:pt x="186825" y="119063"/>
                        <a:pt x="186825" y="119063"/>
                        <a:pt x="184235" y="119063"/>
                      </a:cubicBezTo>
                      <a:close/>
                      <a:moveTo>
                        <a:pt x="187192" y="84090"/>
                      </a:moveTo>
                      <a:cubicBezTo>
                        <a:pt x="207967" y="84090"/>
                        <a:pt x="228741" y="91980"/>
                        <a:pt x="244570" y="107760"/>
                      </a:cubicBezTo>
                      <a:cubicBezTo>
                        <a:pt x="276226" y="139321"/>
                        <a:pt x="276226" y="190607"/>
                        <a:pt x="244570" y="222168"/>
                      </a:cubicBezTo>
                      <a:cubicBezTo>
                        <a:pt x="216870" y="248468"/>
                        <a:pt x="177299" y="252413"/>
                        <a:pt x="145642" y="234003"/>
                      </a:cubicBezTo>
                      <a:cubicBezTo>
                        <a:pt x="132452" y="243208"/>
                        <a:pt x="120580" y="244523"/>
                        <a:pt x="111347" y="243208"/>
                      </a:cubicBezTo>
                      <a:cubicBezTo>
                        <a:pt x="107390" y="243208"/>
                        <a:pt x="107390" y="239263"/>
                        <a:pt x="110028" y="237948"/>
                      </a:cubicBezTo>
                      <a:cubicBezTo>
                        <a:pt x="117942" y="234003"/>
                        <a:pt x="123218" y="224798"/>
                        <a:pt x="127175" y="218223"/>
                      </a:cubicBezTo>
                      <a:cubicBezTo>
                        <a:pt x="127175" y="218223"/>
                        <a:pt x="127175" y="218223"/>
                        <a:pt x="125856" y="218223"/>
                      </a:cubicBezTo>
                      <a:cubicBezTo>
                        <a:pt x="96838" y="186662"/>
                        <a:pt x="98157" y="138006"/>
                        <a:pt x="129813" y="107760"/>
                      </a:cubicBezTo>
                      <a:cubicBezTo>
                        <a:pt x="145642" y="91980"/>
                        <a:pt x="166417" y="84090"/>
                        <a:pt x="187192" y="84090"/>
                      </a:cubicBezTo>
                      <a:close/>
                      <a:moveTo>
                        <a:pt x="36992" y="0"/>
                      </a:moveTo>
                      <a:cubicBezTo>
                        <a:pt x="36992" y="0"/>
                        <a:pt x="36992" y="0"/>
                        <a:pt x="161179" y="0"/>
                      </a:cubicBezTo>
                      <a:cubicBezTo>
                        <a:pt x="180997" y="0"/>
                        <a:pt x="196850" y="15776"/>
                        <a:pt x="196850" y="36810"/>
                      </a:cubicBezTo>
                      <a:cubicBezTo>
                        <a:pt x="196850" y="36810"/>
                        <a:pt x="196850" y="36810"/>
                        <a:pt x="196850" y="67047"/>
                      </a:cubicBezTo>
                      <a:cubicBezTo>
                        <a:pt x="194208" y="67047"/>
                        <a:pt x="191566" y="67047"/>
                        <a:pt x="187602" y="67047"/>
                      </a:cubicBezTo>
                      <a:cubicBezTo>
                        <a:pt x="184960" y="67047"/>
                        <a:pt x="180997" y="67047"/>
                        <a:pt x="178354" y="67047"/>
                      </a:cubicBezTo>
                      <a:cubicBezTo>
                        <a:pt x="178354" y="67047"/>
                        <a:pt x="178354" y="67047"/>
                        <a:pt x="178354" y="60474"/>
                      </a:cubicBezTo>
                      <a:cubicBezTo>
                        <a:pt x="178354" y="60474"/>
                        <a:pt x="178354" y="60474"/>
                        <a:pt x="178354" y="59159"/>
                      </a:cubicBezTo>
                      <a:cubicBezTo>
                        <a:pt x="178354" y="53900"/>
                        <a:pt x="174391" y="48642"/>
                        <a:pt x="169106" y="48642"/>
                      </a:cubicBezTo>
                      <a:cubicBezTo>
                        <a:pt x="169106" y="48642"/>
                        <a:pt x="169106" y="48642"/>
                        <a:pt x="29065" y="48642"/>
                      </a:cubicBezTo>
                      <a:cubicBezTo>
                        <a:pt x="23780" y="48642"/>
                        <a:pt x="19817" y="53900"/>
                        <a:pt x="19817" y="59159"/>
                      </a:cubicBezTo>
                      <a:cubicBezTo>
                        <a:pt x="19817" y="59159"/>
                        <a:pt x="19817" y="59159"/>
                        <a:pt x="19817" y="278706"/>
                      </a:cubicBezTo>
                      <a:cubicBezTo>
                        <a:pt x="19817" y="283964"/>
                        <a:pt x="23780" y="287908"/>
                        <a:pt x="29065" y="287908"/>
                      </a:cubicBezTo>
                      <a:cubicBezTo>
                        <a:pt x="29065" y="287908"/>
                        <a:pt x="29065" y="287908"/>
                        <a:pt x="169106" y="287908"/>
                      </a:cubicBezTo>
                      <a:cubicBezTo>
                        <a:pt x="174391" y="287908"/>
                        <a:pt x="178354" y="282650"/>
                        <a:pt x="178354" y="278706"/>
                      </a:cubicBezTo>
                      <a:cubicBezTo>
                        <a:pt x="178354" y="278706"/>
                        <a:pt x="178354" y="278706"/>
                        <a:pt x="178354" y="261615"/>
                      </a:cubicBezTo>
                      <a:cubicBezTo>
                        <a:pt x="180997" y="261615"/>
                        <a:pt x="184960" y="262930"/>
                        <a:pt x="187602" y="262930"/>
                      </a:cubicBezTo>
                      <a:cubicBezTo>
                        <a:pt x="191566" y="262930"/>
                        <a:pt x="194208" y="261615"/>
                        <a:pt x="196850" y="261615"/>
                      </a:cubicBezTo>
                      <a:cubicBezTo>
                        <a:pt x="196850" y="261615"/>
                        <a:pt x="196850" y="261615"/>
                        <a:pt x="196850" y="299740"/>
                      </a:cubicBezTo>
                      <a:cubicBezTo>
                        <a:pt x="196850" y="320774"/>
                        <a:pt x="180997" y="336550"/>
                        <a:pt x="161179" y="336550"/>
                      </a:cubicBezTo>
                      <a:cubicBezTo>
                        <a:pt x="161179" y="336550"/>
                        <a:pt x="161179" y="336550"/>
                        <a:pt x="36992" y="336550"/>
                      </a:cubicBezTo>
                      <a:cubicBezTo>
                        <a:pt x="17175" y="336550"/>
                        <a:pt x="0" y="320774"/>
                        <a:pt x="0" y="299740"/>
                      </a:cubicBezTo>
                      <a:cubicBezTo>
                        <a:pt x="0" y="299740"/>
                        <a:pt x="0" y="299740"/>
                        <a:pt x="0" y="36810"/>
                      </a:cubicBezTo>
                      <a:cubicBezTo>
                        <a:pt x="0" y="15776"/>
                        <a:pt x="17175" y="0"/>
                        <a:pt x="36992" y="0"/>
                      </a:cubicBezTo>
                      <a:close/>
                    </a:path>
                  </a:pathLst>
                </a:custGeom>
                <a:solidFill>
                  <a:schemeClr val="bg1"/>
                </a:solidFill>
                <a:ln>
                  <a:noFill/>
                </a:ln>
              </p:spPr>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grpSp>
        <p:grpSp>
          <p:nvGrpSpPr>
            <p:cNvPr id="32" name="千图PPT彼岸天：ID 8661124库_组合 4">
              <a:extLst>
                <a:ext uri="{FF2B5EF4-FFF2-40B4-BE49-F238E27FC236}">
                  <a16:creationId xmlns:a16="http://schemas.microsoft.com/office/drawing/2014/main" id="{E9090CF7-BA68-412A-B9B4-B87E2C0D9824}"/>
                </a:ext>
              </a:extLst>
            </p:cNvPr>
            <p:cNvGrpSpPr/>
            <p:nvPr>
              <p:custDataLst>
                <p:tags r:id="rId2"/>
              </p:custDataLst>
            </p:nvPr>
          </p:nvGrpSpPr>
          <p:grpSpPr>
            <a:xfrm>
              <a:off x="2665428" y="1339914"/>
              <a:ext cx="2250835" cy="3575845"/>
              <a:chOff x="4970584" y="1339913"/>
              <a:chExt cx="2250834" cy="3575844"/>
            </a:xfrm>
          </p:grpSpPr>
          <p:sp>
            <p:nvSpPr>
              <p:cNvPr id="44" name="矩形 43">
                <a:extLst>
                  <a:ext uri="{FF2B5EF4-FFF2-40B4-BE49-F238E27FC236}">
                    <a16:creationId xmlns:a16="http://schemas.microsoft.com/office/drawing/2014/main" id="{E39CCBE5-06B1-4109-8CB5-897E833C6042}"/>
                  </a:ext>
                </a:extLst>
              </p:cNvPr>
              <p:cNvSpPr/>
              <p:nvPr/>
            </p:nvSpPr>
            <p:spPr>
              <a:xfrm>
                <a:off x="4970584" y="4590347"/>
                <a:ext cx="2250834" cy="325410"/>
              </a:xfrm>
              <a:prstGeom prst="rect">
                <a:avLst/>
              </a:prstGeom>
            </p:spPr>
            <p:txBody>
              <a:bodyPr wrap="none" lIns="0" tIns="0" rIns="0" bIns="0" anchor="ctr" anchorCtr="1">
                <a:normAutofit/>
              </a:bodyPr>
              <a:lstStyle/>
              <a:p>
                <a:pPr algn="ctr" defTabSz="914356">
                  <a:spcBef>
                    <a:spcPct val="0"/>
                  </a:spcBef>
                  <a:defRPr/>
                </a:pPr>
                <a:r>
                  <a:rPr lang="zh-CN" altLang="en-US" sz="2000" b="1" dirty="0">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rPr>
                  <a:t>不稳定性</a:t>
                </a:r>
              </a:p>
            </p:txBody>
          </p:sp>
          <p:grpSp>
            <p:nvGrpSpPr>
              <p:cNvPr id="45" name="组合 44">
                <a:extLst>
                  <a:ext uri="{FF2B5EF4-FFF2-40B4-BE49-F238E27FC236}">
                    <a16:creationId xmlns:a16="http://schemas.microsoft.com/office/drawing/2014/main" id="{B1A05714-3CC2-40BD-9FA3-49377101F0E1}"/>
                  </a:ext>
                </a:extLst>
              </p:cNvPr>
              <p:cNvGrpSpPr/>
              <p:nvPr/>
            </p:nvGrpSpPr>
            <p:grpSpPr>
              <a:xfrm>
                <a:off x="5554981" y="1339913"/>
                <a:ext cx="1082040" cy="2826488"/>
                <a:chOff x="5554981" y="1339913"/>
                <a:chExt cx="1082040" cy="2826488"/>
              </a:xfrm>
            </p:grpSpPr>
            <p:sp>
              <p:nvSpPr>
                <p:cNvPr id="46" name="梯形 45">
                  <a:extLst>
                    <a:ext uri="{FF2B5EF4-FFF2-40B4-BE49-F238E27FC236}">
                      <a16:creationId xmlns:a16="http://schemas.microsoft.com/office/drawing/2014/main" id="{2FE58FD9-C12E-4770-ACF0-3ABC4F625FEF}"/>
                    </a:ext>
                  </a:extLst>
                </p:cNvPr>
                <p:cNvSpPr/>
                <p:nvPr/>
              </p:nvSpPr>
              <p:spPr>
                <a:xfrm flipV="1">
                  <a:off x="5771340" y="2611286"/>
                  <a:ext cx="649323" cy="946150"/>
                </a:xfrm>
                <a:prstGeom prst="trapezoid">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47" name="椭圆 46">
                  <a:extLst>
                    <a:ext uri="{FF2B5EF4-FFF2-40B4-BE49-F238E27FC236}">
                      <a16:creationId xmlns:a16="http://schemas.microsoft.com/office/drawing/2014/main" id="{545F5A6A-65FB-4C62-8CC1-7AB6DD2771FB}"/>
                    </a:ext>
                  </a:extLst>
                </p:cNvPr>
                <p:cNvSpPr/>
                <p:nvPr/>
              </p:nvSpPr>
              <p:spPr>
                <a:xfrm>
                  <a:off x="5554981" y="3084361"/>
                  <a:ext cx="1082040" cy="1082040"/>
                </a:xfrm>
                <a:prstGeom prst="ellipse">
                  <a:avLst/>
                </a:prstGeom>
                <a:solidFill>
                  <a:schemeClr val="accent2"/>
                </a:solid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48" name="任意多边形 133">
                  <a:extLst>
                    <a:ext uri="{FF2B5EF4-FFF2-40B4-BE49-F238E27FC236}">
                      <a16:creationId xmlns:a16="http://schemas.microsoft.com/office/drawing/2014/main" id="{6B5DA7BE-ADCB-4484-AA83-46EACD32CF0B}"/>
                    </a:ext>
                  </a:extLst>
                </p:cNvPr>
                <p:cNvSpPr/>
                <p:nvPr/>
              </p:nvSpPr>
              <p:spPr>
                <a:xfrm>
                  <a:off x="5638802" y="1339913"/>
                  <a:ext cx="914400" cy="1550773"/>
                </a:xfrm>
                <a:custGeom>
                  <a:avLst/>
                  <a:gdLst>
                    <a:gd name="connsiteX0" fmla="*/ 0 w 914400"/>
                    <a:gd name="connsiteY0" fmla="*/ 0 h 1550773"/>
                    <a:gd name="connsiteX1" fmla="*/ 914400 w 914400"/>
                    <a:gd name="connsiteY1" fmla="*/ 0 h 1550773"/>
                    <a:gd name="connsiteX2" fmla="*/ 914400 w 914400"/>
                    <a:gd name="connsiteY2" fmla="*/ 1093573 h 1550773"/>
                    <a:gd name="connsiteX3" fmla="*/ 457200 w 914400"/>
                    <a:gd name="connsiteY3" fmla="*/ 1550773 h 1550773"/>
                    <a:gd name="connsiteX4" fmla="*/ 0 w 914400"/>
                    <a:gd name="connsiteY4" fmla="*/ 1093573 h 1550773"/>
                    <a:gd name="connsiteX5" fmla="*/ 0 w 914400"/>
                    <a:gd name="connsiteY5" fmla="*/ 0 h 155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 h="1550773">
                      <a:moveTo>
                        <a:pt x="0" y="0"/>
                      </a:moveTo>
                      <a:lnTo>
                        <a:pt x="914400" y="0"/>
                      </a:lnTo>
                      <a:lnTo>
                        <a:pt x="914400" y="1093573"/>
                      </a:lnTo>
                      <a:cubicBezTo>
                        <a:pt x="914400" y="1346078"/>
                        <a:pt x="709705" y="1550773"/>
                        <a:pt x="457200" y="1550773"/>
                      </a:cubicBezTo>
                      <a:cubicBezTo>
                        <a:pt x="204695" y="1550773"/>
                        <a:pt x="0" y="1346078"/>
                        <a:pt x="0" y="1093573"/>
                      </a:cubicBezTo>
                      <a:lnTo>
                        <a:pt x="0" y="0"/>
                      </a:lnTo>
                      <a:close/>
                    </a:path>
                  </a:pathLst>
                </a:cu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49" name="任意多边形 134">
                  <a:extLst>
                    <a:ext uri="{FF2B5EF4-FFF2-40B4-BE49-F238E27FC236}">
                      <a16:creationId xmlns:a16="http://schemas.microsoft.com/office/drawing/2014/main" id="{E2DD35ED-D7DB-4152-BE45-6D880FC97CBF}"/>
                    </a:ext>
                  </a:extLst>
                </p:cNvPr>
                <p:cNvSpPr/>
                <p:nvPr/>
              </p:nvSpPr>
              <p:spPr>
                <a:xfrm>
                  <a:off x="5815015" y="1339913"/>
                  <a:ext cx="561976" cy="1550774"/>
                </a:xfrm>
                <a:custGeom>
                  <a:avLst/>
                  <a:gdLst>
                    <a:gd name="connsiteX0" fmla="*/ 0 w 561976"/>
                    <a:gd name="connsiteY0" fmla="*/ 0 h 1550774"/>
                    <a:gd name="connsiteX1" fmla="*/ 561976 w 561976"/>
                    <a:gd name="connsiteY1" fmla="*/ 0 h 1550774"/>
                    <a:gd name="connsiteX2" fmla="*/ 561975 w 561976"/>
                    <a:gd name="connsiteY2" fmla="*/ 1269786 h 1550774"/>
                    <a:gd name="connsiteX3" fmla="*/ 280987 w 561976"/>
                    <a:gd name="connsiteY3" fmla="*/ 1550774 h 1550774"/>
                    <a:gd name="connsiteX4" fmla="*/ 280988 w 561976"/>
                    <a:gd name="connsiteY4" fmla="*/ 1550773 h 1550774"/>
                    <a:gd name="connsiteX5" fmla="*/ 0 w 561976"/>
                    <a:gd name="connsiteY5" fmla="*/ 1269785 h 1550774"/>
                    <a:gd name="connsiteX6" fmla="*/ 0 w 561976"/>
                    <a:gd name="connsiteY6" fmla="*/ 0 h 155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1976" h="1550774">
                      <a:moveTo>
                        <a:pt x="0" y="0"/>
                      </a:moveTo>
                      <a:lnTo>
                        <a:pt x="561976" y="0"/>
                      </a:lnTo>
                      <a:lnTo>
                        <a:pt x="561975" y="1269786"/>
                      </a:lnTo>
                      <a:cubicBezTo>
                        <a:pt x="561975" y="1424971"/>
                        <a:pt x="436172" y="1550774"/>
                        <a:pt x="280987" y="1550774"/>
                      </a:cubicBezTo>
                      <a:lnTo>
                        <a:pt x="280988" y="1550773"/>
                      </a:lnTo>
                      <a:cubicBezTo>
                        <a:pt x="125803" y="1550773"/>
                        <a:pt x="0" y="1424970"/>
                        <a:pt x="0" y="1269785"/>
                      </a:cubicBezTo>
                      <a:lnTo>
                        <a:pt x="0" y="0"/>
                      </a:lnTo>
                      <a:close/>
                    </a:path>
                  </a:pathLst>
                </a:cu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50" name="任意多边形 135">
                  <a:extLst>
                    <a:ext uri="{FF2B5EF4-FFF2-40B4-BE49-F238E27FC236}">
                      <a16:creationId xmlns:a16="http://schemas.microsoft.com/office/drawing/2014/main" id="{902A80FB-42D1-4035-A048-0320B04F6364}"/>
                    </a:ext>
                  </a:extLst>
                </p:cNvPr>
                <p:cNvSpPr>
                  <a:spLocks noChangeAspect="1"/>
                </p:cNvSpPr>
                <p:nvPr/>
              </p:nvSpPr>
              <p:spPr bwMode="auto">
                <a:xfrm>
                  <a:off x="5752799" y="3326462"/>
                  <a:ext cx="686402" cy="580059"/>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p:spPr>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grpSp>
        <p:grpSp>
          <p:nvGrpSpPr>
            <p:cNvPr id="33" name="千图PPT彼岸天：ID 8661124库_组合 5">
              <a:extLst>
                <a:ext uri="{FF2B5EF4-FFF2-40B4-BE49-F238E27FC236}">
                  <a16:creationId xmlns:a16="http://schemas.microsoft.com/office/drawing/2014/main" id="{15638771-5E3A-4AEF-AA60-F5330C04789B}"/>
                </a:ext>
              </a:extLst>
            </p:cNvPr>
            <p:cNvGrpSpPr/>
            <p:nvPr>
              <p:custDataLst>
                <p:tags r:id="rId3"/>
              </p:custDataLst>
            </p:nvPr>
          </p:nvGrpSpPr>
          <p:grpSpPr>
            <a:xfrm>
              <a:off x="4970583" y="1339914"/>
              <a:ext cx="2250835" cy="3575845"/>
              <a:chOff x="8364254" y="1339913"/>
              <a:chExt cx="2250834" cy="3575844"/>
            </a:xfrm>
          </p:grpSpPr>
          <p:sp>
            <p:nvSpPr>
              <p:cNvPr id="35" name="矩形 34">
                <a:extLst>
                  <a:ext uri="{FF2B5EF4-FFF2-40B4-BE49-F238E27FC236}">
                    <a16:creationId xmlns:a16="http://schemas.microsoft.com/office/drawing/2014/main" id="{046BFF3B-B640-4B93-98D5-8DC1B50B1FBF}"/>
                  </a:ext>
                </a:extLst>
              </p:cNvPr>
              <p:cNvSpPr/>
              <p:nvPr/>
            </p:nvSpPr>
            <p:spPr>
              <a:xfrm>
                <a:off x="8364254" y="4590347"/>
                <a:ext cx="2250834" cy="325410"/>
              </a:xfrm>
              <a:prstGeom prst="rect">
                <a:avLst/>
              </a:prstGeom>
            </p:spPr>
            <p:txBody>
              <a:bodyPr wrap="none" lIns="0" tIns="0" rIns="0" bIns="0" anchor="ctr" anchorCtr="1">
                <a:normAutofit/>
              </a:bodyPr>
              <a:lstStyle/>
              <a:p>
                <a:pPr algn="ctr" defTabSz="914356">
                  <a:spcBef>
                    <a:spcPct val="0"/>
                  </a:spcBef>
                  <a:defRPr/>
                </a:pPr>
                <a:r>
                  <a:rPr lang="zh-CN" altLang="en-US" sz="2000" b="1" dirty="0">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rPr>
                  <a:t>碎片化</a:t>
                </a:r>
              </a:p>
            </p:txBody>
          </p:sp>
          <p:grpSp>
            <p:nvGrpSpPr>
              <p:cNvPr id="36" name="组合 35">
                <a:extLst>
                  <a:ext uri="{FF2B5EF4-FFF2-40B4-BE49-F238E27FC236}">
                    <a16:creationId xmlns:a16="http://schemas.microsoft.com/office/drawing/2014/main" id="{901A05EB-DEA1-45D4-858B-BC8F664FB273}"/>
                  </a:ext>
                </a:extLst>
              </p:cNvPr>
              <p:cNvGrpSpPr/>
              <p:nvPr/>
            </p:nvGrpSpPr>
            <p:grpSpPr>
              <a:xfrm>
                <a:off x="8948651" y="1339913"/>
                <a:ext cx="1082040" cy="2826488"/>
                <a:chOff x="8948650" y="1339913"/>
                <a:chExt cx="1082040" cy="2826488"/>
              </a:xfrm>
            </p:grpSpPr>
            <p:sp>
              <p:nvSpPr>
                <p:cNvPr id="37" name="梯形 36">
                  <a:extLst>
                    <a:ext uri="{FF2B5EF4-FFF2-40B4-BE49-F238E27FC236}">
                      <a16:creationId xmlns:a16="http://schemas.microsoft.com/office/drawing/2014/main" id="{6D670514-B63D-4642-BF93-D1C7918C9D06}"/>
                    </a:ext>
                  </a:extLst>
                </p:cNvPr>
                <p:cNvSpPr/>
                <p:nvPr/>
              </p:nvSpPr>
              <p:spPr>
                <a:xfrm flipV="1">
                  <a:off x="9165009" y="2611286"/>
                  <a:ext cx="649323" cy="946150"/>
                </a:xfrm>
                <a:prstGeom prst="trapezoid">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38" name="椭圆 37">
                  <a:extLst>
                    <a:ext uri="{FF2B5EF4-FFF2-40B4-BE49-F238E27FC236}">
                      <a16:creationId xmlns:a16="http://schemas.microsoft.com/office/drawing/2014/main" id="{2B3550D6-2E2B-42AF-8571-81C268075747}"/>
                    </a:ext>
                  </a:extLst>
                </p:cNvPr>
                <p:cNvSpPr/>
                <p:nvPr/>
              </p:nvSpPr>
              <p:spPr>
                <a:xfrm>
                  <a:off x="8948650" y="3084361"/>
                  <a:ext cx="1082040" cy="1082040"/>
                </a:xfrm>
                <a:prstGeom prst="ellipse">
                  <a:avLst/>
                </a:prstGeom>
                <a:solidFill>
                  <a:schemeClr val="accent4"/>
                </a:solid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40" name="任意多边形 125">
                  <a:extLst>
                    <a:ext uri="{FF2B5EF4-FFF2-40B4-BE49-F238E27FC236}">
                      <a16:creationId xmlns:a16="http://schemas.microsoft.com/office/drawing/2014/main" id="{88E9E235-0551-4BF8-B330-CDEE2690B9D1}"/>
                    </a:ext>
                  </a:extLst>
                </p:cNvPr>
                <p:cNvSpPr/>
                <p:nvPr/>
              </p:nvSpPr>
              <p:spPr>
                <a:xfrm>
                  <a:off x="9032471" y="1339913"/>
                  <a:ext cx="914400" cy="1550773"/>
                </a:xfrm>
                <a:custGeom>
                  <a:avLst/>
                  <a:gdLst>
                    <a:gd name="connsiteX0" fmla="*/ 0 w 914400"/>
                    <a:gd name="connsiteY0" fmla="*/ 0 h 1550773"/>
                    <a:gd name="connsiteX1" fmla="*/ 914400 w 914400"/>
                    <a:gd name="connsiteY1" fmla="*/ 0 h 1550773"/>
                    <a:gd name="connsiteX2" fmla="*/ 914400 w 914400"/>
                    <a:gd name="connsiteY2" fmla="*/ 1093573 h 1550773"/>
                    <a:gd name="connsiteX3" fmla="*/ 457200 w 914400"/>
                    <a:gd name="connsiteY3" fmla="*/ 1550773 h 1550773"/>
                    <a:gd name="connsiteX4" fmla="*/ 0 w 914400"/>
                    <a:gd name="connsiteY4" fmla="*/ 1093573 h 1550773"/>
                    <a:gd name="connsiteX5" fmla="*/ 0 w 914400"/>
                    <a:gd name="connsiteY5" fmla="*/ 0 h 155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 h="1550773">
                      <a:moveTo>
                        <a:pt x="0" y="0"/>
                      </a:moveTo>
                      <a:lnTo>
                        <a:pt x="914400" y="0"/>
                      </a:lnTo>
                      <a:lnTo>
                        <a:pt x="914400" y="1093573"/>
                      </a:lnTo>
                      <a:cubicBezTo>
                        <a:pt x="914400" y="1346078"/>
                        <a:pt x="709705" y="1550773"/>
                        <a:pt x="457200" y="1550773"/>
                      </a:cubicBezTo>
                      <a:cubicBezTo>
                        <a:pt x="204695" y="1550773"/>
                        <a:pt x="0" y="1346078"/>
                        <a:pt x="0" y="1093573"/>
                      </a:cubicBezTo>
                      <a:lnTo>
                        <a:pt x="0" y="0"/>
                      </a:lnTo>
                      <a:close/>
                    </a:path>
                  </a:pathLst>
                </a:cu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41" name="任意多边形 126">
                  <a:extLst>
                    <a:ext uri="{FF2B5EF4-FFF2-40B4-BE49-F238E27FC236}">
                      <a16:creationId xmlns:a16="http://schemas.microsoft.com/office/drawing/2014/main" id="{798F12FB-C0BE-4054-86D0-2781BEC6FDAB}"/>
                    </a:ext>
                  </a:extLst>
                </p:cNvPr>
                <p:cNvSpPr/>
                <p:nvPr/>
              </p:nvSpPr>
              <p:spPr>
                <a:xfrm>
                  <a:off x="9208684" y="1339913"/>
                  <a:ext cx="561976" cy="1550774"/>
                </a:xfrm>
                <a:custGeom>
                  <a:avLst/>
                  <a:gdLst>
                    <a:gd name="connsiteX0" fmla="*/ 0 w 561976"/>
                    <a:gd name="connsiteY0" fmla="*/ 0 h 1550774"/>
                    <a:gd name="connsiteX1" fmla="*/ 561976 w 561976"/>
                    <a:gd name="connsiteY1" fmla="*/ 0 h 1550774"/>
                    <a:gd name="connsiteX2" fmla="*/ 561975 w 561976"/>
                    <a:gd name="connsiteY2" fmla="*/ 1269786 h 1550774"/>
                    <a:gd name="connsiteX3" fmla="*/ 280987 w 561976"/>
                    <a:gd name="connsiteY3" fmla="*/ 1550774 h 1550774"/>
                    <a:gd name="connsiteX4" fmla="*/ 280988 w 561976"/>
                    <a:gd name="connsiteY4" fmla="*/ 1550773 h 1550774"/>
                    <a:gd name="connsiteX5" fmla="*/ 0 w 561976"/>
                    <a:gd name="connsiteY5" fmla="*/ 1269785 h 1550774"/>
                    <a:gd name="connsiteX6" fmla="*/ 0 w 561976"/>
                    <a:gd name="connsiteY6" fmla="*/ 0 h 155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1976" h="1550774">
                      <a:moveTo>
                        <a:pt x="0" y="0"/>
                      </a:moveTo>
                      <a:lnTo>
                        <a:pt x="561976" y="0"/>
                      </a:lnTo>
                      <a:lnTo>
                        <a:pt x="561975" y="1269786"/>
                      </a:lnTo>
                      <a:cubicBezTo>
                        <a:pt x="561975" y="1424971"/>
                        <a:pt x="436172" y="1550774"/>
                        <a:pt x="280987" y="1550774"/>
                      </a:cubicBezTo>
                      <a:lnTo>
                        <a:pt x="280988" y="1550773"/>
                      </a:lnTo>
                      <a:cubicBezTo>
                        <a:pt x="125803" y="1550773"/>
                        <a:pt x="0" y="1424970"/>
                        <a:pt x="0" y="1269785"/>
                      </a:cubicBezTo>
                      <a:lnTo>
                        <a:pt x="0" y="0"/>
                      </a:lnTo>
                      <a:close/>
                    </a:path>
                  </a:pathLst>
                </a:cu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42" name="任意多边形 127">
                  <a:extLst>
                    <a:ext uri="{FF2B5EF4-FFF2-40B4-BE49-F238E27FC236}">
                      <a16:creationId xmlns:a16="http://schemas.microsoft.com/office/drawing/2014/main" id="{2BE9314E-3C3D-412F-A257-FDDD8F79F7BF}"/>
                    </a:ext>
                  </a:extLst>
                </p:cNvPr>
                <p:cNvSpPr>
                  <a:spLocks/>
                </p:cNvSpPr>
                <p:nvPr/>
              </p:nvSpPr>
              <p:spPr bwMode="auto">
                <a:xfrm>
                  <a:off x="9266972" y="3288577"/>
                  <a:ext cx="492495" cy="673606"/>
                </a:xfrm>
                <a:custGeom>
                  <a:avLst/>
                  <a:gdLst>
                    <a:gd name="connsiteX0" fmla="*/ 103981 w 246063"/>
                    <a:gd name="connsiteY0" fmla="*/ 280987 h 336550"/>
                    <a:gd name="connsiteX1" fmla="*/ 84137 w 246063"/>
                    <a:gd name="connsiteY1" fmla="*/ 301625 h 336550"/>
                    <a:gd name="connsiteX2" fmla="*/ 103981 w 246063"/>
                    <a:gd name="connsiteY2" fmla="*/ 322263 h 336550"/>
                    <a:gd name="connsiteX3" fmla="*/ 123825 w 246063"/>
                    <a:gd name="connsiteY3" fmla="*/ 301625 h 336550"/>
                    <a:gd name="connsiteX4" fmla="*/ 103981 w 246063"/>
                    <a:gd name="connsiteY4" fmla="*/ 280987 h 336550"/>
                    <a:gd name="connsiteX5" fmla="*/ 168411 w 246063"/>
                    <a:gd name="connsiteY5" fmla="*/ 107950 h 336550"/>
                    <a:gd name="connsiteX6" fmla="*/ 163150 w 246063"/>
                    <a:gd name="connsiteY6" fmla="*/ 113163 h 336550"/>
                    <a:gd name="connsiteX7" fmla="*/ 163150 w 246063"/>
                    <a:gd name="connsiteY7" fmla="*/ 118376 h 336550"/>
                    <a:gd name="connsiteX8" fmla="*/ 147365 w 246063"/>
                    <a:gd name="connsiteY8" fmla="*/ 136620 h 336550"/>
                    <a:gd name="connsiteX9" fmla="*/ 167096 w 246063"/>
                    <a:gd name="connsiteY9" fmla="*/ 157471 h 336550"/>
                    <a:gd name="connsiteX10" fmla="*/ 176304 w 246063"/>
                    <a:gd name="connsiteY10" fmla="*/ 165290 h 336550"/>
                    <a:gd name="connsiteX11" fmla="*/ 167096 w 246063"/>
                    <a:gd name="connsiteY11" fmla="*/ 171806 h 336550"/>
                    <a:gd name="connsiteX12" fmla="*/ 155258 w 246063"/>
                    <a:gd name="connsiteY12" fmla="*/ 167896 h 336550"/>
                    <a:gd name="connsiteX13" fmla="*/ 153942 w 246063"/>
                    <a:gd name="connsiteY13" fmla="*/ 167896 h 336550"/>
                    <a:gd name="connsiteX14" fmla="*/ 148681 w 246063"/>
                    <a:gd name="connsiteY14" fmla="*/ 170503 h 336550"/>
                    <a:gd name="connsiteX15" fmla="*/ 147365 w 246063"/>
                    <a:gd name="connsiteY15" fmla="*/ 175716 h 336550"/>
                    <a:gd name="connsiteX16" fmla="*/ 149996 w 246063"/>
                    <a:gd name="connsiteY16" fmla="*/ 180928 h 336550"/>
                    <a:gd name="connsiteX17" fmla="*/ 161834 w 246063"/>
                    <a:gd name="connsiteY17" fmla="*/ 184838 h 336550"/>
                    <a:gd name="connsiteX18" fmla="*/ 161834 w 246063"/>
                    <a:gd name="connsiteY18" fmla="*/ 190051 h 336550"/>
                    <a:gd name="connsiteX19" fmla="*/ 167096 w 246063"/>
                    <a:gd name="connsiteY19" fmla="*/ 195263 h 336550"/>
                    <a:gd name="connsiteX20" fmla="*/ 171042 w 246063"/>
                    <a:gd name="connsiteY20" fmla="*/ 195263 h 336550"/>
                    <a:gd name="connsiteX21" fmla="*/ 176304 w 246063"/>
                    <a:gd name="connsiteY21" fmla="*/ 190051 h 336550"/>
                    <a:gd name="connsiteX22" fmla="*/ 176304 w 246063"/>
                    <a:gd name="connsiteY22" fmla="*/ 183535 h 336550"/>
                    <a:gd name="connsiteX23" fmla="*/ 192088 w 246063"/>
                    <a:gd name="connsiteY23" fmla="*/ 165290 h 336550"/>
                    <a:gd name="connsiteX24" fmla="*/ 173673 w 246063"/>
                    <a:gd name="connsiteY24" fmla="*/ 143136 h 336550"/>
                    <a:gd name="connsiteX25" fmla="*/ 163150 w 246063"/>
                    <a:gd name="connsiteY25" fmla="*/ 135317 h 336550"/>
                    <a:gd name="connsiteX26" fmla="*/ 171042 w 246063"/>
                    <a:gd name="connsiteY26" fmla="*/ 131407 h 336550"/>
                    <a:gd name="connsiteX27" fmla="*/ 180250 w 246063"/>
                    <a:gd name="connsiteY27" fmla="*/ 132711 h 336550"/>
                    <a:gd name="connsiteX28" fmla="*/ 182880 w 246063"/>
                    <a:gd name="connsiteY28" fmla="*/ 134014 h 336550"/>
                    <a:gd name="connsiteX29" fmla="*/ 188142 w 246063"/>
                    <a:gd name="connsiteY29" fmla="*/ 130104 h 336550"/>
                    <a:gd name="connsiteX30" fmla="*/ 189457 w 246063"/>
                    <a:gd name="connsiteY30" fmla="*/ 126195 h 336550"/>
                    <a:gd name="connsiteX31" fmla="*/ 186827 w 246063"/>
                    <a:gd name="connsiteY31" fmla="*/ 120982 h 336550"/>
                    <a:gd name="connsiteX32" fmla="*/ 176304 w 246063"/>
                    <a:gd name="connsiteY32" fmla="*/ 118376 h 336550"/>
                    <a:gd name="connsiteX33" fmla="*/ 176304 w 246063"/>
                    <a:gd name="connsiteY33" fmla="*/ 113163 h 336550"/>
                    <a:gd name="connsiteX34" fmla="*/ 171042 w 246063"/>
                    <a:gd name="connsiteY34" fmla="*/ 107950 h 336550"/>
                    <a:gd name="connsiteX35" fmla="*/ 168411 w 246063"/>
                    <a:gd name="connsiteY35" fmla="*/ 107950 h 336550"/>
                    <a:gd name="connsiteX36" fmla="*/ 37772 w 246063"/>
                    <a:gd name="connsiteY36" fmla="*/ 42862 h 336550"/>
                    <a:gd name="connsiteX37" fmla="*/ 28575 w 246063"/>
                    <a:gd name="connsiteY37" fmla="*/ 52090 h 336550"/>
                    <a:gd name="connsiteX38" fmla="*/ 28575 w 246063"/>
                    <a:gd name="connsiteY38" fmla="*/ 259059 h 336550"/>
                    <a:gd name="connsiteX39" fmla="*/ 37772 w 246063"/>
                    <a:gd name="connsiteY39" fmla="*/ 268287 h 336550"/>
                    <a:gd name="connsiteX40" fmla="*/ 171778 w 246063"/>
                    <a:gd name="connsiteY40" fmla="*/ 268287 h 336550"/>
                    <a:gd name="connsiteX41" fmla="*/ 180975 w 246063"/>
                    <a:gd name="connsiteY41" fmla="*/ 259059 h 336550"/>
                    <a:gd name="connsiteX42" fmla="*/ 180975 w 246063"/>
                    <a:gd name="connsiteY42" fmla="*/ 216875 h 336550"/>
                    <a:gd name="connsiteX43" fmla="*/ 156013 w 246063"/>
                    <a:gd name="connsiteY43" fmla="*/ 236649 h 336550"/>
                    <a:gd name="connsiteX44" fmla="*/ 149444 w 246063"/>
                    <a:gd name="connsiteY44" fmla="*/ 239285 h 336550"/>
                    <a:gd name="connsiteX45" fmla="*/ 140247 w 246063"/>
                    <a:gd name="connsiteY45" fmla="*/ 228739 h 336550"/>
                    <a:gd name="connsiteX46" fmla="*/ 140247 w 246063"/>
                    <a:gd name="connsiteY46" fmla="*/ 214238 h 336550"/>
                    <a:gd name="connsiteX47" fmla="*/ 136306 w 246063"/>
                    <a:gd name="connsiteY47" fmla="*/ 208965 h 336550"/>
                    <a:gd name="connsiteX48" fmla="*/ 106089 w 246063"/>
                    <a:gd name="connsiteY48" fmla="*/ 208965 h 336550"/>
                    <a:gd name="connsiteX49" fmla="*/ 91637 w 246063"/>
                    <a:gd name="connsiteY49" fmla="*/ 194464 h 336550"/>
                    <a:gd name="connsiteX50" fmla="*/ 91637 w 246063"/>
                    <a:gd name="connsiteY50" fmla="*/ 108776 h 336550"/>
                    <a:gd name="connsiteX51" fmla="*/ 106089 w 246063"/>
                    <a:gd name="connsiteY51" fmla="*/ 94274 h 336550"/>
                    <a:gd name="connsiteX52" fmla="*/ 180975 w 246063"/>
                    <a:gd name="connsiteY52" fmla="*/ 94274 h 336550"/>
                    <a:gd name="connsiteX53" fmla="*/ 180975 w 246063"/>
                    <a:gd name="connsiteY53" fmla="*/ 52090 h 336550"/>
                    <a:gd name="connsiteX54" fmla="*/ 171778 w 246063"/>
                    <a:gd name="connsiteY54" fmla="*/ 42862 h 336550"/>
                    <a:gd name="connsiteX55" fmla="*/ 37772 w 246063"/>
                    <a:gd name="connsiteY55" fmla="*/ 42862 h 336550"/>
                    <a:gd name="connsiteX56" fmla="*/ 18521 w 246063"/>
                    <a:gd name="connsiteY56" fmla="*/ 0 h 336550"/>
                    <a:gd name="connsiteX57" fmla="*/ 189178 w 246063"/>
                    <a:gd name="connsiteY57" fmla="*/ 0 h 336550"/>
                    <a:gd name="connsiteX58" fmla="*/ 209021 w 246063"/>
                    <a:gd name="connsiteY58" fmla="*/ 19719 h 336550"/>
                    <a:gd name="connsiteX59" fmla="*/ 209021 w 246063"/>
                    <a:gd name="connsiteY59" fmla="*/ 94654 h 336550"/>
                    <a:gd name="connsiteX60" fmla="*/ 232834 w 246063"/>
                    <a:gd name="connsiteY60" fmla="*/ 94654 h 336550"/>
                    <a:gd name="connsiteX61" fmla="*/ 246063 w 246063"/>
                    <a:gd name="connsiteY61" fmla="*/ 109116 h 336550"/>
                    <a:gd name="connsiteX62" fmla="*/ 246063 w 246063"/>
                    <a:gd name="connsiteY62" fmla="*/ 194568 h 336550"/>
                    <a:gd name="connsiteX63" fmla="*/ 232834 w 246063"/>
                    <a:gd name="connsiteY63" fmla="*/ 209029 h 336550"/>
                    <a:gd name="connsiteX64" fmla="*/ 209021 w 246063"/>
                    <a:gd name="connsiteY64" fmla="*/ 209029 h 336550"/>
                    <a:gd name="connsiteX65" fmla="*/ 209021 w 246063"/>
                    <a:gd name="connsiteY65" fmla="*/ 316831 h 336550"/>
                    <a:gd name="connsiteX66" fmla="*/ 189178 w 246063"/>
                    <a:gd name="connsiteY66" fmla="*/ 336550 h 336550"/>
                    <a:gd name="connsiteX67" fmla="*/ 18521 w 246063"/>
                    <a:gd name="connsiteY67" fmla="*/ 336550 h 336550"/>
                    <a:gd name="connsiteX68" fmla="*/ 0 w 246063"/>
                    <a:gd name="connsiteY68" fmla="*/ 316831 h 336550"/>
                    <a:gd name="connsiteX69" fmla="*/ 0 w 246063"/>
                    <a:gd name="connsiteY69" fmla="*/ 19719 h 336550"/>
                    <a:gd name="connsiteX70" fmla="*/ 18521 w 246063"/>
                    <a:gd name="connsiteY70"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246063" h="336550">
                      <a:moveTo>
                        <a:pt x="103981" y="280987"/>
                      </a:moveTo>
                      <a:cubicBezTo>
                        <a:pt x="93021" y="280987"/>
                        <a:pt x="84137" y="290227"/>
                        <a:pt x="84137" y="301625"/>
                      </a:cubicBezTo>
                      <a:cubicBezTo>
                        <a:pt x="84137" y="313023"/>
                        <a:pt x="93021" y="322263"/>
                        <a:pt x="103981" y="322263"/>
                      </a:cubicBezTo>
                      <a:cubicBezTo>
                        <a:pt x="114941" y="322263"/>
                        <a:pt x="123825" y="313023"/>
                        <a:pt x="123825" y="301625"/>
                      </a:cubicBezTo>
                      <a:cubicBezTo>
                        <a:pt x="123825" y="290227"/>
                        <a:pt x="114941" y="280987"/>
                        <a:pt x="103981" y="280987"/>
                      </a:cubicBezTo>
                      <a:close/>
                      <a:moveTo>
                        <a:pt x="168411" y="107950"/>
                      </a:moveTo>
                      <a:cubicBezTo>
                        <a:pt x="165781" y="107950"/>
                        <a:pt x="163150" y="110557"/>
                        <a:pt x="163150" y="113163"/>
                      </a:cubicBezTo>
                      <a:cubicBezTo>
                        <a:pt x="163150" y="113163"/>
                        <a:pt x="163150" y="113163"/>
                        <a:pt x="163150" y="118376"/>
                      </a:cubicBezTo>
                      <a:cubicBezTo>
                        <a:pt x="153942" y="120982"/>
                        <a:pt x="147365" y="127498"/>
                        <a:pt x="147365" y="136620"/>
                      </a:cubicBezTo>
                      <a:cubicBezTo>
                        <a:pt x="147365" y="148349"/>
                        <a:pt x="157888" y="153562"/>
                        <a:pt x="167096" y="157471"/>
                      </a:cubicBezTo>
                      <a:cubicBezTo>
                        <a:pt x="174988" y="160077"/>
                        <a:pt x="176304" y="162684"/>
                        <a:pt x="176304" y="165290"/>
                      </a:cubicBezTo>
                      <a:cubicBezTo>
                        <a:pt x="176304" y="169200"/>
                        <a:pt x="172357" y="171806"/>
                        <a:pt x="167096" y="171806"/>
                      </a:cubicBezTo>
                      <a:cubicBezTo>
                        <a:pt x="163150" y="171806"/>
                        <a:pt x="156573" y="167896"/>
                        <a:pt x="155258" y="167896"/>
                      </a:cubicBezTo>
                      <a:cubicBezTo>
                        <a:pt x="155258" y="167896"/>
                        <a:pt x="153942" y="167896"/>
                        <a:pt x="153942" y="167896"/>
                      </a:cubicBezTo>
                      <a:cubicBezTo>
                        <a:pt x="151312" y="167896"/>
                        <a:pt x="149996" y="169200"/>
                        <a:pt x="148681" y="170503"/>
                      </a:cubicBezTo>
                      <a:cubicBezTo>
                        <a:pt x="148681" y="170503"/>
                        <a:pt x="148681" y="170503"/>
                        <a:pt x="147365" y="175716"/>
                      </a:cubicBezTo>
                      <a:cubicBezTo>
                        <a:pt x="146050" y="177019"/>
                        <a:pt x="147365" y="179625"/>
                        <a:pt x="149996" y="180928"/>
                      </a:cubicBezTo>
                      <a:cubicBezTo>
                        <a:pt x="153942" y="182231"/>
                        <a:pt x="159204" y="183535"/>
                        <a:pt x="161834" y="184838"/>
                      </a:cubicBezTo>
                      <a:cubicBezTo>
                        <a:pt x="161834" y="184838"/>
                        <a:pt x="161834" y="184838"/>
                        <a:pt x="161834" y="190051"/>
                      </a:cubicBezTo>
                      <a:cubicBezTo>
                        <a:pt x="161834" y="192657"/>
                        <a:pt x="164465" y="195263"/>
                        <a:pt x="167096" y="195263"/>
                      </a:cubicBezTo>
                      <a:cubicBezTo>
                        <a:pt x="167096" y="195263"/>
                        <a:pt x="167096" y="195263"/>
                        <a:pt x="171042" y="195263"/>
                      </a:cubicBezTo>
                      <a:cubicBezTo>
                        <a:pt x="173673" y="195263"/>
                        <a:pt x="176304" y="192657"/>
                        <a:pt x="176304" y="190051"/>
                      </a:cubicBezTo>
                      <a:cubicBezTo>
                        <a:pt x="176304" y="190051"/>
                        <a:pt x="176304" y="190051"/>
                        <a:pt x="176304" y="183535"/>
                      </a:cubicBezTo>
                      <a:cubicBezTo>
                        <a:pt x="185511" y="180928"/>
                        <a:pt x="192088" y="174412"/>
                        <a:pt x="192088" y="165290"/>
                      </a:cubicBezTo>
                      <a:cubicBezTo>
                        <a:pt x="192088" y="154865"/>
                        <a:pt x="186827" y="148349"/>
                        <a:pt x="173673" y="143136"/>
                      </a:cubicBezTo>
                      <a:cubicBezTo>
                        <a:pt x="164465" y="140530"/>
                        <a:pt x="163150" y="137923"/>
                        <a:pt x="163150" y="135317"/>
                      </a:cubicBezTo>
                      <a:cubicBezTo>
                        <a:pt x="163150" y="132711"/>
                        <a:pt x="165781" y="131407"/>
                        <a:pt x="171042" y="131407"/>
                      </a:cubicBezTo>
                      <a:cubicBezTo>
                        <a:pt x="176304" y="131407"/>
                        <a:pt x="180250" y="132711"/>
                        <a:pt x="180250" y="132711"/>
                      </a:cubicBezTo>
                      <a:cubicBezTo>
                        <a:pt x="181565" y="132711"/>
                        <a:pt x="181565" y="134014"/>
                        <a:pt x="182880" y="134014"/>
                      </a:cubicBezTo>
                      <a:cubicBezTo>
                        <a:pt x="185511" y="134014"/>
                        <a:pt x="186827" y="132711"/>
                        <a:pt x="188142" y="130104"/>
                      </a:cubicBezTo>
                      <a:cubicBezTo>
                        <a:pt x="188142" y="130104"/>
                        <a:pt x="188142" y="130104"/>
                        <a:pt x="189457" y="126195"/>
                      </a:cubicBezTo>
                      <a:cubicBezTo>
                        <a:pt x="190773" y="123588"/>
                        <a:pt x="188142" y="120982"/>
                        <a:pt x="186827" y="120982"/>
                      </a:cubicBezTo>
                      <a:cubicBezTo>
                        <a:pt x="184196" y="119679"/>
                        <a:pt x="178934" y="118376"/>
                        <a:pt x="176304" y="118376"/>
                      </a:cubicBezTo>
                      <a:cubicBezTo>
                        <a:pt x="176304" y="118376"/>
                        <a:pt x="176304" y="118376"/>
                        <a:pt x="176304" y="113163"/>
                      </a:cubicBezTo>
                      <a:cubicBezTo>
                        <a:pt x="176304" y="110557"/>
                        <a:pt x="173673" y="107950"/>
                        <a:pt x="171042" y="107950"/>
                      </a:cubicBezTo>
                      <a:cubicBezTo>
                        <a:pt x="171042" y="107950"/>
                        <a:pt x="171042" y="107950"/>
                        <a:pt x="168411" y="107950"/>
                      </a:cubicBezTo>
                      <a:close/>
                      <a:moveTo>
                        <a:pt x="37772" y="42862"/>
                      </a:moveTo>
                      <a:cubicBezTo>
                        <a:pt x="32516" y="42862"/>
                        <a:pt x="28575" y="46817"/>
                        <a:pt x="28575" y="52090"/>
                      </a:cubicBezTo>
                      <a:cubicBezTo>
                        <a:pt x="28575" y="52090"/>
                        <a:pt x="28575" y="52090"/>
                        <a:pt x="28575" y="259059"/>
                      </a:cubicBezTo>
                      <a:cubicBezTo>
                        <a:pt x="28575" y="264332"/>
                        <a:pt x="32516" y="268287"/>
                        <a:pt x="37772" y="268287"/>
                      </a:cubicBezTo>
                      <a:cubicBezTo>
                        <a:pt x="37772" y="268287"/>
                        <a:pt x="37772" y="268287"/>
                        <a:pt x="171778" y="268287"/>
                      </a:cubicBezTo>
                      <a:cubicBezTo>
                        <a:pt x="177034" y="268287"/>
                        <a:pt x="180975" y="264332"/>
                        <a:pt x="180975" y="259059"/>
                      </a:cubicBezTo>
                      <a:lnTo>
                        <a:pt x="180975" y="216875"/>
                      </a:lnTo>
                      <a:cubicBezTo>
                        <a:pt x="180975" y="216875"/>
                        <a:pt x="180975" y="216875"/>
                        <a:pt x="156013" y="236649"/>
                      </a:cubicBezTo>
                      <a:cubicBezTo>
                        <a:pt x="153385" y="237967"/>
                        <a:pt x="150758" y="239285"/>
                        <a:pt x="149444" y="239285"/>
                      </a:cubicBezTo>
                      <a:cubicBezTo>
                        <a:pt x="145503" y="239285"/>
                        <a:pt x="140247" y="236649"/>
                        <a:pt x="140247" y="228739"/>
                      </a:cubicBezTo>
                      <a:cubicBezTo>
                        <a:pt x="140247" y="228739"/>
                        <a:pt x="140247" y="228739"/>
                        <a:pt x="140247" y="214238"/>
                      </a:cubicBezTo>
                      <a:cubicBezTo>
                        <a:pt x="140247" y="211601"/>
                        <a:pt x="138934" y="208965"/>
                        <a:pt x="136306" y="208965"/>
                      </a:cubicBezTo>
                      <a:cubicBezTo>
                        <a:pt x="136306" y="208965"/>
                        <a:pt x="136306" y="208965"/>
                        <a:pt x="106089" y="208965"/>
                      </a:cubicBezTo>
                      <a:cubicBezTo>
                        <a:pt x="98206" y="208965"/>
                        <a:pt x="91637" y="202373"/>
                        <a:pt x="91637" y="194464"/>
                      </a:cubicBezTo>
                      <a:cubicBezTo>
                        <a:pt x="91637" y="194464"/>
                        <a:pt x="91637" y="194464"/>
                        <a:pt x="91637" y="108776"/>
                      </a:cubicBezTo>
                      <a:cubicBezTo>
                        <a:pt x="91637" y="100866"/>
                        <a:pt x="98206" y="94274"/>
                        <a:pt x="106089" y="94274"/>
                      </a:cubicBezTo>
                      <a:cubicBezTo>
                        <a:pt x="106089" y="94274"/>
                        <a:pt x="106089" y="94274"/>
                        <a:pt x="180975" y="94274"/>
                      </a:cubicBezTo>
                      <a:cubicBezTo>
                        <a:pt x="180975" y="94274"/>
                        <a:pt x="180975" y="94274"/>
                        <a:pt x="180975" y="52090"/>
                      </a:cubicBezTo>
                      <a:cubicBezTo>
                        <a:pt x="180975" y="46817"/>
                        <a:pt x="177034" y="42862"/>
                        <a:pt x="171778" y="42862"/>
                      </a:cubicBezTo>
                      <a:cubicBezTo>
                        <a:pt x="171778" y="42862"/>
                        <a:pt x="171778" y="42862"/>
                        <a:pt x="37772" y="42862"/>
                      </a:cubicBezTo>
                      <a:close/>
                      <a:moveTo>
                        <a:pt x="18521" y="0"/>
                      </a:moveTo>
                      <a:cubicBezTo>
                        <a:pt x="18521" y="0"/>
                        <a:pt x="18521" y="0"/>
                        <a:pt x="189178" y="0"/>
                      </a:cubicBezTo>
                      <a:cubicBezTo>
                        <a:pt x="199761" y="0"/>
                        <a:pt x="209021" y="9202"/>
                        <a:pt x="209021" y="19719"/>
                      </a:cubicBezTo>
                      <a:cubicBezTo>
                        <a:pt x="209021" y="19719"/>
                        <a:pt x="209021" y="19719"/>
                        <a:pt x="209021" y="94654"/>
                      </a:cubicBezTo>
                      <a:cubicBezTo>
                        <a:pt x="209021" y="94654"/>
                        <a:pt x="209021" y="94654"/>
                        <a:pt x="232834" y="94654"/>
                      </a:cubicBezTo>
                      <a:cubicBezTo>
                        <a:pt x="240771" y="94654"/>
                        <a:pt x="246063" y="101228"/>
                        <a:pt x="246063" y="109116"/>
                      </a:cubicBezTo>
                      <a:cubicBezTo>
                        <a:pt x="246063" y="109116"/>
                        <a:pt x="246063" y="109116"/>
                        <a:pt x="246063" y="194568"/>
                      </a:cubicBezTo>
                      <a:cubicBezTo>
                        <a:pt x="246063" y="202456"/>
                        <a:pt x="240771" y="209029"/>
                        <a:pt x="232834" y="209029"/>
                      </a:cubicBezTo>
                      <a:cubicBezTo>
                        <a:pt x="232834" y="209029"/>
                        <a:pt x="232834" y="209029"/>
                        <a:pt x="209021" y="209029"/>
                      </a:cubicBezTo>
                      <a:cubicBezTo>
                        <a:pt x="209021" y="209029"/>
                        <a:pt x="209021" y="209029"/>
                        <a:pt x="209021" y="316831"/>
                      </a:cubicBezTo>
                      <a:cubicBezTo>
                        <a:pt x="209021" y="327348"/>
                        <a:pt x="199761" y="336550"/>
                        <a:pt x="189178" y="336550"/>
                      </a:cubicBezTo>
                      <a:cubicBezTo>
                        <a:pt x="189178" y="336550"/>
                        <a:pt x="189178" y="336550"/>
                        <a:pt x="18521" y="336550"/>
                      </a:cubicBezTo>
                      <a:cubicBezTo>
                        <a:pt x="7937" y="336550"/>
                        <a:pt x="0" y="327348"/>
                        <a:pt x="0" y="316831"/>
                      </a:cubicBezTo>
                      <a:cubicBezTo>
                        <a:pt x="0" y="316831"/>
                        <a:pt x="0" y="316831"/>
                        <a:pt x="0" y="19719"/>
                      </a:cubicBezTo>
                      <a:cubicBezTo>
                        <a:pt x="0" y="9202"/>
                        <a:pt x="7937" y="0"/>
                        <a:pt x="18521" y="0"/>
                      </a:cubicBezTo>
                      <a:close/>
                    </a:path>
                  </a:pathLst>
                </a:custGeom>
                <a:solidFill>
                  <a:schemeClr val="bg1"/>
                </a:solidFill>
                <a:ln>
                  <a:noFill/>
                </a:ln>
              </p:spPr>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grpSp>
      </p:grpSp>
    </p:spTree>
    <p:extLst>
      <p:ext uri="{BB962C8B-B14F-4D97-AF65-F5344CB8AC3E}">
        <p14:creationId xmlns:p14="http://schemas.microsoft.com/office/powerpoint/2010/main" val="1443375845"/>
      </p:ext>
    </p:extLst>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网络人际互动中介系统的载体</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9FB3152F-5B49-40B0-9EA4-12702B444269}"/>
              </a:ext>
            </a:extLst>
          </p:cNvPr>
          <p:cNvSpPr/>
          <p:nvPr/>
        </p:nvSpPr>
        <p:spPr>
          <a:xfrm>
            <a:off x="550592" y="998390"/>
            <a:ext cx="6865507" cy="986937"/>
          </a:xfrm>
          <a:prstGeom prst="rect">
            <a:avLst/>
          </a:prstGeom>
        </p:spPr>
        <p:txBody>
          <a:bodyPr wrap="square">
            <a:spAutoFit/>
          </a:bodyPr>
          <a:lstStyle/>
          <a:p>
            <a:pPr marL="685800" indent="-342900" algn="just">
              <a:lnSpc>
                <a:spcPct val="150000"/>
              </a:lnSpc>
              <a:buFont typeface="Wingdings" panose="05000000000000000000" pitchFamily="2" charset="2"/>
              <a:buChar char="Ø"/>
            </a:pPr>
            <a:r>
              <a:rPr lang="zh-CN" altLang="en-US" sz="2000" b="1" dirty="0">
                <a:solidFill>
                  <a:schemeClr val="tx2"/>
                </a:solidFill>
                <a:latin typeface="微软雅黑" panose="020B0503020204020204" pitchFamily="34" charset="-122"/>
                <a:ea typeface="微软雅黑" panose="020B0503020204020204" pitchFamily="34" charset="-122"/>
              </a:rPr>
              <a:t>案例</a:t>
            </a:r>
            <a:r>
              <a:rPr lang="en-US" altLang="zh-CN" sz="2000" b="1" dirty="0">
                <a:solidFill>
                  <a:schemeClr val="tx2"/>
                </a:solidFill>
                <a:latin typeface="微软雅黑" panose="020B0503020204020204" pitchFamily="34" charset="-122"/>
                <a:ea typeface="微软雅黑" panose="020B0503020204020204" pitchFamily="34" charset="-122"/>
              </a:rPr>
              <a:t>—《</a:t>
            </a:r>
            <a:r>
              <a:rPr lang="zh-CN" altLang="en-US" sz="2000" b="1" dirty="0">
                <a:solidFill>
                  <a:schemeClr val="tx2"/>
                </a:solidFill>
                <a:latin typeface="微软雅黑" panose="020B0503020204020204" pitchFamily="34" charset="-122"/>
                <a:ea typeface="微软雅黑" panose="020B0503020204020204" pitchFamily="34" charset="-122"/>
              </a:rPr>
              <a:t>伊利果果昔新品上市</a:t>
            </a:r>
            <a:r>
              <a:rPr lang="en-US" altLang="zh-CN" sz="2000" b="1" dirty="0">
                <a:solidFill>
                  <a:schemeClr val="tx2"/>
                </a:solidFill>
                <a:latin typeface="微软雅黑" panose="020B0503020204020204" pitchFamily="34" charset="-122"/>
                <a:ea typeface="微软雅黑" panose="020B0503020204020204" pitchFamily="34" charset="-122"/>
              </a:rPr>
              <a:t>》</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10" name="文本框 9">
            <a:extLst>
              <a:ext uri="{FF2B5EF4-FFF2-40B4-BE49-F238E27FC236}">
                <a16:creationId xmlns:a16="http://schemas.microsoft.com/office/drawing/2014/main" id="{3A8E919F-4426-43AB-9E1C-4DCC1F29A780}"/>
              </a:ext>
            </a:extLst>
          </p:cNvPr>
          <p:cNvSpPr txBox="1"/>
          <p:nvPr/>
        </p:nvSpPr>
        <p:spPr>
          <a:xfrm>
            <a:off x="689328" y="1491858"/>
            <a:ext cx="11027604" cy="2448876"/>
          </a:xfrm>
          <a:prstGeom prst="rect">
            <a:avLst/>
          </a:prstGeom>
          <a:noFill/>
        </p:spPr>
        <p:txBody>
          <a:bodyPr wrap="square">
            <a:spAutoFit/>
          </a:bodyPr>
          <a:lstStyle/>
          <a:p>
            <a:pPr indent="457200" algn="just">
              <a:lnSpc>
                <a:spcPct val="150000"/>
              </a:lnSpc>
              <a:spcBef>
                <a:spcPts val="240"/>
              </a:spcBef>
              <a:spcAft>
                <a:spcPts val="240"/>
              </a:spcAft>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第</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2</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阶段</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利用粉丝头条功能持续加大新品发布会的曝光程度，同时利用明星的高流量带动品牌高认知，</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如</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图所示为明星与粉丝的互动内容。除了明星以外，再次利用多位微博红人矩阵联动引爆话题，通过发布新品发布会的相关素材，强力助推新品上市，</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如</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图所示为微博红人发布的信息内容。</a:t>
            </a:r>
          </a:p>
          <a:p>
            <a:pPr indent="457200" algn="just">
              <a:lnSpc>
                <a:spcPct val="150000"/>
              </a:lnSpc>
              <a:spcBef>
                <a:spcPts val="240"/>
              </a:spcBef>
              <a:spcAft>
                <a:spcPts val="240"/>
              </a:spcAft>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3" name="组合 2">
            <a:extLst>
              <a:ext uri="{FF2B5EF4-FFF2-40B4-BE49-F238E27FC236}">
                <a16:creationId xmlns:a16="http://schemas.microsoft.com/office/drawing/2014/main" id="{797A8C0E-5D8F-436C-BB6E-4EE64796333A}"/>
              </a:ext>
            </a:extLst>
          </p:cNvPr>
          <p:cNvGrpSpPr/>
          <p:nvPr/>
        </p:nvGrpSpPr>
        <p:grpSpPr>
          <a:xfrm>
            <a:off x="1870915" y="3606921"/>
            <a:ext cx="8450170" cy="2894778"/>
            <a:chOff x="1570312" y="4061044"/>
            <a:chExt cx="5430731" cy="1860408"/>
          </a:xfrm>
        </p:grpSpPr>
        <p:pic>
          <p:nvPicPr>
            <p:cNvPr id="18434" name="Picture 2">
              <a:extLst>
                <a:ext uri="{FF2B5EF4-FFF2-40B4-BE49-F238E27FC236}">
                  <a16:creationId xmlns:a16="http://schemas.microsoft.com/office/drawing/2014/main" id="{589D2663-9995-465F-8019-C302F271D1A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70312" y="4061044"/>
              <a:ext cx="1469280" cy="1860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5" name="Picture 3">
              <a:extLst>
                <a:ext uri="{FF2B5EF4-FFF2-40B4-BE49-F238E27FC236}">
                  <a16:creationId xmlns:a16="http://schemas.microsoft.com/office/drawing/2014/main" id="{8990218B-82AA-4DEF-8289-2169F97BD74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20929" y="4122885"/>
              <a:ext cx="1704857" cy="1798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6" name="Picture 4">
              <a:extLst>
                <a:ext uri="{FF2B5EF4-FFF2-40B4-BE49-F238E27FC236}">
                  <a16:creationId xmlns:a16="http://schemas.microsoft.com/office/drawing/2014/main" id="{3F876698-6E44-4916-A751-BDD5225F779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07122" y="4122885"/>
              <a:ext cx="1893921" cy="1798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2446562965"/>
      </p:ext>
    </p:extLst>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网络人际互动中介系统的载体</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9FB3152F-5B49-40B0-9EA4-12702B444269}"/>
              </a:ext>
            </a:extLst>
          </p:cNvPr>
          <p:cNvSpPr/>
          <p:nvPr/>
        </p:nvSpPr>
        <p:spPr>
          <a:xfrm>
            <a:off x="550592" y="998390"/>
            <a:ext cx="6865507" cy="986937"/>
          </a:xfrm>
          <a:prstGeom prst="rect">
            <a:avLst/>
          </a:prstGeom>
        </p:spPr>
        <p:txBody>
          <a:bodyPr wrap="square">
            <a:spAutoFit/>
          </a:bodyPr>
          <a:lstStyle/>
          <a:p>
            <a:pPr marL="685800" indent="-342900" algn="just">
              <a:lnSpc>
                <a:spcPct val="150000"/>
              </a:lnSpc>
              <a:buFont typeface="Wingdings" panose="05000000000000000000" pitchFamily="2" charset="2"/>
              <a:buChar char="Ø"/>
            </a:pPr>
            <a:r>
              <a:rPr lang="zh-CN" altLang="en-US" sz="2000" b="1" dirty="0">
                <a:solidFill>
                  <a:schemeClr val="tx2"/>
                </a:solidFill>
                <a:latin typeface="微软雅黑" panose="020B0503020204020204" pitchFamily="34" charset="-122"/>
                <a:ea typeface="微软雅黑" panose="020B0503020204020204" pitchFamily="34" charset="-122"/>
              </a:rPr>
              <a:t>案例</a:t>
            </a:r>
            <a:r>
              <a:rPr lang="en-US" altLang="zh-CN" sz="2000" b="1" dirty="0">
                <a:solidFill>
                  <a:schemeClr val="tx2"/>
                </a:solidFill>
                <a:latin typeface="微软雅黑" panose="020B0503020204020204" pitchFamily="34" charset="-122"/>
                <a:ea typeface="微软雅黑" panose="020B0503020204020204" pitchFamily="34" charset="-122"/>
              </a:rPr>
              <a:t>—《</a:t>
            </a:r>
            <a:r>
              <a:rPr lang="zh-CN" altLang="en-US" sz="2000" b="1" dirty="0">
                <a:solidFill>
                  <a:schemeClr val="tx2"/>
                </a:solidFill>
                <a:latin typeface="微软雅黑" panose="020B0503020204020204" pitchFamily="34" charset="-122"/>
                <a:ea typeface="微软雅黑" panose="020B0503020204020204" pitchFamily="34" charset="-122"/>
              </a:rPr>
              <a:t>伊利果果昔新品上市</a:t>
            </a:r>
            <a:r>
              <a:rPr lang="en-US" altLang="zh-CN" sz="2000" b="1" dirty="0">
                <a:solidFill>
                  <a:schemeClr val="tx2"/>
                </a:solidFill>
                <a:latin typeface="微软雅黑" panose="020B0503020204020204" pitchFamily="34" charset="-122"/>
                <a:ea typeface="微软雅黑" panose="020B0503020204020204" pitchFamily="34" charset="-122"/>
              </a:rPr>
              <a:t>》</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10" name="文本框 9">
            <a:extLst>
              <a:ext uri="{FF2B5EF4-FFF2-40B4-BE49-F238E27FC236}">
                <a16:creationId xmlns:a16="http://schemas.microsoft.com/office/drawing/2014/main" id="{3A8E919F-4426-43AB-9E1C-4DCC1F29A780}"/>
              </a:ext>
            </a:extLst>
          </p:cNvPr>
          <p:cNvSpPr txBox="1"/>
          <p:nvPr/>
        </p:nvSpPr>
        <p:spPr>
          <a:xfrm>
            <a:off x="689328" y="1491858"/>
            <a:ext cx="5181751" cy="2910540"/>
          </a:xfrm>
          <a:prstGeom prst="rect">
            <a:avLst/>
          </a:prstGeom>
          <a:noFill/>
        </p:spPr>
        <p:txBody>
          <a:bodyPr wrap="square">
            <a:spAutoFit/>
          </a:bodyPr>
          <a:lstStyle/>
          <a:p>
            <a:pPr indent="457200" algn="just">
              <a:lnSpc>
                <a:spcPct val="150000"/>
              </a:lnSpc>
              <a:spcBef>
                <a:spcPts val="240"/>
              </a:spcBef>
              <a:spcAft>
                <a:spcPts val="240"/>
              </a:spcAft>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第</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2</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阶段</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最后让时尚类、娱乐类的微信公众号为果果昔进行多维度的发声报道，对新品上市进行充分曝光以及宣传，</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如</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图所示为微信公众号发布的信息内容。</a:t>
            </a:r>
          </a:p>
          <a:p>
            <a:pPr indent="457200" algn="just">
              <a:lnSpc>
                <a:spcPct val="150000"/>
              </a:lnSpc>
              <a:spcBef>
                <a:spcPts val="240"/>
              </a:spcBef>
              <a:spcAft>
                <a:spcPts val="240"/>
              </a:spcAft>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19458" name="Picture 2">
            <a:extLst>
              <a:ext uri="{FF2B5EF4-FFF2-40B4-BE49-F238E27FC236}">
                <a16:creationId xmlns:a16="http://schemas.microsoft.com/office/drawing/2014/main" id="{E366C7C4-7595-4718-99D2-853C8193896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37866" y="2079078"/>
            <a:ext cx="4291852" cy="3905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55105734"/>
      </p:ext>
    </p:extLst>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网络人际互动中介系统的载体</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9FB3152F-5B49-40B0-9EA4-12702B444269}"/>
              </a:ext>
            </a:extLst>
          </p:cNvPr>
          <p:cNvSpPr/>
          <p:nvPr/>
        </p:nvSpPr>
        <p:spPr>
          <a:xfrm>
            <a:off x="550592" y="998390"/>
            <a:ext cx="6865507" cy="986937"/>
          </a:xfrm>
          <a:prstGeom prst="rect">
            <a:avLst/>
          </a:prstGeom>
        </p:spPr>
        <p:txBody>
          <a:bodyPr wrap="square">
            <a:spAutoFit/>
          </a:bodyPr>
          <a:lstStyle/>
          <a:p>
            <a:pPr marL="685800" indent="-342900" algn="just">
              <a:lnSpc>
                <a:spcPct val="150000"/>
              </a:lnSpc>
              <a:buFont typeface="Wingdings" panose="05000000000000000000" pitchFamily="2" charset="2"/>
              <a:buChar char="Ø"/>
            </a:pPr>
            <a:r>
              <a:rPr lang="zh-CN" altLang="en-US" sz="2000" b="1" dirty="0">
                <a:solidFill>
                  <a:schemeClr val="tx2"/>
                </a:solidFill>
                <a:latin typeface="微软雅黑" panose="020B0503020204020204" pitchFamily="34" charset="-122"/>
                <a:ea typeface="微软雅黑" panose="020B0503020204020204" pitchFamily="34" charset="-122"/>
              </a:rPr>
              <a:t>案例</a:t>
            </a:r>
            <a:r>
              <a:rPr lang="en-US" altLang="zh-CN" sz="2000" b="1" dirty="0">
                <a:solidFill>
                  <a:schemeClr val="tx2"/>
                </a:solidFill>
                <a:latin typeface="微软雅黑" panose="020B0503020204020204" pitchFamily="34" charset="-122"/>
                <a:ea typeface="微软雅黑" panose="020B0503020204020204" pitchFamily="34" charset="-122"/>
              </a:rPr>
              <a:t>—《</a:t>
            </a:r>
            <a:r>
              <a:rPr lang="zh-CN" altLang="en-US" sz="2000" b="1" dirty="0">
                <a:solidFill>
                  <a:schemeClr val="tx2"/>
                </a:solidFill>
                <a:latin typeface="微软雅黑" panose="020B0503020204020204" pitchFamily="34" charset="-122"/>
                <a:ea typeface="微软雅黑" panose="020B0503020204020204" pitchFamily="34" charset="-122"/>
              </a:rPr>
              <a:t>伊利果果昔新品上市</a:t>
            </a:r>
            <a:r>
              <a:rPr lang="en-US" altLang="zh-CN" sz="2000" b="1" dirty="0">
                <a:solidFill>
                  <a:schemeClr val="tx2"/>
                </a:solidFill>
                <a:latin typeface="微软雅黑" panose="020B0503020204020204" pitchFamily="34" charset="-122"/>
                <a:ea typeface="微软雅黑" panose="020B0503020204020204" pitchFamily="34" charset="-122"/>
              </a:rPr>
              <a:t>》</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10" name="文本框 9">
            <a:extLst>
              <a:ext uri="{FF2B5EF4-FFF2-40B4-BE49-F238E27FC236}">
                <a16:creationId xmlns:a16="http://schemas.microsoft.com/office/drawing/2014/main" id="{3A8E919F-4426-43AB-9E1C-4DCC1F29A780}"/>
              </a:ext>
            </a:extLst>
          </p:cNvPr>
          <p:cNvSpPr txBox="1"/>
          <p:nvPr/>
        </p:nvSpPr>
        <p:spPr>
          <a:xfrm>
            <a:off x="689328" y="1491858"/>
            <a:ext cx="5307875" cy="3372205"/>
          </a:xfrm>
          <a:prstGeom prst="rect">
            <a:avLst/>
          </a:prstGeom>
          <a:noFill/>
        </p:spPr>
        <p:txBody>
          <a:bodyPr wrap="square">
            <a:spAutoFit/>
          </a:bodyPr>
          <a:lstStyle/>
          <a:p>
            <a:pPr indent="457200" algn="just">
              <a:lnSpc>
                <a:spcPct val="150000"/>
              </a:lnSpc>
              <a:spcBef>
                <a:spcPts val="240"/>
              </a:spcBef>
              <a:spcAft>
                <a:spcPts val="240"/>
              </a:spcAft>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第</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阶段</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完整回顾新品发布的整场网络互动实践活动，深度盘点果果昔上市带来的影响力，从行业和营销角度阐述产品力，增强行业深度影响力，引发业内高度关注。</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如</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图所示为微信公众号诠释行业影响力的文本内容。</a:t>
            </a:r>
          </a:p>
          <a:p>
            <a:pPr indent="457200" algn="just">
              <a:lnSpc>
                <a:spcPct val="150000"/>
              </a:lnSpc>
              <a:spcBef>
                <a:spcPts val="240"/>
              </a:spcBef>
              <a:spcAft>
                <a:spcPts val="240"/>
              </a:spcAft>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20482" name="Picture 2">
            <a:extLst>
              <a:ext uri="{FF2B5EF4-FFF2-40B4-BE49-F238E27FC236}">
                <a16:creationId xmlns:a16="http://schemas.microsoft.com/office/drawing/2014/main" id="{054CD5AC-31BE-4EB2-9983-1DFFB7F364D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05149" y="1957075"/>
            <a:ext cx="4361344" cy="3920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86713661"/>
      </p:ext>
    </p:extLst>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网络人际互动中介系统的载体</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EC248308-D70E-46AE-BB83-F8EA5B5214DE}"/>
              </a:ext>
            </a:extLst>
          </p:cNvPr>
          <p:cNvSpPr/>
          <p:nvPr/>
        </p:nvSpPr>
        <p:spPr>
          <a:xfrm>
            <a:off x="550592" y="998390"/>
            <a:ext cx="11021298" cy="246939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网络文本的特征</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络人际互动是一个互动双方共享信息的过程，也是一种主体之间的多元对话模式，还是一种互动双方理解和接受传播内容的活动，而这种过程、模式和活动都是通过网络文本完成的。因此，分析和把握网络文本的基本特征，可以帮助互动双方提高网络互动的实践价值。</a:t>
            </a:r>
          </a:p>
          <a:p>
            <a:pPr indent="457200" algn="just">
              <a:lnSpc>
                <a:spcPct val="150000"/>
              </a:lnSpc>
              <a:spcBef>
                <a:spcPts val="240"/>
              </a:spcBef>
              <a:spcAft>
                <a:spcPts val="240"/>
              </a:spcAft>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10" name="组合 9">
            <a:extLst>
              <a:ext uri="{FF2B5EF4-FFF2-40B4-BE49-F238E27FC236}">
                <a16:creationId xmlns:a16="http://schemas.microsoft.com/office/drawing/2014/main" id="{0973CF45-A9BA-419E-8A5F-98C35903FF75}"/>
              </a:ext>
            </a:extLst>
          </p:cNvPr>
          <p:cNvGrpSpPr/>
          <p:nvPr/>
        </p:nvGrpSpPr>
        <p:grpSpPr>
          <a:xfrm>
            <a:off x="1370213" y="3350159"/>
            <a:ext cx="9645682" cy="2722720"/>
            <a:chOff x="1754449" y="2432279"/>
            <a:chExt cx="6569140" cy="1854293"/>
          </a:xfrm>
        </p:grpSpPr>
        <p:sp>
          <p:nvSpPr>
            <p:cNvPr id="11" name="MH_Other_1">
              <a:extLst>
                <a:ext uri="{FF2B5EF4-FFF2-40B4-BE49-F238E27FC236}">
                  <a16:creationId xmlns:a16="http://schemas.microsoft.com/office/drawing/2014/main" id="{BBF6DCEA-4CBF-4EDC-9840-66F37B1BCA7F}"/>
                </a:ext>
              </a:extLst>
            </p:cNvPr>
            <p:cNvSpPr/>
            <p:nvPr/>
          </p:nvSpPr>
          <p:spPr bwMode="auto">
            <a:xfrm>
              <a:off x="1754449" y="2432279"/>
              <a:ext cx="2189035" cy="243452"/>
            </a:xfrm>
            <a:custGeom>
              <a:avLst/>
              <a:gdLst>
                <a:gd name="T0" fmla="*/ 0 w 1524075"/>
                <a:gd name="T1" fmla="*/ 0 h 169416"/>
                <a:gd name="T2" fmla="*/ 1427460 w 1524075"/>
                <a:gd name="T3" fmla="*/ 0 h 169416"/>
                <a:gd name="T4" fmla="*/ 1524075 w 1524075"/>
                <a:gd name="T5" fmla="*/ 84708 h 169416"/>
                <a:gd name="T6" fmla="*/ 1427460 w 1524075"/>
                <a:gd name="T7" fmla="*/ 169416 h 169416"/>
                <a:gd name="T8" fmla="*/ 0 w 1524075"/>
                <a:gd name="T9" fmla="*/ 169416 h 169416"/>
                <a:gd name="T10" fmla="*/ 96615 w 1524075"/>
                <a:gd name="T11" fmla="*/ 84708 h 169416"/>
                <a:gd name="T12" fmla="*/ 0 w 1524075"/>
                <a:gd name="T13" fmla="*/ 0 h 169416"/>
              </a:gdLst>
              <a:ahLst/>
              <a:cxnLst>
                <a:cxn ang="0">
                  <a:pos x="T0" y="T1"/>
                </a:cxn>
                <a:cxn ang="0">
                  <a:pos x="T2" y="T3"/>
                </a:cxn>
                <a:cxn ang="0">
                  <a:pos x="T4" y="T5"/>
                </a:cxn>
                <a:cxn ang="0">
                  <a:pos x="T6" y="T7"/>
                </a:cxn>
                <a:cxn ang="0">
                  <a:pos x="T8" y="T9"/>
                </a:cxn>
                <a:cxn ang="0">
                  <a:pos x="T10" y="T11"/>
                </a:cxn>
                <a:cxn ang="0">
                  <a:pos x="T12" y="T13"/>
                </a:cxn>
              </a:cxnLst>
              <a:rect l="0" t="0" r="r" b="b"/>
              <a:pathLst>
                <a:path w="1524075" h="169416">
                  <a:moveTo>
                    <a:pt x="0" y="0"/>
                  </a:moveTo>
                  <a:lnTo>
                    <a:pt x="1427460" y="0"/>
                  </a:lnTo>
                  <a:lnTo>
                    <a:pt x="1524075" y="84708"/>
                  </a:lnTo>
                  <a:lnTo>
                    <a:pt x="1427460" y="169416"/>
                  </a:lnTo>
                  <a:lnTo>
                    <a:pt x="0" y="169416"/>
                  </a:lnTo>
                  <a:lnTo>
                    <a:pt x="96615" y="84708"/>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2" name="MH_SubTitle_1">
              <a:extLst>
                <a:ext uri="{FF2B5EF4-FFF2-40B4-BE49-F238E27FC236}">
                  <a16:creationId xmlns:a16="http://schemas.microsoft.com/office/drawing/2014/main" id="{5F5128E9-7088-4160-8F73-064BBBCFBA2E}"/>
                </a:ext>
              </a:extLst>
            </p:cNvPr>
            <p:cNvSpPr>
              <a:spLocks noChangeArrowheads="1"/>
            </p:cNvSpPr>
            <p:nvPr/>
          </p:nvSpPr>
          <p:spPr bwMode="auto">
            <a:xfrm>
              <a:off x="2294102" y="3298565"/>
              <a:ext cx="988007" cy="988007"/>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wrap="square" lIns="0" tIns="0" rIns="0" bIns="0" anchor="ct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r>
                <a:rPr lang="zh-CN" altLang="en-US" sz="1600" b="1" dirty="0">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rPr>
                <a:t>简洁性</a:t>
              </a:r>
              <a:endParaRPr lang="en-US" altLang="zh-CN" sz="1600" b="1" dirty="0">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14" name="组合 13">
              <a:extLst>
                <a:ext uri="{FF2B5EF4-FFF2-40B4-BE49-F238E27FC236}">
                  <a16:creationId xmlns:a16="http://schemas.microsoft.com/office/drawing/2014/main" id="{027FDCDC-B0A9-45A5-9864-5B20BCDFBE12}"/>
                </a:ext>
              </a:extLst>
            </p:cNvPr>
            <p:cNvGrpSpPr/>
            <p:nvPr/>
          </p:nvGrpSpPr>
          <p:grpSpPr>
            <a:xfrm>
              <a:off x="2738398" y="2507345"/>
              <a:ext cx="93325" cy="783105"/>
              <a:chOff x="2052243" y="1880080"/>
              <a:chExt cx="70036" cy="587691"/>
            </a:xfrm>
          </p:grpSpPr>
          <p:cxnSp>
            <p:nvCxnSpPr>
              <p:cNvPr id="35" name="MH_Other_2">
                <a:extLst>
                  <a:ext uri="{FF2B5EF4-FFF2-40B4-BE49-F238E27FC236}">
                    <a16:creationId xmlns:a16="http://schemas.microsoft.com/office/drawing/2014/main" id="{DDFAF364-16FE-436C-B469-EA90AF759FD1}"/>
                  </a:ext>
                </a:extLst>
              </p:cNvPr>
              <p:cNvCxnSpPr>
                <a:cxnSpLocks noChangeShapeType="1"/>
              </p:cNvCxnSpPr>
              <p:nvPr/>
            </p:nvCxnSpPr>
            <p:spPr bwMode="auto">
              <a:xfrm flipH="1" flipV="1">
                <a:off x="2087262" y="2006449"/>
                <a:ext cx="1522" cy="461322"/>
              </a:xfrm>
              <a:prstGeom prst="line">
                <a:avLst/>
              </a:prstGeom>
              <a:noFill/>
              <a:ln w="19050" cmpd="sng">
                <a:solidFill>
                  <a:schemeClr val="accent1"/>
                </a:solidFill>
                <a:round/>
              </a:ln>
              <a:extLst>
                <a:ext uri="{909E8E84-426E-40DD-AFC4-6F175D3DCCD1}">
                  <a14:hiddenFill xmlns:a14="http://schemas.microsoft.com/office/drawing/2010/main">
                    <a:noFill/>
                  </a14:hiddenFill>
                </a:ext>
              </a:extLst>
            </p:spPr>
          </p:cxnSp>
          <p:sp>
            <p:nvSpPr>
              <p:cNvPr id="36" name="MH_Other_3">
                <a:extLst>
                  <a:ext uri="{FF2B5EF4-FFF2-40B4-BE49-F238E27FC236}">
                    <a16:creationId xmlns:a16="http://schemas.microsoft.com/office/drawing/2014/main" id="{BE330367-4F1D-461B-979B-4A5BB520D225}"/>
                  </a:ext>
                </a:extLst>
              </p:cNvPr>
              <p:cNvSpPr>
                <a:spLocks noChangeArrowheads="1"/>
              </p:cNvSpPr>
              <p:nvPr/>
            </p:nvSpPr>
            <p:spPr bwMode="auto">
              <a:xfrm flipV="1">
                <a:off x="2052243" y="1880080"/>
                <a:ext cx="70036" cy="7003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endParaRPr lang="zh-CN" altLang="en-US">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sp>
          <p:nvSpPr>
            <p:cNvPr id="15" name="MH_Other_4">
              <a:extLst>
                <a:ext uri="{FF2B5EF4-FFF2-40B4-BE49-F238E27FC236}">
                  <a16:creationId xmlns:a16="http://schemas.microsoft.com/office/drawing/2014/main" id="{5D9E1D2C-CCE5-4D40-A708-59D8F90CEF8F}"/>
                </a:ext>
              </a:extLst>
            </p:cNvPr>
            <p:cNvSpPr/>
            <p:nvPr/>
          </p:nvSpPr>
          <p:spPr bwMode="auto">
            <a:xfrm>
              <a:off x="3943486" y="2432279"/>
              <a:ext cx="2189036" cy="243452"/>
            </a:xfrm>
            <a:custGeom>
              <a:avLst/>
              <a:gdLst>
                <a:gd name="T0" fmla="*/ 0 w 1524075"/>
                <a:gd name="T1" fmla="*/ 0 h 169416"/>
                <a:gd name="T2" fmla="*/ 1427460 w 1524075"/>
                <a:gd name="T3" fmla="*/ 0 h 169416"/>
                <a:gd name="T4" fmla="*/ 1524075 w 1524075"/>
                <a:gd name="T5" fmla="*/ 84708 h 169416"/>
                <a:gd name="T6" fmla="*/ 1427460 w 1524075"/>
                <a:gd name="T7" fmla="*/ 169416 h 169416"/>
                <a:gd name="T8" fmla="*/ 0 w 1524075"/>
                <a:gd name="T9" fmla="*/ 169416 h 169416"/>
                <a:gd name="T10" fmla="*/ 96615 w 1524075"/>
                <a:gd name="T11" fmla="*/ 84708 h 169416"/>
                <a:gd name="T12" fmla="*/ 0 w 1524075"/>
                <a:gd name="T13" fmla="*/ 0 h 169416"/>
              </a:gdLst>
              <a:ahLst/>
              <a:cxnLst>
                <a:cxn ang="0">
                  <a:pos x="T0" y="T1"/>
                </a:cxn>
                <a:cxn ang="0">
                  <a:pos x="T2" y="T3"/>
                </a:cxn>
                <a:cxn ang="0">
                  <a:pos x="T4" y="T5"/>
                </a:cxn>
                <a:cxn ang="0">
                  <a:pos x="T6" y="T7"/>
                </a:cxn>
                <a:cxn ang="0">
                  <a:pos x="T8" y="T9"/>
                </a:cxn>
                <a:cxn ang="0">
                  <a:pos x="T10" y="T11"/>
                </a:cxn>
                <a:cxn ang="0">
                  <a:pos x="T12" y="T13"/>
                </a:cxn>
              </a:cxnLst>
              <a:rect l="0" t="0" r="r" b="b"/>
              <a:pathLst>
                <a:path w="1524075" h="169416">
                  <a:moveTo>
                    <a:pt x="0" y="0"/>
                  </a:moveTo>
                  <a:lnTo>
                    <a:pt x="1427460" y="0"/>
                  </a:lnTo>
                  <a:lnTo>
                    <a:pt x="1524075" y="84708"/>
                  </a:lnTo>
                  <a:lnTo>
                    <a:pt x="1427460" y="169416"/>
                  </a:lnTo>
                  <a:lnTo>
                    <a:pt x="0" y="169416"/>
                  </a:lnTo>
                  <a:lnTo>
                    <a:pt x="96615" y="84708"/>
                  </a:lnTo>
                  <a:lnTo>
                    <a:pt x="0" y="0"/>
                  </a:lnTo>
                  <a:close/>
                </a:path>
              </a:pathLst>
            </a:custGeom>
            <a:solidFill>
              <a:schemeClr val="accent2"/>
            </a:solidFill>
            <a:ln>
              <a:noFill/>
            </a:ln>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6" name="MH_SubTitle_2">
              <a:extLst>
                <a:ext uri="{FF2B5EF4-FFF2-40B4-BE49-F238E27FC236}">
                  <a16:creationId xmlns:a16="http://schemas.microsoft.com/office/drawing/2014/main" id="{439A63A1-946F-4B3C-AC2C-1DF8378C4EFA}"/>
                </a:ext>
              </a:extLst>
            </p:cNvPr>
            <p:cNvSpPr>
              <a:spLocks noChangeArrowheads="1"/>
            </p:cNvSpPr>
            <p:nvPr/>
          </p:nvSpPr>
          <p:spPr bwMode="auto">
            <a:xfrm>
              <a:off x="4485166" y="3298565"/>
              <a:ext cx="988007" cy="988007"/>
            </a:xfrm>
            <a:prstGeom prst="ellipse">
              <a:avLst/>
            </a:prstGeom>
            <a:solidFill>
              <a:schemeClr val="accent2"/>
            </a:solidFill>
            <a:ln>
              <a:noFill/>
            </a:ln>
          </p:spPr>
          <p:txBody>
            <a:bodyPr wrap="square" lIns="0" tIns="0" rIns="0" bIns="0" anchor="ct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ctr"/>
              <a:r>
                <a:rPr lang="zh-CN" altLang="en-US" sz="1600" b="1" dirty="0">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rPr>
                <a:t>混乱型</a:t>
              </a:r>
              <a:endParaRPr lang="en-US" altLang="zh-CN" sz="1600" b="1" dirty="0">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18" name="组合 17">
              <a:extLst>
                <a:ext uri="{FF2B5EF4-FFF2-40B4-BE49-F238E27FC236}">
                  <a16:creationId xmlns:a16="http://schemas.microsoft.com/office/drawing/2014/main" id="{3EAC633B-9730-40CF-AAB6-C228237456FB}"/>
                </a:ext>
              </a:extLst>
            </p:cNvPr>
            <p:cNvGrpSpPr/>
            <p:nvPr/>
          </p:nvGrpSpPr>
          <p:grpSpPr>
            <a:xfrm>
              <a:off x="4929463" y="2507345"/>
              <a:ext cx="93325" cy="783105"/>
              <a:chOff x="3696556" y="1880080"/>
              <a:chExt cx="70036" cy="587691"/>
            </a:xfrm>
          </p:grpSpPr>
          <p:cxnSp>
            <p:nvCxnSpPr>
              <p:cNvPr id="33" name="MH_Other_5">
                <a:extLst>
                  <a:ext uri="{FF2B5EF4-FFF2-40B4-BE49-F238E27FC236}">
                    <a16:creationId xmlns:a16="http://schemas.microsoft.com/office/drawing/2014/main" id="{8F600710-5906-4F37-9138-A4D3FBFD942E}"/>
                  </a:ext>
                </a:extLst>
              </p:cNvPr>
              <p:cNvCxnSpPr>
                <a:cxnSpLocks noChangeShapeType="1"/>
              </p:cNvCxnSpPr>
              <p:nvPr/>
            </p:nvCxnSpPr>
            <p:spPr bwMode="auto">
              <a:xfrm flipH="1" flipV="1">
                <a:off x="3730051" y="2006449"/>
                <a:ext cx="1523" cy="461322"/>
              </a:xfrm>
              <a:prstGeom prst="line">
                <a:avLst/>
              </a:prstGeom>
              <a:noFill/>
              <a:ln w="19050" cmpd="sng">
                <a:solidFill>
                  <a:schemeClr val="accent2"/>
                </a:solidFill>
                <a:round/>
              </a:ln>
              <a:extLst>
                <a:ext uri="{909E8E84-426E-40DD-AFC4-6F175D3DCCD1}">
                  <a14:hiddenFill xmlns:a14="http://schemas.microsoft.com/office/drawing/2010/main">
                    <a:noFill/>
                  </a14:hiddenFill>
                </a:ext>
              </a:extLst>
            </p:spPr>
          </p:cxnSp>
          <p:sp>
            <p:nvSpPr>
              <p:cNvPr id="34" name="MH_Other_6">
                <a:extLst>
                  <a:ext uri="{FF2B5EF4-FFF2-40B4-BE49-F238E27FC236}">
                    <a16:creationId xmlns:a16="http://schemas.microsoft.com/office/drawing/2014/main" id="{C818004A-4C43-46BA-B621-B14770D8A0D2}"/>
                  </a:ext>
                </a:extLst>
              </p:cNvPr>
              <p:cNvSpPr>
                <a:spLocks noChangeArrowheads="1"/>
              </p:cNvSpPr>
              <p:nvPr/>
            </p:nvSpPr>
            <p:spPr bwMode="auto">
              <a:xfrm flipV="1">
                <a:off x="3696556" y="1880080"/>
                <a:ext cx="70036" cy="7003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endParaRPr lang="zh-CN" altLang="en-US">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sp>
          <p:nvSpPr>
            <p:cNvPr id="19" name="MH_Other_7">
              <a:extLst>
                <a:ext uri="{FF2B5EF4-FFF2-40B4-BE49-F238E27FC236}">
                  <a16:creationId xmlns:a16="http://schemas.microsoft.com/office/drawing/2014/main" id="{8F2AA8A8-14A6-44E8-BF59-F80C0F9BABC3}"/>
                </a:ext>
              </a:extLst>
            </p:cNvPr>
            <p:cNvSpPr/>
            <p:nvPr/>
          </p:nvSpPr>
          <p:spPr bwMode="auto">
            <a:xfrm>
              <a:off x="6132524" y="2432279"/>
              <a:ext cx="2191065" cy="243452"/>
            </a:xfrm>
            <a:custGeom>
              <a:avLst/>
              <a:gdLst>
                <a:gd name="T0" fmla="*/ 0 w 1524075"/>
                <a:gd name="T1" fmla="*/ 0 h 169416"/>
                <a:gd name="T2" fmla="*/ 1427460 w 1524075"/>
                <a:gd name="T3" fmla="*/ 0 h 169416"/>
                <a:gd name="T4" fmla="*/ 1524075 w 1524075"/>
                <a:gd name="T5" fmla="*/ 84708 h 169416"/>
                <a:gd name="T6" fmla="*/ 1427460 w 1524075"/>
                <a:gd name="T7" fmla="*/ 169416 h 169416"/>
                <a:gd name="T8" fmla="*/ 0 w 1524075"/>
                <a:gd name="T9" fmla="*/ 169416 h 169416"/>
                <a:gd name="T10" fmla="*/ 96615 w 1524075"/>
                <a:gd name="T11" fmla="*/ 84708 h 169416"/>
                <a:gd name="T12" fmla="*/ 0 w 1524075"/>
                <a:gd name="T13" fmla="*/ 0 h 169416"/>
              </a:gdLst>
              <a:ahLst/>
              <a:cxnLst>
                <a:cxn ang="0">
                  <a:pos x="T0" y="T1"/>
                </a:cxn>
                <a:cxn ang="0">
                  <a:pos x="T2" y="T3"/>
                </a:cxn>
                <a:cxn ang="0">
                  <a:pos x="T4" y="T5"/>
                </a:cxn>
                <a:cxn ang="0">
                  <a:pos x="T6" y="T7"/>
                </a:cxn>
                <a:cxn ang="0">
                  <a:pos x="T8" y="T9"/>
                </a:cxn>
                <a:cxn ang="0">
                  <a:pos x="T10" y="T11"/>
                </a:cxn>
                <a:cxn ang="0">
                  <a:pos x="T12" y="T13"/>
                </a:cxn>
              </a:cxnLst>
              <a:rect l="0" t="0" r="r" b="b"/>
              <a:pathLst>
                <a:path w="1524075" h="169416">
                  <a:moveTo>
                    <a:pt x="0" y="0"/>
                  </a:moveTo>
                  <a:lnTo>
                    <a:pt x="1427460" y="0"/>
                  </a:lnTo>
                  <a:lnTo>
                    <a:pt x="1524075" y="84708"/>
                  </a:lnTo>
                  <a:lnTo>
                    <a:pt x="1427460" y="169416"/>
                  </a:lnTo>
                  <a:lnTo>
                    <a:pt x="0" y="169416"/>
                  </a:lnTo>
                  <a:lnTo>
                    <a:pt x="96615" y="84708"/>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0" name="MH_SubTitle_3">
              <a:extLst>
                <a:ext uri="{FF2B5EF4-FFF2-40B4-BE49-F238E27FC236}">
                  <a16:creationId xmlns:a16="http://schemas.microsoft.com/office/drawing/2014/main" id="{6D886051-4EED-4D3E-AFD7-4C2BB3E49C81}"/>
                </a:ext>
              </a:extLst>
            </p:cNvPr>
            <p:cNvSpPr>
              <a:spLocks noChangeArrowheads="1"/>
            </p:cNvSpPr>
            <p:nvPr/>
          </p:nvSpPr>
          <p:spPr bwMode="auto">
            <a:xfrm>
              <a:off x="6674197" y="3298565"/>
              <a:ext cx="988011" cy="988007"/>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wrap="square" lIns="0" tIns="0" rIns="0" bIns="0" anchor="ct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ctr"/>
              <a:r>
                <a:rPr lang="zh-CN" altLang="en-US" sz="1600" b="1" dirty="0">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rPr>
                <a:t>开放性</a:t>
              </a:r>
              <a:endParaRPr lang="en-US" altLang="zh-CN" sz="1600" b="1" dirty="0">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21" name="组合 20">
              <a:extLst>
                <a:ext uri="{FF2B5EF4-FFF2-40B4-BE49-F238E27FC236}">
                  <a16:creationId xmlns:a16="http://schemas.microsoft.com/office/drawing/2014/main" id="{87CFD249-E8F0-4719-9215-0D86920C5FB7}"/>
                </a:ext>
              </a:extLst>
            </p:cNvPr>
            <p:cNvGrpSpPr/>
            <p:nvPr/>
          </p:nvGrpSpPr>
          <p:grpSpPr>
            <a:xfrm>
              <a:off x="7118502" y="2507345"/>
              <a:ext cx="93325" cy="783105"/>
              <a:chOff x="5339348" y="1880080"/>
              <a:chExt cx="70036" cy="587691"/>
            </a:xfrm>
          </p:grpSpPr>
          <p:cxnSp>
            <p:nvCxnSpPr>
              <p:cNvPr id="31" name="MH_Other_8">
                <a:extLst>
                  <a:ext uri="{FF2B5EF4-FFF2-40B4-BE49-F238E27FC236}">
                    <a16:creationId xmlns:a16="http://schemas.microsoft.com/office/drawing/2014/main" id="{6FE91FAE-A1A9-4A4F-9F7D-CA7F8B9B6339}"/>
                  </a:ext>
                </a:extLst>
              </p:cNvPr>
              <p:cNvCxnSpPr>
                <a:cxnSpLocks noChangeShapeType="1"/>
              </p:cNvCxnSpPr>
              <p:nvPr/>
            </p:nvCxnSpPr>
            <p:spPr bwMode="auto">
              <a:xfrm flipH="1" flipV="1">
                <a:off x="5374364" y="2006449"/>
                <a:ext cx="0" cy="461322"/>
              </a:xfrm>
              <a:prstGeom prst="line">
                <a:avLst/>
              </a:prstGeom>
              <a:noFill/>
              <a:ln w="19050" cmpd="sng">
                <a:solidFill>
                  <a:schemeClr val="accent1"/>
                </a:solidFill>
                <a:round/>
              </a:ln>
              <a:extLst>
                <a:ext uri="{909E8E84-426E-40DD-AFC4-6F175D3DCCD1}">
                  <a14:hiddenFill xmlns:a14="http://schemas.microsoft.com/office/drawing/2010/main">
                    <a:noFill/>
                  </a14:hiddenFill>
                </a:ext>
              </a:extLst>
            </p:spPr>
          </p:cxnSp>
          <p:sp>
            <p:nvSpPr>
              <p:cNvPr id="32" name="MH_Other_9">
                <a:extLst>
                  <a:ext uri="{FF2B5EF4-FFF2-40B4-BE49-F238E27FC236}">
                    <a16:creationId xmlns:a16="http://schemas.microsoft.com/office/drawing/2014/main" id="{B7E39AC2-53FC-4F59-B806-4EF9A4A89102}"/>
                  </a:ext>
                </a:extLst>
              </p:cNvPr>
              <p:cNvSpPr>
                <a:spLocks noChangeArrowheads="1"/>
              </p:cNvSpPr>
              <p:nvPr/>
            </p:nvSpPr>
            <p:spPr bwMode="auto">
              <a:xfrm flipV="1">
                <a:off x="5339348" y="1880080"/>
                <a:ext cx="70036" cy="7003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endParaRPr lang="zh-CN" altLang="en-US">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spTree>
    <p:extLst>
      <p:ext uri="{BB962C8B-B14F-4D97-AF65-F5344CB8AC3E}">
        <p14:creationId xmlns:p14="http://schemas.microsoft.com/office/powerpoint/2010/main" val="2537970410"/>
      </p:ext>
    </p:extLst>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网络人际互动中介系统的载体</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EC248308-D70E-46AE-BB83-F8EA5B5214DE}"/>
              </a:ext>
            </a:extLst>
          </p:cNvPr>
          <p:cNvSpPr/>
          <p:nvPr/>
        </p:nvSpPr>
        <p:spPr>
          <a:xfrm>
            <a:off x="550592" y="998390"/>
            <a:ext cx="11021298" cy="3418372"/>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网络文本的的特征</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独立性和不可替代性</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网络人际互动的文本结构，实际上就是交往过程中互动双方使用的符号编码方式，即话语结构方式。</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根据网络人际互动中介系统的离散性，一般互动双方形成的编码方式都比较简洁，主要体现在使用语言和叙事结构两方面，各个体现方面的具体描述如表所示。</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10" name="组合 9">
            <a:extLst>
              <a:ext uri="{FF2B5EF4-FFF2-40B4-BE49-F238E27FC236}">
                <a16:creationId xmlns:a16="http://schemas.microsoft.com/office/drawing/2014/main" id="{D3AF73B9-98C9-43BA-973F-F07F2404FCCE}"/>
              </a:ext>
            </a:extLst>
          </p:cNvPr>
          <p:cNvGrpSpPr/>
          <p:nvPr/>
        </p:nvGrpSpPr>
        <p:grpSpPr>
          <a:xfrm>
            <a:off x="1769981" y="4050040"/>
            <a:ext cx="8780306" cy="2482345"/>
            <a:chOff x="5900544" y="3986978"/>
            <a:chExt cx="8780306" cy="2482345"/>
          </a:xfrm>
        </p:grpSpPr>
        <p:sp>
          <p:nvSpPr>
            <p:cNvPr id="11" name="TextBox 12">
              <a:extLst>
                <a:ext uri="{FF2B5EF4-FFF2-40B4-BE49-F238E27FC236}">
                  <a16:creationId xmlns:a16="http://schemas.microsoft.com/office/drawing/2014/main" id="{F426920D-7516-4865-A118-08BF2EBBA3D2}"/>
                </a:ext>
              </a:extLst>
            </p:cNvPr>
            <p:cNvSpPr txBox="1"/>
            <p:nvPr/>
          </p:nvSpPr>
          <p:spPr>
            <a:xfrm>
              <a:off x="6615454" y="3986978"/>
              <a:ext cx="7951883" cy="1415772"/>
            </a:xfrm>
            <a:prstGeom prst="rect">
              <a:avLst/>
            </a:prstGeom>
            <a:noFill/>
          </p:spPr>
          <p:txBody>
            <a:bodyPr wrap="square" rtlCol="0">
              <a:spAutoFit/>
            </a:bodyPr>
            <a:lstStyle/>
            <a:p>
              <a:r>
                <a:rPr lang="zh-CN" altLang="en-US" sz="1600" b="1" dirty="0">
                  <a:solidFill>
                    <a:schemeClr val="accent3"/>
                  </a:solidFill>
                  <a:latin typeface="Source Han Serif SC" panose="02020400000000000000" pitchFamily="18" charset="-122"/>
                  <a:ea typeface="Source Han Serif SC" panose="02020400000000000000" pitchFamily="18" charset="-122"/>
                  <a:sym typeface="Source Han Serif SC" panose="02020400000000000000" pitchFamily="18" charset="-122"/>
                </a:rPr>
                <a:t>使用语言</a:t>
              </a:r>
              <a:endParaRPr lang="en-US" sz="1600" dirty="0">
                <a:solidFill>
                  <a:schemeClr val="accent3"/>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a:p>
              <a:pPr algn="just"/>
              <a:r>
                <a:rPr lang="zh-CN" altLang="zh-CN" sz="1400" dirty="0">
                  <a:solidFill>
                    <a:schemeClr val="tx1">
                      <a:lumMod val="50000"/>
                      <a:lumOff val="50000"/>
                    </a:schemeClr>
                  </a:solidFill>
                  <a:ea typeface="Source Han Serif SC" panose="02020400000000000000" pitchFamily="18" charset="-122"/>
                </a:rPr>
                <a:t>在网络互动中，互动主体常常为了方便表达，改变现实用语中某些词语的基本含义，而为这些词语赋予新的含义，例如将英文</a:t>
              </a:r>
              <a:r>
                <a:rPr lang="en-US" altLang="zh-CN" sz="1400" dirty="0">
                  <a:solidFill>
                    <a:schemeClr val="tx1">
                      <a:lumMod val="50000"/>
                      <a:lumOff val="50000"/>
                    </a:schemeClr>
                  </a:solidFill>
                  <a:ea typeface="Source Han Serif SC" panose="02020400000000000000" pitchFamily="18" charset="-122"/>
                </a:rPr>
                <a:t>thank you</a:t>
              </a:r>
              <a:r>
                <a:rPr lang="zh-CN" altLang="zh-CN" sz="1400" dirty="0">
                  <a:solidFill>
                    <a:schemeClr val="tx1">
                      <a:lumMod val="50000"/>
                      <a:lumOff val="50000"/>
                    </a:schemeClr>
                  </a:solidFill>
                  <a:ea typeface="Source Han Serif SC" panose="02020400000000000000" pitchFamily="18" charset="-122"/>
                </a:rPr>
                <a:t>简写为</a:t>
              </a:r>
              <a:r>
                <a:rPr lang="en-US" altLang="zh-CN" sz="1400" dirty="0">
                  <a:solidFill>
                    <a:schemeClr val="tx1">
                      <a:lumMod val="50000"/>
                      <a:lumOff val="50000"/>
                    </a:schemeClr>
                  </a:solidFill>
                  <a:ea typeface="Source Han Serif SC" panose="02020400000000000000" pitchFamily="18" charset="-122"/>
                </a:rPr>
                <a:t>3Q</a:t>
              </a:r>
              <a:r>
                <a:rPr lang="zh-CN" altLang="zh-CN" sz="1400" dirty="0">
                  <a:solidFill>
                    <a:schemeClr val="tx1">
                      <a:lumMod val="50000"/>
                      <a:lumOff val="50000"/>
                    </a:schemeClr>
                  </a:solidFill>
                  <a:ea typeface="Source Han Serif SC" panose="02020400000000000000" pitchFamily="18" charset="-122"/>
                </a:rPr>
                <a:t>。同时，互动主体也经常使用数字谐音的方式进行表达。例如使用</a:t>
              </a:r>
              <a:r>
                <a:rPr lang="en-US" altLang="zh-CN" sz="1400" dirty="0">
                  <a:solidFill>
                    <a:schemeClr val="tx1">
                      <a:lumMod val="50000"/>
                      <a:lumOff val="50000"/>
                    </a:schemeClr>
                  </a:solidFill>
                  <a:ea typeface="Source Han Serif SC" panose="02020400000000000000" pitchFamily="18" charset="-122"/>
                </a:rPr>
                <a:t>5</a:t>
              </a:r>
              <a:r>
                <a:rPr lang="zh-CN" altLang="zh-CN" sz="1400" dirty="0">
                  <a:solidFill>
                    <a:schemeClr val="tx1">
                      <a:lumMod val="50000"/>
                      <a:lumOff val="50000"/>
                    </a:schemeClr>
                  </a:solidFill>
                  <a:ea typeface="Source Han Serif SC" panose="02020400000000000000" pitchFamily="18" charset="-122"/>
                </a:rPr>
                <a:t>个数字</a:t>
              </a:r>
              <a:r>
                <a:rPr lang="en-US" altLang="zh-CN" sz="1400" dirty="0">
                  <a:solidFill>
                    <a:schemeClr val="tx1">
                      <a:lumMod val="50000"/>
                      <a:lumOff val="50000"/>
                    </a:schemeClr>
                  </a:solidFill>
                  <a:ea typeface="Source Han Serif SC" panose="02020400000000000000" pitchFamily="18" charset="-122"/>
                </a:rPr>
                <a:t>5</a:t>
              </a:r>
              <a:r>
                <a:rPr lang="zh-CN" altLang="zh-CN" sz="1400" dirty="0">
                  <a:solidFill>
                    <a:schemeClr val="tx1">
                      <a:lumMod val="50000"/>
                      <a:lumOff val="50000"/>
                    </a:schemeClr>
                  </a:solidFill>
                  <a:ea typeface="Source Han Serif SC" panose="02020400000000000000" pitchFamily="18" charset="-122"/>
                </a:rPr>
                <a:t>表达哭声。</a:t>
              </a:r>
            </a:p>
            <a:p>
              <a:pPr algn="just"/>
              <a:r>
                <a:rPr lang="zh-CN" altLang="zh-CN" sz="1400" dirty="0">
                  <a:solidFill>
                    <a:schemeClr val="tx1">
                      <a:lumMod val="50000"/>
                      <a:lumOff val="50000"/>
                    </a:schemeClr>
                  </a:solidFill>
                  <a:ea typeface="Source Han Serif SC" panose="02020400000000000000" pitchFamily="18" charset="-122"/>
                </a:rPr>
                <a:t>该种语言文本的使用，一定程度上弥补了网络社会在交流过程中由于离散性造成的一些不足，简洁的文本既节省了阅读时间，也方便了沟通。</a:t>
              </a:r>
              <a:endParaRPr lang="en-US" altLang="zh-CN" sz="1400" dirty="0">
                <a:solidFill>
                  <a:schemeClr val="tx1">
                    <a:lumMod val="50000"/>
                    <a:lumOff val="50000"/>
                  </a:schemeClr>
                </a:solidFill>
                <a:ea typeface="Source Han Serif SC" panose="02020400000000000000" pitchFamily="18" charset="-122"/>
                <a:sym typeface="Source Han Serif SC" panose="02020400000000000000" pitchFamily="18" charset="-122"/>
              </a:endParaRPr>
            </a:p>
          </p:txBody>
        </p:sp>
        <p:sp>
          <p:nvSpPr>
            <p:cNvPr id="12" name="TextBox 13">
              <a:extLst>
                <a:ext uri="{FF2B5EF4-FFF2-40B4-BE49-F238E27FC236}">
                  <a16:creationId xmlns:a16="http://schemas.microsoft.com/office/drawing/2014/main" id="{A5426BC3-3499-4127-8854-37B6D4A35FA6}"/>
                </a:ext>
              </a:extLst>
            </p:cNvPr>
            <p:cNvSpPr txBox="1"/>
            <p:nvPr/>
          </p:nvSpPr>
          <p:spPr>
            <a:xfrm>
              <a:off x="6615455" y="5484438"/>
              <a:ext cx="8065395" cy="984885"/>
            </a:xfrm>
            <a:prstGeom prst="rect">
              <a:avLst/>
            </a:prstGeom>
            <a:noFill/>
          </p:spPr>
          <p:txBody>
            <a:bodyPr wrap="square" rtlCol="0">
              <a:spAutoFit/>
            </a:bodyPr>
            <a:lstStyle/>
            <a:p>
              <a:r>
                <a:rPr lang="zh-CN" altLang="en-US" sz="1600" b="1" dirty="0">
                  <a:solidFill>
                    <a:schemeClr val="accent4"/>
                  </a:solidFill>
                  <a:latin typeface="Source Han Serif SC" panose="02020400000000000000" pitchFamily="18" charset="-122"/>
                  <a:ea typeface="Source Han Serif SC" panose="02020400000000000000" pitchFamily="18" charset="-122"/>
                  <a:sym typeface="Source Han Serif SC" panose="02020400000000000000" pitchFamily="18" charset="-122"/>
                </a:rPr>
                <a:t>叙事结构</a:t>
              </a:r>
              <a:endParaRPr lang="en-US" sz="1600" dirty="0">
                <a:solidFill>
                  <a:schemeClr val="accent4"/>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a:p>
              <a:pPr algn="just"/>
              <a:r>
                <a:rPr lang="zh-CN" altLang="zh-CN" sz="1400" dirty="0">
                  <a:solidFill>
                    <a:schemeClr val="tx1">
                      <a:lumMod val="50000"/>
                      <a:lumOff val="50000"/>
                    </a:schemeClr>
                  </a:solidFill>
                  <a:ea typeface="Source Han Serif SC" panose="02020400000000000000" pitchFamily="18" charset="-122"/>
                </a:rPr>
                <a:t>在网络互动中，多数信息的叙事结构采用与主体心境、时空结构和因果逻辑相一致的方式展开。互动文本与心境表达的同构性，以及互动主体再现信息的合理简化和必要提炼，进一步增强互动文本的连贯性和简洁，有助于互动双方更加快速的接受和理解信息。</a:t>
              </a:r>
              <a:endParaRPr lang="en-US" altLang="zh-CN" sz="1400" dirty="0">
                <a:solidFill>
                  <a:schemeClr val="tx1">
                    <a:lumMod val="50000"/>
                    <a:lumOff val="50000"/>
                  </a:schemeClr>
                </a:solidFill>
                <a:ea typeface="Source Han Serif SC" panose="02020400000000000000" pitchFamily="18" charset="-122"/>
                <a:sym typeface="Source Han Serif SC" panose="02020400000000000000" pitchFamily="18" charset="-122"/>
              </a:endParaRPr>
            </a:p>
          </p:txBody>
        </p:sp>
        <p:grpSp>
          <p:nvGrpSpPr>
            <p:cNvPr id="14" name="Group 24">
              <a:extLst>
                <a:ext uri="{FF2B5EF4-FFF2-40B4-BE49-F238E27FC236}">
                  <a16:creationId xmlns:a16="http://schemas.microsoft.com/office/drawing/2014/main" id="{B31A0E70-5F86-48E0-A11D-602D50D41C4E}"/>
                </a:ext>
              </a:extLst>
            </p:cNvPr>
            <p:cNvGrpSpPr/>
            <p:nvPr/>
          </p:nvGrpSpPr>
          <p:grpSpPr>
            <a:xfrm>
              <a:off x="5900544" y="4057332"/>
              <a:ext cx="657827" cy="638993"/>
              <a:chOff x="840159" y="2852760"/>
              <a:chExt cx="493370" cy="479245"/>
            </a:xfrm>
          </p:grpSpPr>
          <p:sp>
            <p:nvSpPr>
              <p:cNvPr id="19" name="Rounded Rectangle 25">
                <a:extLst>
                  <a:ext uri="{FF2B5EF4-FFF2-40B4-BE49-F238E27FC236}">
                    <a16:creationId xmlns:a16="http://schemas.microsoft.com/office/drawing/2014/main" id="{8CDB7FE2-FF9B-4F5A-ADA4-A70473E39A08}"/>
                  </a:ext>
                </a:extLst>
              </p:cNvPr>
              <p:cNvSpPr/>
              <p:nvPr/>
            </p:nvSpPr>
            <p:spPr>
              <a:xfrm>
                <a:off x="840159" y="2852760"/>
                <a:ext cx="493370" cy="479245"/>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0" name="Freeform 144">
                <a:extLst>
                  <a:ext uri="{FF2B5EF4-FFF2-40B4-BE49-F238E27FC236}">
                    <a16:creationId xmlns:a16="http://schemas.microsoft.com/office/drawing/2014/main" id="{0145E27C-59D8-4A2D-80CA-BAD42722A57F}"/>
                  </a:ext>
                </a:extLst>
              </p:cNvPr>
              <p:cNvSpPr>
                <a:spLocks noEditPoints="1"/>
              </p:cNvSpPr>
              <p:nvPr/>
            </p:nvSpPr>
            <p:spPr bwMode="auto">
              <a:xfrm>
                <a:off x="955869" y="2990792"/>
                <a:ext cx="261950" cy="203180"/>
              </a:xfrm>
              <a:custGeom>
                <a:avLst/>
                <a:gdLst/>
                <a:ahLst/>
                <a:cxnLst>
                  <a:cxn ang="0">
                    <a:pos x="67" y="55"/>
                  </a:cxn>
                  <a:cxn ang="0">
                    <a:pos x="65" y="56"/>
                  </a:cxn>
                  <a:cxn ang="0">
                    <a:pos x="8" y="56"/>
                  </a:cxn>
                  <a:cxn ang="0">
                    <a:pos x="6" y="55"/>
                  </a:cxn>
                  <a:cxn ang="0">
                    <a:pos x="0" y="36"/>
                  </a:cxn>
                  <a:cxn ang="0">
                    <a:pos x="36" y="0"/>
                  </a:cxn>
                  <a:cxn ang="0">
                    <a:pos x="72" y="36"/>
                  </a:cxn>
                  <a:cxn ang="0">
                    <a:pos x="67" y="55"/>
                  </a:cxn>
                  <a:cxn ang="0">
                    <a:pos x="11" y="30"/>
                  </a:cxn>
                  <a:cxn ang="0">
                    <a:pos x="6" y="36"/>
                  </a:cxn>
                  <a:cxn ang="0">
                    <a:pos x="11" y="41"/>
                  </a:cxn>
                  <a:cxn ang="0">
                    <a:pos x="16" y="36"/>
                  </a:cxn>
                  <a:cxn ang="0">
                    <a:pos x="11" y="30"/>
                  </a:cxn>
                  <a:cxn ang="0">
                    <a:pos x="18" y="12"/>
                  </a:cxn>
                  <a:cxn ang="0">
                    <a:pos x="13" y="18"/>
                  </a:cxn>
                  <a:cxn ang="0">
                    <a:pos x="18" y="23"/>
                  </a:cxn>
                  <a:cxn ang="0">
                    <a:pos x="24" y="18"/>
                  </a:cxn>
                  <a:cxn ang="0">
                    <a:pos x="18" y="12"/>
                  </a:cxn>
                  <a:cxn ang="0">
                    <a:pos x="45" y="22"/>
                  </a:cxn>
                  <a:cxn ang="0">
                    <a:pos x="43" y="18"/>
                  </a:cxn>
                  <a:cxn ang="0">
                    <a:pos x="40" y="20"/>
                  </a:cxn>
                  <a:cxn ang="0">
                    <a:pos x="36" y="36"/>
                  </a:cxn>
                  <a:cxn ang="0">
                    <a:pos x="29" y="41"/>
                  </a:cxn>
                  <a:cxn ang="0">
                    <a:pos x="34" y="51"/>
                  </a:cxn>
                  <a:cxn ang="0">
                    <a:pos x="44" y="45"/>
                  </a:cxn>
                  <a:cxn ang="0">
                    <a:pos x="41" y="37"/>
                  </a:cxn>
                  <a:cxn ang="0">
                    <a:pos x="45" y="22"/>
                  </a:cxn>
                  <a:cxn ang="0">
                    <a:pos x="36" y="5"/>
                  </a:cxn>
                  <a:cxn ang="0">
                    <a:pos x="31" y="10"/>
                  </a:cxn>
                  <a:cxn ang="0">
                    <a:pos x="36" y="15"/>
                  </a:cxn>
                  <a:cxn ang="0">
                    <a:pos x="42" y="10"/>
                  </a:cxn>
                  <a:cxn ang="0">
                    <a:pos x="36" y="5"/>
                  </a:cxn>
                  <a:cxn ang="0">
                    <a:pos x="54" y="12"/>
                  </a:cxn>
                  <a:cxn ang="0">
                    <a:pos x="49" y="18"/>
                  </a:cxn>
                  <a:cxn ang="0">
                    <a:pos x="54" y="23"/>
                  </a:cxn>
                  <a:cxn ang="0">
                    <a:pos x="60" y="18"/>
                  </a:cxn>
                  <a:cxn ang="0">
                    <a:pos x="54" y="12"/>
                  </a:cxn>
                  <a:cxn ang="0">
                    <a:pos x="62" y="30"/>
                  </a:cxn>
                  <a:cxn ang="0">
                    <a:pos x="57" y="36"/>
                  </a:cxn>
                  <a:cxn ang="0">
                    <a:pos x="62" y="41"/>
                  </a:cxn>
                  <a:cxn ang="0">
                    <a:pos x="67" y="36"/>
                  </a:cxn>
                  <a:cxn ang="0">
                    <a:pos x="62" y="30"/>
                  </a:cxn>
                </a:cxnLst>
                <a:rect l="0" t="0" r="r" b="b"/>
                <a:pathLst>
                  <a:path w="72" h="56">
                    <a:moveTo>
                      <a:pt x="67" y="55"/>
                    </a:moveTo>
                    <a:cubicBezTo>
                      <a:pt x="66" y="56"/>
                      <a:pt x="66" y="56"/>
                      <a:pt x="65" y="56"/>
                    </a:cubicBezTo>
                    <a:cubicBezTo>
                      <a:pt x="8" y="56"/>
                      <a:pt x="8" y="56"/>
                      <a:pt x="8" y="56"/>
                    </a:cubicBezTo>
                    <a:cubicBezTo>
                      <a:pt x="7" y="56"/>
                      <a:pt x="7" y="56"/>
                      <a:pt x="6" y="55"/>
                    </a:cubicBezTo>
                    <a:cubicBezTo>
                      <a:pt x="2" y="49"/>
                      <a:pt x="0" y="42"/>
                      <a:pt x="0" y="36"/>
                    </a:cubicBezTo>
                    <a:cubicBezTo>
                      <a:pt x="0" y="16"/>
                      <a:pt x="17" y="0"/>
                      <a:pt x="36" y="0"/>
                    </a:cubicBezTo>
                    <a:cubicBezTo>
                      <a:pt x="56" y="0"/>
                      <a:pt x="72" y="16"/>
                      <a:pt x="72" y="36"/>
                    </a:cubicBezTo>
                    <a:cubicBezTo>
                      <a:pt x="72" y="42"/>
                      <a:pt x="70" y="49"/>
                      <a:pt x="67" y="55"/>
                    </a:cubicBezTo>
                    <a:close/>
                    <a:moveTo>
                      <a:pt x="11" y="30"/>
                    </a:moveTo>
                    <a:cubicBezTo>
                      <a:pt x="8" y="30"/>
                      <a:pt x="6" y="33"/>
                      <a:pt x="6" y="36"/>
                    </a:cubicBezTo>
                    <a:cubicBezTo>
                      <a:pt x="6" y="38"/>
                      <a:pt x="8" y="41"/>
                      <a:pt x="11" y="41"/>
                    </a:cubicBezTo>
                    <a:cubicBezTo>
                      <a:pt x="14" y="41"/>
                      <a:pt x="16" y="38"/>
                      <a:pt x="16" y="36"/>
                    </a:cubicBezTo>
                    <a:cubicBezTo>
                      <a:pt x="16" y="33"/>
                      <a:pt x="14" y="30"/>
                      <a:pt x="11" y="30"/>
                    </a:cubicBezTo>
                    <a:close/>
                    <a:moveTo>
                      <a:pt x="18" y="12"/>
                    </a:moveTo>
                    <a:cubicBezTo>
                      <a:pt x="16" y="12"/>
                      <a:pt x="13" y="15"/>
                      <a:pt x="13" y="18"/>
                    </a:cubicBezTo>
                    <a:cubicBezTo>
                      <a:pt x="13" y="20"/>
                      <a:pt x="16" y="23"/>
                      <a:pt x="18" y="23"/>
                    </a:cubicBezTo>
                    <a:cubicBezTo>
                      <a:pt x="21" y="23"/>
                      <a:pt x="24" y="20"/>
                      <a:pt x="24" y="18"/>
                    </a:cubicBezTo>
                    <a:cubicBezTo>
                      <a:pt x="24" y="15"/>
                      <a:pt x="21" y="12"/>
                      <a:pt x="18" y="12"/>
                    </a:cubicBezTo>
                    <a:close/>
                    <a:moveTo>
                      <a:pt x="45" y="22"/>
                    </a:moveTo>
                    <a:cubicBezTo>
                      <a:pt x="45" y="20"/>
                      <a:pt x="44" y="19"/>
                      <a:pt x="43" y="18"/>
                    </a:cubicBezTo>
                    <a:cubicBezTo>
                      <a:pt x="42" y="18"/>
                      <a:pt x="40" y="19"/>
                      <a:pt x="40" y="20"/>
                    </a:cubicBezTo>
                    <a:cubicBezTo>
                      <a:pt x="36" y="36"/>
                      <a:pt x="36" y="36"/>
                      <a:pt x="36" y="36"/>
                    </a:cubicBezTo>
                    <a:cubicBezTo>
                      <a:pt x="33" y="36"/>
                      <a:pt x="30" y="38"/>
                      <a:pt x="29" y="41"/>
                    </a:cubicBezTo>
                    <a:cubicBezTo>
                      <a:pt x="28" y="45"/>
                      <a:pt x="30" y="50"/>
                      <a:pt x="34" y="51"/>
                    </a:cubicBezTo>
                    <a:cubicBezTo>
                      <a:pt x="39" y="52"/>
                      <a:pt x="43" y="49"/>
                      <a:pt x="44" y="45"/>
                    </a:cubicBezTo>
                    <a:cubicBezTo>
                      <a:pt x="45" y="42"/>
                      <a:pt x="43" y="39"/>
                      <a:pt x="41" y="37"/>
                    </a:cubicBezTo>
                    <a:lnTo>
                      <a:pt x="45" y="22"/>
                    </a:lnTo>
                    <a:close/>
                    <a:moveTo>
                      <a:pt x="36" y="5"/>
                    </a:moveTo>
                    <a:cubicBezTo>
                      <a:pt x="34" y="5"/>
                      <a:pt x="31" y="7"/>
                      <a:pt x="31" y="10"/>
                    </a:cubicBezTo>
                    <a:cubicBezTo>
                      <a:pt x="31" y="13"/>
                      <a:pt x="34" y="15"/>
                      <a:pt x="36" y="15"/>
                    </a:cubicBezTo>
                    <a:cubicBezTo>
                      <a:pt x="39" y="15"/>
                      <a:pt x="42" y="13"/>
                      <a:pt x="42" y="10"/>
                    </a:cubicBezTo>
                    <a:cubicBezTo>
                      <a:pt x="42" y="7"/>
                      <a:pt x="39" y="5"/>
                      <a:pt x="36" y="5"/>
                    </a:cubicBezTo>
                    <a:close/>
                    <a:moveTo>
                      <a:pt x="54" y="12"/>
                    </a:moveTo>
                    <a:cubicBezTo>
                      <a:pt x="52" y="12"/>
                      <a:pt x="49" y="15"/>
                      <a:pt x="49" y="18"/>
                    </a:cubicBezTo>
                    <a:cubicBezTo>
                      <a:pt x="49" y="20"/>
                      <a:pt x="52" y="23"/>
                      <a:pt x="54" y="23"/>
                    </a:cubicBezTo>
                    <a:cubicBezTo>
                      <a:pt x="57" y="23"/>
                      <a:pt x="60" y="20"/>
                      <a:pt x="60" y="18"/>
                    </a:cubicBezTo>
                    <a:cubicBezTo>
                      <a:pt x="60" y="15"/>
                      <a:pt x="57" y="12"/>
                      <a:pt x="54" y="12"/>
                    </a:cubicBezTo>
                    <a:close/>
                    <a:moveTo>
                      <a:pt x="62" y="30"/>
                    </a:moveTo>
                    <a:cubicBezTo>
                      <a:pt x="59" y="30"/>
                      <a:pt x="57" y="33"/>
                      <a:pt x="57" y="36"/>
                    </a:cubicBezTo>
                    <a:cubicBezTo>
                      <a:pt x="57" y="38"/>
                      <a:pt x="59" y="41"/>
                      <a:pt x="62" y="41"/>
                    </a:cubicBezTo>
                    <a:cubicBezTo>
                      <a:pt x="65" y="41"/>
                      <a:pt x="67" y="38"/>
                      <a:pt x="67" y="36"/>
                    </a:cubicBezTo>
                    <a:cubicBezTo>
                      <a:pt x="67" y="33"/>
                      <a:pt x="65" y="30"/>
                      <a:pt x="62" y="30"/>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15" name="Group 27">
              <a:extLst>
                <a:ext uri="{FF2B5EF4-FFF2-40B4-BE49-F238E27FC236}">
                  <a16:creationId xmlns:a16="http://schemas.microsoft.com/office/drawing/2014/main" id="{0BCD54B1-2B8B-430E-AC2D-2A8AE973B515}"/>
                </a:ext>
              </a:extLst>
            </p:cNvPr>
            <p:cNvGrpSpPr/>
            <p:nvPr/>
          </p:nvGrpSpPr>
          <p:grpSpPr>
            <a:xfrm>
              <a:off x="5900544" y="5548480"/>
              <a:ext cx="657827" cy="638993"/>
              <a:chOff x="840159" y="3855908"/>
              <a:chExt cx="493370" cy="479245"/>
            </a:xfrm>
          </p:grpSpPr>
          <p:sp>
            <p:nvSpPr>
              <p:cNvPr id="16" name="Rounded Rectangle 28">
                <a:extLst>
                  <a:ext uri="{FF2B5EF4-FFF2-40B4-BE49-F238E27FC236}">
                    <a16:creationId xmlns:a16="http://schemas.microsoft.com/office/drawing/2014/main" id="{68512BD6-4009-430F-9513-D6E52CFE2CB5}"/>
                  </a:ext>
                </a:extLst>
              </p:cNvPr>
              <p:cNvSpPr/>
              <p:nvPr/>
            </p:nvSpPr>
            <p:spPr>
              <a:xfrm>
                <a:off x="840159" y="3855908"/>
                <a:ext cx="493370" cy="479245"/>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bIns="121920" rtlCol="0" anchor="ctr"/>
              <a:lstStyle/>
              <a:p>
                <a:pPr algn="ctr"/>
                <a:endParaRPr lang="en-US" sz="2400"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8" name="Freeform 152">
                <a:extLst>
                  <a:ext uri="{FF2B5EF4-FFF2-40B4-BE49-F238E27FC236}">
                    <a16:creationId xmlns:a16="http://schemas.microsoft.com/office/drawing/2014/main" id="{0B864F88-0951-4741-A7D2-031D3D8BD997}"/>
                  </a:ext>
                </a:extLst>
              </p:cNvPr>
              <p:cNvSpPr>
                <a:spLocks noEditPoints="1"/>
              </p:cNvSpPr>
              <p:nvPr/>
            </p:nvSpPr>
            <p:spPr bwMode="auto">
              <a:xfrm>
                <a:off x="955869" y="3974501"/>
                <a:ext cx="261950" cy="242077"/>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spTree>
    <p:extLst>
      <p:ext uri="{BB962C8B-B14F-4D97-AF65-F5344CB8AC3E}">
        <p14:creationId xmlns:p14="http://schemas.microsoft.com/office/powerpoint/2010/main" val="3260859155"/>
      </p:ext>
    </p:extLst>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网络人际互动中介系统的载体</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EC248308-D70E-46AE-BB83-F8EA5B5214DE}"/>
              </a:ext>
            </a:extLst>
          </p:cNvPr>
          <p:cNvSpPr/>
          <p:nvPr/>
        </p:nvSpPr>
        <p:spPr>
          <a:xfrm>
            <a:off x="550592" y="998390"/>
            <a:ext cx="11021298" cy="4905958"/>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网络文本的的特征</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混合性</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一般情况下，语言环境包括社会语言环境和文本语言环境。其中，社会语言环境构成了创造和理解互动文本的媒介语言环境，而文本语言环境则构成了交往互动的语境，即由文本叙事方式和信息编码方式营造的一种有助于互动双方彼此理解文本内容的一种氛围。</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在网络交往活动发生过程中，互动双方的信息编码方式一般都采用了交互式语境方式，即高低语境相结合的一种方式。</a:t>
            </a:r>
          </a:p>
          <a:p>
            <a:pPr lvl="0" indent="457200" algn="just">
              <a:lnSpc>
                <a:spcPct val="150000"/>
              </a:lnSpc>
              <a:spcBef>
                <a:spcPts val="240"/>
              </a:spcBef>
              <a:spcAft>
                <a:spcPts val="240"/>
              </a:spcAft>
              <a:buFont typeface="+mj-lt"/>
              <a:buAutoNum type="arabicPeriod"/>
            </a:pPr>
            <a:r>
              <a:rPr lang="zh-CN" altLang="zh-CN" sz="2000" dirty="0">
                <a:solidFill>
                  <a:schemeClr val="bg2">
                    <a:lumMod val="25000"/>
                  </a:schemeClr>
                </a:solidFill>
                <a:latin typeface="微软雅黑" panose="020B0503020204020204" pitchFamily="34" charset="-122"/>
                <a:ea typeface="微软雅黑" panose="020B0503020204020204" pitchFamily="34" charset="-122"/>
              </a:rPr>
              <a:t>高语境：是指信息中的绝大部分内容被放置在模糊的编码中；</a:t>
            </a:r>
          </a:p>
          <a:p>
            <a:pPr lvl="0" indent="457200" algn="just">
              <a:lnSpc>
                <a:spcPct val="150000"/>
              </a:lnSpc>
              <a:spcBef>
                <a:spcPts val="240"/>
              </a:spcBef>
              <a:spcAft>
                <a:spcPts val="240"/>
              </a:spcAft>
              <a:buFont typeface="+mj-lt"/>
              <a:buAutoNum type="arabicPeriod"/>
            </a:pPr>
            <a:r>
              <a:rPr lang="zh-CN" altLang="zh-CN" sz="2000" dirty="0">
                <a:solidFill>
                  <a:schemeClr val="bg2">
                    <a:lumMod val="25000"/>
                  </a:schemeClr>
                </a:solidFill>
                <a:latin typeface="微软雅黑" panose="020B0503020204020204" pitchFamily="34" charset="-122"/>
                <a:ea typeface="微软雅黑" panose="020B0503020204020204" pitchFamily="34" charset="-122"/>
              </a:rPr>
              <a:t>低语境：是将大量的信息放置在清晰的编码中。</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7054399"/>
      </p:ext>
    </p:extLst>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网络人际互动中介系统的载体</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EC248308-D70E-46AE-BB83-F8EA5B5214DE}"/>
              </a:ext>
            </a:extLst>
          </p:cNvPr>
          <p:cNvSpPr/>
          <p:nvPr/>
        </p:nvSpPr>
        <p:spPr>
          <a:xfrm>
            <a:off x="550592" y="998390"/>
            <a:ext cx="11021298" cy="4341701"/>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网络文本的的特征</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混合性</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互动一方在信息编码过程中，应该考虑互动另一方的网络表达的真实性程度。而在实际网络互动中，交往文本的意义传递通常依靠互动方对文本的理解程度。由于互动主体面对的是陌生环境，让交往互动产生了或真或假和或明或暗的信息内容，使互动双方难以理解信息的多义和歧义。因此，网络文本是一种高低语境相结合的混合性文本。</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基于此，应该强化网络人际互动的效率和质量，同时互动主体在传输信息时，应该营造有利于真实信息传播的语境，使互动文本成为交往双方缔结友好关系的媒介与桥梁。</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30426652"/>
      </p:ext>
    </p:extLst>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网络人际互动中介系统的载体</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EC248308-D70E-46AE-BB83-F8EA5B5214DE}"/>
              </a:ext>
            </a:extLst>
          </p:cNvPr>
          <p:cNvSpPr/>
          <p:nvPr/>
        </p:nvSpPr>
        <p:spPr>
          <a:xfrm>
            <a:off x="550592" y="998390"/>
            <a:ext cx="11021298" cy="5777992"/>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网络文本的的特征</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开放性</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网络人际互动系统是在交互环境中形成的张力场域，导致网络文本在信息负载的意义层面上属于相对封闭的系统。</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网络人际互动的交互环境中，文本交流可以重新构建互动双方在网络社会中的思维内容和彼此之间的关系，使双方既可以建立亲密关系，也可以保持彼此之间的距离用以扩大心理想象空间。据此分析网络文本的意义，得知互动双方将文本置于不同的语境氛围中，文本所代表的意义也会随之变化，突出了网络文本的开放性特征。</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由于互动双方在文本交流中缺乏身体接触，大幅度减少的亲密体验使互动方在面对面交往中所受的某些限制被解除，包括焦虑情绪和罪恶感等困扰。被解除的这些限制条件加大了网民在信息表达过程中的开放程度，使网络文本的开放性特征更加突出和显眼。</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65876852"/>
      </p:ext>
    </p:extLst>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网络人际互动中介系统的载体</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EC248308-D70E-46AE-BB83-F8EA5B5214DE}"/>
              </a:ext>
            </a:extLst>
          </p:cNvPr>
          <p:cNvSpPr/>
          <p:nvPr/>
        </p:nvSpPr>
        <p:spPr>
          <a:xfrm>
            <a:off x="550592" y="998390"/>
            <a:ext cx="4709844" cy="4752070"/>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网络文本的的特征</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开放性</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交往双方对网络文本的扩展意义的理解，都基于留存在互动方心灵中的原始文本信息，而技术只不过是这种原始文本的数字化、信息化、网络化与符号化的图解和表达。但是这些表达使网络文本还拥有了超时空性、超链接性和超复制性等特征。</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10" name="组合 9">
            <a:extLst>
              <a:ext uri="{FF2B5EF4-FFF2-40B4-BE49-F238E27FC236}">
                <a16:creationId xmlns:a16="http://schemas.microsoft.com/office/drawing/2014/main" id="{A9C75E3B-B055-4946-AAA9-567F3EDFAA4A}"/>
              </a:ext>
            </a:extLst>
          </p:cNvPr>
          <p:cNvGrpSpPr/>
          <p:nvPr/>
        </p:nvGrpSpPr>
        <p:grpSpPr>
          <a:xfrm>
            <a:off x="5001758" y="2205418"/>
            <a:ext cx="6861145" cy="3575845"/>
            <a:chOff x="360273" y="1339914"/>
            <a:chExt cx="6861145" cy="3575845"/>
          </a:xfrm>
        </p:grpSpPr>
        <p:grpSp>
          <p:nvGrpSpPr>
            <p:cNvPr id="11" name="千图PPT彼岸天：ID 8661124库_组合 3">
              <a:extLst>
                <a:ext uri="{FF2B5EF4-FFF2-40B4-BE49-F238E27FC236}">
                  <a16:creationId xmlns:a16="http://schemas.microsoft.com/office/drawing/2014/main" id="{3C432FE2-ACC4-4B38-9675-28905F3E0991}"/>
                </a:ext>
              </a:extLst>
            </p:cNvPr>
            <p:cNvGrpSpPr/>
            <p:nvPr>
              <p:custDataLst>
                <p:tags r:id="rId1"/>
              </p:custDataLst>
            </p:nvPr>
          </p:nvGrpSpPr>
          <p:grpSpPr>
            <a:xfrm>
              <a:off x="360273" y="1339914"/>
              <a:ext cx="2250835" cy="3575845"/>
              <a:chOff x="1576915" y="1339913"/>
              <a:chExt cx="2250834" cy="3575844"/>
            </a:xfrm>
          </p:grpSpPr>
          <p:sp>
            <p:nvSpPr>
              <p:cNvPr id="30" name="矩形 29">
                <a:extLst>
                  <a:ext uri="{FF2B5EF4-FFF2-40B4-BE49-F238E27FC236}">
                    <a16:creationId xmlns:a16="http://schemas.microsoft.com/office/drawing/2014/main" id="{52E427CA-B3F6-41C8-A604-D9D42E4B9CD1}"/>
                  </a:ext>
                </a:extLst>
              </p:cNvPr>
              <p:cNvSpPr/>
              <p:nvPr/>
            </p:nvSpPr>
            <p:spPr>
              <a:xfrm>
                <a:off x="1576915" y="4590347"/>
                <a:ext cx="2250834" cy="325410"/>
              </a:xfrm>
              <a:prstGeom prst="rect">
                <a:avLst/>
              </a:prstGeom>
            </p:spPr>
            <p:txBody>
              <a:bodyPr wrap="none" lIns="0" tIns="0" rIns="0" bIns="0" anchor="ctr" anchorCtr="1">
                <a:normAutofit/>
              </a:bodyPr>
              <a:lstStyle/>
              <a:p>
                <a:pPr algn="ctr" defTabSz="914356">
                  <a:spcBef>
                    <a:spcPct val="0"/>
                  </a:spcBef>
                  <a:defRPr/>
                </a:pPr>
                <a:r>
                  <a:rPr lang="zh-CN" altLang="en-US" sz="2000" b="1" dirty="0">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rPr>
                  <a:t>超时空性</a:t>
                </a:r>
              </a:p>
            </p:txBody>
          </p:sp>
          <p:grpSp>
            <p:nvGrpSpPr>
              <p:cNvPr id="31" name="组合 30">
                <a:extLst>
                  <a:ext uri="{FF2B5EF4-FFF2-40B4-BE49-F238E27FC236}">
                    <a16:creationId xmlns:a16="http://schemas.microsoft.com/office/drawing/2014/main" id="{A984FFC4-D0BE-408E-B72B-77675909AC1A}"/>
                  </a:ext>
                </a:extLst>
              </p:cNvPr>
              <p:cNvGrpSpPr/>
              <p:nvPr/>
            </p:nvGrpSpPr>
            <p:grpSpPr>
              <a:xfrm>
                <a:off x="2161312" y="1339913"/>
                <a:ext cx="1082040" cy="2826488"/>
                <a:chOff x="2161311" y="1339913"/>
                <a:chExt cx="1082040" cy="2826488"/>
              </a:xfrm>
            </p:grpSpPr>
            <p:sp>
              <p:nvSpPr>
                <p:cNvPr id="32" name="梯形 31">
                  <a:extLst>
                    <a:ext uri="{FF2B5EF4-FFF2-40B4-BE49-F238E27FC236}">
                      <a16:creationId xmlns:a16="http://schemas.microsoft.com/office/drawing/2014/main" id="{626E1969-9576-4619-A999-93D187929F77}"/>
                    </a:ext>
                  </a:extLst>
                </p:cNvPr>
                <p:cNvSpPr/>
                <p:nvPr/>
              </p:nvSpPr>
              <p:spPr>
                <a:xfrm flipV="1">
                  <a:off x="2377670" y="2611286"/>
                  <a:ext cx="649323" cy="946150"/>
                </a:xfrm>
                <a:prstGeom prst="trapezoid">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33" name="椭圆 32">
                  <a:extLst>
                    <a:ext uri="{FF2B5EF4-FFF2-40B4-BE49-F238E27FC236}">
                      <a16:creationId xmlns:a16="http://schemas.microsoft.com/office/drawing/2014/main" id="{8CA85A42-448B-48CA-9CC3-3D3866A79866}"/>
                    </a:ext>
                  </a:extLst>
                </p:cNvPr>
                <p:cNvSpPr/>
                <p:nvPr/>
              </p:nvSpPr>
              <p:spPr>
                <a:xfrm>
                  <a:off x="2161311" y="3084361"/>
                  <a:ext cx="1082040" cy="1082040"/>
                </a:xfrm>
                <a:prstGeom prst="ellipse">
                  <a:avLst/>
                </a:prstGeom>
                <a:solidFill>
                  <a:schemeClr val="accent1"/>
                </a:solid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34" name="任意多边形 141">
                  <a:extLst>
                    <a:ext uri="{FF2B5EF4-FFF2-40B4-BE49-F238E27FC236}">
                      <a16:creationId xmlns:a16="http://schemas.microsoft.com/office/drawing/2014/main" id="{3B435D9D-219D-45BE-A0D1-1D141E755803}"/>
                    </a:ext>
                  </a:extLst>
                </p:cNvPr>
                <p:cNvSpPr/>
                <p:nvPr/>
              </p:nvSpPr>
              <p:spPr>
                <a:xfrm>
                  <a:off x="2245132" y="1339913"/>
                  <a:ext cx="914400" cy="1550773"/>
                </a:xfrm>
                <a:custGeom>
                  <a:avLst/>
                  <a:gdLst>
                    <a:gd name="connsiteX0" fmla="*/ 0 w 914400"/>
                    <a:gd name="connsiteY0" fmla="*/ 0 h 1550773"/>
                    <a:gd name="connsiteX1" fmla="*/ 914400 w 914400"/>
                    <a:gd name="connsiteY1" fmla="*/ 0 h 1550773"/>
                    <a:gd name="connsiteX2" fmla="*/ 914400 w 914400"/>
                    <a:gd name="connsiteY2" fmla="*/ 1093573 h 1550773"/>
                    <a:gd name="connsiteX3" fmla="*/ 457200 w 914400"/>
                    <a:gd name="connsiteY3" fmla="*/ 1550773 h 1550773"/>
                    <a:gd name="connsiteX4" fmla="*/ 0 w 914400"/>
                    <a:gd name="connsiteY4" fmla="*/ 1093573 h 1550773"/>
                    <a:gd name="connsiteX5" fmla="*/ 0 w 914400"/>
                    <a:gd name="connsiteY5" fmla="*/ 0 h 155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 h="1550773">
                      <a:moveTo>
                        <a:pt x="0" y="0"/>
                      </a:moveTo>
                      <a:lnTo>
                        <a:pt x="914400" y="0"/>
                      </a:lnTo>
                      <a:lnTo>
                        <a:pt x="914400" y="1093573"/>
                      </a:lnTo>
                      <a:cubicBezTo>
                        <a:pt x="914400" y="1346078"/>
                        <a:pt x="709705" y="1550773"/>
                        <a:pt x="457200" y="1550773"/>
                      </a:cubicBezTo>
                      <a:cubicBezTo>
                        <a:pt x="204695" y="1550773"/>
                        <a:pt x="0" y="1346078"/>
                        <a:pt x="0" y="1093573"/>
                      </a:cubicBezTo>
                      <a:lnTo>
                        <a:pt x="0" y="0"/>
                      </a:lnTo>
                      <a:close/>
                    </a:path>
                  </a:pathLst>
                </a:cu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35" name="任意多边形 142">
                  <a:extLst>
                    <a:ext uri="{FF2B5EF4-FFF2-40B4-BE49-F238E27FC236}">
                      <a16:creationId xmlns:a16="http://schemas.microsoft.com/office/drawing/2014/main" id="{8942EDE7-F056-4CC4-8CC2-ADFE4687C868}"/>
                    </a:ext>
                  </a:extLst>
                </p:cNvPr>
                <p:cNvSpPr/>
                <p:nvPr/>
              </p:nvSpPr>
              <p:spPr>
                <a:xfrm>
                  <a:off x="2421345" y="1339913"/>
                  <a:ext cx="561976" cy="1550774"/>
                </a:xfrm>
                <a:custGeom>
                  <a:avLst/>
                  <a:gdLst>
                    <a:gd name="connsiteX0" fmla="*/ 0 w 561976"/>
                    <a:gd name="connsiteY0" fmla="*/ 0 h 1550774"/>
                    <a:gd name="connsiteX1" fmla="*/ 561976 w 561976"/>
                    <a:gd name="connsiteY1" fmla="*/ 0 h 1550774"/>
                    <a:gd name="connsiteX2" fmla="*/ 561975 w 561976"/>
                    <a:gd name="connsiteY2" fmla="*/ 1269786 h 1550774"/>
                    <a:gd name="connsiteX3" fmla="*/ 280987 w 561976"/>
                    <a:gd name="connsiteY3" fmla="*/ 1550774 h 1550774"/>
                    <a:gd name="connsiteX4" fmla="*/ 280988 w 561976"/>
                    <a:gd name="connsiteY4" fmla="*/ 1550773 h 1550774"/>
                    <a:gd name="connsiteX5" fmla="*/ 0 w 561976"/>
                    <a:gd name="connsiteY5" fmla="*/ 1269785 h 1550774"/>
                    <a:gd name="connsiteX6" fmla="*/ 0 w 561976"/>
                    <a:gd name="connsiteY6" fmla="*/ 0 h 155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1976" h="1550774">
                      <a:moveTo>
                        <a:pt x="0" y="0"/>
                      </a:moveTo>
                      <a:lnTo>
                        <a:pt x="561976" y="0"/>
                      </a:lnTo>
                      <a:lnTo>
                        <a:pt x="561975" y="1269786"/>
                      </a:lnTo>
                      <a:cubicBezTo>
                        <a:pt x="561975" y="1424971"/>
                        <a:pt x="436172" y="1550774"/>
                        <a:pt x="280987" y="1550774"/>
                      </a:cubicBezTo>
                      <a:lnTo>
                        <a:pt x="280988" y="1550773"/>
                      </a:lnTo>
                      <a:cubicBezTo>
                        <a:pt x="125803" y="1550773"/>
                        <a:pt x="0" y="1424970"/>
                        <a:pt x="0" y="1269785"/>
                      </a:cubicBezTo>
                      <a:lnTo>
                        <a:pt x="0" y="0"/>
                      </a:lnTo>
                      <a:close/>
                    </a:path>
                  </a:pathLst>
                </a:cu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36" name="任意多边形 143">
                  <a:extLst>
                    <a:ext uri="{FF2B5EF4-FFF2-40B4-BE49-F238E27FC236}">
                      <a16:creationId xmlns:a16="http://schemas.microsoft.com/office/drawing/2014/main" id="{D4A88C58-0AC3-4A50-AD89-C671137064AA}"/>
                    </a:ext>
                  </a:extLst>
                </p:cNvPr>
                <p:cNvSpPr>
                  <a:spLocks/>
                </p:cNvSpPr>
                <p:nvPr/>
              </p:nvSpPr>
              <p:spPr bwMode="auto">
                <a:xfrm>
                  <a:off x="2450586" y="3279562"/>
                  <a:ext cx="551402" cy="691637"/>
                </a:xfrm>
                <a:custGeom>
                  <a:avLst/>
                  <a:gdLst>
                    <a:gd name="connsiteX0" fmla="*/ 79065 w 268312"/>
                    <a:gd name="connsiteY0" fmla="*/ 303213 h 336550"/>
                    <a:gd name="connsiteX1" fmla="*/ 69850 w 268312"/>
                    <a:gd name="connsiteY1" fmla="*/ 311945 h 336550"/>
                    <a:gd name="connsiteX2" fmla="*/ 79065 w 268312"/>
                    <a:gd name="connsiteY2" fmla="*/ 320676 h 336550"/>
                    <a:gd name="connsiteX3" fmla="*/ 114610 w 268312"/>
                    <a:gd name="connsiteY3" fmla="*/ 320676 h 336550"/>
                    <a:gd name="connsiteX4" fmla="*/ 123825 w 268312"/>
                    <a:gd name="connsiteY4" fmla="*/ 311945 h 336550"/>
                    <a:gd name="connsiteX5" fmla="*/ 114610 w 268312"/>
                    <a:gd name="connsiteY5" fmla="*/ 303213 h 336550"/>
                    <a:gd name="connsiteX6" fmla="*/ 79065 w 268312"/>
                    <a:gd name="connsiteY6" fmla="*/ 303213 h 336550"/>
                    <a:gd name="connsiteX7" fmla="*/ 184235 w 268312"/>
                    <a:gd name="connsiteY7" fmla="*/ 119063 h 336550"/>
                    <a:gd name="connsiteX8" fmla="*/ 181644 w 268312"/>
                    <a:gd name="connsiteY8" fmla="*/ 121725 h 336550"/>
                    <a:gd name="connsiteX9" fmla="*/ 181644 w 268312"/>
                    <a:gd name="connsiteY9" fmla="*/ 125717 h 336550"/>
                    <a:gd name="connsiteX10" fmla="*/ 177759 w 268312"/>
                    <a:gd name="connsiteY10" fmla="*/ 131039 h 336550"/>
                    <a:gd name="connsiteX11" fmla="*/ 164808 w 268312"/>
                    <a:gd name="connsiteY11" fmla="*/ 148339 h 336550"/>
                    <a:gd name="connsiteX12" fmla="*/ 175169 w 268312"/>
                    <a:gd name="connsiteY12" fmla="*/ 165638 h 336550"/>
                    <a:gd name="connsiteX13" fmla="*/ 186825 w 268312"/>
                    <a:gd name="connsiteY13" fmla="*/ 170961 h 336550"/>
                    <a:gd name="connsiteX14" fmla="*/ 192005 w 268312"/>
                    <a:gd name="connsiteY14" fmla="*/ 173622 h 336550"/>
                    <a:gd name="connsiteX15" fmla="*/ 190710 w 268312"/>
                    <a:gd name="connsiteY15" fmla="*/ 185598 h 336550"/>
                    <a:gd name="connsiteX16" fmla="*/ 181644 w 268312"/>
                    <a:gd name="connsiteY16" fmla="*/ 186929 h 336550"/>
                    <a:gd name="connsiteX17" fmla="*/ 169989 w 268312"/>
                    <a:gd name="connsiteY17" fmla="*/ 182937 h 336550"/>
                    <a:gd name="connsiteX18" fmla="*/ 166103 w 268312"/>
                    <a:gd name="connsiteY18" fmla="*/ 184268 h 336550"/>
                    <a:gd name="connsiteX19" fmla="*/ 164808 w 268312"/>
                    <a:gd name="connsiteY19" fmla="*/ 190921 h 336550"/>
                    <a:gd name="connsiteX20" fmla="*/ 166103 w 268312"/>
                    <a:gd name="connsiteY20" fmla="*/ 196244 h 336550"/>
                    <a:gd name="connsiteX21" fmla="*/ 177759 w 268312"/>
                    <a:gd name="connsiteY21" fmla="*/ 198905 h 336550"/>
                    <a:gd name="connsiteX22" fmla="*/ 180349 w 268312"/>
                    <a:gd name="connsiteY22" fmla="*/ 202898 h 336550"/>
                    <a:gd name="connsiteX23" fmla="*/ 180349 w 268312"/>
                    <a:gd name="connsiteY23" fmla="*/ 206890 h 336550"/>
                    <a:gd name="connsiteX24" fmla="*/ 182939 w 268312"/>
                    <a:gd name="connsiteY24" fmla="*/ 209551 h 336550"/>
                    <a:gd name="connsiteX25" fmla="*/ 189415 w 268312"/>
                    <a:gd name="connsiteY25" fmla="*/ 209551 h 336550"/>
                    <a:gd name="connsiteX26" fmla="*/ 192005 w 268312"/>
                    <a:gd name="connsiteY26" fmla="*/ 206890 h 336550"/>
                    <a:gd name="connsiteX27" fmla="*/ 192005 w 268312"/>
                    <a:gd name="connsiteY27" fmla="*/ 201567 h 336550"/>
                    <a:gd name="connsiteX28" fmla="*/ 194595 w 268312"/>
                    <a:gd name="connsiteY28" fmla="*/ 197575 h 336550"/>
                    <a:gd name="connsiteX29" fmla="*/ 204956 w 268312"/>
                    <a:gd name="connsiteY29" fmla="*/ 190921 h 336550"/>
                    <a:gd name="connsiteX30" fmla="*/ 199775 w 268312"/>
                    <a:gd name="connsiteY30" fmla="*/ 160315 h 336550"/>
                    <a:gd name="connsiteX31" fmla="*/ 188120 w 268312"/>
                    <a:gd name="connsiteY31" fmla="*/ 154992 h 336550"/>
                    <a:gd name="connsiteX32" fmla="*/ 182939 w 268312"/>
                    <a:gd name="connsiteY32" fmla="*/ 152331 h 336550"/>
                    <a:gd name="connsiteX33" fmla="*/ 184235 w 268312"/>
                    <a:gd name="connsiteY33" fmla="*/ 141685 h 336550"/>
                    <a:gd name="connsiteX34" fmla="*/ 188120 w 268312"/>
                    <a:gd name="connsiteY34" fmla="*/ 141685 h 336550"/>
                    <a:gd name="connsiteX35" fmla="*/ 201071 w 268312"/>
                    <a:gd name="connsiteY35" fmla="*/ 144347 h 336550"/>
                    <a:gd name="connsiteX36" fmla="*/ 204956 w 268312"/>
                    <a:gd name="connsiteY36" fmla="*/ 143016 h 336550"/>
                    <a:gd name="connsiteX37" fmla="*/ 207546 w 268312"/>
                    <a:gd name="connsiteY37" fmla="*/ 135032 h 336550"/>
                    <a:gd name="connsiteX38" fmla="*/ 204956 w 268312"/>
                    <a:gd name="connsiteY38" fmla="*/ 132370 h 336550"/>
                    <a:gd name="connsiteX39" fmla="*/ 197185 w 268312"/>
                    <a:gd name="connsiteY39" fmla="*/ 129709 h 336550"/>
                    <a:gd name="connsiteX40" fmla="*/ 193300 w 268312"/>
                    <a:gd name="connsiteY40" fmla="*/ 124386 h 336550"/>
                    <a:gd name="connsiteX41" fmla="*/ 186825 w 268312"/>
                    <a:gd name="connsiteY41" fmla="*/ 119063 h 336550"/>
                    <a:gd name="connsiteX42" fmla="*/ 184235 w 268312"/>
                    <a:gd name="connsiteY42" fmla="*/ 119063 h 336550"/>
                    <a:gd name="connsiteX43" fmla="*/ 187192 w 268312"/>
                    <a:gd name="connsiteY43" fmla="*/ 84090 h 336550"/>
                    <a:gd name="connsiteX44" fmla="*/ 244570 w 268312"/>
                    <a:gd name="connsiteY44" fmla="*/ 107760 h 336550"/>
                    <a:gd name="connsiteX45" fmla="*/ 244570 w 268312"/>
                    <a:gd name="connsiteY45" fmla="*/ 222168 h 336550"/>
                    <a:gd name="connsiteX46" fmla="*/ 145642 w 268312"/>
                    <a:gd name="connsiteY46" fmla="*/ 234003 h 336550"/>
                    <a:gd name="connsiteX47" fmla="*/ 111347 w 268312"/>
                    <a:gd name="connsiteY47" fmla="*/ 243208 h 336550"/>
                    <a:gd name="connsiteX48" fmla="*/ 110028 w 268312"/>
                    <a:gd name="connsiteY48" fmla="*/ 237948 h 336550"/>
                    <a:gd name="connsiteX49" fmla="*/ 127175 w 268312"/>
                    <a:gd name="connsiteY49" fmla="*/ 218223 h 336550"/>
                    <a:gd name="connsiteX50" fmla="*/ 125856 w 268312"/>
                    <a:gd name="connsiteY50" fmla="*/ 218223 h 336550"/>
                    <a:gd name="connsiteX51" fmla="*/ 129813 w 268312"/>
                    <a:gd name="connsiteY51" fmla="*/ 107760 h 336550"/>
                    <a:gd name="connsiteX52" fmla="*/ 187192 w 268312"/>
                    <a:gd name="connsiteY52" fmla="*/ 84090 h 336550"/>
                    <a:gd name="connsiteX53" fmla="*/ 36992 w 268312"/>
                    <a:gd name="connsiteY53" fmla="*/ 0 h 336550"/>
                    <a:gd name="connsiteX54" fmla="*/ 161179 w 268312"/>
                    <a:gd name="connsiteY54" fmla="*/ 0 h 336550"/>
                    <a:gd name="connsiteX55" fmla="*/ 196850 w 268312"/>
                    <a:gd name="connsiteY55" fmla="*/ 36810 h 336550"/>
                    <a:gd name="connsiteX56" fmla="*/ 196850 w 268312"/>
                    <a:gd name="connsiteY56" fmla="*/ 67047 h 336550"/>
                    <a:gd name="connsiteX57" fmla="*/ 187602 w 268312"/>
                    <a:gd name="connsiteY57" fmla="*/ 67047 h 336550"/>
                    <a:gd name="connsiteX58" fmla="*/ 178354 w 268312"/>
                    <a:gd name="connsiteY58" fmla="*/ 67047 h 336550"/>
                    <a:gd name="connsiteX59" fmla="*/ 178354 w 268312"/>
                    <a:gd name="connsiteY59" fmla="*/ 60474 h 336550"/>
                    <a:gd name="connsiteX60" fmla="*/ 178354 w 268312"/>
                    <a:gd name="connsiteY60" fmla="*/ 59159 h 336550"/>
                    <a:gd name="connsiteX61" fmla="*/ 169106 w 268312"/>
                    <a:gd name="connsiteY61" fmla="*/ 48642 h 336550"/>
                    <a:gd name="connsiteX62" fmla="*/ 29065 w 268312"/>
                    <a:gd name="connsiteY62" fmla="*/ 48642 h 336550"/>
                    <a:gd name="connsiteX63" fmla="*/ 19817 w 268312"/>
                    <a:gd name="connsiteY63" fmla="*/ 59159 h 336550"/>
                    <a:gd name="connsiteX64" fmla="*/ 19817 w 268312"/>
                    <a:gd name="connsiteY64" fmla="*/ 278706 h 336550"/>
                    <a:gd name="connsiteX65" fmla="*/ 29065 w 268312"/>
                    <a:gd name="connsiteY65" fmla="*/ 287908 h 336550"/>
                    <a:gd name="connsiteX66" fmla="*/ 169106 w 268312"/>
                    <a:gd name="connsiteY66" fmla="*/ 287908 h 336550"/>
                    <a:gd name="connsiteX67" fmla="*/ 178354 w 268312"/>
                    <a:gd name="connsiteY67" fmla="*/ 278706 h 336550"/>
                    <a:gd name="connsiteX68" fmla="*/ 178354 w 268312"/>
                    <a:gd name="connsiteY68" fmla="*/ 261615 h 336550"/>
                    <a:gd name="connsiteX69" fmla="*/ 187602 w 268312"/>
                    <a:gd name="connsiteY69" fmla="*/ 262930 h 336550"/>
                    <a:gd name="connsiteX70" fmla="*/ 196850 w 268312"/>
                    <a:gd name="connsiteY70" fmla="*/ 261615 h 336550"/>
                    <a:gd name="connsiteX71" fmla="*/ 196850 w 268312"/>
                    <a:gd name="connsiteY71" fmla="*/ 299740 h 336550"/>
                    <a:gd name="connsiteX72" fmla="*/ 161179 w 268312"/>
                    <a:gd name="connsiteY72" fmla="*/ 336550 h 336550"/>
                    <a:gd name="connsiteX73" fmla="*/ 36992 w 268312"/>
                    <a:gd name="connsiteY73" fmla="*/ 336550 h 336550"/>
                    <a:gd name="connsiteX74" fmla="*/ 0 w 268312"/>
                    <a:gd name="connsiteY74" fmla="*/ 299740 h 336550"/>
                    <a:gd name="connsiteX75" fmla="*/ 0 w 268312"/>
                    <a:gd name="connsiteY75" fmla="*/ 36810 h 336550"/>
                    <a:gd name="connsiteX76" fmla="*/ 36992 w 268312"/>
                    <a:gd name="connsiteY76"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268312" h="336550">
                      <a:moveTo>
                        <a:pt x="79065" y="303213"/>
                      </a:moveTo>
                      <a:cubicBezTo>
                        <a:pt x="73799" y="303213"/>
                        <a:pt x="69850" y="306955"/>
                        <a:pt x="69850" y="311945"/>
                      </a:cubicBezTo>
                      <a:cubicBezTo>
                        <a:pt x="69850" y="316934"/>
                        <a:pt x="73799" y="320676"/>
                        <a:pt x="79065" y="320676"/>
                      </a:cubicBezTo>
                      <a:cubicBezTo>
                        <a:pt x="79065" y="320676"/>
                        <a:pt x="79065" y="320676"/>
                        <a:pt x="114610" y="320676"/>
                      </a:cubicBezTo>
                      <a:cubicBezTo>
                        <a:pt x="119875" y="320676"/>
                        <a:pt x="123825" y="316934"/>
                        <a:pt x="123825" y="311945"/>
                      </a:cubicBezTo>
                      <a:cubicBezTo>
                        <a:pt x="123825" y="306955"/>
                        <a:pt x="119875" y="303213"/>
                        <a:pt x="114610" y="303213"/>
                      </a:cubicBezTo>
                      <a:cubicBezTo>
                        <a:pt x="114610" y="303213"/>
                        <a:pt x="114610" y="303213"/>
                        <a:pt x="79065" y="303213"/>
                      </a:cubicBezTo>
                      <a:close/>
                      <a:moveTo>
                        <a:pt x="184235" y="119063"/>
                      </a:moveTo>
                      <a:cubicBezTo>
                        <a:pt x="181644" y="119063"/>
                        <a:pt x="181644" y="119063"/>
                        <a:pt x="181644" y="121725"/>
                      </a:cubicBezTo>
                      <a:cubicBezTo>
                        <a:pt x="181644" y="121725"/>
                        <a:pt x="181644" y="121725"/>
                        <a:pt x="181644" y="125717"/>
                      </a:cubicBezTo>
                      <a:cubicBezTo>
                        <a:pt x="181644" y="129709"/>
                        <a:pt x="181644" y="129709"/>
                        <a:pt x="177759" y="131039"/>
                      </a:cubicBezTo>
                      <a:cubicBezTo>
                        <a:pt x="169989" y="133701"/>
                        <a:pt x="164808" y="139024"/>
                        <a:pt x="164808" y="148339"/>
                      </a:cubicBezTo>
                      <a:cubicBezTo>
                        <a:pt x="164808" y="156323"/>
                        <a:pt x="168694" y="161646"/>
                        <a:pt x="175169" y="165638"/>
                      </a:cubicBezTo>
                      <a:cubicBezTo>
                        <a:pt x="179054" y="168299"/>
                        <a:pt x="182939" y="169630"/>
                        <a:pt x="186825" y="170961"/>
                      </a:cubicBezTo>
                      <a:cubicBezTo>
                        <a:pt x="188120" y="172291"/>
                        <a:pt x="190710" y="172291"/>
                        <a:pt x="192005" y="173622"/>
                      </a:cubicBezTo>
                      <a:cubicBezTo>
                        <a:pt x="195890" y="177614"/>
                        <a:pt x="194595" y="182937"/>
                        <a:pt x="190710" y="185598"/>
                      </a:cubicBezTo>
                      <a:cubicBezTo>
                        <a:pt x="188120" y="186929"/>
                        <a:pt x="184235" y="186929"/>
                        <a:pt x="181644" y="186929"/>
                      </a:cubicBezTo>
                      <a:cubicBezTo>
                        <a:pt x="177759" y="185598"/>
                        <a:pt x="173874" y="184268"/>
                        <a:pt x="169989" y="182937"/>
                      </a:cubicBezTo>
                      <a:cubicBezTo>
                        <a:pt x="167398" y="181606"/>
                        <a:pt x="167398" y="181606"/>
                        <a:pt x="166103" y="184268"/>
                      </a:cubicBezTo>
                      <a:cubicBezTo>
                        <a:pt x="166103" y="186929"/>
                        <a:pt x="164808" y="188260"/>
                        <a:pt x="164808" y="190921"/>
                      </a:cubicBezTo>
                      <a:cubicBezTo>
                        <a:pt x="163513" y="193583"/>
                        <a:pt x="163513" y="194913"/>
                        <a:pt x="166103" y="196244"/>
                      </a:cubicBezTo>
                      <a:cubicBezTo>
                        <a:pt x="169989" y="197575"/>
                        <a:pt x="173874" y="198905"/>
                        <a:pt x="177759" y="198905"/>
                      </a:cubicBezTo>
                      <a:cubicBezTo>
                        <a:pt x="180349" y="198905"/>
                        <a:pt x="180349" y="198905"/>
                        <a:pt x="180349" y="202898"/>
                      </a:cubicBezTo>
                      <a:cubicBezTo>
                        <a:pt x="180349" y="204228"/>
                        <a:pt x="180349" y="205559"/>
                        <a:pt x="180349" y="206890"/>
                      </a:cubicBezTo>
                      <a:cubicBezTo>
                        <a:pt x="180349" y="208220"/>
                        <a:pt x="181644" y="209551"/>
                        <a:pt x="182939" y="209551"/>
                      </a:cubicBezTo>
                      <a:cubicBezTo>
                        <a:pt x="185530" y="209551"/>
                        <a:pt x="188120" y="209551"/>
                        <a:pt x="189415" y="209551"/>
                      </a:cubicBezTo>
                      <a:cubicBezTo>
                        <a:pt x="190710" y="209551"/>
                        <a:pt x="192005" y="208220"/>
                        <a:pt x="192005" y="206890"/>
                      </a:cubicBezTo>
                      <a:cubicBezTo>
                        <a:pt x="192005" y="205559"/>
                        <a:pt x="192005" y="202898"/>
                        <a:pt x="192005" y="201567"/>
                      </a:cubicBezTo>
                      <a:cubicBezTo>
                        <a:pt x="192005" y="198905"/>
                        <a:pt x="193300" y="198905"/>
                        <a:pt x="194595" y="197575"/>
                      </a:cubicBezTo>
                      <a:cubicBezTo>
                        <a:pt x="198480" y="196244"/>
                        <a:pt x="202366" y="193583"/>
                        <a:pt x="204956" y="190921"/>
                      </a:cubicBezTo>
                      <a:cubicBezTo>
                        <a:pt x="212726" y="180276"/>
                        <a:pt x="210136" y="166969"/>
                        <a:pt x="199775" y="160315"/>
                      </a:cubicBezTo>
                      <a:cubicBezTo>
                        <a:pt x="195890" y="157654"/>
                        <a:pt x="192005" y="156323"/>
                        <a:pt x="188120" y="154992"/>
                      </a:cubicBezTo>
                      <a:cubicBezTo>
                        <a:pt x="186825" y="153661"/>
                        <a:pt x="184235" y="153661"/>
                        <a:pt x="182939" y="152331"/>
                      </a:cubicBezTo>
                      <a:cubicBezTo>
                        <a:pt x="179054" y="148339"/>
                        <a:pt x="180349" y="144347"/>
                        <a:pt x="184235" y="141685"/>
                      </a:cubicBezTo>
                      <a:cubicBezTo>
                        <a:pt x="185530" y="141685"/>
                        <a:pt x="186825" y="141685"/>
                        <a:pt x="188120" y="141685"/>
                      </a:cubicBezTo>
                      <a:cubicBezTo>
                        <a:pt x="192005" y="141685"/>
                        <a:pt x="197185" y="141685"/>
                        <a:pt x="201071" y="144347"/>
                      </a:cubicBezTo>
                      <a:cubicBezTo>
                        <a:pt x="203661" y="145677"/>
                        <a:pt x="203661" y="145677"/>
                        <a:pt x="204956" y="143016"/>
                      </a:cubicBezTo>
                      <a:cubicBezTo>
                        <a:pt x="204956" y="140354"/>
                        <a:pt x="206251" y="137693"/>
                        <a:pt x="207546" y="135032"/>
                      </a:cubicBezTo>
                      <a:cubicBezTo>
                        <a:pt x="207546" y="133701"/>
                        <a:pt x="206251" y="132370"/>
                        <a:pt x="204956" y="132370"/>
                      </a:cubicBezTo>
                      <a:cubicBezTo>
                        <a:pt x="202366" y="131039"/>
                        <a:pt x="199775" y="129709"/>
                        <a:pt x="197185" y="129709"/>
                      </a:cubicBezTo>
                      <a:cubicBezTo>
                        <a:pt x="193300" y="128378"/>
                        <a:pt x="193300" y="128378"/>
                        <a:pt x="193300" y="124386"/>
                      </a:cubicBezTo>
                      <a:cubicBezTo>
                        <a:pt x="193300" y="119063"/>
                        <a:pt x="193300" y="119063"/>
                        <a:pt x="186825" y="119063"/>
                      </a:cubicBezTo>
                      <a:cubicBezTo>
                        <a:pt x="186825" y="119063"/>
                        <a:pt x="186825" y="119063"/>
                        <a:pt x="184235" y="119063"/>
                      </a:cubicBezTo>
                      <a:close/>
                      <a:moveTo>
                        <a:pt x="187192" y="84090"/>
                      </a:moveTo>
                      <a:cubicBezTo>
                        <a:pt x="207967" y="84090"/>
                        <a:pt x="228741" y="91980"/>
                        <a:pt x="244570" y="107760"/>
                      </a:cubicBezTo>
                      <a:cubicBezTo>
                        <a:pt x="276226" y="139321"/>
                        <a:pt x="276226" y="190607"/>
                        <a:pt x="244570" y="222168"/>
                      </a:cubicBezTo>
                      <a:cubicBezTo>
                        <a:pt x="216870" y="248468"/>
                        <a:pt x="177299" y="252413"/>
                        <a:pt x="145642" y="234003"/>
                      </a:cubicBezTo>
                      <a:cubicBezTo>
                        <a:pt x="132452" y="243208"/>
                        <a:pt x="120580" y="244523"/>
                        <a:pt x="111347" y="243208"/>
                      </a:cubicBezTo>
                      <a:cubicBezTo>
                        <a:pt x="107390" y="243208"/>
                        <a:pt x="107390" y="239263"/>
                        <a:pt x="110028" y="237948"/>
                      </a:cubicBezTo>
                      <a:cubicBezTo>
                        <a:pt x="117942" y="234003"/>
                        <a:pt x="123218" y="224798"/>
                        <a:pt x="127175" y="218223"/>
                      </a:cubicBezTo>
                      <a:cubicBezTo>
                        <a:pt x="127175" y="218223"/>
                        <a:pt x="127175" y="218223"/>
                        <a:pt x="125856" y="218223"/>
                      </a:cubicBezTo>
                      <a:cubicBezTo>
                        <a:pt x="96838" y="186662"/>
                        <a:pt x="98157" y="138006"/>
                        <a:pt x="129813" y="107760"/>
                      </a:cubicBezTo>
                      <a:cubicBezTo>
                        <a:pt x="145642" y="91980"/>
                        <a:pt x="166417" y="84090"/>
                        <a:pt x="187192" y="84090"/>
                      </a:cubicBezTo>
                      <a:close/>
                      <a:moveTo>
                        <a:pt x="36992" y="0"/>
                      </a:moveTo>
                      <a:cubicBezTo>
                        <a:pt x="36992" y="0"/>
                        <a:pt x="36992" y="0"/>
                        <a:pt x="161179" y="0"/>
                      </a:cubicBezTo>
                      <a:cubicBezTo>
                        <a:pt x="180997" y="0"/>
                        <a:pt x="196850" y="15776"/>
                        <a:pt x="196850" y="36810"/>
                      </a:cubicBezTo>
                      <a:cubicBezTo>
                        <a:pt x="196850" y="36810"/>
                        <a:pt x="196850" y="36810"/>
                        <a:pt x="196850" y="67047"/>
                      </a:cubicBezTo>
                      <a:cubicBezTo>
                        <a:pt x="194208" y="67047"/>
                        <a:pt x="191566" y="67047"/>
                        <a:pt x="187602" y="67047"/>
                      </a:cubicBezTo>
                      <a:cubicBezTo>
                        <a:pt x="184960" y="67047"/>
                        <a:pt x="180997" y="67047"/>
                        <a:pt x="178354" y="67047"/>
                      </a:cubicBezTo>
                      <a:cubicBezTo>
                        <a:pt x="178354" y="67047"/>
                        <a:pt x="178354" y="67047"/>
                        <a:pt x="178354" y="60474"/>
                      </a:cubicBezTo>
                      <a:cubicBezTo>
                        <a:pt x="178354" y="60474"/>
                        <a:pt x="178354" y="60474"/>
                        <a:pt x="178354" y="59159"/>
                      </a:cubicBezTo>
                      <a:cubicBezTo>
                        <a:pt x="178354" y="53900"/>
                        <a:pt x="174391" y="48642"/>
                        <a:pt x="169106" y="48642"/>
                      </a:cubicBezTo>
                      <a:cubicBezTo>
                        <a:pt x="169106" y="48642"/>
                        <a:pt x="169106" y="48642"/>
                        <a:pt x="29065" y="48642"/>
                      </a:cubicBezTo>
                      <a:cubicBezTo>
                        <a:pt x="23780" y="48642"/>
                        <a:pt x="19817" y="53900"/>
                        <a:pt x="19817" y="59159"/>
                      </a:cubicBezTo>
                      <a:cubicBezTo>
                        <a:pt x="19817" y="59159"/>
                        <a:pt x="19817" y="59159"/>
                        <a:pt x="19817" y="278706"/>
                      </a:cubicBezTo>
                      <a:cubicBezTo>
                        <a:pt x="19817" y="283964"/>
                        <a:pt x="23780" y="287908"/>
                        <a:pt x="29065" y="287908"/>
                      </a:cubicBezTo>
                      <a:cubicBezTo>
                        <a:pt x="29065" y="287908"/>
                        <a:pt x="29065" y="287908"/>
                        <a:pt x="169106" y="287908"/>
                      </a:cubicBezTo>
                      <a:cubicBezTo>
                        <a:pt x="174391" y="287908"/>
                        <a:pt x="178354" y="282650"/>
                        <a:pt x="178354" y="278706"/>
                      </a:cubicBezTo>
                      <a:cubicBezTo>
                        <a:pt x="178354" y="278706"/>
                        <a:pt x="178354" y="278706"/>
                        <a:pt x="178354" y="261615"/>
                      </a:cubicBezTo>
                      <a:cubicBezTo>
                        <a:pt x="180997" y="261615"/>
                        <a:pt x="184960" y="262930"/>
                        <a:pt x="187602" y="262930"/>
                      </a:cubicBezTo>
                      <a:cubicBezTo>
                        <a:pt x="191566" y="262930"/>
                        <a:pt x="194208" y="261615"/>
                        <a:pt x="196850" y="261615"/>
                      </a:cubicBezTo>
                      <a:cubicBezTo>
                        <a:pt x="196850" y="261615"/>
                        <a:pt x="196850" y="261615"/>
                        <a:pt x="196850" y="299740"/>
                      </a:cubicBezTo>
                      <a:cubicBezTo>
                        <a:pt x="196850" y="320774"/>
                        <a:pt x="180997" y="336550"/>
                        <a:pt x="161179" y="336550"/>
                      </a:cubicBezTo>
                      <a:cubicBezTo>
                        <a:pt x="161179" y="336550"/>
                        <a:pt x="161179" y="336550"/>
                        <a:pt x="36992" y="336550"/>
                      </a:cubicBezTo>
                      <a:cubicBezTo>
                        <a:pt x="17175" y="336550"/>
                        <a:pt x="0" y="320774"/>
                        <a:pt x="0" y="299740"/>
                      </a:cubicBezTo>
                      <a:cubicBezTo>
                        <a:pt x="0" y="299740"/>
                        <a:pt x="0" y="299740"/>
                        <a:pt x="0" y="36810"/>
                      </a:cubicBezTo>
                      <a:cubicBezTo>
                        <a:pt x="0" y="15776"/>
                        <a:pt x="17175" y="0"/>
                        <a:pt x="36992" y="0"/>
                      </a:cubicBezTo>
                      <a:close/>
                    </a:path>
                  </a:pathLst>
                </a:custGeom>
                <a:solidFill>
                  <a:schemeClr val="bg1"/>
                </a:solidFill>
                <a:ln>
                  <a:noFill/>
                </a:ln>
              </p:spPr>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grpSp>
        <p:grpSp>
          <p:nvGrpSpPr>
            <p:cNvPr id="12" name="千图PPT彼岸天：ID 8661124库_组合 4">
              <a:extLst>
                <a:ext uri="{FF2B5EF4-FFF2-40B4-BE49-F238E27FC236}">
                  <a16:creationId xmlns:a16="http://schemas.microsoft.com/office/drawing/2014/main" id="{40FE2B7B-2CED-416D-90D3-040DB1B33E67}"/>
                </a:ext>
              </a:extLst>
            </p:cNvPr>
            <p:cNvGrpSpPr/>
            <p:nvPr>
              <p:custDataLst>
                <p:tags r:id="rId2"/>
              </p:custDataLst>
            </p:nvPr>
          </p:nvGrpSpPr>
          <p:grpSpPr>
            <a:xfrm>
              <a:off x="2665428" y="1339914"/>
              <a:ext cx="2250835" cy="3575845"/>
              <a:chOff x="4970584" y="1339913"/>
              <a:chExt cx="2250834" cy="3575844"/>
            </a:xfrm>
          </p:grpSpPr>
          <p:sp>
            <p:nvSpPr>
              <p:cNvPr id="23" name="矩形 22">
                <a:extLst>
                  <a:ext uri="{FF2B5EF4-FFF2-40B4-BE49-F238E27FC236}">
                    <a16:creationId xmlns:a16="http://schemas.microsoft.com/office/drawing/2014/main" id="{8683C9CE-1DF3-46CF-B4ED-19C17EF4BE8D}"/>
                  </a:ext>
                </a:extLst>
              </p:cNvPr>
              <p:cNvSpPr/>
              <p:nvPr/>
            </p:nvSpPr>
            <p:spPr>
              <a:xfrm>
                <a:off x="4970584" y="4590347"/>
                <a:ext cx="2250834" cy="325410"/>
              </a:xfrm>
              <a:prstGeom prst="rect">
                <a:avLst/>
              </a:prstGeom>
            </p:spPr>
            <p:txBody>
              <a:bodyPr wrap="none" lIns="0" tIns="0" rIns="0" bIns="0" anchor="ctr" anchorCtr="1">
                <a:normAutofit/>
              </a:bodyPr>
              <a:lstStyle/>
              <a:p>
                <a:pPr algn="ctr" defTabSz="914356">
                  <a:spcBef>
                    <a:spcPct val="0"/>
                  </a:spcBef>
                  <a:defRPr/>
                </a:pPr>
                <a:r>
                  <a:rPr lang="zh-CN" altLang="en-US" sz="2000" b="1" dirty="0">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rPr>
                  <a:t>超链接性</a:t>
                </a:r>
              </a:p>
            </p:txBody>
          </p:sp>
          <p:grpSp>
            <p:nvGrpSpPr>
              <p:cNvPr id="24" name="组合 23">
                <a:extLst>
                  <a:ext uri="{FF2B5EF4-FFF2-40B4-BE49-F238E27FC236}">
                    <a16:creationId xmlns:a16="http://schemas.microsoft.com/office/drawing/2014/main" id="{EFA8B6B5-D0B4-4333-83D6-747F99061268}"/>
                  </a:ext>
                </a:extLst>
              </p:cNvPr>
              <p:cNvGrpSpPr/>
              <p:nvPr/>
            </p:nvGrpSpPr>
            <p:grpSpPr>
              <a:xfrm>
                <a:off x="5554981" y="1339913"/>
                <a:ext cx="1082040" cy="2826488"/>
                <a:chOff x="5554981" y="1339913"/>
                <a:chExt cx="1082040" cy="2826488"/>
              </a:xfrm>
            </p:grpSpPr>
            <p:sp>
              <p:nvSpPr>
                <p:cNvPr id="25" name="梯形 24">
                  <a:extLst>
                    <a:ext uri="{FF2B5EF4-FFF2-40B4-BE49-F238E27FC236}">
                      <a16:creationId xmlns:a16="http://schemas.microsoft.com/office/drawing/2014/main" id="{3B0F8BD8-CBD2-420E-B179-1868DADAC6C9}"/>
                    </a:ext>
                  </a:extLst>
                </p:cNvPr>
                <p:cNvSpPr/>
                <p:nvPr/>
              </p:nvSpPr>
              <p:spPr>
                <a:xfrm flipV="1">
                  <a:off x="5771340" y="2611286"/>
                  <a:ext cx="649323" cy="946150"/>
                </a:xfrm>
                <a:prstGeom prst="trapezoid">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26" name="椭圆 25">
                  <a:extLst>
                    <a:ext uri="{FF2B5EF4-FFF2-40B4-BE49-F238E27FC236}">
                      <a16:creationId xmlns:a16="http://schemas.microsoft.com/office/drawing/2014/main" id="{32804C57-1220-490E-AE9F-8B18B119F543}"/>
                    </a:ext>
                  </a:extLst>
                </p:cNvPr>
                <p:cNvSpPr/>
                <p:nvPr/>
              </p:nvSpPr>
              <p:spPr>
                <a:xfrm>
                  <a:off x="5554981" y="3084361"/>
                  <a:ext cx="1082040" cy="1082040"/>
                </a:xfrm>
                <a:prstGeom prst="ellipse">
                  <a:avLst/>
                </a:prstGeom>
                <a:solidFill>
                  <a:schemeClr val="accent2"/>
                </a:solid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27" name="任意多边形 133">
                  <a:extLst>
                    <a:ext uri="{FF2B5EF4-FFF2-40B4-BE49-F238E27FC236}">
                      <a16:creationId xmlns:a16="http://schemas.microsoft.com/office/drawing/2014/main" id="{F65FA254-0413-4ED3-90B9-73A57A8EABDF}"/>
                    </a:ext>
                  </a:extLst>
                </p:cNvPr>
                <p:cNvSpPr/>
                <p:nvPr/>
              </p:nvSpPr>
              <p:spPr>
                <a:xfrm>
                  <a:off x="5638802" y="1339913"/>
                  <a:ext cx="914400" cy="1550773"/>
                </a:xfrm>
                <a:custGeom>
                  <a:avLst/>
                  <a:gdLst>
                    <a:gd name="connsiteX0" fmla="*/ 0 w 914400"/>
                    <a:gd name="connsiteY0" fmla="*/ 0 h 1550773"/>
                    <a:gd name="connsiteX1" fmla="*/ 914400 w 914400"/>
                    <a:gd name="connsiteY1" fmla="*/ 0 h 1550773"/>
                    <a:gd name="connsiteX2" fmla="*/ 914400 w 914400"/>
                    <a:gd name="connsiteY2" fmla="*/ 1093573 h 1550773"/>
                    <a:gd name="connsiteX3" fmla="*/ 457200 w 914400"/>
                    <a:gd name="connsiteY3" fmla="*/ 1550773 h 1550773"/>
                    <a:gd name="connsiteX4" fmla="*/ 0 w 914400"/>
                    <a:gd name="connsiteY4" fmla="*/ 1093573 h 1550773"/>
                    <a:gd name="connsiteX5" fmla="*/ 0 w 914400"/>
                    <a:gd name="connsiteY5" fmla="*/ 0 h 155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 h="1550773">
                      <a:moveTo>
                        <a:pt x="0" y="0"/>
                      </a:moveTo>
                      <a:lnTo>
                        <a:pt x="914400" y="0"/>
                      </a:lnTo>
                      <a:lnTo>
                        <a:pt x="914400" y="1093573"/>
                      </a:lnTo>
                      <a:cubicBezTo>
                        <a:pt x="914400" y="1346078"/>
                        <a:pt x="709705" y="1550773"/>
                        <a:pt x="457200" y="1550773"/>
                      </a:cubicBezTo>
                      <a:cubicBezTo>
                        <a:pt x="204695" y="1550773"/>
                        <a:pt x="0" y="1346078"/>
                        <a:pt x="0" y="1093573"/>
                      </a:cubicBezTo>
                      <a:lnTo>
                        <a:pt x="0" y="0"/>
                      </a:lnTo>
                      <a:close/>
                    </a:path>
                  </a:pathLst>
                </a:cu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28" name="任意多边形 134">
                  <a:extLst>
                    <a:ext uri="{FF2B5EF4-FFF2-40B4-BE49-F238E27FC236}">
                      <a16:creationId xmlns:a16="http://schemas.microsoft.com/office/drawing/2014/main" id="{4A13BD1D-14C7-45BC-8E8D-D253DBD5DDCD}"/>
                    </a:ext>
                  </a:extLst>
                </p:cNvPr>
                <p:cNvSpPr/>
                <p:nvPr/>
              </p:nvSpPr>
              <p:spPr>
                <a:xfrm>
                  <a:off x="5815015" y="1339913"/>
                  <a:ext cx="561976" cy="1550774"/>
                </a:xfrm>
                <a:custGeom>
                  <a:avLst/>
                  <a:gdLst>
                    <a:gd name="connsiteX0" fmla="*/ 0 w 561976"/>
                    <a:gd name="connsiteY0" fmla="*/ 0 h 1550774"/>
                    <a:gd name="connsiteX1" fmla="*/ 561976 w 561976"/>
                    <a:gd name="connsiteY1" fmla="*/ 0 h 1550774"/>
                    <a:gd name="connsiteX2" fmla="*/ 561975 w 561976"/>
                    <a:gd name="connsiteY2" fmla="*/ 1269786 h 1550774"/>
                    <a:gd name="connsiteX3" fmla="*/ 280987 w 561976"/>
                    <a:gd name="connsiteY3" fmla="*/ 1550774 h 1550774"/>
                    <a:gd name="connsiteX4" fmla="*/ 280988 w 561976"/>
                    <a:gd name="connsiteY4" fmla="*/ 1550773 h 1550774"/>
                    <a:gd name="connsiteX5" fmla="*/ 0 w 561976"/>
                    <a:gd name="connsiteY5" fmla="*/ 1269785 h 1550774"/>
                    <a:gd name="connsiteX6" fmla="*/ 0 w 561976"/>
                    <a:gd name="connsiteY6" fmla="*/ 0 h 155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1976" h="1550774">
                      <a:moveTo>
                        <a:pt x="0" y="0"/>
                      </a:moveTo>
                      <a:lnTo>
                        <a:pt x="561976" y="0"/>
                      </a:lnTo>
                      <a:lnTo>
                        <a:pt x="561975" y="1269786"/>
                      </a:lnTo>
                      <a:cubicBezTo>
                        <a:pt x="561975" y="1424971"/>
                        <a:pt x="436172" y="1550774"/>
                        <a:pt x="280987" y="1550774"/>
                      </a:cubicBezTo>
                      <a:lnTo>
                        <a:pt x="280988" y="1550773"/>
                      </a:lnTo>
                      <a:cubicBezTo>
                        <a:pt x="125803" y="1550773"/>
                        <a:pt x="0" y="1424970"/>
                        <a:pt x="0" y="1269785"/>
                      </a:cubicBezTo>
                      <a:lnTo>
                        <a:pt x="0" y="0"/>
                      </a:lnTo>
                      <a:close/>
                    </a:path>
                  </a:pathLst>
                </a:cu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29" name="任意多边形 135">
                  <a:extLst>
                    <a:ext uri="{FF2B5EF4-FFF2-40B4-BE49-F238E27FC236}">
                      <a16:creationId xmlns:a16="http://schemas.microsoft.com/office/drawing/2014/main" id="{7DDECC6D-39EA-4ADA-953E-5C6785763DA3}"/>
                    </a:ext>
                  </a:extLst>
                </p:cNvPr>
                <p:cNvSpPr>
                  <a:spLocks noChangeAspect="1"/>
                </p:cNvSpPr>
                <p:nvPr/>
              </p:nvSpPr>
              <p:spPr bwMode="auto">
                <a:xfrm>
                  <a:off x="5752799" y="3326462"/>
                  <a:ext cx="686402" cy="580059"/>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p:spPr>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grpSp>
        <p:grpSp>
          <p:nvGrpSpPr>
            <p:cNvPr id="14" name="千图PPT彼岸天：ID 8661124库_组合 5">
              <a:extLst>
                <a:ext uri="{FF2B5EF4-FFF2-40B4-BE49-F238E27FC236}">
                  <a16:creationId xmlns:a16="http://schemas.microsoft.com/office/drawing/2014/main" id="{2F8617A3-187C-4820-A9CF-0797397D20AA}"/>
                </a:ext>
              </a:extLst>
            </p:cNvPr>
            <p:cNvGrpSpPr/>
            <p:nvPr>
              <p:custDataLst>
                <p:tags r:id="rId3"/>
              </p:custDataLst>
            </p:nvPr>
          </p:nvGrpSpPr>
          <p:grpSpPr>
            <a:xfrm>
              <a:off x="4970583" y="1339914"/>
              <a:ext cx="2250835" cy="3575845"/>
              <a:chOff x="8364254" y="1339913"/>
              <a:chExt cx="2250834" cy="3575844"/>
            </a:xfrm>
          </p:grpSpPr>
          <p:sp>
            <p:nvSpPr>
              <p:cNvPr id="15" name="矩形 14">
                <a:extLst>
                  <a:ext uri="{FF2B5EF4-FFF2-40B4-BE49-F238E27FC236}">
                    <a16:creationId xmlns:a16="http://schemas.microsoft.com/office/drawing/2014/main" id="{CB20EC4F-13E4-4EAF-9C6B-7A97A9061014}"/>
                  </a:ext>
                </a:extLst>
              </p:cNvPr>
              <p:cNvSpPr/>
              <p:nvPr/>
            </p:nvSpPr>
            <p:spPr>
              <a:xfrm>
                <a:off x="8364254" y="4590347"/>
                <a:ext cx="2250834" cy="325410"/>
              </a:xfrm>
              <a:prstGeom prst="rect">
                <a:avLst/>
              </a:prstGeom>
            </p:spPr>
            <p:txBody>
              <a:bodyPr wrap="none" lIns="0" tIns="0" rIns="0" bIns="0" anchor="ctr" anchorCtr="1">
                <a:normAutofit/>
              </a:bodyPr>
              <a:lstStyle/>
              <a:p>
                <a:pPr algn="ctr" defTabSz="914356">
                  <a:spcBef>
                    <a:spcPct val="0"/>
                  </a:spcBef>
                  <a:defRPr/>
                </a:pPr>
                <a:r>
                  <a:rPr lang="zh-CN" altLang="en-US" sz="2000" b="1" dirty="0">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rPr>
                  <a:t>超复制性</a:t>
                </a:r>
              </a:p>
            </p:txBody>
          </p:sp>
          <p:grpSp>
            <p:nvGrpSpPr>
              <p:cNvPr id="16" name="组合 15">
                <a:extLst>
                  <a:ext uri="{FF2B5EF4-FFF2-40B4-BE49-F238E27FC236}">
                    <a16:creationId xmlns:a16="http://schemas.microsoft.com/office/drawing/2014/main" id="{56176DC5-320E-4230-9978-C16A960A28ED}"/>
                  </a:ext>
                </a:extLst>
              </p:cNvPr>
              <p:cNvGrpSpPr/>
              <p:nvPr/>
            </p:nvGrpSpPr>
            <p:grpSpPr>
              <a:xfrm>
                <a:off x="8948651" y="1339913"/>
                <a:ext cx="1082040" cy="2826488"/>
                <a:chOff x="8948650" y="1339913"/>
                <a:chExt cx="1082040" cy="2826488"/>
              </a:xfrm>
            </p:grpSpPr>
            <p:sp>
              <p:nvSpPr>
                <p:cNvPr id="18" name="梯形 17">
                  <a:extLst>
                    <a:ext uri="{FF2B5EF4-FFF2-40B4-BE49-F238E27FC236}">
                      <a16:creationId xmlns:a16="http://schemas.microsoft.com/office/drawing/2014/main" id="{FD425535-35A5-4573-A178-0DAD14946637}"/>
                    </a:ext>
                  </a:extLst>
                </p:cNvPr>
                <p:cNvSpPr/>
                <p:nvPr/>
              </p:nvSpPr>
              <p:spPr>
                <a:xfrm flipV="1">
                  <a:off x="9165009" y="2611286"/>
                  <a:ext cx="649323" cy="946150"/>
                </a:xfrm>
                <a:prstGeom prst="trapezoid">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19" name="椭圆 18">
                  <a:extLst>
                    <a:ext uri="{FF2B5EF4-FFF2-40B4-BE49-F238E27FC236}">
                      <a16:creationId xmlns:a16="http://schemas.microsoft.com/office/drawing/2014/main" id="{FBD5B216-B4EC-4F3D-80E3-C0F8BFA82EDE}"/>
                    </a:ext>
                  </a:extLst>
                </p:cNvPr>
                <p:cNvSpPr/>
                <p:nvPr/>
              </p:nvSpPr>
              <p:spPr>
                <a:xfrm>
                  <a:off x="8948650" y="3084361"/>
                  <a:ext cx="1082040" cy="1082040"/>
                </a:xfrm>
                <a:prstGeom prst="ellipse">
                  <a:avLst/>
                </a:prstGeom>
                <a:solidFill>
                  <a:schemeClr val="accent4"/>
                </a:solid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20" name="任意多边形 125">
                  <a:extLst>
                    <a:ext uri="{FF2B5EF4-FFF2-40B4-BE49-F238E27FC236}">
                      <a16:creationId xmlns:a16="http://schemas.microsoft.com/office/drawing/2014/main" id="{91225264-9067-4A9A-9F67-4B541445E123}"/>
                    </a:ext>
                  </a:extLst>
                </p:cNvPr>
                <p:cNvSpPr/>
                <p:nvPr/>
              </p:nvSpPr>
              <p:spPr>
                <a:xfrm>
                  <a:off x="9032471" y="1339913"/>
                  <a:ext cx="914400" cy="1550773"/>
                </a:xfrm>
                <a:custGeom>
                  <a:avLst/>
                  <a:gdLst>
                    <a:gd name="connsiteX0" fmla="*/ 0 w 914400"/>
                    <a:gd name="connsiteY0" fmla="*/ 0 h 1550773"/>
                    <a:gd name="connsiteX1" fmla="*/ 914400 w 914400"/>
                    <a:gd name="connsiteY1" fmla="*/ 0 h 1550773"/>
                    <a:gd name="connsiteX2" fmla="*/ 914400 w 914400"/>
                    <a:gd name="connsiteY2" fmla="*/ 1093573 h 1550773"/>
                    <a:gd name="connsiteX3" fmla="*/ 457200 w 914400"/>
                    <a:gd name="connsiteY3" fmla="*/ 1550773 h 1550773"/>
                    <a:gd name="connsiteX4" fmla="*/ 0 w 914400"/>
                    <a:gd name="connsiteY4" fmla="*/ 1093573 h 1550773"/>
                    <a:gd name="connsiteX5" fmla="*/ 0 w 914400"/>
                    <a:gd name="connsiteY5" fmla="*/ 0 h 155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 h="1550773">
                      <a:moveTo>
                        <a:pt x="0" y="0"/>
                      </a:moveTo>
                      <a:lnTo>
                        <a:pt x="914400" y="0"/>
                      </a:lnTo>
                      <a:lnTo>
                        <a:pt x="914400" y="1093573"/>
                      </a:lnTo>
                      <a:cubicBezTo>
                        <a:pt x="914400" y="1346078"/>
                        <a:pt x="709705" y="1550773"/>
                        <a:pt x="457200" y="1550773"/>
                      </a:cubicBezTo>
                      <a:cubicBezTo>
                        <a:pt x="204695" y="1550773"/>
                        <a:pt x="0" y="1346078"/>
                        <a:pt x="0" y="1093573"/>
                      </a:cubicBezTo>
                      <a:lnTo>
                        <a:pt x="0" y="0"/>
                      </a:lnTo>
                      <a:close/>
                    </a:path>
                  </a:pathLst>
                </a:cu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21" name="任意多边形 126">
                  <a:extLst>
                    <a:ext uri="{FF2B5EF4-FFF2-40B4-BE49-F238E27FC236}">
                      <a16:creationId xmlns:a16="http://schemas.microsoft.com/office/drawing/2014/main" id="{BF37B605-9A28-4711-8556-FF85AF3DE2FA}"/>
                    </a:ext>
                  </a:extLst>
                </p:cNvPr>
                <p:cNvSpPr/>
                <p:nvPr/>
              </p:nvSpPr>
              <p:spPr>
                <a:xfrm>
                  <a:off x="9208684" y="1339913"/>
                  <a:ext cx="561976" cy="1550774"/>
                </a:xfrm>
                <a:custGeom>
                  <a:avLst/>
                  <a:gdLst>
                    <a:gd name="connsiteX0" fmla="*/ 0 w 561976"/>
                    <a:gd name="connsiteY0" fmla="*/ 0 h 1550774"/>
                    <a:gd name="connsiteX1" fmla="*/ 561976 w 561976"/>
                    <a:gd name="connsiteY1" fmla="*/ 0 h 1550774"/>
                    <a:gd name="connsiteX2" fmla="*/ 561975 w 561976"/>
                    <a:gd name="connsiteY2" fmla="*/ 1269786 h 1550774"/>
                    <a:gd name="connsiteX3" fmla="*/ 280987 w 561976"/>
                    <a:gd name="connsiteY3" fmla="*/ 1550774 h 1550774"/>
                    <a:gd name="connsiteX4" fmla="*/ 280988 w 561976"/>
                    <a:gd name="connsiteY4" fmla="*/ 1550773 h 1550774"/>
                    <a:gd name="connsiteX5" fmla="*/ 0 w 561976"/>
                    <a:gd name="connsiteY5" fmla="*/ 1269785 h 1550774"/>
                    <a:gd name="connsiteX6" fmla="*/ 0 w 561976"/>
                    <a:gd name="connsiteY6" fmla="*/ 0 h 155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1976" h="1550774">
                      <a:moveTo>
                        <a:pt x="0" y="0"/>
                      </a:moveTo>
                      <a:lnTo>
                        <a:pt x="561976" y="0"/>
                      </a:lnTo>
                      <a:lnTo>
                        <a:pt x="561975" y="1269786"/>
                      </a:lnTo>
                      <a:cubicBezTo>
                        <a:pt x="561975" y="1424971"/>
                        <a:pt x="436172" y="1550774"/>
                        <a:pt x="280987" y="1550774"/>
                      </a:cubicBezTo>
                      <a:lnTo>
                        <a:pt x="280988" y="1550773"/>
                      </a:lnTo>
                      <a:cubicBezTo>
                        <a:pt x="125803" y="1550773"/>
                        <a:pt x="0" y="1424970"/>
                        <a:pt x="0" y="1269785"/>
                      </a:cubicBezTo>
                      <a:lnTo>
                        <a:pt x="0" y="0"/>
                      </a:lnTo>
                      <a:close/>
                    </a:path>
                  </a:pathLst>
                </a:cu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22" name="任意多边形 127">
                  <a:extLst>
                    <a:ext uri="{FF2B5EF4-FFF2-40B4-BE49-F238E27FC236}">
                      <a16:creationId xmlns:a16="http://schemas.microsoft.com/office/drawing/2014/main" id="{B723AF09-6C7A-45E2-8CCD-06CF9459BB87}"/>
                    </a:ext>
                  </a:extLst>
                </p:cNvPr>
                <p:cNvSpPr>
                  <a:spLocks/>
                </p:cNvSpPr>
                <p:nvPr/>
              </p:nvSpPr>
              <p:spPr bwMode="auto">
                <a:xfrm>
                  <a:off x="9266972" y="3288577"/>
                  <a:ext cx="492495" cy="673606"/>
                </a:xfrm>
                <a:custGeom>
                  <a:avLst/>
                  <a:gdLst>
                    <a:gd name="connsiteX0" fmla="*/ 103981 w 246063"/>
                    <a:gd name="connsiteY0" fmla="*/ 280987 h 336550"/>
                    <a:gd name="connsiteX1" fmla="*/ 84137 w 246063"/>
                    <a:gd name="connsiteY1" fmla="*/ 301625 h 336550"/>
                    <a:gd name="connsiteX2" fmla="*/ 103981 w 246063"/>
                    <a:gd name="connsiteY2" fmla="*/ 322263 h 336550"/>
                    <a:gd name="connsiteX3" fmla="*/ 123825 w 246063"/>
                    <a:gd name="connsiteY3" fmla="*/ 301625 h 336550"/>
                    <a:gd name="connsiteX4" fmla="*/ 103981 w 246063"/>
                    <a:gd name="connsiteY4" fmla="*/ 280987 h 336550"/>
                    <a:gd name="connsiteX5" fmla="*/ 168411 w 246063"/>
                    <a:gd name="connsiteY5" fmla="*/ 107950 h 336550"/>
                    <a:gd name="connsiteX6" fmla="*/ 163150 w 246063"/>
                    <a:gd name="connsiteY6" fmla="*/ 113163 h 336550"/>
                    <a:gd name="connsiteX7" fmla="*/ 163150 w 246063"/>
                    <a:gd name="connsiteY7" fmla="*/ 118376 h 336550"/>
                    <a:gd name="connsiteX8" fmla="*/ 147365 w 246063"/>
                    <a:gd name="connsiteY8" fmla="*/ 136620 h 336550"/>
                    <a:gd name="connsiteX9" fmla="*/ 167096 w 246063"/>
                    <a:gd name="connsiteY9" fmla="*/ 157471 h 336550"/>
                    <a:gd name="connsiteX10" fmla="*/ 176304 w 246063"/>
                    <a:gd name="connsiteY10" fmla="*/ 165290 h 336550"/>
                    <a:gd name="connsiteX11" fmla="*/ 167096 w 246063"/>
                    <a:gd name="connsiteY11" fmla="*/ 171806 h 336550"/>
                    <a:gd name="connsiteX12" fmla="*/ 155258 w 246063"/>
                    <a:gd name="connsiteY12" fmla="*/ 167896 h 336550"/>
                    <a:gd name="connsiteX13" fmla="*/ 153942 w 246063"/>
                    <a:gd name="connsiteY13" fmla="*/ 167896 h 336550"/>
                    <a:gd name="connsiteX14" fmla="*/ 148681 w 246063"/>
                    <a:gd name="connsiteY14" fmla="*/ 170503 h 336550"/>
                    <a:gd name="connsiteX15" fmla="*/ 147365 w 246063"/>
                    <a:gd name="connsiteY15" fmla="*/ 175716 h 336550"/>
                    <a:gd name="connsiteX16" fmla="*/ 149996 w 246063"/>
                    <a:gd name="connsiteY16" fmla="*/ 180928 h 336550"/>
                    <a:gd name="connsiteX17" fmla="*/ 161834 w 246063"/>
                    <a:gd name="connsiteY17" fmla="*/ 184838 h 336550"/>
                    <a:gd name="connsiteX18" fmla="*/ 161834 w 246063"/>
                    <a:gd name="connsiteY18" fmla="*/ 190051 h 336550"/>
                    <a:gd name="connsiteX19" fmla="*/ 167096 w 246063"/>
                    <a:gd name="connsiteY19" fmla="*/ 195263 h 336550"/>
                    <a:gd name="connsiteX20" fmla="*/ 171042 w 246063"/>
                    <a:gd name="connsiteY20" fmla="*/ 195263 h 336550"/>
                    <a:gd name="connsiteX21" fmla="*/ 176304 w 246063"/>
                    <a:gd name="connsiteY21" fmla="*/ 190051 h 336550"/>
                    <a:gd name="connsiteX22" fmla="*/ 176304 w 246063"/>
                    <a:gd name="connsiteY22" fmla="*/ 183535 h 336550"/>
                    <a:gd name="connsiteX23" fmla="*/ 192088 w 246063"/>
                    <a:gd name="connsiteY23" fmla="*/ 165290 h 336550"/>
                    <a:gd name="connsiteX24" fmla="*/ 173673 w 246063"/>
                    <a:gd name="connsiteY24" fmla="*/ 143136 h 336550"/>
                    <a:gd name="connsiteX25" fmla="*/ 163150 w 246063"/>
                    <a:gd name="connsiteY25" fmla="*/ 135317 h 336550"/>
                    <a:gd name="connsiteX26" fmla="*/ 171042 w 246063"/>
                    <a:gd name="connsiteY26" fmla="*/ 131407 h 336550"/>
                    <a:gd name="connsiteX27" fmla="*/ 180250 w 246063"/>
                    <a:gd name="connsiteY27" fmla="*/ 132711 h 336550"/>
                    <a:gd name="connsiteX28" fmla="*/ 182880 w 246063"/>
                    <a:gd name="connsiteY28" fmla="*/ 134014 h 336550"/>
                    <a:gd name="connsiteX29" fmla="*/ 188142 w 246063"/>
                    <a:gd name="connsiteY29" fmla="*/ 130104 h 336550"/>
                    <a:gd name="connsiteX30" fmla="*/ 189457 w 246063"/>
                    <a:gd name="connsiteY30" fmla="*/ 126195 h 336550"/>
                    <a:gd name="connsiteX31" fmla="*/ 186827 w 246063"/>
                    <a:gd name="connsiteY31" fmla="*/ 120982 h 336550"/>
                    <a:gd name="connsiteX32" fmla="*/ 176304 w 246063"/>
                    <a:gd name="connsiteY32" fmla="*/ 118376 h 336550"/>
                    <a:gd name="connsiteX33" fmla="*/ 176304 w 246063"/>
                    <a:gd name="connsiteY33" fmla="*/ 113163 h 336550"/>
                    <a:gd name="connsiteX34" fmla="*/ 171042 w 246063"/>
                    <a:gd name="connsiteY34" fmla="*/ 107950 h 336550"/>
                    <a:gd name="connsiteX35" fmla="*/ 168411 w 246063"/>
                    <a:gd name="connsiteY35" fmla="*/ 107950 h 336550"/>
                    <a:gd name="connsiteX36" fmla="*/ 37772 w 246063"/>
                    <a:gd name="connsiteY36" fmla="*/ 42862 h 336550"/>
                    <a:gd name="connsiteX37" fmla="*/ 28575 w 246063"/>
                    <a:gd name="connsiteY37" fmla="*/ 52090 h 336550"/>
                    <a:gd name="connsiteX38" fmla="*/ 28575 w 246063"/>
                    <a:gd name="connsiteY38" fmla="*/ 259059 h 336550"/>
                    <a:gd name="connsiteX39" fmla="*/ 37772 w 246063"/>
                    <a:gd name="connsiteY39" fmla="*/ 268287 h 336550"/>
                    <a:gd name="connsiteX40" fmla="*/ 171778 w 246063"/>
                    <a:gd name="connsiteY40" fmla="*/ 268287 h 336550"/>
                    <a:gd name="connsiteX41" fmla="*/ 180975 w 246063"/>
                    <a:gd name="connsiteY41" fmla="*/ 259059 h 336550"/>
                    <a:gd name="connsiteX42" fmla="*/ 180975 w 246063"/>
                    <a:gd name="connsiteY42" fmla="*/ 216875 h 336550"/>
                    <a:gd name="connsiteX43" fmla="*/ 156013 w 246063"/>
                    <a:gd name="connsiteY43" fmla="*/ 236649 h 336550"/>
                    <a:gd name="connsiteX44" fmla="*/ 149444 w 246063"/>
                    <a:gd name="connsiteY44" fmla="*/ 239285 h 336550"/>
                    <a:gd name="connsiteX45" fmla="*/ 140247 w 246063"/>
                    <a:gd name="connsiteY45" fmla="*/ 228739 h 336550"/>
                    <a:gd name="connsiteX46" fmla="*/ 140247 w 246063"/>
                    <a:gd name="connsiteY46" fmla="*/ 214238 h 336550"/>
                    <a:gd name="connsiteX47" fmla="*/ 136306 w 246063"/>
                    <a:gd name="connsiteY47" fmla="*/ 208965 h 336550"/>
                    <a:gd name="connsiteX48" fmla="*/ 106089 w 246063"/>
                    <a:gd name="connsiteY48" fmla="*/ 208965 h 336550"/>
                    <a:gd name="connsiteX49" fmla="*/ 91637 w 246063"/>
                    <a:gd name="connsiteY49" fmla="*/ 194464 h 336550"/>
                    <a:gd name="connsiteX50" fmla="*/ 91637 w 246063"/>
                    <a:gd name="connsiteY50" fmla="*/ 108776 h 336550"/>
                    <a:gd name="connsiteX51" fmla="*/ 106089 w 246063"/>
                    <a:gd name="connsiteY51" fmla="*/ 94274 h 336550"/>
                    <a:gd name="connsiteX52" fmla="*/ 180975 w 246063"/>
                    <a:gd name="connsiteY52" fmla="*/ 94274 h 336550"/>
                    <a:gd name="connsiteX53" fmla="*/ 180975 w 246063"/>
                    <a:gd name="connsiteY53" fmla="*/ 52090 h 336550"/>
                    <a:gd name="connsiteX54" fmla="*/ 171778 w 246063"/>
                    <a:gd name="connsiteY54" fmla="*/ 42862 h 336550"/>
                    <a:gd name="connsiteX55" fmla="*/ 37772 w 246063"/>
                    <a:gd name="connsiteY55" fmla="*/ 42862 h 336550"/>
                    <a:gd name="connsiteX56" fmla="*/ 18521 w 246063"/>
                    <a:gd name="connsiteY56" fmla="*/ 0 h 336550"/>
                    <a:gd name="connsiteX57" fmla="*/ 189178 w 246063"/>
                    <a:gd name="connsiteY57" fmla="*/ 0 h 336550"/>
                    <a:gd name="connsiteX58" fmla="*/ 209021 w 246063"/>
                    <a:gd name="connsiteY58" fmla="*/ 19719 h 336550"/>
                    <a:gd name="connsiteX59" fmla="*/ 209021 w 246063"/>
                    <a:gd name="connsiteY59" fmla="*/ 94654 h 336550"/>
                    <a:gd name="connsiteX60" fmla="*/ 232834 w 246063"/>
                    <a:gd name="connsiteY60" fmla="*/ 94654 h 336550"/>
                    <a:gd name="connsiteX61" fmla="*/ 246063 w 246063"/>
                    <a:gd name="connsiteY61" fmla="*/ 109116 h 336550"/>
                    <a:gd name="connsiteX62" fmla="*/ 246063 w 246063"/>
                    <a:gd name="connsiteY62" fmla="*/ 194568 h 336550"/>
                    <a:gd name="connsiteX63" fmla="*/ 232834 w 246063"/>
                    <a:gd name="connsiteY63" fmla="*/ 209029 h 336550"/>
                    <a:gd name="connsiteX64" fmla="*/ 209021 w 246063"/>
                    <a:gd name="connsiteY64" fmla="*/ 209029 h 336550"/>
                    <a:gd name="connsiteX65" fmla="*/ 209021 w 246063"/>
                    <a:gd name="connsiteY65" fmla="*/ 316831 h 336550"/>
                    <a:gd name="connsiteX66" fmla="*/ 189178 w 246063"/>
                    <a:gd name="connsiteY66" fmla="*/ 336550 h 336550"/>
                    <a:gd name="connsiteX67" fmla="*/ 18521 w 246063"/>
                    <a:gd name="connsiteY67" fmla="*/ 336550 h 336550"/>
                    <a:gd name="connsiteX68" fmla="*/ 0 w 246063"/>
                    <a:gd name="connsiteY68" fmla="*/ 316831 h 336550"/>
                    <a:gd name="connsiteX69" fmla="*/ 0 w 246063"/>
                    <a:gd name="connsiteY69" fmla="*/ 19719 h 336550"/>
                    <a:gd name="connsiteX70" fmla="*/ 18521 w 246063"/>
                    <a:gd name="connsiteY70"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246063" h="336550">
                      <a:moveTo>
                        <a:pt x="103981" y="280987"/>
                      </a:moveTo>
                      <a:cubicBezTo>
                        <a:pt x="93021" y="280987"/>
                        <a:pt x="84137" y="290227"/>
                        <a:pt x="84137" y="301625"/>
                      </a:cubicBezTo>
                      <a:cubicBezTo>
                        <a:pt x="84137" y="313023"/>
                        <a:pt x="93021" y="322263"/>
                        <a:pt x="103981" y="322263"/>
                      </a:cubicBezTo>
                      <a:cubicBezTo>
                        <a:pt x="114941" y="322263"/>
                        <a:pt x="123825" y="313023"/>
                        <a:pt x="123825" y="301625"/>
                      </a:cubicBezTo>
                      <a:cubicBezTo>
                        <a:pt x="123825" y="290227"/>
                        <a:pt x="114941" y="280987"/>
                        <a:pt x="103981" y="280987"/>
                      </a:cubicBezTo>
                      <a:close/>
                      <a:moveTo>
                        <a:pt x="168411" y="107950"/>
                      </a:moveTo>
                      <a:cubicBezTo>
                        <a:pt x="165781" y="107950"/>
                        <a:pt x="163150" y="110557"/>
                        <a:pt x="163150" y="113163"/>
                      </a:cubicBezTo>
                      <a:cubicBezTo>
                        <a:pt x="163150" y="113163"/>
                        <a:pt x="163150" y="113163"/>
                        <a:pt x="163150" y="118376"/>
                      </a:cubicBezTo>
                      <a:cubicBezTo>
                        <a:pt x="153942" y="120982"/>
                        <a:pt x="147365" y="127498"/>
                        <a:pt x="147365" y="136620"/>
                      </a:cubicBezTo>
                      <a:cubicBezTo>
                        <a:pt x="147365" y="148349"/>
                        <a:pt x="157888" y="153562"/>
                        <a:pt x="167096" y="157471"/>
                      </a:cubicBezTo>
                      <a:cubicBezTo>
                        <a:pt x="174988" y="160077"/>
                        <a:pt x="176304" y="162684"/>
                        <a:pt x="176304" y="165290"/>
                      </a:cubicBezTo>
                      <a:cubicBezTo>
                        <a:pt x="176304" y="169200"/>
                        <a:pt x="172357" y="171806"/>
                        <a:pt x="167096" y="171806"/>
                      </a:cubicBezTo>
                      <a:cubicBezTo>
                        <a:pt x="163150" y="171806"/>
                        <a:pt x="156573" y="167896"/>
                        <a:pt x="155258" y="167896"/>
                      </a:cubicBezTo>
                      <a:cubicBezTo>
                        <a:pt x="155258" y="167896"/>
                        <a:pt x="153942" y="167896"/>
                        <a:pt x="153942" y="167896"/>
                      </a:cubicBezTo>
                      <a:cubicBezTo>
                        <a:pt x="151312" y="167896"/>
                        <a:pt x="149996" y="169200"/>
                        <a:pt x="148681" y="170503"/>
                      </a:cubicBezTo>
                      <a:cubicBezTo>
                        <a:pt x="148681" y="170503"/>
                        <a:pt x="148681" y="170503"/>
                        <a:pt x="147365" y="175716"/>
                      </a:cubicBezTo>
                      <a:cubicBezTo>
                        <a:pt x="146050" y="177019"/>
                        <a:pt x="147365" y="179625"/>
                        <a:pt x="149996" y="180928"/>
                      </a:cubicBezTo>
                      <a:cubicBezTo>
                        <a:pt x="153942" y="182231"/>
                        <a:pt x="159204" y="183535"/>
                        <a:pt x="161834" y="184838"/>
                      </a:cubicBezTo>
                      <a:cubicBezTo>
                        <a:pt x="161834" y="184838"/>
                        <a:pt x="161834" y="184838"/>
                        <a:pt x="161834" y="190051"/>
                      </a:cubicBezTo>
                      <a:cubicBezTo>
                        <a:pt x="161834" y="192657"/>
                        <a:pt x="164465" y="195263"/>
                        <a:pt x="167096" y="195263"/>
                      </a:cubicBezTo>
                      <a:cubicBezTo>
                        <a:pt x="167096" y="195263"/>
                        <a:pt x="167096" y="195263"/>
                        <a:pt x="171042" y="195263"/>
                      </a:cubicBezTo>
                      <a:cubicBezTo>
                        <a:pt x="173673" y="195263"/>
                        <a:pt x="176304" y="192657"/>
                        <a:pt x="176304" y="190051"/>
                      </a:cubicBezTo>
                      <a:cubicBezTo>
                        <a:pt x="176304" y="190051"/>
                        <a:pt x="176304" y="190051"/>
                        <a:pt x="176304" y="183535"/>
                      </a:cubicBezTo>
                      <a:cubicBezTo>
                        <a:pt x="185511" y="180928"/>
                        <a:pt x="192088" y="174412"/>
                        <a:pt x="192088" y="165290"/>
                      </a:cubicBezTo>
                      <a:cubicBezTo>
                        <a:pt x="192088" y="154865"/>
                        <a:pt x="186827" y="148349"/>
                        <a:pt x="173673" y="143136"/>
                      </a:cubicBezTo>
                      <a:cubicBezTo>
                        <a:pt x="164465" y="140530"/>
                        <a:pt x="163150" y="137923"/>
                        <a:pt x="163150" y="135317"/>
                      </a:cubicBezTo>
                      <a:cubicBezTo>
                        <a:pt x="163150" y="132711"/>
                        <a:pt x="165781" y="131407"/>
                        <a:pt x="171042" y="131407"/>
                      </a:cubicBezTo>
                      <a:cubicBezTo>
                        <a:pt x="176304" y="131407"/>
                        <a:pt x="180250" y="132711"/>
                        <a:pt x="180250" y="132711"/>
                      </a:cubicBezTo>
                      <a:cubicBezTo>
                        <a:pt x="181565" y="132711"/>
                        <a:pt x="181565" y="134014"/>
                        <a:pt x="182880" y="134014"/>
                      </a:cubicBezTo>
                      <a:cubicBezTo>
                        <a:pt x="185511" y="134014"/>
                        <a:pt x="186827" y="132711"/>
                        <a:pt x="188142" y="130104"/>
                      </a:cubicBezTo>
                      <a:cubicBezTo>
                        <a:pt x="188142" y="130104"/>
                        <a:pt x="188142" y="130104"/>
                        <a:pt x="189457" y="126195"/>
                      </a:cubicBezTo>
                      <a:cubicBezTo>
                        <a:pt x="190773" y="123588"/>
                        <a:pt x="188142" y="120982"/>
                        <a:pt x="186827" y="120982"/>
                      </a:cubicBezTo>
                      <a:cubicBezTo>
                        <a:pt x="184196" y="119679"/>
                        <a:pt x="178934" y="118376"/>
                        <a:pt x="176304" y="118376"/>
                      </a:cubicBezTo>
                      <a:cubicBezTo>
                        <a:pt x="176304" y="118376"/>
                        <a:pt x="176304" y="118376"/>
                        <a:pt x="176304" y="113163"/>
                      </a:cubicBezTo>
                      <a:cubicBezTo>
                        <a:pt x="176304" y="110557"/>
                        <a:pt x="173673" y="107950"/>
                        <a:pt x="171042" y="107950"/>
                      </a:cubicBezTo>
                      <a:cubicBezTo>
                        <a:pt x="171042" y="107950"/>
                        <a:pt x="171042" y="107950"/>
                        <a:pt x="168411" y="107950"/>
                      </a:cubicBezTo>
                      <a:close/>
                      <a:moveTo>
                        <a:pt x="37772" y="42862"/>
                      </a:moveTo>
                      <a:cubicBezTo>
                        <a:pt x="32516" y="42862"/>
                        <a:pt x="28575" y="46817"/>
                        <a:pt x="28575" y="52090"/>
                      </a:cubicBezTo>
                      <a:cubicBezTo>
                        <a:pt x="28575" y="52090"/>
                        <a:pt x="28575" y="52090"/>
                        <a:pt x="28575" y="259059"/>
                      </a:cubicBezTo>
                      <a:cubicBezTo>
                        <a:pt x="28575" y="264332"/>
                        <a:pt x="32516" y="268287"/>
                        <a:pt x="37772" y="268287"/>
                      </a:cubicBezTo>
                      <a:cubicBezTo>
                        <a:pt x="37772" y="268287"/>
                        <a:pt x="37772" y="268287"/>
                        <a:pt x="171778" y="268287"/>
                      </a:cubicBezTo>
                      <a:cubicBezTo>
                        <a:pt x="177034" y="268287"/>
                        <a:pt x="180975" y="264332"/>
                        <a:pt x="180975" y="259059"/>
                      </a:cubicBezTo>
                      <a:lnTo>
                        <a:pt x="180975" y="216875"/>
                      </a:lnTo>
                      <a:cubicBezTo>
                        <a:pt x="180975" y="216875"/>
                        <a:pt x="180975" y="216875"/>
                        <a:pt x="156013" y="236649"/>
                      </a:cubicBezTo>
                      <a:cubicBezTo>
                        <a:pt x="153385" y="237967"/>
                        <a:pt x="150758" y="239285"/>
                        <a:pt x="149444" y="239285"/>
                      </a:cubicBezTo>
                      <a:cubicBezTo>
                        <a:pt x="145503" y="239285"/>
                        <a:pt x="140247" y="236649"/>
                        <a:pt x="140247" y="228739"/>
                      </a:cubicBezTo>
                      <a:cubicBezTo>
                        <a:pt x="140247" y="228739"/>
                        <a:pt x="140247" y="228739"/>
                        <a:pt x="140247" y="214238"/>
                      </a:cubicBezTo>
                      <a:cubicBezTo>
                        <a:pt x="140247" y="211601"/>
                        <a:pt x="138934" y="208965"/>
                        <a:pt x="136306" y="208965"/>
                      </a:cubicBezTo>
                      <a:cubicBezTo>
                        <a:pt x="136306" y="208965"/>
                        <a:pt x="136306" y="208965"/>
                        <a:pt x="106089" y="208965"/>
                      </a:cubicBezTo>
                      <a:cubicBezTo>
                        <a:pt x="98206" y="208965"/>
                        <a:pt x="91637" y="202373"/>
                        <a:pt x="91637" y="194464"/>
                      </a:cubicBezTo>
                      <a:cubicBezTo>
                        <a:pt x="91637" y="194464"/>
                        <a:pt x="91637" y="194464"/>
                        <a:pt x="91637" y="108776"/>
                      </a:cubicBezTo>
                      <a:cubicBezTo>
                        <a:pt x="91637" y="100866"/>
                        <a:pt x="98206" y="94274"/>
                        <a:pt x="106089" y="94274"/>
                      </a:cubicBezTo>
                      <a:cubicBezTo>
                        <a:pt x="106089" y="94274"/>
                        <a:pt x="106089" y="94274"/>
                        <a:pt x="180975" y="94274"/>
                      </a:cubicBezTo>
                      <a:cubicBezTo>
                        <a:pt x="180975" y="94274"/>
                        <a:pt x="180975" y="94274"/>
                        <a:pt x="180975" y="52090"/>
                      </a:cubicBezTo>
                      <a:cubicBezTo>
                        <a:pt x="180975" y="46817"/>
                        <a:pt x="177034" y="42862"/>
                        <a:pt x="171778" y="42862"/>
                      </a:cubicBezTo>
                      <a:cubicBezTo>
                        <a:pt x="171778" y="42862"/>
                        <a:pt x="171778" y="42862"/>
                        <a:pt x="37772" y="42862"/>
                      </a:cubicBezTo>
                      <a:close/>
                      <a:moveTo>
                        <a:pt x="18521" y="0"/>
                      </a:moveTo>
                      <a:cubicBezTo>
                        <a:pt x="18521" y="0"/>
                        <a:pt x="18521" y="0"/>
                        <a:pt x="189178" y="0"/>
                      </a:cubicBezTo>
                      <a:cubicBezTo>
                        <a:pt x="199761" y="0"/>
                        <a:pt x="209021" y="9202"/>
                        <a:pt x="209021" y="19719"/>
                      </a:cubicBezTo>
                      <a:cubicBezTo>
                        <a:pt x="209021" y="19719"/>
                        <a:pt x="209021" y="19719"/>
                        <a:pt x="209021" y="94654"/>
                      </a:cubicBezTo>
                      <a:cubicBezTo>
                        <a:pt x="209021" y="94654"/>
                        <a:pt x="209021" y="94654"/>
                        <a:pt x="232834" y="94654"/>
                      </a:cubicBezTo>
                      <a:cubicBezTo>
                        <a:pt x="240771" y="94654"/>
                        <a:pt x="246063" y="101228"/>
                        <a:pt x="246063" y="109116"/>
                      </a:cubicBezTo>
                      <a:cubicBezTo>
                        <a:pt x="246063" y="109116"/>
                        <a:pt x="246063" y="109116"/>
                        <a:pt x="246063" y="194568"/>
                      </a:cubicBezTo>
                      <a:cubicBezTo>
                        <a:pt x="246063" y="202456"/>
                        <a:pt x="240771" y="209029"/>
                        <a:pt x="232834" y="209029"/>
                      </a:cubicBezTo>
                      <a:cubicBezTo>
                        <a:pt x="232834" y="209029"/>
                        <a:pt x="232834" y="209029"/>
                        <a:pt x="209021" y="209029"/>
                      </a:cubicBezTo>
                      <a:cubicBezTo>
                        <a:pt x="209021" y="209029"/>
                        <a:pt x="209021" y="209029"/>
                        <a:pt x="209021" y="316831"/>
                      </a:cubicBezTo>
                      <a:cubicBezTo>
                        <a:pt x="209021" y="327348"/>
                        <a:pt x="199761" y="336550"/>
                        <a:pt x="189178" y="336550"/>
                      </a:cubicBezTo>
                      <a:cubicBezTo>
                        <a:pt x="189178" y="336550"/>
                        <a:pt x="189178" y="336550"/>
                        <a:pt x="18521" y="336550"/>
                      </a:cubicBezTo>
                      <a:cubicBezTo>
                        <a:pt x="7937" y="336550"/>
                        <a:pt x="0" y="327348"/>
                        <a:pt x="0" y="316831"/>
                      </a:cubicBezTo>
                      <a:cubicBezTo>
                        <a:pt x="0" y="316831"/>
                        <a:pt x="0" y="316831"/>
                        <a:pt x="0" y="19719"/>
                      </a:cubicBezTo>
                      <a:cubicBezTo>
                        <a:pt x="0" y="9202"/>
                        <a:pt x="7937" y="0"/>
                        <a:pt x="18521" y="0"/>
                      </a:cubicBezTo>
                      <a:close/>
                    </a:path>
                  </a:pathLst>
                </a:custGeom>
                <a:solidFill>
                  <a:schemeClr val="bg1"/>
                </a:solidFill>
                <a:ln>
                  <a:noFill/>
                </a:ln>
              </p:spPr>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grpSp>
      </p:grpSp>
    </p:spTree>
    <p:extLst>
      <p:ext uri="{BB962C8B-B14F-4D97-AF65-F5344CB8AC3E}">
        <p14:creationId xmlns:p14="http://schemas.microsoft.com/office/powerpoint/2010/main" val="524385834"/>
      </p:ext>
    </p:extLst>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4F0F8861-9B51-1A43-B949-35555B5FE30B}"/>
              </a:ext>
            </a:extLst>
          </p:cNvPr>
          <p:cNvSpPr/>
          <p:nvPr/>
        </p:nvSpPr>
        <p:spPr>
          <a:xfrm>
            <a:off x="0" y="1044575"/>
            <a:ext cx="12192000" cy="4686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文本框 2">
            <a:extLst>
              <a:ext uri="{FF2B5EF4-FFF2-40B4-BE49-F238E27FC236}">
                <a16:creationId xmlns:a16="http://schemas.microsoft.com/office/drawing/2014/main" id="{6CF84ACE-21E2-7040-A115-618456902C8C}"/>
              </a:ext>
            </a:extLst>
          </p:cNvPr>
          <p:cNvSpPr txBox="1"/>
          <p:nvPr/>
        </p:nvSpPr>
        <p:spPr>
          <a:xfrm rot="5400000">
            <a:off x="753277" y="2359263"/>
            <a:ext cx="1699895" cy="460375"/>
          </a:xfrm>
          <a:prstGeom prst="rect">
            <a:avLst/>
          </a:prstGeom>
          <a:noFill/>
        </p:spPr>
        <p:txBody>
          <a:bodyPr wrap="none" rtlCol="0">
            <a:spAutoFit/>
          </a:bodyPr>
          <a:lstStyle/>
          <a:p>
            <a:r>
              <a:rPr lang="en-US" altLang="zh-CN" sz="2400" b="1" dirty="0">
                <a:solidFill>
                  <a:srgbClr val="ED7D31"/>
                </a:solidFill>
              </a:rPr>
              <a:t>INMYSHOW</a:t>
            </a:r>
          </a:p>
        </p:txBody>
      </p:sp>
      <p:sp>
        <p:nvSpPr>
          <p:cNvPr id="4" name="文本框 3">
            <a:extLst>
              <a:ext uri="{FF2B5EF4-FFF2-40B4-BE49-F238E27FC236}">
                <a16:creationId xmlns:a16="http://schemas.microsoft.com/office/drawing/2014/main" id="{03341D1F-54CA-0C40-94CB-2FD352A334DE}"/>
              </a:ext>
            </a:extLst>
          </p:cNvPr>
          <p:cNvSpPr txBox="1"/>
          <p:nvPr/>
        </p:nvSpPr>
        <p:spPr>
          <a:xfrm rot="5400000">
            <a:off x="-156024" y="2540413"/>
            <a:ext cx="2411095" cy="829945"/>
          </a:xfrm>
          <a:prstGeom prst="rect">
            <a:avLst/>
          </a:prstGeom>
          <a:noFill/>
        </p:spPr>
        <p:txBody>
          <a:bodyPr wrap="none" rtlCol="0">
            <a:spAutoFit/>
          </a:bodyPr>
          <a:lstStyle/>
          <a:p>
            <a:r>
              <a:rPr lang="en-US" altLang="zh-CN" sz="2400" b="1" dirty="0">
                <a:solidFill>
                  <a:srgbClr val="ED7D31"/>
                </a:solidFill>
              </a:rPr>
              <a:t>NEW MEDIA</a:t>
            </a:r>
          </a:p>
          <a:p>
            <a:r>
              <a:rPr lang="en-US" altLang="zh-CN" sz="2400" b="1" dirty="0">
                <a:solidFill>
                  <a:srgbClr val="ED7D31"/>
                </a:solidFill>
              </a:rPr>
              <a:t>BUSINESS GROUP</a:t>
            </a:r>
          </a:p>
        </p:txBody>
      </p:sp>
      <p:sp>
        <p:nvSpPr>
          <p:cNvPr id="5" name="矩形 4">
            <a:extLst>
              <a:ext uri="{FF2B5EF4-FFF2-40B4-BE49-F238E27FC236}">
                <a16:creationId xmlns:a16="http://schemas.microsoft.com/office/drawing/2014/main" id="{FC7901F2-EC45-604B-BC32-A5033BDE83F9}"/>
              </a:ext>
            </a:extLst>
          </p:cNvPr>
          <p:cNvSpPr/>
          <p:nvPr/>
        </p:nvSpPr>
        <p:spPr>
          <a:xfrm>
            <a:off x="634551" y="782416"/>
            <a:ext cx="1152525" cy="89027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6" name="组合 5">
            <a:extLst>
              <a:ext uri="{FF2B5EF4-FFF2-40B4-BE49-F238E27FC236}">
                <a16:creationId xmlns:a16="http://schemas.microsoft.com/office/drawing/2014/main" id="{B9829E94-238A-324D-9114-19A4639BE1AB}"/>
              </a:ext>
            </a:extLst>
          </p:cNvPr>
          <p:cNvGrpSpPr/>
          <p:nvPr/>
        </p:nvGrpSpPr>
        <p:grpSpPr>
          <a:xfrm>
            <a:off x="9438309" y="2434683"/>
            <a:ext cx="2284497" cy="2419352"/>
            <a:chOff x="11907" y="3426"/>
            <a:chExt cx="3598" cy="3810"/>
          </a:xfrm>
        </p:grpSpPr>
        <p:sp>
          <p:nvSpPr>
            <p:cNvPr id="7" name="任意多边形 23">
              <a:extLst>
                <a:ext uri="{FF2B5EF4-FFF2-40B4-BE49-F238E27FC236}">
                  <a16:creationId xmlns:a16="http://schemas.microsoft.com/office/drawing/2014/main" id="{CBD6B3DF-296E-334B-A6D5-A5DF3FCDCC46}"/>
                </a:ext>
              </a:extLst>
            </p:cNvPr>
            <p:cNvSpPr/>
            <p:nvPr/>
          </p:nvSpPr>
          <p:spPr>
            <a:xfrm>
              <a:off x="11907" y="3426"/>
              <a:ext cx="3598" cy="3810"/>
            </a:xfrm>
            <a:custGeom>
              <a:avLst/>
              <a:gdLst>
                <a:gd name="connsiteX0" fmla="*/ 1 w 2170113"/>
                <a:gd name="connsiteY0" fmla="*/ 337926 h 2419352"/>
                <a:gd name="connsiteX1" fmla="*/ 1 w 2170113"/>
                <a:gd name="connsiteY1" fmla="*/ 476743 h 2419352"/>
                <a:gd name="connsiteX2" fmla="*/ 72001 w 2170113"/>
                <a:gd name="connsiteY2" fmla="*/ 407335 h 2419352"/>
                <a:gd name="connsiteX3" fmla="*/ 0 w 2170113"/>
                <a:gd name="connsiteY3" fmla="*/ 0 h 2419352"/>
                <a:gd name="connsiteX4" fmla="*/ 2170113 w 2170113"/>
                <a:gd name="connsiteY4" fmla="*/ 0 h 2419352"/>
                <a:gd name="connsiteX5" fmla="*/ 2170113 w 2170113"/>
                <a:gd name="connsiteY5" fmla="*/ 2419352 h 2419352"/>
                <a:gd name="connsiteX6" fmla="*/ 0 w 2170113"/>
                <a:gd name="connsiteY6" fmla="*/ 2419352 h 2419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0113" h="2419352">
                  <a:moveTo>
                    <a:pt x="1" y="337926"/>
                  </a:moveTo>
                  <a:lnTo>
                    <a:pt x="1" y="476743"/>
                  </a:lnTo>
                  <a:lnTo>
                    <a:pt x="72001" y="407335"/>
                  </a:lnTo>
                  <a:close/>
                  <a:moveTo>
                    <a:pt x="0" y="0"/>
                  </a:moveTo>
                  <a:lnTo>
                    <a:pt x="2170113" y="0"/>
                  </a:lnTo>
                  <a:lnTo>
                    <a:pt x="2170113" y="2419352"/>
                  </a:lnTo>
                  <a:lnTo>
                    <a:pt x="0" y="241935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8" name="直接连接符 27">
              <a:extLst>
                <a:ext uri="{FF2B5EF4-FFF2-40B4-BE49-F238E27FC236}">
                  <a16:creationId xmlns:a16="http://schemas.microsoft.com/office/drawing/2014/main" id="{95478AA8-2B34-8546-BA88-CC580EFF997C}"/>
                </a:ext>
              </a:extLst>
            </p:cNvPr>
            <p:cNvCxnSpPr/>
            <p:nvPr/>
          </p:nvCxnSpPr>
          <p:spPr>
            <a:xfrm>
              <a:off x="12379" y="4561"/>
              <a:ext cx="651" cy="0"/>
            </a:xfrm>
            <a:prstGeom prst="line">
              <a:avLst/>
            </a:prstGeom>
            <a:ln w="9525" cap="rnd">
              <a:solidFill>
                <a:schemeClr val="bg1"/>
              </a:solidFill>
              <a:round/>
            </a:ln>
          </p:spPr>
          <p:style>
            <a:lnRef idx="1">
              <a:schemeClr val="accent1"/>
            </a:lnRef>
            <a:fillRef idx="0">
              <a:schemeClr val="accent1"/>
            </a:fillRef>
            <a:effectRef idx="0">
              <a:schemeClr val="accent1"/>
            </a:effectRef>
            <a:fontRef idx="minor">
              <a:schemeClr val="tx1"/>
            </a:fontRef>
          </p:style>
        </p:cxnSp>
      </p:grpSp>
      <p:sp>
        <p:nvSpPr>
          <p:cNvPr id="9" name="文本框 8">
            <a:extLst>
              <a:ext uri="{FF2B5EF4-FFF2-40B4-BE49-F238E27FC236}">
                <a16:creationId xmlns:a16="http://schemas.microsoft.com/office/drawing/2014/main" id="{458DFE63-9075-3F41-A77A-D0CB02125A8C}"/>
              </a:ext>
            </a:extLst>
          </p:cNvPr>
          <p:cNvSpPr txBox="1"/>
          <p:nvPr/>
        </p:nvSpPr>
        <p:spPr>
          <a:xfrm>
            <a:off x="3489754" y="2955385"/>
            <a:ext cx="4512838" cy="923330"/>
          </a:xfrm>
          <a:prstGeom prst="rect">
            <a:avLst/>
          </a:prstGeom>
          <a:noFill/>
        </p:spPr>
        <p:txBody>
          <a:bodyPr wrap="none" rtlCol="0">
            <a:spAutoFit/>
          </a:bodyPr>
          <a:lstStyle/>
          <a:p>
            <a:r>
              <a:rPr lang="en-US" altLang="zh-CN" sz="5400" b="1" dirty="0">
                <a:solidFill>
                  <a:prstClr val="black"/>
                </a:solidFill>
                <a:latin typeface="微软雅黑" panose="020B0503020204020204" pitchFamily="34" charset="-122"/>
                <a:ea typeface="微软雅黑" panose="020B0503020204020204" pitchFamily="34" charset="-122"/>
                <a:cs typeface="Arial Black" panose="020B0A04020102020204" charset="0"/>
              </a:rPr>
              <a:t>Thank</a:t>
            </a:r>
            <a:r>
              <a:rPr lang="zh-CN" altLang="en-US" sz="5400" b="1" dirty="0">
                <a:solidFill>
                  <a:prstClr val="black"/>
                </a:solidFill>
                <a:latin typeface="微软雅黑" panose="020B0503020204020204" pitchFamily="34" charset="-122"/>
                <a:ea typeface="微软雅黑" panose="020B0503020204020204" pitchFamily="34" charset="-122"/>
                <a:cs typeface="Arial Black" panose="020B0A04020102020204" charset="0"/>
              </a:rPr>
              <a:t> </a:t>
            </a:r>
            <a:r>
              <a:rPr lang="en-US" altLang="zh-CN" sz="5400" b="1" dirty="0">
                <a:solidFill>
                  <a:prstClr val="black"/>
                </a:solidFill>
                <a:latin typeface="微软雅黑" panose="020B0503020204020204" pitchFamily="34" charset="-122"/>
                <a:ea typeface="微软雅黑" panose="020B0503020204020204" pitchFamily="34" charset="-122"/>
                <a:cs typeface="Arial Black" panose="020B0A04020102020204" charset="0"/>
              </a:rPr>
              <a:t>You</a:t>
            </a:r>
            <a:r>
              <a:rPr lang="zh-CN" altLang="en-US" sz="5400" b="1" dirty="0">
                <a:solidFill>
                  <a:prstClr val="black"/>
                </a:solidFill>
                <a:latin typeface="微软雅黑" panose="020B0503020204020204" pitchFamily="34" charset="-122"/>
                <a:ea typeface="微软雅黑" panose="020B0503020204020204" pitchFamily="34" charset="-122"/>
                <a:cs typeface="Arial Black" panose="020B0A04020102020204" charset="0"/>
              </a:rPr>
              <a:t>！</a:t>
            </a:r>
          </a:p>
        </p:txBody>
      </p:sp>
      <p:pic>
        <p:nvPicPr>
          <p:cNvPr id="10" name="图片 9">
            <a:extLst>
              <a:ext uri="{FF2B5EF4-FFF2-40B4-BE49-F238E27FC236}">
                <a16:creationId xmlns:a16="http://schemas.microsoft.com/office/drawing/2014/main" id="{BBA9C77E-7341-734D-95FC-82094FBB8BFC}"/>
              </a:ext>
            </a:extLst>
          </p:cNvPr>
          <p:cNvPicPr>
            <a:picLocks noChangeAspect="1"/>
          </p:cNvPicPr>
          <p:nvPr/>
        </p:nvPicPr>
        <p:blipFill>
          <a:blip r:embed="rId2" cstate="screen"/>
          <a:stretch>
            <a:fillRect/>
          </a:stretch>
        </p:blipFill>
        <p:spPr>
          <a:xfrm>
            <a:off x="9574743" y="2595339"/>
            <a:ext cx="2012315" cy="2012315"/>
          </a:xfrm>
          <a:prstGeom prst="rect">
            <a:avLst/>
          </a:prstGeom>
        </p:spPr>
      </p:pic>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Tree>
    <p:extLst>
      <p:ext uri="{BB962C8B-B14F-4D97-AF65-F5344CB8AC3E}">
        <p14:creationId xmlns:p14="http://schemas.microsoft.com/office/powerpoint/2010/main" val="1352282997"/>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网络人际互动中介系统的成因</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9FB3152F-5B49-40B0-9EA4-12702B444269}"/>
              </a:ext>
            </a:extLst>
          </p:cNvPr>
          <p:cNvSpPr/>
          <p:nvPr/>
        </p:nvSpPr>
        <p:spPr>
          <a:xfrm>
            <a:off x="550592" y="998390"/>
            <a:ext cx="11141116" cy="1982081"/>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多样化</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在网络社会空间中，网民的交往活动类型呈现出多样化的特点，该特点是交往活动离散化的原因之一，具体表现在</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个方面。</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10" name="组合 9">
            <a:extLst>
              <a:ext uri="{FF2B5EF4-FFF2-40B4-BE49-F238E27FC236}">
                <a16:creationId xmlns:a16="http://schemas.microsoft.com/office/drawing/2014/main" id="{7E508217-F1DE-4E01-8ACF-C17B130A676C}"/>
              </a:ext>
            </a:extLst>
          </p:cNvPr>
          <p:cNvGrpSpPr/>
          <p:nvPr/>
        </p:nvGrpSpPr>
        <p:grpSpPr>
          <a:xfrm>
            <a:off x="1704623" y="2739233"/>
            <a:ext cx="9085298" cy="3669916"/>
            <a:chOff x="1678185" y="2416500"/>
            <a:chExt cx="9527945" cy="3848720"/>
          </a:xfrm>
        </p:grpSpPr>
        <p:grpSp>
          <p:nvGrpSpPr>
            <p:cNvPr id="11" name="组合 10">
              <a:extLst>
                <a:ext uri="{FF2B5EF4-FFF2-40B4-BE49-F238E27FC236}">
                  <a16:creationId xmlns:a16="http://schemas.microsoft.com/office/drawing/2014/main" id="{51CB0C66-91DA-4DA8-B53C-CFAFE737D625}"/>
                </a:ext>
              </a:extLst>
            </p:cNvPr>
            <p:cNvGrpSpPr/>
            <p:nvPr/>
          </p:nvGrpSpPr>
          <p:grpSpPr>
            <a:xfrm>
              <a:off x="1678185" y="2416500"/>
              <a:ext cx="2723548" cy="3848720"/>
              <a:chOff x="3215681" y="1220755"/>
              <a:chExt cx="3407055" cy="4814604"/>
            </a:xfrm>
          </p:grpSpPr>
          <p:grpSp>
            <p:nvGrpSpPr>
              <p:cNvPr id="20" name="组合 19">
                <a:extLst>
                  <a:ext uri="{FF2B5EF4-FFF2-40B4-BE49-F238E27FC236}">
                    <a16:creationId xmlns:a16="http://schemas.microsoft.com/office/drawing/2014/main" id="{990E0933-A6CA-4108-BB48-8DEF39711652}"/>
                  </a:ext>
                </a:extLst>
              </p:cNvPr>
              <p:cNvGrpSpPr/>
              <p:nvPr/>
            </p:nvGrpSpPr>
            <p:grpSpPr>
              <a:xfrm>
                <a:off x="4873145" y="2091085"/>
                <a:ext cx="1749591" cy="3378936"/>
                <a:chOff x="-3768725" y="1125538"/>
                <a:chExt cx="2517775" cy="4862513"/>
              </a:xfrm>
            </p:grpSpPr>
            <p:sp>
              <p:nvSpPr>
                <p:cNvPr id="37" name="ïşḻïďê-Freeform 35">
                  <a:extLst>
                    <a:ext uri="{FF2B5EF4-FFF2-40B4-BE49-F238E27FC236}">
                      <a16:creationId xmlns:a16="http://schemas.microsoft.com/office/drawing/2014/main" id="{1BBD9D0E-031B-4798-8D9B-A41DCA0799D2}"/>
                    </a:ext>
                  </a:extLst>
                </p:cNvPr>
                <p:cNvSpPr/>
                <p:nvPr/>
              </p:nvSpPr>
              <p:spPr bwMode="auto">
                <a:xfrm>
                  <a:off x="-3741738" y="1125538"/>
                  <a:ext cx="2478087" cy="4862513"/>
                </a:xfrm>
                <a:custGeom>
                  <a:avLst/>
                  <a:gdLst>
                    <a:gd name="T0" fmla="*/ 1393 w 1393"/>
                    <a:gd name="T1" fmla="*/ 2559 h 2739"/>
                    <a:gd name="T2" fmla="*/ 1213 w 1393"/>
                    <a:gd name="T3" fmla="*/ 2739 h 2739"/>
                    <a:gd name="T4" fmla="*/ 180 w 1393"/>
                    <a:gd name="T5" fmla="*/ 2739 h 2739"/>
                    <a:gd name="T6" fmla="*/ 0 w 1393"/>
                    <a:gd name="T7" fmla="*/ 2559 h 2739"/>
                    <a:gd name="T8" fmla="*/ 0 w 1393"/>
                    <a:gd name="T9" fmla="*/ 180 h 2739"/>
                    <a:gd name="T10" fmla="*/ 180 w 1393"/>
                    <a:gd name="T11" fmla="*/ 0 h 2739"/>
                    <a:gd name="T12" fmla="*/ 1213 w 1393"/>
                    <a:gd name="T13" fmla="*/ 0 h 2739"/>
                    <a:gd name="T14" fmla="*/ 1393 w 1393"/>
                    <a:gd name="T15" fmla="*/ 180 h 2739"/>
                    <a:gd name="T16" fmla="*/ 1393 w 1393"/>
                    <a:gd name="T17" fmla="*/ 2559 h 2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93" h="2739">
                      <a:moveTo>
                        <a:pt x="1393" y="2559"/>
                      </a:moveTo>
                      <a:cubicBezTo>
                        <a:pt x="1393" y="2658"/>
                        <a:pt x="1312" y="2739"/>
                        <a:pt x="1213" y="2739"/>
                      </a:cubicBezTo>
                      <a:cubicBezTo>
                        <a:pt x="180" y="2739"/>
                        <a:pt x="180" y="2739"/>
                        <a:pt x="180" y="2739"/>
                      </a:cubicBezTo>
                      <a:cubicBezTo>
                        <a:pt x="81" y="2739"/>
                        <a:pt x="0" y="2658"/>
                        <a:pt x="0" y="2559"/>
                      </a:cubicBezTo>
                      <a:cubicBezTo>
                        <a:pt x="0" y="180"/>
                        <a:pt x="0" y="180"/>
                        <a:pt x="0" y="180"/>
                      </a:cubicBezTo>
                      <a:cubicBezTo>
                        <a:pt x="0" y="81"/>
                        <a:pt x="81" y="0"/>
                        <a:pt x="180" y="0"/>
                      </a:cubicBezTo>
                      <a:cubicBezTo>
                        <a:pt x="1213" y="0"/>
                        <a:pt x="1213" y="0"/>
                        <a:pt x="1213" y="0"/>
                      </a:cubicBezTo>
                      <a:cubicBezTo>
                        <a:pt x="1312" y="0"/>
                        <a:pt x="1393" y="81"/>
                        <a:pt x="1393" y="180"/>
                      </a:cubicBezTo>
                      <a:cubicBezTo>
                        <a:pt x="1393" y="2559"/>
                        <a:pt x="1393" y="2559"/>
                        <a:pt x="1393" y="2559"/>
                      </a:cubicBezTo>
                    </a:path>
                  </a:pathLst>
                </a:custGeom>
                <a:solidFill>
                  <a:schemeClr val="bg1">
                    <a:lumMod val="75000"/>
                  </a:schemeClr>
                </a:solidFill>
                <a:ln>
                  <a:noFill/>
                </a:ln>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8" name="ïşḻïďê-Freeform 36">
                  <a:extLst>
                    <a:ext uri="{FF2B5EF4-FFF2-40B4-BE49-F238E27FC236}">
                      <a16:creationId xmlns:a16="http://schemas.microsoft.com/office/drawing/2014/main" id="{46ADD2BC-5064-4FF3-B2DC-C407FA05CDF5}"/>
                    </a:ext>
                  </a:extLst>
                </p:cNvPr>
                <p:cNvSpPr/>
                <p:nvPr/>
              </p:nvSpPr>
              <p:spPr bwMode="auto">
                <a:xfrm>
                  <a:off x="-3713163" y="1141413"/>
                  <a:ext cx="2430462" cy="4830763"/>
                </a:xfrm>
                <a:custGeom>
                  <a:avLst/>
                  <a:gdLst>
                    <a:gd name="T0" fmla="*/ 1366 w 1366"/>
                    <a:gd name="T1" fmla="*/ 2542 h 2721"/>
                    <a:gd name="T2" fmla="*/ 1189 w 1366"/>
                    <a:gd name="T3" fmla="*/ 2721 h 2721"/>
                    <a:gd name="T4" fmla="*/ 176 w 1366"/>
                    <a:gd name="T5" fmla="*/ 2721 h 2721"/>
                    <a:gd name="T6" fmla="*/ 0 w 1366"/>
                    <a:gd name="T7" fmla="*/ 2542 h 2721"/>
                    <a:gd name="T8" fmla="*/ 0 w 1366"/>
                    <a:gd name="T9" fmla="*/ 179 h 2721"/>
                    <a:gd name="T10" fmla="*/ 176 w 1366"/>
                    <a:gd name="T11" fmla="*/ 0 h 2721"/>
                    <a:gd name="T12" fmla="*/ 1189 w 1366"/>
                    <a:gd name="T13" fmla="*/ 0 h 2721"/>
                    <a:gd name="T14" fmla="*/ 1366 w 1366"/>
                    <a:gd name="T15" fmla="*/ 179 h 2721"/>
                    <a:gd name="T16" fmla="*/ 1366 w 1366"/>
                    <a:gd name="T17" fmla="*/ 2542 h 27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66" h="2721">
                      <a:moveTo>
                        <a:pt x="1366" y="2542"/>
                      </a:moveTo>
                      <a:cubicBezTo>
                        <a:pt x="1366" y="2641"/>
                        <a:pt x="1287" y="2721"/>
                        <a:pt x="1189" y="2721"/>
                      </a:cubicBezTo>
                      <a:cubicBezTo>
                        <a:pt x="176" y="2721"/>
                        <a:pt x="176" y="2721"/>
                        <a:pt x="176" y="2721"/>
                      </a:cubicBezTo>
                      <a:cubicBezTo>
                        <a:pt x="79" y="2721"/>
                        <a:pt x="0" y="2641"/>
                        <a:pt x="0" y="2542"/>
                      </a:cubicBezTo>
                      <a:cubicBezTo>
                        <a:pt x="0" y="179"/>
                        <a:pt x="0" y="179"/>
                        <a:pt x="0" y="179"/>
                      </a:cubicBezTo>
                      <a:cubicBezTo>
                        <a:pt x="0" y="80"/>
                        <a:pt x="79" y="0"/>
                        <a:pt x="176" y="0"/>
                      </a:cubicBezTo>
                      <a:cubicBezTo>
                        <a:pt x="1189" y="0"/>
                        <a:pt x="1189" y="0"/>
                        <a:pt x="1189" y="0"/>
                      </a:cubicBezTo>
                      <a:cubicBezTo>
                        <a:pt x="1287" y="0"/>
                        <a:pt x="1366" y="80"/>
                        <a:pt x="1366" y="179"/>
                      </a:cubicBezTo>
                      <a:cubicBezTo>
                        <a:pt x="1366" y="2542"/>
                        <a:pt x="1366" y="2542"/>
                        <a:pt x="1366" y="2542"/>
                      </a:cubicBezTo>
                    </a:path>
                  </a:pathLst>
                </a:custGeom>
                <a:solidFill>
                  <a:schemeClr val="tx1">
                    <a:lumMod val="65000"/>
                    <a:lumOff val="35000"/>
                  </a:schemeClr>
                </a:solidFill>
                <a:ln>
                  <a:noFill/>
                </a:ln>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9" name="ïşḻïďê-Oval 37">
                  <a:extLst>
                    <a:ext uri="{FF2B5EF4-FFF2-40B4-BE49-F238E27FC236}">
                      <a16:creationId xmlns:a16="http://schemas.microsoft.com/office/drawing/2014/main" id="{C2908BC4-C5C3-4531-B982-360ABF5C9F4E}"/>
                    </a:ext>
                  </a:extLst>
                </p:cNvPr>
                <p:cNvSpPr/>
                <p:nvPr/>
              </p:nvSpPr>
              <p:spPr bwMode="auto">
                <a:xfrm>
                  <a:off x="-2693988" y="5486400"/>
                  <a:ext cx="403225" cy="401638"/>
                </a:xfrm>
                <a:prstGeom prst="ellipse">
                  <a:avLst/>
                </a:prstGeom>
                <a:solidFill>
                  <a:schemeClr val="bg1">
                    <a:lumMod val="65000"/>
                  </a:schemeClr>
                </a:solidFill>
                <a:ln>
                  <a:noFill/>
                </a:ln>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0" name="ïşḻïďê-Oval 38">
                  <a:extLst>
                    <a:ext uri="{FF2B5EF4-FFF2-40B4-BE49-F238E27FC236}">
                      <a16:creationId xmlns:a16="http://schemas.microsoft.com/office/drawing/2014/main" id="{94236456-3CAD-4D10-8417-D44E5A1095AD}"/>
                    </a:ext>
                  </a:extLst>
                </p:cNvPr>
                <p:cNvSpPr/>
                <p:nvPr/>
              </p:nvSpPr>
              <p:spPr bwMode="auto">
                <a:xfrm>
                  <a:off x="-2673350" y="5507038"/>
                  <a:ext cx="361950" cy="36036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1" name="ïşḻïďê-Freeform 39">
                  <a:extLst>
                    <a:ext uri="{FF2B5EF4-FFF2-40B4-BE49-F238E27FC236}">
                      <a16:creationId xmlns:a16="http://schemas.microsoft.com/office/drawing/2014/main" id="{138365AA-99B7-4316-B4B8-CBFA7D82423C}"/>
                    </a:ext>
                  </a:extLst>
                </p:cNvPr>
                <p:cNvSpPr/>
                <p:nvPr/>
              </p:nvSpPr>
              <p:spPr bwMode="auto">
                <a:xfrm>
                  <a:off x="-2520950" y="1254125"/>
                  <a:ext cx="47625" cy="46038"/>
                </a:xfrm>
                <a:custGeom>
                  <a:avLst/>
                  <a:gdLst>
                    <a:gd name="T0" fmla="*/ 13 w 27"/>
                    <a:gd name="T1" fmla="*/ 0 h 26"/>
                    <a:gd name="T2" fmla="*/ 0 w 27"/>
                    <a:gd name="T3" fmla="*/ 13 h 26"/>
                    <a:gd name="T4" fmla="*/ 13 w 27"/>
                    <a:gd name="T5" fmla="*/ 26 h 26"/>
                    <a:gd name="T6" fmla="*/ 25 w 27"/>
                    <a:gd name="T7" fmla="*/ 13 h 26"/>
                    <a:gd name="T8" fmla="*/ 27 w 27"/>
                    <a:gd name="T9" fmla="*/ 13 h 26"/>
                    <a:gd name="T10" fmla="*/ 27 w 27"/>
                    <a:gd name="T11" fmla="*/ 13 h 26"/>
                    <a:gd name="T12" fmla="*/ 25 w 27"/>
                    <a:gd name="T13" fmla="*/ 13 h 26"/>
                    <a:gd name="T14" fmla="*/ 13 w 27"/>
                    <a:gd name="T15" fmla="*/ 0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26">
                      <a:moveTo>
                        <a:pt x="13" y="0"/>
                      </a:moveTo>
                      <a:cubicBezTo>
                        <a:pt x="6" y="0"/>
                        <a:pt x="0" y="6"/>
                        <a:pt x="0" y="13"/>
                      </a:cubicBezTo>
                      <a:cubicBezTo>
                        <a:pt x="0" y="20"/>
                        <a:pt x="6" y="26"/>
                        <a:pt x="13" y="26"/>
                      </a:cubicBezTo>
                      <a:cubicBezTo>
                        <a:pt x="20" y="26"/>
                        <a:pt x="25" y="20"/>
                        <a:pt x="25" y="13"/>
                      </a:cubicBezTo>
                      <a:cubicBezTo>
                        <a:pt x="27" y="13"/>
                        <a:pt x="27" y="13"/>
                        <a:pt x="27" y="13"/>
                      </a:cubicBezTo>
                      <a:cubicBezTo>
                        <a:pt x="27" y="13"/>
                        <a:pt x="27" y="13"/>
                        <a:pt x="27" y="13"/>
                      </a:cubicBezTo>
                      <a:cubicBezTo>
                        <a:pt x="25" y="13"/>
                        <a:pt x="25" y="13"/>
                        <a:pt x="25" y="13"/>
                      </a:cubicBezTo>
                      <a:cubicBezTo>
                        <a:pt x="25" y="6"/>
                        <a:pt x="20" y="0"/>
                        <a:pt x="13" y="0"/>
                      </a:cubicBezTo>
                    </a:path>
                  </a:pathLst>
                </a:custGeom>
                <a:solidFill>
                  <a:srgbClr val="9F9FA0"/>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2" name="ïşḻïďê-Freeform 40">
                  <a:extLst>
                    <a:ext uri="{FF2B5EF4-FFF2-40B4-BE49-F238E27FC236}">
                      <a16:creationId xmlns:a16="http://schemas.microsoft.com/office/drawing/2014/main" id="{F6762563-2E49-4C05-BC40-19A14365BC26}"/>
                    </a:ext>
                  </a:extLst>
                </p:cNvPr>
                <p:cNvSpPr/>
                <p:nvPr/>
              </p:nvSpPr>
              <p:spPr bwMode="auto">
                <a:xfrm>
                  <a:off x="-2528888" y="1246188"/>
                  <a:ext cx="58737" cy="60325"/>
                </a:xfrm>
                <a:custGeom>
                  <a:avLst/>
                  <a:gdLst>
                    <a:gd name="T0" fmla="*/ 33 w 33"/>
                    <a:gd name="T1" fmla="*/ 17 h 34"/>
                    <a:gd name="T2" fmla="*/ 33 w 33"/>
                    <a:gd name="T3" fmla="*/ 17 h 34"/>
                    <a:gd name="T4" fmla="*/ 33 w 33"/>
                    <a:gd name="T5" fmla="*/ 17 h 34"/>
                    <a:gd name="T6" fmla="*/ 17 w 33"/>
                    <a:gd name="T7" fmla="*/ 0 h 34"/>
                    <a:gd name="T8" fmla="*/ 0 w 33"/>
                    <a:gd name="T9" fmla="*/ 17 h 34"/>
                    <a:gd name="T10" fmla="*/ 17 w 33"/>
                    <a:gd name="T11" fmla="*/ 34 h 34"/>
                    <a:gd name="T12" fmla="*/ 33 w 33"/>
                    <a:gd name="T13" fmla="*/ 17 h 34"/>
                    <a:gd name="T14" fmla="*/ 31 w 33"/>
                    <a:gd name="T15" fmla="*/ 17 h 34"/>
                    <a:gd name="T16" fmla="*/ 29 w 33"/>
                    <a:gd name="T17" fmla="*/ 17 h 34"/>
                    <a:gd name="T18" fmla="*/ 17 w 33"/>
                    <a:gd name="T19" fmla="*/ 30 h 34"/>
                    <a:gd name="T20" fmla="*/ 4 w 33"/>
                    <a:gd name="T21" fmla="*/ 17 h 34"/>
                    <a:gd name="T22" fmla="*/ 17 w 33"/>
                    <a:gd name="T23" fmla="*/ 4 h 34"/>
                    <a:gd name="T24" fmla="*/ 29 w 33"/>
                    <a:gd name="T25" fmla="*/ 17 h 34"/>
                    <a:gd name="T26" fmla="*/ 31 w 33"/>
                    <a:gd name="T27" fmla="*/ 17 h 34"/>
                    <a:gd name="T28" fmla="*/ 33 w 33"/>
                    <a:gd name="T29" fmla="*/ 17 h 34"/>
                    <a:gd name="T30" fmla="*/ 33 w 33"/>
                    <a:gd name="T31" fmla="*/ 17 h 34"/>
                    <a:gd name="T32" fmla="*/ 17 w 33"/>
                    <a:gd name="T33"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34">
                      <a:moveTo>
                        <a:pt x="33" y="17"/>
                      </a:moveTo>
                      <a:cubicBezTo>
                        <a:pt x="33" y="17"/>
                        <a:pt x="33" y="17"/>
                        <a:pt x="33" y="17"/>
                      </a:cubicBezTo>
                      <a:cubicBezTo>
                        <a:pt x="33" y="17"/>
                        <a:pt x="33" y="17"/>
                        <a:pt x="33" y="17"/>
                      </a:cubicBezTo>
                      <a:moveTo>
                        <a:pt x="17" y="0"/>
                      </a:moveTo>
                      <a:cubicBezTo>
                        <a:pt x="7" y="0"/>
                        <a:pt x="0" y="8"/>
                        <a:pt x="0" y="17"/>
                      </a:cubicBezTo>
                      <a:cubicBezTo>
                        <a:pt x="0" y="26"/>
                        <a:pt x="7" y="34"/>
                        <a:pt x="17" y="34"/>
                      </a:cubicBezTo>
                      <a:cubicBezTo>
                        <a:pt x="26" y="34"/>
                        <a:pt x="33" y="26"/>
                        <a:pt x="33" y="17"/>
                      </a:cubicBezTo>
                      <a:cubicBezTo>
                        <a:pt x="31" y="17"/>
                        <a:pt x="31" y="17"/>
                        <a:pt x="31" y="17"/>
                      </a:cubicBezTo>
                      <a:cubicBezTo>
                        <a:pt x="29" y="17"/>
                        <a:pt x="29" y="17"/>
                        <a:pt x="29" y="17"/>
                      </a:cubicBezTo>
                      <a:cubicBezTo>
                        <a:pt x="29" y="24"/>
                        <a:pt x="24" y="30"/>
                        <a:pt x="17" y="30"/>
                      </a:cubicBezTo>
                      <a:cubicBezTo>
                        <a:pt x="10" y="30"/>
                        <a:pt x="4" y="24"/>
                        <a:pt x="4" y="17"/>
                      </a:cubicBezTo>
                      <a:cubicBezTo>
                        <a:pt x="4" y="10"/>
                        <a:pt x="10" y="4"/>
                        <a:pt x="17" y="4"/>
                      </a:cubicBezTo>
                      <a:cubicBezTo>
                        <a:pt x="24" y="4"/>
                        <a:pt x="29" y="10"/>
                        <a:pt x="29" y="17"/>
                      </a:cubicBezTo>
                      <a:cubicBezTo>
                        <a:pt x="31" y="17"/>
                        <a:pt x="31" y="17"/>
                        <a:pt x="31" y="17"/>
                      </a:cubicBezTo>
                      <a:cubicBezTo>
                        <a:pt x="33" y="17"/>
                        <a:pt x="33" y="17"/>
                        <a:pt x="33" y="17"/>
                      </a:cubicBezTo>
                      <a:cubicBezTo>
                        <a:pt x="33" y="17"/>
                        <a:pt x="33" y="17"/>
                        <a:pt x="33" y="17"/>
                      </a:cubicBezTo>
                      <a:cubicBezTo>
                        <a:pt x="33" y="8"/>
                        <a:pt x="26" y="0"/>
                        <a:pt x="17"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3" name="ïşḻïďê-Freeform 41">
                  <a:extLst>
                    <a:ext uri="{FF2B5EF4-FFF2-40B4-BE49-F238E27FC236}">
                      <a16:creationId xmlns:a16="http://schemas.microsoft.com/office/drawing/2014/main" id="{9FC4E888-0851-417C-9366-30D94050AD29}"/>
                    </a:ext>
                  </a:extLst>
                </p:cNvPr>
                <p:cNvSpPr/>
                <p:nvPr/>
              </p:nvSpPr>
              <p:spPr bwMode="auto">
                <a:xfrm>
                  <a:off x="-2930525" y="1395413"/>
                  <a:ext cx="77787" cy="74613"/>
                </a:xfrm>
                <a:custGeom>
                  <a:avLst/>
                  <a:gdLst>
                    <a:gd name="T0" fmla="*/ 21 w 44"/>
                    <a:gd name="T1" fmla="*/ 0 h 42"/>
                    <a:gd name="T2" fmla="*/ 6 w 44"/>
                    <a:gd name="T3" fmla="*/ 6 h 42"/>
                    <a:gd name="T4" fmla="*/ 0 w 44"/>
                    <a:gd name="T5" fmla="*/ 21 h 42"/>
                    <a:gd name="T6" fmla="*/ 6 w 44"/>
                    <a:gd name="T7" fmla="*/ 36 h 42"/>
                    <a:gd name="T8" fmla="*/ 21 w 44"/>
                    <a:gd name="T9" fmla="*/ 42 h 42"/>
                    <a:gd name="T10" fmla="*/ 36 w 44"/>
                    <a:gd name="T11" fmla="*/ 36 h 42"/>
                    <a:gd name="T12" fmla="*/ 42 w 44"/>
                    <a:gd name="T13" fmla="*/ 21 h 42"/>
                    <a:gd name="T14" fmla="*/ 44 w 44"/>
                    <a:gd name="T15" fmla="*/ 21 h 42"/>
                    <a:gd name="T16" fmla="*/ 44 w 44"/>
                    <a:gd name="T17" fmla="*/ 21 h 42"/>
                    <a:gd name="T18" fmla="*/ 42 w 44"/>
                    <a:gd name="T19" fmla="*/ 21 h 42"/>
                    <a:gd name="T20" fmla="*/ 36 w 44"/>
                    <a:gd name="T21" fmla="*/ 6 h 42"/>
                    <a:gd name="T22" fmla="*/ 21 w 44"/>
                    <a:gd name="T2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 h="42">
                      <a:moveTo>
                        <a:pt x="21" y="0"/>
                      </a:moveTo>
                      <a:cubicBezTo>
                        <a:pt x="15" y="0"/>
                        <a:pt x="10" y="3"/>
                        <a:pt x="6" y="6"/>
                      </a:cubicBezTo>
                      <a:cubicBezTo>
                        <a:pt x="3" y="10"/>
                        <a:pt x="0" y="15"/>
                        <a:pt x="0" y="21"/>
                      </a:cubicBezTo>
                      <a:cubicBezTo>
                        <a:pt x="0" y="27"/>
                        <a:pt x="3" y="32"/>
                        <a:pt x="6" y="36"/>
                      </a:cubicBezTo>
                      <a:cubicBezTo>
                        <a:pt x="10" y="39"/>
                        <a:pt x="15" y="42"/>
                        <a:pt x="21" y="42"/>
                      </a:cubicBezTo>
                      <a:cubicBezTo>
                        <a:pt x="27" y="42"/>
                        <a:pt x="32" y="39"/>
                        <a:pt x="36" y="36"/>
                      </a:cubicBezTo>
                      <a:cubicBezTo>
                        <a:pt x="39" y="32"/>
                        <a:pt x="42" y="27"/>
                        <a:pt x="42" y="21"/>
                      </a:cubicBezTo>
                      <a:cubicBezTo>
                        <a:pt x="44" y="21"/>
                        <a:pt x="44" y="21"/>
                        <a:pt x="44" y="21"/>
                      </a:cubicBezTo>
                      <a:cubicBezTo>
                        <a:pt x="44" y="21"/>
                        <a:pt x="44" y="21"/>
                        <a:pt x="44" y="21"/>
                      </a:cubicBezTo>
                      <a:cubicBezTo>
                        <a:pt x="42" y="21"/>
                        <a:pt x="42" y="21"/>
                        <a:pt x="42" y="21"/>
                      </a:cubicBezTo>
                      <a:cubicBezTo>
                        <a:pt x="42" y="15"/>
                        <a:pt x="39" y="10"/>
                        <a:pt x="36" y="6"/>
                      </a:cubicBezTo>
                      <a:cubicBezTo>
                        <a:pt x="32" y="3"/>
                        <a:pt x="27" y="0"/>
                        <a:pt x="21" y="0"/>
                      </a:cubicBezTo>
                    </a:path>
                  </a:pathLst>
                </a:custGeom>
                <a:solidFill>
                  <a:srgbClr val="9F9FA0"/>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4" name="ïşḻïďê-Freeform 42">
                  <a:extLst>
                    <a:ext uri="{FF2B5EF4-FFF2-40B4-BE49-F238E27FC236}">
                      <a16:creationId xmlns:a16="http://schemas.microsoft.com/office/drawing/2014/main" id="{4F2E3D67-7127-4E74-9485-AE6C6C311B85}"/>
                    </a:ext>
                  </a:extLst>
                </p:cNvPr>
                <p:cNvSpPr/>
                <p:nvPr/>
              </p:nvSpPr>
              <p:spPr bwMode="auto">
                <a:xfrm>
                  <a:off x="-2938463" y="1389063"/>
                  <a:ext cx="88900" cy="88900"/>
                </a:xfrm>
                <a:custGeom>
                  <a:avLst/>
                  <a:gdLst>
                    <a:gd name="T0" fmla="*/ 50 w 50"/>
                    <a:gd name="T1" fmla="*/ 25 h 50"/>
                    <a:gd name="T2" fmla="*/ 50 w 50"/>
                    <a:gd name="T3" fmla="*/ 25 h 50"/>
                    <a:gd name="T4" fmla="*/ 50 w 50"/>
                    <a:gd name="T5" fmla="*/ 25 h 50"/>
                    <a:gd name="T6" fmla="*/ 25 w 50"/>
                    <a:gd name="T7" fmla="*/ 0 h 50"/>
                    <a:gd name="T8" fmla="*/ 0 w 50"/>
                    <a:gd name="T9" fmla="*/ 25 h 50"/>
                    <a:gd name="T10" fmla="*/ 25 w 50"/>
                    <a:gd name="T11" fmla="*/ 50 h 50"/>
                    <a:gd name="T12" fmla="*/ 50 w 50"/>
                    <a:gd name="T13" fmla="*/ 25 h 50"/>
                    <a:gd name="T14" fmla="*/ 48 w 50"/>
                    <a:gd name="T15" fmla="*/ 25 h 50"/>
                    <a:gd name="T16" fmla="*/ 46 w 50"/>
                    <a:gd name="T17" fmla="*/ 25 h 50"/>
                    <a:gd name="T18" fmla="*/ 40 w 50"/>
                    <a:gd name="T19" fmla="*/ 40 h 50"/>
                    <a:gd name="T20" fmla="*/ 25 w 50"/>
                    <a:gd name="T21" fmla="*/ 46 h 50"/>
                    <a:gd name="T22" fmla="*/ 10 w 50"/>
                    <a:gd name="T23" fmla="*/ 40 h 50"/>
                    <a:gd name="T24" fmla="*/ 4 w 50"/>
                    <a:gd name="T25" fmla="*/ 25 h 50"/>
                    <a:gd name="T26" fmla="*/ 10 w 50"/>
                    <a:gd name="T27" fmla="*/ 10 h 50"/>
                    <a:gd name="T28" fmla="*/ 25 w 50"/>
                    <a:gd name="T29" fmla="*/ 4 h 50"/>
                    <a:gd name="T30" fmla="*/ 40 w 50"/>
                    <a:gd name="T31" fmla="*/ 10 h 50"/>
                    <a:gd name="T32" fmla="*/ 46 w 50"/>
                    <a:gd name="T33" fmla="*/ 25 h 50"/>
                    <a:gd name="T34" fmla="*/ 48 w 50"/>
                    <a:gd name="T35" fmla="*/ 25 h 50"/>
                    <a:gd name="T36" fmla="*/ 50 w 50"/>
                    <a:gd name="T37" fmla="*/ 25 h 50"/>
                    <a:gd name="T38" fmla="*/ 50 w 50"/>
                    <a:gd name="T39" fmla="*/ 25 h 50"/>
                    <a:gd name="T40" fmla="*/ 25 w 50"/>
                    <a:gd name="T41"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 h="50">
                      <a:moveTo>
                        <a:pt x="50" y="25"/>
                      </a:moveTo>
                      <a:cubicBezTo>
                        <a:pt x="50" y="25"/>
                        <a:pt x="50" y="25"/>
                        <a:pt x="50" y="25"/>
                      </a:cubicBezTo>
                      <a:cubicBezTo>
                        <a:pt x="50" y="25"/>
                        <a:pt x="50" y="25"/>
                        <a:pt x="50" y="25"/>
                      </a:cubicBezTo>
                      <a:moveTo>
                        <a:pt x="25" y="0"/>
                      </a:moveTo>
                      <a:cubicBezTo>
                        <a:pt x="11" y="0"/>
                        <a:pt x="0" y="11"/>
                        <a:pt x="0" y="25"/>
                      </a:cubicBezTo>
                      <a:cubicBezTo>
                        <a:pt x="0" y="39"/>
                        <a:pt x="11" y="50"/>
                        <a:pt x="25" y="50"/>
                      </a:cubicBezTo>
                      <a:cubicBezTo>
                        <a:pt x="39" y="50"/>
                        <a:pt x="50" y="39"/>
                        <a:pt x="50" y="25"/>
                      </a:cubicBezTo>
                      <a:cubicBezTo>
                        <a:pt x="48" y="25"/>
                        <a:pt x="48" y="25"/>
                        <a:pt x="48" y="25"/>
                      </a:cubicBezTo>
                      <a:cubicBezTo>
                        <a:pt x="46" y="25"/>
                        <a:pt x="46" y="25"/>
                        <a:pt x="46" y="25"/>
                      </a:cubicBezTo>
                      <a:cubicBezTo>
                        <a:pt x="46" y="31"/>
                        <a:pt x="43" y="36"/>
                        <a:pt x="40" y="40"/>
                      </a:cubicBezTo>
                      <a:cubicBezTo>
                        <a:pt x="36" y="43"/>
                        <a:pt x="31" y="46"/>
                        <a:pt x="25" y="46"/>
                      </a:cubicBezTo>
                      <a:cubicBezTo>
                        <a:pt x="19" y="46"/>
                        <a:pt x="14" y="43"/>
                        <a:pt x="10" y="40"/>
                      </a:cubicBezTo>
                      <a:cubicBezTo>
                        <a:pt x="7" y="36"/>
                        <a:pt x="4" y="31"/>
                        <a:pt x="4" y="25"/>
                      </a:cubicBezTo>
                      <a:cubicBezTo>
                        <a:pt x="4" y="19"/>
                        <a:pt x="7" y="14"/>
                        <a:pt x="10" y="10"/>
                      </a:cubicBezTo>
                      <a:cubicBezTo>
                        <a:pt x="14" y="7"/>
                        <a:pt x="19" y="4"/>
                        <a:pt x="25" y="4"/>
                      </a:cubicBezTo>
                      <a:cubicBezTo>
                        <a:pt x="31" y="4"/>
                        <a:pt x="36" y="7"/>
                        <a:pt x="40" y="10"/>
                      </a:cubicBezTo>
                      <a:cubicBezTo>
                        <a:pt x="43" y="14"/>
                        <a:pt x="46" y="19"/>
                        <a:pt x="46" y="25"/>
                      </a:cubicBezTo>
                      <a:cubicBezTo>
                        <a:pt x="48" y="25"/>
                        <a:pt x="48" y="25"/>
                        <a:pt x="48" y="25"/>
                      </a:cubicBezTo>
                      <a:cubicBezTo>
                        <a:pt x="50" y="25"/>
                        <a:pt x="50" y="25"/>
                        <a:pt x="50" y="25"/>
                      </a:cubicBezTo>
                      <a:cubicBezTo>
                        <a:pt x="50" y="25"/>
                        <a:pt x="50" y="25"/>
                        <a:pt x="50" y="25"/>
                      </a:cubicBezTo>
                      <a:cubicBezTo>
                        <a:pt x="50" y="11"/>
                        <a:pt x="39" y="0"/>
                        <a:pt x="25"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5" name="ïşḻïďê-Freeform 43">
                  <a:extLst>
                    <a:ext uri="{FF2B5EF4-FFF2-40B4-BE49-F238E27FC236}">
                      <a16:creationId xmlns:a16="http://schemas.microsoft.com/office/drawing/2014/main" id="{DEC054F2-DEC1-4024-954D-48D4D0DCD224}"/>
                    </a:ext>
                  </a:extLst>
                </p:cNvPr>
                <p:cNvSpPr/>
                <p:nvPr/>
              </p:nvSpPr>
              <p:spPr bwMode="auto">
                <a:xfrm>
                  <a:off x="-2695575" y="1419225"/>
                  <a:ext cx="393700" cy="39688"/>
                </a:xfrm>
                <a:custGeom>
                  <a:avLst/>
                  <a:gdLst>
                    <a:gd name="T0" fmla="*/ 210 w 221"/>
                    <a:gd name="T1" fmla="*/ 0 h 23"/>
                    <a:gd name="T2" fmla="*/ 11 w 221"/>
                    <a:gd name="T3" fmla="*/ 0 h 23"/>
                    <a:gd name="T4" fmla="*/ 0 w 221"/>
                    <a:gd name="T5" fmla="*/ 11 h 23"/>
                    <a:gd name="T6" fmla="*/ 11 w 221"/>
                    <a:gd name="T7" fmla="*/ 23 h 23"/>
                    <a:gd name="T8" fmla="*/ 210 w 221"/>
                    <a:gd name="T9" fmla="*/ 23 h 23"/>
                    <a:gd name="T10" fmla="*/ 221 w 221"/>
                    <a:gd name="T11" fmla="*/ 11 h 23"/>
                    <a:gd name="T12" fmla="*/ 210 w 221"/>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221" h="23">
                      <a:moveTo>
                        <a:pt x="210" y="0"/>
                      </a:moveTo>
                      <a:cubicBezTo>
                        <a:pt x="11" y="0"/>
                        <a:pt x="11" y="0"/>
                        <a:pt x="11" y="0"/>
                      </a:cubicBezTo>
                      <a:cubicBezTo>
                        <a:pt x="5" y="0"/>
                        <a:pt x="0" y="5"/>
                        <a:pt x="0" y="11"/>
                      </a:cubicBezTo>
                      <a:cubicBezTo>
                        <a:pt x="0" y="18"/>
                        <a:pt x="5" y="23"/>
                        <a:pt x="11" y="23"/>
                      </a:cubicBezTo>
                      <a:cubicBezTo>
                        <a:pt x="210" y="23"/>
                        <a:pt x="210" y="23"/>
                        <a:pt x="210" y="23"/>
                      </a:cubicBezTo>
                      <a:cubicBezTo>
                        <a:pt x="216" y="23"/>
                        <a:pt x="221" y="18"/>
                        <a:pt x="221" y="11"/>
                      </a:cubicBezTo>
                      <a:cubicBezTo>
                        <a:pt x="221" y="5"/>
                        <a:pt x="216" y="0"/>
                        <a:pt x="210" y="0"/>
                      </a:cubicBezTo>
                    </a:path>
                  </a:pathLst>
                </a:custGeom>
                <a:solidFill>
                  <a:srgbClr val="9F9FA0"/>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6" name="ïşḻïďê-Rectangle 44">
                  <a:extLst>
                    <a:ext uri="{FF2B5EF4-FFF2-40B4-BE49-F238E27FC236}">
                      <a16:creationId xmlns:a16="http://schemas.microsoft.com/office/drawing/2014/main" id="{A0804CBD-D696-46DA-9ADB-093DBFA1CAB7}"/>
                    </a:ext>
                  </a:extLst>
                </p:cNvPr>
                <p:cNvSpPr/>
                <p:nvPr/>
              </p:nvSpPr>
              <p:spPr bwMode="auto">
                <a:xfrm>
                  <a:off x="-3605213" y="1709738"/>
                  <a:ext cx="2209800" cy="3695700"/>
                </a:xfrm>
                <a:prstGeom prst="rect">
                  <a:avLst/>
                </a:prstGeom>
                <a:solidFill>
                  <a:schemeClr val="accent1"/>
                </a:solidFill>
                <a:ln w="6350" cap="flat" cmpd="sng" algn="ctr">
                  <a:noFill/>
                  <a:prstDash val="solid"/>
                  <a:miter lim="800000"/>
                </a:ln>
                <a:effectLst/>
                <a:extLst>
                  <a:ext uri="{91240B29-F687-4F45-9708-019B960494DF}">
                    <a14:hiddenLine xmlns:a14="http://schemas.microsoft.com/office/drawing/2010/main" w="9525">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dirty="0">
                    <a:ln>
                      <a:noFill/>
                    </a:ln>
                    <a:solidFill>
                      <a:prstClr val="white"/>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7" name="ïṧḷïḓê-Freeform 45">
                  <a:extLst>
                    <a:ext uri="{FF2B5EF4-FFF2-40B4-BE49-F238E27FC236}">
                      <a16:creationId xmlns:a16="http://schemas.microsoft.com/office/drawing/2014/main" id="{BC27A49C-D850-484D-B62E-8EB9DDDA1E29}"/>
                    </a:ext>
                  </a:extLst>
                </p:cNvPr>
                <p:cNvSpPr/>
                <p:nvPr/>
              </p:nvSpPr>
              <p:spPr bwMode="auto">
                <a:xfrm>
                  <a:off x="-3611563" y="1703388"/>
                  <a:ext cx="2224087" cy="3709988"/>
                </a:xfrm>
                <a:custGeom>
                  <a:avLst/>
                  <a:gdLst>
                    <a:gd name="T0" fmla="*/ 1396 w 1401"/>
                    <a:gd name="T1" fmla="*/ 2332 h 2337"/>
                    <a:gd name="T2" fmla="*/ 1396 w 1401"/>
                    <a:gd name="T3" fmla="*/ 2328 h 2337"/>
                    <a:gd name="T4" fmla="*/ 9 w 1401"/>
                    <a:gd name="T5" fmla="*/ 2328 h 2337"/>
                    <a:gd name="T6" fmla="*/ 9 w 1401"/>
                    <a:gd name="T7" fmla="*/ 8 h 2337"/>
                    <a:gd name="T8" fmla="*/ 1392 w 1401"/>
                    <a:gd name="T9" fmla="*/ 8 h 2337"/>
                    <a:gd name="T10" fmla="*/ 1392 w 1401"/>
                    <a:gd name="T11" fmla="*/ 2332 h 2337"/>
                    <a:gd name="T12" fmla="*/ 1396 w 1401"/>
                    <a:gd name="T13" fmla="*/ 2332 h 2337"/>
                    <a:gd name="T14" fmla="*/ 1396 w 1401"/>
                    <a:gd name="T15" fmla="*/ 2328 h 2337"/>
                    <a:gd name="T16" fmla="*/ 1396 w 1401"/>
                    <a:gd name="T17" fmla="*/ 2332 h 2337"/>
                    <a:gd name="T18" fmla="*/ 1401 w 1401"/>
                    <a:gd name="T19" fmla="*/ 2332 h 2337"/>
                    <a:gd name="T20" fmla="*/ 1401 w 1401"/>
                    <a:gd name="T21" fmla="*/ 0 h 2337"/>
                    <a:gd name="T22" fmla="*/ 0 w 1401"/>
                    <a:gd name="T23" fmla="*/ 0 h 2337"/>
                    <a:gd name="T24" fmla="*/ 0 w 1401"/>
                    <a:gd name="T25" fmla="*/ 2337 h 2337"/>
                    <a:gd name="T26" fmla="*/ 1401 w 1401"/>
                    <a:gd name="T27" fmla="*/ 2337 h 2337"/>
                    <a:gd name="T28" fmla="*/ 1401 w 1401"/>
                    <a:gd name="T29" fmla="*/ 2332 h 2337"/>
                    <a:gd name="T30" fmla="*/ 1396 w 1401"/>
                    <a:gd name="T31" fmla="*/ 2332 h 2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01" h="2337">
                      <a:moveTo>
                        <a:pt x="1396" y="2332"/>
                      </a:moveTo>
                      <a:lnTo>
                        <a:pt x="1396" y="2328"/>
                      </a:lnTo>
                      <a:lnTo>
                        <a:pt x="9" y="2328"/>
                      </a:lnTo>
                      <a:lnTo>
                        <a:pt x="9" y="8"/>
                      </a:lnTo>
                      <a:lnTo>
                        <a:pt x="1392" y="8"/>
                      </a:lnTo>
                      <a:lnTo>
                        <a:pt x="1392" y="2332"/>
                      </a:lnTo>
                      <a:lnTo>
                        <a:pt x="1396" y="2332"/>
                      </a:lnTo>
                      <a:lnTo>
                        <a:pt x="1396" y="2328"/>
                      </a:lnTo>
                      <a:lnTo>
                        <a:pt x="1396" y="2332"/>
                      </a:lnTo>
                      <a:lnTo>
                        <a:pt x="1401" y="2332"/>
                      </a:lnTo>
                      <a:lnTo>
                        <a:pt x="1401" y="0"/>
                      </a:lnTo>
                      <a:lnTo>
                        <a:pt x="0" y="0"/>
                      </a:lnTo>
                      <a:lnTo>
                        <a:pt x="0" y="2337"/>
                      </a:lnTo>
                      <a:lnTo>
                        <a:pt x="1401" y="2337"/>
                      </a:lnTo>
                      <a:lnTo>
                        <a:pt x="1401" y="2332"/>
                      </a:lnTo>
                      <a:lnTo>
                        <a:pt x="1396" y="233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8" name="ïṧḷïḓê-Freeform 46">
                  <a:extLst>
                    <a:ext uri="{FF2B5EF4-FFF2-40B4-BE49-F238E27FC236}">
                      <a16:creationId xmlns:a16="http://schemas.microsoft.com/office/drawing/2014/main" id="{D517ECD0-7A82-497B-843D-57F8614702C0}"/>
                    </a:ext>
                  </a:extLst>
                </p:cNvPr>
                <p:cNvSpPr/>
                <p:nvPr/>
              </p:nvSpPr>
              <p:spPr bwMode="auto">
                <a:xfrm>
                  <a:off x="-3768725" y="1736725"/>
                  <a:ext cx="31750" cy="215900"/>
                </a:xfrm>
                <a:custGeom>
                  <a:avLst/>
                  <a:gdLst>
                    <a:gd name="T0" fmla="*/ 18 w 18"/>
                    <a:gd name="T1" fmla="*/ 113 h 122"/>
                    <a:gd name="T2" fmla="*/ 9 w 18"/>
                    <a:gd name="T3" fmla="*/ 122 h 122"/>
                    <a:gd name="T4" fmla="*/ 0 w 18"/>
                    <a:gd name="T5" fmla="*/ 113 h 122"/>
                    <a:gd name="T6" fmla="*/ 0 w 18"/>
                    <a:gd name="T7" fmla="*/ 9 h 122"/>
                    <a:gd name="T8" fmla="*/ 9 w 18"/>
                    <a:gd name="T9" fmla="*/ 0 h 122"/>
                    <a:gd name="T10" fmla="*/ 18 w 18"/>
                    <a:gd name="T11" fmla="*/ 9 h 122"/>
                    <a:gd name="T12" fmla="*/ 18 w 18"/>
                    <a:gd name="T13" fmla="*/ 113 h 122"/>
                  </a:gdLst>
                  <a:ahLst/>
                  <a:cxnLst>
                    <a:cxn ang="0">
                      <a:pos x="T0" y="T1"/>
                    </a:cxn>
                    <a:cxn ang="0">
                      <a:pos x="T2" y="T3"/>
                    </a:cxn>
                    <a:cxn ang="0">
                      <a:pos x="T4" y="T5"/>
                    </a:cxn>
                    <a:cxn ang="0">
                      <a:pos x="T6" y="T7"/>
                    </a:cxn>
                    <a:cxn ang="0">
                      <a:pos x="T8" y="T9"/>
                    </a:cxn>
                    <a:cxn ang="0">
                      <a:pos x="T10" y="T11"/>
                    </a:cxn>
                    <a:cxn ang="0">
                      <a:pos x="T12" y="T13"/>
                    </a:cxn>
                  </a:cxnLst>
                  <a:rect l="0" t="0" r="r" b="b"/>
                  <a:pathLst>
                    <a:path w="18" h="122">
                      <a:moveTo>
                        <a:pt x="18" y="113"/>
                      </a:moveTo>
                      <a:cubicBezTo>
                        <a:pt x="18" y="118"/>
                        <a:pt x="14" y="122"/>
                        <a:pt x="9" y="122"/>
                      </a:cubicBezTo>
                      <a:cubicBezTo>
                        <a:pt x="4" y="122"/>
                        <a:pt x="0" y="118"/>
                        <a:pt x="0" y="113"/>
                      </a:cubicBezTo>
                      <a:cubicBezTo>
                        <a:pt x="0" y="9"/>
                        <a:pt x="0" y="9"/>
                        <a:pt x="0" y="9"/>
                      </a:cubicBezTo>
                      <a:cubicBezTo>
                        <a:pt x="0" y="4"/>
                        <a:pt x="4" y="0"/>
                        <a:pt x="9" y="0"/>
                      </a:cubicBezTo>
                      <a:cubicBezTo>
                        <a:pt x="14" y="0"/>
                        <a:pt x="18" y="4"/>
                        <a:pt x="18" y="9"/>
                      </a:cubicBezTo>
                      <a:lnTo>
                        <a:pt x="18" y="113"/>
                      </a:lnTo>
                      <a:close/>
                    </a:path>
                  </a:pathLst>
                </a:custGeom>
                <a:solidFill>
                  <a:schemeClr val="bg1">
                    <a:lumMod val="75000"/>
                  </a:schemeClr>
                </a:solidFill>
                <a:ln>
                  <a:noFill/>
                </a:ln>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9" name="ïṧḷïḓê-Freeform 47">
                  <a:extLst>
                    <a:ext uri="{FF2B5EF4-FFF2-40B4-BE49-F238E27FC236}">
                      <a16:creationId xmlns:a16="http://schemas.microsoft.com/office/drawing/2014/main" id="{65382B0D-E9AF-4A67-9463-94C137A49F66}"/>
                    </a:ext>
                  </a:extLst>
                </p:cNvPr>
                <p:cNvSpPr/>
                <p:nvPr/>
              </p:nvSpPr>
              <p:spPr bwMode="auto">
                <a:xfrm>
                  <a:off x="-3768725" y="2147888"/>
                  <a:ext cx="31750" cy="363538"/>
                </a:xfrm>
                <a:custGeom>
                  <a:avLst/>
                  <a:gdLst>
                    <a:gd name="T0" fmla="*/ 18 w 18"/>
                    <a:gd name="T1" fmla="*/ 190 h 205"/>
                    <a:gd name="T2" fmla="*/ 9 w 18"/>
                    <a:gd name="T3" fmla="*/ 205 h 205"/>
                    <a:gd name="T4" fmla="*/ 0 w 18"/>
                    <a:gd name="T5" fmla="*/ 190 h 205"/>
                    <a:gd name="T6" fmla="*/ 0 w 18"/>
                    <a:gd name="T7" fmla="*/ 15 h 205"/>
                    <a:gd name="T8" fmla="*/ 9 w 18"/>
                    <a:gd name="T9" fmla="*/ 0 h 205"/>
                    <a:gd name="T10" fmla="*/ 18 w 18"/>
                    <a:gd name="T11" fmla="*/ 15 h 205"/>
                    <a:gd name="T12" fmla="*/ 18 w 18"/>
                    <a:gd name="T13" fmla="*/ 190 h 205"/>
                  </a:gdLst>
                  <a:ahLst/>
                  <a:cxnLst>
                    <a:cxn ang="0">
                      <a:pos x="T0" y="T1"/>
                    </a:cxn>
                    <a:cxn ang="0">
                      <a:pos x="T2" y="T3"/>
                    </a:cxn>
                    <a:cxn ang="0">
                      <a:pos x="T4" y="T5"/>
                    </a:cxn>
                    <a:cxn ang="0">
                      <a:pos x="T6" y="T7"/>
                    </a:cxn>
                    <a:cxn ang="0">
                      <a:pos x="T8" y="T9"/>
                    </a:cxn>
                    <a:cxn ang="0">
                      <a:pos x="T10" y="T11"/>
                    </a:cxn>
                    <a:cxn ang="0">
                      <a:pos x="T12" y="T13"/>
                    </a:cxn>
                  </a:cxnLst>
                  <a:rect l="0" t="0" r="r" b="b"/>
                  <a:pathLst>
                    <a:path w="18" h="205">
                      <a:moveTo>
                        <a:pt x="18" y="190"/>
                      </a:moveTo>
                      <a:cubicBezTo>
                        <a:pt x="18" y="198"/>
                        <a:pt x="14" y="205"/>
                        <a:pt x="9" y="205"/>
                      </a:cubicBezTo>
                      <a:cubicBezTo>
                        <a:pt x="4" y="205"/>
                        <a:pt x="0" y="198"/>
                        <a:pt x="0" y="190"/>
                      </a:cubicBezTo>
                      <a:cubicBezTo>
                        <a:pt x="0" y="15"/>
                        <a:pt x="0" y="15"/>
                        <a:pt x="0" y="15"/>
                      </a:cubicBezTo>
                      <a:cubicBezTo>
                        <a:pt x="0" y="7"/>
                        <a:pt x="4" y="0"/>
                        <a:pt x="9" y="0"/>
                      </a:cubicBezTo>
                      <a:cubicBezTo>
                        <a:pt x="14" y="0"/>
                        <a:pt x="18" y="7"/>
                        <a:pt x="18" y="15"/>
                      </a:cubicBezTo>
                      <a:lnTo>
                        <a:pt x="18" y="190"/>
                      </a:lnTo>
                      <a:close/>
                    </a:path>
                  </a:pathLst>
                </a:custGeom>
                <a:solidFill>
                  <a:schemeClr val="bg1">
                    <a:lumMod val="75000"/>
                  </a:schemeClr>
                </a:solidFill>
                <a:ln>
                  <a:noFill/>
                </a:ln>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0" name="ïṧḷïḓê-Freeform 48">
                  <a:extLst>
                    <a:ext uri="{FF2B5EF4-FFF2-40B4-BE49-F238E27FC236}">
                      <a16:creationId xmlns:a16="http://schemas.microsoft.com/office/drawing/2014/main" id="{7A6786A7-DB1E-4854-8BB4-8A43C760AD9D}"/>
                    </a:ext>
                  </a:extLst>
                </p:cNvPr>
                <p:cNvSpPr/>
                <p:nvPr/>
              </p:nvSpPr>
              <p:spPr bwMode="auto">
                <a:xfrm>
                  <a:off x="-3768725" y="2609850"/>
                  <a:ext cx="31750" cy="363538"/>
                </a:xfrm>
                <a:custGeom>
                  <a:avLst/>
                  <a:gdLst>
                    <a:gd name="T0" fmla="*/ 18 w 18"/>
                    <a:gd name="T1" fmla="*/ 190 h 205"/>
                    <a:gd name="T2" fmla="*/ 9 w 18"/>
                    <a:gd name="T3" fmla="*/ 205 h 205"/>
                    <a:gd name="T4" fmla="*/ 0 w 18"/>
                    <a:gd name="T5" fmla="*/ 190 h 205"/>
                    <a:gd name="T6" fmla="*/ 0 w 18"/>
                    <a:gd name="T7" fmla="*/ 15 h 205"/>
                    <a:gd name="T8" fmla="*/ 9 w 18"/>
                    <a:gd name="T9" fmla="*/ 0 h 205"/>
                    <a:gd name="T10" fmla="*/ 18 w 18"/>
                    <a:gd name="T11" fmla="*/ 15 h 205"/>
                    <a:gd name="T12" fmla="*/ 18 w 18"/>
                    <a:gd name="T13" fmla="*/ 190 h 205"/>
                  </a:gdLst>
                  <a:ahLst/>
                  <a:cxnLst>
                    <a:cxn ang="0">
                      <a:pos x="T0" y="T1"/>
                    </a:cxn>
                    <a:cxn ang="0">
                      <a:pos x="T2" y="T3"/>
                    </a:cxn>
                    <a:cxn ang="0">
                      <a:pos x="T4" y="T5"/>
                    </a:cxn>
                    <a:cxn ang="0">
                      <a:pos x="T6" y="T7"/>
                    </a:cxn>
                    <a:cxn ang="0">
                      <a:pos x="T8" y="T9"/>
                    </a:cxn>
                    <a:cxn ang="0">
                      <a:pos x="T10" y="T11"/>
                    </a:cxn>
                    <a:cxn ang="0">
                      <a:pos x="T12" y="T13"/>
                    </a:cxn>
                  </a:cxnLst>
                  <a:rect l="0" t="0" r="r" b="b"/>
                  <a:pathLst>
                    <a:path w="18" h="205">
                      <a:moveTo>
                        <a:pt x="18" y="190"/>
                      </a:moveTo>
                      <a:cubicBezTo>
                        <a:pt x="18" y="198"/>
                        <a:pt x="14" y="205"/>
                        <a:pt x="9" y="205"/>
                      </a:cubicBezTo>
                      <a:cubicBezTo>
                        <a:pt x="4" y="205"/>
                        <a:pt x="0" y="198"/>
                        <a:pt x="0" y="190"/>
                      </a:cubicBezTo>
                      <a:cubicBezTo>
                        <a:pt x="0" y="15"/>
                        <a:pt x="0" y="15"/>
                        <a:pt x="0" y="15"/>
                      </a:cubicBezTo>
                      <a:cubicBezTo>
                        <a:pt x="0" y="7"/>
                        <a:pt x="4" y="0"/>
                        <a:pt x="9" y="0"/>
                      </a:cubicBezTo>
                      <a:cubicBezTo>
                        <a:pt x="14" y="0"/>
                        <a:pt x="18" y="7"/>
                        <a:pt x="18" y="15"/>
                      </a:cubicBezTo>
                      <a:lnTo>
                        <a:pt x="18" y="190"/>
                      </a:lnTo>
                      <a:close/>
                    </a:path>
                  </a:pathLst>
                </a:custGeom>
                <a:solidFill>
                  <a:schemeClr val="bg1">
                    <a:lumMod val="75000"/>
                  </a:schemeClr>
                </a:solidFill>
                <a:ln>
                  <a:noFill/>
                </a:ln>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1" name="ïṧḷïḓê-Freeform 49">
                  <a:extLst>
                    <a:ext uri="{FF2B5EF4-FFF2-40B4-BE49-F238E27FC236}">
                      <a16:creationId xmlns:a16="http://schemas.microsoft.com/office/drawing/2014/main" id="{1AD8AE31-8BCD-4911-B48E-E28759C08C26}"/>
                    </a:ext>
                  </a:extLst>
                </p:cNvPr>
                <p:cNvSpPr/>
                <p:nvPr/>
              </p:nvSpPr>
              <p:spPr bwMode="auto">
                <a:xfrm>
                  <a:off x="-1282700" y="2147888"/>
                  <a:ext cx="31750" cy="363538"/>
                </a:xfrm>
                <a:custGeom>
                  <a:avLst/>
                  <a:gdLst>
                    <a:gd name="T0" fmla="*/ 18 w 18"/>
                    <a:gd name="T1" fmla="*/ 190 h 205"/>
                    <a:gd name="T2" fmla="*/ 9 w 18"/>
                    <a:gd name="T3" fmla="*/ 205 h 205"/>
                    <a:gd name="T4" fmla="*/ 0 w 18"/>
                    <a:gd name="T5" fmla="*/ 190 h 205"/>
                    <a:gd name="T6" fmla="*/ 0 w 18"/>
                    <a:gd name="T7" fmla="*/ 15 h 205"/>
                    <a:gd name="T8" fmla="*/ 9 w 18"/>
                    <a:gd name="T9" fmla="*/ 0 h 205"/>
                    <a:gd name="T10" fmla="*/ 18 w 18"/>
                    <a:gd name="T11" fmla="*/ 15 h 205"/>
                    <a:gd name="T12" fmla="*/ 18 w 18"/>
                    <a:gd name="T13" fmla="*/ 190 h 205"/>
                  </a:gdLst>
                  <a:ahLst/>
                  <a:cxnLst>
                    <a:cxn ang="0">
                      <a:pos x="T0" y="T1"/>
                    </a:cxn>
                    <a:cxn ang="0">
                      <a:pos x="T2" y="T3"/>
                    </a:cxn>
                    <a:cxn ang="0">
                      <a:pos x="T4" y="T5"/>
                    </a:cxn>
                    <a:cxn ang="0">
                      <a:pos x="T6" y="T7"/>
                    </a:cxn>
                    <a:cxn ang="0">
                      <a:pos x="T8" y="T9"/>
                    </a:cxn>
                    <a:cxn ang="0">
                      <a:pos x="T10" y="T11"/>
                    </a:cxn>
                    <a:cxn ang="0">
                      <a:pos x="T12" y="T13"/>
                    </a:cxn>
                  </a:cxnLst>
                  <a:rect l="0" t="0" r="r" b="b"/>
                  <a:pathLst>
                    <a:path w="18" h="205">
                      <a:moveTo>
                        <a:pt x="18" y="190"/>
                      </a:moveTo>
                      <a:cubicBezTo>
                        <a:pt x="18" y="198"/>
                        <a:pt x="14" y="205"/>
                        <a:pt x="9" y="205"/>
                      </a:cubicBezTo>
                      <a:cubicBezTo>
                        <a:pt x="4" y="205"/>
                        <a:pt x="0" y="198"/>
                        <a:pt x="0" y="190"/>
                      </a:cubicBezTo>
                      <a:cubicBezTo>
                        <a:pt x="0" y="15"/>
                        <a:pt x="0" y="15"/>
                        <a:pt x="0" y="15"/>
                      </a:cubicBezTo>
                      <a:cubicBezTo>
                        <a:pt x="0" y="7"/>
                        <a:pt x="4" y="0"/>
                        <a:pt x="9" y="0"/>
                      </a:cubicBezTo>
                      <a:cubicBezTo>
                        <a:pt x="14" y="0"/>
                        <a:pt x="18" y="7"/>
                        <a:pt x="18" y="15"/>
                      </a:cubicBezTo>
                      <a:lnTo>
                        <a:pt x="18" y="190"/>
                      </a:lnTo>
                      <a:close/>
                    </a:path>
                  </a:pathLst>
                </a:custGeom>
                <a:solidFill>
                  <a:schemeClr val="bg1">
                    <a:lumMod val="75000"/>
                  </a:schemeClr>
                </a:solidFill>
                <a:ln>
                  <a:noFill/>
                </a:ln>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21" name="组合 20">
                <a:extLst>
                  <a:ext uri="{FF2B5EF4-FFF2-40B4-BE49-F238E27FC236}">
                    <a16:creationId xmlns:a16="http://schemas.microsoft.com/office/drawing/2014/main" id="{32038ED4-CE3D-41C2-8966-676EB30E8CCC}"/>
                  </a:ext>
                </a:extLst>
              </p:cNvPr>
              <p:cNvGrpSpPr/>
              <p:nvPr/>
            </p:nvGrpSpPr>
            <p:grpSpPr>
              <a:xfrm>
                <a:off x="3215681" y="1220755"/>
                <a:ext cx="2492964" cy="4814604"/>
                <a:chOff x="-3768725" y="1125538"/>
                <a:chExt cx="2517775" cy="4862513"/>
              </a:xfrm>
            </p:grpSpPr>
            <p:sp>
              <p:nvSpPr>
                <p:cNvPr id="22" name="ïṧḷïḓê-Freeform 20">
                  <a:extLst>
                    <a:ext uri="{FF2B5EF4-FFF2-40B4-BE49-F238E27FC236}">
                      <a16:creationId xmlns:a16="http://schemas.microsoft.com/office/drawing/2014/main" id="{581FDBC7-1992-423E-9716-DE1AB7E01F7A}"/>
                    </a:ext>
                  </a:extLst>
                </p:cNvPr>
                <p:cNvSpPr/>
                <p:nvPr/>
              </p:nvSpPr>
              <p:spPr bwMode="auto">
                <a:xfrm>
                  <a:off x="-3741738" y="1125538"/>
                  <a:ext cx="2478087" cy="4862513"/>
                </a:xfrm>
                <a:custGeom>
                  <a:avLst/>
                  <a:gdLst>
                    <a:gd name="T0" fmla="*/ 1393 w 1393"/>
                    <a:gd name="T1" fmla="*/ 2559 h 2739"/>
                    <a:gd name="T2" fmla="*/ 1213 w 1393"/>
                    <a:gd name="T3" fmla="*/ 2739 h 2739"/>
                    <a:gd name="T4" fmla="*/ 180 w 1393"/>
                    <a:gd name="T5" fmla="*/ 2739 h 2739"/>
                    <a:gd name="T6" fmla="*/ 0 w 1393"/>
                    <a:gd name="T7" fmla="*/ 2559 h 2739"/>
                    <a:gd name="T8" fmla="*/ 0 w 1393"/>
                    <a:gd name="T9" fmla="*/ 180 h 2739"/>
                    <a:gd name="T10" fmla="*/ 180 w 1393"/>
                    <a:gd name="T11" fmla="*/ 0 h 2739"/>
                    <a:gd name="T12" fmla="*/ 1213 w 1393"/>
                    <a:gd name="T13" fmla="*/ 0 h 2739"/>
                    <a:gd name="T14" fmla="*/ 1393 w 1393"/>
                    <a:gd name="T15" fmla="*/ 180 h 2739"/>
                    <a:gd name="T16" fmla="*/ 1393 w 1393"/>
                    <a:gd name="T17" fmla="*/ 2559 h 2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93" h="2739">
                      <a:moveTo>
                        <a:pt x="1393" y="2559"/>
                      </a:moveTo>
                      <a:cubicBezTo>
                        <a:pt x="1393" y="2658"/>
                        <a:pt x="1312" y="2739"/>
                        <a:pt x="1213" y="2739"/>
                      </a:cubicBezTo>
                      <a:cubicBezTo>
                        <a:pt x="180" y="2739"/>
                        <a:pt x="180" y="2739"/>
                        <a:pt x="180" y="2739"/>
                      </a:cubicBezTo>
                      <a:cubicBezTo>
                        <a:pt x="81" y="2739"/>
                        <a:pt x="0" y="2658"/>
                        <a:pt x="0" y="2559"/>
                      </a:cubicBezTo>
                      <a:cubicBezTo>
                        <a:pt x="0" y="180"/>
                        <a:pt x="0" y="180"/>
                        <a:pt x="0" y="180"/>
                      </a:cubicBezTo>
                      <a:cubicBezTo>
                        <a:pt x="0" y="81"/>
                        <a:pt x="81" y="0"/>
                        <a:pt x="180" y="0"/>
                      </a:cubicBezTo>
                      <a:cubicBezTo>
                        <a:pt x="1213" y="0"/>
                        <a:pt x="1213" y="0"/>
                        <a:pt x="1213" y="0"/>
                      </a:cubicBezTo>
                      <a:cubicBezTo>
                        <a:pt x="1312" y="0"/>
                        <a:pt x="1393" y="81"/>
                        <a:pt x="1393" y="180"/>
                      </a:cubicBezTo>
                      <a:cubicBezTo>
                        <a:pt x="1393" y="2559"/>
                        <a:pt x="1393" y="2559"/>
                        <a:pt x="1393" y="2559"/>
                      </a:cubicBezTo>
                    </a:path>
                  </a:pathLst>
                </a:custGeom>
                <a:solidFill>
                  <a:schemeClr val="bg1">
                    <a:lumMod val="75000"/>
                  </a:schemeClr>
                </a:solidFill>
                <a:ln>
                  <a:noFill/>
                </a:ln>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3" name="ïṧḷïḓê-Freeform 21">
                  <a:extLst>
                    <a:ext uri="{FF2B5EF4-FFF2-40B4-BE49-F238E27FC236}">
                      <a16:creationId xmlns:a16="http://schemas.microsoft.com/office/drawing/2014/main" id="{9256BA5B-A94D-4AF7-B134-39F73535DE1E}"/>
                    </a:ext>
                  </a:extLst>
                </p:cNvPr>
                <p:cNvSpPr/>
                <p:nvPr/>
              </p:nvSpPr>
              <p:spPr bwMode="auto">
                <a:xfrm>
                  <a:off x="-3713163" y="1141413"/>
                  <a:ext cx="2430462" cy="4830763"/>
                </a:xfrm>
                <a:custGeom>
                  <a:avLst/>
                  <a:gdLst>
                    <a:gd name="T0" fmla="*/ 1366 w 1366"/>
                    <a:gd name="T1" fmla="*/ 2542 h 2721"/>
                    <a:gd name="T2" fmla="*/ 1189 w 1366"/>
                    <a:gd name="T3" fmla="*/ 2721 h 2721"/>
                    <a:gd name="T4" fmla="*/ 176 w 1366"/>
                    <a:gd name="T5" fmla="*/ 2721 h 2721"/>
                    <a:gd name="T6" fmla="*/ 0 w 1366"/>
                    <a:gd name="T7" fmla="*/ 2542 h 2721"/>
                    <a:gd name="T8" fmla="*/ 0 w 1366"/>
                    <a:gd name="T9" fmla="*/ 179 h 2721"/>
                    <a:gd name="T10" fmla="*/ 176 w 1366"/>
                    <a:gd name="T11" fmla="*/ 0 h 2721"/>
                    <a:gd name="T12" fmla="*/ 1189 w 1366"/>
                    <a:gd name="T13" fmla="*/ 0 h 2721"/>
                    <a:gd name="T14" fmla="*/ 1366 w 1366"/>
                    <a:gd name="T15" fmla="*/ 179 h 2721"/>
                    <a:gd name="T16" fmla="*/ 1366 w 1366"/>
                    <a:gd name="T17" fmla="*/ 2542 h 27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66" h="2721">
                      <a:moveTo>
                        <a:pt x="1366" y="2542"/>
                      </a:moveTo>
                      <a:cubicBezTo>
                        <a:pt x="1366" y="2641"/>
                        <a:pt x="1287" y="2721"/>
                        <a:pt x="1189" y="2721"/>
                      </a:cubicBezTo>
                      <a:cubicBezTo>
                        <a:pt x="176" y="2721"/>
                        <a:pt x="176" y="2721"/>
                        <a:pt x="176" y="2721"/>
                      </a:cubicBezTo>
                      <a:cubicBezTo>
                        <a:pt x="79" y="2721"/>
                        <a:pt x="0" y="2641"/>
                        <a:pt x="0" y="2542"/>
                      </a:cubicBezTo>
                      <a:cubicBezTo>
                        <a:pt x="0" y="179"/>
                        <a:pt x="0" y="179"/>
                        <a:pt x="0" y="179"/>
                      </a:cubicBezTo>
                      <a:cubicBezTo>
                        <a:pt x="0" y="80"/>
                        <a:pt x="79" y="0"/>
                        <a:pt x="176" y="0"/>
                      </a:cubicBezTo>
                      <a:cubicBezTo>
                        <a:pt x="1189" y="0"/>
                        <a:pt x="1189" y="0"/>
                        <a:pt x="1189" y="0"/>
                      </a:cubicBezTo>
                      <a:cubicBezTo>
                        <a:pt x="1287" y="0"/>
                        <a:pt x="1366" y="80"/>
                        <a:pt x="1366" y="179"/>
                      </a:cubicBezTo>
                      <a:cubicBezTo>
                        <a:pt x="1366" y="2542"/>
                        <a:pt x="1366" y="2542"/>
                        <a:pt x="1366" y="2542"/>
                      </a:cubicBezTo>
                    </a:path>
                  </a:pathLst>
                </a:custGeom>
                <a:solidFill>
                  <a:schemeClr val="bg1">
                    <a:lumMod val="95000"/>
                  </a:schemeClr>
                </a:solidFill>
                <a:ln>
                  <a:noFill/>
                </a:ln>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4" name="ïṧḷïḓê-Oval 22">
                  <a:extLst>
                    <a:ext uri="{FF2B5EF4-FFF2-40B4-BE49-F238E27FC236}">
                      <a16:creationId xmlns:a16="http://schemas.microsoft.com/office/drawing/2014/main" id="{84457B16-54FF-4A5B-8999-2843D58C588B}"/>
                    </a:ext>
                  </a:extLst>
                </p:cNvPr>
                <p:cNvSpPr/>
                <p:nvPr/>
              </p:nvSpPr>
              <p:spPr bwMode="auto">
                <a:xfrm>
                  <a:off x="-2693988" y="5486400"/>
                  <a:ext cx="403225" cy="401638"/>
                </a:xfrm>
                <a:prstGeom prst="ellipse">
                  <a:avLst/>
                </a:prstGeom>
                <a:solidFill>
                  <a:schemeClr val="bg1">
                    <a:lumMod val="65000"/>
                  </a:schemeClr>
                </a:solidFill>
                <a:ln>
                  <a:noFill/>
                </a:ln>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5" name="ïṧḷïḓê-Oval 23">
                  <a:extLst>
                    <a:ext uri="{FF2B5EF4-FFF2-40B4-BE49-F238E27FC236}">
                      <a16:creationId xmlns:a16="http://schemas.microsoft.com/office/drawing/2014/main" id="{0B8B760B-87FB-4BF8-BB05-6427AC5E96B2}"/>
                    </a:ext>
                  </a:extLst>
                </p:cNvPr>
                <p:cNvSpPr/>
                <p:nvPr/>
              </p:nvSpPr>
              <p:spPr bwMode="auto">
                <a:xfrm>
                  <a:off x="-2673350" y="5507038"/>
                  <a:ext cx="361950" cy="36036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6" name="ïṧḷïḓê-Freeform 24">
                  <a:extLst>
                    <a:ext uri="{FF2B5EF4-FFF2-40B4-BE49-F238E27FC236}">
                      <a16:creationId xmlns:a16="http://schemas.microsoft.com/office/drawing/2014/main" id="{62273592-070A-4025-83B9-AD8CF8DF59D9}"/>
                    </a:ext>
                  </a:extLst>
                </p:cNvPr>
                <p:cNvSpPr/>
                <p:nvPr/>
              </p:nvSpPr>
              <p:spPr bwMode="auto">
                <a:xfrm>
                  <a:off x="-2520950" y="1254125"/>
                  <a:ext cx="47625" cy="46038"/>
                </a:xfrm>
                <a:custGeom>
                  <a:avLst/>
                  <a:gdLst>
                    <a:gd name="T0" fmla="*/ 13 w 27"/>
                    <a:gd name="T1" fmla="*/ 0 h 26"/>
                    <a:gd name="T2" fmla="*/ 0 w 27"/>
                    <a:gd name="T3" fmla="*/ 13 h 26"/>
                    <a:gd name="T4" fmla="*/ 13 w 27"/>
                    <a:gd name="T5" fmla="*/ 26 h 26"/>
                    <a:gd name="T6" fmla="*/ 25 w 27"/>
                    <a:gd name="T7" fmla="*/ 13 h 26"/>
                    <a:gd name="T8" fmla="*/ 27 w 27"/>
                    <a:gd name="T9" fmla="*/ 13 h 26"/>
                    <a:gd name="T10" fmla="*/ 27 w 27"/>
                    <a:gd name="T11" fmla="*/ 13 h 26"/>
                    <a:gd name="T12" fmla="*/ 25 w 27"/>
                    <a:gd name="T13" fmla="*/ 13 h 26"/>
                    <a:gd name="T14" fmla="*/ 13 w 27"/>
                    <a:gd name="T15" fmla="*/ 0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26">
                      <a:moveTo>
                        <a:pt x="13" y="0"/>
                      </a:moveTo>
                      <a:cubicBezTo>
                        <a:pt x="6" y="0"/>
                        <a:pt x="0" y="6"/>
                        <a:pt x="0" y="13"/>
                      </a:cubicBezTo>
                      <a:cubicBezTo>
                        <a:pt x="0" y="20"/>
                        <a:pt x="6" y="26"/>
                        <a:pt x="13" y="26"/>
                      </a:cubicBezTo>
                      <a:cubicBezTo>
                        <a:pt x="20" y="26"/>
                        <a:pt x="25" y="20"/>
                        <a:pt x="25" y="13"/>
                      </a:cubicBezTo>
                      <a:cubicBezTo>
                        <a:pt x="27" y="13"/>
                        <a:pt x="27" y="13"/>
                        <a:pt x="27" y="13"/>
                      </a:cubicBezTo>
                      <a:cubicBezTo>
                        <a:pt x="27" y="13"/>
                        <a:pt x="27" y="13"/>
                        <a:pt x="27" y="13"/>
                      </a:cubicBezTo>
                      <a:cubicBezTo>
                        <a:pt x="25" y="13"/>
                        <a:pt x="25" y="13"/>
                        <a:pt x="25" y="13"/>
                      </a:cubicBezTo>
                      <a:cubicBezTo>
                        <a:pt x="25" y="6"/>
                        <a:pt x="20" y="0"/>
                        <a:pt x="13" y="0"/>
                      </a:cubicBezTo>
                    </a:path>
                  </a:pathLst>
                </a:custGeom>
                <a:solidFill>
                  <a:srgbClr val="9F9FA0"/>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7" name="ïṧḷïḓê-Freeform 25">
                  <a:extLst>
                    <a:ext uri="{FF2B5EF4-FFF2-40B4-BE49-F238E27FC236}">
                      <a16:creationId xmlns:a16="http://schemas.microsoft.com/office/drawing/2014/main" id="{8E77920C-CEF7-40F8-AFAB-2929D8E0F637}"/>
                    </a:ext>
                  </a:extLst>
                </p:cNvPr>
                <p:cNvSpPr/>
                <p:nvPr/>
              </p:nvSpPr>
              <p:spPr bwMode="auto">
                <a:xfrm>
                  <a:off x="-2528888" y="1246188"/>
                  <a:ext cx="58737" cy="60325"/>
                </a:xfrm>
                <a:custGeom>
                  <a:avLst/>
                  <a:gdLst>
                    <a:gd name="T0" fmla="*/ 33 w 33"/>
                    <a:gd name="T1" fmla="*/ 17 h 34"/>
                    <a:gd name="T2" fmla="*/ 33 w 33"/>
                    <a:gd name="T3" fmla="*/ 17 h 34"/>
                    <a:gd name="T4" fmla="*/ 33 w 33"/>
                    <a:gd name="T5" fmla="*/ 17 h 34"/>
                    <a:gd name="T6" fmla="*/ 17 w 33"/>
                    <a:gd name="T7" fmla="*/ 0 h 34"/>
                    <a:gd name="T8" fmla="*/ 0 w 33"/>
                    <a:gd name="T9" fmla="*/ 17 h 34"/>
                    <a:gd name="T10" fmla="*/ 17 w 33"/>
                    <a:gd name="T11" fmla="*/ 34 h 34"/>
                    <a:gd name="T12" fmla="*/ 33 w 33"/>
                    <a:gd name="T13" fmla="*/ 17 h 34"/>
                    <a:gd name="T14" fmla="*/ 31 w 33"/>
                    <a:gd name="T15" fmla="*/ 17 h 34"/>
                    <a:gd name="T16" fmla="*/ 29 w 33"/>
                    <a:gd name="T17" fmla="*/ 17 h 34"/>
                    <a:gd name="T18" fmla="*/ 17 w 33"/>
                    <a:gd name="T19" fmla="*/ 30 h 34"/>
                    <a:gd name="T20" fmla="*/ 4 w 33"/>
                    <a:gd name="T21" fmla="*/ 17 h 34"/>
                    <a:gd name="T22" fmla="*/ 17 w 33"/>
                    <a:gd name="T23" fmla="*/ 4 h 34"/>
                    <a:gd name="T24" fmla="*/ 29 w 33"/>
                    <a:gd name="T25" fmla="*/ 17 h 34"/>
                    <a:gd name="T26" fmla="*/ 31 w 33"/>
                    <a:gd name="T27" fmla="*/ 17 h 34"/>
                    <a:gd name="T28" fmla="*/ 33 w 33"/>
                    <a:gd name="T29" fmla="*/ 17 h 34"/>
                    <a:gd name="T30" fmla="*/ 33 w 33"/>
                    <a:gd name="T31" fmla="*/ 17 h 34"/>
                    <a:gd name="T32" fmla="*/ 17 w 33"/>
                    <a:gd name="T33"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34">
                      <a:moveTo>
                        <a:pt x="33" y="17"/>
                      </a:moveTo>
                      <a:cubicBezTo>
                        <a:pt x="33" y="17"/>
                        <a:pt x="33" y="17"/>
                        <a:pt x="33" y="17"/>
                      </a:cubicBezTo>
                      <a:cubicBezTo>
                        <a:pt x="33" y="17"/>
                        <a:pt x="33" y="17"/>
                        <a:pt x="33" y="17"/>
                      </a:cubicBezTo>
                      <a:moveTo>
                        <a:pt x="17" y="0"/>
                      </a:moveTo>
                      <a:cubicBezTo>
                        <a:pt x="7" y="0"/>
                        <a:pt x="0" y="8"/>
                        <a:pt x="0" y="17"/>
                      </a:cubicBezTo>
                      <a:cubicBezTo>
                        <a:pt x="0" y="26"/>
                        <a:pt x="7" y="34"/>
                        <a:pt x="17" y="34"/>
                      </a:cubicBezTo>
                      <a:cubicBezTo>
                        <a:pt x="26" y="34"/>
                        <a:pt x="33" y="26"/>
                        <a:pt x="33" y="17"/>
                      </a:cubicBezTo>
                      <a:cubicBezTo>
                        <a:pt x="31" y="17"/>
                        <a:pt x="31" y="17"/>
                        <a:pt x="31" y="17"/>
                      </a:cubicBezTo>
                      <a:cubicBezTo>
                        <a:pt x="29" y="17"/>
                        <a:pt x="29" y="17"/>
                        <a:pt x="29" y="17"/>
                      </a:cubicBezTo>
                      <a:cubicBezTo>
                        <a:pt x="29" y="24"/>
                        <a:pt x="24" y="30"/>
                        <a:pt x="17" y="30"/>
                      </a:cubicBezTo>
                      <a:cubicBezTo>
                        <a:pt x="10" y="30"/>
                        <a:pt x="4" y="24"/>
                        <a:pt x="4" y="17"/>
                      </a:cubicBezTo>
                      <a:cubicBezTo>
                        <a:pt x="4" y="10"/>
                        <a:pt x="10" y="4"/>
                        <a:pt x="17" y="4"/>
                      </a:cubicBezTo>
                      <a:cubicBezTo>
                        <a:pt x="24" y="4"/>
                        <a:pt x="29" y="10"/>
                        <a:pt x="29" y="17"/>
                      </a:cubicBezTo>
                      <a:cubicBezTo>
                        <a:pt x="31" y="17"/>
                        <a:pt x="31" y="17"/>
                        <a:pt x="31" y="17"/>
                      </a:cubicBezTo>
                      <a:cubicBezTo>
                        <a:pt x="33" y="17"/>
                        <a:pt x="33" y="17"/>
                        <a:pt x="33" y="17"/>
                      </a:cubicBezTo>
                      <a:cubicBezTo>
                        <a:pt x="33" y="17"/>
                        <a:pt x="33" y="17"/>
                        <a:pt x="33" y="17"/>
                      </a:cubicBezTo>
                      <a:cubicBezTo>
                        <a:pt x="33" y="8"/>
                        <a:pt x="26" y="0"/>
                        <a:pt x="17"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8" name="ïṧḷïḓê-Freeform 26">
                  <a:extLst>
                    <a:ext uri="{FF2B5EF4-FFF2-40B4-BE49-F238E27FC236}">
                      <a16:creationId xmlns:a16="http://schemas.microsoft.com/office/drawing/2014/main" id="{2BCE0521-2E00-488F-A610-C5A607EEDF77}"/>
                    </a:ext>
                  </a:extLst>
                </p:cNvPr>
                <p:cNvSpPr/>
                <p:nvPr/>
              </p:nvSpPr>
              <p:spPr bwMode="auto">
                <a:xfrm>
                  <a:off x="-2930525" y="1395413"/>
                  <a:ext cx="77787" cy="74613"/>
                </a:xfrm>
                <a:custGeom>
                  <a:avLst/>
                  <a:gdLst>
                    <a:gd name="T0" fmla="*/ 21 w 44"/>
                    <a:gd name="T1" fmla="*/ 0 h 42"/>
                    <a:gd name="T2" fmla="*/ 6 w 44"/>
                    <a:gd name="T3" fmla="*/ 6 h 42"/>
                    <a:gd name="T4" fmla="*/ 0 w 44"/>
                    <a:gd name="T5" fmla="*/ 21 h 42"/>
                    <a:gd name="T6" fmla="*/ 6 w 44"/>
                    <a:gd name="T7" fmla="*/ 36 h 42"/>
                    <a:gd name="T8" fmla="*/ 21 w 44"/>
                    <a:gd name="T9" fmla="*/ 42 h 42"/>
                    <a:gd name="T10" fmla="*/ 36 w 44"/>
                    <a:gd name="T11" fmla="*/ 36 h 42"/>
                    <a:gd name="T12" fmla="*/ 42 w 44"/>
                    <a:gd name="T13" fmla="*/ 21 h 42"/>
                    <a:gd name="T14" fmla="*/ 44 w 44"/>
                    <a:gd name="T15" fmla="*/ 21 h 42"/>
                    <a:gd name="T16" fmla="*/ 44 w 44"/>
                    <a:gd name="T17" fmla="*/ 21 h 42"/>
                    <a:gd name="T18" fmla="*/ 42 w 44"/>
                    <a:gd name="T19" fmla="*/ 21 h 42"/>
                    <a:gd name="T20" fmla="*/ 36 w 44"/>
                    <a:gd name="T21" fmla="*/ 6 h 42"/>
                    <a:gd name="T22" fmla="*/ 21 w 44"/>
                    <a:gd name="T2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 h="42">
                      <a:moveTo>
                        <a:pt x="21" y="0"/>
                      </a:moveTo>
                      <a:cubicBezTo>
                        <a:pt x="15" y="0"/>
                        <a:pt x="10" y="3"/>
                        <a:pt x="6" y="6"/>
                      </a:cubicBezTo>
                      <a:cubicBezTo>
                        <a:pt x="3" y="10"/>
                        <a:pt x="0" y="15"/>
                        <a:pt x="0" y="21"/>
                      </a:cubicBezTo>
                      <a:cubicBezTo>
                        <a:pt x="0" y="27"/>
                        <a:pt x="3" y="32"/>
                        <a:pt x="6" y="36"/>
                      </a:cubicBezTo>
                      <a:cubicBezTo>
                        <a:pt x="10" y="39"/>
                        <a:pt x="15" y="42"/>
                        <a:pt x="21" y="42"/>
                      </a:cubicBezTo>
                      <a:cubicBezTo>
                        <a:pt x="27" y="42"/>
                        <a:pt x="32" y="39"/>
                        <a:pt x="36" y="36"/>
                      </a:cubicBezTo>
                      <a:cubicBezTo>
                        <a:pt x="39" y="32"/>
                        <a:pt x="42" y="27"/>
                        <a:pt x="42" y="21"/>
                      </a:cubicBezTo>
                      <a:cubicBezTo>
                        <a:pt x="44" y="21"/>
                        <a:pt x="44" y="21"/>
                        <a:pt x="44" y="21"/>
                      </a:cubicBezTo>
                      <a:cubicBezTo>
                        <a:pt x="44" y="21"/>
                        <a:pt x="44" y="21"/>
                        <a:pt x="44" y="21"/>
                      </a:cubicBezTo>
                      <a:cubicBezTo>
                        <a:pt x="42" y="21"/>
                        <a:pt x="42" y="21"/>
                        <a:pt x="42" y="21"/>
                      </a:cubicBezTo>
                      <a:cubicBezTo>
                        <a:pt x="42" y="15"/>
                        <a:pt x="39" y="10"/>
                        <a:pt x="36" y="6"/>
                      </a:cubicBezTo>
                      <a:cubicBezTo>
                        <a:pt x="32" y="3"/>
                        <a:pt x="27" y="0"/>
                        <a:pt x="21" y="0"/>
                      </a:cubicBezTo>
                    </a:path>
                  </a:pathLst>
                </a:custGeom>
                <a:solidFill>
                  <a:srgbClr val="9F9FA0"/>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9" name="ïṧḷïḓê-Freeform 27">
                  <a:extLst>
                    <a:ext uri="{FF2B5EF4-FFF2-40B4-BE49-F238E27FC236}">
                      <a16:creationId xmlns:a16="http://schemas.microsoft.com/office/drawing/2014/main" id="{F598B9E0-0705-45A3-B68E-58EED4D2811F}"/>
                    </a:ext>
                  </a:extLst>
                </p:cNvPr>
                <p:cNvSpPr/>
                <p:nvPr/>
              </p:nvSpPr>
              <p:spPr bwMode="auto">
                <a:xfrm>
                  <a:off x="-2938463" y="1389063"/>
                  <a:ext cx="88900" cy="88900"/>
                </a:xfrm>
                <a:custGeom>
                  <a:avLst/>
                  <a:gdLst>
                    <a:gd name="T0" fmla="*/ 50 w 50"/>
                    <a:gd name="T1" fmla="*/ 25 h 50"/>
                    <a:gd name="T2" fmla="*/ 50 w 50"/>
                    <a:gd name="T3" fmla="*/ 25 h 50"/>
                    <a:gd name="T4" fmla="*/ 50 w 50"/>
                    <a:gd name="T5" fmla="*/ 25 h 50"/>
                    <a:gd name="T6" fmla="*/ 25 w 50"/>
                    <a:gd name="T7" fmla="*/ 0 h 50"/>
                    <a:gd name="T8" fmla="*/ 0 w 50"/>
                    <a:gd name="T9" fmla="*/ 25 h 50"/>
                    <a:gd name="T10" fmla="*/ 25 w 50"/>
                    <a:gd name="T11" fmla="*/ 50 h 50"/>
                    <a:gd name="T12" fmla="*/ 50 w 50"/>
                    <a:gd name="T13" fmla="*/ 25 h 50"/>
                    <a:gd name="T14" fmla="*/ 48 w 50"/>
                    <a:gd name="T15" fmla="*/ 25 h 50"/>
                    <a:gd name="T16" fmla="*/ 46 w 50"/>
                    <a:gd name="T17" fmla="*/ 25 h 50"/>
                    <a:gd name="T18" fmla="*/ 40 w 50"/>
                    <a:gd name="T19" fmla="*/ 40 h 50"/>
                    <a:gd name="T20" fmla="*/ 25 w 50"/>
                    <a:gd name="T21" fmla="*/ 46 h 50"/>
                    <a:gd name="T22" fmla="*/ 10 w 50"/>
                    <a:gd name="T23" fmla="*/ 40 h 50"/>
                    <a:gd name="T24" fmla="*/ 4 w 50"/>
                    <a:gd name="T25" fmla="*/ 25 h 50"/>
                    <a:gd name="T26" fmla="*/ 10 w 50"/>
                    <a:gd name="T27" fmla="*/ 10 h 50"/>
                    <a:gd name="T28" fmla="*/ 25 w 50"/>
                    <a:gd name="T29" fmla="*/ 4 h 50"/>
                    <a:gd name="T30" fmla="*/ 40 w 50"/>
                    <a:gd name="T31" fmla="*/ 10 h 50"/>
                    <a:gd name="T32" fmla="*/ 46 w 50"/>
                    <a:gd name="T33" fmla="*/ 25 h 50"/>
                    <a:gd name="T34" fmla="*/ 48 w 50"/>
                    <a:gd name="T35" fmla="*/ 25 h 50"/>
                    <a:gd name="T36" fmla="*/ 50 w 50"/>
                    <a:gd name="T37" fmla="*/ 25 h 50"/>
                    <a:gd name="T38" fmla="*/ 50 w 50"/>
                    <a:gd name="T39" fmla="*/ 25 h 50"/>
                    <a:gd name="T40" fmla="*/ 25 w 50"/>
                    <a:gd name="T41"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 h="50">
                      <a:moveTo>
                        <a:pt x="50" y="25"/>
                      </a:moveTo>
                      <a:cubicBezTo>
                        <a:pt x="50" y="25"/>
                        <a:pt x="50" y="25"/>
                        <a:pt x="50" y="25"/>
                      </a:cubicBezTo>
                      <a:cubicBezTo>
                        <a:pt x="50" y="25"/>
                        <a:pt x="50" y="25"/>
                        <a:pt x="50" y="25"/>
                      </a:cubicBezTo>
                      <a:moveTo>
                        <a:pt x="25" y="0"/>
                      </a:moveTo>
                      <a:cubicBezTo>
                        <a:pt x="11" y="0"/>
                        <a:pt x="0" y="11"/>
                        <a:pt x="0" y="25"/>
                      </a:cubicBezTo>
                      <a:cubicBezTo>
                        <a:pt x="0" y="39"/>
                        <a:pt x="11" y="50"/>
                        <a:pt x="25" y="50"/>
                      </a:cubicBezTo>
                      <a:cubicBezTo>
                        <a:pt x="39" y="50"/>
                        <a:pt x="50" y="39"/>
                        <a:pt x="50" y="25"/>
                      </a:cubicBezTo>
                      <a:cubicBezTo>
                        <a:pt x="48" y="25"/>
                        <a:pt x="48" y="25"/>
                        <a:pt x="48" y="25"/>
                      </a:cubicBezTo>
                      <a:cubicBezTo>
                        <a:pt x="46" y="25"/>
                        <a:pt x="46" y="25"/>
                        <a:pt x="46" y="25"/>
                      </a:cubicBezTo>
                      <a:cubicBezTo>
                        <a:pt x="46" y="31"/>
                        <a:pt x="43" y="36"/>
                        <a:pt x="40" y="40"/>
                      </a:cubicBezTo>
                      <a:cubicBezTo>
                        <a:pt x="36" y="43"/>
                        <a:pt x="31" y="46"/>
                        <a:pt x="25" y="46"/>
                      </a:cubicBezTo>
                      <a:cubicBezTo>
                        <a:pt x="19" y="46"/>
                        <a:pt x="14" y="43"/>
                        <a:pt x="10" y="40"/>
                      </a:cubicBezTo>
                      <a:cubicBezTo>
                        <a:pt x="7" y="36"/>
                        <a:pt x="4" y="31"/>
                        <a:pt x="4" y="25"/>
                      </a:cubicBezTo>
                      <a:cubicBezTo>
                        <a:pt x="4" y="19"/>
                        <a:pt x="7" y="14"/>
                        <a:pt x="10" y="10"/>
                      </a:cubicBezTo>
                      <a:cubicBezTo>
                        <a:pt x="14" y="7"/>
                        <a:pt x="19" y="4"/>
                        <a:pt x="25" y="4"/>
                      </a:cubicBezTo>
                      <a:cubicBezTo>
                        <a:pt x="31" y="4"/>
                        <a:pt x="36" y="7"/>
                        <a:pt x="40" y="10"/>
                      </a:cubicBezTo>
                      <a:cubicBezTo>
                        <a:pt x="43" y="14"/>
                        <a:pt x="46" y="19"/>
                        <a:pt x="46" y="25"/>
                      </a:cubicBezTo>
                      <a:cubicBezTo>
                        <a:pt x="48" y="25"/>
                        <a:pt x="48" y="25"/>
                        <a:pt x="48" y="25"/>
                      </a:cubicBezTo>
                      <a:cubicBezTo>
                        <a:pt x="50" y="25"/>
                        <a:pt x="50" y="25"/>
                        <a:pt x="50" y="25"/>
                      </a:cubicBezTo>
                      <a:cubicBezTo>
                        <a:pt x="50" y="25"/>
                        <a:pt x="50" y="25"/>
                        <a:pt x="50" y="25"/>
                      </a:cubicBezTo>
                      <a:cubicBezTo>
                        <a:pt x="50" y="11"/>
                        <a:pt x="39" y="0"/>
                        <a:pt x="25"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0" name="ïṧḷïḓê-Freeform 28">
                  <a:extLst>
                    <a:ext uri="{FF2B5EF4-FFF2-40B4-BE49-F238E27FC236}">
                      <a16:creationId xmlns:a16="http://schemas.microsoft.com/office/drawing/2014/main" id="{C2B377FC-C0F3-4B03-961A-77B363663839}"/>
                    </a:ext>
                  </a:extLst>
                </p:cNvPr>
                <p:cNvSpPr/>
                <p:nvPr/>
              </p:nvSpPr>
              <p:spPr bwMode="auto">
                <a:xfrm>
                  <a:off x="-2695575" y="1419225"/>
                  <a:ext cx="393700" cy="39688"/>
                </a:xfrm>
                <a:custGeom>
                  <a:avLst/>
                  <a:gdLst>
                    <a:gd name="T0" fmla="*/ 210 w 221"/>
                    <a:gd name="T1" fmla="*/ 0 h 23"/>
                    <a:gd name="T2" fmla="*/ 11 w 221"/>
                    <a:gd name="T3" fmla="*/ 0 h 23"/>
                    <a:gd name="T4" fmla="*/ 0 w 221"/>
                    <a:gd name="T5" fmla="*/ 11 h 23"/>
                    <a:gd name="T6" fmla="*/ 11 w 221"/>
                    <a:gd name="T7" fmla="*/ 23 h 23"/>
                    <a:gd name="T8" fmla="*/ 210 w 221"/>
                    <a:gd name="T9" fmla="*/ 23 h 23"/>
                    <a:gd name="T10" fmla="*/ 221 w 221"/>
                    <a:gd name="T11" fmla="*/ 11 h 23"/>
                    <a:gd name="T12" fmla="*/ 210 w 221"/>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221" h="23">
                      <a:moveTo>
                        <a:pt x="210" y="0"/>
                      </a:moveTo>
                      <a:cubicBezTo>
                        <a:pt x="11" y="0"/>
                        <a:pt x="11" y="0"/>
                        <a:pt x="11" y="0"/>
                      </a:cubicBezTo>
                      <a:cubicBezTo>
                        <a:pt x="5" y="0"/>
                        <a:pt x="0" y="5"/>
                        <a:pt x="0" y="11"/>
                      </a:cubicBezTo>
                      <a:cubicBezTo>
                        <a:pt x="0" y="18"/>
                        <a:pt x="5" y="23"/>
                        <a:pt x="11" y="23"/>
                      </a:cubicBezTo>
                      <a:cubicBezTo>
                        <a:pt x="210" y="23"/>
                        <a:pt x="210" y="23"/>
                        <a:pt x="210" y="23"/>
                      </a:cubicBezTo>
                      <a:cubicBezTo>
                        <a:pt x="216" y="23"/>
                        <a:pt x="221" y="18"/>
                        <a:pt x="221" y="11"/>
                      </a:cubicBezTo>
                      <a:cubicBezTo>
                        <a:pt x="221" y="5"/>
                        <a:pt x="216" y="0"/>
                        <a:pt x="210" y="0"/>
                      </a:cubicBezTo>
                    </a:path>
                  </a:pathLst>
                </a:custGeom>
                <a:solidFill>
                  <a:srgbClr val="9F9FA0"/>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1" name="ïṧḷïḓê-Rectangle 29">
                  <a:extLst>
                    <a:ext uri="{FF2B5EF4-FFF2-40B4-BE49-F238E27FC236}">
                      <a16:creationId xmlns:a16="http://schemas.microsoft.com/office/drawing/2014/main" id="{48B6E1C8-F85A-40CD-B0DF-2C7ACAFE7BB4}"/>
                    </a:ext>
                  </a:extLst>
                </p:cNvPr>
                <p:cNvSpPr/>
                <p:nvPr/>
              </p:nvSpPr>
              <p:spPr bwMode="auto">
                <a:xfrm>
                  <a:off x="-3605213" y="1709738"/>
                  <a:ext cx="2209800" cy="3695700"/>
                </a:xfrm>
                <a:prstGeom prst="rect">
                  <a:avLst/>
                </a:prstGeom>
                <a:solidFill>
                  <a:schemeClr val="accent2"/>
                </a:solidFill>
                <a:ln w="6350" cap="flat" cmpd="sng" algn="ctr">
                  <a:noFill/>
                  <a:prstDash val="solid"/>
                  <a:miter lim="800000"/>
                </a:ln>
                <a:effectLst/>
                <a:extLst>
                  <a:ext uri="{91240B29-F687-4F45-9708-019B960494DF}">
                    <a14:hiddenLine xmlns:a14="http://schemas.microsoft.com/office/drawing/2010/main" w="9525">
                      <a:solidFill>
                        <a:srgbClr val="000000"/>
                      </a:solidFill>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dirty="0">
                    <a:ln>
                      <a:noFill/>
                    </a:ln>
                    <a:solidFill>
                      <a:prstClr val="white"/>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2" name="ïṧḷïḓê-Freeform 30">
                  <a:extLst>
                    <a:ext uri="{FF2B5EF4-FFF2-40B4-BE49-F238E27FC236}">
                      <a16:creationId xmlns:a16="http://schemas.microsoft.com/office/drawing/2014/main" id="{F4BC23D5-945F-40B1-BA52-A8413B4AB0B1}"/>
                    </a:ext>
                  </a:extLst>
                </p:cNvPr>
                <p:cNvSpPr/>
                <p:nvPr/>
              </p:nvSpPr>
              <p:spPr bwMode="auto">
                <a:xfrm>
                  <a:off x="-3611563" y="1703388"/>
                  <a:ext cx="2224087" cy="3709988"/>
                </a:xfrm>
                <a:custGeom>
                  <a:avLst/>
                  <a:gdLst>
                    <a:gd name="T0" fmla="*/ 1396 w 1401"/>
                    <a:gd name="T1" fmla="*/ 2332 h 2337"/>
                    <a:gd name="T2" fmla="*/ 1396 w 1401"/>
                    <a:gd name="T3" fmla="*/ 2328 h 2337"/>
                    <a:gd name="T4" fmla="*/ 9 w 1401"/>
                    <a:gd name="T5" fmla="*/ 2328 h 2337"/>
                    <a:gd name="T6" fmla="*/ 9 w 1401"/>
                    <a:gd name="T7" fmla="*/ 8 h 2337"/>
                    <a:gd name="T8" fmla="*/ 1392 w 1401"/>
                    <a:gd name="T9" fmla="*/ 8 h 2337"/>
                    <a:gd name="T10" fmla="*/ 1392 w 1401"/>
                    <a:gd name="T11" fmla="*/ 2332 h 2337"/>
                    <a:gd name="T12" fmla="*/ 1396 w 1401"/>
                    <a:gd name="T13" fmla="*/ 2332 h 2337"/>
                    <a:gd name="T14" fmla="*/ 1396 w 1401"/>
                    <a:gd name="T15" fmla="*/ 2328 h 2337"/>
                    <a:gd name="T16" fmla="*/ 1396 w 1401"/>
                    <a:gd name="T17" fmla="*/ 2332 h 2337"/>
                    <a:gd name="T18" fmla="*/ 1401 w 1401"/>
                    <a:gd name="T19" fmla="*/ 2332 h 2337"/>
                    <a:gd name="T20" fmla="*/ 1401 w 1401"/>
                    <a:gd name="T21" fmla="*/ 0 h 2337"/>
                    <a:gd name="T22" fmla="*/ 0 w 1401"/>
                    <a:gd name="T23" fmla="*/ 0 h 2337"/>
                    <a:gd name="T24" fmla="*/ 0 w 1401"/>
                    <a:gd name="T25" fmla="*/ 2337 h 2337"/>
                    <a:gd name="T26" fmla="*/ 1401 w 1401"/>
                    <a:gd name="T27" fmla="*/ 2337 h 2337"/>
                    <a:gd name="T28" fmla="*/ 1401 w 1401"/>
                    <a:gd name="T29" fmla="*/ 2332 h 2337"/>
                    <a:gd name="T30" fmla="*/ 1396 w 1401"/>
                    <a:gd name="T31" fmla="*/ 2332 h 2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01" h="2337">
                      <a:moveTo>
                        <a:pt x="1396" y="2332"/>
                      </a:moveTo>
                      <a:lnTo>
                        <a:pt x="1396" y="2328"/>
                      </a:lnTo>
                      <a:lnTo>
                        <a:pt x="9" y="2328"/>
                      </a:lnTo>
                      <a:lnTo>
                        <a:pt x="9" y="8"/>
                      </a:lnTo>
                      <a:lnTo>
                        <a:pt x="1392" y="8"/>
                      </a:lnTo>
                      <a:lnTo>
                        <a:pt x="1392" y="2332"/>
                      </a:lnTo>
                      <a:lnTo>
                        <a:pt x="1396" y="2332"/>
                      </a:lnTo>
                      <a:lnTo>
                        <a:pt x="1396" y="2328"/>
                      </a:lnTo>
                      <a:lnTo>
                        <a:pt x="1396" y="2332"/>
                      </a:lnTo>
                      <a:lnTo>
                        <a:pt x="1401" y="2332"/>
                      </a:lnTo>
                      <a:lnTo>
                        <a:pt x="1401" y="0"/>
                      </a:lnTo>
                      <a:lnTo>
                        <a:pt x="0" y="0"/>
                      </a:lnTo>
                      <a:lnTo>
                        <a:pt x="0" y="2337"/>
                      </a:lnTo>
                      <a:lnTo>
                        <a:pt x="1401" y="2337"/>
                      </a:lnTo>
                      <a:lnTo>
                        <a:pt x="1401" y="2332"/>
                      </a:lnTo>
                      <a:lnTo>
                        <a:pt x="1396" y="2332"/>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3" name="ïṧḷïḓê-Freeform 31">
                  <a:extLst>
                    <a:ext uri="{FF2B5EF4-FFF2-40B4-BE49-F238E27FC236}">
                      <a16:creationId xmlns:a16="http://schemas.microsoft.com/office/drawing/2014/main" id="{F0D8EDAA-4CF5-4BB2-8EC6-13B7A6248446}"/>
                    </a:ext>
                  </a:extLst>
                </p:cNvPr>
                <p:cNvSpPr/>
                <p:nvPr/>
              </p:nvSpPr>
              <p:spPr bwMode="auto">
                <a:xfrm>
                  <a:off x="-3768725" y="1736725"/>
                  <a:ext cx="31750" cy="215900"/>
                </a:xfrm>
                <a:custGeom>
                  <a:avLst/>
                  <a:gdLst>
                    <a:gd name="T0" fmla="*/ 18 w 18"/>
                    <a:gd name="T1" fmla="*/ 113 h 122"/>
                    <a:gd name="T2" fmla="*/ 9 w 18"/>
                    <a:gd name="T3" fmla="*/ 122 h 122"/>
                    <a:gd name="T4" fmla="*/ 0 w 18"/>
                    <a:gd name="T5" fmla="*/ 113 h 122"/>
                    <a:gd name="T6" fmla="*/ 0 w 18"/>
                    <a:gd name="T7" fmla="*/ 9 h 122"/>
                    <a:gd name="T8" fmla="*/ 9 w 18"/>
                    <a:gd name="T9" fmla="*/ 0 h 122"/>
                    <a:gd name="T10" fmla="*/ 18 w 18"/>
                    <a:gd name="T11" fmla="*/ 9 h 122"/>
                    <a:gd name="T12" fmla="*/ 18 w 18"/>
                    <a:gd name="T13" fmla="*/ 113 h 122"/>
                  </a:gdLst>
                  <a:ahLst/>
                  <a:cxnLst>
                    <a:cxn ang="0">
                      <a:pos x="T0" y="T1"/>
                    </a:cxn>
                    <a:cxn ang="0">
                      <a:pos x="T2" y="T3"/>
                    </a:cxn>
                    <a:cxn ang="0">
                      <a:pos x="T4" y="T5"/>
                    </a:cxn>
                    <a:cxn ang="0">
                      <a:pos x="T6" y="T7"/>
                    </a:cxn>
                    <a:cxn ang="0">
                      <a:pos x="T8" y="T9"/>
                    </a:cxn>
                    <a:cxn ang="0">
                      <a:pos x="T10" y="T11"/>
                    </a:cxn>
                    <a:cxn ang="0">
                      <a:pos x="T12" y="T13"/>
                    </a:cxn>
                  </a:cxnLst>
                  <a:rect l="0" t="0" r="r" b="b"/>
                  <a:pathLst>
                    <a:path w="18" h="122">
                      <a:moveTo>
                        <a:pt x="18" y="113"/>
                      </a:moveTo>
                      <a:cubicBezTo>
                        <a:pt x="18" y="118"/>
                        <a:pt x="14" y="122"/>
                        <a:pt x="9" y="122"/>
                      </a:cubicBezTo>
                      <a:cubicBezTo>
                        <a:pt x="4" y="122"/>
                        <a:pt x="0" y="118"/>
                        <a:pt x="0" y="113"/>
                      </a:cubicBezTo>
                      <a:cubicBezTo>
                        <a:pt x="0" y="9"/>
                        <a:pt x="0" y="9"/>
                        <a:pt x="0" y="9"/>
                      </a:cubicBezTo>
                      <a:cubicBezTo>
                        <a:pt x="0" y="4"/>
                        <a:pt x="4" y="0"/>
                        <a:pt x="9" y="0"/>
                      </a:cubicBezTo>
                      <a:cubicBezTo>
                        <a:pt x="14" y="0"/>
                        <a:pt x="18" y="4"/>
                        <a:pt x="18" y="9"/>
                      </a:cubicBezTo>
                      <a:lnTo>
                        <a:pt x="18" y="113"/>
                      </a:lnTo>
                      <a:close/>
                    </a:path>
                  </a:pathLst>
                </a:custGeom>
                <a:solidFill>
                  <a:schemeClr val="bg1">
                    <a:lumMod val="75000"/>
                  </a:schemeClr>
                </a:solidFill>
                <a:ln>
                  <a:noFill/>
                </a:ln>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4" name="ïṧḷïḓê-Freeform 32">
                  <a:extLst>
                    <a:ext uri="{FF2B5EF4-FFF2-40B4-BE49-F238E27FC236}">
                      <a16:creationId xmlns:a16="http://schemas.microsoft.com/office/drawing/2014/main" id="{85EC1EB6-B5C5-45D8-83C8-10D1862A900F}"/>
                    </a:ext>
                  </a:extLst>
                </p:cNvPr>
                <p:cNvSpPr/>
                <p:nvPr/>
              </p:nvSpPr>
              <p:spPr bwMode="auto">
                <a:xfrm>
                  <a:off x="-3768725" y="2147888"/>
                  <a:ext cx="31750" cy="363538"/>
                </a:xfrm>
                <a:custGeom>
                  <a:avLst/>
                  <a:gdLst>
                    <a:gd name="T0" fmla="*/ 18 w 18"/>
                    <a:gd name="T1" fmla="*/ 190 h 205"/>
                    <a:gd name="T2" fmla="*/ 9 w 18"/>
                    <a:gd name="T3" fmla="*/ 205 h 205"/>
                    <a:gd name="T4" fmla="*/ 0 w 18"/>
                    <a:gd name="T5" fmla="*/ 190 h 205"/>
                    <a:gd name="T6" fmla="*/ 0 w 18"/>
                    <a:gd name="T7" fmla="*/ 15 h 205"/>
                    <a:gd name="T8" fmla="*/ 9 w 18"/>
                    <a:gd name="T9" fmla="*/ 0 h 205"/>
                    <a:gd name="T10" fmla="*/ 18 w 18"/>
                    <a:gd name="T11" fmla="*/ 15 h 205"/>
                    <a:gd name="T12" fmla="*/ 18 w 18"/>
                    <a:gd name="T13" fmla="*/ 190 h 205"/>
                  </a:gdLst>
                  <a:ahLst/>
                  <a:cxnLst>
                    <a:cxn ang="0">
                      <a:pos x="T0" y="T1"/>
                    </a:cxn>
                    <a:cxn ang="0">
                      <a:pos x="T2" y="T3"/>
                    </a:cxn>
                    <a:cxn ang="0">
                      <a:pos x="T4" y="T5"/>
                    </a:cxn>
                    <a:cxn ang="0">
                      <a:pos x="T6" y="T7"/>
                    </a:cxn>
                    <a:cxn ang="0">
                      <a:pos x="T8" y="T9"/>
                    </a:cxn>
                    <a:cxn ang="0">
                      <a:pos x="T10" y="T11"/>
                    </a:cxn>
                    <a:cxn ang="0">
                      <a:pos x="T12" y="T13"/>
                    </a:cxn>
                  </a:cxnLst>
                  <a:rect l="0" t="0" r="r" b="b"/>
                  <a:pathLst>
                    <a:path w="18" h="205">
                      <a:moveTo>
                        <a:pt x="18" y="190"/>
                      </a:moveTo>
                      <a:cubicBezTo>
                        <a:pt x="18" y="198"/>
                        <a:pt x="14" y="205"/>
                        <a:pt x="9" y="205"/>
                      </a:cubicBezTo>
                      <a:cubicBezTo>
                        <a:pt x="4" y="205"/>
                        <a:pt x="0" y="198"/>
                        <a:pt x="0" y="190"/>
                      </a:cubicBezTo>
                      <a:cubicBezTo>
                        <a:pt x="0" y="15"/>
                        <a:pt x="0" y="15"/>
                        <a:pt x="0" y="15"/>
                      </a:cubicBezTo>
                      <a:cubicBezTo>
                        <a:pt x="0" y="7"/>
                        <a:pt x="4" y="0"/>
                        <a:pt x="9" y="0"/>
                      </a:cubicBezTo>
                      <a:cubicBezTo>
                        <a:pt x="14" y="0"/>
                        <a:pt x="18" y="7"/>
                        <a:pt x="18" y="15"/>
                      </a:cubicBezTo>
                      <a:lnTo>
                        <a:pt x="18" y="190"/>
                      </a:lnTo>
                      <a:close/>
                    </a:path>
                  </a:pathLst>
                </a:custGeom>
                <a:solidFill>
                  <a:schemeClr val="bg1">
                    <a:lumMod val="75000"/>
                  </a:schemeClr>
                </a:solidFill>
                <a:ln>
                  <a:noFill/>
                </a:ln>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5" name="ïṧḷïḓê-Freeform 33">
                  <a:extLst>
                    <a:ext uri="{FF2B5EF4-FFF2-40B4-BE49-F238E27FC236}">
                      <a16:creationId xmlns:a16="http://schemas.microsoft.com/office/drawing/2014/main" id="{ACE6788C-CBA1-4EA3-AD27-8636B9CB8BD6}"/>
                    </a:ext>
                  </a:extLst>
                </p:cNvPr>
                <p:cNvSpPr/>
                <p:nvPr/>
              </p:nvSpPr>
              <p:spPr bwMode="auto">
                <a:xfrm>
                  <a:off x="-3768725" y="2609850"/>
                  <a:ext cx="31750" cy="363538"/>
                </a:xfrm>
                <a:custGeom>
                  <a:avLst/>
                  <a:gdLst>
                    <a:gd name="T0" fmla="*/ 18 w 18"/>
                    <a:gd name="T1" fmla="*/ 190 h 205"/>
                    <a:gd name="T2" fmla="*/ 9 w 18"/>
                    <a:gd name="T3" fmla="*/ 205 h 205"/>
                    <a:gd name="T4" fmla="*/ 0 w 18"/>
                    <a:gd name="T5" fmla="*/ 190 h 205"/>
                    <a:gd name="T6" fmla="*/ 0 w 18"/>
                    <a:gd name="T7" fmla="*/ 15 h 205"/>
                    <a:gd name="T8" fmla="*/ 9 w 18"/>
                    <a:gd name="T9" fmla="*/ 0 h 205"/>
                    <a:gd name="T10" fmla="*/ 18 w 18"/>
                    <a:gd name="T11" fmla="*/ 15 h 205"/>
                    <a:gd name="T12" fmla="*/ 18 w 18"/>
                    <a:gd name="T13" fmla="*/ 190 h 205"/>
                  </a:gdLst>
                  <a:ahLst/>
                  <a:cxnLst>
                    <a:cxn ang="0">
                      <a:pos x="T0" y="T1"/>
                    </a:cxn>
                    <a:cxn ang="0">
                      <a:pos x="T2" y="T3"/>
                    </a:cxn>
                    <a:cxn ang="0">
                      <a:pos x="T4" y="T5"/>
                    </a:cxn>
                    <a:cxn ang="0">
                      <a:pos x="T6" y="T7"/>
                    </a:cxn>
                    <a:cxn ang="0">
                      <a:pos x="T8" y="T9"/>
                    </a:cxn>
                    <a:cxn ang="0">
                      <a:pos x="T10" y="T11"/>
                    </a:cxn>
                    <a:cxn ang="0">
                      <a:pos x="T12" y="T13"/>
                    </a:cxn>
                  </a:cxnLst>
                  <a:rect l="0" t="0" r="r" b="b"/>
                  <a:pathLst>
                    <a:path w="18" h="205">
                      <a:moveTo>
                        <a:pt x="18" y="190"/>
                      </a:moveTo>
                      <a:cubicBezTo>
                        <a:pt x="18" y="198"/>
                        <a:pt x="14" y="205"/>
                        <a:pt x="9" y="205"/>
                      </a:cubicBezTo>
                      <a:cubicBezTo>
                        <a:pt x="4" y="205"/>
                        <a:pt x="0" y="198"/>
                        <a:pt x="0" y="190"/>
                      </a:cubicBezTo>
                      <a:cubicBezTo>
                        <a:pt x="0" y="15"/>
                        <a:pt x="0" y="15"/>
                        <a:pt x="0" y="15"/>
                      </a:cubicBezTo>
                      <a:cubicBezTo>
                        <a:pt x="0" y="7"/>
                        <a:pt x="4" y="0"/>
                        <a:pt x="9" y="0"/>
                      </a:cubicBezTo>
                      <a:cubicBezTo>
                        <a:pt x="14" y="0"/>
                        <a:pt x="18" y="7"/>
                        <a:pt x="18" y="15"/>
                      </a:cubicBezTo>
                      <a:lnTo>
                        <a:pt x="18" y="190"/>
                      </a:lnTo>
                      <a:close/>
                    </a:path>
                  </a:pathLst>
                </a:custGeom>
                <a:solidFill>
                  <a:schemeClr val="bg1">
                    <a:lumMod val="75000"/>
                  </a:schemeClr>
                </a:solidFill>
                <a:ln>
                  <a:noFill/>
                </a:ln>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6" name="ïṧḷïḓê-Freeform 34">
                  <a:extLst>
                    <a:ext uri="{FF2B5EF4-FFF2-40B4-BE49-F238E27FC236}">
                      <a16:creationId xmlns:a16="http://schemas.microsoft.com/office/drawing/2014/main" id="{75889D25-009C-4ABB-BCEF-CF0480EB4FEB}"/>
                    </a:ext>
                  </a:extLst>
                </p:cNvPr>
                <p:cNvSpPr/>
                <p:nvPr/>
              </p:nvSpPr>
              <p:spPr bwMode="auto">
                <a:xfrm>
                  <a:off x="-1282700" y="2147888"/>
                  <a:ext cx="31750" cy="363538"/>
                </a:xfrm>
                <a:custGeom>
                  <a:avLst/>
                  <a:gdLst>
                    <a:gd name="T0" fmla="*/ 18 w 18"/>
                    <a:gd name="T1" fmla="*/ 190 h 205"/>
                    <a:gd name="T2" fmla="*/ 9 w 18"/>
                    <a:gd name="T3" fmla="*/ 205 h 205"/>
                    <a:gd name="T4" fmla="*/ 0 w 18"/>
                    <a:gd name="T5" fmla="*/ 190 h 205"/>
                    <a:gd name="T6" fmla="*/ 0 w 18"/>
                    <a:gd name="T7" fmla="*/ 15 h 205"/>
                    <a:gd name="T8" fmla="*/ 9 w 18"/>
                    <a:gd name="T9" fmla="*/ 0 h 205"/>
                    <a:gd name="T10" fmla="*/ 18 w 18"/>
                    <a:gd name="T11" fmla="*/ 15 h 205"/>
                    <a:gd name="T12" fmla="*/ 18 w 18"/>
                    <a:gd name="T13" fmla="*/ 190 h 205"/>
                  </a:gdLst>
                  <a:ahLst/>
                  <a:cxnLst>
                    <a:cxn ang="0">
                      <a:pos x="T0" y="T1"/>
                    </a:cxn>
                    <a:cxn ang="0">
                      <a:pos x="T2" y="T3"/>
                    </a:cxn>
                    <a:cxn ang="0">
                      <a:pos x="T4" y="T5"/>
                    </a:cxn>
                    <a:cxn ang="0">
                      <a:pos x="T6" y="T7"/>
                    </a:cxn>
                    <a:cxn ang="0">
                      <a:pos x="T8" y="T9"/>
                    </a:cxn>
                    <a:cxn ang="0">
                      <a:pos x="T10" y="T11"/>
                    </a:cxn>
                    <a:cxn ang="0">
                      <a:pos x="T12" y="T13"/>
                    </a:cxn>
                  </a:cxnLst>
                  <a:rect l="0" t="0" r="r" b="b"/>
                  <a:pathLst>
                    <a:path w="18" h="205">
                      <a:moveTo>
                        <a:pt x="18" y="190"/>
                      </a:moveTo>
                      <a:cubicBezTo>
                        <a:pt x="18" y="198"/>
                        <a:pt x="14" y="205"/>
                        <a:pt x="9" y="205"/>
                      </a:cubicBezTo>
                      <a:cubicBezTo>
                        <a:pt x="4" y="205"/>
                        <a:pt x="0" y="198"/>
                        <a:pt x="0" y="190"/>
                      </a:cubicBezTo>
                      <a:cubicBezTo>
                        <a:pt x="0" y="15"/>
                        <a:pt x="0" y="15"/>
                        <a:pt x="0" y="15"/>
                      </a:cubicBezTo>
                      <a:cubicBezTo>
                        <a:pt x="0" y="7"/>
                        <a:pt x="4" y="0"/>
                        <a:pt x="9" y="0"/>
                      </a:cubicBezTo>
                      <a:cubicBezTo>
                        <a:pt x="14" y="0"/>
                        <a:pt x="18" y="7"/>
                        <a:pt x="18" y="15"/>
                      </a:cubicBezTo>
                      <a:lnTo>
                        <a:pt x="18" y="190"/>
                      </a:lnTo>
                      <a:close/>
                    </a:path>
                  </a:pathLst>
                </a:custGeom>
                <a:solidFill>
                  <a:schemeClr val="bg1">
                    <a:lumMod val="75000"/>
                  </a:schemeClr>
                </a:solidFill>
                <a:ln>
                  <a:noFill/>
                </a:ln>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grpSp>
          <p:nvGrpSpPr>
            <p:cNvPr id="12" name="组合 11">
              <a:extLst>
                <a:ext uri="{FF2B5EF4-FFF2-40B4-BE49-F238E27FC236}">
                  <a16:creationId xmlns:a16="http://schemas.microsoft.com/office/drawing/2014/main" id="{0F4B8015-4372-4F42-996B-E723C76629F8}"/>
                </a:ext>
              </a:extLst>
            </p:cNvPr>
            <p:cNvGrpSpPr/>
            <p:nvPr/>
          </p:nvGrpSpPr>
          <p:grpSpPr>
            <a:xfrm>
              <a:off x="5053343" y="2609628"/>
              <a:ext cx="6152787" cy="940920"/>
              <a:chOff x="8172533" y="1948892"/>
              <a:chExt cx="6152787" cy="940920"/>
            </a:xfrm>
          </p:grpSpPr>
          <p:sp>
            <p:nvSpPr>
              <p:cNvPr id="18" name="ïṧḷïḓê-Rectangle 15">
                <a:extLst>
                  <a:ext uri="{FF2B5EF4-FFF2-40B4-BE49-F238E27FC236}">
                    <a16:creationId xmlns:a16="http://schemas.microsoft.com/office/drawing/2014/main" id="{E2F296C7-6A72-4586-ADE5-007FD8E6AF0C}"/>
                  </a:ext>
                </a:extLst>
              </p:cNvPr>
              <p:cNvSpPr/>
              <p:nvPr/>
            </p:nvSpPr>
            <p:spPr bwMode="auto">
              <a:xfrm>
                <a:off x="8172533" y="2401866"/>
                <a:ext cx="6152787" cy="487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Autofit/>
              </a:bodyPr>
              <a:lstStyle/>
              <a:p>
                <a:pPr algn="just"/>
                <a:r>
                  <a:rPr lang="zh-CN" altLang="zh-CN" dirty="0">
                    <a:solidFill>
                      <a:schemeClr val="tx1">
                        <a:lumMod val="50000"/>
                        <a:lumOff val="50000"/>
                      </a:schemeClr>
                    </a:solidFill>
                    <a:ea typeface="Source Han Serif SC" panose="02020400000000000000" pitchFamily="18" charset="-122"/>
                  </a:rPr>
                  <a:t>个体网民自身的网络素养、网络意识与网络行为表现，与网络社会所要求的高素质与高水平的网络行为，这两者之间存在的巨大差距使互动主体趋于离散；同时交往互动中不同网民之间出现的不平衡和不平等现象，使交往主体自身以及互动双方之间的智虑与德行关系不相等，在一定程度上增大了主体的离散趋势。</a:t>
                </a:r>
              </a:p>
            </p:txBody>
          </p:sp>
          <p:sp>
            <p:nvSpPr>
              <p:cNvPr id="19" name="ïṧḷïḓê-文本框 59">
                <a:extLst>
                  <a:ext uri="{FF2B5EF4-FFF2-40B4-BE49-F238E27FC236}">
                    <a16:creationId xmlns:a16="http://schemas.microsoft.com/office/drawing/2014/main" id="{52FFAF05-00C6-4D16-AA87-D5E3742EEBC2}"/>
                  </a:ext>
                </a:extLst>
              </p:cNvPr>
              <p:cNvSpPr txBox="1"/>
              <p:nvPr/>
            </p:nvSpPr>
            <p:spPr bwMode="auto">
              <a:xfrm>
                <a:off x="8172534" y="1948892"/>
                <a:ext cx="2412416" cy="33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ormAutofit fontScale="92500" lnSpcReduction="20000"/>
              </a:bodyPr>
              <a:lstStyle/>
              <a:p>
                <a:pPr marL="0" marR="0" lvl="0" indent="0" algn="l" defTabSz="914400" rtl="0" eaLnBrk="1" fontAlgn="auto" latinLnBrk="0" hangingPunct="1">
                  <a:lnSpc>
                    <a:spcPct val="110000"/>
                  </a:lnSpc>
                  <a:spcBef>
                    <a:spcPct val="0"/>
                  </a:spcBef>
                  <a:spcAft>
                    <a:spcPts val="0"/>
                  </a:spcAft>
                  <a:buClrTx/>
                  <a:buSzTx/>
                  <a:buFontTx/>
                  <a:buNone/>
                  <a:tabLst/>
                  <a:defRPr/>
                </a:pPr>
                <a:r>
                  <a:rPr lang="zh-CN" altLang="en-US" sz="2400" b="1" dirty="0">
                    <a:latin typeface="Source Han Serif SC" panose="02020400000000000000" pitchFamily="18" charset="-122"/>
                    <a:ea typeface="Source Han Serif SC" panose="02020400000000000000" pitchFamily="18" charset="-122"/>
                    <a:sym typeface="Source Han Serif SC" panose="02020400000000000000" pitchFamily="18" charset="-122"/>
                  </a:rPr>
                  <a:t>主体的离散化</a:t>
                </a:r>
                <a:endParaRPr kumimoji="0" lang="zh-CN" altLang="en-US" sz="2400" b="1" i="0" u="none" strike="noStrike" kern="1200" cap="none" spc="0" normalizeH="0" baseline="0" noProof="0" dirty="0">
                  <a:ln>
                    <a:noFill/>
                  </a:ln>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spTree>
    <p:extLst>
      <p:ext uri="{BB962C8B-B14F-4D97-AF65-F5344CB8AC3E}">
        <p14:creationId xmlns:p14="http://schemas.microsoft.com/office/powerpoint/2010/main" val="1780748772"/>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网络人际互动中介系统的成因</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9FB3152F-5B49-40B0-9EA4-12702B444269}"/>
              </a:ext>
            </a:extLst>
          </p:cNvPr>
          <p:cNvSpPr/>
          <p:nvPr/>
        </p:nvSpPr>
        <p:spPr>
          <a:xfrm>
            <a:off x="550592" y="998390"/>
            <a:ext cx="11141116" cy="1982081"/>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多样化</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在网络社会空间中，网民的交往活动类型呈现出多样化的特点，该特点是交往活动离散化的原因之一，具体表现在</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个方面。</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52" name="组合 51">
            <a:extLst>
              <a:ext uri="{FF2B5EF4-FFF2-40B4-BE49-F238E27FC236}">
                <a16:creationId xmlns:a16="http://schemas.microsoft.com/office/drawing/2014/main" id="{42BFA0E1-C73A-4D44-8A6B-5B713ADE8DDF}"/>
              </a:ext>
            </a:extLst>
          </p:cNvPr>
          <p:cNvGrpSpPr/>
          <p:nvPr/>
        </p:nvGrpSpPr>
        <p:grpSpPr>
          <a:xfrm>
            <a:off x="331339" y="2658376"/>
            <a:ext cx="11663067" cy="3727578"/>
            <a:chOff x="659394" y="1329217"/>
            <a:chExt cx="11671904" cy="3730394"/>
          </a:xfrm>
        </p:grpSpPr>
        <p:grpSp>
          <p:nvGrpSpPr>
            <p:cNvPr id="53" name="Group 127">
              <a:extLst>
                <a:ext uri="{FF2B5EF4-FFF2-40B4-BE49-F238E27FC236}">
                  <a16:creationId xmlns:a16="http://schemas.microsoft.com/office/drawing/2014/main" id="{575C3F75-761F-44AD-B501-3FE08A762EAC}"/>
                </a:ext>
              </a:extLst>
            </p:cNvPr>
            <p:cNvGrpSpPr/>
            <p:nvPr/>
          </p:nvGrpSpPr>
          <p:grpSpPr>
            <a:xfrm>
              <a:off x="7685745" y="3305244"/>
              <a:ext cx="1072711" cy="1104619"/>
              <a:chOff x="5217363" y="3593206"/>
              <a:chExt cx="805239" cy="829190"/>
            </a:xfrm>
          </p:grpSpPr>
          <p:sp>
            <p:nvSpPr>
              <p:cNvPr id="98" name="Oval 34">
                <a:extLst>
                  <a:ext uri="{FF2B5EF4-FFF2-40B4-BE49-F238E27FC236}">
                    <a16:creationId xmlns:a16="http://schemas.microsoft.com/office/drawing/2014/main" id="{AD91EF9F-95AF-4F73-91A5-192842AE3942}"/>
                  </a:ext>
                </a:extLst>
              </p:cNvPr>
              <p:cNvSpPr>
                <a:spLocks noChangeArrowheads="1"/>
              </p:cNvSpPr>
              <p:nvPr/>
            </p:nvSpPr>
            <p:spPr bwMode="auto">
              <a:xfrm>
                <a:off x="5217363" y="3593206"/>
                <a:ext cx="805239" cy="829190"/>
              </a:xfrm>
              <a:prstGeom prst="ellipse">
                <a:avLst/>
              </a:pr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99" name="Group 126">
                <a:extLst>
                  <a:ext uri="{FF2B5EF4-FFF2-40B4-BE49-F238E27FC236}">
                    <a16:creationId xmlns:a16="http://schemas.microsoft.com/office/drawing/2014/main" id="{4C63801E-22DA-4F1A-A2B5-F10E589B508C}"/>
                  </a:ext>
                </a:extLst>
              </p:cNvPr>
              <p:cNvGrpSpPr/>
              <p:nvPr/>
            </p:nvGrpSpPr>
            <p:grpSpPr>
              <a:xfrm>
                <a:off x="5268340" y="3645631"/>
                <a:ext cx="703284" cy="724338"/>
                <a:chOff x="5268340" y="3645631"/>
                <a:chExt cx="703284" cy="724338"/>
              </a:xfrm>
            </p:grpSpPr>
            <p:sp>
              <p:nvSpPr>
                <p:cNvPr id="100" name="Oval 35">
                  <a:extLst>
                    <a:ext uri="{FF2B5EF4-FFF2-40B4-BE49-F238E27FC236}">
                      <a16:creationId xmlns:a16="http://schemas.microsoft.com/office/drawing/2014/main" id="{65490855-C3DD-4D38-89FC-5162C49951B9}"/>
                    </a:ext>
                  </a:extLst>
                </p:cNvPr>
                <p:cNvSpPr>
                  <a:spLocks noChangeArrowheads="1"/>
                </p:cNvSpPr>
                <p:nvPr/>
              </p:nvSpPr>
              <p:spPr bwMode="auto">
                <a:xfrm>
                  <a:off x="5268340" y="3645631"/>
                  <a:ext cx="703284" cy="724338"/>
                </a:xfrm>
                <a:prstGeom prst="ellipse">
                  <a:avLst/>
                </a:prstGeom>
                <a:solidFill>
                  <a:srgbClr val="E5E8E9"/>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01" name="Oval 36">
                  <a:extLst>
                    <a:ext uri="{FF2B5EF4-FFF2-40B4-BE49-F238E27FC236}">
                      <a16:creationId xmlns:a16="http://schemas.microsoft.com/office/drawing/2014/main" id="{B2381865-D13E-4346-A713-3FFE85EE257D}"/>
                    </a:ext>
                  </a:extLst>
                </p:cNvPr>
                <p:cNvSpPr>
                  <a:spLocks noChangeArrowheads="1"/>
                </p:cNvSpPr>
                <p:nvPr/>
              </p:nvSpPr>
              <p:spPr bwMode="auto">
                <a:xfrm>
                  <a:off x="5316197" y="3695918"/>
                  <a:ext cx="607570" cy="621625"/>
                </a:xfrm>
                <a:prstGeom prst="ellipse">
                  <a:avLst/>
                </a:prstGeom>
                <a:solidFill>
                  <a:schemeClr val="accent4"/>
                </a:solidFill>
                <a:ln>
                  <a:noFill/>
                </a:ln>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02" name="Freeform 85">
                  <a:extLst>
                    <a:ext uri="{FF2B5EF4-FFF2-40B4-BE49-F238E27FC236}">
                      <a16:creationId xmlns:a16="http://schemas.microsoft.com/office/drawing/2014/main" id="{F46E76CA-F2FC-4AB3-BE84-CFFECEEFDD28}"/>
                    </a:ext>
                  </a:extLst>
                </p:cNvPr>
                <p:cNvSpPr>
                  <a:spLocks noEditPoints="1"/>
                </p:cNvSpPr>
                <p:nvPr/>
              </p:nvSpPr>
              <p:spPr bwMode="auto">
                <a:xfrm>
                  <a:off x="5482655" y="3853197"/>
                  <a:ext cx="268413" cy="305998"/>
                </a:xfrm>
                <a:custGeom>
                  <a:avLst/>
                  <a:gdLst>
                    <a:gd name="T0" fmla="*/ 67 w 84"/>
                    <a:gd name="T1" fmla="*/ 13 h 93"/>
                    <a:gd name="T2" fmla="*/ 59 w 84"/>
                    <a:gd name="T3" fmla="*/ 23 h 93"/>
                    <a:gd name="T4" fmla="*/ 71 w 84"/>
                    <a:gd name="T5" fmla="*/ 47 h 93"/>
                    <a:gd name="T6" fmla="*/ 43 w 84"/>
                    <a:gd name="T7" fmla="*/ 76 h 93"/>
                    <a:gd name="T8" fmla="*/ 43 w 84"/>
                    <a:gd name="T9" fmla="*/ 71 h 93"/>
                    <a:gd name="T10" fmla="*/ 24 w 84"/>
                    <a:gd name="T11" fmla="*/ 82 h 93"/>
                    <a:gd name="T12" fmla="*/ 43 w 84"/>
                    <a:gd name="T13" fmla="*/ 93 h 93"/>
                    <a:gd name="T14" fmla="*/ 43 w 84"/>
                    <a:gd name="T15" fmla="*/ 89 h 93"/>
                    <a:gd name="T16" fmla="*/ 84 w 84"/>
                    <a:gd name="T17" fmla="*/ 47 h 93"/>
                    <a:gd name="T18" fmla="*/ 67 w 84"/>
                    <a:gd name="T19" fmla="*/ 13 h 93"/>
                    <a:gd name="T20" fmla="*/ 38 w 84"/>
                    <a:gd name="T21" fmla="*/ 0 h 93"/>
                    <a:gd name="T22" fmla="*/ 38 w 84"/>
                    <a:gd name="T23" fmla="*/ 5 h 93"/>
                    <a:gd name="T24" fmla="*/ 0 w 84"/>
                    <a:gd name="T25" fmla="*/ 47 h 93"/>
                    <a:gd name="T26" fmla="*/ 14 w 84"/>
                    <a:gd name="T27" fmla="*/ 78 h 93"/>
                    <a:gd name="T28" fmla="*/ 23 w 84"/>
                    <a:gd name="T29" fmla="*/ 69 h 93"/>
                    <a:gd name="T30" fmla="*/ 13 w 84"/>
                    <a:gd name="T31" fmla="*/ 47 h 93"/>
                    <a:gd name="T32" fmla="*/ 38 w 84"/>
                    <a:gd name="T33" fmla="*/ 18 h 93"/>
                    <a:gd name="T34" fmla="*/ 38 w 84"/>
                    <a:gd name="T35" fmla="*/ 22 h 93"/>
                    <a:gd name="T36" fmla="*/ 57 w 84"/>
                    <a:gd name="T37" fmla="*/ 11 h 93"/>
                    <a:gd name="T38" fmla="*/ 38 w 84"/>
                    <a:gd name="T39"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93">
                      <a:moveTo>
                        <a:pt x="67" y="13"/>
                      </a:moveTo>
                      <a:cubicBezTo>
                        <a:pt x="59" y="23"/>
                        <a:pt x="59" y="23"/>
                        <a:pt x="59" y="23"/>
                      </a:cubicBezTo>
                      <a:cubicBezTo>
                        <a:pt x="66" y="29"/>
                        <a:pt x="71" y="37"/>
                        <a:pt x="71" y="47"/>
                      </a:cubicBezTo>
                      <a:cubicBezTo>
                        <a:pt x="71" y="62"/>
                        <a:pt x="59" y="75"/>
                        <a:pt x="43" y="76"/>
                      </a:cubicBezTo>
                      <a:cubicBezTo>
                        <a:pt x="43" y="71"/>
                        <a:pt x="43" y="71"/>
                        <a:pt x="43" y="71"/>
                      </a:cubicBezTo>
                      <a:cubicBezTo>
                        <a:pt x="24" y="82"/>
                        <a:pt x="24" y="82"/>
                        <a:pt x="24" y="82"/>
                      </a:cubicBezTo>
                      <a:cubicBezTo>
                        <a:pt x="43" y="93"/>
                        <a:pt x="43" y="93"/>
                        <a:pt x="43" y="93"/>
                      </a:cubicBezTo>
                      <a:cubicBezTo>
                        <a:pt x="43" y="89"/>
                        <a:pt x="43" y="89"/>
                        <a:pt x="43" y="89"/>
                      </a:cubicBezTo>
                      <a:cubicBezTo>
                        <a:pt x="66" y="88"/>
                        <a:pt x="84" y="69"/>
                        <a:pt x="84" y="47"/>
                      </a:cubicBezTo>
                      <a:cubicBezTo>
                        <a:pt x="84" y="33"/>
                        <a:pt x="77" y="21"/>
                        <a:pt x="67" y="13"/>
                      </a:cubicBezTo>
                      <a:moveTo>
                        <a:pt x="38" y="0"/>
                      </a:moveTo>
                      <a:cubicBezTo>
                        <a:pt x="38" y="5"/>
                        <a:pt x="38" y="5"/>
                        <a:pt x="38" y="5"/>
                      </a:cubicBezTo>
                      <a:cubicBezTo>
                        <a:pt x="17" y="7"/>
                        <a:pt x="0" y="25"/>
                        <a:pt x="0" y="47"/>
                      </a:cubicBezTo>
                      <a:cubicBezTo>
                        <a:pt x="0" y="59"/>
                        <a:pt x="5" y="70"/>
                        <a:pt x="14" y="78"/>
                      </a:cubicBezTo>
                      <a:cubicBezTo>
                        <a:pt x="23" y="69"/>
                        <a:pt x="23" y="69"/>
                        <a:pt x="23" y="69"/>
                      </a:cubicBezTo>
                      <a:cubicBezTo>
                        <a:pt x="17" y="63"/>
                        <a:pt x="13" y="55"/>
                        <a:pt x="13" y="47"/>
                      </a:cubicBezTo>
                      <a:cubicBezTo>
                        <a:pt x="13" y="32"/>
                        <a:pt x="24" y="20"/>
                        <a:pt x="38" y="18"/>
                      </a:cubicBezTo>
                      <a:cubicBezTo>
                        <a:pt x="38" y="22"/>
                        <a:pt x="38" y="22"/>
                        <a:pt x="38" y="22"/>
                      </a:cubicBezTo>
                      <a:cubicBezTo>
                        <a:pt x="57" y="11"/>
                        <a:pt x="57" y="11"/>
                        <a:pt x="57" y="11"/>
                      </a:cubicBezTo>
                      <a:cubicBezTo>
                        <a:pt x="38" y="0"/>
                        <a:pt x="38" y="0"/>
                        <a:pt x="38" y="0"/>
                      </a:cubicBezTo>
                    </a:path>
                  </a:pathLst>
                </a:custGeom>
                <a:solidFill>
                  <a:schemeClr val="bg1"/>
                </a:solidFill>
                <a:ln>
                  <a:noFill/>
                </a:ln>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grpSp>
          <p:nvGrpSpPr>
            <p:cNvPr id="54" name="Group 123">
              <a:extLst>
                <a:ext uri="{FF2B5EF4-FFF2-40B4-BE49-F238E27FC236}">
                  <a16:creationId xmlns:a16="http://schemas.microsoft.com/office/drawing/2014/main" id="{E81F8F76-EFC8-4056-9414-AA0DEF81633E}"/>
                </a:ext>
              </a:extLst>
            </p:cNvPr>
            <p:cNvGrpSpPr/>
            <p:nvPr/>
          </p:nvGrpSpPr>
          <p:grpSpPr>
            <a:xfrm>
              <a:off x="3699714" y="2559808"/>
              <a:ext cx="2099685" cy="2160773"/>
              <a:chOff x="2668480" y="971897"/>
              <a:chExt cx="1576146" cy="1622002"/>
            </a:xfrm>
          </p:grpSpPr>
          <p:sp>
            <p:nvSpPr>
              <p:cNvPr id="87" name="Oval 43">
                <a:extLst>
                  <a:ext uri="{FF2B5EF4-FFF2-40B4-BE49-F238E27FC236}">
                    <a16:creationId xmlns:a16="http://schemas.microsoft.com/office/drawing/2014/main" id="{27C98F04-C952-471C-88BA-D98B62F6792B}"/>
                  </a:ext>
                </a:extLst>
              </p:cNvPr>
              <p:cNvSpPr>
                <a:spLocks noChangeArrowheads="1"/>
              </p:cNvSpPr>
              <p:nvPr/>
            </p:nvSpPr>
            <p:spPr bwMode="auto">
              <a:xfrm>
                <a:off x="2668480" y="971897"/>
                <a:ext cx="1576146" cy="1622002"/>
              </a:xfrm>
              <a:prstGeom prst="ellipse">
                <a:avLst/>
              </a:pr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88" name="Oval 44">
                <a:extLst>
                  <a:ext uri="{FF2B5EF4-FFF2-40B4-BE49-F238E27FC236}">
                    <a16:creationId xmlns:a16="http://schemas.microsoft.com/office/drawing/2014/main" id="{1A002DBC-C164-4CDC-8FA1-25BF6E6BA5EE}"/>
                  </a:ext>
                </a:extLst>
              </p:cNvPr>
              <p:cNvSpPr>
                <a:spLocks noChangeArrowheads="1"/>
              </p:cNvSpPr>
              <p:nvPr/>
            </p:nvSpPr>
            <p:spPr bwMode="auto">
              <a:xfrm>
                <a:off x="2770435" y="1076749"/>
                <a:ext cx="1372236" cy="1411228"/>
              </a:xfrm>
              <a:prstGeom prst="ellipse">
                <a:avLst/>
              </a:prstGeom>
              <a:solidFill>
                <a:srgbClr val="E5E8E9"/>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89" name="Oval 45">
                <a:extLst>
                  <a:ext uri="{FF2B5EF4-FFF2-40B4-BE49-F238E27FC236}">
                    <a16:creationId xmlns:a16="http://schemas.microsoft.com/office/drawing/2014/main" id="{9F784503-A2D9-4680-804E-5BD4004DD105}"/>
                  </a:ext>
                </a:extLst>
              </p:cNvPr>
              <p:cNvSpPr>
                <a:spLocks noChangeArrowheads="1"/>
              </p:cNvSpPr>
              <p:nvPr/>
            </p:nvSpPr>
            <p:spPr bwMode="auto">
              <a:xfrm>
                <a:off x="2867189" y="1176252"/>
                <a:ext cx="1179769" cy="1213292"/>
              </a:xfrm>
              <a:prstGeom prst="ellipse">
                <a:avLst/>
              </a:prstGeom>
              <a:solidFill>
                <a:schemeClr val="accent3"/>
              </a:solidFill>
              <a:ln>
                <a:noFill/>
              </a:ln>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90" name="Freeform 46">
                <a:extLst>
                  <a:ext uri="{FF2B5EF4-FFF2-40B4-BE49-F238E27FC236}">
                    <a16:creationId xmlns:a16="http://schemas.microsoft.com/office/drawing/2014/main" id="{7BB631BB-7201-4D11-88B1-921A4B19E185}"/>
                  </a:ext>
                </a:extLst>
              </p:cNvPr>
              <p:cNvSpPr>
                <a:spLocks noEditPoints="1"/>
              </p:cNvSpPr>
              <p:nvPr/>
            </p:nvSpPr>
            <p:spPr bwMode="auto">
              <a:xfrm>
                <a:off x="2867189" y="1176252"/>
                <a:ext cx="620055" cy="634464"/>
              </a:xfrm>
              <a:custGeom>
                <a:avLst/>
                <a:gdLst>
                  <a:gd name="T0" fmla="*/ 0 w 194"/>
                  <a:gd name="T1" fmla="*/ 193 h 193"/>
                  <a:gd name="T2" fmla="*/ 0 w 194"/>
                  <a:gd name="T3" fmla="*/ 193 h 193"/>
                  <a:gd name="T4" fmla="*/ 0 w 194"/>
                  <a:gd name="T5" fmla="*/ 192 h 193"/>
                  <a:gd name="T6" fmla="*/ 0 w 194"/>
                  <a:gd name="T7" fmla="*/ 192 h 193"/>
                  <a:gd name="T8" fmla="*/ 0 w 194"/>
                  <a:gd name="T9" fmla="*/ 192 h 193"/>
                  <a:gd name="T10" fmla="*/ 0 w 194"/>
                  <a:gd name="T11" fmla="*/ 192 h 193"/>
                  <a:gd name="T12" fmla="*/ 0 w 194"/>
                  <a:gd name="T13" fmla="*/ 191 h 193"/>
                  <a:gd name="T14" fmla="*/ 0 w 194"/>
                  <a:gd name="T15" fmla="*/ 191 h 193"/>
                  <a:gd name="T16" fmla="*/ 0 w 194"/>
                  <a:gd name="T17" fmla="*/ 191 h 193"/>
                  <a:gd name="T18" fmla="*/ 0 w 194"/>
                  <a:gd name="T19" fmla="*/ 190 h 193"/>
                  <a:gd name="T20" fmla="*/ 0 w 194"/>
                  <a:gd name="T21" fmla="*/ 190 h 193"/>
                  <a:gd name="T22" fmla="*/ 0 w 194"/>
                  <a:gd name="T23" fmla="*/ 190 h 193"/>
                  <a:gd name="T24" fmla="*/ 0 w 194"/>
                  <a:gd name="T25" fmla="*/ 189 h 193"/>
                  <a:gd name="T26" fmla="*/ 0 w 194"/>
                  <a:gd name="T27" fmla="*/ 189 h 193"/>
                  <a:gd name="T28" fmla="*/ 0 w 194"/>
                  <a:gd name="T29" fmla="*/ 189 h 193"/>
                  <a:gd name="T30" fmla="*/ 0 w 194"/>
                  <a:gd name="T31" fmla="*/ 189 h 193"/>
                  <a:gd name="T32" fmla="*/ 0 w 194"/>
                  <a:gd name="T33" fmla="*/ 188 h 193"/>
                  <a:gd name="T34" fmla="*/ 0 w 194"/>
                  <a:gd name="T35" fmla="*/ 188 h 193"/>
                  <a:gd name="T36" fmla="*/ 0 w 194"/>
                  <a:gd name="T37" fmla="*/ 188 h 193"/>
                  <a:gd name="T38" fmla="*/ 0 w 194"/>
                  <a:gd name="T39" fmla="*/ 187 h 193"/>
                  <a:gd name="T40" fmla="*/ 0 w 194"/>
                  <a:gd name="T41" fmla="*/ 187 h 193"/>
                  <a:gd name="T42" fmla="*/ 0 w 194"/>
                  <a:gd name="T43" fmla="*/ 187 h 193"/>
                  <a:gd name="T44" fmla="*/ 0 w 194"/>
                  <a:gd name="T45" fmla="*/ 186 h 193"/>
                  <a:gd name="T46" fmla="*/ 0 w 194"/>
                  <a:gd name="T47" fmla="*/ 186 h 193"/>
                  <a:gd name="T48" fmla="*/ 0 w 194"/>
                  <a:gd name="T49" fmla="*/ 186 h 193"/>
                  <a:gd name="T50" fmla="*/ 0 w 194"/>
                  <a:gd name="T51" fmla="*/ 186 h 193"/>
                  <a:gd name="T52" fmla="*/ 0 w 194"/>
                  <a:gd name="T53" fmla="*/ 185 h 193"/>
                  <a:gd name="T54" fmla="*/ 0 w 194"/>
                  <a:gd name="T55" fmla="*/ 185 h 193"/>
                  <a:gd name="T56" fmla="*/ 0 w 194"/>
                  <a:gd name="T57" fmla="*/ 184 h 193"/>
                  <a:gd name="T58" fmla="*/ 194 w 194"/>
                  <a:gd name="T59" fmla="*/ 0 h 193"/>
                  <a:gd name="T60" fmla="*/ 193 w 194"/>
                  <a:gd name="T61" fmla="*/ 0 h 193"/>
                  <a:gd name="T62" fmla="*/ 193 w 194"/>
                  <a:gd name="T63" fmla="*/ 0 h 193"/>
                  <a:gd name="T64" fmla="*/ 192 w 194"/>
                  <a:gd name="T65" fmla="*/ 0 h 193"/>
                  <a:gd name="T66" fmla="*/ 192 w 194"/>
                  <a:gd name="T67" fmla="*/ 0 h 193"/>
                  <a:gd name="T68" fmla="*/ 192 w 194"/>
                  <a:gd name="T69" fmla="*/ 0 h 193"/>
                  <a:gd name="T70" fmla="*/ 191 w 194"/>
                  <a:gd name="T71" fmla="*/ 0 h 193"/>
                  <a:gd name="T72" fmla="*/ 191 w 194"/>
                  <a:gd name="T73" fmla="*/ 0 h 193"/>
                  <a:gd name="T74" fmla="*/ 191 w 194"/>
                  <a:gd name="T75" fmla="*/ 0 h 193"/>
                  <a:gd name="T76" fmla="*/ 190 w 194"/>
                  <a:gd name="T77" fmla="*/ 0 h 193"/>
                  <a:gd name="T78" fmla="*/ 190 w 194"/>
                  <a:gd name="T79" fmla="*/ 0 h 193"/>
                  <a:gd name="T80" fmla="*/ 190 w 194"/>
                  <a:gd name="T81" fmla="*/ 0 h 193"/>
                  <a:gd name="T82" fmla="*/ 189 w 194"/>
                  <a:gd name="T83" fmla="*/ 0 h 193"/>
                  <a:gd name="T84" fmla="*/ 189 w 194"/>
                  <a:gd name="T85" fmla="*/ 0 h 193"/>
                  <a:gd name="T86" fmla="*/ 189 w 194"/>
                  <a:gd name="T87" fmla="*/ 0 h 193"/>
                  <a:gd name="T88" fmla="*/ 189 w 194"/>
                  <a:gd name="T89" fmla="*/ 0 h 193"/>
                  <a:gd name="T90" fmla="*/ 188 w 194"/>
                  <a:gd name="T91" fmla="*/ 0 h 193"/>
                  <a:gd name="T92" fmla="*/ 188 w 194"/>
                  <a:gd name="T93" fmla="*/ 0 h 193"/>
                  <a:gd name="T94" fmla="*/ 188 w 194"/>
                  <a:gd name="T95" fmla="*/ 0 h 193"/>
                  <a:gd name="T96" fmla="*/ 187 w 194"/>
                  <a:gd name="T97" fmla="*/ 0 h 193"/>
                  <a:gd name="T98" fmla="*/ 187 w 194"/>
                  <a:gd name="T99" fmla="*/ 0 h 193"/>
                  <a:gd name="T100" fmla="*/ 187 w 194"/>
                  <a:gd name="T101" fmla="*/ 0 h 193"/>
                  <a:gd name="T102" fmla="*/ 186 w 194"/>
                  <a:gd name="T103" fmla="*/ 0 h 193"/>
                  <a:gd name="T104" fmla="*/ 186 w 194"/>
                  <a:gd name="T105" fmla="*/ 0 h 193"/>
                  <a:gd name="T106" fmla="*/ 186 w 194"/>
                  <a:gd name="T107" fmla="*/ 0 h 193"/>
                  <a:gd name="T108" fmla="*/ 185 w 194"/>
                  <a:gd name="T109" fmla="*/ 0 h 193"/>
                  <a:gd name="T110" fmla="*/ 185 w 194"/>
                  <a:gd name="T111" fmla="*/ 0 h 193"/>
                  <a:gd name="T112" fmla="*/ 0 w 194"/>
                  <a:gd name="T113" fmla="*/ 184 h 193"/>
                  <a:gd name="T114" fmla="*/ 185 w 194"/>
                  <a:gd name="T115"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4" h="193">
                    <a:moveTo>
                      <a:pt x="0" y="193"/>
                    </a:moveTo>
                    <a:cubicBezTo>
                      <a:pt x="0" y="193"/>
                      <a:pt x="0" y="193"/>
                      <a:pt x="0" y="193"/>
                    </a:cubicBezTo>
                    <a:cubicBezTo>
                      <a:pt x="0" y="193"/>
                      <a:pt x="0" y="193"/>
                      <a:pt x="0" y="193"/>
                    </a:cubicBezTo>
                    <a:moveTo>
                      <a:pt x="0" y="193"/>
                    </a:moveTo>
                    <a:cubicBezTo>
                      <a:pt x="0" y="193"/>
                      <a:pt x="0" y="193"/>
                      <a:pt x="0" y="193"/>
                    </a:cubicBezTo>
                    <a:cubicBezTo>
                      <a:pt x="0" y="193"/>
                      <a:pt x="0" y="193"/>
                      <a:pt x="0" y="193"/>
                    </a:cubicBezTo>
                    <a:moveTo>
                      <a:pt x="0" y="192"/>
                    </a:moveTo>
                    <a:cubicBezTo>
                      <a:pt x="0" y="192"/>
                      <a:pt x="0" y="193"/>
                      <a:pt x="0" y="193"/>
                    </a:cubicBezTo>
                    <a:cubicBezTo>
                      <a:pt x="0" y="193"/>
                      <a:pt x="0" y="192"/>
                      <a:pt x="0" y="192"/>
                    </a:cubicBezTo>
                    <a:moveTo>
                      <a:pt x="0" y="192"/>
                    </a:moveTo>
                    <a:cubicBezTo>
                      <a:pt x="0" y="192"/>
                      <a:pt x="0" y="192"/>
                      <a:pt x="0" y="192"/>
                    </a:cubicBezTo>
                    <a:cubicBezTo>
                      <a:pt x="0" y="192"/>
                      <a:pt x="0" y="192"/>
                      <a:pt x="0" y="192"/>
                    </a:cubicBezTo>
                    <a:moveTo>
                      <a:pt x="0" y="192"/>
                    </a:moveTo>
                    <a:cubicBezTo>
                      <a:pt x="0" y="192"/>
                      <a:pt x="0" y="192"/>
                      <a:pt x="0" y="192"/>
                    </a:cubicBezTo>
                    <a:cubicBezTo>
                      <a:pt x="0" y="192"/>
                      <a:pt x="0" y="192"/>
                      <a:pt x="0" y="192"/>
                    </a:cubicBezTo>
                    <a:moveTo>
                      <a:pt x="0" y="192"/>
                    </a:moveTo>
                    <a:cubicBezTo>
                      <a:pt x="0" y="192"/>
                      <a:pt x="0" y="192"/>
                      <a:pt x="0" y="192"/>
                    </a:cubicBezTo>
                    <a:cubicBezTo>
                      <a:pt x="0" y="192"/>
                      <a:pt x="0" y="192"/>
                      <a:pt x="0" y="192"/>
                    </a:cubicBezTo>
                    <a:moveTo>
                      <a:pt x="0" y="191"/>
                    </a:moveTo>
                    <a:cubicBezTo>
                      <a:pt x="0" y="191"/>
                      <a:pt x="0" y="191"/>
                      <a:pt x="0" y="191"/>
                    </a:cubicBezTo>
                    <a:cubicBezTo>
                      <a:pt x="0" y="191"/>
                      <a:pt x="0" y="191"/>
                      <a:pt x="0" y="191"/>
                    </a:cubicBezTo>
                    <a:moveTo>
                      <a:pt x="0" y="191"/>
                    </a:moveTo>
                    <a:cubicBezTo>
                      <a:pt x="0" y="191"/>
                      <a:pt x="0" y="191"/>
                      <a:pt x="0" y="191"/>
                    </a:cubicBezTo>
                    <a:cubicBezTo>
                      <a:pt x="0" y="191"/>
                      <a:pt x="0" y="191"/>
                      <a:pt x="0" y="191"/>
                    </a:cubicBezTo>
                    <a:moveTo>
                      <a:pt x="0" y="191"/>
                    </a:moveTo>
                    <a:cubicBezTo>
                      <a:pt x="0" y="191"/>
                      <a:pt x="0" y="191"/>
                      <a:pt x="0" y="191"/>
                    </a:cubicBezTo>
                    <a:cubicBezTo>
                      <a:pt x="0" y="191"/>
                      <a:pt x="0" y="191"/>
                      <a:pt x="0" y="191"/>
                    </a:cubicBezTo>
                    <a:moveTo>
                      <a:pt x="0" y="190"/>
                    </a:moveTo>
                    <a:cubicBezTo>
                      <a:pt x="0" y="190"/>
                      <a:pt x="0" y="190"/>
                      <a:pt x="0" y="190"/>
                    </a:cubicBezTo>
                    <a:cubicBezTo>
                      <a:pt x="0" y="190"/>
                      <a:pt x="0" y="190"/>
                      <a:pt x="0" y="190"/>
                    </a:cubicBezTo>
                    <a:moveTo>
                      <a:pt x="0" y="190"/>
                    </a:moveTo>
                    <a:cubicBezTo>
                      <a:pt x="0" y="190"/>
                      <a:pt x="0" y="190"/>
                      <a:pt x="0" y="190"/>
                    </a:cubicBezTo>
                    <a:cubicBezTo>
                      <a:pt x="0" y="190"/>
                      <a:pt x="0" y="190"/>
                      <a:pt x="0" y="190"/>
                    </a:cubicBezTo>
                    <a:moveTo>
                      <a:pt x="0" y="190"/>
                    </a:moveTo>
                    <a:cubicBezTo>
                      <a:pt x="0" y="190"/>
                      <a:pt x="0" y="190"/>
                      <a:pt x="0" y="190"/>
                    </a:cubicBezTo>
                    <a:cubicBezTo>
                      <a:pt x="0" y="190"/>
                      <a:pt x="0" y="190"/>
                      <a:pt x="0" y="190"/>
                    </a:cubicBezTo>
                    <a:moveTo>
                      <a:pt x="0" y="189"/>
                    </a:moveTo>
                    <a:cubicBezTo>
                      <a:pt x="0" y="189"/>
                      <a:pt x="0" y="190"/>
                      <a:pt x="0" y="190"/>
                    </a:cubicBezTo>
                    <a:cubicBezTo>
                      <a:pt x="0" y="190"/>
                      <a:pt x="0" y="189"/>
                      <a:pt x="0" y="189"/>
                    </a:cubicBezTo>
                    <a:moveTo>
                      <a:pt x="0" y="189"/>
                    </a:moveTo>
                    <a:cubicBezTo>
                      <a:pt x="0" y="189"/>
                      <a:pt x="0" y="189"/>
                      <a:pt x="0" y="189"/>
                    </a:cubicBezTo>
                    <a:cubicBezTo>
                      <a:pt x="0" y="189"/>
                      <a:pt x="0" y="189"/>
                      <a:pt x="0" y="189"/>
                    </a:cubicBezTo>
                    <a:moveTo>
                      <a:pt x="0" y="189"/>
                    </a:moveTo>
                    <a:cubicBezTo>
                      <a:pt x="0" y="189"/>
                      <a:pt x="0" y="189"/>
                      <a:pt x="0" y="189"/>
                    </a:cubicBezTo>
                    <a:cubicBezTo>
                      <a:pt x="0" y="189"/>
                      <a:pt x="0" y="189"/>
                      <a:pt x="0" y="189"/>
                    </a:cubicBezTo>
                    <a:moveTo>
                      <a:pt x="0" y="189"/>
                    </a:moveTo>
                    <a:cubicBezTo>
                      <a:pt x="0" y="189"/>
                      <a:pt x="0" y="189"/>
                      <a:pt x="0" y="189"/>
                    </a:cubicBezTo>
                    <a:cubicBezTo>
                      <a:pt x="0" y="189"/>
                      <a:pt x="0" y="189"/>
                      <a:pt x="0" y="189"/>
                    </a:cubicBezTo>
                    <a:moveTo>
                      <a:pt x="0" y="188"/>
                    </a:moveTo>
                    <a:cubicBezTo>
                      <a:pt x="0" y="188"/>
                      <a:pt x="0" y="188"/>
                      <a:pt x="0" y="188"/>
                    </a:cubicBezTo>
                    <a:cubicBezTo>
                      <a:pt x="0" y="188"/>
                      <a:pt x="0" y="188"/>
                      <a:pt x="0" y="188"/>
                    </a:cubicBezTo>
                    <a:moveTo>
                      <a:pt x="0" y="188"/>
                    </a:moveTo>
                    <a:cubicBezTo>
                      <a:pt x="0" y="188"/>
                      <a:pt x="0" y="188"/>
                      <a:pt x="0" y="188"/>
                    </a:cubicBezTo>
                    <a:cubicBezTo>
                      <a:pt x="0" y="188"/>
                      <a:pt x="0" y="188"/>
                      <a:pt x="0" y="188"/>
                    </a:cubicBezTo>
                    <a:moveTo>
                      <a:pt x="0" y="188"/>
                    </a:moveTo>
                    <a:cubicBezTo>
                      <a:pt x="0" y="188"/>
                      <a:pt x="0" y="188"/>
                      <a:pt x="0" y="188"/>
                    </a:cubicBezTo>
                    <a:cubicBezTo>
                      <a:pt x="0" y="188"/>
                      <a:pt x="0" y="188"/>
                      <a:pt x="0" y="188"/>
                    </a:cubicBezTo>
                    <a:moveTo>
                      <a:pt x="0" y="187"/>
                    </a:moveTo>
                    <a:cubicBezTo>
                      <a:pt x="0" y="187"/>
                      <a:pt x="0" y="187"/>
                      <a:pt x="0" y="188"/>
                    </a:cubicBezTo>
                    <a:cubicBezTo>
                      <a:pt x="0" y="187"/>
                      <a:pt x="0" y="187"/>
                      <a:pt x="0" y="187"/>
                    </a:cubicBezTo>
                    <a:moveTo>
                      <a:pt x="0" y="187"/>
                    </a:moveTo>
                    <a:cubicBezTo>
                      <a:pt x="0" y="187"/>
                      <a:pt x="0" y="187"/>
                      <a:pt x="0" y="187"/>
                    </a:cubicBezTo>
                    <a:cubicBezTo>
                      <a:pt x="0" y="187"/>
                      <a:pt x="0" y="187"/>
                      <a:pt x="0" y="187"/>
                    </a:cubicBezTo>
                    <a:moveTo>
                      <a:pt x="0" y="187"/>
                    </a:moveTo>
                    <a:cubicBezTo>
                      <a:pt x="0" y="187"/>
                      <a:pt x="0" y="187"/>
                      <a:pt x="0" y="187"/>
                    </a:cubicBezTo>
                    <a:cubicBezTo>
                      <a:pt x="0" y="187"/>
                      <a:pt x="0" y="187"/>
                      <a:pt x="0" y="187"/>
                    </a:cubicBezTo>
                    <a:moveTo>
                      <a:pt x="0" y="186"/>
                    </a:moveTo>
                    <a:cubicBezTo>
                      <a:pt x="0" y="186"/>
                      <a:pt x="0" y="187"/>
                      <a:pt x="0" y="187"/>
                    </a:cubicBezTo>
                    <a:cubicBezTo>
                      <a:pt x="0" y="187"/>
                      <a:pt x="0" y="187"/>
                      <a:pt x="0" y="186"/>
                    </a:cubicBezTo>
                    <a:moveTo>
                      <a:pt x="0" y="186"/>
                    </a:moveTo>
                    <a:cubicBezTo>
                      <a:pt x="0" y="186"/>
                      <a:pt x="0" y="186"/>
                      <a:pt x="0" y="186"/>
                    </a:cubicBezTo>
                    <a:cubicBezTo>
                      <a:pt x="0" y="186"/>
                      <a:pt x="0" y="186"/>
                      <a:pt x="0" y="186"/>
                    </a:cubicBezTo>
                    <a:moveTo>
                      <a:pt x="0" y="186"/>
                    </a:moveTo>
                    <a:cubicBezTo>
                      <a:pt x="0" y="186"/>
                      <a:pt x="0" y="186"/>
                      <a:pt x="0" y="186"/>
                    </a:cubicBezTo>
                    <a:cubicBezTo>
                      <a:pt x="0" y="186"/>
                      <a:pt x="0" y="186"/>
                      <a:pt x="0" y="186"/>
                    </a:cubicBezTo>
                    <a:moveTo>
                      <a:pt x="0" y="186"/>
                    </a:moveTo>
                    <a:cubicBezTo>
                      <a:pt x="0" y="186"/>
                      <a:pt x="0" y="186"/>
                      <a:pt x="0" y="186"/>
                    </a:cubicBezTo>
                    <a:cubicBezTo>
                      <a:pt x="0" y="186"/>
                      <a:pt x="0" y="186"/>
                      <a:pt x="0" y="186"/>
                    </a:cubicBezTo>
                    <a:moveTo>
                      <a:pt x="0" y="185"/>
                    </a:moveTo>
                    <a:cubicBezTo>
                      <a:pt x="0" y="185"/>
                      <a:pt x="0" y="185"/>
                      <a:pt x="0" y="185"/>
                    </a:cubicBezTo>
                    <a:cubicBezTo>
                      <a:pt x="0" y="185"/>
                      <a:pt x="0" y="185"/>
                      <a:pt x="0" y="185"/>
                    </a:cubicBezTo>
                    <a:moveTo>
                      <a:pt x="0" y="185"/>
                    </a:moveTo>
                    <a:cubicBezTo>
                      <a:pt x="0" y="185"/>
                      <a:pt x="0" y="185"/>
                      <a:pt x="0" y="185"/>
                    </a:cubicBezTo>
                    <a:cubicBezTo>
                      <a:pt x="0" y="185"/>
                      <a:pt x="0" y="185"/>
                      <a:pt x="0" y="185"/>
                    </a:cubicBezTo>
                    <a:moveTo>
                      <a:pt x="0" y="184"/>
                    </a:moveTo>
                    <a:cubicBezTo>
                      <a:pt x="0" y="184"/>
                      <a:pt x="0" y="184"/>
                      <a:pt x="0" y="185"/>
                    </a:cubicBezTo>
                    <a:cubicBezTo>
                      <a:pt x="0" y="184"/>
                      <a:pt x="0" y="184"/>
                      <a:pt x="0" y="184"/>
                    </a:cubicBezTo>
                    <a:moveTo>
                      <a:pt x="194" y="0"/>
                    </a:moveTo>
                    <a:cubicBezTo>
                      <a:pt x="194" y="0"/>
                      <a:pt x="194" y="0"/>
                      <a:pt x="194" y="0"/>
                    </a:cubicBezTo>
                    <a:cubicBezTo>
                      <a:pt x="194" y="0"/>
                      <a:pt x="194" y="0"/>
                      <a:pt x="194" y="0"/>
                    </a:cubicBezTo>
                    <a:moveTo>
                      <a:pt x="193" y="0"/>
                    </a:moveTo>
                    <a:cubicBezTo>
                      <a:pt x="193" y="0"/>
                      <a:pt x="193" y="0"/>
                      <a:pt x="193" y="0"/>
                    </a:cubicBezTo>
                    <a:cubicBezTo>
                      <a:pt x="193" y="0"/>
                      <a:pt x="193" y="0"/>
                      <a:pt x="193" y="0"/>
                    </a:cubicBezTo>
                    <a:moveTo>
                      <a:pt x="193" y="0"/>
                    </a:moveTo>
                    <a:cubicBezTo>
                      <a:pt x="193" y="0"/>
                      <a:pt x="193" y="0"/>
                      <a:pt x="193" y="0"/>
                    </a:cubicBezTo>
                    <a:cubicBezTo>
                      <a:pt x="193" y="0"/>
                      <a:pt x="193" y="0"/>
                      <a:pt x="193" y="0"/>
                    </a:cubicBezTo>
                    <a:moveTo>
                      <a:pt x="192" y="0"/>
                    </a:moveTo>
                    <a:cubicBezTo>
                      <a:pt x="192" y="0"/>
                      <a:pt x="192" y="0"/>
                      <a:pt x="193" y="0"/>
                    </a:cubicBezTo>
                    <a:cubicBezTo>
                      <a:pt x="193" y="0"/>
                      <a:pt x="192" y="0"/>
                      <a:pt x="192" y="0"/>
                    </a:cubicBezTo>
                    <a:moveTo>
                      <a:pt x="192" y="0"/>
                    </a:moveTo>
                    <a:cubicBezTo>
                      <a:pt x="192" y="0"/>
                      <a:pt x="192" y="0"/>
                      <a:pt x="192" y="0"/>
                    </a:cubicBezTo>
                    <a:cubicBezTo>
                      <a:pt x="192" y="0"/>
                      <a:pt x="192" y="0"/>
                      <a:pt x="192" y="0"/>
                    </a:cubicBezTo>
                    <a:moveTo>
                      <a:pt x="192" y="0"/>
                    </a:moveTo>
                    <a:cubicBezTo>
                      <a:pt x="192" y="0"/>
                      <a:pt x="192" y="0"/>
                      <a:pt x="192" y="0"/>
                    </a:cubicBezTo>
                    <a:cubicBezTo>
                      <a:pt x="192" y="0"/>
                      <a:pt x="192" y="0"/>
                      <a:pt x="192" y="0"/>
                    </a:cubicBezTo>
                    <a:moveTo>
                      <a:pt x="191" y="0"/>
                    </a:moveTo>
                    <a:cubicBezTo>
                      <a:pt x="191" y="0"/>
                      <a:pt x="191" y="0"/>
                      <a:pt x="191" y="0"/>
                    </a:cubicBezTo>
                    <a:cubicBezTo>
                      <a:pt x="191" y="0"/>
                      <a:pt x="191" y="0"/>
                      <a:pt x="191" y="0"/>
                    </a:cubicBezTo>
                    <a:moveTo>
                      <a:pt x="191" y="0"/>
                    </a:moveTo>
                    <a:cubicBezTo>
                      <a:pt x="191" y="0"/>
                      <a:pt x="191" y="0"/>
                      <a:pt x="191" y="0"/>
                    </a:cubicBezTo>
                    <a:cubicBezTo>
                      <a:pt x="191" y="0"/>
                      <a:pt x="191" y="0"/>
                      <a:pt x="191" y="0"/>
                    </a:cubicBezTo>
                    <a:moveTo>
                      <a:pt x="191" y="0"/>
                    </a:moveTo>
                    <a:cubicBezTo>
                      <a:pt x="191" y="0"/>
                      <a:pt x="191" y="0"/>
                      <a:pt x="191" y="0"/>
                    </a:cubicBezTo>
                    <a:cubicBezTo>
                      <a:pt x="191" y="0"/>
                      <a:pt x="191" y="0"/>
                      <a:pt x="191" y="0"/>
                    </a:cubicBezTo>
                    <a:moveTo>
                      <a:pt x="190" y="0"/>
                    </a:moveTo>
                    <a:cubicBezTo>
                      <a:pt x="190" y="0"/>
                      <a:pt x="190" y="0"/>
                      <a:pt x="191" y="0"/>
                    </a:cubicBezTo>
                    <a:cubicBezTo>
                      <a:pt x="190" y="0"/>
                      <a:pt x="190" y="0"/>
                      <a:pt x="190" y="0"/>
                    </a:cubicBezTo>
                    <a:moveTo>
                      <a:pt x="190" y="0"/>
                    </a:moveTo>
                    <a:cubicBezTo>
                      <a:pt x="190" y="0"/>
                      <a:pt x="190" y="0"/>
                      <a:pt x="190" y="0"/>
                    </a:cubicBezTo>
                    <a:cubicBezTo>
                      <a:pt x="190" y="0"/>
                      <a:pt x="190" y="0"/>
                      <a:pt x="190" y="0"/>
                    </a:cubicBezTo>
                    <a:moveTo>
                      <a:pt x="190" y="0"/>
                    </a:moveTo>
                    <a:cubicBezTo>
                      <a:pt x="190" y="0"/>
                      <a:pt x="190" y="0"/>
                      <a:pt x="190" y="0"/>
                    </a:cubicBezTo>
                    <a:cubicBezTo>
                      <a:pt x="190" y="0"/>
                      <a:pt x="190" y="0"/>
                      <a:pt x="190" y="0"/>
                    </a:cubicBezTo>
                    <a:moveTo>
                      <a:pt x="189" y="0"/>
                    </a:moveTo>
                    <a:cubicBezTo>
                      <a:pt x="190" y="0"/>
                      <a:pt x="190" y="0"/>
                      <a:pt x="190" y="0"/>
                    </a:cubicBezTo>
                    <a:cubicBezTo>
                      <a:pt x="190" y="0"/>
                      <a:pt x="190" y="0"/>
                      <a:pt x="189" y="0"/>
                    </a:cubicBezTo>
                    <a:moveTo>
                      <a:pt x="189" y="0"/>
                    </a:moveTo>
                    <a:cubicBezTo>
                      <a:pt x="189" y="0"/>
                      <a:pt x="189" y="0"/>
                      <a:pt x="189" y="0"/>
                    </a:cubicBezTo>
                    <a:cubicBezTo>
                      <a:pt x="189" y="0"/>
                      <a:pt x="189" y="0"/>
                      <a:pt x="189" y="0"/>
                    </a:cubicBezTo>
                    <a:moveTo>
                      <a:pt x="189" y="0"/>
                    </a:moveTo>
                    <a:cubicBezTo>
                      <a:pt x="189" y="0"/>
                      <a:pt x="189" y="0"/>
                      <a:pt x="189" y="0"/>
                    </a:cubicBezTo>
                    <a:cubicBezTo>
                      <a:pt x="189" y="0"/>
                      <a:pt x="189" y="0"/>
                      <a:pt x="189" y="0"/>
                    </a:cubicBezTo>
                    <a:moveTo>
                      <a:pt x="189" y="0"/>
                    </a:moveTo>
                    <a:cubicBezTo>
                      <a:pt x="189" y="0"/>
                      <a:pt x="189" y="0"/>
                      <a:pt x="189" y="0"/>
                    </a:cubicBezTo>
                    <a:cubicBezTo>
                      <a:pt x="189" y="0"/>
                      <a:pt x="189" y="0"/>
                      <a:pt x="189" y="0"/>
                    </a:cubicBezTo>
                    <a:moveTo>
                      <a:pt x="188" y="0"/>
                    </a:moveTo>
                    <a:cubicBezTo>
                      <a:pt x="188" y="0"/>
                      <a:pt x="188" y="0"/>
                      <a:pt x="188" y="0"/>
                    </a:cubicBezTo>
                    <a:cubicBezTo>
                      <a:pt x="188" y="0"/>
                      <a:pt x="188" y="0"/>
                      <a:pt x="188" y="0"/>
                    </a:cubicBezTo>
                    <a:moveTo>
                      <a:pt x="188" y="0"/>
                    </a:moveTo>
                    <a:cubicBezTo>
                      <a:pt x="188" y="0"/>
                      <a:pt x="188" y="0"/>
                      <a:pt x="188" y="0"/>
                    </a:cubicBezTo>
                    <a:cubicBezTo>
                      <a:pt x="188" y="0"/>
                      <a:pt x="188" y="0"/>
                      <a:pt x="188" y="0"/>
                    </a:cubicBezTo>
                    <a:moveTo>
                      <a:pt x="188" y="0"/>
                    </a:moveTo>
                    <a:cubicBezTo>
                      <a:pt x="188" y="0"/>
                      <a:pt x="188" y="0"/>
                      <a:pt x="188" y="0"/>
                    </a:cubicBezTo>
                    <a:cubicBezTo>
                      <a:pt x="188" y="0"/>
                      <a:pt x="188" y="0"/>
                      <a:pt x="188" y="0"/>
                    </a:cubicBezTo>
                    <a:moveTo>
                      <a:pt x="187" y="0"/>
                    </a:moveTo>
                    <a:cubicBezTo>
                      <a:pt x="187" y="0"/>
                      <a:pt x="187" y="0"/>
                      <a:pt x="188" y="0"/>
                    </a:cubicBezTo>
                    <a:cubicBezTo>
                      <a:pt x="187" y="0"/>
                      <a:pt x="187" y="0"/>
                      <a:pt x="187" y="0"/>
                    </a:cubicBezTo>
                    <a:moveTo>
                      <a:pt x="187" y="0"/>
                    </a:moveTo>
                    <a:cubicBezTo>
                      <a:pt x="187" y="0"/>
                      <a:pt x="187" y="0"/>
                      <a:pt x="187" y="0"/>
                    </a:cubicBezTo>
                    <a:cubicBezTo>
                      <a:pt x="187" y="0"/>
                      <a:pt x="187" y="0"/>
                      <a:pt x="187" y="0"/>
                    </a:cubicBezTo>
                    <a:moveTo>
                      <a:pt x="187" y="0"/>
                    </a:moveTo>
                    <a:cubicBezTo>
                      <a:pt x="187" y="0"/>
                      <a:pt x="187" y="0"/>
                      <a:pt x="187" y="0"/>
                    </a:cubicBezTo>
                    <a:cubicBezTo>
                      <a:pt x="187" y="0"/>
                      <a:pt x="187" y="0"/>
                      <a:pt x="187" y="0"/>
                    </a:cubicBezTo>
                    <a:moveTo>
                      <a:pt x="186" y="0"/>
                    </a:moveTo>
                    <a:cubicBezTo>
                      <a:pt x="187" y="0"/>
                      <a:pt x="187" y="0"/>
                      <a:pt x="187" y="0"/>
                    </a:cubicBezTo>
                    <a:cubicBezTo>
                      <a:pt x="187" y="0"/>
                      <a:pt x="187" y="0"/>
                      <a:pt x="186" y="0"/>
                    </a:cubicBezTo>
                    <a:moveTo>
                      <a:pt x="186" y="0"/>
                    </a:moveTo>
                    <a:cubicBezTo>
                      <a:pt x="186" y="0"/>
                      <a:pt x="186" y="0"/>
                      <a:pt x="186" y="0"/>
                    </a:cubicBezTo>
                    <a:cubicBezTo>
                      <a:pt x="186" y="0"/>
                      <a:pt x="186" y="0"/>
                      <a:pt x="186" y="0"/>
                    </a:cubicBezTo>
                    <a:moveTo>
                      <a:pt x="186" y="0"/>
                    </a:moveTo>
                    <a:cubicBezTo>
                      <a:pt x="186" y="0"/>
                      <a:pt x="186" y="0"/>
                      <a:pt x="186" y="0"/>
                    </a:cubicBezTo>
                    <a:cubicBezTo>
                      <a:pt x="186" y="0"/>
                      <a:pt x="186" y="0"/>
                      <a:pt x="186" y="0"/>
                    </a:cubicBezTo>
                    <a:moveTo>
                      <a:pt x="185" y="0"/>
                    </a:moveTo>
                    <a:cubicBezTo>
                      <a:pt x="185" y="0"/>
                      <a:pt x="186" y="0"/>
                      <a:pt x="186" y="0"/>
                    </a:cubicBezTo>
                    <a:cubicBezTo>
                      <a:pt x="186" y="0"/>
                      <a:pt x="185" y="0"/>
                      <a:pt x="185" y="0"/>
                    </a:cubicBezTo>
                    <a:moveTo>
                      <a:pt x="185" y="0"/>
                    </a:moveTo>
                    <a:cubicBezTo>
                      <a:pt x="185" y="0"/>
                      <a:pt x="185" y="0"/>
                      <a:pt x="185" y="0"/>
                    </a:cubicBezTo>
                    <a:cubicBezTo>
                      <a:pt x="185" y="0"/>
                      <a:pt x="185" y="0"/>
                      <a:pt x="185" y="0"/>
                    </a:cubicBezTo>
                    <a:moveTo>
                      <a:pt x="185" y="0"/>
                    </a:moveTo>
                    <a:cubicBezTo>
                      <a:pt x="83" y="0"/>
                      <a:pt x="0" y="82"/>
                      <a:pt x="0" y="184"/>
                    </a:cubicBezTo>
                    <a:cubicBezTo>
                      <a:pt x="0" y="184"/>
                      <a:pt x="0" y="184"/>
                      <a:pt x="0" y="184"/>
                    </a:cubicBezTo>
                    <a:cubicBezTo>
                      <a:pt x="0" y="82"/>
                      <a:pt x="83" y="0"/>
                      <a:pt x="185" y="0"/>
                    </a:cubicBezTo>
                    <a:cubicBezTo>
                      <a:pt x="185" y="0"/>
                      <a:pt x="185" y="0"/>
                      <a:pt x="185" y="0"/>
                    </a:cubicBezTo>
                    <a:cubicBezTo>
                      <a:pt x="185" y="0"/>
                      <a:pt x="185" y="0"/>
                      <a:pt x="185"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91" name="Freeform 55">
                <a:extLst>
                  <a:ext uri="{FF2B5EF4-FFF2-40B4-BE49-F238E27FC236}">
                    <a16:creationId xmlns:a16="http://schemas.microsoft.com/office/drawing/2014/main" id="{5041C477-67C7-4125-82F4-3CC30BED156F}"/>
                  </a:ext>
                </a:extLst>
              </p:cNvPr>
              <p:cNvSpPr/>
              <p:nvPr/>
            </p:nvSpPr>
            <p:spPr bwMode="auto">
              <a:xfrm>
                <a:off x="3947083" y="2287901"/>
                <a:ext cx="124843" cy="128391"/>
              </a:xfrm>
              <a:custGeom>
                <a:avLst/>
                <a:gdLst>
                  <a:gd name="T0" fmla="*/ 39 w 39"/>
                  <a:gd name="T1" fmla="*/ 0 h 39"/>
                  <a:gd name="T2" fmla="*/ 39 w 39"/>
                  <a:gd name="T3" fmla="*/ 0 h 39"/>
                  <a:gd name="T4" fmla="*/ 0 w 39"/>
                  <a:gd name="T5" fmla="*/ 39 h 39"/>
                  <a:gd name="T6" fmla="*/ 0 w 39"/>
                  <a:gd name="T7" fmla="*/ 39 h 39"/>
                  <a:gd name="T8" fmla="*/ 0 w 39"/>
                  <a:gd name="T9" fmla="*/ 39 h 39"/>
                  <a:gd name="T10" fmla="*/ 0 w 39"/>
                  <a:gd name="T11" fmla="*/ 39 h 39"/>
                  <a:gd name="T12" fmla="*/ 0 w 39"/>
                  <a:gd name="T13" fmla="*/ 39 h 39"/>
                  <a:gd name="T14" fmla="*/ 0 w 39"/>
                  <a:gd name="T15" fmla="*/ 39 h 39"/>
                  <a:gd name="T16" fmla="*/ 39 w 39"/>
                  <a:gd name="T17" fmla="*/ 0 h 39"/>
                  <a:gd name="T18" fmla="*/ 39 w 39"/>
                  <a:gd name="T19" fmla="*/ 0 h 39"/>
                  <a:gd name="T20" fmla="*/ 39 w 39"/>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39">
                    <a:moveTo>
                      <a:pt x="39" y="0"/>
                    </a:moveTo>
                    <a:cubicBezTo>
                      <a:pt x="39" y="0"/>
                      <a:pt x="39" y="0"/>
                      <a:pt x="39" y="0"/>
                    </a:cubicBezTo>
                    <a:cubicBezTo>
                      <a:pt x="28" y="14"/>
                      <a:pt x="15" y="27"/>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15" y="27"/>
                      <a:pt x="28" y="14"/>
                      <a:pt x="39" y="0"/>
                    </a:cubicBezTo>
                    <a:cubicBezTo>
                      <a:pt x="39" y="0"/>
                      <a:pt x="39" y="0"/>
                      <a:pt x="39" y="0"/>
                    </a:cubicBezTo>
                    <a:cubicBezTo>
                      <a:pt x="39" y="0"/>
                      <a:pt x="39" y="0"/>
                      <a:pt x="39"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92" name="Freeform 58">
                <a:extLst>
                  <a:ext uri="{FF2B5EF4-FFF2-40B4-BE49-F238E27FC236}">
                    <a16:creationId xmlns:a16="http://schemas.microsoft.com/office/drawing/2014/main" id="{9B4B6AA2-F636-4331-AF5A-5E203FA574FC}"/>
                  </a:ext>
                </a:extLst>
              </p:cNvPr>
              <p:cNvSpPr/>
              <p:nvPr/>
            </p:nvSpPr>
            <p:spPr bwMode="auto">
              <a:xfrm>
                <a:off x="4071926" y="2218356"/>
                <a:ext cx="153974" cy="69545"/>
              </a:xfrm>
              <a:custGeom>
                <a:avLst/>
                <a:gdLst>
                  <a:gd name="T0" fmla="*/ 48 w 48"/>
                  <a:gd name="T1" fmla="*/ 0 h 21"/>
                  <a:gd name="T2" fmla="*/ 0 w 48"/>
                  <a:gd name="T3" fmla="*/ 21 h 21"/>
                  <a:gd name="T4" fmla="*/ 0 w 48"/>
                  <a:gd name="T5" fmla="*/ 21 h 21"/>
                  <a:gd name="T6" fmla="*/ 48 w 48"/>
                  <a:gd name="T7" fmla="*/ 0 h 21"/>
                  <a:gd name="T8" fmla="*/ 48 w 48"/>
                  <a:gd name="T9" fmla="*/ 0 h 21"/>
                </a:gdLst>
                <a:ahLst/>
                <a:cxnLst>
                  <a:cxn ang="0">
                    <a:pos x="T0" y="T1"/>
                  </a:cxn>
                  <a:cxn ang="0">
                    <a:pos x="T2" y="T3"/>
                  </a:cxn>
                  <a:cxn ang="0">
                    <a:pos x="T4" y="T5"/>
                  </a:cxn>
                  <a:cxn ang="0">
                    <a:pos x="T6" y="T7"/>
                  </a:cxn>
                  <a:cxn ang="0">
                    <a:pos x="T8" y="T9"/>
                  </a:cxn>
                </a:cxnLst>
                <a:rect l="0" t="0" r="r" b="b"/>
                <a:pathLst>
                  <a:path w="48" h="21">
                    <a:moveTo>
                      <a:pt x="48" y="0"/>
                    </a:moveTo>
                    <a:cubicBezTo>
                      <a:pt x="31" y="4"/>
                      <a:pt x="14" y="11"/>
                      <a:pt x="0" y="21"/>
                    </a:cubicBezTo>
                    <a:cubicBezTo>
                      <a:pt x="0" y="21"/>
                      <a:pt x="0" y="21"/>
                      <a:pt x="0" y="21"/>
                    </a:cubicBezTo>
                    <a:cubicBezTo>
                      <a:pt x="14" y="11"/>
                      <a:pt x="31" y="4"/>
                      <a:pt x="48" y="0"/>
                    </a:cubicBezTo>
                    <a:cubicBezTo>
                      <a:pt x="48" y="0"/>
                      <a:pt x="48" y="0"/>
                      <a:pt x="48" y="0"/>
                    </a:cubicBezTo>
                  </a:path>
                </a:pathLst>
              </a:custGeom>
              <a:solidFill>
                <a:srgbClr val="A95865"/>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93" name="Freeform 59">
                <a:extLst>
                  <a:ext uri="{FF2B5EF4-FFF2-40B4-BE49-F238E27FC236}">
                    <a16:creationId xmlns:a16="http://schemas.microsoft.com/office/drawing/2014/main" id="{9D39EBB3-A90C-425C-BADD-7FB6269DBAB8}"/>
                  </a:ext>
                </a:extLst>
              </p:cNvPr>
              <p:cNvSpPr/>
              <p:nvPr/>
            </p:nvSpPr>
            <p:spPr bwMode="auto">
              <a:xfrm>
                <a:off x="4071926" y="2057868"/>
                <a:ext cx="124843" cy="230034"/>
              </a:xfrm>
              <a:custGeom>
                <a:avLst/>
                <a:gdLst>
                  <a:gd name="T0" fmla="*/ 39 w 39"/>
                  <a:gd name="T1" fmla="*/ 0 h 70"/>
                  <a:gd name="T2" fmla="*/ 39 w 39"/>
                  <a:gd name="T3" fmla="*/ 0 h 70"/>
                  <a:gd name="T4" fmla="*/ 0 w 39"/>
                  <a:gd name="T5" fmla="*/ 70 h 70"/>
                  <a:gd name="T6" fmla="*/ 0 w 39"/>
                  <a:gd name="T7" fmla="*/ 70 h 70"/>
                  <a:gd name="T8" fmla="*/ 0 w 39"/>
                  <a:gd name="T9" fmla="*/ 70 h 70"/>
                  <a:gd name="T10" fmla="*/ 26 w 39"/>
                  <a:gd name="T11" fmla="*/ 30 h 70"/>
                  <a:gd name="T12" fmla="*/ 39 w 39"/>
                  <a:gd name="T13" fmla="*/ 0 h 70"/>
                </a:gdLst>
                <a:ahLst/>
                <a:cxnLst>
                  <a:cxn ang="0">
                    <a:pos x="T0" y="T1"/>
                  </a:cxn>
                  <a:cxn ang="0">
                    <a:pos x="T2" y="T3"/>
                  </a:cxn>
                  <a:cxn ang="0">
                    <a:pos x="T4" y="T5"/>
                  </a:cxn>
                  <a:cxn ang="0">
                    <a:pos x="T6" y="T7"/>
                  </a:cxn>
                  <a:cxn ang="0">
                    <a:pos x="T8" y="T9"/>
                  </a:cxn>
                  <a:cxn ang="0">
                    <a:pos x="T10" y="T11"/>
                  </a:cxn>
                  <a:cxn ang="0">
                    <a:pos x="T12" y="T13"/>
                  </a:cxn>
                </a:cxnLst>
                <a:rect l="0" t="0" r="r" b="b"/>
                <a:pathLst>
                  <a:path w="39" h="70">
                    <a:moveTo>
                      <a:pt x="39" y="0"/>
                    </a:moveTo>
                    <a:cubicBezTo>
                      <a:pt x="39" y="0"/>
                      <a:pt x="39" y="0"/>
                      <a:pt x="39" y="0"/>
                    </a:cubicBezTo>
                    <a:cubicBezTo>
                      <a:pt x="30" y="26"/>
                      <a:pt x="17" y="49"/>
                      <a:pt x="0" y="70"/>
                    </a:cubicBezTo>
                    <a:cubicBezTo>
                      <a:pt x="0" y="70"/>
                      <a:pt x="0" y="70"/>
                      <a:pt x="0" y="70"/>
                    </a:cubicBezTo>
                    <a:cubicBezTo>
                      <a:pt x="0" y="70"/>
                      <a:pt x="0" y="70"/>
                      <a:pt x="0" y="70"/>
                    </a:cubicBezTo>
                    <a:cubicBezTo>
                      <a:pt x="10" y="57"/>
                      <a:pt x="19" y="44"/>
                      <a:pt x="26" y="30"/>
                    </a:cubicBezTo>
                    <a:cubicBezTo>
                      <a:pt x="31" y="20"/>
                      <a:pt x="36" y="10"/>
                      <a:pt x="39"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94" name="Freeform 60">
                <a:extLst>
                  <a:ext uri="{FF2B5EF4-FFF2-40B4-BE49-F238E27FC236}">
                    <a16:creationId xmlns:a16="http://schemas.microsoft.com/office/drawing/2014/main" id="{64FE9CF5-E6B5-4258-9457-B4918BA30F11}"/>
                  </a:ext>
                </a:extLst>
              </p:cNvPr>
              <p:cNvSpPr/>
              <p:nvPr/>
            </p:nvSpPr>
            <p:spPr bwMode="auto">
              <a:xfrm>
                <a:off x="4071926" y="2218356"/>
                <a:ext cx="153974" cy="69545"/>
              </a:xfrm>
              <a:custGeom>
                <a:avLst/>
                <a:gdLst>
                  <a:gd name="T0" fmla="*/ 48 w 48"/>
                  <a:gd name="T1" fmla="*/ 0 h 21"/>
                  <a:gd name="T2" fmla="*/ 0 w 48"/>
                  <a:gd name="T3" fmla="*/ 21 h 21"/>
                  <a:gd name="T4" fmla="*/ 0 w 48"/>
                  <a:gd name="T5" fmla="*/ 21 h 21"/>
                  <a:gd name="T6" fmla="*/ 48 w 48"/>
                  <a:gd name="T7" fmla="*/ 0 h 21"/>
                  <a:gd name="T8" fmla="*/ 48 w 48"/>
                  <a:gd name="T9" fmla="*/ 0 h 21"/>
                </a:gdLst>
                <a:ahLst/>
                <a:cxnLst>
                  <a:cxn ang="0">
                    <a:pos x="T0" y="T1"/>
                  </a:cxn>
                  <a:cxn ang="0">
                    <a:pos x="T2" y="T3"/>
                  </a:cxn>
                  <a:cxn ang="0">
                    <a:pos x="T4" y="T5"/>
                  </a:cxn>
                  <a:cxn ang="0">
                    <a:pos x="T6" y="T7"/>
                  </a:cxn>
                  <a:cxn ang="0">
                    <a:pos x="T8" y="T9"/>
                  </a:cxn>
                </a:cxnLst>
                <a:rect l="0" t="0" r="r" b="b"/>
                <a:pathLst>
                  <a:path w="48" h="21">
                    <a:moveTo>
                      <a:pt x="48" y="0"/>
                    </a:moveTo>
                    <a:cubicBezTo>
                      <a:pt x="31" y="4"/>
                      <a:pt x="14" y="11"/>
                      <a:pt x="0" y="21"/>
                    </a:cubicBezTo>
                    <a:cubicBezTo>
                      <a:pt x="0" y="21"/>
                      <a:pt x="0" y="21"/>
                      <a:pt x="0" y="21"/>
                    </a:cubicBezTo>
                    <a:cubicBezTo>
                      <a:pt x="14" y="11"/>
                      <a:pt x="31" y="4"/>
                      <a:pt x="48" y="0"/>
                    </a:cubicBezTo>
                    <a:cubicBezTo>
                      <a:pt x="48" y="0"/>
                      <a:pt x="48" y="0"/>
                      <a:pt x="48" y="0"/>
                    </a:cubicBezTo>
                  </a:path>
                </a:pathLst>
              </a:custGeom>
              <a:solidFill>
                <a:srgbClr val="894D5A"/>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95" name="Oval 61">
                <a:extLst>
                  <a:ext uri="{FF2B5EF4-FFF2-40B4-BE49-F238E27FC236}">
                    <a16:creationId xmlns:a16="http://schemas.microsoft.com/office/drawing/2014/main" id="{038A5BE0-3581-4D24-BDDE-E92856FF61BD}"/>
                  </a:ext>
                </a:extLst>
              </p:cNvPr>
              <p:cNvSpPr>
                <a:spLocks noChangeArrowheads="1"/>
              </p:cNvSpPr>
              <p:nvPr/>
            </p:nvSpPr>
            <p:spPr bwMode="auto">
              <a:xfrm>
                <a:off x="4071926" y="2287901"/>
                <a:ext cx="1041" cy="1070"/>
              </a:xfrm>
              <a:prstGeom prst="ellipse">
                <a:avLst/>
              </a:pr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96" name="Oval 67">
                <a:extLst>
                  <a:ext uri="{FF2B5EF4-FFF2-40B4-BE49-F238E27FC236}">
                    <a16:creationId xmlns:a16="http://schemas.microsoft.com/office/drawing/2014/main" id="{479539D8-7FF9-47AA-A778-3767045E8B72}"/>
                  </a:ext>
                </a:extLst>
              </p:cNvPr>
              <p:cNvSpPr>
                <a:spLocks noChangeArrowheads="1"/>
              </p:cNvSpPr>
              <p:nvPr/>
            </p:nvSpPr>
            <p:spPr bwMode="auto">
              <a:xfrm>
                <a:off x="3947083" y="2416292"/>
                <a:ext cx="1041" cy="1070"/>
              </a:xfrm>
              <a:prstGeom prst="ellipse">
                <a:avLst/>
              </a:pr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97" name="Freeform 86">
                <a:extLst>
                  <a:ext uri="{FF2B5EF4-FFF2-40B4-BE49-F238E27FC236}">
                    <a16:creationId xmlns:a16="http://schemas.microsoft.com/office/drawing/2014/main" id="{2D2787AD-5E6D-4517-B0B9-5511F2CF30EE}"/>
                  </a:ext>
                </a:extLst>
              </p:cNvPr>
              <p:cNvSpPr>
                <a:spLocks noEditPoints="1"/>
              </p:cNvSpPr>
              <p:nvPr/>
            </p:nvSpPr>
            <p:spPr bwMode="auto">
              <a:xfrm>
                <a:off x="3163691" y="1525047"/>
                <a:ext cx="611732" cy="522122"/>
              </a:xfrm>
              <a:custGeom>
                <a:avLst/>
                <a:gdLst>
                  <a:gd name="T0" fmla="*/ 25 w 191"/>
                  <a:gd name="T1" fmla="*/ 89 h 159"/>
                  <a:gd name="T2" fmla="*/ 113 w 191"/>
                  <a:gd name="T3" fmla="*/ 89 h 159"/>
                  <a:gd name="T4" fmla="*/ 80 w 191"/>
                  <a:gd name="T5" fmla="*/ 20 h 159"/>
                  <a:gd name="T6" fmla="*/ 58 w 191"/>
                  <a:gd name="T7" fmla="*/ 33 h 159"/>
                  <a:gd name="T8" fmla="*/ 28 w 191"/>
                  <a:gd name="T9" fmla="*/ 33 h 159"/>
                  <a:gd name="T10" fmla="*/ 21 w 191"/>
                  <a:gd name="T11" fmla="*/ 57 h 159"/>
                  <a:gd name="T12" fmla="*/ 0 w 191"/>
                  <a:gd name="T13" fmla="*/ 79 h 159"/>
                  <a:gd name="T14" fmla="*/ 12 w 191"/>
                  <a:gd name="T15" fmla="*/ 100 h 159"/>
                  <a:gd name="T16" fmla="*/ 12 w 191"/>
                  <a:gd name="T17" fmla="*/ 131 h 159"/>
                  <a:gd name="T18" fmla="*/ 37 w 191"/>
                  <a:gd name="T19" fmla="*/ 137 h 159"/>
                  <a:gd name="T20" fmla="*/ 58 w 191"/>
                  <a:gd name="T21" fmla="*/ 159 h 159"/>
                  <a:gd name="T22" fmla="*/ 80 w 191"/>
                  <a:gd name="T23" fmla="*/ 146 h 159"/>
                  <a:gd name="T24" fmla="*/ 110 w 191"/>
                  <a:gd name="T25" fmla="*/ 146 h 159"/>
                  <a:gd name="T26" fmla="*/ 116 w 191"/>
                  <a:gd name="T27" fmla="*/ 122 h 159"/>
                  <a:gd name="T28" fmla="*/ 138 w 191"/>
                  <a:gd name="T29" fmla="*/ 100 h 159"/>
                  <a:gd name="T30" fmla="*/ 125 w 191"/>
                  <a:gd name="T31" fmla="*/ 79 h 159"/>
                  <a:gd name="T32" fmla="*/ 126 w 191"/>
                  <a:gd name="T33" fmla="*/ 48 h 159"/>
                  <a:gd name="T34" fmla="*/ 101 w 191"/>
                  <a:gd name="T35" fmla="*/ 42 h 159"/>
                  <a:gd name="T36" fmla="*/ 80 w 191"/>
                  <a:gd name="T37" fmla="*/ 20 h 159"/>
                  <a:gd name="T38" fmla="*/ 141 w 191"/>
                  <a:gd name="T39" fmla="*/ 34 h 159"/>
                  <a:gd name="T40" fmla="*/ 175 w 191"/>
                  <a:gd name="T41" fmla="*/ 34 h 159"/>
                  <a:gd name="T42" fmla="*/ 163 w 191"/>
                  <a:gd name="T43" fmla="*/ 0 h 159"/>
                  <a:gd name="T44" fmla="*/ 153 w 191"/>
                  <a:gd name="T45" fmla="*/ 7 h 159"/>
                  <a:gd name="T46" fmla="*/ 138 w 191"/>
                  <a:gd name="T47" fmla="*/ 7 h 159"/>
                  <a:gd name="T48" fmla="*/ 135 w 191"/>
                  <a:gd name="T49" fmla="*/ 18 h 159"/>
                  <a:gd name="T50" fmla="*/ 125 w 191"/>
                  <a:gd name="T51" fmla="*/ 29 h 159"/>
                  <a:gd name="T52" fmla="*/ 131 w 191"/>
                  <a:gd name="T53" fmla="*/ 39 h 159"/>
                  <a:gd name="T54" fmla="*/ 131 w 191"/>
                  <a:gd name="T55" fmla="*/ 54 h 159"/>
                  <a:gd name="T56" fmla="*/ 143 w 191"/>
                  <a:gd name="T57" fmla="*/ 57 h 159"/>
                  <a:gd name="T58" fmla="*/ 153 w 191"/>
                  <a:gd name="T59" fmla="*/ 67 h 159"/>
                  <a:gd name="T60" fmla="*/ 163 w 191"/>
                  <a:gd name="T61" fmla="*/ 61 h 159"/>
                  <a:gd name="T62" fmla="*/ 178 w 191"/>
                  <a:gd name="T63" fmla="*/ 61 h 159"/>
                  <a:gd name="T64" fmla="*/ 181 w 191"/>
                  <a:gd name="T65" fmla="*/ 49 h 159"/>
                  <a:gd name="T66" fmla="*/ 191 w 191"/>
                  <a:gd name="T67" fmla="*/ 39 h 159"/>
                  <a:gd name="T68" fmla="*/ 185 w 191"/>
                  <a:gd name="T69" fmla="*/ 29 h 159"/>
                  <a:gd name="T70" fmla="*/ 185 w 191"/>
                  <a:gd name="T71" fmla="*/ 14 h 159"/>
                  <a:gd name="T72" fmla="*/ 174 w 191"/>
                  <a:gd name="T73" fmla="*/ 11 h 159"/>
                  <a:gd name="T74" fmla="*/ 163 w 191"/>
                  <a:gd name="T75"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1" h="159">
                    <a:moveTo>
                      <a:pt x="69" y="133"/>
                    </a:moveTo>
                    <a:cubicBezTo>
                      <a:pt x="45" y="133"/>
                      <a:pt x="25" y="114"/>
                      <a:pt x="25" y="89"/>
                    </a:cubicBezTo>
                    <a:cubicBezTo>
                      <a:pt x="25" y="65"/>
                      <a:pt x="45" y="46"/>
                      <a:pt x="69" y="46"/>
                    </a:cubicBezTo>
                    <a:cubicBezTo>
                      <a:pt x="93" y="46"/>
                      <a:pt x="113" y="65"/>
                      <a:pt x="113" y="89"/>
                    </a:cubicBezTo>
                    <a:cubicBezTo>
                      <a:pt x="113" y="114"/>
                      <a:pt x="93" y="133"/>
                      <a:pt x="69" y="133"/>
                    </a:cubicBezTo>
                    <a:moveTo>
                      <a:pt x="80" y="20"/>
                    </a:moveTo>
                    <a:cubicBezTo>
                      <a:pt x="58" y="20"/>
                      <a:pt x="58" y="20"/>
                      <a:pt x="58" y="20"/>
                    </a:cubicBezTo>
                    <a:cubicBezTo>
                      <a:pt x="58" y="33"/>
                      <a:pt x="58" y="33"/>
                      <a:pt x="58" y="33"/>
                    </a:cubicBezTo>
                    <a:cubicBezTo>
                      <a:pt x="50" y="35"/>
                      <a:pt x="43" y="38"/>
                      <a:pt x="37" y="42"/>
                    </a:cubicBezTo>
                    <a:cubicBezTo>
                      <a:pt x="28" y="33"/>
                      <a:pt x="28" y="33"/>
                      <a:pt x="28" y="33"/>
                    </a:cubicBezTo>
                    <a:cubicBezTo>
                      <a:pt x="12" y="48"/>
                      <a:pt x="12" y="48"/>
                      <a:pt x="12" y="48"/>
                    </a:cubicBezTo>
                    <a:cubicBezTo>
                      <a:pt x="21" y="57"/>
                      <a:pt x="21" y="57"/>
                      <a:pt x="21" y="57"/>
                    </a:cubicBezTo>
                    <a:cubicBezTo>
                      <a:pt x="17" y="64"/>
                      <a:pt x="14" y="71"/>
                      <a:pt x="12" y="79"/>
                    </a:cubicBezTo>
                    <a:cubicBezTo>
                      <a:pt x="0" y="79"/>
                      <a:pt x="0" y="79"/>
                      <a:pt x="0" y="79"/>
                    </a:cubicBezTo>
                    <a:cubicBezTo>
                      <a:pt x="0" y="100"/>
                      <a:pt x="0" y="100"/>
                      <a:pt x="0" y="100"/>
                    </a:cubicBezTo>
                    <a:cubicBezTo>
                      <a:pt x="12" y="100"/>
                      <a:pt x="12" y="100"/>
                      <a:pt x="12" y="100"/>
                    </a:cubicBezTo>
                    <a:cubicBezTo>
                      <a:pt x="14" y="108"/>
                      <a:pt x="17" y="115"/>
                      <a:pt x="21" y="122"/>
                    </a:cubicBezTo>
                    <a:cubicBezTo>
                      <a:pt x="12" y="131"/>
                      <a:pt x="12" y="131"/>
                      <a:pt x="12" y="131"/>
                    </a:cubicBezTo>
                    <a:cubicBezTo>
                      <a:pt x="28" y="146"/>
                      <a:pt x="28" y="146"/>
                      <a:pt x="28" y="146"/>
                    </a:cubicBezTo>
                    <a:cubicBezTo>
                      <a:pt x="37" y="137"/>
                      <a:pt x="37" y="137"/>
                      <a:pt x="37" y="137"/>
                    </a:cubicBezTo>
                    <a:cubicBezTo>
                      <a:pt x="43" y="141"/>
                      <a:pt x="50" y="144"/>
                      <a:pt x="58" y="146"/>
                    </a:cubicBezTo>
                    <a:cubicBezTo>
                      <a:pt x="58" y="159"/>
                      <a:pt x="58" y="159"/>
                      <a:pt x="58" y="159"/>
                    </a:cubicBezTo>
                    <a:cubicBezTo>
                      <a:pt x="80" y="159"/>
                      <a:pt x="80" y="159"/>
                      <a:pt x="80" y="159"/>
                    </a:cubicBezTo>
                    <a:cubicBezTo>
                      <a:pt x="80" y="146"/>
                      <a:pt x="80" y="146"/>
                      <a:pt x="80" y="146"/>
                    </a:cubicBezTo>
                    <a:cubicBezTo>
                      <a:pt x="87" y="144"/>
                      <a:pt x="95" y="141"/>
                      <a:pt x="101" y="137"/>
                    </a:cubicBezTo>
                    <a:cubicBezTo>
                      <a:pt x="110" y="146"/>
                      <a:pt x="110" y="146"/>
                      <a:pt x="110" y="146"/>
                    </a:cubicBezTo>
                    <a:cubicBezTo>
                      <a:pt x="126" y="131"/>
                      <a:pt x="126" y="131"/>
                      <a:pt x="126" y="131"/>
                    </a:cubicBezTo>
                    <a:cubicBezTo>
                      <a:pt x="116" y="122"/>
                      <a:pt x="116" y="122"/>
                      <a:pt x="116" y="122"/>
                    </a:cubicBezTo>
                    <a:cubicBezTo>
                      <a:pt x="121" y="115"/>
                      <a:pt x="124" y="108"/>
                      <a:pt x="125" y="100"/>
                    </a:cubicBezTo>
                    <a:cubicBezTo>
                      <a:pt x="138" y="100"/>
                      <a:pt x="138" y="100"/>
                      <a:pt x="138" y="100"/>
                    </a:cubicBezTo>
                    <a:cubicBezTo>
                      <a:pt x="138" y="79"/>
                      <a:pt x="138" y="79"/>
                      <a:pt x="138" y="79"/>
                    </a:cubicBezTo>
                    <a:cubicBezTo>
                      <a:pt x="125" y="79"/>
                      <a:pt x="125" y="79"/>
                      <a:pt x="125" y="79"/>
                    </a:cubicBezTo>
                    <a:cubicBezTo>
                      <a:pt x="124" y="71"/>
                      <a:pt x="121" y="64"/>
                      <a:pt x="116" y="57"/>
                    </a:cubicBezTo>
                    <a:cubicBezTo>
                      <a:pt x="126" y="48"/>
                      <a:pt x="126" y="48"/>
                      <a:pt x="126" y="48"/>
                    </a:cubicBezTo>
                    <a:cubicBezTo>
                      <a:pt x="110" y="33"/>
                      <a:pt x="110" y="33"/>
                      <a:pt x="110" y="33"/>
                    </a:cubicBezTo>
                    <a:cubicBezTo>
                      <a:pt x="101" y="42"/>
                      <a:pt x="101" y="42"/>
                      <a:pt x="101" y="42"/>
                    </a:cubicBezTo>
                    <a:cubicBezTo>
                      <a:pt x="95" y="38"/>
                      <a:pt x="87" y="35"/>
                      <a:pt x="80" y="33"/>
                    </a:cubicBezTo>
                    <a:cubicBezTo>
                      <a:pt x="80" y="20"/>
                      <a:pt x="80" y="20"/>
                      <a:pt x="80" y="20"/>
                    </a:cubicBezTo>
                    <a:moveTo>
                      <a:pt x="158" y="51"/>
                    </a:moveTo>
                    <a:cubicBezTo>
                      <a:pt x="149" y="51"/>
                      <a:pt x="141" y="43"/>
                      <a:pt x="141" y="34"/>
                    </a:cubicBezTo>
                    <a:cubicBezTo>
                      <a:pt x="141" y="24"/>
                      <a:pt x="149" y="17"/>
                      <a:pt x="158" y="17"/>
                    </a:cubicBezTo>
                    <a:cubicBezTo>
                      <a:pt x="168" y="17"/>
                      <a:pt x="175" y="24"/>
                      <a:pt x="175" y="34"/>
                    </a:cubicBezTo>
                    <a:cubicBezTo>
                      <a:pt x="175" y="43"/>
                      <a:pt x="168" y="51"/>
                      <a:pt x="158" y="51"/>
                    </a:cubicBezTo>
                    <a:moveTo>
                      <a:pt x="163" y="0"/>
                    </a:moveTo>
                    <a:cubicBezTo>
                      <a:pt x="153" y="0"/>
                      <a:pt x="153" y="0"/>
                      <a:pt x="153" y="0"/>
                    </a:cubicBezTo>
                    <a:cubicBezTo>
                      <a:pt x="153" y="7"/>
                      <a:pt x="153" y="7"/>
                      <a:pt x="153" y="7"/>
                    </a:cubicBezTo>
                    <a:cubicBezTo>
                      <a:pt x="149" y="7"/>
                      <a:pt x="146" y="9"/>
                      <a:pt x="143" y="11"/>
                    </a:cubicBezTo>
                    <a:cubicBezTo>
                      <a:pt x="138" y="7"/>
                      <a:pt x="138" y="7"/>
                      <a:pt x="138" y="7"/>
                    </a:cubicBezTo>
                    <a:cubicBezTo>
                      <a:pt x="131" y="14"/>
                      <a:pt x="131" y="14"/>
                      <a:pt x="131" y="14"/>
                    </a:cubicBezTo>
                    <a:cubicBezTo>
                      <a:pt x="135" y="18"/>
                      <a:pt x="135" y="18"/>
                      <a:pt x="135" y="18"/>
                    </a:cubicBezTo>
                    <a:cubicBezTo>
                      <a:pt x="133" y="21"/>
                      <a:pt x="132" y="25"/>
                      <a:pt x="131" y="29"/>
                    </a:cubicBezTo>
                    <a:cubicBezTo>
                      <a:pt x="125" y="29"/>
                      <a:pt x="125" y="29"/>
                      <a:pt x="125" y="29"/>
                    </a:cubicBezTo>
                    <a:cubicBezTo>
                      <a:pt x="125" y="39"/>
                      <a:pt x="125" y="39"/>
                      <a:pt x="125" y="39"/>
                    </a:cubicBezTo>
                    <a:cubicBezTo>
                      <a:pt x="131" y="39"/>
                      <a:pt x="131" y="39"/>
                      <a:pt x="131" y="39"/>
                    </a:cubicBezTo>
                    <a:cubicBezTo>
                      <a:pt x="132" y="43"/>
                      <a:pt x="133" y="46"/>
                      <a:pt x="135" y="49"/>
                    </a:cubicBezTo>
                    <a:cubicBezTo>
                      <a:pt x="131" y="54"/>
                      <a:pt x="131" y="54"/>
                      <a:pt x="131" y="54"/>
                    </a:cubicBezTo>
                    <a:cubicBezTo>
                      <a:pt x="138" y="61"/>
                      <a:pt x="138" y="61"/>
                      <a:pt x="138" y="61"/>
                    </a:cubicBezTo>
                    <a:cubicBezTo>
                      <a:pt x="143" y="57"/>
                      <a:pt x="143" y="57"/>
                      <a:pt x="143" y="57"/>
                    </a:cubicBezTo>
                    <a:cubicBezTo>
                      <a:pt x="146" y="59"/>
                      <a:pt x="149" y="60"/>
                      <a:pt x="153" y="61"/>
                    </a:cubicBezTo>
                    <a:cubicBezTo>
                      <a:pt x="153" y="67"/>
                      <a:pt x="153" y="67"/>
                      <a:pt x="153" y="67"/>
                    </a:cubicBezTo>
                    <a:cubicBezTo>
                      <a:pt x="163" y="67"/>
                      <a:pt x="163" y="67"/>
                      <a:pt x="163" y="67"/>
                    </a:cubicBezTo>
                    <a:cubicBezTo>
                      <a:pt x="163" y="61"/>
                      <a:pt x="163" y="61"/>
                      <a:pt x="163" y="61"/>
                    </a:cubicBezTo>
                    <a:cubicBezTo>
                      <a:pt x="167" y="60"/>
                      <a:pt x="171" y="59"/>
                      <a:pt x="174" y="57"/>
                    </a:cubicBezTo>
                    <a:cubicBezTo>
                      <a:pt x="178" y="61"/>
                      <a:pt x="178" y="61"/>
                      <a:pt x="178" y="61"/>
                    </a:cubicBezTo>
                    <a:cubicBezTo>
                      <a:pt x="185" y="54"/>
                      <a:pt x="185" y="54"/>
                      <a:pt x="185" y="54"/>
                    </a:cubicBezTo>
                    <a:cubicBezTo>
                      <a:pt x="181" y="49"/>
                      <a:pt x="181" y="49"/>
                      <a:pt x="181" y="49"/>
                    </a:cubicBezTo>
                    <a:cubicBezTo>
                      <a:pt x="183" y="46"/>
                      <a:pt x="185" y="43"/>
                      <a:pt x="185" y="39"/>
                    </a:cubicBezTo>
                    <a:cubicBezTo>
                      <a:pt x="191" y="39"/>
                      <a:pt x="191" y="39"/>
                      <a:pt x="191" y="39"/>
                    </a:cubicBezTo>
                    <a:cubicBezTo>
                      <a:pt x="191" y="29"/>
                      <a:pt x="191" y="29"/>
                      <a:pt x="191" y="29"/>
                    </a:cubicBezTo>
                    <a:cubicBezTo>
                      <a:pt x="185" y="29"/>
                      <a:pt x="185" y="29"/>
                      <a:pt x="185" y="29"/>
                    </a:cubicBezTo>
                    <a:cubicBezTo>
                      <a:pt x="185" y="25"/>
                      <a:pt x="183" y="21"/>
                      <a:pt x="181" y="18"/>
                    </a:cubicBezTo>
                    <a:cubicBezTo>
                      <a:pt x="185" y="14"/>
                      <a:pt x="185" y="14"/>
                      <a:pt x="185" y="14"/>
                    </a:cubicBezTo>
                    <a:cubicBezTo>
                      <a:pt x="178" y="7"/>
                      <a:pt x="178" y="7"/>
                      <a:pt x="178" y="7"/>
                    </a:cubicBezTo>
                    <a:cubicBezTo>
                      <a:pt x="174" y="11"/>
                      <a:pt x="174" y="11"/>
                      <a:pt x="174" y="11"/>
                    </a:cubicBezTo>
                    <a:cubicBezTo>
                      <a:pt x="171" y="9"/>
                      <a:pt x="167" y="7"/>
                      <a:pt x="163" y="7"/>
                    </a:cubicBezTo>
                    <a:cubicBezTo>
                      <a:pt x="163" y="0"/>
                      <a:pt x="163" y="0"/>
                      <a:pt x="163" y="0"/>
                    </a:cubicBezTo>
                  </a:path>
                </a:pathLst>
              </a:custGeom>
              <a:solidFill>
                <a:schemeClr val="bg1"/>
              </a:solidFill>
              <a:ln>
                <a:noFill/>
              </a:ln>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55" name="Group 125">
              <a:extLst>
                <a:ext uri="{FF2B5EF4-FFF2-40B4-BE49-F238E27FC236}">
                  <a16:creationId xmlns:a16="http://schemas.microsoft.com/office/drawing/2014/main" id="{648FF29E-9B28-437A-BF69-35686952BF5B}"/>
                </a:ext>
              </a:extLst>
            </p:cNvPr>
            <p:cNvGrpSpPr/>
            <p:nvPr/>
          </p:nvGrpSpPr>
          <p:grpSpPr>
            <a:xfrm>
              <a:off x="6385736" y="3486258"/>
              <a:ext cx="1444141" cy="1485175"/>
              <a:chOff x="4548411" y="2906316"/>
              <a:chExt cx="1084056" cy="1114858"/>
            </a:xfrm>
          </p:grpSpPr>
          <p:sp>
            <p:nvSpPr>
              <p:cNvPr id="73" name="Oval 37">
                <a:extLst>
                  <a:ext uri="{FF2B5EF4-FFF2-40B4-BE49-F238E27FC236}">
                    <a16:creationId xmlns:a16="http://schemas.microsoft.com/office/drawing/2014/main" id="{C7099F40-AF0C-4A49-A363-7289EBCE34F9}"/>
                  </a:ext>
                </a:extLst>
              </p:cNvPr>
              <p:cNvSpPr>
                <a:spLocks noChangeArrowheads="1"/>
              </p:cNvSpPr>
              <p:nvPr/>
            </p:nvSpPr>
            <p:spPr bwMode="auto">
              <a:xfrm>
                <a:off x="4548411" y="2906316"/>
                <a:ext cx="1007069" cy="1035684"/>
              </a:xfrm>
              <a:prstGeom prst="ellipse">
                <a:avLst/>
              </a:pr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74" name="Oval 38">
                <a:extLst>
                  <a:ext uri="{FF2B5EF4-FFF2-40B4-BE49-F238E27FC236}">
                    <a16:creationId xmlns:a16="http://schemas.microsoft.com/office/drawing/2014/main" id="{088F4C8B-4413-466C-89CF-75BA7D8AF178}"/>
                  </a:ext>
                </a:extLst>
              </p:cNvPr>
              <p:cNvSpPr>
                <a:spLocks noChangeArrowheads="1"/>
              </p:cNvSpPr>
              <p:nvPr/>
            </p:nvSpPr>
            <p:spPr bwMode="auto">
              <a:xfrm>
                <a:off x="4612913" y="2971581"/>
                <a:ext cx="879105" cy="905154"/>
              </a:xfrm>
              <a:prstGeom prst="ellipse">
                <a:avLst/>
              </a:prstGeom>
              <a:solidFill>
                <a:srgbClr val="E5E8E9"/>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75" name="Oval 39">
                <a:extLst>
                  <a:ext uri="{FF2B5EF4-FFF2-40B4-BE49-F238E27FC236}">
                    <a16:creationId xmlns:a16="http://schemas.microsoft.com/office/drawing/2014/main" id="{E6ACFF08-A97F-401E-B2AF-761E82BF481A}"/>
                  </a:ext>
                </a:extLst>
              </p:cNvPr>
              <p:cNvSpPr>
                <a:spLocks noChangeArrowheads="1"/>
              </p:cNvSpPr>
              <p:nvPr/>
            </p:nvSpPr>
            <p:spPr bwMode="auto">
              <a:xfrm>
                <a:off x="4673254" y="3034707"/>
                <a:ext cx="758423" cy="775694"/>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76" name="Freeform 48">
                <a:extLst>
                  <a:ext uri="{FF2B5EF4-FFF2-40B4-BE49-F238E27FC236}">
                    <a16:creationId xmlns:a16="http://schemas.microsoft.com/office/drawing/2014/main" id="{AB00631D-0265-481C-B6C6-1EF0C85E87E2}"/>
                  </a:ext>
                </a:extLst>
              </p:cNvPr>
              <p:cNvSpPr>
                <a:spLocks noEditPoints="1"/>
              </p:cNvSpPr>
              <p:nvPr/>
            </p:nvSpPr>
            <p:spPr bwMode="auto">
              <a:xfrm>
                <a:off x="4673254" y="3034707"/>
                <a:ext cx="399498" cy="414060"/>
              </a:xfrm>
              <a:custGeom>
                <a:avLst/>
                <a:gdLst>
                  <a:gd name="T0" fmla="*/ 1 w 125"/>
                  <a:gd name="T1" fmla="*/ 126 h 126"/>
                  <a:gd name="T2" fmla="*/ 1 w 125"/>
                  <a:gd name="T3" fmla="*/ 125 h 126"/>
                  <a:gd name="T4" fmla="*/ 0 w 125"/>
                  <a:gd name="T5" fmla="*/ 125 h 126"/>
                  <a:gd name="T6" fmla="*/ 0 w 125"/>
                  <a:gd name="T7" fmla="*/ 124 h 126"/>
                  <a:gd name="T8" fmla="*/ 0 w 125"/>
                  <a:gd name="T9" fmla="*/ 124 h 126"/>
                  <a:gd name="T10" fmla="*/ 0 w 125"/>
                  <a:gd name="T11" fmla="*/ 124 h 126"/>
                  <a:gd name="T12" fmla="*/ 0 w 125"/>
                  <a:gd name="T13" fmla="*/ 123 h 126"/>
                  <a:gd name="T14" fmla="*/ 0 w 125"/>
                  <a:gd name="T15" fmla="*/ 123 h 126"/>
                  <a:gd name="T16" fmla="*/ 0 w 125"/>
                  <a:gd name="T17" fmla="*/ 123 h 126"/>
                  <a:gd name="T18" fmla="*/ 0 w 125"/>
                  <a:gd name="T19" fmla="*/ 122 h 126"/>
                  <a:gd name="T20" fmla="*/ 0 w 125"/>
                  <a:gd name="T21" fmla="*/ 122 h 126"/>
                  <a:gd name="T22" fmla="*/ 0 w 125"/>
                  <a:gd name="T23" fmla="*/ 122 h 126"/>
                  <a:gd name="T24" fmla="*/ 0 w 125"/>
                  <a:gd name="T25" fmla="*/ 122 h 126"/>
                  <a:gd name="T26" fmla="*/ 0 w 125"/>
                  <a:gd name="T27" fmla="*/ 121 h 126"/>
                  <a:gd name="T28" fmla="*/ 0 w 125"/>
                  <a:gd name="T29" fmla="*/ 121 h 126"/>
                  <a:gd name="T30" fmla="*/ 0 w 125"/>
                  <a:gd name="T31" fmla="*/ 121 h 126"/>
                  <a:gd name="T32" fmla="*/ 0 w 125"/>
                  <a:gd name="T33" fmla="*/ 121 h 126"/>
                  <a:gd name="T34" fmla="*/ 0 w 125"/>
                  <a:gd name="T35" fmla="*/ 120 h 126"/>
                  <a:gd name="T36" fmla="*/ 0 w 125"/>
                  <a:gd name="T37" fmla="*/ 120 h 126"/>
                  <a:gd name="T38" fmla="*/ 0 w 125"/>
                  <a:gd name="T39" fmla="*/ 120 h 126"/>
                  <a:gd name="T40" fmla="*/ 0 w 125"/>
                  <a:gd name="T41" fmla="*/ 120 h 126"/>
                  <a:gd name="T42" fmla="*/ 0 w 125"/>
                  <a:gd name="T43" fmla="*/ 119 h 126"/>
                  <a:gd name="T44" fmla="*/ 0 w 125"/>
                  <a:gd name="T45" fmla="*/ 119 h 126"/>
                  <a:gd name="T46" fmla="*/ 0 w 125"/>
                  <a:gd name="T47" fmla="*/ 119 h 126"/>
                  <a:gd name="T48" fmla="*/ 0 w 125"/>
                  <a:gd name="T49" fmla="*/ 119 h 126"/>
                  <a:gd name="T50" fmla="*/ 0 w 125"/>
                  <a:gd name="T51" fmla="*/ 118 h 126"/>
                  <a:gd name="T52" fmla="*/ 125 w 125"/>
                  <a:gd name="T53" fmla="*/ 0 h 126"/>
                  <a:gd name="T54" fmla="*/ 125 w 125"/>
                  <a:gd name="T55" fmla="*/ 0 h 126"/>
                  <a:gd name="T56" fmla="*/ 124 w 125"/>
                  <a:gd name="T57" fmla="*/ 0 h 126"/>
                  <a:gd name="T58" fmla="*/ 124 w 125"/>
                  <a:gd name="T59" fmla="*/ 0 h 126"/>
                  <a:gd name="T60" fmla="*/ 123 w 125"/>
                  <a:gd name="T61" fmla="*/ 0 h 126"/>
                  <a:gd name="T62" fmla="*/ 123 w 125"/>
                  <a:gd name="T63" fmla="*/ 0 h 126"/>
                  <a:gd name="T64" fmla="*/ 123 w 125"/>
                  <a:gd name="T65" fmla="*/ 0 h 126"/>
                  <a:gd name="T66" fmla="*/ 122 w 125"/>
                  <a:gd name="T67" fmla="*/ 0 h 126"/>
                  <a:gd name="T68" fmla="*/ 122 w 125"/>
                  <a:gd name="T69" fmla="*/ 0 h 126"/>
                  <a:gd name="T70" fmla="*/ 122 w 125"/>
                  <a:gd name="T71" fmla="*/ 0 h 126"/>
                  <a:gd name="T72" fmla="*/ 122 w 125"/>
                  <a:gd name="T73" fmla="*/ 0 h 126"/>
                  <a:gd name="T74" fmla="*/ 121 w 125"/>
                  <a:gd name="T75" fmla="*/ 0 h 126"/>
                  <a:gd name="T76" fmla="*/ 121 w 125"/>
                  <a:gd name="T77" fmla="*/ 0 h 126"/>
                  <a:gd name="T78" fmla="*/ 121 w 125"/>
                  <a:gd name="T79" fmla="*/ 0 h 126"/>
                  <a:gd name="T80" fmla="*/ 121 w 125"/>
                  <a:gd name="T81" fmla="*/ 0 h 126"/>
                  <a:gd name="T82" fmla="*/ 120 w 125"/>
                  <a:gd name="T83" fmla="*/ 0 h 126"/>
                  <a:gd name="T84" fmla="*/ 120 w 125"/>
                  <a:gd name="T85" fmla="*/ 0 h 126"/>
                  <a:gd name="T86" fmla="*/ 120 w 125"/>
                  <a:gd name="T87" fmla="*/ 0 h 126"/>
                  <a:gd name="T88" fmla="*/ 120 w 125"/>
                  <a:gd name="T89" fmla="*/ 0 h 126"/>
                  <a:gd name="T90" fmla="*/ 120 w 125"/>
                  <a:gd name="T91" fmla="*/ 0 h 126"/>
                  <a:gd name="T92" fmla="*/ 119 w 125"/>
                  <a:gd name="T93" fmla="*/ 0 h 126"/>
                  <a:gd name="T94" fmla="*/ 119 w 125"/>
                  <a:gd name="T95" fmla="*/ 0 h 126"/>
                  <a:gd name="T96" fmla="*/ 119 w 125"/>
                  <a:gd name="T97"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5" h="126">
                    <a:moveTo>
                      <a:pt x="1" y="126"/>
                    </a:moveTo>
                    <a:cubicBezTo>
                      <a:pt x="1" y="126"/>
                      <a:pt x="1" y="126"/>
                      <a:pt x="1" y="126"/>
                    </a:cubicBezTo>
                    <a:cubicBezTo>
                      <a:pt x="1" y="126"/>
                      <a:pt x="1" y="126"/>
                      <a:pt x="1" y="126"/>
                    </a:cubicBezTo>
                    <a:moveTo>
                      <a:pt x="1" y="125"/>
                    </a:moveTo>
                    <a:cubicBezTo>
                      <a:pt x="1" y="125"/>
                      <a:pt x="1" y="125"/>
                      <a:pt x="1" y="125"/>
                    </a:cubicBezTo>
                    <a:cubicBezTo>
                      <a:pt x="1" y="125"/>
                      <a:pt x="1" y="125"/>
                      <a:pt x="1" y="125"/>
                    </a:cubicBezTo>
                    <a:moveTo>
                      <a:pt x="0" y="125"/>
                    </a:moveTo>
                    <a:cubicBezTo>
                      <a:pt x="0" y="125"/>
                      <a:pt x="0" y="125"/>
                      <a:pt x="0" y="125"/>
                    </a:cubicBezTo>
                    <a:cubicBezTo>
                      <a:pt x="0" y="125"/>
                      <a:pt x="0" y="125"/>
                      <a:pt x="0" y="125"/>
                    </a:cubicBezTo>
                    <a:moveTo>
                      <a:pt x="0" y="124"/>
                    </a:moveTo>
                    <a:cubicBezTo>
                      <a:pt x="0" y="124"/>
                      <a:pt x="0" y="124"/>
                      <a:pt x="0" y="124"/>
                    </a:cubicBezTo>
                    <a:cubicBezTo>
                      <a:pt x="0" y="124"/>
                      <a:pt x="0" y="124"/>
                      <a:pt x="0" y="124"/>
                    </a:cubicBezTo>
                    <a:moveTo>
                      <a:pt x="0" y="124"/>
                    </a:moveTo>
                    <a:cubicBezTo>
                      <a:pt x="0" y="124"/>
                      <a:pt x="0" y="124"/>
                      <a:pt x="0" y="124"/>
                    </a:cubicBezTo>
                    <a:cubicBezTo>
                      <a:pt x="0" y="124"/>
                      <a:pt x="0" y="124"/>
                      <a:pt x="0" y="124"/>
                    </a:cubicBezTo>
                    <a:moveTo>
                      <a:pt x="0" y="124"/>
                    </a:moveTo>
                    <a:cubicBezTo>
                      <a:pt x="0" y="124"/>
                      <a:pt x="0" y="124"/>
                      <a:pt x="0" y="124"/>
                    </a:cubicBezTo>
                    <a:cubicBezTo>
                      <a:pt x="0" y="124"/>
                      <a:pt x="0" y="124"/>
                      <a:pt x="0" y="124"/>
                    </a:cubicBezTo>
                    <a:moveTo>
                      <a:pt x="0" y="123"/>
                    </a:moveTo>
                    <a:cubicBezTo>
                      <a:pt x="0" y="123"/>
                      <a:pt x="0" y="123"/>
                      <a:pt x="0" y="123"/>
                    </a:cubicBezTo>
                    <a:cubicBezTo>
                      <a:pt x="0" y="123"/>
                      <a:pt x="0" y="123"/>
                      <a:pt x="0" y="123"/>
                    </a:cubicBezTo>
                    <a:moveTo>
                      <a:pt x="0" y="123"/>
                    </a:moveTo>
                    <a:cubicBezTo>
                      <a:pt x="0" y="123"/>
                      <a:pt x="0" y="123"/>
                      <a:pt x="0" y="123"/>
                    </a:cubicBezTo>
                    <a:cubicBezTo>
                      <a:pt x="0" y="123"/>
                      <a:pt x="0" y="123"/>
                      <a:pt x="0" y="123"/>
                    </a:cubicBezTo>
                    <a:moveTo>
                      <a:pt x="0" y="123"/>
                    </a:moveTo>
                    <a:cubicBezTo>
                      <a:pt x="0" y="123"/>
                      <a:pt x="0" y="123"/>
                      <a:pt x="0" y="123"/>
                    </a:cubicBezTo>
                    <a:cubicBezTo>
                      <a:pt x="0" y="123"/>
                      <a:pt x="0" y="123"/>
                      <a:pt x="0" y="123"/>
                    </a:cubicBezTo>
                    <a:moveTo>
                      <a:pt x="0" y="122"/>
                    </a:moveTo>
                    <a:cubicBezTo>
                      <a:pt x="0" y="122"/>
                      <a:pt x="0" y="122"/>
                      <a:pt x="0" y="123"/>
                    </a:cubicBezTo>
                    <a:cubicBezTo>
                      <a:pt x="0" y="122"/>
                      <a:pt x="0" y="122"/>
                      <a:pt x="0" y="122"/>
                    </a:cubicBezTo>
                    <a:moveTo>
                      <a:pt x="0" y="122"/>
                    </a:moveTo>
                    <a:cubicBezTo>
                      <a:pt x="0" y="122"/>
                      <a:pt x="0" y="122"/>
                      <a:pt x="0" y="122"/>
                    </a:cubicBezTo>
                    <a:cubicBezTo>
                      <a:pt x="0" y="122"/>
                      <a:pt x="0" y="122"/>
                      <a:pt x="0" y="122"/>
                    </a:cubicBezTo>
                    <a:moveTo>
                      <a:pt x="0" y="122"/>
                    </a:moveTo>
                    <a:cubicBezTo>
                      <a:pt x="0" y="122"/>
                      <a:pt x="0" y="122"/>
                      <a:pt x="0" y="122"/>
                    </a:cubicBezTo>
                    <a:cubicBezTo>
                      <a:pt x="0" y="122"/>
                      <a:pt x="0" y="122"/>
                      <a:pt x="0" y="122"/>
                    </a:cubicBezTo>
                    <a:moveTo>
                      <a:pt x="0" y="122"/>
                    </a:moveTo>
                    <a:cubicBezTo>
                      <a:pt x="0" y="122"/>
                      <a:pt x="0" y="122"/>
                      <a:pt x="0" y="122"/>
                    </a:cubicBezTo>
                    <a:cubicBezTo>
                      <a:pt x="0" y="122"/>
                      <a:pt x="0" y="122"/>
                      <a:pt x="0" y="122"/>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8"/>
                    </a:moveTo>
                    <a:cubicBezTo>
                      <a:pt x="0" y="118"/>
                      <a:pt x="0" y="118"/>
                      <a:pt x="0" y="119"/>
                    </a:cubicBezTo>
                    <a:cubicBezTo>
                      <a:pt x="0" y="118"/>
                      <a:pt x="0" y="118"/>
                      <a:pt x="0" y="118"/>
                    </a:cubicBezTo>
                    <a:moveTo>
                      <a:pt x="125" y="0"/>
                    </a:moveTo>
                    <a:cubicBezTo>
                      <a:pt x="125" y="0"/>
                      <a:pt x="125" y="0"/>
                      <a:pt x="125" y="0"/>
                    </a:cubicBezTo>
                    <a:cubicBezTo>
                      <a:pt x="125" y="0"/>
                      <a:pt x="125" y="0"/>
                      <a:pt x="125" y="0"/>
                    </a:cubicBezTo>
                    <a:moveTo>
                      <a:pt x="125" y="0"/>
                    </a:moveTo>
                    <a:cubicBezTo>
                      <a:pt x="125" y="0"/>
                      <a:pt x="125" y="0"/>
                      <a:pt x="125" y="0"/>
                    </a:cubicBezTo>
                    <a:cubicBezTo>
                      <a:pt x="125" y="0"/>
                      <a:pt x="125" y="0"/>
                      <a:pt x="125" y="0"/>
                    </a:cubicBezTo>
                    <a:moveTo>
                      <a:pt x="124" y="0"/>
                    </a:moveTo>
                    <a:cubicBezTo>
                      <a:pt x="124" y="0"/>
                      <a:pt x="124" y="0"/>
                      <a:pt x="124" y="0"/>
                    </a:cubicBezTo>
                    <a:cubicBezTo>
                      <a:pt x="124" y="0"/>
                      <a:pt x="124" y="0"/>
                      <a:pt x="124" y="0"/>
                    </a:cubicBezTo>
                    <a:moveTo>
                      <a:pt x="124" y="0"/>
                    </a:moveTo>
                    <a:cubicBezTo>
                      <a:pt x="124" y="0"/>
                      <a:pt x="124" y="0"/>
                      <a:pt x="124" y="0"/>
                    </a:cubicBezTo>
                    <a:cubicBezTo>
                      <a:pt x="124" y="0"/>
                      <a:pt x="124" y="0"/>
                      <a:pt x="124" y="0"/>
                    </a:cubicBezTo>
                    <a:moveTo>
                      <a:pt x="123" y="0"/>
                    </a:moveTo>
                    <a:cubicBezTo>
                      <a:pt x="123" y="0"/>
                      <a:pt x="123" y="0"/>
                      <a:pt x="123" y="0"/>
                    </a:cubicBezTo>
                    <a:cubicBezTo>
                      <a:pt x="123" y="0"/>
                      <a:pt x="123" y="0"/>
                      <a:pt x="123" y="0"/>
                    </a:cubicBezTo>
                    <a:moveTo>
                      <a:pt x="123" y="0"/>
                    </a:moveTo>
                    <a:cubicBezTo>
                      <a:pt x="123" y="0"/>
                      <a:pt x="123" y="0"/>
                      <a:pt x="123" y="0"/>
                    </a:cubicBezTo>
                    <a:cubicBezTo>
                      <a:pt x="123" y="0"/>
                      <a:pt x="123" y="0"/>
                      <a:pt x="123" y="0"/>
                    </a:cubicBezTo>
                    <a:moveTo>
                      <a:pt x="123" y="0"/>
                    </a:moveTo>
                    <a:cubicBezTo>
                      <a:pt x="123" y="0"/>
                      <a:pt x="123" y="0"/>
                      <a:pt x="123" y="0"/>
                    </a:cubicBezTo>
                    <a:cubicBezTo>
                      <a:pt x="123" y="0"/>
                      <a:pt x="123" y="0"/>
                      <a:pt x="123"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19" y="0"/>
                    </a:moveTo>
                    <a:cubicBezTo>
                      <a:pt x="119" y="0"/>
                      <a:pt x="119" y="0"/>
                      <a:pt x="119" y="0"/>
                    </a:cubicBezTo>
                    <a:cubicBezTo>
                      <a:pt x="119" y="0"/>
                      <a:pt x="119" y="0"/>
                      <a:pt x="119" y="0"/>
                    </a:cubicBezTo>
                    <a:moveTo>
                      <a:pt x="119" y="0"/>
                    </a:moveTo>
                    <a:cubicBezTo>
                      <a:pt x="119" y="0"/>
                      <a:pt x="119" y="0"/>
                      <a:pt x="119" y="0"/>
                    </a:cubicBezTo>
                    <a:cubicBezTo>
                      <a:pt x="119" y="0"/>
                      <a:pt x="119" y="0"/>
                      <a:pt x="119" y="0"/>
                    </a:cubicBezTo>
                    <a:moveTo>
                      <a:pt x="119" y="0"/>
                    </a:moveTo>
                    <a:cubicBezTo>
                      <a:pt x="119" y="0"/>
                      <a:pt x="119" y="0"/>
                      <a:pt x="119" y="0"/>
                    </a:cubicBezTo>
                    <a:cubicBezTo>
                      <a:pt x="119" y="0"/>
                      <a:pt x="119" y="0"/>
                      <a:pt x="119"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77" name="Freeform 50">
                <a:extLst>
                  <a:ext uri="{FF2B5EF4-FFF2-40B4-BE49-F238E27FC236}">
                    <a16:creationId xmlns:a16="http://schemas.microsoft.com/office/drawing/2014/main" id="{49BE682A-3F5C-4CBA-83C7-D528E38D72D3}"/>
                  </a:ext>
                </a:extLst>
              </p:cNvPr>
              <p:cNvSpPr>
                <a:spLocks noEditPoints="1"/>
              </p:cNvSpPr>
              <p:nvPr/>
            </p:nvSpPr>
            <p:spPr bwMode="auto">
              <a:xfrm>
                <a:off x="5316197" y="3695918"/>
                <a:ext cx="316270" cy="325256"/>
              </a:xfrm>
              <a:custGeom>
                <a:avLst/>
                <a:gdLst>
                  <a:gd name="T0" fmla="*/ 1 w 99"/>
                  <a:gd name="T1" fmla="*/ 99 h 99"/>
                  <a:gd name="T2" fmla="*/ 0 w 99"/>
                  <a:gd name="T3" fmla="*/ 98 h 99"/>
                  <a:gd name="T4" fmla="*/ 0 w 99"/>
                  <a:gd name="T5" fmla="*/ 98 h 99"/>
                  <a:gd name="T6" fmla="*/ 0 w 99"/>
                  <a:gd name="T7" fmla="*/ 97 h 99"/>
                  <a:gd name="T8" fmla="*/ 0 w 99"/>
                  <a:gd name="T9" fmla="*/ 97 h 99"/>
                  <a:gd name="T10" fmla="*/ 0 w 99"/>
                  <a:gd name="T11" fmla="*/ 97 h 99"/>
                  <a:gd name="T12" fmla="*/ 0 w 99"/>
                  <a:gd name="T13" fmla="*/ 97 h 99"/>
                  <a:gd name="T14" fmla="*/ 0 w 99"/>
                  <a:gd name="T15" fmla="*/ 97 h 99"/>
                  <a:gd name="T16" fmla="*/ 0 w 99"/>
                  <a:gd name="T17" fmla="*/ 96 h 99"/>
                  <a:gd name="T18" fmla="*/ 0 w 99"/>
                  <a:gd name="T19" fmla="*/ 96 h 99"/>
                  <a:gd name="T20" fmla="*/ 0 w 99"/>
                  <a:gd name="T21" fmla="*/ 96 h 99"/>
                  <a:gd name="T22" fmla="*/ 0 w 99"/>
                  <a:gd name="T23" fmla="*/ 96 h 99"/>
                  <a:gd name="T24" fmla="*/ 0 w 99"/>
                  <a:gd name="T25" fmla="*/ 96 h 99"/>
                  <a:gd name="T26" fmla="*/ 0 w 99"/>
                  <a:gd name="T27" fmla="*/ 95 h 99"/>
                  <a:gd name="T28" fmla="*/ 0 w 99"/>
                  <a:gd name="T29" fmla="*/ 95 h 99"/>
                  <a:gd name="T30" fmla="*/ 0 w 99"/>
                  <a:gd name="T31" fmla="*/ 95 h 99"/>
                  <a:gd name="T32" fmla="*/ 0 w 99"/>
                  <a:gd name="T33" fmla="*/ 95 h 99"/>
                  <a:gd name="T34" fmla="*/ 0 w 99"/>
                  <a:gd name="T35" fmla="*/ 95 h 99"/>
                  <a:gd name="T36" fmla="*/ 0 w 99"/>
                  <a:gd name="T37" fmla="*/ 94 h 99"/>
                  <a:gd name="T38" fmla="*/ 0 w 99"/>
                  <a:gd name="T39" fmla="*/ 94 h 99"/>
                  <a:gd name="T40" fmla="*/ 0 w 99"/>
                  <a:gd name="T41" fmla="*/ 94 h 99"/>
                  <a:gd name="T42" fmla="*/ 0 w 99"/>
                  <a:gd name="T43" fmla="*/ 94 h 99"/>
                  <a:gd name="T44" fmla="*/ 0 w 99"/>
                  <a:gd name="T45" fmla="*/ 94 h 99"/>
                  <a:gd name="T46" fmla="*/ 0 w 99"/>
                  <a:gd name="T47" fmla="*/ 94 h 99"/>
                  <a:gd name="T48" fmla="*/ 0 w 99"/>
                  <a:gd name="T49" fmla="*/ 94 h 99"/>
                  <a:gd name="T50" fmla="*/ 0 w 99"/>
                  <a:gd name="T51" fmla="*/ 93 h 99"/>
                  <a:gd name="T52" fmla="*/ 99 w 99"/>
                  <a:gd name="T53" fmla="*/ 0 h 99"/>
                  <a:gd name="T54" fmla="*/ 98 w 99"/>
                  <a:gd name="T55" fmla="*/ 0 h 99"/>
                  <a:gd name="T56" fmla="*/ 98 w 99"/>
                  <a:gd name="T57" fmla="*/ 0 h 99"/>
                  <a:gd name="T58" fmla="*/ 98 w 99"/>
                  <a:gd name="T59" fmla="*/ 0 h 99"/>
                  <a:gd name="T60" fmla="*/ 98 w 99"/>
                  <a:gd name="T61" fmla="*/ 0 h 99"/>
                  <a:gd name="T62" fmla="*/ 97 w 99"/>
                  <a:gd name="T63" fmla="*/ 0 h 99"/>
                  <a:gd name="T64" fmla="*/ 97 w 99"/>
                  <a:gd name="T65" fmla="*/ 0 h 99"/>
                  <a:gd name="T66" fmla="*/ 97 w 99"/>
                  <a:gd name="T67" fmla="*/ 0 h 99"/>
                  <a:gd name="T68" fmla="*/ 97 w 99"/>
                  <a:gd name="T69" fmla="*/ 0 h 99"/>
                  <a:gd name="T70" fmla="*/ 97 w 99"/>
                  <a:gd name="T71" fmla="*/ 0 h 99"/>
                  <a:gd name="T72" fmla="*/ 96 w 99"/>
                  <a:gd name="T73" fmla="*/ 0 h 99"/>
                  <a:gd name="T74" fmla="*/ 94 w 99"/>
                  <a:gd name="T75" fmla="*/ 0 h 99"/>
                  <a:gd name="T76" fmla="*/ 96 w 99"/>
                  <a:gd name="T77" fmla="*/ 0 h 99"/>
                  <a:gd name="T78" fmla="*/ 94 w 99"/>
                  <a:gd name="T79" fmla="*/ 0 h 99"/>
                  <a:gd name="T80" fmla="*/ 94 w 99"/>
                  <a:gd name="T81" fmla="*/ 0 h 99"/>
                  <a:gd name="T82" fmla="*/ 96 w 99"/>
                  <a:gd name="T83" fmla="*/ 0 h 99"/>
                  <a:gd name="T84" fmla="*/ 94 w 99"/>
                  <a:gd name="T85" fmla="*/ 0 h 99"/>
                  <a:gd name="T86" fmla="*/ 96 w 99"/>
                  <a:gd name="T87" fmla="*/ 0 h 99"/>
                  <a:gd name="T88" fmla="*/ 94 w 99"/>
                  <a:gd name="T89" fmla="*/ 0 h 99"/>
                  <a:gd name="T90" fmla="*/ 96 w 99"/>
                  <a:gd name="T91" fmla="*/ 0 h 99"/>
                  <a:gd name="T92" fmla="*/ 94 w 99"/>
                  <a:gd name="T93" fmla="*/ 0 h 99"/>
                  <a:gd name="T94" fmla="*/ 95 w 99"/>
                  <a:gd name="T95" fmla="*/ 0 h 99"/>
                  <a:gd name="T96" fmla="*/ 95 w 99"/>
                  <a:gd name="T97" fmla="*/ 0 h 99"/>
                  <a:gd name="T98" fmla="*/ 95 w 99"/>
                  <a:gd name="T99" fmla="*/ 0 h 99"/>
                  <a:gd name="T100" fmla="*/ 95 w 99"/>
                  <a:gd name="T101" fmla="*/ 0 h 99"/>
                  <a:gd name="T102" fmla="*/ 95 w 99"/>
                  <a:gd name="T103" fmla="*/ 0 h 99"/>
                  <a:gd name="T104" fmla="*/ 95 w 99"/>
                  <a:gd name="T105"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9" h="99">
                    <a:moveTo>
                      <a:pt x="1" y="99"/>
                    </a:moveTo>
                    <a:cubicBezTo>
                      <a:pt x="1" y="99"/>
                      <a:pt x="1" y="99"/>
                      <a:pt x="1" y="99"/>
                    </a:cubicBezTo>
                    <a:cubicBezTo>
                      <a:pt x="1" y="99"/>
                      <a:pt x="1" y="99"/>
                      <a:pt x="1" y="99"/>
                    </a:cubicBezTo>
                    <a:moveTo>
                      <a:pt x="0" y="98"/>
                    </a:moveTo>
                    <a:cubicBezTo>
                      <a:pt x="0" y="98"/>
                      <a:pt x="0" y="98"/>
                      <a:pt x="0" y="98"/>
                    </a:cubicBezTo>
                    <a:cubicBezTo>
                      <a:pt x="0" y="98"/>
                      <a:pt x="0" y="98"/>
                      <a:pt x="0" y="98"/>
                    </a:cubicBezTo>
                    <a:moveTo>
                      <a:pt x="0" y="98"/>
                    </a:moveTo>
                    <a:cubicBezTo>
                      <a:pt x="0" y="98"/>
                      <a:pt x="0" y="98"/>
                      <a:pt x="0" y="98"/>
                    </a:cubicBezTo>
                    <a:cubicBezTo>
                      <a:pt x="0" y="98"/>
                      <a:pt x="0" y="98"/>
                      <a:pt x="0" y="98"/>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cubicBezTo>
                      <a:pt x="0" y="95"/>
                      <a:pt x="0" y="95"/>
                      <a:pt x="0" y="95"/>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3"/>
                    </a:moveTo>
                    <a:cubicBezTo>
                      <a:pt x="0" y="93"/>
                      <a:pt x="0" y="93"/>
                      <a:pt x="0" y="93"/>
                    </a:cubicBezTo>
                    <a:cubicBezTo>
                      <a:pt x="0" y="93"/>
                      <a:pt x="0" y="93"/>
                      <a:pt x="0" y="93"/>
                    </a:cubicBezTo>
                    <a:moveTo>
                      <a:pt x="99" y="0"/>
                    </a:moveTo>
                    <a:cubicBezTo>
                      <a:pt x="99" y="0"/>
                      <a:pt x="99" y="0"/>
                      <a:pt x="99" y="0"/>
                    </a:cubicBezTo>
                    <a:cubicBezTo>
                      <a:pt x="99" y="0"/>
                      <a:pt x="99" y="0"/>
                      <a:pt x="99" y="0"/>
                    </a:cubicBezTo>
                    <a:moveTo>
                      <a:pt x="98" y="0"/>
                    </a:moveTo>
                    <a:cubicBezTo>
                      <a:pt x="98" y="0"/>
                      <a:pt x="98" y="0"/>
                      <a:pt x="98" y="0"/>
                    </a:cubicBezTo>
                    <a:cubicBezTo>
                      <a:pt x="98" y="0"/>
                      <a:pt x="98" y="0"/>
                      <a:pt x="98" y="0"/>
                    </a:cubicBezTo>
                    <a:moveTo>
                      <a:pt x="98" y="0"/>
                    </a:moveTo>
                    <a:cubicBezTo>
                      <a:pt x="98" y="0"/>
                      <a:pt x="98" y="0"/>
                      <a:pt x="98" y="0"/>
                    </a:cubicBezTo>
                    <a:cubicBezTo>
                      <a:pt x="98" y="0"/>
                      <a:pt x="98" y="0"/>
                      <a:pt x="98" y="0"/>
                    </a:cubicBezTo>
                    <a:moveTo>
                      <a:pt x="98" y="0"/>
                    </a:moveTo>
                    <a:cubicBezTo>
                      <a:pt x="98" y="0"/>
                      <a:pt x="98" y="0"/>
                      <a:pt x="98" y="0"/>
                    </a:cubicBezTo>
                    <a:cubicBezTo>
                      <a:pt x="98" y="0"/>
                      <a:pt x="98" y="0"/>
                      <a:pt x="98" y="0"/>
                    </a:cubicBezTo>
                    <a:moveTo>
                      <a:pt x="97" y="0"/>
                    </a:moveTo>
                    <a:cubicBezTo>
                      <a:pt x="97" y="0"/>
                      <a:pt x="98" y="0"/>
                      <a:pt x="98" y="0"/>
                    </a:cubicBezTo>
                    <a:cubicBezTo>
                      <a:pt x="98"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5" y="0"/>
                    </a:moveTo>
                    <a:cubicBezTo>
                      <a:pt x="94" y="0"/>
                      <a:pt x="94" y="0"/>
                      <a:pt x="94" y="0"/>
                    </a:cubicBezTo>
                    <a:cubicBezTo>
                      <a:pt x="94" y="0"/>
                      <a:pt x="94"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cubicBezTo>
                      <a:pt x="95" y="0"/>
                      <a:pt x="95" y="0"/>
                      <a:pt x="95" y="0"/>
                    </a:cubicBezTo>
                    <a:cubicBezTo>
                      <a:pt x="95" y="0"/>
                      <a:pt x="95" y="0"/>
                      <a:pt x="95"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78" name="Freeform 52">
                <a:extLst>
                  <a:ext uri="{FF2B5EF4-FFF2-40B4-BE49-F238E27FC236}">
                    <a16:creationId xmlns:a16="http://schemas.microsoft.com/office/drawing/2014/main" id="{571FDABB-3361-45E7-A1EC-09F6A8FF73D9}"/>
                  </a:ext>
                </a:extLst>
              </p:cNvPr>
              <p:cNvSpPr/>
              <p:nvPr/>
            </p:nvSpPr>
            <p:spPr bwMode="auto">
              <a:xfrm>
                <a:off x="5379658" y="3761183"/>
                <a:ext cx="55140" cy="55636"/>
              </a:xfrm>
              <a:custGeom>
                <a:avLst/>
                <a:gdLst>
                  <a:gd name="T0" fmla="*/ 17 w 17"/>
                  <a:gd name="T1" fmla="*/ 0 h 17"/>
                  <a:gd name="T2" fmla="*/ 17 w 17"/>
                  <a:gd name="T3" fmla="*/ 0 h 17"/>
                  <a:gd name="T4" fmla="*/ 0 w 17"/>
                  <a:gd name="T5" fmla="*/ 17 h 17"/>
                  <a:gd name="T6" fmla="*/ 0 w 17"/>
                  <a:gd name="T7" fmla="*/ 17 h 17"/>
                  <a:gd name="T8" fmla="*/ 17 w 17"/>
                  <a:gd name="T9" fmla="*/ 0 h 17"/>
                </a:gdLst>
                <a:ahLst/>
                <a:cxnLst>
                  <a:cxn ang="0">
                    <a:pos x="T0" y="T1"/>
                  </a:cxn>
                  <a:cxn ang="0">
                    <a:pos x="T2" y="T3"/>
                  </a:cxn>
                  <a:cxn ang="0">
                    <a:pos x="T4" y="T5"/>
                  </a:cxn>
                  <a:cxn ang="0">
                    <a:pos x="T6" y="T7"/>
                  </a:cxn>
                  <a:cxn ang="0">
                    <a:pos x="T8" y="T9"/>
                  </a:cxn>
                </a:cxnLst>
                <a:rect l="0" t="0" r="r" b="b"/>
                <a:pathLst>
                  <a:path w="17" h="17">
                    <a:moveTo>
                      <a:pt x="17" y="0"/>
                    </a:moveTo>
                    <a:cubicBezTo>
                      <a:pt x="17" y="0"/>
                      <a:pt x="17" y="0"/>
                      <a:pt x="17" y="0"/>
                    </a:cubicBezTo>
                    <a:cubicBezTo>
                      <a:pt x="12" y="6"/>
                      <a:pt x="6" y="12"/>
                      <a:pt x="0" y="17"/>
                    </a:cubicBezTo>
                    <a:cubicBezTo>
                      <a:pt x="0" y="17"/>
                      <a:pt x="0" y="17"/>
                      <a:pt x="0" y="17"/>
                    </a:cubicBezTo>
                    <a:cubicBezTo>
                      <a:pt x="6" y="12"/>
                      <a:pt x="12" y="6"/>
                      <a:pt x="17"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79" name="Freeform 75">
                <a:extLst>
                  <a:ext uri="{FF2B5EF4-FFF2-40B4-BE49-F238E27FC236}">
                    <a16:creationId xmlns:a16="http://schemas.microsoft.com/office/drawing/2014/main" id="{FE8F455C-8371-4AA0-B83E-39A668CFC6A8}"/>
                  </a:ext>
                </a:extLst>
              </p:cNvPr>
              <p:cNvSpPr/>
              <p:nvPr/>
            </p:nvSpPr>
            <p:spPr bwMode="auto">
              <a:xfrm>
                <a:off x="5434798" y="3702338"/>
                <a:ext cx="134207" cy="58846"/>
              </a:xfrm>
              <a:custGeom>
                <a:avLst/>
                <a:gdLst>
                  <a:gd name="T0" fmla="*/ 42 w 42"/>
                  <a:gd name="T1" fmla="*/ 0 h 18"/>
                  <a:gd name="T2" fmla="*/ 0 w 42"/>
                  <a:gd name="T3" fmla="*/ 18 h 18"/>
                  <a:gd name="T4" fmla="*/ 0 w 42"/>
                  <a:gd name="T5" fmla="*/ 18 h 18"/>
                  <a:gd name="T6" fmla="*/ 42 w 42"/>
                  <a:gd name="T7" fmla="*/ 0 h 18"/>
                  <a:gd name="T8" fmla="*/ 42 w 42"/>
                  <a:gd name="T9" fmla="*/ 0 h 18"/>
                </a:gdLst>
                <a:ahLst/>
                <a:cxnLst>
                  <a:cxn ang="0">
                    <a:pos x="T0" y="T1"/>
                  </a:cxn>
                  <a:cxn ang="0">
                    <a:pos x="T2" y="T3"/>
                  </a:cxn>
                  <a:cxn ang="0">
                    <a:pos x="T4" y="T5"/>
                  </a:cxn>
                  <a:cxn ang="0">
                    <a:pos x="T6" y="T7"/>
                  </a:cxn>
                  <a:cxn ang="0">
                    <a:pos x="T8" y="T9"/>
                  </a:cxn>
                </a:cxnLst>
                <a:rect l="0" t="0" r="r" b="b"/>
                <a:pathLst>
                  <a:path w="42" h="18">
                    <a:moveTo>
                      <a:pt x="42" y="0"/>
                    </a:moveTo>
                    <a:cubicBezTo>
                      <a:pt x="26" y="2"/>
                      <a:pt x="12" y="9"/>
                      <a:pt x="0" y="18"/>
                    </a:cubicBezTo>
                    <a:cubicBezTo>
                      <a:pt x="0" y="18"/>
                      <a:pt x="0" y="18"/>
                      <a:pt x="0" y="18"/>
                    </a:cubicBezTo>
                    <a:cubicBezTo>
                      <a:pt x="12" y="9"/>
                      <a:pt x="26" y="2"/>
                      <a:pt x="42" y="0"/>
                    </a:cubicBezTo>
                    <a:cubicBezTo>
                      <a:pt x="42" y="0"/>
                      <a:pt x="42" y="0"/>
                      <a:pt x="42" y="0"/>
                    </a:cubicBezTo>
                  </a:path>
                </a:pathLst>
              </a:custGeom>
              <a:solidFill>
                <a:srgbClr val="378690"/>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80" name="Freeform 76">
                <a:extLst>
                  <a:ext uri="{FF2B5EF4-FFF2-40B4-BE49-F238E27FC236}">
                    <a16:creationId xmlns:a16="http://schemas.microsoft.com/office/drawing/2014/main" id="{3C922D16-8D79-4DEC-813C-2119AFEF76A5}"/>
                  </a:ext>
                </a:extLst>
              </p:cNvPr>
              <p:cNvSpPr/>
              <p:nvPr/>
            </p:nvSpPr>
            <p:spPr bwMode="auto">
              <a:xfrm>
                <a:off x="5434798" y="3602834"/>
                <a:ext cx="89471" cy="158349"/>
              </a:xfrm>
              <a:custGeom>
                <a:avLst/>
                <a:gdLst>
                  <a:gd name="T0" fmla="*/ 28 w 28"/>
                  <a:gd name="T1" fmla="*/ 0 h 48"/>
                  <a:gd name="T2" fmla="*/ 28 w 28"/>
                  <a:gd name="T3" fmla="*/ 0 h 48"/>
                  <a:gd name="T4" fmla="*/ 0 w 28"/>
                  <a:gd name="T5" fmla="*/ 48 h 48"/>
                  <a:gd name="T6" fmla="*/ 0 w 28"/>
                  <a:gd name="T7" fmla="*/ 48 h 48"/>
                  <a:gd name="T8" fmla="*/ 0 w 28"/>
                  <a:gd name="T9" fmla="*/ 48 h 48"/>
                  <a:gd name="T10" fmla="*/ 0 w 28"/>
                  <a:gd name="T11" fmla="*/ 48 h 48"/>
                  <a:gd name="T12" fmla="*/ 0 w 28"/>
                  <a:gd name="T13" fmla="*/ 48 h 48"/>
                  <a:gd name="T14" fmla="*/ 20 w 28"/>
                  <a:gd name="T15" fmla="*/ 20 h 48"/>
                  <a:gd name="T16" fmla="*/ 28 w 28"/>
                  <a:gd name="T17"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48">
                    <a:moveTo>
                      <a:pt x="28" y="0"/>
                    </a:moveTo>
                    <a:cubicBezTo>
                      <a:pt x="28" y="0"/>
                      <a:pt x="28" y="0"/>
                      <a:pt x="28" y="0"/>
                    </a:cubicBezTo>
                    <a:cubicBezTo>
                      <a:pt x="22" y="18"/>
                      <a:pt x="12" y="34"/>
                      <a:pt x="0" y="48"/>
                    </a:cubicBezTo>
                    <a:cubicBezTo>
                      <a:pt x="0" y="48"/>
                      <a:pt x="0" y="48"/>
                      <a:pt x="0" y="48"/>
                    </a:cubicBezTo>
                    <a:cubicBezTo>
                      <a:pt x="0" y="48"/>
                      <a:pt x="0" y="48"/>
                      <a:pt x="0" y="48"/>
                    </a:cubicBezTo>
                    <a:cubicBezTo>
                      <a:pt x="0" y="48"/>
                      <a:pt x="0" y="48"/>
                      <a:pt x="0" y="48"/>
                    </a:cubicBezTo>
                    <a:cubicBezTo>
                      <a:pt x="0" y="48"/>
                      <a:pt x="0" y="48"/>
                      <a:pt x="0" y="48"/>
                    </a:cubicBezTo>
                    <a:cubicBezTo>
                      <a:pt x="8" y="39"/>
                      <a:pt x="14" y="30"/>
                      <a:pt x="20" y="20"/>
                    </a:cubicBezTo>
                    <a:cubicBezTo>
                      <a:pt x="23" y="13"/>
                      <a:pt x="26" y="7"/>
                      <a:pt x="28"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81" name="Freeform 77">
                <a:extLst>
                  <a:ext uri="{FF2B5EF4-FFF2-40B4-BE49-F238E27FC236}">
                    <a16:creationId xmlns:a16="http://schemas.microsoft.com/office/drawing/2014/main" id="{797828ED-56C5-4A18-9B88-E5570897C925}"/>
                  </a:ext>
                </a:extLst>
              </p:cNvPr>
              <p:cNvSpPr/>
              <p:nvPr/>
            </p:nvSpPr>
            <p:spPr bwMode="auto">
              <a:xfrm>
                <a:off x="5434798" y="3702338"/>
                <a:ext cx="134207" cy="58846"/>
              </a:xfrm>
              <a:custGeom>
                <a:avLst/>
                <a:gdLst>
                  <a:gd name="T0" fmla="*/ 42 w 42"/>
                  <a:gd name="T1" fmla="*/ 0 h 18"/>
                  <a:gd name="T2" fmla="*/ 0 w 42"/>
                  <a:gd name="T3" fmla="*/ 18 h 18"/>
                  <a:gd name="T4" fmla="*/ 0 w 42"/>
                  <a:gd name="T5" fmla="*/ 18 h 18"/>
                  <a:gd name="T6" fmla="*/ 42 w 42"/>
                  <a:gd name="T7" fmla="*/ 0 h 18"/>
                  <a:gd name="T8" fmla="*/ 42 w 42"/>
                  <a:gd name="T9" fmla="*/ 0 h 18"/>
                </a:gdLst>
                <a:ahLst/>
                <a:cxnLst>
                  <a:cxn ang="0">
                    <a:pos x="T0" y="T1"/>
                  </a:cxn>
                  <a:cxn ang="0">
                    <a:pos x="T2" y="T3"/>
                  </a:cxn>
                  <a:cxn ang="0">
                    <a:pos x="T4" y="T5"/>
                  </a:cxn>
                  <a:cxn ang="0">
                    <a:pos x="T6" y="T7"/>
                  </a:cxn>
                  <a:cxn ang="0">
                    <a:pos x="T8" y="T9"/>
                  </a:cxn>
                </a:cxnLst>
                <a:rect l="0" t="0" r="r" b="b"/>
                <a:pathLst>
                  <a:path w="42" h="18">
                    <a:moveTo>
                      <a:pt x="42" y="0"/>
                    </a:moveTo>
                    <a:cubicBezTo>
                      <a:pt x="26" y="2"/>
                      <a:pt x="12" y="9"/>
                      <a:pt x="0" y="18"/>
                    </a:cubicBezTo>
                    <a:cubicBezTo>
                      <a:pt x="0" y="18"/>
                      <a:pt x="0" y="18"/>
                      <a:pt x="0" y="18"/>
                    </a:cubicBezTo>
                    <a:cubicBezTo>
                      <a:pt x="12" y="9"/>
                      <a:pt x="26" y="2"/>
                      <a:pt x="42" y="0"/>
                    </a:cubicBezTo>
                    <a:cubicBezTo>
                      <a:pt x="42" y="0"/>
                      <a:pt x="42" y="0"/>
                      <a:pt x="42" y="0"/>
                    </a:cubicBezTo>
                  </a:path>
                </a:pathLst>
              </a:custGeom>
              <a:solidFill>
                <a:srgbClr val="25757A"/>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82" name="Oval 78">
                <a:extLst>
                  <a:ext uri="{FF2B5EF4-FFF2-40B4-BE49-F238E27FC236}">
                    <a16:creationId xmlns:a16="http://schemas.microsoft.com/office/drawing/2014/main" id="{80195C75-B274-4643-B14F-0C4D46DB516D}"/>
                  </a:ext>
                </a:extLst>
              </p:cNvPr>
              <p:cNvSpPr>
                <a:spLocks noChangeArrowheads="1"/>
              </p:cNvSpPr>
              <p:nvPr/>
            </p:nvSpPr>
            <p:spPr bwMode="auto">
              <a:xfrm>
                <a:off x="5434798" y="3761183"/>
                <a:ext cx="1041" cy="1070"/>
              </a:xfrm>
              <a:prstGeom prst="ellipse">
                <a:avLst/>
              </a:pr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83" name="Freeform 81">
                <a:extLst>
                  <a:ext uri="{FF2B5EF4-FFF2-40B4-BE49-F238E27FC236}">
                    <a16:creationId xmlns:a16="http://schemas.microsoft.com/office/drawing/2014/main" id="{87D371A0-919F-460D-84E5-FE7C3EE49611}"/>
                  </a:ext>
                </a:extLst>
              </p:cNvPr>
              <p:cNvSpPr/>
              <p:nvPr/>
            </p:nvSpPr>
            <p:spPr bwMode="auto">
              <a:xfrm>
                <a:off x="5322439" y="3816820"/>
                <a:ext cx="57220" cy="134810"/>
              </a:xfrm>
              <a:custGeom>
                <a:avLst/>
                <a:gdLst>
                  <a:gd name="T0" fmla="*/ 18 w 18"/>
                  <a:gd name="T1" fmla="*/ 0 h 41"/>
                  <a:gd name="T2" fmla="*/ 18 w 18"/>
                  <a:gd name="T3" fmla="*/ 0 h 41"/>
                  <a:gd name="T4" fmla="*/ 0 w 18"/>
                  <a:gd name="T5" fmla="*/ 41 h 41"/>
                  <a:gd name="T6" fmla="*/ 0 w 18"/>
                  <a:gd name="T7" fmla="*/ 41 h 41"/>
                  <a:gd name="T8" fmla="*/ 18 w 18"/>
                  <a:gd name="T9" fmla="*/ 0 h 41"/>
                </a:gdLst>
                <a:ahLst/>
                <a:cxnLst>
                  <a:cxn ang="0">
                    <a:pos x="T0" y="T1"/>
                  </a:cxn>
                  <a:cxn ang="0">
                    <a:pos x="T2" y="T3"/>
                  </a:cxn>
                  <a:cxn ang="0">
                    <a:pos x="T4" y="T5"/>
                  </a:cxn>
                  <a:cxn ang="0">
                    <a:pos x="T6" y="T7"/>
                  </a:cxn>
                  <a:cxn ang="0">
                    <a:pos x="T8" y="T9"/>
                  </a:cxn>
                </a:cxnLst>
                <a:rect l="0" t="0" r="r" b="b"/>
                <a:pathLst>
                  <a:path w="18" h="41">
                    <a:moveTo>
                      <a:pt x="18" y="0"/>
                    </a:moveTo>
                    <a:cubicBezTo>
                      <a:pt x="18" y="0"/>
                      <a:pt x="18" y="0"/>
                      <a:pt x="18" y="0"/>
                    </a:cubicBezTo>
                    <a:cubicBezTo>
                      <a:pt x="9" y="12"/>
                      <a:pt x="3" y="26"/>
                      <a:pt x="0" y="41"/>
                    </a:cubicBezTo>
                    <a:cubicBezTo>
                      <a:pt x="0" y="41"/>
                      <a:pt x="0" y="41"/>
                      <a:pt x="0" y="41"/>
                    </a:cubicBezTo>
                    <a:cubicBezTo>
                      <a:pt x="3" y="26"/>
                      <a:pt x="9" y="12"/>
                      <a:pt x="18" y="0"/>
                    </a:cubicBezTo>
                  </a:path>
                </a:pathLst>
              </a:custGeom>
              <a:solidFill>
                <a:srgbClr val="378690"/>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84" name="Freeform 82">
                <a:extLst>
                  <a:ext uri="{FF2B5EF4-FFF2-40B4-BE49-F238E27FC236}">
                    <a16:creationId xmlns:a16="http://schemas.microsoft.com/office/drawing/2014/main" id="{EFA938AA-C51D-4035-B70B-D216BDDD8C91}"/>
                  </a:ext>
                </a:extLst>
              </p:cNvPr>
              <p:cNvSpPr/>
              <p:nvPr/>
            </p:nvSpPr>
            <p:spPr bwMode="auto">
              <a:xfrm>
                <a:off x="5226726" y="3816820"/>
                <a:ext cx="152933" cy="92014"/>
              </a:xfrm>
              <a:custGeom>
                <a:avLst/>
                <a:gdLst>
                  <a:gd name="T0" fmla="*/ 48 w 48"/>
                  <a:gd name="T1" fmla="*/ 0 h 28"/>
                  <a:gd name="T2" fmla="*/ 0 w 48"/>
                  <a:gd name="T3" fmla="*/ 28 h 28"/>
                  <a:gd name="T4" fmla="*/ 0 w 48"/>
                  <a:gd name="T5" fmla="*/ 28 h 28"/>
                  <a:gd name="T6" fmla="*/ 20 w 48"/>
                  <a:gd name="T7" fmla="*/ 19 h 28"/>
                  <a:gd name="T8" fmla="*/ 48 w 48"/>
                  <a:gd name="T9" fmla="*/ 0 h 28"/>
                  <a:gd name="T10" fmla="*/ 48 w 48"/>
                  <a:gd name="T11" fmla="*/ 0 h 28"/>
                  <a:gd name="T12" fmla="*/ 48 w 48"/>
                  <a:gd name="T13" fmla="*/ 0 h 28"/>
                  <a:gd name="T14" fmla="*/ 48 w 48"/>
                  <a:gd name="T15" fmla="*/ 0 h 28"/>
                  <a:gd name="T16" fmla="*/ 48 w 48"/>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28">
                    <a:moveTo>
                      <a:pt x="48" y="0"/>
                    </a:moveTo>
                    <a:cubicBezTo>
                      <a:pt x="34" y="12"/>
                      <a:pt x="18" y="22"/>
                      <a:pt x="0" y="28"/>
                    </a:cubicBezTo>
                    <a:cubicBezTo>
                      <a:pt x="0" y="28"/>
                      <a:pt x="0" y="28"/>
                      <a:pt x="0" y="28"/>
                    </a:cubicBezTo>
                    <a:cubicBezTo>
                      <a:pt x="7" y="26"/>
                      <a:pt x="14" y="23"/>
                      <a:pt x="20" y="19"/>
                    </a:cubicBezTo>
                    <a:cubicBezTo>
                      <a:pt x="30" y="14"/>
                      <a:pt x="39" y="7"/>
                      <a:pt x="48" y="0"/>
                    </a:cubicBezTo>
                    <a:cubicBezTo>
                      <a:pt x="48" y="0"/>
                      <a:pt x="48" y="0"/>
                      <a:pt x="48" y="0"/>
                    </a:cubicBezTo>
                    <a:cubicBezTo>
                      <a:pt x="48" y="0"/>
                      <a:pt x="48" y="0"/>
                      <a:pt x="48" y="0"/>
                    </a:cubicBezTo>
                    <a:cubicBezTo>
                      <a:pt x="48" y="0"/>
                      <a:pt x="48" y="0"/>
                      <a:pt x="48" y="0"/>
                    </a:cubicBezTo>
                    <a:cubicBezTo>
                      <a:pt x="48" y="0"/>
                      <a:pt x="48" y="0"/>
                      <a:pt x="48"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85" name="Oval 84">
                <a:extLst>
                  <a:ext uri="{FF2B5EF4-FFF2-40B4-BE49-F238E27FC236}">
                    <a16:creationId xmlns:a16="http://schemas.microsoft.com/office/drawing/2014/main" id="{0E4E4BC0-E864-4AC4-AC9C-435CF5E5CB04}"/>
                  </a:ext>
                </a:extLst>
              </p:cNvPr>
              <p:cNvSpPr>
                <a:spLocks noChangeArrowheads="1"/>
              </p:cNvSpPr>
              <p:nvPr/>
            </p:nvSpPr>
            <p:spPr bwMode="auto">
              <a:xfrm>
                <a:off x="5379658" y="3816819"/>
                <a:ext cx="1041" cy="1070"/>
              </a:xfrm>
              <a:prstGeom prst="ellipse">
                <a:avLst/>
              </a:pr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86" name="Freeform 87">
                <a:extLst>
                  <a:ext uri="{FF2B5EF4-FFF2-40B4-BE49-F238E27FC236}">
                    <a16:creationId xmlns:a16="http://schemas.microsoft.com/office/drawing/2014/main" id="{DF44E85F-6FE3-42CF-8110-B985044BBBA3}"/>
                  </a:ext>
                </a:extLst>
              </p:cNvPr>
              <p:cNvSpPr>
                <a:spLocks noEditPoints="1"/>
              </p:cNvSpPr>
              <p:nvPr/>
            </p:nvSpPr>
            <p:spPr bwMode="auto">
              <a:xfrm>
                <a:off x="4871964" y="3277578"/>
                <a:ext cx="351642" cy="322047"/>
              </a:xfrm>
              <a:custGeom>
                <a:avLst/>
                <a:gdLst>
                  <a:gd name="T0" fmla="*/ 23 w 110"/>
                  <a:gd name="T1" fmla="*/ 40 h 98"/>
                  <a:gd name="T2" fmla="*/ 34 w 110"/>
                  <a:gd name="T3" fmla="*/ 55 h 98"/>
                  <a:gd name="T4" fmla="*/ 50 w 110"/>
                  <a:gd name="T5" fmla="*/ 44 h 98"/>
                  <a:gd name="T6" fmla="*/ 39 w 110"/>
                  <a:gd name="T7" fmla="*/ 30 h 98"/>
                  <a:gd name="T8" fmla="*/ 50 w 110"/>
                  <a:gd name="T9" fmla="*/ 22 h 98"/>
                  <a:gd name="T10" fmla="*/ 8 w 110"/>
                  <a:gd name="T11" fmla="*/ 0 h 98"/>
                  <a:gd name="T12" fmla="*/ 11 w 110"/>
                  <a:gd name="T13" fmla="*/ 48 h 98"/>
                  <a:gd name="T14" fmla="*/ 23 w 110"/>
                  <a:gd name="T15" fmla="*/ 40 h 98"/>
                  <a:gd name="T16" fmla="*/ 88 w 110"/>
                  <a:gd name="T17" fmla="*/ 41 h 98"/>
                  <a:gd name="T18" fmla="*/ 100 w 110"/>
                  <a:gd name="T19" fmla="*/ 49 h 98"/>
                  <a:gd name="T20" fmla="*/ 105 w 110"/>
                  <a:gd name="T21" fmla="*/ 1 h 98"/>
                  <a:gd name="T22" fmla="*/ 62 w 110"/>
                  <a:gd name="T23" fmla="*/ 22 h 98"/>
                  <a:gd name="T24" fmla="*/ 73 w 110"/>
                  <a:gd name="T25" fmla="*/ 30 h 98"/>
                  <a:gd name="T26" fmla="*/ 0 w 110"/>
                  <a:gd name="T27" fmla="*/ 78 h 98"/>
                  <a:gd name="T28" fmla="*/ 4 w 110"/>
                  <a:gd name="T29" fmla="*/ 96 h 98"/>
                  <a:gd name="T30" fmla="*/ 88 w 110"/>
                  <a:gd name="T31" fmla="*/ 41 h 98"/>
                  <a:gd name="T32" fmla="*/ 77 w 110"/>
                  <a:gd name="T33" fmla="*/ 66 h 98"/>
                  <a:gd name="T34" fmla="*/ 62 w 110"/>
                  <a:gd name="T35" fmla="*/ 78 h 98"/>
                  <a:gd name="T36" fmla="*/ 105 w 110"/>
                  <a:gd name="T37" fmla="*/ 98 h 98"/>
                  <a:gd name="T38" fmla="*/ 110 w 110"/>
                  <a:gd name="T39" fmla="*/ 80 h 98"/>
                  <a:gd name="T40" fmla="*/ 77 w 110"/>
                  <a:gd name="T41" fmla="*/ 6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0" h="98">
                    <a:moveTo>
                      <a:pt x="23" y="40"/>
                    </a:moveTo>
                    <a:cubicBezTo>
                      <a:pt x="27" y="45"/>
                      <a:pt x="30" y="50"/>
                      <a:pt x="34" y="55"/>
                    </a:cubicBezTo>
                    <a:cubicBezTo>
                      <a:pt x="40" y="52"/>
                      <a:pt x="45" y="48"/>
                      <a:pt x="50" y="44"/>
                    </a:cubicBezTo>
                    <a:cubicBezTo>
                      <a:pt x="46" y="40"/>
                      <a:pt x="42" y="35"/>
                      <a:pt x="39" y="30"/>
                    </a:cubicBezTo>
                    <a:cubicBezTo>
                      <a:pt x="50" y="22"/>
                      <a:pt x="50" y="22"/>
                      <a:pt x="50" y="22"/>
                    </a:cubicBezTo>
                    <a:cubicBezTo>
                      <a:pt x="8" y="0"/>
                      <a:pt x="8" y="0"/>
                      <a:pt x="8" y="0"/>
                    </a:cubicBezTo>
                    <a:cubicBezTo>
                      <a:pt x="11" y="48"/>
                      <a:pt x="11" y="48"/>
                      <a:pt x="11" y="48"/>
                    </a:cubicBezTo>
                    <a:lnTo>
                      <a:pt x="23" y="40"/>
                    </a:lnTo>
                    <a:close/>
                    <a:moveTo>
                      <a:pt x="88" y="41"/>
                    </a:moveTo>
                    <a:cubicBezTo>
                      <a:pt x="100" y="49"/>
                      <a:pt x="100" y="49"/>
                      <a:pt x="100" y="49"/>
                    </a:cubicBezTo>
                    <a:cubicBezTo>
                      <a:pt x="105" y="1"/>
                      <a:pt x="105" y="1"/>
                      <a:pt x="105" y="1"/>
                    </a:cubicBezTo>
                    <a:cubicBezTo>
                      <a:pt x="62" y="22"/>
                      <a:pt x="62" y="22"/>
                      <a:pt x="62" y="22"/>
                    </a:cubicBezTo>
                    <a:cubicBezTo>
                      <a:pt x="73" y="30"/>
                      <a:pt x="73" y="30"/>
                      <a:pt x="73" y="30"/>
                    </a:cubicBezTo>
                    <a:cubicBezTo>
                      <a:pt x="46" y="68"/>
                      <a:pt x="1" y="78"/>
                      <a:pt x="0" y="78"/>
                    </a:cubicBezTo>
                    <a:cubicBezTo>
                      <a:pt x="4" y="96"/>
                      <a:pt x="4" y="96"/>
                      <a:pt x="4" y="96"/>
                    </a:cubicBezTo>
                    <a:cubicBezTo>
                      <a:pt x="6" y="96"/>
                      <a:pt x="57" y="85"/>
                      <a:pt x="88" y="41"/>
                    </a:cubicBezTo>
                    <a:close/>
                    <a:moveTo>
                      <a:pt x="77" y="66"/>
                    </a:moveTo>
                    <a:cubicBezTo>
                      <a:pt x="72" y="70"/>
                      <a:pt x="67" y="75"/>
                      <a:pt x="62" y="78"/>
                    </a:cubicBezTo>
                    <a:cubicBezTo>
                      <a:pt x="84" y="93"/>
                      <a:pt x="104" y="98"/>
                      <a:pt x="105" y="98"/>
                    </a:cubicBezTo>
                    <a:cubicBezTo>
                      <a:pt x="110" y="80"/>
                      <a:pt x="110" y="80"/>
                      <a:pt x="110" y="80"/>
                    </a:cubicBezTo>
                    <a:cubicBezTo>
                      <a:pt x="109" y="80"/>
                      <a:pt x="95" y="76"/>
                      <a:pt x="77" y="66"/>
                    </a:cubicBezTo>
                    <a:close/>
                  </a:path>
                </a:pathLst>
              </a:custGeom>
              <a:solidFill>
                <a:schemeClr val="bg1"/>
              </a:solidFill>
              <a:ln>
                <a:noFill/>
              </a:ln>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56" name="Group 124">
              <a:extLst>
                <a:ext uri="{FF2B5EF4-FFF2-40B4-BE49-F238E27FC236}">
                  <a16:creationId xmlns:a16="http://schemas.microsoft.com/office/drawing/2014/main" id="{5505220D-AD38-43B5-858F-1564BB8AFFB6}"/>
                </a:ext>
              </a:extLst>
            </p:cNvPr>
            <p:cNvGrpSpPr/>
            <p:nvPr/>
          </p:nvGrpSpPr>
          <p:grpSpPr>
            <a:xfrm>
              <a:off x="5536074" y="1932673"/>
              <a:ext cx="1754588" cy="1744583"/>
              <a:chOff x="3707801" y="2040749"/>
              <a:chExt cx="1317096" cy="1309585"/>
            </a:xfrm>
          </p:grpSpPr>
          <p:sp>
            <p:nvSpPr>
              <p:cNvPr id="63" name="Oval 40">
                <a:extLst>
                  <a:ext uri="{FF2B5EF4-FFF2-40B4-BE49-F238E27FC236}">
                    <a16:creationId xmlns:a16="http://schemas.microsoft.com/office/drawing/2014/main" id="{82568CD2-B80D-40BA-9508-C5375537D930}"/>
                  </a:ext>
                </a:extLst>
              </p:cNvPr>
              <p:cNvSpPr>
                <a:spLocks noChangeArrowheads="1"/>
              </p:cNvSpPr>
              <p:nvPr/>
            </p:nvSpPr>
            <p:spPr bwMode="auto">
              <a:xfrm>
                <a:off x="3707801" y="2040749"/>
                <a:ext cx="1259877" cy="1295676"/>
              </a:xfrm>
              <a:prstGeom prst="ellipse">
                <a:avLst/>
              </a:pr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64" name="Oval 41">
                <a:extLst>
                  <a:ext uri="{FF2B5EF4-FFF2-40B4-BE49-F238E27FC236}">
                    <a16:creationId xmlns:a16="http://schemas.microsoft.com/office/drawing/2014/main" id="{A1548BE1-85EF-47E6-B784-1755AC91B3D2}"/>
                  </a:ext>
                </a:extLst>
              </p:cNvPr>
              <p:cNvSpPr>
                <a:spLocks noChangeArrowheads="1"/>
              </p:cNvSpPr>
              <p:nvPr/>
            </p:nvSpPr>
            <p:spPr bwMode="auto">
              <a:xfrm>
                <a:off x="3791030" y="2123134"/>
                <a:ext cx="1096540" cy="1131977"/>
              </a:xfrm>
              <a:prstGeom prst="ellipse">
                <a:avLst/>
              </a:prstGeom>
              <a:solidFill>
                <a:srgbClr val="E5E8E9"/>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65" name="Oval 42">
                <a:extLst>
                  <a:ext uri="{FF2B5EF4-FFF2-40B4-BE49-F238E27FC236}">
                    <a16:creationId xmlns:a16="http://schemas.microsoft.com/office/drawing/2014/main" id="{13C3F660-245A-4A3A-A831-AF130682F246}"/>
                  </a:ext>
                </a:extLst>
              </p:cNvPr>
              <p:cNvSpPr>
                <a:spLocks noChangeArrowheads="1"/>
              </p:cNvSpPr>
              <p:nvPr/>
            </p:nvSpPr>
            <p:spPr bwMode="auto">
              <a:xfrm>
                <a:off x="3868016" y="2202308"/>
                <a:ext cx="942566" cy="973629"/>
              </a:xfrm>
              <a:prstGeom prst="ellipse">
                <a:avLst/>
              </a:prstGeom>
              <a:solidFill>
                <a:schemeClr val="accent1"/>
              </a:solidFill>
              <a:ln>
                <a:noFill/>
              </a:ln>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66" name="Freeform 53">
                <a:extLst>
                  <a:ext uri="{FF2B5EF4-FFF2-40B4-BE49-F238E27FC236}">
                    <a16:creationId xmlns:a16="http://schemas.microsoft.com/office/drawing/2014/main" id="{5D5962E2-854E-439A-99C3-B6E119810178}"/>
                  </a:ext>
                </a:extLst>
              </p:cNvPr>
              <p:cNvSpPr>
                <a:spLocks noEditPoints="1"/>
              </p:cNvSpPr>
              <p:nvPr/>
            </p:nvSpPr>
            <p:spPr bwMode="auto">
              <a:xfrm>
                <a:off x="3868016" y="2202308"/>
                <a:ext cx="498333" cy="515702"/>
              </a:xfrm>
              <a:custGeom>
                <a:avLst/>
                <a:gdLst>
                  <a:gd name="T0" fmla="*/ 0 w 156"/>
                  <a:gd name="T1" fmla="*/ 156 h 157"/>
                  <a:gd name="T2" fmla="*/ 0 w 156"/>
                  <a:gd name="T3" fmla="*/ 156 h 157"/>
                  <a:gd name="T4" fmla="*/ 0 w 156"/>
                  <a:gd name="T5" fmla="*/ 155 h 157"/>
                  <a:gd name="T6" fmla="*/ 0 w 156"/>
                  <a:gd name="T7" fmla="*/ 155 h 157"/>
                  <a:gd name="T8" fmla="*/ 0 w 156"/>
                  <a:gd name="T9" fmla="*/ 154 h 157"/>
                  <a:gd name="T10" fmla="*/ 0 w 156"/>
                  <a:gd name="T11" fmla="*/ 154 h 157"/>
                  <a:gd name="T12" fmla="*/ 0 w 156"/>
                  <a:gd name="T13" fmla="*/ 153 h 157"/>
                  <a:gd name="T14" fmla="*/ 0 w 156"/>
                  <a:gd name="T15" fmla="*/ 153 h 157"/>
                  <a:gd name="T16" fmla="*/ 0 w 156"/>
                  <a:gd name="T17" fmla="*/ 152 h 157"/>
                  <a:gd name="T18" fmla="*/ 0 w 156"/>
                  <a:gd name="T19" fmla="*/ 152 h 157"/>
                  <a:gd name="T20" fmla="*/ 0 w 156"/>
                  <a:gd name="T21" fmla="*/ 151 h 157"/>
                  <a:gd name="T22" fmla="*/ 0 w 156"/>
                  <a:gd name="T23" fmla="*/ 151 h 157"/>
                  <a:gd name="T24" fmla="*/ 0 w 156"/>
                  <a:gd name="T25" fmla="*/ 150 h 157"/>
                  <a:gd name="T26" fmla="*/ 0 w 156"/>
                  <a:gd name="T27" fmla="*/ 150 h 157"/>
                  <a:gd name="T28" fmla="*/ 0 w 156"/>
                  <a:gd name="T29" fmla="*/ 149 h 157"/>
                  <a:gd name="T30" fmla="*/ 0 w 156"/>
                  <a:gd name="T31" fmla="*/ 149 h 157"/>
                  <a:gd name="T32" fmla="*/ 0 w 156"/>
                  <a:gd name="T33" fmla="*/ 149 h 157"/>
                  <a:gd name="T34" fmla="*/ 0 w 156"/>
                  <a:gd name="T35" fmla="*/ 148 h 157"/>
                  <a:gd name="T36" fmla="*/ 0 w 156"/>
                  <a:gd name="T37" fmla="*/ 148 h 157"/>
                  <a:gd name="T38" fmla="*/ 0 w 156"/>
                  <a:gd name="T39" fmla="*/ 147 h 157"/>
                  <a:gd name="T40" fmla="*/ 0 w 156"/>
                  <a:gd name="T41" fmla="*/ 147 h 157"/>
                  <a:gd name="T42" fmla="*/ 0 w 156"/>
                  <a:gd name="T43" fmla="*/ 146 h 157"/>
                  <a:gd name="T44" fmla="*/ 0 w 156"/>
                  <a:gd name="T45" fmla="*/ 146 h 157"/>
                  <a:gd name="T46" fmla="*/ 0 w 156"/>
                  <a:gd name="T47" fmla="*/ 145 h 157"/>
                  <a:gd name="T48" fmla="*/ 0 w 156"/>
                  <a:gd name="T49" fmla="*/ 145 h 157"/>
                  <a:gd name="T50" fmla="*/ 0 w 156"/>
                  <a:gd name="T51" fmla="*/ 144 h 157"/>
                  <a:gd name="T52" fmla="*/ 0 w 156"/>
                  <a:gd name="T53" fmla="*/ 143 h 157"/>
                  <a:gd name="T54" fmla="*/ 156 w 156"/>
                  <a:gd name="T55" fmla="*/ 0 h 157"/>
                  <a:gd name="T56" fmla="*/ 155 w 156"/>
                  <a:gd name="T57" fmla="*/ 0 h 157"/>
                  <a:gd name="T58" fmla="*/ 155 w 156"/>
                  <a:gd name="T59" fmla="*/ 0 h 157"/>
                  <a:gd name="T60" fmla="*/ 154 w 156"/>
                  <a:gd name="T61" fmla="*/ 0 h 157"/>
                  <a:gd name="T62" fmla="*/ 154 w 156"/>
                  <a:gd name="T63" fmla="*/ 0 h 157"/>
                  <a:gd name="T64" fmla="*/ 153 w 156"/>
                  <a:gd name="T65" fmla="*/ 0 h 157"/>
                  <a:gd name="T66" fmla="*/ 153 w 156"/>
                  <a:gd name="T67" fmla="*/ 0 h 157"/>
                  <a:gd name="T68" fmla="*/ 142 w 156"/>
                  <a:gd name="T69" fmla="*/ 0 h 157"/>
                  <a:gd name="T70" fmla="*/ 143 w 156"/>
                  <a:gd name="T71" fmla="*/ 0 h 157"/>
                  <a:gd name="T72" fmla="*/ 152 w 156"/>
                  <a:gd name="T73" fmla="*/ 0 h 157"/>
                  <a:gd name="T74" fmla="*/ 152 w 156"/>
                  <a:gd name="T75" fmla="*/ 0 h 157"/>
                  <a:gd name="T76" fmla="*/ 151 w 156"/>
                  <a:gd name="T77" fmla="*/ 0 h 157"/>
                  <a:gd name="T78" fmla="*/ 144 w 156"/>
                  <a:gd name="T79" fmla="*/ 0 h 157"/>
                  <a:gd name="T80" fmla="*/ 144 w 156"/>
                  <a:gd name="T81" fmla="*/ 0 h 157"/>
                  <a:gd name="T82" fmla="*/ 150 w 156"/>
                  <a:gd name="T83" fmla="*/ 0 h 157"/>
                  <a:gd name="T84" fmla="*/ 145 w 156"/>
                  <a:gd name="T85" fmla="*/ 0 h 157"/>
                  <a:gd name="T86" fmla="*/ 145 w 156"/>
                  <a:gd name="T87" fmla="*/ 0 h 157"/>
                  <a:gd name="T88" fmla="*/ 150 w 156"/>
                  <a:gd name="T89" fmla="*/ 0 h 157"/>
                  <a:gd name="T90" fmla="*/ 145 w 156"/>
                  <a:gd name="T91" fmla="*/ 0 h 157"/>
                  <a:gd name="T92" fmla="*/ 145 w 156"/>
                  <a:gd name="T93" fmla="*/ 0 h 157"/>
                  <a:gd name="T94" fmla="*/ 149 w 156"/>
                  <a:gd name="T95" fmla="*/ 0 h 157"/>
                  <a:gd name="T96" fmla="*/ 146 w 156"/>
                  <a:gd name="T97" fmla="*/ 0 h 157"/>
                  <a:gd name="T98" fmla="*/ 146 w 156"/>
                  <a:gd name="T99" fmla="*/ 0 h 157"/>
                  <a:gd name="T100" fmla="*/ 148 w 156"/>
                  <a:gd name="T101" fmla="*/ 0 h 157"/>
                  <a:gd name="T102" fmla="*/ 147 w 156"/>
                  <a:gd name="T103" fmla="*/ 0 h 157"/>
                  <a:gd name="T104" fmla="*/ 147 w 156"/>
                  <a:gd name="T105" fmla="*/ 0 h 157"/>
                  <a:gd name="T106" fmla="*/ 147 w 156"/>
                  <a:gd name="T107"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6" h="157">
                    <a:moveTo>
                      <a:pt x="0" y="157"/>
                    </a:moveTo>
                    <a:cubicBezTo>
                      <a:pt x="0" y="157"/>
                      <a:pt x="0" y="157"/>
                      <a:pt x="0" y="157"/>
                    </a:cubicBezTo>
                    <a:cubicBezTo>
                      <a:pt x="0" y="157"/>
                      <a:pt x="0" y="157"/>
                      <a:pt x="0" y="157"/>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2"/>
                    </a:moveTo>
                    <a:cubicBezTo>
                      <a:pt x="0" y="152"/>
                      <a:pt x="0" y="152"/>
                      <a:pt x="0" y="153"/>
                    </a:cubicBezTo>
                    <a:cubicBezTo>
                      <a:pt x="0" y="152"/>
                      <a:pt x="0" y="152"/>
                      <a:pt x="0" y="152"/>
                    </a:cubicBezTo>
                    <a:moveTo>
                      <a:pt x="0" y="152"/>
                    </a:moveTo>
                    <a:cubicBezTo>
                      <a:pt x="0" y="152"/>
                      <a:pt x="0" y="152"/>
                      <a:pt x="0" y="152"/>
                    </a:cubicBezTo>
                    <a:cubicBezTo>
                      <a:pt x="0" y="152"/>
                      <a:pt x="0" y="152"/>
                      <a:pt x="0" y="152"/>
                    </a:cubicBezTo>
                    <a:moveTo>
                      <a:pt x="0" y="152"/>
                    </a:moveTo>
                    <a:cubicBezTo>
                      <a:pt x="0" y="152"/>
                      <a:pt x="0" y="152"/>
                      <a:pt x="0" y="152"/>
                    </a:cubicBezTo>
                    <a:cubicBezTo>
                      <a:pt x="0" y="152"/>
                      <a:pt x="0" y="152"/>
                      <a:pt x="0" y="152"/>
                    </a:cubicBezTo>
                    <a:moveTo>
                      <a:pt x="0" y="152"/>
                    </a:moveTo>
                    <a:cubicBezTo>
                      <a:pt x="0" y="152"/>
                      <a:pt x="0" y="152"/>
                      <a:pt x="0" y="152"/>
                    </a:cubicBezTo>
                    <a:cubicBezTo>
                      <a:pt x="0" y="152"/>
                      <a:pt x="0" y="152"/>
                      <a:pt x="0" y="152"/>
                    </a:cubicBezTo>
                    <a:moveTo>
                      <a:pt x="0" y="151"/>
                    </a:moveTo>
                    <a:cubicBezTo>
                      <a:pt x="0" y="151"/>
                      <a:pt x="0" y="152"/>
                      <a:pt x="0" y="152"/>
                    </a:cubicBezTo>
                    <a:cubicBezTo>
                      <a:pt x="0" y="152"/>
                      <a:pt x="0" y="151"/>
                      <a:pt x="0" y="151"/>
                    </a:cubicBezTo>
                    <a:moveTo>
                      <a:pt x="0" y="151"/>
                    </a:moveTo>
                    <a:cubicBezTo>
                      <a:pt x="0" y="151"/>
                      <a:pt x="0" y="151"/>
                      <a:pt x="0" y="151"/>
                    </a:cubicBezTo>
                    <a:cubicBezTo>
                      <a:pt x="0" y="151"/>
                      <a:pt x="0" y="151"/>
                      <a:pt x="0" y="151"/>
                    </a:cubicBezTo>
                    <a:moveTo>
                      <a:pt x="0" y="151"/>
                    </a:moveTo>
                    <a:cubicBezTo>
                      <a:pt x="0" y="151"/>
                      <a:pt x="0" y="151"/>
                      <a:pt x="0" y="151"/>
                    </a:cubicBezTo>
                    <a:cubicBezTo>
                      <a:pt x="0" y="151"/>
                      <a:pt x="0" y="151"/>
                      <a:pt x="0" y="151"/>
                    </a:cubicBezTo>
                    <a:moveTo>
                      <a:pt x="0" y="151"/>
                    </a:moveTo>
                    <a:cubicBezTo>
                      <a:pt x="0" y="151"/>
                      <a:pt x="0" y="151"/>
                      <a:pt x="0" y="151"/>
                    </a:cubicBezTo>
                    <a:cubicBezTo>
                      <a:pt x="0" y="151"/>
                      <a:pt x="0" y="151"/>
                      <a:pt x="0" y="151"/>
                    </a:cubicBezTo>
                    <a:moveTo>
                      <a:pt x="0" y="150"/>
                    </a:moveTo>
                    <a:cubicBezTo>
                      <a:pt x="0" y="151"/>
                      <a:pt x="0" y="151"/>
                      <a:pt x="0" y="151"/>
                    </a:cubicBezTo>
                    <a:cubicBezTo>
                      <a:pt x="0" y="151"/>
                      <a:pt x="0" y="151"/>
                      <a:pt x="0" y="150"/>
                    </a:cubicBezTo>
                    <a:moveTo>
                      <a:pt x="0" y="150"/>
                    </a:moveTo>
                    <a:cubicBezTo>
                      <a:pt x="0" y="150"/>
                      <a:pt x="0" y="150"/>
                      <a:pt x="0" y="150"/>
                    </a:cubicBezTo>
                    <a:cubicBezTo>
                      <a:pt x="0" y="150"/>
                      <a:pt x="0" y="150"/>
                      <a:pt x="0" y="150"/>
                    </a:cubicBezTo>
                    <a:moveTo>
                      <a:pt x="0" y="150"/>
                    </a:moveTo>
                    <a:cubicBezTo>
                      <a:pt x="0" y="150"/>
                      <a:pt x="0" y="150"/>
                      <a:pt x="0" y="150"/>
                    </a:cubicBezTo>
                    <a:cubicBezTo>
                      <a:pt x="0" y="150"/>
                      <a:pt x="0" y="150"/>
                      <a:pt x="0" y="150"/>
                    </a:cubicBezTo>
                    <a:moveTo>
                      <a:pt x="0" y="150"/>
                    </a:moveTo>
                    <a:cubicBezTo>
                      <a:pt x="0" y="150"/>
                      <a:pt x="0" y="150"/>
                      <a:pt x="0" y="150"/>
                    </a:cubicBezTo>
                    <a:cubicBezTo>
                      <a:pt x="0" y="150"/>
                      <a:pt x="0" y="150"/>
                      <a:pt x="0" y="150"/>
                    </a:cubicBezTo>
                    <a:moveTo>
                      <a:pt x="0" y="149"/>
                    </a:moveTo>
                    <a:cubicBezTo>
                      <a:pt x="0" y="150"/>
                      <a:pt x="0" y="150"/>
                      <a:pt x="0" y="150"/>
                    </a:cubicBezTo>
                    <a:cubicBezTo>
                      <a:pt x="0" y="150"/>
                      <a:pt x="0" y="150"/>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8"/>
                    </a:moveTo>
                    <a:cubicBezTo>
                      <a:pt x="0" y="148"/>
                      <a:pt x="0" y="148"/>
                      <a:pt x="0" y="149"/>
                    </a:cubicBezTo>
                    <a:cubicBezTo>
                      <a:pt x="0" y="148"/>
                      <a:pt x="0" y="148"/>
                      <a:pt x="0" y="148"/>
                    </a:cubicBezTo>
                    <a:moveTo>
                      <a:pt x="0" y="148"/>
                    </a:moveTo>
                    <a:cubicBezTo>
                      <a:pt x="0" y="148"/>
                      <a:pt x="0" y="148"/>
                      <a:pt x="0" y="148"/>
                    </a:cubicBezTo>
                    <a:cubicBezTo>
                      <a:pt x="0" y="148"/>
                      <a:pt x="0" y="148"/>
                      <a:pt x="0" y="148"/>
                    </a:cubicBezTo>
                    <a:moveTo>
                      <a:pt x="0" y="148"/>
                    </a:moveTo>
                    <a:cubicBezTo>
                      <a:pt x="0" y="148"/>
                      <a:pt x="0" y="148"/>
                      <a:pt x="0" y="148"/>
                    </a:cubicBezTo>
                    <a:cubicBezTo>
                      <a:pt x="0" y="148"/>
                      <a:pt x="0" y="148"/>
                      <a:pt x="0" y="148"/>
                    </a:cubicBezTo>
                    <a:cubicBezTo>
                      <a:pt x="0" y="148"/>
                      <a:pt x="0" y="148"/>
                      <a:pt x="0" y="148"/>
                    </a:cubicBezTo>
                    <a:moveTo>
                      <a:pt x="0" y="148"/>
                    </a:moveTo>
                    <a:cubicBezTo>
                      <a:pt x="0" y="148"/>
                      <a:pt x="0" y="148"/>
                      <a:pt x="0" y="148"/>
                    </a:cubicBezTo>
                    <a:cubicBezTo>
                      <a:pt x="0" y="148"/>
                      <a:pt x="0" y="148"/>
                      <a:pt x="0" y="148"/>
                    </a:cubicBezTo>
                    <a:moveTo>
                      <a:pt x="0" y="147"/>
                    </a:moveTo>
                    <a:cubicBezTo>
                      <a:pt x="0" y="147"/>
                      <a:pt x="0" y="147"/>
                      <a:pt x="0" y="148"/>
                    </a:cubicBezTo>
                    <a:cubicBezTo>
                      <a:pt x="0" y="147"/>
                      <a:pt x="0" y="147"/>
                      <a:pt x="0" y="147"/>
                    </a:cubicBezTo>
                    <a:moveTo>
                      <a:pt x="0" y="147"/>
                    </a:moveTo>
                    <a:cubicBezTo>
                      <a:pt x="0" y="147"/>
                      <a:pt x="0" y="147"/>
                      <a:pt x="0" y="147"/>
                    </a:cubicBezTo>
                    <a:cubicBezTo>
                      <a:pt x="0" y="147"/>
                      <a:pt x="0" y="147"/>
                      <a:pt x="0" y="147"/>
                    </a:cubicBezTo>
                    <a:moveTo>
                      <a:pt x="0" y="147"/>
                    </a:moveTo>
                    <a:cubicBezTo>
                      <a:pt x="0" y="147"/>
                      <a:pt x="0" y="147"/>
                      <a:pt x="0" y="147"/>
                    </a:cubicBezTo>
                    <a:cubicBezTo>
                      <a:pt x="0" y="147"/>
                      <a:pt x="0" y="147"/>
                      <a:pt x="0" y="147"/>
                    </a:cubicBezTo>
                    <a:moveTo>
                      <a:pt x="0" y="147"/>
                    </a:moveTo>
                    <a:cubicBezTo>
                      <a:pt x="0" y="147"/>
                      <a:pt x="0" y="147"/>
                      <a:pt x="0" y="147"/>
                    </a:cubicBezTo>
                    <a:cubicBezTo>
                      <a:pt x="0" y="147"/>
                      <a:pt x="0" y="147"/>
                      <a:pt x="0" y="147"/>
                    </a:cubicBezTo>
                    <a:moveTo>
                      <a:pt x="0" y="146"/>
                    </a:moveTo>
                    <a:cubicBezTo>
                      <a:pt x="0" y="146"/>
                      <a:pt x="0" y="147"/>
                      <a:pt x="0" y="147"/>
                    </a:cubicBezTo>
                    <a:cubicBezTo>
                      <a:pt x="0" y="147"/>
                      <a:pt x="0" y="146"/>
                      <a:pt x="0" y="146"/>
                    </a:cubicBezTo>
                    <a:moveTo>
                      <a:pt x="0" y="146"/>
                    </a:moveTo>
                    <a:cubicBezTo>
                      <a:pt x="0" y="146"/>
                      <a:pt x="0" y="146"/>
                      <a:pt x="0" y="146"/>
                    </a:cubicBezTo>
                    <a:cubicBezTo>
                      <a:pt x="0" y="146"/>
                      <a:pt x="0" y="146"/>
                      <a:pt x="0" y="146"/>
                    </a:cubicBezTo>
                    <a:moveTo>
                      <a:pt x="0" y="146"/>
                    </a:moveTo>
                    <a:cubicBezTo>
                      <a:pt x="0" y="146"/>
                      <a:pt x="0" y="146"/>
                      <a:pt x="0" y="146"/>
                    </a:cubicBezTo>
                    <a:cubicBezTo>
                      <a:pt x="0" y="146"/>
                      <a:pt x="0" y="146"/>
                      <a:pt x="0" y="146"/>
                    </a:cubicBezTo>
                    <a:moveTo>
                      <a:pt x="0" y="146"/>
                    </a:moveTo>
                    <a:cubicBezTo>
                      <a:pt x="0" y="146"/>
                      <a:pt x="0" y="146"/>
                      <a:pt x="0" y="146"/>
                    </a:cubicBezTo>
                    <a:cubicBezTo>
                      <a:pt x="0" y="146"/>
                      <a:pt x="0" y="146"/>
                      <a:pt x="0" y="146"/>
                    </a:cubicBezTo>
                    <a:moveTo>
                      <a:pt x="0" y="145"/>
                    </a:moveTo>
                    <a:cubicBezTo>
                      <a:pt x="0" y="146"/>
                      <a:pt x="0" y="146"/>
                      <a:pt x="0" y="146"/>
                    </a:cubicBezTo>
                    <a:cubicBezTo>
                      <a:pt x="0" y="146"/>
                      <a:pt x="0" y="146"/>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4"/>
                    </a:moveTo>
                    <a:cubicBezTo>
                      <a:pt x="0" y="144"/>
                      <a:pt x="0" y="144"/>
                      <a:pt x="0" y="144"/>
                    </a:cubicBezTo>
                    <a:cubicBezTo>
                      <a:pt x="0" y="144"/>
                      <a:pt x="0" y="144"/>
                      <a:pt x="0" y="144"/>
                    </a:cubicBezTo>
                    <a:moveTo>
                      <a:pt x="0" y="144"/>
                    </a:moveTo>
                    <a:cubicBezTo>
                      <a:pt x="0" y="144"/>
                      <a:pt x="0" y="144"/>
                      <a:pt x="0" y="144"/>
                    </a:cubicBezTo>
                    <a:cubicBezTo>
                      <a:pt x="0" y="144"/>
                      <a:pt x="0" y="144"/>
                      <a:pt x="0" y="144"/>
                    </a:cubicBezTo>
                    <a:moveTo>
                      <a:pt x="0" y="143"/>
                    </a:moveTo>
                    <a:cubicBezTo>
                      <a:pt x="0" y="143"/>
                      <a:pt x="0" y="143"/>
                      <a:pt x="0" y="143"/>
                    </a:cubicBezTo>
                    <a:cubicBezTo>
                      <a:pt x="0" y="143"/>
                      <a:pt x="0" y="143"/>
                      <a:pt x="0" y="143"/>
                    </a:cubicBezTo>
                    <a:moveTo>
                      <a:pt x="0" y="143"/>
                    </a:moveTo>
                    <a:cubicBezTo>
                      <a:pt x="0" y="143"/>
                      <a:pt x="0" y="143"/>
                      <a:pt x="0" y="143"/>
                    </a:cubicBezTo>
                    <a:cubicBezTo>
                      <a:pt x="0" y="143"/>
                      <a:pt x="0" y="143"/>
                      <a:pt x="0" y="143"/>
                    </a:cubicBezTo>
                    <a:moveTo>
                      <a:pt x="156" y="0"/>
                    </a:moveTo>
                    <a:cubicBezTo>
                      <a:pt x="156" y="0"/>
                      <a:pt x="156" y="0"/>
                      <a:pt x="156" y="0"/>
                    </a:cubicBezTo>
                    <a:cubicBezTo>
                      <a:pt x="156" y="0"/>
                      <a:pt x="156" y="0"/>
                      <a:pt x="156"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2" y="0"/>
                    </a:moveTo>
                    <a:cubicBezTo>
                      <a:pt x="152" y="0"/>
                      <a:pt x="153" y="0"/>
                      <a:pt x="153" y="0"/>
                    </a:cubicBezTo>
                    <a:cubicBezTo>
                      <a:pt x="153" y="0"/>
                      <a:pt x="152" y="0"/>
                      <a:pt x="152" y="0"/>
                    </a:cubicBezTo>
                    <a:moveTo>
                      <a:pt x="143" y="0"/>
                    </a:moveTo>
                    <a:cubicBezTo>
                      <a:pt x="143" y="0"/>
                      <a:pt x="142" y="0"/>
                      <a:pt x="142" y="0"/>
                    </a:cubicBezTo>
                    <a:cubicBezTo>
                      <a:pt x="143" y="0"/>
                      <a:pt x="143" y="0"/>
                      <a:pt x="143" y="0"/>
                    </a:cubicBezTo>
                    <a:moveTo>
                      <a:pt x="152" y="0"/>
                    </a:moveTo>
                    <a:cubicBezTo>
                      <a:pt x="152" y="0"/>
                      <a:pt x="152" y="0"/>
                      <a:pt x="152" y="0"/>
                    </a:cubicBezTo>
                    <a:cubicBezTo>
                      <a:pt x="152" y="0"/>
                      <a:pt x="152" y="0"/>
                      <a:pt x="152" y="0"/>
                    </a:cubicBezTo>
                    <a:moveTo>
                      <a:pt x="143" y="0"/>
                    </a:moveTo>
                    <a:cubicBezTo>
                      <a:pt x="143" y="0"/>
                      <a:pt x="143" y="0"/>
                      <a:pt x="143" y="0"/>
                    </a:cubicBezTo>
                    <a:cubicBezTo>
                      <a:pt x="143" y="0"/>
                      <a:pt x="143" y="0"/>
                      <a:pt x="143" y="0"/>
                    </a:cubicBezTo>
                    <a:moveTo>
                      <a:pt x="152" y="0"/>
                    </a:moveTo>
                    <a:cubicBezTo>
                      <a:pt x="152" y="0"/>
                      <a:pt x="152" y="0"/>
                      <a:pt x="152" y="0"/>
                    </a:cubicBezTo>
                    <a:cubicBezTo>
                      <a:pt x="152" y="0"/>
                      <a:pt x="152" y="0"/>
                      <a:pt x="152" y="0"/>
                    </a:cubicBezTo>
                    <a:moveTo>
                      <a:pt x="152" y="0"/>
                    </a:moveTo>
                    <a:cubicBezTo>
                      <a:pt x="152" y="0"/>
                      <a:pt x="152" y="0"/>
                      <a:pt x="152" y="0"/>
                    </a:cubicBezTo>
                    <a:cubicBezTo>
                      <a:pt x="152" y="0"/>
                      <a:pt x="152" y="0"/>
                      <a:pt x="152" y="0"/>
                    </a:cubicBezTo>
                    <a:moveTo>
                      <a:pt x="143" y="0"/>
                    </a:moveTo>
                    <a:cubicBezTo>
                      <a:pt x="143" y="0"/>
                      <a:pt x="143" y="0"/>
                      <a:pt x="143" y="0"/>
                    </a:cubicBezTo>
                    <a:cubicBezTo>
                      <a:pt x="143" y="0"/>
                      <a:pt x="143" y="0"/>
                      <a:pt x="143" y="0"/>
                    </a:cubicBezTo>
                    <a:moveTo>
                      <a:pt x="151" y="0"/>
                    </a:moveTo>
                    <a:cubicBezTo>
                      <a:pt x="152" y="0"/>
                      <a:pt x="152" y="0"/>
                      <a:pt x="152" y="0"/>
                    </a:cubicBezTo>
                    <a:cubicBezTo>
                      <a:pt x="152" y="0"/>
                      <a:pt x="152" y="0"/>
                      <a:pt x="151" y="0"/>
                    </a:cubicBezTo>
                    <a:moveTo>
                      <a:pt x="143" y="0"/>
                    </a:moveTo>
                    <a:cubicBezTo>
                      <a:pt x="143" y="0"/>
                      <a:pt x="143" y="0"/>
                      <a:pt x="143" y="0"/>
                    </a:cubicBezTo>
                    <a:cubicBezTo>
                      <a:pt x="143" y="0"/>
                      <a:pt x="143" y="0"/>
                      <a:pt x="143" y="0"/>
                    </a:cubicBezTo>
                    <a:moveTo>
                      <a:pt x="151" y="0"/>
                    </a:moveTo>
                    <a:cubicBezTo>
                      <a:pt x="151" y="0"/>
                      <a:pt x="151" y="0"/>
                      <a:pt x="151" y="0"/>
                    </a:cubicBezTo>
                    <a:cubicBezTo>
                      <a:pt x="151" y="0"/>
                      <a:pt x="151" y="0"/>
                      <a:pt x="151" y="0"/>
                    </a:cubicBezTo>
                    <a:moveTo>
                      <a:pt x="151" y="0"/>
                    </a:moveTo>
                    <a:cubicBezTo>
                      <a:pt x="151" y="0"/>
                      <a:pt x="151" y="0"/>
                      <a:pt x="151" y="0"/>
                    </a:cubicBezTo>
                    <a:cubicBezTo>
                      <a:pt x="151" y="0"/>
                      <a:pt x="151" y="0"/>
                      <a:pt x="151" y="0"/>
                    </a:cubicBezTo>
                    <a:moveTo>
                      <a:pt x="144" y="0"/>
                    </a:moveTo>
                    <a:cubicBezTo>
                      <a:pt x="144" y="0"/>
                      <a:pt x="144" y="0"/>
                      <a:pt x="144" y="0"/>
                    </a:cubicBezTo>
                    <a:cubicBezTo>
                      <a:pt x="144" y="0"/>
                      <a:pt x="144" y="0"/>
                      <a:pt x="144" y="0"/>
                    </a:cubicBezTo>
                    <a:moveTo>
                      <a:pt x="151" y="0"/>
                    </a:moveTo>
                    <a:cubicBezTo>
                      <a:pt x="151" y="0"/>
                      <a:pt x="151" y="0"/>
                      <a:pt x="151" y="0"/>
                    </a:cubicBezTo>
                    <a:cubicBezTo>
                      <a:pt x="151" y="0"/>
                      <a:pt x="151" y="0"/>
                      <a:pt x="151" y="0"/>
                    </a:cubicBezTo>
                    <a:moveTo>
                      <a:pt x="144" y="0"/>
                    </a:moveTo>
                    <a:cubicBezTo>
                      <a:pt x="144" y="0"/>
                      <a:pt x="144" y="0"/>
                      <a:pt x="144" y="0"/>
                    </a:cubicBezTo>
                    <a:cubicBezTo>
                      <a:pt x="144" y="0"/>
                      <a:pt x="144" y="0"/>
                      <a:pt x="144" y="0"/>
                    </a:cubicBezTo>
                    <a:moveTo>
                      <a:pt x="150" y="0"/>
                    </a:moveTo>
                    <a:cubicBezTo>
                      <a:pt x="151" y="0"/>
                      <a:pt x="151" y="0"/>
                      <a:pt x="151" y="0"/>
                    </a:cubicBezTo>
                    <a:cubicBezTo>
                      <a:pt x="151" y="0"/>
                      <a:pt x="151" y="0"/>
                      <a:pt x="150" y="0"/>
                    </a:cubicBezTo>
                    <a:moveTo>
                      <a:pt x="150" y="0"/>
                    </a:moveTo>
                    <a:cubicBezTo>
                      <a:pt x="150" y="0"/>
                      <a:pt x="150" y="0"/>
                      <a:pt x="150" y="0"/>
                    </a:cubicBezTo>
                    <a:cubicBezTo>
                      <a:pt x="150" y="0"/>
                      <a:pt x="150" y="0"/>
                      <a:pt x="150" y="0"/>
                    </a:cubicBezTo>
                    <a:moveTo>
                      <a:pt x="144" y="0"/>
                    </a:moveTo>
                    <a:cubicBezTo>
                      <a:pt x="144" y="0"/>
                      <a:pt x="144" y="0"/>
                      <a:pt x="144" y="0"/>
                    </a:cubicBezTo>
                    <a:cubicBezTo>
                      <a:pt x="144" y="0"/>
                      <a:pt x="144" y="0"/>
                      <a:pt x="144" y="0"/>
                    </a:cubicBezTo>
                    <a:moveTo>
                      <a:pt x="145" y="0"/>
                    </a:moveTo>
                    <a:cubicBezTo>
                      <a:pt x="145" y="0"/>
                      <a:pt x="145" y="0"/>
                      <a:pt x="145" y="0"/>
                    </a:cubicBezTo>
                    <a:cubicBezTo>
                      <a:pt x="145" y="0"/>
                      <a:pt x="145" y="0"/>
                      <a:pt x="145" y="0"/>
                    </a:cubicBezTo>
                    <a:moveTo>
                      <a:pt x="150" y="0"/>
                    </a:moveTo>
                    <a:cubicBezTo>
                      <a:pt x="150" y="0"/>
                      <a:pt x="150" y="0"/>
                      <a:pt x="150" y="0"/>
                    </a:cubicBezTo>
                    <a:cubicBezTo>
                      <a:pt x="150" y="0"/>
                      <a:pt x="150" y="0"/>
                      <a:pt x="150" y="0"/>
                    </a:cubicBezTo>
                    <a:moveTo>
                      <a:pt x="145" y="0"/>
                    </a:moveTo>
                    <a:cubicBezTo>
                      <a:pt x="145" y="0"/>
                      <a:pt x="145" y="0"/>
                      <a:pt x="145" y="0"/>
                    </a:cubicBezTo>
                    <a:cubicBezTo>
                      <a:pt x="145" y="0"/>
                      <a:pt x="145" y="0"/>
                      <a:pt x="145" y="0"/>
                    </a:cubicBezTo>
                    <a:moveTo>
                      <a:pt x="150" y="0"/>
                    </a:moveTo>
                    <a:cubicBezTo>
                      <a:pt x="150" y="0"/>
                      <a:pt x="150" y="0"/>
                      <a:pt x="150" y="0"/>
                    </a:cubicBezTo>
                    <a:cubicBezTo>
                      <a:pt x="150" y="0"/>
                      <a:pt x="150" y="0"/>
                      <a:pt x="150" y="0"/>
                    </a:cubicBezTo>
                    <a:moveTo>
                      <a:pt x="150" y="0"/>
                    </a:moveTo>
                    <a:cubicBezTo>
                      <a:pt x="150" y="0"/>
                      <a:pt x="150" y="0"/>
                      <a:pt x="150" y="0"/>
                    </a:cubicBezTo>
                    <a:cubicBezTo>
                      <a:pt x="150" y="0"/>
                      <a:pt x="150" y="0"/>
                      <a:pt x="150" y="0"/>
                    </a:cubicBezTo>
                    <a:moveTo>
                      <a:pt x="145" y="0"/>
                    </a:moveTo>
                    <a:cubicBezTo>
                      <a:pt x="145" y="0"/>
                      <a:pt x="145" y="0"/>
                      <a:pt x="145" y="0"/>
                    </a:cubicBezTo>
                    <a:cubicBezTo>
                      <a:pt x="145" y="0"/>
                      <a:pt x="145" y="0"/>
                      <a:pt x="145" y="0"/>
                    </a:cubicBezTo>
                    <a:moveTo>
                      <a:pt x="145" y="0"/>
                    </a:moveTo>
                    <a:cubicBezTo>
                      <a:pt x="145" y="0"/>
                      <a:pt x="145" y="0"/>
                      <a:pt x="145" y="0"/>
                    </a:cubicBezTo>
                    <a:cubicBezTo>
                      <a:pt x="145" y="0"/>
                      <a:pt x="145" y="0"/>
                      <a:pt x="145" y="0"/>
                    </a:cubicBezTo>
                    <a:moveTo>
                      <a:pt x="149" y="0"/>
                    </a:moveTo>
                    <a:cubicBezTo>
                      <a:pt x="149" y="0"/>
                      <a:pt x="149" y="0"/>
                      <a:pt x="149" y="0"/>
                    </a:cubicBezTo>
                    <a:cubicBezTo>
                      <a:pt x="149" y="0"/>
                      <a:pt x="149" y="0"/>
                      <a:pt x="149" y="0"/>
                    </a:cubicBezTo>
                    <a:moveTo>
                      <a:pt x="146" y="0"/>
                    </a:moveTo>
                    <a:cubicBezTo>
                      <a:pt x="146" y="0"/>
                      <a:pt x="146" y="0"/>
                      <a:pt x="145" y="0"/>
                    </a:cubicBezTo>
                    <a:cubicBezTo>
                      <a:pt x="146" y="0"/>
                      <a:pt x="146" y="0"/>
                      <a:pt x="146" y="0"/>
                    </a:cubicBezTo>
                    <a:moveTo>
                      <a:pt x="149" y="0"/>
                    </a:moveTo>
                    <a:cubicBezTo>
                      <a:pt x="149" y="0"/>
                      <a:pt x="149" y="0"/>
                      <a:pt x="149" y="0"/>
                    </a:cubicBezTo>
                    <a:cubicBezTo>
                      <a:pt x="149" y="0"/>
                      <a:pt x="149" y="0"/>
                      <a:pt x="149" y="0"/>
                    </a:cubicBezTo>
                    <a:moveTo>
                      <a:pt x="149" y="0"/>
                    </a:moveTo>
                    <a:cubicBezTo>
                      <a:pt x="149" y="0"/>
                      <a:pt x="149" y="0"/>
                      <a:pt x="149" y="0"/>
                    </a:cubicBezTo>
                    <a:cubicBezTo>
                      <a:pt x="149" y="0"/>
                      <a:pt x="149" y="0"/>
                      <a:pt x="149" y="0"/>
                    </a:cubicBezTo>
                    <a:moveTo>
                      <a:pt x="146" y="0"/>
                    </a:moveTo>
                    <a:cubicBezTo>
                      <a:pt x="146" y="0"/>
                      <a:pt x="146" y="0"/>
                      <a:pt x="146" y="0"/>
                    </a:cubicBezTo>
                    <a:cubicBezTo>
                      <a:pt x="146" y="0"/>
                      <a:pt x="146" y="0"/>
                      <a:pt x="146" y="0"/>
                    </a:cubicBezTo>
                    <a:moveTo>
                      <a:pt x="146" y="0"/>
                    </a:moveTo>
                    <a:cubicBezTo>
                      <a:pt x="146" y="0"/>
                      <a:pt x="146" y="0"/>
                      <a:pt x="146" y="0"/>
                    </a:cubicBezTo>
                    <a:cubicBezTo>
                      <a:pt x="146" y="0"/>
                      <a:pt x="146" y="0"/>
                      <a:pt x="146" y="0"/>
                    </a:cubicBezTo>
                    <a:moveTo>
                      <a:pt x="149" y="0"/>
                    </a:moveTo>
                    <a:cubicBezTo>
                      <a:pt x="149" y="0"/>
                      <a:pt x="149" y="0"/>
                      <a:pt x="149" y="0"/>
                    </a:cubicBezTo>
                    <a:cubicBezTo>
                      <a:pt x="149" y="0"/>
                      <a:pt x="149" y="0"/>
                      <a:pt x="149" y="0"/>
                    </a:cubicBezTo>
                    <a:moveTo>
                      <a:pt x="146" y="0"/>
                    </a:moveTo>
                    <a:cubicBezTo>
                      <a:pt x="146" y="0"/>
                      <a:pt x="146" y="0"/>
                      <a:pt x="146" y="0"/>
                    </a:cubicBezTo>
                    <a:cubicBezTo>
                      <a:pt x="146" y="0"/>
                      <a:pt x="146" y="0"/>
                      <a:pt x="146" y="0"/>
                    </a:cubicBezTo>
                    <a:moveTo>
                      <a:pt x="148" y="0"/>
                    </a:moveTo>
                    <a:cubicBezTo>
                      <a:pt x="148" y="0"/>
                      <a:pt x="148" y="0"/>
                      <a:pt x="149" y="0"/>
                    </a:cubicBezTo>
                    <a:cubicBezTo>
                      <a:pt x="148" y="0"/>
                      <a:pt x="148" y="0"/>
                      <a:pt x="148" y="0"/>
                    </a:cubicBezTo>
                    <a:moveTo>
                      <a:pt x="148" y="0"/>
                    </a:moveTo>
                    <a:cubicBezTo>
                      <a:pt x="148" y="0"/>
                      <a:pt x="148" y="0"/>
                      <a:pt x="148" y="0"/>
                    </a:cubicBezTo>
                    <a:cubicBezTo>
                      <a:pt x="148" y="0"/>
                      <a:pt x="148" y="0"/>
                      <a:pt x="148" y="0"/>
                    </a:cubicBezTo>
                    <a:moveTo>
                      <a:pt x="147" y="0"/>
                    </a:moveTo>
                    <a:cubicBezTo>
                      <a:pt x="147" y="0"/>
                      <a:pt x="147" y="0"/>
                      <a:pt x="146" y="0"/>
                    </a:cubicBezTo>
                    <a:cubicBezTo>
                      <a:pt x="147" y="0"/>
                      <a:pt x="147" y="0"/>
                      <a:pt x="147" y="0"/>
                    </a:cubicBezTo>
                    <a:moveTo>
                      <a:pt x="147" y="0"/>
                    </a:moveTo>
                    <a:cubicBezTo>
                      <a:pt x="147" y="0"/>
                      <a:pt x="147" y="0"/>
                      <a:pt x="147" y="0"/>
                    </a:cubicBezTo>
                    <a:cubicBezTo>
                      <a:pt x="147" y="0"/>
                      <a:pt x="147" y="0"/>
                      <a:pt x="147" y="0"/>
                    </a:cubicBezTo>
                    <a:moveTo>
                      <a:pt x="148" y="0"/>
                    </a:moveTo>
                    <a:cubicBezTo>
                      <a:pt x="148" y="0"/>
                      <a:pt x="148" y="0"/>
                      <a:pt x="148" y="0"/>
                    </a:cubicBezTo>
                    <a:cubicBezTo>
                      <a:pt x="148" y="0"/>
                      <a:pt x="148" y="0"/>
                      <a:pt x="148" y="0"/>
                    </a:cubicBezTo>
                    <a:moveTo>
                      <a:pt x="147" y="0"/>
                    </a:moveTo>
                    <a:cubicBezTo>
                      <a:pt x="147" y="0"/>
                      <a:pt x="147" y="0"/>
                      <a:pt x="147" y="0"/>
                    </a:cubicBezTo>
                    <a:cubicBezTo>
                      <a:pt x="147" y="0"/>
                      <a:pt x="147" y="0"/>
                      <a:pt x="147" y="0"/>
                    </a:cubicBezTo>
                    <a:moveTo>
                      <a:pt x="148" y="0"/>
                    </a:moveTo>
                    <a:cubicBezTo>
                      <a:pt x="148" y="0"/>
                      <a:pt x="148" y="0"/>
                      <a:pt x="148" y="0"/>
                    </a:cubicBezTo>
                    <a:cubicBezTo>
                      <a:pt x="148" y="0"/>
                      <a:pt x="148" y="0"/>
                      <a:pt x="148" y="0"/>
                    </a:cubicBezTo>
                    <a:moveTo>
                      <a:pt x="147" y="0"/>
                    </a:moveTo>
                    <a:cubicBezTo>
                      <a:pt x="147" y="0"/>
                      <a:pt x="147" y="0"/>
                      <a:pt x="147" y="0"/>
                    </a:cubicBezTo>
                    <a:cubicBezTo>
                      <a:pt x="147" y="0"/>
                      <a:pt x="147" y="0"/>
                      <a:pt x="147" y="0"/>
                    </a:cubicBezTo>
                    <a:cubicBezTo>
                      <a:pt x="147" y="0"/>
                      <a:pt x="148" y="0"/>
                      <a:pt x="148" y="0"/>
                    </a:cubicBezTo>
                    <a:cubicBezTo>
                      <a:pt x="148" y="0"/>
                      <a:pt x="147" y="0"/>
                      <a:pt x="147"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67" name="Freeform 64">
                <a:extLst>
                  <a:ext uri="{FF2B5EF4-FFF2-40B4-BE49-F238E27FC236}">
                    <a16:creationId xmlns:a16="http://schemas.microsoft.com/office/drawing/2014/main" id="{2FD1236D-86A6-4234-97C9-3D4CD45EACF9}"/>
                  </a:ext>
                </a:extLst>
              </p:cNvPr>
              <p:cNvSpPr/>
              <p:nvPr/>
            </p:nvSpPr>
            <p:spPr bwMode="auto">
              <a:xfrm>
                <a:off x="3880500" y="2416292"/>
                <a:ext cx="66583" cy="157279"/>
              </a:xfrm>
              <a:custGeom>
                <a:avLst/>
                <a:gdLst>
                  <a:gd name="T0" fmla="*/ 21 w 21"/>
                  <a:gd name="T1" fmla="*/ 0 h 48"/>
                  <a:gd name="T2" fmla="*/ 21 w 21"/>
                  <a:gd name="T3" fmla="*/ 0 h 48"/>
                  <a:gd name="T4" fmla="*/ 0 w 21"/>
                  <a:gd name="T5" fmla="*/ 48 h 48"/>
                  <a:gd name="T6" fmla="*/ 0 w 21"/>
                  <a:gd name="T7" fmla="*/ 48 h 48"/>
                  <a:gd name="T8" fmla="*/ 21 w 21"/>
                  <a:gd name="T9" fmla="*/ 0 h 48"/>
                </a:gdLst>
                <a:ahLst/>
                <a:cxnLst>
                  <a:cxn ang="0">
                    <a:pos x="T0" y="T1"/>
                  </a:cxn>
                  <a:cxn ang="0">
                    <a:pos x="T2" y="T3"/>
                  </a:cxn>
                  <a:cxn ang="0">
                    <a:pos x="T4" y="T5"/>
                  </a:cxn>
                  <a:cxn ang="0">
                    <a:pos x="T6" y="T7"/>
                  </a:cxn>
                  <a:cxn ang="0">
                    <a:pos x="T8" y="T9"/>
                  </a:cxn>
                </a:cxnLst>
                <a:rect l="0" t="0" r="r" b="b"/>
                <a:pathLst>
                  <a:path w="21" h="48">
                    <a:moveTo>
                      <a:pt x="21" y="0"/>
                    </a:moveTo>
                    <a:cubicBezTo>
                      <a:pt x="21" y="0"/>
                      <a:pt x="21" y="0"/>
                      <a:pt x="21" y="0"/>
                    </a:cubicBezTo>
                    <a:cubicBezTo>
                      <a:pt x="11" y="14"/>
                      <a:pt x="4" y="30"/>
                      <a:pt x="0" y="48"/>
                    </a:cubicBezTo>
                    <a:cubicBezTo>
                      <a:pt x="0" y="48"/>
                      <a:pt x="0" y="48"/>
                      <a:pt x="0" y="48"/>
                    </a:cubicBezTo>
                    <a:cubicBezTo>
                      <a:pt x="4" y="30"/>
                      <a:pt x="11" y="14"/>
                      <a:pt x="21" y="0"/>
                    </a:cubicBezTo>
                  </a:path>
                </a:pathLst>
              </a:custGeom>
              <a:solidFill>
                <a:srgbClr val="A95865"/>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68" name="Freeform 66">
                <a:extLst>
                  <a:ext uri="{FF2B5EF4-FFF2-40B4-BE49-F238E27FC236}">
                    <a16:creationId xmlns:a16="http://schemas.microsoft.com/office/drawing/2014/main" id="{37EAB60D-689B-4DC8-A9A4-30BE1ED73A4F}"/>
                  </a:ext>
                </a:extLst>
              </p:cNvPr>
              <p:cNvSpPr/>
              <p:nvPr/>
            </p:nvSpPr>
            <p:spPr bwMode="auto">
              <a:xfrm>
                <a:off x="3880500" y="2416292"/>
                <a:ext cx="66583" cy="157279"/>
              </a:xfrm>
              <a:custGeom>
                <a:avLst/>
                <a:gdLst>
                  <a:gd name="T0" fmla="*/ 21 w 21"/>
                  <a:gd name="T1" fmla="*/ 0 h 48"/>
                  <a:gd name="T2" fmla="*/ 21 w 21"/>
                  <a:gd name="T3" fmla="*/ 0 h 48"/>
                  <a:gd name="T4" fmla="*/ 0 w 21"/>
                  <a:gd name="T5" fmla="*/ 48 h 48"/>
                  <a:gd name="T6" fmla="*/ 0 w 21"/>
                  <a:gd name="T7" fmla="*/ 48 h 48"/>
                  <a:gd name="T8" fmla="*/ 21 w 21"/>
                  <a:gd name="T9" fmla="*/ 0 h 48"/>
                </a:gdLst>
                <a:ahLst/>
                <a:cxnLst>
                  <a:cxn ang="0">
                    <a:pos x="T0" y="T1"/>
                  </a:cxn>
                  <a:cxn ang="0">
                    <a:pos x="T2" y="T3"/>
                  </a:cxn>
                  <a:cxn ang="0">
                    <a:pos x="T4" y="T5"/>
                  </a:cxn>
                  <a:cxn ang="0">
                    <a:pos x="T6" y="T7"/>
                  </a:cxn>
                  <a:cxn ang="0">
                    <a:pos x="T8" y="T9"/>
                  </a:cxn>
                </a:cxnLst>
                <a:rect l="0" t="0" r="r" b="b"/>
                <a:pathLst>
                  <a:path w="21" h="48">
                    <a:moveTo>
                      <a:pt x="21" y="0"/>
                    </a:moveTo>
                    <a:cubicBezTo>
                      <a:pt x="21" y="0"/>
                      <a:pt x="21" y="0"/>
                      <a:pt x="21" y="0"/>
                    </a:cubicBezTo>
                    <a:cubicBezTo>
                      <a:pt x="11" y="14"/>
                      <a:pt x="4" y="30"/>
                      <a:pt x="0" y="48"/>
                    </a:cubicBezTo>
                    <a:cubicBezTo>
                      <a:pt x="0" y="48"/>
                      <a:pt x="0" y="48"/>
                      <a:pt x="0" y="48"/>
                    </a:cubicBezTo>
                    <a:cubicBezTo>
                      <a:pt x="4" y="30"/>
                      <a:pt x="12" y="14"/>
                      <a:pt x="21" y="0"/>
                    </a:cubicBezTo>
                  </a:path>
                </a:pathLst>
              </a:custGeom>
              <a:solidFill>
                <a:srgbClr val="894D5A"/>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69" name="Freeform 68">
                <a:extLst>
                  <a:ext uri="{FF2B5EF4-FFF2-40B4-BE49-F238E27FC236}">
                    <a16:creationId xmlns:a16="http://schemas.microsoft.com/office/drawing/2014/main" id="{7FC320C0-3C3A-4610-AC60-92F034E28269}"/>
                  </a:ext>
                </a:extLst>
              </p:cNvPr>
              <p:cNvSpPr>
                <a:spLocks noEditPoints="1"/>
              </p:cNvSpPr>
              <p:nvPr/>
            </p:nvSpPr>
            <p:spPr bwMode="auto">
              <a:xfrm>
                <a:off x="4944788" y="2906316"/>
                <a:ext cx="80109" cy="9630"/>
              </a:xfrm>
              <a:custGeom>
                <a:avLst/>
                <a:gdLst>
                  <a:gd name="T0" fmla="*/ 0 w 25"/>
                  <a:gd name="T1" fmla="*/ 3 h 3"/>
                  <a:gd name="T2" fmla="*/ 0 w 25"/>
                  <a:gd name="T3" fmla="*/ 3 h 3"/>
                  <a:gd name="T4" fmla="*/ 0 w 25"/>
                  <a:gd name="T5" fmla="*/ 3 h 3"/>
                  <a:gd name="T6" fmla="*/ 0 w 25"/>
                  <a:gd name="T7" fmla="*/ 3 h 3"/>
                  <a:gd name="T8" fmla="*/ 0 w 25"/>
                  <a:gd name="T9" fmla="*/ 3 h 3"/>
                  <a:gd name="T10" fmla="*/ 0 w 25"/>
                  <a:gd name="T11" fmla="*/ 3 h 3"/>
                  <a:gd name="T12" fmla="*/ 1 w 25"/>
                  <a:gd name="T13" fmla="*/ 3 h 3"/>
                  <a:gd name="T14" fmla="*/ 0 w 25"/>
                  <a:gd name="T15" fmla="*/ 3 h 3"/>
                  <a:gd name="T16" fmla="*/ 1 w 25"/>
                  <a:gd name="T17" fmla="*/ 3 h 3"/>
                  <a:gd name="T18" fmla="*/ 25 w 25"/>
                  <a:gd name="T19" fmla="*/ 0 h 3"/>
                  <a:gd name="T20" fmla="*/ 1 w 25"/>
                  <a:gd name="T21" fmla="*/ 3 h 3"/>
                  <a:gd name="T22" fmla="*/ 25 w 25"/>
                  <a:gd name="T23" fmla="*/ 0 h 3"/>
                  <a:gd name="T24" fmla="*/ 25 w 25"/>
                  <a:gd name="T2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3">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1" y="3"/>
                    </a:moveTo>
                    <a:cubicBezTo>
                      <a:pt x="1" y="3"/>
                      <a:pt x="0" y="3"/>
                      <a:pt x="0" y="3"/>
                    </a:cubicBezTo>
                    <a:cubicBezTo>
                      <a:pt x="0" y="3"/>
                      <a:pt x="1" y="3"/>
                      <a:pt x="1" y="3"/>
                    </a:cubicBezTo>
                    <a:moveTo>
                      <a:pt x="25" y="0"/>
                    </a:moveTo>
                    <a:cubicBezTo>
                      <a:pt x="17" y="0"/>
                      <a:pt x="9" y="1"/>
                      <a:pt x="1" y="3"/>
                    </a:cubicBezTo>
                    <a:cubicBezTo>
                      <a:pt x="9" y="1"/>
                      <a:pt x="17" y="0"/>
                      <a:pt x="25" y="0"/>
                    </a:cubicBezTo>
                    <a:cubicBezTo>
                      <a:pt x="25" y="0"/>
                      <a:pt x="25" y="0"/>
                      <a:pt x="25" y="0"/>
                    </a:cubicBezTo>
                  </a:path>
                </a:pathLst>
              </a:cu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70" name="Freeform 71">
                <a:extLst>
                  <a:ext uri="{FF2B5EF4-FFF2-40B4-BE49-F238E27FC236}">
                    <a16:creationId xmlns:a16="http://schemas.microsoft.com/office/drawing/2014/main" id="{0535BD7B-5D44-49F7-A72B-086D23B251C1}"/>
                  </a:ext>
                </a:extLst>
              </p:cNvPr>
              <p:cNvSpPr/>
              <p:nvPr/>
            </p:nvSpPr>
            <p:spPr bwMode="auto">
              <a:xfrm>
                <a:off x="4565058" y="2922365"/>
                <a:ext cx="361005" cy="371263"/>
              </a:xfrm>
              <a:custGeom>
                <a:avLst/>
                <a:gdLst>
                  <a:gd name="T0" fmla="*/ 113 w 113"/>
                  <a:gd name="T1" fmla="*/ 0 h 113"/>
                  <a:gd name="T2" fmla="*/ 113 w 113"/>
                  <a:gd name="T3" fmla="*/ 0 h 113"/>
                  <a:gd name="T4" fmla="*/ 0 w 113"/>
                  <a:gd name="T5" fmla="*/ 113 h 113"/>
                  <a:gd name="T6" fmla="*/ 0 w 113"/>
                  <a:gd name="T7" fmla="*/ 113 h 113"/>
                  <a:gd name="T8" fmla="*/ 25 w 113"/>
                  <a:gd name="T9" fmla="*/ 101 h 113"/>
                  <a:gd name="T10" fmla="*/ 102 w 113"/>
                  <a:gd name="T11" fmla="*/ 24 h 113"/>
                  <a:gd name="T12" fmla="*/ 113 w 113"/>
                  <a:gd name="T13" fmla="*/ 0 h 113"/>
                </a:gdLst>
                <a:ahLst/>
                <a:cxnLst>
                  <a:cxn ang="0">
                    <a:pos x="T0" y="T1"/>
                  </a:cxn>
                  <a:cxn ang="0">
                    <a:pos x="T2" y="T3"/>
                  </a:cxn>
                  <a:cxn ang="0">
                    <a:pos x="T4" y="T5"/>
                  </a:cxn>
                  <a:cxn ang="0">
                    <a:pos x="T6" y="T7"/>
                  </a:cxn>
                  <a:cxn ang="0">
                    <a:pos x="T8" y="T9"/>
                  </a:cxn>
                  <a:cxn ang="0">
                    <a:pos x="T10" y="T11"/>
                  </a:cxn>
                  <a:cxn ang="0">
                    <a:pos x="T12" y="T13"/>
                  </a:cxn>
                </a:cxnLst>
                <a:rect l="0" t="0" r="r" b="b"/>
                <a:pathLst>
                  <a:path w="113" h="113">
                    <a:moveTo>
                      <a:pt x="113" y="0"/>
                    </a:moveTo>
                    <a:cubicBezTo>
                      <a:pt x="113" y="0"/>
                      <a:pt x="113" y="0"/>
                      <a:pt x="113" y="0"/>
                    </a:cubicBezTo>
                    <a:cubicBezTo>
                      <a:pt x="93" y="52"/>
                      <a:pt x="52" y="93"/>
                      <a:pt x="0" y="113"/>
                    </a:cubicBezTo>
                    <a:cubicBezTo>
                      <a:pt x="0" y="113"/>
                      <a:pt x="0" y="113"/>
                      <a:pt x="0" y="113"/>
                    </a:cubicBezTo>
                    <a:cubicBezTo>
                      <a:pt x="8" y="110"/>
                      <a:pt x="17" y="106"/>
                      <a:pt x="25" y="101"/>
                    </a:cubicBezTo>
                    <a:cubicBezTo>
                      <a:pt x="57" y="84"/>
                      <a:pt x="84" y="57"/>
                      <a:pt x="102" y="24"/>
                    </a:cubicBezTo>
                    <a:cubicBezTo>
                      <a:pt x="106" y="16"/>
                      <a:pt x="110" y="8"/>
                      <a:pt x="113"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71" name="Freeform 72">
                <a:extLst>
                  <a:ext uri="{FF2B5EF4-FFF2-40B4-BE49-F238E27FC236}">
                    <a16:creationId xmlns:a16="http://schemas.microsoft.com/office/drawing/2014/main" id="{717ABD9E-A4D2-4113-A761-4B27EF36BDF7}"/>
                  </a:ext>
                </a:extLst>
              </p:cNvPr>
              <p:cNvSpPr/>
              <p:nvPr/>
            </p:nvSpPr>
            <p:spPr bwMode="auto">
              <a:xfrm>
                <a:off x="4679497" y="3041126"/>
                <a:ext cx="300664" cy="309208"/>
              </a:xfrm>
              <a:custGeom>
                <a:avLst/>
                <a:gdLst>
                  <a:gd name="T0" fmla="*/ 94 w 94"/>
                  <a:gd name="T1" fmla="*/ 0 h 94"/>
                  <a:gd name="T2" fmla="*/ 0 w 94"/>
                  <a:gd name="T3" fmla="*/ 94 h 94"/>
                  <a:gd name="T4" fmla="*/ 0 w 94"/>
                  <a:gd name="T5" fmla="*/ 94 h 94"/>
                  <a:gd name="T6" fmla="*/ 94 w 94"/>
                  <a:gd name="T7" fmla="*/ 0 h 94"/>
                  <a:gd name="T8" fmla="*/ 94 w 94"/>
                  <a:gd name="T9" fmla="*/ 0 h 94"/>
                </a:gdLst>
                <a:ahLst/>
                <a:cxnLst>
                  <a:cxn ang="0">
                    <a:pos x="T0" y="T1"/>
                  </a:cxn>
                  <a:cxn ang="0">
                    <a:pos x="T2" y="T3"/>
                  </a:cxn>
                  <a:cxn ang="0">
                    <a:pos x="T4" y="T5"/>
                  </a:cxn>
                  <a:cxn ang="0">
                    <a:pos x="T6" y="T7"/>
                  </a:cxn>
                  <a:cxn ang="0">
                    <a:pos x="T8" y="T9"/>
                  </a:cxn>
                </a:cxnLst>
                <a:rect l="0" t="0" r="r" b="b"/>
                <a:pathLst>
                  <a:path w="94" h="94">
                    <a:moveTo>
                      <a:pt x="94" y="0"/>
                    </a:moveTo>
                    <a:cubicBezTo>
                      <a:pt x="47" y="9"/>
                      <a:pt x="10" y="46"/>
                      <a:pt x="0" y="94"/>
                    </a:cubicBezTo>
                    <a:cubicBezTo>
                      <a:pt x="0" y="94"/>
                      <a:pt x="0" y="94"/>
                      <a:pt x="0" y="94"/>
                    </a:cubicBezTo>
                    <a:cubicBezTo>
                      <a:pt x="10" y="46"/>
                      <a:pt x="47" y="9"/>
                      <a:pt x="94" y="0"/>
                    </a:cubicBezTo>
                    <a:cubicBezTo>
                      <a:pt x="94" y="0"/>
                      <a:pt x="94" y="0"/>
                      <a:pt x="94" y="0"/>
                    </a:cubicBezTo>
                  </a:path>
                </a:pathLst>
              </a:custGeom>
              <a:solidFill>
                <a:srgbClr val="2D3838"/>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72" name="Freeform 88">
                <a:extLst>
                  <a:ext uri="{FF2B5EF4-FFF2-40B4-BE49-F238E27FC236}">
                    <a16:creationId xmlns:a16="http://schemas.microsoft.com/office/drawing/2014/main" id="{F0E48AB9-1419-4BEC-9A38-C873EEAFFE6D}"/>
                  </a:ext>
                </a:extLst>
              </p:cNvPr>
              <p:cNvSpPr>
                <a:spLocks noEditPoints="1"/>
              </p:cNvSpPr>
              <p:nvPr/>
            </p:nvSpPr>
            <p:spPr bwMode="auto">
              <a:xfrm>
                <a:off x="4037594" y="2524353"/>
                <a:ext cx="600288" cy="312418"/>
              </a:xfrm>
              <a:custGeom>
                <a:avLst/>
                <a:gdLst>
                  <a:gd name="T0" fmla="*/ 26 w 188"/>
                  <a:gd name="T1" fmla="*/ 37 h 95"/>
                  <a:gd name="T2" fmla="*/ 17 w 188"/>
                  <a:gd name="T3" fmla="*/ 46 h 95"/>
                  <a:gd name="T4" fmla="*/ 20 w 188"/>
                  <a:gd name="T5" fmla="*/ 53 h 95"/>
                  <a:gd name="T6" fmla="*/ 4 w 188"/>
                  <a:gd name="T7" fmla="*/ 78 h 95"/>
                  <a:gd name="T8" fmla="*/ 6 w 188"/>
                  <a:gd name="T9" fmla="*/ 78 h 95"/>
                  <a:gd name="T10" fmla="*/ 16 w 188"/>
                  <a:gd name="T11" fmla="*/ 69 h 95"/>
                  <a:gd name="T12" fmla="*/ 11 w 188"/>
                  <a:gd name="T13" fmla="*/ 95 h 95"/>
                  <a:gd name="T14" fmla="*/ 19 w 188"/>
                  <a:gd name="T15" fmla="*/ 95 h 95"/>
                  <a:gd name="T16" fmla="*/ 26 w 188"/>
                  <a:gd name="T17" fmla="*/ 84 h 95"/>
                  <a:gd name="T18" fmla="*/ 32 w 188"/>
                  <a:gd name="T19" fmla="*/ 95 h 95"/>
                  <a:gd name="T20" fmla="*/ 40 w 188"/>
                  <a:gd name="T21" fmla="*/ 95 h 95"/>
                  <a:gd name="T22" fmla="*/ 35 w 188"/>
                  <a:gd name="T23" fmla="*/ 69 h 95"/>
                  <a:gd name="T24" fmla="*/ 46 w 188"/>
                  <a:gd name="T25" fmla="*/ 78 h 95"/>
                  <a:gd name="T26" fmla="*/ 47 w 188"/>
                  <a:gd name="T27" fmla="*/ 78 h 95"/>
                  <a:gd name="T28" fmla="*/ 31 w 188"/>
                  <a:gd name="T29" fmla="*/ 53 h 95"/>
                  <a:gd name="T30" fmla="*/ 35 w 188"/>
                  <a:gd name="T31" fmla="*/ 46 h 95"/>
                  <a:gd name="T32" fmla="*/ 26 w 188"/>
                  <a:gd name="T33" fmla="*/ 37 h 95"/>
                  <a:gd name="T34" fmla="*/ 163 w 188"/>
                  <a:gd name="T35" fmla="*/ 37 h 95"/>
                  <a:gd name="T36" fmla="*/ 154 w 188"/>
                  <a:gd name="T37" fmla="*/ 46 h 95"/>
                  <a:gd name="T38" fmla="*/ 157 w 188"/>
                  <a:gd name="T39" fmla="*/ 53 h 95"/>
                  <a:gd name="T40" fmla="*/ 141 w 188"/>
                  <a:gd name="T41" fmla="*/ 78 h 95"/>
                  <a:gd name="T42" fmla="*/ 143 w 188"/>
                  <a:gd name="T43" fmla="*/ 78 h 95"/>
                  <a:gd name="T44" fmla="*/ 153 w 188"/>
                  <a:gd name="T45" fmla="*/ 69 h 95"/>
                  <a:gd name="T46" fmla="*/ 148 w 188"/>
                  <a:gd name="T47" fmla="*/ 95 h 95"/>
                  <a:gd name="T48" fmla="*/ 157 w 188"/>
                  <a:gd name="T49" fmla="*/ 95 h 95"/>
                  <a:gd name="T50" fmla="*/ 163 w 188"/>
                  <a:gd name="T51" fmla="*/ 84 h 95"/>
                  <a:gd name="T52" fmla="*/ 169 w 188"/>
                  <a:gd name="T53" fmla="*/ 95 h 95"/>
                  <a:gd name="T54" fmla="*/ 177 w 188"/>
                  <a:gd name="T55" fmla="*/ 95 h 95"/>
                  <a:gd name="T56" fmla="*/ 173 w 188"/>
                  <a:gd name="T57" fmla="*/ 69 h 95"/>
                  <a:gd name="T58" fmla="*/ 183 w 188"/>
                  <a:gd name="T59" fmla="*/ 78 h 95"/>
                  <a:gd name="T60" fmla="*/ 185 w 188"/>
                  <a:gd name="T61" fmla="*/ 78 h 95"/>
                  <a:gd name="T62" fmla="*/ 169 w 188"/>
                  <a:gd name="T63" fmla="*/ 53 h 95"/>
                  <a:gd name="T64" fmla="*/ 172 w 188"/>
                  <a:gd name="T65" fmla="*/ 46 h 95"/>
                  <a:gd name="T66" fmla="*/ 163 w 188"/>
                  <a:gd name="T67" fmla="*/ 37 h 95"/>
                  <a:gd name="T68" fmla="*/ 96 w 188"/>
                  <a:gd name="T69" fmla="*/ 0 h 95"/>
                  <a:gd name="T70" fmla="*/ 81 w 188"/>
                  <a:gd name="T71" fmla="*/ 14 h 95"/>
                  <a:gd name="T72" fmla="*/ 87 w 188"/>
                  <a:gd name="T73" fmla="*/ 26 h 95"/>
                  <a:gd name="T74" fmla="*/ 60 w 188"/>
                  <a:gd name="T75" fmla="*/ 67 h 95"/>
                  <a:gd name="T76" fmla="*/ 63 w 188"/>
                  <a:gd name="T77" fmla="*/ 68 h 95"/>
                  <a:gd name="T78" fmla="*/ 80 w 188"/>
                  <a:gd name="T79" fmla="*/ 53 h 95"/>
                  <a:gd name="T80" fmla="*/ 72 w 188"/>
                  <a:gd name="T81" fmla="*/ 95 h 95"/>
                  <a:gd name="T82" fmla="*/ 86 w 188"/>
                  <a:gd name="T83" fmla="*/ 95 h 95"/>
                  <a:gd name="T84" fmla="*/ 96 w 188"/>
                  <a:gd name="T85" fmla="*/ 78 h 95"/>
                  <a:gd name="T86" fmla="*/ 106 w 188"/>
                  <a:gd name="T87" fmla="*/ 95 h 95"/>
                  <a:gd name="T88" fmla="*/ 119 w 188"/>
                  <a:gd name="T89" fmla="*/ 95 h 95"/>
                  <a:gd name="T90" fmla="*/ 112 w 188"/>
                  <a:gd name="T91" fmla="*/ 53 h 95"/>
                  <a:gd name="T92" fmla="*/ 128 w 188"/>
                  <a:gd name="T93" fmla="*/ 68 h 95"/>
                  <a:gd name="T94" fmla="*/ 131 w 188"/>
                  <a:gd name="T95" fmla="*/ 67 h 95"/>
                  <a:gd name="T96" fmla="*/ 105 w 188"/>
                  <a:gd name="T97" fmla="*/ 26 h 95"/>
                  <a:gd name="T98" fmla="*/ 111 w 188"/>
                  <a:gd name="T99" fmla="*/ 14 h 95"/>
                  <a:gd name="T100" fmla="*/ 96 w 188"/>
                  <a:gd name="T10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8" h="95">
                    <a:moveTo>
                      <a:pt x="26" y="37"/>
                    </a:moveTo>
                    <a:cubicBezTo>
                      <a:pt x="21" y="37"/>
                      <a:pt x="17" y="41"/>
                      <a:pt x="17" y="46"/>
                    </a:cubicBezTo>
                    <a:cubicBezTo>
                      <a:pt x="17" y="49"/>
                      <a:pt x="18" y="51"/>
                      <a:pt x="20" y="53"/>
                    </a:cubicBezTo>
                    <a:cubicBezTo>
                      <a:pt x="11" y="56"/>
                      <a:pt x="0" y="74"/>
                      <a:pt x="4" y="78"/>
                    </a:cubicBezTo>
                    <a:cubicBezTo>
                      <a:pt x="4" y="78"/>
                      <a:pt x="5" y="78"/>
                      <a:pt x="6" y="78"/>
                    </a:cubicBezTo>
                    <a:cubicBezTo>
                      <a:pt x="9" y="78"/>
                      <a:pt x="13" y="74"/>
                      <a:pt x="16" y="69"/>
                    </a:cubicBezTo>
                    <a:cubicBezTo>
                      <a:pt x="14" y="78"/>
                      <a:pt x="12" y="87"/>
                      <a:pt x="11" y="95"/>
                    </a:cubicBezTo>
                    <a:cubicBezTo>
                      <a:pt x="19" y="95"/>
                      <a:pt x="19" y="95"/>
                      <a:pt x="19" y="95"/>
                    </a:cubicBezTo>
                    <a:cubicBezTo>
                      <a:pt x="20" y="91"/>
                      <a:pt x="22" y="84"/>
                      <a:pt x="26" y="84"/>
                    </a:cubicBezTo>
                    <a:cubicBezTo>
                      <a:pt x="29" y="84"/>
                      <a:pt x="32" y="91"/>
                      <a:pt x="32" y="95"/>
                    </a:cubicBezTo>
                    <a:cubicBezTo>
                      <a:pt x="40" y="95"/>
                      <a:pt x="40" y="95"/>
                      <a:pt x="40" y="95"/>
                    </a:cubicBezTo>
                    <a:cubicBezTo>
                      <a:pt x="39" y="87"/>
                      <a:pt x="38" y="78"/>
                      <a:pt x="35" y="69"/>
                    </a:cubicBezTo>
                    <a:cubicBezTo>
                      <a:pt x="39" y="74"/>
                      <a:pt x="43" y="78"/>
                      <a:pt x="46" y="78"/>
                    </a:cubicBezTo>
                    <a:cubicBezTo>
                      <a:pt x="46" y="78"/>
                      <a:pt x="47" y="78"/>
                      <a:pt x="47" y="78"/>
                    </a:cubicBezTo>
                    <a:cubicBezTo>
                      <a:pt x="51" y="74"/>
                      <a:pt x="41" y="56"/>
                      <a:pt x="31" y="53"/>
                    </a:cubicBezTo>
                    <a:cubicBezTo>
                      <a:pt x="33" y="51"/>
                      <a:pt x="35" y="49"/>
                      <a:pt x="35" y="46"/>
                    </a:cubicBezTo>
                    <a:cubicBezTo>
                      <a:pt x="35" y="41"/>
                      <a:pt x="31" y="37"/>
                      <a:pt x="26" y="37"/>
                    </a:cubicBezTo>
                    <a:moveTo>
                      <a:pt x="163" y="37"/>
                    </a:moveTo>
                    <a:cubicBezTo>
                      <a:pt x="158" y="37"/>
                      <a:pt x="154" y="41"/>
                      <a:pt x="154" y="46"/>
                    </a:cubicBezTo>
                    <a:cubicBezTo>
                      <a:pt x="154" y="49"/>
                      <a:pt x="155" y="51"/>
                      <a:pt x="157" y="53"/>
                    </a:cubicBezTo>
                    <a:cubicBezTo>
                      <a:pt x="148" y="56"/>
                      <a:pt x="138" y="74"/>
                      <a:pt x="141" y="78"/>
                    </a:cubicBezTo>
                    <a:cubicBezTo>
                      <a:pt x="142" y="78"/>
                      <a:pt x="142" y="78"/>
                      <a:pt x="143" y="78"/>
                    </a:cubicBezTo>
                    <a:cubicBezTo>
                      <a:pt x="146" y="78"/>
                      <a:pt x="150" y="74"/>
                      <a:pt x="153" y="69"/>
                    </a:cubicBezTo>
                    <a:cubicBezTo>
                      <a:pt x="151" y="78"/>
                      <a:pt x="149" y="87"/>
                      <a:pt x="148" y="95"/>
                    </a:cubicBezTo>
                    <a:cubicBezTo>
                      <a:pt x="157" y="95"/>
                      <a:pt x="157" y="95"/>
                      <a:pt x="157" y="95"/>
                    </a:cubicBezTo>
                    <a:cubicBezTo>
                      <a:pt x="157" y="91"/>
                      <a:pt x="160" y="84"/>
                      <a:pt x="163" y="84"/>
                    </a:cubicBezTo>
                    <a:cubicBezTo>
                      <a:pt x="166" y="84"/>
                      <a:pt x="169" y="91"/>
                      <a:pt x="169" y="95"/>
                    </a:cubicBezTo>
                    <a:cubicBezTo>
                      <a:pt x="177" y="95"/>
                      <a:pt x="177" y="95"/>
                      <a:pt x="177" y="95"/>
                    </a:cubicBezTo>
                    <a:cubicBezTo>
                      <a:pt x="177" y="87"/>
                      <a:pt x="175" y="78"/>
                      <a:pt x="173" y="69"/>
                    </a:cubicBezTo>
                    <a:cubicBezTo>
                      <a:pt x="176" y="74"/>
                      <a:pt x="180" y="78"/>
                      <a:pt x="183" y="78"/>
                    </a:cubicBezTo>
                    <a:cubicBezTo>
                      <a:pt x="184" y="78"/>
                      <a:pt x="184" y="78"/>
                      <a:pt x="185" y="78"/>
                    </a:cubicBezTo>
                    <a:cubicBezTo>
                      <a:pt x="188" y="74"/>
                      <a:pt x="178" y="56"/>
                      <a:pt x="169" y="53"/>
                    </a:cubicBezTo>
                    <a:cubicBezTo>
                      <a:pt x="171" y="51"/>
                      <a:pt x="172" y="49"/>
                      <a:pt x="172" y="46"/>
                    </a:cubicBezTo>
                    <a:cubicBezTo>
                      <a:pt x="172" y="41"/>
                      <a:pt x="168" y="37"/>
                      <a:pt x="163" y="37"/>
                    </a:cubicBezTo>
                    <a:moveTo>
                      <a:pt x="96" y="0"/>
                    </a:moveTo>
                    <a:cubicBezTo>
                      <a:pt x="88" y="0"/>
                      <a:pt x="81" y="6"/>
                      <a:pt x="81" y="14"/>
                    </a:cubicBezTo>
                    <a:cubicBezTo>
                      <a:pt x="81" y="19"/>
                      <a:pt x="83" y="23"/>
                      <a:pt x="87" y="26"/>
                    </a:cubicBezTo>
                    <a:cubicBezTo>
                      <a:pt x="72" y="31"/>
                      <a:pt x="55" y="61"/>
                      <a:pt x="60" y="67"/>
                    </a:cubicBezTo>
                    <a:cubicBezTo>
                      <a:pt x="61" y="68"/>
                      <a:pt x="62" y="68"/>
                      <a:pt x="63" y="68"/>
                    </a:cubicBezTo>
                    <a:cubicBezTo>
                      <a:pt x="68" y="68"/>
                      <a:pt x="75" y="60"/>
                      <a:pt x="80" y="53"/>
                    </a:cubicBezTo>
                    <a:cubicBezTo>
                      <a:pt x="76" y="67"/>
                      <a:pt x="74" y="82"/>
                      <a:pt x="72" y="95"/>
                    </a:cubicBezTo>
                    <a:cubicBezTo>
                      <a:pt x="86" y="95"/>
                      <a:pt x="86" y="95"/>
                      <a:pt x="86" y="95"/>
                    </a:cubicBezTo>
                    <a:cubicBezTo>
                      <a:pt x="86" y="88"/>
                      <a:pt x="91" y="78"/>
                      <a:pt x="96" y="78"/>
                    </a:cubicBezTo>
                    <a:cubicBezTo>
                      <a:pt x="101" y="78"/>
                      <a:pt x="106" y="88"/>
                      <a:pt x="106" y="95"/>
                    </a:cubicBezTo>
                    <a:cubicBezTo>
                      <a:pt x="119" y="95"/>
                      <a:pt x="119" y="95"/>
                      <a:pt x="119" y="95"/>
                    </a:cubicBezTo>
                    <a:cubicBezTo>
                      <a:pt x="118" y="82"/>
                      <a:pt x="115" y="67"/>
                      <a:pt x="112" y="53"/>
                    </a:cubicBezTo>
                    <a:cubicBezTo>
                      <a:pt x="117" y="60"/>
                      <a:pt x="124" y="68"/>
                      <a:pt x="128" y="68"/>
                    </a:cubicBezTo>
                    <a:cubicBezTo>
                      <a:pt x="130" y="68"/>
                      <a:pt x="131" y="68"/>
                      <a:pt x="131" y="67"/>
                    </a:cubicBezTo>
                    <a:cubicBezTo>
                      <a:pt x="137" y="61"/>
                      <a:pt x="120" y="31"/>
                      <a:pt x="105" y="26"/>
                    </a:cubicBezTo>
                    <a:cubicBezTo>
                      <a:pt x="108" y="23"/>
                      <a:pt x="111" y="19"/>
                      <a:pt x="111" y="14"/>
                    </a:cubicBezTo>
                    <a:cubicBezTo>
                      <a:pt x="111" y="6"/>
                      <a:pt x="104" y="0"/>
                      <a:pt x="96" y="0"/>
                    </a:cubicBezTo>
                  </a:path>
                </a:pathLst>
              </a:custGeom>
              <a:solidFill>
                <a:schemeClr val="bg1"/>
              </a:solidFill>
              <a:ln>
                <a:noFill/>
              </a:ln>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57" name="组合 56">
              <a:extLst>
                <a:ext uri="{FF2B5EF4-FFF2-40B4-BE49-F238E27FC236}">
                  <a16:creationId xmlns:a16="http://schemas.microsoft.com/office/drawing/2014/main" id="{87D436DF-E5C1-433B-A32F-966B66A88B55}"/>
                </a:ext>
              </a:extLst>
            </p:cNvPr>
            <p:cNvGrpSpPr/>
            <p:nvPr/>
          </p:nvGrpSpPr>
          <p:grpSpPr>
            <a:xfrm>
              <a:off x="659394" y="1330487"/>
              <a:ext cx="3079217" cy="3468151"/>
              <a:chOff x="-186971" y="1765370"/>
              <a:chExt cx="3079217" cy="3468151"/>
            </a:xfrm>
          </p:grpSpPr>
          <p:sp>
            <p:nvSpPr>
              <p:cNvPr id="61" name="TextBox 18">
                <a:extLst>
                  <a:ext uri="{FF2B5EF4-FFF2-40B4-BE49-F238E27FC236}">
                    <a16:creationId xmlns:a16="http://schemas.microsoft.com/office/drawing/2014/main" id="{D77AE2F9-1400-41A0-BE61-5772BC856ACB}"/>
                  </a:ext>
                </a:extLst>
              </p:cNvPr>
              <p:cNvSpPr txBox="1"/>
              <p:nvPr/>
            </p:nvSpPr>
            <p:spPr>
              <a:xfrm flipH="1">
                <a:off x="-186971" y="1765370"/>
                <a:ext cx="3079217" cy="367588"/>
              </a:xfrm>
              <a:prstGeom prst="rect">
                <a:avLst/>
              </a:prstGeom>
              <a:noFill/>
            </p:spPr>
            <p:txBody>
              <a:bodyPr wrap="square" rtlCol="0">
                <a:spAutoFit/>
              </a:bodyPr>
              <a:lstStyle/>
              <a:p>
                <a:r>
                  <a:rPr lang="zh-CN" alt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交往信息呈现离散化倾向</a:t>
                </a:r>
                <a:endParaRPr 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endParaRPr>
              </a:p>
            </p:txBody>
          </p:sp>
          <p:sp>
            <p:nvSpPr>
              <p:cNvPr id="62" name="矩形 61">
                <a:extLst>
                  <a:ext uri="{FF2B5EF4-FFF2-40B4-BE49-F238E27FC236}">
                    <a16:creationId xmlns:a16="http://schemas.microsoft.com/office/drawing/2014/main" id="{92839D35-77BD-4E3A-8724-5EE5A490D3DD}"/>
                  </a:ext>
                </a:extLst>
              </p:cNvPr>
              <p:cNvSpPr/>
              <p:nvPr/>
            </p:nvSpPr>
            <p:spPr>
              <a:xfrm>
                <a:off x="-161733" y="2184231"/>
                <a:ext cx="2759128" cy="3049290"/>
              </a:xfrm>
              <a:prstGeom prst="rect">
                <a:avLst/>
              </a:prstGeom>
            </p:spPr>
            <p:txBody>
              <a:bodyPr wrap="square">
                <a:spAutoFit/>
              </a:bodyPr>
              <a:lstStyle/>
              <a:p>
                <a:pPr indent="266700" algn="just"/>
                <a:r>
                  <a:rPr lang="en-US" altLang="zh-CN" sz="1600" dirty="0">
                    <a:solidFill>
                      <a:schemeClr val="tx1">
                        <a:lumMod val="50000"/>
                        <a:lumOff val="50000"/>
                      </a:schemeClr>
                    </a:solidFill>
                    <a:ea typeface="Source Han Serif SC" panose="02020400000000000000" pitchFamily="18" charset="-122"/>
                  </a:rPr>
                  <a:t>   </a:t>
                </a:r>
                <a:r>
                  <a:rPr lang="zh-CN" altLang="zh-CN" sz="1600" dirty="0">
                    <a:solidFill>
                      <a:schemeClr val="tx1">
                        <a:lumMod val="50000"/>
                        <a:lumOff val="50000"/>
                      </a:schemeClr>
                    </a:solidFill>
                    <a:ea typeface="Source Han Serif SC" panose="02020400000000000000" pitchFamily="18" charset="-122"/>
                  </a:rPr>
                  <a:t>在交往活动中，出现的下述现象都会使网络互动信息传播的离散化倾向逐渐增大。</a:t>
                </a:r>
                <a:endParaRPr lang="en-US" altLang="zh-CN" sz="1600" dirty="0">
                  <a:solidFill>
                    <a:schemeClr val="tx1">
                      <a:lumMod val="50000"/>
                      <a:lumOff val="50000"/>
                    </a:schemeClr>
                  </a:solidFill>
                  <a:ea typeface="Source Han Serif SC" panose="02020400000000000000" pitchFamily="18" charset="-122"/>
                </a:endParaRPr>
              </a:p>
              <a:p>
                <a:pPr marL="342900" indent="-342900" algn="just">
                  <a:buAutoNum type="arabicPeriod"/>
                </a:pPr>
                <a:r>
                  <a:rPr lang="zh-CN" altLang="zh-CN" sz="1600" dirty="0">
                    <a:solidFill>
                      <a:schemeClr val="tx1">
                        <a:lumMod val="50000"/>
                        <a:lumOff val="50000"/>
                      </a:schemeClr>
                    </a:solidFill>
                    <a:ea typeface="Source Han Serif SC" panose="02020400000000000000" pitchFamily="18" charset="-122"/>
                  </a:rPr>
                  <a:t>网民的线下交往内容与线上交往内容存在差异；</a:t>
                </a:r>
                <a:endParaRPr lang="en-US" altLang="zh-CN" sz="1600" dirty="0">
                  <a:solidFill>
                    <a:schemeClr val="tx1">
                      <a:lumMod val="50000"/>
                      <a:lumOff val="50000"/>
                    </a:schemeClr>
                  </a:solidFill>
                  <a:ea typeface="Source Han Serif SC" panose="02020400000000000000" pitchFamily="18" charset="-122"/>
                </a:endParaRPr>
              </a:p>
              <a:p>
                <a:pPr marL="342900" indent="-342900" algn="just">
                  <a:buAutoNum type="arabicPeriod"/>
                </a:pPr>
                <a:r>
                  <a:rPr lang="zh-CN" altLang="zh-CN" sz="1600" dirty="0">
                    <a:solidFill>
                      <a:schemeClr val="tx1">
                        <a:lumMod val="50000"/>
                        <a:lumOff val="50000"/>
                      </a:schemeClr>
                    </a:solidFill>
                    <a:ea typeface="Source Han Serif SC" panose="02020400000000000000" pitchFamily="18" charset="-122"/>
                  </a:rPr>
                  <a:t>不同网民之间的交往内容存在差异；</a:t>
                </a:r>
                <a:endParaRPr lang="en-US" altLang="zh-CN" sz="1600" dirty="0">
                  <a:solidFill>
                    <a:schemeClr val="tx1">
                      <a:lumMod val="50000"/>
                      <a:lumOff val="50000"/>
                    </a:schemeClr>
                  </a:solidFill>
                  <a:ea typeface="Source Han Serif SC" panose="02020400000000000000" pitchFamily="18" charset="-122"/>
                </a:endParaRPr>
              </a:p>
              <a:p>
                <a:pPr marL="342900" indent="-342900" algn="just">
                  <a:buAutoNum type="arabicPeriod"/>
                </a:pPr>
                <a:r>
                  <a:rPr lang="zh-CN" altLang="zh-CN" sz="1600" dirty="0">
                    <a:solidFill>
                      <a:schemeClr val="tx1">
                        <a:lumMod val="50000"/>
                        <a:lumOff val="50000"/>
                      </a:schemeClr>
                    </a:solidFill>
                    <a:ea typeface="Source Han Serif SC" panose="02020400000000000000" pitchFamily="18" charset="-122"/>
                  </a:rPr>
                  <a:t>网络社会要求的正向交往内容与网民实际发送的零散或消极信息，两者之间存在差异。</a:t>
                </a:r>
              </a:p>
            </p:txBody>
          </p:sp>
        </p:grpSp>
        <p:grpSp>
          <p:nvGrpSpPr>
            <p:cNvPr id="58" name="组合 57">
              <a:extLst>
                <a:ext uri="{FF2B5EF4-FFF2-40B4-BE49-F238E27FC236}">
                  <a16:creationId xmlns:a16="http://schemas.microsoft.com/office/drawing/2014/main" id="{6269C2FC-841C-496E-A2B0-25EA15AC848D}"/>
                </a:ext>
              </a:extLst>
            </p:cNvPr>
            <p:cNvGrpSpPr/>
            <p:nvPr/>
          </p:nvGrpSpPr>
          <p:grpSpPr>
            <a:xfrm>
              <a:off x="8813579" y="1329217"/>
              <a:ext cx="3517719" cy="3730394"/>
              <a:chOff x="99564" y="1764100"/>
              <a:chExt cx="3517719" cy="3730394"/>
            </a:xfrm>
          </p:grpSpPr>
          <p:sp>
            <p:nvSpPr>
              <p:cNvPr id="59" name="TextBox 18">
                <a:extLst>
                  <a:ext uri="{FF2B5EF4-FFF2-40B4-BE49-F238E27FC236}">
                    <a16:creationId xmlns:a16="http://schemas.microsoft.com/office/drawing/2014/main" id="{5ADBA064-645A-4373-BA02-878A4EA82E7C}"/>
                  </a:ext>
                </a:extLst>
              </p:cNvPr>
              <p:cNvSpPr txBox="1"/>
              <p:nvPr/>
            </p:nvSpPr>
            <p:spPr>
              <a:xfrm flipH="1">
                <a:off x="591816" y="1764100"/>
                <a:ext cx="3008228" cy="400412"/>
              </a:xfrm>
              <a:prstGeom prst="rect">
                <a:avLst/>
              </a:prstGeom>
              <a:noFill/>
            </p:spPr>
            <p:txBody>
              <a:bodyPr wrap="none" rtlCol="0">
                <a:spAutoFit/>
              </a:bodyPr>
              <a:lstStyle/>
              <a:p>
                <a:r>
                  <a:rPr lang="zh-CN" altLang="en-US" sz="2000" b="1" dirty="0">
                    <a:ea typeface="Source Han Serif SC" panose="02020400000000000000" pitchFamily="18" charset="-122"/>
                    <a:sym typeface="Source Han Serif SC" panose="02020400000000000000" pitchFamily="18" charset="-122"/>
                  </a:rPr>
                  <a:t>交往活动方法呈现离散化</a:t>
                </a:r>
                <a:endParaRPr lang="en-US" sz="2000" b="1" dirty="0">
                  <a:ea typeface="Source Han Serif SC" panose="02020400000000000000" pitchFamily="18" charset="-122"/>
                  <a:sym typeface="Source Han Serif SC" panose="02020400000000000000" pitchFamily="18" charset="-122"/>
                </a:endParaRPr>
              </a:p>
            </p:txBody>
          </p:sp>
          <p:sp>
            <p:nvSpPr>
              <p:cNvPr id="60" name="矩形 59">
                <a:extLst>
                  <a:ext uri="{FF2B5EF4-FFF2-40B4-BE49-F238E27FC236}">
                    <a16:creationId xmlns:a16="http://schemas.microsoft.com/office/drawing/2014/main" id="{6BFBB240-E2C7-4FD8-8879-D509D7EB66CA}"/>
                  </a:ext>
                </a:extLst>
              </p:cNvPr>
              <p:cNvSpPr/>
              <p:nvPr/>
            </p:nvSpPr>
            <p:spPr>
              <a:xfrm>
                <a:off x="99564" y="2198795"/>
                <a:ext cx="3517719" cy="3295699"/>
              </a:xfrm>
              <a:prstGeom prst="rect">
                <a:avLst/>
              </a:prstGeom>
            </p:spPr>
            <p:txBody>
              <a:bodyPr wrap="square">
                <a:spAutoFit/>
              </a:bodyPr>
              <a:lstStyle/>
              <a:p>
                <a:pPr indent="266700" algn="just"/>
                <a:r>
                  <a:rPr lang="en-US" altLang="zh-CN" sz="1600" dirty="0">
                    <a:solidFill>
                      <a:schemeClr val="tx1">
                        <a:lumMod val="50000"/>
                        <a:lumOff val="50000"/>
                      </a:schemeClr>
                    </a:solidFill>
                    <a:ea typeface="Source Han Serif SC" panose="02020400000000000000" pitchFamily="18" charset="-122"/>
                  </a:rPr>
                  <a:t>   </a:t>
                </a:r>
                <a:r>
                  <a:rPr lang="zh-CN" altLang="zh-CN" sz="1600" dirty="0">
                    <a:solidFill>
                      <a:schemeClr val="tx1">
                        <a:lumMod val="50000"/>
                        <a:lumOff val="50000"/>
                      </a:schemeClr>
                    </a:solidFill>
                    <a:ea typeface="Source Han Serif SC" panose="02020400000000000000" pitchFamily="18" charset="-122"/>
                  </a:rPr>
                  <a:t>在网络互动中，网民未能正确理解和处理信息表达方式，导致交往互动错误方法与正确方法之间的离散，也加剧了网络社会生活的紧张氛围，还弱化了网络规范的功能。错误方法包括下述</a:t>
                </a:r>
                <a:r>
                  <a:rPr lang="en-US" altLang="zh-CN" sz="1600" dirty="0">
                    <a:solidFill>
                      <a:schemeClr val="tx1">
                        <a:lumMod val="50000"/>
                        <a:lumOff val="50000"/>
                      </a:schemeClr>
                    </a:solidFill>
                    <a:ea typeface="Source Han Serif SC" panose="02020400000000000000" pitchFamily="18" charset="-122"/>
                  </a:rPr>
                  <a:t>3</a:t>
                </a:r>
                <a:r>
                  <a:rPr lang="zh-CN" altLang="zh-CN" sz="1600" dirty="0">
                    <a:solidFill>
                      <a:schemeClr val="tx1">
                        <a:lumMod val="50000"/>
                        <a:lumOff val="50000"/>
                      </a:schemeClr>
                    </a:solidFill>
                    <a:ea typeface="Source Han Serif SC" panose="02020400000000000000" pitchFamily="18" charset="-122"/>
                  </a:rPr>
                  <a:t>项内容。</a:t>
                </a:r>
                <a:endParaRPr lang="en-US" altLang="zh-CN" sz="1600" dirty="0">
                  <a:solidFill>
                    <a:schemeClr val="tx1">
                      <a:lumMod val="50000"/>
                      <a:lumOff val="50000"/>
                    </a:schemeClr>
                  </a:solidFill>
                  <a:ea typeface="Source Han Serif SC" panose="02020400000000000000" pitchFamily="18" charset="-122"/>
                </a:endParaRPr>
              </a:p>
              <a:p>
                <a:pPr marL="342900" indent="-342900" algn="just">
                  <a:buAutoNum type="arabicPeriod"/>
                </a:pPr>
                <a:r>
                  <a:rPr lang="zh-CN" altLang="zh-CN" sz="1600" dirty="0">
                    <a:solidFill>
                      <a:schemeClr val="tx1">
                        <a:lumMod val="50000"/>
                        <a:lumOff val="50000"/>
                      </a:schemeClr>
                    </a:solidFill>
                    <a:ea typeface="Source Han Serif SC" panose="02020400000000000000" pitchFamily="18" charset="-122"/>
                  </a:rPr>
                  <a:t>看重显性符号交流，轻视隐性品味渗透；</a:t>
                </a:r>
                <a:endParaRPr lang="en-US" altLang="zh-CN" sz="1600" dirty="0">
                  <a:solidFill>
                    <a:schemeClr val="tx1">
                      <a:lumMod val="50000"/>
                      <a:lumOff val="50000"/>
                    </a:schemeClr>
                  </a:solidFill>
                  <a:ea typeface="Source Han Serif SC" panose="02020400000000000000" pitchFamily="18" charset="-122"/>
                </a:endParaRPr>
              </a:p>
              <a:p>
                <a:pPr marL="342900" indent="-342900" algn="just">
                  <a:buAutoNum type="arabicPeriod"/>
                </a:pPr>
                <a:r>
                  <a:rPr lang="zh-CN" altLang="zh-CN" sz="1600" dirty="0">
                    <a:solidFill>
                      <a:schemeClr val="tx1">
                        <a:lumMod val="50000"/>
                        <a:lumOff val="50000"/>
                      </a:schemeClr>
                    </a:solidFill>
                    <a:ea typeface="Source Han Serif SC" panose="02020400000000000000" pitchFamily="18" charset="-122"/>
                  </a:rPr>
                  <a:t>重视文本表现形式，忽略文本内容的影响；</a:t>
                </a:r>
                <a:endParaRPr lang="en-US" altLang="zh-CN" sz="1600" dirty="0">
                  <a:solidFill>
                    <a:schemeClr val="tx1">
                      <a:lumMod val="50000"/>
                      <a:lumOff val="50000"/>
                    </a:schemeClr>
                  </a:solidFill>
                  <a:ea typeface="Source Han Serif SC" panose="02020400000000000000" pitchFamily="18" charset="-122"/>
                </a:endParaRPr>
              </a:p>
              <a:p>
                <a:pPr marL="342900" indent="-342900" algn="just">
                  <a:buAutoNum type="arabicPeriod"/>
                </a:pPr>
                <a:r>
                  <a:rPr lang="zh-CN" altLang="zh-CN" sz="1600" dirty="0">
                    <a:solidFill>
                      <a:schemeClr val="tx1">
                        <a:lumMod val="50000"/>
                        <a:lumOff val="50000"/>
                      </a:schemeClr>
                    </a:solidFill>
                    <a:ea typeface="Source Han Serif SC" panose="02020400000000000000" pitchFamily="18" charset="-122"/>
                  </a:rPr>
                  <a:t>未能处理好网络社会环境建设与氛围营造同正确应用交往互动方法之间的关系。</a:t>
                </a:r>
              </a:p>
            </p:txBody>
          </p:sp>
        </p:grpSp>
      </p:grpSp>
    </p:spTree>
    <p:extLst>
      <p:ext uri="{BB962C8B-B14F-4D97-AF65-F5344CB8AC3E}">
        <p14:creationId xmlns:p14="http://schemas.microsoft.com/office/powerpoint/2010/main" val="2105758204"/>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网络人际互动中介系统的成因</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9FB3152F-5B49-40B0-9EA4-12702B444269}"/>
              </a:ext>
            </a:extLst>
          </p:cNvPr>
          <p:cNvSpPr/>
          <p:nvPr/>
        </p:nvSpPr>
        <p:spPr>
          <a:xfrm>
            <a:off x="550592" y="998390"/>
            <a:ext cx="11141116" cy="2905411"/>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随意性</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网络社会中，网民拥有绝对自由的交往权限，包括交往对象、交往途径、交往过程以及交流传播的信息内容等。绝对的自由使网民的交往活动呈现出典型的随意性。同时，网络自身的诸多特点使网民在完成互动时，主观上将交流活动进行脱序化、去中心化、去崇高化和去权威化的操作，而客观上则以中心化、有序化和崇高化作为互动的品质保障。</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59229506"/>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网络人际互动中介系统的成因</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9FB3152F-5B49-40B0-9EA4-12702B444269}"/>
              </a:ext>
            </a:extLst>
          </p:cNvPr>
          <p:cNvSpPr/>
          <p:nvPr/>
        </p:nvSpPr>
        <p:spPr>
          <a:xfrm>
            <a:off x="550592" y="998390"/>
            <a:ext cx="11141116" cy="4664867"/>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随意性</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络互动打破了传统交往行为的规则，在新规则尚未构建时，网络交往的多样化使传统交往价值规范呈现缺失状态，与之相反的是网络交往互动的价值规范呈现饱和状态，表现为多数网民的交往活动是相对随性，恣意妄行的。因此，交往活动的随意性决定了网络互动的离散性。具体表现在</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2</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个方面。</a:t>
            </a:r>
          </a:p>
          <a:p>
            <a:pPr lvl="0" indent="457200" algn="just">
              <a:lnSpc>
                <a:spcPct val="150000"/>
              </a:lnSpc>
              <a:spcBef>
                <a:spcPts val="240"/>
              </a:spcBef>
              <a:spcAft>
                <a:spcPts val="240"/>
              </a:spcAft>
              <a:buFont typeface="+mj-lt"/>
              <a:buAutoNum type="arabicPeriod"/>
            </a:pP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网络社会中产生的道德相对主义加大了网络活动的随性化，增加了交往活动中的离散性。</a:t>
            </a:r>
          </a:p>
          <a:p>
            <a:pPr algn="just">
              <a:lnSpc>
                <a:spcPct val="150000"/>
              </a:lnSpc>
            </a:pPr>
            <a:r>
              <a:rPr lang="en-US" altLang="zh-CN" dirty="0">
                <a:solidFill>
                  <a:schemeClr val="tx1">
                    <a:lumMod val="50000"/>
                    <a:lumOff val="50000"/>
                  </a:schemeClr>
                </a:solidFill>
                <a:ea typeface="Source Han Serif SC" panose="02020400000000000000" pitchFamily="18" charset="-122"/>
              </a:rPr>
              <a:t>         </a:t>
            </a:r>
            <a:r>
              <a:rPr lang="zh-CN" altLang="zh-CN" dirty="0">
                <a:solidFill>
                  <a:schemeClr val="tx1">
                    <a:lumMod val="50000"/>
                    <a:lumOff val="50000"/>
                  </a:schemeClr>
                </a:solidFill>
                <a:ea typeface="Source Han Serif SC" panose="02020400000000000000" pitchFamily="18" charset="-122"/>
              </a:rPr>
              <a:t>网络社会中过于强调道德的多样性、不确定性以及交往环境的差异性，使传统人际互动中的互动中心和价值基础的结构被分解，贯通性的价值原则被排斥，导致网民之间的道德文化存在差异。从而促使网民的网络言行各不相同，道德相对主义逐渐发展壮大。</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07243162"/>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PA" val="v4.0.0"/>
</p:tagLst>
</file>

<file path=ppt/tags/tag10.xml><?xml version="1.0" encoding="utf-8"?>
<p:tagLst xmlns:a="http://schemas.openxmlformats.org/drawingml/2006/main" xmlns:r="http://schemas.openxmlformats.org/officeDocument/2006/relationships" xmlns:p="http://schemas.openxmlformats.org/presentationml/2006/main">
  <p:tag name="PA" val="v4.0.0"/>
</p:tagLst>
</file>

<file path=ppt/tags/tag11.xml><?xml version="1.0" encoding="utf-8"?>
<p:tagLst xmlns:a="http://schemas.openxmlformats.org/drawingml/2006/main" xmlns:r="http://schemas.openxmlformats.org/officeDocument/2006/relationships" xmlns:p="http://schemas.openxmlformats.org/presentationml/2006/main">
  <p:tag name="PA" val="v4.0.0"/>
</p:tagLst>
</file>

<file path=ppt/tags/tag2.xml><?xml version="1.0" encoding="utf-8"?>
<p:tagLst xmlns:a="http://schemas.openxmlformats.org/drawingml/2006/main" xmlns:r="http://schemas.openxmlformats.org/officeDocument/2006/relationships" xmlns:p="http://schemas.openxmlformats.org/presentationml/2006/main">
  <p:tag name="PA" val="v4.0.0"/>
</p:tagLst>
</file>

<file path=ppt/tags/tag3.xml><?xml version="1.0" encoding="utf-8"?>
<p:tagLst xmlns:a="http://schemas.openxmlformats.org/drawingml/2006/main" xmlns:r="http://schemas.openxmlformats.org/officeDocument/2006/relationships" xmlns:p="http://schemas.openxmlformats.org/presentationml/2006/main">
  <p:tag name="PA" val="v4.0.0"/>
</p:tagLst>
</file>

<file path=ppt/tags/tag4.xml><?xml version="1.0" encoding="utf-8"?>
<p:tagLst xmlns:a="http://schemas.openxmlformats.org/drawingml/2006/main" xmlns:r="http://schemas.openxmlformats.org/officeDocument/2006/relationships" xmlns:p="http://schemas.openxmlformats.org/presentationml/2006/main">
  <p:tag name="PA" val="v4.0.0"/>
</p:tagLst>
</file>

<file path=ppt/tags/tag5.xml><?xml version="1.0" encoding="utf-8"?>
<p:tagLst xmlns:a="http://schemas.openxmlformats.org/drawingml/2006/main" xmlns:r="http://schemas.openxmlformats.org/officeDocument/2006/relationships" xmlns:p="http://schemas.openxmlformats.org/presentationml/2006/main">
  <p:tag name="PA" val="v4.0.0"/>
</p:tagLst>
</file>

<file path=ppt/tags/tag6.xml><?xml version="1.0" encoding="utf-8"?>
<p:tagLst xmlns:a="http://schemas.openxmlformats.org/drawingml/2006/main" xmlns:r="http://schemas.openxmlformats.org/officeDocument/2006/relationships" xmlns:p="http://schemas.openxmlformats.org/presentationml/2006/main">
  <p:tag name="PA" val="v4.0.0"/>
</p:tagLst>
</file>

<file path=ppt/tags/tag7.xml><?xml version="1.0" encoding="utf-8"?>
<p:tagLst xmlns:a="http://schemas.openxmlformats.org/drawingml/2006/main" xmlns:r="http://schemas.openxmlformats.org/officeDocument/2006/relationships" xmlns:p="http://schemas.openxmlformats.org/presentationml/2006/main">
  <p:tag name="PA" val="v4.0.0"/>
</p:tagLst>
</file>

<file path=ppt/tags/tag8.xml><?xml version="1.0" encoding="utf-8"?>
<p:tagLst xmlns:a="http://schemas.openxmlformats.org/drawingml/2006/main" xmlns:r="http://schemas.openxmlformats.org/officeDocument/2006/relationships" xmlns:p="http://schemas.openxmlformats.org/presentationml/2006/main">
  <p:tag name="PA" val="v4.0.0"/>
</p:tagLst>
</file>

<file path=ppt/tags/tag9.xml><?xml version="1.0" encoding="utf-8"?>
<p:tagLst xmlns:a="http://schemas.openxmlformats.org/drawingml/2006/main" xmlns:r="http://schemas.openxmlformats.org/officeDocument/2006/relationships" xmlns:p="http://schemas.openxmlformats.org/presentationml/2006/main">
  <p:tag name="PA" val="v4.0.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11433</TotalTime>
  <Words>7670</Words>
  <Application>Microsoft Office PowerPoint</Application>
  <PresentationFormat>宽屏</PresentationFormat>
  <Paragraphs>419</Paragraphs>
  <Slides>59</Slides>
  <Notes>57</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59</vt:i4>
      </vt:variant>
    </vt:vector>
  </HeadingPairs>
  <TitlesOfParts>
    <vt:vector size="71" baseType="lpstr">
      <vt:lpstr>Source Han Serif SC</vt:lpstr>
      <vt:lpstr>等线</vt:lpstr>
      <vt:lpstr>思源黑体 CN Bold</vt:lpstr>
      <vt:lpstr>思源黑体 CN Normal</vt:lpstr>
      <vt:lpstr>微软雅黑</vt:lpstr>
      <vt:lpstr>Arial</vt:lpstr>
      <vt:lpstr>Calibri</vt:lpstr>
      <vt:lpstr>Calibri Light</vt:lpstr>
      <vt:lpstr>Josefin Sans</vt:lpstr>
      <vt:lpstr>Wingdings</vt:lpstr>
      <vt:lpstr>Office 主题</vt:lpstr>
      <vt:lpstr>1_Office 主题</vt:lpstr>
      <vt:lpstr>PowerPoint 演示文稿</vt:lpstr>
      <vt:lpstr>第4章   网络人际互动的中介系统 授课教师：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jing</cp:lastModifiedBy>
  <cp:revision>1166</cp:revision>
  <cp:lastPrinted>2020-05-31T09:47:00Z</cp:lastPrinted>
  <dcterms:created xsi:type="dcterms:W3CDTF">2019-06-03T11:07:00Z</dcterms:created>
  <dcterms:modified xsi:type="dcterms:W3CDTF">2021-09-29T05:56:31Z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2052-11.1.0.9912</vt:lpwstr>
  </property>
</Properties>
</file>