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69"/>
  </p:notesMasterIdLst>
  <p:sldIdLst>
    <p:sldId id="11089480" r:id="rId3"/>
    <p:sldId id="11089520" r:id="rId4"/>
    <p:sldId id="11089521" r:id="rId5"/>
    <p:sldId id="11089654" r:id="rId6"/>
    <p:sldId id="11090186" r:id="rId7"/>
    <p:sldId id="11090102" r:id="rId8"/>
    <p:sldId id="11090187" r:id="rId9"/>
    <p:sldId id="11090188" r:id="rId10"/>
    <p:sldId id="11090145" r:id="rId11"/>
    <p:sldId id="11090189" r:id="rId12"/>
    <p:sldId id="11090190" r:id="rId13"/>
    <p:sldId id="11090191" r:id="rId14"/>
    <p:sldId id="11090192" r:id="rId15"/>
    <p:sldId id="11090193" r:id="rId16"/>
    <p:sldId id="11090194" r:id="rId17"/>
    <p:sldId id="11090195" r:id="rId18"/>
    <p:sldId id="11090197" r:id="rId19"/>
    <p:sldId id="11090196" r:id="rId20"/>
    <p:sldId id="11090042" r:id="rId21"/>
    <p:sldId id="11090198" r:id="rId22"/>
    <p:sldId id="11090199" r:id="rId23"/>
    <p:sldId id="11090200" r:id="rId24"/>
    <p:sldId id="11090201" r:id="rId25"/>
    <p:sldId id="11090146" r:id="rId26"/>
    <p:sldId id="11090167" r:id="rId27"/>
    <p:sldId id="11090202" r:id="rId28"/>
    <p:sldId id="11090203" r:id="rId29"/>
    <p:sldId id="11090147" r:id="rId30"/>
    <p:sldId id="11090204" r:id="rId31"/>
    <p:sldId id="11090205" r:id="rId32"/>
    <p:sldId id="11090166" r:id="rId33"/>
    <p:sldId id="11090206" r:id="rId34"/>
    <p:sldId id="11090207" r:id="rId35"/>
    <p:sldId id="11090208" r:id="rId36"/>
    <p:sldId id="11090209" r:id="rId37"/>
    <p:sldId id="11090210" r:id="rId38"/>
    <p:sldId id="11090211" r:id="rId39"/>
    <p:sldId id="11090212" r:id="rId40"/>
    <p:sldId id="11090213" r:id="rId41"/>
    <p:sldId id="11090214" r:id="rId42"/>
    <p:sldId id="11090169" r:id="rId43"/>
    <p:sldId id="11090215" r:id="rId44"/>
    <p:sldId id="11090216" r:id="rId45"/>
    <p:sldId id="11090217" r:id="rId46"/>
    <p:sldId id="11090108" r:id="rId47"/>
    <p:sldId id="11090174" r:id="rId48"/>
    <p:sldId id="11090218" r:id="rId49"/>
    <p:sldId id="11090219" r:id="rId50"/>
    <p:sldId id="11090220" r:id="rId51"/>
    <p:sldId id="11090221" r:id="rId52"/>
    <p:sldId id="11090222" r:id="rId53"/>
    <p:sldId id="11090223" r:id="rId54"/>
    <p:sldId id="11090224" r:id="rId55"/>
    <p:sldId id="11090225" r:id="rId56"/>
    <p:sldId id="11090226" r:id="rId57"/>
    <p:sldId id="11090227" r:id="rId58"/>
    <p:sldId id="11090228" r:id="rId59"/>
    <p:sldId id="11090229" r:id="rId60"/>
    <p:sldId id="11090230" r:id="rId61"/>
    <p:sldId id="11090071" r:id="rId62"/>
    <p:sldId id="11090231" r:id="rId63"/>
    <p:sldId id="11090232" r:id="rId64"/>
    <p:sldId id="11090233" r:id="rId65"/>
    <p:sldId id="11090234" r:id="rId66"/>
    <p:sldId id="11090235" r:id="rId67"/>
    <p:sldId id="11089581" r:id="rId6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19D64"/>
    <a:srgbClr val="A9D18E"/>
    <a:srgbClr val="B4C7E7"/>
    <a:srgbClr val="FFE699"/>
    <a:srgbClr val="F8CBAD"/>
    <a:srgbClr val="A5A5A5"/>
    <a:srgbClr val="ED7D31"/>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86" autoAdjust="0"/>
    <p:restoredTop sz="85635" autoAdjust="0"/>
  </p:normalViewPr>
  <p:slideViewPr>
    <p:cSldViewPr snapToGrid="0" showGuides="1">
      <p:cViewPr varScale="1">
        <p:scale>
          <a:sx n="76" d="100"/>
          <a:sy n="76" d="100"/>
        </p:scale>
        <p:origin x="504" y="60"/>
      </p:cViewPr>
      <p:guideLst>
        <p:guide pos="3840"/>
        <p:guide orient="horz" pos="618"/>
        <p:guide orient="horz" pos="3748"/>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 Type="http://schemas.openxmlformats.org/officeDocument/2006/relationships/slide" Target="slides/slide5.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2021/9/29</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3354163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3792414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2586158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3171702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在沟通过程中，不管提建议和主张一方的态度如何强硬，压力如何巨大，接受建议和主张的可能性都会在长时间的交流中逐渐降低。而从表中也可以看出，提出建设性的建议比主张更有效。</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2065816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2427876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       课堂谈论</a:t>
            </a:r>
            <a:r>
              <a:rPr lang="en-US" altLang="zh-CN" b="0" dirty="0"/>
              <a:t>—</a:t>
            </a:r>
            <a:r>
              <a:rPr lang="zh-CN" altLang="zh-CN" sz="1800" b="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了解了表达的含义、方式和作用等知识后，读者可以尝试着分析与研究有效表达在沟通中的作用？</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23694687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1231230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42598334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30075078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仔细阅读上述反馈类型后，发现第一种反馈表达方式是一种完全的负面评价，而第二种反馈表达方式既认可财务报告好的一面，同时又指出需要改进的地方。修正性反馈其实就是一个三明治策略和方法，因此也被称为汉堡包原则。应用这一项原则时，第一层面包放置事物的优点；中间则放置哪些需要改进的项目：最后面的一块面包则放置对事物的鼓励和认可以及对事情的激发的能力。</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2116570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1318622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网民的网络沟通的过程中，会遇到一种情况，就是无论做得好还是不好，沟通对方都不告诉自身，这种情况就是典型的没有反馈。</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有效的反馈应该是鼓励网民做正面的认知，不要吝啬自己的赞扬，如果沟通者出现问题，应该采取修正性反馈的手段，并以关心、支持以及相信的角度出发，发表修正性反馈；尽可能不要使用负面反馈以及没有反馈等方式。</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38477440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18672166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14576915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28780812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上述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种无逻辑的表达，都会为实际的工作和学习造成一定的不良影响。首先会增加信宿的沟通时长。其次会使表述者自身的观点缺乏有力的支撑。</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12249493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28375979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19794589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0" dirty="0"/>
              <a:t>       1</a:t>
            </a:r>
            <a:r>
              <a:rPr lang="zh-CN" altLang="en-US" b="0" dirty="0"/>
              <a:t>个中心：</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简单来说</a:t>
            </a: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1</a:t>
            </a:r>
            <a:r>
              <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rPr>
              <a:t>个中心就是中心论点清晰，让信宿一开始就知道信源表述内容的核心观点。这里推荐信源使用写作文时使用的议论文表达方式，具体操作就是在文章第一段先行输出结论观点，之后展开自己的论点进行论证，最后结尾段落再次总结结论观点，形成总分总的表达模式。</a:t>
            </a:r>
            <a:endPar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b="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en-US" sz="1800" b="0" kern="100" dirty="0">
                <a:effectLst/>
                <a:latin typeface="Calibri" panose="020F0502020204030204" pitchFamily="34" charset="0"/>
                <a:ea typeface="宋体" panose="02010600030101010101" pitchFamily="2" charset="-122"/>
                <a:cs typeface="Times New Roman" panose="02020603050405020304" pitchFamily="18" charset="0"/>
              </a:rPr>
              <a:t>合理分类：</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按照不同内容分类进行叙述，让信宿能够知道表述内容的模块分类。分类不只是将想要表达的内容按照一定的类别进行归纳整理，更重要的是整理出观点之间的逻辑。通过逻辑分类，再将表述内容系统的、结构化的表达出来。因此，对于大部分人来说，只要掌握了最基本和常见的逻辑结构，等同于掌握了合理分类的最好方法。</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249876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       课堂讨论</a:t>
            </a:r>
            <a:r>
              <a:rPr lang="en-US" altLang="zh-CN" b="0" dirty="0"/>
              <a:t>—</a:t>
            </a:r>
            <a:r>
              <a:rPr lang="zh-CN" altLang="zh-CN" sz="1800" b="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了解和掌握了表达的含义后，读者可以尝试着回忆网络沟通的相关概念和知识，完成后对表达和沟通进行整理，并尝试着分析与研究二者之间的关联？</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29178932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23728188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10091986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32086200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36713943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25587072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       课堂讨论</a:t>
            </a:r>
            <a:r>
              <a:rPr lang="en-US" altLang="zh-CN" b="0" dirty="0"/>
              <a:t>—</a:t>
            </a:r>
            <a:r>
              <a:rPr lang="zh-CN" altLang="zh-CN" sz="1800" b="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掌握了变焦镜逻辑后，信源以“网络沟通”为中心论点，应该根据由大到小的拉近镜头逻辑表达进行表述，读者可以尝试着分析与讨论拉近镜头逻辑的各个论据是什么？</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286981241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在钟摆逻辑中，采用“正</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反</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合”的形式进行内容表述。也就是说，使用钟摆逻辑表达能让信源承认两种相异的观点，然后将信宿引向中间立场，从而在僵局中实现沟通目标和提高沟通效果。</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7750419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10407913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3695826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41721737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40967562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35532476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20698964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2215177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27382563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30230644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42707576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23367951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10527964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36087906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177317731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32720457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246527097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40389518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358702051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25912271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37975570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57</a:t>
            </a:fld>
            <a:endParaRPr lang="zh-CN" altLang="en-US"/>
          </a:p>
        </p:txBody>
      </p:sp>
    </p:spTree>
    <p:extLst>
      <p:ext uri="{BB962C8B-B14F-4D97-AF65-F5344CB8AC3E}">
        <p14:creationId xmlns:p14="http://schemas.microsoft.com/office/powerpoint/2010/main" val="32823239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58</a:t>
            </a:fld>
            <a:endParaRPr lang="zh-CN" altLang="en-US"/>
          </a:p>
        </p:txBody>
      </p:sp>
    </p:spTree>
    <p:extLst>
      <p:ext uri="{BB962C8B-B14F-4D97-AF65-F5344CB8AC3E}">
        <p14:creationId xmlns:p14="http://schemas.microsoft.com/office/powerpoint/2010/main" val="25690039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59</a:t>
            </a:fld>
            <a:endParaRPr lang="zh-CN" altLang="en-US"/>
          </a:p>
        </p:txBody>
      </p:sp>
    </p:spTree>
    <p:extLst>
      <p:ext uri="{BB962C8B-B14F-4D97-AF65-F5344CB8AC3E}">
        <p14:creationId xmlns:p14="http://schemas.microsoft.com/office/powerpoint/2010/main" val="24112412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60</a:t>
            </a:fld>
            <a:endParaRPr lang="zh-CN" altLang="en-US"/>
          </a:p>
        </p:txBody>
      </p:sp>
    </p:spTree>
    <p:extLst>
      <p:ext uri="{BB962C8B-B14F-4D97-AF65-F5344CB8AC3E}">
        <p14:creationId xmlns:p14="http://schemas.microsoft.com/office/powerpoint/2010/main" val="478395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343236257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61</a:t>
            </a:fld>
            <a:endParaRPr lang="zh-CN" altLang="en-US"/>
          </a:p>
        </p:txBody>
      </p:sp>
    </p:spTree>
    <p:extLst>
      <p:ext uri="{BB962C8B-B14F-4D97-AF65-F5344CB8AC3E}">
        <p14:creationId xmlns:p14="http://schemas.microsoft.com/office/powerpoint/2010/main" val="80605104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62</a:t>
            </a:fld>
            <a:endParaRPr lang="zh-CN" altLang="en-US"/>
          </a:p>
        </p:txBody>
      </p:sp>
    </p:spTree>
    <p:extLst>
      <p:ext uri="{BB962C8B-B14F-4D97-AF65-F5344CB8AC3E}">
        <p14:creationId xmlns:p14="http://schemas.microsoft.com/office/powerpoint/2010/main" val="9285691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63</a:t>
            </a:fld>
            <a:endParaRPr lang="zh-CN" altLang="en-US"/>
          </a:p>
        </p:txBody>
      </p:sp>
    </p:spTree>
    <p:extLst>
      <p:ext uri="{BB962C8B-B14F-4D97-AF65-F5344CB8AC3E}">
        <p14:creationId xmlns:p14="http://schemas.microsoft.com/office/powerpoint/2010/main" val="17010438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64</a:t>
            </a:fld>
            <a:endParaRPr lang="zh-CN" altLang="en-US"/>
          </a:p>
        </p:txBody>
      </p:sp>
    </p:spTree>
    <p:extLst>
      <p:ext uri="{BB962C8B-B14F-4D97-AF65-F5344CB8AC3E}">
        <p14:creationId xmlns:p14="http://schemas.microsoft.com/office/powerpoint/2010/main" val="328708599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65</a:t>
            </a:fld>
            <a:endParaRPr lang="zh-CN" altLang="en-US"/>
          </a:p>
        </p:txBody>
      </p:sp>
    </p:spTree>
    <p:extLst>
      <p:ext uri="{BB962C8B-B14F-4D97-AF65-F5344CB8AC3E}">
        <p14:creationId xmlns:p14="http://schemas.microsoft.com/office/powerpoint/2010/main" val="1472889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3033379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303663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308999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1.tif"/></Relationships>
</file>

<file path=ppt/slides/_rels/slide24.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notesSlide" Target="../notesSlides/notesSlide23.xml"/><Relationship Id="rId4"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notesSlide" Target="../notesSlides/notesSlide4.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8.png"/><Relationship Id="rId5" Type="http://schemas.openxmlformats.org/officeDocument/2006/relationships/notesSlide" Target="../notesSlides/notesSlide54.xml"/><Relationship Id="rId4"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2443876"/>
            <a:ext cx="11657330" cy="1191993"/>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新媒体网络互动与沟通</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对事不对人</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在沟通交流中，“对事不对人”表达原则可以使用另外一个词来代替，即“谈行为而不谈个性”。行为指的是一种正在谈论的事的本身，而个性指信源这个人的特点和品质。</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因为在沟通交流过程中，谈个性很容易引起沟通对方的误解，从而产生一些逆反心理，导致沟通双方从一开始就建立一个比较负面的基础。基于此，应该在沟通交流时，应用谈行为的表达手段，使沟通双方交流活动的开始和过程都处于相对平缓的情绪和氛围中，从而有效提高沟通结果和效果。</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707467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对事不对人</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责备一个月迟到了好几次的职员，批评他的迟到是懒惰行为，这是对一个人个性的评述。此时迟到职员可能会有的心理活动“我没有老是迟到，只是迟到两次，我以前不迟到的时候，怎么从来不表扬我？”这是职员产生的抗拒和逆反心理。谈个性同时也容易产生一些对立，冲突往往因此而起。</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304FCE04-AE79-4540-8446-42C3AA60DADB}"/>
              </a:ext>
            </a:extLst>
          </p:cNvPr>
          <p:cNvSpPr txBox="1"/>
          <p:nvPr/>
        </p:nvSpPr>
        <p:spPr>
          <a:xfrm>
            <a:off x="765002" y="1929410"/>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“对事不对人”原则的正面应用 </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416100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对事不对人</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换一种谈行为的表达手段，该问题出现的次数会少很多。“小刘，这是你第二次迟到，第一次迟到是在上个星期三，能不能告诉我什么原因？”这里面谈的就是行为。而谈行为可以保证表达的准确性和客观性，如下所述。</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谈行为是客观的，一个月期间迟到两次，这是客观事实；</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谈行为的表达手段更加利于沟通，确实是这个月迟到两次，而且以关心的口吻进行询问，表述内容中没有责怪的成分，可以让对方听起来比较容易接受；</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谈行为是一个准确的信息。</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304FCE04-AE79-4540-8446-42C3AA60DADB}"/>
              </a:ext>
            </a:extLst>
          </p:cNvPr>
          <p:cNvSpPr txBox="1"/>
          <p:nvPr/>
        </p:nvSpPr>
        <p:spPr>
          <a:xfrm>
            <a:off x="765002" y="1929410"/>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“对事不对人”原则的正面应用 </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448050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勇于表述自己的真实感受</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很多人会认为将自身的真实感受表述出来，会让自身处于弱势的地位，因此不愿以真诚的态度进行沟通。而在实际的网络沟通中，承认自己的不足或客观陈述自身的优点，会让沟通对方感觉到自身的真诚，有助于建立良好的双向关系，从而有效提高沟通的效果。但是在网络沟通过程中，也不能过于频繁地表述自身的不足，这样反而会引起反面效果，因此，承认不足也要适度。</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6" name="图片 4">
            <a:extLst>
              <a:ext uri="{FF2B5EF4-FFF2-40B4-BE49-F238E27FC236}">
                <a16:creationId xmlns:a16="http://schemas.microsoft.com/office/drawing/2014/main" id="{2B3E98AA-9046-49EB-B64B-ECFF33F726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1835" y="4041676"/>
            <a:ext cx="7185652" cy="2409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655459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多提建议少提主张</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多提建议少提主张”表达原则中，建议指的是只提出自己的观点和方法，由沟通对方决定是否采纳自身的建议，而主张是让沟通对方接受自身的观点和想法。所以相比较而言，主张具有一些强迫性质，建议则更加自由。</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3963E0CC-6A94-4E87-AD3B-A96BF04AF456}"/>
              </a:ext>
            </a:extLst>
          </p:cNvPr>
          <p:cNvSpPr txBox="1"/>
          <p:nvPr/>
        </p:nvSpPr>
        <p:spPr>
          <a:xfrm>
            <a:off x="544286" y="3370541"/>
            <a:ext cx="5370936" cy="2807948"/>
          </a:xfrm>
          <a:prstGeom prst="rect">
            <a:avLst/>
          </a:prstGeom>
          <a:noFill/>
        </p:spPr>
        <p:txBody>
          <a:bodyPr wrap="square">
            <a:spAutoFit/>
          </a:bodyPr>
          <a:lstStyle/>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沟通中，由于建议的选择权在对方，这会使沟通的氛围趋于缓和状态，促使建议被接受的程度加大，从而有效提高沟通效果；而由于主张的选择权在自己，会造成沟通氛围趋于紧张，不利于主张被采纳，从而间接降低沟通效果。</a:t>
            </a:r>
          </a:p>
        </p:txBody>
      </p:sp>
      <p:sp>
        <p:nvSpPr>
          <p:cNvPr id="11" name="Rectangular Callout 55">
            <a:extLst>
              <a:ext uri="{FF2B5EF4-FFF2-40B4-BE49-F238E27FC236}">
                <a16:creationId xmlns:a16="http://schemas.microsoft.com/office/drawing/2014/main" id="{81A94DF8-D1A4-4D13-92CC-BC8A76D16F96}"/>
              </a:ext>
            </a:extLst>
          </p:cNvPr>
          <p:cNvSpPr/>
          <p:nvPr/>
        </p:nvSpPr>
        <p:spPr>
          <a:xfrm flipV="1">
            <a:off x="6300234" y="3860169"/>
            <a:ext cx="2416243" cy="1727200"/>
          </a:xfrm>
          <a:prstGeom prst="wedgeRectCallout">
            <a:avLst>
              <a:gd name="adj1" fmla="val 21398"/>
              <a:gd name="adj2" fmla="val 67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Rectangular Callout 56">
            <a:extLst>
              <a:ext uri="{FF2B5EF4-FFF2-40B4-BE49-F238E27FC236}">
                <a16:creationId xmlns:a16="http://schemas.microsoft.com/office/drawing/2014/main" id="{12E9A4C6-F1DF-4259-8333-478A449AB37E}"/>
              </a:ext>
            </a:extLst>
          </p:cNvPr>
          <p:cNvSpPr/>
          <p:nvPr/>
        </p:nvSpPr>
        <p:spPr>
          <a:xfrm flipV="1">
            <a:off x="8934449" y="3860169"/>
            <a:ext cx="2416243" cy="1727200"/>
          </a:xfrm>
          <a:prstGeom prst="wedgeRectCallout">
            <a:avLst>
              <a:gd name="adj1" fmla="val 21398"/>
              <a:gd name="adj2" fmla="val 678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 name="Text Placeholder 3">
            <a:extLst>
              <a:ext uri="{FF2B5EF4-FFF2-40B4-BE49-F238E27FC236}">
                <a16:creationId xmlns:a16="http://schemas.microsoft.com/office/drawing/2014/main" id="{39E5F177-D44B-4681-BA37-0F17274A07BD}"/>
              </a:ext>
            </a:extLst>
          </p:cNvPr>
          <p:cNvSpPr txBox="1">
            <a:spLocks/>
          </p:cNvSpPr>
          <p:nvPr/>
        </p:nvSpPr>
        <p:spPr>
          <a:xfrm>
            <a:off x="6543155" y="4091682"/>
            <a:ext cx="1930400" cy="125136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zh-CN" altLang="en-US" sz="20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建议</a:t>
            </a:r>
            <a:br>
              <a:rPr 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br>
            <a:endParaRPr 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defTabSz="1219140">
              <a:spcBef>
                <a:spcPct val="20000"/>
              </a:spcBef>
              <a:defRPr/>
            </a:pPr>
            <a:r>
              <a:rPr lang="zh-CN" alt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选择权在对方</a:t>
            </a:r>
            <a:endParaRPr lang="en-US" altLang="zh-CN"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defTabSz="1219140">
              <a:spcBef>
                <a:spcPct val="20000"/>
              </a:spcBef>
              <a:defRPr/>
            </a:pPr>
            <a:r>
              <a:rPr lang="zh-CN" alt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缓和的沟通氛围</a:t>
            </a:r>
            <a:endParaRPr lang="en-US" altLang="zh-CN"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defTabSz="1219140">
              <a:spcBef>
                <a:spcPct val="20000"/>
              </a:spcBef>
              <a:defRPr/>
            </a:pPr>
            <a:r>
              <a:rPr lang="zh-CN" alt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利于建议呗接受</a:t>
            </a:r>
            <a:endParaRPr 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5" name="Text Placeholder 3">
            <a:extLst>
              <a:ext uri="{FF2B5EF4-FFF2-40B4-BE49-F238E27FC236}">
                <a16:creationId xmlns:a16="http://schemas.microsoft.com/office/drawing/2014/main" id="{E2A9964F-40E6-4A67-998E-F282D3802276}"/>
              </a:ext>
            </a:extLst>
          </p:cNvPr>
          <p:cNvSpPr txBox="1">
            <a:spLocks/>
          </p:cNvSpPr>
          <p:nvPr/>
        </p:nvSpPr>
        <p:spPr>
          <a:xfrm>
            <a:off x="9177371" y="4091682"/>
            <a:ext cx="1930400" cy="125136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40">
              <a:spcBef>
                <a:spcPct val="20000"/>
              </a:spcBef>
              <a:defRPr/>
            </a:pPr>
            <a:r>
              <a:rPr lang="zh-CN" altLang="en-US" sz="20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主张</a:t>
            </a:r>
            <a:br>
              <a:rPr 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br>
            <a:endParaRPr 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defTabSz="1219140">
              <a:spcBef>
                <a:spcPct val="20000"/>
              </a:spcBef>
              <a:defRPr/>
            </a:pPr>
            <a:r>
              <a:rPr lang="zh-CN" alt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选择权在自己</a:t>
            </a:r>
            <a:endParaRPr lang="en-US" altLang="zh-CN"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defTabSz="1219140">
              <a:spcBef>
                <a:spcPct val="20000"/>
              </a:spcBef>
              <a:defRPr/>
            </a:pPr>
            <a:r>
              <a:rPr lang="zh-CN" alt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紧张的沟通氛围</a:t>
            </a:r>
            <a:endParaRPr lang="en-US" altLang="zh-CN"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defTabSz="1219140">
              <a:spcBef>
                <a:spcPct val="20000"/>
              </a:spcBef>
              <a:defRPr/>
            </a:pPr>
            <a:r>
              <a:rPr lang="zh-CN" alt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不利于主张被采纳</a:t>
            </a:r>
            <a:endParaRPr lang="en-US" sz="1333"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Tree>
    <p:extLst>
      <p:ext uri="{BB962C8B-B14F-4D97-AF65-F5344CB8AC3E}">
        <p14:creationId xmlns:p14="http://schemas.microsoft.com/office/powerpoint/2010/main" val="393484104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多提建议少提主张</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调查表明，在实际的网络沟通中，沟通一方提出的建议，对方认可的可能性高达</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，但是对于提出的主张时，对方认可的可能性只有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；对于提出的建议，沟通对方反对的可能性低至</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18%</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，而对于提出的主张，沟通对方反对的可能性则高达</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39%</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，不同沟通手段的各项数据如表所示。</a:t>
            </a:r>
          </a:p>
          <a:p>
            <a:pPr indent="2667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2" name="表格 2">
            <a:extLst>
              <a:ext uri="{FF2B5EF4-FFF2-40B4-BE49-F238E27FC236}">
                <a16:creationId xmlns:a16="http://schemas.microsoft.com/office/drawing/2014/main" id="{053178BE-7CD6-48E4-8C86-426C26F3E2C0}"/>
              </a:ext>
            </a:extLst>
          </p:cNvPr>
          <p:cNvGraphicFramePr>
            <a:graphicFrameLocks noGrp="1"/>
          </p:cNvGraphicFramePr>
          <p:nvPr>
            <p:extLst>
              <p:ext uri="{D42A27DB-BD31-4B8C-83A1-F6EECF244321}">
                <p14:modId xmlns:p14="http://schemas.microsoft.com/office/powerpoint/2010/main" val="1485062108"/>
              </p:ext>
            </p:extLst>
          </p:nvPr>
        </p:nvGraphicFramePr>
        <p:xfrm>
          <a:off x="1955848" y="4279752"/>
          <a:ext cx="8137638" cy="1408446"/>
        </p:xfrm>
        <a:graphic>
          <a:graphicData uri="http://schemas.openxmlformats.org/drawingml/2006/table">
            <a:tbl>
              <a:tblPr firstRow="1" bandRow="1">
                <a:tableStyleId>{21E4AEA4-8DFA-4A89-87EB-49C32662AFE0}</a:tableStyleId>
              </a:tblPr>
              <a:tblGrid>
                <a:gridCol w="2712546">
                  <a:extLst>
                    <a:ext uri="{9D8B030D-6E8A-4147-A177-3AD203B41FA5}">
                      <a16:colId xmlns:a16="http://schemas.microsoft.com/office/drawing/2014/main" val="1115658330"/>
                    </a:ext>
                  </a:extLst>
                </a:gridCol>
                <a:gridCol w="2712546">
                  <a:extLst>
                    <a:ext uri="{9D8B030D-6E8A-4147-A177-3AD203B41FA5}">
                      <a16:colId xmlns:a16="http://schemas.microsoft.com/office/drawing/2014/main" val="1768600950"/>
                    </a:ext>
                  </a:extLst>
                </a:gridCol>
                <a:gridCol w="2712546">
                  <a:extLst>
                    <a:ext uri="{9D8B030D-6E8A-4147-A177-3AD203B41FA5}">
                      <a16:colId xmlns:a16="http://schemas.microsoft.com/office/drawing/2014/main" val="813392078"/>
                    </a:ext>
                  </a:extLst>
                </a:gridCol>
              </a:tblGrid>
              <a:tr h="469482">
                <a:tc>
                  <a:txBody>
                    <a:bodyPr/>
                    <a:lstStyle/>
                    <a:p>
                      <a:endParaRPr lang="zh-CN" altLang="en-US" sz="2300"/>
                    </a:p>
                  </a:txBody>
                  <a:tcPr marL="115763" marR="115763" marT="57881" marB="57881"/>
                </a:tc>
                <a:tc>
                  <a:txBody>
                    <a:bodyPr/>
                    <a:lstStyle/>
                    <a:p>
                      <a:endParaRPr lang="zh-CN" altLang="en-US" sz="2300"/>
                    </a:p>
                  </a:txBody>
                  <a:tcPr marL="115763" marR="115763" marT="57881" marB="57881"/>
                </a:tc>
                <a:tc>
                  <a:txBody>
                    <a:bodyPr/>
                    <a:lstStyle/>
                    <a:p>
                      <a:endParaRPr lang="zh-CN" altLang="en-US" sz="2300"/>
                    </a:p>
                  </a:txBody>
                  <a:tcPr marL="115763" marR="115763" marT="57881" marB="57881"/>
                </a:tc>
                <a:extLst>
                  <a:ext uri="{0D108BD9-81ED-4DB2-BD59-A6C34878D82A}">
                    <a16:rowId xmlns:a16="http://schemas.microsoft.com/office/drawing/2014/main" val="1863176678"/>
                  </a:ext>
                </a:extLst>
              </a:tr>
              <a:tr h="469482">
                <a:tc>
                  <a:txBody>
                    <a:bodyPr/>
                    <a:lstStyle/>
                    <a:p>
                      <a:endParaRPr lang="zh-CN" altLang="en-US" sz="2300"/>
                    </a:p>
                  </a:txBody>
                  <a:tcPr marL="115763" marR="115763" marT="57881" marB="57881"/>
                </a:tc>
                <a:tc>
                  <a:txBody>
                    <a:bodyPr/>
                    <a:lstStyle/>
                    <a:p>
                      <a:endParaRPr lang="zh-CN" altLang="en-US" sz="2300"/>
                    </a:p>
                  </a:txBody>
                  <a:tcPr marL="115763" marR="115763" marT="57881" marB="57881"/>
                </a:tc>
                <a:tc>
                  <a:txBody>
                    <a:bodyPr/>
                    <a:lstStyle/>
                    <a:p>
                      <a:endParaRPr lang="zh-CN" altLang="en-US" sz="2300" dirty="0"/>
                    </a:p>
                  </a:txBody>
                  <a:tcPr marL="115763" marR="115763" marT="57881" marB="57881"/>
                </a:tc>
                <a:extLst>
                  <a:ext uri="{0D108BD9-81ED-4DB2-BD59-A6C34878D82A}">
                    <a16:rowId xmlns:a16="http://schemas.microsoft.com/office/drawing/2014/main" val="991783067"/>
                  </a:ext>
                </a:extLst>
              </a:tr>
              <a:tr h="469482">
                <a:tc>
                  <a:txBody>
                    <a:bodyPr/>
                    <a:lstStyle/>
                    <a:p>
                      <a:endParaRPr lang="zh-CN" altLang="en-US" sz="2300"/>
                    </a:p>
                  </a:txBody>
                  <a:tcPr marL="115763" marR="115763" marT="57881" marB="57881"/>
                </a:tc>
                <a:tc>
                  <a:txBody>
                    <a:bodyPr/>
                    <a:lstStyle/>
                    <a:p>
                      <a:endParaRPr lang="zh-CN" altLang="en-US" sz="2300"/>
                    </a:p>
                  </a:txBody>
                  <a:tcPr marL="115763" marR="115763" marT="57881" marB="57881"/>
                </a:tc>
                <a:tc>
                  <a:txBody>
                    <a:bodyPr/>
                    <a:lstStyle/>
                    <a:p>
                      <a:endParaRPr lang="zh-CN" altLang="en-US" sz="2300" dirty="0"/>
                    </a:p>
                  </a:txBody>
                  <a:tcPr marL="115763" marR="115763" marT="57881" marB="57881"/>
                </a:tc>
                <a:extLst>
                  <a:ext uri="{0D108BD9-81ED-4DB2-BD59-A6C34878D82A}">
                    <a16:rowId xmlns:a16="http://schemas.microsoft.com/office/drawing/2014/main" val="3172944016"/>
                  </a:ext>
                </a:extLst>
              </a:tr>
            </a:tbl>
          </a:graphicData>
        </a:graphic>
      </p:graphicFrame>
      <p:grpSp>
        <p:nvGrpSpPr>
          <p:cNvPr id="5" name="组合 4">
            <a:extLst>
              <a:ext uri="{FF2B5EF4-FFF2-40B4-BE49-F238E27FC236}">
                <a16:creationId xmlns:a16="http://schemas.microsoft.com/office/drawing/2014/main" id="{0EBED3EA-F8B0-4CE1-8085-5FFCE9AE9617}"/>
              </a:ext>
            </a:extLst>
          </p:cNvPr>
          <p:cNvGrpSpPr/>
          <p:nvPr/>
        </p:nvGrpSpPr>
        <p:grpSpPr>
          <a:xfrm>
            <a:off x="2732297" y="4302814"/>
            <a:ext cx="7005537" cy="1368139"/>
            <a:chOff x="2732297" y="4302814"/>
            <a:chExt cx="7005537" cy="1368139"/>
          </a:xfrm>
        </p:grpSpPr>
        <p:sp>
          <p:nvSpPr>
            <p:cNvPr id="16" name="文本框 15">
              <a:extLst>
                <a:ext uri="{FF2B5EF4-FFF2-40B4-BE49-F238E27FC236}">
                  <a16:creationId xmlns:a16="http://schemas.microsoft.com/office/drawing/2014/main" id="{5744F15B-F5FD-495D-8ED9-FAC7782C0BF3}"/>
                </a:ext>
              </a:extLst>
            </p:cNvPr>
            <p:cNvSpPr txBox="1"/>
            <p:nvPr/>
          </p:nvSpPr>
          <p:spPr>
            <a:xfrm>
              <a:off x="2732297" y="4302814"/>
              <a:ext cx="1618986" cy="400110"/>
            </a:xfrm>
            <a:prstGeom prst="rect">
              <a:avLst/>
            </a:prstGeom>
            <a:noFill/>
          </p:spPr>
          <p:txBody>
            <a:bodyPr wrap="square">
              <a:spAutoFit/>
            </a:bodyPr>
            <a:lstStyle/>
            <a:p>
              <a:r>
                <a:rPr lang="zh-CN" altLang="zh-CN" sz="2000" b="1" dirty="0">
                  <a:solidFill>
                    <a:schemeClr val="bg1"/>
                  </a:solidFill>
                  <a:latin typeface="微软雅黑" panose="020B0503020204020204" pitchFamily="34" charset="-122"/>
                  <a:ea typeface="微软雅黑" panose="020B0503020204020204" pitchFamily="34" charset="-122"/>
                </a:rPr>
                <a:t>沟通手段</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8DB2B207-3BCA-409F-8E59-92C6AD642D93}"/>
                </a:ext>
              </a:extLst>
            </p:cNvPr>
            <p:cNvSpPr txBox="1"/>
            <p:nvPr/>
          </p:nvSpPr>
          <p:spPr>
            <a:xfrm>
              <a:off x="5268444" y="4302814"/>
              <a:ext cx="1851264" cy="400110"/>
            </a:xfrm>
            <a:prstGeom prst="rect">
              <a:avLst/>
            </a:prstGeom>
            <a:noFill/>
          </p:spPr>
          <p:txBody>
            <a:bodyPr wrap="squar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认可的可能性</a:t>
              </a:r>
            </a:p>
          </p:txBody>
        </p:sp>
        <p:sp>
          <p:nvSpPr>
            <p:cNvPr id="19" name="文本框 18">
              <a:extLst>
                <a:ext uri="{FF2B5EF4-FFF2-40B4-BE49-F238E27FC236}">
                  <a16:creationId xmlns:a16="http://schemas.microsoft.com/office/drawing/2014/main" id="{352088C5-D9DD-4A91-8006-9A15D8CED5AF}"/>
                </a:ext>
              </a:extLst>
            </p:cNvPr>
            <p:cNvSpPr txBox="1"/>
            <p:nvPr/>
          </p:nvSpPr>
          <p:spPr>
            <a:xfrm>
              <a:off x="7886570" y="4302814"/>
              <a:ext cx="1851264" cy="400110"/>
            </a:xfrm>
            <a:prstGeom prst="rect">
              <a:avLst/>
            </a:prstGeom>
            <a:noFill/>
          </p:spPr>
          <p:txBody>
            <a:bodyPr wrap="squar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反对的可能性</a:t>
              </a:r>
            </a:p>
          </p:txBody>
        </p:sp>
        <p:sp>
          <p:nvSpPr>
            <p:cNvPr id="20" name="文本框 19">
              <a:extLst>
                <a:ext uri="{FF2B5EF4-FFF2-40B4-BE49-F238E27FC236}">
                  <a16:creationId xmlns:a16="http://schemas.microsoft.com/office/drawing/2014/main" id="{C364D4F7-653C-4FC8-B9B7-C62149171947}"/>
                </a:ext>
              </a:extLst>
            </p:cNvPr>
            <p:cNvSpPr txBox="1"/>
            <p:nvPr/>
          </p:nvSpPr>
          <p:spPr>
            <a:xfrm>
              <a:off x="2990719" y="4798896"/>
              <a:ext cx="881292" cy="400110"/>
            </a:xfrm>
            <a:prstGeom prst="rect">
              <a:avLst/>
            </a:prstGeom>
            <a:noFill/>
          </p:spPr>
          <p:txBody>
            <a:bodyPr wrap="square">
              <a:spAutoFit/>
            </a:bodyPr>
            <a:lstStyle/>
            <a:p>
              <a:r>
                <a:rPr lang="zh-CN" altLang="zh-CN" sz="2000" dirty="0">
                  <a:solidFill>
                    <a:schemeClr val="bg2">
                      <a:lumMod val="25000"/>
                    </a:schemeClr>
                  </a:solidFill>
                  <a:latin typeface="微软雅黑" panose="020B0503020204020204" pitchFamily="34" charset="-122"/>
                  <a:ea typeface="微软雅黑" panose="020B0503020204020204" pitchFamily="34" charset="-122"/>
                </a:rPr>
                <a:t>建议</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4BC9EA19-5C7D-4F13-8CDF-28DD9F1B649E}"/>
                </a:ext>
              </a:extLst>
            </p:cNvPr>
            <p:cNvSpPr txBox="1"/>
            <p:nvPr/>
          </p:nvSpPr>
          <p:spPr>
            <a:xfrm>
              <a:off x="2990719" y="5269170"/>
              <a:ext cx="881292" cy="400110"/>
            </a:xfrm>
            <a:prstGeom prst="rect">
              <a:avLst/>
            </a:prstGeom>
            <a:noFill/>
          </p:spPr>
          <p:txBody>
            <a:bodyPr wrap="square">
              <a:spAutoFit/>
            </a:bodyPr>
            <a:lstStyle/>
            <a:p>
              <a:r>
                <a:rPr lang="zh-CN" altLang="en-US" sz="2000" dirty="0">
                  <a:solidFill>
                    <a:schemeClr val="bg2">
                      <a:lumMod val="25000"/>
                    </a:schemeClr>
                  </a:solidFill>
                  <a:latin typeface="微软雅黑" panose="020B0503020204020204" pitchFamily="34" charset="-122"/>
                  <a:ea typeface="微软雅黑" panose="020B0503020204020204" pitchFamily="34" charset="-122"/>
                </a:rPr>
                <a:t>主张</a:t>
              </a:r>
            </a:p>
          </p:txBody>
        </p:sp>
        <p:sp>
          <p:nvSpPr>
            <p:cNvPr id="22" name="文本框 21">
              <a:extLst>
                <a:ext uri="{FF2B5EF4-FFF2-40B4-BE49-F238E27FC236}">
                  <a16:creationId xmlns:a16="http://schemas.microsoft.com/office/drawing/2014/main" id="{5E76A13B-3457-47C2-A03F-31B50B646321}"/>
                </a:ext>
              </a:extLst>
            </p:cNvPr>
            <p:cNvSpPr txBox="1"/>
            <p:nvPr/>
          </p:nvSpPr>
          <p:spPr>
            <a:xfrm>
              <a:off x="5660810" y="4798896"/>
              <a:ext cx="881292"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42%</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DAB73B99-27A7-489E-81DB-4A7AF1D51309}"/>
                </a:ext>
              </a:extLst>
            </p:cNvPr>
            <p:cNvSpPr txBox="1"/>
            <p:nvPr/>
          </p:nvSpPr>
          <p:spPr>
            <a:xfrm>
              <a:off x="5655354" y="5270843"/>
              <a:ext cx="881292"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25%</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6B4419EF-B348-493B-B176-36ED68EFA36F}"/>
                </a:ext>
              </a:extLst>
            </p:cNvPr>
            <p:cNvSpPr txBox="1"/>
            <p:nvPr/>
          </p:nvSpPr>
          <p:spPr>
            <a:xfrm>
              <a:off x="8430286" y="4775834"/>
              <a:ext cx="881292"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18%</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865F206D-5464-4EC7-8600-35EB8F0C43F4}"/>
                </a:ext>
              </a:extLst>
            </p:cNvPr>
            <p:cNvSpPr txBox="1"/>
            <p:nvPr/>
          </p:nvSpPr>
          <p:spPr>
            <a:xfrm>
              <a:off x="8446314" y="5248854"/>
              <a:ext cx="881292" cy="400110"/>
            </a:xfrm>
            <a:prstGeom prst="rect">
              <a:avLst/>
            </a:prstGeom>
            <a:noFill/>
          </p:spPr>
          <p:txBody>
            <a:bodyPr wrap="square">
              <a:spAutoFit/>
            </a:bodyPr>
            <a:lstStyle/>
            <a:p>
              <a:r>
                <a:rPr lang="en-US" altLang="zh-CN" sz="2000" dirty="0">
                  <a:solidFill>
                    <a:schemeClr val="bg2">
                      <a:lumMod val="25000"/>
                    </a:schemeClr>
                  </a:solidFill>
                  <a:latin typeface="微软雅黑" panose="020B0503020204020204" pitchFamily="34" charset="-122"/>
                  <a:ea typeface="微软雅黑" panose="020B0503020204020204" pitchFamily="34" charset="-122"/>
                </a:rPr>
                <a:t>39%</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4818882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多提建议少提主张</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沟通的一方在交流事件中是一个新手，无法在沟通的过程中拥有高建设性的判断和建议时，或者沟通的过程中发生了非常危急、必须马上做决断的情况，又或者对方要求你给他一些建议和主张时，此时，可以为他提供一些主张，同时也要为提供的主张阐明理由和原因，由对方确定最后的决定，建立沟通双方的信任，从而提高沟通的效果。</a:t>
            </a:r>
          </a:p>
          <a:p>
            <a:pPr indent="2667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507924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让对方理解自己的意思</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在实际的网络沟通中，如果想要让沟通对方理解自己的意思，具有下述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种方法。</a:t>
            </a:r>
          </a:p>
          <a:p>
            <a:pPr indent="2667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4C8BDD90-DDC8-4EC9-A951-4BC689783557}"/>
              </a:ext>
            </a:extLst>
          </p:cNvPr>
          <p:cNvGrpSpPr/>
          <p:nvPr/>
        </p:nvGrpSpPr>
        <p:grpSpPr>
          <a:xfrm>
            <a:off x="1685166" y="2756943"/>
            <a:ext cx="787451" cy="3540851"/>
            <a:chOff x="5897712" y="2256485"/>
            <a:chExt cx="787451" cy="3540851"/>
          </a:xfrm>
        </p:grpSpPr>
        <p:sp>
          <p:nvSpPr>
            <p:cNvPr id="20" name="Oval 18">
              <a:extLst>
                <a:ext uri="{FF2B5EF4-FFF2-40B4-BE49-F238E27FC236}">
                  <a16:creationId xmlns:a16="http://schemas.microsoft.com/office/drawing/2014/main" id="{F3ED4148-46D1-43A1-A063-C1E7BBCB3E96}"/>
                </a:ext>
              </a:extLst>
            </p:cNvPr>
            <p:cNvSpPr/>
            <p:nvPr/>
          </p:nvSpPr>
          <p:spPr>
            <a:xfrm>
              <a:off x="5897712" y="2256485"/>
              <a:ext cx="787451" cy="78745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1" name="Oval 19">
              <a:extLst>
                <a:ext uri="{FF2B5EF4-FFF2-40B4-BE49-F238E27FC236}">
                  <a16:creationId xmlns:a16="http://schemas.microsoft.com/office/drawing/2014/main" id="{9213812A-9FA2-45A7-8925-0E022501B73B}"/>
                </a:ext>
              </a:extLst>
            </p:cNvPr>
            <p:cNvSpPr/>
            <p:nvPr/>
          </p:nvSpPr>
          <p:spPr>
            <a:xfrm>
              <a:off x="5897712" y="3557672"/>
              <a:ext cx="787451" cy="7874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2" name="Oval 20">
              <a:extLst>
                <a:ext uri="{FF2B5EF4-FFF2-40B4-BE49-F238E27FC236}">
                  <a16:creationId xmlns:a16="http://schemas.microsoft.com/office/drawing/2014/main" id="{CB4B92A9-C938-45C8-9550-E26673B1C4AF}"/>
                </a:ext>
              </a:extLst>
            </p:cNvPr>
            <p:cNvSpPr/>
            <p:nvPr/>
          </p:nvSpPr>
          <p:spPr>
            <a:xfrm>
              <a:off x="5897712" y="5009885"/>
              <a:ext cx="787451" cy="7874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23" name="Group 27">
              <a:extLst>
                <a:ext uri="{FF2B5EF4-FFF2-40B4-BE49-F238E27FC236}">
                  <a16:creationId xmlns:a16="http://schemas.microsoft.com/office/drawing/2014/main" id="{19D60DF8-1067-4BDC-983B-CBE0BF65F577}"/>
                </a:ext>
              </a:extLst>
            </p:cNvPr>
            <p:cNvGrpSpPr/>
            <p:nvPr/>
          </p:nvGrpSpPr>
          <p:grpSpPr>
            <a:xfrm>
              <a:off x="6107980" y="5276881"/>
              <a:ext cx="366915" cy="253463"/>
              <a:chOff x="3092451" y="1625601"/>
              <a:chExt cx="241300" cy="166688"/>
            </a:xfrm>
            <a:solidFill>
              <a:schemeClr val="bg2"/>
            </a:solidFill>
          </p:grpSpPr>
          <p:sp>
            <p:nvSpPr>
              <p:cNvPr id="26" name="Freeform 112">
                <a:extLst>
                  <a:ext uri="{FF2B5EF4-FFF2-40B4-BE49-F238E27FC236}">
                    <a16:creationId xmlns:a16="http://schemas.microsoft.com/office/drawing/2014/main" id="{DA75072C-1F69-4DB5-8A33-5496965260D4}"/>
                  </a:ext>
                </a:extLst>
              </p:cNvPr>
              <p:cNvSpPr>
                <a:spLocks/>
              </p:cNvSpPr>
              <p:nvPr/>
            </p:nvSpPr>
            <p:spPr bwMode="auto">
              <a:xfrm>
                <a:off x="3092451" y="1625601"/>
                <a:ext cx="165100" cy="166688"/>
              </a:xfrm>
              <a:custGeom>
                <a:avLst/>
                <a:gdLst>
                  <a:gd name="T0" fmla="*/ 40 w 44"/>
                  <a:gd name="T1" fmla="*/ 0 h 44"/>
                  <a:gd name="T2" fmla="*/ 4 w 44"/>
                  <a:gd name="T3" fmla="*/ 0 h 44"/>
                  <a:gd name="T4" fmla="*/ 0 w 44"/>
                  <a:gd name="T5" fmla="*/ 4 h 44"/>
                  <a:gd name="T6" fmla="*/ 0 w 44"/>
                  <a:gd name="T7" fmla="*/ 40 h 44"/>
                  <a:gd name="T8" fmla="*/ 4 w 44"/>
                  <a:gd name="T9" fmla="*/ 44 h 44"/>
                  <a:gd name="T10" fmla="*/ 40 w 44"/>
                  <a:gd name="T11" fmla="*/ 44 h 44"/>
                  <a:gd name="T12" fmla="*/ 44 w 44"/>
                  <a:gd name="T13" fmla="*/ 40 h 44"/>
                  <a:gd name="T14" fmla="*/ 44 w 44"/>
                  <a:gd name="T15" fmla="*/ 4 h 44"/>
                  <a:gd name="T16" fmla="*/ 40 w 4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40" y="0"/>
                    </a:moveTo>
                    <a:cubicBezTo>
                      <a:pt x="4" y="0"/>
                      <a:pt x="4" y="0"/>
                      <a:pt x="4" y="0"/>
                    </a:cubicBezTo>
                    <a:cubicBezTo>
                      <a:pt x="2" y="0"/>
                      <a:pt x="0" y="2"/>
                      <a:pt x="0" y="4"/>
                    </a:cubicBezTo>
                    <a:cubicBezTo>
                      <a:pt x="0" y="40"/>
                      <a:pt x="0" y="40"/>
                      <a:pt x="0" y="40"/>
                    </a:cubicBezTo>
                    <a:cubicBezTo>
                      <a:pt x="0" y="42"/>
                      <a:pt x="2" y="44"/>
                      <a:pt x="4" y="44"/>
                    </a:cubicBezTo>
                    <a:cubicBezTo>
                      <a:pt x="40" y="44"/>
                      <a:pt x="40" y="44"/>
                      <a:pt x="40" y="44"/>
                    </a:cubicBezTo>
                    <a:cubicBezTo>
                      <a:pt x="42" y="44"/>
                      <a:pt x="44" y="42"/>
                      <a:pt x="44" y="40"/>
                    </a:cubicBezTo>
                    <a:cubicBezTo>
                      <a:pt x="44" y="4"/>
                      <a:pt x="44" y="4"/>
                      <a:pt x="44" y="4"/>
                    </a:cubicBezTo>
                    <a:cubicBezTo>
                      <a:pt x="44" y="2"/>
                      <a:pt x="42"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7" name="Freeform 113">
                <a:extLst>
                  <a:ext uri="{FF2B5EF4-FFF2-40B4-BE49-F238E27FC236}">
                    <a16:creationId xmlns:a16="http://schemas.microsoft.com/office/drawing/2014/main" id="{970D433B-B8C3-4598-8118-B89C32427D4A}"/>
                  </a:ext>
                </a:extLst>
              </p:cNvPr>
              <p:cNvSpPr>
                <a:spLocks/>
              </p:cNvSpPr>
              <p:nvPr/>
            </p:nvSpPr>
            <p:spPr bwMode="auto">
              <a:xfrm>
                <a:off x="3273426" y="1649413"/>
                <a:ext cx="60325" cy="119063"/>
              </a:xfrm>
              <a:custGeom>
                <a:avLst/>
                <a:gdLst>
                  <a:gd name="T0" fmla="*/ 13 w 16"/>
                  <a:gd name="T1" fmla="*/ 1 h 32"/>
                  <a:gd name="T2" fmla="*/ 5 w 16"/>
                  <a:gd name="T3" fmla="*/ 5 h 32"/>
                  <a:gd name="T4" fmla="*/ 0 w 16"/>
                  <a:gd name="T5" fmla="*/ 8 h 32"/>
                  <a:gd name="T6" fmla="*/ 0 w 16"/>
                  <a:gd name="T7" fmla="*/ 23 h 32"/>
                  <a:gd name="T8" fmla="*/ 5 w 16"/>
                  <a:gd name="T9" fmla="*/ 27 h 32"/>
                  <a:gd name="T10" fmla="*/ 13 w 16"/>
                  <a:gd name="T11" fmla="*/ 31 h 32"/>
                  <a:gd name="T12" fmla="*/ 16 w 16"/>
                  <a:gd name="T13" fmla="*/ 29 h 32"/>
                  <a:gd name="T14" fmla="*/ 16 w 16"/>
                  <a:gd name="T15" fmla="*/ 3 h 32"/>
                  <a:gd name="T16" fmla="*/ 13 w 16"/>
                  <a:gd name="T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
                    </a:moveTo>
                    <a:cubicBezTo>
                      <a:pt x="5" y="5"/>
                      <a:pt x="5" y="5"/>
                      <a:pt x="5" y="5"/>
                    </a:cubicBezTo>
                    <a:cubicBezTo>
                      <a:pt x="4" y="6"/>
                      <a:pt x="2" y="7"/>
                      <a:pt x="0" y="8"/>
                    </a:cubicBezTo>
                    <a:cubicBezTo>
                      <a:pt x="0" y="23"/>
                      <a:pt x="0" y="23"/>
                      <a:pt x="0" y="23"/>
                    </a:cubicBezTo>
                    <a:cubicBezTo>
                      <a:pt x="2" y="24"/>
                      <a:pt x="4" y="26"/>
                      <a:pt x="5" y="27"/>
                    </a:cubicBezTo>
                    <a:cubicBezTo>
                      <a:pt x="13" y="31"/>
                      <a:pt x="13" y="31"/>
                      <a:pt x="13" y="31"/>
                    </a:cubicBezTo>
                    <a:cubicBezTo>
                      <a:pt x="14" y="32"/>
                      <a:pt x="16" y="31"/>
                      <a:pt x="16" y="29"/>
                    </a:cubicBezTo>
                    <a:cubicBezTo>
                      <a:pt x="16" y="3"/>
                      <a:pt x="16" y="3"/>
                      <a:pt x="16" y="3"/>
                    </a:cubicBezTo>
                    <a:cubicBezTo>
                      <a:pt x="16" y="1"/>
                      <a:pt x="14"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24" name="Freeform 153">
              <a:extLst>
                <a:ext uri="{FF2B5EF4-FFF2-40B4-BE49-F238E27FC236}">
                  <a16:creationId xmlns:a16="http://schemas.microsoft.com/office/drawing/2014/main" id="{85B2EF1B-F841-401A-91FF-9834A6AFBB0C}"/>
                </a:ext>
              </a:extLst>
            </p:cNvPr>
            <p:cNvSpPr>
              <a:spLocks/>
            </p:cNvSpPr>
            <p:nvPr/>
          </p:nvSpPr>
          <p:spPr bwMode="auto">
            <a:xfrm>
              <a:off x="6114014" y="3773974"/>
              <a:ext cx="354847" cy="354847"/>
            </a:xfrm>
            <a:custGeom>
              <a:avLst/>
              <a:gdLst>
                <a:gd name="T0" fmla="*/ 50 w 62"/>
                <a:gd name="T1" fmla="*/ 49 h 62"/>
                <a:gd name="T2" fmla="*/ 44 w 62"/>
                <a:gd name="T3" fmla="*/ 54 h 62"/>
                <a:gd name="T4" fmla="*/ 24 w 62"/>
                <a:gd name="T5" fmla="*/ 54 h 62"/>
                <a:gd name="T6" fmla="*/ 21 w 62"/>
                <a:gd name="T7" fmla="*/ 50 h 62"/>
                <a:gd name="T8" fmla="*/ 24 w 62"/>
                <a:gd name="T9" fmla="*/ 42 h 62"/>
                <a:gd name="T10" fmla="*/ 56 w 62"/>
                <a:gd name="T11" fmla="*/ 42 h 62"/>
                <a:gd name="T12" fmla="*/ 62 w 62"/>
                <a:gd name="T13" fmla="*/ 14 h 62"/>
                <a:gd name="T14" fmla="*/ 11 w 62"/>
                <a:gd name="T15" fmla="*/ 7 h 62"/>
                <a:gd name="T16" fmla="*/ 7 w 62"/>
                <a:gd name="T17" fmla="*/ 5 h 62"/>
                <a:gd name="T18" fmla="*/ 7 w 62"/>
                <a:gd name="T19" fmla="*/ 4 h 62"/>
                <a:gd name="T20" fmla="*/ 4 w 62"/>
                <a:gd name="T21" fmla="*/ 0 h 62"/>
                <a:gd name="T22" fmla="*/ 0 w 62"/>
                <a:gd name="T23" fmla="*/ 4 h 62"/>
                <a:gd name="T24" fmla="*/ 4 w 62"/>
                <a:gd name="T25" fmla="*/ 8 h 62"/>
                <a:gd name="T26" fmla="*/ 4 w 62"/>
                <a:gd name="T27" fmla="*/ 8 h 62"/>
                <a:gd name="T28" fmla="*/ 9 w 62"/>
                <a:gd name="T29" fmla="*/ 11 h 62"/>
                <a:gd name="T30" fmla="*/ 17 w 62"/>
                <a:gd name="T31" fmla="*/ 42 h 62"/>
                <a:gd name="T32" fmla="*/ 19 w 62"/>
                <a:gd name="T33" fmla="*/ 42 h 62"/>
                <a:gd name="T34" fmla="*/ 17 w 62"/>
                <a:gd name="T35" fmla="*/ 49 h 62"/>
                <a:gd name="T36" fmla="*/ 17 w 62"/>
                <a:gd name="T37" fmla="*/ 49 h 62"/>
                <a:gd name="T38" fmla="*/ 10 w 62"/>
                <a:gd name="T39" fmla="*/ 55 h 62"/>
                <a:gd name="T40" fmla="*/ 17 w 62"/>
                <a:gd name="T41" fmla="*/ 62 h 62"/>
                <a:gd name="T42" fmla="*/ 23 w 62"/>
                <a:gd name="T43" fmla="*/ 58 h 62"/>
                <a:gd name="T44" fmla="*/ 44 w 62"/>
                <a:gd name="T45" fmla="*/ 58 h 62"/>
                <a:gd name="T46" fmla="*/ 50 w 62"/>
                <a:gd name="T47" fmla="*/ 62 h 62"/>
                <a:gd name="T48" fmla="*/ 57 w 62"/>
                <a:gd name="T49" fmla="*/ 55 h 62"/>
                <a:gd name="T50" fmla="*/ 50 w 62"/>
                <a:gd name="T51"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2">
                  <a:moveTo>
                    <a:pt x="50" y="49"/>
                  </a:moveTo>
                  <a:cubicBezTo>
                    <a:pt x="47" y="49"/>
                    <a:pt x="45" y="51"/>
                    <a:pt x="44" y="54"/>
                  </a:cubicBezTo>
                  <a:cubicBezTo>
                    <a:pt x="24" y="54"/>
                    <a:pt x="24" y="54"/>
                    <a:pt x="24" y="54"/>
                  </a:cubicBezTo>
                  <a:cubicBezTo>
                    <a:pt x="23" y="52"/>
                    <a:pt x="22" y="51"/>
                    <a:pt x="21" y="50"/>
                  </a:cubicBezTo>
                  <a:cubicBezTo>
                    <a:pt x="24" y="42"/>
                    <a:pt x="24" y="42"/>
                    <a:pt x="24" y="42"/>
                  </a:cubicBezTo>
                  <a:cubicBezTo>
                    <a:pt x="56" y="42"/>
                    <a:pt x="56" y="42"/>
                    <a:pt x="56" y="42"/>
                  </a:cubicBezTo>
                  <a:cubicBezTo>
                    <a:pt x="62" y="14"/>
                    <a:pt x="62" y="14"/>
                    <a:pt x="62" y="14"/>
                  </a:cubicBezTo>
                  <a:cubicBezTo>
                    <a:pt x="11" y="7"/>
                    <a:pt x="11" y="7"/>
                    <a:pt x="11" y="7"/>
                  </a:cubicBezTo>
                  <a:cubicBezTo>
                    <a:pt x="7" y="5"/>
                    <a:pt x="7" y="5"/>
                    <a:pt x="7" y="5"/>
                  </a:cubicBezTo>
                  <a:cubicBezTo>
                    <a:pt x="7" y="4"/>
                    <a:pt x="7" y="4"/>
                    <a:pt x="7" y="4"/>
                  </a:cubicBezTo>
                  <a:cubicBezTo>
                    <a:pt x="7" y="2"/>
                    <a:pt x="6" y="0"/>
                    <a:pt x="4" y="0"/>
                  </a:cubicBezTo>
                  <a:cubicBezTo>
                    <a:pt x="1" y="0"/>
                    <a:pt x="0" y="2"/>
                    <a:pt x="0" y="4"/>
                  </a:cubicBezTo>
                  <a:cubicBezTo>
                    <a:pt x="0" y="6"/>
                    <a:pt x="1" y="8"/>
                    <a:pt x="4" y="8"/>
                  </a:cubicBezTo>
                  <a:cubicBezTo>
                    <a:pt x="4" y="8"/>
                    <a:pt x="4" y="8"/>
                    <a:pt x="4" y="8"/>
                  </a:cubicBezTo>
                  <a:cubicBezTo>
                    <a:pt x="9" y="11"/>
                    <a:pt x="9" y="11"/>
                    <a:pt x="9" y="11"/>
                  </a:cubicBezTo>
                  <a:cubicBezTo>
                    <a:pt x="17" y="42"/>
                    <a:pt x="17" y="42"/>
                    <a:pt x="17" y="42"/>
                  </a:cubicBezTo>
                  <a:cubicBezTo>
                    <a:pt x="19" y="42"/>
                    <a:pt x="19" y="42"/>
                    <a:pt x="19" y="42"/>
                  </a:cubicBezTo>
                  <a:cubicBezTo>
                    <a:pt x="17" y="49"/>
                    <a:pt x="17" y="49"/>
                    <a:pt x="17" y="49"/>
                  </a:cubicBezTo>
                  <a:cubicBezTo>
                    <a:pt x="17" y="49"/>
                    <a:pt x="17" y="49"/>
                    <a:pt x="17" y="49"/>
                  </a:cubicBezTo>
                  <a:cubicBezTo>
                    <a:pt x="13" y="49"/>
                    <a:pt x="10" y="52"/>
                    <a:pt x="10" y="55"/>
                  </a:cubicBezTo>
                  <a:cubicBezTo>
                    <a:pt x="10" y="59"/>
                    <a:pt x="13" y="62"/>
                    <a:pt x="17" y="62"/>
                  </a:cubicBezTo>
                  <a:cubicBezTo>
                    <a:pt x="20" y="62"/>
                    <a:pt x="22" y="60"/>
                    <a:pt x="23" y="58"/>
                  </a:cubicBezTo>
                  <a:cubicBezTo>
                    <a:pt x="44" y="58"/>
                    <a:pt x="44" y="58"/>
                    <a:pt x="44" y="58"/>
                  </a:cubicBezTo>
                  <a:cubicBezTo>
                    <a:pt x="45" y="60"/>
                    <a:pt x="47" y="62"/>
                    <a:pt x="50" y="62"/>
                  </a:cubicBezTo>
                  <a:cubicBezTo>
                    <a:pt x="54" y="62"/>
                    <a:pt x="57" y="59"/>
                    <a:pt x="57" y="55"/>
                  </a:cubicBezTo>
                  <a:cubicBezTo>
                    <a:pt x="57" y="52"/>
                    <a:pt x="54" y="49"/>
                    <a:pt x="50" y="49"/>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5" name="Freeform 322">
              <a:extLst>
                <a:ext uri="{FF2B5EF4-FFF2-40B4-BE49-F238E27FC236}">
                  <a16:creationId xmlns:a16="http://schemas.microsoft.com/office/drawing/2014/main" id="{CA5C5928-EC6A-4D41-ABB1-37DD19F4C71D}"/>
                </a:ext>
              </a:extLst>
            </p:cNvPr>
            <p:cNvSpPr>
              <a:spLocks/>
            </p:cNvSpPr>
            <p:nvPr/>
          </p:nvSpPr>
          <p:spPr bwMode="auto">
            <a:xfrm>
              <a:off x="6120051" y="2467960"/>
              <a:ext cx="342775" cy="364501"/>
            </a:xfrm>
            <a:custGeom>
              <a:avLst/>
              <a:gdLst>
                <a:gd name="T0" fmla="*/ 32 w 60"/>
                <a:gd name="T1" fmla="*/ 4 h 64"/>
                <a:gd name="T2" fmla="*/ 32 w 60"/>
                <a:gd name="T3" fmla="*/ 2 h 64"/>
                <a:gd name="T4" fmla="*/ 30 w 60"/>
                <a:gd name="T5" fmla="*/ 0 h 64"/>
                <a:gd name="T6" fmla="*/ 28 w 60"/>
                <a:gd name="T7" fmla="*/ 2 h 64"/>
                <a:gd name="T8" fmla="*/ 28 w 60"/>
                <a:gd name="T9" fmla="*/ 4 h 64"/>
                <a:gd name="T10" fmla="*/ 0 w 60"/>
                <a:gd name="T11" fmla="*/ 34 h 64"/>
                <a:gd name="T12" fmla="*/ 0 w 60"/>
                <a:gd name="T13" fmla="*/ 36 h 64"/>
                <a:gd name="T14" fmla="*/ 0 w 60"/>
                <a:gd name="T15" fmla="*/ 36 h 64"/>
                <a:gd name="T16" fmla="*/ 10 w 60"/>
                <a:gd name="T17" fmla="*/ 28 h 64"/>
                <a:gd name="T18" fmla="*/ 20 w 60"/>
                <a:gd name="T19" fmla="*/ 36 h 64"/>
                <a:gd name="T20" fmla="*/ 20 w 60"/>
                <a:gd name="T21" fmla="*/ 36 h 64"/>
                <a:gd name="T22" fmla="*/ 28 w 60"/>
                <a:gd name="T23" fmla="*/ 28 h 64"/>
                <a:gd name="T24" fmla="*/ 28 w 60"/>
                <a:gd name="T25" fmla="*/ 50 h 64"/>
                <a:gd name="T26" fmla="*/ 22 w 60"/>
                <a:gd name="T27" fmla="*/ 60 h 64"/>
                <a:gd name="T28" fmla="*/ 16 w 60"/>
                <a:gd name="T29" fmla="*/ 54 h 64"/>
                <a:gd name="T30" fmla="*/ 14 w 60"/>
                <a:gd name="T31" fmla="*/ 52 h 64"/>
                <a:gd name="T32" fmla="*/ 12 w 60"/>
                <a:gd name="T33" fmla="*/ 54 h 64"/>
                <a:gd name="T34" fmla="*/ 22 w 60"/>
                <a:gd name="T35" fmla="*/ 64 h 64"/>
                <a:gd name="T36" fmla="*/ 32 w 60"/>
                <a:gd name="T37" fmla="*/ 50 h 64"/>
                <a:gd name="T38" fmla="*/ 32 w 60"/>
                <a:gd name="T39" fmla="*/ 28 h 64"/>
                <a:gd name="T40" fmla="*/ 40 w 60"/>
                <a:gd name="T41" fmla="*/ 36 h 64"/>
                <a:gd name="T42" fmla="*/ 40 w 60"/>
                <a:gd name="T43" fmla="*/ 36 h 64"/>
                <a:gd name="T44" fmla="*/ 50 w 60"/>
                <a:gd name="T45" fmla="*/ 28 h 64"/>
                <a:gd name="T46" fmla="*/ 60 w 60"/>
                <a:gd name="T47" fmla="*/ 36 h 64"/>
                <a:gd name="T48" fmla="*/ 60 w 60"/>
                <a:gd name="T49" fmla="*/ 36 h 64"/>
                <a:gd name="T50" fmla="*/ 60 w 60"/>
                <a:gd name="T51" fmla="*/ 34 h 64"/>
                <a:gd name="T52" fmla="*/ 32 w 60"/>
                <a:gd name="T5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28" name="文本框 27">
            <a:extLst>
              <a:ext uri="{FF2B5EF4-FFF2-40B4-BE49-F238E27FC236}">
                <a16:creationId xmlns:a16="http://schemas.microsoft.com/office/drawing/2014/main" id="{AA4A649E-497A-49B6-942F-3F9034F6E0F4}"/>
              </a:ext>
            </a:extLst>
          </p:cNvPr>
          <p:cNvSpPr txBox="1"/>
          <p:nvPr/>
        </p:nvSpPr>
        <p:spPr>
          <a:xfrm>
            <a:off x="2472617" y="2668179"/>
            <a:ext cx="8588470" cy="1015663"/>
          </a:xfrm>
          <a:prstGeom prst="rect">
            <a:avLst/>
          </a:prstGeom>
          <a:noFill/>
        </p:spPr>
        <p:txBody>
          <a:bodyPr wrap="square">
            <a:spAutoFit/>
          </a:bodyPr>
          <a:lstStyle/>
          <a:p>
            <a:pPr lvl="0" algn="just"/>
            <a:r>
              <a:rPr lang="zh-CN" altLang="zh-CN" sz="2000" dirty="0">
                <a:solidFill>
                  <a:schemeClr val="tx1">
                    <a:lumMod val="50000"/>
                    <a:lumOff val="50000"/>
                  </a:schemeClr>
                </a:solidFill>
                <a:ea typeface="Source Han Serif SC" panose="02020400000000000000" pitchFamily="18" charset="-122"/>
              </a:rPr>
              <a:t>使用沟通对方能够理解的语言进行表达。由于很多沟通活动的双方可能具有不同的背景、知识层次和人生阅历等，这些因素的不同程度使沟通双方存在一定差异，所以不要使用对方理解不了的语言或手段内容进行沟通</a:t>
            </a:r>
          </a:p>
        </p:txBody>
      </p:sp>
      <p:sp>
        <p:nvSpPr>
          <p:cNvPr id="29" name="文本框 28">
            <a:extLst>
              <a:ext uri="{FF2B5EF4-FFF2-40B4-BE49-F238E27FC236}">
                <a16:creationId xmlns:a16="http://schemas.microsoft.com/office/drawing/2014/main" id="{F7EB9DD3-DF91-40EC-A106-03EAA714AEC8}"/>
              </a:ext>
            </a:extLst>
          </p:cNvPr>
          <p:cNvSpPr txBox="1"/>
          <p:nvPr/>
        </p:nvSpPr>
        <p:spPr>
          <a:xfrm>
            <a:off x="2472617" y="4097316"/>
            <a:ext cx="8664144" cy="707886"/>
          </a:xfrm>
          <a:prstGeom prst="rect">
            <a:avLst/>
          </a:prstGeom>
          <a:noFill/>
        </p:spPr>
        <p:txBody>
          <a:bodyPr wrap="square">
            <a:spAutoFit/>
          </a:bodyPr>
          <a:lstStyle/>
          <a:p>
            <a:pPr lvl="0" algn="just"/>
            <a:r>
              <a:rPr lang="en-US" altLang="zh-CN" sz="2000" dirty="0">
                <a:solidFill>
                  <a:schemeClr val="tx1">
                    <a:lumMod val="50000"/>
                    <a:lumOff val="50000"/>
                  </a:schemeClr>
                </a:solidFill>
                <a:ea typeface="Source Han Serif SC" panose="02020400000000000000" pitchFamily="18" charset="-122"/>
              </a:rPr>
              <a:t>Kiss</a:t>
            </a:r>
            <a:r>
              <a:rPr lang="zh-CN" altLang="zh-CN" sz="2000" dirty="0">
                <a:solidFill>
                  <a:schemeClr val="tx1">
                    <a:lumMod val="50000"/>
                    <a:lumOff val="50000"/>
                  </a:schemeClr>
                </a:solidFill>
                <a:ea typeface="Source Han Serif SC" panose="02020400000000000000" pitchFamily="18" charset="-122"/>
              </a:rPr>
              <a:t>原则。</a:t>
            </a:r>
            <a:r>
              <a:rPr lang="en-US" altLang="zh-CN" sz="2000" dirty="0">
                <a:solidFill>
                  <a:schemeClr val="tx1">
                    <a:lumMod val="50000"/>
                    <a:lumOff val="50000"/>
                  </a:schemeClr>
                </a:solidFill>
                <a:ea typeface="Source Han Serif SC" panose="02020400000000000000" pitchFamily="18" charset="-122"/>
              </a:rPr>
              <a:t>Kiss</a:t>
            </a:r>
            <a:r>
              <a:rPr lang="zh-CN" altLang="zh-CN" sz="2000" dirty="0">
                <a:solidFill>
                  <a:schemeClr val="tx1">
                    <a:lumMod val="50000"/>
                    <a:lumOff val="50000"/>
                  </a:schemeClr>
                </a:solidFill>
                <a:ea typeface="Source Han Serif SC" panose="02020400000000000000" pitchFamily="18" charset="-122"/>
              </a:rPr>
              <a:t>是</a:t>
            </a:r>
            <a:r>
              <a:rPr lang="en-US" altLang="zh-CN" sz="2000" dirty="0">
                <a:solidFill>
                  <a:schemeClr val="tx1">
                    <a:lumMod val="50000"/>
                    <a:lumOff val="50000"/>
                  </a:schemeClr>
                </a:solidFill>
                <a:ea typeface="Source Han Serif SC" panose="02020400000000000000" pitchFamily="18" charset="-122"/>
              </a:rPr>
              <a:t>Keep it Simple, Stupid</a:t>
            </a:r>
            <a:r>
              <a:rPr lang="zh-CN" altLang="zh-CN" sz="2000" dirty="0">
                <a:solidFill>
                  <a:schemeClr val="tx1">
                    <a:lumMod val="50000"/>
                    <a:lumOff val="50000"/>
                  </a:schemeClr>
                </a:solidFill>
                <a:ea typeface="Source Han Serif SC" panose="02020400000000000000" pitchFamily="18" charset="-122"/>
              </a:rPr>
              <a:t>英文的缩写，翻译并美化后的意思为保持简洁的理解原则</a:t>
            </a:r>
          </a:p>
        </p:txBody>
      </p:sp>
      <p:sp>
        <p:nvSpPr>
          <p:cNvPr id="30" name="文本框 29">
            <a:extLst>
              <a:ext uri="{FF2B5EF4-FFF2-40B4-BE49-F238E27FC236}">
                <a16:creationId xmlns:a16="http://schemas.microsoft.com/office/drawing/2014/main" id="{68C85EC5-2B7B-40CB-9F69-035B3B88BD15}"/>
              </a:ext>
            </a:extLst>
          </p:cNvPr>
          <p:cNvSpPr txBox="1"/>
          <p:nvPr/>
        </p:nvSpPr>
        <p:spPr>
          <a:xfrm>
            <a:off x="2571649" y="5660941"/>
            <a:ext cx="1849003" cy="400110"/>
          </a:xfrm>
          <a:prstGeom prst="rect">
            <a:avLst/>
          </a:prstGeom>
          <a:noFill/>
        </p:spPr>
        <p:txBody>
          <a:bodyPr wrap="square">
            <a:spAutoFit/>
          </a:bodyPr>
          <a:lstStyle/>
          <a:p>
            <a:pPr algn="just"/>
            <a:r>
              <a:rPr lang="en-US" altLang="zh-CN" sz="2000" dirty="0">
                <a:solidFill>
                  <a:schemeClr val="tx1">
                    <a:lumMod val="50000"/>
                    <a:lumOff val="50000"/>
                  </a:schemeClr>
                </a:solidFill>
                <a:ea typeface="Source Han Serif SC" panose="02020400000000000000" pitchFamily="18" charset="-122"/>
              </a:rPr>
              <a:t>Bra-a</a:t>
            </a:r>
            <a:r>
              <a:rPr lang="zh-CN" altLang="zh-CN" sz="2000" dirty="0">
                <a:solidFill>
                  <a:schemeClr val="tx1">
                    <a:lumMod val="50000"/>
                    <a:lumOff val="50000"/>
                  </a:schemeClr>
                </a:solidFill>
                <a:ea typeface="Source Han Serif SC" panose="02020400000000000000" pitchFamily="18" charset="-122"/>
              </a:rPr>
              <a:t>表达技巧</a:t>
            </a:r>
            <a:endParaRPr lang="zh-CN" altLang="en-US" sz="2000" dirty="0">
              <a:solidFill>
                <a:schemeClr val="tx1">
                  <a:lumMod val="50000"/>
                  <a:lumOff val="50000"/>
                </a:schemeClr>
              </a:solidFill>
              <a:ea typeface="Source Han Serif SC" panose="02020400000000000000" pitchFamily="18" charset="-122"/>
            </a:endParaRPr>
          </a:p>
        </p:txBody>
      </p:sp>
      <p:sp>
        <p:nvSpPr>
          <p:cNvPr id="31" name="文本框 30">
            <a:extLst>
              <a:ext uri="{FF2B5EF4-FFF2-40B4-BE49-F238E27FC236}">
                <a16:creationId xmlns:a16="http://schemas.microsoft.com/office/drawing/2014/main" id="{E4891EC3-5A89-4587-806F-8F7D7450E937}"/>
              </a:ext>
            </a:extLst>
          </p:cNvPr>
          <p:cNvSpPr txBox="1"/>
          <p:nvPr/>
        </p:nvSpPr>
        <p:spPr>
          <a:xfrm>
            <a:off x="4258372" y="5230856"/>
            <a:ext cx="7231535" cy="1323439"/>
          </a:xfrm>
          <a:prstGeom prst="rect">
            <a:avLst/>
          </a:prstGeom>
          <a:noFill/>
        </p:spPr>
        <p:txBody>
          <a:bodyPr wrap="square">
            <a:spAutoFit/>
          </a:bodyPr>
          <a:lstStyle/>
          <a:p>
            <a:pPr algn="just"/>
            <a:r>
              <a:rPr lang="en-US" altLang="zh-CN" sz="1600" dirty="0">
                <a:solidFill>
                  <a:schemeClr val="accent2"/>
                </a:solidFill>
                <a:ea typeface="Source Han Serif SC" panose="02020400000000000000" pitchFamily="18" charset="-122"/>
              </a:rPr>
              <a:t>B:</a:t>
            </a:r>
            <a:r>
              <a:rPr lang="zh-CN" altLang="zh-CN" sz="1600" dirty="0">
                <a:solidFill>
                  <a:schemeClr val="accent2"/>
                </a:solidFill>
                <a:ea typeface="Source Han Serif SC" panose="02020400000000000000" pitchFamily="18" charset="-122"/>
              </a:rPr>
              <a:t>定期与对方进行沟通，提升对方对自身的信任</a:t>
            </a:r>
          </a:p>
          <a:p>
            <a:pPr algn="just"/>
            <a:r>
              <a:rPr lang="en-US" altLang="zh-CN" sz="1600" dirty="0">
                <a:solidFill>
                  <a:schemeClr val="accent2"/>
                </a:solidFill>
                <a:ea typeface="Source Han Serif SC" panose="02020400000000000000" pitchFamily="18" charset="-122"/>
              </a:rPr>
              <a:t>r</a:t>
            </a:r>
            <a:r>
              <a:rPr lang="zh-CN" altLang="zh-CN" sz="1600" dirty="0">
                <a:solidFill>
                  <a:schemeClr val="accent2"/>
                </a:solidFill>
                <a:ea typeface="Source Han Serif SC" panose="02020400000000000000" pitchFamily="18" charset="-122"/>
              </a:rPr>
              <a:t>：沟通对方非常需要他人关注或关心自己，也希望把自己的想法及时告诉他人</a:t>
            </a:r>
          </a:p>
          <a:p>
            <a:pPr algn="just"/>
            <a:r>
              <a:rPr lang="en-US" altLang="zh-CN" sz="1600" dirty="0">
                <a:solidFill>
                  <a:schemeClr val="accent2"/>
                </a:solidFill>
                <a:ea typeface="Source Han Serif SC" panose="02020400000000000000" pitchFamily="18" charset="-122"/>
              </a:rPr>
              <a:t>a</a:t>
            </a:r>
            <a:r>
              <a:rPr lang="zh-CN" altLang="zh-CN" sz="1600" dirty="0">
                <a:solidFill>
                  <a:schemeClr val="accent2"/>
                </a:solidFill>
                <a:ea typeface="Source Han Serif SC" panose="02020400000000000000" pitchFamily="18" charset="-122"/>
              </a:rPr>
              <a:t>：具体做法是每月安排一次正式沟通活动，并总结归纳一下阶段性的工作和了解下一阶段的工作计划，并借机征询对方的建议</a:t>
            </a:r>
          </a:p>
          <a:p>
            <a:pPr algn="just"/>
            <a:r>
              <a:rPr lang="en-US" altLang="zh-CN" sz="1600" dirty="0">
                <a:solidFill>
                  <a:schemeClr val="accent2"/>
                </a:solidFill>
                <a:ea typeface="Source Han Serif SC" panose="02020400000000000000" pitchFamily="18" charset="-122"/>
              </a:rPr>
              <a:t>a</a:t>
            </a:r>
            <a:r>
              <a:rPr lang="zh-CN" altLang="zh-CN" sz="1600" dirty="0">
                <a:solidFill>
                  <a:schemeClr val="accent2"/>
                </a:solidFill>
                <a:ea typeface="Source Han Serif SC" panose="02020400000000000000" pitchFamily="18" charset="-122"/>
              </a:rPr>
              <a:t>：询问沟通方采用的表达方式的使用评价</a:t>
            </a:r>
          </a:p>
        </p:txBody>
      </p:sp>
    </p:spTree>
    <p:extLst>
      <p:ext uri="{BB962C8B-B14F-4D97-AF65-F5344CB8AC3E}">
        <p14:creationId xmlns:p14="http://schemas.microsoft.com/office/powerpoint/2010/main" val="378172533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有效的反馈</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反馈的类型</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41FD5F07-ADEE-42BC-AA97-42D21A1A9EBC}"/>
              </a:ext>
            </a:extLst>
          </p:cNvPr>
          <p:cNvGrpSpPr/>
          <p:nvPr/>
        </p:nvGrpSpPr>
        <p:grpSpPr>
          <a:xfrm>
            <a:off x="962616" y="2771026"/>
            <a:ext cx="10266768" cy="2173696"/>
            <a:chOff x="1754449" y="2432279"/>
            <a:chExt cx="8758173" cy="1854293"/>
          </a:xfrm>
        </p:grpSpPr>
        <p:sp>
          <p:nvSpPr>
            <p:cNvPr id="11" name="MH_Other_10">
              <a:extLst>
                <a:ext uri="{FF2B5EF4-FFF2-40B4-BE49-F238E27FC236}">
                  <a16:creationId xmlns:a16="http://schemas.microsoft.com/office/drawing/2014/main" id="{91C5E56F-7243-4C93-8F5E-42C366EA9DEA}"/>
                </a:ext>
              </a:extLst>
            </p:cNvPr>
            <p:cNvSpPr/>
            <p:nvPr/>
          </p:nvSpPr>
          <p:spPr bwMode="auto">
            <a:xfrm>
              <a:off x="8323587"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MH_SubTitle_4">
              <a:extLst>
                <a:ext uri="{FF2B5EF4-FFF2-40B4-BE49-F238E27FC236}">
                  <a16:creationId xmlns:a16="http://schemas.microsoft.com/office/drawing/2014/main" id="{3F7C1C5D-8AB7-4E27-B733-B8C197EF3C91}"/>
                </a:ext>
              </a:extLst>
            </p:cNvPr>
            <p:cNvSpPr>
              <a:spLocks noChangeArrowheads="1"/>
            </p:cNvSpPr>
            <p:nvPr/>
          </p:nvSpPr>
          <p:spPr bwMode="auto">
            <a:xfrm>
              <a:off x="8863239" y="3298565"/>
              <a:ext cx="988007" cy="98800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没有反馈</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4" name="组合 13">
              <a:extLst>
                <a:ext uri="{FF2B5EF4-FFF2-40B4-BE49-F238E27FC236}">
                  <a16:creationId xmlns:a16="http://schemas.microsoft.com/office/drawing/2014/main" id="{8F82E1E9-CEDE-4409-AF0F-02924D55BA6F}"/>
                </a:ext>
              </a:extLst>
            </p:cNvPr>
            <p:cNvGrpSpPr/>
            <p:nvPr/>
          </p:nvGrpSpPr>
          <p:grpSpPr>
            <a:xfrm>
              <a:off x="9307536" y="2507345"/>
              <a:ext cx="93325" cy="783105"/>
              <a:chOff x="6982138" y="1880080"/>
              <a:chExt cx="70036" cy="587691"/>
            </a:xfrm>
          </p:grpSpPr>
          <p:cxnSp>
            <p:nvCxnSpPr>
              <p:cNvPr id="44" name="MH_Other_11">
                <a:extLst>
                  <a:ext uri="{FF2B5EF4-FFF2-40B4-BE49-F238E27FC236}">
                    <a16:creationId xmlns:a16="http://schemas.microsoft.com/office/drawing/2014/main" id="{08CF1DF7-5FFE-474B-BDCD-05C83AE03E5F}"/>
                  </a:ext>
                </a:extLst>
              </p:cNvPr>
              <p:cNvCxnSpPr>
                <a:cxnSpLocks noChangeShapeType="1"/>
              </p:cNvCxnSpPr>
              <p:nvPr/>
            </p:nvCxnSpPr>
            <p:spPr bwMode="auto">
              <a:xfrm flipH="1" flipV="1">
                <a:off x="7017157" y="2006449"/>
                <a:ext cx="1522"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45" name="MH_Other_12">
                <a:extLst>
                  <a:ext uri="{FF2B5EF4-FFF2-40B4-BE49-F238E27FC236}">
                    <a16:creationId xmlns:a16="http://schemas.microsoft.com/office/drawing/2014/main" id="{1ED20B48-4B84-40FF-BC55-FFD6AE7ED146}"/>
                  </a:ext>
                </a:extLst>
              </p:cNvPr>
              <p:cNvSpPr>
                <a:spLocks noChangeArrowheads="1"/>
              </p:cNvSpPr>
              <p:nvPr/>
            </p:nvSpPr>
            <p:spPr bwMode="auto">
              <a:xfrm flipV="1">
                <a:off x="698213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组合 14">
              <a:extLst>
                <a:ext uri="{FF2B5EF4-FFF2-40B4-BE49-F238E27FC236}">
                  <a16:creationId xmlns:a16="http://schemas.microsoft.com/office/drawing/2014/main" id="{3DAE3373-1DC1-4778-BA1E-062B09603DA1}"/>
                </a:ext>
              </a:extLst>
            </p:cNvPr>
            <p:cNvGrpSpPr/>
            <p:nvPr/>
          </p:nvGrpSpPr>
          <p:grpSpPr>
            <a:xfrm>
              <a:off x="1754449" y="2432279"/>
              <a:ext cx="6569140" cy="1854293"/>
              <a:chOff x="1754449" y="2432279"/>
              <a:chExt cx="6569140" cy="1854293"/>
            </a:xfrm>
          </p:grpSpPr>
          <p:sp>
            <p:nvSpPr>
              <p:cNvPr id="20" name="MH_Other_1">
                <a:extLst>
                  <a:ext uri="{FF2B5EF4-FFF2-40B4-BE49-F238E27FC236}">
                    <a16:creationId xmlns:a16="http://schemas.microsoft.com/office/drawing/2014/main" id="{2851A06D-AB8C-4868-93CE-E8EAC6B6C893}"/>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MH_SubTitle_1">
                <a:extLst>
                  <a:ext uri="{FF2B5EF4-FFF2-40B4-BE49-F238E27FC236}">
                    <a16:creationId xmlns:a16="http://schemas.microsoft.com/office/drawing/2014/main" id="{188B66B5-44AE-42D9-9B86-27FFACCA0E24}"/>
                  </a:ext>
                </a:extLst>
              </p:cNvPr>
              <p:cNvSpPr>
                <a:spLocks noChangeArrowheads="1"/>
              </p:cNvSpPr>
              <p:nvPr/>
            </p:nvSpPr>
            <p:spPr bwMode="auto">
              <a:xfrm>
                <a:off x="2294102" y="3298565"/>
                <a:ext cx="988007"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正面认知</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2" name="组合 21">
                <a:extLst>
                  <a:ext uri="{FF2B5EF4-FFF2-40B4-BE49-F238E27FC236}">
                    <a16:creationId xmlns:a16="http://schemas.microsoft.com/office/drawing/2014/main" id="{DA65821D-493B-4881-9061-B856EBA79E6B}"/>
                  </a:ext>
                </a:extLst>
              </p:cNvPr>
              <p:cNvGrpSpPr/>
              <p:nvPr/>
            </p:nvGrpSpPr>
            <p:grpSpPr>
              <a:xfrm>
                <a:off x="2738398" y="2507345"/>
                <a:ext cx="93325" cy="783105"/>
                <a:chOff x="2052243" y="1880080"/>
                <a:chExt cx="70036" cy="587691"/>
              </a:xfrm>
            </p:grpSpPr>
            <p:cxnSp>
              <p:nvCxnSpPr>
                <p:cNvPr id="42" name="MH_Other_2">
                  <a:extLst>
                    <a:ext uri="{FF2B5EF4-FFF2-40B4-BE49-F238E27FC236}">
                      <a16:creationId xmlns:a16="http://schemas.microsoft.com/office/drawing/2014/main" id="{E539CFF8-65FE-4335-AADF-2CE05AC3B247}"/>
                    </a:ext>
                  </a:extLst>
                </p:cNvPr>
                <p:cNvCxnSpPr>
                  <a:cxnSpLocks noChangeShapeType="1"/>
                </p:cNvCxnSpPr>
                <p:nvPr/>
              </p:nvCxnSpPr>
              <p:spPr bwMode="auto">
                <a:xfrm flipH="1" flipV="1">
                  <a:off x="2087262" y="2006449"/>
                  <a:ext cx="1522"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43" name="MH_Other_3">
                  <a:extLst>
                    <a:ext uri="{FF2B5EF4-FFF2-40B4-BE49-F238E27FC236}">
                      <a16:creationId xmlns:a16="http://schemas.microsoft.com/office/drawing/2014/main" id="{7C8CA2FF-AE44-4A50-B42C-F97416531093}"/>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MH_Other_4">
                <a:extLst>
                  <a:ext uri="{FF2B5EF4-FFF2-40B4-BE49-F238E27FC236}">
                    <a16:creationId xmlns:a16="http://schemas.microsoft.com/office/drawing/2014/main" id="{AB78D026-0599-454D-8650-64C256A87C59}"/>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MH_SubTitle_2">
                <a:extLst>
                  <a:ext uri="{FF2B5EF4-FFF2-40B4-BE49-F238E27FC236}">
                    <a16:creationId xmlns:a16="http://schemas.microsoft.com/office/drawing/2014/main" id="{4EBCA2E5-9C94-4F8F-8A3D-3BAEC587246A}"/>
                  </a:ext>
                </a:extLst>
              </p:cNvPr>
              <p:cNvSpPr>
                <a:spLocks noChangeArrowheads="1"/>
              </p:cNvSpPr>
              <p:nvPr/>
            </p:nvSpPr>
            <p:spPr bwMode="auto">
              <a:xfrm>
                <a:off x="4485166" y="3298565"/>
                <a:ext cx="988007" cy="988007"/>
              </a:xfrm>
              <a:prstGeom prst="ellipse">
                <a:avLst/>
              </a:prstGeom>
              <a:solidFill>
                <a:schemeClr val="accent2"/>
              </a:solidFill>
              <a:ln>
                <a:noFill/>
              </a:ln>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修正性</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反馈</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5" name="组合 24">
                <a:extLst>
                  <a:ext uri="{FF2B5EF4-FFF2-40B4-BE49-F238E27FC236}">
                    <a16:creationId xmlns:a16="http://schemas.microsoft.com/office/drawing/2014/main" id="{A4AF8C38-DB22-4C4B-B22A-0134BEE1E132}"/>
                  </a:ext>
                </a:extLst>
              </p:cNvPr>
              <p:cNvGrpSpPr/>
              <p:nvPr/>
            </p:nvGrpSpPr>
            <p:grpSpPr>
              <a:xfrm>
                <a:off x="4929463" y="2507345"/>
                <a:ext cx="93325" cy="783105"/>
                <a:chOff x="3696556" y="1880080"/>
                <a:chExt cx="70036" cy="587691"/>
              </a:xfrm>
            </p:grpSpPr>
            <p:cxnSp>
              <p:nvCxnSpPr>
                <p:cNvPr id="40" name="MH_Other_5">
                  <a:extLst>
                    <a:ext uri="{FF2B5EF4-FFF2-40B4-BE49-F238E27FC236}">
                      <a16:creationId xmlns:a16="http://schemas.microsoft.com/office/drawing/2014/main" id="{5180D161-81B1-4D58-BE5F-E047190556CC}"/>
                    </a:ext>
                  </a:extLst>
                </p:cNvPr>
                <p:cNvCxnSpPr>
                  <a:cxnSpLocks noChangeShapeType="1"/>
                </p:cNvCxnSpPr>
                <p:nvPr/>
              </p:nvCxnSpPr>
              <p:spPr bwMode="auto">
                <a:xfrm flipH="1" flipV="1">
                  <a:off x="3730051" y="2006449"/>
                  <a:ext cx="1523"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41" name="MH_Other_6">
                  <a:extLst>
                    <a:ext uri="{FF2B5EF4-FFF2-40B4-BE49-F238E27FC236}">
                      <a16:creationId xmlns:a16="http://schemas.microsoft.com/office/drawing/2014/main" id="{858E1B58-D716-46EC-A476-2426B3F9CCBD}"/>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6" name="MH_Other_7">
                <a:extLst>
                  <a:ext uri="{FF2B5EF4-FFF2-40B4-BE49-F238E27FC236}">
                    <a16:creationId xmlns:a16="http://schemas.microsoft.com/office/drawing/2014/main" id="{FB212285-81C5-4BED-B5E4-0920D09C1648}"/>
                  </a:ext>
                </a:extLst>
              </p:cNvPr>
              <p:cNvSpPr/>
              <p:nvPr/>
            </p:nvSpPr>
            <p:spPr bwMode="auto">
              <a:xfrm>
                <a:off x="6132524" y="2432279"/>
                <a:ext cx="219106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MH_SubTitle_3">
                <a:extLst>
                  <a:ext uri="{FF2B5EF4-FFF2-40B4-BE49-F238E27FC236}">
                    <a16:creationId xmlns:a16="http://schemas.microsoft.com/office/drawing/2014/main" id="{B86B3A01-11B5-4236-B26F-4C8C2CA04A07}"/>
                  </a:ext>
                </a:extLst>
              </p:cNvPr>
              <p:cNvSpPr>
                <a:spLocks noChangeArrowheads="1"/>
              </p:cNvSpPr>
              <p:nvPr/>
            </p:nvSpPr>
            <p:spPr bwMode="auto">
              <a:xfrm>
                <a:off x="6674197" y="3298565"/>
                <a:ext cx="988011"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负面反馈</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8" name="组合 27">
                <a:extLst>
                  <a:ext uri="{FF2B5EF4-FFF2-40B4-BE49-F238E27FC236}">
                    <a16:creationId xmlns:a16="http://schemas.microsoft.com/office/drawing/2014/main" id="{0469B61B-1DAF-4489-9C25-AB9530C5276A}"/>
                  </a:ext>
                </a:extLst>
              </p:cNvPr>
              <p:cNvGrpSpPr/>
              <p:nvPr/>
            </p:nvGrpSpPr>
            <p:grpSpPr>
              <a:xfrm>
                <a:off x="7118502" y="2507345"/>
                <a:ext cx="93325" cy="783105"/>
                <a:chOff x="5339348" y="1880080"/>
                <a:chExt cx="70036" cy="587691"/>
              </a:xfrm>
            </p:grpSpPr>
            <p:cxnSp>
              <p:nvCxnSpPr>
                <p:cNvPr id="38" name="MH_Other_8">
                  <a:extLst>
                    <a:ext uri="{FF2B5EF4-FFF2-40B4-BE49-F238E27FC236}">
                      <a16:creationId xmlns:a16="http://schemas.microsoft.com/office/drawing/2014/main" id="{27A2364B-21D0-495C-BE78-7E0C5AEB59FB}"/>
                    </a:ext>
                  </a:extLst>
                </p:cNvPr>
                <p:cNvCxnSpPr>
                  <a:cxnSpLocks noChangeShapeType="1"/>
                </p:cNvCxnSpPr>
                <p:nvPr/>
              </p:nvCxnSpPr>
              <p:spPr bwMode="auto">
                <a:xfrm flipH="1" flipV="1">
                  <a:off x="5374364" y="2006449"/>
                  <a:ext cx="0"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39" name="MH_Other_9">
                  <a:extLst>
                    <a:ext uri="{FF2B5EF4-FFF2-40B4-BE49-F238E27FC236}">
                      <a16:creationId xmlns:a16="http://schemas.microsoft.com/office/drawing/2014/main" id="{D9252D17-DB10-4B41-92D9-BC5585A4B955}"/>
                    </a:ext>
                  </a:extLst>
                </p:cNvPr>
                <p:cNvSpPr>
                  <a:spLocks noChangeArrowheads="1"/>
                </p:cNvSpPr>
                <p:nvPr/>
              </p:nvSpPr>
              <p:spPr bwMode="auto">
                <a:xfrm flipV="1">
                  <a:off x="533934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spTree>
    <p:extLst>
      <p:ext uri="{BB962C8B-B14F-4D97-AF65-F5344CB8AC3E}">
        <p14:creationId xmlns:p14="http://schemas.microsoft.com/office/powerpoint/2010/main" val="152072210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有效的反馈</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14991"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正面认知</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正面认知就是表扬沟通对方。具体操作是在沟通过程中发现对方做得对和说得好时，给予对方任意形式的夸赞和认可。而在实际的团队运作沟通过程中，经常需要进行正面反馈，用以提高沟通效果。</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例如工作中发现成员的工作进度比预期更快，效果也更好，这时就要适时向成员表达一些赞扬，使成员对自身的优秀内容形成正面的认知。这是因为正面的认知可以激励优秀行为再现。</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522451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a:t>
            </a:r>
            <a:r>
              <a:rPr lang="en-US" altLang="zh-CN" sz="3600" dirty="0">
                <a:solidFill>
                  <a:schemeClr val="bg1"/>
                </a:solidFill>
              </a:rPr>
              <a:t>8</a:t>
            </a:r>
            <a:r>
              <a:rPr lang="zh-CN" altLang="en-US" sz="3600" dirty="0">
                <a:solidFill>
                  <a:schemeClr val="bg1"/>
                </a:solidFill>
              </a:rPr>
              <a:t>章   有效沟通技巧</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有效的反馈</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14991"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修正性反馈</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修正性反馈并不等同于批评，只是对沟通活动进行客观和实时的反馈。一般当工作没有完全达到标准时，可以采取修正性反馈方式提高沟通的效果。</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50" name="图片 7">
            <a:extLst>
              <a:ext uri="{FF2B5EF4-FFF2-40B4-BE49-F238E27FC236}">
                <a16:creationId xmlns:a16="http://schemas.microsoft.com/office/drawing/2014/main" id="{20C482B1-F1C6-48D7-907B-98531F1F9C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4653" y="3212027"/>
            <a:ext cx="8843588" cy="2154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165732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有效的反馈</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14991" cy="44442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修正性反馈</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领导查看公司这个月的财务报表后，认为报表的准确性非常好，但没有提供一些关于经营的建设性意见，此时的领导要对这个报表发表一些自己的反馈，因为报表的评价中有好有坏，因此采用修正性反馈，更加利于沟通。下述描述报表的两种表达反馈的方式。</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批评方式：“小刘，这个财务报告怎么没有对经营的建设性意见呢？下个月要赶紧加上”。</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修正性反馈：“小刘，你的报告很准确，而且准时的交过来了，但如果加上一些经营的建设性意见，报告会更完整、更好”。</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85A2C01B-325D-4BC2-A510-F81C13F6F9A6}"/>
              </a:ext>
            </a:extLst>
          </p:cNvPr>
          <p:cNvSpPr txBox="1"/>
          <p:nvPr/>
        </p:nvSpPr>
        <p:spPr>
          <a:xfrm>
            <a:off x="550591" y="1506894"/>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修正性反馈的正确使用</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645889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有效的反馈</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14991"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负面反馈</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反馈就是对沟通内容的批评，因此被称为负面反馈。因为负面反馈只会让对方意识到批评方对自身是不满意的，这会消耗沟通方对沟通活动的积极性和热情，从而降低沟通效果。因此，尽量不对任何人或任何事进行负面反馈，如果沟通活动所表述的目标和预期有所差距，可以将负面反馈变为修正性反馈，使对方更容易接受和理解反馈信息。</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916069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有效的反馈</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14991"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没有反馈</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没有反馈是一种非常糟糕的沟通手段，会对沟通双方产生两方面的影响。一方面让完成度和准确度非常高的沟通活动失去判断标准，从而逐渐降低沟通活动的完成度和准确度；另一方面让完成度和准确度低的沟通活动产生“没有反馈就说明我没有问题，可以继续这么做下去”的心理，从而使沟通者以更加放松和懈怠的态度完成沟通。</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869B71D4-87C8-4808-9312-3EC4ABF55A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8555" y="3508431"/>
            <a:ext cx="7146062" cy="3030132"/>
          </a:xfrm>
          <a:prstGeom prst="rect">
            <a:avLst/>
          </a:prstGeom>
        </p:spPr>
      </p:pic>
    </p:spTree>
    <p:extLst>
      <p:ext uri="{BB962C8B-B14F-4D97-AF65-F5344CB8AC3E}">
        <p14:creationId xmlns:p14="http://schemas.microsoft.com/office/powerpoint/2010/main" val="395215757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60" cy="103310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无逻辑表达的表现</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0" name="组合 29">
            <a:extLst>
              <a:ext uri="{FF2B5EF4-FFF2-40B4-BE49-F238E27FC236}">
                <a16:creationId xmlns:a16="http://schemas.microsoft.com/office/drawing/2014/main" id="{B1B97014-A29B-41CC-B73F-6C4A3877645F}"/>
              </a:ext>
            </a:extLst>
          </p:cNvPr>
          <p:cNvGrpSpPr/>
          <p:nvPr/>
        </p:nvGrpSpPr>
        <p:grpSpPr>
          <a:xfrm>
            <a:off x="1878033" y="2025492"/>
            <a:ext cx="7959610" cy="4016608"/>
            <a:chOff x="360273" y="1339914"/>
            <a:chExt cx="7086158" cy="3575845"/>
          </a:xfrm>
        </p:grpSpPr>
        <p:grpSp>
          <p:nvGrpSpPr>
            <p:cNvPr id="31" name="千图PPT彼岸天：ID 8661124库_组合 3">
              <a:extLst>
                <a:ext uri="{FF2B5EF4-FFF2-40B4-BE49-F238E27FC236}">
                  <a16:creationId xmlns:a16="http://schemas.microsoft.com/office/drawing/2014/main" id="{F55C3170-CA3B-468F-BBCB-A235D0D2524E}"/>
                </a:ext>
              </a:extLst>
            </p:cNvPr>
            <p:cNvGrpSpPr/>
            <p:nvPr>
              <p:custDataLst>
                <p:tags r:id="rId1"/>
              </p:custDataLst>
            </p:nvPr>
          </p:nvGrpSpPr>
          <p:grpSpPr>
            <a:xfrm>
              <a:off x="360273" y="1339914"/>
              <a:ext cx="2250835" cy="3575845"/>
              <a:chOff x="1576915" y="1339913"/>
              <a:chExt cx="2250834" cy="3575844"/>
            </a:xfrm>
          </p:grpSpPr>
          <p:sp>
            <p:nvSpPr>
              <p:cNvPr id="48" name="矩形 47">
                <a:extLst>
                  <a:ext uri="{FF2B5EF4-FFF2-40B4-BE49-F238E27FC236}">
                    <a16:creationId xmlns:a16="http://schemas.microsoft.com/office/drawing/2014/main" id="{6906D370-26FB-488B-9945-4FA3D67C2FE4}"/>
                  </a:ext>
                </a:extLst>
              </p:cNvPr>
              <p:cNvSpPr/>
              <p:nvPr/>
            </p:nvSpPr>
            <p:spPr>
              <a:xfrm>
                <a:off x="1576915"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信息前后矛盾</a:t>
                </a:r>
              </a:p>
            </p:txBody>
          </p:sp>
          <p:grpSp>
            <p:nvGrpSpPr>
              <p:cNvPr id="49" name="组合 48">
                <a:extLst>
                  <a:ext uri="{FF2B5EF4-FFF2-40B4-BE49-F238E27FC236}">
                    <a16:creationId xmlns:a16="http://schemas.microsoft.com/office/drawing/2014/main" id="{0518F160-5D9A-4E5E-99F0-875922798748}"/>
                  </a:ext>
                </a:extLst>
              </p:cNvPr>
              <p:cNvGrpSpPr/>
              <p:nvPr/>
            </p:nvGrpSpPr>
            <p:grpSpPr>
              <a:xfrm>
                <a:off x="2161312" y="1339913"/>
                <a:ext cx="1082040" cy="2826488"/>
                <a:chOff x="2161311" y="1339913"/>
                <a:chExt cx="1082040" cy="2826488"/>
              </a:xfrm>
            </p:grpSpPr>
            <p:sp>
              <p:nvSpPr>
                <p:cNvPr id="50" name="梯形 49">
                  <a:extLst>
                    <a:ext uri="{FF2B5EF4-FFF2-40B4-BE49-F238E27FC236}">
                      <a16:creationId xmlns:a16="http://schemas.microsoft.com/office/drawing/2014/main" id="{1FA8963E-B79D-4649-B0C3-700A90B5DCAE}"/>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1" name="椭圆 50">
                  <a:extLst>
                    <a:ext uri="{FF2B5EF4-FFF2-40B4-BE49-F238E27FC236}">
                      <a16:creationId xmlns:a16="http://schemas.microsoft.com/office/drawing/2014/main" id="{2109F310-F96C-4EC9-9E93-E3FD61A2C436}"/>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2" name="任意多边形 141">
                  <a:extLst>
                    <a:ext uri="{FF2B5EF4-FFF2-40B4-BE49-F238E27FC236}">
                      <a16:creationId xmlns:a16="http://schemas.microsoft.com/office/drawing/2014/main" id="{7C702271-4D52-4397-859C-23D50ECAEF8E}"/>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3" name="任意多边形 142">
                  <a:extLst>
                    <a:ext uri="{FF2B5EF4-FFF2-40B4-BE49-F238E27FC236}">
                      <a16:creationId xmlns:a16="http://schemas.microsoft.com/office/drawing/2014/main" id="{1F555B66-E36C-40F6-BADD-F4A6BCA83A44}"/>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4" name="任意多边形 143">
                  <a:extLst>
                    <a:ext uri="{FF2B5EF4-FFF2-40B4-BE49-F238E27FC236}">
                      <a16:creationId xmlns:a16="http://schemas.microsoft.com/office/drawing/2014/main" id="{74BAFB9D-84CA-444B-A40A-BC1756AF0D4F}"/>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32" name="千图PPT彼岸天：ID 8661124库_组合 4">
              <a:extLst>
                <a:ext uri="{FF2B5EF4-FFF2-40B4-BE49-F238E27FC236}">
                  <a16:creationId xmlns:a16="http://schemas.microsoft.com/office/drawing/2014/main" id="{2474119D-399F-4E32-8C72-4D3B32D15CF5}"/>
                </a:ext>
              </a:extLst>
            </p:cNvPr>
            <p:cNvGrpSpPr/>
            <p:nvPr>
              <p:custDataLst>
                <p:tags r:id="rId2"/>
              </p:custDataLst>
            </p:nvPr>
          </p:nvGrpSpPr>
          <p:grpSpPr>
            <a:xfrm>
              <a:off x="2665428" y="1339914"/>
              <a:ext cx="2250835" cy="3575845"/>
              <a:chOff x="4970584" y="1339913"/>
              <a:chExt cx="2250834" cy="3575844"/>
            </a:xfrm>
          </p:grpSpPr>
          <p:sp>
            <p:nvSpPr>
              <p:cNvPr id="41" name="矩形 40">
                <a:extLst>
                  <a:ext uri="{FF2B5EF4-FFF2-40B4-BE49-F238E27FC236}">
                    <a16:creationId xmlns:a16="http://schemas.microsoft.com/office/drawing/2014/main" id="{1CC9CAF5-6495-44B3-AD7E-5EC3FC0F835D}"/>
                  </a:ext>
                </a:extLst>
              </p:cNvPr>
              <p:cNvSpPr/>
              <p:nvPr/>
            </p:nvSpPr>
            <p:spPr>
              <a:xfrm>
                <a:off x="4970584"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信息没有条理</a:t>
                </a:r>
              </a:p>
            </p:txBody>
          </p:sp>
          <p:grpSp>
            <p:nvGrpSpPr>
              <p:cNvPr id="42" name="组合 41">
                <a:extLst>
                  <a:ext uri="{FF2B5EF4-FFF2-40B4-BE49-F238E27FC236}">
                    <a16:creationId xmlns:a16="http://schemas.microsoft.com/office/drawing/2014/main" id="{8B47B160-ED23-4C4F-B55E-DFDAFEC90DAF}"/>
                  </a:ext>
                </a:extLst>
              </p:cNvPr>
              <p:cNvGrpSpPr/>
              <p:nvPr/>
            </p:nvGrpSpPr>
            <p:grpSpPr>
              <a:xfrm>
                <a:off x="5554981" y="1339913"/>
                <a:ext cx="1082040" cy="2826488"/>
                <a:chOff x="5554981" y="1339913"/>
                <a:chExt cx="1082040" cy="2826488"/>
              </a:xfrm>
            </p:grpSpPr>
            <p:sp>
              <p:nvSpPr>
                <p:cNvPr id="43" name="梯形 42">
                  <a:extLst>
                    <a:ext uri="{FF2B5EF4-FFF2-40B4-BE49-F238E27FC236}">
                      <a16:creationId xmlns:a16="http://schemas.microsoft.com/office/drawing/2014/main" id="{FBA70710-B081-43A8-BB0A-3EA406C1FAD4}"/>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4" name="椭圆 43">
                  <a:extLst>
                    <a:ext uri="{FF2B5EF4-FFF2-40B4-BE49-F238E27FC236}">
                      <a16:creationId xmlns:a16="http://schemas.microsoft.com/office/drawing/2014/main" id="{6042C2B2-9CAA-4EDF-ABEC-DC137B405AF2}"/>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5" name="任意多边形 133">
                  <a:extLst>
                    <a:ext uri="{FF2B5EF4-FFF2-40B4-BE49-F238E27FC236}">
                      <a16:creationId xmlns:a16="http://schemas.microsoft.com/office/drawing/2014/main" id="{3594D07E-D953-4728-A818-EAE80082867C}"/>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6" name="任意多边形 134">
                  <a:extLst>
                    <a:ext uri="{FF2B5EF4-FFF2-40B4-BE49-F238E27FC236}">
                      <a16:creationId xmlns:a16="http://schemas.microsoft.com/office/drawing/2014/main" id="{4DDBA26B-AD69-4111-BA5E-D8C2F5D4875E}"/>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7" name="任意多边形 135">
                  <a:extLst>
                    <a:ext uri="{FF2B5EF4-FFF2-40B4-BE49-F238E27FC236}">
                      <a16:creationId xmlns:a16="http://schemas.microsoft.com/office/drawing/2014/main" id="{C4799C87-7E75-45FD-A74A-42800C4E3506}"/>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33" name="千图PPT彼岸天：ID 8661124库_组合 5">
              <a:extLst>
                <a:ext uri="{FF2B5EF4-FFF2-40B4-BE49-F238E27FC236}">
                  <a16:creationId xmlns:a16="http://schemas.microsoft.com/office/drawing/2014/main" id="{88016777-A4AE-4D42-B1A6-8872CE0B200C}"/>
                </a:ext>
              </a:extLst>
            </p:cNvPr>
            <p:cNvGrpSpPr/>
            <p:nvPr>
              <p:custDataLst>
                <p:tags r:id="rId3"/>
              </p:custDataLst>
            </p:nvPr>
          </p:nvGrpSpPr>
          <p:grpSpPr>
            <a:xfrm>
              <a:off x="5195596" y="1339914"/>
              <a:ext cx="2250835" cy="3575845"/>
              <a:chOff x="8589267" y="1339913"/>
              <a:chExt cx="2250834" cy="3575844"/>
            </a:xfrm>
          </p:grpSpPr>
          <p:sp>
            <p:nvSpPr>
              <p:cNvPr id="34" name="矩形 33">
                <a:extLst>
                  <a:ext uri="{FF2B5EF4-FFF2-40B4-BE49-F238E27FC236}">
                    <a16:creationId xmlns:a16="http://schemas.microsoft.com/office/drawing/2014/main" id="{40B70931-ACA7-4252-A2CD-1CFD190845F0}"/>
                  </a:ext>
                </a:extLst>
              </p:cNvPr>
              <p:cNvSpPr/>
              <p:nvPr/>
            </p:nvSpPr>
            <p:spPr>
              <a:xfrm>
                <a:off x="8589267"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信息含糊没有重点</a:t>
                </a:r>
              </a:p>
            </p:txBody>
          </p:sp>
          <p:grpSp>
            <p:nvGrpSpPr>
              <p:cNvPr id="35" name="组合 34">
                <a:extLst>
                  <a:ext uri="{FF2B5EF4-FFF2-40B4-BE49-F238E27FC236}">
                    <a16:creationId xmlns:a16="http://schemas.microsoft.com/office/drawing/2014/main" id="{8194F011-1665-4892-B275-BBEB02FF1CF9}"/>
                  </a:ext>
                </a:extLst>
              </p:cNvPr>
              <p:cNvGrpSpPr/>
              <p:nvPr/>
            </p:nvGrpSpPr>
            <p:grpSpPr>
              <a:xfrm>
                <a:off x="8948651" y="1339913"/>
                <a:ext cx="1082040" cy="2826488"/>
                <a:chOff x="8948650" y="1339913"/>
                <a:chExt cx="1082040" cy="2826488"/>
              </a:xfrm>
            </p:grpSpPr>
            <p:sp>
              <p:nvSpPr>
                <p:cNvPr id="36" name="梯形 35">
                  <a:extLst>
                    <a:ext uri="{FF2B5EF4-FFF2-40B4-BE49-F238E27FC236}">
                      <a16:creationId xmlns:a16="http://schemas.microsoft.com/office/drawing/2014/main" id="{9B8F2085-6AF3-4AED-A7A7-168B87F0F858}"/>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7" name="椭圆 36">
                  <a:extLst>
                    <a:ext uri="{FF2B5EF4-FFF2-40B4-BE49-F238E27FC236}">
                      <a16:creationId xmlns:a16="http://schemas.microsoft.com/office/drawing/2014/main" id="{4291DEE7-AEAD-4148-9C26-45464C120365}"/>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8" name="任意多边形 125">
                  <a:extLst>
                    <a:ext uri="{FF2B5EF4-FFF2-40B4-BE49-F238E27FC236}">
                      <a16:creationId xmlns:a16="http://schemas.microsoft.com/office/drawing/2014/main" id="{5D00D6D1-12F6-4CC5-B582-DB9FBC2624F1}"/>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9" name="任意多边形 126">
                  <a:extLst>
                    <a:ext uri="{FF2B5EF4-FFF2-40B4-BE49-F238E27FC236}">
                      <a16:creationId xmlns:a16="http://schemas.microsoft.com/office/drawing/2014/main" id="{6ECD79BC-11BB-48A5-BB9F-D93DA93F7215}"/>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0" name="任意多边形 127">
                  <a:extLst>
                    <a:ext uri="{FF2B5EF4-FFF2-40B4-BE49-F238E27FC236}">
                      <a16:creationId xmlns:a16="http://schemas.microsoft.com/office/drawing/2014/main" id="{690FB932-C0EC-46C6-998E-084EAA67B72A}"/>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295884826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51929"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无逻辑表达的表现</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信息前后矛盾</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信息前后矛盾就是前面表述的信息与后面表述的信息关联不上而产生的自相矛盾，或者表述内容中所用的例子不能证明自己的观点。例如小张的表述：“我睡眠太少的话，第二天就容易头痛。……我最近加班比较严重，已经好几天没有休息好了，幸好平时锻炼，也没啥事。”典型的信息前后矛盾。</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5917225"/>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51929" cy="439299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无逻辑表达的表现</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信息没有条理</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一般情况下，当信源想要把几件事掺杂在一起进行表述时，及其容易出现信息没有条理的现象。</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例如一个公司经理的表述：“今年公司的业绩不错，销售部的同事业绩比去年大幅度上升。产品部研发的几款产品获得了热销，这也有产品部的功劳，同时也是销售部同事努力的结果。”</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该经理应该是想表扬市场部和产品部，但把两部分联合在一块进行表述，造成两个部门的信息表述都不全面，还显得很凌乱，信宿接受这样的表述信息并不会满意与欣喜。</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834034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51929"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无逻辑表达的表现</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信息含糊没有重点</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信息含没有重点就是信源在表述时很啰嗦，而在这个过程中，信宿无法从大量的表述信息中接受重点信息，造成沟通活动失去意义。例如下面的表述，就是典型的信息含糊没有重点。</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“以上几个人的发言都讲了关于项目的后续的建议，我觉得这个项目从长远当前的进度是很快的，按期完工没问题。据了解其他公司研发的产品……（讲其他公司产品，讲了</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分钟）我们公司这次项目研发的产品……（又讲了</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分钟）”</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673283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60"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结构表达的</a:t>
            </a: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有结构的表达，就像一个金字塔，观点在最上面，然后往下的每一层都围绕观点依次展开论述，这样有层次和有条理的表述内容，会带给信宿一种一目了然的感觉，</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图所示为结构表达的层次。</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10">
            <a:extLst>
              <a:ext uri="{FF2B5EF4-FFF2-40B4-BE49-F238E27FC236}">
                <a16:creationId xmlns:a16="http://schemas.microsoft.com/office/drawing/2014/main" id="{09F77846-AA90-4A64-8B65-2624D6002E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6044" y="3215828"/>
            <a:ext cx="8232556" cy="302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63075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60"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结构表达的</a:t>
            </a: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表达必须有结构、有逻辑是因为人的大脑记忆有一个特点，即更喜欢记住有结构的内容。所以只要信源进行的是结构化表达，就会让信宿感觉信源的表达条理清晰和语句通畅，并且能够快速和轻易的理解表述内容。那什么是结构化表达，简单来说就是结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逻辑就构成了结构化表达。</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4098" name="图片 11">
            <a:extLst>
              <a:ext uri="{FF2B5EF4-FFF2-40B4-BE49-F238E27FC236}">
                <a16:creationId xmlns:a16="http://schemas.microsoft.com/office/drawing/2014/main" id="{208448EC-1832-4D9F-B78E-552AA2AB08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2401" y="3751742"/>
            <a:ext cx="9421568" cy="180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788583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7711091" y="2141636"/>
            <a:ext cx="3690532" cy="3595600"/>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表达的含义</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表达的方式与原则</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高效的反馈</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表达的逻辑</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事实与观点</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提问的技巧与作用</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非语言沟通</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60"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结构表达的</a:t>
            </a: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如何进行结构化表达，具体操作是掌握</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个中心</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合理分类</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个基本逻辑，就能够帮助信源快速建立结构性表达的框架模型。</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122" name="图片 12">
            <a:extLst>
              <a:ext uri="{FF2B5EF4-FFF2-40B4-BE49-F238E27FC236}">
                <a16:creationId xmlns:a16="http://schemas.microsoft.com/office/drawing/2014/main" id="{97BA99C0-B605-4A99-853D-3066567E1A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8617" y="3238294"/>
            <a:ext cx="9436200" cy="2557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372015"/>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90666"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个基本逻辑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时间逻辑</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时间逻辑就是按照时间演变的自然顺序展开表述。由于时间逻辑符合事物的自然发展规律，不仅可以让信宿很好的理解，同时也方便信源可以快速记忆表述内容。因此，时间逻辑是最容易掌握的一种结构化表达。</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时间逻辑的关键词包括过去、现在和未来等。时间逻辑的优势包括思路清晰和既是逻辑也是分类。</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612149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90666" cy="439299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个基本逻辑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时间逻辑</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小时候，乡愁是一枚小小的邮票，我在这头，母亲在那头。长大后，乡愁是一张窄窄的船票，我在这头，新娘在那头。后来啊，乡愁是一方矮矮的坟墓，我在外头，母亲在里头。而现在，乡愁是一湾浅浅的海峡，我在这头，大陆在那头。</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该首诗按照“小时候”“长大后”“后来啊”以及“而现在”的时间顺序，这样由远而进的描绘了不同时期的思乡之情。</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05300D8-2A00-4D90-865A-BEB0705955E7}"/>
              </a:ext>
            </a:extLst>
          </p:cNvPr>
          <p:cNvSpPr txBox="1"/>
          <p:nvPr/>
        </p:nvSpPr>
        <p:spPr>
          <a:xfrm>
            <a:off x="733471" y="1967247"/>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“乡愁”中使用时间逻辑表达</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914710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90666"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个基本逻辑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空间逻辑</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空间逻辑是以地理单位为最基本的表达结构。该种逻辑表达最大的好处是能够让信宿快速在大脑中绘制出一幅地图，方便表述内容可以更有效的进行传递。</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空间逻辑的关键词包括家、路上和办公室等空间地点。空间逻辑的优势有形象、令人印象深刻以及帮助理解等内容。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27998592"/>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90666" cy="439299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个基本逻辑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空间逻辑</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出门向东，不上半里，走过一道石桥，便是我先生的家了。从一扇黑油的竹门进去，第三间是书房。中间挂着一块匾道：三味书屋；匾下面是一幅画，画着一只很肥大的梅花鹿伏在古树下。没有孔子牌位，我们便对着那匾和鹿行礼。第一次算是拜孔子，第二次算是拜先生。</a:t>
            </a: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上述内容就是按照空间逻辑进行表达，以出门向东、走过石桥、竹门进去、中间和匾下等空间词语，依次展开回忆。</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05300D8-2A00-4D90-865A-BEB0705955E7}"/>
              </a:ext>
            </a:extLst>
          </p:cNvPr>
          <p:cNvSpPr txBox="1"/>
          <p:nvPr/>
        </p:nvSpPr>
        <p:spPr>
          <a:xfrm>
            <a:off x="733471" y="1967247"/>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“从百草园到三味书屋”中的空间逻辑表达</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90184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90666"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个基本逻辑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三角逻辑</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在三角逻辑中，三角形的顶点是中心论点，三角形底部的左右两个点是论据和资料。因为三角形是最稳定以及最能给人带来力量感的结构，所以利用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要素组成逻辑结构后，信源的论点、论据和资料会相互佐证和相互证明，而使用这样的结构进行表述，信宿便能够轻易理解表述内容的严谨逻辑。</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6146" name="图片 13">
            <a:extLst>
              <a:ext uri="{FF2B5EF4-FFF2-40B4-BE49-F238E27FC236}">
                <a16:creationId xmlns:a16="http://schemas.microsoft.com/office/drawing/2014/main" id="{B5E0DC22-69D4-4A69-B6D9-5BE514C192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4380" y="3949658"/>
            <a:ext cx="4655150" cy="257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a16="http://schemas.microsoft.com/office/drawing/2014/main" id="{8CDBCCF1-A9DB-4071-99C6-86C2FB7FB179}"/>
              </a:ext>
            </a:extLst>
          </p:cNvPr>
          <p:cNvSpPr txBox="1"/>
          <p:nvPr/>
        </p:nvSpPr>
        <p:spPr>
          <a:xfrm>
            <a:off x="6177121" y="3949658"/>
            <a:ext cx="5464137" cy="2346283"/>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除此之外，三角逻辑中的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也可以用作三个要素，例如多听多写多练、领导同事下属和客户员工股东等，这里的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个要素必须是具有高度代表性和概括因素的内容。三角逻辑的优势是客观、公正和慎思等。</a:t>
            </a:r>
          </a:p>
        </p:txBody>
      </p:sp>
    </p:spTree>
    <p:extLst>
      <p:ext uri="{BB962C8B-B14F-4D97-AF65-F5344CB8AC3E}">
        <p14:creationId xmlns:p14="http://schemas.microsoft.com/office/powerpoint/2010/main" val="297891416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90666" cy="485466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个基本逻辑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三角逻辑</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众所周知，</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在剧本创作模式中</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三幕剧</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结构</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比四幕剧</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结构</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的戏剧性更强，任何一部伟大的电影、书籍、戏剧或演讲作品都具有三段式的结构。下述为具有三角逻辑的表述。</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首先将“公司决定聘请某知名演员担任产品代言人”这一事实当成资料，然后将“如果请知名演员来代言新产品，那么，产品知名度便会提升，进而成为粉丝眼中的热门产品”这样一般化的大众观点与法则作为论据，于是便可以推导出“使用此种推广方法可以使新上市的产品借此机会慢慢成为受欢迎的产品”这一结论。</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05300D8-2A00-4D90-865A-BEB0705955E7}"/>
              </a:ext>
            </a:extLst>
          </p:cNvPr>
          <p:cNvSpPr txBox="1"/>
          <p:nvPr/>
        </p:nvSpPr>
        <p:spPr>
          <a:xfrm>
            <a:off x="733471" y="1967247"/>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三角逻辑表达</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015342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90666"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个基本逻辑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变焦镜逻辑</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摄影师使用相机的变焦镜头，通过调整焦距可以对画面进行拉近或拉远拍摄，同样的，也就是说信源利用变焦镜逻辑能够有效地展现出思维的层次感与表达的层次感。</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常见的变焦逻辑包括小</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中     大结构、高    中    低结构以及点     局部    全部结构</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种结构，双向箭头代表的是信源可以从两个不同的方向进行论述，即可以从大到小，也可以从小到大。在变焦镜逻辑中，分为拉远镜头和拉近镜头两个论证方向</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182" name="图片 14">
            <a:extLst>
              <a:ext uri="{FF2B5EF4-FFF2-40B4-BE49-F238E27FC236}">
                <a16:creationId xmlns:a16="http://schemas.microsoft.com/office/drawing/2014/main" id="{5EA0E527-FEC6-4850-AF62-6143D348F9D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30142" y="3204990"/>
            <a:ext cx="282005" cy="120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4">
            <a:extLst>
              <a:ext uri="{FF2B5EF4-FFF2-40B4-BE49-F238E27FC236}">
                <a16:creationId xmlns:a16="http://schemas.microsoft.com/office/drawing/2014/main" id="{9861D9F8-A269-4A22-9BFA-2861265C6A3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74427" y="3204990"/>
            <a:ext cx="282005" cy="120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14">
            <a:extLst>
              <a:ext uri="{FF2B5EF4-FFF2-40B4-BE49-F238E27FC236}">
                <a16:creationId xmlns:a16="http://schemas.microsoft.com/office/drawing/2014/main" id="{6FEE3BA3-1626-437F-AD4C-7EE5F88FF2F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01428" y="3209720"/>
            <a:ext cx="282005" cy="120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14">
            <a:extLst>
              <a:ext uri="{FF2B5EF4-FFF2-40B4-BE49-F238E27FC236}">
                <a16:creationId xmlns:a16="http://schemas.microsoft.com/office/drawing/2014/main" id="{C063CC50-1DC6-4F5E-96AB-0DEA6FFE08E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50057" y="3204990"/>
            <a:ext cx="282005" cy="120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4">
            <a:extLst>
              <a:ext uri="{FF2B5EF4-FFF2-40B4-BE49-F238E27FC236}">
                <a16:creationId xmlns:a16="http://schemas.microsoft.com/office/drawing/2014/main" id="{5B5924BC-2A8C-4762-922D-5A81FABD922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43682" y="3204990"/>
            <a:ext cx="282005" cy="120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14">
            <a:extLst>
              <a:ext uri="{FF2B5EF4-FFF2-40B4-BE49-F238E27FC236}">
                <a16:creationId xmlns:a16="http://schemas.microsoft.com/office/drawing/2014/main" id="{6D49CF92-E357-4B46-AFF5-B4C6F5648A0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21980" y="3204990"/>
            <a:ext cx="282005" cy="120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 name="组合 27">
            <a:extLst>
              <a:ext uri="{FF2B5EF4-FFF2-40B4-BE49-F238E27FC236}">
                <a16:creationId xmlns:a16="http://schemas.microsoft.com/office/drawing/2014/main" id="{B4911607-0E96-4B2F-91CA-E45452987860}"/>
              </a:ext>
            </a:extLst>
          </p:cNvPr>
          <p:cNvGrpSpPr/>
          <p:nvPr/>
        </p:nvGrpSpPr>
        <p:grpSpPr>
          <a:xfrm>
            <a:off x="1753127" y="4448118"/>
            <a:ext cx="8147618" cy="2231268"/>
            <a:chOff x="625599" y="1932673"/>
            <a:chExt cx="11420708" cy="3127611"/>
          </a:xfrm>
        </p:grpSpPr>
        <p:grpSp>
          <p:nvGrpSpPr>
            <p:cNvPr id="29" name="Group 127">
              <a:extLst>
                <a:ext uri="{FF2B5EF4-FFF2-40B4-BE49-F238E27FC236}">
                  <a16:creationId xmlns:a16="http://schemas.microsoft.com/office/drawing/2014/main" id="{ADBEEA33-D363-4EEE-AE50-96592F92D8F9}"/>
                </a:ext>
              </a:extLst>
            </p:cNvPr>
            <p:cNvGrpSpPr/>
            <p:nvPr/>
          </p:nvGrpSpPr>
          <p:grpSpPr>
            <a:xfrm>
              <a:off x="7685745" y="3305244"/>
              <a:ext cx="1072711" cy="1104619"/>
              <a:chOff x="5217363" y="3593206"/>
              <a:chExt cx="805239" cy="829190"/>
            </a:xfrm>
          </p:grpSpPr>
          <p:sp>
            <p:nvSpPr>
              <p:cNvPr id="74" name="Oval 34">
                <a:extLst>
                  <a:ext uri="{FF2B5EF4-FFF2-40B4-BE49-F238E27FC236}">
                    <a16:creationId xmlns:a16="http://schemas.microsoft.com/office/drawing/2014/main" id="{F96F155F-275F-41FF-8FF3-27B633615F44}"/>
                  </a:ext>
                </a:extLst>
              </p:cNvPr>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75" name="Group 126">
                <a:extLst>
                  <a:ext uri="{FF2B5EF4-FFF2-40B4-BE49-F238E27FC236}">
                    <a16:creationId xmlns:a16="http://schemas.microsoft.com/office/drawing/2014/main" id="{4BCAC33D-D73F-4244-B55A-2F765084B90F}"/>
                  </a:ext>
                </a:extLst>
              </p:cNvPr>
              <p:cNvGrpSpPr/>
              <p:nvPr/>
            </p:nvGrpSpPr>
            <p:grpSpPr>
              <a:xfrm>
                <a:off x="5268340" y="3645631"/>
                <a:ext cx="703284" cy="724338"/>
                <a:chOff x="5268340" y="3645631"/>
                <a:chExt cx="703284" cy="724338"/>
              </a:xfrm>
            </p:grpSpPr>
            <p:sp>
              <p:nvSpPr>
                <p:cNvPr id="76" name="Oval 35">
                  <a:extLst>
                    <a:ext uri="{FF2B5EF4-FFF2-40B4-BE49-F238E27FC236}">
                      <a16:creationId xmlns:a16="http://schemas.microsoft.com/office/drawing/2014/main" id="{E29F8868-B93B-43D9-B42D-56666489AB84}"/>
                    </a:ext>
                  </a:extLst>
                </p:cNvPr>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7" name="Oval 36">
                  <a:extLst>
                    <a:ext uri="{FF2B5EF4-FFF2-40B4-BE49-F238E27FC236}">
                      <a16:creationId xmlns:a16="http://schemas.microsoft.com/office/drawing/2014/main" id="{2982BCC5-C30C-429B-A92C-116BE9AB3563}"/>
                    </a:ext>
                  </a:extLst>
                </p:cNvPr>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8" name="Freeform 85">
                  <a:extLst>
                    <a:ext uri="{FF2B5EF4-FFF2-40B4-BE49-F238E27FC236}">
                      <a16:creationId xmlns:a16="http://schemas.microsoft.com/office/drawing/2014/main" id="{18C29FDF-1E5A-4A4F-93D0-2281FBDBFBEC}"/>
                    </a:ext>
                  </a:extLst>
                </p:cNvPr>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30" name="Group 123">
              <a:extLst>
                <a:ext uri="{FF2B5EF4-FFF2-40B4-BE49-F238E27FC236}">
                  <a16:creationId xmlns:a16="http://schemas.microsoft.com/office/drawing/2014/main" id="{81B4E742-0E02-43FC-BBAD-A8DE8DEF985A}"/>
                </a:ext>
              </a:extLst>
            </p:cNvPr>
            <p:cNvGrpSpPr/>
            <p:nvPr/>
          </p:nvGrpSpPr>
          <p:grpSpPr>
            <a:xfrm>
              <a:off x="3699714" y="2559808"/>
              <a:ext cx="2099685" cy="2160773"/>
              <a:chOff x="2668480" y="971897"/>
              <a:chExt cx="1576146" cy="1622002"/>
            </a:xfrm>
          </p:grpSpPr>
          <p:sp>
            <p:nvSpPr>
              <p:cNvPr id="63" name="Oval 43">
                <a:extLst>
                  <a:ext uri="{FF2B5EF4-FFF2-40B4-BE49-F238E27FC236}">
                    <a16:creationId xmlns:a16="http://schemas.microsoft.com/office/drawing/2014/main" id="{CAF582D0-D515-4DA0-912B-6BF7FE180D79}"/>
                  </a:ext>
                </a:extLst>
              </p:cNvPr>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4" name="Oval 44">
                <a:extLst>
                  <a:ext uri="{FF2B5EF4-FFF2-40B4-BE49-F238E27FC236}">
                    <a16:creationId xmlns:a16="http://schemas.microsoft.com/office/drawing/2014/main" id="{DE804F5C-59E6-44C9-B814-C971CA70BCE5}"/>
                  </a:ext>
                </a:extLst>
              </p:cNvPr>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5" name="Oval 45">
                <a:extLst>
                  <a:ext uri="{FF2B5EF4-FFF2-40B4-BE49-F238E27FC236}">
                    <a16:creationId xmlns:a16="http://schemas.microsoft.com/office/drawing/2014/main" id="{D93F57D1-0296-4A74-95AB-5F2F7B1F4956}"/>
                  </a:ext>
                </a:extLst>
              </p:cNvPr>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6" name="Freeform 46">
                <a:extLst>
                  <a:ext uri="{FF2B5EF4-FFF2-40B4-BE49-F238E27FC236}">
                    <a16:creationId xmlns:a16="http://schemas.microsoft.com/office/drawing/2014/main" id="{1400C82D-E807-4CA6-AB7C-D065ADAE6BD5}"/>
                  </a:ext>
                </a:extLst>
              </p:cNvPr>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7" name="Freeform 55">
                <a:extLst>
                  <a:ext uri="{FF2B5EF4-FFF2-40B4-BE49-F238E27FC236}">
                    <a16:creationId xmlns:a16="http://schemas.microsoft.com/office/drawing/2014/main" id="{FCB6EF34-FDE3-47B7-8D6E-BA25F3418A39}"/>
                  </a:ext>
                </a:extLst>
              </p:cNvPr>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8" name="Freeform 58">
                <a:extLst>
                  <a:ext uri="{FF2B5EF4-FFF2-40B4-BE49-F238E27FC236}">
                    <a16:creationId xmlns:a16="http://schemas.microsoft.com/office/drawing/2014/main" id="{BF9389F4-C7AD-4296-A8F9-D57E15A53646}"/>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9" name="Freeform 59">
                <a:extLst>
                  <a:ext uri="{FF2B5EF4-FFF2-40B4-BE49-F238E27FC236}">
                    <a16:creationId xmlns:a16="http://schemas.microsoft.com/office/drawing/2014/main" id="{D6DD0F4B-AE59-4DFA-B888-723B0186B9DE}"/>
                  </a:ext>
                </a:extLst>
              </p:cNvPr>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0" name="Freeform 60">
                <a:extLst>
                  <a:ext uri="{FF2B5EF4-FFF2-40B4-BE49-F238E27FC236}">
                    <a16:creationId xmlns:a16="http://schemas.microsoft.com/office/drawing/2014/main" id="{156EB47F-8477-4732-885A-AEC129580A64}"/>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1" name="Oval 61">
                <a:extLst>
                  <a:ext uri="{FF2B5EF4-FFF2-40B4-BE49-F238E27FC236}">
                    <a16:creationId xmlns:a16="http://schemas.microsoft.com/office/drawing/2014/main" id="{956463D7-4FFE-4450-8A90-DDAB19B7805B}"/>
                  </a:ext>
                </a:extLst>
              </p:cNvPr>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2" name="Oval 67">
                <a:extLst>
                  <a:ext uri="{FF2B5EF4-FFF2-40B4-BE49-F238E27FC236}">
                    <a16:creationId xmlns:a16="http://schemas.microsoft.com/office/drawing/2014/main" id="{ABD45A8A-0C33-4EED-8742-2B5DB6A3873F}"/>
                  </a:ext>
                </a:extLst>
              </p:cNvPr>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3" name="Freeform 86">
                <a:extLst>
                  <a:ext uri="{FF2B5EF4-FFF2-40B4-BE49-F238E27FC236}">
                    <a16:creationId xmlns:a16="http://schemas.microsoft.com/office/drawing/2014/main" id="{135575C5-D611-4480-BEA7-654A8D7B1AEE}"/>
                  </a:ext>
                </a:extLst>
              </p:cNvPr>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1" name="Group 125">
              <a:extLst>
                <a:ext uri="{FF2B5EF4-FFF2-40B4-BE49-F238E27FC236}">
                  <a16:creationId xmlns:a16="http://schemas.microsoft.com/office/drawing/2014/main" id="{4A8ED1EB-3DC3-41EA-9869-0744C59710D8}"/>
                </a:ext>
              </a:extLst>
            </p:cNvPr>
            <p:cNvGrpSpPr/>
            <p:nvPr/>
          </p:nvGrpSpPr>
          <p:grpSpPr>
            <a:xfrm>
              <a:off x="6385736" y="3486258"/>
              <a:ext cx="1444141" cy="1485175"/>
              <a:chOff x="4548411" y="2906316"/>
              <a:chExt cx="1084056" cy="1114858"/>
            </a:xfrm>
          </p:grpSpPr>
          <p:sp>
            <p:nvSpPr>
              <p:cNvPr id="49" name="Oval 37">
                <a:extLst>
                  <a:ext uri="{FF2B5EF4-FFF2-40B4-BE49-F238E27FC236}">
                    <a16:creationId xmlns:a16="http://schemas.microsoft.com/office/drawing/2014/main" id="{F00C4811-75AA-414D-9796-4C2BA79FEA40}"/>
                  </a:ext>
                </a:extLst>
              </p:cNvPr>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Oval 38">
                <a:extLst>
                  <a:ext uri="{FF2B5EF4-FFF2-40B4-BE49-F238E27FC236}">
                    <a16:creationId xmlns:a16="http://schemas.microsoft.com/office/drawing/2014/main" id="{D6D65FFC-1192-4356-8F4E-048B00F1CF87}"/>
                  </a:ext>
                </a:extLst>
              </p:cNvPr>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Oval 39">
                <a:extLst>
                  <a:ext uri="{FF2B5EF4-FFF2-40B4-BE49-F238E27FC236}">
                    <a16:creationId xmlns:a16="http://schemas.microsoft.com/office/drawing/2014/main" id="{CB6077EF-F5A0-4FD9-81A9-384117D1C789}"/>
                  </a:ext>
                </a:extLst>
              </p:cNvPr>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2" name="Freeform 48">
                <a:extLst>
                  <a:ext uri="{FF2B5EF4-FFF2-40B4-BE49-F238E27FC236}">
                    <a16:creationId xmlns:a16="http://schemas.microsoft.com/office/drawing/2014/main" id="{FA7FF315-0531-402B-BF4F-9C702852CBF5}"/>
                  </a:ext>
                </a:extLst>
              </p:cNvPr>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3" name="Freeform 50">
                <a:extLst>
                  <a:ext uri="{FF2B5EF4-FFF2-40B4-BE49-F238E27FC236}">
                    <a16:creationId xmlns:a16="http://schemas.microsoft.com/office/drawing/2014/main" id="{51248C5C-3018-44A5-A38D-3D8F72B241F3}"/>
                  </a:ext>
                </a:extLst>
              </p:cNvPr>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Freeform 52">
                <a:extLst>
                  <a:ext uri="{FF2B5EF4-FFF2-40B4-BE49-F238E27FC236}">
                    <a16:creationId xmlns:a16="http://schemas.microsoft.com/office/drawing/2014/main" id="{F38FC835-B009-4A72-B8F4-90536CB50830}"/>
                  </a:ext>
                </a:extLst>
              </p:cNvPr>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Freeform 75">
                <a:extLst>
                  <a:ext uri="{FF2B5EF4-FFF2-40B4-BE49-F238E27FC236}">
                    <a16:creationId xmlns:a16="http://schemas.microsoft.com/office/drawing/2014/main" id="{D193692E-14E4-4080-B76F-44E8353BE21E}"/>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6" name="Freeform 76">
                <a:extLst>
                  <a:ext uri="{FF2B5EF4-FFF2-40B4-BE49-F238E27FC236}">
                    <a16:creationId xmlns:a16="http://schemas.microsoft.com/office/drawing/2014/main" id="{180F4532-C9FD-4E3A-9568-C906925FF63D}"/>
                  </a:ext>
                </a:extLst>
              </p:cNvPr>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7" name="Freeform 77">
                <a:extLst>
                  <a:ext uri="{FF2B5EF4-FFF2-40B4-BE49-F238E27FC236}">
                    <a16:creationId xmlns:a16="http://schemas.microsoft.com/office/drawing/2014/main" id="{BA2E8D0C-8600-40C0-9467-A3F9ADE44768}"/>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8" name="Oval 78">
                <a:extLst>
                  <a:ext uri="{FF2B5EF4-FFF2-40B4-BE49-F238E27FC236}">
                    <a16:creationId xmlns:a16="http://schemas.microsoft.com/office/drawing/2014/main" id="{D71C1DE6-CE16-4EAA-9CD2-8DAC2A200911}"/>
                  </a:ext>
                </a:extLst>
              </p:cNvPr>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9" name="Freeform 81">
                <a:extLst>
                  <a:ext uri="{FF2B5EF4-FFF2-40B4-BE49-F238E27FC236}">
                    <a16:creationId xmlns:a16="http://schemas.microsoft.com/office/drawing/2014/main" id="{D8E13EA6-F0D3-43A9-8773-7A0EA3F4B23A}"/>
                  </a:ext>
                </a:extLst>
              </p:cNvPr>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0" name="Freeform 82">
                <a:extLst>
                  <a:ext uri="{FF2B5EF4-FFF2-40B4-BE49-F238E27FC236}">
                    <a16:creationId xmlns:a16="http://schemas.microsoft.com/office/drawing/2014/main" id="{ED181254-71A0-4D87-852F-5035F42D3D30}"/>
                  </a:ext>
                </a:extLst>
              </p:cNvPr>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1" name="Oval 84">
                <a:extLst>
                  <a:ext uri="{FF2B5EF4-FFF2-40B4-BE49-F238E27FC236}">
                    <a16:creationId xmlns:a16="http://schemas.microsoft.com/office/drawing/2014/main" id="{19608BB7-0C1A-4D02-A829-CBCCC27F5125}"/>
                  </a:ext>
                </a:extLst>
              </p:cNvPr>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2" name="Freeform 87">
                <a:extLst>
                  <a:ext uri="{FF2B5EF4-FFF2-40B4-BE49-F238E27FC236}">
                    <a16:creationId xmlns:a16="http://schemas.microsoft.com/office/drawing/2014/main" id="{FF30C161-D48F-4B38-BC52-65D9E0F2E31C}"/>
                  </a:ext>
                </a:extLst>
              </p:cNvPr>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2" name="Group 124">
              <a:extLst>
                <a:ext uri="{FF2B5EF4-FFF2-40B4-BE49-F238E27FC236}">
                  <a16:creationId xmlns:a16="http://schemas.microsoft.com/office/drawing/2014/main" id="{36C133D3-A203-4F18-BEEF-0350CF098E7D}"/>
                </a:ext>
              </a:extLst>
            </p:cNvPr>
            <p:cNvGrpSpPr/>
            <p:nvPr/>
          </p:nvGrpSpPr>
          <p:grpSpPr>
            <a:xfrm>
              <a:off x="5536074" y="1932673"/>
              <a:ext cx="1754588" cy="1744583"/>
              <a:chOff x="3707801" y="2040749"/>
              <a:chExt cx="1317096" cy="1309585"/>
            </a:xfrm>
          </p:grpSpPr>
          <p:sp>
            <p:nvSpPr>
              <p:cNvPr id="39" name="Oval 40">
                <a:extLst>
                  <a:ext uri="{FF2B5EF4-FFF2-40B4-BE49-F238E27FC236}">
                    <a16:creationId xmlns:a16="http://schemas.microsoft.com/office/drawing/2014/main" id="{6630CC3B-FFA7-4082-870F-380524D9F05F}"/>
                  </a:ext>
                </a:extLst>
              </p:cNvPr>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Oval 41">
                <a:extLst>
                  <a:ext uri="{FF2B5EF4-FFF2-40B4-BE49-F238E27FC236}">
                    <a16:creationId xmlns:a16="http://schemas.microsoft.com/office/drawing/2014/main" id="{56D5E9CB-8BEA-4BDE-856F-6B039F006E2D}"/>
                  </a:ext>
                </a:extLst>
              </p:cNvPr>
              <p:cNvSpPr>
                <a:spLocks noChangeArrowheads="1"/>
              </p:cNvSpPr>
              <p:nvPr/>
            </p:nvSpPr>
            <p:spPr bwMode="auto">
              <a:xfrm>
                <a:off x="3791030"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Oval 42">
                <a:extLst>
                  <a:ext uri="{FF2B5EF4-FFF2-40B4-BE49-F238E27FC236}">
                    <a16:creationId xmlns:a16="http://schemas.microsoft.com/office/drawing/2014/main" id="{D439E862-26F3-4FAA-89E7-62D3A58CBB47}"/>
                  </a:ext>
                </a:extLst>
              </p:cNvPr>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Freeform 53">
                <a:extLst>
                  <a:ext uri="{FF2B5EF4-FFF2-40B4-BE49-F238E27FC236}">
                    <a16:creationId xmlns:a16="http://schemas.microsoft.com/office/drawing/2014/main" id="{E7336BEA-2D14-4749-87B8-414E0613319F}"/>
                  </a:ext>
                </a:extLst>
              </p:cNvPr>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Freeform 64">
                <a:extLst>
                  <a:ext uri="{FF2B5EF4-FFF2-40B4-BE49-F238E27FC236}">
                    <a16:creationId xmlns:a16="http://schemas.microsoft.com/office/drawing/2014/main" id="{3A6FF1D7-DAB3-4F4E-AE2C-7F410546319E}"/>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Freeform 66">
                <a:extLst>
                  <a:ext uri="{FF2B5EF4-FFF2-40B4-BE49-F238E27FC236}">
                    <a16:creationId xmlns:a16="http://schemas.microsoft.com/office/drawing/2014/main" id="{FD57F868-49F2-47BA-A6EA-B84AA21A1955}"/>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Freeform 68">
                <a:extLst>
                  <a:ext uri="{FF2B5EF4-FFF2-40B4-BE49-F238E27FC236}">
                    <a16:creationId xmlns:a16="http://schemas.microsoft.com/office/drawing/2014/main" id="{91883399-ED70-4D6C-8708-C8E3FCAB2510}"/>
                  </a:ext>
                </a:extLst>
              </p:cNvPr>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Freeform 71">
                <a:extLst>
                  <a:ext uri="{FF2B5EF4-FFF2-40B4-BE49-F238E27FC236}">
                    <a16:creationId xmlns:a16="http://schemas.microsoft.com/office/drawing/2014/main" id="{2AB514DA-7F08-4F9E-8FB0-8ACF1D9AB065}"/>
                  </a:ext>
                </a:extLst>
              </p:cNvPr>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Freeform 72">
                <a:extLst>
                  <a:ext uri="{FF2B5EF4-FFF2-40B4-BE49-F238E27FC236}">
                    <a16:creationId xmlns:a16="http://schemas.microsoft.com/office/drawing/2014/main" id="{D3D39DA7-6CC0-4FC4-935A-48837D69918B}"/>
                  </a:ext>
                </a:extLst>
              </p:cNvPr>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Freeform 88">
                <a:extLst>
                  <a:ext uri="{FF2B5EF4-FFF2-40B4-BE49-F238E27FC236}">
                    <a16:creationId xmlns:a16="http://schemas.microsoft.com/office/drawing/2014/main" id="{CB60A5D2-694C-4979-907F-66BA5373C283}"/>
                  </a:ext>
                </a:extLst>
              </p:cNvPr>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3" name="组合 32">
              <a:extLst>
                <a:ext uri="{FF2B5EF4-FFF2-40B4-BE49-F238E27FC236}">
                  <a16:creationId xmlns:a16="http://schemas.microsoft.com/office/drawing/2014/main" id="{BEA3767B-C1F2-4063-A68C-3AC3973C2983}"/>
                </a:ext>
              </a:extLst>
            </p:cNvPr>
            <p:cNvGrpSpPr/>
            <p:nvPr/>
          </p:nvGrpSpPr>
          <p:grpSpPr>
            <a:xfrm>
              <a:off x="625599" y="2610614"/>
              <a:ext cx="2604126" cy="2449670"/>
              <a:chOff x="-220766" y="3045497"/>
              <a:chExt cx="2604126" cy="2449670"/>
            </a:xfrm>
          </p:grpSpPr>
          <p:sp>
            <p:nvSpPr>
              <p:cNvPr id="37" name="TextBox 18">
                <a:extLst>
                  <a:ext uri="{FF2B5EF4-FFF2-40B4-BE49-F238E27FC236}">
                    <a16:creationId xmlns:a16="http://schemas.microsoft.com/office/drawing/2014/main" id="{902ACB4E-80EB-4206-ACA5-0DBA23EF16D8}"/>
                  </a:ext>
                </a:extLst>
              </p:cNvPr>
              <p:cNvSpPr txBox="1"/>
              <p:nvPr/>
            </p:nvSpPr>
            <p:spPr>
              <a:xfrm flipH="1">
                <a:off x="-209191" y="3045497"/>
                <a:ext cx="2592551" cy="560842"/>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拉远镜头</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8" name="矩形 37">
                <a:extLst>
                  <a:ext uri="{FF2B5EF4-FFF2-40B4-BE49-F238E27FC236}">
                    <a16:creationId xmlns:a16="http://schemas.microsoft.com/office/drawing/2014/main" id="{2CD90C79-803F-461D-B799-49E617B2A96C}"/>
                  </a:ext>
                </a:extLst>
              </p:cNvPr>
              <p:cNvSpPr/>
              <p:nvPr/>
            </p:nvSpPr>
            <p:spPr>
              <a:xfrm>
                <a:off x="-220766" y="3640076"/>
                <a:ext cx="2389434" cy="1855091"/>
              </a:xfrm>
              <a:prstGeom prst="rect">
                <a:avLst/>
              </a:prstGeom>
            </p:spPr>
            <p:txBody>
              <a:bodyPr wrap="square">
                <a:spAutoFit/>
              </a:bodyPr>
              <a:lstStyle/>
              <a:p>
                <a:pPr algn="just"/>
                <a:r>
                  <a:rPr lang="zh-CN" altLang="zh-CN" sz="1600" dirty="0">
                    <a:solidFill>
                      <a:schemeClr val="tx1">
                        <a:lumMod val="50000"/>
                        <a:lumOff val="50000"/>
                      </a:schemeClr>
                    </a:solidFill>
                    <a:ea typeface="Source Han Serif SC" panose="02020400000000000000" pitchFamily="18" charset="-122"/>
                  </a:rPr>
                  <a:t>扩大到更宽的视野；处理敏感或保密的信息；证明选择或决定的合理性</a:t>
                </a:r>
              </a:p>
            </p:txBody>
          </p:sp>
        </p:grpSp>
        <p:grpSp>
          <p:nvGrpSpPr>
            <p:cNvPr id="34" name="组合 33">
              <a:extLst>
                <a:ext uri="{FF2B5EF4-FFF2-40B4-BE49-F238E27FC236}">
                  <a16:creationId xmlns:a16="http://schemas.microsoft.com/office/drawing/2014/main" id="{98A09D93-89C7-4230-A762-00381C042EDE}"/>
                </a:ext>
              </a:extLst>
            </p:cNvPr>
            <p:cNvGrpSpPr/>
            <p:nvPr/>
          </p:nvGrpSpPr>
          <p:grpSpPr>
            <a:xfrm>
              <a:off x="9490344" y="2610614"/>
              <a:ext cx="2555963" cy="2071511"/>
              <a:chOff x="776329" y="3045497"/>
              <a:chExt cx="2555963" cy="2071511"/>
            </a:xfrm>
          </p:grpSpPr>
          <p:sp>
            <p:nvSpPr>
              <p:cNvPr id="35" name="TextBox 18">
                <a:extLst>
                  <a:ext uri="{FF2B5EF4-FFF2-40B4-BE49-F238E27FC236}">
                    <a16:creationId xmlns:a16="http://schemas.microsoft.com/office/drawing/2014/main" id="{AD2035DD-EBEB-4EEE-833C-A4A82C40B7FE}"/>
                  </a:ext>
                </a:extLst>
              </p:cNvPr>
              <p:cNvSpPr txBox="1"/>
              <p:nvPr/>
            </p:nvSpPr>
            <p:spPr>
              <a:xfrm flipH="1">
                <a:off x="1613800" y="3045497"/>
                <a:ext cx="1696910" cy="560842"/>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拉近镜头</a:t>
                </a:r>
                <a:endParaRPr lang="en-US" altLang="zh-CN" sz="2000" b="1" dirty="0">
                  <a:ea typeface="Source Han Serif SC" panose="02020400000000000000" pitchFamily="18" charset="-122"/>
                  <a:sym typeface="Source Han Serif SC" panose="02020400000000000000" pitchFamily="18" charset="-122"/>
                </a:endParaRPr>
              </a:p>
            </p:txBody>
          </p:sp>
          <p:sp>
            <p:nvSpPr>
              <p:cNvPr id="36" name="矩形 35">
                <a:extLst>
                  <a:ext uri="{FF2B5EF4-FFF2-40B4-BE49-F238E27FC236}">
                    <a16:creationId xmlns:a16="http://schemas.microsoft.com/office/drawing/2014/main" id="{1981AB2A-CFE3-4E3E-AC95-D5B289856065}"/>
                  </a:ext>
                </a:extLst>
              </p:cNvPr>
              <p:cNvSpPr/>
              <p:nvPr/>
            </p:nvSpPr>
            <p:spPr>
              <a:xfrm>
                <a:off x="776329" y="3607051"/>
                <a:ext cx="2555963" cy="1509957"/>
              </a:xfrm>
              <a:prstGeom prst="rect">
                <a:avLst/>
              </a:prstGeom>
            </p:spPr>
            <p:txBody>
              <a:bodyPr wrap="square">
                <a:spAutoFit/>
              </a:bodyPr>
              <a:lstStyle/>
              <a:p>
                <a:pPr algn="just"/>
                <a:r>
                  <a:rPr lang="zh-CN" altLang="zh-CN" sz="1600" dirty="0">
                    <a:solidFill>
                      <a:schemeClr val="tx1">
                        <a:lumMod val="50000"/>
                        <a:lumOff val="50000"/>
                      </a:schemeClr>
                    </a:solidFill>
                    <a:ea typeface="Source Han Serif SC" panose="02020400000000000000" pitchFamily="18" charset="-122"/>
                  </a:rPr>
                  <a:t>扩大到更宽的视野；处理敏感或保密的信息；证明选择或决定的合理性</a:t>
                </a:r>
              </a:p>
            </p:txBody>
          </p:sp>
        </p:grpSp>
      </p:grpSp>
    </p:spTree>
    <p:extLst>
      <p:ext uri="{BB962C8B-B14F-4D97-AF65-F5344CB8AC3E}">
        <p14:creationId xmlns:p14="http://schemas.microsoft.com/office/powerpoint/2010/main" val="1446337409"/>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90666" cy="334142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个基本逻辑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摆钟逻辑</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钟摆逻辑有两种变化形式，分别是温和形式和激进形式。温和形式比较适合提出妥协方案，而激进形式比较适合提出新的观点。简单来说就是温和形式的钟摆逻辑是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也好，</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B</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也好，</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A+B</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更好，该钟摆逻辑形式的目的不是要推翻两个相异的观点，而是调和两个相异观点。激进形式的钟摆逻辑是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也不好，</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B</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也不好，然后提供</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选择，该钟摆逻辑形式的目的是当前面两种选择都不合适的时候，合理的提出第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个建议</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p:txBody>
      </p:sp>
      <p:pic>
        <p:nvPicPr>
          <p:cNvPr id="8194" name="图片 20">
            <a:extLst>
              <a:ext uri="{FF2B5EF4-FFF2-40B4-BE49-F238E27FC236}">
                <a16:creationId xmlns:a16="http://schemas.microsoft.com/office/drawing/2014/main" id="{EA62FAB6-28B1-4A91-B887-58920416E0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1163" y="4789074"/>
            <a:ext cx="7749786" cy="1374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889779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90666"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个基本逻辑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收益逻辑</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收益逻辑是概述产品、服务或想法有何作用，其重点在于这些作用对信宿的好处，以及不遗漏特别明显的收益。因此，收益逻辑表达特别适合在推广思想以及销售产品的沟通活动中使用。正向收益是指信源所述内容对信宿具有一些积极作用；反向收益是信源对信宿进行表述，没有中心论点时的损失内容。</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611538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0C2A0790-7A72-43C9-A90D-5ECCBC9B3D06}"/>
              </a:ext>
            </a:extLst>
          </p:cNvPr>
          <p:cNvSpPr/>
          <p:nvPr/>
        </p:nvSpPr>
        <p:spPr>
          <a:xfrm>
            <a:off x="550592" y="998390"/>
            <a:ext cx="11141116" cy="3295261"/>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表达是将思维所得的成果用语言、文字或图表等方式反映出来的一种行为。为了方便读者更好的理解何为表达，将表达的含义拆解为目的、内容、工具和接受对象等几部分；即表达以交流、沟通和传播为目的，以事物、事情、情形和道理为内容，以语言、文字和图表等为工具，以听者和读者为接受对象。</a:t>
            </a: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表达是观察、记忆、思维、创造和阅读的综合运用；同时，表达也是各种学习能力、智力水平以及情商高低的实时反映。</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14308C16-C9AC-4A2E-9C4A-1C5778EAC03D}"/>
              </a:ext>
            </a:extLst>
          </p:cNvPr>
          <p:cNvGrpSpPr/>
          <p:nvPr/>
        </p:nvGrpSpPr>
        <p:grpSpPr>
          <a:xfrm>
            <a:off x="1532771" y="3974140"/>
            <a:ext cx="8895989" cy="2587550"/>
            <a:chOff x="1616633" y="2432279"/>
            <a:chExt cx="8895989" cy="2587550"/>
          </a:xfrm>
        </p:grpSpPr>
        <p:sp>
          <p:nvSpPr>
            <p:cNvPr id="11" name="MH_Other_10">
              <a:extLst>
                <a:ext uri="{FF2B5EF4-FFF2-40B4-BE49-F238E27FC236}">
                  <a16:creationId xmlns:a16="http://schemas.microsoft.com/office/drawing/2014/main" id="{ABDAAD0D-2DE1-4010-860F-85E24CE6D855}"/>
                </a:ext>
              </a:extLst>
            </p:cNvPr>
            <p:cNvSpPr/>
            <p:nvPr/>
          </p:nvSpPr>
          <p:spPr bwMode="auto">
            <a:xfrm>
              <a:off x="8323587"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MH_SubTitle_4">
              <a:extLst>
                <a:ext uri="{FF2B5EF4-FFF2-40B4-BE49-F238E27FC236}">
                  <a16:creationId xmlns:a16="http://schemas.microsoft.com/office/drawing/2014/main" id="{119EBB54-23AF-432F-8908-47ED0D80B4CA}"/>
                </a:ext>
              </a:extLst>
            </p:cNvPr>
            <p:cNvSpPr>
              <a:spLocks noChangeArrowheads="1"/>
            </p:cNvSpPr>
            <p:nvPr/>
          </p:nvSpPr>
          <p:spPr bwMode="auto">
            <a:xfrm>
              <a:off x="8863239" y="3298565"/>
              <a:ext cx="988007" cy="98800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接受</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对象</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4" name="组合 13">
              <a:extLst>
                <a:ext uri="{FF2B5EF4-FFF2-40B4-BE49-F238E27FC236}">
                  <a16:creationId xmlns:a16="http://schemas.microsoft.com/office/drawing/2014/main" id="{C4117C14-D42F-486C-86E3-3B57CA8112A9}"/>
                </a:ext>
              </a:extLst>
            </p:cNvPr>
            <p:cNvGrpSpPr/>
            <p:nvPr/>
          </p:nvGrpSpPr>
          <p:grpSpPr>
            <a:xfrm>
              <a:off x="9307536" y="2507345"/>
              <a:ext cx="93325" cy="783105"/>
              <a:chOff x="6982138" y="1880080"/>
              <a:chExt cx="70036" cy="587691"/>
            </a:xfrm>
          </p:grpSpPr>
          <p:cxnSp>
            <p:nvCxnSpPr>
              <p:cNvPr id="44" name="MH_Other_11">
                <a:extLst>
                  <a:ext uri="{FF2B5EF4-FFF2-40B4-BE49-F238E27FC236}">
                    <a16:creationId xmlns:a16="http://schemas.microsoft.com/office/drawing/2014/main" id="{4C31EF04-72DA-49EC-8B04-ED7BB6D8A209}"/>
                  </a:ext>
                </a:extLst>
              </p:cNvPr>
              <p:cNvCxnSpPr>
                <a:cxnSpLocks noChangeShapeType="1"/>
              </p:cNvCxnSpPr>
              <p:nvPr/>
            </p:nvCxnSpPr>
            <p:spPr bwMode="auto">
              <a:xfrm flipH="1" flipV="1">
                <a:off x="7017157" y="2006449"/>
                <a:ext cx="1522"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45" name="MH_Other_12">
                <a:extLst>
                  <a:ext uri="{FF2B5EF4-FFF2-40B4-BE49-F238E27FC236}">
                    <a16:creationId xmlns:a16="http://schemas.microsoft.com/office/drawing/2014/main" id="{C1099C35-C08D-4BF6-BA21-D360E724267C}"/>
                  </a:ext>
                </a:extLst>
              </p:cNvPr>
              <p:cNvSpPr>
                <a:spLocks noChangeArrowheads="1"/>
              </p:cNvSpPr>
              <p:nvPr/>
            </p:nvSpPr>
            <p:spPr bwMode="auto">
              <a:xfrm flipV="1">
                <a:off x="698213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组合 14">
              <a:extLst>
                <a:ext uri="{FF2B5EF4-FFF2-40B4-BE49-F238E27FC236}">
                  <a16:creationId xmlns:a16="http://schemas.microsoft.com/office/drawing/2014/main" id="{6B67D40D-F9FE-4AFC-BB70-25185C573E1D}"/>
                </a:ext>
              </a:extLst>
            </p:cNvPr>
            <p:cNvGrpSpPr/>
            <p:nvPr/>
          </p:nvGrpSpPr>
          <p:grpSpPr>
            <a:xfrm>
              <a:off x="1616633" y="2432279"/>
              <a:ext cx="6760902" cy="2587550"/>
              <a:chOff x="1616633" y="2432279"/>
              <a:chExt cx="6760902" cy="2587550"/>
            </a:xfrm>
          </p:grpSpPr>
          <p:sp>
            <p:nvSpPr>
              <p:cNvPr id="20" name="MH_Other_1">
                <a:extLst>
                  <a:ext uri="{FF2B5EF4-FFF2-40B4-BE49-F238E27FC236}">
                    <a16:creationId xmlns:a16="http://schemas.microsoft.com/office/drawing/2014/main" id="{CD00BF8A-5962-4333-90D9-16BBFF16DF48}"/>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MH_SubTitle_1">
                <a:extLst>
                  <a:ext uri="{FF2B5EF4-FFF2-40B4-BE49-F238E27FC236}">
                    <a16:creationId xmlns:a16="http://schemas.microsoft.com/office/drawing/2014/main" id="{D1C402D4-CD22-4572-95E7-456427690FBA}"/>
                  </a:ext>
                </a:extLst>
              </p:cNvPr>
              <p:cNvSpPr>
                <a:spLocks noChangeArrowheads="1"/>
              </p:cNvSpPr>
              <p:nvPr/>
            </p:nvSpPr>
            <p:spPr bwMode="auto">
              <a:xfrm>
                <a:off x="2294102" y="3298565"/>
                <a:ext cx="988007"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目的</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2" name="组合 21">
                <a:extLst>
                  <a:ext uri="{FF2B5EF4-FFF2-40B4-BE49-F238E27FC236}">
                    <a16:creationId xmlns:a16="http://schemas.microsoft.com/office/drawing/2014/main" id="{5267CCBE-3052-4758-80D8-536DDF4B6681}"/>
                  </a:ext>
                </a:extLst>
              </p:cNvPr>
              <p:cNvGrpSpPr/>
              <p:nvPr/>
            </p:nvGrpSpPr>
            <p:grpSpPr>
              <a:xfrm>
                <a:off x="2738398" y="2507345"/>
                <a:ext cx="93325" cy="783105"/>
                <a:chOff x="2052243" y="1880080"/>
                <a:chExt cx="70036" cy="587691"/>
              </a:xfrm>
            </p:grpSpPr>
            <p:cxnSp>
              <p:nvCxnSpPr>
                <p:cNvPr id="42" name="MH_Other_2">
                  <a:extLst>
                    <a:ext uri="{FF2B5EF4-FFF2-40B4-BE49-F238E27FC236}">
                      <a16:creationId xmlns:a16="http://schemas.microsoft.com/office/drawing/2014/main" id="{EB27D867-D5A1-45AC-87B4-A984E3B76F76}"/>
                    </a:ext>
                  </a:extLst>
                </p:cNvPr>
                <p:cNvCxnSpPr>
                  <a:cxnSpLocks noChangeShapeType="1"/>
                </p:cNvCxnSpPr>
                <p:nvPr/>
              </p:nvCxnSpPr>
              <p:spPr bwMode="auto">
                <a:xfrm flipH="1" flipV="1">
                  <a:off x="2087262" y="2006449"/>
                  <a:ext cx="1522"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43" name="MH_Other_3">
                  <a:extLst>
                    <a:ext uri="{FF2B5EF4-FFF2-40B4-BE49-F238E27FC236}">
                      <a16:creationId xmlns:a16="http://schemas.microsoft.com/office/drawing/2014/main" id="{85C6E088-A090-48C2-88BC-6C8246AF4A3F}"/>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MH_Other_4">
                <a:extLst>
                  <a:ext uri="{FF2B5EF4-FFF2-40B4-BE49-F238E27FC236}">
                    <a16:creationId xmlns:a16="http://schemas.microsoft.com/office/drawing/2014/main" id="{0C8221D2-080E-4574-8DBB-DDD6FECD8CBA}"/>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MH_SubTitle_2">
                <a:extLst>
                  <a:ext uri="{FF2B5EF4-FFF2-40B4-BE49-F238E27FC236}">
                    <a16:creationId xmlns:a16="http://schemas.microsoft.com/office/drawing/2014/main" id="{59C457EE-250F-423C-8755-47BC29D10533}"/>
                  </a:ext>
                </a:extLst>
              </p:cNvPr>
              <p:cNvSpPr>
                <a:spLocks noChangeArrowheads="1"/>
              </p:cNvSpPr>
              <p:nvPr/>
            </p:nvSpPr>
            <p:spPr bwMode="auto">
              <a:xfrm>
                <a:off x="4485166" y="3298565"/>
                <a:ext cx="988007" cy="988007"/>
              </a:xfrm>
              <a:prstGeom prst="ellipse">
                <a:avLst/>
              </a:prstGeom>
              <a:solidFill>
                <a:schemeClr val="accent2"/>
              </a:solidFill>
              <a:ln>
                <a:noFill/>
              </a:ln>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内容</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5" name="组合 24">
                <a:extLst>
                  <a:ext uri="{FF2B5EF4-FFF2-40B4-BE49-F238E27FC236}">
                    <a16:creationId xmlns:a16="http://schemas.microsoft.com/office/drawing/2014/main" id="{CAF936F6-6FDA-44E2-9DDE-2A8921ACFD1C}"/>
                  </a:ext>
                </a:extLst>
              </p:cNvPr>
              <p:cNvGrpSpPr/>
              <p:nvPr/>
            </p:nvGrpSpPr>
            <p:grpSpPr>
              <a:xfrm>
                <a:off x="4929463" y="2507345"/>
                <a:ext cx="93325" cy="783105"/>
                <a:chOff x="3696556" y="1880080"/>
                <a:chExt cx="70036" cy="587691"/>
              </a:xfrm>
            </p:grpSpPr>
            <p:cxnSp>
              <p:nvCxnSpPr>
                <p:cNvPr id="40" name="MH_Other_5">
                  <a:extLst>
                    <a:ext uri="{FF2B5EF4-FFF2-40B4-BE49-F238E27FC236}">
                      <a16:creationId xmlns:a16="http://schemas.microsoft.com/office/drawing/2014/main" id="{08D5C818-A8A0-4B1E-BCAA-B1CD0294220D}"/>
                    </a:ext>
                  </a:extLst>
                </p:cNvPr>
                <p:cNvCxnSpPr>
                  <a:cxnSpLocks noChangeShapeType="1"/>
                </p:cNvCxnSpPr>
                <p:nvPr/>
              </p:nvCxnSpPr>
              <p:spPr bwMode="auto">
                <a:xfrm flipH="1" flipV="1">
                  <a:off x="3730051" y="2006449"/>
                  <a:ext cx="1523"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41" name="MH_Other_6">
                  <a:extLst>
                    <a:ext uri="{FF2B5EF4-FFF2-40B4-BE49-F238E27FC236}">
                      <a16:creationId xmlns:a16="http://schemas.microsoft.com/office/drawing/2014/main" id="{89989154-A3CF-47CB-8B11-EFB82B7BFCAB}"/>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6" name="MH_Other_7">
                <a:extLst>
                  <a:ext uri="{FF2B5EF4-FFF2-40B4-BE49-F238E27FC236}">
                    <a16:creationId xmlns:a16="http://schemas.microsoft.com/office/drawing/2014/main" id="{1A892EA5-4E6B-4AEF-A554-403635168268}"/>
                  </a:ext>
                </a:extLst>
              </p:cNvPr>
              <p:cNvSpPr/>
              <p:nvPr/>
            </p:nvSpPr>
            <p:spPr bwMode="auto">
              <a:xfrm>
                <a:off x="6132524" y="2432279"/>
                <a:ext cx="219106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MH_SubTitle_3">
                <a:extLst>
                  <a:ext uri="{FF2B5EF4-FFF2-40B4-BE49-F238E27FC236}">
                    <a16:creationId xmlns:a16="http://schemas.microsoft.com/office/drawing/2014/main" id="{18A71BD2-663B-4E2B-94F6-D8EFA1CC17B4}"/>
                  </a:ext>
                </a:extLst>
              </p:cNvPr>
              <p:cNvSpPr>
                <a:spLocks noChangeArrowheads="1"/>
              </p:cNvSpPr>
              <p:nvPr/>
            </p:nvSpPr>
            <p:spPr bwMode="auto">
              <a:xfrm>
                <a:off x="6674197" y="3298565"/>
                <a:ext cx="988011"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工具</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8" name="组合 27">
                <a:extLst>
                  <a:ext uri="{FF2B5EF4-FFF2-40B4-BE49-F238E27FC236}">
                    <a16:creationId xmlns:a16="http://schemas.microsoft.com/office/drawing/2014/main" id="{ACDD955D-0B3E-4283-85DF-B1F23E612B03}"/>
                  </a:ext>
                </a:extLst>
              </p:cNvPr>
              <p:cNvGrpSpPr/>
              <p:nvPr/>
            </p:nvGrpSpPr>
            <p:grpSpPr>
              <a:xfrm>
                <a:off x="7118502" y="2507345"/>
                <a:ext cx="93325" cy="783105"/>
                <a:chOff x="5339348" y="1880080"/>
                <a:chExt cx="70036" cy="587691"/>
              </a:xfrm>
            </p:grpSpPr>
            <p:cxnSp>
              <p:nvCxnSpPr>
                <p:cNvPr id="38" name="MH_Other_8">
                  <a:extLst>
                    <a:ext uri="{FF2B5EF4-FFF2-40B4-BE49-F238E27FC236}">
                      <a16:creationId xmlns:a16="http://schemas.microsoft.com/office/drawing/2014/main" id="{AA05E340-2D4C-41D6-9A92-CFECBB3774C2}"/>
                    </a:ext>
                  </a:extLst>
                </p:cNvPr>
                <p:cNvCxnSpPr>
                  <a:cxnSpLocks noChangeShapeType="1"/>
                </p:cNvCxnSpPr>
                <p:nvPr/>
              </p:nvCxnSpPr>
              <p:spPr bwMode="auto">
                <a:xfrm flipH="1" flipV="1">
                  <a:off x="5374364" y="2006449"/>
                  <a:ext cx="0"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39" name="MH_Other_9">
                  <a:extLst>
                    <a:ext uri="{FF2B5EF4-FFF2-40B4-BE49-F238E27FC236}">
                      <a16:creationId xmlns:a16="http://schemas.microsoft.com/office/drawing/2014/main" id="{A098309E-91C4-4C89-9ACE-AE227D5132A2}"/>
                    </a:ext>
                  </a:extLst>
                </p:cNvPr>
                <p:cNvSpPr>
                  <a:spLocks noChangeArrowheads="1"/>
                </p:cNvSpPr>
                <p:nvPr/>
              </p:nvSpPr>
              <p:spPr bwMode="auto">
                <a:xfrm flipV="1">
                  <a:off x="533934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36" name="TextBox 18">
                <a:extLst>
                  <a:ext uri="{FF2B5EF4-FFF2-40B4-BE49-F238E27FC236}">
                    <a16:creationId xmlns:a16="http://schemas.microsoft.com/office/drawing/2014/main" id="{60815A65-F6F0-4DF2-963D-20CAD9F45341}"/>
                  </a:ext>
                </a:extLst>
              </p:cNvPr>
              <p:cNvSpPr txBox="1"/>
              <p:nvPr/>
            </p:nvSpPr>
            <p:spPr>
              <a:xfrm flipH="1">
                <a:off x="1616633" y="4632494"/>
                <a:ext cx="2031325" cy="369332"/>
              </a:xfrm>
              <a:prstGeom prst="rect">
                <a:avLst/>
              </a:prstGeom>
              <a:noFill/>
            </p:spPr>
            <p:txBody>
              <a:bodyPr wrap="none" rtlCol="0">
                <a:spAutoFit/>
              </a:bodyPr>
              <a:lstStyle/>
              <a:p>
                <a:r>
                  <a:rPr lang="zh-CN" altLang="en-US" b="1" dirty="0">
                    <a:solidFill>
                      <a:schemeClr val="accent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交流、沟通、传播</a:t>
                </a:r>
                <a:endParaRPr lang="en-US" b="1" dirty="0">
                  <a:solidFill>
                    <a:schemeClr val="accent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4" name="TextBox 18">
                <a:extLst>
                  <a:ext uri="{FF2B5EF4-FFF2-40B4-BE49-F238E27FC236}">
                    <a16:creationId xmlns:a16="http://schemas.microsoft.com/office/drawing/2014/main" id="{CE7D2D2C-D749-4057-822D-C980EF0BB92D}"/>
                  </a:ext>
                </a:extLst>
              </p:cNvPr>
              <p:cNvSpPr txBox="1"/>
              <p:nvPr/>
            </p:nvSpPr>
            <p:spPr>
              <a:xfrm flipH="1">
                <a:off x="3612184" y="4650497"/>
                <a:ext cx="2723823" cy="369332"/>
              </a:xfrm>
              <a:prstGeom prst="rect">
                <a:avLst/>
              </a:prstGeom>
              <a:noFill/>
            </p:spPr>
            <p:txBody>
              <a:bodyPr wrap="none" rtlCol="0">
                <a:spAutoFit/>
              </a:bodyPr>
              <a:lstStyle/>
              <a:p>
                <a:r>
                  <a:rPr lang="zh-CN" altLang="en-US" b="1" dirty="0">
                    <a:solidFill>
                      <a:schemeClr val="accent2"/>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事物、事情、情形、道理</a:t>
                </a:r>
                <a:endParaRPr lang="en-US" b="1" dirty="0">
                  <a:solidFill>
                    <a:schemeClr val="accent2"/>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2" name="TextBox 18">
                <a:extLst>
                  <a:ext uri="{FF2B5EF4-FFF2-40B4-BE49-F238E27FC236}">
                    <a16:creationId xmlns:a16="http://schemas.microsoft.com/office/drawing/2014/main" id="{81654C73-AC3F-43B7-9760-91AC0A950319}"/>
                  </a:ext>
                </a:extLst>
              </p:cNvPr>
              <p:cNvSpPr txBox="1"/>
              <p:nvPr/>
            </p:nvSpPr>
            <p:spPr>
              <a:xfrm flipH="1">
                <a:off x="6346210" y="4633607"/>
                <a:ext cx="2031325" cy="369332"/>
              </a:xfrm>
              <a:prstGeom prst="rect">
                <a:avLst/>
              </a:prstGeom>
              <a:noFill/>
            </p:spPr>
            <p:txBody>
              <a:bodyPr wrap="none" rtlCol="0">
                <a:spAutoFit/>
              </a:bodyPr>
              <a:lstStyle/>
              <a:p>
                <a:pPr algn="just"/>
                <a:r>
                  <a:rPr lang="zh-CN" altLang="en-US" b="1" dirty="0">
                    <a:solidFill>
                      <a:schemeClr val="accent1"/>
                    </a:solidFill>
                    <a:ea typeface="Source Han Serif SC" panose="02020400000000000000" pitchFamily="18" charset="-122"/>
                    <a:sym typeface="Source Han Serif SC" panose="02020400000000000000" pitchFamily="18" charset="-122"/>
                  </a:rPr>
                  <a:t>语言、文字、图表</a:t>
                </a:r>
                <a:endParaRPr lang="en-US" b="1" dirty="0">
                  <a:solidFill>
                    <a:schemeClr val="accent1"/>
                  </a:solidFill>
                  <a:ea typeface="Source Han Serif SC" panose="02020400000000000000" pitchFamily="18" charset="-122"/>
                  <a:sym typeface="Source Han Serif SC" panose="02020400000000000000" pitchFamily="18" charset="-122"/>
                </a:endParaRPr>
              </a:p>
            </p:txBody>
          </p:sp>
        </p:grpSp>
        <p:sp>
          <p:nvSpPr>
            <p:cNvPr id="18" name="TextBox 18">
              <a:extLst>
                <a:ext uri="{FF2B5EF4-FFF2-40B4-BE49-F238E27FC236}">
                  <a16:creationId xmlns:a16="http://schemas.microsoft.com/office/drawing/2014/main" id="{718C3531-75ED-4FED-AF7D-A1CAFA9FD3F6}"/>
                </a:ext>
              </a:extLst>
            </p:cNvPr>
            <p:cNvSpPr txBox="1"/>
            <p:nvPr/>
          </p:nvSpPr>
          <p:spPr>
            <a:xfrm flipH="1">
              <a:off x="8748690" y="4625271"/>
              <a:ext cx="1338828" cy="369332"/>
            </a:xfrm>
            <a:prstGeom prst="rect">
              <a:avLst/>
            </a:prstGeom>
            <a:noFill/>
          </p:spPr>
          <p:txBody>
            <a:bodyPr wrap="none" rtlCol="0">
              <a:spAutoFit/>
            </a:bodyPr>
            <a:lstStyle/>
            <a:p>
              <a:r>
                <a:rPr lang="zh-CN" altLang="en-US" b="1" dirty="0">
                  <a:solidFill>
                    <a:schemeClr val="accent2"/>
                  </a:solidFill>
                  <a:ea typeface="Source Han Serif SC" panose="02020400000000000000" pitchFamily="18" charset="-122"/>
                  <a:sym typeface="Source Han Serif SC" panose="02020400000000000000" pitchFamily="18" charset="-122"/>
                </a:rPr>
                <a:t>听者、读者</a:t>
              </a:r>
              <a:endParaRPr lang="en-US" b="1" dirty="0">
                <a:solidFill>
                  <a:schemeClr val="accent2"/>
                </a:solidFill>
                <a:ea typeface="Source Han Serif SC" panose="02020400000000000000" pitchFamily="18" charset="-122"/>
                <a:sym typeface="Source Han Serif SC" panose="02020400000000000000" pitchFamily="18" charset="-122"/>
              </a:endParaRPr>
            </a:p>
          </p:txBody>
        </p:sp>
      </p:grpSp>
    </p:spTree>
    <p:extLst>
      <p:ext uri="{BB962C8B-B14F-4D97-AF65-F5344CB8AC3E}">
        <p14:creationId xmlns:p14="http://schemas.microsoft.com/office/powerpoint/2010/main" val="25043146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表达的逻辑</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90666" cy="34696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6</a:t>
            </a:r>
            <a:r>
              <a:rPr lang="zh-CN" altLang="en-US" sz="2200" b="1" dirty="0">
                <a:solidFill>
                  <a:schemeClr val="accent2"/>
                </a:solidFill>
                <a:latin typeface="微软雅黑" panose="020B0503020204020204" pitchFamily="34" charset="-122"/>
                <a:ea typeface="微软雅黑" panose="020B0503020204020204" pitchFamily="34" charset="-122"/>
              </a:rPr>
              <a:t>个基本逻辑</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收益逻辑</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正向收益：个体网民学会结构表达后，不但可以提高沟通效率，还可以获得其它网民的认可。</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反向收益：为什么要学会结构化表达，因为不会结构化表达，就会大大降低在职场中的竞争力，并且失去升职加薪的机会。</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205300D8-2A00-4D90-865A-BEB0705955E7}"/>
              </a:ext>
            </a:extLst>
          </p:cNvPr>
          <p:cNvSpPr txBox="1"/>
          <p:nvPr/>
        </p:nvSpPr>
        <p:spPr>
          <a:xfrm>
            <a:off x="733471" y="1967247"/>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收益逻辑表达</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2138959"/>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事实与观点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事实的概念</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事实是客观存在的陈述，其特点是不以人的意志为转移。使用观察、实验和记录等测量手段，从自然收集而来的内容成为事实；是以事实代表了客观，一般在沟通表述中体现出理性。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9218" name="图片 21">
            <a:extLst>
              <a:ext uri="{FF2B5EF4-FFF2-40B4-BE49-F238E27FC236}">
                <a16:creationId xmlns:a16="http://schemas.microsoft.com/office/drawing/2014/main" id="{E612DC4E-B057-4902-9E4A-1381E31EF8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355" y="3162711"/>
            <a:ext cx="9434204" cy="25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496690"/>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事实与观点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观点的概念</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观点则是信源在表达思想时的主观判断，其特点是“仁者见仁和智者见智”；通过学习、比较、判断和质疑等思维方法，反应和呈现在个体网民头脑中的结论性内容成为观点；是以观点代表着主观，一般在沟通表述中体现出感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42" name="图片 22">
            <a:extLst>
              <a:ext uri="{FF2B5EF4-FFF2-40B4-BE49-F238E27FC236}">
                <a16:creationId xmlns:a16="http://schemas.microsoft.com/office/drawing/2014/main" id="{4C9A971D-602F-4517-88D6-871CC898D8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1111" y="3525530"/>
            <a:ext cx="8777564" cy="2288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664797"/>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事实与观点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事实的形成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由于事实是验证过程中被记录下来的陈述内容，所以其既可以被证明，也可以被证伪，并且他人还可以重复验证和记录。否认已经验证的事实等于公然对抗自然规律，这是完全失智和荒谬的行为。</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由于个人的直接观察不具有代表性和典型性，所以重复的和多方的验证观察记录才能成为事实。例如魔术，观看魔术表演的人被自己的观察所蒙蔽，以为看到了事实，却不知所观察的现象已经被特意扭曲。</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2106065"/>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事实与观点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434170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观点的形成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观点的形成建立在主观意识的基础上，因此一个人的世界观、人生观和价值观等因素都会影响其每个观点的形成。观点可以根据事实推断，也可以凭借想象得到发挥。同时由于观点带有主观性，所以难分对错，只可评价该观点合乎哪种价值观和逻辑以及予以认同还是否定。</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观点可以是信源直接观察的印象，也可以在信源讨论或思辨问题的过程中形成。讨论需要建立在相互承认事实和共同逻辑方式的基础之上，概括起来就是“摆事实，讲道理”</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基于事实和逻辑方能形成有效观点。而如果讨论根据未经验证的、扭曲的或伪造的事实，即使逻辑再严密，同样会导致由结论形成的观点无效。</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7543551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提问的技巧与作用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沟通中提问的技巧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19A82240-13AB-4272-9782-F4FBA21C4538}"/>
              </a:ext>
            </a:extLst>
          </p:cNvPr>
          <p:cNvGrpSpPr/>
          <p:nvPr/>
        </p:nvGrpSpPr>
        <p:grpSpPr>
          <a:xfrm>
            <a:off x="1195993" y="2258494"/>
            <a:ext cx="10106825" cy="3360000"/>
            <a:chOff x="1195993" y="2252188"/>
            <a:chExt cx="10106825" cy="3360000"/>
          </a:xfrm>
        </p:grpSpPr>
        <p:sp>
          <p:nvSpPr>
            <p:cNvPr id="11" name="空心弧 10">
              <a:extLst>
                <a:ext uri="{FF2B5EF4-FFF2-40B4-BE49-F238E27FC236}">
                  <a16:creationId xmlns:a16="http://schemas.microsoft.com/office/drawing/2014/main" id="{F3E746AF-1BAE-4285-B139-FF07292FE299}"/>
                </a:ext>
              </a:extLst>
            </p:cNvPr>
            <p:cNvSpPr/>
            <p:nvPr/>
          </p:nvSpPr>
          <p:spPr>
            <a:xfrm>
              <a:off x="4709016" y="2742742"/>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矩形 11">
              <a:extLst>
                <a:ext uri="{FF2B5EF4-FFF2-40B4-BE49-F238E27FC236}">
                  <a16:creationId xmlns:a16="http://schemas.microsoft.com/office/drawing/2014/main" id="{2AA0AC6E-E4DD-4A11-BFF5-F5DEE41FEF55}"/>
                </a:ext>
              </a:extLst>
            </p:cNvPr>
            <p:cNvSpPr/>
            <p:nvPr/>
          </p:nvSpPr>
          <p:spPr>
            <a:xfrm>
              <a:off x="4806851" y="3725062"/>
              <a:ext cx="2088226" cy="400110"/>
            </a:xfrm>
            <a:prstGeom prst="rect">
              <a:avLst/>
            </a:prstGeom>
          </p:spPr>
          <p:txBody>
            <a:bodyPr wrap="square" anchor="ctr">
              <a:spAutoFit/>
              <a:scene3d>
                <a:camera prst="orthographicFront"/>
                <a:lightRig rig="threePt" dir="t"/>
              </a:scene3d>
              <a:sp3d contourW="12700"/>
            </a:bodyPr>
            <a:lstStyle/>
            <a:p>
              <a:pPr algn="ctr"/>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提问的基本原则</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nvGrpSpPr>
            <p:cNvPr id="14" name="组合 13">
              <a:extLst>
                <a:ext uri="{FF2B5EF4-FFF2-40B4-BE49-F238E27FC236}">
                  <a16:creationId xmlns:a16="http://schemas.microsoft.com/office/drawing/2014/main" id="{7E9115E0-B803-43AC-8775-379B1CBFF6BA}"/>
                </a:ext>
              </a:extLst>
            </p:cNvPr>
            <p:cNvGrpSpPr/>
            <p:nvPr/>
          </p:nvGrpSpPr>
          <p:grpSpPr>
            <a:xfrm>
              <a:off x="1195993" y="2252188"/>
              <a:ext cx="10106825" cy="3360000"/>
              <a:chOff x="1195993" y="2252188"/>
              <a:chExt cx="10106825" cy="3360000"/>
            </a:xfrm>
          </p:grpSpPr>
          <p:grpSp>
            <p:nvGrpSpPr>
              <p:cNvPr id="15" name="组合 14">
                <a:extLst>
                  <a:ext uri="{FF2B5EF4-FFF2-40B4-BE49-F238E27FC236}">
                    <a16:creationId xmlns:a16="http://schemas.microsoft.com/office/drawing/2014/main" id="{98D5EF3E-EC1D-4168-9108-ADAF18E91361}"/>
                  </a:ext>
                </a:extLst>
              </p:cNvPr>
              <p:cNvGrpSpPr/>
              <p:nvPr/>
            </p:nvGrpSpPr>
            <p:grpSpPr>
              <a:xfrm>
                <a:off x="4151728" y="2252188"/>
                <a:ext cx="3360000" cy="3360000"/>
                <a:chOff x="4151728" y="2252188"/>
                <a:chExt cx="3360000" cy="3360000"/>
              </a:xfrm>
            </p:grpSpPr>
            <p:sp>
              <p:nvSpPr>
                <p:cNvPr id="35" name="空心弧 34">
                  <a:extLst>
                    <a:ext uri="{FF2B5EF4-FFF2-40B4-BE49-F238E27FC236}">
                      <a16:creationId xmlns:a16="http://schemas.microsoft.com/office/drawing/2014/main" id="{7CB3E912-5740-4180-97C2-58D473095EE0}"/>
                    </a:ext>
                  </a:extLst>
                </p:cNvPr>
                <p:cNvSpPr/>
                <p:nvPr/>
              </p:nvSpPr>
              <p:spPr>
                <a:xfrm>
                  <a:off x="4151728" y="2252188"/>
                  <a:ext cx="3360000" cy="3360000"/>
                </a:xfrm>
                <a:prstGeom prst="blockArc">
                  <a:avLst>
                    <a:gd name="adj1" fmla="val 16199997"/>
                    <a:gd name="adj2" fmla="val 8579964"/>
                    <a:gd name="adj3" fmla="val 45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空心弧 35">
                  <a:extLst>
                    <a:ext uri="{FF2B5EF4-FFF2-40B4-BE49-F238E27FC236}">
                      <a16:creationId xmlns:a16="http://schemas.microsoft.com/office/drawing/2014/main" id="{4E7C8DD8-7A9B-4063-89E8-4ABE5D839DE6}"/>
                    </a:ext>
                  </a:extLst>
                </p:cNvPr>
                <p:cNvSpPr/>
                <p:nvPr/>
              </p:nvSpPr>
              <p:spPr>
                <a:xfrm>
                  <a:off x="4525882" y="2582373"/>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6" name="组合 15">
                <a:extLst>
                  <a:ext uri="{FF2B5EF4-FFF2-40B4-BE49-F238E27FC236}">
                    <a16:creationId xmlns:a16="http://schemas.microsoft.com/office/drawing/2014/main" id="{EB0E24B0-89BF-4D42-A712-B4A444CC7413}"/>
                  </a:ext>
                </a:extLst>
              </p:cNvPr>
              <p:cNvGrpSpPr/>
              <p:nvPr/>
            </p:nvGrpSpPr>
            <p:grpSpPr>
              <a:xfrm>
                <a:off x="1195993" y="2424054"/>
                <a:ext cx="10106825" cy="2986669"/>
                <a:chOff x="1195993" y="2424054"/>
                <a:chExt cx="10106825" cy="2986669"/>
              </a:xfrm>
            </p:grpSpPr>
            <p:grpSp>
              <p:nvGrpSpPr>
                <p:cNvPr id="18" name="组合 17">
                  <a:extLst>
                    <a:ext uri="{FF2B5EF4-FFF2-40B4-BE49-F238E27FC236}">
                      <a16:creationId xmlns:a16="http://schemas.microsoft.com/office/drawing/2014/main" id="{39F3D7C5-004A-4472-A15F-EE619FCAAAA8}"/>
                    </a:ext>
                  </a:extLst>
                </p:cNvPr>
                <p:cNvGrpSpPr/>
                <p:nvPr/>
              </p:nvGrpSpPr>
              <p:grpSpPr>
                <a:xfrm>
                  <a:off x="1385220" y="2424054"/>
                  <a:ext cx="9661118" cy="2986669"/>
                  <a:chOff x="1386673" y="2211399"/>
                  <a:chExt cx="9661118" cy="2986669"/>
                </a:xfrm>
              </p:grpSpPr>
              <p:sp>
                <p:nvSpPr>
                  <p:cNvPr id="23" name="空心弧 22">
                    <a:extLst>
                      <a:ext uri="{FF2B5EF4-FFF2-40B4-BE49-F238E27FC236}">
                        <a16:creationId xmlns:a16="http://schemas.microsoft.com/office/drawing/2014/main" id="{BC892527-8887-49F3-BED4-3FEA9D25E4DE}"/>
                      </a:ext>
                    </a:extLst>
                  </p:cNvPr>
                  <p:cNvSpPr/>
                  <p:nvPr/>
                </p:nvSpPr>
                <p:spPr>
                  <a:xfrm>
                    <a:off x="4328970" y="2211399"/>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4" name="组合 23">
                    <a:extLst>
                      <a:ext uri="{FF2B5EF4-FFF2-40B4-BE49-F238E27FC236}">
                        <a16:creationId xmlns:a16="http://schemas.microsoft.com/office/drawing/2014/main" id="{BD50A4EE-D54C-4F0D-9D11-0DFA18942FDB}"/>
                      </a:ext>
                    </a:extLst>
                  </p:cNvPr>
                  <p:cNvGrpSpPr/>
                  <p:nvPr/>
                </p:nvGrpSpPr>
                <p:grpSpPr>
                  <a:xfrm>
                    <a:off x="3521882" y="3000516"/>
                    <a:ext cx="5149081" cy="1456267"/>
                    <a:chOff x="2641409" y="2413000"/>
                    <a:chExt cx="3861811" cy="1092200"/>
                  </a:xfrm>
                </p:grpSpPr>
                <p:cxnSp>
                  <p:nvCxnSpPr>
                    <p:cNvPr id="31" name="直接连接符 30">
                      <a:extLst>
                        <a:ext uri="{FF2B5EF4-FFF2-40B4-BE49-F238E27FC236}">
                          <a16:creationId xmlns:a16="http://schemas.microsoft.com/office/drawing/2014/main" id="{F75B6DC3-1D0C-4D32-B071-1E060822B09A}"/>
                        </a:ext>
                      </a:extLst>
                    </p:cNvPr>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39779AE7-DC6C-4068-9935-FF602EFB22C0}"/>
                        </a:ext>
                      </a:extLst>
                    </p:cNvPr>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2BAABA7F-B699-40D2-B62C-814811C10BBD}"/>
                        </a:ext>
                      </a:extLst>
                    </p:cNvPr>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6F1C7A33-23A1-4C80-AEB2-56C66C98F0DD}"/>
                        </a:ext>
                      </a:extLst>
                    </p:cNvPr>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29" name="TextBox 18">
                    <a:extLst>
                      <a:ext uri="{FF2B5EF4-FFF2-40B4-BE49-F238E27FC236}">
                        <a16:creationId xmlns:a16="http://schemas.microsoft.com/office/drawing/2014/main" id="{C51D1DEE-CDCA-40A2-ABCA-E9564663B05A}"/>
                      </a:ext>
                    </a:extLst>
                  </p:cNvPr>
                  <p:cNvSpPr txBox="1"/>
                  <p:nvPr/>
                </p:nvSpPr>
                <p:spPr>
                  <a:xfrm flipH="1">
                    <a:off x="1386673" y="2809929"/>
                    <a:ext cx="1980029" cy="400110"/>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使用肯定句提问</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7" name="TextBox 18">
                    <a:extLst>
                      <a:ext uri="{FF2B5EF4-FFF2-40B4-BE49-F238E27FC236}">
                        <a16:creationId xmlns:a16="http://schemas.microsoft.com/office/drawing/2014/main" id="{A393B5B8-1962-4437-B5CB-47ADBE167E87}"/>
                      </a:ext>
                    </a:extLst>
                  </p:cNvPr>
                  <p:cNvSpPr txBox="1"/>
                  <p:nvPr/>
                </p:nvSpPr>
                <p:spPr>
                  <a:xfrm flipH="1">
                    <a:off x="8811281" y="2673316"/>
                    <a:ext cx="2236510" cy="707886"/>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了解需求层次再询</a:t>
                    </a:r>
                    <a:endParaRPr lang="en-US" altLang="zh-CN" sz="2000" b="1" dirty="0">
                      <a:ea typeface="Source Han Serif SC" panose="02020400000000000000" pitchFamily="18" charset="-122"/>
                      <a:sym typeface="Source Han Serif SC" panose="02020400000000000000" pitchFamily="18" charset="-122"/>
                    </a:endParaRPr>
                  </a:p>
                  <a:p>
                    <a:r>
                      <a:rPr lang="zh-CN" altLang="en-US" sz="2000" b="1" dirty="0">
                        <a:ea typeface="Source Han Serif SC" panose="02020400000000000000" pitchFamily="18" charset="-122"/>
                        <a:sym typeface="Source Han Serif SC" panose="02020400000000000000" pitchFamily="18" charset="-122"/>
                      </a:rPr>
                      <a:t>问具体要求</a:t>
                    </a:r>
                    <a:endParaRPr lang="en-US" sz="2000" b="1" dirty="0">
                      <a:ea typeface="Source Han Serif SC" panose="02020400000000000000" pitchFamily="18" charset="-122"/>
                      <a:sym typeface="Source Han Serif SC" panose="02020400000000000000" pitchFamily="18" charset="-122"/>
                    </a:endParaRPr>
                  </a:p>
                </p:txBody>
              </p:sp>
            </p:grpSp>
            <p:sp>
              <p:nvSpPr>
                <p:cNvPr id="19" name="TextBox 18">
                  <a:extLst>
                    <a:ext uri="{FF2B5EF4-FFF2-40B4-BE49-F238E27FC236}">
                      <a16:creationId xmlns:a16="http://schemas.microsoft.com/office/drawing/2014/main" id="{2AE2735C-0755-483A-81F5-E51B98ADCF0F}"/>
                    </a:ext>
                  </a:extLst>
                </p:cNvPr>
                <p:cNvSpPr txBox="1"/>
                <p:nvPr/>
              </p:nvSpPr>
              <p:spPr>
                <a:xfrm flipH="1">
                  <a:off x="1195993" y="4430020"/>
                  <a:ext cx="2236510" cy="707886"/>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从一般性事情开始</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并逐渐深入</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1" name="TextBox 18">
                  <a:extLst>
                    <a:ext uri="{FF2B5EF4-FFF2-40B4-BE49-F238E27FC236}">
                      <a16:creationId xmlns:a16="http://schemas.microsoft.com/office/drawing/2014/main" id="{A82712AE-4FF6-466A-AF77-37F5BDB0B361}"/>
                    </a:ext>
                  </a:extLst>
                </p:cNvPr>
                <p:cNvSpPr txBox="1"/>
                <p:nvPr/>
              </p:nvSpPr>
              <p:spPr>
                <a:xfrm flipH="1">
                  <a:off x="8809828" y="4502270"/>
                  <a:ext cx="2492990" cy="400110"/>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注意提问的表述方法</a:t>
                  </a:r>
                  <a:endParaRPr lang="en-US" sz="2000" b="1" dirty="0">
                    <a:ea typeface="Source Han Serif SC" panose="02020400000000000000" pitchFamily="18" charset="-122"/>
                    <a:sym typeface="Source Han Serif SC" panose="02020400000000000000" pitchFamily="18" charset="-122"/>
                  </a:endParaRPr>
                </a:p>
              </p:txBody>
            </p:sp>
          </p:grpSp>
        </p:grpSp>
      </p:grpSp>
    </p:spTree>
    <p:extLst>
      <p:ext uri="{BB962C8B-B14F-4D97-AF65-F5344CB8AC3E}">
        <p14:creationId xmlns:p14="http://schemas.microsoft.com/office/powerpoint/2010/main" val="91432961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提问的技巧与作用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82874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沟通中提问的技巧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使用肯定句提问</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在沟通过程中，使用肯定的语气提出一个令信宿感到惊讶的问题，是引起信宿注意和兴趣的可靠方法。例如：“你已经……吗</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”或“你有……吗</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”。信源也可以先行表述自身的主导思想，然后在表述内容的末尾使用提问的方式将其传递给信宿。例如“现在很多先进的公司都开始办公自动化了，不是吗</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”，只要运用得当，表述内容符合事实且与信宿的观点一致，就可以引导信宿反馈给信源一连串的“是”，最终促使沟通目标成交。</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0937103"/>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提问的技巧与作用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480336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沟通中提问的技巧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从一般性事情开始并逐渐深入</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沟通过程中向信宿提问时，虽然没有明确和固定的程序，但一般情况下都是从一般性的简单问题开始，然后逐层深入，以便可以快速和便捷的从中发现信宿的需求，用以营造和谐的沟通气氛，为进一步的沟通目标奠定基础。</a:t>
            </a: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注意提问的表述方法</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在沟通过程中，提问的表述方法也会影响到最后的沟通结果，因此，提问时也需要注意表述方法。</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5655956"/>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提问的技巧与作用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沟通中提问的技巧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了解需求层次再询问具体要求</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当信源了解了信宿的需求层次后，就可以在接下来的沟通活动中掌握沟通的大方向，即将提出的问题缩小到某个范围以内，从而明确顾客的具体需求。</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信源确定信宿的需求层次处于低级阶段，即生理需要阶段后，那么就可以明确信宿对产品的关心集中在经济耐用方面。基于此，信源开始重点从这方面提问，并向信宿指出该商品在经济耐用方面的优势，从而提高沟通目标的达成率。</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1333510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提问的技巧与作用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572669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沟通中提问的技巧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一名学生向他的英语老师提问：“老师可以在自习课上放映英文原版电影吗</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”这个请求遭到了老师的断然拒绝。另一名学生也向英语老师提问：“老师可以为了锻炼我们的听力在考试前夕放映英文原版电影吗</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”，该表述中的放映电影请求得到了允许。基于此，在实际的沟通交流中，信源应该注意提问的表述方法，使用更加利于信宿的表述内容提高提问的完成率。</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一个保险推销员向一名女士提出问题：“您是在哪一年出生的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沟通双方是陌生人，还未建立起信任关系，使的这位女士接收到提问时恼怒不已，从而导致了提问的失败。这名推销员吸取教训，改用另一种提问方式：“在这份登记表中，要填写您的年龄，有人愿意填写，有人不愿意填写，您愿意填写吗</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”得到的结果好很多。以上两个提问内容告诉我们，在提问时首先阐述或说明做法的理由，对沟通具有积极作用。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A051F811-B65E-4B7C-82FF-40C84AF84665}"/>
              </a:ext>
            </a:extLst>
          </p:cNvPr>
          <p:cNvSpPr txBox="1"/>
          <p:nvPr/>
        </p:nvSpPr>
        <p:spPr>
          <a:xfrm>
            <a:off x="550593" y="1513200"/>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提问时表述方法的重要性</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352357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3" name="矩形 32">
            <a:extLst>
              <a:ext uri="{FF2B5EF4-FFF2-40B4-BE49-F238E27FC236}">
                <a16:creationId xmlns:a16="http://schemas.microsoft.com/office/drawing/2014/main" id="{30600BEE-C405-44DD-9105-D3837286DFF4}"/>
              </a:ext>
            </a:extLst>
          </p:cNvPr>
          <p:cNvSpPr/>
          <p:nvPr/>
        </p:nvSpPr>
        <p:spPr>
          <a:xfrm>
            <a:off x="550592" y="998390"/>
            <a:ext cx="10983460"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信源发送信息时，可以按照表述内容的不同对表达进行分类，表达的方式一共分为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种，包括记叙、描写、抒情、议论和说明。在表达过程中灵活运用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种表达方式，一般情况下都能够增强表达本身的效果和作用。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5" name="组合 34">
            <a:extLst>
              <a:ext uri="{FF2B5EF4-FFF2-40B4-BE49-F238E27FC236}">
                <a16:creationId xmlns:a16="http://schemas.microsoft.com/office/drawing/2014/main" id="{633191C3-9209-46C0-AC23-E3DF24D87817}"/>
              </a:ext>
            </a:extLst>
          </p:cNvPr>
          <p:cNvGrpSpPr/>
          <p:nvPr/>
        </p:nvGrpSpPr>
        <p:grpSpPr>
          <a:xfrm>
            <a:off x="1480832" y="3390840"/>
            <a:ext cx="9122980" cy="2843785"/>
            <a:chOff x="360273" y="1339914"/>
            <a:chExt cx="11471455" cy="3575845"/>
          </a:xfrm>
        </p:grpSpPr>
        <p:grpSp>
          <p:nvGrpSpPr>
            <p:cNvPr id="37" name="组合 36">
              <a:extLst>
                <a:ext uri="{FF2B5EF4-FFF2-40B4-BE49-F238E27FC236}">
                  <a16:creationId xmlns:a16="http://schemas.microsoft.com/office/drawing/2014/main" id="{57630211-942C-47B0-A21F-2C6C07F557C4}"/>
                </a:ext>
              </a:extLst>
            </p:cNvPr>
            <p:cNvGrpSpPr/>
            <p:nvPr/>
          </p:nvGrpSpPr>
          <p:grpSpPr>
            <a:xfrm>
              <a:off x="360273" y="1339914"/>
              <a:ext cx="6861145" cy="3575845"/>
              <a:chOff x="360273" y="1339914"/>
              <a:chExt cx="6861145" cy="3575845"/>
            </a:xfrm>
          </p:grpSpPr>
          <p:grpSp>
            <p:nvGrpSpPr>
              <p:cNvPr id="64" name="千图PPT彼岸天：ID 8661124库_组合 3">
                <a:extLst>
                  <a:ext uri="{FF2B5EF4-FFF2-40B4-BE49-F238E27FC236}">
                    <a16:creationId xmlns:a16="http://schemas.microsoft.com/office/drawing/2014/main" id="{89C800F6-6DDE-49A0-AD61-523256E83471}"/>
                  </a:ext>
                </a:extLst>
              </p:cNvPr>
              <p:cNvGrpSpPr/>
              <p:nvPr>
                <p:custDataLst>
                  <p:tags r:id="rId3"/>
                </p:custDataLst>
              </p:nvPr>
            </p:nvGrpSpPr>
            <p:grpSpPr>
              <a:xfrm>
                <a:off x="360273" y="1339914"/>
                <a:ext cx="2250835" cy="3575845"/>
                <a:chOff x="1576915" y="1339913"/>
                <a:chExt cx="2250834" cy="3575844"/>
              </a:xfrm>
            </p:grpSpPr>
            <p:sp>
              <p:nvSpPr>
                <p:cNvPr id="84" name="矩形 83">
                  <a:extLst>
                    <a:ext uri="{FF2B5EF4-FFF2-40B4-BE49-F238E27FC236}">
                      <a16:creationId xmlns:a16="http://schemas.microsoft.com/office/drawing/2014/main" id="{9CBBF879-2988-4E22-BE12-90C5217534B5}"/>
                    </a:ext>
                  </a:extLst>
                </p:cNvPr>
                <p:cNvSpPr/>
                <p:nvPr/>
              </p:nvSpPr>
              <p:spPr>
                <a:xfrm>
                  <a:off x="1576915" y="4590347"/>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叙述</a:t>
                  </a:r>
                </a:p>
              </p:txBody>
            </p:sp>
            <p:grpSp>
              <p:nvGrpSpPr>
                <p:cNvPr id="85" name="组合 84">
                  <a:extLst>
                    <a:ext uri="{FF2B5EF4-FFF2-40B4-BE49-F238E27FC236}">
                      <a16:creationId xmlns:a16="http://schemas.microsoft.com/office/drawing/2014/main" id="{ADA23715-0CF2-4B12-9FBE-26F306840C01}"/>
                    </a:ext>
                  </a:extLst>
                </p:cNvPr>
                <p:cNvGrpSpPr/>
                <p:nvPr/>
              </p:nvGrpSpPr>
              <p:grpSpPr>
                <a:xfrm>
                  <a:off x="2161312" y="1339913"/>
                  <a:ext cx="1082040" cy="2826488"/>
                  <a:chOff x="2161311" y="1339913"/>
                  <a:chExt cx="1082040" cy="2826488"/>
                </a:xfrm>
              </p:grpSpPr>
              <p:sp>
                <p:nvSpPr>
                  <p:cNvPr id="86" name="梯形 85">
                    <a:extLst>
                      <a:ext uri="{FF2B5EF4-FFF2-40B4-BE49-F238E27FC236}">
                        <a16:creationId xmlns:a16="http://schemas.microsoft.com/office/drawing/2014/main" id="{7F81582F-73C6-4825-A91D-E46BFB2A0AF5}"/>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7" name="椭圆 86">
                    <a:extLst>
                      <a:ext uri="{FF2B5EF4-FFF2-40B4-BE49-F238E27FC236}">
                        <a16:creationId xmlns:a16="http://schemas.microsoft.com/office/drawing/2014/main" id="{9418FC15-E072-4FF6-B9F3-34243EDDBA42}"/>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8" name="任意多边形 141">
                    <a:extLst>
                      <a:ext uri="{FF2B5EF4-FFF2-40B4-BE49-F238E27FC236}">
                        <a16:creationId xmlns:a16="http://schemas.microsoft.com/office/drawing/2014/main" id="{F11DD099-B90D-4910-B321-2885D21E4628}"/>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9" name="任意多边形 142">
                    <a:extLst>
                      <a:ext uri="{FF2B5EF4-FFF2-40B4-BE49-F238E27FC236}">
                        <a16:creationId xmlns:a16="http://schemas.microsoft.com/office/drawing/2014/main" id="{569C41FB-E611-466F-B494-C2ED814C4303}"/>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0" name="任意多边形 143">
                    <a:extLst>
                      <a:ext uri="{FF2B5EF4-FFF2-40B4-BE49-F238E27FC236}">
                        <a16:creationId xmlns:a16="http://schemas.microsoft.com/office/drawing/2014/main" id="{F453E86E-3DED-4FD9-8890-F85547B78527}"/>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65" name="千图PPT彼岸天：ID 8661124库_组合 4">
                <a:extLst>
                  <a:ext uri="{FF2B5EF4-FFF2-40B4-BE49-F238E27FC236}">
                    <a16:creationId xmlns:a16="http://schemas.microsoft.com/office/drawing/2014/main" id="{91AA44AE-CAF0-4CCC-811C-321D3C381DC7}"/>
                  </a:ext>
                </a:extLst>
              </p:cNvPr>
              <p:cNvGrpSpPr/>
              <p:nvPr>
                <p:custDataLst>
                  <p:tags r:id="rId4"/>
                </p:custDataLst>
              </p:nvPr>
            </p:nvGrpSpPr>
            <p:grpSpPr>
              <a:xfrm>
                <a:off x="2665428" y="1339914"/>
                <a:ext cx="2250835" cy="3575845"/>
                <a:chOff x="4970584" y="1339913"/>
                <a:chExt cx="2250834" cy="3575844"/>
              </a:xfrm>
            </p:grpSpPr>
            <p:sp>
              <p:nvSpPr>
                <p:cNvPr id="76" name="矩形 75">
                  <a:extLst>
                    <a:ext uri="{FF2B5EF4-FFF2-40B4-BE49-F238E27FC236}">
                      <a16:creationId xmlns:a16="http://schemas.microsoft.com/office/drawing/2014/main" id="{51841C4E-1147-4040-BD99-E4433BD64372}"/>
                    </a:ext>
                  </a:extLst>
                </p:cNvPr>
                <p:cNvSpPr/>
                <p:nvPr/>
              </p:nvSpPr>
              <p:spPr>
                <a:xfrm>
                  <a:off x="4970584" y="4590347"/>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描写</a:t>
                  </a:r>
                </a:p>
              </p:txBody>
            </p:sp>
            <p:grpSp>
              <p:nvGrpSpPr>
                <p:cNvPr id="77" name="组合 76">
                  <a:extLst>
                    <a:ext uri="{FF2B5EF4-FFF2-40B4-BE49-F238E27FC236}">
                      <a16:creationId xmlns:a16="http://schemas.microsoft.com/office/drawing/2014/main" id="{E3A0C9A1-384F-46F2-BC53-9FC7D7576AB4}"/>
                    </a:ext>
                  </a:extLst>
                </p:cNvPr>
                <p:cNvGrpSpPr/>
                <p:nvPr/>
              </p:nvGrpSpPr>
              <p:grpSpPr>
                <a:xfrm>
                  <a:off x="5554981" y="1339913"/>
                  <a:ext cx="1082040" cy="2826488"/>
                  <a:chOff x="5554981" y="1339913"/>
                  <a:chExt cx="1082040" cy="2826488"/>
                </a:xfrm>
              </p:grpSpPr>
              <p:sp>
                <p:nvSpPr>
                  <p:cNvPr id="78" name="梯形 77">
                    <a:extLst>
                      <a:ext uri="{FF2B5EF4-FFF2-40B4-BE49-F238E27FC236}">
                        <a16:creationId xmlns:a16="http://schemas.microsoft.com/office/drawing/2014/main" id="{0525F634-2147-471D-8542-2DBE1503A0E4}"/>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9" name="椭圆 78">
                    <a:extLst>
                      <a:ext uri="{FF2B5EF4-FFF2-40B4-BE49-F238E27FC236}">
                        <a16:creationId xmlns:a16="http://schemas.microsoft.com/office/drawing/2014/main" id="{C45315B3-CBB7-48D3-B871-C9CB187FAF04}"/>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0" name="任意多边形 133">
                    <a:extLst>
                      <a:ext uri="{FF2B5EF4-FFF2-40B4-BE49-F238E27FC236}">
                        <a16:creationId xmlns:a16="http://schemas.microsoft.com/office/drawing/2014/main" id="{2E25C75B-81D8-424E-9B59-35901943F647}"/>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1" name="任意多边形 134">
                    <a:extLst>
                      <a:ext uri="{FF2B5EF4-FFF2-40B4-BE49-F238E27FC236}">
                        <a16:creationId xmlns:a16="http://schemas.microsoft.com/office/drawing/2014/main" id="{B3D94D22-6EFC-4DB3-B90D-026DD157ABFD}"/>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2" name="任意多边形 135">
                    <a:extLst>
                      <a:ext uri="{FF2B5EF4-FFF2-40B4-BE49-F238E27FC236}">
                        <a16:creationId xmlns:a16="http://schemas.microsoft.com/office/drawing/2014/main" id="{C8A3C2A1-835D-4CAA-8F6F-F98D0B7C7282}"/>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66" name="千图PPT彼岸天：ID 8661124库_组合 5">
                <a:extLst>
                  <a:ext uri="{FF2B5EF4-FFF2-40B4-BE49-F238E27FC236}">
                    <a16:creationId xmlns:a16="http://schemas.microsoft.com/office/drawing/2014/main" id="{55428B01-41EB-4D86-92B3-3762F95CBB8D}"/>
                  </a:ext>
                </a:extLst>
              </p:cNvPr>
              <p:cNvGrpSpPr/>
              <p:nvPr>
                <p:custDataLst>
                  <p:tags r:id="rId5"/>
                </p:custDataLst>
              </p:nvPr>
            </p:nvGrpSpPr>
            <p:grpSpPr>
              <a:xfrm>
                <a:off x="4970583" y="1339914"/>
                <a:ext cx="2250835" cy="3575845"/>
                <a:chOff x="8364254" y="1339913"/>
                <a:chExt cx="2250834" cy="3575844"/>
              </a:xfrm>
            </p:grpSpPr>
            <p:sp>
              <p:nvSpPr>
                <p:cNvPr id="68" name="矩形 67">
                  <a:extLst>
                    <a:ext uri="{FF2B5EF4-FFF2-40B4-BE49-F238E27FC236}">
                      <a16:creationId xmlns:a16="http://schemas.microsoft.com/office/drawing/2014/main" id="{AFAE687C-9658-4540-A812-C0182410C7AF}"/>
                    </a:ext>
                  </a:extLst>
                </p:cNvPr>
                <p:cNvSpPr/>
                <p:nvPr/>
              </p:nvSpPr>
              <p:spPr>
                <a:xfrm>
                  <a:off x="8364254" y="4590347"/>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抒情</a:t>
                  </a:r>
                </a:p>
              </p:txBody>
            </p:sp>
            <p:grpSp>
              <p:nvGrpSpPr>
                <p:cNvPr id="69" name="组合 68">
                  <a:extLst>
                    <a:ext uri="{FF2B5EF4-FFF2-40B4-BE49-F238E27FC236}">
                      <a16:creationId xmlns:a16="http://schemas.microsoft.com/office/drawing/2014/main" id="{CF199FFB-69D3-4254-8CBD-FE6291DBE46D}"/>
                    </a:ext>
                  </a:extLst>
                </p:cNvPr>
                <p:cNvGrpSpPr/>
                <p:nvPr/>
              </p:nvGrpSpPr>
              <p:grpSpPr>
                <a:xfrm>
                  <a:off x="8948651" y="1339913"/>
                  <a:ext cx="1082040" cy="2826488"/>
                  <a:chOff x="8948650" y="1339913"/>
                  <a:chExt cx="1082040" cy="2826488"/>
                </a:xfrm>
              </p:grpSpPr>
              <p:sp>
                <p:nvSpPr>
                  <p:cNvPr id="70" name="梯形 69">
                    <a:extLst>
                      <a:ext uri="{FF2B5EF4-FFF2-40B4-BE49-F238E27FC236}">
                        <a16:creationId xmlns:a16="http://schemas.microsoft.com/office/drawing/2014/main" id="{23018258-5D3C-4784-B8AC-DBFF36CB1281}"/>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1" name="椭圆 70">
                    <a:extLst>
                      <a:ext uri="{FF2B5EF4-FFF2-40B4-BE49-F238E27FC236}">
                        <a16:creationId xmlns:a16="http://schemas.microsoft.com/office/drawing/2014/main" id="{25DACAF3-A503-44FD-AC16-01A1FDE3B016}"/>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2" name="任意多边形 125">
                    <a:extLst>
                      <a:ext uri="{FF2B5EF4-FFF2-40B4-BE49-F238E27FC236}">
                        <a16:creationId xmlns:a16="http://schemas.microsoft.com/office/drawing/2014/main" id="{3A325AC6-CE4A-4CC5-A9BC-44EE4ADD9C5D}"/>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3" name="任意多边形 126">
                    <a:extLst>
                      <a:ext uri="{FF2B5EF4-FFF2-40B4-BE49-F238E27FC236}">
                        <a16:creationId xmlns:a16="http://schemas.microsoft.com/office/drawing/2014/main" id="{C87BD6DD-8ECF-4B7E-BC13-99253C803503}"/>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4" name="任意多边形 127">
                    <a:extLst>
                      <a:ext uri="{FF2B5EF4-FFF2-40B4-BE49-F238E27FC236}">
                        <a16:creationId xmlns:a16="http://schemas.microsoft.com/office/drawing/2014/main" id="{82F68D85-1A4B-4B98-8E03-69D6B7E19E81}"/>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46" name="千图PPT彼岸天：ID 8661124库_组合 6">
              <a:extLst>
                <a:ext uri="{FF2B5EF4-FFF2-40B4-BE49-F238E27FC236}">
                  <a16:creationId xmlns:a16="http://schemas.microsoft.com/office/drawing/2014/main" id="{88BDCB25-B4C0-46D7-8AA9-F39D7956A9A6}"/>
                </a:ext>
              </a:extLst>
            </p:cNvPr>
            <p:cNvGrpSpPr/>
            <p:nvPr>
              <p:custDataLst>
                <p:tags r:id="rId1"/>
              </p:custDataLst>
            </p:nvPr>
          </p:nvGrpSpPr>
          <p:grpSpPr>
            <a:xfrm>
              <a:off x="7275737" y="1339914"/>
              <a:ext cx="2250835" cy="3575845"/>
              <a:chOff x="9333232" y="1339913"/>
              <a:chExt cx="2250834" cy="3575844"/>
            </a:xfrm>
          </p:grpSpPr>
          <p:sp>
            <p:nvSpPr>
              <p:cNvPr id="57" name="矩形 56">
                <a:extLst>
                  <a:ext uri="{FF2B5EF4-FFF2-40B4-BE49-F238E27FC236}">
                    <a16:creationId xmlns:a16="http://schemas.microsoft.com/office/drawing/2014/main" id="{2C803C06-F5C3-4CA5-A6AC-CDB6FBA5900B}"/>
                  </a:ext>
                </a:extLst>
              </p:cNvPr>
              <p:cNvSpPr/>
              <p:nvPr/>
            </p:nvSpPr>
            <p:spPr>
              <a:xfrm>
                <a:off x="9333232" y="4590347"/>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议论</a:t>
                </a:r>
              </a:p>
            </p:txBody>
          </p:sp>
          <p:grpSp>
            <p:nvGrpSpPr>
              <p:cNvPr id="58" name="组合 57">
                <a:extLst>
                  <a:ext uri="{FF2B5EF4-FFF2-40B4-BE49-F238E27FC236}">
                    <a16:creationId xmlns:a16="http://schemas.microsoft.com/office/drawing/2014/main" id="{48061E55-5054-42DB-995B-F569D58DD12B}"/>
                  </a:ext>
                </a:extLst>
              </p:cNvPr>
              <p:cNvGrpSpPr/>
              <p:nvPr/>
            </p:nvGrpSpPr>
            <p:grpSpPr>
              <a:xfrm>
                <a:off x="9917629" y="1339913"/>
                <a:ext cx="1082040" cy="2826488"/>
                <a:chOff x="8948650" y="1339913"/>
                <a:chExt cx="1082040" cy="2826488"/>
              </a:xfrm>
            </p:grpSpPr>
            <p:sp>
              <p:nvSpPr>
                <p:cNvPr id="59" name="梯形 58">
                  <a:extLst>
                    <a:ext uri="{FF2B5EF4-FFF2-40B4-BE49-F238E27FC236}">
                      <a16:creationId xmlns:a16="http://schemas.microsoft.com/office/drawing/2014/main" id="{5EFEE0AD-F6C8-4188-8877-789C24DED929}"/>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0" name="椭圆 59">
                  <a:extLst>
                    <a:ext uri="{FF2B5EF4-FFF2-40B4-BE49-F238E27FC236}">
                      <a16:creationId xmlns:a16="http://schemas.microsoft.com/office/drawing/2014/main" id="{7194F7AF-A479-4CE5-8A5D-38AA35F5A0D6}"/>
                    </a:ext>
                  </a:extLst>
                </p:cNvPr>
                <p:cNvSpPr/>
                <p:nvPr/>
              </p:nvSpPr>
              <p:spPr>
                <a:xfrm>
                  <a:off x="8948650" y="3084361"/>
                  <a:ext cx="1082040" cy="1082040"/>
                </a:xfrm>
                <a:prstGeom prst="ellipse">
                  <a:avLst/>
                </a:prstGeom>
                <a:solidFill>
                  <a:schemeClr val="accent5">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1" name="任意多边形 117">
                  <a:extLst>
                    <a:ext uri="{FF2B5EF4-FFF2-40B4-BE49-F238E27FC236}">
                      <a16:creationId xmlns:a16="http://schemas.microsoft.com/office/drawing/2014/main" id="{0EA4A3ED-99C9-4E98-B5AF-6EE943361DE0}"/>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2" name="任意多边形 118">
                  <a:extLst>
                    <a:ext uri="{FF2B5EF4-FFF2-40B4-BE49-F238E27FC236}">
                      <a16:creationId xmlns:a16="http://schemas.microsoft.com/office/drawing/2014/main" id="{E4F778DF-7CBA-4ABF-A7DD-EA4F009C0CD9}"/>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3" name="任意多边形 119">
                  <a:extLst>
                    <a:ext uri="{FF2B5EF4-FFF2-40B4-BE49-F238E27FC236}">
                      <a16:creationId xmlns:a16="http://schemas.microsoft.com/office/drawing/2014/main" id="{FAD5F8B7-D22D-4979-84A4-10BA5CECF7C8}"/>
                    </a:ext>
                  </a:extLst>
                </p:cNvPr>
                <p:cNvSpPr>
                  <a:spLocks/>
                </p:cNvSpPr>
                <p:nvPr/>
              </p:nvSpPr>
              <p:spPr bwMode="auto">
                <a:xfrm>
                  <a:off x="9299753" y="3288577"/>
                  <a:ext cx="426933" cy="673606"/>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47" name="千图PPT彼岸天：ID 8661124库_组合 7">
              <a:extLst>
                <a:ext uri="{FF2B5EF4-FFF2-40B4-BE49-F238E27FC236}">
                  <a16:creationId xmlns:a16="http://schemas.microsoft.com/office/drawing/2014/main" id="{6D8CB575-2753-48E2-8584-5F9770984DEC}"/>
                </a:ext>
              </a:extLst>
            </p:cNvPr>
            <p:cNvGrpSpPr/>
            <p:nvPr>
              <p:custDataLst>
                <p:tags r:id="rId2"/>
              </p:custDataLst>
            </p:nvPr>
          </p:nvGrpSpPr>
          <p:grpSpPr>
            <a:xfrm>
              <a:off x="9580893" y="1339914"/>
              <a:ext cx="2250835" cy="3575845"/>
              <a:chOff x="9333232" y="1339913"/>
              <a:chExt cx="2250834" cy="3575844"/>
            </a:xfrm>
          </p:grpSpPr>
          <p:sp>
            <p:nvSpPr>
              <p:cNvPr id="49" name="矩形 48">
                <a:extLst>
                  <a:ext uri="{FF2B5EF4-FFF2-40B4-BE49-F238E27FC236}">
                    <a16:creationId xmlns:a16="http://schemas.microsoft.com/office/drawing/2014/main" id="{7F063912-65FA-4716-8BA1-C68941617AAF}"/>
                  </a:ext>
                </a:extLst>
              </p:cNvPr>
              <p:cNvSpPr/>
              <p:nvPr/>
            </p:nvSpPr>
            <p:spPr>
              <a:xfrm>
                <a:off x="9333232" y="4590347"/>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说明</a:t>
                </a:r>
              </a:p>
            </p:txBody>
          </p:sp>
          <p:grpSp>
            <p:nvGrpSpPr>
              <p:cNvPr id="50" name="组合 49">
                <a:extLst>
                  <a:ext uri="{FF2B5EF4-FFF2-40B4-BE49-F238E27FC236}">
                    <a16:creationId xmlns:a16="http://schemas.microsoft.com/office/drawing/2014/main" id="{E7C8EA08-DB25-45FE-A794-BCF34AE050EC}"/>
                  </a:ext>
                </a:extLst>
              </p:cNvPr>
              <p:cNvGrpSpPr/>
              <p:nvPr/>
            </p:nvGrpSpPr>
            <p:grpSpPr>
              <a:xfrm>
                <a:off x="9917629" y="1339913"/>
                <a:ext cx="1082040" cy="2826488"/>
                <a:chOff x="8948650" y="1339913"/>
                <a:chExt cx="1082040" cy="2826488"/>
              </a:xfrm>
            </p:grpSpPr>
            <p:sp>
              <p:nvSpPr>
                <p:cNvPr id="51" name="梯形 50">
                  <a:extLst>
                    <a:ext uri="{FF2B5EF4-FFF2-40B4-BE49-F238E27FC236}">
                      <a16:creationId xmlns:a16="http://schemas.microsoft.com/office/drawing/2014/main" id="{BB3BFC56-0576-4E6C-8247-73E08BCD5E83}"/>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2" name="椭圆 51">
                  <a:extLst>
                    <a:ext uri="{FF2B5EF4-FFF2-40B4-BE49-F238E27FC236}">
                      <a16:creationId xmlns:a16="http://schemas.microsoft.com/office/drawing/2014/main" id="{FD953C7A-40F9-45B8-A813-A753D4F50DF5}"/>
                    </a:ext>
                  </a:extLst>
                </p:cNvPr>
                <p:cNvSpPr/>
                <p:nvPr/>
              </p:nvSpPr>
              <p:spPr>
                <a:xfrm>
                  <a:off x="8948650" y="3084361"/>
                  <a:ext cx="1082040" cy="1082040"/>
                </a:xfrm>
                <a:prstGeom prst="ellipse">
                  <a:avLst/>
                </a:prstGeom>
                <a:solidFill>
                  <a:schemeClr val="accent6">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3" name="任意多边形 109">
                  <a:extLst>
                    <a:ext uri="{FF2B5EF4-FFF2-40B4-BE49-F238E27FC236}">
                      <a16:creationId xmlns:a16="http://schemas.microsoft.com/office/drawing/2014/main" id="{C84E3542-9C17-4472-9245-73D1D76E6F3A}"/>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6">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4" name="任意多边形 110">
                  <a:extLst>
                    <a:ext uri="{FF2B5EF4-FFF2-40B4-BE49-F238E27FC236}">
                      <a16:creationId xmlns:a16="http://schemas.microsoft.com/office/drawing/2014/main" id="{C3BA4F65-7914-4FD1-BEA1-50D169770C72}"/>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5" name="任意多边形 111">
                  <a:extLst>
                    <a:ext uri="{FF2B5EF4-FFF2-40B4-BE49-F238E27FC236}">
                      <a16:creationId xmlns:a16="http://schemas.microsoft.com/office/drawing/2014/main" id="{3D67B3F6-7410-4F34-B5E4-39FB70F81BB4}"/>
                    </a:ext>
                  </a:extLst>
                </p:cNvPr>
                <p:cNvSpPr>
                  <a:spLocks/>
                </p:cNvSpPr>
                <p:nvPr/>
              </p:nvSpPr>
              <p:spPr bwMode="auto">
                <a:xfrm>
                  <a:off x="9176417" y="3290159"/>
                  <a:ext cx="673606" cy="670442"/>
                </a:xfrm>
                <a:custGeom>
                  <a:avLst/>
                  <a:gdLst>
                    <a:gd name="connsiteX0" fmla="*/ 265906 w 338138"/>
                    <a:gd name="connsiteY0" fmla="*/ 246063 h 336550"/>
                    <a:gd name="connsiteX1" fmla="*/ 267229 w 338138"/>
                    <a:gd name="connsiteY1" fmla="*/ 246063 h 336550"/>
                    <a:gd name="connsiteX2" fmla="*/ 269875 w 338138"/>
                    <a:gd name="connsiteY2" fmla="*/ 251567 h 336550"/>
                    <a:gd name="connsiteX3" fmla="*/ 265906 w 338138"/>
                    <a:gd name="connsiteY3" fmla="*/ 261198 h 336550"/>
                    <a:gd name="connsiteX4" fmla="*/ 259292 w 338138"/>
                    <a:gd name="connsiteY4" fmla="*/ 266701 h 336550"/>
                    <a:gd name="connsiteX5" fmla="*/ 257969 w 338138"/>
                    <a:gd name="connsiteY5" fmla="*/ 266701 h 336550"/>
                    <a:gd name="connsiteX6" fmla="*/ 254000 w 338138"/>
                    <a:gd name="connsiteY6" fmla="*/ 266701 h 336550"/>
                    <a:gd name="connsiteX7" fmla="*/ 254000 w 338138"/>
                    <a:gd name="connsiteY7" fmla="*/ 261198 h 336550"/>
                    <a:gd name="connsiteX8" fmla="*/ 259292 w 338138"/>
                    <a:gd name="connsiteY8" fmla="*/ 252942 h 336550"/>
                    <a:gd name="connsiteX9" fmla="*/ 265906 w 338138"/>
                    <a:gd name="connsiteY9" fmla="*/ 246063 h 336550"/>
                    <a:gd name="connsiteX10" fmla="*/ 296574 w 338138"/>
                    <a:gd name="connsiteY10" fmla="*/ 128290 h 336550"/>
                    <a:gd name="connsiteX11" fmla="*/ 300471 w 338138"/>
                    <a:gd name="connsiteY11" fmla="*/ 136029 h 336550"/>
                    <a:gd name="connsiteX12" fmla="*/ 305666 w 338138"/>
                    <a:gd name="connsiteY12" fmla="*/ 141189 h 336550"/>
                    <a:gd name="connsiteX13" fmla="*/ 309563 w 338138"/>
                    <a:gd name="connsiteY13" fmla="*/ 147638 h 336550"/>
                    <a:gd name="connsiteX14" fmla="*/ 309563 w 338138"/>
                    <a:gd name="connsiteY14" fmla="*/ 145058 h 336550"/>
                    <a:gd name="connsiteX15" fmla="*/ 305666 w 338138"/>
                    <a:gd name="connsiteY15" fmla="*/ 129580 h 336550"/>
                    <a:gd name="connsiteX16" fmla="*/ 303069 w 338138"/>
                    <a:gd name="connsiteY16" fmla="*/ 129580 h 336550"/>
                    <a:gd name="connsiteX17" fmla="*/ 296574 w 338138"/>
                    <a:gd name="connsiteY17" fmla="*/ 128290 h 336550"/>
                    <a:gd name="connsiteX18" fmla="*/ 169068 w 338138"/>
                    <a:gd name="connsiteY18" fmla="*/ 25400 h 336550"/>
                    <a:gd name="connsiteX19" fmla="*/ 108552 w 338138"/>
                    <a:gd name="connsiteY19" fmla="*/ 38556 h 336550"/>
                    <a:gd name="connsiteX20" fmla="*/ 76979 w 338138"/>
                    <a:gd name="connsiteY20" fmla="*/ 58289 h 336550"/>
                    <a:gd name="connsiteX21" fmla="*/ 84872 w 338138"/>
                    <a:gd name="connsiteY21" fmla="*/ 58289 h 336550"/>
                    <a:gd name="connsiteX22" fmla="*/ 109868 w 338138"/>
                    <a:gd name="connsiteY22" fmla="*/ 58289 h 336550"/>
                    <a:gd name="connsiteX23" fmla="*/ 123024 w 338138"/>
                    <a:gd name="connsiteY23" fmla="*/ 63551 h 336550"/>
                    <a:gd name="connsiteX24" fmla="*/ 123024 w 338138"/>
                    <a:gd name="connsiteY24" fmla="*/ 64867 h 336550"/>
                    <a:gd name="connsiteX25" fmla="*/ 124339 w 338138"/>
                    <a:gd name="connsiteY25" fmla="*/ 66183 h 336550"/>
                    <a:gd name="connsiteX26" fmla="*/ 136179 w 338138"/>
                    <a:gd name="connsiteY26" fmla="*/ 76707 h 336550"/>
                    <a:gd name="connsiteX27" fmla="*/ 140126 w 338138"/>
                    <a:gd name="connsiteY27" fmla="*/ 80654 h 336550"/>
                    <a:gd name="connsiteX28" fmla="*/ 145388 w 338138"/>
                    <a:gd name="connsiteY28" fmla="*/ 93810 h 336550"/>
                    <a:gd name="connsiteX29" fmla="*/ 137495 w 338138"/>
                    <a:gd name="connsiteY29" fmla="*/ 118805 h 336550"/>
                    <a:gd name="connsiteX30" fmla="*/ 128286 w 338138"/>
                    <a:gd name="connsiteY30" fmla="*/ 130645 h 336550"/>
                    <a:gd name="connsiteX31" fmla="*/ 128286 w 338138"/>
                    <a:gd name="connsiteY31" fmla="*/ 131961 h 336550"/>
                    <a:gd name="connsiteX32" fmla="*/ 119077 w 338138"/>
                    <a:gd name="connsiteY32" fmla="*/ 142486 h 336550"/>
                    <a:gd name="connsiteX33" fmla="*/ 113815 w 338138"/>
                    <a:gd name="connsiteY33" fmla="*/ 151695 h 336550"/>
                    <a:gd name="connsiteX34" fmla="*/ 107237 w 338138"/>
                    <a:gd name="connsiteY34" fmla="*/ 146432 h 336550"/>
                    <a:gd name="connsiteX35" fmla="*/ 103290 w 338138"/>
                    <a:gd name="connsiteY35" fmla="*/ 143801 h 336550"/>
                    <a:gd name="connsiteX36" fmla="*/ 99343 w 338138"/>
                    <a:gd name="connsiteY36" fmla="*/ 145117 h 336550"/>
                    <a:gd name="connsiteX37" fmla="*/ 98028 w 338138"/>
                    <a:gd name="connsiteY37" fmla="*/ 147748 h 336550"/>
                    <a:gd name="connsiteX38" fmla="*/ 92765 w 338138"/>
                    <a:gd name="connsiteY38" fmla="*/ 162219 h 336550"/>
                    <a:gd name="connsiteX39" fmla="*/ 92765 w 338138"/>
                    <a:gd name="connsiteY39" fmla="*/ 167481 h 336550"/>
                    <a:gd name="connsiteX40" fmla="*/ 95397 w 338138"/>
                    <a:gd name="connsiteY40" fmla="*/ 178006 h 336550"/>
                    <a:gd name="connsiteX41" fmla="*/ 98028 w 338138"/>
                    <a:gd name="connsiteY41" fmla="*/ 189846 h 336550"/>
                    <a:gd name="connsiteX42" fmla="*/ 108552 w 338138"/>
                    <a:gd name="connsiteY42" fmla="*/ 200371 h 336550"/>
                    <a:gd name="connsiteX43" fmla="*/ 123024 w 338138"/>
                    <a:gd name="connsiteY43" fmla="*/ 206949 h 336550"/>
                    <a:gd name="connsiteX44" fmla="*/ 132232 w 338138"/>
                    <a:gd name="connsiteY44" fmla="*/ 217473 h 336550"/>
                    <a:gd name="connsiteX45" fmla="*/ 132232 w 338138"/>
                    <a:gd name="connsiteY45" fmla="*/ 227998 h 336550"/>
                    <a:gd name="connsiteX46" fmla="*/ 128286 w 338138"/>
                    <a:gd name="connsiteY46" fmla="*/ 243784 h 336550"/>
                    <a:gd name="connsiteX47" fmla="*/ 124339 w 338138"/>
                    <a:gd name="connsiteY47" fmla="*/ 250362 h 336550"/>
                    <a:gd name="connsiteX48" fmla="*/ 121708 w 338138"/>
                    <a:gd name="connsiteY48" fmla="*/ 264834 h 336550"/>
                    <a:gd name="connsiteX49" fmla="*/ 124339 w 338138"/>
                    <a:gd name="connsiteY49" fmla="*/ 288514 h 336550"/>
                    <a:gd name="connsiteX50" fmla="*/ 119077 w 338138"/>
                    <a:gd name="connsiteY50" fmla="*/ 296407 h 336550"/>
                    <a:gd name="connsiteX51" fmla="*/ 107237 w 338138"/>
                    <a:gd name="connsiteY51" fmla="*/ 288514 h 336550"/>
                    <a:gd name="connsiteX52" fmla="*/ 100659 w 338138"/>
                    <a:gd name="connsiteY52" fmla="*/ 274043 h 336550"/>
                    <a:gd name="connsiteX53" fmla="*/ 94081 w 338138"/>
                    <a:gd name="connsiteY53" fmla="*/ 262203 h 336550"/>
                    <a:gd name="connsiteX54" fmla="*/ 92765 w 338138"/>
                    <a:gd name="connsiteY54" fmla="*/ 260887 h 336550"/>
                    <a:gd name="connsiteX55" fmla="*/ 80925 w 338138"/>
                    <a:gd name="connsiteY55" fmla="*/ 252994 h 336550"/>
                    <a:gd name="connsiteX56" fmla="*/ 65138 w 338138"/>
                    <a:gd name="connsiteY56" fmla="*/ 249047 h 336550"/>
                    <a:gd name="connsiteX57" fmla="*/ 61192 w 338138"/>
                    <a:gd name="connsiteY57" fmla="*/ 237207 h 336550"/>
                    <a:gd name="connsiteX58" fmla="*/ 62507 w 338138"/>
                    <a:gd name="connsiteY58" fmla="*/ 231944 h 336550"/>
                    <a:gd name="connsiteX59" fmla="*/ 63823 w 338138"/>
                    <a:gd name="connsiteY59" fmla="*/ 221420 h 336550"/>
                    <a:gd name="connsiteX60" fmla="*/ 73032 w 338138"/>
                    <a:gd name="connsiteY60" fmla="*/ 209580 h 336550"/>
                    <a:gd name="connsiteX61" fmla="*/ 78294 w 338138"/>
                    <a:gd name="connsiteY61" fmla="*/ 205633 h 336550"/>
                    <a:gd name="connsiteX62" fmla="*/ 82241 w 338138"/>
                    <a:gd name="connsiteY62" fmla="*/ 192477 h 336550"/>
                    <a:gd name="connsiteX63" fmla="*/ 79610 w 338138"/>
                    <a:gd name="connsiteY63" fmla="*/ 185899 h 336550"/>
                    <a:gd name="connsiteX64" fmla="*/ 79610 w 338138"/>
                    <a:gd name="connsiteY64" fmla="*/ 184584 h 336550"/>
                    <a:gd name="connsiteX65" fmla="*/ 69085 w 338138"/>
                    <a:gd name="connsiteY65" fmla="*/ 176690 h 336550"/>
                    <a:gd name="connsiteX66" fmla="*/ 45405 w 338138"/>
                    <a:gd name="connsiteY66" fmla="*/ 172744 h 336550"/>
                    <a:gd name="connsiteX67" fmla="*/ 34880 w 338138"/>
                    <a:gd name="connsiteY67" fmla="*/ 163535 h 336550"/>
                    <a:gd name="connsiteX68" fmla="*/ 29618 w 338138"/>
                    <a:gd name="connsiteY68" fmla="*/ 147748 h 336550"/>
                    <a:gd name="connsiteX69" fmla="*/ 29618 w 338138"/>
                    <a:gd name="connsiteY69" fmla="*/ 145117 h 336550"/>
                    <a:gd name="connsiteX70" fmla="*/ 26987 w 338138"/>
                    <a:gd name="connsiteY70" fmla="*/ 167481 h 336550"/>
                    <a:gd name="connsiteX71" fmla="*/ 36196 w 338138"/>
                    <a:gd name="connsiteY71" fmla="*/ 216157 h 336550"/>
                    <a:gd name="connsiteX72" fmla="*/ 44089 w 338138"/>
                    <a:gd name="connsiteY72" fmla="*/ 234575 h 336550"/>
                    <a:gd name="connsiteX73" fmla="*/ 88819 w 338138"/>
                    <a:gd name="connsiteY73" fmla="*/ 284567 h 336550"/>
                    <a:gd name="connsiteX74" fmla="*/ 169068 w 338138"/>
                    <a:gd name="connsiteY74" fmla="*/ 309563 h 336550"/>
                    <a:gd name="connsiteX75" fmla="*/ 190118 w 338138"/>
                    <a:gd name="connsiteY75" fmla="*/ 308248 h 336550"/>
                    <a:gd name="connsiteX76" fmla="*/ 196695 w 338138"/>
                    <a:gd name="connsiteY76" fmla="*/ 306932 h 336550"/>
                    <a:gd name="connsiteX77" fmla="*/ 216429 w 338138"/>
                    <a:gd name="connsiteY77" fmla="*/ 301670 h 336550"/>
                    <a:gd name="connsiteX78" fmla="*/ 229585 w 338138"/>
                    <a:gd name="connsiteY78" fmla="*/ 296407 h 336550"/>
                    <a:gd name="connsiteX79" fmla="*/ 248003 w 338138"/>
                    <a:gd name="connsiteY79" fmla="*/ 285883 h 336550"/>
                    <a:gd name="connsiteX80" fmla="*/ 297994 w 338138"/>
                    <a:gd name="connsiteY80" fmla="*/ 227998 h 336550"/>
                    <a:gd name="connsiteX81" fmla="*/ 311150 w 338138"/>
                    <a:gd name="connsiteY81" fmla="*/ 172744 h 336550"/>
                    <a:gd name="connsiteX82" fmla="*/ 311150 w 338138"/>
                    <a:gd name="connsiteY82" fmla="*/ 167481 h 336550"/>
                    <a:gd name="connsiteX83" fmla="*/ 311150 w 338138"/>
                    <a:gd name="connsiteY83" fmla="*/ 159588 h 336550"/>
                    <a:gd name="connsiteX84" fmla="*/ 308519 w 338138"/>
                    <a:gd name="connsiteY84" fmla="*/ 166166 h 336550"/>
                    <a:gd name="connsiteX85" fmla="*/ 297994 w 338138"/>
                    <a:gd name="connsiteY85" fmla="*/ 171428 h 336550"/>
                    <a:gd name="connsiteX86" fmla="*/ 295363 w 338138"/>
                    <a:gd name="connsiteY86" fmla="*/ 171428 h 336550"/>
                    <a:gd name="connsiteX87" fmla="*/ 279576 w 338138"/>
                    <a:gd name="connsiteY87" fmla="*/ 168797 h 336550"/>
                    <a:gd name="connsiteX88" fmla="*/ 276945 w 338138"/>
                    <a:gd name="connsiteY88" fmla="*/ 166166 h 336550"/>
                    <a:gd name="connsiteX89" fmla="*/ 267736 w 338138"/>
                    <a:gd name="connsiteY89" fmla="*/ 166166 h 336550"/>
                    <a:gd name="connsiteX90" fmla="*/ 274314 w 338138"/>
                    <a:gd name="connsiteY90" fmla="*/ 174059 h 336550"/>
                    <a:gd name="connsiteX91" fmla="*/ 276945 w 338138"/>
                    <a:gd name="connsiteY91" fmla="*/ 176690 h 336550"/>
                    <a:gd name="connsiteX92" fmla="*/ 291417 w 338138"/>
                    <a:gd name="connsiteY92" fmla="*/ 179322 h 336550"/>
                    <a:gd name="connsiteX93" fmla="*/ 292732 w 338138"/>
                    <a:gd name="connsiteY93" fmla="*/ 179322 h 336550"/>
                    <a:gd name="connsiteX94" fmla="*/ 296679 w 338138"/>
                    <a:gd name="connsiteY94" fmla="*/ 180637 h 336550"/>
                    <a:gd name="connsiteX95" fmla="*/ 296679 w 338138"/>
                    <a:gd name="connsiteY95" fmla="*/ 181953 h 336550"/>
                    <a:gd name="connsiteX96" fmla="*/ 296679 w 338138"/>
                    <a:gd name="connsiteY96" fmla="*/ 184584 h 336550"/>
                    <a:gd name="connsiteX97" fmla="*/ 292732 w 338138"/>
                    <a:gd name="connsiteY97" fmla="*/ 189846 h 336550"/>
                    <a:gd name="connsiteX98" fmla="*/ 282208 w 338138"/>
                    <a:gd name="connsiteY98" fmla="*/ 201686 h 336550"/>
                    <a:gd name="connsiteX99" fmla="*/ 272999 w 338138"/>
                    <a:gd name="connsiteY99" fmla="*/ 212211 h 336550"/>
                    <a:gd name="connsiteX100" fmla="*/ 272999 w 338138"/>
                    <a:gd name="connsiteY100" fmla="*/ 214842 h 336550"/>
                    <a:gd name="connsiteX101" fmla="*/ 269052 w 338138"/>
                    <a:gd name="connsiteY101" fmla="*/ 224051 h 336550"/>
                    <a:gd name="connsiteX102" fmla="*/ 258527 w 338138"/>
                    <a:gd name="connsiteY102" fmla="*/ 231944 h 336550"/>
                    <a:gd name="connsiteX103" fmla="*/ 255896 w 338138"/>
                    <a:gd name="connsiteY103" fmla="*/ 235891 h 336550"/>
                    <a:gd name="connsiteX104" fmla="*/ 251949 w 338138"/>
                    <a:gd name="connsiteY104" fmla="*/ 246416 h 336550"/>
                    <a:gd name="connsiteX105" fmla="*/ 244056 w 338138"/>
                    <a:gd name="connsiteY105" fmla="*/ 259571 h 336550"/>
                    <a:gd name="connsiteX106" fmla="*/ 237478 w 338138"/>
                    <a:gd name="connsiteY106" fmla="*/ 266149 h 336550"/>
                    <a:gd name="connsiteX107" fmla="*/ 225638 w 338138"/>
                    <a:gd name="connsiteY107" fmla="*/ 268780 h 336550"/>
                    <a:gd name="connsiteX108" fmla="*/ 224322 w 338138"/>
                    <a:gd name="connsiteY108" fmla="*/ 267465 h 336550"/>
                    <a:gd name="connsiteX109" fmla="*/ 219060 w 338138"/>
                    <a:gd name="connsiteY109" fmla="*/ 256940 h 336550"/>
                    <a:gd name="connsiteX110" fmla="*/ 220376 w 338138"/>
                    <a:gd name="connsiteY110" fmla="*/ 231944 h 336550"/>
                    <a:gd name="connsiteX111" fmla="*/ 213798 w 338138"/>
                    <a:gd name="connsiteY111" fmla="*/ 218789 h 336550"/>
                    <a:gd name="connsiteX112" fmla="*/ 208536 w 338138"/>
                    <a:gd name="connsiteY112" fmla="*/ 214842 h 336550"/>
                    <a:gd name="connsiteX113" fmla="*/ 200642 w 338138"/>
                    <a:gd name="connsiteY113" fmla="*/ 204317 h 336550"/>
                    <a:gd name="connsiteX114" fmla="*/ 200642 w 338138"/>
                    <a:gd name="connsiteY114" fmla="*/ 201686 h 336550"/>
                    <a:gd name="connsiteX115" fmla="*/ 199327 w 338138"/>
                    <a:gd name="connsiteY115" fmla="*/ 189846 h 336550"/>
                    <a:gd name="connsiteX116" fmla="*/ 200642 w 338138"/>
                    <a:gd name="connsiteY116" fmla="*/ 179322 h 336550"/>
                    <a:gd name="connsiteX117" fmla="*/ 203273 w 338138"/>
                    <a:gd name="connsiteY117" fmla="*/ 176690 h 336550"/>
                    <a:gd name="connsiteX118" fmla="*/ 207220 w 338138"/>
                    <a:gd name="connsiteY118" fmla="*/ 171428 h 336550"/>
                    <a:gd name="connsiteX119" fmla="*/ 220376 w 338138"/>
                    <a:gd name="connsiteY119" fmla="*/ 166166 h 336550"/>
                    <a:gd name="connsiteX120" fmla="*/ 232216 w 338138"/>
                    <a:gd name="connsiteY120" fmla="*/ 167481 h 336550"/>
                    <a:gd name="connsiteX121" fmla="*/ 242740 w 338138"/>
                    <a:gd name="connsiteY121" fmla="*/ 163535 h 336550"/>
                    <a:gd name="connsiteX122" fmla="*/ 244056 w 338138"/>
                    <a:gd name="connsiteY122" fmla="*/ 149063 h 336550"/>
                    <a:gd name="connsiteX123" fmla="*/ 242740 w 338138"/>
                    <a:gd name="connsiteY123" fmla="*/ 146432 h 336550"/>
                    <a:gd name="connsiteX124" fmla="*/ 233531 w 338138"/>
                    <a:gd name="connsiteY124" fmla="*/ 138539 h 336550"/>
                    <a:gd name="connsiteX125" fmla="*/ 229585 w 338138"/>
                    <a:gd name="connsiteY125" fmla="*/ 138539 h 336550"/>
                    <a:gd name="connsiteX126" fmla="*/ 215113 w 338138"/>
                    <a:gd name="connsiteY126" fmla="*/ 143801 h 336550"/>
                    <a:gd name="connsiteX127" fmla="*/ 211167 w 338138"/>
                    <a:gd name="connsiteY127" fmla="*/ 147748 h 336550"/>
                    <a:gd name="connsiteX128" fmla="*/ 205904 w 338138"/>
                    <a:gd name="connsiteY128" fmla="*/ 145117 h 336550"/>
                    <a:gd name="connsiteX129" fmla="*/ 205904 w 338138"/>
                    <a:gd name="connsiteY129" fmla="*/ 133277 h 336550"/>
                    <a:gd name="connsiteX130" fmla="*/ 212482 w 338138"/>
                    <a:gd name="connsiteY130" fmla="*/ 120121 h 336550"/>
                    <a:gd name="connsiteX131" fmla="*/ 212482 w 338138"/>
                    <a:gd name="connsiteY131" fmla="*/ 118805 h 336550"/>
                    <a:gd name="connsiteX132" fmla="*/ 226953 w 338138"/>
                    <a:gd name="connsiteY132" fmla="*/ 101703 h 336550"/>
                    <a:gd name="connsiteX133" fmla="*/ 240109 w 338138"/>
                    <a:gd name="connsiteY133" fmla="*/ 85916 h 336550"/>
                    <a:gd name="connsiteX134" fmla="*/ 245371 w 338138"/>
                    <a:gd name="connsiteY134" fmla="*/ 81969 h 336550"/>
                    <a:gd name="connsiteX135" fmla="*/ 253265 w 338138"/>
                    <a:gd name="connsiteY135" fmla="*/ 80654 h 336550"/>
                    <a:gd name="connsiteX136" fmla="*/ 284839 w 338138"/>
                    <a:gd name="connsiteY136" fmla="*/ 84601 h 336550"/>
                    <a:gd name="connsiteX137" fmla="*/ 169068 w 338138"/>
                    <a:gd name="connsiteY137" fmla="*/ 25400 h 336550"/>
                    <a:gd name="connsiteX138" fmla="*/ 169069 w 338138"/>
                    <a:gd name="connsiteY138" fmla="*/ 0 h 336550"/>
                    <a:gd name="connsiteX139" fmla="*/ 320967 w 338138"/>
                    <a:gd name="connsiteY139" fmla="*/ 93340 h 336550"/>
                    <a:gd name="connsiteX140" fmla="*/ 335496 w 338138"/>
                    <a:gd name="connsiteY140" fmla="*/ 141982 h 336550"/>
                    <a:gd name="connsiteX141" fmla="*/ 338138 w 338138"/>
                    <a:gd name="connsiteY141" fmla="*/ 157758 h 336550"/>
                    <a:gd name="connsiteX142" fmla="*/ 338138 w 338138"/>
                    <a:gd name="connsiteY142" fmla="*/ 168275 h 336550"/>
                    <a:gd name="connsiteX143" fmla="*/ 338138 w 338138"/>
                    <a:gd name="connsiteY143" fmla="*/ 174848 h 336550"/>
                    <a:gd name="connsiteX144" fmla="*/ 268133 w 338138"/>
                    <a:gd name="connsiteY144" fmla="*/ 304999 h 336550"/>
                    <a:gd name="connsiteX145" fmla="*/ 191523 w 338138"/>
                    <a:gd name="connsiteY145" fmla="*/ 335235 h 336550"/>
                    <a:gd name="connsiteX146" fmla="*/ 169069 w 338138"/>
                    <a:gd name="connsiteY146" fmla="*/ 336550 h 336550"/>
                    <a:gd name="connsiteX147" fmla="*/ 84534 w 338138"/>
                    <a:gd name="connsiteY147" fmla="*/ 314201 h 336550"/>
                    <a:gd name="connsiteX148" fmla="*/ 26417 w 338138"/>
                    <a:gd name="connsiteY148" fmla="*/ 257671 h 336550"/>
                    <a:gd name="connsiteX149" fmla="*/ 5283 w 338138"/>
                    <a:gd name="connsiteY149" fmla="*/ 211658 h 336550"/>
                    <a:gd name="connsiteX150" fmla="*/ 0 w 338138"/>
                    <a:gd name="connsiteY150" fmla="*/ 168275 h 336550"/>
                    <a:gd name="connsiteX151" fmla="*/ 5283 w 338138"/>
                    <a:gd name="connsiteY151" fmla="*/ 127521 h 336550"/>
                    <a:gd name="connsiteX152" fmla="*/ 31700 w 338138"/>
                    <a:gd name="connsiteY152" fmla="*/ 69676 h 336550"/>
                    <a:gd name="connsiteX153" fmla="*/ 59438 w 338138"/>
                    <a:gd name="connsiteY153" fmla="*/ 39439 h 336550"/>
                    <a:gd name="connsiteX154" fmla="*/ 169069 w 338138"/>
                    <a:gd name="connsiteY1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338138" h="336550">
                      <a:moveTo>
                        <a:pt x="265906" y="246063"/>
                      </a:moveTo>
                      <a:cubicBezTo>
                        <a:pt x="267229" y="246063"/>
                        <a:pt x="267229" y="246063"/>
                        <a:pt x="267229" y="246063"/>
                      </a:cubicBezTo>
                      <a:cubicBezTo>
                        <a:pt x="269875" y="246063"/>
                        <a:pt x="269875" y="248815"/>
                        <a:pt x="269875" y="251567"/>
                      </a:cubicBezTo>
                      <a:cubicBezTo>
                        <a:pt x="269875" y="254318"/>
                        <a:pt x="267229" y="258446"/>
                        <a:pt x="265906" y="261198"/>
                      </a:cubicBezTo>
                      <a:cubicBezTo>
                        <a:pt x="263260" y="262573"/>
                        <a:pt x="260615" y="265325"/>
                        <a:pt x="259292" y="266701"/>
                      </a:cubicBezTo>
                      <a:cubicBezTo>
                        <a:pt x="259292" y="266701"/>
                        <a:pt x="259292" y="266701"/>
                        <a:pt x="257969" y="266701"/>
                      </a:cubicBezTo>
                      <a:cubicBezTo>
                        <a:pt x="256646" y="266701"/>
                        <a:pt x="254000" y="266701"/>
                        <a:pt x="254000" y="266701"/>
                      </a:cubicBezTo>
                      <a:cubicBezTo>
                        <a:pt x="254000" y="265325"/>
                        <a:pt x="254000" y="262573"/>
                        <a:pt x="254000" y="261198"/>
                      </a:cubicBezTo>
                      <a:cubicBezTo>
                        <a:pt x="254000" y="259822"/>
                        <a:pt x="256646" y="255694"/>
                        <a:pt x="259292" y="252942"/>
                      </a:cubicBezTo>
                      <a:cubicBezTo>
                        <a:pt x="261938" y="250191"/>
                        <a:pt x="264583" y="247439"/>
                        <a:pt x="265906" y="246063"/>
                      </a:cubicBezTo>
                      <a:close/>
                      <a:moveTo>
                        <a:pt x="296574" y="128290"/>
                      </a:moveTo>
                      <a:cubicBezTo>
                        <a:pt x="295275" y="129580"/>
                        <a:pt x="297873" y="133449"/>
                        <a:pt x="300471" y="136029"/>
                      </a:cubicBezTo>
                      <a:cubicBezTo>
                        <a:pt x="300471" y="136029"/>
                        <a:pt x="300471" y="136029"/>
                        <a:pt x="305666" y="141189"/>
                      </a:cubicBezTo>
                      <a:cubicBezTo>
                        <a:pt x="306965" y="142478"/>
                        <a:pt x="308264" y="145058"/>
                        <a:pt x="309563" y="147638"/>
                      </a:cubicBezTo>
                      <a:cubicBezTo>
                        <a:pt x="309563" y="146348"/>
                        <a:pt x="309563" y="146348"/>
                        <a:pt x="309563" y="145058"/>
                      </a:cubicBezTo>
                      <a:cubicBezTo>
                        <a:pt x="308264" y="139899"/>
                        <a:pt x="306965" y="134739"/>
                        <a:pt x="305666" y="129580"/>
                      </a:cubicBezTo>
                      <a:cubicBezTo>
                        <a:pt x="305666" y="129580"/>
                        <a:pt x="304367" y="129580"/>
                        <a:pt x="303069" y="129580"/>
                      </a:cubicBezTo>
                      <a:cubicBezTo>
                        <a:pt x="300471" y="127000"/>
                        <a:pt x="297873" y="127000"/>
                        <a:pt x="296574" y="128290"/>
                      </a:cubicBezTo>
                      <a:close/>
                      <a:moveTo>
                        <a:pt x="169068" y="25400"/>
                      </a:moveTo>
                      <a:cubicBezTo>
                        <a:pt x="148019" y="25400"/>
                        <a:pt x="126970" y="30662"/>
                        <a:pt x="108552" y="38556"/>
                      </a:cubicBezTo>
                      <a:cubicBezTo>
                        <a:pt x="96712" y="43818"/>
                        <a:pt x="86188" y="51711"/>
                        <a:pt x="76979" y="58289"/>
                      </a:cubicBezTo>
                      <a:cubicBezTo>
                        <a:pt x="80925" y="58289"/>
                        <a:pt x="83556" y="58289"/>
                        <a:pt x="84872" y="58289"/>
                      </a:cubicBezTo>
                      <a:cubicBezTo>
                        <a:pt x="84872" y="58289"/>
                        <a:pt x="84872" y="58289"/>
                        <a:pt x="109868" y="58289"/>
                      </a:cubicBezTo>
                      <a:cubicBezTo>
                        <a:pt x="113815" y="58289"/>
                        <a:pt x="119077" y="60920"/>
                        <a:pt x="123024" y="63551"/>
                      </a:cubicBezTo>
                      <a:cubicBezTo>
                        <a:pt x="123024" y="64867"/>
                        <a:pt x="123024" y="64867"/>
                        <a:pt x="123024" y="64867"/>
                      </a:cubicBezTo>
                      <a:cubicBezTo>
                        <a:pt x="123024" y="64867"/>
                        <a:pt x="123024" y="64867"/>
                        <a:pt x="124339" y="66183"/>
                      </a:cubicBezTo>
                      <a:cubicBezTo>
                        <a:pt x="128286" y="68814"/>
                        <a:pt x="133548" y="74076"/>
                        <a:pt x="136179" y="76707"/>
                      </a:cubicBezTo>
                      <a:cubicBezTo>
                        <a:pt x="136179" y="76707"/>
                        <a:pt x="136179" y="76707"/>
                        <a:pt x="140126" y="80654"/>
                      </a:cubicBezTo>
                      <a:cubicBezTo>
                        <a:pt x="144073" y="83285"/>
                        <a:pt x="145388" y="89863"/>
                        <a:pt x="145388" y="93810"/>
                      </a:cubicBezTo>
                      <a:cubicBezTo>
                        <a:pt x="145388" y="93810"/>
                        <a:pt x="145388" y="93810"/>
                        <a:pt x="137495" y="118805"/>
                      </a:cubicBezTo>
                      <a:cubicBezTo>
                        <a:pt x="136179" y="124068"/>
                        <a:pt x="132232" y="129330"/>
                        <a:pt x="128286" y="130645"/>
                      </a:cubicBezTo>
                      <a:cubicBezTo>
                        <a:pt x="128286" y="130645"/>
                        <a:pt x="128286" y="130645"/>
                        <a:pt x="128286" y="131961"/>
                      </a:cubicBezTo>
                      <a:cubicBezTo>
                        <a:pt x="124339" y="133277"/>
                        <a:pt x="120392" y="138539"/>
                        <a:pt x="119077" y="142486"/>
                      </a:cubicBezTo>
                      <a:cubicBezTo>
                        <a:pt x="117761" y="147748"/>
                        <a:pt x="115130" y="151695"/>
                        <a:pt x="113815" y="151695"/>
                      </a:cubicBezTo>
                      <a:cubicBezTo>
                        <a:pt x="111183" y="153010"/>
                        <a:pt x="108552" y="150379"/>
                        <a:pt x="107237" y="146432"/>
                      </a:cubicBezTo>
                      <a:cubicBezTo>
                        <a:pt x="107237" y="145117"/>
                        <a:pt x="104606" y="143801"/>
                        <a:pt x="103290" y="143801"/>
                      </a:cubicBezTo>
                      <a:cubicBezTo>
                        <a:pt x="101974" y="143801"/>
                        <a:pt x="100659" y="143801"/>
                        <a:pt x="99343" y="145117"/>
                      </a:cubicBezTo>
                      <a:cubicBezTo>
                        <a:pt x="99343" y="145117"/>
                        <a:pt x="99343" y="145117"/>
                        <a:pt x="98028" y="147748"/>
                      </a:cubicBezTo>
                      <a:cubicBezTo>
                        <a:pt x="94081" y="150379"/>
                        <a:pt x="91450" y="156957"/>
                        <a:pt x="92765" y="162219"/>
                      </a:cubicBezTo>
                      <a:cubicBezTo>
                        <a:pt x="92765" y="163535"/>
                        <a:pt x="92765" y="166166"/>
                        <a:pt x="92765" y="167481"/>
                      </a:cubicBezTo>
                      <a:cubicBezTo>
                        <a:pt x="92765" y="171428"/>
                        <a:pt x="94081" y="175375"/>
                        <a:pt x="95397" y="178006"/>
                      </a:cubicBezTo>
                      <a:cubicBezTo>
                        <a:pt x="95397" y="178006"/>
                        <a:pt x="95397" y="178006"/>
                        <a:pt x="98028" y="189846"/>
                      </a:cubicBezTo>
                      <a:cubicBezTo>
                        <a:pt x="99343" y="193793"/>
                        <a:pt x="104606" y="199055"/>
                        <a:pt x="108552" y="200371"/>
                      </a:cubicBezTo>
                      <a:cubicBezTo>
                        <a:pt x="108552" y="200371"/>
                        <a:pt x="108552" y="200371"/>
                        <a:pt x="123024" y="206949"/>
                      </a:cubicBezTo>
                      <a:cubicBezTo>
                        <a:pt x="128286" y="208264"/>
                        <a:pt x="130917" y="213526"/>
                        <a:pt x="132232" y="217473"/>
                      </a:cubicBezTo>
                      <a:cubicBezTo>
                        <a:pt x="132232" y="217473"/>
                        <a:pt x="132232" y="217473"/>
                        <a:pt x="132232" y="227998"/>
                      </a:cubicBezTo>
                      <a:cubicBezTo>
                        <a:pt x="132232" y="233260"/>
                        <a:pt x="130917" y="239838"/>
                        <a:pt x="128286" y="243784"/>
                      </a:cubicBezTo>
                      <a:cubicBezTo>
                        <a:pt x="128286" y="243784"/>
                        <a:pt x="128286" y="243784"/>
                        <a:pt x="124339" y="250362"/>
                      </a:cubicBezTo>
                      <a:cubicBezTo>
                        <a:pt x="121708" y="254309"/>
                        <a:pt x="120392" y="260887"/>
                        <a:pt x="121708" y="264834"/>
                      </a:cubicBezTo>
                      <a:cubicBezTo>
                        <a:pt x="121708" y="264834"/>
                        <a:pt x="121708" y="264834"/>
                        <a:pt x="124339" y="288514"/>
                      </a:cubicBezTo>
                      <a:cubicBezTo>
                        <a:pt x="125655" y="292461"/>
                        <a:pt x="123024" y="296407"/>
                        <a:pt x="119077" y="296407"/>
                      </a:cubicBezTo>
                      <a:cubicBezTo>
                        <a:pt x="115130" y="296407"/>
                        <a:pt x="109868" y="292461"/>
                        <a:pt x="107237" y="288514"/>
                      </a:cubicBezTo>
                      <a:cubicBezTo>
                        <a:pt x="107237" y="288514"/>
                        <a:pt x="107237" y="288514"/>
                        <a:pt x="100659" y="274043"/>
                      </a:cubicBezTo>
                      <a:cubicBezTo>
                        <a:pt x="98028" y="270096"/>
                        <a:pt x="95397" y="264834"/>
                        <a:pt x="94081" y="262203"/>
                      </a:cubicBezTo>
                      <a:cubicBezTo>
                        <a:pt x="92765" y="260887"/>
                        <a:pt x="92765" y="260887"/>
                        <a:pt x="92765" y="260887"/>
                      </a:cubicBezTo>
                      <a:cubicBezTo>
                        <a:pt x="90134" y="258256"/>
                        <a:pt x="84872" y="254309"/>
                        <a:pt x="80925" y="252994"/>
                      </a:cubicBezTo>
                      <a:cubicBezTo>
                        <a:pt x="76979" y="252994"/>
                        <a:pt x="69085" y="250362"/>
                        <a:pt x="65138" y="249047"/>
                      </a:cubicBezTo>
                      <a:cubicBezTo>
                        <a:pt x="62507" y="246416"/>
                        <a:pt x="59876" y="241153"/>
                        <a:pt x="61192" y="237207"/>
                      </a:cubicBezTo>
                      <a:cubicBezTo>
                        <a:pt x="61192" y="237207"/>
                        <a:pt x="61192" y="237207"/>
                        <a:pt x="62507" y="231944"/>
                      </a:cubicBezTo>
                      <a:cubicBezTo>
                        <a:pt x="62507" y="231944"/>
                        <a:pt x="62507" y="231944"/>
                        <a:pt x="63823" y="221420"/>
                      </a:cubicBezTo>
                      <a:cubicBezTo>
                        <a:pt x="65138" y="217473"/>
                        <a:pt x="69085" y="212211"/>
                        <a:pt x="73032" y="209580"/>
                      </a:cubicBezTo>
                      <a:cubicBezTo>
                        <a:pt x="73032" y="209580"/>
                        <a:pt x="73032" y="209580"/>
                        <a:pt x="78294" y="205633"/>
                      </a:cubicBezTo>
                      <a:cubicBezTo>
                        <a:pt x="82241" y="203002"/>
                        <a:pt x="83556" y="196424"/>
                        <a:pt x="82241" y="192477"/>
                      </a:cubicBezTo>
                      <a:cubicBezTo>
                        <a:pt x="82241" y="192477"/>
                        <a:pt x="82241" y="192477"/>
                        <a:pt x="79610" y="185899"/>
                      </a:cubicBezTo>
                      <a:cubicBezTo>
                        <a:pt x="79610" y="184584"/>
                        <a:pt x="79610" y="184584"/>
                        <a:pt x="79610" y="184584"/>
                      </a:cubicBezTo>
                      <a:cubicBezTo>
                        <a:pt x="78294" y="180637"/>
                        <a:pt x="73032" y="176690"/>
                        <a:pt x="69085" y="176690"/>
                      </a:cubicBezTo>
                      <a:cubicBezTo>
                        <a:pt x="69085" y="176690"/>
                        <a:pt x="69085" y="176690"/>
                        <a:pt x="45405" y="172744"/>
                      </a:cubicBezTo>
                      <a:cubicBezTo>
                        <a:pt x="40143" y="171428"/>
                        <a:pt x="36196" y="167481"/>
                        <a:pt x="34880" y="163535"/>
                      </a:cubicBezTo>
                      <a:cubicBezTo>
                        <a:pt x="34880" y="163535"/>
                        <a:pt x="34880" y="163535"/>
                        <a:pt x="29618" y="147748"/>
                      </a:cubicBezTo>
                      <a:cubicBezTo>
                        <a:pt x="29618" y="146432"/>
                        <a:pt x="29618" y="145117"/>
                        <a:pt x="29618" y="145117"/>
                      </a:cubicBezTo>
                      <a:cubicBezTo>
                        <a:pt x="28303" y="151695"/>
                        <a:pt x="26987" y="159588"/>
                        <a:pt x="26987" y="167481"/>
                      </a:cubicBezTo>
                      <a:cubicBezTo>
                        <a:pt x="26987" y="184584"/>
                        <a:pt x="29618" y="201686"/>
                        <a:pt x="36196" y="216157"/>
                      </a:cubicBezTo>
                      <a:cubicBezTo>
                        <a:pt x="37511" y="222735"/>
                        <a:pt x="40143" y="229313"/>
                        <a:pt x="44089" y="234575"/>
                      </a:cubicBezTo>
                      <a:cubicBezTo>
                        <a:pt x="54614" y="254309"/>
                        <a:pt x="70401" y="271412"/>
                        <a:pt x="88819" y="284567"/>
                      </a:cubicBezTo>
                      <a:cubicBezTo>
                        <a:pt x="111183" y="300354"/>
                        <a:pt x="138810" y="309563"/>
                        <a:pt x="169068" y="309563"/>
                      </a:cubicBezTo>
                      <a:cubicBezTo>
                        <a:pt x="175646" y="309563"/>
                        <a:pt x="183540" y="309563"/>
                        <a:pt x="190118" y="308248"/>
                      </a:cubicBezTo>
                      <a:cubicBezTo>
                        <a:pt x="191433" y="308248"/>
                        <a:pt x="194064" y="306932"/>
                        <a:pt x="196695" y="306932"/>
                      </a:cubicBezTo>
                      <a:cubicBezTo>
                        <a:pt x="203273" y="305616"/>
                        <a:pt x="209851" y="304301"/>
                        <a:pt x="216429" y="301670"/>
                      </a:cubicBezTo>
                      <a:cubicBezTo>
                        <a:pt x="220376" y="300354"/>
                        <a:pt x="225638" y="297723"/>
                        <a:pt x="229585" y="296407"/>
                      </a:cubicBezTo>
                      <a:cubicBezTo>
                        <a:pt x="236162" y="292461"/>
                        <a:pt x="242740" y="289830"/>
                        <a:pt x="248003" y="285883"/>
                      </a:cubicBezTo>
                      <a:cubicBezTo>
                        <a:pt x="269052" y="271412"/>
                        <a:pt x="286154" y="251678"/>
                        <a:pt x="297994" y="227998"/>
                      </a:cubicBezTo>
                      <a:cubicBezTo>
                        <a:pt x="305888" y="210895"/>
                        <a:pt x="309835" y="192477"/>
                        <a:pt x="311150" y="172744"/>
                      </a:cubicBezTo>
                      <a:cubicBezTo>
                        <a:pt x="311150" y="171428"/>
                        <a:pt x="311150" y="168797"/>
                        <a:pt x="311150" y="167481"/>
                      </a:cubicBezTo>
                      <a:cubicBezTo>
                        <a:pt x="311150" y="164850"/>
                        <a:pt x="311150" y="162219"/>
                        <a:pt x="311150" y="159588"/>
                      </a:cubicBezTo>
                      <a:cubicBezTo>
                        <a:pt x="311150" y="162219"/>
                        <a:pt x="309835" y="164850"/>
                        <a:pt x="308519" y="166166"/>
                      </a:cubicBezTo>
                      <a:cubicBezTo>
                        <a:pt x="307203" y="168797"/>
                        <a:pt x="303257" y="171428"/>
                        <a:pt x="297994" y="171428"/>
                      </a:cubicBezTo>
                      <a:cubicBezTo>
                        <a:pt x="297994" y="171428"/>
                        <a:pt x="297994" y="171428"/>
                        <a:pt x="295363" y="171428"/>
                      </a:cubicBezTo>
                      <a:cubicBezTo>
                        <a:pt x="290101" y="172744"/>
                        <a:pt x="283523" y="170113"/>
                        <a:pt x="279576" y="168797"/>
                      </a:cubicBezTo>
                      <a:cubicBezTo>
                        <a:pt x="279576" y="168797"/>
                        <a:pt x="279576" y="168797"/>
                        <a:pt x="276945" y="166166"/>
                      </a:cubicBezTo>
                      <a:cubicBezTo>
                        <a:pt x="272999" y="164850"/>
                        <a:pt x="269052" y="164850"/>
                        <a:pt x="267736" y="166166"/>
                      </a:cubicBezTo>
                      <a:cubicBezTo>
                        <a:pt x="267736" y="167481"/>
                        <a:pt x="270367" y="171428"/>
                        <a:pt x="274314" y="174059"/>
                      </a:cubicBezTo>
                      <a:cubicBezTo>
                        <a:pt x="274314" y="174059"/>
                        <a:pt x="274314" y="174059"/>
                        <a:pt x="276945" y="176690"/>
                      </a:cubicBezTo>
                      <a:cubicBezTo>
                        <a:pt x="280892" y="179322"/>
                        <a:pt x="287470" y="180637"/>
                        <a:pt x="291417" y="179322"/>
                      </a:cubicBezTo>
                      <a:cubicBezTo>
                        <a:pt x="291417" y="179322"/>
                        <a:pt x="291417" y="179322"/>
                        <a:pt x="292732" y="179322"/>
                      </a:cubicBezTo>
                      <a:cubicBezTo>
                        <a:pt x="295363" y="178006"/>
                        <a:pt x="296679" y="179322"/>
                        <a:pt x="296679" y="180637"/>
                      </a:cubicBezTo>
                      <a:cubicBezTo>
                        <a:pt x="296679" y="180637"/>
                        <a:pt x="296679" y="180637"/>
                        <a:pt x="296679" y="181953"/>
                      </a:cubicBezTo>
                      <a:cubicBezTo>
                        <a:pt x="296679" y="181953"/>
                        <a:pt x="296679" y="183268"/>
                        <a:pt x="296679" y="184584"/>
                      </a:cubicBezTo>
                      <a:cubicBezTo>
                        <a:pt x="296679" y="184584"/>
                        <a:pt x="296679" y="184584"/>
                        <a:pt x="292732" y="189846"/>
                      </a:cubicBezTo>
                      <a:cubicBezTo>
                        <a:pt x="290101" y="193793"/>
                        <a:pt x="286154" y="199055"/>
                        <a:pt x="282208" y="201686"/>
                      </a:cubicBezTo>
                      <a:cubicBezTo>
                        <a:pt x="278261" y="204317"/>
                        <a:pt x="274314" y="209580"/>
                        <a:pt x="272999" y="212211"/>
                      </a:cubicBezTo>
                      <a:cubicBezTo>
                        <a:pt x="272999" y="213526"/>
                        <a:pt x="272999" y="213526"/>
                        <a:pt x="272999" y="214842"/>
                      </a:cubicBezTo>
                      <a:cubicBezTo>
                        <a:pt x="271683" y="217473"/>
                        <a:pt x="269052" y="221420"/>
                        <a:pt x="269052" y="224051"/>
                      </a:cubicBezTo>
                      <a:cubicBezTo>
                        <a:pt x="266421" y="226682"/>
                        <a:pt x="262474" y="230629"/>
                        <a:pt x="258527" y="231944"/>
                      </a:cubicBezTo>
                      <a:cubicBezTo>
                        <a:pt x="258527" y="231944"/>
                        <a:pt x="255896" y="233260"/>
                        <a:pt x="255896" y="235891"/>
                      </a:cubicBezTo>
                      <a:cubicBezTo>
                        <a:pt x="255896" y="237207"/>
                        <a:pt x="251949" y="246416"/>
                        <a:pt x="251949" y="246416"/>
                      </a:cubicBezTo>
                      <a:cubicBezTo>
                        <a:pt x="250634" y="250362"/>
                        <a:pt x="246687" y="256940"/>
                        <a:pt x="244056" y="259571"/>
                      </a:cubicBezTo>
                      <a:cubicBezTo>
                        <a:pt x="244056" y="259571"/>
                        <a:pt x="244056" y="259571"/>
                        <a:pt x="237478" y="266149"/>
                      </a:cubicBezTo>
                      <a:cubicBezTo>
                        <a:pt x="234847" y="270096"/>
                        <a:pt x="229585" y="270096"/>
                        <a:pt x="225638" y="268780"/>
                      </a:cubicBezTo>
                      <a:cubicBezTo>
                        <a:pt x="225638" y="268780"/>
                        <a:pt x="225638" y="268780"/>
                        <a:pt x="224322" y="267465"/>
                      </a:cubicBezTo>
                      <a:cubicBezTo>
                        <a:pt x="221691" y="266149"/>
                        <a:pt x="219060" y="260887"/>
                        <a:pt x="219060" y="256940"/>
                      </a:cubicBezTo>
                      <a:cubicBezTo>
                        <a:pt x="219060" y="256940"/>
                        <a:pt x="219060" y="256940"/>
                        <a:pt x="220376" y="231944"/>
                      </a:cubicBezTo>
                      <a:cubicBezTo>
                        <a:pt x="220376" y="226682"/>
                        <a:pt x="216429" y="221420"/>
                        <a:pt x="213798" y="218789"/>
                      </a:cubicBezTo>
                      <a:cubicBezTo>
                        <a:pt x="213798" y="218789"/>
                        <a:pt x="213798" y="218789"/>
                        <a:pt x="208536" y="214842"/>
                      </a:cubicBezTo>
                      <a:cubicBezTo>
                        <a:pt x="204589" y="212211"/>
                        <a:pt x="203273" y="208264"/>
                        <a:pt x="200642" y="204317"/>
                      </a:cubicBezTo>
                      <a:cubicBezTo>
                        <a:pt x="200642" y="204317"/>
                        <a:pt x="200642" y="203002"/>
                        <a:pt x="200642" y="201686"/>
                      </a:cubicBezTo>
                      <a:cubicBezTo>
                        <a:pt x="200642" y="201686"/>
                        <a:pt x="200642" y="201686"/>
                        <a:pt x="199327" y="189846"/>
                      </a:cubicBezTo>
                      <a:cubicBezTo>
                        <a:pt x="198011" y="187215"/>
                        <a:pt x="199327" y="181953"/>
                        <a:pt x="200642" y="179322"/>
                      </a:cubicBezTo>
                      <a:cubicBezTo>
                        <a:pt x="201958" y="178006"/>
                        <a:pt x="201958" y="176690"/>
                        <a:pt x="203273" y="176690"/>
                      </a:cubicBezTo>
                      <a:cubicBezTo>
                        <a:pt x="203273" y="176690"/>
                        <a:pt x="203273" y="176690"/>
                        <a:pt x="207220" y="171428"/>
                      </a:cubicBezTo>
                      <a:cubicBezTo>
                        <a:pt x="209851" y="168797"/>
                        <a:pt x="216429" y="166166"/>
                        <a:pt x="220376" y="166166"/>
                      </a:cubicBezTo>
                      <a:cubicBezTo>
                        <a:pt x="220376" y="166166"/>
                        <a:pt x="220376" y="166166"/>
                        <a:pt x="232216" y="167481"/>
                      </a:cubicBezTo>
                      <a:cubicBezTo>
                        <a:pt x="237478" y="168797"/>
                        <a:pt x="241425" y="166166"/>
                        <a:pt x="242740" y="163535"/>
                      </a:cubicBezTo>
                      <a:cubicBezTo>
                        <a:pt x="245371" y="159588"/>
                        <a:pt x="245371" y="154326"/>
                        <a:pt x="244056" y="149063"/>
                      </a:cubicBezTo>
                      <a:cubicBezTo>
                        <a:pt x="244056" y="149063"/>
                        <a:pt x="244056" y="149063"/>
                        <a:pt x="242740" y="146432"/>
                      </a:cubicBezTo>
                      <a:cubicBezTo>
                        <a:pt x="242740" y="141170"/>
                        <a:pt x="237478" y="138539"/>
                        <a:pt x="233531" y="138539"/>
                      </a:cubicBezTo>
                      <a:cubicBezTo>
                        <a:pt x="233531" y="138539"/>
                        <a:pt x="233531" y="138539"/>
                        <a:pt x="229585" y="138539"/>
                      </a:cubicBezTo>
                      <a:cubicBezTo>
                        <a:pt x="225638" y="138539"/>
                        <a:pt x="219060" y="141170"/>
                        <a:pt x="215113" y="143801"/>
                      </a:cubicBezTo>
                      <a:cubicBezTo>
                        <a:pt x="215113" y="143801"/>
                        <a:pt x="215113" y="143801"/>
                        <a:pt x="211167" y="147748"/>
                      </a:cubicBezTo>
                      <a:cubicBezTo>
                        <a:pt x="207220" y="150379"/>
                        <a:pt x="205904" y="149063"/>
                        <a:pt x="205904" y="145117"/>
                      </a:cubicBezTo>
                      <a:cubicBezTo>
                        <a:pt x="205904" y="145117"/>
                        <a:pt x="205904" y="145117"/>
                        <a:pt x="205904" y="133277"/>
                      </a:cubicBezTo>
                      <a:cubicBezTo>
                        <a:pt x="207220" y="129330"/>
                        <a:pt x="209851" y="122752"/>
                        <a:pt x="212482" y="120121"/>
                      </a:cubicBezTo>
                      <a:cubicBezTo>
                        <a:pt x="212482" y="120121"/>
                        <a:pt x="212482" y="120121"/>
                        <a:pt x="212482" y="118805"/>
                      </a:cubicBezTo>
                      <a:cubicBezTo>
                        <a:pt x="212482" y="118805"/>
                        <a:pt x="212482" y="118805"/>
                        <a:pt x="226953" y="101703"/>
                      </a:cubicBezTo>
                      <a:cubicBezTo>
                        <a:pt x="226953" y="101703"/>
                        <a:pt x="226953" y="101703"/>
                        <a:pt x="240109" y="85916"/>
                      </a:cubicBezTo>
                      <a:cubicBezTo>
                        <a:pt x="241425" y="84601"/>
                        <a:pt x="242740" y="83285"/>
                        <a:pt x="245371" y="81969"/>
                      </a:cubicBezTo>
                      <a:cubicBezTo>
                        <a:pt x="248003" y="80654"/>
                        <a:pt x="250634" y="80654"/>
                        <a:pt x="253265" y="80654"/>
                      </a:cubicBezTo>
                      <a:cubicBezTo>
                        <a:pt x="253265" y="80654"/>
                        <a:pt x="253265" y="80654"/>
                        <a:pt x="284839" y="84601"/>
                      </a:cubicBezTo>
                      <a:cubicBezTo>
                        <a:pt x="258527" y="49080"/>
                        <a:pt x="216429" y="25400"/>
                        <a:pt x="169068" y="25400"/>
                      </a:cubicBezTo>
                      <a:close/>
                      <a:moveTo>
                        <a:pt x="169069" y="0"/>
                      </a:moveTo>
                      <a:cubicBezTo>
                        <a:pt x="233791" y="0"/>
                        <a:pt x="291908" y="35495"/>
                        <a:pt x="320967" y="93340"/>
                      </a:cubicBezTo>
                      <a:cubicBezTo>
                        <a:pt x="328892" y="109116"/>
                        <a:pt x="332855" y="124892"/>
                        <a:pt x="335496" y="141982"/>
                      </a:cubicBezTo>
                      <a:cubicBezTo>
                        <a:pt x="336817" y="147241"/>
                        <a:pt x="338138" y="152499"/>
                        <a:pt x="338138" y="157758"/>
                      </a:cubicBezTo>
                      <a:cubicBezTo>
                        <a:pt x="338138" y="161702"/>
                        <a:pt x="338138" y="164331"/>
                        <a:pt x="338138" y="168275"/>
                      </a:cubicBezTo>
                      <a:cubicBezTo>
                        <a:pt x="338138" y="170904"/>
                        <a:pt x="338138" y="172219"/>
                        <a:pt x="338138" y="174848"/>
                      </a:cubicBezTo>
                      <a:cubicBezTo>
                        <a:pt x="335496" y="228749"/>
                        <a:pt x="309079" y="276076"/>
                        <a:pt x="268133" y="304999"/>
                      </a:cubicBezTo>
                      <a:cubicBezTo>
                        <a:pt x="245678" y="320774"/>
                        <a:pt x="220582" y="331291"/>
                        <a:pt x="191523" y="335235"/>
                      </a:cubicBezTo>
                      <a:cubicBezTo>
                        <a:pt x="184919" y="336550"/>
                        <a:pt x="176994" y="336550"/>
                        <a:pt x="169069" y="336550"/>
                      </a:cubicBezTo>
                      <a:cubicBezTo>
                        <a:pt x="138689" y="336550"/>
                        <a:pt x="109631" y="328662"/>
                        <a:pt x="84534" y="314201"/>
                      </a:cubicBezTo>
                      <a:cubicBezTo>
                        <a:pt x="60759" y="299740"/>
                        <a:pt x="40946" y="281335"/>
                        <a:pt x="26417" y="257671"/>
                      </a:cubicBezTo>
                      <a:cubicBezTo>
                        <a:pt x="17171" y="243210"/>
                        <a:pt x="10567" y="228749"/>
                        <a:pt x="5283" y="211658"/>
                      </a:cubicBezTo>
                      <a:cubicBezTo>
                        <a:pt x="1321" y="197197"/>
                        <a:pt x="0" y="182736"/>
                        <a:pt x="0" y="168275"/>
                      </a:cubicBezTo>
                      <a:cubicBezTo>
                        <a:pt x="0" y="155128"/>
                        <a:pt x="1321" y="140667"/>
                        <a:pt x="5283" y="127521"/>
                      </a:cubicBezTo>
                      <a:cubicBezTo>
                        <a:pt x="10567" y="106486"/>
                        <a:pt x="18492" y="86767"/>
                        <a:pt x="31700" y="69676"/>
                      </a:cubicBezTo>
                      <a:cubicBezTo>
                        <a:pt x="39625" y="59159"/>
                        <a:pt x="48871" y="48642"/>
                        <a:pt x="59438" y="39439"/>
                      </a:cubicBezTo>
                      <a:cubicBezTo>
                        <a:pt x="89818" y="14461"/>
                        <a:pt x="129443" y="0"/>
                        <a:pt x="169069"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267945747"/>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提问的技巧与作用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常用的提问方法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8" name="组合 27">
            <a:extLst>
              <a:ext uri="{FF2B5EF4-FFF2-40B4-BE49-F238E27FC236}">
                <a16:creationId xmlns:a16="http://schemas.microsoft.com/office/drawing/2014/main" id="{A1E242B2-9880-4B38-9B5C-59C6340D0D99}"/>
              </a:ext>
            </a:extLst>
          </p:cNvPr>
          <p:cNvGrpSpPr/>
          <p:nvPr/>
        </p:nvGrpSpPr>
        <p:grpSpPr>
          <a:xfrm>
            <a:off x="819996" y="2701915"/>
            <a:ext cx="10381592" cy="2198008"/>
            <a:chOff x="1754449" y="2432279"/>
            <a:chExt cx="8758173" cy="1854293"/>
          </a:xfrm>
        </p:grpSpPr>
        <p:sp>
          <p:nvSpPr>
            <p:cNvPr id="37" name="MH_Other_10">
              <a:extLst>
                <a:ext uri="{FF2B5EF4-FFF2-40B4-BE49-F238E27FC236}">
                  <a16:creationId xmlns:a16="http://schemas.microsoft.com/office/drawing/2014/main" id="{6E6AF2AA-5F50-479C-8315-D5BD76BF8B92}"/>
                </a:ext>
              </a:extLst>
            </p:cNvPr>
            <p:cNvSpPr/>
            <p:nvPr/>
          </p:nvSpPr>
          <p:spPr bwMode="auto">
            <a:xfrm>
              <a:off x="8323587"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MH_SubTitle_4">
              <a:extLst>
                <a:ext uri="{FF2B5EF4-FFF2-40B4-BE49-F238E27FC236}">
                  <a16:creationId xmlns:a16="http://schemas.microsoft.com/office/drawing/2014/main" id="{5D762494-94D7-4851-920B-0DEC249B3200}"/>
                </a:ext>
              </a:extLst>
            </p:cNvPr>
            <p:cNvSpPr>
              <a:spLocks noChangeArrowheads="1"/>
            </p:cNvSpPr>
            <p:nvPr/>
          </p:nvSpPr>
          <p:spPr bwMode="auto">
            <a:xfrm>
              <a:off x="8863239" y="3298565"/>
              <a:ext cx="988007" cy="98800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限定型</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39" name="组合 38">
              <a:extLst>
                <a:ext uri="{FF2B5EF4-FFF2-40B4-BE49-F238E27FC236}">
                  <a16:creationId xmlns:a16="http://schemas.microsoft.com/office/drawing/2014/main" id="{EEB1FF0A-A735-49C6-A140-63CAB33025C2}"/>
                </a:ext>
              </a:extLst>
            </p:cNvPr>
            <p:cNvGrpSpPr/>
            <p:nvPr/>
          </p:nvGrpSpPr>
          <p:grpSpPr>
            <a:xfrm>
              <a:off x="9307536" y="2507345"/>
              <a:ext cx="93325" cy="783105"/>
              <a:chOff x="6982138" y="1880080"/>
              <a:chExt cx="70036" cy="587691"/>
            </a:xfrm>
          </p:grpSpPr>
          <p:cxnSp>
            <p:nvCxnSpPr>
              <p:cNvPr id="56" name="MH_Other_11">
                <a:extLst>
                  <a:ext uri="{FF2B5EF4-FFF2-40B4-BE49-F238E27FC236}">
                    <a16:creationId xmlns:a16="http://schemas.microsoft.com/office/drawing/2014/main" id="{655CCA48-5670-470C-9844-4147224C5AD4}"/>
                  </a:ext>
                </a:extLst>
              </p:cNvPr>
              <p:cNvCxnSpPr>
                <a:cxnSpLocks noChangeShapeType="1"/>
              </p:cNvCxnSpPr>
              <p:nvPr/>
            </p:nvCxnSpPr>
            <p:spPr bwMode="auto">
              <a:xfrm flipH="1" flipV="1">
                <a:off x="7017157" y="2006449"/>
                <a:ext cx="1522"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57" name="MH_Other_12">
                <a:extLst>
                  <a:ext uri="{FF2B5EF4-FFF2-40B4-BE49-F238E27FC236}">
                    <a16:creationId xmlns:a16="http://schemas.microsoft.com/office/drawing/2014/main" id="{A1CF6832-84CA-4939-8690-8577FB17036A}"/>
                  </a:ext>
                </a:extLst>
              </p:cNvPr>
              <p:cNvSpPr>
                <a:spLocks noChangeArrowheads="1"/>
              </p:cNvSpPr>
              <p:nvPr/>
            </p:nvSpPr>
            <p:spPr bwMode="auto">
              <a:xfrm flipV="1">
                <a:off x="698213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40" name="组合 39">
              <a:extLst>
                <a:ext uri="{FF2B5EF4-FFF2-40B4-BE49-F238E27FC236}">
                  <a16:creationId xmlns:a16="http://schemas.microsoft.com/office/drawing/2014/main" id="{2B6B42D6-5FBC-4090-9A9C-C35D0D055BDD}"/>
                </a:ext>
              </a:extLst>
            </p:cNvPr>
            <p:cNvGrpSpPr/>
            <p:nvPr/>
          </p:nvGrpSpPr>
          <p:grpSpPr>
            <a:xfrm>
              <a:off x="1754449" y="2432279"/>
              <a:ext cx="6569140" cy="1854293"/>
              <a:chOff x="1754449" y="2432279"/>
              <a:chExt cx="6569140" cy="1854293"/>
            </a:xfrm>
          </p:grpSpPr>
          <p:sp>
            <p:nvSpPr>
              <p:cNvPr id="41" name="MH_Other_1">
                <a:extLst>
                  <a:ext uri="{FF2B5EF4-FFF2-40B4-BE49-F238E27FC236}">
                    <a16:creationId xmlns:a16="http://schemas.microsoft.com/office/drawing/2014/main" id="{BFE3BC92-C3EB-4D51-A793-6161520250D4}"/>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MH_SubTitle_1">
                <a:extLst>
                  <a:ext uri="{FF2B5EF4-FFF2-40B4-BE49-F238E27FC236}">
                    <a16:creationId xmlns:a16="http://schemas.microsoft.com/office/drawing/2014/main" id="{0EBB3D51-5958-4566-B388-D8A2FCB9CFF3}"/>
                  </a:ext>
                </a:extLst>
              </p:cNvPr>
              <p:cNvSpPr>
                <a:spLocks noChangeArrowheads="1"/>
              </p:cNvSpPr>
              <p:nvPr/>
            </p:nvSpPr>
            <p:spPr bwMode="auto">
              <a:xfrm>
                <a:off x="2294102" y="3298565"/>
                <a:ext cx="988007"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求教型</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3" name="组合 42">
                <a:extLst>
                  <a:ext uri="{FF2B5EF4-FFF2-40B4-BE49-F238E27FC236}">
                    <a16:creationId xmlns:a16="http://schemas.microsoft.com/office/drawing/2014/main" id="{3BAA0A30-1126-4A4F-BA5B-DD1B9717F888}"/>
                  </a:ext>
                </a:extLst>
              </p:cNvPr>
              <p:cNvGrpSpPr/>
              <p:nvPr/>
            </p:nvGrpSpPr>
            <p:grpSpPr>
              <a:xfrm>
                <a:off x="2738398" y="2507345"/>
                <a:ext cx="93325" cy="783105"/>
                <a:chOff x="2052243" y="1880080"/>
                <a:chExt cx="70036" cy="587691"/>
              </a:xfrm>
            </p:grpSpPr>
            <p:cxnSp>
              <p:nvCxnSpPr>
                <p:cNvPr id="54" name="MH_Other_2">
                  <a:extLst>
                    <a:ext uri="{FF2B5EF4-FFF2-40B4-BE49-F238E27FC236}">
                      <a16:creationId xmlns:a16="http://schemas.microsoft.com/office/drawing/2014/main" id="{A322F3D5-30C1-4B03-85A0-5F43F083037F}"/>
                    </a:ext>
                  </a:extLst>
                </p:cNvPr>
                <p:cNvCxnSpPr>
                  <a:cxnSpLocks noChangeShapeType="1"/>
                </p:cNvCxnSpPr>
                <p:nvPr/>
              </p:nvCxnSpPr>
              <p:spPr bwMode="auto">
                <a:xfrm flipH="1" flipV="1">
                  <a:off x="2087262" y="2006449"/>
                  <a:ext cx="1522"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55" name="MH_Other_3">
                  <a:extLst>
                    <a:ext uri="{FF2B5EF4-FFF2-40B4-BE49-F238E27FC236}">
                      <a16:creationId xmlns:a16="http://schemas.microsoft.com/office/drawing/2014/main" id="{A729682A-2F6C-4645-932B-C50B681AA137}"/>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44" name="MH_Other_4">
                <a:extLst>
                  <a:ext uri="{FF2B5EF4-FFF2-40B4-BE49-F238E27FC236}">
                    <a16:creationId xmlns:a16="http://schemas.microsoft.com/office/drawing/2014/main" id="{5A97F138-82FE-4F48-8052-B6DE3A0767D3}"/>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MH_SubTitle_2">
                <a:extLst>
                  <a:ext uri="{FF2B5EF4-FFF2-40B4-BE49-F238E27FC236}">
                    <a16:creationId xmlns:a16="http://schemas.microsoft.com/office/drawing/2014/main" id="{EDDBE79D-D4E3-4791-BAC5-5B46BC22F11F}"/>
                  </a:ext>
                </a:extLst>
              </p:cNvPr>
              <p:cNvSpPr>
                <a:spLocks noChangeArrowheads="1"/>
              </p:cNvSpPr>
              <p:nvPr/>
            </p:nvSpPr>
            <p:spPr bwMode="auto">
              <a:xfrm>
                <a:off x="4485166" y="3298565"/>
                <a:ext cx="988007" cy="988007"/>
              </a:xfrm>
              <a:prstGeom prst="ellipse">
                <a:avLst/>
              </a:prstGeom>
              <a:solidFill>
                <a:schemeClr val="accent2"/>
              </a:solidFill>
              <a:ln>
                <a:noFill/>
              </a:ln>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启发型</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6" name="组合 45">
                <a:extLst>
                  <a:ext uri="{FF2B5EF4-FFF2-40B4-BE49-F238E27FC236}">
                    <a16:creationId xmlns:a16="http://schemas.microsoft.com/office/drawing/2014/main" id="{4FA2F677-DFAF-41C3-A7B8-2EEEB15D52F0}"/>
                  </a:ext>
                </a:extLst>
              </p:cNvPr>
              <p:cNvGrpSpPr/>
              <p:nvPr/>
            </p:nvGrpSpPr>
            <p:grpSpPr>
              <a:xfrm>
                <a:off x="4929463" y="2507345"/>
                <a:ext cx="93325" cy="783105"/>
                <a:chOff x="3696556" y="1880080"/>
                <a:chExt cx="70036" cy="587691"/>
              </a:xfrm>
            </p:grpSpPr>
            <p:cxnSp>
              <p:nvCxnSpPr>
                <p:cNvPr id="52" name="MH_Other_5">
                  <a:extLst>
                    <a:ext uri="{FF2B5EF4-FFF2-40B4-BE49-F238E27FC236}">
                      <a16:creationId xmlns:a16="http://schemas.microsoft.com/office/drawing/2014/main" id="{E726026D-2E6C-40E1-B433-A48F028E8795}"/>
                    </a:ext>
                  </a:extLst>
                </p:cNvPr>
                <p:cNvCxnSpPr>
                  <a:cxnSpLocks noChangeShapeType="1"/>
                </p:cNvCxnSpPr>
                <p:nvPr/>
              </p:nvCxnSpPr>
              <p:spPr bwMode="auto">
                <a:xfrm flipH="1" flipV="1">
                  <a:off x="3730051" y="2006449"/>
                  <a:ext cx="1523"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53" name="MH_Other_6">
                  <a:extLst>
                    <a:ext uri="{FF2B5EF4-FFF2-40B4-BE49-F238E27FC236}">
                      <a16:creationId xmlns:a16="http://schemas.microsoft.com/office/drawing/2014/main" id="{7FFA3EA6-B3E0-4ACC-9792-D1BC5FCEC401}"/>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47" name="MH_Other_7">
                <a:extLst>
                  <a:ext uri="{FF2B5EF4-FFF2-40B4-BE49-F238E27FC236}">
                    <a16:creationId xmlns:a16="http://schemas.microsoft.com/office/drawing/2014/main" id="{4EC528BC-094B-4475-8F26-144DD8E7E0DB}"/>
                  </a:ext>
                </a:extLst>
              </p:cNvPr>
              <p:cNvSpPr/>
              <p:nvPr/>
            </p:nvSpPr>
            <p:spPr bwMode="auto">
              <a:xfrm>
                <a:off x="6132524" y="2432279"/>
                <a:ext cx="219106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MH_SubTitle_3">
                <a:extLst>
                  <a:ext uri="{FF2B5EF4-FFF2-40B4-BE49-F238E27FC236}">
                    <a16:creationId xmlns:a16="http://schemas.microsoft.com/office/drawing/2014/main" id="{F3C97A09-19F4-4E29-81E6-F1207C4F1ED8}"/>
                  </a:ext>
                </a:extLst>
              </p:cNvPr>
              <p:cNvSpPr>
                <a:spLocks noChangeArrowheads="1"/>
              </p:cNvSpPr>
              <p:nvPr/>
            </p:nvSpPr>
            <p:spPr bwMode="auto">
              <a:xfrm>
                <a:off x="6674197" y="3298565"/>
                <a:ext cx="988011"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协商型</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9" name="组合 48">
                <a:extLst>
                  <a:ext uri="{FF2B5EF4-FFF2-40B4-BE49-F238E27FC236}">
                    <a16:creationId xmlns:a16="http://schemas.microsoft.com/office/drawing/2014/main" id="{A0711E33-19EB-4778-B222-3660F6A2C0CF}"/>
                  </a:ext>
                </a:extLst>
              </p:cNvPr>
              <p:cNvGrpSpPr/>
              <p:nvPr/>
            </p:nvGrpSpPr>
            <p:grpSpPr>
              <a:xfrm>
                <a:off x="7118502" y="2507345"/>
                <a:ext cx="93325" cy="783105"/>
                <a:chOff x="5339348" y="1880080"/>
                <a:chExt cx="70036" cy="587691"/>
              </a:xfrm>
            </p:grpSpPr>
            <p:cxnSp>
              <p:nvCxnSpPr>
                <p:cNvPr id="50" name="MH_Other_8">
                  <a:extLst>
                    <a:ext uri="{FF2B5EF4-FFF2-40B4-BE49-F238E27FC236}">
                      <a16:creationId xmlns:a16="http://schemas.microsoft.com/office/drawing/2014/main" id="{C2D6EACF-C5FD-44A8-8CF7-24CCAA02B401}"/>
                    </a:ext>
                  </a:extLst>
                </p:cNvPr>
                <p:cNvCxnSpPr>
                  <a:cxnSpLocks noChangeShapeType="1"/>
                </p:cNvCxnSpPr>
                <p:nvPr/>
              </p:nvCxnSpPr>
              <p:spPr bwMode="auto">
                <a:xfrm flipH="1" flipV="1">
                  <a:off x="5374364" y="2006449"/>
                  <a:ext cx="0"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51" name="MH_Other_9">
                  <a:extLst>
                    <a:ext uri="{FF2B5EF4-FFF2-40B4-BE49-F238E27FC236}">
                      <a16:creationId xmlns:a16="http://schemas.microsoft.com/office/drawing/2014/main" id="{9BCF1A8A-F2AB-4FE2-A38F-6EFA09483D06}"/>
                    </a:ext>
                  </a:extLst>
                </p:cNvPr>
                <p:cNvSpPr>
                  <a:spLocks noChangeArrowheads="1"/>
                </p:cNvSpPr>
                <p:nvPr/>
              </p:nvSpPr>
              <p:spPr bwMode="auto">
                <a:xfrm flipV="1">
                  <a:off x="533934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spTree>
    <p:extLst>
      <p:ext uri="{BB962C8B-B14F-4D97-AF65-F5344CB8AC3E}">
        <p14:creationId xmlns:p14="http://schemas.microsoft.com/office/powerpoint/2010/main" val="3718796918"/>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提问的技巧与作用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58292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常用的提问方法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求教型提问</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求教型提问是用婉转的语气，以请教问题的形式进行提问。这种提问方式是在不了解沟通对方意图的情况下，首先进行的投石问路，用以避免在接下来的沟通过程中遭到对方拒绝而出现难堪局面，同时还能了解到对方的状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启发型提问</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启发型提问是以先虚后实的形式进行提问，最终让沟通对方反馈给信源他想要的答案。这种提问方式是利用一环套一环的温和方式，让信宿逐步反馈给信源他想要的答案。此种提问方式有利于表达信源自身的感受，同时还能促使信宿进行思考，控制沟通进行的方向。</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01743643"/>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提问的技巧与作用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58292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常用的提问方法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协商型提问</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协商型提问以征求对方意见的形式进行提问，诱导沟通对方进行合作性的回答。一般情况下，该种提问方式对信宿来说比较容易接受。即使沟通中出现不同意见，也能保持比较和谐的关系，使沟通双方仍可进行下一个步骤。</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限定型提问</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限定型提问是指在一个问题中，为信宿提供两个可供选择的答案，并且答案都是肯定的。由于一般人们都有一个心理认知，即认为说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比说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更容易也更安全。所以，经验丰富的信源向信宿提问时，会设法尽量避免顾客说出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字。</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6794918"/>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提问的技巧与作用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485466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常用的提问方法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在与沟通对方制定约会时间时，经验丰富的网民不会以“我可以在今天下午来见您吗</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方式进行提问，因为该种提问方式只能在“是”和“不”选项中选择答案，沟通另一方多数会说：“不行，我今天下午的日程实在太紧了，等我有空的时候再打电话约定时间吧。”到此时，沟通活动已经失败。而使用“您看我是今天下午</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点钟去见您还是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点钟去见您？”的方式提问，沟通另一方多数会回答“</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点钟来比较好。”或“</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点钟来比较好”等，此时，沟通目标已经达成。</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7F5F446C-589C-49E3-A051-48909C05DFF7}"/>
              </a:ext>
            </a:extLst>
          </p:cNvPr>
          <p:cNvSpPr txBox="1"/>
          <p:nvPr/>
        </p:nvSpPr>
        <p:spPr>
          <a:xfrm>
            <a:off x="632571" y="1500587"/>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限定型提问</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0453448"/>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提问的技巧与作用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485466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沟通中提问的作用</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沟通是至少由</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人组合而成的行为，因此提问是沟通中最核心的因素之一。而提问恰好契合了沟通的这个特质，即一问一答和有来有往。基于此，提问对于沟通来说，具有促进交流、获取信息以及了解对方等十分重要的作用。在沟通过程中善于提问，就能够掌握沟通活动的进程、控制沟通目标的方向以及捕捉沟通对方的情绪。因此，提问是沟通活动的推力。</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其实，提问的目的是为沟通营造一种和谐的氛围。因此，从信宿的角度发起提问，往往能够获得良好的沟通效果。所以信源在提问时，首先需要明确沟通对方的心理脉络，然后选择在正确的时间进行提问，才能让提问变成一种人际互动，并使沟通活动能够顺利的进行和完成。</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5182792"/>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非语言沟通</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03337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非语言沟通的方式</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25F82DD8-856E-4D42-ABCE-7F1E8AD813BD}"/>
              </a:ext>
            </a:extLst>
          </p:cNvPr>
          <p:cNvGrpSpPr/>
          <p:nvPr/>
        </p:nvGrpSpPr>
        <p:grpSpPr>
          <a:xfrm>
            <a:off x="550593" y="2349651"/>
            <a:ext cx="5461779" cy="2801024"/>
            <a:chOff x="360273" y="1339914"/>
            <a:chExt cx="7086158" cy="3575845"/>
          </a:xfrm>
        </p:grpSpPr>
        <p:grpSp>
          <p:nvGrpSpPr>
            <p:cNvPr id="11" name="千图PPT彼岸天：ID 8661124库_组合 3">
              <a:extLst>
                <a:ext uri="{FF2B5EF4-FFF2-40B4-BE49-F238E27FC236}">
                  <a16:creationId xmlns:a16="http://schemas.microsoft.com/office/drawing/2014/main" id="{7736FA6C-0196-409D-A4D8-964E47819C63}"/>
                </a:ext>
              </a:extLst>
            </p:cNvPr>
            <p:cNvGrpSpPr/>
            <p:nvPr>
              <p:custDataLst>
                <p:tags r:id="rId1"/>
              </p:custDataLst>
            </p:nvPr>
          </p:nvGrpSpPr>
          <p:grpSpPr>
            <a:xfrm>
              <a:off x="360273" y="1339914"/>
              <a:ext cx="2250835" cy="3575845"/>
              <a:chOff x="1576915" y="1339913"/>
              <a:chExt cx="2250834" cy="3575844"/>
            </a:xfrm>
          </p:grpSpPr>
          <p:sp>
            <p:nvSpPr>
              <p:cNvPr id="30" name="矩形 29">
                <a:extLst>
                  <a:ext uri="{FF2B5EF4-FFF2-40B4-BE49-F238E27FC236}">
                    <a16:creationId xmlns:a16="http://schemas.microsoft.com/office/drawing/2014/main" id="{578D46A3-F2C4-4F65-9A57-7C144ABB3192}"/>
                  </a:ext>
                </a:extLst>
              </p:cNvPr>
              <p:cNvSpPr/>
              <p:nvPr/>
            </p:nvSpPr>
            <p:spPr>
              <a:xfrm>
                <a:off x="1576915" y="4590347"/>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标志语言</a:t>
                </a:r>
              </a:p>
            </p:txBody>
          </p:sp>
          <p:grpSp>
            <p:nvGrpSpPr>
              <p:cNvPr id="31" name="组合 30">
                <a:extLst>
                  <a:ext uri="{FF2B5EF4-FFF2-40B4-BE49-F238E27FC236}">
                    <a16:creationId xmlns:a16="http://schemas.microsoft.com/office/drawing/2014/main" id="{93706343-A6ED-4201-8594-C6BD67F821B0}"/>
                  </a:ext>
                </a:extLst>
              </p:cNvPr>
              <p:cNvGrpSpPr/>
              <p:nvPr/>
            </p:nvGrpSpPr>
            <p:grpSpPr>
              <a:xfrm>
                <a:off x="2161312" y="1339913"/>
                <a:ext cx="1082040" cy="2826488"/>
                <a:chOff x="2161311" y="1339913"/>
                <a:chExt cx="1082040" cy="2826488"/>
              </a:xfrm>
            </p:grpSpPr>
            <p:sp>
              <p:nvSpPr>
                <p:cNvPr id="32" name="梯形 31">
                  <a:extLst>
                    <a:ext uri="{FF2B5EF4-FFF2-40B4-BE49-F238E27FC236}">
                      <a16:creationId xmlns:a16="http://schemas.microsoft.com/office/drawing/2014/main" id="{307EC23C-DA90-4FC8-A966-13B368C050E7}"/>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3" name="椭圆 32">
                  <a:extLst>
                    <a:ext uri="{FF2B5EF4-FFF2-40B4-BE49-F238E27FC236}">
                      <a16:creationId xmlns:a16="http://schemas.microsoft.com/office/drawing/2014/main" id="{DFD846C1-6967-4A95-A5B5-E901851861D7}"/>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4" name="任意多边形 141">
                  <a:extLst>
                    <a:ext uri="{FF2B5EF4-FFF2-40B4-BE49-F238E27FC236}">
                      <a16:creationId xmlns:a16="http://schemas.microsoft.com/office/drawing/2014/main" id="{90A7A333-6FF6-4A8C-9E60-FC3EAE121B07}"/>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5" name="任意多边形 142">
                  <a:extLst>
                    <a:ext uri="{FF2B5EF4-FFF2-40B4-BE49-F238E27FC236}">
                      <a16:creationId xmlns:a16="http://schemas.microsoft.com/office/drawing/2014/main" id="{8634C797-F463-4A7B-B03A-D96DC3004222}"/>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6" name="任意多边形 143">
                  <a:extLst>
                    <a:ext uri="{FF2B5EF4-FFF2-40B4-BE49-F238E27FC236}">
                      <a16:creationId xmlns:a16="http://schemas.microsoft.com/office/drawing/2014/main" id="{ABAD3073-ECFE-48EE-891D-D69DDD2003B5}"/>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2" name="千图PPT彼岸天：ID 8661124库_组合 4">
              <a:extLst>
                <a:ext uri="{FF2B5EF4-FFF2-40B4-BE49-F238E27FC236}">
                  <a16:creationId xmlns:a16="http://schemas.microsoft.com/office/drawing/2014/main" id="{822DBB38-91EB-4A44-B9DD-849CA2B3B8AC}"/>
                </a:ext>
              </a:extLst>
            </p:cNvPr>
            <p:cNvGrpSpPr/>
            <p:nvPr>
              <p:custDataLst>
                <p:tags r:id="rId2"/>
              </p:custDataLst>
            </p:nvPr>
          </p:nvGrpSpPr>
          <p:grpSpPr>
            <a:xfrm>
              <a:off x="2665428" y="1339914"/>
              <a:ext cx="2250835" cy="3575845"/>
              <a:chOff x="4970584" y="1339913"/>
              <a:chExt cx="2250834" cy="3575844"/>
            </a:xfrm>
          </p:grpSpPr>
          <p:sp>
            <p:nvSpPr>
              <p:cNvPr id="23" name="矩形 22">
                <a:extLst>
                  <a:ext uri="{FF2B5EF4-FFF2-40B4-BE49-F238E27FC236}">
                    <a16:creationId xmlns:a16="http://schemas.microsoft.com/office/drawing/2014/main" id="{63793D96-F55E-4992-923B-7F38233CBC1A}"/>
                  </a:ext>
                </a:extLst>
              </p:cNvPr>
              <p:cNvSpPr/>
              <p:nvPr/>
            </p:nvSpPr>
            <p:spPr>
              <a:xfrm>
                <a:off x="4970584" y="4590347"/>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动作语言</a:t>
                </a:r>
              </a:p>
            </p:txBody>
          </p:sp>
          <p:grpSp>
            <p:nvGrpSpPr>
              <p:cNvPr id="24" name="组合 23">
                <a:extLst>
                  <a:ext uri="{FF2B5EF4-FFF2-40B4-BE49-F238E27FC236}">
                    <a16:creationId xmlns:a16="http://schemas.microsoft.com/office/drawing/2014/main" id="{48417A9A-13D6-40E2-9DAF-C5AD27C37B17}"/>
                  </a:ext>
                </a:extLst>
              </p:cNvPr>
              <p:cNvGrpSpPr/>
              <p:nvPr/>
            </p:nvGrpSpPr>
            <p:grpSpPr>
              <a:xfrm>
                <a:off x="5554981" y="1339913"/>
                <a:ext cx="1082040" cy="2826488"/>
                <a:chOff x="5554981" y="1339913"/>
                <a:chExt cx="1082040" cy="2826488"/>
              </a:xfrm>
            </p:grpSpPr>
            <p:sp>
              <p:nvSpPr>
                <p:cNvPr id="25" name="梯形 24">
                  <a:extLst>
                    <a:ext uri="{FF2B5EF4-FFF2-40B4-BE49-F238E27FC236}">
                      <a16:creationId xmlns:a16="http://schemas.microsoft.com/office/drawing/2014/main" id="{70B4B67F-3285-4B2A-AF7E-5B68C8FD2648}"/>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6" name="椭圆 25">
                  <a:extLst>
                    <a:ext uri="{FF2B5EF4-FFF2-40B4-BE49-F238E27FC236}">
                      <a16:creationId xmlns:a16="http://schemas.microsoft.com/office/drawing/2014/main" id="{2B91421D-D1A7-4348-8819-16F257265757}"/>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7" name="任意多边形 133">
                  <a:extLst>
                    <a:ext uri="{FF2B5EF4-FFF2-40B4-BE49-F238E27FC236}">
                      <a16:creationId xmlns:a16="http://schemas.microsoft.com/office/drawing/2014/main" id="{06D33015-96B9-4332-BB0D-880C41C5D9CD}"/>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8" name="任意多边形 134">
                  <a:extLst>
                    <a:ext uri="{FF2B5EF4-FFF2-40B4-BE49-F238E27FC236}">
                      <a16:creationId xmlns:a16="http://schemas.microsoft.com/office/drawing/2014/main" id="{3B7C0905-ED2D-4383-9A0B-47FEF4670F3C}"/>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9" name="任意多边形 135">
                  <a:extLst>
                    <a:ext uri="{FF2B5EF4-FFF2-40B4-BE49-F238E27FC236}">
                      <a16:creationId xmlns:a16="http://schemas.microsoft.com/office/drawing/2014/main" id="{61506DC6-5E1E-4B50-9EF5-9EDB32415426}"/>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4" name="千图PPT彼岸天：ID 8661124库_组合 5">
              <a:extLst>
                <a:ext uri="{FF2B5EF4-FFF2-40B4-BE49-F238E27FC236}">
                  <a16:creationId xmlns:a16="http://schemas.microsoft.com/office/drawing/2014/main" id="{C0BD2446-55C9-44BB-9741-745CD9540488}"/>
                </a:ext>
              </a:extLst>
            </p:cNvPr>
            <p:cNvGrpSpPr/>
            <p:nvPr>
              <p:custDataLst>
                <p:tags r:id="rId3"/>
              </p:custDataLst>
            </p:nvPr>
          </p:nvGrpSpPr>
          <p:grpSpPr>
            <a:xfrm>
              <a:off x="5195596" y="1339914"/>
              <a:ext cx="2250835" cy="3575845"/>
              <a:chOff x="8589267" y="1339913"/>
              <a:chExt cx="2250834" cy="3575844"/>
            </a:xfrm>
          </p:grpSpPr>
          <p:sp>
            <p:nvSpPr>
              <p:cNvPr id="15" name="矩形 14">
                <a:extLst>
                  <a:ext uri="{FF2B5EF4-FFF2-40B4-BE49-F238E27FC236}">
                    <a16:creationId xmlns:a16="http://schemas.microsoft.com/office/drawing/2014/main" id="{52F6AAA8-EFE4-4E02-B47C-320A04D35876}"/>
                  </a:ext>
                </a:extLst>
              </p:cNvPr>
              <p:cNvSpPr/>
              <p:nvPr/>
            </p:nvSpPr>
            <p:spPr>
              <a:xfrm>
                <a:off x="8589267" y="4590347"/>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物体语言</a:t>
                </a:r>
              </a:p>
            </p:txBody>
          </p:sp>
          <p:grpSp>
            <p:nvGrpSpPr>
              <p:cNvPr id="16" name="组合 15">
                <a:extLst>
                  <a:ext uri="{FF2B5EF4-FFF2-40B4-BE49-F238E27FC236}">
                    <a16:creationId xmlns:a16="http://schemas.microsoft.com/office/drawing/2014/main" id="{0D36D5C4-A805-43D9-B0AF-17376BA216D3}"/>
                  </a:ext>
                </a:extLst>
              </p:cNvPr>
              <p:cNvGrpSpPr/>
              <p:nvPr/>
            </p:nvGrpSpPr>
            <p:grpSpPr>
              <a:xfrm>
                <a:off x="8948651" y="1339913"/>
                <a:ext cx="1082040" cy="2826488"/>
                <a:chOff x="8948650" y="1339913"/>
                <a:chExt cx="1082040" cy="2826488"/>
              </a:xfrm>
            </p:grpSpPr>
            <p:sp>
              <p:nvSpPr>
                <p:cNvPr id="18" name="梯形 17">
                  <a:extLst>
                    <a:ext uri="{FF2B5EF4-FFF2-40B4-BE49-F238E27FC236}">
                      <a16:creationId xmlns:a16="http://schemas.microsoft.com/office/drawing/2014/main" id="{B75CE101-FC70-47EB-9B55-5532B68E0C4F}"/>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9" name="椭圆 18">
                  <a:extLst>
                    <a:ext uri="{FF2B5EF4-FFF2-40B4-BE49-F238E27FC236}">
                      <a16:creationId xmlns:a16="http://schemas.microsoft.com/office/drawing/2014/main" id="{C999A25B-F86B-4B2A-B25B-750936F3FD09}"/>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0" name="任意多边形 125">
                  <a:extLst>
                    <a:ext uri="{FF2B5EF4-FFF2-40B4-BE49-F238E27FC236}">
                      <a16:creationId xmlns:a16="http://schemas.microsoft.com/office/drawing/2014/main" id="{8D6F3AFF-1A97-4E34-860F-22BBBBE704D7}"/>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1" name="任意多边形 126">
                  <a:extLst>
                    <a:ext uri="{FF2B5EF4-FFF2-40B4-BE49-F238E27FC236}">
                      <a16:creationId xmlns:a16="http://schemas.microsoft.com/office/drawing/2014/main" id="{E79F1DF8-59DA-44AD-875B-E997DA105BE2}"/>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2" name="任意多边形 127">
                  <a:extLst>
                    <a:ext uri="{FF2B5EF4-FFF2-40B4-BE49-F238E27FC236}">
                      <a16:creationId xmlns:a16="http://schemas.microsoft.com/office/drawing/2014/main" id="{2332579A-2720-495A-9AC6-3BBBAB8B57E6}"/>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
        <p:nvSpPr>
          <p:cNvPr id="37" name="文本框 36">
            <a:extLst>
              <a:ext uri="{FF2B5EF4-FFF2-40B4-BE49-F238E27FC236}">
                <a16:creationId xmlns:a16="http://schemas.microsoft.com/office/drawing/2014/main" id="{1DB41150-316F-4DD7-A4F9-7A48722B86E8}"/>
              </a:ext>
            </a:extLst>
          </p:cNvPr>
          <p:cNvSpPr txBox="1"/>
          <p:nvPr/>
        </p:nvSpPr>
        <p:spPr>
          <a:xfrm>
            <a:off x="5914215" y="1351625"/>
            <a:ext cx="5612978" cy="4708981"/>
          </a:xfrm>
          <a:prstGeom prst="rect">
            <a:avLst/>
          </a:prstGeom>
          <a:noFill/>
        </p:spPr>
        <p:txBody>
          <a:bodyPr wrap="square">
            <a:spAutoFit/>
          </a:bodyPr>
          <a:lstStyle/>
          <a:p>
            <a:pPr lvl="1" algn="just"/>
            <a:r>
              <a:rPr lang="en-US" altLang="zh-CN" sz="2000" dirty="0">
                <a:solidFill>
                  <a:schemeClr val="tx1">
                    <a:lumMod val="50000"/>
                    <a:lumOff val="50000"/>
                  </a:schemeClr>
                </a:solidFill>
                <a:ea typeface="Source Han Serif SC" panose="02020400000000000000" pitchFamily="18" charset="-122"/>
              </a:rPr>
              <a:t>1. </a:t>
            </a:r>
            <a:r>
              <a:rPr lang="zh-CN" altLang="zh-CN" sz="2000" dirty="0">
                <a:solidFill>
                  <a:schemeClr val="tx1">
                    <a:lumMod val="50000"/>
                    <a:lumOff val="50000"/>
                  </a:schemeClr>
                </a:solidFill>
                <a:ea typeface="Source Han Serif SC" panose="02020400000000000000" pitchFamily="18" charset="-122"/>
              </a:rPr>
              <a:t>标志语言</a:t>
            </a:r>
          </a:p>
          <a:p>
            <a:pPr indent="266700" algn="just"/>
            <a:r>
              <a:rPr lang="en-US" altLang="zh-CN" sz="2000" dirty="0">
                <a:solidFill>
                  <a:schemeClr val="tx1">
                    <a:lumMod val="50000"/>
                    <a:lumOff val="50000"/>
                  </a:schemeClr>
                </a:solidFill>
                <a:ea typeface="Source Han Serif SC" panose="02020400000000000000" pitchFamily="18" charset="-122"/>
              </a:rPr>
              <a:t>    </a:t>
            </a:r>
            <a:r>
              <a:rPr lang="zh-CN" altLang="zh-CN" sz="2000" dirty="0">
                <a:solidFill>
                  <a:schemeClr val="tx1">
                    <a:lumMod val="50000"/>
                    <a:lumOff val="50000"/>
                  </a:schemeClr>
                </a:solidFill>
                <a:ea typeface="Source Han Serif SC" panose="02020400000000000000" pitchFamily="18" charset="-122"/>
              </a:rPr>
              <a:t>标志语言是指聋哑人的手语、旗语、交通警察使用的指挥手势、裁判的手势以及人们惯用的一些表意手势等。</a:t>
            </a:r>
          </a:p>
          <a:p>
            <a:pPr lvl="1" algn="just"/>
            <a:r>
              <a:rPr lang="en-US" altLang="zh-CN" sz="2000" dirty="0">
                <a:solidFill>
                  <a:schemeClr val="tx1">
                    <a:lumMod val="50000"/>
                    <a:lumOff val="50000"/>
                  </a:schemeClr>
                </a:solidFill>
                <a:ea typeface="Source Han Serif SC" panose="02020400000000000000" pitchFamily="18" charset="-122"/>
              </a:rPr>
              <a:t>2. </a:t>
            </a:r>
            <a:r>
              <a:rPr lang="zh-CN" altLang="zh-CN" sz="2000" dirty="0">
                <a:solidFill>
                  <a:schemeClr val="tx1">
                    <a:lumMod val="50000"/>
                    <a:lumOff val="50000"/>
                  </a:schemeClr>
                </a:solidFill>
                <a:ea typeface="Source Han Serif SC" panose="02020400000000000000" pitchFamily="18" charset="-122"/>
              </a:rPr>
              <a:t>动作语言</a:t>
            </a:r>
          </a:p>
          <a:p>
            <a:pPr indent="266700" algn="just"/>
            <a:r>
              <a:rPr lang="en-US" altLang="zh-CN" sz="2000" dirty="0">
                <a:solidFill>
                  <a:schemeClr val="tx1">
                    <a:lumMod val="50000"/>
                    <a:lumOff val="50000"/>
                  </a:schemeClr>
                </a:solidFill>
                <a:ea typeface="Source Han Serif SC" panose="02020400000000000000" pitchFamily="18" charset="-122"/>
              </a:rPr>
              <a:t>    </a:t>
            </a:r>
            <a:r>
              <a:rPr lang="zh-CN" altLang="zh-CN" sz="2000" dirty="0">
                <a:solidFill>
                  <a:schemeClr val="tx1">
                    <a:lumMod val="50000"/>
                    <a:lumOff val="50000"/>
                  </a:schemeClr>
                </a:solidFill>
                <a:ea typeface="Source Han Serif SC" panose="02020400000000000000" pitchFamily="18" charset="-122"/>
              </a:rPr>
              <a:t>动作语言是指一个人通过其表现出的动作向他人展示的信息。例如在餐桌上一个人的餐桌礼仪能够反映出该人的修养，他的修养就是动作语言。</a:t>
            </a:r>
          </a:p>
          <a:p>
            <a:pPr lvl="1" algn="just"/>
            <a:r>
              <a:rPr lang="en-US" altLang="zh-CN" sz="2000" dirty="0">
                <a:solidFill>
                  <a:schemeClr val="tx1">
                    <a:lumMod val="50000"/>
                    <a:lumOff val="50000"/>
                  </a:schemeClr>
                </a:solidFill>
                <a:ea typeface="Source Han Serif SC" panose="02020400000000000000" pitchFamily="18" charset="-122"/>
              </a:rPr>
              <a:t>3. </a:t>
            </a:r>
            <a:r>
              <a:rPr lang="zh-CN" altLang="zh-CN" sz="2000" dirty="0">
                <a:solidFill>
                  <a:schemeClr val="tx1">
                    <a:lumMod val="50000"/>
                    <a:lumOff val="50000"/>
                  </a:schemeClr>
                </a:solidFill>
                <a:ea typeface="Source Han Serif SC" panose="02020400000000000000" pitchFamily="18" charset="-122"/>
              </a:rPr>
              <a:t>物体语言</a:t>
            </a:r>
          </a:p>
          <a:p>
            <a:pPr indent="266700" algn="just"/>
            <a:r>
              <a:rPr lang="en-US" altLang="zh-CN" sz="2000" dirty="0">
                <a:solidFill>
                  <a:schemeClr val="tx1">
                    <a:lumMod val="50000"/>
                    <a:lumOff val="50000"/>
                  </a:schemeClr>
                </a:solidFill>
                <a:ea typeface="Source Han Serif SC" panose="02020400000000000000" pitchFamily="18" charset="-122"/>
              </a:rPr>
              <a:t>    </a:t>
            </a:r>
            <a:r>
              <a:rPr lang="zh-CN" altLang="zh-CN" sz="2000" dirty="0">
                <a:solidFill>
                  <a:schemeClr val="tx1">
                    <a:lumMod val="50000"/>
                    <a:lumOff val="50000"/>
                  </a:schemeClr>
                </a:solidFill>
                <a:ea typeface="Source Han Serif SC" panose="02020400000000000000" pitchFamily="18" charset="-122"/>
              </a:rPr>
              <a:t>物体语言则是通过物体的外形、整理和摆放等方式展示出的信息。例如总是将办公物品摆放很整齐的人，其物体语言是干净利落和讲究效率；而穿衣追求质地和不追求时尚的人，其物体语言是有品质和有个性。</a:t>
            </a:r>
          </a:p>
        </p:txBody>
      </p:sp>
    </p:spTree>
    <p:extLst>
      <p:ext uri="{BB962C8B-B14F-4D97-AF65-F5344CB8AC3E}">
        <p14:creationId xmlns:p14="http://schemas.microsoft.com/office/powerpoint/2010/main" val="4012023070"/>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非语言沟通</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03337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非语言沟通的方式</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8" name="组合 37">
            <a:extLst>
              <a:ext uri="{FF2B5EF4-FFF2-40B4-BE49-F238E27FC236}">
                <a16:creationId xmlns:a16="http://schemas.microsoft.com/office/drawing/2014/main" id="{55AAA18F-6948-47AD-B0B4-58166D64F65E}"/>
              </a:ext>
            </a:extLst>
          </p:cNvPr>
          <p:cNvGrpSpPr/>
          <p:nvPr/>
        </p:nvGrpSpPr>
        <p:grpSpPr>
          <a:xfrm>
            <a:off x="994806" y="2818384"/>
            <a:ext cx="10381592" cy="2198008"/>
            <a:chOff x="1754449" y="2432279"/>
            <a:chExt cx="8758173" cy="1854293"/>
          </a:xfrm>
        </p:grpSpPr>
        <p:sp>
          <p:nvSpPr>
            <p:cNvPr id="39" name="MH_Other_10">
              <a:extLst>
                <a:ext uri="{FF2B5EF4-FFF2-40B4-BE49-F238E27FC236}">
                  <a16:creationId xmlns:a16="http://schemas.microsoft.com/office/drawing/2014/main" id="{8F4886EB-611F-4D92-B3B4-F89A87106F76}"/>
                </a:ext>
              </a:extLst>
            </p:cNvPr>
            <p:cNvSpPr/>
            <p:nvPr/>
          </p:nvSpPr>
          <p:spPr bwMode="auto">
            <a:xfrm>
              <a:off x="8323587"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MH_SubTitle_4">
              <a:extLst>
                <a:ext uri="{FF2B5EF4-FFF2-40B4-BE49-F238E27FC236}">
                  <a16:creationId xmlns:a16="http://schemas.microsoft.com/office/drawing/2014/main" id="{7BEE1807-91BE-443B-A102-CE09546C2754}"/>
                </a:ext>
              </a:extLst>
            </p:cNvPr>
            <p:cNvSpPr>
              <a:spLocks noChangeArrowheads="1"/>
            </p:cNvSpPr>
            <p:nvPr/>
          </p:nvSpPr>
          <p:spPr bwMode="auto">
            <a:xfrm>
              <a:off x="8863239" y="3298565"/>
              <a:ext cx="988007" cy="988007"/>
            </a:xfrm>
            <a:prstGeom prst="ellipse">
              <a:avLst/>
            </a:pr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个性化</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1" name="组合 40">
              <a:extLst>
                <a:ext uri="{FF2B5EF4-FFF2-40B4-BE49-F238E27FC236}">
                  <a16:creationId xmlns:a16="http://schemas.microsoft.com/office/drawing/2014/main" id="{81069C62-0B8D-4663-9A1A-D0255F81107C}"/>
                </a:ext>
              </a:extLst>
            </p:cNvPr>
            <p:cNvGrpSpPr/>
            <p:nvPr/>
          </p:nvGrpSpPr>
          <p:grpSpPr>
            <a:xfrm>
              <a:off x="9307536" y="2507345"/>
              <a:ext cx="93325" cy="783105"/>
              <a:chOff x="6982138" y="1880080"/>
              <a:chExt cx="70036" cy="587691"/>
            </a:xfrm>
          </p:grpSpPr>
          <p:cxnSp>
            <p:nvCxnSpPr>
              <p:cNvPr id="58" name="MH_Other_11">
                <a:extLst>
                  <a:ext uri="{FF2B5EF4-FFF2-40B4-BE49-F238E27FC236}">
                    <a16:creationId xmlns:a16="http://schemas.microsoft.com/office/drawing/2014/main" id="{C7A9B898-EA24-4F7F-8219-7C4D1F8C5EF7}"/>
                  </a:ext>
                </a:extLst>
              </p:cNvPr>
              <p:cNvCxnSpPr>
                <a:cxnSpLocks noChangeShapeType="1"/>
              </p:cNvCxnSpPr>
              <p:nvPr/>
            </p:nvCxnSpPr>
            <p:spPr bwMode="auto">
              <a:xfrm flipH="1" flipV="1">
                <a:off x="7017157" y="2006449"/>
                <a:ext cx="1522" cy="461322"/>
              </a:xfrm>
              <a:prstGeom prst="line">
                <a:avLst/>
              </a:prstGeom>
              <a:noFill/>
              <a:ln w="19050" cmpd="sng">
                <a:solidFill>
                  <a:srgbClr val="00B0F0"/>
                </a:solidFill>
                <a:round/>
              </a:ln>
              <a:extLst>
                <a:ext uri="{909E8E84-426E-40DD-AFC4-6F175D3DCCD1}">
                  <a14:hiddenFill xmlns:a14="http://schemas.microsoft.com/office/drawing/2010/main">
                    <a:noFill/>
                  </a14:hiddenFill>
                </a:ext>
              </a:extLst>
            </p:spPr>
          </p:cxnSp>
          <p:sp>
            <p:nvSpPr>
              <p:cNvPr id="59" name="MH_Other_12">
                <a:extLst>
                  <a:ext uri="{FF2B5EF4-FFF2-40B4-BE49-F238E27FC236}">
                    <a16:creationId xmlns:a16="http://schemas.microsoft.com/office/drawing/2014/main" id="{2D10855E-07DA-4C60-8F0F-D18B84506503}"/>
                  </a:ext>
                </a:extLst>
              </p:cNvPr>
              <p:cNvSpPr>
                <a:spLocks noChangeArrowheads="1"/>
              </p:cNvSpPr>
              <p:nvPr/>
            </p:nvSpPr>
            <p:spPr bwMode="auto">
              <a:xfrm flipV="1">
                <a:off x="698213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42" name="组合 41">
              <a:extLst>
                <a:ext uri="{FF2B5EF4-FFF2-40B4-BE49-F238E27FC236}">
                  <a16:creationId xmlns:a16="http://schemas.microsoft.com/office/drawing/2014/main" id="{E2DC9849-F8FB-4A65-A6EF-407AA5FA78E9}"/>
                </a:ext>
              </a:extLst>
            </p:cNvPr>
            <p:cNvGrpSpPr/>
            <p:nvPr/>
          </p:nvGrpSpPr>
          <p:grpSpPr>
            <a:xfrm>
              <a:off x="1754449" y="2432279"/>
              <a:ext cx="6569140" cy="1854293"/>
              <a:chOff x="1754449" y="2432279"/>
              <a:chExt cx="6569140" cy="1854293"/>
            </a:xfrm>
          </p:grpSpPr>
          <p:sp>
            <p:nvSpPr>
              <p:cNvPr id="43" name="MH_Other_1">
                <a:extLst>
                  <a:ext uri="{FF2B5EF4-FFF2-40B4-BE49-F238E27FC236}">
                    <a16:creationId xmlns:a16="http://schemas.microsoft.com/office/drawing/2014/main" id="{21988357-299E-4DDE-82EA-7A833887379F}"/>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MH_SubTitle_1">
                <a:extLst>
                  <a:ext uri="{FF2B5EF4-FFF2-40B4-BE49-F238E27FC236}">
                    <a16:creationId xmlns:a16="http://schemas.microsoft.com/office/drawing/2014/main" id="{6EB8D291-BFAC-464C-8604-1228ED6D2035}"/>
                  </a:ext>
                </a:extLst>
              </p:cNvPr>
              <p:cNvSpPr>
                <a:spLocks noChangeArrowheads="1"/>
              </p:cNvSpPr>
              <p:nvPr/>
            </p:nvSpPr>
            <p:spPr bwMode="auto">
              <a:xfrm>
                <a:off x="2294102" y="3298565"/>
                <a:ext cx="988007" cy="988007"/>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无意识性</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5" name="组合 44">
                <a:extLst>
                  <a:ext uri="{FF2B5EF4-FFF2-40B4-BE49-F238E27FC236}">
                    <a16:creationId xmlns:a16="http://schemas.microsoft.com/office/drawing/2014/main" id="{5D6EEB62-4C01-4F5D-9D30-6238E43E57CD}"/>
                  </a:ext>
                </a:extLst>
              </p:cNvPr>
              <p:cNvGrpSpPr/>
              <p:nvPr/>
            </p:nvGrpSpPr>
            <p:grpSpPr>
              <a:xfrm>
                <a:off x="2738398" y="2507345"/>
                <a:ext cx="93325" cy="783105"/>
                <a:chOff x="2052243" y="1880080"/>
                <a:chExt cx="70036" cy="587691"/>
              </a:xfrm>
            </p:grpSpPr>
            <p:cxnSp>
              <p:nvCxnSpPr>
                <p:cNvPr id="56" name="MH_Other_2">
                  <a:extLst>
                    <a:ext uri="{FF2B5EF4-FFF2-40B4-BE49-F238E27FC236}">
                      <a16:creationId xmlns:a16="http://schemas.microsoft.com/office/drawing/2014/main" id="{D10B5F4D-2F95-4032-93A9-0E8A7D8690C2}"/>
                    </a:ext>
                  </a:extLst>
                </p:cNvPr>
                <p:cNvCxnSpPr>
                  <a:cxnSpLocks noChangeShapeType="1"/>
                </p:cNvCxnSpPr>
                <p:nvPr/>
              </p:nvCxnSpPr>
              <p:spPr bwMode="auto">
                <a:xfrm flipH="1" flipV="1">
                  <a:off x="2087262" y="2006449"/>
                  <a:ext cx="1522" cy="461322"/>
                </a:xfrm>
                <a:prstGeom prst="line">
                  <a:avLst/>
                </a:prstGeom>
                <a:noFill/>
                <a:ln w="19050" cmpd="sng">
                  <a:solidFill>
                    <a:schemeClr val="bg1">
                      <a:lumMod val="65000"/>
                    </a:schemeClr>
                  </a:solidFill>
                  <a:round/>
                </a:ln>
                <a:extLst>
                  <a:ext uri="{909E8E84-426E-40DD-AFC4-6F175D3DCCD1}">
                    <a14:hiddenFill xmlns:a14="http://schemas.microsoft.com/office/drawing/2010/main">
                      <a:noFill/>
                    </a14:hiddenFill>
                  </a:ext>
                </a:extLst>
              </p:spPr>
            </p:cxnSp>
            <p:sp>
              <p:nvSpPr>
                <p:cNvPr id="57" name="MH_Other_3">
                  <a:extLst>
                    <a:ext uri="{FF2B5EF4-FFF2-40B4-BE49-F238E27FC236}">
                      <a16:creationId xmlns:a16="http://schemas.microsoft.com/office/drawing/2014/main" id="{DD317FAE-B7CF-488F-9D9A-9925185497D7}"/>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46" name="MH_Other_4">
                <a:extLst>
                  <a:ext uri="{FF2B5EF4-FFF2-40B4-BE49-F238E27FC236}">
                    <a16:creationId xmlns:a16="http://schemas.microsoft.com/office/drawing/2014/main" id="{493A2AE5-45C6-445D-B21D-EF21176E5F6A}"/>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4"/>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MH_SubTitle_2">
                <a:extLst>
                  <a:ext uri="{FF2B5EF4-FFF2-40B4-BE49-F238E27FC236}">
                    <a16:creationId xmlns:a16="http://schemas.microsoft.com/office/drawing/2014/main" id="{C92D102D-3FB1-4905-AB89-393616D99B4B}"/>
                  </a:ext>
                </a:extLst>
              </p:cNvPr>
              <p:cNvSpPr>
                <a:spLocks noChangeArrowheads="1"/>
              </p:cNvSpPr>
              <p:nvPr/>
            </p:nvSpPr>
            <p:spPr bwMode="auto">
              <a:xfrm>
                <a:off x="4485166" y="3298565"/>
                <a:ext cx="988007" cy="988007"/>
              </a:xfrm>
              <a:prstGeom prst="ellipse">
                <a:avLst/>
              </a:prstGeom>
              <a:solidFill>
                <a:schemeClr val="accent4"/>
              </a:solidFill>
              <a:ln>
                <a:noFill/>
              </a:ln>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情境性</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8" name="组合 47">
                <a:extLst>
                  <a:ext uri="{FF2B5EF4-FFF2-40B4-BE49-F238E27FC236}">
                    <a16:creationId xmlns:a16="http://schemas.microsoft.com/office/drawing/2014/main" id="{305FF768-92A0-4472-AF7E-7D4F3C683DF8}"/>
                  </a:ext>
                </a:extLst>
              </p:cNvPr>
              <p:cNvGrpSpPr/>
              <p:nvPr/>
            </p:nvGrpSpPr>
            <p:grpSpPr>
              <a:xfrm>
                <a:off x="4929463" y="2507345"/>
                <a:ext cx="93325" cy="783105"/>
                <a:chOff x="3696556" y="1880080"/>
                <a:chExt cx="70036" cy="587691"/>
              </a:xfrm>
            </p:grpSpPr>
            <p:cxnSp>
              <p:nvCxnSpPr>
                <p:cNvPr id="54" name="MH_Other_5">
                  <a:extLst>
                    <a:ext uri="{FF2B5EF4-FFF2-40B4-BE49-F238E27FC236}">
                      <a16:creationId xmlns:a16="http://schemas.microsoft.com/office/drawing/2014/main" id="{0587EE6A-EBFB-42D9-AFBE-952280F9E76B}"/>
                    </a:ext>
                  </a:extLst>
                </p:cNvPr>
                <p:cNvCxnSpPr>
                  <a:cxnSpLocks noChangeShapeType="1"/>
                </p:cNvCxnSpPr>
                <p:nvPr/>
              </p:nvCxnSpPr>
              <p:spPr bwMode="auto">
                <a:xfrm flipH="1" flipV="1">
                  <a:off x="3730051" y="2006449"/>
                  <a:ext cx="1523" cy="461322"/>
                </a:xfrm>
                <a:prstGeom prst="line">
                  <a:avLst/>
                </a:prstGeom>
                <a:noFill/>
                <a:ln w="19050" cmpd="sng">
                  <a:solidFill>
                    <a:schemeClr val="accent4"/>
                  </a:solidFill>
                  <a:round/>
                </a:ln>
                <a:extLst>
                  <a:ext uri="{909E8E84-426E-40DD-AFC4-6F175D3DCCD1}">
                    <a14:hiddenFill xmlns:a14="http://schemas.microsoft.com/office/drawing/2010/main">
                      <a:noFill/>
                    </a14:hiddenFill>
                  </a:ext>
                </a:extLst>
              </p:spPr>
            </p:cxnSp>
            <p:sp>
              <p:nvSpPr>
                <p:cNvPr id="55" name="MH_Other_6">
                  <a:extLst>
                    <a:ext uri="{FF2B5EF4-FFF2-40B4-BE49-F238E27FC236}">
                      <a16:creationId xmlns:a16="http://schemas.microsoft.com/office/drawing/2014/main" id="{296CB2F4-F7C9-4CF9-965D-614F1E8419F4}"/>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49" name="MH_Other_7">
                <a:extLst>
                  <a:ext uri="{FF2B5EF4-FFF2-40B4-BE49-F238E27FC236}">
                    <a16:creationId xmlns:a16="http://schemas.microsoft.com/office/drawing/2014/main" id="{EFCBFA65-9106-411B-B4D6-486CCD57104F}"/>
                  </a:ext>
                </a:extLst>
              </p:cNvPr>
              <p:cNvSpPr/>
              <p:nvPr/>
            </p:nvSpPr>
            <p:spPr bwMode="auto">
              <a:xfrm>
                <a:off x="6132524" y="2432279"/>
                <a:ext cx="219106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MH_SubTitle_3">
                <a:extLst>
                  <a:ext uri="{FF2B5EF4-FFF2-40B4-BE49-F238E27FC236}">
                    <a16:creationId xmlns:a16="http://schemas.microsoft.com/office/drawing/2014/main" id="{B02CB000-C974-4B50-A2E7-211D41EFFAE5}"/>
                  </a:ext>
                </a:extLst>
              </p:cNvPr>
              <p:cNvSpPr>
                <a:spLocks noChangeArrowheads="1"/>
              </p:cNvSpPr>
              <p:nvPr/>
            </p:nvSpPr>
            <p:spPr bwMode="auto">
              <a:xfrm>
                <a:off x="6674197" y="3298565"/>
                <a:ext cx="988011" cy="988007"/>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可信性</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1" name="组合 50">
                <a:extLst>
                  <a:ext uri="{FF2B5EF4-FFF2-40B4-BE49-F238E27FC236}">
                    <a16:creationId xmlns:a16="http://schemas.microsoft.com/office/drawing/2014/main" id="{B9C6F40D-7ED8-4E3F-805A-4B8AD57FC1DB}"/>
                  </a:ext>
                </a:extLst>
              </p:cNvPr>
              <p:cNvGrpSpPr/>
              <p:nvPr/>
            </p:nvGrpSpPr>
            <p:grpSpPr>
              <a:xfrm>
                <a:off x="7118502" y="2507345"/>
                <a:ext cx="93325" cy="783105"/>
                <a:chOff x="5339348" y="1880080"/>
                <a:chExt cx="70036" cy="587691"/>
              </a:xfrm>
            </p:grpSpPr>
            <p:cxnSp>
              <p:nvCxnSpPr>
                <p:cNvPr id="52" name="MH_Other_8">
                  <a:extLst>
                    <a:ext uri="{FF2B5EF4-FFF2-40B4-BE49-F238E27FC236}">
                      <a16:creationId xmlns:a16="http://schemas.microsoft.com/office/drawing/2014/main" id="{50043F64-A27E-4487-A1DD-C026DB9995A3}"/>
                    </a:ext>
                  </a:extLst>
                </p:cNvPr>
                <p:cNvCxnSpPr>
                  <a:cxnSpLocks noChangeShapeType="1"/>
                </p:cNvCxnSpPr>
                <p:nvPr/>
              </p:nvCxnSpPr>
              <p:spPr bwMode="auto">
                <a:xfrm flipH="1" flipV="1">
                  <a:off x="5374364" y="2006449"/>
                  <a:ext cx="0" cy="461322"/>
                </a:xfrm>
                <a:prstGeom prst="line">
                  <a:avLst/>
                </a:prstGeom>
                <a:noFill/>
                <a:ln w="19050" cmpd="sng">
                  <a:solidFill>
                    <a:schemeClr val="accent6"/>
                  </a:solidFill>
                  <a:round/>
                </a:ln>
                <a:extLst>
                  <a:ext uri="{909E8E84-426E-40DD-AFC4-6F175D3DCCD1}">
                    <a14:hiddenFill xmlns:a14="http://schemas.microsoft.com/office/drawing/2010/main">
                      <a:noFill/>
                    </a14:hiddenFill>
                  </a:ext>
                </a:extLst>
              </p:spPr>
            </p:cxnSp>
            <p:sp>
              <p:nvSpPr>
                <p:cNvPr id="53" name="MH_Other_9">
                  <a:extLst>
                    <a:ext uri="{FF2B5EF4-FFF2-40B4-BE49-F238E27FC236}">
                      <a16:creationId xmlns:a16="http://schemas.microsoft.com/office/drawing/2014/main" id="{9F6D6EF0-3915-449D-9FEF-229F5DB260F2}"/>
                    </a:ext>
                  </a:extLst>
                </p:cNvPr>
                <p:cNvSpPr>
                  <a:spLocks noChangeArrowheads="1"/>
                </p:cNvSpPr>
                <p:nvPr/>
              </p:nvSpPr>
              <p:spPr bwMode="auto">
                <a:xfrm flipV="1">
                  <a:off x="533934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spTree>
    <p:extLst>
      <p:ext uri="{BB962C8B-B14F-4D97-AF65-F5344CB8AC3E}">
        <p14:creationId xmlns:p14="http://schemas.microsoft.com/office/powerpoint/2010/main" val="1017690745"/>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非语言沟通</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58292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非语言沟通的特点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无意识性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一个人的非言语行为更多的是一种对外界刺激的直接反应，基本都是无意识的反应，体现了非语言沟通的无意识性。例如一个人处于紧张状态时，会无意识的表现出焦躁情绪，但本人一般并无记忆。</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情境性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非语言沟通与语言沟通一样，都展开在特定的语境中，而情境决定着非语言符号的含义，这体现了非语言沟通的情境性。简单来说，就是相同的非语言符号在不同的情境中，会有不同的意义。</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7172680"/>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非语言沟通</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58292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非语言沟通的特点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可信性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语言信息受理性意识的控制，可以轻易作假，而人体语言则不同，人体语言更多来自表述者内心深处，极难压抑和掩盖，所以极难作假。因此，当语言信号与非语言信号所代表的意义不一样时，人们更加相信非语言沟通所代表的意义，这体现了非语言沟通的可信性。</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个性化</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一个人的肢体语言与表述者的性格和气质是密切相关的，因此，爽朗敏捷的人同内向稳重的人表现出的手势和表情会存在明显差异。每个人都有自己独特的肢体语言，它体现了非语言沟通的个性化。</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4096813"/>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非语言沟通</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59318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非语言沟通的功能</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可信性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非言语沟通的功能就是传递信息、沟通思想和交流感情。经过整理和归纳，可以总结为下述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、使用非言语沟通可以重复言语所表达的意思或加深表达的印象；</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、使用非语言沟通可以替代语言；</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、非语言沟通作为言语沟通的辅助工具，在沟通过程中会使语言表达的更准确、有力、生动和具体；</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、调整和控制语言时，借助非语言沟通表示交流沟通中不同阶段的意向，可以传递自身意向变化的信息。</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1002212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叙述</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叙述是沟通交流中最基本、最常见的一种表达方式，它是信源对所述人物的经历和事件的发展变化过程以及场景、空间的转换所作的叙说和交代。</a:t>
            </a: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描写</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描写是将描写对象的外观或外貌、情形或状态描绘出来，再现给信宿的一种表达方式。在一般的抒情、议论、说明表达中，也会把描写方式作为一种辅助手段。如果描写表达方式能够运用得十分得当，即信源能够逼真传神和生动形象的将描写对象表述出来，可以使信宿根据描写的内容在自身脑海中构建其人、如闻其声或如临其境。</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0955488"/>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非语言沟通</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5131300" cy="6090898"/>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短视频</a:t>
            </a:r>
            <a:r>
              <a:rPr lang="en-US" altLang="zh-CN" sz="2000" b="1" dirty="0">
                <a:solidFill>
                  <a:schemeClr val="tx2"/>
                </a:solidFill>
                <a:latin typeface="微软雅黑" panose="020B0503020204020204" pitchFamily="34" charset="-122"/>
                <a:ea typeface="微软雅黑" panose="020B0503020204020204" pitchFamily="34" charset="-122"/>
              </a:rPr>
              <a:t>5i</a:t>
            </a:r>
            <a:r>
              <a:rPr lang="zh-CN" altLang="en-US" sz="2000" b="1" dirty="0">
                <a:solidFill>
                  <a:schemeClr val="tx2"/>
                </a:solidFill>
                <a:latin typeface="微软雅黑" panose="020B0503020204020204" pitchFamily="34" charset="-122"/>
                <a:ea typeface="微软雅黑" panose="020B0503020204020204" pitchFamily="34" charset="-122"/>
              </a:rPr>
              <a:t>沟通法则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在短视频的内容方面，内容的本质是信息的传达和沟通。要想提升短视频的内容沟通率，就需要探索信息接受者的信息加工心理机制。根据哈弗大学</a:t>
            </a:r>
            <a:r>
              <a:rPr lang="en-US" altLang="zh-CN" sz="2000" dirty="0" err="1">
                <a:solidFill>
                  <a:schemeClr val="bg2">
                    <a:lumMod val="25000"/>
                  </a:schemeClr>
                </a:solidFill>
                <a:latin typeface="微软雅黑" panose="020B0503020204020204" pitchFamily="34" charset="-122"/>
                <a:ea typeface="微软雅黑" panose="020B0503020204020204" pitchFamily="34" charset="-122"/>
              </a:rPr>
              <a:t>HerbertC.Kelman</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提出的说服效应理论和密苏里大学</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Rich E. Petty</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、爱荷华大学</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John T. Cacioppo</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提出的精细可能性模型（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ELM</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），并结合短视频信息沟通特点，可以将短视频沟通的内在心理过程机制进行下述刻画和拆解，并总结抽象出优化短视频内容的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大要素，形成短视频沟通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5i</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模型。</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1266" name="Picture 2">
            <a:extLst>
              <a:ext uri="{FF2B5EF4-FFF2-40B4-BE49-F238E27FC236}">
                <a16:creationId xmlns:a16="http://schemas.microsoft.com/office/drawing/2014/main" id="{EAA2BF99-613D-4786-B7D2-928F3344E9E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73711" y="2304807"/>
            <a:ext cx="5867696" cy="2986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4147349"/>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非语言沟通</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178952" cy="3833870"/>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短视频</a:t>
            </a:r>
            <a:r>
              <a:rPr lang="en-US" altLang="zh-CN" sz="2000" b="1" dirty="0">
                <a:solidFill>
                  <a:schemeClr val="tx2"/>
                </a:solidFill>
                <a:latin typeface="微软雅黑" panose="020B0503020204020204" pitchFamily="34" charset="-122"/>
                <a:ea typeface="微软雅黑" panose="020B0503020204020204" pitchFamily="34" charset="-122"/>
              </a:rPr>
              <a:t>5i</a:t>
            </a:r>
            <a:r>
              <a:rPr lang="zh-CN" altLang="en-US" sz="2000" b="1" dirty="0">
                <a:solidFill>
                  <a:schemeClr val="tx2"/>
                </a:solidFill>
                <a:latin typeface="微软雅黑" panose="020B0503020204020204" pitchFamily="34" charset="-122"/>
                <a:ea typeface="微软雅黑" panose="020B0503020204020204" pitchFamily="34" charset="-122"/>
              </a:rPr>
              <a:t>沟通法则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吸晴力：前</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秒激发兴趣，争取网民留存</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吸睛力是短视频价值的基础和前提，有效观看率是吸睛力的衡量标准。上下滑动机制赋予网民对短视频内容的灵活选择权，但对于内容的“第一眼”吸引力构成极大考验，这也是后续观众形成认知和产生互动的基础。美、直、名、奇和热</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大要素构成了短视频内容的吸睛力，在短视频的内容创作中</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要素无需面面俱到，并且能在其中一个或几个方面表现出色就可以在“第一眼”留住网民提升短视频有效观看率。</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739321"/>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非语言沟通</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178952" cy="4757200"/>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短视频</a:t>
            </a:r>
            <a:r>
              <a:rPr lang="en-US" altLang="zh-CN" sz="2000" b="1" dirty="0">
                <a:solidFill>
                  <a:schemeClr val="tx2"/>
                </a:solidFill>
                <a:latin typeface="微软雅黑" panose="020B0503020204020204" pitchFamily="34" charset="-122"/>
                <a:ea typeface="微软雅黑" panose="020B0503020204020204" pitchFamily="34" charset="-122"/>
              </a:rPr>
              <a:t>5i</a:t>
            </a:r>
            <a:r>
              <a:rPr lang="zh-CN" altLang="en-US" sz="2000" b="1" dirty="0">
                <a:solidFill>
                  <a:schemeClr val="tx2"/>
                </a:solidFill>
                <a:latin typeface="微软雅黑" panose="020B0503020204020204" pitchFamily="34" charset="-122"/>
                <a:ea typeface="微软雅黑" panose="020B0503020204020204" pitchFamily="34" charset="-122"/>
              </a:rPr>
              <a:t>沟通法则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信息量：争分夺秒为网民输出更多信息</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短视频短短十几秒的沟通中，创作者需要尽可能在横向、纵向以及维度层面完成信息延伸，争分夺秒的满足网民对信息量和密集度的需求，力求在这短时间内不让观看者感到无聊。衡量短视频信息量的标准包括平均每次观看的引导进店、转评赞互动和关注账号等行为。以美妆护肤品类为例，横向介绍产品的差异点，帮助消费者权衡优缺点迅速找到适合自己的产品，纵向介绍不能组合的品类与使用场景，比如传授护肤流程、搭配技巧和礼券攻略等。还可以尝试从多个角度对产品进行剖析，例如成分质地、使用感受以及适用肤质和长期效果等，甚至产品的科技背景也可以进行剖析，从而让产品的信息更全面和更立体。</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9104939"/>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非语言沟通</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178952" cy="4295535"/>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短视频</a:t>
            </a:r>
            <a:r>
              <a:rPr lang="en-US" altLang="zh-CN" sz="2000" b="1" dirty="0">
                <a:solidFill>
                  <a:schemeClr val="tx2"/>
                </a:solidFill>
                <a:latin typeface="微软雅黑" panose="020B0503020204020204" pitchFamily="34" charset="-122"/>
                <a:ea typeface="微软雅黑" panose="020B0503020204020204" pitchFamily="34" charset="-122"/>
              </a:rPr>
              <a:t>5i</a:t>
            </a:r>
            <a:r>
              <a:rPr lang="zh-CN" altLang="en-US" sz="2000" b="1" dirty="0">
                <a:solidFill>
                  <a:schemeClr val="tx2"/>
                </a:solidFill>
                <a:latin typeface="微软雅黑" panose="020B0503020204020204" pitchFamily="34" charset="-122"/>
                <a:ea typeface="微软雅黑" panose="020B0503020204020204" pitchFamily="34" charset="-122"/>
              </a:rPr>
              <a:t>沟通法则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交流感：与网民形成沟通形式，快速拉进心里距离</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与单品、图文和图片等介质的冰冷感与单薄感不同，短视频场域的一个突出特点在于，内容制作者可以充分调用视听资源向网民传递情感温度。因此，从图文形式向短视频形式的转变不应止步于静态素材向动态素材的更迭，更应是情感温度与情绪沟通的全面升级。在短视频中使用具有指向性的语言风格和极具情绪感染力的词语，与网民产生交流感和对话感，避免生硬地进行广告口播或冰冷的产品特写，是非常重要的。交流感的行为衡量标准包括平均每次观看的进店、互动、账号价值。</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166769"/>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非语言沟通</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178952" cy="4449423"/>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短视频</a:t>
            </a:r>
            <a:r>
              <a:rPr lang="en-US" altLang="zh-CN" sz="2000" b="1" dirty="0">
                <a:solidFill>
                  <a:schemeClr val="tx2"/>
                </a:solidFill>
                <a:latin typeface="微软雅黑" panose="020B0503020204020204" pitchFamily="34" charset="-122"/>
                <a:ea typeface="微软雅黑" panose="020B0503020204020204" pitchFamily="34" charset="-122"/>
              </a:rPr>
              <a:t>5i</a:t>
            </a:r>
            <a:r>
              <a:rPr lang="zh-CN" altLang="en-US" sz="2000" b="1" dirty="0">
                <a:solidFill>
                  <a:schemeClr val="tx2"/>
                </a:solidFill>
                <a:latin typeface="微软雅黑" panose="020B0503020204020204" pitchFamily="34" charset="-122"/>
                <a:ea typeface="微软雅黑" panose="020B0503020204020204" pitchFamily="34" charset="-122"/>
              </a:rPr>
              <a:t>沟通法则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4.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内化力：让网民理解并接受短视频的论证内容</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短视频内容大多具有带货诉求，本质上是展示商品价值并激发消费者购买行为的过程。而消费者观看短视频并非带着明确的主动诉求，更多带有“逛”的特征，因此短视频创作想要在几十秒里有效说服网民必须解决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个问题。</a:t>
            </a:r>
          </a:p>
          <a:p>
            <a:pPr marL="457200" indent="-457200" algn="just">
              <a:lnSpc>
                <a:spcPct val="150000"/>
              </a:lnSpc>
              <a:spcBef>
                <a:spcPts val="240"/>
              </a:spcBef>
              <a:spcAft>
                <a:spcPts val="240"/>
              </a:spcAft>
              <a:buFont typeface="+mj-ea"/>
              <a:buAutoNum type="circleNumDbPlain"/>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直击网民最焦虑和最关心的痛点，激发网民认识动机；</a:t>
            </a:r>
          </a:p>
          <a:p>
            <a:pPr marL="457200" indent="-457200" algn="just">
              <a:lnSpc>
                <a:spcPct val="150000"/>
              </a:lnSpc>
              <a:spcBef>
                <a:spcPts val="240"/>
              </a:spcBef>
              <a:spcAft>
                <a:spcPts val="240"/>
              </a:spcAft>
              <a:buFont typeface="+mj-ea"/>
              <a:buAutoNum type="circleNumDbPlain"/>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卖点简单化、标签化降低观众认知成本；</a:t>
            </a:r>
          </a:p>
          <a:p>
            <a:pPr marL="457200" indent="-457200" algn="just">
              <a:lnSpc>
                <a:spcPct val="150000"/>
              </a:lnSpc>
              <a:spcBef>
                <a:spcPts val="240"/>
              </a:spcBef>
              <a:spcAft>
                <a:spcPts val="240"/>
              </a:spcAft>
              <a:buFont typeface="+mj-ea"/>
              <a:buAutoNum type="circleNumDbPlain"/>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为观众提供信任的理由降低信任门槛。</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4586423"/>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非语言沟通</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3" y="998390"/>
            <a:ext cx="11178952" cy="2910540"/>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短视频</a:t>
            </a:r>
            <a:r>
              <a:rPr lang="en-US" altLang="zh-CN" sz="2000" b="1" dirty="0">
                <a:solidFill>
                  <a:schemeClr val="tx2"/>
                </a:solidFill>
                <a:latin typeface="微软雅黑" panose="020B0503020204020204" pitchFamily="34" charset="-122"/>
                <a:ea typeface="微软雅黑" panose="020B0503020204020204" pitchFamily="34" charset="-122"/>
              </a:rPr>
              <a:t>5i</a:t>
            </a:r>
            <a:r>
              <a:rPr lang="zh-CN" altLang="en-US" sz="2000" b="1" dirty="0">
                <a:solidFill>
                  <a:schemeClr val="tx2"/>
                </a:solidFill>
                <a:latin typeface="微软雅黑" panose="020B0503020204020204" pitchFamily="34" charset="-122"/>
                <a:ea typeface="微软雅黑" panose="020B0503020204020204" pitchFamily="34" charset="-122"/>
              </a:rPr>
              <a:t>沟通法则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5.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认同力：网民信息加工的另一条路是外周路径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路径下，网民是感性加工者，他们不加工论证的内容，而因偏爱等情感因素对短视频形成认同，进而产生行为。其中，吸晴力、交流感和信息量是所有短视频普遍值的遵守的基本方向，内化力和认同力则可以根据短视频创作者的实际诉求至少在一个方面上表现出色即可。</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8632711"/>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抒情</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抒情就是抒发和表现信源感情的一种表达方式。该种表达方式是沟通交流中的主要表达方式，在一般的网络沟通过程中，常常作为重要的辅助表达手段进行使用。</a:t>
            </a:r>
          </a:p>
          <a:p>
            <a:pPr indent="2667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说明</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说明是使用简明扼要的文字，把表述内容的形状、性质、特征、成因、关系以及功用等解说清楚的一种表达方式。</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894279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议论</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议论是信源对某个议论对象发表见解，用以表明自身观点和态度的一种表达方式。该种表达方式的作用在于使沟通交流更加的鲜明和深刻，具有较强的哲理性和理论深度。在正式的网络场景中，它是主要的表达方式；在一般的网络沟通中，也常常被当作辅助表达手段进行使用。</a:t>
            </a:r>
          </a:p>
          <a:p>
            <a:pPr indent="2667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366125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表达的方式与原则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10" name="组合 9">
            <a:extLst>
              <a:ext uri="{FF2B5EF4-FFF2-40B4-BE49-F238E27FC236}">
                <a16:creationId xmlns:a16="http://schemas.microsoft.com/office/drawing/2014/main" id="{8330355C-3C9D-4B80-9ADB-6128102F34C9}"/>
              </a:ext>
            </a:extLst>
          </p:cNvPr>
          <p:cNvGrpSpPr/>
          <p:nvPr/>
        </p:nvGrpSpPr>
        <p:grpSpPr>
          <a:xfrm>
            <a:off x="2871511" y="3344373"/>
            <a:ext cx="7631342" cy="3353912"/>
            <a:chOff x="1378559" y="1008022"/>
            <a:chExt cx="7531900" cy="3704346"/>
          </a:xfrm>
        </p:grpSpPr>
        <p:sp>
          <p:nvSpPr>
            <p:cNvPr id="11" name="Rounded Rectangle 5">
              <a:extLst>
                <a:ext uri="{FF2B5EF4-FFF2-40B4-BE49-F238E27FC236}">
                  <a16:creationId xmlns:a16="http://schemas.microsoft.com/office/drawing/2014/main" id="{A13AD7A0-ABE4-4EBA-82A8-F95BF77973CC}"/>
                </a:ext>
              </a:extLst>
            </p:cNvPr>
            <p:cNvSpPr/>
            <p:nvPr/>
          </p:nvSpPr>
          <p:spPr>
            <a:xfrm>
              <a:off x="5621315" y="1598312"/>
              <a:ext cx="708285" cy="1427813"/>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Rounded Rectangle 14">
              <a:extLst>
                <a:ext uri="{FF2B5EF4-FFF2-40B4-BE49-F238E27FC236}">
                  <a16:creationId xmlns:a16="http://schemas.microsoft.com/office/drawing/2014/main" id="{223B9807-5EC2-462D-9A16-01F3495E6EDA}"/>
                </a:ext>
              </a:extLst>
            </p:cNvPr>
            <p:cNvSpPr/>
            <p:nvPr/>
          </p:nvSpPr>
          <p:spPr>
            <a:xfrm>
              <a:off x="4913029" y="1941212"/>
              <a:ext cx="708285" cy="1427813"/>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 name="Rounded Rectangle 16">
              <a:extLst>
                <a:ext uri="{FF2B5EF4-FFF2-40B4-BE49-F238E27FC236}">
                  <a16:creationId xmlns:a16="http://schemas.microsoft.com/office/drawing/2014/main" id="{54283A8E-7C6B-4873-965F-3AFC5F2F27D5}"/>
                </a:ext>
              </a:extLst>
            </p:cNvPr>
            <p:cNvSpPr/>
            <p:nvPr/>
          </p:nvSpPr>
          <p:spPr>
            <a:xfrm>
              <a:off x="4204743" y="2284112"/>
              <a:ext cx="708285" cy="142781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5" name="Rounded Rectangle 18">
              <a:extLst>
                <a:ext uri="{FF2B5EF4-FFF2-40B4-BE49-F238E27FC236}">
                  <a16:creationId xmlns:a16="http://schemas.microsoft.com/office/drawing/2014/main" id="{7CDB7AC1-4376-469B-9D23-BBE7F9E319CD}"/>
                </a:ext>
              </a:extLst>
            </p:cNvPr>
            <p:cNvSpPr/>
            <p:nvPr/>
          </p:nvSpPr>
          <p:spPr>
            <a:xfrm>
              <a:off x="3496457" y="2645571"/>
              <a:ext cx="708285" cy="142781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Rounded Rectangle 23">
              <a:extLst>
                <a:ext uri="{FF2B5EF4-FFF2-40B4-BE49-F238E27FC236}">
                  <a16:creationId xmlns:a16="http://schemas.microsoft.com/office/drawing/2014/main" id="{A5C4ACAE-2995-43A1-A3C8-9930AAF91DE3}"/>
                </a:ext>
              </a:extLst>
            </p:cNvPr>
            <p:cNvSpPr/>
            <p:nvPr/>
          </p:nvSpPr>
          <p:spPr>
            <a:xfrm>
              <a:off x="2788171" y="2988471"/>
              <a:ext cx="708285" cy="142781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TextBox 39">
              <a:extLst>
                <a:ext uri="{FF2B5EF4-FFF2-40B4-BE49-F238E27FC236}">
                  <a16:creationId xmlns:a16="http://schemas.microsoft.com/office/drawing/2014/main" id="{DF02A7F7-6B2D-4B87-B345-FB2D54C6E6C4}"/>
                </a:ext>
              </a:extLst>
            </p:cNvPr>
            <p:cNvSpPr txBox="1"/>
            <p:nvPr/>
          </p:nvSpPr>
          <p:spPr>
            <a:xfrm>
              <a:off x="2788170" y="319544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p>
          </p:txBody>
        </p:sp>
        <p:sp>
          <p:nvSpPr>
            <p:cNvPr id="19" name="Rectangle 40">
              <a:extLst>
                <a:ext uri="{FF2B5EF4-FFF2-40B4-BE49-F238E27FC236}">
                  <a16:creationId xmlns:a16="http://schemas.microsoft.com/office/drawing/2014/main" id="{A02C847A-CCD5-4A81-82D8-C2EB24457F75}"/>
                </a:ext>
              </a:extLst>
            </p:cNvPr>
            <p:cNvSpPr/>
            <p:nvPr/>
          </p:nvSpPr>
          <p:spPr>
            <a:xfrm>
              <a:off x="2788169" y="3734410"/>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0" name="TextBox 41">
              <a:extLst>
                <a:ext uri="{FF2B5EF4-FFF2-40B4-BE49-F238E27FC236}">
                  <a16:creationId xmlns:a16="http://schemas.microsoft.com/office/drawing/2014/main" id="{2FE3EA25-F4EF-4A20-ACD4-D6189DCB227D}"/>
                </a:ext>
              </a:extLst>
            </p:cNvPr>
            <p:cNvSpPr txBox="1"/>
            <p:nvPr/>
          </p:nvSpPr>
          <p:spPr>
            <a:xfrm>
              <a:off x="3496458" y="2844009"/>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p>
          </p:txBody>
        </p:sp>
        <p:sp>
          <p:nvSpPr>
            <p:cNvPr id="21" name="Rectangle 42">
              <a:extLst>
                <a:ext uri="{FF2B5EF4-FFF2-40B4-BE49-F238E27FC236}">
                  <a16:creationId xmlns:a16="http://schemas.microsoft.com/office/drawing/2014/main" id="{2482F63D-ECEC-4BB8-A38B-10F595DDAD53}"/>
                </a:ext>
              </a:extLst>
            </p:cNvPr>
            <p:cNvSpPr/>
            <p:nvPr/>
          </p:nvSpPr>
          <p:spPr>
            <a:xfrm>
              <a:off x="3496456" y="3382976"/>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2" name="TextBox 43">
              <a:extLst>
                <a:ext uri="{FF2B5EF4-FFF2-40B4-BE49-F238E27FC236}">
                  <a16:creationId xmlns:a16="http://schemas.microsoft.com/office/drawing/2014/main" id="{0FBB1F1E-42C4-4BC5-ABF1-3005C10427BB}"/>
                </a:ext>
              </a:extLst>
            </p:cNvPr>
            <p:cNvSpPr txBox="1"/>
            <p:nvPr/>
          </p:nvSpPr>
          <p:spPr>
            <a:xfrm>
              <a:off x="4204743" y="248348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p>
          </p:txBody>
        </p:sp>
        <p:sp>
          <p:nvSpPr>
            <p:cNvPr id="23" name="Rectangle 44">
              <a:extLst>
                <a:ext uri="{FF2B5EF4-FFF2-40B4-BE49-F238E27FC236}">
                  <a16:creationId xmlns:a16="http://schemas.microsoft.com/office/drawing/2014/main" id="{CE8EE5AB-B116-4363-B195-899409DBE1E6}"/>
                </a:ext>
              </a:extLst>
            </p:cNvPr>
            <p:cNvSpPr/>
            <p:nvPr/>
          </p:nvSpPr>
          <p:spPr>
            <a:xfrm>
              <a:off x="4204741" y="3022449"/>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4" name="TextBox 45">
              <a:extLst>
                <a:ext uri="{FF2B5EF4-FFF2-40B4-BE49-F238E27FC236}">
                  <a16:creationId xmlns:a16="http://schemas.microsoft.com/office/drawing/2014/main" id="{81E4B5A6-0230-40D9-BFC5-72F14F45B228}"/>
                </a:ext>
              </a:extLst>
            </p:cNvPr>
            <p:cNvSpPr txBox="1"/>
            <p:nvPr/>
          </p:nvSpPr>
          <p:spPr>
            <a:xfrm>
              <a:off x="4913028" y="2144257"/>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p>
          </p:txBody>
        </p:sp>
        <p:sp>
          <p:nvSpPr>
            <p:cNvPr id="25" name="Rectangle 46">
              <a:extLst>
                <a:ext uri="{FF2B5EF4-FFF2-40B4-BE49-F238E27FC236}">
                  <a16:creationId xmlns:a16="http://schemas.microsoft.com/office/drawing/2014/main" id="{F87B88F1-7839-4374-B025-A04DBBDD2E84}"/>
                </a:ext>
              </a:extLst>
            </p:cNvPr>
            <p:cNvSpPr/>
            <p:nvPr/>
          </p:nvSpPr>
          <p:spPr>
            <a:xfrm>
              <a:off x="4913026" y="2683224"/>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6" name="TextBox 47">
              <a:extLst>
                <a:ext uri="{FF2B5EF4-FFF2-40B4-BE49-F238E27FC236}">
                  <a16:creationId xmlns:a16="http://schemas.microsoft.com/office/drawing/2014/main" id="{9736BC02-5C54-4135-B90B-8443C9BB634E}"/>
                </a:ext>
              </a:extLst>
            </p:cNvPr>
            <p:cNvSpPr txBox="1"/>
            <p:nvPr/>
          </p:nvSpPr>
          <p:spPr>
            <a:xfrm>
              <a:off x="5621313" y="1800686"/>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05</a:t>
              </a:r>
            </a:p>
          </p:txBody>
        </p:sp>
        <p:sp>
          <p:nvSpPr>
            <p:cNvPr id="27" name="Rectangle 48">
              <a:extLst>
                <a:ext uri="{FF2B5EF4-FFF2-40B4-BE49-F238E27FC236}">
                  <a16:creationId xmlns:a16="http://schemas.microsoft.com/office/drawing/2014/main" id="{CDF342E4-11AF-4E7A-8696-7B492325B7A9}"/>
                </a:ext>
              </a:extLst>
            </p:cNvPr>
            <p:cNvSpPr/>
            <p:nvPr/>
          </p:nvSpPr>
          <p:spPr>
            <a:xfrm>
              <a:off x="5621311" y="2339653"/>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grpSp>
          <p:nvGrpSpPr>
            <p:cNvPr id="28" name="Group 7">
              <a:extLst>
                <a:ext uri="{FF2B5EF4-FFF2-40B4-BE49-F238E27FC236}">
                  <a16:creationId xmlns:a16="http://schemas.microsoft.com/office/drawing/2014/main" id="{90C34359-CE56-4E25-A9AD-1A998049FFCC}"/>
                </a:ext>
              </a:extLst>
            </p:cNvPr>
            <p:cNvGrpSpPr/>
            <p:nvPr/>
          </p:nvGrpSpPr>
          <p:grpSpPr>
            <a:xfrm>
              <a:off x="3142875" y="1008022"/>
              <a:ext cx="2833197" cy="502625"/>
              <a:chOff x="4190502" y="1344029"/>
              <a:chExt cx="3777596" cy="670166"/>
            </a:xfrm>
          </p:grpSpPr>
          <p:sp>
            <p:nvSpPr>
              <p:cNvPr id="50" name="TextBox 50">
                <a:extLst>
                  <a:ext uri="{FF2B5EF4-FFF2-40B4-BE49-F238E27FC236}">
                    <a16:creationId xmlns:a16="http://schemas.microsoft.com/office/drawing/2014/main" id="{CEBB3437-EB18-4658-A300-A5FC69BD1AFF}"/>
                  </a:ext>
                </a:extLst>
              </p:cNvPr>
              <p:cNvSpPr txBox="1"/>
              <p:nvPr/>
            </p:nvSpPr>
            <p:spPr>
              <a:xfrm>
                <a:off x="4190502" y="1344029"/>
                <a:ext cx="3361063" cy="543895"/>
              </a:xfrm>
              <a:prstGeom prst="rect">
                <a:avLst/>
              </a:prstGeom>
              <a:noFill/>
              <a:ln>
                <a:noFill/>
              </a:ln>
            </p:spPr>
            <p:txBody>
              <a:bodyPr wrap="square" rtlCol="0">
                <a:spAutoFit/>
              </a:bodyPr>
              <a:lstStyle/>
              <a:p>
                <a:pPr defTabSz="914377"/>
                <a:r>
                  <a:rPr lang="zh-CN" altLang="en-US" dirty="0">
                    <a:solidFill>
                      <a:schemeClr val="accent2"/>
                    </a:solidFill>
                    <a:ea typeface="Source Han Serif SC" panose="02020400000000000000" pitchFamily="18" charset="-122"/>
                    <a:sym typeface="Source Han Serif SC" panose="02020400000000000000" pitchFamily="18" charset="-122"/>
                  </a:rPr>
                  <a:t>让对方理解自己的意思</a:t>
                </a:r>
                <a:endParaRPr lang="en-US" dirty="0">
                  <a:solidFill>
                    <a:schemeClr val="accent2"/>
                  </a:solidFill>
                  <a:ea typeface="Source Han Serif SC" panose="02020400000000000000" pitchFamily="18" charset="-122"/>
                  <a:sym typeface="Source Han Serif SC" panose="02020400000000000000" pitchFamily="18" charset="-122"/>
                </a:endParaRPr>
              </a:p>
            </p:txBody>
          </p:sp>
          <p:cxnSp>
            <p:nvCxnSpPr>
              <p:cNvPr id="51" name="Straight Connector 56">
                <a:extLst>
                  <a:ext uri="{FF2B5EF4-FFF2-40B4-BE49-F238E27FC236}">
                    <a16:creationId xmlns:a16="http://schemas.microsoft.com/office/drawing/2014/main" id="{839C22B0-E71C-473C-947C-BF3FF41CD5F5}"/>
                  </a:ext>
                </a:extLst>
              </p:cNvPr>
              <p:cNvCxnSpPr/>
              <p:nvPr/>
            </p:nvCxnSpPr>
            <p:spPr>
              <a:xfrm flipV="1">
                <a:off x="7968098" y="1556995"/>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7">
                <a:extLst>
                  <a:ext uri="{FF2B5EF4-FFF2-40B4-BE49-F238E27FC236}">
                    <a16:creationId xmlns:a16="http://schemas.microsoft.com/office/drawing/2014/main" id="{B80DA52B-8A94-460C-BC76-149959ABA2B6}"/>
                  </a:ext>
                </a:extLst>
              </p:cNvPr>
              <p:cNvCxnSpPr/>
              <p:nvPr/>
            </p:nvCxnSpPr>
            <p:spPr>
              <a:xfrm>
                <a:off x="7397847" y="1556995"/>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Group 6">
              <a:extLst>
                <a:ext uri="{FF2B5EF4-FFF2-40B4-BE49-F238E27FC236}">
                  <a16:creationId xmlns:a16="http://schemas.microsoft.com/office/drawing/2014/main" id="{C9D056FF-BA19-474B-8B31-D171CDB0B909}"/>
                </a:ext>
              </a:extLst>
            </p:cNvPr>
            <p:cNvGrpSpPr/>
            <p:nvPr/>
          </p:nvGrpSpPr>
          <p:grpSpPr>
            <a:xfrm>
              <a:off x="1428674" y="1664495"/>
              <a:ext cx="3135585" cy="530323"/>
              <a:chOff x="1904899" y="2219323"/>
              <a:chExt cx="4180772" cy="707096"/>
            </a:xfrm>
          </p:grpSpPr>
          <p:cxnSp>
            <p:nvCxnSpPr>
              <p:cNvPr id="45" name="Straight Connector 64">
                <a:extLst>
                  <a:ext uri="{FF2B5EF4-FFF2-40B4-BE49-F238E27FC236}">
                    <a16:creationId xmlns:a16="http://schemas.microsoft.com/office/drawing/2014/main" id="{BEDD162F-BD33-4337-AD57-72DF54C849C6}"/>
                  </a:ext>
                </a:extLst>
              </p:cNvPr>
              <p:cNvCxnSpPr/>
              <p:nvPr/>
            </p:nvCxnSpPr>
            <p:spPr>
              <a:xfrm flipV="1">
                <a:off x="6085671" y="2469219"/>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65">
                <a:extLst>
                  <a:ext uri="{FF2B5EF4-FFF2-40B4-BE49-F238E27FC236}">
                    <a16:creationId xmlns:a16="http://schemas.microsoft.com/office/drawing/2014/main" id="{1BC73EEB-1E42-423E-9B89-29AF4DE8F6A1}"/>
                  </a:ext>
                </a:extLst>
              </p:cNvPr>
              <p:cNvCxnSpPr/>
              <p:nvPr/>
            </p:nvCxnSpPr>
            <p:spPr>
              <a:xfrm>
                <a:off x="5515420" y="2469219"/>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TextBox 81">
                <a:extLst>
                  <a:ext uri="{FF2B5EF4-FFF2-40B4-BE49-F238E27FC236}">
                    <a16:creationId xmlns:a16="http://schemas.microsoft.com/office/drawing/2014/main" id="{89B6A281-57AB-45D6-B065-CE1D6E572759}"/>
                  </a:ext>
                </a:extLst>
              </p:cNvPr>
              <p:cNvSpPr txBox="1"/>
              <p:nvPr/>
            </p:nvSpPr>
            <p:spPr>
              <a:xfrm>
                <a:off x="1904899" y="2219323"/>
                <a:ext cx="3822403" cy="543895"/>
              </a:xfrm>
              <a:prstGeom prst="rect">
                <a:avLst/>
              </a:prstGeom>
              <a:noFill/>
              <a:ln>
                <a:noFill/>
              </a:ln>
            </p:spPr>
            <p:txBody>
              <a:bodyPr wrap="square" rtlCol="0">
                <a:spAutoFit/>
              </a:bodyPr>
              <a:lstStyle/>
              <a:p>
                <a:pPr defTabSz="914377"/>
                <a:r>
                  <a:rPr lang="zh-CN" altLang="en-US" dirty="0">
                    <a:solidFill>
                      <a:schemeClr val="accent2"/>
                    </a:solidFill>
                    <a:ea typeface="Source Han Serif SC" panose="02020400000000000000" pitchFamily="18" charset="-122"/>
                    <a:sym typeface="Source Han Serif SC" panose="02020400000000000000" pitchFamily="18" charset="-122"/>
                  </a:rPr>
                  <a:t>勇于表述自己的真实感受</a:t>
                </a:r>
                <a:endParaRPr lang="en-US" dirty="0">
                  <a:solidFill>
                    <a:schemeClr val="accent2"/>
                  </a:solidFill>
                  <a:ea typeface="Source Han Serif SC" panose="02020400000000000000" pitchFamily="18" charset="-122"/>
                  <a:sym typeface="Source Han Serif SC" panose="02020400000000000000" pitchFamily="18" charset="-122"/>
                </a:endParaRPr>
              </a:p>
            </p:txBody>
          </p:sp>
        </p:grpSp>
        <p:grpSp>
          <p:nvGrpSpPr>
            <p:cNvPr id="30" name="Group 3">
              <a:extLst>
                <a:ext uri="{FF2B5EF4-FFF2-40B4-BE49-F238E27FC236}">
                  <a16:creationId xmlns:a16="http://schemas.microsoft.com/office/drawing/2014/main" id="{E0374B36-2FF8-4B4A-BAC2-360B68423132}"/>
                </a:ext>
              </a:extLst>
            </p:cNvPr>
            <p:cNvGrpSpPr/>
            <p:nvPr/>
          </p:nvGrpSpPr>
          <p:grpSpPr>
            <a:xfrm>
              <a:off x="3843927" y="4144349"/>
              <a:ext cx="3744223" cy="568019"/>
              <a:chOff x="5125236" y="5525788"/>
              <a:chExt cx="4992298" cy="757357"/>
            </a:xfrm>
          </p:grpSpPr>
          <p:cxnSp>
            <p:nvCxnSpPr>
              <p:cNvPr id="41" name="Straight Connector 67">
                <a:extLst>
                  <a:ext uri="{FF2B5EF4-FFF2-40B4-BE49-F238E27FC236}">
                    <a16:creationId xmlns:a16="http://schemas.microsoft.com/office/drawing/2014/main" id="{3B3E22FB-E333-411F-B393-5EB042354D04}"/>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68">
                <a:extLst>
                  <a:ext uri="{FF2B5EF4-FFF2-40B4-BE49-F238E27FC236}">
                    <a16:creationId xmlns:a16="http://schemas.microsoft.com/office/drawing/2014/main" id="{E8721294-1D14-4814-B4CE-D01357FCB6E6}"/>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TextBox 83">
                <a:extLst>
                  <a:ext uri="{FF2B5EF4-FFF2-40B4-BE49-F238E27FC236}">
                    <a16:creationId xmlns:a16="http://schemas.microsoft.com/office/drawing/2014/main" id="{78A3D594-A245-4AE8-A5D2-C58420FC143C}"/>
                  </a:ext>
                </a:extLst>
              </p:cNvPr>
              <p:cNvSpPr txBox="1"/>
              <p:nvPr/>
            </p:nvSpPr>
            <p:spPr>
              <a:xfrm flipH="1">
                <a:off x="5695487" y="5739251"/>
                <a:ext cx="4422047" cy="543894"/>
              </a:xfrm>
              <a:prstGeom prst="rect">
                <a:avLst/>
              </a:prstGeom>
              <a:noFill/>
              <a:ln>
                <a:noFill/>
              </a:ln>
            </p:spPr>
            <p:txBody>
              <a:bodyPr wrap="square" rtlCol="0">
                <a:spAutoFit/>
              </a:bodyPr>
              <a:lstStyle/>
              <a:p>
                <a:pPr defTabSz="914377"/>
                <a:r>
                  <a:rPr lang="zh-CN" altLang="en-US" dirty="0">
                    <a:solidFill>
                      <a:schemeClr val="accent2"/>
                    </a:solidFill>
                    <a:ea typeface="Source Han Serif SC" panose="02020400000000000000" pitchFamily="18" charset="-122"/>
                    <a:sym typeface="Source Han Serif SC" panose="02020400000000000000" pitchFamily="18" charset="-122"/>
                  </a:rPr>
                  <a:t>多提建议少提主张</a:t>
                </a:r>
                <a:endParaRPr lang="en-US" dirty="0">
                  <a:solidFill>
                    <a:schemeClr val="accent2"/>
                  </a:solidFill>
                  <a:ea typeface="Source Han Serif SC" panose="02020400000000000000" pitchFamily="18" charset="-122"/>
                  <a:sym typeface="Source Han Serif SC" panose="02020400000000000000" pitchFamily="18" charset="-122"/>
                </a:endParaRPr>
              </a:p>
            </p:txBody>
          </p:sp>
        </p:grpSp>
        <p:grpSp>
          <p:nvGrpSpPr>
            <p:cNvPr id="31" name="Group 4">
              <a:extLst>
                <a:ext uri="{FF2B5EF4-FFF2-40B4-BE49-F238E27FC236}">
                  <a16:creationId xmlns:a16="http://schemas.microsoft.com/office/drawing/2014/main" id="{84549855-5781-4CDB-96DA-F1F709A1771B}"/>
                </a:ext>
              </a:extLst>
            </p:cNvPr>
            <p:cNvGrpSpPr/>
            <p:nvPr/>
          </p:nvGrpSpPr>
          <p:grpSpPr>
            <a:xfrm>
              <a:off x="1378559" y="2388710"/>
              <a:ext cx="1764316" cy="516545"/>
              <a:chOff x="1838077" y="3184944"/>
              <a:chExt cx="2352422" cy="688726"/>
            </a:xfrm>
          </p:grpSpPr>
          <p:cxnSp>
            <p:nvCxnSpPr>
              <p:cNvPr id="37" name="Straight Connector 70">
                <a:extLst>
                  <a:ext uri="{FF2B5EF4-FFF2-40B4-BE49-F238E27FC236}">
                    <a16:creationId xmlns:a16="http://schemas.microsoft.com/office/drawing/2014/main" id="{5F51D9BD-E136-4E3D-B930-C74E973310FE}"/>
                  </a:ext>
                </a:extLst>
              </p:cNvPr>
              <p:cNvCxnSpPr/>
              <p:nvPr/>
            </p:nvCxnSpPr>
            <p:spPr>
              <a:xfrm flipV="1">
                <a:off x="4190499" y="3416470"/>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71">
                <a:extLst>
                  <a:ext uri="{FF2B5EF4-FFF2-40B4-BE49-F238E27FC236}">
                    <a16:creationId xmlns:a16="http://schemas.microsoft.com/office/drawing/2014/main" id="{4F1704E8-EAF6-41E3-9C31-25F8E2AFB78D}"/>
                  </a:ext>
                </a:extLst>
              </p:cNvPr>
              <p:cNvCxnSpPr/>
              <p:nvPr/>
            </p:nvCxnSpPr>
            <p:spPr>
              <a:xfrm>
                <a:off x="3620248" y="3416470"/>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TextBox 85">
                <a:extLst>
                  <a:ext uri="{FF2B5EF4-FFF2-40B4-BE49-F238E27FC236}">
                    <a16:creationId xmlns:a16="http://schemas.microsoft.com/office/drawing/2014/main" id="{14201265-3816-47ED-B40D-8623BB3A22B6}"/>
                  </a:ext>
                </a:extLst>
              </p:cNvPr>
              <p:cNvSpPr txBox="1"/>
              <p:nvPr/>
            </p:nvSpPr>
            <p:spPr>
              <a:xfrm>
                <a:off x="1838077" y="3184944"/>
                <a:ext cx="1756446" cy="543896"/>
              </a:xfrm>
              <a:prstGeom prst="rect">
                <a:avLst/>
              </a:prstGeom>
              <a:noFill/>
              <a:ln>
                <a:noFill/>
              </a:ln>
            </p:spPr>
            <p:txBody>
              <a:bodyPr wrap="square" rtlCol="0">
                <a:spAutoFit/>
              </a:bodyPr>
              <a:lstStyle/>
              <a:p>
                <a:pPr defTabSz="914377"/>
                <a:r>
                  <a:rPr lang="zh-CN" altLang="en-US" dirty="0">
                    <a:solidFill>
                      <a:schemeClr val="accent2"/>
                    </a:solidFill>
                    <a:ea typeface="Source Han Serif SC" panose="02020400000000000000" pitchFamily="18" charset="-122"/>
                    <a:sym typeface="Source Han Serif SC" panose="02020400000000000000" pitchFamily="18" charset="-122"/>
                  </a:rPr>
                  <a:t>对事不对人</a:t>
                </a:r>
                <a:endParaRPr lang="en-US" dirty="0">
                  <a:solidFill>
                    <a:schemeClr val="accent2"/>
                  </a:solidFill>
                  <a:ea typeface="Source Han Serif SC" panose="02020400000000000000" pitchFamily="18" charset="-122"/>
                  <a:sym typeface="Source Han Serif SC" panose="02020400000000000000" pitchFamily="18" charset="-122"/>
                </a:endParaRPr>
              </a:p>
            </p:txBody>
          </p:sp>
        </p:grpSp>
        <p:grpSp>
          <p:nvGrpSpPr>
            <p:cNvPr id="32" name="Group 51">
              <a:extLst>
                <a:ext uri="{FF2B5EF4-FFF2-40B4-BE49-F238E27FC236}">
                  <a16:creationId xmlns:a16="http://schemas.microsoft.com/office/drawing/2014/main" id="{98DA7634-081E-419E-BE2C-B20975D11BEF}"/>
                </a:ext>
              </a:extLst>
            </p:cNvPr>
            <p:cNvGrpSpPr/>
            <p:nvPr/>
          </p:nvGrpSpPr>
          <p:grpSpPr>
            <a:xfrm>
              <a:off x="5267121" y="3449421"/>
              <a:ext cx="3643338" cy="498566"/>
              <a:chOff x="5125236" y="5525788"/>
              <a:chExt cx="4857784" cy="664756"/>
            </a:xfrm>
          </p:grpSpPr>
          <p:cxnSp>
            <p:nvCxnSpPr>
              <p:cNvPr id="33" name="Straight Connector 52">
                <a:extLst>
                  <a:ext uri="{FF2B5EF4-FFF2-40B4-BE49-F238E27FC236}">
                    <a16:creationId xmlns:a16="http://schemas.microsoft.com/office/drawing/2014/main" id="{12AF756D-985B-4054-A254-F967517FCF31}"/>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53">
                <a:extLst>
                  <a:ext uri="{FF2B5EF4-FFF2-40B4-BE49-F238E27FC236}">
                    <a16:creationId xmlns:a16="http://schemas.microsoft.com/office/drawing/2014/main" id="{D6A7F773-5333-443D-982A-F9FA061D4D8C}"/>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TextBox 55">
                <a:extLst>
                  <a:ext uri="{FF2B5EF4-FFF2-40B4-BE49-F238E27FC236}">
                    <a16:creationId xmlns:a16="http://schemas.microsoft.com/office/drawing/2014/main" id="{84270F1D-BF11-4C84-9497-5328B25F4E3E}"/>
                  </a:ext>
                </a:extLst>
              </p:cNvPr>
              <p:cNvSpPr txBox="1"/>
              <p:nvPr/>
            </p:nvSpPr>
            <p:spPr>
              <a:xfrm flipH="1">
                <a:off x="5703786" y="5646648"/>
                <a:ext cx="4279234" cy="543896"/>
              </a:xfrm>
              <a:prstGeom prst="rect">
                <a:avLst/>
              </a:prstGeom>
              <a:noFill/>
              <a:ln>
                <a:noFill/>
              </a:ln>
            </p:spPr>
            <p:txBody>
              <a:bodyPr wrap="square" rtlCol="0">
                <a:spAutoFit/>
              </a:bodyPr>
              <a:lstStyle/>
              <a:p>
                <a:pPr defTabSz="914377"/>
                <a:r>
                  <a:rPr lang="zh-CN" altLang="en-US" dirty="0">
                    <a:solidFill>
                      <a:schemeClr val="accent2"/>
                    </a:solidFill>
                    <a:ea typeface="Source Han Serif SC" panose="02020400000000000000" pitchFamily="18" charset="-122"/>
                    <a:sym typeface="Source Han Serif SC" panose="02020400000000000000" pitchFamily="18" charset="-122"/>
                  </a:rPr>
                  <a:t>充分发挥语言的魅力</a:t>
                </a:r>
                <a:endParaRPr lang="en-US" dirty="0">
                  <a:solidFill>
                    <a:schemeClr val="accent2"/>
                  </a:solidFill>
                  <a:ea typeface="Source Han Serif SC" panose="02020400000000000000" pitchFamily="18" charset="-122"/>
                  <a:sym typeface="Source Han Serif SC" panose="02020400000000000000" pitchFamily="18" charset="-122"/>
                </a:endParaRPr>
              </a:p>
            </p:txBody>
          </p:sp>
        </p:grpSp>
      </p:grpSp>
      <p:sp>
        <p:nvSpPr>
          <p:cNvPr id="43" name="矩形 42">
            <a:extLst>
              <a:ext uri="{FF2B5EF4-FFF2-40B4-BE49-F238E27FC236}">
                <a16:creationId xmlns:a16="http://schemas.microsoft.com/office/drawing/2014/main" id="{C27AF299-0FC4-46B9-AF4B-37FFADADF248}"/>
              </a:ext>
            </a:extLst>
          </p:cNvPr>
          <p:cNvSpPr/>
          <p:nvPr/>
        </p:nvSpPr>
        <p:spPr>
          <a:xfrm>
            <a:off x="550592" y="998390"/>
            <a:ext cx="10983460"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表达的原则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积极接受信息是双向沟通的一个方面，好的沟通者同时也应该是一个有效的表达者，这表明了表达和接受同样重要。接下来详细介绍</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个表达的原则，包括对事不对人、勇于表述自己的真实感受、多提建议少提主张、充分发挥语言的魅力以及让对方理解自己的意思，用以有效提高沟通交流的效果。</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801531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13053</TotalTime>
  <Words>8051</Words>
  <Application>Microsoft Office PowerPoint</Application>
  <PresentationFormat>宽屏</PresentationFormat>
  <Paragraphs>473</Paragraphs>
  <Slides>66</Slides>
  <Notes>64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66</vt:i4>
      </vt:variant>
    </vt:vector>
  </HeadingPairs>
  <TitlesOfParts>
    <vt:vector size="76" baseType="lpstr">
      <vt:lpstr>Source Han Serif SC</vt:lpstr>
      <vt:lpstr>等线</vt:lpstr>
      <vt:lpstr>微软雅黑</vt:lpstr>
      <vt:lpstr>Arial</vt:lpstr>
      <vt:lpstr>Calibri</vt:lpstr>
      <vt:lpstr>Calibri Light</vt:lpstr>
      <vt:lpstr>Josefin Sans</vt:lpstr>
      <vt:lpstr>Wingdings</vt:lpstr>
      <vt:lpstr>Office 主题</vt:lpstr>
      <vt:lpstr>1_Office 主题</vt:lpstr>
      <vt:lpstr>PowerPoint 演示文稿</vt:lpstr>
      <vt:lpstr>第8章   有效沟通技巧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1392</cp:revision>
  <cp:lastPrinted>2020-05-31T09:47:00Z</cp:lastPrinted>
  <dcterms:created xsi:type="dcterms:W3CDTF">2019-06-03T11:07:00Z</dcterms:created>
  <dcterms:modified xsi:type="dcterms:W3CDTF">2021-09-29T06:22:44Z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